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398" r:id="rId2"/>
    <p:sldId id="399" r:id="rId3"/>
    <p:sldId id="400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97" d="100"/>
          <a:sy n="97" d="100"/>
        </p:scale>
        <p:origin x="216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AFAFE2-8E17-4B22-A306-B0780E357AE7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05CD7F-0377-40D1-8ACD-6904304285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882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553E8B-3C33-4B97-8EA9-05E63040F1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33018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These examples show how HR professionals balance duty-based ethics (deontology) with outcome-focused ethics (utilitarianism), often navigating tensions between respecting individual rights and serving collective interests.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553E8B-3C33-4B97-8EA9-05E63040F1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0395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654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 descr="A blue and white background&#10;&#10;Description automatically generated">
            <a:extLst>
              <a:ext uri="{FF2B5EF4-FFF2-40B4-BE49-F238E27FC236}">
                <a16:creationId xmlns:a16="http://schemas.microsoft.com/office/drawing/2014/main" id="{63B6A318-EF11-49E8-E8AE-15107F6C17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0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screen&#10;&#10;Description automatically generated">
            <a:extLst>
              <a:ext uri="{FF2B5EF4-FFF2-40B4-BE49-F238E27FC236}">
                <a16:creationId xmlns:a16="http://schemas.microsoft.com/office/drawing/2014/main" id="{361A0246-C9A2-6F9B-996B-EEEFCFE6CA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6559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screen&#10;&#10;Description automatically generated">
            <a:extLst>
              <a:ext uri="{FF2B5EF4-FFF2-40B4-BE49-F238E27FC236}">
                <a16:creationId xmlns:a16="http://schemas.microsoft.com/office/drawing/2014/main" id="{361A0246-C9A2-6F9B-996B-EEEFCFE6CA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0CB99F05-75D2-06B1-964A-A54B3F6131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274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, Content Photo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603504"/>
            <a:ext cx="3401568" cy="152704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8" y="2276856"/>
            <a:ext cx="3401568" cy="404164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58FA1BA0-D099-705F-F85E-3FBC782F765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502843" y="2"/>
            <a:ext cx="7689157" cy="6399151"/>
          </a:xfrm>
          <a:custGeom>
            <a:avLst/>
            <a:gdLst>
              <a:gd name="connsiteX0" fmla="*/ 0 w 7689157"/>
              <a:gd name="connsiteY0" fmla="*/ 0 h 6399151"/>
              <a:gd name="connsiteX1" fmla="*/ 7689157 w 7689157"/>
              <a:gd name="connsiteY1" fmla="*/ 0 h 6399151"/>
              <a:gd name="connsiteX2" fmla="*/ 7689157 w 7689157"/>
              <a:gd name="connsiteY2" fmla="*/ 6399151 h 6399151"/>
              <a:gd name="connsiteX3" fmla="*/ 601997 w 7689157"/>
              <a:gd name="connsiteY3" fmla="*/ 6399151 h 6399151"/>
              <a:gd name="connsiteX4" fmla="*/ 0 w 7689157"/>
              <a:gd name="connsiteY4" fmla="*/ 5797155 h 63991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89157" h="6399151">
                <a:moveTo>
                  <a:pt x="0" y="0"/>
                </a:moveTo>
                <a:lnTo>
                  <a:pt x="7689157" y="0"/>
                </a:lnTo>
                <a:lnTo>
                  <a:pt x="7689157" y="6399151"/>
                </a:lnTo>
                <a:lnTo>
                  <a:pt x="601997" y="6399151"/>
                </a:lnTo>
                <a:cubicBezTo>
                  <a:pt x="269523" y="6399151"/>
                  <a:pt x="0" y="6129628"/>
                  <a:pt x="0" y="5797155"/>
                </a:cubicBezTo>
                <a:close/>
              </a:path>
            </a:pathLst>
          </a:cu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84F04B89-F088-43E2-8F95-5A2E5E9F612E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7144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, 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640080"/>
            <a:ext cx="3493008" cy="3621024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425696" y="640080"/>
            <a:ext cx="7159752" cy="5724144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3FCD9-BE24-4676-9D2E-63D9ED82EDA2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6464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172" y="293302"/>
            <a:ext cx="11125032" cy="965101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172" y="1384847"/>
            <a:ext cx="11125032" cy="49051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1D4C7-8630-4B98-978C-30388BBD4EE8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450F2-3BB4-4AE4-8A35-A9D7AEA4C8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6835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clus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429768"/>
            <a:ext cx="10890374" cy="1627632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29768" y="3264408"/>
            <a:ext cx="10890374" cy="283464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38B47-093E-417D-A1C3-81EEF797AC69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38523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, Content Photo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1896" y="1078992"/>
            <a:ext cx="3273552" cy="1947672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8073E866-A871-62F7-1E54-F2A44278F834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7734300" cy="6399152"/>
          </a:xfrm>
          <a:custGeom>
            <a:avLst/>
            <a:gdLst>
              <a:gd name="connsiteX0" fmla="*/ 0 w 7734300"/>
              <a:gd name="connsiteY0" fmla="*/ 0 h 6399152"/>
              <a:gd name="connsiteX1" fmla="*/ 7734300 w 7734300"/>
              <a:gd name="connsiteY1" fmla="*/ 0 h 6399152"/>
              <a:gd name="connsiteX2" fmla="*/ 7734300 w 7734300"/>
              <a:gd name="connsiteY2" fmla="*/ 5797156 h 6399152"/>
              <a:gd name="connsiteX3" fmla="*/ 7132304 w 7734300"/>
              <a:gd name="connsiteY3" fmla="*/ 6399152 h 6399152"/>
              <a:gd name="connsiteX4" fmla="*/ 0 w 7734300"/>
              <a:gd name="connsiteY4" fmla="*/ 6399152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34300" h="6399152">
                <a:moveTo>
                  <a:pt x="0" y="0"/>
                </a:moveTo>
                <a:lnTo>
                  <a:pt x="7734300" y="0"/>
                </a:lnTo>
                <a:lnTo>
                  <a:pt x="7734300" y="5797156"/>
                </a:lnTo>
                <a:cubicBezTo>
                  <a:pt x="7734300" y="6129629"/>
                  <a:pt x="7464777" y="6399152"/>
                  <a:pt x="7132304" y="6399152"/>
                </a:cubicBezTo>
                <a:lnTo>
                  <a:pt x="0" y="6399152"/>
                </a:lnTo>
                <a:close/>
              </a:path>
            </a:pathLst>
          </a:cu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11896" y="3099816"/>
            <a:ext cx="3273552" cy="2953512"/>
          </a:xfrm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600"/>
            </a:lvl1pPr>
            <a:lvl2pPr marL="514350" indent="-285750">
              <a:buFont typeface="Arial" panose="020B0604020202020204" pitchFamily="34" charset="0"/>
              <a:buChar char="•"/>
              <a:defRPr sz="1400"/>
            </a:lvl2pPr>
            <a:lvl3pPr marL="628650" indent="-171450">
              <a:buFont typeface="Arial" panose="020B0604020202020204" pitchFamily="34" charset="0"/>
              <a:buChar char="•"/>
              <a:defRPr sz="1200"/>
            </a:lvl3pPr>
            <a:lvl4pPr marL="857250" indent="-171450">
              <a:buFont typeface="Arial" panose="020B0604020202020204" pitchFamily="34" charset="0"/>
              <a:buChar char="•"/>
              <a:defRPr sz="1100"/>
            </a:lvl4pPr>
            <a:lvl5pPr marL="1085850" indent="-171450">
              <a:buFont typeface="Arial" panose="020B0604020202020204" pitchFamily="34" charset="0"/>
              <a:buChar char="•"/>
              <a:defRPr sz="105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D3C75A4F-7395-44C0-9A76-83F0F6EA512A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923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, Content Photo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7" y="320040"/>
            <a:ext cx="4573413" cy="93268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6" y="1380744"/>
            <a:ext cx="4573413" cy="4983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2BD82EEA-7278-1A73-C95C-473F75B5404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737593" y="0"/>
            <a:ext cx="6454407" cy="6399152"/>
          </a:xfrm>
          <a:custGeom>
            <a:avLst/>
            <a:gdLst>
              <a:gd name="connsiteX0" fmla="*/ 0 w 6454407"/>
              <a:gd name="connsiteY0" fmla="*/ 0 h 6399152"/>
              <a:gd name="connsiteX1" fmla="*/ 6454407 w 6454407"/>
              <a:gd name="connsiteY1" fmla="*/ 0 h 6399152"/>
              <a:gd name="connsiteX2" fmla="*/ 6454407 w 6454407"/>
              <a:gd name="connsiteY2" fmla="*/ 6399152 h 6399152"/>
              <a:gd name="connsiteX3" fmla="*/ 601996 w 6454407"/>
              <a:gd name="connsiteY3" fmla="*/ 6399152 h 6399152"/>
              <a:gd name="connsiteX4" fmla="*/ 0 w 6454407"/>
              <a:gd name="connsiteY4" fmla="*/ 5797156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54407" h="6399152">
                <a:moveTo>
                  <a:pt x="0" y="0"/>
                </a:moveTo>
                <a:lnTo>
                  <a:pt x="6454407" y="0"/>
                </a:lnTo>
                <a:lnTo>
                  <a:pt x="6454407" y="6399152"/>
                </a:lnTo>
                <a:lnTo>
                  <a:pt x="601996" y="6399152"/>
                </a:lnTo>
                <a:cubicBezTo>
                  <a:pt x="269523" y="6399152"/>
                  <a:pt x="0" y="6129629"/>
                  <a:pt x="0" y="5797156"/>
                </a:cubicBezTo>
                <a:close/>
              </a:path>
            </a:pathLst>
          </a:cu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D8DDD-BB5E-4F5B-81F2-5E5F98B403C0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2999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, Content Pho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320040"/>
            <a:ext cx="6858000" cy="93268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9768" y="1380744"/>
            <a:ext cx="6858000" cy="4983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3">
            <a:extLst>
              <a:ext uri="{FF2B5EF4-FFF2-40B4-BE49-F238E27FC236}">
                <a16:creationId xmlns:a16="http://schemas.microsoft.com/office/drawing/2014/main" id="{22444857-0BC3-ACAE-DBB1-5D530AA35ED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046768" y="0"/>
            <a:ext cx="4145232" cy="6399152"/>
          </a:xfrm>
          <a:custGeom>
            <a:avLst/>
            <a:gdLst>
              <a:gd name="connsiteX0" fmla="*/ 0 w 4145232"/>
              <a:gd name="connsiteY0" fmla="*/ 0 h 6399152"/>
              <a:gd name="connsiteX1" fmla="*/ 4145232 w 4145232"/>
              <a:gd name="connsiteY1" fmla="*/ 0 h 6399152"/>
              <a:gd name="connsiteX2" fmla="*/ 4145232 w 4145232"/>
              <a:gd name="connsiteY2" fmla="*/ 6399152 h 6399152"/>
              <a:gd name="connsiteX3" fmla="*/ 603230 w 4145232"/>
              <a:gd name="connsiteY3" fmla="*/ 6399152 h 6399152"/>
              <a:gd name="connsiteX4" fmla="*/ 0 w 4145232"/>
              <a:gd name="connsiteY4" fmla="*/ 5795922 h 6399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45232" h="6399152">
                <a:moveTo>
                  <a:pt x="0" y="0"/>
                </a:moveTo>
                <a:lnTo>
                  <a:pt x="4145232" y="0"/>
                </a:lnTo>
                <a:lnTo>
                  <a:pt x="4145232" y="6399152"/>
                </a:lnTo>
                <a:lnTo>
                  <a:pt x="603230" y="6399152"/>
                </a:lnTo>
                <a:cubicBezTo>
                  <a:pt x="270075" y="6399152"/>
                  <a:pt x="0" y="6129077"/>
                  <a:pt x="0" y="5795922"/>
                </a:cubicBezTo>
                <a:close/>
              </a:path>
            </a:pathLst>
          </a:cu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70683-5F2F-44F3-8B59-45258C4FD45A}" type="datetime1">
              <a:rPr lang="en-US" smtClean="0"/>
              <a:t>12/9/2025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7074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4FC72141-AE0A-4216-A982-2C701C29F188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8F033-0C37-4447-A2A4-38CAFF90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2033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2141-AE0A-4216-A982-2C701C29F188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8F033-0C37-4447-A2A4-38CAFF90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4221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2141-AE0A-4216-A982-2C701C29F188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8F033-0C37-4447-A2A4-38CAFF90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8642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2141-AE0A-4216-A982-2C701C29F188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8F033-0C37-4447-A2A4-38CAFF90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3673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lored bar - 100%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6"/>
          <p:cNvSpPr txBox="1"/>
          <p:nvPr userDrawn="1"/>
        </p:nvSpPr>
        <p:spPr>
          <a:xfrm>
            <a:off x="-114300" y="-261938"/>
            <a:ext cx="3329517" cy="2460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nl-NL"/>
            </a:defPPr>
            <a:lvl1pPr>
              <a:defRPr sz="1000" b="1">
                <a:solidFill>
                  <a:schemeClr val="accent3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>
                <a:solidFill>
                  <a:srgbClr val="3D7EDB"/>
                </a:solidFill>
                <a:latin typeface="Arial"/>
              </a:rPr>
              <a:t>Colored bar - 100% text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40779" y="263001"/>
            <a:ext cx="10972800" cy="1143000"/>
          </a:xfrm>
        </p:spPr>
        <p:txBody>
          <a:bodyPr>
            <a:norm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540779" y="1586674"/>
            <a:ext cx="11091776" cy="3930559"/>
          </a:xfrm>
        </p:spPr>
        <p:txBody>
          <a:bodyPr tIns="108000" rIns="72000" bIns="72000"/>
          <a:lstStyle>
            <a:lvl2pPr>
              <a:defRPr/>
            </a:lvl2pPr>
            <a:lvl3pPr>
              <a:defRPr baseline="0"/>
            </a:lvl3pPr>
            <a:lvl4pPr>
              <a:defRPr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51" name="Tijdelijke aanduiding voor verticale tekst 2"/>
          <p:cNvSpPr>
            <a:spLocks noGrp="1"/>
          </p:cNvSpPr>
          <p:nvPr>
            <p:ph type="body" orient="vert" idx="13"/>
          </p:nvPr>
        </p:nvSpPr>
        <p:spPr>
          <a:xfrm>
            <a:off x="541528" y="1210044"/>
            <a:ext cx="11089640" cy="369741"/>
          </a:xfrm>
          <a:solidFill>
            <a:schemeClr val="accent1"/>
          </a:solidFill>
        </p:spPr>
        <p:txBody>
          <a:bodyPr wrap="none" lIns="180000" tIns="72000" rIns="216000" anchor="ctr">
            <a:no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  <a:lvl3pPr>
              <a:defRPr/>
            </a:lvl3pPr>
            <a:lvl4pPr>
              <a:defRPr baseline="0"/>
            </a:lvl4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DFAEC5DD-68FC-4E9C-9587-DBB16356B9F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19722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FD83A-89B7-4C3C-8BCD-3DE1ACC41735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08239-BDCD-4C38-BC0E-609257298EC9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0" y="731520"/>
            <a:ext cx="853440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10197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72141-AE0A-4216-A982-2C701C29F188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8F033-0C37-4447-A2A4-38CAFF90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688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 descr="A picture containing text, businesscard, screenshot, logo&#10;&#10;Description automatically generated">
            <a:extLst>
              <a:ext uri="{FF2B5EF4-FFF2-40B4-BE49-F238E27FC236}">
                <a16:creationId xmlns:a16="http://schemas.microsoft.com/office/drawing/2014/main" id="{067C0C12-FBAF-6992-A87D-A0CF5E789462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528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7B4948-1CE9-968E-3042-7F5FD94C36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242034"/>
            <a:ext cx="11481847" cy="813044"/>
          </a:xfrm>
        </p:spPr>
        <p:txBody>
          <a:bodyPr/>
          <a:lstStyle/>
          <a:p>
            <a:r>
              <a:rPr lang="en-GB" b="1" dirty="0">
                <a:latin typeface="+mn-lt"/>
              </a:rPr>
              <a:t>Ethical Frameworks - Examples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79A8A0-57C0-C691-FE85-AC239F2553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248508"/>
            <a:ext cx="11481847" cy="436098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/>
              <a:t>Deontology</a:t>
            </a:r>
            <a:r>
              <a:rPr lang="en-GB" dirty="0"/>
              <a:t> (duty-based ethics, often linked to Kantian principles) emphasises following moral rules and respecting individuals as ends in themselves, regardless of outcomes.</a:t>
            </a:r>
          </a:p>
          <a:p>
            <a:pPr marL="0" indent="0">
              <a:buNone/>
            </a:pPr>
            <a:r>
              <a:rPr lang="en-GB" dirty="0"/>
              <a:t>Example 1: </a:t>
            </a:r>
            <a:r>
              <a:rPr lang="en-GB" i="1" dirty="0"/>
              <a:t>Respecting candidate privacy in recruitment</a:t>
            </a:r>
          </a:p>
          <a:p>
            <a:pPr marL="0" indent="0">
              <a:buNone/>
            </a:pPr>
            <a:r>
              <a:rPr lang="en-GB" dirty="0"/>
              <a:t>• HR professionals may face pressure to share candidate data with managers or external parties.</a:t>
            </a:r>
          </a:p>
          <a:p>
            <a:pPr marL="0" indent="0">
              <a:buNone/>
            </a:pPr>
            <a:r>
              <a:rPr lang="en-GB" dirty="0"/>
              <a:t>• A deontological approach insists on respecting privacy and confidentiality as a duty, even if disclosure might speed up hiring or benefit the organisation.</a:t>
            </a:r>
          </a:p>
          <a:p>
            <a:pPr marL="0" indent="0">
              <a:buNone/>
            </a:pPr>
            <a:r>
              <a:rPr lang="en-GB" dirty="0"/>
              <a:t>• This reflects Kant’s categorical imperative: individuals must not be treated merely as means to an end.</a:t>
            </a:r>
          </a:p>
        </p:txBody>
      </p:sp>
    </p:spTree>
    <p:extLst>
      <p:ext uri="{BB962C8B-B14F-4D97-AF65-F5344CB8AC3E}">
        <p14:creationId xmlns:p14="http://schemas.microsoft.com/office/powerpoint/2010/main" val="2948029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3E9EEC-61DD-2DE0-1511-F48988878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latin typeface="+mn-lt"/>
              </a:rPr>
              <a:t>Deontology - Example 2: </a:t>
            </a:r>
            <a:r>
              <a:rPr lang="en-GB" b="1" i="1" dirty="0">
                <a:latin typeface="+mn-lt"/>
              </a:rPr>
              <a:t>Upholding employee rights in performance management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7CD1E9-5912-87D2-F8D3-24AC51BEC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90688"/>
            <a:ext cx="11481847" cy="39012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• Suppose a manager wants to bypass due process in dismissing an underperforming employee to save time.</a:t>
            </a:r>
          </a:p>
          <a:p>
            <a:pPr marL="0" indent="0">
              <a:buNone/>
            </a:pPr>
            <a:r>
              <a:rPr lang="en-GB" dirty="0"/>
              <a:t>• A deontological HR stance requires following fair procedures and respecting contractual rights, even if the outcome (quick dismissal) seems efficient.</a:t>
            </a:r>
          </a:p>
          <a:p>
            <a:pPr marL="0" indent="0">
              <a:buNone/>
            </a:pPr>
            <a:r>
              <a:rPr lang="en-GB" dirty="0"/>
              <a:t>• The CIPD highlights the ‘Rights and Duties Lens’ as a key ethical perspective in workplace dilemmas, reinforcing that certain duties (like fairness and respect) must always be upheld.</a:t>
            </a:r>
          </a:p>
        </p:txBody>
      </p:sp>
    </p:spTree>
    <p:extLst>
      <p:ext uri="{BB962C8B-B14F-4D97-AF65-F5344CB8AC3E}">
        <p14:creationId xmlns:p14="http://schemas.microsoft.com/office/powerpoint/2010/main" val="1960984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CC396-C007-967A-CF75-D549B32EB2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6"/>
            <a:ext cx="11481847" cy="795460"/>
          </a:xfrm>
        </p:spPr>
        <p:txBody>
          <a:bodyPr/>
          <a:lstStyle/>
          <a:p>
            <a:r>
              <a:rPr lang="en-GB" b="1" dirty="0">
                <a:latin typeface="+mn-lt"/>
              </a:rPr>
              <a:t>Utilitarianism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4B40C3-1FA1-80E0-D275-EED767EDBB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441938"/>
            <a:ext cx="11481847" cy="42027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Utilitarianism (consequentialist ethics) focuses on maximising overall wellbeing or benefit for the greatest number.</a:t>
            </a:r>
          </a:p>
          <a:p>
            <a:pPr marL="0" indent="0">
              <a:buNone/>
            </a:pPr>
            <a:r>
              <a:rPr lang="en-GB" sz="3200" dirty="0"/>
              <a:t>Example 1: </a:t>
            </a:r>
            <a:r>
              <a:rPr lang="en-GB" sz="3200" i="1" dirty="0"/>
              <a:t>Redundancies during economic downturns</a:t>
            </a:r>
          </a:p>
          <a:p>
            <a:pPr marL="0" indent="0">
              <a:buNone/>
            </a:pPr>
            <a:r>
              <a:rPr lang="en-GB" sz="3200" dirty="0"/>
              <a:t>• Managers may decide to lay off a small group of employees to preserve the viability of the organisation.</a:t>
            </a:r>
          </a:p>
          <a:p>
            <a:pPr marL="0" indent="0">
              <a:buNone/>
            </a:pPr>
            <a:r>
              <a:rPr lang="en-GB" sz="3200" dirty="0"/>
              <a:t>• Though painful for those dismissed, the utilitarian logic is that this action secures jobs for the majority and sustains the company’s survival.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2387299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292</Words>
  <Application>Microsoft Office PowerPoint</Application>
  <PresentationFormat>Widescreen</PresentationFormat>
  <Paragraphs>18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Aptos</vt:lpstr>
      <vt:lpstr>Arial</vt:lpstr>
      <vt:lpstr>Calibri</vt:lpstr>
      <vt:lpstr>Calibri Light</vt:lpstr>
      <vt:lpstr>UWTSD Text 2</vt:lpstr>
      <vt:lpstr>Ethical Frameworks - Examples</vt:lpstr>
      <vt:lpstr>Deontology - Example 2: Upholding employee rights in performance management </vt:lpstr>
      <vt:lpstr>Utilitarianism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Julie Thomas</dc:creator>
  <cp:lastModifiedBy>Julie Thomas</cp:lastModifiedBy>
  <cp:revision>1</cp:revision>
  <dcterms:created xsi:type="dcterms:W3CDTF">2025-12-09T14:40:37Z</dcterms:created>
  <dcterms:modified xsi:type="dcterms:W3CDTF">2025-12-09T14:41:12Z</dcterms:modified>
</cp:coreProperties>
</file>