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gif" ContentType="image/gif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73" r:id="rId7"/>
    <p:sldId id="266" r:id="rId8"/>
    <p:sldId id="267" r:id="rId9"/>
    <p:sldId id="269" r:id="rId10"/>
    <p:sldId id="268" r:id="rId11"/>
    <p:sldId id="270" r:id="rId12"/>
    <p:sldId id="271" r:id="rId13"/>
    <p:sldId id="272" r:id="rId14"/>
    <p:sldId id="274" r:id="rId15"/>
    <p:sldId id="275" r:id="rId16"/>
    <p:sldId id="280" r:id="rId17"/>
    <p:sldId id="277" r:id="rId18"/>
    <p:sldId id="261" r:id="rId19"/>
    <p:sldId id="278" r:id="rId20"/>
    <p:sldId id="279" r:id="rId21"/>
    <p:sldId id="262" r:id="rId22"/>
    <p:sldId id="263" r:id="rId23"/>
    <p:sldId id="264" r:id="rId24"/>
    <p:sldId id="265" r:id="rId25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86043" autoAdjust="0"/>
  </p:normalViewPr>
  <p:slideViewPr>
    <p:cSldViewPr>
      <p:cViewPr varScale="1">
        <p:scale>
          <a:sx n="79" d="100"/>
          <a:sy n="79" d="100"/>
        </p:scale>
        <p:origin x="-1302" y="-8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634F9D6-D6D2-4E9A-880E-EBCB28B9C787}" type="datetimeFigureOut">
              <a:rPr lang="en-GB" smtClean="0"/>
              <a:t>10/10/2016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97EEA5-1273-4B87-B3A6-43D46F09310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4569457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634F9D6-D6D2-4E9A-880E-EBCB28B9C787}" type="datetimeFigureOut">
              <a:rPr lang="en-GB" smtClean="0"/>
              <a:t>10/10/2016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97EEA5-1273-4B87-B3A6-43D46F09310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5901779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634F9D6-D6D2-4E9A-880E-EBCB28B9C787}" type="datetimeFigureOut">
              <a:rPr lang="en-GB" smtClean="0"/>
              <a:t>10/10/2016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97EEA5-1273-4B87-B3A6-43D46F09310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8671426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634F9D6-D6D2-4E9A-880E-EBCB28B9C787}" type="datetimeFigureOut">
              <a:rPr lang="en-GB" smtClean="0"/>
              <a:t>10/10/2016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97EEA5-1273-4B87-B3A6-43D46F09310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5901134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634F9D6-D6D2-4E9A-880E-EBCB28B9C787}" type="datetimeFigureOut">
              <a:rPr lang="en-GB" smtClean="0"/>
              <a:t>10/10/2016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97EEA5-1273-4B87-B3A6-43D46F09310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4972808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634F9D6-D6D2-4E9A-880E-EBCB28B9C787}" type="datetimeFigureOut">
              <a:rPr lang="en-GB" smtClean="0"/>
              <a:t>10/10/2016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97EEA5-1273-4B87-B3A6-43D46F09310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2059419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634F9D6-D6D2-4E9A-880E-EBCB28B9C787}" type="datetimeFigureOut">
              <a:rPr lang="en-GB" smtClean="0"/>
              <a:t>10/10/2016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97EEA5-1273-4B87-B3A6-43D46F09310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8909892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634F9D6-D6D2-4E9A-880E-EBCB28B9C787}" type="datetimeFigureOut">
              <a:rPr lang="en-GB" smtClean="0"/>
              <a:t>10/10/2016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97EEA5-1273-4B87-B3A6-43D46F09310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642104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634F9D6-D6D2-4E9A-880E-EBCB28B9C787}" type="datetimeFigureOut">
              <a:rPr lang="en-GB" smtClean="0"/>
              <a:t>10/10/2016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97EEA5-1273-4B87-B3A6-43D46F09310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806903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634F9D6-D6D2-4E9A-880E-EBCB28B9C787}" type="datetimeFigureOut">
              <a:rPr lang="en-GB" smtClean="0"/>
              <a:t>10/10/2016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97EEA5-1273-4B87-B3A6-43D46F09310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6677661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634F9D6-D6D2-4E9A-880E-EBCB28B9C787}" type="datetimeFigureOut">
              <a:rPr lang="en-GB" smtClean="0"/>
              <a:t>10/10/2016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97EEA5-1273-4B87-B3A6-43D46F09310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9499588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634F9D6-D6D2-4E9A-880E-EBCB28B9C787}" type="datetimeFigureOut">
              <a:rPr lang="en-GB" smtClean="0"/>
              <a:t>10/10/2016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097EEA5-1273-4B87-B3A6-43D46F09310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484747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gif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g"/><Relationship Id="rId2" Type="http://schemas.openxmlformats.org/officeDocument/2006/relationships/image" Target="../media/image8.jpg"/><Relationship Id="rId1" Type="http://schemas.openxmlformats.org/officeDocument/2006/relationships/slideLayout" Target="../slideLayouts/slideLayout4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g"/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4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g"/><Relationship Id="rId2" Type="http://schemas.openxmlformats.org/officeDocument/2006/relationships/image" Target="../media/image12.jpg"/><Relationship Id="rId1" Type="http://schemas.openxmlformats.org/officeDocument/2006/relationships/slideLayout" Target="../slideLayouts/slideLayout4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jpeg"/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4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jp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jpg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jpg"/><Relationship Id="rId2" Type="http://schemas.openxmlformats.org/officeDocument/2006/relationships/image" Target="../media/image18.jpg"/><Relationship Id="rId1" Type="http://schemas.openxmlformats.org/officeDocument/2006/relationships/slideLayout" Target="../slideLayouts/slideLayout4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png"/><Relationship Id="rId2" Type="http://schemas.openxmlformats.org/officeDocument/2006/relationships/image" Target="../media/image20.jpg"/><Relationship Id="rId1" Type="http://schemas.openxmlformats.org/officeDocument/2006/relationships/slideLayout" Target="../slideLayouts/slideLayout4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png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hyperlink" Target="http://www.bbc.co.uk/history/british/abolition/industrialisation_article01.shtml" TargetMode="External"/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sz="2000" dirty="0" smtClean="0"/>
              <a:t/>
            </a:r>
            <a:br>
              <a:rPr lang="en-GB" sz="2000" dirty="0" smtClean="0"/>
            </a:br>
            <a:r>
              <a:rPr lang="en-GB" sz="2000" dirty="0"/>
              <a:t/>
            </a:r>
            <a:br>
              <a:rPr lang="en-GB" sz="2000" dirty="0"/>
            </a:br>
            <a:r>
              <a:rPr lang="en-GB" sz="2000" dirty="0" smtClean="0"/>
              <a:t>Sustainable Development in an Era of Globalisation? CSPH4028: Week 2</a:t>
            </a:r>
            <a:br>
              <a:rPr lang="en-GB" sz="2000" dirty="0" smtClean="0"/>
            </a:br>
            <a:r>
              <a:rPr lang="en-GB" sz="2000" dirty="0" smtClean="0"/>
              <a:t/>
            </a:r>
            <a:br>
              <a:rPr lang="en-GB" sz="2000" dirty="0" smtClean="0"/>
            </a:br>
            <a:r>
              <a:rPr lang="en-GB" dirty="0" smtClean="0"/>
              <a:t>Historical Perspectives – the Growth of World Trade</a:t>
            </a:r>
            <a:endParaRPr lang="en-GB" dirty="0"/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619672" y="2348880"/>
            <a:ext cx="6264696" cy="3888432"/>
          </a:xfrm>
        </p:spPr>
      </p:pic>
    </p:spTree>
    <p:extLst>
      <p:ext uri="{BB962C8B-B14F-4D97-AF65-F5344CB8AC3E}">
        <p14:creationId xmlns:p14="http://schemas.microsoft.com/office/powerpoint/2010/main" val="321774887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The Early Medieval World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en-GB" dirty="0" smtClean="0"/>
              <a:t>A number of powerful blocs:</a:t>
            </a:r>
          </a:p>
          <a:p>
            <a:r>
              <a:rPr lang="en-GB" dirty="0" smtClean="0"/>
              <a:t>Christendom (rival kingdoms </a:t>
            </a:r>
            <a:r>
              <a:rPr lang="en-GB" dirty="0"/>
              <a:t>a</a:t>
            </a:r>
            <a:r>
              <a:rPr lang="en-GB" dirty="0" smtClean="0"/>
              <a:t>nd fiefs)</a:t>
            </a:r>
          </a:p>
          <a:p>
            <a:r>
              <a:rPr lang="en-GB" dirty="0" smtClean="0"/>
              <a:t>Islam</a:t>
            </a:r>
          </a:p>
          <a:p>
            <a:r>
              <a:rPr lang="en-GB" dirty="0" smtClean="0"/>
              <a:t>China</a:t>
            </a:r>
          </a:p>
          <a:p>
            <a:r>
              <a:rPr lang="en-GB" dirty="0" smtClean="0"/>
              <a:t>The Mongol Khanate</a:t>
            </a:r>
          </a:p>
          <a:p>
            <a:r>
              <a:rPr lang="en-GB" dirty="0" err="1" smtClean="0"/>
              <a:t>Meso</a:t>
            </a:r>
            <a:r>
              <a:rPr lang="en-GB" dirty="0" smtClean="0"/>
              <a:t>-American/South American civilisations (unknown to the “Old World”)</a:t>
            </a:r>
          </a:p>
          <a:p>
            <a:pPr marL="0" indent="0" algn="ctr">
              <a:buNone/>
            </a:pPr>
            <a:r>
              <a:rPr lang="en-GB" b="1" i="1" dirty="0" smtClean="0"/>
              <a:t>No obvious “front-runner” (?)</a:t>
            </a:r>
          </a:p>
          <a:p>
            <a:pPr marL="0" indent="0">
              <a:buNone/>
            </a:pPr>
            <a:endParaRPr lang="en-GB" dirty="0" smtClean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86702415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The Early Medieval World</a:t>
            </a:r>
            <a:br>
              <a:rPr lang="en-GB" dirty="0" smtClean="0"/>
            </a:br>
            <a:r>
              <a:rPr lang="en-GB" sz="3100" dirty="0" smtClean="0"/>
              <a:t>c. 820 CE</a:t>
            </a:r>
            <a:endParaRPr lang="en-GB" sz="3100" dirty="0"/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78499" y="1491703"/>
            <a:ext cx="8197957" cy="5177657"/>
          </a:xfrm>
        </p:spPr>
      </p:pic>
    </p:spTree>
    <p:extLst>
      <p:ext uri="{BB962C8B-B14F-4D97-AF65-F5344CB8AC3E}">
        <p14:creationId xmlns:p14="http://schemas.microsoft.com/office/powerpoint/2010/main" val="338465648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Eurasia: long-distance trade links exist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Christendom-Islam-China</a:t>
            </a:r>
          </a:p>
          <a:p>
            <a:r>
              <a:rPr lang="en-GB" dirty="0" smtClean="0"/>
              <a:t>Overland trade: Sahara-Mediterranean (salt and gold), Europe-China (Marco Polo, the Silk Road), Mediterranean-the North (via the Alpine passes) etc.</a:t>
            </a:r>
          </a:p>
          <a:p>
            <a:r>
              <a:rPr lang="en-GB" dirty="0" smtClean="0"/>
              <a:t>Maritime trade routes: mostly coastal around Europe; China-India-Africa (Mombasa, </a:t>
            </a:r>
            <a:r>
              <a:rPr lang="en-GB" dirty="0" err="1" smtClean="0"/>
              <a:t>Malindi</a:t>
            </a:r>
            <a:r>
              <a:rPr lang="en-GB" dirty="0" smtClean="0"/>
              <a:t> etc.)</a:t>
            </a:r>
          </a:p>
        </p:txBody>
      </p:sp>
    </p:spTree>
    <p:extLst>
      <p:ext uri="{BB962C8B-B14F-4D97-AF65-F5344CB8AC3E}">
        <p14:creationId xmlns:p14="http://schemas.microsoft.com/office/powerpoint/2010/main" val="53941392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Mechanisms for Trade (focussing on Europe)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Fairs (the foremost, in Champagne)</a:t>
            </a:r>
          </a:p>
          <a:p>
            <a:r>
              <a:rPr lang="en-GB" dirty="0" smtClean="0"/>
              <a:t>Banking (</a:t>
            </a:r>
            <a:r>
              <a:rPr lang="en-GB" dirty="0" err="1" smtClean="0"/>
              <a:t>Fuggers</a:t>
            </a:r>
            <a:r>
              <a:rPr lang="en-GB" dirty="0" smtClean="0"/>
              <a:t> and Medici etc.)</a:t>
            </a:r>
          </a:p>
          <a:p>
            <a:r>
              <a:rPr lang="en-GB" dirty="0" smtClean="0"/>
              <a:t>Towns and Ports</a:t>
            </a:r>
          </a:p>
          <a:p>
            <a:r>
              <a:rPr lang="en-GB" i="1" dirty="0" err="1" smtClean="0"/>
              <a:t>Depôts</a:t>
            </a:r>
            <a:r>
              <a:rPr lang="en-GB" dirty="0" smtClean="0"/>
              <a:t> and </a:t>
            </a:r>
            <a:r>
              <a:rPr lang="en-GB" i="1" dirty="0" err="1" smtClean="0"/>
              <a:t>fondachi</a:t>
            </a:r>
            <a:endParaRPr lang="en-GB" i="1" dirty="0" smtClean="0"/>
          </a:p>
          <a:p>
            <a:r>
              <a:rPr lang="en-GB" dirty="0" smtClean="0"/>
              <a:t>Guilds and Corporations</a:t>
            </a:r>
          </a:p>
          <a:p>
            <a:pPr marL="0" indent="0">
              <a:buNone/>
            </a:pPr>
            <a:r>
              <a:rPr lang="en-GB" sz="2800" dirty="0" smtClean="0"/>
              <a:t>See:</a:t>
            </a:r>
            <a:r>
              <a:rPr lang="en-GB" sz="2800" i="1" dirty="0" smtClean="0"/>
              <a:t> The Town as an Agent of Civilisation 1200-1500</a:t>
            </a:r>
            <a:r>
              <a:rPr lang="en-GB" sz="2800" dirty="0" smtClean="0"/>
              <a:t>,</a:t>
            </a:r>
          </a:p>
          <a:p>
            <a:pPr marL="0" indent="0">
              <a:buNone/>
            </a:pPr>
            <a:r>
              <a:rPr lang="en-GB" sz="2800" dirty="0" smtClean="0"/>
              <a:t>Jacques Bernard</a:t>
            </a:r>
            <a:endParaRPr lang="en-GB" sz="2800" dirty="0"/>
          </a:p>
        </p:txBody>
      </p:sp>
    </p:spTree>
    <p:extLst>
      <p:ext uri="{BB962C8B-B14F-4D97-AF65-F5344CB8AC3E}">
        <p14:creationId xmlns:p14="http://schemas.microsoft.com/office/powerpoint/2010/main" val="3179287022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The Fairs of Champagne</a:t>
            </a:r>
            <a:endParaRPr lang="en-GB" dirty="0"/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86134" y="1772816"/>
            <a:ext cx="7730281" cy="4320480"/>
          </a:xfrm>
        </p:spPr>
      </p:pic>
    </p:spTree>
    <p:extLst>
      <p:ext uri="{BB962C8B-B14F-4D97-AF65-F5344CB8AC3E}">
        <p14:creationId xmlns:p14="http://schemas.microsoft.com/office/powerpoint/2010/main" val="484139331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The Medici, Florence</a:t>
            </a:r>
            <a:endParaRPr lang="en-GB" dirty="0"/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366849" y="1484784"/>
            <a:ext cx="6661535" cy="4554962"/>
          </a:xfrm>
        </p:spPr>
      </p:pic>
    </p:spTree>
    <p:extLst>
      <p:ext uri="{BB962C8B-B14F-4D97-AF65-F5344CB8AC3E}">
        <p14:creationId xmlns:p14="http://schemas.microsoft.com/office/powerpoint/2010/main" val="3039432363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Banking, the arts…and political power</a:t>
            </a:r>
            <a:endParaRPr lang="en-GB" dirty="0"/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71600" y="1484785"/>
            <a:ext cx="7128792" cy="4464495"/>
          </a:xfrm>
        </p:spPr>
      </p:pic>
    </p:spTree>
    <p:extLst>
      <p:ext uri="{BB962C8B-B14F-4D97-AF65-F5344CB8AC3E}">
        <p14:creationId xmlns:p14="http://schemas.microsoft.com/office/powerpoint/2010/main" val="3965979383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>
                <a:solidFill>
                  <a:srgbClr val="FF0000"/>
                </a:solidFill>
              </a:rPr>
              <a:t>Medici Family</a:t>
            </a:r>
            <a:endParaRPr lang="en-GB" dirty="0">
              <a:solidFill>
                <a:srgbClr val="FF0000"/>
              </a:solidFill>
            </a:endParaRPr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57841" y="1600200"/>
            <a:ext cx="6028318" cy="4525963"/>
          </a:xfrm>
        </p:spPr>
      </p:pic>
    </p:spTree>
    <p:extLst>
      <p:ext uri="{BB962C8B-B14F-4D97-AF65-F5344CB8AC3E}">
        <p14:creationId xmlns:p14="http://schemas.microsoft.com/office/powerpoint/2010/main" val="2600631591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Venice, “La </a:t>
            </a:r>
            <a:r>
              <a:rPr lang="en-GB" dirty="0" err="1" smtClean="0"/>
              <a:t>Serenissima</a:t>
            </a:r>
            <a:r>
              <a:rPr lang="en-GB" dirty="0" smtClean="0"/>
              <a:t>”</a:t>
            </a:r>
            <a:endParaRPr lang="en-GB" dirty="0"/>
          </a:p>
        </p:txBody>
      </p:sp>
      <p:pic>
        <p:nvPicPr>
          <p:cNvPr id="6" name="Content Placeholder 5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475656" y="1526931"/>
            <a:ext cx="6696744" cy="4464495"/>
          </a:xfrm>
        </p:spPr>
      </p:pic>
    </p:spTree>
    <p:extLst>
      <p:ext uri="{BB962C8B-B14F-4D97-AF65-F5344CB8AC3E}">
        <p14:creationId xmlns:p14="http://schemas.microsoft.com/office/powerpoint/2010/main" val="2387323339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Venice’s </a:t>
            </a:r>
            <a:r>
              <a:rPr lang="en-GB" dirty="0" err="1" smtClean="0"/>
              <a:t>seapower</a:t>
            </a:r>
            <a:r>
              <a:rPr lang="en-GB" dirty="0" smtClean="0"/>
              <a:t> –</a:t>
            </a:r>
            <a:br>
              <a:rPr lang="en-GB" dirty="0" smtClean="0"/>
            </a:br>
            <a:r>
              <a:rPr lang="en-GB" dirty="0" smtClean="0"/>
              <a:t>the </a:t>
            </a:r>
            <a:r>
              <a:rPr lang="en-GB" dirty="0" err="1" smtClean="0"/>
              <a:t>Arsenale</a:t>
            </a:r>
            <a:endParaRPr lang="en-GB" dirty="0"/>
          </a:p>
        </p:txBody>
      </p:sp>
      <p:pic>
        <p:nvPicPr>
          <p:cNvPr id="5" name="Content Placeholder 4"/>
          <p:cNvPicPr>
            <a:picLocks noGrp="1" noChangeAspect="1"/>
          </p:cNvPicPr>
          <p:nvPr>
            <p:ph sz="half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5536" y="1988840"/>
            <a:ext cx="4038600" cy="3528392"/>
          </a:xfrm>
        </p:spPr>
      </p:pic>
      <p:pic>
        <p:nvPicPr>
          <p:cNvPr id="6" name="Content Placeholder 5"/>
          <p:cNvPicPr>
            <a:picLocks noGrp="1" noChangeAspect="1"/>
          </p:cNvPicPr>
          <p:nvPr>
            <p:ph sz="half" idx="2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644008" y="1988840"/>
            <a:ext cx="4038600" cy="3528392"/>
          </a:xfrm>
        </p:spPr>
      </p:pic>
    </p:spTree>
    <p:extLst>
      <p:ext uri="{BB962C8B-B14F-4D97-AF65-F5344CB8AC3E}">
        <p14:creationId xmlns:p14="http://schemas.microsoft.com/office/powerpoint/2010/main" val="347167351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Venice’s political power</a:t>
            </a:r>
            <a:endParaRPr lang="en-GB" dirty="0"/>
          </a:p>
        </p:txBody>
      </p:sp>
      <p:pic>
        <p:nvPicPr>
          <p:cNvPr id="5" name="Content Placeholder 4"/>
          <p:cNvPicPr>
            <a:picLocks noGrp="1" noChangeAspect="1"/>
          </p:cNvPicPr>
          <p:nvPr>
            <p:ph sz="half"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67544" y="1628800"/>
            <a:ext cx="3672408" cy="4032448"/>
          </a:xfrm>
        </p:spPr>
      </p:pic>
      <p:pic>
        <p:nvPicPr>
          <p:cNvPr id="6" name="Content Placeholder 5"/>
          <p:cNvPicPr>
            <a:picLocks noGrp="1" noChangeAspect="1"/>
          </p:cNvPicPr>
          <p:nvPr>
            <p:ph sz="half" idx="2"/>
          </p:nvPr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355976" y="1628800"/>
            <a:ext cx="4104456" cy="4032447"/>
          </a:xfrm>
        </p:spPr>
      </p:pic>
    </p:spTree>
    <p:extLst>
      <p:ext uri="{BB962C8B-B14F-4D97-AF65-F5344CB8AC3E}">
        <p14:creationId xmlns:p14="http://schemas.microsoft.com/office/powerpoint/2010/main" val="2576336833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Trading prowess –</a:t>
            </a:r>
            <a:br>
              <a:rPr lang="en-GB" dirty="0" smtClean="0"/>
            </a:br>
            <a:r>
              <a:rPr lang="en-GB" sz="2700" dirty="0" smtClean="0"/>
              <a:t>a Venetian galley  and Il </a:t>
            </a:r>
            <a:r>
              <a:rPr lang="en-GB" sz="2700" dirty="0" err="1" smtClean="0"/>
              <a:t>Fondaco</a:t>
            </a:r>
            <a:r>
              <a:rPr lang="en-GB" sz="2700" dirty="0" smtClean="0"/>
              <a:t> </a:t>
            </a:r>
            <a:r>
              <a:rPr lang="en-GB" sz="2700" dirty="0" err="1" smtClean="0"/>
              <a:t>dei</a:t>
            </a:r>
            <a:r>
              <a:rPr lang="en-GB" sz="2700" dirty="0" smtClean="0"/>
              <a:t> </a:t>
            </a:r>
            <a:r>
              <a:rPr lang="en-GB" sz="2700" dirty="0" err="1" smtClean="0"/>
              <a:t>Tedeschi</a:t>
            </a:r>
            <a:endParaRPr lang="en-GB" sz="2700" dirty="0"/>
          </a:p>
        </p:txBody>
      </p:sp>
      <p:pic>
        <p:nvPicPr>
          <p:cNvPr id="5" name="Content Placeholder 4"/>
          <p:cNvPicPr>
            <a:picLocks noGrp="1" noChangeAspect="1"/>
          </p:cNvPicPr>
          <p:nvPr>
            <p:ph sz="half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67544" y="1844824"/>
            <a:ext cx="4038600" cy="4248472"/>
          </a:xfrm>
        </p:spPr>
      </p:pic>
      <p:pic>
        <p:nvPicPr>
          <p:cNvPr id="6" name="Content Placeholder 5"/>
          <p:cNvPicPr>
            <a:picLocks noGrp="1" noChangeAspect="1"/>
          </p:cNvPicPr>
          <p:nvPr>
            <p:ph sz="half" idx="2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860032" y="1844824"/>
            <a:ext cx="3384376" cy="4190801"/>
          </a:xfrm>
        </p:spPr>
      </p:pic>
    </p:spTree>
    <p:extLst>
      <p:ext uri="{BB962C8B-B14F-4D97-AF65-F5344CB8AC3E}">
        <p14:creationId xmlns:p14="http://schemas.microsoft.com/office/powerpoint/2010/main" val="198684421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St Mark, the patron and protector</a:t>
            </a:r>
            <a:br>
              <a:rPr lang="en-GB" dirty="0" smtClean="0"/>
            </a:br>
            <a:r>
              <a:rPr lang="en-GB" sz="3600" dirty="0" smtClean="0"/>
              <a:t>Venice – between Rome and Constantinople</a:t>
            </a:r>
            <a:endParaRPr lang="en-GB" sz="3600" dirty="0"/>
          </a:p>
        </p:txBody>
      </p:sp>
      <p:pic>
        <p:nvPicPr>
          <p:cNvPr id="5" name="Content Placeholder 4"/>
          <p:cNvPicPr>
            <a:picLocks noGrp="1" noChangeAspect="1"/>
          </p:cNvPicPr>
          <p:nvPr>
            <p:ph sz="half"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39552" y="2348880"/>
            <a:ext cx="4038600" cy="3600400"/>
          </a:xfrm>
        </p:spPr>
      </p:pic>
      <p:pic>
        <p:nvPicPr>
          <p:cNvPr id="6" name="Content Placeholder 5"/>
          <p:cNvPicPr>
            <a:picLocks noGrp="1" noChangeAspect="1"/>
          </p:cNvPicPr>
          <p:nvPr>
            <p:ph sz="half" idx="2"/>
          </p:nvPr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644008" y="2348880"/>
            <a:ext cx="4038600" cy="3528392"/>
          </a:xfrm>
        </p:spPr>
      </p:pic>
    </p:spTree>
    <p:extLst>
      <p:ext uri="{BB962C8B-B14F-4D97-AF65-F5344CB8AC3E}">
        <p14:creationId xmlns:p14="http://schemas.microsoft.com/office/powerpoint/2010/main" val="904528139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Venice and the Crusades</a:t>
            </a:r>
            <a:endParaRPr lang="en-GB" dirty="0"/>
          </a:p>
        </p:txBody>
      </p:sp>
      <p:pic>
        <p:nvPicPr>
          <p:cNvPr id="7" name="Content Placeholder 6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15616" y="1395323"/>
            <a:ext cx="6984776" cy="4987130"/>
          </a:xfrm>
        </p:spPr>
      </p:pic>
    </p:spTree>
    <p:extLst>
      <p:ext uri="{BB962C8B-B14F-4D97-AF65-F5344CB8AC3E}">
        <p14:creationId xmlns:p14="http://schemas.microsoft.com/office/powerpoint/2010/main" val="3961463030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Learning from the Islamic World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Technical and scientific knowledge</a:t>
            </a:r>
          </a:p>
          <a:p>
            <a:r>
              <a:rPr lang="en-GB" dirty="0" smtClean="0"/>
              <a:t>Medical and anatomical knowledge</a:t>
            </a:r>
          </a:p>
          <a:p>
            <a:r>
              <a:rPr lang="en-GB" dirty="0" smtClean="0"/>
              <a:t>Rediscovery of the Greek philosophers through translations in Arabic</a:t>
            </a:r>
          </a:p>
          <a:p>
            <a:r>
              <a:rPr lang="en-GB" dirty="0" smtClean="0"/>
              <a:t>The great Libraries: Alexandria, Baghdad, Timbuktu</a:t>
            </a:r>
          </a:p>
          <a:p>
            <a:r>
              <a:rPr lang="en-GB" dirty="0" smtClean="0"/>
              <a:t>Seafaring and navigation skills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12400159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5" name="Content Placeholder 4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50558" y="476671"/>
            <a:ext cx="8253890" cy="5832649"/>
          </a:xfrm>
        </p:spPr>
      </p:pic>
    </p:spTree>
    <p:extLst>
      <p:ext uri="{BB962C8B-B14F-4D97-AF65-F5344CB8AC3E}">
        <p14:creationId xmlns:p14="http://schemas.microsoft.com/office/powerpoint/2010/main" val="4232094704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Rivalries and changing patterns of trade and dominance in Europe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en-GB" dirty="0" smtClean="0"/>
              <a:t>Trade dominance, broadly and slowly, moves northward:</a:t>
            </a:r>
          </a:p>
          <a:p>
            <a:endParaRPr lang="en-GB" dirty="0"/>
          </a:p>
          <a:p>
            <a:r>
              <a:rPr lang="en-GB" dirty="0" smtClean="0"/>
              <a:t>Venice, Florence, Pisa and Genoa</a:t>
            </a:r>
          </a:p>
          <a:p>
            <a:r>
              <a:rPr lang="en-GB" dirty="0" smtClean="0"/>
              <a:t>Bruges and Antwerp</a:t>
            </a:r>
          </a:p>
          <a:p>
            <a:r>
              <a:rPr lang="en-GB" dirty="0" smtClean="0"/>
              <a:t>Amsterdam</a:t>
            </a:r>
          </a:p>
          <a:p>
            <a:r>
              <a:rPr lang="en-GB" dirty="0" smtClean="0"/>
              <a:t>London (wool trade, the Staple)</a:t>
            </a:r>
          </a:p>
          <a:p>
            <a:r>
              <a:rPr lang="en-GB" dirty="0" smtClean="0"/>
              <a:t>Hamburg and the Hanseatic League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733059015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67544" y="260648"/>
            <a:ext cx="8229600" cy="1143000"/>
          </a:xfrm>
        </p:spPr>
        <p:txBody>
          <a:bodyPr>
            <a:normAutofit fontScale="90000"/>
          </a:bodyPr>
          <a:lstStyle/>
          <a:p>
            <a:r>
              <a:rPr lang="en-GB" sz="4000" dirty="0" smtClean="0"/>
              <a:t/>
            </a:r>
            <a:br>
              <a:rPr lang="en-GB" sz="4000" dirty="0" smtClean="0"/>
            </a:br>
            <a:r>
              <a:rPr lang="en-GB" sz="4000" dirty="0"/>
              <a:t/>
            </a:r>
            <a:br>
              <a:rPr lang="en-GB" sz="4000" dirty="0"/>
            </a:br>
            <a:r>
              <a:rPr lang="en-GB" sz="4000" dirty="0" smtClean="0"/>
              <a:t>The Low Countries: </a:t>
            </a:r>
            <a:br>
              <a:rPr lang="en-GB" sz="4000" dirty="0" smtClean="0"/>
            </a:br>
            <a:r>
              <a:rPr lang="en-GB" sz="4000" dirty="0" smtClean="0"/>
              <a:t>the Spanish Netherlands and the Dutch Republic</a:t>
            </a:r>
            <a:r>
              <a:rPr lang="en-GB" dirty="0" smtClean="0"/>
              <a:t/>
            </a:r>
            <a:br>
              <a:rPr lang="en-GB" dirty="0" smtClean="0"/>
            </a:br>
            <a:r>
              <a:rPr lang="en-GB" dirty="0" smtClean="0"/>
              <a:t/>
            </a:r>
            <a:br>
              <a:rPr lang="en-GB" dirty="0" smtClean="0"/>
            </a:br>
            <a:r>
              <a:rPr lang="en-GB" sz="4900" dirty="0" smtClean="0"/>
              <a:t>Bruges and Amsterdam</a:t>
            </a:r>
            <a:endParaRPr lang="en-GB" sz="4900" dirty="0"/>
          </a:p>
        </p:txBody>
      </p:sp>
      <p:pic>
        <p:nvPicPr>
          <p:cNvPr id="5" name="Content Placeholder 4"/>
          <p:cNvPicPr>
            <a:picLocks noGrp="1" noChangeAspect="1"/>
          </p:cNvPicPr>
          <p:nvPr>
            <p:ph sz="half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55576" y="2780928"/>
            <a:ext cx="3460838" cy="2592288"/>
          </a:xfrm>
        </p:spPr>
      </p:pic>
      <p:pic>
        <p:nvPicPr>
          <p:cNvPr id="6" name="Content Placeholder 5"/>
          <p:cNvPicPr>
            <a:picLocks noGrp="1" noChangeAspect="1"/>
          </p:cNvPicPr>
          <p:nvPr>
            <p:ph sz="half" idx="2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283968" y="2780928"/>
            <a:ext cx="4115645" cy="2592288"/>
          </a:xfrm>
        </p:spPr>
      </p:pic>
    </p:spTree>
    <p:extLst>
      <p:ext uri="{BB962C8B-B14F-4D97-AF65-F5344CB8AC3E}">
        <p14:creationId xmlns:p14="http://schemas.microsoft.com/office/powerpoint/2010/main" val="110408202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Anglo-Dutch Rivalries: two “republics” at war in the 1650s</a:t>
            </a:r>
          </a:p>
        </p:txBody>
      </p:sp>
      <p:pic>
        <p:nvPicPr>
          <p:cNvPr id="7" name="Content Placeholder 6"/>
          <p:cNvPicPr>
            <a:picLocks noGrp="1" noChangeAspect="1"/>
          </p:cNvPicPr>
          <p:nvPr>
            <p:ph sz="half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55576" y="1412777"/>
            <a:ext cx="3144130" cy="4176464"/>
          </a:xfrm>
        </p:spPr>
      </p:pic>
      <p:pic>
        <p:nvPicPr>
          <p:cNvPr id="8" name="Content Placeholder 7"/>
          <p:cNvPicPr>
            <a:picLocks noGrp="1" noChangeAspect="1"/>
          </p:cNvPicPr>
          <p:nvPr>
            <p:ph sz="half" idx="2"/>
          </p:nvPr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139952" y="1484784"/>
            <a:ext cx="4608512" cy="4104456"/>
          </a:xfrm>
        </p:spPr>
      </p:pic>
    </p:spTree>
    <p:extLst>
      <p:ext uri="{BB962C8B-B14F-4D97-AF65-F5344CB8AC3E}">
        <p14:creationId xmlns:p14="http://schemas.microsoft.com/office/powerpoint/2010/main" val="3706936341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The European Age of Reconnaissance and Discovery (the 15</a:t>
            </a:r>
            <a:r>
              <a:rPr lang="en-GB" baseline="30000" dirty="0" smtClean="0"/>
              <a:t>th</a:t>
            </a:r>
            <a:r>
              <a:rPr lang="en-GB" dirty="0" smtClean="0"/>
              <a:t> century)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2800" dirty="0" smtClean="0"/>
              <a:t>Spain and Portugal: Rise and later relative decline; </a:t>
            </a:r>
            <a:r>
              <a:rPr lang="en-GB" sz="2800" i="1" dirty="0" smtClean="0"/>
              <a:t>conquistadores</a:t>
            </a:r>
            <a:r>
              <a:rPr lang="en-GB" sz="2800" dirty="0" smtClean="0"/>
              <a:t> and the importance of New World bullion, the challenge of pirates and privateers</a:t>
            </a:r>
          </a:p>
          <a:p>
            <a:endParaRPr lang="en-GB" sz="2800" dirty="0" smtClean="0"/>
          </a:p>
          <a:p>
            <a:r>
              <a:rPr lang="en-GB" sz="2800" dirty="0" smtClean="0"/>
              <a:t>England and France: Rivalry in North America; France’s Caribbean pearl (Saint </a:t>
            </a:r>
            <a:r>
              <a:rPr lang="en-GB" sz="2800" dirty="0" err="1" smtClean="0"/>
              <a:t>Domingue</a:t>
            </a:r>
            <a:r>
              <a:rPr lang="en-GB" sz="2800" dirty="0" smtClean="0"/>
              <a:t>/Haiti)</a:t>
            </a:r>
          </a:p>
          <a:p>
            <a:endParaRPr lang="en-GB" sz="2800" dirty="0" smtClean="0"/>
          </a:p>
          <a:p>
            <a:r>
              <a:rPr lang="en-GB" sz="2800" dirty="0" smtClean="0"/>
              <a:t>Naval powers: Spain, Portugal, Dutch Republic, France, England</a:t>
            </a:r>
          </a:p>
          <a:p>
            <a:pPr marL="0" indent="0">
              <a:buNone/>
            </a:pPr>
            <a:endParaRPr lang="en-GB" dirty="0" smtClean="0"/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159676351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Britain’s naval supremacy after 1763</a:t>
            </a:r>
            <a:br>
              <a:rPr lang="en-GB" dirty="0" smtClean="0"/>
            </a:br>
            <a:r>
              <a:rPr lang="en-GB" sz="3100" dirty="0" smtClean="0"/>
              <a:t>Slavers and the “Triangular Trade”</a:t>
            </a:r>
            <a:endParaRPr lang="en-GB" sz="31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endParaRPr lang="en-GB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195736" y="1644090"/>
            <a:ext cx="4266667" cy="472549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69929739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The “Primitive Accumulation of Capital”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Importance of slaving and colonial plantations in capital formation and emergence of London as a centre of banking and finance</a:t>
            </a:r>
          </a:p>
          <a:p>
            <a:r>
              <a:rPr lang="en-GB" sz="2400" dirty="0" smtClean="0"/>
              <a:t>See:</a:t>
            </a:r>
            <a:r>
              <a:rPr lang="en-GB" dirty="0" smtClean="0"/>
              <a:t> </a:t>
            </a:r>
            <a:r>
              <a:rPr lang="en-GB" sz="2000" dirty="0" smtClean="0">
                <a:hlinkClick r:id="rId2"/>
              </a:rPr>
              <a:t>www.bbc.co.uk/history/british/abolition/industrialisation_article01.shtml</a:t>
            </a:r>
            <a:endParaRPr lang="en-GB" sz="2000" dirty="0" smtClean="0"/>
          </a:p>
          <a:p>
            <a:endParaRPr lang="en-GB" sz="2000" dirty="0" smtClean="0"/>
          </a:p>
          <a:p>
            <a:pPr marL="0" indent="0">
              <a:buNone/>
            </a:pPr>
            <a:r>
              <a:rPr lang="en-GB" sz="2000" dirty="0"/>
              <a:t> </a:t>
            </a:r>
            <a:r>
              <a:rPr lang="en-GB" sz="2000" dirty="0" smtClean="0"/>
              <a:t>      (from </a:t>
            </a:r>
            <a:r>
              <a:rPr lang="en-GB" sz="2000" i="1" dirty="0" smtClean="0"/>
              <a:t>Enslavement and Industrialisation </a:t>
            </a:r>
            <a:r>
              <a:rPr lang="en-GB" sz="2000" dirty="0" smtClean="0"/>
              <a:t>by Robin Blackburn, BBC History)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078980183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i="1" dirty="0"/>
              <a:t>Enslavement and Industrialisation </a:t>
            </a:r>
            <a:r>
              <a:rPr lang="en-GB" i="1" dirty="0" smtClean="0"/>
              <a:t/>
            </a:r>
            <a:br>
              <a:rPr lang="en-GB" i="1" dirty="0" smtClean="0"/>
            </a:br>
            <a:r>
              <a:rPr lang="en-GB" sz="2700" dirty="0" smtClean="0"/>
              <a:t>by </a:t>
            </a:r>
            <a:r>
              <a:rPr lang="en-GB" sz="2700" dirty="0"/>
              <a:t>Robin Blackburn, BBC History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en-GB" sz="1900" b="1" dirty="0"/>
              <a:t>Consumers and slaves</a:t>
            </a:r>
          </a:p>
          <a:p>
            <a:r>
              <a:rPr lang="en-GB" sz="1900" dirty="0"/>
              <a:t>Slave-owning planters, and merchants who dealt in slaves and slave produce, were among the richest people in 18th-century Britain. Profits from these activities helped to endow All Souls College, Oxford, with a splendid library, to build a score of banks, including Barclays, and to finance the experiments of James Watt, inventor of the first really efficient steam engine. </a:t>
            </a:r>
          </a:p>
          <a:p>
            <a:r>
              <a:rPr lang="en-GB" sz="1900" dirty="0"/>
              <a:t>Liverpool merchant bankers, heavily involved in the slave-based trades, extended vital credit to the early cotton manufacturers of its Lancashire hinterland. West Indian planters built stately homes - some, ridiculously extravagant dwellings such as William Beckford's </a:t>
            </a:r>
            <a:r>
              <a:rPr lang="en-GB" sz="1900" dirty="0" err="1"/>
              <a:t>Fonthill</a:t>
            </a:r>
            <a:r>
              <a:rPr lang="en-GB" sz="1900" dirty="0"/>
              <a:t> - and furthered the modernisation of British agriculture by 'improving' their estates. Others invested in </a:t>
            </a:r>
            <a:r>
              <a:rPr lang="en-GB" sz="1900" dirty="0" smtClean="0"/>
              <a:t>canals…</a:t>
            </a:r>
          </a:p>
          <a:p>
            <a:endParaRPr lang="en-GB" sz="1900" dirty="0"/>
          </a:p>
          <a:p>
            <a:pPr marL="0" indent="0">
              <a:buNone/>
            </a:pPr>
            <a:r>
              <a:rPr lang="en-GB" sz="1900" b="1" dirty="0" smtClean="0"/>
              <a:t>Blackburn raises important ethical and political concerns, which we need to consider</a:t>
            </a:r>
            <a:r>
              <a:rPr lang="en-GB" sz="1900" b="1" smtClean="0"/>
              <a:t>, and we </a:t>
            </a:r>
            <a:r>
              <a:rPr lang="en-GB" sz="1900" b="1" dirty="0" smtClean="0"/>
              <a:t>examine </a:t>
            </a:r>
            <a:r>
              <a:rPr lang="en-GB" sz="1900" b="1" i="1" dirty="0" smtClean="0"/>
              <a:t>Industrialisation</a:t>
            </a:r>
            <a:r>
              <a:rPr lang="en-GB" sz="1900" b="1" dirty="0" smtClean="0"/>
              <a:t> in more depth next week…</a:t>
            </a:r>
          </a:p>
          <a:p>
            <a:pPr marL="0" indent="0">
              <a:buNone/>
            </a:pPr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16414897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Apex</Template>
  <TotalTime>219</TotalTime>
  <Words>544</Words>
  <Application>Microsoft Office PowerPoint</Application>
  <PresentationFormat>On-screen Show (4:3)</PresentationFormat>
  <Paragraphs>66</Paragraphs>
  <Slides>24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24</vt:i4>
      </vt:variant>
    </vt:vector>
  </HeadingPairs>
  <TitlesOfParts>
    <vt:vector size="25" baseType="lpstr">
      <vt:lpstr>Office Theme</vt:lpstr>
      <vt:lpstr>  Sustainable Development in an Era of Globalisation? CSPH4028: Week 2  Historical Perspectives – the Growth of World Trade</vt:lpstr>
      <vt:lpstr>The Early Medieval World</vt:lpstr>
      <vt:lpstr>The Early Medieval World c. 820 CE</vt:lpstr>
      <vt:lpstr>Eurasia: long-distance trade links exist</vt:lpstr>
      <vt:lpstr>Mechanisms for Trade (focussing on Europe)</vt:lpstr>
      <vt:lpstr>The Fairs of Champagne</vt:lpstr>
      <vt:lpstr>The Medici, Florence</vt:lpstr>
      <vt:lpstr>Banking, the arts…and political power</vt:lpstr>
      <vt:lpstr>Medici Family</vt:lpstr>
      <vt:lpstr>Venice, “La Serenissima”</vt:lpstr>
      <vt:lpstr>Venice’s seapower – the Arsenale</vt:lpstr>
      <vt:lpstr>Venice’s political power</vt:lpstr>
      <vt:lpstr>Trading prowess – a Venetian galley  and Il Fondaco dei Tedeschi</vt:lpstr>
      <vt:lpstr>St Mark, the patron and protector Venice – between Rome and Constantinople</vt:lpstr>
      <vt:lpstr>Venice and the Crusades</vt:lpstr>
      <vt:lpstr>Learning from the Islamic World</vt:lpstr>
      <vt:lpstr>PowerPoint Presentation</vt:lpstr>
      <vt:lpstr>Rivalries and changing patterns of trade and dominance in Europe</vt:lpstr>
      <vt:lpstr>  The Low Countries:  the Spanish Netherlands and the Dutch Republic  Bruges and Amsterdam</vt:lpstr>
      <vt:lpstr>Anglo-Dutch Rivalries: two “republics” at war in the 1650s</vt:lpstr>
      <vt:lpstr>The European Age of Reconnaissance and Discovery (the 15th century)</vt:lpstr>
      <vt:lpstr>Britain’s naval supremacy after 1763 Slavers and the “Triangular Trade”</vt:lpstr>
      <vt:lpstr>The “Primitive Accumulation of Capital”</vt:lpstr>
      <vt:lpstr>Enslavement and Industrialisation  by Robin Blackburn, BBC History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Sustainable Development in an Era of Globalisation? CSPH4028: Week 2  Historical Perspectives – the Growth of World Trade</dc:title>
  <dc:creator>Administrator</dc:creator>
  <cp:lastModifiedBy>Administrator</cp:lastModifiedBy>
  <cp:revision>37</cp:revision>
  <dcterms:created xsi:type="dcterms:W3CDTF">2016-09-13T10:33:49Z</dcterms:created>
  <dcterms:modified xsi:type="dcterms:W3CDTF">2016-10-10T12:51:39Z</dcterms:modified>
</cp:coreProperties>
</file>