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59"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0" d="100"/>
          <a:sy n="110" d="100"/>
        </p:scale>
        <p:origin x="108"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86881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76207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66348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07608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45399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7282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2999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77551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8828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52966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8674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46CE7D5-CF57-46EF-B807-FDD0502418D4}" type="datetimeFigureOut">
              <a:rPr lang="en-GB" smtClean="0"/>
              <a:t>16/02/2024</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30EA680-D336-4FF7-8B7A-9848BB0A1C32}"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327103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1579DD07-B6CD-4C04-8A4A-3B92CE8C8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2">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9343" y="620720"/>
            <a:ext cx="644248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90120" y="1105351"/>
            <a:ext cx="5477071" cy="3023981"/>
          </a:xfrm>
        </p:spPr>
        <p:txBody>
          <a:bodyPr anchor="b">
            <a:normAutofit/>
          </a:bodyPr>
          <a:lstStyle/>
          <a:p>
            <a:pPr algn="l"/>
            <a:r>
              <a:rPr lang="en-GB" sz="4400">
                <a:solidFill>
                  <a:schemeClr val="bg1"/>
                </a:solidFill>
              </a:rPr>
              <a:t>Adult Learners and Learning</a:t>
            </a:r>
          </a:p>
        </p:txBody>
      </p:sp>
      <p:sp>
        <p:nvSpPr>
          <p:cNvPr id="3" name="Subtitle 2"/>
          <p:cNvSpPr>
            <a:spLocks noGrp="1"/>
          </p:cNvSpPr>
          <p:nvPr>
            <p:ph type="subTitle" idx="1"/>
          </p:nvPr>
        </p:nvSpPr>
        <p:spPr>
          <a:xfrm>
            <a:off x="5590120" y="4297556"/>
            <a:ext cx="5477071" cy="1431695"/>
          </a:xfrm>
        </p:spPr>
        <p:txBody>
          <a:bodyPr anchor="t">
            <a:normAutofit/>
          </a:bodyPr>
          <a:lstStyle/>
          <a:p>
            <a:r>
              <a:rPr lang="en-GB" sz="1600">
                <a:solidFill>
                  <a:schemeClr val="bg1"/>
                </a:solidFill>
              </a:rPr>
              <a:t>QAA, Assignment Recap, Tutorials</a:t>
            </a:r>
          </a:p>
        </p:txBody>
      </p:sp>
      <p:cxnSp>
        <p:nvCxnSpPr>
          <p:cNvPr id="12" name="Straight Connector 11">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960" y="4214336"/>
            <a:ext cx="512064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C9D6DD36-50FE-47C1-8D00-3D3C4187EC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0F9ADC11-F6B8-4B69-8AC7-50377071A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94D87A0-BA55-4A8B-9FD6-6109543D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20720"/>
            <a:ext cx="3366054" cy="5571069"/>
          </a:xfrm>
          <a:prstGeom prst="rect">
            <a:avLst/>
          </a:prstGeom>
          <a:blipFill dpi="0" rotWithShape="1">
            <a:blip r:embed="rId2">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61A10-3BB4-4668-957A-0CD46FC3C731}"/>
              </a:ext>
            </a:extLst>
          </p:cNvPr>
          <p:cNvSpPr>
            <a:spLocks noGrp="1"/>
          </p:cNvSpPr>
          <p:nvPr>
            <p:ph type="title"/>
          </p:nvPr>
        </p:nvSpPr>
        <p:spPr>
          <a:xfrm>
            <a:off x="4713224" y="1105351"/>
            <a:ext cx="6353967" cy="3023981"/>
          </a:xfrm>
        </p:spPr>
        <p:txBody>
          <a:bodyPr vert="horz" lIns="91440" tIns="45720" rIns="91440" bIns="45720" rtlCol="0" anchor="b">
            <a:normAutofit/>
          </a:bodyPr>
          <a:lstStyle/>
          <a:p>
            <a:r>
              <a:rPr lang="en-US" sz="4800" spc="200">
                <a:solidFill>
                  <a:srgbClr val="FFFFFF"/>
                </a:solidFill>
              </a:rPr>
              <a:t>Recap</a:t>
            </a:r>
          </a:p>
        </p:txBody>
      </p:sp>
      <p:sp>
        <p:nvSpPr>
          <p:cNvPr id="3" name="Content Placeholder 2">
            <a:extLst>
              <a:ext uri="{FF2B5EF4-FFF2-40B4-BE49-F238E27FC236}">
                <a16:creationId xmlns:a16="http://schemas.microsoft.com/office/drawing/2014/main" id="{3AF2CE93-903C-45B2-BD00-D589B904B9B5}"/>
              </a:ext>
            </a:extLst>
          </p:cNvPr>
          <p:cNvSpPr>
            <a:spLocks noGrp="1"/>
          </p:cNvSpPr>
          <p:nvPr>
            <p:ph idx="1"/>
          </p:nvPr>
        </p:nvSpPr>
        <p:spPr>
          <a:xfrm>
            <a:off x="4713224" y="4297556"/>
            <a:ext cx="6353968" cy="1433391"/>
          </a:xfrm>
        </p:spPr>
        <p:txBody>
          <a:bodyPr vert="horz" lIns="91440" tIns="45720" rIns="91440" bIns="45720" rtlCol="0" anchor="t">
            <a:normAutofit/>
          </a:bodyPr>
          <a:lstStyle/>
          <a:p>
            <a:pPr marL="0" indent="0">
              <a:lnSpc>
                <a:spcPct val="100000"/>
              </a:lnSpc>
              <a:spcBef>
                <a:spcPts val="0"/>
              </a:spcBef>
              <a:buNone/>
            </a:pPr>
            <a:r>
              <a:rPr lang="en-US" sz="1800" dirty="0">
                <a:solidFill>
                  <a:srgbClr val="FFFFFF"/>
                </a:solidFill>
              </a:rPr>
              <a:t>What have we covered so far?</a:t>
            </a:r>
          </a:p>
        </p:txBody>
      </p:sp>
      <p:cxnSp>
        <p:nvCxnSpPr>
          <p:cNvPr id="18" name="Straight Connector 17">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76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8E7A-5983-4812-AF9C-EC49F4B59FAE}"/>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80C4A8D-59BB-42DE-9FCC-B1E6DA95051E}"/>
              </a:ext>
            </a:extLst>
          </p:cNvPr>
          <p:cNvSpPr>
            <a:spLocks noGrp="1"/>
          </p:cNvSpPr>
          <p:nvPr>
            <p:ph idx="1"/>
          </p:nvPr>
        </p:nvSpPr>
        <p:spPr/>
        <p:txBody>
          <a:bodyPr/>
          <a:lstStyle/>
          <a:p>
            <a:r>
              <a:rPr lang="en-GB" dirty="0"/>
              <a:t>By the end of this session you will be able to:</a:t>
            </a:r>
          </a:p>
          <a:p>
            <a:pPr lvl="1"/>
            <a:r>
              <a:rPr lang="en-GB" dirty="0"/>
              <a:t>Discuss the purpose of the QAA</a:t>
            </a:r>
          </a:p>
          <a:p>
            <a:pPr lvl="1"/>
            <a:endParaRPr lang="en-GB" dirty="0"/>
          </a:p>
        </p:txBody>
      </p:sp>
    </p:spTree>
    <p:extLst>
      <p:ext uri="{BB962C8B-B14F-4D97-AF65-F5344CB8AC3E}">
        <p14:creationId xmlns:p14="http://schemas.microsoft.com/office/powerpoint/2010/main" val="4292949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88A901F-2380-409D-B12F-3A0FDAFAEE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14CD50C8-2F85-4F12-A5B5-9336E254A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agnifying glass and question mark">
            <a:extLst>
              <a:ext uri="{FF2B5EF4-FFF2-40B4-BE49-F238E27FC236}">
                <a16:creationId xmlns:a16="http://schemas.microsoft.com/office/drawing/2014/main" id="{346FB7A6-8B2A-4DE7-BE62-97A889FF1116}"/>
              </a:ext>
            </a:extLst>
          </p:cNvPr>
          <p:cNvPicPr>
            <a:picLocks noChangeAspect="1"/>
          </p:cNvPicPr>
          <p:nvPr/>
        </p:nvPicPr>
        <p:blipFill rotWithShape="1">
          <a:blip r:embed="rId3">
            <a:alphaModFix amt="45000"/>
          </a:blip>
          <a:srcRect l="25"/>
          <a:stretch/>
        </p:blipFill>
        <p:spPr>
          <a:xfrm>
            <a:off x="20" y="-1"/>
            <a:ext cx="12188932" cy="6858000"/>
          </a:xfrm>
          <a:prstGeom prst="rect">
            <a:avLst/>
          </a:prstGeom>
        </p:spPr>
      </p:pic>
      <p:sp>
        <p:nvSpPr>
          <p:cNvPr id="4" name="Title 3">
            <a:extLst>
              <a:ext uri="{FF2B5EF4-FFF2-40B4-BE49-F238E27FC236}">
                <a16:creationId xmlns:a16="http://schemas.microsoft.com/office/drawing/2014/main" id="{E47DC6AB-46EA-48F8-905B-BD72FB0B3351}"/>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a:solidFill>
                  <a:schemeClr val="tx1"/>
                </a:solidFill>
              </a:rPr>
              <a:t>What do you know about the QAA?</a:t>
            </a:r>
          </a:p>
        </p:txBody>
      </p:sp>
      <p:sp>
        <p:nvSpPr>
          <p:cNvPr id="5" name="Text Placeholder 4">
            <a:extLst>
              <a:ext uri="{FF2B5EF4-FFF2-40B4-BE49-F238E27FC236}">
                <a16:creationId xmlns:a16="http://schemas.microsoft.com/office/drawing/2014/main" id="{1A558418-7E4F-4838-AA4F-93EE512A03DC}"/>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17" name="Straight Connector 1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3765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BF2ABC8-4FD6-4B60-92A7-BB3BEE3C1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02062-679E-4144-857A-3C5E9324D349}"/>
              </a:ext>
            </a:extLst>
          </p:cNvPr>
          <p:cNvSpPr>
            <a:spLocks noGrp="1"/>
          </p:cNvSpPr>
          <p:nvPr>
            <p:ph type="title"/>
          </p:nvPr>
        </p:nvSpPr>
        <p:spPr>
          <a:xfrm>
            <a:off x="1024128" y="585216"/>
            <a:ext cx="8018272" cy="1499616"/>
          </a:xfrm>
        </p:spPr>
        <p:txBody>
          <a:bodyPr>
            <a:normAutofit/>
          </a:bodyPr>
          <a:lstStyle/>
          <a:p>
            <a:r>
              <a:rPr lang="en-GB" dirty="0"/>
              <a:t>What is the QAA</a:t>
            </a:r>
          </a:p>
        </p:txBody>
      </p:sp>
      <p:cxnSp>
        <p:nvCxnSpPr>
          <p:cNvPr id="10" name="Straight Connector 9">
            <a:extLst>
              <a:ext uri="{FF2B5EF4-FFF2-40B4-BE49-F238E27FC236}">
                <a16:creationId xmlns:a16="http://schemas.microsoft.com/office/drawing/2014/main" id="{DCD479D3-536C-4161-A6F8-813D30719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66524A-1A3D-4D76-BE04-0C0AB0889531}"/>
              </a:ext>
            </a:extLst>
          </p:cNvPr>
          <p:cNvSpPr>
            <a:spLocks noGrp="1"/>
          </p:cNvSpPr>
          <p:nvPr>
            <p:ph idx="1"/>
          </p:nvPr>
        </p:nvSpPr>
        <p:spPr>
          <a:xfrm>
            <a:off x="1024128" y="2286000"/>
            <a:ext cx="8018271" cy="4023360"/>
          </a:xfrm>
        </p:spPr>
        <p:txBody>
          <a:bodyPr>
            <a:normAutofit/>
          </a:bodyPr>
          <a:lstStyle/>
          <a:p>
            <a:r>
              <a:rPr lang="en-GB" b="0" i="0">
                <a:effectLst/>
                <a:latin typeface="Arial" panose="020B0604020202020204" pitchFamily="34" charset="0"/>
              </a:rPr>
              <a:t>The Quality Assurance Agency for Higher Education (QAA) is an independent charity working to benefit students and higher education, and one of the world’s experts in quality assurance. We are trusted by higher education providers and regulatory bodies to maintain and enhance quality and standards. We work with governments, agencies and institutions globally to benefit UK higher education and its international reputation.</a:t>
            </a:r>
            <a:endParaRPr lang="en-GB" dirty="0"/>
          </a:p>
        </p:txBody>
      </p:sp>
      <p:sp>
        <p:nvSpPr>
          <p:cNvPr id="12" name="Rectangle 11">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1389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BF2ABC8-4FD6-4B60-92A7-BB3BEE3C1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2E0F29-DEB0-495C-ADF0-87302C7F62D5}"/>
              </a:ext>
            </a:extLst>
          </p:cNvPr>
          <p:cNvSpPr>
            <a:spLocks noGrp="1"/>
          </p:cNvSpPr>
          <p:nvPr>
            <p:ph type="title"/>
          </p:nvPr>
        </p:nvSpPr>
        <p:spPr>
          <a:xfrm>
            <a:off x="1024128" y="585216"/>
            <a:ext cx="8018272" cy="1499616"/>
          </a:xfrm>
        </p:spPr>
        <p:txBody>
          <a:bodyPr>
            <a:normAutofit/>
          </a:bodyPr>
          <a:lstStyle/>
          <a:p>
            <a:r>
              <a:rPr lang="en-GB" dirty="0"/>
              <a:t>What do the Frameworks do?</a:t>
            </a:r>
          </a:p>
        </p:txBody>
      </p:sp>
      <p:cxnSp>
        <p:nvCxnSpPr>
          <p:cNvPr id="10" name="Straight Connector 9">
            <a:extLst>
              <a:ext uri="{FF2B5EF4-FFF2-40B4-BE49-F238E27FC236}">
                <a16:creationId xmlns:a16="http://schemas.microsoft.com/office/drawing/2014/main" id="{DCD479D3-536C-4161-A6F8-813D30719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E80479-975D-4DA9-ABE7-BCEE12CD71CC}"/>
              </a:ext>
            </a:extLst>
          </p:cNvPr>
          <p:cNvSpPr>
            <a:spLocks noGrp="1"/>
          </p:cNvSpPr>
          <p:nvPr>
            <p:ph idx="1"/>
          </p:nvPr>
        </p:nvSpPr>
        <p:spPr>
          <a:xfrm>
            <a:off x="1024128" y="2286000"/>
            <a:ext cx="8018271" cy="4023360"/>
          </a:xfrm>
        </p:spPr>
        <p:txBody>
          <a:bodyPr>
            <a:normAutofit/>
          </a:bodyPr>
          <a:lstStyle/>
          <a:p>
            <a:r>
              <a:rPr lang="en-GB" dirty="0"/>
              <a:t>Quality Code</a:t>
            </a:r>
          </a:p>
          <a:p>
            <a:endParaRPr lang="en-GB" dirty="0"/>
          </a:p>
          <a:p>
            <a:r>
              <a:rPr lang="en-GB" dirty="0"/>
              <a:t>From the document UK Quality Code for Higher Education read - </a:t>
            </a:r>
          </a:p>
          <a:p>
            <a:pPr lvl="1"/>
            <a:r>
              <a:rPr lang="en-GB" dirty="0"/>
              <a:t>About the Frameworks for Higher Education Qualifications of UK Degree-Awarding Bodies</a:t>
            </a:r>
          </a:p>
          <a:p>
            <a:pPr lvl="1"/>
            <a:r>
              <a:rPr lang="en-GB" dirty="0"/>
              <a:t>Main features of the frameworks for higher education qualifications of UK degree-awarding bodies</a:t>
            </a:r>
          </a:p>
          <a:p>
            <a:r>
              <a:rPr lang="en-GB" dirty="0"/>
              <a:t>What are the key points?</a:t>
            </a:r>
          </a:p>
          <a:p>
            <a:pPr lvl="1"/>
            <a:endParaRPr lang="en-GB" dirty="0"/>
          </a:p>
          <a:p>
            <a:pPr lvl="1"/>
            <a:endParaRPr lang="en-GB" dirty="0"/>
          </a:p>
        </p:txBody>
      </p:sp>
      <p:sp>
        <p:nvSpPr>
          <p:cNvPr id="12" name="Rectangle 11">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9813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2E2F-52EB-4375-9936-7F2342A4AB3E}"/>
              </a:ext>
            </a:extLst>
          </p:cNvPr>
          <p:cNvSpPr>
            <a:spLocks noGrp="1"/>
          </p:cNvSpPr>
          <p:nvPr>
            <p:ph type="title"/>
          </p:nvPr>
        </p:nvSpPr>
        <p:spPr>
          <a:xfrm>
            <a:off x="1024128" y="585216"/>
            <a:ext cx="6066818" cy="1499616"/>
          </a:xfrm>
        </p:spPr>
        <p:txBody>
          <a:bodyPr>
            <a:normAutofit/>
          </a:bodyPr>
          <a:lstStyle/>
          <a:p>
            <a:r>
              <a:rPr lang="en-GB" dirty="0"/>
              <a:t>What are the Benchmark standards?</a:t>
            </a:r>
          </a:p>
        </p:txBody>
      </p:sp>
      <p:sp>
        <p:nvSpPr>
          <p:cNvPr id="3" name="Content Placeholder 2">
            <a:extLst>
              <a:ext uri="{FF2B5EF4-FFF2-40B4-BE49-F238E27FC236}">
                <a16:creationId xmlns:a16="http://schemas.microsoft.com/office/drawing/2014/main" id="{79F9FB31-8111-44EF-B6BD-06F24791CAAE}"/>
              </a:ext>
            </a:extLst>
          </p:cNvPr>
          <p:cNvSpPr>
            <a:spLocks noGrp="1"/>
          </p:cNvSpPr>
          <p:nvPr>
            <p:ph idx="1"/>
          </p:nvPr>
        </p:nvSpPr>
        <p:spPr>
          <a:xfrm>
            <a:off x="1024128" y="2286000"/>
            <a:ext cx="6066818" cy="4023360"/>
          </a:xfrm>
        </p:spPr>
        <p:txBody>
          <a:bodyPr>
            <a:normAutofit/>
          </a:bodyPr>
          <a:lstStyle/>
          <a:p>
            <a:r>
              <a:rPr lang="en-GB" dirty="0"/>
              <a:t>Read the document Subject Benchmark Statement Education Studies</a:t>
            </a:r>
          </a:p>
          <a:p>
            <a:endParaRPr lang="en-GB" dirty="0"/>
          </a:p>
          <a:p>
            <a:r>
              <a:rPr lang="en-GB" dirty="0"/>
              <a:t>What are the key benchmarks Education Studies Students should meet.</a:t>
            </a:r>
          </a:p>
          <a:p>
            <a:endParaRPr lang="en-GB" dirty="0"/>
          </a:p>
          <a:p>
            <a:r>
              <a:rPr lang="en-GB" dirty="0"/>
              <a:t>Where are these met in our programme</a:t>
            </a:r>
          </a:p>
          <a:p>
            <a:endParaRPr lang="en-GB" dirty="0"/>
          </a:p>
        </p:txBody>
      </p:sp>
      <p:pic>
        <p:nvPicPr>
          <p:cNvPr id="5" name="Picture 4" descr="A hand holding a pen and shading circles on a sheet">
            <a:extLst>
              <a:ext uri="{FF2B5EF4-FFF2-40B4-BE49-F238E27FC236}">
                <a16:creationId xmlns:a16="http://schemas.microsoft.com/office/drawing/2014/main" id="{7D1EED12-8ED7-3073-2E7D-B9E5A57BA051}"/>
              </a:ext>
            </a:extLst>
          </p:cNvPr>
          <p:cNvPicPr>
            <a:picLocks noChangeAspect="1"/>
          </p:cNvPicPr>
          <p:nvPr/>
        </p:nvPicPr>
        <p:blipFill rotWithShape="1">
          <a:blip r:embed="rId2"/>
          <a:srcRect l="42531" r="18060" b="-1"/>
          <a:stretch/>
        </p:blipFill>
        <p:spPr>
          <a:xfrm>
            <a:off x="7552266" y="10"/>
            <a:ext cx="4639733" cy="6857990"/>
          </a:xfrm>
          <a:prstGeom prst="rect">
            <a:avLst/>
          </a:prstGeom>
        </p:spPr>
      </p:pic>
    </p:spTree>
    <p:extLst>
      <p:ext uri="{BB962C8B-B14F-4D97-AF65-F5344CB8AC3E}">
        <p14:creationId xmlns:p14="http://schemas.microsoft.com/office/powerpoint/2010/main" val="2082939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cil and answer-sheet">
            <a:extLst>
              <a:ext uri="{FF2B5EF4-FFF2-40B4-BE49-F238E27FC236}">
                <a16:creationId xmlns:a16="http://schemas.microsoft.com/office/drawing/2014/main" id="{FB4B75B3-38B9-1F2C-45A4-8881BCC47330}"/>
              </a:ext>
            </a:extLst>
          </p:cNvPr>
          <p:cNvPicPr>
            <a:picLocks noChangeAspect="1"/>
          </p:cNvPicPr>
          <p:nvPr/>
        </p:nvPicPr>
        <p:blipFill rotWithShape="1">
          <a:blip r:embed="rId2">
            <a:duotone>
              <a:schemeClr val="bg2">
                <a:shade val="45000"/>
                <a:satMod val="135000"/>
              </a:schemeClr>
              <a:prstClr val="white"/>
            </a:duotone>
            <a:alphaModFix amt="35000"/>
          </a:blip>
          <a:srcRect r="-1" b="855"/>
          <a:stretch/>
        </p:blipFill>
        <p:spPr>
          <a:xfrm>
            <a:off x="20" y="-1"/>
            <a:ext cx="12188932" cy="6858000"/>
          </a:xfrm>
          <a:prstGeom prst="rect">
            <a:avLst/>
          </a:prstGeom>
        </p:spPr>
      </p:pic>
      <p:sp>
        <p:nvSpPr>
          <p:cNvPr id="2" name="Title 1">
            <a:extLst>
              <a:ext uri="{FF2B5EF4-FFF2-40B4-BE49-F238E27FC236}">
                <a16:creationId xmlns:a16="http://schemas.microsoft.com/office/drawing/2014/main" id="{464E4807-F999-4C66-A791-DD59890366ED}"/>
              </a:ext>
            </a:extLst>
          </p:cNvPr>
          <p:cNvSpPr>
            <a:spLocks noGrp="1"/>
          </p:cNvSpPr>
          <p:nvPr>
            <p:ph type="title"/>
          </p:nvPr>
        </p:nvSpPr>
        <p:spPr>
          <a:xfrm>
            <a:off x="643467" y="643467"/>
            <a:ext cx="3684437" cy="5571066"/>
          </a:xfrm>
        </p:spPr>
        <p:txBody>
          <a:bodyPr>
            <a:normAutofit/>
          </a:bodyPr>
          <a:lstStyle/>
          <a:p>
            <a:pPr algn="r"/>
            <a:r>
              <a:rPr lang="en-GB" dirty="0"/>
              <a:t>Task</a:t>
            </a:r>
            <a:endParaRPr lang="en-GB"/>
          </a:p>
        </p:txBody>
      </p:sp>
      <p:cxnSp>
        <p:nvCxnSpPr>
          <p:cNvPr id="11" name="Straight Connector 1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9F0932-CB15-4B8C-9789-523CD143F2F5}"/>
              </a:ext>
            </a:extLst>
          </p:cNvPr>
          <p:cNvSpPr>
            <a:spLocks noGrp="1"/>
          </p:cNvSpPr>
          <p:nvPr>
            <p:ph idx="1"/>
          </p:nvPr>
        </p:nvSpPr>
        <p:spPr>
          <a:xfrm>
            <a:off x="4971371" y="643467"/>
            <a:ext cx="6574112" cy="5571066"/>
          </a:xfrm>
        </p:spPr>
        <p:txBody>
          <a:bodyPr anchor="ctr">
            <a:normAutofit/>
          </a:bodyPr>
          <a:lstStyle/>
          <a:p>
            <a:r>
              <a:rPr lang="en-GB" dirty="0"/>
              <a:t>Use the benchmarks and the curriculum template to develop your own curriculum for an education studies degree.</a:t>
            </a:r>
          </a:p>
        </p:txBody>
      </p:sp>
    </p:spTree>
    <p:extLst>
      <p:ext uri="{BB962C8B-B14F-4D97-AF65-F5344CB8AC3E}">
        <p14:creationId xmlns:p14="http://schemas.microsoft.com/office/powerpoint/2010/main" val="26752805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BED16-D1EE-40E2-9777-113635C66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495E70-8737-4023-9610-F022867D65B2}"/>
              </a:ext>
            </a:extLst>
          </p:cNvPr>
          <p:cNvSpPr>
            <a:spLocks noGrp="1"/>
          </p:cNvSpPr>
          <p:nvPr>
            <p:ph type="title"/>
          </p:nvPr>
        </p:nvSpPr>
        <p:spPr>
          <a:xfrm>
            <a:off x="1024129" y="585216"/>
            <a:ext cx="3779085" cy="1499616"/>
          </a:xfrm>
        </p:spPr>
        <p:txBody>
          <a:bodyPr>
            <a:normAutofit/>
          </a:bodyPr>
          <a:lstStyle/>
          <a:p>
            <a:r>
              <a:rPr lang="en-GB">
                <a:solidFill>
                  <a:srgbClr val="FFFFFF"/>
                </a:solidFill>
              </a:rPr>
              <a:t>Questions?</a:t>
            </a:r>
          </a:p>
        </p:txBody>
      </p:sp>
      <p:cxnSp>
        <p:nvCxnSpPr>
          <p:cNvPr id="12" name="Straight Connector 11">
            <a:extLst>
              <a:ext uri="{FF2B5EF4-FFF2-40B4-BE49-F238E27FC236}">
                <a16:creationId xmlns:a16="http://schemas.microsoft.com/office/drawing/2014/main" id="{E87F9170-35BA-4F92-B3B1-9E50BBCE2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654462-4AAB-4CFE-A8F0-51F9E546BB62}"/>
              </a:ext>
            </a:extLst>
          </p:cNvPr>
          <p:cNvSpPr>
            <a:spLocks noGrp="1"/>
          </p:cNvSpPr>
          <p:nvPr>
            <p:ph idx="1"/>
          </p:nvPr>
        </p:nvSpPr>
        <p:spPr>
          <a:xfrm>
            <a:off x="1024129" y="2286000"/>
            <a:ext cx="3791711" cy="3931920"/>
          </a:xfrm>
        </p:spPr>
        <p:txBody>
          <a:bodyPr>
            <a:normAutofit/>
          </a:bodyPr>
          <a:lstStyle/>
          <a:p>
            <a:endParaRPr lang="en-GB">
              <a:solidFill>
                <a:srgbClr val="FFFFFF"/>
              </a:solidFill>
            </a:endParaRPr>
          </a:p>
        </p:txBody>
      </p:sp>
      <p:pic>
        <p:nvPicPr>
          <p:cNvPr id="5" name="Picture 4" descr="Yellow question mark">
            <a:extLst>
              <a:ext uri="{FF2B5EF4-FFF2-40B4-BE49-F238E27FC236}">
                <a16:creationId xmlns:a16="http://schemas.microsoft.com/office/drawing/2014/main" id="{71209E5A-DCB1-2973-94D1-415B311080B6}"/>
              </a:ext>
            </a:extLst>
          </p:cNvPr>
          <p:cNvPicPr>
            <a:picLocks noChangeAspect="1"/>
          </p:cNvPicPr>
          <p:nvPr/>
        </p:nvPicPr>
        <p:blipFill rotWithShape="1">
          <a:blip r:embed="rId2"/>
          <a:srcRect l="37406" r="3905"/>
          <a:stretch/>
        </p:blipFill>
        <p:spPr>
          <a:xfrm>
            <a:off x="6096000" y="640080"/>
            <a:ext cx="5455921" cy="5577840"/>
          </a:xfrm>
          <a:prstGeom prst="rect">
            <a:avLst/>
          </a:prstGeom>
        </p:spPr>
      </p:pic>
    </p:spTree>
    <p:extLst>
      <p:ext uri="{BB962C8B-B14F-4D97-AF65-F5344CB8AC3E}">
        <p14:creationId xmlns:p14="http://schemas.microsoft.com/office/powerpoint/2010/main" val="3335326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C09C5-13EF-420E-8988-BD861B6BDEBB}"/>
              </a:ext>
            </a:extLst>
          </p:cNvPr>
          <p:cNvSpPr>
            <a:spLocks noGrp="1"/>
          </p:cNvSpPr>
          <p:nvPr>
            <p:ph type="title"/>
          </p:nvPr>
        </p:nvSpPr>
        <p:spPr>
          <a:xfrm>
            <a:off x="1024128" y="585216"/>
            <a:ext cx="6066818" cy="1499616"/>
          </a:xfrm>
        </p:spPr>
        <p:txBody>
          <a:bodyPr>
            <a:normAutofit/>
          </a:bodyPr>
          <a:lstStyle/>
          <a:p>
            <a:r>
              <a:rPr lang="en-GB" dirty="0"/>
              <a:t>Assignment Recap</a:t>
            </a:r>
          </a:p>
        </p:txBody>
      </p:sp>
      <p:sp>
        <p:nvSpPr>
          <p:cNvPr id="3" name="Content Placeholder 2">
            <a:extLst>
              <a:ext uri="{FF2B5EF4-FFF2-40B4-BE49-F238E27FC236}">
                <a16:creationId xmlns:a16="http://schemas.microsoft.com/office/drawing/2014/main" id="{2F5F8DED-D38D-4388-9B64-589417A2E35C}"/>
              </a:ext>
            </a:extLst>
          </p:cNvPr>
          <p:cNvSpPr>
            <a:spLocks noGrp="1"/>
          </p:cNvSpPr>
          <p:nvPr>
            <p:ph idx="1"/>
          </p:nvPr>
        </p:nvSpPr>
        <p:spPr>
          <a:xfrm>
            <a:off x="1024128" y="2286000"/>
            <a:ext cx="6066818" cy="4023360"/>
          </a:xfrm>
        </p:spPr>
        <p:txBody>
          <a:bodyPr>
            <a:normAutofit/>
          </a:bodyPr>
          <a:lstStyle/>
          <a:p>
            <a:r>
              <a:rPr lang="en-GB" dirty="0"/>
              <a:t>Please refer to the Assignment brief on moodle.</a:t>
            </a:r>
          </a:p>
          <a:p>
            <a:endParaRPr lang="en-GB" dirty="0"/>
          </a:p>
          <a:p>
            <a:r>
              <a:rPr lang="en-GB" dirty="0"/>
              <a:t>Do you have any questions, concerns or thoughts?</a:t>
            </a:r>
          </a:p>
        </p:txBody>
      </p:sp>
      <p:pic>
        <p:nvPicPr>
          <p:cNvPr id="5" name="Picture 4" descr="Wood human figure">
            <a:extLst>
              <a:ext uri="{FF2B5EF4-FFF2-40B4-BE49-F238E27FC236}">
                <a16:creationId xmlns:a16="http://schemas.microsoft.com/office/drawing/2014/main" id="{49258181-3CF0-895F-32F8-AB59BFAB11C4}"/>
              </a:ext>
            </a:extLst>
          </p:cNvPr>
          <p:cNvPicPr>
            <a:picLocks noChangeAspect="1"/>
          </p:cNvPicPr>
          <p:nvPr/>
        </p:nvPicPr>
        <p:blipFill rotWithShape="1">
          <a:blip r:embed="rId2"/>
          <a:srcRect l="2134" r="52706" b="-1"/>
          <a:stretch/>
        </p:blipFill>
        <p:spPr>
          <a:xfrm>
            <a:off x="7552266" y="10"/>
            <a:ext cx="4639733" cy="6857990"/>
          </a:xfrm>
          <a:prstGeom prst="rect">
            <a:avLst/>
          </a:prstGeom>
        </p:spPr>
      </p:pic>
    </p:spTree>
    <p:extLst>
      <p:ext uri="{BB962C8B-B14F-4D97-AF65-F5344CB8AC3E}">
        <p14:creationId xmlns:p14="http://schemas.microsoft.com/office/powerpoint/2010/main" val="474578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9D6DD36-50FE-47C1-8D00-3D3C4187EC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0F9ADC11-F6B8-4B69-8AC7-50377071A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94D87A0-BA55-4A8B-9FD6-6109543D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20720"/>
            <a:ext cx="3366054" cy="5571069"/>
          </a:xfrm>
          <a:prstGeom prst="rect">
            <a:avLst/>
          </a:prstGeom>
          <a:blipFill dpi="0" rotWithShape="1">
            <a:blip r:embed="rId2">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12DE4-D730-4853-867C-5A7B91562157}"/>
              </a:ext>
            </a:extLst>
          </p:cNvPr>
          <p:cNvSpPr>
            <a:spLocks noGrp="1"/>
          </p:cNvSpPr>
          <p:nvPr>
            <p:ph type="title"/>
          </p:nvPr>
        </p:nvSpPr>
        <p:spPr>
          <a:xfrm>
            <a:off x="4713224" y="1105351"/>
            <a:ext cx="6353967" cy="3023981"/>
          </a:xfrm>
        </p:spPr>
        <p:txBody>
          <a:bodyPr vert="horz" lIns="91440" tIns="45720" rIns="91440" bIns="45720" rtlCol="0" anchor="b">
            <a:normAutofit/>
          </a:bodyPr>
          <a:lstStyle/>
          <a:p>
            <a:pPr algn="l"/>
            <a:r>
              <a:rPr lang="en-US" sz="4800" dirty="0">
                <a:solidFill>
                  <a:srgbClr val="FFFFFF"/>
                </a:solidFill>
              </a:rPr>
              <a:t>Tutorials</a:t>
            </a:r>
          </a:p>
        </p:txBody>
      </p:sp>
      <p:sp>
        <p:nvSpPr>
          <p:cNvPr id="4" name="Text Placeholder 3">
            <a:extLst>
              <a:ext uri="{FF2B5EF4-FFF2-40B4-BE49-F238E27FC236}">
                <a16:creationId xmlns:a16="http://schemas.microsoft.com/office/drawing/2014/main" id="{8E1AEB47-BAD9-4031-8BBB-6C059E2B0FEE}"/>
              </a:ext>
            </a:extLst>
          </p:cNvPr>
          <p:cNvSpPr>
            <a:spLocks noGrp="1"/>
          </p:cNvSpPr>
          <p:nvPr>
            <p:ph type="body" idx="1"/>
          </p:nvPr>
        </p:nvSpPr>
        <p:spPr>
          <a:xfrm>
            <a:off x="4713224" y="4297556"/>
            <a:ext cx="6353968" cy="1433391"/>
          </a:xfrm>
        </p:spPr>
        <p:txBody>
          <a:bodyPr vert="horz" lIns="91440" tIns="45720" rIns="91440" bIns="45720" rtlCol="0" anchor="t">
            <a:normAutofit/>
          </a:bodyPr>
          <a:lstStyle/>
          <a:p>
            <a:endParaRPr lang="en-US">
              <a:solidFill>
                <a:srgbClr val="FFFFFF"/>
              </a:solidFill>
            </a:endParaRPr>
          </a:p>
        </p:txBody>
      </p:sp>
      <p:cxnSp>
        <p:nvCxnSpPr>
          <p:cNvPr id="19" name="Straight Connector 18">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33334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docProps/app.xml><?xml version="1.0" encoding="utf-8"?>
<Properties xmlns="http://schemas.openxmlformats.org/officeDocument/2006/extended-properties" xmlns:vt="http://schemas.openxmlformats.org/officeDocument/2006/docPropsVTypes">
  <Template>Integral</Template>
  <TotalTime>126</TotalTime>
  <Words>243</Words>
  <Application>Microsoft Office PowerPoint</Application>
  <PresentationFormat>Widescreen</PresentationFormat>
  <Paragraphs>31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Integral</vt:lpstr>
      <vt:lpstr>Adult Learners and Learning</vt:lpstr>
      <vt:lpstr>Recap</vt:lpstr>
      <vt:lpstr>Session Objectives</vt:lpstr>
      <vt:lpstr>What do you know about the QAA?</vt:lpstr>
      <vt:lpstr>What is the QAA</vt:lpstr>
      <vt:lpstr>What do the Frameworks do?</vt:lpstr>
      <vt:lpstr>What are the Benchmark standards?</vt:lpstr>
      <vt:lpstr>Task</vt:lpstr>
      <vt:lpstr>Questions?</vt:lpstr>
      <vt:lpstr>Assignment Recap</vt:lpstr>
      <vt:lpstr>Tutorials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3</cp:revision>
  <dcterms:created xsi:type="dcterms:W3CDTF">2021-06-09T07:31:52Z</dcterms:created>
  <dcterms:modified xsi:type="dcterms:W3CDTF">2024-02-16T10:19:07Z</dcterms:modified>
</cp:coreProperties>
</file>