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gif" ContentType="image/gif"/>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4"/>
  </p:sldMasterIdLst>
  <p:notesMasterIdLst>
    <p:notesMasterId r:id="rId71"/>
  </p:notesMasterIdLst>
  <p:sldIdLst>
    <p:sldId id="256" r:id="rId5"/>
    <p:sldId id="334" r:id="rId6"/>
    <p:sldId id="335" r:id="rId7"/>
    <p:sldId id="342" r:id="rId8"/>
    <p:sldId id="337" r:id="rId9"/>
    <p:sldId id="338" r:id="rId10"/>
    <p:sldId id="344" r:id="rId11"/>
    <p:sldId id="339" r:id="rId12"/>
    <p:sldId id="340" r:id="rId13"/>
    <p:sldId id="341" r:id="rId14"/>
    <p:sldId id="257" r:id="rId15"/>
    <p:sldId id="330" r:id="rId16"/>
    <p:sldId id="324" r:id="rId17"/>
    <p:sldId id="317" r:id="rId18"/>
    <p:sldId id="318" r:id="rId19"/>
    <p:sldId id="343" r:id="rId20"/>
    <p:sldId id="320" r:id="rId21"/>
    <p:sldId id="327" r:id="rId22"/>
    <p:sldId id="345" r:id="rId23"/>
    <p:sldId id="325" r:id="rId24"/>
    <p:sldId id="346" r:id="rId25"/>
    <p:sldId id="347" r:id="rId26"/>
    <p:sldId id="319" r:id="rId27"/>
    <p:sldId id="323" r:id="rId28"/>
    <p:sldId id="311" r:id="rId29"/>
    <p:sldId id="329" r:id="rId30"/>
    <p:sldId id="316" r:id="rId31"/>
    <p:sldId id="322" r:id="rId32"/>
    <p:sldId id="321" r:id="rId33"/>
    <p:sldId id="310" r:id="rId34"/>
    <p:sldId id="265" r:id="rId35"/>
    <p:sldId id="313" r:id="rId36"/>
    <p:sldId id="328" r:id="rId37"/>
    <p:sldId id="309" r:id="rId38"/>
    <p:sldId id="264" r:id="rId39"/>
    <p:sldId id="267" r:id="rId40"/>
    <p:sldId id="269" r:id="rId41"/>
    <p:sldId id="271" r:id="rId42"/>
    <p:sldId id="272" r:id="rId43"/>
    <p:sldId id="276" r:id="rId44"/>
    <p:sldId id="273" r:id="rId45"/>
    <p:sldId id="281" r:id="rId46"/>
    <p:sldId id="282" r:id="rId47"/>
    <p:sldId id="284" r:id="rId48"/>
    <p:sldId id="286" r:id="rId49"/>
    <p:sldId id="297" r:id="rId50"/>
    <p:sldId id="299" r:id="rId51"/>
    <p:sldId id="287" r:id="rId52"/>
    <p:sldId id="292" r:id="rId53"/>
    <p:sldId id="301" r:id="rId54"/>
    <p:sldId id="314" r:id="rId55"/>
    <p:sldId id="302" r:id="rId56"/>
    <p:sldId id="303" r:id="rId57"/>
    <p:sldId id="315" r:id="rId58"/>
    <p:sldId id="304" r:id="rId59"/>
    <p:sldId id="305" r:id="rId60"/>
    <p:sldId id="306" r:id="rId61"/>
    <p:sldId id="307" r:id="rId62"/>
    <p:sldId id="298" r:id="rId63"/>
    <p:sldId id="308" r:id="rId64"/>
    <p:sldId id="295" r:id="rId65"/>
    <p:sldId id="289" r:id="rId66"/>
    <p:sldId id="290" r:id="rId67"/>
    <p:sldId id="326" r:id="rId68"/>
    <p:sldId id="312" r:id="rId69"/>
    <p:sldId id="332" r:id="rId70"/>
  </p:sldIdLst>
  <p:sldSz cx="9144000" cy="6858000" type="screen4x3"/>
  <p:notesSz cx="6858000" cy="9144000"/>
  <p:defaultTextStyle>
    <a:defPPr>
      <a:defRPr lang="en-US"/>
    </a:defPPr>
    <a:lvl1pPr algn="ctr"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ctr"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ctr"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ctr"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ctr"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CC"/>
    <a:srgbClr val="33CC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62" autoAdjust="0"/>
    <p:restoredTop sz="94660" autoAdjust="0"/>
  </p:normalViewPr>
  <p:slideViewPr>
    <p:cSldViewPr showGuides="1">
      <p:cViewPr varScale="1">
        <p:scale>
          <a:sx n="109" d="100"/>
          <a:sy n="109" d="100"/>
        </p:scale>
        <p:origin x="690" y="96"/>
      </p:cViewPr>
      <p:guideLst>
        <p:guide orient="horz" pos="2160"/>
        <p:guide pos="2880"/>
      </p:guideLst>
    </p:cSldViewPr>
  </p:slideViewPr>
  <p:notesTextViewPr>
    <p:cViewPr>
      <p:scale>
        <a:sx n="100" d="100"/>
        <a:sy n="100" d="100"/>
      </p:scale>
      <p:origin x="0" y="-66"/>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233" b="1" i="0" u="sng" strike="noStrike" baseline="0">
                <a:solidFill>
                  <a:srgbClr val="000000"/>
                </a:solidFill>
                <a:latin typeface="Arial"/>
                <a:ea typeface="Arial"/>
                <a:cs typeface="Arial"/>
              </a:defRPr>
            </a:pPr>
            <a:r>
              <a:rPr lang="en-GB"/>
              <a:t>Line Graph Showing Respondents E.Footprint Score  </a:t>
            </a:r>
          </a:p>
        </c:rich>
      </c:tx>
      <c:layout>
        <c:manualLayout>
          <c:xMode val="edge"/>
          <c:yMode val="edge"/>
          <c:x val="0.1757188498402556"/>
          <c:y val="1.9662921348314606E-2"/>
        </c:manualLayout>
      </c:layout>
      <c:overlay val="0"/>
      <c:spPr>
        <a:noFill/>
        <a:ln w="26094">
          <a:noFill/>
        </a:ln>
      </c:spPr>
    </c:title>
    <c:autoTitleDeleted val="0"/>
    <c:plotArea>
      <c:layout>
        <c:manualLayout>
          <c:layoutTarget val="inner"/>
          <c:xMode val="edge"/>
          <c:yMode val="edge"/>
          <c:x val="0.13099041533546327"/>
          <c:y val="0.18820224719101122"/>
          <c:w val="0.67092651757188504"/>
          <c:h val="0.6067415730337079"/>
        </c:manualLayout>
      </c:layout>
      <c:lineChart>
        <c:grouping val="standard"/>
        <c:varyColors val="0"/>
        <c:ser>
          <c:idx val="0"/>
          <c:order val="0"/>
          <c:tx>
            <c:strRef>
              <c:f>Sheet1!$B$29</c:f>
              <c:strCache>
                <c:ptCount val="1"/>
                <c:pt idx="0">
                  <c:v>Rest Bay</c:v>
                </c:pt>
              </c:strCache>
            </c:strRef>
          </c:tx>
          <c:spPr>
            <a:ln w="13047">
              <a:solidFill>
                <a:srgbClr val="000080"/>
              </a:solidFill>
              <a:prstDash val="solid"/>
            </a:ln>
          </c:spPr>
          <c:marker>
            <c:symbol val="none"/>
          </c:marker>
          <c:val>
            <c:numRef>
              <c:f>Sheet1!$B$30:$B$129</c:f>
              <c:numCache>
                <c:formatCode>General</c:formatCode>
                <c:ptCount val="100"/>
                <c:pt idx="0">
                  <c:v>525</c:v>
                </c:pt>
                <c:pt idx="1">
                  <c:v>550</c:v>
                </c:pt>
                <c:pt idx="2">
                  <c:v>435</c:v>
                </c:pt>
                <c:pt idx="3">
                  <c:v>665</c:v>
                </c:pt>
                <c:pt idx="4">
                  <c:v>480</c:v>
                </c:pt>
                <c:pt idx="5">
                  <c:v>390</c:v>
                </c:pt>
                <c:pt idx="6">
                  <c:v>545</c:v>
                </c:pt>
                <c:pt idx="7">
                  <c:v>425</c:v>
                </c:pt>
                <c:pt idx="8">
                  <c:v>555</c:v>
                </c:pt>
                <c:pt idx="9">
                  <c:v>505</c:v>
                </c:pt>
                <c:pt idx="10">
                  <c:v>465</c:v>
                </c:pt>
                <c:pt idx="11">
                  <c:v>585</c:v>
                </c:pt>
                <c:pt idx="12">
                  <c:v>515</c:v>
                </c:pt>
                <c:pt idx="13">
                  <c:v>605</c:v>
                </c:pt>
                <c:pt idx="14">
                  <c:v>660</c:v>
                </c:pt>
                <c:pt idx="15">
                  <c:v>465</c:v>
                </c:pt>
                <c:pt idx="16">
                  <c:v>580</c:v>
                </c:pt>
                <c:pt idx="17">
                  <c:v>525</c:v>
                </c:pt>
                <c:pt idx="18">
                  <c:v>280</c:v>
                </c:pt>
                <c:pt idx="19">
                  <c:v>515</c:v>
                </c:pt>
                <c:pt idx="20">
                  <c:v>555</c:v>
                </c:pt>
                <c:pt idx="21">
                  <c:v>425</c:v>
                </c:pt>
                <c:pt idx="22">
                  <c:v>550</c:v>
                </c:pt>
                <c:pt idx="23">
                  <c:v>505</c:v>
                </c:pt>
                <c:pt idx="24">
                  <c:v>465</c:v>
                </c:pt>
                <c:pt idx="25">
                  <c:v>480</c:v>
                </c:pt>
                <c:pt idx="26">
                  <c:v>530</c:v>
                </c:pt>
                <c:pt idx="27">
                  <c:v>435</c:v>
                </c:pt>
                <c:pt idx="28">
                  <c:v>515</c:v>
                </c:pt>
                <c:pt idx="29">
                  <c:v>375</c:v>
                </c:pt>
                <c:pt idx="30">
                  <c:v>580</c:v>
                </c:pt>
                <c:pt idx="31">
                  <c:v>545</c:v>
                </c:pt>
                <c:pt idx="32">
                  <c:v>495</c:v>
                </c:pt>
                <c:pt idx="33">
                  <c:v>555</c:v>
                </c:pt>
                <c:pt idx="34">
                  <c:v>660</c:v>
                </c:pt>
                <c:pt idx="35">
                  <c:v>390</c:v>
                </c:pt>
                <c:pt idx="36">
                  <c:v>645</c:v>
                </c:pt>
                <c:pt idx="37">
                  <c:v>530</c:v>
                </c:pt>
                <c:pt idx="38">
                  <c:v>605</c:v>
                </c:pt>
                <c:pt idx="39">
                  <c:v>515</c:v>
                </c:pt>
                <c:pt idx="40">
                  <c:v>435</c:v>
                </c:pt>
                <c:pt idx="41">
                  <c:v>505</c:v>
                </c:pt>
                <c:pt idx="42">
                  <c:v>615</c:v>
                </c:pt>
                <c:pt idx="43">
                  <c:v>495</c:v>
                </c:pt>
                <c:pt idx="44">
                  <c:v>610</c:v>
                </c:pt>
                <c:pt idx="45">
                  <c:v>375</c:v>
                </c:pt>
                <c:pt idx="46">
                  <c:v>575</c:v>
                </c:pt>
                <c:pt idx="47">
                  <c:v>580</c:v>
                </c:pt>
                <c:pt idx="48">
                  <c:v>295</c:v>
                </c:pt>
                <c:pt idx="49">
                  <c:v>615</c:v>
                </c:pt>
                <c:pt idx="50">
                  <c:v>555</c:v>
                </c:pt>
                <c:pt idx="51">
                  <c:v>480</c:v>
                </c:pt>
                <c:pt idx="52">
                  <c:v>625</c:v>
                </c:pt>
                <c:pt idx="53">
                  <c:v>515</c:v>
                </c:pt>
                <c:pt idx="54">
                  <c:v>340</c:v>
                </c:pt>
                <c:pt idx="55">
                  <c:v>550</c:v>
                </c:pt>
                <c:pt idx="56">
                  <c:v>580</c:v>
                </c:pt>
                <c:pt idx="57">
                  <c:v>465</c:v>
                </c:pt>
                <c:pt idx="58">
                  <c:v>525</c:v>
                </c:pt>
                <c:pt idx="59">
                  <c:v>505</c:v>
                </c:pt>
                <c:pt idx="60">
                  <c:v>575</c:v>
                </c:pt>
                <c:pt idx="61">
                  <c:v>390</c:v>
                </c:pt>
                <c:pt idx="62">
                  <c:v>515</c:v>
                </c:pt>
                <c:pt idx="63">
                  <c:v>530</c:v>
                </c:pt>
                <c:pt idx="64">
                  <c:v>435</c:v>
                </c:pt>
                <c:pt idx="65">
                  <c:v>615</c:v>
                </c:pt>
                <c:pt idx="66">
                  <c:v>530</c:v>
                </c:pt>
                <c:pt idx="67">
                  <c:v>580</c:v>
                </c:pt>
                <c:pt idx="68">
                  <c:v>295</c:v>
                </c:pt>
                <c:pt idx="69">
                  <c:v>545</c:v>
                </c:pt>
                <c:pt idx="70">
                  <c:v>505</c:v>
                </c:pt>
                <c:pt idx="71">
                  <c:v>550</c:v>
                </c:pt>
                <c:pt idx="72">
                  <c:v>335</c:v>
                </c:pt>
                <c:pt idx="73">
                  <c:v>465</c:v>
                </c:pt>
                <c:pt idx="74">
                  <c:v>555</c:v>
                </c:pt>
                <c:pt idx="75">
                  <c:v>410</c:v>
                </c:pt>
                <c:pt idx="76">
                  <c:v>530</c:v>
                </c:pt>
                <c:pt idx="77">
                  <c:v>605</c:v>
                </c:pt>
                <c:pt idx="78">
                  <c:v>425</c:v>
                </c:pt>
                <c:pt idx="79">
                  <c:v>575</c:v>
                </c:pt>
                <c:pt idx="80">
                  <c:v>605</c:v>
                </c:pt>
                <c:pt idx="81">
                  <c:v>480</c:v>
                </c:pt>
                <c:pt idx="82">
                  <c:v>515</c:v>
                </c:pt>
                <c:pt idx="83">
                  <c:v>595</c:v>
                </c:pt>
                <c:pt idx="84">
                  <c:v>495</c:v>
                </c:pt>
                <c:pt idx="85">
                  <c:v>635</c:v>
                </c:pt>
                <c:pt idx="86">
                  <c:v>525</c:v>
                </c:pt>
                <c:pt idx="87">
                  <c:v>440</c:v>
                </c:pt>
                <c:pt idx="88">
                  <c:v>625</c:v>
                </c:pt>
                <c:pt idx="89">
                  <c:v>580</c:v>
                </c:pt>
                <c:pt idx="90">
                  <c:v>465</c:v>
                </c:pt>
                <c:pt idx="91">
                  <c:v>640</c:v>
                </c:pt>
                <c:pt idx="92">
                  <c:v>515</c:v>
                </c:pt>
                <c:pt idx="93">
                  <c:v>495</c:v>
                </c:pt>
                <c:pt idx="94">
                  <c:v>575</c:v>
                </c:pt>
                <c:pt idx="95">
                  <c:v>440</c:v>
                </c:pt>
                <c:pt idx="96">
                  <c:v>550</c:v>
                </c:pt>
                <c:pt idx="97">
                  <c:v>410</c:v>
                </c:pt>
                <c:pt idx="98">
                  <c:v>530</c:v>
                </c:pt>
                <c:pt idx="99">
                  <c:v>310</c:v>
                </c:pt>
              </c:numCache>
            </c:numRef>
          </c:val>
          <c:smooth val="1"/>
          <c:extLst>
            <c:ext xmlns:c16="http://schemas.microsoft.com/office/drawing/2014/chart" uri="{C3380CC4-5D6E-409C-BE32-E72D297353CC}">
              <c16:uniqueId val="{00000000-14CF-4389-A32E-705C9D68EB6D}"/>
            </c:ext>
          </c:extLst>
        </c:ser>
        <c:ser>
          <c:idx val="1"/>
          <c:order val="1"/>
          <c:tx>
            <c:strRef>
              <c:f>Sheet1!$C$29</c:f>
              <c:strCache>
                <c:ptCount val="1"/>
                <c:pt idx="0">
                  <c:v>Caerau</c:v>
                </c:pt>
              </c:strCache>
            </c:strRef>
          </c:tx>
          <c:spPr>
            <a:ln w="13047">
              <a:solidFill>
                <a:srgbClr val="FF00FF"/>
              </a:solidFill>
              <a:prstDash val="solid"/>
            </a:ln>
          </c:spPr>
          <c:marker>
            <c:symbol val="none"/>
          </c:marker>
          <c:val>
            <c:numRef>
              <c:f>Sheet1!$C$30:$C$129</c:f>
              <c:numCache>
                <c:formatCode>General</c:formatCode>
                <c:ptCount val="100"/>
                <c:pt idx="0">
                  <c:v>315</c:v>
                </c:pt>
                <c:pt idx="1">
                  <c:v>370</c:v>
                </c:pt>
                <c:pt idx="2">
                  <c:v>300</c:v>
                </c:pt>
                <c:pt idx="3">
                  <c:v>265</c:v>
                </c:pt>
                <c:pt idx="4">
                  <c:v>400</c:v>
                </c:pt>
                <c:pt idx="5">
                  <c:v>305</c:v>
                </c:pt>
                <c:pt idx="6">
                  <c:v>325</c:v>
                </c:pt>
                <c:pt idx="7">
                  <c:v>360</c:v>
                </c:pt>
                <c:pt idx="8">
                  <c:v>350</c:v>
                </c:pt>
                <c:pt idx="9">
                  <c:v>330</c:v>
                </c:pt>
                <c:pt idx="10">
                  <c:v>325</c:v>
                </c:pt>
                <c:pt idx="11">
                  <c:v>545</c:v>
                </c:pt>
                <c:pt idx="12">
                  <c:v>335</c:v>
                </c:pt>
                <c:pt idx="13">
                  <c:v>270</c:v>
                </c:pt>
                <c:pt idx="14">
                  <c:v>555</c:v>
                </c:pt>
                <c:pt idx="15">
                  <c:v>395</c:v>
                </c:pt>
                <c:pt idx="16">
                  <c:v>330</c:v>
                </c:pt>
                <c:pt idx="17">
                  <c:v>305</c:v>
                </c:pt>
                <c:pt idx="18">
                  <c:v>360</c:v>
                </c:pt>
                <c:pt idx="19">
                  <c:v>405</c:v>
                </c:pt>
                <c:pt idx="20">
                  <c:v>315</c:v>
                </c:pt>
                <c:pt idx="21">
                  <c:v>370</c:v>
                </c:pt>
                <c:pt idx="22">
                  <c:v>325</c:v>
                </c:pt>
                <c:pt idx="23">
                  <c:v>540</c:v>
                </c:pt>
                <c:pt idx="24">
                  <c:v>400</c:v>
                </c:pt>
                <c:pt idx="25">
                  <c:v>335</c:v>
                </c:pt>
                <c:pt idx="26">
                  <c:v>380</c:v>
                </c:pt>
                <c:pt idx="27">
                  <c:v>305</c:v>
                </c:pt>
                <c:pt idx="28">
                  <c:v>390</c:v>
                </c:pt>
                <c:pt idx="29">
                  <c:v>350</c:v>
                </c:pt>
                <c:pt idx="30">
                  <c:v>535</c:v>
                </c:pt>
                <c:pt idx="31">
                  <c:v>315</c:v>
                </c:pt>
                <c:pt idx="32">
                  <c:v>330</c:v>
                </c:pt>
                <c:pt idx="33">
                  <c:v>445</c:v>
                </c:pt>
                <c:pt idx="34">
                  <c:v>335</c:v>
                </c:pt>
                <c:pt idx="35">
                  <c:v>275</c:v>
                </c:pt>
                <c:pt idx="36">
                  <c:v>410</c:v>
                </c:pt>
                <c:pt idx="37">
                  <c:v>295</c:v>
                </c:pt>
                <c:pt idx="38">
                  <c:v>535</c:v>
                </c:pt>
                <c:pt idx="39">
                  <c:v>535</c:v>
                </c:pt>
                <c:pt idx="40">
                  <c:v>320</c:v>
                </c:pt>
                <c:pt idx="41">
                  <c:v>335</c:v>
                </c:pt>
                <c:pt idx="42">
                  <c:v>405</c:v>
                </c:pt>
                <c:pt idx="43">
                  <c:v>535</c:v>
                </c:pt>
                <c:pt idx="44">
                  <c:v>320</c:v>
                </c:pt>
                <c:pt idx="45">
                  <c:v>360</c:v>
                </c:pt>
                <c:pt idx="46">
                  <c:v>535</c:v>
                </c:pt>
                <c:pt idx="47">
                  <c:v>305</c:v>
                </c:pt>
                <c:pt idx="48">
                  <c:v>445</c:v>
                </c:pt>
                <c:pt idx="49">
                  <c:v>310</c:v>
                </c:pt>
                <c:pt idx="50">
                  <c:v>335</c:v>
                </c:pt>
                <c:pt idx="51">
                  <c:v>530</c:v>
                </c:pt>
                <c:pt idx="52">
                  <c:v>380</c:v>
                </c:pt>
                <c:pt idx="53">
                  <c:v>370</c:v>
                </c:pt>
                <c:pt idx="54">
                  <c:v>335</c:v>
                </c:pt>
                <c:pt idx="55">
                  <c:v>390</c:v>
                </c:pt>
                <c:pt idx="56">
                  <c:v>355</c:v>
                </c:pt>
                <c:pt idx="57">
                  <c:v>445</c:v>
                </c:pt>
                <c:pt idx="58">
                  <c:v>350</c:v>
                </c:pt>
                <c:pt idx="59">
                  <c:v>315</c:v>
                </c:pt>
                <c:pt idx="60">
                  <c:v>330</c:v>
                </c:pt>
                <c:pt idx="61">
                  <c:v>525</c:v>
                </c:pt>
                <c:pt idx="62">
                  <c:v>365</c:v>
                </c:pt>
                <c:pt idx="63">
                  <c:v>305</c:v>
                </c:pt>
                <c:pt idx="64">
                  <c:v>380</c:v>
                </c:pt>
                <c:pt idx="65">
                  <c:v>320</c:v>
                </c:pt>
                <c:pt idx="66">
                  <c:v>350</c:v>
                </c:pt>
                <c:pt idx="67">
                  <c:v>475</c:v>
                </c:pt>
                <c:pt idx="68">
                  <c:v>330</c:v>
                </c:pt>
                <c:pt idx="69">
                  <c:v>310</c:v>
                </c:pt>
                <c:pt idx="70">
                  <c:v>390</c:v>
                </c:pt>
                <c:pt idx="71">
                  <c:v>340</c:v>
                </c:pt>
                <c:pt idx="72">
                  <c:v>340</c:v>
                </c:pt>
                <c:pt idx="73">
                  <c:v>520</c:v>
                </c:pt>
                <c:pt idx="74">
                  <c:v>340</c:v>
                </c:pt>
                <c:pt idx="75">
                  <c:v>350</c:v>
                </c:pt>
                <c:pt idx="76">
                  <c:v>405</c:v>
                </c:pt>
                <c:pt idx="77">
                  <c:v>330</c:v>
                </c:pt>
                <c:pt idx="78">
                  <c:v>295</c:v>
                </c:pt>
                <c:pt idx="79">
                  <c:v>385</c:v>
                </c:pt>
                <c:pt idx="80">
                  <c:v>305</c:v>
                </c:pt>
                <c:pt idx="81">
                  <c:v>355</c:v>
                </c:pt>
                <c:pt idx="82">
                  <c:v>285</c:v>
                </c:pt>
                <c:pt idx="83">
                  <c:v>490</c:v>
                </c:pt>
                <c:pt idx="84">
                  <c:v>295</c:v>
                </c:pt>
                <c:pt idx="85">
                  <c:v>410</c:v>
                </c:pt>
                <c:pt idx="86">
                  <c:v>325</c:v>
                </c:pt>
                <c:pt idx="87">
                  <c:v>340</c:v>
                </c:pt>
                <c:pt idx="88">
                  <c:v>385</c:v>
                </c:pt>
                <c:pt idx="89">
                  <c:v>330</c:v>
                </c:pt>
                <c:pt idx="90">
                  <c:v>355</c:v>
                </c:pt>
                <c:pt idx="91">
                  <c:v>340</c:v>
                </c:pt>
                <c:pt idx="92">
                  <c:v>405</c:v>
                </c:pt>
                <c:pt idx="93">
                  <c:v>295</c:v>
                </c:pt>
                <c:pt idx="94">
                  <c:v>325</c:v>
                </c:pt>
                <c:pt idx="95">
                  <c:v>280</c:v>
                </c:pt>
                <c:pt idx="96">
                  <c:v>410</c:v>
                </c:pt>
                <c:pt idx="97">
                  <c:v>285</c:v>
                </c:pt>
                <c:pt idx="98">
                  <c:v>355</c:v>
                </c:pt>
                <c:pt idx="99">
                  <c:v>310</c:v>
                </c:pt>
              </c:numCache>
            </c:numRef>
          </c:val>
          <c:smooth val="1"/>
          <c:extLst>
            <c:ext xmlns:c16="http://schemas.microsoft.com/office/drawing/2014/chart" uri="{C3380CC4-5D6E-409C-BE32-E72D297353CC}">
              <c16:uniqueId val="{00000001-14CF-4389-A32E-705C9D68EB6D}"/>
            </c:ext>
          </c:extLst>
        </c:ser>
        <c:dLbls>
          <c:showLegendKey val="0"/>
          <c:showVal val="0"/>
          <c:showCatName val="0"/>
          <c:showSerName val="0"/>
          <c:showPercent val="0"/>
          <c:showBubbleSize val="0"/>
        </c:dLbls>
        <c:smooth val="0"/>
        <c:axId val="427888280"/>
        <c:axId val="427888672"/>
      </c:lineChart>
      <c:catAx>
        <c:axId val="427888280"/>
        <c:scaling>
          <c:orientation val="minMax"/>
        </c:scaling>
        <c:delete val="0"/>
        <c:axPos val="b"/>
        <c:title>
          <c:tx>
            <c:rich>
              <a:bodyPr/>
              <a:lstStyle/>
              <a:p>
                <a:pPr>
                  <a:defRPr sz="1233" b="1" i="0" u="sng" strike="noStrike" baseline="0">
                    <a:solidFill>
                      <a:srgbClr val="000000"/>
                    </a:solidFill>
                    <a:latin typeface="Arial"/>
                    <a:ea typeface="Arial"/>
                    <a:cs typeface="Arial"/>
                  </a:defRPr>
                </a:pPr>
                <a:r>
                  <a:rPr lang="en-GB"/>
                  <a:t>Respondent Number</a:t>
                </a:r>
              </a:p>
            </c:rich>
          </c:tx>
          <c:layout>
            <c:manualLayout>
              <c:xMode val="edge"/>
              <c:yMode val="edge"/>
              <c:x val="0.33386581469648563"/>
              <c:y val="0.8932584269662921"/>
            </c:manualLayout>
          </c:layout>
          <c:overlay val="0"/>
          <c:spPr>
            <a:noFill/>
            <a:ln w="26094">
              <a:noFill/>
            </a:ln>
          </c:spPr>
        </c:title>
        <c:numFmt formatCode="General" sourceLinked="1"/>
        <c:majorTickMark val="out"/>
        <c:minorTickMark val="none"/>
        <c:tickLblPos val="nextTo"/>
        <c:spPr>
          <a:ln w="3262">
            <a:solidFill>
              <a:srgbClr val="000000"/>
            </a:solidFill>
            <a:prstDash val="solid"/>
          </a:ln>
        </c:spPr>
        <c:txPr>
          <a:bodyPr rot="0" vert="horz"/>
          <a:lstStyle/>
          <a:p>
            <a:pPr>
              <a:defRPr sz="1233" b="0" i="0" u="none" strike="noStrike" baseline="0">
                <a:solidFill>
                  <a:srgbClr val="000000"/>
                </a:solidFill>
                <a:latin typeface="Arial"/>
                <a:ea typeface="Arial"/>
                <a:cs typeface="Arial"/>
              </a:defRPr>
            </a:pPr>
            <a:endParaRPr lang="en-US"/>
          </a:p>
        </c:txPr>
        <c:crossAx val="427888672"/>
        <c:crosses val="autoZero"/>
        <c:auto val="1"/>
        <c:lblAlgn val="ctr"/>
        <c:lblOffset val="100"/>
        <c:tickLblSkip val="8"/>
        <c:tickMarkSkip val="1"/>
        <c:noMultiLvlLbl val="0"/>
      </c:catAx>
      <c:valAx>
        <c:axId val="427888672"/>
        <c:scaling>
          <c:orientation val="minMax"/>
        </c:scaling>
        <c:delete val="0"/>
        <c:axPos val="l"/>
        <c:majorGridlines>
          <c:spPr>
            <a:ln w="3262">
              <a:solidFill>
                <a:srgbClr val="000000"/>
              </a:solidFill>
              <a:prstDash val="solid"/>
            </a:ln>
          </c:spPr>
        </c:majorGridlines>
        <c:title>
          <c:tx>
            <c:rich>
              <a:bodyPr/>
              <a:lstStyle/>
              <a:p>
                <a:pPr>
                  <a:defRPr sz="1233" b="1" i="0" u="sng" strike="noStrike" baseline="0">
                    <a:solidFill>
                      <a:srgbClr val="000000"/>
                    </a:solidFill>
                    <a:latin typeface="Arial"/>
                    <a:ea typeface="Arial"/>
                    <a:cs typeface="Arial"/>
                  </a:defRPr>
                </a:pPr>
                <a:r>
                  <a:rPr lang="en-GB"/>
                  <a:t>E.Footprint Score</a:t>
                </a:r>
              </a:p>
            </c:rich>
          </c:tx>
          <c:layout>
            <c:manualLayout>
              <c:xMode val="edge"/>
              <c:yMode val="edge"/>
              <c:x val="1.437699680511182E-2"/>
              <c:y val="0.29213483146067415"/>
            </c:manualLayout>
          </c:layout>
          <c:overlay val="0"/>
          <c:spPr>
            <a:noFill/>
            <a:ln w="26094">
              <a:noFill/>
            </a:ln>
          </c:spPr>
        </c:title>
        <c:numFmt formatCode="General" sourceLinked="1"/>
        <c:majorTickMark val="out"/>
        <c:minorTickMark val="none"/>
        <c:tickLblPos val="nextTo"/>
        <c:spPr>
          <a:ln w="3262">
            <a:solidFill>
              <a:srgbClr val="000000"/>
            </a:solidFill>
            <a:prstDash val="solid"/>
          </a:ln>
        </c:spPr>
        <c:txPr>
          <a:bodyPr rot="0" vert="horz"/>
          <a:lstStyle/>
          <a:p>
            <a:pPr>
              <a:defRPr sz="1233" b="0" i="0" u="none" strike="noStrike" baseline="0">
                <a:solidFill>
                  <a:srgbClr val="000000"/>
                </a:solidFill>
                <a:latin typeface="Arial"/>
                <a:ea typeface="Arial"/>
                <a:cs typeface="Arial"/>
              </a:defRPr>
            </a:pPr>
            <a:endParaRPr lang="en-US"/>
          </a:p>
        </c:txPr>
        <c:crossAx val="427888280"/>
        <c:crosses val="autoZero"/>
        <c:crossBetween val="midCat"/>
      </c:valAx>
      <c:spPr>
        <a:solidFill>
          <a:srgbClr val="C0C0C0"/>
        </a:solidFill>
        <a:ln w="13047">
          <a:solidFill>
            <a:srgbClr val="808080"/>
          </a:solidFill>
          <a:prstDash val="solid"/>
        </a:ln>
      </c:spPr>
    </c:plotArea>
    <c:legend>
      <c:legendPos val="r"/>
      <c:layout>
        <c:manualLayout>
          <c:xMode val="edge"/>
          <c:yMode val="edge"/>
          <c:x val="0.81948881789137384"/>
          <c:y val="0.41853932584269665"/>
          <c:w val="0.16453674121405751"/>
          <c:h val="0.13764044943820225"/>
        </c:manualLayout>
      </c:layout>
      <c:overlay val="0"/>
      <c:spPr>
        <a:solidFill>
          <a:srgbClr val="FFFFFF"/>
        </a:solidFill>
        <a:ln w="3262">
          <a:solidFill>
            <a:srgbClr val="000000"/>
          </a:solidFill>
          <a:prstDash val="solid"/>
        </a:ln>
      </c:spPr>
      <c:txPr>
        <a:bodyPr/>
        <a:lstStyle/>
        <a:p>
          <a:pPr>
            <a:defRPr sz="1130" b="0" i="0" u="none" strike="noStrike" baseline="0">
              <a:solidFill>
                <a:srgbClr val="000000"/>
              </a:solidFill>
              <a:latin typeface="Arial"/>
              <a:ea typeface="Arial"/>
              <a:cs typeface="Arial"/>
            </a:defRPr>
          </a:pPr>
          <a:endParaRPr lang="en-US"/>
        </a:p>
      </c:txPr>
    </c:legend>
    <c:plotVisOnly val="1"/>
    <c:dispBlanksAs val="gap"/>
    <c:showDLblsOverMax val="0"/>
  </c:chart>
  <c:spPr>
    <a:solidFill>
      <a:srgbClr val="FFFFFF"/>
    </a:solidFill>
    <a:ln w="3262">
      <a:solidFill>
        <a:srgbClr val="000000"/>
      </a:solidFill>
      <a:prstDash val="solid"/>
    </a:ln>
  </c:spPr>
  <c:txPr>
    <a:bodyPr/>
    <a:lstStyle/>
    <a:p>
      <a:pPr>
        <a:defRPr sz="1233" b="0" i="0" u="none" strike="noStrike" baseline="0">
          <a:solidFill>
            <a:srgbClr val="000000"/>
          </a:solidFill>
          <a:latin typeface="Arial"/>
          <a:ea typeface="Arial"/>
          <a:cs typeface="Arial"/>
        </a:defRPr>
      </a:pPr>
      <a:endParaRPr lang="en-US"/>
    </a:p>
  </c:txPr>
  <c:externalData r:id="rId1">
    <c:autoUpdate val="0"/>
  </c:externalData>
</c:chartSpace>
</file>

<file path=ppt/drawings/_rels/vmlDrawing1.vml.rels><?xml version="1.0" encoding="UTF-8" standalone="yes"?>
<Relationships xmlns="http://schemas.openxmlformats.org/package/2006/relationships"><Relationship Id="rId1" Type="http://schemas.openxmlformats.org/officeDocument/2006/relationships/image" Target="../media/image6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F8A9B-0FAF-4278-B6EA-7D6670A6D003}" type="datetimeFigureOut">
              <a:rPr lang="en-GB" smtClean="0"/>
              <a:t>12/11/2020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AE7439-17E3-4E83-B268-52A63482FCA5}" type="slidenum">
              <a:rPr lang="en-GB" smtClean="0"/>
              <a:t>‹#›</a:t>
            </a:fld>
            <a:endParaRPr lang="en-GB"/>
          </a:p>
        </p:txBody>
      </p:sp>
    </p:spTree>
    <p:extLst>
      <p:ext uri="{BB962C8B-B14F-4D97-AF65-F5344CB8AC3E}">
        <p14:creationId xmlns:p14="http://schemas.microsoft.com/office/powerpoint/2010/main" val="1609046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https://www.bbc.co.uk/news/science-environment-52719662</a:t>
            </a:r>
          </a:p>
          <a:p>
            <a:endParaRPr lang="en-GB" dirty="0"/>
          </a:p>
        </p:txBody>
      </p:sp>
      <p:sp>
        <p:nvSpPr>
          <p:cNvPr id="4" name="Slide Number Placeholder 3"/>
          <p:cNvSpPr>
            <a:spLocks noGrp="1"/>
          </p:cNvSpPr>
          <p:nvPr>
            <p:ph type="sldNum" sz="quarter" idx="10"/>
          </p:nvPr>
        </p:nvSpPr>
        <p:spPr/>
        <p:txBody>
          <a:bodyPr/>
          <a:lstStyle/>
          <a:p>
            <a:fld id="{79AE7439-17E3-4E83-B268-52A63482FCA5}" type="slidenum">
              <a:rPr lang="en-GB" smtClean="0"/>
              <a:t>7</a:t>
            </a:fld>
            <a:endParaRPr lang="en-GB"/>
          </a:p>
        </p:txBody>
      </p:sp>
    </p:spTree>
    <p:extLst>
      <p:ext uri="{BB962C8B-B14F-4D97-AF65-F5344CB8AC3E}">
        <p14:creationId xmlns:p14="http://schemas.microsoft.com/office/powerpoint/2010/main" val="496762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https://news.umich.edu/homes-of-wealthy-americans-have-carbon-footprints-25-higher-than-lower-income-residences/</a:t>
            </a:r>
          </a:p>
          <a:p>
            <a:endParaRPr lang="en-GB" dirty="0" smtClean="0"/>
          </a:p>
          <a:p>
            <a:r>
              <a:rPr lang="en-GB" dirty="0" smtClean="0"/>
              <a:t>https://inhabitat.com/how-american-urban-sprawl-causes-problems-from-obesity-to-climate-change/vegas-sprawl/</a:t>
            </a:r>
            <a:endParaRPr lang="en-GB" dirty="0"/>
          </a:p>
        </p:txBody>
      </p:sp>
      <p:sp>
        <p:nvSpPr>
          <p:cNvPr id="4" name="Slide Number Placeholder 3"/>
          <p:cNvSpPr>
            <a:spLocks noGrp="1"/>
          </p:cNvSpPr>
          <p:nvPr>
            <p:ph type="sldNum" sz="quarter" idx="10"/>
          </p:nvPr>
        </p:nvSpPr>
        <p:spPr/>
        <p:txBody>
          <a:bodyPr/>
          <a:lstStyle/>
          <a:p>
            <a:fld id="{79AE7439-17E3-4E83-B268-52A63482FCA5}" type="slidenum">
              <a:rPr lang="en-GB" smtClean="0"/>
              <a:t>19</a:t>
            </a:fld>
            <a:endParaRPr lang="en-GB"/>
          </a:p>
        </p:txBody>
      </p:sp>
    </p:spTree>
    <p:extLst>
      <p:ext uri="{BB962C8B-B14F-4D97-AF65-F5344CB8AC3E}">
        <p14:creationId xmlns:p14="http://schemas.microsoft.com/office/powerpoint/2010/main" val="2787478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https://www.cbc.ca/news/technology/amazon-carbon-footprint-1.5624048</a:t>
            </a:r>
            <a:endParaRPr lang="en-GB" dirty="0"/>
          </a:p>
        </p:txBody>
      </p:sp>
      <p:sp>
        <p:nvSpPr>
          <p:cNvPr id="4" name="Slide Number Placeholder 3"/>
          <p:cNvSpPr>
            <a:spLocks noGrp="1"/>
          </p:cNvSpPr>
          <p:nvPr>
            <p:ph type="sldNum" sz="quarter" idx="10"/>
          </p:nvPr>
        </p:nvSpPr>
        <p:spPr/>
        <p:txBody>
          <a:bodyPr/>
          <a:lstStyle/>
          <a:p>
            <a:fld id="{79AE7439-17E3-4E83-B268-52A63482FCA5}" type="slidenum">
              <a:rPr lang="en-GB" smtClean="0"/>
              <a:t>22</a:t>
            </a:fld>
            <a:endParaRPr lang="en-GB"/>
          </a:p>
        </p:txBody>
      </p:sp>
    </p:spTree>
    <p:extLst>
      <p:ext uri="{BB962C8B-B14F-4D97-AF65-F5344CB8AC3E}">
        <p14:creationId xmlns:p14="http://schemas.microsoft.com/office/powerpoint/2010/main" val="34307096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Oval 3"/>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defRPr/>
            </a:pPr>
            <a:endParaRPr lang="en-US"/>
          </a:p>
        </p:txBody>
      </p:sp>
      <p:sp>
        <p:nvSpPr>
          <p:cNvPr id="5" name="Oval 4"/>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defRPr/>
            </a:pPr>
            <a:endParaRPr lang="en-US"/>
          </a:p>
        </p:txBody>
      </p:sp>
      <p:sp>
        <p:nvSpPr>
          <p:cNvPr id="14" name="Title 13"/>
          <p:cNvSpPr>
            <a:spLocks noGrp="1"/>
          </p:cNvSpPr>
          <p:nvPr>
            <p:ph type="ctrTitle"/>
          </p:nvPr>
        </p:nvSpPr>
        <p:spPr>
          <a:xfrm>
            <a:off x="1432560" y="359898"/>
            <a:ext cx="7406640" cy="1472184"/>
          </a:xfrm>
        </p:spPr>
        <p:txBody>
          <a:bodyPr anchor="b"/>
          <a:lstStyle>
            <a:lvl1pPr algn="l">
              <a:defRPr/>
            </a:lvl1pPr>
            <a:extLst/>
          </a:lstStyle>
          <a:p>
            <a:r>
              <a:rPr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6" name="Date Placeholder 6"/>
          <p:cNvSpPr>
            <a:spLocks noGrp="1"/>
          </p:cNvSpPr>
          <p:nvPr>
            <p:ph type="dt" sz="half" idx="10"/>
          </p:nvPr>
        </p:nvSpPr>
        <p:spPr/>
        <p:txBody>
          <a:bodyPr/>
          <a:lstStyle>
            <a:lvl1pPr>
              <a:defRPr/>
            </a:lvl1pPr>
            <a:extLst/>
          </a:lstStyle>
          <a:p>
            <a:pPr>
              <a:defRPr/>
            </a:pPr>
            <a:endParaRPr lang="en-US"/>
          </a:p>
        </p:txBody>
      </p:sp>
      <p:sp>
        <p:nvSpPr>
          <p:cNvPr id="7" name="Footer Placeholder 19"/>
          <p:cNvSpPr>
            <a:spLocks noGrp="1"/>
          </p:cNvSpPr>
          <p:nvPr>
            <p:ph type="ftr" sz="quarter" idx="11"/>
          </p:nvPr>
        </p:nvSpPr>
        <p:spPr/>
        <p:txBody>
          <a:bodyPr/>
          <a:lstStyle>
            <a:lvl1pPr>
              <a:defRPr/>
            </a:lvl1pPr>
            <a:extLst/>
          </a:lstStyle>
          <a:p>
            <a:pPr>
              <a:defRPr/>
            </a:pPr>
            <a:endParaRPr lang="en-US"/>
          </a:p>
        </p:txBody>
      </p:sp>
      <p:sp>
        <p:nvSpPr>
          <p:cNvPr id="8" name="Slide Number Placeholder 9"/>
          <p:cNvSpPr>
            <a:spLocks noGrp="1"/>
          </p:cNvSpPr>
          <p:nvPr>
            <p:ph type="sldNum" sz="quarter" idx="12"/>
          </p:nvPr>
        </p:nvSpPr>
        <p:spPr/>
        <p:txBody>
          <a:bodyPr/>
          <a:lstStyle>
            <a:lvl1pPr>
              <a:defRPr/>
            </a:lvl1pPr>
          </a:lstStyle>
          <a:p>
            <a:fld id="{75ECCD06-6A12-446C-A255-9EF0690FC339}" type="slidenum">
              <a:rPr lang="en-US" altLang="en-US"/>
              <a:pPr/>
              <a:t>‹#›</a:t>
            </a:fld>
            <a:endParaRPr lang="en-US" altLang="en-US"/>
          </a:p>
        </p:txBody>
      </p:sp>
    </p:spTree>
    <p:extLst>
      <p:ext uri="{BB962C8B-B14F-4D97-AF65-F5344CB8AC3E}">
        <p14:creationId xmlns:p14="http://schemas.microsoft.com/office/powerpoint/2010/main" val="2281081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23"/>
          <p:cNvSpPr>
            <a:spLocks noGrp="1"/>
          </p:cNvSpPr>
          <p:nvPr>
            <p:ph type="dt" sz="half" idx="10"/>
          </p:nvPr>
        </p:nvSpPr>
        <p:spPr/>
        <p:txBody>
          <a:bodyPr/>
          <a:lstStyle>
            <a:lvl1pPr>
              <a:defRPr/>
            </a:lvl1pPr>
          </a:lstStyle>
          <a:p>
            <a:pPr>
              <a:defRPr/>
            </a:pPr>
            <a:endParaRPr lang="en-US"/>
          </a:p>
        </p:txBody>
      </p:sp>
      <p:sp>
        <p:nvSpPr>
          <p:cNvPr id="5" name="Footer Placeholder 9"/>
          <p:cNvSpPr>
            <a:spLocks noGrp="1"/>
          </p:cNvSpPr>
          <p:nvPr>
            <p:ph type="ftr" sz="quarter" idx="11"/>
          </p:nvPr>
        </p:nvSpPr>
        <p:spPr/>
        <p:txBody>
          <a:bodyPr/>
          <a:lstStyle>
            <a:lvl1pPr>
              <a:defRPr/>
            </a:lvl1pPr>
          </a:lstStyle>
          <a:p>
            <a:pPr>
              <a:defRPr/>
            </a:pPr>
            <a:endParaRPr lang="en-US"/>
          </a:p>
        </p:txBody>
      </p:sp>
      <p:sp>
        <p:nvSpPr>
          <p:cNvPr id="6" name="Slide Number Placeholder 21"/>
          <p:cNvSpPr>
            <a:spLocks noGrp="1"/>
          </p:cNvSpPr>
          <p:nvPr>
            <p:ph type="sldNum" sz="quarter" idx="12"/>
          </p:nvPr>
        </p:nvSpPr>
        <p:spPr/>
        <p:txBody>
          <a:bodyPr/>
          <a:lstStyle>
            <a:lvl1pPr>
              <a:defRPr/>
            </a:lvl1pPr>
          </a:lstStyle>
          <a:p>
            <a:fld id="{059FCD3B-00CC-4071-9344-AC662B93D37A}" type="slidenum">
              <a:rPr lang="en-US" altLang="en-US"/>
              <a:pPr/>
              <a:t>‹#›</a:t>
            </a:fld>
            <a:endParaRPr lang="en-US" altLang="en-US"/>
          </a:p>
        </p:txBody>
      </p:sp>
    </p:spTree>
    <p:extLst>
      <p:ext uri="{BB962C8B-B14F-4D97-AF65-F5344CB8AC3E}">
        <p14:creationId xmlns:p14="http://schemas.microsoft.com/office/powerpoint/2010/main" val="4227421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a:xfrm>
            <a:off x="2282825" y="0"/>
            <a:ext cx="6858000"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defRPr/>
            </a:pPr>
            <a:endParaRPr lang="en-US"/>
          </a:p>
        </p:txBody>
      </p:sp>
      <p:sp>
        <p:nvSpPr>
          <p:cNvPr id="5" name="Rectangle 4"/>
          <p:cNvSpPr/>
          <p:nvPr/>
        </p:nvSpPr>
        <p:spPr bwMode="invGray">
          <a:xfrm>
            <a:off x="2286000" y="0"/>
            <a:ext cx="76200"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defRPr/>
            </a:pPr>
            <a:endParaRPr lang="en-US"/>
          </a:p>
        </p:txBody>
      </p:sp>
      <p:sp>
        <p:nvSpPr>
          <p:cNvPr id="6" name="Oval 5"/>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defRPr/>
            </a:pPr>
            <a:endParaRPr lang="en-US"/>
          </a:p>
        </p:txBody>
      </p:sp>
      <p:sp>
        <p:nvSpPr>
          <p:cNvPr id="7" name="Oval 6"/>
          <p:cNvSpPr/>
          <p:nvPr/>
        </p:nvSpPr>
        <p:spPr>
          <a:xfrm>
            <a:off x="2408238" y="2746375"/>
            <a:ext cx="63500" cy="63500"/>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defRPr/>
            </a:pPr>
            <a:endParaRPr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8" name="Date Placeholder 3"/>
          <p:cNvSpPr>
            <a:spLocks noGrp="1"/>
          </p:cNvSpPr>
          <p:nvPr>
            <p:ph type="dt" sz="half" idx="10"/>
          </p:nvPr>
        </p:nvSpPr>
        <p:spPr/>
        <p:txBody>
          <a:bodyPr/>
          <a:lstStyle>
            <a:lvl1pPr>
              <a:defRPr/>
            </a:lvl1pPr>
            <a:extLst/>
          </a:lstStyle>
          <a:p>
            <a:pPr>
              <a:defRPr/>
            </a:pPr>
            <a:endParaRPr lang="en-US"/>
          </a:p>
        </p:txBody>
      </p:sp>
      <p:sp>
        <p:nvSpPr>
          <p:cNvPr id="9" name="Footer Placeholder 4"/>
          <p:cNvSpPr>
            <a:spLocks noGrp="1"/>
          </p:cNvSpPr>
          <p:nvPr>
            <p:ph type="ftr" sz="quarter" idx="11"/>
          </p:nvPr>
        </p:nvSpPr>
        <p:spPr/>
        <p:txBody>
          <a:bodyPr/>
          <a:lstStyle>
            <a:lvl1pPr>
              <a:defRPr/>
            </a:lvl1pPr>
            <a:extLst/>
          </a:lstStyle>
          <a:p>
            <a:pPr>
              <a:defRPr/>
            </a:pPr>
            <a:endParaRPr lang="en-US"/>
          </a:p>
        </p:txBody>
      </p:sp>
      <p:sp>
        <p:nvSpPr>
          <p:cNvPr id="10" name="Slide Number Placeholder 5"/>
          <p:cNvSpPr>
            <a:spLocks noGrp="1"/>
          </p:cNvSpPr>
          <p:nvPr>
            <p:ph type="sldNum" sz="quarter" idx="12"/>
          </p:nvPr>
        </p:nvSpPr>
        <p:spPr/>
        <p:txBody>
          <a:bodyPr/>
          <a:lstStyle>
            <a:lvl1pPr>
              <a:defRPr/>
            </a:lvl1pPr>
          </a:lstStyle>
          <a:p>
            <a:fld id="{886DC54D-6448-41B3-ACCA-82AFB91575CE}" type="slidenum">
              <a:rPr lang="en-US" altLang="en-US"/>
              <a:pPr/>
              <a:t>‹#›</a:t>
            </a:fld>
            <a:endParaRPr lang="en-US" altLang="en-US"/>
          </a:p>
        </p:txBody>
      </p:sp>
    </p:spTree>
    <p:extLst>
      <p:ext uri="{BB962C8B-B14F-4D97-AF65-F5344CB8AC3E}">
        <p14:creationId xmlns:p14="http://schemas.microsoft.com/office/powerpoint/2010/main" val="3405088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23"/>
          <p:cNvSpPr>
            <a:spLocks noGrp="1"/>
          </p:cNvSpPr>
          <p:nvPr>
            <p:ph type="dt" sz="half" idx="10"/>
          </p:nvPr>
        </p:nvSpPr>
        <p:spPr/>
        <p:txBody>
          <a:bodyPr/>
          <a:lstStyle>
            <a:lvl1pPr>
              <a:defRPr/>
            </a:lvl1pPr>
          </a:lstStyle>
          <a:p>
            <a:pPr>
              <a:defRPr/>
            </a:pPr>
            <a:endParaRPr lang="en-US"/>
          </a:p>
        </p:txBody>
      </p:sp>
      <p:sp>
        <p:nvSpPr>
          <p:cNvPr id="6" name="Footer Placeholder 9"/>
          <p:cNvSpPr>
            <a:spLocks noGrp="1"/>
          </p:cNvSpPr>
          <p:nvPr>
            <p:ph type="ftr" sz="quarter" idx="11"/>
          </p:nvPr>
        </p:nvSpPr>
        <p:spPr/>
        <p:txBody>
          <a:bodyPr/>
          <a:lstStyle>
            <a:lvl1pPr>
              <a:defRPr/>
            </a:lvl1pPr>
          </a:lstStyle>
          <a:p>
            <a:pPr>
              <a:defRPr/>
            </a:pPr>
            <a:endParaRPr lang="en-US"/>
          </a:p>
        </p:txBody>
      </p:sp>
      <p:sp>
        <p:nvSpPr>
          <p:cNvPr id="7" name="Slide Number Placeholder 21"/>
          <p:cNvSpPr>
            <a:spLocks noGrp="1"/>
          </p:cNvSpPr>
          <p:nvPr>
            <p:ph type="sldNum" sz="quarter" idx="12"/>
          </p:nvPr>
        </p:nvSpPr>
        <p:spPr/>
        <p:txBody>
          <a:bodyPr/>
          <a:lstStyle>
            <a:lvl1pPr>
              <a:defRPr/>
            </a:lvl1pPr>
          </a:lstStyle>
          <a:p>
            <a:fld id="{CC7ACE35-4772-4068-B06C-A039164C9FFC}" type="slidenum">
              <a:rPr lang="en-US" altLang="en-US"/>
              <a:pPr/>
              <a:t>‹#›</a:t>
            </a:fld>
            <a:endParaRPr lang="en-US" altLang="en-US"/>
          </a:p>
        </p:txBody>
      </p:sp>
    </p:spTree>
    <p:extLst>
      <p:ext uri="{BB962C8B-B14F-4D97-AF65-F5344CB8AC3E}">
        <p14:creationId xmlns:p14="http://schemas.microsoft.com/office/powerpoint/2010/main" val="1951013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lstStyle>
            <a:lvl1pPr algn="ctr">
              <a:defRPr sz="4500" b="1" cap="none" baseline="0"/>
            </a:lvl1pPr>
            <a:extLst/>
          </a:lstStyle>
          <a:p>
            <a:r>
              <a:rPr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extLst/>
          </a:lstStyle>
          <a:p>
            <a:pPr>
              <a:defRPr/>
            </a:pPr>
            <a:endParaRPr lang="en-US"/>
          </a:p>
        </p:txBody>
      </p:sp>
      <p:sp>
        <p:nvSpPr>
          <p:cNvPr id="8" name="Footer Placeholder 7"/>
          <p:cNvSpPr>
            <a:spLocks noGrp="1"/>
          </p:cNvSpPr>
          <p:nvPr>
            <p:ph type="ftr" sz="quarter" idx="11"/>
          </p:nvPr>
        </p:nvSpPr>
        <p:spPr/>
        <p:txBody>
          <a:bodyPr/>
          <a:lstStyle>
            <a:lvl1pPr>
              <a:defRPr/>
            </a:lvl1pPr>
            <a:extLst/>
          </a:lstStyle>
          <a:p>
            <a:pPr>
              <a:defRPr/>
            </a:pPr>
            <a:endParaRPr lang="en-US"/>
          </a:p>
        </p:txBody>
      </p:sp>
      <p:sp>
        <p:nvSpPr>
          <p:cNvPr id="9" name="Slide Number Placeholder 8"/>
          <p:cNvSpPr>
            <a:spLocks noGrp="1"/>
          </p:cNvSpPr>
          <p:nvPr>
            <p:ph type="sldNum" sz="quarter" idx="12"/>
          </p:nvPr>
        </p:nvSpPr>
        <p:spPr/>
        <p:txBody>
          <a:bodyPr/>
          <a:lstStyle>
            <a:lvl1pPr>
              <a:defRPr/>
            </a:lvl1pPr>
          </a:lstStyle>
          <a:p>
            <a:fld id="{0335A967-A3CC-4C34-AF8E-DF3DA9C9DB31}" type="slidenum">
              <a:rPr lang="en-US" altLang="en-US"/>
              <a:pPr/>
              <a:t>‹#›</a:t>
            </a:fld>
            <a:endParaRPr lang="en-US" altLang="en-US"/>
          </a:p>
        </p:txBody>
      </p:sp>
    </p:spTree>
    <p:extLst>
      <p:ext uri="{BB962C8B-B14F-4D97-AF65-F5344CB8AC3E}">
        <p14:creationId xmlns:p14="http://schemas.microsoft.com/office/powerpoint/2010/main" val="75413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lang="en-US"/>
              <a:t>Click to edit Master title style</a:t>
            </a:r>
          </a:p>
        </p:txBody>
      </p:sp>
      <p:sp>
        <p:nvSpPr>
          <p:cNvPr id="3" name="Date Placeholder 23"/>
          <p:cNvSpPr>
            <a:spLocks noGrp="1"/>
          </p:cNvSpPr>
          <p:nvPr>
            <p:ph type="dt" sz="half" idx="10"/>
          </p:nvPr>
        </p:nvSpPr>
        <p:spPr/>
        <p:txBody>
          <a:bodyPr/>
          <a:lstStyle>
            <a:lvl1pPr>
              <a:defRPr/>
            </a:lvl1pPr>
          </a:lstStyle>
          <a:p>
            <a:pPr>
              <a:defRPr/>
            </a:pPr>
            <a:endParaRPr lang="en-US"/>
          </a:p>
        </p:txBody>
      </p:sp>
      <p:sp>
        <p:nvSpPr>
          <p:cNvPr id="4" name="Footer Placeholder 9"/>
          <p:cNvSpPr>
            <a:spLocks noGrp="1"/>
          </p:cNvSpPr>
          <p:nvPr>
            <p:ph type="ftr" sz="quarter" idx="11"/>
          </p:nvPr>
        </p:nvSpPr>
        <p:spPr/>
        <p:txBody>
          <a:bodyPr/>
          <a:lstStyle>
            <a:lvl1pPr>
              <a:defRPr/>
            </a:lvl1pPr>
          </a:lstStyle>
          <a:p>
            <a:pPr>
              <a:defRPr/>
            </a:pPr>
            <a:endParaRPr lang="en-US"/>
          </a:p>
        </p:txBody>
      </p:sp>
      <p:sp>
        <p:nvSpPr>
          <p:cNvPr id="5" name="Slide Number Placeholder 21"/>
          <p:cNvSpPr>
            <a:spLocks noGrp="1"/>
          </p:cNvSpPr>
          <p:nvPr>
            <p:ph type="sldNum" sz="quarter" idx="12"/>
          </p:nvPr>
        </p:nvSpPr>
        <p:spPr/>
        <p:txBody>
          <a:bodyPr/>
          <a:lstStyle>
            <a:lvl1pPr>
              <a:defRPr/>
            </a:lvl1pPr>
          </a:lstStyle>
          <a:p>
            <a:fld id="{2B2CEE5E-90B5-4C68-BB0B-CDBE46B5C340}" type="slidenum">
              <a:rPr lang="en-US" altLang="en-US"/>
              <a:pPr/>
              <a:t>‹#›</a:t>
            </a:fld>
            <a:endParaRPr lang="en-US" altLang="en-US"/>
          </a:p>
        </p:txBody>
      </p:sp>
    </p:spTree>
    <p:extLst>
      <p:ext uri="{BB962C8B-B14F-4D97-AF65-F5344CB8AC3E}">
        <p14:creationId xmlns:p14="http://schemas.microsoft.com/office/powerpoint/2010/main" val="437863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1"/>
          <p:cNvSpPr/>
          <p:nvPr/>
        </p:nvSpPr>
        <p:spPr>
          <a:xfrm>
            <a:off x="1014413" y="0"/>
            <a:ext cx="8129587"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defRPr/>
            </a:pPr>
            <a:endParaRPr lang="en-US"/>
          </a:p>
        </p:txBody>
      </p:sp>
      <p:sp>
        <p:nvSpPr>
          <p:cNvPr id="3" name="Rectangle 2"/>
          <p:cNvSpPr/>
          <p:nvPr/>
        </p:nvSpPr>
        <p:spPr bwMode="invGray">
          <a:xfrm>
            <a:off x="1014413" y="0"/>
            <a:ext cx="73025"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defRPr/>
            </a:pPr>
            <a:endParaRPr lang="en-US"/>
          </a:p>
        </p:txBody>
      </p:sp>
      <p:sp>
        <p:nvSpPr>
          <p:cNvPr id="4" name="Date Placeholder 1"/>
          <p:cNvSpPr>
            <a:spLocks noGrp="1"/>
          </p:cNvSpPr>
          <p:nvPr>
            <p:ph type="dt" sz="half" idx="10"/>
          </p:nvPr>
        </p:nvSpPr>
        <p:spPr/>
        <p:txBody>
          <a:bodyPr/>
          <a:lstStyle>
            <a:lvl1pPr>
              <a:defRPr/>
            </a:lvl1pPr>
            <a:extLst/>
          </a:lstStyle>
          <a:p>
            <a:pPr>
              <a:defRPr/>
            </a:pPr>
            <a:endParaRPr lang="en-US"/>
          </a:p>
        </p:txBody>
      </p:sp>
      <p:sp>
        <p:nvSpPr>
          <p:cNvPr id="5" name="Footer Placeholder 2"/>
          <p:cNvSpPr>
            <a:spLocks noGrp="1"/>
          </p:cNvSpPr>
          <p:nvPr>
            <p:ph type="ftr" sz="quarter" idx="11"/>
          </p:nvPr>
        </p:nvSpPr>
        <p:spPr/>
        <p:txBody>
          <a:bodyPr/>
          <a:lstStyle>
            <a:lvl1pPr>
              <a:defRPr/>
            </a:lvl1pPr>
            <a:extLst/>
          </a:lstStyle>
          <a:p>
            <a:pPr>
              <a:defRPr/>
            </a:pPr>
            <a:endParaRPr lang="en-US"/>
          </a:p>
        </p:txBody>
      </p:sp>
      <p:sp>
        <p:nvSpPr>
          <p:cNvPr id="6" name="Slide Number Placeholder 3"/>
          <p:cNvSpPr>
            <a:spLocks noGrp="1"/>
          </p:cNvSpPr>
          <p:nvPr>
            <p:ph type="sldNum" sz="quarter" idx="12"/>
          </p:nvPr>
        </p:nvSpPr>
        <p:spPr/>
        <p:txBody>
          <a:bodyPr/>
          <a:lstStyle>
            <a:lvl1pPr>
              <a:defRPr/>
            </a:lvl1pPr>
          </a:lstStyle>
          <a:p>
            <a:fld id="{31194569-1095-405C-B37C-2CFB56CDE601}" type="slidenum">
              <a:rPr lang="en-US" altLang="en-US"/>
              <a:pPr/>
              <a:t>‹#›</a:t>
            </a:fld>
            <a:endParaRPr lang="en-US" altLang="en-US"/>
          </a:p>
        </p:txBody>
      </p:sp>
    </p:spTree>
    <p:extLst>
      <p:ext uri="{BB962C8B-B14F-4D97-AF65-F5344CB8AC3E}">
        <p14:creationId xmlns:p14="http://schemas.microsoft.com/office/powerpoint/2010/main" val="3544682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extLst/>
          </a:lstStyle>
          <a:p>
            <a:pPr>
              <a:defRPr/>
            </a:pPr>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lvl1pPr>
          </a:lstStyle>
          <a:p>
            <a:fld id="{98BC5D72-685D-47D5-876A-DBAE859FACB6}" type="slidenum">
              <a:rPr lang="en-US" altLang="en-US"/>
              <a:pPr/>
              <a:t>‹#›</a:t>
            </a:fld>
            <a:endParaRPr lang="en-US" altLang="en-US"/>
          </a:p>
        </p:txBody>
      </p:sp>
    </p:spTree>
    <p:extLst>
      <p:ext uri="{BB962C8B-B14F-4D97-AF65-F5344CB8AC3E}">
        <p14:creationId xmlns:p14="http://schemas.microsoft.com/office/powerpoint/2010/main" val="3564989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tIns="274320">
            <a:normAutofit/>
          </a:bodyPr>
          <a:lstStyle/>
          <a:p>
            <a:pPr indent="-283464" algn="l">
              <a:lnSpc>
                <a:spcPts val="3000"/>
              </a:lnSpc>
              <a:spcBef>
                <a:spcPts val="600"/>
              </a:spcBef>
              <a:buClr>
                <a:schemeClr val="accent1"/>
              </a:buClr>
              <a:buSzPct val="80000"/>
              <a:buFont typeface="Wingdings 2"/>
              <a:buNone/>
              <a:defRPr/>
            </a:pPr>
            <a:endParaRPr lang="en-US" sz="3200">
              <a:latin typeface="+mn-lt"/>
              <a:cs typeface="+mn-cs"/>
            </a:endParaRPr>
          </a:p>
        </p:txBody>
      </p:sp>
      <p:sp>
        <p:nvSpPr>
          <p:cNvPr id="6" name="Flowchart: Process 5"/>
          <p:cNvSpPr/>
          <p:nvPr/>
        </p:nvSpPr>
        <p:spPr>
          <a:xfrm rot="19468671">
            <a:off x="396875" y="954088"/>
            <a:ext cx="685800" cy="204787"/>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defRPr/>
            </a:pPr>
            <a:endParaRPr lang="en-US"/>
          </a:p>
        </p:txBody>
      </p:sp>
      <p:sp>
        <p:nvSpPr>
          <p:cNvPr id="7" name="Flowchart: Process 6"/>
          <p:cNvSpPr/>
          <p:nvPr/>
        </p:nvSpPr>
        <p:spPr>
          <a:xfrm rot="2103354" flipH="1">
            <a:off x="5003800" y="936625"/>
            <a:ext cx="649288" cy="204788"/>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defRPr/>
            </a:pPr>
            <a:endParaRPr lang="en-US" dirty="0"/>
          </a:p>
        </p:txBody>
      </p:sp>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lang="en-US"/>
              <a:t>Click to edit Master title style</a:t>
            </a: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tIns="274320">
            <a:normAutofit/>
          </a:bodyPr>
          <a:lstStyle>
            <a:lvl1pPr indent="0">
              <a:buNone/>
              <a:defRPr sz="3200"/>
            </a:lvl1pPr>
            <a:extLst/>
          </a:lstStyle>
          <a:p>
            <a:pPr lvl="0"/>
            <a:r>
              <a:rPr lang="en-US" noProof="0"/>
              <a:t>Click icon to add picture</a:t>
            </a:r>
            <a:endParaRPr lang="en-US" noProof="0"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a:r>
              <a:rPr lang="en-US"/>
              <a:t>Click to edit Master text styles</a:t>
            </a:r>
          </a:p>
        </p:txBody>
      </p:sp>
      <p:sp>
        <p:nvSpPr>
          <p:cNvPr id="8" name="Date Placeholder 4"/>
          <p:cNvSpPr>
            <a:spLocks noGrp="1"/>
          </p:cNvSpPr>
          <p:nvPr>
            <p:ph type="dt" sz="half" idx="10"/>
          </p:nvPr>
        </p:nvSpPr>
        <p:spPr/>
        <p:txBody>
          <a:bodyPr/>
          <a:lstStyle>
            <a:lvl1pPr>
              <a:defRPr/>
            </a:lvl1pPr>
            <a:extLst/>
          </a:lstStyle>
          <a:p>
            <a:pPr>
              <a:defRPr/>
            </a:pPr>
            <a:endParaRPr lang="en-US"/>
          </a:p>
        </p:txBody>
      </p:sp>
      <p:sp>
        <p:nvSpPr>
          <p:cNvPr id="9" name="Footer Placeholder 5"/>
          <p:cNvSpPr>
            <a:spLocks noGrp="1"/>
          </p:cNvSpPr>
          <p:nvPr>
            <p:ph type="ftr" sz="quarter" idx="11"/>
          </p:nvPr>
        </p:nvSpPr>
        <p:spPr/>
        <p:txBody>
          <a:bodyPr/>
          <a:lstStyle>
            <a:lvl1pPr>
              <a:defRPr/>
            </a:lvl1pPr>
            <a:extLst/>
          </a:lstStyle>
          <a:p>
            <a:pPr>
              <a:defRPr/>
            </a:pPr>
            <a:endParaRPr lang="en-US"/>
          </a:p>
        </p:txBody>
      </p:sp>
      <p:sp>
        <p:nvSpPr>
          <p:cNvPr id="10" name="Slide Number Placeholder 6"/>
          <p:cNvSpPr>
            <a:spLocks noGrp="1"/>
          </p:cNvSpPr>
          <p:nvPr>
            <p:ph type="sldNum" sz="quarter" idx="12"/>
          </p:nvPr>
        </p:nvSpPr>
        <p:spPr/>
        <p:txBody>
          <a:bodyPr/>
          <a:lstStyle>
            <a:lvl1pPr>
              <a:defRPr/>
            </a:lvl1pPr>
          </a:lstStyle>
          <a:p>
            <a:fld id="{DBC2D233-075A-49DA-AFD1-74D643868E94}" type="slidenum">
              <a:rPr lang="en-US" altLang="en-US"/>
              <a:pPr/>
              <a:t>‹#›</a:t>
            </a:fld>
            <a:endParaRPr lang="en-US" altLang="en-US"/>
          </a:p>
        </p:txBody>
      </p:sp>
    </p:spTree>
    <p:extLst>
      <p:ext uri="{BB962C8B-B14F-4D97-AF65-F5344CB8AC3E}">
        <p14:creationId xmlns:p14="http://schemas.microsoft.com/office/powerpoint/2010/main" val="2936723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23"/>
          <p:cNvSpPr>
            <a:spLocks noGrp="1"/>
          </p:cNvSpPr>
          <p:nvPr>
            <p:ph type="dt" sz="half" idx="10"/>
          </p:nvPr>
        </p:nvSpPr>
        <p:spPr/>
        <p:txBody>
          <a:bodyPr/>
          <a:lstStyle>
            <a:lvl1pPr>
              <a:defRPr/>
            </a:lvl1pPr>
          </a:lstStyle>
          <a:p>
            <a:pPr>
              <a:defRPr/>
            </a:pPr>
            <a:endParaRPr lang="en-US"/>
          </a:p>
        </p:txBody>
      </p:sp>
      <p:sp>
        <p:nvSpPr>
          <p:cNvPr id="5" name="Footer Placeholder 9"/>
          <p:cNvSpPr>
            <a:spLocks noGrp="1"/>
          </p:cNvSpPr>
          <p:nvPr>
            <p:ph type="ftr" sz="quarter" idx="11"/>
          </p:nvPr>
        </p:nvSpPr>
        <p:spPr/>
        <p:txBody>
          <a:bodyPr/>
          <a:lstStyle>
            <a:lvl1pPr>
              <a:defRPr/>
            </a:lvl1pPr>
          </a:lstStyle>
          <a:p>
            <a:pPr>
              <a:defRPr/>
            </a:pPr>
            <a:endParaRPr lang="en-US"/>
          </a:p>
        </p:txBody>
      </p:sp>
      <p:sp>
        <p:nvSpPr>
          <p:cNvPr id="6" name="Slide Number Placeholder 21"/>
          <p:cNvSpPr>
            <a:spLocks noGrp="1"/>
          </p:cNvSpPr>
          <p:nvPr>
            <p:ph type="sldNum" sz="quarter" idx="12"/>
          </p:nvPr>
        </p:nvSpPr>
        <p:spPr/>
        <p:txBody>
          <a:bodyPr/>
          <a:lstStyle>
            <a:lvl1pPr>
              <a:defRPr/>
            </a:lvl1pPr>
          </a:lstStyle>
          <a:p>
            <a:fld id="{621D4AE8-9286-4AD7-8B07-AD2C4BC97777}" type="slidenum">
              <a:rPr lang="en-US" altLang="en-US"/>
              <a:pPr/>
              <a:t>‹#›</a:t>
            </a:fld>
            <a:endParaRPr lang="en-US" altLang="en-US"/>
          </a:p>
        </p:txBody>
      </p:sp>
    </p:spTree>
    <p:extLst>
      <p:ext uri="{BB962C8B-B14F-4D97-AF65-F5344CB8AC3E}">
        <p14:creationId xmlns:p14="http://schemas.microsoft.com/office/powerpoint/2010/main" val="309865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23"/>
          <p:cNvSpPr>
            <a:spLocks noGrp="1"/>
          </p:cNvSpPr>
          <p:nvPr>
            <p:ph type="dt" sz="half" idx="10"/>
          </p:nvPr>
        </p:nvSpPr>
        <p:spPr/>
        <p:txBody>
          <a:bodyPr/>
          <a:lstStyle>
            <a:lvl1pPr>
              <a:defRPr/>
            </a:lvl1pPr>
          </a:lstStyle>
          <a:p>
            <a:pPr>
              <a:defRPr/>
            </a:pPr>
            <a:endParaRPr lang="en-US"/>
          </a:p>
        </p:txBody>
      </p:sp>
      <p:sp>
        <p:nvSpPr>
          <p:cNvPr id="5" name="Footer Placeholder 9"/>
          <p:cNvSpPr>
            <a:spLocks noGrp="1"/>
          </p:cNvSpPr>
          <p:nvPr>
            <p:ph type="ftr" sz="quarter" idx="11"/>
          </p:nvPr>
        </p:nvSpPr>
        <p:spPr/>
        <p:txBody>
          <a:bodyPr/>
          <a:lstStyle>
            <a:lvl1pPr>
              <a:defRPr/>
            </a:lvl1pPr>
          </a:lstStyle>
          <a:p>
            <a:pPr>
              <a:defRPr/>
            </a:pPr>
            <a:endParaRPr lang="en-US"/>
          </a:p>
        </p:txBody>
      </p:sp>
      <p:sp>
        <p:nvSpPr>
          <p:cNvPr id="6" name="Slide Number Placeholder 21"/>
          <p:cNvSpPr>
            <a:spLocks noGrp="1"/>
          </p:cNvSpPr>
          <p:nvPr>
            <p:ph type="sldNum" sz="quarter" idx="12"/>
          </p:nvPr>
        </p:nvSpPr>
        <p:spPr/>
        <p:txBody>
          <a:bodyPr/>
          <a:lstStyle>
            <a:lvl1pPr>
              <a:defRPr/>
            </a:lvl1pPr>
          </a:lstStyle>
          <a:p>
            <a:fld id="{F0E1CEBD-F906-4402-B23A-CCC0D89EC3FE}" type="slidenum">
              <a:rPr lang="en-US" altLang="en-US"/>
              <a:pPr/>
              <a:t>‹#›</a:t>
            </a:fld>
            <a:endParaRPr lang="en-US" altLang="en-US"/>
          </a:p>
        </p:txBody>
      </p:sp>
    </p:spTree>
    <p:extLst>
      <p:ext uri="{BB962C8B-B14F-4D97-AF65-F5344CB8AC3E}">
        <p14:creationId xmlns:p14="http://schemas.microsoft.com/office/powerpoint/2010/main" val="28518182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0"/>
            <a:ext cx="7924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838200" y="2362200"/>
            <a:ext cx="3770313" cy="3724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760913" y="2362200"/>
            <a:ext cx="3770312" cy="1785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760913" y="4300538"/>
            <a:ext cx="3770312" cy="1785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2438400" y="6248400"/>
            <a:ext cx="2130425" cy="474663"/>
          </a:xfrm>
        </p:spPr>
        <p:txBody>
          <a:bodyPr/>
          <a:lstStyle>
            <a:lvl1pPr>
              <a:defRPr/>
            </a:lvl1pPr>
          </a:lstStyle>
          <a:p>
            <a:pPr>
              <a:defRPr/>
            </a:pPr>
            <a:endParaRPr lang="en-US"/>
          </a:p>
        </p:txBody>
      </p:sp>
      <p:sp>
        <p:nvSpPr>
          <p:cNvPr id="7" name="Footer Placeholder 6"/>
          <p:cNvSpPr>
            <a:spLocks noGrp="1"/>
          </p:cNvSpPr>
          <p:nvPr>
            <p:ph type="ftr" sz="quarter" idx="11"/>
          </p:nvPr>
        </p:nvSpPr>
        <p:spPr>
          <a:xfrm>
            <a:off x="5791200" y="6248400"/>
            <a:ext cx="2897188" cy="474663"/>
          </a:xfrm>
        </p:spPr>
        <p:txBody>
          <a:bodyPr/>
          <a:lstStyle>
            <a:lvl1pPr>
              <a:defRPr/>
            </a:lvl1pPr>
          </a:lstStyle>
          <a:p>
            <a:pPr>
              <a:defRPr/>
            </a:pPr>
            <a:endParaRPr lang="en-US"/>
          </a:p>
        </p:txBody>
      </p:sp>
      <p:sp>
        <p:nvSpPr>
          <p:cNvPr id="8" name="Slide Number Placeholder 7"/>
          <p:cNvSpPr>
            <a:spLocks noGrp="1"/>
          </p:cNvSpPr>
          <p:nvPr>
            <p:ph type="sldNum" sz="quarter" idx="12"/>
          </p:nvPr>
        </p:nvSpPr>
        <p:spPr>
          <a:xfrm>
            <a:off x="84138" y="6242050"/>
            <a:ext cx="587375" cy="488950"/>
          </a:xfrm>
        </p:spPr>
        <p:txBody>
          <a:bodyPr/>
          <a:lstStyle>
            <a:lvl1pPr>
              <a:defRPr/>
            </a:lvl1pPr>
          </a:lstStyle>
          <a:p>
            <a:fld id="{73976666-D6F2-4484-ACA1-15B6A219E6FA}" type="slidenum">
              <a:rPr lang="en-US" altLang="en-US"/>
              <a:pPr/>
              <a:t>‹#›</a:t>
            </a:fld>
            <a:endParaRPr lang="en-US" altLang="en-US"/>
          </a:p>
        </p:txBody>
      </p:sp>
    </p:spTree>
    <p:extLst>
      <p:ext uri="{BB962C8B-B14F-4D97-AF65-F5344CB8AC3E}">
        <p14:creationId xmlns:p14="http://schemas.microsoft.com/office/powerpoint/2010/main" val="39058213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0"/>
            <a:ext cx="7924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838200" y="2362200"/>
            <a:ext cx="3770313" cy="3724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760913" y="2362200"/>
            <a:ext cx="3770312" cy="3724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2438400" y="6248400"/>
            <a:ext cx="2130425" cy="474663"/>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5791200" y="6248400"/>
            <a:ext cx="2897188" cy="474663"/>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84138" y="6242050"/>
            <a:ext cx="587375" cy="488950"/>
          </a:xfrm>
        </p:spPr>
        <p:txBody>
          <a:bodyPr/>
          <a:lstStyle>
            <a:lvl1pPr>
              <a:defRPr/>
            </a:lvl1pPr>
          </a:lstStyle>
          <a:p>
            <a:fld id="{499E9E91-C7E5-434A-B17A-1B808CBF1D31}" type="slidenum">
              <a:rPr lang="en-US" altLang="en-US"/>
              <a:pPr/>
              <a:t>‹#›</a:t>
            </a:fld>
            <a:endParaRPr lang="en-US" altLang="en-US"/>
          </a:p>
        </p:txBody>
      </p:sp>
    </p:spTree>
    <p:extLst>
      <p:ext uri="{BB962C8B-B14F-4D97-AF65-F5344CB8AC3E}">
        <p14:creationId xmlns:p14="http://schemas.microsoft.com/office/powerpoint/2010/main" val="2446501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7" name="Pie 6"/>
          <p:cNvSpPr/>
          <p:nvPr/>
        </p:nvSpPr>
        <p:spPr>
          <a:xfrm>
            <a:off x="-815975" y="-815975"/>
            <a:ext cx="1638300" cy="1638300"/>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defRPr/>
            </a:pPr>
            <a:endParaRPr lang="en-US"/>
          </a:p>
        </p:txBody>
      </p:sp>
      <p:sp>
        <p:nvSpPr>
          <p:cNvPr id="8" name="Oval 7"/>
          <p:cNvSpPr/>
          <p:nvPr/>
        </p:nvSpPr>
        <p:spPr>
          <a:xfrm>
            <a:off x="168275" y="20638"/>
            <a:ext cx="1703388" cy="1703387"/>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defRPr/>
            </a:pPr>
            <a:endParaRPr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defRPr/>
            </a:pPr>
            <a:endParaRPr lang="en-US"/>
          </a:p>
        </p:txBody>
      </p:sp>
      <p:sp>
        <p:nvSpPr>
          <p:cNvPr id="12" name="Rectangle 11"/>
          <p:cNvSpPr/>
          <p:nvPr/>
        </p:nvSpPr>
        <p:spPr>
          <a:xfrm>
            <a:off x="1012825" y="0"/>
            <a:ext cx="8131175"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defRPr/>
            </a:pPr>
            <a:endParaRPr lang="en-US"/>
          </a:p>
        </p:txBody>
      </p:sp>
      <p:sp>
        <p:nvSpPr>
          <p:cNvPr id="5" name="Title Placeholder 4"/>
          <p:cNvSpPr>
            <a:spLocks noGrp="1"/>
          </p:cNvSpPr>
          <p:nvPr>
            <p:ph type="title"/>
          </p:nvPr>
        </p:nvSpPr>
        <p:spPr>
          <a:xfrm>
            <a:off x="1435100" y="274638"/>
            <a:ext cx="7499350" cy="1143000"/>
          </a:xfrm>
          <a:prstGeom prst="rect">
            <a:avLst/>
          </a:prstGeom>
        </p:spPr>
        <p:txBody>
          <a:bodyPr anchor="ctr">
            <a:normAutofit/>
          </a:bodyPr>
          <a:lstStyle/>
          <a:p>
            <a:r>
              <a:rPr lang="en-US"/>
              <a:t>Click to edit Master title style</a:t>
            </a:r>
          </a:p>
        </p:txBody>
      </p:sp>
      <p:sp>
        <p:nvSpPr>
          <p:cNvPr id="1033" name="Text Placeholder 8"/>
          <p:cNvSpPr>
            <a:spLocks noGrp="1"/>
          </p:cNvSpPr>
          <p:nvPr>
            <p:ph type="body" idx="1"/>
          </p:nvPr>
        </p:nvSpPr>
        <p:spPr bwMode="auto">
          <a:xfrm>
            <a:off x="1435100" y="1447800"/>
            <a:ext cx="749935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latin typeface="Arial" charset="0"/>
                <a:cs typeface="Arial" charset="0"/>
              </a:defRPr>
            </a:lvl1pPr>
            <a:extLst/>
          </a:lstStyle>
          <a:p>
            <a:pPr>
              <a:defRPr/>
            </a:pPr>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latin typeface="Arial" charset="0"/>
                <a:cs typeface="Arial" charset="0"/>
              </a:defRPr>
            </a:lvl1pPr>
            <a:extLst/>
          </a:lstStyle>
          <a:p>
            <a:pPr>
              <a:defRPr/>
            </a:pPr>
            <a:endParaRPr lang="en-US"/>
          </a:p>
        </p:txBody>
      </p:sp>
      <p:sp>
        <p:nvSpPr>
          <p:cNvPr id="22" name="Slide Number Placeholder 21"/>
          <p:cNvSpPr>
            <a:spLocks noGrp="1"/>
          </p:cNvSpPr>
          <p:nvPr>
            <p:ph type="sldNum" sz="quarter" idx="4"/>
          </p:nvPr>
        </p:nvSpPr>
        <p:spPr>
          <a:xfrm>
            <a:off x="8613775" y="6305550"/>
            <a:ext cx="457200" cy="476250"/>
          </a:xfrm>
          <a:prstGeom prst="rect">
            <a:avLst/>
          </a:prstGeom>
        </p:spPr>
        <p:txBody>
          <a:bodyPr vert="horz" wrap="square" lIns="91440" tIns="45720" rIns="91440" bIns="45720" numCol="1" anchor="b" anchorCtr="0" compatLnSpc="1">
            <a:prstTxWarp prst="textNoShape">
              <a:avLst/>
            </a:prstTxWarp>
          </a:bodyPr>
          <a:lstStyle>
            <a:lvl1pPr>
              <a:defRPr sz="1200">
                <a:solidFill>
                  <a:srgbClr val="B5A788"/>
                </a:solidFill>
              </a:defRPr>
            </a:lvl1pPr>
          </a:lstStyle>
          <a:p>
            <a:fld id="{D01B30CA-294F-48A0-AE77-DA9CF05E08A2}" type="slidenum">
              <a:rPr lang="en-US" altLang="en-US"/>
              <a:pPr/>
              <a:t>‹#›</a:t>
            </a:fld>
            <a:endParaRPr lang="en-US" altLang="en-US"/>
          </a:p>
        </p:txBody>
      </p:sp>
      <p:sp>
        <p:nvSpPr>
          <p:cNvPr id="15" name="Rectangle 14"/>
          <p:cNvSpPr/>
          <p:nvPr/>
        </p:nvSpPr>
        <p:spPr bwMode="invGray">
          <a:xfrm>
            <a:off x="1014413" y="0"/>
            <a:ext cx="73025"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defRPr/>
            </a:pPr>
            <a:endParaRPr lang="en-US"/>
          </a:p>
        </p:txBody>
      </p:sp>
    </p:spTree>
  </p:cSld>
  <p:clrMap bg1="lt1" tx1="dk1" bg2="lt2" tx2="dk2" accent1="accent1" accent2="accent2" accent3="accent3" accent4="accent4" accent5="accent5" accent6="accent6" hlink="hlink" folHlink="folHlink"/>
  <p:sldLayoutIdLst>
    <p:sldLayoutId id="2147483855" r:id="rId1"/>
    <p:sldLayoutId id="2147483850" r:id="rId2"/>
    <p:sldLayoutId id="2147483856" r:id="rId3"/>
    <p:sldLayoutId id="2147483851" r:id="rId4"/>
    <p:sldLayoutId id="2147483857" r:id="rId5"/>
    <p:sldLayoutId id="2147483852" r:id="rId6"/>
    <p:sldLayoutId id="2147483858" r:id="rId7"/>
    <p:sldLayoutId id="2147483859" r:id="rId8"/>
    <p:sldLayoutId id="2147483860" r:id="rId9"/>
    <p:sldLayoutId id="2147483853" r:id="rId10"/>
    <p:sldLayoutId id="2147483854" r:id="rId11"/>
    <p:sldLayoutId id="2147483861" r:id="rId12"/>
    <p:sldLayoutId id="2147483862" r:id="rId13"/>
  </p:sldLayoutIdLst>
  <p:txStyles>
    <p:titleStyle>
      <a:lvl1pPr algn="l" rtl="0" eaLnBrk="0" fontAlgn="base" hangingPunct="0">
        <a:spcBef>
          <a:spcPct val="0"/>
        </a:spcBef>
        <a:spcAft>
          <a:spcPct val="0"/>
        </a:spcAft>
        <a:defRPr sz="4300" kern="1200">
          <a:solidFill>
            <a:srgbClr val="572314"/>
          </a:solidFill>
          <a:effectLst>
            <a:outerShdw blurRad="50000" dist="30000" dir="5400000" algn="tl" rotWithShape="0">
              <a:srgbClr val="000000">
                <a:alpha val="30000"/>
              </a:srgbClr>
            </a:outerShdw>
          </a:effectLst>
          <a:latin typeface="+mj-lt"/>
          <a:ea typeface="+mj-ea"/>
          <a:cs typeface="+mj-cs"/>
        </a:defRPr>
      </a:lvl1pPr>
      <a:lvl2pPr algn="l" rtl="0" eaLnBrk="0" fontAlgn="base" hangingPunct="0">
        <a:spcBef>
          <a:spcPct val="0"/>
        </a:spcBef>
        <a:spcAft>
          <a:spcPct val="0"/>
        </a:spcAft>
        <a:defRPr sz="4300">
          <a:solidFill>
            <a:srgbClr val="572314"/>
          </a:solidFill>
          <a:latin typeface="Gill Sans MT" pitchFamily="34" charset="0"/>
        </a:defRPr>
      </a:lvl2pPr>
      <a:lvl3pPr algn="l" rtl="0" eaLnBrk="0" fontAlgn="base" hangingPunct="0">
        <a:spcBef>
          <a:spcPct val="0"/>
        </a:spcBef>
        <a:spcAft>
          <a:spcPct val="0"/>
        </a:spcAft>
        <a:defRPr sz="4300">
          <a:solidFill>
            <a:srgbClr val="572314"/>
          </a:solidFill>
          <a:latin typeface="Gill Sans MT" pitchFamily="34" charset="0"/>
        </a:defRPr>
      </a:lvl3pPr>
      <a:lvl4pPr algn="l" rtl="0" eaLnBrk="0" fontAlgn="base" hangingPunct="0">
        <a:spcBef>
          <a:spcPct val="0"/>
        </a:spcBef>
        <a:spcAft>
          <a:spcPct val="0"/>
        </a:spcAft>
        <a:defRPr sz="4300">
          <a:solidFill>
            <a:srgbClr val="572314"/>
          </a:solidFill>
          <a:latin typeface="Gill Sans MT" pitchFamily="34" charset="0"/>
        </a:defRPr>
      </a:lvl4pPr>
      <a:lvl5pPr algn="l" rtl="0" eaLnBrk="0" fontAlgn="base" hangingPunct="0">
        <a:spcBef>
          <a:spcPct val="0"/>
        </a:spcBef>
        <a:spcAft>
          <a:spcPct val="0"/>
        </a:spcAft>
        <a:defRPr sz="4300">
          <a:solidFill>
            <a:srgbClr val="572314"/>
          </a:solidFill>
          <a:latin typeface="Gill Sans MT" pitchFamily="34" charset="0"/>
        </a:defRPr>
      </a:lvl5pPr>
      <a:lvl6pPr marL="457200" algn="l" rtl="0" fontAlgn="base">
        <a:spcBef>
          <a:spcPct val="0"/>
        </a:spcBef>
        <a:spcAft>
          <a:spcPct val="0"/>
        </a:spcAft>
        <a:defRPr sz="4300">
          <a:solidFill>
            <a:srgbClr val="572314"/>
          </a:solidFill>
          <a:latin typeface="Gill Sans MT" pitchFamily="34" charset="0"/>
        </a:defRPr>
      </a:lvl6pPr>
      <a:lvl7pPr marL="914400" algn="l" rtl="0" fontAlgn="base">
        <a:spcBef>
          <a:spcPct val="0"/>
        </a:spcBef>
        <a:spcAft>
          <a:spcPct val="0"/>
        </a:spcAft>
        <a:defRPr sz="4300">
          <a:solidFill>
            <a:srgbClr val="572314"/>
          </a:solidFill>
          <a:latin typeface="Gill Sans MT" pitchFamily="34" charset="0"/>
        </a:defRPr>
      </a:lvl7pPr>
      <a:lvl8pPr marL="1371600" algn="l" rtl="0" fontAlgn="base">
        <a:spcBef>
          <a:spcPct val="0"/>
        </a:spcBef>
        <a:spcAft>
          <a:spcPct val="0"/>
        </a:spcAft>
        <a:defRPr sz="4300">
          <a:solidFill>
            <a:srgbClr val="572314"/>
          </a:solidFill>
          <a:latin typeface="Gill Sans MT" pitchFamily="34" charset="0"/>
        </a:defRPr>
      </a:lvl8pPr>
      <a:lvl9pPr marL="1828800" algn="l" rtl="0" fontAlgn="base">
        <a:spcBef>
          <a:spcPct val="0"/>
        </a:spcBef>
        <a:spcAft>
          <a:spcPct val="0"/>
        </a:spcAft>
        <a:defRPr sz="4300">
          <a:solidFill>
            <a:srgbClr val="572314"/>
          </a:solidFill>
          <a:latin typeface="Gill Sans MT" pitchFamily="34" charset="0"/>
        </a:defRPr>
      </a:lvl9pPr>
      <a:extLst/>
    </p:titleStyle>
    <p:body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n-ea"/>
          <a:cs typeface="+mn-cs"/>
        </a:defRPr>
      </a:lvl1pPr>
      <a:lvl2pPr marL="639763" indent="-236538"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n-ea"/>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n-ea"/>
          <a:cs typeface="+mn-cs"/>
        </a:defRPr>
      </a:lvl3pPr>
      <a:lvl4pPr marL="1096963" indent="-173038" algn="l" rtl="0" eaLnBrk="0" fontAlgn="base" hangingPunct="0">
        <a:spcBef>
          <a:spcPct val="20000"/>
        </a:spcBef>
        <a:spcAft>
          <a:spcPct val="0"/>
        </a:spcAft>
        <a:buClr>
          <a:srgbClr val="C32D2E"/>
        </a:buClr>
        <a:buFont typeface="Wingdings 2" panose="05020102010507070707" pitchFamily="18" charset="2"/>
        <a:buChar char=""/>
        <a:defRPr sz="2000" kern="1200">
          <a:solidFill>
            <a:schemeClr val="tx1"/>
          </a:solidFill>
          <a:latin typeface="+mn-lt"/>
          <a:ea typeface="+mn-ea"/>
          <a:cs typeface="+mn-cs"/>
        </a:defRPr>
      </a:lvl4pPr>
      <a:lvl5pPr marL="1296988" indent="-182563" algn="l" rtl="0" eaLnBrk="0" fontAlgn="base" hangingPunct="0">
        <a:spcBef>
          <a:spcPct val="20000"/>
        </a:spcBef>
        <a:spcAft>
          <a:spcPct val="0"/>
        </a:spcAft>
        <a:buClr>
          <a:srgbClr val="84AA33"/>
        </a:buClr>
        <a:buFont typeface="Wingdings 2" panose="05020102010507070707"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3files.core77.com/blog/images/2011/04/Stanford_Kay-Carbon_Footprint_Infographic-full.jp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hyperlink" Target="http://www.lse.ac.uk/GranthamInstitute/event/10-years-climate-change-act-lessons-uk-countries/" TargetMode="External"/><Relationship Id="rId2" Type="http://schemas.openxmlformats.org/officeDocument/2006/relationships/hyperlink" Target="https://www.youtube.com/watch?v=Exq7Rppq90I" TargetMode="External"/><Relationship Id="rId1" Type="http://schemas.openxmlformats.org/officeDocument/2006/relationships/slideLayout" Target="../slideLayouts/slideLayout12.xml"/><Relationship Id="rId6" Type="http://schemas.openxmlformats.org/officeDocument/2006/relationships/image" Target="../media/image14.png"/><Relationship Id="rId5" Type="http://schemas.openxmlformats.org/officeDocument/2006/relationships/image" Target="../media/image12.png"/><Relationship Id="rId4" Type="http://schemas.openxmlformats.org/officeDocument/2006/relationships/hyperlink" Target="https://www.bloomberg.com/news/articles/2017-06-01/paris-or-not-economics-are-cutting-carbon-from-u-s-power-mix"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aliran.com/9499.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economist.com/news/international/21679288-china-and-india-are-perceived-be-worst-emitters-carbon-dioxide-see-what-happens-when-w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news.bbc.co.uk/1/hi/uk_politics/8393081.st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uowtsd-my.sharepoint.com/personal/chris_house_uwtsd_ac_uk/Documents/Year3/Impact%20assessment/coastal%20development.docx"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hyperlink" Target="http://gov.wales/statistics-and-research/welsh-index-multiple-deprivation/?lang=en"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slide" Target="slide65.xm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image" Target="../media/image36.jpeg"/><Relationship Id="rId7" Type="http://schemas.openxmlformats.org/officeDocument/2006/relationships/image" Target="../media/image39.jpeg"/><Relationship Id="rId2" Type="http://schemas.openxmlformats.org/officeDocument/2006/relationships/image" Target="../media/image35.jpeg"/><Relationship Id="rId1" Type="http://schemas.openxmlformats.org/officeDocument/2006/relationships/slideLayout" Target="../slideLayouts/slideLayout4.xml"/><Relationship Id="rId6" Type="http://schemas.openxmlformats.org/officeDocument/2006/relationships/image" Target="../media/image38.jpeg"/><Relationship Id="rId5" Type="http://schemas.openxmlformats.org/officeDocument/2006/relationships/hyperlink" Target="http://www.ggat.org.uk/Cadw/historic%20landscapes/Rhondda/Images/HLCA014_photolrg.JPG" TargetMode="External"/><Relationship Id="rId4" Type="http://schemas.openxmlformats.org/officeDocument/2006/relationships/image" Target="../media/image37.jpeg"/></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4.emf"/><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7.emf"/><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image" Target="../media/image48.emf"/><Relationship Id="rId1" Type="http://schemas.openxmlformats.org/officeDocument/2006/relationships/slideLayout" Target="../slideLayouts/slideLayout12.xml"/><Relationship Id="rId5" Type="http://schemas.openxmlformats.org/officeDocument/2006/relationships/image" Target="../media/image12.png"/><Relationship Id="rId4" Type="http://schemas.openxmlformats.org/officeDocument/2006/relationships/image" Target="../media/image50.emf"/></Relationships>
</file>

<file path=ppt/slides/_rels/slide51.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51.emf"/><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4.emf"/><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56.emf"/><Relationship Id="rId2" Type="http://schemas.openxmlformats.org/officeDocument/2006/relationships/image" Target="../media/image55.emf"/><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62.emf"/></Relationships>
</file>

<file path=ppt/slides/_rels/slide66.xml.rels><?xml version="1.0" encoding="UTF-8" standalone="yes"?>
<Relationships xmlns="http://schemas.openxmlformats.org/package/2006/relationships"><Relationship Id="rId3" Type="http://schemas.openxmlformats.org/officeDocument/2006/relationships/hyperlink" Target="https://uowtsd-my.sharepoint.com/personal/chris_house_uwtsd_ac_uk/Documents/Year3/Impact%20assessment/Lecture%207%20Seminar/Ecological%20Footprint%20Seminar%20v.docx" TargetMode="External"/><Relationship Id="rId2" Type="http://schemas.openxmlformats.org/officeDocument/2006/relationships/hyperlink" Target="https://www.theguardian.com/commentisfree/2020/jun/24/climate-biodiversity-crises-government-green-recovery-coronaviru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0825"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7586" name="AutoShape 2"/>
          <p:cNvSpPr>
            <a:spLocks noGrp="1" noChangeArrowheads="1"/>
          </p:cNvSpPr>
          <p:nvPr>
            <p:ph type="ctrTitle"/>
          </p:nvPr>
        </p:nvSpPr>
        <p:spPr>
          <a:xfrm>
            <a:off x="685800" y="-838200"/>
            <a:ext cx="7407275" cy="1471613"/>
          </a:xfrm>
        </p:spPr>
        <p:txBody>
          <a:bodyPr/>
          <a:lstStyle/>
          <a:p>
            <a:pPr algn="ctr" eaLnBrk="1" fontAlgn="auto" hangingPunct="1">
              <a:spcAft>
                <a:spcPts val="0"/>
              </a:spcAft>
              <a:defRPr/>
            </a:pPr>
            <a:r>
              <a:rPr lang="en-US" sz="3200" dirty="0">
                <a:solidFill>
                  <a:schemeClr val="tx2">
                    <a:satMod val="130000"/>
                  </a:schemeClr>
                </a:solidFill>
              </a:rPr>
              <a:t>‘Don’t worry, be happy’</a:t>
            </a:r>
          </a:p>
        </p:txBody>
      </p:sp>
      <p:sp>
        <p:nvSpPr>
          <p:cNvPr id="7" name="Subtitle 6"/>
          <p:cNvSpPr>
            <a:spLocks noGrp="1"/>
          </p:cNvSpPr>
          <p:nvPr>
            <p:ph type="subTitle" idx="1"/>
          </p:nvPr>
        </p:nvSpPr>
        <p:spPr>
          <a:xfrm>
            <a:off x="76200" y="609600"/>
            <a:ext cx="8534400" cy="1752600"/>
          </a:xfrm>
        </p:spPr>
        <p:txBody>
          <a:bodyPr>
            <a:normAutofit/>
          </a:bodyPr>
          <a:lstStyle/>
          <a:p>
            <a:pPr algn="ctr" eaLnBrk="1" fontAlgn="auto" hangingPunct="1">
              <a:spcAft>
                <a:spcPts val="0"/>
              </a:spcAft>
              <a:buFont typeface="Wingdings 2"/>
              <a:buNone/>
              <a:defRPr/>
            </a:pPr>
            <a:r>
              <a:rPr lang="en-US" sz="2800" dirty="0"/>
              <a:t>socio-economic deprivation indices and its relationship with ecological footprints</a:t>
            </a:r>
            <a:endParaRPr lang="en-GB" dirty="0"/>
          </a:p>
        </p:txBody>
      </p:sp>
      <p:sp>
        <p:nvSpPr>
          <p:cNvPr id="10245" name="Text Box 5"/>
          <p:cNvSpPr txBox="1">
            <a:spLocks noChangeArrowheads="1"/>
          </p:cNvSpPr>
          <p:nvPr/>
        </p:nvSpPr>
        <p:spPr bwMode="auto">
          <a:xfrm rot="20433685">
            <a:off x="100155" y="4395405"/>
            <a:ext cx="6051550" cy="255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txBody>
          <a:bodyPr>
            <a:spAutoFit/>
          </a:bodyPr>
          <a:lstStyle>
            <a:lvl1pPr algn="l"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algn="l"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algn="l"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algn="l"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algn="l"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eaLnBrk="1" hangingPunct="1">
              <a:spcBef>
                <a:spcPct val="0"/>
              </a:spcBef>
              <a:buClrTx/>
              <a:buSzTx/>
              <a:buFontTx/>
              <a:buNone/>
            </a:pPr>
            <a:r>
              <a:rPr lang="en-US" altLang="en-US" sz="2000" dirty="0">
                <a:solidFill>
                  <a:schemeClr val="bg1"/>
                </a:solidFill>
                <a:latin typeface="Calibri" panose="020F0502020204030204" pitchFamily="34" charset="0"/>
                <a:ea typeface="SimSun" panose="02010600030101010101" pitchFamily="2" charset="-122"/>
              </a:rPr>
              <a:t>“There is very little point in being richer if the air you breathe is polluted; after all we all breathe the same air.  The quality of the environment is absolutely essential to what we all seek”    </a:t>
            </a:r>
          </a:p>
          <a:p>
            <a:pPr eaLnBrk="1" hangingPunct="1">
              <a:spcBef>
                <a:spcPct val="0"/>
              </a:spcBef>
              <a:buClrTx/>
              <a:buSzTx/>
              <a:buFontTx/>
              <a:buNone/>
            </a:pPr>
            <a:endParaRPr lang="en-US" altLang="zh-CN" sz="2000" dirty="0">
              <a:solidFill>
                <a:schemeClr val="bg1"/>
              </a:solidFill>
              <a:latin typeface="Calibri" panose="020F0502020204030204" pitchFamily="34" charset="0"/>
              <a:ea typeface="SimSun" panose="02010600030101010101" pitchFamily="2" charset="-122"/>
            </a:endParaRPr>
          </a:p>
          <a:p>
            <a:pPr eaLnBrk="1" hangingPunct="1">
              <a:spcBef>
                <a:spcPct val="0"/>
              </a:spcBef>
              <a:buClrTx/>
              <a:buSzTx/>
              <a:buFontTx/>
              <a:buNone/>
            </a:pPr>
            <a:r>
              <a:rPr lang="en-US" altLang="zh-CN" sz="2000" dirty="0">
                <a:solidFill>
                  <a:schemeClr val="bg1"/>
                </a:solidFill>
                <a:latin typeface="Calibri" panose="020F0502020204030204" pitchFamily="34" charset="0"/>
                <a:ea typeface="SimSun" panose="02010600030101010101" pitchFamily="2" charset="-122"/>
              </a:rPr>
              <a:t>                                                                            </a:t>
            </a:r>
            <a:r>
              <a:rPr lang="en-GB" altLang="zh-CN" sz="1800" dirty="0">
                <a:solidFill>
                  <a:schemeClr val="bg1"/>
                </a:solidFill>
                <a:latin typeface="Calibri" panose="020F0502020204030204" pitchFamily="34" charset="0"/>
                <a:ea typeface="SimSun" panose="02010600030101010101" pitchFamily="2" charset="-122"/>
              </a:rPr>
              <a:t>(Dent, 2000: 45)</a:t>
            </a:r>
            <a:endParaRPr lang="en-US" altLang="en-US" sz="1800" dirty="0">
              <a:solidFill>
                <a:schemeClr val="bg1"/>
              </a:solidFill>
              <a:latin typeface="Calibri" panose="020F0502020204030204" pitchFamily="34" charset="0"/>
              <a:ea typeface="SimSun" panose="02010600030101010101" pitchFamily="2" charset="-122"/>
            </a:endParaRPr>
          </a:p>
          <a:p>
            <a:pPr eaLnBrk="1" hangingPunct="1">
              <a:spcBef>
                <a:spcPct val="0"/>
              </a:spcBef>
              <a:buClrTx/>
              <a:buSzTx/>
              <a:buFontTx/>
              <a:buNone/>
            </a:pPr>
            <a:endParaRPr lang="en-GB" altLang="zh-CN" sz="2000" dirty="0">
              <a:latin typeface="Times New Roman" panose="02020603050405020304" pitchFamily="18" charset="0"/>
              <a:ea typeface="SimSun" panose="02010600030101010101" pitchFamily="2" charset="-122"/>
            </a:endParaRPr>
          </a:p>
          <a:p>
            <a:pPr eaLnBrk="1" hangingPunct="1">
              <a:spcBef>
                <a:spcPct val="0"/>
              </a:spcBef>
              <a:buClrTx/>
              <a:buSzTx/>
              <a:buFontTx/>
              <a:buNone/>
            </a:pPr>
            <a:r>
              <a:rPr lang="en-GB" altLang="zh-CN" sz="2000" dirty="0">
                <a:latin typeface="Times New Roman" panose="02020603050405020304" pitchFamily="18" charset="0"/>
                <a:ea typeface="SimSun" panose="02010600030101010101" pitchFamily="2" charset="-122"/>
              </a:rPr>
              <a:t>                                                                                                                                                                                                                                  </a:t>
            </a:r>
            <a:endParaRPr lang="en-US" altLang="en-US" sz="2000" dirty="0">
              <a:latin typeface="Times New Roman" panose="02020603050405020304" pitchFamily="18" charset="0"/>
              <a:ea typeface="SimSun" panose="02010600030101010101" pitchFamily="2"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229600" cy="1143000"/>
          </a:xfrm>
        </p:spPr>
        <p:txBody>
          <a:bodyPr/>
          <a:lstStyle/>
          <a:p>
            <a:pPr algn="ctr"/>
            <a:r>
              <a:rPr lang="en-GB" dirty="0">
                <a:solidFill>
                  <a:schemeClr val="accent2">
                    <a:lumMod val="75000"/>
                  </a:schemeClr>
                </a:solidFill>
                <a:latin typeface="+mn-lt"/>
              </a:rPr>
              <a:t>Background</a:t>
            </a:r>
            <a:r>
              <a:rPr lang="en-GB" dirty="0">
                <a:solidFill>
                  <a:schemeClr val="accent2">
                    <a:lumMod val="75000"/>
                  </a:schemeClr>
                </a:solidFill>
              </a:rPr>
              <a:t> </a:t>
            </a:r>
          </a:p>
        </p:txBody>
      </p:sp>
      <p:sp>
        <p:nvSpPr>
          <p:cNvPr id="3" name="Content Placeholder 2"/>
          <p:cNvSpPr>
            <a:spLocks noGrp="1"/>
          </p:cNvSpPr>
          <p:nvPr>
            <p:ph idx="1"/>
          </p:nvPr>
        </p:nvSpPr>
        <p:spPr>
          <a:xfrm>
            <a:off x="1143000" y="1556792"/>
            <a:ext cx="7821488" cy="4389120"/>
          </a:xfrm>
        </p:spPr>
        <p:txBody>
          <a:bodyPr>
            <a:normAutofit lnSpcReduction="10000"/>
          </a:bodyPr>
          <a:lstStyle/>
          <a:p>
            <a:r>
              <a:rPr lang="en-GB" sz="2500" dirty="0"/>
              <a:t>In post-industrial society the changing demographics and socio-economic forms have put serious pressures on the globes natural </a:t>
            </a:r>
            <a:r>
              <a:rPr lang="en-GB" sz="2500" dirty="0" smtClean="0"/>
              <a:t>and built environments</a:t>
            </a:r>
            <a:r>
              <a:rPr lang="en-GB" sz="2500" dirty="0" smtClean="0"/>
              <a:t>.</a:t>
            </a:r>
          </a:p>
          <a:p>
            <a:pPr marL="82550" indent="0">
              <a:buNone/>
            </a:pPr>
            <a:endParaRPr lang="en-GB" sz="2500" dirty="0"/>
          </a:p>
          <a:p>
            <a:r>
              <a:rPr lang="en-GB" sz="2500" dirty="0">
                <a:solidFill>
                  <a:srgbClr val="00B050"/>
                </a:solidFill>
              </a:rPr>
              <a:t>To address the problems society needs robust measurement tools to acquire accurate information from which appropriate sustainable policies can be developed. </a:t>
            </a:r>
          </a:p>
          <a:p>
            <a:pPr>
              <a:buNone/>
            </a:pPr>
            <a:endParaRPr lang="en-GB" sz="2500" dirty="0"/>
          </a:p>
          <a:p>
            <a:pPr algn="ctr">
              <a:buNone/>
            </a:pPr>
            <a:r>
              <a:rPr lang="en-GB" sz="2500" dirty="0"/>
              <a:t>ONE SUCH MANAGEMENT TOOL IS THE </a:t>
            </a:r>
          </a:p>
          <a:p>
            <a:pPr algn="ctr">
              <a:buNone/>
            </a:pPr>
            <a:r>
              <a:rPr lang="en-GB" sz="2500" dirty="0">
                <a:solidFill>
                  <a:schemeClr val="accent3">
                    <a:lumMod val="50000"/>
                  </a:schemeClr>
                </a:solidFill>
              </a:rPr>
              <a:t>CARBON FOOTPRINT </a:t>
            </a:r>
            <a:endParaRPr lang="en-GB" sz="2500" dirty="0"/>
          </a:p>
        </p:txBody>
      </p:sp>
    </p:spTree>
    <p:extLst>
      <p:ext uri="{BB962C8B-B14F-4D97-AF65-F5344CB8AC3E}">
        <p14:creationId xmlns:p14="http://schemas.microsoft.com/office/powerpoint/2010/main" val="1049010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2000"/>
                                        <p:tgtEl>
                                          <p:spTgt spid="3">
                                            <p:txEl>
                                              <p:pRg st="2" end="2"/>
                                            </p:txEl>
                                          </p:spTgt>
                                        </p:tgtEl>
                                      </p:cBhvr>
                                    </p:animEffect>
                                    <p:anim calcmode="lin" valueType="num">
                                      <p:cBhvr>
                                        <p:cTn id="15"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4654"/>
            <a:ext cx="3899039" cy="1143000"/>
          </a:xfrm>
        </p:spPr>
        <p:txBody>
          <a:bodyPr/>
          <a:lstStyle/>
          <a:p>
            <a:pPr algn="ctr"/>
            <a:r>
              <a:rPr lang="en-GB" dirty="0">
                <a:solidFill>
                  <a:schemeClr val="accent2">
                    <a:lumMod val="75000"/>
                  </a:schemeClr>
                </a:solidFill>
                <a:latin typeface="Calibri" panose="020F0502020204030204" pitchFamily="34" charset="0"/>
                <a:cs typeface="Calibri" panose="020F0502020204030204" pitchFamily="34" charset="0"/>
              </a:rPr>
              <a:t>Definition</a:t>
            </a:r>
          </a:p>
        </p:txBody>
      </p:sp>
      <p:sp>
        <p:nvSpPr>
          <p:cNvPr id="3" name="Content Placeholder 2"/>
          <p:cNvSpPr>
            <a:spLocks noGrp="1"/>
          </p:cNvSpPr>
          <p:nvPr>
            <p:ph idx="1"/>
          </p:nvPr>
        </p:nvSpPr>
        <p:spPr>
          <a:xfrm>
            <a:off x="1371600" y="381000"/>
            <a:ext cx="7626152" cy="5026948"/>
          </a:xfrm>
        </p:spPr>
        <p:txBody>
          <a:bodyPr/>
          <a:lstStyle/>
          <a:p>
            <a:pPr>
              <a:buNone/>
            </a:pPr>
            <a:endParaRPr lang="en-GB" i="1" dirty="0"/>
          </a:p>
          <a:p>
            <a:pPr>
              <a:buNone/>
            </a:pPr>
            <a:r>
              <a:rPr lang="en-GB" i="1" dirty="0"/>
              <a:t>“Ecological footprint analysis is an accounting tool that enables us to estimate the resource consumption and waste assimilation requirements of a defined human population or economy in terms of a corresponding productive land area.”</a:t>
            </a:r>
            <a:r>
              <a:rPr lang="en-GB" dirty="0"/>
              <a:t> (</a:t>
            </a:r>
            <a:r>
              <a:rPr lang="en-GB" dirty="0" err="1"/>
              <a:t>Wackernagel</a:t>
            </a:r>
            <a:r>
              <a:rPr lang="en-GB" dirty="0"/>
              <a:t> &amp; Rees, 1996;9). </a:t>
            </a:r>
          </a:p>
          <a:p>
            <a:endParaRPr lang="en-GB" dirty="0"/>
          </a:p>
        </p:txBody>
      </p:sp>
      <p:pic>
        <p:nvPicPr>
          <p:cNvPr id="19458" name="Picture 2" descr="http://farawaygalaxy.files.wordpress.com/2010/10/ecological-footprint-illustration.jpg"/>
          <p:cNvPicPr>
            <a:picLocks noChangeAspect="1" noChangeArrowheads="1"/>
          </p:cNvPicPr>
          <p:nvPr/>
        </p:nvPicPr>
        <p:blipFill>
          <a:blip r:embed="rId2"/>
          <a:srcRect/>
          <a:stretch>
            <a:fillRect/>
          </a:stretch>
        </p:blipFill>
        <p:spPr bwMode="auto">
          <a:xfrm>
            <a:off x="2483768" y="4495800"/>
            <a:ext cx="4032448" cy="2061228"/>
          </a:xfrm>
          <a:prstGeom prst="rect">
            <a:avLst/>
          </a:prstGeom>
          <a:noFill/>
        </p:spPr>
      </p:pic>
    </p:spTree>
    <p:extLst>
      <p:ext uri="{BB962C8B-B14F-4D97-AF65-F5344CB8AC3E}">
        <p14:creationId xmlns:p14="http://schemas.microsoft.com/office/powerpoint/2010/main" val="40745142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1066800" y="0"/>
            <a:ext cx="7543800" cy="1412875"/>
          </a:xfrm>
        </p:spPr>
        <p:txBody>
          <a:bodyPr/>
          <a:lstStyle/>
          <a:p>
            <a:pPr eaLnBrk="1" hangingPunct="1">
              <a:defRPr/>
            </a:pPr>
            <a:r>
              <a:rPr lang="en-GB" sz="2800" i="1" dirty="0">
                <a:latin typeface="Calibri" pitchFamily="34" charset="0"/>
              </a:rPr>
              <a:t>The Ecological </a:t>
            </a:r>
            <a:r>
              <a:rPr lang="en-GB" sz="2800" i="1" dirty="0" smtClean="0">
                <a:latin typeface="Calibri" pitchFamily="34" charset="0"/>
              </a:rPr>
              <a:t>Footprint</a:t>
            </a:r>
            <a:r>
              <a:rPr lang="en-GB" sz="2800" dirty="0" smtClean="0">
                <a:latin typeface="Calibri" pitchFamily="34" charset="0"/>
              </a:rPr>
              <a:t> </a:t>
            </a:r>
            <a:endParaRPr lang="en-GB" sz="2800" dirty="0">
              <a:latin typeface="Calibri" pitchFamily="34" charset="0"/>
            </a:endParaRPr>
          </a:p>
        </p:txBody>
      </p:sp>
      <p:sp>
        <p:nvSpPr>
          <p:cNvPr id="93187" name="Rectangle 3"/>
          <p:cNvSpPr>
            <a:spLocks noGrp="1" noChangeArrowheads="1"/>
          </p:cNvSpPr>
          <p:nvPr>
            <p:ph idx="1"/>
          </p:nvPr>
        </p:nvSpPr>
        <p:spPr>
          <a:xfrm>
            <a:off x="899592" y="1772816"/>
            <a:ext cx="7543800" cy="4899025"/>
          </a:xfrm>
        </p:spPr>
        <p:txBody>
          <a:bodyPr>
            <a:normAutofit lnSpcReduction="10000"/>
          </a:bodyPr>
          <a:lstStyle/>
          <a:p>
            <a:pPr eaLnBrk="1" hangingPunct="1">
              <a:defRPr/>
            </a:pPr>
            <a:r>
              <a:rPr lang="en-GB" sz="2000" dirty="0" smtClean="0">
                <a:latin typeface="Calibri" pitchFamily="34" charset="0"/>
              </a:rPr>
              <a:t>Mathis </a:t>
            </a:r>
            <a:r>
              <a:rPr lang="en-GB" sz="2000" dirty="0">
                <a:latin typeface="Calibri" pitchFamily="34" charset="0"/>
              </a:rPr>
              <a:t>Wackernagel and William </a:t>
            </a:r>
            <a:r>
              <a:rPr lang="en-GB" sz="2000" dirty="0" smtClean="0">
                <a:latin typeface="Calibri" pitchFamily="34" charset="0"/>
              </a:rPr>
              <a:t>Rees (Various dates from the 1990s).</a:t>
            </a:r>
            <a:endParaRPr lang="en-GB" sz="2000" dirty="0">
              <a:latin typeface="Calibri" pitchFamily="34" charset="0"/>
            </a:endParaRPr>
          </a:p>
          <a:p>
            <a:pPr eaLnBrk="1" hangingPunct="1">
              <a:defRPr/>
            </a:pPr>
            <a:endParaRPr lang="en-GB" sz="2000" dirty="0">
              <a:latin typeface="Calibri" pitchFamily="34" charset="0"/>
            </a:endParaRPr>
          </a:p>
          <a:p>
            <a:pPr eaLnBrk="1" hangingPunct="1">
              <a:defRPr/>
            </a:pPr>
            <a:r>
              <a:rPr lang="en-GB" sz="2000" dirty="0">
                <a:solidFill>
                  <a:srgbClr val="00B050"/>
                </a:solidFill>
                <a:latin typeface="Calibri" pitchFamily="34" charset="0"/>
              </a:rPr>
              <a:t>M</a:t>
            </a:r>
            <a:r>
              <a:rPr lang="en-GB" sz="2000" dirty="0" smtClean="0">
                <a:solidFill>
                  <a:srgbClr val="00B050"/>
                </a:solidFill>
                <a:latin typeface="Calibri" pitchFamily="34" charset="0"/>
              </a:rPr>
              <a:t>easure </a:t>
            </a:r>
            <a:r>
              <a:rPr lang="en-GB" sz="2000" dirty="0">
                <a:solidFill>
                  <a:srgbClr val="00B050"/>
                </a:solidFill>
                <a:latin typeface="Calibri" pitchFamily="34" charset="0"/>
              </a:rPr>
              <a:t>and communicate sustainability through the use of an area-based indicator (Chambers </a:t>
            </a:r>
            <a:r>
              <a:rPr lang="en-GB" sz="2000" i="1" dirty="0">
                <a:solidFill>
                  <a:srgbClr val="00B050"/>
                </a:solidFill>
                <a:latin typeface="Calibri" pitchFamily="34" charset="0"/>
              </a:rPr>
              <a:t>et al., </a:t>
            </a:r>
            <a:r>
              <a:rPr lang="en-GB" sz="2000" dirty="0" smtClean="0">
                <a:solidFill>
                  <a:srgbClr val="00B050"/>
                </a:solidFill>
                <a:latin typeface="Calibri" pitchFamily="34" charset="0"/>
              </a:rPr>
              <a:t>2000; </a:t>
            </a:r>
            <a:r>
              <a:rPr lang="en-GB" sz="2000" dirty="0" err="1" smtClean="0">
                <a:solidFill>
                  <a:srgbClr val="00B050"/>
                </a:solidFill>
                <a:latin typeface="Calibri" pitchFamily="34" charset="0"/>
              </a:rPr>
              <a:t>Dolf</a:t>
            </a:r>
            <a:r>
              <a:rPr lang="en-GB" sz="2000" dirty="0" smtClean="0">
                <a:solidFill>
                  <a:srgbClr val="00B050"/>
                </a:solidFill>
                <a:latin typeface="Calibri" pitchFamily="34" charset="0"/>
              </a:rPr>
              <a:t> et al, 2015). </a:t>
            </a:r>
            <a:endParaRPr lang="en-GB" sz="2000" dirty="0">
              <a:solidFill>
                <a:srgbClr val="00B050"/>
              </a:solidFill>
              <a:latin typeface="Calibri" pitchFamily="34" charset="0"/>
            </a:endParaRPr>
          </a:p>
          <a:p>
            <a:pPr eaLnBrk="1" hangingPunct="1">
              <a:defRPr/>
            </a:pPr>
            <a:endParaRPr lang="en-GB" sz="2000" dirty="0">
              <a:latin typeface="Calibri" pitchFamily="34" charset="0"/>
            </a:endParaRPr>
          </a:p>
          <a:p>
            <a:pPr eaLnBrk="1" hangingPunct="1">
              <a:defRPr/>
            </a:pPr>
            <a:r>
              <a:rPr lang="en-GB" sz="2000" dirty="0">
                <a:latin typeface="Calibri" pitchFamily="34" charset="0"/>
              </a:rPr>
              <a:t>York </a:t>
            </a:r>
            <a:r>
              <a:rPr lang="en-GB" sz="2000" i="1" dirty="0">
                <a:latin typeface="Calibri" pitchFamily="34" charset="0"/>
              </a:rPr>
              <a:t>et al., </a:t>
            </a:r>
            <a:r>
              <a:rPr lang="en-GB" sz="2000" dirty="0">
                <a:latin typeface="Calibri" pitchFamily="34" charset="0"/>
              </a:rPr>
              <a:t>(2003)</a:t>
            </a:r>
            <a:r>
              <a:rPr lang="en-GB" sz="2000" b="1" dirty="0">
                <a:latin typeface="Calibri" pitchFamily="34" charset="0"/>
              </a:rPr>
              <a:t> </a:t>
            </a:r>
            <a:r>
              <a:rPr lang="en-GB" sz="2000" dirty="0">
                <a:latin typeface="Calibri" pitchFamily="34" charset="0"/>
              </a:rPr>
              <a:t>believes that</a:t>
            </a:r>
            <a:r>
              <a:rPr lang="en-GB" sz="2000" b="1" dirty="0">
                <a:latin typeface="Calibri" pitchFamily="34" charset="0"/>
              </a:rPr>
              <a:t> </a:t>
            </a:r>
            <a:r>
              <a:rPr lang="en-GB" sz="2000" dirty="0">
                <a:latin typeface="Calibri" pitchFamily="34" charset="0"/>
              </a:rPr>
              <a:t>this then enables the footprint to wield huge strength as it provides a common unit of measurement in productive land area for comparing diverse types of impacts. </a:t>
            </a:r>
          </a:p>
          <a:p>
            <a:pPr eaLnBrk="1" hangingPunct="1">
              <a:defRPr/>
            </a:pPr>
            <a:endParaRPr lang="en-GB" sz="2000" dirty="0">
              <a:latin typeface="Calibri" pitchFamily="34" charset="0"/>
            </a:endParaRPr>
          </a:p>
          <a:p>
            <a:pPr eaLnBrk="1" hangingPunct="1">
              <a:defRPr/>
            </a:pPr>
            <a:r>
              <a:rPr lang="en-GB" sz="2000" dirty="0">
                <a:solidFill>
                  <a:srgbClr val="00B050"/>
                </a:solidFill>
                <a:latin typeface="Calibri" pitchFamily="34" charset="0"/>
              </a:rPr>
              <a:t>This makes the ecological footprint </a:t>
            </a:r>
            <a:r>
              <a:rPr lang="en-GB" sz="2000" dirty="0" smtClean="0">
                <a:solidFill>
                  <a:srgbClr val="00B050"/>
                </a:solidFill>
                <a:latin typeface="Calibri" pitchFamily="34" charset="0"/>
              </a:rPr>
              <a:t>considerably </a:t>
            </a:r>
            <a:r>
              <a:rPr lang="en-GB" sz="2000" dirty="0">
                <a:solidFill>
                  <a:srgbClr val="00B050"/>
                </a:solidFill>
                <a:latin typeface="Calibri" pitchFamily="34" charset="0"/>
              </a:rPr>
              <a:t>different to other environmental measures </a:t>
            </a:r>
            <a:r>
              <a:rPr lang="en-GB" sz="2000" dirty="0" smtClean="0">
                <a:solidFill>
                  <a:srgbClr val="00B050"/>
                </a:solidFill>
                <a:latin typeface="Calibri" pitchFamily="34" charset="0"/>
              </a:rPr>
              <a:t> (</a:t>
            </a:r>
            <a:r>
              <a:rPr lang="en-GB" sz="2000" dirty="0">
                <a:solidFill>
                  <a:srgbClr val="00B050"/>
                </a:solidFill>
                <a:latin typeface="Calibri" pitchFamily="34" charset="0"/>
              </a:rPr>
              <a:t>Birch,2007</a:t>
            </a:r>
            <a:r>
              <a:rPr lang="en-GB" sz="2000" dirty="0" smtClean="0">
                <a:solidFill>
                  <a:srgbClr val="00B050"/>
                </a:solidFill>
                <a:latin typeface="Calibri" pitchFamily="34" charset="0"/>
              </a:rPr>
              <a:t>).</a:t>
            </a:r>
          </a:p>
          <a:p>
            <a:pPr marL="82550" indent="0" eaLnBrk="1" hangingPunct="1">
              <a:buNone/>
              <a:defRPr/>
            </a:pPr>
            <a:endParaRPr lang="en-GB" sz="2000" dirty="0" smtClean="0">
              <a:latin typeface="Calibri" pitchFamily="34" charset="0"/>
            </a:endParaRPr>
          </a:p>
          <a:p>
            <a:pPr eaLnBrk="1" hangingPunct="1">
              <a:defRPr/>
            </a:pPr>
            <a:r>
              <a:rPr lang="en-GB" sz="2000" dirty="0" smtClean="0">
                <a:latin typeface="Calibri" pitchFamily="34" charset="0"/>
              </a:rPr>
              <a:t>It has been applied to COVID 19 (Moodle)</a:t>
            </a:r>
            <a:endParaRPr lang="en-GB" sz="2000" dirty="0" smtClean="0">
              <a:latin typeface="Calibri" pitchFamily="34" charset="0"/>
            </a:endParaRPr>
          </a:p>
          <a:p>
            <a:pPr marL="0" indent="0" eaLnBrk="1" hangingPunct="1">
              <a:buNone/>
              <a:defRPr/>
            </a:pPr>
            <a:endParaRPr lang="en-GB" sz="2000" dirty="0" smtClean="0">
              <a:latin typeface="Calibri" pitchFamily="34" charset="0"/>
            </a:endParaRPr>
          </a:p>
        </p:txBody>
      </p:sp>
      <p:pic>
        <p:nvPicPr>
          <p:cNvPr id="13316" name="Picture 12" descr="footprint picture"/>
          <p:cNvPicPr>
            <a:picLocks noChangeAspect="1" noChangeArrowheads="1"/>
          </p:cNvPicPr>
          <p:nvPr/>
        </p:nvPicPr>
        <p:blipFill>
          <a:blip r:embed="rId2" cstate="print"/>
          <a:srcRect/>
          <a:stretch>
            <a:fillRect/>
          </a:stretch>
        </p:blipFill>
        <p:spPr bwMode="auto">
          <a:xfrm>
            <a:off x="7500938" y="214313"/>
            <a:ext cx="1333500" cy="1368425"/>
          </a:xfrm>
          <a:prstGeom prst="rect">
            <a:avLst/>
          </a:prstGeom>
          <a:noFill/>
          <a:ln w="9525">
            <a:noFill/>
            <a:miter lim="800000"/>
            <a:headEnd/>
            <a:tailEnd/>
          </a:ln>
        </p:spPr>
      </p:pic>
    </p:spTree>
    <p:extLst>
      <p:ext uri="{BB962C8B-B14F-4D97-AF65-F5344CB8AC3E}">
        <p14:creationId xmlns:p14="http://schemas.microsoft.com/office/powerpoint/2010/main" val="63861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93186"/>
                                        </p:tgtEl>
                                        <p:attrNameLst>
                                          <p:attrName>style.visibility</p:attrName>
                                        </p:attrNameLst>
                                      </p:cBhvr>
                                      <p:to>
                                        <p:strVal val="visible"/>
                                      </p:to>
                                    </p:set>
                                    <p:animEffect transition="in" filter="randombar(horizontal)">
                                      <p:cBhvr>
                                        <p:cTn id="7" dur="600">
                                          <p:stCondLst>
                                            <p:cond delay="0"/>
                                          </p:stCondLst>
                                        </p:cTn>
                                        <p:tgtEl>
                                          <p:spTgt spid="9318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93187">
                                            <p:txEl>
                                              <p:pRg st="0" end="0"/>
                                            </p:txEl>
                                          </p:spTgt>
                                        </p:tgtEl>
                                        <p:attrNameLst>
                                          <p:attrName>style.visibility</p:attrName>
                                        </p:attrNameLst>
                                      </p:cBhvr>
                                      <p:to>
                                        <p:strVal val="visible"/>
                                      </p:to>
                                    </p:set>
                                    <p:animEffect transition="in" filter="randombar(horizontal)">
                                      <p:cBhvr>
                                        <p:cTn id="12" dur="500"/>
                                        <p:tgtEl>
                                          <p:spTgt spid="9318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93187">
                                            <p:txEl>
                                              <p:pRg st="2" end="2"/>
                                            </p:txEl>
                                          </p:spTgt>
                                        </p:tgtEl>
                                        <p:attrNameLst>
                                          <p:attrName>style.visibility</p:attrName>
                                        </p:attrNameLst>
                                      </p:cBhvr>
                                      <p:to>
                                        <p:strVal val="visible"/>
                                      </p:to>
                                    </p:set>
                                    <p:animEffect transition="in" filter="randombar(horizontal)">
                                      <p:cBhvr>
                                        <p:cTn id="17" dur="500"/>
                                        <p:tgtEl>
                                          <p:spTgt spid="9318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3187">
                                            <p:txEl>
                                              <p:pRg st="4" end="4"/>
                                            </p:txEl>
                                          </p:spTgt>
                                        </p:tgtEl>
                                        <p:attrNameLst>
                                          <p:attrName>style.visibility</p:attrName>
                                        </p:attrNameLst>
                                      </p:cBhvr>
                                      <p:to>
                                        <p:strVal val="visible"/>
                                      </p:to>
                                    </p:set>
                                    <p:animEffect transition="in" filter="randombar(horizontal)">
                                      <p:cBhvr>
                                        <p:cTn id="22" dur="500"/>
                                        <p:tgtEl>
                                          <p:spTgt spid="9318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3187">
                                            <p:txEl>
                                              <p:pRg st="6" end="6"/>
                                            </p:txEl>
                                          </p:spTgt>
                                        </p:tgtEl>
                                        <p:attrNameLst>
                                          <p:attrName>style.visibility</p:attrName>
                                        </p:attrNameLst>
                                      </p:cBhvr>
                                      <p:to>
                                        <p:strVal val="visible"/>
                                      </p:to>
                                    </p:set>
                                    <p:animEffect transition="in" filter="randombar(horizontal)">
                                      <p:cBhvr>
                                        <p:cTn id="27" dur="500"/>
                                        <p:tgtEl>
                                          <p:spTgt spid="9318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93187">
                                            <p:txEl>
                                              <p:pRg st="8" end="8"/>
                                            </p:txEl>
                                          </p:spTgt>
                                        </p:tgtEl>
                                        <p:attrNameLst>
                                          <p:attrName>style.visibility</p:attrName>
                                        </p:attrNameLst>
                                      </p:cBhvr>
                                      <p:to>
                                        <p:strVal val="visible"/>
                                      </p:to>
                                    </p:set>
                                    <p:animEffect transition="in" filter="randombar(horizontal)">
                                      <p:cBhvr>
                                        <p:cTn id="32" dur="500"/>
                                        <p:tgtEl>
                                          <p:spTgt spid="9318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6" grpId="0"/>
      <p:bldP spid="9318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47800" y="304800"/>
            <a:ext cx="6940624" cy="6163816"/>
          </a:xfrm>
        </p:spPr>
        <p:txBody>
          <a:bodyPr vert="horz" anchor="t">
            <a:normAutofit fontScale="77500" lnSpcReduction="20000"/>
          </a:bodyPr>
          <a:lstStyle/>
          <a:p>
            <a:pPr>
              <a:buNone/>
            </a:pPr>
            <a:r>
              <a:rPr lang="en-GB" sz="5800" dirty="0">
                <a:solidFill>
                  <a:schemeClr val="accent2">
                    <a:lumMod val="75000"/>
                  </a:schemeClr>
                </a:solidFill>
              </a:rPr>
              <a:t>The concept of ‘carbon &amp; ecological foot printing’  is not new! </a:t>
            </a:r>
          </a:p>
          <a:p>
            <a:pPr>
              <a:buNone/>
            </a:pPr>
            <a:endParaRPr lang="en-GB" sz="3400" dirty="0">
              <a:solidFill>
                <a:schemeClr val="accent2">
                  <a:lumMod val="75000"/>
                </a:schemeClr>
              </a:solidFill>
            </a:endParaRPr>
          </a:p>
          <a:p>
            <a:pPr>
              <a:buNone/>
            </a:pPr>
            <a:r>
              <a:rPr lang="en-GB" sz="2400" dirty="0"/>
              <a:t>First publication was by Rees (1992) then developed in the early 1990’s by </a:t>
            </a:r>
            <a:r>
              <a:rPr lang="en-GB" sz="2400" dirty="0" err="1"/>
              <a:t>Wackernagel</a:t>
            </a:r>
            <a:r>
              <a:rPr lang="en-GB" sz="2400" dirty="0"/>
              <a:t> &amp; Rees (1996, various ). </a:t>
            </a:r>
          </a:p>
          <a:p>
            <a:pPr>
              <a:buNone/>
            </a:pPr>
            <a:endParaRPr lang="en-GB" sz="2400" dirty="0"/>
          </a:p>
          <a:p>
            <a:pPr>
              <a:buNone/>
            </a:pPr>
            <a:r>
              <a:rPr lang="en-GB" sz="2400" dirty="0"/>
              <a:t>Developed further  to include 4 improvements:</a:t>
            </a:r>
          </a:p>
          <a:p>
            <a:pPr marL="457200" indent="-457200">
              <a:buFont typeface="+mj-lt"/>
              <a:buAutoNum type="arabicPeriod"/>
            </a:pPr>
            <a:r>
              <a:rPr lang="en-GB" sz="2400" dirty="0">
                <a:solidFill>
                  <a:srgbClr val="00B050"/>
                </a:solidFill>
              </a:rPr>
              <a:t>Include entire earth surface in biocapacity</a:t>
            </a:r>
          </a:p>
          <a:p>
            <a:pPr marL="457200" indent="-457200">
              <a:buFont typeface="+mj-lt"/>
              <a:buAutoNum type="arabicPeriod"/>
            </a:pPr>
            <a:r>
              <a:rPr lang="en-GB" sz="2400" dirty="0">
                <a:solidFill>
                  <a:srgbClr val="00B050"/>
                </a:solidFill>
              </a:rPr>
              <a:t>Allocate space for all species</a:t>
            </a:r>
          </a:p>
          <a:p>
            <a:pPr marL="457200" indent="-457200">
              <a:buFont typeface="+mj-lt"/>
              <a:buAutoNum type="arabicPeriod"/>
            </a:pPr>
            <a:r>
              <a:rPr lang="en-GB" sz="2400" dirty="0">
                <a:solidFill>
                  <a:srgbClr val="00B050"/>
                </a:solidFill>
              </a:rPr>
              <a:t>Improve carbon assessment</a:t>
            </a:r>
          </a:p>
          <a:p>
            <a:pPr marL="457200" indent="-457200">
              <a:buFont typeface="+mj-lt"/>
              <a:buAutoNum type="arabicPeriod"/>
            </a:pPr>
            <a:r>
              <a:rPr lang="en-GB" sz="2400" dirty="0">
                <a:solidFill>
                  <a:srgbClr val="00B050"/>
                </a:solidFill>
              </a:rPr>
              <a:t>Update equivalence factor in all agriculture to net primary productivity</a:t>
            </a:r>
          </a:p>
          <a:p>
            <a:pPr algn="r">
              <a:buNone/>
            </a:pPr>
            <a:r>
              <a:rPr lang="en-GB" sz="2400" dirty="0"/>
              <a:t>(Kroll &amp; Robbins, 2008</a:t>
            </a:r>
            <a:r>
              <a:rPr lang="en-GB" sz="2400" dirty="0" smtClean="0"/>
              <a:t>)</a:t>
            </a:r>
          </a:p>
          <a:p>
            <a:pPr>
              <a:buNone/>
            </a:pPr>
            <a:endParaRPr lang="en-GB" sz="2400" dirty="0" smtClean="0"/>
          </a:p>
          <a:p>
            <a:pPr>
              <a:buNone/>
            </a:pPr>
            <a:r>
              <a:rPr lang="en-GB" sz="2400" dirty="0" smtClean="0"/>
              <a:t>Furthermore, organisations are increasingly using it e.g. EU 2020 Environmental Strategy</a:t>
            </a:r>
            <a:endParaRPr lang="en-GB" sz="2400" dirty="0"/>
          </a:p>
          <a:p>
            <a:pPr>
              <a:buNone/>
            </a:pPr>
            <a:endParaRPr lang="en-GB" sz="2400" dirty="0"/>
          </a:p>
          <a:p>
            <a:pPr>
              <a:buNone/>
            </a:pPr>
            <a:endParaRPr lang="en-GB" sz="2400" dirty="0">
              <a:latin typeface="Calibri" pitchFamily="34" charset="0"/>
            </a:endParaRPr>
          </a:p>
        </p:txBody>
      </p:sp>
    </p:spTree>
    <p:extLst>
      <p:ext uri="{BB962C8B-B14F-4D97-AF65-F5344CB8AC3E}">
        <p14:creationId xmlns:p14="http://schemas.microsoft.com/office/powerpoint/2010/main" val="2008876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70264"/>
            <a:ext cx="8229600" cy="1143000"/>
          </a:xfrm>
        </p:spPr>
        <p:txBody>
          <a:bodyPr/>
          <a:lstStyle/>
          <a:p>
            <a:r>
              <a:rPr lang="en-GB" dirty="0" smtClean="0"/>
              <a:t>Versatile for a modern world</a:t>
            </a:r>
            <a:endParaRPr lang="en-GB" dirty="0"/>
          </a:p>
        </p:txBody>
      </p:sp>
      <p:sp>
        <p:nvSpPr>
          <p:cNvPr id="3" name="Content Placeholder 2"/>
          <p:cNvSpPr>
            <a:spLocks noGrp="1"/>
          </p:cNvSpPr>
          <p:nvPr>
            <p:ph sz="half" idx="1"/>
          </p:nvPr>
        </p:nvSpPr>
        <p:spPr>
          <a:xfrm>
            <a:off x="838200" y="1195679"/>
            <a:ext cx="4724400" cy="5528104"/>
          </a:xfrm>
        </p:spPr>
        <p:txBody>
          <a:bodyPr vert="horz" anchor="t">
            <a:normAutofit fontScale="62500" lnSpcReduction="20000"/>
          </a:bodyPr>
          <a:lstStyle/>
          <a:p>
            <a:pPr>
              <a:buNone/>
            </a:pPr>
            <a:endParaRPr lang="en-GB" sz="2400" dirty="0"/>
          </a:p>
          <a:p>
            <a:r>
              <a:rPr lang="en-GB" sz="2400" dirty="0"/>
              <a:t>The versatility of the concept sees its application being linked not only to the academic world but increasingly gaining popularity amongst non-academic members of society </a:t>
            </a:r>
            <a:r>
              <a:rPr lang="en-GB" sz="2400" dirty="0" smtClean="0"/>
              <a:t>(</a:t>
            </a:r>
            <a:r>
              <a:rPr lang="en-GB" sz="2400" dirty="0"/>
              <a:t>Stuckey, 2018</a:t>
            </a:r>
            <a:r>
              <a:rPr lang="en-GB" sz="2400" dirty="0"/>
              <a:t>). e.g. response to </a:t>
            </a:r>
            <a:r>
              <a:rPr lang="en-GB" sz="2400" dirty="0" smtClean="0"/>
              <a:t>COVID</a:t>
            </a:r>
          </a:p>
          <a:p>
            <a:r>
              <a:rPr lang="en-GB" sz="2400" dirty="0">
                <a:solidFill>
                  <a:srgbClr val="00B050"/>
                </a:solidFill>
              </a:rPr>
              <a:t>C</a:t>
            </a:r>
            <a:r>
              <a:rPr lang="en-GB" sz="2400" dirty="0" smtClean="0">
                <a:solidFill>
                  <a:srgbClr val="00B050"/>
                </a:solidFill>
              </a:rPr>
              <a:t>arbon footprint </a:t>
            </a:r>
            <a:r>
              <a:rPr lang="en-GB" sz="2400" dirty="0">
                <a:solidFill>
                  <a:srgbClr val="00B050"/>
                </a:solidFill>
              </a:rPr>
              <a:t>(CF) indicator, </a:t>
            </a:r>
            <a:r>
              <a:rPr lang="en-GB" sz="2400" dirty="0" smtClean="0">
                <a:solidFill>
                  <a:srgbClr val="00B050"/>
                </a:solidFill>
              </a:rPr>
              <a:t>comprehensive </a:t>
            </a:r>
            <a:r>
              <a:rPr lang="en-GB" sz="2400" dirty="0">
                <a:solidFill>
                  <a:srgbClr val="00B050"/>
                </a:solidFill>
              </a:rPr>
              <a:t>estimation of environmental effects due to </a:t>
            </a:r>
            <a:r>
              <a:rPr lang="en-GB" sz="2400" dirty="0" smtClean="0">
                <a:solidFill>
                  <a:srgbClr val="00B050"/>
                </a:solidFill>
              </a:rPr>
              <a:t>the COVID-19 </a:t>
            </a:r>
            <a:r>
              <a:rPr lang="en-GB" sz="2400" dirty="0">
                <a:solidFill>
                  <a:srgbClr val="00B050"/>
                </a:solidFill>
              </a:rPr>
              <a:t>outbreak lockdown measures in </a:t>
            </a:r>
            <a:r>
              <a:rPr lang="en-GB" sz="2400" dirty="0" smtClean="0">
                <a:solidFill>
                  <a:srgbClr val="00B050"/>
                </a:solidFill>
              </a:rPr>
              <a:t>Italy (</a:t>
            </a:r>
            <a:r>
              <a:rPr lang="en-GB" sz="2400" dirty="0" err="1" smtClean="0">
                <a:solidFill>
                  <a:srgbClr val="00B050"/>
                </a:solidFill>
              </a:rPr>
              <a:t>Rugani</a:t>
            </a:r>
            <a:r>
              <a:rPr lang="en-GB" sz="2400" dirty="0" smtClean="0">
                <a:solidFill>
                  <a:srgbClr val="00B050"/>
                </a:solidFill>
              </a:rPr>
              <a:t> &amp; Caro, 2020) </a:t>
            </a:r>
            <a:endParaRPr lang="en-GB" sz="2400" dirty="0">
              <a:solidFill>
                <a:srgbClr val="00B050"/>
              </a:solidFill>
            </a:endParaRPr>
          </a:p>
          <a:p>
            <a:endParaRPr lang="en-GB" sz="2400" dirty="0"/>
          </a:p>
          <a:p>
            <a:r>
              <a:rPr lang="en-GB" sz="2400" dirty="0"/>
              <a:t>According to </a:t>
            </a:r>
            <a:r>
              <a:rPr lang="en-GB" sz="2400" i="1" dirty="0"/>
              <a:t>Birch, 2007</a:t>
            </a:r>
            <a:r>
              <a:rPr lang="en-GB" sz="2400" dirty="0"/>
              <a:t> there has been a rise in </a:t>
            </a:r>
            <a:r>
              <a:rPr lang="en-GB" sz="2400" i="1" dirty="0"/>
              <a:t>“non-traditional” </a:t>
            </a:r>
            <a:r>
              <a:rPr lang="en-GB" sz="2400" dirty="0"/>
              <a:t>ecological footprint studies, with its application being seen to look at business study analysis, construction, sporting events and even specific products and diets.</a:t>
            </a:r>
          </a:p>
          <a:p>
            <a:endParaRPr lang="en-GB" sz="2400" dirty="0"/>
          </a:p>
          <a:p>
            <a:r>
              <a:rPr lang="en-GB" sz="2400" dirty="0">
                <a:solidFill>
                  <a:srgbClr val="00B050"/>
                </a:solidFill>
              </a:rPr>
              <a:t>It is also used to form management strategies in various situations (House et. al, 2011)</a:t>
            </a:r>
          </a:p>
          <a:p>
            <a:endParaRPr lang="en-GB" sz="2400" dirty="0"/>
          </a:p>
          <a:p>
            <a:r>
              <a:rPr lang="en-GB" sz="2400" dirty="0"/>
              <a:t>For example in Wales its been used to measure the countries sustainability (Dawkins et al, 2008,  WAG, 2015) Also the Future Generations Act (Wales (2015</a:t>
            </a:r>
            <a:r>
              <a:rPr lang="en-GB" sz="2400" dirty="0" smtClean="0"/>
              <a:t>)</a:t>
            </a:r>
          </a:p>
          <a:p>
            <a:pPr marL="82550" indent="0">
              <a:buNone/>
            </a:pPr>
            <a:endParaRPr lang="en-GB" sz="2400" dirty="0" smtClean="0"/>
          </a:p>
          <a:p>
            <a:r>
              <a:rPr lang="en-GB" sz="2400" dirty="0" smtClean="0">
                <a:solidFill>
                  <a:srgbClr val="00B050"/>
                </a:solidFill>
              </a:rPr>
              <a:t>Google 2020 carbon neutral</a:t>
            </a:r>
            <a:endParaRPr lang="en-GB" sz="2400" dirty="0">
              <a:solidFill>
                <a:srgbClr val="00B050"/>
              </a:solidFill>
            </a:endParaRPr>
          </a:p>
          <a:p>
            <a:pPr>
              <a:buNone/>
            </a:pPr>
            <a:endParaRPr lang="en-GB" sz="2400" dirty="0">
              <a:latin typeface="Calibri" pitchFamily="34" charset="0"/>
            </a:endParaRPr>
          </a:p>
        </p:txBody>
      </p:sp>
      <p:pic>
        <p:nvPicPr>
          <p:cNvPr id="8" name="Content Placeholder 7"/>
          <p:cNvPicPr>
            <a:picLocks noGrp="1" noChangeAspect="1"/>
          </p:cNvPicPr>
          <p:nvPr>
            <p:ph sz="half" idx="2"/>
          </p:nvPr>
        </p:nvPicPr>
        <p:blipFill>
          <a:blip r:embed="rId2"/>
          <a:stretch>
            <a:fillRect/>
          </a:stretch>
        </p:blipFill>
        <p:spPr>
          <a:xfrm>
            <a:off x="5791200" y="1156270"/>
            <a:ext cx="3124200" cy="2168715"/>
          </a:xfrm>
          <a:prstGeom prst="rect">
            <a:avLst/>
          </a:prstGeom>
        </p:spPr>
      </p:pic>
      <p:pic>
        <p:nvPicPr>
          <p:cNvPr id="2" name="Picture 1"/>
          <p:cNvPicPr>
            <a:picLocks noChangeAspect="1"/>
          </p:cNvPicPr>
          <p:nvPr/>
        </p:nvPicPr>
        <p:blipFill>
          <a:blip r:embed="rId3"/>
          <a:stretch>
            <a:fillRect/>
          </a:stretch>
        </p:blipFill>
        <p:spPr>
          <a:xfrm>
            <a:off x="5857124" y="3657600"/>
            <a:ext cx="3115734" cy="1752600"/>
          </a:xfrm>
          <a:prstGeom prst="rect">
            <a:avLst/>
          </a:prstGeom>
        </p:spPr>
      </p:pic>
    </p:spTree>
    <p:extLst>
      <p:ext uri="{BB962C8B-B14F-4D97-AF65-F5344CB8AC3E}">
        <p14:creationId xmlns:p14="http://schemas.microsoft.com/office/powerpoint/2010/main" val="3193762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ircle(in)">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circle(in)">
                                      <p:cBhvr>
                                        <p:cTn id="22" dur="20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circle(in)">
                                      <p:cBhvr>
                                        <p:cTn id="27" dur="20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circle(in)">
                                      <p:cBhvr>
                                        <p:cTn id="32"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BBC 2020</a:t>
            </a:r>
            <a:endParaRPr lang="en-GB" dirty="0"/>
          </a:p>
        </p:txBody>
      </p:sp>
      <p:sp>
        <p:nvSpPr>
          <p:cNvPr id="3" name="Content Placeholder 2"/>
          <p:cNvSpPr>
            <a:spLocks noGrp="1"/>
          </p:cNvSpPr>
          <p:nvPr>
            <p:ph sz="half" idx="1"/>
          </p:nvPr>
        </p:nvSpPr>
        <p:spPr/>
        <p:txBody>
          <a:bodyPr/>
          <a:lstStyle/>
          <a:p>
            <a:endParaRPr lang="en-GB"/>
          </a:p>
        </p:txBody>
      </p:sp>
      <p:pic>
        <p:nvPicPr>
          <p:cNvPr id="5" name="Picture 4"/>
          <p:cNvPicPr>
            <a:picLocks noChangeAspect="1"/>
          </p:cNvPicPr>
          <p:nvPr/>
        </p:nvPicPr>
        <p:blipFill>
          <a:blip r:embed="rId3"/>
          <a:stretch>
            <a:fillRect/>
          </a:stretch>
        </p:blipFill>
        <p:spPr>
          <a:xfrm>
            <a:off x="1143000" y="1600200"/>
            <a:ext cx="7812258" cy="5181600"/>
          </a:xfrm>
          <a:prstGeom prst="rect">
            <a:avLst/>
          </a:prstGeom>
        </p:spPr>
      </p:pic>
    </p:spTree>
    <p:extLst>
      <p:ext uri="{BB962C8B-B14F-4D97-AF65-F5344CB8AC3E}">
        <p14:creationId xmlns:p14="http://schemas.microsoft.com/office/powerpoint/2010/main" val="10122392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304800"/>
            <a:ext cx="8579296" cy="1143000"/>
          </a:xfrm>
        </p:spPr>
        <p:txBody>
          <a:bodyPr>
            <a:noAutofit/>
          </a:bodyPr>
          <a:lstStyle/>
          <a:p>
            <a:r>
              <a:rPr lang="en-GB" sz="4000" dirty="0"/>
              <a:t>8 principal land categories for EF assessment</a:t>
            </a:r>
          </a:p>
        </p:txBody>
      </p:sp>
      <p:pic>
        <p:nvPicPr>
          <p:cNvPr id="1026" name="Picture 2"/>
          <p:cNvPicPr>
            <a:picLocks noGrp="1" noChangeAspect="1" noChangeArrowheads="1"/>
          </p:cNvPicPr>
          <p:nvPr>
            <p:ph idx="1"/>
          </p:nvPr>
        </p:nvPicPr>
        <p:blipFill>
          <a:blip r:embed="rId2"/>
          <a:srcRect/>
          <a:stretch>
            <a:fillRect/>
          </a:stretch>
        </p:blipFill>
        <p:spPr bwMode="auto">
          <a:xfrm>
            <a:off x="1100106" y="1926144"/>
            <a:ext cx="7807883" cy="4590181"/>
          </a:xfrm>
          <a:prstGeom prst="rect">
            <a:avLst/>
          </a:prstGeom>
          <a:solidFill>
            <a:schemeClr val="accent4">
              <a:lumMod val="60000"/>
              <a:lumOff val="40000"/>
            </a:schemeClr>
          </a:solidFill>
          <a:ln w="9525">
            <a:noFill/>
            <a:miter lim="800000"/>
            <a:headEnd/>
            <a:tailEnd/>
          </a:ln>
        </p:spPr>
      </p:pic>
      <p:sp>
        <p:nvSpPr>
          <p:cNvPr id="3" name="Rectangle 2"/>
          <p:cNvSpPr/>
          <p:nvPr/>
        </p:nvSpPr>
        <p:spPr>
          <a:xfrm>
            <a:off x="2971800" y="1936647"/>
            <a:ext cx="2304256" cy="4590181"/>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12955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sources for FP assessment</a:t>
            </a:r>
          </a:p>
        </p:txBody>
      </p:sp>
      <p:sp>
        <p:nvSpPr>
          <p:cNvPr id="3" name="Content Placeholder 2"/>
          <p:cNvSpPr>
            <a:spLocks noGrp="1"/>
          </p:cNvSpPr>
          <p:nvPr>
            <p:ph idx="1"/>
          </p:nvPr>
        </p:nvSpPr>
        <p:spPr>
          <a:xfrm>
            <a:off x="1143000" y="1905000"/>
            <a:ext cx="4330824" cy="4389120"/>
          </a:xfrm>
        </p:spPr>
        <p:txBody>
          <a:bodyPr/>
          <a:lstStyle/>
          <a:p>
            <a:pPr marL="514350" indent="-514350">
              <a:buFont typeface="+mj-lt"/>
              <a:buAutoNum type="arabicPeriod"/>
            </a:pPr>
            <a:r>
              <a:rPr lang="en-GB" dirty="0"/>
              <a:t>Global and national statistics e.g. The World Bank</a:t>
            </a:r>
          </a:p>
          <a:p>
            <a:pPr marL="514350" indent="-514350">
              <a:buFont typeface="+mj-lt"/>
              <a:buAutoNum type="arabicPeriod"/>
            </a:pPr>
            <a:r>
              <a:rPr lang="en-GB" dirty="0"/>
              <a:t>Reference, handbooks and textbooks e.g. Handbook on life cycle analysis</a:t>
            </a:r>
          </a:p>
          <a:p>
            <a:pPr marL="514350" indent="-514350">
              <a:buFont typeface="+mj-lt"/>
              <a:buAutoNum type="arabicPeriod"/>
            </a:pPr>
            <a:r>
              <a:rPr lang="en-GB" dirty="0"/>
              <a:t>Research Papers e.g. NGOs</a:t>
            </a:r>
          </a:p>
        </p:txBody>
      </p:sp>
      <p:pic>
        <p:nvPicPr>
          <p:cNvPr id="2050" name="Picture 2" descr="http://www.fao.org/about/res/1347980110032/styles/fao2010/img/FAO-emblem_en.gif"/>
          <p:cNvPicPr>
            <a:picLocks noChangeAspect="1" noChangeArrowheads="1"/>
          </p:cNvPicPr>
          <p:nvPr/>
        </p:nvPicPr>
        <p:blipFill>
          <a:blip r:embed="rId2"/>
          <a:srcRect/>
          <a:stretch>
            <a:fillRect/>
          </a:stretch>
        </p:blipFill>
        <p:spPr bwMode="auto">
          <a:xfrm>
            <a:off x="5747845" y="2132856"/>
            <a:ext cx="2796427" cy="3600400"/>
          </a:xfrm>
          <a:prstGeom prst="rect">
            <a:avLst/>
          </a:prstGeom>
          <a:noFill/>
        </p:spPr>
      </p:pic>
    </p:spTree>
    <p:extLst>
      <p:ext uri="{BB962C8B-B14F-4D97-AF65-F5344CB8AC3E}">
        <p14:creationId xmlns:p14="http://schemas.microsoft.com/office/powerpoint/2010/main" val="3393953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ttp://s3files.core77.com/blog/images/2011/04/Stanford_Kay-Carbon_Footprint_Infographic-full.jpg">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0" y="9650"/>
            <a:ext cx="9144000" cy="6848350"/>
          </a:xfrm>
          <a:prstGeom prst="rect">
            <a:avLst/>
          </a:prstGeom>
          <a:noFill/>
          <a:ln>
            <a:noFill/>
          </a:ln>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Rectangle 3"/>
          <p:cNvSpPr/>
          <p:nvPr/>
        </p:nvSpPr>
        <p:spPr>
          <a:xfrm>
            <a:off x="107504" y="6467810"/>
            <a:ext cx="2630400" cy="338554"/>
          </a:xfrm>
          <a:prstGeom prst="rect">
            <a:avLst/>
          </a:prstGeom>
        </p:spPr>
        <p:txBody>
          <a:bodyPr wrap="none">
            <a:spAutoFit/>
          </a:bodyPr>
          <a:lstStyle/>
          <a:p>
            <a:r>
              <a:rPr lang="en-GB" sz="1600" dirty="0">
                <a:solidFill>
                  <a:schemeClr val="accent4">
                    <a:lumMod val="60000"/>
                    <a:lumOff val="40000"/>
                  </a:schemeClr>
                </a:solidFill>
              </a:rPr>
              <a:t>http://coastlinejournal.org/</a:t>
            </a:r>
          </a:p>
        </p:txBody>
      </p:sp>
    </p:spTree>
    <p:extLst>
      <p:ext uri="{BB962C8B-B14F-4D97-AF65-F5344CB8AC3E}">
        <p14:creationId xmlns:p14="http://schemas.microsoft.com/office/powerpoint/2010/main" val="1687617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10" name="AutoShape 2"/>
          <p:cNvSpPr>
            <a:spLocks noGrp="1" noChangeArrowheads="1"/>
          </p:cNvSpPr>
          <p:nvPr>
            <p:ph type="title"/>
          </p:nvPr>
        </p:nvSpPr>
        <p:spPr>
          <a:xfrm>
            <a:off x="762000" y="0"/>
            <a:ext cx="7924800" cy="1143000"/>
          </a:xfrm>
        </p:spPr>
        <p:txBody>
          <a:bodyPr/>
          <a:lstStyle/>
          <a:p>
            <a:pPr algn="ctr" eaLnBrk="1" fontAlgn="auto" hangingPunct="1">
              <a:spcAft>
                <a:spcPts val="0"/>
              </a:spcAft>
              <a:defRPr/>
            </a:pPr>
            <a:r>
              <a:rPr lang="en-US" dirty="0">
                <a:solidFill>
                  <a:schemeClr val="tx2">
                    <a:satMod val="130000"/>
                  </a:schemeClr>
                </a:solidFill>
              </a:rPr>
              <a:t>Introduction</a:t>
            </a:r>
          </a:p>
        </p:txBody>
      </p:sp>
      <p:sp>
        <p:nvSpPr>
          <p:cNvPr id="68611" name="Rectangle 3"/>
          <p:cNvSpPr>
            <a:spLocks noGrp="1" noChangeArrowheads="1"/>
          </p:cNvSpPr>
          <p:nvPr>
            <p:ph type="body" sz="half" idx="1"/>
          </p:nvPr>
        </p:nvSpPr>
        <p:spPr>
          <a:xfrm>
            <a:off x="1066800" y="914400"/>
            <a:ext cx="7924800" cy="5638800"/>
          </a:xfrm>
        </p:spPr>
        <p:txBody>
          <a:bodyPr>
            <a:noAutofit/>
          </a:bodyPr>
          <a:lstStyle/>
          <a:p>
            <a:pPr marL="365760" indent="-283464" eaLnBrk="1" fontAlgn="auto" hangingPunct="1">
              <a:lnSpc>
                <a:spcPct val="120000"/>
              </a:lnSpc>
              <a:spcAft>
                <a:spcPts val="0"/>
              </a:spcAft>
              <a:buFont typeface="Wingdings 2"/>
              <a:buChar char=""/>
              <a:defRPr/>
            </a:pPr>
            <a:r>
              <a:rPr lang="en-GB" sz="1600" dirty="0">
                <a:solidFill>
                  <a:schemeClr val="accent3"/>
                </a:solidFill>
                <a:latin typeface="Calibri" pitchFamily="34" charset="0"/>
                <a:cs typeface="Times New Roman" pitchFamily="18" charset="0"/>
              </a:rPr>
              <a:t>In the last 50 years mankind has consumed more natural resources, and caused more pollution than in all previous history (</a:t>
            </a:r>
            <a:r>
              <a:rPr lang="en-GB" sz="1600" dirty="0" err="1">
                <a:solidFill>
                  <a:schemeClr val="accent3"/>
                </a:solidFill>
                <a:latin typeface="Calibri" pitchFamily="34" charset="0"/>
                <a:cs typeface="Times New Roman" pitchFamily="18" charset="0"/>
              </a:rPr>
              <a:t>Dresner</a:t>
            </a:r>
            <a:r>
              <a:rPr lang="en-GB" sz="1600" dirty="0">
                <a:solidFill>
                  <a:schemeClr val="accent3"/>
                </a:solidFill>
                <a:latin typeface="Calibri" pitchFamily="34" charset="0"/>
                <a:cs typeface="Times New Roman" pitchFamily="18" charset="0"/>
              </a:rPr>
              <a:t>, 2012)</a:t>
            </a:r>
          </a:p>
          <a:p>
            <a:pPr marL="365760" indent="-283464" eaLnBrk="1" fontAlgn="auto" hangingPunct="1">
              <a:lnSpc>
                <a:spcPct val="120000"/>
              </a:lnSpc>
              <a:spcAft>
                <a:spcPts val="0"/>
              </a:spcAft>
              <a:buFont typeface="Wingdings 2"/>
              <a:buChar char=""/>
              <a:defRPr/>
            </a:pPr>
            <a:r>
              <a:rPr lang="en-GB" sz="1600" dirty="0">
                <a:latin typeface="Calibri" pitchFamily="34" charset="0"/>
              </a:rPr>
              <a:t>High levels of consumption involved in pursuing affluent lifestyles draw extensively on planetary resources (Rifkin, 2009).</a:t>
            </a:r>
            <a:endParaRPr lang="en-GB" sz="1600" dirty="0">
              <a:latin typeface="Calibri" pitchFamily="34" charset="0"/>
              <a:cs typeface="Times New Roman" pitchFamily="18" charset="0"/>
            </a:endParaRPr>
          </a:p>
          <a:p>
            <a:pPr marL="365760" indent="-283464" eaLnBrk="1" fontAlgn="auto" hangingPunct="1">
              <a:lnSpc>
                <a:spcPct val="120000"/>
              </a:lnSpc>
              <a:spcAft>
                <a:spcPts val="0"/>
              </a:spcAft>
              <a:buFont typeface="Wingdings 2"/>
              <a:buChar char=""/>
              <a:defRPr/>
            </a:pPr>
            <a:r>
              <a:rPr lang="en-GB" sz="1600" dirty="0">
                <a:solidFill>
                  <a:schemeClr val="accent3"/>
                </a:solidFill>
                <a:latin typeface="Calibri" pitchFamily="34" charset="0"/>
              </a:rPr>
              <a:t>As global populations increase with a growing percentage of that population living in coastal areas in which the environment either is already degraded or is in danger due to development related activities (United Nations Environment Programme, 2006),</a:t>
            </a:r>
            <a:r>
              <a:rPr lang="en-GB" sz="1600" dirty="0">
                <a:solidFill>
                  <a:schemeClr val="accent3"/>
                </a:solidFill>
                <a:latin typeface="Calibri" pitchFamily="34" charset="0"/>
                <a:cs typeface="Times New Roman" pitchFamily="18" charset="0"/>
              </a:rPr>
              <a:t> </a:t>
            </a:r>
            <a:endParaRPr lang="en-US" sz="1600" dirty="0">
              <a:solidFill>
                <a:schemeClr val="accent3"/>
              </a:solidFill>
              <a:latin typeface="Calibri" pitchFamily="34" charset="0"/>
              <a:cs typeface="Times New Roman" pitchFamily="18" charset="0"/>
            </a:endParaRPr>
          </a:p>
          <a:p>
            <a:pPr marL="365760" indent="-283464" eaLnBrk="1" fontAlgn="auto" hangingPunct="1">
              <a:lnSpc>
                <a:spcPct val="120000"/>
              </a:lnSpc>
              <a:spcAft>
                <a:spcPts val="0"/>
              </a:spcAft>
              <a:buFont typeface="Wingdings 2"/>
              <a:buChar char=""/>
              <a:defRPr/>
            </a:pPr>
            <a:r>
              <a:rPr lang="en-US" sz="1600" dirty="0">
                <a:latin typeface="Calibri" pitchFamily="34" charset="0"/>
                <a:cs typeface="Times New Roman" pitchFamily="18" charset="0"/>
              </a:rPr>
              <a:t>Extravagant and wasteful consumptions of affluent nations are depleting the worlds resources (</a:t>
            </a:r>
            <a:r>
              <a:rPr lang="en-GB" sz="1600" dirty="0">
                <a:latin typeface="Calibri" pitchFamily="34" charset="0"/>
                <a:cs typeface="Times New Roman" pitchFamily="18" charset="0"/>
              </a:rPr>
              <a:t>Thomas, 1997) </a:t>
            </a:r>
          </a:p>
          <a:p>
            <a:pPr marL="365760" indent="-283464" eaLnBrk="1" fontAlgn="auto" hangingPunct="1">
              <a:lnSpc>
                <a:spcPct val="80000"/>
              </a:lnSpc>
              <a:spcAft>
                <a:spcPts val="0"/>
              </a:spcAft>
              <a:buFont typeface="Wingdings 2"/>
              <a:buChar char=""/>
              <a:defRPr/>
            </a:pPr>
            <a:endParaRPr lang="en-US" sz="1600" dirty="0">
              <a:latin typeface="Calibri" pitchFamily="34" charset="0"/>
              <a:cs typeface="Times New Roman" pitchFamily="18" charset="0"/>
            </a:endParaRPr>
          </a:p>
          <a:p>
            <a:pPr marL="365760" indent="-283464" eaLnBrk="1" fontAlgn="auto" hangingPunct="1">
              <a:lnSpc>
                <a:spcPct val="80000"/>
              </a:lnSpc>
              <a:spcAft>
                <a:spcPts val="0"/>
              </a:spcAft>
              <a:buFont typeface="Wingdings 2"/>
              <a:buChar char=""/>
              <a:defRPr/>
            </a:pPr>
            <a:endParaRPr lang="en-US" sz="1600" dirty="0">
              <a:latin typeface="Times New Roman" pitchFamily="18" charset="0"/>
              <a:cs typeface="Times New Roman" pitchFamily="18" charset="0"/>
            </a:endParaRPr>
          </a:p>
        </p:txBody>
      </p:sp>
      <p:pic>
        <p:nvPicPr>
          <p:cNvPr id="11268" name="Picture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05800" y="228600"/>
            <a:ext cx="838200"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3"/>
          <a:stretch>
            <a:fillRect/>
          </a:stretch>
        </p:blipFill>
        <p:spPr>
          <a:xfrm>
            <a:off x="2895600" y="4648200"/>
            <a:ext cx="3829050" cy="11906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withEffect">
                                  <p:stCondLst>
                                    <p:cond delay="0"/>
                                  </p:stCondLst>
                                  <p:childTnLst>
                                    <p:set>
                                      <p:cBhvr>
                                        <p:cTn id="6" dur="1" fill="hold">
                                          <p:stCondLst>
                                            <p:cond delay="0"/>
                                          </p:stCondLst>
                                        </p:cTn>
                                        <p:tgtEl>
                                          <p:spTgt spid="68610"/>
                                        </p:tgtEl>
                                        <p:attrNameLst>
                                          <p:attrName>style.visibility</p:attrName>
                                        </p:attrNameLst>
                                      </p:cBhvr>
                                      <p:to>
                                        <p:strVal val="visible"/>
                                      </p:to>
                                    </p:set>
                                    <p:animEffect transition="in" filter="dissolve">
                                      <p:cBhvr>
                                        <p:cTn id="7" dur="500"/>
                                        <p:tgtEl>
                                          <p:spTgt spid="686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68611">
                                            <p:txEl>
                                              <p:pRg st="0" end="0"/>
                                            </p:txEl>
                                          </p:spTgt>
                                        </p:tgtEl>
                                        <p:attrNameLst>
                                          <p:attrName>style.visibility</p:attrName>
                                        </p:attrNameLst>
                                      </p:cBhvr>
                                      <p:to>
                                        <p:strVal val="visible"/>
                                      </p:to>
                                    </p:set>
                                    <p:animEffect transition="in" filter="wipe(down)">
                                      <p:cBhvr>
                                        <p:cTn id="12" dur="580">
                                          <p:stCondLst>
                                            <p:cond delay="0"/>
                                          </p:stCondLst>
                                        </p:cTn>
                                        <p:tgtEl>
                                          <p:spTgt spid="68611">
                                            <p:txEl>
                                              <p:pRg st="0" end="0"/>
                                            </p:txEl>
                                          </p:spTgt>
                                        </p:tgtEl>
                                      </p:cBhvr>
                                    </p:animEffect>
                                    <p:anim calcmode="lin" valueType="num">
                                      <p:cBhvr>
                                        <p:cTn id="13" dur="1822" tmFilter="0,0; 0.14,0.36; 0.43,0.73; 0.71,0.91; 1.0,1.0">
                                          <p:stCondLst>
                                            <p:cond delay="0"/>
                                          </p:stCondLst>
                                        </p:cTn>
                                        <p:tgtEl>
                                          <p:spTgt spid="68611">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68611">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68611">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68611">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68611">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68611">
                                            <p:txEl>
                                              <p:pRg st="0" end="0"/>
                                            </p:txEl>
                                          </p:spTgt>
                                        </p:tgtEl>
                                      </p:cBhvr>
                                      <p:to x="100000" y="60000"/>
                                    </p:animScale>
                                    <p:animScale>
                                      <p:cBhvr>
                                        <p:cTn id="19" dur="166" decel="50000">
                                          <p:stCondLst>
                                            <p:cond delay="676"/>
                                          </p:stCondLst>
                                        </p:cTn>
                                        <p:tgtEl>
                                          <p:spTgt spid="68611">
                                            <p:txEl>
                                              <p:pRg st="0" end="0"/>
                                            </p:txEl>
                                          </p:spTgt>
                                        </p:tgtEl>
                                      </p:cBhvr>
                                      <p:to x="100000" y="100000"/>
                                    </p:animScale>
                                    <p:animScale>
                                      <p:cBhvr>
                                        <p:cTn id="20" dur="26">
                                          <p:stCondLst>
                                            <p:cond delay="1312"/>
                                          </p:stCondLst>
                                        </p:cTn>
                                        <p:tgtEl>
                                          <p:spTgt spid="68611">
                                            <p:txEl>
                                              <p:pRg st="0" end="0"/>
                                            </p:txEl>
                                          </p:spTgt>
                                        </p:tgtEl>
                                      </p:cBhvr>
                                      <p:to x="100000" y="80000"/>
                                    </p:animScale>
                                    <p:animScale>
                                      <p:cBhvr>
                                        <p:cTn id="21" dur="166" decel="50000">
                                          <p:stCondLst>
                                            <p:cond delay="1338"/>
                                          </p:stCondLst>
                                        </p:cTn>
                                        <p:tgtEl>
                                          <p:spTgt spid="68611">
                                            <p:txEl>
                                              <p:pRg st="0" end="0"/>
                                            </p:txEl>
                                          </p:spTgt>
                                        </p:tgtEl>
                                      </p:cBhvr>
                                      <p:to x="100000" y="100000"/>
                                    </p:animScale>
                                    <p:animScale>
                                      <p:cBhvr>
                                        <p:cTn id="22" dur="26">
                                          <p:stCondLst>
                                            <p:cond delay="1642"/>
                                          </p:stCondLst>
                                        </p:cTn>
                                        <p:tgtEl>
                                          <p:spTgt spid="68611">
                                            <p:txEl>
                                              <p:pRg st="0" end="0"/>
                                            </p:txEl>
                                          </p:spTgt>
                                        </p:tgtEl>
                                      </p:cBhvr>
                                      <p:to x="100000" y="90000"/>
                                    </p:animScale>
                                    <p:animScale>
                                      <p:cBhvr>
                                        <p:cTn id="23" dur="166" decel="50000">
                                          <p:stCondLst>
                                            <p:cond delay="1668"/>
                                          </p:stCondLst>
                                        </p:cTn>
                                        <p:tgtEl>
                                          <p:spTgt spid="68611">
                                            <p:txEl>
                                              <p:pRg st="0" end="0"/>
                                            </p:txEl>
                                          </p:spTgt>
                                        </p:tgtEl>
                                      </p:cBhvr>
                                      <p:to x="100000" y="100000"/>
                                    </p:animScale>
                                    <p:animScale>
                                      <p:cBhvr>
                                        <p:cTn id="24" dur="26">
                                          <p:stCondLst>
                                            <p:cond delay="1808"/>
                                          </p:stCondLst>
                                        </p:cTn>
                                        <p:tgtEl>
                                          <p:spTgt spid="68611">
                                            <p:txEl>
                                              <p:pRg st="0" end="0"/>
                                            </p:txEl>
                                          </p:spTgt>
                                        </p:tgtEl>
                                      </p:cBhvr>
                                      <p:to x="100000" y="95000"/>
                                    </p:animScale>
                                    <p:animScale>
                                      <p:cBhvr>
                                        <p:cTn id="25" dur="166" decel="50000">
                                          <p:stCondLst>
                                            <p:cond delay="1834"/>
                                          </p:stCondLst>
                                        </p:cTn>
                                        <p:tgtEl>
                                          <p:spTgt spid="68611">
                                            <p:txEl>
                                              <p:pRg st="0" end="0"/>
                                            </p:txEl>
                                          </p:spTgt>
                                        </p:tgtEl>
                                      </p:cBhvr>
                                      <p:to x="100000" y="100000"/>
                                    </p:animScale>
                                  </p:childTnLst>
                                </p:cTn>
                              </p:par>
                            </p:childTnLst>
                          </p:cTn>
                        </p:par>
                      </p:childTnLst>
                    </p:cTn>
                  </p:par>
                  <p:par>
                    <p:cTn id="26" fill="hold" nodeType="clickPar">
                      <p:stCondLst>
                        <p:cond delay="indefinite"/>
                      </p:stCondLst>
                      <p:childTnLst>
                        <p:par>
                          <p:cTn id="27" fill="hold" nodeType="withGroup">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68611">
                                            <p:txEl>
                                              <p:pRg st="1" end="1"/>
                                            </p:txEl>
                                          </p:spTgt>
                                        </p:tgtEl>
                                        <p:attrNameLst>
                                          <p:attrName>style.visibility</p:attrName>
                                        </p:attrNameLst>
                                      </p:cBhvr>
                                      <p:to>
                                        <p:strVal val="visible"/>
                                      </p:to>
                                    </p:set>
                                    <p:animEffect transition="in" filter="wipe(down)">
                                      <p:cBhvr>
                                        <p:cTn id="30" dur="580">
                                          <p:stCondLst>
                                            <p:cond delay="0"/>
                                          </p:stCondLst>
                                        </p:cTn>
                                        <p:tgtEl>
                                          <p:spTgt spid="68611">
                                            <p:txEl>
                                              <p:pRg st="1" end="1"/>
                                            </p:txEl>
                                          </p:spTgt>
                                        </p:tgtEl>
                                      </p:cBhvr>
                                    </p:animEffect>
                                    <p:anim calcmode="lin" valueType="num">
                                      <p:cBhvr>
                                        <p:cTn id="31" dur="1822" tmFilter="0,0; 0.14,0.36; 0.43,0.73; 0.71,0.91; 1.0,1.0">
                                          <p:stCondLst>
                                            <p:cond delay="0"/>
                                          </p:stCondLst>
                                        </p:cTn>
                                        <p:tgtEl>
                                          <p:spTgt spid="68611">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68611">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68611">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68611">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68611">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68611">
                                            <p:txEl>
                                              <p:pRg st="1" end="1"/>
                                            </p:txEl>
                                          </p:spTgt>
                                        </p:tgtEl>
                                      </p:cBhvr>
                                      <p:to x="100000" y="60000"/>
                                    </p:animScale>
                                    <p:animScale>
                                      <p:cBhvr>
                                        <p:cTn id="37" dur="166" decel="50000">
                                          <p:stCondLst>
                                            <p:cond delay="676"/>
                                          </p:stCondLst>
                                        </p:cTn>
                                        <p:tgtEl>
                                          <p:spTgt spid="68611">
                                            <p:txEl>
                                              <p:pRg st="1" end="1"/>
                                            </p:txEl>
                                          </p:spTgt>
                                        </p:tgtEl>
                                      </p:cBhvr>
                                      <p:to x="100000" y="100000"/>
                                    </p:animScale>
                                    <p:animScale>
                                      <p:cBhvr>
                                        <p:cTn id="38" dur="26">
                                          <p:stCondLst>
                                            <p:cond delay="1312"/>
                                          </p:stCondLst>
                                        </p:cTn>
                                        <p:tgtEl>
                                          <p:spTgt spid="68611">
                                            <p:txEl>
                                              <p:pRg st="1" end="1"/>
                                            </p:txEl>
                                          </p:spTgt>
                                        </p:tgtEl>
                                      </p:cBhvr>
                                      <p:to x="100000" y="80000"/>
                                    </p:animScale>
                                    <p:animScale>
                                      <p:cBhvr>
                                        <p:cTn id="39" dur="166" decel="50000">
                                          <p:stCondLst>
                                            <p:cond delay="1338"/>
                                          </p:stCondLst>
                                        </p:cTn>
                                        <p:tgtEl>
                                          <p:spTgt spid="68611">
                                            <p:txEl>
                                              <p:pRg st="1" end="1"/>
                                            </p:txEl>
                                          </p:spTgt>
                                        </p:tgtEl>
                                      </p:cBhvr>
                                      <p:to x="100000" y="100000"/>
                                    </p:animScale>
                                    <p:animScale>
                                      <p:cBhvr>
                                        <p:cTn id="40" dur="26">
                                          <p:stCondLst>
                                            <p:cond delay="1642"/>
                                          </p:stCondLst>
                                        </p:cTn>
                                        <p:tgtEl>
                                          <p:spTgt spid="68611">
                                            <p:txEl>
                                              <p:pRg st="1" end="1"/>
                                            </p:txEl>
                                          </p:spTgt>
                                        </p:tgtEl>
                                      </p:cBhvr>
                                      <p:to x="100000" y="90000"/>
                                    </p:animScale>
                                    <p:animScale>
                                      <p:cBhvr>
                                        <p:cTn id="41" dur="166" decel="50000">
                                          <p:stCondLst>
                                            <p:cond delay="1668"/>
                                          </p:stCondLst>
                                        </p:cTn>
                                        <p:tgtEl>
                                          <p:spTgt spid="68611">
                                            <p:txEl>
                                              <p:pRg st="1" end="1"/>
                                            </p:txEl>
                                          </p:spTgt>
                                        </p:tgtEl>
                                      </p:cBhvr>
                                      <p:to x="100000" y="100000"/>
                                    </p:animScale>
                                    <p:animScale>
                                      <p:cBhvr>
                                        <p:cTn id="42" dur="26">
                                          <p:stCondLst>
                                            <p:cond delay="1808"/>
                                          </p:stCondLst>
                                        </p:cTn>
                                        <p:tgtEl>
                                          <p:spTgt spid="68611">
                                            <p:txEl>
                                              <p:pRg st="1" end="1"/>
                                            </p:txEl>
                                          </p:spTgt>
                                        </p:tgtEl>
                                      </p:cBhvr>
                                      <p:to x="100000" y="95000"/>
                                    </p:animScale>
                                    <p:animScale>
                                      <p:cBhvr>
                                        <p:cTn id="43" dur="166" decel="50000">
                                          <p:stCondLst>
                                            <p:cond delay="1834"/>
                                          </p:stCondLst>
                                        </p:cTn>
                                        <p:tgtEl>
                                          <p:spTgt spid="68611">
                                            <p:txEl>
                                              <p:pRg st="1" end="1"/>
                                            </p:txEl>
                                          </p:spTgt>
                                        </p:tgtEl>
                                      </p:cBhvr>
                                      <p:to x="100000" y="100000"/>
                                    </p:animScale>
                                  </p:childTnLst>
                                </p:cTn>
                              </p:par>
                            </p:childTnLst>
                          </p:cTn>
                        </p:par>
                      </p:childTnLst>
                    </p:cTn>
                  </p:par>
                  <p:par>
                    <p:cTn id="44" fill="hold" nodeType="clickPar">
                      <p:stCondLst>
                        <p:cond delay="indefinite"/>
                      </p:stCondLst>
                      <p:childTnLst>
                        <p:par>
                          <p:cTn id="45" fill="hold" nodeType="withGroup">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68611">
                                            <p:txEl>
                                              <p:pRg st="2" end="2"/>
                                            </p:txEl>
                                          </p:spTgt>
                                        </p:tgtEl>
                                        <p:attrNameLst>
                                          <p:attrName>style.visibility</p:attrName>
                                        </p:attrNameLst>
                                      </p:cBhvr>
                                      <p:to>
                                        <p:strVal val="visible"/>
                                      </p:to>
                                    </p:set>
                                    <p:animEffect transition="in" filter="wipe(down)">
                                      <p:cBhvr>
                                        <p:cTn id="48" dur="580">
                                          <p:stCondLst>
                                            <p:cond delay="0"/>
                                          </p:stCondLst>
                                        </p:cTn>
                                        <p:tgtEl>
                                          <p:spTgt spid="68611">
                                            <p:txEl>
                                              <p:pRg st="2" end="2"/>
                                            </p:txEl>
                                          </p:spTgt>
                                        </p:tgtEl>
                                      </p:cBhvr>
                                    </p:animEffect>
                                    <p:anim calcmode="lin" valueType="num">
                                      <p:cBhvr>
                                        <p:cTn id="49" dur="1822" tmFilter="0,0; 0.14,0.36; 0.43,0.73; 0.71,0.91; 1.0,1.0">
                                          <p:stCondLst>
                                            <p:cond delay="0"/>
                                          </p:stCondLst>
                                        </p:cTn>
                                        <p:tgtEl>
                                          <p:spTgt spid="68611">
                                            <p:txEl>
                                              <p:pRg st="2" end="2"/>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68611">
                                            <p:txEl>
                                              <p:pRg st="2" end="2"/>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68611">
                                            <p:txEl>
                                              <p:pRg st="2" end="2"/>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68611">
                                            <p:txEl>
                                              <p:pRg st="2" end="2"/>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68611">
                                            <p:txEl>
                                              <p:pRg st="2" end="2"/>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68611">
                                            <p:txEl>
                                              <p:pRg st="2" end="2"/>
                                            </p:txEl>
                                          </p:spTgt>
                                        </p:tgtEl>
                                      </p:cBhvr>
                                      <p:to x="100000" y="60000"/>
                                    </p:animScale>
                                    <p:animScale>
                                      <p:cBhvr>
                                        <p:cTn id="55" dur="166" decel="50000">
                                          <p:stCondLst>
                                            <p:cond delay="676"/>
                                          </p:stCondLst>
                                        </p:cTn>
                                        <p:tgtEl>
                                          <p:spTgt spid="68611">
                                            <p:txEl>
                                              <p:pRg st="2" end="2"/>
                                            </p:txEl>
                                          </p:spTgt>
                                        </p:tgtEl>
                                      </p:cBhvr>
                                      <p:to x="100000" y="100000"/>
                                    </p:animScale>
                                    <p:animScale>
                                      <p:cBhvr>
                                        <p:cTn id="56" dur="26">
                                          <p:stCondLst>
                                            <p:cond delay="1312"/>
                                          </p:stCondLst>
                                        </p:cTn>
                                        <p:tgtEl>
                                          <p:spTgt spid="68611">
                                            <p:txEl>
                                              <p:pRg st="2" end="2"/>
                                            </p:txEl>
                                          </p:spTgt>
                                        </p:tgtEl>
                                      </p:cBhvr>
                                      <p:to x="100000" y="80000"/>
                                    </p:animScale>
                                    <p:animScale>
                                      <p:cBhvr>
                                        <p:cTn id="57" dur="166" decel="50000">
                                          <p:stCondLst>
                                            <p:cond delay="1338"/>
                                          </p:stCondLst>
                                        </p:cTn>
                                        <p:tgtEl>
                                          <p:spTgt spid="68611">
                                            <p:txEl>
                                              <p:pRg st="2" end="2"/>
                                            </p:txEl>
                                          </p:spTgt>
                                        </p:tgtEl>
                                      </p:cBhvr>
                                      <p:to x="100000" y="100000"/>
                                    </p:animScale>
                                    <p:animScale>
                                      <p:cBhvr>
                                        <p:cTn id="58" dur="26">
                                          <p:stCondLst>
                                            <p:cond delay="1642"/>
                                          </p:stCondLst>
                                        </p:cTn>
                                        <p:tgtEl>
                                          <p:spTgt spid="68611">
                                            <p:txEl>
                                              <p:pRg st="2" end="2"/>
                                            </p:txEl>
                                          </p:spTgt>
                                        </p:tgtEl>
                                      </p:cBhvr>
                                      <p:to x="100000" y="90000"/>
                                    </p:animScale>
                                    <p:animScale>
                                      <p:cBhvr>
                                        <p:cTn id="59" dur="166" decel="50000">
                                          <p:stCondLst>
                                            <p:cond delay="1668"/>
                                          </p:stCondLst>
                                        </p:cTn>
                                        <p:tgtEl>
                                          <p:spTgt spid="68611">
                                            <p:txEl>
                                              <p:pRg st="2" end="2"/>
                                            </p:txEl>
                                          </p:spTgt>
                                        </p:tgtEl>
                                      </p:cBhvr>
                                      <p:to x="100000" y="100000"/>
                                    </p:animScale>
                                    <p:animScale>
                                      <p:cBhvr>
                                        <p:cTn id="60" dur="26">
                                          <p:stCondLst>
                                            <p:cond delay="1808"/>
                                          </p:stCondLst>
                                        </p:cTn>
                                        <p:tgtEl>
                                          <p:spTgt spid="68611">
                                            <p:txEl>
                                              <p:pRg st="2" end="2"/>
                                            </p:txEl>
                                          </p:spTgt>
                                        </p:tgtEl>
                                      </p:cBhvr>
                                      <p:to x="100000" y="95000"/>
                                    </p:animScale>
                                    <p:animScale>
                                      <p:cBhvr>
                                        <p:cTn id="61" dur="166" decel="50000">
                                          <p:stCondLst>
                                            <p:cond delay="1834"/>
                                          </p:stCondLst>
                                        </p:cTn>
                                        <p:tgtEl>
                                          <p:spTgt spid="68611">
                                            <p:txEl>
                                              <p:pRg st="2" end="2"/>
                                            </p:txEl>
                                          </p:spTgt>
                                        </p:tgtEl>
                                      </p:cBhvr>
                                      <p:to x="100000" y="100000"/>
                                    </p:animScale>
                                  </p:childTnLst>
                                </p:cTn>
                              </p:par>
                            </p:childTnLst>
                          </p:cTn>
                        </p:par>
                      </p:childTnLst>
                    </p:cTn>
                  </p:par>
                  <p:par>
                    <p:cTn id="62" fill="hold" nodeType="clickPar">
                      <p:stCondLst>
                        <p:cond delay="indefinite"/>
                      </p:stCondLst>
                      <p:childTnLst>
                        <p:par>
                          <p:cTn id="63" fill="hold" nodeType="withGroup">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68611">
                                            <p:txEl>
                                              <p:pRg st="3" end="3"/>
                                            </p:txEl>
                                          </p:spTgt>
                                        </p:tgtEl>
                                        <p:attrNameLst>
                                          <p:attrName>style.visibility</p:attrName>
                                        </p:attrNameLst>
                                      </p:cBhvr>
                                      <p:to>
                                        <p:strVal val="visible"/>
                                      </p:to>
                                    </p:set>
                                    <p:animEffect transition="in" filter="wipe(down)">
                                      <p:cBhvr>
                                        <p:cTn id="66" dur="580">
                                          <p:stCondLst>
                                            <p:cond delay="0"/>
                                          </p:stCondLst>
                                        </p:cTn>
                                        <p:tgtEl>
                                          <p:spTgt spid="68611">
                                            <p:txEl>
                                              <p:pRg st="3" end="3"/>
                                            </p:txEl>
                                          </p:spTgt>
                                        </p:tgtEl>
                                      </p:cBhvr>
                                    </p:animEffect>
                                    <p:anim calcmode="lin" valueType="num">
                                      <p:cBhvr>
                                        <p:cTn id="67" dur="1822" tmFilter="0,0; 0.14,0.36; 0.43,0.73; 0.71,0.91; 1.0,1.0">
                                          <p:stCondLst>
                                            <p:cond delay="0"/>
                                          </p:stCondLst>
                                        </p:cTn>
                                        <p:tgtEl>
                                          <p:spTgt spid="68611">
                                            <p:txEl>
                                              <p:pRg st="3" end="3"/>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68611">
                                            <p:txEl>
                                              <p:pRg st="3" end="3"/>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68611">
                                            <p:txEl>
                                              <p:pRg st="3" end="3"/>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68611">
                                            <p:txEl>
                                              <p:pRg st="3" end="3"/>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68611">
                                            <p:txEl>
                                              <p:pRg st="3" end="3"/>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68611">
                                            <p:txEl>
                                              <p:pRg st="3" end="3"/>
                                            </p:txEl>
                                          </p:spTgt>
                                        </p:tgtEl>
                                      </p:cBhvr>
                                      <p:to x="100000" y="60000"/>
                                    </p:animScale>
                                    <p:animScale>
                                      <p:cBhvr>
                                        <p:cTn id="73" dur="166" decel="50000">
                                          <p:stCondLst>
                                            <p:cond delay="676"/>
                                          </p:stCondLst>
                                        </p:cTn>
                                        <p:tgtEl>
                                          <p:spTgt spid="68611">
                                            <p:txEl>
                                              <p:pRg st="3" end="3"/>
                                            </p:txEl>
                                          </p:spTgt>
                                        </p:tgtEl>
                                      </p:cBhvr>
                                      <p:to x="100000" y="100000"/>
                                    </p:animScale>
                                    <p:animScale>
                                      <p:cBhvr>
                                        <p:cTn id="74" dur="26">
                                          <p:stCondLst>
                                            <p:cond delay="1312"/>
                                          </p:stCondLst>
                                        </p:cTn>
                                        <p:tgtEl>
                                          <p:spTgt spid="68611">
                                            <p:txEl>
                                              <p:pRg st="3" end="3"/>
                                            </p:txEl>
                                          </p:spTgt>
                                        </p:tgtEl>
                                      </p:cBhvr>
                                      <p:to x="100000" y="80000"/>
                                    </p:animScale>
                                    <p:animScale>
                                      <p:cBhvr>
                                        <p:cTn id="75" dur="166" decel="50000">
                                          <p:stCondLst>
                                            <p:cond delay="1338"/>
                                          </p:stCondLst>
                                        </p:cTn>
                                        <p:tgtEl>
                                          <p:spTgt spid="68611">
                                            <p:txEl>
                                              <p:pRg st="3" end="3"/>
                                            </p:txEl>
                                          </p:spTgt>
                                        </p:tgtEl>
                                      </p:cBhvr>
                                      <p:to x="100000" y="100000"/>
                                    </p:animScale>
                                    <p:animScale>
                                      <p:cBhvr>
                                        <p:cTn id="76" dur="26">
                                          <p:stCondLst>
                                            <p:cond delay="1642"/>
                                          </p:stCondLst>
                                        </p:cTn>
                                        <p:tgtEl>
                                          <p:spTgt spid="68611">
                                            <p:txEl>
                                              <p:pRg st="3" end="3"/>
                                            </p:txEl>
                                          </p:spTgt>
                                        </p:tgtEl>
                                      </p:cBhvr>
                                      <p:to x="100000" y="90000"/>
                                    </p:animScale>
                                    <p:animScale>
                                      <p:cBhvr>
                                        <p:cTn id="77" dur="166" decel="50000">
                                          <p:stCondLst>
                                            <p:cond delay="1668"/>
                                          </p:stCondLst>
                                        </p:cTn>
                                        <p:tgtEl>
                                          <p:spTgt spid="68611">
                                            <p:txEl>
                                              <p:pRg st="3" end="3"/>
                                            </p:txEl>
                                          </p:spTgt>
                                        </p:tgtEl>
                                      </p:cBhvr>
                                      <p:to x="100000" y="100000"/>
                                    </p:animScale>
                                    <p:animScale>
                                      <p:cBhvr>
                                        <p:cTn id="78" dur="26">
                                          <p:stCondLst>
                                            <p:cond delay="1808"/>
                                          </p:stCondLst>
                                        </p:cTn>
                                        <p:tgtEl>
                                          <p:spTgt spid="68611">
                                            <p:txEl>
                                              <p:pRg st="3" end="3"/>
                                            </p:txEl>
                                          </p:spTgt>
                                        </p:tgtEl>
                                      </p:cBhvr>
                                      <p:to x="100000" y="95000"/>
                                    </p:animScale>
                                    <p:animScale>
                                      <p:cBhvr>
                                        <p:cTn id="79" dur="166" decel="50000">
                                          <p:stCondLst>
                                            <p:cond delay="1834"/>
                                          </p:stCondLst>
                                        </p:cTn>
                                        <p:tgtEl>
                                          <p:spTgt spid="68611">
                                            <p:txEl>
                                              <p:pRg st="3" end="3"/>
                                            </p:tx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14" presetClass="entr" presetSubtype="10" fill="hold" grpId="1" nodeType="clickEffect">
                                  <p:stCondLst>
                                    <p:cond delay="0"/>
                                  </p:stCondLst>
                                  <p:childTnLst>
                                    <p:set>
                                      <p:cBhvr>
                                        <p:cTn id="83" dur="1" fill="hold">
                                          <p:stCondLst>
                                            <p:cond delay="0"/>
                                          </p:stCondLst>
                                        </p:cTn>
                                        <p:tgtEl>
                                          <p:spTgt spid="68611">
                                            <p:txEl>
                                              <p:pRg st="0" end="0"/>
                                            </p:txEl>
                                          </p:spTgt>
                                        </p:tgtEl>
                                        <p:attrNameLst>
                                          <p:attrName>style.visibility</p:attrName>
                                        </p:attrNameLst>
                                      </p:cBhvr>
                                      <p:to>
                                        <p:strVal val="visible"/>
                                      </p:to>
                                    </p:set>
                                    <p:animEffect transition="in" filter="randombar(horizontal)">
                                      <p:cBhvr>
                                        <p:cTn id="84" dur="500"/>
                                        <p:tgtEl>
                                          <p:spTgt spid="68611">
                                            <p:txEl>
                                              <p:pRg st="0" end="0"/>
                                            </p:txEl>
                                          </p:spTgt>
                                        </p:tgtEl>
                                      </p:cBhvr>
                                    </p:animEffect>
                                  </p:childTnLst>
                                </p:cTn>
                              </p:par>
                            </p:childTnLst>
                          </p:cTn>
                        </p:par>
                      </p:childTnLst>
                    </p:cTn>
                  </p:par>
                  <p:par>
                    <p:cTn id="85" fill="hold">
                      <p:stCondLst>
                        <p:cond delay="indefinite"/>
                      </p:stCondLst>
                      <p:childTnLst>
                        <p:par>
                          <p:cTn id="86" fill="hold">
                            <p:stCondLst>
                              <p:cond delay="0"/>
                            </p:stCondLst>
                            <p:childTnLst>
                              <p:par>
                                <p:cTn id="87" presetID="14" presetClass="entr" presetSubtype="10" fill="hold" grpId="1" nodeType="clickEffect">
                                  <p:stCondLst>
                                    <p:cond delay="0"/>
                                  </p:stCondLst>
                                  <p:childTnLst>
                                    <p:set>
                                      <p:cBhvr>
                                        <p:cTn id="88" dur="1" fill="hold">
                                          <p:stCondLst>
                                            <p:cond delay="0"/>
                                          </p:stCondLst>
                                        </p:cTn>
                                        <p:tgtEl>
                                          <p:spTgt spid="68611">
                                            <p:txEl>
                                              <p:pRg st="1" end="1"/>
                                            </p:txEl>
                                          </p:spTgt>
                                        </p:tgtEl>
                                        <p:attrNameLst>
                                          <p:attrName>style.visibility</p:attrName>
                                        </p:attrNameLst>
                                      </p:cBhvr>
                                      <p:to>
                                        <p:strVal val="visible"/>
                                      </p:to>
                                    </p:set>
                                    <p:animEffect transition="in" filter="randombar(horizontal)">
                                      <p:cBhvr>
                                        <p:cTn id="89" dur="500"/>
                                        <p:tgtEl>
                                          <p:spTgt spid="68611">
                                            <p:txEl>
                                              <p:pRg st="1" end="1"/>
                                            </p:txEl>
                                          </p:spTgt>
                                        </p:tgtEl>
                                      </p:cBhvr>
                                    </p:animEffect>
                                  </p:childTnLst>
                                </p:cTn>
                              </p:par>
                            </p:childTnLst>
                          </p:cTn>
                        </p:par>
                      </p:childTnLst>
                    </p:cTn>
                  </p:par>
                  <p:par>
                    <p:cTn id="90" fill="hold">
                      <p:stCondLst>
                        <p:cond delay="indefinite"/>
                      </p:stCondLst>
                      <p:childTnLst>
                        <p:par>
                          <p:cTn id="91" fill="hold">
                            <p:stCondLst>
                              <p:cond delay="0"/>
                            </p:stCondLst>
                            <p:childTnLst>
                              <p:par>
                                <p:cTn id="92" presetID="14" presetClass="entr" presetSubtype="10" fill="hold" grpId="1" nodeType="clickEffect">
                                  <p:stCondLst>
                                    <p:cond delay="0"/>
                                  </p:stCondLst>
                                  <p:childTnLst>
                                    <p:set>
                                      <p:cBhvr>
                                        <p:cTn id="93" dur="1" fill="hold">
                                          <p:stCondLst>
                                            <p:cond delay="0"/>
                                          </p:stCondLst>
                                        </p:cTn>
                                        <p:tgtEl>
                                          <p:spTgt spid="68611">
                                            <p:txEl>
                                              <p:pRg st="2" end="2"/>
                                            </p:txEl>
                                          </p:spTgt>
                                        </p:tgtEl>
                                        <p:attrNameLst>
                                          <p:attrName>style.visibility</p:attrName>
                                        </p:attrNameLst>
                                      </p:cBhvr>
                                      <p:to>
                                        <p:strVal val="visible"/>
                                      </p:to>
                                    </p:set>
                                    <p:animEffect transition="in" filter="randombar(horizontal)">
                                      <p:cBhvr>
                                        <p:cTn id="94" dur="500"/>
                                        <p:tgtEl>
                                          <p:spTgt spid="68611">
                                            <p:txEl>
                                              <p:pRg st="2" end="2"/>
                                            </p:txEl>
                                          </p:spTgt>
                                        </p:tgtEl>
                                      </p:cBhvr>
                                    </p:animEffect>
                                  </p:childTnLst>
                                </p:cTn>
                              </p:par>
                            </p:childTnLst>
                          </p:cTn>
                        </p:par>
                      </p:childTnLst>
                    </p:cTn>
                  </p:par>
                  <p:par>
                    <p:cTn id="95" fill="hold">
                      <p:stCondLst>
                        <p:cond delay="indefinite"/>
                      </p:stCondLst>
                      <p:childTnLst>
                        <p:par>
                          <p:cTn id="96" fill="hold">
                            <p:stCondLst>
                              <p:cond delay="0"/>
                            </p:stCondLst>
                            <p:childTnLst>
                              <p:par>
                                <p:cTn id="97" presetID="14" presetClass="entr" presetSubtype="10" fill="hold" grpId="1" nodeType="clickEffect">
                                  <p:stCondLst>
                                    <p:cond delay="0"/>
                                  </p:stCondLst>
                                  <p:childTnLst>
                                    <p:set>
                                      <p:cBhvr>
                                        <p:cTn id="98" dur="1" fill="hold">
                                          <p:stCondLst>
                                            <p:cond delay="0"/>
                                          </p:stCondLst>
                                        </p:cTn>
                                        <p:tgtEl>
                                          <p:spTgt spid="68611">
                                            <p:txEl>
                                              <p:pRg st="3" end="3"/>
                                            </p:txEl>
                                          </p:spTgt>
                                        </p:tgtEl>
                                        <p:attrNameLst>
                                          <p:attrName>style.visibility</p:attrName>
                                        </p:attrNameLst>
                                      </p:cBhvr>
                                      <p:to>
                                        <p:strVal val="visible"/>
                                      </p:to>
                                    </p:set>
                                    <p:animEffect transition="in" filter="randombar(horizontal)">
                                      <p:cBhvr>
                                        <p:cTn id="99" dur="500"/>
                                        <p:tgtEl>
                                          <p:spTgt spid="686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0" grpId="0"/>
      <p:bldP spid="68611" grpId="0" build="p"/>
      <p:bldP spid="68611" grpId="1"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10" name="AutoShape 2"/>
          <p:cNvSpPr>
            <a:spLocks noGrp="1" noChangeArrowheads="1"/>
          </p:cNvSpPr>
          <p:nvPr>
            <p:ph type="title"/>
          </p:nvPr>
        </p:nvSpPr>
        <p:spPr>
          <a:xfrm>
            <a:off x="762000" y="0"/>
            <a:ext cx="7924800" cy="1143000"/>
          </a:xfrm>
        </p:spPr>
        <p:txBody>
          <a:bodyPr/>
          <a:lstStyle/>
          <a:p>
            <a:pPr algn="ctr" eaLnBrk="1" fontAlgn="auto" hangingPunct="1">
              <a:spcAft>
                <a:spcPts val="0"/>
              </a:spcAft>
              <a:defRPr/>
            </a:pPr>
            <a:r>
              <a:rPr lang="en-US" dirty="0" smtClean="0">
                <a:solidFill>
                  <a:schemeClr val="tx2">
                    <a:satMod val="130000"/>
                  </a:schemeClr>
                </a:solidFill>
              </a:rPr>
              <a:t>Background</a:t>
            </a:r>
            <a:endParaRPr lang="en-US" dirty="0">
              <a:solidFill>
                <a:schemeClr val="tx2">
                  <a:satMod val="130000"/>
                </a:schemeClr>
              </a:solidFill>
            </a:endParaRPr>
          </a:p>
        </p:txBody>
      </p:sp>
      <p:sp>
        <p:nvSpPr>
          <p:cNvPr id="68611" name="Rectangle 3"/>
          <p:cNvSpPr>
            <a:spLocks noGrp="1" noChangeArrowheads="1"/>
          </p:cNvSpPr>
          <p:nvPr>
            <p:ph type="body" sz="half" idx="1"/>
          </p:nvPr>
        </p:nvSpPr>
        <p:spPr>
          <a:xfrm>
            <a:off x="1066800" y="685800"/>
            <a:ext cx="7924800" cy="5638800"/>
          </a:xfrm>
        </p:spPr>
        <p:txBody>
          <a:bodyPr>
            <a:noAutofit/>
          </a:bodyPr>
          <a:lstStyle/>
          <a:p>
            <a:pPr marL="365760" indent="-283464" eaLnBrk="1" fontAlgn="auto" hangingPunct="1">
              <a:lnSpc>
                <a:spcPct val="120000"/>
              </a:lnSpc>
              <a:spcAft>
                <a:spcPts val="0"/>
              </a:spcAft>
              <a:buFont typeface="Wingdings 2"/>
              <a:buChar char=""/>
              <a:defRPr/>
            </a:pPr>
            <a:r>
              <a:rPr lang="en-GB" sz="1600" dirty="0" smtClean="0">
                <a:solidFill>
                  <a:schemeClr val="accent3"/>
                </a:solidFill>
                <a:latin typeface="Calibri" pitchFamily="34" charset="0"/>
                <a:cs typeface="Times New Roman" pitchFamily="18" charset="0"/>
              </a:rPr>
              <a:t>“</a:t>
            </a:r>
            <a:r>
              <a:rPr lang="en-GB" sz="1600" dirty="0">
                <a:solidFill>
                  <a:schemeClr val="accent3"/>
                </a:solidFill>
                <a:latin typeface="Calibri" pitchFamily="34" charset="0"/>
                <a:cs typeface="Times New Roman" pitchFamily="18" charset="0"/>
              </a:rPr>
              <a:t>A child born today in an industrialised country will add more pollution to the world over his or her lifetime than up to 50 children born in developing countries” (Nelson, 2015) </a:t>
            </a:r>
            <a:endParaRPr lang="en-US" sz="1600" dirty="0">
              <a:solidFill>
                <a:schemeClr val="accent3"/>
              </a:solidFill>
              <a:latin typeface="Calibri" pitchFamily="34" charset="0"/>
              <a:cs typeface="Times New Roman" pitchFamily="18" charset="0"/>
            </a:endParaRPr>
          </a:p>
          <a:p>
            <a:pPr marL="365760" indent="-283210" eaLnBrk="1" fontAlgn="auto" hangingPunct="1">
              <a:lnSpc>
                <a:spcPct val="120000"/>
              </a:lnSpc>
              <a:spcAft>
                <a:spcPts val="0"/>
              </a:spcAft>
              <a:buFont typeface="Wingdings 2"/>
              <a:buChar char=""/>
              <a:defRPr/>
            </a:pPr>
            <a:r>
              <a:rPr lang="en-GB" sz="1600" dirty="0">
                <a:latin typeface="Calibri" pitchFamily="34" charset="0"/>
                <a:cs typeface="Times New Roman" pitchFamily="18" charset="0"/>
              </a:rPr>
              <a:t>If everyone in the world lived like consumers in the UK, we would need nearly two extra planets to sustain ourselves</a:t>
            </a:r>
            <a:r>
              <a:rPr lang="en-US" sz="1600" dirty="0">
                <a:latin typeface="Calibri" pitchFamily="34" charset="0"/>
                <a:cs typeface="Times New Roman" pitchFamily="18" charset="0"/>
              </a:rPr>
              <a:t> (</a:t>
            </a:r>
            <a:r>
              <a:rPr lang="en-GB" sz="1600" dirty="0">
                <a:latin typeface="Calibri" pitchFamily="34" charset="0"/>
                <a:cs typeface="Times New Roman" pitchFamily="18" charset="0"/>
              </a:rPr>
              <a:t>World Wildlife Fund Cymru (2016)</a:t>
            </a:r>
            <a:endParaRPr lang="en-GB" sz="1600" dirty="0">
              <a:latin typeface="Calibri" pitchFamily="34" charset="0"/>
              <a:cs typeface="Calibri"/>
            </a:endParaRPr>
          </a:p>
          <a:p>
            <a:pPr marL="365760" indent="-283210" eaLnBrk="1" fontAlgn="auto" hangingPunct="1">
              <a:lnSpc>
                <a:spcPct val="120000"/>
              </a:lnSpc>
              <a:spcAft>
                <a:spcPts val="0"/>
              </a:spcAft>
              <a:buFont typeface="Wingdings 2"/>
              <a:buChar char=""/>
              <a:defRPr/>
            </a:pPr>
            <a:r>
              <a:rPr lang="en-GB" sz="1600" dirty="0">
                <a:latin typeface="Calibri" pitchFamily="34" charset="0"/>
                <a:cs typeface="Calibri"/>
              </a:rPr>
              <a:t>10 year anniversary of the Climate Change Act 2008 (</a:t>
            </a:r>
            <a:r>
              <a:rPr lang="en-GB" sz="1600" dirty="0">
                <a:latin typeface="Calibri" pitchFamily="34" charset="0"/>
                <a:cs typeface="Calibri"/>
                <a:hlinkClick r:id="rId2"/>
              </a:rPr>
              <a:t>Intro to CC Act 2 mins)</a:t>
            </a:r>
          </a:p>
          <a:p>
            <a:pPr marL="365760" indent="-283210" eaLnBrk="1" fontAlgn="auto" hangingPunct="1">
              <a:lnSpc>
                <a:spcPct val="120000"/>
              </a:lnSpc>
              <a:spcAft>
                <a:spcPts val="0"/>
              </a:spcAft>
              <a:buFont typeface="Wingdings 2"/>
              <a:buChar char=""/>
              <a:defRPr/>
            </a:pPr>
            <a:r>
              <a:rPr lang="en-GB" sz="1600" dirty="0">
                <a:latin typeface="Calibri" pitchFamily="34" charset="0"/>
                <a:cs typeface="Calibri"/>
              </a:rPr>
              <a:t>(1hr </a:t>
            </a:r>
            <a:r>
              <a:rPr lang="en-GB" sz="1600" dirty="0">
                <a:latin typeface="Calibri" pitchFamily="34" charset="0"/>
                <a:cs typeface="Calibri"/>
                <a:hlinkClick r:id="rId3"/>
              </a:rPr>
              <a:t>climate change video</a:t>
            </a:r>
            <a:r>
              <a:rPr lang="en-GB" sz="1600" dirty="0">
                <a:latin typeface="Calibri" pitchFamily="34" charset="0"/>
                <a:cs typeface="Calibri"/>
              </a:rPr>
              <a:t>)</a:t>
            </a:r>
          </a:p>
          <a:p>
            <a:pPr marL="365760" indent="-283464" eaLnBrk="1" fontAlgn="auto" hangingPunct="1">
              <a:lnSpc>
                <a:spcPct val="120000"/>
              </a:lnSpc>
              <a:spcAft>
                <a:spcPts val="0"/>
              </a:spcAft>
              <a:buFont typeface="Wingdings 2"/>
              <a:buChar char=""/>
              <a:defRPr/>
            </a:pPr>
            <a:r>
              <a:rPr lang="en-GB" sz="1600" dirty="0">
                <a:latin typeface="Calibri" pitchFamily="34" charset="0"/>
                <a:cs typeface="Times New Roman" pitchFamily="18" charset="0"/>
              </a:rPr>
              <a:t>Paris Climate Accord  </a:t>
            </a:r>
            <a:r>
              <a:rPr lang="en-GB" sz="1600" dirty="0">
                <a:latin typeface="Calibri" pitchFamily="34" charset="0"/>
                <a:cs typeface="Times New Roman" pitchFamily="18" charset="0"/>
                <a:hlinkClick r:id="rId4"/>
              </a:rPr>
              <a:t>Trump's View</a:t>
            </a:r>
            <a:r>
              <a:rPr lang="en-GB" sz="1600" dirty="0">
                <a:latin typeface="Calibri" pitchFamily="34" charset="0"/>
                <a:cs typeface="Times New Roman" pitchFamily="18" charset="0"/>
              </a:rPr>
              <a:t> (2 </a:t>
            </a:r>
            <a:r>
              <a:rPr lang="en-GB" sz="1600" dirty="0" err="1">
                <a:latin typeface="Calibri" pitchFamily="34" charset="0"/>
                <a:cs typeface="Times New Roman" pitchFamily="18" charset="0"/>
              </a:rPr>
              <a:t>mins</a:t>
            </a:r>
            <a:r>
              <a:rPr lang="en-GB" sz="1600" dirty="0" smtClean="0">
                <a:latin typeface="Calibri" pitchFamily="34" charset="0"/>
                <a:cs typeface="Times New Roman" pitchFamily="18" charset="0"/>
              </a:rPr>
              <a:t>)</a:t>
            </a:r>
          </a:p>
          <a:p>
            <a:pPr marL="365760" indent="-283464" eaLnBrk="1" fontAlgn="auto" hangingPunct="1">
              <a:lnSpc>
                <a:spcPct val="120000"/>
              </a:lnSpc>
              <a:spcAft>
                <a:spcPts val="0"/>
              </a:spcAft>
              <a:buFont typeface="Wingdings 2"/>
              <a:buChar char=""/>
              <a:defRPr/>
            </a:pPr>
            <a:r>
              <a:rPr lang="en-GB" sz="1600" dirty="0" smtClean="0">
                <a:latin typeface="Calibri" pitchFamily="34" charset="0"/>
                <a:cs typeface="Times New Roman" pitchFamily="18" charset="0"/>
              </a:rPr>
              <a:t>Biden view ($3 trillion)</a:t>
            </a:r>
            <a:endParaRPr lang="en-GB" sz="1600" dirty="0" smtClean="0">
              <a:latin typeface="Calibri" pitchFamily="34" charset="0"/>
              <a:cs typeface="Times New Roman" pitchFamily="18" charset="0"/>
            </a:endParaRPr>
          </a:p>
          <a:p>
            <a:pPr marL="365760" indent="-283464" eaLnBrk="1" fontAlgn="auto" hangingPunct="1">
              <a:lnSpc>
                <a:spcPct val="120000"/>
              </a:lnSpc>
              <a:spcAft>
                <a:spcPts val="0"/>
              </a:spcAft>
              <a:buFont typeface="Wingdings 2"/>
              <a:buChar char=""/>
              <a:defRPr/>
            </a:pPr>
            <a:r>
              <a:rPr lang="en-GB" sz="1600" dirty="0" smtClean="0">
                <a:latin typeface="Calibri" pitchFamily="34" charset="0"/>
                <a:cs typeface="Times New Roman" pitchFamily="18" charset="0"/>
              </a:rPr>
              <a:t>Boris Carbon Neutral by 2050</a:t>
            </a:r>
            <a:endParaRPr lang="en-GB" sz="1600" dirty="0">
              <a:latin typeface="Calibri" pitchFamily="34" charset="0"/>
              <a:cs typeface="Times New Roman" pitchFamily="18" charset="0"/>
            </a:endParaRPr>
          </a:p>
          <a:p>
            <a:pPr marL="365760" indent="-283464" eaLnBrk="1" fontAlgn="auto" hangingPunct="1">
              <a:lnSpc>
                <a:spcPct val="80000"/>
              </a:lnSpc>
              <a:spcAft>
                <a:spcPts val="0"/>
              </a:spcAft>
              <a:buFont typeface="Wingdings 2"/>
              <a:buChar char=""/>
              <a:defRPr/>
            </a:pPr>
            <a:endParaRPr lang="en-US" sz="1600" dirty="0">
              <a:latin typeface="Calibri" pitchFamily="34" charset="0"/>
              <a:cs typeface="Times New Roman" pitchFamily="18" charset="0"/>
            </a:endParaRPr>
          </a:p>
          <a:p>
            <a:pPr marL="365760" indent="-283464" eaLnBrk="1" fontAlgn="auto" hangingPunct="1">
              <a:lnSpc>
                <a:spcPct val="80000"/>
              </a:lnSpc>
              <a:spcAft>
                <a:spcPts val="0"/>
              </a:spcAft>
              <a:buFont typeface="Wingdings 2"/>
              <a:buChar char=""/>
              <a:defRPr/>
            </a:pPr>
            <a:endParaRPr lang="en-US" sz="1600" dirty="0">
              <a:latin typeface="Times New Roman" pitchFamily="18" charset="0"/>
              <a:cs typeface="Times New Roman" pitchFamily="18" charset="0"/>
            </a:endParaRPr>
          </a:p>
        </p:txBody>
      </p:sp>
      <p:pic>
        <p:nvPicPr>
          <p:cNvPr id="11268"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05800" y="228600"/>
            <a:ext cx="838200"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6"/>
          <a:stretch>
            <a:fillRect/>
          </a:stretch>
        </p:blipFill>
        <p:spPr>
          <a:xfrm>
            <a:off x="2895600" y="4038600"/>
            <a:ext cx="4699652" cy="2643554"/>
          </a:xfrm>
          <a:prstGeom prst="rect">
            <a:avLst/>
          </a:prstGeom>
        </p:spPr>
      </p:pic>
    </p:spTree>
    <p:extLst>
      <p:ext uri="{BB962C8B-B14F-4D97-AF65-F5344CB8AC3E}">
        <p14:creationId xmlns:p14="http://schemas.microsoft.com/office/powerpoint/2010/main" val="10054227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withEffect">
                                  <p:stCondLst>
                                    <p:cond delay="0"/>
                                  </p:stCondLst>
                                  <p:childTnLst>
                                    <p:set>
                                      <p:cBhvr>
                                        <p:cTn id="6" dur="1" fill="hold">
                                          <p:stCondLst>
                                            <p:cond delay="0"/>
                                          </p:stCondLst>
                                        </p:cTn>
                                        <p:tgtEl>
                                          <p:spTgt spid="68610"/>
                                        </p:tgtEl>
                                        <p:attrNameLst>
                                          <p:attrName>style.visibility</p:attrName>
                                        </p:attrNameLst>
                                      </p:cBhvr>
                                      <p:to>
                                        <p:strVal val="visible"/>
                                      </p:to>
                                    </p:set>
                                    <p:animEffect transition="in" filter="dissolve">
                                      <p:cBhvr>
                                        <p:cTn id="7" dur="500"/>
                                        <p:tgtEl>
                                          <p:spTgt spid="686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68611">
                                            <p:txEl>
                                              <p:pRg st="0" end="0"/>
                                            </p:txEl>
                                          </p:spTgt>
                                        </p:tgtEl>
                                        <p:attrNameLst>
                                          <p:attrName>style.visibility</p:attrName>
                                        </p:attrNameLst>
                                      </p:cBhvr>
                                      <p:to>
                                        <p:strVal val="visible"/>
                                      </p:to>
                                    </p:set>
                                    <p:animEffect transition="in" filter="wipe(down)">
                                      <p:cBhvr>
                                        <p:cTn id="12" dur="580">
                                          <p:stCondLst>
                                            <p:cond delay="0"/>
                                          </p:stCondLst>
                                        </p:cTn>
                                        <p:tgtEl>
                                          <p:spTgt spid="68611">
                                            <p:txEl>
                                              <p:pRg st="0" end="0"/>
                                            </p:txEl>
                                          </p:spTgt>
                                        </p:tgtEl>
                                      </p:cBhvr>
                                    </p:animEffect>
                                    <p:anim calcmode="lin" valueType="num">
                                      <p:cBhvr>
                                        <p:cTn id="13" dur="1822" tmFilter="0,0; 0.14,0.36; 0.43,0.73; 0.71,0.91; 1.0,1.0">
                                          <p:stCondLst>
                                            <p:cond delay="0"/>
                                          </p:stCondLst>
                                        </p:cTn>
                                        <p:tgtEl>
                                          <p:spTgt spid="68611">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68611">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68611">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68611">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68611">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68611">
                                            <p:txEl>
                                              <p:pRg st="0" end="0"/>
                                            </p:txEl>
                                          </p:spTgt>
                                        </p:tgtEl>
                                      </p:cBhvr>
                                      <p:to x="100000" y="60000"/>
                                    </p:animScale>
                                    <p:animScale>
                                      <p:cBhvr>
                                        <p:cTn id="19" dur="166" decel="50000">
                                          <p:stCondLst>
                                            <p:cond delay="676"/>
                                          </p:stCondLst>
                                        </p:cTn>
                                        <p:tgtEl>
                                          <p:spTgt spid="68611">
                                            <p:txEl>
                                              <p:pRg st="0" end="0"/>
                                            </p:txEl>
                                          </p:spTgt>
                                        </p:tgtEl>
                                      </p:cBhvr>
                                      <p:to x="100000" y="100000"/>
                                    </p:animScale>
                                    <p:animScale>
                                      <p:cBhvr>
                                        <p:cTn id="20" dur="26">
                                          <p:stCondLst>
                                            <p:cond delay="1312"/>
                                          </p:stCondLst>
                                        </p:cTn>
                                        <p:tgtEl>
                                          <p:spTgt spid="68611">
                                            <p:txEl>
                                              <p:pRg st="0" end="0"/>
                                            </p:txEl>
                                          </p:spTgt>
                                        </p:tgtEl>
                                      </p:cBhvr>
                                      <p:to x="100000" y="80000"/>
                                    </p:animScale>
                                    <p:animScale>
                                      <p:cBhvr>
                                        <p:cTn id="21" dur="166" decel="50000">
                                          <p:stCondLst>
                                            <p:cond delay="1338"/>
                                          </p:stCondLst>
                                        </p:cTn>
                                        <p:tgtEl>
                                          <p:spTgt spid="68611">
                                            <p:txEl>
                                              <p:pRg st="0" end="0"/>
                                            </p:txEl>
                                          </p:spTgt>
                                        </p:tgtEl>
                                      </p:cBhvr>
                                      <p:to x="100000" y="100000"/>
                                    </p:animScale>
                                    <p:animScale>
                                      <p:cBhvr>
                                        <p:cTn id="22" dur="26">
                                          <p:stCondLst>
                                            <p:cond delay="1642"/>
                                          </p:stCondLst>
                                        </p:cTn>
                                        <p:tgtEl>
                                          <p:spTgt spid="68611">
                                            <p:txEl>
                                              <p:pRg st="0" end="0"/>
                                            </p:txEl>
                                          </p:spTgt>
                                        </p:tgtEl>
                                      </p:cBhvr>
                                      <p:to x="100000" y="90000"/>
                                    </p:animScale>
                                    <p:animScale>
                                      <p:cBhvr>
                                        <p:cTn id="23" dur="166" decel="50000">
                                          <p:stCondLst>
                                            <p:cond delay="1668"/>
                                          </p:stCondLst>
                                        </p:cTn>
                                        <p:tgtEl>
                                          <p:spTgt spid="68611">
                                            <p:txEl>
                                              <p:pRg st="0" end="0"/>
                                            </p:txEl>
                                          </p:spTgt>
                                        </p:tgtEl>
                                      </p:cBhvr>
                                      <p:to x="100000" y="100000"/>
                                    </p:animScale>
                                    <p:animScale>
                                      <p:cBhvr>
                                        <p:cTn id="24" dur="26">
                                          <p:stCondLst>
                                            <p:cond delay="1808"/>
                                          </p:stCondLst>
                                        </p:cTn>
                                        <p:tgtEl>
                                          <p:spTgt spid="68611">
                                            <p:txEl>
                                              <p:pRg st="0" end="0"/>
                                            </p:txEl>
                                          </p:spTgt>
                                        </p:tgtEl>
                                      </p:cBhvr>
                                      <p:to x="100000" y="95000"/>
                                    </p:animScale>
                                    <p:animScale>
                                      <p:cBhvr>
                                        <p:cTn id="25" dur="166" decel="50000">
                                          <p:stCondLst>
                                            <p:cond delay="1834"/>
                                          </p:stCondLst>
                                        </p:cTn>
                                        <p:tgtEl>
                                          <p:spTgt spid="68611">
                                            <p:txEl>
                                              <p:pRg st="0" end="0"/>
                                            </p:txEl>
                                          </p:spTgt>
                                        </p:tgtEl>
                                      </p:cBhvr>
                                      <p:to x="100000" y="100000"/>
                                    </p:animScale>
                                  </p:childTnLst>
                                </p:cTn>
                              </p:par>
                            </p:childTnLst>
                          </p:cTn>
                        </p:par>
                      </p:childTnLst>
                    </p:cTn>
                  </p:par>
                  <p:par>
                    <p:cTn id="26" fill="hold" nodeType="clickPar">
                      <p:stCondLst>
                        <p:cond delay="indefinite"/>
                      </p:stCondLst>
                      <p:childTnLst>
                        <p:par>
                          <p:cTn id="27" fill="hold" nodeType="withGroup">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68611">
                                            <p:txEl>
                                              <p:pRg st="1" end="1"/>
                                            </p:txEl>
                                          </p:spTgt>
                                        </p:tgtEl>
                                        <p:attrNameLst>
                                          <p:attrName>style.visibility</p:attrName>
                                        </p:attrNameLst>
                                      </p:cBhvr>
                                      <p:to>
                                        <p:strVal val="visible"/>
                                      </p:to>
                                    </p:set>
                                    <p:animEffect transition="in" filter="wipe(down)">
                                      <p:cBhvr>
                                        <p:cTn id="30" dur="580">
                                          <p:stCondLst>
                                            <p:cond delay="0"/>
                                          </p:stCondLst>
                                        </p:cTn>
                                        <p:tgtEl>
                                          <p:spTgt spid="68611">
                                            <p:txEl>
                                              <p:pRg st="1" end="1"/>
                                            </p:txEl>
                                          </p:spTgt>
                                        </p:tgtEl>
                                      </p:cBhvr>
                                    </p:animEffect>
                                    <p:anim calcmode="lin" valueType="num">
                                      <p:cBhvr>
                                        <p:cTn id="31" dur="1822" tmFilter="0,0; 0.14,0.36; 0.43,0.73; 0.71,0.91; 1.0,1.0">
                                          <p:stCondLst>
                                            <p:cond delay="0"/>
                                          </p:stCondLst>
                                        </p:cTn>
                                        <p:tgtEl>
                                          <p:spTgt spid="68611">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68611">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68611">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68611">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68611">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68611">
                                            <p:txEl>
                                              <p:pRg st="1" end="1"/>
                                            </p:txEl>
                                          </p:spTgt>
                                        </p:tgtEl>
                                      </p:cBhvr>
                                      <p:to x="100000" y="60000"/>
                                    </p:animScale>
                                    <p:animScale>
                                      <p:cBhvr>
                                        <p:cTn id="37" dur="166" decel="50000">
                                          <p:stCondLst>
                                            <p:cond delay="676"/>
                                          </p:stCondLst>
                                        </p:cTn>
                                        <p:tgtEl>
                                          <p:spTgt spid="68611">
                                            <p:txEl>
                                              <p:pRg st="1" end="1"/>
                                            </p:txEl>
                                          </p:spTgt>
                                        </p:tgtEl>
                                      </p:cBhvr>
                                      <p:to x="100000" y="100000"/>
                                    </p:animScale>
                                    <p:animScale>
                                      <p:cBhvr>
                                        <p:cTn id="38" dur="26">
                                          <p:stCondLst>
                                            <p:cond delay="1312"/>
                                          </p:stCondLst>
                                        </p:cTn>
                                        <p:tgtEl>
                                          <p:spTgt spid="68611">
                                            <p:txEl>
                                              <p:pRg st="1" end="1"/>
                                            </p:txEl>
                                          </p:spTgt>
                                        </p:tgtEl>
                                      </p:cBhvr>
                                      <p:to x="100000" y="80000"/>
                                    </p:animScale>
                                    <p:animScale>
                                      <p:cBhvr>
                                        <p:cTn id="39" dur="166" decel="50000">
                                          <p:stCondLst>
                                            <p:cond delay="1338"/>
                                          </p:stCondLst>
                                        </p:cTn>
                                        <p:tgtEl>
                                          <p:spTgt spid="68611">
                                            <p:txEl>
                                              <p:pRg st="1" end="1"/>
                                            </p:txEl>
                                          </p:spTgt>
                                        </p:tgtEl>
                                      </p:cBhvr>
                                      <p:to x="100000" y="100000"/>
                                    </p:animScale>
                                    <p:animScale>
                                      <p:cBhvr>
                                        <p:cTn id="40" dur="26">
                                          <p:stCondLst>
                                            <p:cond delay="1642"/>
                                          </p:stCondLst>
                                        </p:cTn>
                                        <p:tgtEl>
                                          <p:spTgt spid="68611">
                                            <p:txEl>
                                              <p:pRg st="1" end="1"/>
                                            </p:txEl>
                                          </p:spTgt>
                                        </p:tgtEl>
                                      </p:cBhvr>
                                      <p:to x="100000" y="90000"/>
                                    </p:animScale>
                                    <p:animScale>
                                      <p:cBhvr>
                                        <p:cTn id="41" dur="166" decel="50000">
                                          <p:stCondLst>
                                            <p:cond delay="1668"/>
                                          </p:stCondLst>
                                        </p:cTn>
                                        <p:tgtEl>
                                          <p:spTgt spid="68611">
                                            <p:txEl>
                                              <p:pRg st="1" end="1"/>
                                            </p:txEl>
                                          </p:spTgt>
                                        </p:tgtEl>
                                      </p:cBhvr>
                                      <p:to x="100000" y="100000"/>
                                    </p:animScale>
                                    <p:animScale>
                                      <p:cBhvr>
                                        <p:cTn id="42" dur="26">
                                          <p:stCondLst>
                                            <p:cond delay="1808"/>
                                          </p:stCondLst>
                                        </p:cTn>
                                        <p:tgtEl>
                                          <p:spTgt spid="68611">
                                            <p:txEl>
                                              <p:pRg st="1" end="1"/>
                                            </p:txEl>
                                          </p:spTgt>
                                        </p:tgtEl>
                                      </p:cBhvr>
                                      <p:to x="100000" y="95000"/>
                                    </p:animScale>
                                    <p:animScale>
                                      <p:cBhvr>
                                        <p:cTn id="43" dur="166" decel="50000">
                                          <p:stCondLst>
                                            <p:cond delay="1834"/>
                                          </p:stCondLst>
                                        </p:cTn>
                                        <p:tgtEl>
                                          <p:spTgt spid="68611">
                                            <p:txEl>
                                              <p:pRg st="1" end="1"/>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68611">
                                            <p:txEl>
                                              <p:pRg st="2" end="2"/>
                                            </p:txEl>
                                          </p:spTgt>
                                        </p:tgtEl>
                                        <p:attrNameLst>
                                          <p:attrName>style.visibility</p:attrName>
                                        </p:attrNameLst>
                                      </p:cBhvr>
                                      <p:to>
                                        <p:strVal val="visible"/>
                                      </p:to>
                                    </p:set>
                                    <p:animEffect transition="in" filter="wipe(down)">
                                      <p:cBhvr>
                                        <p:cTn id="48" dur="580">
                                          <p:stCondLst>
                                            <p:cond delay="0"/>
                                          </p:stCondLst>
                                        </p:cTn>
                                        <p:tgtEl>
                                          <p:spTgt spid="68611">
                                            <p:txEl>
                                              <p:pRg st="2" end="2"/>
                                            </p:txEl>
                                          </p:spTgt>
                                        </p:tgtEl>
                                      </p:cBhvr>
                                    </p:animEffect>
                                    <p:anim calcmode="lin" valueType="num">
                                      <p:cBhvr>
                                        <p:cTn id="49" dur="1822" tmFilter="0,0; 0.14,0.36; 0.43,0.73; 0.71,0.91; 1.0,1.0">
                                          <p:stCondLst>
                                            <p:cond delay="0"/>
                                          </p:stCondLst>
                                        </p:cTn>
                                        <p:tgtEl>
                                          <p:spTgt spid="68611">
                                            <p:txEl>
                                              <p:pRg st="2" end="2"/>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68611">
                                            <p:txEl>
                                              <p:pRg st="2" end="2"/>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68611">
                                            <p:txEl>
                                              <p:pRg st="2" end="2"/>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68611">
                                            <p:txEl>
                                              <p:pRg st="2" end="2"/>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68611">
                                            <p:txEl>
                                              <p:pRg st="2" end="2"/>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68611">
                                            <p:txEl>
                                              <p:pRg st="2" end="2"/>
                                            </p:txEl>
                                          </p:spTgt>
                                        </p:tgtEl>
                                      </p:cBhvr>
                                      <p:to x="100000" y="60000"/>
                                    </p:animScale>
                                    <p:animScale>
                                      <p:cBhvr>
                                        <p:cTn id="55" dur="166" decel="50000">
                                          <p:stCondLst>
                                            <p:cond delay="676"/>
                                          </p:stCondLst>
                                        </p:cTn>
                                        <p:tgtEl>
                                          <p:spTgt spid="68611">
                                            <p:txEl>
                                              <p:pRg st="2" end="2"/>
                                            </p:txEl>
                                          </p:spTgt>
                                        </p:tgtEl>
                                      </p:cBhvr>
                                      <p:to x="100000" y="100000"/>
                                    </p:animScale>
                                    <p:animScale>
                                      <p:cBhvr>
                                        <p:cTn id="56" dur="26">
                                          <p:stCondLst>
                                            <p:cond delay="1312"/>
                                          </p:stCondLst>
                                        </p:cTn>
                                        <p:tgtEl>
                                          <p:spTgt spid="68611">
                                            <p:txEl>
                                              <p:pRg st="2" end="2"/>
                                            </p:txEl>
                                          </p:spTgt>
                                        </p:tgtEl>
                                      </p:cBhvr>
                                      <p:to x="100000" y="80000"/>
                                    </p:animScale>
                                    <p:animScale>
                                      <p:cBhvr>
                                        <p:cTn id="57" dur="166" decel="50000">
                                          <p:stCondLst>
                                            <p:cond delay="1338"/>
                                          </p:stCondLst>
                                        </p:cTn>
                                        <p:tgtEl>
                                          <p:spTgt spid="68611">
                                            <p:txEl>
                                              <p:pRg st="2" end="2"/>
                                            </p:txEl>
                                          </p:spTgt>
                                        </p:tgtEl>
                                      </p:cBhvr>
                                      <p:to x="100000" y="100000"/>
                                    </p:animScale>
                                    <p:animScale>
                                      <p:cBhvr>
                                        <p:cTn id="58" dur="26">
                                          <p:stCondLst>
                                            <p:cond delay="1642"/>
                                          </p:stCondLst>
                                        </p:cTn>
                                        <p:tgtEl>
                                          <p:spTgt spid="68611">
                                            <p:txEl>
                                              <p:pRg st="2" end="2"/>
                                            </p:txEl>
                                          </p:spTgt>
                                        </p:tgtEl>
                                      </p:cBhvr>
                                      <p:to x="100000" y="90000"/>
                                    </p:animScale>
                                    <p:animScale>
                                      <p:cBhvr>
                                        <p:cTn id="59" dur="166" decel="50000">
                                          <p:stCondLst>
                                            <p:cond delay="1668"/>
                                          </p:stCondLst>
                                        </p:cTn>
                                        <p:tgtEl>
                                          <p:spTgt spid="68611">
                                            <p:txEl>
                                              <p:pRg st="2" end="2"/>
                                            </p:txEl>
                                          </p:spTgt>
                                        </p:tgtEl>
                                      </p:cBhvr>
                                      <p:to x="100000" y="100000"/>
                                    </p:animScale>
                                    <p:animScale>
                                      <p:cBhvr>
                                        <p:cTn id="60" dur="26">
                                          <p:stCondLst>
                                            <p:cond delay="1808"/>
                                          </p:stCondLst>
                                        </p:cTn>
                                        <p:tgtEl>
                                          <p:spTgt spid="68611">
                                            <p:txEl>
                                              <p:pRg st="2" end="2"/>
                                            </p:txEl>
                                          </p:spTgt>
                                        </p:tgtEl>
                                      </p:cBhvr>
                                      <p:to x="100000" y="95000"/>
                                    </p:animScale>
                                    <p:animScale>
                                      <p:cBhvr>
                                        <p:cTn id="61" dur="166" decel="50000">
                                          <p:stCondLst>
                                            <p:cond delay="1834"/>
                                          </p:stCondLst>
                                        </p:cTn>
                                        <p:tgtEl>
                                          <p:spTgt spid="68611">
                                            <p:txEl>
                                              <p:pRg st="2" end="2"/>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68611">
                                            <p:txEl>
                                              <p:pRg st="3" end="3"/>
                                            </p:txEl>
                                          </p:spTgt>
                                        </p:tgtEl>
                                        <p:attrNameLst>
                                          <p:attrName>style.visibility</p:attrName>
                                        </p:attrNameLst>
                                      </p:cBhvr>
                                      <p:to>
                                        <p:strVal val="visible"/>
                                      </p:to>
                                    </p:set>
                                    <p:animEffect transition="in" filter="wipe(down)">
                                      <p:cBhvr>
                                        <p:cTn id="66" dur="580">
                                          <p:stCondLst>
                                            <p:cond delay="0"/>
                                          </p:stCondLst>
                                        </p:cTn>
                                        <p:tgtEl>
                                          <p:spTgt spid="68611">
                                            <p:txEl>
                                              <p:pRg st="3" end="3"/>
                                            </p:txEl>
                                          </p:spTgt>
                                        </p:tgtEl>
                                      </p:cBhvr>
                                    </p:animEffect>
                                    <p:anim calcmode="lin" valueType="num">
                                      <p:cBhvr>
                                        <p:cTn id="67" dur="1822" tmFilter="0,0; 0.14,0.36; 0.43,0.73; 0.71,0.91; 1.0,1.0">
                                          <p:stCondLst>
                                            <p:cond delay="0"/>
                                          </p:stCondLst>
                                        </p:cTn>
                                        <p:tgtEl>
                                          <p:spTgt spid="68611">
                                            <p:txEl>
                                              <p:pRg st="3" end="3"/>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68611">
                                            <p:txEl>
                                              <p:pRg st="3" end="3"/>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68611">
                                            <p:txEl>
                                              <p:pRg st="3" end="3"/>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68611">
                                            <p:txEl>
                                              <p:pRg st="3" end="3"/>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68611">
                                            <p:txEl>
                                              <p:pRg st="3" end="3"/>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68611">
                                            <p:txEl>
                                              <p:pRg st="3" end="3"/>
                                            </p:txEl>
                                          </p:spTgt>
                                        </p:tgtEl>
                                      </p:cBhvr>
                                      <p:to x="100000" y="60000"/>
                                    </p:animScale>
                                    <p:animScale>
                                      <p:cBhvr>
                                        <p:cTn id="73" dur="166" decel="50000">
                                          <p:stCondLst>
                                            <p:cond delay="676"/>
                                          </p:stCondLst>
                                        </p:cTn>
                                        <p:tgtEl>
                                          <p:spTgt spid="68611">
                                            <p:txEl>
                                              <p:pRg st="3" end="3"/>
                                            </p:txEl>
                                          </p:spTgt>
                                        </p:tgtEl>
                                      </p:cBhvr>
                                      <p:to x="100000" y="100000"/>
                                    </p:animScale>
                                    <p:animScale>
                                      <p:cBhvr>
                                        <p:cTn id="74" dur="26">
                                          <p:stCondLst>
                                            <p:cond delay="1312"/>
                                          </p:stCondLst>
                                        </p:cTn>
                                        <p:tgtEl>
                                          <p:spTgt spid="68611">
                                            <p:txEl>
                                              <p:pRg st="3" end="3"/>
                                            </p:txEl>
                                          </p:spTgt>
                                        </p:tgtEl>
                                      </p:cBhvr>
                                      <p:to x="100000" y="80000"/>
                                    </p:animScale>
                                    <p:animScale>
                                      <p:cBhvr>
                                        <p:cTn id="75" dur="166" decel="50000">
                                          <p:stCondLst>
                                            <p:cond delay="1338"/>
                                          </p:stCondLst>
                                        </p:cTn>
                                        <p:tgtEl>
                                          <p:spTgt spid="68611">
                                            <p:txEl>
                                              <p:pRg st="3" end="3"/>
                                            </p:txEl>
                                          </p:spTgt>
                                        </p:tgtEl>
                                      </p:cBhvr>
                                      <p:to x="100000" y="100000"/>
                                    </p:animScale>
                                    <p:animScale>
                                      <p:cBhvr>
                                        <p:cTn id="76" dur="26">
                                          <p:stCondLst>
                                            <p:cond delay="1642"/>
                                          </p:stCondLst>
                                        </p:cTn>
                                        <p:tgtEl>
                                          <p:spTgt spid="68611">
                                            <p:txEl>
                                              <p:pRg st="3" end="3"/>
                                            </p:txEl>
                                          </p:spTgt>
                                        </p:tgtEl>
                                      </p:cBhvr>
                                      <p:to x="100000" y="90000"/>
                                    </p:animScale>
                                    <p:animScale>
                                      <p:cBhvr>
                                        <p:cTn id="77" dur="166" decel="50000">
                                          <p:stCondLst>
                                            <p:cond delay="1668"/>
                                          </p:stCondLst>
                                        </p:cTn>
                                        <p:tgtEl>
                                          <p:spTgt spid="68611">
                                            <p:txEl>
                                              <p:pRg st="3" end="3"/>
                                            </p:txEl>
                                          </p:spTgt>
                                        </p:tgtEl>
                                      </p:cBhvr>
                                      <p:to x="100000" y="100000"/>
                                    </p:animScale>
                                    <p:animScale>
                                      <p:cBhvr>
                                        <p:cTn id="78" dur="26">
                                          <p:stCondLst>
                                            <p:cond delay="1808"/>
                                          </p:stCondLst>
                                        </p:cTn>
                                        <p:tgtEl>
                                          <p:spTgt spid="68611">
                                            <p:txEl>
                                              <p:pRg st="3" end="3"/>
                                            </p:txEl>
                                          </p:spTgt>
                                        </p:tgtEl>
                                      </p:cBhvr>
                                      <p:to x="100000" y="95000"/>
                                    </p:animScale>
                                    <p:animScale>
                                      <p:cBhvr>
                                        <p:cTn id="79" dur="166" decel="50000">
                                          <p:stCondLst>
                                            <p:cond delay="1834"/>
                                          </p:stCondLst>
                                        </p:cTn>
                                        <p:tgtEl>
                                          <p:spTgt spid="68611">
                                            <p:txEl>
                                              <p:pRg st="3" end="3"/>
                                            </p:tx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68611">
                                            <p:txEl>
                                              <p:pRg st="4" end="4"/>
                                            </p:txEl>
                                          </p:spTgt>
                                        </p:tgtEl>
                                        <p:attrNameLst>
                                          <p:attrName>style.visibility</p:attrName>
                                        </p:attrNameLst>
                                      </p:cBhvr>
                                      <p:to>
                                        <p:strVal val="visible"/>
                                      </p:to>
                                    </p:set>
                                    <p:animEffect transition="in" filter="wipe(down)">
                                      <p:cBhvr>
                                        <p:cTn id="84" dur="580">
                                          <p:stCondLst>
                                            <p:cond delay="0"/>
                                          </p:stCondLst>
                                        </p:cTn>
                                        <p:tgtEl>
                                          <p:spTgt spid="68611">
                                            <p:txEl>
                                              <p:pRg st="4" end="4"/>
                                            </p:txEl>
                                          </p:spTgt>
                                        </p:tgtEl>
                                      </p:cBhvr>
                                    </p:animEffect>
                                    <p:anim calcmode="lin" valueType="num">
                                      <p:cBhvr>
                                        <p:cTn id="85" dur="1822" tmFilter="0,0; 0.14,0.36; 0.43,0.73; 0.71,0.91; 1.0,1.0">
                                          <p:stCondLst>
                                            <p:cond delay="0"/>
                                          </p:stCondLst>
                                        </p:cTn>
                                        <p:tgtEl>
                                          <p:spTgt spid="68611">
                                            <p:txEl>
                                              <p:pRg st="4" end="4"/>
                                            </p:txEl>
                                          </p:spTgt>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68611">
                                            <p:txEl>
                                              <p:pRg st="4" end="4"/>
                                            </p:txEl>
                                          </p:spTgt>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68611">
                                            <p:txEl>
                                              <p:pRg st="4" end="4"/>
                                            </p:txEl>
                                          </p:spTgt>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68611">
                                            <p:txEl>
                                              <p:pRg st="4" end="4"/>
                                            </p:txEl>
                                          </p:spTgt>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68611">
                                            <p:txEl>
                                              <p:pRg st="4" end="4"/>
                                            </p:txEl>
                                          </p:spTgt>
                                        </p:tgtEl>
                                        <p:attrNameLst>
                                          <p:attrName>ppt_y</p:attrName>
                                        </p:attrNameLst>
                                      </p:cBhvr>
                                      <p:tavLst>
                                        <p:tav tm="0" fmla="#ppt_y-sin(pi*$)/81">
                                          <p:val>
                                            <p:fltVal val="0"/>
                                          </p:val>
                                        </p:tav>
                                        <p:tav tm="100000">
                                          <p:val>
                                            <p:fltVal val="1"/>
                                          </p:val>
                                        </p:tav>
                                      </p:tavLst>
                                    </p:anim>
                                    <p:animScale>
                                      <p:cBhvr>
                                        <p:cTn id="90" dur="26">
                                          <p:stCondLst>
                                            <p:cond delay="650"/>
                                          </p:stCondLst>
                                        </p:cTn>
                                        <p:tgtEl>
                                          <p:spTgt spid="68611">
                                            <p:txEl>
                                              <p:pRg st="4" end="4"/>
                                            </p:txEl>
                                          </p:spTgt>
                                        </p:tgtEl>
                                      </p:cBhvr>
                                      <p:to x="100000" y="60000"/>
                                    </p:animScale>
                                    <p:animScale>
                                      <p:cBhvr>
                                        <p:cTn id="91" dur="166" decel="50000">
                                          <p:stCondLst>
                                            <p:cond delay="676"/>
                                          </p:stCondLst>
                                        </p:cTn>
                                        <p:tgtEl>
                                          <p:spTgt spid="68611">
                                            <p:txEl>
                                              <p:pRg st="4" end="4"/>
                                            </p:txEl>
                                          </p:spTgt>
                                        </p:tgtEl>
                                      </p:cBhvr>
                                      <p:to x="100000" y="100000"/>
                                    </p:animScale>
                                    <p:animScale>
                                      <p:cBhvr>
                                        <p:cTn id="92" dur="26">
                                          <p:stCondLst>
                                            <p:cond delay="1312"/>
                                          </p:stCondLst>
                                        </p:cTn>
                                        <p:tgtEl>
                                          <p:spTgt spid="68611">
                                            <p:txEl>
                                              <p:pRg st="4" end="4"/>
                                            </p:txEl>
                                          </p:spTgt>
                                        </p:tgtEl>
                                      </p:cBhvr>
                                      <p:to x="100000" y="80000"/>
                                    </p:animScale>
                                    <p:animScale>
                                      <p:cBhvr>
                                        <p:cTn id="93" dur="166" decel="50000">
                                          <p:stCondLst>
                                            <p:cond delay="1338"/>
                                          </p:stCondLst>
                                        </p:cTn>
                                        <p:tgtEl>
                                          <p:spTgt spid="68611">
                                            <p:txEl>
                                              <p:pRg st="4" end="4"/>
                                            </p:txEl>
                                          </p:spTgt>
                                        </p:tgtEl>
                                      </p:cBhvr>
                                      <p:to x="100000" y="100000"/>
                                    </p:animScale>
                                    <p:animScale>
                                      <p:cBhvr>
                                        <p:cTn id="94" dur="26">
                                          <p:stCondLst>
                                            <p:cond delay="1642"/>
                                          </p:stCondLst>
                                        </p:cTn>
                                        <p:tgtEl>
                                          <p:spTgt spid="68611">
                                            <p:txEl>
                                              <p:pRg st="4" end="4"/>
                                            </p:txEl>
                                          </p:spTgt>
                                        </p:tgtEl>
                                      </p:cBhvr>
                                      <p:to x="100000" y="90000"/>
                                    </p:animScale>
                                    <p:animScale>
                                      <p:cBhvr>
                                        <p:cTn id="95" dur="166" decel="50000">
                                          <p:stCondLst>
                                            <p:cond delay="1668"/>
                                          </p:stCondLst>
                                        </p:cTn>
                                        <p:tgtEl>
                                          <p:spTgt spid="68611">
                                            <p:txEl>
                                              <p:pRg st="4" end="4"/>
                                            </p:txEl>
                                          </p:spTgt>
                                        </p:tgtEl>
                                      </p:cBhvr>
                                      <p:to x="100000" y="100000"/>
                                    </p:animScale>
                                    <p:animScale>
                                      <p:cBhvr>
                                        <p:cTn id="96" dur="26">
                                          <p:stCondLst>
                                            <p:cond delay="1808"/>
                                          </p:stCondLst>
                                        </p:cTn>
                                        <p:tgtEl>
                                          <p:spTgt spid="68611">
                                            <p:txEl>
                                              <p:pRg st="4" end="4"/>
                                            </p:txEl>
                                          </p:spTgt>
                                        </p:tgtEl>
                                      </p:cBhvr>
                                      <p:to x="100000" y="95000"/>
                                    </p:animScale>
                                    <p:animScale>
                                      <p:cBhvr>
                                        <p:cTn id="97" dur="166" decel="50000">
                                          <p:stCondLst>
                                            <p:cond delay="1834"/>
                                          </p:stCondLst>
                                        </p:cTn>
                                        <p:tgtEl>
                                          <p:spTgt spid="68611">
                                            <p:txEl>
                                              <p:pRg st="4" end="4"/>
                                            </p:txEl>
                                          </p:spTgt>
                                        </p:tgtEl>
                                      </p:cBhvr>
                                      <p:to x="100000" y="100000"/>
                                    </p:animScale>
                                  </p:childTnLst>
                                </p:cTn>
                              </p:par>
                            </p:childTnLst>
                          </p:cTn>
                        </p:par>
                      </p:childTnLst>
                    </p:cTn>
                  </p:par>
                  <p:par>
                    <p:cTn id="98" fill="hold">
                      <p:stCondLst>
                        <p:cond delay="indefinite"/>
                      </p:stCondLst>
                      <p:childTnLst>
                        <p:par>
                          <p:cTn id="99" fill="hold">
                            <p:stCondLst>
                              <p:cond delay="0"/>
                            </p:stCondLst>
                            <p:childTnLst>
                              <p:par>
                                <p:cTn id="100" presetID="26" presetClass="entr" presetSubtype="0" fill="hold" grpId="0" nodeType="clickEffect">
                                  <p:stCondLst>
                                    <p:cond delay="0"/>
                                  </p:stCondLst>
                                  <p:childTnLst>
                                    <p:set>
                                      <p:cBhvr>
                                        <p:cTn id="101" dur="1" fill="hold">
                                          <p:stCondLst>
                                            <p:cond delay="0"/>
                                          </p:stCondLst>
                                        </p:cTn>
                                        <p:tgtEl>
                                          <p:spTgt spid="68611">
                                            <p:txEl>
                                              <p:pRg st="5" end="5"/>
                                            </p:txEl>
                                          </p:spTgt>
                                        </p:tgtEl>
                                        <p:attrNameLst>
                                          <p:attrName>style.visibility</p:attrName>
                                        </p:attrNameLst>
                                      </p:cBhvr>
                                      <p:to>
                                        <p:strVal val="visible"/>
                                      </p:to>
                                    </p:set>
                                    <p:animEffect transition="in" filter="wipe(down)">
                                      <p:cBhvr>
                                        <p:cTn id="102" dur="580">
                                          <p:stCondLst>
                                            <p:cond delay="0"/>
                                          </p:stCondLst>
                                        </p:cTn>
                                        <p:tgtEl>
                                          <p:spTgt spid="68611">
                                            <p:txEl>
                                              <p:pRg st="5" end="5"/>
                                            </p:txEl>
                                          </p:spTgt>
                                        </p:tgtEl>
                                      </p:cBhvr>
                                    </p:animEffect>
                                    <p:anim calcmode="lin" valueType="num">
                                      <p:cBhvr>
                                        <p:cTn id="103" dur="1822" tmFilter="0,0; 0.14,0.36; 0.43,0.73; 0.71,0.91; 1.0,1.0">
                                          <p:stCondLst>
                                            <p:cond delay="0"/>
                                          </p:stCondLst>
                                        </p:cTn>
                                        <p:tgtEl>
                                          <p:spTgt spid="68611">
                                            <p:txEl>
                                              <p:pRg st="5" end="5"/>
                                            </p:txEl>
                                          </p:spTgt>
                                        </p:tgtEl>
                                        <p:attrNameLst>
                                          <p:attrName>ppt_x</p:attrName>
                                        </p:attrNameLst>
                                      </p:cBhvr>
                                      <p:tavLst>
                                        <p:tav tm="0">
                                          <p:val>
                                            <p:strVal val="#ppt_x-0.25"/>
                                          </p:val>
                                        </p:tav>
                                        <p:tav tm="100000">
                                          <p:val>
                                            <p:strVal val="#ppt_x"/>
                                          </p:val>
                                        </p:tav>
                                      </p:tavLst>
                                    </p:anim>
                                    <p:anim calcmode="lin" valueType="num">
                                      <p:cBhvr>
                                        <p:cTn id="104" dur="664" tmFilter="0.0,0.0; 0.25,0.07; 0.50,0.2; 0.75,0.467; 1.0,1.0">
                                          <p:stCondLst>
                                            <p:cond delay="0"/>
                                          </p:stCondLst>
                                        </p:cTn>
                                        <p:tgtEl>
                                          <p:spTgt spid="68611">
                                            <p:txEl>
                                              <p:pRg st="5" end="5"/>
                                            </p:txEl>
                                          </p:spTgt>
                                        </p:tgtEl>
                                        <p:attrNameLst>
                                          <p:attrName>ppt_y</p:attrName>
                                        </p:attrNameLst>
                                      </p:cBhvr>
                                      <p:tavLst>
                                        <p:tav tm="0" fmla="#ppt_y-sin(pi*$)/3">
                                          <p:val>
                                            <p:fltVal val="0.5"/>
                                          </p:val>
                                        </p:tav>
                                        <p:tav tm="100000">
                                          <p:val>
                                            <p:fltVal val="1"/>
                                          </p:val>
                                        </p:tav>
                                      </p:tavLst>
                                    </p:anim>
                                    <p:anim calcmode="lin" valueType="num">
                                      <p:cBhvr>
                                        <p:cTn id="105" dur="664" tmFilter="0, 0; 0.125,0.2665; 0.25,0.4; 0.375,0.465; 0.5,0.5;  0.625,0.535; 0.75,0.6; 0.875,0.7335; 1,1">
                                          <p:stCondLst>
                                            <p:cond delay="664"/>
                                          </p:stCondLst>
                                        </p:cTn>
                                        <p:tgtEl>
                                          <p:spTgt spid="68611">
                                            <p:txEl>
                                              <p:pRg st="5" end="5"/>
                                            </p:txEl>
                                          </p:spTgt>
                                        </p:tgtEl>
                                        <p:attrNameLst>
                                          <p:attrName>ppt_y</p:attrName>
                                        </p:attrNameLst>
                                      </p:cBhvr>
                                      <p:tavLst>
                                        <p:tav tm="0" fmla="#ppt_y-sin(pi*$)/9">
                                          <p:val>
                                            <p:fltVal val="0"/>
                                          </p:val>
                                        </p:tav>
                                        <p:tav tm="100000">
                                          <p:val>
                                            <p:fltVal val="1"/>
                                          </p:val>
                                        </p:tav>
                                      </p:tavLst>
                                    </p:anim>
                                    <p:anim calcmode="lin" valueType="num">
                                      <p:cBhvr>
                                        <p:cTn id="106" dur="332" tmFilter="0, 0; 0.125,0.2665; 0.25,0.4; 0.375,0.465; 0.5,0.5;  0.625,0.535; 0.75,0.6; 0.875,0.7335; 1,1">
                                          <p:stCondLst>
                                            <p:cond delay="1324"/>
                                          </p:stCondLst>
                                        </p:cTn>
                                        <p:tgtEl>
                                          <p:spTgt spid="68611">
                                            <p:txEl>
                                              <p:pRg st="5" end="5"/>
                                            </p:txEl>
                                          </p:spTgt>
                                        </p:tgtEl>
                                        <p:attrNameLst>
                                          <p:attrName>ppt_y</p:attrName>
                                        </p:attrNameLst>
                                      </p:cBhvr>
                                      <p:tavLst>
                                        <p:tav tm="0" fmla="#ppt_y-sin(pi*$)/27">
                                          <p:val>
                                            <p:fltVal val="0"/>
                                          </p:val>
                                        </p:tav>
                                        <p:tav tm="100000">
                                          <p:val>
                                            <p:fltVal val="1"/>
                                          </p:val>
                                        </p:tav>
                                      </p:tavLst>
                                    </p:anim>
                                    <p:anim calcmode="lin" valueType="num">
                                      <p:cBhvr>
                                        <p:cTn id="107" dur="164" tmFilter="0, 0; 0.125,0.2665; 0.25,0.4; 0.375,0.465; 0.5,0.5;  0.625,0.535; 0.75,0.6; 0.875,0.7335; 1,1">
                                          <p:stCondLst>
                                            <p:cond delay="1656"/>
                                          </p:stCondLst>
                                        </p:cTn>
                                        <p:tgtEl>
                                          <p:spTgt spid="68611">
                                            <p:txEl>
                                              <p:pRg st="5" end="5"/>
                                            </p:txEl>
                                          </p:spTgt>
                                        </p:tgtEl>
                                        <p:attrNameLst>
                                          <p:attrName>ppt_y</p:attrName>
                                        </p:attrNameLst>
                                      </p:cBhvr>
                                      <p:tavLst>
                                        <p:tav tm="0" fmla="#ppt_y-sin(pi*$)/81">
                                          <p:val>
                                            <p:fltVal val="0"/>
                                          </p:val>
                                        </p:tav>
                                        <p:tav tm="100000">
                                          <p:val>
                                            <p:fltVal val="1"/>
                                          </p:val>
                                        </p:tav>
                                      </p:tavLst>
                                    </p:anim>
                                    <p:animScale>
                                      <p:cBhvr>
                                        <p:cTn id="108" dur="26">
                                          <p:stCondLst>
                                            <p:cond delay="650"/>
                                          </p:stCondLst>
                                        </p:cTn>
                                        <p:tgtEl>
                                          <p:spTgt spid="68611">
                                            <p:txEl>
                                              <p:pRg st="5" end="5"/>
                                            </p:txEl>
                                          </p:spTgt>
                                        </p:tgtEl>
                                      </p:cBhvr>
                                      <p:to x="100000" y="60000"/>
                                    </p:animScale>
                                    <p:animScale>
                                      <p:cBhvr>
                                        <p:cTn id="109" dur="166" decel="50000">
                                          <p:stCondLst>
                                            <p:cond delay="676"/>
                                          </p:stCondLst>
                                        </p:cTn>
                                        <p:tgtEl>
                                          <p:spTgt spid="68611">
                                            <p:txEl>
                                              <p:pRg st="5" end="5"/>
                                            </p:txEl>
                                          </p:spTgt>
                                        </p:tgtEl>
                                      </p:cBhvr>
                                      <p:to x="100000" y="100000"/>
                                    </p:animScale>
                                    <p:animScale>
                                      <p:cBhvr>
                                        <p:cTn id="110" dur="26">
                                          <p:stCondLst>
                                            <p:cond delay="1312"/>
                                          </p:stCondLst>
                                        </p:cTn>
                                        <p:tgtEl>
                                          <p:spTgt spid="68611">
                                            <p:txEl>
                                              <p:pRg st="5" end="5"/>
                                            </p:txEl>
                                          </p:spTgt>
                                        </p:tgtEl>
                                      </p:cBhvr>
                                      <p:to x="100000" y="80000"/>
                                    </p:animScale>
                                    <p:animScale>
                                      <p:cBhvr>
                                        <p:cTn id="111" dur="166" decel="50000">
                                          <p:stCondLst>
                                            <p:cond delay="1338"/>
                                          </p:stCondLst>
                                        </p:cTn>
                                        <p:tgtEl>
                                          <p:spTgt spid="68611">
                                            <p:txEl>
                                              <p:pRg st="5" end="5"/>
                                            </p:txEl>
                                          </p:spTgt>
                                        </p:tgtEl>
                                      </p:cBhvr>
                                      <p:to x="100000" y="100000"/>
                                    </p:animScale>
                                    <p:animScale>
                                      <p:cBhvr>
                                        <p:cTn id="112" dur="26">
                                          <p:stCondLst>
                                            <p:cond delay="1642"/>
                                          </p:stCondLst>
                                        </p:cTn>
                                        <p:tgtEl>
                                          <p:spTgt spid="68611">
                                            <p:txEl>
                                              <p:pRg st="5" end="5"/>
                                            </p:txEl>
                                          </p:spTgt>
                                        </p:tgtEl>
                                      </p:cBhvr>
                                      <p:to x="100000" y="90000"/>
                                    </p:animScale>
                                    <p:animScale>
                                      <p:cBhvr>
                                        <p:cTn id="113" dur="166" decel="50000">
                                          <p:stCondLst>
                                            <p:cond delay="1668"/>
                                          </p:stCondLst>
                                        </p:cTn>
                                        <p:tgtEl>
                                          <p:spTgt spid="68611">
                                            <p:txEl>
                                              <p:pRg st="5" end="5"/>
                                            </p:txEl>
                                          </p:spTgt>
                                        </p:tgtEl>
                                      </p:cBhvr>
                                      <p:to x="100000" y="100000"/>
                                    </p:animScale>
                                    <p:animScale>
                                      <p:cBhvr>
                                        <p:cTn id="114" dur="26">
                                          <p:stCondLst>
                                            <p:cond delay="1808"/>
                                          </p:stCondLst>
                                        </p:cTn>
                                        <p:tgtEl>
                                          <p:spTgt spid="68611">
                                            <p:txEl>
                                              <p:pRg st="5" end="5"/>
                                            </p:txEl>
                                          </p:spTgt>
                                        </p:tgtEl>
                                      </p:cBhvr>
                                      <p:to x="100000" y="95000"/>
                                    </p:animScale>
                                    <p:animScale>
                                      <p:cBhvr>
                                        <p:cTn id="115" dur="166" decel="50000">
                                          <p:stCondLst>
                                            <p:cond delay="1834"/>
                                          </p:stCondLst>
                                        </p:cTn>
                                        <p:tgtEl>
                                          <p:spTgt spid="68611">
                                            <p:txEl>
                                              <p:pRg st="5" end="5"/>
                                            </p:txEl>
                                          </p:spTgt>
                                        </p:tgtEl>
                                      </p:cBhvr>
                                      <p:to x="100000" y="100000"/>
                                    </p:animScale>
                                  </p:childTnLst>
                                </p:cTn>
                              </p:par>
                            </p:childTnLst>
                          </p:cTn>
                        </p:par>
                      </p:childTnLst>
                    </p:cTn>
                  </p:par>
                  <p:par>
                    <p:cTn id="116" fill="hold">
                      <p:stCondLst>
                        <p:cond delay="indefinite"/>
                      </p:stCondLst>
                      <p:childTnLst>
                        <p:par>
                          <p:cTn id="117" fill="hold">
                            <p:stCondLst>
                              <p:cond delay="0"/>
                            </p:stCondLst>
                            <p:childTnLst>
                              <p:par>
                                <p:cTn id="118" presetID="26" presetClass="entr" presetSubtype="0" fill="hold" grpId="0" nodeType="clickEffect">
                                  <p:stCondLst>
                                    <p:cond delay="0"/>
                                  </p:stCondLst>
                                  <p:childTnLst>
                                    <p:set>
                                      <p:cBhvr>
                                        <p:cTn id="119" dur="1" fill="hold">
                                          <p:stCondLst>
                                            <p:cond delay="0"/>
                                          </p:stCondLst>
                                        </p:cTn>
                                        <p:tgtEl>
                                          <p:spTgt spid="68611">
                                            <p:txEl>
                                              <p:pRg st="6" end="6"/>
                                            </p:txEl>
                                          </p:spTgt>
                                        </p:tgtEl>
                                        <p:attrNameLst>
                                          <p:attrName>style.visibility</p:attrName>
                                        </p:attrNameLst>
                                      </p:cBhvr>
                                      <p:to>
                                        <p:strVal val="visible"/>
                                      </p:to>
                                    </p:set>
                                    <p:animEffect transition="in" filter="wipe(down)">
                                      <p:cBhvr>
                                        <p:cTn id="120" dur="580">
                                          <p:stCondLst>
                                            <p:cond delay="0"/>
                                          </p:stCondLst>
                                        </p:cTn>
                                        <p:tgtEl>
                                          <p:spTgt spid="68611">
                                            <p:txEl>
                                              <p:pRg st="6" end="6"/>
                                            </p:txEl>
                                          </p:spTgt>
                                        </p:tgtEl>
                                      </p:cBhvr>
                                    </p:animEffect>
                                    <p:anim calcmode="lin" valueType="num">
                                      <p:cBhvr>
                                        <p:cTn id="121" dur="1822" tmFilter="0,0; 0.14,0.36; 0.43,0.73; 0.71,0.91; 1.0,1.0">
                                          <p:stCondLst>
                                            <p:cond delay="0"/>
                                          </p:stCondLst>
                                        </p:cTn>
                                        <p:tgtEl>
                                          <p:spTgt spid="68611">
                                            <p:txEl>
                                              <p:pRg st="6" end="6"/>
                                            </p:txEl>
                                          </p:spTgt>
                                        </p:tgtEl>
                                        <p:attrNameLst>
                                          <p:attrName>ppt_x</p:attrName>
                                        </p:attrNameLst>
                                      </p:cBhvr>
                                      <p:tavLst>
                                        <p:tav tm="0">
                                          <p:val>
                                            <p:strVal val="#ppt_x-0.25"/>
                                          </p:val>
                                        </p:tav>
                                        <p:tav tm="100000">
                                          <p:val>
                                            <p:strVal val="#ppt_x"/>
                                          </p:val>
                                        </p:tav>
                                      </p:tavLst>
                                    </p:anim>
                                    <p:anim calcmode="lin" valueType="num">
                                      <p:cBhvr>
                                        <p:cTn id="122" dur="664" tmFilter="0.0,0.0; 0.25,0.07; 0.50,0.2; 0.75,0.467; 1.0,1.0">
                                          <p:stCondLst>
                                            <p:cond delay="0"/>
                                          </p:stCondLst>
                                        </p:cTn>
                                        <p:tgtEl>
                                          <p:spTgt spid="68611">
                                            <p:txEl>
                                              <p:pRg st="6" end="6"/>
                                            </p:txEl>
                                          </p:spTgt>
                                        </p:tgtEl>
                                        <p:attrNameLst>
                                          <p:attrName>ppt_y</p:attrName>
                                        </p:attrNameLst>
                                      </p:cBhvr>
                                      <p:tavLst>
                                        <p:tav tm="0" fmla="#ppt_y-sin(pi*$)/3">
                                          <p:val>
                                            <p:fltVal val="0.5"/>
                                          </p:val>
                                        </p:tav>
                                        <p:tav tm="100000">
                                          <p:val>
                                            <p:fltVal val="1"/>
                                          </p:val>
                                        </p:tav>
                                      </p:tavLst>
                                    </p:anim>
                                    <p:anim calcmode="lin" valueType="num">
                                      <p:cBhvr>
                                        <p:cTn id="123" dur="664" tmFilter="0, 0; 0.125,0.2665; 0.25,0.4; 0.375,0.465; 0.5,0.5;  0.625,0.535; 0.75,0.6; 0.875,0.7335; 1,1">
                                          <p:stCondLst>
                                            <p:cond delay="664"/>
                                          </p:stCondLst>
                                        </p:cTn>
                                        <p:tgtEl>
                                          <p:spTgt spid="68611">
                                            <p:txEl>
                                              <p:pRg st="6" end="6"/>
                                            </p:txEl>
                                          </p:spTgt>
                                        </p:tgtEl>
                                        <p:attrNameLst>
                                          <p:attrName>ppt_y</p:attrName>
                                        </p:attrNameLst>
                                      </p:cBhvr>
                                      <p:tavLst>
                                        <p:tav tm="0" fmla="#ppt_y-sin(pi*$)/9">
                                          <p:val>
                                            <p:fltVal val="0"/>
                                          </p:val>
                                        </p:tav>
                                        <p:tav tm="100000">
                                          <p:val>
                                            <p:fltVal val="1"/>
                                          </p:val>
                                        </p:tav>
                                      </p:tavLst>
                                    </p:anim>
                                    <p:anim calcmode="lin" valueType="num">
                                      <p:cBhvr>
                                        <p:cTn id="124" dur="332" tmFilter="0, 0; 0.125,0.2665; 0.25,0.4; 0.375,0.465; 0.5,0.5;  0.625,0.535; 0.75,0.6; 0.875,0.7335; 1,1">
                                          <p:stCondLst>
                                            <p:cond delay="1324"/>
                                          </p:stCondLst>
                                        </p:cTn>
                                        <p:tgtEl>
                                          <p:spTgt spid="68611">
                                            <p:txEl>
                                              <p:pRg st="6" end="6"/>
                                            </p:txEl>
                                          </p:spTgt>
                                        </p:tgtEl>
                                        <p:attrNameLst>
                                          <p:attrName>ppt_y</p:attrName>
                                        </p:attrNameLst>
                                      </p:cBhvr>
                                      <p:tavLst>
                                        <p:tav tm="0" fmla="#ppt_y-sin(pi*$)/27">
                                          <p:val>
                                            <p:fltVal val="0"/>
                                          </p:val>
                                        </p:tav>
                                        <p:tav tm="100000">
                                          <p:val>
                                            <p:fltVal val="1"/>
                                          </p:val>
                                        </p:tav>
                                      </p:tavLst>
                                    </p:anim>
                                    <p:anim calcmode="lin" valueType="num">
                                      <p:cBhvr>
                                        <p:cTn id="125" dur="164" tmFilter="0, 0; 0.125,0.2665; 0.25,0.4; 0.375,0.465; 0.5,0.5;  0.625,0.535; 0.75,0.6; 0.875,0.7335; 1,1">
                                          <p:stCondLst>
                                            <p:cond delay="1656"/>
                                          </p:stCondLst>
                                        </p:cTn>
                                        <p:tgtEl>
                                          <p:spTgt spid="68611">
                                            <p:txEl>
                                              <p:pRg st="6" end="6"/>
                                            </p:txEl>
                                          </p:spTgt>
                                        </p:tgtEl>
                                        <p:attrNameLst>
                                          <p:attrName>ppt_y</p:attrName>
                                        </p:attrNameLst>
                                      </p:cBhvr>
                                      <p:tavLst>
                                        <p:tav tm="0" fmla="#ppt_y-sin(pi*$)/81">
                                          <p:val>
                                            <p:fltVal val="0"/>
                                          </p:val>
                                        </p:tav>
                                        <p:tav tm="100000">
                                          <p:val>
                                            <p:fltVal val="1"/>
                                          </p:val>
                                        </p:tav>
                                      </p:tavLst>
                                    </p:anim>
                                    <p:animScale>
                                      <p:cBhvr>
                                        <p:cTn id="126" dur="26">
                                          <p:stCondLst>
                                            <p:cond delay="650"/>
                                          </p:stCondLst>
                                        </p:cTn>
                                        <p:tgtEl>
                                          <p:spTgt spid="68611">
                                            <p:txEl>
                                              <p:pRg st="6" end="6"/>
                                            </p:txEl>
                                          </p:spTgt>
                                        </p:tgtEl>
                                      </p:cBhvr>
                                      <p:to x="100000" y="60000"/>
                                    </p:animScale>
                                    <p:animScale>
                                      <p:cBhvr>
                                        <p:cTn id="127" dur="166" decel="50000">
                                          <p:stCondLst>
                                            <p:cond delay="676"/>
                                          </p:stCondLst>
                                        </p:cTn>
                                        <p:tgtEl>
                                          <p:spTgt spid="68611">
                                            <p:txEl>
                                              <p:pRg st="6" end="6"/>
                                            </p:txEl>
                                          </p:spTgt>
                                        </p:tgtEl>
                                      </p:cBhvr>
                                      <p:to x="100000" y="100000"/>
                                    </p:animScale>
                                    <p:animScale>
                                      <p:cBhvr>
                                        <p:cTn id="128" dur="26">
                                          <p:stCondLst>
                                            <p:cond delay="1312"/>
                                          </p:stCondLst>
                                        </p:cTn>
                                        <p:tgtEl>
                                          <p:spTgt spid="68611">
                                            <p:txEl>
                                              <p:pRg st="6" end="6"/>
                                            </p:txEl>
                                          </p:spTgt>
                                        </p:tgtEl>
                                      </p:cBhvr>
                                      <p:to x="100000" y="80000"/>
                                    </p:animScale>
                                    <p:animScale>
                                      <p:cBhvr>
                                        <p:cTn id="129" dur="166" decel="50000">
                                          <p:stCondLst>
                                            <p:cond delay="1338"/>
                                          </p:stCondLst>
                                        </p:cTn>
                                        <p:tgtEl>
                                          <p:spTgt spid="68611">
                                            <p:txEl>
                                              <p:pRg st="6" end="6"/>
                                            </p:txEl>
                                          </p:spTgt>
                                        </p:tgtEl>
                                      </p:cBhvr>
                                      <p:to x="100000" y="100000"/>
                                    </p:animScale>
                                    <p:animScale>
                                      <p:cBhvr>
                                        <p:cTn id="130" dur="26">
                                          <p:stCondLst>
                                            <p:cond delay="1642"/>
                                          </p:stCondLst>
                                        </p:cTn>
                                        <p:tgtEl>
                                          <p:spTgt spid="68611">
                                            <p:txEl>
                                              <p:pRg st="6" end="6"/>
                                            </p:txEl>
                                          </p:spTgt>
                                        </p:tgtEl>
                                      </p:cBhvr>
                                      <p:to x="100000" y="90000"/>
                                    </p:animScale>
                                    <p:animScale>
                                      <p:cBhvr>
                                        <p:cTn id="131" dur="166" decel="50000">
                                          <p:stCondLst>
                                            <p:cond delay="1668"/>
                                          </p:stCondLst>
                                        </p:cTn>
                                        <p:tgtEl>
                                          <p:spTgt spid="68611">
                                            <p:txEl>
                                              <p:pRg st="6" end="6"/>
                                            </p:txEl>
                                          </p:spTgt>
                                        </p:tgtEl>
                                      </p:cBhvr>
                                      <p:to x="100000" y="100000"/>
                                    </p:animScale>
                                    <p:animScale>
                                      <p:cBhvr>
                                        <p:cTn id="132" dur="26">
                                          <p:stCondLst>
                                            <p:cond delay="1808"/>
                                          </p:stCondLst>
                                        </p:cTn>
                                        <p:tgtEl>
                                          <p:spTgt spid="68611">
                                            <p:txEl>
                                              <p:pRg st="6" end="6"/>
                                            </p:txEl>
                                          </p:spTgt>
                                        </p:tgtEl>
                                      </p:cBhvr>
                                      <p:to x="100000" y="95000"/>
                                    </p:animScale>
                                    <p:animScale>
                                      <p:cBhvr>
                                        <p:cTn id="133" dur="166" decel="50000">
                                          <p:stCondLst>
                                            <p:cond delay="1834"/>
                                          </p:stCondLst>
                                        </p:cTn>
                                        <p:tgtEl>
                                          <p:spTgt spid="68611">
                                            <p:txEl>
                                              <p:pRg st="6" end="6"/>
                                            </p:txEl>
                                          </p:spTgt>
                                        </p:tgtEl>
                                      </p:cBhvr>
                                      <p:to x="100000" y="100000"/>
                                    </p:animScale>
                                  </p:childTnLst>
                                </p:cTn>
                              </p:par>
                            </p:childTnLst>
                          </p:cTn>
                        </p:par>
                      </p:childTnLst>
                    </p:cTn>
                  </p:par>
                  <p:par>
                    <p:cTn id="134" fill="hold">
                      <p:stCondLst>
                        <p:cond delay="indefinite"/>
                      </p:stCondLst>
                      <p:childTnLst>
                        <p:par>
                          <p:cTn id="135" fill="hold">
                            <p:stCondLst>
                              <p:cond delay="0"/>
                            </p:stCondLst>
                            <p:childTnLst>
                              <p:par>
                                <p:cTn id="136" presetID="14" presetClass="entr" presetSubtype="10" fill="hold" grpId="1" nodeType="clickEffect">
                                  <p:stCondLst>
                                    <p:cond delay="0"/>
                                  </p:stCondLst>
                                  <p:childTnLst>
                                    <p:set>
                                      <p:cBhvr>
                                        <p:cTn id="137" dur="1" fill="hold">
                                          <p:stCondLst>
                                            <p:cond delay="0"/>
                                          </p:stCondLst>
                                        </p:cTn>
                                        <p:tgtEl>
                                          <p:spTgt spid="68611">
                                            <p:txEl>
                                              <p:pRg st="0" end="0"/>
                                            </p:txEl>
                                          </p:spTgt>
                                        </p:tgtEl>
                                        <p:attrNameLst>
                                          <p:attrName>style.visibility</p:attrName>
                                        </p:attrNameLst>
                                      </p:cBhvr>
                                      <p:to>
                                        <p:strVal val="visible"/>
                                      </p:to>
                                    </p:set>
                                    <p:animEffect transition="in" filter="randombar(horizontal)">
                                      <p:cBhvr>
                                        <p:cTn id="138" dur="500"/>
                                        <p:tgtEl>
                                          <p:spTgt spid="68611">
                                            <p:txEl>
                                              <p:pRg st="0" end="0"/>
                                            </p:txEl>
                                          </p:spTgt>
                                        </p:tgtEl>
                                      </p:cBhvr>
                                    </p:animEffect>
                                  </p:childTnLst>
                                </p:cTn>
                              </p:par>
                            </p:childTnLst>
                          </p:cTn>
                        </p:par>
                      </p:childTnLst>
                    </p:cTn>
                  </p:par>
                  <p:par>
                    <p:cTn id="139" fill="hold">
                      <p:stCondLst>
                        <p:cond delay="indefinite"/>
                      </p:stCondLst>
                      <p:childTnLst>
                        <p:par>
                          <p:cTn id="140" fill="hold">
                            <p:stCondLst>
                              <p:cond delay="0"/>
                            </p:stCondLst>
                            <p:childTnLst>
                              <p:par>
                                <p:cTn id="141" presetID="14" presetClass="entr" presetSubtype="10" fill="hold" grpId="1" nodeType="clickEffect">
                                  <p:stCondLst>
                                    <p:cond delay="0"/>
                                  </p:stCondLst>
                                  <p:childTnLst>
                                    <p:set>
                                      <p:cBhvr>
                                        <p:cTn id="142" dur="1" fill="hold">
                                          <p:stCondLst>
                                            <p:cond delay="0"/>
                                          </p:stCondLst>
                                        </p:cTn>
                                        <p:tgtEl>
                                          <p:spTgt spid="68611">
                                            <p:txEl>
                                              <p:pRg st="1" end="1"/>
                                            </p:txEl>
                                          </p:spTgt>
                                        </p:tgtEl>
                                        <p:attrNameLst>
                                          <p:attrName>style.visibility</p:attrName>
                                        </p:attrNameLst>
                                      </p:cBhvr>
                                      <p:to>
                                        <p:strVal val="visible"/>
                                      </p:to>
                                    </p:set>
                                    <p:animEffect transition="in" filter="randombar(horizontal)">
                                      <p:cBhvr>
                                        <p:cTn id="143" dur="500"/>
                                        <p:tgtEl>
                                          <p:spTgt spid="68611">
                                            <p:txEl>
                                              <p:pRg st="1" end="1"/>
                                            </p:txEl>
                                          </p:spTgt>
                                        </p:tgtEl>
                                      </p:cBhvr>
                                    </p:animEffect>
                                  </p:childTnLst>
                                </p:cTn>
                              </p:par>
                            </p:childTnLst>
                          </p:cTn>
                        </p:par>
                      </p:childTnLst>
                    </p:cTn>
                  </p:par>
                  <p:par>
                    <p:cTn id="144" fill="hold">
                      <p:stCondLst>
                        <p:cond delay="indefinite"/>
                      </p:stCondLst>
                      <p:childTnLst>
                        <p:par>
                          <p:cTn id="145" fill="hold">
                            <p:stCondLst>
                              <p:cond delay="0"/>
                            </p:stCondLst>
                            <p:childTnLst>
                              <p:par>
                                <p:cTn id="146" presetID="14" presetClass="entr" presetSubtype="10" fill="hold" grpId="1" nodeType="clickEffect">
                                  <p:stCondLst>
                                    <p:cond delay="0"/>
                                  </p:stCondLst>
                                  <p:childTnLst>
                                    <p:set>
                                      <p:cBhvr>
                                        <p:cTn id="147" dur="1" fill="hold">
                                          <p:stCondLst>
                                            <p:cond delay="0"/>
                                          </p:stCondLst>
                                        </p:cTn>
                                        <p:tgtEl>
                                          <p:spTgt spid="68611">
                                            <p:txEl>
                                              <p:pRg st="2" end="2"/>
                                            </p:txEl>
                                          </p:spTgt>
                                        </p:tgtEl>
                                        <p:attrNameLst>
                                          <p:attrName>style.visibility</p:attrName>
                                        </p:attrNameLst>
                                      </p:cBhvr>
                                      <p:to>
                                        <p:strVal val="visible"/>
                                      </p:to>
                                    </p:set>
                                    <p:animEffect transition="in" filter="randombar(horizontal)">
                                      <p:cBhvr>
                                        <p:cTn id="148" dur="500"/>
                                        <p:tgtEl>
                                          <p:spTgt spid="68611">
                                            <p:txEl>
                                              <p:pRg st="2" end="2"/>
                                            </p:txEl>
                                          </p:spTgt>
                                        </p:tgtEl>
                                      </p:cBhvr>
                                    </p:animEffect>
                                  </p:childTnLst>
                                </p:cTn>
                              </p:par>
                            </p:childTnLst>
                          </p:cTn>
                        </p:par>
                      </p:childTnLst>
                    </p:cTn>
                  </p:par>
                  <p:par>
                    <p:cTn id="149" fill="hold">
                      <p:stCondLst>
                        <p:cond delay="indefinite"/>
                      </p:stCondLst>
                      <p:childTnLst>
                        <p:par>
                          <p:cTn id="150" fill="hold">
                            <p:stCondLst>
                              <p:cond delay="0"/>
                            </p:stCondLst>
                            <p:childTnLst>
                              <p:par>
                                <p:cTn id="151" presetID="14" presetClass="entr" presetSubtype="10" fill="hold" grpId="1" nodeType="clickEffect">
                                  <p:stCondLst>
                                    <p:cond delay="0"/>
                                  </p:stCondLst>
                                  <p:childTnLst>
                                    <p:set>
                                      <p:cBhvr>
                                        <p:cTn id="152" dur="1" fill="hold">
                                          <p:stCondLst>
                                            <p:cond delay="0"/>
                                          </p:stCondLst>
                                        </p:cTn>
                                        <p:tgtEl>
                                          <p:spTgt spid="68611">
                                            <p:txEl>
                                              <p:pRg st="3" end="3"/>
                                            </p:txEl>
                                          </p:spTgt>
                                        </p:tgtEl>
                                        <p:attrNameLst>
                                          <p:attrName>style.visibility</p:attrName>
                                        </p:attrNameLst>
                                      </p:cBhvr>
                                      <p:to>
                                        <p:strVal val="visible"/>
                                      </p:to>
                                    </p:set>
                                    <p:animEffect transition="in" filter="randombar(horizontal)">
                                      <p:cBhvr>
                                        <p:cTn id="153" dur="500"/>
                                        <p:tgtEl>
                                          <p:spTgt spid="68611">
                                            <p:txEl>
                                              <p:pRg st="3" end="3"/>
                                            </p:txEl>
                                          </p:spTgt>
                                        </p:tgtEl>
                                      </p:cBhvr>
                                    </p:animEffect>
                                  </p:childTnLst>
                                </p:cTn>
                              </p:par>
                            </p:childTnLst>
                          </p:cTn>
                        </p:par>
                      </p:childTnLst>
                    </p:cTn>
                  </p:par>
                  <p:par>
                    <p:cTn id="154" fill="hold">
                      <p:stCondLst>
                        <p:cond delay="indefinite"/>
                      </p:stCondLst>
                      <p:childTnLst>
                        <p:par>
                          <p:cTn id="155" fill="hold">
                            <p:stCondLst>
                              <p:cond delay="0"/>
                            </p:stCondLst>
                            <p:childTnLst>
                              <p:par>
                                <p:cTn id="156" presetID="14" presetClass="entr" presetSubtype="10" fill="hold" grpId="1" nodeType="clickEffect">
                                  <p:stCondLst>
                                    <p:cond delay="0"/>
                                  </p:stCondLst>
                                  <p:childTnLst>
                                    <p:set>
                                      <p:cBhvr>
                                        <p:cTn id="157" dur="1" fill="hold">
                                          <p:stCondLst>
                                            <p:cond delay="0"/>
                                          </p:stCondLst>
                                        </p:cTn>
                                        <p:tgtEl>
                                          <p:spTgt spid="68611">
                                            <p:txEl>
                                              <p:pRg st="4" end="4"/>
                                            </p:txEl>
                                          </p:spTgt>
                                        </p:tgtEl>
                                        <p:attrNameLst>
                                          <p:attrName>style.visibility</p:attrName>
                                        </p:attrNameLst>
                                      </p:cBhvr>
                                      <p:to>
                                        <p:strVal val="visible"/>
                                      </p:to>
                                    </p:set>
                                    <p:animEffect transition="in" filter="randombar(horizontal)">
                                      <p:cBhvr>
                                        <p:cTn id="158" dur="500"/>
                                        <p:tgtEl>
                                          <p:spTgt spid="68611">
                                            <p:txEl>
                                              <p:pRg st="4" end="4"/>
                                            </p:txEl>
                                          </p:spTgt>
                                        </p:tgtEl>
                                      </p:cBhvr>
                                    </p:animEffect>
                                  </p:childTnLst>
                                </p:cTn>
                              </p:par>
                            </p:childTnLst>
                          </p:cTn>
                        </p:par>
                      </p:childTnLst>
                    </p:cTn>
                  </p:par>
                  <p:par>
                    <p:cTn id="159" fill="hold">
                      <p:stCondLst>
                        <p:cond delay="indefinite"/>
                      </p:stCondLst>
                      <p:childTnLst>
                        <p:par>
                          <p:cTn id="160" fill="hold">
                            <p:stCondLst>
                              <p:cond delay="0"/>
                            </p:stCondLst>
                            <p:childTnLst>
                              <p:par>
                                <p:cTn id="161" presetID="14" presetClass="entr" presetSubtype="10" fill="hold" grpId="1" nodeType="clickEffect">
                                  <p:stCondLst>
                                    <p:cond delay="0"/>
                                  </p:stCondLst>
                                  <p:childTnLst>
                                    <p:set>
                                      <p:cBhvr>
                                        <p:cTn id="162" dur="1" fill="hold">
                                          <p:stCondLst>
                                            <p:cond delay="0"/>
                                          </p:stCondLst>
                                        </p:cTn>
                                        <p:tgtEl>
                                          <p:spTgt spid="68611">
                                            <p:txEl>
                                              <p:pRg st="5" end="5"/>
                                            </p:txEl>
                                          </p:spTgt>
                                        </p:tgtEl>
                                        <p:attrNameLst>
                                          <p:attrName>style.visibility</p:attrName>
                                        </p:attrNameLst>
                                      </p:cBhvr>
                                      <p:to>
                                        <p:strVal val="visible"/>
                                      </p:to>
                                    </p:set>
                                    <p:animEffect transition="in" filter="randombar(horizontal)">
                                      <p:cBhvr>
                                        <p:cTn id="163" dur="500"/>
                                        <p:tgtEl>
                                          <p:spTgt spid="68611">
                                            <p:txEl>
                                              <p:pRg st="5" end="5"/>
                                            </p:txEl>
                                          </p:spTgt>
                                        </p:tgtEl>
                                      </p:cBhvr>
                                    </p:animEffect>
                                  </p:childTnLst>
                                </p:cTn>
                              </p:par>
                            </p:childTnLst>
                          </p:cTn>
                        </p:par>
                      </p:childTnLst>
                    </p:cTn>
                  </p:par>
                  <p:par>
                    <p:cTn id="164" fill="hold">
                      <p:stCondLst>
                        <p:cond delay="indefinite"/>
                      </p:stCondLst>
                      <p:childTnLst>
                        <p:par>
                          <p:cTn id="165" fill="hold">
                            <p:stCondLst>
                              <p:cond delay="0"/>
                            </p:stCondLst>
                            <p:childTnLst>
                              <p:par>
                                <p:cTn id="166" presetID="14" presetClass="entr" presetSubtype="10" fill="hold" grpId="1" nodeType="clickEffect">
                                  <p:stCondLst>
                                    <p:cond delay="0"/>
                                  </p:stCondLst>
                                  <p:childTnLst>
                                    <p:set>
                                      <p:cBhvr>
                                        <p:cTn id="167" dur="1" fill="hold">
                                          <p:stCondLst>
                                            <p:cond delay="0"/>
                                          </p:stCondLst>
                                        </p:cTn>
                                        <p:tgtEl>
                                          <p:spTgt spid="68611">
                                            <p:txEl>
                                              <p:pRg st="6" end="6"/>
                                            </p:txEl>
                                          </p:spTgt>
                                        </p:tgtEl>
                                        <p:attrNameLst>
                                          <p:attrName>style.visibility</p:attrName>
                                        </p:attrNameLst>
                                      </p:cBhvr>
                                      <p:to>
                                        <p:strVal val="visible"/>
                                      </p:to>
                                    </p:set>
                                    <p:animEffect transition="in" filter="randombar(horizontal)">
                                      <p:cBhvr>
                                        <p:cTn id="168" dur="500"/>
                                        <p:tgtEl>
                                          <p:spTgt spid="686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0" grpId="0"/>
      <p:bldP spid="68611" grpId="0" build="p"/>
      <p:bldP spid="68611" grpI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685800"/>
            <a:ext cx="7924800" cy="1143000"/>
          </a:xfrm>
        </p:spPr>
        <p:txBody>
          <a:bodyPr/>
          <a:lstStyle/>
          <a:p>
            <a:r>
              <a:rPr lang="en-GB" dirty="0"/>
              <a:t>What is the question?</a:t>
            </a:r>
          </a:p>
        </p:txBody>
      </p:sp>
      <p:sp>
        <p:nvSpPr>
          <p:cNvPr id="3" name="Text Placeholder 2"/>
          <p:cNvSpPr>
            <a:spLocks noGrp="1"/>
          </p:cNvSpPr>
          <p:nvPr>
            <p:ph type="body" sz="half" idx="1"/>
          </p:nvPr>
        </p:nvSpPr>
        <p:spPr>
          <a:xfrm>
            <a:off x="1066800" y="2362200"/>
            <a:ext cx="3541713" cy="3724275"/>
          </a:xfrm>
        </p:spPr>
        <p:txBody>
          <a:bodyPr/>
          <a:lstStyle/>
          <a:p>
            <a:pPr marL="368046" indent="-285750" eaLnBrk="1" fontAlgn="auto" hangingPunct="1">
              <a:lnSpc>
                <a:spcPct val="120000"/>
              </a:lnSpc>
              <a:spcAft>
                <a:spcPts val="0"/>
              </a:spcAft>
              <a:buClr>
                <a:srgbClr val="3891A7"/>
              </a:buClr>
              <a:defRPr/>
            </a:pPr>
            <a:r>
              <a:rPr lang="en-US" sz="1600" b="1" dirty="0">
                <a:solidFill>
                  <a:srgbClr val="C32D2E"/>
                </a:solidFill>
                <a:latin typeface="Calibri" pitchFamily="34" charset="0"/>
              </a:rPr>
              <a:t>Developed ‘rich’ countries consume more than people from developing ‘poor’ countries.  However does this idea of consumption between the rich/poor not only occur from one country to the next, but within one specific country itself?</a:t>
            </a:r>
          </a:p>
          <a:p>
            <a:pPr marL="368046" indent="-285750" eaLnBrk="1" fontAlgn="auto" hangingPunct="1">
              <a:lnSpc>
                <a:spcPct val="120000"/>
              </a:lnSpc>
              <a:spcAft>
                <a:spcPts val="0"/>
              </a:spcAft>
              <a:buClr>
                <a:srgbClr val="3891A7"/>
              </a:buClr>
              <a:defRPr/>
            </a:pPr>
            <a:r>
              <a:rPr lang="en-GB" sz="1600" b="1" dirty="0">
                <a:solidFill>
                  <a:prstClr val="black"/>
                </a:solidFill>
                <a:latin typeface="Calibri" pitchFamily="34" charset="0"/>
              </a:rPr>
              <a:t>In all countries there are pockets of communities of high and low socio-economic wealth</a:t>
            </a:r>
            <a:r>
              <a:rPr lang="en-GB" sz="1600" dirty="0">
                <a:solidFill>
                  <a:prstClr val="black"/>
                </a:solidFill>
                <a:latin typeface="Calibri" pitchFamily="34" charset="0"/>
              </a:rPr>
              <a:t>.</a:t>
            </a:r>
            <a:r>
              <a:rPr lang="en-US" sz="1600" dirty="0">
                <a:solidFill>
                  <a:prstClr val="black"/>
                </a:solidFill>
                <a:latin typeface="Calibri" pitchFamily="34" charset="0"/>
              </a:rPr>
              <a:t> </a:t>
            </a:r>
          </a:p>
          <a:p>
            <a:endParaRPr lang="en-GB" dirty="0"/>
          </a:p>
        </p:txBody>
      </p:sp>
      <p:pic>
        <p:nvPicPr>
          <p:cNvPr id="6" name="Content Placeholder 5"/>
          <p:cNvPicPr>
            <a:picLocks noGrp="1" noChangeAspect="1"/>
          </p:cNvPicPr>
          <p:nvPr>
            <p:ph sz="quarter" idx="2"/>
          </p:nvPr>
        </p:nvPicPr>
        <p:blipFill>
          <a:blip r:embed="rId2"/>
          <a:stretch>
            <a:fillRect/>
          </a:stretch>
        </p:blipFill>
        <p:spPr>
          <a:xfrm>
            <a:off x="6916927" y="908656"/>
            <a:ext cx="1995356" cy="1018115"/>
          </a:xfrm>
          <a:prstGeom prst="rect">
            <a:avLst/>
          </a:prstGeom>
        </p:spPr>
      </p:pic>
      <p:pic>
        <p:nvPicPr>
          <p:cNvPr id="7" name="Content Placeholder 6"/>
          <p:cNvPicPr>
            <a:picLocks noGrp="1" noChangeAspect="1"/>
          </p:cNvPicPr>
          <p:nvPr>
            <p:ph sz="quarter" idx="3"/>
          </p:nvPr>
        </p:nvPicPr>
        <p:blipFill>
          <a:blip r:embed="rId3"/>
          <a:stretch>
            <a:fillRect/>
          </a:stretch>
        </p:blipFill>
        <p:spPr>
          <a:xfrm>
            <a:off x="4722845" y="2407298"/>
            <a:ext cx="4388164" cy="3231502"/>
          </a:xfrm>
          <a:prstGeom prst="rect">
            <a:avLst/>
          </a:prstGeom>
        </p:spPr>
      </p:pic>
    </p:spTree>
    <p:extLst>
      <p:ext uri="{BB962C8B-B14F-4D97-AF65-F5344CB8AC3E}">
        <p14:creationId xmlns:p14="http://schemas.microsoft.com/office/powerpoint/2010/main" val="1050653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152400"/>
            <a:ext cx="7924800" cy="1143000"/>
          </a:xfrm>
        </p:spPr>
        <p:txBody>
          <a:bodyPr/>
          <a:lstStyle/>
          <a:p>
            <a:pPr eaLnBrk="1" fontAlgn="auto" hangingPunct="1">
              <a:spcAft>
                <a:spcPts val="0"/>
              </a:spcAft>
              <a:defRPr/>
            </a:pPr>
            <a:r>
              <a:rPr lang="en-GB" dirty="0">
                <a:solidFill>
                  <a:schemeClr val="tx2">
                    <a:satMod val="130000"/>
                  </a:schemeClr>
                </a:solidFill>
              </a:rPr>
              <a:t>Spatial context of poverty</a:t>
            </a:r>
          </a:p>
        </p:txBody>
      </p:sp>
      <p:sp>
        <p:nvSpPr>
          <p:cNvPr id="3" name="Text Placeholder 2"/>
          <p:cNvSpPr>
            <a:spLocks noGrp="1"/>
          </p:cNvSpPr>
          <p:nvPr>
            <p:ph type="body" sz="half" idx="1"/>
          </p:nvPr>
        </p:nvSpPr>
        <p:spPr>
          <a:xfrm>
            <a:off x="990600" y="1143000"/>
            <a:ext cx="7924800" cy="5410200"/>
          </a:xfrm>
        </p:spPr>
        <p:txBody>
          <a:bodyPr>
            <a:normAutofit fontScale="25000" lnSpcReduction="20000"/>
          </a:bodyPr>
          <a:lstStyle/>
          <a:p>
            <a:pPr marL="365760" indent="-283464" eaLnBrk="1" fontAlgn="auto" hangingPunct="1">
              <a:spcAft>
                <a:spcPts val="0"/>
              </a:spcAft>
              <a:buFont typeface="Wingdings 2"/>
              <a:buChar char=""/>
              <a:defRPr/>
            </a:pPr>
            <a:endParaRPr lang="en-GB" sz="4000" dirty="0">
              <a:latin typeface="Calibri" pitchFamily="34" charset="0"/>
              <a:cs typeface="Calibri" pitchFamily="34" charset="0"/>
            </a:endParaRPr>
          </a:p>
          <a:p>
            <a:pPr marL="365760" indent="-283464" eaLnBrk="1" fontAlgn="auto" hangingPunct="1">
              <a:spcAft>
                <a:spcPts val="0"/>
              </a:spcAft>
              <a:buFont typeface="Wingdings 2"/>
              <a:buChar char=""/>
              <a:defRPr/>
            </a:pPr>
            <a:r>
              <a:rPr lang="en-GB" sz="6400" dirty="0">
                <a:solidFill>
                  <a:schemeClr val="accent3"/>
                </a:solidFill>
                <a:latin typeface="Calibri" pitchFamily="34" charset="0"/>
                <a:cs typeface="Calibri" pitchFamily="34" charset="0"/>
              </a:rPr>
              <a:t>“the quantification and size of regional disparities are the starting point of many analyses . . . They raise a whole series of questions that are often taken for granted” (</a:t>
            </a:r>
            <a:r>
              <a:rPr lang="en-GB" sz="6400" dirty="0" err="1">
                <a:solidFill>
                  <a:schemeClr val="accent3"/>
                </a:solidFill>
                <a:latin typeface="Calibri" pitchFamily="34" charset="0"/>
                <a:cs typeface="Calibri" pitchFamily="34" charset="0"/>
              </a:rPr>
              <a:t>Dunford</a:t>
            </a:r>
            <a:r>
              <a:rPr lang="en-GB" sz="6400" dirty="0">
                <a:solidFill>
                  <a:schemeClr val="accent3"/>
                </a:solidFill>
                <a:latin typeface="Calibri" pitchFamily="34" charset="0"/>
                <a:cs typeface="Calibri" pitchFamily="34" charset="0"/>
              </a:rPr>
              <a:t>, 1993: 726)</a:t>
            </a:r>
          </a:p>
          <a:p>
            <a:pPr marL="365760" indent="-283464" eaLnBrk="1" fontAlgn="auto" hangingPunct="1">
              <a:spcAft>
                <a:spcPts val="0"/>
              </a:spcAft>
              <a:buFont typeface="Wingdings 2" panose="05020102010507070707" pitchFamily="18" charset="2"/>
              <a:buNone/>
              <a:defRPr/>
            </a:pPr>
            <a:endParaRPr lang="en-GB" sz="6400" dirty="0">
              <a:solidFill>
                <a:schemeClr val="accent3"/>
              </a:solidFill>
              <a:latin typeface="Calibri" pitchFamily="34" charset="0"/>
              <a:cs typeface="Calibri" pitchFamily="34" charset="0"/>
            </a:endParaRPr>
          </a:p>
          <a:p>
            <a:pPr marL="365760" indent="-283464" eaLnBrk="1" fontAlgn="auto" hangingPunct="1">
              <a:spcAft>
                <a:spcPts val="0"/>
              </a:spcAft>
              <a:buFont typeface="Wingdings 2"/>
              <a:buChar char=""/>
              <a:defRPr/>
            </a:pPr>
            <a:r>
              <a:rPr lang="en-GB" sz="6400" dirty="0">
                <a:latin typeface="Calibri" pitchFamily="34" charset="0"/>
                <a:cs typeface="Calibri" pitchFamily="34" charset="0"/>
              </a:rPr>
              <a:t>Johann </a:t>
            </a:r>
            <a:r>
              <a:rPr lang="en-GB" sz="6400" dirty="0" err="1">
                <a:latin typeface="Calibri" pitchFamily="34" charset="0"/>
                <a:cs typeface="Calibri" pitchFamily="34" charset="0"/>
              </a:rPr>
              <a:t>Graaff</a:t>
            </a:r>
            <a:r>
              <a:rPr lang="en-GB" sz="6400" dirty="0">
                <a:latin typeface="Calibri" pitchFamily="34" charset="0"/>
                <a:cs typeface="Calibri" pitchFamily="34" charset="0"/>
              </a:rPr>
              <a:t> (2016) indicates, poverty refers to individuals whereas development (or lack thereof) refers to countries: individuals may be poor but countries are less developed, or underdeveloped. Traditionally, poverty was measured by economic indicators, such as a Gross National Product (GNP per capita – measure of values of all goods and services produced by a country’s individuals and businesses, divided by the number of citizens; GDP per capita – measure of values of all goods and services produced within the borders of a country divided by number of citizens). (Global Sociology, </a:t>
            </a:r>
            <a:r>
              <a:rPr lang="en-GB" sz="6400" dirty="0" smtClean="0">
                <a:latin typeface="Calibri" pitchFamily="34" charset="0"/>
                <a:cs typeface="Calibri" pitchFamily="34" charset="0"/>
              </a:rPr>
              <a:t>2020)</a:t>
            </a:r>
            <a:endParaRPr lang="en-GB" sz="6400" dirty="0">
              <a:latin typeface="Calibri" pitchFamily="34" charset="0"/>
              <a:cs typeface="Calibri" pitchFamily="34" charset="0"/>
            </a:endParaRPr>
          </a:p>
          <a:p>
            <a:pPr marL="365760" indent="-283464" eaLnBrk="1" fontAlgn="auto" hangingPunct="1">
              <a:spcAft>
                <a:spcPts val="0"/>
              </a:spcAft>
              <a:buFont typeface="Wingdings 2" panose="05020102010507070707" pitchFamily="18" charset="2"/>
              <a:buNone/>
              <a:defRPr/>
            </a:pPr>
            <a:endParaRPr lang="en-GB" sz="6400" dirty="0">
              <a:latin typeface="Calibri" pitchFamily="34" charset="0"/>
              <a:cs typeface="Calibri" pitchFamily="34" charset="0"/>
            </a:endParaRPr>
          </a:p>
          <a:p>
            <a:pPr marL="365760" indent="-283464" eaLnBrk="1" fontAlgn="auto" hangingPunct="1">
              <a:spcAft>
                <a:spcPts val="0"/>
              </a:spcAft>
              <a:buFont typeface="Wingdings 2"/>
              <a:buChar char=""/>
              <a:defRPr/>
            </a:pPr>
            <a:r>
              <a:rPr lang="en-GB" sz="6400" dirty="0">
                <a:solidFill>
                  <a:schemeClr val="accent3"/>
                </a:solidFill>
                <a:latin typeface="Calibri" pitchFamily="34" charset="0"/>
                <a:cs typeface="Calibri" pitchFamily="34" charset="0"/>
              </a:rPr>
              <a:t>Relative deprivation refers to individuals’ perception of their standard of living compared to the larger society</a:t>
            </a:r>
          </a:p>
          <a:p>
            <a:pPr marL="365760" indent="-283464" eaLnBrk="1" fontAlgn="auto" hangingPunct="1">
              <a:spcAft>
                <a:spcPts val="0"/>
              </a:spcAft>
              <a:buFont typeface="Wingdings 2" panose="05020102010507070707" pitchFamily="18" charset="2"/>
              <a:buNone/>
              <a:defRPr/>
            </a:pPr>
            <a:endParaRPr lang="en-GB" sz="6400" dirty="0">
              <a:solidFill>
                <a:schemeClr val="accent3"/>
              </a:solidFill>
              <a:latin typeface="Calibri" pitchFamily="34" charset="0"/>
              <a:cs typeface="Calibri" pitchFamily="34" charset="0"/>
            </a:endParaRPr>
          </a:p>
          <a:p>
            <a:pPr marL="365760" indent="-283464" eaLnBrk="1" fontAlgn="auto" hangingPunct="1">
              <a:spcAft>
                <a:spcPts val="0"/>
              </a:spcAft>
              <a:buFont typeface="Wingdings 2"/>
              <a:buChar char=""/>
              <a:defRPr/>
            </a:pPr>
            <a:r>
              <a:rPr lang="en-GB" sz="6400" i="1" dirty="0">
                <a:latin typeface="Calibri" pitchFamily="34" charset="0"/>
                <a:cs typeface="Calibri" pitchFamily="34" charset="0"/>
              </a:rPr>
              <a:t>“Being poor is not just being without money. Being poor also means being subjected to physical abuse and violence, being subjected to humiliation and indignity, being subjected to exploitation by the powerful and the wealthy. It frequently involves experiences of humiliation, of helplessness and denigration, of powerlessness and insecurity, of fatalism, of being trapped in terribly bleak place, and of deep injustice.” </a:t>
            </a:r>
            <a:r>
              <a:rPr lang="en-GB" sz="6400" dirty="0">
                <a:latin typeface="Calibri" pitchFamily="34" charset="0"/>
                <a:cs typeface="Calibri" pitchFamily="34" charset="0"/>
              </a:rPr>
              <a:t>(Graff, 2016:8)</a:t>
            </a:r>
          </a:p>
          <a:p>
            <a:pPr marL="365760" indent="-283464" eaLnBrk="1" fontAlgn="auto" hangingPunct="1">
              <a:spcAft>
                <a:spcPts val="0"/>
              </a:spcAft>
              <a:buFont typeface="Wingdings 2"/>
              <a:buChar char=""/>
              <a:defRPr/>
            </a:pPr>
            <a:endParaRPr lang="en-GB"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wipe(down)">
                                      <p:cBhvr>
                                        <p:cTn id="12" dur="500"/>
                                        <p:tgtEl>
                                          <p:spTgt spid="3">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wipe(down)">
                                      <p:cBhvr>
                                        <p:cTn id="17" dur="500"/>
                                        <p:tgtEl>
                                          <p:spTgt spid="3">
                                            <p:txEl>
                                              <p:pRg st="5" end="5"/>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wipe(down)">
                                      <p:cBhvr>
                                        <p:cTn id="2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eaLnBrk="1" hangingPunct="1">
              <a:defRPr/>
            </a:pPr>
            <a:r>
              <a:rPr lang="en-GB" dirty="0"/>
              <a:t>Human Development Index</a:t>
            </a:r>
          </a:p>
        </p:txBody>
      </p:sp>
      <p:sp>
        <p:nvSpPr>
          <p:cNvPr id="13315" name="Content Placeholder 6"/>
          <p:cNvSpPr>
            <a:spLocks noGrp="1"/>
          </p:cNvSpPr>
          <p:nvPr>
            <p:ph idx="1"/>
          </p:nvPr>
        </p:nvSpPr>
        <p:spPr/>
        <p:txBody>
          <a:bodyPr/>
          <a:lstStyle/>
          <a:p>
            <a:pPr eaLnBrk="1" hangingPunct="1"/>
            <a:endParaRPr lang="en-GB" altLang="en-US"/>
          </a:p>
        </p:txBody>
      </p:sp>
      <p:pic>
        <p:nvPicPr>
          <p:cNvPr id="13316" name="Picture 2" descr="http://1.bp.blogspot.com/_vxI-ox6Dacw/R0yJQ0c_8YI/AAAAAAAAAO4/jCG1CPQfBb0/s1600/HDI%2Bmap.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1371600"/>
            <a:ext cx="7429500" cy="503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7" name="TextBox 9"/>
          <p:cNvSpPr txBox="1">
            <a:spLocks noChangeArrowheads="1"/>
          </p:cNvSpPr>
          <p:nvPr/>
        </p:nvSpPr>
        <p:spPr bwMode="auto">
          <a:xfrm>
            <a:off x="1143000" y="6488113"/>
            <a:ext cx="3962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algn="l"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algn="l"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algn="l"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algn="l"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algn="ctr" eaLnBrk="1" hangingPunct="1">
              <a:spcBef>
                <a:spcPct val="0"/>
              </a:spcBef>
              <a:buClrTx/>
              <a:buSzTx/>
              <a:buFontTx/>
              <a:buNone/>
            </a:pPr>
            <a:r>
              <a:rPr lang="en-GB" altLang="en-US" sz="1800">
                <a:latin typeface="Arial" panose="020B0604020202020204" pitchFamily="34" charset="0"/>
              </a:rPr>
              <a:t>1.0 =excellent quality of life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COVID </a:t>
            </a:r>
            <a:endParaRPr lang="en-GB" dirty="0"/>
          </a:p>
        </p:txBody>
      </p:sp>
      <p:sp>
        <p:nvSpPr>
          <p:cNvPr id="3" name="Content Placeholder 2"/>
          <p:cNvSpPr>
            <a:spLocks noGrp="1"/>
          </p:cNvSpPr>
          <p:nvPr>
            <p:ph idx="1"/>
          </p:nvPr>
        </p:nvSpPr>
        <p:spPr/>
        <p:txBody>
          <a:bodyPr/>
          <a:lstStyle/>
          <a:p>
            <a:pPr marL="82550" indent="0">
              <a:buNone/>
            </a:pPr>
            <a:r>
              <a:rPr lang="en-GB" dirty="0" smtClean="0"/>
              <a:t>Like environmental issues </a:t>
            </a:r>
            <a:r>
              <a:rPr lang="en-GB" dirty="0" err="1" smtClean="0"/>
              <a:t>COVId</a:t>
            </a:r>
            <a:r>
              <a:rPr lang="en-GB" dirty="0" smtClean="0"/>
              <a:t> is socio-economically concentrated</a:t>
            </a:r>
            <a:endParaRPr lang="en-GB" dirty="0"/>
          </a:p>
        </p:txBody>
      </p:sp>
      <p:pic>
        <p:nvPicPr>
          <p:cNvPr id="4" name="Picture 3"/>
          <p:cNvPicPr>
            <a:picLocks noChangeAspect="1"/>
          </p:cNvPicPr>
          <p:nvPr/>
        </p:nvPicPr>
        <p:blipFill>
          <a:blip r:embed="rId2"/>
          <a:stretch>
            <a:fillRect/>
          </a:stretch>
        </p:blipFill>
        <p:spPr>
          <a:xfrm>
            <a:off x="1643088" y="3886200"/>
            <a:ext cx="7083374" cy="2686050"/>
          </a:xfrm>
          <a:prstGeom prst="rect">
            <a:avLst/>
          </a:prstGeom>
        </p:spPr>
      </p:pic>
      <p:pic>
        <p:nvPicPr>
          <p:cNvPr id="5" name="Picture 4"/>
          <p:cNvPicPr>
            <a:picLocks noChangeAspect="1"/>
          </p:cNvPicPr>
          <p:nvPr/>
        </p:nvPicPr>
        <p:blipFill>
          <a:blip r:embed="rId3"/>
          <a:stretch>
            <a:fillRect/>
          </a:stretch>
        </p:blipFill>
        <p:spPr>
          <a:xfrm>
            <a:off x="2927350" y="2819400"/>
            <a:ext cx="4514850" cy="876300"/>
          </a:xfrm>
          <a:prstGeom prst="rect">
            <a:avLst/>
          </a:prstGeom>
        </p:spPr>
      </p:pic>
    </p:spTree>
    <p:extLst>
      <p:ext uri="{BB962C8B-B14F-4D97-AF65-F5344CB8AC3E}">
        <p14:creationId xmlns:p14="http://schemas.microsoft.com/office/powerpoint/2010/main" val="3996469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Sustainable HDI</a:t>
            </a:r>
          </a:p>
        </p:txBody>
      </p:sp>
      <p:sp>
        <p:nvSpPr>
          <p:cNvPr id="14339" name="Content Placeholder 2"/>
          <p:cNvSpPr>
            <a:spLocks noGrp="1"/>
          </p:cNvSpPr>
          <p:nvPr>
            <p:ph idx="1"/>
          </p:nvPr>
        </p:nvSpPr>
        <p:spPr>
          <a:xfrm>
            <a:off x="914400" y="1524000"/>
            <a:ext cx="2362200" cy="4800600"/>
          </a:xfrm>
        </p:spPr>
        <p:txBody>
          <a:bodyPr/>
          <a:lstStyle/>
          <a:p>
            <a:pPr eaLnBrk="1" hangingPunct="1"/>
            <a:r>
              <a:rPr lang="en-GB" altLang="en-US" sz="1600" dirty="0">
                <a:latin typeface="Calibri" panose="020F0502020204030204" pitchFamily="34" charset="0"/>
                <a:ea typeface="Calibri" panose="020F0502020204030204" pitchFamily="34" charset="0"/>
                <a:cs typeface="Calibri" panose="020F0502020204030204" pitchFamily="34" charset="0"/>
              </a:rPr>
              <a:t>The UNDP is tentatively calling its  index the </a:t>
            </a:r>
            <a:r>
              <a:rPr lang="en-GB" altLang="en-US" sz="1600" dirty="0">
                <a:latin typeface="Calibri" panose="020F0502020204030204" pitchFamily="34" charset="0"/>
                <a:ea typeface="Calibri" panose="020F0502020204030204" pitchFamily="34" charset="0"/>
                <a:cs typeface="Calibri" panose="020F0502020204030204" pitchFamily="34" charset="0"/>
                <a:hlinkClick r:id="rId2" tooltip="UNDP Sustainable Human Development Index"/>
              </a:rPr>
              <a:t>Sustainable Human Development Index</a:t>
            </a:r>
            <a:r>
              <a:rPr lang="en-GB" altLang="en-US" sz="1600" dirty="0" smtClean="0">
                <a:latin typeface="Calibri" panose="020F0502020204030204" pitchFamily="34" charset="0"/>
                <a:ea typeface="Calibri" panose="020F0502020204030204" pitchFamily="34" charset="0"/>
                <a:cs typeface="Calibri" panose="020F0502020204030204" pitchFamily="34" charset="0"/>
              </a:rPr>
              <a:t>. 2020</a:t>
            </a:r>
          </a:p>
          <a:p>
            <a:pPr eaLnBrk="1" hangingPunct="1"/>
            <a:endParaRPr lang="en-GB" altLang="en-US" sz="1600" dirty="0">
              <a:latin typeface="Calibri" panose="020F0502020204030204" pitchFamily="34" charset="0"/>
              <a:ea typeface="Calibri" panose="020F0502020204030204" pitchFamily="34" charset="0"/>
              <a:cs typeface="Calibri" panose="020F0502020204030204" pitchFamily="34" charset="0"/>
            </a:endParaRPr>
          </a:p>
          <a:p>
            <a:pPr eaLnBrk="1" hangingPunct="1"/>
            <a:r>
              <a:rPr lang="en-GB" altLang="en-US" sz="1600" dirty="0" smtClean="0">
                <a:latin typeface="Calibri" panose="020F0502020204030204" pitchFamily="34" charset="0"/>
                <a:ea typeface="Calibri" panose="020F0502020204030204" pitchFamily="34" charset="0"/>
                <a:cs typeface="Calibri" panose="020F0502020204030204" pitchFamily="34" charset="0"/>
              </a:rPr>
              <a:t> </a:t>
            </a:r>
            <a:r>
              <a:rPr lang="en-GB" altLang="en-US" sz="1600" dirty="0">
                <a:latin typeface="Calibri" panose="020F0502020204030204" pitchFamily="34" charset="0"/>
                <a:ea typeface="Calibri" panose="020F0502020204030204" pitchFamily="34" charset="0"/>
                <a:cs typeface="Calibri" panose="020F0502020204030204" pitchFamily="34" charset="0"/>
              </a:rPr>
              <a:t>“Equity, dignity, happiness, sustainability – these are all fundamental to our lives but absent in the GDP”</a:t>
            </a:r>
          </a:p>
          <a:p>
            <a:pPr eaLnBrk="1" hangingPunct="1"/>
            <a:endParaRPr lang="en-GB" altLang="en-US" dirty="0"/>
          </a:p>
        </p:txBody>
      </p:sp>
      <p:grpSp>
        <p:nvGrpSpPr>
          <p:cNvPr id="4" name="Group 3"/>
          <p:cNvGrpSpPr/>
          <p:nvPr/>
        </p:nvGrpSpPr>
        <p:grpSpPr>
          <a:xfrm>
            <a:off x="3200400" y="1066800"/>
            <a:ext cx="5675313" cy="5562600"/>
            <a:chOff x="3276600" y="1143000"/>
            <a:chExt cx="5675313" cy="5562600"/>
          </a:xfrm>
        </p:grpSpPr>
        <p:pic>
          <p:nvPicPr>
            <p:cNvPr id="14340" name="Picture 2" descr="http://anilnetto.com/wp-content/uploads/2012/06/HDIvsHSDI-20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1219200"/>
              <a:ext cx="5599113"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3276600" y="1143000"/>
              <a:ext cx="5181600" cy="381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Oval 5"/>
          <p:cNvSpPr/>
          <p:nvPr/>
        </p:nvSpPr>
        <p:spPr>
          <a:xfrm>
            <a:off x="8382000" y="1752600"/>
            <a:ext cx="533400" cy="509660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Economist </a:t>
            </a:r>
          </a:p>
        </p:txBody>
      </p:sp>
      <p:sp>
        <p:nvSpPr>
          <p:cNvPr id="3" name="Content Placeholder 2"/>
          <p:cNvSpPr>
            <a:spLocks noGrp="1"/>
          </p:cNvSpPr>
          <p:nvPr>
            <p:ph idx="1"/>
          </p:nvPr>
        </p:nvSpPr>
        <p:spPr/>
        <p:txBody>
          <a:bodyPr/>
          <a:lstStyle/>
          <a:p>
            <a:r>
              <a:rPr lang="en-GB" dirty="0">
                <a:hlinkClick r:id="rId2"/>
              </a:rPr>
              <a:t>Why the West’s carbon footprint is worse than it seems</a:t>
            </a:r>
            <a:r>
              <a:rPr lang="en-GB" dirty="0"/>
              <a:t>.</a:t>
            </a:r>
          </a:p>
          <a:p>
            <a:r>
              <a:rPr lang="en-GB" dirty="0"/>
              <a:t>Why do we have this pattern?</a:t>
            </a:r>
          </a:p>
          <a:p>
            <a:r>
              <a:rPr lang="en-GB" dirty="0"/>
              <a:t>What do you think will happen next?</a:t>
            </a:r>
          </a:p>
        </p:txBody>
      </p:sp>
    </p:spTree>
    <p:extLst>
      <p:ext uri="{BB962C8B-B14F-4D97-AF65-F5344CB8AC3E}">
        <p14:creationId xmlns:p14="http://schemas.microsoft.com/office/powerpoint/2010/main" val="25371737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a:t>
            </a:r>
            <a:endParaRPr lang="en-GB" dirty="0"/>
          </a:p>
        </p:txBody>
      </p:sp>
      <p:sp>
        <p:nvSpPr>
          <p:cNvPr id="3" name="Content Placeholder 2"/>
          <p:cNvSpPr>
            <a:spLocks noGrp="1"/>
          </p:cNvSpPr>
          <p:nvPr>
            <p:ph idx="1"/>
          </p:nvPr>
        </p:nvSpPr>
        <p:spPr>
          <a:xfrm>
            <a:off x="1009650" y="1981200"/>
            <a:ext cx="7924800" cy="4800600"/>
          </a:xfrm>
        </p:spPr>
        <p:txBody>
          <a:bodyPr/>
          <a:lstStyle/>
          <a:p>
            <a:r>
              <a:rPr lang="en-GB" dirty="0"/>
              <a:t>Homes of wealthy Americans have carbon footprints 25% higher than lower-income </a:t>
            </a:r>
            <a:r>
              <a:rPr lang="en-GB" dirty="0" smtClean="0"/>
              <a:t>residences</a:t>
            </a:r>
          </a:p>
          <a:p>
            <a:r>
              <a:rPr lang="en-GB" i="1" dirty="0">
                <a:solidFill>
                  <a:srgbClr val="00B050"/>
                </a:solidFill>
              </a:rPr>
              <a:t>“Although houses are becoming more energy efficient, U.S. household energy use and related greenhouse gas emissions are not shrinking, and this lack of progress undermines the substantial emissions reductions needed to mitigate climate change</a:t>
            </a:r>
            <a:r>
              <a:rPr lang="en-GB" i="1" dirty="0" smtClean="0">
                <a:solidFill>
                  <a:srgbClr val="00B050"/>
                </a:solidFill>
              </a:rPr>
              <a:t>,” (Goldstein, 2020)</a:t>
            </a:r>
            <a:endParaRPr lang="en-GB" i="1" dirty="0">
              <a:solidFill>
                <a:srgbClr val="00B050"/>
              </a:solidFill>
            </a:endParaRPr>
          </a:p>
        </p:txBody>
      </p:sp>
      <p:pic>
        <p:nvPicPr>
          <p:cNvPr id="4" name="Picture 3"/>
          <p:cNvPicPr>
            <a:picLocks noChangeAspect="1"/>
          </p:cNvPicPr>
          <p:nvPr/>
        </p:nvPicPr>
        <p:blipFill>
          <a:blip r:embed="rId3"/>
          <a:stretch>
            <a:fillRect/>
          </a:stretch>
        </p:blipFill>
        <p:spPr>
          <a:xfrm>
            <a:off x="7086600" y="-11723"/>
            <a:ext cx="2057400" cy="2057400"/>
          </a:xfrm>
          <a:prstGeom prst="rect">
            <a:avLst/>
          </a:prstGeom>
        </p:spPr>
      </p:pic>
      <p:grpSp>
        <p:nvGrpSpPr>
          <p:cNvPr id="7" name="Group 6"/>
          <p:cNvGrpSpPr/>
          <p:nvPr/>
        </p:nvGrpSpPr>
        <p:grpSpPr>
          <a:xfrm>
            <a:off x="1044818" y="2045676"/>
            <a:ext cx="7994407" cy="4743101"/>
            <a:chOff x="1044818" y="2045676"/>
            <a:chExt cx="7994407" cy="4743101"/>
          </a:xfrm>
        </p:grpSpPr>
        <p:pic>
          <p:nvPicPr>
            <p:cNvPr id="5" name="Picture 4"/>
            <p:cNvPicPr>
              <a:picLocks noChangeAspect="1"/>
            </p:cNvPicPr>
            <p:nvPr/>
          </p:nvPicPr>
          <p:blipFill>
            <a:blip r:embed="rId4"/>
            <a:stretch>
              <a:fillRect/>
            </a:stretch>
          </p:blipFill>
          <p:spPr>
            <a:xfrm>
              <a:off x="1044818" y="2045676"/>
              <a:ext cx="7889631" cy="4743101"/>
            </a:xfrm>
            <a:prstGeom prst="rect">
              <a:avLst/>
            </a:prstGeom>
          </p:spPr>
        </p:pic>
        <p:sp>
          <p:nvSpPr>
            <p:cNvPr id="6" name="TextBox 5"/>
            <p:cNvSpPr txBox="1"/>
            <p:nvPr/>
          </p:nvSpPr>
          <p:spPr>
            <a:xfrm>
              <a:off x="6905625" y="5410200"/>
              <a:ext cx="2133600" cy="369332"/>
            </a:xfrm>
            <a:prstGeom prst="rect">
              <a:avLst/>
            </a:prstGeom>
            <a:noFill/>
          </p:spPr>
          <p:txBody>
            <a:bodyPr wrap="square" rtlCol="0">
              <a:spAutoFit/>
            </a:bodyPr>
            <a:lstStyle/>
            <a:p>
              <a:r>
                <a:rPr lang="en-GB" dirty="0" smtClean="0"/>
                <a:t>US CFP, 2020</a:t>
              </a:r>
              <a:endParaRPr lang="en-GB" dirty="0"/>
            </a:p>
          </p:txBody>
        </p:sp>
      </p:grpSp>
    </p:spTree>
    <p:extLst>
      <p:ext uri="{BB962C8B-B14F-4D97-AF65-F5344CB8AC3E}">
        <p14:creationId xmlns:p14="http://schemas.microsoft.com/office/powerpoint/2010/main" val="1713214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half" idx="1"/>
          </p:nvPr>
        </p:nvSpPr>
        <p:spPr/>
        <p:txBody>
          <a:bodyPr/>
          <a:lstStyle/>
          <a:p>
            <a:endParaRPr lang="en-GB"/>
          </a:p>
        </p:txBody>
      </p:sp>
      <p:sp>
        <p:nvSpPr>
          <p:cNvPr id="4" name="Content Placeholder 3"/>
          <p:cNvSpPr>
            <a:spLocks noGrp="1"/>
          </p:cNvSpPr>
          <p:nvPr>
            <p:ph sz="quarter" idx="2"/>
          </p:nvPr>
        </p:nvSpPr>
        <p:spPr/>
        <p:txBody>
          <a:bodyPr/>
          <a:lstStyle/>
          <a:p>
            <a:endParaRPr lang="en-GB"/>
          </a:p>
        </p:txBody>
      </p:sp>
      <p:sp>
        <p:nvSpPr>
          <p:cNvPr id="5" name="Content Placeholder 4"/>
          <p:cNvSpPr>
            <a:spLocks noGrp="1"/>
          </p:cNvSpPr>
          <p:nvPr>
            <p:ph sz="quarter" idx="3"/>
          </p:nvPr>
        </p:nvSpPr>
        <p:spPr/>
        <p:txBody>
          <a:bodyPr/>
          <a:lstStyle/>
          <a:p>
            <a:endParaRPr lang="en-GB"/>
          </a:p>
        </p:txBody>
      </p:sp>
      <p:pic>
        <p:nvPicPr>
          <p:cNvPr id="6" name="Picture 5"/>
          <p:cNvPicPr>
            <a:picLocks noChangeAspect="1"/>
          </p:cNvPicPr>
          <p:nvPr/>
        </p:nvPicPr>
        <p:blipFill>
          <a:blip r:embed="rId2"/>
          <a:stretch>
            <a:fillRect/>
          </a:stretch>
        </p:blipFill>
        <p:spPr>
          <a:xfrm>
            <a:off x="0" y="286789"/>
            <a:ext cx="9144000" cy="6284422"/>
          </a:xfrm>
          <a:prstGeom prst="rect">
            <a:avLst/>
          </a:prstGeom>
        </p:spPr>
      </p:pic>
    </p:spTree>
    <p:extLst>
      <p:ext uri="{BB962C8B-B14F-4D97-AF65-F5344CB8AC3E}">
        <p14:creationId xmlns:p14="http://schemas.microsoft.com/office/powerpoint/2010/main" val="336512778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Carbon footprints. Similar to Trump </a:t>
            </a:r>
            <a:r>
              <a:rPr lang="en-GB" dirty="0"/>
              <a:t>B</a:t>
            </a:r>
            <a:r>
              <a:rPr lang="en-GB" dirty="0" smtClean="0"/>
              <a:t>iden Election. Why?</a:t>
            </a:r>
            <a:endParaRPr lang="en-GB" dirty="0"/>
          </a:p>
        </p:txBody>
      </p:sp>
      <p:pic>
        <p:nvPicPr>
          <p:cNvPr id="4" name="Content Placeholder 3"/>
          <p:cNvPicPr>
            <a:picLocks noGrp="1" noChangeAspect="1"/>
          </p:cNvPicPr>
          <p:nvPr>
            <p:ph idx="1"/>
          </p:nvPr>
        </p:nvPicPr>
        <p:blipFill>
          <a:blip r:embed="rId2"/>
          <a:stretch>
            <a:fillRect/>
          </a:stretch>
        </p:blipFill>
        <p:spPr>
          <a:xfrm>
            <a:off x="1371600" y="2057400"/>
            <a:ext cx="7499350" cy="4507109"/>
          </a:xfrm>
          <a:prstGeom prst="rect">
            <a:avLst/>
          </a:prstGeom>
        </p:spPr>
      </p:pic>
    </p:spTree>
    <p:extLst>
      <p:ext uri="{BB962C8B-B14F-4D97-AF65-F5344CB8AC3E}">
        <p14:creationId xmlns:p14="http://schemas.microsoft.com/office/powerpoint/2010/main" val="307347693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1800" y="158445"/>
            <a:ext cx="7499350" cy="1143000"/>
          </a:xfrm>
        </p:spPr>
        <p:txBody>
          <a:bodyPr/>
          <a:lstStyle/>
          <a:p>
            <a:r>
              <a:rPr lang="en-GB" dirty="0" smtClean="0"/>
              <a:t>e.g.  Amazon</a:t>
            </a:r>
            <a:endParaRPr lang="en-GB" dirty="0"/>
          </a:p>
        </p:txBody>
      </p:sp>
      <p:sp>
        <p:nvSpPr>
          <p:cNvPr id="3" name="Content Placeholder 2"/>
          <p:cNvSpPr>
            <a:spLocks noGrp="1"/>
          </p:cNvSpPr>
          <p:nvPr>
            <p:ph idx="1"/>
          </p:nvPr>
        </p:nvSpPr>
        <p:spPr>
          <a:xfrm>
            <a:off x="1295400" y="2209800"/>
            <a:ext cx="7499350" cy="4800600"/>
          </a:xfrm>
        </p:spPr>
        <p:txBody>
          <a:bodyPr/>
          <a:lstStyle/>
          <a:p>
            <a:r>
              <a:rPr lang="en-GB" sz="2000" dirty="0"/>
              <a:t>Amazon's carbon footprint rose 15 per cent despite green </a:t>
            </a:r>
            <a:r>
              <a:rPr lang="en-GB" sz="2000" dirty="0" smtClean="0"/>
              <a:t>initiatives</a:t>
            </a:r>
          </a:p>
          <a:p>
            <a:r>
              <a:rPr lang="en-GB" sz="2000" dirty="0">
                <a:solidFill>
                  <a:srgbClr val="00B050"/>
                </a:solidFill>
              </a:rPr>
              <a:t>The amount of CO2 Amazon emitted in 2019 was the equivalent of 13 coal-burning power plants running for a </a:t>
            </a:r>
            <a:r>
              <a:rPr lang="en-GB" sz="2000" dirty="0" smtClean="0">
                <a:solidFill>
                  <a:srgbClr val="00B050"/>
                </a:solidFill>
              </a:rPr>
              <a:t>year</a:t>
            </a:r>
          </a:p>
          <a:p>
            <a:r>
              <a:rPr lang="en-GB" sz="2000" dirty="0"/>
              <a:t>Amazon disclosed its carbon footprint for the first time </a:t>
            </a:r>
            <a:r>
              <a:rPr lang="en-GB" sz="2000" dirty="0" smtClean="0"/>
              <a:t>2018 </a:t>
            </a:r>
            <a:r>
              <a:rPr lang="en-GB" sz="2000" dirty="0"/>
              <a:t>after employees pressured the company to do more to combat climate </a:t>
            </a:r>
            <a:r>
              <a:rPr lang="en-GB" sz="2000" dirty="0" smtClean="0"/>
              <a:t>change</a:t>
            </a:r>
          </a:p>
          <a:p>
            <a:r>
              <a:rPr lang="en-GB" sz="2000" dirty="0">
                <a:solidFill>
                  <a:srgbClr val="00B050"/>
                </a:solidFill>
              </a:rPr>
              <a:t> Jeff Bezos, CEO and founder of Amazon, pledged $10 billion of his own fortune to fight climate </a:t>
            </a:r>
            <a:r>
              <a:rPr lang="en-GB" sz="2000" dirty="0" smtClean="0">
                <a:solidFill>
                  <a:srgbClr val="00B050"/>
                </a:solidFill>
              </a:rPr>
              <a:t>change</a:t>
            </a:r>
          </a:p>
          <a:p>
            <a:r>
              <a:rPr lang="en-GB" sz="2000" dirty="0" smtClean="0"/>
              <a:t>It shows it is difficult for rapidly growing companies</a:t>
            </a:r>
            <a:endParaRPr lang="en-GB" dirty="0"/>
          </a:p>
        </p:txBody>
      </p:sp>
      <p:pic>
        <p:nvPicPr>
          <p:cNvPr id="4" name="Picture 3"/>
          <p:cNvPicPr>
            <a:picLocks noChangeAspect="1"/>
          </p:cNvPicPr>
          <p:nvPr/>
        </p:nvPicPr>
        <p:blipFill>
          <a:blip r:embed="rId3"/>
          <a:stretch>
            <a:fillRect/>
          </a:stretch>
        </p:blipFill>
        <p:spPr>
          <a:xfrm>
            <a:off x="6524354" y="366"/>
            <a:ext cx="2619646" cy="1747171"/>
          </a:xfrm>
          <a:prstGeom prst="rect">
            <a:avLst/>
          </a:prstGeom>
        </p:spPr>
      </p:pic>
      <p:pic>
        <p:nvPicPr>
          <p:cNvPr id="5" name="Picture 4"/>
          <p:cNvPicPr>
            <a:picLocks noChangeAspect="1"/>
          </p:cNvPicPr>
          <p:nvPr/>
        </p:nvPicPr>
        <p:blipFill>
          <a:blip r:embed="rId4"/>
          <a:stretch>
            <a:fillRect/>
          </a:stretch>
        </p:blipFill>
        <p:spPr>
          <a:xfrm>
            <a:off x="-91071" y="366"/>
            <a:ext cx="2571750" cy="1447434"/>
          </a:xfrm>
          <a:prstGeom prst="rect">
            <a:avLst/>
          </a:prstGeom>
        </p:spPr>
      </p:pic>
    </p:spTree>
    <p:extLst>
      <p:ext uri="{BB962C8B-B14F-4D97-AF65-F5344CB8AC3E}">
        <p14:creationId xmlns:p14="http://schemas.microsoft.com/office/powerpoint/2010/main" val="783576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781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0" y="-31750"/>
            <a:ext cx="7499350" cy="1143000"/>
          </a:xfrm>
        </p:spPr>
        <p:txBody>
          <a:bodyPr/>
          <a:lstStyle/>
          <a:p>
            <a:pPr eaLnBrk="1" hangingPunct="1">
              <a:defRPr/>
            </a:pPr>
            <a:r>
              <a:rPr lang="en-GB" dirty="0"/>
              <a:t>Regional development and policy</a:t>
            </a:r>
          </a:p>
        </p:txBody>
      </p:sp>
      <p:sp>
        <p:nvSpPr>
          <p:cNvPr id="3" name="Content Placeholder 2"/>
          <p:cNvSpPr>
            <a:spLocks noGrp="1"/>
          </p:cNvSpPr>
          <p:nvPr>
            <p:ph idx="1"/>
          </p:nvPr>
        </p:nvSpPr>
        <p:spPr>
          <a:xfrm>
            <a:off x="4724400" y="4267200"/>
            <a:ext cx="4419600" cy="3794125"/>
          </a:xfrm>
        </p:spPr>
        <p:txBody>
          <a:bodyPr/>
          <a:lstStyle/>
          <a:p>
            <a:pPr marL="425196" indent="-342900" eaLnBrk="1" fontAlgn="auto" hangingPunct="1">
              <a:spcAft>
                <a:spcPts val="0"/>
              </a:spcAft>
              <a:buFont typeface="Wingdings" panose="05000000000000000000" pitchFamily="2" charset="2"/>
              <a:buChar char="§"/>
              <a:defRPr/>
            </a:pPr>
            <a:r>
              <a:rPr lang="en-GB" sz="1800" dirty="0">
                <a:latin typeface="Calibri" pitchFamily="34" charset="0"/>
                <a:cs typeface="Calibri" pitchFamily="34" charset="0"/>
              </a:rPr>
              <a:t>Clout, 1987; Jones &amp; Keating (2015) deprivation across Europe</a:t>
            </a:r>
          </a:p>
          <a:p>
            <a:pPr marL="470598" indent="-342900" eaLnBrk="1" fontAlgn="auto" hangingPunct="1">
              <a:spcAft>
                <a:spcPts val="0"/>
              </a:spcAft>
              <a:buFont typeface="Wingdings" panose="05000000000000000000" pitchFamily="2" charset="2"/>
              <a:buChar char="§"/>
              <a:defRPr/>
            </a:pPr>
            <a:r>
              <a:rPr lang="en-GB" sz="1800" dirty="0">
                <a:solidFill>
                  <a:schemeClr val="accent6">
                    <a:lumMod val="75000"/>
                  </a:schemeClr>
                </a:solidFill>
                <a:latin typeface="Calibri" pitchFamily="34" charset="0"/>
                <a:cs typeface="Calibri" pitchFamily="34" charset="0"/>
              </a:rPr>
              <a:t>Core and periphery</a:t>
            </a:r>
          </a:p>
          <a:p>
            <a:pPr marL="470598" indent="-342900" eaLnBrk="1" fontAlgn="auto" hangingPunct="1">
              <a:spcAft>
                <a:spcPts val="0"/>
              </a:spcAft>
              <a:buFont typeface="Wingdings" panose="05000000000000000000" pitchFamily="2" charset="2"/>
              <a:buChar char="§"/>
              <a:defRPr/>
            </a:pPr>
            <a:r>
              <a:rPr lang="en-GB" sz="1800" dirty="0" err="1">
                <a:latin typeface="Calibri" pitchFamily="34" charset="0"/>
                <a:cs typeface="Calibri" pitchFamily="34" charset="0"/>
              </a:rPr>
              <a:t>Croxsford</a:t>
            </a:r>
            <a:r>
              <a:rPr lang="en-GB" sz="1800" dirty="0">
                <a:latin typeface="Calibri" pitchFamily="34" charset="0"/>
                <a:cs typeface="Calibri" pitchFamily="34" charset="0"/>
              </a:rPr>
              <a:t> (2014) Regional Development</a:t>
            </a:r>
          </a:p>
          <a:p>
            <a:pPr marL="470598" indent="-342900" eaLnBrk="1" fontAlgn="auto" hangingPunct="1">
              <a:spcAft>
                <a:spcPts val="0"/>
              </a:spcAft>
              <a:buFont typeface="Wingdings" panose="05000000000000000000" pitchFamily="2" charset="2"/>
              <a:buChar char="§"/>
              <a:defRPr/>
            </a:pPr>
            <a:r>
              <a:rPr lang="en-GB" sz="1800" dirty="0">
                <a:solidFill>
                  <a:schemeClr val="accent6">
                    <a:lumMod val="75000"/>
                  </a:schemeClr>
                </a:solidFill>
                <a:latin typeface="Calibri" pitchFamily="34" charset="0"/>
                <a:cs typeface="Calibri" pitchFamily="34" charset="0"/>
              </a:rPr>
              <a:t>Interwar SA Act (House, 1999)</a:t>
            </a:r>
          </a:p>
          <a:p>
            <a:pPr marL="470598" indent="-342900" eaLnBrk="1" fontAlgn="auto" hangingPunct="1">
              <a:spcAft>
                <a:spcPts val="0"/>
              </a:spcAft>
              <a:buFont typeface="Wingdings" panose="05000000000000000000" pitchFamily="2" charset="2"/>
              <a:buChar char="§"/>
              <a:defRPr/>
            </a:pPr>
            <a:r>
              <a:rPr lang="en-GB" sz="1800" dirty="0">
                <a:latin typeface="Calibri" pitchFamily="34" charset="0"/>
                <a:cs typeface="Calibri" pitchFamily="34" charset="0"/>
              </a:rPr>
              <a:t>ERDF/ESF-Structural Funds-Objective 1 various reforms (EU, 2014)</a:t>
            </a:r>
          </a:p>
          <a:p>
            <a:pPr eaLnBrk="1" hangingPunct="1">
              <a:defRPr/>
            </a:pPr>
            <a:endParaRPr lang="en-GB" sz="12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Wealth and footprints</a:t>
            </a:r>
          </a:p>
        </p:txBody>
      </p:sp>
      <p:sp>
        <p:nvSpPr>
          <p:cNvPr id="3" name="Content Placeholder 2"/>
          <p:cNvSpPr>
            <a:spLocks noGrp="1"/>
          </p:cNvSpPr>
          <p:nvPr>
            <p:ph idx="1"/>
          </p:nvPr>
        </p:nvSpPr>
        <p:spPr>
          <a:xfrm>
            <a:off x="984250" y="1961356"/>
            <a:ext cx="4038600" cy="4191000"/>
          </a:xfrm>
        </p:spPr>
        <p:txBody>
          <a:bodyPr/>
          <a:lstStyle/>
          <a:p>
            <a:pPr>
              <a:defRPr/>
            </a:pPr>
            <a:r>
              <a:rPr lang="en-GB" dirty="0">
                <a:hlinkClick r:id="rId2"/>
              </a:rPr>
              <a:t>3 min footprint video</a:t>
            </a:r>
          </a:p>
          <a:p>
            <a:pPr marL="82550" indent="0">
              <a:buFont typeface="Wingdings 2" panose="05020102010507070707" pitchFamily="18" charset="2"/>
              <a:buNone/>
              <a:defRPr/>
            </a:pPr>
            <a:r>
              <a:rPr lang="en-GB" dirty="0"/>
              <a:t>“No one ever said that saving the world was going to be easy…” (BBC </a:t>
            </a:r>
            <a:r>
              <a:rPr lang="en-GB" dirty="0" smtClean="0"/>
              <a:t>2019</a:t>
            </a:r>
            <a:r>
              <a:rPr lang="en-GB" dirty="0"/>
              <a:t>)</a:t>
            </a:r>
          </a:p>
        </p:txBody>
      </p:sp>
      <p:pic>
        <p:nvPicPr>
          <p:cNvPr id="1638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371600"/>
            <a:ext cx="4533900" cy="53705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pPr eaLnBrk="1" fontAlgn="auto" hangingPunct="1">
              <a:spcAft>
                <a:spcPts val="0"/>
              </a:spcAft>
              <a:defRPr/>
            </a:pPr>
            <a:r>
              <a:rPr lang="en-GB" dirty="0">
                <a:solidFill>
                  <a:schemeClr val="tx2">
                    <a:satMod val="130000"/>
                  </a:schemeClr>
                </a:solidFill>
              </a:rPr>
              <a:t>A Research Project.</a:t>
            </a:r>
            <a:br>
              <a:rPr lang="en-GB" dirty="0">
                <a:solidFill>
                  <a:schemeClr val="tx2">
                    <a:satMod val="130000"/>
                  </a:schemeClr>
                </a:solidFill>
              </a:rPr>
            </a:br>
            <a:r>
              <a:rPr lang="en-GB" dirty="0">
                <a:solidFill>
                  <a:schemeClr val="tx2">
                    <a:satMod val="130000"/>
                  </a:schemeClr>
                </a:solidFill>
              </a:rPr>
              <a:t>Coastal needs</a:t>
            </a:r>
          </a:p>
        </p:txBody>
      </p:sp>
      <p:sp>
        <p:nvSpPr>
          <p:cNvPr id="7" name="Content Placeholder 6"/>
          <p:cNvSpPr>
            <a:spLocks noGrp="1"/>
          </p:cNvSpPr>
          <p:nvPr>
            <p:ph idx="1"/>
          </p:nvPr>
        </p:nvSpPr>
        <p:spPr/>
        <p:txBody>
          <a:bodyPr>
            <a:normAutofit fontScale="70000" lnSpcReduction="20000"/>
          </a:bodyPr>
          <a:lstStyle/>
          <a:p>
            <a:pPr marL="365760" indent="-283464" eaLnBrk="1" fontAlgn="auto" hangingPunct="1">
              <a:spcAft>
                <a:spcPts val="0"/>
              </a:spcAft>
              <a:buFont typeface="Wingdings 2"/>
              <a:buChar char=""/>
              <a:defRPr/>
            </a:pPr>
            <a:r>
              <a:rPr lang="en-GB" dirty="0">
                <a:latin typeface="Calibri" pitchFamily="34" charset="0"/>
                <a:ea typeface="Calibri"/>
                <a:cs typeface="Times New Roman"/>
              </a:rPr>
              <a:t>75% of the world’s cities are coastal with 12 of the world’s largest cities located in the coastal zone (Olsen, </a:t>
            </a:r>
            <a:r>
              <a:rPr lang="en-GB" dirty="0" smtClean="0">
                <a:latin typeface="Calibri" pitchFamily="34" charset="0"/>
                <a:ea typeface="Calibri"/>
                <a:cs typeface="Times New Roman"/>
              </a:rPr>
              <a:t>2019</a:t>
            </a:r>
            <a:r>
              <a:rPr lang="en-GB" dirty="0">
                <a:latin typeface="Calibri" pitchFamily="34" charset="0"/>
                <a:ea typeface="Calibri"/>
                <a:cs typeface="Times New Roman"/>
              </a:rPr>
              <a:t>). </a:t>
            </a:r>
          </a:p>
          <a:p>
            <a:pPr marL="365760" indent="-283464" eaLnBrk="1" fontAlgn="auto" hangingPunct="1">
              <a:spcAft>
                <a:spcPts val="0"/>
              </a:spcAft>
              <a:buFont typeface="Wingdings 2"/>
              <a:buChar char=""/>
              <a:defRPr/>
            </a:pPr>
            <a:r>
              <a:rPr lang="en-GB" dirty="0">
                <a:solidFill>
                  <a:schemeClr val="accent3"/>
                </a:solidFill>
                <a:latin typeface="Calibri" pitchFamily="34" charset="0"/>
                <a:ea typeface="Calibri"/>
                <a:cs typeface="Times New Roman"/>
              </a:rPr>
              <a:t>The two greatest factors of coastal degradation are climate change and anthropogenic stressors (</a:t>
            </a:r>
            <a:r>
              <a:rPr lang="en-GB" dirty="0" err="1">
                <a:solidFill>
                  <a:schemeClr val="accent3"/>
                </a:solidFill>
                <a:latin typeface="Calibri" pitchFamily="34" charset="0"/>
                <a:ea typeface="Calibri"/>
                <a:cs typeface="Times New Roman"/>
              </a:rPr>
              <a:t>Coelo</a:t>
            </a:r>
            <a:r>
              <a:rPr lang="en-GB" dirty="0">
                <a:solidFill>
                  <a:schemeClr val="accent3"/>
                </a:solidFill>
                <a:latin typeface="Calibri" pitchFamily="34" charset="0"/>
                <a:ea typeface="Calibri"/>
                <a:cs typeface="Times New Roman"/>
              </a:rPr>
              <a:t> et al., 2009). </a:t>
            </a:r>
          </a:p>
          <a:p>
            <a:pPr marL="365760" indent="-283464" eaLnBrk="1" fontAlgn="auto" hangingPunct="1">
              <a:spcAft>
                <a:spcPts val="0"/>
              </a:spcAft>
              <a:buFont typeface="Wingdings 2"/>
              <a:buChar char=""/>
              <a:defRPr/>
            </a:pPr>
            <a:r>
              <a:rPr lang="en-GB" dirty="0">
                <a:latin typeface="Calibri" pitchFamily="34" charset="0"/>
                <a:ea typeface="Calibri"/>
                <a:cs typeface="Times New Roman"/>
              </a:rPr>
              <a:t>Stressors endanger the ecosystem services that the coastal zone provides (Creel, 2003).</a:t>
            </a:r>
          </a:p>
          <a:p>
            <a:pPr marL="365760" indent="-283464" eaLnBrk="1" fontAlgn="auto" hangingPunct="1">
              <a:spcAft>
                <a:spcPts val="0"/>
              </a:spcAft>
              <a:buFont typeface="Wingdings 2"/>
              <a:buChar char=""/>
              <a:defRPr/>
            </a:pPr>
            <a:r>
              <a:rPr lang="en-GB" dirty="0">
                <a:solidFill>
                  <a:schemeClr val="accent3"/>
                </a:solidFill>
                <a:latin typeface="Calibri" pitchFamily="34" charset="0"/>
              </a:rPr>
              <a:t>Inability by governments to put a worth to these services has resulted in overuse and exploitation (Davies &amp; </a:t>
            </a:r>
            <a:r>
              <a:rPr lang="en-GB" dirty="0" err="1">
                <a:solidFill>
                  <a:schemeClr val="accent3"/>
                </a:solidFill>
                <a:latin typeface="Calibri" pitchFamily="34" charset="0"/>
              </a:rPr>
              <a:t>Denner</a:t>
            </a:r>
            <a:r>
              <a:rPr lang="en-GB" dirty="0">
                <a:solidFill>
                  <a:schemeClr val="accent3"/>
                </a:solidFill>
                <a:latin typeface="Calibri" pitchFamily="34" charset="0"/>
              </a:rPr>
              <a:t>, 2012)</a:t>
            </a:r>
          </a:p>
          <a:p>
            <a:pPr marL="365760" indent="-283464" eaLnBrk="1" fontAlgn="auto" hangingPunct="1">
              <a:spcAft>
                <a:spcPts val="0"/>
              </a:spcAft>
              <a:buFont typeface="Wingdings 2"/>
              <a:buChar char=""/>
              <a:defRPr/>
            </a:pPr>
            <a:r>
              <a:rPr lang="en-GB" dirty="0">
                <a:latin typeface="Calibri" pitchFamily="34" charset="0"/>
              </a:rPr>
              <a:t>Negative externality of economic growth results in high levels of environmental degradation (Wells, 2000; Helm, 2009)</a:t>
            </a:r>
          </a:p>
          <a:p>
            <a:pPr marL="365760" indent="-283464" eaLnBrk="1" fontAlgn="auto" hangingPunct="1">
              <a:spcAft>
                <a:spcPts val="0"/>
              </a:spcAft>
              <a:buFont typeface="Wingdings 2"/>
              <a:buChar char=""/>
              <a:defRPr/>
            </a:pPr>
            <a:r>
              <a:rPr lang="en-GB" dirty="0">
                <a:solidFill>
                  <a:schemeClr val="accent3"/>
                </a:solidFill>
                <a:latin typeface="Calibri" pitchFamily="34" charset="0"/>
              </a:rPr>
              <a:t>Coastal poverty is debilitating (</a:t>
            </a:r>
            <a:r>
              <a:rPr lang="en-GB" dirty="0" err="1">
                <a:solidFill>
                  <a:schemeClr val="accent3"/>
                </a:solidFill>
                <a:latin typeface="Calibri" pitchFamily="34" charset="0"/>
              </a:rPr>
              <a:t>Glavovic</a:t>
            </a:r>
            <a:r>
              <a:rPr lang="en-GB" dirty="0">
                <a:solidFill>
                  <a:schemeClr val="accent3"/>
                </a:solidFill>
                <a:latin typeface="Calibri" pitchFamily="34" charset="0"/>
              </a:rPr>
              <a:t>, </a:t>
            </a:r>
            <a:r>
              <a:rPr lang="en-GB" dirty="0" smtClean="0">
                <a:solidFill>
                  <a:schemeClr val="accent3"/>
                </a:solidFill>
                <a:latin typeface="Calibri" pitchFamily="34" charset="0"/>
              </a:rPr>
              <a:t>2016</a:t>
            </a:r>
            <a:r>
              <a:rPr lang="en-GB" dirty="0">
                <a:solidFill>
                  <a:schemeClr val="accent3"/>
                </a:solidFill>
                <a:latin typeface="Calibri" pitchFamily="34" charset="0"/>
              </a:rPr>
              <a:t>)</a:t>
            </a:r>
          </a:p>
          <a:p>
            <a:pPr marL="365760" indent="-283464" eaLnBrk="1" fontAlgn="auto" hangingPunct="1">
              <a:spcAft>
                <a:spcPts val="0"/>
              </a:spcAft>
              <a:buFont typeface="Wingdings 2"/>
              <a:buChar char=""/>
              <a:defRPr/>
            </a:pPr>
            <a:r>
              <a:rPr lang="en-GB" dirty="0">
                <a:latin typeface="Calibri" pitchFamily="34" charset="0"/>
              </a:rPr>
              <a:t>House of Commons report (2007) ‘Coastal towns . . . ‘ highlights concern</a:t>
            </a:r>
          </a:p>
          <a:p>
            <a:pPr marL="365760" indent="-283464" eaLnBrk="1" fontAlgn="auto" hangingPunct="1">
              <a:spcAft>
                <a:spcPts val="0"/>
              </a:spcAft>
              <a:buFont typeface="Wingdings 2"/>
              <a:buChar char=""/>
              <a:defRPr/>
            </a:pPr>
            <a:endParaRPr lang="en-GB" dirty="0"/>
          </a:p>
        </p:txBody>
      </p:sp>
      <p:pic>
        <p:nvPicPr>
          <p:cNvPr id="1741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1400" y="152400"/>
            <a:ext cx="1371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2000"/>
                                        <p:tgtEl>
                                          <p:spTgt spid="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2000"/>
                                        <p:tgtEl>
                                          <p:spTgt spid="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2000"/>
                                        <p:tgtEl>
                                          <p:spTgt spid="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2000"/>
                                        <p:tgtEl>
                                          <p:spTgt spid="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fade">
                                      <p:cBhvr>
                                        <p:cTn id="27" dur="2000"/>
                                        <p:tgtEl>
                                          <p:spTgt spid="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2000"/>
                                        <p:tgtEl>
                                          <p:spTgt spid="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Effect transition="in" filter="fade">
                                      <p:cBhvr>
                                        <p:cTn id="37" dur="20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A64FC-CE46-4F9D-A0CF-12876B40BD33}"/>
              </a:ext>
            </a:extLst>
          </p:cNvPr>
          <p:cNvSpPr>
            <a:spLocks noGrp="1"/>
          </p:cNvSpPr>
          <p:nvPr>
            <p:ph type="title"/>
          </p:nvPr>
        </p:nvSpPr>
        <p:spPr/>
        <p:txBody>
          <a:bodyPr>
            <a:normAutofit fontScale="90000"/>
          </a:bodyPr>
          <a:lstStyle/>
          <a:p>
            <a:r>
              <a:rPr lang="en-GB" b="1" i="1" dirty="0"/>
              <a:t>The Anthropocene and coastal research</a:t>
            </a:r>
            <a:endParaRPr lang="en-US" dirty="0"/>
          </a:p>
        </p:txBody>
      </p:sp>
      <p:sp>
        <p:nvSpPr>
          <p:cNvPr id="3" name="Content Placeholder 2">
            <a:extLst>
              <a:ext uri="{FF2B5EF4-FFF2-40B4-BE49-F238E27FC236}">
                <a16:creationId xmlns:a16="http://schemas.microsoft.com/office/drawing/2014/main" id="{91C3893B-73C5-4AC9-977B-13F0F7B3ED34}"/>
              </a:ext>
            </a:extLst>
          </p:cNvPr>
          <p:cNvSpPr>
            <a:spLocks noGrp="1"/>
          </p:cNvSpPr>
          <p:nvPr>
            <p:ph idx="1"/>
          </p:nvPr>
        </p:nvSpPr>
        <p:spPr>
          <a:xfrm>
            <a:off x="1432029" y="1810871"/>
            <a:ext cx="7355350" cy="4800600"/>
          </a:xfrm>
        </p:spPr>
        <p:txBody>
          <a:bodyPr/>
          <a:lstStyle/>
          <a:p>
            <a:pPr marL="596900" indent="-514350">
              <a:buAutoNum type="arabicPeriod"/>
            </a:pPr>
            <a:r>
              <a:rPr lang="en-GB" sz="2800" b="1" dirty="0"/>
              <a:t>Exploration. </a:t>
            </a:r>
            <a:r>
              <a:rPr lang="en-GB" sz="2800" dirty="0"/>
              <a:t>A period where coastal resources are of interest to society, e.g. aesthetics.</a:t>
            </a:r>
            <a:endParaRPr lang="en-US" sz="2800" dirty="0"/>
          </a:p>
          <a:p>
            <a:pPr algn="just">
              <a:buAutoNum type="arabicPeriod"/>
            </a:pPr>
            <a:r>
              <a:rPr lang="en-GB" sz="2800" b="1" dirty="0"/>
              <a:t>Pioneers. </a:t>
            </a:r>
            <a:r>
              <a:rPr lang="en-GB" sz="2800" dirty="0"/>
              <a:t>A period of transition from a traditional /existing coastal landscape, towards a spatially pressurised development phase.</a:t>
            </a:r>
            <a:endParaRPr lang="en-US" sz="2800" dirty="0"/>
          </a:p>
          <a:p>
            <a:pPr algn="just">
              <a:buAutoNum type="arabicPeriod"/>
            </a:pPr>
            <a:r>
              <a:rPr lang="en-GB" sz="2800" b="1" dirty="0"/>
              <a:t>Development</a:t>
            </a:r>
            <a:r>
              <a:rPr lang="en-GB" sz="2800" dirty="0"/>
              <a:t>. A period of spatial conflict which leads to iterative cycles of locational reinvention based on the changing socio-economic ‘values’ of the area. </a:t>
            </a:r>
            <a:r>
              <a:rPr lang="en-GB" sz="2800" smtClean="0">
                <a:hlinkClick r:id="rId2"/>
              </a:rPr>
              <a:t>coastal development images</a:t>
            </a:r>
            <a:endParaRPr lang="en-US" sz="2800" dirty="0"/>
          </a:p>
          <a:p>
            <a:endParaRPr lang="en-US" sz="2800" dirty="0"/>
          </a:p>
        </p:txBody>
      </p:sp>
    </p:spTree>
    <p:extLst>
      <p:ext uri="{BB962C8B-B14F-4D97-AF65-F5344CB8AC3E}">
        <p14:creationId xmlns:p14="http://schemas.microsoft.com/office/powerpoint/2010/main" val="9470458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endParaRPr lang="en-GB">
              <a:solidFill>
                <a:schemeClr val="tx2">
                  <a:satMod val="130000"/>
                </a:schemeClr>
              </a:solidFill>
            </a:endParaRPr>
          </a:p>
        </p:txBody>
      </p:sp>
      <p:sp>
        <p:nvSpPr>
          <p:cNvPr id="18435" name="Content Placeholder 2"/>
          <p:cNvSpPr>
            <a:spLocks noGrp="1"/>
          </p:cNvSpPr>
          <p:nvPr>
            <p:ph idx="1"/>
          </p:nvPr>
        </p:nvSpPr>
        <p:spPr/>
        <p:txBody>
          <a:bodyPr/>
          <a:lstStyle/>
          <a:p>
            <a:pPr eaLnBrk="1" hangingPunct="1"/>
            <a:endParaRPr lang="en-GB" altLang="en-US" dirty="0"/>
          </a:p>
        </p:txBody>
      </p:sp>
      <p:sp>
        <p:nvSpPr>
          <p:cNvPr id="4" name="Title 1"/>
          <p:cNvSpPr txBox="1">
            <a:spLocks/>
          </p:cNvSpPr>
          <p:nvPr/>
        </p:nvSpPr>
        <p:spPr>
          <a:xfrm>
            <a:off x="1219200" y="152400"/>
            <a:ext cx="8229600" cy="1143000"/>
          </a:xfrm>
          <a:prstGeom prst="rect">
            <a:avLst/>
          </a:prstGeom>
        </p:spPr>
        <p:txBody>
          <a:bodyPr anchor="ctr">
            <a:normAutofit/>
          </a:bodyPr>
          <a:lstStyle/>
          <a:p>
            <a:pPr algn="l" fontAlgn="auto">
              <a:spcAft>
                <a:spcPts val="0"/>
              </a:spcAft>
              <a:defRPr/>
            </a:pPr>
            <a:r>
              <a:rPr lang="en-GB" sz="4300" dirty="0">
                <a:solidFill>
                  <a:schemeClr val="tx2">
                    <a:satMod val="130000"/>
                  </a:schemeClr>
                </a:solidFill>
                <a:effectLst>
                  <a:outerShdw blurRad="50000" dist="30000" dir="5400000" algn="tl" rotWithShape="0">
                    <a:srgbClr val="000000">
                      <a:alpha val="30000"/>
                    </a:srgbClr>
                  </a:outerShdw>
                </a:effectLst>
                <a:latin typeface="+mj-lt"/>
                <a:ea typeface="+mj-ea"/>
                <a:cs typeface="+mj-cs"/>
              </a:rPr>
              <a:t>Coastal deprivation</a:t>
            </a:r>
          </a:p>
        </p:txBody>
      </p:sp>
      <p:sp>
        <p:nvSpPr>
          <p:cNvPr id="5" name="Content Placeholder 2"/>
          <p:cNvSpPr txBox="1">
            <a:spLocks/>
          </p:cNvSpPr>
          <p:nvPr/>
        </p:nvSpPr>
        <p:spPr>
          <a:xfrm>
            <a:off x="990600" y="1676400"/>
            <a:ext cx="2819400" cy="4525963"/>
          </a:xfrm>
          <a:prstGeom prst="rect">
            <a:avLst/>
          </a:prstGeom>
        </p:spPr>
        <p:txBody>
          <a:bodyPr>
            <a:normAutofit/>
          </a:bodyPr>
          <a:lstStyle/>
          <a:p>
            <a:pPr marL="365760" indent="-283464" algn="l" fontAlgn="auto">
              <a:spcBef>
                <a:spcPts val="600"/>
              </a:spcBef>
              <a:spcAft>
                <a:spcPts val="0"/>
              </a:spcAft>
              <a:buClr>
                <a:schemeClr val="accent1"/>
              </a:buClr>
              <a:buSzPct val="80000"/>
              <a:buFont typeface="Wingdings 2"/>
              <a:buChar char=""/>
              <a:defRPr/>
            </a:pPr>
            <a:r>
              <a:rPr lang="en-GB" sz="2000" dirty="0">
                <a:latin typeface="+mn-lt"/>
                <a:cs typeface="+mn-cs"/>
              </a:rPr>
              <a:t>Lincolnshire Research Observatory </a:t>
            </a:r>
            <a:r>
              <a:rPr lang="en-GB" sz="2000" dirty="0" smtClean="0">
                <a:latin typeface="+mn-lt"/>
                <a:cs typeface="+mn-cs"/>
              </a:rPr>
              <a:t>2019</a:t>
            </a:r>
            <a:endParaRPr lang="en-GB" sz="2000" dirty="0">
              <a:latin typeface="+mn-lt"/>
              <a:cs typeface="+mn-cs"/>
            </a:endParaRPr>
          </a:p>
          <a:p>
            <a:pPr marL="365760" indent="-283464" algn="l" fontAlgn="auto">
              <a:spcBef>
                <a:spcPts val="600"/>
              </a:spcBef>
              <a:spcAft>
                <a:spcPts val="0"/>
              </a:spcAft>
              <a:buClr>
                <a:schemeClr val="accent1"/>
              </a:buClr>
              <a:buSzPct val="80000"/>
              <a:buFont typeface="Wingdings 2"/>
              <a:buChar char=""/>
              <a:defRPr/>
            </a:pPr>
            <a:r>
              <a:rPr lang="en-GB" sz="2000" dirty="0">
                <a:latin typeface="+mn-lt"/>
                <a:cs typeface="+mn-cs"/>
              </a:rPr>
              <a:t>Coastal communities suffer ‘</a:t>
            </a:r>
            <a:r>
              <a:rPr lang="en-GB" sz="2000" dirty="0" err="1">
                <a:latin typeface="+mn-lt"/>
                <a:cs typeface="+mn-cs"/>
              </a:rPr>
              <a:t>ruban</a:t>
            </a:r>
            <a:r>
              <a:rPr lang="en-GB" sz="2000" dirty="0">
                <a:latin typeface="+mn-lt"/>
                <a:cs typeface="+mn-cs"/>
              </a:rPr>
              <a:t>’ problems (worst of urban and rural deprivation)</a:t>
            </a:r>
          </a:p>
          <a:p>
            <a:pPr marL="365760" indent="-283464" algn="l" fontAlgn="auto">
              <a:spcBef>
                <a:spcPts val="600"/>
              </a:spcBef>
              <a:spcAft>
                <a:spcPts val="0"/>
              </a:spcAft>
              <a:buClr>
                <a:schemeClr val="accent1"/>
              </a:buClr>
              <a:buSzPct val="80000"/>
              <a:buFont typeface="Wingdings 2"/>
              <a:buChar char=""/>
              <a:defRPr/>
            </a:pPr>
            <a:r>
              <a:rPr lang="en-GB" sz="2000" dirty="0">
                <a:latin typeface="+mn-lt"/>
                <a:cs typeface="+mn-cs"/>
              </a:rPr>
              <a:t>Distinctive regeneration problems</a:t>
            </a:r>
          </a:p>
        </p:txBody>
      </p:sp>
      <p:pic>
        <p:nvPicPr>
          <p:cNvPr id="1843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86275" y="1295400"/>
            <a:ext cx="4657725" cy="556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a:t>WIMD </a:t>
            </a:r>
            <a:r>
              <a:rPr lang="en-GB" smtClean="0"/>
              <a:t>2018</a:t>
            </a:r>
            <a:br>
              <a:rPr lang="en-GB" smtClean="0"/>
            </a:br>
            <a:endParaRPr lang="en-GB" dirty="0"/>
          </a:p>
        </p:txBody>
      </p:sp>
      <p:sp>
        <p:nvSpPr>
          <p:cNvPr id="19459" name="Content Placeholder 2"/>
          <p:cNvSpPr>
            <a:spLocks noGrp="1"/>
          </p:cNvSpPr>
          <p:nvPr>
            <p:ph idx="1"/>
          </p:nvPr>
        </p:nvSpPr>
        <p:spPr>
          <a:xfrm>
            <a:off x="990600" y="1143000"/>
            <a:ext cx="2438400" cy="4800600"/>
          </a:xfrm>
        </p:spPr>
        <p:txBody>
          <a:bodyPr/>
          <a:lstStyle/>
          <a:p>
            <a:r>
              <a:rPr lang="en-GB" altLang="en-US">
                <a:hlinkClick r:id="rId2"/>
              </a:rPr>
              <a:t>WG deprivation reports</a:t>
            </a:r>
            <a:endParaRPr lang="en-GB" altLang="en-US"/>
          </a:p>
        </p:txBody>
      </p:sp>
      <p:pic>
        <p:nvPicPr>
          <p:cNvPr id="1946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400" y="26988"/>
            <a:ext cx="4787900" cy="6907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74638"/>
            <a:ext cx="7791450" cy="1143000"/>
          </a:xfrm>
        </p:spPr>
        <p:txBody>
          <a:bodyPr>
            <a:noAutofit/>
          </a:bodyPr>
          <a:lstStyle/>
          <a:p>
            <a:pPr>
              <a:defRPr/>
            </a:pPr>
            <a:r>
              <a:rPr lang="en-GB" sz="3200" dirty="0"/>
              <a:t>Local deprivation index 2016 (NHS, 2015)</a:t>
            </a:r>
          </a:p>
        </p:txBody>
      </p:sp>
      <p:pic>
        <p:nvPicPr>
          <p:cNvPr id="20483"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1295400"/>
            <a:ext cx="9178925" cy="55626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Need for SD indicators</a:t>
            </a:r>
          </a:p>
        </p:txBody>
      </p:sp>
      <p:sp>
        <p:nvSpPr>
          <p:cNvPr id="9" name="Content Placeholder 8"/>
          <p:cNvSpPr>
            <a:spLocks noGrp="1"/>
          </p:cNvSpPr>
          <p:nvPr>
            <p:ph idx="1"/>
          </p:nvPr>
        </p:nvSpPr>
        <p:spPr/>
        <p:txBody>
          <a:bodyPr>
            <a:normAutofit fontScale="77500" lnSpcReduction="20000"/>
          </a:bodyPr>
          <a:lstStyle/>
          <a:p>
            <a:pPr marL="365760" indent="-283464" eaLnBrk="1" fontAlgn="auto" hangingPunct="1">
              <a:spcAft>
                <a:spcPts val="0"/>
              </a:spcAft>
              <a:buFont typeface="Wingdings 2"/>
              <a:buChar char=""/>
              <a:defRPr/>
            </a:pPr>
            <a:r>
              <a:rPr lang="en-GB" dirty="0">
                <a:latin typeface="Calibri" pitchFamily="34" charset="0"/>
              </a:rPr>
              <a:t>Current legislation governing coastal areas state that development must be sustainable for society, the environment and the economy</a:t>
            </a:r>
          </a:p>
          <a:p>
            <a:pPr marL="365760" indent="-283464" eaLnBrk="1" fontAlgn="auto" hangingPunct="1">
              <a:spcAft>
                <a:spcPts val="0"/>
              </a:spcAft>
              <a:buFont typeface="Wingdings 2"/>
              <a:buChar char=""/>
              <a:defRPr/>
            </a:pPr>
            <a:r>
              <a:rPr lang="en-GB" dirty="0">
                <a:solidFill>
                  <a:schemeClr val="accent3"/>
                </a:solidFill>
                <a:latin typeface="Calibri" pitchFamily="34" charset="0"/>
              </a:rPr>
              <a:t>Sustainable development of coastal zones will only be achieved by understanding the effects of human activities upon coastal ecosystems and understanding the ecological capital of the coast (EU, 2007)</a:t>
            </a:r>
          </a:p>
          <a:p>
            <a:pPr marL="365760" indent="-283464" eaLnBrk="1" fontAlgn="auto" hangingPunct="1">
              <a:spcAft>
                <a:spcPts val="0"/>
              </a:spcAft>
              <a:buFont typeface="Wingdings 2"/>
              <a:buChar char=""/>
              <a:defRPr/>
            </a:pPr>
            <a:r>
              <a:rPr lang="en-GB" dirty="0">
                <a:latin typeface="Calibri" pitchFamily="34" charset="0"/>
              </a:rPr>
              <a:t>Need for sustainable indicators in coastal areas (Valentin and Spangenberg, 2016)</a:t>
            </a:r>
          </a:p>
          <a:p>
            <a:pPr marL="365760" indent="-283464" eaLnBrk="1" fontAlgn="auto" hangingPunct="1">
              <a:spcAft>
                <a:spcPts val="0"/>
              </a:spcAft>
              <a:buFont typeface="Wingdings 2"/>
              <a:buChar char=""/>
              <a:defRPr/>
            </a:pPr>
            <a:r>
              <a:rPr lang="en-GB" dirty="0">
                <a:solidFill>
                  <a:schemeClr val="accent3"/>
                </a:solidFill>
                <a:latin typeface="Calibri" pitchFamily="34" charset="0"/>
              </a:rPr>
              <a:t>Need indictors to assess coastal zone eco ‘health’ for all stakeholders (</a:t>
            </a:r>
            <a:r>
              <a:rPr lang="en-GB" dirty="0" err="1">
                <a:solidFill>
                  <a:schemeClr val="accent3"/>
                </a:solidFill>
                <a:latin typeface="Calibri" pitchFamily="34" charset="0"/>
              </a:rPr>
              <a:t>Anilkumar</a:t>
            </a:r>
            <a:r>
              <a:rPr lang="en-GB" dirty="0">
                <a:solidFill>
                  <a:schemeClr val="accent3"/>
                </a:solidFill>
                <a:latin typeface="Calibri" pitchFamily="34" charset="0"/>
              </a:rPr>
              <a:t> et al. ,2010)</a:t>
            </a:r>
          </a:p>
          <a:p>
            <a:pPr marL="365760" indent="-283464" eaLnBrk="1" fontAlgn="auto" hangingPunct="1">
              <a:spcAft>
                <a:spcPts val="0"/>
              </a:spcAft>
              <a:buFont typeface="Wingdings 2"/>
              <a:buChar char=""/>
              <a:defRPr/>
            </a:pPr>
            <a:r>
              <a:rPr lang="en-GB" dirty="0">
                <a:latin typeface="Calibri" pitchFamily="34" charset="0"/>
              </a:rPr>
              <a:t>Indicators need to be easy to communicate (</a:t>
            </a:r>
            <a:r>
              <a:rPr lang="en-GB" dirty="0" err="1">
                <a:latin typeface="Calibri" pitchFamily="34" charset="0"/>
              </a:rPr>
              <a:t>Stoeglehner</a:t>
            </a:r>
            <a:r>
              <a:rPr lang="en-GB" dirty="0">
                <a:latin typeface="Calibri" pitchFamily="34" charset="0"/>
              </a:rPr>
              <a:t> et al., 2008).</a:t>
            </a:r>
          </a:p>
        </p:txBody>
      </p:sp>
      <p:pic>
        <p:nvPicPr>
          <p:cNvPr id="2150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3800" y="152400"/>
            <a:ext cx="1371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2000"/>
                                        <p:tgtEl>
                                          <p:spTgt spid="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2000"/>
                                        <p:tgtEl>
                                          <p:spTgt spid="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2000"/>
                                        <p:tgtEl>
                                          <p:spTgt spid="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fade">
                                      <p:cBhvr>
                                        <p:cTn id="22" dur="2000"/>
                                        <p:tgtEl>
                                          <p:spTgt spid="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fade">
                                      <p:cBhvr>
                                        <p:cTn id="27" dur="2000"/>
                                        <p:tgtEl>
                                          <p:spTgt spid="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1" nodeType="clickEffect">
                                  <p:stCondLst>
                                    <p:cond delay="0"/>
                                  </p:stCondLst>
                                  <p:childTnLst>
                                    <p:set>
                                      <p:cBhvr>
                                        <p:cTn id="31" dur="1" fill="hold">
                                          <p:stCondLst>
                                            <p:cond delay="0"/>
                                          </p:stCondLst>
                                        </p:cTn>
                                        <p:tgtEl>
                                          <p:spTgt spid="9">
                                            <p:txEl>
                                              <p:pRg st="0" end="0"/>
                                            </p:txEl>
                                          </p:spTgt>
                                        </p:tgtEl>
                                        <p:attrNameLst>
                                          <p:attrName>style.visibility</p:attrName>
                                        </p:attrNameLst>
                                      </p:cBhvr>
                                      <p:to>
                                        <p:strVal val="visible"/>
                                      </p:to>
                                    </p:set>
                                    <p:animEffect transition="in" filter="circle(in)">
                                      <p:cBhvr>
                                        <p:cTn id="32" dur="2000"/>
                                        <p:tgtEl>
                                          <p:spTgt spid="9">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1" nodeType="clickEffect">
                                  <p:stCondLst>
                                    <p:cond delay="0"/>
                                  </p:stCondLst>
                                  <p:childTnLst>
                                    <p:set>
                                      <p:cBhvr>
                                        <p:cTn id="36" dur="1" fill="hold">
                                          <p:stCondLst>
                                            <p:cond delay="0"/>
                                          </p:stCondLst>
                                        </p:cTn>
                                        <p:tgtEl>
                                          <p:spTgt spid="9">
                                            <p:txEl>
                                              <p:pRg st="1" end="1"/>
                                            </p:txEl>
                                          </p:spTgt>
                                        </p:tgtEl>
                                        <p:attrNameLst>
                                          <p:attrName>style.visibility</p:attrName>
                                        </p:attrNameLst>
                                      </p:cBhvr>
                                      <p:to>
                                        <p:strVal val="visible"/>
                                      </p:to>
                                    </p:set>
                                    <p:animEffect transition="in" filter="circle(in)">
                                      <p:cBhvr>
                                        <p:cTn id="37" dur="2000"/>
                                        <p:tgtEl>
                                          <p:spTgt spid="9">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1" nodeType="clickEffect">
                                  <p:stCondLst>
                                    <p:cond delay="0"/>
                                  </p:stCondLst>
                                  <p:childTnLst>
                                    <p:set>
                                      <p:cBhvr>
                                        <p:cTn id="41" dur="1" fill="hold">
                                          <p:stCondLst>
                                            <p:cond delay="0"/>
                                          </p:stCondLst>
                                        </p:cTn>
                                        <p:tgtEl>
                                          <p:spTgt spid="9">
                                            <p:txEl>
                                              <p:pRg st="2" end="2"/>
                                            </p:txEl>
                                          </p:spTgt>
                                        </p:tgtEl>
                                        <p:attrNameLst>
                                          <p:attrName>style.visibility</p:attrName>
                                        </p:attrNameLst>
                                      </p:cBhvr>
                                      <p:to>
                                        <p:strVal val="visible"/>
                                      </p:to>
                                    </p:set>
                                    <p:animEffect transition="in" filter="circle(in)">
                                      <p:cBhvr>
                                        <p:cTn id="42" dur="2000"/>
                                        <p:tgtEl>
                                          <p:spTgt spid="9">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1" nodeType="clickEffect">
                                  <p:stCondLst>
                                    <p:cond delay="0"/>
                                  </p:stCondLst>
                                  <p:childTnLst>
                                    <p:set>
                                      <p:cBhvr>
                                        <p:cTn id="46" dur="1" fill="hold">
                                          <p:stCondLst>
                                            <p:cond delay="0"/>
                                          </p:stCondLst>
                                        </p:cTn>
                                        <p:tgtEl>
                                          <p:spTgt spid="9">
                                            <p:txEl>
                                              <p:pRg st="3" end="3"/>
                                            </p:txEl>
                                          </p:spTgt>
                                        </p:tgtEl>
                                        <p:attrNameLst>
                                          <p:attrName>style.visibility</p:attrName>
                                        </p:attrNameLst>
                                      </p:cBhvr>
                                      <p:to>
                                        <p:strVal val="visible"/>
                                      </p:to>
                                    </p:set>
                                    <p:animEffect transition="in" filter="circle(in)">
                                      <p:cBhvr>
                                        <p:cTn id="47" dur="2000"/>
                                        <p:tgtEl>
                                          <p:spTgt spid="9">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1" nodeType="clickEffect">
                                  <p:stCondLst>
                                    <p:cond delay="0"/>
                                  </p:stCondLst>
                                  <p:childTnLst>
                                    <p:set>
                                      <p:cBhvr>
                                        <p:cTn id="51" dur="1" fill="hold">
                                          <p:stCondLst>
                                            <p:cond delay="0"/>
                                          </p:stCondLst>
                                        </p:cTn>
                                        <p:tgtEl>
                                          <p:spTgt spid="9">
                                            <p:txEl>
                                              <p:pRg st="4" end="4"/>
                                            </p:txEl>
                                          </p:spTgt>
                                        </p:tgtEl>
                                        <p:attrNameLst>
                                          <p:attrName>style.visibility</p:attrName>
                                        </p:attrNameLst>
                                      </p:cBhvr>
                                      <p:to>
                                        <p:strVal val="visible"/>
                                      </p:to>
                                    </p:set>
                                    <p:animEffect transition="in" filter="circle(in)">
                                      <p:cBhvr>
                                        <p:cTn id="52" dur="20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9" grpI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3" name="AutoShape 5"/>
          <p:cNvSpPr>
            <a:spLocks noGrp="1" noChangeArrowheads="1"/>
          </p:cNvSpPr>
          <p:nvPr>
            <p:ph type="title"/>
          </p:nvPr>
        </p:nvSpPr>
        <p:spPr>
          <a:xfrm>
            <a:off x="685800" y="0"/>
            <a:ext cx="7924800" cy="1143000"/>
          </a:xfrm>
        </p:spPr>
        <p:txBody>
          <a:bodyPr/>
          <a:lstStyle/>
          <a:p>
            <a:pPr algn="ctr" eaLnBrk="1" fontAlgn="auto" hangingPunct="1">
              <a:spcAft>
                <a:spcPts val="0"/>
              </a:spcAft>
              <a:defRPr/>
            </a:pPr>
            <a:r>
              <a:rPr lang="en-US" dirty="0">
                <a:solidFill>
                  <a:schemeClr val="tx2">
                    <a:satMod val="130000"/>
                  </a:schemeClr>
                </a:solidFill>
              </a:rPr>
              <a:t>What is an Ecological Footprint?</a:t>
            </a:r>
          </a:p>
        </p:txBody>
      </p:sp>
      <p:sp>
        <p:nvSpPr>
          <p:cNvPr id="94211" name="Rectangle 3"/>
          <p:cNvSpPr>
            <a:spLocks noGrp="1" noChangeArrowheads="1"/>
          </p:cNvSpPr>
          <p:nvPr>
            <p:ph type="body" sz="half" idx="1"/>
          </p:nvPr>
        </p:nvSpPr>
        <p:spPr>
          <a:xfrm>
            <a:off x="762000" y="1066800"/>
            <a:ext cx="8153400" cy="3724275"/>
          </a:xfrm>
        </p:spPr>
        <p:txBody>
          <a:bodyPr>
            <a:noAutofit/>
          </a:bodyPr>
          <a:lstStyle/>
          <a:p>
            <a:pPr marL="365760" indent="-283464" eaLnBrk="1" fontAlgn="auto" hangingPunct="1">
              <a:spcAft>
                <a:spcPts val="0"/>
              </a:spcAft>
              <a:buFont typeface="Wingdings 2"/>
              <a:buChar char=""/>
              <a:defRPr/>
            </a:pPr>
            <a:r>
              <a:rPr lang="en-GB" sz="2400" dirty="0">
                <a:latin typeface="Calibri" pitchFamily="34" charset="0"/>
              </a:rPr>
              <a:t>The EF measures the extent to which humanity is using nature's resources faster than they can regenerate</a:t>
            </a:r>
          </a:p>
          <a:p>
            <a:pPr marL="640080" lvl="1" indent="-237744" eaLnBrk="1" fontAlgn="auto" hangingPunct="1">
              <a:spcAft>
                <a:spcPts val="0"/>
              </a:spcAft>
              <a:buFont typeface="Verdana"/>
              <a:buChar char="◦"/>
              <a:defRPr/>
            </a:pPr>
            <a:r>
              <a:rPr lang="en-US" sz="1800" dirty="0">
                <a:latin typeface="Calibri" pitchFamily="34" charset="0"/>
              </a:rPr>
              <a:t>The Ecological Footprint clarifies the relationship of resource use to equity by tying individuals' and groups' activities to ecological demands. (</a:t>
            </a:r>
            <a:r>
              <a:rPr lang="en-GB" sz="1800" dirty="0" err="1">
                <a:latin typeface="Calibri" pitchFamily="34" charset="0"/>
              </a:rPr>
              <a:t>Wackernagel</a:t>
            </a:r>
            <a:r>
              <a:rPr lang="en-GB" sz="1800" dirty="0">
                <a:latin typeface="Calibri" pitchFamily="34" charset="0"/>
              </a:rPr>
              <a:t>, 1996)</a:t>
            </a:r>
          </a:p>
          <a:p>
            <a:pPr marL="640080" lvl="1" indent="-237744" eaLnBrk="1" fontAlgn="auto" hangingPunct="1">
              <a:spcAft>
                <a:spcPts val="0"/>
              </a:spcAft>
              <a:buFont typeface="Verdana"/>
              <a:buChar char="◦"/>
              <a:defRPr/>
            </a:pPr>
            <a:r>
              <a:rPr lang="en-GB" sz="1800" dirty="0">
                <a:solidFill>
                  <a:schemeClr val="accent3"/>
                </a:solidFill>
                <a:latin typeface="Calibri" pitchFamily="34" charset="0"/>
              </a:rPr>
              <a:t>In relation to the global picture, humanity's Ecological Footprint is over 20% larger than what the planet can regenerate.  </a:t>
            </a:r>
            <a:r>
              <a:rPr lang="en-US" sz="1800" dirty="0">
                <a:solidFill>
                  <a:schemeClr val="accent3"/>
                </a:solidFill>
                <a:latin typeface="Calibri" pitchFamily="34" charset="0"/>
              </a:rPr>
              <a:t>In other words, it now takes more than one year and two months for the Earth to regenerate what we use in a single year </a:t>
            </a:r>
            <a:r>
              <a:rPr lang="en-GB" sz="1800" dirty="0">
                <a:solidFill>
                  <a:schemeClr val="accent3"/>
                </a:solidFill>
                <a:latin typeface="Calibri" pitchFamily="34" charset="0"/>
              </a:rPr>
              <a:t>.</a:t>
            </a:r>
            <a:r>
              <a:rPr lang="en-US" sz="1800" dirty="0">
                <a:solidFill>
                  <a:schemeClr val="accent3"/>
                </a:solidFill>
                <a:latin typeface="Calibri" pitchFamily="34" charset="0"/>
              </a:rPr>
              <a:t> (Gage, 2004) </a:t>
            </a:r>
          </a:p>
          <a:p>
            <a:pPr marL="640080" lvl="1" indent="-237744" eaLnBrk="1" fontAlgn="auto" hangingPunct="1">
              <a:spcAft>
                <a:spcPts val="0"/>
              </a:spcAft>
              <a:buFont typeface="Verdana"/>
              <a:buChar char="◦"/>
              <a:defRPr/>
            </a:pPr>
            <a:r>
              <a:rPr lang="en-US" sz="1800" dirty="0">
                <a:latin typeface="Calibri" pitchFamily="34" charset="0"/>
              </a:rPr>
              <a:t>The Ecological Footprint is being adopted by a rapidly growing number of government agencies, </a:t>
            </a:r>
            <a:r>
              <a:rPr lang="en-US" sz="1800" dirty="0" err="1">
                <a:latin typeface="Calibri" pitchFamily="34" charset="0"/>
              </a:rPr>
              <a:t>organisations</a:t>
            </a:r>
            <a:r>
              <a:rPr lang="en-US" sz="1800" dirty="0">
                <a:latin typeface="Calibri" pitchFamily="34" charset="0"/>
              </a:rPr>
              <a:t> and communities as a core indicator of sustainable resource use</a:t>
            </a:r>
          </a:p>
        </p:txBody>
      </p:sp>
      <p:pic>
        <p:nvPicPr>
          <p:cNvPr id="22532"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114800" y="5715000"/>
            <a:ext cx="1371600" cy="990600"/>
          </a:xfr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4211">
                                            <p:txEl>
                                              <p:pRg st="0" end="0"/>
                                            </p:txEl>
                                          </p:spTgt>
                                        </p:tgtEl>
                                        <p:attrNameLst>
                                          <p:attrName>style.visibility</p:attrName>
                                        </p:attrNameLst>
                                      </p:cBhvr>
                                      <p:to>
                                        <p:strVal val="visible"/>
                                      </p:to>
                                    </p:set>
                                    <p:animEffect transition="in" filter="fade">
                                      <p:cBhvr>
                                        <p:cTn id="7" dur="2000"/>
                                        <p:tgtEl>
                                          <p:spTgt spid="9421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4211">
                                            <p:txEl>
                                              <p:pRg st="1" end="1"/>
                                            </p:txEl>
                                          </p:spTgt>
                                        </p:tgtEl>
                                        <p:attrNameLst>
                                          <p:attrName>style.visibility</p:attrName>
                                        </p:attrNameLst>
                                      </p:cBhvr>
                                      <p:to>
                                        <p:strVal val="visible"/>
                                      </p:to>
                                    </p:set>
                                    <p:animEffect transition="in" filter="fade">
                                      <p:cBhvr>
                                        <p:cTn id="10" dur="2000"/>
                                        <p:tgtEl>
                                          <p:spTgt spid="94211">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94211">
                                            <p:txEl>
                                              <p:pRg st="2" end="2"/>
                                            </p:txEl>
                                          </p:spTgt>
                                        </p:tgtEl>
                                        <p:attrNameLst>
                                          <p:attrName>style.visibility</p:attrName>
                                        </p:attrNameLst>
                                      </p:cBhvr>
                                      <p:to>
                                        <p:strVal val="visible"/>
                                      </p:to>
                                    </p:set>
                                    <p:animEffect transition="in" filter="fade">
                                      <p:cBhvr>
                                        <p:cTn id="13" dur="2000"/>
                                        <p:tgtEl>
                                          <p:spTgt spid="94211">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94211">
                                            <p:txEl>
                                              <p:pRg st="3" end="3"/>
                                            </p:txEl>
                                          </p:spTgt>
                                        </p:tgtEl>
                                        <p:attrNameLst>
                                          <p:attrName>style.visibility</p:attrName>
                                        </p:attrNameLst>
                                      </p:cBhvr>
                                      <p:to>
                                        <p:strVal val="visible"/>
                                      </p:to>
                                    </p:set>
                                    <p:animEffect transition="in" filter="fade">
                                      <p:cBhvr>
                                        <p:cTn id="16" dur="2000"/>
                                        <p:tgtEl>
                                          <p:spTgt spid="942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Additional research</a:t>
            </a:r>
          </a:p>
        </p:txBody>
      </p:sp>
      <p:sp>
        <p:nvSpPr>
          <p:cNvPr id="6" name="Content Placeholder 5"/>
          <p:cNvSpPr>
            <a:spLocks noGrp="1"/>
          </p:cNvSpPr>
          <p:nvPr>
            <p:ph idx="1"/>
          </p:nvPr>
        </p:nvSpPr>
        <p:spPr>
          <a:xfrm>
            <a:off x="1435100" y="1447800"/>
            <a:ext cx="7499350" cy="5181600"/>
          </a:xfrm>
        </p:spPr>
        <p:txBody>
          <a:bodyPr>
            <a:normAutofit/>
          </a:bodyPr>
          <a:lstStyle/>
          <a:p>
            <a:pPr marL="365760" indent="-283464" eaLnBrk="1" fontAlgn="auto" hangingPunct="1">
              <a:spcAft>
                <a:spcPts val="0"/>
              </a:spcAft>
              <a:buFont typeface="Wingdings 2"/>
              <a:buChar char=""/>
              <a:defRPr/>
            </a:pPr>
            <a:r>
              <a:rPr lang="en-US" sz="2400" b="1" dirty="0">
                <a:latin typeface="Calibri" pitchFamily="34" charset="0"/>
              </a:rPr>
              <a:t>However </a:t>
            </a:r>
          </a:p>
          <a:p>
            <a:pPr marL="365442" indent="-237744" eaLnBrk="1" fontAlgn="auto" hangingPunct="1">
              <a:lnSpc>
                <a:spcPct val="80000"/>
              </a:lnSpc>
              <a:spcAft>
                <a:spcPts val="0"/>
              </a:spcAft>
              <a:buFont typeface="Verdana"/>
              <a:buChar char="◦"/>
              <a:defRPr/>
            </a:pPr>
            <a:r>
              <a:rPr lang="en-GB" sz="2200" dirty="0">
                <a:latin typeface="Calibri" pitchFamily="34" charset="0"/>
              </a:rPr>
              <a:t>Does not account for sustainable trade (</a:t>
            </a:r>
            <a:r>
              <a:rPr lang="en-GB" sz="2200" dirty="0" err="1">
                <a:latin typeface="Calibri" pitchFamily="34" charset="0"/>
              </a:rPr>
              <a:t>Costanza</a:t>
            </a:r>
            <a:r>
              <a:rPr lang="en-GB" sz="2200" dirty="0">
                <a:latin typeface="Calibri" pitchFamily="34" charset="0"/>
              </a:rPr>
              <a:t>, 2000) </a:t>
            </a:r>
          </a:p>
          <a:p>
            <a:pPr marL="365442" indent="-237744" eaLnBrk="1" fontAlgn="auto" hangingPunct="1">
              <a:lnSpc>
                <a:spcPct val="80000"/>
              </a:lnSpc>
              <a:spcAft>
                <a:spcPts val="0"/>
              </a:spcAft>
              <a:buFont typeface="Verdana"/>
              <a:buChar char="◦"/>
              <a:defRPr/>
            </a:pPr>
            <a:r>
              <a:rPr lang="en-GB" sz="2200" dirty="0">
                <a:solidFill>
                  <a:schemeClr val="accent3"/>
                </a:solidFill>
                <a:latin typeface="Calibri" pitchFamily="34" charset="0"/>
              </a:rPr>
              <a:t>Inability to predict future growth of consumption as it does not account for technological advances (</a:t>
            </a:r>
            <a:r>
              <a:rPr lang="en-GB" sz="2200" dirty="0" err="1">
                <a:solidFill>
                  <a:schemeClr val="accent3"/>
                </a:solidFill>
                <a:latin typeface="Calibri" pitchFamily="34" charset="0"/>
              </a:rPr>
              <a:t>Fiala</a:t>
            </a:r>
            <a:r>
              <a:rPr lang="en-GB" sz="2200" dirty="0">
                <a:solidFill>
                  <a:schemeClr val="accent3"/>
                </a:solidFill>
                <a:latin typeface="Calibri" pitchFamily="34" charset="0"/>
              </a:rPr>
              <a:t>, 2008)</a:t>
            </a:r>
          </a:p>
          <a:p>
            <a:pPr marL="365442" indent="-237744" eaLnBrk="1" fontAlgn="auto" hangingPunct="1">
              <a:lnSpc>
                <a:spcPct val="80000"/>
              </a:lnSpc>
              <a:spcAft>
                <a:spcPts val="0"/>
              </a:spcAft>
              <a:buFont typeface="Verdana"/>
              <a:buChar char="◦"/>
              <a:defRPr/>
            </a:pPr>
            <a:r>
              <a:rPr lang="en-GB" sz="2200" dirty="0">
                <a:latin typeface="Calibri" pitchFamily="34" charset="0"/>
              </a:rPr>
              <a:t>Critically assessed the efficacy of the ecological footprint in the calculation of impact upon nature of human activities but concluded it was a good consumption tool (University of East  Anglia, 2016)</a:t>
            </a:r>
          </a:p>
          <a:p>
            <a:pPr marL="365442" indent="-237744" eaLnBrk="1" fontAlgn="auto" hangingPunct="1">
              <a:lnSpc>
                <a:spcPct val="80000"/>
              </a:lnSpc>
              <a:spcAft>
                <a:spcPts val="0"/>
              </a:spcAft>
              <a:buFont typeface="Verdana"/>
              <a:buChar char="◦"/>
              <a:defRPr/>
            </a:pPr>
            <a:r>
              <a:rPr lang="en-GB" sz="2200" dirty="0">
                <a:solidFill>
                  <a:schemeClr val="accent3"/>
                </a:solidFill>
                <a:latin typeface="Calibri" pitchFamily="34" charset="0"/>
              </a:rPr>
              <a:t>Other critics include Bergh &amp; </a:t>
            </a:r>
            <a:r>
              <a:rPr lang="en-GB" sz="2200" dirty="0" err="1">
                <a:solidFill>
                  <a:schemeClr val="accent3"/>
                </a:solidFill>
                <a:latin typeface="Calibri" pitchFamily="34" charset="0"/>
              </a:rPr>
              <a:t>Verbruggen</a:t>
            </a:r>
            <a:r>
              <a:rPr lang="en-GB" sz="2200" dirty="0">
                <a:solidFill>
                  <a:schemeClr val="accent3"/>
                </a:solidFill>
                <a:latin typeface="Calibri" pitchFamily="34" charset="0"/>
              </a:rPr>
              <a:t>, 1999; </a:t>
            </a:r>
            <a:r>
              <a:rPr lang="en-GB" sz="2200" dirty="0" err="1">
                <a:solidFill>
                  <a:schemeClr val="accent3"/>
                </a:solidFill>
                <a:latin typeface="Calibri" pitchFamily="34" charset="0"/>
              </a:rPr>
              <a:t>Feguson</a:t>
            </a:r>
            <a:r>
              <a:rPr lang="en-GB" sz="2200" dirty="0">
                <a:solidFill>
                  <a:schemeClr val="accent3"/>
                </a:solidFill>
                <a:latin typeface="Calibri" pitchFamily="34" charset="0"/>
              </a:rPr>
              <a:t>, 1999; </a:t>
            </a:r>
            <a:r>
              <a:rPr lang="en-GB" sz="2200" dirty="0" err="1">
                <a:solidFill>
                  <a:schemeClr val="accent3"/>
                </a:solidFill>
                <a:latin typeface="Calibri" pitchFamily="34" charset="0"/>
              </a:rPr>
              <a:t>Ferng</a:t>
            </a:r>
            <a:r>
              <a:rPr lang="en-GB" sz="2200" dirty="0">
                <a:solidFill>
                  <a:schemeClr val="accent3"/>
                </a:solidFill>
                <a:latin typeface="Calibri" pitchFamily="34" charset="0"/>
              </a:rPr>
              <a:t>, 2002.</a:t>
            </a:r>
          </a:p>
          <a:p>
            <a:pPr marL="365760" indent="-283464" eaLnBrk="1" fontAlgn="auto" hangingPunct="1">
              <a:spcAft>
                <a:spcPts val="0"/>
              </a:spcAft>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down)">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wipe(down)">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wipe(down)">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wipe(down)">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wipe(down)">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Effect transition="in" filter="wheel(1)">
                                      <p:cBhvr>
                                        <p:cTn id="32" dur="2000"/>
                                        <p:tgtEl>
                                          <p:spTgt spid="6">
                                            <p:txEl>
                                              <p:pRg st="0" end="0"/>
                                            </p:txEl>
                                          </p:spTgt>
                                        </p:tgtEl>
                                      </p:cBhvr>
                                    </p:animEffect>
                                  </p:childTnLst>
                                </p:cTn>
                              </p:par>
                              <p:par>
                                <p:cTn id="33" presetID="21" presetClass="entr" presetSubtype="1" fill="hold" nodeType="with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animEffect transition="in" filter="wheel(1)">
                                      <p:cBhvr>
                                        <p:cTn id="35" dur="2000"/>
                                        <p:tgtEl>
                                          <p:spTgt spid="6">
                                            <p:txEl>
                                              <p:pRg st="1" end="1"/>
                                            </p:txEl>
                                          </p:spTgt>
                                        </p:tgtEl>
                                      </p:cBhvr>
                                    </p:animEffect>
                                  </p:childTnLst>
                                </p:cTn>
                              </p:par>
                              <p:par>
                                <p:cTn id="36" presetID="21" presetClass="entr" presetSubtype="1" fill="hold" nodeType="withEffect">
                                  <p:stCondLst>
                                    <p:cond delay="0"/>
                                  </p:stCondLst>
                                  <p:childTnLst>
                                    <p:set>
                                      <p:cBhvr>
                                        <p:cTn id="37" dur="1" fill="hold">
                                          <p:stCondLst>
                                            <p:cond delay="0"/>
                                          </p:stCondLst>
                                        </p:cTn>
                                        <p:tgtEl>
                                          <p:spTgt spid="6">
                                            <p:txEl>
                                              <p:pRg st="2" end="2"/>
                                            </p:txEl>
                                          </p:spTgt>
                                        </p:tgtEl>
                                        <p:attrNameLst>
                                          <p:attrName>style.visibility</p:attrName>
                                        </p:attrNameLst>
                                      </p:cBhvr>
                                      <p:to>
                                        <p:strVal val="visible"/>
                                      </p:to>
                                    </p:set>
                                    <p:animEffect transition="in" filter="wheel(1)">
                                      <p:cBhvr>
                                        <p:cTn id="38" dur="2000"/>
                                        <p:tgtEl>
                                          <p:spTgt spid="6">
                                            <p:txEl>
                                              <p:pRg st="2" end="2"/>
                                            </p:txEl>
                                          </p:spTgt>
                                        </p:tgtEl>
                                      </p:cBhvr>
                                    </p:animEffect>
                                  </p:childTnLst>
                                </p:cTn>
                              </p:par>
                              <p:par>
                                <p:cTn id="39" presetID="21" presetClass="entr" presetSubtype="1" fill="hold" nodeType="withEffect">
                                  <p:stCondLst>
                                    <p:cond delay="0"/>
                                  </p:stCondLst>
                                  <p:childTnLst>
                                    <p:set>
                                      <p:cBhvr>
                                        <p:cTn id="40" dur="1" fill="hold">
                                          <p:stCondLst>
                                            <p:cond delay="0"/>
                                          </p:stCondLst>
                                        </p:cTn>
                                        <p:tgtEl>
                                          <p:spTgt spid="6">
                                            <p:txEl>
                                              <p:pRg st="3" end="3"/>
                                            </p:txEl>
                                          </p:spTgt>
                                        </p:tgtEl>
                                        <p:attrNameLst>
                                          <p:attrName>style.visibility</p:attrName>
                                        </p:attrNameLst>
                                      </p:cBhvr>
                                      <p:to>
                                        <p:strVal val="visible"/>
                                      </p:to>
                                    </p:set>
                                    <p:animEffect transition="in" filter="wheel(1)">
                                      <p:cBhvr>
                                        <p:cTn id="41" dur="2000"/>
                                        <p:tgtEl>
                                          <p:spTgt spid="6">
                                            <p:txEl>
                                              <p:pRg st="3" end="3"/>
                                            </p:txEl>
                                          </p:spTgt>
                                        </p:tgtEl>
                                      </p:cBhvr>
                                    </p:animEffect>
                                  </p:childTnLst>
                                </p:cTn>
                              </p:par>
                              <p:par>
                                <p:cTn id="42" presetID="21" presetClass="entr" presetSubtype="1" fill="hold" nodeType="withEffect">
                                  <p:stCondLst>
                                    <p:cond delay="0"/>
                                  </p:stCondLst>
                                  <p:childTnLst>
                                    <p:set>
                                      <p:cBhvr>
                                        <p:cTn id="43" dur="1" fill="hold">
                                          <p:stCondLst>
                                            <p:cond delay="0"/>
                                          </p:stCondLst>
                                        </p:cTn>
                                        <p:tgtEl>
                                          <p:spTgt spid="6">
                                            <p:txEl>
                                              <p:pRg st="4" end="4"/>
                                            </p:txEl>
                                          </p:spTgt>
                                        </p:tgtEl>
                                        <p:attrNameLst>
                                          <p:attrName>style.visibility</p:attrName>
                                        </p:attrNameLst>
                                      </p:cBhvr>
                                      <p:to>
                                        <p:strVal val="visible"/>
                                      </p:to>
                                    </p:set>
                                    <p:animEffect transition="in" filter="wheel(1)">
                                      <p:cBhvr>
                                        <p:cTn id="44" dur="20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400" dirty="0">
                <a:solidFill>
                  <a:prstClr val="black"/>
                </a:solidFill>
                <a:latin typeface="Calibri" pitchFamily="34" charset="0"/>
              </a:rPr>
              <a:t>Nonetheless</a:t>
            </a:r>
            <a:br>
              <a:rPr lang="en-GB" sz="4400" dirty="0">
                <a:solidFill>
                  <a:prstClr val="black"/>
                </a:solidFill>
                <a:latin typeface="Calibri" pitchFamily="34" charset="0"/>
              </a:rPr>
            </a:br>
            <a:endParaRPr lang="en-GB" dirty="0"/>
          </a:p>
        </p:txBody>
      </p:sp>
      <p:sp>
        <p:nvSpPr>
          <p:cNvPr id="3" name="Content Placeholder 2"/>
          <p:cNvSpPr>
            <a:spLocks noGrp="1"/>
          </p:cNvSpPr>
          <p:nvPr>
            <p:ph idx="1"/>
          </p:nvPr>
        </p:nvSpPr>
        <p:spPr>
          <a:xfrm>
            <a:off x="1066800" y="1859625"/>
            <a:ext cx="7499350" cy="4800600"/>
          </a:xfrm>
        </p:spPr>
        <p:txBody>
          <a:bodyPr/>
          <a:lstStyle/>
          <a:p>
            <a:pPr marL="365442" lvl="0" indent="-237744" eaLnBrk="1" fontAlgn="auto" hangingPunct="1">
              <a:lnSpc>
                <a:spcPct val="80000"/>
              </a:lnSpc>
              <a:spcAft>
                <a:spcPts val="0"/>
              </a:spcAft>
              <a:buClr>
                <a:srgbClr val="3891A7"/>
              </a:buClr>
              <a:buFont typeface="Verdana"/>
              <a:buChar char="◦"/>
              <a:defRPr/>
            </a:pPr>
            <a:r>
              <a:rPr lang="en-GB" sz="1900" dirty="0" err="1">
                <a:solidFill>
                  <a:prstClr val="black"/>
                </a:solidFill>
                <a:latin typeface="Calibri" pitchFamily="34" charset="0"/>
              </a:rPr>
              <a:t>Stechbart</a:t>
            </a:r>
            <a:r>
              <a:rPr lang="en-GB" sz="1900" dirty="0">
                <a:solidFill>
                  <a:prstClr val="black"/>
                </a:solidFill>
                <a:latin typeface="Calibri" pitchFamily="34" charset="0"/>
              </a:rPr>
              <a:t> and Wilson (2010) found that consumption, high income and high EF were correlated</a:t>
            </a:r>
          </a:p>
          <a:p>
            <a:pPr marL="127698" lvl="0" indent="0" eaLnBrk="1" fontAlgn="auto" hangingPunct="1">
              <a:lnSpc>
                <a:spcPct val="80000"/>
              </a:lnSpc>
              <a:spcAft>
                <a:spcPts val="0"/>
              </a:spcAft>
              <a:buClr>
                <a:srgbClr val="3891A7"/>
              </a:buClr>
              <a:buNone/>
              <a:defRPr/>
            </a:pPr>
            <a:endParaRPr lang="en-GB" sz="1900" dirty="0">
              <a:solidFill>
                <a:prstClr val="black"/>
              </a:solidFill>
              <a:latin typeface="Calibri" pitchFamily="34" charset="0"/>
            </a:endParaRPr>
          </a:p>
          <a:p>
            <a:pPr marL="365442" lvl="0" indent="-237744" eaLnBrk="1" fontAlgn="auto" hangingPunct="1">
              <a:lnSpc>
                <a:spcPct val="80000"/>
              </a:lnSpc>
              <a:spcAft>
                <a:spcPts val="0"/>
              </a:spcAft>
              <a:buClr>
                <a:srgbClr val="3891A7"/>
              </a:buClr>
              <a:buFont typeface="Verdana"/>
              <a:buChar char="◦"/>
              <a:defRPr/>
            </a:pPr>
            <a:r>
              <a:rPr lang="en-GB" sz="1900" dirty="0">
                <a:solidFill>
                  <a:srgbClr val="C32D2E"/>
                </a:solidFill>
                <a:latin typeface="Calibri" pitchFamily="34" charset="0"/>
              </a:rPr>
              <a:t>Same pattern at community level  (House et al, 2011) and Canada (Mackenzie et al., 2008) and UK Barrett, 2013). </a:t>
            </a:r>
          </a:p>
          <a:p>
            <a:pPr marL="365442" lvl="0" indent="-237744" eaLnBrk="1" fontAlgn="auto" hangingPunct="1">
              <a:lnSpc>
                <a:spcPct val="80000"/>
              </a:lnSpc>
              <a:spcAft>
                <a:spcPts val="0"/>
              </a:spcAft>
              <a:buClr>
                <a:srgbClr val="3891A7"/>
              </a:buClr>
              <a:buFont typeface="Verdana"/>
              <a:buChar char="◦"/>
              <a:defRPr/>
            </a:pPr>
            <a:r>
              <a:rPr lang="en-GB" sz="1900" dirty="0">
                <a:solidFill>
                  <a:prstClr val="black"/>
                </a:solidFill>
                <a:latin typeface="Calibri" pitchFamily="34" charset="0"/>
              </a:rPr>
              <a:t>Deprived areas use fewer resources than areas of affluence (Stockholm Environment Institute, 2018).</a:t>
            </a:r>
          </a:p>
          <a:p>
            <a:pPr marL="127698" lvl="0" indent="0" eaLnBrk="1" fontAlgn="auto" hangingPunct="1">
              <a:lnSpc>
                <a:spcPct val="80000"/>
              </a:lnSpc>
              <a:spcAft>
                <a:spcPts val="0"/>
              </a:spcAft>
              <a:buClr>
                <a:srgbClr val="3891A7"/>
              </a:buClr>
              <a:buNone/>
              <a:defRPr/>
            </a:pPr>
            <a:endParaRPr lang="en-GB" sz="1900" dirty="0">
              <a:solidFill>
                <a:prstClr val="black"/>
              </a:solidFill>
              <a:latin typeface="Calibri" pitchFamily="34" charset="0"/>
            </a:endParaRPr>
          </a:p>
          <a:p>
            <a:pPr marL="365442" lvl="0" indent="-237744" eaLnBrk="1" fontAlgn="auto" hangingPunct="1">
              <a:lnSpc>
                <a:spcPct val="80000"/>
              </a:lnSpc>
              <a:spcAft>
                <a:spcPts val="0"/>
              </a:spcAft>
              <a:buClr>
                <a:srgbClr val="3891A7"/>
              </a:buClr>
              <a:buFont typeface="Verdana"/>
              <a:buChar char="◦"/>
              <a:defRPr/>
            </a:pPr>
            <a:r>
              <a:rPr lang="en-GB" sz="1900" dirty="0">
                <a:solidFill>
                  <a:srgbClr val="C32D2E"/>
                </a:solidFill>
                <a:latin typeface="Calibri" pitchFamily="34" charset="0"/>
              </a:rPr>
              <a:t>In contrast, Germans have a higher income per capita than the British and yet they have a lower ecological footprint (</a:t>
            </a:r>
            <a:r>
              <a:rPr lang="en-GB" sz="1900" dirty="0" err="1">
                <a:solidFill>
                  <a:srgbClr val="C32D2E"/>
                </a:solidFill>
                <a:latin typeface="Calibri" pitchFamily="34" charset="0"/>
              </a:rPr>
              <a:t>Calcott</a:t>
            </a:r>
            <a:r>
              <a:rPr lang="en-GB" sz="1900" dirty="0">
                <a:solidFill>
                  <a:srgbClr val="C32D2E"/>
                </a:solidFill>
                <a:latin typeface="Calibri" pitchFamily="34" charset="0"/>
              </a:rPr>
              <a:t> &amp; Bull, 2007).  They argue Britain should </a:t>
            </a:r>
            <a:r>
              <a:rPr lang="en-GB" sz="1900" i="1" dirty="0">
                <a:solidFill>
                  <a:srgbClr val="C32D2E"/>
                </a:solidFill>
                <a:latin typeface="Calibri" pitchFamily="34" charset="0"/>
              </a:rPr>
              <a:t>“</a:t>
            </a:r>
            <a:r>
              <a:rPr lang="en-GB" sz="1900" dirty="0">
                <a:solidFill>
                  <a:srgbClr val="C32D2E"/>
                </a:solidFill>
                <a:latin typeface="Calibri" pitchFamily="34" charset="0"/>
              </a:rPr>
              <a:t>decouple our income from our environmental impacts” by advancing use of renewable energy. </a:t>
            </a:r>
          </a:p>
          <a:p>
            <a:pPr marL="127698" lvl="0" indent="0" eaLnBrk="1" fontAlgn="auto" hangingPunct="1">
              <a:lnSpc>
                <a:spcPct val="80000"/>
              </a:lnSpc>
              <a:spcAft>
                <a:spcPts val="0"/>
              </a:spcAft>
              <a:buClr>
                <a:srgbClr val="3891A7"/>
              </a:buClr>
              <a:buNone/>
              <a:defRPr/>
            </a:pPr>
            <a:endParaRPr lang="en-GB" sz="1900" dirty="0">
              <a:solidFill>
                <a:srgbClr val="C32D2E"/>
              </a:solidFill>
              <a:latin typeface="Calibri" pitchFamily="34" charset="0"/>
            </a:endParaRPr>
          </a:p>
          <a:p>
            <a:pPr marL="365442" lvl="0" indent="-237744" eaLnBrk="1" fontAlgn="auto" hangingPunct="1">
              <a:lnSpc>
                <a:spcPct val="80000"/>
              </a:lnSpc>
              <a:spcAft>
                <a:spcPts val="0"/>
              </a:spcAft>
              <a:buClr>
                <a:srgbClr val="3891A7"/>
              </a:buClr>
              <a:buFont typeface="Verdana"/>
              <a:buChar char="◦"/>
              <a:defRPr/>
            </a:pPr>
            <a:r>
              <a:rPr lang="en-GB" sz="1900" dirty="0">
                <a:solidFill>
                  <a:prstClr val="black"/>
                </a:solidFill>
                <a:latin typeface="Calibri" pitchFamily="34" charset="0"/>
              </a:rPr>
              <a:t>Different age groups (</a:t>
            </a:r>
            <a:r>
              <a:rPr lang="en-GB" sz="1900" dirty="0" err="1">
                <a:solidFill>
                  <a:prstClr val="black"/>
                </a:solidFill>
                <a:latin typeface="Calibri" pitchFamily="34" charset="0"/>
              </a:rPr>
              <a:t>Haq</a:t>
            </a:r>
            <a:r>
              <a:rPr lang="en-GB" sz="1900" dirty="0">
                <a:solidFill>
                  <a:prstClr val="black"/>
                </a:solidFill>
                <a:latin typeface="Calibri" pitchFamily="34" charset="0"/>
              </a:rPr>
              <a:t> at al.,2010) </a:t>
            </a:r>
          </a:p>
          <a:p>
            <a:pPr marL="127698" lvl="0" indent="0" eaLnBrk="1" fontAlgn="auto" hangingPunct="1">
              <a:lnSpc>
                <a:spcPct val="80000"/>
              </a:lnSpc>
              <a:spcAft>
                <a:spcPts val="0"/>
              </a:spcAft>
              <a:buClr>
                <a:srgbClr val="3891A7"/>
              </a:buClr>
              <a:buNone/>
              <a:defRPr/>
            </a:pPr>
            <a:endParaRPr lang="en-GB" sz="1900" dirty="0">
              <a:solidFill>
                <a:prstClr val="black"/>
              </a:solidFill>
              <a:latin typeface="Calibri" pitchFamily="34" charset="0"/>
            </a:endParaRPr>
          </a:p>
          <a:p>
            <a:pPr marL="365442" lvl="0" indent="-237744" eaLnBrk="1" fontAlgn="auto" hangingPunct="1">
              <a:lnSpc>
                <a:spcPct val="80000"/>
              </a:lnSpc>
              <a:spcAft>
                <a:spcPts val="0"/>
              </a:spcAft>
              <a:buClr>
                <a:srgbClr val="3891A7"/>
              </a:buClr>
              <a:buFont typeface="Verdana"/>
              <a:buChar char="◦"/>
              <a:defRPr/>
            </a:pPr>
            <a:r>
              <a:rPr lang="en-GB" sz="1900" dirty="0">
                <a:solidFill>
                  <a:srgbClr val="C32D2E"/>
                </a:solidFill>
                <a:latin typeface="Calibri" pitchFamily="34" charset="0"/>
              </a:rPr>
              <a:t>Household family composition (</a:t>
            </a:r>
            <a:r>
              <a:rPr lang="en-GB" sz="1900" dirty="0" err="1">
                <a:solidFill>
                  <a:srgbClr val="C32D2E"/>
                </a:solidFill>
                <a:latin typeface="Calibri" pitchFamily="34" charset="0"/>
              </a:rPr>
              <a:t>Baiocchi</a:t>
            </a:r>
            <a:r>
              <a:rPr lang="en-GB" sz="1900" dirty="0">
                <a:solidFill>
                  <a:srgbClr val="C32D2E"/>
                </a:solidFill>
                <a:latin typeface="Calibri" pitchFamily="34" charset="0"/>
              </a:rPr>
              <a:t> et al., 2010) </a:t>
            </a:r>
            <a:endParaRPr lang="en-US" sz="1900" dirty="0">
              <a:solidFill>
                <a:srgbClr val="C32D2E"/>
              </a:solidFill>
              <a:latin typeface="Calibri" pitchFamily="34" charset="0"/>
            </a:endParaRPr>
          </a:p>
          <a:p>
            <a:endParaRPr lang="en-GB" dirty="0"/>
          </a:p>
        </p:txBody>
      </p:sp>
      <p:pic>
        <p:nvPicPr>
          <p:cNvPr id="4" name="Picture 3"/>
          <p:cNvPicPr>
            <a:picLocks noChangeAspect="1"/>
          </p:cNvPicPr>
          <p:nvPr/>
        </p:nvPicPr>
        <p:blipFill>
          <a:blip r:embed="rId2"/>
          <a:stretch>
            <a:fillRect/>
          </a:stretch>
        </p:blipFill>
        <p:spPr>
          <a:xfrm>
            <a:off x="6489523" y="0"/>
            <a:ext cx="2639823" cy="1584987"/>
          </a:xfrm>
          <a:prstGeom prst="rect">
            <a:avLst/>
          </a:prstGeom>
        </p:spPr>
      </p:pic>
    </p:spTree>
    <p:extLst>
      <p:ext uri="{BB962C8B-B14F-4D97-AF65-F5344CB8AC3E}">
        <p14:creationId xmlns:p14="http://schemas.microsoft.com/office/powerpoint/2010/main" val="1904362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 calcmode="lin" valueType="num">
                                      <p:cBhvr additive="base">
                                        <p:cTn id="2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 calcmode="lin" valueType="num">
                                      <p:cBhvr additive="base">
                                        <p:cTn id="2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AutoShape 2"/>
          <p:cNvSpPr>
            <a:spLocks noGrp="1" noChangeArrowheads="1"/>
          </p:cNvSpPr>
          <p:nvPr>
            <p:ph type="title"/>
          </p:nvPr>
        </p:nvSpPr>
        <p:spPr>
          <a:xfrm>
            <a:off x="685800" y="0"/>
            <a:ext cx="7497763" cy="1143000"/>
          </a:xfrm>
        </p:spPr>
        <p:txBody>
          <a:bodyPr/>
          <a:lstStyle/>
          <a:p>
            <a:pPr algn="ctr" eaLnBrk="1" fontAlgn="auto" hangingPunct="1">
              <a:spcAft>
                <a:spcPts val="0"/>
              </a:spcAft>
              <a:defRPr/>
            </a:pPr>
            <a:r>
              <a:rPr lang="en-US" dirty="0">
                <a:solidFill>
                  <a:schemeClr val="tx2">
                    <a:satMod val="130000"/>
                  </a:schemeClr>
                </a:solidFill>
              </a:rPr>
              <a:t>Some additional research</a:t>
            </a:r>
          </a:p>
        </p:txBody>
      </p:sp>
      <p:pic>
        <p:nvPicPr>
          <p:cNvPr id="24579"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620000" y="0"/>
            <a:ext cx="1524000" cy="1195388"/>
          </a:xfrm>
          <a:noFill/>
        </p:spPr>
      </p:pic>
      <p:sp>
        <p:nvSpPr>
          <p:cNvPr id="221190" name="Rectangle 6"/>
          <p:cNvSpPr>
            <a:spLocks noGrp="1" noChangeArrowheads="1"/>
          </p:cNvSpPr>
          <p:nvPr>
            <p:ph type="body" idx="4294967295"/>
          </p:nvPr>
        </p:nvSpPr>
        <p:spPr>
          <a:xfrm>
            <a:off x="1450975" y="1371600"/>
            <a:ext cx="7693025" cy="5334000"/>
          </a:xfrm>
        </p:spPr>
        <p:txBody>
          <a:bodyPr>
            <a:normAutofit fontScale="92500"/>
          </a:bodyPr>
          <a:lstStyle/>
          <a:p>
            <a:pPr marL="365760" indent="-283464" eaLnBrk="1" fontAlgn="auto" hangingPunct="1">
              <a:lnSpc>
                <a:spcPct val="80000"/>
              </a:lnSpc>
              <a:spcAft>
                <a:spcPts val="0"/>
              </a:spcAft>
              <a:buFont typeface="Wingdings 2"/>
              <a:buChar char=""/>
              <a:defRPr/>
            </a:pPr>
            <a:r>
              <a:rPr lang="en-GB" sz="2400" dirty="0">
                <a:latin typeface="Calibri" pitchFamily="34" charset="0"/>
              </a:rPr>
              <a:t>Lack of literature on using the Ecological Footprint concept in comparing the consumption of areas with different socio-economic status – plenty on each subject area</a:t>
            </a:r>
          </a:p>
          <a:p>
            <a:pPr marL="365760" indent="-283464" eaLnBrk="1" fontAlgn="auto" hangingPunct="1">
              <a:lnSpc>
                <a:spcPct val="80000"/>
              </a:lnSpc>
              <a:spcAft>
                <a:spcPts val="0"/>
              </a:spcAft>
              <a:buFont typeface="Wingdings 2"/>
              <a:buChar char=""/>
              <a:defRPr/>
            </a:pPr>
            <a:r>
              <a:rPr lang="en-GB" sz="2400" dirty="0">
                <a:latin typeface="Calibri" pitchFamily="34" charset="0"/>
              </a:rPr>
              <a:t>Studies about nature's capacity to support human life go back many centuries</a:t>
            </a:r>
            <a:r>
              <a:rPr lang="en-US" sz="2400" dirty="0">
                <a:latin typeface="Calibri" pitchFamily="34" charset="0"/>
              </a:rPr>
              <a:t>:</a:t>
            </a:r>
          </a:p>
          <a:p>
            <a:pPr marL="640080" lvl="1" indent="-237744" eaLnBrk="1" fontAlgn="auto" hangingPunct="1">
              <a:lnSpc>
                <a:spcPct val="80000"/>
              </a:lnSpc>
              <a:spcAft>
                <a:spcPts val="0"/>
              </a:spcAft>
              <a:buFont typeface="Verdana"/>
              <a:buChar char="◦"/>
              <a:defRPr/>
            </a:pPr>
            <a:r>
              <a:rPr lang="en-GB" sz="1800" dirty="0">
                <a:solidFill>
                  <a:schemeClr val="accent3"/>
                </a:solidFill>
                <a:latin typeface="Calibri" pitchFamily="34" charset="0"/>
              </a:rPr>
              <a:t>Eugene and Howard </a:t>
            </a:r>
            <a:r>
              <a:rPr lang="en-GB" sz="1800" dirty="0" err="1">
                <a:solidFill>
                  <a:schemeClr val="accent3"/>
                </a:solidFill>
                <a:latin typeface="Calibri" pitchFamily="34" charset="0"/>
              </a:rPr>
              <a:t>Odum’s</a:t>
            </a:r>
            <a:r>
              <a:rPr lang="en-GB" sz="1800" dirty="0">
                <a:solidFill>
                  <a:schemeClr val="accent3"/>
                </a:solidFill>
                <a:latin typeface="Calibri" pitchFamily="34" charset="0"/>
              </a:rPr>
              <a:t> energy flow analysis </a:t>
            </a:r>
          </a:p>
          <a:p>
            <a:pPr marL="640080" lvl="1" indent="-237744" eaLnBrk="1" fontAlgn="auto" hangingPunct="1">
              <a:lnSpc>
                <a:spcPct val="80000"/>
              </a:lnSpc>
              <a:spcAft>
                <a:spcPts val="0"/>
              </a:spcAft>
              <a:buFont typeface="Verdana"/>
              <a:buChar char="◦"/>
              <a:defRPr/>
            </a:pPr>
            <a:r>
              <a:rPr lang="en-GB" sz="1800" dirty="0" err="1">
                <a:solidFill>
                  <a:schemeClr val="accent3"/>
                </a:solidFill>
                <a:latin typeface="Calibri" pitchFamily="34" charset="0"/>
              </a:rPr>
              <a:t>Müller’s</a:t>
            </a:r>
            <a:r>
              <a:rPr lang="en-GB" sz="1800" dirty="0">
                <a:solidFill>
                  <a:schemeClr val="accent3"/>
                </a:solidFill>
                <a:latin typeface="Calibri" pitchFamily="34" charset="0"/>
              </a:rPr>
              <a:t> life cycle analysis</a:t>
            </a:r>
          </a:p>
          <a:p>
            <a:pPr marL="640080" lvl="1" indent="-237744" eaLnBrk="1" fontAlgn="auto" hangingPunct="1">
              <a:lnSpc>
                <a:spcPct val="80000"/>
              </a:lnSpc>
              <a:spcAft>
                <a:spcPts val="0"/>
              </a:spcAft>
              <a:buFont typeface="Verdana"/>
              <a:buChar char="◦"/>
              <a:defRPr/>
            </a:pPr>
            <a:r>
              <a:rPr lang="en-US" sz="1800" dirty="0" err="1">
                <a:solidFill>
                  <a:schemeClr val="accent3"/>
                </a:solidFill>
                <a:latin typeface="Calibri" pitchFamily="34" charset="0"/>
              </a:rPr>
              <a:t>Apshoor’s</a:t>
            </a:r>
            <a:r>
              <a:rPr lang="en-US" sz="1800" dirty="0">
                <a:solidFill>
                  <a:schemeClr val="accent3"/>
                </a:solidFill>
                <a:latin typeface="Calibri" pitchFamily="34" charset="0"/>
              </a:rPr>
              <a:t> </a:t>
            </a:r>
            <a:r>
              <a:rPr lang="en-GB" sz="1800" dirty="0">
                <a:solidFill>
                  <a:schemeClr val="accent3"/>
                </a:solidFill>
                <a:latin typeface="Calibri" pitchFamily="34" charset="0"/>
              </a:rPr>
              <a:t>environmental space calculations</a:t>
            </a:r>
            <a:r>
              <a:rPr lang="en-US" sz="1800" dirty="0">
                <a:solidFill>
                  <a:schemeClr val="accent3"/>
                </a:solidFill>
                <a:latin typeface="Calibri" pitchFamily="34" charset="0"/>
              </a:rPr>
              <a:t> </a:t>
            </a:r>
          </a:p>
          <a:p>
            <a:pPr marL="365760" indent="-283464" eaLnBrk="1" fontAlgn="auto" hangingPunct="1">
              <a:lnSpc>
                <a:spcPct val="80000"/>
              </a:lnSpc>
              <a:spcAft>
                <a:spcPts val="0"/>
              </a:spcAft>
              <a:buFont typeface="Wingdings 2"/>
              <a:buChar char=""/>
              <a:defRPr/>
            </a:pPr>
            <a:r>
              <a:rPr lang="en-US" sz="2400" dirty="0">
                <a:latin typeface="Calibri" pitchFamily="34" charset="0"/>
              </a:rPr>
              <a:t>Environmental Sociology literature:</a:t>
            </a:r>
          </a:p>
          <a:p>
            <a:pPr marL="640080" lvl="1" indent="-237744" eaLnBrk="1" fontAlgn="auto" hangingPunct="1">
              <a:lnSpc>
                <a:spcPct val="80000"/>
              </a:lnSpc>
              <a:spcAft>
                <a:spcPts val="0"/>
              </a:spcAft>
              <a:buFont typeface="Verdana"/>
              <a:buChar char="◦"/>
              <a:defRPr/>
            </a:pPr>
            <a:r>
              <a:rPr lang="en-GB" sz="1800" dirty="0">
                <a:solidFill>
                  <a:schemeClr val="accent3"/>
                </a:solidFill>
                <a:latin typeface="Calibri" pitchFamily="34" charset="0"/>
              </a:rPr>
              <a:t>Studies departing from this tradition have brought attention to the human dimensions of processes, which deplete natural resources</a:t>
            </a:r>
            <a:r>
              <a:rPr lang="en-US" sz="1800" dirty="0">
                <a:solidFill>
                  <a:schemeClr val="accent3"/>
                </a:solidFill>
                <a:latin typeface="Calibri" pitchFamily="34" charset="0"/>
              </a:rPr>
              <a:t> (</a:t>
            </a:r>
            <a:r>
              <a:rPr lang="en-GB" sz="1800" dirty="0">
                <a:solidFill>
                  <a:schemeClr val="accent3"/>
                </a:solidFill>
                <a:latin typeface="Calibri" pitchFamily="34" charset="0"/>
              </a:rPr>
              <a:t>Catton 1980)</a:t>
            </a:r>
          </a:p>
          <a:p>
            <a:pPr marL="640080" lvl="1" indent="-237744" eaLnBrk="1" fontAlgn="auto" hangingPunct="1">
              <a:lnSpc>
                <a:spcPct val="80000"/>
              </a:lnSpc>
              <a:spcAft>
                <a:spcPts val="0"/>
              </a:spcAft>
              <a:buFont typeface="Verdana"/>
              <a:buChar char="◦"/>
              <a:defRPr/>
            </a:pPr>
            <a:r>
              <a:rPr lang="en-GB" sz="1800" dirty="0">
                <a:solidFill>
                  <a:schemeClr val="accent3"/>
                </a:solidFill>
                <a:latin typeface="Calibri" pitchFamily="34" charset="0"/>
              </a:rPr>
              <a:t>These studies offer alternatives to those restricted to the biological dimensions</a:t>
            </a:r>
          </a:p>
          <a:p>
            <a:pPr marL="640080" lvl="1" indent="-237744" eaLnBrk="1" fontAlgn="auto" hangingPunct="1">
              <a:lnSpc>
                <a:spcPct val="80000"/>
              </a:lnSpc>
              <a:spcAft>
                <a:spcPts val="0"/>
              </a:spcAft>
              <a:buFont typeface="Verdana"/>
              <a:buChar char="◦"/>
              <a:defRPr/>
            </a:pPr>
            <a:r>
              <a:rPr lang="en-US" sz="1800" dirty="0">
                <a:solidFill>
                  <a:schemeClr val="accent3"/>
                </a:solidFill>
                <a:latin typeface="Calibri" pitchFamily="34" charset="0"/>
              </a:rPr>
              <a:t>I</a:t>
            </a:r>
            <a:r>
              <a:rPr lang="en-GB" sz="1800" dirty="0" err="1">
                <a:solidFill>
                  <a:schemeClr val="accent3"/>
                </a:solidFill>
                <a:latin typeface="Calibri" pitchFamily="34" charset="0"/>
              </a:rPr>
              <a:t>nteraction</a:t>
            </a:r>
            <a:r>
              <a:rPr lang="en-GB" sz="1800" dirty="0">
                <a:solidFill>
                  <a:schemeClr val="accent3"/>
                </a:solidFill>
                <a:latin typeface="Calibri" pitchFamily="34" charset="0"/>
              </a:rPr>
              <a:t> between human society and the environment</a:t>
            </a:r>
            <a:r>
              <a:rPr lang="en-US" sz="1800" dirty="0">
                <a:solidFill>
                  <a:schemeClr val="accent3"/>
                </a:solidFill>
                <a:latin typeface="Calibri" pitchFamily="34" charset="0"/>
              </a:rPr>
              <a:t> </a:t>
            </a:r>
          </a:p>
          <a:p>
            <a:pPr marL="640080" lvl="1" indent="-237744" eaLnBrk="1" fontAlgn="auto" hangingPunct="1">
              <a:lnSpc>
                <a:spcPct val="80000"/>
              </a:lnSpc>
              <a:spcAft>
                <a:spcPts val="0"/>
              </a:spcAft>
              <a:buFont typeface="Verdana"/>
              <a:buChar char="◦"/>
              <a:defRPr/>
            </a:pPr>
            <a:r>
              <a:rPr lang="en-GB" sz="1800" dirty="0">
                <a:solidFill>
                  <a:schemeClr val="accent3"/>
                </a:solidFill>
                <a:latin typeface="Calibri" pitchFamily="34" charset="0"/>
              </a:rPr>
              <a:t>Income inequality (</a:t>
            </a:r>
            <a:r>
              <a:rPr lang="en-GB" sz="1800" dirty="0" err="1">
                <a:solidFill>
                  <a:schemeClr val="accent3"/>
                </a:solidFill>
                <a:latin typeface="Calibri" pitchFamily="34" charset="0"/>
              </a:rPr>
              <a:t>Kempf</a:t>
            </a:r>
            <a:r>
              <a:rPr lang="en-GB" sz="1800" dirty="0">
                <a:solidFill>
                  <a:schemeClr val="accent3"/>
                </a:solidFill>
                <a:latin typeface="Calibri" pitchFamily="34" charset="0"/>
              </a:rPr>
              <a:t> , 2015) </a:t>
            </a:r>
          </a:p>
          <a:p>
            <a:pPr marL="365760" indent="-283464" eaLnBrk="1" fontAlgn="auto" hangingPunct="1">
              <a:lnSpc>
                <a:spcPct val="80000"/>
              </a:lnSpc>
              <a:spcAft>
                <a:spcPts val="0"/>
              </a:spcAft>
              <a:buFont typeface="Wingdings 2"/>
              <a:buChar char=""/>
              <a:defRPr/>
            </a:pPr>
            <a:r>
              <a:rPr lang="en-US" sz="2400" dirty="0">
                <a:latin typeface="Calibri" pitchFamily="34" charset="0"/>
              </a:rPr>
              <a:t>Ecological Footprints annual</a:t>
            </a:r>
          </a:p>
          <a:p>
            <a:pPr marL="640080" lvl="1" indent="-237744" eaLnBrk="1" fontAlgn="auto" hangingPunct="1">
              <a:lnSpc>
                <a:spcPct val="80000"/>
              </a:lnSpc>
              <a:spcAft>
                <a:spcPts val="0"/>
              </a:spcAft>
              <a:buFont typeface="Verdana"/>
              <a:buChar char="◦"/>
              <a:defRPr/>
            </a:pPr>
            <a:r>
              <a:rPr lang="en-US" sz="1800" dirty="0">
                <a:solidFill>
                  <a:schemeClr val="accent3"/>
                </a:solidFill>
                <a:latin typeface="Calibri" pitchFamily="34" charset="0"/>
              </a:rPr>
              <a:t>WWF’s world report</a:t>
            </a:r>
          </a:p>
          <a:p>
            <a:pPr marL="640080" lvl="1" indent="-237744" eaLnBrk="1" fontAlgn="auto" hangingPunct="1">
              <a:lnSpc>
                <a:spcPct val="80000"/>
              </a:lnSpc>
              <a:spcAft>
                <a:spcPts val="0"/>
              </a:spcAft>
              <a:buFont typeface="Verdana"/>
              <a:buChar char="◦"/>
              <a:defRPr/>
            </a:pPr>
            <a:r>
              <a:rPr lang="en-US" sz="1800" dirty="0">
                <a:solidFill>
                  <a:schemeClr val="accent3"/>
                </a:solidFill>
                <a:latin typeface="Calibri" pitchFamily="34" charset="0"/>
              </a:rPr>
              <a:t>WAG Ecological Footprint of Wales (2017)</a:t>
            </a:r>
            <a:endParaRPr lang="en-US" sz="2400" dirty="0">
              <a:solidFill>
                <a:schemeClr val="accent3"/>
              </a:solidFill>
              <a:latin typeface="Calibri" pitchFamily="34" charset="0"/>
            </a:endParaRPr>
          </a:p>
          <a:p>
            <a:pPr marL="640080" lvl="1" indent="-237744" eaLnBrk="1" fontAlgn="auto" hangingPunct="1">
              <a:lnSpc>
                <a:spcPct val="80000"/>
              </a:lnSpc>
              <a:spcAft>
                <a:spcPts val="0"/>
              </a:spcAft>
              <a:buFont typeface="Verdana"/>
              <a:buChar char="◦"/>
              <a:defRPr/>
            </a:pPr>
            <a:endParaRPr lang="en-US" sz="1800" dirty="0">
              <a:solidFill>
                <a:schemeClr val="accent3"/>
              </a:solidFill>
              <a:latin typeface="Calibri" pitchFamily="34" charset="0"/>
            </a:endParaRPr>
          </a:p>
          <a:p>
            <a:pPr marL="365760" indent="-283464" eaLnBrk="1" fontAlgn="auto" hangingPunct="1">
              <a:lnSpc>
                <a:spcPct val="80000"/>
              </a:lnSpc>
              <a:spcAft>
                <a:spcPts val="0"/>
              </a:spcAft>
              <a:buFont typeface="Wingdings" pitchFamily="2" charset="2"/>
              <a:buNone/>
              <a:defRPr/>
            </a:pPr>
            <a:endParaRPr lang="en-US" sz="1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1190">
                                            <p:txEl>
                                              <p:pRg st="0" end="0"/>
                                            </p:txEl>
                                          </p:spTgt>
                                        </p:tgtEl>
                                        <p:attrNameLst>
                                          <p:attrName>style.visibility</p:attrName>
                                        </p:attrNameLst>
                                      </p:cBhvr>
                                      <p:to>
                                        <p:strVal val="visible"/>
                                      </p:to>
                                    </p:set>
                                    <p:animEffect transition="in" filter="fade">
                                      <p:cBhvr>
                                        <p:cTn id="7" dur="2000"/>
                                        <p:tgtEl>
                                          <p:spTgt spid="22119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1190">
                                            <p:txEl>
                                              <p:pRg st="1" end="1"/>
                                            </p:txEl>
                                          </p:spTgt>
                                        </p:tgtEl>
                                        <p:attrNameLst>
                                          <p:attrName>style.visibility</p:attrName>
                                        </p:attrNameLst>
                                      </p:cBhvr>
                                      <p:to>
                                        <p:strVal val="visible"/>
                                      </p:to>
                                    </p:set>
                                    <p:animEffect transition="in" filter="fade">
                                      <p:cBhvr>
                                        <p:cTn id="12" dur="2000"/>
                                        <p:tgtEl>
                                          <p:spTgt spid="221190">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21190">
                                            <p:txEl>
                                              <p:pRg st="2" end="2"/>
                                            </p:txEl>
                                          </p:spTgt>
                                        </p:tgtEl>
                                        <p:attrNameLst>
                                          <p:attrName>style.visibility</p:attrName>
                                        </p:attrNameLst>
                                      </p:cBhvr>
                                      <p:to>
                                        <p:strVal val="visible"/>
                                      </p:to>
                                    </p:set>
                                    <p:animEffect transition="in" filter="fade">
                                      <p:cBhvr>
                                        <p:cTn id="15" dur="2000"/>
                                        <p:tgtEl>
                                          <p:spTgt spid="221190">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21190">
                                            <p:txEl>
                                              <p:pRg st="3" end="3"/>
                                            </p:txEl>
                                          </p:spTgt>
                                        </p:tgtEl>
                                        <p:attrNameLst>
                                          <p:attrName>style.visibility</p:attrName>
                                        </p:attrNameLst>
                                      </p:cBhvr>
                                      <p:to>
                                        <p:strVal val="visible"/>
                                      </p:to>
                                    </p:set>
                                    <p:animEffect transition="in" filter="fade">
                                      <p:cBhvr>
                                        <p:cTn id="18" dur="2000"/>
                                        <p:tgtEl>
                                          <p:spTgt spid="221190">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21190">
                                            <p:txEl>
                                              <p:pRg st="4" end="4"/>
                                            </p:txEl>
                                          </p:spTgt>
                                        </p:tgtEl>
                                        <p:attrNameLst>
                                          <p:attrName>style.visibility</p:attrName>
                                        </p:attrNameLst>
                                      </p:cBhvr>
                                      <p:to>
                                        <p:strVal val="visible"/>
                                      </p:to>
                                    </p:set>
                                    <p:animEffect transition="in" filter="fade">
                                      <p:cBhvr>
                                        <p:cTn id="21" dur="2000"/>
                                        <p:tgtEl>
                                          <p:spTgt spid="221190">
                                            <p:txEl>
                                              <p:pRg st="4" end="4"/>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21190">
                                            <p:txEl>
                                              <p:pRg st="5" end="5"/>
                                            </p:txEl>
                                          </p:spTgt>
                                        </p:tgtEl>
                                        <p:attrNameLst>
                                          <p:attrName>style.visibility</p:attrName>
                                        </p:attrNameLst>
                                      </p:cBhvr>
                                      <p:to>
                                        <p:strVal val="visible"/>
                                      </p:to>
                                    </p:set>
                                    <p:animEffect transition="in" filter="fade">
                                      <p:cBhvr>
                                        <p:cTn id="26" dur="2000"/>
                                        <p:tgtEl>
                                          <p:spTgt spid="221190">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1190">
                                            <p:txEl>
                                              <p:pRg st="6" end="6"/>
                                            </p:txEl>
                                          </p:spTgt>
                                        </p:tgtEl>
                                        <p:attrNameLst>
                                          <p:attrName>style.visibility</p:attrName>
                                        </p:attrNameLst>
                                      </p:cBhvr>
                                      <p:to>
                                        <p:strVal val="visible"/>
                                      </p:to>
                                    </p:set>
                                    <p:animEffect transition="in" filter="fade">
                                      <p:cBhvr>
                                        <p:cTn id="29" dur="2000"/>
                                        <p:tgtEl>
                                          <p:spTgt spid="221190">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21190">
                                            <p:txEl>
                                              <p:pRg st="7" end="7"/>
                                            </p:txEl>
                                          </p:spTgt>
                                        </p:tgtEl>
                                        <p:attrNameLst>
                                          <p:attrName>style.visibility</p:attrName>
                                        </p:attrNameLst>
                                      </p:cBhvr>
                                      <p:to>
                                        <p:strVal val="visible"/>
                                      </p:to>
                                    </p:set>
                                    <p:animEffect transition="in" filter="fade">
                                      <p:cBhvr>
                                        <p:cTn id="32" dur="2000"/>
                                        <p:tgtEl>
                                          <p:spTgt spid="221190">
                                            <p:txEl>
                                              <p:pRg st="7" end="7"/>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21190">
                                            <p:txEl>
                                              <p:pRg st="8" end="8"/>
                                            </p:txEl>
                                          </p:spTgt>
                                        </p:tgtEl>
                                        <p:attrNameLst>
                                          <p:attrName>style.visibility</p:attrName>
                                        </p:attrNameLst>
                                      </p:cBhvr>
                                      <p:to>
                                        <p:strVal val="visible"/>
                                      </p:to>
                                    </p:set>
                                    <p:animEffect transition="in" filter="fade">
                                      <p:cBhvr>
                                        <p:cTn id="35" dur="2000"/>
                                        <p:tgtEl>
                                          <p:spTgt spid="221190">
                                            <p:txEl>
                                              <p:pRg st="8" end="8"/>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21190">
                                            <p:txEl>
                                              <p:pRg st="9" end="9"/>
                                            </p:txEl>
                                          </p:spTgt>
                                        </p:tgtEl>
                                        <p:attrNameLst>
                                          <p:attrName>style.visibility</p:attrName>
                                        </p:attrNameLst>
                                      </p:cBhvr>
                                      <p:to>
                                        <p:strVal val="visible"/>
                                      </p:to>
                                    </p:set>
                                    <p:animEffect transition="in" filter="fade">
                                      <p:cBhvr>
                                        <p:cTn id="38" dur="2000"/>
                                        <p:tgtEl>
                                          <p:spTgt spid="221190">
                                            <p:txEl>
                                              <p:pRg st="9" end="9"/>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221190">
                                            <p:txEl>
                                              <p:pRg st="10" end="10"/>
                                            </p:txEl>
                                          </p:spTgt>
                                        </p:tgtEl>
                                        <p:attrNameLst>
                                          <p:attrName>style.visibility</p:attrName>
                                        </p:attrNameLst>
                                      </p:cBhvr>
                                      <p:to>
                                        <p:strVal val="visible"/>
                                      </p:to>
                                    </p:set>
                                    <p:animEffect transition="in" filter="fade">
                                      <p:cBhvr>
                                        <p:cTn id="43" dur="2000"/>
                                        <p:tgtEl>
                                          <p:spTgt spid="221190">
                                            <p:txEl>
                                              <p:pRg st="10" end="10"/>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21190">
                                            <p:txEl>
                                              <p:pRg st="11" end="11"/>
                                            </p:txEl>
                                          </p:spTgt>
                                        </p:tgtEl>
                                        <p:attrNameLst>
                                          <p:attrName>style.visibility</p:attrName>
                                        </p:attrNameLst>
                                      </p:cBhvr>
                                      <p:to>
                                        <p:strVal val="visible"/>
                                      </p:to>
                                    </p:set>
                                    <p:animEffect transition="in" filter="fade">
                                      <p:cBhvr>
                                        <p:cTn id="46" dur="2000"/>
                                        <p:tgtEl>
                                          <p:spTgt spid="221190">
                                            <p:txEl>
                                              <p:pRg st="11" end="11"/>
                                            </p:tx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21190">
                                            <p:txEl>
                                              <p:pRg st="12" end="12"/>
                                            </p:txEl>
                                          </p:spTgt>
                                        </p:tgtEl>
                                        <p:attrNameLst>
                                          <p:attrName>style.visibility</p:attrName>
                                        </p:attrNameLst>
                                      </p:cBhvr>
                                      <p:to>
                                        <p:strVal val="visible"/>
                                      </p:to>
                                    </p:set>
                                    <p:animEffect transition="in" filter="fade">
                                      <p:cBhvr>
                                        <p:cTn id="49" dur="2000"/>
                                        <p:tgtEl>
                                          <p:spTgt spid="221190">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190"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3" name="AutoShape 5"/>
          <p:cNvSpPr>
            <a:spLocks noGrp="1" noChangeArrowheads="1"/>
          </p:cNvSpPr>
          <p:nvPr>
            <p:ph type="title"/>
          </p:nvPr>
        </p:nvSpPr>
        <p:spPr>
          <a:xfrm>
            <a:off x="1435100" y="274638"/>
            <a:ext cx="7499350" cy="1143000"/>
          </a:xfrm>
        </p:spPr>
        <p:txBody>
          <a:bodyPr/>
          <a:lstStyle/>
          <a:p>
            <a:pPr algn="ctr" eaLnBrk="1" fontAlgn="auto" hangingPunct="1">
              <a:spcAft>
                <a:spcPts val="0"/>
              </a:spcAft>
              <a:defRPr/>
            </a:pPr>
            <a:r>
              <a:rPr lang="en-GB" sz="3200">
                <a:solidFill>
                  <a:schemeClr val="tx2">
                    <a:satMod val="130000"/>
                  </a:schemeClr>
                </a:solidFill>
              </a:rPr>
              <a:t>Ecological Footprint for all the major continents of the world </a:t>
            </a:r>
            <a:endParaRPr lang="en-US" sz="3200">
              <a:solidFill>
                <a:schemeClr val="tx2">
                  <a:satMod val="130000"/>
                </a:schemeClr>
              </a:solidFill>
            </a:endParaRPr>
          </a:p>
        </p:txBody>
      </p:sp>
      <p:pic>
        <p:nvPicPr>
          <p:cNvPr id="25603" name="Picture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524000" y="1752600"/>
            <a:ext cx="7008813" cy="3657600"/>
          </a:xfrm>
          <a:noFill/>
        </p:spPr>
      </p:pic>
      <p:pic>
        <p:nvPicPr>
          <p:cNvPr id="25604" name="Picture 8"/>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143000" y="5715000"/>
            <a:ext cx="1295400" cy="1016000"/>
          </a:xfrm>
          <a:noFill/>
        </p:spPr>
      </p:pic>
      <p:sp>
        <p:nvSpPr>
          <p:cNvPr id="25605" name="Rectangle 7"/>
          <p:cNvSpPr>
            <a:spLocks noChangeArrowheads="1"/>
          </p:cNvSpPr>
          <p:nvPr/>
        </p:nvSpPr>
        <p:spPr bwMode="auto">
          <a:xfrm>
            <a:off x="7385050" y="5791200"/>
            <a:ext cx="1244600"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lgn="l"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algn="l"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algn="l"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algn="l"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algn="l"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algn="r" eaLnBrk="1" hangingPunct="1">
              <a:spcBef>
                <a:spcPct val="0"/>
              </a:spcBef>
              <a:buClrTx/>
              <a:buSzTx/>
              <a:buFontTx/>
              <a:buNone/>
            </a:pPr>
            <a:r>
              <a:rPr lang="en-GB" altLang="en-US" sz="800">
                <a:latin typeface="Arial" panose="020B0604020202020204" pitchFamily="34" charset="0"/>
              </a:rPr>
              <a:t>Source: DEFRA (2011)</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AutoShape 2"/>
          <p:cNvSpPr>
            <a:spLocks noGrp="1" noChangeArrowheads="1"/>
          </p:cNvSpPr>
          <p:nvPr>
            <p:ph type="title"/>
          </p:nvPr>
        </p:nvSpPr>
        <p:spPr/>
        <p:txBody>
          <a:bodyPr/>
          <a:lstStyle/>
          <a:p>
            <a:pPr algn="ctr" eaLnBrk="1" fontAlgn="auto" hangingPunct="1">
              <a:spcAft>
                <a:spcPts val="0"/>
              </a:spcAft>
              <a:defRPr/>
            </a:pPr>
            <a:r>
              <a:rPr lang="en-US" dirty="0">
                <a:solidFill>
                  <a:schemeClr val="tx2">
                    <a:satMod val="130000"/>
                  </a:schemeClr>
                </a:solidFill>
              </a:rPr>
              <a:t>Research Project</a:t>
            </a:r>
          </a:p>
        </p:txBody>
      </p:sp>
      <p:pic>
        <p:nvPicPr>
          <p:cNvPr id="26627"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543800" y="231775"/>
            <a:ext cx="1600200" cy="1254125"/>
          </a:xfrm>
          <a:noFill/>
        </p:spPr>
      </p:pic>
      <p:sp>
        <p:nvSpPr>
          <p:cNvPr id="100358" name="Rectangle 6"/>
          <p:cNvSpPr>
            <a:spLocks noGrp="1" noChangeArrowheads="1"/>
          </p:cNvSpPr>
          <p:nvPr>
            <p:ph type="body" idx="4294967295"/>
          </p:nvPr>
        </p:nvSpPr>
        <p:spPr>
          <a:xfrm>
            <a:off x="1295400" y="1219200"/>
            <a:ext cx="7467600" cy="3724275"/>
          </a:xfrm>
        </p:spPr>
        <p:txBody>
          <a:bodyPr>
            <a:noAutofit/>
          </a:bodyPr>
          <a:lstStyle/>
          <a:p>
            <a:pPr marL="365760" indent="-283464" eaLnBrk="1" fontAlgn="auto" hangingPunct="1">
              <a:spcAft>
                <a:spcPts val="0"/>
              </a:spcAft>
              <a:buFont typeface="Wingdings 2"/>
              <a:buChar char=""/>
              <a:defRPr/>
            </a:pPr>
            <a:r>
              <a:rPr lang="en-GB" sz="1600" dirty="0">
                <a:latin typeface="Calibri" pitchFamily="34" charset="0"/>
                <a:ea typeface="Calibri"/>
                <a:cs typeface="Times New Roman"/>
              </a:rPr>
              <a:t>In Wales, due to geographic location, the coast is of vital importance to the economy providing in direct services: 92,600 jobs, annual income of £6.8 billion, and generating £2.5 billion in Gross Domestic Product (Countryside Council Wales, /NRW, 2016). </a:t>
            </a:r>
          </a:p>
          <a:p>
            <a:pPr marL="365760" indent="-283464" eaLnBrk="1" fontAlgn="auto" hangingPunct="1">
              <a:spcAft>
                <a:spcPts val="0"/>
              </a:spcAft>
              <a:buFont typeface="Wingdings 2"/>
              <a:buChar char=""/>
              <a:defRPr/>
            </a:pPr>
            <a:r>
              <a:rPr lang="en-GB" sz="1600" dirty="0">
                <a:latin typeface="Calibri" pitchFamily="34" charset="0"/>
                <a:ea typeface="Calibri"/>
                <a:cs typeface="Times New Roman"/>
              </a:rPr>
              <a:t>2,000 km coast (Darkes, 2008)</a:t>
            </a:r>
          </a:p>
          <a:p>
            <a:pPr marL="365760" indent="-283464" eaLnBrk="1" fontAlgn="auto" hangingPunct="1">
              <a:spcAft>
                <a:spcPts val="0"/>
              </a:spcAft>
              <a:buFont typeface="Wingdings 2"/>
              <a:buChar char=""/>
              <a:defRPr/>
            </a:pPr>
            <a:r>
              <a:rPr lang="en-GB" sz="1600" dirty="0">
                <a:latin typeface="Calibri" pitchFamily="34" charset="0"/>
                <a:ea typeface="Calibri"/>
                <a:cs typeface="Times New Roman"/>
              </a:rPr>
              <a:t>60% pop. Coastal (Wales coastal Monitoring Centre, 2011)</a:t>
            </a:r>
          </a:p>
          <a:p>
            <a:pPr marL="365760" indent="-283464" eaLnBrk="1" fontAlgn="auto" hangingPunct="1">
              <a:spcAft>
                <a:spcPts val="0"/>
              </a:spcAft>
              <a:buFont typeface="Wingdings 2"/>
              <a:buChar char=""/>
              <a:defRPr/>
            </a:pPr>
            <a:r>
              <a:rPr lang="en-GB" sz="1600" dirty="0">
                <a:latin typeface="Calibri" pitchFamily="34" charset="0"/>
                <a:ea typeface="Calibri"/>
                <a:cs typeface="Times New Roman"/>
              </a:rPr>
              <a:t>‘Making the most of the Welsh coast’ (WAG, 2007)</a:t>
            </a:r>
          </a:p>
          <a:p>
            <a:pPr marL="365760" indent="-283464" eaLnBrk="1" fontAlgn="auto" hangingPunct="1">
              <a:spcAft>
                <a:spcPts val="0"/>
              </a:spcAft>
              <a:buFont typeface="Wingdings 2"/>
              <a:buChar char=""/>
              <a:defRPr/>
            </a:pPr>
            <a:r>
              <a:rPr lang="en-GB" sz="1600" dirty="0">
                <a:latin typeface="Calibri" pitchFamily="34" charset="0"/>
                <a:ea typeface="Calibri"/>
                <a:cs typeface="Times New Roman"/>
              </a:rPr>
              <a:t>Shoreline Management Plans </a:t>
            </a:r>
            <a:r>
              <a:rPr lang="en-GB" sz="1600" dirty="0">
                <a:latin typeface="Calibri" pitchFamily="34" charset="0"/>
                <a:ea typeface="Calibri"/>
                <a:cs typeface="Times New Roman"/>
                <a:hlinkClick r:id="rId3" action="ppaction://hlinksldjump"/>
              </a:rPr>
              <a:t>Slide 36</a:t>
            </a:r>
            <a:endParaRPr lang="en-GB" sz="1600" dirty="0">
              <a:latin typeface="Calibri" pitchFamily="34" charset="0"/>
              <a:ea typeface="Calibri"/>
              <a:cs typeface="Times New Roman"/>
            </a:endParaRPr>
          </a:p>
          <a:p>
            <a:pPr marL="365760" indent="-283464" eaLnBrk="1" fontAlgn="auto" hangingPunct="1">
              <a:spcAft>
                <a:spcPts val="0"/>
              </a:spcAft>
              <a:buFont typeface="Wingdings 2"/>
              <a:buChar char=""/>
              <a:defRPr/>
            </a:pPr>
            <a:r>
              <a:rPr lang="en-GB" sz="1600" dirty="0">
                <a:latin typeface="Calibri" pitchFamily="34" charset="0"/>
                <a:ea typeface="Calibri"/>
                <a:cs typeface="Times New Roman"/>
              </a:rPr>
              <a:t>Stockholm Environmental Institute in 2016 for the Welsh Assembly Government, concluded that Wales had an ecological footprint of 5.25 </a:t>
            </a:r>
            <a:r>
              <a:rPr lang="en-GB" sz="1600" dirty="0" err="1">
                <a:latin typeface="Calibri" pitchFamily="34" charset="0"/>
                <a:ea typeface="Calibri"/>
                <a:cs typeface="Times New Roman"/>
              </a:rPr>
              <a:t>gha</a:t>
            </a:r>
            <a:r>
              <a:rPr lang="en-GB" sz="1600" dirty="0">
                <a:latin typeface="Calibri" pitchFamily="34" charset="0"/>
                <a:ea typeface="Calibri"/>
                <a:cs typeface="Times New Roman"/>
              </a:rPr>
              <a:t>, Swansea calculated 5.15 </a:t>
            </a:r>
            <a:r>
              <a:rPr lang="en-GB" sz="1600" dirty="0" err="1">
                <a:latin typeface="Calibri" pitchFamily="34" charset="0"/>
                <a:ea typeface="Calibri"/>
                <a:cs typeface="Times New Roman"/>
              </a:rPr>
              <a:t>gha</a:t>
            </a:r>
            <a:r>
              <a:rPr lang="en-GB" sz="1600" dirty="0">
                <a:latin typeface="Calibri" pitchFamily="34" charset="0"/>
                <a:ea typeface="Calibri"/>
                <a:cs typeface="Times New Roman"/>
              </a:rPr>
              <a:t>. </a:t>
            </a:r>
          </a:p>
          <a:p>
            <a:pPr marL="365760" indent="-283464" eaLnBrk="1" fontAlgn="auto" hangingPunct="1">
              <a:spcAft>
                <a:spcPts val="0"/>
              </a:spcAft>
              <a:buFont typeface="Wingdings 2"/>
              <a:buChar char=""/>
              <a:defRPr/>
            </a:pPr>
            <a:r>
              <a:rPr lang="en-GB" sz="1600" dirty="0">
                <a:latin typeface="Calibri" pitchFamily="34" charset="0"/>
                <a:cs typeface="Times New Roman"/>
              </a:rPr>
              <a:t>Wales adopted EF one of its 5 key SD indicators (Dawkins et al, 2008)</a:t>
            </a:r>
            <a:endParaRPr lang="en-US" sz="1600" dirty="0">
              <a:latin typeface="Calibri" pitchFamily="34" charset="0"/>
            </a:endParaRPr>
          </a:p>
          <a:p>
            <a:pPr marL="365760" indent="-283464" eaLnBrk="1" fontAlgn="auto" hangingPunct="1">
              <a:spcAft>
                <a:spcPts val="0"/>
              </a:spcAft>
              <a:buFont typeface="Wingdings 2"/>
              <a:buChar char=""/>
              <a:defRPr/>
            </a:pPr>
            <a:r>
              <a:rPr lang="en-US" sz="1600" dirty="0">
                <a:latin typeface="Calibri" pitchFamily="34" charset="0"/>
              </a:rPr>
              <a:t>“An area itself </a:t>
            </a:r>
          </a:p>
          <a:p>
            <a:pPr marL="365760" indent="-283464" eaLnBrk="1" fontAlgn="auto" hangingPunct="1">
              <a:spcAft>
                <a:spcPts val="0"/>
              </a:spcAft>
              <a:buFont typeface="Wingdings 2"/>
              <a:buChar char=""/>
              <a:defRPr/>
            </a:pPr>
            <a:r>
              <a:rPr lang="en-US" sz="1600" dirty="0">
                <a:latin typeface="Calibri" pitchFamily="34" charset="0"/>
              </a:rPr>
              <a:t>The two areas chosen for comparison were situated in the South Wales area</a:t>
            </a:r>
          </a:p>
          <a:p>
            <a:pPr marL="640080" lvl="1" indent="-237744" eaLnBrk="1" fontAlgn="auto" hangingPunct="1">
              <a:spcAft>
                <a:spcPts val="0"/>
              </a:spcAft>
              <a:buFont typeface="Verdana"/>
              <a:buChar char="◦"/>
              <a:defRPr/>
            </a:pPr>
            <a:r>
              <a:rPr lang="en-US" sz="1200" dirty="0">
                <a:solidFill>
                  <a:schemeClr val="accent3"/>
                </a:solidFill>
                <a:latin typeface="Calibri" pitchFamily="34" charset="0"/>
              </a:rPr>
              <a:t>Deprived area – </a:t>
            </a:r>
            <a:r>
              <a:rPr lang="en-US" sz="1200" b="1" u="sng" dirty="0" err="1">
                <a:solidFill>
                  <a:schemeClr val="accent3"/>
                </a:solidFill>
                <a:latin typeface="Calibri" pitchFamily="34" charset="0"/>
              </a:rPr>
              <a:t>Caerau</a:t>
            </a:r>
            <a:r>
              <a:rPr lang="en-US" sz="1200" dirty="0">
                <a:solidFill>
                  <a:schemeClr val="accent3"/>
                </a:solidFill>
                <a:latin typeface="Calibri" pitchFamily="34" charset="0"/>
              </a:rPr>
              <a:t>, Maesteg</a:t>
            </a:r>
          </a:p>
          <a:p>
            <a:pPr marL="640080" lvl="1" indent="-237744" eaLnBrk="1" fontAlgn="auto" hangingPunct="1">
              <a:spcAft>
                <a:spcPts val="0"/>
              </a:spcAft>
              <a:buFont typeface="Verdana"/>
              <a:buChar char="◦"/>
              <a:defRPr/>
            </a:pPr>
            <a:r>
              <a:rPr lang="en-US" sz="1200" dirty="0">
                <a:solidFill>
                  <a:schemeClr val="accent3"/>
                </a:solidFill>
                <a:latin typeface="Calibri" pitchFamily="34" charset="0"/>
              </a:rPr>
              <a:t>    Affluent area – </a:t>
            </a:r>
            <a:r>
              <a:rPr lang="en-US" sz="1200" b="1" u="sng" dirty="0">
                <a:solidFill>
                  <a:schemeClr val="accent3"/>
                </a:solidFill>
                <a:latin typeface="Calibri" pitchFamily="34" charset="0"/>
              </a:rPr>
              <a:t>Rest Bay</a:t>
            </a:r>
            <a:r>
              <a:rPr lang="en-US" sz="1200" dirty="0">
                <a:solidFill>
                  <a:schemeClr val="accent3"/>
                </a:solidFill>
                <a:latin typeface="Calibri" pitchFamily="34" charset="0"/>
              </a:rPr>
              <a:t>, Porthcawl</a:t>
            </a:r>
          </a:p>
          <a:p>
            <a:pPr marL="365760" indent="-283464" eaLnBrk="1" fontAlgn="auto" hangingPunct="1">
              <a:spcAft>
                <a:spcPts val="0"/>
              </a:spcAft>
              <a:buFont typeface="Wingdings 2"/>
              <a:buChar char=""/>
              <a:defRPr/>
            </a:pPr>
            <a:r>
              <a:rPr lang="en-GB" sz="1600" dirty="0">
                <a:latin typeface="Calibri" pitchFamily="34" charset="0"/>
              </a:rPr>
              <a:t>The two areas of study were located within the same borough of Bridgend County</a:t>
            </a:r>
            <a:r>
              <a:rPr lang="en-US" sz="1600" dirty="0">
                <a:latin typeface="Calibri" pitchFamily="34" charset="0"/>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00358">
                                            <p:txEl>
                                              <p:pRg st="0" end="0"/>
                                            </p:txEl>
                                          </p:spTgt>
                                        </p:tgtEl>
                                        <p:attrNameLst>
                                          <p:attrName>style.visibility</p:attrName>
                                        </p:attrNameLst>
                                      </p:cBhvr>
                                      <p:to>
                                        <p:strVal val="visible"/>
                                      </p:to>
                                    </p:set>
                                    <p:animEffect transition="in" filter="box(in)">
                                      <p:cBhvr>
                                        <p:cTn id="7" dur="500"/>
                                        <p:tgtEl>
                                          <p:spTgt spid="10035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00358">
                                            <p:txEl>
                                              <p:pRg st="1" end="1"/>
                                            </p:txEl>
                                          </p:spTgt>
                                        </p:tgtEl>
                                        <p:attrNameLst>
                                          <p:attrName>style.visibility</p:attrName>
                                        </p:attrNameLst>
                                      </p:cBhvr>
                                      <p:to>
                                        <p:strVal val="visible"/>
                                      </p:to>
                                    </p:set>
                                    <p:animEffect transition="in" filter="box(in)">
                                      <p:cBhvr>
                                        <p:cTn id="12" dur="500"/>
                                        <p:tgtEl>
                                          <p:spTgt spid="10035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100358">
                                            <p:txEl>
                                              <p:pRg st="2" end="2"/>
                                            </p:txEl>
                                          </p:spTgt>
                                        </p:tgtEl>
                                        <p:attrNameLst>
                                          <p:attrName>style.visibility</p:attrName>
                                        </p:attrNameLst>
                                      </p:cBhvr>
                                      <p:to>
                                        <p:strVal val="visible"/>
                                      </p:to>
                                    </p:set>
                                    <p:animEffect transition="in" filter="box(in)">
                                      <p:cBhvr>
                                        <p:cTn id="17" dur="500"/>
                                        <p:tgtEl>
                                          <p:spTgt spid="100358">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100358">
                                            <p:txEl>
                                              <p:pRg st="3" end="3"/>
                                            </p:txEl>
                                          </p:spTgt>
                                        </p:tgtEl>
                                        <p:attrNameLst>
                                          <p:attrName>style.visibility</p:attrName>
                                        </p:attrNameLst>
                                      </p:cBhvr>
                                      <p:to>
                                        <p:strVal val="visible"/>
                                      </p:to>
                                    </p:set>
                                    <p:animEffect transition="in" filter="box(in)">
                                      <p:cBhvr>
                                        <p:cTn id="22" dur="500"/>
                                        <p:tgtEl>
                                          <p:spTgt spid="100358">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100358">
                                            <p:txEl>
                                              <p:pRg st="4" end="4"/>
                                            </p:txEl>
                                          </p:spTgt>
                                        </p:tgtEl>
                                        <p:attrNameLst>
                                          <p:attrName>style.visibility</p:attrName>
                                        </p:attrNameLst>
                                      </p:cBhvr>
                                      <p:to>
                                        <p:strVal val="visible"/>
                                      </p:to>
                                    </p:set>
                                    <p:animEffect transition="in" filter="box(in)">
                                      <p:cBhvr>
                                        <p:cTn id="27" dur="500"/>
                                        <p:tgtEl>
                                          <p:spTgt spid="100358">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100358">
                                            <p:txEl>
                                              <p:pRg st="5" end="5"/>
                                            </p:txEl>
                                          </p:spTgt>
                                        </p:tgtEl>
                                        <p:attrNameLst>
                                          <p:attrName>style.visibility</p:attrName>
                                        </p:attrNameLst>
                                      </p:cBhvr>
                                      <p:to>
                                        <p:strVal val="visible"/>
                                      </p:to>
                                    </p:set>
                                    <p:animEffect transition="in" filter="box(in)">
                                      <p:cBhvr>
                                        <p:cTn id="32" dur="500"/>
                                        <p:tgtEl>
                                          <p:spTgt spid="100358">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4" presetClass="entr" presetSubtype="16" fill="hold" grpId="0" nodeType="clickEffect">
                                  <p:stCondLst>
                                    <p:cond delay="0"/>
                                  </p:stCondLst>
                                  <p:childTnLst>
                                    <p:set>
                                      <p:cBhvr>
                                        <p:cTn id="36" dur="1" fill="hold">
                                          <p:stCondLst>
                                            <p:cond delay="0"/>
                                          </p:stCondLst>
                                        </p:cTn>
                                        <p:tgtEl>
                                          <p:spTgt spid="100358">
                                            <p:txEl>
                                              <p:pRg st="6" end="6"/>
                                            </p:txEl>
                                          </p:spTgt>
                                        </p:tgtEl>
                                        <p:attrNameLst>
                                          <p:attrName>style.visibility</p:attrName>
                                        </p:attrNameLst>
                                      </p:cBhvr>
                                      <p:to>
                                        <p:strVal val="visible"/>
                                      </p:to>
                                    </p:set>
                                    <p:animEffect transition="in" filter="box(in)">
                                      <p:cBhvr>
                                        <p:cTn id="37" dur="500"/>
                                        <p:tgtEl>
                                          <p:spTgt spid="100358">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4" presetClass="entr" presetSubtype="16" fill="hold" grpId="0" nodeType="clickEffect">
                                  <p:stCondLst>
                                    <p:cond delay="0"/>
                                  </p:stCondLst>
                                  <p:childTnLst>
                                    <p:set>
                                      <p:cBhvr>
                                        <p:cTn id="41" dur="1" fill="hold">
                                          <p:stCondLst>
                                            <p:cond delay="0"/>
                                          </p:stCondLst>
                                        </p:cTn>
                                        <p:tgtEl>
                                          <p:spTgt spid="100358">
                                            <p:txEl>
                                              <p:pRg st="7" end="7"/>
                                            </p:txEl>
                                          </p:spTgt>
                                        </p:tgtEl>
                                        <p:attrNameLst>
                                          <p:attrName>style.visibility</p:attrName>
                                        </p:attrNameLst>
                                      </p:cBhvr>
                                      <p:to>
                                        <p:strVal val="visible"/>
                                      </p:to>
                                    </p:set>
                                    <p:animEffect transition="in" filter="box(in)">
                                      <p:cBhvr>
                                        <p:cTn id="42" dur="500"/>
                                        <p:tgtEl>
                                          <p:spTgt spid="100358">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4" presetClass="entr" presetSubtype="16" fill="hold" grpId="0" nodeType="clickEffect">
                                  <p:stCondLst>
                                    <p:cond delay="0"/>
                                  </p:stCondLst>
                                  <p:childTnLst>
                                    <p:set>
                                      <p:cBhvr>
                                        <p:cTn id="46" dur="1" fill="hold">
                                          <p:stCondLst>
                                            <p:cond delay="0"/>
                                          </p:stCondLst>
                                        </p:cTn>
                                        <p:tgtEl>
                                          <p:spTgt spid="100358">
                                            <p:txEl>
                                              <p:pRg st="8" end="8"/>
                                            </p:txEl>
                                          </p:spTgt>
                                        </p:tgtEl>
                                        <p:attrNameLst>
                                          <p:attrName>style.visibility</p:attrName>
                                        </p:attrNameLst>
                                      </p:cBhvr>
                                      <p:to>
                                        <p:strVal val="visible"/>
                                      </p:to>
                                    </p:set>
                                    <p:animEffect transition="in" filter="box(in)">
                                      <p:cBhvr>
                                        <p:cTn id="47" dur="500"/>
                                        <p:tgtEl>
                                          <p:spTgt spid="100358">
                                            <p:txEl>
                                              <p:pRg st="8" end="8"/>
                                            </p:txEl>
                                          </p:spTgt>
                                        </p:tgtEl>
                                      </p:cBhvr>
                                    </p:animEffect>
                                  </p:childTnLst>
                                </p:cTn>
                              </p:par>
                              <p:par>
                                <p:cTn id="48" presetID="4" presetClass="entr" presetSubtype="16" fill="hold" grpId="0" nodeType="withEffect">
                                  <p:stCondLst>
                                    <p:cond delay="0"/>
                                  </p:stCondLst>
                                  <p:childTnLst>
                                    <p:set>
                                      <p:cBhvr>
                                        <p:cTn id="49" dur="1" fill="hold">
                                          <p:stCondLst>
                                            <p:cond delay="0"/>
                                          </p:stCondLst>
                                        </p:cTn>
                                        <p:tgtEl>
                                          <p:spTgt spid="100358">
                                            <p:txEl>
                                              <p:pRg st="9" end="9"/>
                                            </p:txEl>
                                          </p:spTgt>
                                        </p:tgtEl>
                                        <p:attrNameLst>
                                          <p:attrName>style.visibility</p:attrName>
                                        </p:attrNameLst>
                                      </p:cBhvr>
                                      <p:to>
                                        <p:strVal val="visible"/>
                                      </p:to>
                                    </p:set>
                                    <p:animEffect transition="in" filter="box(in)">
                                      <p:cBhvr>
                                        <p:cTn id="50" dur="500"/>
                                        <p:tgtEl>
                                          <p:spTgt spid="100358">
                                            <p:txEl>
                                              <p:pRg st="9" end="9"/>
                                            </p:txEl>
                                          </p:spTgt>
                                        </p:tgtEl>
                                      </p:cBhvr>
                                    </p:animEffect>
                                  </p:childTnLst>
                                </p:cTn>
                              </p:par>
                              <p:par>
                                <p:cTn id="51" presetID="4" presetClass="entr" presetSubtype="16" fill="hold" grpId="0" nodeType="withEffect">
                                  <p:stCondLst>
                                    <p:cond delay="0"/>
                                  </p:stCondLst>
                                  <p:childTnLst>
                                    <p:set>
                                      <p:cBhvr>
                                        <p:cTn id="52" dur="1" fill="hold">
                                          <p:stCondLst>
                                            <p:cond delay="0"/>
                                          </p:stCondLst>
                                        </p:cTn>
                                        <p:tgtEl>
                                          <p:spTgt spid="100358">
                                            <p:txEl>
                                              <p:pRg st="10" end="10"/>
                                            </p:txEl>
                                          </p:spTgt>
                                        </p:tgtEl>
                                        <p:attrNameLst>
                                          <p:attrName>style.visibility</p:attrName>
                                        </p:attrNameLst>
                                      </p:cBhvr>
                                      <p:to>
                                        <p:strVal val="visible"/>
                                      </p:to>
                                    </p:set>
                                    <p:animEffect transition="in" filter="box(in)">
                                      <p:cBhvr>
                                        <p:cTn id="53" dur="500"/>
                                        <p:tgtEl>
                                          <p:spTgt spid="100358">
                                            <p:txEl>
                                              <p:pRg st="10" end="10"/>
                                            </p:txEl>
                                          </p:spTgt>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4" presetClass="entr" presetSubtype="16" fill="hold" grpId="0" nodeType="clickEffect">
                                  <p:stCondLst>
                                    <p:cond delay="0"/>
                                  </p:stCondLst>
                                  <p:childTnLst>
                                    <p:set>
                                      <p:cBhvr>
                                        <p:cTn id="57" dur="1" fill="hold">
                                          <p:stCondLst>
                                            <p:cond delay="0"/>
                                          </p:stCondLst>
                                        </p:cTn>
                                        <p:tgtEl>
                                          <p:spTgt spid="100358">
                                            <p:txEl>
                                              <p:pRg st="11" end="11"/>
                                            </p:txEl>
                                          </p:spTgt>
                                        </p:tgtEl>
                                        <p:attrNameLst>
                                          <p:attrName>style.visibility</p:attrName>
                                        </p:attrNameLst>
                                      </p:cBhvr>
                                      <p:to>
                                        <p:strVal val="visible"/>
                                      </p:to>
                                    </p:set>
                                    <p:animEffect transition="in" filter="box(in)">
                                      <p:cBhvr>
                                        <p:cTn id="58" dur="500"/>
                                        <p:tgtEl>
                                          <p:spTgt spid="100358">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8"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61" name="AutoShape 13"/>
          <p:cNvSpPr>
            <a:spLocks noGrp="1" noChangeArrowheads="1"/>
          </p:cNvSpPr>
          <p:nvPr>
            <p:ph type="title"/>
          </p:nvPr>
        </p:nvSpPr>
        <p:spPr>
          <a:xfrm>
            <a:off x="1435100" y="274638"/>
            <a:ext cx="7499350" cy="1143000"/>
          </a:xfrm>
        </p:spPr>
        <p:txBody>
          <a:bodyPr/>
          <a:lstStyle/>
          <a:p>
            <a:pPr algn="ctr" eaLnBrk="1" fontAlgn="auto" hangingPunct="1">
              <a:spcAft>
                <a:spcPts val="0"/>
              </a:spcAft>
              <a:defRPr/>
            </a:pPr>
            <a:r>
              <a:rPr lang="en-US">
                <a:solidFill>
                  <a:schemeClr val="tx2">
                    <a:satMod val="130000"/>
                  </a:schemeClr>
                </a:solidFill>
              </a:rPr>
              <a:t>Map of study area</a:t>
            </a:r>
          </a:p>
        </p:txBody>
      </p:sp>
      <p:pic>
        <p:nvPicPr>
          <p:cNvPr id="27651" name="Picture 6"/>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743200" y="3048000"/>
            <a:ext cx="4953000" cy="2828925"/>
          </a:xfrm>
          <a:noFill/>
        </p:spPr>
      </p:pic>
      <p:pic>
        <p:nvPicPr>
          <p:cNvPr id="27652" name="Picture 1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543800" y="231775"/>
            <a:ext cx="1600200" cy="1254125"/>
          </a:xfrm>
          <a:noFill/>
        </p:spPr>
      </p:pic>
      <p:sp>
        <p:nvSpPr>
          <p:cNvPr id="27653" name="Rectangle 9"/>
          <p:cNvSpPr>
            <a:spLocks noChangeArrowheads="1"/>
          </p:cNvSpPr>
          <p:nvPr/>
        </p:nvSpPr>
        <p:spPr bwMode="auto">
          <a:xfrm>
            <a:off x="1447800" y="6019800"/>
            <a:ext cx="996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lgn="l"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algn="l"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algn="l"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algn="l"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algn="l"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eaLnBrk="1" hangingPunct="1">
              <a:spcBef>
                <a:spcPct val="0"/>
              </a:spcBef>
              <a:buClrTx/>
              <a:buSzTx/>
              <a:buFontTx/>
              <a:buNone/>
            </a:pPr>
            <a:r>
              <a:rPr lang="en-GB" altLang="en-US" sz="1800">
                <a:latin typeface="Arial" panose="020B0604020202020204" pitchFamily="34" charset="0"/>
              </a:rPr>
              <a:t>Caerau </a:t>
            </a:r>
          </a:p>
        </p:txBody>
      </p:sp>
      <p:sp>
        <p:nvSpPr>
          <p:cNvPr id="27654" name="Rectangle 10"/>
          <p:cNvSpPr>
            <a:spLocks noChangeArrowheads="1"/>
          </p:cNvSpPr>
          <p:nvPr/>
        </p:nvSpPr>
        <p:spPr bwMode="auto">
          <a:xfrm>
            <a:off x="4876800" y="6324600"/>
            <a:ext cx="1238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lgn="l"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algn="l"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algn="l"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algn="l"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algn="l"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eaLnBrk="1" hangingPunct="1">
              <a:spcBef>
                <a:spcPct val="0"/>
              </a:spcBef>
              <a:buClrTx/>
              <a:buSzTx/>
              <a:buFontTx/>
              <a:buNone/>
            </a:pPr>
            <a:r>
              <a:rPr lang="en-GB" altLang="en-US" sz="1800">
                <a:latin typeface="Arial" panose="020B0604020202020204" pitchFamily="34" charset="0"/>
              </a:rPr>
              <a:t> Rest Bay</a:t>
            </a:r>
            <a:r>
              <a:rPr lang="en-US" altLang="en-US" sz="1800">
                <a:latin typeface="Arial" panose="020B0604020202020204" pitchFamily="34" charset="0"/>
              </a:rPr>
              <a:t> </a:t>
            </a:r>
          </a:p>
        </p:txBody>
      </p:sp>
      <p:sp>
        <p:nvSpPr>
          <p:cNvPr id="27655" name="Rectangle 11"/>
          <p:cNvSpPr>
            <a:spLocks noChangeArrowheads="1"/>
          </p:cNvSpPr>
          <p:nvPr/>
        </p:nvSpPr>
        <p:spPr bwMode="auto">
          <a:xfrm>
            <a:off x="6477000" y="6096000"/>
            <a:ext cx="1636713"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lgn="l"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algn="l"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algn="l"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algn="l"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algn="l"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eaLnBrk="1" hangingPunct="1">
              <a:spcBef>
                <a:spcPct val="0"/>
              </a:spcBef>
              <a:buClrTx/>
              <a:buSzTx/>
              <a:buFontTx/>
              <a:buNone/>
            </a:pPr>
            <a:r>
              <a:rPr lang="en-GB" altLang="en-US" sz="800">
                <a:latin typeface="Arial" panose="020B0604020202020204" pitchFamily="34" charset="0"/>
              </a:rPr>
              <a:t>(Collins Bartholomew Ltd, 2003)</a:t>
            </a:r>
          </a:p>
        </p:txBody>
      </p:sp>
      <p:sp>
        <p:nvSpPr>
          <p:cNvPr id="27656" name="TextBox 10"/>
          <p:cNvSpPr txBox="1">
            <a:spLocks noChangeArrowheads="1"/>
          </p:cNvSpPr>
          <p:nvPr/>
        </p:nvSpPr>
        <p:spPr bwMode="auto">
          <a:xfrm>
            <a:off x="1295400" y="1447800"/>
            <a:ext cx="7696200"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algn="l"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algn="l"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algn="l"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algn="l"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eaLnBrk="1" hangingPunct="1">
              <a:spcBef>
                <a:spcPct val="0"/>
              </a:spcBef>
              <a:buClrTx/>
              <a:buSzTx/>
              <a:buFontTx/>
              <a:buNone/>
            </a:pPr>
            <a:r>
              <a:rPr lang="en-US" altLang="en-US" sz="1800">
                <a:latin typeface="Calibri" panose="020F0502020204030204" pitchFamily="34" charset="0"/>
              </a:rPr>
              <a:t>“An area itself is not deprived: it is the circumstances and lifestyles of the people living there that affect its deprivation score. And it is important to remember that not everyone living in a deprived area is deprived—and that not all deprived people live in deprived areas.”</a:t>
            </a:r>
            <a:endParaRPr lang="en-GB" altLang="en-US" sz="1800">
              <a:latin typeface="Calibri" panose="020F0502020204030204" pitchFamily="34" charset="0"/>
            </a:endParaRPr>
          </a:p>
          <a:p>
            <a:pPr eaLnBrk="1" hangingPunct="1">
              <a:spcBef>
                <a:spcPct val="0"/>
              </a:spcBef>
              <a:buClrTx/>
              <a:buSzTx/>
              <a:buFontTx/>
              <a:buNone/>
            </a:pPr>
            <a:r>
              <a:rPr lang="en-US" altLang="en-US" sz="1800">
                <a:latin typeface="Calibri" panose="020F0502020204030204" pitchFamily="34" charset="0"/>
              </a:rPr>
              <a:t>Summary Report WIMD (2008: 2)</a:t>
            </a:r>
            <a:endParaRPr lang="en-GB" altLang="en-US" sz="1800">
              <a:latin typeface="Calibri" panose="020F0502020204030204" pitchFamily="34" charset="0"/>
            </a:endParaRPr>
          </a:p>
          <a:p>
            <a:pPr algn="ctr" eaLnBrk="1" hangingPunct="1">
              <a:spcBef>
                <a:spcPct val="0"/>
              </a:spcBef>
              <a:buClrTx/>
              <a:buSzTx/>
              <a:buFontTx/>
              <a:buNone/>
            </a:pPr>
            <a:endParaRPr lang="en-GB" altLang="en-US" sz="1800">
              <a:latin typeface="Arial" panose="020B0604020202020204" pitchFamily="34" charset="0"/>
            </a:endParaRPr>
          </a:p>
        </p:txBody>
      </p:sp>
      <p:cxnSp>
        <p:nvCxnSpPr>
          <p:cNvPr id="13" name="Straight Arrow Connector 12"/>
          <p:cNvCxnSpPr/>
          <p:nvPr/>
        </p:nvCxnSpPr>
        <p:spPr>
          <a:xfrm flipV="1">
            <a:off x="2743200" y="4953000"/>
            <a:ext cx="1600200" cy="1219200"/>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4191000" y="5638800"/>
            <a:ext cx="685800" cy="685800"/>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AutoShape 2"/>
          <p:cNvSpPr>
            <a:spLocks noGrp="1" noChangeArrowheads="1"/>
          </p:cNvSpPr>
          <p:nvPr>
            <p:ph type="title"/>
          </p:nvPr>
        </p:nvSpPr>
        <p:spPr>
          <a:xfrm>
            <a:off x="1435100" y="274638"/>
            <a:ext cx="7499350" cy="1143000"/>
          </a:xfrm>
        </p:spPr>
        <p:txBody>
          <a:bodyPr/>
          <a:lstStyle/>
          <a:p>
            <a:pPr algn="ctr" eaLnBrk="1" fontAlgn="auto" hangingPunct="1">
              <a:spcAft>
                <a:spcPts val="0"/>
              </a:spcAft>
              <a:defRPr/>
            </a:pPr>
            <a:r>
              <a:rPr lang="en-US" sz="3200">
                <a:solidFill>
                  <a:schemeClr val="tx2">
                    <a:satMod val="130000"/>
                  </a:schemeClr>
                </a:solidFill>
              </a:rPr>
              <a:t>Brief description of the two areas of study</a:t>
            </a:r>
          </a:p>
        </p:txBody>
      </p:sp>
      <p:pic>
        <p:nvPicPr>
          <p:cNvPr id="28675" name="Picture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724400" y="5902325"/>
            <a:ext cx="1219200" cy="955675"/>
          </a:xfrm>
          <a:noFill/>
        </p:spPr>
      </p:pic>
      <p:sp>
        <p:nvSpPr>
          <p:cNvPr id="28676" name="Rectangle 7"/>
          <p:cNvSpPr>
            <a:spLocks noGrp="1" noChangeArrowheads="1"/>
          </p:cNvSpPr>
          <p:nvPr>
            <p:ph sz="half" idx="2"/>
          </p:nvPr>
        </p:nvSpPr>
        <p:spPr>
          <a:xfrm>
            <a:off x="5276850" y="1524000"/>
            <a:ext cx="3657600" cy="4664075"/>
          </a:xfrm>
        </p:spPr>
        <p:txBody>
          <a:bodyPr/>
          <a:lstStyle/>
          <a:p>
            <a:pPr algn="ctr" eaLnBrk="1" hangingPunct="1">
              <a:lnSpc>
                <a:spcPct val="80000"/>
              </a:lnSpc>
              <a:buFont typeface="Wingdings" panose="05000000000000000000" pitchFamily="2" charset="2"/>
              <a:buNone/>
            </a:pPr>
            <a:r>
              <a:rPr lang="en-US" altLang="en-US" sz="1800" b="1"/>
              <a:t>Rest Bay </a:t>
            </a:r>
            <a:r>
              <a:rPr lang="en-US" altLang="en-US" sz="1800"/>
              <a:t>(Affluent)</a:t>
            </a:r>
          </a:p>
          <a:p>
            <a:pPr algn="ctr" eaLnBrk="1" hangingPunct="1">
              <a:lnSpc>
                <a:spcPct val="80000"/>
              </a:lnSpc>
              <a:buFont typeface="Wingdings" panose="05000000000000000000" pitchFamily="2" charset="2"/>
              <a:buNone/>
            </a:pPr>
            <a:endParaRPr lang="en-US" altLang="en-US" sz="1800" b="1"/>
          </a:p>
          <a:p>
            <a:pPr eaLnBrk="1" hangingPunct="1">
              <a:lnSpc>
                <a:spcPct val="80000"/>
              </a:lnSpc>
            </a:pPr>
            <a:r>
              <a:rPr lang="en-GB" altLang="en-US" sz="1800"/>
              <a:t>A small village located on the west side of Porthcawl overlooking the Bristol Channel</a:t>
            </a:r>
            <a:r>
              <a:rPr lang="en-US" altLang="en-US" sz="1800"/>
              <a:t> </a:t>
            </a:r>
          </a:p>
          <a:p>
            <a:pPr eaLnBrk="1" hangingPunct="1">
              <a:lnSpc>
                <a:spcPct val="80000"/>
              </a:lnSpc>
            </a:pPr>
            <a:r>
              <a:rPr lang="en-GB" altLang="en-US" sz="1800"/>
              <a:t>The area is popular with holiday makers, mainly due to the popular blue flag beach that is also called Rest Bay</a:t>
            </a:r>
          </a:p>
          <a:p>
            <a:pPr eaLnBrk="1" hangingPunct="1">
              <a:lnSpc>
                <a:spcPct val="80000"/>
              </a:lnSpc>
            </a:pPr>
            <a:r>
              <a:rPr lang="en-GB" altLang="en-US" sz="1800"/>
              <a:t>The location of Rest Bay on the heritage coastline means that the surrounding housing is much sought after, thus making Rest Bay a popular place in which to live</a:t>
            </a:r>
            <a:r>
              <a:rPr lang="en-US" altLang="en-US" sz="1800"/>
              <a:t> </a:t>
            </a:r>
          </a:p>
        </p:txBody>
      </p:sp>
      <p:sp>
        <p:nvSpPr>
          <p:cNvPr id="28677" name="Rectangle 8"/>
          <p:cNvSpPr>
            <a:spLocks noGrp="1" noChangeArrowheads="1"/>
          </p:cNvSpPr>
          <p:nvPr>
            <p:ph type="body" sz="half" idx="4294967295"/>
          </p:nvPr>
        </p:nvSpPr>
        <p:spPr>
          <a:xfrm>
            <a:off x="1371600" y="1524000"/>
            <a:ext cx="3770313" cy="3724275"/>
          </a:xfrm>
        </p:spPr>
        <p:txBody>
          <a:bodyPr/>
          <a:lstStyle/>
          <a:p>
            <a:pPr algn="ctr" eaLnBrk="1" hangingPunct="1">
              <a:lnSpc>
                <a:spcPct val="80000"/>
              </a:lnSpc>
              <a:buFont typeface="Wingdings" panose="05000000000000000000" pitchFamily="2" charset="2"/>
              <a:buNone/>
            </a:pPr>
            <a:r>
              <a:rPr lang="en-US" altLang="en-US" sz="1800" b="1"/>
              <a:t>Caerau </a:t>
            </a:r>
            <a:r>
              <a:rPr lang="en-US" altLang="en-US" sz="1800"/>
              <a:t>(Deprived)</a:t>
            </a:r>
          </a:p>
          <a:p>
            <a:pPr algn="ctr" eaLnBrk="1" hangingPunct="1">
              <a:lnSpc>
                <a:spcPct val="80000"/>
              </a:lnSpc>
              <a:buFont typeface="Wingdings" panose="05000000000000000000" pitchFamily="2" charset="2"/>
              <a:buNone/>
            </a:pPr>
            <a:endParaRPr lang="en-US" altLang="en-US" sz="1800"/>
          </a:p>
          <a:p>
            <a:pPr eaLnBrk="1" hangingPunct="1">
              <a:lnSpc>
                <a:spcPct val="80000"/>
              </a:lnSpc>
            </a:pPr>
            <a:r>
              <a:rPr lang="en-US" altLang="en-US" sz="1800"/>
              <a:t>A Small village located on the outskirts of Maesteg, a small market town at the head of the Llynfi valley</a:t>
            </a:r>
          </a:p>
          <a:p>
            <a:pPr eaLnBrk="1" hangingPunct="1">
              <a:lnSpc>
                <a:spcPct val="80000"/>
              </a:lnSpc>
            </a:pPr>
            <a:r>
              <a:rPr lang="en-GB" altLang="en-US" sz="1800"/>
              <a:t>Due to demographic and economic circumstances Caerau is a very run down area </a:t>
            </a:r>
          </a:p>
          <a:p>
            <a:pPr eaLnBrk="1" hangingPunct="1">
              <a:lnSpc>
                <a:spcPct val="80000"/>
              </a:lnSpc>
            </a:pPr>
            <a:r>
              <a:rPr lang="en-GB" altLang="en-US" sz="1800"/>
              <a:t>Caerau’s low cost housing makes it one of the most deprived areas in Wales</a:t>
            </a:r>
            <a:r>
              <a:rPr lang="en-US" altLang="en-US" sz="1800"/>
              <a:t>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19" descr="porthcawl"/>
          <p:cNvPicPr>
            <a:picLocks noGrp="1" noChangeAspect="1" noChangeArrowheads="1"/>
          </p:cNvPicPr>
          <p:nvPr>
            <p:ph type="title"/>
          </p:nvPr>
        </p:nvPicPr>
        <p:blipFill>
          <a:blip r:embed="rId2" cstate="print">
            <a:extLst>
              <a:ext uri="{28A0092B-C50C-407E-A947-70E740481C1C}">
                <a14:useLocalDpi xmlns:a14="http://schemas.microsoft.com/office/drawing/2010/main" val="0"/>
              </a:ext>
            </a:extLst>
          </a:blip>
          <a:srcRect/>
          <a:stretch>
            <a:fillRect/>
          </a:stretch>
        </p:blipFill>
        <p:spPr bwMode="auto">
          <a:xfrm>
            <a:off x="1219200" y="1066800"/>
            <a:ext cx="3621088" cy="2133600"/>
          </a:xfrm>
          <a:noFill/>
          <a:extLst>
            <a:ext uri="{909E8E84-426E-40DD-AFC4-6F175D3DCCD1}">
              <a14:hiddenFill xmlns:a14="http://schemas.microsoft.com/office/drawing/2010/main">
                <a:solidFill>
                  <a:srgbClr val="FFFFFF"/>
                </a:solidFill>
              </a14:hiddenFill>
            </a:ext>
          </a:extLst>
        </p:spPr>
      </p:pic>
      <p:pic>
        <p:nvPicPr>
          <p:cNvPr id="29699" name="Picture 13" descr="Wellfield Crescent"/>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219200" y="3352800"/>
            <a:ext cx="2362200" cy="1771650"/>
          </a:xfrm>
          <a:noFill/>
        </p:spPr>
      </p:pic>
      <p:pic>
        <p:nvPicPr>
          <p:cNvPr id="29700" name="Picture 7" descr="Suffolk Place"/>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2643188" y="5029200"/>
            <a:ext cx="1852612" cy="1676400"/>
          </a:xfrm>
          <a:noFill/>
        </p:spPr>
      </p:pic>
      <p:sp>
        <p:nvSpPr>
          <p:cNvPr id="29701" name="Rectangle 17"/>
          <p:cNvSpPr>
            <a:spLocks noGrp="1" noChangeArrowheads="1"/>
          </p:cNvSpPr>
          <p:nvPr>
            <p:ph type="body" sz="half" idx="4294967295"/>
          </p:nvPr>
        </p:nvSpPr>
        <p:spPr>
          <a:xfrm>
            <a:off x="990600" y="457200"/>
            <a:ext cx="3770313" cy="3724275"/>
          </a:xfrm>
        </p:spPr>
        <p:txBody>
          <a:bodyPr/>
          <a:lstStyle/>
          <a:p>
            <a:pPr algn="ctr" eaLnBrk="1" hangingPunct="1"/>
            <a:r>
              <a:rPr lang="en-US" altLang="en-US" sz="2400"/>
              <a:t>Rest Bay (Affluent)</a:t>
            </a:r>
          </a:p>
        </p:txBody>
      </p:sp>
      <p:sp>
        <p:nvSpPr>
          <p:cNvPr id="29702" name="Rectangle 18"/>
          <p:cNvSpPr>
            <a:spLocks noGrp="1" noChangeArrowheads="1"/>
          </p:cNvSpPr>
          <p:nvPr>
            <p:ph type="body" sz="half" idx="4294967295"/>
          </p:nvPr>
        </p:nvSpPr>
        <p:spPr>
          <a:xfrm>
            <a:off x="5373688" y="457200"/>
            <a:ext cx="3770312" cy="3724275"/>
          </a:xfrm>
        </p:spPr>
        <p:txBody>
          <a:bodyPr/>
          <a:lstStyle/>
          <a:p>
            <a:pPr algn="ctr" eaLnBrk="1" hangingPunct="1"/>
            <a:r>
              <a:rPr lang="en-US" altLang="en-US" sz="2400"/>
              <a:t>Caerau (Deprived)</a:t>
            </a:r>
          </a:p>
        </p:txBody>
      </p:sp>
      <p:pic>
        <p:nvPicPr>
          <p:cNvPr id="29703" name="Picture 20" descr="HLCA014_photosml">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89513" y="1066800"/>
            <a:ext cx="3925887"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4" name="Picture 21" descr="Photo: An unpopular estate in Dunde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72000" y="3429000"/>
            <a:ext cx="23368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5" name="Picture 22" descr="Photo: a council estate in Dunde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77000" y="4800600"/>
            <a:ext cx="25400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81" name="AutoShape 5"/>
          <p:cNvSpPr>
            <a:spLocks noGrp="1" noChangeArrowheads="1"/>
          </p:cNvSpPr>
          <p:nvPr>
            <p:ph type="title"/>
          </p:nvPr>
        </p:nvSpPr>
        <p:spPr>
          <a:xfrm>
            <a:off x="1435100" y="274638"/>
            <a:ext cx="7499350" cy="1143000"/>
          </a:xfrm>
        </p:spPr>
        <p:txBody>
          <a:bodyPr/>
          <a:lstStyle/>
          <a:p>
            <a:pPr algn="ctr" eaLnBrk="1" fontAlgn="auto" hangingPunct="1">
              <a:spcAft>
                <a:spcPts val="0"/>
              </a:spcAft>
              <a:defRPr/>
            </a:pPr>
            <a:r>
              <a:rPr lang="en-US" sz="3200">
                <a:solidFill>
                  <a:schemeClr val="tx2">
                    <a:satMod val="130000"/>
                  </a:schemeClr>
                </a:solidFill>
              </a:rPr>
              <a:t>Welsh Index of Multiple Deprivation</a:t>
            </a:r>
          </a:p>
        </p:txBody>
      </p:sp>
      <p:pic>
        <p:nvPicPr>
          <p:cNvPr id="30723" name="Picture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7543800" y="231775"/>
            <a:ext cx="1600200" cy="1254125"/>
          </a:xfrm>
          <a:noFill/>
        </p:spPr>
      </p:pic>
      <p:sp>
        <p:nvSpPr>
          <p:cNvPr id="30724" name="Rectangle 7"/>
          <p:cNvSpPr>
            <a:spLocks noGrp="1" noChangeArrowheads="1"/>
          </p:cNvSpPr>
          <p:nvPr>
            <p:ph sz="half" idx="2"/>
          </p:nvPr>
        </p:nvSpPr>
        <p:spPr>
          <a:xfrm>
            <a:off x="5276850" y="1524000"/>
            <a:ext cx="3657600" cy="4664075"/>
          </a:xfrm>
        </p:spPr>
        <p:txBody>
          <a:bodyPr/>
          <a:lstStyle/>
          <a:p>
            <a:pPr algn="ctr" eaLnBrk="1" hangingPunct="1">
              <a:buFont typeface="Wingdings" panose="05000000000000000000" pitchFamily="2" charset="2"/>
              <a:buNone/>
            </a:pPr>
            <a:r>
              <a:rPr lang="en-US" altLang="en-US" sz="2400"/>
              <a:t> </a:t>
            </a:r>
            <a:r>
              <a:rPr lang="en-US" altLang="en-US" sz="2400" b="1"/>
              <a:t>Caerau</a:t>
            </a:r>
          </a:p>
          <a:p>
            <a:pPr eaLnBrk="1" hangingPunct="1">
              <a:buFont typeface="Wingdings" panose="05000000000000000000" pitchFamily="2" charset="2"/>
              <a:buNone/>
            </a:pPr>
            <a:r>
              <a:rPr lang="en-US" altLang="en-US" sz="2400"/>
              <a:t>    </a:t>
            </a:r>
            <a:r>
              <a:rPr lang="en-US" altLang="en-US" sz="2400" u="sng"/>
              <a:t>Most deprived</a:t>
            </a:r>
            <a:r>
              <a:rPr lang="en-US" altLang="en-US" sz="2400"/>
              <a:t> ward in Bridgend County </a:t>
            </a:r>
          </a:p>
          <a:p>
            <a:pPr eaLnBrk="1" hangingPunct="1">
              <a:buFont typeface="Wingdings" panose="05000000000000000000" pitchFamily="2" charset="2"/>
              <a:buNone/>
            </a:pPr>
            <a:endParaRPr lang="en-US" altLang="en-US" sz="2400"/>
          </a:p>
          <a:p>
            <a:pPr eaLnBrk="1" hangingPunct="1">
              <a:buFont typeface="Wingdings" panose="05000000000000000000" pitchFamily="2" charset="2"/>
              <a:buNone/>
            </a:pPr>
            <a:endParaRPr lang="en-US" altLang="en-US" sz="2400"/>
          </a:p>
          <a:p>
            <a:pPr eaLnBrk="1" hangingPunct="1">
              <a:buFont typeface="Wingdings" panose="05000000000000000000" pitchFamily="2" charset="2"/>
              <a:buNone/>
            </a:pPr>
            <a:r>
              <a:rPr lang="en-US" altLang="en-US" sz="2400"/>
              <a:t>    Ranked 7</a:t>
            </a:r>
            <a:r>
              <a:rPr lang="en-US" altLang="en-US" sz="2400" baseline="30000"/>
              <a:t>th</a:t>
            </a:r>
            <a:r>
              <a:rPr lang="en-US" altLang="en-US" sz="2400"/>
              <a:t> most deprived ward in Wales</a:t>
            </a:r>
          </a:p>
          <a:p>
            <a:pPr eaLnBrk="1" hangingPunct="1">
              <a:buFont typeface="Wingdings" panose="05000000000000000000" pitchFamily="2" charset="2"/>
              <a:buNone/>
            </a:pPr>
            <a:r>
              <a:rPr lang="en-US" altLang="en-US" sz="2400"/>
              <a:t>                </a:t>
            </a:r>
          </a:p>
        </p:txBody>
      </p:sp>
      <p:sp>
        <p:nvSpPr>
          <p:cNvPr id="30725" name="Rectangle 8"/>
          <p:cNvSpPr>
            <a:spLocks noGrp="1" noChangeArrowheads="1"/>
          </p:cNvSpPr>
          <p:nvPr>
            <p:ph type="body" sz="half" idx="4294967295"/>
          </p:nvPr>
        </p:nvSpPr>
        <p:spPr>
          <a:xfrm>
            <a:off x="1600200" y="1600200"/>
            <a:ext cx="3770313" cy="3724275"/>
          </a:xfrm>
        </p:spPr>
        <p:txBody>
          <a:bodyPr/>
          <a:lstStyle/>
          <a:p>
            <a:pPr algn="ctr" eaLnBrk="1" hangingPunct="1">
              <a:buFont typeface="Wingdings" panose="05000000000000000000" pitchFamily="2" charset="2"/>
              <a:buNone/>
            </a:pPr>
            <a:r>
              <a:rPr lang="en-US" altLang="en-US" sz="2400" b="1"/>
              <a:t>Rest Bay</a:t>
            </a:r>
          </a:p>
          <a:p>
            <a:pPr eaLnBrk="1" hangingPunct="1">
              <a:buFont typeface="Wingdings" panose="05000000000000000000" pitchFamily="2" charset="2"/>
              <a:buNone/>
            </a:pPr>
            <a:r>
              <a:rPr lang="en-GB" altLang="en-US" sz="2400"/>
              <a:t>    </a:t>
            </a:r>
            <a:r>
              <a:rPr lang="en-GB" altLang="en-US" sz="2400" u="sng"/>
              <a:t>Most affluent</a:t>
            </a:r>
            <a:r>
              <a:rPr lang="en-GB" altLang="en-US" sz="2400"/>
              <a:t> ward in the County Borough of Bridgend</a:t>
            </a:r>
            <a:r>
              <a:rPr lang="en-US" altLang="en-US" sz="2400"/>
              <a:t> </a:t>
            </a:r>
          </a:p>
          <a:p>
            <a:pPr eaLnBrk="1" hangingPunct="1">
              <a:buFont typeface="Wingdings" panose="05000000000000000000" pitchFamily="2" charset="2"/>
              <a:buNone/>
            </a:pPr>
            <a:endParaRPr lang="en-US" altLang="en-US" sz="2400"/>
          </a:p>
          <a:p>
            <a:pPr eaLnBrk="1" hangingPunct="1">
              <a:buFont typeface="Wingdings" panose="05000000000000000000" pitchFamily="2" charset="2"/>
              <a:buNone/>
            </a:pPr>
            <a:r>
              <a:rPr lang="en-GB" altLang="en-US" sz="2400"/>
              <a:t>    Ranked 798th out of the 865 affluent wards in Wales.</a:t>
            </a:r>
            <a:r>
              <a:rPr lang="en-US" altLang="en-US" sz="2400"/>
              <a:t> </a:t>
            </a:r>
          </a:p>
          <a:p>
            <a:pPr eaLnBrk="1" hangingPunct="1">
              <a:buFont typeface="Wingdings" panose="05000000000000000000" pitchFamily="2" charset="2"/>
              <a:buNone/>
            </a:pPr>
            <a:endParaRPr lang="en-US" altLang="en-US" sz="2400"/>
          </a:p>
        </p:txBody>
      </p:sp>
      <p:pic>
        <p:nvPicPr>
          <p:cNvPr id="30726" name="Picture 5" descr="WCVA logo colou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7600" y="5181600"/>
            <a:ext cx="3562350"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834" name="AutoShape 2"/>
          <p:cNvSpPr>
            <a:spLocks noGrp="1" noChangeArrowheads="1"/>
          </p:cNvSpPr>
          <p:nvPr>
            <p:ph type="title"/>
          </p:nvPr>
        </p:nvSpPr>
        <p:spPr>
          <a:xfrm>
            <a:off x="609600" y="-228600"/>
            <a:ext cx="7924800" cy="1143000"/>
          </a:xfrm>
        </p:spPr>
        <p:txBody>
          <a:bodyPr/>
          <a:lstStyle/>
          <a:p>
            <a:pPr algn="ctr" eaLnBrk="1" fontAlgn="auto" hangingPunct="1">
              <a:spcAft>
                <a:spcPts val="0"/>
              </a:spcAft>
              <a:defRPr/>
            </a:pPr>
            <a:r>
              <a:rPr lang="en-US" dirty="0">
                <a:solidFill>
                  <a:schemeClr val="tx2">
                    <a:satMod val="130000"/>
                  </a:schemeClr>
                </a:solidFill>
              </a:rPr>
              <a:t>Methodology</a:t>
            </a:r>
          </a:p>
        </p:txBody>
      </p:sp>
      <p:sp>
        <p:nvSpPr>
          <p:cNvPr id="120835" name="Rectangle 3"/>
          <p:cNvSpPr>
            <a:spLocks noGrp="1" noChangeArrowheads="1"/>
          </p:cNvSpPr>
          <p:nvPr>
            <p:ph type="body" sz="half" idx="1"/>
          </p:nvPr>
        </p:nvSpPr>
        <p:spPr>
          <a:xfrm>
            <a:off x="990600" y="685800"/>
            <a:ext cx="4876800" cy="5486400"/>
          </a:xfrm>
        </p:spPr>
        <p:txBody>
          <a:bodyPr>
            <a:noAutofit/>
          </a:bodyPr>
          <a:lstStyle/>
          <a:p>
            <a:pPr marL="365760" indent="-283464" eaLnBrk="1" fontAlgn="auto" hangingPunct="1">
              <a:lnSpc>
                <a:spcPct val="170000"/>
              </a:lnSpc>
              <a:spcAft>
                <a:spcPts val="0"/>
              </a:spcAft>
              <a:buFont typeface="Wingdings 2"/>
              <a:buChar char=""/>
              <a:defRPr/>
            </a:pPr>
            <a:r>
              <a:rPr lang="en-US" sz="1600" dirty="0">
                <a:latin typeface="Calibri" pitchFamily="34" charset="0"/>
              </a:rPr>
              <a:t>Rest Bay – 100 respondents / </a:t>
            </a:r>
            <a:r>
              <a:rPr lang="en-US" sz="1600" dirty="0" err="1">
                <a:latin typeface="Calibri" pitchFamily="34" charset="0"/>
              </a:rPr>
              <a:t>Caerau</a:t>
            </a:r>
            <a:r>
              <a:rPr lang="en-US" sz="1600" dirty="0">
                <a:latin typeface="Calibri" pitchFamily="34" charset="0"/>
              </a:rPr>
              <a:t> – 100 respondents</a:t>
            </a:r>
          </a:p>
          <a:p>
            <a:pPr marL="365760" indent="-283464" eaLnBrk="1" fontAlgn="auto" hangingPunct="1">
              <a:lnSpc>
                <a:spcPct val="170000"/>
              </a:lnSpc>
              <a:spcAft>
                <a:spcPts val="0"/>
              </a:spcAft>
              <a:buFont typeface="Wingdings 2"/>
              <a:buChar char=""/>
              <a:defRPr/>
            </a:pPr>
            <a:r>
              <a:rPr lang="en-US" sz="1600" dirty="0">
                <a:solidFill>
                  <a:schemeClr val="accent3"/>
                </a:solidFill>
                <a:latin typeface="Calibri" pitchFamily="34" charset="0"/>
              </a:rPr>
              <a:t>Pilot scheme – To identify potential problems</a:t>
            </a:r>
          </a:p>
          <a:p>
            <a:pPr marL="365760" indent="-283464" eaLnBrk="1" fontAlgn="auto" hangingPunct="1">
              <a:lnSpc>
                <a:spcPct val="170000"/>
              </a:lnSpc>
              <a:spcAft>
                <a:spcPts val="0"/>
              </a:spcAft>
              <a:buFont typeface="Wingdings 2"/>
              <a:buChar char=""/>
              <a:defRPr/>
            </a:pPr>
            <a:r>
              <a:rPr lang="en-US" sz="1600" dirty="0">
                <a:latin typeface="Calibri" pitchFamily="34" charset="0"/>
              </a:rPr>
              <a:t>Ecological Footprint surveys come in many forms to measure different aspects e.g. waste, electricity, energy</a:t>
            </a:r>
          </a:p>
          <a:p>
            <a:pPr marL="365760" indent="-283464" eaLnBrk="1" fontAlgn="auto" hangingPunct="1">
              <a:lnSpc>
                <a:spcPct val="170000"/>
              </a:lnSpc>
              <a:spcAft>
                <a:spcPts val="0"/>
              </a:spcAft>
              <a:buFont typeface="Wingdings 2"/>
              <a:buChar char=""/>
              <a:defRPr/>
            </a:pPr>
            <a:r>
              <a:rPr lang="en-US" sz="1600" dirty="0">
                <a:solidFill>
                  <a:schemeClr val="accent3"/>
                </a:solidFill>
                <a:latin typeface="Calibri" pitchFamily="34" charset="0"/>
              </a:rPr>
              <a:t>Considering Ecological Footprints are mathematically calculated on computer, using a template of an existing EF seemed suitable</a:t>
            </a:r>
          </a:p>
          <a:p>
            <a:pPr marL="365760" indent="-283464" eaLnBrk="1" fontAlgn="auto" hangingPunct="1">
              <a:lnSpc>
                <a:spcPct val="170000"/>
              </a:lnSpc>
              <a:spcAft>
                <a:spcPts val="0"/>
              </a:spcAft>
              <a:buFont typeface="Wingdings 2"/>
              <a:buChar char=""/>
              <a:defRPr/>
            </a:pPr>
            <a:r>
              <a:rPr lang="en-US" sz="1600" dirty="0">
                <a:latin typeface="Calibri" pitchFamily="34" charset="0"/>
              </a:rPr>
              <a:t>Ecological Footprint survey developed by </a:t>
            </a:r>
            <a:r>
              <a:rPr lang="en-GB" sz="1600" dirty="0">
                <a:latin typeface="Calibri" pitchFamily="34" charset="0"/>
              </a:rPr>
              <a:t>Eric Krause of Council of Ontario (2000/2016) </a:t>
            </a:r>
            <a:r>
              <a:rPr lang="en-US" sz="1600" dirty="0">
                <a:latin typeface="Calibri" pitchFamily="34" charset="0"/>
              </a:rPr>
              <a:t>– covered all areas of a persons lifestyle, not too complex, suited the study</a:t>
            </a:r>
          </a:p>
          <a:p>
            <a:pPr marL="365760" indent="-283464" eaLnBrk="1" fontAlgn="auto" hangingPunct="1">
              <a:lnSpc>
                <a:spcPct val="170000"/>
              </a:lnSpc>
              <a:spcAft>
                <a:spcPts val="0"/>
              </a:spcAft>
              <a:buFont typeface="Wingdings 2"/>
              <a:buChar char=""/>
              <a:defRPr/>
            </a:pPr>
            <a:r>
              <a:rPr lang="en-US" sz="1600" dirty="0">
                <a:solidFill>
                  <a:schemeClr val="accent3"/>
                </a:solidFill>
                <a:latin typeface="Calibri" pitchFamily="34" charset="0"/>
              </a:rPr>
              <a:t>EF was adopted into a paper format </a:t>
            </a:r>
          </a:p>
          <a:p>
            <a:pPr marL="365760" indent="-283464" eaLnBrk="1" fontAlgn="auto" hangingPunct="1">
              <a:spcAft>
                <a:spcPts val="0"/>
              </a:spcAft>
              <a:buFont typeface="Wingdings 2"/>
              <a:buChar char=""/>
              <a:defRPr/>
            </a:pPr>
            <a:endParaRPr lang="en-US" sz="1100" dirty="0"/>
          </a:p>
          <a:p>
            <a:pPr marL="365760" indent="-283464" eaLnBrk="1" fontAlgn="auto" hangingPunct="1">
              <a:spcAft>
                <a:spcPts val="0"/>
              </a:spcAft>
              <a:buFont typeface="Wingdings" pitchFamily="2" charset="2"/>
              <a:buNone/>
              <a:defRPr/>
            </a:pPr>
            <a:endParaRPr lang="en-US" sz="1100" dirty="0"/>
          </a:p>
        </p:txBody>
      </p:sp>
      <p:pic>
        <p:nvPicPr>
          <p:cNvPr id="31748" name="Picture 6" descr="http://www.rsc-northwest.ac.uk/acl/eMagArchive/RSCeMag0910/May10menu/EcologicalFootprin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2667000"/>
            <a:ext cx="2828925"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iterate type="lt">
                                    <p:tmAbs val="75"/>
                                  </p:iterate>
                                  <p:childTnLst>
                                    <p:set>
                                      <p:cBhvr>
                                        <p:cTn id="6" dur="1" fill="hold">
                                          <p:stCondLst>
                                            <p:cond delay="74"/>
                                          </p:stCondLst>
                                        </p:cTn>
                                        <p:tgtEl>
                                          <p:spTgt spid="12083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iterate type="lt">
                                    <p:tmAbs val="75"/>
                                  </p:iterate>
                                  <p:childTnLst>
                                    <p:set>
                                      <p:cBhvr>
                                        <p:cTn id="10" dur="1" fill="hold">
                                          <p:stCondLst>
                                            <p:cond delay="74"/>
                                          </p:stCondLst>
                                        </p:cTn>
                                        <p:tgtEl>
                                          <p:spTgt spid="120835">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iterate type="lt">
                                    <p:tmAbs val="75"/>
                                  </p:iterate>
                                  <p:childTnLst>
                                    <p:set>
                                      <p:cBhvr>
                                        <p:cTn id="14" dur="1" fill="hold">
                                          <p:stCondLst>
                                            <p:cond delay="74"/>
                                          </p:stCondLst>
                                        </p:cTn>
                                        <p:tgtEl>
                                          <p:spTgt spid="120835">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iterate type="lt">
                                    <p:tmAbs val="75"/>
                                  </p:iterate>
                                  <p:childTnLst>
                                    <p:set>
                                      <p:cBhvr>
                                        <p:cTn id="18" dur="1" fill="hold">
                                          <p:stCondLst>
                                            <p:cond delay="74"/>
                                          </p:stCondLst>
                                        </p:cTn>
                                        <p:tgtEl>
                                          <p:spTgt spid="120835">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iterate type="lt">
                                    <p:tmAbs val="75"/>
                                  </p:iterate>
                                  <p:childTnLst>
                                    <p:set>
                                      <p:cBhvr>
                                        <p:cTn id="22" dur="1" fill="hold">
                                          <p:stCondLst>
                                            <p:cond delay="74"/>
                                          </p:stCondLst>
                                        </p:cTn>
                                        <p:tgtEl>
                                          <p:spTgt spid="120835">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iterate type="lt">
                                    <p:tmAbs val="75"/>
                                  </p:iterate>
                                  <p:childTnLst>
                                    <p:set>
                                      <p:cBhvr>
                                        <p:cTn id="26" dur="1" fill="hold">
                                          <p:stCondLst>
                                            <p:cond delay="74"/>
                                          </p:stCondLst>
                                        </p:cTn>
                                        <p:tgtEl>
                                          <p:spTgt spid="120835">
                                            <p:txEl>
                                              <p:pRg st="4" end="4"/>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iterate type="lt">
                                    <p:tmAbs val="75"/>
                                  </p:iterate>
                                  <p:childTnLst>
                                    <p:set>
                                      <p:cBhvr>
                                        <p:cTn id="30" dur="1" fill="hold">
                                          <p:stCondLst>
                                            <p:cond delay="74"/>
                                          </p:stCondLst>
                                        </p:cTn>
                                        <p:tgtEl>
                                          <p:spTgt spid="1208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4" grpId="0" autoUpdateAnimBg="0"/>
      <p:bldP spid="120835" grpId="0" build="p"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AutoShape 2"/>
          <p:cNvSpPr>
            <a:spLocks noGrp="1" noChangeArrowheads="1"/>
          </p:cNvSpPr>
          <p:nvPr>
            <p:ph type="title"/>
          </p:nvPr>
        </p:nvSpPr>
        <p:spPr>
          <a:xfrm>
            <a:off x="-685800" y="0"/>
            <a:ext cx="7924800" cy="1143000"/>
          </a:xfrm>
        </p:spPr>
        <p:txBody>
          <a:bodyPr/>
          <a:lstStyle/>
          <a:p>
            <a:pPr algn="ctr" eaLnBrk="1" fontAlgn="auto" hangingPunct="1">
              <a:spcAft>
                <a:spcPts val="0"/>
              </a:spcAft>
              <a:defRPr/>
            </a:pPr>
            <a:r>
              <a:rPr lang="en-US" dirty="0">
                <a:solidFill>
                  <a:schemeClr val="tx2">
                    <a:satMod val="130000"/>
                  </a:schemeClr>
                </a:solidFill>
              </a:rPr>
              <a:t>The Pilot Study</a:t>
            </a:r>
          </a:p>
        </p:txBody>
      </p:sp>
      <p:sp>
        <p:nvSpPr>
          <p:cNvPr id="144387" name="Rectangle 3"/>
          <p:cNvSpPr>
            <a:spLocks noGrp="1" noChangeArrowheads="1"/>
          </p:cNvSpPr>
          <p:nvPr>
            <p:ph type="body" sz="half" idx="1"/>
          </p:nvPr>
        </p:nvSpPr>
        <p:spPr>
          <a:xfrm>
            <a:off x="1219200" y="1143000"/>
            <a:ext cx="4419600" cy="5257800"/>
          </a:xfrm>
        </p:spPr>
        <p:txBody>
          <a:bodyPr>
            <a:normAutofit lnSpcReduction="10000"/>
          </a:bodyPr>
          <a:lstStyle/>
          <a:p>
            <a:pPr marL="365760" indent="-283464" eaLnBrk="1" fontAlgn="auto" hangingPunct="1">
              <a:spcAft>
                <a:spcPts val="0"/>
              </a:spcAft>
              <a:buFont typeface="Wingdings 2"/>
              <a:buChar char=""/>
              <a:defRPr/>
            </a:pPr>
            <a:r>
              <a:rPr lang="en-US" sz="2000" dirty="0">
                <a:latin typeface="Calibri" pitchFamily="34" charset="0"/>
              </a:rPr>
              <a:t>Rest Bay – 5 respondents </a:t>
            </a:r>
          </a:p>
          <a:p>
            <a:pPr marL="365760" indent="-283464" eaLnBrk="1" fontAlgn="auto" hangingPunct="1">
              <a:spcAft>
                <a:spcPts val="0"/>
              </a:spcAft>
              <a:buFont typeface="Wingdings" pitchFamily="2" charset="2"/>
              <a:buNone/>
              <a:defRPr/>
            </a:pPr>
            <a:r>
              <a:rPr lang="en-US" sz="2000" dirty="0">
                <a:latin typeface="Calibri" pitchFamily="34" charset="0"/>
              </a:rPr>
              <a:t>    </a:t>
            </a:r>
            <a:r>
              <a:rPr lang="en-US" sz="2000" dirty="0" err="1">
                <a:latin typeface="Calibri" pitchFamily="34" charset="0"/>
              </a:rPr>
              <a:t>Caerau</a:t>
            </a:r>
            <a:r>
              <a:rPr lang="en-US" sz="2000" dirty="0">
                <a:latin typeface="Calibri" pitchFamily="34" charset="0"/>
              </a:rPr>
              <a:t> – 5 respondents</a:t>
            </a:r>
          </a:p>
          <a:p>
            <a:pPr marL="365760" indent="-283464" eaLnBrk="1" fontAlgn="auto" hangingPunct="1">
              <a:spcAft>
                <a:spcPts val="0"/>
              </a:spcAft>
              <a:buFont typeface="Wingdings" pitchFamily="2" charset="2"/>
              <a:buNone/>
              <a:defRPr/>
            </a:pPr>
            <a:endParaRPr lang="en-US" sz="2000" dirty="0">
              <a:latin typeface="Calibri" pitchFamily="34" charset="0"/>
            </a:endParaRPr>
          </a:p>
          <a:p>
            <a:pPr marL="365760" indent="-283464" eaLnBrk="1" fontAlgn="auto" hangingPunct="1">
              <a:spcAft>
                <a:spcPts val="0"/>
              </a:spcAft>
              <a:buFont typeface="Wingdings 2"/>
              <a:buChar char=""/>
              <a:defRPr/>
            </a:pPr>
            <a:r>
              <a:rPr lang="en-US" sz="2000" dirty="0">
                <a:solidFill>
                  <a:schemeClr val="accent3"/>
                </a:solidFill>
                <a:latin typeface="Calibri" pitchFamily="34" charset="0"/>
              </a:rPr>
              <a:t>Ecological Footprint survey’s in paper/questionnaire format handed out in local shopping areas of the two towns </a:t>
            </a:r>
          </a:p>
          <a:p>
            <a:pPr marL="365760" indent="-283464" eaLnBrk="1" fontAlgn="auto" hangingPunct="1">
              <a:spcAft>
                <a:spcPts val="0"/>
              </a:spcAft>
              <a:buFont typeface="Wingdings 2"/>
              <a:buNone/>
              <a:defRPr/>
            </a:pPr>
            <a:endParaRPr lang="en-US" sz="2000" dirty="0">
              <a:latin typeface="Calibri" pitchFamily="34" charset="0"/>
            </a:endParaRPr>
          </a:p>
          <a:p>
            <a:pPr marL="365760" indent="-283464" eaLnBrk="1" fontAlgn="auto" hangingPunct="1">
              <a:spcAft>
                <a:spcPts val="0"/>
              </a:spcAft>
              <a:buFont typeface="Wingdings 2"/>
              <a:buChar char=""/>
              <a:defRPr/>
            </a:pPr>
            <a:r>
              <a:rPr lang="en-US" sz="2000" dirty="0">
                <a:latin typeface="Calibri" pitchFamily="34" charset="0"/>
              </a:rPr>
              <a:t>Results from the questionnaires uploaded onto a computer to find individuals overall Ecological Footprint  </a:t>
            </a:r>
          </a:p>
          <a:p>
            <a:pPr marL="365760" indent="-283464" eaLnBrk="1" fontAlgn="auto" hangingPunct="1">
              <a:spcAft>
                <a:spcPts val="0"/>
              </a:spcAft>
              <a:buFont typeface="Wingdings 2"/>
              <a:buNone/>
              <a:defRPr/>
            </a:pPr>
            <a:endParaRPr lang="en-US" sz="2000" dirty="0">
              <a:latin typeface="Calibri" pitchFamily="34" charset="0"/>
            </a:endParaRPr>
          </a:p>
          <a:p>
            <a:pPr marL="365760" indent="-283464" eaLnBrk="1" fontAlgn="auto" hangingPunct="1">
              <a:spcAft>
                <a:spcPts val="0"/>
              </a:spcAft>
              <a:buFont typeface="Wingdings 2"/>
              <a:buChar char=""/>
              <a:defRPr/>
            </a:pPr>
            <a:r>
              <a:rPr lang="en-GB" sz="1400" i="1" dirty="0">
                <a:latin typeface="Calibri" pitchFamily="34" charset="0"/>
              </a:rPr>
              <a:t>NB. Due to the pilot study’s limited number of respondents (10) the results themselves could not be considered to be truly representative and give a sufficiently accurate picture but more of a guide to the overall outcome of the study</a:t>
            </a:r>
            <a:r>
              <a:rPr lang="en-US" sz="1400" i="1" dirty="0">
                <a:latin typeface="Calibri" pitchFamily="34" charset="0"/>
              </a:rPr>
              <a:t> </a:t>
            </a:r>
          </a:p>
        </p:txBody>
      </p:sp>
      <p:pic>
        <p:nvPicPr>
          <p:cNvPr id="32772"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620000" y="290513"/>
            <a:ext cx="1524000" cy="1195387"/>
          </a:xfrm>
          <a:noFill/>
        </p:spPr>
      </p:pic>
      <p:pic>
        <p:nvPicPr>
          <p:cNvPr id="32773" name="Picture 6" descr="http://www.cartoonstock.com/newscartoons/cartoonists/shr/lowres/shrn726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133600"/>
            <a:ext cx="2847975"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6662" name="Group 230"/>
          <p:cNvGraphicFramePr>
            <a:graphicFrameLocks noGrp="1"/>
          </p:cNvGraphicFramePr>
          <p:nvPr/>
        </p:nvGraphicFramePr>
        <p:xfrm>
          <a:off x="1295400" y="1219200"/>
          <a:ext cx="4876800" cy="2743200"/>
        </p:xfrm>
        <a:graphic>
          <a:graphicData uri="http://schemas.openxmlformats.org/drawingml/2006/table">
            <a:tbl>
              <a:tblPr/>
              <a:tblGrid>
                <a:gridCol w="1219200">
                  <a:extLst>
                    <a:ext uri="{9D8B030D-6E8A-4147-A177-3AD203B41FA5}">
                      <a16:colId xmlns:a16="http://schemas.microsoft.com/office/drawing/2014/main" val="20000"/>
                    </a:ext>
                  </a:extLst>
                </a:gridCol>
                <a:gridCol w="1219200">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219200">
                  <a:extLst>
                    <a:ext uri="{9D8B030D-6E8A-4147-A177-3AD203B41FA5}">
                      <a16:colId xmlns:a16="http://schemas.microsoft.com/office/drawing/2014/main" val="20003"/>
                    </a:ext>
                  </a:extLst>
                </a:gridCol>
              </a:tblGrid>
              <a:tr h="70866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Arial" charset="0"/>
                          <a:cs typeface="Times New Roman" pitchFamily="18" charset="0"/>
                        </a:rPr>
                        <a:t>CAERAU</a:t>
                      </a:r>
                    </a:p>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Arial" charset="0"/>
                          <a:cs typeface="Times New Roman" pitchFamily="18" charset="0"/>
                        </a:rPr>
                        <a:t>(</a:t>
                      </a:r>
                      <a:r>
                        <a:rPr kumimoji="0" lang="en-GB" sz="1200" b="1" i="1" u="none" strike="noStrike" cap="none" normalizeH="0" baseline="0" dirty="0">
                          <a:ln>
                            <a:noFill/>
                          </a:ln>
                          <a:solidFill>
                            <a:schemeClr val="tx1"/>
                          </a:solidFill>
                          <a:effectLst/>
                          <a:latin typeface="Arial" charset="0"/>
                          <a:cs typeface="Times New Roman" pitchFamily="18" charset="0"/>
                        </a:rPr>
                        <a:t>Deprived</a:t>
                      </a:r>
                      <a:r>
                        <a:rPr kumimoji="0" lang="en-GB" sz="1200" b="1" i="0" u="none" strike="noStrike" cap="none" normalizeH="0" baseline="0" dirty="0">
                          <a:ln>
                            <a:noFill/>
                          </a:ln>
                          <a:solidFill>
                            <a:schemeClr val="tx1"/>
                          </a:solidFill>
                          <a:effectLst/>
                          <a:latin typeface="Arial" charset="0"/>
                          <a:cs typeface="Times New Roman" pitchFamily="18" charset="0"/>
                        </a:rPr>
                        <a:t>)</a:t>
                      </a:r>
                      <a:endParaRPr kumimoji="0" lang="en-US" sz="1000" b="0" i="0" u="none" strike="noStrike" cap="none" normalizeH="0" baseline="0" dirty="0">
                        <a:ln>
                          <a:noFill/>
                        </a:ln>
                        <a:solidFill>
                          <a:schemeClr val="tx1"/>
                        </a:solidFill>
                        <a:effectLst/>
                        <a:latin typeface="Arial" charset="0"/>
                        <a:cs typeface="Times New Roman" pitchFamily="18"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Arial" charset="0"/>
                          <a:cs typeface="Times New Roman" pitchFamily="18" charset="0"/>
                        </a:rPr>
                        <a:t>Participant</a:t>
                      </a: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Arial" charset="0"/>
                          <a:cs typeface="Times New Roman" pitchFamily="18" charset="0"/>
                        </a:rPr>
                        <a:t>No.</a:t>
                      </a:r>
                      <a:endParaRPr kumimoji="0" lang="en-GB" sz="2400" b="0" i="0" u="none" strike="noStrike" cap="none" normalizeH="0" baseline="0" dirty="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Ecological</a:t>
                      </a:r>
                    </a:p>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Footprint</a:t>
                      </a:r>
                    </a:p>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Score</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REST BAY</a:t>
                      </a:r>
                    </a:p>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a:t>
                      </a:r>
                      <a:r>
                        <a:rPr kumimoji="0" lang="en-GB" sz="1200" b="1" i="1" u="none" strike="noStrike" cap="none" normalizeH="0" baseline="0">
                          <a:ln>
                            <a:noFill/>
                          </a:ln>
                          <a:solidFill>
                            <a:schemeClr val="tx1"/>
                          </a:solidFill>
                          <a:effectLst/>
                          <a:latin typeface="Arial" charset="0"/>
                          <a:cs typeface="Times New Roman" pitchFamily="18" charset="0"/>
                        </a:rPr>
                        <a:t>Affluent</a:t>
                      </a:r>
                      <a:r>
                        <a:rPr kumimoji="0" lang="en-GB" sz="1200" b="1" i="0" u="none" strike="noStrike" cap="none" normalizeH="0" baseline="0">
                          <a:ln>
                            <a:noFill/>
                          </a:ln>
                          <a:solidFill>
                            <a:schemeClr val="tx1"/>
                          </a:solidFill>
                          <a:effectLst/>
                          <a:latin typeface="Arial" charset="0"/>
                          <a:cs typeface="Times New Roman" pitchFamily="18" charset="0"/>
                        </a:rPr>
                        <a:t>)</a:t>
                      </a:r>
                      <a:endParaRPr kumimoji="0" lang="en-US" sz="1000" b="0" i="0" u="none" strike="noStrike" cap="none" normalizeH="0" baseline="0">
                        <a:ln>
                          <a:noFill/>
                        </a:ln>
                        <a:solidFill>
                          <a:schemeClr val="tx1"/>
                        </a:solidFill>
                        <a:effectLst/>
                        <a:latin typeface="Arial" charset="0"/>
                        <a:cs typeface="Times New Roman" pitchFamily="18"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Participant</a:t>
                      </a: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No. </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Ecological</a:t>
                      </a:r>
                    </a:p>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Footprint </a:t>
                      </a:r>
                    </a:p>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Score</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3622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1</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520</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6</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570</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3622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2</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540</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7</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560</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3622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3</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540</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8</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580</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3622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4</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530</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9</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570</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23622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5</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550</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10</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550</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3622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Total =</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2680</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Total =</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2830</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23622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Average =</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rgbClr val="33CCCC"/>
                          </a:solidFill>
                          <a:effectLst/>
                          <a:latin typeface="Arial" charset="0"/>
                          <a:cs typeface="Times New Roman" pitchFamily="18" charset="0"/>
                        </a:rPr>
                        <a:t>536</a:t>
                      </a:r>
                      <a:endParaRPr kumimoji="0" lang="en-GB" sz="2400" b="0" i="0" u="none" strike="noStrike" cap="none" normalizeH="0" baseline="0">
                        <a:ln>
                          <a:noFill/>
                        </a:ln>
                        <a:solidFill>
                          <a:srgbClr val="33CCCC"/>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Arial" charset="0"/>
                          <a:cs typeface="Times New Roman" pitchFamily="18" charset="0"/>
                        </a:rPr>
                        <a:t>Average =</a:t>
                      </a:r>
                      <a:endParaRPr kumimoji="0" lang="en-GB" sz="2400" b="0" i="0" u="none" strike="noStrike" cap="none" normalizeH="0" baseline="0" dirty="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rgbClr val="33CCCC"/>
                          </a:solidFill>
                          <a:effectLst/>
                          <a:latin typeface="Arial" charset="0"/>
                          <a:cs typeface="Times New Roman" pitchFamily="18" charset="0"/>
                        </a:rPr>
                        <a:t>566</a:t>
                      </a:r>
                      <a:endParaRPr kumimoji="0" lang="en-GB" sz="2400" b="0" i="0" u="none" strike="noStrike" cap="none" normalizeH="0" baseline="0" dirty="0">
                        <a:ln>
                          <a:noFill/>
                        </a:ln>
                        <a:solidFill>
                          <a:srgbClr val="33CCCC"/>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pic>
        <p:nvPicPr>
          <p:cNvPr id="33841" name="Picture 2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1200" y="3754438"/>
            <a:ext cx="3352800" cy="310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842" name="Rectangle 213"/>
          <p:cNvSpPr>
            <a:spLocks noChangeArrowheads="1"/>
          </p:cNvSpPr>
          <p:nvPr/>
        </p:nvSpPr>
        <p:spPr bwMode="auto">
          <a:xfrm>
            <a:off x="6934200" y="3014663"/>
            <a:ext cx="2047875"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lgn="l"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algn="l"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algn="l"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algn="l"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algn="l"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eaLnBrk="1" hangingPunct="1">
              <a:spcBef>
                <a:spcPct val="0"/>
              </a:spcBef>
              <a:buClrTx/>
              <a:buSzTx/>
              <a:buFontTx/>
              <a:buNone/>
            </a:pPr>
            <a:r>
              <a:rPr lang="en-GB" altLang="en-US" sz="1100" u="sng">
                <a:latin typeface="Arial" panose="020B0604020202020204" pitchFamily="34" charset="0"/>
              </a:rPr>
              <a:t>A Graph Showing the Respondents Ecological Footprint Score</a:t>
            </a:r>
            <a:r>
              <a:rPr lang="en-US" altLang="en-US" sz="1100">
                <a:latin typeface="Arial" panose="020B0604020202020204" pitchFamily="34" charset="0"/>
              </a:rPr>
              <a:t> </a:t>
            </a:r>
          </a:p>
        </p:txBody>
      </p:sp>
      <p:sp>
        <p:nvSpPr>
          <p:cNvPr id="33843" name="Text Box 219"/>
          <p:cNvSpPr txBox="1">
            <a:spLocks noChangeArrowheads="1"/>
          </p:cNvSpPr>
          <p:nvPr/>
        </p:nvSpPr>
        <p:spPr bwMode="auto">
          <a:xfrm>
            <a:off x="1143000" y="4267200"/>
            <a:ext cx="3962400" cy="2286000"/>
          </a:xfrm>
          <a:prstGeom prst="rect">
            <a:avLst/>
          </a:prstGeom>
          <a:solidFill>
            <a:srgbClr val="FFFFFF"/>
          </a:solidFill>
          <a:ln w="9525">
            <a:solidFill>
              <a:srgbClr val="000000"/>
            </a:solidFill>
            <a:miter lim="800000"/>
            <a:headEnd/>
            <a:tailEnd/>
          </a:ln>
        </p:spPr>
        <p:txBody>
          <a:bodyPr>
            <a:spAutoFit/>
          </a:bodyPr>
          <a:lstStyle>
            <a:lvl1pPr algn="l"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algn="l"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algn="l"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algn="l"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algn="l"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eaLnBrk="1" hangingPunct="1">
              <a:spcBef>
                <a:spcPts val="500"/>
              </a:spcBef>
              <a:spcAft>
                <a:spcPts val="500"/>
              </a:spcAft>
              <a:buClrTx/>
              <a:buSzTx/>
              <a:buFont typeface="Verdana" panose="020B0604030504040204" pitchFamily="34" charset="0"/>
              <a:buNone/>
            </a:pPr>
            <a:r>
              <a:rPr lang="en-GB" altLang="en-US" sz="1000">
                <a:latin typeface="Verdana" panose="020B0604030504040204" pitchFamily="34" charset="0"/>
                <a:ea typeface="SimSun" panose="02010600030101010101" pitchFamily="2" charset="-122"/>
              </a:rPr>
              <a:t>I. If your score is less than 150 your Ecological Footprint is smaller than 4.0 hectares. </a:t>
            </a:r>
          </a:p>
          <a:p>
            <a:pPr eaLnBrk="1" hangingPunct="1">
              <a:spcBef>
                <a:spcPts val="500"/>
              </a:spcBef>
              <a:spcAft>
                <a:spcPts val="500"/>
              </a:spcAft>
              <a:buClrTx/>
              <a:buSzTx/>
              <a:buFont typeface="Verdana" panose="020B0604030504040204" pitchFamily="34" charset="0"/>
              <a:buNone/>
            </a:pPr>
            <a:r>
              <a:rPr lang="en-GB" altLang="en-US" sz="1000">
                <a:latin typeface="Verdana" panose="020B0604030504040204" pitchFamily="34" charset="0"/>
                <a:ea typeface="SimSun" panose="02010600030101010101" pitchFamily="2" charset="-122"/>
              </a:rPr>
              <a:t>II. If your score is 150-350 your Ecological Footprint is between 4.0 hectares and 6.0 hectares. </a:t>
            </a:r>
          </a:p>
          <a:p>
            <a:pPr eaLnBrk="1" hangingPunct="1">
              <a:spcBef>
                <a:spcPct val="0"/>
              </a:spcBef>
              <a:buClrTx/>
              <a:buSzTx/>
              <a:buFont typeface="Verdana" panose="020B0604030504040204" pitchFamily="34" charset="0"/>
              <a:buNone/>
            </a:pPr>
            <a:r>
              <a:rPr lang="en-GB" altLang="en-US" sz="1000">
                <a:latin typeface="Verdana" panose="020B0604030504040204" pitchFamily="34" charset="0"/>
                <a:ea typeface="SimSun" panose="02010600030101010101" pitchFamily="2" charset="-122"/>
              </a:rPr>
              <a:t>III. If your score is 350-550 your Ecological Footprint is between 6.0 hectares and 7.8 hectares </a:t>
            </a:r>
          </a:p>
          <a:p>
            <a:pPr eaLnBrk="1" hangingPunct="1">
              <a:spcBef>
                <a:spcPct val="0"/>
              </a:spcBef>
              <a:buClrTx/>
              <a:buSzTx/>
              <a:buFont typeface="Verdana" panose="020B0604030504040204" pitchFamily="34" charset="0"/>
              <a:buNone/>
            </a:pPr>
            <a:endParaRPr lang="en-GB" altLang="en-US" sz="1000">
              <a:latin typeface="Verdana" panose="020B0604030504040204" pitchFamily="34" charset="0"/>
              <a:ea typeface="SimSun" panose="02010600030101010101" pitchFamily="2" charset="-122"/>
            </a:endParaRPr>
          </a:p>
          <a:p>
            <a:pPr eaLnBrk="1" hangingPunct="1">
              <a:spcBef>
                <a:spcPct val="0"/>
              </a:spcBef>
              <a:buClrTx/>
              <a:buSzTx/>
              <a:buFont typeface="Verdana" panose="020B0604030504040204" pitchFamily="34" charset="0"/>
              <a:buNone/>
            </a:pPr>
            <a:r>
              <a:rPr lang="en-GB" altLang="en-US" sz="1000">
                <a:latin typeface="Verdana" panose="020B0604030504040204" pitchFamily="34" charset="0"/>
                <a:ea typeface="SimSun" panose="02010600030101010101" pitchFamily="2" charset="-122"/>
              </a:rPr>
              <a:t>IV. If your score is</a:t>
            </a:r>
            <a:r>
              <a:rPr lang="en-GB" altLang="en-US" sz="1000">
                <a:solidFill>
                  <a:srgbClr val="33CCCC"/>
                </a:solidFill>
                <a:latin typeface="Verdana" panose="020B0604030504040204" pitchFamily="34" charset="0"/>
                <a:ea typeface="SimSun" panose="02010600030101010101" pitchFamily="2" charset="-122"/>
              </a:rPr>
              <a:t> 550-750 </a:t>
            </a:r>
            <a:r>
              <a:rPr lang="en-GB" altLang="en-US" sz="1000">
                <a:latin typeface="Verdana" panose="020B0604030504040204" pitchFamily="34" charset="0"/>
                <a:ea typeface="SimSun" panose="02010600030101010101" pitchFamily="2" charset="-122"/>
              </a:rPr>
              <a:t>your Ecological Footprint is between 7.8 hectares and 10.0 hectares (i.e., the UK average).</a:t>
            </a:r>
          </a:p>
          <a:p>
            <a:pPr eaLnBrk="1" hangingPunct="1">
              <a:spcBef>
                <a:spcPct val="0"/>
              </a:spcBef>
              <a:buClrTx/>
              <a:buSzTx/>
              <a:buFont typeface="Verdana" panose="020B0604030504040204" pitchFamily="34" charset="0"/>
              <a:buNone/>
            </a:pPr>
            <a:endParaRPr lang="en-GB" altLang="en-US" sz="1000">
              <a:latin typeface="Verdana" panose="020B0604030504040204" pitchFamily="34" charset="0"/>
              <a:ea typeface="SimSun" panose="02010600030101010101" pitchFamily="2" charset="-122"/>
            </a:endParaRPr>
          </a:p>
          <a:p>
            <a:pPr eaLnBrk="1" hangingPunct="1">
              <a:spcBef>
                <a:spcPct val="0"/>
              </a:spcBef>
              <a:buClrTx/>
              <a:buSzTx/>
              <a:buFont typeface="Verdana" panose="020B0604030504040204" pitchFamily="34" charset="0"/>
              <a:buNone/>
            </a:pPr>
            <a:r>
              <a:rPr lang="en-GB" altLang="en-US" sz="1000">
                <a:latin typeface="Verdana" panose="020B0604030504040204" pitchFamily="34" charset="0"/>
                <a:ea typeface="SimSun" panose="02010600030101010101" pitchFamily="2" charset="-122"/>
              </a:rPr>
              <a:t>V. If your score is more than 750 your Ecological Footprint is greater than 10.0 hectares.</a:t>
            </a:r>
            <a:endParaRPr lang="en-US" altLang="en-US" sz="1000">
              <a:latin typeface="Arial" panose="020B0604020202020204" pitchFamily="34" charset="0"/>
              <a:ea typeface="SimSun" panose="02010600030101010101" pitchFamily="2" charset="-122"/>
            </a:endParaRPr>
          </a:p>
        </p:txBody>
      </p:sp>
      <p:pic>
        <p:nvPicPr>
          <p:cNvPr id="33844" name="Picture 22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228600"/>
            <a:ext cx="1524000" cy="1195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6654" name="AutoShape 222"/>
          <p:cNvSpPr>
            <a:spLocks noGrp="1" noChangeArrowheads="1"/>
          </p:cNvSpPr>
          <p:nvPr>
            <p:ph type="title"/>
          </p:nvPr>
        </p:nvSpPr>
        <p:spPr>
          <a:xfrm>
            <a:off x="1435100" y="274638"/>
            <a:ext cx="7499350" cy="1143000"/>
          </a:xfrm>
        </p:spPr>
        <p:txBody>
          <a:bodyPr/>
          <a:lstStyle/>
          <a:p>
            <a:pPr algn="ctr" eaLnBrk="1" fontAlgn="auto" hangingPunct="1">
              <a:spcAft>
                <a:spcPts val="0"/>
              </a:spcAft>
              <a:defRPr/>
            </a:pPr>
            <a:r>
              <a:rPr lang="en-US">
                <a:solidFill>
                  <a:schemeClr val="tx2">
                    <a:satMod val="130000"/>
                  </a:schemeClr>
                </a:solidFill>
              </a:rPr>
              <a:t>Pilot Scheme results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0530" name="AutoShape 2"/>
          <p:cNvSpPr>
            <a:spLocks noGrp="1" noChangeArrowheads="1"/>
          </p:cNvSpPr>
          <p:nvPr>
            <p:ph type="title"/>
          </p:nvPr>
        </p:nvSpPr>
        <p:spPr/>
        <p:txBody>
          <a:bodyPr/>
          <a:lstStyle/>
          <a:p>
            <a:pPr algn="ctr" eaLnBrk="1" fontAlgn="auto" hangingPunct="1">
              <a:spcAft>
                <a:spcPts val="0"/>
              </a:spcAft>
              <a:defRPr/>
            </a:pPr>
            <a:r>
              <a:rPr lang="en-US" sz="3200">
                <a:solidFill>
                  <a:schemeClr val="tx2">
                    <a:satMod val="130000"/>
                  </a:schemeClr>
                </a:solidFill>
              </a:rPr>
              <a:t>Changes made from the pilot scheme to the main study</a:t>
            </a:r>
          </a:p>
        </p:txBody>
      </p:sp>
      <p:sp>
        <p:nvSpPr>
          <p:cNvPr id="150531" name="Rectangle 3"/>
          <p:cNvSpPr>
            <a:spLocks noGrp="1" noChangeArrowheads="1"/>
          </p:cNvSpPr>
          <p:nvPr>
            <p:ph type="body" sz="half" idx="1"/>
          </p:nvPr>
        </p:nvSpPr>
        <p:spPr>
          <a:xfrm>
            <a:off x="838200" y="2362200"/>
            <a:ext cx="7696200" cy="3724275"/>
          </a:xfrm>
        </p:spPr>
        <p:txBody>
          <a:bodyPr>
            <a:normAutofit/>
          </a:bodyPr>
          <a:lstStyle/>
          <a:p>
            <a:pPr marL="365760" indent="-283464" eaLnBrk="1" fontAlgn="auto" hangingPunct="1">
              <a:lnSpc>
                <a:spcPct val="80000"/>
              </a:lnSpc>
              <a:spcAft>
                <a:spcPts val="0"/>
              </a:spcAft>
              <a:buFont typeface="Wingdings 2"/>
              <a:buChar char=""/>
              <a:defRPr/>
            </a:pPr>
            <a:r>
              <a:rPr lang="en-GB" sz="2000" dirty="0">
                <a:latin typeface="Calibri" pitchFamily="34" charset="0"/>
              </a:rPr>
              <a:t>No major problems identified from the pilot scheme that would jeopardise the main Ecological Footprint study</a:t>
            </a:r>
            <a:r>
              <a:rPr lang="en-US" sz="2000" dirty="0">
                <a:latin typeface="Calibri" pitchFamily="34" charset="0"/>
              </a:rPr>
              <a:t> </a:t>
            </a:r>
          </a:p>
          <a:p>
            <a:pPr marL="365760" indent="-283464" eaLnBrk="1" fontAlgn="auto" hangingPunct="1">
              <a:lnSpc>
                <a:spcPct val="80000"/>
              </a:lnSpc>
              <a:spcAft>
                <a:spcPts val="0"/>
              </a:spcAft>
              <a:buFont typeface="Wingdings" pitchFamily="2" charset="2"/>
              <a:buNone/>
              <a:defRPr/>
            </a:pPr>
            <a:endParaRPr lang="en-US" sz="2000" dirty="0">
              <a:latin typeface="Calibri" pitchFamily="34" charset="0"/>
            </a:endParaRPr>
          </a:p>
          <a:p>
            <a:pPr marL="365760" indent="-283464" eaLnBrk="1" fontAlgn="auto" hangingPunct="1">
              <a:lnSpc>
                <a:spcPct val="80000"/>
              </a:lnSpc>
              <a:spcAft>
                <a:spcPts val="0"/>
              </a:spcAft>
              <a:buFont typeface="Wingdings 2"/>
              <a:buChar char=""/>
              <a:defRPr/>
            </a:pPr>
            <a:r>
              <a:rPr lang="en-GB" sz="2000" dirty="0">
                <a:latin typeface="Calibri" pitchFamily="34" charset="0"/>
              </a:rPr>
              <a:t>Minor problems were identified from the pilot scheme and changes were therefore made to the original final questionnaire:</a:t>
            </a:r>
          </a:p>
          <a:p>
            <a:pPr marL="365760" indent="-283464" eaLnBrk="1" fontAlgn="auto" hangingPunct="1">
              <a:lnSpc>
                <a:spcPct val="80000"/>
              </a:lnSpc>
              <a:spcAft>
                <a:spcPts val="0"/>
              </a:spcAft>
              <a:buFont typeface="Wingdings" pitchFamily="2" charset="2"/>
              <a:buNone/>
              <a:defRPr/>
            </a:pPr>
            <a:endParaRPr lang="en-GB" sz="2000" dirty="0">
              <a:latin typeface="Calibri" pitchFamily="34" charset="0"/>
            </a:endParaRPr>
          </a:p>
          <a:p>
            <a:pPr marL="365760" indent="-283464" eaLnBrk="1" fontAlgn="auto" hangingPunct="1">
              <a:lnSpc>
                <a:spcPct val="80000"/>
              </a:lnSpc>
              <a:spcAft>
                <a:spcPts val="0"/>
              </a:spcAft>
              <a:buFont typeface="Wingdings" pitchFamily="2" charset="2"/>
              <a:buNone/>
              <a:defRPr/>
            </a:pPr>
            <a:r>
              <a:rPr lang="en-US" sz="2000" dirty="0">
                <a:latin typeface="Calibri" pitchFamily="34" charset="0"/>
              </a:rPr>
              <a:t>     - </a:t>
            </a:r>
            <a:r>
              <a:rPr lang="en-GB" sz="2000" dirty="0">
                <a:solidFill>
                  <a:schemeClr val="accent3"/>
                </a:solidFill>
                <a:latin typeface="Calibri" pitchFamily="34" charset="0"/>
              </a:rPr>
              <a:t>changing of grammar to create improved clarity</a:t>
            </a:r>
          </a:p>
          <a:p>
            <a:pPr marL="365760" indent="-283464" eaLnBrk="1" fontAlgn="auto" hangingPunct="1">
              <a:lnSpc>
                <a:spcPct val="80000"/>
              </a:lnSpc>
              <a:spcAft>
                <a:spcPts val="0"/>
              </a:spcAft>
              <a:buFont typeface="Wingdings" pitchFamily="2" charset="2"/>
              <a:buNone/>
              <a:defRPr/>
            </a:pPr>
            <a:r>
              <a:rPr lang="en-GB" sz="2000" dirty="0">
                <a:solidFill>
                  <a:schemeClr val="accent3"/>
                </a:solidFill>
                <a:latin typeface="Calibri" pitchFamily="34" charset="0"/>
              </a:rPr>
              <a:t>     - condensing the questions to improve comprehension</a:t>
            </a:r>
          </a:p>
          <a:p>
            <a:pPr marL="365760" indent="-283464" eaLnBrk="1" fontAlgn="auto" hangingPunct="1">
              <a:lnSpc>
                <a:spcPct val="80000"/>
              </a:lnSpc>
              <a:spcAft>
                <a:spcPts val="0"/>
              </a:spcAft>
              <a:buFont typeface="Wingdings" pitchFamily="2" charset="2"/>
              <a:buNone/>
              <a:defRPr/>
            </a:pPr>
            <a:r>
              <a:rPr lang="en-GB" sz="2000" dirty="0">
                <a:solidFill>
                  <a:schemeClr val="accent3"/>
                </a:solidFill>
                <a:latin typeface="Calibri" pitchFamily="34" charset="0"/>
              </a:rPr>
              <a:t>     - improving layout to make its appearance more professional  </a:t>
            </a:r>
            <a:endParaRPr lang="en-US" sz="2000" dirty="0">
              <a:solidFill>
                <a:schemeClr val="accent3"/>
              </a:solidFill>
              <a:latin typeface="Calibri" pitchFamily="34" charset="0"/>
            </a:endParaRPr>
          </a:p>
          <a:p>
            <a:pPr marL="365760" indent="-283464" eaLnBrk="1" fontAlgn="auto" hangingPunct="1">
              <a:lnSpc>
                <a:spcPct val="80000"/>
              </a:lnSpc>
              <a:spcAft>
                <a:spcPts val="0"/>
              </a:spcAft>
              <a:buFont typeface="Wingdings" pitchFamily="2" charset="2"/>
              <a:buNone/>
              <a:defRPr/>
            </a:pPr>
            <a:r>
              <a:rPr lang="en-GB" sz="2000" dirty="0">
                <a:solidFill>
                  <a:schemeClr val="accent3"/>
                </a:solidFill>
                <a:latin typeface="Calibri" pitchFamily="34" charset="0"/>
              </a:rPr>
              <a:t>     - omitted and added questions relevant to the study</a:t>
            </a:r>
            <a:r>
              <a:rPr lang="en-US" sz="2000" dirty="0">
                <a:solidFill>
                  <a:schemeClr val="accent3"/>
                </a:solidFill>
                <a:latin typeface="Calibri" pitchFamily="34" charset="0"/>
              </a:rPr>
              <a:t> </a:t>
            </a:r>
          </a:p>
          <a:p>
            <a:pPr marL="365760" indent="-283464" eaLnBrk="1" fontAlgn="auto" hangingPunct="1">
              <a:lnSpc>
                <a:spcPct val="80000"/>
              </a:lnSpc>
              <a:spcAft>
                <a:spcPts val="0"/>
              </a:spcAft>
              <a:buFont typeface="Wingdings" pitchFamily="2" charset="2"/>
              <a:buNone/>
              <a:defRPr/>
            </a:pPr>
            <a:endParaRPr lang="en-US" sz="2000" dirty="0">
              <a:latin typeface="Calibri" pitchFamily="34" charset="0"/>
            </a:endParaRPr>
          </a:p>
          <a:p>
            <a:pPr marL="365760" indent="-283464" eaLnBrk="1" fontAlgn="auto" hangingPunct="1">
              <a:lnSpc>
                <a:spcPct val="80000"/>
              </a:lnSpc>
              <a:spcAft>
                <a:spcPts val="0"/>
              </a:spcAft>
              <a:buFont typeface="Wingdings 2"/>
              <a:buChar char=""/>
              <a:defRPr/>
            </a:pPr>
            <a:r>
              <a:rPr lang="en-US" sz="2000" dirty="0">
                <a:latin typeface="Calibri" pitchFamily="34" charset="0"/>
              </a:rPr>
              <a:t>Additional question added on annual income</a:t>
            </a:r>
          </a:p>
        </p:txBody>
      </p:sp>
      <p:pic>
        <p:nvPicPr>
          <p:cNvPr id="34820"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848600" y="0"/>
            <a:ext cx="1295400" cy="1014413"/>
          </a:xfr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withEffect">
                                  <p:stCondLst>
                                    <p:cond delay="0"/>
                                  </p:stCondLst>
                                  <p:childTnLst>
                                    <p:set>
                                      <p:cBhvr>
                                        <p:cTn id="6" dur="1" fill="hold">
                                          <p:stCondLst>
                                            <p:cond delay="0"/>
                                          </p:stCondLst>
                                        </p:cTn>
                                        <p:tgtEl>
                                          <p:spTgt spid="150530"/>
                                        </p:tgtEl>
                                        <p:attrNameLst>
                                          <p:attrName>style.visibility</p:attrName>
                                        </p:attrNameLst>
                                      </p:cBhvr>
                                      <p:to>
                                        <p:strVal val="visible"/>
                                      </p:to>
                                    </p:set>
                                    <p:animEffect transition="in" filter="dissolve">
                                      <p:cBhvr>
                                        <p:cTn id="7" dur="500"/>
                                        <p:tgtEl>
                                          <p:spTgt spid="15053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0531">
                                            <p:txEl>
                                              <p:pRg st="0" end="0"/>
                                            </p:txEl>
                                          </p:spTgt>
                                        </p:tgtEl>
                                        <p:attrNameLst>
                                          <p:attrName>style.visibility</p:attrName>
                                        </p:attrNameLst>
                                      </p:cBhvr>
                                      <p:to>
                                        <p:strVal val="visible"/>
                                      </p:to>
                                    </p:set>
                                    <p:animEffect transition="in" filter="dissolve">
                                      <p:cBhvr>
                                        <p:cTn id="12" dur="500"/>
                                        <p:tgtEl>
                                          <p:spTgt spid="15053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50531">
                                            <p:txEl>
                                              <p:pRg st="2" end="2"/>
                                            </p:txEl>
                                          </p:spTgt>
                                        </p:tgtEl>
                                        <p:attrNameLst>
                                          <p:attrName>style.visibility</p:attrName>
                                        </p:attrNameLst>
                                      </p:cBhvr>
                                      <p:to>
                                        <p:strVal val="visible"/>
                                      </p:to>
                                    </p:set>
                                    <p:animEffect transition="in" filter="dissolve">
                                      <p:cBhvr>
                                        <p:cTn id="17" dur="500"/>
                                        <p:tgtEl>
                                          <p:spTgt spid="150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0531">
                                            <p:txEl>
                                              <p:pRg st="4" end="4"/>
                                            </p:txEl>
                                          </p:spTgt>
                                        </p:tgtEl>
                                        <p:attrNameLst>
                                          <p:attrName>style.visibility</p:attrName>
                                        </p:attrNameLst>
                                      </p:cBhvr>
                                      <p:to>
                                        <p:strVal val="visible"/>
                                      </p:to>
                                    </p:set>
                                    <p:animEffect transition="in" filter="dissolve">
                                      <p:cBhvr>
                                        <p:cTn id="22" dur="500"/>
                                        <p:tgtEl>
                                          <p:spTgt spid="15053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50531">
                                            <p:txEl>
                                              <p:pRg st="5" end="5"/>
                                            </p:txEl>
                                          </p:spTgt>
                                        </p:tgtEl>
                                        <p:attrNameLst>
                                          <p:attrName>style.visibility</p:attrName>
                                        </p:attrNameLst>
                                      </p:cBhvr>
                                      <p:to>
                                        <p:strVal val="visible"/>
                                      </p:to>
                                    </p:set>
                                    <p:animEffect transition="in" filter="dissolve">
                                      <p:cBhvr>
                                        <p:cTn id="27" dur="500"/>
                                        <p:tgtEl>
                                          <p:spTgt spid="15053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50531">
                                            <p:txEl>
                                              <p:pRg st="6" end="6"/>
                                            </p:txEl>
                                          </p:spTgt>
                                        </p:tgtEl>
                                        <p:attrNameLst>
                                          <p:attrName>style.visibility</p:attrName>
                                        </p:attrNameLst>
                                      </p:cBhvr>
                                      <p:to>
                                        <p:strVal val="visible"/>
                                      </p:to>
                                    </p:set>
                                    <p:animEffect transition="in" filter="dissolve">
                                      <p:cBhvr>
                                        <p:cTn id="32" dur="500"/>
                                        <p:tgtEl>
                                          <p:spTgt spid="150531">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50531">
                                            <p:txEl>
                                              <p:pRg st="7" end="7"/>
                                            </p:txEl>
                                          </p:spTgt>
                                        </p:tgtEl>
                                        <p:attrNameLst>
                                          <p:attrName>style.visibility</p:attrName>
                                        </p:attrNameLst>
                                      </p:cBhvr>
                                      <p:to>
                                        <p:strVal val="visible"/>
                                      </p:to>
                                    </p:set>
                                    <p:animEffect transition="in" filter="dissolve">
                                      <p:cBhvr>
                                        <p:cTn id="37" dur="500"/>
                                        <p:tgtEl>
                                          <p:spTgt spid="150531">
                                            <p:txEl>
                                              <p:pRg st="7" end="7"/>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50531">
                                            <p:txEl>
                                              <p:pRg st="9" end="9"/>
                                            </p:txEl>
                                          </p:spTgt>
                                        </p:tgtEl>
                                        <p:attrNameLst>
                                          <p:attrName>style.visibility</p:attrName>
                                        </p:attrNameLst>
                                      </p:cBhvr>
                                      <p:to>
                                        <p:strVal val="visible"/>
                                      </p:to>
                                    </p:set>
                                    <p:animEffect transition="in" filter="dissolve">
                                      <p:cBhvr>
                                        <p:cTn id="42" dur="500"/>
                                        <p:tgtEl>
                                          <p:spTgt spid="150531">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0530" grpId="0"/>
      <p:bldP spid="150531"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AutoShape 2"/>
          <p:cNvSpPr>
            <a:spLocks noGrp="1" noChangeArrowheads="1"/>
          </p:cNvSpPr>
          <p:nvPr>
            <p:ph type="title"/>
          </p:nvPr>
        </p:nvSpPr>
        <p:spPr/>
        <p:txBody>
          <a:bodyPr/>
          <a:lstStyle/>
          <a:p>
            <a:pPr algn="ctr" eaLnBrk="1" fontAlgn="auto" hangingPunct="1">
              <a:spcAft>
                <a:spcPts val="0"/>
              </a:spcAft>
              <a:defRPr/>
            </a:pPr>
            <a:r>
              <a:rPr lang="en-US">
                <a:solidFill>
                  <a:schemeClr val="tx2">
                    <a:satMod val="130000"/>
                  </a:schemeClr>
                </a:solidFill>
              </a:rPr>
              <a:t>Methodology Review</a:t>
            </a:r>
          </a:p>
        </p:txBody>
      </p:sp>
      <p:pic>
        <p:nvPicPr>
          <p:cNvPr id="35843"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620000" y="228600"/>
            <a:ext cx="1524000" cy="1195388"/>
          </a:xfrm>
          <a:noFill/>
        </p:spPr>
      </p:pic>
      <p:sp>
        <p:nvSpPr>
          <p:cNvPr id="157702" name="Rectangle 6"/>
          <p:cNvSpPr>
            <a:spLocks noGrp="1" noChangeArrowheads="1"/>
          </p:cNvSpPr>
          <p:nvPr>
            <p:ph type="body" idx="4294967295"/>
          </p:nvPr>
        </p:nvSpPr>
        <p:spPr>
          <a:xfrm>
            <a:off x="1143000" y="1219200"/>
            <a:ext cx="7693025" cy="5638800"/>
          </a:xfrm>
        </p:spPr>
        <p:txBody>
          <a:bodyPr>
            <a:normAutofit fontScale="77500" lnSpcReduction="20000"/>
          </a:bodyPr>
          <a:lstStyle/>
          <a:p>
            <a:pPr marL="365760" indent="-283464" eaLnBrk="1" fontAlgn="auto" hangingPunct="1">
              <a:lnSpc>
                <a:spcPct val="120000"/>
              </a:lnSpc>
              <a:spcAft>
                <a:spcPts val="0"/>
              </a:spcAft>
              <a:buFont typeface="Wingdings" pitchFamily="2" charset="2"/>
              <a:buNone/>
              <a:defRPr/>
            </a:pPr>
            <a:r>
              <a:rPr lang="en-US" sz="2900" dirty="0">
                <a:latin typeface="Calibri" pitchFamily="34" charset="0"/>
              </a:rPr>
              <a:t>Review of the Ecological footprint as a tool for research</a:t>
            </a:r>
          </a:p>
          <a:p>
            <a:pPr marL="365760" indent="-283464" eaLnBrk="1" fontAlgn="auto" hangingPunct="1">
              <a:lnSpc>
                <a:spcPct val="120000"/>
              </a:lnSpc>
              <a:spcAft>
                <a:spcPts val="0"/>
              </a:spcAft>
              <a:buFont typeface="Wingdings 2"/>
              <a:buChar char=""/>
              <a:defRPr/>
            </a:pPr>
            <a:r>
              <a:rPr lang="en-US" sz="2900" dirty="0">
                <a:latin typeface="Calibri" pitchFamily="34" charset="0"/>
              </a:rPr>
              <a:t>The concept of the Ecological Footprint has been challenged by many academics:</a:t>
            </a:r>
          </a:p>
          <a:p>
            <a:pPr marL="640080" lvl="1" indent="-237744" eaLnBrk="1" fontAlgn="auto" hangingPunct="1">
              <a:lnSpc>
                <a:spcPct val="120000"/>
              </a:lnSpc>
              <a:spcAft>
                <a:spcPts val="0"/>
              </a:spcAft>
              <a:buFont typeface="Wingdings" pitchFamily="2" charset="2"/>
              <a:buNone/>
              <a:defRPr/>
            </a:pPr>
            <a:r>
              <a:rPr lang="en-US" sz="2200" dirty="0">
                <a:latin typeface="Calibri" pitchFamily="34" charset="0"/>
              </a:rPr>
              <a:t>-     </a:t>
            </a:r>
            <a:r>
              <a:rPr lang="en-GB" sz="2200" dirty="0">
                <a:solidFill>
                  <a:schemeClr val="accent3"/>
                </a:solidFill>
                <a:latin typeface="Calibri" pitchFamily="34" charset="0"/>
              </a:rPr>
              <a:t>calculations are based on crude estimates </a:t>
            </a:r>
          </a:p>
          <a:p>
            <a:pPr marL="640080" lvl="1" indent="-237744" eaLnBrk="1" fontAlgn="auto" hangingPunct="1">
              <a:lnSpc>
                <a:spcPct val="120000"/>
              </a:lnSpc>
              <a:spcAft>
                <a:spcPts val="0"/>
              </a:spcAft>
              <a:buFontTx/>
              <a:buChar char="-"/>
              <a:defRPr/>
            </a:pPr>
            <a:r>
              <a:rPr lang="en-GB" sz="2200" dirty="0">
                <a:solidFill>
                  <a:schemeClr val="accent3"/>
                </a:solidFill>
                <a:latin typeface="Calibri" pitchFamily="34" charset="0"/>
              </a:rPr>
              <a:t>it is questioned whether the numbers are applicable to other places</a:t>
            </a:r>
          </a:p>
          <a:p>
            <a:pPr marL="640080" lvl="1" indent="-237744" eaLnBrk="1" fontAlgn="auto" hangingPunct="1">
              <a:lnSpc>
                <a:spcPct val="120000"/>
              </a:lnSpc>
              <a:spcAft>
                <a:spcPts val="0"/>
              </a:spcAft>
              <a:buFontTx/>
              <a:buChar char="-"/>
              <a:defRPr/>
            </a:pPr>
            <a:r>
              <a:rPr lang="en-GB" sz="2200" dirty="0">
                <a:solidFill>
                  <a:schemeClr val="accent3"/>
                </a:solidFill>
                <a:latin typeface="Calibri" pitchFamily="34" charset="0"/>
              </a:rPr>
              <a:t>Ecological Footprint is biased to Northern Hemisphere lifestyles</a:t>
            </a:r>
            <a:r>
              <a:rPr lang="en-US" sz="2200" dirty="0">
                <a:solidFill>
                  <a:schemeClr val="accent3"/>
                </a:solidFill>
                <a:latin typeface="Calibri" pitchFamily="34" charset="0"/>
              </a:rPr>
              <a:t> </a:t>
            </a:r>
          </a:p>
          <a:p>
            <a:pPr marL="640080" lvl="1" indent="-237744" eaLnBrk="1" fontAlgn="auto" hangingPunct="1">
              <a:lnSpc>
                <a:spcPct val="120000"/>
              </a:lnSpc>
              <a:spcAft>
                <a:spcPts val="0"/>
              </a:spcAft>
              <a:buFontTx/>
              <a:buChar char="-"/>
              <a:defRPr/>
            </a:pPr>
            <a:r>
              <a:rPr lang="en-GB" sz="2200" dirty="0">
                <a:solidFill>
                  <a:schemeClr val="accent3"/>
                </a:solidFill>
                <a:latin typeface="Calibri" pitchFamily="34" charset="0"/>
              </a:rPr>
              <a:t>household level of the Ecological footprint, the model is again biased in favour of the households with more children and against, for instance, single-person households</a:t>
            </a:r>
            <a:r>
              <a:rPr lang="en-US" sz="2200" dirty="0">
                <a:solidFill>
                  <a:schemeClr val="accent3"/>
                </a:solidFill>
                <a:latin typeface="Calibri" pitchFamily="34" charset="0"/>
              </a:rPr>
              <a:t> (</a:t>
            </a:r>
            <a:r>
              <a:rPr lang="en-US" sz="2200" dirty="0" err="1">
                <a:solidFill>
                  <a:schemeClr val="accent3"/>
                </a:solidFill>
                <a:latin typeface="Calibri" pitchFamily="34" charset="0"/>
              </a:rPr>
              <a:t>Jansson</a:t>
            </a:r>
            <a:r>
              <a:rPr lang="en-US" sz="2200" dirty="0">
                <a:solidFill>
                  <a:schemeClr val="accent3"/>
                </a:solidFill>
                <a:latin typeface="Calibri" pitchFamily="34" charset="0"/>
              </a:rPr>
              <a:t>, 2000)</a:t>
            </a:r>
            <a:endParaRPr lang="en-US" sz="2900" dirty="0">
              <a:latin typeface="Calibri" pitchFamily="34" charset="0"/>
            </a:endParaRPr>
          </a:p>
          <a:p>
            <a:pPr marL="365760" indent="-283464" eaLnBrk="1" fontAlgn="auto" hangingPunct="1">
              <a:lnSpc>
                <a:spcPct val="120000"/>
              </a:lnSpc>
              <a:spcAft>
                <a:spcPts val="0"/>
              </a:spcAft>
              <a:buFont typeface="Wingdings 2"/>
              <a:buChar char=""/>
              <a:defRPr/>
            </a:pPr>
            <a:r>
              <a:rPr lang="en-GB" sz="2900" dirty="0">
                <a:latin typeface="Calibri" pitchFamily="34" charset="0"/>
              </a:rPr>
              <a:t>     While many academics argue over the accuracy, and credibility of the Ecological Footprint, many credible international organisations, non-government organisations (NGO's) and local authorities already use Ecological Footprints as a serious tool for study – The living planet report 2012</a:t>
            </a:r>
            <a:endParaRPr lang="en-US" sz="2900" dirty="0">
              <a:latin typeface="Calibri" pitchFamily="34" charset="0"/>
            </a:endParaRPr>
          </a:p>
          <a:p>
            <a:pPr marL="640080" lvl="1" indent="-237744" eaLnBrk="1" fontAlgn="auto" hangingPunct="1">
              <a:lnSpc>
                <a:spcPct val="120000"/>
              </a:lnSpc>
              <a:spcAft>
                <a:spcPts val="0"/>
              </a:spcAft>
              <a:buFontTx/>
              <a:buChar char="-"/>
              <a:defRPr/>
            </a:pPr>
            <a:r>
              <a:rPr lang="en-GB" sz="2200" dirty="0">
                <a:solidFill>
                  <a:schemeClr val="accent3"/>
                </a:solidFill>
                <a:latin typeface="Calibri" pitchFamily="34" charset="0"/>
              </a:rPr>
              <a:t>Footprint models are constantly being refined (Palmer, 1998) </a:t>
            </a:r>
          </a:p>
          <a:p>
            <a:pPr marL="365760" indent="-283464" eaLnBrk="1" fontAlgn="auto" hangingPunct="1">
              <a:lnSpc>
                <a:spcPct val="80000"/>
              </a:lnSpc>
              <a:spcAft>
                <a:spcPts val="0"/>
              </a:spcAft>
              <a:buFont typeface="Wingdings" pitchFamily="2" charset="2"/>
              <a:buNone/>
              <a:defRPr/>
            </a:pPr>
            <a:endParaRPr lang="en-GB" sz="1600" dirty="0"/>
          </a:p>
          <a:p>
            <a:pPr marL="365760" indent="-283464" eaLnBrk="1" fontAlgn="auto" hangingPunct="1">
              <a:lnSpc>
                <a:spcPct val="80000"/>
              </a:lnSpc>
              <a:spcAft>
                <a:spcPts val="0"/>
              </a:spcAft>
              <a:buFont typeface="Wingdings" pitchFamily="2" charset="2"/>
              <a:buNone/>
              <a:defRPr/>
            </a:pPr>
            <a:endParaRPr lang="en-US" sz="16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7702">
                                            <p:txEl>
                                              <p:pRg st="0" end="0"/>
                                            </p:txEl>
                                          </p:spTgt>
                                        </p:tgtEl>
                                        <p:attrNameLst>
                                          <p:attrName>style.visibility</p:attrName>
                                        </p:attrNameLst>
                                      </p:cBhvr>
                                      <p:to>
                                        <p:strVal val="visible"/>
                                      </p:to>
                                    </p:set>
                                    <p:animEffect transition="in" filter="fade">
                                      <p:cBhvr>
                                        <p:cTn id="7" dur="2000"/>
                                        <p:tgtEl>
                                          <p:spTgt spid="15770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7702">
                                            <p:txEl>
                                              <p:pRg st="1" end="1"/>
                                            </p:txEl>
                                          </p:spTgt>
                                        </p:tgtEl>
                                        <p:attrNameLst>
                                          <p:attrName>style.visibility</p:attrName>
                                        </p:attrNameLst>
                                      </p:cBhvr>
                                      <p:to>
                                        <p:strVal val="visible"/>
                                      </p:to>
                                    </p:set>
                                    <p:animEffect transition="in" filter="fade">
                                      <p:cBhvr>
                                        <p:cTn id="12" dur="2000"/>
                                        <p:tgtEl>
                                          <p:spTgt spid="157702">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57702">
                                            <p:txEl>
                                              <p:pRg st="2" end="2"/>
                                            </p:txEl>
                                          </p:spTgt>
                                        </p:tgtEl>
                                        <p:attrNameLst>
                                          <p:attrName>style.visibility</p:attrName>
                                        </p:attrNameLst>
                                      </p:cBhvr>
                                      <p:to>
                                        <p:strVal val="visible"/>
                                      </p:to>
                                    </p:set>
                                    <p:animEffect transition="in" filter="fade">
                                      <p:cBhvr>
                                        <p:cTn id="15" dur="2000"/>
                                        <p:tgtEl>
                                          <p:spTgt spid="157702">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57702">
                                            <p:txEl>
                                              <p:pRg st="3" end="3"/>
                                            </p:txEl>
                                          </p:spTgt>
                                        </p:tgtEl>
                                        <p:attrNameLst>
                                          <p:attrName>style.visibility</p:attrName>
                                        </p:attrNameLst>
                                      </p:cBhvr>
                                      <p:to>
                                        <p:strVal val="visible"/>
                                      </p:to>
                                    </p:set>
                                    <p:animEffect transition="in" filter="fade">
                                      <p:cBhvr>
                                        <p:cTn id="18" dur="2000"/>
                                        <p:tgtEl>
                                          <p:spTgt spid="157702">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57702">
                                            <p:txEl>
                                              <p:pRg st="4" end="4"/>
                                            </p:txEl>
                                          </p:spTgt>
                                        </p:tgtEl>
                                        <p:attrNameLst>
                                          <p:attrName>style.visibility</p:attrName>
                                        </p:attrNameLst>
                                      </p:cBhvr>
                                      <p:to>
                                        <p:strVal val="visible"/>
                                      </p:to>
                                    </p:set>
                                    <p:animEffect transition="in" filter="fade">
                                      <p:cBhvr>
                                        <p:cTn id="21" dur="2000"/>
                                        <p:tgtEl>
                                          <p:spTgt spid="157702">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57702">
                                            <p:txEl>
                                              <p:pRg st="5" end="5"/>
                                            </p:txEl>
                                          </p:spTgt>
                                        </p:tgtEl>
                                        <p:attrNameLst>
                                          <p:attrName>style.visibility</p:attrName>
                                        </p:attrNameLst>
                                      </p:cBhvr>
                                      <p:to>
                                        <p:strVal val="visible"/>
                                      </p:to>
                                    </p:set>
                                    <p:animEffect transition="in" filter="fade">
                                      <p:cBhvr>
                                        <p:cTn id="24" dur="2000"/>
                                        <p:tgtEl>
                                          <p:spTgt spid="157702">
                                            <p:txEl>
                                              <p:pRg st="5" end="5"/>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57702">
                                            <p:txEl>
                                              <p:pRg st="6" end="6"/>
                                            </p:txEl>
                                          </p:spTgt>
                                        </p:tgtEl>
                                        <p:attrNameLst>
                                          <p:attrName>style.visibility</p:attrName>
                                        </p:attrNameLst>
                                      </p:cBhvr>
                                      <p:to>
                                        <p:strVal val="visible"/>
                                      </p:to>
                                    </p:set>
                                    <p:animEffect transition="in" filter="fade">
                                      <p:cBhvr>
                                        <p:cTn id="29" dur="2000"/>
                                        <p:tgtEl>
                                          <p:spTgt spid="157702">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7702">
                                            <p:txEl>
                                              <p:pRg st="7" end="7"/>
                                            </p:txEl>
                                          </p:spTgt>
                                        </p:tgtEl>
                                        <p:attrNameLst>
                                          <p:attrName>style.visibility</p:attrName>
                                        </p:attrNameLst>
                                      </p:cBhvr>
                                      <p:to>
                                        <p:strVal val="visible"/>
                                      </p:to>
                                    </p:set>
                                    <p:animEffect transition="in" filter="fade">
                                      <p:cBhvr>
                                        <p:cTn id="32" dur="2000"/>
                                        <p:tgtEl>
                                          <p:spTgt spid="15770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7702"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AutoShape 2"/>
          <p:cNvSpPr>
            <a:spLocks noGrp="1" noChangeArrowheads="1"/>
          </p:cNvSpPr>
          <p:nvPr>
            <p:ph type="title"/>
          </p:nvPr>
        </p:nvSpPr>
        <p:spPr>
          <a:xfrm>
            <a:off x="1219200" y="152400"/>
            <a:ext cx="7924800" cy="1143000"/>
          </a:xfrm>
        </p:spPr>
        <p:txBody>
          <a:bodyPr/>
          <a:lstStyle/>
          <a:p>
            <a:pPr eaLnBrk="1" fontAlgn="auto" hangingPunct="1">
              <a:spcAft>
                <a:spcPts val="0"/>
              </a:spcAft>
              <a:defRPr/>
            </a:pPr>
            <a:r>
              <a:rPr lang="en-US" dirty="0">
                <a:solidFill>
                  <a:schemeClr val="tx2">
                    <a:satMod val="130000"/>
                  </a:schemeClr>
                </a:solidFill>
              </a:rPr>
              <a:t>Cont.</a:t>
            </a:r>
          </a:p>
        </p:txBody>
      </p:sp>
      <p:sp>
        <p:nvSpPr>
          <p:cNvPr id="36867" name="Rectangle 3"/>
          <p:cNvSpPr>
            <a:spLocks noGrp="1" noChangeArrowheads="1"/>
          </p:cNvSpPr>
          <p:nvPr>
            <p:ph type="body" sz="half" idx="1"/>
          </p:nvPr>
        </p:nvSpPr>
        <p:spPr>
          <a:xfrm>
            <a:off x="990600" y="1600200"/>
            <a:ext cx="5486400" cy="3724275"/>
          </a:xfrm>
        </p:spPr>
        <p:txBody>
          <a:bodyPr/>
          <a:lstStyle/>
          <a:p>
            <a:pPr eaLnBrk="1" hangingPunct="1">
              <a:lnSpc>
                <a:spcPct val="80000"/>
              </a:lnSpc>
            </a:pPr>
            <a:r>
              <a:rPr lang="en-US" altLang="en-US" sz="2400"/>
              <a:t>   </a:t>
            </a:r>
            <a:r>
              <a:rPr lang="en-US" altLang="en-US" sz="1800" u="sng"/>
              <a:t>The method</a:t>
            </a:r>
            <a:r>
              <a:rPr lang="en-US" altLang="en-US" sz="1800"/>
              <a:t>:</a:t>
            </a:r>
          </a:p>
          <a:p>
            <a:pPr lvl="1" eaLnBrk="1" hangingPunct="1">
              <a:lnSpc>
                <a:spcPct val="80000"/>
              </a:lnSpc>
            </a:pPr>
            <a:r>
              <a:rPr lang="en-US" altLang="en-US" sz="1800"/>
              <a:t>sufficient time to dev. method</a:t>
            </a:r>
          </a:p>
          <a:p>
            <a:pPr lvl="1" eaLnBrk="1" hangingPunct="1">
              <a:lnSpc>
                <a:spcPct val="80000"/>
              </a:lnSpc>
            </a:pPr>
            <a:r>
              <a:rPr lang="en-GB" altLang="en-US" sz="1800"/>
              <a:t>evolved over time</a:t>
            </a:r>
          </a:p>
          <a:p>
            <a:pPr lvl="1" eaLnBrk="1" hangingPunct="1">
              <a:lnSpc>
                <a:spcPct val="80000"/>
              </a:lnSpc>
            </a:pPr>
            <a:r>
              <a:rPr lang="en-GB" altLang="en-US" sz="1800"/>
              <a:t>designed specifically to suit the needs and objectives of the study e.g. pilot study</a:t>
            </a:r>
          </a:p>
          <a:p>
            <a:pPr lvl="1" eaLnBrk="1" hangingPunct="1">
              <a:lnSpc>
                <a:spcPct val="80000"/>
              </a:lnSpc>
              <a:buFont typeface="Verdana" panose="020B0604030504040204" pitchFamily="34" charset="0"/>
              <a:buNone/>
            </a:pPr>
            <a:endParaRPr lang="en-GB" altLang="en-US" sz="1800"/>
          </a:p>
          <a:p>
            <a:pPr eaLnBrk="1" hangingPunct="1">
              <a:lnSpc>
                <a:spcPct val="80000"/>
              </a:lnSpc>
            </a:pPr>
            <a:r>
              <a:rPr lang="en-GB" altLang="en-US" sz="1800"/>
              <a:t>   </a:t>
            </a:r>
            <a:r>
              <a:rPr lang="en-GB" altLang="en-US" sz="1800" u="sng"/>
              <a:t>Pilot study:</a:t>
            </a:r>
          </a:p>
          <a:p>
            <a:pPr lvl="1" eaLnBrk="1" hangingPunct="1">
              <a:lnSpc>
                <a:spcPct val="80000"/>
              </a:lnSpc>
            </a:pPr>
            <a:r>
              <a:rPr lang="en-GB" altLang="en-US" sz="1800"/>
              <a:t>sufficient preparation for the main method</a:t>
            </a:r>
          </a:p>
          <a:p>
            <a:pPr lvl="1" eaLnBrk="1" hangingPunct="1">
              <a:lnSpc>
                <a:spcPct val="80000"/>
              </a:lnSpc>
            </a:pPr>
            <a:r>
              <a:rPr lang="en-GB" altLang="en-US" sz="1800"/>
              <a:t>unearthed potential problems which could be fixed for the main Ecological Footprint questionnaire</a:t>
            </a:r>
          </a:p>
          <a:p>
            <a:pPr lvl="1" eaLnBrk="1" hangingPunct="1">
              <a:lnSpc>
                <a:spcPct val="80000"/>
              </a:lnSpc>
            </a:pPr>
            <a:r>
              <a:rPr lang="en-GB" altLang="en-US" sz="1800"/>
              <a:t>gave a brief indication of results</a:t>
            </a:r>
          </a:p>
          <a:p>
            <a:pPr lvl="1" eaLnBrk="1" hangingPunct="1">
              <a:lnSpc>
                <a:spcPct val="80000"/>
              </a:lnSpc>
              <a:buFont typeface="Verdana" panose="020B0604030504040204" pitchFamily="34" charset="0"/>
              <a:buNone/>
            </a:pPr>
            <a:endParaRPr lang="en-GB" altLang="en-US" sz="1800"/>
          </a:p>
          <a:p>
            <a:pPr eaLnBrk="1" hangingPunct="1">
              <a:lnSpc>
                <a:spcPct val="80000"/>
              </a:lnSpc>
            </a:pPr>
            <a:r>
              <a:rPr lang="en-US" altLang="en-US" sz="1800"/>
              <a:t>   </a:t>
            </a:r>
            <a:r>
              <a:rPr lang="en-US" altLang="en-US" sz="1800" u="sng"/>
              <a:t>Location of study</a:t>
            </a:r>
          </a:p>
          <a:p>
            <a:pPr lvl="1" eaLnBrk="1" hangingPunct="1">
              <a:lnSpc>
                <a:spcPct val="80000"/>
              </a:lnSpc>
            </a:pPr>
            <a:r>
              <a:rPr lang="en-US" altLang="en-US" sz="1800"/>
              <a:t>Deprived-affluent spectrum/easily accessible/not time consuming/limited travel time  </a:t>
            </a:r>
          </a:p>
        </p:txBody>
      </p:sp>
      <p:pic>
        <p:nvPicPr>
          <p:cNvPr id="36868"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620000" y="290513"/>
            <a:ext cx="1524000" cy="1195387"/>
          </a:xfrm>
          <a:noFill/>
        </p:spPr>
      </p:pic>
      <p:pic>
        <p:nvPicPr>
          <p:cNvPr id="36869" name="Picture 6" descr="http://movingimages.files.wordpress.com/2012/02/humanitys-ecological-footprint.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4050" y="152400"/>
            <a:ext cx="3409950"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AutoShape 2"/>
          <p:cNvSpPr>
            <a:spLocks noGrp="1" noChangeArrowheads="1"/>
          </p:cNvSpPr>
          <p:nvPr>
            <p:ph type="title"/>
          </p:nvPr>
        </p:nvSpPr>
        <p:spPr>
          <a:xfrm>
            <a:off x="1447800" y="0"/>
            <a:ext cx="7499350" cy="1143000"/>
          </a:xfrm>
        </p:spPr>
        <p:txBody>
          <a:bodyPr/>
          <a:lstStyle/>
          <a:p>
            <a:pPr algn="ctr" eaLnBrk="1" fontAlgn="auto" hangingPunct="1">
              <a:spcAft>
                <a:spcPts val="0"/>
              </a:spcAft>
              <a:defRPr/>
            </a:pPr>
            <a:r>
              <a:rPr lang="en-US" sz="3200" dirty="0">
                <a:solidFill>
                  <a:schemeClr val="tx2">
                    <a:satMod val="130000"/>
                  </a:schemeClr>
                </a:solidFill>
              </a:rPr>
              <a:t>Problems encountered</a:t>
            </a:r>
          </a:p>
        </p:txBody>
      </p:sp>
      <p:sp>
        <p:nvSpPr>
          <p:cNvPr id="187395" name="Rectangle 3"/>
          <p:cNvSpPr>
            <a:spLocks noGrp="1" noChangeArrowheads="1"/>
          </p:cNvSpPr>
          <p:nvPr>
            <p:ph idx="1"/>
          </p:nvPr>
        </p:nvSpPr>
        <p:spPr>
          <a:xfrm>
            <a:off x="1447800" y="1143000"/>
            <a:ext cx="7499350" cy="4800600"/>
          </a:xfrm>
        </p:spPr>
        <p:txBody>
          <a:bodyPr>
            <a:normAutofit/>
          </a:bodyPr>
          <a:lstStyle/>
          <a:p>
            <a:pPr marL="365760" indent="-283464" eaLnBrk="1" fontAlgn="auto" hangingPunct="1">
              <a:lnSpc>
                <a:spcPct val="90000"/>
              </a:lnSpc>
              <a:spcAft>
                <a:spcPts val="0"/>
              </a:spcAft>
              <a:buFont typeface="Wingdings 2"/>
              <a:buChar char=""/>
              <a:defRPr/>
            </a:pPr>
            <a:r>
              <a:rPr lang="en-GB" sz="2400" dirty="0"/>
              <a:t> </a:t>
            </a:r>
            <a:r>
              <a:rPr lang="en-GB" sz="2400" u="sng" dirty="0"/>
              <a:t>Laptop v questionnaire</a:t>
            </a:r>
            <a:r>
              <a:rPr lang="en-GB" sz="2400" dirty="0"/>
              <a:t> </a:t>
            </a:r>
          </a:p>
          <a:p>
            <a:pPr marL="640080" lvl="1" indent="-237744" eaLnBrk="1" fontAlgn="auto" hangingPunct="1">
              <a:lnSpc>
                <a:spcPct val="90000"/>
              </a:lnSpc>
              <a:spcAft>
                <a:spcPts val="0"/>
              </a:spcAft>
              <a:buFont typeface="Verdana"/>
              <a:buChar char="◦"/>
              <a:defRPr/>
            </a:pPr>
            <a:r>
              <a:rPr lang="en-US" sz="2000" dirty="0">
                <a:solidFill>
                  <a:schemeClr val="accent3"/>
                </a:solidFill>
              </a:rPr>
              <a:t>Laptop - quicker and more efficient in obtaining data/might inhibit respondents/</a:t>
            </a:r>
          </a:p>
          <a:p>
            <a:pPr marL="365760" indent="-283464" eaLnBrk="1" fontAlgn="auto" hangingPunct="1">
              <a:lnSpc>
                <a:spcPct val="90000"/>
              </a:lnSpc>
              <a:spcAft>
                <a:spcPts val="0"/>
              </a:spcAft>
              <a:buFont typeface="Wingdings" pitchFamily="2" charset="2"/>
              <a:buNone/>
              <a:defRPr/>
            </a:pPr>
            <a:r>
              <a:rPr lang="en-US" sz="2400" dirty="0"/>
              <a:t>Questionnaire - </a:t>
            </a:r>
            <a:r>
              <a:rPr lang="en-GB" sz="2400" dirty="0"/>
              <a:t>respondent friendly/printing 200 questionnaires was time consuming/inputting data from paper to computer was time consuming</a:t>
            </a:r>
          </a:p>
          <a:p>
            <a:pPr marL="640080" lvl="1" indent="-237744" eaLnBrk="1" fontAlgn="auto" hangingPunct="1">
              <a:lnSpc>
                <a:spcPct val="90000"/>
              </a:lnSpc>
              <a:spcAft>
                <a:spcPts val="0"/>
              </a:spcAft>
              <a:buFont typeface="Verdana"/>
              <a:buChar char="◦"/>
              <a:defRPr/>
            </a:pPr>
            <a:r>
              <a:rPr lang="en-US" sz="2000" dirty="0">
                <a:solidFill>
                  <a:schemeClr val="accent3"/>
                </a:solidFill>
              </a:rPr>
              <a:t>Some respondents showed reluctance in providing information about their personal life</a:t>
            </a:r>
          </a:p>
          <a:p>
            <a:pPr marL="640080" lvl="1" indent="-237744" eaLnBrk="1" fontAlgn="auto" hangingPunct="1">
              <a:lnSpc>
                <a:spcPct val="90000"/>
              </a:lnSpc>
              <a:spcAft>
                <a:spcPts val="0"/>
              </a:spcAft>
              <a:buFont typeface="Verdana"/>
              <a:buChar char="◦"/>
              <a:defRPr/>
            </a:pPr>
            <a:r>
              <a:rPr lang="en-US" sz="2000" dirty="0">
                <a:solidFill>
                  <a:schemeClr val="accent3"/>
                </a:solidFill>
              </a:rPr>
              <a:t>The fieldwork process was  time consuming</a:t>
            </a:r>
          </a:p>
        </p:txBody>
      </p:sp>
      <p:pic>
        <p:nvPicPr>
          <p:cNvPr id="37892" name="Picture 7" descr="http://www.buddycom.com/animal/envirimg/footprint/timeline.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0" y="4419600"/>
            <a:ext cx="6477000" cy="2252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0829" name="Group 61"/>
          <p:cNvGraphicFramePr>
            <a:graphicFrameLocks noGrp="1"/>
          </p:cNvGraphicFramePr>
          <p:nvPr/>
        </p:nvGraphicFramePr>
        <p:xfrm>
          <a:off x="2438400" y="1143000"/>
          <a:ext cx="5410200" cy="1006476"/>
        </p:xfrm>
        <a:graphic>
          <a:graphicData uri="http://schemas.openxmlformats.org/drawingml/2006/table">
            <a:tbl>
              <a:tblPr/>
              <a:tblGrid>
                <a:gridCol w="1803400">
                  <a:extLst>
                    <a:ext uri="{9D8B030D-6E8A-4147-A177-3AD203B41FA5}">
                      <a16:colId xmlns:a16="http://schemas.microsoft.com/office/drawing/2014/main" val="20000"/>
                    </a:ext>
                  </a:extLst>
                </a:gridCol>
                <a:gridCol w="1803400">
                  <a:extLst>
                    <a:ext uri="{9D8B030D-6E8A-4147-A177-3AD203B41FA5}">
                      <a16:colId xmlns:a16="http://schemas.microsoft.com/office/drawing/2014/main" val="20001"/>
                    </a:ext>
                  </a:extLst>
                </a:gridCol>
                <a:gridCol w="1803400">
                  <a:extLst>
                    <a:ext uri="{9D8B030D-6E8A-4147-A177-3AD203B41FA5}">
                      <a16:colId xmlns:a16="http://schemas.microsoft.com/office/drawing/2014/main" val="20002"/>
                    </a:ext>
                  </a:extLst>
                </a:gridCol>
              </a:tblGrid>
              <a:tr h="45720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sng" strike="noStrike" cap="none" normalizeH="0" baseline="0" dirty="0">
                          <a:ln>
                            <a:noFill/>
                          </a:ln>
                          <a:solidFill>
                            <a:schemeClr val="tx1"/>
                          </a:solidFill>
                          <a:effectLst/>
                          <a:latin typeface="Arial" charset="0"/>
                          <a:cs typeface="Times New Roman" pitchFamily="18" charset="0"/>
                        </a:rPr>
                        <a:t>Town</a:t>
                      </a:r>
                      <a:endParaRPr kumimoji="0" lang="en-GB" sz="2400" b="0" i="0" u="none" strike="noStrike" cap="none" normalizeH="0" baseline="0" dirty="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sng" strike="noStrike" cap="none" normalizeH="0" baseline="0" dirty="0">
                          <a:ln>
                            <a:noFill/>
                          </a:ln>
                          <a:solidFill>
                            <a:schemeClr val="tx1"/>
                          </a:solidFill>
                          <a:effectLst/>
                          <a:latin typeface="Arial" charset="0"/>
                          <a:cs typeface="Times New Roman" pitchFamily="18" charset="0"/>
                        </a:rPr>
                        <a:t>Ecological Footprint Score (Average)</a:t>
                      </a:r>
                      <a:endParaRPr kumimoji="0" lang="en-GB" sz="2400" b="0" i="0" u="none" strike="noStrike" cap="none" normalizeH="0" baseline="0" dirty="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sng" strike="noStrike" cap="none" normalizeH="0" baseline="0" dirty="0">
                          <a:ln>
                            <a:noFill/>
                          </a:ln>
                          <a:solidFill>
                            <a:schemeClr val="tx1"/>
                          </a:solidFill>
                          <a:effectLst/>
                          <a:latin typeface="Arial" charset="0"/>
                          <a:cs typeface="Times New Roman" pitchFamily="18" charset="0"/>
                        </a:rPr>
                        <a:t>Hectares (Ha)</a:t>
                      </a:r>
                      <a:endParaRPr kumimoji="0" lang="en-GB" sz="2400" b="0" i="0" u="none" strike="noStrike" cap="none" normalizeH="0" baseline="0" dirty="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74638">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REST BAY (Affluent)</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rgbClr val="33CCCC"/>
                          </a:solidFill>
                          <a:effectLst/>
                          <a:latin typeface="Arial" charset="0"/>
                          <a:cs typeface="Times New Roman" pitchFamily="18" charset="0"/>
                        </a:rPr>
                        <a:t>523</a:t>
                      </a:r>
                      <a:endParaRPr kumimoji="0" lang="en-GB" sz="2400" b="0" i="0" u="none" strike="noStrike" cap="none" normalizeH="0" baseline="0">
                        <a:ln>
                          <a:noFill/>
                        </a:ln>
                        <a:solidFill>
                          <a:srgbClr val="33CCCC"/>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charset="0"/>
                          <a:cs typeface="Times New Roman" pitchFamily="18" charset="0"/>
                        </a:rPr>
                        <a:t>6.00 – 7.8</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74638">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charset="0"/>
                          <a:cs typeface="Times New Roman" pitchFamily="18" charset="0"/>
                        </a:rPr>
                        <a:t>CAERAU (Deprived)</a:t>
                      </a:r>
                      <a:endParaRPr kumimoji="0" lang="en-GB" sz="24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rgbClr val="33CCCC"/>
                          </a:solidFill>
                          <a:effectLst/>
                          <a:latin typeface="Arial" charset="0"/>
                          <a:cs typeface="Times New Roman" pitchFamily="18" charset="0"/>
                        </a:rPr>
                        <a:t>341</a:t>
                      </a:r>
                      <a:endParaRPr kumimoji="0" lang="en-GB" sz="2400" b="0" i="0" u="none" strike="noStrike" cap="none" normalizeH="0" baseline="0">
                        <a:ln>
                          <a:noFill/>
                        </a:ln>
                        <a:solidFill>
                          <a:srgbClr val="33CCCC"/>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cs typeface="Times New Roman" pitchFamily="18" charset="0"/>
                        </a:rPr>
                        <a:t>4.00 – 6.00</a:t>
                      </a:r>
                      <a:endParaRPr kumimoji="0" lang="en-GB" sz="2400" b="0" i="0" u="none" strike="noStrike" cap="none" normalizeH="0" baseline="0" dirty="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graphicFrame>
        <p:nvGraphicFramePr>
          <p:cNvPr id="2" name="Object 63"/>
          <p:cNvGraphicFramePr>
            <a:graphicFrameLocks noChangeAspect="1"/>
          </p:cNvGraphicFramePr>
          <p:nvPr/>
        </p:nvGraphicFramePr>
        <p:xfrm>
          <a:off x="1651000" y="2413000"/>
          <a:ext cx="7069138" cy="3479800"/>
        </p:xfrm>
        <a:graphic>
          <a:graphicData uri="http://schemas.openxmlformats.org/drawingml/2006/chart">
            <c:chart xmlns:c="http://schemas.openxmlformats.org/drawingml/2006/chart" xmlns:r="http://schemas.openxmlformats.org/officeDocument/2006/relationships" r:id="rId2"/>
          </a:graphicData>
        </a:graphic>
      </p:graphicFrame>
      <p:pic>
        <p:nvPicPr>
          <p:cNvPr id="38933" name="Picture 6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228600"/>
            <a:ext cx="1524000" cy="1195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0833" name="AutoShape 65"/>
          <p:cNvSpPr>
            <a:spLocks noGrp="1" noChangeArrowheads="1"/>
          </p:cNvSpPr>
          <p:nvPr>
            <p:ph type="title"/>
          </p:nvPr>
        </p:nvSpPr>
        <p:spPr>
          <a:xfrm>
            <a:off x="1435100" y="274638"/>
            <a:ext cx="7499350" cy="1143000"/>
          </a:xfrm>
        </p:spPr>
        <p:txBody>
          <a:bodyPr/>
          <a:lstStyle/>
          <a:p>
            <a:pPr algn="ctr" eaLnBrk="1" fontAlgn="auto" hangingPunct="1">
              <a:spcAft>
                <a:spcPts val="0"/>
              </a:spcAft>
              <a:defRPr/>
            </a:pPr>
            <a:r>
              <a:rPr lang="en-US" sz="3200" u="sng" dirty="0">
                <a:solidFill>
                  <a:schemeClr val="tx2">
                    <a:satMod val="130000"/>
                  </a:schemeClr>
                </a:solidFill>
              </a:rPr>
              <a:t>Results</a:t>
            </a:r>
            <a:r>
              <a:rPr lang="en-US" sz="3200" dirty="0">
                <a:solidFill>
                  <a:schemeClr val="tx2">
                    <a:satMod val="130000"/>
                  </a:schemeClr>
                </a:solidFill>
              </a:rPr>
              <a:t/>
            </a:r>
            <a:br>
              <a:rPr lang="en-US" sz="3200" dirty="0">
                <a:solidFill>
                  <a:schemeClr val="tx2">
                    <a:satMod val="130000"/>
                  </a:schemeClr>
                </a:solidFill>
              </a:rPr>
            </a:br>
            <a:endParaRPr lang="en-US" sz="3200" dirty="0">
              <a:solidFill>
                <a:schemeClr val="tx2">
                  <a:satMod val="130000"/>
                </a:schemeClr>
              </a:solidFill>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7" name="AutoShape 9"/>
          <p:cNvSpPr>
            <a:spLocks noGrp="1" noChangeArrowheads="1"/>
          </p:cNvSpPr>
          <p:nvPr>
            <p:ph type="title"/>
          </p:nvPr>
        </p:nvSpPr>
        <p:spPr>
          <a:xfrm>
            <a:off x="685800" y="304800"/>
            <a:ext cx="7497763" cy="1143000"/>
          </a:xfrm>
        </p:spPr>
        <p:txBody>
          <a:bodyPr/>
          <a:lstStyle/>
          <a:p>
            <a:pPr algn="ctr" eaLnBrk="1" fontAlgn="auto" hangingPunct="1">
              <a:spcAft>
                <a:spcPts val="0"/>
              </a:spcAft>
              <a:defRPr/>
            </a:pPr>
            <a:r>
              <a:rPr lang="en-US" dirty="0">
                <a:solidFill>
                  <a:schemeClr val="tx2">
                    <a:satMod val="130000"/>
                  </a:schemeClr>
                </a:solidFill>
              </a:rPr>
              <a:t>Respondents annual income</a:t>
            </a:r>
          </a:p>
        </p:txBody>
      </p:sp>
      <p:pic>
        <p:nvPicPr>
          <p:cNvPr id="39939" name="Picture 5"/>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317625" y="1524000"/>
            <a:ext cx="7826375" cy="4724400"/>
          </a:xfrm>
          <a:noFill/>
        </p:spPr>
      </p:pic>
      <p:pic>
        <p:nvPicPr>
          <p:cNvPr id="39940" name="Picture 8"/>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620000" y="228600"/>
            <a:ext cx="1524000" cy="1195388"/>
          </a:xfrm>
          <a:noFill/>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AutoShape 2"/>
          <p:cNvSpPr>
            <a:spLocks noGrp="1" noChangeArrowheads="1"/>
          </p:cNvSpPr>
          <p:nvPr>
            <p:ph type="title"/>
          </p:nvPr>
        </p:nvSpPr>
        <p:spPr>
          <a:xfrm>
            <a:off x="-1066800" y="0"/>
            <a:ext cx="7924800" cy="1143000"/>
          </a:xfrm>
        </p:spPr>
        <p:txBody>
          <a:bodyPr/>
          <a:lstStyle/>
          <a:p>
            <a:pPr algn="ctr" eaLnBrk="1" fontAlgn="auto" hangingPunct="1">
              <a:spcAft>
                <a:spcPts val="0"/>
              </a:spcAft>
              <a:defRPr/>
            </a:pPr>
            <a:r>
              <a:rPr lang="en-US" dirty="0">
                <a:solidFill>
                  <a:schemeClr val="tx2">
                    <a:satMod val="130000"/>
                  </a:schemeClr>
                </a:solidFill>
              </a:rPr>
              <a:t>Housing </a:t>
            </a:r>
          </a:p>
        </p:txBody>
      </p:sp>
      <p:sp>
        <p:nvSpPr>
          <p:cNvPr id="40963" name="Rectangle 3"/>
          <p:cNvSpPr>
            <a:spLocks noGrp="1" noChangeArrowheads="1"/>
          </p:cNvSpPr>
          <p:nvPr>
            <p:ph type="body" sz="half" idx="1"/>
          </p:nvPr>
        </p:nvSpPr>
        <p:spPr>
          <a:xfrm>
            <a:off x="914400" y="838200"/>
            <a:ext cx="7696200" cy="3724275"/>
          </a:xfrm>
        </p:spPr>
        <p:txBody>
          <a:bodyPr/>
          <a:lstStyle/>
          <a:p>
            <a:pPr eaLnBrk="1" hangingPunct="1">
              <a:lnSpc>
                <a:spcPct val="90000"/>
              </a:lnSpc>
            </a:pPr>
            <a:r>
              <a:rPr lang="en-US" altLang="en-US" sz="1800"/>
              <a:t>Rest Bay respondents have considerably more water taps and toilets in their households</a:t>
            </a:r>
          </a:p>
          <a:p>
            <a:pPr eaLnBrk="1" hangingPunct="1">
              <a:lnSpc>
                <a:spcPct val="90000"/>
              </a:lnSpc>
            </a:pPr>
            <a:r>
              <a:rPr lang="en-GB" altLang="zh-CN" sz="1800">
                <a:ea typeface="SimSun" panose="02010600030101010101" pitchFamily="2" charset="-122"/>
              </a:rPr>
              <a:t>92% of respondents from Rest Bay live in a house compared to just 8% that live in an apartment, with only 62% of respondents from Caerau residing in a house compared to 38% that reside in an apartment</a:t>
            </a:r>
            <a:r>
              <a:rPr lang="en-US" altLang="zh-CN" sz="1800">
                <a:ea typeface="SimSun" panose="02010600030101010101" pitchFamily="2" charset="-122"/>
              </a:rPr>
              <a:t> </a:t>
            </a:r>
            <a:endParaRPr lang="en-GB" altLang="zh-CN" sz="1800">
              <a:ea typeface="SimSun" panose="02010600030101010101" pitchFamily="2" charset="-122"/>
            </a:endParaRPr>
          </a:p>
          <a:p>
            <a:pPr eaLnBrk="1" hangingPunct="1">
              <a:lnSpc>
                <a:spcPct val="90000"/>
              </a:lnSpc>
            </a:pPr>
            <a:r>
              <a:rPr lang="en-GB" altLang="zh-CN" sz="1800">
                <a:ea typeface="SimSun" panose="02010600030101010101" pitchFamily="2" charset="-122"/>
              </a:rPr>
              <a:t>Results show that larger houses = more water outlets/unsustainable</a:t>
            </a:r>
          </a:p>
          <a:p>
            <a:pPr eaLnBrk="1" hangingPunct="1">
              <a:lnSpc>
                <a:spcPct val="90000"/>
              </a:lnSpc>
            </a:pPr>
            <a:r>
              <a:rPr lang="en-GB" altLang="zh-CN" sz="1800">
                <a:ea typeface="SimSun" panose="02010600030101010101" pitchFamily="2" charset="-122"/>
              </a:rPr>
              <a:t>Results relate to income</a:t>
            </a:r>
            <a:endParaRPr lang="en-US" altLang="en-US" sz="1800"/>
          </a:p>
          <a:p>
            <a:pPr eaLnBrk="1" hangingPunct="1">
              <a:lnSpc>
                <a:spcPct val="90000"/>
              </a:lnSpc>
            </a:pPr>
            <a:endParaRPr lang="en-US" altLang="en-US" sz="1800"/>
          </a:p>
        </p:txBody>
      </p:sp>
      <p:pic>
        <p:nvPicPr>
          <p:cNvPr id="40964" name="Picture 4"/>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0" y="3048000"/>
            <a:ext cx="6443663" cy="3810000"/>
          </a:xfrm>
          <a:noFill/>
        </p:spPr>
      </p:pic>
      <p:pic>
        <p:nvPicPr>
          <p:cNvPr id="40965" name="Picture 6"/>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6553200" y="2667000"/>
            <a:ext cx="2286000" cy="1905000"/>
          </a:xfrm>
          <a:noFill/>
        </p:spPr>
      </p:pic>
      <p:pic>
        <p:nvPicPr>
          <p:cNvPr id="40966"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4803775"/>
            <a:ext cx="2286000" cy="205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7" name="Rectangle 9"/>
          <p:cNvSpPr>
            <a:spLocks noChangeArrowheads="1"/>
          </p:cNvSpPr>
          <p:nvPr/>
        </p:nvSpPr>
        <p:spPr bwMode="auto">
          <a:xfrm>
            <a:off x="7772400" y="4191000"/>
            <a:ext cx="112871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lgn="l"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algn="l"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algn="l"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algn="l"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algn="l"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eaLnBrk="1" hangingPunct="1">
              <a:spcBef>
                <a:spcPct val="0"/>
              </a:spcBef>
              <a:buClrTx/>
              <a:buSzTx/>
              <a:buFontTx/>
              <a:buNone/>
            </a:pPr>
            <a:r>
              <a:rPr lang="en-GB" altLang="en-US" sz="1400" u="sng">
                <a:latin typeface="Arial" panose="020B0604020202020204" pitchFamily="34" charset="0"/>
              </a:rPr>
              <a:t>REST BAY</a:t>
            </a:r>
            <a:r>
              <a:rPr lang="en-US" altLang="en-US" sz="1800">
                <a:latin typeface="Arial" panose="020B0604020202020204" pitchFamily="34" charset="0"/>
              </a:rPr>
              <a:t> </a:t>
            </a:r>
          </a:p>
        </p:txBody>
      </p:sp>
      <p:sp>
        <p:nvSpPr>
          <p:cNvPr id="40968" name="Rectangle 10"/>
          <p:cNvSpPr>
            <a:spLocks noChangeArrowheads="1"/>
          </p:cNvSpPr>
          <p:nvPr/>
        </p:nvSpPr>
        <p:spPr bwMode="auto">
          <a:xfrm>
            <a:off x="7848600" y="6172200"/>
            <a:ext cx="990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lgn="l"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algn="l"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algn="l"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algn="l"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algn="l"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eaLnBrk="1" hangingPunct="1">
              <a:spcBef>
                <a:spcPct val="0"/>
              </a:spcBef>
              <a:buClrTx/>
              <a:buSzTx/>
              <a:buFontTx/>
              <a:buNone/>
            </a:pPr>
            <a:r>
              <a:rPr lang="en-GB" altLang="en-US" sz="1400" u="sng">
                <a:latin typeface="Arial" panose="020B0604020202020204" pitchFamily="34" charset="0"/>
              </a:rPr>
              <a:t>CAERAU</a:t>
            </a:r>
            <a:r>
              <a:rPr lang="en-US" altLang="en-US" sz="1800">
                <a:latin typeface="Arial" panose="020B0604020202020204" pitchFamily="34" charset="0"/>
              </a:rPr>
              <a:t> </a:t>
            </a:r>
          </a:p>
        </p:txBody>
      </p:sp>
      <p:pic>
        <p:nvPicPr>
          <p:cNvPr id="40969" name="Picture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0000" y="290513"/>
            <a:ext cx="1524000" cy="1195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AutoShape 2"/>
          <p:cNvSpPr>
            <a:spLocks noGrp="1" noChangeArrowheads="1"/>
          </p:cNvSpPr>
          <p:nvPr>
            <p:ph type="title"/>
          </p:nvPr>
        </p:nvSpPr>
        <p:spPr>
          <a:xfrm>
            <a:off x="-1828800" y="0"/>
            <a:ext cx="7924800" cy="1143000"/>
          </a:xfrm>
        </p:spPr>
        <p:txBody>
          <a:bodyPr/>
          <a:lstStyle/>
          <a:p>
            <a:pPr algn="ctr" eaLnBrk="1" fontAlgn="auto" hangingPunct="1">
              <a:spcAft>
                <a:spcPts val="0"/>
              </a:spcAft>
              <a:defRPr/>
            </a:pPr>
            <a:r>
              <a:rPr lang="en-US" dirty="0">
                <a:solidFill>
                  <a:schemeClr val="tx2">
                    <a:satMod val="130000"/>
                  </a:schemeClr>
                </a:solidFill>
              </a:rPr>
              <a:t>Travel</a:t>
            </a:r>
          </a:p>
        </p:txBody>
      </p:sp>
      <p:pic>
        <p:nvPicPr>
          <p:cNvPr id="41987" name="Picture 7"/>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3932238" y="0"/>
            <a:ext cx="5211762" cy="3352800"/>
          </a:xfrm>
          <a:noFill/>
        </p:spPr>
      </p:pic>
      <p:pic>
        <p:nvPicPr>
          <p:cNvPr id="41988" name="Picture 9"/>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1066800" y="3352800"/>
            <a:ext cx="5807075" cy="3505200"/>
          </a:xfrm>
          <a:noFill/>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AutoShape 2"/>
          <p:cNvSpPr>
            <a:spLocks noGrp="1" noChangeArrowheads="1"/>
          </p:cNvSpPr>
          <p:nvPr>
            <p:ph type="title"/>
          </p:nvPr>
        </p:nvSpPr>
        <p:spPr>
          <a:xfrm>
            <a:off x="1066800" y="457200"/>
            <a:ext cx="7924800" cy="1143000"/>
          </a:xfrm>
        </p:spPr>
        <p:txBody>
          <a:bodyPr/>
          <a:lstStyle/>
          <a:p>
            <a:pPr algn="ctr" eaLnBrk="1" fontAlgn="auto" hangingPunct="1">
              <a:spcAft>
                <a:spcPts val="0"/>
              </a:spcAft>
              <a:defRPr/>
            </a:pPr>
            <a:r>
              <a:rPr lang="en-US" dirty="0">
                <a:solidFill>
                  <a:schemeClr val="tx2">
                    <a:satMod val="130000"/>
                  </a:schemeClr>
                </a:solidFill>
              </a:rPr>
              <a:t>Travel</a:t>
            </a:r>
          </a:p>
        </p:txBody>
      </p:sp>
      <p:sp>
        <p:nvSpPr>
          <p:cNvPr id="43011" name="Rectangle 6"/>
          <p:cNvSpPr>
            <a:spLocks noGrp="1" noChangeArrowheads="1"/>
          </p:cNvSpPr>
          <p:nvPr>
            <p:ph type="body" sz="half" idx="1"/>
          </p:nvPr>
        </p:nvSpPr>
        <p:spPr>
          <a:xfrm>
            <a:off x="914400" y="1828800"/>
            <a:ext cx="8077200" cy="2971800"/>
          </a:xfrm>
        </p:spPr>
        <p:txBody>
          <a:bodyPr/>
          <a:lstStyle/>
          <a:p>
            <a:pPr eaLnBrk="1" hangingPunct="1">
              <a:lnSpc>
                <a:spcPct val="80000"/>
              </a:lnSpc>
            </a:pPr>
            <a:r>
              <a:rPr lang="en-US" altLang="en-US" sz="2000">
                <a:latin typeface="Calibri" panose="020F0502020204030204" pitchFamily="34" charset="0"/>
              </a:rPr>
              <a:t>Patterns again link to income and lifestyle </a:t>
            </a:r>
          </a:p>
          <a:p>
            <a:pPr eaLnBrk="1" hangingPunct="1">
              <a:lnSpc>
                <a:spcPct val="80000"/>
              </a:lnSpc>
              <a:buFont typeface="Wingdings 2" panose="05020102010507070707" pitchFamily="18" charset="2"/>
              <a:buNone/>
            </a:pPr>
            <a:endParaRPr lang="en-US" altLang="en-US" sz="2000">
              <a:latin typeface="Calibri" panose="020F0502020204030204" pitchFamily="34" charset="0"/>
            </a:endParaRPr>
          </a:p>
          <a:p>
            <a:pPr eaLnBrk="1" hangingPunct="1">
              <a:lnSpc>
                <a:spcPct val="80000"/>
              </a:lnSpc>
            </a:pPr>
            <a:r>
              <a:rPr lang="en-US" altLang="en-US" sz="2000">
                <a:latin typeface="Calibri" panose="020F0502020204030204" pitchFamily="34" charset="0"/>
              </a:rPr>
              <a:t> </a:t>
            </a:r>
            <a:r>
              <a:rPr lang="en-US" altLang="en-US" sz="2000" u="sng">
                <a:latin typeface="Calibri" panose="020F0502020204030204" pitchFamily="34" charset="0"/>
              </a:rPr>
              <a:t>Rest Bay</a:t>
            </a:r>
            <a:r>
              <a:rPr lang="en-US" altLang="en-US" sz="2000">
                <a:latin typeface="Calibri" panose="020F0502020204030204" pitchFamily="34" charset="0"/>
              </a:rPr>
              <a:t> respondents own a larger number of cars/own larger cars – unsustainable</a:t>
            </a:r>
          </a:p>
          <a:p>
            <a:pPr eaLnBrk="1" hangingPunct="1">
              <a:lnSpc>
                <a:spcPct val="80000"/>
              </a:lnSpc>
              <a:buFont typeface="Wingdings 2" panose="05020102010507070707" pitchFamily="18" charset="2"/>
              <a:buNone/>
            </a:pPr>
            <a:endParaRPr lang="en-US" altLang="en-US" sz="2000">
              <a:latin typeface="Calibri" panose="020F0502020204030204" pitchFamily="34" charset="0"/>
            </a:endParaRPr>
          </a:p>
          <a:p>
            <a:pPr eaLnBrk="1" hangingPunct="1">
              <a:lnSpc>
                <a:spcPct val="80000"/>
              </a:lnSpc>
            </a:pPr>
            <a:r>
              <a:rPr lang="en-US" altLang="en-US" sz="2000">
                <a:latin typeface="Calibri" panose="020F0502020204030204" pitchFamily="34" charset="0"/>
              </a:rPr>
              <a:t>  </a:t>
            </a:r>
            <a:r>
              <a:rPr lang="en-US" altLang="en-US" sz="2000" u="sng">
                <a:latin typeface="Calibri" panose="020F0502020204030204" pitchFamily="34" charset="0"/>
              </a:rPr>
              <a:t>Caerau</a:t>
            </a:r>
            <a:r>
              <a:rPr lang="en-US" altLang="en-US" sz="2000">
                <a:latin typeface="Calibri" panose="020F0502020204030204" pitchFamily="34" charset="0"/>
              </a:rPr>
              <a:t> respondents own generally smaller cars or have no vehicle</a:t>
            </a:r>
          </a:p>
          <a:p>
            <a:pPr eaLnBrk="1" hangingPunct="1">
              <a:lnSpc>
                <a:spcPct val="80000"/>
              </a:lnSpc>
              <a:buFont typeface="Wingdings 2" panose="05020102010507070707" pitchFamily="18" charset="2"/>
              <a:buNone/>
            </a:pPr>
            <a:endParaRPr lang="en-US" altLang="en-US" sz="2000">
              <a:latin typeface="Calibri" panose="020F0502020204030204" pitchFamily="34" charset="0"/>
            </a:endParaRPr>
          </a:p>
          <a:p>
            <a:pPr eaLnBrk="1" hangingPunct="1">
              <a:lnSpc>
                <a:spcPct val="80000"/>
              </a:lnSpc>
            </a:pPr>
            <a:r>
              <a:rPr lang="en-US" altLang="en-US" sz="2000">
                <a:latin typeface="Calibri" panose="020F0502020204030204" pitchFamily="34" charset="0"/>
              </a:rPr>
              <a:t>Rest Bay respondents tend to travel further distances for their holiday compared to Caerau respondents - unsustainable</a:t>
            </a:r>
          </a:p>
          <a:p>
            <a:pPr eaLnBrk="1" hangingPunct="1">
              <a:lnSpc>
                <a:spcPct val="80000"/>
              </a:lnSpc>
              <a:buFont typeface="Wingdings" panose="05000000000000000000" pitchFamily="2" charset="2"/>
              <a:buNone/>
            </a:pPr>
            <a:endParaRPr lang="en-US" altLang="en-US" sz="2000"/>
          </a:p>
        </p:txBody>
      </p:sp>
      <p:pic>
        <p:nvPicPr>
          <p:cNvPr id="43012" name="Picture 5" descr="http://www.justpictureitnow.com/wp-content/uploads/2011/02/eco-friendly-trave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5600" y="4602163"/>
            <a:ext cx="3371850" cy="2255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AutoShape 2"/>
          <p:cNvSpPr>
            <a:spLocks noGrp="1" noChangeArrowheads="1"/>
          </p:cNvSpPr>
          <p:nvPr>
            <p:ph type="title"/>
          </p:nvPr>
        </p:nvSpPr>
        <p:spPr>
          <a:xfrm>
            <a:off x="-533400" y="0"/>
            <a:ext cx="7924800" cy="1143000"/>
          </a:xfrm>
        </p:spPr>
        <p:txBody>
          <a:bodyPr/>
          <a:lstStyle/>
          <a:p>
            <a:pPr algn="ctr" eaLnBrk="1" fontAlgn="auto" hangingPunct="1">
              <a:spcAft>
                <a:spcPts val="0"/>
              </a:spcAft>
              <a:defRPr/>
            </a:pPr>
            <a:r>
              <a:rPr lang="en-US" dirty="0">
                <a:solidFill>
                  <a:schemeClr val="tx2">
                    <a:satMod val="130000"/>
                  </a:schemeClr>
                </a:solidFill>
              </a:rPr>
              <a:t>Shopping habits</a:t>
            </a:r>
          </a:p>
        </p:txBody>
      </p:sp>
      <p:sp>
        <p:nvSpPr>
          <p:cNvPr id="44035" name="Rectangle 6"/>
          <p:cNvSpPr>
            <a:spLocks noGrp="1" noChangeArrowheads="1"/>
          </p:cNvSpPr>
          <p:nvPr>
            <p:ph type="body" sz="half" idx="1"/>
          </p:nvPr>
        </p:nvSpPr>
        <p:spPr>
          <a:xfrm>
            <a:off x="762000" y="990600"/>
            <a:ext cx="7696200" cy="3724275"/>
          </a:xfrm>
        </p:spPr>
        <p:txBody>
          <a:bodyPr/>
          <a:lstStyle/>
          <a:p>
            <a:pPr eaLnBrk="1" hangingPunct="1"/>
            <a:r>
              <a:rPr lang="en-GB" altLang="zh-CN" sz="2000">
                <a:ea typeface="SimSun" panose="02010600030101010101" pitchFamily="2" charset="-122"/>
              </a:rPr>
              <a:t>43% of Rest Bay respondents made 6 or more large purchases within the last year compared to 4% of Caerau respondents</a:t>
            </a:r>
            <a:r>
              <a:rPr lang="en-US" altLang="zh-CN" sz="2000">
                <a:ea typeface="SimSun" panose="02010600030101010101" pitchFamily="2" charset="-122"/>
              </a:rPr>
              <a:t> </a:t>
            </a:r>
          </a:p>
          <a:p>
            <a:pPr eaLnBrk="1" hangingPunct="1"/>
            <a:r>
              <a:rPr lang="en-US" altLang="zh-CN" sz="2000">
                <a:ea typeface="SimSun" panose="02010600030101010101" pitchFamily="2" charset="-122"/>
              </a:rPr>
              <a:t>Patterns signify that Rest Bay respondents have the finance to purchase large items on a regular basis compared to Caerau respondents </a:t>
            </a:r>
            <a:endParaRPr lang="en-US" altLang="en-US" sz="2000"/>
          </a:p>
        </p:txBody>
      </p:sp>
      <p:pic>
        <p:nvPicPr>
          <p:cNvPr id="44036" name="Picture 7"/>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2057400" y="2743200"/>
            <a:ext cx="6400800" cy="3860800"/>
          </a:xfrm>
          <a:noFill/>
        </p:spPr>
      </p:pic>
      <p:pic>
        <p:nvPicPr>
          <p:cNvPr id="44037" name="Picture 4"/>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7620000" y="290513"/>
            <a:ext cx="1524000" cy="1195387"/>
          </a:xfrm>
          <a:noFill/>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AutoShape 2"/>
          <p:cNvSpPr>
            <a:spLocks noGrp="1" noChangeArrowheads="1"/>
          </p:cNvSpPr>
          <p:nvPr>
            <p:ph type="title"/>
          </p:nvPr>
        </p:nvSpPr>
        <p:spPr>
          <a:xfrm>
            <a:off x="-1524000" y="0"/>
            <a:ext cx="7924800" cy="1143000"/>
          </a:xfrm>
        </p:spPr>
        <p:txBody>
          <a:bodyPr/>
          <a:lstStyle/>
          <a:p>
            <a:pPr algn="ctr" eaLnBrk="1" fontAlgn="auto" hangingPunct="1">
              <a:spcAft>
                <a:spcPts val="0"/>
              </a:spcAft>
              <a:defRPr/>
            </a:pPr>
            <a:r>
              <a:rPr lang="en-US" dirty="0">
                <a:solidFill>
                  <a:schemeClr val="tx2">
                    <a:satMod val="130000"/>
                  </a:schemeClr>
                </a:solidFill>
              </a:rPr>
              <a:t>Waste</a:t>
            </a:r>
          </a:p>
        </p:txBody>
      </p:sp>
      <p:pic>
        <p:nvPicPr>
          <p:cNvPr id="45059" name="Picture 7"/>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3841750" y="0"/>
            <a:ext cx="5302250" cy="3200400"/>
          </a:xfrm>
          <a:noFill/>
        </p:spPr>
      </p:pic>
      <p:pic>
        <p:nvPicPr>
          <p:cNvPr id="45060" name="Picture 9"/>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990600" y="3124200"/>
            <a:ext cx="6184900" cy="3733800"/>
          </a:xfrm>
          <a:noFill/>
        </p:spPr>
      </p:pic>
      <p:sp>
        <p:nvSpPr>
          <p:cNvPr id="45061" name="Text Placeholder 6"/>
          <p:cNvSpPr>
            <a:spLocks noGrp="1"/>
          </p:cNvSpPr>
          <p:nvPr>
            <p:ph type="body" sz="half" idx="1"/>
          </p:nvPr>
        </p:nvSpPr>
        <p:spPr/>
        <p:txBody>
          <a:bodyPr/>
          <a:lstStyle/>
          <a:p>
            <a:pPr eaLnBrk="1" hangingPunct="1"/>
            <a:endParaRPr lang="en-GB" altLang="en-US"/>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AutoShape 2"/>
          <p:cNvSpPr>
            <a:spLocks noGrp="1" noChangeArrowheads="1"/>
          </p:cNvSpPr>
          <p:nvPr>
            <p:ph type="title"/>
          </p:nvPr>
        </p:nvSpPr>
        <p:spPr>
          <a:xfrm>
            <a:off x="-838200" y="228600"/>
            <a:ext cx="7924800" cy="1143000"/>
          </a:xfrm>
        </p:spPr>
        <p:txBody>
          <a:bodyPr/>
          <a:lstStyle/>
          <a:p>
            <a:pPr algn="ctr" eaLnBrk="1" fontAlgn="auto" hangingPunct="1">
              <a:spcAft>
                <a:spcPts val="0"/>
              </a:spcAft>
              <a:defRPr/>
            </a:pPr>
            <a:r>
              <a:rPr lang="en-US" dirty="0">
                <a:solidFill>
                  <a:schemeClr val="tx2">
                    <a:satMod val="130000"/>
                  </a:schemeClr>
                </a:solidFill>
              </a:rPr>
              <a:t>Waste</a:t>
            </a:r>
          </a:p>
        </p:txBody>
      </p:sp>
      <p:sp>
        <p:nvSpPr>
          <p:cNvPr id="204806" name="Rectangle 6"/>
          <p:cNvSpPr>
            <a:spLocks noGrp="1" noChangeArrowheads="1"/>
          </p:cNvSpPr>
          <p:nvPr>
            <p:ph type="body" sz="half" idx="1"/>
          </p:nvPr>
        </p:nvSpPr>
        <p:spPr>
          <a:xfrm>
            <a:off x="914400" y="1524000"/>
            <a:ext cx="7315200" cy="4038600"/>
          </a:xfrm>
        </p:spPr>
        <p:txBody>
          <a:bodyPr>
            <a:normAutofit/>
          </a:bodyPr>
          <a:lstStyle/>
          <a:p>
            <a:pPr marL="365760" indent="-283464" eaLnBrk="1" fontAlgn="auto" hangingPunct="1">
              <a:lnSpc>
                <a:spcPct val="80000"/>
              </a:lnSpc>
              <a:spcAft>
                <a:spcPts val="0"/>
              </a:spcAft>
              <a:buFont typeface="Wingdings 2"/>
              <a:buChar char=""/>
              <a:defRPr/>
            </a:pPr>
            <a:r>
              <a:rPr lang="en-US" sz="1600" dirty="0"/>
              <a:t>Results showed on certain questions that </a:t>
            </a:r>
            <a:r>
              <a:rPr lang="en-GB" altLang="zh-CN" sz="1600" dirty="0">
                <a:ea typeface="SimSun" pitchFamily="2" charset="-122"/>
              </a:rPr>
              <a:t>Rest Bay respondents appear to take measures to be sustainable whilst </a:t>
            </a:r>
            <a:r>
              <a:rPr lang="en-GB" altLang="zh-CN" sz="1600" dirty="0" err="1">
                <a:ea typeface="SimSun" pitchFamily="2" charset="-122"/>
              </a:rPr>
              <a:t>Caerau</a:t>
            </a:r>
            <a:r>
              <a:rPr lang="en-GB" altLang="zh-CN" sz="1600" dirty="0">
                <a:ea typeface="SimSun" pitchFamily="2" charset="-122"/>
              </a:rPr>
              <a:t> respondents participate in little sustainable activities</a:t>
            </a:r>
            <a:r>
              <a:rPr lang="en-US" altLang="zh-CN" sz="1200" dirty="0">
                <a:ea typeface="SimSun" pitchFamily="2" charset="-122"/>
              </a:rPr>
              <a:t> </a:t>
            </a:r>
            <a:endParaRPr lang="en-US" sz="1200" dirty="0"/>
          </a:p>
          <a:p>
            <a:pPr marL="365760" indent="-283464" eaLnBrk="1" fontAlgn="auto" hangingPunct="1">
              <a:lnSpc>
                <a:spcPct val="80000"/>
              </a:lnSpc>
              <a:spcAft>
                <a:spcPts val="0"/>
              </a:spcAft>
              <a:buFont typeface="Wingdings" pitchFamily="2" charset="2"/>
              <a:buNone/>
              <a:defRPr/>
            </a:pPr>
            <a:endParaRPr lang="en-GB" altLang="zh-CN" sz="1600" dirty="0">
              <a:ea typeface="SimSun" pitchFamily="2" charset="-122"/>
            </a:endParaRPr>
          </a:p>
          <a:p>
            <a:pPr marL="365760" indent="-283464" eaLnBrk="1" fontAlgn="auto" hangingPunct="1">
              <a:lnSpc>
                <a:spcPct val="80000"/>
              </a:lnSpc>
              <a:spcAft>
                <a:spcPts val="0"/>
              </a:spcAft>
              <a:buFont typeface="Wingdings 2"/>
              <a:buChar char=""/>
              <a:defRPr/>
            </a:pPr>
            <a:r>
              <a:rPr lang="en-GB" altLang="zh-CN" sz="1600" dirty="0">
                <a:solidFill>
                  <a:schemeClr val="accent3"/>
                </a:solidFill>
                <a:ea typeface="SimSun" pitchFamily="2" charset="-122"/>
              </a:rPr>
              <a:t>9% of Rest Bay respondents compared to 27% of </a:t>
            </a:r>
            <a:r>
              <a:rPr lang="en-GB" altLang="zh-CN" sz="1600" dirty="0" err="1">
                <a:solidFill>
                  <a:schemeClr val="accent3"/>
                </a:solidFill>
                <a:ea typeface="SimSun" pitchFamily="2" charset="-122"/>
              </a:rPr>
              <a:t>Caerau</a:t>
            </a:r>
            <a:r>
              <a:rPr lang="en-GB" altLang="zh-CN" sz="1600" dirty="0">
                <a:solidFill>
                  <a:schemeClr val="accent3"/>
                </a:solidFill>
                <a:ea typeface="SimSun" pitchFamily="2" charset="-122"/>
              </a:rPr>
              <a:t> respondents say they never try to reduce the amount of waste generated in their house</a:t>
            </a:r>
          </a:p>
          <a:p>
            <a:pPr marL="365760" indent="-283464" eaLnBrk="1" fontAlgn="auto" hangingPunct="1">
              <a:lnSpc>
                <a:spcPct val="80000"/>
              </a:lnSpc>
              <a:spcAft>
                <a:spcPts val="0"/>
              </a:spcAft>
              <a:buFont typeface="Wingdings 2"/>
              <a:buChar char=""/>
              <a:defRPr/>
            </a:pPr>
            <a:endParaRPr lang="en-GB" altLang="zh-CN" sz="1600" dirty="0">
              <a:ea typeface="SimSun" pitchFamily="2" charset="-122"/>
            </a:endParaRPr>
          </a:p>
          <a:p>
            <a:pPr marL="365760" indent="-283464" eaLnBrk="1" fontAlgn="auto" hangingPunct="1">
              <a:lnSpc>
                <a:spcPct val="80000"/>
              </a:lnSpc>
              <a:spcAft>
                <a:spcPts val="0"/>
              </a:spcAft>
              <a:buFont typeface="Wingdings 2"/>
              <a:buChar char=""/>
              <a:defRPr/>
            </a:pPr>
            <a:r>
              <a:rPr lang="en-GB" altLang="zh-CN" sz="1600" dirty="0">
                <a:ea typeface="SimSun" pitchFamily="2" charset="-122"/>
              </a:rPr>
              <a:t>21% of Rest Bay respondents compared to 12% of </a:t>
            </a:r>
            <a:r>
              <a:rPr lang="en-GB" altLang="zh-CN" sz="1600" dirty="0" err="1">
                <a:ea typeface="SimSun" pitchFamily="2" charset="-122"/>
              </a:rPr>
              <a:t>Caerau</a:t>
            </a:r>
            <a:r>
              <a:rPr lang="en-GB" altLang="zh-CN" sz="1600" dirty="0">
                <a:ea typeface="SimSun" pitchFamily="2" charset="-122"/>
              </a:rPr>
              <a:t> respondents say they always recycle, with 15% of Rest Bay respondents saying they never recycle compared to </a:t>
            </a:r>
            <a:r>
              <a:rPr lang="en-GB" altLang="zh-CN" sz="1600" dirty="0" err="1">
                <a:ea typeface="SimSun" pitchFamily="2" charset="-122"/>
              </a:rPr>
              <a:t>Caerau’s</a:t>
            </a:r>
            <a:r>
              <a:rPr lang="en-GB" altLang="zh-CN" sz="1600" dirty="0">
                <a:ea typeface="SimSun" pitchFamily="2" charset="-122"/>
              </a:rPr>
              <a:t> 41%</a:t>
            </a:r>
          </a:p>
          <a:p>
            <a:pPr marL="365760" indent="-283464" eaLnBrk="1" fontAlgn="auto" hangingPunct="1">
              <a:lnSpc>
                <a:spcPct val="80000"/>
              </a:lnSpc>
              <a:spcAft>
                <a:spcPts val="0"/>
              </a:spcAft>
              <a:buFont typeface="Wingdings" pitchFamily="2" charset="2"/>
              <a:buNone/>
              <a:defRPr/>
            </a:pPr>
            <a:r>
              <a:rPr lang="en-US" altLang="zh-CN" sz="1600" dirty="0">
                <a:ea typeface="SimSun" pitchFamily="2" charset="-122"/>
              </a:rPr>
              <a:t> </a:t>
            </a:r>
          </a:p>
        </p:txBody>
      </p:sp>
      <p:pic>
        <p:nvPicPr>
          <p:cNvPr id="46084" name="Picture 4"/>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7543800" y="231775"/>
            <a:ext cx="1600200" cy="1254125"/>
          </a:xfrm>
          <a:noFill/>
        </p:spPr>
      </p:pic>
      <p:pic>
        <p:nvPicPr>
          <p:cNvPr id="46085" name="Picture 6" descr="http://renjiveda.files.wordpress.com/2011/12/eewaste-management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6600" y="4267200"/>
            <a:ext cx="2914650" cy="219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AutoShape 2"/>
          <p:cNvSpPr>
            <a:spLocks noGrp="1" noChangeArrowheads="1"/>
          </p:cNvSpPr>
          <p:nvPr>
            <p:ph type="title"/>
          </p:nvPr>
        </p:nvSpPr>
        <p:spPr>
          <a:xfrm>
            <a:off x="-1143000" y="-228600"/>
            <a:ext cx="7497763" cy="1143000"/>
          </a:xfrm>
        </p:spPr>
        <p:txBody>
          <a:bodyPr/>
          <a:lstStyle/>
          <a:p>
            <a:pPr algn="ctr" eaLnBrk="1" fontAlgn="auto" hangingPunct="1">
              <a:spcAft>
                <a:spcPts val="0"/>
              </a:spcAft>
              <a:defRPr/>
            </a:pPr>
            <a:r>
              <a:rPr lang="en-US" dirty="0">
                <a:solidFill>
                  <a:schemeClr val="tx2">
                    <a:satMod val="130000"/>
                  </a:schemeClr>
                </a:solidFill>
              </a:rPr>
              <a:t>Food habits</a:t>
            </a:r>
          </a:p>
        </p:txBody>
      </p:sp>
      <p:pic>
        <p:nvPicPr>
          <p:cNvPr id="47107"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00200" y="2667000"/>
            <a:ext cx="6927850" cy="3962400"/>
          </a:xfrm>
          <a:noFill/>
        </p:spPr>
      </p:pic>
      <p:sp>
        <p:nvSpPr>
          <p:cNvPr id="47108" name="Rectangle 6"/>
          <p:cNvSpPr>
            <a:spLocks noGrp="1" noChangeArrowheads="1"/>
          </p:cNvSpPr>
          <p:nvPr>
            <p:ph type="body" idx="4294967295"/>
          </p:nvPr>
        </p:nvSpPr>
        <p:spPr>
          <a:xfrm>
            <a:off x="838200" y="762000"/>
            <a:ext cx="8534400" cy="3724275"/>
          </a:xfrm>
        </p:spPr>
        <p:txBody>
          <a:bodyPr/>
          <a:lstStyle/>
          <a:p>
            <a:pPr eaLnBrk="1" hangingPunct="1">
              <a:lnSpc>
                <a:spcPct val="80000"/>
              </a:lnSpc>
            </a:pPr>
            <a:r>
              <a:rPr lang="en-GB" altLang="zh-CN" sz="2000">
                <a:ea typeface="SimSun" panose="02010600030101010101" pitchFamily="2" charset="-122"/>
              </a:rPr>
              <a:t>40% of Rest Bay respondents answered that they ‘sometimes’ buy locally produced food compared to that of Caerau’s 16%.</a:t>
            </a:r>
            <a:r>
              <a:rPr lang="en-US" altLang="zh-CN" sz="2000">
                <a:ea typeface="SimSun" panose="02010600030101010101" pitchFamily="2" charset="-122"/>
              </a:rPr>
              <a:t> </a:t>
            </a:r>
          </a:p>
          <a:p>
            <a:pPr eaLnBrk="1" hangingPunct="1">
              <a:lnSpc>
                <a:spcPct val="80000"/>
              </a:lnSpc>
            </a:pPr>
            <a:r>
              <a:rPr lang="en-GB" altLang="zh-CN" sz="2000">
                <a:ea typeface="SimSun" panose="02010600030101010101" pitchFamily="2" charset="-122"/>
              </a:rPr>
              <a:t>‘Farmer’s Markets’ promoting the sale of locally grown products has regular visitors to the Arwel-y-Mor Centre, which is in close proximity to the Rest Bay district of Porthcawl. No markets of this type are provided in the Caerau area.</a:t>
            </a:r>
            <a:r>
              <a:rPr lang="en-US" altLang="zh-CN" sz="2000">
                <a:ea typeface="SimSun" panose="02010600030101010101" pitchFamily="2" charset="-122"/>
              </a:rPr>
              <a:t> </a:t>
            </a:r>
          </a:p>
          <a:p>
            <a:pPr eaLnBrk="1" hangingPunct="1">
              <a:lnSpc>
                <a:spcPct val="80000"/>
              </a:lnSpc>
            </a:pPr>
            <a:endParaRPr lang="en-US" altLang="en-US" sz="200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AutoShape 2"/>
          <p:cNvSpPr>
            <a:spLocks noGrp="1" noChangeArrowheads="1"/>
          </p:cNvSpPr>
          <p:nvPr>
            <p:ph type="title"/>
          </p:nvPr>
        </p:nvSpPr>
        <p:spPr>
          <a:xfrm>
            <a:off x="838200" y="228600"/>
            <a:ext cx="7924800" cy="1143000"/>
          </a:xfrm>
        </p:spPr>
        <p:txBody>
          <a:bodyPr/>
          <a:lstStyle/>
          <a:p>
            <a:pPr algn="ctr" eaLnBrk="1" fontAlgn="auto" hangingPunct="1">
              <a:spcAft>
                <a:spcPts val="0"/>
              </a:spcAft>
              <a:defRPr/>
            </a:pPr>
            <a:r>
              <a:rPr lang="en-US" dirty="0">
                <a:solidFill>
                  <a:schemeClr val="tx2">
                    <a:satMod val="130000"/>
                  </a:schemeClr>
                </a:solidFill>
              </a:rPr>
              <a:t>Questions identified</a:t>
            </a:r>
          </a:p>
        </p:txBody>
      </p:sp>
      <p:sp>
        <p:nvSpPr>
          <p:cNvPr id="212995" name="Rectangle 3"/>
          <p:cNvSpPr>
            <a:spLocks noGrp="1" noChangeArrowheads="1"/>
          </p:cNvSpPr>
          <p:nvPr>
            <p:ph type="body" sz="half" idx="1"/>
          </p:nvPr>
        </p:nvSpPr>
        <p:spPr>
          <a:xfrm>
            <a:off x="990600" y="1295400"/>
            <a:ext cx="7696200" cy="3724275"/>
          </a:xfrm>
        </p:spPr>
        <p:txBody>
          <a:bodyPr>
            <a:normAutofit/>
          </a:bodyPr>
          <a:lstStyle/>
          <a:p>
            <a:pPr marL="365760" indent="-283464" eaLnBrk="1" fontAlgn="auto" hangingPunct="1">
              <a:lnSpc>
                <a:spcPct val="90000"/>
              </a:lnSpc>
              <a:spcAft>
                <a:spcPts val="0"/>
              </a:spcAft>
              <a:buFont typeface="Wingdings 2"/>
              <a:buChar char=""/>
              <a:defRPr/>
            </a:pPr>
            <a:r>
              <a:rPr lang="en-US" sz="2400" u="sng" dirty="0"/>
              <a:t>Why do Rest Bay respondents have larger Ecological Footprints than </a:t>
            </a:r>
            <a:r>
              <a:rPr lang="en-US" sz="2400" u="sng" dirty="0" err="1"/>
              <a:t>Caerau</a:t>
            </a:r>
            <a:r>
              <a:rPr lang="en-US" sz="2400" u="sng" dirty="0"/>
              <a:t> respondents</a:t>
            </a:r>
            <a:r>
              <a:rPr lang="en-US" sz="2400" dirty="0"/>
              <a:t>?</a:t>
            </a:r>
          </a:p>
          <a:p>
            <a:pPr marL="640080" lvl="1" indent="-237744" eaLnBrk="1" fontAlgn="auto" hangingPunct="1">
              <a:lnSpc>
                <a:spcPct val="90000"/>
              </a:lnSpc>
              <a:spcAft>
                <a:spcPts val="0"/>
              </a:spcAft>
              <a:buFontTx/>
              <a:buChar char="-"/>
              <a:defRPr/>
            </a:pPr>
            <a:r>
              <a:rPr lang="en-US" sz="2000" dirty="0">
                <a:latin typeface="Calibri" pitchFamily="34" charset="0"/>
              </a:rPr>
              <a:t>Larger houses – energy consumption</a:t>
            </a:r>
          </a:p>
          <a:p>
            <a:pPr marL="640080" lvl="1" indent="-237744" eaLnBrk="1" fontAlgn="auto" hangingPunct="1">
              <a:lnSpc>
                <a:spcPct val="90000"/>
              </a:lnSpc>
              <a:spcAft>
                <a:spcPts val="0"/>
              </a:spcAft>
              <a:buFontTx/>
              <a:buChar char="-"/>
              <a:defRPr/>
            </a:pPr>
            <a:r>
              <a:rPr lang="en-US" sz="2000" dirty="0">
                <a:solidFill>
                  <a:schemeClr val="accent3"/>
                </a:solidFill>
                <a:latin typeface="Calibri" pitchFamily="34" charset="0"/>
              </a:rPr>
              <a:t>Travel longer distances/more often – travel is considered unsustainable</a:t>
            </a:r>
          </a:p>
          <a:p>
            <a:pPr marL="640080" lvl="1" indent="-237744" eaLnBrk="1" fontAlgn="auto" hangingPunct="1">
              <a:lnSpc>
                <a:spcPct val="90000"/>
              </a:lnSpc>
              <a:spcAft>
                <a:spcPts val="0"/>
              </a:spcAft>
              <a:buFontTx/>
              <a:buChar char="-"/>
              <a:defRPr/>
            </a:pPr>
            <a:r>
              <a:rPr lang="en-US" sz="2000" dirty="0">
                <a:latin typeface="Calibri" pitchFamily="34" charset="0"/>
              </a:rPr>
              <a:t>Own more cars</a:t>
            </a:r>
          </a:p>
          <a:p>
            <a:pPr marL="640080" lvl="1" indent="-237744" eaLnBrk="1" fontAlgn="auto" hangingPunct="1">
              <a:lnSpc>
                <a:spcPct val="90000"/>
              </a:lnSpc>
              <a:spcAft>
                <a:spcPts val="0"/>
              </a:spcAft>
              <a:buFontTx/>
              <a:buChar char="-"/>
              <a:defRPr/>
            </a:pPr>
            <a:r>
              <a:rPr lang="en-US" sz="2000" dirty="0">
                <a:solidFill>
                  <a:schemeClr val="accent3"/>
                </a:solidFill>
                <a:latin typeface="Calibri" pitchFamily="34" charset="0"/>
              </a:rPr>
              <a:t>Regular large purchases</a:t>
            </a:r>
          </a:p>
          <a:p>
            <a:pPr marL="640080" lvl="1" indent="-237744" eaLnBrk="1" fontAlgn="auto" hangingPunct="1">
              <a:lnSpc>
                <a:spcPct val="90000"/>
              </a:lnSpc>
              <a:spcAft>
                <a:spcPts val="0"/>
              </a:spcAft>
              <a:buFontTx/>
              <a:buChar char="-"/>
              <a:defRPr/>
            </a:pPr>
            <a:r>
              <a:rPr lang="en-US" sz="2000" dirty="0">
                <a:latin typeface="Calibri" pitchFamily="34" charset="0"/>
              </a:rPr>
              <a:t>Produce more waste</a:t>
            </a:r>
          </a:p>
          <a:p>
            <a:pPr marL="640080" lvl="1" indent="-237744" eaLnBrk="1" fontAlgn="auto" hangingPunct="1">
              <a:lnSpc>
                <a:spcPct val="90000"/>
              </a:lnSpc>
              <a:spcAft>
                <a:spcPts val="0"/>
              </a:spcAft>
              <a:buFontTx/>
              <a:buChar char="-"/>
              <a:defRPr/>
            </a:pPr>
            <a:r>
              <a:rPr lang="en-US" sz="2000" dirty="0">
                <a:solidFill>
                  <a:schemeClr val="accent3"/>
                </a:solidFill>
                <a:latin typeface="Calibri" pitchFamily="34" charset="0"/>
              </a:rPr>
              <a:t>The effect of income on an individuals lifestyle</a:t>
            </a:r>
          </a:p>
        </p:txBody>
      </p:sp>
      <p:pic>
        <p:nvPicPr>
          <p:cNvPr id="48132"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696200" y="0"/>
            <a:ext cx="1447800" cy="1135063"/>
          </a:xfrm>
          <a:noFill/>
        </p:spPr>
      </p:pic>
      <p:sp>
        <p:nvSpPr>
          <p:cNvPr id="5" name="Rectangle 4"/>
          <p:cNvSpPr/>
          <p:nvPr/>
        </p:nvSpPr>
        <p:spPr>
          <a:xfrm>
            <a:off x="-228600" y="4648200"/>
            <a:ext cx="10572125" cy="1754326"/>
          </a:xfrm>
          <a:prstGeom prst="rect">
            <a:avLst/>
          </a:prstGeom>
          <a:noFill/>
        </p:spPr>
        <p:txBody>
          <a:bodyPr wrap="none">
            <a:prstTxWarp prst="textFadeUp">
              <a:avLst/>
            </a:prstTxWarp>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defRPr/>
            </a:pPr>
            <a:r>
              <a:rPr lang="en-US"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Arial" charset="0"/>
                <a:cs typeface="Arial" charset="0"/>
              </a:rPr>
              <a:t>How do these results influence </a:t>
            </a:r>
          </a:p>
          <a:p>
            <a:pPr>
              <a:defRPr/>
            </a:pPr>
            <a:r>
              <a:rPr lang="en-US"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Arial" charset="0"/>
                <a:cs typeface="Arial" charset="0"/>
              </a:rPr>
              <a:t>policy decisions?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4018" name="AutoShape 2"/>
          <p:cNvSpPr>
            <a:spLocks noGrp="1" noChangeArrowheads="1"/>
          </p:cNvSpPr>
          <p:nvPr>
            <p:ph type="title"/>
          </p:nvPr>
        </p:nvSpPr>
        <p:spPr>
          <a:xfrm>
            <a:off x="1066800" y="0"/>
            <a:ext cx="7162800" cy="1143000"/>
          </a:xfrm>
        </p:spPr>
        <p:txBody>
          <a:bodyPr/>
          <a:lstStyle/>
          <a:p>
            <a:pPr algn="ctr" eaLnBrk="1" fontAlgn="auto" hangingPunct="1">
              <a:spcAft>
                <a:spcPts val="0"/>
              </a:spcAft>
              <a:defRPr/>
            </a:pPr>
            <a:r>
              <a:rPr lang="en-US" dirty="0">
                <a:solidFill>
                  <a:schemeClr val="tx2">
                    <a:satMod val="130000"/>
                  </a:schemeClr>
                </a:solidFill>
              </a:rPr>
              <a:t>Questions identified</a:t>
            </a:r>
          </a:p>
        </p:txBody>
      </p:sp>
      <p:sp>
        <p:nvSpPr>
          <p:cNvPr id="214019" name="Rectangle 3"/>
          <p:cNvSpPr>
            <a:spLocks noGrp="1" noChangeArrowheads="1"/>
          </p:cNvSpPr>
          <p:nvPr>
            <p:ph type="body" sz="half" idx="1"/>
          </p:nvPr>
        </p:nvSpPr>
        <p:spPr>
          <a:xfrm>
            <a:off x="990600" y="1219200"/>
            <a:ext cx="7620000" cy="3724275"/>
          </a:xfrm>
        </p:spPr>
        <p:txBody>
          <a:bodyPr>
            <a:normAutofit fontScale="92500" lnSpcReduction="10000"/>
          </a:bodyPr>
          <a:lstStyle/>
          <a:p>
            <a:pPr marL="365760" indent="-283464" eaLnBrk="1" fontAlgn="auto" hangingPunct="1">
              <a:lnSpc>
                <a:spcPct val="90000"/>
              </a:lnSpc>
              <a:spcAft>
                <a:spcPts val="0"/>
              </a:spcAft>
              <a:buFont typeface="Wingdings 2"/>
              <a:buChar char=""/>
              <a:defRPr/>
            </a:pPr>
            <a:r>
              <a:rPr lang="en-US" sz="1800" u="sng" dirty="0">
                <a:latin typeface="Calibri" pitchFamily="34" charset="0"/>
              </a:rPr>
              <a:t>Why do the results appear that Rest Bay respondents partake in more sustainable practices, yet they have an overall larger Ecological Footprint than </a:t>
            </a:r>
            <a:r>
              <a:rPr lang="en-US" sz="1800" u="sng" dirty="0" err="1">
                <a:latin typeface="Calibri" pitchFamily="34" charset="0"/>
              </a:rPr>
              <a:t>Caerau</a:t>
            </a:r>
            <a:r>
              <a:rPr lang="en-US" sz="1800" u="sng" dirty="0">
                <a:latin typeface="Calibri" pitchFamily="34" charset="0"/>
              </a:rPr>
              <a:t> respondents</a:t>
            </a:r>
            <a:r>
              <a:rPr lang="en-US" sz="1800" dirty="0">
                <a:latin typeface="Calibri" pitchFamily="34" charset="0"/>
              </a:rPr>
              <a:t>?</a:t>
            </a:r>
          </a:p>
          <a:p>
            <a:pPr marL="640080" lvl="1" indent="-237744" eaLnBrk="1" fontAlgn="auto" hangingPunct="1">
              <a:lnSpc>
                <a:spcPct val="90000"/>
              </a:lnSpc>
              <a:spcAft>
                <a:spcPts val="0"/>
              </a:spcAft>
              <a:buFont typeface="Verdana"/>
              <a:buChar char="◦"/>
              <a:defRPr/>
            </a:pPr>
            <a:r>
              <a:rPr lang="en-US" sz="1800" dirty="0">
                <a:latin typeface="Calibri" pitchFamily="34" charset="0"/>
              </a:rPr>
              <a:t>Compost and recycle waste/buy locally produced food</a:t>
            </a:r>
          </a:p>
          <a:p>
            <a:pPr marL="640080" lvl="1" indent="-237744" eaLnBrk="1" fontAlgn="auto" hangingPunct="1">
              <a:lnSpc>
                <a:spcPct val="90000"/>
              </a:lnSpc>
              <a:spcAft>
                <a:spcPts val="0"/>
              </a:spcAft>
              <a:buFont typeface="Verdana"/>
              <a:buChar char="◦"/>
              <a:defRPr/>
            </a:pPr>
            <a:r>
              <a:rPr lang="en-GB" altLang="zh-CN" sz="1800" dirty="0">
                <a:solidFill>
                  <a:schemeClr val="accent3"/>
                </a:solidFill>
                <a:latin typeface="Calibri" pitchFamily="34" charset="0"/>
                <a:ea typeface="SimSun" pitchFamily="2" charset="-122"/>
              </a:rPr>
              <a:t>Although Rest Bay respondents appear to try and be sustainable, it could be assumed that the very lifestyles they lead is the reason for their high Ecological Footprint in that they don’t realise that their way of living is unsustainable in itself</a:t>
            </a:r>
            <a:r>
              <a:rPr lang="en-US" altLang="zh-CN" sz="1800" dirty="0">
                <a:solidFill>
                  <a:schemeClr val="accent3"/>
                </a:solidFill>
                <a:latin typeface="Calibri" pitchFamily="34" charset="0"/>
                <a:ea typeface="SimSun" pitchFamily="2" charset="-122"/>
              </a:rPr>
              <a:t> </a:t>
            </a:r>
            <a:endParaRPr lang="en-US" sz="1800" dirty="0">
              <a:solidFill>
                <a:schemeClr val="accent3"/>
              </a:solidFill>
              <a:latin typeface="Calibri" pitchFamily="34" charset="0"/>
            </a:endParaRPr>
          </a:p>
          <a:p>
            <a:pPr marL="640080" lvl="1" indent="-237744" eaLnBrk="1" fontAlgn="auto" hangingPunct="1">
              <a:lnSpc>
                <a:spcPct val="90000"/>
              </a:lnSpc>
              <a:spcAft>
                <a:spcPts val="0"/>
              </a:spcAft>
              <a:buFont typeface="Verdana"/>
              <a:buChar char="◦"/>
              <a:defRPr/>
            </a:pPr>
            <a:r>
              <a:rPr lang="en-GB" altLang="zh-CN" sz="1800" dirty="0">
                <a:latin typeface="Calibri" pitchFamily="34" charset="0"/>
                <a:ea typeface="SimSun" pitchFamily="2" charset="-122"/>
              </a:rPr>
              <a:t>Education? Rest Bay respondents</a:t>
            </a:r>
            <a:r>
              <a:rPr lang="en-US" altLang="zh-CN" sz="1800" dirty="0">
                <a:latin typeface="Calibri" pitchFamily="34" charset="0"/>
                <a:ea typeface="SimSun" pitchFamily="2" charset="-122"/>
              </a:rPr>
              <a:t> </a:t>
            </a:r>
            <a:r>
              <a:rPr lang="en-GB" altLang="zh-CN" sz="1800" dirty="0">
                <a:latin typeface="Calibri" pitchFamily="34" charset="0"/>
                <a:ea typeface="SimSun" pitchFamily="2" charset="-122"/>
              </a:rPr>
              <a:t>are more well informed  and aware of environmental issues?</a:t>
            </a:r>
          </a:p>
          <a:p>
            <a:pPr marL="640080" lvl="1" indent="-237744" eaLnBrk="1" fontAlgn="auto" hangingPunct="1">
              <a:lnSpc>
                <a:spcPct val="90000"/>
              </a:lnSpc>
              <a:spcAft>
                <a:spcPts val="0"/>
              </a:spcAft>
              <a:buFont typeface="Verdana"/>
              <a:buChar char="◦"/>
              <a:defRPr/>
            </a:pPr>
            <a:r>
              <a:rPr lang="en-GB" altLang="zh-CN" sz="1800" dirty="0" err="1">
                <a:solidFill>
                  <a:schemeClr val="accent3"/>
                </a:solidFill>
                <a:latin typeface="Calibri" pitchFamily="34" charset="0"/>
                <a:ea typeface="SimSun" pitchFamily="2" charset="-122"/>
              </a:rPr>
              <a:t>Kempf</a:t>
            </a:r>
            <a:r>
              <a:rPr lang="en-GB" altLang="zh-CN" sz="1800" dirty="0">
                <a:solidFill>
                  <a:schemeClr val="accent3"/>
                </a:solidFill>
                <a:latin typeface="Calibri" pitchFamily="34" charset="0"/>
                <a:ea typeface="SimSun" pitchFamily="2" charset="-122"/>
              </a:rPr>
              <a:t> (2015) - </a:t>
            </a:r>
            <a:r>
              <a:rPr lang="en-US" altLang="zh-CN" sz="1800" dirty="0">
                <a:solidFill>
                  <a:schemeClr val="accent3"/>
                </a:solidFill>
                <a:latin typeface="Calibri" pitchFamily="34" charset="0"/>
                <a:ea typeface="SimSun" pitchFamily="2" charset="-122"/>
              </a:rPr>
              <a:t> </a:t>
            </a:r>
            <a:r>
              <a:rPr lang="en-GB" altLang="zh-CN" sz="1800" dirty="0">
                <a:solidFill>
                  <a:schemeClr val="accent3"/>
                </a:solidFill>
                <a:latin typeface="Calibri" pitchFamily="34" charset="0"/>
                <a:ea typeface="SimSun" pitchFamily="2" charset="-122"/>
              </a:rPr>
              <a:t>‘the poorer the person relative to the average individual, the less they will tax and devote resources to the environment, preferring instead to support growth’</a:t>
            </a:r>
            <a:r>
              <a:rPr lang="en-US" altLang="zh-CN" sz="1800" dirty="0">
                <a:solidFill>
                  <a:schemeClr val="accent3"/>
                </a:solidFill>
                <a:latin typeface="Calibri" pitchFamily="34" charset="0"/>
                <a:ea typeface="SimSun" pitchFamily="2" charset="-122"/>
              </a:rPr>
              <a:t> </a:t>
            </a:r>
          </a:p>
          <a:p>
            <a:pPr marL="640080" lvl="1" indent="-237744" eaLnBrk="1" fontAlgn="auto" hangingPunct="1">
              <a:lnSpc>
                <a:spcPct val="90000"/>
              </a:lnSpc>
              <a:spcAft>
                <a:spcPts val="0"/>
              </a:spcAft>
              <a:buFont typeface="Verdana"/>
              <a:buChar char="◦"/>
              <a:defRPr/>
            </a:pPr>
            <a:r>
              <a:rPr lang="en-US" sz="1800" dirty="0">
                <a:latin typeface="Calibri" pitchFamily="34" charset="0"/>
                <a:ea typeface="SimSun" pitchFamily="2" charset="-122"/>
              </a:rPr>
              <a:t>Deprived areas use less resources which agrees with the findings of Paul et al, (2008)</a:t>
            </a:r>
            <a:endParaRPr lang="en-US" sz="1800" dirty="0">
              <a:latin typeface="Calibri" pitchFamily="34" charset="0"/>
            </a:endParaRPr>
          </a:p>
        </p:txBody>
      </p:sp>
      <p:pic>
        <p:nvPicPr>
          <p:cNvPr id="49156"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620000" y="0"/>
            <a:ext cx="1524000" cy="1195388"/>
          </a:xfrm>
          <a:noFill/>
        </p:spPr>
      </p:pic>
      <p:pic>
        <p:nvPicPr>
          <p:cNvPr id="49157" name="Picture 6" descr="http://www.harrogate-news.co.uk/wp-content/uploads/2012/02/wast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0" y="4724400"/>
            <a:ext cx="2952750" cy="196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140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2140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2140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2140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21401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2140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019" grpId="0" build="p" autoUpdateAnimBg="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AutoShape 2"/>
          <p:cNvSpPr>
            <a:spLocks noGrp="1" noChangeArrowheads="1"/>
          </p:cNvSpPr>
          <p:nvPr>
            <p:ph type="title"/>
          </p:nvPr>
        </p:nvSpPr>
        <p:spPr/>
        <p:txBody>
          <a:bodyPr/>
          <a:lstStyle/>
          <a:p>
            <a:pPr algn="ctr" eaLnBrk="1" fontAlgn="auto" hangingPunct="1">
              <a:spcAft>
                <a:spcPts val="0"/>
              </a:spcAft>
              <a:defRPr/>
            </a:pPr>
            <a:r>
              <a:rPr lang="en-US">
                <a:solidFill>
                  <a:schemeClr val="tx2">
                    <a:satMod val="130000"/>
                  </a:schemeClr>
                </a:solidFill>
              </a:rPr>
              <a:t>What the results show overall?</a:t>
            </a:r>
          </a:p>
        </p:txBody>
      </p:sp>
      <p:pic>
        <p:nvPicPr>
          <p:cNvPr id="50179"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0" y="5783263"/>
            <a:ext cx="1371600" cy="1074737"/>
          </a:xfrm>
          <a:noFill/>
        </p:spPr>
      </p:pic>
      <p:sp>
        <p:nvSpPr>
          <p:cNvPr id="183302" name="Rectangle 6"/>
          <p:cNvSpPr>
            <a:spLocks noGrp="1" noChangeArrowheads="1"/>
          </p:cNvSpPr>
          <p:nvPr>
            <p:ph type="body" idx="4294967295"/>
          </p:nvPr>
        </p:nvSpPr>
        <p:spPr>
          <a:xfrm>
            <a:off x="1219200" y="1295400"/>
            <a:ext cx="7693025" cy="3724275"/>
          </a:xfrm>
        </p:spPr>
        <p:txBody>
          <a:bodyPr>
            <a:normAutofit/>
          </a:bodyPr>
          <a:lstStyle/>
          <a:p>
            <a:pPr marL="365760" indent="-283464" eaLnBrk="1" fontAlgn="auto" hangingPunct="1">
              <a:lnSpc>
                <a:spcPct val="80000"/>
              </a:lnSpc>
              <a:spcAft>
                <a:spcPts val="0"/>
              </a:spcAft>
              <a:buFont typeface="Wingdings 2"/>
              <a:buChar char=""/>
              <a:defRPr/>
            </a:pPr>
            <a:r>
              <a:rPr lang="en-US" sz="2000" dirty="0">
                <a:latin typeface="Calibri" pitchFamily="34" charset="0"/>
              </a:rPr>
              <a:t>Rest Bay respondents have a considerably larger Ecological Footprint than </a:t>
            </a:r>
            <a:r>
              <a:rPr lang="en-US" sz="2000" dirty="0" err="1">
                <a:latin typeface="Calibri" pitchFamily="34" charset="0"/>
              </a:rPr>
              <a:t>Caerau</a:t>
            </a:r>
            <a:r>
              <a:rPr lang="en-US" sz="2000" dirty="0">
                <a:latin typeface="Calibri" pitchFamily="34" charset="0"/>
              </a:rPr>
              <a:t> respondents which answers aim 1 of the study - it is true that an area of high socio economic wealth has a greater Ecological Footprint than an area of less socio economic wealth</a:t>
            </a:r>
          </a:p>
          <a:p>
            <a:pPr marL="365760" indent="-283464" eaLnBrk="1" fontAlgn="auto" hangingPunct="1">
              <a:lnSpc>
                <a:spcPct val="80000"/>
              </a:lnSpc>
              <a:spcAft>
                <a:spcPts val="0"/>
              </a:spcAft>
              <a:buFont typeface="Wingdings 2"/>
              <a:buChar char=""/>
              <a:defRPr/>
            </a:pPr>
            <a:r>
              <a:rPr lang="en-GB" altLang="zh-CN" sz="2000" dirty="0">
                <a:solidFill>
                  <a:schemeClr val="accent3"/>
                </a:solidFill>
                <a:latin typeface="Calibri" pitchFamily="34" charset="0"/>
                <a:ea typeface="SimSun" pitchFamily="2" charset="-122"/>
              </a:rPr>
              <a:t>the more economic wealth an individual has, the more elaborate that persons lifestyle appears to be</a:t>
            </a:r>
            <a:r>
              <a:rPr lang="en-US" altLang="zh-CN" sz="2000" dirty="0">
                <a:solidFill>
                  <a:schemeClr val="accent3"/>
                </a:solidFill>
                <a:latin typeface="Calibri" pitchFamily="34" charset="0"/>
                <a:ea typeface="SimSun" pitchFamily="2" charset="-122"/>
              </a:rPr>
              <a:t> </a:t>
            </a:r>
          </a:p>
          <a:p>
            <a:pPr marL="365760" indent="-283464" eaLnBrk="1" fontAlgn="auto" hangingPunct="1">
              <a:lnSpc>
                <a:spcPct val="80000"/>
              </a:lnSpc>
              <a:spcAft>
                <a:spcPts val="0"/>
              </a:spcAft>
              <a:buFont typeface="Wingdings 2"/>
              <a:buChar char=""/>
              <a:defRPr/>
            </a:pPr>
            <a:r>
              <a:rPr lang="en-GB" altLang="zh-CN" sz="2000" dirty="0">
                <a:latin typeface="Calibri" pitchFamily="34" charset="0"/>
                <a:ea typeface="SimSun" pitchFamily="2" charset="-122"/>
              </a:rPr>
              <a:t>respondents from Rest Bay consume far higher than the Welsh EF average (Welsh </a:t>
            </a:r>
            <a:r>
              <a:rPr lang="en-GB" altLang="zh-CN" sz="2000" dirty="0" err="1">
                <a:latin typeface="Calibri" pitchFamily="34" charset="0"/>
                <a:ea typeface="SimSun" pitchFamily="2" charset="-122"/>
              </a:rPr>
              <a:t>ave</a:t>
            </a:r>
            <a:r>
              <a:rPr lang="en-GB" altLang="zh-CN" sz="2000" dirty="0">
                <a:latin typeface="Calibri" pitchFamily="34" charset="0"/>
                <a:ea typeface="SimSun" pitchFamily="2" charset="-122"/>
              </a:rPr>
              <a:t> = 5.25ha, </a:t>
            </a:r>
            <a:r>
              <a:rPr lang="en-GB" altLang="zh-CN" sz="2000" dirty="0" err="1">
                <a:latin typeface="Calibri" pitchFamily="34" charset="0"/>
                <a:ea typeface="SimSun" pitchFamily="2" charset="-122"/>
              </a:rPr>
              <a:t>R.Bay</a:t>
            </a:r>
            <a:r>
              <a:rPr lang="en-GB" altLang="zh-CN" sz="2000" dirty="0">
                <a:latin typeface="Calibri" pitchFamily="34" charset="0"/>
                <a:ea typeface="SimSun" pitchFamily="2" charset="-122"/>
              </a:rPr>
              <a:t> = 5.5ha)</a:t>
            </a:r>
            <a:r>
              <a:rPr lang="en-US" altLang="zh-CN" sz="2000" dirty="0">
                <a:latin typeface="Calibri" pitchFamily="34" charset="0"/>
                <a:ea typeface="SimSun" pitchFamily="2" charset="-122"/>
              </a:rPr>
              <a:t>  </a:t>
            </a:r>
          </a:p>
          <a:p>
            <a:pPr marL="365760" indent="-283464" eaLnBrk="1" fontAlgn="auto" hangingPunct="1">
              <a:lnSpc>
                <a:spcPct val="80000"/>
              </a:lnSpc>
              <a:spcAft>
                <a:spcPts val="0"/>
              </a:spcAft>
              <a:buFont typeface="Wingdings 2"/>
              <a:buChar char=""/>
              <a:defRPr/>
            </a:pPr>
            <a:r>
              <a:rPr lang="en-GB" altLang="zh-CN" sz="2000" dirty="0">
                <a:solidFill>
                  <a:schemeClr val="accent3"/>
                </a:solidFill>
                <a:latin typeface="Calibri" pitchFamily="34" charset="0"/>
                <a:ea typeface="SimSun" pitchFamily="2" charset="-122"/>
              </a:rPr>
              <a:t>In some circumstances Rest Bay respondents appear to take measures to be sustainable whilst </a:t>
            </a:r>
            <a:r>
              <a:rPr lang="en-GB" altLang="zh-CN" sz="2000" dirty="0" err="1">
                <a:solidFill>
                  <a:schemeClr val="accent3"/>
                </a:solidFill>
                <a:latin typeface="Calibri" pitchFamily="34" charset="0"/>
                <a:ea typeface="SimSun" pitchFamily="2" charset="-122"/>
              </a:rPr>
              <a:t>Caerau</a:t>
            </a:r>
            <a:r>
              <a:rPr lang="en-GB" altLang="zh-CN" sz="2000" dirty="0">
                <a:solidFill>
                  <a:schemeClr val="accent3"/>
                </a:solidFill>
                <a:latin typeface="Calibri" pitchFamily="34" charset="0"/>
                <a:ea typeface="SimSun" pitchFamily="2" charset="-122"/>
              </a:rPr>
              <a:t> respondents participate in little sustainable activities</a:t>
            </a:r>
          </a:p>
          <a:p>
            <a:pPr marL="365760" indent="-283464" eaLnBrk="1" fontAlgn="auto" hangingPunct="1">
              <a:lnSpc>
                <a:spcPct val="80000"/>
              </a:lnSpc>
              <a:spcAft>
                <a:spcPts val="0"/>
              </a:spcAft>
              <a:buFont typeface="Wingdings 2"/>
              <a:buChar char=""/>
              <a:defRPr/>
            </a:pPr>
            <a:r>
              <a:rPr lang="en-US" altLang="zh-CN" sz="2000" dirty="0">
                <a:latin typeface="Calibri" pitchFamily="34" charset="0"/>
                <a:ea typeface="SimSun" pitchFamily="2" charset="-122"/>
              </a:rPr>
              <a:t>The respondents lifestyles are inextricably linked to the income they earn </a:t>
            </a:r>
            <a:endParaRPr lang="en-US" sz="2000"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3302">
                                            <p:txEl>
                                              <p:pRg st="0" end="0"/>
                                            </p:txEl>
                                          </p:spTgt>
                                        </p:tgtEl>
                                        <p:attrNameLst>
                                          <p:attrName>style.visibility</p:attrName>
                                        </p:attrNameLst>
                                      </p:cBhvr>
                                      <p:to>
                                        <p:strVal val="visible"/>
                                      </p:to>
                                    </p:set>
                                    <p:animEffect transition="in" filter="fade">
                                      <p:cBhvr>
                                        <p:cTn id="7" dur="2000"/>
                                        <p:tgtEl>
                                          <p:spTgt spid="18330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3302">
                                            <p:txEl>
                                              <p:pRg st="1" end="1"/>
                                            </p:txEl>
                                          </p:spTgt>
                                        </p:tgtEl>
                                        <p:attrNameLst>
                                          <p:attrName>style.visibility</p:attrName>
                                        </p:attrNameLst>
                                      </p:cBhvr>
                                      <p:to>
                                        <p:strVal val="visible"/>
                                      </p:to>
                                    </p:set>
                                    <p:animEffect transition="in" filter="fade">
                                      <p:cBhvr>
                                        <p:cTn id="12" dur="2000"/>
                                        <p:tgtEl>
                                          <p:spTgt spid="18330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3302">
                                            <p:txEl>
                                              <p:pRg st="2" end="2"/>
                                            </p:txEl>
                                          </p:spTgt>
                                        </p:tgtEl>
                                        <p:attrNameLst>
                                          <p:attrName>style.visibility</p:attrName>
                                        </p:attrNameLst>
                                      </p:cBhvr>
                                      <p:to>
                                        <p:strVal val="visible"/>
                                      </p:to>
                                    </p:set>
                                    <p:animEffect transition="in" filter="fade">
                                      <p:cBhvr>
                                        <p:cTn id="17" dur="2000"/>
                                        <p:tgtEl>
                                          <p:spTgt spid="183302">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3302">
                                            <p:txEl>
                                              <p:pRg st="3" end="3"/>
                                            </p:txEl>
                                          </p:spTgt>
                                        </p:tgtEl>
                                        <p:attrNameLst>
                                          <p:attrName>style.visibility</p:attrName>
                                        </p:attrNameLst>
                                      </p:cBhvr>
                                      <p:to>
                                        <p:strVal val="visible"/>
                                      </p:to>
                                    </p:set>
                                    <p:animEffect transition="in" filter="fade">
                                      <p:cBhvr>
                                        <p:cTn id="22" dur="2000"/>
                                        <p:tgtEl>
                                          <p:spTgt spid="183302">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3302">
                                            <p:txEl>
                                              <p:pRg st="4" end="4"/>
                                            </p:txEl>
                                          </p:spTgt>
                                        </p:tgtEl>
                                        <p:attrNameLst>
                                          <p:attrName>style.visibility</p:attrName>
                                        </p:attrNameLst>
                                      </p:cBhvr>
                                      <p:to>
                                        <p:strVal val="visible"/>
                                      </p:to>
                                    </p:set>
                                    <p:animEffect transition="in" filter="fade">
                                      <p:cBhvr>
                                        <p:cTn id="27" dur="2000"/>
                                        <p:tgtEl>
                                          <p:spTgt spid="18330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302"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AutoShape 2"/>
          <p:cNvSpPr>
            <a:spLocks noGrp="1" noChangeArrowheads="1"/>
          </p:cNvSpPr>
          <p:nvPr>
            <p:ph type="title"/>
          </p:nvPr>
        </p:nvSpPr>
        <p:spPr/>
        <p:txBody>
          <a:bodyPr/>
          <a:lstStyle/>
          <a:p>
            <a:pPr algn="ctr" eaLnBrk="1" fontAlgn="auto" hangingPunct="1">
              <a:spcAft>
                <a:spcPts val="0"/>
              </a:spcAft>
              <a:defRPr/>
            </a:pPr>
            <a:r>
              <a:rPr lang="en-US">
                <a:solidFill>
                  <a:schemeClr val="tx2">
                    <a:satMod val="130000"/>
                  </a:schemeClr>
                </a:solidFill>
              </a:rPr>
              <a:t>The Validity of the Results</a:t>
            </a:r>
          </a:p>
        </p:txBody>
      </p:sp>
      <p:sp>
        <p:nvSpPr>
          <p:cNvPr id="218118" name="Rectangle 6"/>
          <p:cNvSpPr>
            <a:spLocks noGrp="1" noChangeArrowheads="1"/>
          </p:cNvSpPr>
          <p:nvPr>
            <p:ph type="body" idx="4294967295"/>
          </p:nvPr>
        </p:nvSpPr>
        <p:spPr>
          <a:xfrm>
            <a:off x="1066800" y="1371600"/>
            <a:ext cx="5257800" cy="3724275"/>
          </a:xfrm>
        </p:spPr>
        <p:txBody>
          <a:bodyPr>
            <a:normAutofit fontScale="92500" lnSpcReduction="10000"/>
          </a:bodyPr>
          <a:lstStyle/>
          <a:p>
            <a:pPr marL="365760" indent="-283464" eaLnBrk="1" fontAlgn="auto" hangingPunct="1">
              <a:spcAft>
                <a:spcPts val="0"/>
              </a:spcAft>
              <a:buFont typeface="Wingdings 2"/>
              <a:buChar char=""/>
              <a:defRPr/>
            </a:pPr>
            <a:r>
              <a:rPr lang="en-US" sz="2400" dirty="0"/>
              <a:t>Question marks over the accuracy of the Ecological Footprint concept, however the EF uses ‘mathematical facts’  to measure -  mathematics doesn’t lie</a:t>
            </a:r>
          </a:p>
          <a:p>
            <a:pPr marL="365760" indent="-283464" eaLnBrk="1" fontAlgn="auto" hangingPunct="1">
              <a:spcAft>
                <a:spcPts val="0"/>
              </a:spcAft>
              <a:buFont typeface="Wingdings 2"/>
              <a:buChar char=""/>
              <a:defRPr/>
            </a:pPr>
            <a:r>
              <a:rPr lang="en-US" sz="2400" dirty="0">
                <a:solidFill>
                  <a:schemeClr val="accent3"/>
                </a:solidFill>
              </a:rPr>
              <a:t>200 respondents is a sufficient number – larger number of respondents used would most likely yield identical results but with a more clearer picture</a:t>
            </a:r>
          </a:p>
          <a:p>
            <a:pPr marL="365760" indent="-283464" eaLnBrk="1" fontAlgn="auto" hangingPunct="1">
              <a:spcAft>
                <a:spcPts val="0"/>
              </a:spcAft>
              <a:buFont typeface="Wingdings 2"/>
              <a:buChar char=""/>
              <a:defRPr/>
            </a:pPr>
            <a:r>
              <a:rPr lang="en-US" sz="2400" dirty="0"/>
              <a:t>Methods used during research were  a ‘fair test’ – e.g. index of multiple deprivation</a:t>
            </a:r>
          </a:p>
          <a:p>
            <a:pPr marL="365760" indent="-283464" eaLnBrk="1" fontAlgn="auto" hangingPunct="1">
              <a:spcAft>
                <a:spcPts val="0"/>
              </a:spcAft>
              <a:buFont typeface="Wingdings 2"/>
              <a:buChar char=""/>
              <a:defRPr/>
            </a:pPr>
            <a:endParaRPr lang="en-US" sz="2400" dirty="0"/>
          </a:p>
        </p:txBody>
      </p:sp>
      <p:pic>
        <p:nvPicPr>
          <p:cNvPr id="51204" name="Picture 6" descr="http://www.yorku.ca/yfile/photos/20110117/book.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0800" y="1447800"/>
            <a:ext cx="2524125"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AutoShape 2"/>
          <p:cNvSpPr>
            <a:spLocks noGrp="1" noChangeArrowheads="1"/>
          </p:cNvSpPr>
          <p:nvPr>
            <p:ph type="title"/>
          </p:nvPr>
        </p:nvSpPr>
        <p:spPr/>
        <p:txBody>
          <a:bodyPr/>
          <a:lstStyle/>
          <a:p>
            <a:pPr algn="ctr" eaLnBrk="1" fontAlgn="auto" hangingPunct="1">
              <a:spcAft>
                <a:spcPts val="0"/>
              </a:spcAft>
              <a:defRPr/>
            </a:pPr>
            <a:r>
              <a:rPr lang="en-US" sz="3200">
                <a:solidFill>
                  <a:schemeClr val="tx2">
                    <a:satMod val="130000"/>
                  </a:schemeClr>
                </a:solidFill>
              </a:rPr>
              <a:t>Contribution this research has made to the overall subject area</a:t>
            </a:r>
          </a:p>
        </p:txBody>
      </p:sp>
      <p:pic>
        <p:nvPicPr>
          <p:cNvPr id="52227"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924800" y="5902325"/>
            <a:ext cx="1219200" cy="955675"/>
          </a:xfrm>
          <a:noFill/>
        </p:spPr>
      </p:pic>
      <p:sp>
        <p:nvSpPr>
          <p:cNvPr id="179206" name="Rectangle 6"/>
          <p:cNvSpPr>
            <a:spLocks noGrp="1" noChangeArrowheads="1"/>
          </p:cNvSpPr>
          <p:nvPr>
            <p:ph type="body" idx="4294967295"/>
          </p:nvPr>
        </p:nvSpPr>
        <p:spPr>
          <a:xfrm>
            <a:off x="1450975" y="1524000"/>
            <a:ext cx="7693025" cy="4562475"/>
          </a:xfrm>
        </p:spPr>
        <p:txBody>
          <a:bodyPr>
            <a:normAutofit/>
          </a:bodyPr>
          <a:lstStyle/>
          <a:p>
            <a:pPr marL="365760" indent="-283464" eaLnBrk="1" fontAlgn="auto" hangingPunct="1">
              <a:lnSpc>
                <a:spcPct val="80000"/>
              </a:lnSpc>
              <a:spcAft>
                <a:spcPts val="0"/>
              </a:spcAft>
              <a:buFont typeface="Wingdings 2"/>
              <a:buChar char=""/>
              <a:defRPr/>
            </a:pPr>
            <a:r>
              <a:rPr lang="en-US" sz="1800" dirty="0">
                <a:solidFill>
                  <a:schemeClr val="accent3"/>
                </a:solidFill>
              </a:rPr>
              <a:t>Combining the Ecological Footprint concept to compare areas of different socio-economic wealth is unique and innovative research</a:t>
            </a:r>
          </a:p>
          <a:p>
            <a:pPr marL="365760" indent="-283464" eaLnBrk="1" fontAlgn="auto" hangingPunct="1">
              <a:lnSpc>
                <a:spcPct val="80000"/>
              </a:lnSpc>
              <a:spcAft>
                <a:spcPts val="0"/>
              </a:spcAft>
              <a:buFont typeface="Wingdings 2"/>
              <a:buChar char=""/>
              <a:defRPr/>
            </a:pPr>
            <a:r>
              <a:rPr lang="en-US" sz="1800" dirty="0"/>
              <a:t>Most Ecological Footprint research tends to be on a large, broad scale e.g. measuring countries/Lack of literature on small scale research</a:t>
            </a:r>
          </a:p>
          <a:p>
            <a:pPr marL="365760" indent="-283464" eaLnBrk="1" fontAlgn="auto" hangingPunct="1">
              <a:lnSpc>
                <a:spcPct val="80000"/>
              </a:lnSpc>
              <a:spcAft>
                <a:spcPts val="0"/>
              </a:spcAft>
              <a:buFont typeface="Wingdings" pitchFamily="2" charset="2"/>
              <a:buNone/>
              <a:defRPr/>
            </a:pPr>
            <a:r>
              <a:rPr lang="en-US" sz="1800" dirty="0"/>
              <a:t>     </a:t>
            </a:r>
            <a:r>
              <a:rPr lang="en-US" sz="1800" dirty="0">
                <a:solidFill>
                  <a:schemeClr val="accent3"/>
                </a:solidFill>
              </a:rPr>
              <a:t>This research looked at consumption patterns on a small local scale which enabled greater detail in </a:t>
            </a:r>
            <a:r>
              <a:rPr lang="en-US" sz="1800" dirty="0" err="1">
                <a:solidFill>
                  <a:schemeClr val="accent3"/>
                </a:solidFill>
              </a:rPr>
              <a:t>analysing</a:t>
            </a:r>
            <a:r>
              <a:rPr lang="en-US" sz="1800" dirty="0">
                <a:solidFill>
                  <a:schemeClr val="accent3"/>
                </a:solidFill>
              </a:rPr>
              <a:t> results than that of large scale Ecological Footprint research</a:t>
            </a:r>
          </a:p>
          <a:p>
            <a:pPr marL="365760" indent="-283464" eaLnBrk="1" fontAlgn="auto" hangingPunct="1">
              <a:lnSpc>
                <a:spcPct val="80000"/>
              </a:lnSpc>
              <a:spcAft>
                <a:spcPts val="0"/>
              </a:spcAft>
              <a:buFont typeface="Wingdings 2"/>
              <a:buChar char=""/>
              <a:defRPr/>
            </a:pPr>
            <a:r>
              <a:rPr lang="en-US" sz="1800" dirty="0"/>
              <a:t>A greater understanding has been gained into how an individuals income affects his/her lifestyle, and how that lifestyle inadvertently affects the environment</a:t>
            </a:r>
          </a:p>
          <a:p>
            <a:pPr marL="365760" indent="-283464" eaLnBrk="1" fontAlgn="auto" hangingPunct="1">
              <a:lnSpc>
                <a:spcPct val="80000"/>
              </a:lnSpc>
              <a:spcAft>
                <a:spcPts val="0"/>
              </a:spcAft>
              <a:buFont typeface="Wingdings 2"/>
              <a:buChar char=""/>
              <a:defRPr/>
            </a:pPr>
            <a:r>
              <a:rPr lang="en-US" sz="1800" dirty="0">
                <a:solidFill>
                  <a:schemeClr val="accent3"/>
                </a:solidFill>
              </a:rPr>
              <a:t>A greater understanding has been gained of how communities, living no more than 20 miles apart, can adversely effect the environment to such varying degrees as shown with this study</a:t>
            </a:r>
          </a:p>
          <a:p>
            <a:pPr marL="365760" indent="-283464" eaLnBrk="1" fontAlgn="auto" hangingPunct="1">
              <a:lnSpc>
                <a:spcPct val="80000"/>
              </a:lnSpc>
              <a:spcAft>
                <a:spcPts val="0"/>
              </a:spcAft>
              <a:buFont typeface="Wingdings 2"/>
              <a:buChar char=""/>
              <a:defRPr/>
            </a:pPr>
            <a:r>
              <a:rPr lang="en-US" sz="1800" dirty="0"/>
              <a:t>This research adds to the ‘sustainability’ debate – Perhaps if more is done to combat consumption on an individual and local scale rather than looking at the big picture more will be achieved to reach a sustainable society</a:t>
            </a:r>
          </a:p>
          <a:p>
            <a:pPr marL="365760" indent="-283464" eaLnBrk="1" fontAlgn="auto" hangingPunct="1">
              <a:lnSpc>
                <a:spcPct val="80000"/>
              </a:lnSpc>
              <a:spcAft>
                <a:spcPts val="0"/>
              </a:spcAft>
              <a:buFont typeface="Wingdings" pitchFamily="2" charset="2"/>
              <a:buNone/>
              <a:defRPr/>
            </a:pPr>
            <a:endParaRPr lang="en-US" sz="1600" dirty="0"/>
          </a:p>
        </p:txBody>
      </p:sp>
      <p:pic>
        <p:nvPicPr>
          <p:cNvPr id="52229"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5902325"/>
            <a:ext cx="1219200"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5902325"/>
            <a:ext cx="1219200"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AutoShape 2"/>
          <p:cNvSpPr>
            <a:spLocks noGrp="1" noChangeArrowheads="1"/>
          </p:cNvSpPr>
          <p:nvPr>
            <p:ph type="title"/>
          </p:nvPr>
        </p:nvSpPr>
        <p:spPr>
          <a:xfrm>
            <a:off x="838200" y="0"/>
            <a:ext cx="7924800" cy="1143000"/>
          </a:xfrm>
        </p:spPr>
        <p:txBody>
          <a:bodyPr/>
          <a:lstStyle/>
          <a:p>
            <a:pPr algn="ctr" eaLnBrk="1" fontAlgn="auto" hangingPunct="1">
              <a:spcAft>
                <a:spcPts val="0"/>
              </a:spcAft>
              <a:defRPr/>
            </a:pPr>
            <a:r>
              <a:rPr lang="en-US" dirty="0">
                <a:solidFill>
                  <a:schemeClr val="tx2">
                    <a:satMod val="130000"/>
                  </a:schemeClr>
                </a:solidFill>
              </a:rPr>
              <a:t>Conclusion</a:t>
            </a:r>
          </a:p>
        </p:txBody>
      </p:sp>
      <p:sp>
        <p:nvSpPr>
          <p:cNvPr id="48131" name="Rectangle 3"/>
          <p:cNvSpPr>
            <a:spLocks noGrp="1" noChangeArrowheads="1"/>
          </p:cNvSpPr>
          <p:nvPr>
            <p:ph type="body" sz="half" idx="1"/>
          </p:nvPr>
        </p:nvSpPr>
        <p:spPr>
          <a:xfrm>
            <a:off x="1066800" y="1066800"/>
            <a:ext cx="7696200" cy="3724275"/>
          </a:xfrm>
        </p:spPr>
        <p:txBody>
          <a:bodyPr/>
          <a:lstStyle/>
          <a:p>
            <a:pPr eaLnBrk="1" hangingPunct="1">
              <a:lnSpc>
                <a:spcPct val="90000"/>
              </a:lnSpc>
            </a:pPr>
            <a:r>
              <a:rPr lang="en-GB" altLang="zh-CN" sz="2400">
                <a:latin typeface="Calibri" panose="020F0502020204030204" pitchFamily="34" charset="0"/>
                <a:ea typeface="SimSun" panose="02010600030101010101" pitchFamily="2" charset="-122"/>
              </a:rPr>
              <a:t>Main aims and objectives of the study have been met</a:t>
            </a:r>
          </a:p>
          <a:p>
            <a:pPr eaLnBrk="1" hangingPunct="1">
              <a:lnSpc>
                <a:spcPct val="90000"/>
              </a:lnSpc>
            </a:pPr>
            <a:r>
              <a:rPr lang="en-GB" altLang="zh-CN" sz="2400">
                <a:latin typeface="Calibri" panose="020F0502020204030204" pitchFamily="34" charset="0"/>
                <a:ea typeface="SimSun" panose="02010600030101010101" pitchFamily="2" charset="-122"/>
              </a:rPr>
              <a:t>Overall the whole research process was smooth running and efficient despite minor problems which were rectified</a:t>
            </a:r>
            <a:endParaRPr lang="en-US" altLang="zh-CN" sz="2400">
              <a:latin typeface="Calibri" panose="020F0502020204030204" pitchFamily="34" charset="0"/>
              <a:ea typeface="SimSun" panose="02010600030101010101" pitchFamily="2" charset="-122"/>
            </a:endParaRPr>
          </a:p>
          <a:p>
            <a:pPr eaLnBrk="1" hangingPunct="1">
              <a:lnSpc>
                <a:spcPct val="90000"/>
              </a:lnSpc>
            </a:pPr>
            <a:r>
              <a:rPr lang="en-US" altLang="zh-CN" sz="2400">
                <a:latin typeface="Calibri" panose="020F0502020204030204" pitchFamily="34" charset="0"/>
                <a:ea typeface="SimSun" panose="02010600030101010101" pitchFamily="2" charset="-122"/>
              </a:rPr>
              <a:t>The results obtained showed some interesting patterns and trends which has enabled a greater understanding of the subject area as a whole</a:t>
            </a:r>
          </a:p>
          <a:p>
            <a:pPr eaLnBrk="1" hangingPunct="1">
              <a:lnSpc>
                <a:spcPct val="90000"/>
              </a:lnSpc>
            </a:pPr>
            <a:r>
              <a:rPr lang="en-US" altLang="zh-CN" sz="2400">
                <a:latin typeface="Calibri" panose="020F0502020204030204" pitchFamily="34" charset="0"/>
                <a:ea typeface="SimSun" panose="02010600030101010101" pitchFamily="2" charset="-122"/>
              </a:rPr>
              <a:t>Valuable research has been added to studies on the Ecological Footprint and consumption patterns </a:t>
            </a:r>
            <a:endParaRPr lang="en-US" altLang="en-US" sz="2400">
              <a:latin typeface="Calibri" panose="020F0502020204030204" pitchFamily="34" charset="0"/>
            </a:endParaRPr>
          </a:p>
        </p:txBody>
      </p:sp>
      <p:sp>
        <p:nvSpPr>
          <p:cNvPr id="6" name="Rectangle 5"/>
          <p:cNvSpPr/>
          <p:nvPr/>
        </p:nvSpPr>
        <p:spPr>
          <a:xfrm>
            <a:off x="990600" y="5105400"/>
            <a:ext cx="8153400" cy="1524000"/>
          </a:xfrm>
          <a:prstGeom prst="rect">
            <a:avLst/>
          </a:prstGeom>
          <a:noFill/>
        </p:spPr>
        <p:txBody>
          <a:bodyPr wrap="none">
            <a:prstTxWarp prst="textTriangleInverted">
              <a:avLst/>
            </a:prstTxWarp>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defRPr/>
            </a:pPr>
            <a:r>
              <a:rPr lang="en-US"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Arial" charset="0"/>
                <a:cs typeface="Arial" charset="0"/>
              </a:rPr>
              <a:t>Be happy but </a:t>
            </a:r>
          </a:p>
          <a:p>
            <a:pPr>
              <a:defRPr/>
            </a:pPr>
            <a:r>
              <a:rPr lang="en-US"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Arial" charset="0"/>
                <a:cs typeface="Arial" charset="0"/>
              </a:rPr>
              <a:t>worry a little bit!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 calcmode="lin" valueType="num">
                                      <p:cBhvr additive="base">
                                        <p:cTn id="7" dur="5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81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8131">
                                            <p:txEl>
                                              <p:pRg st="1" end="1"/>
                                            </p:txEl>
                                          </p:spTgt>
                                        </p:tgtEl>
                                        <p:attrNameLst>
                                          <p:attrName>style.visibility</p:attrName>
                                        </p:attrNameLst>
                                      </p:cBhvr>
                                      <p:to>
                                        <p:strVal val="visible"/>
                                      </p:to>
                                    </p:set>
                                    <p:anim calcmode="lin" valueType="num">
                                      <p:cBhvr additive="base">
                                        <p:cTn id="13" dur="500" fill="hold"/>
                                        <p:tgtEl>
                                          <p:spTgt spid="481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81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8131">
                                            <p:txEl>
                                              <p:pRg st="2" end="2"/>
                                            </p:txEl>
                                          </p:spTgt>
                                        </p:tgtEl>
                                        <p:attrNameLst>
                                          <p:attrName>style.visibility</p:attrName>
                                        </p:attrNameLst>
                                      </p:cBhvr>
                                      <p:to>
                                        <p:strVal val="visible"/>
                                      </p:to>
                                    </p:set>
                                    <p:anim calcmode="lin" valueType="num">
                                      <p:cBhvr additive="base">
                                        <p:cTn id="19" dur="500" fill="hold"/>
                                        <p:tgtEl>
                                          <p:spTgt spid="481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81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8131">
                                            <p:txEl>
                                              <p:pRg st="3" end="3"/>
                                            </p:txEl>
                                          </p:spTgt>
                                        </p:tgtEl>
                                        <p:attrNameLst>
                                          <p:attrName>style.visibility</p:attrName>
                                        </p:attrNameLst>
                                      </p:cBhvr>
                                      <p:to>
                                        <p:strVal val="visible"/>
                                      </p:to>
                                    </p:set>
                                    <p:anim calcmode="lin" valueType="num">
                                      <p:cBhvr additive="base">
                                        <p:cTn id="25" dur="500" fill="hold"/>
                                        <p:tgtEl>
                                          <p:spTgt spid="4813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813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AutoShape 2"/>
          <p:cNvSpPr>
            <a:spLocks noGrp="1" noChangeArrowheads="1"/>
          </p:cNvSpPr>
          <p:nvPr>
            <p:ph type="title"/>
          </p:nvPr>
        </p:nvSpPr>
        <p:spPr/>
        <p:txBody>
          <a:bodyPr/>
          <a:lstStyle/>
          <a:p>
            <a:pPr algn="ctr" eaLnBrk="1" fontAlgn="auto" hangingPunct="1">
              <a:spcAft>
                <a:spcPts val="0"/>
              </a:spcAft>
              <a:defRPr/>
            </a:pPr>
            <a:r>
              <a:rPr lang="en-US" sz="3200">
                <a:solidFill>
                  <a:schemeClr val="tx2">
                    <a:satMod val="130000"/>
                  </a:schemeClr>
                </a:solidFill>
              </a:rPr>
              <a:t>Reflections and Future Considerations</a:t>
            </a:r>
          </a:p>
        </p:txBody>
      </p:sp>
      <p:pic>
        <p:nvPicPr>
          <p:cNvPr id="54275"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239000" y="5486400"/>
            <a:ext cx="1600200" cy="1254125"/>
          </a:xfrm>
          <a:noFill/>
        </p:spPr>
      </p:pic>
      <p:sp>
        <p:nvSpPr>
          <p:cNvPr id="166918" name="Rectangle 6"/>
          <p:cNvSpPr>
            <a:spLocks noGrp="1" noChangeArrowheads="1"/>
          </p:cNvSpPr>
          <p:nvPr>
            <p:ph type="body" idx="4294967295"/>
          </p:nvPr>
        </p:nvSpPr>
        <p:spPr>
          <a:xfrm>
            <a:off x="1143000" y="1371600"/>
            <a:ext cx="7693025" cy="4876800"/>
          </a:xfrm>
        </p:spPr>
        <p:txBody>
          <a:bodyPr>
            <a:normAutofit fontScale="92500" lnSpcReduction="10000"/>
          </a:bodyPr>
          <a:lstStyle/>
          <a:p>
            <a:pPr marL="365442" indent="-237744" eaLnBrk="1" fontAlgn="auto" hangingPunct="1">
              <a:lnSpc>
                <a:spcPct val="80000"/>
              </a:lnSpc>
              <a:spcAft>
                <a:spcPts val="0"/>
              </a:spcAft>
              <a:buFont typeface="Verdana"/>
              <a:buChar char="◦"/>
              <a:defRPr/>
            </a:pPr>
            <a:r>
              <a:rPr lang="en-GB" altLang="zh-CN" sz="2400">
                <a:latin typeface="Calibri" pitchFamily="34" charset="0"/>
                <a:ea typeface="SimSun" pitchFamily="2" charset="-122"/>
              </a:rPr>
              <a:t>Time </a:t>
            </a:r>
            <a:r>
              <a:rPr lang="en-GB" altLang="zh-CN" sz="2400" dirty="0">
                <a:latin typeface="Calibri" pitchFamily="34" charset="0"/>
                <a:ea typeface="SimSun" pitchFamily="2" charset="-122"/>
              </a:rPr>
              <a:t>scale of research to be increased/more accurate/deeper analyses of results</a:t>
            </a:r>
          </a:p>
          <a:p>
            <a:pPr marL="365442" indent="-237744" eaLnBrk="1" fontAlgn="auto" hangingPunct="1">
              <a:lnSpc>
                <a:spcPct val="80000"/>
              </a:lnSpc>
              <a:spcAft>
                <a:spcPts val="0"/>
              </a:spcAft>
              <a:buFont typeface="Verdana"/>
              <a:buChar char="◦"/>
              <a:defRPr/>
            </a:pPr>
            <a:r>
              <a:rPr lang="en-GB" altLang="zh-CN" sz="2400" dirty="0">
                <a:solidFill>
                  <a:schemeClr val="accent5">
                    <a:lumMod val="60000"/>
                    <a:lumOff val="40000"/>
                  </a:schemeClr>
                </a:solidFill>
                <a:latin typeface="Calibri" pitchFamily="34" charset="0"/>
                <a:ea typeface="SimSun" pitchFamily="2" charset="-122"/>
              </a:rPr>
              <a:t>Increasing the number of respondents questioned to give greater accuracy</a:t>
            </a:r>
            <a:r>
              <a:rPr lang="en-US" altLang="zh-CN" sz="2400" dirty="0">
                <a:solidFill>
                  <a:schemeClr val="accent5">
                    <a:lumMod val="60000"/>
                    <a:lumOff val="40000"/>
                  </a:schemeClr>
                </a:solidFill>
                <a:latin typeface="Calibri" pitchFamily="34" charset="0"/>
                <a:ea typeface="SimSun" pitchFamily="2" charset="-122"/>
              </a:rPr>
              <a:t> </a:t>
            </a:r>
          </a:p>
          <a:p>
            <a:pPr marL="365442" indent="-237744" eaLnBrk="1" fontAlgn="auto" hangingPunct="1">
              <a:lnSpc>
                <a:spcPct val="80000"/>
              </a:lnSpc>
              <a:spcAft>
                <a:spcPts val="0"/>
              </a:spcAft>
              <a:buFont typeface="Verdana"/>
              <a:buChar char="◦"/>
              <a:defRPr/>
            </a:pPr>
            <a:r>
              <a:rPr lang="en-GB" altLang="zh-CN" sz="2400" dirty="0">
                <a:latin typeface="Calibri" pitchFamily="34" charset="0"/>
                <a:ea typeface="SimSun" pitchFamily="2" charset="-122"/>
              </a:rPr>
              <a:t>Undertake a similar study based on other regions of different socio economic wealth, and perhaps compare the results against this study</a:t>
            </a:r>
            <a:r>
              <a:rPr lang="en-US" altLang="zh-CN" sz="2400" dirty="0">
                <a:latin typeface="Calibri" pitchFamily="34" charset="0"/>
                <a:ea typeface="SimSun" pitchFamily="2" charset="-122"/>
              </a:rPr>
              <a:t> </a:t>
            </a:r>
          </a:p>
          <a:p>
            <a:pPr marL="365442" indent="-237744" eaLnBrk="1" fontAlgn="auto" hangingPunct="1">
              <a:lnSpc>
                <a:spcPct val="80000"/>
              </a:lnSpc>
              <a:spcAft>
                <a:spcPts val="0"/>
              </a:spcAft>
              <a:buFont typeface="Verdana"/>
              <a:buChar char="◦"/>
              <a:defRPr/>
            </a:pPr>
            <a:r>
              <a:rPr lang="en-US" altLang="zh-CN" sz="2400" dirty="0">
                <a:solidFill>
                  <a:schemeClr val="accent5">
                    <a:lumMod val="60000"/>
                    <a:lumOff val="40000"/>
                  </a:schemeClr>
                </a:solidFill>
                <a:latin typeface="Calibri" pitchFamily="34" charset="0"/>
                <a:ea typeface="SimSun" pitchFamily="2" charset="-122"/>
              </a:rPr>
              <a:t>Perhaps use a different Ecological Footprint survey – same outcomes?</a:t>
            </a:r>
          </a:p>
          <a:p>
            <a:pPr marL="365442" indent="-237744" eaLnBrk="1" fontAlgn="auto" hangingPunct="1">
              <a:lnSpc>
                <a:spcPct val="80000"/>
              </a:lnSpc>
              <a:spcAft>
                <a:spcPts val="0"/>
              </a:spcAft>
              <a:buFont typeface="Verdana"/>
              <a:buChar char="◦"/>
              <a:defRPr/>
            </a:pPr>
            <a:r>
              <a:rPr lang="en-GB" altLang="zh-CN" sz="2400" dirty="0">
                <a:latin typeface="Calibri" pitchFamily="34" charset="0"/>
                <a:ea typeface="SimSun" pitchFamily="2" charset="-122"/>
              </a:rPr>
              <a:t>Further information on compared districts would provide a more detailed picture, and would also assist in our understanding of their different socio economic backgrounds, and other factors that may contribute to differences in their Ecological Footprint scores.</a:t>
            </a:r>
          </a:p>
          <a:p>
            <a:pPr marL="365442" indent="-237744" eaLnBrk="1" fontAlgn="auto" hangingPunct="1">
              <a:lnSpc>
                <a:spcPct val="80000"/>
              </a:lnSpc>
              <a:spcAft>
                <a:spcPts val="0"/>
              </a:spcAft>
              <a:buFont typeface="Verdana"/>
              <a:buChar char="◦"/>
              <a:defRPr/>
            </a:pPr>
            <a:r>
              <a:rPr lang="en-US" altLang="zh-CN" sz="2400" dirty="0">
                <a:solidFill>
                  <a:schemeClr val="accent5">
                    <a:lumMod val="60000"/>
                    <a:lumOff val="40000"/>
                  </a:schemeClr>
                </a:solidFill>
                <a:latin typeface="Calibri" pitchFamily="34" charset="0"/>
                <a:ea typeface="SimSun" pitchFamily="2" charset="-122"/>
              </a:rPr>
              <a:t>Create a specific Ecological Footprint solely designed to compare different socio-economic areas </a:t>
            </a:r>
          </a:p>
          <a:p>
            <a:pPr marL="365442" indent="-237744" eaLnBrk="1" fontAlgn="auto" hangingPunct="1">
              <a:lnSpc>
                <a:spcPct val="80000"/>
              </a:lnSpc>
              <a:spcAft>
                <a:spcPts val="0"/>
              </a:spcAft>
              <a:buFont typeface="Verdana"/>
              <a:buChar char="◦"/>
              <a:defRPr/>
            </a:pPr>
            <a:r>
              <a:rPr lang="en-US" sz="2400" dirty="0">
                <a:latin typeface="Calibri" pitchFamily="34" charset="0"/>
              </a:rPr>
              <a:t>Have some help with the</a:t>
            </a:r>
            <a:r>
              <a:rPr lang="en-US" sz="3600" dirty="0">
                <a:latin typeface="Calibri" pitchFamily="34" charset="0"/>
              </a:rPr>
              <a:t> </a:t>
            </a:r>
            <a:r>
              <a:rPr lang="en-US" sz="2200" dirty="0">
                <a:latin typeface="Calibri" pitchFamily="34" charset="0"/>
              </a:rPr>
              <a:t>fieldwork</a:t>
            </a:r>
            <a:endParaRPr lang="en-US" sz="1600"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6918">
                                            <p:txEl>
                                              <p:pRg st="0" end="0"/>
                                            </p:txEl>
                                          </p:spTgt>
                                        </p:tgtEl>
                                        <p:attrNameLst>
                                          <p:attrName>style.visibility</p:attrName>
                                        </p:attrNameLst>
                                      </p:cBhvr>
                                      <p:to>
                                        <p:strVal val="visible"/>
                                      </p:to>
                                    </p:set>
                                    <p:anim calcmode="lin" valueType="num">
                                      <p:cBhvr additive="base">
                                        <p:cTn id="7" dur="500" fill="hold"/>
                                        <p:tgtEl>
                                          <p:spTgt spid="16691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69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6918">
                                            <p:txEl>
                                              <p:pRg st="1" end="1"/>
                                            </p:txEl>
                                          </p:spTgt>
                                        </p:tgtEl>
                                        <p:attrNameLst>
                                          <p:attrName>style.visibility</p:attrName>
                                        </p:attrNameLst>
                                      </p:cBhvr>
                                      <p:to>
                                        <p:strVal val="visible"/>
                                      </p:to>
                                    </p:set>
                                    <p:anim calcmode="lin" valueType="num">
                                      <p:cBhvr additive="base">
                                        <p:cTn id="13" dur="500" fill="hold"/>
                                        <p:tgtEl>
                                          <p:spTgt spid="16691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691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6918">
                                            <p:txEl>
                                              <p:pRg st="2" end="2"/>
                                            </p:txEl>
                                          </p:spTgt>
                                        </p:tgtEl>
                                        <p:attrNameLst>
                                          <p:attrName>style.visibility</p:attrName>
                                        </p:attrNameLst>
                                      </p:cBhvr>
                                      <p:to>
                                        <p:strVal val="visible"/>
                                      </p:to>
                                    </p:set>
                                    <p:anim calcmode="lin" valueType="num">
                                      <p:cBhvr additive="base">
                                        <p:cTn id="19" dur="500" fill="hold"/>
                                        <p:tgtEl>
                                          <p:spTgt spid="16691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691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6918">
                                            <p:txEl>
                                              <p:pRg st="3" end="3"/>
                                            </p:txEl>
                                          </p:spTgt>
                                        </p:tgtEl>
                                        <p:attrNameLst>
                                          <p:attrName>style.visibility</p:attrName>
                                        </p:attrNameLst>
                                      </p:cBhvr>
                                      <p:to>
                                        <p:strVal val="visible"/>
                                      </p:to>
                                    </p:set>
                                    <p:anim calcmode="lin" valueType="num">
                                      <p:cBhvr additive="base">
                                        <p:cTn id="25" dur="500" fill="hold"/>
                                        <p:tgtEl>
                                          <p:spTgt spid="16691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691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6918">
                                            <p:txEl>
                                              <p:pRg st="4" end="4"/>
                                            </p:txEl>
                                          </p:spTgt>
                                        </p:tgtEl>
                                        <p:attrNameLst>
                                          <p:attrName>style.visibility</p:attrName>
                                        </p:attrNameLst>
                                      </p:cBhvr>
                                      <p:to>
                                        <p:strVal val="visible"/>
                                      </p:to>
                                    </p:set>
                                    <p:anim calcmode="lin" valueType="num">
                                      <p:cBhvr additive="base">
                                        <p:cTn id="31" dur="500" fill="hold"/>
                                        <p:tgtEl>
                                          <p:spTgt spid="16691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691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6918">
                                            <p:txEl>
                                              <p:pRg st="5" end="5"/>
                                            </p:txEl>
                                          </p:spTgt>
                                        </p:tgtEl>
                                        <p:attrNameLst>
                                          <p:attrName>style.visibility</p:attrName>
                                        </p:attrNameLst>
                                      </p:cBhvr>
                                      <p:to>
                                        <p:strVal val="visible"/>
                                      </p:to>
                                    </p:set>
                                    <p:anim calcmode="lin" valueType="num">
                                      <p:cBhvr additive="base">
                                        <p:cTn id="37" dur="500" fill="hold"/>
                                        <p:tgtEl>
                                          <p:spTgt spid="166918">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691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6918">
                                            <p:txEl>
                                              <p:pRg st="6" end="6"/>
                                            </p:txEl>
                                          </p:spTgt>
                                        </p:tgtEl>
                                        <p:attrNameLst>
                                          <p:attrName>style.visibility</p:attrName>
                                        </p:attrNameLst>
                                      </p:cBhvr>
                                      <p:to>
                                        <p:strVal val="visible"/>
                                      </p:to>
                                    </p:set>
                                    <p:anim calcmode="lin" valueType="num">
                                      <p:cBhvr additive="base">
                                        <p:cTn id="43" dur="500" fill="hold"/>
                                        <p:tgtEl>
                                          <p:spTgt spid="166918">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6691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166918">
                                            <p:txEl>
                                              <p:pRg st="0" end="0"/>
                                            </p:txEl>
                                          </p:spTgt>
                                        </p:tgtEl>
                                        <p:attrNameLst>
                                          <p:attrName>style.visibility</p:attrName>
                                        </p:attrNameLst>
                                      </p:cBhvr>
                                      <p:to>
                                        <p:strVal val="visible"/>
                                      </p:to>
                                    </p:set>
                                    <p:animEffect transition="in" filter="barn(inVertical)">
                                      <p:cBhvr>
                                        <p:cTn id="49" dur="500"/>
                                        <p:tgtEl>
                                          <p:spTgt spid="166918">
                                            <p:txEl>
                                              <p:pRg st="0" end="0"/>
                                            </p:txEl>
                                          </p:spTgt>
                                        </p:tgtEl>
                                      </p:cBhvr>
                                    </p:animEffect>
                                  </p:childTnLst>
                                </p:cTn>
                              </p:par>
                              <p:par>
                                <p:cTn id="50" presetID="16" presetClass="entr" presetSubtype="21" fill="hold" nodeType="withEffect">
                                  <p:stCondLst>
                                    <p:cond delay="0"/>
                                  </p:stCondLst>
                                  <p:childTnLst>
                                    <p:set>
                                      <p:cBhvr>
                                        <p:cTn id="51" dur="1" fill="hold">
                                          <p:stCondLst>
                                            <p:cond delay="0"/>
                                          </p:stCondLst>
                                        </p:cTn>
                                        <p:tgtEl>
                                          <p:spTgt spid="166918">
                                            <p:txEl>
                                              <p:pRg st="1" end="1"/>
                                            </p:txEl>
                                          </p:spTgt>
                                        </p:tgtEl>
                                        <p:attrNameLst>
                                          <p:attrName>style.visibility</p:attrName>
                                        </p:attrNameLst>
                                      </p:cBhvr>
                                      <p:to>
                                        <p:strVal val="visible"/>
                                      </p:to>
                                    </p:set>
                                    <p:animEffect transition="in" filter="barn(inVertical)">
                                      <p:cBhvr>
                                        <p:cTn id="52" dur="500"/>
                                        <p:tgtEl>
                                          <p:spTgt spid="166918">
                                            <p:txEl>
                                              <p:pRg st="1" end="1"/>
                                            </p:txEl>
                                          </p:spTgt>
                                        </p:tgtEl>
                                      </p:cBhvr>
                                    </p:animEffect>
                                  </p:childTnLst>
                                </p:cTn>
                              </p:par>
                              <p:par>
                                <p:cTn id="53" presetID="16" presetClass="entr" presetSubtype="21" fill="hold" nodeType="withEffect">
                                  <p:stCondLst>
                                    <p:cond delay="0"/>
                                  </p:stCondLst>
                                  <p:childTnLst>
                                    <p:set>
                                      <p:cBhvr>
                                        <p:cTn id="54" dur="1" fill="hold">
                                          <p:stCondLst>
                                            <p:cond delay="0"/>
                                          </p:stCondLst>
                                        </p:cTn>
                                        <p:tgtEl>
                                          <p:spTgt spid="166918">
                                            <p:txEl>
                                              <p:pRg st="2" end="2"/>
                                            </p:txEl>
                                          </p:spTgt>
                                        </p:tgtEl>
                                        <p:attrNameLst>
                                          <p:attrName>style.visibility</p:attrName>
                                        </p:attrNameLst>
                                      </p:cBhvr>
                                      <p:to>
                                        <p:strVal val="visible"/>
                                      </p:to>
                                    </p:set>
                                    <p:animEffect transition="in" filter="barn(inVertical)">
                                      <p:cBhvr>
                                        <p:cTn id="55" dur="500"/>
                                        <p:tgtEl>
                                          <p:spTgt spid="166918">
                                            <p:txEl>
                                              <p:pRg st="2" end="2"/>
                                            </p:txEl>
                                          </p:spTgt>
                                        </p:tgtEl>
                                      </p:cBhvr>
                                    </p:animEffect>
                                  </p:childTnLst>
                                </p:cTn>
                              </p:par>
                              <p:par>
                                <p:cTn id="56" presetID="16" presetClass="entr" presetSubtype="21" fill="hold" nodeType="withEffect">
                                  <p:stCondLst>
                                    <p:cond delay="0"/>
                                  </p:stCondLst>
                                  <p:childTnLst>
                                    <p:set>
                                      <p:cBhvr>
                                        <p:cTn id="57" dur="1" fill="hold">
                                          <p:stCondLst>
                                            <p:cond delay="0"/>
                                          </p:stCondLst>
                                        </p:cTn>
                                        <p:tgtEl>
                                          <p:spTgt spid="166918">
                                            <p:txEl>
                                              <p:pRg st="3" end="3"/>
                                            </p:txEl>
                                          </p:spTgt>
                                        </p:tgtEl>
                                        <p:attrNameLst>
                                          <p:attrName>style.visibility</p:attrName>
                                        </p:attrNameLst>
                                      </p:cBhvr>
                                      <p:to>
                                        <p:strVal val="visible"/>
                                      </p:to>
                                    </p:set>
                                    <p:animEffect transition="in" filter="barn(inVertical)">
                                      <p:cBhvr>
                                        <p:cTn id="58" dur="500"/>
                                        <p:tgtEl>
                                          <p:spTgt spid="166918">
                                            <p:txEl>
                                              <p:pRg st="3" end="3"/>
                                            </p:txEl>
                                          </p:spTgt>
                                        </p:tgtEl>
                                      </p:cBhvr>
                                    </p:animEffect>
                                  </p:childTnLst>
                                </p:cTn>
                              </p:par>
                              <p:par>
                                <p:cTn id="59" presetID="16" presetClass="entr" presetSubtype="21" fill="hold" nodeType="withEffect">
                                  <p:stCondLst>
                                    <p:cond delay="0"/>
                                  </p:stCondLst>
                                  <p:childTnLst>
                                    <p:set>
                                      <p:cBhvr>
                                        <p:cTn id="60" dur="1" fill="hold">
                                          <p:stCondLst>
                                            <p:cond delay="0"/>
                                          </p:stCondLst>
                                        </p:cTn>
                                        <p:tgtEl>
                                          <p:spTgt spid="166918">
                                            <p:txEl>
                                              <p:pRg st="4" end="4"/>
                                            </p:txEl>
                                          </p:spTgt>
                                        </p:tgtEl>
                                        <p:attrNameLst>
                                          <p:attrName>style.visibility</p:attrName>
                                        </p:attrNameLst>
                                      </p:cBhvr>
                                      <p:to>
                                        <p:strVal val="visible"/>
                                      </p:to>
                                    </p:set>
                                    <p:animEffect transition="in" filter="barn(inVertical)">
                                      <p:cBhvr>
                                        <p:cTn id="61" dur="500"/>
                                        <p:tgtEl>
                                          <p:spTgt spid="166918">
                                            <p:txEl>
                                              <p:pRg st="4" end="4"/>
                                            </p:txEl>
                                          </p:spTgt>
                                        </p:tgtEl>
                                      </p:cBhvr>
                                    </p:animEffect>
                                  </p:childTnLst>
                                </p:cTn>
                              </p:par>
                              <p:par>
                                <p:cTn id="62" presetID="16" presetClass="entr" presetSubtype="21" fill="hold" nodeType="withEffect">
                                  <p:stCondLst>
                                    <p:cond delay="0"/>
                                  </p:stCondLst>
                                  <p:childTnLst>
                                    <p:set>
                                      <p:cBhvr>
                                        <p:cTn id="63" dur="1" fill="hold">
                                          <p:stCondLst>
                                            <p:cond delay="0"/>
                                          </p:stCondLst>
                                        </p:cTn>
                                        <p:tgtEl>
                                          <p:spTgt spid="166918">
                                            <p:txEl>
                                              <p:pRg st="5" end="5"/>
                                            </p:txEl>
                                          </p:spTgt>
                                        </p:tgtEl>
                                        <p:attrNameLst>
                                          <p:attrName>style.visibility</p:attrName>
                                        </p:attrNameLst>
                                      </p:cBhvr>
                                      <p:to>
                                        <p:strVal val="visible"/>
                                      </p:to>
                                    </p:set>
                                    <p:animEffect transition="in" filter="barn(inVertical)">
                                      <p:cBhvr>
                                        <p:cTn id="64" dur="500"/>
                                        <p:tgtEl>
                                          <p:spTgt spid="166918">
                                            <p:txEl>
                                              <p:pRg st="5" end="5"/>
                                            </p:txEl>
                                          </p:spTgt>
                                        </p:tgtEl>
                                      </p:cBhvr>
                                    </p:animEffect>
                                  </p:childTnLst>
                                </p:cTn>
                              </p:par>
                              <p:par>
                                <p:cTn id="65" presetID="16" presetClass="entr" presetSubtype="21" fill="hold" nodeType="withEffect">
                                  <p:stCondLst>
                                    <p:cond delay="0"/>
                                  </p:stCondLst>
                                  <p:childTnLst>
                                    <p:set>
                                      <p:cBhvr>
                                        <p:cTn id="66" dur="1" fill="hold">
                                          <p:stCondLst>
                                            <p:cond delay="0"/>
                                          </p:stCondLst>
                                        </p:cTn>
                                        <p:tgtEl>
                                          <p:spTgt spid="166918">
                                            <p:txEl>
                                              <p:pRg st="6" end="6"/>
                                            </p:txEl>
                                          </p:spTgt>
                                        </p:tgtEl>
                                        <p:attrNameLst>
                                          <p:attrName>style.visibility</p:attrName>
                                        </p:attrNameLst>
                                      </p:cBhvr>
                                      <p:to>
                                        <p:strVal val="visible"/>
                                      </p:to>
                                    </p:set>
                                    <p:animEffect transition="in" filter="barn(inVertical)">
                                      <p:cBhvr>
                                        <p:cTn id="67" dur="500"/>
                                        <p:tgtEl>
                                          <p:spTgt spid="16691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6918"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half" idx="1"/>
          </p:nvPr>
        </p:nvSpPr>
        <p:spPr/>
        <p:txBody>
          <a:bodyPr/>
          <a:lstStyle/>
          <a:p>
            <a:endParaRPr lang="en-GB"/>
          </a:p>
        </p:txBody>
      </p:sp>
      <p:sp>
        <p:nvSpPr>
          <p:cNvPr id="4" name="Content Placeholder 3"/>
          <p:cNvSpPr>
            <a:spLocks noGrp="1"/>
          </p:cNvSpPr>
          <p:nvPr>
            <p:ph sz="quarter" idx="2"/>
          </p:nvPr>
        </p:nvSpPr>
        <p:spPr/>
        <p:txBody>
          <a:bodyPr/>
          <a:lstStyle/>
          <a:p>
            <a:endParaRPr lang="en-GB"/>
          </a:p>
        </p:txBody>
      </p:sp>
      <p:sp>
        <p:nvSpPr>
          <p:cNvPr id="5" name="Content Placeholder 4"/>
          <p:cNvSpPr>
            <a:spLocks noGrp="1"/>
          </p:cNvSpPr>
          <p:nvPr>
            <p:ph sz="quarter" idx="3"/>
          </p:nvPr>
        </p:nvSpPr>
        <p:spPr/>
        <p:txBody>
          <a:bodyPr/>
          <a:lstStyle/>
          <a:p>
            <a:endParaRPr lang="en-GB"/>
          </a:p>
        </p:txBody>
      </p:sp>
      <p:pic>
        <p:nvPicPr>
          <p:cNvPr id="6" name="Picture 5"/>
          <p:cNvPicPr>
            <a:picLocks noChangeAspect="1"/>
          </p:cNvPicPr>
          <p:nvPr/>
        </p:nvPicPr>
        <p:blipFill>
          <a:blip r:embed="rId2"/>
          <a:stretch>
            <a:fillRect/>
          </a:stretch>
        </p:blipFill>
        <p:spPr>
          <a:xfrm>
            <a:off x="0" y="303835"/>
            <a:ext cx="9144000" cy="6250329"/>
          </a:xfrm>
          <a:prstGeom prst="rect">
            <a:avLst/>
          </a:prstGeom>
        </p:spPr>
      </p:pic>
    </p:spTree>
    <p:extLst>
      <p:ext uri="{BB962C8B-B14F-4D97-AF65-F5344CB8AC3E}">
        <p14:creationId xmlns:p14="http://schemas.microsoft.com/office/powerpoint/2010/main" val="1068390975"/>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endParaRPr lang="en-GB">
              <a:solidFill>
                <a:schemeClr val="tx2">
                  <a:satMod val="130000"/>
                </a:schemeClr>
              </a:solidFill>
            </a:endParaRPr>
          </a:p>
        </p:txBody>
      </p:sp>
      <p:sp>
        <p:nvSpPr>
          <p:cNvPr id="55299" name="Content Placeholder 2"/>
          <p:cNvSpPr>
            <a:spLocks noGrp="1"/>
          </p:cNvSpPr>
          <p:nvPr>
            <p:ph idx="1"/>
          </p:nvPr>
        </p:nvSpPr>
        <p:spPr/>
        <p:txBody>
          <a:bodyPr/>
          <a:lstStyle/>
          <a:p>
            <a:pPr eaLnBrk="1" hangingPunct="1"/>
            <a:endParaRPr lang="en-GB" altLang="en-US"/>
          </a:p>
        </p:txBody>
      </p:sp>
      <p:graphicFrame>
        <p:nvGraphicFramePr>
          <p:cNvPr id="55300" name="Object 2"/>
          <p:cNvGraphicFramePr>
            <a:graphicFrameLocks noChangeAspect="1"/>
          </p:cNvGraphicFramePr>
          <p:nvPr/>
        </p:nvGraphicFramePr>
        <p:xfrm>
          <a:off x="42863" y="47625"/>
          <a:ext cx="9099550" cy="6810375"/>
        </p:xfrm>
        <a:graphic>
          <a:graphicData uri="http://schemas.openxmlformats.org/presentationml/2006/ole">
            <mc:AlternateContent xmlns:mc="http://schemas.openxmlformats.org/markup-compatibility/2006">
              <mc:Choice xmlns:v="urn:schemas-microsoft-com:vml" Requires="v">
                <p:oleObj spid="_x0000_s55358" name="Acrobat Document" r:id="rId3" imgW="8019915" imgH="5667285" progId="AcroExch.Document.DC">
                  <p:embed/>
                </p:oleObj>
              </mc:Choice>
              <mc:Fallback>
                <p:oleObj name="Acrobat Document" r:id="rId3" imgW="8019915" imgH="5667285" progId="AcroExch.Document.DC">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63" y="47625"/>
                        <a:ext cx="9099550" cy="681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7499350" cy="1143000"/>
          </a:xfrm>
        </p:spPr>
        <p:txBody>
          <a:bodyPr>
            <a:normAutofit fontScale="90000"/>
          </a:bodyPr>
          <a:lstStyle/>
          <a:p>
            <a:r>
              <a:rPr lang="en-GB" dirty="0"/>
              <a:t>We must not miss this glorious chance to address the climate and biodiversity </a:t>
            </a:r>
            <a:r>
              <a:rPr lang="en-GB" dirty="0" smtClean="0"/>
              <a:t>crisis</a:t>
            </a:r>
            <a:r>
              <a:rPr lang="en-GB" dirty="0"/>
              <a:t/>
            </a:r>
            <a:br>
              <a:rPr lang="en-GB" dirty="0"/>
            </a:br>
            <a:r>
              <a:rPr lang="en-GB" dirty="0"/>
              <a:t>Jonathon Porritt</a:t>
            </a:r>
          </a:p>
        </p:txBody>
      </p:sp>
      <p:sp>
        <p:nvSpPr>
          <p:cNvPr id="3" name="Content Placeholder 2"/>
          <p:cNvSpPr>
            <a:spLocks noGrp="1"/>
          </p:cNvSpPr>
          <p:nvPr>
            <p:ph idx="1"/>
          </p:nvPr>
        </p:nvSpPr>
        <p:spPr>
          <a:xfrm>
            <a:off x="1066800" y="2438400"/>
            <a:ext cx="7924800" cy="4800600"/>
          </a:xfrm>
        </p:spPr>
        <p:txBody>
          <a:bodyPr/>
          <a:lstStyle/>
          <a:p>
            <a:r>
              <a:rPr lang="en-GB" dirty="0">
                <a:hlinkClick r:id="rId2"/>
              </a:rPr>
              <a:t>https://</a:t>
            </a:r>
            <a:r>
              <a:rPr lang="en-GB" dirty="0" smtClean="0">
                <a:hlinkClick r:id="rId2"/>
              </a:rPr>
              <a:t>www.theguardian.com/commentisfree/2020/jun/24/climate-biodiversity-crises-government-green-recovery-coronavirus</a:t>
            </a:r>
            <a:endParaRPr lang="en-GB" dirty="0" smtClean="0"/>
          </a:p>
          <a:p>
            <a:pPr marL="82550" indent="0">
              <a:buNone/>
            </a:pPr>
            <a:endParaRPr lang="en-GB" dirty="0"/>
          </a:p>
          <a:p>
            <a:r>
              <a:rPr lang="en-GB" dirty="0"/>
              <a:t>If the government plots a green recovery from coronavirus, the benefits are endless. If it doesn’t, we’re </a:t>
            </a:r>
            <a:r>
              <a:rPr lang="en-GB" dirty="0" smtClean="0"/>
              <a:t>screwed (Guardian, 2020)</a:t>
            </a:r>
          </a:p>
          <a:p>
            <a:r>
              <a:rPr lang="en-GB" dirty="0" smtClean="0"/>
              <a:t>Practical </a:t>
            </a:r>
            <a:r>
              <a:rPr lang="en-GB" dirty="0" err="1" smtClean="0">
                <a:hlinkClick r:id="rId3"/>
              </a:rPr>
              <a:t>Covid</a:t>
            </a:r>
            <a:r>
              <a:rPr lang="en-GB" dirty="0" smtClean="0">
                <a:hlinkClick r:id="rId3"/>
              </a:rPr>
              <a:t> practical</a:t>
            </a:r>
            <a:endParaRPr lang="en-GB" dirty="0"/>
          </a:p>
        </p:txBody>
      </p:sp>
    </p:spTree>
    <p:extLst>
      <p:ext uri="{BB962C8B-B14F-4D97-AF65-F5344CB8AC3E}">
        <p14:creationId xmlns:p14="http://schemas.microsoft.com/office/powerpoint/2010/main" val="312030755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8910FF-375F-4BDA-ADF0-A3BA8D8FD6B6}">
  <ds:schemaRefs>
    <ds:schemaRef ds:uri="http://schemas.microsoft.com/sharepoint/v3/contenttype/forms"/>
  </ds:schemaRefs>
</ds:datastoreItem>
</file>

<file path=customXml/itemProps2.xml><?xml version="1.0" encoding="utf-8"?>
<ds:datastoreItem xmlns:ds="http://schemas.openxmlformats.org/officeDocument/2006/customXml" ds:itemID="{5788C023-3BB6-4715-8E51-37075BCD51D7}">
  <ds:schemaRef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purl.org/dc/term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1F0C058A-AD3C-46A5-8796-212734BB65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Solstice</Template>
  <TotalTime>3843</TotalTime>
  <Words>4557</Words>
  <Application>Microsoft Office PowerPoint</Application>
  <PresentationFormat>On-screen Show (4:3)</PresentationFormat>
  <Paragraphs>433</Paragraphs>
  <Slides>66</Slides>
  <Notes>3</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66</vt:i4>
      </vt:variant>
    </vt:vector>
  </HeadingPairs>
  <TitlesOfParts>
    <vt:vector size="76" baseType="lpstr">
      <vt:lpstr>SimSun</vt:lpstr>
      <vt:lpstr>Arial</vt:lpstr>
      <vt:lpstr>Calibri</vt:lpstr>
      <vt:lpstr>Gill Sans MT</vt:lpstr>
      <vt:lpstr>Times New Roman</vt:lpstr>
      <vt:lpstr>Verdana</vt:lpstr>
      <vt:lpstr>Wingdings</vt:lpstr>
      <vt:lpstr>Wingdings 2</vt:lpstr>
      <vt:lpstr>Solstice</vt:lpstr>
      <vt:lpstr>Acrobat Document</vt:lpstr>
      <vt:lpstr>‘Don’t worry, be happy’</vt:lpstr>
      <vt:lpstr>Background </vt:lpstr>
      <vt:lpstr>Definition</vt:lpstr>
      <vt:lpstr>The Ecological Footprint </vt:lpstr>
      <vt:lpstr>PowerPoint Presentation</vt:lpstr>
      <vt:lpstr>Versatile for a modern world</vt:lpstr>
      <vt:lpstr>BBC 2020</vt:lpstr>
      <vt:lpstr>8 principal land categories for EF assessment</vt:lpstr>
      <vt:lpstr>Data sources for FP assessment</vt:lpstr>
      <vt:lpstr>PowerPoint Presentation</vt:lpstr>
      <vt:lpstr>Introduction</vt:lpstr>
      <vt:lpstr>Background</vt:lpstr>
      <vt:lpstr>What is the question?</vt:lpstr>
      <vt:lpstr>Spatial context of poverty</vt:lpstr>
      <vt:lpstr>Human Development Index</vt:lpstr>
      <vt:lpstr>COVID </vt:lpstr>
      <vt:lpstr>Sustainable HDI</vt:lpstr>
      <vt:lpstr>Economist </vt:lpstr>
      <vt:lpstr>US</vt:lpstr>
      <vt:lpstr>PowerPoint Presentation</vt:lpstr>
      <vt:lpstr>Carbon footprints. Similar to Trump Biden Election. Why?</vt:lpstr>
      <vt:lpstr>e.g.  Amazon</vt:lpstr>
      <vt:lpstr>Regional development and policy</vt:lpstr>
      <vt:lpstr>Wealth and footprints</vt:lpstr>
      <vt:lpstr>A Research Project. Coastal needs</vt:lpstr>
      <vt:lpstr>The Anthropocene and coastal research</vt:lpstr>
      <vt:lpstr>PowerPoint Presentation</vt:lpstr>
      <vt:lpstr>WIMD 2018 </vt:lpstr>
      <vt:lpstr>Local deprivation index 2016 (NHS, 2015)</vt:lpstr>
      <vt:lpstr>Need for SD indicators</vt:lpstr>
      <vt:lpstr>What is an Ecological Footprint?</vt:lpstr>
      <vt:lpstr>Additional research</vt:lpstr>
      <vt:lpstr>Nonetheless </vt:lpstr>
      <vt:lpstr>Some additional research</vt:lpstr>
      <vt:lpstr>Ecological Footprint for all the major continents of the world </vt:lpstr>
      <vt:lpstr>Research Project</vt:lpstr>
      <vt:lpstr>Map of study area</vt:lpstr>
      <vt:lpstr>Brief description of the two areas of study</vt:lpstr>
      <vt:lpstr>PowerPoint Presentation</vt:lpstr>
      <vt:lpstr>Welsh Index of Multiple Deprivation</vt:lpstr>
      <vt:lpstr>Methodology</vt:lpstr>
      <vt:lpstr>The Pilot Study</vt:lpstr>
      <vt:lpstr>Pilot Scheme results</vt:lpstr>
      <vt:lpstr>Changes made from the pilot scheme to the main study</vt:lpstr>
      <vt:lpstr>Methodology Review</vt:lpstr>
      <vt:lpstr>Cont.</vt:lpstr>
      <vt:lpstr>Problems encountered</vt:lpstr>
      <vt:lpstr>Results </vt:lpstr>
      <vt:lpstr>Respondents annual income</vt:lpstr>
      <vt:lpstr>Housing </vt:lpstr>
      <vt:lpstr>Travel</vt:lpstr>
      <vt:lpstr>Travel</vt:lpstr>
      <vt:lpstr>Shopping habits</vt:lpstr>
      <vt:lpstr>Waste</vt:lpstr>
      <vt:lpstr>Waste</vt:lpstr>
      <vt:lpstr>Food habits</vt:lpstr>
      <vt:lpstr>Questions identified</vt:lpstr>
      <vt:lpstr>Questions identified</vt:lpstr>
      <vt:lpstr>What the results show overall?</vt:lpstr>
      <vt:lpstr>The Validity of the Results</vt:lpstr>
      <vt:lpstr>Contribution this research has made to the overall subject area</vt:lpstr>
      <vt:lpstr>Conclusion</vt:lpstr>
      <vt:lpstr>Reflections and Future Considerations</vt:lpstr>
      <vt:lpstr>PowerPoint Presentation</vt:lpstr>
      <vt:lpstr>PowerPoint Presentation</vt:lpstr>
      <vt:lpstr>We must not miss this glorious chance to address the climate and biodiversity crisis Jonathon Porritt</vt:lpstr>
    </vt:vector>
  </TitlesOfParts>
  <Company>SPECIAL EDITION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Lynn Williams</dc:creator>
  <cp:lastModifiedBy>Chris House</cp:lastModifiedBy>
  <cp:revision>132</cp:revision>
  <cp:lastPrinted>1601-01-01T00:00:00Z</cp:lastPrinted>
  <dcterms:created xsi:type="dcterms:W3CDTF">2005-10-30T13:15:13Z</dcterms:created>
  <dcterms:modified xsi:type="dcterms:W3CDTF">2020-11-12T11:34:55Z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4</vt:i4>
  </property>
  <property fmtid="{D5CDD505-2E9C-101B-9397-08002B2CF9AE}" pid="3" name="ContentTypeId">
    <vt:lpwstr>0x010100FB7C8EC3559F764AA080F30F794D2AD4</vt:lpwstr>
  </property>
</Properties>
</file>