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E94425-3EE8-4D7A-B107-0BF04BE06214}" type="datetimeFigureOut">
              <a:rPr lang="en-US" smtClean="0"/>
              <a:t>2/27/2023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465C33-5331-43CF-8F7B-0B3F5348F896}" type="slidenum">
              <a:rPr lang="en-US" smtClean="0"/>
              <a:t>‹#›</a:t>
            </a:fld>
            <a:endParaRPr lang="en-US"/>
          </a:p>
        </p:txBody>
      </p:sp>
    </p:spTree>
    <p:extLst>
      <p:ext uri="{BB962C8B-B14F-4D97-AF65-F5344CB8AC3E}">
        <p14:creationId xmlns:p14="http://schemas.microsoft.com/office/powerpoint/2010/main" val="17049310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465C33-5331-43CF-8F7B-0B3F5348F896}" type="slidenum">
              <a:rPr lang="en-US" smtClean="0"/>
              <a:t>1</a:t>
            </a:fld>
            <a:endParaRPr lang="en-US"/>
          </a:p>
        </p:txBody>
      </p:sp>
    </p:spTree>
    <p:extLst>
      <p:ext uri="{BB962C8B-B14F-4D97-AF65-F5344CB8AC3E}">
        <p14:creationId xmlns:p14="http://schemas.microsoft.com/office/powerpoint/2010/main" val="39118463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Times New Roman" panose="02020603050405020304" pitchFamily="18" charset="0"/>
              </a:rPr>
              <a:t>Change can occur at various levels, including individual, team, departmental, or </a:t>
            </a:r>
            <a:r>
              <a:rPr lang="en-US" sz="1800" dirty="0" err="1">
                <a:solidFill>
                  <a:srgbClr val="000000"/>
                </a:solidFill>
                <a:effectLst/>
                <a:latin typeface="Times New Roman" panose="02020603050405020304" pitchFamily="18" charset="0"/>
                <a:ea typeface="Times New Roman" panose="02020603050405020304" pitchFamily="18" charset="0"/>
              </a:rPr>
              <a:t>organisational</a:t>
            </a:r>
            <a:r>
              <a:rPr lang="en-US" sz="1800" dirty="0">
                <a:solidFill>
                  <a:srgbClr val="000000"/>
                </a:solidFill>
                <a:effectLst/>
                <a:latin typeface="Times New Roman" panose="02020603050405020304" pitchFamily="18" charset="0"/>
                <a:ea typeface="Times New Roman" panose="02020603050405020304" pitchFamily="18" charset="0"/>
              </a:rPr>
              <a:t>, and can be influenced by a variety of factors, including technological advancements, market trends, competition, regulatory requirements, or internal factors such as restructuring, mergers, or acquisitions. </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0465C33-5331-43CF-8F7B-0B3F5348F896}" type="slidenum">
              <a:rPr lang="en-US" smtClean="0"/>
              <a:t>2</a:t>
            </a:fld>
            <a:endParaRPr lang="en-US"/>
          </a:p>
        </p:txBody>
      </p:sp>
    </p:spTree>
    <p:extLst>
      <p:ext uri="{BB962C8B-B14F-4D97-AF65-F5344CB8AC3E}">
        <p14:creationId xmlns:p14="http://schemas.microsoft.com/office/powerpoint/2010/main" val="7542642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Times New Roman" panose="02020603050405020304" pitchFamily="18" charset="0"/>
              </a:rPr>
              <a:t>Airbnb was able to navigate the pandemic's challenges and emerge as a stronger and more resilient company by leveraging these factors.</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0465C33-5331-43CF-8F7B-0B3F5348F896}" type="slidenum">
              <a:rPr lang="en-US" smtClean="0"/>
              <a:t>3</a:t>
            </a:fld>
            <a:endParaRPr lang="en-US"/>
          </a:p>
        </p:txBody>
      </p:sp>
    </p:spTree>
    <p:extLst>
      <p:ext uri="{BB962C8B-B14F-4D97-AF65-F5344CB8AC3E}">
        <p14:creationId xmlns:p14="http://schemas.microsoft.com/office/powerpoint/2010/main" val="41446110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Times New Roman" panose="02020603050405020304" pitchFamily="18" charset="0"/>
              </a:rPr>
              <a:t>The company's strengths and opportunities provide a solid foundation for growth and innovation, but it must continue to address its weaknesses and threats in order to maintain its competitive advantage and market position.</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0465C33-5331-43CF-8F7B-0B3F5348F896}" type="slidenum">
              <a:rPr lang="en-US" smtClean="0"/>
              <a:t>4</a:t>
            </a:fld>
            <a:endParaRPr lang="en-US"/>
          </a:p>
        </p:txBody>
      </p:sp>
    </p:spTree>
    <p:extLst>
      <p:ext uri="{BB962C8B-B14F-4D97-AF65-F5344CB8AC3E}">
        <p14:creationId xmlns:p14="http://schemas.microsoft.com/office/powerpoint/2010/main" val="4835281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Times New Roman" panose="02020603050405020304" pitchFamily="18" charset="0"/>
              </a:rPr>
              <a:t>The success of Airbnb is heavily reliant on external factors such as politics, economics, social, technological, legal, and environmental factors. </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0465C33-5331-43CF-8F7B-0B3F5348F896}" type="slidenum">
              <a:rPr lang="en-US" smtClean="0"/>
              <a:t>6</a:t>
            </a:fld>
            <a:endParaRPr lang="en-US"/>
          </a:p>
        </p:txBody>
      </p:sp>
    </p:spTree>
    <p:extLst>
      <p:ext uri="{BB962C8B-B14F-4D97-AF65-F5344CB8AC3E}">
        <p14:creationId xmlns:p14="http://schemas.microsoft.com/office/powerpoint/2010/main" val="20523935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Times New Roman" panose="02020603050405020304" pitchFamily="18" charset="0"/>
              </a:rPr>
              <a:t>Overall, understanding and managing these stakeholder groups' needs and interests is critical to Airbnb's success and reputation. </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0465C33-5331-43CF-8F7B-0B3F5348F896}" type="slidenum">
              <a:rPr lang="en-US" smtClean="0"/>
              <a:t>8</a:t>
            </a:fld>
            <a:endParaRPr lang="en-US"/>
          </a:p>
        </p:txBody>
      </p:sp>
    </p:spTree>
    <p:extLst>
      <p:ext uri="{BB962C8B-B14F-4D97-AF65-F5344CB8AC3E}">
        <p14:creationId xmlns:p14="http://schemas.microsoft.com/office/powerpoint/2010/main" val="22741805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Times New Roman" panose="02020603050405020304" pitchFamily="18" charset="0"/>
              </a:rPr>
              <a:t>Overall, the need to adapt to a changing environment and address the challenges posed by the pandemic drove the emergence of change in Airbnb. </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0465C33-5331-43CF-8F7B-0B3F5348F896}" type="slidenum">
              <a:rPr lang="en-US" smtClean="0"/>
              <a:t>9</a:t>
            </a:fld>
            <a:endParaRPr lang="en-US"/>
          </a:p>
        </p:txBody>
      </p:sp>
    </p:spTree>
    <p:extLst>
      <p:ext uri="{BB962C8B-B14F-4D97-AF65-F5344CB8AC3E}">
        <p14:creationId xmlns:p14="http://schemas.microsoft.com/office/powerpoint/2010/main" val="7409108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Times New Roman" panose="02020603050405020304" pitchFamily="18" charset="0"/>
              </a:rPr>
              <a:t>Overcoming resistance to change, in general, necessitates a combination of different strategies tailored to the specific context and needs of the </a:t>
            </a:r>
            <a:r>
              <a:rPr lang="en-US" sz="1800" dirty="0" err="1">
                <a:solidFill>
                  <a:srgbClr val="000000"/>
                </a:solidFill>
                <a:effectLst/>
                <a:latin typeface="Times New Roman" panose="02020603050405020304" pitchFamily="18" charset="0"/>
                <a:ea typeface="Times New Roman" panose="02020603050405020304" pitchFamily="18" charset="0"/>
              </a:rPr>
              <a:t>organisation</a:t>
            </a:r>
            <a:r>
              <a:rPr lang="en-US" sz="1800" dirty="0">
                <a:solidFill>
                  <a:srgbClr val="000000"/>
                </a:solidFill>
                <a:effectLst/>
                <a:latin typeface="Times New Roman" panose="02020603050405020304" pitchFamily="18" charset="0"/>
                <a:ea typeface="Times New Roman" panose="02020603050405020304" pitchFamily="18" charset="0"/>
              </a:rPr>
              <a:t>. By putting these strategies in place, Airbnb was able to successfully navigate the pandemic's challenges and emerge as a more resilient and adaptable company.</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0465C33-5331-43CF-8F7B-0B3F5348F896}" type="slidenum">
              <a:rPr lang="en-US" smtClean="0"/>
              <a:t>10</a:t>
            </a:fld>
            <a:endParaRPr lang="en-US"/>
          </a:p>
        </p:txBody>
      </p:sp>
    </p:spTree>
    <p:extLst>
      <p:ext uri="{BB962C8B-B14F-4D97-AF65-F5344CB8AC3E}">
        <p14:creationId xmlns:p14="http://schemas.microsoft.com/office/powerpoint/2010/main" val="2564763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Times New Roman" panose="02020603050405020304" pitchFamily="18" charset="0"/>
              </a:rPr>
              <a:t>It is critical that Airbnb engage with these stakeholders and address their concerns and needs in a responsible and transparent manner. Airbnb must continue to monitor these factors and adjust its strategy as needed. </a:t>
            </a: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0465C33-5331-43CF-8F7B-0B3F5348F896}" type="slidenum">
              <a:rPr lang="en-US" smtClean="0"/>
              <a:t>11</a:t>
            </a:fld>
            <a:endParaRPr lang="en-US"/>
          </a:p>
        </p:txBody>
      </p:sp>
    </p:spTree>
    <p:extLst>
      <p:ext uri="{BB962C8B-B14F-4D97-AF65-F5344CB8AC3E}">
        <p14:creationId xmlns:p14="http://schemas.microsoft.com/office/powerpoint/2010/main" val="22454649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7AEF5615-F06B-4141-A012-3E078203CFBB}"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8C728D-CAD2-4A63-B62D-9A24F094E0E1}" type="slidenum">
              <a:rPr lang="en-US" smtClean="0"/>
              <a:t>‹#›</a:t>
            </a:fld>
            <a:endParaRPr lang="en-US"/>
          </a:p>
        </p:txBody>
      </p:sp>
      <p:sp>
        <p:nvSpPr>
          <p:cNvPr id="13" name="Rectangle 12"/>
          <p:cNvSpPr/>
          <p:nvPr/>
        </p:nvSpPr>
        <p:spPr>
          <a:xfrm>
            <a:off x="0" y="0"/>
            <a:ext cx="12192000" cy="4572001"/>
          </a:xfrm>
          <a:prstGeom prst="rect">
            <a:avLst/>
          </a:prstGeom>
          <a:blipFill dpi="0" rotWithShape="1">
            <a:blip r:embed="rId2">
              <a:duotone>
                <a:schemeClr val="accent2">
                  <a:shade val="45000"/>
                  <a:satMod val="135000"/>
                </a:schemeClr>
                <a:prstClr val="white"/>
              </a:duotone>
            </a:blip>
            <a:srcRect/>
            <a:tile tx="-393700" ty="-82550" sx="35000" sy="35000" flip="none" algn="tl"/>
          </a:blip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54752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EF5615-F06B-4141-A012-3E078203CFBB}"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8C728D-CAD2-4A63-B62D-9A24F094E0E1}" type="slidenum">
              <a:rPr lang="en-US" smtClean="0"/>
              <a:t>‹#›</a:t>
            </a:fld>
            <a:endParaRPr lang="en-US"/>
          </a:p>
        </p:txBody>
      </p:sp>
    </p:spTree>
    <p:extLst>
      <p:ext uri="{BB962C8B-B14F-4D97-AF65-F5344CB8AC3E}">
        <p14:creationId xmlns:p14="http://schemas.microsoft.com/office/powerpoint/2010/main" val="1936257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EF5615-F06B-4141-A012-3E078203CFBB}"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8C728D-CAD2-4A63-B62D-9A24F094E0E1}"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0" y="0"/>
            <a:ext cx="12192000" cy="4572000"/>
          </a:xfrm>
          <a:prstGeom prst="rect">
            <a:avLst/>
          </a:prstGeom>
          <a:blipFill dpi="0" rotWithShape="1">
            <a:blip r:embed="rId2">
              <a:duotone>
                <a:schemeClr val="accent1">
                  <a:shade val="45000"/>
                  <a:satMod val="135000"/>
                </a:schemeClr>
                <a:prstClr val="white"/>
              </a:duotone>
            </a:blip>
            <a:srcRect/>
            <a:tile tx="-393700" ty="-82550" sx="35000" sy="3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5315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AEF5615-F06B-4141-A012-3E078203CFBB}" type="datetimeFigureOut">
              <a:rPr lang="en-US" smtClean="0"/>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8C728D-CAD2-4A63-B62D-9A24F094E0E1}" type="slidenum">
              <a:rPr lang="en-US" smtClean="0"/>
              <a:t>‹#›</a:t>
            </a:fld>
            <a:endParaRPr lang="en-US"/>
          </a:p>
        </p:txBody>
      </p:sp>
    </p:spTree>
    <p:extLst>
      <p:ext uri="{BB962C8B-B14F-4D97-AF65-F5344CB8AC3E}">
        <p14:creationId xmlns:p14="http://schemas.microsoft.com/office/powerpoint/2010/main" val="30705793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AEF5615-F06B-4141-A012-3E078203CFBB}" type="datetimeFigureOut">
              <a:rPr lang="en-US" smtClean="0"/>
              <a:t>2/27/2023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C8C728D-CAD2-4A63-B62D-9A24F094E0E1}" type="slidenum">
              <a:rPr lang="en-US" smtClean="0"/>
              <a:t>‹#›</a:t>
            </a:fld>
            <a:endParaRPr lang="en-US"/>
          </a:p>
        </p:txBody>
      </p:sp>
    </p:spTree>
    <p:extLst>
      <p:ext uri="{BB962C8B-B14F-4D97-AF65-F5344CB8AC3E}">
        <p14:creationId xmlns:p14="http://schemas.microsoft.com/office/powerpoint/2010/main" val="19423480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EF5615-F06B-4141-A012-3E078203CFBB}" type="datetimeFigureOut">
              <a:rPr lang="en-US" smtClean="0"/>
              <a:t>2/27/2023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C8C728D-CAD2-4A63-B62D-9A24F094E0E1}" type="slidenum">
              <a:rPr lang="en-US" smtClean="0"/>
              <a:t>‹#›</a:t>
            </a:fld>
            <a:endParaRPr lang="en-US"/>
          </a:p>
        </p:txBody>
      </p:sp>
    </p:spTree>
    <p:extLst>
      <p:ext uri="{BB962C8B-B14F-4D97-AF65-F5344CB8AC3E}">
        <p14:creationId xmlns:p14="http://schemas.microsoft.com/office/powerpoint/2010/main" val="2578467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EF5615-F06B-4141-A012-3E078203CFBB}" type="datetimeFigureOut">
              <a:rPr lang="en-US" smtClean="0"/>
              <a:t>2/27/2023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C8C728D-CAD2-4A63-B62D-9A24F094E0E1}" type="slidenum">
              <a:rPr lang="en-US" smtClean="0"/>
              <a:t>‹#›</a:t>
            </a:fld>
            <a:endParaRPr lang="en-US"/>
          </a:p>
        </p:txBody>
      </p:sp>
    </p:spTree>
    <p:extLst>
      <p:ext uri="{BB962C8B-B14F-4D97-AF65-F5344CB8AC3E}">
        <p14:creationId xmlns:p14="http://schemas.microsoft.com/office/powerpoint/2010/main" val="32757352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AEF5615-F06B-4141-A012-3E078203CFBB}" type="datetimeFigureOut">
              <a:rPr lang="en-US" smtClean="0"/>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8C728D-CAD2-4A63-B62D-9A24F094E0E1}" type="slidenum">
              <a:rPr lang="en-US" smtClean="0"/>
              <a:t>‹#›</a:t>
            </a:fld>
            <a:endParaRPr lang="en-US"/>
          </a:p>
        </p:txBody>
      </p:sp>
    </p:spTree>
    <p:extLst>
      <p:ext uri="{BB962C8B-B14F-4D97-AF65-F5344CB8AC3E}">
        <p14:creationId xmlns:p14="http://schemas.microsoft.com/office/powerpoint/2010/main" val="2162460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EF5615-F06B-4141-A012-3E078203CFBB}" type="datetimeFigureOut">
              <a:rPr lang="en-US" smtClean="0"/>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8C728D-CAD2-4A63-B62D-9A24F094E0E1}"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9438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EF5615-F06B-4141-A012-3E078203CFBB}"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8C728D-CAD2-4A63-B62D-9A24F094E0E1}" type="slidenum">
              <a:rPr lang="en-US" smtClean="0"/>
              <a:t>‹#›</a:t>
            </a:fld>
            <a:endParaRPr lang="en-US"/>
          </a:p>
        </p:txBody>
      </p:sp>
    </p:spTree>
    <p:extLst>
      <p:ext uri="{BB962C8B-B14F-4D97-AF65-F5344CB8AC3E}">
        <p14:creationId xmlns:p14="http://schemas.microsoft.com/office/powerpoint/2010/main" val="1686167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EF5615-F06B-4141-A012-3E078203CFBB}"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8C728D-CAD2-4A63-B62D-9A24F094E0E1}" type="slidenum">
              <a:rPr lang="en-US" smtClean="0"/>
              <a:t>‹#›</a:t>
            </a:fld>
            <a:endParaRPr lang="en-US"/>
          </a:p>
        </p:txBody>
      </p:sp>
      <p:cxnSp>
        <p:nvCxnSpPr>
          <p:cNvPr id="8" name="Straight Connector 7"/>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9209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7AEF5615-F06B-4141-A012-3E078203CFBB}" type="datetimeFigureOut">
              <a:rPr lang="en-US" smtClean="0"/>
              <a:t>2/27/2023</a:t>
            </a:fld>
            <a:endParaRPr lang="en-US"/>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C8C728D-CAD2-4A63-B62D-9A24F094E0E1}" type="slidenum">
              <a:rPr lang="en-US" smtClean="0"/>
              <a:t>‹#›</a:t>
            </a:fld>
            <a:endParaRPr lang="en-US"/>
          </a:p>
        </p:txBody>
      </p:sp>
      <p:cxnSp>
        <p:nvCxnSpPr>
          <p:cNvPr id="8" name="Straight Connector 7"/>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315403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1C29D-3CE8-4392-865A-5E7B1D5F2104}"/>
              </a:ext>
            </a:extLst>
          </p:cNvPr>
          <p:cNvSpPr>
            <a:spLocks noGrp="1"/>
          </p:cNvSpPr>
          <p:nvPr>
            <p:ph type="ctrTitle"/>
          </p:nvPr>
        </p:nvSpPr>
        <p:spPr>
          <a:xfrm>
            <a:off x="489858" y="4746172"/>
            <a:ext cx="7859486" cy="2286606"/>
          </a:xfrm>
        </p:spPr>
        <p:txBody>
          <a:bodyPr>
            <a:normAutofit fontScale="90000"/>
          </a:bodyPr>
          <a:lstStyle/>
          <a:p>
            <a:br>
              <a:rPr lang="en-IN" sz="2400" b="1" dirty="0">
                <a:solidFill>
                  <a:srgbClr val="1F1F1F"/>
                </a:solidFill>
                <a:effectLst/>
                <a:highlight>
                  <a:srgbClr val="FFFFFF"/>
                </a:highlight>
                <a:latin typeface="Times New Roman" panose="02020603050405020304" pitchFamily="18" charset="0"/>
                <a:ea typeface="Times New Roman" panose="02020603050405020304" pitchFamily="18" charset="0"/>
              </a:rPr>
            </a:br>
            <a:br>
              <a:rPr lang="en-IN" sz="2400" b="1" dirty="0">
                <a:solidFill>
                  <a:srgbClr val="1F1F1F"/>
                </a:solidFill>
                <a:effectLst/>
                <a:highlight>
                  <a:srgbClr val="FFFFFF"/>
                </a:highlight>
                <a:latin typeface="Times New Roman" panose="02020603050405020304" pitchFamily="18" charset="0"/>
                <a:ea typeface="Times New Roman" panose="02020603050405020304" pitchFamily="18" charset="0"/>
              </a:rPr>
            </a:br>
            <a:br>
              <a:rPr lang="en-IN" sz="2400" b="1" dirty="0">
                <a:solidFill>
                  <a:srgbClr val="1F1F1F"/>
                </a:solidFill>
                <a:effectLst/>
                <a:highlight>
                  <a:srgbClr val="FFFFFF"/>
                </a:highlight>
                <a:latin typeface="Times New Roman" panose="02020603050405020304" pitchFamily="18" charset="0"/>
                <a:ea typeface="Times New Roman" panose="02020603050405020304" pitchFamily="18" charset="0"/>
              </a:rPr>
            </a:br>
            <a:br>
              <a:rPr lang="en-IN" sz="2400" b="1" dirty="0">
                <a:solidFill>
                  <a:srgbClr val="1F1F1F"/>
                </a:solidFill>
                <a:effectLst/>
                <a:highlight>
                  <a:srgbClr val="FFFFFF"/>
                </a:highlight>
                <a:latin typeface="Times New Roman" panose="02020603050405020304" pitchFamily="18" charset="0"/>
                <a:ea typeface="Times New Roman" panose="02020603050405020304" pitchFamily="18" charset="0"/>
              </a:rPr>
            </a:br>
            <a:br>
              <a:rPr lang="en-IN" sz="2400" b="1" dirty="0">
                <a:solidFill>
                  <a:srgbClr val="1F1F1F"/>
                </a:solidFill>
                <a:effectLst/>
                <a:highlight>
                  <a:srgbClr val="FFFFFF"/>
                </a:highlight>
                <a:latin typeface="Times New Roman" panose="02020603050405020304" pitchFamily="18" charset="0"/>
                <a:ea typeface="Times New Roman" panose="02020603050405020304" pitchFamily="18" charset="0"/>
              </a:rPr>
            </a:br>
            <a:r>
              <a:rPr lang="en-IN" sz="2400" b="1" dirty="0">
                <a:solidFill>
                  <a:srgbClr val="1F1F1F"/>
                </a:solidFill>
                <a:effectLst/>
                <a:highlight>
                  <a:srgbClr val="FFFFFF"/>
                </a:highlight>
                <a:latin typeface="Times New Roman" panose="02020603050405020304" pitchFamily="18" charset="0"/>
                <a:ea typeface="Times New Roman" panose="02020603050405020304" pitchFamily="18" charset="0"/>
              </a:rPr>
              <a:t>Name : </a:t>
            </a:r>
            <a:r>
              <a:rPr lang="en-IN" sz="2400" b="1" dirty="0" err="1">
                <a:solidFill>
                  <a:srgbClr val="1F1F1F"/>
                </a:solidFill>
                <a:effectLst/>
                <a:highlight>
                  <a:srgbClr val="FFFFFF"/>
                </a:highlight>
                <a:latin typeface="Times New Roman" panose="02020603050405020304" pitchFamily="18" charset="0"/>
                <a:ea typeface="Times New Roman" panose="02020603050405020304" pitchFamily="18" charset="0"/>
              </a:rPr>
              <a:t>divya</a:t>
            </a:r>
            <a:r>
              <a:rPr lang="en-IN" sz="2400" b="1" dirty="0">
                <a:solidFill>
                  <a:srgbClr val="1F1F1F"/>
                </a:solidFill>
                <a:effectLst/>
                <a:highlight>
                  <a:srgbClr val="FFFFFF"/>
                </a:highlight>
                <a:latin typeface="Times New Roman" panose="02020603050405020304" pitchFamily="18" charset="0"/>
                <a:ea typeface="Times New Roman" panose="02020603050405020304" pitchFamily="18" charset="0"/>
              </a:rPr>
              <a:t> j </a:t>
            </a:r>
            <a:r>
              <a:rPr lang="en-IN" sz="2400" b="1" dirty="0" err="1">
                <a:solidFill>
                  <a:srgbClr val="1F1F1F"/>
                </a:solidFill>
                <a:effectLst/>
                <a:highlight>
                  <a:srgbClr val="FFFFFF"/>
                </a:highlight>
                <a:latin typeface="Times New Roman" panose="02020603050405020304" pitchFamily="18" charset="0"/>
                <a:ea typeface="Times New Roman" panose="02020603050405020304" pitchFamily="18" charset="0"/>
              </a:rPr>
              <a:t>modi</a:t>
            </a:r>
            <a:br>
              <a:rPr lang="en-IN" sz="2400" b="1" dirty="0">
                <a:solidFill>
                  <a:srgbClr val="1F1F1F"/>
                </a:solidFill>
                <a:effectLst/>
                <a:highlight>
                  <a:srgbClr val="FFFFFF"/>
                </a:highlight>
                <a:latin typeface="Times New Roman" panose="02020603050405020304" pitchFamily="18" charset="0"/>
                <a:ea typeface="Times New Roman" panose="02020603050405020304" pitchFamily="18" charset="0"/>
              </a:rPr>
            </a:br>
            <a:br>
              <a:rPr lang="en-IN" sz="2400" b="1" dirty="0">
                <a:solidFill>
                  <a:srgbClr val="1F1F1F"/>
                </a:solidFill>
                <a:effectLst/>
                <a:highlight>
                  <a:srgbClr val="FFFFFF"/>
                </a:highlight>
                <a:latin typeface="Times New Roman" panose="02020603050405020304" pitchFamily="18" charset="0"/>
                <a:ea typeface="Times New Roman" panose="02020603050405020304" pitchFamily="18" charset="0"/>
              </a:rPr>
            </a:br>
            <a:r>
              <a:rPr lang="en-IN" sz="2400" b="1" dirty="0">
                <a:solidFill>
                  <a:srgbClr val="1F1F1F"/>
                </a:solidFill>
                <a:effectLst/>
                <a:highlight>
                  <a:srgbClr val="FFFFFF"/>
                </a:highlight>
                <a:latin typeface="Times New Roman" panose="02020603050405020304" pitchFamily="18" charset="0"/>
                <a:ea typeface="Times New Roman" panose="02020603050405020304" pitchFamily="18" charset="0"/>
              </a:rPr>
              <a:t>student id : 2227499</a:t>
            </a:r>
            <a:br>
              <a:rPr lang="en-IN" sz="2400" b="1" dirty="0">
                <a:solidFill>
                  <a:srgbClr val="1F1F1F"/>
                </a:solidFill>
                <a:effectLst/>
                <a:highlight>
                  <a:srgbClr val="FFFFFF"/>
                </a:highlight>
                <a:latin typeface="Times New Roman" panose="02020603050405020304" pitchFamily="18" charset="0"/>
                <a:ea typeface="Times New Roman" panose="02020603050405020304" pitchFamily="18" charset="0"/>
              </a:rPr>
            </a:br>
            <a:br>
              <a:rPr lang="en-IN" sz="2400" b="1" dirty="0">
                <a:solidFill>
                  <a:srgbClr val="1F1F1F"/>
                </a:solidFill>
                <a:effectLst/>
                <a:highlight>
                  <a:srgbClr val="FFFFFF"/>
                </a:highlight>
                <a:latin typeface="Times New Roman" panose="02020603050405020304" pitchFamily="18" charset="0"/>
                <a:ea typeface="Times New Roman" panose="02020603050405020304" pitchFamily="18" charset="0"/>
              </a:rPr>
            </a:br>
            <a:r>
              <a:rPr lang="en-IN" sz="2400" b="1" dirty="0">
                <a:solidFill>
                  <a:srgbClr val="1F1F1F"/>
                </a:solidFill>
                <a:effectLst/>
                <a:highlight>
                  <a:srgbClr val="FFFFFF"/>
                </a:highlight>
                <a:latin typeface="Times New Roman" panose="02020603050405020304" pitchFamily="18" charset="0"/>
                <a:ea typeface="Times New Roman" panose="02020603050405020304" pitchFamily="18" charset="0"/>
              </a:rPr>
              <a:t>Module : CHANGE &amp; STABILITY MANAGEMENT</a:t>
            </a:r>
            <a:br>
              <a:rPr lang="en-IN" sz="2400" b="1" dirty="0">
                <a:solidFill>
                  <a:srgbClr val="1F1F1F"/>
                </a:solidFill>
                <a:effectLst/>
                <a:highlight>
                  <a:srgbClr val="FFFFFF"/>
                </a:highlight>
                <a:latin typeface="Times New Roman" panose="02020603050405020304" pitchFamily="18" charset="0"/>
                <a:ea typeface="Times New Roman" panose="02020603050405020304" pitchFamily="18" charset="0"/>
              </a:rPr>
            </a:br>
            <a:br>
              <a:rPr lang="en-IN" sz="2400" b="1" dirty="0">
                <a:solidFill>
                  <a:srgbClr val="1F1F1F"/>
                </a:solidFill>
                <a:effectLst/>
                <a:highlight>
                  <a:srgbClr val="FFFFFF"/>
                </a:highlight>
                <a:latin typeface="Times New Roman" panose="02020603050405020304" pitchFamily="18" charset="0"/>
                <a:ea typeface="Times New Roman" panose="02020603050405020304" pitchFamily="18" charset="0"/>
              </a:rPr>
            </a:br>
            <a:r>
              <a:rPr lang="en-IN" sz="2400" b="1" dirty="0">
                <a:solidFill>
                  <a:srgbClr val="1F1F1F"/>
                </a:solidFill>
                <a:effectLst/>
                <a:highlight>
                  <a:srgbClr val="FFFFFF"/>
                </a:highlight>
                <a:latin typeface="Times New Roman" panose="02020603050405020304" pitchFamily="18" charset="0"/>
                <a:ea typeface="Times New Roman" panose="02020603050405020304" pitchFamily="18" charset="0"/>
              </a:rPr>
              <a:t>tutor : </a:t>
            </a:r>
            <a:r>
              <a:rPr lang="en-IN" sz="2400" b="1" dirty="0" err="1">
                <a:solidFill>
                  <a:srgbClr val="1F1F1F"/>
                </a:solidFill>
                <a:effectLst/>
                <a:highlight>
                  <a:srgbClr val="FFFFFF"/>
                </a:highlight>
                <a:latin typeface="Times New Roman" panose="02020603050405020304" pitchFamily="18" charset="0"/>
                <a:ea typeface="Times New Roman" panose="02020603050405020304" pitchFamily="18" charset="0"/>
              </a:rPr>
              <a:t>marie</a:t>
            </a:r>
            <a:r>
              <a:rPr lang="en-IN" sz="2400" b="1" dirty="0">
                <a:solidFill>
                  <a:srgbClr val="1F1F1F"/>
                </a:solidFill>
                <a:effectLst/>
                <a:highlight>
                  <a:srgbClr val="FFFFFF"/>
                </a:highlight>
                <a:latin typeface="Times New Roman" panose="02020603050405020304" pitchFamily="18" charset="0"/>
                <a:ea typeface="Times New Roman" panose="02020603050405020304" pitchFamily="18" charset="0"/>
              </a:rPr>
              <a:t> </a:t>
            </a:r>
            <a:r>
              <a:rPr lang="en-IN" sz="2400" b="1" dirty="0" err="1">
                <a:solidFill>
                  <a:srgbClr val="1F1F1F"/>
                </a:solidFill>
                <a:effectLst/>
                <a:highlight>
                  <a:srgbClr val="FFFFFF"/>
                </a:highlight>
                <a:latin typeface="Times New Roman" panose="02020603050405020304" pitchFamily="18" charset="0"/>
                <a:ea typeface="Times New Roman" panose="02020603050405020304" pitchFamily="18" charset="0"/>
              </a:rPr>
              <a:t>pitson</a:t>
            </a:r>
            <a:br>
              <a:rPr lang="en-IN" sz="2400" b="1" dirty="0">
                <a:solidFill>
                  <a:srgbClr val="1F1F1F"/>
                </a:solidFill>
                <a:effectLst/>
                <a:highlight>
                  <a:srgbClr val="FFFFFF"/>
                </a:highlight>
                <a:latin typeface="Times New Roman" panose="02020603050405020304" pitchFamily="18" charset="0"/>
                <a:ea typeface="Times New Roman" panose="02020603050405020304" pitchFamily="18" charset="0"/>
              </a:rPr>
            </a:br>
            <a:br>
              <a:rPr lang="en-IN" sz="2400" b="1" dirty="0">
                <a:solidFill>
                  <a:srgbClr val="1F1F1F"/>
                </a:solidFill>
                <a:effectLst/>
                <a:highlight>
                  <a:srgbClr val="FFFFFF"/>
                </a:highlight>
                <a:latin typeface="Times New Roman" panose="02020603050405020304" pitchFamily="18" charset="0"/>
                <a:ea typeface="Times New Roman" panose="02020603050405020304" pitchFamily="18" charset="0"/>
              </a:rPr>
            </a:br>
            <a:br>
              <a:rPr lang="en-IN" sz="2400" b="1" dirty="0">
                <a:solidFill>
                  <a:srgbClr val="1F1F1F"/>
                </a:solidFill>
                <a:effectLst/>
                <a:highlight>
                  <a:srgbClr val="FFFFFF"/>
                </a:highlight>
                <a:latin typeface="Times New Roman" panose="02020603050405020304" pitchFamily="18" charset="0"/>
                <a:ea typeface="Times New Roman" panose="02020603050405020304" pitchFamily="18" charset="0"/>
              </a:rPr>
            </a:br>
            <a:br>
              <a:rPr lang="en-US" sz="2400" dirty="0">
                <a:effectLst/>
                <a:latin typeface="Times New Roman" panose="02020603050405020304" pitchFamily="18" charset="0"/>
                <a:ea typeface="Times New Roman" panose="02020603050405020304" pitchFamily="18" charset="0"/>
              </a:rPr>
            </a:br>
            <a:endParaRPr lang="en-US" sz="7200" dirty="0"/>
          </a:p>
        </p:txBody>
      </p:sp>
    </p:spTree>
    <p:extLst>
      <p:ext uri="{BB962C8B-B14F-4D97-AF65-F5344CB8AC3E}">
        <p14:creationId xmlns:p14="http://schemas.microsoft.com/office/powerpoint/2010/main" val="30686234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C7CD2-A00E-4EB0-90BD-6F696DEFE8FB}"/>
              </a:ext>
            </a:extLst>
          </p:cNvPr>
          <p:cNvSpPr>
            <a:spLocks noGrp="1"/>
          </p:cNvSpPr>
          <p:nvPr>
            <p:ph type="title"/>
          </p:nvPr>
        </p:nvSpPr>
        <p:spPr/>
        <p:txBody>
          <a:bodyPr/>
          <a:lstStyle/>
          <a:p>
            <a:r>
              <a:rPr lang="en-IN" sz="1800" dirty="0">
                <a:solidFill>
                  <a:srgbClr val="000000"/>
                </a:solidFill>
                <a:effectLst/>
                <a:latin typeface="Times New Roman" panose="02020603050405020304" pitchFamily="18" charset="0"/>
                <a:ea typeface="Times New Roman" panose="02020603050405020304" pitchFamily="18" charset="0"/>
              </a:rPr>
              <a:t>Introduction</a:t>
            </a:r>
            <a:endParaRPr lang="en-US" dirty="0"/>
          </a:p>
        </p:txBody>
      </p:sp>
      <p:sp>
        <p:nvSpPr>
          <p:cNvPr id="3" name="Content Placeholder 2">
            <a:extLst>
              <a:ext uri="{FF2B5EF4-FFF2-40B4-BE49-F238E27FC236}">
                <a16:creationId xmlns:a16="http://schemas.microsoft.com/office/drawing/2014/main" id="{30772AD2-778E-44A2-991F-8263B343CF4F}"/>
              </a:ext>
            </a:extLst>
          </p:cNvPr>
          <p:cNvSpPr>
            <a:spLocks noGrp="1"/>
          </p:cNvSpPr>
          <p:nvPr>
            <p:ph idx="1"/>
          </p:nvPr>
        </p:nvSpPr>
        <p:spPr>
          <a:xfrm>
            <a:off x="6324600" y="1417320"/>
            <a:ext cx="5238751" cy="4023360"/>
          </a:xfrm>
        </p:spPr>
        <p:txBody>
          <a:bodyPr>
            <a:noAutofit/>
          </a:bodyPr>
          <a:lstStyle/>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Change in an </a:t>
            </a:r>
            <a:r>
              <a:rPr lang="en-US" sz="1700" dirty="0" err="1">
                <a:solidFill>
                  <a:srgbClr val="000000"/>
                </a:solidFill>
                <a:effectLst/>
                <a:latin typeface="Times New Roman" panose="02020603050405020304" pitchFamily="18" charset="0"/>
                <a:ea typeface="Times New Roman" panose="02020603050405020304" pitchFamily="18" charset="0"/>
              </a:rPr>
              <a:t>organisation</a:t>
            </a:r>
            <a:r>
              <a:rPr lang="en-US" sz="1700" dirty="0">
                <a:solidFill>
                  <a:srgbClr val="000000"/>
                </a:solidFill>
                <a:effectLst/>
                <a:latin typeface="Times New Roman" panose="02020603050405020304" pitchFamily="18" charset="0"/>
                <a:ea typeface="Times New Roman" panose="02020603050405020304" pitchFamily="18" charset="0"/>
              </a:rPr>
              <a:t> refers to any alteration or modification made to the organization's existing </a:t>
            </a:r>
            <a:r>
              <a:rPr lang="en-US" sz="1700" dirty="0" err="1">
                <a:solidFill>
                  <a:srgbClr val="000000"/>
                </a:solidFill>
                <a:effectLst/>
                <a:latin typeface="Times New Roman" panose="02020603050405020304" pitchFamily="18" charset="0"/>
                <a:ea typeface="Times New Roman" panose="02020603050405020304" pitchFamily="18" charset="0"/>
              </a:rPr>
              <a:t>practises</a:t>
            </a:r>
            <a:r>
              <a:rPr lang="en-US" sz="1700" dirty="0">
                <a:solidFill>
                  <a:srgbClr val="000000"/>
                </a:solidFill>
                <a:effectLst/>
                <a:latin typeface="Times New Roman" panose="02020603050405020304" pitchFamily="18" charset="0"/>
                <a:ea typeface="Times New Roman" panose="02020603050405020304" pitchFamily="18" charset="0"/>
              </a:rPr>
              <a:t>, processes, systems, or structure.</a:t>
            </a:r>
            <a:endParaRPr lang="en-US" sz="1700" dirty="0">
              <a:effectLst/>
              <a:latin typeface="Times New Roman" panose="02020603050405020304" pitchFamily="18" charset="0"/>
              <a:ea typeface="Times New Roman" panose="02020603050405020304" pitchFamily="18" charset="0"/>
            </a:endParaRP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Airbnb is a website that allows people to rent out their homes, apartments, or other types of lodging to </a:t>
            </a:r>
            <a:r>
              <a:rPr lang="en-US" sz="1700" dirty="0" err="1">
                <a:solidFill>
                  <a:srgbClr val="000000"/>
                </a:solidFill>
                <a:effectLst/>
                <a:latin typeface="Times New Roman" panose="02020603050405020304" pitchFamily="18" charset="0"/>
                <a:ea typeface="Times New Roman" panose="02020603050405020304" pitchFamily="18" charset="0"/>
              </a:rPr>
              <a:t>travellers</a:t>
            </a:r>
            <a:r>
              <a:rPr lang="en-US" sz="1700" dirty="0">
                <a:solidFill>
                  <a:srgbClr val="000000"/>
                </a:solidFill>
                <a:effectLst/>
                <a:latin typeface="Times New Roman" panose="02020603050405020304" pitchFamily="18" charset="0"/>
                <a:ea typeface="Times New Roman" panose="02020603050405020304" pitchFamily="18" charset="0"/>
              </a:rPr>
              <a:t>.</a:t>
            </a:r>
            <a:endParaRPr lang="en-US" sz="1700" dirty="0">
              <a:effectLst/>
              <a:latin typeface="Times New Roman" panose="02020603050405020304" pitchFamily="18" charset="0"/>
              <a:ea typeface="Times New Roman" panose="02020603050405020304" pitchFamily="18" charset="0"/>
            </a:endParaRP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The pandemic of COVID-19 had a significant impact on the travel industry, including Airbnb. As a result, in order to adapt to the new reality of the pandemic, Airbnb had to undergo a large-scale transformational change.</a:t>
            </a:r>
            <a:endParaRPr lang="en-US" sz="1700" dirty="0">
              <a:effectLst/>
              <a:latin typeface="Times New Roman" panose="02020603050405020304" pitchFamily="18" charset="0"/>
              <a:ea typeface="Times New Roman" panose="02020603050405020304" pitchFamily="18" charset="0"/>
            </a:endParaRPr>
          </a:p>
          <a:p>
            <a:endParaRPr lang="en-US" sz="1700" dirty="0"/>
          </a:p>
        </p:txBody>
      </p:sp>
      <p:pic>
        <p:nvPicPr>
          <p:cNvPr id="1026" name="Picture 2" descr="Stability and Change Road Sign Illustration Design Stock Illustration -  Illustration of concept, evolution: 34577733">
            <a:extLst>
              <a:ext uri="{FF2B5EF4-FFF2-40B4-BE49-F238E27FC236}">
                <a16:creationId xmlns:a16="http://schemas.microsoft.com/office/drawing/2014/main" id="{7B962230-CDDD-48C3-94FF-B725CEFA05F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0762"/>
          <a:stretch/>
        </p:blipFill>
        <p:spPr bwMode="auto">
          <a:xfrm>
            <a:off x="957453" y="1747457"/>
            <a:ext cx="4648201" cy="4308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3230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3CB9F-C38F-45FB-B367-4F16C73EDCFA}"/>
              </a:ext>
            </a:extLst>
          </p:cNvPr>
          <p:cNvSpPr>
            <a:spLocks noGrp="1"/>
          </p:cNvSpPr>
          <p:nvPr>
            <p:ph type="title"/>
          </p:nvPr>
        </p:nvSpPr>
        <p:spPr/>
        <p:txBody>
          <a:bodyPr/>
          <a:lstStyle/>
          <a:p>
            <a:r>
              <a:rPr lang="en-IN" sz="1800" b="1" kern="0" dirty="0">
                <a:solidFill>
                  <a:srgbClr val="000000"/>
                </a:solidFill>
                <a:effectLst/>
                <a:latin typeface="Times New Roman" panose="02020603050405020304" pitchFamily="18" charset="0"/>
              </a:rPr>
              <a:t>Key factors and drivers of change </a:t>
            </a:r>
            <a:endParaRPr lang="en-US" dirty="0"/>
          </a:p>
        </p:txBody>
      </p:sp>
      <p:sp>
        <p:nvSpPr>
          <p:cNvPr id="3" name="Content Placeholder 2">
            <a:extLst>
              <a:ext uri="{FF2B5EF4-FFF2-40B4-BE49-F238E27FC236}">
                <a16:creationId xmlns:a16="http://schemas.microsoft.com/office/drawing/2014/main" id="{0C21655D-2198-41E4-9AFB-18AB897E6582}"/>
              </a:ext>
            </a:extLst>
          </p:cNvPr>
          <p:cNvSpPr>
            <a:spLocks noGrp="1"/>
          </p:cNvSpPr>
          <p:nvPr>
            <p:ph idx="1"/>
          </p:nvPr>
        </p:nvSpPr>
        <p:spPr>
          <a:xfrm>
            <a:off x="671704" y="2084832"/>
            <a:ext cx="6119622" cy="4023360"/>
          </a:xfrm>
        </p:spPr>
        <p:txBody>
          <a:bodyPr>
            <a:normAutofit/>
          </a:bodyPr>
          <a:lstStyle/>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The company's culture of innovation, agility, and customer-centricity aided in its response to the pandemic. To adapt to the rapidly changing market conditions, the company's leadership encouraged employees to think creatively and act quickly.</a:t>
            </a:r>
            <a:endParaRPr lang="en-US" sz="1700" dirty="0">
              <a:effectLst/>
              <a:latin typeface="Times New Roman" panose="02020603050405020304" pitchFamily="18" charset="0"/>
              <a:ea typeface="Times New Roman" panose="02020603050405020304" pitchFamily="18" charset="0"/>
            </a:endParaRP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During the pandemic, Airbnb's leadership was critical in driving change. </a:t>
            </a: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Airbnb's digital platform enabled the company to quickly pivot its business model and adapt to changing </a:t>
            </a:r>
            <a:r>
              <a:rPr lang="en-US" sz="1700" dirty="0" err="1">
                <a:solidFill>
                  <a:srgbClr val="000000"/>
                </a:solidFill>
                <a:effectLst/>
                <a:latin typeface="Times New Roman" panose="02020603050405020304" pitchFamily="18" charset="0"/>
                <a:ea typeface="Times New Roman" panose="02020603050405020304" pitchFamily="18" charset="0"/>
              </a:rPr>
              <a:t>traveller</a:t>
            </a:r>
            <a:r>
              <a:rPr lang="en-US" sz="1700" dirty="0">
                <a:solidFill>
                  <a:srgbClr val="000000"/>
                </a:solidFill>
                <a:effectLst/>
                <a:latin typeface="Times New Roman" panose="02020603050405020304" pitchFamily="18" charset="0"/>
                <a:ea typeface="Times New Roman" panose="02020603050405020304" pitchFamily="18" charset="0"/>
              </a:rPr>
              <a:t> needs. </a:t>
            </a:r>
            <a:endParaRPr lang="en-US" sz="1700" dirty="0">
              <a:effectLst/>
              <a:latin typeface="Times New Roman" panose="02020603050405020304" pitchFamily="18" charset="0"/>
              <a:ea typeface="Times New Roman" panose="02020603050405020304" pitchFamily="18" charset="0"/>
            </a:endParaRPr>
          </a:p>
        </p:txBody>
      </p:sp>
      <p:pic>
        <p:nvPicPr>
          <p:cNvPr id="2050" name="Picture 2" descr="Cultural change as a driver for outcomes - Opencity Inc">
            <a:extLst>
              <a:ext uri="{FF2B5EF4-FFF2-40B4-BE49-F238E27FC236}">
                <a16:creationId xmlns:a16="http://schemas.microsoft.com/office/drawing/2014/main" id="{17B6ED91-7517-4AA9-90E2-69B4F230EA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43750" y="1934336"/>
            <a:ext cx="4487510" cy="38759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48837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3349C-E252-4C2D-8E41-D6E1CA10EF0A}"/>
              </a:ext>
            </a:extLst>
          </p:cNvPr>
          <p:cNvSpPr>
            <a:spLocks noGrp="1"/>
          </p:cNvSpPr>
          <p:nvPr>
            <p:ph type="title"/>
          </p:nvPr>
        </p:nvSpPr>
        <p:spPr/>
        <p:txBody>
          <a:bodyPr/>
          <a:lstStyle/>
          <a:p>
            <a:r>
              <a:rPr lang="en-IN" sz="1800" b="1" dirty="0">
                <a:solidFill>
                  <a:srgbClr val="000000"/>
                </a:solidFill>
                <a:effectLst/>
                <a:latin typeface="Times New Roman" panose="02020603050405020304" pitchFamily="18" charset="0"/>
                <a:ea typeface="Times New Roman" panose="02020603050405020304" pitchFamily="18" charset="0"/>
              </a:rPr>
              <a:t>Internal factors - SWOT</a:t>
            </a:r>
            <a:endParaRPr lang="en-US" b="1" dirty="0"/>
          </a:p>
        </p:txBody>
      </p:sp>
      <p:sp>
        <p:nvSpPr>
          <p:cNvPr id="3" name="Content Placeholder 2">
            <a:extLst>
              <a:ext uri="{FF2B5EF4-FFF2-40B4-BE49-F238E27FC236}">
                <a16:creationId xmlns:a16="http://schemas.microsoft.com/office/drawing/2014/main" id="{8BC6BF24-531C-4F3B-9DAA-240731B44A8A}"/>
              </a:ext>
            </a:extLst>
          </p:cNvPr>
          <p:cNvSpPr>
            <a:spLocks noGrp="1"/>
          </p:cNvSpPr>
          <p:nvPr>
            <p:ph idx="1"/>
          </p:nvPr>
        </p:nvSpPr>
        <p:spPr>
          <a:xfrm>
            <a:off x="5981700" y="1638300"/>
            <a:ext cx="5591176" cy="4023360"/>
          </a:xfrm>
        </p:spPr>
        <p:txBody>
          <a:bodyPr>
            <a:noAutofit/>
          </a:bodyPr>
          <a:lstStyle/>
          <a:p>
            <a:pPr marL="0" marR="0" algn="just">
              <a:lnSpc>
                <a:spcPct val="150000"/>
              </a:lnSpc>
              <a:spcBef>
                <a:spcPts val="0"/>
              </a:spcBef>
              <a:spcAft>
                <a:spcPts val="0"/>
              </a:spcAft>
            </a:pPr>
            <a:r>
              <a:rPr lang="en-US" sz="1700" b="1" dirty="0">
                <a:solidFill>
                  <a:srgbClr val="000000"/>
                </a:solidFill>
                <a:effectLst/>
                <a:latin typeface="Times New Roman" panose="02020603050405020304" pitchFamily="18" charset="0"/>
                <a:ea typeface="Times New Roman" panose="02020603050405020304" pitchFamily="18" charset="0"/>
              </a:rPr>
              <a:t>Strengths:</a:t>
            </a:r>
            <a:endParaRPr lang="en-US" sz="1700" dirty="0">
              <a:effectLst/>
              <a:latin typeface="Times New Roman" panose="02020603050405020304" pitchFamily="18" charset="0"/>
              <a:ea typeface="Times New Roman" panose="02020603050405020304" pitchFamily="18" charset="0"/>
            </a:endParaRP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Airbnb is a well-known brand with a reputation for providing unique and </a:t>
            </a:r>
            <a:r>
              <a:rPr lang="en-US" sz="1700" dirty="0" err="1">
                <a:solidFill>
                  <a:srgbClr val="000000"/>
                </a:solidFill>
                <a:effectLst/>
                <a:latin typeface="Times New Roman" panose="02020603050405020304" pitchFamily="18" charset="0"/>
                <a:ea typeface="Times New Roman" panose="02020603050405020304" pitchFamily="18" charset="0"/>
              </a:rPr>
              <a:t>personalised</a:t>
            </a:r>
            <a:r>
              <a:rPr lang="en-US" sz="1700" dirty="0">
                <a:solidFill>
                  <a:srgbClr val="000000"/>
                </a:solidFill>
                <a:effectLst/>
                <a:latin typeface="Times New Roman" panose="02020603050405020304" pitchFamily="18" charset="0"/>
                <a:ea typeface="Times New Roman" panose="02020603050405020304" pitchFamily="18" charset="0"/>
              </a:rPr>
              <a:t> travel experiences.</a:t>
            </a:r>
            <a:endParaRPr lang="en-US" sz="1700" dirty="0">
              <a:effectLst/>
              <a:latin typeface="Times New Roman" panose="02020603050405020304" pitchFamily="18" charset="0"/>
              <a:ea typeface="Times New Roman" panose="02020603050405020304" pitchFamily="18" charset="0"/>
            </a:endParaRP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Airbnb's platform offers a unique and flexible way for hosts to rent out their properties, as well as for guests to find accommodations that meet their specific needs (Harmon, 2019).</a:t>
            </a:r>
            <a:endParaRPr lang="en-US" sz="17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700" b="1" dirty="0">
                <a:solidFill>
                  <a:srgbClr val="000000"/>
                </a:solidFill>
                <a:effectLst/>
                <a:latin typeface="Times New Roman" panose="02020603050405020304" pitchFamily="18" charset="0"/>
                <a:ea typeface="Times New Roman" panose="02020603050405020304" pitchFamily="18" charset="0"/>
              </a:rPr>
              <a:t>Weaknesses:</a:t>
            </a:r>
            <a:endParaRPr lang="en-US" sz="1700" dirty="0">
              <a:effectLst/>
              <a:latin typeface="Times New Roman" panose="02020603050405020304" pitchFamily="18" charset="0"/>
              <a:ea typeface="Times New Roman" panose="02020603050405020304" pitchFamily="18" charset="0"/>
            </a:endParaRP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Airbnb is vulnerable to external factors such as economic downturns, political instability, and public health crises, all of which can have an impact on travel demand </a:t>
            </a:r>
            <a:r>
              <a:rPr lang="en-US" sz="1700">
                <a:solidFill>
                  <a:srgbClr val="000000"/>
                </a:solidFill>
                <a:effectLst/>
                <a:latin typeface="Times New Roman" panose="02020603050405020304" pitchFamily="18" charset="0"/>
                <a:ea typeface="Times New Roman" panose="02020603050405020304" pitchFamily="18" charset="0"/>
              </a:rPr>
              <a:t>and revenue.</a:t>
            </a:r>
            <a:endParaRPr lang="en-US" sz="1700" dirty="0">
              <a:effectLst/>
              <a:latin typeface="Times New Roman" panose="02020603050405020304" pitchFamily="18" charset="0"/>
              <a:ea typeface="Times New Roman" panose="02020603050405020304" pitchFamily="18" charset="0"/>
            </a:endParaRPr>
          </a:p>
        </p:txBody>
      </p:sp>
      <p:pic>
        <p:nvPicPr>
          <p:cNvPr id="3074" name="Picture 2" descr="PESTLE Analysis of Airbnb">
            <a:extLst>
              <a:ext uri="{FF2B5EF4-FFF2-40B4-BE49-F238E27FC236}">
                <a16:creationId xmlns:a16="http://schemas.microsoft.com/office/drawing/2014/main" id="{19F464A1-8731-4468-8521-3B6A67A525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9739" y="2326729"/>
            <a:ext cx="5037136" cy="33349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9984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F2D83-E64E-49B3-8FDF-A0EFE898873D}"/>
              </a:ext>
            </a:extLst>
          </p:cNvPr>
          <p:cNvSpPr>
            <a:spLocks noGrp="1"/>
          </p:cNvSpPr>
          <p:nvPr>
            <p:ph type="title"/>
          </p:nvPr>
        </p:nvSpPr>
        <p:spPr/>
        <p:txBody>
          <a:bodyPr/>
          <a:lstStyle/>
          <a:p>
            <a:r>
              <a:rPr lang="en-IN" sz="1800" b="1" kern="0" dirty="0">
                <a:solidFill>
                  <a:srgbClr val="000000"/>
                </a:solidFill>
                <a:effectLst/>
                <a:latin typeface="Times New Roman" panose="02020603050405020304" pitchFamily="18" charset="0"/>
              </a:rPr>
              <a:t>Internal factors- SWOT</a:t>
            </a:r>
            <a:endParaRPr lang="en-US" dirty="0"/>
          </a:p>
        </p:txBody>
      </p:sp>
      <p:sp>
        <p:nvSpPr>
          <p:cNvPr id="3" name="Content Placeholder 2">
            <a:extLst>
              <a:ext uri="{FF2B5EF4-FFF2-40B4-BE49-F238E27FC236}">
                <a16:creationId xmlns:a16="http://schemas.microsoft.com/office/drawing/2014/main" id="{3ED582A7-8B57-4F19-B7C2-2E6E436E3340}"/>
              </a:ext>
            </a:extLst>
          </p:cNvPr>
          <p:cNvSpPr>
            <a:spLocks noGrp="1"/>
          </p:cNvSpPr>
          <p:nvPr>
            <p:ph idx="1"/>
          </p:nvPr>
        </p:nvSpPr>
        <p:spPr>
          <a:xfrm>
            <a:off x="471190" y="1856232"/>
            <a:ext cx="6052947" cy="4023360"/>
          </a:xfrm>
        </p:spPr>
        <p:txBody>
          <a:bodyPr>
            <a:noAutofit/>
          </a:bodyPr>
          <a:lstStyle/>
          <a:p>
            <a:pPr marL="0" marR="0" algn="just">
              <a:lnSpc>
                <a:spcPct val="150000"/>
              </a:lnSpc>
              <a:spcBef>
                <a:spcPts val="0"/>
              </a:spcBef>
              <a:spcAft>
                <a:spcPts val="0"/>
              </a:spcAft>
            </a:pPr>
            <a:r>
              <a:rPr lang="en-US" sz="1700" b="1" dirty="0">
                <a:solidFill>
                  <a:srgbClr val="000000"/>
                </a:solidFill>
                <a:effectLst/>
                <a:latin typeface="Times New Roman" panose="02020603050405020304" pitchFamily="18" charset="0"/>
                <a:ea typeface="Times New Roman" panose="02020603050405020304" pitchFamily="18" charset="0"/>
              </a:rPr>
              <a:t>Opportunities: </a:t>
            </a:r>
            <a:endParaRPr lang="en-US" sz="1700" dirty="0">
              <a:effectLst/>
              <a:latin typeface="Times New Roman" panose="02020603050405020304" pitchFamily="18" charset="0"/>
              <a:ea typeface="Times New Roman" panose="02020603050405020304" pitchFamily="18" charset="0"/>
            </a:endParaRP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Expansion into new markets: In order to grow its customer base, Airbnb has the opportunity to expand into new markets such as emerging economies or new travel segments.</a:t>
            </a:r>
            <a:endParaRPr lang="en-US" sz="1700" dirty="0">
              <a:effectLst/>
              <a:latin typeface="Times New Roman" panose="02020603050405020304" pitchFamily="18" charset="0"/>
              <a:ea typeface="Times New Roman" panose="02020603050405020304" pitchFamily="18" charset="0"/>
            </a:endParaRP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Airbnb can continue to innovate and develop new features and offerings to meet the changing needs and expectations of </a:t>
            </a:r>
            <a:r>
              <a:rPr lang="en-US" sz="1700" dirty="0" err="1">
                <a:solidFill>
                  <a:srgbClr val="000000"/>
                </a:solidFill>
                <a:effectLst/>
                <a:latin typeface="Times New Roman" panose="02020603050405020304" pitchFamily="18" charset="0"/>
                <a:ea typeface="Times New Roman" panose="02020603050405020304" pitchFamily="18" charset="0"/>
              </a:rPr>
              <a:t>travellers</a:t>
            </a:r>
            <a:r>
              <a:rPr lang="en-US" sz="1700" dirty="0">
                <a:solidFill>
                  <a:srgbClr val="000000"/>
                </a:solidFill>
                <a:effectLst/>
                <a:latin typeface="Times New Roman" panose="02020603050405020304" pitchFamily="18" charset="0"/>
                <a:ea typeface="Times New Roman" panose="02020603050405020304" pitchFamily="18" charset="0"/>
              </a:rPr>
              <a:t> (</a:t>
            </a:r>
            <a:r>
              <a:rPr lang="en-US" sz="1700" dirty="0" err="1">
                <a:solidFill>
                  <a:srgbClr val="000000"/>
                </a:solidFill>
                <a:effectLst/>
                <a:latin typeface="Times New Roman" panose="02020603050405020304" pitchFamily="18" charset="0"/>
                <a:ea typeface="Times New Roman" panose="02020603050405020304" pitchFamily="18" charset="0"/>
              </a:rPr>
              <a:t>Nwakanma</a:t>
            </a:r>
            <a:r>
              <a:rPr lang="en-US" sz="1700" dirty="0">
                <a:solidFill>
                  <a:srgbClr val="000000"/>
                </a:solidFill>
                <a:effectLst/>
                <a:latin typeface="Times New Roman" panose="02020603050405020304" pitchFamily="18" charset="0"/>
                <a:ea typeface="Times New Roman" panose="02020603050405020304" pitchFamily="18" charset="0"/>
              </a:rPr>
              <a:t>, 2022).</a:t>
            </a:r>
            <a:endParaRPr lang="en-US" sz="17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700" b="1" dirty="0">
                <a:solidFill>
                  <a:srgbClr val="000000"/>
                </a:solidFill>
                <a:effectLst/>
                <a:latin typeface="Times New Roman" panose="02020603050405020304" pitchFamily="18" charset="0"/>
                <a:ea typeface="Times New Roman" panose="02020603050405020304" pitchFamily="18" charset="0"/>
              </a:rPr>
              <a:t>Threats:</a:t>
            </a:r>
            <a:endParaRPr lang="en-US" sz="1700" dirty="0">
              <a:effectLst/>
              <a:latin typeface="Times New Roman" panose="02020603050405020304" pitchFamily="18" charset="0"/>
              <a:ea typeface="Times New Roman" panose="02020603050405020304" pitchFamily="18" charset="0"/>
            </a:endParaRP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Other online travel agencies and short-term rental platforms compete with Airbnb for market share and revenue.</a:t>
            </a:r>
            <a:endParaRPr lang="en-US" sz="1700" dirty="0">
              <a:effectLst/>
              <a:latin typeface="Times New Roman" panose="02020603050405020304" pitchFamily="18" charset="0"/>
              <a:ea typeface="Times New Roman" panose="02020603050405020304" pitchFamily="18" charset="0"/>
            </a:endParaRP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Economic downturns or recessions can have an impact on travel demand and reduce the number of bookings on the platform.</a:t>
            </a:r>
            <a:endParaRPr lang="en-US" sz="1700" dirty="0">
              <a:effectLst/>
              <a:latin typeface="Times New Roman" panose="02020603050405020304" pitchFamily="18" charset="0"/>
              <a:ea typeface="Times New Roman" panose="02020603050405020304" pitchFamily="18" charset="0"/>
            </a:endParaRPr>
          </a:p>
          <a:p>
            <a:endParaRPr lang="en-US" sz="1700" dirty="0"/>
          </a:p>
        </p:txBody>
      </p:sp>
      <p:pic>
        <p:nvPicPr>
          <p:cNvPr id="4098" name="Picture 2" descr="SWOT &amp; PESTLE Analysis of Airbnb">
            <a:extLst>
              <a:ext uri="{FF2B5EF4-FFF2-40B4-BE49-F238E27FC236}">
                <a16:creationId xmlns:a16="http://schemas.microsoft.com/office/drawing/2014/main" id="{11069316-BBFE-4950-BA6E-EE642268F54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6871"/>
          <a:stretch/>
        </p:blipFill>
        <p:spPr bwMode="auto">
          <a:xfrm>
            <a:off x="6951261" y="2400300"/>
            <a:ext cx="4869263" cy="34792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93772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C4F4E-2BB5-4AE2-BBF8-1433B15211CA}"/>
              </a:ext>
            </a:extLst>
          </p:cNvPr>
          <p:cNvSpPr>
            <a:spLocks noGrp="1"/>
          </p:cNvSpPr>
          <p:nvPr>
            <p:ph type="title"/>
          </p:nvPr>
        </p:nvSpPr>
        <p:spPr/>
        <p:txBody>
          <a:bodyPr/>
          <a:lstStyle/>
          <a:p>
            <a:r>
              <a:rPr lang="en-IN" sz="1800" b="1" kern="0" dirty="0">
                <a:solidFill>
                  <a:srgbClr val="000000"/>
                </a:solidFill>
                <a:effectLst/>
                <a:latin typeface="Times New Roman" panose="02020603050405020304" pitchFamily="18" charset="0"/>
              </a:rPr>
              <a:t>External factors - PESTLE</a:t>
            </a:r>
            <a:endParaRPr lang="en-US" dirty="0"/>
          </a:p>
        </p:txBody>
      </p:sp>
      <p:sp>
        <p:nvSpPr>
          <p:cNvPr id="3" name="Content Placeholder 2">
            <a:extLst>
              <a:ext uri="{FF2B5EF4-FFF2-40B4-BE49-F238E27FC236}">
                <a16:creationId xmlns:a16="http://schemas.microsoft.com/office/drawing/2014/main" id="{4F5904C2-7647-4D59-ADFD-70A75CCB5AF3}"/>
              </a:ext>
            </a:extLst>
          </p:cNvPr>
          <p:cNvSpPr>
            <a:spLocks noGrp="1"/>
          </p:cNvSpPr>
          <p:nvPr>
            <p:ph idx="1"/>
          </p:nvPr>
        </p:nvSpPr>
        <p:spPr>
          <a:xfrm>
            <a:off x="1024127" y="1838325"/>
            <a:ext cx="9720073" cy="4023360"/>
          </a:xfrm>
        </p:spPr>
        <p:txBody>
          <a:bodyPr>
            <a:noAutofit/>
          </a:bodyPr>
          <a:lstStyle/>
          <a:p>
            <a:pPr marL="0" marR="0" algn="just">
              <a:lnSpc>
                <a:spcPct val="150000"/>
              </a:lnSpc>
              <a:spcBef>
                <a:spcPts val="0"/>
              </a:spcBef>
              <a:spcAft>
                <a:spcPts val="0"/>
              </a:spcAft>
            </a:pPr>
            <a:r>
              <a:rPr lang="en-US" sz="1700" b="1" dirty="0">
                <a:solidFill>
                  <a:srgbClr val="000000"/>
                </a:solidFill>
                <a:effectLst/>
                <a:latin typeface="Times New Roman" panose="02020603050405020304" pitchFamily="18" charset="0"/>
                <a:ea typeface="Times New Roman" panose="02020603050405020304" pitchFamily="18" charset="0"/>
              </a:rPr>
              <a:t>Political: </a:t>
            </a:r>
            <a:endParaRPr lang="en-US" sz="1700" dirty="0">
              <a:effectLst/>
              <a:latin typeface="Times New Roman" panose="02020603050405020304" pitchFamily="18" charset="0"/>
              <a:ea typeface="Times New Roman" panose="02020603050405020304" pitchFamily="18" charset="0"/>
            </a:endParaRP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In many jurisdictions, local governments are attempting to regulate short-term rentals in order to protect local housing markets and residents.</a:t>
            </a:r>
            <a:endParaRPr lang="en-US" sz="17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700" b="1" dirty="0">
                <a:solidFill>
                  <a:srgbClr val="000000"/>
                </a:solidFill>
                <a:effectLst/>
                <a:latin typeface="Times New Roman" panose="02020603050405020304" pitchFamily="18" charset="0"/>
                <a:ea typeface="Times New Roman" panose="02020603050405020304" pitchFamily="18" charset="0"/>
              </a:rPr>
              <a:t>Economical:</a:t>
            </a:r>
            <a:endParaRPr lang="en-US" sz="1700" dirty="0">
              <a:effectLst/>
              <a:latin typeface="Times New Roman" panose="02020603050405020304" pitchFamily="18" charset="0"/>
              <a:ea typeface="Times New Roman" panose="02020603050405020304" pitchFamily="18" charset="0"/>
            </a:endParaRP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Economic downturns or recessions can have an impact on travel demand and reduce the number of bookings on the platform (Branson and Martinez, 2023).</a:t>
            </a:r>
            <a:endParaRPr lang="en-US" sz="17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700" b="1" dirty="0">
                <a:solidFill>
                  <a:srgbClr val="000000"/>
                </a:solidFill>
                <a:effectLst/>
                <a:latin typeface="Times New Roman" panose="02020603050405020304" pitchFamily="18" charset="0"/>
                <a:ea typeface="Times New Roman" panose="02020603050405020304" pitchFamily="18" charset="0"/>
              </a:rPr>
              <a:t>Social:</a:t>
            </a:r>
            <a:endParaRPr lang="en-US" sz="1700" dirty="0">
              <a:effectLst/>
              <a:latin typeface="Times New Roman" panose="02020603050405020304" pitchFamily="18" charset="0"/>
              <a:ea typeface="Times New Roman" panose="02020603050405020304" pitchFamily="18" charset="0"/>
            </a:endParaRP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Changes in consumer preferences and travel </a:t>
            </a:r>
            <a:r>
              <a:rPr lang="en-US" sz="1700" dirty="0" err="1">
                <a:solidFill>
                  <a:srgbClr val="000000"/>
                </a:solidFill>
                <a:effectLst/>
                <a:latin typeface="Times New Roman" panose="02020603050405020304" pitchFamily="18" charset="0"/>
                <a:ea typeface="Times New Roman" panose="02020603050405020304" pitchFamily="18" charset="0"/>
              </a:rPr>
              <a:t>behaviours</a:t>
            </a:r>
            <a:r>
              <a:rPr lang="en-US" sz="1700" dirty="0">
                <a:solidFill>
                  <a:srgbClr val="000000"/>
                </a:solidFill>
                <a:effectLst/>
                <a:latin typeface="Times New Roman" panose="02020603050405020304" pitchFamily="18" charset="0"/>
                <a:ea typeface="Times New Roman" panose="02020603050405020304" pitchFamily="18" charset="0"/>
              </a:rPr>
              <a:t>, such as a shift towards sustainable travel, may have an impact on demand on the platform.</a:t>
            </a:r>
            <a:endParaRPr lang="en-US" sz="17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658492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9FC5F-2CC8-42FC-8B18-6D682872489C}"/>
              </a:ext>
            </a:extLst>
          </p:cNvPr>
          <p:cNvSpPr>
            <a:spLocks noGrp="1"/>
          </p:cNvSpPr>
          <p:nvPr>
            <p:ph type="title"/>
          </p:nvPr>
        </p:nvSpPr>
        <p:spPr>
          <a:xfrm>
            <a:off x="838200" y="346075"/>
            <a:ext cx="10515600" cy="1325563"/>
          </a:xfrm>
        </p:spPr>
        <p:txBody>
          <a:bodyPr/>
          <a:lstStyle/>
          <a:p>
            <a:r>
              <a:rPr lang="en-IN" sz="1800" b="1" kern="0" dirty="0">
                <a:solidFill>
                  <a:srgbClr val="000000"/>
                </a:solidFill>
                <a:effectLst/>
                <a:latin typeface="Times New Roman" panose="02020603050405020304" pitchFamily="18" charset="0"/>
              </a:rPr>
              <a:t>External factors - PESTLE</a:t>
            </a:r>
            <a:endParaRPr lang="en-US" dirty="0"/>
          </a:p>
        </p:txBody>
      </p:sp>
      <p:sp>
        <p:nvSpPr>
          <p:cNvPr id="3" name="Content Placeholder 2">
            <a:extLst>
              <a:ext uri="{FF2B5EF4-FFF2-40B4-BE49-F238E27FC236}">
                <a16:creationId xmlns:a16="http://schemas.microsoft.com/office/drawing/2014/main" id="{F164D7BE-7915-4A31-BD62-E7DF46DF9C8D}"/>
              </a:ext>
            </a:extLst>
          </p:cNvPr>
          <p:cNvSpPr>
            <a:spLocks noGrp="1"/>
          </p:cNvSpPr>
          <p:nvPr>
            <p:ph idx="1"/>
          </p:nvPr>
        </p:nvSpPr>
        <p:spPr>
          <a:xfrm>
            <a:off x="838200" y="1990725"/>
            <a:ext cx="9720073" cy="4023360"/>
          </a:xfrm>
        </p:spPr>
        <p:txBody>
          <a:bodyPr>
            <a:normAutofit fontScale="92500" lnSpcReduction="20000"/>
          </a:bodyPr>
          <a:lstStyle/>
          <a:p>
            <a:pPr marL="0" marR="0" algn="just">
              <a:lnSpc>
                <a:spcPct val="150000"/>
              </a:lnSpc>
              <a:spcBef>
                <a:spcPts val="0"/>
              </a:spcBef>
              <a:spcAft>
                <a:spcPts val="0"/>
              </a:spcAft>
            </a:pPr>
            <a:r>
              <a:rPr lang="en-US" sz="1800" b="1" dirty="0">
                <a:solidFill>
                  <a:srgbClr val="000000"/>
                </a:solidFill>
                <a:effectLst/>
                <a:latin typeface="Times New Roman" panose="02020603050405020304" pitchFamily="18" charset="0"/>
                <a:ea typeface="Times New Roman" panose="02020603050405020304" pitchFamily="18" charset="0"/>
              </a:rPr>
              <a:t>Technological:</a:t>
            </a:r>
            <a:endParaRPr lang="en-US" sz="1800" dirty="0">
              <a:effectLst/>
              <a:latin typeface="Times New Roman" panose="02020603050405020304" pitchFamily="18" charset="0"/>
              <a:ea typeface="Times New Roman" panose="02020603050405020304" pitchFamily="18" charset="0"/>
            </a:endParaRP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800" dirty="0">
                <a:solidFill>
                  <a:srgbClr val="000000"/>
                </a:solidFill>
                <a:effectLst/>
                <a:latin typeface="Times New Roman" panose="02020603050405020304" pitchFamily="18" charset="0"/>
                <a:ea typeface="Times New Roman" panose="02020603050405020304" pitchFamily="18" charset="0"/>
              </a:rPr>
              <a:t>Disruptive technologies such as blockchain and artificial intelligence may have an impact on the travel industry and Airbnb's business model.</a:t>
            </a:r>
            <a:endParaRPr lang="en-US" sz="1800" dirty="0">
              <a:effectLst/>
              <a:latin typeface="Times New Roman" panose="02020603050405020304" pitchFamily="18" charset="0"/>
              <a:ea typeface="Times New Roman" panose="02020603050405020304" pitchFamily="18" charset="0"/>
            </a:endParaRP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800" dirty="0">
                <a:solidFill>
                  <a:srgbClr val="000000"/>
                </a:solidFill>
                <a:effectLst/>
                <a:latin typeface="Times New Roman" panose="02020603050405020304" pitchFamily="18" charset="0"/>
                <a:ea typeface="Times New Roman" panose="02020603050405020304" pitchFamily="18" charset="0"/>
              </a:rPr>
              <a:t>Cybersecurity threats and data breaches may have an impact on the company's reputation and customer trust (</a:t>
            </a:r>
            <a:r>
              <a:rPr lang="en-US" sz="1800" dirty="0" err="1">
                <a:solidFill>
                  <a:srgbClr val="000000"/>
                </a:solidFill>
                <a:effectLst/>
                <a:latin typeface="Times New Roman" panose="02020603050405020304" pitchFamily="18" charset="0"/>
                <a:ea typeface="Times New Roman" panose="02020603050405020304" pitchFamily="18" charset="0"/>
              </a:rPr>
              <a:t>Callander</a:t>
            </a:r>
            <a:r>
              <a:rPr lang="en-US" sz="1800" dirty="0">
                <a:solidFill>
                  <a:srgbClr val="000000"/>
                </a:solidFill>
                <a:effectLst/>
                <a:latin typeface="Times New Roman" panose="02020603050405020304" pitchFamily="18" charset="0"/>
                <a:ea typeface="Times New Roman" panose="02020603050405020304" pitchFamily="18" charset="0"/>
              </a:rPr>
              <a:t>, </a:t>
            </a:r>
            <a:r>
              <a:rPr lang="en-US" sz="1800" i="1" dirty="0">
                <a:solidFill>
                  <a:srgbClr val="000000"/>
                </a:solidFill>
                <a:effectLst/>
                <a:latin typeface="Times New Roman" panose="02020603050405020304" pitchFamily="18" charset="0"/>
                <a:ea typeface="Times New Roman" panose="02020603050405020304" pitchFamily="18" charset="0"/>
              </a:rPr>
              <a:t>et al</a:t>
            </a:r>
            <a:r>
              <a:rPr lang="en-US" sz="1800" dirty="0">
                <a:solidFill>
                  <a:srgbClr val="000000"/>
                </a:solidFill>
                <a:effectLst/>
                <a:latin typeface="Times New Roman" panose="02020603050405020304" pitchFamily="18" charset="0"/>
                <a:ea typeface="Times New Roman" panose="02020603050405020304" pitchFamily="18" charset="0"/>
              </a:rPr>
              <a:t>. 2022).</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b="1" dirty="0">
                <a:solidFill>
                  <a:srgbClr val="000000"/>
                </a:solidFill>
                <a:effectLst/>
                <a:latin typeface="Times New Roman" panose="02020603050405020304" pitchFamily="18" charset="0"/>
                <a:ea typeface="Times New Roman" panose="02020603050405020304" pitchFamily="18" charset="0"/>
              </a:rPr>
              <a:t>Legal:</a:t>
            </a:r>
            <a:endParaRPr lang="en-US" sz="1800" dirty="0">
              <a:effectLst/>
              <a:latin typeface="Times New Roman" panose="02020603050405020304" pitchFamily="18" charset="0"/>
              <a:ea typeface="Times New Roman" panose="02020603050405020304" pitchFamily="18" charset="0"/>
            </a:endParaRP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800" dirty="0">
                <a:solidFill>
                  <a:srgbClr val="000000"/>
                </a:solidFill>
                <a:effectLst/>
                <a:latin typeface="Times New Roman" panose="02020603050405020304" pitchFamily="18" charset="0"/>
                <a:ea typeface="Times New Roman" panose="02020603050405020304" pitchFamily="18" charset="0"/>
              </a:rPr>
              <a:t>Changes in data protection laws may have an impact on the company's ability to collect and use customer data.</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b="1" dirty="0">
                <a:solidFill>
                  <a:srgbClr val="000000"/>
                </a:solidFill>
                <a:effectLst/>
                <a:latin typeface="Times New Roman" panose="02020603050405020304" pitchFamily="18" charset="0"/>
                <a:ea typeface="Times New Roman" panose="02020603050405020304" pitchFamily="18" charset="0"/>
              </a:rPr>
              <a:t>Environmental:</a:t>
            </a:r>
            <a:endParaRPr lang="en-US" sz="1800" dirty="0">
              <a:effectLst/>
              <a:latin typeface="Times New Roman" panose="02020603050405020304" pitchFamily="18" charset="0"/>
              <a:ea typeface="Times New Roman" panose="02020603050405020304" pitchFamily="18" charset="0"/>
            </a:endParaRP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800" dirty="0">
                <a:solidFill>
                  <a:srgbClr val="000000"/>
                </a:solidFill>
                <a:effectLst/>
                <a:latin typeface="Times New Roman" panose="02020603050405020304" pitchFamily="18" charset="0"/>
                <a:ea typeface="Times New Roman" panose="02020603050405020304" pitchFamily="18" charset="0"/>
              </a:rPr>
              <a:t>Changes in consumer preferences for sustainable travel may have an impact on demand on the platform and the company's overall sustainability goals (Arthur, 2022).</a:t>
            </a:r>
            <a:endParaRPr lang="en-US"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045536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3AAB5-C14F-468A-82A0-B1B87DDAC7ED}"/>
              </a:ext>
            </a:extLst>
          </p:cNvPr>
          <p:cNvSpPr>
            <a:spLocks noGrp="1"/>
          </p:cNvSpPr>
          <p:nvPr>
            <p:ph type="title"/>
          </p:nvPr>
        </p:nvSpPr>
        <p:spPr/>
        <p:txBody>
          <a:bodyPr/>
          <a:lstStyle/>
          <a:p>
            <a:r>
              <a:rPr lang="en-IN" sz="1800" b="1" dirty="0">
                <a:solidFill>
                  <a:srgbClr val="000000"/>
                </a:solidFill>
                <a:effectLst/>
                <a:latin typeface="Times New Roman" panose="02020603050405020304" pitchFamily="18" charset="0"/>
                <a:ea typeface="Times New Roman" panose="02020603050405020304" pitchFamily="18" charset="0"/>
              </a:rPr>
              <a:t>Stakeholders</a:t>
            </a:r>
            <a:endParaRPr lang="en-US" b="1" dirty="0"/>
          </a:p>
        </p:txBody>
      </p:sp>
      <p:sp>
        <p:nvSpPr>
          <p:cNvPr id="3" name="Content Placeholder 2">
            <a:extLst>
              <a:ext uri="{FF2B5EF4-FFF2-40B4-BE49-F238E27FC236}">
                <a16:creationId xmlns:a16="http://schemas.microsoft.com/office/drawing/2014/main" id="{9F6E66E2-60D4-458A-B792-F743908EC746}"/>
              </a:ext>
            </a:extLst>
          </p:cNvPr>
          <p:cNvSpPr>
            <a:spLocks noGrp="1"/>
          </p:cNvSpPr>
          <p:nvPr>
            <p:ph idx="1"/>
          </p:nvPr>
        </p:nvSpPr>
        <p:spPr>
          <a:xfrm>
            <a:off x="5884164" y="1885950"/>
            <a:ext cx="5248276" cy="4023360"/>
          </a:xfrm>
        </p:spPr>
        <p:txBody>
          <a:bodyPr>
            <a:normAutofit/>
          </a:bodyPr>
          <a:lstStyle/>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Individuals or groups who have an interest in or are impacted by an organization's operations and outcomes are referred to as stakeholders.</a:t>
            </a:r>
            <a:endParaRPr lang="en-US" sz="1700" dirty="0">
              <a:effectLst/>
              <a:latin typeface="Times New Roman" panose="02020603050405020304" pitchFamily="18" charset="0"/>
              <a:ea typeface="Times New Roman" panose="02020603050405020304" pitchFamily="18" charset="0"/>
            </a:endParaRP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Customers of Airbnb include both guests who book accommodations through the platform and hosts who list their properties for rent. </a:t>
            </a:r>
            <a:endParaRPr lang="en-US" sz="1700" dirty="0">
              <a:effectLst/>
              <a:latin typeface="Times New Roman" panose="02020603050405020304" pitchFamily="18" charset="0"/>
              <a:ea typeface="Times New Roman" panose="02020603050405020304" pitchFamily="18" charset="0"/>
            </a:endParaRP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Airbnb hosts are an important stakeholder group. They list their properties on the platform and are responsible for ensuring that guests have a positive experience. </a:t>
            </a:r>
            <a:endParaRPr lang="en-US" sz="1700" dirty="0">
              <a:effectLst/>
              <a:latin typeface="Times New Roman" panose="02020603050405020304" pitchFamily="18" charset="0"/>
              <a:ea typeface="Times New Roman" panose="02020603050405020304" pitchFamily="18" charset="0"/>
            </a:endParaRPr>
          </a:p>
        </p:txBody>
      </p:sp>
      <p:pic>
        <p:nvPicPr>
          <p:cNvPr id="5126" name="Picture 6" descr="Hi, I is a Good Black Man — My AirBnB Story | by Lincoln W Daniel | Be  Yourself">
            <a:extLst>
              <a:ext uri="{FF2B5EF4-FFF2-40B4-BE49-F238E27FC236}">
                <a16:creationId xmlns:a16="http://schemas.microsoft.com/office/drawing/2014/main" id="{39EF9330-423A-4A5F-8E7F-E43E99E6D0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258" y="2249424"/>
            <a:ext cx="5090541" cy="33676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702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4787E-767A-468A-BE52-7B4DE3D1DC00}"/>
              </a:ext>
            </a:extLst>
          </p:cNvPr>
          <p:cNvSpPr>
            <a:spLocks noGrp="1"/>
          </p:cNvSpPr>
          <p:nvPr>
            <p:ph type="title"/>
          </p:nvPr>
        </p:nvSpPr>
        <p:spPr/>
        <p:txBody>
          <a:bodyPr/>
          <a:lstStyle/>
          <a:p>
            <a:r>
              <a:rPr lang="en-IN" sz="1800" b="1" kern="0" dirty="0">
                <a:solidFill>
                  <a:srgbClr val="000000"/>
                </a:solidFill>
                <a:effectLst/>
                <a:latin typeface="Times New Roman" panose="02020603050405020304" pitchFamily="18" charset="0"/>
              </a:rPr>
              <a:t>The emergence of change and how different approaches were brought</a:t>
            </a:r>
            <a:endParaRPr lang="en-US" dirty="0"/>
          </a:p>
        </p:txBody>
      </p:sp>
      <p:sp>
        <p:nvSpPr>
          <p:cNvPr id="3" name="Content Placeholder 2">
            <a:extLst>
              <a:ext uri="{FF2B5EF4-FFF2-40B4-BE49-F238E27FC236}">
                <a16:creationId xmlns:a16="http://schemas.microsoft.com/office/drawing/2014/main" id="{3520551F-67BD-4598-A5F5-5134E89BA3A7}"/>
              </a:ext>
            </a:extLst>
          </p:cNvPr>
          <p:cNvSpPr>
            <a:spLocks noGrp="1"/>
          </p:cNvSpPr>
          <p:nvPr>
            <p:ph idx="1"/>
          </p:nvPr>
        </p:nvSpPr>
        <p:spPr>
          <a:xfrm>
            <a:off x="576453" y="1895475"/>
            <a:ext cx="5005197" cy="4514850"/>
          </a:xfrm>
        </p:spPr>
        <p:txBody>
          <a:bodyPr>
            <a:normAutofit/>
          </a:bodyPr>
          <a:lstStyle/>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The impact of the COVID-19 pandemic on the travel industry was a major driver of change in Airbnb. </a:t>
            </a:r>
            <a:endParaRPr lang="en-US" sz="1700" dirty="0">
              <a:effectLst/>
              <a:latin typeface="Times New Roman" panose="02020603050405020304" pitchFamily="18" charset="0"/>
              <a:ea typeface="Times New Roman" panose="02020603050405020304" pitchFamily="18" charset="0"/>
            </a:endParaRP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In response to the pandemic, Airbnb implemented cost-cutting measures such as layoffs and reduced marketing spend in order to conserve cash and weather the storm.</a:t>
            </a:r>
            <a:endParaRPr lang="en-US" sz="1700" dirty="0">
              <a:effectLst/>
              <a:latin typeface="Times New Roman" panose="02020603050405020304" pitchFamily="18" charset="0"/>
              <a:ea typeface="Times New Roman" panose="02020603050405020304" pitchFamily="18" charset="0"/>
            </a:endParaRP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Airbnb accelerated its digital transformation efforts to adapt to the changing environment, including expanding its online experiences offerings.</a:t>
            </a:r>
            <a:endParaRPr lang="en-US" sz="1700" dirty="0">
              <a:effectLst/>
              <a:latin typeface="Times New Roman" panose="02020603050405020304" pitchFamily="18" charset="0"/>
              <a:ea typeface="Times New Roman" panose="02020603050405020304" pitchFamily="18" charset="0"/>
            </a:endParaRPr>
          </a:p>
        </p:txBody>
      </p:sp>
      <p:pic>
        <p:nvPicPr>
          <p:cNvPr id="6146" name="Picture 2" descr="Airbnb &quot;Like Our Ancestors&quot; (Copy) — UDIT GOSWAMI">
            <a:extLst>
              <a:ext uri="{FF2B5EF4-FFF2-40B4-BE49-F238E27FC236}">
                <a16:creationId xmlns:a16="http://schemas.microsoft.com/office/drawing/2014/main" id="{57451B48-C72B-4465-ABDC-E0DFB9CCCCA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528"/>
          <a:stretch/>
        </p:blipFill>
        <p:spPr bwMode="auto">
          <a:xfrm>
            <a:off x="6096000" y="2084832"/>
            <a:ext cx="5690997" cy="38290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4621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9217C-32F0-4424-A397-5FAD57162D99}"/>
              </a:ext>
            </a:extLst>
          </p:cNvPr>
          <p:cNvSpPr>
            <a:spLocks noGrp="1"/>
          </p:cNvSpPr>
          <p:nvPr>
            <p:ph type="title"/>
          </p:nvPr>
        </p:nvSpPr>
        <p:spPr/>
        <p:txBody>
          <a:bodyPr/>
          <a:lstStyle/>
          <a:p>
            <a:r>
              <a:rPr lang="en-IN" sz="1800" b="1" kern="0" dirty="0">
                <a:solidFill>
                  <a:srgbClr val="000000"/>
                </a:solidFill>
                <a:effectLst/>
                <a:latin typeface="Times New Roman" panose="02020603050405020304" pitchFamily="18" charset="0"/>
              </a:rPr>
              <a:t>Resistance to change and how it was overcome</a:t>
            </a:r>
            <a:endParaRPr lang="en-US" dirty="0"/>
          </a:p>
        </p:txBody>
      </p:sp>
      <p:sp>
        <p:nvSpPr>
          <p:cNvPr id="3" name="Content Placeholder 2">
            <a:extLst>
              <a:ext uri="{FF2B5EF4-FFF2-40B4-BE49-F238E27FC236}">
                <a16:creationId xmlns:a16="http://schemas.microsoft.com/office/drawing/2014/main" id="{C31A228F-FE2D-4336-B6DB-186A9026E8EF}"/>
              </a:ext>
            </a:extLst>
          </p:cNvPr>
          <p:cNvSpPr>
            <a:spLocks noGrp="1"/>
          </p:cNvSpPr>
          <p:nvPr>
            <p:ph idx="1"/>
          </p:nvPr>
        </p:nvSpPr>
        <p:spPr>
          <a:xfrm>
            <a:off x="5476875" y="1724025"/>
            <a:ext cx="5876925" cy="4023360"/>
          </a:xfrm>
        </p:spPr>
        <p:txBody>
          <a:bodyPr>
            <a:noAutofit/>
          </a:bodyPr>
          <a:lstStyle/>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Resistance to change is common in many </a:t>
            </a:r>
            <a:r>
              <a:rPr lang="en-US" sz="1700" dirty="0" err="1">
                <a:solidFill>
                  <a:srgbClr val="000000"/>
                </a:solidFill>
                <a:effectLst/>
                <a:latin typeface="Times New Roman" panose="02020603050405020304" pitchFamily="18" charset="0"/>
                <a:ea typeface="Times New Roman" panose="02020603050405020304" pitchFamily="18" charset="0"/>
              </a:rPr>
              <a:t>organisations</a:t>
            </a:r>
            <a:r>
              <a:rPr lang="en-US" sz="1700" dirty="0">
                <a:solidFill>
                  <a:srgbClr val="000000"/>
                </a:solidFill>
                <a:effectLst/>
                <a:latin typeface="Times New Roman" panose="02020603050405020304" pitchFamily="18" charset="0"/>
                <a:ea typeface="Times New Roman" panose="02020603050405020304" pitchFamily="18" charset="0"/>
              </a:rPr>
              <a:t>, and Airbnb was not immune to this during its transformation efforts in response to the COVID-19 pandemic.</a:t>
            </a:r>
            <a:endParaRPr lang="en-US" sz="1700" dirty="0">
              <a:effectLst/>
              <a:latin typeface="Times New Roman" panose="02020603050405020304" pitchFamily="18" charset="0"/>
              <a:ea typeface="Times New Roman" panose="02020603050405020304" pitchFamily="18" charset="0"/>
            </a:endParaRP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Airbnb also involved its employees and stakeholders in the change process by seeking their input and feedback. This helped to ensure that the changes were aligned with the stakeholders' needs and interests.</a:t>
            </a:r>
            <a:endParaRPr lang="en-US" sz="1700" dirty="0">
              <a:effectLst/>
              <a:latin typeface="Times New Roman" panose="02020603050405020304" pitchFamily="18" charset="0"/>
              <a:ea typeface="Times New Roman" panose="02020603050405020304" pitchFamily="18" charset="0"/>
            </a:endParaRP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Airbnb launched pilot program to test new approaches in a controlled environment and collect feedback before implementing the changes more broadly (Agostino, </a:t>
            </a:r>
            <a:r>
              <a:rPr lang="en-US" sz="1700" i="1" dirty="0">
                <a:solidFill>
                  <a:srgbClr val="000000"/>
                </a:solidFill>
                <a:effectLst/>
                <a:latin typeface="Times New Roman" panose="02020603050405020304" pitchFamily="18" charset="0"/>
                <a:ea typeface="Times New Roman" panose="02020603050405020304" pitchFamily="18" charset="0"/>
              </a:rPr>
              <a:t>et al</a:t>
            </a:r>
            <a:r>
              <a:rPr lang="en-US" sz="1700" dirty="0">
                <a:solidFill>
                  <a:srgbClr val="000000"/>
                </a:solidFill>
                <a:effectLst/>
                <a:latin typeface="Times New Roman" panose="02020603050405020304" pitchFamily="18" charset="0"/>
                <a:ea typeface="Times New Roman" panose="02020603050405020304" pitchFamily="18" charset="0"/>
              </a:rPr>
              <a:t>. 2022). </a:t>
            </a:r>
            <a:endParaRPr lang="en-US" sz="1700" dirty="0">
              <a:effectLst/>
              <a:latin typeface="Times New Roman" panose="02020603050405020304" pitchFamily="18" charset="0"/>
              <a:ea typeface="Times New Roman" panose="02020603050405020304" pitchFamily="18" charset="0"/>
            </a:endParaRPr>
          </a:p>
        </p:txBody>
      </p:sp>
      <p:pic>
        <p:nvPicPr>
          <p:cNvPr id="7170" name="Picture 2" descr="Bay Area Airbnb Hosts Cry Foul Over Weak Super Bowl Weekend Demand | Inc.com">
            <a:extLst>
              <a:ext uri="{FF2B5EF4-FFF2-40B4-BE49-F238E27FC236}">
                <a16:creationId xmlns:a16="http://schemas.microsoft.com/office/drawing/2014/main" id="{873FC83B-EA0F-41FE-B5CD-791AD08518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1951" y="2621662"/>
            <a:ext cx="4754202" cy="2674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10749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2E93D-4872-4135-ABF2-ECCA36FCB42D}"/>
              </a:ext>
            </a:extLst>
          </p:cNvPr>
          <p:cNvSpPr>
            <a:spLocks noGrp="1"/>
          </p:cNvSpPr>
          <p:nvPr>
            <p:ph type="title"/>
          </p:nvPr>
        </p:nvSpPr>
        <p:spPr/>
        <p:txBody>
          <a:bodyPr/>
          <a:lstStyle/>
          <a:p>
            <a:r>
              <a:rPr lang="en-IN" sz="1800" dirty="0">
                <a:solidFill>
                  <a:srgbClr val="000000"/>
                </a:solidFill>
                <a:effectLst/>
                <a:latin typeface="Times New Roman" panose="02020603050405020304" pitchFamily="18" charset="0"/>
                <a:ea typeface="Times New Roman" panose="02020603050405020304" pitchFamily="18" charset="0"/>
              </a:rPr>
              <a:t>Conclusion</a:t>
            </a:r>
            <a:endParaRPr lang="en-US" dirty="0"/>
          </a:p>
        </p:txBody>
      </p:sp>
      <p:sp>
        <p:nvSpPr>
          <p:cNvPr id="3" name="Content Placeholder 2">
            <a:extLst>
              <a:ext uri="{FF2B5EF4-FFF2-40B4-BE49-F238E27FC236}">
                <a16:creationId xmlns:a16="http://schemas.microsoft.com/office/drawing/2014/main" id="{6E6FB348-486D-4B41-9BC9-E26FBA4CBF02}"/>
              </a:ext>
            </a:extLst>
          </p:cNvPr>
          <p:cNvSpPr>
            <a:spLocks noGrp="1"/>
          </p:cNvSpPr>
          <p:nvPr>
            <p:ph idx="1"/>
          </p:nvPr>
        </p:nvSpPr>
        <p:spPr>
          <a:xfrm>
            <a:off x="805054" y="1800225"/>
            <a:ext cx="5624321" cy="4023360"/>
          </a:xfrm>
        </p:spPr>
        <p:txBody>
          <a:bodyPr>
            <a:normAutofit/>
          </a:bodyPr>
          <a:lstStyle/>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One of the most significant changes made by Airbnb was the shift from short-term rentals to longer-term stays. </a:t>
            </a:r>
            <a:endParaRPr lang="en-US" sz="1700" dirty="0">
              <a:effectLst/>
              <a:latin typeface="Times New Roman" panose="02020603050405020304" pitchFamily="18" charset="0"/>
              <a:ea typeface="Times New Roman" panose="02020603050405020304" pitchFamily="18" charset="0"/>
            </a:endParaRP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US" sz="1700" dirty="0">
                <a:solidFill>
                  <a:srgbClr val="000000"/>
                </a:solidFill>
                <a:effectLst/>
                <a:latin typeface="Times New Roman" panose="02020603050405020304" pitchFamily="18" charset="0"/>
                <a:ea typeface="Times New Roman" panose="02020603050405020304" pitchFamily="18" charset="0"/>
              </a:rPr>
              <a:t>With travel restrictions and lockdowns in place, many </a:t>
            </a:r>
            <a:r>
              <a:rPr lang="en-US" sz="1700" dirty="0" err="1">
                <a:solidFill>
                  <a:srgbClr val="000000"/>
                </a:solidFill>
                <a:effectLst/>
                <a:latin typeface="Times New Roman" panose="02020603050405020304" pitchFamily="18" charset="0"/>
                <a:ea typeface="Times New Roman" panose="02020603050405020304" pitchFamily="18" charset="0"/>
              </a:rPr>
              <a:t>travellers</a:t>
            </a:r>
            <a:r>
              <a:rPr lang="en-US" sz="1700" dirty="0">
                <a:solidFill>
                  <a:srgbClr val="000000"/>
                </a:solidFill>
                <a:effectLst/>
                <a:latin typeface="Times New Roman" panose="02020603050405020304" pitchFamily="18" charset="0"/>
                <a:ea typeface="Times New Roman" panose="02020603050405020304" pitchFamily="18" charset="0"/>
              </a:rPr>
              <a:t> were looking for longer-term rentals to work or study remotely rather than short-term vacations.</a:t>
            </a:r>
            <a:endParaRPr lang="en-US" sz="1700" dirty="0">
              <a:latin typeface="Times New Roman" panose="02020603050405020304" pitchFamily="18" charset="0"/>
              <a:ea typeface="Times New Roman" panose="02020603050405020304" pitchFamily="18" charset="0"/>
            </a:endParaRPr>
          </a:p>
          <a:p>
            <a:pPr marL="342900" marR="0" lvl="0" indent="-342900" algn="just" fontAlgn="base">
              <a:lnSpc>
                <a:spcPct val="150000"/>
              </a:lnSpc>
              <a:spcBef>
                <a:spcPts val="0"/>
              </a:spcBef>
              <a:spcAft>
                <a:spcPts val="0"/>
              </a:spcAft>
              <a:buSzPts val="1000"/>
              <a:buFont typeface="Symbol" panose="05050102010706020507" pitchFamily="18" charset="2"/>
              <a:buChar char=""/>
              <a:tabLst>
                <a:tab pos="457200" algn="l"/>
              </a:tabLst>
            </a:pPr>
            <a:r>
              <a:rPr lang="en-IN" sz="1700" dirty="0">
                <a:solidFill>
                  <a:srgbClr val="000000"/>
                </a:solidFill>
                <a:effectLst/>
                <a:latin typeface="Times New Roman" panose="02020603050405020304" pitchFamily="18" charset="0"/>
                <a:ea typeface="Times New Roman" panose="02020603050405020304" pitchFamily="18" charset="0"/>
              </a:rPr>
              <a:t>Airbnb was able to navigate the crisis and emerge as a stronger and more resilient company by implementing various approaches such as cost-cutting, digitalization, health and safety measures, diversification, and partnerships.</a:t>
            </a:r>
            <a:endParaRPr lang="en-US" sz="1700" dirty="0"/>
          </a:p>
        </p:txBody>
      </p:sp>
      <p:pic>
        <p:nvPicPr>
          <p:cNvPr id="8196" name="Picture 4" descr="airbnb belong">
            <a:extLst>
              <a:ext uri="{FF2B5EF4-FFF2-40B4-BE49-F238E27FC236}">
                <a16:creationId xmlns:a16="http://schemas.microsoft.com/office/drawing/2014/main" id="{39BCE72E-6455-434B-8742-8313C1D248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8693" y="2435543"/>
            <a:ext cx="4893732" cy="27527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92417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61010-CEC8-47BB-9E3A-7B17DF4FC85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C3A33C7F-8BD8-4917-890A-C0C6EB5790CA}"/>
              </a:ext>
            </a:extLst>
          </p:cNvPr>
          <p:cNvSpPr>
            <a:spLocks noGrp="1"/>
          </p:cNvSpPr>
          <p:nvPr>
            <p:ph idx="1"/>
          </p:nvPr>
        </p:nvSpPr>
        <p:spPr/>
        <p:txBody>
          <a:bodyPr>
            <a:normAutofit fontScale="40000" lnSpcReduction="20000"/>
          </a:bodyPr>
          <a:lstStyle/>
          <a:p>
            <a:pPr marL="0" marR="0" algn="just">
              <a:lnSpc>
                <a:spcPct val="150000"/>
              </a:lnSpc>
              <a:spcBef>
                <a:spcPts val="0"/>
              </a:spcBef>
              <a:spcAft>
                <a:spcPts val="1000"/>
              </a:spcAft>
            </a:pPr>
            <a:r>
              <a:rPr lang="en-IN" sz="1800" dirty="0" err="1">
                <a:effectLst/>
                <a:latin typeface="Times New Roman" panose="02020603050405020304" pitchFamily="18" charset="0"/>
                <a:ea typeface="Times New Roman" panose="02020603050405020304" pitchFamily="18" charset="0"/>
              </a:rPr>
              <a:t>Abdelmaboud</a:t>
            </a:r>
            <a:r>
              <a:rPr lang="en-IN" sz="1800" dirty="0">
                <a:effectLst/>
                <a:latin typeface="Times New Roman" panose="02020603050405020304" pitchFamily="18" charset="0"/>
                <a:ea typeface="Times New Roman" panose="02020603050405020304" pitchFamily="18" charset="0"/>
              </a:rPr>
              <a:t>, A., Ahmed, A.I.A., </a:t>
            </a:r>
            <a:r>
              <a:rPr lang="en-IN" sz="1800" dirty="0" err="1">
                <a:effectLst/>
                <a:latin typeface="Times New Roman" panose="02020603050405020304" pitchFamily="18" charset="0"/>
                <a:ea typeface="Times New Roman" panose="02020603050405020304" pitchFamily="18" charset="0"/>
              </a:rPr>
              <a:t>Abaker</a:t>
            </a:r>
            <a:r>
              <a:rPr lang="en-IN" sz="1800" dirty="0">
                <a:effectLst/>
                <a:latin typeface="Times New Roman" panose="02020603050405020304" pitchFamily="18" charset="0"/>
                <a:ea typeface="Times New Roman" panose="02020603050405020304" pitchFamily="18" charset="0"/>
              </a:rPr>
              <a:t>, M., </a:t>
            </a:r>
            <a:r>
              <a:rPr lang="en-IN" sz="1800" dirty="0" err="1">
                <a:effectLst/>
                <a:latin typeface="Times New Roman" panose="02020603050405020304" pitchFamily="18" charset="0"/>
                <a:ea typeface="Times New Roman" panose="02020603050405020304" pitchFamily="18" charset="0"/>
              </a:rPr>
              <a:t>Eisa</a:t>
            </a:r>
            <a:r>
              <a:rPr lang="en-IN" sz="1800" dirty="0">
                <a:effectLst/>
                <a:latin typeface="Times New Roman" panose="02020603050405020304" pitchFamily="18" charset="0"/>
                <a:ea typeface="Times New Roman" panose="02020603050405020304" pitchFamily="18" charset="0"/>
              </a:rPr>
              <a:t>, T.A.E., </a:t>
            </a:r>
            <a:r>
              <a:rPr lang="en-IN" sz="1800" dirty="0" err="1">
                <a:effectLst/>
                <a:latin typeface="Times New Roman" panose="02020603050405020304" pitchFamily="18" charset="0"/>
                <a:ea typeface="Times New Roman" panose="02020603050405020304" pitchFamily="18" charset="0"/>
              </a:rPr>
              <a:t>Albasheer</a:t>
            </a:r>
            <a:r>
              <a:rPr lang="en-IN" sz="1800" dirty="0">
                <a:effectLst/>
                <a:latin typeface="Times New Roman" panose="02020603050405020304" pitchFamily="18" charset="0"/>
                <a:ea typeface="Times New Roman" panose="02020603050405020304" pitchFamily="18" charset="0"/>
              </a:rPr>
              <a:t>, H., </a:t>
            </a:r>
            <a:r>
              <a:rPr lang="en-IN" sz="1800" dirty="0" err="1">
                <a:effectLst/>
                <a:latin typeface="Times New Roman" panose="02020603050405020304" pitchFamily="18" charset="0"/>
                <a:ea typeface="Times New Roman" panose="02020603050405020304" pitchFamily="18" charset="0"/>
              </a:rPr>
              <a:t>Ghorashi</a:t>
            </a:r>
            <a:r>
              <a:rPr lang="en-IN" sz="1800" dirty="0">
                <a:effectLst/>
                <a:latin typeface="Times New Roman" panose="02020603050405020304" pitchFamily="18" charset="0"/>
                <a:ea typeface="Times New Roman" panose="02020603050405020304" pitchFamily="18" charset="0"/>
              </a:rPr>
              <a:t>, S.A. and Karim, F.K., 2022. Blockchain for IoT applications: taxonomy, platforms, recent advances, challenges and future research directions. Electronics, 11(4), p.630.</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000"/>
              </a:spcAft>
            </a:pPr>
            <a:r>
              <a:rPr lang="en-IN" sz="1800" dirty="0">
                <a:solidFill>
                  <a:srgbClr val="000000"/>
                </a:solidFill>
                <a:effectLst/>
                <a:latin typeface="Times New Roman" panose="02020603050405020304" pitchFamily="18" charset="0"/>
                <a:ea typeface="Times New Roman" panose="02020603050405020304" pitchFamily="18" charset="0"/>
              </a:rPr>
              <a:t>Agostino, D., </a:t>
            </a:r>
            <a:r>
              <a:rPr lang="en-IN" sz="1800" dirty="0" err="1">
                <a:solidFill>
                  <a:srgbClr val="000000"/>
                </a:solidFill>
                <a:effectLst/>
                <a:latin typeface="Times New Roman" panose="02020603050405020304" pitchFamily="18" charset="0"/>
                <a:ea typeface="Times New Roman" panose="02020603050405020304" pitchFamily="18" charset="0"/>
              </a:rPr>
              <a:t>Saliterer</a:t>
            </a:r>
            <a:r>
              <a:rPr lang="en-IN" sz="1800" dirty="0">
                <a:solidFill>
                  <a:srgbClr val="000000"/>
                </a:solidFill>
                <a:effectLst/>
                <a:latin typeface="Times New Roman" panose="02020603050405020304" pitchFamily="18" charset="0"/>
                <a:ea typeface="Times New Roman" panose="02020603050405020304" pitchFamily="18" charset="0"/>
              </a:rPr>
              <a:t>, I. and </a:t>
            </a:r>
            <a:r>
              <a:rPr lang="en-IN" sz="1800" dirty="0" err="1">
                <a:solidFill>
                  <a:srgbClr val="000000"/>
                </a:solidFill>
                <a:effectLst/>
                <a:latin typeface="Times New Roman" panose="02020603050405020304" pitchFamily="18" charset="0"/>
                <a:ea typeface="Times New Roman" panose="02020603050405020304" pitchFamily="18" charset="0"/>
              </a:rPr>
              <a:t>Steccolini</a:t>
            </a:r>
            <a:r>
              <a:rPr lang="en-IN" sz="1800" dirty="0">
                <a:solidFill>
                  <a:srgbClr val="000000"/>
                </a:solidFill>
                <a:effectLst/>
                <a:latin typeface="Times New Roman" panose="02020603050405020304" pitchFamily="18" charset="0"/>
                <a:ea typeface="Times New Roman" panose="02020603050405020304" pitchFamily="18" charset="0"/>
              </a:rPr>
              <a:t>, I., 2022. Digitalization, accounting and accountability: A literature review and reflections on future research in public services. Financial Accountability &amp; Management, 38(2), pp.152-176.</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000"/>
              </a:spcAft>
            </a:pPr>
            <a:r>
              <a:rPr lang="en-IN" sz="1800" dirty="0">
                <a:solidFill>
                  <a:srgbClr val="000000"/>
                </a:solidFill>
                <a:effectLst/>
                <a:latin typeface="Times New Roman" panose="02020603050405020304" pitchFamily="18" charset="0"/>
                <a:ea typeface="Times New Roman" panose="02020603050405020304" pitchFamily="18" charset="0"/>
              </a:rPr>
              <a:t>Arthur, T.O., 2022. “We Bring Home the Roots”: Black Women Travel Influencers, Digital Culture Bearing, and African Internationalism in Instagram. Social Media+ Society, 8(2), p.20563051221103843.</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000"/>
              </a:spcAft>
            </a:pPr>
            <a:r>
              <a:rPr lang="en-IN" sz="1800" dirty="0">
                <a:solidFill>
                  <a:srgbClr val="000000"/>
                </a:solidFill>
                <a:effectLst/>
                <a:latin typeface="Times New Roman" panose="02020603050405020304" pitchFamily="18" charset="0"/>
                <a:ea typeface="Times New Roman" panose="02020603050405020304" pitchFamily="18" charset="0"/>
              </a:rPr>
              <a:t>Branson, M.L. and Martinez, J.F., 2023. Churches, cultures, and leadership: A practical theology of congregations and ethnicities. InterVarsity Press.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000"/>
              </a:spcAft>
            </a:pPr>
            <a:r>
              <a:rPr lang="en-IN" sz="1800" dirty="0" err="1">
                <a:effectLst/>
                <a:latin typeface="Times New Roman" panose="02020603050405020304" pitchFamily="18" charset="0"/>
                <a:ea typeface="Times New Roman" panose="02020603050405020304" pitchFamily="18" charset="0"/>
              </a:rPr>
              <a:t>Callander</a:t>
            </a:r>
            <a:r>
              <a:rPr lang="en-IN" sz="1800" dirty="0">
                <a:effectLst/>
                <a:latin typeface="Times New Roman" panose="02020603050405020304" pitchFamily="18" charset="0"/>
                <a:ea typeface="Times New Roman" panose="02020603050405020304" pitchFamily="18" charset="0"/>
              </a:rPr>
              <a:t>, S., </a:t>
            </a:r>
            <a:r>
              <a:rPr lang="en-IN" sz="1800" dirty="0" err="1">
                <a:effectLst/>
                <a:latin typeface="Times New Roman" panose="02020603050405020304" pitchFamily="18" charset="0"/>
                <a:ea typeface="Times New Roman" panose="02020603050405020304" pitchFamily="18" charset="0"/>
              </a:rPr>
              <a:t>Foarta</a:t>
            </a:r>
            <a:r>
              <a:rPr lang="en-IN" sz="1800" dirty="0">
                <a:effectLst/>
                <a:latin typeface="Times New Roman" panose="02020603050405020304" pitchFamily="18" charset="0"/>
                <a:ea typeface="Times New Roman" panose="02020603050405020304" pitchFamily="18" charset="0"/>
              </a:rPr>
              <a:t>, D. and </a:t>
            </a:r>
            <a:r>
              <a:rPr lang="en-IN" sz="1800" dirty="0" err="1">
                <a:effectLst/>
                <a:latin typeface="Times New Roman" panose="02020603050405020304" pitchFamily="18" charset="0"/>
                <a:ea typeface="Times New Roman" panose="02020603050405020304" pitchFamily="18" charset="0"/>
              </a:rPr>
              <a:t>Sugaya</a:t>
            </a:r>
            <a:r>
              <a:rPr lang="en-IN" sz="1800" dirty="0">
                <a:effectLst/>
                <a:latin typeface="Times New Roman" panose="02020603050405020304" pitchFamily="18" charset="0"/>
                <a:ea typeface="Times New Roman" panose="02020603050405020304" pitchFamily="18" charset="0"/>
              </a:rPr>
              <a:t>, T., 2022. Market Competition and Political Influence: An Integrated Approach. </a:t>
            </a:r>
            <a:r>
              <a:rPr lang="en-IN" sz="1800" dirty="0" err="1">
                <a:effectLst/>
                <a:latin typeface="Times New Roman" panose="02020603050405020304" pitchFamily="18" charset="0"/>
                <a:ea typeface="Times New Roman" panose="02020603050405020304" pitchFamily="18" charset="0"/>
              </a:rPr>
              <a:t>Econometrica</a:t>
            </a:r>
            <a:r>
              <a:rPr lang="en-IN" sz="1800" dirty="0">
                <a:effectLst/>
                <a:latin typeface="Times New Roman" panose="02020603050405020304" pitchFamily="18" charset="0"/>
                <a:ea typeface="Times New Roman" panose="02020603050405020304" pitchFamily="18" charset="0"/>
              </a:rPr>
              <a:t>, 90(6), pp.2723-2753.</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000"/>
              </a:spcAft>
            </a:pPr>
            <a:r>
              <a:rPr lang="en-IN" sz="1800" dirty="0">
                <a:solidFill>
                  <a:srgbClr val="000000"/>
                </a:solidFill>
                <a:effectLst/>
                <a:latin typeface="Times New Roman" panose="02020603050405020304" pitchFamily="18" charset="0"/>
                <a:ea typeface="Times New Roman" panose="02020603050405020304" pitchFamily="18" charset="0"/>
              </a:rPr>
              <a:t>Gin, L.E., </a:t>
            </a:r>
            <a:r>
              <a:rPr lang="en-IN" sz="1800" dirty="0" err="1">
                <a:solidFill>
                  <a:srgbClr val="000000"/>
                </a:solidFill>
                <a:effectLst/>
                <a:latin typeface="Times New Roman" panose="02020603050405020304" pitchFamily="18" charset="0"/>
                <a:ea typeface="Times New Roman" panose="02020603050405020304" pitchFamily="18" charset="0"/>
              </a:rPr>
              <a:t>Pais</a:t>
            </a:r>
            <a:r>
              <a:rPr lang="en-IN" sz="1800" dirty="0">
                <a:solidFill>
                  <a:srgbClr val="000000"/>
                </a:solidFill>
                <a:effectLst/>
                <a:latin typeface="Times New Roman" panose="02020603050405020304" pitchFamily="18" charset="0"/>
                <a:ea typeface="Times New Roman" panose="02020603050405020304" pitchFamily="18" charset="0"/>
              </a:rPr>
              <a:t>, D.C., Parrish, K.D., Brownell, S.E. and Cooper, K.M., 2022. New online accommodations are not enough: the mismatch between student needs and supports given for students with disabilities during the COVID-19 pandemic. Journal of Microbiology &amp; Biology Education, 23(1), pp.e00280-21.</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000"/>
              </a:spcAft>
            </a:pPr>
            <a:r>
              <a:rPr lang="en-IN" sz="1800" dirty="0">
                <a:solidFill>
                  <a:srgbClr val="000000"/>
                </a:solidFill>
                <a:effectLst/>
                <a:latin typeface="Times New Roman" panose="02020603050405020304" pitchFamily="18" charset="0"/>
                <a:ea typeface="Times New Roman" panose="02020603050405020304" pitchFamily="18" charset="0"/>
              </a:rPr>
              <a:t>Harmon, P., 2019. </a:t>
            </a:r>
            <a:r>
              <a:rPr lang="en-IN" sz="1800" i="1" dirty="0">
                <a:solidFill>
                  <a:srgbClr val="000000"/>
                </a:solidFill>
                <a:effectLst/>
                <a:latin typeface="Times New Roman" panose="02020603050405020304" pitchFamily="18" charset="0"/>
                <a:ea typeface="Times New Roman" panose="02020603050405020304" pitchFamily="18" charset="0"/>
              </a:rPr>
              <a:t>Business process change: a business process management guide for managers and process professionals</a:t>
            </a:r>
            <a:r>
              <a:rPr lang="en-IN" sz="1800" dirty="0">
                <a:solidFill>
                  <a:srgbClr val="000000"/>
                </a:solidFill>
                <a:effectLst/>
                <a:latin typeface="Times New Roman" panose="02020603050405020304" pitchFamily="18" charset="0"/>
                <a:ea typeface="Times New Roman" panose="02020603050405020304" pitchFamily="18" charset="0"/>
              </a:rPr>
              <a:t>. Morgan Kaufmann.</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000"/>
              </a:spcAft>
            </a:pPr>
            <a:r>
              <a:rPr lang="en-IN" sz="1800" dirty="0">
                <a:solidFill>
                  <a:srgbClr val="000000"/>
                </a:solidFill>
                <a:effectLst/>
                <a:latin typeface="Times New Roman" panose="02020603050405020304" pitchFamily="18" charset="0"/>
                <a:ea typeface="Times New Roman" panose="02020603050405020304" pitchFamily="18" charset="0"/>
              </a:rPr>
              <a:t>Islam, M.N., </a:t>
            </a:r>
            <a:r>
              <a:rPr lang="en-IN" sz="1800" dirty="0" err="1">
                <a:solidFill>
                  <a:srgbClr val="000000"/>
                </a:solidFill>
                <a:effectLst/>
                <a:latin typeface="Times New Roman" panose="02020603050405020304" pitchFamily="18" charset="0"/>
                <a:ea typeface="Times New Roman" panose="02020603050405020304" pitchFamily="18" charset="0"/>
              </a:rPr>
              <a:t>Furuoka</a:t>
            </a:r>
            <a:r>
              <a:rPr lang="en-IN" sz="1800" dirty="0">
                <a:solidFill>
                  <a:srgbClr val="000000"/>
                </a:solidFill>
                <a:effectLst/>
                <a:latin typeface="Times New Roman" panose="02020603050405020304" pitchFamily="18" charset="0"/>
                <a:ea typeface="Times New Roman" panose="02020603050405020304" pitchFamily="18" charset="0"/>
              </a:rPr>
              <a:t>, F. and Idris, A., 2020. Employee championing </a:t>
            </a:r>
            <a:r>
              <a:rPr lang="en-IN" sz="1800" dirty="0" err="1">
                <a:solidFill>
                  <a:srgbClr val="000000"/>
                </a:solidFill>
                <a:effectLst/>
                <a:latin typeface="Times New Roman" panose="02020603050405020304" pitchFamily="18" charset="0"/>
                <a:ea typeface="Times New Roman" panose="02020603050405020304" pitchFamily="18" charset="0"/>
              </a:rPr>
              <a:t>behavior</a:t>
            </a:r>
            <a:r>
              <a:rPr lang="en-IN" sz="1800" dirty="0">
                <a:solidFill>
                  <a:srgbClr val="000000"/>
                </a:solidFill>
                <a:effectLst/>
                <a:latin typeface="Times New Roman" panose="02020603050405020304" pitchFamily="18" charset="0"/>
                <a:ea typeface="Times New Roman" panose="02020603050405020304" pitchFamily="18" charset="0"/>
              </a:rPr>
              <a:t> in the context of organizational change: a proposed framework for the business organizations in Bangladesh. </a:t>
            </a:r>
            <a:r>
              <a:rPr lang="en-IN" sz="1800" i="1" dirty="0">
                <a:solidFill>
                  <a:srgbClr val="000000"/>
                </a:solidFill>
                <a:effectLst/>
                <a:latin typeface="Times New Roman" panose="02020603050405020304" pitchFamily="18" charset="0"/>
                <a:ea typeface="Times New Roman" panose="02020603050405020304" pitchFamily="18" charset="0"/>
              </a:rPr>
              <a:t>Journal of Asia Business Studies</a:t>
            </a:r>
            <a:r>
              <a:rPr lang="en-IN" sz="1800" dirty="0">
                <a:solidFill>
                  <a:srgbClr val="000000"/>
                </a:solidFill>
                <a:effectLst/>
                <a:latin typeface="Times New Roman" panose="02020603050405020304" pitchFamily="18" charset="0"/>
                <a:ea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000"/>
              </a:spcAft>
            </a:pPr>
            <a:r>
              <a:rPr lang="en-IN" sz="1800" dirty="0" err="1">
                <a:solidFill>
                  <a:srgbClr val="000000"/>
                </a:solidFill>
                <a:effectLst/>
                <a:latin typeface="Times New Roman" panose="02020603050405020304" pitchFamily="18" charset="0"/>
                <a:ea typeface="Times New Roman" panose="02020603050405020304" pitchFamily="18" charset="0"/>
              </a:rPr>
              <a:t>Latilla</a:t>
            </a:r>
            <a:r>
              <a:rPr lang="en-IN" sz="1800" dirty="0">
                <a:solidFill>
                  <a:srgbClr val="000000"/>
                </a:solidFill>
                <a:effectLst/>
                <a:latin typeface="Times New Roman" panose="02020603050405020304" pitchFamily="18" charset="0"/>
                <a:ea typeface="Times New Roman" panose="02020603050405020304" pitchFamily="18" charset="0"/>
              </a:rPr>
              <a:t>, V.M., Frattini, F., </a:t>
            </a:r>
            <a:r>
              <a:rPr lang="en-IN" sz="1800" dirty="0" err="1">
                <a:solidFill>
                  <a:srgbClr val="000000"/>
                </a:solidFill>
                <a:effectLst/>
                <a:latin typeface="Times New Roman" panose="02020603050405020304" pitchFamily="18" charset="0"/>
                <a:ea typeface="Times New Roman" panose="02020603050405020304" pitchFamily="18" charset="0"/>
              </a:rPr>
              <a:t>Franzo</a:t>
            </a:r>
            <a:r>
              <a:rPr lang="en-IN" sz="1800" dirty="0">
                <a:solidFill>
                  <a:srgbClr val="000000"/>
                </a:solidFill>
                <a:effectLst/>
                <a:latin typeface="Times New Roman" panose="02020603050405020304" pitchFamily="18" charset="0"/>
                <a:ea typeface="Times New Roman" panose="02020603050405020304" pitchFamily="18" charset="0"/>
              </a:rPr>
              <a:t>, S. and Chiesa, V., 2020. Organisational change and business model innovation: an exploratory study of an energy utility. </a:t>
            </a:r>
            <a:r>
              <a:rPr lang="en-IN" sz="1800" i="1" dirty="0">
                <a:solidFill>
                  <a:srgbClr val="000000"/>
                </a:solidFill>
                <a:effectLst/>
                <a:latin typeface="Times New Roman" panose="02020603050405020304" pitchFamily="18" charset="0"/>
                <a:ea typeface="Times New Roman" panose="02020603050405020304" pitchFamily="18" charset="0"/>
              </a:rPr>
              <a:t>International Journal of Innovation Management</a:t>
            </a:r>
            <a:r>
              <a:rPr lang="en-IN" sz="1800" dirty="0">
                <a:solidFill>
                  <a:srgbClr val="000000"/>
                </a:solidFill>
                <a:effectLst/>
                <a:latin typeface="Times New Roman" panose="02020603050405020304" pitchFamily="18" charset="0"/>
                <a:ea typeface="Times New Roman" panose="02020603050405020304" pitchFamily="18" charset="0"/>
              </a:rPr>
              <a:t>, </a:t>
            </a:r>
            <a:r>
              <a:rPr lang="en-IN" sz="1800" i="1" dirty="0">
                <a:solidFill>
                  <a:srgbClr val="000000"/>
                </a:solidFill>
                <a:effectLst/>
                <a:latin typeface="Times New Roman" panose="02020603050405020304" pitchFamily="18" charset="0"/>
                <a:ea typeface="Times New Roman" panose="02020603050405020304" pitchFamily="18" charset="0"/>
              </a:rPr>
              <a:t>24</a:t>
            </a:r>
            <a:r>
              <a:rPr lang="en-IN" sz="1800" dirty="0">
                <a:solidFill>
                  <a:srgbClr val="000000"/>
                </a:solidFill>
                <a:effectLst/>
                <a:latin typeface="Times New Roman" panose="02020603050405020304" pitchFamily="18" charset="0"/>
                <a:ea typeface="Times New Roman" panose="02020603050405020304" pitchFamily="18" charset="0"/>
              </a:rPr>
              <a:t>(04), p.2050036.</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000"/>
              </a:spcAft>
            </a:pPr>
            <a:r>
              <a:rPr lang="en-IN" sz="1800" dirty="0">
                <a:solidFill>
                  <a:srgbClr val="000000"/>
                </a:solidFill>
                <a:effectLst/>
                <a:latin typeface="Times New Roman" panose="02020603050405020304" pitchFamily="18" charset="0"/>
                <a:ea typeface="Times New Roman" panose="02020603050405020304" pitchFamily="18" charset="0"/>
              </a:rPr>
              <a:t>Le Grand, T. and </a:t>
            </a:r>
            <a:r>
              <a:rPr lang="en-IN" sz="1800" dirty="0" err="1">
                <a:solidFill>
                  <a:srgbClr val="000000"/>
                </a:solidFill>
                <a:effectLst/>
                <a:latin typeface="Times New Roman" panose="02020603050405020304" pitchFamily="18" charset="0"/>
                <a:ea typeface="Times New Roman" panose="02020603050405020304" pitchFamily="18" charset="0"/>
              </a:rPr>
              <a:t>Deneckere</a:t>
            </a:r>
            <a:r>
              <a:rPr lang="en-IN" sz="1800" dirty="0">
                <a:solidFill>
                  <a:srgbClr val="000000"/>
                </a:solidFill>
                <a:effectLst/>
                <a:latin typeface="Times New Roman" panose="02020603050405020304" pitchFamily="18" charset="0"/>
                <a:ea typeface="Times New Roman" panose="02020603050405020304" pitchFamily="18" charset="0"/>
              </a:rPr>
              <a:t>, R., 2019, July. COOC: an agile change management method. In </a:t>
            </a:r>
            <a:r>
              <a:rPr lang="en-IN" sz="1800" i="1" dirty="0">
                <a:solidFill>
                  <a:srgbClr val="000000"/>
                </a:solidFill>
                <a:effectLst/>
                <a:latin typeface="Times New Roman" panose="02020603050405020304" pitchFamily="18" charset="0"/>
                <a:ea typeface="Times New Roman" panose="02020603050405020304" pitchFamily="18" charset="0"/>
              </a:rPr>
              <a:t>2019 IEEE 21st Conference on Business Informatics (CBI)</a:t>
            </a:r>
            <a:r>
              <a:rPr lang="en-IN" sz="1800" dirty="0">
                <a:solidFill>
                  <a:srgbClr val="000000"/>
                </a:solidFill>
                <a:effectLst/>
                <a:latin typeface="Times New Roman" panose="02020603050405020304" pitchFamily="18" charset="0"/>
                <a:ea typeface="Times New Roman" panose="02020603050405020304" pitchFamily="18" charset="0"/>
              </a:rPr>
              <a:t> (Vol. 2, pp. 28-37). IEEE.</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000"/>
              </a:spcAft>
            </a:pPr>
            <a:r>
              <a:rPr lang="en-IN" sz="1800" dirty="0">
                <a:effectLst/>
                <a:latin typeface="Times New Roman" panose="02020603050405020304" pitchFamily="18" charset="0"/>
                <a:ea typeface="Times New Roman" panose="02020603050405020304" pitchFamily="18" charset="0"/>
              </a:rPr>
              <a:t>Naser, M.Z. and </a:t>
            </a:r>
            <a:r>
              <a:rPr lang="en-IN" sz="1800" dirty="0" err="1">
                <a:effectLst/>
                <a:latin typeface="Times New Roman" panose="02020603050405020304" pitchFamily="18" charset="0"/>
                <a:ea typeface="Times New Roman" panose="02020603050405020304" pitchFamily="18" charset="0"/>
              </a:rPr>
              <a:t>Kodur</a:t>
            </a:r>
            <a:r>
              <a:rPr lang="en-IN" sz="1800" dirty="0">
                <a:effectLst/>
                <a:latin typeface="Times New Roman" panose="02020603050405020304" pitchFamily="18" charset="0"/>
                <a:ea typeface="Times New Roman" panose="02020603050405020304" pitchFamily="18" charset="0"/>
              </a:rPr>
              <a:t>, V.K., 2022. Explainable machine learning using real, synthetic and augmented fire tests to predict fire resistance and spalling of RC columns. Engineering Structures, 253, p.113824.</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000"/>
              </a:spcAft>
            </a:pPr>
            <a:r>
              <a:rPr lang="en-IN" sz="1800" dirty="0" err="1">
                <a:effectLst/>
                <a:latin typeface="Times New Roman" panose="02020603050405020304" pitchFamily="18" charset="0"/>
                <a:ea typeface="Times New Roman" panose="02020603050405020304" pitchFamily="18" charset="0"/>
              </a:rPr>
              <a:t>Nwakanma</a:t>
            </a:r>
            <a:r>
              <a:rPr lang="en-IN" sz="1800" dirty="0">
                <a:effectLst/>
                <a:latin typeface="Times New Roman" panose="02020603050405020304" pitchFamily="18" charset="0"/>
                <a:ea typeface="Times New Roman" panose="02020603050405020304" pitchFamily="18" charset="0"/>
              </a:rPr>
              <a:t>, A.P., 2022. From black lives matter to </a:t>
            </a:r>
            <a:r>
              <a:rPr lang="en-IN" sz="1800" dirty="0" err="1">
                <a:effectLst/>
                <a:latin typeface="Times New Roman" panose="02020603050405020304" pitchFamily="18" charset="0"/>
                <a:ea typeface="Times New Roman" panose="02020603050405020304" pitchFamily="18" charset="0"/>
              </a:rPr>
              <a:t>EndSARS</a:t>
            </a:r>
            <a:r>
              <a:rPr lang="en-IN" sz="1800" dirty="0">
                <a:effectLst/>
                <a:latin typeface="Times New Roman" panose="02020603050405020304" pitchFamily="18" charset="0"/>
                <a:ea typeface="Times New Roman" panose="02020603050405020304" pitchFamily="18" charset="0"/>
              </a:rPr>
              <a:t>: Women’s socio-political power and the transnational movement for black lives. Perspectives on Politics, 20(4), pp.1246-1259.</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1000"/>
              </a:spcAft>
            </a:pPr>
            <a:r>
              <a:rPr lang="en-IN" sz="1800" dirty="0">
                <a:effectLst/>
                <a:latin typeface="Times New Roman" panose="02020603050405020304" pitchFamily="18" charset="0"/>
                <a:ea typeface="Times New Roman" panose="02020603050405020304" pitchFamily="18" charset="0"/>
              </a:rPr>
              <a:t>Player-Koro, C., </a:t>
            </a:r>
            <a:r>
              <a:rPr lang="en-IN" sz="1800" dirty="0" err="1">
                <a:effectLst/>
                <a:latin typeface="Times New Roman" panose="02020603050405020304" pitchFamily="18" charset="0"/>
                <a:ea typeface="Times New Roman" panose="02020603050405020304" pitchFamily="18" charset="0"/>
              </a:rPr>
              <a:t>Jobér</a:t>
            </a:r>
            <a:r>
              <a:rPr lang="en-IN" sz="1800" dirty="0">
                <a:effectLst/>
                <a:latin typeface="Times New Roman" panose="02020603050405020304" pitchFamily="18" charset="0"/>
                <a:ea typeface="Times New Roman" panose="02020603050405020304" pitchFamily="18" charset="0"/>
              </a:rPr>
              <a:t>, A. and </a:t>
            </a:r>
            <a:r>
              <a:rPr lang="en-IN" sz="1800" dirty="0" err="1">
                <a:effectLst/>
                <a:latin typeface="Times New Roman" panose="02020603050405020304" pitchFamily="18" charset="0"/>
                <a:ea typeface="Times New Roman" panose="02020603050405020304" pitchFamily="18" charset="0"/>
              </a:rPr>
              <a:t>Bergviken</a:t>
            </a:r>
            <a:r>
              <a:rPr lang="en-IN" sz="1800" dirty="0">
                <a:effectLst/>
                <a:latin typeface="Times New Roman" panose="02020603050405020304" pitchFamily="18" charset="0"/>
                <a:ea typeface="Times New Roman" panose="02020603050405020304" pitchFamily="18" charset="0"/>
              </a:rPr>
              <a:t> </a:t>
            </a:r>
            <a:r>
              <a:rPr lang="en-IN" sz="1800" dirty="0" err="1">
                <a:effectLst/>
                <a:latin typeface="Times New Roman" panose="02020603050405020304" pitchFamily="18" charset="0"/>
                <a:ea typeface="Times New Roman" panose="02020603050405020304" pitchFamily="18" charset="0"/>
              </a:rPr>
              <a:t>Rensfeldt</a:t>
            </a:r>
            <a:r>
              <a:rPr lang="en-IN" sz="1800" dirty="0">
                <a:effectLst/>
                <a:latin typeface="Times New Roman" panose="02020603050405020304" pitchFamily="18" charset="0"/>
                <a:ea typeface="Times New Roman" panose="02020603050405020304" pitchFamily="18" charset="0"/>
              </a:rPr>
              <a:t>, A., 2022. De-politicised effects with networked governance? An event ethnography study on education trade fairs. Ethnography and Education, 17(1), pp.1-16.</a:t>
            </a:r>
            <a:endParaRPr lang="en-US"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20462527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C1C93EF2-4785-427F-84A5-F1666490E9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44</TotalTime>
  <Words>1753</Words>
  <Application>Microsoft Office PowerPoint</Application>
  <PresentationFormat>Widescreen</PresentationFormat>
  <Paragraphs>84</Paragraphs>
  <Slides>12</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Calibri</vt:lpstr>
      <vt:lpstr>Symbol</vt:lpstr>
      <vt:lpstr>Times New Roman</vt:lpstr>
      <vt:lpstr>Tw Cen MT</vt:lpstr>
      <vt:lpstr>Tw Cen MT Condensed</vt:lpstr>
      <vt:lpstr>Wingdings 3</vt:lpstr>
      <vt:lpstr>Integral</vt:lpstr>
      <vt:lpstr>     Name : divya j modi  student id : 2227499  Module : CHANGE &amp; STABILITY MANAGEMENT  tutor : marie pitson    </vt:lpstr>
      <vt:lpstr>Introduction</vt:lpstr>
      <vt:lpstr>Key factors and drivers of change </vt:lpstr>
      <vt:lpstr>Internal factors - SWOT</vt:lpstr>
      <vt:lpstr>Internal factors- SWOT</vt:lpstr>
      <vt:lpstr>External factors - PESTLE</vt:lpstr>
      <vt:lpstr>External factors - PESTLE</vt:lpstr>
      <vt:lpstr>Stakeholders</vt:lpstr>
      <vt:lpstr>The emergence of change and how different approaches were brought</vt:lpstr>
      <vt:lpstr>Resistance to change and how it was overcome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&amp; STABILITY MANAGEMENT</dc:title>
  <dc:creator>Divya Modi</dc:creator>
  <cp:lastModifiedBy>Divya Jayeshkumar Modi (2227499)</cp:lastModifiedBy>
  <cp:revision>7</cp:revision>
  <dcterms:created xsi:type="dcterms:W3CDTF">2023-02-25T14:39:34Z</dcterms:created>
  <dcterms:modified xsi:type="dcterms:W3CDTF">2023-02-27T10:35:35Z</dcterms:modified>
</cp:coreProperties>
</file>