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4" r:id="rId1"/>
  </p:sldMasterIdLst>
  <p:notesMasterIdLst>
    <p:notesMasterId r:id="rId10"/>
  </p:notesMasterIdLst>
  <p:sldIdLst>
    <p:sldId id="256" r:id="rId2"/>
    <p:sldId id="259" r:id="rId3"/>
    <p:sldId id="258" r:id="rId4"/>
    <p:sldId id="260" r:id="rId5"/>
    <p:sldId id="263" r:id="rId6"/>
    <p:sldId id="261" r:id="rId7"/>
    <p:sldId id="262" r:id="rId8"/>
    <p:sldId id="264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D5180C9-0B41-4A62-815D-04AEC37EA6BC}" v="112" dt="2022-12-04T17:46:08.94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Medium Style 2 –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77" d="100"/>
          <a:sy n="77" d="100"/>
        </p:scale>
        <p:origin x="80" y="1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5AD649-80D2-42FE-99A5-B122EF131522}" type="datetimeFigureOut">
              <a:rPr lang="en-GB" smtClean="0"/>
              <a:t>04/12/2022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1E7A11F-EF71-44C5-9AC8-C4687A2ACC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58156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Send emails to estate agents libraries community centers schools and places of business. A make telephone call to follow up on the emails is</a:t>
            </a:r>
          </a:p>
          <a:p>
            <a:r>
              <a:rPr lang="en-US" dirty="0">
                <a:cs typeface="Calibri"/>
              </a:rPr>
              <a:t>Training </a:t>
            </a:r>
            <a:r>
              <a:rPr lang="en-US" dirty="0" err="1">
                <a:cs typeface="Calibri"/>
              </a:rPr>
              <a:t>programme</a:t>
            </a:r>
            <a:r>
              <a:rPr lang="en-US" dirty="0">
                <a:cs typeface="Calibri"/>
              </a:rPr>
              <a:t> to be made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4882108-F90C-4F74-8C4B-4C599FF8D54F}" type="slidenum"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73092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3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6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1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3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8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6424" y="3602038"/>
            <a:ext cx="8791575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077511" y="5410201"/>
            <a:ext cx="2743200" cy="365125"/>
          </a:xfrm>
        </p:spPr>
        <p:txBody>
          <a:bodyPr/>
          <a:lstStyle/>
          <a:p>
            <a:fld id="{8F72BA41-EC5B-4197-BCC8-0FD2E523CD7A}" type="datetimeFigureOut">
              <a:rPr lang="en-US" smtClean="0"/>
              <a:t>12/4/2022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76424" y="5410201"/>
            <a:ext cx="5124886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96911" y="5410199"/>
            <a:ext cx="771089" cy="365125"/>
          </a:xfrm>
        </p:spPr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51231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12/4/2022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39620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419226"/>
            <a:ext cx="99060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424362"/>
            <a:ext cx="99060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12/4/2022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50489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3541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3541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12/4/2022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53828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19126"/>
            <a:ext cx="9906000" cy="147796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0019" y="2249486"/>
            <a:ext cx="4649783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0" y="3073397"/>
            <a:ext cx="4878391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8" y="2249485"/>
            <a:ext cx="4646602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073397"/>
            <a:ext cx="4875210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12/4/2022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17510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12/4/2022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612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12/4/2022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192581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705" y="609601"/>
            <a:ext cx="3856037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6200" y="592666"/>
            <a:ext cx="5891209" cy="5198534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6705" y="2249486"/>
            <a:ext cx="3856037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12/4/2022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88932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5934508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380721" y="609601"/>
            <a:ext cx="3666690" cy="51815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2249486"/>
            <a:ext cx="5934511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12/4/2022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783630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4304664"/>
            <a:ext cx="9912355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41411" y="606426"/>
            <a:ext cx="9912354" cy="3299778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5124020"/>
            <a:ext cx="9910859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pPr/>
              <a:t>12/4/2022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752616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56" y="609600"/>
            <a:ext cx="9905955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4419599"/>
            <a:ext cx="9904459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pPr/>
              <a:t>12/4/2022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689838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599"/>
            <a:ext cx="9302752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4309919"/>
            <a:ext cx="99060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pPr/>
              <a:t>12/4/2022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60" name="TextBox 59"/>
          <p:cNvSpPr txBox="1"/>
          <p:nvPr/>
        </p:nvSpPr>
        <p:spPr>
          <a:xfrm>
            <a:off x="903512" y="73239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0537370" y="276497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23997485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2134041"/>
            <a:ext cx="99060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4657655"/>
            <a:ext cx="9904505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pPr/>
              <a:t>12/4/2022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302470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41410" y="2674463"/>
            <a:ext cx="319689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7918" y="3360263"/>
            <a:ext cx="3208735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4766" y="2677635"/>
            <a:ext cx="3184385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04213" y="3363435"/>
            <a:ext cx="3195830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442" y="2674463"/>
            <a:ext cx="3194968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52442" y="3360263"/>
            <a:ext cx="319496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pPr/>
              <a:t>12/4/2022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571237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141411" y="609600"/>
            <a:ext cx="9905999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41413" y="4404596"/>
            <a:ext cx="319524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41413" y="2666998"/>
            <a:ext cx="31952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 dirty="0"/>
              <a:t>Click icon to add picture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41413" y="4980858"/>
            <a:ext cx="319524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89053" y="4404596"/>
            <a:ext cx="32004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89053" y="2666998"/>
            <a:ext cx="31989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 dirty="0"/>
              <a:t>Click icon to add picture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87593" y="4980857"/>
            <a:ext cx="32004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567" y="4404595"/>
            <a:ext cx="3190741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52442" y="2666998"/>
            <a:ext cx="3194969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 dirty="0"/>
              <a:t>Click icon to add picture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52442" y="4980854"/>
            <a:ext cx="3194968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pPr/>
              <a:t>12/4/2022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58613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12/4/2022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608818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609599"/>
            <a:ext cx="2005011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0" y="609599"/>
            <a:ext cx="7748590" cy="51816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12/4/2022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03771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56921" y="588327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72BA41-EC5B-4197-BCC8-0FD2E523CD7A}" type="datetimeFigureOut">
              <a:rPr lang="en-US" smtClean="0"/>
              <a:pPr/>
              <a:t>12/4/2022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1" y="5883275"/>
            <a:ext cx="62393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6321" y="5883274"/>
            <a:ext cx="77108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15108C-154A-4A5A-9C05-91A49A422BA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645118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75" r:id="rId1"/>
    <p:sldLayoutId id="2147483776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  <p:sldLayoutId id="2147483786" r:id="rId12"/>
    <p:sldLayoutId id="2147483787" r:id="rId13"/>
    <p:sldLayoutId id="2147483788" r:id="rId14"/>
    <p:sldLayoutId id="2147483789" r:id="rId15"/>
    <p:sldLayoutId id="2147483790" r:id="rId16"/>
    <p:sldLayoutId id="2147483791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448425" y="618518"/>
            <a:ext cx="4598985" cy="147857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dirty="0"/>
              <a:t>PRESENTATION</a:t>
            </a:r>
            <a:br>
              <a:rPr lang="en-US" sz="3600" dirty="0"/>
            </a:br>
            <a:r>
              <a:rPr lang="en-US" sz="3600" dirty="0"/>
              <a:t>I SKILLS </a:t>
            </a:r>
            <a:r>
              <a:rPr lang="en-US" sz="3600" dirty="0" err="1"/>
              <a:t>oNE</a:t>
            </a:r>
            <a:endParaRPr lang="en-US" sz="36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48425" y="2249487"/>
            <a:ext cx="4598986" cy="3541714"/>
          </a:xfrm>
        </p:spPr>
        <p:txBody>
          <a:bodyPr vert="horz" lIns="91440" tIns="45720" rIns="91440" bIns="45720" rtlCol="0">
            <a:normAutofit fontScale="85000" lnSpcReduction="20000"/>
          </a:bodyPr>
          <a:lstStyle/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endParaRPr lang="en-US" sz="1600" dirty="0">
              <a:solidFill>
                <a:schemeClr val="tx1"/>
              </a:solidFill>
            </a:endParaRPr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/>
                </a:solidFill>
              </a:rPr>
              <a:t>Student name</a:t>
            </a:r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/>
                </a:solidFill>
              </a:rPr>
              <a:t>EVERTON WHITE</a:t>
            </a:r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/>
                </a:solidFill>
              </a:rPr>
              <a:t>STUDENT NUMBER</a:t>
            </a:r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600">
                <a:solidFill>
                  <a:schemeClr val="tx1"/>
                </a:solidFill>
              </a:rPr>
              <a:t>2019929</a:t>
            </a:r>
            <a:endParaRPr lang="en-US" sz="1600" dirty="0">
              <a:solidFill>
                <a:schemeClr val="tx1"/>
              </a:solidFill>
            </a:endParaRPr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/>
                </a:solidFill>
              </a:rPr>
              <a:t>Module</a:t>
            </a:r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/>
                </a:solidFill>
              </a:rPr>
              <a:t>MANAGING PROJECTS IN THE ORGANISATION</a:t>
            </a:r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/>
                </a:solidFill>
              </a:rPr>
              <a:t>Module code</a:t>
            </a:r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/>
                </a:solidFill>
              </a:rPr>
              <a:t>BMSW5104</a:t>
            </a:r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/>
                </a:solidFill>
              </a:rPr>
              <a:t>Lecturer</a:t>
            </a:r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/>
                </a:solidFill>
              </a:rPr>
              <a:t>CHARLES</a:t>
            </a:r>
            <a:r>
              <a:rPr lang="en-GB" sz="1400" b="0" i="0" dirty="0">
                <a:solidFill>
                  <a:srgbClr val="424242"/>
                </a:solidFill>
                <a:effectLst/>
                <a:latin typeface="Segoe UI" panose="020B0502040204020203" pitchFamily="34" charset="0"/>
              </a:rPr>
              <a:t> </a:t>
            </a:r>
            <a:r>
              <a:rPr lang="en-GB" sz="1400" b="0" i="0" dirty="0" err="1">
                <a:solidFill>
                  <a:schemeClr val="tx1"/>
                </a:solidFill>
                <a:effectLst/>
                <a:latin typeface="Segoe UI" panose="020B0502040204020203" pitchFamily="34" charset="0"/>
              </a:rPr>
              <a:t>Nwaogwugwu</a:t>
            </a:r>
            <a:endParaRPr lang="en-US" sz="1600" dirty="0">
              <a:solidFill>
                <a:schemeClr val="tx1"/>
              </a:solidFill>
            </a:endParaRPr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endParaRPr lang="en-US" sz="1600" dirty="0">
              <a:solidFill>
                <a:schemeClr val="tx1"/>
              </a:solidFill>
            </a:endParaRPr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endParaRPr lang="en-US" sz="1600" dirty="0">
              <a:solidFill>
                <a:schemeClr val="tx1"/>
              </a:solidFill>
            </a:endParaRPr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endParaRPr lang="en-US" sz="1600" dirty="0">
              <a:solidFill>
                <a:schemeClr val="tx1"/>
              </a:solidFill>
            </a:endParaRPr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endParaRPr lang="en-US" sz="1600" dirty="0">
              <a:solidFill>
                <a:schemeClr val="tx1"/>
              </a:solidFill>
            </a:endParaRPr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endParaRPr lang="en-US" sz="1600" dirty="0">
              <a:solidFill>
                <a:schemeClr val="tx1"/>
              </a:solidFill>
            </a:endParaRPr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endParaRPr lang="en-US" sz="1600" dirty="0">
              <a:solidFill>
                <a:schemeClr val="tx1"/>
              </a:solidFill>
            </a:endParaRPr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endParaRPr lang="en-US" sz="1600" dirty="0">
              <a:solidFill>
                <a:schemeClr val="tx1"/>
              </a:solidFill>
            </a:endParaRPr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endParaRPr lang="en-US" sz="1600" dirty="0">
              <a:solidFill>
                <a:schemeClr val="tx1"/>
              </a:solidFill>
            </a:endParaRPr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endParaRPr lang="en-US" sz="1600" dirty="0">
              <a:solidFill>
                <a:schemeClr val="tx1"/>
              </a:solidFill>
            </a:endParaRPr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endParaRPr lang="en-US" sz="1600" dirty="0">
              <a:solidFill>
                <a:schemeClr val="tx1"/>
              </a:solidFill>
            </a:endParaRPr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endParaRPr lang="en-US" sz="1600" dirty="0">
              <a:solidFill>
                <a:schemeClr val="tx1"/>
              </a:solidFill>
            </a:endParaRPr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endParaRPr lang="en-US" sz="1600" dirty="0">
              <a:solidFill>
                <a:schemeClr val="tx1"/>
              </a:solidFill>
            </a:endParaRPr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endParaRPr lang="en-US" sz="1600" dirty="0">
              <a:solidFill>
                <a:schemeClr val="tx1"/>
              </a:solidFill>
            </a:endParaRPr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endParaRPr lang="en-US" sz="1600" dirty="0">
              <a:solidFill>
                <a:schemeClr val="tx1"/>
              </a:solidFill>
            </a:endParaRPr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endParaRPr lang="en-US" sz="1600" dirty="0">
              <a:solidFill>
                <a:schemeClr val="tx1"/>
              </a:solidFill>
            </a:endParaRPr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endParaRPr lang="en-US" sz="1600" dirty="0">
              <a:solidFill>
                <a:schemeClr val="tx1"/>
              </a:solidFill>
            </a:endParaRPr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endParaRPr lang="en-US" sz="1600" dirty="0">
              <a:solidFill>
                <a:schemeClr val="tx1"/>
              </a:solidFill>
            </a:endParaRPr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endParaRPr lang="en-US" sz="1600" dirty="0">
              <a:solidFill>
                <a:schemeClr val="tx1"/>
              </a:solidFill>
            </a:endParaRPr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endParaRPr lang="en-US" sz="1600" dirty="0">
              <a:solidFill>
                <a:schemeClr val="tx1"/>
              </a:solidFill>
            </a:endParaRPr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endParaRPr lang="en-US" sz="1600" dirty="0">
              <a:solidFill>
                <a:schemeClr val="tx1"/>
              </a:solidFill>
            </a:endParaRPr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endParaRPr lang="en-US" sz="1600" dirty="0">
              <a:solidFill>
                <a:schemeClr val="tx1"/>
              </a:solidFill>
            </a:endParaRPr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endParaRPr lang="en-US" sz="1600" dirty="0">
              <a:solidFill>
                <a:schemeClr val="tx1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402BFD0-A824-C23A-462E-2C9F1586735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068" r="7961"/>
          <a:stretch/>
        </p:blipFill>
        <p:spPr>
          <a:xfrm>
            <a:off x="-5597" y="10"/>
            <a:ext cx="6101597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2E6B78DA-5CE6-6EC6-8274-5E9EF6227D6C}"/>
              </a:ext>
            </a:extLst>
          </p:cNvPr>
          <p:cNvSpPr/>
          <p:nvPr/>
        </p:nvSpPr>
        <p:spPr>
          <a:xfrm>
            <a:off x="235066" y="58846"/>
            <a:ext cx="11411332" cy="674030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threePt" dir="t"/>
            </a:scene3d>
            <a:sp3d extrusionH="57150">
              <a:bevelT prst="relaxedInset"/>
            </a:sp3d>
          </a:bodyPr>
          <a:lstStyle/>
          <a:p>
            <a:pPr algn="ctr"/>
            <a:r>
              <a:rPr lang="en-US" sz="54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I SKILLS ONE</a:t>
            </a:r>
          </a:p>
          <a:p>
            <a:pPr algn="ctr"/>
            <a:r>
              <a:rPr lang="en-US" sz="5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WE DELIVER CREATIVE, INFORMATION</a:t>
            </a:r>
          </a:p>
          <a:p>
            <a:pPr algn="ctr"/>
            <a:r>
              <a:rPr lang="en-US" sz="5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TECHNOLOGY AND DIGITAL SKILLS </a:t>
            </a:r>
          </a:p>
          <a:p>
            <a:pPr algn="ctr"/>
            <a:r>
              <a:rPr lang="en-US" sz="5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WORKSHOPS. UPSKILL INDIVIDUALS</a:t>
            </a:r>
          </a:p>
          <a:p>
            <a:pPr algn="ctr"/>
            <a:r>
              <a:rPr lang="en-US" sz="5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TO CONTINUE FURTHER EDUCATION,</a:t>
            </a:r>
          </a:p>
          <a:p>
            <a:pPr algn="ctr"/>
            <a:r>
              <a:rPr lang="en-US" sz="5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RETURN TO EMPLOYMENT, BECOME</a:t>
            </a:r>
          </a:p>
          <a:p>
            <a:pPr algn="ctr"/>
            <a:r>
              <a:rPr lang="en-US" sz="5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SELFEMPLOYED OR FOR THOSE WHO</a:t>
            </a:r>
          </a:p>
          <a:p>
            <a:pPr algn="ctr"/>
            <a:r>
              <a:rPr lang="en-US" sz="5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ARE DIGITALLY EXCLUDED.</a:t>
            </a:r>
          </a:p>
        </p:txBody>
      </p:sp>
    </p:spTree>
    <p:extLst>
      <p:ext uri="{BB962C8B-B14F-4D97-AF65-F5344CB8AC3E}">
        <p14:creationId xmlns:p14="http://schemas.microsoft.com/office/powerpoint/2010/main" val="12224060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8" name="Picture 2">
            <a:extLst>
              <a:ext uri="{FF2B5EF4-FFF2-40B4-BE49-F238E27FC236}">
                <a16:creationId xmlns:a16="http://schemas.microsoft.com/office/drawing/2014/main" id="{5FF7B57D-FF7B-48B3-9F60-9BCEEECF9E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6="http://schemas.microsoft.com/office/drawing/2014/main" xmlns:p14="http://schemas.microsoft.com/office/powerpoint/2010/main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20" name="Group 119">
            <a:extLst>
              <a:ext uri="{FF2B5EF4-FFF2-40B4-BE49-F238E27FC236}">
                <a16:creationId xmlns:a16="http://schemas.microsoft.com/office/drawing/2014/main" id="{EB95AFDF-FA7D-4311-9C65-6D507D92F4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121" name="Group 120">
              <a:extLst>
                <a:ext uri="{FF2B5EF4-FFF2-40B4-BE49-F238E27FC236}">
                  <a16:creationId xmlns:a16="http://schemas.microsoft.com/office/drawing/2014/main" id="{9A5CCD98-20C1-4404-B788-FDA92F8A44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33" name="Rectangle 5">
                <a:extLst>
                  <a:ext uri="{FF2B5EF4-FFF2-40B4-BE49-F238E27FC236}">
                    <a16:creationId xmlns:a16="http://schemas.microsoft.com/office/drawing/2014/main" id="{C1424C76-B5C3-468E-86FA-8D9B269053D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134" name="Freeform 6">
                <a:extLst>
                  <a:ext uri="{FF2B5EF4-FFF2-40B4-BE49-F238E27FC236}">
                    <a16:creationId xmlns:a16="http://schemas.microsoft.com/office/drawing/2014/main" id="{B3922267-72C9-403B-A6DE-7D0A43D5541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5" name="Freeform 7">
                <a:extLst>
                  <a:ext uri="{FF2B5EF4-FFF2-40B4-BE49-F238E27FC236}">
                    <a16:creationId xmlns:a16="http://schemas.microsoft.com/office/drawing/2014/main" id="{7276DB68-2E8D-4723-852B-7476DD38FED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6" name="Freeform 8">
                <a:extLst>
                  <a:ext uri="{FF2B5EF4-FFF2-40B4-BE49-F238E27FC236}">
                    <a16:creationId xmlns:a16="http://schemas.microsoft.com/office/drawing/2014/main" id="{0A155711-4993-4D1E-89EA-A397C164F0F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7" name="Freeform 9">
                <a:extLst>
                  <a:ext uri="{FF2B5EF4-FFF2-40B4-BE49-F238E27FC236}">
                    <a16:creationId xmlns:a16="http://schemas.microsoft.com/office/drawing/2014/main" id="{2AB42136-2551-4CAA-857F-65FA3247B49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8" name="Freeform 10">
                <a:extLst>
                  <a:ext uri="{FF2B5EF4-FFF2-40B4-BE49-F238E27FC236}">
                    <a16:creationId xmlns:a16="http://schemas.microsoft.com/office/drawing/2014/main" id="{7C2ADEA1-EA3E-4C0E-A28E-460092F7FFD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9" name="Freeform 11">
                <a:extLst>
                  <a:ext uri="{FF2B5EF4-FFF2-40B4-BE49-F238E27FC236}">
                    <a16:creationId xmlns:a16="http://schemas.microsoft.com/office/drawing/2014/main" id="{B04584B3-081C-4286-A840-AB5B16B10AA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0" name="Freeform 12">
                <a:extLst>
                  <a:ext uri="{FF2B5EF4-FFF2-40B4-BE49-F238E27FC236}">
                    <a16:creationId xmlns:a16="http://schemas.microsoft.com/office/drawing/2014/main" id="{3AB388FD-C246-4936-A041-E0413A13298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1" name="Freeform 13">
                <a:extLst>
                  <a:ext uri="{FF2B5EF4-FFF2-40B4-BE49-F238E27FC236}">
                    <a16:creationId xmlns:a16="http://schemas.microsoft.com/office/drawing/2014/main" id="{57692343-2D12-4F57-836C-945D407B68B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2" name="Freeform 14">
                <a:extLst>
                  <a:ext uri="{FF2B5EF4-FFF2-40B4-BE49-F238E27FC236}">
                    <a16:creationId xmlns:a16="http://schemas.microsoft.com/office/drawing/2014/main" id="{062EE710-0210-4840-8698-E0DF1C61700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3" name="Freeform 15">
                <a:extLst>
                  <a:ext uri="{FF2B5EF4-FFF2-40B4-BE49-F238E27FC236}">
                    <a16:creationId xmlns:a16="http://schemas.microsoft.com/office/drawing/2014/main" id="{161892F4-6071-40CD-8E18-CDEE0C91B58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4" name="Line 16">
                <a:extLst>
                  <a:ext uri="{FF2B5EF4-FFF2-40B4-BE49-F238E27FC236}">
                    <a16:creationId xmlns:a16="http://schemas.microsoft.com/office/drawing/2014/main" id="{3E6BBE44-8D88-407D-B1C6-10C89DD6173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ShapeType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145" name="Freeform 17">
                <a:extLst>
                  <a:ext uri="{FF2B5EF4-FFF2-40B4-BE49-F238E27FC236}">
                    <a16:creationId xmlns:a16="http://schemas.microsoft.com/office/drawing/2014/main" id="{1E90AE6E-328E-4730-825C-B5130F5CFCA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6" name="Freeform 18">
                <a:extLst>
                  <a:ext uri="{FF2B5EF4-FFF2-40B4-BE49-F238E27FC236}">
                    <a16:creationId xmlns:a16="http://schemas.microsoft.com/office/drawing/2014/main" id="{24EC969F-6E4A-4163-ABDA-4674429A3DC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7" name="Freeform 19">
                <a:extLst>
                  <a:ext uri="{FF2B5EF4-FFF2-40B4-BE49-F238E27FC236}">
                    <a16:creationId xmlns:a16="http://schemas.microsoft.com/office/drawing/2014/main" id="{1B735C94-B049-42C6-9DEF-5DB70D58CE4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8" name="Freeform 20">
                <a:extLst>
                  <a:ext uri="{FF2B5EF4-FFF2-40B4-BE49-F238E27FC236}">
                    <a16:creationId xmlns:a16="http://schemas.microsoft.com/office/drawing/2014/main" id="{051C02E6-1954-478B-AEAE-BF8F36BE941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9" name="Rectangle 21">
                <a:extLst>
                  <a:ext uri="{FF2B5EF4-FFF2-40B4-BE49-F238E27FC236}">
                    <a16:creationId xmlns:a16="http://schemas.microsoft.com/office/drawing/2014/main" id="{6710B1C0-310A-48D0-B824-459D9AFC2FB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150" name="Freeform 22">
                <a:extLst>
                  <a:ext uri="{FF2B5EF4-FFF2-40B4-BE49-F238E27FC236}">
                    <a16:creationId xmlns:a16="http://schemas.microsoft.com/office/drawing/2014/main" id="{1204A606-D9A6-4DC6-9F0E-D516EA1EB95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1" name="Freeform 23">
                <a:extLst>
                  <a:ext uri="{FF2B5EF4-FFF2-40B4-BE49-F238E27FC236}">
                    <a16:creationId xmlns:a16="http://schemas.microsoft.com/office/drawing/2014/main" id="{EE569555-0243-4979-A537-C9B4AFD5F25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2" name="Freeform 24">
                <a:extLst>
                  <a:ext uri="{FF2B5EF4-FFF2-40B4-BE49-F238E27FC236}">
                    <a16:creationId xmlns:a16="http://schemas.microsoft.com/office/drawing/2014/main" id="{D52A977D-4993-48AF-A792-F2DE0963914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3" name="Freeform 25">
                <a:extLst>
                  <a:ext uri="{FF2B5EF4-FFF2-40B4-BE49-F238E27FC236}">
                    <a16:creationId xmlns:a16="http://schemas.microsoft.com/office/drawing/2014/main" id="{93CFF2DC-E52E-4D99-97D5-B0D7B792E50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4" name="Freeform 26">
                <a:extLst>
                  <a:ext uri="{FF2B5EF4-FFF2-40B4-BE49-F238E27FC236}">
                    <a16:creationId xmlns:a16="http://schemas.microsoft.com/office/drawing/2014/main" id="{5E175372-AF09-42A7-B3D0-226C8348917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5" name="Freeform 27">
                <a:extLst>
                  <a:ext uri="{FF2B5EF4-FFF2-40B4-BE49-F238E27FC236}">
                    <a16:creationId xmlns:a16="http://schemas.microsoft.com/office/drawing/2014/main" id="{ABF20BA9-F4B2-49EA-A573-578B1897747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6" name="Freeform 28">
                <a:extLst>
                  <a:ext uri="{FF2B5EF4-FFF2-40B4-BE49-F238E27FC236}">
                    <a16:creationId xmlns:a16="http://schemas.microsoft.com/office/drawing/2014/main" id="{AA3A7A4B-C811-4E23-8BFD-5823A032DA3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7" name="Freeform 29">
                <a:extLst>
                  <a:ext uri="{FF2B5EF4-FFF2-40B4-BE49-F238E27FC236}">
                    <a16:creationId xmlns:a16="http://schemas.microsoft.com/office/drawing/2014/main" id="{47537781-F057-4B97-AD8F-12FE9BE599A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8" name="Freeform 30">
                <a:extLst>
                  <a:ext uri="{FF2B5EF4-FFF2-40B4-BE49-F238E27FC236}">
                    <a16:creationId xmlns:a16="http://schemas.microsoft.com/office/drawing/2014/main" id="{078883C7-EB52-4BB7-A9A7-F8C046A8331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9" name="Freeform 31">
                <a:extLst>
                  <a:ext uri="{FF2B5EF4-FFF2-40B4-BE49-F238E27FC236}">
                    <a16:creationId xmlns:a16="http://schemas.microsoft.com/office/drawing/2014/main" id="{63CCBBF8-5972-4ED3-AB5B-46DC425B177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22" name="Group 121">
              <a:extLst>
                <a:ext uri="{FF2B5EF4-FFF2-40B4-BE49-F238E27FC236}">
                  <a16:creationId xmlns:a16="http://schemas.microsoft.com/office/drawing/2014/main" id="{A8C19883-37FB-437C-A3AA-89AA6239D3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23" name="Freeform 32">
                <a:extLst>
                  <a:ext uri="{FF2B5EF4-FFF2-40B4-BE49-F238E27FC236}">
                    <a16:creationId xmlns:a16="http://schemas.microsoft.com/office/drawing/2014/main" id="{AF1753DD-4CEF-45EC-B952-90EA8895D7C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4" name="Freeform 33">
                <a:extLst>
                  <a:ext uri="{FF2B5EF4-FFF2-40B4-BE49-F238E27FC236}">
                    <a16:creationId xmlns:a16="http://schemas.microsoft.com/office/drawing/2014/main" id="{5B9356DB-C1BE-4D76-8FA7-4FBAA12D1D3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5" name="Freeform 34">
                <a:extLst>
                  <a:ext uri="{FF2B5EF4-FFF2-40B4-BE49-F238E27FC236}">
                    <a16:creationId xmlns:a16="http://schemas.microsoft.com/office/drawing/2014/main" id="{C4F59561-572D-42BA-A6FD-F3AFA1A394D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6" name="Freeform 35">
                <a:extLst>
                  <a:ext uri="{FF2B5EF4-FFF2-40B4-BE49-F238E27FC236}">
                    <a16:creationId xmlns:a16="http://schemas.microsoft.com/office/drawing/2014/main" id="{BB7A51A1-D509-4494-BAE2-1B96CAD4DB3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7" name="Freeform 36">
                <a:extLst>
                  <a:ext uri="{FF2B5EF4-FFF2-40B4-BE49-F238E27FC236}">
                    <a16:creationId xmlns:a16="http://schemas.microsoft.com/office/drawing/2014/main" id="{D3FE0B5A-55DE-4E56-8E9B-B92D1DB9A89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8" name="Freeform 37">
                <a:extLst>
                  <a:ext uri="{FF2B5EF4-FFF2-40B4-BE49-F238E27FC236}">
                    <a16:creationId xmlns:a16="http://schemas.microsoft.com/office/drawing/2014/main" id="{F125661C-3A0E-4B6E-B2AB-1B08C892517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9" name="Freeform 38">
                <a:extLst>
                  <a:ext uri="{FF2B5EF4-FFF2-40B4-BE49-F238E27FC236}">
                    <a16:creationId xmlns:a16="http://schemas.microsoft.com/office/drawing/2014/main" id="{39304006-EE77-438A-A0D1-537322356C1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0" name="Freeform 39">
                <a:extLst>
                  <a:ext uri="{FF2B5EF4-FFF2-40B4-BE49-F238E27FC236}">
                    <a16:creationId xmlns:a16="http://schemas.microsoft.com/office/drawing/2014/main" id="{C6031DEB-4109-4049-82CF-DD06483A2CA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1" name="Freeform 40">
                <a:extLst>
                  <a:ext uri="{FF2B5EF4-FFF2-40B4-BE49-F238E27FC236}">
                    <a16:creationId xmlns:a16="http://schemas.microsoft.com/office/drawing/2014/main" id="{65FC2657-18D6-4490-88D6-32E6B1C6FB1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2" name="Rectangle 41">
                <a:extLst>
                  <a:ext uri="{FF2B5EF4-FFF2-40B4-BE49-F238E27FC236}">
                    <a16:creationId xmlns:a16="http://schemas.microsoft.com/office/drawing/2014/main" id="{20BEA03B-3EAD-4FA2-BC9D-25A14D635CF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 useBgFill="1">
        <p:nvSpPr>
          <p:cNvPr id="161" name="Rectangle 160">
            <a:extLst>
              <a:ext uri="{FF2B5EF4-FFF2-40B4-BE49-F238E27FC236}">
                <a16:creationId xmlns:a16="http://schemas.microsoft.com/office/drawing/2014/main" id="{C2E4E997-8672-4FFD-B8EC-9932A8E471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3" name="Picture 2">
            <a:extLst>
              <a:ext uri="{FF2B5EF4-FFF2-40B4-BE49-F238E27FC236}">
                <a16:creationId xmlns:a16="http://schemas.microsoft.com/office/drawing/2014/main" id="{FE6BA9E6-1D9E-4D30-B528-D49FA1342E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6="http://schemas.microsoft.com/office/drawing/2014/main" xmlns:p14="http://schemas.microsoft.com/office/powerpoint/2010/main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175D9D67-27E8-891D-4AAA-08202D062EDC}"/>
              </a:ext>
            </a:extLst>
          </p:cNvPr>
          <p:cNvSpPr txBox="1"/>
          <p:nvPr/>
        </p:nvSpPr>
        <p:spPr>
          <a:xfrm>
            <a:off x="1141412" y="2249487"/>
            <a:ext cx="4459287" cy="396504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 defTabSz="914400">
              <a:lnSpc>
                <a:spcPct val="120000"/>
              </a:lnSpc>
              <a:spcAft>
                <a:spcPts val="600"/>
              </a:spcAft>
              <a:buSzPct val="125000"/>
              <a:buFont typeface="Arial" panose="020B0604020202020204" pitchFamily="34" charset="0"/>
              <a:buChar char="•"/>
            </a:pPr>
            <a:r>
              <a:rPr lang="en-US" sz="2000"/>
              <a:t>QUAD CHART</a:t>
            </a:r>
          </a:p>
        </p:txBody>
      </p:sp>
      <p:grpSp>
        <p:nvGrpSpPr>
          <p:cNvPr id="165" name="Group 164">
            <a:extLst>
              <a:ext uri="{FF2B5EF4-FFF2-40B4-BE49-F238E27FC236}">
                <a16:creationId xmlns:a16="http://schemas.microsoft.com/office/drawing/2014/main" id="{453E4DEE-E996-40F8-8635-0FF43D7348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20788" cy="6858001"/>
            <a:chOff x="-14288" y="0"/>
            <a:chExt cx="1220788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66" name="Rectangle 5">
              <a:extLst>
                <a:ext uri="{FF2B5EF4-FFF2-40B4-BE49-F238E27FC236}">
                  <a16:creationId xmlns:a16="http://schemas.microsoft.com/office/drawing/2014/main" id="{08BD1D3E-43CE-49EB-A424-0738950C64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300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67" name="Freeform 6">
              <a:extLst>
                <a:ext uri="{FF2B5EF4-FFF2-40B4-BE49-F238E27FC236}">
                  <a16:creationId xmlns:a16="http://schemas.microsoft.com/office/drawing/2014/main" id="{E9182037-E3FA-489A-95D5-29E4248420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337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8" name="Freeform 7">
              <a:extLst>
                <a:ext uri="{FF2B5EF4-FFF2-40B4-BE49-F238E27FC236}">
                  <a16:creationId xmlns:a16="http://schemas.microsoft.com/office/drawing/2014/main" id="{E8864E76-AD7F-4BEE-B3F6-A78FA42AEF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9" name="Freeform 8">
              <a:extLst>
                <a:ext uri="{FF2B5EF4-FFF2-40B4-BE49-F238E27FC236}">
                  <a16:creationId xmlns:a16="http://schemas.microsoft.com/office/drawing/2014/main" id="{8AD071B3-046D-4479-91FE-01E9AD7C8A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0025" y="4763"/>
              <a:ext cx="369888" cy="1811338"/>
            </a:xfrm>
            <a:custGeom>
              <a:avLst/>
              <a:gdLst/>
              <a:ahLst/>
              <a:cxnLst/>
              <a:rect l="0" t="0" r="r" b="b"/>
              <a:pathLst>
                <a:path w="233" h="1141">
                  <a:moveTo>
                    <a:pt x="218" y="1141"/>
                  </a:moveTo>
                  <a:lnTo>
                    <a:pt x="0" y="626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623"/>
                  </a:lnTo>
                  <a:lnTo>
                    <a:pt x="233" y="1135"/>
                  </a:lnTo>
                  <a:lnTo>
                    <a:pt x="218" y="114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0" name="Freeform 9">
              <a:extLst>
                <a:ext uri="{FF2B5EF4-FFF2-40B4-BE49-F238E27FC236}">
                  <a16:creationId xmlns:a16="http://schemas.microsoft.com/office/drawing/2014/main" id="{91D776F5-E902-4A4D-A75D-A46E063C9F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3237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6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1" name="Freeform 10">
              <a:extLst>
                <a:ext uri="{FF2B5EF4-FFF2-40B4-BE49-F238E27FC236}">
                  <a16:creationId xmlns:a16="http://schemas.microsoft.com/office/drawing/2014/main" id="{EBED8F24-A998-4952-AB68-E2074F0746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0" y="4763"/>
              <a:ext cx="369888" cy="1430338"/>
            </a:xfrm>
            <a:custGeom>
              <a:avLst/>
              <a:gdLst/>
              <a:ahLst/>
              <a:cxnLst/>
              <a:rect l="0" t="0" r="r" b="b"/>
              <a:pathLst>
                <a:path w="233" h="901">
                  <a:moveTo>
                    <a:pt x="221" y="901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380"/>
                  </a:lnTo>
                  <a:lnTo>
                    <a:pt x="233" y="895"/>
                  </a:lnTo>
                  <a:lnTo>
                    <a:pt x="221" y="90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2" name="Freeform 11">
              <a:extLst>
                <a:ext uri="{FF2B5EF4-FFF2-40B4-BE49-F238E27FC236}">
                  <a16:creationId xmlns:a16="http://schemas.microsoft.com/office/drawing/2014/main" id="{74D7A646-8CDC-49B3-9C44-3EF38DB426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6100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3" name="Freeform 12">
              <a:extLst>
                <a:ext uri="{FF2B5EF4-FFF2-40B4-BE49-F238E27FC236}">
                  <a16:creationId xmlns:a16="http://schemas.microsoft.com/office/drawing/2014/main" id="{D4E99D14-E4F4-419B-9AAF-8D1CEAB28A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7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4" name="Freeform 13">
              <a:extLst>
                <a:ext uri="{FF2B5EF4-FFF2-40B4-BE49-F238E27FC236}">
                  <a16:creationId xmlns:a16="http://schemas.microsoft.com/office/drawing/2014/main" id="{377E106C-5445-4A52-9F7E-DA17387442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5" name="Freeform 14">
              <a:extLst>
                <a:ext uri="{FF2B5EF4-FFF2-40B4-BE49-F238E27FC236}">
                  <a16:creationId xmlns:a16="http://schemas.microsoft.com/office/drawing/2014/main" id="{752BFE96-D378-4BAE-A64B-F851A34C4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1350" y="0"/>
              <a:ext cx="422275" cy="527050"/>
            </a:xfrm>
            <a:custGeom>
              <a:avLst/>
              <a:gdLst/>
              <a:ahLst/>
              <a:cxnLst/>
              <a:rect l="0" t="0" r="r" b="b"/>
              <a:pathLst>
                <a:path w="266" h="332">
                  <a:moveTo>
                    <a:pt x="257" y="332"/>
                  </a:moveTo>
                  <a:lnTo>
                    <a:pt x="48" y="123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3" y="114"/>
                  </a:lnTo>
                  <a:lnTo>
                    <a:pt x="266" y="320"/>
                  </a:lnTo>
                  <a:lnTo>
                    <a:pt x="257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6" name="Freeform 15">
              <a:extLst>
                <a:ext uri="{FF2B5EF4-FFF2-40B4-BE49-F238E27FC236}">
                  <a16:creationId xmlns:a16="http://schemas.microsoft.com/office/drawing/2014/main" id="{B88FFB19-5A5E-4078-B467-9D4ABD21BD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0762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7" name="Line 16">
              <a:extLst>
                <a:ext uri="{FF2B5EF4-FFF2-40B4-BE49-F238E27FC236}">
                  <a16:creationId xmlns:a16="http://schemas.microsoft.com/office/drawing/2014/main" id="{11042975-3D19-4728-BCDA-D3F5CD633E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ShapeType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763" y="9525"/>
              <a:ext cx="0" cy="0"/>
            </a:xfrm>
            <a:prstGeom prst="line">
              <a:avLst/>
            </a:prstGeom>
            <a:grpFill/>
            <a:ln w="15" cap="flat">
              <a:solidFill>
                <a:srgbClr val="FFFFFF"/>
              </a:solidFill>
              <a:prstDash val="solid"/>
              <a:miter lim="800000"/>
              <a:headEnd/>
              <a:tailEnd/>
            </a:ln>
          </p:spPr>
        </p:sp>
        <p:sp>
          <p:nvSpPr>
            <p:cNvPr id="178" name="Freeform 17">
              <a:extLst>
                <a:ext uri="{FF2B5EF4-FFF2-40B4-BE49-F238E27FC236}">
                  <a16:creationId xmlns:a16="http://schemas.microsoft.com/office/drawing/2014/main" id="{A28972BD-D2E1-4DCA-A907-2E3B6F6066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525" y="1801813"/>
              <a:ext cx="123825" cy="127000"/>
            </a:xfrm>
            <a:custGeom>
              <a:avLst/>
              <a:gdLst/>
              <a:ahLst/>
              <a:cxnLst/>
              <a:rect l="0" t="0" r="r" b="b"/>
              <a:pathLst>
                <a:path w="78" h="80">
                  <a:moveTo>
                    <a:pt x="6" y="80"/>
                  </a:moveTo>
                  <a:lnTo>
                    <a:pt x="0" y="71"/>
                  </a:lnTo>
                  <a:lnTo>
                    <a:pt x="69" y="0"/>
                  </a:lnTo>
                  <a:lnTo>
                    <a:pt x="78" y="9"/>
                  </a:lnTo>
                  <a:lnTo>
                    <a:pt x="6" y="8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9" name="Freeform 18">
              <a:extLst>
                <a:ext uri="{FF2B5EF4-FFF2-40B4-BE49-F238E27FC236}">
                  <a16:creationId xmlns:a16="http://schemas.microsoft.com/office/drawing/2014/main" id="{1C806824-5C2D-4747-B038-69EE4074B3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9525" y="3549650"/>
              <a:ext cx="147638" cy="481013"/>
            </a:xfrm>
            <a:custGeom>
              <a:avLst/>
              <a:gdLst/>
              <a:ahLst/>
              <a:cxnLst/>
              <a:rect l="0" t="0" r="r" b="b"/>
              <a:pathLst>
                <a:path w="93" h="303">
                  <a:moveTo>
                    <a:pt x="93" y="303"/>
                  </a:moveTo>
                  <a:lnTo>
                    <a:pt x="78" y="303"/>
                  </a:lnTo>
                  <a:lnTo>
                    <a:pt x="78" y="78"/>
                  </a:lnTo>
                  <a:lnTo>
                    <a:pt x="0" y="12"/>
                  </a:lnTo>
                  <a:lnTo>
                    <a:pt x="12" y="0"/>
                  </a:lnTo>
                  <a:lnTo>
                    <a:pt x="93" y="69"/>
                  </a:lnTo>
                  <a:lnTo>
                    <a:pt x="93" y="30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0" name="Freeform 19">
              <a:extLst>
                <a:ext uri="{FF2B5EF4-FFF2-40B4-BE49-F238E27FC236}">
                  <a16:creationId xmlns:a16="http://schemas.microsoft.com/office/drawing/2014/main" id="{3B33F710-16D7-4F48-BFCA-66C9CA2352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8587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1" name="Freeform 20">
              <a:extLst>
                <a:ext uri="{FF2B5EF4-FFF2-40B4-BE49-F238E27FC236}">
                  <a16:creationId xmlns:a16="http://schemas.microsoft.com/office/drawing/2014/main" id="{6C8C8ED4-90FA-4E97-AAF0-D5D51E6A93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4787" y="1849438"/>
              <a:ext cx="114300" cy="107950"/>
            </a:xfrm>
            <a:custGeom>
              <a:avLst/>
              <a:gdLst/>
              <a:ahLst/>
              <a:cxnLst/>
              <a:rect l="0" t="0" r="r" b="b"/>
              <a:pathLst>
                <a:path w="24" h="23">
                  <a:moveTo>
                    <a:pt x="12" y="23"/>
                  </a:moveTo>
                  <a:cubicBezTo>
                    <a:pt x="6" y="23"/>
                    <a:pt x="0" y="18"/>
                    <a:pt x="0" y="12"/>
                  </a:cubicBezTo>
                  <a:cubicBezTo>
                    <a:pt x="0" y="5"/>
                    <a:pt x="6" y="0"/>
                    <a:pt x="12" y="0"/>
                  </a:cubicBezTo>
                  <a:cubicBezTo>
                    <a:pt x="18" y="0"/>
                    <a:pt x="24" y="5"/>
                    <a:pt x="24" y="12"/>
                  </a:cubicBezTo>
                  <a:cubicBezTo>
                    <a:pt x="24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20" y="16"/>
                    <a:pt x="20" y="12"/>
                  </a:cubicBezTo>
                  <a:cubicBezTo>
                    <a:pt x="20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2" name="Rectangle 21">
              <a:extLst>
                <a:ext uri="{FF2B5EF4-FFF2-40B4-BE49-F238E27FC236}">
                  <a16:creationId xmlns:a16="http://schemas.microsoft.com/office/drawing/2014/main" id="{6C5EB9C1-B25F-4172-8A96-5950ECC828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3350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83" name="Freeform 22">
              <a:extLst>
                <a:ext uri="{FF2B5EF4-FFF2-40B4-BE49-F238E27FC236}">
                  <a16:creationId xmlns:a16="http://schemas.microsoft.com/office/drawing/2014/main" id="{097E6E8A-9373-4655-882B-21715CCE97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23837" y="5041900"/>
              <a:ext cx="369888" cy="1801813"/>
            </a:xfrm>
            <a:custGeom>
              <a:avLst/>
              <a:gdLst/>
              <a:ahLst/>
              <a:cxnLst/>
              <a:rect l="0" t="0" r="r" b="b"/>
              <a:pathLst>
                <a:path w="233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8" y="0"/>
                  </a:lnTo>
                  <a:lnTo>
                    <a:pt x="233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4" name="Freeform 23">
              <a:extLst>
                <a:ext uri="{FF2B5EF4-FFF2-40B4-BE49-F238E27FC236}">
                  <a16:creationId xmlns:a16="http://schemas.microsoft.com/office/drawing/2014/main" id="{EB8CC766-1206-4372-ACAF-8230AF4D54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387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5" name="Freeform 24">
              <a:extLst>
                <a:ext uri="{FF2B5EF4-FFF2-40B4-BE49-F238E27FC236}">
                  <a16:creationId xmlns:a16="http://schemas.microsoft.com/office/drawing/2014/main" id="{1C8E2511-2489-47B2-9C19-C410910DD9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4288" y="5627688"/>
              <a:ext cx="85725" cy="1216025"/>
            </a:xfrm>
            <a:custGeom>
              <a:avLst/>
              <a:gdLst/>
              <a:ahLst/>
              <a:cxnLst/>
              <a:rect l="0" t="0" r="r" b="b"/>
              <a:pathLst>
                <a:path w="54" h="766">
                  <a:moveTo>
                    <a:pt x="54" y="766"/>
                  </a:moveTo>
                  <a:lnTo>
                    <a:pt x="36" y="766"/>
                  </a:lnTo>
                  <a:lnTo>
                    <a:pt x="36" y="149"/>
                  </a:lnTo>
                  <a:lnTo>
                    <a:pt x="0" y="3"/>
                  </a:lnTo>
                  <a:lnTo>
                    <a:pt x="18" y="0"/>
                  </a:lnTo>
                  <a:lnTo>
                    <a:pt x="54" y="146"/>
                  </a:lnTo>
                  <a:lnTo>
                    <a:pt x="54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6" name="Freeform 25">
              <a:extLst>
                <a:ext uri="{FF2B5EF4-FFF2-40B4-BE49-F238E27FC236}">
                  <a16:creationId xmlns:a16="http://schemas.microsoft.com/office/drawing/2014/main" id="{D7820196-0A47-47EF-832C-A688E8977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7050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7" name="Freeform 26">
              <a:extLst>
                <a:ext uri="{FF2B5EF4-FFF2-40B4-BE49-F238E27FC236}">
                  <a16:creationId xmlns:a16="http://schemas.microsoft.com/office/drawing/2014/main" id="{4982E0BF-34AE-48A3-AD6B-E0F3CD05DB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09562" y="5422900"/>
              <a:ext cx="374650" cy="1425575"/>
            </a:xfrm>
            <a:custGeom>
              <a:avLst/>
              <a:gdLst/>
              <a:ahLst/>
              <a:cxnLst/>
              <a:rect l="0" t="0" r="r" b="b"/>
              <a:pathLst>
                <a:path w="236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3" y="512"/>
                  </a:lnTo>
                  <a:lnTo>
                    <a:pt x="221" y="0"/>
                  </a:lnTo>
                  <a:lnTo>
                    <a:pt x="236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8" name="Freeform 27">
              <a:extLst>
                <a:ext uri="{FF2B5EF4-FFF2-40B4-BE49-F238E27FC236}">
                  <a16:creationId xmlns:a16="http://schemas.microsoft.com/office/drawing/2014/main" id="{CD34643B-9DF2-4310-8868-48252C3393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9912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9" name="Freeform 28">
              <a:extLst>
                <a:ext uri="{FF2B5EF4-FFF2-40B4-BE49-F238E27FC236}">
                  <a16:creationId xmlns:a16="http://schemas.microsoft.com/office/drawing/2014/main" id="{4E020C4E-AF64-44A8-B830-779541D8D5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0" name="Freeform 29">
              <a:extLst>
                <a:ext uri="{FF2B5EF4-FFF2-40B4-BE49-F238E27FC236}">
                  <a16:creationId xmlns:a16="http://schemas.microsoft.com/office/drawing/2014/main" id="{D97BC3D3-B1B3-4825-9169-BBEF1DBCF0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1" name="Freeform 30">
              <a:extLst>
                <a:ext uri="{FF2B5EF4-FFF2-40B4-BE49-F238E27FC236}">
                  <a16:creationId xmlns:a16="http://schemas.microsoft.com/office/drawing/2014/main" id="{A750DC4F-1DAF-470E-98C6-6C68DEB933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9925" y="6330950"/>
              <a:ext cx="417513" cy="517525"/>
            </a:xfrm>
            <a:custGeom>
              <a:avLst/>
              <a:gdLst/>
              <a:ahLst/>
              <a:cxnLst/>
              <a:rect l="0" t="0" r="r" b="b"/>
              <a:pathLst>
                <a:path w="263" h="326">
                  <a:moveTo>
                    <a:pt x="15" y="326"/>
                  </a:moveTo>
                  <a:lnTo>
                    <a:pt x="0" y="320"/>
                  </a:lnTo>
                  <a:lnTo>
                    <a:pt x="45" y="206"/>
                  </a:lnTo>
                  <a:lnTo>
                    <a:pt x="48" y="206"/>
                  </a:lnTo>
                  <a:lnTo>
                    <a:pt x="254" y="0"/>
                  </a:lnTo>
                  <a:lnTo>
                    <a:pt x="263" y="12"/>
                  </a:lnTo>
                  <a:lnTo>
                    <a:pt x="60" y="215"/>
                  </a:lnTo>
                  <a:lnTo>
                    <a:pt x="15" y="32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2" name="Freeform 31">
              <a:extLst>
                <a:ext uri="{FF2B5EF4-FFF2-40B4-BE49-F238E27FC236}">
                  <a16:creationId xmlns:a16="http://schemas.microsoft.com/office/drawing/2014/main" id="{2F99594A-5BBD-4E10-A818-8BE52B7D95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337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graphicFrame>
        <p:nvGraphicFramePr>
          <p:cNvPr id="7" name="Table 7">
            <a:extLst>
              <a:ext uri="{FF2B5EF4-FFF2-40B4-BE49-F238E27FC236}">
                <a16:creationId xmlns:a16="http://schemas.microsoft.com/office/drawing/2014/main" id="{4487E92D-EC1E-DFAF-D338-211696886FE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33863274"/>
              </p:ext>
            </p:extLst>
          </p:nvPr>
        </p:nvGraphicFramePr>
        <p:xfrm>
          <a:off x="6096000" y="974424"/>
          <a:ext cx="5456280" cy="488420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75660">
                  <a:extLst>
                    <a:ext uri="{9D8B030D-6E8A-4147-A177-3AD203B41FA5}">
                      <a16:colId xmlns:a16="http://schemas.microsoft.com/office/drawing/2014/main" val="1446714836"/>
                    </a:ext>
                  </a:extLst>
                </a:gridCol>
                <a:gridCol w="2780620">
                  <a:extLst>
                    <a:ext uri="{9D8B030D-6E8A-4147-A177-3AD203B41FA5}">
                      <a16:colId xmlns:a16="http://schemas.microsoft.com/office/drawing/2014/main" val="848018073"/>
                    </a:ext>
                  </a:extLst>
                </a:gridCol>
              </a:tblGrid>
              <a:tr h="301814">
                <a:tc>
                  <a:txBody>
                    <a:bodyPr/>
                    <a:lstStyle/>
                    <a:p>
                      <a:r>
                        <a:rPr lang="en-GB" sz="1300"/>
                        <a:t>AIMS AND OBJECTIVES</a:t>
                      </a:r>
                    </a:p>
                  </a:txBody>
                  <a:tcPr marL="66065" marR="66065" marT="33033" marB="33033"/>
                </a:tc>
                <a:tc>
                  <a:txBody>
                    <a:bodyPr/>
                    <a:lstStyle/>
                    <a:p>
                      <a:r>
                        <a:rPr lang="en-GB" sz="1300"/>
                        <a:t>PRODJECT SHAREHOLDERS</a:t>
                      </a:r>
                    </a:p>
                  </a:txBody>
                  <a:tcPr marL="66065" marR="66065" marT="33033" marB="33033"/>
                </a:tc>
                <a:extLst>
                  <a:ext uri="{0D108BD9-81ED-4DB2-BD59-A6C34878D82A}">
                    <a16:rowId xmlns:a16="http://schemas.microsoft.com/office/drawing/2014/main" val="2351763932"/>
                  </a:ext>
                </a:extLst>
              </a:tr>
              <a:tr h="1850003">
                <a:tc>
                  <a:txBody>
                    <a:bodyPr/>
                    <a:lstStyle/>
                    <a:p>
                      <a:r>
                        <a:rPr lang="en-GB" sz="1300"/>
                        <a:t>TO DELIVER TRAINING FOR;</a:t>
                      </a:r>
                    </a:p>
                    <a:p>
                      <a:r>
                        <a:rPr lang="en-GB" sz="1300"/>
                        <a:t>DIGITAL SKILLS</a:t>
                      </a:r>
                    </a:p>
                    <a:p>
                      <a:r>
                        <a:rPr lang="en-GB" sz="1300"/>
                        <a:t>COMPUTER BASICS</a:t>
                      </a:r>
                    </a:p>
                    <a:p>
                      <a:r>
                        <a:rPr lang="en-GB" sz="1300"/>
                        <a:t>JOB SEARCH SKILLS</a:t>
                      </a:r>
                    </a:p>
                    <a:p>
                      <a:r>
                        <a:rPr lang="en-GB" sz="1300"/>
                        <a:t>GRAPHIC DESIGN</a:t>
                      </a:r>
                    </a:p>
                    <a:p>
                      <a:r>
                        <a:rPr lang="en-GB" sz="1300"/>
                        <a:t>SOCIAL MEDIA</a:t>
                      </a:r>
                    </a:p>
                    <a:p>
                      <a:r>
                        <a:rPr lang="en-GB" sz="1300"/>
                        <a:t>INTERNET SAFETY</a:t>
                      </a:r>
                    </a:p>
                    <a:p>
                      <a:endParaRPr lang="en-GB" sz="1300"/>
                    </a:p>
                    <a:p>
                      <a:endParaRPr lang="en-GB" sz="1300"/>
                    </a:p>
                  </a:txBody>
                  <a:tcPr marL="66065" marR="66065" marT="33033" marB="33033"/>
                </a:tc>
                <a:tc>
                  <a:txBody>
                    <a:bodyPr/>
                    <a:lstStyle/>
                    <a:p>
                      <a:r>
                        <a:rPr lang="en-GB" sz="1300"/>
                        <a:t>SENIOR MANAGEMENT</a:t>
                      </a:r>
                    </a:p>
                    <a:p>
                      <a:r>
                        <a:rPr lang="en-GB" sz="1300"/>
                        <a:t>LOCAL GOVERNMENT</a:t>
                      </a:r>
                    </a:p>
                    <a:p>
                      <a:r>
                        <a:rPr lang="en-GB" sz="1300"/>
                        <a:t>LOCAL BUSINESS’S</a:t>
                      </a:r>
                    </a:p>
                    <a:p>
                      <a:r>
                        <a:rPr lang="en-GB" sz="1300"/>
                        <a:t>OTHER ORGANISATIONS</a:t>
                      </a:r>
                    </a:p>
                    <a:p>
                      <a:r>
                        <a:rPr lang="en-GB" sz="1300"/>
                        <a:t>THOSE MADE REDUNDENT</a:t>
                      </a:r>
                    </a:p>
                    <a:p>
                      <a:r>
                        <a:rPr lang="en-GB" sz="1300"/>
                        <a:t>LIBRARY USERS</a:t>
                      </a:r>
                    </a:p>
                    <a:p>
                      <a:r>
                        <a:rPr lang="en-GB" sz="1300"/>
                        <a:t>ACCOUNTANT</a:t>
                      </a:r>
                    </a:p>
                    <a:p>
                      <a:endParaRPr lang="en-GB" sz="1300"/>
                    </a:p>
                  </a:txBody>
                  <a:tcPr marL="66065" marR="66065" marT="33033" marB="33033"/>
                </a:tc>
                <a:extLst>
                  <a:ext uri="{0D108BD9-81ED-4DB2-BD59-A6C34878D82A}">
                    <a16:rowId xmlns:a16="http://schemas.microsoft.com/office/drawing/2014/main" val="2875726826"/>
                  </a:ext>
                </a:extLst>
              </a:tr>
              <a:tr h="301814">
                <a:tc>
                  <a:txBody>
                    <a:bodyPr/>
                    <a:lstStyle/>
                    <a:p>
                      <a:r>
                        <a:rPr lang="en-GB" sz="1300"/>
                        <a:t>DESIRED OUTCOME RESULTS</a:t>
                      </a:r>
                    </a:p>
                  </a:txBody>
                  <a:tcPr marL="66065" marR="66065" marT="33033" marB="33033"/>
                </a:tc>
                <a:tc>
                  <a:txBody>
                    <a:bodyPr/>
                    <a:lstStyle/>
                    <a:p>
                      <a:r>
                        <a:rPr lang="en-GB" sz="1300"/>
                        <a:t>MEASURE OF SUCCESS</a:t>
                      </a:r>
                    </a:p>
                  </a:txBody>
                  <a:tcPr marL="66065" marR="66065" marT="33033" marB="33033"/>
                </a:tc>
                <a:extLst>
                  <a:ext uri="{0D108BD9-81ED-4DB2-BD59-A6C34878D82A}">
                    <a16:rowId xmlns:a16="http://schemas.microsoft.com/office/drawing/2014/main" val="3773409059"/>
                  </a:ext>
                </a:extLst>
              </a:tr>
              <a:tr h="2430574">
                <a:tc>
                  <a:txBody>
                    <a:bodyPr/>
                    <a:lstStyle/>
                    <a:p>
                      <a:r>
                        <a:rPr lang="en-GB" sz="1300"/>
                        <a:t>POTENTIAL NEW VENUES</a:t>
                      </a:r>
                    </a:p>
                    <a:p>
                      <a:r>
                        <a:rPr lang="en-GB" sz="1300"/>
                        <a:t>VENUE SECURED </a:t>
                      </a:r>
                    </a:p>
                    <a:p>
                      <a:r>
                        <a:rPr lang="en-GB" sz="1300"/>
                        <a:t>GOOD FEEDBACK FROM STAKEHOLDERS</a:t>
                      </a:r>
                    </a:p>
                    <a:p>
                      <a:r>
                        <a:rPr lang="en-GB" sz="1300"/>
                        <a:t>TRAINING PROGRAMME COMPLETE</a:t>
                      </a:r>
                    </a:p>
                    <a:p>
                      <a:r>
                        <a:rPr lang="en-GB" sz="1300"/>
                        <a:t>FUNDING SECURED</a:t>
                      </a:r>
                    </a:p>
                    <a:p>
                      <a:r>
                        <a:rPr lang="en-GB" sz="1300"/>
                        <a:t>THE REGISTRATION OF CLIENTS</a:t>
                      </a:r>
                    </a:p>
                    <a:p>
                      <a:endParaRPr lang="en-GB" sz="1300"/>
                    </a:p>
                    <a:p>
                      <a:endParaRPr lang="en-GB" sz="1300"/>
                    </a:p>
                  </a:txBody>
                  <a:tcPr marL="66065" marR="66065" marT="33033" marB="33033"/>
                </a:tc>
                <a:tc>
                  <a:txBody>
                    <a:bodyPr/>
                    <a:lstStyle/>
                    <a:p>
                      <a:r>
                        <a:rPr lang="en-GB" sz="1300"/>
                        <a:t>SATISFIED STAKEHOLDERS</a:t>
                      </a:r>
                    </a:p>
                    <a:p>
                      <a:r>
                        <a:rPr lang="en-GB" sz="1300"/>
                        <a:t>THE ADVERTISING IS TARGETTING THE CHOSEN MARKET</a:t>
                      </a:r>
                    </a:p>
                    <a:p>
                      <a:r>
                        <a:rPr lang="en-GB" sz="1300"/>
                        <a:t>INCREASED INTEREST IN PROGRAMME</a:t>
                      </a:r>
                    </a:p>
                    <a:p>
                      <a:r>
                        <a:rPr lang="en-GB" sz="1300"/>
                        <a:t>GOOD PASS RATE OF CLIENTS</a:t>
                      </a:r>
                    </a:p>
                    <a:p>
                      <a:endParaRPr lang="en-GB" sz="1300"/>
                    </a:p>
                    <a:p>
                      <a:endParaRPr lang="en-GB" sz="1300"/>
                    </a:p>
                    <a:p>
                      <a:endParaRPr lang="en-GB" sz="1300"/>
                    </a:p>
                    <a:p>
                      <a:r>
                        <a:rPr lang="en-GB" sz="1300"/>
                        <a:t> </a:t>
                      </a:r>
                    </a:p>
                    <a:p>
                      <a:endParaRPr lang="en-GB" sz="1300"/>
                    </a:p>
                  </a:txBody>
                  <a:tcPr marL="66065" marR="66065" marT="33033" marB="33033"/>
                </a:tc>
                <a:extLst>
                  <a:ext uri="{0D108BD9-81ED-4DB2-BD59-A6C34878D82A}">
                    <a16:rowId xmlns:a16="http://schemas.microsoft.com/office/drawing/2014/main" val="41098903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328020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Arrow: Up 7">
            <a:extLst>
              <a:ext uri="{FF2B5EF4-FFF2-40B4-BE49-F238E27FC236}">
                <a16:creationId xmlns:a16="http://schemas.microsoft.com/office/drawing/2014/main" id="{8F449D40-664F-6315-185F-628635EA1452}"/>
              </a:ext>
            </a:extLst>
          </p:cNvPr>
          <p:cNvSpPr/>
          <p:nvPr/>
        </p:nvSpPr>
        <p:spPr>
          <a:xfrm>
            <a:off x="1626524" y="232756"/>
            <a:ext cx="673331" cy="6151418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Arrow: Right 9">
            <a:extLst>
              <a:ext uri="{FF2B5EF4-FFF2-40B4-BE49-F238E27FC236}">
                <a16:creationId xmlns:a16="http://schemas.microsoft.com/office/drawing/2014/main" id="{0F25ADB2-E933-19D4-511E-C8DD2BD06E36}"/>
              </a:ext>
            </a:extLst>
          </p:cNvPr>
          <p:cNvSpPr/>
          <p:nvPr/>
        </p:nvSpPr>
        <p:spPr>
          <a:xfrm>
            <a:off x="2128058" y="5818910"/>
            <a:ext cx="9318567" cy="73152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900CA8D-A280-7B9E-E0B1-2881265C8C78}"/>
              </a:ext>
            </a:extLst>
          </p:cNvPr>
          <p:cNvSpPr txBox="1"/>
          <p:nvPr/>
        </p:nvSpPr>
        <p:spPr>
          <a:xfrm>
            <a:off x="711200" y="850900"/>
            <a:ext cx="1066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HIGH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9C08C56-0B54-BBBD-E8FE-D0C040407D51}"/>
              </a:ext>
            </a:extLst>
          </p:cNvPr>
          <p:cNvSpPr txBox="1"/>
          <p:nvPr/>
        </p:nvSpPr>
        <p:spPr>
          <a:xfrm>
            <a:off x="10063942" y="6384174"/>
            <a:ext cx="8580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HIGH</a:t>
            </a:r>
          </a:p>
        </p:txBody>
      </p:sp>
      <p:sp>
        <p:nvSpPr>
          <p:cNvPr id="15" name="Rectangle: Diagonal Corners Rounded 14">
            <a:extLst>
              <a:ext uri="{FF2B5EF4-FFF2-40B4-BE49-F238E27FC236}">
                <a16:creationId xmlns:a16="http://schemas.microsoft.com/office/drawing/2014/main" id="{467CE500-34ED-48FA-ABC7-63EBED38AE76}"/>
              </a:ext>
            </a:extLst>
          </p:cNvPr>
          <p:cNvSpPr/>
          <p:nvPr/>
        </p:nvSpPr>
        <p:spPr>
          <a:xfrm>
            <a:off x="2529379" y="2509906"/>
            <a:ext cx="1219200" cy="1177788"/>
          </a:xfrm>
          <a:prstGeom prst="round2Diag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LOCAL GO</a:t>
            </a:r>
            <a:r>
              <a:rPr lang="en-GB" b="1" dirty="0"/>
              <a:t>V</a:t>
            </a:r>
            <a:r>
              <a:rPr lang="en-GB" dirty="0"/>
              <a:t>.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BD73AF1A-8A18-2CDD-0BE5-F9DC340C70D6}"/>
              </a:ext>
            </a:extLst>
          </p:cNvPr>
          <p:cNvSpPr txBox="1"/>
          <p:nvPr/>
        </p:nvSpPr>
        <p:spPr>
          <a:xfrm>
            <a:off x="711201" y="5245100"/>
            <a:ext cx="9153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LOW</a:t>
            </a:r>
          </a:p>
        </p:txBody>
      </p:sp>
      <p:sp>
        <p:nvSpPr>
          <p:cNvPr id="21" name="Rectangle: Diagonal Corners Rounded 20">
            <a:extLst>
              <a:ext uri="{FF2B5EF4-FFF2-40B4-BE49-F238E27FC236}">
                <a16:creationId xmlns:a16="http://schemas.microsoft.com/office/drawing/2014/main" id="{774159A3-ADCB-7A66-D911-6386B73241BA}"/>
              </a:ext>
            </a:extLst>
          </p:cNvPr>
          <p:cNvSpPr/>
          <p:nvPr/>
        </p:nvSpPr>
        <p:spPr>
          <a:xfrm>
            <a:off x="4121126" y="2290432"/>
            <a:ext cx="1191260" cy="1055802"/>
          </a:xfrm>
          <a:prstGeom prst="round2Diag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SENIOR MANG</a:t>
            </a:r>
          </a:p>
        </p:txBody>
      </p:sp>
      <p:sp>
        <p:nvSpPr>
          <p:cNvPr id="24" name="Rectangle: Diagonal Corners Rounded 23">
            <a:extLst>
              <a:ext uri="{FF2B5EF4-FFF2-40B4-BE49-F238E27FC236}">
                <a16:creationId xmlns:a16="http://schemas.microsoft.com/office/drawing/2014/main" id="{B409E387-C134-7509-EAAD-F370CF89ACBD}"/>
              </a:ext>
            </a:extLst>
          </p:cNvPr>
          <p:cNvSpPr/>
          <p:nvPr/>
        </p:nvSpPr>
        <p:spPr>
          <a:xfrm>
            <a:off x="9464040" y="4656667"/>
            <a:ext cx="1266536" cy="957765"/>
          </a:xfrm>
          <a:prstGeom prst="round2Diag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LOCAL PUBLIC </a:t>
            </a:r>
          </a:p>
        </p:txBody>
      </p:sp>
      <p:sp>
        <p:nvSpPr>
          <p:cNvPr id="27" name="Rectangle: Diagonal Corners Rounded 26">
            <a:extLst>
              <a:ext uri="{FF2B5EF4-FFF2-40B4-BE49-F238E27FC236}">
                <a16:creationId xmlns:a16="http://schemas.microsoft.com/office/drawing/2014/main" id="{8B1B2075-C1B3-D33D-62EB-432FF57A7EB2}"/>
              </a:ext>
            </a:extLst>
          </p:cNvPr>
          <p:cNvSpPr/>
          <p:nvPr/>
        </p:nvSpPr>
        <p:spPr>
          <a:xfrm>
            <a:off x="7754644" y="3938789"/>
            <a:ext cx="1346200" cy="1064993"/>
          </a:xfrm>
          <a:prstGeom prst="round2Diag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ACCOUNTANT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51639234-1024-9C2F-F28D-605800B07AD0}"/>
              </a:ext>
            </a:extLst>
          </p:cNvPr>
          <p:cNvSpPr txBox="1"/>
          <p:nvPr/>
        </p:nvSpPr>
        <p:spPr>
          <a:xfrm>
            <a:off x="1030779" y="2771000"/>
            <a:ext cx="366221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POWER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5169225F-C777-C40C-D014-8F38FFD7D4F4}"/>
              </a:ext>
            </a:extLst>
          </p:cNvPr>
          <p:cNvSpPr txBox="1"/>
          <p:nvPr/>
        </p:nvSpPr>
        <p:spPr>
          <a:xfrm>
            <a:off x="6181321" y="6384174"/>
            <a:ext cx="2768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INTEREST</a:t>
            </a:r>
          </a:p>
        </p:txBody>
      </p:sp>
      <p:sp>
        <p:nvSpPr>
          <p:cNvPr id="33" name="Rectangle: Diagonal Corners Rounded 32">
            <a:extLst>
              <a:ext uri="{FF2B5EF4-FFF2-40B4-BE49-F238E27FC236}">
                <a16:creationId xmlns:a16="http://schemas.microsoft.com/office/drawing/2014/main" id="{8FC386A2-ED76-7CE7-5DEE-88E8BD33E868}"/>
              </a:ext>
            </a:extLst>
          </p:cNvPr>
          <p:cNvSpPr/>
          <p:nvPr/>
        </p:nvSpPr>
        <p:spPr>
          <a:xfrm>
            <a:off x="5562600" y="3098800"/>
            <a:ext cx="1346200" cy="1055803"/>
          </a:xfrm>
          <a:prstGeom prst="round2Diag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VOLUNTARY SECTOR PARTNERS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A79E130E-65E3-BAC0-A2C6-124F5016F429}"/>
              </a:ext>
            </a:extLst>
          </p:cNvPr>
          <p:cNvSpPr txBox="1"/>
          <p:nvPr/>
        </p:nvSpPr>
        <p:spPr>
          <a:xfrm>
            <a:off x="7894321" y="1844041"/>
            <a:ext cx="18745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STAKEHOLDER ANALYSIS</a:t>
            </a:r>
          </a:p>
        </p:txBody>
      </p:sp>
    </p:spTree>
    <p:extLst>
      <p:ext uri="{BB962C8B-B14F-4D97-AF65-F5344CB8AC3E}">
        <p14:creationId xmlns:p14="http://schemas.microsoft.com/office/powerpoint/2010/main" val="19036480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2684B37C-FD56-2F2E-E948-D6B18259EB2D}"/>
              </a:ext>
            </a:extLst>
          </p:cNvPr>
          <p:cNvSpPr/>
          <p:nvPr/>
        </p:nvSpPr>
        <p:spPr>
          <a:xfrm>
            <a:off x="1087579" y="572194"/>
            <a:ext cx="2585259" cy="14131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Send email outlining proposal and arrange face to face with </a:t>
            </a:r>
            <a:r>
              <a:rPr lang="en-GB" b="1" dirty="0">
                <a:solidFill>
                  <a:schemeClr val="bg1"/>
                </a:solidFill>
              </a:rPr>
              <a:t>senior management</a:t>
            </a:r>
          </a:p>
          <a:p>
            <a:pPr algn="ctr"/>
            <a:r>
              <a:rPr lang="en-GB" dirty="0"/>
              <a:t>WBS1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CB2F26E-BFF5-4493-B4D3-C42E9EE06A6A}"/>
              </a:ext>
            </a:extLst>
          </p:cNvPr>
          <p:cNvSpPr/>
          <p:nvPr/>
        </p:nvSpPr>
        <p:spPr>
          <a:xfrm>
            <a:off x="1087578" y="2290851"/>
            <a:ext cx="2585259" cy="14131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Write project outline and budget and get approval from senior management </a:t>
            </a:r>
          </a:p>
          <a:p>
            <a:pPr algn="ctr"/>
            <a:r>
              <a:rPr lang="en-GB" dirty="0"/>
              <a:t>WBS1.1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10A0B38-8AA5-BD45-5E98-123D3265827A}"/>
              </a:ext>
            </a:extLst>
          </p:cNvPr>
          <p:cNvSpPr/>
          <p:nvPr/>
        </p:nvSpPr>
        <p:spPr>
          <a:xfrm>
            <a:off x="1087577" y="4166060"/>
            <a:ext cx="2585259" cy="14131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Following budget and project approval seek venue. This will be done by myself</a:t>
            </a:r>
          </a:p>
          <a:p>
            <a:pPr algn="ctr"/>
            <a:r>
              <a:rPr lang="en-GB" dirty="0"/>
              <a:t>WBS1.2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C22300A-53F0-3475-FB02-107E957E5F36}"/>
              </a:ext>
            </a:extLst>
          </p:cNvPr>
          <p:cNvSpPr/>
          <p:nvPr/>
        </p:nvSpPr>
        <p:spPr>
          <a:xfrm>
            <a:off x="4476401" y="573928"/>
            <a:ext cx="2585259" cy="1413164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The venue </a:t>
            </a:r>
            <a:r>
              <a:rPr lang="en-GB" dirty="0"/>
              <a:t>will be secured with a cost of £1200 a month. </a:t>
            </a:r>
          </a:p>
          <a:p>
            <a:pPr algn="ctr"/>
            <a:r>
              <a:rPr lang="en-GB" dirty="0"/>
              <a:t>WBS2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D5E5429-7238-FD2E-24E6-506FF56DE18C}"/>
              </a:ext>
            </a:extLst>
          </p:cNvPr>
          <p:cNvSpPr/>
          <p:nvPr/>
        </p:nvSpPr>
        <p:spPr>
          <a:xfrm>
            <a:off x="4476400" y="2290851"/>
            <a:ext cx="2585259" cy="1413164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32BCBB4-45B9-1A25-F09C-865669A2578D}"/>
              </a:ext>
            </a:extLst>
          </p:cNvPr>
          <p:cNvSpPr/>
          <p:nvPr/>
        </p:nvSpPr>
        <p:spPr>
          <a:xfrm>
            <a:off x="4476399" y="4164327"/>
            <a:ext cx="2585259" cy="1413164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Make venue bookings</a:t>
            </a:r>
          </a:p>
          <a:p>
            <a:pPr algn="ctr"/>
            <a:r>
              <a:rPr lang="en-GB" dirty="0"/>
              <a:t>WBS 2.2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40D12413-FDCA-E4D6-C3A1-585FA773FFF5}"/>
              </a:ext>
            </a:extLst>
          </p:cNvPr>
          <p:cNvSpPr/>
          <p:nvPr/>
        </p:nvSpPr>
        <p:spPr>
          <a:xfrm>
            <a:off x="7865223" y="572194"/>
            <a:ext cx="2585259" cy="1413164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Build </a:t>
            </a:r>
            <a:r>
              <a:rPr lang="en-GB" b="1" dirty="0">
                <a:solidFill>
                  <a:schemeClr val="bg1"/>
                </a:solidFill>
              </a:rPr>
              <a:t>website,</a:t>
            </a:r>
            <a:r>
              <a:rPr lang="en-GB" dirty="0"/>
              <a:t> my colleague has skills in building websites and apps</a:t>
            </a:r>
          </a:p>
          <a:p>
            <a:pPr algn="ctr"/>
            <a:r>
              <a:rPr lang="en-GB" dirty="0"/>
              <a:t>WBS 3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16029EA6-E993-18DF-88FF-CEDB7FF88AC0}"/>
              </a:ext>
            </a:extLst>
          </p:cNvPr>
          <p:cNvSpPr/>
          <p:nvPr/>
        </p:nvSpPr>
        <p:spPr>
          <a:xfrm>
            <a:off x="7865223" y="2290851"/>
            <a:ext cx="2585259" cy="1413164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Test website for </a:t>
            </a:r>
            <a:r>
              <a:rPr lang="en-GB" dirty="0" err="1"/>
              <a:t>useabilty</a:t>
            </a:r>
            <a:r>
              <a:rPr lang="en-GB" dirty="0"/>
              <a:t> with sample group</a:t>
            </a:r>
          </a:p>
          <a:p>
            <a:pPr algn="ctr"/>
            <a:r>
              <a:rPr lang="en-GB" dirty="0"/>
              <a:t>WBS 3.1 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31CCB5B-1E8F-561C-B9A9-C0C49088EA7C}"/>
              </a:ext>
            </a:extLst>
          </p:cNvPr>
          <p:cNvSpPr/>
          <p:nvPr/>
        </p:nvSpPr>
        <p:spPr>
          <a:xfrm>
            <a:off x="7865223" y="4164327"/>
            <a:ext cx="2585259" cy="1413164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Print flyers once website is ready</a:t>
            </a:r>
          </a:p>
          <a:p>
            <a:pPr algn="ctr"/>
            <a:r>
              <a:rPr lang="en-GB" dirty="0"/>
              <a:t>WBS 3.2 </a:t>
            </a:r>
          </a:p>
        </p:txBody>
      </p:sp>
      <p:sp>
        <p:nvSpPr>
          <p:cNvPr id="19" name="Arrow: Down 18">
            <a:extLst>
              <a:ext uri="{FF2B5EF4-FFF2-40B4-BE49-F238E27FC236}">
                <a16:creationId xmlns:a16="http://schemas.microsoft.com/office/drawing/2014/main" id="{C6FF6E4B-E588-B664-16C1-C9C84256A756}"/>
              </a:ext>
            </a:extLst>
          </p:cNvPr>
          <p:cNvSpPr/>
          <p:nvPr/>
        </p:nvSpPr>
        <p:spPr>
          <a:xfrm>
            <a:off x="2111433" y="1985358"/>
            <a:ext cx="315883" cy="305493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Arrow: Down 19">
            <a:extLst>
              <a:ext uri="{FF2B5EF4-FFF2-40B4-BE49-F238E27FC236}">
                <a16:creationId xmlns:a16="http://schemas.microsoft.com/office/drawing/2014/main" id="{85BCFEFB-B983-305F-3276-2D8694CE7916}"/>
              </a:ext>
            </a:extLst>
          </p:cNvPr>
          <p:cNvSpPr/>
          <p:nvPr/>
        </p:nvSpPr>
        <p:spPr>
          <a:xfrm>
            <a:off x="2222264" y="3704015"/>
            <a:ext cx="315883" cy="46031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Arrow: Down 20">
            <a:extLst>
              <a:ext uri="{FF2B5EF4-FFF2-40B4-BE49-F238E27FC236}">
                <a16:creationId xmlns:a16="http://schemas.microsoft.com/office/drawing/2014/main" id="{9A2FF8DA-2019-1AD2-4A79-B4B7D36EFAE6}"/>
              </a:ext>
            </a:extLst>
          </p:cNvPr>
          <p:cNvSpPr/>
          <p:nvPr/>
        </p:nvSpPr>
        <p:spPr>
          <a:xfrm>
            <a:off x="5503025" y="1985358"/>
            <a:ext cx="315883" cy="305493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Arrow: Down 21">
            <a:extLst>
              <a:ext uri="{FF2B5EF4-FFF2-40B4-BE49-F238E27FC236}">
                <a16:creationId xmlns:a16="http://schemas.microsoft.com/office/drawing/2014/main" id="{C0EB2A13-FA21-2EE6-7B4C-7C8803B44D35}"/>
              </a:ext>
            </a:extLst>
          </p:cNvPr>
          <p:cNvSpPr/>
          <p:nvPr/>
        </p:nvSpPr>
        <p:spPr>
          <a:xfrm>
            <a:off x="5652655" y="3704015"/>
            <a:ext cx="315883" cy="46031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Arrow: Down 22">
            <a:extLst>
              <a:ext uri="{FF2B5EF4-FFF2-40B4-BE49-F238E27FC236}">
                <a16:creationId xmlns:a16="http://schemas.microsoft.com/office/drawing/2014/main" id="{59C12B1E-87BF-AECE-8F24-FD42C0B85453}"/>
              </a:ext>
            </a:extLst>
          </p:cNvPr>
          <p:cNvSpPr/>
          <p:nvPr/>
        </p:nvSpPr>
        <p:spPr>
          <a:xfrm>
            <a:off x="8933416" y="1985358"/>
            <a:ext cx="435028" cy="305493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Arrow: Down 23">
            <a:extLst>
              <a:ext uri="{FF2B5EF4-FFF2-40B4-BE49-F238E27FC236}">
                <a16:creationId xmlns:a16="http://schemas.microsoft.com/office/drawing/2014/main" id="{A1F1120F-5776-5082-91D3-279D28FE7021}"/>
              </a:ext>
            </a:extLst>
          </p:cNvPr>
          <p:cNvSpPr/>
          <p:nvPr/>
        </p:nvSpPr>
        <p:spPr>
          <a:xfrm>
            <a:off x="8940338" y="3704015"/>
            <a:ext cx="435028" cy="51885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850E55B6-AFE3-9E50-A495-48EF8923C3E2}"/>
              </a:ext>
            </a:extLst>
          </p:cNvPr>
          <p:cNvSpPr txBox="1"/>
          <p:nvPr/>
        </p:nvSpPr>
        <p:spPr>
          <a:xfrm>
            <a:off x="3217026" y="124691"/>
            <a:ext cx="4015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WORK BREAKDOWN SCHEDULE (WBS)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ADB998C9-6861-6191-6273-C2A533E5CB60}"/>
              </a:ext>
            </a:extLst>
          </p:cNvPr>
          <p:cNvSpPr/>
          <p:nvPr/>
        </p:nvSpPr>
        <p:spPr>
          <a:xfrm>
            <a:off x="4476399" y="2290851"/>
            <a:ext cx="2585259" cy="1413164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My colleague will approach partner org.</a:t>
            </a:r>
          </a:p>
          <a:p>
            <a:pPr algn="ctr"/>
            <a:r>
              <a:rPr lang="en-GB" dirty="0"/>
              <a:t>For free venues</a:t>
            </a:r>
          </a:p>
          <a:p>
            <a:pPr algn="ctr"/>
            <a:r>
              <a:rPr lang="en-GB" dirty="0"/>
              <a:t>WBS 2.1</a:t>
            </a:r>
          </a:p>
        </p:txBody>
      </p:sp>
    </p:spTree>
    <p:extLst>
      <p:ext uri="{BB962C8B-B14F-4D97-AF65-F5344CB8AC3E}">
        <p14:creationId xmlns:p14="http://schemas.microsoft.com/office/powerpoint/2010/main" val="22459798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2684B37C-FD56-2F2E-E948-D6B18259EB2D}"/>
              </a:ext>
            </a:extLst>
          </p:cNvPr>
          <p:cNvSpPr/>
          <p:nvPr/>
        </p:nvSpPr>
        <p:spPr>
          <a:xfrm>
            <a:off x="1087579" y="572194"/>
            <a:ext cx="2585259" cy="14131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Training needs analysis with sample group</a:t>
            </a:r>
          </a:p>
          <a:p>
            <a:pPr algn="ctr"/>
            <a:r>
              <a:rPr lang="en-GB" dirty="0"/>
              <a:t>WBS 4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CB2F26E-BFF5-4493-B4D3-C42E9EE06A6A}"/>
              </a:ext>
            </a:extLst>
          </p:cNvPr>
          <p:cNvSpPr/>
          <p:nvPr/>
        </p:nvSpPr>
        <p:spPr>
          <a:xfrm>
            <a:off x="1087578" y="2290851"/>
            <a:ext cx="2585259" cy="14131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Development of course </a:t>
            </a:r>
            <a:r>
              <a:rPr lang="en-GB" dirty="0"/>
              <a:t>content </a:t>
            </a:r>
          </a:p>
          <a:p>
            <a:pPr algn="ctr"/>
            <a:r>
              <a:rPr lang="en-GB" dirty="0"/>
              <a:t>WBS 4.1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10A0B38-8AA5-BD45-5E98-123D3265827A}"/>
              </a:ext>
            </a:extLst>
          </p:cNvPr>
          <p:cNvSpPr/>
          <p:nvPr/>
        </p:nvSpPr>
        <p:spPr>
          <a:xfrm>
            <a:off x="1087577" y="4166060"/>
            <a:ext cx="2585259" cy="14131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Development of course handouts</a:t>
            </a:r>
          </a:p>
          <a:p>
            <a:pPr algn="ctr"/>
            <a:r>
              <a:rPr lang="en-GB" dirty="0"/>
              <a:t>WBS 4.2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C22300A-53F0-3475-FB02-107E957E5F36}"/>
              </a:ext>
            </a:extLst>
          </p:cNvPr>
          <p:cNvSpPr/>
          <p:nvPr/>
        </p:nvSpPr>
        <p:spPr>
          <a:xfrm>
            <a:off x="4476401" y="573928"/>
            <a:ext cx="2585259" cy="1413164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Marketing material </a:t>
            </a:r>
            <a:r>
              <a:rPr lang="en-GB" dirty="0"/>
              <a:t>developed (flyers, social media posts)</a:t>
            </a:r>
          </a:p>
          <a:p>
            <a:pPr algn="ctr"/>
            <a:r>
              <a:rPr lang="en-GB" dirty="0"/>
              <a:t>WBS 5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D5E5429-7238-FD2E-24E6-506FF56DE18C}"/>
              </a:ext>
            </a:extLst>
          </p:cNvPr>
          <p:cNvSpPr/>
          <p:nvPr/>
        </p:nvSpPr>
        <p:spPr>
          <a:xfrm>
            <a:off x="4476400" y="2290851"/>
            <a:ext cx="2585259" cy="1413164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32BCBB4-45B9-1A25-F09C-865669A2578D}"/>
              </a:ext>
            </a:extLst>
          </p:cNvPr>
          <p:cNvSpPr/>
          <p:nvPr/>
        </p:nvSpPr>
        <p:spPr>
          <a:xfrm>
            <a:off x="4476399" y="4164327"/>
            <a:ext cx="2585259" cy="1413164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Schedule social media posts. This work be a shared activity between myself and colleague</a:t>
            </a:r>
          </a:p>
          <a:p>
            <a:pPr algn="ctr"/>
            <a:r>
              <a:rPr lang="en-GB" dirty="0"/>
              <a:t>WBS 5.2 </a:t>
            </a:r>
          </a:p>
        </p:txBody>
      </p:sp>
      <p:sp>
        <p:nvSpPr>
          <p:cNvPr id="19" name="Arrow: Down 18">
            <a:extLst>
              <a:ext uri="{FF2B5EF4-FFF2-40B4-BE49-F238E27FC236}">
                <a16:creationId xmlns:a16="http://schemas.microsoft.com/office/drawing/2014/main" id="{C6FF6E4B-E588-B664-16C1-C9C84256A756}"/>
              </a:ext>
            </a:extLst>
          </p:cNvPr>
          <p:cNvSpPr/>
          <p:nvPr/>
        </p:nvSpPr>
        <p:spPr>
          <a:xfrm>
            <a:off x="2111433" y="1985358"/>
            <a:ext cx="315883" cy="305493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Arrow: Down 19">
            <a:extLst>
              <a:ext uri="{FF2B5EF4-FFF2-40B4-BE49-F238E27FC236}">
                <a16:creationId xmlns:a16="http://schemas.microsoft.com/office/drawing/2014/main" id="{85BCFEFB-B983-305F-3276-2D8694CE7916}"/>
              </a:ext>
            </a:extLst>
          </p:cNvPr>
          <p:cNvSpPr/>
          <p:nvPr/>
        </p:nvSpPr>
        <p:spPr>
          <a:xfrm>
            <a:off x="2222264" y="3704015"/>
            <a:ext cx="315883" cy="46031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Arrow: Down 20">
            <a:extLst>
              <a:ext uri="{FF2B5EF4-FFF2-40B4-BE49-F238E27FC236}">
                <a16:creationId xmlns:a16="http://schemas.microsoft.com/office/drawing/2014/main" id="{9A2FF8DA-2019-1AD2-4A79-B4B7D36EFAE6}"/>
              </a:ext>
            </a:extLst>
          </p:cNvPr>
          <p:cNvSpPr/>
          <p:nvPr/>
        </p:nvSpPr>
        <p:spPr>
          <a:xfrm>
            <a:off x="5503025" y="1985358"/>
            <a:ext cx="315883" cy="305493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Arrow: Down 21">
            <a:extLst>
              <a:ext uri="{FF2B5EF4-FFF2-40B4-BE49-F238E27FC236}">
                <a16:creationId xmlns:a16="http://schemas.microsoft.com/office/drawing/2014/main" id="{C0EB2A13-FA21-2EE6-7B4C-7C8803B44D35}"/>
              </a:ext>
            </a:extLst>
          </p:cNvPr>
          <p:cNvSpPr/>
          <p:nvPr/>
        </p:nvSpPr>
        <p:spPr>
          <a:xfrm>
            <a:off x="5652655" y="3704015"/>
            <a:ext cx="315883" cy="46031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850E55B6-AFE3-9E50-A495-48EF8923C3E2}"/>
              </a:ext>
            </a:extLst>
          </p:cNvPr>
          <p:cNvSpPr txBox="1"/>
          <p:nvPr/>
        </p:nvSpPr>
        <p:spPr>
          <a:xfrm>
            <a:off x="7568309" y="2812767"/>
            <a:ext cx="4015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WORK BREAKDOWN SCHEDULE (WBS)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ADB998C9-6861-6191-6273-C2A533E5CB60}"/>
              </a:ext>
            </a:extLst>
          </p:cNvPr>
          <p:cNvSpPr/>
          <p:nvPr/>
        </p:nvSpPr>
        <p:spPr>
          <a:xfrm>
            <a:off x="4476399" y="2290851"/>
            <a:ext cx="2585259" cy="1413164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Flying in key locations (budget printing £1,200, travel £200, subsistence £300, stationary £200, tea/coffee £50) WBS 5.1 </a:t>
            </a:r>
          </a:p>
        </p:txBody>
      </p:sp>
    </p:spTree>
    <p:extLst>
      <p:ext uri="{BB962C8B-B14F-4D97-AF65-F5344CB8AC3E}">
        <p14:creationId xmlns:p14="http://schemas.microsoft.com/office/powerpoint/2010/main" val="42367822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le 6">
            <a:extLst>
              <a:ext uri="{FF2B5EF4-FFF2-40B4-BE49-F238E27FC236}">
                <a16:creationId xmlns:a16="http://schemas.microsoft.com/office/drawing/2014/main" id="{5D76DF5F-67EC-032C-7ED5-94654863460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59339507"/>
              </p:ext>
            </p:extLst>
          </p:nvPr>
        </p:nvGraphicFramePr>
        <p:xfrm>
          <a:off x="2051748" y="325694"/>
          <a:ext cx="8088504" cy="556128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6914">
                  <a:extLst>
                    <a:ext uri="{9D8B030D-6E8A-4147-A177-3AD203B41FA5}">
                      <a16:colId xmlns:a16="http://schemas.microsoft.com/office/drawing/2014/main" val="936193433"/>
                    </a:ext>
                  </a:extLst>
                </a:gridCol>
                <a:gridCol w="452322">
                  <a:extLst>
                    <a:ext uri="{9D8B030D-6E8A-4147-A177-3AD203B41FA5}">
                      <a16:colId xmlns:a16="http://schemas.microsoft.com/office/drawing/2014/main" val="3149353279"/>
                    </a:ext>
                  </a:extLst>
                </a:gridCol>
                <a:gridCol w="505388">
                  <a:extLst>
                    <a:ext uri="{9D8B030D-6E8A-4147-A177-3AD203B41FA5}">
                      <a16:colId xmlns:a16="http://schemas.microsoft.com/office/drawing/2014/main" val="334082813"/>
                    </a:ext>
                  </a:extLst>
                </a:gridCol>
                <a:gridCol w="505388">
                  <a:extLst>
                    <a:ext uri="{9D8B030D-6E8A-4147-A177-3AD203B41FA5}">
                      <a16:colId xmlns:a16="http://schemas.microsoft.com/office/drawing/2014/main" val="1295982726"/>
                    </a:ext>
                  </a:extLst>
                </a:gridCol>
                <a:gridCol w="505388">
                  <a:extLst>
                    <a:ext uri="{9D8B030D-6E8A-4147-A177-3AD203B41FA5}">
                      <a16:colId xmlns:a16="http://schemas.microsoft.com/office/drawing/2014/main" val="1812652094"/>
                    </a:ext>
                  </a:extLst>
                </a:gridCol>
                <a:gridCol w="505388">
                  <a:extLst>
                    <a:ext uri="{9D8B030D-6E8A-4147-A177-3AD203B41FA5}">
                      <a16:colId xmlns:a16="http://schemas.microsoft.com/office/drawing/2014/main" val="1645642700"/>
                    </a:ext>
                  </a:extLst>
                </a:gridCol>
                <a:gridCol w="505388">
                  <a:extLst>
                    <a:ext uri="{9D8B030D-6E8A-4147-A177-3AD203B41FA5}">
                      <a16:colId xmlns:a16="http://schemas.microsoft.com/office/drawing/2014/main" val="1964258652"/>
                    </a:ext>
                  </a:extLst>
                </a:gridCol>
                <a:gridCol w="505388">
                  <a:extLst>
                    <a:ext uri="{9D8B030D-6E8A-4147-A177-3AD203B41FA5}">
                      <a16:colId xmlns:a16="http://schemas.microsoft.com/office/drawing/2014/main" val="2058751448"/>
                    </a:ext>
                  </a:extLst>
                </a:gridCol>
                <a:gridCol w="505388">
                  <a:extLst>
                    <a:ext uri="{9D8B030D-6E8A-4147-A177-3AD203B41FA5}">
                      <a16:colId xmlns:a16="http://schemas.microsoft.com/office/drawing/2014/main" val="1119301526"/>
                    </a:ext>
                  </a:extLst>
                </a:gridCol>
                <a:gridCol w="505388">
                  <a:extLst>
                    <a:ext uri="{9D8B030D-6E8A-4147-A177-3AD203B41FA5}">
                      <a16:colId xmlns:a16="http://schemas.microsoft.com/office/drawing/2014/main" val="2116609649"/>
                    </a:ext>
                  </a:extLst>
                </a:gridCol>
                <a:gridCol w="505388">
                  <a:extLst>
                    <a:ext uri="{9D8B030D-6E8A-4147-A177-3AD203B41FA5}">
                      <a16:colId xmlns:a16="http://schemas.microsoft.com/office/drawing/2014/main" val="4241230251"/>
                    </a:ext>
                  </a:extLst>
                </a:gridCol>
                <a:gridCol w="505388">
                  <a:extLst>
                    <a:ext uri="{9D8B030D-6E8A-4147-A177-3AD203B41FA5}">
                      <a16:colId xmlns:a16="http://schemas.microsoft.com/office/drawing/2014/main" val="1383035077"/>
                    </a:ext>
                  </a:extLst>
                </a:gridCol>
                <a:gridCol w="505388">
                  <a:extLst>
                    <a:ext uri="{9D8B030D-6E8A-4147-A177-3AD203B41FA5}">
                      <a16:colId xmlns:a16="http://schemas.microsoft.com/office/drawing/2014/main" val="2140057470"/>
                    </a:ext>
                  </a:extLst>
                </a:gridCol>
              </a:tblGrid>
              <a:tr h="440644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r>
                        <a:rPr lang="en-GB" dirty="0"/>
                        <a:t>MONTH ONE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r>
                        <a:rPr lang="en-GB" dirty="0"/>
                        <a:t>MONTH TWO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r>
                        <a:rPr lang="en-GB" dirty="0"/>
                        <a:t>MONTH THREE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68740907"/>
                  </a:ext>
                </a:extLst>
              </a:tr>
              <a:tr h="639047">
                <a:tc>
                  <a:txBody>
                    <a:bodyPr/>
                    <a:lstStyle/>
                    <a:p>
                      <a:r>
                        <a:rPr lang="en-GB" dirty="0"/>
                        <a:t>TIMELINE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wk</a:t>
                      </a:r>
                      <a:r>
                        <a:rPr lang="en-GB" dirty="0"/>
                        <a:t> 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dirty="0"/>
                        <a:t>wk2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dirty="0"/>
                        <a:t>wk3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dirty="0"/>
                        <a:t>wk4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wk5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dirty="0"/>
                        <a:t>wk6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dirty="0"/>
                        <a:t>wk7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dirty="0"/>
                        <a:t>wk8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wk9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dirty="0"/>
                        <a:t>wk10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dirty="0"/>
                        <a:t>wk11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dirty="0"/>
                        <a:t>wk12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24718577"/>
                  </a:ext>
                </a:extLst>
              </a:tr>
              <a:tr h="305401">
                <a:tc>
                  <a:txBody>
                    <a:bodyPr/>
                    <a:lstStyle/>
                    <a:p>
                      <a:r>
                        <a:rPr lang="en-GB" dirty="0"/>
                        <a:t>Emails and calls</a:t>
                      </a:r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30356399"/>
                  </a:ext>
                </a:extLst>
              </a:tr>
              <a:tr h="305401">
                <a:tc>
                  <a:txBody>
                    <a:bodyPr/>
                    <a:lstStyle/>
                    <a:p>
                      <a:r>
                        <a:rPr lang="en-GB" dirty="0"/>
                        <a:t>Follow up emails</a:t>
                      </a:r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53805199"/>
                  </a:ext>
                </a:extLst>
              </a:tr>
              <a:tr h="305401">
                <a:tc>
                  <a:txBody>
                    <a:bodyPr/>
                    <a:lstStyle/>
                    <a:p>
                      <a:r>
                        <a:rPr lang="en-GB" dirty="0"/>
                        <a:t>Venue</a:t>
                      </a:r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57875399"/>
                  </a:ext>
                </a:extLst>
              </a:tr>
              <a:tr h="305401">
                <a:tc>
                  <a:txBody>
                    <a:bodyPr/>
                    <a:lstStyle/>
                    <a:p>
                      <a:r>
                        <a:rPr lang="en-GB" dirty="0"/>
                        <a:t>Market/ADS</a:t>
                      </a:r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56672313"/>
                  </a:ext>
                </a:extLst>
              </a:tr>
              <a:tr h="305401">
                <a:tc>
                  <a:txBody>
                    <a:bodyPr/>
                    <a:lstStyle/>
                    <a:p>
                      <a:r>
                        <a:rPr lang="en-GB" dirty="0"/>
                        <a:t>Website build</a:t>
                      </a:r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08321378"/>
                  </a:ext>
                </a:extLst>
              </a:tr>
              <a:tr h="443557">
                <a:tc>
                  <a:txBody>
                    <a:bodyPr/>
                    <a:lstStyle/>
                    <a:p>
                      <a:r>
                        <a:rPr lang="en-GB" dirty="0"/>
                        <a:t>Course </a:t>
                      </a:r>
                      <a:r>
                        <a:rPr lang="en-GB" dirty="0" err="1"/>
                        <a:t>developement</a:t>
                      </a:r>
                      <a:endParaRPr lang="en-GB" dirty="0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13846392"/>
                  </a:ext>
                </a:extLst>
              </a:tr>
              <a:tr h="305401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dirty="0"/>
                        <a:t>Registration of clients</a:t>
                      </a:r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lvl="0">
                        <a:buNone/>
                      </a:pP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lvl="0">
                        <a:buNone/>
                      </a:pP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lvl="0">
                        <a:buNone/>
                      </a:pPr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40525069"/>
                  </a:ext>
                </a:extLst>
              </a:tr>
              <a:tr h="305401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dirty="0"/>
                        <a:t>Deliver </a:t>
                      </a:r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lvl="0">
                        <a:buNone/>
                      </a:pP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lvl="0">
                        <a:buNone/>
                      </a:pPr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lvl="0">
                        <a:buNone/>
                      </a:pPr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30460027"/>
                  </a:ext>
                </a:extLst>
              </a:tr>
              <a:tr h="305401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dirty="0"/>
                        <a:t>Partnerships orgs.</a:t>
                      </a:r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lvl="0">
                        <a:buNone/>
                      </a:pP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lvl="0">
                        <a:buNone/>
                      </a:pPr>
                      <a:endParaRPr lang="en-GB" dirty="0"/>
                    </a:p>
                    <a:p>
                      <a:pPr lvl="0">
                        <a:buNone/>
                      </a:pP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lvl="0">
                        <a:buNone/>
                      </a:pP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78309164"/>
                  </a:ext>
                </a:extLst>
              </a:tr>
              <a:tr h="168242"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gridSpan="4">
                  <a:txBody>
                    <a:bodyPr/>
                    <a:lstStyle/>
                    <a:p>
                      <a:pPr lvl="0">
                        <a:buNone/>
                      </a:pPr>
                      <a:endParaRPr lang="en-GB" dirty="0"/>
                    </a:p>
                  </a:txBody>
                  <a:tcPr>
                    <a:lnL w="12700" cmpd="sng">
                      <a:noFill/>
                    </a:ln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lvl="0">
                        <a:buNone/>
                      </a:pP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lvl="0">
                        <a:buNone/>
                      </a:pP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04798539"/>
                  </a:ext>
                </a:extLst>
              </a:tr>
            </a:tbl>
          </a:graphicData>
        </a:graphic>
      </p:graphicFrame>
      <p:sp>
        <p:nvSpPr>
          <p:cNvPr id="5" name="Arrow: Right 4">
            <a:extLst>
              <a:ext uri="{FF2B5EF4-FFF2-40B4-BE49-F238E27FC236}">
                <a16:creationId xmlns:a16="http://schemas.microsoft.com/office/drawing/2014/main" id="{9AD1BFB3-7DD5-E7FB-6D03-89029835C12D}"/>
              </a:ext>
            </a:extLst>
          </p:cNvPr>
          <p:cNvSpPr/>
          <p:nvPr/>
        </p:nvSpPr>
        <p:spPr>
          <a:xfrm>
            <a:off x="4114798" y="2607177"/>
            <a:ext cx="2814721" cy="19473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Arrow: Right 2">
            <a:extLst>
              <a:ext uri="{FF2B5EF4-FFF2-40B4-BE49-F238E27FC236}">
                <a16:creationId xmlns:a16="http://schemas.microsoft.com/office/drawing/2014/main" id="{4D78B79F-1F60-23C7-152A-1A766608AD44}"/>
              </a:ext>
            </a:extLst>
          </p:cNvPr>
          <p:cNvSpPr/>
          <p:nvPr/>
        </p:nvSpPr>
        <p:spPr>
          <a:xfrm>
            <a:off x="4114798" y="2885982"/>
            <a:ext cx="1443789" cy="19473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Arrow: Right 6">
            <a:extLst>
              <a:ext uri="{FF2B5EF4-FFF2-40B4-BE49-F238E27FC236}">
                <a16:creationId xmlns:a16="http://schemas.microsoft.com/office/drawing/2014/main" id="{48B170EF-D31F-40C6-4398-16D907E05B02}"/>
              </a:ext>
            </a:extLst>
          </p:cNvPr>
          <p:cNvSpPr/>
          <p:nvPr/>
        </p:nvSpPr>
        <p:spPr>
          <a:xfrm>
            <a:off x="4137658" y="2242878"/>
            <a:ext cx="1443788" cy="18667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Arrow: Right 8">
            <a:extLst>
              <a:ext uri="{FF2B5EF4-FFF2-40B4-BE49-F238E27FC236}">
                <a16:creationId xmlns:a16="http://schemas.microsoft.com/office/drawing/2014/main" id="{75628C52-5DE7-F5CB-0920-157A9130499A}"/>
              </a:ext>
            </a:extLst>
          </p:cNvPr>
          <p:cNvSpPr/>
          <p:nvPr/>
        </p:nvSpPr>
        <p:spPr>
          <a:xfrm>
            <a:off x="4114799" y="3472601"/>
            <a:ext cx="1981201" cy="22078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Arrow: Right 9">
            <a:extLst>
              <a:ext uri="{FF2B5EF4-FFF2-40B4-BE49-F238E27FC236}">
                <a16:creationId xmlns:a16="http://schemas.microsoft.com/office/drawing/2014/main" id="{A2B60E8A-10CD-789D-2E92-45961FC599C1}"/>
              </a:ext>
            </a:extLst>
          </p:cNvPr>
          <p:cNvSpPr/>
          <p:nvPr/>
        </p:nvSpPr>
        <p:spPr>
          <a:xfrm>
            <a:off x="4114799" y="4986440"/>
            <a:ext cx="45719" cy="4571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Arrow: Right 10">
            <a:extLst>
              <a:ext uri="{FF2B5EF4-FFF2-40B4-BE49-F238E27FC236}">
                <a16:creationId xmlns:a16="http://schemas.microsoft.com/office/drawing/2014/main" id="{23549E0F-45C1-8752-207E-5B1436615286}"/>
              </a:ext>
            </a:extLst>
          </p:cNvPr>
          <p:cNvSpPr/>
          <p:nvPr/>
        </p:nvSpPr>
        <p:spPr>
          <a:xfrm>
            <a:off x="5639348" y="4095939"/>
            <a:ext cx="2480063" cy="18667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Arrow: Right 12">
            <a:extLst>
              <a:ext uri="{FF2B5EF4-FFF2-40B4-BE49-F238E27FC236}">
                <a16:creationId xmlns:a16="http://schemas.microsoft.com/office/drawing/2014/main" id="{6A5B5B20-B7E8-84D1-B6D7-6B12CE404DC6}"/>
              </a:ext>
            </a:extLst>
          </p:cNvPr>
          <p:cNvSpPr/>
          <p:nvPr/>
        </p:nvSpPr>
        <p:spPr>
          <a:xfrm>
            <a:off x="8119411" y="4591827"/>
            <a:ext cx="2048799" cy="18667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Arrow: Right 13">
            <a:extLst>
              <a:ext uri="{FF2B5EF4-FFF2-40B4-BE49-F238E27FC236}">
                <a16:creationId xmlns:a16="http://schemas.microsoft.com/office/drawing/2014/main" id="{E378A103-29FB-A424-D68B-E2FFD83B7EE6}"/>
              </a:ext>
            </a:extLst>
          </p:cNvPr>
          <p:cNvSpPr/>
          <p:nvPr/>
        </p:nvSpPr>
        <p:spPr>
          <a:xfrm>
            <a:off x="5186065" y="1829472"/>
            <a:ext cx="2457699" cy="26971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Arrow: Right 14">
            <a:extLst>
              <a:ext uri="{FF2B5EF4-FFF2-40B4-BE49-F238E27FC236}">
                <a16:creationId xmlns:a16="http://schemas.microsoft.com/office/drawing/2014/main" id="{6F80CB85-71C1-AEF8-3141-499CB0ABB092}"/>
              </a:ext>
            </a:extLst>
          </p:cNvPr>
          <p:cNvSpPr/>
          <p:nvPr/>
        </p:nvSpPr>
        <p:spPr>
          <a:xfrm flipV="1">
            <a:off x="4137658" y="5028866"/>
            <a:ext cx="3049098" cy="269717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Arrow: Right 1">
            <a:extLst>
              <a:ext uri="{FF2B5EF4-FFF2-40B4-BE49-F238E27FC236}">
                <a16:creationId xmlns:a16="http://schemas.microsoft.com/office/drawing/2014/main" id="{E1FA48B3-0566-C50F-E334-23178EC73FF7}"/>
              </a:ext>
            </a:extLst>
          </p:cNvPr>
          <p:cNvSpPr/>
          <p:nvPr/>
        </p:nvSpPr>
        <p:spPr>
          <a:xfrm>
            <a:off x="4114798" y="1559417"/>
            <a:ext cx="914909" cy="20927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4EB35AE-3015-E1F5-1896-DE1AB4C13C06}"/>
              </a:ext>
            </a:extLst>
          </p:cNvPr>
          <p:cNvSpPr txBox="1"/>
          <p:nvPr/>
        </p:nvSpPr>
        <p:spPr>
          <a:xfrm flipH="1">
            <a:off x="10523483" y="1768692"/>
            <a:ext cx="104840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GANTT </a:t>
            </a:r>
          </a:p>
          <a:p>
            <a:r>
              <a:rPr lang="en-GB" dirty="0"/>
              <a:t>CHART</a:t>
            </a:r>
          </a:p>
        </p:txBody>
      </p:sp>
    </p:spTree>
    <p:extLst>
      <p:ext uri="{BB962C8B-B14F-4D97-AF65-F5344CB8AC3E}">
        <p14:creationId xmlns:p14="http://schemas.microsoft.com/office/powerpoint/2010/main" val="284332016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2">
            <a:extLst>
              <a:ext uri="{FF2B5EF4-FFF2-40B4-BE49-F238E27FC236}">
                <a16:creationId xmlns:a16="http://schemas.microsoft.com/office/drawing/2014/main" id="{1CB00CF0-6585-678E-51BB-9AD78343FAA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24734804"/>
              </p:ext>
            </p:extLst>
          </p:nvPr>
        </p:nvGraphicFramePr>
        <p:xfrm>
          <a:off x="1133972" y="396473"/>
          <a:ext cx="10050084" cy="6217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75014">
                  <a:extLst>
                    <a:ext uri="{9D8B030D-6E8A-4147-A177-3AD203B41FA5}">
                      <a16:colId xmlns:a16="http://schemas.microsoft.com/office/drawing/2014/main" val="168290291"/>
                    </a:ext>
                  </a:extLst>
                </a:gridCol>
                <a:gridCol w="1675014">
                  <a:extLst>
                    <a:ext uri="{9D8B030D-6E8A-4147-A177-3AD203B41FA5}">
                      <a16:colId xmlns:a16="http://schemas.microsoft.com/office/drawing/2014/main" val="65561556"/>
                    </a:ext>
                  </a:extLst>
                </a:gridCol>
                <a:gridCol w="1675014">
                  <a:extLst>
                    <a:ext uri="{9D8B030D-6E8A-4147-A177-3AD203B41FA5}">
                      <a16:colId xmlns:a16="http://schemas.microsoft.com/office/drawing/2014/main" val="3778801399"/>
                    </a:ext>
                  </a:extLst>
                </a:gridCol>
                <a:gridCol w="1675014">
                  <a:extLst>
                    <a:ext uri="{9D8B030D-6E8A-4147-A177-3AD203B41FA5}">
                      <a16:colId xmlns:a16="http://schemas.microsoft.com/office/drawing/2014/main" val="2885812263"/>
                    </a:ext>
                  </a:extLst>
                </a:gridCol>
                <a:gridCol w="1675014">
                  <a:extLst>
                    <a:ext uri="{9D8B030D-6E8A-4147-A177-3AD203B41FA5}">
                      <a16:colId xmlns:a16="http://schemas.microsoft.com/office/drawing/2014/main" val="1766353228"/>
                    </a:ext>
                  </a:extLst>
                </a:gridCol>
                <a:gridCol w="1675014">
                  <a:extLst>
                    <a:ext uri="{9D8B030D-6E8A-4147-A177-3AD203B41FA5}">
                      <a16:colId xmlns:a16="http://schemas.microsoft.com/office/drawing/2014/main" val="256487134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Risk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probability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impact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Overall risk rating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Consequence if risk realised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How risk will be reduced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5107045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Failure to recruit participants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low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high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medium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low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Early start to recruitment so that courses can be cancelled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6034573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Failure to secure venues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low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high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low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High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Venues secured early. Partners have already agreed to provide some venues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384501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Trainers is unable to deliver course due to illness or other cause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low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high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medium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high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Trainers will teach </a:t>
                      </a:r>
                      <a:r>
                        <a:rPr kumimoji="0" lang="en-GB" sz="1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collegues</a:t>
                      </a: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how to </a:t>
                      </a:r>
                      <a:r>
                        <a:rPr kumimoji="0" lang="en-GB" sz="1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develiver</a:t>
                      </a: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programme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9243282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Travel disruption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low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medium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medium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medium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Most participants will live locally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81018091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71FDD598-1F49-1209-D2A4-691C038717CF}"/>
              </a:ext>
            </a:extLst>
          </p:cNvPr>
          <p:cNvSpPr txBox="1"/>
          <p:nvPr/>
        </p:nvSpPr>
        <p:spPr>
          <a:xfrm>
            <a:off x="5068614" y="58941"/>
            <a:ext cx="39965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RISK ASSESSMENT</a:t>
            </a:r>
          </a:p>
        </p:txBody>
      </p:sp>
    </p:spTree>
    <p:extLst>
      <p:ext uri="{BB962C8B-B14F-4D97-AF65-F5344CB8AC3E}">
        <p14:creationId xmlns:p14="http://schemas.microsoft.com/office/powerpoint/2010/main" val="36919403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134770"/>
      </a:dk2>
      <a:lt2>
        <a:srgbClr val="82FFFF"/>
      </a:lt2>
      <a:accent1>
        <a:srgbClr val="9ACD4C"/>
      </a:accent1>
      <a:accent2>
        <a:srgbClr val="FAA93A"/>
      </a:accent2>
      <a:accent3>
        <a:srgbClr val="D35940"/>
      </a:accent3>
      <a:accent4>
        <a:srgbClr val="B258D3"/>
      </a:accent4>
      <a:accent5>
        <a:srgbClr val="63A0CC"/>
      </a:accent5>
      <a:accent6>
        <a:srgbClr val="8AC4A7"/>
      </a:accent6>
      <a:hlink>
        <a:srgbClr val="B8FA56"/>
      </a:hlink>
      <a:folHlink>
        <a:srgbClr val="7AF8CC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0911B802-464C-4241-8DD9-B60FF88E379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7536</TotalTime>
  <Words>517</Words>
  <Application>Microsoft Office PowerPoint</Application>
  <PresentationFormat>Widescreen</PresentationFormat>
  <Paragraphs>177</Paragraphs>
  <Slides>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Arial</vt:lpstr>
      <vt:lpstr>Calibri</vt:lpstr>
      <vt:lpstr>Segoe UI</vt:lpstr>
      <vt:lpstr>Tw Cen MT</vt:lpstr>
      <vt:lpstr>Circuit</vt:lpstr>
      <vt:lpstr>PRESENTATION I SKILLS oNE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Everton White (2019929)</cp:lastModifiedBy>
  <cp:revision>166</cp:revision>
  <dcterms:created xsi:type="dcterms:W3CDTF">2022-11-27T21:11:44Z</dcterms:created>
  <dcterms:modified xsi:type="dcterms:W3CDTF">2022-12-04T18:33:13Z</dcterms:modified>
</cp:coreProperties>
</file>