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9" r:id="rId4"/>
    <p:sldId id="258" r:id="rId5"/>
    <p:sldId id="260" r:id="rId6"/>
    <p:sldId id="261" r:id="rId7"/>
    <p:sldId id="263" r:id="rId8"/>
    <p:sldId id="264" r:id="rId9"/>
    <p:sldId id="262"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9"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711879-4072-44C5-8AC1-DCB2E1B513EE}" type="datetimeFigureOut">
              <a:rPr lang="en-GB" smtClean="0"/>
              <a:t>24/05/2022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2893084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711879-4072-44C5-8AC1-DCB2E1B513EE}" type="datetimeFigureOut">
              <a:rPr lang="en-GB" smtClean="0"/>
              <a:t>24/05/2022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3906242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711879-4072-44C5-8AC1-DCB2E1B513EE}" type="datetimeFigureOut">
              <a:rPr lang="en-GB" smtClean="0"/>
              <a:t>24/05/2022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2044025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711879-4072-44C5-8AC1-DCB2E1B513EE}" type="datetimeFigureOut">
              <a:rPr lang="en-GB" smtClean="0"/>
              <a:t>24/05/2022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4174314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711879-4072-44C5-8AC1-DCB2E1B513EE}" type="datetimeFigureOut">
              <a:rPr lang="en-GB" smtClean="0"/>
              <a:t>24/05/2022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11202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711879-4072-44C5-8AC1-DCB2E1B513EE}" type="datetimeFigureOut">
              <a:rPr lang="en-GB" smtClean="0"/>
              <a:t>24/05/2022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469142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8711879-4072-44C5-8AC1-DCB2E1B513EE}" type="datetimeFigureOut">
              <a:rPr lang="en-GB" smtClean="0"/>
              <a:t>24/05/2022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1350691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711879-4072-44C5-8AC1-DCB2E1B513EE}" type="datetimeFigureOut">
              <a:rPr lang="en-GB" smtClean="0"/>
              <a:t>24/05/2022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2716462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711879-4072-44C5-8AC1-DCB2E1B513EE}" type="datetimeFigureOut">
              <a:rPr lang="en-GB" smtClean="0"/>
              <a:t>24/05/2022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375011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711879-4072-44C5-8AC1-DCB2E1B513EE}" type="datetimeFigureOut">
              <a:rPr lang="en-GB" smtClean="0"/>
              <a:t>24/05/2022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723544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711879-4072-44C5-8AC1-DCB2E1B513EE}" type="datetimeFigureOut">
              <a:rPr lang="en-GB" smtClean="0"/>
              <a:t>24/05/2022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1559694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711879-4072-44C5-8AC1-DCB2E1B513EE}" type="datetimeFigureOut">
              <a:rPr lang="en-GB" smtClean="0"/>
              <a:t>24/05/2022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0D80129-3764-431E-9806-3E113D511DF7}"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52787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711879-4072-44C5-8AC1-DCB2E1B513EE}" type="datetimeFigureOut">
              <a:rPr lang="en-GB" smtClean="0"/>
              <a:t>24/05/2022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3831172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711879-4072-44C5-8AC1-DCB2E1B513EE}" type="datetimeFigureOut">
              <a:rPr lang="en-GB" smtClean="0"/>
              <a:t>24/05/2022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20351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711879-4072-44C5-8AC1-DCB2E1B513EE}" type="datetimeFigureOut">
              <a:rPr lang="en-GB" smtClean="0"/>
              <a:t>24/05/2022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29413424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711879-4072-44C5-8AC1-DCB2E1B513EE}" type="datetimeFigureOut">
              <a:rPr lang="en-GB" smtClean="0"/>
              <a:t>24/05/2022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80129-3764-431E-9806-3E113D511DF7}" type="slidenum">
              <a:rPr lang="en-GB" smtClean="0"/>
              <a:t>‹#›</a:t>
            </a:fld>
            <a:endParaRPr lang="en-GB"/>
          </a:p>
        </p:txBody>
      </p:sp>
    </p:spTree>
    <p:extLst>
      <p:ext uri="{BB962C8B-B14F-4D97-AF65-F5344CB8AC3E}">
        <p14:creationId xmlns:p14="http://schemas.microsoft.com/office/powerpoint/2010/main" val="33936062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28711879-4072-44C5-8AC1-DCB2E1B513EE}" type="datetimeFigureOut">
              <a:rPr lang="en-GB" smtClean="0"/>
              <a:t>24/05/2022</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E0D80129-3764-431E-9806-3E113D511DF7}" type="slidenum">
              <a:rPr lang="en-GB" smtClean="0"/>
              <a:t>‹#›</a:t>
            </a:fld>
            <a:endParaRPr lang="en-GB"/>
          </a:p>
        </p:txBody>
      </p:sp>
    </p:spTree>
    <p:extLst>
      <p:ext uri="{BB962C8B-B14F-4D97-AF65-F5344CB8AC3E}">
        <p14:creationId xmlns:p14="http://schemas.microsoft.com/office/powerpoint/2010/main" val="4264791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8711879-4072-44C5-8AC1-DCB2E1B513EE}" type="datetimeFigureOut">
              <a:rPr lang="en-GB" smtClean="0"/>
              <a:t>24/05/2022</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E0D80129-3764-431E-9806-3E113D511DF7}" type="slidenum">
              <a:rPr lang="en-GB" smtClean="0"/>
              <a:t>‹#›</a:t>
            </a:fld>
            <a:endParaRPr lang="en-GB"/>
          </a:p>
        </p:txBody>
      </p:sp>
    </p:spTree>
    <p:extLst>
      <p:ext uri="{BB962C8B-B14F-4D97-AF65-F5344CB8AC3E}">
        <p14:creationId xmlns:p14="http://schemas.microsoft.com/office/powerpoint/2010/main" val="360801144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426DF-D071-385B-29EB-BD8ADBA34015}"/>
              </a:ext>
            </a:extLst>
          </p:cNvPr>
          <p:cNvSpPr>
            <a:spLocks noGrp="1"/>
          </p:cNvSpPr>
          <p:nvPr>
            <p:ph type="ctrTitle"/>
          </p:nvPr>
        </p:nvSpPr>
        <p:spPr>
          <a:xfrm>
            <a:off x="-457200" y="2889515"/>
            <a:ext cx="9144000" cy="1078970"/>
          </a:xfrm>
        </p:spPr>
        <p:txBody>
          <a:bodyPr/>
          <a:lstStyle/>
          <a:p>
            <a:r>
              <a:rPr lang="en-GB" dirty="0"/>
              <a:t>Hydrogen Fuel Cell Buggy</a:t>
            </a:r>
          </a:p>
        </p:txBody>
      </p:sp>
      <p:sp>
        <p:nvSpPr>
          <p:cNvPr id="3" name="Subtitle 2">
            <a:extLst>
              <a:ext uri="{FF2B5EF4-FFF2-40B4-BE49-F238E27FC236}">
                <a16:creationId xmlns:a16="http://schemas.microsoft.com/office/drawing/2014/main" id="{07DD37E4-91F4-C126-0153-8866F136B993}"/>
              </a:ext>
            </a:extLst>
          </p:cNvPr>
          <p:cNvSpPr>
            <a:spLocks noGrp="1"/>
          </p:cNvSpPr>
          <p:nvPr>
            <p:ph type="subTitle" idx="1"/>
          </p:nvPr>
        </p:nvSpPr>
        <p:spPr>
          <a:xfrm>
            <a:off x="9313334" y="2993496"/>
            <a:ext cx="2573867" cy="871008"/>
          </a:xfrm>
        </p:spPr>
        <p:txBody>
          <a:bodyPr>
            <a:noAutofit/>
          </a:bodyPr>
          <a:lstStyle/>
          <a:p>
            <a:pPr algn="ctr"/>
            <a:r>
              <a:rPr lang="en-GB" sz="2400" dirty="0"/>
              <a:t>Owain Phillips</a:t>
            </a:r>
          </a:p>
          <a:p>
            <a:pPr algn="ctr"/>
            <a:r>
              <a:rPr lang="en-GB" sz="2400" dirty="0"/>
              <a:t>1809853</a:t>
            </a:r>
          </a:p>
        </p:txBody>
      </p:sp>
    </p:spTree>
    <p:extLst>
      <p:ext uri="{BB962C8B-B14F-4D97-AF65-F5344CB8AC3E}">
        <p14:creationId xmlns:p14="http://schemas.microsoft.com/office/powerpoint/2010/main" val="1450357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977E9-924F-1D3E-4D7E-FC2BDABB26F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49D1E24-507C-69A4-940D-0B69C08EAB57}"/>
              </a:ext>
            </a:extLst>
          </p:cNvPr>
          <p:cNvSpPr>
            <a:spLocks noGrp="1"/>
          </p:cNvSpPr>
          <p:nvPr>
            <p:ph idx="1"/>
          </p:nvPr>
        </p:nvSpPr>
        <p:spPr>
          <a:xfrm>
            <a:off x="321131" y="2656708"/>
            <a:ext cx="7497521" cy="3599316"/>
          </a:xfrm>
        </p:spPr>
        <p:txBody>
          <a:bodyPr/>
          <a:lstStyle/>
          <a:p>
            <a:r>
              <a:rPr lang="en-GB" dirty="0"/>
              <a:t>Aim was to specify a hydrogen powered FCEV off road buggy for use at corporate entertainment events.</a:t>
            </a:r>
          </a:p>
          <a:p>
            <a:r>
              <a:rPr lang="en-GB" dirty="0"/>
              <a:t>1 lap is approx. 2.5 minutes with at least 20m of elevation change.</a:t>
            </a:r>
          </a:p>
          <a:p>
            <a:r>
              <a:rPr lang="en-GB" dirty="0"/>
              <a:t>Replace ICE with Fuel Cell for the required average power source</a:t>
            </a:r>
          </a:p>
          <a:p>
            <a:endParaRPr lang="en-GB" dirty="0"/>
          </a:p>
        </p:txBody>
      </p:sp>
      <p:pic>
        <p:nvPicPr>
          <p:cNvPr id="5" name="Picture 4" descr="A picture containing ground, outdoor, farm machine, outdoor object&#10;&#10;Description automatically generated">
            <a:extLst>
              <a:ext uri="{FF2B5EF4-FFF2-40B4-BE49-F238E27FC236}">
                <a16:creationId xmlns:a16="http://schemas.microsoft.com/office/drawing/2014/main" id="{FAB1FC38-D5C0-26C4-9826-6BFF2E88CF0D}"/>
              </a:ext>
            </a:extLst>
          </p:cNvPr>
          <p:cNvPicPr>
            <a:picLocks noChangeAspect="1"/>
          </p:cNvPicPr>
          <p:nvPr/>
        </p:nvPicPr>
        <p:blipFill rotWithShape="1">
          <a:blip r:embed="rId2">
            <a:extLst>
              <a:ext uri="{28A0092B-C50C-407E-A947-70E740481C1C}">
                <a14:useLocalDpi xmlns:a14="http://schemas.microsoft.com/office/drawing/2010/main" val="0"/>
              </a:ext>
            </a:extLst>
          </a:blip>
          <a:srcRect t="12711" b="14568"/>
          <a:stretch/>
        </p:blipFill>
        <p:spPr>
          <a:xfrm>
            <a:off x="8122109" y="2656708"/>
            <a:ext cx="4069891" cy="2959645"/>
          </a:xfrm>
          <a:prstGeom prst="rect">
            <a:avLst/>
          </a:prstGeom>
        </p:spPr>
      </p:pic>
    </p:spTree>
    <p:extLst>
      <p:ext uri="{BB962C8B-B14F-4D97-AF65-F5344CB8AC3E}">
        <p14:creationId xmlns:p14="http://schemas.microsoft.com/office/powerpoint/2010/main" val="4257041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B264-17C4-F23B-EC7C-E36BFB8C0FBF}"/>
              </a:ext>
            </a:extLst>
          </p:cNvPr>
          <p:cNvSpPr>
            <a:spLocks noGrp="1"/>
          </p:cNvSpPr>
          <p:nvPr>
            <p:ph type="title"/>
          </p:nvPr>
        </p:nvSpPr>
        <p:spPr/>
        <p:txBody>
          <a:bodyPr/>
          <a:lstStyle/>
          <a:p>
            <a:r>
              <a:rPr lang="en-GB" dirty="0"/>
              <a:t>Values From Previous Work</a:t>
            </a:r>
          </a:p>
        </p:txBody>
      </p:sp>
      <p:pic>
        <p:nvPicPr>
          <p:cNvPr id="4" name="Content Placeholder 3">
            <a:extLst>
              <a:ext uri="{FF2B5EF4-FFF2-40B4-BE49-F238E27FC236}">
                <a16:creationId xmlns:a16="http://schemas.microsoft.com/office/drawing/2014/main" id="{4991F186-56FD-48BB-B0C2-629363F6C817}"/>
              </a:ext>
            </a:extLst>
          </p:cNvPr>
          <p:cNvPicPr>
            <a:picLocks noGrp="1" noChangeAspect="1"/>
          </p:cNvPicPr>
          <p:nvPr>
            <p:ph idx="1"/>
          </p:nvPr>
        </p:nvPicPr>
        <p:blipFill>
          <a:blip r:embed="rId2"/>
          <a:stretch>
            <a:fillRect/>
          </a:stretch>
        </p:blipFill>
        <p:spPr>
          <a:xfrm>
            <a:off x="154094" y="2139577"/>
            <a:ext cx="5941906" cy="3585633"/>
          </a:xfrm>
          <a:prstGeom prst="rect">
            <a:avLst/>
          </a:prstGeom>
        </p:spPr>
      </p:pic>
      <p:pic>
        <p:nvPicPr>
          <p:cNvPr id="5" name="Picture 4">
            <a:extLst>
              <a:ext uri="{FF2B5EF4-FFF2-40B4-BE49-F238E27FC236}">
                <a16:creationId xmlns:a16="http://schemas.microsoft.com/office/drawing/2014/main" id="{AD079488-2802-8035-5C1F-D3F4634D6E89}"/>
              </a:ext>
            </a:extLst>
          </p:cNvPr>
          <p:cNvPicPr>
            <a:picLocks noChangeAspect="1"/>
          </p:cNvPicPr>
          <p:nvPr/>
        </p:nvPicPr>
        <p:blipFill>
          <a:blip r:embed="rId3"/>
          <a:stretch>
            <a:fillRect/>
          </a:stretch>
        </p:blipFill>
        <p:spPr>
          <a:xfrm>
            <a:off x="6096000" y="2139578"/>
            <a:ext cx="5941904" cy="3585632"/>
          </a:xfrm>
          <a:prstGeom prst="rect">
            <a:avLst/>
          </a:prstGeom>
        </p:spPr>
      </p:pic>
      <p:sp>
        <p:nvSpPr>
          <p:cNvPr id="6" name="TextBox 5">
            <a:extLst>
              <a:ext uri="{FF2B5EF4-FFF2-40B4-BE49-F238E27FC236}">
                <a16:creationId xmlns:a16="http://schemas.microsoft.com/office/drawing/2014/main" id="{DC45E5AA-5392-F6EF-8FAC-FD3E34309CB8}"/>
              </a:ext>
            </a:extLst>
          </p:cNvPr>
          <p:cNvSpPr txBox="1"/>
          <p:nvPr/>
        </p:nvSpPr>
        <p:spPr>
          <a:xfrm>
            <a:off x="2861094" y="5904717"/>
            <a:ext cx="646981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Max Power of 11.3 Kw, Average Power of 4.4 Kw</a:t>
            </a:r>
          </a:p>
        </p:txBody>
      </p:sp>
    </p:spTree>
    <p:extLst>
      <p:ext uri="{BB962C8B-B14F-4D97-AF65-F5344CB8AC3E}">
        <p14:creationId xmlns:p14="http://schemas.microsoft.com/office/powerpoint/2010/main" val="3082194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DE4AB-07B4-E48F-E5BB-E5AF3E5B1FFF}"/>
              </a:ext>
            </a:extLst>
          </p:cNvPr>
          <p:cNvSpPr>
            <a:spLocks noGrp="1"/>
          </p:cNvSpPr>
          <p:nvPr>
            <p:ph type="title"/>
          </p:nvPr>
        </p:nvSpPr>
        <p:spPr/>
        <p:txBody>
          <a:bodyPr/>
          <a:lstStyle/>
          <a:p>
            <a:r>
              <a:rPr lang="en-GB" dirty="0"/>
              <a:t>Values From Previous Work</a:t>
            </a:r>
          </a:p>
        </p:txBody>
      </p:sp>
      <p:pic>
        <p:nvPicPr>
          <p:cNvPr id="7" name="Picture 6">
            <a:extLst>
              <a:ext uri="{FF2B5EF4-FFF2-40B4-BE49-F238E27FC236}">
                <a16:creationId xmlns:a16="http://schemas.microsoft.com/office/drawing/2014/main" id="{A91776D3-68B0-E24A-50A7-2EFC82858BFF}"/>
              </a:ext>
            </a:extLst>
          </p:cNvPr>
          <p:cNvPicPr>
            <a:picLocks noChangeAspect="1"/>
          </p:cNvPicPr>
          <p:nvPr/>
        </p:nvPicPr>
        <p:blipFill>
          <a:blip r:embed="rId2"/>
          <a:stretch>
            <a:fillRect/>
          </a:stretch>
        </p:blipFill>
        <p:spPr>
          <a:xfrm>
            <a:off x="125689" y="2086861"/>
            <a:ext cx="6096000" cy="4678809"/>
          </a:xfrm>
          <a:prstGeom prst="rect">
            <a:avLst/>
          </a:prstGeom>
        </p:spPr>
      </p:pic>
      <p:sp>
        <p:nvSpPr>
          <p:cNvPr id="8" name="TextBox 7">
            <a:extLst>
              <a:ext uri="{FF2B5EF4-FFF2-40B4-BE49-F238E27FC236}">
                <a16:creationId xmlns:a16="http://schemas.microsoft.com/office/drawing/2014/main" id="{EC0B4732-EC2B-1F4D-0B1B-68567DEB4DE1}"/>
              </a:ext>
            </a:extLst>
          </p:cNvPr>
          <p:cNvSpPr txBox="1"/>
          <p:nvPr/>
        </p:nvSpPr>
        <p:spPr>
          <a:xfrm>
            <a:off x="6400800" y="3018514"/>
            <a:ext cx="5665511"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t>Hybrid fuel usage increased because of more off throttle time in ICE buggy.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Hybrid configuration cost considerably more than ICE buggy and never justifies cost.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Total mass of 604kg with 2 passengers</a:t>
            </a:r>
          </a:p>
        </p:txBody>
      </p:sp>
    </p:spTree>
    <p:extLst>
      <p:ext uri="{BB962C8B-B14F-4D97-AF65-F5344CB8AC3E}">
        <p14:creationId xmlns:p14="http://schemas.microsoft.com/office/powerpoint/2010/main" val="3887498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13ECB-C6CD-DE19-57E5-DA082253289B}"/>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533837AD-5DA8-867B-9AC2-8201E14987C0}"/>
              </a:ext>
            </a:extLst>
          </p:cNvPr>
          <p:cNvSpPr>
            <a:spLocks noGrp="1"/>
          </p:cNvSpPr>
          <p:nvPr>
            <p:ph idx="1"/>
          </p:nvPr>
        </p:nvSpPr>
        <p:spPr/>
        <p:txBody>
          <a:bodyPr>
            <a:normAutofit/>
          </a:bodyPr>
          <a:lstStyle/>
          <a:p>
            <a:r>
              <a:rPr lang="en-US" sz="1600" dirty="0"/>
              <a:t>Chosen hydrogen storage method was in Magnesium Hydride (MgH2)</a:t>
            </a:r>
          </a:p>
          <a:p>
            <a:r>
              <a:rPr lang="en-US" sz="1600" dirty="0"/>
              <a:t>MgH2 weight that is hydrogen = 7.6 %</a:t>
            </a:r>
          </a:p>
          <a:p>
            <a:r>
              <a:rPr lang="en-US" sz="1600" dirty="0"/>
              <a:t>Under the room temperature, the hydrolytic reaction between magnesium hydride and water to form a thin-layer of magnesium hydroxide on the outer surface impedes water from coming into direct contact with the magnesium hydride. The key to continual removal of the coherent magnesium hydroxide layer by adding a citric acid has the following conclusions. First, using this approach can reach the 6.4wt% of hydrogen. </a:t>
            </a:r>
            <a:r>
              <a:rPr lang="en-US" sz="1800" dirty="0">
                <a:effectLst/>
                <a:latin typeface="Calibri" panose="020F0502020204030204" pitchFamily="34" charset="0"/>
                <a:ea typeface="Calibri" panose="020F0502020204030204" pitchFamily="34" charset="0"/>
                <a:cs typeface="Times New Roman" panose="02020603050405020304" pitchFamily="18" charset="0"/>
              </a:rPr>
              <a:t>(Chung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Hsing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Chao, 2013)</a:t>
            </a:r>
          </a:p>
        </p:txBody>
      </p:sp>
      <p:pic>
        <p:nvPicPr>
          <p:cNvPr id="5" name="Picture 4">
            <a:extLst>
              <a:ext uri="{FF2B5EF4-FFF2-40B4-BE49-F238E27FC236}">
                <a16:creationId xmlns:a16="http://schemas.microsoft.com/office/drawing/2014/main" id="{2765160E-5C54-B30F-D6AB-B3443A64E455}"/>
              </a:ext>
            </a:extLst>
          </p:cNvPr>
          <p:cNvPicPr>
            <a:picLocks noChangeAspect="1"/>
          </p:cNvPicPr>
          <p:nvPr/>
        </p:nvPicPr>
        <p:blipFill>
          <a:blip r:embed="rId2"/>
          <a:stretch>
            <a:fillRect/>
          </a:stretch>
        </p:blipFill>
        <p:spPr>
          <a:xfrm>
            <a:off x="7754809" y="2336873"/>
            <a:ext cx="3890852" cy="379596"/>
          </a:xfrm>
          <a:prstGeom prst="rect">
            <a:avLst/>
          </a:prstGeom>
        </p:spPr>
      </p:pic>
      <p:pic>
        <p:nvPicPr>
          <p:cNvPr id="7" name="Picture 6">
            <a:extLst>
              <a:ext uri="{FF2B5EF4-FFF2-40B4-BE49-F238E27FC236}">
                <a16:creationId xmlns:a16="http://schemas.microsoft.com/office/drawing/2014/main" id="{D3A4641F-656A-0BC2-CF80-2FB9B91F3764}"/>
              </a:ext>
            </a:extLst>
          </p:cNvPr>
          <p:cNvPicPr>
            <a:picLocks noChangeAspect="1"/>
          </p:cNvPicPr>
          <p:nvPr/>
        </p:nvPicPr>
        <p:blipFill>
          <a:blip r:embed="rId3"/>
          <a:stretch>
            <a:fillRect/>
          </a:stretch>
        </p:blipFill>
        <p:spPr>
          <a:xfrm>
            <a:off x="2846594" y="4505669"/>
            <a:ext cx="6498811" cy="2026920"/>
          </a:xfrm>
          <a:prstGeom prst="rect">
            <a:avLst/>
          </a:prstGeom>
        </p:spPr>
      </p:pic>
    </p:spTree>
    <p:extLst>
      <p:ext uri="{BB962C8B-B14F-4D97-AF65-F5344CB8AC3E}">
        <p14:creationId xmlns:p14="http://schemas.microsoft.com/office/powerpoint/2010/main" val="1093356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30CA-CB70-A707-5446-ABFA3290C315}"/>
              </a:ext>
            </a:extLst>
          </p:cNvPr>
          <p:cNvSpPr>
            <a:spLocks noGrp="1"/>
          </p:cNvSpPr>
          <p:nvPr>
            <p:ph type="title"/>
          </p:nvPr>
        </p:nvSpPr>
        <p:spPr/>
        <p:txBody>
          <a:bodyPr>
            <a:normAutofit/>
          </a:bodyPr>
          <a:lstStyle/>
          <a:p>
            <a:r>
              <a:rPr lang="en-GB" dirty="0"/>
              <a:t>Calculations</a:t>
            </a:r>
          </a:p>
        </p:txBody>
      </p:sp>
      <p:sp>
        <p:nvSpPr>
          <p:cNvPr id="12" name="TextBox 11">
            <a:extLst>
              <a:ext uri="{FF2B5EF4-FFF2-40B4-BE49-F238E27FC236}">
                <a16:creationId xmlns:a16="http://schemas.microsoft.com/office/drawing/2014/main" id="{9D28DDB8-1E9B-E8D6-7876-52B0B37876D7}"/>
              </a:ext>
            </a:extLst>
          </p:cNvPr>
          <p:cNvSpPr txBox="1"/>
          <p:nvPr/>
        </p:nvSpPr>
        <p:spPr>
          <a:xfrm>
            <a:off x="4106173" y="1126678"/>
            <a:ext cx="6357097" cy="646331"/>
          </a:xfrm>
          <a:prstGeom prst="rect">
            <a:avLst/>
          </a:prstGeom>
          <a:noFill/>
        </p:spPr>
        <p:txBody>
          <a:bodyPr wrap="square" rtlCol="0">
            <a:spAutoFit/>
          </a:bodyPr>
          <a:lstStyle/>
          <a:p>
            <a:pPr marL="285750" indent="-285750">
              <a:buFont typeface="Arial" panose="020B0604020202020204" pitchFamily="34" charset="0"/>
              <a:buChar char="•"/>
            </a:pPr>
            <a:r>
              <a:rPr lang="en-GB" dirty="0"/>
              <a:t>Equations sourced from paper by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(James Larminie, 2003)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p>
        </p:txBody>
      </p:sp>
      <p:pic>
        <p:nvPicPr>
          <p:cNvPr id="22" name="Picture 21">
            <a:extLst>
              <a:ext uri="{FF2B5EF4-FFF2-40B4-BE49-F238E27FC236}">
                <a16:creationId xmlns:a16="http://schemas.microsoft.com/office/drawing/2014/main" id="{B90058FD-4FAD-1302-1F9F-5D9B40AD8B21}"/>
              </a:ext>
            </a:extLst>
          </p:cNvPr>
          <p:cNvPicPr>
            <a:picLocks noChangeAspect="1"/>
          </p:cNvPicPr>
          <p:nvPr/>
        </p:nvPicPr>
        <p:blipFill>
          <a:blip r:embed="rId2"/>
          <a:stretch>
            <a:fillRect/>
          </a:stretch>
        </p:blipFill>
        <p:spPr>
          <a:xfrm>
            <a:off x="145484" y="5135139"/>
            <a:ext cx="5987360" cy="1590737"/>
          </a:xfrm>
          <a:prstGeom prst="rect">
            <a:avLst/>
          </a:prstGeom>
        </p:spPr>
      </p:pic>
      <p:pic>
        <p:nvPicPr>
          <p:cNvPr id="24" name="Picture 23">
            <a:extLst>
              <a:ext uri="{FF2B5EF4-FFF2-40B4-BE49-F238E27FC236}">
                <a16:creationId xmlns:a16="http://schemas.microsoft.com/office/drawing/2014/main" id="{A71A2194-5E54-D9E3-B7E5-6BDF68D9FED3}"/>
              </a:ext>
            </a:extLst>
          </p:cNvPr>
          <p:cNvPicPr>
            <a:picLocks noChangeAspect="1"/>
          </p:cNvPicPr>
          <p:nvPr/>
        </p:nvPicPr>
        <p:blipFill>
          <a:blip r:embed="rId3"/>
          <a:stretch>
            <a:fillRect/>
          </a:stretch>
        </p:blipFill>
        <p:spPr>
          <a:xfrm>
            <a:off x="8155852" y="5340016"/>
            <a:ext cx="2201583" cy="1180982"/>
          </a:xfrm>
          <a:prstGeom prst="rect">
            <a:avLst/>
          </a:prstGeom>
        </p:spPr>
      </p:pic>
      <p:pic>
        <p:nvPicPr>
          <p:cNvPr id="26" name="Picture 25">
            <a:extLst>
              <a:ext uri="{FF2B5EF4-FFF2-40B4-BE49-F238E27FC236}">
                <a16:creationId xmlns:a16="http://schemas.microsoft.com/office/drawing/2014/main" id="{26CD79DD-DF37-2D8B-5748-D7A1323DA472}"/>
              </a:ext>
            </a:extLst>
          </p:cNvPr>
          <p:cNvPicPr>
            <a:picLocks noChangeAspect="1"/>
          </p:cNvPicPr>
          <p:nvPr/>
        </p:nvPicPr>
        <p:blipFill>
          <a:blip r:embed="rId4"/>
          <a:stretch>
            <a:fillRect/>
          </a:stretch>
        </p:blipFill>
        <p:spPr>
          <a:xfrm>
            <a:off x="85008" y="2067058"/>
            <a:ext cx="5958046" cy="2332414"/>
          </a:xfrm>
          <a:prstGeom prst="rect">
            <a:avLst/>
          </a:prstGeom>
        </p:spPr>
      </p:pic>
      <p:pic>
        <p:nvPicPr>
          <p:cNvPr id="28" name="Picture 27">
            <a:extLst>
              <a:ext uri="{FF2B5EF4-FFF2-40B4-BE49-F238E27FC236}">
                <a16:creationId xmlns:a16="http://schemas.microsoft.com/office/drawing/2014/main" id="{36EE922D-32F1-4CDD-2E60-3453C67D31D9}"/>
              </a:ext>
            </a:extLst>
          </p:cNvPr>
          <p:cNvPicPr>
            <a:picLocks noChangeAspect="1"/>
          </p:cNvPicPr>
          <p:nvPr/>
        </p:nvPicPr>
        <p:blipFill>
          <a:blip r:embed="rId5"/>
          <a:stretch>
            <a:fillRect/>
          </a:stretch>
        </p:blipFill>
        <p:spPr>
          <a:xfrm>
            <a:off x="6337365" y="2067058"/>
            <a:ext cx="5769627" cy="2815493"/>
          </a:xfrm>
          <a:prstGeom prst="rect">
            <a:avLst/>
          </a:prstGeom>
        </p:spPr>
      </p:pic>
    </p:spTree>
    <p:extLst>
      <p:ext uri="{BB962C8B-B14F-4D97-AF65-F5344CB8AC3E}">
        <p14:creationId xmlns:p14="http://schemas.microsoft.com/office/powerpoint/2010/main" val="2741170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FB629-6C04-8FD6-CC74-6197C5A90428}"/>
              </a:ext>
            </a:extLst>
          </p:cNvPr>
          <p:cNvSpPr>
            <a:spLocks noGrp="1"/>
          </p:cNvSpPr>
          <p:nvPr>
            <p:ph type="title"/>
          </p:nvPr>
        </p:nvSpPr>
        <p:spPr/>
        <p:txBody>
          <a:bodyPr/>
          <a:lstStyle/>
          <a:p>
            <a:r>
              <a:rPr lang="en-GB" dirty="0"/>
              <a:t>Proposed Solution</a:t>
            </a:r>
          </a:p>
        </p:txBody>
      </p:sp>
      <p:pic>
        <p:nvPicPr>
          <p:cNvPr id="5" name="Content Placeholder 4">
            <a:extLst>
              <a:ext uri="{FF2B5EF4-FFF2-40B4-BE49-F238E27FC236}">
                <a16:creationId xmlns:a16="http://schemas.microsoft.com/office/drawing/2014/main" id="{B704DEA3-7BC6-BA14-259D-B9872AE8CDE7}"/>
              </a:ext>
            </a:extLst>
          </p:cNvPr>
          <p:cNvPicPr>
            <a:picLocks noGrp="1" noChangeAspect="1"/>
          </p:cNvPicPr>
          <p:nvPr>
            <p:ph idx="1"/>
          </p:nvPr>
        </p:nvPicPr>
        <p:blipFill>
          <a:blip r:embed="rId2"/>
          <a:stretch>
            <a:fillRect/>
          </a:stretch>
        </p:blipFill>
        <p:spPr>
          <a:xfrm>
            <a:off x="7375587" y="14712"/>
            <a:ext cx="4781907" cy="2557969"/>
          </a:xfrm>
        </p:spPr>
      </p:pic>
      <p:sp>
        <p:nvSpPr>
          <p:cNvPr id="6" name="TextBox 5">
            <a:extLst>
              <a:ext uri="{FF2B5EF4-FFF2-40B4-BE49-F238E27FC236}">
                <a16:creationId xmlns:a16="http://schemas.microsoft.com/office/drawing/2014/main" id="{B087B1C7-EDF7-C2D9-7AE0-343DC73230B8}"/>
              </a:ext>
            </a:extLst>
          </p:cNvPr>
          <p:cNvSpPr txBox="1"/>
          <p:nvPr/>
        </p:nvSpPr>
        <p:spPr>
          <a:xfrm>
            <a:off x="294714" y="2826127"/>
            <a:ext cx="11602571" cy="4031873"/>
          </a:xfrm>
          <a:prstGeom prst="rect">
            <a:avLst/>
          </a:prstGeom>
          <a:noFill/>
        </p:spPr>
        <p:txBody>
          <a:bodyPr wrap="square" rtlCol="0">
            <a:spAutoFit/>
          </a:bodyPr>
          <a:lstStyle/>
          <a:p>
            <a:pPr marL="342900" indent="-342900" algn="l">
              <a:buFont typeface="Arial" panose="020B0604020202020204" pitchFamily="34" charset="0"/>
              <a:buChar char="•"/>
            </a:pPr>
            <a:r>
              <a:rPr lang="en-GB" sz="2000" dirty="0"/>
              <a:t>Fuel cell choice: Ballard FCvelocity®– 9SSL rated at 10.6Kw, 35.4 V at 300 A.</a:t>
            </a:r>
          </a:p>
          <a:p>
            <a:pPr marL="342900" indent="-342900" algn="l">
              <a:buFont typeface="Arial" panose="020B0604020202020204" pitchFamily="34" charset="0"/>
              <a:buChar char="•"/>
            </a:pPr>
            <a:r>
              <a:rPr lang="en-GB" sz="2000" dirty="0"/>
              <a:t>+ Voltage regulator to step down to battery</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Hydrogen Store Tank: Pragma Industries MH30 Tank, flowrate of 0.5L/min, 450g mass and capacity of 30 Litres. Paired with 12v electronic micro valve.</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Water Tank: 2 Litre aluminium tank, mass of 500g</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Water Pump: D200L Brushless motor pump, flow rate of 0.2L/min</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Mix Tank: Festo Air Reservoir 5L, G 1, CRVZS Series, mass of 1kg, rated to 16 Bar</a:t>
            </a:r>
          </a:p>
          <a:p>
            <a:pPr algn="l"/>
            <a:endParaRPr lang="en-GB" dirty="0"/>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D868C1F3-A981-E7F7-6F91-8D09F4B100F0}"/>
              </a:ext>
            </a:extLst>
          </p:cNvPr>
          <p:cNvSpPr txBox="1"/>
          <p:nvPr/>
        </p:nvSpPr>
        <p:spPr>
          <a:xfrm>
            <a:off x="10800271" y="2572681"/>
            <a:ext cx="1587261" cy="369332"/>
          </a:xfrm>
          <a:prstGeom prst="rect">
            <a:avLst/>
          </a:prstGeom>
          <a:noFill/>
        </p:spPr>
        <p:txBody>
          <a:bodyPr wrap="square" rtlCol="0">
            <a:spAutoFit/>
          </a:bodyPr>
          <a:lstStyle/>
          <a:p>
            <a:r>
              <a:rPr lang="en-GB"/>
              <a:t>(IFAM, 2021)</a:t>
            </a:r>
            <a:endParaRPr lang="en-GB" dirty="0"/>
          </a:p>
        </p:txBody>
      </p:sp>
    </p:spTree>
    <p:extLst>
      <p:ext uri="{BB962C8B-B14F-4D97-AF65-F5344CB8AC3E}">
        <p14:creationId xmlns:p14="http://schemas.microsoft.com/office/powerpoint/2010/main" val="22974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2F8FD-DFBD-1442-90B4-60CE62F665C1}"/>
              </a:ext>
            </a:extLst>
          </p:cNvPr>
          <p:cNvSpPr>
            <a:spLocks noGrp="1"/>
          </p:cNvSpPr>
          <p:nvPr>
            <p:ph type="title"/>
          </p:nvPr>
        </p:nvSpPr>
        <p:spPr/>
        <p:txBody>
          <a:bodyPr/>
          <a:lstStyle/>
          <a:p>
            <a:r>
              <a:rPr lang="en-GB" dirty="0"/>
              <a:t>Proposed Solution</a:t>
            </a:r>
          </a:p>
        </p:txBody>
      </p:sp>
      <p:sp>
        <p:nvSpPr>
          <p:cNvPr id="3" name="Content Placeholder 2">
            <a:extLst>
              <a:ext uri="{FF2B5EF4-FFF2-40B4-BE49-F238E27FC236}">
                <a16:creationId xmlns:a16="http://schemas.microsoft.com/office/drawing/2014/main" id="{FE49806B-4831-EE75-180B-F8463808A1B9}"/>
              </a:ext>
            </a:extLst>
          </p:cNvPr>
          <p:cNvSpPr>
            <a:spLocks noGrp="1"/>
          </p:cNvSpPr>
          <p:nvPr>
            <p:ph idx="1"/>
          </p:nvPr>
        </p:nvSpPr>
        <p:spPr>
          <a:xfrm>
            <a:off x="483679" y="4863639"/>
            <a:ext cx="7970208" cy="1683036"/>
          </a:xfrm>
        </p:spPr>
        <p:txBody>
          <a:bodyPr>
            <a:normAutofit/>
          </a:bodyPr>
          <a:lstStyle/>
          <a:p>
            <a:r>
              <a:rPr lang="en-GB" sz="2000" dirty="0"/>
              <a:t>Battery Choice: </a:t>
            </a:r>
            <a:r>
              <a:rPr lang="en-US" sz="2000" b="0" i="0" dirty="0">
                <a:effectLst/>
              </a:rPr>
              <a:t>Tesla Model S Lithium Ion Battery 18650 EV Module - 22.8 Volt, 5.3 kWh with Tracer10415AN battery controller. Mass of 25kg. (EV West, 2017) </a:t>
            </a:r>
          </a:p>
          <a:p>
            <a:r>
              <a:rPr lang="en-US" sz="2000" dirty="0"/>
              <a:t>Motor choice: LEM 170-127 LEMCO rated for 16kw peak and 5kw continuous. Mass of 8.5kg. (Cloud Electric, 2022)</a:t>
            </a:r>
            <a:endParaRPr lang="en-US" sz="2000" b="0" i="0" dirty="0">
              <a:effectLst/>
            </a:endParaRPr>
          </a:p>
          <a:p>
            <a:endParaRPr lang="en-GB" dirty="0"/>
          </a:p>
        </p:txBody>
      </p:sp>
      <p:pic>
        <p:nvPicPr>
          <p:cNvPr id="5" name="Picture 4">
            <a:extLst>
              <a:ext uri="{FF2B5EF4-FFF2-40B4-BE49-F238E27FC236}">
                <a16:creationId xmlns:a16="http://schemas.microsoft.com/office/drawing/2014/main" id="{2ED5B25E-A6CA-6340-1B67-60B4A9E1BC02}"/>
              </a:ext>
            </a:extLst>
          </p:cNvPr>
          <p:cNvPicPr>
            <a:picLocks noChangeAspect="1"/>
          </p:cNvPicPr>
          <p:nvPr/>
        </p:nvPicPr>
        <p:blipFill>
          <a:blip r:embed="rId2"/>
          <a:stretch>
            <a:fillRect/>
          </a:stretch>
        </p:blipFill>
        <p:spPr>
          <a:xfrm>
            <a:off x="8631766" y="2078080"/>
            <a:ext cx="3324831" cy="2321391"/>
          </a:xfrm>
          <a:prstGeom prst="rect">
            <a:avLst/>
          </a:prstGeom>
        </p:spPr>
      </p:pic>
      <p:pic>
        <p:nvPicPr>
          <p:cNvPr id="7" name="Picture 6">
            <a:extLst>
              <a:ext uri="{FF2B5EF4-FFF2-40B4-BE49-F238E27FC236}">
                <a16:creationId xmlns:a16="http://schemas.microsoft.com/office/drawing/2014/main" id="{23C6C93C-F82E-0039-BED0-2922B0ED5092}"/>
              </a:ext>
            </a:extLst>
          </p:cNvPr>
          <p:cNvPicPr>
            <a:picLocks noChangeAspect="1"/>
          </p:cNvPicPr>
          <p:nvPr/>
        </p:nvPicPr>
        <p:blipFill>
          <a:blip r:embed="rId3"/>
          <a:stretch>
            <a:fillRect/>
          </a:stretch>
        </p:blipFill>
        <p:spPr>
          <a:xfrm>
            <a:off x="10196809" y="4643385"/>
            <a:ext cx="1759788" cy="1903290"/>
          </a:xfrm>
          <a:prstGeom prst="rect">
            <a:avLst/>
          </a:prstGeom>
        </p:spPr>
      </p:pic>
      <p:pic>
        <p:nvPicPr>
          <p:cNvPr id="8" name="Picture 7">
            <a:extLst>
              <a:ext uri="{FF2B5EF4-FFF2-40B4-BE49-F238E27FC236}">
                <a16:creationId xmlns:a16="http://schemas.microsoft.com/office/drawing/2014/main" id="{C9D0BBEF-C8D5-9008-B63C-AF341025D6FD}"/>
              </a:ext>
            </a:extLst>
          </p:cNvPr>
          <p:cNvPicPr>
            <a:picLocks noChangeAspect="1"/>
          </p:cNvPicPr>
          <p:nvPr/>
        </p:nvPicPr>
        <p:blipFill>
          <a:blip r:embed="rId4"/>
          <a:stretch>
            <a:fillRect/>
          </a:stretch>
        </p:blipFill>
        <p:spPr>
          <a:xfrm>
            <a:off x="483679" y="2082453"/>
            <a:ext cx="6153111" cy="2560932"/>
          </a:xfrm>
          <a:prstGeom prst="rect">
            <a:avLst/>
          </a:prstGeom>
        </p:spPr>
      </p:pic>
    </p:spTree>
    <p:extLst>
      <p:ext uri="{BB962C8B-B14F-4D97-AF65-F5344CB8AC3E}">
        <p14:creationId xmlns:p14="http://schemas.microsoft.com/office/powerpoint/2010/main" val="370356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DB5C8-5D6B-B76C-AB1D-A8DB251A9EFC}"/>
              </a:ext>
            </a:extLst>
          </p:cNvPr>
          <p:cNvSpPr>
            <a:spLocks noGrp="1"/>
          </p:cNvSpPr>
          <p:nvPr>
            <p:ph type="title"/>
          </p:nvPr>
        </p:nvSpPr>
        <p:spPr/>
        <p:txBody>
          <a:bodyPr/>
          <a:lstStyle/>
          <a:p>
            <a:r>
              <a:rPr lang="en-GB" dirty="0"/>
              <a:t>Results</a:t>
            </a:r>
          </a:p>
        </p:txBody>
      </p:sp>
      <p:sp>
        <p:nvSpPr>
          <p:cNvPr id="6" name="TextBox 5">
            <a:extLst>
              <a:ext uri="{FF2B5EF4-FFF2-40B4-BE49-F238E27FC236}">
                <a16:creationId xmlns:a16="http://schemas.microsoft.com/office/drawing/2014/main" id="{41D2F120-E06D-635B-078E-4AA31BF57A97}"/>
              </a:ext>
            </a:extLst>
          </p:cNvPr>
          <p:cNvSpPr txBox="1"/>
          <p:nvPr/>
        </p:nvSpPr>
        <p:spPr>
          <a:xfrm>
            <a:off x="6814868" y="3269509"/>
            <a:ext cx="5072332" cy="1754326"/>
          </a:xfrm>
          <a:prstGeom prst="rect">
            <a:avLst/>
          </a:prstGeom>
          <a:noFill/>
        </p:spPr>
        <p:txBody>
          <a:bodyPr wrap="square" rtlCol="0">
            <a:spAutoFit/>
          </a:bodyPr>
          <a:lstStyle/>
          <a:p>
            <a:pPr marL="285750" indent="-285750">
              <a:buFont typeface="Arial" panose="020B0604020202020204" pitchFamily="34" charset="0"/>
              <a:buChar char="•"/>
            </a:pPr>
            <a:r>
              <a:rPr lang="en-GB" dirty="0"/>
              <a:t>New Mass of 575kg with 2 passengers.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Fuel cell operating at approx. 50% capacity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Run Time of 75 laps before need to refill hydrogen paste</a:t>
            </a:r>
          </a:p>
        </p:txBody>
      </p:sp>
      <p:pic>
        <p:nvPicPr>
          <p:cNvPr id="8" name="Picture 7">
            <a:extLst>
              <a:ext uri="{FF2B5EF4-FFF2-40B4-BE49-F238E27FC236}">
                <a16:creationId xmlns:a16="http://schemas.microsoft.com/office/drawing/2014/main" id="{7CB8054A-FFF6-2133-D702-3C5CD1BD0C2E}"/>
              </a:ext>
            </a:extLst>
          </p:cNvPr>
          <p:cNvPicPr>
            <a:picLocks noChangeAspect="1"/>
          </p:cNvPicPr>
          <p:nvPr/>
        </p:nvPicPr>
        <p:blipFill>
          <a:blip r:embed="rId2"/>
          <a:stretch>
            <a:fillRect/>
          </a:stretch>
        </p:blipFill>
        <p:spPr>
          <a:xfrm>
            <a:off x="41965" y="1979738"/>
            <a:ext cx="6514109" cy="4861009"/>
          </a:xfrm>
          <a:prstGeom prst="rect">
            <a:avLst/>
          </a:prstGeom>
        </p:spPr>
      </p:pic>
    </p:spTree>
    <p:extLst>
      <p:ext uri="{BB962C8B-B14F-4D97-AF65-F5344CB8AC3E}">
        <p14:creationId xmlns:p14="http://schemas.microsoft.com/office/powerpoint/2010/main" val="1968489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8614C-F6EB-E40D-234C-95CBCB14EF7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6EDD14C-0616-DAD4-2307-4579FB919DC4}"/>
              </a:ext>
            </a:extLst>
          </p:cNvPr>
          <p:cNvSpPr>
            <a:spLocks noGrp="1"/>
          </p:cNvSpPr>
          <p:nvPr>
            <p:ph idx="1"/>
          </p:nvPr>
        </p:nvSpPr>
        <p:spPr/>
        <p:txBody>
          <a:bodyPr/>
          <a:lstStyle/>
          <a:p>
            <a:r>
              <a:rPr lang="en-GB" dirty="0"/>
              <a:t>No costing data for fuel cell – Likely very costly</a:t>
            </a:r>
          </a:p>
          <a:p>
            <a:endParaRPr lang="en-GB" dirty="0"/>
          </a:p>
          <a:p>
            <a:r>
              <a:rPr lang="en-GB" dirty="0"/>
              <a:t>Dramatic increase in MPG</a:t>
            </a:r>
          </a:p>
          <a:p>
            <a:endParaRPr lang="en-GB" dirty="0"/>
          </a:p>
          <a:p>
            <a:r>
              <a:rPr lang="en-GB" dirty="0"/>
              <a:t>Further work could be to investigate fuel cell only buggy with no hybrid system. Would likely show to be less efficient as operational power would not match the most efficient operating point of the fuel cell. (Mehrdad </a:t>
            </a:r>
            <a:r>
              <a:rPr lang="en-GB" dirty="0" err="1"/>
              <a:t>Ehsani</a:t>
            </a:r>
            <a:r>
              <a:rPr lang="en-GB" dirty="0"/>
              <a:t>, 2004)</a:t>
            </a:r>
          </a:p>
          <a:p>
            <a:endParaRPr lang="en-GB" dirty="0"/>
          </a:p>
        </p:txBody>
      </p:sp>
      <p:pic>
        <p:nvPicPr>
          <p:cNvPr id="5" name="Picture 4">
            <a:extLst>
              <a:ext uri="{FF2B5EF4-FFF2-40B4-BE49-F238E27FC236}">
                <a16:creationId xmlns:a16="http://schemas.microsoft.com/office/drawing/2014/main" id="{AF1C8B25-85C0-70C4-5355-7BB268570B36}"/>
              </a:ext>
            </a:extLst>
          </p:cNvPr>
          <p:cNvPicPr>
            <a:picLocks noChangeAspect="1"/>
          </p:cNvPicPr>
          <p:nvPr/>
        </p:nvPicPr>
        <p:blipFill>
          <a:blip r:embed="rId2"/>
          <a:stretch>
            <a:fillRect/>
          </a:stretch>
        </p:blipFill>
        <p:spPr>
          <a:xfrm>
            <a:off x="9188891" y="2166753"/>
            <a:ext cx="2704026" cy="1695946"/>
          </a:xfrm>
          <a:prstGeom prst="rect">
            <a:avLst/>
          </a:prstGeom>
        </p:spPr>
      </p:pic>
    </p:spTree>
    <p:extLst>
      <p:ext uri="{BB962C8B-B14F-4D97-AF65-F5344CB8AC3E}">
        <p14:creationId xmlns:p14="http://schemas.microsoft.com/office/powerpoint/2010/main" val="1539221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49DA0-4F11-2E68-A547-B84391B1C1C9}"/>
              </a:ext>
            </a:extLst>
          </p:cNvPr>
          <p:cNvSpPr>
            <a:spLocks noGrp="1"/>
          </p:cNvSpPr>
          <p:nvPr>
            <p:ph type="title"/>
          </p:nvPr>
        </p:nvSpPr>
        <p:spPr/>
        <p:txBody>
          <a:bodyPr/>
          <a:lstStyle/>
          <a:p>
            <a:r>
              <a:rPr lang="en-GB" dirty="0"/>
              <a:t>Appendix</a:t>
            </a:r>
          </a:p>
        </p:txBody>
      </p:sp>
      <p:sp>
        <p:nvSpPr>
          <p:cNvPr id="3" name="Content Placeholder 2">
            <a:extLst>
              <a:ext uri="{FF2B5EF4-FFF2-40B4-BE49-F238E27FC236}">
                <a16:creationId xmlns:a16="http://schemas.microsoft.com/office/drawing/2014/main" id="{D4C893B3-F402-A606-CE8F-EB0425CFD7C8}"/>
              </a:ext>
            </a:extLst>
          </p:cNvPr>
          <p:cNvSpPr>
            <a:spLocks noGrp="1"/>
          </p:cNvSpPr>
          <p:nvPr>
            <p:ph idx="1"/>
          </p:nvPr>
        </p:nvSpPr>
        <p:spPr/>
        <p:txBody>
          <a:bodyPr>
            <a:normAutofit/>
          </a:bodyPr>
          <a:lstStyle/>
          <a:p>
            <a:r>
              <a:rPr lang="en-GB" sz="2000" dirty="0"/>
              <a:t>Ballard FCvelocity®– 9SSL PEM Fuel cell. (Ballard, n.d.)</a:t>
            </a:r>
          </a:p>
        </p:txBody>
      </p:sp>
      <p:pic>
        <p:nvPicPr>
          <p:cNvPr id="5" name="Picture 4">
            <a:extLst>
              <a:ext uri="{FF2B5EF4-FFF2-40B4-BE49-F238E27FC236}">
                <a16:creationId xmlns:a16="http://schemas.microsoft.com/office/drawing/2014/main" id="{38A38A35-F7B7-B481-B984-EAC9B7D15814}"/>
              </a:ext>
            </a:extLst>
          </p:cNvPr>
          <p:cNvPicPr>
            <a:picLocks noChangeAspect="1"/>
          </p:cNvPicPr>
          <p:nvPr/>
        </p:nvPicPr>
        <p:blipFill>
          <a:blip r:embed="rId2"/>
          <a:stretch>
            <a:fillRect/>
          </a:stretch>
        </p:blipFill>
        <p:spPr>
          <a:xfrm>
            <a:off x="8528642" y="1261640"/>
            <a:ext cx="3531079" cy="2550996"/>
          </a:xfrm>
          <a:prstGeom prst="rect">
            <a:avLst/>
          </a:prstGeom>
        </p:spPr>
      </p:pic>
      <p:pic>
        <p:nvPicPr>
          <p:cNvPr id="7" name="Picture 6">
            <a:extLst>
              <a:ext uri="{FF2B5EF4-FFF2-40B4-BE49-F238E27FC236}">
                <a16:creationId xmlns:a16="http://schemas.microsoft.com/office/drawing/2014/main" id="{41F2087D-CE95-BDB1-D226-783FE196DFEC}"/>
              </a:ext>
            </a:extLst>
          </p:cNvPr>
          <p:cNvPicPr>
            <a:picLocks noChangeAspect="1"/>
          </p:cNvPicPr>
          <p:nvPr/>
        </p:nvPicPr>
        <p:blipFill>
          <a:blip r:embed="rId3"/>
          <a:stretch>
            <a:fillRect/>
          </a:stretch>
        </p:blipFill>
        <p:spPr>
          <a:xfrm>
            <a:off x="5581817" y="3902727"/>
            <a:ext cx="6477904" cy="647790"/>
          </a:xfrm>
          <a:prstGeom prst="rect">
            <a:avLst/>
          </a:prstGeom>
        </p:spPr>
      </p:pic>
      <p:sp>
        <p:nvSpPr>
          <p:cNvPr id="8" name="TextBox 7">
            <a:extLst>
              <a:ext uri="{FF2B5EF4-FFF2-40B4-BE49-F238E27FC236}">
                <a16:creationId xmlns:a16="http://schemas.microsoft.com/office/drawing/2014/main" id="{17446CB6-C956-9AB9-61D9-A390DFA4305C}"/>
              </a:ext>
            </a:extLst>
          </p:cNvPr>
          <p:cNvSpPr txBox="1"/>
          <p:nvPr/>
        </p:nvSpPr>
        <p:spPr>
          <a:xfrm>
            <a:off x="699266" y="3902727"/>
            <a:ext cx="4882551"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t>Pragma Industries MH30 Tank</a:t>
            </a:r>
          </a:p>
          <a:p>
            <a:r>
              <a:rPr lang="en-GB" sz="2000" dirty="0"/>
              <a:t>(Pragma Industries, 2019)</a:t>
            </a:r>
          </a:p>
        </p:txBody>
      </p:sp>
    </p:spTree>
    <p:extLst>
      <p:ext uri="{BB962C8B-B14F-4D97-AF65-F5344CB8AC3E}">
        <p14:creationId xmlns:p14="http://schemas.microsoft.com/office/powerpoint/2010/main" val="3811323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C1DC3E3-67CB-25E1-CAAC-14AA457EFC45}"/>
              </a:ext>
            </a:extLst>
          </p:cNvPr>
          <p:cNvSpPr txBox="1"/>
          <p:nvPr/>
        </p:nvSpPr>
        <p:spPr>
          <a:xfrm>
            <a:off x="284302" y="2189940"/>
            <a:ext cx="11312843" cy="4801314"/>
          </a:xfrm>
          <a:prstGeom prst="rect">
            <a:avLst/>
          </a:prstGeom>
          <a:noFill/>
        </p:spPr>
        <p:txBody>
          <a:bodyPr wrap="square">
            <a:spAutoFit/>
          </a:bodyPr>
          <a:lstStyle/>
          <a:p>
            <a:r>
              <a:rPr lang="en-GB" sz="1200" dirty="0"/>
              <a:t>Ballard, n.d. fcvelocity9ssl Product data sheet. [Online] </a:t>
            </a:r>
          </a:p>
          <a:p>
            <a:r>
              <a:rPr lang="en-GB" sz="1200" dirty="0"/>
              <a:t>Available at: https://www.ballard.com/docs/default-source/spec-sheets/fcvelocity9ssl.pdf?sfvrsn=4aebc380_4</a:t>
            </a:r>
          </a:p>
          <a:p>
            <a:r>
              <a:rPr lang="en-GB" sz="1200" dirty="0"/>
              <a:t>[Accessed 05 2022].</a:t>
            </a:r>
          </a:p>
          <a:p>
            <a:endParaRPr lang="en-GB" sz="1200" dirty="0"/>
          </a:p>
          <a:p>
            <a:r>
              <a:rPr lang="en-GB" sz="1200" dirty="0"/>
              <a:t>Chung </a:t>
            </a:r>
            <a:r>
              <a:rPr lang="en-GB" sz="1200" dirty="0" err="1"/>
              <a:t>Hsing</a:t>
            </a:r>
            <a:r>
              <a:rPr lang="en-GB" sz="1200" dirty="0"/>
              <a:t> Chao, T. C. J., 2013. Reaction of Magnesium Hydride with Water to Produce Hydrogen. Applied Mechanics and Materials, Volume 302, pp. 151-157.</a:t>
            </a:r>
          </a:p>
          <a:p>
            <a:endParaRPr lang="en-GB" sz="1200" dirty="0"/>
          </a:p>
          <a:p>
            <a:r>
              <a:rPr lang="en-GB" sz="1200" dirty="0"/>
              <a:t>Cloud Electric, 2022. Motor LEM 170-127 LEMCO 48 Volt, LMC 170-127. [Online] </a:t>
            </a:r>
          </a:p>
          <a:p>
            <a:r>
              <a:rPr lang="en-GB" sz="1200" dirty="0"/>
              <a:t>Available at: Motor LEM 170-127 LEMCO 48 Volt, LMC 170-127</a:t>
            </a:r>
          </a:p>
          <a:p>
            <a:r>
              <a:rPr lang="en-GB" sz="1200" dirty="0"/>
              <a:t>[Accessed 2022].</a:t>
            </a:r>
          </a:p>
          <a:p>
            <a:endParaRPr lang="en-GB" sz="1200" dirty="0"/>
          </a:p>
          <a:p>
            <a:r>
              <a:rPr lang="en-GB" sz="1200" dirty="0"/>
              <a:t>EV West, 2017. Top » </a:t>
            </a:r>
            <a:r>
              <a:rPr lang="en-GB" sz="1200" dirty="0" err="1"/>
              <a:t>Catalog</a:t>
            </a:r>
            <a:r>
              <a:rPr lang="en-GB" sz="1200" dirty="0"/>
              <a:t> » Batteries » Tesla MS. [Online] </a:t>
            </a:r>
          </a:p>
          <a:p>
            <a:r>
              <a:rPr lang="en-GB" sz="1200" dirty="0"/>
              <a:t>Available at: https://www.evwest.com/catalog/product_info.php?cPath=4&amp;products_id=463</a:t>
            </a:r>
          </a:p>
          <a:p>
            <a:r>
              <a:rPr lang="en-GB" sz="1200" dirty="0"/>
              <a:t>[Accessed 2022].</a:t>
            </a:r>
          </a:p>
          <a:p>
            <a:endParaRPr lang="en-GB" sz="1200" dirty="0"/>
          </a:p>
          <a:p>
            <a:r>
              <a:rPr lang="en-GB" sz="1200" dirty="0"/>
              <a:t>IFAM, F., 2021. Energy Storage Solution , </a:t>
            </a:r>
            <a:r>
              <a:rPr lang="en-GB" sz="1200" dirty="0" err="1"/>
              <a:t>s.l.</a:t>
            </a:r>
            <a:r>
              <a:rPr lang="en-GB" sz="1200" dirty="0"/>
              <a:t>: </a:t>
            </a:r>
            <a:r>
              <a:rPr lang="en-GB" sz="1200" dirty="0" err="1"/>
              <a:t>s.n</a:t>
            </a:r>
            <a:r>
              <a:rPr lang="en-GB" sz="1200" dirty="0"/>
              <a:t>.</a:t>
            </a:r>
          </a:p>
          <a:p>
            <a:endParaRPr lang="en-GB" sz="1200" dirty="0"/>
          </a:p>
          <a:p>
            <a:r>
              <a:rPr lang="en-GB" sz="1200" dirty="0"/>
              <a:t>James Larminie, A. D., 2003. Appendix 2 - Useful Fuel Cell Equations. Fuel Cell Systems Explained, Volume 2nd .</a:t>
            </a:r>
          </a:p>
          <a:p>
            <a:endParaRPr lang="en-GB" sz="1200" dirty="0"/>
          </a:p>
          <a:p>
            <a:r>
              <a:rPr lang="en-GB" sz="1200" dirty="0"/>
              <a:t>Mehrdad </a:t>
            </a:r>
            <a:r>
              <a:rPr lang="en-GB" sz="1200" dirty="0" err="1"/>
              <a:t>Ehsani</a:t>
            </a:r>
            <a:r>
              <a:rPr lang="en-GB" sz="1200" dirty="0"/>
              <a:t>, Y. G. S. L. K. E., 2004. Fuel Cell Hybrid Electric Drivetrain Design. In: Modern electric, Hybrid electric, and Fuel cell vehicles. s.l.:</a:t>
            </a:r>
            <a:r>
              <a:rPr lang="en-GB" sz="1200" dirty="0" err="1"/>
              <a:t>s.n</a:t>
            </a:r>
            <a:r>
              <a:rPr lang="en-GB" sz="1200" dirty="0"/>
              <a:t>., pp. 428-429.</a:t>
            </a:r>
          </a:p>
          <a:p>
            <a:endParaRPr lang="en-GB" sz="1200" dirty="0"/>
          </a:p>
          <a:p>
            <a:r>
              <a:rPr lang="en-GB" sz="1200" dirty="0"/>
              <a:t>Pragma Industries, 2019. MH Tank brochure. [Online] </a:t>
            </a:r>
          </a:p>
          <a:p>
            <a:r>
              <a:rPr lang="en-GB" sz="1200" dirty="0"/>
              <a:t>Available at: https://www.pragma-industries.com/brochure/MH-TANK-brochure-V2019.pdf</a:t>
            </a:r>
          </a:p>
          <a:p>
            <a:r>
              <a:rPr lang="en-GB" sz="1200" dirty="0"/>
              <a:t>[Accessed 05 2022].</a:t>
            </a:r>
          </a:p>
          <a:p>
            <a:endParaRPr lang="en-GB" dirty="0"/>
          </a:p>
        </p:txBody>
      </p:sp>
      <p:sp>
        <p:nvSpPr>
          <p:cNvPr id="8" name="TextBox 7">
            <a:extLst>
              <a:ext uri="{FF2B5EF4-FFF2-40B4-BE49-F238E27FC236}">
                <a16:creationId xmlns:a16="http://schemas.microsoft.com/office/drawing/2014/main" id="{0F029DD4-C60F-EFEB-D740-925F28FD6A3C}"/>
              </a:ext>
            </a:extLst>
          </p:cNvPr>
          <p:cNvSpPr txBox="1"/>
          <p:nvPr/>
        </p:nvSpPr>
        <p:spPr>
          <a:xfrm>
            <a:off x="1017918" y="948905"/>
            <a:ext cx="7401464" cy="646331"/>
          </a:xfrm>
          <a:prstGeom prst="rect">
            <a:avLst/>
          </a:prstGeom>
          <a:noFill/>
        </p:spPr>
        <p:txBody>
          <a:bodyPr wrap="square" rtlCol="0">
            <a:spAutoFit/>
          </a:bodyPr>
          <a:lstStyle/>
          <a:p>
            <a:r>
              <a:rPr lang="en-GB" sz="3600" dirty="0">
                <a:latin typeface="+mj-lt"/>
              </a:rPr>
              <a:t>References</a:t>
            </a:r>
          </a:p>
        </p:txBody>
      </p:sp>
    </p:spTree>
    <p:extLst>
      <p:ext uri="{BB962C8B-B14F-4D97-AF65-F5344CB8AC3E}">
        <p14:creationId xmlns:p14="http://schemas.microsoft.com/office/powerpoint/2010/main" val="355815496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0</TotalTime>
  <Words>783</Words>
  <Application>Microsoft Office PowerPoint</Application>
  <PresentationFormat>Widescreen</PresentationFormat>
  <Paragraphs>76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Trebuchet MS</vt:lpstr>
      <vt:lpstr>Berlin</vt:lpstr>
      <vt:lpstr>Hydrogen Fuel Cell Buggy</vt:lpstr>
      <vt:lpstr>Introduction</vt:lpstr>
      <vt:lpstr>Values From Previous Work</vt:lpstr>
      <vt:lpstr>Values From Previous Work</vt:lpstr>
      <vt:lpstr>Methodology</vt:lpstr>
      <vt:lpstr>Calculations</vt:lpstr>
      <vt:lpstr>Proposed Solution</vt:lpstr>
      <vt:lpstr>Proposed Solution</vt:lpstr>
      <vt:lpstr>Results</vt:lpstr>
      <vt:lpstr>Conclusion</vt:lpstr>
      <vt:lpstr>Appendix</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Owain Phillips</dc:creator>
  <cp:lastModifiedBy>Owain Phillips</cp:lastModifiedBy>
  <cp:revision>156</cp:revision>
  <dcterms:created xsi:type="dcterms:W3CDTF">2022-05-23T13:18:40Z</dcterms:created>
  <dcterms:modified xsi:type="dcterms:W3CDTF">2022-05-24T08:34:15Z</dcterms:modified>
</cp:coreProperties>
</file>