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8" d="100"/>
          <a:sy n="78" d="100"/>
        </p:scale>
        <p:origin x="426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5624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73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42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396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516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684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037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1628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838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59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2947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31591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10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7175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28444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96083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444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FF8CC9-C334-4BE5-A0C5-C1FDDBEC1816}" type="datetimeFigureOut">
              <a:rPr lang="en-GB" smtClean="0"/>
              <a:t>24/06/2023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4B63F63-1A63-4496-809B-9EF53E6D9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045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675D3-74F2-3B77-E659-454D289094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48731" y="1706063"/>
            <a:ext cx="7586931" cy="1662192"/>
          </a:xfrm>
        </p:spPr>
        <p:txBody>
          <a:bodyPr/>
          <a:lstStyle/>
          <a:p>
            <a:r>
              <a:rPr lang="en-GB" dirty="0"/>
              <a:t>Developing relationships and workplace achievement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E80045-2A16-285B-5470-363BF59D46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Student Name: </a:t>
            </a:r>
            <a:r>
              <a:rPr lang="en-GB" dirty="0" err="1"/>
              <a:t>Baltaret</a:t>
            </a:r>
            <a:r>
              <a:rPr lang="en-GB" dirty="0"/>
              <a:t> Nicoleta </a:t>
            </a:r>
          </a:p>
          <a:p>
            <a:r>
              <a:rPr lang="en-GB" dirty="0"/>
              <a:t>STUDENT ID:2107487 Module Code: BMSW 5102</a:t>
            </a:r>
          </a:p>
          <a:p>
            <a:r>
              <a:rPr lang="en-GB" dirty="0"/>
              <a:t>Lecturer Name: </a:t>
            </a:r>
            <a:r>
              <a:rPr lang="en-GB" sz="18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Dr.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Doreen </a:t>
            </a:r>
            <a:r>
              <a:rPr lang="en-GB" sz="18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Nyaa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Amundam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77097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2B61D-1C8F-F3AE-BED4-11084CBDC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48EC2-52E6-29A8-DBA8-5A69F42DD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Slide 3……………………………………………………………….. Introduction</a:t>
            </a:r>
          </a:p>
          <a:p>
            <a:r>
              <a:rPr lang="en-GB" dirty="0"/>
              <a:t>Slide 4………………………………………………….. Employee Motivation</a:t>
            </a:r>
          </a:p>
          <a:p>
            <a:r>
              <a:rPr lang="en-GB" dirty="0"/>
              <a:t>Slide 5…………………………………………………………….. Key Difference</a:t>
            </a:r>
          </a:p>
          <a:p>
            <a:r>
              <a:rPr lang="en-GB" dirty="0"/>
              <a:t>Slide 6-9…………………………….….. Advantages and Disadvantages</a:t>
            </a:r>
          </a:p>
          <a:p>
            <a:r>
              <a:rPr lang="en-GB" dirty="0"/>
              <a:t>Slide 10………………………………………………………………Key Theories</a:t>
            </a:r>
          </a:p>
          <a:p>
            <a:r>
              <a:rPr lang="en-GB" dirty="0"/>
              <a:t>Slide 11…………………………………………………………………Conclusion</a:t>
            </a:r>
          </a:p>
          <a:p>
            <a:r>
              <a:rPr lang="en-GB" dirty="0"/>
              <a:t>Slide 12…………………………………………………………………References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022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ACA1D-884E-0F1C-A273-3C434304E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403E3-F4A2-8F6A-87BC-9528F81DC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Employee motivation plays a crucial role in the success and growth of any organization. This Presentation will:  </a:t>
            </a:r>
          </a:p>
          <a:p>
            <a:r>
              <a:rPr lang="en-GB" dirty="0"/>
              <a:t>Analyse the key differences between extrinsic and intrinsic motivation</a:t>
            </a:r>
          </a:p>
          <a:p>
            <a:r>
              <a:rPr lang="en-GB" dirty="0"/>
              <a:t>examines key motivation theories</a:t>
            </a:r>
          </a:p>
          <a:p>
            <a:r>
              <a:rPr lang="en-GB" dirty="0"/>
              <a:t>Pertemps Recruitment Agency</a:t>
            </a:r>
          </a:p>
          <a:p>
            <a:pPr marL="0" indent="0"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(Agency, 2023) (Eisele, 2013)</a:t>
            </a:r>
          </a:p>
          <a:p>
            <a:pPr marL="0" indent="0"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377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D99B7-5916-3709-8344-4406B33FC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Motivation: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226C3-FF2F-EACE-2B0D-BA4CE243E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internal drive and desire that stimulates individuals to take action, exert effort, and achieve their goals within the workplace.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At Pertemps Recruitment Company, employee motivation is essential for attracting and retaining top talent, enhancing productivity, and fostering a positive work environment.</a:t>
            </a:r>
          </a:p>
        </p:txBody>
      </p:sp>
    </p:spTree>
    <p:extLst>
      <p:ext uri="{BB962C8B-B14F-4D97-AF65-F5344CB8AC3E}">
        <p14:creationId xmlns:p14="http://schemas.microsoft.com/office/powerpoint/2010/main" val="684863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87BF6-7378-D002-63E9-442EED652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Key Difference between Extrinsic and Intrinsic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280F7-69B4-CB98-6684-2C2D74D40D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Extrinsic motivation involves external rewards or incentives that drive individuals to perform tasks or achieve specific outcomes.</a:t>
            </a:r>
          </a:p>
          <a:p>
            <a:r>
              <a:rPr lang="en-GB" dirty="0"/>
              <a:t>Pertemps can motivate employees by start of the month and performance bonus.</a:t>
            </a:r>
          </a:p>
          <a:p>
            <a:pPr marL="0" indent="0">
              <a:buNone/>
            </a:pPr>
            <a:r>
              <a:rPr lang="en-GB" dirty="0"/>
              <a:t>Intrinsic motivation, is stems from internal factors such as personal satisfaction, fulfilment, and a sense of purpose.</a:t>
            </a:r>
          </a:p>
          <a:p>
            <a:r>
              <a:rPr lang="en-GB" dirty="0"/>
              <a:t>Pertemps agency motivate employees by offering trainings for different departments within the same organization such as FLT training; Loading Training (Warehouse Operative)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(Indeed,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932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AE206-A1D8-AE56-1387-E8EB8E137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Disadvantages- Extrinsic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82D1D-B617-2FB7-03A2-209BB8E38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Advantages:</a:t>
            </a:r>
          </a:p>
          <a:p>
            <a:endParaRPr lang="en-GB" dirty="0"/>
          </a:p>
          <a:p>
            <a:r>
              <a:rPr lang="en-GB" dirty="0"/>
              <a:t>Provides immediate motivation and drives desired </a:t>
            </a:r>
            <a:r>
              <a:rPr lang="en-GB" dirty="0" err="1"/>
              <a:t>behaviors</a:t>
            </a:r>
            <a:r>
              <a:rPr lang="en-GB" dirty="0"/>
              <a:t>.</a:t>
            </a:r>
          </a:p>
          <a:p>
            <a:r>
              <a:rPr lang="en-GB" dirty="0"/>
              <a:t>Can be easily measured and quantified for performance evaluation.</a:t>
            </a:r>
          </a:p>
          <a:p>
            <a:r>
              <a:rPr lang="en-GB" dirty="0"/>
              <a:t>Can be effective in tasks that require specific, short-term goals.</a:t>
            </a:r>
          </a:p>
          <a:p>
            <a:pPr marL="0" indent="0"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(Reiss, 2012)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457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F1E7C-720C-8F4F-F31D-414A91BB1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Disadvantages- Extrinsic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98227-EE02-07ED-3FDD-E81FD77B8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Disadvantages:</a:t>
            </a:r>
          </a:p>
          <a:p>
            <a:r>
              <a:rPr lang="en-GB" dirty="0"/>
              <a:t>Over-reliance on external rewards may diminish intrinsic motivation.</a:t>
            </a:r>
          </a:p>
          <a:p>
            <a:r>
              <a:rPr lang="en-GB" dirty="0"/>
              <a:t>May lead to a short-term focus and reduced creativity or innovation.</a:t>
            </a:r>
          </a:p>
          <a:p>
            <a:r>
              <a:rPr lang="en-GB" dirty="0"/>
              <a:t>External rewards might not align with individual needs and preferences, resulting in dissatisfaction.</a:t>
            </a:r>
          </a:p>
          <a:p>
            <a:pPr marL="0" indent="0"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(Reiss, 2012)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4304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8F70B-C1C6-DC9C-9CE1-AC248CE18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Disadvantages- Intrinsic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B6D70-1D92-888D-856B-370BBAB715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Advantages:</a:t>
            </a:r>
          </a:p>
          <a:p>
            <a:r>
              <a:rPr lang="en-GB" dirty="0"/>
              <a:t>Sustains long-term motivation and commitment.</a:t>
            </a:r>
          </a:p>
          <a:p>
            <a:r>
              <a:rPr lang="en-GB" dirty="0"/>
              <a:t>Fosters creativity, autonomy, and personal growth.</a:t>
            </a:r>
          </a:p>
          <a:p>
            <a:r>
              <a:rPr lang="en-GB" dirty="0"/>
              <a:t>Encourages higher levels of engagement and job satisfaction.</a:t>
            </a:r>
          </a:p>
          <a:p>
            <a:pPr marL="0" indent="0"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(Richard M. Ryan, 2000)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646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FE2D9-3BC2-7152-07DC-E507A29DA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Disadvantages- Intrinsic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7ED14-710E-BA01-8086-8D3A2C3747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Disadvantages:</a:t>
            </a:r>
          </a:p>
          <a:p>
            <a:r>
              <a:rPr lang="en-GB" dirty="0"/>
              <a:t>Difficult to measure or quantify.</a:t>
            </a:r>
          </a:p>
          <a:p>
            <a:r>
              <a:rPr lang="en-GB" dirty="0"/>
              <a:t>Intrinsic motivators may vary among individuals, requiring customized approaches.</a:t>
            </a:r>
          </a:p>
          <a:p>
            <a:r>
              <a:rPr lang="en-GB" dirty="0"/>
              <a:t>The absence of external rewards can be demotivating for some employees.</a:t>
            </a:r>
          </a:p>
          <a:p>
            <a:pPr marL="0" indent="0"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(Richard M. Ryan, 2000)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70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E1C1A-FA5B-6FFE-0093-2946A37A5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Motivation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EE86F-E75A-7D81-1E5F-5BF8F56658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Maslow's Hierarchy of Needs:</a:t>
            </a:r>
          </a:p>
          <a:p>
            <a:pPr marL="0" indent="0">
              <a:buNone/>
            </a:pPr>
            <a:r>
              <a:rPr lang="en-GB" dirty="0"/>
              <a:t> Individuals are motivated by a series of hierarchical needs, including physiological, safety, social, esteem, and self-actualization.</a:t>
            </a:r>
          </a:p>
          <a:p>
            <a:r>
              <a:rPr lang="en-GB" dirty="0"/>
              <a:t>Herzberg's Two-Factor Theory:</a:t>
            </a:r>
          </a:p>
          <a:p>
            <a:pPr marL="0" indent="0">
              <a:buNone/>
            </a:pPr>
            <a:r>
              <a:rPr lang="en-GB" dirty="0"/>
              <a:t> Hygiene factors (external conditions) and motivators (internal factors)</a:t>
            </a:r>
          </a:p>
          <a:p>
            <a:r>
              <a:rPr lang="en-GB" dirty="0"/>
              <a:t>Self-Determination Theory:</a:t>
            </a:r>
          </a:p>
          <a:p>
            <a:pPr marL="0" indent="0">
              <a:buNone/>
            </a:pPr>
            <a:r>
              <a:rPr lang="en-GB" dirty="0"/>
              <a:t>highlights the </a:t>
            </a:r>
            <a:r>
              <a:rPr lang="en-GB" dirty="0" err="1"/>
              <a:t>fulfillment</a:t>
            </a:r>
            <a:r>
              <a:rPr lang="en-GB" dirty="0"/>
              <a:t> of basic psychological needs.</a:t>
            </a:r>
          </a:p>
          <a:p>
            <a:pPr marL="0" indent="0"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(Eisele, 2013)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4825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72313-F58B-3398-40EF-5E43FEC11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5B1CC-F333-133E-8FC0-1CB3ED28BA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/>
              <a:t>By understanding the meaning of employee motivation, differentiating between extrinsic and intrinsic motivation, and applying key motivation theories, Pertemps Recruitment Agency can create a work environment that nurtures employee motivation, enhances productivity, and supports the professional growth and development of its workforce.</a:t>
            </a:r>
          </a:p>
        </p:txBody>
      </p:sp>
    </p:spTree>
    <p:extLst>
      <p:ext uri="{BB962C8B-B14F-4D97-AF65-F5344CB8AC3E}">
        <p14:creationId xmlns:p14="http://schemas.microsoft.com/office/powerpoint/2010/main" val="24383517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B309F-C7A2-5CD7-3094-18C14F558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D5F99-4725-0478-71BD-C81971FB47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Agency, P., 2023. What We Do. [Online] </a:t>
            </a:r>
          </a:p>
          <a:p>
            <a:pPr marL="0" indent="0">
              <a:buNone/>
            </a:pPr>
            <a:r>
              <a:rPr lang="en-GB" dirty="0"/>
              <a:t>Available at: https://www.pertemps.co.uk/about-us/what-we-do/</a:t>
            </a:r>
          </a:p>
          <a:p>
            <a:pPr marL="0" indent="0">
              <a:buNone/>
            </a:pPr>
            <a:r>
              <a:rPr lang="en-GB" dirty="0"/>
              <a:t>[Accessed 19 06 2023].</a:t>
            </a:r>
          </a:p>
          <a:p>
            <a:pPr marL="0" indent="0">
              <a:buNone/>
            </a:pPr>
            <a:r>
              <a:rPr lang="en-GB" dirty="0"/>
              <a:t>Eisele, L. G. T. B. S. a. S. M., 2013. Employee motivation for personal development plan effectiveness. European Journal of Training and Development, 37(6), pp. 527-543.</a:t>
            </a:r>
          </a:p>
          <a:p>
            <a:pPr marL="0" indent="0">
              <a:buNone/>
            </a:pPr>
            <a:r>
              <a:rPr lang="en-GB" dirty="0"/>
              <a:t>Indeed, 2023. Pertemps Network Group Employee Reviews. [Online] </a:t>
            </a:r>
          </a:p>
          <a:p>
            <a:pPr marL="0" indent="0">
              <a:buNone/>
            </a:pPr>
            <a:r>
              <a:rPr lang="en-GB" dirty="0"/>
              <a:t>Available at: https://uk.indeed.com/cmp/Pertemps-Network-Group/reviews</a:t>
            </a:r>
          </a:p>
          <a:p>
            <a:pPr marL="0" indent="0">
              <a:buNone/>
            </a:pPr>
            <a:r>
              <a:rPr lang="en-GB" dirty="0"/>
              <a:t>[Accessed 20 06 2023].</a:t>
            </a:r>
          </a:p>
          <a:p>
            <a:pPr marL="0" indent="0">
              <a:buNone/>
            </a:pPr>
            <a:r>
              <a:rPr lang="en-GB" dirty="0"/>
              <a:t>Reiss, S., 2012. Intrinsic and Extrinsic Motivation. Teaching of Psychology, 39(2), pp. 152-156.</a:t>
            </a:r>
          </a:p>
          <a:p>
            <a:pPr marL="0" indent="0">
              <a:buNone/>
            </a:pPr>
            <a:r>
              <a:rPr lang="en-GB" dirty="0"/>
              <a:t>Richard M. Ryan, E. L. D., 2000. Intrinsic and Extrinsic Motivations: Classic Definitions and New Directions. Contemporary Educational Psychology, 25(1), pp. 54-67.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091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43</TotalTime>
  <Words>705</Words>
  <Application>Microsoft Office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Garamond</vt:lpstr>
      <vt:lpstr>Organic</vt:lpstr>
      <vt:lpstr>Developing relationships and workplace achievement</vt:lpstr>
      <vt:lpstr>Table of Content</vt:lpstr>
      <vt:lpstr>Introduction:</vt:lpstr>
      <vt:lpstr>Employee Motivation:</vt:lpstr>
      <vt:lpstr>Key Difference between Extrinsic and Intrinsic Motivation</vt:lpstr>
      <vt:lpstr>Advantages and Disadvantages- Extrinsic Motivation</vt:lpstr>
      <vt:lpstr>Advantages and Disadvantages- Extrinsic Motivation</vt:lpstr>
      <vt:lpstr>Advantages and Disadvantages- Intrinsic Motivation</vt:lpstr>
      <vt:lpstr>Advantages and Disadvantages- Intrinsic Motivation</vt:lpstr>
      <vt:lpstr>Key Motivation Theories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workplace achievement</dc:title>
  <dc:creator>nikki Dinca</dc:creator>
  <cp:lastModifiedBy>nikki Dinca</cp:lastModifiedBy>
  <cp:revision>1</cp:revision>
  <dcterms:created xsi:type="dcterms:W3CDTF">2023-06-24T20:44:28Z</dcterms:created>
  <dcterms:modified xsi:type="dcterms:W3CDTF">2023-06-24T21:27:40Z</dcterms:modified>
</cp:coreProperties>
</file>