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3" r:id="rId4"/>
  </p:sldMasterIdLst>
  <p:notesMasterIdLst>
    <p:notesMasterId r:id="rId28"/>
  </p:notesMasterIdLst>
  <p:handoutMasterIdLst>
    <p:handoutMasterId r:id="rId29"/>
  </p:handoutMasterIdLst>
  <p:sldIdLst>
    <p:sldId id="310" r:id="rId5"/>
    <p:sldId id="305" r:id="rId6"/>
    <p:sldId id="1535" r:id="rId7"/>
    <p:sldId id="1519" r:id="rId8"/>
    <p:sldId id="1547" r:id="rId9"/>
    <p:sldId id="1522" r:id="rId10"/>
    <p:sldId id="1532" r:id="rId11"/>
    <p:sldId id="1540" r:id="rId12"/>
    <p:sldId id="1536" r:id="rId13"/>
    <p:sldId id="1534" r:id="rId14"/>
    <p:sldId id="1533" r:id="rId15"/>
    <p:sldId id="1542" r:id="rId16"/>
    <p:sldId id="1527" r:id="rId17"/>
    <p:sldId id="1529" r:id="rId18"/>
    <p:sldId id="1538" r:id="rId19"/>
    <p:sldId id="1543" r:id="rId20"/>
    <p:sldId id="1548" r:id="rId21"/>
    <p:sldId id="1550" r:id="rId22"/>
    <p:sldId id="1546" r:id="rId23"/>
    <p:sldId id="1549" r:id="rId24"/>
    <p:sldId id="1544" r:id="rId25"/>
    <p:sldId id="1539" r:id="rId26"/>
    <p:sldId id="152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69271"/>
    <a:srgbClr val="E2AA3D"/>
    <a:srgbClr val="B99476"/>
    <a:srgbClr val="92AB6C"/>
    <a:srgbClr val="7B9F45"/>
    <a:srgbClr val="597512"/>
    <a:srgbClr val="BDE5D1"/>
    <a:srgbClr val="9DC29E"/>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3C0DDC-2B92-57B4-3935-5D657343602D}" v="27" dt="2026-03-17T22:52:38.973"/>
    <p1510:client id="{1EF2DB41-5C27-5181-4DC5-0EA1CC850FC7}" v="43" dt="2026-03-17T22:50:55.815"/>
    <p1510:client id="{89B10D48-36C0-406D-9EAB-575640DADBEC}" v="2" dt="2026-03-18T21:01:04.378"/>
    <p1510:client id="{9F0F77DF-E33E-0C71-2DCE-168496A2F24C}" v="46" dt="2026-03-18T09:34:09.027"/>
    <p1510:client id="{AC6A5D3C-1560-CC95-7287-8DB3795CF824}" v="251" dt="2026-03-18T20:27:09.803"/>
    <p1510:client id="{BDBF28BC-C5FB-4DDB-B24C-A4FCDEEEA491}" v="1" dt="2026-03-18T20:40:24.088"/>
    <p1510:client id="{E24A3D33-8212-B70D-6DD2-A0CC5586A3CF}" v="23" dt="2026-03-18T17:46:49.904"/>
    <p1510:client id="{E8A3AECD-0185-5ACC-C710-E8E284555845}" v="771" dt="2026-03-17T22:43:25.402"/>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1138" y="2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aig Turner" userId="d70fdacdc75326c6" providerId="LiveId" clId="{FD50BEFC-A24B-4288-9230-4305B1C6555B}"/>
    <pc:docChg chg="modSld">
      <pc:chgData name="Craig Turner" userId="d70fdacdc75326c6" providerId="LiveId" clId="{FD50BEFC-A24B-4288-9230-4305B1C6555B}" dt="2026-03-18T21:05:08.759" v="26" actId="2711"/>
      <pc:docMkLst>
        <pc:docMk/>
      </pc:docMkLst>
      <pc:sldChg chg="modSp mod">
        <pc:chgData name="Craig Turner" userId="d70fdacdc75326c6" providerId="LiveId" clId="{FD50BEFC-A24B-4288-9230-4305B1C6555B}" dt="2026-03-18T20:59:57.302" v="3" actId="2711"/>
        <pc:sldMkLst>
          <pc:docMk/>
          <pc:sldMk cId="1151816430" sldId="305"/>
        </pc:sldMkLst>
        <pc:spChg chg="mod">
          <ac:chgData name="Craig Turner" userId="d70fdacdc75326c6" providerId="LiveId" clId="{FD50BEFC-A24B-4288-9230-4305B1C6555B}" dt="2026-03-18T20:59:46.077" v="2" actId="2711"/>
          <ac:spMkLst>
            <pc:docMk/>
            <pc:sldMk cId="1151816430" sldId="305"/>
            <ac:spMk id="2" creationId="{5F6D4F54-DA82-4616-5B86-91637316C018}"/>
          </ac:spMkLst>
        </pc:spChg>
        <pc:spChg chg="mod">
          <ac:chgData name="Craig Turner" userId="d70fdacdc75326c6" providerId="LiveId" clId="{FD50BEFC-A24B-4288-9230-4305B1C6555B}" dt="2026-03-18T20:59:57.302" v="3" actId="2711"/>
          <ac:spMkLst>
            <pc:docMk/>
            <pc:sldMk cId="1151816430" sldId="305"/>
            <ac:spMk id="4" creationId="{1D44FF4F-87AF-081C-2A21-97173EE4A670}"/>
          </ac:spMkLst>
        </pc:spChg>
      </pc:sldChg>
      <pc:sldChg chg="modSp mod">
        <pc:chgData name="Craig Turner" userId="d70fdacdc75326c6" providerId="LiveId" clId="{FD50BEFC-A24B-4288-9230-4305B1C6555B}" dt="2026-03-18T20:59:30.486" v="1" actId="2711"/>
        <pc:sldMkLst>
          <pc:docMk/>
          <pc:sldMk cId="3867488726" sldId="310"/>
        </pc:sldMkLst>
        <pc:spChg chg="mod">
          <ac:chgData name="Craig Turner" userId="d70fdacdc75326c6" providerId="LiveId" clId="{FD50BEFC-A24B-4288-9230-4305B1C6555B}" dt="2026-03-18T20:59:03.524" v="0" actId="2711"/>
          <ac:spMkLst>
            <pc:docMk/>
            <pc:sldMk cId="3867488726" sldId="310"/>
            <ac:spMk id="2" creationId="{E60C5300-AC43-F396-6E83-73A31578C20E}"/>
          </ac:spMkLst>
        </pc:spChg>
        <pc:spChg chg="mod">
          <ac:chgData name="Craig Turner" userId="d70fdacdc75326c6" providerId="LiveId" clId="{FD50BEFC-A24B-4288-9230-4305B1C6555B}" dt="2026-03-18T20:59:30.486" v="1" actId="2711"/>
          <ac:spMkLst>
            <pc:docMk/>
            <pc:sldMk cId="3867488726" sldId="310"/>
            <ac:spMk id="3" creationId="{6A3BE460-3185-CD59-0215-356A228DF2B6}"/>
          </ac:spMkLst>
        </pc:spChg>
      </pc:sldChg>
      <pc:sldChg chg="modSp mod">
        <pc:chgData name="Craig Turner" userId="d70fdacdc75326c6" providerId="LiveId" clId="{FD50BEFC-A24B-4288-9230-4305B1C6555B}" dt="2026-03-18T21:01:20.557" v="8" actId="2711"/>
        <pc:sldMkLst>
          <pc:docMk/>
          <pc:sldMk cId="2049106" sldId="1519"/>
        </pc:sldMkLst>
        <pc:spChg chg="mod">
          <ac:chgData name="Craig Turner" userId="d70fdacdc75326c6" providerId="LiveId" clId="{FD50BEFC-A24B-4288-9230-4305B1C6555B}" dt="2026-03-18T21:01:20.557" v="8" actId="2711"/>
          <ac:spMkLst>
            <pc:docMk/>
            <pc:sldMk cId="2049106" sldId="1519"/>
            <ac:spMk id="2" creationId="{0619205B-15C4-0381-744B-3A4BE6268A5C}"/>
          </ac:spMkLst>
        </pc:spChg>
        <pc:graphicFrameChg chg="mod">
          <ac:chgData name="Craig Turner" userId="d70fdacdc75326c6" providerId="LiveId" clId="{FD50BEFC-A24B-4288-9230-4305B1C6555B}" dt="2026-03-18T21:01:04.378" v="7" actId="2711"/>
          <ac:graphicFrameMkLst>
            <pc:docMk/>
            <pc:sldMk cId="2049106" sldId="1519"/>
            <ac:graphicFrameMk id="19" creationId="{C03949AD-ACA6-E329-0088-C78E745D8D4A}"/>
          </ac:graphicFrameMkLst>
        </pc:graphicFrameChg>
      </pc:sldChg>
      <pc:sldChg chg="modSp mod">
        <pc:chgData name="Craig Turner" userId="d70fdacdc75326c6" providerId="LiveId" clId="{FD50BEFC-A24B-4288-9230-4305B1C6555B}" dt="2026-03-18T21:02:17.842" v="11" actId="2711"/>
        <pc:sldMkLst>
          <pc:docMk/>
          <pc:sldMk cId="3476470454" sldId="1522"/>
        </pc:sldMkLst>
        <pc:spChg chg="mod">
          <ac:chgData name="Craig Turner" userId="d70fdacdc75326c6" providerId="LiveId" clId="{FD50BEFC-A24B-4288-9230-4305B1C6555B}" dt="2026-03-18T21:02:03.355" v="10" actId="2711"/>
          <ac:spMkLst>
            <pc:docMk/>
            <pc:sldMk cId="3476470454" sldId="1522"/>
            <ac:spMk id="2" creationId="{535C99DC-E452-599F-913F-AA2A3AD898C6}"/>
          </ac:spMkLst>
        </pc:spChg>
        <pc:spChg chg="mod">
          <ac:chgData name="Craig Turner" userId="d70fdacdc75326c6" providerId="LiveId" clId="{FD50BEFC-A24B-4288-9230-4305B1C6555B}" dt="2026-03-18T21:02:17.842" v="11" actId="2711"/>
          <ac:spMkLst>
            <pc:docMk/>
            <pc:sldMk cId="3476470454" sldId="1522"/>
            <ac:spMk id="3" creationId="{637076D4-0025-E5DF-0D08-6879514AE471}"/>
          </ac:spMkLst>
        </pc:spChg>
      </pc:sldChg>
      <pc:sldChg chg="modSp mod">
        <pc:chgData name="Craig Turner" userId="d70fdacdc75326c6" providerId="LiveId" clId="{FD50BEFC-A24B-4288-9230-4305B1C6555B}" dt="2026-03-18T21:05:08.759" v="26" actId="2711"/>
        <pc:sldMkLst>
          <pc:docMk/>
          <pc:sldMk cId="1909373240" sldId="1526"/>
        </pc:sldMkLst>
        <pc:spChg chg="mod">
          <ac:chgData name="Craig Turner" userId="d70fdacdc75326c6" providerId="LiveId" clId="{FD50BEFC-A24B-4288-9230-4305B1C6555B}" dt="2026-03-18T21:05:08.759" v="26" actId="2711"/>
          <ac:spMkLst>
            <pc:docMk/>
            <pc:sldMk cId="1909373240" sldId="1526"/>
            <ac:spMk id="2" creationId="{C2238CDF-7167-7244-23F2-F691C1BFB78E}"/>
          </ac:spMkLst>
        </pc:spChg>
      </pc:sldChg>
      <pc:sldChg chg="modSp mod">
        <pc:chgData name="Craig Turner" userId="d70fdacdc75326c6" providerId="LiveId" clId="{FD50BEFC-A24B-4288-9230-4305B1C6555B}" dt="2026-03-18T21:00:17.053" v="5" actId="2711"/>
        <pc:sldMkLst>
          <pc:docMk/>
          <pc:sldMk cId="773950695" sldId="1535"/>
        </pc:sldMkLst>
        <pc:spChg chg="mod">
          <ac:chgData name="Craig Turner" userId="d70fdacdc75326c6" providerId="LiveId" clId="{FD50BEFC-A24B-4288-9230-4305B1C6555B}" dt="2026-03-18T21:00:08.964" v="4" actId="2711"/>
          <ac:spMkLst>
            <pc:docMk/>
            <pc:sldMk cId="773950695" sldId="1535"/>
            <ac:spMk id="2" creationId="{D64D4D93-71D9-6245-7E0E-00D9CABA43E4}"/>
          </ac:spMkLst>
        </pc:spChg>
        <pc:spChg chg="mod">
          <ac:chgData name="Craig Turner" userId="d70fdacdc75326c6" providerId="LiveId" clId="{FD50BEFC-A24B-4288-9230-4305B1C6555B}" dt="2026-03-18T21:00:17.053" v="5" actId="2711"/>
          <ac:spMkLst>
            <pc:docMk/>
            <pc:sldMk cId="773950695" sldId="1535"/>
            <ac:spMk id="4" creationId="{1363BE56-8A16-E811-8C5F-73333CD909AC}"/>
          </ac:spMkLst>
        </pc:spChg>
      </pc:sldChg>
      <pc:sldChg chg="modSp mod">
        <pc:chgData name="Craig Turner" userId="d70fdacdc75326c6" providerId="LiveId" clId="{FD50BEFC-A24B-4288-9230-4305B1C6555B}" dt="2026-03-18T21:04:59.877" v="25" actId="2711"/>
        <pc:sldMkLst>
          <pc:docMk/>
          <pc:sldMk cId="19582427" sldId="1539"/>
        </pc:sldMkLst>
        <pc:spChg chg="mod">
          <ac:chgData name="Craig Turner" userId="d70fdacdc75326c6" providerId="LiveId" clId="{FD50BEFC-A24B-4288-9230-4305B1C6555B}" dt="2026-03-18T21:04:59.877" v="25" actId="2711"/>
          <ac:spMkLst>
            <pc:docMk/>
            <pc:sldMk cId="19582427" sldId="1539"/>
            <ac:spMk id="3" creationId="{2C0CD9B8-D943-8131-E9DA-23023DE85175}"/>
          </ac:spMkLst>
        </pc:spChg>
      </pc:sldChg>
      <pc:sldChg chg="modSp mod">
        <pc:chgData name="Craig Turner" userId="d70fdacdc75326c6" providerId="LiveId" clId="{FD50BEFC-A24B-4288-9230-4305B1C6555B}" dt="2026-03-18T21:02:39.077" v="13" actId="2711"/>
        <pc:sldMkLst>
          <pc:docMk/>
          <pc:sldMk cId="1412816921" sldId="1540"/>
        </pc:sldMkLst>
        <pc:spChg chg="mod">
          <ac:chgData name="Craig Turner" userId="d70fdacdc75326c6" providerId="LiveId" clId="{FD50BEFC-A24B-4288-9230-4305B1C6555B}" dt="2026-03-18T21:02:30.100" v="12" actId="2711"/>
          <ac:spMkLst>
            <pc:docMk/>
            <pc:sldMk cId="1412816921" sldId="1540"/>
            <ac:spMk id="2" creationId="{607A0EC5-E9D9-9377-2B51-1520AF6E8DD9}"/>
          </ac:spMkLst>
        </pc:spChg>
        <pc:spChg chg="mod">
          <ac:chgData name="Craig Turner" userId="d70fdacdc75326c6" providerId="LiveId" clId="{FD50BEFC-A24B-4288-9230-4305B1C6555B}" dt="2026-03-18T21:02:39.077" v="13" actId="2711"/>
          <ac:spMkLst>
            <pc:docMk/>
            <pc:sldMk cId="1412816921" sldId="1540"/>
            <ac:spMk id="3" creationId="{E88954FF-9354-DEFE-0988-6B84D1686A38}"/>
          </ac:spMkLst>
        </pc:spChg>
      </pc:sldChg>
      <pc:sldChg chg="modSp mod">
        <pc:chgData name="Craig Turner" userId="d70fdacdc75326c6" providerId="LiveId" clId="{FD50BEFC-A24B-4288-9230-4305B1C6555B}" dt="2026-03-18T21:03:24.551" v="15" actId="2711"/>
        <pc:sldMkLst>
          <pc:docMk/>
          <pc:sldMk cId="2748941008" sldId="1543"/>
        </pc:sldMkLst>
        <pc:spChg chg="mod">
          <ac:chgData name="Craig Turner" userId="d70fdacdc75326c6" providerId="LiveId" clId="{FD50BEFC-A24B-4288-9230-4305B1C6555B}" dt="2026-03-18T21:03:13.267" v="14" actId="2711"/>
          <ac:spMkLst>
            <pc:docMk/>
            <pc:sldMk cId="2748941008" sldId="1543"/>
            <ac:spMk id="2" creationId="{4A83561B-4A8D-1C97-2584-4620C7103DF7}"/>
          </ac:spMkLst>
        </pc:spChg>
        <pc:spChg chg="mod">
          <ac:chgData name="Craig Turner" userId="d70fdacdc75326c6" providerId="LiveId" clId="{FD50BEFC-A24B-4288-9230-4305B1C6555B}" dt="2026-03-18T21:03:24.551" v="15" actId="2711"/>
          <ac:spMkLst>
            <pc:docMk/>
            <pc:sldMk cId="2748941008" sldId="1543"/>
            <ac:spMk id="8" creationId="{69888D90-F538-6958-19C8-C766F99EC5A9}"/>
          </ac:spMkLst>
        </pc:spChg>
      </pc:sldChg>
      <pc:sldChg chg="modSp mod">
        <pc:chgData name="Craig Turner" userId="d70fdacdc75326c6" providerId="LiveId" clId="{FD50BEFC-A24B-4288-9230-4305B1C6555B}" dt="2026-03-18T21:04:30.337" v="22" actId="2711"/>
        <pc:sldMkLst>
          <pc:docMk/>
          <pc:sldMk cId="433094346" sldId="1546"/>
        </pc:sldMkLst>
        <pc:spChg chg="mod">
          <ac:chgData name="Craig Turner" userId="d70fdacdc75326c6" providerId="LiveId" clId="{FD50BEFC-A24B-4288-9230-4305B1C6555B}" dt="2026-03-18T21:04:30.337" v="22" actId="2711"/>
          <ac:spMkLst>
            <pc:docMk/>
            <pc:sldMk cId="433094346" sldId="1546"/>
            <ac:spMk id="3" creationId="{3F5D6D1A-8565-6111-2C5A-D7A343152078}"/>
          </ac:spMkLst>
        </pc:spChg>
        <pc:spChg chg="mod">
          <ac:chgData name="Craig Turner" userId="d70fdacdc75326c6" providerId="LiveId" clId="{FD50BEFC-A24B-4288-9230-4305B1C6555B}" dt="2026-03-18T21:04:20.879" v="21" actId="2711"/>
          <ac:spMkLst>
            <pc:docMk/>
            <pc:sldMk cId="433094346" sldId="1546"/>
            <ac:spMk id="15" creationId="{E4E0873D-BAD8-5C31-6ED5-A1FA70F9CB60}"/>
          </ac:spMkLst>
        </pc:spChg>
      </pc:sldChg>
      <pc:sldChg chg="modSp mod">
        <pc:chgData name="Craig Turner" userId="d70fdacdc75326c6" providerId="LiveId" clId="{FD50BEFC-A24B-4288-9230-4305B1C6555B}" dt="2026-03-18T21:01:45.078" v="9" actId="2711"/>
        <pc:sldMkLst>
          <pc:docMk/>
          <pc:sldMk cId="1846881372" sldId="1547"/>
        </pc:sldMkLst>
        <pc:spChg chg="mod">
          <ac:chgData name="Craig Turner" userId="d70fdacdc75326c6" providerId="LiveId" clId="{FD50BEFC-A24B-4288-9230-4305B1C6555B}" dt="2026-03-18T21:01:45.078" v="9" actId="2711"/>
          <ac:spMkLst>
            <pc:docMk/>
            <pc:sldMk cId="1846881372" sldId="1547"/>
            <ac:spMk id="2" creationId="{31E2BCFA-5B1E-01F5-9A43-FD11F4775B15}"/>
          </ac:spMkLst>
        </pc:spChg>
      </pc:sldChg>
      <pc:sldChg chg="modSp mod">
        <pc:chgData name="Craig Turner" userId="d70fdacdc75326c6" providerId="LiveId" clId="{FD50BEFC-A24B-4288-9230-4305B1C6555B}" dt="2026-03-18T21:03:47.091" v="18" actId="2711"/>
        <pc:sldMkLst>
          <pc:docMk/>
          <pc:sldMk cId="1964589611" sldId="1548"/>
        </pc:sldMkLst>
        <pc:spChg chg="mod">
          <ac:chgData name="Craig Turner" userId="d70fdacdc75326c6" providerId="LiveId" clId="{FD50BEFC-A24B-4288-9230-4305B1C6555B}" dt="2026-03-18T21:03:35.637" v="16" actId="2711"/>
          <ac:spMkLst>
            <pc:docMk/>
            <pc:sldMk cId="1964589611" sldId="1548"/>
            <ac:spMk id="2" creationId="{3928F4FF-7918-D5F1-6FF7-3406983B9CC4}"/>
          </ac:spMkLst>
        </pc:spChg>
        <pc:spChg chg="mod">
          <ac:chgData name="Craig Turner" userId="d70fdacdc75326c6" providerId="LiveId" clId="{FD50BEFC-A24B-4288-9230-4305B1C6555B}" dt="2026-03-18T21:03:47.091" v="18" actId="2711"/>
          <ac:spMkLst>
            <pc:docMk/>
            <pc:sldMk cId="1964589611" sldId="1548"/>
            <ac:spMk id="12" creationId="{7E8CF491-057C-4912-2466-0EFE2A3C9DBF}"/>
          </ac:spMkLst>
        </pc:spChg>
      </pc:sldChg>
      <pc:sldChg chg="modSp mod">
        <pc:chgData name="Craig Turner" userId="d70fdacdc75326c6" providerId="LiveId" clId="{FD50BEFC-A24B-4288-9230-4305B1C6555B}" dt="2026-03-18T21:04:45.037" v="24" actId="2711"/>
        <pc:sldMkLst>
          <pc:docMk/>
          <pc:sldMk cId="1997336610" sldId="1549"/>
        </pc:sldMkLst>
        <pc:spChg chg="mod">
          <ac:chgData name="Craig Turner" userId="d70fdacdc75326c6" providerId="LiveId" clId="{FD50BEFC-A24B-4288-9230-4305B1C6555B}" dt="2026-03-18T21:04:38.586" v="23" actId="2711"/>
          <ac:spMkLst>
            <pc:docMk/>
            <pc:sldMk cId="1997336610" sldId="1549"/>
            <ac:spMk id="2" creationId="{887A50DB-6F9B-F59F-9F81-17DCE09A311C}"/>
          </ac:spMkLst>
        </pc:spChg>
        <pc:spChg chg="mod">
          <ac:chgData name="Craig Turner" userId="d70fdacdc75326c6" providerId="LiveId" clId="{FD50BEFC-A24B-4288-9230-4305B1C6555B}" dt="2026-03-18T21:04:45.037" v="24" actId="2711"/>
          <ac:spMkLst>
            <pc:docMk/>
            <pc:sldMk cId="1997336610" sldId="1549"/>
            <ac:spMk id="19" creationId="{8FEF0EF9-6F1B-1DFD-8EC5-E868E8EC2BC2}"/>
          </ac:spMkLst>
        </pc:spChg>
      </pc:sldChg>
      <pc:sldChg chg="modSp mod">
        <pc:chgData name="Craig Turner" userId="d70fdacdc75326c6" providerId="LiveId" clId="{FD50BEFC-A24B-4288-9230-4305B1C6555B}" dt="2026-03-18T21:04:10.869" v="20" actId="2711"/>
        <pc:sldMkLst>
          <pc:docMk/>
          <pc:sldMk cId="4089719212" sldId="1550"/>
        </pc:sldMkLst>
        <pc:spChg chg="mod">
          <ac:chgData name="Craig Turner" userId="d70fdacdc75326c6" providerId="LiveId" clId="{FD50BEFC-A24B-4288-9230-4305B1C6555B}" dt="2026-03-18T21:04:03.711" v="19" actId="2711"/>
          <ac:spMkLst>
            <pc:docMk/>
            <pc:sldMk cId="4089719212" sldId="1550"/>
            <ac:spMk id="2" creationId="{CDC58B81-A9EC-49E7-8872-29BB3AEBF0F5}"/>
          </ac:spMkLst>
        </pc:spChg>
        <pc:spChg chg="mod">
          <ac:chgData name="Craig Turner" userId="d70fdacdc75326c6" providerId="LiveId" clId="{FD50BEFC-A24B-4288-9230-4305B1C6555B}" dt="2026-03-18T21:04:10.869" v="20" actId="2711"/>
          <ac:spMkLst>
            <pc:docMk/>
            <pc:sldMk cId="4089719212" sldId="1550"/>
            <ac:spMk id="3" creationId="{303BAF36-73CB-F4DD-E202-21EC83F8C568}"/>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r>
              <a:rPr lang="en-US"/>
              <a:t>Efficiency increase from Solar Tracking</a:t>
            </a:r>
          </a:p>
        </c:rich>
      </c:tx>
      <c:overlay val="0"/>
      <c:spPr>
        <a:noFill/>
        <a:ln>
          <a:noFill/>
        </a:ln>
        <a:effectLst/>
      </c:spPr>
      <c:txPr>
        <a:bodyPr rot="0" spcFirstLastPara="1" vertOverflow="ellipsis" vert="horz" wrap="square" anchor="ctr" anchorCtr="1"/>
        <a:lstStyle/>
        <a:p>
          <a:pPr>
            <a:defRPr sz="14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n-US"/>
        </a:p>
      </c:txPr>
    </c:title>
    <c:autoTitleDeleted val="0"/>
    <c:plotArea>
      <c:layout/>
      <c:barChart>
        <c:barDir val="bar"/>
        <c:grouping val="clustered"/>
        <c:varyColors val="0"/>
        <c:ser>
          <c:idx val="0"/>
          <c:order val="0"/>
          <c:tx>
            <c:strRef>
              <c:f>Sheet1!$B$1</c:f>
              <c:strCache>
                <c:ptCount val="1"/>
                <c:pt idx="0">
                  <c:v>Energy produced (kWh/ Day)</c:v>
                </c:pt>
              </c:strCache>
            </c:strRef>
          </c:tx>
          <c:spPr>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a:effectLst/>
          </c:spPr>
          <c:invertIfNegative val="0"/>
          <c:cat>
            <c:strRef>
              <c:f>Sheet1!$A$2:$A$4</c:f>
              <c:strCache>
                <c:ptCount val="3"/>
                <c:pt idx="0">
                  <c:v>Standard Solar Panel</c:v>
                </c:pt>
                <c:pt idx="1">
                  <c:v>Single Axis Solar Tracking</c:v>
                </c:pt>
                <c:pt idx="2">
                  <c:v>Dual Axis Solar Tracking</c:v>
                </c:pt>
              </c:strCache>
            </c:strRef>
          </c:cat>
          <c:val>
            <c:numRef>
              <c:f>Sheet1!$B$2:$B$4</c:f>
              <c:numCache>
                <c:formatCode>General</c:formatCode>
                <c:ptCount val="3"/>
                <c:pt idx="0">
                  <c:v>1.25</c:v>
                </c:pt>
                <c:pt idx="1">
                  <c:v>1.5625</c:v>
                </c:pt>
                <c:pt idx="2">
                  <c:v>1.625</c:v>
                </c:pt>
              </c:numCache>
            </c:numRef>
          </c:val>
          <c:extLst>
            <c:ext xmlns:c16="http://schemas.microsoft.com/office/drawing/2014/chart" uri="{C3380CC4-5D6E-409C-BE32-E72D297353CC}">
              <c16:uniqueId val="{00000000-3B33-4A51-84AA-9224B5201D69}"/>
            </c:ext>
          </c:extLst>
        </c:ser>
        <c:dLbls>
          <c:showLegendKey val="0"/>
          <c:showVal val="0"/>
          <c:showCatName val="0"/>
          <c:showSerName val="0"/>
          <c:showPercent val="0"/>
          <c:showBubbleSize val="0"/>
        </c:dLbls>
        <c:gapWidth val="182"/>
        <c:axId val="1049248159"/>
        <c:axId val="1049237599"/>
      </c:barChart>
      <c:catAx>
        <c:axId val="104924815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n-US"/>
          </a:p>
        </c:txPr>
        <c:crossAx val="1049237599"/>
        <c:crosses val="autoZero"/>
        <c:auto val="1"/>
        <c:lblAlgn val="ctr"/>
        <c:lblOffset val="100"/>
        <c:noMultiLvlLbl val="0"/>
      </c:catAx>
      <c:valAx>
        <c:axId val="1049237599"/>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r>
                  <a:rPr lang="en-GB"/>
                  <a:t>Average Energy Produced (kWh Per day)</a:t>
                </a:r>
              </a:p>
            </c:rich>
          </c:tx>
          <c:overlay val="0"/>
          <c:spPr>
            <a:noFill/>
            <a:ln>
              <a:noFill/>
            </a:ln>
            <a:effectLst/>
          </c:spPr>
          <c:txPr>
            <a:bodyPr rot="0" spcFirstLastPara="1" vertOverflow="ellipsis" vert="horz" wrap="square" anchor="ctr" anchorCtr="1"/>
            <a:lstStyle/>
            <a:p>
              <a:pPr>
                <a:defRPr sz="10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n-US"/>
          </a:p>
        </c:txPr>
        <c:crossAx val="1049248159"/>
        <c:crosses val="autoZero"/>
        <c:crossBetween val="between"/>
      </c:valAx>
      <c:spPr>
        <a:noFill/>
        <a:ln>
          <a:noFill/>
        </a:ln>
        <a:effectLst/>
      </c:spPr>
    </c:plotArea>
    <c:plotVisOnly val="1"/>
    <c:dispBlanksAs val="gap"/>
    <c:showDLblsOverMax val="0"/>
  </c:chart>
  <c:spPr>
    <a:noFill/>
    <a:ln>
      <a:noFill/>
    </a:ln>
    <a:effectLst/>
  </c:spPr>
  <c:txPr>
    <a:bodyPr/>
    <a:lstStyle/>
    <a:p>
      <a:pPr>
        <a:defRPr b="0" cap="none" spc="0">
          <a:ln w="0"/>
          <a:solidFill>
            <a:schemeClr val="tx1"/>
          </a:solidFill>
          <a:effectLst>
            <a:outerShdw blurRad="38100" dist="19050" dir="2700000" algn="tl" rotWithShape="0">
              <a:schemeClr val="dk1">
                <a:alpha val="40000"/>
              </a:schemeClr>
            </a:outerShdw>
          </a:effectLst>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1" Type="http://schemas.openxmlformats.org/officeDocument/2006/relationships/hyperlink" Target="https://uowtsd.sharepoint.com/:x:/r/teams/Part-timeGroupProject2526_GRP-Group2/Shared%20Documents/Group%202/Group%20project%20timeline%201.xlsx?d=wc3f6994aff38486b9f1e119cac0621a7&amp;csf=1&amp;web=1&amp;e=7XmpG8"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uowtsd.sharepoint.com/:x:/r/teams/Part-timeGroupProject2526_GRP-Group2/Shared%20Documents/Group%202/Group%20project%20timeline%201.xlsx?d=wc3f6994aff38486b9f1e119cac0621a7&amp;csf=1&amp;web=1&amp;e=7XmpG8"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2A70B8-082A-42AD-A1EC-443F57AE249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C104E7C-862F-43AF-A705-A7E2C47B2BC9}">
      <dgm:prSet/>
      <dgm:spPr/>
      <dgm:t>
        <a:bodyPr/>
        <a:lstStyle/>
        <a:p>
          <a:pPr rtl="0">
            <a:lnSpc>
              <a:spcPct val="100000"/>
            </a:lnSpc>
          </a:pPr>
          <a:r>
            <a:rPr lang="en-GB" b="1" dirty="0">
              <a:solidFill>
                <a:schemeClr val="tx1"/>
              </a:solidFill>
              <a:latin typeface="Calibri" panose="020F0502020204030204" pitchFamily="34" charset="0"/>
              <a:ea typeface="Calibri" panose="020F0502020204030204" pitchFamily="34" charset="0"/>
              <a:cs typeface="Calibri" panose="020F0502020204030204" pitchFamily="34" charset="0"/>
            </a:rPr>
            <a:t>Prepare Visual timeline</a:t>
          </a: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 (Gantt chart, Currently up to Interim Viva) Full Gantt chart complete for next phase of project..</a:t>
          </a:r>
          <a:endParaRPr lang="en-US" dirty="0">
            <a:solidFill>
              <a:schemeClr val="tx1"/>
            </a:solidFill>
            <a:latin typeface="Calibri" panose="020F0502020204030204" pitchFamily="34" charset="0"/>
            <a:ea typeface="Calibri" panose="020F0502020204030204" pitchFamily="34" charset="0"/>
            <a:cs typeface="Calibri" panose="020F0502020204030204" pitchFamily="34" charset="0"/>
          </a:endParaRPr>
        </a:p>
      </dgm:t>
    </dgm:pt>
    <dgm:pt modelId="{377A21B6-1F5F-4D33-92A9-E5A9C660C35D}" type="parTrans" cxnId="{006514A1-3560-4492-8C37-352342937875}">
      <dgm:prSet/>
      <dgm:spPr/>
      <dgm:t>
        <a:bodyPr/>
        <a:lstStyle/>
        <a:p>
          <a:endParaRPr lang="en-US"/>
        </a:p>
      </dgm:t>
    </dgm:pt>
    <dgm:pt modelId="{4C0B2B42-A2FB-4358-B242-39DC26E313C7}" type="sibTrans" cxnId="{006514A1-3560-4492-8C37-352342937875}">
      <dgm:prSet/>
      <dgm:spPr/>
      <dgm:t>
        <a:bodyPr/>
        <a:lstStyle/>
        <a:p>
          <a:endParaRPr lang="en-US"/>
        </a:p>
      </dgm:t>
    </dgm:pt>
    <dgm:pt modelId="{97AC376C-FC5C-4B60-B4F3-BF7FC9352E3F}">
      <dgm:prSet/>
      <dgm:spPr/>
      <dgm:t>
        <a:bodyPr/>
        <a:lstStyle/>
        <a:p>
          <a:r>
            <a:rPr lang="en-GB" b="1" dirty="0">
              <a:solidFill>
                <a:schemeClr val="tx1"/>
              </a:solidFill>
              <a:latin typeface="Calibri" panose="020F0502020204030204" pitchFamily="34" charset="0"/>
              <a:ea typeface="Calibri" panose="020F0502020204030204" pitchFamily="34" charset="0"/>
              <a:cs typeface="Calibri" panose="020F0502020204030204" pitchFamily="34" charset="0"/>
            </a:rPr>
            <a:t>Oversee project phases</a:t>
          </a: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 (Research, Development, review) </a:t>
          </a:r>
          <a:endParaRPr lang="en-US" dirty="0">
            <a:solidFill>
              <a:schemeClr val="tx1"/>
            </a:solidFill>
            <a:latin typeface="Calibri" panose="020F0502020204030204" pitchFamily="34" charset="0"/>
            <a:ea typeface="Calibri" panose="020F0502020204030204" pitchFamily="34" charset="0"/>
            <a:cs typeface="Calibri" panose="020F0502020204030204" pitchFamily="34" charset="0"/>
          </a:endParaRPr>
        </a:p>
      </dgm:t>
    </dgm:pt>
    <dgm:pt modelId="{3100E8D1-CA15-4551-BB8B-E444666DF763}" type="parTrans" cxnId="{D291F0B3-120D-4A5D-B26B-3743F55766FC}">
      <dgm:prSet/>
      <dgm:spPr/>
      <dgm:t>
        <a:bodyPr/>
        <a:lstStyle/>
        <a:p>
          <a:endParaRPr lang="en-US"/>
        </a:p>
      </dgm:t>
    </dgm:pt>
    <dgm:pt modelId="{F03303EB-5637-48BC-9A24-DED09E30700A}" type="sibTrans" cxnId="{D291F0B3-120D-4A5D-B26B-3743F55766FC}">
      <dgm:prSet/>
      <dgm:spPr/>
      <dgm:t>
        <a:bodyPr/>
        <a:lstStyle/>
        <a:p>
          <a:endParaRPr lang="en-US"/>
        </a:p>
      </dgm:t>
    </dgm:pt>
    <dgm:pt modelId="{6603B4A5-7DA7-48E3-8A82-3C028777B4AA}">
      <dgm:prSet/>
      <dgm:spPr/>
      <dgm:t>
        <a:bodyPr/>
        <a:lstStyle/>
        <a:p>
          <a:pPr rtl="0">
            <a:lnSpc>
              <a:spcPct val="100000"/>
            </a:lnSpc>
          </a:pPr>
          <a:r>
            <a:rPr lang="en-GB" b="1" dirty="0">
              <a:solidFill>
                <a:schemeClr val="tx1"/>
              </a:solidFill>
              <a:latin typeface="Calibri" panose="020F0502020204030204" pitchFamily="34" charset="0"/>
              <a:ea typeface="Calibri" panose="020F0502020204030204" pitchFamily="34" charset="0"/>
              <a:cs typeface="Calibri" panose="020F0502020204030204" pitchFamily="34" charset="0"/>
            </a:rPr>
            <a:t>Detailed task breakdown-</a:t>
          </a: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 Specific Tasks, who is responsible for each role and ensuring durations are considered for each task. </a:t>
          </a:r>
          <a:endParaRPr lang="en-US" dirty="0">
            <a:solidFill>
              <a:schemeClr val="tx1"/>
            </a:solidFill>
            <a:latin typeface="Calibri" panose="020F0502020204030204" pitchFamily="34" charset="0"/>
            <a:ea typeface="Calibri" panose="020F0502020204030204" pitchFamily="34" charset="0"/>
            <a:cs typeface="Calibri" panose="020F0502020204030204" pitchFamily="34" charset="0"/>
          </a:endParaRPr>
        </a:p>
      </dgm:t>
    </dgm:pt>
    <dgm:pt modelId="{05B76740-09B0-4D7B-9AD6-292A3314DDF1}" type="parTrans" cxnId="{FA758DE9-556E-4293-9908-46BBBD896D66}">
      <dgm:prSet/>
      <dgm:spPr/>
      <dgm:t>
        <a:bodyPr/>
        <a:lstStyle/>
        <a:p>
          <a:endParaRPr lang="en-US"/>
        </a:p>
      </dgm:t>
    </dgm:pt>
    <dgm:pt modelId="{C644356C-6147-49A6-9CB7-A146F4483898}" type="sibTrans" cxnId="{FA758DE9-556E-4293-9908-46BBBD896D66}">
      <dgm:prSet/>
      <dgm:spPr/>
      <dgm:t>
        <a:bodyPr/>
        <a:lstStyle/>
        <a:p>
          <a:endParaRPr lang="en-US"/>
        </a:p>
      </dgm:t>
    </dgm:pt>
    <dgm:pt modelId="{0BEDDCD5-A923-4849-B77E-98C5B33E0BD7}">
      <dgm:prSet/>
      <dgm:spPr/>
      <dgm:t>
        <a:bodyPr/>
        <a:lstStyle/>
        <a:p>
          <a:pPr rtl="0">
            <a:lnSpc>
              <a:spcPct val="100000"/>
            </a:lnSpc>
          </a:pPr>
          <a:r>
            <a:rPr lang="en-GB" b="1" dirty="0">
              <a:solidFill>
                <a:schemeClr val="tx1"/>
              </a:solidFill>
              <a:latin typeface="Calibri" panose="020F0502020204030204" pitchFamily="34" charset="0"/>
              <a:ea typeface="Calibri" panose="020F0502020204030204" pitchFamily="34" charset="0"/>
              <a:cs typeface="Calibri" panose="020F0502020204030204" pitchFamily="34" charset="0"/>
            </a:rPr>
            <a:t>Deadlines- </a:t>
          </a: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Interim VIVA steps to complete in good time, Design completion, Presentation rehearsals to consider. </a:t>
          </a:r>
          <a:endParaRPr lang="en-US" dirty="0">
            <a:solidFill>
              <a:schemeClr val="tx1"/>
            </a:solidFill>
            <a:latin typeface="Calibri" panose="020F0502020204030204" pitchFamily="34" charset="0"/>
            <a:ea typeface="Calibri" panose="020F0502020204030204" pitchFamily="34" charset="0"/>
            <a:cs typeface="Calibri" panose="020F0502020204030204" pitchFamily="34" charset="0"/>
          </a:endParaRPr>
        </a:p>
      </dgm:t>
    </dgm:pt>
    <dgm:pt modelId="{C896B09C-6BD5-43EA-9B78-4B646D2765A5}" type="parTrans" cxnId="{66075539-329C-4825-B3CF-4033381A3D36}">
      <dgm:prSet/>
      <dgm:spPr/>
      <dgm:t>
        <a:bodyPr/>
        <a:lstStyle/>
        <a:p>
          <a:endParaRPr lang="en-US"/>
        </a:p>
      </dgm:t>
    </dgm:pt>
    <dgm:pt modelId="{BA4348EA-4DFD-489A-8CD3-756A64CFC68F}" type="sibTrans" cxnId="{66075539-329C-4825-B3CF-4033381A3D36}">
      <dgm:prSet/>
      <dgm:spPr/>
      <dgm:t>
        <a:bodyPr/>
        <a:lstStyle/>
        <a:p>
          <a:endParaRPr lang="en-US"/>
        </a:p>
      </dgm:t>
    </dgm:pt>
    <dgm:pt modelId="{CBFD2738-61DD-4B98-95C5-33B532109DB5}">
      <dgm:prSet/>
      <dgm:spPr/>
      <dgm:t>
        <a:bodyPr/>
        <a:lstStyle/>
        <a:p>
          <a:pPr rtl="0">
            <a:lnSpc>
              <a:spcPct val="100000"/>
            </a:lnSpc>
          </a:pPr>
          <a:r>
            <a:rPr lang="en-GB" b="1" dirty="0">
              <a:solidFill>
                <a:schemeClr val="tx1"/>
              </a:solidFill>
              <a:latin typeface="Calibri" panose="020F0502020204030204" pitchFamily="34" charset="0"/>
              <a:ea typeface="Calibri" panose="020F0502020204030204" pitchFamily="34" charset="0"/>
              <a:cs typeface="Calibri" panose="020F0502020204030204" pitchFamily="34" charset="0"/>
            </a:rPr>
            <a:t>Progress Monitoring- </a:t>
          </a: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Weekly meetings, shared documents with access available to all in group. All meetings recorded to look back on and meeting minutes taken.</a:t>
          </a:r>
          <a:endParaRPr lang="en-US" dirty="0">
            <a:solidFill>
              <a:schemeClr val="tx1"/>
            </a:solidFill>
            <a:latin typeface="Calibri" panose="020F0502020204030204" pitchFamily="34" charset="0"/>
            <a:ea typeface="Calibri" panose="020F0502020204030204" pitchFamily="34" charset="0"/>
            <a:cs typeface="Calibri" panose="020F0502020204030204" pitchFamily="34" charset="0"/>
          </a:endParaRPr>
        </a:p>
      </dgm:t>
    </dgm:pt>
    <dgm:pt modelId="{EAE71112-E363-47EB-A8BE-0D255BF3CB73}" type="parTrans" cxnId="{0C290CC7-628D-45BE-BBD7-53ACC1D05332}">
      <dgm:prSet/>
      <dgm:spPr/>
      <dgm:t>
        <a:bodyPr/>
        <a:lstStyle/>
        <a:p>
          <a:endParaRPr lang="en-US"/>
        </a:p>
      </dgm:t>
    </dgm:pt>
    <dgm:pt modelId="{9D5FF4BA-A54B-4D41-9C70-304CDD205CA5}" type="sibTrans" cxnId="{0C290CC7-628D-45BE-BBD7-53ACC1D05332}">
      <dgm:prSet/>
      <dgm:spPr/>
      <dgm:t>
        <a:bodyPr/>
        <a:lstStyle/>
        <a:p>
          <a:endParaRPr lang="en-US"/>
        </a:p>
      </dgm:t>
    </dgm:pt>
    <dgm:pt modelId="{2A3891F7-5083-47D5-9A5D-3DAB60A7712C}">
      <dgm:prSet/>
      <dgm:spPr/>
      <dgm:t>
        <a:bodyPr/>
        <a:lstStyle/>
        <a:p>
          <a:r>
            <a:rPr lang="en-GB" dirty="0">
              <a:solidFill>
                <a:srgbClr val="00B0F0"/>
              </a:solidFill>
              <a:hlinkClick xmlns:r="http://schemas.openxmlformats.org/officeDocument/2006/relationships" r:id="rId1">
                <a:extLst>
                  <a:ext uri="{A12FA001-AC4F-418D-AE19-62706E023703}">
                    <ahyp:hlinkClr xmlns:ahyp="http://schemas.microsoft.com/office/drawing/2018/hyperlinkcolor" val="tx"/>
                  </a:ext>
                </a:extLst>
              </a:hlinkClick>
            </a:rPr>
            <a:t>Gantt chart</a:t>
          </a:r>
          <a:endParaRPr lang="en-US" dirty="0">
            <a:solidFill>
              <a:srgbClr val="00B0F0"/>
            </a:solidFill>
            <a:hlinkClick xmlns:r="http://schemas.openxmlformats.org/officeDocument/2006/relationships" r:id="rId1">
              <a:extLst>
                <a:ext uri="{A12FA001-AC4F-418D-AE19-62706E023703}">
                  <ahyp:hlinkClr xmlns:ahyp="http://schemas.microsoft.com/office/drawing/2018/hyperlinkcolor" val="tx"/>
                </a:ext>
              </a:extLst>
            </a:hlinkClick>
          </a:endParaRPr>
        </a:p>
      </dgm:t>
    </dgm:pt>
    <dgm:pt modelId="{BD89B7A1-4372-40C8-A6C4-F5BFB60D20CF}" type="parTrans" cxnId="{5F0015D1-4260-4721-BDCA-CDFF72AE4B5B}">
      <dgm:prSet/>
      <dgm:spPr/>
      <dgm:t>
        <a:bodyPr/>
        <a:lstStyle/>
        <a:p>
          <a:endParaRPr lang="en-US"/>
        </a:p>
      </dgm:t>
    </dgm:pt>
    <dgm:pt modelId="{19462AFE-2FAD-4CC5-8B38-513971ED0B30}" type="sibTrans" cxnId="{5F0015D1-4260-4721-BDCA-CDFF72AE4B5B}">
      <dgm:prSet/>
      <dgm:spPr/>
      <dgm:t>
        <a:bodyPr/>
        <a:lstStyle/>
        <a:p>
          <a:endParaRPr lang="en-US"/>
        </a:p>
      </dgm:t>
    </dgm:pt>
    <dgm:pt modelId="{897401C1-ECD9-42D8-AF97-9E2635BBDEB6}" type="pres">
      <dgm:prSet presAssocID="{342A70B8-082A-42AD-A1EC-443F57AE2492}" presName="diagram" presStyleCnt="0">
        <dgm:presLayoutVars>
          <dgm:dir/>
          <dgm:resizeHandles val="exact"/>
        </dgm:presLayoutVars>
      </dgm:prSet>
      <dgm:spPr/>
    </dgm:pt>
    <dgm:pt modelId="{CA982CD7-1B3A-4390-B930-237F4933EDDA}" type="pres">
      <dgm:prSet presAssocID="{EC104E7C-862F-43AF-A705-A7E2C47B2BC9}" presName="node" presStyleLbl="node1" presStyleIdx="0" presStyleCnt="6">
        <dgm:presLayoutVars>
          <dgm:bulletEnabled val="1"/>
        </dgm:presLayoutVars>
      </dgm:prSet>
      <dgm:spPr/>
    </dgm:pt>
    <dgm:pt modelId="{EF2BF59C-CFEC-48C7-B4FD-22D60AA634BE}" type="pres">
      <dgm:prSet presAssocID="{4C0B2B42-A2FB-4358-B242-39DC26E313C7}" presName="sibTrans" presStyleCnt="0"/>
      <dgm:spPr/>
    </dgm:pt>
    <dgm:pt modelId="{6572E79D-DDCD-4AE9-83FB-AE3C7B229A4D}" type="pres">
      <dgm:prSet presAssocID="{97AC376C-FC5C-4B60-B4F3-BF7FC9352E3F}" presName="node" presStyleLbl="node1" presStyleIdx="1" presStyleCnt="6">
        <dgm:presLayoutVars>
          <dgm:bulletEnabled val="1"/>
        </dgm:presLayoutVars>
      </dgm:prSet>
      <dgm:spPr/>
    </dgm:pt>
    <dgm:pt modelId="{56943199-B34B-4232-BA08-261BF5261A31}" type="pres">
      <dgm:prSet presAssocID="{F03303EB-5637-48BC-9A24-DED09E30700A}" presName="sibTrans" presStyleCnt="0"/>
      <dgm:spPr/>
    </dgm:pt>
    <dgm:pt modelId="{32BEFC61-FD15-4562-888F-AF25312A84E9}" type="pres">
      <dgm:prSet presAssocID="{6603B4A5-7DA7-48E3-8A82-3C028777B4AA}" presName="node" presStyleLbl="node1" presStyleIdx="2" presStyleCnt="6">
        <dgm:presLayoutVars>
          <dgm:bulletEnabled val="1"/>
        </dgm:presLayoutVars>
      </dgm:prSet>
      <dgm:spPr/>
    </dgm:pt>
    <dgm:pt modelId="{C63F6091-480C-42BB-A571-B4DB8FF9E74C}" type="pres">
      <dgm:prSet presAssocID="{C644356C-6147-49A6-9CB7-A146F4483898}" presName="sibTrans" presStyleCnt="0"/>
      <dgm:spPr/>
    </dgm:pt>
    <dgm:pt modelId="{057A64C3-EE02-432E-9E56-3A888F19FA1E}" type="pres">
      <dgm:prSet presAssocID="{0BEDDCD5-A923-4849-B77E-98C5B33E0BD7}" presName="node" presStyleLbl="node1" presStyleIdx="3" presStyleCnt="6">
        <dgm:presLayoutVars>
          <dgm:bulletEnabled val="1"/>
        </dgm:presLayoutVars>
      </dgm:prSet>
      <dgm:spPr/>
    </dgm:pt>
    <dgm:pt modelId="{8F1BB260-EBAD-4E9D-9B9C-00E5C6598C8A}" type="pres">
      <dgm:prSet presAssocID="{BA4348EA-4DFD-489A-8CD3-756A64CFC68F}" presName="sibTrans" presStyleCnt="0"/>
      <dgm:spPr/>
    </dgm:pt>
    <dgm:pt modelId="{FAE160E1-62E6-4C3A-8189-3D88BE605713}" type="pres">
      <dgm:prSet presAssocID="{CBFD2738-61DD-4B98-95C5-33B532109DB5}" presName="node" presStyleLbl="node1" presStyleIdx="4" presStyleCnt="6">
        <dgm:presLayoutVars>
          <dgm:bulletEnabled val="1"/>
        </dgm:presLayoutVars>
      </dgm:prSet>
      <dgm:spPr/>
    </dgm:pt>
    <dgm:pt modelId="{520B62CB-51E8-4854-8A4F-163AE6D03C05}" type="pres">
      <dgm:prSet presAssocID="{9D5FF4BA-A54B-4D41-9C70-304CDD205CA5}" presName="sibTrans" presStyleCnt="0"/>
      <dgm:spPr/>
    </dgm:pt>
    <dgm:pt modelId="{2C529600-F709-491F-B221-805E9CA8709E}" type="pres">
      <dgm:prSet presAssocID="{2A3891F7-5083-47D5-9A5D-3DAB60A7712C}" presName="node" presStyleLbl="node1" presStyleIdx="5" presStyleCnt="6">
        <dgm:presLayoutVars>
          <dgm:bulletEnabled val="1"/>
        </dgm:presLayoutVars>
      </dgm:prSet>
      <dgm:spPr/>
    </dgm:pt>
  </dgm:ptLst>
  <dgm:cxnLst>
    <dgm:cxn modelId="{6500AC09-819F-46B0-9FAB-4D8502806CDE}" type="presOf" srcId="{CBFD2738-61DD-4B98-95C5-33B532109DB5}" destId="{FAE160E1-62E6-4C3A-8189-3D88BE605713}" srcOrd="0" destOrd="0" presId="urn:microsoft.com/office/officeart/2005/8/layout/default"/>
    <dgm:cxn modelId="{16C9E931-23E3-4028-B95E-8A1B5C39A638}" type="presOf" srcId="{0BEDDCD5-A923-4849-B77E-98C5B33E0BD7}" destId="{057A64C3-EE02-432E-9E56-3A888F19FA1E}" srcOrd="0" destOrd="0" presId="urn:microsoft.com/office/officeart/2005/8/layout/default"/>
    <dgm:cxn modelId="{66075539-329C-4825-B3CF-4033381A3D36}" srcId="{342A70B8-082A-42AD-A1EC-443F57AE2492}" destId="{0BEDDCD5-A923-4849-B77E-98C5B33E0BD7}" srcOrd="3" destOrd="0" parTransId="{C896B09C-6BD5-43EA-9B78-4B646D2765A5}" sibTransId="{BA4348EA-4DFD-489A-8CD3-756A64CFC68F}"/>
    <dgm:cxn modelId="{A0065B52-094C-4E0E-A682-73D40D304C7C}" type="presOf" srcId="{342A70B8-082A-42AD-A1EC-443F57AE2492}" destId="{897401C1-ECD9-42D8-AF97-9E2635BBDEB6}" srcOrd="0" destOrd="0" presId="urn:microsoft.com/office/officeart/2005/8/layout/default"/>
    <dgm:cxn modelId="{62632C7F-561D-4170-A28B-F1607D720B3C}" type="presOf" srcId="{6603B4A5-7DA7-48E3-8A82-3C028777B4AA}" destId="{32BEFC61-FD15-4562-888F-AF25312A84E9}" srcOrd="0" destOrd="0" presId="urn:microsoft.com/office/officeart/2005/8/layout/default"/>
    <dgm:cxn modelId="{6FEF4093-7DD8-484A-B713-5FB2EC10ECB5}" type="presOf" srcId="{EC104E7C-862F-43AF-A705-A7E2C47B2BC9}" destId="{CA982CD7-1B3A-4390-B930-237F4933EDDA}" srcOrd="0" destOrd="0" presId="urn:microsoft.com/office/officeart/2005/8/layout/default"/>
    <dgm:cxn modelId="{AC8E769F-6D9A-4515-B1BD-0D15C6AA796E}" type="presOf" srcId="{2A3891F7-5083-47D5-9A5D-3DAB60A7712C}" destId="{2C529600-F709-491F-B221-805E9CA8709E}" srcOrd="0" destOrd="0" presId="urn:microsoft.com/office/officeart/2005/8/layout/default"/>
    <dgm:cxn modelId="{006514A1-3560-4492-8C37-352342937875}" srcId="{342A70B8-082A-42AD-A1EC-443F57AE2492}" destId="{EC104E7C-862F-43AF-A705-A7E2C47B2BC9}" srcOrd="0" destOrd="0" parTransId="{377A21B6-1F5F-4D33-92A9-E5A9C660C35D}" sibTransId="{4C0B2B42-A2FB-4358-B242-39DC26E313C7}"/>
    <dgm:cxn modelId="{D291F0B3-120D-4A5D-B26B-3743F55766FC}" srcId="{342A70B8-082A-42AD-A1EC-443F57AE2492}" destId="{97AC376C-FC5C-4B60-B4F3-BF7FC9352E3F}" srcOrd="1" destOrd="0" parTransId="{3100E8D1-CA15-4551-BB8B-E444666DF763}" sibTransId="{F03303EB-5637-48BC-9A24-DED09E30700A}"/>
    <dgm:cxn modelId="{0C290CC7-628D-45BE-BBD7-53ACC1D05332}" srcId="{342A70B8-082A-42AD-A1EC-443F57AE2492}" destId="{CBFD2738-61DD-4B98-95C5-33B532109DB5}" srcOrd="4" destOrd="0" parTransId="{EAE71112-E363-47EB-A8BE-0D255BF3CB73}" sibTransId="{9D5FF4BA-A54B-4D41-9C70-304CDD205CA5}"/>
    <dgm:cxn modelId="{56932BC9-A166-420B-986E-6F4417681A25}" type="presOf" srcId="{97AC376C-FC5C-4B60-B4F3-BF7FC9352E3F}" destId="{6572E79D-DDCD-4AE9-83FB-AE3C7B229A4D}" srcOrd="0" destOrd="0" presId="urn:microsoft.com/office/officeart/2005/8/layout/default"/>
    <dgm:cxn modelId="{5F0015D1-4260-4721-BDCA-CDFF72AE4B5B}" srcId="{342A70B8-082A-42AD-A1EC-443F57AE2492}" destId="{2A3891F7-5083-47D5-9A5D-3DAB60A7712C}" srcOrd="5" destOrd="0" parTransId="{BD89B7A1-4372-40C8-A6C4-F5BFB60D20CF}" sibTransId="{19462AFE-2FAD-4CC5-8B38-513971ED0B30}"/>
    <dgm:cxn modelId="{FA758DE9-556E-4293-9908-46BBBD896D66}" srcId="{342A70B8-082A-42AD-A1EC-443F57AE2492}" destId="{6603B4A5-7DA7-48E3-8A82-3C028777B4AA}" srcOrd="2" destOrd="0" parTransId="{05B76740-09B0-4D7B-9AD6-292A3314DDF1}" sibTransId="{C644356C-6147-49A6-9CB7-A146F4483898}"/>
    <dgm:cxn modelId="{CDA29537-897E-4BB4-9706-53BE9803DFE2}" type="presParOf" srcId="{897401C1-ECD9-42D8-AF97-9E2635BBDEB6}" destId="{CA982CD7-1B3A-4390-B930-237F4933EDDA}" srcOrd="0" destOrd="0" presId="urn:microsoft.com/office/officeart/2005/8/layout/default"/>
    <dgm:cxn modelId="{C45CC631-ACC3-4026-8EC6-6931DFBEA740}" type="presParOf" srcId="{897401C1-ECD9-42D8-AF97-9E2635BBDEB6}" destId="{EF2BF59C-CFEC-48C7-B4FD-22D60AA634BE}" srcOrd="1" destOrd="0" presId="urn:microsoft.com/office/officeart/2005/8/layout/default"/>
    <dgm:cxn modelId="{0FD46C9E-27AC-42BB-99BC-FF0BB80A36DD}" type="presParOf" srcId="{897401C1-ECD9-42D8-AF97-9E2635BBDEB6}" destId="{6572E79D-DDCD-4AE9-83FB-AE3C7B229A4D}" srcOrd="2" destOrd="0" presId="urn:microsoft.com/office/officeart/2005/8/layout/default"/>
    <dgm:cxn modelId="{B7C5A60C-C000-420B-B286-15A81D06A5D7}" type="presParOf" srcId="{897401C1-ECD9-42D8-AF97-9E2635BBDEB6}" destId="{56943199-B34B-4232-BA08-261BF5261A31}" srcOrd="3" destOrd="0" presId="urn:microsoft.com/office/officeart/2005/8/layout/default"/>
    <dgm:cxn modelId="{1A7216EB-097E-422F-B1CE-D8F7A7BBE7B7}" type="presParOf" srcId="{897401C1-ECD9-42D8-AF97-9E2635BBDEB6}" destId="{32BEFC61-FD15-4562-888F-AF25312A84E9}" srcOrd="4" destOrd="0" presId="urn:microsoft.com/office/officeart/2005/8/layout/default"/>
    <dgm:cxn modelId="{76F13920-01E0-4F3E-B383-5B4C2724AE86}" type="presParOf" srcId="{897401C1-ECD9-42D8-AF97-9E2635BBDEB6}" destId="{C63F6091-480C-42BB-A571-B4DB8FF9E74C}" srcOrd="5" destOrd="0" presId="urn:microsoft.com/office/officeart/2005/8/layout/default"/>
    <dgm:cxn modelId="{C1CA3979-7C73-4A65-81BC-DC76C717536B}" type="presParOf" srcId="{897401C1-ECD9-42D8-AF97-9E2635BBDEB6}" destId="{057A64C3-EE02-432E-9E56-3A888F19FA1E}" srcOrd="6" destOrd="0" presId="urn:microsoft.com/office/officeart/2005/8/layout/default"/>
    <dgm:cxn modelId="{1FF58A1A-C810-4FB4-8211-59FD5F6F51C3}" type="presParOf" srcId="{897401C1-ECD9-42D8-AF97-9E2635BBDEB6}" destId="{8F1BB260-EBAD-4E9D-9B9C-00E5C6598C8A}" srcOrd="7" destOrd="0" presId="urn:microsoft.com/office/officeart/2005/8/layout/default"/>
    <dgm:cxn modelId="{14AE2639-7029-49F6-A2FF-98ECB9FF02B9}" type="presParOf" srcId="{897401C1-ECD9-42D8-AF97-9E2635BBDEB6}" destId="{FAE160E1-62E6-4C3A-8189-3D88BE605713}" srcOrd="8" destOrd="0" presId="urn:microsoft.com/office/officeart/2005/8/layout/default"/>
    <dgm:cxn modelId="{62021138-7891-45AB-BEB4-86D481A54AD6}" type="presParOf" srcId="{897401C1-ECD9-42D8-AF97-9E2635BBDEB6}" destId="{520B62CB-51E8-4854-8A4F-163AE6D03C05}" srcOrd="9" destOrd="0" presId="urn:microsoft.com/office/officeart/2005/8/layout/default"/>
    <dgm:cxn modelId="{2F7BD325-4B6B-4DC9-974C-F01365000DF0}" type="presParOf" srcId="{897401C1-ECD9-42D8-AF97-9E2635BBDEB6}" destId="{2C529600-F709-491F-B221-805E9CA8709E}"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982CD7-1B3A-4390-B930-237F4933EDDA}">
      <dsp:nvSpPr>
        <dsp:cNvPr id="0" name=""/>
        <dsp:cNvSpPr/>
      </dsp:nvSpPr>
      <dsp:spPr>
        <a:xfrm>
          <a:off x="436911" y="935"/>
          <a:ext cx="2904470" cy="17426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100000"/>
            </a:lnSpc>
            <a:spcBef>
              <a:spcPct val="0"/>
            </a:spcBef>
            <a:spcAft>
              <a:spcPct val="35000"/>
            </a:spcAft>
            <a:buNone/>
          </a:pPr>
          <a:r>
            <a:rPr lang="en-GB" sz="1700" b="1" kern="1200" dirty="0">
              <a:solidFill>
                <a:schemeClr val="tx1"/>
              </a:solidFill>
              <a:latin typeface="Calibri" panose="020F0502020204030204" pitchFamily="34" charset="0"/>
              <a:ea typeface="Calibri" panose="020F0502020204030204" pitchFamily="34" charset="0"/>
              <a:cs typeface="Calibri" panose="020F0502020204030204" pitchFamily="34" charset="0"/>
            </a:rPr>
            <a:t>Prepare Visual timeline</a:t>
          </a:r>
          <a:r>
            <a:rPr lang="en-GB" sz="1700" kern="1200" dirty="0">
              <a:solidFill>
                <a:schemeClr val="tx1"/>
              </a:solidFill>
              <a:latin typeface="Calibri" panose="020F0502020204030204" pitchFamily="34" charset="0"/>
              <a:ea typeface="Calibri" panose="020F0502020204030204" pitchFamily="34" charset="0"/>
              <a:cs typeface="Calibri" panose="020F0502020204030204" pitchFamily="34" charset="0"/>
            </a:rPr>
            <a:t>- (Gantt chart, Currently up to Interim Viva) Full Gantt chart complete for next phase of project..</a:t>
          </a:r>
          <a:endParaRPr lang="en-US" sz="1700"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dsp:txBody>
      <dsp:txXfrm>
        <a:off x="436911" y="935"/>
        <a:ext cx="2904470" cy="1742682"/>
      </dsp:txXfrm>
    </dsp:sp>
    <dsp:sp modelId="{6572E79D-DDCD-4AE9-83FB-AE3C7B229A4D}">
      <dsp:nvSpPr>
        <dsp:cNvPr id="0" name=""/>
        <dsp:cNvSpPr/>
      </dsp:nvSpPr>
      <dsp:spPr>
        <a:xfrm>
          <a:off x="3631828" y="935"/>
          <a:ext cx="2904470" cy="17426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tx1"/>
              </a:solidFill>
              <a:latin typeface="Calibri" panose="020F0502020204030204" pitchFamily="34" charset="0"/>
              <a:ea typeface="Calibri" panose="020F0502020204030204" pitchFamily="34" charset="0"/>
              <a:cs typeface="Calibri" panose="020F0502020204030204" pitchFamily="34" charset="0"/>
            </a:rPr>
            <a:t>Oversee project phases</a:t>
          </a:r>
          <a:r>
            <a:rPr lang="en-GB" sz="1700" kern="1200" dirty="0">
              <a:solidFill>
                <a:schemeClr val="tx1"/>
              </a:solidFill>
              <a:latin typeface="Calibri" panose="020F0502020204030204" pitchFamily="34" charset="0"/>
              <a:ea typeface="Calibri" panose="020F0502020204030204" pitchFamily="34" charset="0"/>
              <a:cs typeface="Calibri" panose="020F0502020204030204" pitchFamily="34" charset="0"/>
            </a:rPr>
            <a:t>- (Research, Development, review) </a:t>
          </a:r>
          <a:endParaRPr lang="en-US" sz="1700"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dsp:txBody>
      <dsp:txXfrm>
        <a:off x="3631828" y="935"/>
        <a:ext cx="2904470" cy="1742682"/>
      </dsp:txXfrm>
    </dsp:sp>
    <dsp:sp modelId="{32BEFC61-FD15-4562-888F-AF25312A84E9}">
      <dsp:nvSpPr>
        <dsp:cNvPr id="0" name=""/>
        <dsp:cNvSpPr/>
      </dsp:nvSpPr>
      <dsp:spPr>
        <a:xfrm>
          <a:off x="6826746" y="935"/>
          <a:ext cx="2904470" cy="17426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100000"/>
            </a:lnSpc>
            <a:spcBef>
              <a:spcPct val="0"/>
            </a:spcBef>
            <a:spcAft>
              <a:spcPct val="35000"/>
            </a:spcAft>
            <a:buNone/>
          </a:pPr>
          <a:r>
            <a:rPr lang="en-GB" sz="1700" b="1" kern="1200" dirty="0">
              <a:solidFill>
                <a:schemeClr val="tx1"/>
              </a:solidFill>
              <a:latin typeface="Calibri" panose="020F0502020204030204" pitchFamily="34" charset="0"/>
              <a:ea typeface="Calibri" panose="020F0502020204030204" pitchFamily="34" charset="0"/>
              <a:cs typeface="Calibri" panose="020F0502020204030204" pitchFamily="34" charset="0"/>
            </a:rPr>
            <a:t>Detailed task breakdown-</a:t>
          </a:r>
          <a:r>
            <a:rPr lang="en-GB" sz="1700" kern="1200" dirty="0">
              <a:solidFill>
                <a:schemeClr val="tx1"/>
              </a:solidFill>
              <a:latin typeface="Calibri" panose="020F0502020204030204" pitchFamily="34" charset="0"/>
              <a:ea typeface="Calibri" panose="020F0502020204030204" pitchFamily="34" charset="0"/>
              <a:cs typeface="Calibri" panose="020F0502020204030204" pitchFamily="34" charset="0"/>
            </a:rPr>
            <a:t> Specific Tasks, who is responsible for each role and ensuring durations are considered for each task. </a:t>
          </a:r>
          <a:endParaRPr lang="en-US" sz="1700"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dsp:txBody>
      <dsp:txXfrm>
        <a:off x="6826746" y="935"/>
        <a:ext cx="2904470" cy="1742682"/>
      </dsp:txXfrm>
    </dsp:sp>
    <dsp:sp modelId="{057A64C3-EE02-432E-9E56-3A888F19FA1E}">
      <dsp:nvSpPr>
        <dsp:cNvPr id="0" name=""/>
        <dsp:cNvSpPr/>
      </dsp:nvSpPr>
      <dsp:spPr>
        <a:xfrm>
          <a:off x="436911" y="2034064"/>
          <a:ext cx="2904470" cy="17426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100000"/>
            </a:lnSpc>
            <a:spcBef>
              <a:spcPct val="0"/>
            </a:spcBef>
            <a:spcAft>
              <a:spcPct val="35000"/>
            </a:spcAft>
            <a:buNone/>
          </a:pPr>
          <a:r>
            <a:rPr lang="en-GB" sz="1700" b="1" kern="1200" dirty="0">
              <a:solidFill>
                <a:schemeClr val="tx1"/>
              </a:solidFill>
              <a:latin typeface="Calibri" panose="020F0502020204030204" pitchFamily="34" charset="0"/>
              <a:ea typeface="Calibri" panose="020F0502020204030204" pitchFamily="34" charset="0"/>
              <a:cs typeface="Calibri" panose="020F0502020204030204" pitchFamily="34" charset="0"/>
            </a:rPr>
            <a:t>Deadlines- </a:t>
          </a:r>
          <a:r>
            <a:rPr lang="en-GB" sz="1700" kern="1200" dirty="0">
              <a:solidFill>
                <a:schemeClr val="tx1"/>
              </a:solidFill>
              <a:latin typeface="Calibri" panose="020F0502020204030204" pitchFamily="34" charset="0"/>
              <a:ea typeface="Calibri" panose="020F0502020204030204" pitchFamily="34" charset="0"/>
              <a:cs typeface="Calibri" panose="020F0502020204030204" pitchFamily="34" charset="0"/>
            </a:rPr>
            <a:t>Interim VIVA steps to complete in good time, Design completion, Presentation rehearsals to consider. </a:t>
          </a:r>
          <a:endParaRPr lang="en-US" sz="1700"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dsp:txBody>
      <dsp:txXfrm>
        <a:off x="436911" y="2034064"/>
        <a:ext cx="2904470" cy="1742682"/>
      </dsp:txXfrm>
    </dsp:sp>
    <dsp:sp modelId="{FAE160E1-62E6-4C3A-8189-3D88BE605713}">
      <dsp:nvSpPr>
        <dsp:cNvPr id="0" name=""/>
        <dsp:cNvSpPr/>
      </dsp:nvSpPr>
      <dsp:spPr>
        <a:xfrm>
          <a:off x="3631828" y="2034064"/>
          <a:ext cx="2904470" cy="17426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100000"/>
            </a:lnSpc>
            <a:spcBef>
              <a:spcPct val="0"/>
            </a:spcBef>
            <a:spcAft>
              <a:spcPct val="35000"/>
            </a:spcAft>
            <a:buNone/>
          </a:pPr>
          <a:r>
            <a:rPr lang="en-GB" sz="1700" b="1" kern="1200" dirty="0">
              <a:solidFill>
                <a:schemeClr val="tx1"/>
              </a:solidFill>
              <a:latin typeface="Calibri" panose="020F0502020204030204" pitchFamily="34" charset="0"/>
              <a:ea typeface="Calibri" panose="020F0502020204030204" pitchFamily="34" charset="0"/>
              <a:cs typeface="Calibri" panose="020F0502020204030204" pitchFamily="34" charset="0"/>
            </a:rPr>
            <a:t>Progress Monitoring- </a:t>
          </a:r>
          <a:r>
            <a:rPr lang="en-GB" sz="1700" kern="1200" dirty="0">
              <a:solidFill>
                <a:schemeClr val="tx1"/>
              </a:solidFill>
              <a:latin typeface="Calibri" panose="020F0502020204030204" pitchFamily="34" charset="0"/>
              <a:ea typeface="Calibri" panose="020F0502020204030204" pitchFamily="34" charset="0"/>
              <a:cs typeface="Calibri" panose="020F0502020204030204" pitchFamily="34" charset="0"/>
            </a:rPr>
            <a:t>Weekly meetings, shared documents with access available to all in group. All meetings recorded to look back on and meeting minutes taken.</a:t>
          </a:r>
          <a:endParaRPr lang="en-US" sz="1700"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dsp:txBody>
      <dsp:txXfrm>
        <a:off x="3631828" y="2034064"/>
        <a:ext cx="2904470" cy="1742682"/>
      </dsp:txXfrm>
    </dsp:sp>
    <dsp:sp modelId="{2C529600-F709-491F-B221-805E9CA8709E}">
      <dsp:nvSpPr>
        <dsp:cNvPr id="0" name=""/>
        <dsp:cNvSpPr/>
      </dsp:nvSpPr>
      <dsp:spPr>
        <a:xfrm>
          <a:off x="6826746" y="2034064"/>
          <a:ext cx="2904470" cy="17426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rgbClr val="00B0F0"/>
              </a:solidFill>
              <a:hlinkClick xmlns:r="http://schemas.openxmlformats.org/officeDocument/2006/relationships" r:id="rId1">
                <a:extLst>
                  <a:ext uri="{A12FA001-AC4F-418D-AE19-62706E023703}">
                    <ahyp:hlinkClr xmlns:ahyp="http://schemas.microsoft.com/office/drawing/2018/hyperlinkcolor" val="tx"/>
                  </a:ext>
                </a:extLst>
              </a:hlinkClick>
            </a:rPr>
            <a:t>Gantt chart</a:t>
          </a:r>
          <a:endParaRPr lang="en-US" sz="1700" kern="1200" dirty="0">
            <a:solidFill>
              <a:srgbClr val="00B0F0"/>
            </a:solidFill>
            <a:hlinkClick xmlns:r="http://schemas.openxmlformats.org/officeDocument/2006/relationships" r:id="rId1">
              <a:extLst>
                <a:ext uri="{A12FA001-AC4F-418D-AE19-62706E023703}">
                  <ahyp:hlinkClr xmlns:ahyp="http://schemas.microsoft.com/office/drawing/2018/hyperlinkcolor" val="tx"/>
                </a:ext>
              </a:extLst>
            </a:hlinkClick>
          </a:endParaRPr>
        </a:p>
      </dsp:txBody>
      <dsp:txXfrm>
        <a:off x="6826746" y="2034064"/>
        <a:ext cx="2904470" cy="174268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3/18/2026</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Craig</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a:p>
        </p:txBody>
      </p:sp>
    </p:spTree>
    <p:extLst>
      <p:ext uri="{BB962C8B-B14F-4D97-AF65-F5344CB8AC3E}">
        <p14:creationId xmlns:p14="http://schemas.microsoft.com/office/powerpoint/2010/main" val="2338939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Craig- separate slide on </a:t>
            </a:r>
            <a:r>
              <a:rPr lang="en-US" err="1">
                <a:latin typeface="Calibri"/>
                <a:ea typeface="Calibri"/>
                <a:cs typeface="Calibri"/>
              </a:rPr>
              <a:t>gantt</a:t>
            </a:r>
            <a:r>
              <a:rPr lang="en-US">
                <a:latin typeface="Calibri"/>
                <a:ea typeface="Calibri"/>
                <a:cs typeface="Calibri"/>
              </a:rPr>
              <a:t> chart </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a:p>
        </p:txBody>
      </p:sp>
    </p:spTree>
    <p:extLst>
      <p:ext uri="{BB962C8B-B14F-4D97-AF65-F5344CB8AC3E}">
        <p14:creationId xmlns:p14="http://schemas.microsoft.com/office/powerpoint/2010/main" val="40499168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I’m going to talk through the sustainability impact of our proposed solution.</a:t>
            </a:r>
            <a:endParaRPr lang="en-US"/>
          </a:p>
          <a:p>
            <a:r>
              <a:rPr lang="en-GB"/>
              <a:t>The primary sustainability benefit is the enhanced energy generation. Unlike fixed panels, sun‑tracking systems continuously adjust their angle throughout the day to follow the sun’s path (point to image). Studies show this can increase energy yield by 20 to 40 percent compared to static mounted panels, which means we get significantly more output from the same amount of sunlight.</a:t>
            </a:r>
          </a:p>
          <a:p>
            <a:r>
              <a:rPr lang="en-GB"/>
              <a:t>Because of this increased efficiency, each individual panel generates more energy per unit installed. That directly reduces the number of panels required for a given energy demand, which has the environmental benefit- fewer raw materials, less manufacturing energy, and reduced end‑of‑life waste.</a:t>
            </a:r>
          </a:p>
          <a:p>
            <a:r>
              <a:rPr lang="en-GB"/>
              <a:t>Another key advantage is the extension of peak generation hours. With fixed panels, peak energy production is limited to midday when the sun is directly overhead. Sun-tracking systems widen that window, generating higher power in the morning and evening as well. This makes the system more stable and reliable over the course of the day.</a:t>
            </a:r>
          </a:p>
          <a:p>
            <a:r>
              <a:rPr lang="en-GB"/>
              <a:t>By continually adjusting toward the best available light, they help households in less ideal conditions generate more renewable energy and become less dependent on grid electricity therefore making solar energy more accessible and more efficient for a wider range of homes.</a:t>
            </a:r>
          </a:p>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a:p>
        </p:txBody>
      </p:sp>
    </p:spTree>
    <p:extLst>
      <p:ext uri="{BB962C8B-B14F-4D97-AF65-F5344CB8AC3E}">
        <p14:creationId xmlns:p14="http://schemas.microsoft.com/office/powerpoint/2010/main" val="3016296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need to consider the key sustainability factors that influence the overall footprint of the system.</a:t>
            </a:r>
          </a:p>
          <a:p>
            <a:pPr marL="285750" indent="-285750">
              <a:buFont typeface="Arial"/>
              <a:buChar char="•"/>
            </a:pPr>
            <a:r>
              <a:rPr lang="en-US"/>
              <a:t>We aim to use low‑carbon, recyclable, and lightweight materials to reduce embodied carbon.</a:t>
            </a:r>
            <a:endParaRPr lang="en-GB"/>
          </a:p>
          <a:p>
            <a:pPr marL="285750" indent="-285750">
              <a:buFont typeface="Arial"/>
              <a:buChar char="•"/>
            </a:pPr>
            <a:r>
              <a:rPr lang="en-US"/>
              <a:t>The tracker must produce more energy than it uses, so we’re aiming to </a:t>
            </a:r>
            <a:r>
              <a:rPr lang="en-US" err="1"/>
              <a:t>minimising</a:t>
            </a:r>
            <a:r>
              <a:rPr lang="en-US"/>
              <a:t> actuator power and unnecessary movement.</a:t>
            </a:r>
            <a:endParaRPr lang="en-GB"/>
          </a:p>
          <a:p>
            <a:pPr marL="285750" indent="-285750">
              <a:buFont typeface="Arial"/>
              <a:buChar char="•"/>
            </a:pPr>
            <a:r>
              <a:rPr lang="en-US"/>
              <a:t>The system needs to be weather‑resistant and low‑maintenance to reduce replacements and long‑term environmental cost.</a:t>
            </a:r>
            <a:endParaRPr lang="en-GB"/>
          </a:p>
          <a:p>
            <a:pPr marL="285750" indent="-285750">
              <a:buFont typeface="Arial"/>
              <a:buChar char="•"/>
            </a:pPr>
            <a:r>
              <a:rPr lang="en-US"/>
              <a:t>We need to design with disassembly and recyclability in mind, avoiding materials that are hard to separate.</a:t>
            </a:r>
            <a:endParaRPr lang="en-GB"/>
          </a:p>
          <a:p>
            <a:pPr marL="285750" indent="-285750">
              <a:buFont typeface="Arial"/>
              <a:buChar char="•"/>
            </a:pPr>
            <a:r>
              <a:rPr lang="en-US"/>
              <a:t>Consider the visual and noise impact, keeping the quiet for domestic suitability and not to effect the ecosystem.</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a:p>
        </p:txBody>
      </p:sp>
    </p:spTree>
    <p:extLst>
      <p:ext uri="{BB962C8B-B14F-4D97-AF65-F5344CB8AC3E}">
        <p14:creationId xmlns:p14="http://schemas.microsoft.com/office/powerpoint/2010/main" val="4099914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this stage, we’re identifying the main environmental and regulatory requirements that our design will need to comply with as we move forward which will guide our design decisions early on, ensuring the final product will be compliant, responsible, and environmentally aligned.</a:t>
            </a:r>
          </a:p>
          <a:p>
            <a:r>
              <a:rPr lang="en-US"/>
              <a:t>First, under the Environment Act 2021, we need to plan for sustainable material choices, responsible waste and end‑of‑life strategies, and ensure our design does not negatively affect local biodiversity.</a:t>
            </a:r>
            <a:endParaRPr lang="en-GB"/>
          </a:p>
          <a:p>
            <a:r>
              <a:rPr lang="en-US"/>
              <a:t>Next, the Noise Act 1996 affects us because tracking systems involve moving components. So before </a:t>
            </a:r>
            <a:r>
              <a:rPr lang="en-US" err="1"/>
              <a:t>finalising</a:t>
            </a:r>
            <a:r>
              <a:rPr lang="en-US"/>
              <a:t> the design, we’re considering low‑noise motors and vibration‑dampening measures. We’ll also plan for a formal noise assessment.</a:t>
            </a:r>
            <a:endParaRPr lang="en-GB"/>
          </a:p>
          <a:p>
            <a:r>
              <a:rPr lang="en-US"/>
              <a:t>Finally, although not a legal requirement, we intend to work toward producing an Environmental Product Declaration (EPD), which is a document which reports a product’s environmental impact across its entire life cycle. This will require us to think about full lifecycle impacts- materials, manufacturing, operation, and disposal. Building with an EPD in mind helps keep our design transparent and competitive in sustainability‑focused markets.</a:t>
            </a:r>
            <a:endParaRPr lang="en-GB"/>
          </a:p>
          <a:p>
            <a:r>
              <a:rPr lang="en-US"/>
              <a:t>Overall, these requirements guide our design decisions early on, ensuring the final product will be compliant, responsible, and environmentally aligned.</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a:p>
        </p:txBody>
      </p:sp>
    </p:spTree>
    <p:extLst>
      <p:ext uri="{BB962C8B-B14F-4D97-AF65-F5344CB8AC3E}">
        <p14:creationId xmlns:p14="http://schemas.microsoft.com/office/powerpoint/2010/main" val="8126374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A bottom-up cost estimation approach was used</a:t>
            </a:r>
            <a:r>
              <a:rPr lang="en-GB"/>
              <a:t>, pricing individual components from typical supplier ranges.</a:t>
            </a:r>
            <a:br>
              <a:rPr lang="en-GB"/>
            </a:br>
            <a:r>
              <a:rPr lang="en-GB"/>
              <a:t> Values have been intentionally </a:t>
            </a:r>
            <a:r>
              <a:rPr lang="en-GB" b="1"/>
              <a:t>inflated to reflect worst-case procurement, installation tolerances, and supplier variability</a:t>
            </a:r>
            <a:r>
              <a:rPr lang="en-GB"/>
              <a:t>.</a:t>
            </a:r>
            <a:endParaRPr lang="en-US"/>
          </a:p>
          <a:p>
            <a:r>
              <a:rPr lang="en-US"/>
              <a:t>The results indicate that:</a:t>
            </a:r>
          </a:p>
          <a:p>
            <a:pPr marL="285750" indent="-285750">
              <a:buFont typeface="Arial"/>
              <a:buChar char="•"/>
            </a:pPr>
            <a:r>
              <a:rPr lang="en-US"/>
              <a:t>A </a:t>
            </a:r>
            <a:r>
              <a:rPr lang="en-US" b="1"/>
              <a:t>single-axis system (~£580–£650)</a:t>
            </a:r>
            <a:r>
              <a:rPr lang="en-US"/>
              <a:t> provides a cost-effective improvement in performance</a:t>
            </a:r>
            <a:endParaRPr lang="en-GB"/>
          </a:p>
          <a:p>
            <a:pPr marL="285750" indent="-285750">
              <a:buFont typeface="Arial"/>
              <a:buChar char="•"/>
            </a:pPr>
            <a:r>
              <a:rPr lang="en-US"/>
              <a:t>A </a:t>
            </a:r>
            <a:r>
              <a:rPr lang="en-US" b="1"/>
              <a:t>dual-axis system (~£740–£800)</a:t>
            </a:r>
            <a:r>
              <a:rPr lang="en-US"/>
              <a:t> introduces higher costs due to increased mechanical and control complexity</a:t>
            </a:r>
            <a:endParaRPr lang="en-GB"/>
          </a:p>
          <a:p>
            <a:r>
              <a:rPr lang="en-US"/>
              <a:t>In terms of performance:</a:t>
            </a:r>
            <a:endParaRPr lang="en-GB"/>
          </a:p>
          <a:p>
            <a:pPr marL="285750" indent="-285750">
              <a:buFont typeface="Arial"/>
              <a:buChar char="•"/>
            </a:pPr>
            <a:r>
              <a:rPr lang="en-US"/>
              <a:t>Single-axis tracking can increase energy yield by approximately </a:t>
            </a:r>
            <a:r>
              <a:rPr lang="en-US" b="1"/>
              <a:t>15–25%</a:t>
            </a:r>
            <a:endParaRPr lang="en-GB"/>
          </a:p>
          <a:p>
            <a:pPr marL="285750" indent="-285750">
              <a:buFont typeface="Arial"/>
              <a:buChar char="•"/>
            </a:pPr>
            <a:r>
              <a:rPr lang="en-US"/>
              <a:t>Dual-axis tracking can achieve gains of </a:t>
            </a:r>
            <a:r>
              <a:rPr lang="en-US" b="1"/>
              <a:t>30–40%</a:t>
            </a:r>
            <a:r>
              <a:rPr lang="en-US"/>
              <a:t>, depending on location and conditions</a:t>
            </a:r>
            <a:endParaRPr lang="en-GB"/>
          </a:p>
          <a:p>
            <a:r>
              <a:rPr lang="en-US"/>
              <a:t>This highlights a key engineering trade-off:</a:t>
            </a:r>
            <a:endParaRPr lang="en-GB"/>
          </a:p>
          <a:p>
            <a:pPr marL="285750" indent="-285750">
              <a:buFont typeface="Arial"/>
              <a:buChar char="•"/>
            </a:pPr>
            <a:r>
              <a:rPr lang="en-US" b="1"/>
              <a:t>Dual-axis systems offer higher efficiency gains</a:t>
            </a:r>
            <a:endParaRPr lang="en-GB"/>
          </a:p>
          <a:p>
            <a:pPr marL="285750" indent="-285750">
              <a:buFont typeface="Arial"/>
              <a:buChar char="•"/>
            </a:pPr>
            <a:r>
              <a:rPr lang="en-US"/>
              <a:t>However, they come with </a:t>
            </a:r>
            <a:r>
              <a:rPr lang="en-US" b="1"/>
              <a:t>diminishing returns relative to the additional cost and complexity</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17</a:t>
            </a:fld>
            <a:endParaRPr lang="en-US"/>
          </a:p>
        </p:txBody>
      </p:sp>
    </p:spTree>
    <p:extLst>
      <p:ext uri="{BB962C8B-B14F-4D97-AF65-F5344CB8AC3E}">
        <p14:creationId xmlns:p14="http://schemas.microsoft.com/office/powerpoint/2010/main" val="27459870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3/18/2026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03788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3/18/2026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874482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3/18/2026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187573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3/18/2026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204434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3/18/2026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708494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3/18/2026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836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3/18/2026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60385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3/18/2026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183699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3/18/2026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206382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3/18/2026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576504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3/18/2026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71030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and subtitle">
    <p:spTree>
      <p:nvGrpSpPr>
        <p:cNvPr id="1" name=""/>
        <p:cNvGrpSpPr/>
        <p:nvPr/>
      </p:nvGrpSpPr>
      <p:grpSpPr>
        <a:xfrm>
          <a:off x="0" y="0"/>
          <a:ext cx="0" cy="0"/>
          <a:chOff x="0" y="0"/>
          <a:chExt cx="0" cy="0"/>
        </a:xfrm>
      </p:grpSpPr>
      <p:pic>
        <p:nvPicPr>
          <p:cNvPr id="37" name="Picture 36" descr="A picture containing accessory&#10;&#10;Description automatically generated">
            <a:extLst>
              <a:ext uri="{FF2B5EF4-FFF2-40B4-BE49-F238E27FC236}">
                <a16:creationId xmlns:a16="http://schemas.microsoft.com/office/drawing/2014/main" id="{C36ADBF6-BB82-4096-70C0-7517A47A412F}"/>
              </a:ext>
            </a:extLst>
          </p:cNvPr>
          <p:cNvPicPr>
            <a:picLocks noChangeAspect="1"/>
          </p:cNvPicPr>
          <p:nvPr userDrawn="1"/>
        </p:nvPicPr>
        <p:blipFill>
          <a:blip r:embed="rId2" cstate="print">
            <a:grayscl/>
            <a:extLst>
              <a:ext uri="{BEBA8EAE-BF5A-486C-A8C5-ECC9F3942E4B}">
                <a14:imgProps xmlns:a14="http://schemas.microsoft.com/office/drawing/2010/main">
                  <a14:imgLayer r:embed="rId3">
                    <a14:imgEffect>
                      <a14:colorTemperature colorTemp="4700"/>
                    </a14:imgEffect>
                    <a14:imgEffect>
                      <a14:saturation sat="33000"/>
                    </a14:imgEffect>
                    <a14:imgEffect>
                      <a14:brightnessContrast contrast="40000"/>
                    </a14:imgEffect>
                  </a14:imgLayer>
                </a14:imgProps>
              </a:ext>
              <a:ext uri="{28A0092B-C50C-407E-A947-70E740481C1C}">
                <a14:useLocalDpi xmlns:a14="http://schemas.microsoft.com/office/drawing/2010/main"/>
              </a:ext>
            </a:extLst>
          </a:blip>
          <a:srcRect r="21975" b="1533"/>
          <a:stretch>
            <a:fillRect/>
          </a:stretch>
        </p:blipFill>
        <p:spPr>
          <a:xfrm rot="8325578">
            <a:off x="-1775001" y="-1607470"/>
            <a:ext cx="10567962" cy="8905077"/>
          </a:xfrm>
          <a:custGeom>
            <a:avLst/>
            <a:gdLst>
              <a:gd name="connsiteX0" fmla="*/ 6047036 w 10567962"/>
              <a:gd name="connsiteY0" fmla="*/ 8905077 h 8905077"/>
              <a:gd name="connsiteX1" fmla="*/ 0 w 10567962"/>
              <a:gd name="connsiteY1" fmla="*/ 3603767 h 8905077"/>
              <a:gd name="connsiteX2" fmla="*/ 0 w 10567962"/>
              <a:gd name="connsiteY2" fmla="*/ 0 h 8905077"/>
              <a:gd name="connsiteX3" fmla="*/ 6292508 w 10567962"/>
              <a:gd name="connsiteY3" fmla="*/ 0 h 8905077"/>
              <a:gd name="connsiteX4" fmla="*/ 10567962 w 10567962"/>
              <a:gd name="connsiteY4" fmla="*/ 3748201 h 8905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67962" h="8905077">
                <a:moveTo>
                  <a:pt x="6047036" y="8905077"/>
                </a:moveTo>
                <a:lnTo>
                  <a:pt x="0" y="3603767"/>
                </a:lnTo>
                <a:lnTo>
                  <a:pt x="0" y="0"/>
                </a:lnTo>
                <a:lnTo>
                  <a:pt x="6292508" y="0"/>
                </a:lnTo>
                <a:lnTo>
                  <a:pt x="10567962" y="3748201"/>
                </a:lnTo>
                <a:close/>
              </a:path>
            </a:pathLst>
          </a:custGeom>
        </p:spPr>
      </p:pic>
      <p:sp>
        <p:nvSpPr>
          <p:cNvPr id="14" name="Freeform 13">
            <a:extLst>
              <a:ext uri="{FF2B5EF4-FFF2-40B4-BE49-F238E27FC236}">
                <a16:creationId xmlns:a16="http://schemas.microsoft.com/office/drawing/2014/main" id="{FA127B08-9EC5-3FDF-B7CC-DF3587255E18}"/>
              </a:ext>
            </a:extLst>
          </p:cNvPr>
          <p:cNvSpPr/>
          <p:nvPr userDrawn="1"/>
        </p:nvSpPr>
        <p:spPr>
          <a:xfrm>
            <a:off x="925160" y="4144752"/>
            <a:ext cx="4788322" cy="2713249"/>
          </a:xfrm>
          <a:custGeom>
            <a:avLst/>
            <a:gdLst>
              <a:gd name="connsiteX0" fmla="*/ 2394161 w 4788322"/>
              <a:gd name="connsiteY0" fmla="*/ 0 h 2713249"/>
              <a:gd name="connsiteX1" fmla="*/ 4788322 w 4788322"/>
              <a:gd name="connsiteY1" fmla="*/ 2394161 h 2713249"/>
              <a:gd name="connsiteX2" fmla="*/ 4775962 w 4788322"/>
              <a:gd name="connsiteY2" fmla="*/ 2638950 h 2713249"/>
              <a:gd name="connsiteX3" fmla="*/ 4764622 w 4788322"/>
              <a:gd name="connsiteY3" fmla="*/ 2713249 h 2713249"/>
              <a:gd name="connsiteX4" fmla="*/ 23700 w 4788322"/>
              <a:gd name="connsiteY4" fmla="*/ 2713249 h 2713249"/>
              <a:gd name="connsiteX5" fmla="*/ 12361 w 4788322"/>
              <a:gd name="connsiteY5" fmla="*/ 2638950 h 2713249"/>
              <a:gd name="connsiteX6" fmla="*/ 0 w 4788322"/>
              <a:gd name="connsiteY6" fmla="*/ 2394161 h 2713249"/>
              <a:gd name="connsiteX7" fmla="*/ 2394161 w 4788322"/>
              <a:gd name="connsiteY7" fmla="*/ 0 h 27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88322" h="2713249">
                <a:moveTo>
                  <a:pt x="2394161" y="0"/>
                </a:moveTo>
                <a:cubicBezTo>
                  <a:pt x="3716420" y="0"/>
                  <a:pt x="4788322" y="1071902"/>
                  <a:pt x="4788322" y="2394161"/>
                </a:cubicBezTo>
                <a:cubicBezTo>
                  <a:pt x="4788322" y="2476803"/>
                  <a:pt x="4784135" y="2558466"/>
                  <a:pt x="4775962" y="2638950"/>
                </a:cubicBezTo>
                <a:lnTo>
                  <a:pt x="4764622" y="2713249"/>
                </a:lnTo>
                <a:lnTo>
                  <a:pt x="23700" y="2713249"/>
                </a:lnTo>
                <a:lnTo>
                  <a:pt x="12361" y="2638950"/>
                </a:lnTo>
                <a:cubicBezTo>
                  <a:pt x="4187" y="2558466"/>
                  <a:pt x="0" y="2476803"/>
                  <a:pt x="0" y="2394161"/>
                </a:cubicBezTo>
                <a:cubicBezTo>
                  <a:pt x="0" y="1071902"/>
                  <a:pt x="1071902" y="0"/>
                  <a:pt x="2394161" y="0"/>
                </a:cubicBezTo>
                <a:close/>
              </a:path>
            </a:pathLst>
          </a:custGeom>
          <a:solidFill>
            <a:schemeClr val="accent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sp>
        <p:nvSpPr>
          <p:cNvPr id="10" name="Title 1">
            <a:extLst>
              <a:ext uri="{FF2B5EF4-FFF2-40B4-BE49-F238E27FC236}">
                <a16:creationId xmlns:a16="http://schemas.microsoft.com/office/drawing/2014/main" id="{0651D38D-DD64-4914-C669-30AA47A5AF3A}"/>
              </a:ext>
            </a:extLst>
          </p:cNvPr>
          <p:cNvSpPr>
            <a:spLocks noGrp="1"/>
          </p:cNvSpPr>
          <p:nvPr>
            <p:ph type="title" hasCustomPrompt="1"/>
          </p:nvPr>
        </p:nvSpPr>
        <p:spPr>
          <a:xfrm>
            <a:off x="6693408" y="1325880"/>
            <a:ext cx="5093208" cy="2816352"/>
          </a:xfrm>
        </p:spPr>
        <p:txBody>
          <a:bodyPr lIns="0" tIns="0" rIns="0" bIns="0" anchor="b">
            <a:noAutofit/>
          </a:bodyPr>
          <a:lstStyle>
            <a:lvl1pPr>
              <a:defRPr sz="3200" cap="all" baseline="0"/>
            </a:lvl1pPr>
          </a:lstStyle>
          <a:p>
            <a:r>
              <a:rPr lang="en-US"/>
              <a:t>CLICK TO EDIT MASTER TITLE STYLE</a:t>
            </a:r>
          </a:p>
        </p:txBody>
      </p:sp>
      <p:sp>
        <p:nvSpPr>
          <p:cNvPr id="12" name="Subtitle 2">
            <a:extLst>
              <a:ext uri="{FF2B5EF4-FFF2-40B4-BE49-F238E27FC236}">
                <a16:creationId xmlns:a16="http://schemas.microsoft.com/office/drawing/2014/main" id="{5A8DA7F4-A65E-7F16-9966-719CC1CE28D2}"/>
              </a:ext>
            </a:extLst>
          </p:cNvPr>
          <p:cNvSpPr>
            <a:spLocks noGrp="1"/>
          </p:cNvSpPr>
          <p:nvPr>
            <p:ph type="subTitle" idx="1"/>
          </p:nvPr>
        </p:nvSpPr>
        <p:spPr>
          <a:xfrm>
            <a:off x="6693408" y="4462272"/>
            <a:ext cx="3995928" cy="1956816"/>
          </a:xfrm>
        </p:spPr>
        <p:txBody>
          <a:bodyPr lIns="0" tIns="0" rIns="0" bIns="0">
            <a:noAutofit/>
          </a:bodyPr>
          <a:lstStyle>
            <a:lvl1pPr marL="0" indent="0" algn="l">
              <a:lnSpc>
                <a:spcPct val="120000"/>
              </a:lnSpc>
              <a:spcBef>
                <a:spcPts val="0"/>
              </a:spcBef>
              <a:spcAft>
                <a:spcPts val="1200"/>
              </a:spcAft>
              <a:buNone/>
              <a:defRPr sz="1800" cap="none" spc="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US"/>
          </a:p>
        </p:txBody>
      </p:sp>
      <p:sp>
        <p:nvSpPr>
          <p:cNvPr id="2" name="Rectangle 1">
            <a:extLst>
              <a:ext uri="{FF2B5EF4-FFF2-40B4-BE49-F238E27FC236}">
                <a16:creationId xmlns:a16="http://schemas.microsoft.com/office/drawing/2014/main" id="{7FD6A538-39F8-D45E-F4C1-38779C640BBC}"/>
              </a:ext>
            </a:extLst>
          </p:cNvPr>
          <p:cNvSpPr/>
          <p:nvPr userDrawn="1"/>
        </p:nvSpPr>
        <p:spPr>
          <a:xfrm>
            <a:off x="11792373" y="0"/>
            <a:ext cx="40881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1540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and content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6696221" y="640080"/>
            <a:ext cx="5029200" cy="2157984"/>
          </a:xfrm>
        </p:spPr>
        <p:txBody>
          <a:bodyPr lIns="0" tIns="0" rIns="0" bIns="0" anchor="b">
            <a:noAutofit/>
          </a:bodyPr>
          <a:lstStyle>
            <a:lvl1pPr>
              <a:defRPr sz="3200" cap="all" baseline="0"/>
            </a:lvl1pPr>
          </a:lstStyle>
          <a:p>
            <a:r>
              <a:rPr lang="en-US"/>
              <a:t>CLICK TO EDIT MASTER TITLE STYLE</a:t>
            </a:r>
          </a:p>
        </p:txBody>
      </p:sp>
      <p:sp>
        <p:nvSpPr>
          <p:cNvPr id="5" name="Picture Placeholder 4">
            <a:extLst>
              <a:ext uri="{FF2B5EF4-FFF2-40B4-BE49-F238E27FC236}">
                <a16:creationId xmlns:a16="http://schemas.microsoft.com/office/drawing/2014/main" id="{346650F3-FE62-E3A1-C1F7-6A7E767D0045}"/>
              </a:ext>
            </a:extLst>
          </p:cNvPr>
          <p:cNvSpPr>
            <a:spLocks noGrp="1"/>
          </p:cNvSpPr>
          <p:nvPr>
            <p:ph type="pic" sz="quarter" idx="10"/>
          </p:nvPr>
        </p:nvSpPr>
        <p:spPr>
          <a:xfrm>
            <a:off x="1395412" y="653461"/>
            <a:ext cx="4597556" cy="5549900"/>
          </a:xfrm>
        </p:spPr>
        <p:txBody>
          <a:bodyPr/>
          <a:lstStyle/>
          <a:p>
            <a:endParaRPr lang="en-US"/>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6696221" y="3127248"/>
            <a:ext cx="4834517" cy="3108960"/>
          </a:xfrm>
        </p:spPr>
        <p:txBody>
          <a:bodyPr lIns="0" tIns="0" rIns="0" bIns="0">
            <a:noAutofit/>
          </a:bodyPr>
          <a:lstStyle>
            <a:lvl1pPr marL="0" indent="0">
              <a:lnSpc>
                <a:spcPct val="120000"/>
              </a:lnSpc>
              <a:spcBef>
                <a:spcPts val="0"/>
              </a:spcBef>
              <a:spcAft>
                <a:spcPts val="1200"/>
              </a:spcAft>
              <a:buNone/>
              <a:defRPr sz="1800" cap="none" baseline="0"/>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4" name="Rectangle 3">
            <a:extLst>
              <a:ext uri="{FF2B5EF4-FFF2-40B4-BE49-F238E27FC236}">
                <a16:creationId xmlns:a16="http://schemas.microsoft.com/office/drawing/2014/main" id="{6D80952A-DC24-8DFB-F8E3-1AAC5A9D5F6C}"/>
              </a:ext>
            </a:extLst>
          </p:cNvPr>
          <p:cNvSpPr/>
          <p:nvPr userDrawn="1"/>
        </p:nvSpPr>
        <p:spPr>
          <a:xfrm>
            <a:off x="11792373" y="0"/>
            <a:ext cx="40881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ooter Placeholder 1">
            <a:extLst>
              <a:ext uri="{FF2B5EF4-FFF2-40B4-BE49-F238E27FC236}">
                <a16:creationId xmlns:a16="http://schemas.microsoft.com/office/drawing/2014/main" id="{21A89689-0612-8B49-DF4A-1864B8558C5C}"/>
              </a:ext>
            </a:extLst>
          </p:cNvPr>
          <p:cNvSpPr>
            <a:spLocks noGrp="1"/>
          </p:cNvSpPr>
          <p:nvPr>
            <p:ph type="ftr" sz="quarter" idx="12"/>
          </p:nvPr>
        </p:nvSpPr>
        <p:spPr>
          <a:xfrm rot="16200000">
            <a:off x="8854442" y="2953511"/>
            <a:ext cx="6291068" cy="384048"/>
          </a:xfrm>
        </p:spPr>
        <p:txBody>
          <a:bodyPr/>
          <a:lstStyle/>
          <a:p>
            <a:r>
              <a:rPr lang="en-US"/>
              <a:t>Presentation Title</a:t>
            </a:r>
          </a:p>
        </p:txBody>
      </p:sp>
      <p:sp>
        <p:nvSpPr>
          <p:cNvPr id="13" name="Slide Number Placeholder 4">
            <a:extLst>
              <a:ext uri="{FF2B5EF4-FFF2-40B4-BE49-F238E27FC236}">
                <a16:creationId xmlns:a16="http://schemas.microsoft.com/office/drawing/2014/main" id="{2FE54DA2-6D33-7833-E646-95347EF8B9AD}"/>
              </a:ext>
            </a:extLst>
          </p:cNvPr>
          <p:cNvSpPr>
            <a:spLocks noGrp="1"/>
          </p:cNvSpPr>
          <p:nvPr>
            <p:ph type="sldNum" sz="quarter" idx="13"/>
          </p:nvPr>
        </p:nvSpPr>
        <p:spPr>
          <a:xfrm rot="16200000">
            <a:off x="11716512" y="6382510"/>
            <a:ext cx="566928" cy="384048"/>
          </a:xfrm>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24200633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299"/>
            <a:ext cx="3351329" cy="1203161"/>
          </a:xfrm>
        </p:spPr>
        <p:txBody>
          <a:bodyPr anchor="b">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244789"/>
            <a:ext cx="3351329" cy="37059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93031C5B-201F-65FC-977A-E04E980A8D1F}"/>
              </a:ext>
            </a:extLst>
          </p:cNvPr>
          <p:cNvSpPr>
            <a:spLocks noGrp="1"/>
          </p:cNvSpPr>
          <p:nvPr>
            <p:ph type="pic" sz="quarter" idx="13"/>
          </p:nvPr>
        </p:nvSpPr>
        <p:spPr>
          <a:xfrm>
            <a:off x="4761780" y="333756"/>
            <a:ext cx="7072080" cy="6190488"/>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1067625" cy="328084"/>
          </a:xfrm>
          <a:prstGeom prst="rect">
            <a:avLst/>
          </a:prstGeom>
        </p:spPr>
        <p:txBody>
          <a:bodyPr/>
          <a:lstStyle/>
          <a:p>
            <a:fld id="{E2ABEC49-741E-472F-866C-AE933A56DB01}" type="datetime1">
              <a:rPr lang="en-US" smtClean="0"/>
              <a:t>3/18/2026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529916"/>
            <a:ext cx="2805405" cy="328084"/>
          </a:xfrm>
          <a:prstGeom prst="rect">
            <a:avLst/>
          </a:prstGeo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4" name="Rectangle: Rounded Corners 3">
            <a:extLst>
              <a:ext uri="{FF2B5EF4-FFF2-40B4-BE49-F238E27FC236}">
                <a16:creationId xmlns:a16="http://schemas.microsoft.com/office/drawing/2014/main" id="{75A9B769-FEAE-2962-E26F-2A44DC7B32A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70651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3/18/2026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778508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5987AE2-5803-BA29-C76B-C9FA864D3F00}"/>
              </a:ext>
            </a:extLst>
          </p:cNvPr>
          <p:cNvSpPr>
            <a:spLocks noGrp="1"/>
          </p:cNvSpPr>
          <p:nvPr>
            <p:ph type="title" hasCustomPrompt="1"/>
          </p:nvPr>
        </p:nvSpPr>
        <p:spPr>
          <a:xfrm>
            <a:off x="850392" y="182880"/>
            <a:ext cx="10122632" cy="1307592"/>
          </a:xfrm>
        </p:spPr>
        <p:txBody>
          <a:bodyPr anchor="b">
            <a:noAutofit/>
          </a:bodyPr>
          <a:lstStyle>
            <a:lvl1pPr algn="l">
              <a:defRPr sz="3200" baseline="0"/>
            </a:lvl1pPr>
          </a:lstStyle>
          <a:p>
            <a:r>
              <a:rPr lang="en-US"/>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168" y="1828800"/>
            <a:ext cx="10126362" cy="435133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1432988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3/18/2026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2326391886"/>
      </p:ext>
    </p:extLst>
  </p:cSld>
  <p:clrMap bg1="lt1" tx1="dk1" bg2="lt2" tx2="dk2" accent1="accent1" accent2="accent2" accent3="accent3" accent4="accent4" accent5="accent5" accent6="accent6" hlink="hlink" folHlink="folHlink"/>
  <p:sldLayoutIdLst>
    <p:sldLayoutId id="2147483884" r:id="rId1"/>
    <p:sldLayoutId id="2147483885" r:id="rId2"/>
    <p:sldLayoutId id="2147483886" r:id="rId3"/>
    <p:sldLayoutId id="2147483887" r:id="rId4"/>
    <p:sldLayoutId id="2147483888" r:id="rId5"/>
    <p:sldLayoutId id="2147483889" r:id="rId6"/>
    <p:sldLayoutId id="2147483890" r:id="rId7"/>
    <p:sldLayoutId id="2147483891" r:id="rId8"/>
    <p:sldLayoutId id="2147483892" r:id="rId9"/>
    <p:sldLayoutId id="2147483893" r:id="rId10"/>
    <p:sldLayoutId id="2147483894" r:id="rId11"/>
    <p:sldLayoutId id="2147483895" r:id="rId12"/>
    <p:sldLayoutId id="2147483896" r:id="rId13"/>
    <p:sldLayoutId id="2147483897" r:id="rId14"/>
    <p:sldLayoutId id="2147483898" r:id="rId15"/>
    <p:sldLayoutId id="2147483899" r:id="rId1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16.xm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3.wdp"/></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hyperlink" Target="https://octopus.energy/order/solar/" TargetMode="External"/><Relationship Id="rId2" Type="http://schemas.openxmlformats.org/officeDocument/2006/relationships/hyperlink" Target="https://academic.oup.com/ce/article/8/6/237/7889269"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387760093_A_Hybrid_Dual-Axis_Solar_Tracking_System_Combining_Light-Sensing_and_Time-Based_GPS_for_Optimal_Energy_Efficiency" TargetMode="External"/><Relationship Id="rId5" Type="http://schemas.openxmlformats.org/officeDocument/2006/relationships/hyperlink" Target="https://www.greenmatch.co.uk/solar-energy/solar-panels/output" TargetMode="External"/><Relationship Id="rId4" Type="http://schemas.openxmlformats.org/officeDocument/2006/relationships/hyperlink" Target="https://saveenergyuk.co.uk/how-much-co%E2%82%82-can-the-average-uk-home-cut-with-sol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C5300-AC43-F396-6E83-73A31578C20E}"/>
              </a:ext>
            </a:extLst>
          </p:cNvPr>
          <p:cNvSpPr>
            <a:spLocks noGrp="1"/>
          </p:cNvSpPr>
          <p:nvPr>
            <p:ph type="title"/>
          </p:nvPr>
        </p:nvSpPr>
        <p:spPr>
          <a:xfrm>
            <a:off x="4862750" y="1400221"/>
            <a:ext cx="6868110" cy="2816352"/>
          </a:xfrm>
        </p:spPr>
        <p:txBody>
          <a:bodyPr anchor="b">
            <a:normAutofit/>
          </a:bodyPr>
          <a:lstStyle/>
          <a:p>
            <a:r>
              <a:rPr lang="en-GB" sz="6000" dirty="0">
                <a:latin typeface="Calibri" panose="020F0502020204030204" pitchFamily="34" charset="0"/>
                <a:ea typeface="Calibri" panose="020F0502020204030204" pitchFamily="34" charset="0"/>
                <a:cs typeface="Calibri" panose="020F0502020204030204" pitchFamily="34" charset="0"/>
              </a:rPr>
              <a:t>Group project</a:t>
            </a:r>
            <a:br>
              <a:rPr lang="en-GB" sz="6000" dirty="0">
                <a:latin typeface="Calibri" panose="020F0502020204030204" pitchFamily="34" charset="0"/>
                <a:ea typeface="Calibri" panose="020F0502020204030204" pitchFamily="34" charset="0"/>
                <a:cs typeface="Calibri" panose="020F0502020204030204" pitchFamily="34" charset="0"/>
              </a:rPr>
            </a:br>
            <a:r>
              <a:rPr lang="en-GB" sz="5400" dirty="0">
                <a:latin typeface="Calibri" panose="020F0502020204030204" pitchFamily="34" charset="0"/>
                <a:ea typeface="Calibri" panose="020F0502020204030204" pitchFamily="34" charset="0"/>
                <a:cs typeface="Calibri" panose="020F0502020204030204" pitchFamily="34" charset="0"/>
              </a:rPr>
              <a:t>Interim VIVA</a:t>
            </a:r>
            <a:endParaRPr lang="en-US" sz="5400" dirty="0">
              <a:latin typeface="Calibri" panose="020F0502020204030204" pitchFamily="34" charset="0"/>
              <a:ea typeface="Calibri" panose="020F0502020204030204" pitchFamily="34" charset="0"/>
              <a:cs typeface="Calibri" panose="020F0502020204030204" pitchFamily="34" charset="0"/>
            </a:endParaRPr>
          </a:p>
          <a:p>
            <a:endParaRPr lang="en-US" dirty="0"/>
          </a:p>
        </p:txBody>
      </p:sp>
      <p:sp>
        <p:nvSpPr>
          <p:cNvPr id="3" name="Subtitle 2">
            <a:extLst>
              <a:ext uri="{FF2B5EF4-FFF2-40B4-BE49-F238E27FC236}">
                <a16:creationId xmlns:a16="http://schemas.microsoft.com/office/drawing/2014/main" id="{6A3BE460-3185-CD59-0215-356A228DF2B6}"/>
              </a:ext>
            </a:extLst>
          </p:cNvPr>
          <p:cNvSpPr>
            <a:spLocks noGrp="1"/>
          </p:cNvSpPr>
          <p:nvPr>
            <p:ph type="subTitle" idx="1"/>
          </p:nvPr>
        </p:nvSpPr>
        <p:spPr>
          <a:xfrm>
            <a:off x="5903530" y="4332174"/>
            <a:ext cx="4785806" cy="1956816"/>
          </a:xfrm>
        </p:spPr>
        <p:txBody>
          <a:bodyPr vert="horz" lIns="0" tIns="0" rIns="0" bIns="0" rtlCol="0" anchor="t">
            <a:normAutofit/>
          </a:bodyPr>
          <a:lstStyle/>
          <a:p>
            <a:r>
              <a:rPr lang="en-US" dirty="0">
                <a:latin typeface="Calibri" panose="020F0502020204030204" pitchFamily="34" charset="0"/>
                <a:ea typeface="Calibri" panose="020F0502020204030204" pitchFamily="34" charset="0"/>
                <a:cs typeface="Calibri" panose="020F0502020204030204" pitchFamily="34" charset="0"/>
              </a:rPr>
              <a:t>Group 2</a:t>
            </a:r>
          </a:p>
          <a:p>
            <a:r>
              <a:rPr lang="en-US" dirty="0">
                <a:latin typeface="Calibri" panose="020F0502020204030204" pitchFamily="34" charset="0"/>
                <a:ea typeface="Calibri" panose="020F0502020204030204" pitchFamily="34" charset="0"/>
                <a:cs typeface="Calibri" panose="020F0502020204030204" pitchFamily="34" charset="0"/>
              </a:rPr>
              <a:t>Craig Turner, Georgia Cox, </a:t>
            </a:r>
            <a:r>
              <a:rPr lang="en-US" dirty="0" err="1">
                <a:latin typeface="Calibri" panose="020F0502020204030204" pitchFamily="34" charset="0"/>
                <a:ea typeface="Calibri" panose="020F0502020204030204" pitchFamily="34" charset="0"/>
                <a:cs typeface="Calibri" panose="020F0502020204030204" pitchFamily="34" charset="0"/>
              </a:rPr>
              <a:t>GonÇalo</a:t>
            </a:r>
            <a:r>
              <a:rPr lang="en-US" dirty="0">
                <a:latin typeface="Calibri" panose="020F0502020204030204" pitchFamily="34" charset="0"/>
                <a:ea typeface="Calibri" panose="020F0502020204030204" pitchFamily="34" charset="0"/>
                <a:cs typeface="Calibri" panose="020F0502020204030204" pitchFamily="34" charset="0"/>
              </a:rPr>
              <a:t> Fonseca, James Levi, Nathan Rees, Connor Hooper</a:t>
            </a:r>
          </a:p>
        </p:txBody>
      </p:sp>
      <p:pic>
        <p:nvPicPr>
          <p:cNvPr id="6" name="Picture 5" descr="A logo with text on it&#10;&#10;AI-generated content may be incorrect.">
            <a:extLst>
              <a:ext uri="{FF2B5EF4-FFF2-40B4-BE49-F238E27FC236}">
                <a16:creationId xmlns:a16="http://schemas.microsoft.com/office/drawing/2014/main" id="{BA3BD008-A94F-925C-9476-56A3427BE63A}"/>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9556746" y="0"/>
            <a:ext cx="1984887" cy="1090184"/>
          </a:xfrm>
          <a:prstGeom prst="rect">
            <a:avLst/>
          </a:prstGeom>
        </p:spPr>
      </p:pic>
    </p:spTree>
    <p:extLst>
      <p:ext uri="{BB962C8B-B14F-4D97-AF65-F5344CB8AC3E}">
        <p14:creationId xmlns:p14="http://schemas.microsoft.com/office/powerpoint/2010/main" val="3867488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D4F54-DA82-4616-5B86-91637316C018}"/>
              </a:ext>
            </a:extLst>
          </p:cNvPr>
          <p:cNvSpPr>
            <a:spLocks noGrp="1"/>
          </p:cNvSpPr>
          <p:nvPr>
            <p:ph type="title"/>
          </p:nvPr>
        </p:nvSpPr>
        <p:spPr>
          <a:xfrm>
            <a:off x="6501075" y="-1079066"/>
            <a:ext cx="5029200" cy="2157984"/>
          </a:xfrm>
        </p:spPr>
        <p:txBody>
          <a:bodyPr/>
          <a:lstStyle/>
          <a:p>
            <a:r>
              <a:rPr lang="en-US" dirty="0">
                <a:latin typeface="Calibri" panose="020F0502020204030204" pitchFamily="34" charset="0"/>
                <a:ea typeface="Calibri" panose="020F0502020204030204" pitchFamily="34" charset="0"/>
                <a:cs typeface="Calibri" panose="020F0502020204030204" pitchFamily="34" charset="0"/>
              </a:rPr>
              <a:t>Introduction</a:t>
            </a:r>
          </a:p>
        </p:txBody>
      </p:sp>
      <p:pic>
        <p:nvPicPr>
          <p:cNvPr id="5" name="Picture Placeholder 4" descr="A hand holding a piece of paper over a square object&#10;&#10;AI-generated content may be incorrect.">
            <a:extLst>
              <a:ext uri="{FF2B5EF4-FFF2-40B4-BE49-F238E27FC236}">
                <a16:creationId xmlns:a16="http://schemas.microsoft.com/office/drawing/2014/main" id="{CBD79D95-B489-7C39-8BA1-EDA2F8F12E11}"/>
              </a:ext>
            </a:extLst>
          </p:cNvPr>
          <p:cNvPicPr>
            <a:picLocks noGrp="1" noChangeAspect="1"/>
          </p:cNvPicPr>
          <p:nvPr>
            <p:ph type="pic" sz="quarter" idx="10"/>
          </p:nvPr>
        </p:nvPicPr>
        <p:blipFill>
          <a:blip r:embed="rId3"/>
          <a:srcRect t="10" b="10"/>
          <a:stretch/>
        </p:blipFill>
        <p:spPr>
          <a:xfrm>
            <a:off x="1395412" y="653461"/>
            <a:ext cx="4597556" cy="5549900"/>
          </a:xfrm>
        </p:spPr>
      </p:pic>
      <p:sp>
        <p:nvSpPr>
          <p:cNvPr id="4" name="Content Placeholder 3">
            <a:extLst>
              <a:ext uri="{FF2B5EF4-FFF2-40B4-BE49-F238E27FC236}">
                <a16:creationId xmlns:a16="http://schemas.microsoft.com/office/drawing/2014/main" id="{1D44FF4F-87AF-081C-2A21-97173EE4A670}"/>
              </a:ext>
            </a:extLst>
          </p:cNvPr>
          <p:cNvSpPr>
            <a:spLocks noGrp="1"/>
          </p:cNvSpPr>
          <p:nvPr>
            <p:ph idx="1"/>
          </p:nvPr>
        </p:nvSpPr>
        <p:spPr>
          <a:xfrm>
            <a:off x="6398856" y="1463858"/>
            <a:ext cx="4834517" cy="3108960"/>
          </a:xfrm>
        </p:spPr>
        <p:txBody>
          <a:bodyPr vert="horz" lIns="0" tIns="0" rIns="0" bIns="0" rtlCol="0" anchor="t">
            <a:noAutofit/>
          </a:bodyPr>
          <a:lstStyle/>
          <a:p>
            <a:pPr>
              <a:lnSpc>
                <a:spcPct val="110000"/>
              </a:lnSpc>
              <a:spcBef>
                <a:spcPts val="1000"/>
              </a:spcBef>
              <a:spcAft>
                <a:spcPts val="0"/>
              </a:spcAft>
            </a:pPr>
            <a:r>
              <a:rPr lang="en-US" dirty="0">
                <a:latin typeface="Calibri" panose="020F0502020204030204" pitchFamily="34" charset="0"/>
                <a:ea typeface="Calibri" panose="020F0502020204030204" pitchFamily="34" charset="0"/>
                <a:cs typeface="Calibri" panose="020F0502020204030204" pitchFamily="34" charset="0"/>
              </a:rPr>
              <a:t>Scope</a:t>
            </a:r>
          </a:p>
          <a:p>
            <a:pPr>
              <a:lnSpc>
                <a:spcPct val="110000"/>
              </a:lnSpc>
              <a:spcBef>
                <a:spcPts val="1000"/>
              </a:spcBef>
              <a:spcAft>
                <a:spcPts val="0"/>
              </a:spcAft>
            </a:pPr>
            <a:r>
              <a:rPr lang="en-US" dirty="0">
                <a:latin typeface="Calibri" panose="020F0502020204030204" pitchFamily="34" charset="0"/>
                <a:ea typeface="Calibri" panose="020F0502020204030204" pitchFamily="34" charset="0"/>
                <a:cs typeface="Calibri" panose="020F0502020204030204" pitchFamily="34" charset="0"/>
              </a:rPr>
              <a:t>Design and build a solar tracking device for domestic use. </a:t>
            </a:r>
          </a:p>
          <a:p>
            <a:pPr>
              <a:lnSpc>
                <a:spcPct val="110000"/>
              </a:lnSpc>
              <a:spcBef>
                <a:spcPts val="1000"/>
              </a:spcBef>
              <a:spcAft>
                <a:spcPts val="0"/>
              </a:spcAft>
            </a:pPr>
            <a:r>
              <a:rPr lang="en-US" dirty="0">
                <a:latin typeface="Calibri" panose="020F0502020204030204" pitchFamily="34" charset="0"/>
                <a:ea typeface="Calibri" panose="020F0502020204030204" pitchFamily="34" charset="0"/>
                <a:cs typeface="Calibri" panose="020F0502020204030204" pitchFamily="34" charset="0"/>
              </a:rPr>
              <a:t>Project Aims </a:t>
            </a:r>
          </a:p>
          <a:p>
            <a:pPr marL="285750" indent="-285750">
              <a:lnSpc>
                <a:spcPct val="110000"/>
              </a:lnSpc>
              <a:spcBef>
                <a:spcPts val="1000"/>
              </a:spcBef>
              <a:spcAft>
                <a:spcPts val="0"/>
              </a:spcAft>
              <a:buFont typeface="Calibri,Sans-Serif"/>
              <a:buChar char="-"/>
            </a:pPr>
            <a:r>
              <a:rPr lang="en-US" dirty="0">
                <a:latin typeface="Calibri" panose="020F0502020204030204" pitchFamily="34" charset="0"/>
                <a:ea typeface="Calibri" panose="020F0502020204030204" pitchFamily="34" charset="0"/>
                <a:cs typeface="Calibri" panose="020F0502020204030204" pitchFamily="34" charset="0"/>
              </a:rPr>
              <a:t>Improved efficiency of solar panels by maximizing energy capture.</a:t>
            </a:r>
          </a:p>
          <a:p>
            <a:pPr marL="285750" indent="-285750">
              <a:lnSpc>
                <a:spcPct val="110000"/>
              </a:lnSpc>
              <a:spcBef>
                <a:spcPts val="1000"/>
              </a:spcBef>
              <a:spcAft>
                <a:spcPts val="0"/>
              </a:spcAft>
              <a:buFont typeface="Calibri,Sans-Serif"/>
              <a:buChar char="-"/>
            </a:pPr>
            <a:r>
              <a:rPr lang="en-US" dirty="0">
                <a:latin typeface="Calibri" panose="020F0502020204030204" pitchFamily="34" charset="0"/>
                <a:ea typeface="Calibri" panose="020F0502020204030204" pitchFamily="34" charset="0"/>
                <a:cs typeface="Calibri" panose="020F0502020204030204" pitchFamily="34" charset="0"/>
              </a:rPr>
              <a:t>Reduce household energy bills </a:t>
            </a:r>
          </a:p>
          <a:p>
            <a:pPr marL="285750" indent="-285750">
              <a:lnSpc>
                <a:spcPct val="110000"/>
              </a:lnSpc>
              <a:spcBef>
                <a:spcPts val="1000"/>
              </a:spcBef>
              <a:spcAft>
                <a:spcPts val="0"/>
              </a:spcAft>
              <a:buFont typeface="Calibri,Sans-Serif"/>
              <a:buChar char="-"/>
            </a:pPr>
            <a:r>
              <a:rPr lang="en-US" dirty="0">
                <a:latin typeface="Calibri" panose="020F0502020204030204" pitchFamily="34" charset="0"/>
                <a:ea typeface="Calibri" panose="020F0502020204030204" pitchFamily="34" charset="0"/>
                <a:cs typeface="Calibri" panose="020F0502020204030204" pitchFamily="34" charset="0"/>
              </a:rPr>
              <a:t>Maintain affordability for domestic users</a:t>
            </a:r>
          </a:p>
          <a:p>
            <a:pPr marL="285750" indent="-285750">
              <a:lnSpc>
                <a:spcPct val="110000"/>
              </a:lnSpc>
              <a:spcBef>
                <a:spcPts val="1000"/>
              </a:spcBef>
              <a:spcAft>
                <a:spcPts val="0"/>
              </a:spcAft>
              <a:buFont typeface="Calibri,Sans-Serif"/>
              <a:buChar char="-"/>
            </a:pPr>
            <a:r>
              <a:rPr lang="en-US" dirty="0">
                <a:latin typeface="Calibri" panose="020F0502020204030204" pitchFamily="34" charset="0"/>
                <a:ea typeface="Calibri" panose="020F0502020204030204" pitchFamily="34" charset="0"/>
                <a:cs typeface="Calibri" panose="020F0502020204030204" pitchFamily="34" charset="0"/>
              </a:rPr>
              <a:t>Ensure environmental durability, supporting long-term use.</a:t>
            </a:r>
          </a:p>
          <a:p>
            <a:pPr marL="285750" indent="-285750">
              <a:lnSpc>
                <a:spcPct val="110000"/>
              </a:lnSpc>
              <a:spcBef>
                <a:spcPts val="1000"/>
              </a:spcBef>
              <a:spcAft>
                <a:spcPts val="0"/>
              </a:spcAft>
              <a:buFont typeface="Calibri,Sans-Serif"/>
              <a:buChar char="-"/>
            </a:pPr>
            <a:r>
              <a:rPr lang="en-US" dirty="0">
                <a:latin typeface="Calibri" panose="020F0502020204030204" pitchFamily="34" charset="0"/>
                <a:ea typeface="Calibri" panose="020F0502020204030204" pitchFamily="34" charset="0"/>
                <a:cs typeface="Calibri" panose="020F0502020204030204" pitchFamily="34" charset="0"/>
              </a:rPr>
              <a:t>Support sustainability by using recyclable materials</a:t>
            </a:r>
            <a:r>
              <a:rPr lang="en-US" sz="1500" dirty="0">
                <a:latin typeface="Calibri" panose="020F0502020204030204" pitchFamily="34" charset="0"/>
                <a:ea typeface="Calibri" panose="020F0502020204030204" pitchFamily="34" charset="0"/>
                <a:cs typeface="Calibri" panose="020F0502020204030204" pitchFamily="34" charset="0"/>
              </a:rPr>
              <a:t>. </a:t>
            </a:r>
            <a:endParaRPr lang="en-US" dirty="0">
              <a:latin typeface="Calibri" panose="020F0502020204030204" pitchFamily="34" charset="0"/>
              <a:ea typeface="Calibri" panose="020F0502020204030204" pitchFamily="34" charset="0"/>
              <a:cs typeface="Calibri" panose="020F0502020204030204" pitchFamily="34" charset="0"/>
            </a:endParaRPr>
          </a:p>
          <a:p>
            <a:endParaRPr lang="en-US" dirty="0"/>
          </a:p>
        </p:txBody>
      </p:sp>
      <p:sp>
        <p:nvSpPr>
          <p:cNvPr id="20" name="Slide Number Placeholder 19">
            <a:extLst>
              <a:ext uri="{FF2B5EF4-FFF2-40B4-BE49-F238E27FC236}">
                <a16:creationId xmlns:a16="http://schemas.microsoft.com/office/drawing/2014/main" id="{7D090D43-FD3C-82CE-3706-B447C067FB18}"/>
              </a:ext>
            </a:extLst>
          </p:cNvPr>
          <p:cNvSpPr>
            <a:spLocks noGrp="1"/>
          </p:cNvSpPr>
          <p:nvPr>
            <p:ph type="sldNum" sz="quarter" idx="13"/>
          </p:nvPr>
        </p:nvSpPr>
        <p:spPr/>
        <p:txBody>
          <a:bodyPr/>
          <a:lstStyle/>
          <a:p>
            <a:fld id="{09A01C0A-2BB6-49E7-91A3-DCB9F9F59583}" type="slidenum">
              <a:rPr lang="en-US" smtClean="0"/>
              <a:pPr/>
              <a:t>2</a:t>
            </a:fld>
            <a:endParaRPr lang="en-US"/>
          </a:p>
        </p:txBody>
      </p:sp>
      <p:sp>
        <p:nvSpPr>
          <p:cNvPr id="15" name="Rectangle 14">
            <a:extLst>
              <a:ext uri="{FF2B5EF4-FFF2-40B4-BE49-F238E27FC236}">
                <a16:creationId xmlns:a16="http://schemas.microsoft.com/office/drawing/2014/main" id="{8D6B33E9-5728-FA5C-0AC2-27407C4E7EF2}"/>
              </a:ext>
              <a:ext uri="{C183D7F6-B498-43B3-948B-1728B52AA6E4}">
                <adec:decorative xmlns:adec="http://schemas.microsoft.com/office/drawing/2017/decorative" val="1"/>
              </a:ext>
            </a:extLst>
          </p:cNvPr>
          <p:cNvSpPr/>
          <p:nvPr/>
        </p:nvSpPr>
        <p:spPr>
          <a:xfrm>
            <a:off x="831720" y="638594"/>
            <a:ext cx="2743200" cy="1336433"/>
          </a:xfrm>
          <a:prstGeom prst="rect">
            <a:avLst/>
          </a:prstGeom>
          <a:solidFill>
            <a:schemeClr val="accent1">
              <a:alpha val="87843"/>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solidFill>
                <a:schemeClr val="accent1"/>
              </a:solidFill>
            </a:endParaRPr>
          </a:p>
        </p:txBody>
      </p:sp>
      <p:sp>
        <p:nvSpPr>
          <p:cNvPr id="16" name="Rectangle 15">
            <a:extLst>
              <a:ext uri="{FF2B5EF4-FFF2-40B4-BE49-F238E27FC236}">
                <a16:creationId xmlns:a16="http://schemas.microsoft.com/office/drawing/2014/main" id="{59FDBA0D-C717-B16D-F1F6-BA5D8E090C9D}"/>
              </a:ext>
              <a:ext uri="{C183D7F6-B498-43B3-948B-1728B52AA6E4}">
                <adec:decorative xmlns:adec="http://schemas.microsoft.com/office/drawing/2017/decorative" val="1"/>
              </a:ext>
            </a:extLst>
          </p:cNvPr>
          <p:cNvSpPr/>
          <p:nvPr/>
        </p:nvSpPr>
        <p:spPr>
          <a:xfrm>
            <a:off x="5867073" y="3130095"/>
            <a:ext cx="228928" cy="2252610"/>
          </a:xfrm>
          <a:prstGeom prst="rect">
            <a:avLst/>
          </a:prstGeom>
          <a:solidFill>
            <a:schemeClr val="accent1">
              <a:alpha val="76078"/>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solidFill>
                <a:schemeClr val="accent1"/>
              </a:solidFill>
            </a:endParaRPr>
          </a:p>
        </p:txBody>
      </p:sp>
    </p:spTree>
    <p:extLst>
      <p:ext uri="{BB962C8B-B14F-4D97-AF65-F5344CB8AC3E}">
        <p14:creationId xmlns:p14="http://schemas.microsoft.com/office/powerpoint/2010/main" val="1151816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D4D93-71D9-6245-7E0E-00D9CABA43E4}"/>
              </a:ext>
            </a:extLst>
          </p:cNvPr>
          <p:cNvSpPr>
            <a:spLocks noGrp="1"/>
          </p:cNvSpPr>
          <p:nvPr>
            <p:ph type="title"/>
          </p:nvPr>
        </p:nvSpPr>
        <p:spPr>
          <a:xfrm>
            <a:off x="533546" y="-1083945"/>
            <a:ext cx="5029200" cy="2157984"/>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TEAM MEMBERS &amp; ROLES</a:t>
            </a:r>
          </a:p>
        </p:txBody>
      </p:sp>
      <p:sp>
        <p:nvSpPr>
          <p:cNvPr id="4" name="Content Placeholder 3">
            <a:extLst>
              <a:ext uri="{FF2B5EF4-FFF2-40B4-BE49-F238E27FC236}">
                <a16:creationId xmlns:a16="http://schemas.microsoft.com/office/drawing/2014/main" id="{1363BE56-8A16-E811-8C5F-73333CD909AC}"/>
              </a:ext>
            </a:extLst>
          </p:cNvPr>
          <p:cNvSpPr>
            <a:spLocks noGrp="1"/>
          </p:cNvSpPr>
          <p:nvPr>
            <p:ph idx="1"/>
          </p:nvPr>
        </p:nvSpPr>
        <p:spPr>
          <a:xfrm>
            <a:off x="1257446" y="2403348"/>
            <a:ext cx="9111242" cy="3108960"/>
          </a:xfrm>
        </p:spPr>
        <p:txBody>
          <a:bodyPr vert="horz" lIns="0" tIns="0" rIns="0" bIns="0" rtlCol="0" anchor="t">
            <a:noAutofit/>
          </a:bodyPr>
          <a:lstStyle/>
          <a:p>
            <a:r>
              <a:rPr lang="en-US" dirty="0">
                <a:latin typeface="Calibri" panose="020F0502020204030204" pitchFamily="34" charset="0"/>
                <a:ea typeface="Calibri" panose="020F0502020204030204" pitchFamily="34" charset="0"/>
                <a:cs typeface="Calibri" panose="020F0502020204030204" pitchFamily="34" charset="0"/>
              </a:rPr>
              <a:t>Project Manager / Analysis Specialist - Craig Turner (2320125),</a:t>
            </a:r>
          </a:p>
          <a:p>
            <a:r>
              <a:rPr lang="en-US" dirty="0">
                <a:latin typeface="Calibri" panose="020F0502020204030204" pitchFamily="34" charset="0"/>
                <a:ea typeface="Calibri" panose="020F0502020204030204" pitchFamily="34" charset="0"/>
                <a:cs typeface="Calibri" panose="020F0502020204030204" pitchFamily="34" charset="0"/>
              </a:rPr>
              <a:t>Sustainability Specialist - Georgia Cox (2510065),</a:t>
            </a:r>
          </a:p>
          <a:p>
            <a:r>
              <a:rPr lang="en-US" dirty="0">
                <a:latin typeface="Calibri" panose="020F0502020204030204" pitchFamily="34" charset="0"/>
                <a:ea typeface="Calibri" panose="020F0502020204030204" pitchFamily="34" charset="0"/>
                <a:cs typeface="Calibri" panose="020F0502020204030204" pitchFamily="34" charset="0"/>
              </a:rPr>
              <a:t>Materials Specialist - Gon</a:t>
            </a:r>
            <a:r>
              <a:rPr lang="en-US" dirty="0">
                <a:solidFill>
                  <a:srgbClr val="4007A2"/>
                </a:solidFill>
                <a:highlight>
                  <a:srgbClr val="FFFFFF"/>
                </a:highlight>
                <a:latin typeface="Calibri" panose="020F0502020204030204" pitchFamily="34" charset="0"/>
                <a:ea typeface="Calibri" panose="020F0502020204030204" pitchFamily="34" charset="0"/>
                <a:cs typeface="Calibri" panose="020F0502020204030204" pitchFamily="34" charset="0"/>
              </a:rPr>
              <a:t>ç</a:t>
            </a: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rPr>
              <a:t>alo</a:t>
            </a:r>
            <a:r>
              <a:rPr lang="en-US" dirty="0">
                <a:latin typeface="Calibri" panose="020F0502020204030204" pitchFamily="34" charset="0"/>
                <a:ea typeface="Calibri" panose="020F0502020204030204" pitchFamily="34" charset="0"/>
                <a:cs typeface="Calibri" panose="020F0502020204030204" pitchFamily="34" charset="0"/>
              </a:rPr>
              <a:t> Gois Fonseca (2517833),</a:t>
            </a:r>
          </a:p>
          <a:p>
            <a:r>
              <a:rPr lang="en-US" dirty="0">
                <a:latin typeface="Calibri" panose="020F0502020204030204" pitchFamily="34" charset="0"/>
                <a:ea typeface="Calibri" panose="020F0502020204030204" pitchFamily="34" charset="0"/>
                <a:cs typeface="Calibri" panose="020F0502020204030204" pitchFamily="34" charset="0"/>
              </a:rPr>
              <a:t>Analysis Specialist - James Levi (2416761),</a:t>
            </a:r>
          </a:p>
          <a:p>
            <a:r>
              <a:rPr lang="en-US" dirty="0">
                <a:latin typeface="Calibri" panose="020F0502020204030204" pitchFamily="34" charset="0"/>
                <a:ea typeface="Calibri" panose="020F0502020204030204" pitchFamily="34" charset="0"/>
                <a:cs typeface="Calibri" panose="020F0502020204030204" pitchFamily="34" charset="0"/>
              </a:rPr>
              <a:t>Design Specialist - Nathan Rees (2319664),</a:t>
            </a:r>
          </a:p>
          <a:p>
            <a:r>
              <a:rPr lang="en-US" dirty="0">
                <a:latin typeface="Calibri" panose="020F0502020204030204" pitchFamily="34" charset="0"/>
                <a:ea typeface="Calibri" panose="020F0502020204030204" pitchFamily="34" charset="0"/>
                <a:cs typeface="Calibri" panose="020F0502020204030204" pitchFamily="34" charset="0"/>
              </a:rPr>
              <a:t>Procurement Specialist - Connor Hooper (2418021),</a:t>
            </a:r>
          </a:p>
          <a:p>
            <a:endParaRPr lang="en-US" dirty="0"/>
          </a:p>
        </p:txBody>
      </p:sp>
      <p:sp>
        <p:nvSpPr>
          <p:cNvPr id="5" name="Footer Placeholder 4">
            <a:extLst>
              <a:ext uri="{FF2B5EF4-FFF2-40B4-BE49-F238E27FC236}">
                <a16:creationId xmlns:a16="http://schemas.microsoft.com/office/drawing/2014/main" id="{38B9525F-9C78-57C5-DF86-592C84169D89}"/>
              </a:ext>
            </a:extLst>
          </p:cNvPr>
          <p:cNvSpPr>
            <a:spLocks noGrp="1"/>
          </p:cNvSpPr>
          <p:nvPr>
            <p:ph type="ftr" sz="quarter" idx="12"/>
          </p:nvPr>
        </p:nvSpPr>
        <p:spPr/>
        <p:txBody>
          <a:bodyPr/>
          <a:lstStyle/>
          <a:p>
            <a:endParaRPr lang="en-US"/>
          </a:p>
        </p:txBody>
      </p:sp>
      <p:sp>
        <p:nvSpPr>
          <p:cNvPr id="6" name="Slide Number Placeholder 5">
            <a:extLst>
              <a:ext uri="{FF2B5EF4-FFF2-40B4-BE49-F238E27FC236}">
                <a16:creationId xmlns:a16="http://schemas.microsoft.com/office/drawing/2014/main" id="{F3D2A273-21E7-FEBF-4C1A-D405AD264834}"/>
              </a:ext>
            </a:extLst>
          </p:cNvPr>
          <p:cNvSpPr>
            <a:spLocks noGrp="1"/>
          </p:cNvSpPr>
          <p:nvPr>
            <p:ph type="sldNum" sz="quarter" idx="13"/>
          </p:nvPr>
        </p:nvSpPr>
        <p:spPr/>
        <p:txBody>
          <a:bodyPr/>
          <a:lstStyle/>
          <a:p>
            <a:fld id="{09A01C0A-2BB6-49E7-91A3-DCB9F9F59583}" type="slidenum">
              <a:rPr lang="en-US" smtClean="0"/>
              <a:pPr/>
              <a:t>3</a:t>
            </a:fld>
            <a:endParaRPr lang="en-US"/>
          </a:p>
        </p:txBody>
      </p:sp>
    </p:spTree>
    <p:extLst>
      <p:ext uri="{BB962C8B-B14F-4D97-AF65-F5344CB8AC3E}">
        <p14:creationId xmlns:p14="http://schemas.microsoft.com/office/powerpoint/2010/main" val="773950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9205B-15C4-0381-744B-3A4BE6268A5C}"/>
              </a:ext>
            </a:extLst>
          </p:cNvPr>
          <p:cNvSpPr>
            <a:spLocks noGrp="1"/>
          </p:cNvSpPr>
          <p:nvPr>
            <p:ph type="title"/>
          </p:nvPr>
        </p:nvSpPr>
        <p:spPr>
          <a:xfrm>
            <a:off x="1115568" y="548640"/>
            <a:ext cx="10168128" cy="1179576"/>
          </a:xfrm>
        </p:spPr>
        <p:txBody>
          <a:bodyPr anchor="ct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Project Management</a:t>
            </a:r>
          </a:p>
        </p:txBody>
      </p:sp>
      <p:sp>
        <p:nvSpPr>
          <p:cNvPr id="17" name="Date Placeholder 3">
            <a:extLst>
              <a:ext uri="{FF2B5EF4-FFF2-40B4-BE49-F238E27FC236}">
                <a16:creationId xmlns:a16="http://schemas.microsoft.com/office/drawing/2014/main" id="{6A3DA78F-27EF-A3E2-135F-60E9087F6F6D}"/>
              </a:ext>
            </a:extLst>
          </p:cNvPr>
          <p:cNvSpPr>
            <a:spLocks noGrp="1"/>
          </p:cNvSpPr>
          <p:nvPr>
            <p:ph type="dt" sz="half" idx="10"/>
          </p:nvPr>
        </p:nvSpPr>
        <p:spPr>
          <a:xfrm>
            <a:off x="1115568" y="6356350"/>
            <a:ext cx="2743200" cy="365125"/>
          </a:xfrm>
        </p:spPr>
        <p:txBody>
          <a:bodyPr anchor="ctr">
            <a:normAutofit/>
          </a:bodyPr>
          <a:lstStyle/>
          <a:p>
            <a:pPr>
              <a:spcAft>
                <a:spcPts val="600"/>
              </a:spcAft>
            </a:pPr>
            <a:fld id="{79FE7D6C-6D6C-4968-8215-02D2AEB7D089}" type="datetime1">
              <a:rPr lang="en-US"/>
              <a:pPr>
                <a:spcAft>
                  <a:spcPts val="600"/>
                </a:spcAft>
              </a:pPr>
              <a:t>3/18/2026</a:t>
            </a:fld>
            <a:endParaRPr lang="en-US"/>
          </a:p>
        </p:txBody>
      </p:sp>
      <p:sp>
        <p:nvSpPr>
          <p:cNvPr id="4" name="Footer Placeholder 3">
            <a:extLst>
              <a:ext uri="{FF2B5EF4-FFF2-40B4-BE49-F238E27FC236}">
                <a16:creationId xmlns:a16="http://schemas.microsoft.com/office/drawing/2014/main" id="{E3E324F8-E307-C39B-F007-50803EF3F2A7}"/>
              </a:ext>
            </a:extLst>
          </p:cNvPr>
          <p:cNvSpPr>
            <a:spLocks noGrp="1"/>
          </p:cNvSpPr>
          <p:nvPr>
            <p:ph type="ftr" sz="quarter" idx="11"/>
          </p:nvPr>
        </p:nvSpPr>
        <p:spPr>
          <a:xfrm>
            <a:off x="9852764" y="6283282"/>
            <a:ext cx="1860116" cy="406878"/>
          </a:xfrm>
        </p:spPr>
        <p:txBody>
          <a:bodyPr anchor="ctr">
            <a:normAutofit/>
          </a:bodyPr>
          <a:lstStyle/>
          <a:p>
            <a:pPr>
              <a:spcAft>
                <a:spcPts val="600"/>
              </a:spcAft>
            </a:pPr>
            <a:r>
              <a:rPr lang="en-US" dirty="0"/>
              <a:t>Craig Turner (2320125)</a:t>
            </a:r>
            <a:endParaRPr lang="en-US"/>
          </a:p>
        </p:txBody>
      </p:sp>
      <p:graphicFrame>
        <p:nvGraphicFramePr>
          <p:cNvPr id="19" name="Content Placeholder 2">
            <a:extLst>
              <a:ext uri="{FF2B5EF4-FFF2-40B4-BE49-F238E27FC236}">
                <a16:creationId xmlns:a16="http://schemas.microsoft.com/office/drawing/2014/main" id="{C03949AD-ACA6-E329-0088-C78E745D8D4A}"/>
              </a:ext>
            </a:extLst>
          </p:cNvPr>
          <p:cNvGraphicFramePr>
            <a:graphicFrameLocks noGrp="1"/>
          </p:cNvGraphicFramePr>
          <p:nvPr>
            <p:ph idx="1"/>
            <p:extLst>
              <p:ext uri="{D42A27DB-BD31-4B8C-83A1-F6EECF244321}">
                <p14:modId xmlns:p14="http://schemas.microsoft.com/office/powerpoint/2010/main" val="392134672"/>
              </p:ext>
            </p:extLst>
          </p:nvPr>
        </p:nvGraphicFramePr>
        <p:xfrm>
          <a:off x="1115568" y="2404956"/>
          <a:ext cx="10168128" cy="37776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9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2BCFA-5B1E-01F5-9A43-FD11F4775B15}"/>
              </a:ext>
            </a:extLst>
          </p:cNvPr>
          <p:cNvSpPr>
            <a:spLocks noGrp="1"/>
          </p:cNvSpPr>
          <p:nvPr>
            <p:ph type="title"/>
          </p:nvPr>
        </p:nvSpPr>
        <p:spPr>
          <a:xfrm>
            <a:off x="1115568" y="548640"/>
            <a:ext cx="10168128" cy="1179576"/>
          </a:xfrm>
        </p:spPr>
        <p:txBody>
          <a:bodyPr anchor="ct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Gantt Chart</a:t>
            </a:r>
          </a:p>
        </p:txBody>
      </p:sp>
      <p:pic>
        <p:nvPicPr>
          <p:cNvPr id="7" name="Content Placeholder 6" descr="A screenshot of a computer&#10;&#10;AI-generated content may be incorrect.">
            <a:extLst>
              <a:ext uri="{FF2B5EF4-FFF2-40B4-BE49-F238E27FC236}">
                <a16:creationId xmlns:a16="http://schemas.microsoft.com/office/drawing/2014/main" id="{5F65BEDA-A253-3669-F337-7A68B6D3C5CA}"/>
              </a:ext>
            </a:extLst>
          </p:cNvPr>
          <p:cNvPicPr>
            <a:picLocks noGrp="1" noChangeAspect="1"/>
          </p:cNvPicPr>
          <p:nvPr>
            <p:ph idx="1"/>
          </p:nvPr>
        </p:nvPicPr>
        <p:blipFill>
          <a:blip r:embed="rId2"/>
          <a:srcRect t="19878" r="-1" b="4824"/>
          <a:stretch>
            <a:fillRect/>
          </a:stretch>
        </p:blipFill>
        <p:spPr>
          <a:xfrm>
            <a:off x="1115568" y="1925849"/>
            <a:ext cx="10168128" cy="3815655"/>
          </a:xfrm>
          <a:prstGeom prst="rect">
            <a:avLst/>
          </a:prstGeom>
          <a:noFill/>
        </p:spPr>
      </p:pic>
      <p:sp>
        <p:nvSpPr>
          <p:cNvPr id="4" name="Date Placeholder 3">
            <a:extLst>
              <a:ext uri="{FF2B5EF4-FFF2-40B4-BE49-F238E27FC236}">
                <a16:creationId xmlns:a16="http://schemas.microsoft.com/office/drawing/2014/main" id="{04FADC5C-7807-1703-DACA-544AE83DB99C}"/>
              </a:ext>
            </a:extLst>
          </p:cNvPr>
          <p:cNvSpPr>
            <a:spLocks noGrp="1"/>
          </p:cNvSpPr>
          <p:nvPr>
            <p:ph type="dt" sz="half" idx="10"/>
          </p:nvPr>
        </p:nvSpPr>
        <p:spPr>
          <a:xfrm>
            <a:off x="1115568" y="6356350"/>
            <a:ext cx="2743200" cy="365125"/>
          </a:xfrm>
        </p:spPr>
        <p:txBody>
          <a:bodyPr anchor="ctr">
            <a:normAutofit/>
          </a:bodyPr>
          <a:lstStyle/>
          <a:p>
            <a:pPr>
              <a:spcAft>
                <a:spcPts val="600"/>
              </a:spcAft>
            </a:pPr>
            <a:fld id="{04FACFE0-E675-4828-8225-E9F2DB605B8A}" type="datetime1">
              <a:rPr lang="en-US"/>
              <a:pPr>
                <a:spcAft>
                  <a:spcPts val="600"/>
                </a:spcAft>
              </a:pPr>
              <a:t>3/18/2026</a:t>
            </a:fld>
            <a:endParaRPr lang="en-US"/>
          </a:p>
        </p:txBody>
      </p:sp>
      <p:sp>
        <p:nvSpPr>
          <p:cNvPr id="25" name="Footer Placeholder 4">
            <a:extLst>
              <a:ext uri="{FF2B5EF4-FFF2-40B4-BE49-F238E27FC236}">
                <a16:creationId xmlns:a16="http://schemas.microsoft.com/office/drawing/2014/main" id="{8DB103FE-88FC-ACBE-0B9E-B201994D87F8}"/>
              </a:ext>
            </a:extLst>
          </p:cNvPr>
          <p:cNvSpPr>
            <a:spLocks noGrp="1"/>
          </p:cNvSpPr>
          <p:nvPr>
            <p:ph type="ftr" sz="quarter" idx="11"/>
          </p:nvPr>
        </p:nvSpPr>
        <p:spPr>
          <a:xfrm>
            <a:off x="9822046" y="6291036"/>
            <a:ext cx="2046515" cy="386896"/>
          </a:xfrm>
        </p:spPr>
        <p:txBody>
          <a:bodyPr/>
          <a:lstStyle/>
          <a:p>
            <a:r>
              <a:rPr lang="en-US"/>
              <a:t> Craig Turner (2320125) </a:t>
            </a:r>
          </a:p>
        </p:txBody>
      </p:sp>
    </p:spTree>
    <p:extLst>
      <p:ext uri="{BB962C8B-B14F-4D97-AF65-F5344CB8AC3E}">
        <p14:creationId xmlns:p14="http://schemas.microsoft.com/office/powerpoint/2010/main" val="1846881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C99DC-E452-599F-913F-AA2A3AD898C6}"/>
              </a:ext>
            </a:extLst>
          </p:cNvPr>
          <p:cNvSpPr>
            <a:spLocks noGrp="1"/>
          </p:cNvSpPr>
          <p:nvPr>
            <p:ph type="title"/>
          </p:nvPr>
        </p:nvSpPr>
        <p:spPr>
          <a:xfrm>
            <a:off x="664390" y="1262"/>
            <a:ext cx="9253649" cy="1203161"/>
          </a:xfrm>
        </p:spPr>
        <p:txBody>
          <a:bodyPr anchor="b">
            <a:normAutofit/>
          </a:bodyPr>
          <a:lstStyle/>
          <a:p>
            <a:r>
              <a:rPr lang="en-GB" sz="3000" dirty="0">
                <a:latin typeface="Calibri" panose="020F0502020204030204" pitchFamily="34" charset="0"/>
                <a:ea typeface="Calibri" panose="020F0502020204030204" pitchFamily="34" charset="0"/>
                <a:cs typeface="Calibri" panose="020F0502020204030204" pitchFamily="34" charset="0"/>
              </a:rPr>
              <a:t>Sustainability Impact &amp; Rationale </a:t>
            </a:r>
            <a:endParaRPr lang="en-US" sz="30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637076D4-0025-E5DF-0D08-6879514AE471}"/>
              </a:ext>
            </a:extLst>
          </p:cNvPr>
          <p:cNvSpPr>
            <a:spLocks noGrp="1"/>
          </p:cNvSpPr>
          <p:nvPr>
            <p:ph sz="quarter" idx="14"/>
          </p:nvPr>
        </p:nvSpPr>
        <p:spPr>
          <a:xfrm>
            <a:off x="738731" y="2274387"/>
            <a:ext cx="5908039" cy="2678129"/>
          </a:xfrm>
        </p:spPr>
        <p:txBody>
          <a:bodyPr vert="horz" lIns="91440" tIns="45720" rIns="91440" bIns="45720" rtlCol="0" anchor="t">
            <a:noAutofit/>
          </a:bodyPr>
          <a:lstStyle/>
          <a:p>
            <a:pPr marL="285750" indent="-285750"/>
            <a:r>
              <a:rPr lang="en-GB" sz="1800" dirty="0">
                <a:latin typeface="Calibri" panose="020F0502020204030204" pitchFamily="34" charset="0"/>
                <a:ea typeface="Calibri" panose="020F0502020204030204" pitchFamily="34" charset="0"/>
                <a:cs typeface="Calibri" panose="020F0502020204030204" pitchFamily="34" charset="0"/>
              </a:rPr>
              <a:t>Enhanced energy generation</a:t>
            </a:r>
            <a:endParaRPr lang="en-US" sz="1800" dirty="0">
              <a:latin typeface="Calibri" panose="020F0502020204030204" pitchFamily="34" charset="0"/>
              <a:ea typeface="Calibri" panose="020F0502020204030204" pitchFamily="34" charset="0"/>
              <a:cs typeface="Calibri" panose="020F0502020204030204" pitchFamily="34" charset="0"/>
            </a:endParaRPr>
          </a:p>
          <a:p>
            <a:pPr marL="400050" lvl="1" indent="-171450">
              <a:buFont typeface="Courier New" panose="020B0604020202020204" pitchFamily="34" charset="0"/>
              <a:buChar char="o"/>
            </a:pPr>
            <a:r>
              <a:rPr lang="en-GB" sz="1400" dirty="0">
                <a:latin typeface="Calibri" panose="020F0502020204030204" pitchFamily="34" charset="0"/>
                <a:ea typeface="Calibri" panose="020F0502020204030204" pitchFamily="34" charset="0"/>
                <a:cs typeface="Calibri" panose="020F0502020204030204" pitchFamily="34" charset="0"/>
              </a:rPr>
              <a:t>Increase energy yield by 20–40% compared to mounted panels (Oxford Academic, 2024)</a:t>
            </a:r>
          </a:p>
          <a:p>
            <a:pPr marL="285750" indent="-285750"/>
            <a:r>
              <a:rPr lang="en-GB" sz="1800" dirty="0">
                <a:latin typeface="Calibri" panose="020F0502020204030204" pitchFamily="34" charset="0"/>
                <a:ea typeface="Calibri" panose="020F0502020204030204" pitchFamily="34" charset="0"/>
                <a:cs typeface="Calibri" panose="020F0502020204030204" pitchFamily="34" charset="0"/>
              </a:rPr>
              <a:t>Higher energy yield per installed panel</a:t>
            </a:r>
          </a:p>
          <a:p>
            <a:pPr marL="285750" indent="-285750"/>
            <a:r>
              <a:rPr lang="en-GB" sz="1800" dirty="0">
                <a:latin typeface="Calibri" panose="020F0502020204030204" pitchFamily="34" charset="0"/>
                <a:ea typeface="Calibri" panose="020F0502020204030204" pitchFamily="34" charset="0"/>
                <a:cs typeface="Calibri" panose="020F0502020204030204" pitchFamily="34" charset="0"/>
              </a:rPr>
              <a:t>Fewer panels= reduced environmental impact</a:t>
            </a:r>
          </a:p>
          <a:p>
            <a:pPr marL="285750" indent="-285750"/>
            <a:r>
              <a:rPr lang="en-GB" sz="1800" dirty="0">
                <a:latin typeface="Calibri" panose="020F0502020204030204" pitchFamily="34" charset="0"/>
                <a:ea typeface="Calibri" panose="020F0502020204030204" pitchFamily="34" charset="0"/>
                <a:cs typeface="Calibri" panose="020F0502020204030204" pitchFamily="34" charset="0"/>
              </a:rPr>
              <a:t>Extended peak generation hours</a:t>
            </a:r>
          </a:p>
          <a:p>
            <a:pPr marL="285750" indent="-285750">
              <a:lnSpc>
                <a:spcPct val="120000"/>
              </a:lnSpc>
            </a:pPr>
            <a:r>
              <a:rPr lang="en-GB" sz="1800" dirty="0">
                <a:latin typeface="Calibri" panose="020F0502020204030204" pitchFamily="34" charset="0"/>
                <a:ea typeface="Calibri" panose="020F0502020204030204" pitchFamily="34" charset="0"/>
                <a:cs typeface="Calibri" panose="020F0502020204030204" pitchFamily="34" charset="0"/>
              </a:rPr>
              <a:t>Improved suitability for homes with sub‑optimal sunlight.</a:t>
            </a:r>
          </a:p>
          <a:p>
            <a:endParaRPr lang="en-GB" sz="1050" dirty="0">
              <a:cs typeface="Poppins Light"/>
            </a:endParaRPr>
          </a:p>
          <a:p>
            <a:pPr marL="0" indent="0">
              <a:lnSpc>
                <a:spcPct val="120000"/>
              </a:lnSpc>
              <a:buNone/>
            </a:pPr>
            <a:endParaRPr lang="en-GB" sz="1050" dirty="0">
              <a:latin typeface="Segoe UI"/>
              <a:cs typeface="Segoe UI"/>
            </a:endParaRPr>
          </a:p>
          <a:p>
            <a:pPr marL="0" indent="0">
              <a:lnSpc>
                <a:spcPct val="130000"/>
              </a:lnSpc>
              <a:buNone/>
            </a:pPr>
            <a:endParaRPr lang="en-GB" sz="1050" dirty="0">
              <a:latin typeface="Segoe UI"/>
              <a:cs typeface="Segoe UI"/>
            </a:endParaRPr>
          </a:p>
          <a:p>
            <a:pPr marL="0" indent="0">
              <a:lnSpc>
                <a:spcPct val="130000"/>
              </a:lnSpc>
              <a:buNone/>
            </a:pPr>
            <a:endParaRPr lang="en-GB" sz="1050" dirty="0">
              <a:latin typeface="Segoe UI"/>
              <a:cs typeface="Segoe UI"/>
            </a:endParaRPr>
          </a:p>
          <a:p>
            <a:pPr>
              <a:lnSpc>
                <a:spcPct val="130000"/>
              </a:lnSpc>
            </a:pPr>
            <a:endParaRPr lang="en-GB" sz="1050" dirty="0">
              <a:cs typeface="Poppins Light"/>
            </a:endParaRPr>
          </a:p>
          <a:p>
            <a:pPr>
              <a:lnSpc>
                <a:spcPct val="130000"/>
              </a:lnSpc>
            </a:pPr>
            <a:endParaRPr lang="en-GB" sz="1100" dirty="0">
              <a:cs typeface="Poppins Light"/>
            </a:endParaRPr>
          </a:p>
          <a:p>
            <a:pPr>
              <a:lnSpc>
                <a:spcPct val="130000"/>
              </a:lnSpc>
            </a:pPr>
            <a:endParaRPr lang="en-GB" sz="1100" dirty="0">
              <a:cs typeface="Poppins Light"/>
            </a:endParaRPr>
          </a:p>
        </p:txBody>
      </p:sp>
      <p:pic>
        <p:nvPicPr>
          <p:cNvPr id="4" name="Picture 3" descr="Solar Tracking System - an overview | ScienceDirect Topics">
            <a:extLst>
              <a:ext uri="{FF2B5EF4-FFF2-40B4-BE49-F238E27FC236}">
                <a16:creationId xmlns:a16="http://schemas.microsoft.com/office/drawing/2014/main" id="{4344C701-96E9-86B9-E0D0-AE7130112C31}"/>
              </a:ext>
            </a:extLst>
          </p:cNvPr>
          <p:cNvPicPr>
            <a:picLocks noChangeAspect="1"/>
          </p:cNvPicPr>
          <p:nvPr/>
        </p:nvPicPr>
        <p:blipFill>
          <a:blip r:embed="rId3"/>
          <a:srcRect r="-270"/>
          <a:stretch>
            <a:fillRect/>
          </a:stretch>
        </p:blipFill>
        <p:spPr>
          <a:xfrm>
            <a:off x="6769772" y="2091442"/>
            <a:ext cx="4949004" cy="2675107"/>
          </a:xfrm>
          <a:prstGeom prst="rect">
            <a:avLst/>
          </a:prstGeom>
        </p:spPr>
      </p:pic>
      <p:sp>
        <p:nvSpPr>
          <p:cNvPr id="5" name="TextBox 4">
            <a:extLst>
              <a:ext uri="{FF2B5EF4-FFF2-40B4-BE49-F238E27FC236}">
                <a16:creationId xmlns:a16="http://schemas.microsoft.com/office/drawing/2014/main" id="{432CAD9E-42D9-847A-EFBA-2A84CBBEEDF3}"/>
              </a:ext>
            </a:extLst>
          </p:cNvPr>
          <p:cNvSpPr txBox="1"/>
          <p:nvPr/>
        </p:nvSpPr>
        <p:spPr>
          <a:xfrm>
            <a:off x="10117006" y="6213211"/>
            <a:ext cx="1840075"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t>Georgia Cox (2510065)</a:t>
            </a:r>
          </a:p>
        </p:txBody>
      </p:sp>
    </p:spTree>
    <p:extLst>
      <p:ext uri="{BB962C8B-B14F-4D97-AF65-F5344CB8AC3E}">
        <p14:creationId xmlns:p14="http://schemas.microsoft.com/office/powerpoint/2010/main" val="3476470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Date Placeholder 3" hidden="1">
            <a:extLst>
              <a:ext uri="{FF2B5EF4-FFF2-40B4-BE49-F238E27FC236}">
                <a16:creationId xmlns:a16="http://schemas.microsoft.com/office/drawing/2014/main" id="{B2D7A332-7014-EB1B-5387-34BE9D0E73F0}"/>
              </a:ext>
            </a:extLst>
          </p:cNvPr>
          <p:cNvSpPr>
            <a:spLocks noGrp="1"/>
          </p:cNvSpPr>
          <p:nvPr>
            <p:ph type="dt" sz="half" idx="4294967295"/>
          </p:nvPr>
        </p:nvSpPr>
        <p:spPr>
          <a:xfrm>
            <a:off x="1115568" y="6356350"/>
            <a:ext cx="2743200" cy="365125"/>
          </a:xfrm>
        </p:spPr>
        <p:txBody>
          <a:bodyPr/>
          <a:lstStyle/>
          <a:p>
            <a:pPr>
              <a:spcAft>
                <a:spcPts val="600"/>
              </a:spcAft>
            </a:pPr>
            <a:fld id="{DAAF9C5C-BAC8-4E81-9BA6-B98C72F628D4}" type="datetime1">
              <a:rPr lang="en-US"/>
              <a:pPr>
                <a:spcAft>
                  <a:spcPts val="600"/>
                </a:spcAft>
              </a:pPr>
              <a:t>3/18/2026</a:t>
            </a:fld>
            <a:endParaRPr lang="en-US"/>
          </a:p>
        </p:txBody>
      </p:sp>
      <p:sp>
        <p:nvSpPr>
          <p:cNvPr id="3" name="TextBox 2">
            <a:extLst>
              <a:ext uri="{FF2B5EF4-FFF2-40B4-BE49-F238E27FC236}">
                <a16:creationId xmlns:a16="http://schemas.microsoft.com/office/drawing/2014/main" id="{3FDE0B9E-D813-3823-BF0E-5A4F312B95F3}"/>
              </a:ext>
            </a:extLst>
          </p:cNvPr>
          <p:cNvSpPr txBox="1"/>
          <p:nvPr/>
        </p:nvSpPr>
        <p:spPr>
          <a:xfrm>
            <a:off x="10618811" y="6491991"/>
            <a:ext cx="1840075"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t>Georgia Cox (2510065)</a:t>
            </a:r>
          </a:p>
        </p:txBody>
      </p:sp>
      <p:pic>
        <p:nvPicPr>
          <p:cNvPr id="2" name="Picture 1" descr="A diagram of sustainability with green rectangles&#10;&#10;AI-generated content may be incorrect.">
            <a:extLst>
              <a:ext uri="{FF2B5EF4-FFF2-40B4-BE49-F238E27FC236}">
                <a16:creationId xmlns:a16="http://schemas.microsoft.com/office/drawing/2014/main" id="{7E337E67-DDB7-B834-087F-1A47AB794D31}"/>
              </a:ext>
            </a:extLst>
          </p:cNvPr>
          <p:cNvPicPr>
            <a:picLocks noChangeAspect="1"/>
          </p:cNvPicPr>
          <p:nvPr/>
        </p:nvPicPr>
        <p:blipFill>
          <a:blip r:embed="rId3"/>
          <a:stretch>
            <a:fillRect/>
          </a:stretch>
        </p:blipFill>
        <p:spPr>
          <a:xfrm>
            <a:off x="1446554" y="923166"/>
            <a:ext cx="9304469" cy="5631675"/>
          </a:xfrm>
          <a:prstGeom prst="rect">
            <a:avLst/>
          </a:prstGeom>
        </p:spPr>
      </p:pic>
      <p:pic>
        <p:nvPicPr>
          <p:cNvPr id="9" name="Picture 8" descr="Aluminum Solar Mounting Structures - Lightweight &amp; Durable">
            <a:extLst>
              <a:ext uri="{FF2B5EF4-FFF2-40B4-BE49-F238E27FC236}">
                <a16:creationId xmlns:a16="http://schemas.microsoft.com/office/drawing/2014/main" id="{A1766032-95FE-13F9-B058-25C9D939A4EB}"/>
              </a:ext>
            </a:extLst>
          </p:cNvPr>
          <p:cNvPicPr>
            <a:picLocks noChangeAspect="1"/>
          </p:cNvPicPr>
          <p:nvPr/>
        </p:nvPicPr>
        <p:blipFill>
          <a:blip r:embed="rId4"/>
          <a:stretch>
            <a:fillRect/>
          </a:stretch>
        </p:blipFill>
        <p:spPr>
          <a:xfrm>
            <a:off x="491838" y="589497"/>
            <a:ext cx="1644667" cy="1130672"/>
          </a:xfrm>
          <a:prstGeom prst="ellipse">
            <a:avLst/>
          </a:prstGeom>
        </p:spPr>
      </p:pic>
      <p:pic>
        <p:nvPicPr>
          <p:cNvPr id="10" name="Picture 9" descr="MPs back solar farms' biodiversity benefits • Solar Energy UK">
            <a:extLst>
              <a:ext uri="{FF2B5EF4-FFF2-40B4-BE49-F238E27FC236}">
                <a16:creationId xmlns:a16="http://schemas.microsoft.com/office/drawing/2014/main" id="{1D2CF541-1F8F-717C-DC86-507AEA719FA4}"/>
              </a:ext>
            </a:extLst>
          </p:cNvPr>
          <p:cNvPicPr>
            <a:picLocks noChangeAspect="1"/>
          </p:cNvPicPr>
          <p:nvPr/>
        </p:nvPicPr>
        <p:blipFill>
          <a:blip r:embed="rId5"/>
          <a:stretch>
            <a:fillRect/>
          </a:stretch>
        </p:blipFill>
        <p:spPr>
          <a:xfrm>
            <a:off x="243840" y="3591560"/>
            <a:ext cx="1645920" cy="1239520"/>
          </a:xfrm>
          <a:prstGeom prst="ellipse">
            <a:avLst/>
          </a:prstGeom>
        </p:spPr>
      </p:pic>
      <p:pic>
        <p:nvPicPr>
          <p:cNvPr id="11" name="Picture 10" descr="Arrow Increase Clip Art at Clker.com - vector clip art online, royalty free  &amp; public domain">
            <a:extLst>
              <a:ext uri="{FF2B5EF4-FFF2-40B4-BE49-F238E27FC236}">
                <a16:creationId xmlns:a16="http://schemas.microsoft.com/office/drawing/2014/main" id="{56B2729C-78A4-DC2B-FEE4-41FBFA06AEDA}"/>
              </a:ext>
            </a:extLst>
          </p:cNvPr>
          <p:cNvPicPr>
            <a:picLocks noChangeAspect="1"/>
          </p:cNvPicPr>
          <p:nvPr/>
        </p:nvPicPr>
        <p:blipFill>
          <a:blip r:embed="rId6"/>
          <a:stretch>
            <a:fillRect/>
          </a:stretch>
        </p:blipFill>
        <p:spPr>
          <a:xfrm>
            <a:off x="10463212" y="922337"/>
            <a:ext cx="866775" cy="725805"/>
          </a:xfrm>
          <a:prstGeom prst="rect">
            <a:avLst/>
          </a:prstGeom>
        </p:spPr>
      </p:pic>
      <p:pic>
        <p:nvPicPr>
          <p:cNvPr id="14" name="Picture 13" descr="The Dug-Up Truth About Landfill Disposal">
            <a:extLst>
              <a:ext uri="{FF2B5EF4-FFF2-40B4-BE49-F238E27FC236}">
                <a16:creationId xmlns:a16="http://schemas.microsoft.com/office/drawing/2014/main" id="{D4F45DFB-F52D-5D1B-1457-B1A690008D73}"/>
              </a:ext>
            </a:extLst>
          </p:cNvPr>
          <p:cNvPicPr>
            <a:picLocks noChangeAspect="1"/>
          </p:cNvPicPr>
          <p:nvPr/>
        </p:nvPicPr>
        <p:blipFill>
          <a:blip r:embed="rId7"/>
          <a:stretch>
            <a:fillRect/>
          </a:stretch>
        </p:blipFill>
        <p:spPr>
          <a:xfrm>
            <a:off x="10393251" y="3738880"/>
            <a:ext cx="1646779" cy="1097280"/>
          </a:xfrm>
          <a:prstGeom prst="ellipse">
            <a:avLst/>
          </a:prstGeom>
        </p:spPr>
      </p:pic>
      <p:pic>
        <p:nvPicPr>
          <p:cNvPr id="16" name="Picture 15" descr="Intermodal transport: what it is and benefits | Savino Del Bene">
            <a:extLst>
              <a:ext uri="{FF2B5EF4-FFF2-40B4-BE49-F238E27FC236}">
                <a16:creationId xmlns:a16="http://schemas.microsoft.com/office/drawing/2014/main" id="{17DB09AA-D1B6-7516-0B95-8BEE553CC3A4}"/>
              </a:ext>
            </a:extLst>
          </p:cNvPr>
          <p:cNvPicPr>
            <a:picLocks noChangeAspect="1"/>
          </p:cNvPicPr>
          <p:nvPr/>
        </p:nvPicPr>
        <p:blipFill>
          <a:blip r:embed="rId8"/>
          <a:stretch>
            <a:fillRect/>
          </a:stretch>
        </p:blipFill>
        <p:spPr>
          <a:xfrm>
            <a:off x="5273040" y="111760"/>
            <a:ext cx="1645920" cy="965200"/>
          </a:xfrm>
          <a:prstGeom prst="ellipse">
            <a:avLst/>
          </a:prstGeom>
        </p:spPr>
      </p:pic>
    </p:spTree>
    <p:extLst>
      <p:ext uri="{BB962C8B-B14F-4D97-AF65-F5344CB8AC3E}">
        <p14:creationId xmlns:p14="http://schemas.microsoft.com/office/powerpoint/2010/main" val="3454619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A0EC5-E9D9-9377-2B51-1520AF6E8DD9}"/>
              </a:ext>
            </a:extLst>
          </p:cNvPr>
          <p:cNvSpPr>
            <a:spLocks noGrp="1"/>
          </p:cNvSpPr>
          <p:nvPr>
            <p:ph type="title"/>
          </p:nvPr>
        </p:nvSpPr>
        <p:spPr>
          <a:xfrm>
            <a:off x="1115568" y="725201"/>
            <a:ext cx="10168128" cy="1179576"/>
          </a:xfrm>
        </p:spPr>
        <p:txBody>
          <a:bodyPr vert="horz" lIns="91440" tIns="45720" rIns="91440" bIns="45720" rtlCol="0" anchor="ctr">
            <a:noAutofit/>
          </a:bodyPr>
          <a:lstStyle/>
          <a:p>
            <a:r>
              <a:rPr lang="en-GB" dirty="0">
                <a:latin typeface="Calibri" panose="020F0502020204030204" pitchFamily="34" charset="0"/>
                <a:ea typeface="Calibri" panose="020F0502020204030204" pitchFamily="34" charset="0"/>
                <a:cs typeface="Calibri" panose="020F0502020204030204" pitchFamily="34" charset="0"/>
              </a:rPr>
              <a:t>How We Will Meet Key Environmental &amp; Regulatory Requirements</a:t>
            </a:r>
            <a:endParaRPr lang="en-US"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3" name="Content Placeholder 2">
            <a:extLst>
              <a:ext uri="{FF2B5EF4-FFF2-40B4-BE49-F238E27FC236}">
                <a16:creationId xmlns:a16="http://schemas.microsoft.com/office/drawing/2014/main" id="{E88954FF-9354-DEFE-0988-6B84D1686A38}"/>
              </a:ext>
            </a:extLst>
          </p:cNvPr>
          <p:cNvSpPr>
            <a:spLocks noGrp="1"/>
          </p:cNvSpPr>
          <p:nvPr>
            <p:ph idx="1"/>
          </p:nvPr>
        </p:nvSpPr>
        <p:spPr>
          <a:xfrm>
            <a:off x="558007" y="1708238"/>
            <a:ext cx="10168128" cy="4517959"/>
          </a:xfrm>
        </p:spPr>
        <p:txBody>
          <a:bodyPr vert="horz" lIns="91440" tIns="45720" rIns="91440" bIns="45720" rtlCol="0" anchor="t">
            <a:normAutofit/>
          </a:bodyPr>
          <a:lstStyle/>
          <a:p>
            <a:r>
              <a:rPr lang="en-GB" sz="1800" b="1" dirty="0">
                <a:latin typeface="Calibri" panose="020F0502020204030204" pitchFamily="34" charset="0"/>
                <a:ea typeface="Calibri" panose="020F0502020204030204" pitchFamily="34" charset="0"/>
                <a:cs typeface="Calibri" panose="020F0502020204030204" pitchFamily="34" charset="0"/>
              </a:rPr>
              <a:t>Environment Act 2021 </a:t>
            </a:r>
            <a:endParaRPr lang="en-US" sz="1800" b="1" dirty="0">
              <a:latin typeface="Calibri" panose="020F0502020204030204" pitchFamily="34" charset="0"/>
              <a:ea typeface="Calibri" panose="020F0502020204030204" pitchFamily="34" charset="0"/>
              <a:cs typeface="Calibri" panose="020F0502020204030204" pitchFamily="34" charset="0"/>
            </a:endParaRPr>
          </a:p>
          <a:p>
            <a:pPr lvl="1"/>
            <a:r>
              <a:rPr lang="en-GB" sz="1800" dirty="0">
                <a:latin typeface="Calibri" panose="020F0502020204030204" pitchFamily="34" charset="0"/>
                <a:ea typeface="Calibri" panose="020F0502020204030204" pitchFamily="34" charset="0"/>
                <a:cs typeface="Calibri" panose="020F0502020204030204" pitchFamily="34" charset="0"/>
              </a:rPr>
              <a:t>Sustainable materials</a:t>
            </a:r>
          </a:p>
          <a:p>
            <a:pPr lvl="1"/>
            <a:r>
              <a:rPr lang="en-GB" sz="1800" dirty="0">
                <a:latin typeface="Calibri" panose="020F0502020204030204" pitchFamily="34" charset="0"/>
                <a:ea typeface="Calibri" panose="020F0502020204030204" pitchFamily="34" charset="0"/>
                <a:cs typeface="Calibri" panose="020F0502020204030204" pitchFamily="34" charset="0"/>
              </a:rPr>
              <a:t>Waste &amp; End-of-life management</a:t>
            </a:r>
          </a:p>
          <a:p>
            <a:pPr lvl="1"/>
            <a:r>
              <a:rPr lang="en-GB" sz="1800" dirty="0">
                <a:latin typeface="Calibri" panose="020F0502020204030204" pitchFamily="34" charset="0"/>
                <a:ea typeface="Calibri" panose="020F0502020204030204" pitchFamily="34" charset="0"/>
                <a:cs typeface="Calibri" panose="020F0502020204030204" pitchFamily="34" charset="0"/>
              </a:rPr>
              <a:t>Biodiversity considerations</a:t>
            </a:r>
          </a:p>
          <a:p>
            <a:r>
              <a:rPr lang="en-GB" sz="1800" b="1" dirty="0">
                <a:latin typeface="Calibri" panose="020F0502020204030204" pitchFamily="34" charset="0"/>
                <a:ea typeface="Calibri" panose="020F0502020204030204" pitchFamily="34" charset="0"/>
                <a:cs typeface="Calibri" panose="020F0502020204030204" pitchFamily="34" charset="0"/>
              </a:rPr>
              <a:t>Noise Act 1996</a:t>
            </a:r>
            <a:endParaRPr lang="en-GB" dirty="0">
              <a:latin typeface="Calibri" panose="020F0502020204030204" pitchFamily="34" charset="0"/>
              <a:ea typeface="Calibri" panose="020F0502020204030204" pitchFamily="34" charset="0"/>
              <a:cs typeface="Calibri" panose="020F0502020204030204" pitchFamily="34" charset="0"/>
            </a:endParaRPr>
          </a:p>
          <a:p>
            <a:pPr lvl="1"/>
            <a:r>
              <a:rPr lang="en-GB" sz="1800" dirty="0">
                <a:latin typeface="Calibri" panose="020F0502020204030204" pitchFamily="34" charset="0"/>
                <a:ea typeface="Calibri" panose="020F0502020204030204" pitchFamily="34" charset="0"/>
                <a:cs typeface="Calibri" panose="020F0502020204030204" pitchFamily="34" charset="0"/>
              </a:rPr>
              <a:t>Low noise product design- quiet drive motors, vibration- dampening mounts. </a:t>
            </a:r>
          </a:p>
          <a:p>
            <a:pPr lvl="1"/>
            <a:r>
              <a:rPr lang="en-GB" sz="1800" dirty="0">
                <a:latin typeface="Calibri" panose="020F0502020204030204" pitchFamily="34" charset="0"/>
                <a:ea typeface="Calibri" panose="020F0502020204030204" pitchFamily="34" charset="0"/>
                <a:cs typeface="Calibri" panose="020F0502020204030204" pitchFamily="34" charset="0"/>
              </a:rPr>
              <a:t>Noise Assessment</a:t>
            </a:r>
          </a:p>
          <a:p>
            <a:r>
              <a:rPr lang="en-GB" sz="1800" b="1" dirty="0">
                <a:latin typeface="Calibri" panose="020F0502020204030204" pitchFamily="34" charset="0"/>
                <a:ea typeface="Calibri" panose="020F0502020204030204" pitchFamily="34" charset="0"/>
                <a:cs typeface="Calibri" panose="020F0502020204030204" pitchFamily="34" charset="0"/>
              </a:rPr>
              <a:t>Environmental Product Declaration (EPD)</a:t>
            </a:r>
          </a:p>
          <a:p>
            <a:pPr lvl="1"/>
            <a:r>
              <a:rPr lang="en-GB" sz="1800" dirty="0">
                <a:latin typeface="Calibri" panose="020F0502020204030204" pitchFamily="34" charset="0"/>
                <a:ea typeface="Calibri" panose="020F0502020204030204" pitchFamily="34" charset="0"/>
                <a:cs typeface="Calibri" panose="020F0502020204030204" pitchFamily="34" charset="0"/>
              </a:rPr>
              <a:t>A verified document that reports a product’s environmental impact across its entire life cycle. </a:t>
            </a:r>
          </a:p>
          <a:p>
            <a:pPr lvl="1"/>
            <a:r>
              <a:rPr lang="en-GB" sz="1800" dirty="0">
                <a:latin typeface="Calibri" panose="020F0502020204030204" pitchFamily="34" charset="0"/>
                <a:ea typeface="Calibri" panose="020F0502020204030204" pitchFamily="34" charset="0"/>
                <a:cs typeface="Calibri" panose="020F0502020204030204" pitchFamily="34" charset="0"/>
              </a:rPr>
              <a:t>Provides credible environmental transparency, supports responsible design choices, and increases our product’s acceptance in competitive sustainability‑focused markets.</a:t>
            </a:r>
          </a:p>
          <a:p>
            <a:pPr lvl="1"/>
            <a:endParaRPr lang="en-GB" sz="1800" dirty="0">
              <a:latin typeface="Avenir Next LT Pro"/>
              <a:cs typeface="Segoe UI"/>
            </a:endParaRPr>
          </a:p>
          <a:p>
            <a:pPr lvl="1"/>
            <a:endParaRPr lang="en-GB" sz="1400" b="1" dirty="0">
              <a:latin typeface="Avenir Next LT Pro"/>
              <a:cs typeface="Segoe UI"/>
            </a:endParaRPr>
          </a:p>
          <a:p>
            <a:pPr lvl="1"/>
            <a:endParaRPr lang="en-GB" sz="1400" dirty="0">
              <a:cs typeface="Segoe UI"/>
            </a:endParaRPr>
          </a:p>
          <a:p>
            <a:pPr marL="457200" lvl="1" indent="0">
              <a:buNone/>
            </a:pPr>
            <a:endParaRPr lang="en-GB" sz="1400" dirty="0">
              <a:latin typeface="Avenir Next LT Pro"/>
              <a:cs typeface="Segoe UI"/>
            </a:endParaRPr>
          </a:p>
          <a:p>
            <a:pPr marL="457200" lvl="1" indent="0">
              <a:buNone/>
            </a:pPr>
            <a:endParaRPr lang="en-GB" sz="1400" dirty="0">
              <a:latin typeface="Avenir Next LT Pro"/>
              <a:cs typeface="Segoe UI"/>
            </a:endParaRPr>
          </a:p>
        </p:txBody>
      </p:sp>
      <p:sp>
        <p:nvSpPr>
          <p:cNvPr id="4" name="Date Placeholder 3">
            <a:extLst>
              <a:ext uri="{FF2B5EF4-FFF2-40B4-BE49-F238E27FC236}">
                <a16:creationId xmlns:a16="http://schemas.microsoft.com/office/drawing/2014/main" id="{7F3A328D-891E-0E89-90E7-24E97DB13E81}"/>
              </a:ext>
            </a:extLst>
          </p:cNvPr>
          <p:cNvSpPr>
            <a:spLocks noGrp="1"/>
          </p:cNvSpPr>
          <p:nvPr>
            <p:ph type="dt" sz="half" idx="10"/>
          </p:nvPr>
        </p:nvSpPr>
        <p:spPr/>
        <p:txBody>
          <a:bodyPr/>
          <a:lstStyle/>
          <a:p>
            <a:fld id="{738BCDC5-45BE-459E-B022-04D109F7BCF6}" type="datetime1">
              <a:rPr lang="en-US"/>
              <a:t>3/18/2026</a:t>
            </a:fld>
            <a:endParaRPr lang="en-US"/>
          </a:p>
        </p:txBody>
      </p:sp>
      <p:sp>
        <p:nvSpPr>
          <p:cNvPr id="8" name="TextBox 7">
            <a:extLst>
              <a:ext uri="{FF2B5EF4-FFF2-40B4-BE49-F238E27FC236}">
                <a16:creationId xmlns:a16="http://schemas.microsoft.com/office/drawing/2014/main" id="{8EEF12D8-DEA8-F838-6697-CB21653CBAFB}"/>
              </a:ext>
            </a:extLst>
          </p:cNvPr>
          <p:cNvSpPr txBox="1"/>
          <p:nvPr/>
        </p:nvSpPr>
        <p:spPr>
          <a:xfrm>
            <a:off x="10544470" y="6529162"/>
            <a:ext cx="1840075"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t>Georgia Cox (2510065)</a:t>
            </a:r>
          </a:p>
        </p:txBody>
      </p:sp>
      <p:pic>
        <p:nvPicPr>
          <p:cNvPr id="5" name="Picture 4" descr="Environmental Product Declaration (EPD)">
            <a:extLst>
              <a:ext uri="{FF2B5EF4-FFF2-40B4-BE49-F238E27FC236}">
                <a16:creationId xmlns:a16="http://schemas.microsoft.com/office/drawing/2014/main" id="{6D7806F8-FFC2-3DEB-12EE-DD683DD4042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10359713" y="4942216"/>
            <a:ext cx="1827208" cy="1137373"/>
          </a:xfrm>
          <a:prstGeom prst="rect">
            <a:avLst/>
          </a:prstGeom>
        </p:spPr>
      </p:pic>
    </p:spTree>
    <p:extLst>
      <p:ext uri="{BB962C8B-B14F-4D97-AF65-F5344CB8AC3E}">
        <p14:creationId xmlns:p14="http://schemas.microsoft.com/office/powerpoint/2010/main" val="14128169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0AFBA-1162-96D4-59E5-1C8FB90463F7}"/>
              </a:ext>
            </a:extLst>
          </p:cNvPr>
          <p:cNvSpPr>
            <a:spLocks noGrp="1"/>
          </p:cNvSpPr>
          <p:nvPr>
            <p:ph type="title"/>
          </p:nvPr>
        </p:nvSpPr>
        <p:spPr/>
        <p:txBody>
          <a:bodyPr/>
          <a:lstStyle/>
          <a:p>
            <a:r>
              <a:rPr lang="en-GB">
                <a:latin typeface="Calibri"/>
                <a:ea typeface="Calibri"/>
                <a:cs typeface="Calibri"/>
              </a:rPr>
              <a:t>Research – Previous Designs</a:t>
            </a:r>
          </a:p>
        </p:txBody>
      </p:sp>
      <p:sp>
        <p:nvSpPr>
          <p:cNvPr id="4" name="Date Placeholder 3">
            <a:extLst>
              <a:ext uri="{FF2B5EF4-FFF2-40B4-BE49-F238E27FC236}">
                <a16:creationId xmlns:a16="http://schemas.microsoft.com/office/drawing/2014/main" id="{AB3A30C7-93F7-9FAE-76E0-B32DFBA3D3B7}"/>
              </a:ext>
            </a:extLst>
          </p:cNvPr>
          <p:cNvSpPr>
            <a:spLocks noGrp="1"/>
          </p:cNvSpPr>
          <p:nvPr>
            <p:ph type="dt" sz="half" idx="10"/>
          </p:nvPr>
        </p:nvSpPr>
        <p:spPr/>
        <p:txBody>
          <a:bodyPr/>
          <a:lstStyle/>
          <a:p>
            <a:fld id="{2E272E3A-7B3B-43DF-B15D-150F0181CC1A}" type="datetime1">
              <a:rPr lang="en-US"/>
              <a:t>3/18/2026</a:t>
            </a:fld>
            <a:endParaRPr lang="en-US"/>
          </a:p>
        </p:txBody>
      </p:sp>
      <p:sp>
        <p:nvSpPr>
          <p:cNvPr id="6" name="Slide Number Placeholder 5">
            <a:extLst>
              <a:ext uri="{FF2B5EF4-FFF2-40B4-BE49-F238E27FC236}">
                <a16:creationId xmlns:a16="http://schemas.microsoft.com/office/drawing/2014/main" id="{E062D5D1-9120-9ABD-3DEE-2161DDD6FFDC}"/>
              </a:ext>
            </a:extLst>
          </p:cNvPr>
          <p:cNvSpPr>
            <a:spLocks noGrp="1"/>
          </p:cNvSpPr>
          <p:nvPr>
            <p:ph type="sldNum" sz="quarter" idx="12"/>
          </p:nvPr>
        </p:nvSpPr>
        <p:spPr/>
        <p:txBody>
          <a:bodyPr/>
          <a:lstStyle/>
          <a:p>
            <a:fld id="{A65A5C87-DF58-40C8-B092-1DE63DB4547E}" type="slidenum">
              <a:rPr lang="en-US" dirty="0"/>
              <a:t>9</a:t>
            </a:fld>
            <a:endParaRPr lang="en-US"/>
          </a:p>
        </p:txBody>
      </p:sp>
      <p:pic>
        <p:nvPicPr>
          <p:cNvPr id="16" name="Content Placeholder 15" descr="Components to Build a Residential Solar System">
            <a:extLst>
              <a:ext uri="{FF2B5EF4-FFF2-40B4-BE49-F238E27FC236}">
                <a16:creationId xmlns:a16="http://schemas.microsoft.com/office/drawing/2014/main" id="{85D13368-F22F-F448-EE39-08522C46811C}"/>
              </a:ext>
            </a:extLst>
          </p:cNvPr>
          <p:cNvPicPr>
            <a:picLocks noGrp="1" noChangeAspect="1"/>
          </p:cNvPicPr>
          <p:nvPr>
            <p:ph idx="1"/>
          </p:nvPr>
        </p:nvPicPr>
        <p:blipFill>
          <a:blip r:embed="rId2"/>
          <a:stretch>
            <a:fillRect/>
          </a:stretch>
        </p:blipFill>
        <p:spPr>
          <a:xfrm>
            <a:off x="251783" y="2124341"/>
            <a:ext cx="4269578" cy="2270300"/>
          </a:xfrm>
          <a:prstGeom prst="rect">
            <a:avLst/>
          </a:prstGeom>
        </p:spPr>
      </p:pic>
      <p:pic>
        <p:nvPicPr>
          <p:cNvPr id="3" name="Picture 2" descr="A solar panel with text overlay&#10;&#10;AI-generated content may be incorrect.">
            <a:extLst>
              <a:ext uri="{FF2B5EF4-FFF2-40B4-BE49-F238E27FC236}">
                <a16:creationId xmlns:a16="http://schemas.microsoft.com/office/drawing/2014/main" id="{CAF775C4-FC75-26B8-1BBD-5AE0C00BB3EC}"/>
              </a:ext>
            </a:extLst>
          </p:cNvPr>
          <p:cNvPicPr>
            <a:picLocks noChangeAspect="1"/>
          </p:cNvPicPr>
          <p:nvPr/>
        </p:nvPicPr>
        <p:blipFill>
          <a:blip r:embed="rId3"/>
          <a:srcRect t="104" r="353"/>
          <a:stretch>
            <a:fillRect/>
          </a:stretch>
        </p:blipFill>
        <p:spPr>
          <a:xfrm>
            <a:off x="4903570" y="2123953"/>
            <a:ext cx="3246035" cy="3606221"/>
          </a:xfrm>
          <a:prstGeom prst="rect">
            <a:avLst/>
          </a:prstGeom>
        </p:spPr>
      </p:pic>
      <p:pic>
        <p:nvPicPr>
          <p:cNvPr id="8" name="Picture 7" descr="A solar panel on a balcony&#10;&#10;AI-generated content may be incorrect.">
            <a:extLst>
              <a:ext uri="{FF2B5EF4-FFF2-40B4-BE49-F238E27FC236}">
                <a16:creationId xmlns:a16="http://schemas.microsoft.com/office/drawing/2014/main" id="{0084949C-0223-AE9F-FB7D-6A13D6DD7199}"/>
              </a:ext>
            </a:extLst>
          </p:cNvPr>
          <p:cNvPicPr>
            <a:picLocks noChangeAspect="1"/>
          </p:cNvPicPr>
          <p:nvPr/>
        </p:nvPicPr>
        <p:blipFill>
          <a:blip r:embed="rId4"/>
          <a:srcRect l="-67" t="134" r="8815"/>
          <a:stretch>
            <a:fillRect/>
          </a:stretch>
        </p:blipFill>
        <p:spPr>
          <a:xfrm>
            <a:off x="8540706" y="2123953"/>
            <a:ext cx="3082152" cy="3100167"/>
          </a:xfrm>
          <a:prstGeom prst="rect">
            <a:avLst/>
          </a:prstGeom>
        </p:spPr>
      </p:pic>
      <p:sp>
        <p:nvSpPr>
          <p:cNvPr id="7" name="TextBox 6">
            <a:extLst>
              <a:ext uri="{FF2B5EF4-FFF2-40B4-BE49-F238E27FC236}">
                <a16:creationId xmlns:a16="http://schemas.microsoft.com/office/drawing/2014/main" id="{BB0995B2-078D-1F55-F659-1179883AE984}"/>
              </a:ext>
            </a:extLst>
          </p:cNvPr>
          <p:cNvSpPr txBox="1"/>
          <p:nvPr/>
        </p:nvSpPr>
        <p:spPr>
          <a:xfrm>
            <a:off x="249476" y="5232380"/>
            <a:ext cx="4108762" cy="6541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lgn="ctr">
              <a:lnSpc>
                <a:spcPct val="110000"/>
              </a:lnSpc>
              <a:spcBef>
                <a:spcPts val="500"/>
              </a:spcBef>
            </a:pPr>
            <a:r>
              <a:rPr lang="en-GB">
                <a:latin typeface="Calibri"/>
                <a:ea typeface="Calibri"/>
                <a:cs typeface="Calibri"/>
              </a:rPr>
              <a:t>How existing ones are designed?</a:t>
            </a:r>
          </a:p>
          <a:p>
            <a:pPr lvl="1" algn="ctr">
              <a:lnSpc>
                <a:spcPct val="110000"/>
              </a:lnSpc>
              <a:spcBef>
                <a:spcPts val="500"/>
              </a:spcBef>
            </a:pPr>
            <a:r>
              <a:rPr lang="en-GB" sz="1200">
                <a:latin typeface="Calibri"/>
                <a:ea typeface="Calibri"/>
                <a:cs typeface="Calibri"/>
              </a:rPr>
              <a:t>(Hammas et al., 2025)</a:t>
            </a:r>
            <a:endParaRPr lang="en-GB">
              <a:latin typeface="Calibri"/>
              <a:ea typeface="Calibri"/>
              <a:cs typeface="Calibri"/>
            </a:endParaRPr>
          </a:p>
        </p:txBody>
      </p:sp>
      <p:sp>
        <p:nvSpPr>
          <p:cNvPr id="10" name="TextBox 9">
            <a:extLst>
              <a:ext uri="{FF2B5EF4-FFF2-40B4-BE49-F238E27FC236}">
                <a16:creationId xmlns:a16="http://schemas.microsoft.com/office/drawing/2014/main" id="{E9ADFDAF-C5F5-2AA1-818D-C77D849D71AE}"/>
              </a:ext>
            </a:extLst>
          </p:cNvPr>
          <p:cNvSpPr txBox="1"/>
          <p:nvPr/>
        </p:nvSpPr>
        <p:spPr>
          <a:xfrm>
            <a:off x="10195220" y="6529162"/>
            <a:ext cx="1903575"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t>Nathan Rees (2319664)</a:t>
            </a:r>
            <a:endParaRPr lang="en-GB">
              <a:solidFill>
                <a:srgbClr val="FFFFFF"/>
              </a:solidFill>
              <a:highlight>
                <a:srgbClr val="2D2C2C"/>
              </a:highlight>
              <a:latin typeface="Segoe UI"/>
              <a:cs typeface="Segoe UI"/>
            </a:endParaRPr>
          </a:p>
          <a:p>
            <a:endParaRPr lang="en-GB" sz="1050"/>
          </a:p>
        </p:txBody>
      </p:sp>
    </p:spTree>
    <p:extLst>
      <p:ext uri="{BB962C8B-B14F-4D97-AF65-F5344CB8AC3E}">
        <p14:creationId xmlns:p14="http://schemas.microsoft.com/office/powerpoint/2010/main" val="2440113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612276E-0C2F-A1BB-E7BD-D0BFFFB19511}"/>
              </a:ext>
            </a:extLst>
          </p:cNvPr>
          <p:cNvSpPr>
            <a:spLocks noGrp="1"/>
          </p:cNvSpPr>
          <p:nvPr>
            <p:ph type="title"/>
          </p:nvPr>
        </p:nvSpPr>
        <p:spPr>
          <a:xfrm>
            <a:off x="868680" y="1709928"/>
            <a:ext cx="3099816" cy="1709928"/>
          </a:xfrm>
        </p:spPr>
        <p:txBody>
          <a:bodyPr/>
          <a:lstStyle/>
          <a:p>
            <a:r>
              <a:rPr lang="en-US">
                <a:latin typeface="Calibri"/>
                <a:ea typeface="Calibri"/>
                <a:cs typeface="Calibri"/>
              </a:rPr>
              <a:t>Design</a:t>
            </a:r>
            <a:br>
              <a:rPr lang="en-US">
                <a:latin typeface="Calibri"/>
                <a:ea typeface="Calibri"/>
                <a:cs typeface="Calibri"/>
              </a:rPr>
            </a:br>
            <a:r>
              <a:rPr lang="en-US">
                <a:latin typeface="Calibri"/>
                <a:ea typeface="Calibri"/>
                <a:cs typeface="Calibri"/>
              </a:rPr>
              <a:t>Concept 1-</a:t>
            </a:r>
          </a:p>
        </p:txBody>
      </p:sp>
      <p:pic>
        <p:nvPicPr>
          <p:cNvPr id="7" name="Content Placeholder 6" descr="A paper with drawings and text&#10;&#10;AI-generated content may be incorrect.">
            <a:extLst>
              <a:ext uri="{FF2B5EF4-FFF2-40B4-BE49-F238E27FC236}">
                <a16:creationId xmlns:a16="http://schemas.microsoft.com/office/drawing/2014/main" id="{8A5079F7-FF7C-CA68-5330-C28BBD874CDC}"/>
              </a:ext>
            </a:extLst>
          </p:cNvPr>
          <p:cNvPicPr>
            <a:picLocks noGrp="1" noChangeAspect="1"/>
          </p:cNvPicPr>
          <p:nvPr>
            <p:ph type="pic" idx="1"/>
          </p:nvPr>
        </p:nvPicPr>
        <p:blipFill>
          <a:blip r:embed="rId2"/>
          <a:srcRect l="4798"/>
          <a:stretch>
            <a:fillRect/>
          </a:stretch>
        </p:blipFill>
        <p:spPr>
          <a:xfrm rot="16200000">
            <a:off x="6007608" y="118872"/>
            <a:ext cx="4645152" cy="6729984"/>
          </a:xfrm>
          <a:prstGeom prst="rect">
            <a:avLst/>
          </a:prstGeom>
          <a:noFill/>
        </p:spPr>
      </p:pic>
      <p:sp>
        <p:nvSpPr>
          <p:cNvPr id="14" name="Text Placeholder 3">
            <a:extLst>
              <a:ext uri="{FF2B5EF4-FFF2-40B4-BE49-F238E27FC236}">
                <a16:creationId xmlns:a16="http://schemas.microsoft.com/office/drawing/2014/main" id="{6DD2E955-2EF7-FED0-195C-FA01AA20E23C}"/>
              </a:ext>
            </a:extLst>
          </p:cNvPr>
          <p:cNvSpPr>
            <a:spLocks noGrp="1"/>
          </p:cNvSpPr>
          <p:nvPr>
            <p:ph type="body" sz="half" idx="2"/>
          </p:nvPr>
        </p:nvSpPr>
        <p:spPr>
          <a:xfrm>
            <a:off x="868680" y="3224164"/>
            <a:ext cx="3099816" cy="3032760"/>
          </a:xfrm>
        </p:spPr>
        <p:txBody>
          <a:bodyPr vert="horz" lIns="91440" tIns="45720" rIns="91440" bIns="45720" rtlCol="0" anchor="t">
            <a:normAutofit/>
          </a:bodyPr>
          <a:lstStyle/>
          <a:p>
            <a:pPr marL="285750" indent="-285750">
              <a:buFont typeface="Calibri"/>
              <a:buChar char="-"/>
            </a:pPr>
            <a:r>
              <a:rPr lang="en-US">
                <a:latin typeface="Calibri"/>
                <a:ea typeface="Calibri"/>
                <a:cs typeface="Calibri"/>
              </a:rPr>
              <a:t>Single Axis</a:t>
            </a:r>
          </a:p>
          <a:p>
            <a:pPr marL="285750" indent="-285750">
              <a:buFont typeface="Calibri"/>
              <a:buChar char="-"/>
            </a:pPr>
            <a:r>
              <a:rPr lang="en-US">
                <a:latin typeface="Calibri"/>
                <a:ea typeface="Calibri"/>
                <a:cs typeface="Calibri"/>
              </a:rPr>
              <a:t>Track, trolley system</a:t>
            </a:r>
          </a:p>
          <a:p>
            <a:pPr marL="285750" indent="-285750">
              <a:buFont typeface="Calibri"/>
              <a:buChar char="-"/>
            </a:pPr>
            <a:r>
              <a:rPr lang="en-US">
                <a:latin typeface="Calibri"/>
                <a:ea typeface="Calibri"/>
                <a:cs typeface="Calibri"/>
              </a:rPr>
              <a:t>Moves over the apex of the house.</a:t>
            </a:r>
          </a:p>
          <a:p>
            <a:pPr marL="285750" indent="-285750">
              <a:buFont typeface="Calibri"/>
              <a:buChar char="-"/>
            </a:pPr>
            <a:r>
              <a:rPr lang="en-US" err="1">
                <a:latin typeface="Calibri"/>
                <a:ea typeface="Calibri"/>
                <a:cs typeface="Calibri"/>
              </a:rPr>
              <a:t>Aesthe</a:t>
            </a:r>
            <a:r>
              <a:rPr lang="en-US">
                <a:latin typeface="Calibri"/>
                <a:ea typeface="Calibri"/>
                <a:cs typeface="Calibri"/>
              </a:rPr>
              <a:t>tics</a:t>
            </a:r>
          </a:p>
        </p:txBody>
      </p:sp>
      <p:sp>
        <p:nvSpPr>
          <p:cNvPr id="4" name="Date Placeholder 3">
            <a:extLst>
              <a:ext uri="{FF2B5EF4-FFF2-40B4-BE49-F238E27FC236}">
                <a16:creationId xmlns:a16="http://schemas.microsoft.com/office/drawing/2014/main" id="{51F02BE3-C629-8167-D717-911B11855735}"/>
              </a:ext>
            </a:extLst>
          </p:cNvPr>
          <p:cNvSpPr>
            <a:spLocks noGrp="1"/>
          </p:cNvSpPr>
          <p:nvPr>
            <p:ph type="dt" sz="half" idx="10"/>
          </p:nvPr>
        </p:nvSpPr>
        <p:spPr>
          <a:xfrm>
            <a:off x="868680" y="6356350"/>
            <a:ext cx="2743200" cy="365125"/>
          </a:xfrm>
        </p:spPr>
        <p:txBody>
          <a:bodyPr anchor="ctr">
            <a:normAutofit/>
          </a:bodyPr>
          <a:lstStyle/>
          <a:p>
            <a:pPr>
              <a:spcAft>
                <a:spcPts val="600"/>
              </a:spcAft>
            </a:pPr>
            <a:fld id="{510395F0-ED96-4D0B-A360-1D62FBCA3CA2}" type="datetime1">
              <a:rPr lang="en-US"/>
              <a:pPr>
                <a:spcAft>
                  <a:spcPts val="600"/>
                </a:spcAft>
              </a:pPr>
              <a:t>3/18/2026</a:t>
            </a:fld>
            <a:endParaRPr lang="en-US"/>
          </a:p>
        </p:txBody>
      </p:sp>
      <p:sp>
        <p:nvSpPr>
          <p:cNvPr id="6" name="Slide Number Placeholder 5">
            <a:extLst>
              <a:ext uri="{FF2B5EF4-FFF2-40B4-BE49-F238E27FC236}">
                <a16:creationId xmlns:a16="http://schemas.microsoft.com/office/drawing/2014/main" id="{50C52D91-2DC9-7D28-4F37-000815BF4D70}"/>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10</a:t>
            </a:fld>
            <a:endParaRPr lang="en-US"/>
          </a:p>
        </p:txBody>
      </p:sp>
      <p:sp>
        <p:nvSpPr>
          <p:cNvPr id="3" name="TextBox 2">
            <a:extLst>
              <a:ext uri="{FF2B5EF4-FFF2-40B4-BE49-F238E27FC236}">
                <a16:creationId xmlns:a16="http://schemas.microsoft.com/office/drawing/2014/main" id="{8E581FED-9941-114C-7215-59BC4BE4CA22}"/>
              </a:ext>
            </a:extLst>
          </p:cNvPr>
          <p:cNvSpPr txBox="1"/>
          <p:nvPr/>
        </p:nvSpPr>
        <p:spPr>
          <a:xfrm>
            <a:off x="10195220" y="6529162"/>
            <a:ext cx="1903575"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t>Nathan Rees (2319664)</a:t>
            </a:r>
            <a:endParaRPr lang="en-GB">
              <a:solidFill>
                <a:srgbClr val="FFFFFF"/>
              </a:solidFill>
              <a:highlight>
                <a:srgbClr val="2D2C2C"/>
              </a:highlight>
              <a:latin typeface="Segoe UI"/>
              <a:cs typeface="Segoe UI"/>
            </a:endParaRPr>
          </a:p>
          <a:p>
            <a:endParaRPr lang="en-GB" sz="1050"/>
          </a:p>
        </p:txBody>
      </p:sp>
    </p:spTree>
    <p:extLst>
      <p:ext uri="{BB962C8B-B14F-4D97-AF65-F5344CB8AC3E}">
        <p14:creationId xmlns:p14="http://schemas.microsoft.com/office/powerpoint/2010/main" val="1585946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7FEEABB-F415-30FA-F6EE-884A54E26CCE}"/>
              </a:ext>
            </a:extLst>
          </p:cNvPr>
          <p:cNvSpPr>
            <a:spLocks noGrp="1"/>
          </p:cNvSpPr>
          <p:nvPr>
            <p:ph type="title"/>
          </p:nvPr>
        </p:nvSpPr>
        <p:spPr>
          <a:xfrm>
            <a:off x="868680" y="1709928"/>
            <a:ext cx="3099816" cy="1709928"/>
          </a:xfrm>
        </p:spPr>
        <p:txBody>
          <a:bodyPr/>
          <a:lstStyle/>
          <a:p>
            <a:r>
              <a:rPr lang="en-US">
                <a:latin typeface="Calibri"/>
                <a:ea typeface="Calibri"/>
                <a:cs typeface="Calibri"/>
              </a:rPr>
              <a:t>Design</a:t>
            </a:r>
            <a:br>
              <a:rPr lang="en-US">
                <a:latin typeface="Calibri"/>
                <a:ea typeface="Calibri"/>
                <a:cs typeface="Calibri"/>
              </a:rPr>
            </a:br>
            <a:r>
              <a:rPr lang="en-US">
                <a:latin typeface="Calibri"/>
                <a:ea typeface="Calibri"/>
                <a:cs typeface="Calibri"/>
              </a:rPr>
              <a:t>Concept 2 - </a:t>
            </a:r>
          </a:p>
        </p:txBody>
      </p:sp>
      <p:pic>
        <p:nvPicPr>
          <p:cNvPr id="7" name="Content Placeholder 6" descr="A paper with writing on it&#10;&#10;AI-generated content may be incorrect.">
            <a:extLst>
              <a:ext uri="{FF2B5EF4-FFF2-40B4-BE49-F238E27FC236}">
                <a16:creationId xmlns:a16="http://schemas.microsoft.com/office/drawing/2014/main" id="{16C9B45A-6779-567C-3EA8-54642DB07122}"/>
              </a:ext>
            </a:extLst>
          </p:cNvPr>
          <p:cNvPicPr>
            <a:picLocks noGrp="1" noChangeAspect="1"/>
          </p:cNvPicPr>
          <p:nvPr>
            <p:ph type="pic" idx="1"/>
          </p:nvPr>
        </p:nvPicPr>
        <p:blipFill>
          <a:blip r:embed="rId2"/>
          <a:srcRect t="31" r="-2" b="-2"/>
          <a:stretch>
            <a:fillRect/>
          </a:stretch>
        </p:blipFill>
        <p:spPr>
          <a:xfrm rot="16200000">
            <a:off x="6007608" y="118872"/>
            <a:ext cx="4645152" cy="6729984"/>
          </a:xfrm>
          <a:prstGeom prst="rect">
            <a:avLst/>
          </a:prstGeom>
          <a:noFill/>
        </p:spPr>
      </p:pic>
      <p:sp>
        <p:nvSpPr>
          <p:cNvPr id="14" name="Text Placeholder 3">
            <a:extLst>
              <a:ext uri="{FF2B5EF4-FFF2-40B4-BE49-F238E27FC236}">
                <a16:creationId xmlns:a16="http://schemas.microsoft.com/office/drawing/2014/main" id="{B5035AF2-3A04-28FD-BD3A-B3AF40884726}"/>
              </a:ext>
            </a:extLst>
          </p:cNvPr>
          <p:cNvSpPr>
            <a:spLocks noGrp="1"/>
          </p:cNvSpPr>
          <p:nvPr>
            <p:ph type="body" sz="half" idx="2"/>
          </p:nvPr>
        </p:nvSpPr>
        <p:spPr>
          <a:xfrm>
            <a:off x="868680" y="3142637"/>
            <a:ext cx="3099816" cy="3124200"/>
          </a:xfrm>
        </p:spPr>
        <p:txBody>
          <a:bodyPr vert="horz" lIns="91440" tIns="45720" rIns="91440" bIns="45720" rtlCol="0" anchor="t">
            <a:normAutofit/>
          </a:bodyPr>
          <a:lstStyle/>
          <a:p>
            <a:pPr marL="285750" indent="-285750">
              <a:buFont typeface="Calibri" panose="020B0604020202020204" pitchFamily="34" charset="0"/>
              <a:buChar char="-"/>
            </a:pPr>
            <a:r>
              <a:rPr lang="en-US">
                <a:latin typeface="Calibri"/>
                <a:ea typeface="Calibri"/>
                <a:cs typeface="Calibri"/>
              </a:rPr>
              <a:t>Single Axis.</a:t>
            </a:r>
          </a:p>
          <a:p>
            <a:pPr marL="285750" indent="-285750">
              <a:buFont typeface="Calibri" panose="020B0604020202020204" pitchFamily="34" charset="0"/>
              <a:buChar char="-"/>
            </a:pPr>
            <a:r>
              <a:rPr lang="en-US">
                <a:latin typeface="Calibri"/>
                <a:ea typeface="Calibri"/>
                <a:cs typeface="Calibri"/>
              </a:rPr>
              <a:t>Hinge point</a:t>
            </a:r>
          </a:p>
          <a:p>
            <a:pPr marL="285750" indent="-285750">
              <a:buFont typeface="Calibri" panose="020B0604020202020204" pitchFamily="34" charset="0"/>
              <a:buChar char="-"/>
            </a:pPr>
            <a:r>
              <a:rPr lang="en-US">
                <a:latin typeface="Calibri"/>
                <a:ea typeface="Calibri"/>
                <a:cs typeface="Calibri"/>
              </a:rPr>
              <a:t>Hydraulic extension.</a:t>
            </a:r>
          </a:p>
          <a:p>
            <a:pPr marL="285750" indent="-285750">
              <a:buFont typeface="Calibri" panose="020B0604020202020204" pitchFamily="34" charset="0"/>
              <a:buChar char="-"/>
            </a:pPr>
            <a:r>
              <a:rPr lang="en-US">
                <a:latin typeface="Calibri"/>
                <a:ea typeface="Calibri"/>
                <a:cs typeface="Calibri"/>
              </a:rPr>
              <a:t>Cannot be seen from front.</a:t>
            </a:r>
          </a:p>
        </p:txBody>
      </p:sp>
      <p:sp>
        <p:nvSpPr>
          <p:cNvPr id="4" name="Date Placeholder 3">
            <a:extLst>
              <a:ext uri="{FF2B5EF4-FFF2-40B4-BE49-F238E27FC236}">
                <a16:creationId xmlns:a16="http://schemas.microsoft.com/office/drawing/2014/main" id="{971AD8B8-DB38-B917-3FEF-CA5FD259B135}"/>
              </a:ext>
            </a:extLst>
          </p:cNvPr>
          <p:cNvSpPr>
            <a:spLocks noGrp="1"/>
          </p:cNvSpPr>
          <p:nvPr>
            <p:ph type="dt" sz="half" idx="10"/>
          </p:nvPr>
        </p:nvSpPr>
        <p:spPr>
          <a:xfrm>
            <a:off x="868680" y="6356350"/>
            <a:ext cx="2743200" cy="365125"/>
          </a:xfrm>
        </p:spPr>
        <p:txBody>
          <a:bodyPr anchor="ctr">
            <a:normAutofit/>
          </a:bodyPr>
          <a:lstStyle/>
          <a:p>
            <a:pPr>
              <a:spcAft>
                <a:spcPts val="600"/>
              </a:spcAft>
            </a:pPr>
            <a:fld id="{BF05831F-9747-4E06-8885-3779371CB078}" type="datetime1">
              <a:rPr lang="en-US"/>
              <a:pPr>
                <a:spcAft>
                  <a:spcPts val="600"/>
                </a:spcAft>
              </a:pPr>
              <a:t>3/18/2026</a:t>
            </a:fld>
            <a:endParaRPr lang="en-US"/>
          </a:p>
        </p:txBody>
      </p:sp>
      <p:sp>
        <p:nvSpPr>
          <p:cNvPr id="6" name="Slide Number Placeholder 5">
            <a:extLst>
              <a:ext uri="{FF2B5EF4-FFF2-40B4-BE49-F238E27FC236}">
                <a16:creationId xmlns:a16="http://schemas.microsoft.com/office/drawing/2014/main" id="{C6D56C33-E858-3909-F923-9B902B6E731E}"/>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11</a:t>
            </a:fld>
            <a:endParaRPr lang="en-US"/>
          </a:p>
        </p:txBody>
      </p:sp>
      <p:sp>
        <p:nvSpPr>
          <p:cNvPr id="3" name="TextBox 2">
            <a:extLst>
              <a:ext uri="{FF2B5EF4-FFF2-40B4-BE49-F238E27FC236}">
                <a16:creationId xmlns:a16="http://schemas.microsoft.com/office/drawing/2014/main" id="{ADAA7A98-E4E0-048C-00C4-2911B0FCF023}"/>
              </a:ext>
            </a:extLst>
          </p:cNvPr>
          <p:cNvSpPr txBox="1"/>
          <p:nvPr/>
        </p:nvSpPr>
        <p:spPr>
          <a:xfrm>
            <a:off x="10195220" y="6529162"/>
            <a:ext cx="1903575"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t>Nathan Rees (2319664)</a:t>
            </a:r>
            <a:endParaRPr lang="en-GB">
              <a:solidFill>
                <a:srgbClr val="FFFFFF"/>
              </a:solidFill>
              <a:highlight>
                <a:srgbClr val="2D2C2C"/>
              </a:highlight>
              <a:latin typeface="Segoe UI"/>
              <a:cs typeface="Segoe UI"/>
            </a:endParaRPr>
          </a:p>
          <a:p>
            <a:endParaRPr lang="en-GB" sz="1050"/>
          </a:p>
        </p:txBody>
      </p:sp>
    </p:spTree>
    <p:extLst>
      <p:ext uri="{BB962C8B-B14F-4D97-AF65-F5344CB8AC3E}">
        <p14:creationId xmlns:p14="http://schemas.microsoft.com/office/powerpoint/2010/main" val="1771857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6F781D-A8E1-BA08-C98D-26CCC6CC3BBF}"/>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60444215-D4F4-CFDD-D284-F3B698BC81B4}"/>
              </a:ext>
            </a:extLst>
          </p:cNvPr>
          <p:cNvSpPr>
            <a:spLocks noGrp="1"/>
          </p:cNvSpPr>
          <p:nvPr>
            <p:ph type="title"/>
          </p:nvPr>
        </p:nvSpPr>
        <p:spPr>
          <a:xfrm>
            <a:off x="868680" y="1709928"/>
            <a:ext cx="3099816" cy="1709928"/>
          </a:xfrm>
        </p:spPr>
        <p:txBody>
          <a:bodyPr/>
          <a:lstStyle/>
          <a:p>
            <a:r>
              <a:rPr lang="en-US">
                <a:latin typeface="Calibri"/>
                <a:ea typeface="Calibri"/>
                <a:cs typeface="Calibri"/>
              </a:rPr>
              <a:t>Design</a:t>
            </a:r>
            <a:br>
              <a:rPr lang="en-US">
                <a:latin typeface="Calibri"/>
                <a:ea typeface="Calibri"/>
                <a:cs typeface="Calibri"/>
              </a:rPr>
            </a:br>
            <a:r>
              <a:rPr lang="en-US">
                <a:latin typeface="Calibri"/>
                <a:ea typeface="Calibri"/>
                <a:cs typeface="Calibri"/>
              </a:rPr>
              <a:t>Concept 3 - </a:t>
            </a:r>
          </a:p>
        </p:txBody>
      </p:sp>
      <p:sp>
        <p:nvSpPr>
          <p:cNvPr id="14" name="Text Placeholder 3">
            <a:extLst>
              <a:ext uri="{FF2B5EF4-FFF2-40B4-BE49-F238E27FC236}">
                <a16:creationId xmlns:a16="http://schemas.microsoft.com/office/drawing/2014/main" id="{416B1148-1855-D534-900C-E9D1D3D0A42D}"/>
              </a:ext>
            </a:extLst>
          </p:cNvPr>
          <p:cNvSpPr>
            <a:spLocks noGrp="1"/>
          </p:cNvSpPr>
          <p:nvPr>
            <p:ph type="body" sz="half" idx="2"/>
          </p:nvPr>
        </p:nvSpPr>
        <p:spPr>
          <a:xfrm>
            <a:off x="868680" y="3049710"/>
            <a:ext cx="3099816" cy="3124200"/>
          </a:xfrm>
        </p:spPr>
        <p:txBody>
          <a:bodyPr vert="horz" lIns="91440" tIns="45720" rIns="91440" bIns="45720" rtlCol="0" anchor="t">
            <a:normAutofit/>
          </a:bodyPr>
          <a:lstStyle/>
          <a:p>
            <a:pPr marL="285750" indent="-285750">
              <a:buFont typeface="Calibri" panose="020B0604020202020204" pitchFamily="34" charset="0"/>
              <a:buChar char="-"/>
            </a:pPr>
            <a:r>
              <a:rPr lang="en-US">
                <a:latin typeface="Calibri"/>
                <a:ea typeface="Calibri"/>
                <a:cs typeface="Calibri"/>
              </a:rPr>
              <a:t>Dual Axis.</a:t>
            </a:r>
          </a:p>
          <a:p>
            <a:pPr marL="285750" indent="-285750">
              <a:buFont typeface="Calibri" panose="020B0604020202020204" pitchFamily="34" charset="0"/>
              <a:buChar char="-"/>
            </a:pPr>
            <a:r>
              <a:rPr lang="en-US">
                <a:latin typeface="Calibri"/>
                <a:ea typeface="Calibri"/>
                <a:cs typeface="Calibri"/>
              </a:rPr>
              <a:t>Singular hinge point.</a:t>
            </a:r>
          </a:p>
          <a:p>
            <a:pPr marL="285750" indent="-285750">
              <a:buFont typeface="Calibri" panose="020B0604020202020204" pitchFamily="34" charset="0"/>
              <a:buChar char="-"/>
            </a:pPr>
            <a:r>
              <a:rPr lang="en-US">
                <a:latin typeface="Calibri"/>
                <a:ea typeface="Calibri"/>
                <a:cs typeface="Calibri"/>
              </a:rPr>
              <a:t>Hydraulic extension.</a:t>
            </a:r>
          </a:p>
          <a:p>
            <a:pPr marL="285750" indent="-285750">
              <a:buFont typeface="Calibri" panose="020B0604020202020204" pitchFamily="34" charset="0"/>
              <a:buChar char="-"/>
            </a:pPr>
            <a:r>
              <a:rPr lang="en-US">
                <a:latin typeface="Calibri"/>
                <a:ea typeface="Calibri"/>
                <a:cs typeface="Calibri"/>
              </a:rPr>
              <a:t>Cannot be seen from front.</a:t>
            </a:r>
          </a:p>
        </p:txBody>
      </p:sp>
      <p:sp>
        <p:nvSpPr>
          <p:cNvPr id="4" name="Date Placeholder 3">
            <a:extLst>
              <a:ext uri="{FF2B5EF4-FFF2-40B4-BE49-F238E27FC236}">
                <a16:creationId xmlns:a16="http://schemas.microsoft.com/office/drawing/2014/main" id="{0803BA3D-3E57-71D3-17B1-92CA82FDA366}"/>
              </a:ext>
            </a:extLst>
          </p:cNvPr>
          <p:cNvSpPr>
            <a:spLocks noGrp="1"/>
          </p:cNvSpPr>
          <p:nvPr>
            <p:ph type="dt" sz="half" idx="10"/>
          </p:nvPr>
        </p:nvSpPr>
        <p:spPr>
          <a:xfrm>
            <a:off x="868680" y="6356350"/>
            <a:ext cx="2743200" cy="365125"/>
          </a:xfrm>
        </p:spPr>
        <p:txBody>
          <a:bodyPr anchor="ctr">
            <a:normAutofit/>
          </a:bodyPr>
          <a:lstStyle/>
          <a:p>
            <a:pPr>
              <a:spcAft>
                <a:spcPts val="600"/>
              </a:spcAft>
            </a:pPr>
            <a:fld id="{BF05831F-9747-4E06-8885-3779371CB078}" type="datetime1">
              <a:rPr lang="en-US"/>
              <a:pPr>
                <a:spcAft>
                  <a:spcPts val="600"/>
                </a:spcAft>
              </a:pPr>
              <a:t>3/18/2026</a:t>
            </a:fld>
            <a:endParaRPr lang="en-US"/>
          </a:p>
        </p:txBody>
      </p:sp>
      <p:sp>
        <p:nvSpPr>
          <p:cNvPr id="6" name="Slide Number Placeholder 5">
            <a:extLst>
              <a:ext uri="{FF2B5EF4-FFF2-40B4-BE49-F238E27FC236}">
                <a16:creationId xmlns:a16="http://schemas.microsoft.com/office/drawing/2014/main" id="{10F358C5-AFB5-AB7C-A73F-595E3309A863}"/>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12</a:t>
            </a:fld>
            <a:endParaRPr lang="en-US"/>
          </a:p>
        </p:txBody>
      </p:sp>
      <p:sp>
        <p:nvSpPr>
          <p:cNvPr id="7" name="TextBox 6">
            <a:extLst>
              <a:ext uri="{FF2B5EF4-FFF2-40B4-BE49-F238E27FC236}">
                <a16:creationId xmlns:a16="http://schemas.microsoft.com/office/drawing/2014/main" id="{CC75E3A9-EE2B-6EA6-4F68-13A4719156F4}"/>
              </a:ext>
            </a:extLst>
          </p:cNvPr>
          <p:cNvSpPr txBox="1"/>
          <p:nvPr/>
        </p:nvSpPr>
        <p:spPr>
          <a:xfrm>
            <a:off x="10195220" y="6529162"/>
            <a:ext cx="1903575"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t>Nathan Rees (2319664)</a:t>
            </a:r>
            <a:endParaRPr lang="en-GB">
              <a:solidFill>
                <a:srgbClr val="FFFFFF"/>
              </a:solidFill>
              <a:highlight>
                <a:srgbClr val="2D2C2C"/>
              </a:highlight>
              <a:latin typeface="Segoe UI"/>
              <a:cs typeface="Segoe UI"/>
            </a:endParaRPr>
          </a:p>
          <a:p>
            <a:endParaRPr lang="en-GB" sz="1050"/>
          </a:p>
        </p:txBody>
      </p:sp>
      <p:pic>
        <p:nvPicPr>
          <p:cNvPr id="10" name="Picture Placeholder 9" descr="A paper with drawings and pencils on a table&#10;&#10;AI-generated content may be incorrect.">
            <a:extLst>
              <a:ext uri="{FF2B5EF4-FFF2-40B4-BE49-F238E27FC236}">
                <a16:creationId xmlns:a16="http://schemas.microsoft.com/office/drawing/2014/main" id="{AF923262-3E86-DB77-F5C0-2136762D5D79}"/>
              </a:ext>
            </a:extLst>
          </p:cNvPr>
          <p:cNvPicPr>
            <a:picLocks noGrp="1" noChangeAspect="1"/>
          </p:cNvPicPr>
          <p:nvPr>
            <p:ph type="pic" idx="1"/>
          </p:nvPr>
        </p:nvPicPr>
        <p:blipFill>
          <a:blip r:embed="rId2"/>
          <a:srcRect t="5447"/>
          <a:stretch>
            <a:fillRect/>
          </a:stretch>
        </p:blipFill>
        <p:spPr>
          <a:xfrm>
            <a:off x="4946975" y="1222248"/>
            <a:ext cx="6705458" cy="4407929"/>
          </a:xfrm>
          <a:prstGeom prst="rect">
            <a:avLst/>
          </a:prstGeom>
        </p:spPr>
      </p:pic>
    </p:spTree>
    <p:extLst>
      <p:ext uri="{BB962C8B-B14F-4D97-AF65-F5344CB8AC3E}">
        <p14:creationId xmlns:p14="http://schemas.microsoft.com/office/powerpoint/2010/main" val="915981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02F76-2C8E-35C7-4A2E-6ECD012C8C0B}"/>
              </a:ext>
            </a:extLst>
          </p:cNvPr>
          <p:cNvSpPr>
            <a:spLocks noGrp="1"/>
          </p:cNvSpPr>
          <p:nvPr>
            <p:ph type="title"/>
          </p:nvPr>
        </p:nvSpPr>
        <p:spPr/>
        <p:txBody>
          <a:bodyPr/>
          <a:lstStyle/>
          <a:p>
            <a:r>
              <a:rPr lang="en-GB">
                <a:latin typeface="Calibri"/>
                <a:ea typeface="Calibri"/>
                <a:cs typeface="Calibri"/>
              </a:rPr>
              <a:t>Design Considerations</a:t>
            </a:r>
          </a:p>
        </p:txBody>
      </p:sp>
      <p:sp>
        <p:nvSpPr>
          <p:cNvPr id="3" name="Content Placeholder 2">
            <a:extLst>
              <a:ext uri="{FF2B5EF4-FFF2-40B4-BE49-F238E27FC236}">
                <a16:creationId xmlns:a16="http://schemas.microsoft.com/office/drawing/2014/main" id="{7DCCA069-69B4-2B24-4E39-F65ABF9957FB}"/>
              </a:ext>
            </a:extLst>
          </p:cNvPr>
          <p:cNvSpPr>
            <a:spLocks noGrp="1"/>
          </p:cNvSpPr>
          <p:nvPr>
            <p:ph idx="1"/>
          </p:nvPr>
        </p:nvSpPr>
        <p:spPr>
          <a:xfrm>
            <a:off x="415591" y="2141326"/>
            <a:ext cx="11275686" cy="4340989"/>
          </a:xfrm>
        </p:spPr>
        <p:txBody>
          <a:bodyPr vert="horz" lIns="91440" tIns="45720" rIns="91440" bIns="45720" rtlCol="0" anchor="t">
            <a:normAutofit/>
          </a:bodyPr>
          <a:lstStyle/>
          <a:p>
            <a:pPr marL="0" indent="0">
              <a:buNone/>
            </a:pPr>
            <a:endParaRPr lang="en-GB" sz="1800">
              <a:latin typeface="Calibri"/>
              <a:ea typeface="Calibri"/>
              <a:cs typeface="Calibri"/>
            </a:endParaRPr>
          </a:p>
          <a:p>
            <a:pPr lvl="1">
              <a:buFont typeface="Courier New" panose="020B0604020202020204" pitchFamily="34" charset="0"/>
              <a:buChar char="o"/>
            </a:pPr>
            <a:r>
              <a:rPr lang="en-GB" sz="1800">
                <a:latin typeface="Calibri"/>
                <a:ea typeface="Calibri"/>
                <a:cs typeface="Calibri"/>
              </a:rPr>
              <a:t>Following MCS regulations. (MCS Service Company, 2023)</a:t>
            </a:r>
          </a:p>
          <a:p>
            <a:pPr lvl="1">
              <a:buFont typeface="Courier New" panose="020B0604020202020204" pitchFamily="34" charset="0"/>
              <a:buChar char="o"/>
            </a:pPr>
            <a:r>
              <a:rPr lang="en-GB" sz="1800">
                <a:latin typeface="Calibri"/>
                <a:ea typeface="Calibri"/>
                <a:cs typeface="Calibri"/>
              </a:rPr>
              <a:t>Distance between roof and panel.</a:t>
            </a:r>
          </a:p>
          <a:p>
            <a:pPr lvl="1">
              <a:buFont typeface="Courier New" panose="020B0604020202020204" pitchFamily="34" charset="0"/>
              <a:buChar char="o"/>
            </a:pPr>
            <a:r>
              <a:rPr lang="en-GB" sz="1800">
                <a:latin typeface="Calibri"/>
                <a:ea typeface="Calibri"/>
                <a:cs typeface="Calibri"/>
              </a:rPr>
              <a:t>Frame materials.</a:t>
            </a:r>
          </a:p>
          <a:p>
            <a:pPr lvl="1">
              <a:buFont typeface="Courier New" panose="020B0604020202020204" pitchFamily="34" charset="0"/>
              <a:buChar char="o"/>
            </a:pPr>
            <a:r>
              <a:rPr lang="en-GB" sz="1800">
                <a:latin typeface="Calibri"/>
                <a:ea typeface="Calibri"/>
                <a:cs typeface="Calibri"/>
              </a:rPr>
              <a:t>Mounting Bracket sizes – Dependant on solar panel weight.</a:t>
            </a:r>
          </a:p>
          <a:p>
            <a:pPr lvl="1">
              <a:buFont typeface="Courier New" panose="020B0604020202020204" pitchFamily="34" charset="0"/>
              <a:buChar char="o"/>
            </a:pPr>
            <a:r>
              <a:rPr lang="en-GB" sz="1800">
                <a:latin typeface="Calibri"/>
                <a:ea typeface="Calibri"/>
                <a:cs typeface="Calibri"/>
              </a:rPr>
              <a:t>Environmental / Weather Changes.</a:t>
            </a:r>
          </a:p>
          <a:p>
            <a:pPr lvl="1">
              <a:buFont typeface="Courier New" panose="020B0604020202020204" pitchFamily="34" charset="0"/>
              <a:buChar char="o"/>
            </a:pPr>
            <a:r>
              <a:rPr lang="en-GB" sz="1800">
                <a:latin typeface="Calibri"/>
                <a:ea typeface="Calibri"/>
                <a:cs typeface="Calibri"/>
              </a:rPr>
              <a:t>Maintenance requirements</a:t>
            </a:r>
          </a:p>
          <a:p>
            <a:pPr lvl="1">
              <a:buFont typeface="Courier New" panose="020B0604020202020204" pitchFamily="34" charset="0"/>
              <a:buChar char="o"/>
            </a:pPr>
            <a:r>
              <a:rPr lang="en-GB" sz="1800">
                <a:latin typeface="Calibri"/>
                <a:ea typeface="Calibri"/>
                <a:cs typeface="Calibri"/>
              </a:rPr>
              <a:t>Durability requirements</a:t>
            </a:r>
          </a:p>
          <a:p>
            <a:pPr lvl="1">
              <a:buFont typeface="Courier New" panose="020B0604020202020204" pitchFamily="34" charset="0"/>
              <a:buChar char="o"/>
            </a:pPr>
            <a:r>
              <a:rPr lang="en-GB" sz="1800">
                <a:latin typeface="Calibri"/>
                <a:ea typeface="Calibri"/>
                <a:cs typeface="Calibri"/>
              </a:rPr>
              <a:t>Safety requirements</a:t>
            </a:r>
          </a:p>
          <a:p>
            <a:pPr lvl="1">
              <a:buFont typeface="Courier New" panose="020B0604020202020204" pitchFamily="34" charset="0"/>
              <a:buChar char="o"/>
            </a:pPr>
            <a:r>
              <a:rPr lang="en-GB" sz="1800">
                <a:latin typeface="Calibri"/>
                <a:ea typeface="Calibri"/>
                <a:cs typeface="Calibri"/>
              </a:rPr>
              <a:t>Any additional design regulations and legislations.</a:t>
            </a:r>
          </a:p>
        </p:txBody>
      </p:sp>
      <p:sp>
        <p:nvSpPr>
          <p:cNvPr id="5" name="TextBox 4">
            <a:extLst>
              <a:ext uri="{FF2B5EF4-FFF2-40B4-BE49-F238E27FC236}">
                <a16:creationId xmlns:a16="http://schemas.microsoft.com/office/drawing/2014/main" id="{5722D016-30F7-1CB9-F0E2-2C625F056236}"/>
              </a:ext>
            </a:extLst>
          </p:cNvPr>
          <p:cNvSpPr txBox="1"/>
          <p:nvPr/>
        </p:nvSpPr>
        <p:spPr>
          <a:xfrm>
            <a:off x="10195220" y="6529162"/>
            <a:ext cx="1903575"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t>Nathan Rees (2319664)</a:t>
            </a:r>
            <a:endParaRPr lang="en-GB">
              <a:solidFill>
                <a:srgbClr val="FFFFFF"/>
              </a:solidFill>
              <a:highlight>
                <a:srgbClr val="2D2C2C"/>
              </a:highlight>
              <a:latin typeface="Segoe UI"/>
              <a:cs typeface="Segoe UI"/>
            </a:endParaRPr>
          </a:p>
          <a:p>
            <a:endParaRPr lang="en-GB" sz="1050"/>
          </a:p>
        </p:txBody>
      </p:sp>
    </p:spTree>
    <p:extLst>
      <p:ext uri="{BB962C8B-B14F-4D97-AF65-F5344CB8AC3E}">
        <p14:creationId xmlns:p14="http://schemas.microsoft.com/office/powerpoint/2010/main" val="2028554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E5ED51-5847-607C-ED62-DD3ED5CAB663}"/>
            </a:ext>
          </a:extLst>
        </p:cNvPr>
        <p:cNvGrpSpPr/>
        <p:nvPr/>
      </p:nvGrpSpPr>
      <p:grpSpPr>
        <a:xfrm>
          <a:off x="0" y="0"/>
          <a:ext cx="0" cy="0"/>
          <a:chOff x="0" y="0"/>
          <a:chExt cx="0" cy="0"/>
        </a:xfrm>
      </p:grpSpPr>
      <p:pic>
        <p:nvPicPr>
          <p:cNvPr id="18" name="Content Placeholder 6" descr="A paper with drawings and text&#10;&#10;AI-generated content may be incorrect.">
            <a:extLst>
              <a:ext uri="{FF2B5EF4-FFF2-40B4-BE49-F238E27FC236}">
                <a16:creationId xmlns:a16="http://schemas.microsoft.com/office/drawing/2014/main" id="{B22CBB31-9D14-F3A3-BC09-A652FC4173F9}"/>
              </a:ext>
            </a:extLst>
          </p:cNvPr>
          <p:cNvPicPr>
            <a:picLocks noChangeAspect="1"/>
          </p:cNvPicPr>
          <p:nvPr/>
        </p:nvPicPr>
        <p:blipFill>
          <a:blip r:embed="rId2"/>
          <a:srcRect l="268" t="1059" r="34497" b="49082"/>
          <a:stretch>
            <a:fillRect/>
          </a:stretch>
        </p:blipFill>
        <p:spPr>
          <a:xfrm rot="16200000">
            <a:off x="7884688" y="2249182"/>
            <a:ext cx="3890735" cy="4169494"/>
          </a:xfrm>
          <a:prstGeom prst="rect">
            <a:avLst/>
          </a:prstGeom>
        </p:spPr>
      </p:pic>
      <p:sp>
        <p:nvSpPr>
          <p:cNvPr id="4" name="Title 3">
            <a:extLst>
              <a:ext uri="{FF2B5EF4-FFF2-40B4-BE49-F238E27FC236}">
                <a16:creationId xmlns:a16="http://schemas.microsoft.com/office/drawing/2014/main" id="{C72E44FA-95A5-F952-7D59-5ECBECF10365}"/>
              </a:ext>
            </a:extLst>
          </p:cNvPr>
          <p:cNvSpPr>
            <a:spLocks noGrp="1"/>
          </p:cNvSpPr>
          <p:nvPr>
            <p:ph type="title"/>
          </p:nvPr>
        </p:nvSpPr>
        <p:spPr/>
        <p:txBody>
          <a:bodyPr/>
          <a:lstStyle/>
          <a:p>
            <a:r>
              <a:rPr lang="en-GB" dirty="0">
                <a:latin typeface="Calibri"/>
                <a:ea typeface="Calibri"/>
                <a:cs typeface="Calibri"/>
              </a:rPr>
              <a:t>Materials – Overview</a:t>
            </a:r>
          </a:p>
        </p:txBody>
      </p:sp>
      <p:cxnSp>
        <p:nvCxnSpPr>
          <p:cNvPr id="7" name="Straight Arrow Connector 6">
            <a:extLst>
              <a:ext uri="{FF2B5EF4-FFF2-40B4-BE49-F238E27FC236}">
                <a16:creationId xmlns:a16="http://schemas.microsoft.com/office/drawing/2014/main" id="{9A327473-16FF-7D6C-18B0-6523FC0CCC57}"/>
              </a:ext>
            </a:extLst>
          </p:cNvPr>
          <p:cNvCxnSpPr/>
          <p:nvPr/>
        </p:nvCxnSpPr>
        <p:spPr>
          <a:xfrm flipH="1" flipV="1">
            <a:off x="10054167" y="3873500"/>
            <a:ext cx="645583" cy="6349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9C493476-02CC-11DF-840D-1AE747D298E0}"/>
              </a:ext>
            </a:extLst>
          </p:cNvPr>
          <p:cNvCxnSpPr>
            <a:cxnSpLocks/>
          </p:cNvCxnSpPr>
          <p:nvPr/>
        </p:nvCxnSpPr>
        <p:spPr>
          <a:xfrm flipV="1">
            <a:off x="8180916" y="4191001"/>
            <a:ext cx="560917" cy="74083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798B3E30-E2A2-DDFB-2213-B07CAB1122B8}"/>
              </a:ext>
            </a:extLst>
          </p:cNvPr>
          <p:cNvCxnSpPr>
            <a:cxnSpLocks/>
          </p:cNvCxnSpPr>
          <p:nvPr/>
        </p:nvCxnSpPr>
        <p:spPr>
          <a:xfrm flipH="1">
            <a:off x="10054166" y="3111500"/>
            <a:ext cx="645583" cy="60325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728C8E4B-0F34-3A6A-CA66-AA3F5CCC18A7}"/>
              </a:ext>
            </a:extLst>
          </p:cNvPr>
          <p:cNvCxnSpPr>
            <a:cxnSpLocks/>
          </p:cNvCxnSpPr>
          <p:nvPr/>
        </p:nvCxnSpPr>
        <p:spPr>
          <a:xfrm>
            <a:off x="9355666" y="2719916"/>
            <a:ext cx="84668" cy="69850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ADB46223-B09E-F80F-A19C-8E4395A48C83}"/>
              </a:ext>
            </a:extLst>
          </p:cNvPr>
          <p:cNvSpPr txBox="1"/>
          <p:nvPr/>
        </p:nvSpPr>
        <p:spPr>
          <a:xfrm>
            <a:off x="7746999" y="4963583"/>
            <a:ext cx="14393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Poppins Light"/>
              </a:rPr>
              <a:t>Solar Panel</a:t>
            </a:r>
            <a:endParaRPr lang="en-GB"/>
          </a:p>
        </p:txBody>
      </p:sp>
      <p:sp>
        <p:nvSpPr>
          <p:cNvPr id="12" name="TextBox 11">
            <a:extLst>
              <a:ext uri="{FF2B5EF4-FFF2-40B4-BE49-F238E27FC236}">
                <a16:creationId xmlns:a16="http://schemas.microsoft.com/office/drawing/2014/main" id="{3EA6400E-0495-D81A-B6BC-F7B2A3F73804}"/>
              </a:ext>
            </a:extLst>
          </p:cNvPr>
          <p:cNvSpPr txBox="1"/>
          <p:nvPr/>
        </p:nvSpPr>
        <p:spPr>
          <a:xfrm>
            <a:off x="10699749" y="2561165"/>
            <a:ext cx="14393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Poppins Light"/>
              </a:rPr>
              <a:t>Rotating mechanism</a:t>
            </a:r>
          </a:p>
        </p:txBody>
      </p:sp>
      <p:sp>
        <p:nvSpPr>
          <p:cNvPr id="13" name="TextBox 12">
            <a:extLst>
              <a:ext uri="{FF2B5EF4-FFF2-40B4-BE49-F238E27FC236}">
                <a16:creationId xmlns:a16="http://schemas.microsoft.com/office/drawing/2014/main" id="{74FF9ADC-69D3-50D1-B81F-BEFAFED4FB5E}"/>
              </a:ext>
            </a:extLst>
          </p:cNvPr>
          <p:cNvSpPr txBox="1"/>
          <p:nvPr/>
        </p:nvSpPr>
        <p:spPr>
          <a:xfrm>
            <a:off x="8614832" y="2338916"/>
            <a:ext cx="15769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Poppins Light"/>
              </a:rPr>
              <a:t>Guide Rails</a:t>
            </a:r>
          </a:p>
        </p:txBody>
      </p:sp>
      <p:sp>
        <p:nvSpPr>
          <p:cNvPr id="14" name="TextBox 13">
            <a:extLst>
              <a:ext uri="{FF2B5EF4-FFF2-40B4-BE49-F238E27FC236}">
                <a16:creationId xmlns:a16="http://schemas.microsoft.com/office/drawing/2014/main" id="{DA344B02-D6FD-44F2-4C49-BB7077CC1CB2}"/>
              </a:ext>
            </a:extLst>
          </p:cNvPr>
          <p:cNvSpPr txBox="1"/>
          <p:nvPr/>
        </p:nvSpPr>
        <p:spPr>
          <a:xfrm>
            <a:off x="10657416" y="3429000"/>
            <a:ext cx="14393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Poppins Light"/>
              </a:rPr>
              <a:t>Supporting frame</a:t>
            </a:r>
            <a:endParaRPr lang="en-GB"/>
          </a:p>
        </p:txBody>
      </p:sp>
      <p:sp>
        <p:nvSpPr>
          <p:cNvPr id="17" name="TextBox 16">
            <a:extLst>
              <a:ext uri="{FF2B5EF4-FFF2-40B4-BE49-F238E27FC236}">
                <a16:creationId xmlns:a16="http://schemas.microsoft.com/office/drawing/2014/main" id="{6FFA4CA1-5C9C-3529-77E7-5F16F99D41B5}"/>
              </a:ext>
            </a:extLst>
          </p:cNvPr>
          <p:cNvSpPr txBox="1"/>
          <p:nvPr/>
        </p:nvSpPr>
        <p:spPr>
          <a:xfrm>
            <a:off x="910167" y="2211917"/>
            <a:ext cx="652991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latin typeface="Calibri"/>
                <a:ea typeface="Calibri"/>
                <a:cs typeface="Calibri"/>
              </a:rPr>
              <a:t>Main system components:</a:t>
            </a:r>
            <a:br>
              <a:rPr lang="en-GB">
                <a:latin typeface="Calibri"/>
                <a:ea typeface="Calibri"/>
                <a:cs typeface="Calibri"/>
              </a:rPr>
            </a:br>
            <a:br>
              <a:rPr lang="en-GB">
                <a:latin typeface="Calibri"/>
                <a:ea typeface="Calibri"/>
                <a:cs typeface="Calibri"/>
              </a:rPr>
            </a:br>
            <a:r>
              <a:rPr lang="en-GB" sz="1200" b="1">
                <a:latin typeface="Calibri"/>
                <a:ea typeface="Calibri"/>
                <a:cs typeface="Calibri"/>
              </a:rPr>
              <a:t>Supporting frame: </a:t>
            </a:r>
          </a:p>
          <a:p>
            <a:endParaRPr lang="en-GB" sz="1200" b="1">
              <a:latin typeface="Calibri"/>
              <a:ea typeface="Calibri"/>
              <a:cs typeface="Calibri"/>
            </a:endParaRPr>
          </a:p>
          <a:p>
            <a:r>
              <a:rPr lang="en-GB" sz="1200">
                <a:latin typeface="Calibri"/>
                <a:ea typeface="Calibri"/>
                <a:cs typeface="Calibri"/>
              </a:rPr>
              <a:t>-Supports the weight of the solar panel and other structural components while maintaining  stability. Must be weather resistant to prevent corrosion and ensure long-term durability outdoors.</a:t>
            </a:r>
            <a:br>
              <a:rPr lang="en-GB" sz="1100" b="1">
                <a:latin typeface="Calibri"/>
                <a:ea typeface="Calibri"/>
                <a:cs typeface="Calibri"/>
              </a:rPr>
            </a:br>
            <a:br>
              <a:rPr lang="en-US" sz="1200" b="1">
                <a:latin typeface="Calibri"/>
                <a:ea typeface="Calibri"/>
                <a:cs typeface="Calibri"/>
              </a:rPr>
            </a:br>
            <a:r>
              <a:rPr lang="en-GB" sz="1200" b="1">
                <a:latin typeface="Calibri"/>
                <a:ea typeface="Calibri"/>
                <a:cs typeface="Calibri"/>
              </a:rPr>
              <a:t>Solar Panel: </a:t>
            </a:r>
            <a:br>
              <a:rPr lang="en-GB" sz="1200" b="1">
                <a:latin typeface="Calibri"/>
                <a:ea typeface="Calibri"/>
                <a:cs typeface="Calibri"/>
              </a:rPr>
            </a:br>
            <a:br>
              <a:rPr lang="en-GB" sz="1200" b="1">
                <a:latin typeface="Calibri"/>
                <a:ea typeface="Calibri"/>
                <a:cs typeface="Calibri"/>
              </a:rPr>
            </a:br>
            <a:r>
              <a:rPr lang="en-GB" sz="1200">
                <a:latin typeface="Calibri"/>
                <a:ea typeface="Calibri"/>
                <a:cs typeface="Calibri"/>
              </a:rPr>
              <a:t>-Converts sunlight into electrical energy using photovoltaic cells. The energy produced is stored in a battery system for later use or sold back to the grid to lower electrical expenses within a household.</a:t>
            </a:r>
          </a:p>
          <a:p>
            <a:br>
              <a:rPr lang="en-GB" sz="1200" b="1">
                <a:latin typeface="Calibri"/>
                <a:ea typeface="Calibri"/>
                <a:cs typeface="Calibri"/>
              </a:rPr>
            </a:br>
            <a:r>
              <a:rPr lang="en-GB" sz="1200" b="1">
                <a:latin typeface="Calibri"/>
                <a:ea typeface="Calibri"/>
                <a:cs typeface="Calibri"/>
              </a:rPr>
              <a:t>Rotation Mechanism: </a:t>
            </a:r>
            <a:endParaRPr lang="en-GB" sz="1200">
              <a:latin typeface="Calibri"/>
              <a:ea typeface="Calibri"/>
              <a:cs typeface="Calibri"/>
            </a:endParaRPr>
          </a:p>
          <a:p>
            <a:endParaRPr lang="en-GB" sz="1200">
              <a:latin typeface="Calibri"/>
              <a:ea typeface="Calibri"/>
              <a:cs typeface="Calibri"/>
            </a:endParaRPr>
          </a:p>
          <a:p>
            <a:r>
              <a:rPr lang="en-GB" sz="1200">
                <a:latin typeface="Calibri"/>
                <a:ea typeface="Calibri"/>
                <a:cs typeface="Calibri"/>
              </a:rPr>
              <a:t>-Moves the solar panel along the guide rails mounted on the roof apex. This produces the movement of the solar panel along the installed rig maximising energy captured.</a:t>
            </a:r>
          </a:p>
          <a:p>
            <a:br>
              <a:rPr lang="en-GB" sz="1200" b="1">
                <a:latin typeface="Calibri"/>
                <a:ea typeface="Calibri"/>
                <a:cs typeface="Calibri"/>
              </a:rPr>
            </a:br>
            <a:r>
              <a:rPr lang="en-GB" sz="1200" b="1">
                <a:latin typeface="Calibri"/>
                <a:ea typeface="Calibri"/>
                <a:cs typeface="Calibri"/>
              </a:rPr>
              <a:t>Guide Rails: </a:t>
            </a:r>
            <a:br>
              <a:rPr lang="en-GB" sz="1200" b="1">
                <a:latin typeface="Calibri"/>
                <a:ea typeface="Calibri"/>
                <a:cs typeface="Calibri"/>
              </a:rPr>
            </a:br>
            <a:endParaRPr lang="en-GB" sz="1200">
              <a:latin typeface="Calibri"/>
              <a:ea typeface="Calibri"/>
              <a:cs typeface="Calibri"/>
            </a:endParaRPr>
          </a:p>
          <a:p>
            <a:r>
              <a:rPr lang="en-GB" sz="1200">
                <a:latin typeface="Calibri"/>
                <a:ea typeface="Calibri"/>
                <a:cs typeface="Calibri"/>
              </a:rPr>
              <a:t>-Provide a stable track to guide the movement of the solar panel. A further installed PP strip reduces friction and wear during repeated movement prolonging the guide rails lifecycle.</a:t>
            </a:r>
            <a:br>
              <a:rPr lang="en-GB" sz="1200" b="1">
                <a:latin typeface="Calibri"/>
                <a:ea typeface="Calibri"/>
                <a:cs typeface="Calibri"/>
              </a:rPr>
            </a:br>
            <a:endParaRPr lang="en-GB" sz="1400">
              <a:highlight>
                <a:srgbClr val="FFFF00"/>
              </a:highlight>
              <a:latin typeface="Calibri"/>
              <a:ea typeface="Calibri"/>
              <a:cs typeface="Calibri"/>
            </a:endParaRPr>
          </a:p>
          <a:p>
            <a:endParaRPr lang="en-GB" sz="1200" b="1">
              <a:cs typeface="Poppins Light"/>
            </a:endParaRPr>
          </a:p>
        </p:txBody>
      </p:sp>
      <p:sp>
        <p:nvSpPr>
          <p:cNvPr id="20" name="TextBox 19">
            <a:extLst>
              <a:ext uri="{FF2B5EF4-FFF2-40B4-BE49-F238E27FC236}">
                <a16:creationId xmlns:a16="http://schemas.microsoft.com/office/drawing/2014/main" id="{4FFCBF2D-D5E4-87BE-FC60-36312BD8F5BF}"/>
              </a:ext>
            </a:extLst>
          </p:cNvPr>
          <p:cNvSpPr txBox="1"/>
          <p:nvPr/>
        </p:nvSpPr>
        <p:spPr>
          <a:xfrm>
            <a:off x="10195220" y="6529162"/>
            <a:ext cx="2259174" cy="5309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a:latin typeface="Avenir Next LT Pro"/>
                <a:ea typeface="Calibri"/>
                <a:cs typeface="Calibri"/>
              </a:rPr>
              <a:t>Gon</a:t>
            </a:r>
            <a:r>
              <a:rPr lang="en-US" sz="1050">
                <a:solidFill>
                  <a:srgbClr val="4007A2"/>
                </a:solidFill>
                <a:highlight>
                  <a:srgbClr val="FFFFFF"/>
                </a:highlight>
                <a:latin typeface="Avenir Next LT Pro"/>
                <a:ea typeface="Calibri"/>
                <a:cs typeface="Calibri"/>
              </a:rPr>
              <a:t>ç</a:t>
            </a:r>
            <a:r>
              <a:rPr lang="en-US" sz="1050">
                <a:latin typeface="Avenir Next LT Pro"/>
                <a:ea typeface="Calibri"/>
                <a:cs typeface="Calibri"/>
              </a:rPr>
              <a:t>alo</a:t>
            </a:r>
            <a:r>
              <a:rPr lang="en-US">
                <a:latin typeface="Calibri"/>
                <a:ea typeface="Calibri"/>
                <a:cs typeface="Calibri"/>
              </a:rPr>
              <a:t> </a:t>
            </a:r>
            <a:r>
              <a:rPr lang="en-GB" sz="1050"/>
              <a:t>Fonseca (2517833)</a:t>
            </a:r>
            <a:endParaRPr lang="en-GB">
              <a:solidFill>
                <a:srgbClr val="FFFFFF"/>
              </a:solidFill>
              <a:highlight>
                <a:srgbClr val="2D2C2C"/>
              </a:highlight>
              <a:latin typeface="Segoe UI"/>
              <a:cs typeface="Segoe UI"/>
            </a:endParaRPr>
          </a:p>
          <a:p>
            <a:endParaRPr lang="en-GB" sz="1050"/>
          </a:p>
        </p:txBody>
      </p:sp>
    </p:spTree>
    <p:extLst>
      <p:ext uri="{BB962C8B-B14F-4D97-AF65-F5344CB8AC3E}">
        <p14:creationId xmlns:p14="http://schemas.microsoft.com/office/powerpoint/2010/main" val="18310002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F01B5-BF94-DF96-B984-821ACE99C7FD}"/>
              </a:ext>
            </a:extLst>
          </p:cNvPr>
          <p:cNvSpPr>
            <a:spLocks noGrp="1"/>
          </p:cNvSpPr>
          <p:nvPr>
            <p:ph type="title"/>
          </p:nvPr>
        </p:nvSpPr>
        <p:spPr>
          <a:xfrm>
            <a:off x="868680" y="1709928"/>
            <a:ext cx="3419130" cy="1717185"/>
          </a:xfrm>
        </p:spPr>
        <p:txBody>
          <a:bodyPr vert="horz" lIns="91440" tIns="45720" rIns="91440" bIns="45720" rtlCol="0" anchor="t">
            <a:normAutofit/>
          </a:bodyPr>
          <a:lstStyle/>
          <a:p>
            <a:r>
              <a:rPr lang="en-US" kern="1200">
                <a:latin typeface="Calibri"/>
                <a:ea typeface="Calibri"/>
                <a:cs typeface="Calibri"/>
              </a:rPr>
              <a:t>Materials Chosen</a:t>
            </a:r>
            <a:endParaRPr lang="en-US" kern="1200" cap="all" baseline="0">
              <a:latin typeface="Calibri"/>
              <a:ea typeface="Calibri"/>
              <a:cs typeface="Calibri"/>
            </a:endParaRPr>
          </a:p>
        </p:txBody>
      </p:sp>
      <p:sp>
        <p:nvSpPr>
          <p:cNvPr id="9" name="TextBox 8">
            <a:extLst>
              <a:ext uri="{FF2B5EF4-FFF2-40B4-BE49-F238E27FC236}">
                <a16:creationId xmlns:a16="http://schemas.microsoft.com/office/drawing/2014/main" id="{25E43C7B-875A-1A87-027C-D9312C49DBE2}"/>
              </a:ext>
            </a:extLst>
          </p:cNvPr>
          <p:cNvSpPr txBox="1"/>
          <p:nvPr/>
        </p:nvSpPr>
        <p:spPr>
          <a:xfrm>
            <a:off x="868680" y="3438144"/>
            <a:ext cx="3099816" cy="20574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r>
              <a:rPr lang="en-US" sz="1400"/>
              <a:t>Gon</a:t>
            </a:r>
            <a:r>
              <a:rPr lang="en-US" sz="1400">
                <a:solidFill>
                  <a:srgbClr val="4007A2"/>
                </a:solidFill>
                <a:highlight>
                  <a:srgbClr val="FFFFFF"/>
                </a:highlight>
              </a:rPr>
              <a:t>ç</a:t>
            </a:r>
            <a:r>
              <a:rPr lang="en-US" sz="1400"/>
              <a:t>alo</a:t>
            </a:r>
            <a:r>
              <a:rPr lang="en-US" sz="2400">
                <a:latin typeface="Calibri"/>
                <a:ea typeface="Calibri"/>
                <a:cs typeface="Calibri"/>
              </a:rPr>
              <a:t> </a:t>
            </a:r>
            <a:r>
              <a:rPr lang="en-GB" sz="1400" kern="1200" cap="none" baseline="0">
                <a:latin typeface="+mn-lt"/>
                <a:ea typeface="+mn-ea"/>
                <a:cs typeface="+mn-cs"/>
              </a:rPr>
              <a:t>Fonseca (2517833)</a:t>
            </a:r>
            <a:endParaRPr lang="en-GB" sz="1400"/>
          </a:p>
          <a:p>
            <a:pPr>
              <a:lnSpc>
                <a:spcPct val="110000"/>
              </a:lnSpc>
              <a:spcBef>
                <a:spcPts val="1000"/>
              </a:spcBef>
              <a:spcAft>
                <a:spcPts val="1200"/>
              </a:spcAft>
            </a:pPr>
            <a:endParaRPr lang="en-US" kern="1200" cap="none" baseline="0">
              <a:latin typeface="+mn-lt"/>
            </a:endParaRPr>
          </a:p>
          <a:p>
            <a:pPr>
              <a:lnSpc>
                <a:spcPct val="110000"/>
              </a:lnSpc>
              <a:spcBef>
                <a:spcPts val="1000"/>
              </a:spcBef>
              <a:spcAft>
                <a:spcPts val="1200"/>
              </a:spcAft>
            </a:pPr>
            <a:endParaRPr lang="en-US" kern="1200" cap="none" baseline="0">
              <a:latin typeface="+mn-lt"/>
              <a:ea typeface="+mn-ea"/>
              <a:cs typeface="+mn-cs"/>
            </a:endParaRPr>
          </a:p>
        </p:txBody>
      </p:sp>
      <p:sp>
        <p:nvSpPr>
          <p:cNvPr id="19" name="Date Placeholder 4">
            <a:extLst>
              <a:ext uri="{FF2B5EF4-FFF2-40B4-BE49-F238E27FC236}">
                <a16:creationId xmlns:a16="http://schemas.microsoft.com/office/drawing/2014/main" id="{0C856369-BC9C-D35C-218B-E15EC0867E83}"/>
              </a:ext>
            </a:extLst>
          </p:cNvPr>
          <p:cNvSpPr>
            <a:spLocks noGrp="1"/>
          </p:cNvSpPr>
          <p:nvPr>
            <p:ph type="dt" sz="half" idx="10"/>
          </p:nvPr>
        </p:nvSpPr>
        <p:spPr>
          <a:xfrm>
            <a:off x="868680" y="6356350"/>
            <a:ext cx="2743200" cy="365125"/>
          </a:xfrm>
        </p:spPr>
        <p:txBody>
          <a:bodyPr/>
          <a:lstStyle/>
          <a:p>
            <a:pPr>
              <a:spcAft>
                <a:spcPts val="600"/>
              </a:spcAft>
            </a:pPr>
            <a:fld id="{02EEC08A-20B3-4C61-841E-8968100ECC48}" type="datetime1">
              <a:rPr/>
              <a:pPr>
                <a:spcAft>
                  <a:spcPts val="600"/>
                </a:spcAft>
              </a:pPr>
              <a:t>3/18/2026</a:t>
            </a:fld>
            <a:endParaRPr lang="en-US"/>
          </a:p>
        </p:txBody>
      </p:sp>
      <p:sp>
        <p:nvSpPr>
          <p:cNvPr id="14" name="Footer Placeholder 4">
            <a:extLst>
              <a:ext uri="{FF2B5EF4-FFF2-40B4-BE49-F238E27FC236}">
                <a16:creationId xmlns:a16="http://schemas.microsoft.com/office/drawing/2014/main" id="{0BA5F781-B9A0-1859-F208-AB9FD02423F1}"/>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latin typeface="+mn-lt"/>
                <a:ea typeface="+mn-ea"/>
                <a:cs typeface="+mn-cs"/>
              </a:rPr>
              <a:t>Presentation Title</a:t>
            </a:r>
          </a:p>
        </p:txBody>
      </p:sp>
      <p:sp>
        <p:nvSpPr>
          <p:cNvPr id="6" name="Slide Number Placeholder 5">
            <a:extLst>
              <a:ext uri="{FF2B5EF4-FFF2-40B4-BE49-F238E27FC236}">
                <a16:creationId xmlns:a16="http://schemas.microsoft.com/office/drawing/2014/main" id="{5B5484DB-BFB3-C1C0-E913-03B0A72E450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65A5C87-DF58-40C8-B092-1DE63DB4547E}" type="slidenum">
              <a:rPr lang="en-US" dirty="0"/>
              <a:pPr>
                <a:spcAft>
                  <a:spcPts val="600"/>
                </a:spcAft>
              </a:pPr>
              <a:t>15</a:t>
            </a:fld>
            <a:endParaRPr lang="en-US"/>
          </a:p>
        </p:txBody>
      </p:sp>
      <p:sp>
        <p:nvSpPr>
          <p:cNvPr id="4" name="Date Placeholder 3" hidden="1">
            <a:extLst>
              <a:ext uri="{FF2B5EF4-FFF2-40B4-BE49-F238E27FC236}">
                <a16:creationId xmlns:a16="http://schemas.microsoft.com/office/drawing/2014/main" id="{C859EB9C-1A12-7031-EFB3-D6396E35F314}"/>
              </a:ext>
            </a:extLst>
          </p:cNvPr>
          <p:cNvSpPr>
            <a:spLocks noGrp="1"/>
          </p:cNvSpPr>
          <p:nvPr>
            <p:ph type="dt" sz="half" idx="4294967295"/>
          </p:nvPr>
        </p:nvSpPr>
        <p:spPr>
          <a:xfrm>
            <a:off x="1115568" y="6356350"/>
            <a:ext cx="2743200" cy="365125"/>
          </a:xfrm>
        </p:spPr>
        <p:txBody>
          <a:bodyPr/>
          <a:lstStyle/>
          <a:p>
            <a:pPr>
              <a:spcAft>
                <a:spcPts val="600"/>
              </a:spcAft>
            </a:pPr>
            <a:fld id="{BC1DA6CD-327D-46A8-A961-0ED2B643F2D1}" type="datetime1">
              <a:rPr lang="en-US"/>
              <a:pPr>
                <a:spcAft>
                  <a:spcPts val="600"/>
                </a:spcAft>
              </a:pPr>
              <a:t>3/18/2026</a:t>
            </a:fld>
            <a:endParaRPr lang="en-US"/>
          </a:p>
        </p:txBody>
      </p:sp>
      <p:pic>
        <p:nvPicPr>
          <p:cNvPr id="10" name="Picture 9">
            <a:extLst>
              <a:ext uri="{FF2B5EF4-FFF2-40B4-BE49-F238E27FC236}">
                <a16:creationId xmlns:a16="http://schemas.microsoft.com/office/drawing/2014/main" id="{DF67F7B4-7E50-0800-5B52-3053CE03E1C1}"/>
              </a:ext>
            </a:extLst>
          </p:cNvPr>
          <p:cNvPicPr>
            <a:picLocks noChangeAspect="1"/>
          </p:cNvPicPr>
          <p:nvPr/>
        </p:nvPicPr>
        <p:blipFill>
          <a:blip r:embed="rId2"/>
          <a:stretch>
            <a:fillRect/>
          </a:stretch>
        </p:blipFill>
        <p:spPr>
          <a:xfrm>
            <a:off x="5382065" y="8562"/>
            <a:ext cx="6462208" cy="6858000"/>
          </a:xfrm>
          <a:prstGeom prst="rect">
            <a:avLst/>
          </a:prstGeom>
        </p:spPr>
      </p:pic>
    </p:spTree>
    <p:extLst>
      <p:ext uri="{BB962C8B-B14F-4D97-AF65-F5344CB8AC3E}">
        <p14:creationId xmlns:p14="http://schemas.microsoft.com/office/powerpoint/2010/main" val="4109937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3561B-4A8D-1C97-2584-4620C7103DF7}"/>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Procurement</a:t>
            </a:r>
          </a:p>
        </p:txBody>
      </p:sp>
      <p:sp>
        <p:nvSpPr>
          <p:cNvPr id="4" name="Date Placeholder 3">
            <a:extLst>
              <a:ext uri="{FF2B5EF4-FFF2-40B4-BE49-F238E27FC236}">
                <a16:creationId xmlns:a16="http://schemas.microsoft.com/office/drawing/2014/main" id="{3983D6DE-8CA0-E973-4CC1-1A4D47428064}"/>
              </a:ext>
            </a:extLst>
          </p:cNvPr>
          <p:cNvSpPr>
            <a:spLocks noGrp="1"/>
          </p:cNvSpPr>
          <p:nvPr>
            <p:ph type="dt" sz="half" idx="10"/>
          </p:nvPr>
        </p:nvSpPr>
        <p:spPr/>
        <p:txBody>
          <a:bodyPr/>
          <a:lstStyle/>
          <a:p>
            <a:fld id="{1679C28E-C4E3-477C-BC86-9C44E5B05607}" type="datetime1">
              <a:rPr/>
              <a:t>3/18/2026</a:t>
            </a:fld>
            <a:endParaRPr lang="en-US"/>
          </a:p>
        </p:txBody>
      </p:sp>
      <p:sp>
        <p:nvSpPr>
          <p:cNvPr id="6" name="Slide Number Placeholder 5">
            <a:extLst>
              <a:ext uri="{FF2B5EF4-FFF2-40B4-BE49-F238E27FC236}">
                <a16:creationId xmlns:a16="http://schemas.microsoft.com/office/drawing/2014/main" id="{4F226017-B65F-8012-4F05-B14771BCBC8C}"/>
              </a:ext>
            </a:extLst>
          </p:cNvPr>
          <p:cNvSpPr>
            <a:spLocks noGrp="1"/>
          </p:cNvSpPr>
          <p:nvPr>
            <p:ph type="sldNum" sz="quarter" idx="12"/>
          </p:nvPr>
        </p:nvSpPr>
        <p:spPr/>
        <p:txBody>
          <a:bodyPr/>
          <a:lstStyle/>
          <a:p>
            <a:r>
              <a:rPr lang="en-US"/>
              <a:t>Connor Hooper (2418021)</a:t>
            </a:r>
          </a:p>
        </p:txBody>
      </p:sp>
      <p:pic>
        <p:nvPicPr>
          <p:cNvPr id="7" name="Picture 6" descr="A diagram of a process&#10;&#10;AI-generated content may be incorrect.">
            <a:extLst>
              <a:ext uri="{FF2B5EF4-FFF2-40B4-BE49-F238E27FC236}">
                <a16:creationId xmlns:a16="http://schemas.microsoft.com/office/drawing/2014/main" id="{01031A35-9D05-06F4-47C0-7C7B6B0EC1CD}"/>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rcRect l="12981" t="19440" r="13279" b="32766"/>
          <a:stretch>
            <a:fillRect/>
          </a:stretch>
        </p:blipFill>
        <p:spPr>
          <a:xfrm>
            <a:off x="8224108" y="2183027"/>
            <a:ext cx="3416604" cy="3950224"/>
          </a:xfrm>
          <a:prstGeom prst="rect">
            <a:avLst/>
          </a:prstGeom>
        </p:spPr>
      </p:pic>
      <p:sp>
        <p:nvSpPr>
          <p:cNvPr id="8" name="TextBox 7">
            <a:extLst>
              <a:ext uri="{FF2B5EF4-FFF2-40B4-BE49-F238E27FC236}">
                <a16:creationId xmlns:a16="http://schemas.microsoft.com/office/drawing/2014/main" id="{69888D90-F538-6958-19C8-C766F99EC5A9}"/>
              </a:ext>
            </a:extLst>
          </p:cNvPr>
          <p:cNvSpPr txBox="1"/>
          <p:nvPr/>
        </p:nvSpPr>
        <p:spPr>
          <a:xfrm>
            <a:off x="604108" y="2183027"/>
            <a:ext cx="808681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panose="020F0502020204030204" pitchFamily="34" charset="0"/>
                <a:ea typeface="Calibri" panose="020F0502020204030204" pitchFamily="34" charset="0"/>
                <a:cs typeface="Calibri" panose="020F0502020204030204" pitchFamily="34" charset="0"/>
              </a:rPr>
              <a:t>Criteria for Procurement of Components;</a:t>
            </a:r>
            <a:endParaRPr lang="en-US"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a:buChar char="•"/>
            </a:pPr>
            <a:r>
              <a:rPr lang="en-GB" b="1" dirty="0">
                <a:latin typeface="Calibri" panose="020F0502020204030204" pitchFamily="34" charset="0"/>
                <a:ea typeface="Calibri" panose="020F0502020204030204" pitchFamily="34" charset="0"/>
                <a:cs typeface="Calibri" panose="020F0502020204030204" pitchFamily="34" charset="0"/>
              </a:rPr>
              <a:t>Environmental Impact</a:t>
            </a:r>
          </a:p>
          <a:p>
            <a:r>
              <a:rPr lang="en-GB" dirty="0">
                <a:latin typeface="Calibri" panose="020F0502020204030204" pitchFamily="34" charset="0"/>
                <a:ea typeface="Calibri" panose="020F0502020204030204" pitchFamily="34" charset="0"/>
                <a:cs typeface="Calibri" panose="020F0502020204030204" pitchFamily="34" charset="0"/>
              </a:rPr>
              <a:t>Components are to be sourced with environmental factors in mind, sourcing from domestic suppliers and prioritising sustainability. </a:t>
            </a:r>
          </a:p>
          <a:p>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a:buChar char="•"/>
            </a:pPr>
            <a:r>
              <a:rPr lang="en-GB" b="1" dirty="0">
                <a:latin typeface="Calibri" panose="020F0502020204030204" pitchFamily="34" charset="0"/>
                <a:ea typeface="Calibri" panose="020F0502020204030204" pitchFamily="34" charset="0"/>
                <a:cs typeface="Calibri" panose="020F0502020204030204" pitchFamily="34" charset="0"/>
              </a:rPr>
              <a:t>Cost Efficiency </a:t>
            </a:r>
          </a:p>
          <a:p>
            <a:r>
              <a:rPr lang="en-GB" dirty="0">
                <a:latin typeface="Calibri" panose="020F0502020204030204" pitchFamily="34" charset="0"/>
                <a:ea typeface="Calibri" panose="020F0502020204030204" pitchFamily="34" charset="0"/>
                <a:cs typeface="Calibri" panose="020F0502020204030204" pitchFamily="34" charset="0"/>
              </a:rPr>
              <a:t>The key aim of procurement is to ensure cost is offset by improved efficiency when compared to readily available solutions on the market. </a:t>
            </a:r>
            <a:endParaRPr lang="en-GB" b="1"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a:buChar char="•"/>
            </a:pPr>
            <a:r>
              <a:rPr lang="en-GB" b="1" dirty="0">
                <a:latin typeface="Calibri" panose="020F0502020204030204" pitchFamily="34" charset="0"/>
                <a:ea typeface="Calibri" panose="020F0502020204030204" pitchFamily="34" charset="0"/>
                <a:cs typeface="Calibri" panose="020F0502020204030204" pitchFamily="34" charset="0"/>
              </a:rPr>
              <a:t>Supply Chain Consistency</a:t>
            </a:r>
          </a:p>
          <a:p>
            <a:r>
              <a:rPr lang="en-GB" dirty="0">
                <a:latin typeface="Calibri" panose="020F0502020204030204" pitchFamily="34" charset="0"/>
                <a:ea typeface="Calibri" panose="020F0502020204030204" pitchFamily="34" charset="0"/>
                <a:cs typeface="Calibri" panose="020F0502020204030204" pitchFamily="34" charset="0"/>
              </a:rPr>
              <a:t>Materials to be sourced from reliable suppliers, in reliable markets to minimise cost fluctuation. </a:t>
            </a:r>
          </a:p>
        </p:txBody>
      </p:sp>
    </p:spTree>
    <p:extLst>
      <p:ext uri="{BB962C8B-B14F-4D97-AF65-F5344CB8AC3E}">
        <p14:creationId xmlns:p14="http://schemas.microsoft.com/office/powerpoint/2010/main" val="27489410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8F4FF-7918-D5F1-6FF7-3406983B9CC4}"/>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Estimated Bill of Materials</a:t>
            </a:r>
          </a:p>
        </p:txBody>
      </p:sp>
      <p:sp>
        <p:nvSpPr>
          <p:cNvPr id="4" name="Date Placeholder 3">
            <a:extLst>
              <a:ext uri="{FF2B5EF4-FFF2-40B4-BE49-F238E27FC236}">
                <a16:creationId xmlns:a16="http://schemas.microsoft.com/office/drawing/2014/main" id="{659E854C-7F4B-3387-B2F5-358F49E42061}"/>
              </a:ext>
            </a:extLst>
          </p:cNvPr>
          <p:cNvSpPr>
            <a:spLocks noGrp="1"/>
          </p:cNvSpPr>
          <p:nvPr>
            <p:ph type="dt" sz="half" idx="10"/>
          </p:nvPr>
        </p:nvSpPr>
        <p:spPr/>
        <p:txBody>
          <a:bodyPr/>
          <a:lstStyle/>
          <a:p>
            <a:fld id="{5792A5DF-2BDE-4A28-B384-BA1C6E3FC5D4}" type="datetime1">
              <a:rPr/>
              <a:t>3/18/2026</a:t>
            </a:fld>
            <a:endParaRPr lang="en-US"/>
          </a:p>
        </p:txBody>
      </p:sp>
      <p:sp>
        <p:nvSpPr>
          <p:cNvPr id="6" name="Slide Number Placeholder 5">
            <a:extLst>
              <a:ext uri="{FF2B5EF4-FFF2-40B4-BE49-F238E27FC236}">
                <a16:creationId xmlns:a16="http://schemas.microsoft.com/office/drawing/2014/main" id="{5034504C-0E61-D34E-A789-BFE66B3D8B2C}"/>
              </a:ext>
            </a:extLst>
          </p:cNvPr>
          <p:cNvSpPr>
            <a:spLocks noGrp="1"/>
          </p:cNvSpPr>
          <p:nvPr>
            <p:ph type="sldNum" sz="quarter" idx="12"/>
          </p:nvPr>
        </p:nvSpPr>
        <p:spPr/>
        <p:txBody>
          <a:bodyPr/>
          <a:lstStyle/>
          <a:p>
            <a:r>
              <a:rPr lang="en-US"/>
              <a:t>Connor Hooper (2418021)</a:t>
            </a:r>
          </a:p>
        </p:txBody>
      </p:sp>
      <p:pic>
        <p:nvPicPr>
          <p:cNvPr id="14" name="Picture 13" descr="A screenshot of a cell phone&#10;&#10;AI-generated content may be incorrect.">
            <a:extLst>
              <a:ext uri="{FF2B5EF4-FFF2-40B4-BE49-F238E27FC236}">
                <a16:creationId xmlns:a16="http://schemas.microsoft.com/office/drawing/2014/main" id="{8AB26EDF-60B7-5661-87ED-FCBE6C38C85D}"/>
              </a:ext>
            </a:extLst>
          </p:cNvPr>
          <p:cNvPicPr>
            <a:picLocks noChangeAspect="1"/>
          </p:cNvPicPr>
          <p:nvPr/>
        </p:nvPicPr>
        <p:blipFill>
          <a:blip r:embed="rId3"/>
          <a:srcRect l="6705" r="-96" b="1354"/>
          <a:stretch>
            <a:fillRect/>
          </a:stretch>
        </p:blipFill>
        <p:spPr>
          <a:xfrm>
            <a:off x="433208" y="2121243"/>
            <a:ext cx="4037672" cy="4178868"/>
          </a:xfrm>
          <a:prstGeom prst="rect">
            <a:avLst/>
          </a:prstGeom>
          <a:ln>
            <a:noFill/>
          </a:ln>
        </p:spPr>
      </p:pic>
      <p:sp>
        <p:nvSpPr>
          <p:cNvPr id="7" name="TextBox 6">
            <a:extLst>
              <a:ext uri="{FF2B5EF4-FFF2-40B4-BE49-F238E27FC236}">
                <a16:creationId xmlns:a16="http://schemas.microsoft.com/office/drawing/2014/main" id="{B4821B8F-FFB1-4567-7E7C-4F86CA9610D0}"/>
              </a:ext>
            </a:extLst>
          </p:cNvPr>
          <p:cNvSpPr txBox="1"/>
          <p:nvPr/>
        </p:nvSpPr>
        <p:spPr>
          <a:xfrm>
            <a:off x="3900660" y="1964321"/>
            <a:ext cx="662608" cy="4310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lnSpc>
                <a:spcPct val="250000"/>
              </a:lnSpc>
            </a:pPr>
            <a:r>
              <a:rPr lang="en-GB" sz="1400" b="1">
                <a:solidFill>
                  <a:srgbClr val="C69271"/>
                </a:solidFill>
              </a:rPr>
              <a:t>£150</a:t>
            </a:r>
            <a:endParaRPr lang="en-US" b="1">
              <a:solidFill>
                <a:srgbClr val="C69271"/>
              </a:solidFill>
            </a:endParaRPr>
          </a:p>
          <a:p>
            <a:pPr>
              <a:lnSpc>
                <a:spcPct val="250000"/>
              </a:lnSpc>
            </a:pPr>
            <a:r>
              <a:rPr lang="en-GB" sz="1400" b="1">
                <a:solidFill>
                  <a:srgbClr val="C69271"/>
                </a:solidFill>
              </a:rPr>
              <a:t>£80</a:t>
            </a:r>
          </a:p>
          <a:p>
            <a:pPr>
              <a:lnSpc>
                <a:spcPct val="250000"/>
              </a:lnSpc>
            </a:pPr>
            <a:r>
              <a:rPr lang="en-GB" sz="1400" b="1">
                <a:solidFill>
                  <a:srgbClr val="C69271"/>
                </a:solidFill>
              </a:rPr>
              <a:t>£100</a:t>
            </a:r>
          </a:p>
          <a:p>
            <a:pPr>
              <a:lnSpc>
                <a:spcPct val="250000"/>
              </a:lnSpc>
            </a:pPr>
            <a:r>
              <a:rPr lang="en-GB" sz="1400" b="1">
                <a:solidFill>
                  <a:srgbClr val="C69271"/>
                </a:solidFill>
              </a:rPr>
              <a:t>£100</a:t>
            </a:r>
          </a:p>
          <a:p>
            <a:pPr>
              <a:lnSpc>
                <a:spcPct val="250000"/>
              </a:lnSpc>
            </a:pPr>
            <a:r>
              <a:rPr lang="en-GB" sz="1400" b="1">
                <a:solidFill>
                  <a:srgbClr val="C69271"/>
                </a:solidFill>
              </a:rPr>
              <a:t>£100</a:t>
            </a:r>
          </a:p>
          <a:p>
            <a:pPr>
              <a:lnSpc>
                <a:spcPct val="250000"/>
              </a:lnSpc>
            </a:pPr>
            <a:r>
              <a:rPr lang="en-GB" sz="1400" b="1">
                <a:solidFill>
                  <a:srgbClr val="C69271"/>
                </a:solidFill>
              </a:rPr>
              <a:t>£60</a:t>
            </a:r>
          </a:p>
          <a:p>
            <a:pPr>
              <a:lnSpc>
                <a:spcPct val="250000"/>
              </a:lnSpc>
            </a:pPr>
            <a:r>
              <a:rPr lang="en-GB" sz="1400" b="1">
                <a:solidFill>
                  <a:srgbClr val="C69271"/>
                </a:solidFill>
              </a:rPr>
              <a:t>£50</a:t>
            </a:r>
          </a:p>
          <a:p>
            <a:pPr>
              <a:lnSpc>
                <a:spcPct val="250000"/>
              </a:lnSpc>
            </a:pPr>
            <a:r>
              <a:rPr lang="en-GB" sz="1400" b="1">
                <a:solidFill>
                  <a:srgbClr val="C69271"/>
                </a:solidFill>
              </a:rPr>
              <a:t>£40</a:t>
            </a:r>
          </a:p>
        </p:txBody>
      </p:sp>
      <p:sp>
        <p:nvSpPr>
          <p:cNvPr id="12" name="TextBox 11">
            <a:extLst>
              <a:ext uri="{FF2B5EF4-FFF2-40B4-BE49-F238E27FC236}">
                <a16:creationId xmlns:a16="http://schemas.microsoft.com/office/drawing/2014/main" id="{7E8CF491-057C-4912-2466-0EFE2A3C9DBF}"/>
              </a:ext>
            </a:extLst>
          </p:cNvPr>
          <p:cNvSpPr txBox="1"/>
          <p:nvPr/>
        </p:nvSpPr>
        <p:spPr>
          <a:xfrm>
            <a:off x="5460948" y="3617657"/>
            <a:ext cx="5822748"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C69271"/>
                </a:solidFill>
                <a:latin typeface="Calibri" panose="020F0502020204030204" pitchFamily="34" charset="0"/>
                <a:ea typeface="Calibri" panose="020F0502020204030204" pitchFamily="34" charset="0"/>
                <a:cs typeface="Calibri" panose="020F0502020204030204" pitchFamily="34" charset="0"/>
              </a:rPr>
              <a:t>Key observations:</a:t>
            </a:r>
          </a:p>
          <a:p>
            <a:pPr marL="285750" indent="-285750">
              <a:buFont typeface="Arial"/>
              <a:buChar char="•"/>
            </a:pPr>
            <a:r>
              <a:rPr lang="en-GB" sz="1600" dirty="0">
                <a:latin typeface="Calibri" panose="020F0502020204030204" pitchFamily="34" charset="0"/>
                <a:ea typeface="Calibri" panose="020F0502020204030204" pitchFamily="34" charset="0"/>
                <a:cs typeface="Calibri" panose="020F0502020204030204" pitchFamily="34" charset="0"/>
              </a:rPr>
              <a:t>Structural and mechanical elements form the bulk of the cost. </a:t>
            </a:r>
          </a:p>
          <a:p>
            <a:pPr marL="285750" indent="-285750">
              <a:buFont typeface="Arial"/>
              <a:buChar char="•"/>
            </a:pPr>
            <a:r>
              <a:rPr lang="en-GB" sz="1600" dirty="0">
                <a:latin typeface="Calibri" panose="020F0502020204030204" pitchFamily="34" charset="0"/>
                <a:ea typeface="Calibri" panose="020F0502020204030204" pitchFamily="34" charset="0"/>
                <a:cs typeface="Calibri" panose="020F0502020204030204" pitchFamily="34" charset="0"/>
              </a:rPr>
              <a:t>Dual-axis tracking introduces higher actuation and control requirements increasing costs.</a:t>
            </a:r>
          </a:p>
          <a:p>
            <a:pPr marL="285750" indent="-285750">
              <a:buFont typeface="Arial"/>
              <a:buChar char="•"/>
            </a:pPr>
            <a:r>
              <a:rPr lang="en-GB" sz="1600" dirty="0">
                <a:latin typeface="Calibri" panose="020F0502020204030204" pitchFamily="34" charset="0"/>
                <a:ea typeface="Calibri" panose="020F0502020204030204" pitchFamily="34" charset="0"/>
                <a:cs typeface="Calibri" panose="020F0502020204030204" pitchFamily="34" charset="0"/>
              </a:rPr>
              <a:t>Electrical systems contribute minimally to total cost.</a:t>
            </a:r>
          </a:p>
          <a:p>
            <a:pPr marL="285750" indent="-285750">
              <a:buFont typeface="Arial"/>
              <a:buChar char="•"/>
            </a:pPr>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pic>
        <p:nvPicPr>
          <p:cNvPr id="15" name="Picture 14" descr="A close up of numbers&#10;&#10;AI-generated content may be incorrect.">
            <a:extLst>
              <a:ext uri="{FF2B5EF4-FFF2-40B4-BE49-F238E27FC236}">
                <a16:creationId xmlns:a16="http://schemas.microsoft.com/office/drawing/2014/main" id="{1EC13932-6099-87C0-5793-CB86B687B131}"/>
              </a:ext>
            </a:extLst>
          </p:cNvPr>
          <p:cNvPicPr>
            <a:picLocks noChangeAspect="1"/>
          </p:cNvPicPr>
          <p:nvPr/>
        </p:nvPicPr>
        <p:blipFill>
          <a:blip r:embed="rId4"/>
          <a:stretch>
            <a:fillRect/>
          </a:stretch>
        </p:blipFill>
        <p:spPr>
          <a:xfrm>
            <a:off x="5362833" y="2354519"/>
            <a:ext cx="4267200" cy="885825"/>
          </a:xfrm>
          <a:prstGeom prst="rect">
            <a:avLst/>
          </a:prstGeom>
          <a:ln>
            <a:noFill/>
          </a:ln>
        </p:spPr>
      </p:pic>
    </p:spTree>
    <p:extLst>
      <p:ext uri="{BB962C8B-B14F-4D97-AF65-F5344CB8AC3E}">
        <p14:creationId xmlns:p14="http://schemas.microsoft.com/office/powerpoint/2010/main" val="1964589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58B81-A9EC-49E7-8872-29BB3AEBF0F5}"/>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Solar Tracking Benefits</a:t>
            </a:r>
          </a:p>
        </p:txBody>
      </p:sp>
      <p:sp>
        <p:nvSpPr>
          <p:cNvPr id="3" name="Content Placeholder 2">
            <a:extLst>
              <a:ext uri="{FF2B5EF4-FFF2-40B4-BE49-F238E27FC236}">
                <a16:creationId xmlns:a16="http://schemas.microsoft.com/office/drawing/2014/main" id="{303BAF36-73CB-F4DD-E202-21EC83F8C568}"/>
              </a:ext>
            </a:extLst>
          </p:cNvPr>
          <p:cNvSpPr>
            <a:spLocks noGrp="1"/>
          </p:cNvSpPr>
          <p:nvPr>
            <p:ph idx="1"/>
          </p:nvPr>
        </p:nvSpPr>
        <p:spPr>
          <a:xfrm>
            <a:off x="1115568" y="2147345"/>
            <a:ext cx="6027447" cy="4024855"/>
          </a:xfrm>
        </p:spPr>
        <p:txBody>
          <a:bodyPr vert="horz" lIns="91440" tIns="45720" rIns="91440" bIns="45720" rtlCol="0" anchor="t">
            <a:normAutofit lnSpcReduction="10000"/>
          </a:bodyPr>
          <a:lstStyle/>
          <a:p>
            <a:pPr marL="0" indent="0">
              <a:buNone/>
            </a:pPr>
            <a:r>
              <a:rPr lang="en-GB" sz="2000" b="1" dirty="0">
                <a:latin typeface="Calibri" panose="020F0502020204030204" pitchFamily="34" charset="0"/>
                <a:ea typeface="Calibri" panose="020F0502020204030204" pitchFamily="34" charset="0"/>
                <a:cs typeface="Calibri" panose="020F0502020204030204" pitchFamily="34" charset="0"/>
              </a:rPr>
              <a:t>Improved Solar Energy Generation</a:t>
            </a:r>
          </a:p>
          <a:p>
            <a:r>
              <a:rPr lang="en-GB" sz="1800" dirty="0">
                <a:latin typeface="Calibri" panose="020F0502020204030204" pitchFamily="34" charset="0"/>
                <a:ea typeface="Calibri" panose="020F0502020204030204" pitchFamily="34" charset="0"/>
                <a:cs typeface="Calibri" panose="020F0502020204030204" pitchFamily="34" charset="0"/>
              </a:rPr>
              <a:t>Single axis solar tracking improves efficiency of photovoltaic panels anywhere between 25% &amp; 30%.</a:t>
            </a:r>
            <a:endParaRPr lang="en-GB" sz="1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rPr>
              <a:t>(Avg. 1.25kWh increased to ~ 1.5625kWh per day.)</a:t>
            </a:r>
          </a:p>
          <a:p>
            <a:r>
              <a:rPr lang="en-GB" sz="1800" dirty="0">
                <a:latin typeface="Calibri" panose="020F0502020204030204" pitchFamily="34" charset="0"/>
                <a:ea typeface="Calibri" panose="020F0502020204030204" pitchFamily="34" charset="0"/>
                <a:cs typeface="Calibri" panose="020F0502020204030204" pitchFamily="34" charset="0"/>
              </a:rPr>
              <a:t>Dual axis solar tracking improves efficiency between 30% &amp; 35%.</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    (Avg. 1.25kWh increased to ~ 1.625kWh per day.)</a:t>
            </a: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Further Reduces Carbon Footprint.</a:t>
            </a:r>
            <a:endParaRPr lang="en-US" sz="1800" dirty="0">
              <a:latin typeface="Calibri" panose="020F0502020204030204" pitchFamily="34" charset="0"/>
              <a:ea typeface="Calibri" panose="020F0502020204030204" pitchFamily="34" charset="0"/>
              <a:cs typeface="Calibri" panose="020F0502020204030204" pitchFamily="34" charset="0"/>
            </a:endParaRPr>
          </a:p>
          <a:p>
            <a:pPr>
              <a:buFont typeface="Arial"/>
              <a:buChar char="•"/>
            </a:pPr>
            <a:r>
              <a:rPr lang="en-GB" sz="1800" dirty="0">
                <a:latin typeface="Calibri" panose="020F0502020204030204" pitchFamily="34" charset="0"/>
                <a:ea typeface="Calibri" panose="020F0502020204030204" pitchFamily="34" charset="0"/>
                <a:cs typeface="Calibri" panose="020F0502020204030204" pitchFamily="34" charset="0"/>
              </a:rPr>
              <a:t>Reduces a households annual Co2 output by up to an additional 0.25 tonnes/year , compared to standard solar panels.</a:t>
            </a:r>
            <a:endParaRPr lang="en-US" sz="18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000" b="1" dirty="0"/>
          </a:p>
        </p:txBody>
      </p:sp>
      <p:sp>
        <p:nvSpPr>
          <p:cNvPr id="4" name="Date Placeholder 3">
            <a:extLst>
              <a:ext uri="{FF2B5EF4-FFF2-40B4-BE49-F238E27FC236}">
                <a16:creationId xmlns:a16="http://schemas.microsoft.com/office/drawing/2014/main" id="{9EE9D890-8BC6-EEF6-B02F-C827E5DBB52F}"/>
              </a:ext>
            </a:extLst>
          </p:cNvPr>
          <p:cNvSpPr>
            <a:spLocks noGrp="1"/>
          </p:cNvSpPr>
          <p:nvPr>
            <p:ph type="dt" sz="half" idx="10"/>
          </p:nvPr>
        </p:nvSpPr>
        <p:spPr/>
        <p:txBody>
          <a:bodyPr/>
          <a:lstStyle/>
          <a:p>
            <a:fld id="{05669301-39B1-466E-9836-A4211AB3398B}" type="datetime1">
              <a:rPr/>
              <a:t>3/18/2026</a:t>
            </a:fld>
            <a:endParaRPr lang="en-US"/>
          </a:p>
        </p:txBody>
      </p:sp>
      <p:sp>
        <p:nvSpPr>
          <p:cNvPr id="5" name="Footer Placeholder 4">
            <a:extLst>
              <a:ext uri="{FF2B5EF4-FFF2-40B4-BE49-F238E27FC236}">
                <a16:creationId xmlns:a16="http://schemas.microsoft.com/office/drawing/2014/main" id="{ECD129DE-0103-EAD5-8D39-4061E1BDA4AC}"/>
              </a:ext>
            </a:extLst>
          </p:cNvPr>
          <p:cNvSpPr>
            <a:spLocks noGrp="1"/>
          </p:cNvSpPr>
          <p:nvPr>
            <p:ph type="ftr" sz="quarter" idx="11"/>
          </p:nvPr>
        </p:nvSpPr>
        <p:spPr>
          <a:xfrm>
            <a:off x="9612682" y="6325035"/>
            <a:ext cx="2204581" cy="323372"/>
          </a:xfrm>
        </p:spPr>
        <p:txBody>
          <a:bodyPr/>
          <a:lstStyle/>
          <a:p>
            <a:r>
              <a:rPr lang="en-US"/>
              <a:t> James Levi (2416761</a:t>
            </a:r>
            <a:r>
              <a:rPr lang="en-US">
                <a:solidFill>
                  <a:srgbClr val="898989"/>
                </a:solidFill>
                <a:latin typeface="Avenir Next LT Pro"/>
                <a:ea typeface="Calibri"/>
                <a:cs typeface="Calibri"/>
              </a:rPr>
              <a:t>)</a:t>
            </a:r>
            <a:endParaRPr lang="en-US" sz="1800">
              <a:solidFill>
                <a:srgbClr val="000000"/>
              </a:solidFill>
              <a:latin typeface="Calibri"/>
              <a:ea typeface="Calibri"/>
              <a:cs typeface="Calibri"/>
            </a:endParaRPr>
          </a:p>
        </p:txBody>
      </p:sp>
      <p:graphicFrame>
        <p:nvGraphicFramePr>
          <p:cNvPr id="11" name="Chart 10">
            <a:extLst>
              <a:ext uri="{FF2B5EF4-FFF2-40B4-BE49-F238E27FC236}">
                <a16:creationId xmlns:a16="http://schemas.microsoft.com/office/drawing/2014/main" id="{96BFB9C0-65E0-665B-A836-DFA1285E0A7B}"/>
              </a:ext>
            </a:extLst>
          </p:cNvPr>
          <p:cNvGraphicFramePr>
            <a:graphicFrameLocks/>
          </p:cNvGraphicFramePr>
          <p:nvPr>
            <p:extLst>
              <p:ext uri="{D42A27DB-BD31-4B8C-83A1-F6EECF244321}">
                <p14:modId xmlns:p14="http://schemas.microsoft.com/office/powerpoint/2010/main" val="3022226400"/>
              </p:ext>
            </p:extLst>
          </p:nvPr>
        </p:nvGraphicFramePr>
        <p:xfrm>
          <a:off x="7284210" y="2143572"/>
          <a:ext cx="3588095" cy="364117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0897192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B14C4-9CAF-3599-B18B-CF9931F72BD5}"/>
              </a:ext>
            </a:extLst>
          </p:cNvPr>
          <p:cNvSpPr>
            <a:spLocks noGrp="1"/>
          </p:cNvSpPr>
          <p:nvPr>
            <p:ph type="title"/>
          </p:nvPr>
        </p:nvSpPr>
        <p:spPr>
          <a:xfrm>
            <a:off x="1115568" y="548640"/>
            <a:ext cx="10168128" cy="475086"/>
          </a:xfrm>
        </p:spPr>
        <p:txBody>
          <a:bodyPr>
            <a:normAutofit fontScale="90000"/>
          </a:bodyPr>
          <a:lstStyle/>
          <a:p>
            <a:r>
              <a:rPr lang="en-GB"/>
              <a:t>Solar tracking benefits.</a:t>
            </a:r>
          </a:p>
        </p:txBody>
      </p:sp>
      <p:sp>
        <p:nvSpPr>
          <p:cNvPr id="3" name="Content Placeholder 2">
            <a:extLst>
              <a:ext uri="{FF2B5EF4-FFF2-40B4-BE49-F238E27FC236}">
                <a16:creationId xmlns:a16="http://schemas.microsoft.com/office/drawing/2014/main" id="{3F5D6D1A-8565-6111-2C5A-D7A343152078}"/>
              </a:ext>
            </a:extLst>
          </p:cNvPr>
          <p:cNvSpPr>
            <a:spLocks noGrp="1"/>
          </p:cNvSpPr>
          <p:nvPr>
            <p:ph idx="1"/>
          </p:nvPr>
        </p:nvSpPr>
        <p:spPr>
          <a:xfrm>
            <a:off x="1115568" y="2722439"/>
            <a:ext cx="5524242" cy="3449761"/>
          </a:xfrm>
        </p:spPr>
        <p:txBody>
          <a:bodyPr vert="horz" lIns="91440" tIns="45720" rIns="91440" bIns="45720" rtlCol="0" anchor="t">
            <a:normAutofit/>
          </a:bodyPr>
          <a:lstStyle/>
          <a:p>
            <a:r>
              <a:rPr lang="en-GB" sz="1800" dirty="0">
                <a:latin typeface="Calibri" panose="020F0502020204030204" pitchFamily="34" charset="0"/>
                <a:ea typeface="Calibri" panose="020F0502020204030204" pitchFamily="34" charset="0"/>
                <a:cs typeface="Calibri" panose="020F0502020204030204" pitchFamily="34" charset="0"/>
              </a:rPr>
              <a:t>Solar panels come with a 25-year guarantee (octopus energy ) solar tracking mechanisms to match solar panels. </a:t>
            </a:r>
          </a:p>
          <a:p>
            <a:pPr marL="0" indent="0">
              <a:buNone/>
            </a:pPr>
            <a:r>
              <a:rPr lang="en-GB" sz="2400" b="1" dirty="0">
                <a:latin typeface="Calibri" panose="020F0502020204030204" pitchFamily="34" charset="0"/>
                <a:ea typeface="Calibri" panose="020F0502020204030204" pitchFamily="34" charset="0"/>
                <a:cs typeface="Calibri" panose="020F0502020204030204" pitchFamily="34" charset="0"/>
              </a:rPr>
              <a:t>Savings on Energy Bills</a:t>
            </a:r>
          </a:p>
          <a:p>
            <a:r>
              <a:rPr lang="en-GB" sz="1800" dirty="0">
                <a:latin typeface="Calibri" panose="020F0502020204030204" pitchFamily="34" charset="0"/>
                <a:ea typeface="Calibri" panose="020F0502020204030204" pitchFamily="34" charset="0"/>
                <a:cs typeface="Calibri" panose="020F0502020204030204" pitchFamily="34" charset="0"/>
              </a:rPr>
              <a:t>An increased annual saving of ~ £185.</a:t>
            </a:r>
          </a:p>
          <a:p>
            <a:r>
              <a:rPr lang="en-GB" sz="1800" dirty="0">
                <a:latin typeface="Calibri" panose="020F0502020204030204" pitchFamily="34" charset="0"/>
                <a:ea typeface="Calibri" panose="020F0502020204030204" pitchFamily="34" charset="0"/>
                <a:cs typeface="Calibri" panose="020F0502020204030204" pitchFamily="34" charset="0"/>
              </a:rPr>
              <a:t>Average savings off ~ £4600 over a lifetime, compared to standard solar panels.</a:t>
            </a:r>
          </a:p>
          <a:p>
            <a:endParaRPr lang="en-GB" sz="1800" dirty="0"/>
          </a:p>
        </p:txBody>
      </p:sp>
      <p:sp>
        <p:nvSpPr>
          <p:cNvPr id="4" name="Date Placeholder 3">
            <a:extLst>
              <a:ext uri="{FF2B5EF4-FFF2-40B4-BE49-F238E27FC236}">
                <a16:creationId xmlns:a16="http://schemas.microsoft.com/office/drawing/2014/main" id="{7A2D6CDE-7A6E-00C3-3212-41BF7F57F023}"/>
              </a:ext>
            </a:extLst>
          </p:cNvPr>
          <p:cNvSpPr>
            <a:spLocks noGrp="1"/>
          </p:cNvSpPr>
          <p:nvPr>
            <p:ph type="dt" sz="half" idx="10"/>
          </p:nvPr>
        </p:nvSpPr>
        <p:spPr/>
        <p:txBody>
          <a:bodyPr/>
          <a:lstStyle/>
          <a:p>
            <a:fld id="{03BD6237-F461-4467-B7B9-9D896CFF3951}" type="datetime1">
              <a:rPr/>
              <a:t>3/18/2026</a:t>
            </a:fld>
            <a:endParaRPr lang="en-US"/>
          </a:p>
        </p:txBody>
      </p:sp>
      <p:sp>
        <p:nvSpPr>
          <p:cNvPr id="5" name="Footer Placeholder 4">
            <a:extLst>
              <a:ext uri="{FF2B5EF4-FFF2-40B4-BE49-F238E27FC236}">
                <a16:creationId xmlns:a16="http://schemas.microsoft.com/office/drawing/2014/main" id="{99FF7134-C832-BD45-7C41-F2113E9333D8}"/>
              </a:ext>
            </a:extLst>
          </p:cNvPr>
          <p:cNvSpPr>
            <a:spLocks noGrp="1"/>
          </p:cNvSpPr>
          <p:nvPr>
            <p:ph type="ftr" sz="quarter" idx="11"/>
          </p:nvPr>
        </p:nvSpPr>
        <p:spPr>
          <a:xfrm>
            <a:off x="10030216" y="6262405"/>
            <a:ext cx="1933184" cy="406878"/>
          </a:xfrm>
        </p:spPr>
        <p:txBody>
          <a:bodyPr/>
          <a:lstStyle/>
          <a:p>
            <a:r>
              <a:rPr lang="en-US"/>
              <a:t>James Levi  (2416761)</a:t>
            </a:r>
          </a:p>
        </p:txBody>
      </p:sp>
      <p:sp>
        <p:nvSpPr>
          <p:cNvPr id="15" name="TextBox 14">
            <a:extLst>
              <a:ext uri="{FF2B5EF4-FFF2-40B4-BE49-F238E27FC236}">
                <a16:creationId xmlns:a16="http://schemas.microsoft.com/office/drawing/2014/main" id="{E4E0873D-BAD8-5C31-6ED5-A1FA70F9CB60}"/>
              </a:ext>
            </a:extLst>
          </p:cNvPr>
          <p:cNvSpPr txBox="1"/>
          <p:nvPr/>
        </p:nvSpPr>
        <p:spPr>
          <a:xfrm>
            <a:off x="1121904" y="2065482"/>
            <a:ext cx="446334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Life expectancy of product </a:t>
            </a:r>
          </a:p>
        </p:txBody>
      </p:sp>
      <p:pic>
        <p:nvPicPr>
          <p:cNvPr id="18" name="Picture 17" descr="A graph showing the cost of solar panels&#10;&#10;AI-generated content may be incorrect.">
            <a:extLst>
              <a:ext uri="{FF2B5EF4-FFF2-40B4-BE49-F238E27FC236}">
                <a16:creationId xmlns:a16="http://schemas.microsoft.com/office/drawing/2014/main" id="{41C988B3-152A-803C-26BC-2C8B950109EC}"/>
              </a:ext>
            </a:extLst>
          </p:cNvPr>
          <p:cNvPicPr>
            <a:picLocks noChangeAspect="1"/>
          </p:cNvPicPr>
          <p:nvPr/>
        </p:nvPicPr>
        <p:blipFill>
          <a:blip r:embed="rId2"/>
          <a:stretch>
            <a:fillRect/>
          </a:stretch>
        </p:blipFill>
        <p:spPr>
          <a:xfrm>
            <a:off x="6398413" y="2301328"/>
            <a:ext cx="5326145" cy="3445227"/>
          </a:xfrm>
          <a:prstGeom prst="rect">
            <a:avLst/>
          </a:prstGeom>
        </p:spPr>
      </p:pic>
    </p:spTree>
    <p:extLst>
      <p:ext uri="{BB962C8B-B14F-4D97-AF65-F5344CB8AC3E}">
        <p14:creationId xmlns:p14="http://schemas.microsoft.com/office/powerpoint/2010/main" val="4330943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A50DB-6F9B-F59F-9F81-17DCE09A311C}"/>
              </a:ext>
            </a:extLst>
          </p:cNvPr>
          <p:cNvSpPr>
            <a:spLocks noGrp="1"/>
          </p:cNvSpPr>
          <p:nvPr>
            <p:ph type="title"/>
          </p:nvPr>
        </p:nvSpPr>
        <p:spPr>
          <a:xfrm>
            <a:off x="1115568" y="548640"/>
            <a:ext cx="10168128" cy="1179576"/>
          </a:xfrm>
        </p:spPr>
        <p:txBody>
          <a:bodyPr anchor="ct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Payback Period</a:t>
            </a:r>
            <a:endParaRPr lang="en-US" dirty="0">
              <a:latin typeface="Calibri" panose="020F0502020204030204" pitchFamily="34" charset="0"/>
              <a:ea typeface="Calibri" panose="020F0502020204030204" pitchFamily="34" charset="0"/>
              <a:cs typeface="Calibri" panose="020F0502020204030204" pitchFamily="34" charset="0"/>
            </a:endParaRPr>
          </a:p>
        </p:txBody>
      </p:sp>
      <p:pic>
        <p:nvPicPr>
          <p:cNvPr id="10" name="Picture Placeholder 9" descr="A graph of different sizes of gray and yellow rectangles&#10;&#10;AI-generated content may be incorrect.">
            <a:extLst>
              <a:ext uri="{FF2B5EF4-FFF2-40B4-BE49-F238E27FC236}">
                <a16:creationId xmlns:a16="http://schemas.microsoft.com/office/drawing/2014/main" id="{EDE37632-217C-48F9-8013-8FE1DD338A42}"/>
              </a:ext>
            </a:extLst>
          </p:cNvPr>
          <p:cNvPicPr>
            <a:picLocks noGrp="1" noChangeAspect="1"/>
          </p:cNvPicPr>
          <p:nvPr>
            <p:ph sz="half" idx="1"/>
          </p:nvPr>
        </p:nvPicPr>
        <p:blipFill>
          <a:blip r:embed="rId2"/>
          <a:srcRect l="332" r="784" b="-246"/>
          <a:stretch>
            <a:fillRect/>
          </a:stretch>
        </p:blipFill>
        <p:spPr>
          <a:xfrm>
            <a:off x="195231" y="2141557"/>
            <a:ext cx="5899759" cy="4040671"/>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noFill/>
        </p:spPr>
      </p:pic>
      <p:sp>
        <p:nvSpPr>
          <p:cNvPr id="19" name="Content Placeholder 2">
            <a:extLst>
              <a:ext uri="{FF2B5EF4-FFF2-40B4-BE49-F238E27FC236}">
                <a16:creationId xmlns:a16="http://schemas.microsoft.com/office/drawing/2014/main" id="{8FEF0EF9-6F1B-1DFD-8EC5-E868E8EC2BC2}"/>
              </a:ext>
            </a:extLst>
          </p:cNvPr>
          <p:cNvSpPr>
            <a:spLocks noGrp="1"/>
          </p:cNvSpPr>
          <p:nvPr>
            <p:ph sz="half" idx="2"/>
          </p:nvPr>
        </p:nvSpPr>
        <p:spPr>
          <a:xfrm>
            <a:off x="6345936" y="2478024"/>
            <a:ext cx="4937760" cy="3694176"/>
          </a:xfrm>
        </p:spPr>
        <p:txBody>
          <a:bodyPr vert="horz" lIns="91440" tIns="45720" rIns="91440" bIns="45720" rtlCol="0" anchor="t">
            <a:normAutofit/>
          </a:bodyPr>
          <a:lstStyle/>
          <a:p>
            <a:pPr>
              <a:lnSpc>
                <a:spcPct val="100000"/>
              </a:lnSpc>
            </a:pPr>
            <a:r>
              <a:rPr lang="en-US" sz="2400" dirty="0">
                <a:latin typeface="Calibri" panose="020F0502020204030204" pitchFamily="34" charset="0"/>
                <a:ea typeface="Calibri" panose="020F0502020204030204" pitchFamily="34" charset="0"/>
                <a:cs typeface="Calibri" panose="020F0502020204030204" pitchFamily="34" charset="0"/>
              </a:rPr>
              <a:t>Fixed system offers the shortest payback due to low initial cost</a:t>
            </a:r>
          </a:p>
          <a:p>
            <a:pPr>
              <a:lnSpc>
                <a:spcPct val="100000"/>
              </a:lnSpc>
            </a:pPr>
            <a:r>
              <a:rPr lang="en-US" sz="2400" b="1" dirty="0">
                <a:solidFill>
                  <a:srgbClr val="C69271"/>
                </a:solidFill>
                <a:latin typeface="Calibri" panose="020F0502020204030204" pitchFamily="34" charset="0"/>
                <a:ea typeface="Calibri" panose="020F0502020204030204" pitchFamily="34" charset="0"/>
                <a:cs typeface="Calibri" panose="020F0502020204030204" pitchFamily="34" charset="0"/>
              </a:rPr>
              <a:t>Single-axis provides a balance between improved output and acceptable payback</a:t>
            </a:r>
          </a:p>
          <a:p>
            <a:pPr>
              <a:lnSpc>
                <a:spcPct val="100000"/>
              </a:lnSpc>
            </a:pPr>
            <a:r>
              <a:rPr lang="en-US" sz="2400" dirty="0">
                <a:latin typeface="Calibri" panose="020F0502020204030204" pitchFamily="34" charset="0"/>
                <a:ea typeface="Calibri" panose="020F0502020204030204" pitchFamily="34" charset="0"/>
                <a:cs typeface="Calibri" panose="020F0502020204030204" pitchFamily="34" charset="0"/>
              </a:rPr>
              <a:t>Dual-axis has the longest payback due to higher system complexity</a:t>
            </a:r>
          </a:p>
          <a:p>
            <a:pPr>
              <a:lnSpc>
                <a:spcPct val="100000"/>
              </a:lnSpc>
            </a:pPr>
            <a:endParaRPr lang="en-US" sz="2400" dirty="0"/>
          </a:p>
        </p:txBody>
      </p:sp>
      <p:sp>
        <p:nvSpPr>
          <p:cNvPr id="4" name="Date Placeholder 3">
            <a:extLst>
              <a:ext uri="{FF2B5EF4-FFF2-40B4-BE49-F238E27FC236}">
                <a16:creationId xmlns:a16="http://schemas.microsoft.com/office/drawing/2014/main" id="{73B97E66-BAD9-C335-DB46-8202E9CDFCD2}"/>
              </a:ext>
            </a:extLst>
          </p:cNvPr>
          <p:cNvSpPr>
            <a:spLocks noGrp="1"/>
          </p:cNvSpPr>
          <p:nvPr>
            <p:ph type="dt" sz="half" idx="10"/>
          </p:nvPr>
        </p:nvSpPr>
        <p:spPr>
          <a:xfrm>
            <a:off x="1115568" y="6356350"/>
            <a:ext cx="2743200" cy="365125"/>
          </a:xfrm>
        </p:spPr>
        <p:txBody>
          <a:bodyPr anchor="ctr">
            <a:normAutofit/>
          </a:bodyPr>
          <a:lstStyle/>
          <a:p>
            <a:pPr>
              <a:spcAft>
                <a:spcPts val="600"/>
              </a:spcAft>
            </a:pPr>
            <a:fld id="{57C4C1FF-E252-40A0-AD7A-67196F83F717}" type="datetime1">
              <a:rPr lang="en-GB"/>
              <a:pPr>
                <a:spcAft>
                  <a:spcPts val="600"/>
                </a:spcAft>
              </a:pPr>
              <a:t>18/03/2026</a:t>
            </a:fld>
            <a:endParaRPr lang="en-US"/>
          </a:p>
        </p:txBody>
      </p:sp>
      <p:sp>
        <p:nvSpPr>
          <p:cNvPr id="6" name="Slide Number Placeholder 5">
            <a:extLst>
              <a:ext uri="{FF2B5EF4-FFF2-40B4-BE49-F238E27FC236}">
                <a16:creationId xmlns:a16="http://schemas.microsoft.com/office/drawing/2014/main" id="{1EA6728D-C685-F838-76B2-02494DE23607}"/>
              </a:ext>
            </a:extLst>
          </p:cNvPr>
          <p:cNvSpPr>
            <a:spLocks noGrp="1"/>
          </p:cNvSpPr>
          <p:nvPr>
            <p:ph type="sldNum" sz="quarter" idx="12"/>
          </p:nvPr>
        </p:nvSpPr>
        <p:spPr>
          <a:xfrm>
            <a:off x="8540496" y="6356350"/>
            <a:ext cx="2743200" cy="365125"/>
          </a:xfrm>
        </p:spPr>
        <p:txBody>
          <a:bodyPr anchor="ctr">
            <a:normAutofit/>
          </a:bodyPr>
          <a:lstStyle/>
          <a:p>
            <a:pPr>
              <a:spcAft>
                <a:spcPts val="600"/>
              </a:spcAft>
            </a:pPr>
            <a:r>
              <a:rPr lang="en-US"/>
              <a:t>Connor Hooper (2418021)</a:t>
            </a:r>
          </a:p>
        </p:txBody>
      </p:sp>
    </p:spTree>
    <p:extLst>
      <p:ext uri="{BB962C8B-B14F-4D97-AF65-F5344CB8AC3E}">
        <p14:creationId xmlns:p14="http://schemas.microsoft.com/office/powerpoint/2010/main" val="19973366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EAFDC-80AA-ACE6-6F86-1FAD58C56D35}"/>
              </a:ext>
            </a:extLst>
          </p:cNvPr>
          <p:cNvSpPr>
            <a:spLocks noGrp="1"/>
          </p:cNvSpPr>
          <p:nvPr>
            <p:ph type="title"/>
          </p:nvPr>
        </p:nvSpPr>
        <p:spPr>
          <a:xfrm>
            <a:off x="1115568" y="548640"/>
            <a:ext cx="10168128" cy="730727"/>
          </a:xfrm>
        </p:spPr>
        <p:txBody>
          <a:bodyPr/>
          <a:lstStyle/>
          <a:p>
            <a:r>
              <a:rPr lang="en-GB"/>
              <a:t>Next Steps</a:t>
            </a:r>
          </a:p>
        </p:txBody>
      </p:sp>
      <p:sp>
        <p:nvSpPr>
          <p:cNvPr id="4" name="Date Placeholder 3">
            <a:extLst>
              <a:ext uri="{FF2B5EF4-FFF2-40B4-BE49-F238E27FC236}">
                <a16:creationId xmlns:a16="http://schemas.microsoft.com/office/drawing/2014/main" id="{9EA81AFE-5A44-EE8A-8E80-730262427E3A}"/>
              </a:ext>
            </a:extLst>
          </p:cNvPr>
          <p:cNvSpPr>
            <a:spLocks noGrp="1"/>
          </p:cNvSpPr>
          <p:nvPr>
            <p:ph type="dt" sz="half" idx="10"/>
          </p:nvPr>
        </p:nvSpPr>
        <p:spPr/>
        <p:txBody>
          <a:bodyPr/>
          <a:lstStyle/>
          <a:p>
            <a:fld id="{F96E98B4-3BEF-4AFF-9097-37AC4707010D}" type="datetime1">
              <a:rPr/>
              <a:t>3/18/2026</a:t>
            </a:fld>
            <a:endParaRPr lang="en-US"/>
          </a:p>
        </p:txBody>
      </p:sp>
      <p:sp>
        <p:nvSpPr>
          <p:cNvPr id="6" name="Slide Number Placeholder 5">
            <a:extLst>
              <a:ext uri="{FF2B5EF4-FFF2-40B4-BE49-F238E27FC236}">
                <a16:creationId xmlns:a16="http://schemas.microsoft.com/office/drawing/2014/main" id="{BFFF43EB-38DC-2DCA-5144-5D1C7C8F4025}"/>
              </a:ext>
            </a:extLst>
          </p:cNvPr>
          <p:cNvSpPr>
            <a:spLocks noGrp="1"/>
          </p:cNvSpPr>
          <p:nvPr>
            <p:ph type="sldNum" sz="quarter" idx="12"/>
          </p:nvPr>
        </p:nvSpPr>
        <p:spPr/>
        <p:txBody>
          <a:bodyPr/>
          <a:lstStyle/>
          <a:p>
            <a:fld id="{A65A5C87-DF58-40C8-B092-1DE63DB4547E}" type="slidenum">
              <a:rPr lang="en-US" dirty="0"/>
              <a:t>21</a:t>
            </a:fld>
            <a:endParaRPr lang="en-US"/>
          </a:p>
        </p:txBody>
      </p:sp>
      <p:sp>
        <p:nvSpPr>
          <p:cNvPr id="8" name="TextBox 7">
            <a:extLst>
              <a:ext uri="{FF2B5EF4-FFF2-40B4-BE49-F238E27FC236}">
                <a16:creationId xmlns:a16="http://schemas.microsoft.com/office/drawing/2014/main" id="{E23C885F-B40A-28AA-8751-C63DC312BE86}"/>
              </a:ext>
            </a:extLst>
          </p:cNvPr>
          <p:cNvSpPr txBox="1"/>
          <p:nvPr/>
        </p:nvSpPr>
        <p:spPr>
          <a:xfrm>
            <a:off x="501043" y="1501341"/>
            <a:ext cx="11454474" cy="50629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700">
                <a:latin typeface="Calibri"/>
                <a:ea typeface="Calibri"/>
                <a:cs typeface="Calibri"/>
              </a:rPr>
              <a:t>Craig (Project Manager) - Continue with meetings, taking minutes, Complete and utilise Gantt chart, Ensuring timelines are kept to. Create a design risk assessment and as part of the analysis support James and build  a QFD.</a:t>
            </a:r>
            <a:endParaRPr lang="en-US" sz="1700"/>
          </a:p>
          <a:p>
            <a:endParaRPr lang="en-GB" sz="1700">
              <a:latin typeface="Calibri"/>
              <a:ea typeface="Calibri"/>
              <a:cs typeface="Calibri"/>
            </a:endParaRPr>
          </a:p>
          <a:p>
            <a:pPr marL="285750" indent="-285750">
              <a:buFont typeface="Arial"/>
              <a:buChar char="•"/>
            </a:pPr>
            <a:r>
              <a:rPr lang="en-GB" sz="1700">
                <a:latin typeface="Calibri"/>
                <a:ea typeface="Calibri"/>
                <a:cs typeface="Calibri"/>
              </a:rPr>
              <a:t>Georgia (Sustainability) - Carry out a lifecycle analysis of our final design and develop an Environmental Product Declaration (EPD), covering stages such as material extraction, manufacturing, transportation, product use, and end-of-life disposal.</a:t>
            </a:r>
          </a:p>
          <a:p>
            <a:pPr marL="285750" indent="-285750">
              <a:buFont typeface="Arial"/>
              <a:buChar char="•"/>
            </a:pPr>
            <a:endParaRPr lang="en-GB" sz="1700">
              <a:latin typeface="Calibri"/>
              <a:ea typeface="Calibri"/>
              <a:cs typeface="Calibri"/>
            </a:endParaRPr>
          </a:p>
          <a:p>
            <a:pPr marL="285750" indent="-285750">
              <a:buFont typeface="Arial"/>
              <a:buChar char="•"/>
            </a:pPr>
            <a:r>
              <a:rPr lang="en-GB" sz="1700">
                <a:latin typeface="Calibri"/>
                <a:ea typeface="Calibri"/>
                <a:cs typeface="Calibri"/>
              </a:rPr>
              <a:t>Nathan (Design) - Continue developing draft designs using relevant design and construction regulations like MCS (MCS Service Company, 2023), 3D model and Finalised Drawing.</a:t>
            </a:r>
          </a:p>
          <a:p>
            <a:endParaRPr lang="en-GB" sz="1700">
              <a:latin typeface="Calibri"/>
              <a:ea typeface="Calibri"/>
              <a:cs typeface="Calibri"/>
            </a:endParaRPr>
          </a:p>
          <a:p>
            <a:pPr marL="285750" indent="-285750">
              <a:buFont typeface="Arial"/>
              <a:buChar char="•"/>
            </a:pPr>
            <a:r>
              <a:rPr lang="en-US" sz="1700">
                <a:latin typeface="Calibri"/>
                <a:ea typeface="Calibri"/>
                <a:cs typeface="Calibri"/>
              </a:rPr>
              <a:t>Gon</a:t>
            </a:r>
            <a:r>
              <a:rPr lang="en-US" sz="1700">
                <a:solidFill>
                  <a:srgbClr val="4007A2"/>
                </a:solidFill>
                <a:highlight>
                  <a:srgbClr val="FFFFFF"/>
                </a:highlight>
                <a:latin typeface="Calibri"/>
                <a:ea typeface="Calibri"/>
                <a:cs typeface="Calibri"/>
              </a:rPr>
              <a:t>ç</a:t>
            </a:r>
            <a:r>
              <a:rPr lang="en-US" sz="1700">
                <a:latin typeface="Calibri"/>
                <a:ea typeface="Calibri"/>
                <a:cs typeface="Calibri"/>
              </a:rPr>
              <a:t>alo </a:t>
            </a:r>
            <a:r>
              <a:rPr lang="en-GB" sz="1700">
                <a:latin typeface="Calibri"/>
                <a:ea typeface="Calibri"/>
                <a:cs typeface="Calibri"/>
              </a:rPr>
              <a:t>Fonseca</a:t>
            </a:r>
            <a:r>
              <a:rPr lang="en-US" sz="1700">
                <a:latin typeface="Calibri"/>
                <a:ea typeface="Calibri"/>
                <a:cs typeface="Calibri"/>
              </a:rPr>
              <a:t>(Materials) - Material Feasibility analysis and potential alternatives, Risk assessment to identify potential hazards in line with SOMSR and HSE requirements.</a:t>
            </a:r>
            <a:endParaRPr lang="en-GB" sz="1700">
              <a:latin typeface="Calibri"/>
              <a:ea typeface="Calibri"/>
              <a:cs typeface="Calibri"/>
            </a:endParaRPr>
          </a:p>
          <a:p>
            <a:endParaRPr lang="en-US" sz="1700">
              <a:latin typeface="Calibri"/>
              <a:ea typeface="Calibri"/>
              <a:cs typeface="Calibri"/>
            </a:endParaRPr>
          </a:p>
          <a:p>
            <a:pPr marL="285750" indent="-285750">
              <a:buFont typeface="Arial"/>
              <a:buChar char="•"/>
            </a:pPr>
            <a:r>
              <a:rPr lang="en-US" sz="1700">
                <a:latin typeface="Calibri"/>
                <a:ea typeface="Calibri"/>
                <a:cs typeface="Calibri"/>
              </a:rPr>
              <a:t>James Levi (Analysis) - Analyze whether to develop single or dual axis solar tracking device. Dimension of an average solar panel are 1700mm x 1100mm, work with design specialist to accommodate for common panel sizes, by analyzing existing markets.</a:t>
            </a:r>
          </a:p>
          <a:p>
            <a:pPr marL="285750" indent="-285750">
              <a:buFont typeface="Arial"/>
              <a:buChar char="•"/>
            </a:pPr>
            <a:endParaRPr lang="en-US" sz="1700">
              <a:latin typeface="Calibri"/>
              <a:ea typeface="Calibri"/>
              <a:cs typeface="Calibri"/>
            </a:endParaRPr>
          </a:p>
          <a:p>
            <a:pPr marL="285750" indent="-285750">
              <a:buFont typeface="Arial"/>
              <a:buChar char="•"/>
            </a:pPr>
            <a:r>
              <a:rPr lang="en-US" sz="1700">
                <a:latin typeface="Calibri"/>
                <a:ea typeface="Calibri"/>
                <a:cs typeface="Calibri"/>
              </a:rPr>
              <a:t>Connor (Procurement) - Finalize Bill of Materials once design axis is confirmed, Obtain exact supplier quotes for motors, rails, and frame materials, Produce preliminary cost model for full system.</a:t>
            </a:r>
          </a:p>
          <a:p>
            <a:pPr marL="285750" indent="-285750">
              <a:buFont typeface="Arial"/>
              <a:buChar char="•"/>
            </a:pPr>
            <a:endParaRPr lang="en-US" sz="1700"/>
          </a:p>
        </p:txBody>
      </p:sp>
    </p:spTree>
    <p:extLst>
      <p:ext uri="{BB962C8B-B14F-4D97-AF65-F5344CB8AC3E}">
        <p14:creationId xmlns:p14="http://schemas.microsoft.com/office/powerpoint/2010/main" val="3532185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03F4D-DFEE-AD51-5D61-81406E1283B3}"/>
              </a:ext>
            </a:extLst>
          </p:cNvPr>
          <p:cNvSpPr>
            <a:spLocks noGrp="1"/>
          </p:cNvSpPr>
          <p:nvPr>
            <p:ph type="title"/>
          </p:nvPr>
        </p:nvSpPr>
        <p:spPr>
          <a:xfrm>
            <a:off x="557784" y="640080"/>
            <a:ext cx="10890504" cy="4114800"/>
          </a:xfrm>
        </p:spPr>
        <p:txBody>
          <a:bodyPr anchor="b">
            <a:normAutofit/>
          </a:bodyPr>
          <a:lstStyle/>
          <a:p>
            <a:r>
              <a:rPr lang="en-GB"/>
              <a:t>Q&amp;A</a:t>
            </a:r>
          </a:p>
        </p:txBody>
      </p:sp>
      <p:sp>
        <p:nvSpPr>
          <p:cNvPr id="3" name="Content Placeholder 2">
            <a:extLst>
              <a:ext uri="{FF2B5EF4-FFF2-40B4-BE49-F238E27FC236}">
                <a16:creationId xmlns:a16="http://schemas.microsoft.com/office/drawing/2014/main" id="{2C0CD9B8-D943-8131-E9DA-23023DE85175}"/>
              </a:ext>
            </a:extLst>
          </p:cNvPr>
          <p:cNvSpPr>
            <a:spLocks noGrp="1"/>
          </p:cNvSpPr>
          <p:nvPr>
            <p:ph type="body" idx="1"/>
          </p:nvPr>
        </p:nvSpPr>
        <p:spPr>
          <a:xfrm>
            <a:off x="841248" y="5102352"/>
            <a:ext cx="10607040" cy="585216"/>
          </a:xfrm>
        </p:spPr>
        <p:txBody>
          <a:bodyPr vert="horz" lIns="91440" tIns="45720" rIns="91440" bIns="45720" rtlCol="0" anchor="ct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Any questions please?</a:t>
            </a:r>
          </a:p>
        </p:txBody>
      </p:sp>
      <p:sp>
        <p:nvSpPr>
          <p:cNvPr id="4" name="Date Placeholder 3">
            <a:extLst>
              <a:ext uri="{FF2B5EF4-FFF2-40B4-BE49-F238E27FC236}">
                <a16:creationId xmlns:a16="http://schemas.microsoft.com/office/drawing/2014/main" id="{086FE258-D705-B335-F884-5BB9A0B01BEC}"/>
              </a:ext>
            </a:extLst>
          </p:cNvPr>
          <p:cNvSpPr>
            <a:spLocks noGrp="1"/>
          </p:cNvSpPr>
          <p:nvPr>
            <p:ph type="dt" sz="half" idx="10"/>
          </p:nvPr>
        </p:nvSpPr>
        <p:spPr>
          <a:xfrm>
            <a:off x="838200" y="6356350"/>
            <a:ext cx="2743200" cy="365125"/>
          </a:xfrm>
        </p:spPr>
        <p:txBody>
          <a:bodyPr anchor="ctr">
            <a:normAutofit/>
          </a:bodyPr>
          <a:lstStyle/>
          <a:p>
            <a:pPr>
              <a:spcAft>
                <a:spcPts val="600"/>
              </a:spcAft>
            </a:pPr>
            <a:fld id="{0F3464FD-776B-4224-94C2-78AF153A8718}" type="datetime1">
              <a:rPr lang="en-US"/>
              <a:pPr>
                <a:spcAft>
                  <a:spcPts val="600"/>
                </a:spcAft>
              </a:pPr>
              <a:t>3/18/2026</a:t>
            </a:fld>
            <a:endParaRPr lang="en-US"/>
          </a:p>
        </p:txBody>
      </p:sp>
      <p:sp>
        <p:nvSpPr>
          <p:cNvPr id="6" name="Slide Number Placeholder 5">
            <a:extLst>
              <a:ext uri="{FF2B5EF4-FFF2-40B4-BE49-F238E27FC236}">
                <a16:creationId xmlns:a16="http://schemas.microsoft.com/office/drawing/2014/main" id="{6B948E62-C214-8170-D0A6-7913821EE710}"/>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22</a:t>
            </a:fld>
            <a:endParaRPr lang="en-US"/>
          </a:p>
        </p:txBody>
      </p:sp>
    </p:spTree>
    <p:extLst>
      <p:ext uri="{BB962C8B-B14F-4D97-AF65-F5344CB8AC3E}">
        <p14:creationId xmlns:p14="http://schemas.microsoft.com/office/powerpoint/2010/main" val="195824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38CDF-7167-7244-23F2-F691C1BFB78E}"/>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References</a:t>
            </a:r>
          </a:p>
        </p:txBody>
      </p:sp>
      <p:sp>
        <p:nvSpPr>
          <p:cNvPr id="3" name="Content Placeholder 2">
            <a:extLst>
              <a:ext uri="{FF2B5EF4-FFF2-40B4-BE49-F238E27FC236}">
                <a16:creationId xmlns:a16="http://schemas.microsoft.com/office/drawing/2014/main" id="{1BE6384C-6015-CA84-847F-E7A5E28B7C20}"/>
              </a:ext>
            </a:extLst>
          </p:cNvPr>
          <p:cNvSpPr>
            <a:spLocks noGrp="1"/>
          </p:cNvSpPr>
          <p:nvPr>
            <p:ph idx="1"/>
          </p:nvPr>
        </p:nvSpPr>
        <p:spPr>
          <a:xfrm>
            <a:off x="967095" y="2212690"/>
            <a:ext cx="10465073" cy="4231782"/>
          </a:xfrm>
        </p:spPr>
        <p:txBody>
          <a:bodyPr vert="horz" lIns="91440" tIns="45720" rIns="91440" bIns="45720" rtlCol="0" anchor="t">
            <a:normAutofit/>
          </a:bodyPr>
          <a:lstStyle/>
          <a:p>
            <a:r>
              <a:rPr lang="en-GB" sz="1200">
                <a:latin typeface="Times New Roman"/>
                <a:cs typeface="Times New Roman"/>
              </a:rPr>
              <a:t>Oxford Academic (2024) </a:t>
            </a:r>
            <a:r>
              <a:rPr lang="en-GB" sz="1200" i="1">
                <a:latin typeface="Times New Roman"/>
                <a:cs typeface="Times New Roman"/>
              </a:rPr>
              <a:t>Automatic solar tracking system: a review pertaining to advancements and challenges in the current scenario </a:t>
            </a:r>
            <a:r>
              <a:rPr lang="en-GB" sz="1200">
                <a:latin typeface="Times New Roman"/>
                <a:cs typeface="Times New Roman"/>
              </a:rPr>
              <a:t>, </a:t>
            </a:r>
            <a:r>
              <a:rPr lang="en-GB" sz="1200" i="1">
                <a:latin typeface="Times New Roman"/>
                <a:cs typeface="Times New Roman"/>
              </a:rPr>
              <a:t>Oup.com</a:t>
            </a:r>
            <a:r>
              <a:rPr lang="en-GB" sz="1200">
                <a:latin typeface="Times New Roman"/>
                <a:cs typeface="Times New Roman"/>
              </a:rPr>
              <a:t>. Available at: </a:t>
            </a:r>
            <a:r>
              <a:rPr lang="en-GB" sz="1200">
                <a:latin typeface="Times New Roman"/>
                <a:cs typeface="Times New Roman"/>
                <a:hlinkClick r:id="rId2"/>
              </a:rPr>
              <a:t>https://academic.oup.com/ce/article/8/6/237/7889269</a:t>
            </a:r>
            <a:r>
              <a:rPr lang="en-GB" sz="1200">
                <a:latin typeface="Times New Roman"/>
                <a:cs typeface="Times New Roman"/>
              </a:rPr>
              <a:t>.</a:t>
            </a:r>
          </a:p>
          <a:p>
            <a:r>
              <a:rPr lang="en-US" altLang="en-US" sz="1200">
                <a:latin typeface="Times New Roman"/>
                <a:cs typeface="Times New Roman"/>
              </a:rPr>
              <a:t>Octopus Energy (2024). </a:t>
            </a:r>
            <a:r>
              <a:rPr lang="en-US" altLang="en-US" sz="1200" i="1">
                <a:latin typeface="Times New Roman"/>
                <a:cs typeface="Times New Roman"/>
              </a:rPr>
              <a:t>Solar &amp; Battery Installation</a:t>
            </a:r>
            <a:r>
              <a:rPr lang="en-US" altLang="en-US" sz="1200">
                <a:latin typeface="Times New Roman"/>
                <a:cs typeface="Times New Roman"/>
              </a:rPr>
              <a:t>. [online] Octopus energy. Available at: </a:t>
            </a:r>
            <a:r>
              <a:rPr lang="en-US" altLang="en-US" sz="1200">
                <a:latin typeface="Times New Roman"/>
                <a:cs typeface="Times New Roman"/>
                <a:hlinkClick r:id="rId3"/>
              </a:rPr>
              <a:t>https://octopus.energy/order/solar/</a:t>
            </a:r>
            <a:r>
              <a:rPr lang="en-US" altLang="en-US" sz="1200">
                <a:latin typeface="Times New Roman"/>
                <a:cs typeface="Times New Roman"/>
              </a:rPr>
              <a:t> [Accessed 11 Mar. 2026].</a:t>
            </a:r>
          </a:p>
          <a:p>
            <a:r>
              <a:rPr lang="en-US" altLang="en-US" sz="1200">
                <a:latin typeface="Times New Roman"/>
                <a:cs typeface="Times New Roman"/>
              </a:rPr>
              <a:t>Save Energy UK (2026). </a:t>
            </a:r>
            <a:r>
              <a:rPr lang="en-US" altLang="en-US" sz="1200" i="1">
                <a:latin typeface="Times New Roman"/>
                <a:cs typeface="Times New Roman"/>
              </a:rPr>
              <a:t>How Much CO</a:t>
            </a:r>
            <a:r>
              <a:rPr lang="en-US" altLang="en-US" sz="1200" i="1" baseline="-30000">
                <a:latin typeface="Times New Roman"/>
                <a:cs typeface="Times New Roman"/>
              </a:rPr>
              <a:t>2</a:t>
            </a:r>
            <a:r>
              <a:rPr lang="en-US" altLang="en-US" sz="1200" i="1">
                <a:latin typeface="Times New Roman"/>
                <a:cs typeface="Times New Roman"/>
              </a:rPr>
              <a:t> Can the Average UK Home Cut with Solar? - Save Energy UK</a:t>
            </a:r>
            <a:r>
              <a:rPr lang="en-US" altLang="en-US" sz="1200">
                <a:latin typeface="Times New Roman"/>
                <a:cs typeface="Times New Roman"/>
              </a:rPr>
              <a:t>. [online] Available at: </a:t>
            </a:r>
            <a:r>
              <a:rPr lang="en-US" altLang="en-US" sz="1200">
                <a:latin typeface="Times New Roman"/>
                <a:cs typeface="Times New Roman"/>
                <a:hlinkClick r:id="rId4"/>
              </a:rPr>
              <a:t>https://saveenergyuk.co.uk/how-much-co%E2%82%82-can-the-average-uk-home-cut-with-solar/</a:t>
            </a:r>
            <a:r>
              <a:rPr lang="en-US" altLang="en-US" sz="1200">
                <a:latin typeface="Times New Roman"/>
                <a:cs typeface="Times New Roman"/>
              </a:rPr>
              <a:t> [Accessed 12 Mar. 2026].</a:t>
            </a:r>
          </a:p>
          <a:p>
            <a:pPr eaLnBrk="0" fontAlgn="base" hangingPunct="0">
              <a:lnSpc>
                <a:spcPct val="100000"/>
              </a:lnSpc>
              <a:spcBef>
                <a:spcPct val="0"/>
              </a:spcBef>
              <a:spcAft>
                <a:spcPct val="0"/>
              </a:spcAft>
              <a:defRPr/>
            </a:pPr>
            <a:r>
              <a:rPr kumimoji="0" lang="en-US" altLang="en-US" sz="1200" b="0" i="0" u="none" strike="noStrike" kern="1200" cap="none" spc="0" normalizeH="0" baseline="0" noProof="0">
                <a:ln>
                  <a:noFill/>
                </a:ln>
                <a:solidFill>
                  <a:srgbClr val="000000"/>
                </a:solidFill>
                <a:effectLst/>
                <a:uLnTx/>
                <a:uFillTx/>
                <a:latin typeface="Times New Roman"/>
                <a:cs typeface="Times New Roman"/>
              </a:rPr>
              <a:t>Staton Varela, A. (2024b). </a:t>
            </a:r>
            <a:r>
              <a:rPr kumimoji="0" lang="en-US" altLang="en-US" sz="1200" b="0" i="1" u="none" strike="noStrike" kern="1200" cap="none" spc="0" normalizeH="0" baseline="0" noProof="0">
                <a:ln>
                  <a:noFill/>
                </a:ln>
                <a:solidFill>
                  <a:srgbClr val="000000"/>
                </a:solidFill>
                <a:effectLst/>
                <a:uLnTx/>
                <a:uFillTx/>
                <a:latin typeface="Times New Roman"/>
                <a:cs typeface="Times New Roman"/>
              </a:rPr>
              <a:t>How Much Energy Does a Solar Panel Produce? (2024 Guide)</a:t>
            </a:r>
            <a:r>
              <a:rPr kumimoji="0" lang="en-US" altLang="en-US" sz="1200" b="0" i="0" u="none" strike="noStrike" kern="1200" cap="none" spc="0" normalizeH="0" baseline="0" noProof="0">
                <a:ln>
                  <a:noFill/>
                </a:ln>
                <a:solidFill>
                  <a:srgbClr val="000000"/>
                </a:solidFill>
                <a:effectLst/>
                <a:uLnTx/>
                <a:uFillTx/>
                <a:latin typeface="Times New Roman"/>
                <a:cs typeface="Times New Roman"/>
              </a:rPr>
              <a:t>. [online] GreenMatch.co.uk. Available at: </a:t>
            </a:r>
            <a:r>
              <a:rPr kumimoji="0" lang="en-US" altLang="en-US" sz="1200" b="0" i="0" u="none" strike="noStrike" kern="1200" cap="none" spc="0" normalizeH="0" baseline="0" noProof="0">
                <a:ln>
                  <a:noFill/>
                </a:ln>
                <a:solidFill>
                  <a:srgbClr val="000000"/>
                </a:solidFill>
                <a:effectLst/>
                <a:uLnTx/>
                <a:uFillTx/>
                <a:latin typeface="Times New Roman"/>
                <a:cs typeface="Times New Roman"/>
                <a:hlinkClick r:id="rId5"/>
              </a:rPr>
              <a:t>https://www.greenmatch.co.uk/solar-energy/solar-panels/output</a:t>
            </a:r>
            <a:r>
              <a:rPr kumimoji="0" lang="en-US" altLang="en-US" sz="1200" b="0" i="0" u="none" strike="noStrike" kern="1200" cap="none" spc="0" normalizeH="0" baseline="0" noProof="0">
                <a:ln>
                  <a:noFill/>
                </a:ln>
                <a:solidFill>
                  <a:srgbClr val="000000"/>
                </a:solidFill>
                <a:effectLst/>
                <a:uLnTx/>
                <a:uFillTx/>
                <a:latin typeface="Times New Roman"/>
                <a:cs typeface="Times New Roman"/>
              </a:rPr>
              <a:t> [Accessed 12 Mar. 2026].</a:t>
            </a:r>
            <a:endParaRPr kumimoji="0" lang="en-US" altLang="en-US" sz="1800" b="0" i="0" u="none" strike="noStrike" kern="1200" cap="none" spc="0" normalizeH="0" baseline="0" noProof="0">
              <a:ln>
                <a:noFill/>
              </a:ln>
              <a:solidFill>
                <a:srgbClr val="000000"/>
              </a:solidFill>
              <a:effectLst/>
              <a:uLnTx/>
              <a:uFillTx/>
              <a:latin typeface="Times New Roman"/>
              <a:cs typeface="Times New Roman"/>
            </a:endParaRPr>
          </a:p>
          <a:p>
            <a:pPr>
              <a:lnSpc>
                <a:spcPct val="100000"/>
              </a:lnSpc>
              <a:spcBef>
                <a:spcPct val="0"/>
              </a:spcBef>
              <a:spcAft>
                <a:spcPct val="0"/>
              </a:spcAft>
            </a:pPr>
            <a:r>
              <a:rPr lang="en-US" sz="1200">
                <a:latin typeface="Times New Roman"/>
                <a:cs typeface="Times New Roman"/>
              </a:rPr>
              <a:t>Hammas, M., Fituri, H., Shour, A., Khan, A.A., Khan, U.A. and Ahmed, S. (2025). A Hybrid Dual-Axis Solar Tracking System: Combining Light-Sensing and Time-Based GPS for Optimal Energy Efficiency. </a:t>
            </a:r>
            <a:r>
              <a:rPr lang="en-US" sz="1200" i="1">
                <a:latin typeface="Times New Roman"/>
                <a:cs typeface="Times New Roman"/>
              </a:rPr>
              <a:t>Energies</a:t>
            </a:r>
            <a:r>
              <a:rPr lang="en-US" sz="1200">
                <a:latin typeface="Times New Roman"/>
                <a:cs typeface="Times New Roman"/>
              </a:rPr>
              <a:t>, [online] 18(1), p.217. </a:t>
            </a:r>
            <a:r>
              <a:rPr lang="en-US" sz="1200" err="1">
                <a:latin typeface="Times New Roman"/>
                <a:cs typeface="Times New Roman"/>
              </a:rPr>
              <a:t>doi:</a:t>
            </a:r>
            <a:r>
              <a:rPr lang="en-US" sz="1200" err="1">
                <a:latin typeface="Times New Roman"/>
                <a:cs typeface="Times New Roman"/>
                <a:hlinkClick r:id="rId6"/>
              </a:rPr>
              <a:t>https</a:t>
            </a:r>
            <a:r>
              <a:rPr lang="en-US" sz="1200">
                <a:latin typeface="Times New Roman"/>
                <a:cs typeface="Times New Roman"/>
                <a:hlinkClick r:id="rId6"/>
              </a:rPr>
              <a:t>://doi.org/10.3390/en18010217.</a:t>
            </a:r>
            <a:endParaRPr lang="en-US" altLang="en-US" sz="1200">
              <a:latin typeface="Times New Roman"/>
              <a:cs typeface="Times New Roman"/>
            </a:endParaRPr>
          </a:p>
          <a:p>
            <a:pPr>
              <a:lnSpc>
                <a:spcPct val="100000"/>
              </a:lnSpc>
              <a:spcBef>
                <a:spcPct val="0"/>
              </a:spcBef>
              <a:spcAft>
                <a:spcPct val="0"/>
              </a:spcAft>
            </a:pPr>
            <a:r>
              <a:rPr lang="en-US" sz="1200">
                <a:latin typeface="Times New Roman"/>
                <a:cs typeface="Times New Roman"/>
              </a:rPr>
              <a:t>MCS Service Company (2023). </a:t>
            </a:r>
            <a:r>
              <a:rPr lang="en-US" sz="1200" i="1">
                <a:latin typeface="Times New Roman"/>
                <a:cs typeface="Times New Roman"/>
              </a:rPr>
              <a:t>The Solar PV Standard (Installation)</a:t>
            </a:r>
            <a:r>
              <a:rPr lang="en-US" sz="1200">
                <a:latin typeface="Times New Roman"/>
                <a:cs typeface="Times New Roman"/>
              </a:rPr>
              <a:t>.</a:t>
            </a:r>
          </a:p>
          <a:p>
            <a:pPr>
              <a:lnSpc>
                <a:spcPct val="100000"/>
              </a:lnSpc>
              <a:spcBef>
                <a:spcPct val="0"/>
              </a:spcBef>
              <a:spcAft>
                <a:spcPct val="0"/>
              </a:spcAft>
            </a:pPr>
            <a:endParaRPr lang="en-US" sz="1200">
              <a:latin typeface="Times New Roman"/>
              <a:cs typeface="Times New Roman"/>
            </a:endParaRPr>
          </a:p>
          <a:p>
            <a:pPr>
              <a:lnSpc>
                <a:spcPct val="100000"/>
              </a:lnSpc>
              <a:spcBef>
                <a:spcPct val="0"/>
              </a:spcBef>
              <a:spcAft>
                <a:spcPct val="0"/>
              </a:spcAft>
            </a:pPr>
            <a:endParaRPr lang="en-US" altLang="en-US" sz="1200">
              <a:latin typeface="Times New Roman"/>
              <a:cs typeface="Times New Roman"/>
            </a:endParaRPr>
          </a:p>
          <a:p>
            <a:endParaRPr lang="en-US" altLang="en-US" sz="1800">
              <a:latin typeface="Arial" panose="020B0604020202020204" pitchFamily="34" charset="0"/>
              <a:cs typeface="Arial" panose="020B0604020202020204" pitchFamily="34" charset="0"/>
            </a:endParaRPr>
          </a:p>
          <a:p>
            <a:endParaRPr lang="en-US" altLang="en-US" sz="1200">
              <a:latin typeface="Times New Roman" panose="02020603050405020304" pitchFamily="18" charset="0"/>
              <a:cs typeface="Times New Roman" panose="02020603050405020304" pitchFamily="18" charset="0"/>
            </a:endParaRPr>
          </a:p>
          <a:p>
            <a:endParaRPr lang="en-US" altLang="en-US" sz="1800">
              <a:latin typeface="Arial" panose="020B0604020202020204" pitchFamily="34" charset="0"/>
              <a:cs typeface="Arial" panose="020B0604020202020204" pitchFamily="34" charset="0"/>
            </a:endParaRPr>
          </a:p>
          <a:p>
            <a:endParaRPr lang="en-GB" sz="12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09373240"/>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c8467a35-94cf-4991-95b1-62d23d6ef9da">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1F53251F9C1224FB2C56D3FC3F5AEBD" ma:contentTypeVersion="9" ma:contentTypeDescription="Create a new document." ma:contentTypeScope="" ma:versionID="2e17d43d487ff855ccd596db30425e32">
  <xsd:schema xmlns:xsd="http://www.w3.org/2001/XMLSchema" xmlns:xs="http://www.w3.org/2001/XMLSchema" xmlns:p="http://schemas.microsoft.com/office/2006/metadata/properties" xmlns:ns2="c8467a35-94cf-4991-95b1-62d23d6ef9da" targetNamespace="http://schemas.microsoft.com/office/2006/metadata/properties" ma:root="true" ma:fieldsID="e3d555e5c8f8cb683cede45b05f2cc44" ns2:_="">
    <xsd:import namespace="c8467a35-94cf-4991-95b1-62d23d6ef9d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467a35-94cf-4991-95b1-62d23d6ef9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F782DA7-86C0-4A84-A860-11A1E6E3FB6B}">
  <ds:schemaRefs>
    <ds:schemaRef ds:uri="http://purl.org/dc/dcmitype/"/>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www.w3.org/XML/1998/namespace"/>
    <ds:schemaRef ds:uri="http://schemas.microsoft.com/office/infopath/2007/PartnerControls"/>
    <ds:schemaRef ds:uri="c8467a35-94cf-4991-95b1-62d23d6ef9da"/>
    <ds:schemaRef ds:uri="http://purl.org/dc/elements/1.1/"/>
  </ds:schemaRefs>
</ds:datastoreItem>
</file>

<file path=customXml/itemProps2.xml><?xml version="1.0" encoding="utf-8"?>
<ds:datastoreItem xmlns:ds="http://schemas.openxmlformats.org/officeDocument/2006/customXml" ds:itemID="{708767BF-638D-4606-ABA8-1D105BC13CCA}">
  <ds:schemaRefs>
    <ds:schemaRef ds:uri="c8467a35-94cf-4991-95b1-62d23d6ef9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76F8FCD-0A1F-4F6A-8F55-15E9E87E2E4C}">
  <ds:schemaRefs>
    <ds:schemaRef ds:uri="http://schemas.microsoft.com/sharepoint/v3/contenttype/forms"/>
  </ds:schemaRefs>
</ds:datastoreItem>
</file>

<file path=docMetadata/LabelInfo.xml><?xml version="1.0" encoding="utf-8"?>
<clbl:labelList xmlns:clbl="http://schemas.microsoft.com/office/2020/mipLabelMetadata">
  <clbl:label id="{73aa366c-74b9-492b-a1b9-5472c41e7d31}" enabled="1" method="Standard" siteId="{44bbd632-fe04-42d7-933e-2649dcd22649}" contentBits="2" removed="0"/>
</clbl:labelList>
</file>

<file path=docProps/app.xml><?xml version="1.0" encoding="utf-8"?>
<Properties xmlns="http://schemas.openxmlformats.org/officeDocument/2006/extended-properties" xmlns:vt="http://schemas.openxmlformats.org/officeDocument/2006/docPropsVTypes">
  <Template/>
  <TotalTime>6</TotalTime>
  <Words>2305</Words>
  <Application>Microsoft Office PowerPoint</Application>
  <PresentationFormat>Widescreen</PresentationFormat>
  <Paragraphs>243</Paragraphs>
  <Slides>23</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23</vt:i4>
      </vt:variant>
    </vt:vector>
  </HeadingPairs>
  <TitlesOfParts>
    <vt:vector size="33" baseType="lpstr">
      <vt:lpstr>Aptos</vt:lpstr>
      <vt:lpstr>Arial</vt:lpstr>
      <vt:lpstr>Avenir Next LT Pro</vt:lpstr>
      <vt:lpstr>Calibri</vt:lpstr>
      <vt:lpstr>Calibri,Sans-Serif</vt:lpstr>
      <vt:lpstr>Courier New</vt:lpstr>
      <vt:lpstr>Poppins Light</vt:lpstr>
      <vt:lpstr>Segoe UI</vt:lpstr>
      <vt:lpstr>Times New Roman</vt:lpstr>
      <vt:lpstr>AccentBoxVTI</vt:lpstr>
      <vt:lpstr>Group project Interim VIVA </vt:lpstr>
      <vt:lpstr>Introduction</vt:lpstr>
      <vt:lpstr>TEAM MEMBERS &amp; ROLES</vt:lpstr>
      <vt:lpstr>Project Management</vt:lpstr>
      <vt:lpstr>Gantt Chart</vt:lpstr>
      <vt:lpstr>Sustainability Impact &amp; Rationale </vt:lpstr>
      <vt:lpstr>PowerPoint Presentation</vt:lpstr>
      <vt:lpstr>How We Will Meet Key Environmental &amp; Regulatory Requirements </vt:lpstr>
      <vt:lpstr>Research – Previous Designs</vt:lpstr>
      <vt:lpstr>Design Concept 1-</vt:lpstr>
      <vt:lpstr>Design Concept 2 - </vt:lpstr>
      <vt:lpstr>Design Concept 3 - </vt:lpstr>
      <vt:lpstr>Design Considerations</vt:lpstr>
      <vt:lpstr>Materials – Overview</vt:lpstr>
      <vt:lpstr>Materials Chosen</vt:lpstr>
      <vt:lpstr>Procurement</vt:lpstr>
      <vt:lpstr>Estimated Bill of Materials</vt:lpstr>
      <vt:lpstr>Solar Tracking Benefits</vt:lpstr>
      <vt:lpstr>Solar tracking benefits.</vt:lpstr>
      <vt:lpstr>Payback Period</vt:lpstr>
      <vt:lpstr>Next Steps</vt:lpstr>
      <vt:lpstr>Q&amp;A</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Cox, Georgia</dc:creator>
  <cp:lastModifiedBy>Craig Turner</cp:lastModifiedBy>
  <cp:revision>2</cp:revision>
  <dcterms:created xsi:type="dcterms:W3CDTF">2026-02-11T09:38:56Z</dcterms:created>
  <dcterms:modified xsi:type="dcterms:W3CDTF">2026-03-18T21:05:09Z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0x01010091F53251F9C1224FB2C56D3FC3F5AEBD</vt:lpwstr>
  </property>
  <property fmtid="{D5CDD505-2E9C-101B-9397-08002B2CF9AE}" pid="3" name="MediaServiceImageTags">
    <vt:lpwstr/>
  </property>
  <property fmtid="{D5CDD505-2E9C-101B-9397-08002B2CF9AE}" pid="4" name="ClassificationContentMarkingFooterLocations">
    <vt:lpwstr>Gradient Circle:8</vt:lpwstr>
  </property>
  <property fmtid="{D5CDD505-2E9C-101B-9397-08002B2CF9AE}" pid="5" name="ClassificationContentMarkingFooterText">
    <vt:lpwstr>Sensitivity: general</vt:lpwstr>
  </property>
</Properties>
</file>