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microsoft.com/office/2020/02/relationships/classificationlabels" Target="docMetadata/LabelInfo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586" autoAdjust="0"/>
    <p:restoredTop sz="96282" autoAdjust="0"/>
  </p:normalViewPr>
  <p:slideViewPr>
    <p:cSldViewPr snapToGrid="0">
      <p:cViewPr varScale="1">
        <p:scale>
          <a:sx n="148" d="100"/>
          <a:sy n="148" d="100"/>
        </p:scale>
        <p:origin x="192" y="7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4701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2204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9660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0485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810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C45CD11-9893-0744-8091-AEF5258E0098}"/>
              </a:ext>
            </a:extLst>
          </p:cNvPr>
          <p:cNvSpPr/>
          <p:nvPr/>
        </p:nvSpPr>
        <p:spPr>
          <a:xfrm>
            <a:off x="508000" y="1143000"/>
            <a:ext cx="101600" cy="45720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2F51B3-0616-E648-B882-20F7CC2C279B}"/>
              </a:ext>
            </a:extLst>
          </p:cNvPr>
          <p:cNvSpPr txBox="1"/>
          <p:nvPr/>
        </p:nvSpPr>
        <p:spPr>
          <a:xfrm>
            <a:off x="889000" y="1143000"/>
            <a:ext cx="6350000" cy="30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400" b="1">
                <a:solidFill>
                  <a:srgbClr val="1F4E79"/>
                </a:solidFill>
              </a:rPr>
              <a:t>LCLM4004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3F0D28-AA00-9944-92FC-7A115C810777}"/>
              </a:ext>
            </a:extLst>
          </p:cNvPr>
          <p:cNvSpPr txBox="1"/>
          <p:nvPr/>
        </p:nvSpPr>
        <p:spPr>
          <a:xfrm>
            <a:off x="889000" y="1473200"/>
            <a:ext cx="10795000" cy="533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600" b="1">
                <a:solidFill>
                  <a:srgbClr val="222222"/>
                </a:solidFill>
              </a:rPr>
              <a:t>Problem Solving and Decision Making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E16BAE2-DE74-AE40-A4C8-58846B7A48F2}"/>
              </a:ext>
            </a:extLst>
          </p:cNvPr>
          <p:cNvSpPr/>
          <p:nvPr/>
        </p:nvSpPr>
        <p:spPr>
          <a:xfrm>
            <a:off x="889000" y="2133600"/>
            <a:ext cx="1016000" cy="381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65ED46-F4F2-B445-9ED3-4120A1300F40}"/>
              </a:ext>
            </a:extLst>
          </p:cNvPr>
          <p:cNvSpPr txBox="1"/>
          <p:nvPr/>
        </p:nvSpPr>
        <p:spPr>
          <a:xfrm>
            <a:off x="889000" y="2336800"/>
            <a:ext cx="10795000" cy="406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000">
                <a:solidFill>
                  <a:srgbClr val="1F4E79"/>
                </a:solidFill>
              </a:rPr>
              <a:t>Assignment 1 — Individual Presentation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00F77AA-3BBE-EC4E-B669-4B4E4E788ABA}"/>
              </a:ext>
            </a:extLst>
          </p:cNvPr>
          <p:cNvSpPr txBox="1"/>
          <p:nvPr/>
        </p:nvSpPr>
        <p:spPr>
          <a:xfrm>
            <a:off x="889000" y="2768600"/>
            <a:ext cx="10795000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600" i="1">
                <a:solidFill>
                  <a:srgbClr val="555555"/>
                </a:solidFill>
              </a:rPr>
              <a:t>Basil's Bakery — a problem-solving analysis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C89277-6AAC-B94D-B0FC-36E43C78D6FA}"/>
              </a:ext>
            </a:extLst>
          </p:cNvPr>
          <p:cNvSpPr txBox="1"/>
          <p:nvPr/>
        </p:nvSpPr>
        <p:spPr>
          <a:xfrm>
            <a:off x="2159000" y="3492500"/>
            <a:ext cx="2286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1F4E79"/>
                </a:solidFill>
              </a:rPr>
              <a:t>STUDENT NAME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D37677C-DFD2-9A41-ADAD-5337F01CD938}"/>
              </a:ext>
            </a:extLst>
          </p:cNvPr>
          <p:cNvSpPr txBox="1"/>
          <p:nvPr/>
        </p:nvSpPr>
        <p:spPr>
          <a:xfrm>
            <a:off x="4445000" y="3492500"/>
            <a:ext cx="7112000" cy="307777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400" dirty="0">
                <a:solidFill>
                  <a:srgbClr val="222222"/>
                </a:solidFill>
              </a:rPr>
              <a:t>PRZEMYSLAW JAN MAKSYMOWICZ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888B95-5AF4-B844-BBC4-41AD005BB35E}"/>
              </a:ext>
            </a:extLst>
          </p:cNvPr>
          <p:cNvSpPr txBox="1"/>
          <p:nvPr/>
        </p:nvSpPr>
        <p:spPr>
          <a:xfrm>
            <a:off x="2159000" y="3898900"/>
            <a:ext cx="2286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1F4E79"/>
                </a:solidFill>
              </a:rPr>
              <a:t>STUDENT ID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D5B1B6C-05F5-7C44-84B3-FB77D203321F}"/>
              </a:ext>
            </a:extLst>
          </p:cNvPr>
          <p:cNvSpPr txBox="1"/>
          <p:nvPr/>
        </p:nvSpPr>
        <p:spPr>
          <a:xfrm>
            <a:off x="4445000" y="3898900"/>
            <a:ext cx="7112000" cy="307777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400" dirty="0">
                <a:solidFill>
                  <a:srgbClr val="222222"/>
                </a:solidFill>
              </a:rPr>
              <a:t>2519263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2382C36-98D7-C246-88DB-39F9915A05A5}"/>
              </a:ext>
            </a:extLst>
          </p:cNvPr>
          <p:cNvSpPr txBox="1"/>
          <p:nvPr/>
        </p:nvSpPr>
        <p:spPr>
          <a:xfrm>
            <a:off x="2159000" y="4305300"/>
            <a:ext cx="2286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1F4E79"/>
                </a:solidFill>
              </a:rPr>
              <a:t>LECTURER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18363F-7434-8E41-8639-10CD82C3D933}"/>
              </a:ext>
            </a:extLst>
          </p:cNvPr>
          <p:cNvSpPr txBox="1"/>
          <p:nvPr/>
        </p:nvSpPr>
        <p:spPr>
          <a:xfrm>
            <a:off x="4445000" y="4333677"/>
            <a:ext cx="7112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400" dirty="0">
                <a:solidFill>
                  <a:srgbClr val="222222"/>
                </a:solidFill>
              </a:rPr>
              <a:t>Charles Obinwa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4AD8DC8-2B43-5C4A-8D9E-5E71A0064A8F}"/>
              </a:ext>
            </a:extLst>
          </p:cNvPr>
          <p:cNvSpPr txBox="1"/>
          <p:nvPr/>
        </p:nvSpPr>
        <p:spPr>
          <a:xfrm>
            <a:off x="2159000" y="4711700"/>
            <a:ext cx="2286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 dirty="0">
                <a:solidFill>
                  <a:srgbClr val="1F4E79"/>
                </a:solidFill>
              </a:rPr>
              <a:t>SUBMISSION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BB03949-1F2F-AC49-8A72-2883680A0945}"/>
              </a:ext>
            </a:extLst>
          </p:cNvPr>
          <p:cNvSpPr txBox="1"/>
          <p:nvPr/>
        </p:nvSpPr>
        <p:spPr>
          <a:xfrm>
            <a:off x="4445000" y="4711700"/>
            <a:ext cx="7112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400">
                <a:solidFill>
                  <a:srgbClr val="222222"/>
                </a:solidFill>
              </a:rPr>
              <a:t>Week 6 — Monday 13 July 2026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230DFB5-E09A-C14A-ACAB-81EA6A7E07BC}"/>
              </a:ext>
            </a:extLst>
          </p:cNvPr>
          <p:cNvSpPr txBox="1"/>
          <p:nvPr/>
        </p:nvSpPr>
        <p:spPr>
          <a:xfrm>
            <a:off x="889000" y="5969000"/>
            <a:ext cx="107950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>
                <a:solidFill>
                  <a:srgbClr val="7F7F7F"/>
                </a:solidFill>
              </a:rPr>
              <a:t>Certificate of Higher Education in Business Skills for the Workplace  |  Level 4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3E020DA-774A-5A49-9C4B-4A85A1F310A8}"/>
              </a:ext>
            </a:extLst>
          </p:cNvPr>
          <p:cNvSpPr/>
          <p:nvPr/>
        </p:nvSpPr>
        <p:spPr>
          <a:xfrm>
            <a:off x="508000" y="1651000"/>
            <a:ext cx="3598333" cy="206375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81E078C-8B0F-764C-9CF1-362914512783}"/>
              </a:ext>
            </a:extLst>
          </p:cNvPr>
          <p:cNvSpPr/>
          <p:nvPr/>
        </p:nvSpPr>
        <p:spPr>
          <a:xfrm>
            <a:off x="508000" y="1651000"/>
            <a:ext cx="101600" cy="206375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F40A14-2862-D94B-AC55-77F4672CA0CE}"/>
              </a:ext>
            </a:extLst>
          </p:cNvPr>
          <p:cNvSpPr txBox="1"/>
          <p:nvPr/>
        </p:nvSpPr>
        <p:spPr>
          <a:xfrm>
            <a:off x="762000" y="1803400"/>
            <a:ext cx="1016000" cy="457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600" b="1">
                <a:solidFill>
                  <a:srgbClr val="1F4E79"/>
                </a:solidFill>
              </a:rPr>
              <a:t>01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528513-828E-4E4E-9A98-AE7D1FCD3706}"/>
              </a:ext>
            </a:extLst>
          </p:cNvPr>
          <p:cNvSpPr txBox="1"/>
          <p:nvPr/>
        </p:nvSpPr>
        <p:spPr>
          <a:xfrm>
            <a:off x="3090333" y="1854200"/>
            <a:ext cx="8382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>
                <a:solidFill>
                  <a:srgbClr val="7F7F7F"/>
                </a:solidFill>
              </a:rPr>
              <a:t>~1 min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C4CAA4-6239-4846-9086-6DD4FEF8FF4A}"/>
              </a:ext>
            </a:extLst>
          </p:cNvPr>
          <p:cNvSpPr txBox="1"/>
          <p:nvPr/>
        </p:nvSpPr>
        <p:spPr>
          <a:xfrm>
            <a:off x="762000" y="2387600"/>
            <a:ext cx="3090333" cy="355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A6CB7E-3E66-B342-A85D-DBEFC7CA18FA}"/>
              </a:ext>
            </a:extLst>
          </p:cNvPr>
          <p:cNvSpPr txBox="1"/>
          <p:nvPr/>
        </p:nvSpPr>
        <p:spPr>
          <a:xfrm>
            <a:off x="762000" y="2768600"/>
            <a:ext cx="3090333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Purpose, approach &amp; analytical tools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2F80B8F-DE33-774E-B049-D0BFE41B81FA}"/>
              </a:ext>
            </a:extLst>
          </p:cNvPr>
          <p:cNvSpPr/>
          <p:nvPr/>
        </p:nvSpPr>
        <p:spPr>
          <a:xfrm>
            <a:off x="4296833" y="1651000"/>
            <a:ext cx="3598333" cy="206375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9E6BDA1-0C27-FB45-9057-7EC28B2745DF}"/>
              </a:ext>
            </a:extLst>
          </p:cNvPr>
          <p:cNvSpPr/>
          <p:nvPr/>
        </p:nvSpPr>
        <p:spPr>
          <a:xfrm>
            <a:off x="4296833" y="1651000"/>
            <a:ext cx="101600" cy="206375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B42125B-D85A-3041-BC46-253432802B92}"/>
              </a:ext>
            </a:extLst>
          </p:cNvPr>
          <p:cNvSpPr txBox="1"/>
          <p:nvPr/>
        </p:nvSpPr>
        <p:spPr>
          <a:xfrm>
            <a:off x="4550833" y="1803400"/>
            <a:ext cx="1016000" cy="457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600" b="1">
                <a:solidFill>
                  <a:srgbClr val="1F4E79"/>
                </a:solidFill>
              </a:rPr>
              <a:t>02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0E421D9-E14B-FD4B-9FB5-32D47498E2D4}"/>
              </a:ext>
            </a:extLst>
          </p:cNvPr>
          <p:cNvSpPr txBox="1"/>
          <p:nvPr/>
        </p:nvSpPr>
        <p:spPr>
          <a:xfrm>
            <a:off x="6879166" y="1854200"/>
            <a:ext cx="8382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>
                <a:solidFill>
                  <a:srgbClr val="7F7F7F"/>
                </a:solidFill>
              </a:rPr>
              <a:t>~1 min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C3EEDE7-DAB5-884B-85E1-A412B089B942}"/>
              </a:ext>
            </a:extLst>
          </p:cNvPr>
          <p:cNvSpPr txBox="1"/>
          <p:nvPr/>
        </p:nvSpPr>
        <p:spPr>
          <a:xfrm>
            <a:off x="4550833" y="2387600"/>
            <a:ext cx="3090333" cy="355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Company background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ACE92CF-D96A-2048-B787-040181AF0439}"/>
              </a:ext>
            </a:extLst>
          </p:cNvPr>
          <p:cNvSpPr txBox="1"/>
          <p:nvPr/>
        </p:nvSpPr>
        <p:spPr>
          <a:xfrm>
            <a:off x="4550833" y="2768600"/>
            <a:ext cx="3090333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Basil's Bakery — the story so far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1E6137C-30D8-F444-BCB2-467E40BBFFFC}"/>
              </a:ext>
            </a:extLst>
          </p:cNvPr>
          <p:cNvSpPr/>
          <p:nvPr/>
        </p:nvSpPr>
        <p:spPr>
          <a:xfrm>
            <a:off x="8085666" y="1651000"/>
            <a:ext cx="3598333" cy="206375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097E56F-7BAA-3242-9F96-757F98301F14}"/>
              </a:ext>
            </a:extLst>
          </p:cNvPr>
          <p:cNvSpPr/>
          <p:nvPr/>
        </p:nvSpPr>
        <p:spPr>
          <a:xfrm>
            <a:off x="8085666" y="1651000"/>
            <a:ext cx="101600" cy="2063750"/>
          </a:xfrm>
          <a:prstGeom prst="rect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0E83A56-681E-DE45-8B96-E2D096CD7DC1}"/>
              </a:ext>
            </a:extLst>
          </p:cNvPr>
          <p:cNvSpPr txBox="1"/>
          <p:nvPr/>
        </p:nvSpPr>
        <p:spPr>
          <a:xfrm>
            <a:off x="8339666" y="1803400"/>
            <a:ext cx="1016000" cy="457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600" b="1">
                <a:solidFill>
                  <a:srgbClr val="2E7D32"/>
                </a:solidFill>
              </a:rPr>
              <a:t>03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9267227-7933-7E45-9652-95FBC8DF2943}"/>
              </a:ext>
            </a:extLst>
          </p:cNvPr>
          <p:cNvSpPr txBox="1"/>
          <p:nvPr/>
        </p:nvSpPr>
        <p:spPr>
          <a:xfrm>
            <a:off x="10668000" y="1854200"/>
            <a:ext cx="8382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>
                <a:solidFill>
                  <a:srgbClr val="7F7F7F"/>
                </a:solidFill>
              </a:rPr>
              <a:t>~1 min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00DE2F3-510A-4148-A60A-DF9838575AF7}"/>
              </a:ext>
            </a:extLst>
          </p:cNvPr>
          <p:cNvSpPr txBox="1"/>
          <p:nvPr/>
        </p:nvSpPr>
        <p:spPr>
          <a:xfrm>
            <a:off x="8339666" y="2387600"/>
            <a:ext cx="3090333" cy="355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Problem: nature &amp; scope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25137BF-9F18-E341-96D1-39621D46255B}"/>
              </a:ext>
            </a:extLst>
          </p:cNvPr>
          <p:cNvSpPr txBox="1"/>
          <p:nvPr/>
        </p:nvSpPr>
        <p:spPr>
          <a:xfrm>
            <a:off x="8339666" y="2768600"/>
            <a:ext cx="3090333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5W2H analysis of sales stagnation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8C81141-064F-0847-943A-A6590EC40473}"/>
              </a:ext>
            </a:extLst>
          </p:cNvPr>
          <p:cNvSpPr/>
          <p:nvPr/>
        </p:nvSpPr>
        <p:spPr>
          <a:xfrm>
            <a:off x="508000" y="3905250"/>
            <a:ext cx="3598333" cy="206375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9439692-3EE8-DC40-AB36-41D903BD5A33}"/>
              </a:ext>
            </a:extLst>
          </p:cNvPr>
          <p:cNvSpPr/>
          <p:nvPr/>
        </p:nvSpPr>
        <p:spPr>
          <a:xfrm>
            <a:off x="508000" y="3905250"/>
            <a:ext cx="101600" cy="2063750"/>
          </a:xfrm>
          <a:prstGeom prst="rect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265EDEF-3BDE-5047-80E0-885A486208D0}"/>
              </a:ext>
            </a:extLst>
          </p:cNvPr>
          <p:cNvSpPr txBox="1"/>
          <p:nvPr/>
        </p:nvSpPr>
        <p:spPr>
          <a:xfrm>
            <a:off x="762000" y="4057650"/>
            <a:ext cx="1016000" cy="457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600" b="1">
                <a:solidFill>
                  <a:srgbClr val="2E7D32"/>
                </a:solidFill>
              </a:rPr>
              <a:t>04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A7CD3F3-8BF0-7E4D-A88B-CEBDAAC6CAA6}"/>
              </a:ext>
            </a:extLst>
          </p:cNvPr>
          <p:cNvSpPr txBox="1"/>
          <p:nvPr/>
        </p:nvSpPr>
        <p:spPr>
          <a:xfrm>
            <a:off x="3090333" y="4108450"/>
            <a:ext cx="8382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>
                <a:solidFill>
                  <a:srgbClr val="7F7F7F"/>
                </a:solidFill>
              </a:rPr>
              <a:t>~2 min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5A7EC85-0785-8D4F-905E-AE61F0E73234}"/>
              </a:ext>
            </a:extLst>
          </p:cNvPr>
          <p:cNvSpPr txBox="1"/>
          <p:nvPr/>
        </p:nvSpPr>
        <p:spPr>
          <a:xfrm>
            <a:off x="762000" y="4641850"/>
            <a:ext cx="3090333" cy="355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PESTEL analysis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AA192E5-F936-C14D-903C-B84398C22CFE}"/>
              </a:ext>
            </a:extLst>
          </p:cNvPr>
          <p:cNvSpPr txBox="1"/>
          <p:nvPr/>
        </p:nvSpPr>
        <p:spPr>
          <a:xfrm>
            <a:off x="762000" y="5022850"/>
            <a:ext cx="3090333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Scanning the external environment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66B7A0F-2245-B744-A03F-B90726879617}"/>
              </a:ext>
            </a:extLst>
          </p:cNvPr>
          <p:cNvSpPr/>
          <p:nvPr/>
        </p:nvSpPr>
        <p:spPr>
          <a:xfrm>
            <a:off x="4296833" y="3905250"/>
            <a:ext cx="3598333" cy="206375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18C1904-D7B9-0C42-ADA5-286B2575B72B}"/>
              </a:ext>
            </a:extLst>
          </p:cNvPr>
          <p:cNvSpPr/>
          <p:nvPr/>
        </p:nvSpPr>
        <p:spPr>
          <a:xfrm>
            <a:off x="4296833" y="3905250"/>
            <a:ext cx="101600" cy="206375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5CB0894-8450-F74D-B32A-649F0B4CB2BA}"/>
              </a:ext>
            </a:extLst>
          </p:cNvPr>
          <p:cNvSpPr txBox="1"/>
          <p:nvPr/>
        </p:nvSpPr>
        <p:spPr>
          <a:xfrm>
            <a:off x="4550833" y="4057650"/>
            <a:ext cx="1016000" cy="457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600" b="1">
                <a:solidFill>
                  <a:srgbClr val="C0392B"/>
                </a:solidFill>
              </a:rPr>
              <a:t>05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C0C7531-45D6-6043-A366-B6CAC3FD56B3}"/>
              </a:ext>
            </a:extLst>
          </p:cNvPr>
          <p:cNvSpPr txBox="1"/>
          <p:nvPr/>
        </p:nvSpPr>
        <p:spPr>
          <a:xfrm>
            <a:off x="6879166" y="4108450"/>
            <a:ext cx="8382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>
                <a:solidFill>
                  <a:srgbClr val="7F7F7F"/>
                </a:solidFill>
              </a:rPr>
              <a:t>~2 min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C9273A4-16F7-9849-9A61-8E5232F193A1}"/>
              </a:ext>
            </a:extLst>
          </p:cNvPr>
          <p:cNvSpPr txBox="1"/>
          <p:nvPr/>
        </p:nvSpPr>
        <p:spPr>
          <a:xfrm>
            <a:off x="4550833" y="4641850"/>
            <a:ext cx="3090333" cy="355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Fishbone diagram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20E33CC-222F-EC40-A2CD-9D5378B37689}"/>
              </a:ext>
            </a:extLst>
          </p:cNvPr>
          <p:cNvSpPr txBox="1"/>
          <p:nvPr/>
        </p:nvSpPr>
        <p:spPr>
          <a:xfrm>
            <a:off x="4550833" y="5022850"/>
            <a:ext cx="3090333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Cause-and-effect (Ishikawa) analysis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57E85CE-778A-BC44-86DB-B12F14D34862}"/>
              </a:ext>
            </a:extLst>
          </p:cNvPr>
          <p:cNvSpPr/>
          <p:nvPr/>
        </p:nvSpPr>
        <p:spPr>
          <a:xfrm>
            <a:off x="8085666" y="3905250"/>
            <a:ext cx="3598333" cy="206375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149D9E3-E7E5-7549-8C63-01046D57566A}"/>
              </a:ext>
            </a:extLst>
          </p:cNvPr>
          <p:cNvSpPr/>
          <p:nvPr/>
        </p:nvSpPr>
        <p:spPr>
          <a:xfrm>
            <a:off x="8085666" y="3905250"/>
            <a:ext cx="101600" cy="206375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F1BB21-2527-4A44-A5D9-5CA0C5DBA6F6}"/>
              </a:ext>
            </a:extLst>
          </p:cNvPr>
          <p:cNvSpPr txBox="1"/>
          <p:nvPr/>
        </p:nvSpPr>
        <p:spPr>
          <a:xfrm>
            <a:off x="8339666" y="4057650"/>
            <a:ext cx="1016000" cy="457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600" b="1">
                <a:solidFill>
                  <a:srgbClr val="C0392B"/>
                </a:solidFill>
              </a:rPr>
              <a:t>06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2AC77F6-A436-014B-8E7C-EBA3B3B3B8B6}"/>
              </a:ext>
            </a:extLst>
          </p:cNvPr>
          <p:cNvSpPr txBox="1"/>
          <p:nvPr/>
        </p:nvSpPr>
        <p:spPr>
          <a:xfrm>
            <a:off x="10668000" y="4108450"/>
            <a:ext cx="8382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>
                <a:solidFill>
                  <a:srgbClr val="7F7F7F"/>
                </a:solidFill>
              </a:rPr>
              <a:t>~1 min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905DCF4-1615-8C48-87BA-5FE5E84A5163}"/>
              </a:ext>
            </a:extLst>
          </p:cNvPr>
          <p:cNvSpPr txBox="1"/>
          <p:nvPr/>
        </p:nvSpPr>
        <p:spPr>
          <a:xfrm>
            <a:off x="8339666" y="4641850"/>
            <a:ext cx="3090333" cy="355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Key findings &amp; Q&amp;A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0FBA7C6-FC10-694C-8318-354441DC49B5}"/>
              </a:ext>
            </a:extLst>
          </p:cNvPr>
          <p:cNvSpPr txBox="1"/>
          <p:nvPr/>
        </p:nvSpPr>
        <p:spPr>
          <a:xfrm>
            <a:off x="8339666" y="5022850"/>
            <a:ext cx="3090333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Summary, key findings &amp; references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88E81D2E-89C0-D74C-B4D1-5B2C4733407C}"/>
              </a:ext>
            </a:extLst>
          </p:cNvPr>
          <p:cNvSpPr txBox="1"/>
          <p:nvPr/>
        </p:nvSpPr>
        <p:spPr>
          <a:xfrm>
            <a:off x="508000" y="6286500"/>
            <a:ext cx="11176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100" i="1">
                <a:solidFill>
                  <a:srgbClr val="1F4E79"/>
                </a:solidFill>
              </a:rPr>
              <a:t>Total presentation time: 8–10 minutes  |  followed by 2–5 minutes Q&amp;A</a:t>
            </a:r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09F2399-65BF-7442-A5CE-FBABC5B1A36D}"/>
              </a:ext>
            </a:extLst>
          </p:cNvPr>
          <p:cNvSpPr/>
          <p:nvPr/>
        </p:nvSpPr>
        <p:spPr>
          <a:xfrm>
            <a:off x="508000" y="1587500"/>
            <a:ext cx="11176000" cy="9906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F4816F-534F-494C-9FB6-094FF73EEE17}"/>
              </a:ext>
            </a:extLst>
          </p:cNvPr>
          <p:cNvSpPr txBox="1"/>
          <p:nvPr/>
        </p:nvSpPr>
        <p:spPr>
          <a:xfrm>
            <a:off x="762000" y="1714500"/>
            <a:ext cx="25400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9EC5E8"/>
                </a:solidFill>
              </a:rPr>
              <a:t>PURPOSE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89BB22-CEF4-2141-8BBF-B0C4318357D9}"/>
              </a:ext>
            </a:extLst>
          </p:cNvPr>
          <p:cNvSpPr txBox="1"/>
          <p:nvPr/>
        </p:nvSpPr>
        <p:spPr>
          <a:xfrm>
            <a:off x="762000" y="1968500"/>
            <a:ext cx="10668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400">
                <a:solidFill>
                  <a:srgbClr val="FFFFFF"/>
                </a:solidFill>
              </a:rPr>
              <a:t>Investigate why sales at Basil's Bakery have stagnated ~25% below 2019 levels — and frame the problem for decision-making.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ED29E16-4409-0041-ADF8-B1B3C63F444A}"/>
              </a:ext>
            </a:extLst>
          </p:cNvPr>
          <p:cNvSpPr txBox="1"/>
          <p:nvPr/>
        </p:nvSpPr>
        <p:spPr>
          <a:xfrm>
            <a:off x="508000" y="2794000"/>
            <a:ext cx="6350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1F4E79"/>
                </a:solidFill>
              </a:rPr>
              <a:t>APPROACH — three complementary tools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CEDB7E8-1E1E-7D49-9BDA-305B80632450}"/>
              </a:ext>
            </a:extLst>
          </p:cNvPr>
          <p:cNvSpPr/>
          <p:nvPr/>
        </p:nvSpPr>
        <p:spPr>
          <a:xfrm>
            <a:off x="508000" y="3175000"/>
            <a:ext cx="3598333" cy="25400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973A09D-E643-FC40-BB48-C523F4F788CA}"/>
              </a:ext>
            </a:extLst>
          </p:cNvPr>
          <p:cNvSpPr/>
          <p:nvPr/>
        </p:nvSpPr>
        <p:spPr>
          <a:xfrm>
            <a:off x="508000" y="3175000"/>
            <a:ext cx="3598333" cy="1016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9BBD22B-30BC-8045-AAD8-C4B032598519}"/>
              </a:ext>
            </a:extLst>
          </p:cNvPr>
          <p:cNvSpPr/>
          <p:nvPr/>
        </p:nvSpPr>
        <p:spPr>
          <a:xfrm>
            <a:off x="762000" y="3479800"/>
            <a:ext cx="533400" cy="5334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5753C3-0EE1-5948-96DC-719E425BF2E7}"/>
              </a:ext>
            </a:extLst>
          </p:cNvPr>
          <p:cNvSpPr txBox="1"/>
          <p:nvPr/>
        </p:nvSpPr>
        <p:spPr>
          <a:xfrm>
            <a:off x="762000" y="3556000"/>
            <a:ext cx="5334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000" b="1">
                <a:solidFill>
                  <a:srgbClr val="FFFFFF"/>
                </a:solidFill>
              </a:rPr>
              <a:t>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7AC6EF-5C86-F64E-9BFB-D5D8B533FF3A}"/>
              </a:ext>
            </a:extLst>
          </p:cNvPr>
          <p:cNvSpPr txBox="1"/>
          <p:nvPr/>
        </p:nvSpPr>
        <p:spPr>
          <a:xfrm>
            <a:off x="762000" y="4165600"/>
            <a:ext cx="3090333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b="1">
                <a:solidFill>
                  <a:srgbClr val="222222"/>
                </a:solidFill>
              </a:rPr>
              <a:t>5W2H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A79E320-DA3A-074E-BE1D-DE5BD19979E5}"/>
              </a:ext>
            </a:extLst>
          </p:cNvPr>
          <p:cNvSpPr txBox="1"/>
          <p:nvPr/>
        </p:nvSpPr>
        <p:spPr>
          <a:xfrm>
            <a:off x="762000" y="4495800"/>
            <a:ext cx="3090333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1F4E79"/>
                </a:solidFill>
              </a:rPr>
              <a:t>Structures the problem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E0B515C-8AA8-754B-A473-E5B7DDA9BA3E}"/>
              </a:ext>
            </a:extLst>
          </p:cNvPr>
          <p:cNvSpPr txBox="1"/>
          <p:nvPr/>
        </p:nvSpPr>
        <p:spPr>
          <a:xfrm>
            <a:off x="762000" y="4800600"/>
            <a:ext cx="3090333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dirty="0">
                <a:solidFill>
                  <a:srgbClr val="555555"/>
                </a:solidFill>
              </a:rPr>
              <a:t>What, Where, When, Who, Why, How, How much — pins down the scope of the issue.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EEC2611-3B21-CD4E-B583-4F78E04D78D2}"/>
              </a:ext>
            </a:extLst>
          </p:cNvPr>
          <p:cNvSpPr/>
          <p:nvPr/>
        </p:nvSpPr>
        <p:spPr>
          <a:xfrm>
            <a:off x="4296833" y="3175000"/>
            <a:ext cx="3598333" cy="25400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91A6A6-2F85-9347-97DE-7951CA5AD3DA}"/>
              </a:ext>
            </a:extLst>
          </p:cNvPr>
          <p:cNvSpPr/>
          <p:nvPr/>
        </p:nvSpPr>
        <p:spPr>
          <a:xfrm>
            <a:off x="4296833" y="3175000"/>
            <a:ext cx="3598333" cy="101600"/>
          </a:xfrm>
          <a:prstGeom prst="rect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B92AADA-8FC2-3D45-9E31-3AEC786DF69A}"/>
              </a:ext>
            </a:extLst>
          </p:cNvPr>
          <p:cNvSpPr/>
          <p:nvPr/>
        </p:nvSpPr>
        <p:spPr>
          <a:xfrm>
            <a:off x="4550833" y="3479800"/>
            <a:ext cx="533400" cy="533400"/>
          </a:xfrm>
          <a:prstGeom prst="ellipse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6234CFA-334C-9E41-BDC3-C6336692954D}"/>
              </a:ext>
            </a:extLst>
          </p:cNvPr>
          <p:cNvSpPr txBox="1"/>
          <p:nvPr/>
        </p:nvSpPr>
        <p:spPr>
          <a:xfrm>
            <a:off x="4550833" y="3556000"/>
            <a:ext cx="5334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000" b="1">
                <a:solidFill>
                  <a:srgbClr val="FFFFFF"/>
                </a:solidFill>
              </a:rPr>
              <a:t>2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4A55407-75E9-E746-B25F-191DD02679C5}"/>
              </a:ext>
            </a:extLst>
          </p:cNvPr>
          <p:cNvSpPr txBox="1"/>
          <p:nvPr/>
        </p:nvSpPr>
        <p:spPr>
          <a:xfrm>
            <a:off x="4550833" y="4165600"/>
            <a:ext cx="3090333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b="1">
                <a:solidFill>
                  <a:srgbClr val="222222"/>
                </a:solidFill>
              </a:rPr>
              <a:t>PESTEL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C122DC4-C4AE-D344-8C00-A92BB7D7D33D}"/>
              </a:ext>
            </a:extLst>
          </p:cNvPr>
          <p:cNvSpPr txBox="1"/>
          <p:nvPr/>
        </p:nvSpPr>
        <p:spPr>
          <a:xfrm>
            <a:off x="4550833" y="4495800"/>
            <a:ext cx="3090333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2E7D32"/>
                </a:solidFill>
              </a:rPr>
              <a:t>Scans the external environment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9CC8B7C-7EC7-FB4B-ADF2-50737480A558}"/>
              </a:ext>
            </a:extLst>
          </p:cNvPr>
          <p:cNvSpPr txBox="1"/>
          <p:nvPr/>
        </p:nvSpPr>
        <p:spPr>
          <a:xfrm>
            <a:off x="4550833" y="4800600"/>
            <a:ext cx="3090333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Political, Economic, Social, Technological, Environmental, Legal factors (Perera, 2017).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79B5318-4190-D949-B346-92A75DAFFC51}"/>
              </a:ext>
            </a:extLst>
          </p:cNvPr>
          <p:cNvSpPr/>
          <p:nvPr/>
        </p:nvSpPr>
        <p:spPr>
          <a:xfrm>
            <a:off x="8085666" y="3175000"/>
            <a:ext cx="3598333" cy="25400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ACDE64E-CD58-BA4E-AAC6-983F1DBE39AD}"/>
              </a:ext>
            </a:extLst>
          </p:cNvPr>
          <p:cNvSpPr/>
          <p:nvPr/>
        </p:nvSpPr>
        <p:spPr>
          <a:xfrm>
            <a:off x="8085666" y="3175000"/>
            <a:ext cx="3598333" cy="1016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8AF66897-4799-7243-AF20-7BF78BE9FD21}"/>
              </a:ext>
            </a:extLst>
          </p:cNvPr>
          <p:cNvSpPr/>
          <p:nvPr/>
        </p:nvSpPr>
        <p:spPr>
          <a:xfrm>
            <a:off x="8339666" y="3479800"/>
            <a:ext cx="533400" cy="533400"/>
          </a:xfrm>
          <a:prstGeom prst="ellipse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0F2711A-7F7D-7C42-A285-10C02DDA3BE2}"/>
              </a:ext>
            </a:extLst>
          </p:cNvPr>
          <p:cNvSpPr txBox="1"/>
          <p:nvPr/>
        </p:nvSpPr>
        <p:spPr>
          <a:xfrm>
            <a:off x="8339666" y="3556000"/>
            <a:ext cx="5334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000" b="1">
                <a:solidFill>
                  <a:srgbClr val="FFFFFF"/>
                </a:solidFill>
              </a:rPr>
              <a:t>3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63B4D3E-87E6-824B-85C0-D42358B33AD8}"/>
              </a:ext>
            </a:extLst>
          </p:cNvPr>
          <p:cNvSpPr txBox="1"/>
          <p:nvPr/>
        </p:nvSpPr>
        <p:spPr>
          <a:xfrm>
            <a:off x="8339666" y="4165600"/>
            <a:ext cx="3090333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b="1">
                <a:solidFill>
                  <a:srgbClr val="222222"/>
                </a:solidFill>
              </a:rPr>
              <a:t>Fishbone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BC7C5C1-1AB9-2942-BBCC-54DCE54C90B6}"/>
              </a:ext>
            </a:extLst>
          </p:cNvPr>
          <p:cNvSpPr txBox="1"/>
          <p:nvPr/>
        </p:nvSpPr>
        <p:spPr>
          <a:xfrm>
            <a:off x="8339666" y="4495800"/>
            <a:ext cx="3090333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C0392B"/>
                </a:solidFill>
              </a:rPr>
              <a:t>Identifies root causes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12F93CA-8060-2649-9ECE-FCA86277A007}"/>
              </a:ext>
            </a:extLst>
          </p:cNvPr>
          <p:cNvSpPr txBox="1"/>
          <p:nvPr/>
        </p:nvSpPr>
        <p:spPr>
          <a:xfrm>
            <a:off x="8339666" y="4800600"/>
            <a:ext cx="3090333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Groups possible causes of an effect into categories (Ishikawa, 1985).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F5BA3EB-1384-C447-B35B-B1C6C9E300AC}"/>
              </a:ext>
            </a:extLst>
          </p:cNvPr>
          <p:cNvSpPr txBox="1"/>
          <p:nvPr/>
        </p:nvSpPr>
        <p:spPr>
          <a:xfrm>
            <a:off x="2032000" y="5969000"/>
            <a:ext cx="9652000" cy="30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 i="1">
                <a:solidFill>
                  <a:srgbClr val="1F4E79"/>
                </a:solidFill>
              </a:rPr>
              <a:t>Together these tools move Basil from surface symptoms to underlying causes.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F2E36F5-8254-0247-8389-E33AFCE2B1C5}"/>
              </a:ext>
            </a:extLst>
          </p:cNvPr>
          <p:cNvSpPr/>
          <p:nvPr/>
        </p:nvSpPr>
        <p:spPr>
          <a:xfrm>
            <a:off x="508000" y="1651000"/>
            <a:ext cx="4826000" cy="990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FD53110-9576-934D-B7E4-0B3D6854BE37}"/>
              </a:ext>
            </a:extLst>
          </p:cNvPr>
          <p:cNvSpPr/>
          <p:nvPr/>
        </p:nvSpPr>
        <p:spPr>
          <a:xfrm>
            <a:off x="508000" y="1651000"/>
            <a:ext cx="101600" cy="9906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622AECF-67CE-3B4E-8148-4CA562CB03D8}"/>
              </a:ext>
            </a:extLst>
          </p:cNvPr>
          <p:cNvSpPr txBox="1"/>
          <p:nvPr/>
        </p:nvSpPr>
        <p:spPr>
          <a:xfrm>
            <a:off x="736600" y="1752600"/>
            <a:ext cx="4495800" cy="177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1F4E79"/>
                </a:solidFill>
              </a:rPr>
              <a:t>FOUNDED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C77E3DA-9D66-7646-852E-781067486418}"/>
              </a:ext>
            </a:extLst>
          </p:cNvPr>
          <p:cNvSpPr txBox="1"/>
          <p:nvPr/>
        </p:nvSpPr>
        <p:spPr>
          <a:xfrm>
            <a:off x="736600" y="1955800"/>
            <a:ext cx="4495800" cy="30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2015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ACB7E13-ADF6-904F-A0D8-5AD933D29227}"/>
              </a:ext>
            </a:extLst>
          </p:cNvPr>
          <p:cNvSpPr txBox="1"/>
          <p:nvPr/>
        </p:nvSpPr>
        <p:spPr>
          <a:xfrm>
            <a:off x="736600" y="2286000"/>
            <a:ext cx="44958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Independent artisan bakery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41530D1-2108-E949-832A-0E6208DBC3DF}"/>
              </a:ext>
            </a:extLst>
          </p:cNvPr>
          <p:cNvSpPr/>
          <p:nvPr/>
        </p:nvSpPr>
        <p:spPr>
          <a:xfrm>
            <a:off x="508000" y="2743200"/>
            <a:ext cx="4826000" cy="990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6D7335C-1F01-9B4C-89CD-A1E6A6144D3F}"/>
              </a:ext>
            </a:extLst>
          </p:cNvPr>
          <p:cNvSpPr/>
          <p:nvPr/>
        </p:nvSpPr>
        <p:spPr>
          <a:xfrm>
            <a:off x="508000" y="2743200"/>
            <a:ext cx="101600" cy="9906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221559A-E5D7-6D45-A6F2-83A231C3DDD9}"/>
              </a:ext>
            </a:extLst>
          </p:cNvPr>
          <p:cNvSpPr txBox="1"/>
          <p:nvPr/>
        </p:nvSpPr>
        <p:spPr>
          <a:xfrm>
            <a:off x="736600" y="2844800"/>
            <a:ext cx="4495800" cy="177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1F4E79"/>
                </a:solidFill>
              </a:rPr>
              <a:t>LOCATION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FDC0A74-DEB9-CE41-B978-4498E9A1231A}"/>
              </a:ext>
            </a:extLst>
          </p:cNvPr>
          <p:cNvSpPr txBox="1"/>
          <p:nvPr/>
        </p:nvSpPr>
        <p:spPr>
          <a:xfrm>
            <a:off x="736600" y="3048000"/>
            <a:ext cx="4495800" cy="30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Coventry, UK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343AAC5-CB58-7341-ABF8-4F02741D75AB}"/>
              </a:ext>
            </a:extLst>
          </p:cNvPr>
          <p:cNvSpPr txBox="1"/>
          <p:nvPr/>
        </p:nvSpPr>
        <p:spPr>
          <a:xfrm>
            <a:off x="736600" y="3378200"/>
            <a:ext cx="44958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Shopping retail park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734A11B-4B99-4A4B-8716-C77A2A7DAF46}"/>
              </a:ext>
            </a:extLst>
          </p:cNvPr>
          <p:cNvSpPr/>
          <p:nvPr/>
        </p:nvSpPr>
        <p:spPr>
          <a:xfrm>
            <a:off x="508000" y="3835400"/>
            <a:ext cx="4826000" cy="990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635DF14-A6DD-C447-B182-DE5FD22209D8}"/>
              </a:ext>
            </a:extLst>
          </p:cNvPr>
          <p:cNvSpPr/>
          <p:nvPr/>
        </p:nvSpPr>
        <p:spPr>
          <a:xfrm>
            <a:off x="508000" y="3835400"/>
            <a:ext cx="101600" cy="9906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73B56F6-A48B-FC4C-94ED-D72F4DD52205}"/>
              </a:ext>
            </a:extLst>
          </p:cNvPr>
          <p:cNvSpPr txBox="1"/>
          <p:nvPr/>
        </p:nvSpPr>
        <p:spPr>
          <a:xfrm>
            <a:off x="736600" y="3937000"/>
            <a:ext cx="4495800" cy="177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1F4E79"/>
                </a:solidFill>
              </a:rPr>
              <a:t>PRODUCTS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3B27F41-2E9F-F147-9D7C-50094D00BA7A}"/>
              </a:ext>
            </a:extLst>
          </p:cNvPr>
          <p:cNvSpPr txBox="1"/>
          <p:nvPr/>
        </p:nvSpPr>
        <p:spPr>
          <a:xfrm>
            <a:off x="736600" y="4140200"/>
            <a:ext cx="4495800" cy="30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Cakes, pastries &amp; breads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7D0FEC02-726B-C244-800F-F3C2C83600EB}"/>
              </a:ext>
            </a:extLst>
          </p:cNvPr>
          <p:cNvSpPr txBox="1"/>
          <p:nvPr/>
        </p:nvSpPr>
        <p:spPr>
          <a:xfrm>
            <a:off x="736600" y="4470400"/>
            <a:ext cx="44958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dirty="0">
                <a:solidFill>
                  <a:srgbClr val="555555"/>
                </a:solidFill>
              </a:rPr>
              <a:t>High-quality organic ingredients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FD0073BC-744B-0A46-B2A6-8927FB01EAEB}"/>
              </a:ext>
            </a:extLst>
          </p:cNvPr>
          <p:cNvSpPr/>
          <p:nvPr/>
        </p:nvSpPr>
        <p:spPr>
          <a:xfrm>
            <a:off x="508000" y="4927600"/>
            <a:ext cx="4826000" cy="990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03AF89E-6BF9-F84A-9B18-B5AF335C2880}"/>
              </a:ext>
            </a:extLst>
          </p:cNvPr>
          <p:cNvSpPr/>
          <p:nvPr/>
        </p:nvSpPr>
        <p:spPr>
          <a:xfrm>
            <a:off x="508000" y="4927600"/>
            <a:ext cx="101600" cy="9906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DABC7AFE-FC3F-6042-A9A8-49BD988E2F4A}"/>
              </a:ext>
            </a:extLst>
          </p:cNvPr>
          <p:cNvSpPr txBox="1"/>
          <p:nvPr/>
        </p:nvSpPr>
        <p:spPr>
          <a:xfrm>
            <a:off x="736600" y="5029200"/>
            <a:ext cx="4495800" cy="177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1F4E79"/>
                </a:solidFill>
              </a:rPr>
              <a:t>CUSTOMERS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3CDEAE8-87C3-3848-B184-4BFAB8DD0F9C}"/>
              </a:ext>
            </a:extLst>
          </p:cNvPr>
          <p:cNvSpPr txBox="1"/>
          <p:nvPr/>
        </p:nvSpPr>
        <p:spPr>
          <a:xfrm>
            <a:off x="736600" y="5232400"/>
            <a:ext cx="4495800" cy="30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Shoppers &amp; workers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E7045B3-EB4D-0F4C-ACCD-C82EEDBBA2E5}"/>
              </a:ext>
            </a:extLst>
          </p:cNvPr>
          <p:cNvSpPr txBox="1"/>
          <p:nvPr/>
        </p:nvSpPr>
        <p:spPr>
          <a:xfrm>
            <a:off x="736600" y="5562600"/>
            <a:ext cx="44958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Retail, office &amp; industrial-site staff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68608D8C-D4C0-5E47-8E5D-6AF81740D6C5}"/>
              </a:ext>
            </a:extLst>
          </p:cNvPr>
          <p:cNvSpPr txBox="1"/>
          <p:nvPr/>
        </p:nvSpPr>
        <p:spPr>
          <a:xfrm>
            <a:off x="5715000" y="1651000"/>
            <a:ext cx="5842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1F4E79"/>
                </a:solidFill>
              </a:rPr>
              <a:t>SALES JOURNEY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5A7757D5-49AF-4444-ADCE-E1CF5BD11CF7}"/>
              </a:ext>
            </a:extLst>
          </p:cNvPr>
          <p:cNvSpPr/>
          <p:nvPr/>
        </p:nvSpPr>
        <p:spPr>
          <a:xfrm>
            <a:off x="5943600" y="2095500"/>
            <a:ext cx="50800" cy="3873500"/>
          </a:xfrm>
          <a:prstGeom prst="rect">
            <a:avLst/>
          </a:prstGeom>
          <a:solidFill>
            <a:srgbClr val="B8C6D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C90FD8CC-15AA-E04F-9250-4D08C2DFC788}"/>
              </a:ext>
            </a:extLst>
          </p:cNvPr>
          <p:cNvSpPr/>
          <p:nvPr/>
        </p:nvSpPr>
        <p:spPr>
          <a:xfrm>
            <a:off x="5854700" y="1981200"/>
            <a:ext cx="228600" cy="2286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EF3AA008-6B8C-434F-A2F9-2347C9A57D01}"/>
              </a:ext>
            </a:extLst>
          </p:cNvPr>
          <p:cNvSpPr txBox="1"/>
          <p:nvPr/>
        </p:nvSpPr>
        <p:spPr>
          <a:xfrm>
            <a:off x="6197600" y="1790700"/>
            <a:ext cx="1397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1F4E79"/>
                </a:solidFill>
              </a:rPr>
              <a:t>2015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892CD9C1-5661-5B47-BC2E-861EDD951E9F}"/>
              </a:ext>
            </a:extLst>
          </p:cNvPr>
          <p:cNvSpPr txBox="1"/>
          <p:nvPr/>
        </p:nvSpPr>
        <p:spPr>
          <a:xfrm>
            <a:off x="7620000" y="1790700"/>
            <a:ext cx="4064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 dirty="0">
                <a:solidFill>
                  <a:srgbClr val="222222"/>
                </a:solidFill>
              </a:rPr>
              <a:t>Business opens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E3F1238D-8105-4E44-BFCF-9A5044BE07BC}"/>
              </a:ext>
            </a:extLst>
          </p:cNvPr>
          <p:cNvSpPr txBox="1"/>
          <p:nvPr/>
        </p:nvSpPr>
        <p:spPr>
          <a:xfrm>
            <a:off x="6197600" y="2019300"/>
            <a:ext cx="5588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Basil launches the bakery in the Coventry retail park.</a:t>
            </a:r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FF5009E3-BF06-9F42-8937-728513259BD4}"/>
              </a:ext>
            </a:extLst>
          </p:cNvPr>
          <p:cNvSpPr/>
          <p:nvPr/>
        </p:nvSpPr>
        <p:spPr>
          <a:xfrm>
            <a:off x="5854700" y="3272366"/>
            <a:ext cx="228600" cy="228600"/>
          </a:xfrm>
          <a:prstGeom prst="ellipse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9024092D-D95D-A44E-A0FB-BD4D0EBC27BF}"/>
              </a:ext>
            </a:extLst>
          </p:cNvPr>
          <p:cNvSpPr txBox="1"/>
          <p:nvPr/>
        </p:nvSpPr>
        <p:spPr>
          <a:xfrm>
            <a:off x="6197600" y="3081866"/>
            <a:ext cx="1397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2E7D32"/>
                </a:solidFill>
              </a:rPr>
              <a:t>2016–2019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3086659B-09B6-F143-B199-41DD98D2BEF7}"/>
              </a:ext>
            </a:extLst>
          </p:cNvPr>
          <p:cNvSpPr txBox="1"/>
          <p:nvPr/>
        </p:nvSpPr>
        <p:spPr>
          <a:xfrm>
            <a:off x="7620000" y="3081866"/>
            <a:ext cx="4064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222222"/>
                </a:solidFill>
              </a:rPr>
              <a:t>Growth phase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B35FA3F7-2397-0E45-ABE7-D3FB47F0152B}"/>
              </a:ext>
            </a:extLst>
          </p:cNvPr>
          <p:cNvSpPr txBox="1"/>
          <p:nvPr/>
        </p:nvSpPr>
        <p:spPr>
          <a:xfrm>
            <a:off x="6197600" y="3310466"/>
            <a:ext cx="5588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Annual sales increase year-on-year; loyal customer base built.</a:t>
            </a:r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B551C597-EDB9-B440-88D7-390F225CBC96}"/>
              </a:ext>
            </a:extLst>
          </p:cNvPr>
          <p:cNvSpPr/>
          <p:nvPr/>
        </p:nvSpPr>
        <p:spPr>
          <a:xfrm>
            <a:off x="5854700" y="4563533"/>
            <a:ext cx="228600" cy="228600"/>
          </a:xfrm>
          <a:prstGeom prst="ellipse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9E8FE8DF-5F27-0942-B920-B4522F30DF42}"/>
              </a:ext>
            </a:extLst>
          </p:cNvPr>
          <p:cNvSpPr txBox="1"/>
          <p:nvPr/>
        </p:nvSpPr>
        <p:spPr>
          <a:xfrm>
            <a:off x="6197600" y="4373033"/>
            <a:ext cx="1397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C0392B"/>
                </a:solidFill>
              </a:rPr>
              <a:t>2020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E28AE901-89E2-6B4B-A35C-831646EF3B0A}"/>
              </a:ext>
            </a:extLst>
          </p:cNvPr>
          <p:cNvSpPr txBox="1"/>
          <p:nvPr/>
        </p:nvSpPr>
        <p:spPr>
          <a:xfrm>
            <a:off x="7620000" y="4373033"/>
            <a:ext cx="4064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222222"/>
                </a:solidFill>
              </a:rPr>
              <a:t>Covid-19 lockdowns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733828CF-0569-6B43-965B-642764B611CC}"/>
              </a:ext>
            </a:extLst>
          </p:cNvPr>
          <p:cNvSpPr txBox="1"/>
          <p:nvPr/>
        </p:nvSpPr>
        <p:spPr>
          <a:xfrm>
            <a:off x="6197600" y="4601633"/>
            <a:ext cx="5588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dirty="0">
                <a:solidFill>
                  <a:srgbClr val="555555"/>
                </a:solidFill>
              </a:rPr>
              <a:t>Footfall and sales fall sharply during restrictions.</a:t>
            </a:r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02FAB141-D5F0-5C40-92D6-DA60BE442093}"/>
              </a:ext>
            </a:extLst>
          </p:cNvPr>
          <p:cNvSpPr/>
          <p:nvPr/>
        </p:nvSpPr>
        <p:spPr>
          <a:xfrm>
            <a:off x="5854700" y="5854700"/>
            <a:ext cx="228600" cy="228600"/>
          </a:xfrm>
          <a:prstGeom prst="ellipse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23979292-AC48-B444-962C-3E7C5B56E70B}"/>
              </a:ext>
            </a:extLst>
          </p:cNvPr>
          <p:cNvSpPr txBox="1"/>
          <p:nvPr/>
        </p:nvSpPr>
        <p:spPr>
          <a:xfrm>
            <a:off x="6197600" y="5664200"/>
            <a:ext cx="1397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C0392B"/>
                </a:solidFill>
              </a:rPr>
              <a:t>2023–2025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BF3352A0-FC53-284B-B9EB-16AF54D344DA}"/>
              </a:ext>
            </a:extLst>
          </p:cNvPr>
          <p:cNvSpPr txBox="1"/>
          <p:nvPr/>
        </p:nvSpPr>
        <p:spPr>
          <a:xfrm>
            <a:off x="7620000" y="5664200"/>
            <a:ext cx="4064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222222"/>
                </a:solidFill>
              </a:rPr>
              <a:t>Sales stagnate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D2B6F926-7E67-694E-95F9-CFA4B82F4A3B}"/>
              </a:ext>
            </a:extLst>
          </p:cNvPr>
          <p:cNvSpPr txBox="1"/>
          <p:nvPr/>
        </p:nvSpPr>
        <p:spPr>
          <a:xfrm>
            <a:off x="6197600" y="5892800"/>
            <a:ext cx="5588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Revenue plateaus at ~25% below 2019 despite lockdowns ending.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20646A1C-B86C-5342-B807-44D77D6CB9A7}"/>
              </a:ext>
            </a:extLst>
          </p:cNvPr>
          <p:cNvSpPr txBox="1"/>
          <p:nvPr/>
        </p:nvSpPr>
        <p:spPr>
          <a:xfrm>
            <a:off x="508000" y="6413500"/>
            <a:ext cx="5080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900" i="1">
                <a:solidFill>
                  <a:srgbClr val="7F7F7F"/>
                </a:solidFill>
              </a:rPr>
              <a:t>Source: Basil's Bakery case study (2026)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93938AB-EC4B-0F47-9325-F12856B95751}"/>
              </a:ext>
            </a:extLst>
          </p:cNvPr>
          <p:cNvSpPr/>
          <p:nvPr/>
        </p:nvSpPr>
        <p:spPr>
          <a:xfrm>
            <a:off x="508000" y="1651000"/>
            <a:ext cx="2679700" cy="2209800"/>
          </a:xfrm>
          <a:prstGeom prst="rect">
            <a:avLst/>
          </a:prstGeom>
          <a:solidFill>
            <a:srgbClr val="F4F7FB"/>
          </a:solidFill>
          <a:ln w="9525" cap="rnd" cmpd="sng" algn="ctr">
            <a:solidFill>
              <a:srgbClr val="1F4E79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241B7EE-F58E-8B40-8DB3-2D355B8D8C90}"/>
              </a:ext>
            </a:extLst>
          </p:cNvPr>
          <p:cNvSpPr/>
          <p:nvPr/>
        </p:nvSpPr>
        <p:spPr>
          <a:xfrm>
            <a:off x="508000" y="1651000"/>
            <a:ext cx="2679700" cy="4318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400" b="1">
                <a:solidFill>
                  <a:srgbClr val="FFFFFF"/>
                </a:solidFill>
              </a:rPr>
              <a:t>WHAT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2FF37FA-8C1A-174F-8EBE-092CD4519598}"/>
              </a:ext>
            </a:extLst>
          </p:cNvPr>
          <p:cNvSpPr txBox="1"/>
          <p:nvPr/>
        </p:nvSpPr>
        <p:spPr>
          <a:xfrm>
            <a:off x="660400" y="2184400"/>
            <a:ext cx="2374900" cy="157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Sales stagnating ~25% below 2019 levels since 2023.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2EB4EB6-3541-A147-8B95-511B8DEF3E36}"/>
              </a:ext>
            </a:extLst>
          </p:cNvPr>
          <p:cNvSpPr/>
          <p:nvPr/>
        </p:nvSpPr>
        <p:spPr>
          <a:xfrm>
            <a:off x="3340100" y="1651000"/>
            <a:ext cx="2679700" cy="2209800"/>
          </a:xfrm>
          <a:prstGeom prst="rect">
            <a:avLst/>
          </a:prstGeom>
          <a:solidFill>
            <a:srgbClr val="F4F7FB"/>
          </a:solidFill>
          <a:ln w="9525" cap="rnd" cmpd="sng" algn="ctr">
            <a:solidFill>
              <a:srgbClr val="1F4E79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05C24C0-E54C-DE40-84A6-98DF02CBE824}"/>
              </a:ext>
            </a:extLst>
          </p:cNvPr>
          <p:cNvSpPr/>
          <p:nvPr/>
        </p:nvSpPr>
        <p:spPr>
          <a:xfrm>
            <a:off x="3340100" y="1651000"/>
            <a:ext cx="2679700" cy="4318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400" b="1">
                <a:solidFill>
                  <a:srgbClr val="FFFFFF"/>
                </a:solidFill>
              </a:rPr>
              <a:t>WHY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E9A901F-DD48-0847-A0F6-AE21F7020D57}"/>
              </a:ext>
            </a:extLst>
          </p:cNvPr>
          <p:cNvSpPr txBox="1"/>
          <p:nvPr/>
        </p:nvSpPr>
        <p:spPr>
          <a:xfrm>
            <a:off x="3492500" y="2184400"/>
            <a:ext cx="2374900" cy="157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Falling footfall, hybrid working, rising overheads, unmet delivery / pre-order demand.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3299F78-2DE7-284B-B95D-2628B591178B}"/>
              </a:ext>
            </a:extLst>
          </p:cNvPr>
          <p:cNvSpPr/>
          <p:nvPr/>
        </p:nvSpPr>
        <p:spPr>
          <a:xfrm>
            <a:off x="6172200" y="1651000"/>
            <a:ext cx="2679700" cy="2209800"/>
          </a:xfrm>
          <a:prstGeom prst="rect">
            <a:avLst/>
          </a:prstGeom>
          <a:solidFill>
            <a:srgbClr val="F4F7FB"/>
          </a:solidFill>
          <a:ln w="9525" cap="rnd" cmpd="sng" algn="ctr">
            <a:solidFill>
              <a:srgbClr val="1F4E79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7F65C01-5E41-9E4C-A7F5-16533EADB900}"/>
              </a:ext>
            </a:extLst>
          </p:cNvPr>
          <p:cNvSpPr/>
          <p:nvPr/>
        </p:nvSpPr>
        <p:spPr>
          <a:xfrm>
            <a:off x="6172200" y="1651000"/>
            <a:ext cx="2679700" cy="4318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400" b="1">
                <a:solidFill>
                  <a:srgbClr val="FFFFFF"/>
                </a:solidFill>
              </a:rPr>
              <a:t>WHERE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C182A0F-27DA-8344-B456-D52C543B91EA}"/>
              </a:ext>
            </a:extLst>
          </p:cNvPr>
          <p:cNvSpPr txBox="1"/>
          <p:nvPr/>
        </p:nvSpPr>
        <p:spPr>
          <a:xfrm>
            <a:off x="6324600" y="2184400"/>
            <a:ext cx="2374900" cy="157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Basil's Bakery unit in a Coventry retail park.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D0BC37E-B747-334A-BC20-FF5045FE61F3}"/>
              </a:ext>
            </a:extLst>
          </p:cNvPr>
          <p:cNvSpPr/>
          <p:nvPr/>
        </p:nvSpPr>
        <p:spPr>
          <a:xfrm>
            <a:off x="9004300" y="1651000"/>
            <a:ext cx="2679700" cy="2209800"/>
          </a:xfrm>
          <a:prstGeom prst="rect">
            <a:avLst/>
          </a:prstGeom>
          <a:solidFill>
            <a:srgbClr val="F4F7FB"/>
          </a:solidFill>
          <a:ln w="9525" cap="rnd" cmpd="sng" algn="ctr">
            <a:solidFill>
              <a:srgbClr val="1F4E79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2F6FDCA-E2AC-D348-A7A2-6E04C64BA55D}"/>
              </a:ext>
            </a:extLst>
          </p:cNvPr>
          <p:cNvSpPr/>
          <p:nvPr/>
        </p:nvSpPr>
        <p:spPr>
          <a:xfrm>
            <a:off x="9004300" y="1651000"/>
            <a:ext cx="2679700" cy="4318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400" b="1">
                <a:solidFill>
                  <a:srgbClr val="FFFFFF"/>
                </a:solidFill>
              </a:rPr>
              <a:t>WHEN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D708AB8-6B56-CC41-B3DA-BF98623745AC}"/>
              </a:ext>
            </a:extLst>
          </p:cNvPr>
          <p:cNvSpPr txBox="1"/>
          <p:nvPr/>
        </p:nvSpPr>
        <p:spPr>
          <a:xfrm>
            <a:off x="9156700" y="2184400"/>
            <a:ext cx="2374900" cy="157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Persistent since 2020 lockdowns; no recovery through 2023–2025.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E5E13CC-3979-864A-B6BB-6639E5AE70BA}"/>
              </a:ext>
            </a:extLst>
          </p:cNvPr>
          <p:cNvSpPr/>
          <p:nvPr/>
        </p:nvSpPr>
        <p:spPr>
          <a:xfrm>
            <a:off x="508000" y="4013200"/>
            <a:ext cx="2679700" cy="2209800"/>
          </a:xfrm>
          <a:prstGeom prst="rect">
            <a:avLst/>
          </a:prstGeom>
          <a:solidFill>
            <a:srgbClr val="F4F7FB"/>
          </a:solidFill>
          <a:ln w="9525" cap="rnd" cmpd="sng" algn="ctr">
            <a:solidFill>
              <a:srgbClr val="1F4E79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046E145-096D-144D-BE32-5EE46892D29D}"/>
              </a:ext>
            </a:extLst>
          </p:cNvPr>
          <p:cNvSpPr/>
          <p:nvPr/>
        </p:nvSpPr>
        <p:spPr>
          <a:xfrm>
            <a:off x="508000" y="4013200"/>
            <a:ext cx="2679700" cy="4318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400" b="1">
                <a:solidFill>
                  <a:srgbClr val="FFFFFF"/>
                </a:solidFill>
              </a:rPr>
              <a:t>WHO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CE7AA23-C6C8-D848-A14E-9DB7BA43AE25}"/>
              </a:ext>
            </a:extLst>
          </p:cNvPr>
          <p:cNvSpPr txBox="1"/>
          <p:nvPr/>
        </p:nvSpPr>
        <p:spPr>
          <a:xfrm>
            <a:off x="660400" y="4546600"/>
            <a:ext cx="2374900" cy="157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Basil (owner-baker); loyal retail-park &amp; office customers; lapsed WFH / redundant customers.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E2BEFF2-621B-3143-A0B8-E73C65FCAD73}"/>
              </a:ext>
            </a:extLst>
          </p:cNvPr>
          <p:cNvSpPr/>
          <p:nvPr/>
        </p:nvSpPr>
        <p:spPr>
          <a:xfrm>
            <a:off x="3340100" y="4013200"/>
            <a:ext cx="2679700" cy="2209800"/>
          </a:xfrm>
          <a:prstGeom prst="rect">
            <a:avLst/>
          </a:prstGeom>
          <a:solidFill>
            <a:srgbClr val="F4F7FB"/>
          </a:solidFill>
          <a:ln w="9525" cap="rnd" cmpd="sng" algn="ctr">
            <a:solidFill>
              <a:srgbClr val="1F4E79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D536F2E-544F-9B4D-AFE6-989FA12E0528}"/>
              </a:ext>
            </a:extLst>
          </p:cNvPr>
          <p:cNvSpPr/>
          <p:nvPr/>
        </p:nvSpPr>
        <p:spPr>
          <a:xfrm>
            <a:off x="3340100" y="4013200"/>
            <a:ext cx="2679700" cy="4318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400" b="1">
                <a:solidFill>
                  <a:srgbClr val="FFFFFF"/>
                </a:solidFill>
              </a:rPr>
              <a:t>HOW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930389D2-B496-144E-B7EB-FC90F5C6C3C2}"/>
              </a:ext>
            </a:extLst>
          </p:cNvPr>
          <p:cNvSpPr txBox="1"/>
          <p:nvPr/>
        </p:nvSpPr>
        <p:spPr>
          <a:xfrm>
            <a:off x="3492500" y="4546600"/>
            <a:ext cx="2374900" cy="157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Fewer transactions, missed phone orders, tighter margins from higher fixed costs.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7730478-975B-8D45-97F0-290691915C03}"/>
              </a:ext>
            </a:extLst>
          </p:cNvPr>
          <p:cNvSpPr/>
          <p:nvPr/>
        </p:nvSpPr>
        <p:spPr>
          <a:xfrm>
            <a:off x="6172200" y="4013200"/>
            <a:ext cx="2679700" cy="2209800"/>
          </a:xfrm>
          <a:prstGeom prst="rect">
            <a:avLst/>
          </a:prstGeom>
          <a:solidFill>
            <a:srgbClr val="F4F7FB"/>
          </a:solidFill>
          <a:ln w="9525" cap="rnd" cmpd="sng" algn="ctr">
            <a:solidFill>
              <a:srgbClr val="1F4E79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DF0BC4B-3661-E94E-8DB2-11C3458AD7A9}"/>
              </a:ext>
            </a:extLst>
          </p:cNvPr>
          <p:cNvSpPr/>
          <p:nvPr/>
        </p:nvSpPr>
        <p:spPr>
          <a:xfrm>
            <a:off x="6172200" y="4013200"/>
            <a:ext cx="2679700" cy="4318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400" b="1">
                <a:solidFill>
                  <a:srgbClr val="FFFFFF"/>
                </a:solidFill>
              </a:rPr>
              <a:t>HOW MUCH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8FE93E9-38F1-8B4E-9669-BD24386F1E65}"/>
              </a:ext>
            </a:extLst>
          </p:cNvPr>
          <p:cNvSpPr txBox="1"/>
          <p:nvPr/>
        </p:nvSpPr>
        <p:spPr>
          <a:xfrm>
            <a:off x="6324600" y="4546600"/>
            <a:ext cx="2374900" cy="157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~25% revenue shortfall vs 2019 + rising costs — threatens viability of current format.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/>
              <a:t>PESTEL ANALYSIS: Basil’s Bakery</a:t>
            </a:r>
            <a:br>
              <a:rPr lang="en-GB" b="1"/>
            </a:br>
            <a:endParaRPr lang="en-GB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35DC38A-FB6E-EA4E-BB68-C5F82696A819}"/>
              </a:ext>
            </a:extLst>
          </p:cNvPr>
          <p:cNvSpPr/>
          <p:nvPr/>
        </p:nvSpPr>
        <p:spPr>
          <a:xfrm>
            <a:off x="508000" y="1651000"/>
            <a:ext cx="3598333" cy="43180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7122B5D-DAC9-0143-96CA-0C5BE8388F1C}"/>
              </a:ext>
            </a:extLst>
          </p:cNvPr>
          <p:cNvSpPr/>
          <p:nvPr/>
        </p:nvSpPr>
        <p:spPr>
          <a:xfrm>
            <a:off x="508000" y="1651000"/>
            <a:ext cx="3598333" cy="8890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4B3176-D834-2348-8088-F5C7B3272769}"/>
              </a:ext>
            </a:extLst>
          </p:cNvPr>
          <p:cNvSpPr txBox="1"/>
          <p:nvPr/>
        </p:nvSpPr>
        <p:spPr>
          <a:xfrm>
            <a:off x="685800" y="1752600"/>
            <a:ext cx="7620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4000" b="1">
                <a:solidFill>
                  <a:srgbClr val="FFFFFF"/>
                </a:solidFill>
              </a:rPr>
              <a:t>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461D9B-C706-3B4A-BA52-A82AACE9A2E1}"/>
              </a:ext>
            </a:extLst>
          </p:cNvPr>
          <p:cNvSpPr txBox="1"/>
          <p:nvPr/>
        </p:nvSpPr>
        <p:spPr>
          <a:xfrm>
            <a:off x="1498600" y="1955800"/>
            <a:ext cx="2455333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600" b="1">
                <a:solidFill>
                  <a:srgbClr val="FFFFFF"/>
                </a:solidFill>
              </a:rPr>
              <a:t>POLITICAL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C8B75A2-183E-B144-80A4-FFFEC852DE83}"/>
              </a:ext>
            </a:extLst>
          </p:cNvPr>
          <p:cNvSpPr/>
          <p:nvPr/>
        </p:nvSpPr>
        <p:spPr>
          <a:xfrm>
            <a:off x="711200" y="2844800"/>
            <a:ext cx="127000" cy="1270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DBA0DC-D955-734A-A091-7F73C65F5B15}"/>
              </a:ext>
            </a:extLst>
          </p:cNvPr>
          <p:cNvSpPr txBox="1"/>
          <p:nvPr/>
        </p:nvSpPr>
        <p:spPr>
          <a:xfrm>
            <a:off x="914400" y="27940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dirty="0">
                <a:solidFill>
                  <a:srgbClr val="222222"/>
                </a:solidFill>
              </a:rPr>
              <a:t>Post-Brexit trade frictions raise cost &amp; availability of imported organic inputs (Institute for Government, 2023).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0AB6C7E-45A4-2241-BE87-62482671DB14}"/>
              </a:ext>
            </a:extLst>
          </p:cNvPr>
          <p:cNvSpPr/>
          <p:nvPr/>
        </p:nvSpPr>
        <p:spPr>
          <a:xfrm>
            <a:off x="711200" y="4305300"/>
            <a:ext cx="127000" cy="1270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FF469B6-3752-D743-BB08-6E4A736AF1A5}"/>
              </a:ext>
            </a:extLst>
          </p:cNvPr>
          <p:cNvSpPr txBox="1"/>
          <p:nvPr/>
        </p:nvSpPr>
        <p:spPr>
          <a:xfrm>
            <a:off x="914400" y="42545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dirty="0">
                <a:solidFill>
                  <a:srgbClr val="222222"/>
                </a:solidFill>
              </a:rPr>
              <a:t>UK small-business rates relief and high-street support vary year-to-year — uncertain policy backdrop.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5B84999-6F34-C146-914D-8426DD8AAA90}"/>
              </a:ext>
            </a:extLst>
          </p:cNvPr>
          <p:cNvSpPr/>
          <p:nvPr/>
        </p:nvSpPr>
        <p:spPr>
          <a:xfrm>
            <a:off x="4296833" y="1651000"/>
            <a:ext cx="3598333" cy="43180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1F2277D-86CE-1046-B1BB-BE6DD0366DF8}"/>
              </a:ext>
            </a:extLst>
          </p:cNvPr>
          <p:cNvSpPr/>
          <p:nvPr/>
        </p:nvSpPr>
        <p:spPr>
          <a:xfrm>
            <a:off x="4296833" y="1651000"/>
            <a:ext cx="3598333" cy="889000"/>
          </a:xfrm>
          <a:prstGeom prst="rect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424543D-11FB-AD4C-9E6C-C3DBE1DB5309}"/>
              </a:ext>
            </a:extLst>
          </p:cNvPr>
          <p:cNvSpPr txBox="1"/>
          <p:nvPr/>
        </p:nvSpPr>
        <p:spPr>
          <a:xfrm>
            <a:off x="4474633" y="1752600"/>
            <a:ext cx="7620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4000" b="1">
                <a:solidFill>
                  <a:srgbClr val="FFFFFF"/>
                </a:solidFill>
              </a:rPr>
              <a:t>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BC44E4E-EF05-4B42-BD84-EAA4003172FF}"/>
              </a:ext>
            </a:extLst>
          </p:cNvPr>
          <p:cNvSpPr txBox="1"/>
          <p:nvPr/>
        </p:nvSpPr>
        <p:spPr>
          <a:xfrm>
            <a:off x="5287433" y="1955800"/>
            <a:ext cx="2455333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600" b="1">
                <a:solidFill>
                  <a:srgbClr val="FFFFFF"/>
                </a:solidFill>
              </a:rPr>
              <a:t>ECONOMIC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EB99BD1-55A7-8141-BCA6-A645D8861362}"/>
              </a:ext>
            </a:extLst>
          </p:cNvPr>
          <p:cNvSpPr/>
          <p:nvPr/>
        </p:nvSpPr>
        <p:spPr>
          <a:xfrm>
            <a:off x="4500033" y="2844800"/>
            <a:ext cx="127000" cy="127000"/>
          </a:xfrm>
          <a:prstGeom prst="ellipse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3D783CC-6BA6-9445-9DC3-46EC232F0180}"/>
              </a:ext>
            </a:extLst>
          </p:cNvPr>
          <p:cNvSpPr txBox="1"/>
          <p:nvPr/>
        </p:nvSpPr>
        <p:spPr>
          <a:xfrm>
            <a:off x="4703233" y="27940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Cost-of-living pressures continue to squeeze discretionary spend on artisan food (ONS, 2024).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B112AD6E-AFCD-424F-B950-40DD83A36908}"/>
              </a:ext>
            </a:extLst>
          </p:cNvPr>
          <p:cNvSpPr/>
          <p:nvPr/>
        </p:nvSpPr>
        <p:spPr>
          <a:xfrm>
            <a:off x="4500033" y="4305300"/>
            <a:ext cx="127000" cy="127000"/>
          </a:xfrm>
          <a:prstGeom prst="ellipse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0174011-9CA9-2E47-A127-7041D9E868DA}"/>
              </a:ext>
            </a:extLst>
          </p:cNvPr>
          <p:cNvSpPr txBox="1"/>
          <p:nvPr/>
        </p:nvSpPr>
        <p:spPr>
          <a:xfrm>
            <a:off x="4703233" y="42545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Rising utility bills, rent and business rates push up Basil's fixed cost base.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7748825-2A62-E44C-A28C-327C6A9A4F11}"/>
              </a:ext>
            </a:extLst>
          </p:cNvPr>
          <p:cNvSpPr/>
          <p:nvPr/>
        </p:nvSpPr>
        <p:spPr>
          <a:xfrm>
            <a:off x="8085666" y="1651000"/>
            <a:ext cx="3598333" cy="43180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87B838B-301D-664D-AEA5-1B083FEA2A80}"/>
              </a:ext>
            </a:extLst>
          </p:cNvPr>
          <p:cNvSpPr/>
          <p:nvPr/>
        </p:nvSpPr>
        <p:spPr>
          <a:xfrm>
            <a:off x="8085666" y="1651000"/>
            <a:ext cx="3598333" cy="8890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1E5627F-0844-D349-9309-DD49FB47A155}"/>
              </a:ext>
            </a:extLst>
          </p:cNvPr>
          <p:cNvSpPr txBox="1"/>
          <p:nvPr/>
        </p:nvSpPr>
        <p:spPr>
          <a:xfrm>
            <a:off x="8263466" y="1752600"/>
            <a:ext cx="7620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4000" b="1">
                <a:solidFill>
                  <a:srgbClr val="FFFFFF"/>
                </a:solidFill>
              </a:rPr>
              <a:t>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789E391-6F19-F344-B488-168E58512EDB}"/>
              </a:ext>
            </a:extLst>
          </p:cNvPr>
          <p:cNvSpPr txBox="1"/>
          <p:nvPr/>
        </p:nvSpPr>
        <p:spPr>
          <a:xfrm>
            <a:off x="9076266" y="1955800"/>
            <a:ext cx="2455333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600" b="1">
                <a:solidFill>
                  <a:srgbClr val="FFFFFF"/>
                </a:solidFill>
              </a:rPr>
              <a:t>SOCIAL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A7A4AC12-CBDA-4949-80C9-9211A8C5A356}"/>
              </a:ext>
            </a:extLst>
          </p:cNvPr>
          <p:cNvSpPr/>
          <p:nvPr/>
        </p:nvSpPr>
        <p:spPr>
          <a:xfrm>
            <a:off x="8288866" y="2844800"/>
            <a:ext cx="127000" cy="127000"/>
          </a:xfrm>
          <a:prstGeom prst="ellipse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9626D83-FE1E-F748-9A1C-0355493CAC29}"/>
              </a:ext>
            </a:extLst>
          </p:cNvPr>
          <p:cNvSpPr txBox="1"/>
          <p:nvPr/>
        </p:nvSpPr>
        <p:spPr>
          <a:xfrm>
            <a:off x="8492066" y="27940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Hybrid / work-from-home now embedded — 28% of UK workers hybrid, 16% home-only (ONS, 2023).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97B95F7-0F3E-F24D-B732-8C9F453543EC}"/>
              </a:ext>
            </a:extLst>
          </p:cNvPr>
          <p:cNvSpPr/>
          <p:nvPr/>
        </p:nvSpPr>
        <p:spPr>
          <a:xfrm>
            <a:off x="8288866" y="4305300"/>
            <a:ext cx="127000" cy="127000"/>
          </a:xfrm>
          <a:prstGeom prst="ellipse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D416E01-32F3-1148-B426-3CAB43F29935}"/>
              </a:ext>
            </a:extLst>
          </p:cNvPr>
          <p:cNvSpPr txBox="1"/>
          <p:nvPr/>
        </p:nvSpPr>
        <p:spPr>
          <a:xfrm>
            <a:off x="8492066" y="42545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Case-study evidence: fewer shoppers visiting the retail park and neighbouring shops closing — while UK retail parks overall held up better than high streets in 2024 (BRC, 2025).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3996899-3AF9-8243-AB7F-D5051507F4A2}"/>
              </a:ext>
            </a:extLst>
          </p:cNvPr>
          <p:cNvSpPr txBox="1"/>
          <p:nvPr/>
        </p:nvSpPr>
        <p:spPr>
          <a:xfrm>
            <a:off x="508000" y="6286500"/>
            <a:ext cx="11176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i="1">
                <a:solidFill>
                  <a:srgbClr val="7F7F7F"/>
                </a:solidFill>
              </a:rPr>
              <a:t>PESTEL analysis continues on the next slide (Technological, Environmental, Legal).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/>
              <a:t>PESTEL ANALYSIS: Basil’s Bakery</a:t>
            </a:r>
            <a:br>
              <a:rPr lang="en-GB" b="1"/>
            </a:b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E794074-C146-B242-BCCA-0C4228D0AC51}"/>
              </a:ext>
            </a:extLst>
          </p:cNvPr>
          <p:cNvSpPr/>
          <p:nvPr/>
        </p:nvSpPr>
        <p:spPr>
          <a:xfrm>
            <a:off x="508000" y="1651000"/>
            <a:ext cx="3598333" cy="43180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C64CA9-A286-F940-BBD7-6EEF2D998ABF}"/>
              </a:ext>
            </a:extLst>
          </p:cNvPr>
          <p:cNvSpPr/>
          <p:nvPr/>
        </p:nvSpPr>
        <p:spPr>
          <a:xfrm>
            <a:off x="508000" y="1651000"/>
            <a:ext cx="3598333" cy="8890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AA17DF-CC4F-1D4B-99D8-64D20E91EC47}"/>
              </a:ext>
            </a:extLst>
          </p:cNvPr>
          <p:cNvSpPr txBox="1"/>
          <p:nvPr/>
        </p:nvSpPr>
        <p:spPr>
          <a:xfrm>
            <a:off x="685800" y="1752600"/>
            <a:ext cx="7620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4000" b="1">
                <a:solidFill>
                  <a:srgbClr val="FFFFFF"/>
                </a:solidFill>
              </a:rPr>
              <a:t>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930623-ABD3-2242-A96B-F53CBCDBA2E3}"/>
              </a:ext>
            </a:extLst>
          </p:cNvPr>
          <p:cNvSpPr txBox="1"/>
          <p:nvPr/>
        </p:nvSpPr>
        <p:spPr>
          <a:xfrm>
            <a:off x="1498600" y="1955800"/>
            <a:ext cx="2455333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600" b="1">
                <a:solidFill>
                  <a:srgbClr val="FFFFFF"/>
                </a:solidFill>
              </a:rPr>
              <a:t>TECHNOLOGICAL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5AE4D93-CAAD-534F-9712-4839E1A9043D}"/>
              </a:ext>
            </a:extLst>
          </p:cNvPr>
          <p:cNvSpPr/>
          <p:nvPr/>
        </p:nvSpPr>
        <p:spPr>
          <a:xfrm>
            <a:off x="711200" y="2844800"/>
            <a:ext cx="127000" cy="1270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FFDCB-6998-2742-A651-80A1ED347B0C}"/>
              </a:ext>
            </a:extLst>
          </p:cNvPr>
          <p:cNvSpPr txBox="1"/>
          <p:nvPr/>
        </p:nvSpPr>
        <p:spPr>
          <a:xfrm>
            <a:off x="914400" y="27940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Growth of click-and-collect and third-party delivery platforms (Deliveroo, Uber Eats) creates low-cost routes to market.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A5BBC68-51AE-C347-9A15-0900F3953BF2}"/>
              </a:ext>
            </a:extLst>
          </p:cNvPr>
          <p:cNvSpPr/>
          <p:nvPr/>
        </p:nvSpPr>
        <p:spPr>
          <a:xfrm>
            <a:off x="711200" y="4305300"/>
            <a:ext cx="127000" cy="1270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D27B04A-3067-7642-BCD2-90BE721D5DFF}"/>
              </a:ext>
            </a:extLst>
          </p:cNvPr>
          <p:cNvSpPr txBox="1"/>
          <p:nvPr/>
        </p:nvSpPr>
        <p:spPr>
          <a:xfrm>
            <a:off x="914400" y="42545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Simple online pre-order and phone-answering tools (e.g. Square, Slerp) can capture demand Basil currently misses.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244F644-EB96-5746-B6BB-E37EDFF4FFC2}"/>
              </a:ext>
            </a:extLst>
          </p:cNvPr>
          <p:cNvSpPr/>
          <p:nvPr/>
        </p:nvSpPr>
        <p:spPr>
          <a:xfrm>
            <a:off x="4296833" y="1651000"/>
            <a:ext cx="3598333" cy="43180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417E4E4-2033-0943-98CB-B8C5BCE6CFB5}"/>
              </a:ext>
            </a:extLst>
          </p:cNvPr>
          <p:cNvSpPr/>
          <p:nvPr/>
        </p:nvSpPr>
        <p:spPr>
          <a:xfrm>
            <a:off x="4296833" y="1651000"/>
            <a:ext cx="3598333" cy="889000"/>
          </a:xfrm>
          <a:prstGeom prst="rect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7880452-CACC-BA46-85FD-C700528AA184}"/>
              </a:ext>
            </a:extLst>
          </p:cNvPr>
          <p:cNvSpPr txBox="1"/>
          <p:nvPr/>
        </p:nvSpPr>
        <p:spPr>
          <a:xfrm>
            <a:off x="4474633" y="1752600"/>
            <a:ext cx="7620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4000" b="1">
                <a:solidFill>
                  <a:srgbClr val="FFFFFF"/>
                </a:solidFill>
              </a:rPr>
              <a:t>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0E03FD9-6BC9-B041-9576-25797BA9FE31}"/>
              </a:ext>
            </a:extLst>
          </p:cNvPr>
          <p:cNvSpPr txBox="1"/>
          <p:nvPr/>
        </p:nvSpPr>
        <p:spPr>
          <a:xfrm>
            <a:off x="5287433" y="1955800"/>
            <a:ext cx="2455333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600" b="1">
                <a:solidFill>
                  <a:srgbClr val="FFFFFF"/>
                </a:solidFill>
              </a:rPr>
              <a:t>ENVIRONMENTAL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1410F27-26B7-C341-A7AC-BDAC87618ED5}"/>
              </a:ext>
            </a:extLst>
          </p:cNvPr>
          <p:cNvSpPr/>
          <p:nvPr/>
        </p:nvSpPr>
        <p:spPr>
          <a:xfrm>
            <a:off x="4500033" y="2844800"/>
            <a:ext cx="127000" cy="127000"/>
          </a:xfrm>
          <a:prstGeom prst="ellipse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BA929E2-8FBF-7440-8AB8-89CAEBACE99C}"/>
              </a:ext>
            </a:extLst>
          </p:cNvPr>
          <p:cNvSpPr txBox="1"/>
          <p:nvPr/>
        </p:nvSpPr>
        <p:spPr>
          <a:xfrm>
            <a:off x="4703233" y="27940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Climate variability increases the risk of organic crop failure and price volatility (HM Government, 2022).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9EA6753-0899-C74F-AE09-92B08CE46258}"/>
              </a:ext>
            </a:extLst>
          </p:cNvPr>
          <p:cNvSpPr/>
          <p:nvPr/>
        </p:nvSpPr>
        <p:spPr>
          <a:xfrm>
            <a:off x="4500033" y="4305300"/>
            <a:ext cx="127000" cy="127000"/>
          </a:xfrm>
          <a:prstGeom prst="ellipse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A4D4A83-8599-AE4F-95C6-65097D0240E8}"/>
              </a:ext>
            </a:extLst>
          </p:cNvPr>
          <p:cNvSpPr txBox="1"/>
          <p:nvPr/>
        </p:nvSpPr>
        <p:spPr>
          <a:xfrm>
            <a:off x="4703233" y="42545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Rising customer expectation for sustainable packaging and low-waste operations.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F65F7DD-7EF5-B749-8B66-EF62EEBAD677}"/>
              </a:ext>
            </a:extLst>
          </p:cNvPr>
          <p:cNvSpPr/>
          <p:nvPr/>
        </p:nvSpPr>
        <p:spPr>
          <a:xfrm>
            <a:off x="8085666" y="1651000"/>
            <a:ext cx="3598333" cy="43180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C466863-E0B4-0E4C-876A-5AD99D853088}"/>
              </a:ext>
            </a:extLst>
          </p:cNvPr>
          <p:cNvSpPr/>
          <p:nvPr/>
        </p:nvSpPr>
        <p:spPr>
          <a:xfrm>
            <a:off x="8085666" y="1651000"/>
            <a:ext cx="3598333" cy="8890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0D55A5B-0285-584B-A8CF-20C0B0D9B52D}"/>
              </a:ext>
            </a:extLst>
          </p:cNvPr>
          <p:cNvSpPr txBox="1"/>
          <p:nvPr/>
        </p:nvSpPr>
        <p:spPr>
          <a:xfrm>
            <a:off x="8263466" y="1752600"/>
            <a:ext cx="7620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4000" b="1">
                <a:solidFill>
                  <a:srgbClr val="FFFFFF"/>
                </a:solidFill>
              </a:rPr>
              <a:t>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5E624DE-581F-FB45-AC24-0C62C496968B}"/>
              </a:ext>
            </a:extLst>
          </p:cNvPr>
          <p:cNvSpPr txBox="1"/>
          <p:nvPr/>
        </p:nvSpPr>
        <p:spPr>
          <a:xfrm>
            <a:off x="9076266" y="1955800"/>
            <a:ext cx="2455333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600" b="1">
                <a:solidFill>
                  <a:srgbClr val="FFFFFF"/>
                </a:solidFill>
              </a:rPr>
              <a:t>LEGAL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2F989FCD-AD74-594F-87A4-4AFD4491C329}"/>
              </a:ext>
            </a:extLst>
          </p:cNvPr>
          <p:cNvSpPr/>
          <p:nvPr/>
        </p:nvSpPr>
        <p:spPr>
          <a:xfrm>
            <a:off x="8288866" y="2844800"/>
            <a:ext cx="127000" cy="127000"/>
          </a:xfrm>
          <a:prstGeom prst="ellipse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D302511-A2AC-5042-84BE-31E736B66124}"/>
              </a:ext>
            </a:extLst>
          </p:cNvPr>
          <p:cNvSpPr txBox="1"/>
          <p:nvPr/>
        </p:nvSpPr>
        <p:spPr>
          <a:xfrm>
            <a:off x="8492066" y="27940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Food safety and hygiene regulations (Food Standards Agency) drive compliance costs for any delivery model.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53307D4F-D511-B346-8DC5-AC59E94DEF91}"/>
              </a:ext>
            </a:extLst>
          </p:cNvPr>
          <p:cNvSpPr/>
          <p:nvPr/>
        </p:nvSpPr>
        <p:spPr>
          <a:xfrm>
            <a:off x="8288866" y="4305300"/>
            <a:ext cx="127000" cy="127000"/>
          </a:xfrm>
          <a:prstGeom prst="ellipse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BF0FACA-1E8F-7F49-9AEF-57F4F603DA6D}"/>
              </a:ext>
            </a:extLst>
          </p:cNvPr>
          <p:cNvSpPr txBox="1"/>
          <p:nvPr/>
        </p:nvSpPr>
        <p:spPr>
          <a:xfrm>
            <a:off x="8492066" y="42545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Employment and health-and-safety law affect any decision to hire delivery staff.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2BD4440-8D78-FC45-8E40-4204B2DC06DE}"/>
              </a:ext>
            </a:extLst>
          </p:cNvPr>
          <p:cNvSpPr txBox="1"/>
          <p:nvPr/>
        </p:nvSpPr>
        <p:spPr>
          <a:xfrm>
            <a:off x="508000" y="6286500"/>
            <a:ext cx="11176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>
                <a:solidFill>
                  <a:srgbClr val="7F7F7F"/>
                </a:solidFill>
              </a:rPr>
              <a:t>Continued from previous slide (Political, Economic, Social).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A1EBABB9-951E-2D4B-89E8-EC1F3C6A22AC}"/>
              </a:ext>
            </a:extLst>
          </p:cNvPr>
          <p:cNvSpPr/>
          <p:nvPr/>
        </p:nvSpPr>
        <p:spPr>
          <a:xfrm>
            <a:off x="1143000" y="4038600"/>
            <a:ext cx="8128000" cy="50800"/>
          </a:xfrm>
          <a:prstGeom prst="rect">
            <a:avLst/>
          </a:prstGeom>
          <a:solidFill>
            <a:srgbClr val="1F4E79"/>
          </a:solidFill>
          <a:ln w="15875" cap="rnd" cmpd="sng" algn="ctr">
            <a:noFill/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9" name="Regular Pentagon 88">
            <a:extLst>
              <a:ext uri="{FF2B5EF4-FFF2-40B4-BE49-F238E27FC236}">
                <a16:creationId xmlns:a16="http://schemas.microsoft.com/office/drawing/2014/main" id="{F384DACF-F4D6-C84A-B99B-34ADEB695666}"/>
              </a:ext>
            </a:extLst>
          </p:cNvPr>
          <p:cNvSpPr/>
          <p:nvPr/>
        </p:nvSpPr>
        <p:spPr>
          <a:xfrm>
            <a:off x="9207500" y="3365500"/>
            <a:ext cx="2095500" cy="1397000"/>
          </a:xfrm>
          <a:prstGeom prst="pentagon">
            <a:avLst/>
          </a:prstGeom>
          <a:solidFill>
            <a:srgbClr val="C0392B"/>
          </a:solidFill>
          <a:ln w="15875" cap="rnd" cmpd="sng" algn="ctr">
            <a:noFill/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200" b="1">
                <a:solidFill>
                  <a:srgbClr val="FFFFFF"/>
                </a:solidFill>
              </a:rPr>
              <a:t>Sales stagnation
~25% below 2019</a:t>
            </a:r>
          </a:p>
        </p:txBody>
      </p: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B7E5AD2B-3C99-3948-96C7-EFEE25FA5AAA}"/>
              </a:ext>
            </a:extLst>
          </p:cNvPr>
          <p:cNvCxnSpPr/>
          <p:nvPr/>
        </p:nvCxnSpPr>
        <p:spPr>
          <a:xfrm>
            <a:off x="2286000" y="2413000"/>
            <a:ext cx="762000" cy="1651000"/>
          </a:xfrm>
          <a:prstGeom prst="straightConnector1">
            <a:avLst/>
          </a:prstGeom>
          <a:ln w="28575" cap="rnd" cmpd="sng" algn="ctr">
            <a:solidFill>
              <a:srgbClr val="1F4E7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Rectangle 90">
            <a:extLst>
              <a:ext uri="{FF2B5EF4-FFF2-40B4-BE49-F238E27FC236}">
                <a16:creationId xmlns:a16="http://schemas.microsoft.com/office/drawing/2014/main" id="{2A5F5EFB-AB37-D440-9AF6-940D0E55E108}"/>
              </a:ext>
            </a:extLst>
          </p:cNvPr>
          <p:cNvSpPr/>
          <p:nvPr/>
        </p:nvSpPr>
        <p:spPr>
          <a:xfrm>
            <a:off x="1174750" y="2032000"/>
            <a:ext cx="2222500" cy="355600"/>
          </a:xfrm>
          <a:prstGeom prst="rect">
            <a:avLst/>
          </a:prstGeom>
          <a:solidFill>
            <a:srgbClr val="1F4E79"/>
          </a:solidFill>
          <a:ln w="15875" cap="rnd" cmpd="sng" algn="ctr">
            <a:noFill/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100" b="1">
                <a:solidFill>
                  <a:srgbClr val="FFFFFF"/>
                </a:solidFill>
              </a:rPr>
              <a:t>Market &amp; Environment</a:t>
            </a:r>
          </a:p>
        </p:txBody>
      </p: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B9C3D459-761C-9B4F-8F94-24AD26B466BC}"/>
              </a:ext>
            </a:extLst>
          </p:cNvPr>
          <p:cNvCxnSpPr/>
          <p:nvPr/>
        </p:nvCxnSpPr>
        <p:spPr>
          <a:xfrm>
            <a:off x="2857500" y="364490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TextBox 92">
            <a:extLst>
              <a:ext uri="{FF2B5EF4-FFF2-40B4-BE49-F238E27FC236}">
                <a16:creationId xmlns:a16="http://schemas.microsoft.com/office/drawing/2014/main" id="{562D3123-BFD0-AC4A-9666-AB3A7BA48EA5}"/>
              </a:ext>
            </a:extLst>
          </p:cNvPr>
          <p:cNvSpPr txBox="1"/>
          <p:nvPr/>
        </p:nvSpPr>
        <p:spPr>
          <a:xfrm>
            <a:off x="3111500" y="354965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>
                <a:solidFill>
                  <a:srgbClr val="333333"/>
                </a:solidFill>
              </a:rPr>
              <a:t>Falling retail-park footfall</a:t>
            </a:r>
          </a:p>
        </p:txBody>
      </p:sp>
      <p:cxnSp>
        <p:nvCxnSpPr>
          <p:cNvPr id="94" name="Straight Arrow Connector 93">
            <a:extLst>
              <a:ext uri="{FF2B5EF4-FFF2-40B4-BE49-F238E27FC236}">
                <a16:creationId xmlns:a16="http://schemas.microsoft.com/office/drawing/2014/main" id="{E45C4622-C43D-4840-9E67-D20C50194759}"/>
              </a:ext>
            </a:extLst>
          </p:cNvPr>
          <p:cNvCxnSpPr/>
          <p:nvPr/>
        </p:nvCxnSpPr>
        <p:spPr>
          <a:xfrm>
            <a:off x="2667000" y="323215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TextBox 94">
            <a:extLst>
              <a:ext uri="{FF2B5EF4-FFF2-40B4-BE49-F238E27FC236}">
                <a16:creationId xmlns:a16="http://schemas.microsoft.com/office/drawing/2014/main" id="{5CE40F8E-C1B4-1047-9F35-90C9248A091D}"/>
              </a:ext>
            </a:extLst>
          </p:cNvPr>
          <p:cNvSpPr txBox="1"/>
          <p:nvPr/>
        </p:nvSpPr>
        <p:spPr>
          <a:xfrm>
            <a:off x="2921000" y="313690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 dirty="0">
                <a:solidFill>
                  <a:srgbClr val="333333"/>
                </a:solidFill>
              </a:rPr>
              <a:t>Neighbouring shop closures</a:t>
            </a:r>
          </a:p>
        </p:txBody>
      </p: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22A85034-EF76-FC41-9F1B-6EFBED5CBC11}"/>
              </a:ext>
            </a:extLst>
          </p:cNvPr>
          <p:cNvCxnSpPr/>
          <p:nvPr/>
        </p:nvCxnSpPr>
        <p:spPr>
          <a:xfrm>
            <a:off x="2476500" y="281940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TextBox 96">
            <a:extLst>
              <a:ext uri="{FF2B5EF4-FFF2-40B4-BE49-F238E27FC236}">
                <a16:creationId xmlns:a16="http://schemas.microsoft.com/office/drawing/2014/main" id="{57815FF2-ADA8-9F44-B4E2-F09494262BEF}"/>
              </a:ext>
            </a:extLst>
          </p:cNvPr>
          <p:cNvSpPr txBox="1"/>
          <p:nvPr/>
        </p:nvSpPr>
        <p:spPr>
          <a:xfrm>
            <a:off x="2730500" y="272415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 dirty="0">
                <a:solidFill>
                  <a:srgbClr val="333333"/>
                </a:solidFill>
              </a:rPr>
              <a:t>Cost-of-living squeeze</a:t>
            </a:r>
          </a:p>
        </p:txBody>
      </p:sp>
      <p:cxnSp>
        <p:nvCxnSpPr>
          <p:cNvPr id="98" name="Straight Arrow Connector 97">
            <a:extLst>
              <a:ext uri="{FF2B5EF4-FFF2-40B4-BE49-F238E27FC236}">
                <a16:creationId xmlns:a16="http://schemas.microsoft.com/office/drawing/2014/main" id="{B8BBB3A1-53BD-494E-928B-8B8EF343BAAB}"/>
              </a:ext>
            </a:extLst>
          </p:cNvPr>
          <p:cNvCxnSpPr/>
          <p:nvPr/>
        </p:nvCxnSpPr>
        <p:spPr>
          <a:xfrm>
            <a:off x="4699000" y="2413000"/>
            <a:ext cx="762000" cy="1651000"/>
          </a:xfrm>
          <a:prstGeom prst="straightConnector1">
            <a:avLst/>
          </a:prstGeom>
          <a:ln w="28575" cap="rnd" cmpd="sng" algn="ctr">
            <a:solidFill>
              <a:srgbClr val="1F4E7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Rectangle 98">
            <a:extLst>
              <a:ext uri="{FF2B5EF4-FFF2-40B4-BE49-F238E27FC236}">
                <a16:creationId xmlns:a16="http://schemas.microsoft.com/office/drawing/2014/main" id="{72D47957-B06C-334D-A3E1-BBFA638E4511}"/>
              </a:ext>
            </a:extLst>
          </p:cNvPr>
          <p:cNvSpPr/>
          <p:nvPr/>
        </p:nvSpPr>
        <p:spPr>
          <a:xfrm>
            <a:off x="3587750" y="2032000"/>
            <a:ext cx="2222500" cy="355600"/>
          </a:xfrm>
          <a:prstGeom prst="rect">
            <a:avLst/>
          </a:prstGeom>
          <a:solidFill>
            <a:srgbClr val="1F4E79"/>
          </a:solidFill>
          <a:ln w="15875" cap="rnd" cmpd="sng" algn="ctr">
            <a:noFill/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100" b="1">
                <a:solidFill>
                  <a:srgbClr val="FFFFFF"/>
                </a:solidFill>
              </a:rPr>
              <a:t>Customers</a:t>
            </a:r>
          </a:p>
        </p:txBody>
      </p:sp>
      <p:cxnSp>
        <p:nvCxnSpPr>
          <p:cNvPr id="100" name="Straight Arrow Connector 99">
            <a:extLst>
              <a:ext uri="{FF2B5EF4-FFF2-40B4-BE49-F238E27FC236}">
                <a16:creationId xmlns:a16="http://schemas.microsoft.com/office/drawing/2014/main" id="{032CF1DF-94E7-C140-874A-F3B8D7CA10E9}"/>
              </a:ext>
            </a:extLst>
          </p:cNvPr>
          <p:cNvCxnSpPr/>
          <p:nvPr/>
        </p:nvCxnSpPr>
        <p:spPr>
          <a:xfrm>
            <a:off x="5270500" y="364490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Box 100">
            <a:extLst>
              <a:ext uri="{FF2B5EF4-FFF2-40B4-BE49-F238E27FC236}">
                <a16:creationId xmlns:a16="http://schemas.microsoft.com/office/drawing/2014/main" id="{37CA07C7-6F65-F64C-A2C0-68C8C7BE5D2B}"/>
              </a:ext>
            </a:extLst>
          </p:cNvPr>
          <p:cNvSpPr txBox="1"/>
          <p:nvPr/>
        </p:nvSpPr>
        <p:spPr>
          <a:xfrm>
            <a:off x="5524500" y="354965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>
                <a:solidFill>
                  <a:srgbClr val="333333"/>
                </a:solidFill>
              </a:rPr>
              <a:t>Hybrid / work-from-home</a:t>
            </a:r>
          </a:p>
        </p:txBody>
      </p: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29FFC0EA-A4BC-C840-984B-A47FD5A8CF03}"/>
              </a:ext>
            </a:extLst>
          </p:cNvPr>
          <p:cNvCxnSpPr/>
          <p:nvPr/>
        </p:nvCxnSpPr>
        <p:spPr>
          <a:xfrm>
            <a:off x="5080000" y="323215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extBox 102">
            <a:extLst>
              <a:ext uri="{FF2B5EF4-FFF2-40B4-BE49-F238E27FC236}">
                <a16:creationId xmlns:a16="http://schemas.microsoft.com/office/drawing/2014/main" id="{33AA6575-CD35-7045-B5E8-90EBF47B2667}"/>
              </a:ext>
            </a:extLst>
          </p:cNvPr>
          <p:cNvSpPr txBox="1"/>
          <p:nvPr/>
        </p:nvSpPr>
        <p:spPr>
          <a:xfrm>
            <a:off x="5334000" y="313690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>
                <a:solidFill>
                  <a:srgbClr val="333333"/>
                </a:solidFill>
              </a:rPr>
              <a:t>Fewer daily lunch buyers</a:t>
            </a:r>
          </a:p>
        </p:txBody>
      </p:sp>
      <p:cxnSp>
        <p:nvCxnSpPr>
          <p:cNvPr id="104" name="Straight Arrow Connector 103">
            <a:extLst>
              <a:ext uri="{FF2B5EF4-FFF2-40B4-BE49-F238E27FC236}">
                <a16:creationId xmlns:a16="http://schemas.microsoft.com/office/drawing/2014/main" id="{D13B74A6-677D-564E-B014-67910C3F527C}"/>
              </a:ext>
            </a:extLst>
          </p:cNvPr>
          <p:cNvCxnSpPr/>
          <p:nvPr/>
        </p:nvCxnSpPr>
        <p:spPr>
          <a:xfrm>
            <a:off x="4889500" y="281940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TextBox 104">
            <a:extLst>
              <a:ext uri="{FF2B5EF4-FFF2-40B4-BE49-F238E27FC236}">
                <a16:creationId xmlns:a16="http://schemas.microsoft.com/office/drawing/2014/main" id="{8D0802B6-0E98-5544-A5A7-5532361E5E09}"/>
              </a:ext>
            </a:extLst>
          </p:cNvPr>
          <p:cNvSpPr txBox="1"/>
          <p:nvPr/>
        </p:nvSpPr>
        <p:spPr>
          <a:xfrm>
            <a:off x="5143500" y="272415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>
                <a:solidFill>
                  <a:srgbClr val="333333"/>
                </a:solidFill>
              </a:rPr>
              <a:t>Unmet delivery demand</a:t>
            </a:r>
          </a:p>
        </p:txBody>
      </p:sp>
      <p:cxnSp>
        <p:nvCxnSpPr>
          <p:cNvPr id="106" name="Straight Arrow Connector 105">
            <a:extLst>
              <a:ext uri="{FF2B5EF4-FFF2-40B4-BE49-F238E27FC236}">
                <a16:creationId xmlns:a16="http://schemas.microsoft.com/office/drawing/2014/main" id="{C6DF0E7B-CBAA-7F46-A7AC-F7B314519BE9}"/>
              </a:ext>
            </a:extLst>
          </p:cNvPr>
          <p:cNvCxnSpPr/>
          <p:nvPr/>
        </p:nvCxnSpPr>
        <p:spPr>
          <a:xfrm>
            <a:off x="7112000" y="2413000"/>
            <a:ext cx="762000" cy="1651000"/>
          </a:xfrm>
          <a:prstGeom prst="straightConnector1">
            <a:avLst/>
          </a:prstGeom>
          <a:ln w="28575" cap="rnd" cmpd="sng" algn="ctr">
            <a:solidFill>
              <a:srgbClr val="1F4E7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Rectangle 106">
            <a:extLst>
              <a:ext uri="{FF2B5EF4-FFF2-40B4-BE49-F238E27FC236}">
                <a16:creationId xmlns:a16="http://schemas.microsoft.com/office/drawing/2014/main" id="{D0BED095-A165-0742-A842-FDC9719AFEEB}"/>
              </a:ext>
            </a:extLst>
          </p:cNvPr>
          <p:cNvSpPr/>
          <p:nvPr/>
        </p:nvSpPr>
        <p:spPr>
          <a:xfrm>
            <a:off x="6000750" y="2032000"/>
            <a:ext cx="2222500" cy="355600"/>
          </a:xfrm>
          <a:prstGeom prst="rect">
            <a:avLst/>
          </a:prstGeom>
          <a:solidFill>
            <a:srgbClr val="1F4E79"/>
          </a:solidFill>
          <a:ln w="15875" cap="rnd" cmpd="sng" algn="ctr">
            <a:noFill/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100" b="1">
                <a:solidFill>
                  <a:srgbClr val="FFFFFF"/>
                </a:solidFill>
              </a:rPr>
              <a:t>Technology &amp; Process</a:t>
            </a:r>
          </a:p>
        </p:txBody>
      </p: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1CD2DED0-57AF-4A45-9FA8-14E10149DE9D}"/>
              </a:ext>
            </a:extLst>
          </p:cNvPr>
          <p:cNvCxnSpPr/>
          <p:nvPr/>
        </p:nvCxnSpPr>
        <p:spPr>
          <a:xfrm>
            <a:off x="7683500" y="364490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TextBox 108">
            <a:extLst>
              <a:ext uri="{FF2B5EF4-FFF2-40B4-BE49-F238E27FC236}">
                <a16:creationId xmlns:a16="http://schemas.microsoft.com/office/drawing/2014/main" id="{94704126-B9BD-7045-866E-3741A6322C83}"/>
              </a:ext>
            </a:extLst>
          </p:cNvPr>
          <p:cNvSpPr txBox="1"/>
          <p:nvPr/>
        </p:nvSpPr>
        <p:spPr>
          <a:xfrm>
            <a:off x="7937500" y="354965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>
                <a:solidFill>
                  <a:srgbClr val="333333"/>
                </a:solidFill>
              </a:rPr>
              <a:t>No online ordering</a:t>
            </a:r>
          </a:p>
        </p:txBody>
      </p:sp>
      <p:cxnSp>
        <p:nvCxnSpPr>
          <p:cNvPr id="110" name="Straight Arrow Connector 109">
            <a:extLst>
              <a:ext uri="{FF2B5EF4-FFF2-40B4-BE49-F238E27FC236}">
                <a16:creationId xmlns:a16="http://schemas.microsoft.com/office/drawing/2014/main" id="{B57844BD-2F02-F64D-9299-041D755E4A25}"/>
              </a:ext>
            </a:extLst>
          </p:cNvPr>
          <p:cNvCxnSpPr/>
          <p:nvPr/>
        </p:nvCxnSpPr>
        <p:spPr>
          <a:xfrm>
            <a:off x="7493000" y="323215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1" name="TextBox 110">
            <a:extLst>
              <a:ext uri="{FF2B5EF4-FFF2-40B4-BE49-F238E27FC236}">
                <a16:creationId xmlns:a16="http://schemas.microsoft.com/office/drawing/2014/main" id="{A2B8F862-A1E4-1249-BC64-F3191FA36946}"/>
              </a:ext>
            </a:extLst>
          </p:cNvPr>
          <p:cNvSpPr txBox="1"/>
          <p:nvPr/>
        </p:nvSpPr>
        <p:spPr>
          <a:xfrm>
            <a:off x="7747000" y="313690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>
                <a:solidFill>
                  <a:srgbClr val="333333"/>
                </a:solidFill>
              </a:rPr>
              <a:t>Phone often unanswered</a:t>
            </a:r>
          </a:p>
        </p:txBody>
      </p:sp>
      <p:cxnSp>
        <p:nvCxnSpPr>
          <p:cNvPr id="112" name="Straight Arrow Connector 111">
            <a:extLst>
              <a:ext uri="{FF2B5EF4-FFF2-40B4-BE49-F238E27FC236}">
                <a16:creationId xmlns:a16="http://schemas.microsoft.com/office/drawing/2014/main" id="{E3D6E8B8-EE56-E947-AB64-48EDC0F3313E}"/>
              </a:ext>
            </a:extLst>
          </p:cNvPr>
          <p:cNvCxnSpPr/>
          <p:nvPr/>
        </p:nvCxnSpPr>
        <p:spPr>
          <a:xfrm>
            <a:off x="7302500" y="281940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3" name="TextBox 112">
            <a:extLst>
              <a:ext uri="{FF2B5EF4-FFF2-40B4-BE49-F238E27FC236}">
                <a16:creationId xmlns:a16="http://schemas.microsoft.com/office/drawing/2014/main" id="{8F1B647E-CBCA-4D41-8EB8-D79859707C55}"/>
              </a:ext>
            </a:extLst>
          </p:cNvPr>
          <p:cNvSpPr txBox="1"/>
          <p:nvPr/>
        </p:nvSpPr>
        <p:spPr>
          <a:xfrm>
            <a:off x="7556500" y="272415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>
                <a:solidFill>
                  <a:srgbClr val="333333"/>
                </a:solidFill>
              </a:rPr>
              <a:t>No delivery capability</a:t>
            </a:r>
          </a:p>
        </p:txBody>
      </p:sp>
      <p:cxnSp>
        <p:nvCxnSpPr>
          <p:cNvPr id="114" name="Straight Arrow Connector 113">
            <a:extLst>
              <a:ext uri="{FF2B5EF4-FFF2-40B4-BE49-F238E27FC236}">
                <a16:creationId xmlns:a16="http://schemas.microsoft.com/office/drawing/2014/main" id="{7B9E98C0-16A2-E143-AB6C-6D33C864F8C3}"/>
              </a:ext>
            </a:extLst>
          </p:cNvPr>
          <p:cNvCxnSpPr/>
          <p:nvPr/>
        </p:nvCxnSpPr>
        <p:spPr>
          <a:xfrm>
            <a:off x="2286000" y="4064000"/>
            <a:ext cx="762000" cy="1651000"/>
          </a:xfrm>
          <a:prstGeom prst="straightConnector1">
            <a:avLst/>
          </a:prstGeom>
          <a:ln w="28575" cap="rnd" cmpd="sng" algn="ctr">
            <a:solidFill>
              <a:srgbClr val="1F4E7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5" name="Rectangle 114">
            <a:extLst>
              <a:ext uri="{FF2B5EF4-FFF2-40B4-BE49-F238E27FC236}">
                <a16:creationId xmlns:a16="http://schemas.microsoft.com/office/drawing/2014/main" id="{EB72B4D9-2C7C-D642-88FF-080136EFE58D}"/>
              </a:ext>
            </a:extLst>
          </p:cNvPr>
          <p:cNvSpPr/>
          <p:nvPr/>
        </p:nvSpPr>
        <p:spPr>
          <a:xfrm>
            <a:off x="1174750" y="5740400"/>
            <a:ext cx="2222500" cy="355600"/>
          </a:xfrm>
          <a:prstGeom prst="rect">
            <a:avLst/>
          </a:prstGeom>
          <a:solidFill>
            <a:srgbClr val="1F4E79"/>
          </a:solidFill>
          <a:ln w="15875" cap="rnd" cmpd="sng" algn="ctr">
            <a:noFill/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100" b="1">
                <a:solidFill>
                  <a:srgbClr val="FFFFFF"/>
                </a:solidFill>
              </a:rPr>
              <a:t>Costs &amp; Suppliers</a:t>
            </a:r>
          </a:p>
        </p:txBody>
      </p:sp>
      <p:cxnSp>
        <p:nvCxnSpPr>
          <p:cNvPr id="116" name="Straight Arrow Connector 115">
            <a:extLst>
              <a:ext uri="{FF2B5EF4-FFF2-40B4-BE49-F238E27FC236}">
                <a16:creationId xmlns:a16="http://schemas.microsoft.com/office/drawing/2014/main" id="{C15EFC9D-5900-8848-A29B-459A58BB62E6}"/>
              </a:ext>
            </a:extLst>
          </p:cNvPr>
          <p:cNvCxnSpPr/>
          <p:nvPr/>
        </p:nvCxnSpPr>
        <p:spPr>
          <a:xfrm>
            <a:off x="2510790" y="447040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TextBox 116">
            <a:extLst>
              <a:ext uri="{FF2B5EF4-FFF2-40B4-BE49-F238E27FC236}">
                <a16:creationId xmlns:a16="http://schemas.microsoft.com/office/drawing/2014/main" id="{BC927753-1A9B-E14D-BCD7-54AE6F22AE69}"/>
              </a:ext>
            </a:extLst>
          </p:cNvPr>
          <p:cNvSpPr txBox="1"/>
          <p:nvPr/>
        </p:nvSpPr>
        <p:spPr>
          <a:xfrm>
            <a:off x="2800096" y="4356100"/>
            <a:ext cx="1609598" cy="246221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dirty="0">
                <a:solidFill>
                  <a:srgbClr val="333333"/>
                </a:solidFill>
              </a:rPr>
              <a:t>Utilities, rent, rates up</a:t>
            </a:r>
          </a:p>
        </p:txBody>
      </p:sp>
      <p:cxnSp>
        <p:nvCxnSpPr>
          <p:cNvPr id="118" name="Straight Arrow Connector 117">
            <a:extLst>
              <a:ext uri="{FF2B5EF4-FFF2-40B4-BE49-F238E27FC236}">
                <a16:creationId xmlns:a16="http://schemas.microsoft.com/office/drawing/2014/main" id="{B9E95ED9-8901-2441-9CD7-A4356C1CE0C1}"/>
              </a:ext>
            </a:extLst>
          </p:cNvPr>
          <p:cNvCxnSpPr/>
          <p:nvPr/>
        </p:nvCxnSpPr>
        <p:spPr>
          <a:xfrm>
            <a:off x="2667000" y="488315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9" name="TextBox 118">
            <a:extLst>
              <a:ext uri="{FF2B5EF4-FFF2-40B4-BE49-F238E27FC236}">
                <a16:creationId xmlns:a16="http://schemas.microsoft.com/office/drawing/2014/main" id="{2F5079EB-1827-4340-8BF7-B4F6F2A7E1FA}"/>
              </a:ext>
            </a:extLst>
          </p:cNvPr>
          <p:cNvSpPr txBox="1"/>
          <p:nvPr/>
        </p:nvSpPr>
        <p:spPr>
          <a:xfrm>
            <a:off x="2921000" y="478790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>
                <a:solidFill>
                  <a:srgbClr val="333333"/>
                </a:solidFill>
              </a:rPr>
              <a:t>Volatile organic prices</a:t>
            </a:r>
          </a:p>
        </p:txBody>
      </p:sp>
      <p:cxnSp>
        <p:nvCxnSpPr>
          <p:cNvPr id="120" name="Straight Arrow Connector 119">
            <a:extLst>
              <a:ext uri="{FF2B5EF4-FFF2-40B4-BE49-F238E27FC236}">
                <a16:creationId xmlns:a16="http://schemas.microsoft.com/office/drawing/2014/main" id="{729903DF-361E-9B43-8593-CC9357163A85}"/>
              </a:ext>
            </a:extLst>
          </p:cNvPr>
          <p:cNvCxnSpPr/>
          <p:nvPr/>
        </p:nvCxnSpPr>
        <p:spPr>
          <a:xfrm>
            <a:off x="2862174" y="533400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TextBox 120">
            <a:extLst>
              <a:ext uri="{FF2B5EF4-FFF2-40B4-BE49-F238E27FC236}">
                <a16:creationId xmlns:a16="http://schemas.microsoft.com/office/drawing/2014/main" id="{4F5DA4DE-80BA-314B-888D-BFF6B6B70189}"/>
              </a:ext>
            </a:extLst>
          </p:cNvPr>
          <p:cNvSpPr txBox="1"/>
          <p:nvPr/>
        </p:nvSpPr>
        <p:spPr>
          <a:xfrm>
            <a:off x="3075076" y="520065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 dirty="0">
                <a:solidFill>
                  <a:srgbClr val="333333"/>
                </a:solidFill>
              </a:rPr>
              <a:t>Insurance costs rising</a:t>
            </a:r>
          </a:p>
        </p:txBody>
      </p:sp>
      <p:cxnSp>
        <p:nvCxnSpPr>
          <p:cNvPr id="122" name="Straight Arrow Connector 121">
            <a:extLst>
              <a:ext uri="{FF2B5EF4-FFF2-40B4-BE49-F238E27FC236}">
                <a16:creationId xmlns:a16="http://schemas.microsoft.com/office/drawing/2014/main" id="{F9478438-D232-F24C-9376-5F171768F658}"/>
              </a:ext>
            </a:extLst>
          </p:cNvPr>
          <p:cNvCxnSpPr/>
          <p:nvPr/>
        </p:nvCxnSpPr>
        <p:spPr>
          <a:xfrm>
            <a:off x="4699000" y="4064000"/>
            <a:ext cx="762000" cy="1651000"/>
          </a:xfrm>
          <a:prstGeom prst="straightConnector1">
            <a:avLst/>
          </a:prstGeom>
          <a:ln w="28575" cap="rnd" cmpd="sng" algn="ctr">
            <a:solidFill>
              <a:srgbClr val="1F4E7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3" name="Rectangle 122">
            <a:extLst>
              <a:ext uri="{FF2B5EF4-FFF2-40B4-BE49-F238E27FC236}">
                <a16:creationId xmlns:a16="http://schemas.microsoft.com/office/drawing/2014/main" id="{7B752D7C-3C86-AE42-AA64-1EEE7AE81929}"/>
              </a:ext>
            </a:extLst>
          </p:cNvPr>
          <p:cNvSpPr/>
          <p:nvPr/>
        </p:nvSpPr>
        <p:spPr>
          <a:xfrm>
            <a:off x="3587750" y="5740400"/>
            <a:ext cx="2222500" cy="355600"/>
          </a:xfrm>
          <a:prstGeom prst="rect">
            <a:avLst/>
          </a:prstGeom>
          <a:solidFill>
            <a:srgbClr val="1F4E79"/>
          </a:solidFill>
          <a:ln w="15875" cap="rnd" cmpd="sng" algn="ctr">
            <a:noFill/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100" b="1">
                <a:solidFill>
                  <a:srgbClr val="FFFFFF"/>
                </a:solidFill>
              </a:rPr>
              <a:t>People &amp; Capacity</a:t>
            </a:r>
          </a:p>
        </p:txBody>
      </p:sp>
      <p:cxnSp>
        <p:nvCxnSpPr>
          <p:cNvPr id="124" name="Straight Arrow Connector 123">
            <a:extLst>
              <a:ext uri="{FF2B5EF4-FFF2-40B4-BE49-F238E27FC236}">
                <a16:creationId xmlns:a16="http://schemas.microsoft.com/office/drawing/2014/main" id="{05C37DE7-C18F-544D-9D2B-F73680842B1A}"/>
              </a:ext>
            </a:extLst>
          </p:cNvPr>
          <p:cNvCxnSpPr/>
          <p:nvPr/>
        </p:nvCxnSpPr>
        <p:spPr>
          <a:xfrm>
            <a:off x="4898542" y="4471213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TextBox 124">
            <a:extLst>
              <a:ext uri="{FF2B5EF4-FFF2-40B4-BE49-F238E27FC236}">
                <a16:creationId xmlns:a16="http://schemas.microsoft.com/office/drawing/2014/main" id="{24F395F2-E9F2-3242-8E5F-EDA7F3456424}"/>
              </a:ext>
            </a:extLst>
          </p:cNvPr>
          <p:cNvSpPr txBox="1"/>
          <p:nvPr/>
        </p:nvSpPr>
        <p:spPr>
          <a:xfrm>
            <a:off x="5194300" y="435417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 dirty="0">
                <a:solidFill>
                  <a:srgbClr val="333333"/>
                </a:solidFill>
              </a:rPr>
              <a:t>Single baker onsite</a:t>
            </a:r>
          </a:p>
        </p:txBody>
      </p:sp>
      <p:cxnSp>
        <p:nvCxnSpPr>
          <p:cNvPr id="126" name="Straight Arrow Connector 125">
            <a:extLst>
              <a:ext uri="{FF2B5EF4-FFF2-40B4-BE49-F238E27FC236}">
                <a16:creationId xmlns:a16="http://schemas.microsoft.com/office/drawing/2014/main" id="{3523CAE1-E7C8-BA48-99D4-54DBEDCBB153}"/>
              </a:ext>
            </a:extLst>
          </p:cNvPr>
          <p:cNvCxnSpPr/>
          <p:nvPr/>
        </p:nvCxnSpPr>
        <p:spPr>
          <a:xfrm>
            <a:off x="5080000" y="488315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7" name="TextBox 126">
            <a:extLst>
              <a:ext uri="{FF2B5EF4-FFF2-40B4-BE49-F238E27FC236}">
                <a16:creationId xmlns:a16="http://schemas.microsoft.com/office/drawing/2014/main" id="{41BC1658-83DE-7741-A0E6-4160FF756DF1}"/>
              </a:ext>
            </a:extLst>
          </p:cNvPr>
          <p:cNvSpPr txBox="1"/>
          <p:nvPr/>
        </p:nvSpPr>
        <p:spPr>
          <a:xfrm>
            <a:off x="5334000" y="478790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>
                <a:solidFill>
                  <a:srgbClr val="333333"/>
                </a:solidFill>
              </a:rPr>
              <a:t>No delivery staff</a:t>
            </a:r>
          </a:p>
        </p:txBody>
      </p:sp>
      <p:cxnSp>
        <p:nvCxnSpPr>
          <p:cNvPr id="128" name="Straight Arrow Connector 127">
            <a:extLst>
              <a:ext uri="{FF2B5EF4-FFF2-40B4-BE49-F238E27FC236}">
                <a16:creationId xmlns:a16="http://schemas.microsoft.com/office/drawing/2014/main" id="{9572AB19-5F59-D049-AD22-1BC92F3D812C}"/>
              </a:ext>
            </a:extLst>
          </p:cNvPr>
          <p:cNvCxnSpPr/>
          <p:nvPr/>
        </p:nvCxnSpPr>
        <p:spPr>
          <a:xfrm>
            <a:off x="5263388" y="5259426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TextBox 128">
            <a:extLst>
              <a:ext uri="{FF2B5EF4-FFF2-40B4-BE49-F238E27FC236}">
                <a16:creationId xmlns:a16="http://schemas.microsoft.com/office/drawing/2014/main" id="{74E61F22-5D6D-1F4E-A4C9-5A6ED5E0902C}"/>
              </a:ext>
            </a:extLst>
          </p:cNvPr>
          <p:cNvSpPr txBox="1"/>
          <p:nvPr/>
        </p:nvSpPr>
        <p:spPr>
          <a:xfrm>
            <a:off x="5557926" y="5143500"/>
            <a:ext cx="1803400" cy="246221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dirty="0">
                <a:solidFill>
                  <a:srgbClr val="333333"/>
                </a:solidFill>
              </a:rPr>
              <a:t>Limited admin time</a:t>
            </a:r>
          </a:p>
        </p:txBody>
      </p:sp>
      <p:cxnSp>
        <p:nvCxnSpPr>
          <p:cNvPr id="130" name="Straight Arrow Connector 129">
            <a:extLst>
              <a:ext uri="{FF2B5EF4-FFF2-40B4-BE49-F238E27FC236}">
                <a16:creationId xmlns:a16="http://schemas.microsoft.com/office/drawing/2014/main" id="{7C98E39F-DB37-AE4F-BB7D-BA3EF78EF923}"/>
              </a:ext>
            </a:extLst>
          </p:cNvPr>
          <p:cNvCxnSpPr/>
          <p:nvPr/>
        </p:nvCxnSpPr>
        <p:spPr>
          <a:xfrm>
            <a:off x="7112000" y="4064000"/>
            <a:ext cx="762000" cy="1651000"/>
          </a:xfrm>
          <a:prstGeom prst="straightConnector1">
            <a:avLst/>
          </a:prstGeom>
          <a:ln w="28575" cap="rnd" cmpd="sng" algn="ctr">
            <a:solidFill>
              <a:srgbClr val="1F4E7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Rectangle 130">
            <a:extLst>
              <a:ext uri="{FF2B5EF4-FFF2-40B4-BE49-F238E27FC236}">
                <a16:creationId xmlns:a16="http://schemas.microsoft.com/office/drawing/2014/main" id="{7D7049D6-F7C3-804E-9EF8-0FC3FA912DE5}"/>
              </a:ext>
            </a:extLst>
          </p:cNvPr>
          <p:cNvSpPr/>
          <p:nvPr/>
        </p:nvSpPr>
        <p:spPr>
          <a:xfrm>
            <a:off x="6000750" y="5740400"/>
            <a:ext cx="2222500" cy="355600"/>
          </a:xfrm>
          <a:prstGeom prst="rect">
            <a:avLst/>
          </a:prstGeom>
          <a:solidFill>
            <a:srgbClr val="1F4E79"/>
          </a:solidFill>
          <a:ln w="15875" cap="rnd" cmpd="sng" algn="ctr">
            <a:noFill/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100" b="1">
                <a:solidFill>
                  <a:srgbClr val="FFFFFF"/>
                </a:solidFill>
              </a:rPr>
              <a:t>Product &amp; Service</a:t>
            </a:r>
          </a:p>
        </p:txBody>
      </p:sp>
      <p:cxnSp>
        <p:nvCxnSpPr>
          <p:cNvPr id="132" name="Straight Arrow Connector 131">
            <a:extLst>
              <a:ext uri="{FF2B5EF4-FFF2-40B4-BE49-F238E27FC236}">
                <a16:creationId xmlns:a16="http://schemas.microsoft.com/office/drawing/2014/main" id="{C81A9337-D73E-E745-B25F-AD250D94F541}"/>
              </a:ext>
            </a:extLst>
          </p:cNvPr>
          <p:cNvCxnSpPr/>
          <p:nvPr/>
        </p:nvCxnSpPr>
        <p:spPr>
          <a:xfrm>
            <a:off x="7321550" y="4483913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" name="TextBox 132">
            <a:extLst>
              <a:ext uri="{FF2B5EF4-FFF2-40B4-BE49-F238E27FC236}">
                <a16:creationId xmlns:a16="http://schemas.microsoft.com/office/drawing/2014/main" id="{5D6F5EC4-B631-F544-929F-23827DB4913C}"/>
              </a:ext>
            </a:extLst>
          </p:cNvPr>
          <p:cNvSpPr txBox="1"/>
          <p:nvPr/>
        </p:nvSpPr>
        <p:spPr>
          <a:xfrm>
            <a:off x="7683500" y="4354170"/>
            <a:ext cx="1587500" cy="246221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dirty="0">
                <a:solidFill>
                  <a:srgbClr val="333333"/>
                </a:solidFill>
              </a:rPr>
              <a:t>No pre-order system</a:t>
            </a:r>
          </a:p>
        </p:txBody>
      </p:sp>
      <p:cxnSp>
        <p:nvCxnSpPr>
          <p:cNvPr id="134" name="Straight Arrow Connector 133">
            <a:extLst>
              <a:ext uri="{FF2B5EF4-FFF2-40B4-BE49-F238E27FC236}">
                <a16:creationId xmlns:a16="http://schemas.microsoft.com/office/drawing/2014/main" id="{4C4DBCFF-7AFF-FA40-B7CE-D42895FBCB9B}"/>
              </a:ext>
            </a:extLst>
          </p:cNvPr>
          <p:cNvCxnSpPr/>
          <p:nvPr/>
        </p:nvCxnSpPr>
        <p:spPr>
          <a:xfrm>
            <a:off x="7493000" y="488315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5" name="TextBox 134">
            <a:extLst>
              <a:ext uri="{FF2B5EF4-FFF2-40B4-BE49-F238E27FC236}">
                <a16:creationId xmlns:a16="http://schemas.microsoft.com/office/drawing/2014/main" id="{53D1D8E8-8CF4-4044-B44E-914F7C13C729}"/>
              </a:ext>
            </a:extLst>
          </p:cNvPr>
          <p:cNvSpPr txBox="1"/>
          <p:nvPr/>
        </p:nvSpPr>
        <p:spPr>
          <a:xfrm>
            <a:off x="7747000" y="478790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 dirty="0">
                <a:solidFill>
                  <a:srgbClr val="333333"/>
                </a:solidFill>
              </a:rPr>
              <a:t>Peak-hour waiting times</a:t>
            </a:r>
          </a:p>
        </p:txBody>
      </p:sp>
      <p:cxnSp>
        <p:nvCxnSpPr>
          <p:cNvPr id="136" name="Straight Arrow Connector 135">
            <a:extLst>
              <a:ext uri="{FF2B5EF4-FFF2-40B4-BE49-F238E27FC236}">
                <a16:creationId xmlns:a16="http://schemas.microsoft.com/office/drawing/2014/main" id="{0BB1A6EE-1E85-7D49-B650-5D1DAFDED91E}"/>
              </a:ext>
            </a:extLst>
          </p:cNvPr>
          <p:cNvCxnSpPr/>
          <p:nvPr/>
        </p:nvCxnSpPr>
        <p:spPr>
          <a:xfrm>
            <a:off x="7683500" y="5259426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7" name="TextBox 136">
            <a:extLst>
              <a:ext uri="{FF2B5EF4-FFF2-40B4-BE49-F238E27FC236}">
                <a16:creationId xmlns:a16="http://schemas.microsoft.com/office/drawing/2014/main" id="{AC7CDB68-ECCA-E844-A57B-5F53785FBC44}"/>
              </a:ext>
            </a:extLst>
          </p:cNvPr>
          <p:cNvSpPr txBox="1"/>
          <p:nvPr/>
        </p:nvSpPr>
        <p:spPr>
          <a:xfrm>
            <a:off x="8032750" y="514350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 dirty="0">
                <a:solidFill>
                  <a:srgbClr val="333333"/>
                </a:solidFill>
              </a:rPr>
              <a:t>Narrow channel mix</a:t>
            </a:r>
          </a:p>
        </p:txBody>
      </p:sp>
      <p:sp>
        <p:nvSpPr>
          <p:cNvPr id="138" name="TextBox 137">
            <a:extLst>
              <a:ext uri="{FF2B5EF4-FFF2-40B4-BE49-F238E27FC236}">
                <a16:creationId xmlns:a16="http://schemas.microsoft.com/office/drawing/2014/main" id="{CC4D1815-8C15-B44F-AEC9-C3F8B5C6CD8F}"/>
              </a:ext>
            </a:extLst>
          </p:cNvPr>
          <p:cNvSpPr txBox="1"/>
          <p:nvPr/>
        </p:nvSpPr>
        <p:spPr>
          <a:xfrm>
            <a:off x="508000" y="6413500"/>
            <a:ext cx="38100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900" i="1">
                <a:solidFill>
                  <a:srgbClr val="7F7F7F"/>
                </a:solidFill>
              </a:rPr>
              <a:t>Adapted from Ishikawa (1985)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4C8F2C6-769F-474F-A0F3-2F2F00EA7A90}"/>
              </a:ext>
            </a:extLst>
          </p:cNvPr>
          <p:cNvSpPr/>
          <p:nvPr/>
        </p:nvSpPr>
        <p:spPr>
          <a:xfrm>
            <a:off x="508000" y="1587500"/>
            <a:ext cx="11176000" cy="7874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C5071B3-B002-E743-87BE-CCE8B6EE3FEF}"/>
              </a:ext>
            </a:extLst>
          </p:cNvPr>
          <p:cNvSpPr txBox="1"/>
          <p:nvPr/>
        </p:nvSpPr>
        <p:spPr>
          <a:xfrm>
            <a:off x="762000" y="1689100"/>
            <a:ext cx="2540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9EC5E8"/>
                </a:solidFill>
              </a:rPr>
              <a:t>HEADLINE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7E23EA1-83E9-2D4D-B572-57BCF0B233A4}"/>
              </a:ext>
            </a:extLst>
          </p:cNvPr>
          <p:cNvSpPr txBox="1"/>
          <p:nvPr/>
        </p:nvSpPr>
        <p:spPr>
          <a:xfrm>
            <a:off x="762000" y="19177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400" b="1">
                <a:solidFill>
                  <a:srgbClr val="FFFFFF"/>
                </a:solidFill>
              </a:rPr>
              <a:t>Sales stagnation at Basil's Bakery is a structural issue, not a temporary dip.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3AB7A5D-A1DA-AE48-85E1-26F595B4E40F}"/>
              </a:ext>
            </a:extLst>
          </p:cNvPr>
          <p:cNvSpPr/>
          <p:nvPr/>
        </p:nvSpPr>
        <p:spPr>
          <a:xfrm>
            <a:off x="508000" y="2667000"/>
            <a:ext cx="11176000" cy="34925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B9C36FB-10B3-0B4C-B11F-DE17723E5802}"/>
              </a:ext>
            </a:extLst>
          </p:cNvPr>
          <p:cNvSpPr/>
          <p:nvPr/>
        </p:nvSpPr>
        <p:spPr>
          <a:xfrm>
            <a:off x="508000" y="2667000"/>
            <a:ext cx="11176000" cy="4572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6588F09-7C1A-7245-8F01-602897E28D97}"/>
              </a:ext>
            </a:extLst>
          </p:cNvPr>
          <p:cNvSpPr txBox="1"/>
          <p:nvPr/>
        </p:nvSpPr>
        <p:spPr>
          <a:xfrm>
            <a:off x="736600" y="2768600"/>
            <a:ext cx="107188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400" b="1">
                <a:solidFill>
                  <a:srgbClr val="FFFFFF"/>
                </a:solidFill>
              </a:rPr>
              <a:t>KEY FINDINGS</a:t>
            </a: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2ADCBD1B-492B-D24C-8E4D-46BBD77DF7A3}"/>
              </a:ext>
            </a:extLst>
          </p:cNvPr>
          <p:cNvSpPr/>
          <p:nvPr/>
        </p:nvSpPr>
        <p:spPr>
          <a:xfrm>
            <a:off x="762000" y="3403600"/>
            <a:ext cx="152400" cy="1524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EB96B1F-3F54-6F44-81B4-20129DA41662}"/>
              </a:ext>
            </a:extLst>
          </p:cNvPr>
          <p:cNvSpPr txBox="1"/>
          <p:nvPr/>
        </p:nvSpPr>
        <p:spPr>
          <a:xfrm>
            <a:off x="1016000" y="3302000"/>
            <a:ext cx="10414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300">
                <a:solidFill>
                  <a:srgbClr val="222222"/>
                </a:solidFill>
              </a:rPr>
              <a:t>Sales are stuck at approximately 25% below 2019 levels — a structural issue that has persisted since 2020.</a:t>
            </a:r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194A0336-2B48-3445-8BD9-0F06B6725112}"/>
              </a:ext>
            </a:extLst>
          </p:cNvPr>
          <p:cNvSpPr/>
          <p:nvPr/>
        </p:nvSpPr>
        <p:spPr>
          <a:xfrm>
            <a:off x="762000" y="3962400"/>
            <a:ext cx="152400" cy="1524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893490D-3A75-C14A-A918-1F93CD4DD29A}"/>
              </a:ext>
            </a:extLst>
          </p:cNvPr>
          <p:cNvSpPr txBox="1"/>
          <p:nvPr/>
        </p:nvSpPr>
        <p:spPr>
          <a:xfrm>
            <a:off x="1016000" y="3860800"/>
            <a:ext cx="10414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300">
                <a:solidFill>
                  <a:srgbClr val="222222"/>
                </a:solidFill>
              </a:rPr>
              <a:t>External drivers dominate: falling retail-park footfall, hybrid / work-from-home patterns and cost-of-living pressure.</a:t>
            </a:r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0E650295-0C48-1840-BBD4-7C6C81372A4E}"/>
              </a:ext>
            </a:extLst>
          </p:cNvPr>
          <p:cNvSpPr/>
          <p:nvPr/>
        </p:nvSpPr>
        <p:spPr>
          <a:xfrm>
            <a:off x="762000" y="4521200"/>
            <a:ext cx="152400" cy="1524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6649C540-F43B-8244-A1F9-3FB59CC7D988}"/>
              </a:ext>
            </a:extLst>
          </p:cNvPr>
          <p:cNvSpPr txBox="1"/>
          <p:nvPr/>
        </p:nvSpPr>
        <p:spPr>
          <a:xfrm>
            <a:off x="1016000" y="4419600"/>
            <a:ext cx="10414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300">
                <a:solidFill>
                  <a:srgbClr val="222222"/>
                </a:solidFill>
              </a:rPr>
              <a:t>Rising overheads — utilities, rent, business rates and insurance — squeeze margins further.</a:t>
            </a:r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4748D51D-84E9-6444-A3C5-EDC3B85A11CA}"/>
              </a:ext>
            </a:extLst>
          </p:cNvPr>
          <p:cNvSpPr/>
          <p:nvPr/>
        </p:nvSpPr>
        <p:spPr>
          <a:xfrm>
            <a:off x="762000" y="5080000"/>
            <a:ext cx="152400" cy="1524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D65F5CE5-FF6B-DF4D-8250-33F500ED6494}"/>
              </a:ext>
            </a:extLst>
          </p:cNvPr>
          <p:cNvSpPr txBox="1"/>
          <p:nvPr/>
        </p:nvSpPr>
        <p:spPr>
          <a:xfrm>
            <a:off x="1016000" y="4978400"/>
            <a:ext cx="10414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300">
                <a:solidFill>
                  <a:srgbClr val="222222"/>
                </a:solidFill>
              </a:rPr>
              <a:t>Internal constraints amplify the problem: no delivery, unreliable phone handling, no pre-order system, single-baker capacity.</a:t>
            </a:r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C34DC64C-99D7-9144-92CC-887110C283BD}"/>
              </a:ext>
            </a:extLst>
          </p:cNvPr>
          <p:cNvSpPr/>
          <p:nvPr/>
        </p:nvSpPr>
        <p:spPr>
          <a:xfrm>
            <a:off x="762000" y="5638800"/>
            <a:ext cx="152400" cy="1524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5A2919D-61D1-4E40-8A36-A5D00162C113}"/>
              </a:ext>
            </a:extLst>
          </p:cNvPr>
          <p:cNvSpPr txBox="1"/>
          <p:nvPr/>
        </p:nvSpPr>
        <p:spPr>
          <a:xfrm>
            <a:off x="1016000" y="5537200"/>
            <a:ext cx="10414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300">
                <a:solidFill>
                  <a:srgbClr val="222222"/>
                </a:solidFill>
              </a:rPr>
              <a:t>Environmental risk from volatile organic ingredient prices makes cost planning difficult.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8336DCF-F79E-F644-8321-ADA2F253B93F}"/>
              </a:ext>
            </a:extLst>
          </p:cNvPr>
          <p:cNvSpPr txBox="1"/>
          <p:nvPr/>
        </p:nvSpPr>
        <p:spPr>
          <a:xfrm>
            <a:off x="2032000" y="6375400"/>
            <a:ext cx="9652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100" b="1" i="1" dirty="0">
                <a:solidFill>
                  <a:srgbClr val="1F4E79"/>
                </a:solidFill>
              </a:rPr>
              <a:t>Basil now has a clear evidence base for deciding how to move his business forward.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D1864CE-7BA8-1942-A768-8B467EEB8C08}"/>
              </a:ext>
            </a:extLst>
          </p:cNvPr>
          <p:cNvSpPr txBox="1"/>
          <p:nvPr/>
        </p:nvSpPr>
        <p:spPr>
          <a:xfrm>
            <a:off x="508000" y="1498600"/>
            <a:ext cx="11176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>
                <a:solidFill>
                  <a:srgbClr val="7F7F7F"/>
                </a:solidFill>
              </a:rPr>
              <a:t>All sources cited in-text using the Harvard referencing style.</a:t>
            </a: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A78D8A3D-2D96-4C45-B56C-A453C829D175}"/>
              </a:ext>
            </a:extLst>
          </p:cNvPr>
          <p:cNvSpPr/>
          <p:nvPr/>
        </p:nvSpPr>
        <p:spPr>
          <a:xfrm>
            <a:off x="508000" y="1778000"/>
            <a:ext cx="11176000" cy="609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69E554EB-B80A-B949-AE25-BCCEBDAEEE40}"/>
              </a:ext>
            </a:extLst>
          </p:cNvPr>
          <p:cNvSpPr/>
          <p:nvPr/>
        </p:nvSpPr>
        <p:spPr>
          <a:xfrm>
            <a:off x="508000" y="1778000"/>
            <a:ext cx="76200" cy="6096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C9646271-92DA-4E4E-9778-58893F580208}"/>
              </a:ext>
            </a:extLst>
          </p:cNvPr>
          <p:cNvSpPr/>
          <p:nvPr/>
        </p:nvSpPr>
        <p:spPr>
          <a:xfrm>
            <a:off x="711200" y="1930400"/>
            <a:ext cx="838200" cy="2794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B6F808DA-9904-F44D-B295-4D8E3A0FA3FD}"/>
              </a:ext>
            </a:extLst>
          </p:cNvPr>
          <p:cNvSpPr txBox="1"/>
          <p:nvPr/>
        </p:nvSpPr>
        <p:spPr>
          <a:xfrm>
            <a:off x="711200" y="1955800"/>
            <a:ext cx="8382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FFFFFF"/>
                </a:solidFill>
              </a:rPr>
              <a:t>BOOK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E4768D7-C946-C142-848D-963656FA036F}"/>
              </a:ext>
            </a:extLst>
          </p:cNvPr>
          <p:cNvSpPr txBox="1"/>
          <p:nvPr/>
        </p:nvSpPr>
        <p:spPr>
          <a:xfrm>
            <a:off x="1701800" y="1828800"/>
            <a:ext cx="98298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 dirty="0">
                <a:solidFill>
                  <a:srgbClr val="1F4E79"/>
                </a:solidFill>
              </a:rPr>
              <a:t>Ishikawa, K.</a:t>
            </a:r>
            <a:r>
              <a:rPr lang="en-US" sz="1000" dirty="0">
                <a:solidFill>
                  <a:srgbClr val="222222"/>
                </a:solidFill>
              </a:rPr>
              <a:t> (1985) What is Total Quality Control? The Japanese Way. Englewood Cliffs, NJ: Prentice-Hall.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E5F43C7-FA90-0246-8BBC-BB61DB294813}"/>
              </a:ext>
            </a:extLst>
          </p:cNvPr>
          <p:cNvSpPr/>
          <p:nvPr/>
        </p:nvSpPr>
        <p:spPr>
          <a:xfrm>
            <a:off x="508000" y="2438400"/>
            <a:ext cx="11176000" cy="609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1B16AA8-FEAD-0444-A45E-15C5B9E4BE83}"/>
              </a:ext>
            </a:extLst>
          </p:cNvPr>
          <p:cNvSpPr/>
          <p:nvPr/>
        </p:nvSpPr>
        <p:spPr>
          <a:xfrm>
            <a:off x="508000" y="2438400"/>
            <a:ext cx="76200" cy="6096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D02FE10-F686-A149-892D-DAA1F2E28F4A}"/>
              </a:ext>
            </a:extLst>
          </p:cNvPr>
          <p:cNvSpPr/>
          <p:nvPr/>
        </p:nvSpPr>
        <p:spPr>
          <a:xfrm>
            <a:off x="711200" y="2590800"/>
            <a:ext cx="838200" cy="2794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EB89F582-1965-2D4C-8AB4-3F0BAE0A62D8}"/>
              </a:ext>
            </a:extLst>
          </p:cNvPr>
          <p:cNvSpPr txBox="1"/>
          <p:nvPr/>
        </p:nvSpPr>
        <p:spPr>
          <a:xfrm>
            <a:off x="711200" y="2616200"/>
            <a:ext cx="8382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FFFFFF"/>
                </a:solidFill>
              </a:rPr>
              <a:t>BOOK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D6AFBB1B-1A4E-1947-8148-B0C7917352FD}"/>
              </a:ext>
            </a:extLst>
          </p:cNvPr>
          <p:cNvSpPr txBox="1"/>
          <p:nvPr/>
        </p:nvSpPr>
        <p:spPr>
          <a:xfrm>
            <a:off x="1701800" y="2489200"/>
            <a:ext cx="98298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 dirty="0">
                <a:solidFill>
                  <a:srgbClr val="1F4E79"/>
                </a:solidFill>
              </a:rPr>
              <a:t>Perera, R.</a:t>
            </a:r>
            <a:r>
              <a:rPr lang="en-US" sz="1000" dirty="0">
                <a:solidFill>
                  <a:srgbClr val="222222"/>
                </a:solidFill>
              </a:rPr>
              <a:t> (2017) The PESTLE Analysis. Nerdynaut.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EEDA5B5-CAED-4D4F-AFCE-309A5CFF958C}"/>
              </a:ext>
            </a:extLst>
          </p:cNvPr>
          <p:cNvSpPr/>
          <p:nvPr/>
        </p:nvSpPr>
        <p:spPr>
          <a:xfrm>
            <a:off x="508000" y="3098800"/>
            <a:ext cx="11176000" cy="609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EFF5606-89BB-F444-8D15-763B93FCC52A}"/>
              </a:ext>
            </a:extLst>
          </p:cNvPr>
          <p:cNvSpPr/>
          <p:nvPr/>
        </p:nvSpPr>
        <p:spPr>
          <a:xfrm>
            <a:off x="508000" y="3098800"/>
            <a:ext cx="76200" cy="6096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BCF638D0-D727-1C4F-810F-C3EA70168CB6}"/>
              </a:ext>
            </a:extLst>
          </p:cNvPr>
          <p:cNvSpPr/>
          <p:nvPr/>
        </p:nvSpPr>
        <p:spPr>
          <a:xfrm>
            <a:off x="711200" y="3251200"/>
            <a:ext cx="838200" cy="2794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D0EEB6E9-8DFA-634B-B0EE-B0D4FF19CEA2}"/>
              </a:ext>
            </a:extLst>
          </p:cNvPr>
          <p:cNvSpPr txBox="1"/>
          <p:nvPr/>
        </p:nvSpPr>
        <p:spPr>
          <a:xfrm>
            <a:off x="711200" y="3276600"/>
            <a:ext cx="8382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 dirty="0">
                <a:solidFill>
                  <a:srgbClr val="FFFFFF"/>
                </a:solidFill>
              </a:rPr>
              <a:t>WEB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8575D452-7639-D146-93FA-932EB299A09B}"/>
              </a:ext>
            </a:extLst>
          </p:cNvPr>
          <p:cNvSpPr txBox="1"/>
          <p:nvPr/>
        </p:nvSpPr>
        <p:spPr>
          <a:xfrm>
            <a:off x="1701800" y="3149600"/>
            <a:ext cx="98298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 dirty="0">
                <a:solidFill>
                  <a:srgbClr val="1F4E79"/>
                </a:solidFill>
              </a:rPr>
              <a:t>Institute for Government</a:t>
            </a:r>
            <a:r>
              <a:rPr lang="en-US" sz="1000" dirty="0">
                <a:solidFill>
                  <a:srgbClr val="222222"/>
                </a:solidFill>
              </a:rPr>
              <a:t> (2023) 'The UK's new free trade agreements mark a beginning and an end for UK trade policy'. Available at: https://www.instituteforgovernment.org.uk/comment/free-trade-agreements-trade-policy (Accessed: 12 July 2026).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24CDB704-9175-864D-B73A-5337AC4F95A4}"/>
              </a:ext>
            </a:extLst>
          </p:cNvPr>
          <p:cNvSpPr/>
          <p:nvPr/>
        </p:nvSpPr>
        <p:spPr>
          <a:xfrm>
            <a:off x="508000" y="3759200"/>
            <a:ext cx="11176000" cy="609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3CDA578B-E376-E043-8E33-4DAB04786285}"/>
              </a:ext>
            </a:extLst>
          </p:cNvPr>
          <p:cNvSpPr/>
          <p:nvPr/>
        </p:nvSpPr>
        <p:spPr>
          <a:xfrm>
            <a:off x="508000" y="3759200"/>
            <a:ext cx="76200" cy="609600"/>
          </a:xfrm>
          <a:prstGeom prst="rect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42E82267-E028-AC46-87C4-976DE64973DB}"/>
              </a:ext>
            </a:extLst>
          </p:cNvPr>
          <p:cNvSpPr/>
          <p:nvPr/>
        </p:nvSpPr>
        <p:spPr>
          <a:xfrm>
            <a:off x="711200" y="3911600"/>
            <a:ext cx="838200" cy="279400"/>
          </a:xfrm>
          <a:prstGeom prst="rect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39334716-0045-4C43-AC3C-ABE536A523BD}"/>
              </a:ext>
            </a:extLst>
          </p:cNvPr>
          <p:cNvSpPr txBox="1"/>
          <p:nvPr/>
        </p:nvSpPr>
        <p:spPr>
          <a:xfrm>
            <a:off x="711200" y="3937000"/>
            <a:ext cx="8382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FFFFFF"/>
                </a:solidFill>
              </a:rPr>
              <a:t>REPORT</a:t>
            </a: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BF3AE186-F38F-8A48-9600-87889FD55C9F}"/>
              </a:ext>
            </a:extLst>
          </p:cNvPr>
          <p:cNvSpPr txBox="1"/>
          <p:nvPr/>
        </p:nvSpPr>
        <p:spPr>
          <a:xfrm>
            <a:off x="1701800" y="3810000"/>
            <a:ext cx="98298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 dirty="0">
                <a:solidFill>
                  <a:srgbClr val="1F4E79"/>
                </a:solidFill>
              </a:rPr>
              <a:t>HM Government</a:t>
            </a:r>
            <a:r>
              <a:rPr lang="en-US" sz="1000" dirty="0">
                <a:solidFill>
                  <a:srgbClr val="222222"/>
                </a:solidFill>
              </a:rPr>
              <a:t> (2022) UK Climate Change Risk Assessment 2022. London: HMSO. Available at: https://www.gov.uk/government/publications/uk-climate-change-risk-assessment-2022 (Accessed: 12 July 2026).</a:t>
            </a: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B811837D-25BE-1E4A-9009-0117BCD53F67}"/>
              </a:ext>
            </a:extLst>
          </p:cNvPr>
          <p:cNvSpPr/>
          <p:nvPr/>
        </p:nvSpPr>
        <p:spPr>
          <a:xfrm>
            <a:off x="508000" y="4419600"/>
            <a:ext cx="11176000" cy="609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1B01F98A-E977-684A-9156-717CA3F79DFB}"/>
              </a:ext>
            </a:extLst>
          </p:cNvPr>
          <p:cNvSpPr/>
          <p:nvPr/>
        </p:nvSpPr>
        <p:spPr>
          <a:xfrm>
            <a:off x="508000" y="4419600"/>
            <a:ext cx="76200" cy="6096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E0187E70-1C76-874B-8829-60DE3C1A9C01}"/>
              </a:ext>
            </a:extLst>
          </p:cNvPr>
          <p:cNvSpPr/>
          <p:nvPr/>
        </p:nvSpPr>
        <p:spPr>
          <a:xfrm>
            <a:off x="711200" y="4572000"/>
            <a:ext cx="838200" cy="2794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B4702B27-77B6-6045-AFC8-15584454BEA2}"/>
              </a:ext>
            </a:extLst>
          </p:cNvPr>
          <p:cNvSpPr txBox="1"/>
          <p:nvPr/>
        </p:nvSpPr>
        <p:spPr>
          <a:xfrm>
            <a:off x="711200" y="4597400"/>
            <a:ext cx="8382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FFFFFF"/>
                </a:solidFill>
              </a:rPr>
              <a:t>WEB</a:t>
            </a: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69EE2100-BE9C-244E-BE88-F585532A499A}"/>
              </a:ext>
            </a:extLst>
          </p:cNvPr>
          <p:cNvSpPr txBox="1"/>
          <p:nvPr/>
        </p:nvSpPr>
        <p:spPr>
          <a:xfrm>
            <a:off x="1701800" y="4470400"/>
            <a:ext cx="98298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 dirty="0">
                <a:solidFill>
                  <a:srgbClr val="1F4E79"/>
                </a:solidFill>
              </a:rPr>
              <a:t>Office for National Statistics</a:t>
            </a:r>
            <a:r>
              <a:rPr lang="en-US" sz="1000" dirty="0">
                <a:solidFill>
                  <a:srgbClr val="222222"/>
                </a:solidFill>
              </a:rPr>
              <a:t> (2023) 'Characteristics of homeworkers, Great Britain: September 2022 to January 2023'. Available at: https://www.ons.gov.uk/employmentandlabourmarket/peopleinwork/employmentandemployeetypes/articles/characteristicsofhomeworkersgreatbritain/september2022tojanuary2023 (Accessed: 12 July 2026).</a:t>
            </a:r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96C525BB-F760-3C4C-AE2D-4B94C821DCAD}"/>
              </a:ext>
            </a:extLst>
          </p:cNvPr>
          <p:cNvSpPr/>
          <p:nvPr/>
        </p:nvSpPr>
        <p:spPr>
          <a:xfrm>
            <a:off x="508000" y="5080000"/>
            <a:ext cx="11176000" cy="609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06355CA9-BE21-7E46-8909-17252525ACC0}"/>
              </a:ext>
            </a:extLst>
          </p:cNvPr>
          <p:cNvSpPr/>
          <p:nvPr/>
        </p:nvSpPr>
        <p:spPr>
          <a:xfrm>
            <a:off x="508000" y="5080000"/>
            <a:ext cx="76200" cy="6096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46E5C24F-63C9-054D-AE55-FC0860F21C74}"/>
              </a:ext>
            </a:extLst>
          </p:cNvPr>
          <p:cNvSpPr/>
          <p:nvPr/>
        </p:nvSpPr>
        <p:spPr>
          <a:xfrm>
            <a:off x="711200" y="5232400"/>
            <a:ext cx="838200" cy="2794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01D535AB-9E04-3B46-8F10-800F2CC46C3F}"/>
              </a:ext>
            </a:extLst>
          </p:cNvPr>
          <p:cNvSpPr txBox="1"/>
          <p:nvPr/>
        </p:nvSpPr>
        <p:spPr>
          <a:xfrm>
            <a:off x="711200" y="5257800"/>
            <a:ext cx="8382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FFFFFF"/>
                </a:solidFill>
              </a:rPr>
              <a:t>WEB</a:t>
            </a: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122ECD34-5911-D544-95DE-19FAFB0A3C02}"/>
              </a:ext>
            </a:extLst>
          </p:cNvPr>
          <p:cNvSpPr txBox="1"/>
          <p:nvPr/>
        </p:nvSpPr>
        <p:spPr>
          <a:xfrm>
            <a:off x="1701800" y="5130800"/>
            <a:ext cx="98298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 dirty="0">
                <a:solidFill>
                  <a:srgbClr val="1F4E79"/>
                </a:solidFill>
              </a:rPr>
              <a:t>Office for National Statistics</a:t>
            </a:r>
            <a:r>
              <a:rPr lang="en-US" sz="1000" dirty="0">
                <a:solidFill>
                  <a:srgbClr val="222222"/>
                </a:solidFill>
              </a:rPr>
              <a:t> (2024) 'Consumer trends, UK: October to December 2024'. Available at: https://www.ons.gov.uk/economy/nationalaccounts/satelliteaccounts/bulletins/consumertrends/octobertodecember2024 (Accessed: 12 July 2026).</a:t>
            </a:r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407DC617-FEFA-B640-93EB-1F92D730EFF5}"/>
              </a:ext>
            </a:extLst>
          </p:cNvPr>
          <p:cNvSpPr/>
          <p:nvPr/>
        </p:nvSpPr>
        <p:spPr>
          <a:xfrm>
            <a:off x="508000" y="5740400"/>
            <a:ext cx="11176000" cy="609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D7F5E28A-DCC0-5648-A467-1BFFBF0AE628}"/>
              </a:ext>
            </a:extLst>
          </p:cNvPr>
          <p:cNvSpPr/>
          <p:nvPr/>
        </p:nvSpPr>
        <p:spPr>
          <a:xfrm>
            <a:off x="508000" y="5740400"/>
            <a:ext cx="76200" cy="6096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F79CAB77-0C0E-3244-8EEC-630462309911}"/>
              </a:ext>
            </a:extLst>
          </p:cNvPr>
          <p:cNvSpPr/>
          <p:nvPr/>
        </p:nvSpPr>
        <p:spPr>
          <a:xfrm>
            <a:off x="711200" y="5892800"/>
            <a:ext cx="838200" cy="2794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6BD04AC0-700B-DE43-A1AF-D147A316CA1B}"/>
              </a:ext>
            </a:extLst>
          </p:cNvPr>
          <p:cNvSpPr txBox="1"/>
          <p:nvPr/>
        </p:nvSpPr>
        <p:spPr>
          <a:xfrm>
            <a:off x="711200" y="5918200"/>
            <a:ext cx="8382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FFFFFF"/>
                </a:solidFill>
              </a:rPr>
              <a:t>WEB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B21992B7-C1B6-6E4A-98DE-27C93CB72D72}"/>
              </a:ext>
            </a:extLst>
          </p:cNvPr>
          <p:cNvSpPr txBox="1"/>
          <p:nvPr/>
        </p:nvSpPr>
        <p:spPr>
          <a:xfrm>
            <a:off x="1701800" y="5791200"/>
            <a:ext cx="98298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 dirty="0">
                <a:solidFill>
                  <a:srgbClr val="1F4E79"/>
                </a:solidFill>
              </a:rPr>
              <a:t>British Retail Consortium</a:t>
            </a:r>
            <a:r>
              <a:rPr lang="en-US" sz="1000" dirty="0">
                <a:solidFill>
                  <a:srgbClr val="222222"/>
                </a:solidFill>
              </a:rPr>
              <a:t> (2025) 'Drab December caps a disappointing year for footfall'. Available at: https://brc.org.uk/news-and-events/news/corporate-affairs/2025/ungated/drab-</a:t>
            </a:r>
            <a:r>
              <a:rPr lang="en-US" sz="1000" dirty="0" err="1">
                <a:solidFill>
                  <a:srgbClr val="222222"/>
                </a:solidFill>
              </a:rPr>
              <a:t>december</a:t>
            </a:r>
            <a:r>
              <a:rPr lang="en-US" sz="1000" dirty="0">
                <a:solidFill>
                  <a:srgbClr val="222222"/>
                </a:solidFill>
              </a:rPr>
              <a:t>-caps-a-disappointing-year-for-footfall/ (Accessed: 12 July 2026).</a:t>
            </a: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8BC5E950-0052-844C-99D3-BDDF71628EA6}"/>
              </a:ext>
            </a:extLst>
          </p:cNvPr>
          <p:cNvSpPr txBox="1"/>
          <p:nvPr/>
        </p:nvSpPr>
        <p:spPr>
          <a:xfrm>
            <a:off x="508000" y="6413500"/>
            <a:ext cx="111760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 dirty="0">
                <a:solidFill>
                  <a:srgbClr val="7F7F7F"/>
                </a:solidFill>
              </a:rPr>
              <a:t>Format: Author (Year) Title. Place: Publisher. — online sources include 'Available at:' URL and access date.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1137F07C-27DA-254E-9CC8-DD89E06C206F}">
  <we:reference id="WA200008399" version="1.0.0.5" store="Omex" storeType="OMEX"/>
  <we:alternateReferences>
    <we:reference id="WA200008399" version="1.0.0.5" store="WA200008399" storeType="OMEX"/>
  </we:alternateReferences>
  <we:properties/>
  <we:bindings/>
  <we:snapshot xmlns:r="http://schemas.openxmlformats.org/officeDocument/2006/relationships"/>
</we:webextension>
</file>

<file path=docMetadata/LabelInfo.xml><?xml version="1.0" encoding="utf-8"?>
<clbl:labelList xmlns:clbl="http://schemas.microsoft.com/office/2020/mipLabelMetadata">
  <clbl:label id="{defa4170-0d19-0005-0004-bc88714345d2}" enabled="1" method="Standard" siteId="{6e3b16ca-426c-4cd5-85a6-83cb2c321e92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625</TotalTime>
  <Words>1246</Words>
  <Application>Microsoft Macintosh PowerPoint</Application>
  <PresentationFormat>Widescreen</PresentationFormat>
  <Paragraphs>187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Century Gothic</vt:lpstr>
      <vt:lpstr>Wingdings 3</vt:lpstr>
      <vt:lpstr>Wisp</vt:lpstr>
      <vt:lpstr>PowerPoint Presentation</vt:lpstr>
      <vt:lpstr>OVERVIEW</vt:lpstr>
      <vt:lpstr>Introduction</vt:lpstr>
      <vt:lpstr>Company background</vt:lpstr>
      <vt:lpstr>Problem: nature and scope</vt:lpstr>
      <vt:lpstr>PESTEL ANALYSIS: Basil’s Bakery </vt:lpstr>
      <vt:lpstr>PESTEL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MAKSYMOWICZ, Przemyslaw</cp:lastModifiedBy>
  <cp:revision>103</cp:revision>
  <dcterms:created xsi:type="dcterms:W3CDTF">2024-10-08T15:58:04Z</dcterms:created>
  <dcterms:modified xsi:type="dcterms:W3CDTF">2026-07-19T06:33:57Z</dcterms:modified>
</cp:coreProperties>
</file>