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2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51" autoAdjust="0"/>
  </p:normalViewPr>
  <p:slideViewPr>
    <p:cSldViewPr snapToGrid="0" showGuides="1">
      <p:cViewPr varScale="1">
        <p:scale>
          <a:sx n="86" d="100"/>
          <a:sy n="86" d="100"/>
        </p:scale>
        <p:origin x="498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F617CA-C1B7-432C-AEA4-B4B9395CE7C7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D3974-602C-4ECE-A4AF-822730E45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64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https://searchcio.techtarget.com/definition/strategic-management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AD3974-602C-4ECE-A4AF-822730E45E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06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10/21/2020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9067" y="4965347"/>
            <a:ext cx="9144000" cy="1641490"/>
          </a:xfrm>
        </p:spPr>
        <p:txBody>
          <a:bodyPr/>
          <a:lstStyle/>
          <a:p>
            <a:r>
              <a:rPr lang="en-GB" dirty="0" smtClean="0"/>
              <a:t>An overview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2633" y="4488694"/>
            <a:ext cx="3757190" cy="200429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4800" dirty="0" smtClean="0"/>
              <a:t> Strategic Management in Conservation </a:t>
            </a:r>
            <a:endParaRPr lang="en-GB" sz="4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036" y="166601"/>
            <a:ext cx="9608127" cy="400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0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Strategic management is the ongoing planning, monitoring, analysis and assessment of all necessities an </a:t>
            </a:r>
            <a:r>
              <a:rPr lang="en-GB" dirty="0" smtClean="0"/>
              <a:t>environmental organisation </a:t>
            </a:r>
            <a:r>
              <a:rPr lang="en-GB" dirty="0"/>
              <a:t>needs to meet its goals and objectives. </a:t>
            </a:r>
            <a:endParaRPr lang="en-GB" dirty="0" smtClean="0"/>
          </a:p>
          <a:p>
            <a:r>
              <a:rPr lang="en-GB" dirty="0" smtClean="0"/>
              <a:t>Environmental and societal changes will </a:t>
            </a:r>
            <a:r>
              <a:rPr lang="en-GB" dirty="0"/>
              <a:t>require </a:t>
            </a:r>
            <a:r>
              <a:rPr lang="en-GB" dirty="0" smtClean="0"/>
              <a:t>environmental institutions </a:t>
            </a:r>
            <a:r>
              <a:rPr lang="en-GB" dirty="0"/>
              <a:t>to constantly assess their strategies for </a:t>
            </a:r>
            <a:r>
              <a:rPr lang="en-GB" dirty="0" smtClean="0"/>
              <a:t>achieving their aims.</a:t>
            </a:r>
          </a:p>
          <a:p>
            <a:r>
              <a:rPr lang="en-GB" dirty="0" smtClean="0"/>
              <a:t> </a:t>
            </a:r>
            <a:r>
              <a:rPr lang="en-GB" dirty="0"/>
              <a:t>The strategic management process helps </a:t>
            </a:r>
            <a:r>
              <a:rPr lang="en-GB" dirty="0" smtClean="0"/>
              <a:t>institutions  </a:t>
            </a:r>
            <a:r>
              <a:rPr lang="en-GB" dirty="0"/>
              <a:t>take stock of their present situation, </a:t>
            </a:r>
            <a:r>
              <a:rPr lang="en-GB" dirty="0" smtClean="0"/>
              <a:t>draft strategies</a:t>
            </a:r>
            <a:r>
              <a:rPr lang="en-GB" dirty="0"/>
              <a:t>, </a:t>
            </a:r>
            <a:r>
              <a:rPr lang="en-GB" dirty="0" smtClean="0"/>
              <a:t>implement </a:t>
            </a:r>
            <a:r>
              <a:rPr lang="en-GB" dirty="0"/>
              <a:t>them and </a:t>
            </a:r>
            <a:r>
              <a:rPr lang="en-GB" dirty="0" smtClean="0"/>
              <a:t>analyse their effectiveness. </a:t>
            </a:r>
          </a:p>
          <a:p>
            <a:r>
              <a:rPr lang="en-GB" dirty="0" smtClean="0"/>
              <a:t>Strategic </a:t>
            </a:r>
            <a:r>
              <a:rPr lang="en-GB" dirty="0"/>
              <a:t>management strategies consist of five basic strategies and can differ in implementation depending on </a:t>
            </a:r>
            <a:r>
              <a:rPr lang="en-GB" dirty="0" smtClean="0"/>
              <a:t>the situation.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smtClean="0"/>
              <a:t>Rouse, 2020)</a:t>
            </a:r>
          </a:p>
          <a:p>
            <a:pPr marL="0" indent="0">
              <a:buNone/>
            </a:pPr>
            <a:r>
              <a:rPr lang="en-GB" dirty="0" smtClean="0"/>
              <a:t>Future proofing and provides fundamental direction of the environmental organisation</a:t>
            </a:r>
          </a:p>
          <a:p>
            <a:pPr marL="0" indent="0">
              <a:buNone/>
            </a:pPr>
            <a:r>
              <a:rPr lang="en-GB" dirty="0" smtClean="0"/>
              <a:t>Not once and done plan it is flexible and iterative.</a:t>
            </a:r>
          </a:p>
          <a:p>
            <a:pPr marL="0" indent="0">
              <a:buNone/>
            </a:pPr>
            <a:r>
              <a:rPr lang="en-GB" dirty="0" smtClean="0"/>
              <a:t>Continuously plans, monitors and tests strategy policies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751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background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 a clear understanding of the environmental institutions mission statement, vision and values. These will guide the activities. </a:t>
            </a:r>
          </a:p>
          <a:p>
            <a:r>
              <a:rPr lang="en-GB" dirty="0" smtClean="0"/>
              <a:t>Short and long term goals need commitment</a:t>
            </a:r>
          </a:p>
          <a:p>
            <a:r>
              <a:rPr lang="en-GB" dirty="0" smtClean="0"/>
              <a:t>Plans decisions, activities and resources.</a:t>
            </a:r>
          </a:p>
          <a:p>
            <a:r>
              <a:rPr lang="en-GB" dirty="0" smtClean="0"/>
              <a:t>If there is a clear and accepted strategic management plan organisations can make logical and responsive decisions that facilitate quick attainment of their environmental goals.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763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</a:t>
            </a:r>
            <a:r>
              <a:rPr lang="en-GB" dirty="0" smtClean="0"/>
              <a:t> stage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" y="1825625"/>
            <a:ext cx="112395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Strategic management has been developed by many authors and hence has many frameworks</a:t>
            </a:r>
          </a:p>
          <a:p>
            <a:r>
              <a:rPr lang="en-GB" dirty="0" smtClean="0"/>
              <a:t>However the principles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  assessing </a:t>
            </a:r>
            <a:r>
              <a:rPr lang="en-GB" dirty="0" smtClean="0"/>
              <a:t>current </a:t>
            </a:r>
            <a:r>
              <a:rPr lang="en-GB" dirty="0"/>
              <a:t>strategic direction;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  identifying and </a:t>
            </a:r>
            <a:r>
              <a:rPr lang="en-GB" dirty="0" smtClean="0"/>
              <a:t>analysing </a:t>
            </a:r>
            <a:r>
              <a:rPr lang="en-GB" dirty="0"/>
              <a:t>internal and external strengths and </a:t>
            </a:r>
            <a:r>
              <a:rPr lang="en-GB" dirty="0" smtClean="0"/>
              <a:t>weaknesses</a:t>
            </a:r>
            <a:r>
              <a:rPr lang="en-GB" dirty="0"/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  formulating action plans;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  executing action plans; and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   evaluating to what degree action plans have been successful and making changes when desired </a:t>
            </a:r>
            <a:r>
              <a:rPr lang="en-GB" dirty="0" smtClean="0"/>
              <a:t>environmental results </a:t>
            </a:r>
            <a:r>
              <a:rPr lang="en-GB" dirty="0"/>
              <a:t>are not being produced.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491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communication, data collection and </a:t>
            </a:r>
            <a:r>
              <a:rPr lang="en-GB" dirty="0" smtClean="0"/>
              <a:t>organisational </a:t>
            </a:r>
            <a:r>
              <a:rPr lang="en-GB" dirty="0"/>
              <a:t>culture also play an important part in the strategic management process </a:t>
            </a:r>
          </a:p>
          <a:p>
            <a:r>
              <a:rPr lang="en-GB" dirty="0" smtClean="0"/>
              <a:t>Lack </a:t>
            </a:r>
            <a:r>
              <a:rPr lang="en-GB" dirty="0"/>
              <a:t>of communication and a negative corporate culture can result in a misalignment of the </a:t>
            </a:r>
            <a:r>
              <a:rPr lang="en-GB" dirty="0" smtClean="0"/>
              <a:t>strategic </a:t>
            </a:r>
            <a:r>
              <a:rPr lang="en-GB" dirty="0"/>
              <a:t>management </a:t>
            </a:r>
            <a:r>
              <a:rPr lang="en-GB" dirty="0" smtClean="0"/>
              <a:t>plan</a:t>
            </a:r>
          </a:p>
        </p:txBody>
      </p:sp>
    </p:spTree>
    <p:extLst>
      <p:ext uri="{BB962C8B-B14F-4D97-AF65-F5344CB8AC3E}">
        <p14:creationId xmlns:p14="http://schemas.microsoft.com/office/powerpoint/2010/main" val="4095008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Organisational </a:t>
            </a:r>
            <a:r>
              <a:rPr lang="en-GB" dirty="0"/>
              <a:t>culture can determine the success and </a:t>
            </a:r>
            <a:r>
              <a:rPr lang="en-GB" dirty="0" smtClean="0"/>
              <a:t>failure.</a:t>
            </a:r>
          </a:p>
          <a:p>
            <a:r>
              <a:rPr lang="en-GB" dirty="0"/>
              <a:t>Culture is a major factor in the way people in an </a:t>
            </a:r>
            <a:r>
              <a:rPr lang="en-GB" dirty="0" smtClean="0"/>
              <a:t>environmental organisation </a:t>
            </a:r>
            <a:r>
              <a:rPr lang="en-GB" dirty="0"/>
              <a:t>outline objectives, execute tasks and </a:t>
            </a:r>
            <a:r>
              <a:rPr lang="en-GB" dirty="0" smtClean="0"/>
              <a:t>organise </a:t>
            </a:r>
            <a:r>
              <a:rPr lang="en-GB" dirty="0"/>
              <a:t>resources. </a:t>
            </a:r>
            <a:endParaRPr lang="en-GB" dirty="0" smtClean="0"/>
          </a:p>
          <a:p>
            <a:r>
              <a:rPr lang="en-GB" dirty="0" smtClean="0"/>
              <a:t>In the environment it is often based on strong values and belief systems</a:t>
            </a:r>
          </a:p>
          <a:p>
            <a:r>
              <a:rPr lang="en-GB" dirty="0" smtClean="0"/>
              <a:t>A </a:t>
            </a:r>
            <a:r>
              <a:rPr lang="en-GB" dirty="0"/>
              <a:t>strong </a:t>
            </a:r>
            <a:r>
              <a:rPr lang="en-GB" dirty="0" smtClean="0"/>
              <a:t>organisational </a:t>
            </a:r>
            <a:r>
              <a:rPr lang="en-GB" dirty="0"/>
              <a:t>culture will make it easier for leaders and managers to motivate </a:t>
            </a:r>
            <a:r>
              <a:rPr lang="en-GB" dirty="0" smtClean="0"/>
              <a:t>employees/volunteers. </a:t>
            </a:r>
          </a:p>
          <a:p>
            <a:r>
              <a:rPr lang="en-GB" dirty="0" smtClean="0"/>
              <a:t>E.g. At organisations </a:t>
            </a:r>
            <a:r>
              <a:rPr lang="en-GB" dirty="0"/>
              <a:t>where lower-level managers and employees are expected to be involved in the decision-making and strategy, the strategic management process should enable them to do so.</a:t>
            </a:r>
          </a:p>
        </p:txBody>
      </p:sp>
    </p:spTree>
    <p:extLst>
      <p:ext uri="{BB962C8B-B14F-4D97-AF65-F5344CB8AC3E}">
        <p14:creationId xmlns:p14="http://schemas.microsoft.com/office/powerpoint/2010/main" val="3511265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SWOT analysis is one of the types of strategic management frameworks </a:t>
            </a:r>
            <a:r>
              <a:rPr lang="en-GB" dirty="0" smtClean="0"/>
              <a:t>used to build and test strategies</a:t>
            </a:r>
          </a:p>
          <a:p>
            <a:r>
              <a:rPr lang="en-GB" dirty="0" smtClean="0"/>
              <a:t>. </a:t>
            </a:r>
            <a:r>
              <a:rPr lang="en-GB" dirty="0"/>
              <a:t>A SWOT analysis identifies and compares the strengths and weaknesses </a:t>
            </a:r>
            <a:r>
              <a:rPr lang="en-GB" dirty="0" smtClean="0"/>
              <a:t>while contextualising </a:t>
            </a:r>
            <a:r>
              <a:rPr lang="en-GB" dirty="0"/>
              <a:t>the external opportunities and </a:t>
            </a:r>
            <a:r>
              <a:rPr lang="en-GB" dirty="0" smtClean="0"/>
              <a:t>threats. </a:t>
            </a:r>
          </a:p>
          <a:p>
            <a:r>
              <a:rPr lang="en-GB" dirty="0" smtClean="0"/>
              <a:t>The </a:t>
            </a:r>
            <a:r>
              <a:rPr lang="en-GB" dirty="0"/>
              <a:t>SWOT analysis clarifies the internal, external and other factors that can have an impact on </a:t>
            </a:r>
            <a:r>
              <a:rPr lang="en-GB" dirty="0" smtClean="0"/>
              <a:t>environmental </a:t>
            </a:r>
            <a:r>
              <a:rPr lang="en-GB" dirty="0"/>
              <a:t>goals and </a:t>
            </a:r>
            <a:r>
              <a:rPr lang="en-GB" dirty="0" smtClean="0"/>
              <a:t>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466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NOTE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Wales Environment Act is a piece of Strategic Planning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Scottish Crown Estate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12115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CA5AF1F-A3D5-425F-BCFB-6914E7F9A9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30306E-A607-42AC-89AA-86B2682C21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F2018B-B3D6-4D6D-B85A-090D635A8A0D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d2d6d51c-be45-489c-bfaa-c0c3d4c0c982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696490a5-0429-499a-a254-a60426c02ef0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639</TotalTime>
  <Words>466</Words>
  <Application>Microsoft Office PowerPoint</Application>
  <PresentationFormat>Widescreen</PresentationFormat>
  <Paragraphs>43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Corbel</vt:lpstr>
      <vt:lpstr>Depth</vt:lpstr>
      <vt:lpstr>An overview</vt:lpstr>
      <vt:lpstr>Definition</vt:lpstr>
      <vt:lpstr>Some background principles</vt:lpstr>
      <vt:lpstr>5 stage process</vt:lpstr>
      <vt:lpstr>Communication</vt:lpstr>
      <vt:lpstr>Culture</vt:lpstr>
      <vt:lpstr>SWOT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overview</dc:title>
  <dc:creator>Chris House</dc:creator>
  <cp:lastModifiedBy>Chris House</cp:lastModifiedBy>
  <cp:revision>49</cp:revision>
  <dcterms:created xsi:type="dcterms:W3CDTF">2016-11-21T10:10:01Z</dcterms:created>
  <dcterms:modified xsi:type="dcterms:W3CDTF">2020-10-21T16:22:22Z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