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5"/>
  </p:notesMasterIdLst>
  <p:sldIdLst>
    <p:sldId id="789" r:id="rId6"/>
    <p:sldId id="773" r:id="rId7"/>
    <p:sldId id="774" r:id="rId8"/>
    <p:sldId id="775" r:id="rId9"/>
    <p:sldId id="778" r:id="rId10"/>
    <p:sldId id="779" r:id="rId11"/>
    <p:sldId id="791" r:id="rId12"/>
    <p:sldId id="790" r:id="rId13"/>
    <p:sldId id="732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9" d="100"/>
          <a:sy n="89" d="100"/>
        </p:scale>
        <p:origin x="362" y="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modSld">
      <pc:chgData name="Jenifer Prince Devaraj" userId="c3fb109c-09d1-42a6-93f4-69472d709861" providerId="ADAL" clId="{09A26AFE-3578-4143-B1B0-81DF391638B0}" dt="2026-02-25T12:56:20.309" v="4" actId="20577"/>
      <pc:docMkLst>
        <pc:docMk/>
      </pc:docMkLst>
      <pc:sldChg chg="modSp mod">
        <pc:chgData name="Jenifer Prince Devaraj" userId="c3fb109c-09d1-42a6-93f4-69472d709861" providerId="ADAL" clId="{09A26AFE-3578-4143-B1B0-81DF391638B0}" dt="2026-02-25T12:56:20.309" v="4" actId="20577"/>
        <pc:sldMkLst>
          <pc:docMk/>
          <pc:sldMk cId="2337211031" sldId="789"/>
        </pc:sldMkLst>
        <pc:spChg chg="mod">
          <ac:chgData name="Jenifer Prince Devaraj" userId="c3fb109c-09d1-42a6-93f4-69472d709861" providerId="ADAL" clId="{09A26AFE-3578-4143-B1B0-81DF391638B0}" dt="2026-02-25T12:56:20.309" v="4" actId="20577"/>
          <ac:spMkLst>
            <pc:docMk/>
            <pc:sldMk cId="2337211031" sldId="789"/>
            <ac:spMk id="3" creationId="{64C5761F-226D-27BD-983E-F4046DC3DA1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A Buck-Boost converter is a type of switched mode power supply that combines the principles of the Buck Converter and the Boost converter in a single circuit.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buck–boost converter is a type of DC-to-DC converter that has an output voltage magnitude that is either greater than or less than the input voltage magnitude.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0024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Tr2 is turned off.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Tr1 is switched on and off by a high-frequency square wave from the control unit.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When the gate of Tr1 is high</a:t>
            </a:r>
            <a:r>
              <a:rPr lang="en-GB" sz="1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, c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urrent flows through the inductor (𝐿), charging its magnetic field.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capacitor (𝐶) is charged. The load is supplied with 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Schottky diode 𝐷1 is turned off due to the positive voltage on its cathode.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9445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Tr2 is turned off.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Tr1 is switched on and off by a high-frequency square wave from the control unit.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When the gate of Tr1 is high</a:t>
            </a:r>
            <a:r>
              <a:rPr lang="en-GB" sz="1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, c</a:t>
            </a: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urrent flows through the inductor (𝐿), charging its magnetic field.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capacitor (𝐶) is charged. The load is supplied with 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Schottky diode 𝐷1 is turned off due to the positive voltage on its cathode.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172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 Boost Converter mode, Tr1 is turned ON continually and the high frequency square wave applied to Tr2 gate.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During the ON periods when Tr2 is conducting, the input current flows through the inductor L and via Tr2, directly back to the supply negative terminal charging up the magnetic field around 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When this happens, D2 cannot conduct as its anode is being held at ground potential by the heavily conducting Tr2.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For the duration of the ON period, the load is being supplied entirely by the charge on the capacitor C, built up on </a:t>
            </a:r>
            <a:r>
              <a:rPr lang="en-GB" sz="12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previous oscillator cycles</a:t>
            </a: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150000"/>
              </a:lnSpc>
            </a:pP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4826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At the start of the off period of Tr2, L is charged, and C is partially discharged.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The inductor L now generates a back </a:t>
            </a:r>
            <a:r>
              <a:rPr lang="en-GB" sz="1200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e.m.f.</a:t>
            </a:r>
            <a:r>
              <a:rPr lang="en-GB" sz="12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and its value that depends on the rate of change of current as Tr2 switches OFF and ON the amount of inductance the coil possesses; </a:t>
            </a:r>
            <a:endParaRPr lang="en-GB" sz="1200" b="0" i="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997106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Design and Simulate a Buck-Boost Converter circuit in Proteus with a 24V DC input. The circuit utilises IRF740 MOSFETs for switching and includes components like an inductor, diodes, a capacitor, and a load resistor. 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   Observe the output voltage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If the second transistor is kept OFF, giving pulse to the first transistor.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If the first transistor is kept ON continually and second transistor is given pulse.</a:t>
            </a:r>
            <a:endParaRPr lang="en-GB" sz="2200" dirty="0">
              <a:latin typeface="Book Antiqua" panose="0204060205030503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714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L7_Buck_Boost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F31F32E-3B5F-4B69-F8B5-AF473AF061C0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64C5761F-226D-27BD-983E-F4046DC3DA19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13</a:t>
            </a:r>
            <a:endParaRPr lang="en-GB" sz="2400" b="1" dirty="0">
              <a:latin typeface="Arial"/>
              <a:cs typeface="Arial"/>
            </a:endParaRPr>
          </a:p>
          <a:p>
            <a:r>
              <a:rPr lang="en-GB" sz="2400" b="1" dirty="0">
                <a:latin typeface="Arial"/>
                <a:cs typeface="Arial"/>
              </a:rPr>
              <a:t>Topic			: Buck - Boost Converter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72110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72941" y="1546014"/>
            <a:ext cx="797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Buck – Boost Converter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338426" y="2407635"/>
            <a:ext cx="6232642" cy="35970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Combines the principles of the Buck Converter and the Boost converter in a single circuit.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buck–boost converter is a type of DC-to-DC converter.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Output voltage magnitude is either greater than or less than the input voltage magnitude.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049C74-2DCC-B412-AEA0-3E61C2EDCC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69480" y="2891706"/>
            <a:ext cx="4825271" cy="2216791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0D6D728-E3B2-D70B-297A-4F0EFBDBC01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ACDB5002 –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</p:spTree>
    <p:extLst>
      <p:ext uri="{BB962C8B-B14F-4D97-AF65-F5344CB8AC3E}">
        <p14:creationId xmlns:p14="http://schemas.microsoft.com/office/powerpoint/2010/main" val="15554733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2826" y="1095550"/>
            <a:ext cx="797052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Operating as Buck Converter</a:t>
            </a: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600" b="1">
                <a:latin typeface="Cambria" panose="02040503050406030204" pitchFamily="18" charset="0"/>
                <a:ea typeface="Cambria" panose="02040503050406030204" pitchFamily="18" charset="0"/>
              </a:rPr>
              <a:t>(Tr1-ON/OFF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and  Tr 2- OFF)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161990C-0CA0-040E-17D2-A545DF09400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5403FE-BE6D-7163-AA08-F274F47709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8114" y="1269168"/>
            <a:ext cx="4275207" cy="235645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83469F-FEC3-A0DF-F2ED-85006C7849C7}"/>
              </a:ext>
            </a:extLst>
          </p:cNvPr>
          <p:cNvSpPr txBox="1"/>
          <p:nvPr/>
        </p:nvSpPr>
        <p:spPr>
          <a:xfrm>
            <a:off x="568058" y="2145426"/>
            <a:ext cx="7020056" cy="41797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Tr2 is turned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OFF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Tr1 is switched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ON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and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OFF.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When the gate of Tr1 is high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, </a:t>
            </a:r>
          </a:p>
          <a:p>
            <a:pPr marL="1257300" lvl="2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Current flows through the inductor (𝐿)</a:t>
            </a:r>
          </a:p>
          <a:p>
            <a:pPr marL="1257300" lvl="2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capacitor (𝐶) is charged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and t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he load is supplied with current.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diode 𝐷1 is turned </a:t>
            </a: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OFF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due to the positive voltage on its cathode.</a:t>
            </a:r>
          </a:p>
        </p:txBody>
      </p:sp>
    </p:spTree>
    <p:extLst>
      <p:ext uri="{BB962C8B-B14F-4D97-AF65-F5344CB8AC3E}">
        <p14:creationId xmlns:p14="http://schemas.microsoft.com/office/powerpoint/2010/main" val="2239803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-1" y="1240733"/>
            <a:ext cx="1058181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as a Buck Converter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(Tr1-OFF and  Tr 2- OFF)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444494" y="1923712"/>
            <a:ext cx="7570696" cy="4407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Tr1 and Tr2 is turned OFF.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The initial source of current is from the inductor L.</a:t>
            </a:r>
          </a:p>
          <a:p>
            <a:pPr marL="1257300" lvl="2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urns ON D1 and current flows through D2 and the load. </a:t>
            </a:r>
          </a:p>
          <a:p>
            <a:pPr marL="358775" lvl="2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Discharge of L decreases,</a:t>
            </a:r>
          </a:p>
          <a:p>
            <a:pPr marL="1273175" lvl="4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harge accumulated in C adds to the current flowing through the load.</a:t>
            </a:r>
          </a:p>
          <a:p>
            <a:pPr marL="1273175" lvl="4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keeping V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Constant during the OFF period.(V</a:t>
            </a:r>
            <a:r>
              <a:rPr lang="en-GB" sz="10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OUT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~V</a:t>
            </a:r>
            <a:r>
              <a:rPr lang="en-GB" sz="10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C89BD2ED-C00A-B75B-4454-A2C30A341AF5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</a:t>
            </a:r>
          </a:p>
          <a:p>
            <a:r>
              <a:rPr lang="en-GB" sz="800" b="1" i="1" kern="0" dirty="0" err="1">
                <a:latin typeface="Arial" panose="020B0604020202020204" pitchFamily="34" charset="0"/>
                <a:ea typeface="Calibri" panose="020F0502020204030204" pitchFamily="34" charset="0"/>
              </a:rPr>
              <a:t>ectronics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5707CB-A36A-D8FF-427A-30A1AB4844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1945" y="2908533"/>
            <a:ext cx="3941907" cy="2437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90068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84654" y="1192211"/>
            <a:ext cx="99106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 (Tr1 and Tr2 ON 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365611" y="1776986"/>
            <a:ext cx="7227062" cy="469000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Tr1 is turned ON continually and the high pulse applied to Tr2 gate. 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The input current flows through the inductor L and via Tr2, charging up the magnetic field around L.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D2 cannot conduct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During ON period, </a:t>
            </a:r>
          </a:p>
          <a:p>
            <a:pPr marL="800100" lvl="1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Load is being supplied entirely by the capacitor C.</a:t>
            </a:r>
            <a:endParaRPr lang="en-GB" sz="2100" b="0" i="0" dirty="0">
              <a:solidFill>
                <a:srgbClr val="00000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sz="2100" dirty="0">
              <a:solidFill>
                <a:srgbClr val="000000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07752DDF-9FD4-36A8-7277-E26D1C2585F6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CC3E58-1A07-F2FB-C9FD-13D1FD8C61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0722" y="2733672"/>
            <a:ext cx="4257887" cy="2103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6047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5108" y="1349521"/>
            <a:ext cx="1065544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Operation as a Boost Converter –Tr2 OFF Period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E13E337-82D5-2C2E-9299-F80770FD90D4}"/>
              </a:ext>
            </a:extLst>
          </p:cNvPr>
          <p:cNvSpPr txBox="1"/>
          <p:nvPr/>
        </p:nvSpPr>
        <p:spPr>
          <a:xfrm>
            <a:off x="827453" y="2056968"/>
            <a:ext cx="6330091" cy="44072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During OFF period of Tr2, </a:t>
            </a:r>
          </a:p>
          <a:p>
            <a:pPr marL="1257300" lvl="2" indent="-342900" algn="just">
              <a:lnSpc>
                <a:spcPct val="150000"/>
              </a:lnSpc>
              <a:buFont typeface="Book Antiqua" panose="02040602050305030304" pitchFamily="18" charset="0"/>
              <a:buChar char="­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 is charged, and C is partially discharged.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The inductor L supplies energy to the diode and the capacitor.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D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2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 is forward biased suppling the correct to  the load, and at the same time re-charges the capacitor to V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S 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+ V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L</a:t>
            </a:r>
            <a:r>
              <a:rPr lang="en-GB" sz="2100" b="0" i="0" dirty="0">
                <a:solidFill>
                  <a:srgbClr val="000000"/>
                </a:solidFill>
                <a:effectLst/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100" b="0" i="0" dirty="0">
              <a:solidFill>
                <a:srgbClr val="000000"/>
              </a:solidFill>
              <a:effectLst/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4B150F8-D73A-EEF6-B881-D16C24AAF37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C3A958-5D8E-D250-0A59-137BB2AD2B8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8449" y="2599426"/>
            <a:ext cx="4467225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01166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F078B2-1A75-194F-A8FE-4D5517DD1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E1B23-D1E2-D3AF-621D-7A0AD8460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FF310B-0B7E-498F-D47C-8C90478A72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D57721-9E03-37ED-1EC4-5EF54CA1410B}"/>
              </a:ext>
            </a:extLst>
          </p:cNvPr>
          <p:cNvSpPr txBox="1"/>
          <p:nvPr/>
        </p:nvSpPr>
        <p:spPr>
          <a:xfrm>
            <a:off x="63836" y="1140955"/>
            <a:ext cx="8770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Exercise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C50BF6-3A45-45DA-37C1-ED867B3BC8C8}"/>
              </a:ext>
            </a:extLst>
          </p:cNvPr>
          <p:cNvSpPr txBox="1"/>
          <p:nvPr/>
        </p:nvSpPr>
        <p:spPr>
          <a:xfrm>
            <a:off x="230255" y="1806264"/>
            <a:ext cx="11272481" cy="40625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Design and Simulate a Buck-Boost Converter circuit in Proteus with a 24V DC input. The circuit utilises IRF740 MOSFETs for switching and includes components like an inductor, diodes, a capacitor, and a load resistor. 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    Observe the output voltage 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If the second transistor is kept OFF, giving pulse to the first transistor.</a:t>
            </a:r>
          </a:p>
          <a:p>
            <a:pPr marL="800100" lvl="1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solidFill>
                  <a:srgbClr val="000000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If the first transistor is kept ON continually and second transistor is given pulse.</a:t>
            </a: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4FB9B425-67B0-4EB8-9910-5B823837575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138971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805266-AEBB-9D33-1491-4B9F33B645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A65F6-F549-4417-8B82-B20737E46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SWITCH MODE POWER SUPPLY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FAB457-E740-8F0E-E7FB-301ABEBACC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653641-34E8-8854-0D55-4C23C5BB92F7}"/>
              </a:ext>
            </a:extLst>
          </p:cNvPr>
          <p:cNvSpPr txBox="1"/>
          <p:nvPr/>
        </p:nvSpPr>
        <p:spPr>
          <a:xfrm>
            <a:off x="190526" y="1335774"/>
            <a:ext cx="87705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1DF19710-AE1D-5539-1F7C-F0544DA63E5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A872BEC-B376-919A-EC64-C869131671B5}"/>
              </a:ext>
            </a:extLst>
          </p:cNvPr>
          <p:cNvSpPr txBox="1"/>
          <p:nvPr/>
        </p:nvSpPr>
        <p:spPr>
          <a:xfrm>
            <a:off x="607868" y="2062596"/>
            <a:ext cx="105623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[1] </a:t>
            </a:r>
            <a:r>
              <a:rPr lang="en-GB" dirty="0" err="1">
                <a:latin typeface="Book Antiqua" panose="02040602050305030304" pitchFamily="18" charset="0"/>
              </a:rPr>
              <a:t>Learnabout</a:t>
            </a:r>
            <a:r>
              <a:rPr lang="en-GB" dirty="0">
                <a:latin typeface="Book Antiqua" panose="02040602050305030304" pitchFamily="18" charset="0"/>
              </a:rPr>
              <a:t>-Electronics, "Power Supply Units," [Online]. Available: https://learnabout-electronics.org/PSU. </a:t>
            </a:r>
          </a:p>
          <a:p>
            <a:pPr>
              <a:lnSpc>
                <a:spcPct val="200000"/>
              </a:lnSpc>
            </a:pPr>
            <a:r>
              <a:rPr lang="en-GB" dirty="0">
                <a:latin typeface="Book Antiqua" panose="02040602050305030304" pitchFamily="18" charset="0"/>
              </a:rPr>
              <a:t>[2] P. Horowitz and W. Hill, The Art of Electronics, 3rd ed. Cambridge, UK: Cambridge University Press, 2015.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7691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1244</TotalTime>
  <Words>1055</Words>
  <Application>Microsoft Office PowerPoint</Application>
  <PresentationFormat>Widescreen</PresentationFormat>
  <Paragraphs>107</Paragraphs>
  <Slides>9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Book Antiqua</vt:lpstr>
      <vt:lpstr>Calibri</vt:lpstr>
      <vt:lpstr>Calibri Light</vt:lpstr>
      <vt:lpstr>Cambria</vt:lpstr>
      <vt:lpstr>UWTSD 200_Title Page 2</vt:lpstr>
      <vt:lpstr>UWTSD 200_Text 4</vt:lpstr>
      <vt:lpstr>PowerPoint Presentation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SWITCH MODE POWER SUPPLY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</cp:revision>
  <dcterms:created xsi:type="dcterms:W3CDTF">2021-03-09T15:35:42Z</dcterms:created>
  <dcterms:modified xsi:type="dcterms:W3CDTF">2026-02-25T12:56:21Z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