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6351"/>
  </p:normalViewPr>
  <p:slideViewPr>
    <p:cSldViewPr snapToGrid="0">
      <p:cViewPr varScale="1">
        <p:scale>
          <a:sx n="109" d="100"/>
          <a:sy n="109" d="100"/>
        </p:scale>
        <p:origin x="720" y="17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C35F3-131B-4309-97FF-518886598AFF}" type="datetimeFigureOut">
              <a:rPr lang="en-IN" smtClean="0"/>
              <a:t>25/03/26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24511D-15E8-46B5-82A6-619FEEE14B2E}" type="slidenum">
              <a:rPr lang="en-IN" smtClean="0"/>
              <a:t>‹#›</a:t>
            </a:fld>
            <a:endParaRPr lang="en-IN"/>
          </a:p>
        </p:txBody>
      </p:sp>
    </p:spTree>
    <p:extLst>
      <p:ext uri="{BB962C8B-B14F-4D97-AF65-F5344CB8AC3E}">
        <p14:creationId xmlns:p14="http://schemas.microsoft.com/office/powerpoint/2010/main" val="620351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Collaborative learning is aimed at researching people in groups to attain common purposes and add to knowledge. It is applicable in education and business fields where it is very common to use teamwork. This presentation is going to discuss its advantages and difficulties and analyse how it can be applied to the global business settings and contribute to the emotional growth of academic knowledge and professional development.</a:t>
            </a:r>
          </a:p>
          <a:p>
            <a:endParaRPr lang="en-IN" dirty="0"/>
          </a:p>
        </p:txBody>
      </p:sp>
      <p:sp>
        <p:nvSpPr>
          <p:cNvPr id="4" name="Slide Number Placeholder 3"/>
          <p:cNvSpPr>
            <a:spLocks noGrp="1"/>
          </p:cNvSpPr>
          <p:nvPr>
            <p:ph type="sldNum" sz="quarter" idx="5"/>
          </p:nvPr>
        </p:nvSpPr>
        <p:spPr/>
        <p:txBody>
          <a:bodyPr/>
          <a:lstStyle/>
          <a:p>
            <a:fld id="{FE24511D-15E8-46B5-82A6-619FEEE14B2E}" type="slidenum">
              <a:rPr lang="en-IN" smtClean="0"/>
              <a:t>2</a:t>
            </a:fld>
            <a:endParaRPr lang="en-IN"/>
          </a:p>
        </p:txBody>
      </p:sp>
    </p:spTree>
    <p:extLst>
      <p:ext uri="{BB962C8B-B14F-4D97-AF65-F5344CB8AC3E}">
        <p14:creationId xmlns:p14="http://schemas.microsoft.com/office/powerpoint/2010/main" val="4135646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00396-1803-377B-4E33-588B719BB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2673D5-3CA2-1F47-904B-2750A90D74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29FAE3-441C-E388-4D03-2AE93E7A95E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Collaborative learning is an active process of learning when the learners interact with one another, sharing ideas and problem solving. It encourages group life, interaction and collective accountability. The method has an advantage of improving the knowledge since students can learn reciprocally. It is actively implemented in a variety of learning settings, in both physical and on-line classrooms, and so has a wide applicability in contemporary learning.</a:t>
            </a:r>
          </a:p>
          <a:p>
            <a:endParaRPr lang="en-IN" dirty="0"/>
          </a:p>
        </p:txBody>
      </p:sp>
      <p:sp>
        <p:nvSpPr>
          <p:cNvPr id="4" name="Slide Number Placeholder 3">
            <a:extLst>
              <a:ext uri="{FF2B5EF4-FFF2-40B4-BE49-F238E27FC236}">
                <a16:creationId xmlns:a16="http://schemas.microsoft.com/office/drawing/2014/main" id="{C98E983F-BCF1-323A-D6EA-B7B3A7662DD3}"/>
              </a:ext>
            </a:extLst>
          </p:cNvPr>
          <p:cNvSpPr>
            <a:spLocks noGrp="1"/>
          </p:cNvSpPr>
          <p:nvPr>
            <p:ph type="sldNum" sz="quarter" idx="5"/>
          </p:nvPr>
        </p:nvSpPr>
        <p:spPr/>
        <p:txBody>
          <a:bodyPr/>
          <a:lstStyle/>
          <a:p>
            <a:fld id="{FE24511D-15E8-46B5-82A6-619FEEE14B2E}" type="slidenum">
              <a:rPr lang="en-IN" smtClean="0"/>
              <a:t>3</a:t>
            </a:fld>
            <a:endParaRPr lang="en-IN"/>
          </a:p>
        </p:txBody>
      </p:sp>
    </p:spTree>
    <p:extLst>
      <p:ext uri="{BB962C8B-B14F-4D97-AF65-F5344CB8AC3E}">
        <p14:creationId xmlns:p14="http://schemas.microsoft.com/office/powerpoint/2010/main" val="2287906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C4937-F898-3EAF-2BEE-44AF6E137A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CFE93-B4A3-6EAB-67C9-6B44A4AB1A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47D178-E3C2-503D-E951-6B343FDDE86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theories of collaborative learning are based on the ideas of social interaction and mutual building of knowledge. According to these theories, the ability to learn is enhanced when individuals are interacting with other persons. Technology has also contributed to the collaborative learning via digital mediums where communication and cooperation can be achieved. These theoretical bases emphasize on the relevance of interaction, reflection, and shared experiences in the learning processes.</a:t>
            </a:r>
          </a:p>
          <a:p>
            <a:endParaRPr lang="en-IN" dirty="0"/>
          </a:p>
        </p:txBody>
      </p:sp>
      <p:sp>
        <p:nvSpPr>
          <p:cNvPr id="4" name="Slide Number Placeholder 3">
            <a:extLst>
              <a:ext uri="{FF2B5EF4-FFF2-40B4-BE49-F238E27FC236}">
                <a16:creationId xmlns:a16="http://schemas.microsoft.com/office/drawing/2014/main" id="{5B917F1B-7FB7-4ACB-93A2-82E1A3D2F785}"/>
              </a:ext>
            </a:extLst>
          </p:cNvPr>
          <p:cNvSpPr>
            <a:spLocks noGrp="1"/>
          </p:cNvSpPr>
          <p:nvPr>
            <p:ph type="sldNum" sz="quarter" idx="5"/>
          </p:nvPr>
        </p:nvSpPr>
        <p:spPr/>
        <p:txBody>
          <a:bodyPr/>
          <a:lstStyle/>
          <a:p>
            <a:fld id="{FE24511D-15E8-46B5-82A6-619FEEE14B2E}" type="slidenum">
              <a:rPr lang="en-IN" smtClean="0"/>
              <a:t>4</a:t>
            </a:fld>
            <a:endParaRPr lang="en-IN"/>
          </a:p>
        </p:txBody>
      </p:sp>
    </p:spTree>
    <p:extLst>
      <p:ext uri="{BB962C8B-B14F-4D97-AF65-F5344CB8AC3E}">
        <p14:creationId xmlns:p14="http://schemas.microsoft.com/office/powerpoint/2010/main" val="3316479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AAAB5-F634-CCDC-BCDE-D05B1EF38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4C9A87-EE3F-535C-587B-67AA7E68D4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CEE59-1C8A-C675-5F90-42315D91C2A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Collaborative learning has a number of advantages and they include better critical thinking and problem solving. It also improves communication and coordination, which is necessary in the work environment. Working in group makes learners work harder and feel motivated. Moreover, the method can be used to make people think more of the concepts and can equip them with the real world of work.</a:t>
            </a:r>
          </a:p>
          <a:p>
            <a:endParaRPr lang="en-IN" dirty="0"/>
          </a:p>
        </p:txBody>
      </p:sp>
      <p:sp>
        <p:nvSpPr>
          <p:cNvPr id="4" name="Slide Number Placeholder 3">
            <a:extLst>
              <a:ext uri="{FF2B5EF4-FFF2-40B4-BE49-F238E27FC236}">
                <a16:creationId xmlns:a16="http://schemas.microsoft.com/office/drawing/2014/main" id="{4EC84856-78AD-4309-EFCE-BA3E2C2F11AD}"/>
              </a:ext>
            </a:extLst>
          </p:cNvPr>
          <p:cNvSpPr>
            <a:spLocks noGrp="1"/>
          </p:cNvSpPr>
          <p:nvPr>
            <p:ph type="sldNum" sz="quarter" idx="5"/>
          </p:nvPr>
        </p:nvSpPr>
        <p:spPr/>
        <p:txBody>
          <a:bodyPr/>
          <a:lstStyle/>
          <a:p>
            <a:fld id="{FE24511D-15E8-46B5-82A6-619FEEE14B2E}" type="slidenum">
              <a:rPr lang="en-IN" smtClean="0"/>
              <a:t>5</a:t>
            </a:fld>
            <a:endParaRPr lang="en-IN"/>
          </a:p>
        </p:txBody>
      </p:sp>
    </p:spTree>
    <p:extLst>
      <p:ext uri="{BB962C8B-B14F-4D97-AF65-F5344CB8AC3E}">
        <p14:creationId xmlns:p14="http://schemas.microsoft.com/office/powerpoint/2010/main" val="368372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5F23D-3E1E-605B-9FED-3446ECF51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BA1434-4FF2-E9B8-88FB-2FA73DF70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A5AAB7-1DB5-7B27-C8A2-1238AD52A5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Collaborative learning is important in the global business environment in terms of facilitating teamwork in multicultural and diverse teams. It promotes sharing of ideas and innovativeness, which is necessary in the success of organisations. Other key competencies acquired by the employees include communication and flexibility, others, ensuring that they are more marketable and competitive in global business contexts.</a:t>
            </a:r>
          </a:p>
          <a:p>
            <a:endParaRPr lang="en-IN" dirty="0"/>
          </a:p>
        </p:txBody>
      </p:sp>
      <p:sp>
        <p:nvSpPr>
          <p:cNvPr id="4" name="Slide Number Placeholder 3">
            <a:extLst>
              <a:ext uri="{FF2B5EF4-FFF2-40B4-BE49-F238E27FC236}">
                <a16:creationId xmlns:a16="http://schemas.microsoft.com/office/drawing/2014/main" id="{F4ED88F4-DEF6-9724-8C23-FB189969A081}"/>
              </a:ext>
            </a:extLst>
          </p:cNvPr>
          <p:cNvSpPr>
            <a:spLocks noGrp="1"/>
          </p:cNvSpPr>
          <p:nvPr>
            <p:ph type="sldNum" sz="quarter" idx="5"/>
          </p:nvPr>
        </p:nvSpPr>
        <p:spPr/>
        <p:txBody>
          <a:bodyPr/>
          <a:lstStyle/>
          <a:p>
            <a:fld id="{FE24511D-15E8-46B5-82A6-619FEEE14B2E}" type="slidenum">
              <a:rPr lang="en-IN" smtClean="0"/>
              <a:t>6</a:t>
            </a:fld>
            <a:endParaRPr lang="en-IN"/>
          </a:p>
        </p:txBody>
      </p:sp>
    </p:spTree>
    <p:extLst>
      <p:ext uri="{BB962C8B-B14F-4D97-AF65-F5344CB8AC3E}">
        <p14:creationId xmlns:p14="http://schemas.microsoft.com/office/powerpoint/2010/main" val="3317344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C31BD-BABD-6318-FB68-433AA989C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B4F20A-9059-16E5-B153-760EEE2CC6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CF1230-2C51-7072-830D-28F9CFA529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collaborative learning has advantages, there are also a number of barriers in this method. Lack of equity in participation may result in inequity in work allocation. Within groups, communication barriers and conflicts can be experienced, which influences performance. Organizing the tasks can also be a hard thing to manage time. Also, potential misunderstanding can be imposed by such aspects of culture as in international environments, which complicates the working process and necessitates successful management.</a:t>
            </a:r>
          </a:p>
          <a:p>
            <a:endParaRPr lang="en-IN" dirty="0"/>
          </a:p>
        </p:txBody>
      </p:sp>
      <p:sp>
        <p:nvSpPr>
          <p:cNvPr id="4" name="Slide Number Placeholder 3">
            <a:extLst>
              <a:ext uri="{FF2B5EF4-FFF2-40B4-BE49-F238E27FC236}">
                <a16:creationId xmlns:a16="http://schemas.microsoft.com/office/drawing/2014/main" id="{4566C980-E609-C48C-581E-D4641458FFE8}"/>
              </a:ext>
            </a:extLst>
          </p:cNvPr>
          <p:cNvSpPr>
            <a:spLocks noGrp="1"/>
          </p:cNvSpPr>
          <p:nvPr>
            <p:ph type="sldNum" sz="quarter" idx="5"/>
          </p:nvPr>
        </p:nvSpPr>
        <p:spPr/>
        <p:txBody>
          <a:bodyPr/>
          <a:lstStyle/>
          <a:p>
            <a:fld id="{FE24511D-15E8-46B5-82A6-619FEEE14B2E}" type="slidenum">
              <a:rPr lang="en-IN" smtClean="0"/>
              <a:t>7</a:t>
            </a:fld>
            <a:endParaRPr lang="en-IN"/>
          </a:p>
        </p:txBody>
      </p:sp>
    </p:spTree>
    <p:extLst>
      <p:ext uri="{BB962C8B-B14F-4D97-AF65-F5344CB8AC3E}">
        <p14:creationId xmlns:p14="http://schemas.microsoft.com/office/powerpoint/2010/main" val="936372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D3970-1266-CBD1-0E2B-C26CDEB302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13964-6328-8F20-F4DC-7973F36B3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F983FE-A25D-4897-77D1-34C61B8D7A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Some of the limitations to collaborative learning in a professional setting include the organisational hierarchy, which might limit open communication. Conditions of remote working may lower interaction and teamwork. Collaboration may also be hampered by the technology-related issues. Also, there can be an impact of the difference in the goals of the team members. The key solution to these issues is the effective leadership to make the collaboration successful.</a:t>
            </a:r>
          </a:p>
          <a:p>
            <a:endParaRPr lang="en-IN" dirty="0"/>
          </a:p>
        </p:txBody>
      </p:sp>
      <p:sp>
        <p:nvSpPr>
          <p:cNvPr id="4" name="Slide Number Placeholder 3">
            <a:extLst>
              <a:ext uri="{FF2B5EF4-FFF2-40B4-BE49-F238E27FC236}">
                <a16:creationId xmlns:a16="http://schemas.microsoft.com/office/drawing/2014/main" id="{C6A6B163-482C-1491-9EB2-E3EB00C85DC7}"/>
              </a:ext>
            </a:extLst>
          </p:cNvPr>
          <p:cNvSpPr>
            <a:spLocks noGrp="1"/>
          </p:cNvSpPr>
          <p:nvPr>
            <p:ph type="sldNum" sz="quarter" idx="5"/>
          </p:nvPr>
        </p:nvSpPr>
        <p:spPr/>
        <p:txBody>
          <a:bodyPr/>
          <a:lstStyle/>
          <a:p>
            <a:fld id="{FE24511D-15E8-46B5-82A6-619FEEE14B2E}" type="slidenum">
              <a:rPr lang="en-IN" smtClean="0"/>
              <a:t>8</a:t>
            </a:fld>
            <a:endParaRPr lang="en-IN"/>
          </a:p>
        </p:txBody>
      </p:sp>
    </p:spTree>
    <p:extLst>
      <p:ext uri="{BB962C8B-B14F-4D97-AF65-F5344CB8AC3E}">
        <p14:creationId xmlns:p14="http://schemas.microsoft.com/office/powerpoint/2010/main" val="4039544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05CBA-BB2F-0845-0FEB-426BD6A4C3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4242A0-EE60-F112-58D4-547D58A3D9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21C74D-C03C-7D7C-8C3A-B4DF06281A6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However, collaborative learning is usually effective and very successful, but it is determined by its implementation. Effective communication, well-defined roles and tasks are the keys to success in terms of positive results. In the absence of these factors, teamwork could not succeed. Consequently, it differs in terms of its effectiveness based on the context, management and participation levels of individuals participating in the process of learning.</a:t>
            </a:r>
          </a:p>
          <a:p>
            <a:endParaRPr lang="en-IN" dirty="0"/>
          </a:p>
        </p:txBody>
      </p:sp>
      <p:sp>
        <p:nvSpPr>
          <p:cNvPr id="4" name="Slide Number Placeholder 3">
            <a:extLst>
              <a:ext uri="{FF2B5EF4-FFF2-40B4-BE49-F238E27FC236}">
                <a16:creationId xmlns:a16="http://schemas.microsoft.com/office/drawing/2014/main" id="{BFE7F66D-BA17-B208-EF1D-A521C5CB2C22}"/>
              </a:ext>
            </a:extLst>
          </p:cNvPr>
          <p:cNvSpPr>
            <a:spLocks noGrp="1"/>
          </p:cNvSpPr>
          <p:nvPr>
            <p:ph type="sldNum" sz="quarter" idx="5"/>
          </p:nvPr>
        </p:nvSpPr>
        <p:spPr/>
        <p:txBody>
          <a:bodyPr/>
          <a:lstStyle/>
          <a:p>
            <a:fld id="{FE24511D-15E8-46B5-82A6-619FEEE14B2E}" type="slidenum">
              <a:rPr lang="en-IN" smtClean="0"/>
              <a:t>9</a:t>
            </a:fld>
            <a:endParaRPr lang="en-IN"/>
          </a:p>
        </p:txBody>
      </p:sp>
    </p:spTree>
    <p:extLst>
      <p:ext uri="{BB962C8B-B14F-4D97-AF65-F5344CB8AC3E}">
        <p14:creationId xmlns:p14="http://schemas.microsoft.com/office/powerpoint/2010/main" val="976938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89ADB-FECB-2BF3-FB6E-0B8123F2BA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E80210-A247-7C68-EDDA-3A312148DB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A5780-5828-D8BE-A78E-94633F8D160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Another factor to enhance collaborative learning is to establish roles and responsibility of each member. The communication and coordination could be improved with the help of digital tools. The effectiveness can also be enhanced by offering training in skills of teamwork. Fostering participatory approaches are used to make everyone contribute to the same extent. Frequent observation and appraisal can be used to detect problems and enhance the performance of a group in a general way.</a:t>
            </a:r>
          </a:p>
          <a:p>
            <a:endParaRPr lang="en-IN" dirty="0"/>
          </a:p>
        </p:txBody>
      </p:sp>
      <p:sp>
        <p:nvSpPr>
          <p:cNvPr id="4" name="Slide Number Placeholder 3">
            <a:extLst>
              <a:ext uri="{FF2B5EF4-FFF2-40B4-BE49-F238E27FC236}">
                <a16:creationId xmlns:a16="http://schemas.microsoft.com/office/drawing/2014/main" id="{B3C663B7-2541-E1A6-B476-0233E411C85D}"/>
              </a:ext>
            </a:extLst>
          </p:cNvPr>
          <p:cNvSpPr>
            <a:spLocks noGrp="1"/>
          </p:cNvSpPr>
          <p:nvPr>
            <p:ph type="sldNum" sz="quarter" idx="5"/>
          </p:nvPr>
        </p:nvSpPr>
        <p:spPr/>
        <p:txBody>
          <a:bodyPr/>
          <a:lstStyle/>
          <a:p>
            <a:fld id="{FE24511D-15E8-46B5-82A6-619FEEE14B2E}" type="slidenum">
              <a:rPr lang="en-IN" smtClean="0"/>
              <a:t>10</a:t>
            </a:fld>
            <a:endParaRPr lang="en-IN"/>
          </a:p>
        </p:txBody>
      </p:sp>
    </p:spTree>
    <p:extLst>
      <p:ext uri="{BB962C8B-B14F-4D97-AF65-F5344CB8AC3E}">
        <p14:creationId xmlns:p14="http://schemas.microsoft.com/office/powerpoint/2010/main" val="1799717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1CAE3-3A13-8A3B-4CFD-77AF28E49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C3054-71FA-3AD7-F679-A67F82DE66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A296D2-095B-CC56-2F4F-CF7793DCF12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 up, collaborative learning is a useful method that leads to the improvement of knowledge and the required competencies. It also plays a key role especially in international business where teamwork and cooperation are very essential. Despite existing challenges, these can be addressed in terms of correct organization and management. On the whole, collaborative learning is a very useful technique of academic and professional growth.</a:t>
            </a:r>
          </a:p>
          <a:p>
            <a:endParaRPr lang="en-IN" dirty="0"/>
          </a:p>
        </p:txBody>
      </p:sp>
      <p:sp>
        <p:nvSpPr>
          <p:cNvPr id="4" name="Slide Number Placeholder 3">
            <a:extLst>
              <a:ext uri="{FF2B5EF4-FFF2-40B4-BE49-F238E27FC236}">
                <a16:creationId xmlns:a16="http://schemas.microsoft.com/office/drawing/2014/main" id="{7D94107D-E495-B8EA-0C1F-EB8C47BE36B3}"/>
              </a:ext>
            </a:extLst>
          </p:cNvPr>
          <p:cNvSpPr>
            <a:spLocks noGrp="1"/>
          </p:cNvSpPr>
          <p:nvPr>
            <p:ph type="sldNum" sz="quarter" idx="5"/>
          </p:nvPr>
        </p:nvSpPr>
        <p:spPr/>
        <p:txBody>
          <a:bodyPr/>
          <a:lstStyle/>
          <a:p>
            <a:fld id="{FE24511D-15E8-46B5-82A6-619FEEE14B2E}" type="slidenum">
              <a:rPr lang="en-IN" smtClean="0"/>
              <a:t>11</a:t>
            </a:fld>
            <a:endParaRPr lang="en-IN"/>
          </a:p>
        </p:txBody>
      </p:sp>
    </p:spTree>
    <p:extLst>
      <p:ext uri="{BB962C8B-B14F-4D97-AF65-F5344CB8AC3E}">
        <p14:creationId xmlns:p14="http://schemas.microsoft.com/office/powerpoint/2010/main" val="3025048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34F65-055B-80C4-EBD7-6F7AAB0FCC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D5D9DB-FC53-D52B-295C-F471E19971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9A03F-0233-F4A1-D30B-2D6B009E854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 up, collaborative learning is a useful method that leads to the improvement of knowledge and the required competencies. It also plays a key role especially in international business where teamwork and cooperation are very essential. Despite existing challenges, these can be addressed in terms of correct organization and management. On the whole, collaborative learning is a very useful technique of academic and professional growth.</a:t>
            </a:r>
          </a:p>
          <a:p>
            <a:endParaRPr lang="en-IN" dirty="0"/>
          </a:p>
        </p:txBody>
      </p:sp>
      <p:sp>
        <p:nvSpPr>
          <p:cNvPr id="4" name="Slide Number Placeholder 3">
            <a:extLst>
              <a:ext uri="{FF2B5EF4-FFF2-40B4-BE49-F238E27FC236}">
                <a16:creationId xmlns:a16="http://schemas.microsoft.com/office/drawing/2014/main" id="{1620504A-8B0C-795C-35B5-1EA4293C46AE}"/>
              </a:ext>
            </a:extLst>
          </p:cNvPr>
          <p:cNvSpPr>
            <a:spLocks noGrp="1"/>
          </p:cNvSpPr>
          <p:nvPr>
            <p:ph type="sldNum" sz="quarter" idx="5"/>
          </p:nvPr>
        </p:nvSpPr>
        <p:spPr/>
        <p:txBody>
          <a:bodyPr/>
          <a:lstStyle/>
          <a:p>
            <a:fld id="{FE24511D-15E8-46B5-82A6-619FEEE14B2E}" type="slidenum">
              <a:rPr lang="en-IN" smtClean="0"/>
              <a:t>12</a:t>
            </a:fld>
            <a:endParaRPr lang="en-IN"/>
          </a:p>
        </p:txBody>
      </p:sp>
    </p:spTree>
    <p:extLst>
      <p:ext uri="{BB962C8B-B14F-4D97-AF65-F5344CB8AC3E}">
        <p14:creationId xmlns:p14="http://schemas.microsoft.com/office/powerpoint/2010/main" val="38701192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IN"/>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226DED28-54C1-42A5-802C-B8ADDEE16BAA}" type="slidenum">
              <a:rPr lang="en-IN" smtClean="0"/>
              <a:t>‹#›</a:t>
            </a:fld>
            <a:endParaRPr lang="en-IN"/>
          </a:p>
        </p:txBody>
      </p:sp>
    </p:spTree>
    <p:extLst>
      <p:ext uri="{BB962C8B-B14F-4D97-AF65-F5344CB8AC3E}">
        <p14:creationId xmlns:p14="http://schemas.microsoft.com/office/powerpoint/2010/main" val="211158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2102503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2735154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5EE128-C8D9-4ECB-8989-EA900AF560FB}" type="datetimeFigureOut">
              <a:rPr lang="en-IN" smtClean="0"/>
              <a:t>25/03/26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4285055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5EE128-C8D9-4ECB-8989-EA900AF560FB}" type="datetimeFigureOut">
              <a:rPr lang="en-IN" smtClean="0"/>
              <a:t>25/03/26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3347503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5EE128-C8D9-4ECB-8989-EA900AF560FB}" type="datetimeFigureOut">
              <a:rPr lang="en-IN" smtClean="0"/>
              <a:t>25/03/26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2159486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5EE128-C8D9-4ECB-8989-EA900AF560FB}" type="datetimeFigureOut">
              <a:rPr lang="en-IN" smtClean="0"/>
              <a:t>25/03/26</a:t>
            </a:fld>
            <a:endParaRPr lang="en-IN"/>
          </a:p>
        </p:txBody>
      </p:sp>
      <p:sp>
        <p:nvSpPr>
          <p:cNvPr id="3" name="Footer Placeholder 2"/>
          <p:cNvSpPr>
            <a:spLocks noGrp="1"/>
          </p:cNvSpPr>
          <p:nvPr>
            <p:ph type="ftr" sz="quarter" idx="11"/>
          </p:nvPr>
        </p:nvSpPr>
        <p:spPr/>
        <p:txBody>
          <a:bodyPr/>
          <a:lstStyle/>
          <a:p>
            <a:endParaRPr lang="en-IN"/>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3026297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EE128-C8D9-4ECB-8989-EA900AF560FB}" type="datetimeFigureOut">
              <a:rPr lang="en-IN" smtClean="0"/>
              <a:t>25/03/26</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1145279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EE128-C8D9-4ECB-8989-EA900AF560FB}" type="datetimeFigureOut">
              <a:rPr lang="en-IN" smtClean="0"/>
              <a:t>25/03/26</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1739692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5EE128-C8D9-4ECB-8989-EA900AF560FB}" type="datetimeFigureOut">
              <a:rPr lang="en-IN" smtClean="0"/>
              <a:t>25/03/26</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1308083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3711517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2715772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3778925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A5EE128-C8D9-4ECB-8989-EA900AF560FB}" type="datetimeFigureOut">
              <a:rPr lang="en-IN" smtClean="0"/>
              <a:t>25/03/26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630210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A5EE128-C8D9-4ECB-8989-EA900AF560FB}" type="datetimeFigureOut">
              <a:rPr lang="en-IN" smtClean="0"/>
              <a:t>25/03/26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1738318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6267097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5EE128-C8D9-4ECB-8989-EA900AF560FB}" type="datetimeFigureOut">
              <a:rPr lang="en-IN" smtClean="0"/>
              <a:t>25/03/26</a:t>
            </a:fld>
            <a:endParaRPr lang="en-IN"/>
          </a:p>
        </p:txBody>
      </p:sp>
      <p:sp>
        <p:nvSpPr>
          <p:cNvPr id="5" name="Footer Placeholder 4"/>
          <p:cNvSpPr>
            <a:spLocks noGrp="1"/>
          </p:cNvSpPr>
          <p:nvPr>
            <p:ph type="ftr" sz="quarter" idx="11"/>
          </p:nvPr>
        </p:nvSpPr>
        <p:spPr/>
        <p:txBody>
          <a:bodyPr/>
          <a:lstStyle/>
          <a:p>
            <a:endParaRPr lang="en-IN"/>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6DED28-54C1-42A5-802C-B8ADDEE16BAA}" type="slidenum">
              <a:rPr lang="en-IN" smtClean="0"/>
              <a:t>‹#›</a:t>
            </a:fld>
            <a:endParaRPr lang="en-IN"/>
          </a:p>
        </p:txBody>
      </p:sp>
    </p:spTree>
    <p:extLst>
      <p:ext uri="{BB962C8B-B14F-4D97-AF65-F5344CB8AC3E}">
        <p14:creationId xmlns:p14="http://schemas.microsoft.com/office/powerpoint/2010/main" val="4120139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A5EE128-C8D9-4ECB-8989-EA900AF560FB}" type="datetimeFigureOut">
              <a:rPr lang="en-IN" smtClean="0"/>
              <a:t>25/03/26</a:t>
            </a:fld>
            <a:endParaRPr lang="en-IN"/>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26DED28-54C1-42A5-802C-B8ADDEE16BAA}" type="slidenum">
              <a:rPr lang="en-IN" smtClean="0"/>
              <a:t>‹#›</a:t>
            </a:fld>
            <a:endParaRPr lang="en-IN"/>
          </a:p>
        </p:txBody>
      </p:sp>
    </p:spTree>
    <p:extLst>
      <p:ext uri="{BB962C8B-B14F-4D97-AF65-F5344CB8AC3E}">
        <p14:creationId xmlns:p14="http://schemas.microsoft.com/office/powerpoint/2010/main" val="27416028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journaleet.in/index.php/jeet/article/view/2282" TargetMode="External"/><Relationship Id="rId3" Type="http://schemas.openxmlformats.org/officeDocument/2006/relationships/slideLayout" Target="../slideLayouts/slideLayout2.xml"/><Relationship Id="rId7" Type="http://schemas.openxmlformats.org/officeDocument/2006/relationships/hyperlink" Target="https://www.tandfonline.com/doi/abs/10.1080/2331186X.2022.2164690" TargetMode="External"/><Relationship Id="rId12"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ijebmr.com/uploads/pdf/archivepdf/2022/IJEBMR_968.pdf" TargetMode="External"/><Relationship Id="rId11" Type="http://schemas.openxmlformats.org/officeDocument/2006/relationships/hyperlink" Target="https://link.springer.com/article/10.1007/s11528-022-00823-9" TargetMode="External"/><Relationship Id="rId5" Type="http://schemas.openxmlformats.org/officeDocument/2006/relationships/hyperlink" Target="https://www.taylorfrancis.com/chapters/edit/10.4324/9781315045467-12/exploring-foundations-computer-supported-collaborative-learning-lasse-lipponen" TargetMode="External"/><Relationship Id="rId10" Type="http://schemas.openxmlformats.org/officeDocument/2006/relationships/hyperlink" Target="https://www.sciencedirect.com/science/article/pii/S2666920X22000522" TargetMode="External"/><Relationship Id="rId4" Type="http://schemas.openxmlformats.org/officeDocument/2006/relationships/notesSlide" Target="../notesSlides/notesSlide11.xml"/><Relationship Id="rId9" Type="http://schemas.openxmlformats.org/officeDocument/2006/relationships/hyperlink" Target="https://www.tandfonline.com/doi/abs/10.1080/08975930.2025.25086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2B093-7F0E-439D-A112-A6CE4F74FA55}"/>
              </a:ext>
            </a:extLst>
          </p:cNvPr>
          <p:cNvSpPr>
            <a:spLocks noGrp="1"/>
          </p:cNvSpPr>
          <p:nvPr>
            <p:ph type="ctrTitle"/>
          </p:nvPr>
        </p:nvSpPr>
        <p:spPr>
          <a:xfrm>
            <a:off x="1794052" y="2453695"/>
            <a:ext cx="8825658" cy="2677648"/>
          </a:xfrm>
        </p:spPr>
        <p:txBody>
          <a:bodyPr/>
          <a:lstStyle/>
          <a:p>
            <a:pPr algn="ctr"/>
            <a:r>
              <a:rPr lang="en-US" sz="2800" b="1" dirty="0" err="1"/>
              <a:t>Programme</a:t>
            </a:r>
            <a:r>
              <a:rPr lang="en-US" sz="2800" b="1" dirty="0"/>
              <a:t>: BA Business and Management</a:t>
            </a:r>
            <a:br>
              <a:rPr lang="en-US" sz="2800" b="1" dirty="0"/>
            </a:br>
            <a:r>
              <a:rPr lang="en-US" sz="2800" b="1" dirty="0"/>
              <a:t>Module: Learning and Collaboration for Global Citizenship</a:t>
            </a:r>
            <a:br>
              <a:rPr lang="en-US" sz="2800" b="1" dirty="0"/>
            </a:br>
            <a:r>
              <a:rPr lang="en-US" sz="2800" b="1" dirty="0"/>
              <a:t>Module code: BMSP4015</a:t>
            </a:r>
            <a:br>
              <a:rPr lang="en-US" sz="2800" b="1" dirty="0"/>
            </a:br>
            <a:r>
              <a:rPr lang="en-US" sz="2800" b="1" dirty="0"/>
              <a:t>Student name: </a:t>
            </a:r>
            <a:r>
              <a:rPr lang="en-US" sz="2800" b="1" dirty="0" err="1"/>
              <a:t>Somerda</a:t>
            </a:r>
            <a:r>
              <a:rPr lang="en-US" sz="2800" b="1" dirty="0"/>
              <a:t> Iancu</a:t>
            </a:r>
            <a:br>
              <a:rPr lang="en-US" sz="2800" b="1" dirty="0"/>
            </a:br>
            <a:r>
              <a:rPr lang="en-US" sz="2800" b="1" dirty="0"/>
              <a:t>Student ID: 2519996</a:t>
            </a:r>
            <a:endParaRPr lang="en-IN" sz="2800" b="1" dirty="0"/>
          </a:p>
        </p:txBody>
      </p:sp>
      <p:pic>
        <p:nvPicPr>
          <p:cNvPr id="4" name="Picture 3">
            <a:extLst>
              <a:ext uri="{FF2B5EF4-FFF2-40B4-BE49-F238E27FC236}">
                <a16:creationId xmlns:a16="http://schemas.microsoft.com/office/drawing/2014/main" id="{6C7E5825-1FBE-FF36-F871-AC6563F77B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90807" y="1728525"/>
            <a:ext cx="1810385" cy="725170"/>
          </a:xfrm>
          <a:prstGeom prst="rect">
            <a:avLst/>
          </a:prstGeom>
          <a:noFill/>
        </p:spPr>
      </p:pic>
    </p:spTree>
    <p:extLst>
      <p:ext uri="{BB962C8B-B14F-4D97-AF65-F5344CB8AC3E}">
        <p14:creationId xmlns:p14="http://schemas.microsoft.com/office/powerpoint/2010/main" val="4214194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900B-962B-AB55-CB04-369268304E52}"/>
              </a:ext>
            </a:extLst>
          </p:cNvPr>
          <p:cNvSpPr>
            <a:spLocks noGrp="1"/>
          </p:cNvSpPr>
          <p:nvPr>
            <p:ph type="title"/>
          </p:nvPr>
        </p:nvSpPr>
        <p:spPr/>
        <p:txBody>
          <a:bodyPr/>
          <a:lstStyle/>
          <a:p>
            <a:r>
              <a:rPr lang="en-IN" b="1" dirty="0"/>
              <a:t>Introduction</a:t>
            </a:r>
            <a:endParaRPr lang="en-IN" dirty="0"/>
          </a:p>
        </p:txBody>
      </p:sp>
      <p:sp>
        <p:nvSpPr>
          <p:cNvPr id="3" name="Content Placeholder 2">
            <a:extLst>
              <a:ext uri="{FF2B5EF4-FFF2-40B4-BE49-F238E27FC236}">
                <a16:creationId xmlns:a16="http://schemas.microsoft.com/office/drawing/2014/main" id="{A260A01F-04FC-0533-5C68-E0BB31045287}"/>
              </a:ext>
            </a:extLst>
          </p:cNvPr>
          <p:cNvSpPr>
            <a:spLocks noGrp="1"/>
          </p:cNvSpPr>
          <p:nvPr>
            <p:ph idx="1"/>
          </p:nvPr>
        </p:nvSpPr>
        <p:spPr>
          <a:xfrm>
            <a:off x="1154955" y="2603500"/>
            <a:ext cx="4852556" cy="3416300"/>
          </a:xfrm>
        </p:spPr>
        <p:txBody>
          <a:bodyPr/>
          <a:lstStyle/>
          <a:p>
            <a:pPr lvl="0"/>
            <a:r>
              <a:rPr lang="en-IN" dirty="0"/>
              <a:t>Learning as a team encourages collective knowledge and teamworking (Lu and Smiles, 2022).</a:t>
            </a:r>
          </a:p>
          <a:p>
            <a:pPr lvl="0"/>
            <a:r>
              <a:rPr lang="en-IN" dirty="0"/>
              <a:t>Critical in the contemporary education and business environments around the world (Yang, 2023).</a:t>
            </a:r>
          </a:p>
          <a:p>
            <a:pPr lvl="0"/>
            <a:r>
              <a:rPr lang="en-IN" dirty="0"/>
              <a:t>Improves involvement and participation (</a:t>
            </a:r>
            <a:r>
              <a:rPr lang="en-IN" dirty="0" err="1"/>
              <a:t>Sekliuckiene</a:t>
            </a:r>
            <a:r>
              <a:rPr lang="en-IN" dirty="0"/>
              <a:t> et al., 2025)</a:t>
            </a:r>
          </a:p>
          <a:p>
            <a:pPr lvl="0"/>
            <a:r>
              <a:rPr lang="en-IN" dirty="0"/>
              <a:t>Goal: assess advantages and issues.</a:t>
            </a:r>
          </a:p>
          <a:p>
            <a:endParaRPr lang="en-IN" dirty="0"/>
          </a:p>
        </p:txBody>
      </p:sp>
      <p:pic>
        <p:nvPicPr>
          <p:cNvPr id="1026" name="Picture 2" descr="Teach Students To Be Global Citizens With These 5 Strategies">
            <a:extLst>
              <a:ext uri="{FF2B5EF4-FFF2-40B4-BE49-F238E27FC236}">
                <a16:creationId xmlns:a16="http://schemas.microsoft.com/office/drawing/2014/main" id="{C2D8DFBA-3D42-1161-A417-7390390E24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13974" y="2350114"/>
            <a:ext cx="3923071" cy="3923071"/>
          </a:xfrm>
          <a:prstGeom prst="rect">
            <a:avLst/>
          </a:prstGeom>
          <a:noFill/>
          <a:extLst>
            <a:ext uri="{909E8E84-426E-40DD-AFC4-6F175D3DCCD1}">
              <a14:hiddenFill xmlns:a14="http://schemas.microsoft.com/office/drawing/2010/main">
                <a:solidFill>
                  <a:srgbClr val="FFFFFF"/>
                </a:solidFill>
              </a14:hiddenFill>
            </a:ext>
          </a:extLst>
        </p:spPr>
      </p:pic>
      <p:pic>
        <p:nvPicPr>
          <p:cNvPr id="35" name="Audio 34">
            <a:extLst>
              <a:ext uri="{FF2B5EF4-FFF2-40B4-BE49-F238E27FC236}">
                <a16:creationId xmlns:a16="http://schemas.microsoft.com/office/drawing/2014/main" id="{EB019258-08B5-91E2-9970-1CC574880F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25449580"/>
      </p:ext>
    </p:extLst>
  </p:cSld>
  <p:clrMapOvr>
    <a:masterClrMapping/>
  </p:clrMapOvr>
  <mc:AlternateContent xmlns:mc="http://schemas.openxmlformats.org/markup-compatibility/2006">
    <mc:Choice xmlns:p14="http://schemas.microsoft.com/office/powerpoint/2010/main" Requires="p14">
      <p:transition spd="slow" p14:dur="2000" advTm="58026"/>
    </mc:Choice>
    <mc:Fallback>
      <p:transition spd="slow" advTm="58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0AC4A-A90A-1C2B-5CB2-1A5F14E243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D68B5-00D4-167C-AD84-090AB38B8A3A}"/>
              </a:ext>
            </a:extLst>
          </p:cNvPr>
          <p:cNvSpPr>
            <a:spLocks noGrp="1"/>
          </p:cNvSpPr>
          <p:nvPr>
            <p:ph type="title"/>
          </p:nvPr>
        </p:nvSpPr>
        <p:spPr/>
        <p:txBody>
          <a:bodyPr/>
          <a:lstStyle/>
          <a:p>
            <a:r>
              <a:rPr lang="en-IN" b="1" dirty="0"/>
              <a:t>Concept of Collaborative Learning</a:t>
            </a:r>
            <a:endParaRPr lang="en-IN" dirty="0"/>
          </a:p>
        </p:txBody>
      </p:sp>
      <p:sp>
        <p:nvSpPr>
          <p:cNvPr id="3" name="Content Placeholder 2">
            <a:extLst>
              <a:ext uri="{FF2B5EF4-FFF2-40B4-BE49-F238E27FC236}">
                <a16:creationId xmlns:a16="http://schemas.microsoft.com/office/drawing/2014/main" id="{36A99E53-2214-8E74-94CE-0AEFB2F1B55D}"/>
              </a:ext>
            </a:extLst>
          </p:cNvPr>
          <p:cNvSpPr>
            <a:spLocks noGrp="1"/>
          </p:cNvSpPr>
          <p:nvPr>
            <p:ph idx="1"/>
          </p:nvPr>
        </p:nvSpPr>
        <p:spPr>
          <a:xfrm>
            <a:off x="1154955" y="2603500"/>
            <a:ext cx="4852556" cy="3416300"/>
          </a:xfrm>
        </p:spPr>
        <p:txBody>
          <a:bodyPr/>
          <a:lstStyle/>
          <a:p>
            <a:pPr lvl="0"/>
            <a:r>
              <a:rPr lang="en-IN" dirty="0"/>
              <a:t>The interactional and collaborative approach to learning (Yang, 2023).</a:t>
            </a:r>
          </a:p>
          <a:p>
            <a:pPr lvl="0"/>
            <a:r>
              <a:rPr lang="en-IN" dirty="0"/>
              <a:t>Learner shared responsibility (Lipponen, 2023).</a:t>
            </a:r>
          </a:p>
          <a:p>
            <a:pPr lvl="0"/>
            <a:r>
              <a:rPr lang="en-IN" dirty="0"/>
              <a:t>Promotes group learning and interaction (Lu &amp; Smiles, 2022)</a:t>
            </a:r>
          </a:p>
          <a:p>
            <a:pPr lvl="0"/>
            <a:r>
              <a:rPr lang="en-IN" dirty="0"/>
              <a:t>Acquires teamwork and communication (Sekhar &amp; Goud, 2024)</a:t>
            </a:r>
          </a:p>
          <a:p>
            <a:pPr lvl="0"/>
            <a:r>
              <a:rPr lang="en-IN" dirty="0"/>
              <a:t>Active listening enhances comprehension.</a:t>
            </a:r>
          </a:p>
          <a:p>
            <a:endParaRPr lang="en-IN" dirty="0"/>
          </a:p>
        </p:txBody>
      </p:sp>
      <p:pic>
        <p:nvPicPr>
          <p:cNvPr id="2050" name="Picture 2" descr="The Benefits of Collaborative Learning: A journey to Holistic Education -  21K School Oman">
            <a:extLst>
              <a:ext uri="{FF2B5EF4-FFF2-40B4-BE49-F238E27FC236}">
                <a16:creationId xmlns:a16="http://schemas.microsoft.com/office/drawing/2014/main" id="{70DC56A6-91AA-5A6F-4FC2-4F0A074FB9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7448" y="2996892"/>
            <a:ext cx="5259030" cy="2629515"/>
          </a:xfrm>
          <a:prstGeom prst="rect">
            <a:avLst/>
          </a:prstGeom>
          <a:noFill/>
          <a:extLst>
            <a:ext uri="{909E8E84-426E-40DD-AFC4-6F175D3DCCD1}">
              <a14:hiddenFill xmlns:a14="http://schemas.microsoft.com/office/drawing/2010/main">
                <a:solidFill>
                  <a:srgbClr val="FFFFFF"/>
                </a:solidFill>
              </a14:hiddenFill>
            </a:ext>
          </a:extLst>
        </p:spPr>
      </p:pic>
      <p:pic>
        <p:nvPicPr>
          <p:cNvPr id="39" name="Audio 38">
            <a:extLst>
              <a:ext uri="{FF2B5EF4-FFF2-40B4-BE49-F238E27FC236}">
                <a16:creationId xmlns:a16="http://schemas.microsoft.com/office/drawing/2014/main" id="{A24FEE6F-A806-AC5C-062D-92AD14CA86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28148708"/>
      </p:ext>
    </p:extLst>
  </p:cSld>
  <p:clrMapOvr>
    <a:masterClrMapping/>
  </p:clrMapOvr>
  <mc:AlternateContent xmlns:mc="http://schemas.openxmlformats.org/markup-compatibility/2006">
    <mc:Choice xmlns:p14="http://schemas.microsoft.com/office/powerpoint/2010/main" Requires="p14">
      <p:transition spd="slow" p14:dur="2000" advTm="72782"/>
    </mc:Choice>
    <mc:Fallback>
      <p:transition spd="slow" advTm="72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F02D7-B077-3D1A-B364-7E1096CD93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DA3595-4BD6-D2A9-1A2F-22EC62EE07A6}"/>
              </a:ext>
            </a:extLst>
          </p:cNvPr>
          <p:cNvSpPr>
            <a:spLocks noGrp="1"/>
          </p:cNvSpPr>
          <p:nvPr>
            <p:ph type="title"/>
          </p:nvPr>
        </p:nvSpPr>
        <p:spPr/>
        <p:txBody>
          <a:bodyPr/>
          <a:lstStyle/>
          <a:p>
            <a:r>
              <a:rPr lang="en-IN" b="1" dirty="0"/>
              <a:t>Theoretical Foundations</a:t>
            </a:r>
            <a:br>
              <a:rPr lang="en-IN" b="1" dirty="0"/>
            </a:br>
            <a:endParaRPr lang="en-IN" dirty="0"/>
          </a:p>
        </p:txBody>
      </p:sp>
      <p:sp>
        <p:nvSpPr>
          <p:cNvPr id="3" name="Content Placeholder 2">
            <a:extLst>
              <a:ext uri="{FF2B5EF4-FFF2-40B4-BE49-F238E27FC236}">
                <a16:creationId xmlns:a16="http://schemas.microsoft.com/office/drawing/2014/main" id="{12410B3B-9FFF-B9D5-BF44-8937A4778305}"/>
              </a:ext>
            </a:extLst>
          </p:cNvPr>
          <p:cNvSpPr>
            <a:spLocks noGrp="1"/>
          </p:cNvSpPr>
          <p:nvPr>
            <p:ph idx="1"/>
          </p:nvPr>
        </p:nvSpPr>
        <p:spPr>
          <a:xfrm>
            <a:off x="1154955" y="2603500"/>
            <a:ext cx="4852556" cy="3416300"/>
          </a:xfrm>
        </p:spPr>
        <p:txBody>
          <a:bodyPr>
            <a:normAutofit fontScale="92500" lnSpcReduction="10000"/>
          </a:bodyPr>
          <a:lstStyle/>
          <a:p>
            <a:pPr lvl="0"/>
            <a:r>
              <a:rPr lang="en-IN" dirty="0"/>
              <a:t>According to the social interaction and knowledge construction (Lipponen, 2023).</a:t>
            </a:r>
          </a:p>
          <a:p>
            <a:pPr lvl="0"/>
            <a:r>
              <a:rPr lang="en-IN" dirty="0"/>
              <a:t>Basing on collaborative and cooperative learning theory (Yang, 2023).</a:t>
            </a:r>
          </a:p>
          <a:p>
            <a:pPr lvl="0"/>
            <a:r>
              <a:rPr lang="en-IN" dirty="0"/>
              <a:t>Favors the experiential learning processes.</a:t>
            </a:r>
          </a:p>
          <a:p>
            <a:pPr lvl="0"/>
            <a:r>
              <a:rPr lang="en-IN" dirty="0"/>
              <a:t>Collaborative learning is an effective method to which technology contributes (Tan et al., 2022).</a:t>
            </a:r>
          </a:p>
          <a:p>
            <a:pPr lvl="0"/>
            <a:r>
              <a:rPr lang="en-IN" dirty="0"/>
              <a:t>Promotes thought and mutual understanding.</a:t>
            </a:r>
          </a:p>
          <a:p>
            <a:endParaRPr lang="en-IN" dirty="0"/>
          </a:p>
        </p:txBody>
      </p:sp>
      <p:pic>
        <p:nvPicPr>
          <p:cNvPr id="3074" name="Picture 2" descr="Cooperative Learning - Prep With Harshita">
            <a:extLst>
              <a:ext uri="{FF2B5EF4-FFF2-40B4-BE49-F238E27FC236}">
                <a16:creationId xmlns:a16="http://schemas.microsoft.com/office/drawing/2014/main" id="{828509F4-0AED-E58A-C5E1-ACBC290AFA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02246" y="2782529"/>
            <a:ext cx="4483511" cy="3362633"/>
          </a:xfrm>
          <a:prstGeom prst="rect">
            <a:avLst/>
          </a:prstGeom>
          <a:noFill/>
          <a:extLst>
            <a:ext uri="{909E8E84-426E-40DD-AFC4-6F175D3DCCD1}">
              <a14:hiddenFill xmlns:a14="http://schemas.microsoft.com/office/drawing/2010/main">
                <a:solidFill>
                  <a:srgbClr val="FFFFFF"/>
                </a:solidFill>
              </a14:hiddenFill>
            </a:ext>
          </a:extLst>
        </p:spPr>
      </p:pic>
      <p:pic>
        <p:nvPicPr>
          <p:cNvPr id="21" name="Audio 20">
            <a:extLst>
              <a:ext uri="{FF2B5EF4-FFF2-40B4-BE49-F238E27FC236}">
                <a16:creationId xmlns:a16="http://schemas.microsoft.com/office/drawing/2014/main" id="{EB970407-FA45-A964-C880-9120B93AED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71821243"/>
      </p:ext>
    </p:extLst>
  </p:cSld>
  <p:clrMapOvr>
    <a:masterClrMapping/>
  </p:clrMapOvr>
  <mc:AlternateContent xmlns:mc="http://schemas.openxmlformats.org/markup-compatibility/2006">
    <mc:Choice xmlns:p14="http://schemas.microsoft.com/office/powerpoint/2010/main" Requires="p14">
      <p:transition spd="slow" p14:dur="2000" advTm="76254"/>
    </mc:Choice>
    <mc:Fallback>
      <p:transition spd="slow" advTm="76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294E4-30E1-FC19-0B02-F15A2FBB08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15CB96-BE0C-FAAD-76DD-F427543661ED}"/>
              </a:ext>
            </a:extLst>
          </p:cNvPr>
          <p:cNvSpPr>
            <a:spLocks noGrp="1"/>
          </p:cNvSpPr>
          <p:nvPr>
            <p:ph type="title"/>
          </p:nvPr>
        </p:nvSpPr>
        <p:spPr/>
        <p:txBody>
          <a:bodyPr/>
          <a:lstStyle/>
          <a:p>
            <a:r>
              <a:rPr lang="en-IN" b="1" dirty="0"/>
              <a:t>Benefits of Collaborative Learning</a:t>
            </a:r>
            <a:br>
              <a:rPr lang="en-IN" b="1" dirty="0"/>
            </a:br>
            <a:endParaRPr lang="en-IN" dirty="0"/>
          </a:p>
        </p:txBody>
      </p:sp>
      <p:sp>
        <p:nvSpPr>
          <p:cNvPr id="3" name="Content Placeholder 2">
            <a:extLst>
              <a:ext uri="{FF2B5EF4-FFF2-40B4-BE49-F238E27FC236}">
                <a16:creationId xmlns:a16="http://schemas.microsoft.com/office/drawing/2014/main" id="{B878B4B4-5F5B-5D4B-B82B-DCF7370760A3}"/>
              </a:ext>
            </a:extLst>
          </p:cNvPr>
          <p:cNvSpPr>
            <a:spLocks noGrp="1"/>
          </p:cNvSpPr>
          <p:nvPr>
            <p:ph idx="1"/>
          </p:nvPr>
        </p:nvSpPr>
        <p:spPr>
          <a:xfrm>
            <a:off x="1154955" y="2603500"/>
            <a:ext cx="4852556" cy="3416300"/>
          </a:xfrm>
        </p:spPr>
        <p:txBody>
          <a:bodyPr>
            <a:normAutofit/>
          </a:bodyPr>
          <a:lstStyle/>
          <a:p>
            <a:pPr lvl="0"/>
            <a:r>
              <a:rPr lang="en-IN" dirty="0"/>
              <a:t>Enhances critical thinking and problem solving (Sekhar &amp; Goud, 2024)</a:t>
            </a:r>
          </a:p>
          <a:p>
            <a:pPr lvl="0"/>
            <a:r>
              <a:rPr lang="en-IN" dirty="0"/>
              <a:t>Improves teamwork and communication (Lu and Smiles, 2022).</a:t>
            </a:r>
          </a:p>
          <a:p>
            <a:pPr lvl="0"/>
            <a:r>
              <a:rPr lang="en-IN" dirty="0"/>
              <a:t>Enhance the level of activeness and motivation (</a:t>
            </a:r>
            <a:r>
              <a:rPr lang="en-IN" dirty="0" err="1"/>
              <a:t>Sekliuckiene</a:t>
            </a:r>
            <a:r>
              <a:rPr lang="en-IN" dirty="0"/>
              <a:t> et al., 2025)</a:t>
            </a:r>
          </a:p>
          <a:p>
            <a:pPr lvl="0"/>
            <a:r>
              <a:rPr lang="en-IN" dirty="0"/>
              <a:t>Encourages further appreciation of ideas.</a:t>
            </a:r>
          </a:p>
          <a:p>
            <a:pPr lvl="0"/>
            <a:r>
              <a:rPr lang="en-IN" dirty="0"/>
              <a:t>Trains students towards professional places.</a:t>
            </a:r>
          </a:p>
          <a:p>
            <a:endParaRPr lang="en-IN" dirty="0"/>
          </a:p>
        </p:txBody>
      </p:sp>
      <p:pic>
        <p:nvPicPr>
          <p:cNvPr id="4098" name="Picture 2" descr="The Benefits of Critical Thinking &amp; How to develop it - TSCFM">
            <a:extLst>
              <a:ext uri="{FF2B5EF4-FFF2-40B4-BE49-F238E27FC236}">
                <a16:creationId xmlns:a16="http://schemas.microsoft.com/office/drawing/2014/main" id="{1CD5D4CB-791D-F43E-8278-153A2A095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7277" y="2753032"/>
            <a:ext cx="4572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4" name="Audio 23">
            <a:extLst>
              <a:ext uri="{FF2B5EF4-FFF2-40B4-BE49-F238E27FC236}">
                <a16:creationId xmlns:a16="http://schemas.microsoft.com/office/drawing/2014/main" id="{28F428CC-5FAD-0CD8-6D65-C2139662B6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95955542"/>
      </p:ext>
    </p:extLst>
  </p:cSld>
  <p:clrMapOvr>
    <a:masterClrMapping/>
  </p:clrMapOvr>
  <mc:AlternateContent xmlns:mc="http://schemas.openxmlformats.org/markup-compatibility/2006">
    <mc:Choice xmlns:p14="http://schemas.microsoft.com/office/powerpoint/2010/main" Requires="p14">
      <p:transition spd="slow" p14:dur="2000" advTm="57480"/>
    </mc:Choice>
    <mc:Fallback>
      <p:transition spd="slow" advTm="57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60D29-D287-CBD1-1350-DB4F26E29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8F457-9329-7448-DC90-DC0630315F57}"/>
              </a:ext>
            </a:extLst>
          </p:cNvPr>
          <p:cNvSpPr>
            <a:spLocks noGrp="1"/>
          </p:cNvSpPr>
          <p:nvPr>
            <p:ph type="title"/>
          </p:nvPr>
        </p:nvSpPr>
        <p:spPr/>
        <p:txBody>
          <a:bodyPr/>
          <a:lstStyle/>
          <a:p>
            <a:r>
              <a:rPr lang="en-IN" b="1" dirty="0"/>
              <a:t>Benefits in Global Business Context</a:t>
            </a:r>
            <a:endParaRPr lang="en-IN" dirty="0"/>
          </a:p>
        </p:txBody>
      </p:sp>
      <p:sp>
        <p:nvSpPr>
          <p:cNvPr id="3" name="Content Placeholder 2">
            <a:extLst>
              <a:ext uri="{FF2B5EF4-FFF2-40B4-BE49-F238E27FC236}">
                <a16:creationId xmlns:a16="http://schemas.microsoft.com/office/drawing/2014/main" id="{2B3C8C57-3FF5-4935-EF22-E12819AC100B}"/>
              </a:ext>
            </a:extLst>
          </p:cNvPr>
          <p:cNvSpPr>
            <a:spLocks noGrp="1"/>
          </p:cNvSpPr>
          <p:nvPr>
            <p:ph idx="1"/>
          </p:nvPr>
        </p:nvSpPr>
        <p:spPr>
          <a:xfrm>
            <a:off x="1154955" y="2603500"/>
            <a:ext cx="4852556" cy="3416300"/>
          </a:xfrm>
        </p:spPr>
        <p:txBody>
          <a:bodyPr>
            <a:normAutofit/>
          </a:bodyPr>
          <a:lstStyle/>
          <a:p>
            <a:pPr lvl="0"/>
            <a:r>
              <a:rPr lang="en-IN" dirty="0"/>
              <a:t>Encourages multinational organisational teamwork (</a:t>
            </a:r>
            <a:r>
              <a:rPr lang="en-IN" dirty="0" err="1"/>
              <a:t>Sekliuckiene</a:t>
            </a:r>
            <a:r>
              <a:rPr lang="en-IN" dirty="0"/>
              <a:t> et al., 2025)</a:t>
            </a:r>
          </a:p>
          <a:p>
            <a:pPr lvl="0"/>
            <a:r>
              <a:rPr lang="en-IN" dirty="0"/>
              <a:t>Promotes intercultural cooperation.</a:t>
            </a:r>
          </a:p>
          <a:p>
            <a:pPr lvl="0"/>
            <a:r>
              <a:rPr lang="en-IN" dirty="0"/>
              <a:t>Fosters innovation via different ideas (Tan et al., 2022)</a:t>
            </a:r>
          </a:p>
          <a:p>
            <a:pPr lvl="0"/>
            <a:r>
              <a:rPr lang="en-IN" dirty="0"/>
              <a:t>Improves cross team knowledge sharing.</a:t>
            </a:r>
          </a:p>
          <a:p>
            <a:pPr lvl="0"/>
            <a:r>
              <a:rPr lang="en-IN" dirty="0"/>
              <a:t>Enhances job market capabilities.</a:t>
            </a:r>
          </a:p>
        </p:txBody>
      </p:sp>
      <p:pic>
        <p:nvPicPr>
          <p:cNvPr id="5" name="Picture 4">
            <a:extLst>
              <a:ext uri="{FF2B5EF4-FFF2-40B4-BE49-F238E27FC236}">
                <a16:creationId xmlns:a16="http://schemas.microsoft.com/office/drawing/2014/main" id="{87DFE4D4-7C00-FB13-299D-E137FF6EBA85}"/>
              </a:ext>
            </a:extLst>
          </p:cNvPr>
          <p:cNvPicPr>
            <a:picLocks noChangeAspect="1"/>
          </p:cNvPicPr>
          <p:nvPr/>
        </p:nvPicPr>
        <p:blipFill>
          <a:blip r:embed="rId5"/>
          <a:stretch>
            <a:fillRect/>
          </a:stretch>
        </p:blipFill>
        <p:spPr>
          <a:xfrm>
            <a:off x="7084743" y="2772256"/>
            <a:ext cx="3952301" cy="3433561"/>
          </a:xfrm>
          <a:prstGeom prst="rect">
            <a:avLst/>
          </a:prstGeom>
        </p:spPr>
      </p:pic>
      <p:pic>
        <p:nvPicPr>
          <p:cNvPr id="41" name="Audio 40">
            <a:extLst>
              <a:ext uri="{FF2B5EF4-FFF2-40B4-BE49-F238E27FC236}">
                <a16:creationId xmlns:a16="http://schemas.microsoft.com/office/drawing/2014/main" id="{B26DE177-55B1-5FAC-7D86-F5D77E5E74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34776517"/>
      </p:ext>
    </p:extLst>
  </p:cSld>
  <p:clrMapOvr>
    <a:masterClrMapping/>
  </p:clrMapOvr>
  <mc:AlternateContent xmlns:mc="http://schemas.openxmlformats.org/markup-compatibility/2006">
    <mc:Choice xmlns:p14="http://schemas.microsoft.com/office/powerpoint/2010/main" Requires="p14">
      <p:transition spd="slow" p14:dur="2000" advTm="56958"/>
    </mc:Choice>
    <mc:Fallback>
      <p:transition spd="slow" advTm="5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D1F5C-F62B-7EBF-1624-7EC7C259F7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FCCC35-E467-9D17-AA4D-7DBBBF7547C7}"/>
              </a:ext>
            </a:extLst>
          </p:cNvPr>
          <p:cNvSpPr>
            <a:spLocks noGrp="1"/>
          </p:cNvSpPr>
          <p:nvPr>
            <p:ph type="title"/>
          </p:nvPr>
        </p:nvSpPr>
        <p:spPr/>
        <p:txBody>
          <a:bodyPr/>
          <a:lstStyle/>
          <a:p>
            <a:r>
              <a:rPr lang="en-IN" b="1" dirty="0"/>
              <a:t>Challenges of Collaborative Learning</a:t>
            </a:r>
            <a:endParaRPr lang="en-IN" dirty="0"/>
          </a:p>
        </p:txBody>
      </p:sp>
      <p:sp>
        <p:nvSpPr>
          <p:cNvPr id="3" name="Content Placeholder 2">
            <a:extLst>
              <a:ext uri="{FF2B5EF4-FFF2-40B4-BE49-F238E27FC236}">
                <a16:creationId xmlns:a16="http://schemas.microsoft.com/office/drawing/2014/main" id="{FE659041-97CE-AF65-79F1-3356E2C5DE3E}"/>
              </a:ext>
            </a:extLst>
          </p:cNvPr>
          <p:cNvSpPr>
            <a:spLocks noGrp="1"/>
          </p:cNvSpPr>
          <p:nvPr>
            <p:ph idx="1"/>
          </p:nvPr>
        </p:nvSpPr>
        <p:spPr>
          <a:xfrm>
            <a:off x="1154955" y="2603500"/>
            <a:ext cx="4852556" cy="3416300"/>
          </a:xfrm>
        </p:spPr>
        <p:txBody>
          <a:bodyPr>
            <a:normAutofit/>
          </a:bodyPr>
          <a:lstStyle/>
          <a:p>
            <a:pPr lvl="0"/>
            <a:r>
              <a:rPr lang="en-IN" dirty="0" err="1"/>
              <a:t>Favoritism</a:t>
            </a:r>
            <a:r>
              <a:rPr lang="en-IN" dirty="0"/>
              <a:t> with the group members (</a:t>
            </a:r>
            <a:r>
              <a:rPr lang="en-IN" dirty="0" err="1"/>
              <a:t>Rintangingrum</a:t>
            </a:r>
            <a:r>
              <a:rPr lang="en-IN" dirty="0"/>
              <a:t>, 2023)</a:t>
            </a:r>
          </a:p>
          <a:p>
            <a:pPr lvl="0"/>
            <a:r>
              <a:rPr lang="en-IN" dirty="0"/>
              <a:t>Team barriers to communication (Lu &amp; Smiles, 2022)</a:t>
            </a:r>
          </a:p>
          <a:p>
            <a:pPr lvl="0"/>
            <a:r>
              <a:rPr lang="en-IN" dirty="0"/>
              <a:t>Conflicts and misunderstanding.</a:t>
            </a:r>
          </a:p>
          <a:p>
            <a:pPr lvl="0"/>
            <a:r>
              <a:rPr lang="en-IN" dirty="0"/>
              <a:t>Time management issues</a:t>
            </a:r>
          </a:p>
          <a:p>
            <a:pPr lvl="0"/>
            <a:r>
              <a:rPr lang="en-IN" dirty="0"/>
              <a:t>Collaboration is influenced by cultural differences.</a:t>
            </a:r>
          </a:p>
        </p:txBody>
      </p:sp>
      <p:pic>
        <p:nvPicPr>
          <p:cNvPr id="6146" name="Picture 2" descr="Time Management Coaching &amp; 5 Tips for Students | Beyond BookSmart">
            <a:extLst>
              <a:ext uri="{FF2B5EF4-FFF2-40B4-BE49-F238E27FC236}">
                <a16:creationId xmlns:a16="http://schemas.microsoft.com/office/drawing/2014/main" id="{B97EEBEE-56D3-7769-6CFF-2E176B311B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6717" y="2679289"/>
            <a:ext cx="3950109" cy="3340511"/>
          </a:xfrm>
          <a:prstGeom prst="rect">
            <a:avLst/>
          </a:prstGeom>
          <a:noFill/>
          <a:extLst>
            <a:ext uri="{909E8E84-426E-40DD-AFC4-6F175D3DCCD1}">
              <a14:hiddenFill xmlns:a14="http://schemas.microsoft.com/office/drawing/2010/main">
                <a:solidFill>
                  <a:srgbClr val="FFFFFF"/>
                </a:solidFill>
              </a14:hiddenFill>
            </a:ext>
          </a:extLst>
        </p:spPr>
      </p:pic>
      <p:pic>
        <p:nvPicPr>
          <p:cNvPr id="35" name="Audio 34">
            <a:extLst>
              <a:ext uri="{FF2B5EF4-FFF2-40B4-BE49-F238E27FC236}">
                <a16:creationId xmlns:a16="http://schemas.microsoft.com/office/drawing/2014/main" id="{885A270F-7C8B-22DF-344B-7FCEBE2F37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16060555"/>
      </p:ext>
    </p:extLst>
  </p:cSld>
  <p:clrMapOvr>
    <a:masterClrMapping/>
  </p:clrMapOvr>
  <mc:AlternateContent xmlns:mc="http://schemas.openxmlformats.org/markup-compatibility/2006">
    <mc:Choice xmlns:p14="http://schemas.microsoft.com/office/powerpoint/2010/main" Requires="p14">
      <p:transition spd="slow" p14:dur="2000" advTm="70507"/>
    </mc:Choice>
    <mc:Fallback>
      <p:transition spd="slow" advTm="70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53554-B1B8-2A2B-71D6-78CE795E5C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286948-B193-8DF5-B23A-ED9D5DA2F243}"/>
              </a:ext>
            </a:extLst>
          </p:cNvPr>
          <p:cNvSpPr>
            <a:spLocks noGrp="1"/>
          </p:cNvSpPr>
          <p:nvPr>
            <p:ph type="title"/>
          </p:nvPr>
        </p:nvSpPr>
        <p:spPr/>
        <p:txBody>
          <a:bodyPr/>
          <a:lstStyle/>
          <a:p>
            <a:r>
              <a:rPr lang="en-IN" b="1" dirty="0"/>
              <a:t>Limitations in Professional Practice</a:t>
            </a:r>
            <a:endParaRPr lang="en-IN" dirty="0"/>
          </a:p>
        </p:txBody>
      </p:sp>
      <p:sp>
        <p:nvSpPr>
          <p:cNvPr id="3" name="Content Placeholder 2">
            <a:extLst>
              <a:ext uri="{FF2B5EF4-FFF2-40B4-BE49-F238E27FC236}">
                <a16:creationId xmlns:a16="http://schemas.microsoft.com/office/drawing/2014/main" id="{2A96E87E-D8C9-1D81-646C-60944075E7F0}"/>
              </a:ext>
            </a:extLst>
          </p:cNvPr>
          <p:cNvSpPr>
            <a:spLocks noGrp="1"/>
          </p:cNvSpPr>
          <p:nvPr>
            <p:ph idx="1"/>
          </p:nvPr>
        </p:nvSpPr>
        <p:spPr>
          <a:xfrm>
            <a:off x="1154955" y="2603500"/>
            <a:ext cx="4636245" cy="3416300"/>
          </a:xfrm>
        </p:spPr>
        <p:txBody>
          <a:bodyPr>
            <a:normAutofit/>
          </a:bodyPr>
          <a:lstStyle/>
          <a:p>
            <a:pPr lvl="0"/>
            <a:r>
              <a:rPr lang="en-IN" dirty="0"/>
              <a:t>There could be a restricting level of collaboration because of workplace hierarchy (</a:t>
            </a:r>
            <a:r>
              <a:rPr lang="en-IN" dirty="0" err="1"/>
              <a:t>Sekliuckiene</a:t>
            </a:r>
            <a:r>
              <a:rPr lang="en-IN" dirty="0"/>
              <a:t> et al., 2025).</a:t>
            </a:r>
          </a:p>
          <a:p>
            <a:pPr lvl="0"/>
            <a:r>
              <a:rPr lang="en-IN" dirty="0"/>
              <a:t>The difficulties of remote working impede contact (Tan et al., 2022).</a:t>
            </a:r>
          </a:p>
          <a:p>
            <a:pPr lvl="0"/>
            <a:r>
              <a:rPr lang="en-IN" dirty="0"/>
              <a:t>Dependency problems of technology (</a:t>
            </a:r>
            <a:r>
              <a:rPr lang="en-IN" dirty="0" err="1"/>
              <a:t>Rintangingrum</a:t>
            </a:r>
            <a:r>
              <a:rPr lang="en-IN" dirty="0"/>
              <a:t>, 2023).</a:t>
            </a:r>
          </a:p>
          <a:p>
            <a:pPr lvl="0"/>
            <a:r>
              <a:rPr lang="en-IN" dirty="0"/>
              <a:t>Misalignment of team goals</a:t>
            </a:r>
          </a:p>
          <a:p>
            <a:pPr lvl="0"/>
            <a:r>
              <a:rPr lang="en-IN" dirty="0"/>
              <a:t>Needs effective leadership assistance.</a:t>
            </a:r>
          </a:p>
        </p:txBody>
      </p:sp>
      <p:pic>
        <p:nvPicPr>
          <p:cNvPr id="7170" name="Picture 2" descr="12 Advantages and Disadvantages Of Technology in Education">
            <a:extLst>
              <a:ext uri="{FF2B5EF4-FFF2-40B4-BE49-F238E27FC236}">
                <a16:creationId xmlns:a16="http://schemas.microsoft.com/office/drawing/2014/main" id="{16F417CA-7DD5-8C52-4569-95F855701E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69293" y="2778228"/>
            <a:ext cx="5509752" cy="2754876"/>
          </a:xfrm>
          <a:prstGeom prst="rect">
            <a:avLst/>
          </a:prstGeom>
          <a:noFill/>
          <a:extLst>
            <a:ext uri="{909E8E84-426E-40DD-AFC4-6F175D3DCCD1}">
              <a14:hiddenFill xmlns:a14="http://schemas.microsoft.com/office/drawing/2010/main">
                <a:solidFill>
                  <a:srgbClr val="FFFFFF"/>
                </a:solidFill>
              </a14:hiddenFill>
            </a:ext>
          </a:extLst>
        </p:spPr>
      </p:pic>
      <p:pic>
        <p:nvPicPr>
          <p:cNvPr id="26" name="Audio 25">
            <a:extLst>
              <a:ext uri="{FF2B5EF4-FFF2-40B4-BE49-F238E27FC236}">
                <a16:creationId xmlns:a16="http://schemas.microsoft.com/office/drawing/2014/main" id="{8D92952D-CD06-2F56-AAEB-B2078029D8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14828461"/>
      </p:ext>
    </p:extLst>
  </p:cSld>
  <p:clrMapOvr>
    <a:masterClrMapping/>
  </p:clrMapOvr>
  <mc:AlternateContent xmlns:mc="http://schemas.openxmlformats.org/markup-compatibility/2006">
    <mc:Choice xmlns:p14="http://schemas.microsoft.com/office/powerpoint/2010/main" Requires="p14">
      <p:transition spd="slow" p14:dur="2000" advTm="59547"/>
    </mc:Choice>
    <mc:Fallback>
      <p:transition spd="slow" advTm="59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16B0B-3E0F-C344-C331-769A844DFC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5C4B73-65BC-878B-2966-73093D7ED59E}"/>
              </a:ext>
            </a:extLst>
          </p:cNvPr>
          <p:cNvSpPr>
            <a:spLocks noGrp="1"/>
          </p:cNvSpPr>
          <p:nvPr>
            <p:ph type="title"/>
          </p:nvPr>
        </p:nvSpPr>
        <p:spPr/>
        <p:txBody>
          <a:bodyPr/>
          <a:lstStyle/>
          <a:p>
            <a:r>
              <a:rPr lang="en-IN" b="1" dirty="0"/>
              <a:t>Critical Evaluation</a:t>
            </a:r>
            <a:br>
              <a:rPr lang="en-IN" b="1" dirty="0"/>
            </a:br>
            <a:endParaRPr lang="en-IN" dirty="0"/>
          </a:p>
        </p:txBody>
      </p:sp>
      <p:sp>
        <p:nvSpPr>
          <p:cNvPr id="3" name="Content Placeholder 2">
            <a:extLst>
              <a:ext uri="{FF2B5EF4-FFF2-40B4-BE49-F238E27FC236}">
                <a16:creationId xmlns:a16="http://schemas.microsoft.com/office/drawing/2014/main" id="{C6D2FBCD-09FB-CEF2-071F-F639040EAB03}"/>
              </a:ext>
            </a:extLst>
          </p:cNvPr>
          <p:cNvSpPr>
            <a:spLocks noGrp="1"/>
          </p:cNvSpPr>
          <p:nvPr>
            <p:ph idx="1"/>
          </p:nvPr>
        </p:nvSpPr>
        <p:spPr>
          <a:xfrm>
            <a:off x="1154955" y="2603500"/>
            <a:ext cx="4852556" cy="3416300"/>
          </a:xfrm>
        </p:spPr>
        <p:txBody>
          <a:bodyPr>
            <a:normAutofit/>
          </a:bodyPr>
          <a:lstStyle/>
          <a:p>
            <a:pPr lvl="0"/>
            <a:r>
              <a:rPr lang="en-IN" dirty="0"/>
              <a:t>In the majority of situations, the advantages are more significant than the difficulties (Lu &amp; Smiles, 2022).</a:t>
            </a:r>
          </a:p>
          <a:p>
            <a:pPr lvl="0"/>
            <a:r>
              <a:rPr lang="en-IN" dirty="0"/>
              <a:t>Positive structure and roles are effective (Sekhar &amp; Goud, 2024).</a:t>
            </a:r>
          </a:p>
          <a:p>
            <a:pPr lvl="0"/>
            <a:r>
              <a:rPr lang="en-IN" dirty="0"/>
              <a:t>Communicates and coordinates ineptly.</a:t>
            </a:r>
          </a:p>
          <a:p>
            <a:pPr lvl="0"/>
            <a:r>
              <a:rPr lang="en-IN" dirty="0"/>
              <a:t>Actively participative (Yang, 2023).</a:t>
            </a:r>
          </a:p>
          <a:p>
            <a:pPr lvl="0"/>
            <a:r>
              <a:rPr lang="en-IN" dirty="0"/>
              <a:t>Relies on situation and administration.</a:t>
            </a:r>
          </a:p>
        </p:txBody>
      </p:sp>
      <p:pic>
        <p:nvPicPr>
          <p:cNvPr id="8194" name="Picture 2" descr="How To Manage The Communication ...">
            <a:extLst>
              <a:ext uri="{FF2B5EF4-FFF2-40B4-BE49-F238E27FC236}">
                <a16:creationId xmlns:a16="http://schemas.microsoft.com/office/drawing/2014/main" id="{47B8BB5B-CACD-9A75-9A01-08B216000A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2016" y="2953365"/>
            <a:ext cx="4295029" cy="2405216"/>
          </a:xfrm>
          <a:prstGeom prst="rect">
            <a:avLst/>
          </a:prstGeom>
          <a:noFill/>
          <a:extLst>
            <a:ext uri="{909E8E84-426E-40DD-AFC4-6F175D3DCCD1}">
              <a14:hiddenFill xmlns:a14="http://schemas.microsoft.com/office/drawing/2010/main">
                <a:solidFill>
                  <a:srgbClr val="FFFFFF"/>
                </a:solidFill>
              </a14:hiddenFill>
            </a:ext>
          </a:extLst>
        </p:spPr>
      </p:pic>
      <p:pic>
        <p:nvPicPr>
          <p:cNvPr id="60" name="Audio 59">
            <a:extLst>
              <a:ext uri="{FF2B5EF4-FFF2-40B4-BE49-F238E27FC236}">
                <a16:creationId xmlns:a16="http://schemas.microsoft.com/office/drawing/2014/main" id="{378D81EA-48E8-05E8-AFEE-A7F0E73A3E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29272102"/>
      </p:ext>
    </p:extLst>
  </p:cSld>
  <p:clrMapOvr>
    <a:masterClrMapping/>
  </p:clrMapOvr>
  <mc:AlternateContent xmlns:mc="http://schemas.openxmlformats.org/markup-compatibility/2006">
    <mc:Choice xmlns:p14="http://schemas.microsoft.com/office/powerpoint/2010/main" Requires="p14">
      <p:transition spd="slow" p14:dur="2000" advTm="65944"/>
    </mc:Choice>
    <mc:Fallback>
      <p:transition spd="slow" advTm="65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076D1-2440-9C05-FCDB-09FDD3641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AA7B92-642A-F9B0-3347-7B05738A80CC}"/>
              </a:ext>
            </a:extLst>
          </p:cNvPr>
          <p:cNvSpPr>
            <a:spLocks noGrp="1"/>
          </p:cNvSpPr>
          <p:nvPr>
            <p:ph type="title"/>
          </p:nvPr>
        </p:nvSpPr>
        <p:spPr/>
        <p:txBody>
          <a:bodyPr/>
          <a:lstStyle/>
          <a:p>
            <a:r>
              <a:rPr lang="en-IN" b="1" dirty="0"/>
              <a:t>Recommendations</a:t>
            </a:r>
            <a:endParaRPr lang="en-IN" dirty="0"/>
          </a:p>
        </p:txBody>
      </p:sp>
      <p:sp>
        <p:nvSpPr>
          <p:cNvPr id="3" name="Content Placeholder 2">
            <a:extLst>
              <a:ext uri="{FF2B5EF4-FFF2-40B4-BE49-F238E27FC236}">
                <a16:creationId xmlns:a16="http://schemas.microsoft.com/office/drawing/2014/main" id="{05B2CF72-A660-A346-E9CE-EADE89C1D20D}"/>
              </a:ext>
            </a:extLst>
          </p:cNvPr>
          <p:cNvSpPr>
            <a:spLocks noGrp="1"/>
          </p:cNvSpPr>
          <p:nvPr>
            <p:ph idx="1"/>
          </p:nvPr>
        </p:nvSpPr>
        <p:spPr>
          <a:xfrm>
            <a:off x="1154954" y="2603500"/>
            <a:ext cx="10584761" cy="3416300"/>
          </a:xfrm>
        </p:spPr>
        <p:txBody>
          <a:bodyPr>
            <a:normAutofit/>
          </a:bodyPr>
          <a:lstStyle/>
          <a:p>
            <a:pPr lvl="0">
              <a:lnSpc>
                <a:spcPct val="200000"/>
              </a:lnSpc>
            </a:pPr>
            <a:r>
              <a:rPr lang="en-IN" dirty="0"/>
              <a:t>Provide definite roles and responsibilities (Sekhar &amp; Goud, 2024)</a:t>
            </a:r>
          </a:p>
          <a:p>
            <a:pPr lvl="0">
              <a:lnSpc>
                <a:spcPct val="200000"/>
              </a:lnSpc>
            </a:pPr>
            <a:r>
              <a:rPr lang="en-IN" dirty="0"/>
              <a:t>Take advantage of digital equipment to improve teamwork (Tan et al., 2022).</a:t>
            </a:r>
          </a:p>
          <a:p>
            <a:pPr lvl="0">
              <a:lnSpc>
                <a:spcPct val="200000"/>
              </a:lnSpc>
            </a:pPr>
            <a:r>
              <a:rPr lang="en-IN" dirty="0"/>
              <a:t>Offer training in teamwork (</a:t>
            </a:r>
            <a:r>
              <a:rPr lang="en-IN" dirty="0" err="1"/>
              <a:t>Sekliuckiene</a:t>
            </a:r>
            <a:r>
              <a:rPr lang="en-IN" dirty="0"/>
              <a:t> et al., 2025)</a:t>
            </a:r>
          </a:p>
          <a:p>
            <a:pPr lvl="0">
              <a:lnSpc>
                <a:spcPct val="200000"/>
              </a:lnSpc>
            </a:pPr>
            <a:r>
              <a:rPr lang="en-IN" dirty="0"/>
              <a:t>Promote multiculturalism.</a:t>
            </a:r>
          </a:p>
          <a:p>
            <a:pPr lvl="0">
              <a:lnSpc>
                <a:spcPct val="200000"/>
              </a:lnSpc>
            </a:pPr>
            <a:r>
              <a:rPr lang="en-IN" dirty="0"/>
              <a:t>Track and assess team performance.</a:t>
            </a:r>
          </a:p>
        </p:txBody>
      </p:sp>
      <p:pic>
        <p:nvPicPr>
          <p:cNvPr id="57" name="Audio 56">
            <a:extLst>
              <a:ext uri="{FF2B5EF4-FFF2-40B4-BE49-F238E27FC236}">
                <a16:creationId xmlns:a16="http://schemas.microsoft.com/office/drawing/2014/main" id="{A9B95147-7118-8753-09E9-A91318812C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14393438"/>
      </p:ext>
    </p:extLst>
  </p:cSld>
  <p:clrMapOvr>
    <a:masterClrMapping/>
  </p:clrMapOvr>
  <mc:AlternateContent xmlns:mc="http://schemas.openxmlformats.org/markup-compatibility/2006">
    <mc:Choice xmlns:p14="http://schemas.microsoft.com/office/powerpoint/2010/main" Requires="p14">
      <p:transition spd="slow" p14:dur="2000" advTm="82956"/>
    </mc:Choice>
    <mc:Fallback>
      <p:transition spd="slow" advTm="82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A22D1-C7DC-4742-C86F-997DE96CE4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6AA45-AA37-0A18-D9BD-1130402A1047}"/>
              </a:ext>
            </a:extLst>
          </p:cNvPr>
          <p:cNvSpPr>
            <a:spLocks noGrp="1"/>
          </p:cNvSpPr>
          <p:nvPr>
            <p:ph type="title"/>
          </p:nvPr>
        </p:nvSpPr>
        <p:spPr/>
        <p:txBody>
          <a:bodyPr/>
          <a:lstStyle/>
          <a:p>
            <a:r>
              <a:rPr lang="en-IN" b="1" dirty="0"/>
              <a:t>Conclusion</a:t>
            </a:r>
            <a:br>
              <a:rPr lang="en-IN" b="1" dirty="0"/>
            </a:br>
            <a:endParaRPr lang="en-IN" dirty="0"/>
          </a:p>
        </p:txBody>
      </p:sp>
      <p:sp>
        <p:nvSpPr>
          <p:cNvPr id="3" name="Content Placeholder 2">
            <a:extLst>
              <a:ext uri="{FF2B5EF4-FFF2-40B4-BE49-F238E27FC236}">
                <a16:creationId xmlns:a16="http://schemas.microsoft.com/office/drawing/2014/main" id="{85645DC3-B2BA-A7A3-C06C-A98B3D8D9120}"/>
              </a:ext>
            </a:extLst>
          </p:cNvPr>
          <p:cNvSpPr>
            <a:spLocks noGrp="1"/>
          </p:cNvSpPr>
          <p:nvPr>
            <p:ph idx="1"/>
          </p:nvPr>
        </p:nvSpPr>
        <p:spPr>
          <a:xfrm>
            <a:off x="1154954" y="2603500"/>
            <a:ext cx="10604427" cy="3416300"/>
          </a:xfrm>
        </p:spPr>
        <p:txBody>
          <a:bodyPr>
            <a:normAutofit/>
          </a:bodyPr>
          <a:lstStyle/>
          <a:p>
            <a:pPr lvl="0">
              <a:lnSpc>
                <a:spcPct val="200000"/>
              </a:lnSpc>
            </a:pPr>
            <a:r>
              <a:rPr lang="en-IN" dirty="0"/>
              <a:t>Team learning promotes competencies and knowledge (Lu and Smiles, 2022).</a:t>
            </a:r>
          </a:p>
          <a:p>
            <a:pPr lvl="0">
              <a:lnSpc>
                <a:spcPct val="200000"/>
              </a:lnSpc>
            </a:pPr>
            <a:r>
              <a:rPr lang="en-IN" dirty="0"/>
              <a:t>Relevant to doing business worldwide (</a:t>
            </a:r>
            <a:r>
              <a:rPr lang="en-IN" dirty="0" err="1"/>
              <a:t>Sekliukiene</a:t>
            </a:r>
            <a:r>
              <a:rPr lang="en-IN" dirty="0"/>
              <a:t> et al., 2025).</a:t>
            </a:r>
          </a:p>
          <a:p>
            <a:pPr lvl="0">
              <a:lnSpc>
                <a:spcPct val="200000"/>
              </a:lnSpc>
            </a:pPr>
            <a:r>
              <a:rPr lang="en-IN" dirty="0"/>
              <a:t>There are problems but controllable.</a:t>
            </a:r>
          </a:p>
          <a:p>
            <a:pPr lvl="0">
              <a:lnSpc>
                <a:spcPct val="200000"/>
              </a:lnSpc>
            </a:pPr>
            <a:r>
              <a:rPr lang="en-IN" dirty="0"/>
              <a:t>Should be well structured and managed (Yang, 2023)</a:t>
            </a:r>
          </a:p>
          <a:p>
            <a:pPr lvl="0">
              <a:lnSpc>
                <a:spcPct val="200000"/>
              </a:lnSpc>
            </a:pPr>
            <a:r>
              <a:rPr lang="en-IN" dirty="0"/>
              <a:t>Comprehensively advantageous strategy.</a:t>
            </a:r>
          </a:p>
          <a:p>
            <a:pPr marL="0" lvl="0" indent="0">
              <a:lnSpc>
                <a:spcPct val="200000"/>
              </a:lnSpc>
              <a:buNone/>
            </a:pPr>
            <a:endParaRPr lang="en-IN" dirty="0"/>
          </a:p>
        </p:txBody>
      </p:sp>
    </p:spTree>
    <p:extLst>
      <p:ext uri="{BB962C8B-B14F-4D97-AF65-F5344CB8AC3E}">
        <p14:creationId xmlns:p14="http://schemas.microsoft.com/office/powerpoint/2010/main" val="3146677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17C42-9F4B-D718-07D6-DFBFC99501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370A47-3F97-A8F2-E4C3-EF9140773F63}"/>
              </a:ext>
            </a:extLst>
          </p:cNvPr>
          <p:cNvSpPr>
            <a:spLocks noGrp="1"/>
          </p:cNvSpPr>
          <p:nvPr>
            <p:ph type="title"/>
          </p:nvPr>
        </p:nvSpPr>
        <p:spPr/>
        <p:txBody>
          <a:bodyPr/>
          <a:lstStyle/>
          <a:p>
            <a:r>
              <a:rPr lang="en-US" b="1" dirty="0"/>
              <a:t>References</a:t>
            </a:r>
            <a:endParaRPr lang="en-IN" b="1" dirty="0"/>
          </a:p>
        </p:txBody>
      </p:sp>
      <p:sp>
        <p:nvSpPr>
          <p:cNvPr id="3" name="Content Placeholder 2">
            <a:extLst>
              <a:ext uri="{FF2B5EF4-FFF2-40B4-BE49-F238E27FC236}">
                <a16:creationId xmlns:a16="http://schemas.microsoft.com/office/drawing/2014/main" id="{CE99AFCF-035C-D70C-369E-65B30A68A6D2}"/>
              </a:ext>
            </a:extLst>
          </p:cNvPr>
          <p:cNvSpPr>
            <a:spLocks noGrp="1"/>
          </p:cNvSpPr>
          <p:nvPr>
            <p:ph idx="1"/>
          </p:nvPr>
        </p:nvSpPr>
        <p:spPr>
          <a:xfrm>
            <a:off x="1154955" y="2603500"/>
            <a:ext cx="10299626" cy="3416300"/>
          </a:xfrm>
        </p:spPr>
        <p:txBody>
          <a:bodyPr>
            <a:normAutofit fontScale="62500" lnSpcReduction="20000"/>
          </a:bodyPr>
          <a:lstStyle/>
          <a:p>
            <a:r>
              <a:rPr lang="en-IN" dirty="0"/>
              <a:t>Lipponen, L. (2023, January). Exploring foundations for computer-supported collaborative learning. In </a:t>
            </a:r>
            <a:r>
              <a:rPr lang="en-IN" i="1" dirty="0"/>
              <a:t>Computer support for collaborative learning</a:t>
            </a:r>
            <a:r>
              <a:rPr lang="en-IN" dirty="0"/>
              <a:t> (pp. 72-81). Routledge. </a:t>
            </a:r>
            <a:r>
              <a:rPr lang="en-IN" u="sng" dirty="0">
                <a:hlinkClick r:id="rId5"/>
              </a:rPr>
              <a:t>https://www.taylorfrancis.com/chapters/edit/10.4324/9781315045467-12/exploring-foundations-computer-supported-collaborative-learning-lasse-lipponen</a:t>
            </a:r>
            <a:r>
              <a:rPr lang="en-IN" dirty="0"/>
              <a:t> </a:t>
            </a:r>
          </a:p>
          <a:p>
            <a:r>
              <a:rPr lang="en-IN" dirty="0"/>
              <a:t>Lu, H. S., &amp; Smiles, R. (2022). The role of collaborative learning in the online education. </a:t>
            </a:r>
            <a:r>
              <a:rPr lang="en-IN" i="1" dirty="0"/>
              <a:t>International Journal of Economics, Business and Management Research</a:t>
            </a:r>
            <a:r>
              <a:rPr lang="en-IN" dirty="0"/>
              <a:t>, </a:t>
            </a:r>
            <a:r>
              <a:rPr lang="en-IN" i="1" dirty="0"/>
              <a:t>6</a:t>
            </a:r>
            <a:r>
              <a:rPr lang="en-IN" dirty="0"/>
              <a:t>(6), 97-106. </a:t>
            </a:r>
            <a:r>
              <a:rPr lang="en-IN" u="sng" dirty="0">
                <a:hlinkClick r:id="rId6"/>
              </a:rPr>
              <a:t>https://ijebmr.com/uploads/pdf/archivepdf/2022/IJEBMR_968.pdf</a:t>
            </a:r>
            <a:r>
              <a:rPr lang="en-IN" dirty="0"/>
              <a:t> </a:t>
            </a:r>
          </a:p>
          <a:p>
            <a:r>
              <a:rPr lang="en-IN" dirty="0" err="1"/>
              <a:t>Rintaningrum</a:t>
            </a:r>
            <a:r>
              <a:rPr lang="en-IN" dirty="0"/>
              <a:t>, R. (2023). Technology integration in English language teaching and learning: Benefits and challenges. </a:t>
            </a:r>
            <a:r>
              <a:rPr lang="en-IN" i="1" dirty="0"/>
              <a:t>Cogent Education</a:t>
            </a:r>
            <a:r>
              <a:rPr lang="en-IN" dirty="0"/>
              <a:t>, </a:t>
            </a:r>
            <a:r>
              <a:rPr lang="en-IN" i="1" dirty="0"/>
              <a:t>10</a:t>
            </a:r>
            <a:r>
              <a:rPr lang="en-IN" dirty="0"/>
              <a:t>(1), 2164690. </a:t>
            </a:r>
            <a:r>
              <a:rPr lang="en-IN" u="sng" dirty="0">
                <a:hlinkClick r:id="rId7"/>
              </a:rPr>
              <a:t>https://www.tandfonline.com/doi/abs/10.1080/2331186X.2022.2164690</a:t>
            </a:r>
            <a:r>
              <a:rPr lang="en-IN" dirty="0"/>
              <a:t> </a:t>
            </a:r>
          </a:p>
          <a:p>
            <a:r>
              <a:rPr lang="en-IN" dirty="0"/>
              <a:t>Sekhar, P. R., &amp; Goud, S. (2024). Collaborative learning techniques in Python programming: A case study with CSE students at Anurag University. </a:t>
            </a:r>
            <a:r>
              <a:rPr lang="en-IN" i="1" dirty="0"/>
              <a:t>Journal of Engineering Education Transformations</a:t>
            </a:r>
            <a:r>
              <a:rPr lang="en-IN" dirty="0"/>
              <a:t>, 243-249. </a:t>
            </a:r>
            <a:r>
              <a:rPr lang="en-IN" u="sng" dirty="0">
                <a:hlinkClick r:id="rId8"/>
              </a:rPr>
              <a:t>https://www.journaleet.in/index.php/jeet/article/view/2282</a:t>
            </a:r>
            <a:r>
              <a:rPr lang="en-IN" dirty="0"/>
              <a:t> </a:t>
            </a:r>
          </a:p>
          <a:p>
            <a:r>
              <a:rPr lang="en-IN" dirty="0" err="1"/>
              <a:t>Sekliuckiene</a:t>
            </a:r>
            <a:r>
              <a:rPr lang="en-IN" dirty="0"/>
              <a:t>, J., </a:t>
            </a:r>
            <a:r>
              <a:rPr lang="en-IN" dirty="0" err="1"/>
              <a:t>Rybakovas</a:t>
            </a:r>
            <a:r>
              <a:rPr lang="en-IN" dirty="0"/>
              <a:t>, E., &amp; </a:t>
            </a:r>
            <a:r>
              <a:rPr lang="en-IN" dirty="0" err="1"/>
              <a:t>Vaitkiene</a:t>
            </a:r>
            <a:r>
              <a:rPr lang="en-IN" dirty="0"/>
              <a:t>, R. (2025). Enhancing University-Business Collaboration Through Challenge-Based Learning: The Role of Students’ Engagement. </a:t>
            </a:r>
            <a:r>
              <a:rPr lang="en-IN" i="1" dirty="0"/>
              <a:t>Journal of Teaching in International Business</a:t>
            </a:r>
            <a:r>
              <a:rPr lang="en-IN" dirty="0"/>
              <a:t>, </a:t>
            </a:r>
            <a:r>
              <a:rPr lang="en-IN" i="1" dirty="0"/>
              <a:t>36</a:t>
            </a:r>
            <a:r>
              <a:rPr lang="en-IN" dirty="0"/>
              <a:t>(2), 128-147. </a:t>
            </a:r>
            <a:r>
              <a:rPr lang="en-IN" u="sng" dirty="0">
                <a:hlinkClick r:id="rId9"/>
              </a:rPr>
              <a:t>https://www.tandfonline.com/doi/abs/10.1080/08975930.2025.2508699</a:t>
            </a:r>
            <a:endParaRPr lang="en-IN" dirty="0"/>
          </a:p>
          <a:p>
            <a:r>
              <a:rPr lang="en-IN" dirty="0"/>
              <a:t>Tan, S. C., Lee, A. V. Y., &amp; Lee, M. (2022). A systematic review of artificial intelligence techniques for collaborative learning over the past two decades. </a:t>
            </a:r>
            <a:r>
              <a:rPr lang="en-IN" i="1" dirty="0"/>
              <a:t>Computers and Education: Artificial Intelligence</a:t>
            </a:r>
            <a:r>
              <a:rPr lang="en-IN" dirty="0"/>
              <a:t>, </a:t>
            </a:r>
            <a:r>
              <a:rPr lang="en-IN" i="1" dirty="0"/>
              <a:t>3</a:t>
            </a:r>
            <a:r>
              <a:rPr lang="en-IN" dirty="0"/>
              <a:t>, 100097. </a:t>
            </a:r>
            <a:r>
              <a:rPr lang="en-IN" u="sng" dirty="0">
                <a:hlinkClick r:id="rId10"/>
              </a:rPr>
              <a:t>https://www.sciencedirect.com/science/article/pii/S2666920X22000522</a:t>
            </a:r>
            <a:r>
              <a:rPr lang="en-IN" dirty="0"/>
              <a:t> </a:t>
            </a:r>
          </a:p>
          <a:p>
            <a:r>
              <a:rPr lang="en-IN" dirty="0"/>
              <a:t>Yang, X. (2023). A historical review of collaborative learning and cooperative learning. </a:t>
            </a:r>
            <a:r>
              <a:rPr lang="en-IN" i="1" dirty="0" err="1"/>
              <a:t>TechTrends</a:t>
            </a:r>
            <a:r>
              <a:rPr lang="en-IN" dirty="0"/>
              <a:t>, </a:t>
            </a:r>
            <a:r>
              <a:rPr lang="en-IN" i="1" dirty="0"/>
              <a:t>67</a:t>
            </a:r>
            <a:r>
              <a:rPr lang="en-IN" dirty="0"/>
              <a:t>(4), 718-728. </a:t>
            </a:r>
            <a:r>
              <a:rPr lang="en-IN" u="sng" dirty="0">
                <a:hlinkClick r:id="rId11"/>
              </a:rPr>
              <a:t>https://link.springer.com/article/10.1007/s11528-022-00823-9</a:t>
            </a:r>
            <a:endParaRPr lang="en-IN" dirty="0"/>
          </a:p>
        </p:txBody>
      </p:sp>
      <p:pic>
        <p:nvPicPr>
          <p:cNvPr id="14" name="Audio 13">
            <a:extLst>
              <a:ext uri="{FF2B5EF4-FFF2-40B4-BE49-F238E27FC236}">
                <a16:creationId xmlns:a16="http://schemas.microsoft.com/office/drawing/2014/main" id="{5E291E5A-19E9-ACFD-B41B-0C356DD8179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33330643"/>
      </p:ext>
    </p:extLst>
  </p:cSld>
  <p:clrMapOvr>
    <a:masterClrMapping/>
  </p:clrMapOvr>
  <mc:AlternateContent xmlns:mc="http://schemas.openxmlformats.org/markup-compatibility/2006">
    <mc:Choice xmlns:p14="http://schemas.microsoft.com/office/powerpoint/2010/main" Requires="p14">
      <p:transition spd="slow" p14:dur="2000" advTm="13907"/>
    </mc:Choice>
    <mc:Fallback>
      <p:transition spd="slow" advTm="13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162</TotalTime>
  <Words>1719</Words>
  <Application>Microsoft Macintosh PowerPoint</Application>
  <PresentationFormat>Widescreen</PresentationFormat>
  <Paragraphs>90</Paragraphs>
  <Slides>12</Slides>
  <Notes>11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Gothic</vt:lpstr>
      <vt:lpstr>Wingdings 3</vt:lpstr>
      <vt:lpstr>Ion Boardroom</vt:lpstr>
      <vt:lpstr>Programme: BA Business and Management Module: Learning and Collaboration for Global Citizenship Module code: BMSP4015 Student name: Somerda Iancu Student ID: 2519996</vt:lpstr>
      <vt:lpstr>Introduction</vt:lpstr>
      <vt:lpstr>Concept of Collaborative Learning</vt:lpstr>
      <vt:lpstr>Theoretical Foundations </vt:lpstr>
      <vt:lpstr>Benefits of Collaborative Learning </vt:lpstr>
      <vt:lpstr>Benefits in Global Business Context</vt:lpstr>
      <vt:lpstr>Challenges of Collaborative Learning</vt:lpstr>
      <vt:lpstr>Limitations in Professional Practice</vt:lpstr>
      <vt:lpstr>Critical Evaluation </vt:lpstr>
      <vt:lpstr>Recommendations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Agnik Kundu</dc:creator>
  <cp:lastModifiedBy>Laris Ruset</cp:lastModifiedBy>
  <cp:revision>3</cp:revision>
  <dcterms:created xsi:type="dcterms:W3CDTF">2026-03-23T07:24:22Z</dcterms:created>
  <dcterms:modified xsi:type="dcterms:W3CDTF">2026-03-25T23:45:24Z</dcterms:modified>
</cp:coreProperties>
</file>