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94861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418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869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6915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68772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54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1569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1909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4469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637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424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364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192415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9720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1506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97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37BBEC-CBB2-4866-B74E-24335D1CE66A}" type="datetimeFigureOut">
              <a:rPr lang="en-US" smtClean="0"/>
              <a:t>4/8/2026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9304DAC-231A-4F09-9393-028789B6A5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48704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9C891-8D7B-6400-8078-80B1CDE060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4400" dirty="0"/>
              <a:t>Application of Fayol’s Management Functions in Contemporary Business</a:t>
            </a:r>
            <a:br>
              <a:rPr lang="en-US" sz="4400" dirty="0"/>
            </a:br>
            <a:r>
              <a:rPr lang="en-US" sz="4400" dirty="0"/>
              <a:t>Case Study: Amazon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BD7E9C-2D85-E582-3100-6E538DC7DF6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4361551"/>
            <a:ext cx="7766936" cy="1096899"/>
          </a:xfrm>
        </p:spPr>
        <p:txBody>
          <a:bodyPr>
            <a:normAutofit fontScale="62500" lnSpcReduction="20000"/>
          </a:bodyPr>
          <a:lstStyle/>
          <a:p>
            <a:r>
              <a:rPr lang="en-US" sz="1900" dirty="0">
                <a:solidFill>
                  <a:schemeClr val="tx1"/>
                </a:solidFill>
              </a:rPr>
              <a:t>BA (Hons) Business Management</a:t>
            </a:r>
          </a:p>
          <a:p>
            <a:r>
              <a:rPr lang="en-US" sz="1900" dirty="0">
                <a:solidFill>
                  <a:schemeClr val="tx1"/>
                </a:solidFill>
              </a:rPr>
              <a:t>LCBB4015 Introduction to Leadership and Management</a:t>
            </a:r>
          </a:p>
          <a:p>
            <a:r>
              <a:rPr lang="en-US" sz="1900" dirty="0" err="1">
                <a:solidFill>
                  <a:schemeClr val="tx1"/>
                </a:solidFill>
              </a:rPr>
              <a:t>Pandele</a:t>
            </a:r>
            <a:r>
              <a:rPr lang="en-US" sz="1900" dirty="0">
                <a:solidFill>
                  <a:schemeClr val="tx1"/>
                </a:solidFill>
              </a:rPr>
              <a:t> Amalia-</a:t>
            </a:r>
            <a:r>
              <a:rPr lang="en-US" sz="1900" dirty="0" err="1">
                <a:solidFill>
                  <a:schemeClr val="tx1"/>
                </a:solidFill>
              </a:rPr>
              <a:t>Cerasela</a:t>
            </a:r>
            <a:r>
              <a:rPr lang="en-US" sz="1900" dirty="0">
                <a:solidFill>
                  <a:schemeClr val="tx1"/>
                </a:solidFill>
              </a:rPr>
              <a:t> 2244520</a:t>
            </a:r>
          </a:p>
          <a:p>
            <a:r>
              <a:rPr lang="en-US" sz="1900" dirty="0" err="1">
                <a:solidFill>
                  <a:schemeClr val="tx1"/>
                </a:solidFill>
              </a:rPr>
              <a:t>Laurentiu</a:t>
            </a:r>
            <a:r>
              <a:rPr lang="en-US" sz="1900" dirty="0">
                <a:solidFill>
                  <a:schemeClr val="tx1"/>
                </a:solidFill>
              </a:rPr>
              <a:t>-Daniel </a:t>
            </a:r>
            <a:r>
              <a:rPr lang="en-US" sz="1900" dirty="0" err="1">
                <a:solidFill>
                  <a:schemeClr val="tx1"/>
                </a:solidFill>
              </a:rPr>
              <a:t>Craescu</a:t>
            </a:r>
            <a:r>
              <a:rPr lang="en-US" sz="1900" dirty="0">
                <a:solidFill>
                  <a:schemeClr val="tx1"/>
                </a:solidFill>
              </a:rPr>
              <a:t> 2243951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CE8901-A5E2-C008-410B-0CFE71366C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954" y="4837775"/>
            <a:ext cx="2020225" cy="20202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1289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CB7D7-F4CF-6A86-7A16-41F37311A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E1B33-4F27-B330-3167-E766B698C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Foundations of Management Theory</a:t>
            </a:r>
          </a:p>
          <a:p>
            <a:r>
              <a:rPr lang="en-US" dirty="0"/>
              <a:t>Corporate Profile: Amazon</a:t>
            </a:r>
          </a:p>
          <a:p>
            <a:r>
              <a:rPr lang="en-US" dirty="0"/>
              <a:t>Overview of Fayol’s Managerial Framework</a:t>
            </a:r>
          </a:p>
          <a:p>
            <a:r>
              <a:rPr lang="en-US" dirty="0"/>
              <a:t>Strategic Planning Practices at Amazon</a:t>
            </a:r>
          </a:p>
          <a:p>
            <a:r>
              <a:rPr lang="en-US" dirty="0" err="1"/>
              <a:t>Organisational</a:t>
            </a:r>
            <a:r>
              <a:rPr lang="en-US" dirty="0"/>
              <a:t> Structure and Resource Allocation</a:t>
            </a:r>
          </a:p>
          <a:p>
            <a:r>
              <a:rPr lang="en-US" dirty="0"/>
              <a:t>Leadership and Direction in Amazon</a:t>
            </a:r>
          </a:p>
          <a:p>
            <a:r>
              <a:rPr lang="en-US" dirty="0"/>
              <a:t>Integration and Alignment of Business Functions</a:t>
            </a:r>
          </a:p>
          <a:p>
            <a:r>
              <a:rPr lang="en-US" dirty="0"/>
              <a:t>Performance Monitoring and Control Mechanisms</a:t>
            </a:r>
          </a:p>
          <a:p>
            <a:r>
              <a:rPr lang="en-US" dirty="0"/>
              <a:t>Assessing Managerial Impact</a:t>
            </a:r>
          </a:p>
          <a:p>
            <a:r>
              <a:rPr lang="en-US" dirty="0"/>
              <a:t>Role of Management Functions in Business Success</a:t>
            </a:r>
          </a:p>
          <a:p>
            <a:r>
              <a:rPr lang="en-US" dirty="0"/>
              <a:t>Core Competencies for Modern Managers</a:t>
            </a:r>
          </a:p>
          <a:p>
            <a:r>
              <a:rPr lang="en-US" dirty="0"/>
              <a:t>Summary and Final Insights</a:t>
            </a:r>
          </a:p>
          <a:p>
            <a:r>
              <a:rPr lang="en-US" dirty="0"/>
              <a:t>References</a:t>
            </a:r>
          </a:p>
          <a:p>
            <a:r>
              <a:rPr lang="en-US" dirty="0" err="1"/>
              <a:t>Questionns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083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D08C4-823B-DC25-7EF2-95359EC831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Foundations of Management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66687-832D-0C2E-4B1F-458D696C0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98266" y="1645684"/>
            <a:ext cx="6966340" cy="2926316"/>
          </a:xfrm>
        </p:spPr>
        <p:txBody>
          <a:bodyPr>
            <a:normAutofit/>
          </a:bodyPr>
          <a:lstStyle/>
          <a:p>
            <a:r>
              <a:rPr lang="en-US" sz="1400" dirty="0"/>
              <a:t>Management is the </a:t>
            </a:r>
            <a:r>
              <a:rPr lang="en-US" sz="1400" dirty="0" err="1"/>
              <a:t>organised</a:t>
            </a:r>
            <a:r>
              <a:rPr lang="en-US" sz="1400" dirty="0"/>
              <a:t> use of all the resources of an organization to reach specific goals in the most efficient and effective way possible (Griffin, 2021).</a:t>
            </a:r>
          </a:p>
          <a:p>
            <a:endParaRPr lang="en-US" sz="1400" dirty="0"/>
          </a:p>
          <a:p>
            <a:r>
              <a:rPr lang="en-US" sz="1400" dirty="0"/>
              <a:t>Henri Fayol established a fundamental framework delineating five critical managerial functions: planning, </a:t>
            </a:r>
            <a:r>
              <a:rPr lang="en-US" sz="1400" dirty="0" err="1"/>
              <a:t>organising</a:t>
            </a:r>
            <a:r>
              <a:rPr lang="en-US" sz="1400" dirty="0"/>
              <a:t>, commanding, coordinating, and controlling (Fayol, 1949).</a:t>
            </a:r>
          </a:p>
          <a:p>
            <a:endParaRPr lang="en-US" sz="1400" dirty="0"/>
          </a:p>
          <a:p>
            <a:r>
              <a:rPr lang="en-US" sz="1400" dirty="0"/>
              <a:t>These principles continue to exert significant influence, serving as the foundation for comprehending managerial roles in modern </a:t>
            </a:r>
            <a:r>
              <a:rPr lang="en-US" sz="1400" dirty="0" err="1"/>
              <a:t>organisations</a:t>
            </a:r>
            <a:r>
              <a:rPr lang="en-US" sz="1400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ACB7C78-0446-C04C-24A4-4B85B835E3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3252" b="7702"/>
          <a:stretch/>
        </p:blipFill>
        <p:spPr>
          <a:xfrm>
            <a:off x="3096499" y="4761300"/>
            <a:ext cx="4169874" cy="209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7674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1DCC9-021A-0210-2468-E04A34BF3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Corporate Profile – 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39510-863F-B126-72A1-30A77F4C8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76648"/>
            <a:ext cx="8596668" cy="3880773"/>
          </a:xfrm>
        </p:spPr>
        <p:txBody>
          <a:bodyPr>
            <a:normAutofit/>
          </a:bodyPr>
          <a:lstStyle/>
          <a:p>
            <a:r>
              <a:rPr lang="en-US" sz="1600" dirty="0"/>
              <a:t>Amazon is a global company that works in a variety of fields, including e-commerce, cloud computing, artificial intelligence, and logistics.</a:t>
            </a:r>
          </a:p>
          <a:p>
            <a:endParaRPr lang="en-US" sz="1600" dirty="0"/>
          </a:p>
          <a:p>
            <a:r>
              <a:rPr lang="en-US" sz="1600" dirty="0"/>
              <a:t>People know the company for its strategy based on innovation, its customer-focused model, and its cutting-edge technology.</a:t>
            </a:r>
          </a:p>
          <a:p>
            <a:endParaRPr lang="en-US" sz="1600" dirty="0"/>
          </a:p>
          <a:p>
            <a:r>
              <a:rPr lang="en-US" sz="1600" dirty="0"/>
              <a:t>Because it does business all over the world and has a complicated business model, it's a good example of how to study management.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AEE7988-B13D-8E8E-47A2-5B5E0C4250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2407" y="4318986"/>
            <a:ext cx="2539014" cy="2539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510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46CAC-9F50-C299-4940-A6B02734D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Fayol’s Managerial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4BB8E-EA46-F69F-CA97-F507DF6DF9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7038" y="1769972"/>
            <a:ext cx="7117260" cy="285529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/>
              <a:t>Fayol's framework lists five managerial duties that are all connected:</a:t>
            </a:r>
          </a:p>
          <a:p>
            <a:endParaRPr lang="en-US" dirty="0"/>
          </a:p>
          <a:p>
            <a:r>
              <a:rPr lang="en-US" dirty="0"/>
              <a:t>Setting the direction for the organization (Planning)</a:t>
            </a:r>
          </a:p>
          <a:p>
            <a:r>
              <a:rPr lang="en-US" dirty="0"/>
              <a:t>Organising tasks and resources</a:t>
            </a:r>
          </a:p>
          <a:p>
            <a:r>
              <a:rPr lang="en-US" dirty="0"/>
              <a:t>Leading and affecting workers (Commanding)</a:t>
            </a:r>
          </a:p>
          <a:p>
            <a:r>
              <a:rPr lang="en-US" dirty="0"/>
              <a:t>Making sure that operations are in line (Coordinating) and checking and controlling performance (Controlling)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These functions are still very important for good management of an organization (Williams, 2022).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25A611-AE56-9E66-FF33-7971C2843B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91" b="6987"/>
          <a:stretch/>
        </p:blipFill>
        <p:spPr>
          <a:xfrm>
            <a:off x="3420861" y="4473727"/>
            <a:ext cx="3290657" cy="2384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380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C7705-5667-DE5F-39B2-5DEAB16D69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Strategic Planning Practices at 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6D6A6-8CB6-FBB1-3F85-DA171A1D89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1376" y="1707828"/>
            <a:ext cx="6948584" cy="2767011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Amazon's strategic planning is based on looking ahead and doing a lot of analysis.</a:t>
            </a:r>
          </a:p>
          <a:p>
            <a:endParaRPr lang="en-US" dirty="0"/>
          </a:p>
          <a:p>
            <a:r>
              <a:rPr lang="en-US" dirty="0"/>
              <a:t>The business uses data analytics, machine learning, and forecasting tools to figure out what customers want and how they will act.</a:t>
            </a:r>
          </a:p>
          <a:p>
            <a:endParaRPr lang="en-US" dirty="0"/>
          </a:p>
          <a:p>
            <a:r>
              <a:rPr lang="en-US" dirty="0"/>
              <a:t>Long-term planning skills are shown by strategic initiatives like moving into AI and cloud computing.</a:t>
            </a:r>
          </a:p>
          <a:p>
            <a:endParaRPr lang="en-US" dirty="0"/>
          </a:p>
          <a:p>
            <a:r>
              <a:rPr lang="en-US" dirty="0"/>
              <a:t>This proactive strategy helps Amazon stay ahead of the competition in the market (Hill et al., 2020).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CE6791-1A29-34AD-33B8-1F6924FBBE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7596" y="4713247"/>
            <a:ext cx="3236143" cy="2144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641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AD04F-2212-17E4-EEFE-CA3845E48C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/>
              <a:t>Organisational</a:t>
            </a:r>
            <a:r>
              <a:rPr lang="en-US" dirty="0"/>
              <a:t> Structure and Resource Allocation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6646DC-B5FD-340E-E531-3EEF746AE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2" y="2160589"/>
            <a:ext cx="8519933" cy="2562331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Amazon uses a hybrid </a:t>
            </a:r>
            <a:r>
              <a:rPr lang="en-US" dirty="0" err="1"/>
              <a:t>organisational</a:t>
            </a:r>
            <a:r>
              <a:rPr lang="en-US" dirty="0"/>
              <a:t> structure that combines </a:t>
            </a:r>
            <a:r>
              <a:rPr lang="en-US" dirty="0" err="1"/>
              <a:t>centralised</a:t>
            </a:r>
            <a:r>
              <a:rPr lang="en-US" dirty="0"/>
              <a:t> decision-making with </a:t>
            </a:r>
            <a:r>
              <a:rPr lang="en-US" dirty="0" err="1"/>
              <a:t>decentralised</a:t>
            </a:r>
            <a:r>
              <a:rPr lang="en-US" dirty="0"/>
              <a:t> team autonomy.</a:t>
            </a:r>
          </a:p>
          <a:p>
            <a:endParaRPr lang="en-US" dirty="0"/>
          </a:p>
          <a:p>
            <a:r>
              <a:rPr lang="en-US" dirty="0"/>
              <a:t>The company encourages small, flexible teams to improve creativity and responsiveness.</a:t>
            </a:r>
          </a:p>
          <a:p>
            <a:endParaRPr lang="en-US" dirty="0"/>
          </a:p>
          <a:p>
            <a:r>
              <a:rPr lang="en-US" dirty="0"/>
              <a:t>Business units get the right amount of resources, which makes sure that they work well and can grow.</a:t>
            </a:r>
          </a:p>
          <a:p>
            <a:endParaRPr lang="en-US" dirty="0"/>
          </a:p>
          <a:p>
            <a:r>
              <a:rPr lang="en-US" dirty="0"/>
              <a:t>This structure is based on modern </a:t>
            </a:r>
            <a:r>
              <a:rPr lang="en-US" dirty="0" err="1"/>
              <a:t>organisational</a:t>
            </a:r>
            <a:r>
              <a:rPr lang="en-US" dirty="0"/>
              <a:t> design ideas that find a balance between control and flexibility (Jones, 2019).</a:t>
            </a:r>
          </a:p>
        </p:txBody>
      </p:sp>
    </p:spTree>
    <p:extLst>
      <p:ext uri="{BB962C8B-B14F-4D97-AF65-F5344CB8AC3E}">
        <p14:creationId xmlns:p14="http://schemas.microsoft.com/office/powerpoint/2010/main" val="43614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2EDB2A-5F5A-5170-F038-508394E8C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Leadership and Direction in Amazon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52E038-565C-493D-FF2D-F7DCA4455C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1426" y="1548030"/>
            <a:ext cx="7028483" cy="2686619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Performance, accountability, and innovation are </a:t>
            </a:r>
            <a:r>
              <a:rPr lang="en-US" dirty="0" err="1"/>
              <a:t>prioritised</a:t>
            </a:r>
            <a:r>
              <a:rPr lang="en-US" dirty="0"/>
              <a:t> by Amazon's leadership.</a:t>
            </a:r>
          </a:p>
          <a:p>
            <a:endParaRPr lang="en-US" dirty="0"/>
          </a:p>
          <a:p>
            <a:r>
              <a:rPr lang="en-US" dirty="0"/>
              <a:t>In order to establish expectations, inspire workers, and improve </a:t>
            </a:r>
            <a:r>
              <a:rPr lang="en-US" dirty="0" err="1"/>
              <a:t>organisational</a:t>
            </a:r>
            <a:r>
              <a:rPr lang="en-US" dirty="0"/>
              <a:t> performance, managers are essential.</a:t>
            </a:r>
          </a:p>
          <a:p>
            <a:endParaRPr lang="en-US" dirty="0"/>
          </a:p>
          <a:p>
            <a:r>
              <a:rPr lang="en-US" dirty="0"/>
              <a:t>Transformational and transactional leadership styles are two modern methods that are reflected in the company's leadership model (Yukl, 2020).</a:t>
            </a:r>
          </a:p>
          <a:p>
            <a:endParaRPr lang="en-US" dirty="0"/>
          </a:p>
          <a:p>
            <a:r>
              <a:rPr lang="en-US" dirty="0"/>
              <a:t>This guarantees that individual performance and </a:t>
            </a:r>
            <a:r>
              <a:rPr lang="en-US" dirty="0" err="1"/>
              <a:t>organisational</a:t>
            </a:r>
            <a:r>
              <a:rPr lang="en-US" dirty="0"/>
              <a:t> goals are in line.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6D639F-324D-A234-FA59-CFE29AB703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23950" y="4234649"/>
            <a:ext cx="3503433" cy="2627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1340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08CE5-0D48-9951-9421-7D755B399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Integration and Alignment of Business Functions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6B6A1-B5A9-FE17-7EEB-62E967C89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5" y="2160590"/>
            <a:ext cx="7285936" cy="2047426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At Amazon, efficient coordination guarantees smooth integration across divisions including customer service, IT, and logistics.</a:t>
            </a:r>
          </a:p>
          <a:p>
            <a:endParaRPr lang="en-US" dirty="0"/>
          </a:p>
          <a:p>
            <a:r>
              <a:rPr lang="en-US" dirty="0"/>
              <a:t>Real-time communication and teamwork are made easier by digital platforms and cloud technology.</a:t>
            </a:r>
          </a:p>
          <a:p>
            <a:endParaRPr lang="en-US" dirty="0"/>
          </a:p>
          <a:p>
            <a:r>
              <a:rPr lang="en-US" dirty="0"/>
              <a:t>This alignment facilitates the provision of a uniform client experience and improves operational efficiency (Griffin, 2021).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8AA3C2-DBF1-FE3F-9157-E5C1CD4122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2851" y="4066226"/>
            <a:ext cx="3332248" cy="2791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35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D269F-50AE-7885-3A17-2F2C487B2A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Performance Monitoring and Control Mechanisms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2866E-0C03-EBD3-B823-A0D813F68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7490122" cy="2500187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Amazon has sophisticated control tools to keep an eye on </a:t>
            </a:r>
            <a:r>
              <a:rPr lang="en-US" dirty="0" err="1"/>
              <a:t>organisational</a:t>
            </a:r>
            <a:r>
              <a:rPr lang="en-US" dirty="0"/>
              <a:t> performance.</a:t>
            </a:r>
          </a:p>
          <a:p>
            <a:endParaRPr lang="en-US" dirty="0"/>
          </a:p>
          <a:p>
            <a:r>
              <a:rPr lang="en-US" dirty="0"/>
              <a:t>These consist of consumer feedback systems, real-time analytics, and key performance indicators (KPIs).</a:t>
            </a:r>
          </a:p>
          <a:p>
            <a:endParaRPr lang="en-US" dirty="0"/>
          </a:p>
          <a:p>
            <a:r>
              <a:rPr lang="en-US" dirty="0"/>
              <a:t>When appropriate, managers take corrective action after regularly assessing performance in relation to strategic goals.</a:t>
            </a:r>
          </a:p>
          <a:p>
            <a:endParaRPr lang="en-US" dirty="0"/>
          </a:p>
          <a:p>
            <a:r>
              <a:rPr lang="en-US" dirty="0"/>
              <a:t>Accountability and ongoing development are guaranteed by such systems (Williams, 2022).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724484B-4C0A-8B07-4EE2-358384231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1545" y="4790139"/>
            <a:ext cx="4588246" cy="2067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207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45D863-8315-8DB3-8CD3-36827CCF68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Assessing Managerial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5522F1-D6E3-7654-3954-79F6845B0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616577"/>
            <a:ext cx="7356957" cy="2704374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The capacity to combine strategic planning with operational execution is a measure of managerial performance at Amazon.</a:t>
            </a:r>
          </a:p>
          <a:p>
            <a:endParaRPr lang="en-US" dirty="0"/>
          </a:p>
          <a:p>
            <a:r>
              <a:rPr lang="en-US" dirty="0"/>
              <a:t>Managers must preserve </a:t>
            </a:r>
            <a:r>
              <a:rPr lang="en-US" dirty="0" err="1"/>
              <a:t>organisational</a:t>
            </a:r>
            <a:r>
              <a:rPr lang="en-US" dirty="0"/>
              <a:t> effectiveness while adjusting to the quick changes in technology.</a:t>
            </a:r>
          </a:p>
          <a:p>
            <a:endParaRPr lang="en-US" dirty="0"/>
          </a:p>
          <a:p>
            <a:r>
              <a:rPr lang="en-US" dirty="0"/>
              <a:t>The significance of situational decision-making is </a:t>
            </a:r>
            <a:r>
              <a:rPr lang="en-US" dirty="0" err="1"/>
              <a:t>emphasised</a:t>
            </a:r>
            <a:r>
              <a:rPr lang="en-US" dirty="0"/>
              <a:t> by the use of contingency-based techniques (Hill et al., 2020).</a:t>
            </a:r>
          </a:p>
          <a:p>
            <a:endParaRPr lang="en-US" dirty="0"/>
          </a:p>
          <a:p>
            <a:r>
              <a:rPr lang="en-US" dirty="0"/>
              <a:t>Maintaining long-term success requires this flexibility.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3CC6C8-A719-7FC0-79E5-7C93B9D3EF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r="2296" b="7143"/>
          <a:stretch/>
        </p:blipFill>
        <p:spPr>
          <a:xfrm>
            <a:off x="3246605" y="4459185"/>
            <a:ext cx="3686855" cy="2398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340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2E480-28A9-29FD-5BA3-E4B0EA452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Role of Management Functions in Business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3CB8C1-AD27-C9FF-AA3C-590D5406A3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6566845" cy="229600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/>
              <a:t>The use of Fayol's functionalities helps Amazon's success by:</a:t>
            </a:r>
          </a:p>
          <a:p>
            <a:endParaRPr lang="en-US" dirty="0"/>
          </a:p>
          <a:p>
            <a:r>
              <a:rPr lang="en-US" dirty="0"/>
              <a:t>Enhancing strategic direction and innovation.</a:t>
            </a:r>
          </a:p>
          <a:p>
            <a:r>
              <a:rPr lang="en-US" dirty="0"/>
              <a:t>Increasing operational efficiency and scalability.</a:t>
            </a:r>
          </a:p>
          <a:p>
            <a:r>
              <a:rPr lang="en-US" dirty="0"/>
              <a:t>Enhancing client happiness and service excellence.</a:t>
            </a:r>
          </a:p>
          <a:p>
            <a:r>
              <a:rPr lang="en-US" dirty="0"/>
              <a:t>Improving competitive posture in global markets.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These functions offer an </a:t>
            </a:r>
            <a:r>
              <a:rPr lang="en-US" dirty="0" err="1"/>
              <a:t>organised</a:t>
            </a:r>
            <a:r>
              <a:rPr lang="en-US" dirty="0"/>
              <a:t> method to attaining corporate objectives.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BB2758-412A-84E9-ECA3-AB5188E0B6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7127" y="4714117"/>
            <a:ext cx="2957081" cy="2143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937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905FA9-BE9E-971B-51C1-2C04ACF4D7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Core Competencies for Modern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A3842-BC0A-70AF-A4F8-1F4CCF6FA6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724118" cy="2384778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Key competences needed in today's corporate world are:</a:t>
            </a:r>
          </a:p>
          <a:p>
            <a:endParaRPr lang="en-US" dirty="0"/>
          </a:p>
          <a:p>
            <a:r>
              <a:rPr lang="en-US" dirty="0"/>
              <a:t>Analytic and strategic thinking</a:t>
            </a:r>
          </a:p>
          <a:p>
            <a:r>
              <a:rPr lang="en-US" dirty="0"/>
              <a:t>Technical and digital expertise</a:t>
            </a:r>
          </a:p>
          <a:p>
            <a:r>
              <a:rPr lang="en-US" dirty="0"/>
              <a:t>Leadership and Interpersonal Communication</a:t>
            </a:r>
          </a:p>
          <a:p>
            <a:r>
              <a:rPr lang="en-US" dirty="0"/>
              <a:t>Flexible and adaptable in changing circumstances.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These competences represent the changing expectations placed on managers in modern businesses.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2E98DA-9A19-1D31-B2B0-52F556AB2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6359" y="4708864"/>
            <a:ext cx="3438617" cy="2149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0586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F19E4-FEEC-E95E-43B1-63FCE32A6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Summary and Final Insights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0048-7B52-A2CF-0A6F-3291A3CCA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Fayol's management functions continue to be a useful foundation for understanding managerial roles in modern businesses.</a:t>
            </a:r>
          </a:p>
          <a:p>
            <a:endParaRPr lang="en-US" dirty="0"/>
          </a:p>
          <a:p>
            <a:r>
              <a:rPr lang="en-US" dirty="0"/>
              <a:t>In the case of Amazon, these functions are used in a very dynamic and technologically driven environment.</a:t>
            </a:r>
          </a:p>
          <a:p>
            <a:endParaRPr lang="en-US" dirty="0"/>
          </a:p>
          <a:p>
            <a:r>
              <a:rPr lang="en-US" dirty="0"/>
              <a:t>However, their efficacy is dependent on adaptability, innovation, and the incorporation of contemporary management approaches.</a:t>
            </a:r>
          </a:p>
        </p:txBody>
      </p:sp>
    </p:spTree>
    <p:extLst>
      <p:ext uri="{BB962C8B-B14F-4D97-AF65-F5344CB8AC3E}">
        <p14:creationId xmlns:p14="http://schemas.microsoft.com/office/powerpoint/2010/main" val="1399874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CCF3D-2ADB-A9AE-B377-2886C2613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3FE6E-B24C-0179-F706-D735EC1DD3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/>
              <a:t>Fayol, H. (1949) General and Industrial Management. London: Pitman.</a:t>
            </a:r>
          </a:p>
          <a:p>
            <a:r>
              <a:rPr lang="en-US" dirty="0"/>
              <a:t>Griffin, R.W. (2021) Fundamentals of Management. 10th </a:t>
            </a:r>
            <a:r>
              <a:rPr lang="en-US" dirty="0" err="1"/>
              <a:t>edn</a:t>
            </a:r>
            <a:r>
              <a:rPr lang="en-US" dirty="0"/>
              <a:t>. Boston: Cengage Learning.</a:t>
            </a:r>
          </a:p>
          <a:p>
            <a:r>
              <a:rPr lang="en-US" dirty="0"/>
              <a:t>Hill, C.W.L., Jones, G.R. and Schilling, M.A. (2020) Strategic Management: Theory and Cases. 13th </a:t>
            </a:r>
            <a:r>
              <a:rPr lang="en-US" dirty="0" err="1"/>
              <a:t>edn</a:t>
            </a:r>
            <a:r>
              <a:rPr lang="en-US" dirty="0"/>
              <a:t>. Boston: Cengage Learning.</a:t>
            </a:r>
          </a:p>
          <a:p>
            <a:r>
              <a:rPr lang="en-US" dirty="0"/>
              <a:t>Jones, G.R. (2019) Organizational Theory, Design and Change. 8th </a:t>
            </a:r>
            <a:r>
              <a:rPr lang="en-US" dirty="0" err="1"/>
              <a:t>edn</a:t>
            </a:r>
            <a:r>
              <a:rPr lang="en-US" dirty="0"/>
              <a:t>. Harlow: Pearson.</a:t>
            </a:r>
          </a:p>
          <a:p>
            <a:r>
              <a:rPr lang="en-US" dirty="0"/>
              <a:t>Yukl, G. (2020) Leadership in Organizations. 9th </a:t>
            </a:r>
            <a:r>
              <a:rPr lang="en-US" dirty="0" err="1"/>
              <a:t>edn</a:t>
            </a:r>
            <a:r>
              <a:rPr lang="en-US" dirty="0"/>
              <a:t>. Harlow: Pearson.</a:t>
            </a:r>
          </a:p>
          <a:p>
            <a:r>
              <a:rPr lang="en-US" dirty="0"/>
              <a:t>Williams, C. (2022) MGMT. 14th </a:t>
            </a:r>
            <a:r>
              <a:rPr lang="en-US" dirty="0" err="1"/>
              <a:t>edn</a:t>
            </a:r>
            <a:r>
              <a:rPr lang="en-US" dirty="0"/>
              <a:t>. Boston: Cengage Learning.</a:t>
            </a:r>
          </a:p>
          <a:p>
            <a:r>
              <a:rPr lang="en-US" dirty="0"/>
              <a:t>Stone, R.J. and Deadrick, D.L. (2015) ‘Challenges and opportunities affecting the future of human resource management’, Human Resource Management Review, 25(2), pp. 139–145.</a:t>
            </a:r>
          </a:p>
          <a:p>
            <a:r>
              <a:rPr lang="en-US" dirty="0"/>
              <a:t>Davenport, T.H. and </a:t>
            </a:r>
            <a:r>
              <a:rPr lang="en-US" dirty="0" err="1"/>
              <a:t>Ronanki</a:t>
            </a:r>
            <a:r>
              <a:rPr lang="en-US" dirty="0"/>
              <a:t>, R. (2018) ‘Artificial intelligence for the real world’, Harvard Business Review, 96(1), pp. 108–116.</a:t>
            </a:r>
          </a:p>
          <a:p>
            <a:r>
              <a:rPr lang="en-US" dirty="0"/>
              <a:t>Amazon Inc. (2023) Form 10-K Annual Report. Available at: https://www.sec.gov</a:t>
            </a:r>
          </a:p>
        </p:txBody>
      </p:sp>
    </p:spTree>
    <p:extLst>
      <p:ext uri="{BB962C8B-B14F-4D97-AF65-F5344CB8AC3E}">
        <p14:creationId xmlns:p14="http://schemas.microsoft.com/office/powerpoint/2010/main" val="22702708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DD6CB-C1A3-0C4D-324B-FC5BB8C92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132" y="2768600"/>
            <a:ext cx="8596668" cy="1320800"/>
          </a:xfrm>
        </p:spPr>
        <p:txBody>
          <a:bodyPr/>
          <a:lstStyle/>
          <a:p>
            <a:pPr algn="ctr"/>
            <a:r>
              <a:rPr lang="en-US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04893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52</TotalTime>
  <Words>1116</Words>
  <Application>Microsoft Office PowerPoint</Application>
  <PresentationFormat>Widescreen</PresentationFormat>
  <Paragraphs>122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Trebuchet MS</vt:lpstr>
      <vt:lpstr>Wingdings 3</vt:lpstr>
      <vt:lpstr>Facet</vt:lpstr>
      <vt:lpstr>Application of Fayol’s Management Functions in Contemporary Business Case Study: Amazon</vt:lpstr>
      <vt:lpstr>Table of Contents</vt:lpstr>
      <vt:lpstr>Foundations of Management Theory</vt:lpstr>
      <vt:lpstr>Corporate Profile – Amazon</vt:lpstr>
      <vt:lpstr>Fayol’s Managerial Framework</vt:lpstr>
      <vt:lpstr>Strategic Planning Practices at Amazon</vt:lpstr>
      <vt:lpstr>Organisational Structure and Resource Allocation</vt:lpstr>
      <vt:lpstr>Leadership and Direction in Amazon</vt:lpstr>
      <vt:lpstr>Integration and Alignment of Business Functions</vt:lpstr>
      <vt:lpstr>Performance Monitoring and Control Mechanisms</vt:lpstr>
      <vt:lpstr>Assessing Managerial Impact</vt:lpstr>
      <vt:lpstr>Role of Management Functions in Business Success</vt:lpstr>
      <vt:lpstr>Core Competencies for Modern Managers</vt:lpstr>
      <vt:lpstr>Summary and Final Insights</vt:lpstr>
      <vt:lpstr>References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Application of Fayol’s Management Functions in Contemporary Business Case Study: Amazon</dc:title>
  <dc:creator>klm</dc:creator>
  <cp:lastModifiedBy>klm</cp:lastModifiedBy>
  <cp:revision>1</cp:revision>
  <dcterms:created xsi:type="dcterms:W3CDTF">2026-04-08T20:50:56Z</dcterms:created>
  <dcterms:modified xsi:type="dcterms:W3CDTF">2026-04-08T21:43:15Z</dcterms:modified>
</cp:coreProperties>
</file>