
<file path=[Content_Types].xml><?xml version="1.0" encoding="utf-8"?>
<Types xmlns="http://schemas.openxmlformats.org/package/2006/content-types">
  <Default Extension="1" ContentType="image/jpeg"/>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71" r:id="rId3"/>
    <p:sldId id="264" r:id="rId4"/>
    <p:sldId id="257" r:id="rId5"/>
    <p:sldId id="258" r:id="rId6"/>
    <p:sldId id="267" r:id="rId7"/>
    <p:sldId id="259" r:id="rId8"/>
    <p:sldId id="260" r:id="rId9"/>
    <p:sldId id="261" r:id="rId10"/>
    <p:sldId id="268" r:id="rId11"/>
    <p:sldId id="262" r:id="rId12"/>
    <p:sldId id="265" r:id="rId13"/>
    <p:sldId id="263" r:id="rId14"/>
    <p:sldId id="266" r:id="rId15"/>
    <p:sldId id="269"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80808"/>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il mediu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Stil luminos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72222" autoAdjust="0"/>
  </p:normalViewPr>
  <p:slideViewPr>
    <p:cSldViewPr snapToGrid="0" snapToObjects="1">
      <p:cViewPr varScale="1">
        <p:scale>
          <a:sx n="50" d="100"/>
          <a:sy n="50" d="100"/>
        </p:scale>
        <p:origin x="2382" y="6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FA04CD-96B1-40D9-B61A-D93D82CA4EF8}"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8928257-5450-4B9B-BF27-AA7FB216D546}">
      <dgm:prSet/>
      <dgm:spPr/>
      <dgm:t>
        <a:bodyPr/>
        <a:lstStyle/>
        <a:p>
          <a:pPr>
            <a:lnSpc>
              <a:spcPct val="100000"/>
            </a:lnSpc>
          </a:pPr>
          <a:r>
            <a:rPr lang="en-US" dirty="0"/>
            <a:t>- Provide continuous digital training</a:t>
          </a:r>
        </a:p>
      </dgm:t>
    </dgm:pt>
    <dgm:pt modelId="{599FBAD8-AF56-4895-B685-402C8852013E}" type="parTrans" cxnId="{C9FBB5F3-7597-4966-B7E5-B5B98E039B09}">
      <dgm:prSet/>
      <dgm:spPr/>
      <dgm:t>
        <a:bodyPr/>
        <a:lstStyle/>
        <a:p>
          <a:endParaRPr lang="en-US"/>
        </a:p>
      </dgm:t>
    </dgm:pt>
    <dgm:pt modelId="{DA0AE8B6-6D75-45EE-85F3-34674D8F83DC}" type="sibTrans" cxnId="{C9FBB5F3-7597-4966-B7E5-B5B98E039B09}">
      <dgm:prSet/>
      <dgm:spPr/>
      <dgm:t>
        <a:bodyPr/>
        <a:lstStyle/>
        <a:p>
          <a:pPr>
            <a:lnSpc>
              <a:spcPct val="100000"/>
            </a:lnSpc>
          </a:pPr>
          <a:endParaRPr lang="en-US"/>
        </a:p>
      </dgm:t>
    </dgm:pt>
    <dgm:pt modelId="{F8E0541A-98DB-4787-A435-338890EA4182}">
      <dgm:prSet/>
      <dgm:spPr/>
      <dgm:t>
        <a:bodyPr/>
        <a:lstStyle/>
        <a:p>
          <a:pPr>
            <a:lnSpc>
              <a:spcPct val="100000"/>
            </a:lnSpc>
          </a:pPr>
          <a:r>
            <a:rPr lang="en-US" dirty="0"/>
            <a:t>- Involve employees in AI integration</a:t>
          </a:r>
        </a:p>
      </dgm:t>
    </dgm:pt>
    <dgm:pt modelId="{7FFA1D36-2BC2-47D5-8615-A4DDA25B05B3}" type="parTrans" cxnId="{E0D7B5B8-430E-4D3D-BFE2-27A207DDD0AF}">
      <dgm:prSet/>
      <dgm:spPr/>
      <dgm:t>
        <a:bodyPr/>
        <a:lstStyle/>
        <a:p>
          <a:endParaRPr lang="en-US"/>
        </a:p>
      </dgm:t>
    </dgm:pt>
    <dgm:pt modelId="{21411BDD-9E40-4C12-B95C-4E61A8A66B7A}" type="sibTrans" cxnId="{E0D7B5B8-430E-4D3D-BFE2-27A207DDD0AF}">
      <dgm:prSet/>
      <dgm:spPr/>
      <dgm:t>
        <a:bodyPr/>
        <a:lstStyle/>
        <a:p>
          <a:pPr>
            <a:lnSpc>
              <a:spcPct val="100000"/>
            </a:lnSpc>
          </a:pPr>
          <a:endParaRPr lang="en-US"/>
        </a:p>
      </dgm:t>
    </dgm:pt>
    <dgm:pt modelId="{1E941CB1-CB9C-483F-8BF2-BE9DD8661376}">
      <dgm:prSet/>
      <dgm:spPr/>
      <dgm:t>
        <a:bodyPr/>
        <a:lstStyle/>
        <a:p>
          <a:pPr>
            <a:lnSpc>
              <a:spcPct val="100000"/>
            </a:lnSpc>
          </a:pPr>
          <a:r>
            <a:rPr lang="en-US"/>
            <a:t>- Create clear internal policies</a:t>
          </a:r>
        </a:p>
      </dgm:t>
    </dgm:pt>
    <dgm:pt modelId="{ED534710-4970-4FBD-A2C4-0C78843EFBF0}" type="parTrans" cxnId="{9D509D9A-329C-494A-9FAA-DEFDA3E203B1}">
      <dgm:prSet/>
      <dgm:spPr/>
      <dgm:t>
        <a:bodyPr/>
        <a:lstStyle/>
        <a:p>
          <a:endParaRPr lang="en-US"/>
        </a:p>
      </dgm:t>
    </dgm:pt>
    <dgm:pt modelId="{562D7F8E-FD8B-4FD1-9DF1-A469143BBEE0}" type="sibTrans" cxnId="{9D509D9A-329C-494A-9FAA-DEFDA3E203B1}">
      <dgm:prSet/>
      <dgm:spPr/>
      <dgm:t>
        <a:bodyPr/>
        <a:lstStyle/>
        <a:p>
          <a:pPr>
            <a:lnSpc>
              <a:spcPct val="100000"/>
            </a:lnSpc>
          </a:pPr>
          <a:endParaRPr lang="en-US"/>
        </a:p>
      </dgm:t>
    </dgm:pt>
    <dgm:pt modelId="{3AA660DF-C6B6-400C-8DD9-91C3F79A244A}">
      <dgm:prSet/>
      <dgm:spPr/>
      <dgm:t>
        <a:bodyPr/>
        <a:lstStyle/>
        <a:p>
          <a:pPr>
            <a:lnSpc>
              <a:spcPct val="100000"/>
            </a:lnSpc>
          </a:pPr>
          <a:r>
            <a:rPr lang="en-US" dirty="0"/>
            <a:t>- Support small hotels through funding and partnerships</a:t>
          </a:r>
        </a:p>
      </dgm:t>
    </dgm:pt>
    <dgm:pt modelId="{6388444A-279B-49CC-8AFB-F5F5B7EF0023}" type="parTrans" cxnId="{8B40057C-1984-41E3-9A33-53482067A212}">
      <dgm:prSet/>
      <dgm:spPr/>
      <dgm:t>
        <a:bodyPr/>
        <a:lstStyle/>
        <a:p>
          <a:endParaRPr lang="en-US"/>
        </a:p>
      </dgm:t>
    </dgm:pt>
    <dgm:pt modelId="{BEBF8095-CF4E-4F17-A2CC-77949BECB4C3}" type="sibTrans" cxnId="{8B40057C-1984-41E3-9A33-53482067A212}">
      <dgm:prSet/>
      <dgm:spPr/>
      <dgm:t>
        <a:bodyPr/>
        <a:lstStyle/>
        <a:p>
          <a:pPr>
            <a:lnSpc>
              <a:spcPct val="100000"/>
            </a:lnSpc>
          </a:pPr>
          <a:endParaRPr lang="en-US"/>
        </a:p>
      </dgm:t>
    </dgm:pt>
    <dgm:pt modelId="{36F8D9AF-4F2E-432B-AB6F-A03C80FC7CC5}">
      <dgm:prSet/>
      <dgm:spPr/>
      <dgm:t>
        <a:bodyPr/>
        <a:lstStyle/>
        <a:p>
          <a:pPr>
            <a:lnSpc>
              <a:spcPct val="100000"/>
            </a:lnSpc>
          </a:pPr>
          <a:r>
            <a:rPr lang="en-US" dirty="0"/>
            <a:t>Reference: </a:t>
          </a:r>
          <a:r>
            <a:rPr lang="ro-RO" dirty="0"/>
            <a:t>(</a:t>
          </a:r>
          <a:r>
            <a:rPr lang="en-US" dirty="0" err="1"/>
            <a:t>Doborjeh</a:t>
          </a:r>
          <a:r>
            <a:rPr lang="ro-RO" dirty="0"/>
            <a:t>, </a:t>
          </a:r>
          <a:r>
            <a:rPr lang="en-US" dirty="0"/>
            <a:t>2022)</a:t>
          </a:r>
        </a:p>
      </dgm:t>
    </dgm:pt>
    <dgm:pt modelId="{AE49C1E7-DC2E-4C07-8B67-48EE53C88F71}" type="parTrans" cxnId="{45FA0DA2-9DE0-4673-9ABB-9D6DD7052734}">
      <dgm:prSet/>
      <dgm:spPr/>
      <dgm:t>
        <a:bodyPr/>
        <a:lstStyle/>
        <a:p>
          <a:endParaRPr lang="en-US"/>
        </a:p>
      </dgm:t>
    </dgm:pt>
    <dgm:pt modelId="{DC3D9F32-37B2-41F1-8ECD-037AE588F650}" type="sibTrans" cxnId="{45FA0DA2-9DE0-4673-9ABB-9D6DD7052734}">
      <dgm:prSet/>
      <dgm:spPr/>
      <dgm:t>
        <a:bodyPr/>
        <a:lstStyle/>
        <a:p>
          <a:endParaRPr lang="en-US"/>
        </a:p>
      </dgm:t>
    </dgm:pt>
    <dgm:pt modelId="{68D01B09-E8A3-458D-B825-E05177C287E3}" type="pres">
      <dgm:prSet presAssocID="{D3FA04CD-96B1-40D9-B61A-D93D82CA4EF8}" presName="root" presStyleCnt="0">
        <dgm:presLayoutVars>
          <dgm:dir/>
          <dgm:resizeHandles val="exact"/>
        </dgm:presLayoutVars>
      </dgm:prSet>
      <dgm:spPr/>
    </dgm:pt>
    <dgm:pt modelId="{7D5F8B34-BF86-46BE-984C-65C20244019C}" type="pres">
      <dgm:prSet presAssocID="{D3FA04CD-96B1-40D9-B61A-D93D82CA4EF8}" presName="container" presStyleCnt="0">
        <dgm:presLayoutVars>
          <dgm:dir/>
          <dgm:resizeHandles val="exact"/>
        </dgm:presLayoutVars>
      </dgm:prSet>
      <dgm:spPr/>
    </dgm:pt>
    <dgm:pt modelId="{F7C6300F-93D3-4135-BC18-AC0F755A4988}" type="pres">
      <dgm:prSet presAssocID="{58928257-5450-4B9B-BF27-AA7FB216D546}" presName="compNode" presStyleCnt="0"/>
      <dgm:spPr/>
    </dgm:pt>
    <dgm:pt modelId="{F642B056-5F41-4E35-9F30-C01245F14C23}" type="pres">
      <dgm:prSet presAssocID="{58928257-5450-4B9B-BF27-AA7FB216D546}" presName="iconBgRect" presStyleLbl="bgShp" presStyleIdx="0" presStyleCnt="5"/>
      <dgm:spPr/>
    </dgm:pt>
    <dgm:pt modelId="{A52BCB1F-10AB-4CF5-8C5E-258F49828893}" type="pres">
      <dgm:prSet presAssocID="{58928257-5450-4B9B-BF27-AA7FB216D54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fesor"/>
        </a:ext>
      </dgm:extLst>
    </dgm:pt>
    <dgm:pt modelId="{07D6CE69-F27A-4340-B4AE-D32A499B6D66}" type="pres">
      <dgm:prSet presAssocID="{58928257-5450-4B9B-BF27-AA7FB216D546}" presName="spaceRect" presStyleCnt="0"/>
      <dgm:spPr/>
    </dgm:pt>
    <dgm:pt modelId="{575197FE-1AF0-488B-B7CF-C4D3F05CA1A5}" type="pres">
      <dgm:prSet presAssocID="{58928257-5450-4B9B-BF27-AA7FB216D546}" presName="textRect" presStyleLbl="revTx" presStyleIdx="0" presStyleCnt="5">
        <dgm:presLayoutVars>
          <dgm:chMax val="1"/>
          <dgm:chPref val="1"/>
        </dgm:presLayoutVars>
      </dgm:prSet>
      <dgm:spPr/>
    </dgm:pt>
    <dgm:pt modelId="{4A9B442C-D638-406E-A1A1-95BCC502B43D}" type="pres">
      <dgm:prSet presAssocID="{DA0AE8B6-6D75-45EE-85F3-34674D8F83DC}" presName="sibTrans" presStyleLbl="sibTrans2D1" presStyleIdx="0" presStyleCnt="0"/>
      <dgm:spPr/>
    </dgm:pt>
    <dgm:pt modelId="{EB1C5607-063A-4792-A74F-D1251FE85A41}" type="pres">
      <dgm:prSet presAssocID="{F8E0541A-98DB-4787-A435-338890EA4182}" presName="compNode" presStyleCnt="0"/>
      <dgm:spPr/>
    </dgm:pt>
    <dgm:pt modelId="{BB815B2C-28A2-420F-A059-CA6DF2FCED4A}" type="pres">
      <dgm:prSet presAssocID="{F8E0541A-98DB-4787-A435-338890EA4182}" presName="iconBgRect" presStyleLbl="bgShp" presStyleIdx="1" presStyleCnt="5"/>
      <dgm:spPr/>
    </dgm:pt>
    <dgm:pt modelId="{8F819087-2FA1-415E-8456-CAEE9E4C85E5}" type="pres">
      <dgm:prSet presAssocID="{F8E0541A-98DB-4787-A435-338890EA418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04901069-3F10-48F6-8F9A-E9D4C2218C08}" type="pres">
      <dgm:prSet presAssocID="{F8E0541A-98DB-4787-A435-338890EA4182}" presName="spaceRect" presStyleCnt="0"/>
      <dgm:spPr/>
    </dgm:pt>
    <dgm:pt modelId="{6B2F2F59-B5CA-4A6F-9FF3-63A4D014A54F}" type="pres">
      <dgm:prSet presAssocID="{F8E0541A-98DB-4787-A435-338890EA4182}" presName="textRect" presStyleLbl="revTx" presStyleIdx="1" presStyleCnt="5">
        <dgm:presLayoutVars>
          <dgm:chMax val="1"/>
          <dgm:chPref val="1"/>
        </dgm:presLayoutVars>
      </dgm:prSet>
      <dgm:spPr/>
    </dgm:pt>
    <dgm:pt modelId="{00849970-C2FB-49E6-A90A-EA9B01AA628C}" type="pres">
      <dgm:prSet presAssocID="{21411BDD-9E40-4C12-B95C-4E61A8A66B7A}" presName="sibTrans" presStyleLbl="sibTrans2D1" presStyleIdx="0" presStyleCnt="0"/>
      <dgm:spPr/>
    </dgm:pt>
    <dgm:pt modelId="{EB24CDE9-D01D-4AC3-9D7F-200342CBB7A4}" type="pres">
      <dgm:prSet presAssocID="{1E941CB1-CB9C-483F-8BF2-BE9DD8661376}" presName="compNode" presStyleCnt="0"/>
      <dgm:spPr/>
    </dgm:pt>
    <dgm:pt modelId="{68AF8F2C-15FC-455B-BE5A-327EF8B46E58}" type="pres">
      <dgm:prSet presAssocID="{1E941CB1-CB9C-483F-8BF2-BE9DD8661376}" presName="iconBgRect" presStyleLbl="bgShp" presStyleIdx="2" presStyleCnt="5"/>
      <dgm:spPr/>
    </dgm:pt>
    <dgm:pt modelId="{128C192B-855E-48BA-A471-91B316A614C2}" type="pres">
      <dgm:prSet presAssocID="{1E941CB1-CB9C-483F-8BF2-BE9DD866137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06C13BC2-D98E-4647-95E3-30290154E7CB}" type="pres">
      <dgm:prSet presAssocID="{1E941CB1-CB9C-483F-8BF2-BE9DD8661376}" presName="spaceRect" presStyleCnt="0"/>
      <dgm:spPr/>
    </dgm:pt>
    <dgm:pt modelId="{E2D0B824-B451-4330-A18C-AE2552858D7E}" type="pres">
      <dgm:prSet presAssocID="{1E941CB1-CB9C-483F-8BF2-BE9DD8661376}" presName="textRect" presStyleLbl="revTx" presStyleIdx="2" presStyleCnt="5">
        <dgm:presLayoutVars>
          <dgm:chMax val="1"/>
          <dgm:chPref val="1"/>
        </dgm:presLayoutVars>
      </dgm:prSet>
      <dgm:spPr/>
    </dgm:pt>
    <dgm:pt modelId="{D8A18880-38C4-411B-A4F3-860618406758}" type="pres">
      <dgm:prSet presAssocID="{562D7F8E-FD8B-4FD1-9DF1-A469143BBEE0}" presName="sibTrans" presStyleLbl="sibTrans2D1" presStyleIdx="0" presStyleCnt="0"/>
      <dgm:spPr/>
    </dgm:pt>
    <dgm:pt modelId="{6685B3AB-7497-4097-BF9C-C17E15510C03}" type="pres">
      <dgm:prSet presAssocID="{3AA660DF-C6B6-400C-8DD9-91C3F79A244A}" presName="compNode" presStyleCnt="0"/>
      <dgm:spPr/>
    </dgm:pt>
    <dgm:pt modelId="{7B388116-B8AD-4F00-BE06-50564FC1F76E}" type="pres">
      <dgm:prSet presAssocID="{3AA660DF-C6B6-400C-8DD9-91C3F79A244A}" presName="iconBgRect" presStyleLbl="bgShp" presStyleIdx="3" presStyleCnt="5"/>
      <dgm:spPr/>
    </dgm:pt>
    <dgm:pt modelId="{9F0ABA79-5C4B-465E-A214-50E989EC9AB0}" type="pres">
      <dgm:prSet presAssocID="{3AA660DF-C6B6-400C-8DD9-91C3F79A244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ădire"/>
        </a:ext>
      </dgm:extLst>
    </dgm:pt>
    <dgm:pt modelId="{CB3AF799-8254-457F-877F-4C1AF34C360E}" type="pres">
      <dgm:prSet presAssocID="{3AA660DF-C6B6-400C-8DD9-91C3F79A244A}" presName="spaceRect" presStyleCnt="0"/>
      <dgm:spPr/>
    </dgm:pt>
    <dgm:pt modelId="{CD2BEBA3-A3FE-460F-9FB6-EC375F4C3723}" type="pres">
      <dgm:prSet presAssocID="{3AA660DF-C6B6-400C-8DD9-91C3F79A244A}" presName="textRect" presStyleLbl="revTx" presStyleIdx="3" presStyleCnt="5">
        <dgm:presLayoutVars>
          <dgm:chMax val="1"/>
          <dgm:chPref val="1"/>
        </dgm:presLayoutVars>
      </dgm:prSet>
      <dgm:spPr/>
    </dgm:pt>
    <dgm:pt modelId="{9C64A6B5-540D-4582-A431-ADAC4AD33F73}" type="pres">
      <dgm:prSet presAssocID="{BEBF8095-CF4E-4F17-A2CC-77949BECB4C3}" presName="sibTrans" presStyleLbl="sibTrans2D1" presStyleIdx="0" presStyleCnt="0"/>
      <dgm:spPr/>
    </dgm:pt>
    <dgm:pt modelId="{958FEF92-A0AA-4E64-8FAE-7940C628821D}" type="pres">
      <dgm:prSet presAssocID="{36F8D9AF-4F2E-432B-AB6F-A03C80FC7CC5}" presName="compNode" presStyleCnt="0"/>
      <dgm:spPr/>
    </dgm:pt>
    <dgm:pt modelId="{C4AFF18F-DC29-40A9-9129-DEA139518F6A}" type="pres">
      <dgm:prSet presAssocID="{36F8D9AF-4F2E-432B-AB6F-A03C80FC7CC5}" presName="iconBgRect" presStyleLbl="bgShp" presStyleIdx="4" presStyleCnt="5" custLinFactX="99634" custLinFactNeighborX="100000" custLinFactNeighborY="-17877"/>
      <dgm:spPr/>
    </dgm:pt>
    <dgm:pt modelId="{F8E0AE04-2F77-457A-BFC9-9E170F79FE74}" type="pres">
      <dgm:prSet presAssocID="{36F8D9AF-4F2E-432B-AB6F-A03C80FC7CC5}" presName="iconRect" presStyleLbl="node1" presStyleIdx="4" presStyleCnt="5" custLinFactX="147042" custLinFactNeighborX="200000" custLinFactNeighborY="-22504"/>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osed Quotation Mark"/>
        </a:ext>
      </dgm:extLst>
    </dgm:pt>
    <dgm:pt modelId="{F206E8DB-0279-467B-83DB-47B370716907}" type="pres">
      <dgm:prSet presAssocID="{36F8D9AF-4F2E-432B-AB6F-A03C80FC7CC5}" presName="spaceRect" presStyleCnt="0"/>
      <dgm:spPr/>
    </dgm:pt>
    <dgm:pt modelId="{F5F07169-72E8-4A9C-8697-CA5F810900CA}" type="pres">
      <dgm:prSet presAssocID="{36F8D9AF-4F2E-432B-AB6F-A03C80FC7CC5}" presName="textRect" presStyleLbl="revTx" presStyleIdx="4" presStyleCnt="5" custLinFactNeighborX="83993" custLinFactNeighborY="-24748">
        <dgm:presLayoutVars>
          <dgm:chMax val="1"/>
          <dgm:chPref val="1"/>
        </dgm:presLayoutVars>
      </dgm:prSet>
      <dgm:spPr/>
    </dgm:pt>
  </dgm:ptLst>
  <dgm:cxnLst>
    <dgm:cxn modelId="{9B264D16-BCE6-410C-9899-99B8FC52CCE6}" type="presOf" srcId="{BEBF8095-CF4E-4F17-A2CC-77949BECB4C3}" destId="{9C64A6B5-540D-4582-A431-ADAC4AD33F73}" srcOrd="0" destOrd="0" presId="urn:microsoft.com/office/officeart/2018/2/layout/IconCircleList"/>
    <dgm:cxn modelId="{EE4DE030-1F5D-4BB2-A49B-75C7CF1C0DD0}" type="presOf" srcId="{D3FA04CD-96B1-40D9-B61A-D93D82CA4EF8}" destId="{68D01B09-E8A3-458D-B825-E05177C287E3}" srcOrd="0" destOrd="0" presId="urn:microsoft.com/office/officeart/2018/2/layout/IconCircleList"/>
    <dgm:cxn modelId="{86E62B3B-764B-4607-8C8C-3A6848A11F68}" type="presOf" srcId="{1E941CB1-CB9C-483F-8BF2-BE9DD8661376}" destId="{E2D0B824-B451-4330-A18C-AE2552858D7E}" srcOrd="0" destOrd="0" presId="urn:microsoft.com/office/officeart/2018/2/layout/IconCircleList"/>
    <dgm:cxn modelId="{278E6669-4BC0-4B1C-9840-EE03BFF37F4A}" type="presOf" srcId="{F8E0541A-98DB-4787-A435-338890EA4182}" destId="{6B2F2F59-B5CA-4A6F-9FF3-63A4D014A54F}" srcOrd="0" destOrd="0" presId="urn:microsoft.com/office/officeart/2018/2/layout/IconCircleList"/>
    <dgm:cxn modelId="{34495870-DE80-4C46-82A6-30BD1CEC9E8B}" type="presOf" srcId="{3AA660DF-C6B6-400C-8DD9-91C3F79A244A}" destId="{CD2BEBA3-A3FE-460F-9FB6-EC375F4C3723}" srcOrd="0" destOrd="0" presId="urn:microsoft.com/office/officeart/2018/2/layout/IconCircleList"/>
    <dgm:cxn modelId="{854EF571-3CFD-4557-84A0-B2B69A5CB99B}" type="presOf" srcId="{58928257-5450-4B9B-BF27-AA7FB216D546}" destId="{575197FE-1AF0-488B-B7CF-C4D3F05CA1A5}" srcOrd="0" destOrd="0" presId="urn:microsoft.com/office/officeart/2018/2/layout/IconCircleList"/>
    <dgm:cxn modelId="{8B40057C-1984-41E3-9A33-53482067A212}" srcId="{D3FA04CD-96B1-40D9-B61A-D93D82CA4EF8}" destId="{3AA660DF-C6B6-400C-8DD9-91C3F79A244A}" srcOrd="3" destOrd="0" parTransId="{6388444A-279B-49CC-8AFB-F5F5B7EF0023}" sibTransId="{BEBF8095-CF4E-4F17-A2CC-77949BECB4C3}"/>
    <dgm:cxn modelId="{9D509D9A-329C-494A-9FAA-DEFDA3E203B1}" srcId="{D3FA04CD-96B1-40D9-B61A-D93D82CA4EF8}" destId="{1E941CB1-CB9C-483F-8BF2-BE9DD8661376}" srcOrd="2" destOrd="0" parTransId="{ED534710-4970-4FBD-A2C4-0C78843EFBF0}" sibTransId="{562D7F8E-FD8B-4FD1-9DF1-A469143BBEE0}"/>
    <dgm:cxn modelId="{45FA0DA2-9DE0-4673-9ABB-9D6DD7052734}" srcId="{D3FA04CD-96B1-40D9-B61A-D93D82CA4EF8}" destId="{36F8D9AF-4F2E-432B-AB6F-A03C80FC7CC5}" srcOrd="4" destOrd="0" parTransId="{AE49C1E7-DC2E-4C07-8B67-48EE53C88F71}" sibTransId="{DC3D9F32-37B2-41F1-8ECD-037AE588F650}"/>
    <dgm:cxn modelId="{F89C94A3-CD61-45B7-91E8-F37DCDAE2D33}" type="presOf" srcId="{DA0AE8B6-6D75-45EE-85F3-34674D8F83DC}" destId="{4A9B442C-D638-406E-A1A1-95BCC502B43D}" srcOrd="0" destOrd="0" presId="urn:microsoft.com/office/officeart/2018/2/layout/IconCircleList"/>
    <dgm:cxn modelId="{E0D7B5B8-430E-4D3D-BFE2-27A207DDD0AF}" srcId="{D3FA04CD-96B1-40D9-B61A-D93D82CA4EF8}" destId="{F8E0541A-98DB-4787-A435-338890EA4182}" srcOrd="1" destOrd="0" parTransId="{7FFA1D36-2BC2-47D5-8615-A4DDA25B05B3}" sibTransId="{21411BDD-9E40-4C12-B95C-4E61A8A66B7A}"/>
    <dgm:cxn modelId="{580441C5-3E9B-431B-9D22-3616027F21A4}" type="presOf" srcId="{562D7F8E-FD8B-4FD1-9DF1-A469143BBEE0}" destId="{D8A18880-38C4-411B-A4F3-860618406758}" srcOrd="0" destOrd="0" presId="urn:microsoft.com/office/officeart/2018/2/layout/IconCircleList"/>
    <dgm:cxn modelId="{C4AC6BC6-715F-41E2-ACC9-DEB423DE6365}" type="presOf" srcId="{21411BDD-9E40-4C12-B95C-4E61A8A66B7A}" destId="{00849970-C2FB-49E6-A90A-EA9B01AA628C}" srcOrd="0" destOrd="0" presId="urn:microsoft.com/office/officeart/2018/2/layout/IconCircleList"/>
    <dgm:cxn modelId="{A3DA62E4-70D5-4831-99D4-5EBEB2F3C185}" type="presOf" srcId="{36F8D9AF-4F2E-432B-AB6F-A03C80FC7CC5}" destId="{F5F07169-72E8-4A9C-8697-CA5F810900CA}" srcOrd="0" destOrd="0" presId="urn:microsoft.com/office/officeart/2018/2/layout/IconCircleList"/>
    <dgm:cxn modelId="{C9FBB5F3-7597-4966-B7E5-B5B98E039B09}" srcId="{D3FA04CD-96B1-40D9-B61A-D93D82CA4EF8}" destId="{58928257-5450-4B9B-BF27-AA7FB216D546}" srcOrd="0" destOrd="0" parTransId="{599FBAD8-AF56-4895-B685-402C8852013E}" sibTransId="{DA0AE8B6-6D75-45EE-85F3-34674D8F83DC}"/>
    <dgm:cxn modelId="{3AC1902B-684B-404A-81E8-21BFA21B9629}" type="presParOf" srcId="{68D01B09-E8A3-458D-B825-E05177C287E3}" destId="{7D5F8B34-BF86-46BE-984C-65C20244019C}" srcOrd="0" destOrd="0" presId="urn:microsoft.com/office/officeart/2018/2/layout/IconCircleList"/>
    <dgm:cxn modelId="{4EF633EB-CC45-40AD-A8EF-39CDB1C08DAF}" type="presParOf" srcId="{7D5F8B34-BF86-46BE-984C-65C20244019C}" destId="{F7C6300F-93D3-4135-BC18-AC0F755A4988}" srcOrd="0" destOrd="0" presId="urn:microsoft.com/office/officeart/2018/2/layout/IconCircleList"/>
    <dgm:cxn modelId="{36DF4437-263F-4E03-920C-74FD3D066657}" type="presParOf" srcId="{F7C6300F-93D3-4135-BC18-AC0F755A4988}" destId="{F642B056-5F41-4E35-9F30-C01245F14C23}" srcOrd="0" destOrd="0" presId="urn:microsoft.com/office/officeart/2018/2/layout/IconCircleList"/>
    <dgm:cxn modelId="{57E5C4BB-8C0D-46E6-AB0D-59347A65F7D4}" type="presParOf" srcId="{F7C6300F-93D3-4135-BC18-AC0F755A4988}" destId="{A52BCB1F-10AB-4CF5-8C5E-258F49828893}" srcOrd="1" destOrd="0" presId="urn:microsoft.com/office/officeart/2018/2/layout/IconCircleList"/>
    <dgm:cxn modelId="{89357328-AC07-49C4-830C-08AD93F2204B}" type="presParOf" srcId="{F7C6300F-93D3-4135-BC18-AC0F755A4988}" destId="{07D6CE69-F27A-4340-B4AE-D32A499B6D66}" srcOrd="2" destOrd="0" presId="urn:microsoft.com/office/officeart/2018/2/layout/IconCircleList"/>
    <dgm:cxn modelId="{BCD6C1A8-89CD-474B-B0DA-89C0ADC3A26B}" type="presParOf" srcId="{F7C6300F-93D3-4135-BC18-AC0F755A4988}" destId="{575197FE-1AF0-488B-B7CF-C4D3F05CA1A5}" srcOrd="3" destOrd="0" presId="urn:microsoft.com/office/officeart/2018/2/layout/IconCircleList"/>
    <dgm:cxn modelId="{B87EBA7C-11ED-44B4-A1AB-746715D57C42}" type="presParOf" srcId="{7D5F8B34-BF86-46BE-984C-65C20244019C}" destId="{4A9B442C-D638-406E-A1A1-95BCC502B43D}" srcOrd="1" destOrd="0" presId="urn:microsoft.com/office/officeart/2018/2/layout/IconCircleList"/>
    <dgm:cxn modelId="{2E77C107-EEE0-4FF7-B80B-F1A8683441ED}" type="presParOf" srcId="{7D5F8B34-BF86-46BE-984C-65C20244019C}" destId="{EB1C5607-063A-4792-A74F-D1251FE85A41}" srcOrd="2" destOrd="0" presId="urn:microsoft.com/office/officeart/2018/2/layout/IconCircleList"/>
    <dgm:cxn modelId="{27AC9111-8CFE-4987-8C18-266BD79830E6}" type="presParOf" srcId="{EB1C5607-063A-4792-A74F-D1251FE85A41}" destId="{BB815B2C-28A2-420F-A059-CA6DF2FCED4A}" srcOrd="0" destOrd="0" presId="urn:microsoft.com/office/officeart/2018/2/layout/IconCircleList"/>
    <dgm:cxn modelId="{18929ADC-00AA-47A5-AB5D-C1D1BC2981EF}" type="presParOf" srcId="{EB1C5607-063A-4792-A74F-D1251FE85A41}" destId="{8F819087-2FA1-415E-8456-CAEE9E4C85E5}" srcOrd="1" destOrd="0" presId="urn:microsoft.com/office/officeart/2018/2/layout/IconCircleList"/>
    <dgm:cxn modelId="{2243238D-D665-4272-AE19-2A256538571B}" type="presParOf" srcId="{EB1C5607-063A-4792-A74F-D1251FE85A41}" destId="{04901069-3F10-48F6-8F9A-E9D4C2218C08}" srcOrd="2" destOrd="0" presId="urn:microsoft.com/office/officeart/2018/2/layout/IconCircleList"/>
    <dgm:cxn modelId="{AC828D81-D612-4983-8619-BB4355B7BDC0}" type="presParOf" srcId="{EB1C5607-063A-4792-A74F-D1251FE85A41}" destId="{6B2F2F59-B5CA-4A6F-9FF3-63A4D014A54F}" srcOrd="3" destOrd="0" presId="urn:microsoft.com/office/officeart/2018/2/layout/IconCircleList"/>
    <dgm:cxn modelId="{BD198CB8-8714-44F7-BF10-C20FF6168A5D}" type="presParOf" srcId="{7D5F8B34-BF86-46BE-984C-65C20244019C}" destId="{00849970-C2FB-49E6-A90A-EA9B01AA628C}" srcOrd="3" destOrd="0" presId="urn:microsoft.com/office/officeart/2018/2/layout/IconCircleList"/>
    <dgm:cxn modelId="{D59CBCB8-4AA7-4D8E-A854-E275FBA24956}" type="presParOf" srcId="{7D5F8B34-BF86-46BE-984C-65C20244019C}" destId="{EB24CDE9-D01D-4AC3-9D7F-200342CBB7A4}" srcOrd="4" destOrd="0" presId="urn:microsoft.com/office/officeart/2018/2/layout/IconCircleList"/>
    <dgm:cxn modelId="{92A5E0E6-26A8-4BB9-A4FD-A89934DBA827}" type="presParOf" srcId="{EB24CDE9-D01D-4AC3-9D7F-200342CBB7A4}" destId="{68AF8F2C-15FC-455B-BE5A-327EF8B46E58}" srcOrd="0" destOrd="0" presId="urn:microsoft.com/office/officeart/2018/2/layout/IconCircleList"/>
    <dgm:cxn modelId="{C26AD398-0C7D-4EB2-B169-076B626F2626}" type="presParOf" srcId="{EB24CDE9-D01D-4AC3-9D7F-200342CBB7A4}" destId="{128C192B-855E-48BA-A471-91B316A614C2}" srcOrd="1" destOrd="0" presId="urn:microsoft.com/office/officeart/2018/2/layout/IconCircleList"/>
    <dgm:cxn modelId="{E455F9EC-AD52-46D2-A6F1-92782A651F04}" type="presParOf" srcId="{EB24CDE9-D01D-4AC3-9D7F-200342CBB7A4}" destId="{06C13BC2-D98E-4647-95E3-30290154E7CB}" srcOrd="2" destOrd="0" presId="urn:microsoft.com/office/officeart/2018/2/layout/IconCircleList"/>
    <dgm:cxn modelId="{255A0737-11E6-4FD4-9259-75410DB6ADB0}" type="presParOf" srcId="{EB24CDE9-D01D-4AC3-9D7F-200342CBB7A4}" destId="{E2D0B824-B451-4330-A18C-AE2552858D7E}" srcOrd="3" destOrd="0" presId="urn:microsoft.com/office/officeart/2018/2/layout/IconCircleList"/>
    <dgm:cxn modelId="{A773222A-D6E0-4A7B-8C39-22B559F01E39}" type="presParOf" srcId="{7D5F8B34-BF86-46BE-984C-65C20244019C}" destId="{D8A18880-38C4-411B-A4F3-860618406758}" srcOrd="5" destOrd="0" presId="urn:microsoft.com/office/officeart/2018/2/layout/IconCircleList"/>
    <dgm:cxn modelId="{545CA355-173B-4ADA-95CD-65F2C1096416}" type="presParOf" srcId="{7D5F8B34-BF86-46BE-984C-65C20244019C}" destId="{6685B3AB-7497-4097-BF9C-C17E15510C03}" srcOrd="6" destOrd="0" presId="urn:microsoft.com/office/officeart/2018/2/layout/IconCircleList"/>
    <dgm:cxn modelId="{6FBE981F-7B41-4843-A537-40F07BC993D3}" type="presParOf" srcId="{6685B3AB-7497-4097-BF9C-C17E15510C03}" destId="{7B388116-B8AD-4F00-BE06-50564FC1F76E}" srcOrd="0" destOrd="0" presId="urn:microsoft.com/office/officeart/2018/2/layout/IconCircleList"/>
    <dgm:cxn modelId="{DF10C853-2284-455F-8355-D835E4760979}" type="presParOf" srcId="{6685B3AB-7497-4097-BF9C-C17E15510C03}" destId="{9F0ABA79-5C4B-465E-A214-50E989EC9AB0}" srcOrd="1" destOrd="0" presId="urn:microsoft.com/office/officeart/2018/2/layout/IconCircleList"/>
    <dgm:cxn modelId="{BADE91E6-8F02-455C-8692-FFCDAF73ED3E}" type="presParOf" srcId="{6685B3AB-7497-4097-BF9C-C17E15510C03}" destId="{CB3AF799-8254-457F-877F-4C1AF34C360E}" srcOrd="2" destOrd="0" presId="urn:microsoft.com/office/officeart/2018/2/layout/IconCircleList"/>
    <dgm:cxn modelId="{C1F35F06-6D67-42E2-AEE9-356FEC26BF09}" type="presParOf" srcId="{6685B3AB-7497-4097-BF9C-C17E15510C03}" destId="{CD2BEBA3-A3FE-460F-9FB6-EC375F4C3723}" srcOrd="3" destOrd="0" presId="urn:microsoft.com/office/officeart/2018/2/layout/IconCircleList"/>
    <dgm:cxn modelId="{2B383C7D-388B-4F05-BDCC-92EEA0AE727E}" type="presParOf" srcId="{7D5F8B34-BF86-46BE-984C-65C20244019C}" destId="{9C64A6B5-540D-4582-A431-ADAC4AD33F73}" srcOrd="7" destOrd="0" presId="urn:microsoft.com/office/officeart/2018/2/layout/IconCircleList"/>
    <dgm:cxn modelId="{E2C894F7-9319-4413-9E4E-578E5A22BBE9}" type="presParOf" srcId="{7D5F8B34-BF86-46BE-984C-65C20244019C}" destId="{958FEF92-A0AA-4E64-8FAE-7940C628821D}" srcOrd="8" destOrd="0" presId="urn:microsoft.com/office/officeart/2018/2/layout/IconCircleList"/>
    <dgm:cxn modelId="{6375199F-3928-4FB9-B0F2-ACCB3FC3A3E1}" type="presParOf" srcId="{958FEF92-A0AA-4E64-8FAE-7940C628821D}" destId="{C4AFF18F-DC29-40A9-9129-DEA139518F6A}" srcOrd="0" destOrd="0" presId="urn:microsoft.com/office/officeart/2018/2/layout/IconCircleList"/>
    <dgm:cxn modelId="{7AB67DAC-781D-408C-AB00-BBE126469F8C}" type="presParOf" srcId="{958FEF92-A0AA-4E64-8FAE-7940C628821D}" destId="{F8E0AE04-2F77-457A-BFC9-9E170F79FE74}" srcOrd="1" destOrd="0" presId="urn:microsoft.com/office/officeart/2018/2/layout/IconCircleList"/>
    <dgm:cxn modelId="{CA42D6E7-911D-4154-AECB-ECEEC078EBFD}" type="presParOf" srcId="{958FEF92-A0AA-4E64-8FAE-7940C628821D}" destId="{F206E8DB-0279-467B-83DB-47B370716907}" srcOrd="2" destOrd="0" presId="urn:microsoft.com/office/officeart/2018/2/layout/IconCircleList"/>
    <dgm:cxn modelId="{8D9839DF-533F-4390-9D58-40D8D2CC1D28}" type="presParOf" srcId="{958FEF92-A0AA-4E64-8FAE-7940C628821D}" destId="{F5F07169-72E8-4A9C-8697-CA5F810900C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42B056-5F41-4E35-9F30-C01245F14C23}">
      <dsp:nvSpPr>
        <dsp:cNvPr id="0" name=""/>
        <dsp:cNvSpPr/>
      </dsp:nvSpPr>
      <dsp:spPr>
        <a:xfrm>
          <a:off x="334403" y="2600"/>
          <a:ext cx="955560" cy="9555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2BCB1F-10AB-4CF5-8C5E-258F49828893}">
      <dsp:nvSpPr>
        <dsp:cNvPr id="0" name=""/>
        <dsp:cNvSpPr/>
      </dsp:nvSpPr>
      <dsp:spPr>
        <a:xfrm>
          <a:off x="535070" y="203268"/>
          <a:ext cx="554225" cy="5542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5197FE-1AF0-488B-B7CF-C4D3F05CA1A5}">
      <dsp:nvSpPr>
        <dsp:cNvPr id="0" name=""/>
        <dsp:cNvSpPr/>
      </dsp:nvSpPr>
      <dsp:spPr>
        <a:xfrm>
          <a:off x="1494726" y="2600"/>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 Provide continuous digital training</a:t>
          </a:r>
        </a:p>
      </dsp:txBody>
      <dsp:txXfrm>
        <a:off x="1494726" y="2600"/>
        <a:ext cx="2252392" cy="955560"/>
      </dsp:txXfrm>
    </dsp:sp>
    <dsp:sp modelId="{BB815B2C-28A2-420F-A059-CA6DF2FCED4A}">
      <dsp:nvSpPr>
        <dsp:cNvPr id="0" name=""/>
        <dsp:cNvSpPr/>
      </dsp:nvSpPr>
      <dsp:spPr>
        <a:xfrm>
          <a:off x="4139581" y="2600"/>
          <a:ext cx="955560" cy="95556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819087-2FA1-415E-8456-CAEE9E4C85E5}">
      <dsp:nvSpPr>
        <dsp:cNvPr id="0" name=""/>
        <dsp:cNvSpPr/>
      </dsp:nvSpPr>
      <dsp:spPr>
        <a:xfrm>
          <a:off x="4340248" y="203268"/>
          <a:ext cx="554225" cy="5542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B2F2F59-B5CA-4A6F-9FF3-63A4D014A54F}">
      <dsp:nvSpPr>
        <dsp:cNvPr id="0" name=""/>
        <dsp:cNvSpPr/>
      </dsp:nvSpPr>
      <dsp:spPr>
        <a:xfrm>
          <a:off x="5299904" y="2600"/>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 Involve employees in AI integration</a:t>
          </a:r>
        </a:p>
      </dsp:txBody>
      <dsp:txXfrm>
        <a:off x="5299904" y="2600"/>
        <a:ext cx="2252392" cy="955560"/>
      </dsp:txXfrm>
    </dsp:sp>
    <dsp:sp modelId="{68AF8F2C-15FC-455B-BE5A-327EF8B46E58}">
      <dsp:nvSpPr>
        <dsp:cNvPr id="0" name=""/>
        <dsp:cNvSpPr/>
      </dsp:nvSpPr>
      <dsp:spPr>
        <a:xfrm>
          <a:off x="334403" y="1697888"/>
          <a:ext cx="955560" cy="95556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8C192B-855E-48BA-A471-91B316A614C2}">
      <dsp:nvSpPr>
        <dsp:cNvPr id="0" name=""/>
        <dsp:cNvSpPr/>
      </dsp:nvSpPr>
      <dsp:spPr>
        <a:xfrm>
          <a:off x="535070" y="1898556"/>
          <a:ext cx="554225" cy="5542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D0B824-B451-4330-A18C-AE2552858D7E}">
      <dsp:nvSpPr>
        <dsp:cNvPr id="0" name=""/>
        <dsp:cNvSpPr/>
      </dsp:nvSpPr>
      <dsp:spPr>
        <a:xfrm>
          <a:off x="1494726" y="1697888"/>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a:t>- Create clear internal policies</a:t>
          </a:r>
        </a:p>
      </dsp:txBody>
      <dsp:txXfrm>
        <a:off x="1494726" y="1697888"/>
        <a:ext cx="2252392" cy="955560"/>
      </dsp:txXfrm>
    </dsp:sp>
    <dsp:sp modelId="{7B388116-B8AD-4F00-BE06-50564FC1F76E}">
      <dsp:nvSpPr>
        <dsp:cNvPr id="0" name=""/>
        <dsp:cNvSpPr/>
      </dsp:nvSpPr>
      <dsp:spPr>
        <a:xfrm>
          <a:off x="4139581" y="1697888"/>
          <a:ext cx="955560" cy="95556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0ABA79-5C4B-465E-A214-50E989EC9AB0}">
      <dsp:nvSpPr>
        <dsp:cNvPr id="0" name=""/>
        <dsp:cNvSpPr/>
      </dsp:nvSpPr>
      <dsp:spPr>
        <a:xfrm>
          <a:off x="4340248" y="1898556"/>
          <a:ext cx="554225" cy="5542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2BEBA3-A3FE-460F-9FB6-EC375F4C3723}">
      <dsp:nvSpPr>
        <dsp:cNvPr id="0" name=""/>
        <dsp:cNvSpPr/>
      </dsp:nvSpPr>
      <dsp:spPr>
        <a:xfrm>
          <a:off x="5299904" y="1697888"/>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 Support small hotels through funding and partnerships</a:t>
          </a:r>
        </a:p>
      </dsp:txBody>
      <dsp:txXfrm>
        <a:off x="5299904" y="1697888"/>
        <a:ext cx="2252392" cy="955560"/>
      </dsp:txXfrm>
    </dsp:sp>
    <dsp:sp modelId="{C4AFF18F-DC29-40A9-9129-DEA139518F6A}">
      <dsp:nvSpPr>
        <dsp:cNvPr id="0" name=""/>
        <dsp:cNvSpPr/>
      </dsp:nvSpPr>
      <dsp:spPr>
        <a:xfrm>
          <a:off x="2242026" y="3222351"/>
          <a:ext cx="955560" cy="95556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E0AE04-2F77-457A-BFC9-9E170F79FE74}">
      <dsp:nvSpPr>
        <dsp:cNvPr id="0" name=""/>
        <dsp:cNvSpPr/>
      </dsp:nvSpPr>
      <dsp:spPr>
        <a:xfrm>
          <a:off x="2458464" y="3469121"/>
          <a:ext cx="554225" cy="55422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5F07169-72E8-4A9C-8697-CA5F810900CA}">
      <dsp:nvSpPr>
        <dsp:cNvPr id="0" name=""/>
        <dsp:cNvSpPr/>
      </dsp:nvSpPr>
      <dsp:spPr>
        <a:xfrm>
          <a:off x="3386578" y="3156694"/>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Reference: </a:t>
          </a:r>
          <a:r>
            <a:rPr lang="ro-RO" sz="2000" kern="1200" dirty="0"/>
            <a:t>(</a:t>
          </a:r>
          <a:r>
            <a:rPr lang="en-US" sz="2000" kern="1200" dirty="0" err="1"/>
            <a:t>Doborjeh</a:t>
          </a:r>
          <a:r>
            <a:rPr lang="ro-RO" sz="2000" kern="1200" dirty="0"/>
            <a:t>, </a:t>
          </a:r>
          <a:r>
            <a:rPr lang="en-US" sz="2000" kern="1200" dirty="0"/>
            <a:t>2022)</a:t>
          </a:r>
        </a:p>
      </dsp:txBody>
      <dsp:txXfrm>
        <a:off x="3386578" y="3156694"/>
        <a:ext cx="2252392" cy="95556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9DEAD5-1C10-46FB-97A8-9A1D45453A88}" type="datetimeFigureOut">
              <a:rPr lang="ro-RO" smtClean="0"/>
              <a:t>05.06.2025</a:t>
            </a:fld>
            <a:endParaRPr lang="ro-RO"/>
          </a:p>
        </p:txBody>
      </p:sp>
      <p:sp>
        <p:nvSpPr>
          <p:cNvPr id="4" name="Substituent imagine diapozitiv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9425C9-BD7C-4FBF-BA84-F8683D65C3A4}" type="slidenum">
              <a:rPr lang="ro-RO" smtClean="0"/>
              <a:t>‹#›</a:t>
            </a:fld>
            <a:endParaRPr lang="ro-RO"/>
          </a:p>
        </p:txBody>
      </p:sp>
    </p:spTree>
    <p:extLst>
      <p:ext uri="{BB962C8B-B14F-4D97-AF65-F5344CB8AC3E}">
        <p14:creationId xmlns:p14="http://schemas.microsoft.com/office/powerpoint/2010/main" val="2726930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dirty="0"/>
              <a:t>Good morning everyone.</a:t>
            </a:r>
            <a:br>
              <a:rPr lang="en-US" dirty="0"/>
            </a:br>
            <a:r>
              <a:rPr lang="en-US" dirty="0"/>
              <a:t>My name is Madalina Ionela Preda, and I’m happy to share with you my research project titled </a:t>
            </a:r>
            <a:r>
              <a:rPr lang="en-US" b="1" dirty="0"/>
              <a:t>“Artificial Intelligence and Human Collaboration in Hotels.”</a:t>
            </a:r>
            <a:br>
              <a:rPr lang="en-US" dirty="0"/>
            </a:br>
            <a:r>
              <a:rPr lang="en-US" dirty="0"/>
              <a:t>In this presentation, I’ll explore how AI is transforming the housekeeping department in hotels—improving not only operational efficiency, but also staff motivation and guest satisfaction.</a:t>
            </a:r>
          </a:p>
        </p:txBody>
      </p:sp>
      <p:sp>
        <p:nvSpPr>
          <p:cNvPr id="4" name="Substituent număr diapozitiv 3"/>
          <p:cNvSpPr>
            <a:spLocks noGrp="1"/>
          </p:cNvSpPr>
          <p:nvPr>
            <p:ph type="sldNum" sz="quarter" idx="5"/>
          </p:nvPr>
        </p:nvSpPr>
        <p:spPr/>
        <p:txBody>
          <a:bodyPr/>
          <a:lstStyle/>
          <a:p>
            <a:fld id="{929425C9-BD7C-4FBF-BA84-F8683D65C3A4}" type="slidenum">
              <a:rPr lang="ro-RO" smtClean="0"/>
              <a:t>1</a:t>
            </a:fld>
            <a:endParaRPr lang="ro-RO"/>
          </a:p>
        </p:txBody>
      </p:sp>
    </p:spTree>
    <p:extLst>
      <p:ext uri="{BB962C8B-B14F-4D97-AF65-F5344CB8AC3E}">
        <p14:creationId xmlns:p14="http://schemas.microsoft.com/office/powerpoint/2010/main" val="7084728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dirty="0"/>
              <a:t>For this presentation, I decided to focus on the housekeeping department</a:t>
            </a:r>
            <a:r>
              <a:rPr lang="ro-RO" dirty="0"/>
              <a:t>.</a:t>
            </a:r>
            <a:r>
              <a:rPr lang="en-US" dirty="0"/>
              <a:t>What I want to show today is that AI isn’t just about robots or replacing people</a:t>
            </a:r>
            <a:r>
              <a:rPr lang="ro-RO" dirty="0"/>
              <a:t>.</a:t>
            </a:r>
            <a:endParaRPr lang="en-US" dirty="0"/>
          </a:p>
          <a:p>
            <a:r>
              <a:rPr lang="en-US" dirty="0"/>
              <a:t>This presentation also looks at how these tools affect the people who use them. I’ll talk about how AI impacts motivation, how employees respond to new technology, and what managers can do to make sure these tools are used in a way that really helps staff, not adds extra stress.</a:t>
            </a:r>
          </a:p>
          <a:p>
            <a:r>
              <a:rPr lang="en-US" dirty="0"/>
              <a:t>AI is already transforming how hotels operate, especially since the pandemic, which accelerated the need for digital solutions across the industry. Guests now expect faster check-ins, perfectly clean rooms, and seamless, </a:t>
            </a:r>
            <a:r>
              <a:rPr lang="en-US" dirty="0" err="1"/>
              <a:t>personalised</a:t>
            </a:r>
            <a:r>
              <a:rPr lang="en-US" dirty="0"/>
              <a:t> services. AI plays a key role in delivering these expectations by automating operational processes and improving service consistency.</a:t>
            </a:r>
          </a:p>
          <a:p>
            <a:r>
              <a:rPr lang="en-US" dirty="0"/>
              <a:t>This research focuses not only on the technology itself but also on the collaboration between humans and AI—particularly in the housekeeping department, where the nature of the work is physically demanding and often repetitive. AI proves especially valuable in these environments by taking over routine tasks such as assigning rooms or inspecting linen quality. This allows staff to dedicate more time and energy to guest interaction, </a:t>
            </a:r>
            <a:r>
              <a:rPr lang="en-US" dirty="0" err="1"/>
              <a:t>personalised</a:t>
            </a:r>
            <a:r>
              <a:rPr lang="en-US" dirty="0"/>
              <a:t> service, and attention to detail—the elements that define quality hospitality.</a:t>
            </a:r>
          </a:p>
          <a:p>
            <a:r>
              <a:rPr lang="en-US" dirty="0"/>
              <a:t>The study also examines the impact of AI on the day-to-day experience of housekeeping employees. It explores how AI integration changes the way staff interact with their work, how it influences their sense of control, and how it affects their motivation and performance. It further considers the importance of clear communication, ongoing support, and inclusive leadership when introducing these technologies.</a:t>
            </a:r>
          </a:p>
          <a:p>
            <a:r>
              <a:rPr lang="en-US" dirty="0"/>
              <a:t>In the following sections, the presentation highlights how AI is currently used in housekeeping, what tools are available, what barriers still exist, and what strategic measures hotels can take to ensure that AI implementation benefits both operational goals and employee well-being.</a:t>
            </a:r>
          </a:p>
          <a:p>
            <a:endParaRPr lang="en-US" dirty="0"/>
          </a:p>
        </p:txBody>
      </p:sp>
      <p:sp>
        <p:nvSpPr>
          <p:cNvPr id="4" name="Substituent număr diapozitiv 3"/>
          <p:cNvSpPr>
            <a:spLocks noGrp="1"/>
          </p:cNvSpPr>
          <p:nvPr>
            <p:ph type="sldNum" sz="quarter" idx="5"/>
          </p:nvPr>
        </p:nvSpPr>
        <p:spPr/>
        <p:txBody>
          <a:bodyPr/>
          <a:lstStyle/>
          <a:p>
            <a:fld id="{929425C9-BD7C-4FBF-BA84-F8683D65C3A4}" type="slidenum">
              <a:rPr lang="ro-RO" smtClean="0"/>
              <a:t>3</a:t>
            </a:fld>
            <a:endParaRPr lang="ro-RO"/>
          </a:p>
        </p:txBody>
      </p:sp>
    </p:spTree>
    <p:extLst>
      <p:ext uri="{BB962C8B-B14F-4D97-AF65-F5344CB8AC3E}">
        <p14:creationId xmlns:p14="http://schemas.microsoft.com/office/powerpoint/2010/main" val="3516485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dirty="0"/>
              <a:t> I chose to focus on housekeeping because, even though it’s one of the most important departments in a hotel, it often remains behind the scenes—physically demanding, high-pressure, and frequently under-supported.</a:t>
            </a:r>
          </a:p>
          <a:p>
            <a:r>
              <a:rPr lang="en-US" dirty="0"/>
              <a:t>After the pandemic, the demand for higher hygiene standards and faster service increased drastically. Meanwhile, many hotels faced staff shortages, putting more pressure on existing housekeeping teams.</a:t>
            </a:r>
          </a:p>
          <a:p>
            <a:r>
              <a:rPr lang="en-US" dirty="0"/>
              <a:t>This is where AI can act as a valuable support tool. For example, it can assign rooms fairly based on difficulty, check occupancy with sensors, or inspect linens using image recognition. These tools reduce routine workload and let staff focus more on </a:t>
            </a:r>
            <a:r>
              <a:rPr lang="en-US" dirty="0" err="1"/>
              <a:t>personalising</a:t>
            </a:r>
            <a:r>
              <a:rPr lang="en-US" dirty="0"/>
              <a:t> the guest experience.</a:t>
            </a:r>
          </a:p>
          <a:p>
            <a:r>
              <a:rPr lang="en-US" dirty="0"/>
              <a:t>However, it’s not just about using new technology—it’s about how these tools affect motivation, confidence, and team dynamics.</a:t>
            </a:r>
          </a:p>
          <a:p>
            <a:r>
              <a:rPr lang="en-US" dirty="0"/>
              <a:t>That’s why I use </a:t>
            </a:r>
            <a:r>
              <a:rPr lang="en-US" b="1" dirty="0"/>
              <a:t>Self-Determination Theory</a:t>
            </a:r>
            <a:r>
              <a:rPr lang="en-US" dirty="0"/>
              <a:t> to examine how AI influences autonomy, competence, and relatedness among housekeeping staff.</a:t>
            </a:r>
          </a:p>
          <a:p>
            <a:r>
              <a:rPr lang="en-US" dirty="0"/>
              <a:t>I also apply the </a:t>
            </a:r>
            <a:r>
              <a:rPr lang="en-US" b="1" dirty="0"/>
              <a:t>Techno-Human Collaboration</a:t>
            </a:r>
            <a:r>
              <a:rPr lang="en-US" dirty="0"/>
              <a:t> model to understand how AI can work </a:t>
            </a:r>
            <a:r>
              <a:rPr lang="en-US" i="1" dirty="0"/>
              <a:t>with</a:t>
            </a:r>
            <a:r>
              <a:rPr lang="en-US" dirty="0"/>
              <a:t> staff—not replace them—when implemented thoughtfully.</a:t>
            </a:r>
          </a:p>
          <a:p>
            <a:r>
              <a:rPr lang="en-US" dirty="0"/>
              <a:t>These frameworks help us </a:t>
            </a:r>
            <a:r>
              <a:rPr lang="en-US" dirty="0" err="1"/>
              <a:t>analyse</a:t>
            </a:r>
            <a:r>
              <a:rPr lang="en-US" dirty="0"/>
              <a:t> the </a:t>
            </a:r>
            <a:r>
              <a:rPr lang="en-US" b="1" dirty="0"/>
              <a:t>psychological and operational</a:t>
            </a:r>
            <a:r>
              <a:rPr lang="en-US" dirty="0"/>
              <a:t> effects of AI in this highly demanding department, making housekeeping a key case study in the broader discussion of AI in hospitality.</a:t>
            </a:r>
          </a:p>
          <a:p>
            <a:endParaRPr lang="ro-RO" dirty="0"/>
          </a:p>
        </p:txBody>
      </p:sp>
      <p:sp>
        <p:nvSpPr>
          <p:cNvPr id="4" name="Substituent număr diapozitiv 3"/>
          <p:cNvSpPr>
            <a:spLocks noGrp="1"/>
          </p:cNvSpPr>
          <p:nvPr>
            <p:ph type="sldNum" sz="quarter" idx="5"/>
          </p:nvPr>
        </p:nvSpPr>
        <p:spPr/>
        <p:txBody>
          <a:bodyPr/>
          <a:lstStyle/>
          <a:p>
            <a:fld id="{929425C9-BD7C-4FBF-BA84-F8683D65C3A4}" type="slidenum">
              <a:rPr lang="ro-RO" smtClean="0"/>
              <a:t>4</a:t>
            </a:fld>
            <a:endParaRPr lang="ro-RO"/>
          </a:p>
        </p:txBody>
      </p:sp>
    </p:spTree>
    <p:extLst>
      <p:ext uri="{BB962C8B-B14F-4D97-AF65-F5344CB8AC3E}">
        <p14:creationId xmlns:p14="http://schemas.microsoft.com/office/powerpoint/2010/main" val="36558557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dirty="0"/>
              <a:t>To </a:t>
            </a:r>
            <a:r>
              <a:rPr lang="en-US" dirty="0" err="1"/>
              <a:t>analyse</a:t>
            </a:r>
            <a:r>
              <a:rPr lang="en-US" dirty="0"/>
              <a:t> how AI influences employees in hotel housekeeping, I used two theoretical frameworks.</a:t>
            </a:r>
          </a:p>
          <a:p>
            <a:r>
              <a:rPr lang="en-US" dirty="0"/>
              <a:t>The first is </a:t>
            </a:r>
            <a:r>
              <a:rPr lang="en-US" b="1" dirty="0"/>
              <a:t>Self-Determination Theory</a:t>
            </a:r>
            <a:r>
              <a:rPr lang="en-US" dirty="0"/>
              <a:t> . This theory explains that employee motivation is stronger when three basic psychological needs are fulfilled:</a:t>
            </a:r>
          </a:p>
          <a:p>
            <a:r>
              <a:rPr lang="en-US" b="1" dirty="0"/>
              <a:t>Autonomy</a:t>
            </a:r>
            <a:r>
              <a:rPr lang="en-US" dirty="0"/>
              <a:t> – the ability to make decisions and have control over one’s tasks</a:t>
            </a:r>
          </a:p>
          <a:p>
            <a:r>
              <a:rPr lang="en-US" b="1" dirty="0"/>
              <a:t>Competence</a:t>
            </a:r>
            <a:r>
              <a:rPr lang="en-US" dirty="0"/>
              <a:t> – the confidence to carry out tasks effectively</a:t>
            </a:r>
          </a:p>
          <a:p>
            <a:r>
              <a:rPr lang="en-US" b="1" dirty="0"/>
              <a:t>Relatedness</a:t>
            </a:r>
            <a:r>
              <a:rPr lang="en-US" dirty="0"/>
              <a:t> – a sense of connection and belonging within a team</a:t>
            </a:r>
          </a:p>
          <a:p>
            <a:r>
              <a:rPr lang="en-US" dirty="0"/>
              <a:t>In the context of housekeeping, these needs are often not fully supported. Tasks are repetitive and scheduled under time pressure, with little room for flexibility.</a:t>
            </a:r>
            <a:br>
              <a:rPr lang="en-US" dirty="0"/>
            </a:br>
            <a:r>
              <a:rPr lang="en-US" dirty="0"/>
              <a:t>However, when implemented correctly, AI tools can actually support these needs. For example, task allocation software can give housekeepers more control over their workday, and real-time performance feedback can increase their sense of progress and competence.</a:t>
            </a:r>
          </a:p>
          <a:p>
            <a:r>
              <a:rPr lang="en-US" dirty="0"/>
              <a:t>The second framework is </a:t>
            </a:r>
            <a:r>
              <a:rPr lang="en-US" b="1" dirty="0"/>
              <a:t>Techno-Human Collaboration</a:t>
            </a:r>
            <a:r>
              <a:rPr lang="en-US" dirty="0"/>
              <a:t>, </a:t>
            </a:r>
            <a:r>
              <a:rPr lang="ro-RO" dirty="0"/>
              <a:t>t</a:t>
            </a:r>
            <a:r>
              <a:rPr lang="en-US" dirty="0"/>
              <a:t>his model highlights the idea that technology, especially AI, should be used to </a:t>
            </a:r>
            <a:r>
              <a:rPr lang="en-US" b="1" dirty="0"/>
              <a:t>support human work</a:t>
            </a:r>
            <a:r>
              <a:rPr lang="en-US" dirty="0"/>
              <a:t>, not to replace it. It promotes a partnership where AI takes care of repetitive or data-based tasks, while humans focus on service, creativity, and problem-solving.</a:t>
            </a:r>
          </a:p>
          <a:p>
            <a:r>
              <a:rPr lang="en-US" dirty="0"/>
              <a:t>Together, these two theories provide a useful lens to understand the impact of AI tools in the workplace—not just from a technical perspective, but also in terms of staff motivation, emotional well-being, and teamwork.</a:t>
            </a:r>
          </a:p>
        </p:txBody>
      </p:sp>
      <p:sp>
        <p:nvSpPr>
          <p:cNvPr id="4" name="Substituent număr diapozitiv 3"/>
          <p:cNvSpPr>
            <a:spLocks noGrp="1"/>
          </p:cNvSpPr>
          <p:nvPr>
            <p:ph type="sldNum" sz="quarter" idx="5"/>
          </p:nvPr>
        </p:nvSpPr>
        <p:spPr/>
        <p:txBody>
          <a:bodyPr/>
          <a:lstStyle/>
          <a:p>
            <a:fld id="{929425C9-BD7C-4FBF-BA84-F8683D65C3A4}" type="slidenum">
              <a:rPr lang="ro-RO" smtClean="0"/>
              <a:t>5</a:t>
            </a:fld>
            <a:endParaRPr lang="ro-RO"/>
          </a:p>
        </p:txBody>
      </p:sp>
    </p:spTree>
    <p:extLst>
      <p:ext uri="{BB962C8B-B14F-4D97-AF65-F5344CB8AC3E}">
        <p14:creationId xmlns:p14="http://schemas.microsoft.com/office/powerpoint/2010/main" val="21964033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dirty="0"/>
              <a:t>To carry out this research, I used a </a:t>
            </a:r>
            <a:r>
              <a:rPr lang="en-US" b="1" dirty="0"/>
              <a:t>qualitative secondary approach</a:t>
            </a:r>
            <a:r>
              <a:rPr lang="en-US" dirty="0"/>
              <a:t>.</a:t>
            </a:r>
            <a:br>
              <a:rPr lang="en-US" dirty="0"/>
            </a:br>
            <a:r>
              <a:rPr lang="en-US" dirty="0"/>
              <a:t>This means I </a:t>
            </a:r>
            <a:r>
              <a:rPr lang="en-US" dirty="0" err="1"/>
              <a:t>analysed</a:t>
            </a:r>
            <a:r>
              <a:rPr lang="en-US" dirty="0"/>
              <a:t> existing materials such as </a:t>
            </a:r>
            <a:r>
              <a:rPr lang="en-US" b="1" dirty="0"/>
              <a:t>academic journal articles</a:t>
            </a:r>
            <a:r>
              <a:rPr lang="en-US" dirty="0"/>
              <a:t>, </a:t>
            </a:r>
            <a:r>
              <a:rPr lang="en-US" b="1" dirty="0"/>
              <a:t>industry reports</a:t>
            </a:r>
            <a:r>
              <a:rPr lang="en-US" dirty="0"/>
              <a:t>, and </a:t>
            </a:r>
            <a:r>
              <a:rPr lang="en-US" b="1" dirty="0"/>
              <a:t>real-world case studies</a:t>
            </a:r>
            <a:r>
              <a:rPr lang="en-US" dirty="0"/>
              <a:t> published between 2017 and 2025.</a:t>
            </a:r>
          </a:p>
          <a:p>
            <a:r>
              <a:rPr lang="en-US" dirty="0"/>
              <a:t>I applied the two theoretical frameworks I mentioned earlier — </a:t>
            </a:r>
            <a:r>
              <a:rPr lang="en-US" b="1" dirty="0"/>
              <a:t>Self-Determination Theory</a:t>
            </a:r>
            <a:r>
              <a:rPr lang="en-US" dirty="0"/>
              <a:t> and </a:t>
            </a:r>
            <a:r>
              <a:rPr lang="en-US" b="1" dirty="0"/>
              <a:t>Techno-Human Collaboration</a:t>
            </a:r>
            <a:r>
              <a:rPr lang="en-US" dirty="0"/>
              <a:t> — to help interpret the human aspects of AI adoption.</a:t>
            </a:r>
          </a:p>
          <a:p>
            <a:r>
              <a:rPr lang="en-US" dirty="0"/>
              <a:t>I also used the </a:t>
            </a:r>
            <a:r>
              <a:rPr lang="en-US" b="1" dirty="0"/>
              <a:t>PESTEL framework</a:t>
            </a:r>
            <a:r>
              <a:rPr lang="en-US" dirty="0"/>
              <a:t>, which examines political, economic, social, technological, environmental, and legal factors.</a:t>
            </a:r>
            <a:br>
              <a:rPr lang="en-US" dirty="0"/>
            </a:br>
            <a:r>
              <a:rPr lang="en-US" dirty="0"/>
              <a:t>This combination allowed me to explore </a:t>
            </a:r>
            <a:r>
              <a:rPr lang="en-US" b="1" dirty="0"/>
              <a:t>not just what AI tools are capable of</a:t>
            </a:r>
            <a:r>
              <a:rPr lang="en-US" dirty="0"/>
              <a:t>, but also the </a:t>
            </a:r>
            <a:r>
              <a:rPr lang="en-US" b="1" dirty="0"/>
              <a:t>external pressures</a:t>
            </a:r>
            <a:r>
              <a:rPr lang="en-US" dirty="0"/>
              <a:t> and </a:t>
            </a:r>
            <a:r>
              <a:rPr lang="en-US" b="1" dirty="0"/>
              <a:t>real-world limitations</a:t>
            </a:r>
            <a:r>
              <a:rPr lang="en-US" dirty="0"/>
              <a:t> that hotels face when trying to implement them.</a:t>
            </a:r>
          </a:p>
        </p:txBody>
      </p:sp>
      <p:sp>
        <p:nvSpPr>
          <p:cNvPr id="4" name="Substituent număr diapozitiv 3"/>
          <p:cNvSpPr>
            <a:spLocks noGrp="1"/>
          </p:cNvSpPr>
          <p:nvPr>
            <p:ph type="sldNum" sz="quarter" idx="5"/>
          </p:nvPr>
        </p:nvSpPr>
        <p:spPr/>
        <p:txBody>
          <a:bodyPr/>
          <a:lstStyle/>
          <a:p>
            <a:fld id="{929425C9-BD7C-4FBF-BA84-F8683D65C3A4}" type="slidenum">
              <a:rPr lang="ro-RO" smtClean="0"/>
              <a:t>6</a:t>
            </a:fld>
            <a:endParaRPr lang="ro-RO"/>
          </a:p>
        </p:txBody>
      </p:sp>
    </p:spTree>
    <p:extLst>
      <p:ext uri="{BB962C8B-B14F-4D97-AF65-F5344CB8AC3E}">
        <p14:creationId xmlns:p14="http://schemas.microsoft.com/office/powerpoint/2010/main" val="3791072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dirty="0"/>
              <a:t>In the housekeeping department, AI tools are already being used to simplify and support daily operations.</a:t>
            </a:r>
          </a:p>
          <a:p>
            <a:r>
              <a:rPr lang="en-US" dirty="0"/>
              <a:t>One example is </a:t>
            </a:r>
            <a:r>
              <a:rPr lang="en-US" b="1" dirty="0"/>
              <a:t>task management software</a:t>
            </a:r>
            <a:r>
              <a:rPr lang="en-US" dirty="0"/>
              <a:t>, which can automatically assign rooms based on how difficult they are to clean and how recently each staff member completed tasks. This helps create a </a:t>
            </a:r>
            <a:r>
              <a:rPr lang="en-US" b="1" dirty="0"/>
              <a:t>fairer workload distribution</a:t>
            </a:r>
            <a:r>
              <a:rPr lang="en-US" dirty="0"/>
              <a:t>, which reduces team tension and fatigue.</a:t>
            </a:r>
          </a:p>
          <a:p>
            <a:r>
              <a:rPr lang="en-US" dirty="0"/>
              <a:t>Another key tool is </a:t>
            </a:r>
            <a:r>
              <a:rPr lang="en-US" b="1" dirty="0"/>
              <a:t>AI-based linen inspection</a:t>
            </a:r>
            <a:r>
              <a:rPr lang="en-US" dirty="0"/>
              <a:t>, where image recognition detects stains or damage before linens are delivered to guest rooms. This improves quality control and saves time for staff.</a:t>
            </a:r>
          </a:p>
          <a:p>
            <a:r>
              <a:rPr lang="en-US" dirty="0"/>
              <a:t>There are also </a:t>
            </a:r>
            <a:r>
              <a:rPr lang="en-US" b="1" dirty="0"/>
              <a:t>real-time dashboards</a:t>
            </a:r>
            <a:r>
              <a:rPr lang="en-US" dirty="0"/>
              <a:t> that provide instant performance feedback, helping employees manage their time and tasks more effectively throughout the day.</a:t>
            </a:r>
          </a:p>
          <a:p>
            <a:r>
              <a:rPr lang="en-US" dirty="0"/>
              <a:t>Overall, these technologies help reduce stress, avoid human error, and give housekeepers more control over their day.</a:t>
            </a:r>
            <a:br>
              <a:rPr lang="en-US" dirty="0"/>
            </a:br>
            <a:r>
              <a:rPr lang="en-US" dirty="0"/>
              <a:t>And most importantly, </a:t>
            </a:r>
            <a:r>
              <a:rPr lang="en-US" b="1" dirty="0"/>
              <a:t>decisions remain in human hands</a:t>
            </a:r>
            <a:r>
              <a:rPr lang="en-US" dirty="0"/>
              <a:t> — AI is there to support, not to replace, the people doing the work.</a:t>
            </a:r>
          </a:p>
          <a:p>
            <a:endParaRPr lang="ro-RO" dirty="0"/>
          </a:p>
        </p:txBody>
      </p:sp>
      <p:sp>
        <p:nvSpPr>
          <p:cNvPr id="4" name="Substituent număr diapozitiv 3"/>
          <p:cNvSpPr>
            <a:spLocks noGrp="1"/>
          </p:cNvSpPr>
          <p:nvPr>
            <p:ph type="sldNum" sz="quarter" idx="5"/>
          </p:nvPr>
        </p:nvSpPr>
        <p:spPr/>
        <p:txBody>
          <a:bodyPr/>
          <a:lstStyle/>
          <a:p>
            <a:fld id="{929425C9-BD7C-4FBF-BA84-F8683D65C3A4}" type="slidenum">
              <a:rPr lang="ro-RO" smtClean="0"/>
              <a:t>7</a:t>
            </a:fld>
            <a:endParaRPr lang="ro-RO"/>
          </a:p>
        </p:txBody>
      </p:sp>
    </p:spTree>
    <p:extLst>
      <p:ext uri="{BB962C8B-B14F-4D97-AF65-F5344CB8AC3E}">
        <p14:creationId xmlns:p14="http://schemas.microsoft.com/office/powerpoint/2010/main" val="1793186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dirty="0"/>
              <a:t>While AI brings many advantages, its implementation in housekeeping doesn’t always go smoothly.</a:t>
            </a:r>
          </a:p>
          <a:p>
            <a:r>
              <a:rPr lang="en-US" dirty="0"/>
              <a:t>One of the most common challenges is </a:t>
            </a:r>
            <a:r>
              <a:rPr lang="en-US" b="1" dirty="0"/>
              <a:t>resistance from staff</a:t>
            </a:r>
            <a:r>
              <a:rPr lang="en-US" dirty="0"/>
              <a:t>, especially when they fear being replaced or don’t understand how the technology works.</a:t>
            </a:r>
          </a:p>
          <a:p>
            <a:r>
              <a:rPr lang="en-US" dirty="0"/>
              <a:t>This kind of resistance usually happens when </a:t>
            </a:r>
            <a:r>
              <a:rPr lang="en-US" b="1" dirty="0"/>
              <a:t>training is missing</a:t>
            </a:r>
            <a:r>
              <a:rPr lang="en-US" dirty="0"/>
              <a:t> or when AI is introduced too quickly—without giving employees the chance to understand, ask questions, or be involved in the process.</a:t>
            </a:r>
          </a:p>
          <a:p>
            <a:r>
              <a:rPr lang="en-US" dirty="0"/>
              <a:t>Another issue is the </a:t>
            </a:r>
            <a:r>
              <a:rPr lang="en-US" b="1" dirty="0"/>
              <a:t>lack of digital skills</a:t>
            </a:r>
            <a:r>
              <a:rPr lang="en-US" dirty="0"/>
              <a:t> among some team members, which can make them feel left behind or anxious.</a:t>
            </a:r>
          </a:p>
          <a:p>
            <a:r>
              <a:rPr lang="en-US" dirty="0"/>
              <a:t>If the transition isn’t handled carefully, AI can actually </a:t>
            </a:r>
            <a:r>
              <a:rPr lang="en-US" b="1" dirty="0"/>
              <a:t>increase stress</a:t>
            </a:r>
            <a:r>
              <a:rPr lang="en-US" dirty="0"/>
              <a:t> instead of reducing it.</a:t>
            </a:r>
          </a:p>
          <a:p>
            <a:r>
              <a:rPr lang="en-US" dirty="0"/>
              <a:t>That’s why the way AI is introduced really matters. When hotel management provides </a:t>
            </a:r>
            <a:r>
              <a:rPr lang="en-US" b="1" dirty="0"/>
              <a:t>clear communication</a:t>
            </a:r>
            <a:r>
              <a:rPr lang="en-US" dirty="0"/>
              <a:t>, </a:t>
            </a:r>
            <a:r>
              <a:rPr lang="en-US" b="1" dirty="0"/>
              <a:t>step-by-step guidance</a:t>
            </a:r>
            <a:r>
              <a:rPr lang="en-US" dirty="0"/>
              <a:t>, and </a:t>
            </a:r>
            <a:r>
              <a:rPr lang="en-US" b="1" dirty="0"/>
              <a:t>actively involves the team</a:t>
            </a:r>
            <a:r>
              <a:rPr lang="en-US" dirty="0"/>
              <a:t>, the adoption process becomes much smoother.</a:t>
            </a:r>
          </a:p>
          <a:p>
            <a:r>
              <a:rPr lang="en-US" dirty="0"/>
              <a:t>In the end, </a:t>
            </a:r>
            <a:r>
              <a:rPr lang="en-US" b="1" dirty="0"/>
              <a:t>leadership and ongoing support</a:t>
            </a:r>
            <a:r>
              <a:rPr lang="en-US" dirty="0"/>
              <a:t> are essential for building trust and making sure AI is seen as a helpful tool, not a threat.</a:t>
            </a:r>
          </a:p>
          <a:p>
            <a:endParaRPr lang="ro-RO" dirty="0"/>
          </a:p>
        </p:txBody>
      </p:sp>
      <p:sp>
        <p:nvSpPr>
          <p:cNvPr id="4" name="Substituent număr diapozitiv 3"/>
          <p:cNvSpPr>
            <a:spLocks noGrp="1"/>
          </p:cNvSpPr>
          <p:nvPr>
            <p:ph type="sldNum" sz="quarter" idx="5"/>
          </p:nvPr>
        </p:nvSpPr>
        <p:spPr/>
        <p:txBody>
          <a:bodyPr/>
          <a:lstStyle/>
          <a:p>
            <a:fld id="{929425C9-BD7C-4FBF-BA84-F8683D65C3A4}" type="slidenum">
              <a:rPr lang="ro-RO" smtClean="0"/>
              <a:t>8</a:t>
            </a:fld>
            <a:endParaRPr lang="ro-RO"/>
          </a:p>
        </p:txBody>
      </p:sp>
    </p:spTree>
    <p:extLst>
      <p:ext uri="{BB962C8B-B14F-4D97-AF65-F5344CB8AC3E}">
        <p14:creationId xmlns:p14="http://schemas.microsoft.com/office/powerpoint/2010/main" val="6672471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dirty="0"/>
              <a:t>I used the </a:t>
            </a:r>
            <a:r>
              <a:rPr lang="en-US" b="1" dirty="0"/>
              <a:t>PESTEL model</a:t>
            </a:r>
            <a:r>
              <a:rPr lang="en-US" dirty="0"/>
              <a:t> to better understand the external influences that affect how AI is adopted in hotel housekeeping.</a:t>
            </a:r>
          </a:p>
          <a:p>
            <a:r>
              <a:rPr lang="en-US" b="1" dirty="0"/>
              <a:t>Politically</a:t>
            </a:r>
            <a:r>
              <a:rPr lang="en-US" dirty="0"/>
              <a:t>, one of the biggest issues is the </a:t>
            </a:r>
            <a:r>
              <a:rPr lang="en-US" b="1" dirty="0"/>
              <a:t>lack of clear regulations</a:t>
            </a:r>
            <a:r>
              <a:rPr lang="en-US" dirty="0"/>
              <a:t>. This creates uncertainty around responsibilities, especially with data use and privacy, and it can make both employers and employees hesitant to move forward.</a:t>
            </a:r>
          </a:p>
          <a:p>
            <a:r>
              <a:rPr lang="en-US" b="1" dirty="0"/>
              <a:t>Economically</a:t>
            </a:r>
            <a:r>
              <a:rPr lang="en-US" dirty="0"/>
              <a:t>, AI offers long-term cost savings through efficiency. But in the short term, </a:t>
            </a:r>
            <a:r>
              <a:rPr lang="en-US" b="1" dirty="0"/>
              <a:t>the initial investment is high</a:t>
            </a:r>
            <a:r>
              <a:rPr lang="en-US" dirty="0"/>
              <a:t>—including system costs, staff training, and ongoing maintenance. This is particularly challenging for smaller or independent hotels.</a:t>
            </a:r>
          </a:p>
          <a:p>
            <a:r>
              <a:rPr lang="en-US" b="1" dirty="0"/>
              <a:t>Socially</a:t>
            </a:r>
            <a:r>
              <a:rPr lang="en-US" dirty="0"/>
              <a:t>, AI can be very helpful in reducing physical strain and making task distribution more fair. But if it’s not explained and introduced properly, it can lead to </a:t>
            </a:r>
            <a:r>
              <a:rPr lang="en-US" b="1" dirty="0"/>
              <a:t>fear, resistance</a:t>
            </a:r>
            <a:r>
              <a:rPr lang="en-US" dirty="0"/>
              <a:t>, and even mistrust—especially from staff unfamiliar with technology.</a:t>
            </a:r>
          </a:p>
          <a:p>
            <a:r>
              <a:rPr lang="en-US" b="1" dirty="0"/>
              <a:t>Technologically</a:t>
            </a:r>
            <a:r>
              <a:rPr lang="en-US" dirty="0"/>
              <a:t>, AI gives us powerful tools like automation, sensors, and real-time tracking. However, these tools depend on </a:t>
            </a:r>
            <a:r>
              <a:rPr lang="en-US" b="1" dirty="0"/>
              <a:t>IT integration, cybersecurity, and tech support</a:t>
            </a:r>
            <a:r>
              <a:rPr lang="en-US" dirty="0"/>
              <a:t> to actually work effectively.</a:t>
            </a:r>
          </a:p>
          <a:p>
            <a:r>
              <a:rPr lang="en-US" dirty="0"/>
              <a:t>All of these external factors show that successful AI adoption isn’t just about what the technology can do—it also depends on the </a:t>
            </a:r>
            <a:r>
              <a:rPr lang="en-US" b="1" dirty="0"/>
              <a:t>broader environment and how well hotels are prepared to handle those influences.</a:t>
            </a:r>
            <a:endParaRPr lang="en-US" dirty="0"/>
          </a:p>
          <a:p>
            <a:endParaRPr lang="ro-RO" dirty="0"/>
          </a:p>
        </p:txBody>
      </p:sp>
      <p:sp>
        <p:nvSpPr>
          <p:cNvPr id="4" name="Substituent număr diapozitiv 3"/>
          <p:cNvSpPr>
            <a:spLocks noGrp="1"/>
          </p:cNvSpPr>
          <p:nvPr>
            <p:ph type="sldNum" sz="quarter" idx="5"/>
          </p:nvPr>
        </p:nvSpPr>
        <p:spPr/>
        <p:txBody>
          <a:bodyPr/>
          <a:lstStyle/>
          <a:p>
            <a:fld id="{929425C9-BD7C-4FBF-BA84-F8683D65C3A4}" type="slidenum">
              <a:rPr lang="ro-RO" smtClean="0"/>
              <a:t>9</a:t>
            </a:fld>
            <a:endParaRPr lang="ro-RO"/>
          </a:p>
        </p:txBody>
      </p:sp>
    </p:spTree>
    <p:extLst>
      <p:ext uri="{BB962C8B-B14F-4D97-AF65-F5344CB8AC3E}">
        <p14:creationId xmlns:p14="http://schemas.microsoft.com/office/powerpoint/2010/main" val="31958921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dirty="0"/>
              <a:t>When we look at how AI is being adopted across the hotel sector, there’s a clear difference between </a:t>
            </a:r>
            <a:r>
              <a:rPr lang="en-US" b="1" dirty="0"/>
              <a:t>large hotel chains</a:t>
            </a:r>
            <a:r>
              <a:rPr lang="en-US" dirty="0"/>
              <a:t> and </a:t>
            </a:r>
            <a:r>
              <a:rPr lang="en-US" b="1" dirty="0"/>
              <a:t>independent hotels</a:t>
            </a:r>
            <a:r>
              <a:rPr lang="en-US" dirty="0"/>
              <a:t>.</a:t>
            </a:r>
          </a:p>
          <a:p>
            <a:r>
              <a:rPr lang="en-US" dirty="0"/>
              <a:t>Chains like </a:t>
            </a:r>
            <a:r>
              <a:rPr lang="en-US" b="1" dirty="0"/>
              <a:t>Hilton or Marriott</a:t>
            </a:r>
            <a:r>
              <a:rPr lang="en-US" dirty="0"/>
              <a:t> are generally better equipped. They have </a:t>
            </a:r>
            <a:r>
              <a:rPr lang="en-US" b="1" dirty="0"/>
              <a:t>bigger budgets</a:t>
            </a:r>
            <a:r>
              <a:rPr lang="en-US" dirty="0"/>
              <a:t>, </a:t>
            </a:r>
            <a:r>
              <a:rPr lang="en-US" b="1" dirty="0"/>
              <a:t>dedicated IT departments</a:t>
            </a:r>
            <a:r>
              <a:rPr lang="en-US" dirty="0"/>
              <a:t>, and </a:t>
            </a:r>
            <a:r>
              <a:rPr lang="en-US" b="1" dirty="0"/>
              <a:t>existing partnerships</a:t>
            </a:r>
            <a:r>
              <a:rPr lang="en-US" dirty="0"/>
              <a:t> with tech companies. This allows them to invest confidently in AI systems, train their staff, and integrate technology into operations more effectively.</a:t>
            </a:r>
          </a:p>
          <a:p>
            <a:r>
              <a:rPr lang="en-US" dirty="0"/>
              <a:t>On the other hand, </a:t>
            </a:r>
            <a:r>
              <a:rPr lang="en-US" b="1" dirty="0"/>
              <a:t>independent hotels</a:t>
            </a:r>
            <a:r>
              <a:rPr lang="en-US" dirty="0"/>
              <a:t> often struggle. They may not have the financial means, the digital infrastructure, or the technical expertise to implement AI.</a:t>
            </a:r>
            <a:br>
              <a:rPr lang="en-US" dirty="0"/>
            </a:br>
            <a:r>
              <a:rPr lang="en-US" dirty="0"/>
              <a:t>This can slow down adoption—or even stop it altogether.</a:t>
            </a:r>
          </a:p>
          <a:p>
            <a:r>
              <a:rPr lang="en-US" dirty="0"/>
              <a:t>As a result, we’re seeing a growing </a:t>
            </a:r>
            <a:r>
              <a:rPr lang="en-US" b="1" dirty="0"/>
              <a:t>digital gap</a:t>
            </a:r>
            <a:r>
              <a:rPr lang="en-US" dirty="0"/>
              <a:t> between large hotel groups and smaller operators.</a:t>
            </a:r>
          </a:p>
          <a:p>
            <a:r>
              <a:rPr lang="en-US" dirty="0"/>
              <a:t>Without support—like </a:t>
            </a:r>
            <a:r>
              <a:rPr lang="en-US" b="1" dirty="0"/>
              <a:t>shared platforms, industry-wide training</a:t>
            </a:r>
            <a:r>
              <a:rPr lang="en-US" dirty="0"/>
              <a:t>, or even </a:t>
            </a:r>
            <a:r>
              <a:rPr lang="en-US" b="1" dirty="0"/>
              <a:t>government-backed incentives</a:t>
            </a:r>
            <a:r>
              <a:rPr lang="en-US" dirty="0"/>
              <a:t>—these smaller hotels risk being left behind in the digital transformation.</a:t>
            </a:r>
          </a:p>
          <a:p>
            <a:r>
              <a:rPr lang="en-US" dirty="0"/>
              <a:t>Bridging this gap is essential to make sure </a:t>
            </a:r>
            <a:r>
              <a:rPr lang="en-US" b="1" dirty="0"/>
              <a:t>AI brings value across the entire industry</a:t>
            </a:r>
            <a:r>
              <a:rPr lang="en-US" dirty="0"/>
              <a:t>, not just to the biggest players.</a:t>
            </a:r>
          </a:p>
          <a:p>
            <a:endParaRPr lang="ro-RO" dirty="0"/>
          </a:p>
        </p:txBody>
      </p:sp>
      <p:sp>
        <p:nvSpPr>
          <p:cNvPr id="4" name="Substituent număr diapozitiv 3"/>
          <p:cNvSpPr>
            <a:spLocks noGrp="1"/>
          </p:cNvSpPr>
          <p:nvPr>
            <p:ph type="sldNum" sz="quarter" idx="5"/>
          </p:nvPr>
        </p:nvSpPr>
        <p:spPr/>
        <p:txBody>
          <a:bodyPr/>
          <a:lstStyle/>
          <a:p>
            <a:fld id="{929425C9-BD7C-4FBF-BA84-F8683D65C3A4}" type="slidenum">
              <a:rPr lang="ro-RO" smtClean="0"/>
              <a:t>10</a:t>
            </a:fld>
            <a:endParaRPr lang="ro-RO"/>
          </a:p>
        </p:txBody>
      </p:sp>
    </p:spTree>
    <p:extLst>
      <p:ext uri="{BB962C8B-B14F-4D97-AF65-F5344CB8AC3E}">
        <p14:creationId xmlns:p14="http://schemas.microsoft.com/office/powerpoint/2010/main" val="21216351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dirty="0"/>
              <a:t>The key insight from this research is that </a:t>
            </a:r>
            <a:r>
              <a:rPr lang="en-US" b="1" dirty="0"/>
              <a:t>AI should support—not replace—human employees</a:t>
            </a:r>
            <a:r>
              <a:rPr lang="en-US" dirty="0"/>
              <a:t>.</a:t>
            </a:r>
          </a:p>
          <a:p>
            <a:r>
              <a:rPr lang="en-US" dirty="0"/>
              <a:t>In the housekeeping department, AI helps by automating repetitive tasks, reducing stress, and providing real-time data that improves task management and quality.</a:t>
            </a:r>
          </a:p>
          <a:p>
            <a:r>
              <a:rPr lang="en-US" dirty="0"/>
              <a:t>But the research shows that the </a:t>
            </a:r>
            <a:r>
              <a:rPr lang="en-US" b="1" dirty="0"/>
              <a:t>success of AI depends heavily on how it is implemented</a:t>
            </a:r>
            <a:r>
              <a:rPr lang="en-US" dirty="0"/>
              <a:t>. The best results appear when technology is introduced </a:t>
            </a:r>
            <a:r>
              <a:rPr lang="en-US" b="1" dirty="0"/>
              <a:t>carefully and inclusively</a:t>
            </a:r>
            <a:r>
              <a:rPr lang="en-US" dirty="0"/>
              <a:t>, with staff input and proper guidance.</a:t>
            </a:r>
          </a:p>
          <a:p>
            <a:r>
              <a:rPr lang="en-US" dirty="0"/>
              <a:t>When used well, AI can </a:t>
            </a:r>
            <a:r>
              <a:rPr lang="en-US" b="1" dirty="0"/>
              <a:t>empower employees</a:t>
            </a:r>
            <a:r>
              <a:rPr lang="en-US" dirty="0"/>
              <a:t>—giving them more control, better tools, and a less physically demanding environment.</a:t>
            </a:r>
          </a:p>
          <a:p>
            <a:r>
              <a:rPr lang="en-US" dirty="0"/>
              <a:t>But if used poorly—without training, communication, or involvement—it can actually create frustration and resistance.</a:t>
            </a:r>
          </a:p>
          <a:p>
            <a:r>
              <a:rPr lang="en-US" dirty="0"/>
              <a:t>That’s why </a:t>
            </a:r>
            <a:r>
              <a:rPr lang="en-US" b="1" dirty="0"/>
              <a:t>leadership and open communication</a:t>
            </a:r>
            <a:r>
              <a:rPr lang="en-US" dirty="0"/>
              <a:t> are essential. Employees are more likely to accept and benefit from new systems when they feel included and understand how the tools can help them.</a:t>
            </a:r>
          </a:p>
          <a:p>
            <a:r>
              <a:rPr lang="en-US" dirty="0"/>
              <a:t>Ultimately, AI should be part of a broader </a:t>
            </a:r>
            <a:r>
              <a:rPr lang="en-US" b="1" dirty="0"/>
              <a:t>people-</a:t>
            </a:r>
            <a:r>
              <a:rPr lang="en-US" b="1" dirty="0" err="1"/>
              <a:t>centred</a:t>
            </a:r>
            <a:r>
              <a:rPr lang="en-US" b="1" dirty="0"/>
              <a:t> strategy</a:t>
            </a:r>
            <a:r>
              <a:rPr lang="en-US" dirty="0"/>
              <a:t>—one that values staff, respects their autonomy, and keeps the human touch at the core of hospitality.</a:t>
            </a:r>
          </a:p>
          <a:p>
            <a:endParaRPr lang="ro-RO" dirty="0"/>
          </a:p>
        </p:txBody>
      </p:sp>
      <p:sp>
        <p:nvSpPr>
          <p:cNvPr id="4" name="Substituent număr diapozitiv 3"/>
          <p:cNvSpPr>
            <a:spLocks noGrp="1"/>
          </p:cNvSpPr>
          <p:nvPr>
            <p:ph type="sldNum" sz="quarter" idx="5"/>
          </p:nvPr>
        </p:nvSpPr>
        <p:spPr/>
        <p:txBody>
          <a:bodyPr/>
          <a:lstStyle/>
          <a:p>
            <a:fld id="{929425C9-BD7C-4FBF-BA84-F8683D65C3A4}" type="slidenum">
              <a:rPr lang="ro-RO" smtClean="0"/>
              <a:t>11</a:t>
            </a:fld>
            <a:endParaRPr lang="ro-RO"/>
          </a:p>
        </p:txBody>
      </p:sp>
    </p:spTree>
    <p:extLst>
      <p:ext uri="{BB962C8B-B14F-4D97-AF65-F5344CB8AC3E}">
        <p14:creationId xmlns:p14="http://schemas.microsoft.com/office/powerpoint/2010/main" val="30645871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dirty="0"/>
              <a:t>In conclusion, artificial intelligence offers a real opportunity to transform hotel operations—especially in the </a:t>
            </a:r>
            <a:r>
              <a:rPr lang="en-US" b="1" dirty="0"/>
              <a:t>housekeeping department</a:t>
            </a:r>
            <a:r>
              <a:rPr lang="en-US" dirty="0"/>
              <a:t>, where the work is repetitive and physically demanding.</a:t>
            </a:r>
          </a:p>
          <a:p>
            <a:r>
              <a:rPr lang="en-US" dirty="0"/>
              <a:t>When introduced </a:t>
            </a:r>
            <a:r>
              <a:rPr lang="en-US" b="1" dirty="0"/>
              <a:t>strategically and thoughtfully</a:t>
            </a:r>
            <a:r>
              <a:rPr lang="en-US" dirty="0"/>
              <a:t>, AI can help reduce workload, improve service consistency, and enhance overall operational efficiency.</a:t>
            </a:r>
          </a:p>
          <a:p>
            <a:r>
              <a:rPr lang="en-US" dirty="0"/>
              <a:t>But it also brings clear </a:t>
            </a:r>
            <a:r>
              <a:rPr lang="en-US" b="1" dirty="0"/>
              <a:t>benefits to employees</a:t>
            </a:r>
            <a:r>
              <a:rPr lang="en-US" dirty="0"/>
              <a:t>. AI can assist with task </a:t>
            </a:r>
            <a:r>
              <a:rPr lang="en-US" dirty="0" err="1"/>
              <a:t>organisation</a:t>
            </a:r>
            <a:r>
              <a:rPr lang="en-US" dirty="0"/>
              <a:t>, give performance feedback, and free up time so that staff can focus more on guest interaction and quality service.</a:t>
            </a:r>
          </a:p>
          <a:p>
            <a:r>
              <a:rPr lang="en-US" dirty="0"/>
              <a:t>These changes create not only </a:t>
            </a:r>
            <a:r>
              <a:rPr lang="en-US" b="1" dirty="0"/>
              <a:t>better guest experiences</a:t>
            </a:r>
            <a:r>
              <a:rPr lang="en-US" dirty="0"/>
              <a:t>, but also </a:t>
            </a:r>
            <a:r>
              <a:rPr lang="en-US" b="1" dirty="0"/>
              <a:t>a more balanced, satisfying work environment</a:t>
            </a:r>
            <a:r>
              <a:rPr lang="en-US" dirty="0"/>
              <a:t> for hotel staff.</a:t>
            </a:r>
          </a:p>
          <a:p>
            <a:r>
              <a:rPr lang="en-US" dirty="0"/>
              <a:t>That said, the success of AI doesn’t depend only on the technology—it depends on </a:t>
            </a:r>
            <a:r>
              <a:rPr lang="en-US" b="1" dirty="0"/>
              <a:t>how it’s introduced</a:t>
            </a:r>
            <a:r>
              <a:rPr lang="en-US" dirty="0"/>
              <a:t>.</a:t>
            </a:r>
          </a:p>
          <a:p>
            <a:r>
              <a:rPr lang="en-US" dirty="0"/>
              <a:t>Effective integration requires leadership that is </a:t>
            </a:r>
            <a:r>
              <a:rPr lang="en-US" b="1" dirty="0"/>
              <a:t>transparent, inclusive, and supportive</a:t>
            </a:r>
            <a:r>
              <a:rPr lang="en-US" dirty="0"/>
              <a:t>. Staff need to be trained and involved from the beginning, not just told to adapt.</a:t>
            </a:r>
          </a:p>
          <a:p>
            <a:r>
              <a:rPr lang="en-US" dirty="0"/>
              <a:t>So ultimately, </a:t>
            </a:r>
            <a:r>
              <a:rPr lang="en-US" b="1" dirty="0"/>
              <a:t>AI should be seen not just as a technical solution, but as part of a people-</a:t>
            </a:r>
            <a:r>
              <a:rPr lang="en-US" b="1" dirty="0" err="1"/>
              <a:t>centred</a:t>
            </a:r>
            <a:r>
              <a:rPr lang="en-US" b="1" dirty="0"/>
              <a:t> system</a:t>
            </a:r>
            <a:r>
              <a:rPr lang="en-US" dirty="0"/>
              <a:t>—where technology enhances, not replaces, the human contribution to hospitality.</a:t>
            </a:r>
          </a:p>
          <a:p>
            <a:endParaRPr lang="en-US" dirty="0"/>
          </a:p>
          <a:p>
            <a:endParaRPr lang="ro-RO" dirty="0"/>
          </a:p>
        </p:txBody>
      </p:sp>
      <p:sp>
        <p:nvSpPr>
          <p:cNvPr id="4" name="Substituent număr diapozitiv 3"/>
          <p:cNvSpPr>
            <a:spLocks noGrp="1"/>
          </p:cNvSpPr>
          <p:nvPr>
            <p:ph type="sldNum" sz="quarter" idx="5"/>
          </p:nvPr>
        </p:nvSpPr>
        <p:spPr/>
        <p:txBody>
          <a:bodyPr/>
          <a:lstStyle/>
          <a:p>
            <a:fld id="{929425C9-BD7C-4FBF-BA84-F8683D65C3A4}" type="slidenum">
              <a:rPr lang="ro-RO" smtClean="0"/>
              <a:t>12</a:t>
            </a:fld>
            <a:endParaRPr lang="ro-RO"/>
          </a:p>
        </p:txBody>
      </p:sp>
    </p:spTree>
    <p:extLst>
      <p:ext uri="{BB962C8B-B14F-4D97-AF65-F5344CB8AC3E}">
        <p14:creationId xmlns:p14="http://schemas.microsoft.com/office/powerpoint/2010/main" val="6042814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dirty="0"/>
              <a:t>Based on the analysis, I propose several recommendations to ensure that AI integration in housekeeping is successful and sustainable.</a:t>
            </a:r>
          </a:p>
          <a:p>
            <a:r>
              <a:rPr lang="en-US" dirty="0"/>
              <a:t>First, </a:t>
            </a:r>
            <a:r>
              <a:rPr lang="en-US" b="1" dirty="0"/>
              <a:t>hotels need to invest in building a digital culture</a:t>
            </a:r>
            <a:r>
              <a:rPr lang="en-US" dirty="0"/>
              <a:t>. This doesn’t just mean one-off training sessions—it means continuous staff support and development, so that employees feel confident using new systems.</a:t>
            </a:r>
          </a:p>
          <a:p>
            <a:r>
              <a:rPr lang="en-US" dirty="0"/>
              <a:t>Second, </a:t>
            </a:r>
            <a:r>
              <a:rPr lang="en-US" b="1" dirty="0"/>
              <a:t>AI tools should be aligned with HR policies</a:t>
            </a:r>
            <a:r>
              <a:rPr lang="en-US" dirty="0"/>
              <a:t> and guest service strategies. For instance, performance recognition can be improved with real-time feedback dashboards, which motivate staff and make achievements visible.</a:t>
            </a:r>
          </a:p>
          <a:p>
            <a:r>
              <a:rPr lang="en-US" dirty="0"/>
              <a:t>Third, </a:t>
            </a:r>
            <a:r>
              <a:rPr lang="en-US" b="1" dirty="0"/>
              <a:t>leadership needs to be participatory</a:t>
            </a:r>
            <a:r>
              <a:rPr lang="en-US" dirty="0"/>
              <a:t>. Managers should involve housekeeping employees in testing new AI systems, giving feedback, and helping adapt workflows. This increases acceptance and effectiveness.</a:t>
            </a:r>
          </a:p>
          <a:p>
            <a:r>
              <a:rPr lang="en-US" dirty="0"/>
              <a:t>Fourth, </a:t>
            </a:r>
            <a:r>
              <a:rPr lang="en-US" b="1" dirty="0"/>
              <a:t>hotels should create clear internal policies on AI</a:t>
            </a:r>
            <a:r>
              <a:rPr lang="en-US" dirty="0"/>
              <a:t>. These should cover protocols for errors, rules around data protection, and clear role definitions to avoid confusion and conflict.</a:t>
            </a:r>
          </a:p>
          <a:p>
            <a:r>
              <a:rPr lang="en-US" dirty="0"/>
              <a:t>Finally, </a:t>
            </a:r>
            <a:r>
              <a:rPr lang="en-US" b="1" dirty="0"/>
              <a:t>independent hotels need external support</a:t>
            </a:r>
            <a:r>
              <a:rPr lang="en-US" dirty="0"/>
              <a:t>—such as partnerships, shared platforms, or government-backed grants—so they’re not left behind in the digital transition.</a:t>
            </a:r>
          </a:p>
          <a:p>
            <a:r>
              <a:rPr lang="en-US" dirty="0"/>
              <a:t>With the right approach, </a:t>
            </a:r>
            <a:r>
              <a:rPr lang="en-US" b="1" dirty="0"/>
              <a:t>AI doesn’t threaten human roles—it enhances them</a:t>
            </a:r>
            <a:r>
              <a:rPr lang="en-US" dirty="0"/>
              <a:t>, allowing staff to focus on the human aspects of hospitality that matter most.</a:t>
            </a:r>
          </a:p>
          <a:p>
            <a:endParaRPr lang="ro-RO" dirty="0"/>
          </a:p>
        </p:txBody>
      </p:sp>
      <p:sp>
        <p:nvSpPr>
          <p:cNvPr id="4" name="Substituent număr diapozitiv 3"/>
          <p:cNvSpPr>
            <a:spLocks noGrp="1"/>
          </p:cNvSpPr>
          <p:nvPr>
            <p:ph type="sldNum" sz="quarter" idx="5"/>
          </p:nvPr>
        </p:nvSpPr>
        <p:spPr/>
        <p:txBody>
          <a:bodyPr/>
          <a:lstStyle/>
          <a:p>
            <a:fld id="{929425C9-BD7C-4FBF-BA84-F8683D65C3A4}" type="slidenum">
              <a:rPr lang="ro-RO" smtClean="0"/>
              <a:t>13</a:t>
            </a:fld>
            <a:endParaRPr lang="ro-RO"/>
          </a:p>
        </p:txBody>
      </p:sp>
    </p:spTree>
    <p:extLst>
      <p:ext uri="{BB962C8B-B14F-4D97-AF65-F5344CB8AC3E}">
        <p14:creationId xmlns:p14="http://schemas.microsoft.com/office/powerpoint/2010/main" val="30892119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pPr>
              <a:buNone/>
            </a:pPr>
            <a:r>
              <a:rPr lang="en-US" dirty="0"/>
              <a:t>Thank you very much for your attention.</a:t>
            </a:r>
          </a:p>
          <a:p>
            <a:r>
              <a:rPr lang="en-US" dirty="0"/>
              <a:t>This concludes my presentation on artificial intelligence and human collaboration in hotel housekeeping.</a:t>
            </a:r>
            <a:endParaRPr lang="ro-RO" dirty="0"/>
          </a:p>
          <a:p>
            <a:r>
              <a:rPr lang="en-US" dirty="0"/>
              <a:t>A full reference list is included at the end of this presentation</a:t>
            </a:r>
            <a:r>
              <a:rPr lang="ro-RO" dirty="0"/>
              <a:t>.</a:t>
            </a:r>
          </a:p>
          <a:p>
            <a:r>
              <a:rPr lang="en-US" dirty="0"/>
              <a:t>I am happy to answer any questions</a:t>
            </a:r>
            <a:r>
              <a:rPr lang="ro-RO" dirty="0"/>
              <a:t>.</a:t>
            </a:r>
          </a:p>
        </p:txBody>
      </p:sp>
      <p:sp>
        <p:nvSpPr>
          <p:cNvPr id="4" name="Substituent număr diapozitiv 3"/>
          <p:cNvSpPr>
            <a:spLocks noGrp="1"/>
          </p:cNvSpPr>
          <p:nvPr>
            <p:ph type="sldNum" sz="quarter" idx="5"/>
          </p:nvPr>
        </p:nvSpPr>
        <p:spPr/>
        <p:txBody>
          <a:bodyPr/>
          <a:lstStyle/>
          <a:p>
            <a:fld id="{929425C9-BD7C-4FBF-BA84-F8683D65C3A4}" type="slidenum">
              <a:rPr lang="ro-RO" smtClean="0"/>
              <a:t>14</a:t>
            </a:fld>
            <a:endParaRPr lang="ro-RO"/>
          </a:p>
        </p:txBody>
      </p:sp>
    </p:spTree>
    <p:extLst>
      <p:ext uri="{BB962C8B-B14F-4D97-AF65-F5344CB8AC3E}">
        <p14:creationId xmlns:p14="http://schemas.microsoft.com/office/powerpoint/2010/main" val="23865126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6/5/2025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6/5/2025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6/5/2025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6/5/2025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6/5/2025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wallpaperflare.com/search?wallpaper=board" TargetMode="External"/><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webp"/><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s://blogcued.blogspot.com/2023/06/a-medida-que-la-inteligencia-artificial.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punttic.gencat.cat/en/article/all-digital-academy-programs-new-courses" TargetMode="Externa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pxhere.com/id/photo/1165821"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hyperlink" Target="https://creativecommons.org/licenses/by-nc-nd/3.0/" TargetMode="External"/><Relationship Id="rId4" Type="http://schemas.openxmlformats.org/officeDocument/2006/relationships/hyperlink" Target="https://alloxentric.com/pt/espacos-de-trabalho-potencializados-pela-ia-o-futuro-dos-agentes-do-servico-ao-cliente/" TargetMode="Externa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hyperlink" Target="https://creativecommons.org/licenses/by/3.0/"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hyperlink" Target="https://www.rawpixel.com/search/housekeeper" TargetMode="External"/><Relationship Id="rId5" Type="http://schemas.openxmlformats.org/officeDocument/2006/relationships/image" Target="../media/image25.1"/><Relationship Id="rId4" Type="http://schemas.openxmlformats.org/officeDocument/2006/relationships/hyperlink" Target="https://montrealethics.ai/on-human-ai-collaboration-in-artistic-performance/"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1" y="-1"/>
            <a:ext cx="9144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6390" y="107953"/>
            <a:ext cx="3504752" cy="1489960"/>
          </a:xfrm>
        </p:spPr>
        <p:txBody>
          <a:bodyPr>
            <a:noAutofit/>
          </a:bodyPr>
          <a:lstStyle/>
          <a:p>
            <a:pPr>
              <a:lnSpc>
                <a:spcPct val="90000"/>
              </a:lnSpc>
            </a:pPr>
            <a:r>
              <a:rPr lang="en-US" sz="2800" b="1" dirty="0"/>
              <a:t>Exploring AI and Human Collaboration in Hotels</a:t>
            </a:r>
          </a:p>
        </p:txBody>
      </p:sp>
      <p:sp>
        <p:nvSpPr>
          <p:cNvPr id="3" name="Content Placeholder 2"/>
          <p:cNvSpPr>
            <a:spLocks noGrp="1"/>
          </p:cNvSpPr>
          <p:nvPr>
            <p:ph idx="1"/>
          </p:nvPr>
        </p:nvSpPr>
        <p:spPr>
          <a:xfrm>
            <a:off x="114465" y="1597915"/>
            <a:ext cx="3688600" cy="5685532"/>
          </a:xfrm>
        </p:spPr>
        <p:txBody>
          <a:bodyPr>
            <a:normAutofit/>
          </a:bodyPr>
          <a:lstStyle/>
          <a:p>
            <a:pPr marL="0" indent="0">
              <a:buNone/>
            </a:pPr>
            <a:endParaRPr lang="en-US" sz="1700" dirty="0"/>
          </a:p>
          <a:p>
            <a:r>
              <a:rPr lang="en-US" sz="3000" dirty="0"/>
              <a:t>Student Name: Madalina Ionela Preda (2213175)</a:t>
            </a:r>
          </a:p>
          <a:p>
            <a:r>
              <a:rPr lang="en-US" sz="3000" dirty="0"/>
              <a:t>Module: BMIH6001 – Contemporary Themes in Hospitality</a:t>
            </a:r>
            <a:endParaRPr lang="ro-RO" sz="3000" dirty="0"/>
          </a:p>
          <a:p>
            <a:endParaRPr lang="ro-RO" sz="3600" dirty="0"/>
          </a:p>
          <a:p>
            <a:endParaRPr lang="en-US" sz="2000" dirty="0"/>
          </a:p>
        </p:txBody>
      </p:sp>
      <p:pic>
        <p:nvPicPr>
          <p:cNvPr id="5" name="Imagine 4" descr="3D face graphic">
            <a:extLst>
              <a:ext uri="{FF2B5EF4-FFF2-40B4-BE49-F238E27FC236}">
                <a16:creationId xmlns:a16="http://schemas.microsoft.com/office/drawing/2014/main" id="{E4A2AFAE-E951-20AE-B33E-5179A81F36B0}"/>
              </a:ext>
            </a:extLst>
          </p:cNvPr>
          <p:cNvPicPr>
            <a:picLocks noChangeAspect="1"/>
          </p:cNvPicPr>
          <p:nvPr/>
        </p:nvPicPr>
        <p:blipFill>
          <a:blip r:embed="rId3"/>
          <a:srcRect l="34320" r="12800" b="-2"/>
          <a:stretch>
            <a:fillRect/>
          </a:stretch>
        </p:blipFill>
        <p:spPr>
          <a:xfrm>
            <a:off x="3711141" y="1"/>
            <a:ext cx="5432859"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E4556D3F-F9E0-4DD4-A96F-6A8297B924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9141714" cy="3490956"/>
            <a:chOff x="651279" y="598259"/>
            <a:chExt cx="10889442" cy="5680742"/>
          </a:xfrm>
        </p:grpSpPr>
        <p:sp>
          <p:nvSpPr>
            <p:cNvPr id="13" name="Color">
              <a:extLst>
                <a:ext uri="{FF2B5EF4-FFF2-40B4-BE49-F238E27FC236}">
                  <a16:creationId xmlns:a16="http://schemas.microsoft.com/office/drawing/2014/main" id="{86D4FF5D-6473-4BE3-A6EC-40CE250274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993888FB-861F-4B4A-819C-BEB6D558A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Imagine 4" descr="O imagine care conține text, artă, desen, Grafică&#10;&#10;Conținutul generat de inteligența artificială poate fi incorect.">
            <a:extLst>
              <a:ext uri="{FF2B5EF4-FFF2-40B4-BE49-F238E27FC236}">
                <a16:creationId xmlns:a16="http://schemas.microsoft.com/office/drawing/2014/main" id="{77E3CAA6-67B2-97E7-2988-3B26881C7869}"/>
              </a:ext>
            </a:extLst>
          </p:cNvPr>
          <p:cNvPicPr>
            <a:picLocks noChangeAspect="1"/>
          </p:cNvPicPr>
          <p:nvPr/>
        </p:nvPicPr>
        <p:blipFill>
          <a:blip r:embed="rId2">
            <a:extLst>
              <a:ext uri="{837473B0-CC2E-450A-ABE3-18F120FF3D39}">
                <a1611:picAttrSrcUrl xmlns:a1611="http://schemas.microsoft.com/office/drawing/2016/11/main" r:id="rId3"/>
              </a:ext>
            </a:extLst>
          </a:blip>
          <a:srcRect l="26399" r="26510" b="-2"/>
          <a:stretch>
            <a:fillRect/>
          </a:stretch>
        </p:blipFill>
        <p:spPr>
          <a:xfrm>
            <a:off x="5405836" y="1073895"/>
            <a:ext cx="3547660" cy="4727448"/>
          </a:xfrm>
          <a:prstGeom prst="rect">
            <a:avLst/>
          </a:prstGeom>
        </p:spPr>
      </p:pic>
      <p:grpSp>
        <p:nvGrpSpPr>
          <p:cNvPr id="16" name="Group 15">
            <a:extLst>
              <a:ext uri="{FF2B5EF4-FFF2-40B4-BE49-F238E27FC236}">
                <a16:creationId xmlns:a16="http://schemas.microsoft.com/office/drawing/2014/main" id="{65EABBED-2B80-4B13-A7A8-1D34C4A027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7" cy="6858000"/>
            <a:chOff x="0" y="0"/>
            <a:chExt cx="12188952" cy="6858000"/>
          </a:xfrm>
        </p:grpSpPr>
        <p:sp>
          <p:nvSpPr>
            <p:cNvPr id="17" name="Freeform: Shape 16">
              <a:extLst>
                <a:ext uri="{FF2B5EF4-FFF2-40B4-BE49-F238E27FC236}">
                  <a16:creationId xmlns:a16="http://schemas.microsoft.com/office/drawing/2014/main" id="{73A7A746-A7C1-443C-9B24-406D22245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D71425D-6031-4121-BA40-815DACCD0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7A43343-A25B-49D5-9967-D5647ADF7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066E434-22B6-48A1-BC19-A80163E819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5470CE2-E5F8-489C-84E9-775AE8D3E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2435DD6-F0FB-492A-9267-CE09EC2C5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5B17117C-64EA-4B8B-9DDC-D10E947C46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u 1">
            <a:extLst>
              <a:ext uri="{FF2B5EF4-FFF2-40B4-BE49-F238E27FC236}">
                <a16:creationId xmlns:a16="http://schemas.microsoft.com/office/drawing/2014/main" id="{80620B08-A324-AAC9-436C-7F758BD72277}"/>
              </a:ext>
            </a:extLst>
          </p:cNvPr>
          <p:cNvSpPr>
            <a:spLocks noGrp="1"/>
          </p:cNvSpPr>
          <p:nvPr>
            <p:ph type="ctrTitle"/>
          </p:nvPr>
        </p:nvSpPr>
        <p:spPr>
          <a:xfrm>
            <a:off x="592280" y="1014575"/>
            <a:ext cx="4475019" cy="1195226"/>
          </a:xfrm>
        </p:spPr>
        <p:txBody>
          <a:bodyPr anchor="ctr">
            <a:normAutofit/>
          </a:bodyPr>
          <a:lstStyle/>
          <a:p>
            <a:pPr algn="l"/>
            <a:r>
              <a:rPr lang="ro-RO" sz="4200" dirty="0">
                <a:solidFill>
                  <a:schemeClr val="bg1"/>
                </a:solidFill>
              </a:rPr>
              <a:t>AI DECLARATION</a:t>
            </a:r>
          </a:p>
        </p:txBody>
      </p:sp>
      <p:sp>
        <p:nvSpPr>
          <p:cNvPr id="3" name="Subtitlu 2">
            <a:extLst>
              <a:ext uri="{FF2B5EF4-FFF2-40B4-BE49-F238E27FC236}">
                <a16:creationId xmlns:a16="http://schemas.microsoft.com/office/drawing/2014/main" id="{56073EA8-ECA7-D412-16A7-D31ECA0CCB37}"/>
              </a:ext>
            </a:extLst>
          </p:cNvPr>
          <p:cNvSpPr>
            <a:spLocks noGrp="1"/>
          </p:cNvSpPr>
          <p:nvPr>
            <p:ph type="subTitle" idx="1"/>
          </p:nvPr>
        </p:nvSpPr>
        <p:spPr>
          <a:xfrm>
            <a:off x="622905" y="3640632"/>
            <a:ext cx="4225148" cy="3026867"/>
          </a:xfrm>
        </p:spPr>
        <p:txBody>
          <a:bodyPr anchor="t">
            <a:normAutofit lnSpcReduction="10000"/>
          </a:bodyPr>
          <a:lstStyle/>
          <a:p>
            <a:pPr algn="l">
              <a:lnSpc>
                <a:spcPct val="90000"/>
              </a:lnSpc>
            </a:pP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I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acknowledge</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the</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use</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of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Grammarly</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(https://www.grammarly.com/) on 29 May 2025 to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check</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my</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work</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using</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the</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prompt(s): </a:t>
            </a:r>
            <a:b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b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1.Please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check</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the</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following</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text for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readability</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grammar</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and</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syntax</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I confirm that I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have</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not</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presented</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any</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AI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generated</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text as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my</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own</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work</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I confirm I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have</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copies</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of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my</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drafts</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notes,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and</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other</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resources</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I used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before</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and</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after</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the</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use</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of AI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tools</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which</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I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may</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be</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asked</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to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provide</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in </a:t>
            </a:r>
            <a:r>
              <a:rPr lang="ro-RO" sz="1800" kern="100" spc="75"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evidence</a:t>
            </a:r>
            <a:r>
              <a:rPr lang="ro-RO" sz="1800" kern="100" spc="75"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a:t>
            </a:r>
            <a:endParaRPr lang="ro-RO" sz="1800" dirty="0">
              <a:solidFill>
                <a:schemeClr val="tx1"/>
              </a:solidFill>
              <a:latin typeface="Times New Roman" panose="02020603050405020304" pitchFamily="18" charset="0"/>
              <a:cs typeface="Times New Roman" panose="02020603050405020304" pitchFamily="18" charset="0"/>
            </a:endParaRPr>
          </a:p>
          <a:p>
            <a:pPr algn="l">
              <a:lnSpc>
                <a:spcPct val="90000"/>
              </a:lnSpc>
            </a:pPr>
            <a:endParaRPr lang="ro-RO" sz="1500" dirty="0">
              <a:solidFill>
                <a:schemeClr val="tx2"/>
              </a:solidFill>
            </a:endParaRPr>
          </a:p>
        </p:txBody>
      </p:sp>
    </p:spTree>
    <p:extLst>
      <p:ext uri="{BB962C8B-B14F-4D97-AF65-F5344CB8AC3E}">
        <p14:creationId xmlns:p14="http://schemas.microsoft.com/office/powerpoint/2010/main" val="4147493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75CC5FF6-C911-4883-B5F7-F5F3E29A8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84E2200F-ED39-40A1-A6F7-65A45ED6D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A4DC59FE-95C7-4792-8613-8387631B1D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75420"/>
            <a:ext cx="9036544" cy="4093306"/>
            <a:chOff x="1" y="2075420"/>
            <a:chExt cx="12048729" cy="4093306"/>
          </a:xfrm>
        </p:grpSpPr>
        <p:sp>
          <p:nvSpPr>
            <p:cNvPr id="41" name="Oval 40">
              <a:extLst>
                <a:ext uri="{FF2B5EF4-FFF2-40B4-BE49-F238E27FC236}">
                  <a16:creationId xmlns:a16="http://schemas.microsoft.com/office/drawing/2014/main" id="{185A6740-C8AC-4AF4-8DED-DF2AE7C5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B0287ED7-11F5-4988-9536-ED300C63D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6F435B82-54F0-40A8-98AC-308BBE400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63E91545-5C3B-46A8-84FE-3866AC17D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Oval 56">
              <a:extLst>
                <a:ext uri="{FF2B5EF4-FFF2-40B4-BE49-F238E27FC236}">
                  <a16:creationId xmlns:a16="http://schemas.microsoft.com/office/drawing/2014/main" id="{8E118785-E32F-4098-BA19-715FB4D32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218661B7-47E9-4CFA-9D23-D94826CD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u 1">
            <a:extLst>
              <a:ext uri="{FF2B5EF4-FFF2-40B4-BE49-F238E27FC236}">
                <a16:creationId xmlns:a16="http://schemas.microsoft.com/office/drawing/2014/main" id="{E3F1023E-6D1A-D5F2-8561-DB9E22C7BDF4}"/>
              </a:ext>
            </a:extLst>
          </p:cNvPr>
          <p:cNvSpPr>
            <a:spLocks noGrp="1"/>
          </p:cNvSpPr>
          <p:nvPr>
            <p:ph type="ctrTitle"/>
          </p:nvPr>
        </p:nvSpPr>
        <p:spPr>
          <a:xfrm>
            <a:off x="472231" y="630936"/>
            <a:ext cx="4248952" cy="1092142"/>
          </a:xfrm>
          <a:noFill/>
        </p:spPr>
        <p:txBody>
          <a:bodyPr anchor="b">
            <a:normAutofit/>
          </a:bodyPr>
          <a:lstStyle/>
          <a:p>
            <a:pPr algn="l"/>
            <a:r>
              <a:rPr lang="ro-RO" sz="4200" dirty="0">
                <a:solidFill>
                  <a:schemeClr val="bg1"/>
                </a:solidFill>
              </a:rPr>
              <a:t>	</a:t>
            </a:r>
            <a:r>
              <a:rPr lang="ro-RO" sz="4200" b="1" dirty="0" err="1">
                <a:solidFill>
                  <a:schemeClr val="bg1"/>
                </a:solidFill>
              </a:rPr>
              <a:t>Introduction</a:t>
            </a:r>
            <a:endParaRPr lang="ro-RO" sz="4200" b="1" dirty="0">
              <a:solidFill>
                <a:schemeClr val="bg1"/>
              </a:solidFill>
            </a:endParaRPr>
          </a:p>
        </p:txBody>
      </p:sp>
      <p:sp>
        <p:nvSpPr>
          <p:cNvPr id="48" name="Rectangle 47">
            <a:extLst>
              <a:ext uri="{FF2B5EF4-FFF2-40B4-BE49-F238E27FC236}">
                <a16:creationId xmlns:a16="http://schemas.microsoft.com/office/drawing/2014/main" id="{B163B796-84D7-4069-93D0-7A496A03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79052" y="1131512"/>
            <a:ext cx="2796461" cy="533439"/>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0" name="Group 49">
            <a:extLst>
              <a:ext uri="{FF2B5EF4-FFF2-40B4-BE49-F238E27FC236}">
                <a16:creationId xmlns:a16="http://schemas.microsoft.com/office/drawing/2014/main" id="{87A77F8F-E829-4314-9F44-36169F7548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44654" y="317578"/>
            <a:ext cx="411480" cy="549007"/>
            <a:chOff x="7029447" y="3514725"/>
            <a:chExt cx="1285875" cy="549007"/>
          </a:xfrm>
        </p:grpSpPr>
        <p:cxnSp>
          <p:nvCxnSpPr>
            <p:cNvPr id="51" name="Straight Connector 50">
              <a:extLst>
                <a:ext uri="{FF2B5EF4-FFF2-40B4-BE49-F238E27FC236}">
                  <a16:creationId xmlns:a16="http://schemas.microsoft.com/office/drawing/2014/main" id="{E8D18253-A2A5-4168-A077-5A4A9C532B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6DAC9C54-D328-4591-AE19-1C4E335C79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A74A6996-7D92-4A5D-B88C-3B3E56C691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D0F18B95-9F0D-423C-9242-0FBEC72769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56" name="Rectangle 55">
            <a:extLst>
              <a:ext uri="{FF2B5EF4-FFF2-40B4-BE49-F238E27FC236}">
                <a16:creationId xmlns:a16="http://schemas.microsoft.com/office/drawing/2014/main" id="{A4AE5E3E-9489-4D5A-A458-72C3E481C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6140785"/>
            <a:ext cx="4571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57">
            <a:extLst>
              <a:ext uri="{FF2B5EF4-FFF2-40B4-BE49-F238E27FC236}">
                <a16:creationId xmlns:a16="http://schemas.microsoft.com/office/drawing/2014/main" id="{0E88FC08-D56F-45D4-AC54-B89F64697B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45785" y="5940560"/>
            <a:ext cx="1285875" cy="549007"/>
            <a:chOff x="7029447" y="3514725"/>
            <a:chExt cx="1285875" cy="549007"/>
          </a:xfrm>
        </p:grpSpPr>
        <p:cxnSp>
          <p:nvCxnSpPr>
            <p:cNvPr id="59" name="Straight Connector 58">
              <a:extLst>
                <a:ext uri="{FF2B5EF4-FFF2-40B4-BE49-F238E27FC236}">
                  <a16:creationId xmlns:a16="http://schemas.microsoft.com/office/drawing/2014/main" id="{DA9CDF2D-7A78-4571-B1C1-857192D4A9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2E46C3A6-A8E2-4FBB-B6F8-FBEA0D905D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BD35E17C-3C3F-401E-875C-1BA82BBA5A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88C01EF9-F43C-4B12-BBF9-A20421C755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Subtitlu 2">
            <a:extLst>
              <a:ext uri="{FF2B5EF4-FFF2-40B4-BE49-F238E27FC236}">
                <a16:creationId xmlns:a16="http://schemas.microsoft.com/office/drawing/2014/main" id="{690620A0-DDE4-12CD-7DE3-8F3177084117}"/>
              </a:ext>
            </a:extLst>
          </p:cNvPr>
          <p:cNvSpPr>
            <a:spLocks noGrp="1"/>
          </p:cNvSpPr>
          <p:nvPr>
            <p:ph type="subTitle" idx="1"/>
          </p:nvPr>
        </p:nvSpPr>
        <p:spPr>
          <a:xfrm>
            <a:off x="472229" y="2291737"/>
            <a:ext cx="4500891" cy="3837770"/>
          </a:xfrm>
          <a:noFill/>
        </p:spPr>
        <p:txBody>
          <a:bodyPr anchor="t">
            <a:normAutofit/>
          </a:bodyPr>
          <a:lstStyle/>
          <a:p>
            <a:pPr marL="285750" indent="-285750" algn="l">
              <a:lnSpc>
                <a:spcPct val="90000"/>
              </a:lnSpc>
              <a:buFont typeface="Arial" panose="020B0604020202020204" pitchFamily="34" charset="0"/>
              <a:buChar char="•"/>
            </a:pPr>
            <a:r>
              <a:rPr lang="ro-RO" sz="2400" dirty="0" err="1">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This</a:t>
            </a:r>
            <a:r>
              <a:rPr lang="ro-RO" sz="2400" dirty="0">
                <a:solidFill>
                  <a:schemeClr val="bg1"/>
                </a:solidFill>
                <a:latin typeface="Times New Roman" panose="02020603050405020304" pitchFamily="18" charset="0"/>
                <a:ea typeface="Aptos" panose="020B0004020202020204" pitchFamily="34" charset="0"/>
                <a:cs typeface="Times New Roman" panose="02020603050405020304" pitchFamily="18" charset="0"/>
              </a:rPr>
              <a:t> </a:t>
            </a:r>
            <a:r>
              <a:rPr lang="ro-RO" sz="2400" dirty="0" err="1">
                <a:solidFill>
                  <a:schemeClr val="bg1"/>
                </a:solidFill>
                <a:latin typeface="Times New Roman" panose="02020603050405020304" pitchFamily="18" charset="0"/>
                <a:ea typeface="Aptos" panose="020B0004020202020204" pitchFamily="34" charset="0"/>
                <a:cs typeface="Times New Roman" panose="02020603050405020304" pitchFamily="18" charset="0"/>
              </a:rPr>
              <a:t>presentation</a:t>
            </a:r>
            <a:r>
              <a:rPr lang="ro-RO" sz="24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t>
            </a:r>
            <a:r>
              <a:rPr lang="ro-RO" sz="2400" dirty="0" err="1">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analyses</a:t>
            </a:r>
            <a:r>
              <a:rPr lang="ro-RO" sz="24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t>
            </a:r>
            <a:r>
              <a:rPr lang="ro-RO" sz="2400" dirty="0" err="1">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the</a:t>
            </a:r>
            <a:r>
              <a:rPr lang="ro-RO" sz="24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impact of artificial intelligence (AI) on </a:t>
            </a:r>
            <a:r>
              <a:rPr lang="ro-RO" sz="2400" dirty="0" err="1">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the</a:t>
            </a:r>
            <a:r>
              <a:rPr lang="ro-RO" sz="24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hotel </a:t>
            </a:r>
            <a:r>
              <a:rPr lang="ro-RO" sz="2400" dirty="0" err="1">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industry</a:t>
            </a:r>
            <a:r>
              <a:rPr lang="ro-RO" sz="24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t>
            </a:r>
            <a:r>
              <a:rPr lang="ro-RO" sz="2400" dirty="0" err="1">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with</a:t>
            </a:r>
            <a:r>
              <a:rPr lang="ro-RO" sz="24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 specific focus on </a:t>
            </a:r>
            <a:r>
              <a:rPr lang="ro-RO" sz="2400" dirty="0" err="1">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human</a:t>
            </a:r>
            <a:r>
              <a:rPr lang="ro-RO" sz="24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–AI </a:t>
            </a:r>
            <a:r>
              <a:rPr lang="ro-RO" sz="2400" dirty="0" err="1">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collaboration</a:t>
            </a:r>
            <a:r>
              <a:rPr lang="ro-RO" sz="24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in </a:t>
            </a:r>
            <a:r>
              <a:rPr lang="ro-RO" sz="2400" dirty="0" err="1">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the</a:t>
            </a:r>
            <a:r>
              <a:rPr lang="ro-RO" sz="24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t>
            </a:r>
            <a:r>
              <a:rPr lang="ro-RO" sz="2400" dirty="0" err="1">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housekeeping</a:t>
            </a:r>
            <a:r>
              <a:rPr lang="ro-RO" sz="24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t>
            </a:r>
            <a:r>
              <a:rPr lang="ro-RO" sz="2400" dirty="0" err="1">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department</a:t>
            </a:r>
            <a:r>
              <a:rPr lang="ro-RO" sz="24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a:t>
            </a:r>
          </a:p>
          <a:p>
            <a:pPr marL="285750" indent="-285750" algn="l">
              <a:lnSpc>
                <a:spcPct val="90000"/>
              </a:lnSpc>
              <a:buFont typeface="Arial" panose="020B0604020202020204" pitchFamily="34" charset="0"/>
              <a:buChar char="•"/>
            </a:pPr>
            <a:r>
              <a:rPr lang="ro-RO" sz="24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The </a:t>
            </a:r>
            <a:r>
              <a:rPr lang="ro-RO" sz="2400" dirty="0" err="1">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study</a:t>
            </a:r>
            <a:r>
              <a:rPr lang="ro-RO" sz="24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t>
            </a:r>
            <a:r>
              <a:rPr lang="ro-RO" sz="2400" dirty="0" err="1">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explores</a:t>
            </a:r>
            <a:r>
              <a:rPr lang="ro-RO" sz="24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t>
            </a:r>
            <a:r>
              <a:rPr lang="ro-RO" sz="2400" dirty="0" err="1">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how</a:t>
            </a:r>
            <a:r>
              <a:rPr lang="ro-RO" sz="24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AI </a:t>
            </a:r>
            <a:r>
              <a:rPr lang="ro-RO" sz="2400" dirty="0" err="1">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contributes</a:t>
            </a:r>
            <a:r>
              <a:rPr lang="ro-RO" sz="24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to </a:t>
            </a:r>
            <a:r>
              <a:rPr lang="ro-RO" sz="2400" dirty="0" err="1">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employee</a:t>
            </a:r>
            <a:r>
              <a:rPr lang="ro-RO" sz="24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t>
            </a:r>
            <a:r>
              <a:rPr lang="ro-RO" sz="2400" dirty="0" err="1">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engagement</a:t>
            </a:r>
            <a:r>
              <a:rPr lang="ro-RO" sz="24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t>
            </a:r>
            <a:r>
              <a:rPr lang="ro-RO" sz="2400" dirty="0" err="1">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operational</a:t>
            </a:r>
            <a:r>
              <a:rPr lang="ro-RO" sz="24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t>
            </a:r>
            <a:r>
              <a:rPr lang="ro-RO" sz="2400" dirty="0" err="1">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efficiency</a:t>
            </a:r>
            <a:r>
              <a:rPr lang="ro-RO" sz="24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t>
            </a:r>
            <a:r>
              <a:rPr lang="ro-RO" sz="2400" dirty="0" err="1">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and</a:t>
            </a:r>
            <a:r>
              <a:rPr lang="ro-RO" sz="24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t>
            </a:r>
            <a:r>
              <a:rPr lang="ro-RO" sz="2400" dirty="0" err="1">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customer</a:t>
            </a:r>
            <a:r>
              <a:rPr lang="ro-RO" sz="24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t>
            </a:r>
            <a:r>
              <a:rPr lang="ro-RO" sz="2400" dirty="0" err="1">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satisfaction</a:t>
            </a:r>
            <a:r>
              <a:rPr lang="ro-RO" sz="20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a:t>
            </a:r>
            <a:endParaRPr lang="ro-RO" sz="2000" dirty="0">
              <a:solidFill>
                <a:schemeClr val="bg1"/>
              </a:solidFill>
              <a:latin typeface="Times New Roman" panose="02020603050405020304" pitchFamily="18" charset="0"/>
              <a:cs typeface="Times New Roman" panose="02020603050405020304" pitchFamily="18" charset="0"/>
            </a:endParaRPr>
          </a:p>
        </p:txBody>
      </p:sp>
      <p:pic>
        <p:nvPicPr>
          <p:cNvPr id="5" name="Imagine 4">
            <a:extLst>
              <a:ext uri="{FF2B5EF4-FFF2-40B4-BE49-F238E27FC236}">
                <a16:creationId xmlns:a16="http://schemas.microsoft.com/office/drawing/2014/main" id="{0FE0031B-2BAF-4A9B-A5BF-5EDAC01B80F9}"/>
              </a:ext>
            </a:extLst>
          </p:cNvPr>
          <p:cNvPicPr>
            <a:picLocks noChangeAspect="1"/>
          </p:cNvPicPr>
          <p:nvPr/>
        </p:nvPicPr>
        <p:blipFill>
          <a:blip r:embed="rId3">
            <a:extLst>
              <a:ext uri="{837473B0-CC2E-450A-ABE3-18F120FF3D39}">
                <a1611:picAttrSrcUrl xmlns:a1611="http://schemas.microsoft.com/office/drawing/2016/11/main" r:id="rId4"/>
              </a:ext>
            </a:extLst>
          </a:blip>
          <a:srcRect l="22262" r="35553" b="6"/>
          <a:stretch>
            <a:fillRect/>
          </a:stretch>
        </p:blipFill>
        <p:spPr>
          <a:xfrm>
            <a:off x="5096979" y="969893"/>
            <a:ext cx="3513583" cy="4684777"/>
          </a:xfrm>
          <a:prstGeom prst="rect">
            <a:avLst/>
          </a:prstGeom>
        </p:spPr>
      </p:pic>
      <p:grpSp>
        <p:nvGrpSpPr>
          <p:cNvPr id="64" name="Group 63">
            <a:extLst>
              <a:ext uri="{FF2B5EF4-FFF2-40B4-BE49-F238E27FC236}">
                <a16:creationId xmlns:a16="http://schemas.microsoft.com/office/drawing/2014/main" id="{B138BDDD-D054-4F0A-BB1F-9D016848D6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981884" y="1169749"/>
            <a:ext cx="304800" cy="322326"/>
            <a:chOff x="215328" y="-46937"/>
            <a:chExt cx="304800" cy="2773841"/>
          </a:xfrm>
        </p:grpSpPr>
        <p:cxnSp>
          <p:nvCxnSpPr>
            <p:cNvPr id="65" name="Straight Connector 64">
              <a:extLst>
                <a:ext uri="{FF2B5EF4-FFF2-40B4-BE49-F238E27FC236}">
                  <a16:creationId xmlns:a16="http://schemas.microsoft.com/office/drawing/2014/main" id="{3CB9B538-BCFF-41C2-87A8-28853C3998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DD34C8C8-72AB-40F5-87DE-E7AE196F7D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9DA1E9C3-A70A-49DD-AD8F-5E768B24FA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BC92A81C-B9D6-4A1C-BE78-377104DBEC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6" name="CasetăText 5">
            <a:extLst>
              <a:ext uri="{FF2B5EF4-FFF2-40B4-BE49-F238E27FC236}">
                <a16:creationId xmlns:a16="http://schemas.microsoft.com/office/drawing/2014/main" id="{9D63AC58-3DF6-720B-0C45-850D6FB7C2FA}"/>
              </a:ext>
            </a:extLst>
          </p:cNvPr>
          <p:cNvSpPr txBox="1"/>
          <p:nvPr/>
        </p:nvSpPr>
        <p:spPr>
          <a:xfrm>
            <a:off x="5503622" y="5454615"/>
            <a:ext cx="3106940" cy="200055"/>
          </a:xfrm>
          <a:prstGeom prst="rect">
            <a:avLst/>
          </a:prstGeom>
          <a:solidFill>
            <a:srgbClr val="000000"/>
          </a:solidFill>
        </p:spPr>
        <p:txBody>
          <a:bodyPr wrap="none" rtlCol="0">
            <a:spAutoFit/>
          </a:bodyPr>
          <a:lstStyle/>
          <a:p>
            <a:pPr algn="r">
              <a:spcAft>
                <a:spcPts val="600"/>
              </a:spcAft>
            </a:pPr>
            <a:r>
              <a:rPr lang="ro-RO" sz="700">
                <a:solidFill>
                  <a:srgbClr val="FFFFFF"/>
                </a:solidFill>
                <a:hlinkClick r:id="rId4" tooltip="https://blogcued.blogspot.com/2023/06/a-medida-que-la-inteligencia-artificial.html">
                  <a:extLst>
                    <a:ext uri="{A12FA001-AC4F-418D-AE19-62706E023703}">
                      <ahyp:hlinkClr xmlns:ahyp="http://schemas.microsoft.com/office/drawing/2018/hyperlinkcolor" val="tx"/>
                    </a:ext>
                  </a:extLst>
                </a:hlinkClick>
              </a:rPr>
              <a:t>Această fotografie</a:t>
            </a:r>
            <a:r>
              <a:rPr lang="ro-RO" sz="700">
                <a:solidFill>
                  <a:srgbClr val="FFFFFF"/>
                </a:solidFill>
              </a:rPr>
              <a:t> de Autor necunoscut este licențiată în condițiile </a:t>
            </a:r>
            <a:r>
              <a:rPr lang="ro-RO"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ro-RO" sz="700">
              <a:solidFill>
                <a:srgbClr val="FFFFFF"/>
              </a:solidFill>
            </a:endParaRPr>
          </a:p>
        </p:txBody>
      </p:sp>
    </p:spTree>
    <p:extLst>
      <p:ext uri="{BB962C8B-B14F-4D97-AF65-F5344CB8AC3E}">
        <p14:creationId xmlns:p14="http://schemas.microsoft.com/office/powerpoint/2010/main" val="3736914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000"/>
                                  </p:stCondLst>
                                  <p:endCondLst>
                                    <p:cond evt="begin" delay="0">
                                      <p:tn val="5"/>
                                    </p:cond>
                                  </p:end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9" name="Rectangle 2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pPr>
              <a:lnSpc>
                <a:spcPct val="90000"/>
              </a:lnSpc>
            </a:pPr>
            <a:r>
              <a:rPr lang="en-US" sz="3600" dirty="0"/>
              <a:t>Introduction – Why Focus on Housekeeping?</a:t>
            </a:r>
            <a:endParaRPr lang="ro-RO" sz="3500" dirty="0"/>
          </a:p>
        </p:txBody>
      </p:sp>
      <p:sp>
        <p:nvSpPr>
          <p:cNvPr id="3" name="Content Placeholder 2"/>
          <p:cNvSpPr>
            <a:spLocks noGrp="1"/>
          </p:cNvSpPr>
          <p:nvPr>
            <p:ph idx="1"/>
          </p:nvPr>
        </p:nvSpPr>
        <p:spPr>
          <a:xfrm>
            <a:off x="228601" y="1809750"/>
            <a:ext cx="3827930" cy="4546599"/>
          </a:xfrm>
        </p:spPr>
        <p:txBody>
          <a:bodyPr anchor="ctr">
            <a:noAutofit/>
          </a:bodyPr>
          <a:lstStyle/>
          <a:p>
            <a:r>
              <a:rPr lang="en-US" sz="2000" dirty="0">
                <a:latin typeface="Times New Roman" panose="02020603050405020304" pitchFamily="18" charset="0"/>
                <a:cs typeface="Times New Roman" panose="02020603050405020304" pitchFamily="18" charset="0"/>
              </a:rPr>
              <a:t>Post-pandemic, hotels adopted AI to improve efficiency and meet changing guest expectations. Housekeeping, a department marked by repetitive work, benefits from AI through automation, time-saving, and better guest satisfaction. This study explores how AI enhances both operational outcomes and staff engagement.</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Reference: (Al-Hyari,2023)</a:t>
            </a:r>
          </a:p>
        </p:txBody>
      </p:sp>
      <p:pic>
        <p:nvPicPr>
          <p:cNvPr id="6" name="Imagine 5" descr="O imagine care conține calculator, computer, persoană, de interior&#10;&#10;Conținutul generat de inteligența artificială poate fi incorect.">
            <a:extLst>
              <a:ext uri="{FF2B5EF4-FFF2-40B4-BE49-F238E27FC236}">
                <a16:creationId xmlns:a16="http://schemas.microsoft.com/office/drawing/2014/main" id="{A498A223-0F4A-1A64-0AD1-C69400088011}"/>
              </a:ext>
            </a:extLst>
          </p:cNvPr>
          <p:cNvPicPr>
            <a:picLocks noChangeAspect="1"/>
          </p:cNvPicPr>
          <p:nvPr/>
        </p:nvPicPr>
        <p:blipFill>
          <a:blip r:embed="rId3">
            <a:extLst>
              <a:ext uri="{837473B0-CC2E-450A-ABE3-18F120FF3D39}">
                <a1611:picAttrSrcUrl xmlns:a1611="http://schemas.microsoft.com/office/drawing/2016/11/main" r:id="rId4"/>
              </a:ext>
            </a:extLst>
          </a:blip>
          <a:srcRect l="27726" r="27724" b="-2"/>
          <a:stretch>
            <a:fillRect/>
          </a:stretch>
        </p:blipFill>
        <p:spPr>
          <a:xfrm>
            <a:off x="4572000" y="1"/>
            <a:ext cx="4577118" cy="6858000"/>
          </a:xfrm>
          <a:prstGeom prst="rect">
            <a:avLst/>
          </a:prstGeom>
        </p:spPr>
      </p:pic>
      <p:sp>
        <p:nvSpPr>
          <p:cNvPr id="22" name="CasetăText 21">
            <a:extLst>
              <a:ext uri="{FF2B5EF4-FFF2-40B4-BE49-F238E27FC236}">
                <a16:creationId xmlns:a16="http://schemas.microsoft.com/office/drawing/2014/main" id="{1C3B05A6-BA40-216D-CB35-ABF53A9133DD}"/>
              </a:ext>
            </a:extLst>
          </p:cNvPr>
          <p:cNvSpPr txBox="1"/>
          <p:nvPr/>
        </p:nvSpPr>
        <p:spPr>
          <a:xfrm>
            <a:off x="6175227" y="6657946"/>
            <a:ext cx="2973891" cy="200055"/>
          </a:xfrm>
          <a:prstGeom prst="rect">
            <a:avLst/>
          </a:prstGeom>
          <a:solidFill>
            <a:srgbClr val="000000"/>
          </a:solidFill>
        </p:spPr>
        <p:txBody>
          <a:bodyPr wrap="none" rtlCol="0">
            <a:spAutoFit/>
          </a:bodyPr>
          <a:lstStyle/>
          <a:p>
            <a:pPr algn="r">
              <a:spcAft>
                <a:spcPts val="600"/>
              </a:spcAft>
            </a:pPr>
            <a:r>
              <a:rPr lang="ro-RO" sz="700">
                <a:solidFill>
                  <a:srgbClr val="FFFFFF"/>
                </a:solidFill>
                <a:hlinkClick r:id="rId4" tooltip="https://punttic.gencat.cat/en/article/all-digital-academy-programs-new-courses">
                  <a:extLst>
                    <a:ext uri="{A12FA001-AC4F-418D-AE19-62706E023703}">
                      <ahyp:hlinkClr xmlns:ahyp="http://schemas.microsoft.com/office/drawing/2018/hyperlinkcolor" val="tx"/>
                    </a:ext>
                  </a:extLst>
                </a:hlinkClick>
              </a:rPr>
              <a:t>Această fotografie</a:t>
            </a:r>
            <a:r>
              <a:rPr lang="ro-RO" sz="700">
                <a:solidFill>
                  <a:srgbClr val="FFFFFF"/>
                </a:solidFill>
              </a:rPr>
              <a:t> de Autor necunoscut este licențiată în condițiile </a:t>
            </a:r>
            <a:r>
              <a:rPr lang="ro-RO"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ro-RO" sz="700">
              <a:solidFill>
                <a:srgbClr val="FFFFFF"/>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 name="Arc 2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2492781" y="451727"/>
            <a:ext cx="6267450" cy="1500256"/>
          </a:xfrm>
        </p:spPr>
        <p:txBody>
          <a:bodyPr>
            <a:noAutofit/>
          </a:bodyPr>
          <a:lstStyle/>
          <a:p>
            <a:r>
              <a:rPr lang="en-US" sz="3200" b="1" dirty="0"/>
              <a:t>Literature Review – Guiding Theories and Conceptual Frameworks</a:t>
            </a:r>
            <a:endParaRPr lang="ro-RO" sz="3200" dirty="0"/>
          </a:p>
        </p:txBody>
      </p:sp>
      <p:sp>
        <p:nvSpPr>
          <p:cNvPr id="32" name="Freeform: Shape 3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Video 4" title="Cogs turning inside head outline">
            <a:hlinkClick r:id="" action="ppaction://media"/>
            <a:extLst>
              <a:ext uri="{FF2B5EF4-FFF2-40B4-BE49-F238E27FC236}">
                <a16:creationId xmlns:a16="http://schemas.microsoft.com/office/drawing/2014/main" id="{0113E8D3-31DD-2651-4002-0A09A5DEB24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27386" y="2336399"/>
            <a:ext cx="3583036" cy="201545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3425848" y="2255596"/>
            <a:ext cx="4401315" cy="4192520"/>
          </a:xfrm>
        </p:spPr>
        <p:txBody>
          <a:bodyPr>
            <a:normAutofit/>
          </a:bodyPr>
          <a:lstStyle/>
          <a:p>
            <a:pPr>
              <a:lnSpc>
                <a:spcPct val="90000"/>
              </a:lnSpc>
            </a:pPr>
            <a:r>
              <a:rPr lang="en-US" sz="2000" dirty="0">
                <a:latin typeface="Times New Roman" panose="02020603050405020304" pitchFamily="18" charset="0"/>
                <a:cs typeface="Times New Roman" panose="02020603050405020304" pitchFamily="18" charset="0"/>
              </a:rPr>
              <a:t>Self-Determination Theory explains how autonomy, competence, and relatedness drive motivation. Techno-Human Collaboration sees AI as a tool to assist—not replace—human workers. Together, these models help evaluate how AI impacts housekeeping staff well-being.</a:t>
            </a:r>
          </a:p>
          <a:p>
            <a:pPr>
              <a:lnSpc>
                <a:spcPct val="90000"/>
              </a:lnSpc>
            </a:pPr>
            <a:endParaRPr lang="en-US" sz="2000" dirty="0">
              <a:latin typeface="Times New Roman" panose="02020603050405020304" pitchFamily="18" charset="0"/>
              <a:cs typeface="Times New Roman" panose="02020603050405020304" pitchFamily="18" charset="0"/>
            </a:endParaRPr>
          </a:p>
          <a:p>
            <a:pPr>
              <a:lnSpc>
                <a:spcPct val="90000"/>
              </a:lnSpc>
            </a:pPr>
            <a:r>
              <a:rPr lang="en-US" sz="2000" dirty="0">
                <a:latin typeface="Times New Roman" panose="02020603050405020304" pitchFamily="18" charset="0"/>
                <a:cs typeface="Times New Roman" panose="02020603050405020304" pitchFamily="18" charset="0"/>
              </a:rPr>
              <a:t>References: (Deci &amp; Ryan, 1985), (Ivanov &amp; Webster,2019)</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203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53C1CCB-79F8-4133-8F4D-BC647C6D7A7F}"/>
              </a:ext>
            </a:extLst>
          </p:cNvPr>
          <p:cNvSpPr>
            <a:spLocks noGrp="1"/>
          </p:cNvSpPr>
          <p:nvPr>
            <p:ph type="ctrTitle"/>
          </p:nvPr>
        </p:nvSpPr>
        <p:spPr>
          <a:xfrm>
            <a:off x="840699" y="687480"/>
            <a:ext cx="5605629" cy="994172"/>
          </a:xfrm>
        </p:spPr>
        <p:txBody>
          <a:bodyPr vert="horz" lIns="91440" tIns="45720" rIns="91440" bIns="45720" rtlCol="0" anchor="ctr">
            <a:normAutofit/>
          </a:bodyPr>
          <a:lstStyle/>
          <a:p>
            <a:pPr defTabSz="914400">
              <a:lnSpc>
                <a:spcPct val="90000"/>
              </a:lnSpc>
            </a:pPr>
            <a:r>
              <a:rPr lang="en-US" sz="3200" b="1" dirty="0"/>
              <a:t>Method – Research Design and Analytical Framework</a:t>
            </a:r>
            <a:endParaRPr lang="en-US" sz="3000" b="1" kern="1200" dirty="0">
              <a:solidFill>
                <a:schemeClr val="tx1"/>
              </a:solidFill>
              <a:latin typeface="+mj-lt"/>
              <a:ea typeface="+mj-ea"/>
              <a:cs typeface="+mj-cs"/>
            </a:endParaRPr>
          </a:p>
        </p:txBody>
      </p:sp>
      <p:sp>
        <p:nvSpPr>
          <p:cNvPr id="3" name="Subtitlu 2">
            <a:extLst>
              <a:ext uri="{FF2B5EF4-FFF2-40B4-BE49-F238E27FC236}">
                <a16:creationId xmlns:a16="http://schemas.microsoft.com/office/drawing/2014/main" id="{6867B28B-D274-BE98-0875-1DDC2228E244}"/>
              </a:ext>
            </a:extLst>
          </p:cNvPr>
          <p:cNvSpPr>
            <a:spLocks noGrp="1"/>
          </p:cNvSpPr>
          <p:nvPr>
            <p:ph type="subTitle" idx="1"/>
          </p:nvPr>
        </p:nvSpPr>
        <p:spPr>
          <a:xfrm>
            <a:off x="852321" y="2227943"/>
            <a:ext cx="5033221" cy="3788227"/>
          </a:xfrm>
        </p:spPr>
        <p:txBody>
          <a:bodyPr vert="horz" lIns="91440" tIns="45720" rIns="91440" bIns="45720" rtlCol="0" anchor="ctr">
            <a:normAutofit fontScale="92500" lnSpcReduction="20000"/>
          </a:bodyPr>
          <a:lstStyle/>
          <a:p>
            <a:pPr marL="685800" indent="-228600" algn="l" defTabSz="914400">
              <a:lnSpc>
                <a:spcPct val="90000"/>
              </a:lnSpc>
              <a:buFont typeface="Arial" panose="020B0604020202020204" pitchFamily="34" charset="0"/>
              <a:buChar char="•"/>
            </a:pPr>
            <a:r>
              <a:rPr lang="en-US" sz="2000" b="1" dirty="0">
                <a:solidFill>
                  <a:schemeClr val="tx1"/>
                </a:solidFill>
              </a:rPr>
              <a:t>Approach:</a:t>
            </a:r>
            <a:r>
              <a:rPr lang="en-US" sz="2000" dirty="0">
                <a:solidFill>
                  <a:schemeClr val="tx1"/>
                </a:solidFill>
              </a:rPr>
              <a:t> Qualitative secondary research</a:t>
            </a:r>
          </a:p>
          <a:p>
            <a:pPr marL="685800" indent="-228600" algn="l" defTabSz="914400">
              <a:lnSpc>
                <a:spcPct val="90000"/>
              </a:lnSpc>
              <a:buFont typeface="Arial" panose="020B0604020202020204" pitchFamily="34" charset="0"/>
              <a:buChar char="•"/>
            </a:pPr>
            <a:r>
              <a:rPr lang="en-US" sz="2000" b="1" dirty="0">
                <a:solidFill>
                  <a:schemeClr val="tx1"/>
                </a:solidFill>
              </a:rPr>
              <a:t>Data Sources:</a:t>
            </a:r>
            <a:r>
              <a:rPr lang="en-US" sz="2000" dirty="0">
                <a:solidFill>
                  <a:schemeClr val="tx1"/>
                </a:solidFill>
              </a:rPr>
              <a:t> Peer-reviewed journals (2017–2025), industry reports (Emerald Insight, ScienceDirect)</a:t>
            </a:r>
          </a:p>
          <a:p>
            <a:pPr marL="685800" indent="-228600" algn="l" defTabSz="914400">
              <a:lnSpc>
                <a:spcPct val="90000"/>
              </a:lnSpc>
              <a:buFont typeface="Arial" panose="020B0604020202020204" pitchFamily="34" charset="0"/>
              <a:buChar char="•"/>
            </a:pPr>
            <a:r>
              <a:rPr lang="en-US" sz="2000" b="1" dirty="0">
                <a:solidFill>
                  <a:schemeClr val="tx1"/>
                </a:solidFill>
              </a:rPr>
              <a:t>Frameworks Applied:</a:t>
            </a:r>
            <a:endParaRPr lang="en-US" sz="2000" dirty="0">
              <a:solidFill>
                <a:schemeClr val="tx1"/>
              </a:solidFill>
            </a:endParaRPr>
          </a:p>
          <a:p>
            <a:pPr marL="1143000" lvl="1" indent="-228600" algn="l" defTabSz="914400">
              <a:lnSpc>
                <a:spcPct val="90000"/>
              </a:lnSpc>
              <a:buFont typeface="Arial" panose="020B0604020202020204" pitchFamily="34" charset="0"/>
              <a:buChar char="•"/>
            </a:pPr>
            <a:r>
              <a:rPr lang="en-US" sz="2000" i="1" dirty="0">
                <a:solidFill>
                  <a:schemeClr val="tx1"/>
                </a:solidFill>
              </a:rPr>
              <a:t>Self-Determination Theory</a:t>
            </a:r>
            <a:r>
              <a:rPr lang="en-US" sz="2000" dirty="0">
                <a:solidFill>
                  <a:schemeClr val="tx1"/>
                </a:solidFill>
              </a:rPr>
              <a:t> (Deci &amp; Ryan, 1985)</a:t>
            </a:r>
          </a:p>
          <a:p>
            <a:pPr marL="1143000" lvl="1" indent="-228600" algn="l" defTabSz="914400">
              <a:lnSpc>
                <a:spcPct val="90000"/>
              </a:lnSpc>
              <a:buFont typeface="Arial" panose="020B0604020202020204" pitchFamily="34" charset="0"/>
              <a:buChar char="•"/>
            </a:pPr>
            <a:r>
              <a:rPr lang="en-US" sz="2000" i="1" dirty="0">
                <a:solidFill>
                  <a:schemeClr val="tx1"/>
                </a:solidFill>
              </a:rPr>
              <a:t>Techno-Human Collaboration</a:t>
            </a:r>
            <a:r>
              <a:rPr lang="en-US" sz="2000" dirty="0">
                <a:solidFill>
                  <a:schemeClr val="tx1"/>
                </a:solidFill>
              </a:rPr>
              <a:t> (Ivanov &amp; Webster, 2019)</a:t>
            </a:r>
          </a:p>
          <a:p>
            <a:pPr marL="685800" indent="-228600" algn="l" defTabSz="914400">
              <a:lnSpc>
                <a:spcPct val="90000"/>
              </a:lnSpc>
              <a:buFont typeface="Arial" panose="020B0604020202020204" pitchFamily="34" charset="0"/>
              <a:buChar char="•"/>
            </a:pPr>
            <a:r>
              <a:rPr lang="en-US" sz="2000" b="1" dirty="0">
                <a:solidFill>
                  <a:schemeClr val="tx1"/>
                </a:solidFill>
              </a:rPr>
              <a:t>Analysis Tool:</a:t>
            </a:r>
            <a:r>
              <a:rPr lang="en-US" sz="2000" dirty="0">
                <a:solidFill>
                  <a:schemeClr val="tx1"/>
                </a:solidFill>
              </a:rPr>
              <a:t> PESTEL (Political, Economic, Social, Technological, Environmental, Legal)</a:t>
            </a:r>
          </a:p>
          <a:p>
            <a:pPr marL="685800" indent="-228600" algn="l" defTabSz="914400">
              <a:lnSpc>
                <a:spcPct val="90000"/>
              </a:lnSpc>
              <a:buFont typeface="Arial" panose="020B0604020202020204" pitchFamily="34" charset="0"/>
              <a:buChar char="•"/>
            </a:pPr>
            <a:r>
              <a:rPr lang="en-US" sz="2000" b="1" dirty="0">
                <a:solidFill>
                  <a:schemeClr val="tx1"/>
                </a:solidFill>
              </a:rPr>
              <a:t>Purpose:</a:t>
            </a:r>
            <a:r>
              <a:rPr lang="en-US" sz="2000" dirty="0">
                <a:solidFill>
                  <a:schemeClr val="tx1"/>
                </a:solidFill>
              </a:rPr>
              <a:t> To assess AI's impact on housekeeping operations through theory-led insights.</a:t>
            </a:r>
          </a:p>
          <a:p>
            <a:pPr indent="-228600" algn="l" defTabSz="914400">
              <a:lnSpc>
                <a:spcPct val="90000"/>
              </a:lnSpc>
              <a:buFont typeface="Arial" panose="020B0604020202020204" pitchFamily="34" charset="0"/>
              <a:buChar char="•"/>
            </a:pPr>
            <a:endParaRPr lang="en-US" sz="1600" dirty="0">
              <a:solidFill>
                <a:schemeClr val="tx1"/>
              </a:solidFill>
            </a:endParaRPr>
          </a:p>
        </p:txBody>
      </p:sp>
      <p:sp>
        <p:nvSpPr>
          <p:cNvPr id="16"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7" name="Oval 16">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Magnifying glass">
            <a:extLst>
              <a:ext uri="{FF2B5EF4-FFF2-40B4-BE49-F238E27FC236}">
                <a16:creationId xmlns:a16="http://schemas.microsoft.com/office/drawing/2014/main" id="{87774401-0485-5C0E-9AEB-6B0B323BBD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533361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0259" y="3905249"/>
            <a:ext cx="2468166" cy="2452687"/>
          </a:xfrm>
        </p:spPr>
        <p:txBody>
          <a:bodyPr anchor="ctr">
            <a:normAutofit/>
          </a:bodyPr>
          <a:lstStyle/>
          <a:p>
            <a:r>
              <a:rPr lang="en-US" sz="2800" b="1" dirty="0"/>
              <a:t>Method – AI Tools in Housekeeping Operations</a:t>
            </a:r>
            <a:endParaRPr lang="ro-RO" sz="2800" dirty="0"/>
          </a:p>
        </p:txBody>
      </p:sp>
      <p:pic>
        <p:nvPicPr>
          <p:cNvPr id="11" name="Imagine 10" descr="O imagine care conține pat, perete, de interior, lenjerie de pat">
            <a:extLst>
              <a:ext uri="{FF2B5EF4-FFF2-40B4-BE49-F238E27FC236}">
                <a16:creationId xmlns:a16="http://schemas.microsoft.com/office/drawing/2014/main" id="{191E0602-B50B-B19E-74C5-062B1877A8D0}"/>
              </a:ext>
            </a:extLst>
          </p:cNvPr>
          <p:cNvPicPr>
            <a:picLocks noChangeAspect="1"/>
          </p:cNvPicPr>
          <p:nvPr/>
        </p:nvPicPr>
        <p:blipFill>
          <a:blip r:embed="rId3">
            <a:extLst>
              <a:ext uri="{837473B0-CC2E-450A-ABE3-18F120FF3D39}">
                <a1611:picAttrSrcUrl xmlns:a1611="http://schemas.microsoft.com/office/drawing/2016/11/main" r:id="rId4"/>
              </a:ext>
            </a:extLst>
          </a:blip>
          <a:srcRect t="15844" b="23362"/>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167986" y="3752850"/>
            <a:ext cx="5614060" cy="2452687"/>
          </a:xfrm>
        </p:spPr>
        <p:txBody>
          <a:bodyPr anchor="ctr">
            <a:noAutofit/>
          </a:bodyPr>
          <a:lstStyle/>
          <a:p>
            <a:r>
              <a:rPr lang="en-US" sz="2000" dirty="0"/>
              <a:t>AI supports fair task allocation, performance tracking, and linen inspection. These tools reduce physical strain and errors, giving staff more control and time for service-focused tasks. Importantly, humans remain central in final decisions.</a:t>
            </a:r>
          </a:p>
          <a:p>
            <a:endParaRPr lang="en-US" sz="2000" dirty="0"/>
          </a:p>
          <a:p>
            <a:r>
              <a:rPr lang="en-US" sz="2000" dirty="0"/>
              <a:t>Reference: </a:t>
            </a:r>
            <a:r>
              <a:rPr lang="ro-RO" sz="2000" dirty="0"/>
              <a:t>(</a:t>
            </a:r>
            <a:r>
              <a:rPr lang="en-US" sz="2000" dirty="0" err="1"/>
              <a:t>Gubhaju</a:t>
            </a:r>
            <a:r>
              <a:rPr lang="ro-RO" sz="2000" dirty="0"/>
              <a:t>, </a:t>
            </a:r>
            <a:r>
              <a:rPr lang="en-US" sz="2000" dirty="0"/>
              <a:t>2025)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401417" y="1138036"/>
            <a:ext cx="4083287" cy="1402470"/>
          </a:xfrm>
        </p:spPr>
        <p:txBody>
          <a:bodyPr anchor="t">
            <a:normAutofit/>
          </a:bodyPr>
          <a:lstStyle/>
          <a:p>
            <a:r>
              <a:rPr lang="en-US" sz="2800" b="1" dirty="0"/>
              <a:t>Method – Challenges to AI Adoption</a:t>
            </a:r>
            <a:endParaRPr lang="ro-RO" sz="2800" b="1" dirty="0"/>
          </a:p>
        </p:txBody>
      </p:sp>
      <p:pic>
        <p:nvPicPr>
          <p:cNvPr id="5" name="Picture 4" descr="One in a crowd">
            <a:extLst>
              <a:ext uri="{FF2B5EF4-FFF2-40B4-BE49-F238E27FC236}">
                <a16:creationId xmlns:a16="http://schemas.microsoft.com/office/drawing/2014/main" id="{A9CE42F5-31E7-33A7-FEF6-3951345D9A23}"/>
              </a:ext>
            </a:extLst>
          </p:cNvPr>
          <p:cNvPicPr>
            <a:picLocks noChangeAspect="1"/>
          </p:cNvPicPr>
          <p:nvPr/>
        </p:nvPicPr>
        <p:blipFill>
          <a:blip r:embed="rId3"/>
          <a:srcRect l="32970" r="24780"/>
          <a:stretch>
            <a:fillRect/>
          </a:stretch>
        </p:blipFill>
        <p:spPr>
          <a:xfrm>
            <a:off x="20" y="10"/>
            <a:ext cx="3863363"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401417" y="2551176"/>
            <a:ext cx="4083287" cy="3591207"/>
          </a:xfrm>
        </p:spPr>
        <p:txBody>
          <a:bodyPr>
            <a:normAutofit/>
          </a:bodyPr>
          <a:lstStyle/>
          <a:p>
            <a:r>
              <a:rPr lang="en-US" sz="2000" dirty="0"/>
              <a:t>Employees may fear being replaced or feel unprepared due to limited digital training. If AI is poorly introduced, resistance can increase. Supportive leadership that involves staff in the transition is essential.</a:t>
            </a:r>
          </a:p>
          <a:p>
            <a:endParaRPr lang="en-US" sz="2000" dirty="0"/>
          </a:p>
          <a:p>
            <a:r>
              <a:rPr lang="en-US" sz="2000" dirty="0"/>
              <a:t>Reference: </a:t>
            </a:r>
            <a:r>
              <a:rPr lang="ro-RO" sz="2000" dirty="0"/>
              <a:t>(</a:t>
            </a:r>
            <a:r>
              <a:rPr lang="en-US" sz="2000" dirty="0"/>
              <a:t>Le</a:t>
            </a:r>
            <a:r>
              <a:rPr lang="ro-RO" sz="2000" dirty="0"/>
              <a:t>, </a:t>
            </a:r>
            <a:r>
              <a:rPr lang="en-US" sz="2000" dirty="0"/>
              <a:t>2025)</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8086" y="0"/>
            <a:ext cx="5565913"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318879" y="10"/>
            <a:ext cx="3825101" cy="1314441"/>
          </a:xfrm>
        </p:spPr>
        <p:txBody>
          <a:bodyPr>
            <a:noAutofit/>
          </a:bodyPr>
          <a:lstStyle/>
          <a:p>
            <a:pPr>
              <a:lnSpc>
                <a:spcPct val="90000"/>
              </a:lnSpc>
            </a:pPr>
            <a:r>
              <a:rPr lang="en-US" sz="2800" b="1" dirty="0"/>
              <a:t>Method – External Impacts of AI </a:t>
            </a:r>
            <a:br>
              <a:rPr lang="ro-RO" sz="2800" b="1" dirty="0"/>
            </a:br>
            <a:r>
              <a:rPr lang="en-US" sz="2800" b="1" dirty="0"/>
              <a:t>(PESTEL Analysis</a:t>
            </a:r>
            <a:r>
              <a:rPr lang="en-US" sz="2800" dirty="0"/>
              <a:t>)</a:t>
            </a:r>
            <a:endParaRPr lang="ro-RO" sz="2800" dirty="0"/>
          </a:p>
        </p:txBody>
      </p:sp>
      <p:pic>
        <p:nvPicPr>
          <p:cNvPr id="5" name="Picture 4" descr="Office building overlayed with stock market graphs">
            <a:extLst>
              <a:ext uri="{FF2B5EF4-FFF2-40B4-BE49-F238E27FC236}">
                <a16:creationId xmlns:a16="http://schemas.microsoft.com/office/drawing/2014/main" id="{0EDB97DE-3781-6D40-6929-F7B0FC0B05F9}"/>
              </a:ext>
            </a:extLst>
          </p:cNvPr>
          <p:cNvPicPr>
            <a:picLocks noChangeAspect="1"/>
          </p:cNvPicPr>
          <p:nvPr/>
        </p:nvPicPr>
        <p:blipFill>
          <a:blip r:embed="rId3"/>
          <a:srcRect l="45072" r="4735"/>
          <a:stretch>
            <a:fillRect/>
          </a:stretch>
        </p:blipFill>
        <p:spPr>
          <a:xfrm>
            <a:off x="20" y="10"/>
            <a:ext cx="5176278"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p:cNvSpPr>
            <a:spLocks noGrp="1"/>
          </p:cNvSpPr>
          <p:nvPr>
            <p:ph idx="1"/>
          </p:nvPr>
        </p:nvSpPr>
        <p:spPr>
          <a:xfrm>
            <a:off x="5490347" y="2138855"/>
            <a:ext cx="3480231" cy="4520728"/>
          </a:xfrm>
        </p:spPr>
        <p:txBody>
          <a:bodyPr>
            <a:noAutofit/>
          </a:bodyPr>
          <a:lstStyle/>
          <a:p>
            <a:r>
              <a:rPr lang="en-US" sz="2000" dirty="0"/>
              <a:t>Political: Lack of AI regulation causes uncertainty.</a:t>
            </a:r>
          </a:p>
          <a:p>
            <a:r>
              <a:rPr lang="en-US" sz="2000" dirty="0"/>
              <a:t>Economic: Cost savings vs. high implementation costs.</a:t>
            </a:r>
          </a:p>
          <a:p>
            <a:r>
              <a:rPr lang="en-US" sz="2000" dirty="0"/>
              <a:t>Social: Improves fairness but may trigger anxiety.</a:t>
            </a:r>
          </a:p>
          <a:p>
            <a:r>
              <a:rPr lang="en-US" sz="2000" dirty="0"/>
              <a:t>Technological: Tools are effective but need training and oversight.</a:t>
            </a:r>
          </a:p>
          <a:p>
            <a:endParaRPr lang="en-US" sz="2000" dirty="0"/>
          </a:p>
          <a:p>
            <a:r>
              <a:rPr lang="en-US" sz="2000" dirty="0"/>
              <a:t>Reference: </a:t>
            </a:r>
            <a:r>
              <a:rPr lang="ro-RO" sz="2000" dirty="0"/>
              <a:t>(</a:t>
            </a:r>
            <a:r>
              <a:rPr lang="en-US" sz="2000" dirty="0"/>
              <a:t>El </a:t>
            </a:r>
            <a:r>
              <a:rPr lang="en-US" sz="2000" dirty="0" err="1"/>
              <a:t>Hajal</a:t>
            </a:r>
            <a:r>
              <a:rPr lang="ro-RO" sz="2000" dirty="0"/>
              <a:t>, </a:t>
            </a:r>
            <a:r>
              <a:rPr lang="en-US" sz="2000" dirty="0"/>
              <a:t>2024)</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ABFB3054-9D51-39D6-280E-DE8118D9DA9D}"/>
              </a:ext>
            </a:extLst>
          </p:cNvPr>
          <p:cNvSpPr>
            <a:spLocks noGrp="1"/>
          </p:cNvSpPr>
          <p:nvPr>
            <p:ph type="ctrTitle"/>
          </p:nvPr>
        </p:nvSpPr>
        <p:spPr>
          <a:xfrm>
            <a:off x="246888" y="380623"/>
            <a:ext cx="3399763" cy="3168369"/>
          </a:xfrm>
        </p:spPr>
        <p:txBody>
          <a:bodyPr>
            <a:normAutofit/>
          </a:bodyPr>
          <a:lstStyle/>
          <a:p>
            <a:r>
              <a:rPr lang="en-US" sz="2800" b="1" dirty="0"/>
              <a:t>Method – Chain vs. Independent Hotels: A Comparative View</a:t>
            </a:r>
            <a:endParaRPr lang="ro-RO" sz="2800" dirty="0"/>
          </a:p>
        </p:txBody>
      </p:sp>
      <p:sp>
        <p:nvSpPr>
          <p:cNvPr id="3" name="Subtitlu 2">
            <a:extLst>
              <a:ext uri="{FF2B5EF4-FFF2-40B4-BE49-F238E27FC236}">
                <a16:creationId xmlns:a16="http://schemas.microsoft.com/office/drawing/2014/main" id="{84F99C6D-19D1-CCB3-5DD4-8B7ED76B4F7C}"/>
              </a:ext>
            </a:extLst>
          </p:cNvPr>
          <p:cNvSpPr>
            <a:spLocks noGrp="1"/>
          </p:cNvSpPr>
          <p:nvPr>
            <p:ph type="subTitle" idx="1"/>
          </p:nvPr>
        </p:nvSpPr>
        <p:spPr>
          <a:xfrm>
            <a:off x="449706" y="4685288"/>
            <a:ext cx="3128996" cy="1035781"/>
          </a:xfrm>
        </p:spPr>
        <p:txBody>
          <a:bodyPr>
            <a:normAutofit/>
          </a:bodyPr>
          <a:lstStyle/>
          <a:p>
            <a:pPr algn="l">
              <a:lnSpc>
                <a:spcPct val="90000"/>
              </a:lnSpc>
            </a:pPr>
            <a:r>
              <a:rPr lang="ro-RO" sz="2200" dirty="0" err="1">
                <a:solidFill>
                  <a:schemeClr val="tx1"/>
                </a:solidFill>
              </a:rPr>
              <a:t>References</a:t>
            </a:r>
            <a:r>
              <a:rPr lang="ro-RO" sz="2200" dirty="0">
                <a:solidFill>
                  <a:schemeClr val="tx1"/>
                </a:solidFill>
              </a:rPr>
              <a:t>: (</a:t>
            </a:r>
            <a:r>
              <a:rPr lang="ro-RO" sz="2200" dirty="0" err="1">
                <a:solidFill>
                  <a:schemeClr val="tx1"/>
                </a:solidFill>
              </a:rPr>
              <a:t>Ribaudo</a:t>
            </a:r>
            <a:r>
              <a:rPr lang="ro-RO" sz="2200" dirty="0">
                <a:solidFill>
                  <a:schemeClr val="tx1"/>
                </a:solidFill>
              </a:rPr>
              <a:t>, 2020), ( </a:t>
            </a:r>
            <a:r>
              <a:rPr lang="ro-RO" sz="2200" dirty="0" err="1">
                <a:solidFill>
                  <a:schemeClr val="tx1"/>
                </a:solidFill>
              </a:rPr>
              <a:t>Birdir</a:t>
            </a:r>
            <a:r>
              <a:rPr lang="ro-RO" sz="2200" dirty="0">
                <a:solidFill>
                  <a:schemeClr val="tx1"/>
                </a:solidFill>
              </a:rPr>
              <a:t> &amp; </a:t>
            </a:r>
            <a:r>
              <a:rPr lang="ro-RO" sz="2200" dirty="0" err="1">
                <a:solidFill>
                  <a:schemeClr val="tx1"/>
                </a:solidFill>
              </a:rPr>
              <a:t>Sahilli</a:t>
            </a:r>
            <a:r>
              <a:rPr lang="ro-RO" sz="2200" dirty="0">
                <a:solidFill>
                  <a:schemeClr val="tx1"/>
                </a:solidFill>
              </a:rPr>
              <a:t> </a:t>
            </a:r>
            <a:r>
              <a:rPr lang="ro-RO" sz="2200" dirty="0" err="1">
                <a:solidFill>
                  <a:schemeClr val="tx1"/>
                </a:solidFill>
              </a:rPr>
              <a:t>Birdir</a:t>
            </a:r>
            <a:r>
              <a:rPr lang="ro-RO" sz="2200" dirty="0">
                <a:solidFill>
                  <a:schemeClr val="tx1"/>
                </a:solidFill>
              </a:rPr>
              <a:t>, 2024)</a:t>
            </a:r>
          </a:p>
        </p:txBody>
      </p:sp>
      <p:grpSp>
        <p:nvGrpSpPr>
          <p:cNvPr id="28" name="Group 27">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62324" y="1"/>
            <a:ext cx="1834788" cy="5777808"/>
            <a:chOff x="329184" y="1"/>
            <a:chExt cx="524256" cy="5777808"/>
          </a:xfrm>
        </p:grpSpPr>
        <p:cxnSp>
          <p:nvCxnSpPr>
            <p:cNvPr id="29" name="Straight Connector 28">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9948" y="269324"/>
            <a:ext cx="4587584"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Tabel 9">
            <a:extLst>
              <a:ext uri="{FF2B5EF4-FFF2-40B4-BE49-F238E27FC236}">
                <a16:creationId xmlns:a16="http://schemas.microsoft.com/office/drawing/2014/main" id="{4ACABE5F-C214-AC0E-1737-811187647D38}"/>
              </a:ext>
            </a:extLst>
          </p:cNvPr>
          <p:cNvGraphicFramePr>
            <a:graphicFrameLocks noGrp="1"/>
          </p:cNvGraphicFramePr>
          <p:nvPr>
            <p:extLst>
              <p:ext uri="{D42A27DB-BD31-4B8C-83A1-F6EECF244321}">
                <p14:modId xmlns:p14="http://schemas.microsoft.com/office/powerpoint/2010/main" val="370991950"/>
              </p:ext>
            </p:extLst>
          </p:nvPr>
        </p:nvGraphicFramePr>
        <p:xfrm>
          <a:off x="4117458" y="361950"/>
          <a:ext cx="4510073" cy="6121337"/>
        </p:xfrm>
        <a:graphic>
          <a:graphicData uri="http://schemas.openxmlformats.org/drawingml/2006/table">
            <a:tbl>
              <a:tblPr>
                <a:tableStyleId>{8799B23B-EC83-4686-B30A-512413B5E67A}</a:tableStyleId>
              </a:tblPr>
              <a:tblGrid>
                <a:gridCol w="1365571">
                  <a:extLst>
                    <a:ext uri="{9D8B030D-6E8A-4147-A177-3AD203B41FA5}">
                      <a16:colId xmlns:a16="http://schemas.microsoft.com/office/drawing/2014/main" val="2736382889"/>
                    </a:ext>
                  </a:extLst>
                </a:gridCol>
                <a:gridCol w="1593087">
                  <a:extLst>
                    <a:ext uri="{9D8B030D-6E8A-4147-A177-3AD203B41FA5}">
                      <a16:colId xmlns:a16="http://schemas.microsoft.com/office/drawing/2014/main" val="715207825"/>
                    </a:ext>
                  </a:extLst>
                </a:gridCol>
                <a:gridCol w="1551415">
                  <a:extLst>
                    <a:ext uri="{9D8B030D-6E8A-4147-A177-3AD203B41FA5}">
                      <a16:colId xmlns:a16="http://schemas.microsoft.com/office/drawing/2014/main" val="1316823312"/>
                    </a:ext>
                  </a:extLst>
                </a:gridCol>
              </a:tblGrid>
              <a:tr h="1435362">
                <a:tc>
                  <a:txBody>
                    <a:bodyPr/>
                    <a:lstStyle/>
                    <a:p>
                      <a:r>
                        <a:rPr lang="ro-RO" sz="1800" b="1" dirty="0"/>
                        <a:t>Aspect</a:t>
                      </a:r>
                      <a:endParaRPr lang="ro-RO" sz="1800" dirty="0"/>
                    </a:p>
                  </a:txBody>
                  <a:tcPr marL="74079" marR="74079" marT="37039" marB="37039" anchor="ctr"/>
                </a:tc>
                <a:tc>
                  <a:txBody>
                    <a:bodyPr/>
                    <a:lstStyle/>
                    <a:p>
                      <a:r>
                        <a:rPr lang="ro-RO" sz="1800" b="1" dirty="0"/>
                        <a:t>International </a:t>
                      </a:r>
                      <a:r>
                        <a:rPr lang="ro-RO" sz="1800" b="1" dirty="0" err="1"/>
                        <a:t>Chains</a:t>
                      </a:r>
                      <a:r>
                        <a:rPr lang="ro-RO" sz="1800" b="1" dirty="0"/>
                        <a:t> (e.g. Hilton)</a:t>
                      </a:r>
                      <a:endParaRPr lang="ro-RO" sz="1800" dirty="0"/>
                    </a:p>
                  </a:txBody>
                  <a:tcPr marL="74079" marR="74079" marT="37039" marB="37039" anchor="ctr"/>
                </a:tc>
                <a:tc>
                  <a:txBody>
                    <a:bodyPr/>
                    <a:lstStyle/>
                    <a:p>
                      <a:r>
                        <a:rPr lang="ro-RO" sz="1800" b="1" dirty="0"/>
                        <a:t>Independent Hotels</a:t>
                      </a:r>
                      <a:endParaRPr lang="ro-RO" sz="1800" dirty="0"/>
                    </a:p>
                  </a:txBody>
                  <a:tcPr marL="74079" marR="74079" marT="37039" marB="37039" anchor="ctr"/>
                </a:tc>
                <a:extLst>
                  <a:ext uri="{0D108BD9-81ED-4DB2-BD59-A6C34878D82A}">
                    <a16:rowId xmlns:a16="http://schemas.microsoft.com/office/drawing/2014/main" val="4233872544"/>
                  </a:ext>
                </a:extLst>
              </a:tr>
              <a:tr h="891850">
                <a:tc>
                  <a:txBody>
                    <a:bodyPr/>
                    <a:lstStyle/>
                    <a:p>
                      <a:r>
                        <a:rPr lang="ro-RO" sz="1800" b="1" dirty="0" err="1"/>
                        <a:t>Resources</a:t>
                      </a:r>
                      <a:endParaRPr lang="ro-RO" sz="1800" dirty="0"/>
                    </a:p>
                  </a:txBody>
                  <a:tcPr marL="74079" marR="74079" marT="37039" marB="37039" anchor="ctr"/>
                </a:tc>
                <a:tc>
                  <a:txBody>
                    <a:bodyPr/>
                    <a:lstStyle/>
                    <a:p>
                      <a:r>
                        <a:rPr lang="en-US" sz="1800" dirty="0"/>
                        <a:t>High investment capacity in AI</a:t>
                      </a:r>
                    </a:p>
                  </a:txBody>
                  <a:tcPr marL="74079" marR="74079" marT="37039" marB="37039" anchor="ctr"/>
                </a:tc>
                <a:tc>
                  <a:txBody>
                    <a:bodyPr/>
                    <a:lstStyle/>
                    <a:p>
                      <a:r>
                        <a:rPr lang="ro-RO" sz="1800" dirty="0"/>
                        <a:t>Limited </a:t>
                      </a:r>
                      <a:r>
                        <a:rPr lang="ro-RO" sz="1800" dirty="0" err="1"/>
                        <a:t>budgets</a:t>
                      </a:r>
                      <a:endParaRPr lang="ro-RO" sz="1800" dirty="0"/>
                    </a:p>
                  </a:txBody>
                  <a:tcPr marL="74079" marR="74079" marT="37039" marB="37039" anchor="ctr"/>
                </a:tc>
                <a:extLst>
                  <a:ext uri="{0D108BD9-81ED-4DB2-BD59-A6C34878D82A}">
                    <a16:rowId xmlns:a16="http://schemas.microsoft.com/office/drawing/2014/main" val="3723871141"/>
                  </a:ext>
                </a:extLst>
              </a:tr>
              <a:tr h="891850">
                <a:tc>
                  <a:txBody>
                    <a:bodyPr/>
                    <a:lstStyle/>
                    <a:p>
                      <a:r>
                        <a:rPr lang="ro-RO" sz="1800" b="1" dirty="0"/>
                        <a:t>Training &amp; </a:t>
                      </a:r>
                      <a:r>
                        <a:rPr lang="ro-RO" sz="1800" b="1" dirty="0" err="1"/>
                        <a:t>Culture</a:t>
                      </a:r>
                      <a:endParaRPr lang="ro-RO" sz="1800" dirty="0"/>
                    </a:p>
                  </a:txBody>
                  <a:tcPr marL="74079" marR="74079" marT="37039" marB="37039" anchor="ctr"/>
                </a:tc>
                <a:tc>
                  <a:txBody>
                    <a:bodyPr/>
                    <a:lstStyle/>
                    <a:p>
                      <a:r>
                        <a:rPr lang="ro-RO" sz="1800" dirty="0" err="1"/>
                        <a:t>Structured</a:t>
                      </a:r>
                      <a:r>
                        <a:rPr lang="ro-RO" sz="1800" dirty="0"/>
                        <a:t>, </a:t>
                      </a:r>
                      <a:r>
                        <a:rPr lang="ro-RO" sz="1800" dirty="0" err="1"/>
                        <a:t>ongoing</a:t>
                      </a:r>
                      <a:endParaRPr lang="ro-RO" sz="1800" dirty="0"/>
                    </a:p>
                  </a:txBody>
                  <a:tcPr marL="74079" marR="74079" marT="37039" marB="37039" anchor="ctr"/>
                </a:tc>
                <a:tc>
                  <a:txBody>
                    <a:bodyPr/>
                    <a:lstStyle/>
                    <a:p>
                      <a:r>
                        <a:rPr lang="ro-RO" sz="1800" dirty="0" err="1"/>
                        <a:t>Often</a:t>
                      </a:r>
                      <a:r>
                        <a:rPr lang="ro-RO" sz="1800" dirty="0"/>
                        <a:t> informal or absent</a:t>
                      </a:r>
                    </a:p>
                  </a:txBody>
                  <a:tcPr marL="74079" marR="74079" marT="37039" marB="37039" anchor="ctr"/>
                </a:tc>
                <a:extLst>
                  <a:ext uri="{0D108BD9-81ED-4DB2-BD59-A6C34878D82A}">
                    <a16:rowId xmlns:a16="http://schemas.microsoft.com/office/drawing/2014/main" val="1218637844"/>
                  </a:ext>
                </a:extLst>
              </a:tr>
              <a:tr h="891850">
                <a:tc>
                  <a:txBody>
                    <a:bodyPr/>
                    <a:lstStyle/>
                    <a:p>
                      <a:r>
                        <a:rPr lang="ro-RO" sz="1800" b="1" dirty="0"/>
                        <a:t>AI </a:t>
                      </a:r>
                      <a:r>
                        <a:rPr lang="ro-RO" sz="1800" b="1" dirty="0" err="1"/>
                        <a:t>Integration</a:t>
                      </a:r>
                      <a:endParaRPr lang="ro-RO" sz="1800" dirty="0"/>
                    </a:p>
                  </a:txBody>
                  <a:tcPr marL="74079" marR="74079" marT="37039" marB="37039" anchor="ctr"/>
                </a:tc>
                <a:tc>
                  <a:txBody>
                    <a:bodyPr/>
                    <a:lstStyle/>
                    <a:p>
                      <a:r>
                        <a:rPr lang="ro-RO" sz="1800" dirty="0" err="1"/>
                        <a:t>Scalable</a:t>
                      </a:r>
                      <a:r>
                        <a:rPr lang="ro-RO" sz="1800" dirty="0"/>
                        <a:t>, </a:t>
                      </a:r>
                      <a:r>
                        <a:rPr lang="ro-RO" sz="1800" dirty="0" err="1"/>
                        <a:t>multi-departmental</a:t>
                      </a:r>
                      <a:endParaRPr lang="ro-RO" sz="1800" dirty="0"/>
                    </a:p>
                  </a:txBody>
                  <a:tcPr marL="74079" marR="74079" marT="37039" marB="37039" anchor="ctr"/>
                </a:tc>
                <a:tc>
                  <a:txBody>
                    <a:bodyPr/>
                    <a:lstStyle/>
                    <a:p>
                      <a:r>
                        <a:rPr lang="ro-RO" sz="1800" dirty="0" err="1"/>
                        <a:t>Isolated</a:t>
                      </a:r>
                      <a:r>
                        <a:rPr lang="ro-RO" sz="1800" dirty="0"/>
                        <a:t> or </a:t>
                      </a:r>
                      <a:r>
                        <a:rPr lang="ro-RO" sz="1800" dirty="0" err="1"/>
                        <a:t>partial</a:t>
                      </a:r>
                      <a:endParaRPr lang="ro-RO" sz="1800" dirty="0"/>
                    </a:p>
                  </a:txBody>
                  <a:tcPr marL="74079" marR="74079" marT="37039" marB="37039" anchor="ctr"/>
                </a:tc>
                <a:extLst>
                  <a:ext uri="{0D108BD9-81ED-4DB2-BD59-A6C34878D82A}">
                    <a16:rowId xmlns:a16="http://schemas.microsoft.com/office/drawing/2014/main" val="665175360"/>
                  </a:ext>
                </a:extLst>
              </a:tr>
              <a:tr h="1113387">
                <a:tc>
                  <a:txBody>
                    <a:bodyPr/>
                    <a:lstStyle/>
                    <a:p>
                      <a:r>
                        <a:rPr lang="ro-RO" sz="1800" b="1" dirty="0" err="1"/>
                        <a:t>Challenge</a:t>
                      </a:r>
                      <a:endParaRPr lang="ro-RO" sz="1800" dirty="0"/>
                    </a:p>
                  </a:txBody>
                  <a:tcPr marL="74079" marR="74079" marT="37039" marB="37039" anchor="ctr"/>
                </a:tc>
                <a:tc>
                  <a:txBody>
                    <a:bodyPr/>
                    <a:lstStyle/>
                    <a:p>
                      <a:r>
                        <a:rPr lang="ro-RO" sz="1800" dirty="0" err="1"/>
                        <a:t>Ethical</a:t>
                      </a:r>
                      <a:r>
                        <a:rPr lang="ro-RO" sz="1800" dirty="0"/>
                        <a:t> </a:t>
                      </a:r>
                      <a:r>
                        <a:rPr lang="ro-RO" sz="1800" dirty="0" err="1"/>
                        <a:t>balance</a:t>
                      </a:r>
                      <a:r>
                        <a:rPr lang="ro-RO" sz="1800" dirty="0"/>
                        <a:t> </a:t>
                      </a:r>
                      <a:r>
                        <a:rPr lang="ro-RO" sz="1800" dirty="0" err="1"/>
                        <a:t>with</a:t>
                      </a:r>
                      <a:r>
                        <a:rPr lang="ro-RO" sz="1800" dirty="0"/>
                        <a:t> staff</a:t>
                      </a:r>
                    </a:p>
                  </a:txBody>
                  <a:tcPr marL="74079" marR="74079" marT="37039" marB="37039" anchor="ctr"/>
                </a:tc>
                <a:tc>
                  <a:txBody>
                    <a:bodyPr/>
                    <a:lstStyle/>
                    <a:p>
                      <a:r>
                        <a:rPr lang="ro-RO" sz="1800" dirty="0"/>
                        <a:t>Technology </a:t>
                      </a:r>
                      <a:r>
                        <a:rPr lang="ro-RO" sz="1800" dirty="0" err="1"/>
                        <a:t>adoption</a:t>
                      </a:r>
                      <a:r>
                        <a:rPr lang="ro-RO" sz="1800" dirty="0"/>
                        <a:t> </a:t>
                      </a:r>
                      <a:r>
                        <a:rPr lang="ro-RO" sz="1800" dirty="0" err="1"/>
                        <a:t>barriers</a:t>
                      </a:r>
                      <a:endParaRPr lang="ro-RO" sz="1800" dirty="0"/>
                    </a:p>
                  </a:txBody>
                  <a:tcPr marL="74079" marR="74079" marT="37039" marB="37039" anchor="ctr"/>
                </a:tc>
                <a:extLst>
                  <a:ext uri="{0D108BD9-81ED-4DB2-BD59-A6C34878D82A}">
                    <a16:rowId xmlns:a16="http://schemas.microsoft.com/office/drawing/2014/main" val="3777214664"/>
                  </a:ext>
                </a:extLst>
              </a:tr>
              <a:tr h="891850">
                <a:tc>
                  <a:txBody>
                    <a:bodyPr/>
                    <a:lstStyle/>
                    <a:p>
                      <a:r>
                        <a:rPr lang="ro-RO" sz="1800" b="1" dirty="0" err="1"/>
                        <a:t>Opportunity</a:t>
                      </a:r>
                      <a:endParaRPr lang="ro-RO" sz="1800" dirty="0"/>
                    </a:p>
                  </a:txBody>
                  <a:tcPr marL="74079" marR="74079" marT="37039" marB="37039" anchor="ctr"/>
                </a:tc>
                <a:tc>
                  <a:txBody>
                    <a:bodyPr/>
                    <a:lstStyle/>
                    <a:p>
                      <a:r>
                        <a:rPr lang="ro-RO" sz="1800" dirty="0" err="1"/>
                        <a:t>Lead</a:t>
                      </a:r>
                      <a:r>
                        <a:rPr lang="ro-RO" sz="1800" dirty="0"/>
                        <a:t> </a:t>
                      </a:r>
                      <a:r>
                        <a:rPr lang="ro-RO" sz="1800" dirty="0" err="1"/>
                        <a:t>innovation</a:t>
                      </a:r>
                      <a:endParaRPr lang="ro-RO" sz="1800" dirty="0"/>
                    </a:p>
                  </a:txBody>
                  <a:tcPr marL="74079" marR="74079" marT="37039" marB="37039" anchor="ctr"/>
                </a:tc>
                <a:tc>
                  <a:txBody>
                    <a:bodyPr/>
                    <a:lstStyle/>
                    <a:p>
                      <a:r>
                        <a:rPr lang="ro-RO" sz="1800" dirty="0" err="1"/>
                        <a:t>Develop</a:t>
                      </a:r>
                      <a:r>
                        <a:rPr lang="ro-RO" sz="1800" dirty="0"/>
                        <a:t> </a:t>
                      </a:r>
                      <a:r>
                        <a:rPr lang="ro-RO" sz="1800" dirty="0" err="1"/>
                        <a:t>guest-centred</a:t>
                      </a:r>
                      <a:r>
                        <a:rPr lang="ro-RO" sz="1800" dirty="0"/>
                        <a:t> AI</a:t>
                      </a:r>
                    </a:p>
                  </a:txBody>
                  <a:tcPr marL="74079" marR="74079" marT="37039" marB="37039" anchor="ctr"/>
                </a:tc>
                <a:extLst>
                  <a:ext uri="{0D108BD9-81ED-4DB2-BD59-A6C34878D82A}">
                    <a16:rowId xmlns:a16="http://schemas.microsoft.com/office/drawing/2014/main" val="3953755324"/>
                  </a:ext>
                </a:extLst>
              </a:tr>
            </a:tbl>
          </a:graphicData>
        </a:graphic>
      </p:graphicFrame>
    </p:spTree>
    <p:extLst>
      <p:ext uri="{BB962C8B-B14F-4D97-AF65-F5344CB8AC3E}">
        <p14:creationId xmlns:p14="http://schemas.microsoft.com/office/powerpoint/2010/main" val="31704501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0699" y="687480"/>
            <a:ext cx="5605629" cy="994172"/>
          </a:xfrm>
        </p:spPr>
        <p:txBody>
          <a:bodyPr>
            <a:normAutofit fontScale="90000"/>
          </a:bodyPr>
          <a:lstStyle/>
          <a:p>
            <a:r>
              <a:rPr lang="en-US" sz="4000" b="1" dirty="0"/>
              <a:t>Method – Key Findings and Insights</a:t>
            </a:r>
            <a:endParaRPr lang="ro-RO" sz="3850" b="1" dirty="0"/>
          </a:p>
        </p:txBody>
      </p:sp>
      <p:sp>
        <p:nvSpPr>
          <p:cNvPr id="3" name="Content Placeholder 2"/>
          <p:cNvSpPr>
            <a:spLocks noGrp="1"/>
          </p:cNvSpPr>
          <p:nvPr>
            <p:ph idx="1"/>
          </p:nvPr>
        </p:nvSpPr>
        <p:spPr>
          <a:xfrm>
            <a:off x="852321" y="2227943"/>
            <a:ext cx="5033221" cy="3788227"/>
          </a:xfrm>
        </p:spPr>
        <p:txBody>
          <a:bodyPr anchor="ctr">
            <a:normAutofit/>
          </a:bodyPr>
          <a:lstStyle/>
          <a:p>
            <a:r>
              <a:rPr lang="en-US" sz="2000" dirty="0"/>
              <a:t>AI enhances efficiency and engagement in housekeeping when introduced thoughtfully. It should support, not replace, human roles. A people-first approach ensures better outcomes and smoother adoption.</a:t>
            </a:r>
          </a:p>
          <a:p>
            <a:endParaRPr lang="en-US" sz="2000" dirty="0"/>
          </a:p>
          <a:p>
            <a:r>
              <a:rPr lang="en-US" sz="2000" dirty="0"/>
              <a:t>Reference: </a:t>
            </a:r>
            <a:r>
              <a:rPr lang="ro-RO" sz="2000" dirty="0"/>
              <a:t>(</a:t>
            </a:r>
            <a:r>
              <a:rPr lang="en-US" sz="2000" dirty="0" err="1"/>
              <a:t>Birdir</a:t>
            </a:r>
            <a:r>
              <a:rPr lang="en-US" sz="2000" dirty="0"/>
              <a:t> &amp; </a:t>
            </a:r>
            <a:r>
              <a:rPr lang="en-US" sz="2000" dirty="0" err="1"/>
              <a:t>Sahilli</a:t>
            </a:r>
            <a:r>
              <a:rPr lang="en-US" sz="2000" dirty="0"/>
              <a:t> </a:t>
            </a:r>
            <a:r>
              <a:rPr lang="en-US" sz="2000" dirty="0" err="1"/>
              <a:t>Birdir</a:t>
            </a:r>
            <a:r>
              <a:rPr lang="ro-RO" sz="2000" dirty="0"/>
              <a:t>, </a:t>
            </a:r>
            <a:r>
              <a:rPr lang="en-US" sz="2000" dirty="0"/>
              <a:t>2024)</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Robot">
            <a:extLst>
              <a:ext uri="{FF2B5EF4-FFF2-40B4-BE49-F238E27FC236}">
                <a16:creationId xmlns:a16="http://schemas.microsoft.com/office/drawing/2014/main" id="{3D2A3EC6-9D08-71AD-4712-DED08133269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Imagine 4" descr="O imagine care conține persoană, mână, ținând, în aer liber&#10;&#10;Conținutul generat de inteligența artificială poate fi incorect.">
            <a:extLst>
              <a:ext uri="{FF2B5EF4-FFF2-40B4-BE49-F238E27FC236}">
                <a16:creationId xmlns:a16="http://schemas.microsoft.com/office/drawing/2014/main" id="{DF7A0491-69A1-EAA8-B827-8DBD1D44FEB7}"/>
              </a:ext>
            </a:extLst>
          </p:cNvPr>
          <p:cNvPicPr>
            <a:picLocks noChangeAspect="1"/>
          </p:cNvPicPr>
          <p:nvPr/>
        </p:nvPicPr>
        <p:blipFill>
          <a:blip r:embed="rId3">
            <a:extLst>
              <a:ext uri="{837473B0-CC2E-450A-ABE3-18F120FF3D39}">
                <a1611:picAttrSrcUrl xmlns:a1611="http://schemas.microsoft.com/office/drawing/2016/11/main" r:id="rId4"/>
              </a:ext>
            </a:extLst>
          </a:blip>
          <a:srcRect l="24644" r="4768" b="-1"/>
          <a:stretch>
            <a:fillRect/>
          </a:stretch>
        </p:blipFill>
        <p:spPr>
          <a:xfrm>
            <a:off x="20" y="10"/>
            <a:ext cx="7252212" cy="6857990"/>
          </a:xfrm>
          <a:prstGeom prst="rect">
            <a:avLst/>
          </a:prstGeom>
        </p:spPr>
      </p:pic>
      <p:sp>
        <p:nvSpPr>
          <p:cNvPr id="13" name="Rectangle 1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u 1">
            <a:extLst>
              <a:ext uri="{FF2B5EF4-FFF2-40B4-BE49-F238E27FC236}">
                <a16:creationId xmlns:a16="http://schemas.microsoft.com/office/drawing/2014/main" id="{6A2A0F2A-2409-6580-9894-4D46E9D281E2}"/>
              </a:ext>
            </a:extLst>
          </p:cNvPr>
          <p:cNvSpPr>
            <a:spLocks noGrp="1"/>
          </p:cNvSpPr>
          <p:nvPr>
            <p:ph type="ctrTitle"/>
          </p:nvPr>
        </p:nvSpPr>
        <p:spPr>
          <a:xfrm>
            <a:off x="5949264" y="10"/>
            <a:ext cx="3192449" cy="1258774"/>
          </a:xfrm>
          <a:noFill/>
        </p:spPr>
        <p:txBody>
          <a:bodyPr>
            <a:normAutofit/>
          </a:bodyPr>
          <a:lstStyle/>
          <a:p>
            <a:pPr algn="l"/>
            <a:r>
              <a:rPr lang="ro-RO" sz="4200" b="1" dirty="0" err="1"/>
              <a:t>Conclusion</a:t>
            </a:r>
            <a:endParaRPr lang="ro-RO" sz="4200" b="1" dirty="0"/>
          </a:p>
        </p:txBody>
      </p:sp>
      <p:sp>
        <p:nvSpPr>
          <p:cNvPr id="3" name="Subtitlu 2">
            <a:extLst>
              <a:ext uri="{FF2B5EF4-FFF2-40B4-BE49-F238E27FC236}">
                <a16:creationId xmlns:a16="http://schemas.microsoft.com/office/drawing/2014/main" id="{3CF245EC-A85A-5DE8-BEAF-E1A5BD27BCBD}"/>
              </a:ext>
            </a:extLst>
          </p:cNvPr>
          <p:cNvSpPr>
            <a:spLocks noGrp="1"/>
          </p:cNvSpPr>
          <p:nvPr>
            <p:ph type="subTitle" idx="1"/>
          </p:nvPr>
        </p:nvSpPr>
        <p:spPr>
          <a:xfrm>
            <a:off x="5689144" y="1296517"/>
            <a:ext cx="3334338" cy="5012129"/>
          </a:xfrm>
          <a:noFill/>
        </p:spPr>
        <p:txBody>
          <a:bodyPr>
            <a:noAutofit/>
          </a:bodyPr>
          <a:lstStyle/>
          <a:p>
            <a:pPr marL="285750" indent="-285750" algn="l">
              <a:lnSpc>
                <a:spcPct val="90000"/>
              </a:lnSpc>
              <a:buFont typeface="Arial" panose="020B0604020202020204" pitchFamily="34" charset="0"/>
              <a:buChar char="•"/>
            </a:pPr>
            <a:r>
              <a:rPr lang="ro-RO" sz="2000" dirty="0">
                <a:solidFill>
                  <a:schemeClr val="tx1"/>
                </a:solidFill>
                <a:effectLst/>
                <a:ea typeface="Aptos" panose="020B0004020202020204" pitchFamily="34" charset="0"/>
              </a:rPr>
              <a:t>Artificial intelligence </a:t>
            </a:r>
            <a:r>
              <a:rPr lang="ro-RO" sz="2000" dirty="0" err="1">
                <a:solidFill>
                  <a:schemeClr val="tx1"/>
                </a:solidFill>
                <a:effectLst/>
                <a:ea typeface="Aptos" panose="020B0004020202020204" pitchFamily="34" charset="0"/>
              </a:rPr>
              <a:t>represents</a:t>
            </a:r>
            <a:r>
              <a:rPr lang="ro-RO" sz="2000" dirty="0">
                <a:solidFill>
                  <a:schemeClr val="tx1"/>
                </a:solidFill>
                <a:effectLst/>
                <a:ea typeface="Aptos" panose="020B0004020202020204" pitchFamily="34" charset="0"/>
              </a:rPr>
              <a:t> a real </a:t>
            </a:r>
            <a:r>
              <a:rPr lang="ro-RO" sz="2000" dirty="0" err="1">
                <a:solidFill>
                  <a:schemeClr val="tx1"/>
                </a:solidFill>
                <a:effectLst/>
                <a:ea typeface="Aptos" panose="020B0004020202020204" pitchFamily="34" charset="0"/>
              </a:rPr>
              <a:t>opportunity</a:t>
            </a:r>
            <a:r>
              <a:rPr lang="ro-RO" sz="2000" dirty="0">
                <a:solidFill>
                  <a:schemeClr val="tx1"/>
                </a:solidFill>
                <a:effectLst/>
                <a:ea typeface="Aptos" panose="020B0004020202020204" pitchFamily="34" charset="0"/>
              </a:rPr>
              <a:t> to transform </a:t>
            </a:r>
            <a:r>
              <a:rPr lang="ro-RO" sz="2000" dirty="0" err="1">
                <a:solidFill>
                  <a:schemeClr val="tx1"/>
                </a:solidFill>
                <a:effectLst/>
                <a:ea typeface="Aptos" panose="020B0004020202020204" pitchFamily="34" charset="0"/>
              </a:rPr>
              <a:t>the</a:t>
            </a:r>
            <a:r>
              <a:rPr lang="ro-RO" sz="2000" dirty="0">
                <a:solidFill>
                  <a:schemeClr val="tx1"/>
                </a:solidFill>
                <a:effectLst/>
                <a:ea typeface="Aptos" panose="020B0004020202020204" pitchFamily="34" charset="0"/>
              </a:rPr>
              <a:t> </a:t>
            </a:r>
            <a:r>
              <a:rPr lang="ro-RO" sz="2000" dirty="0" err="1">
                <a:solidFill>
                  <a:schemeClr val="tx1"/>
                </a:solidFill>
                <a:effectLst/>
                <a:ea typeface="Aptos" panose="020B0004020202020204" pitchFamily="34" charset="0"/>
              </a:rPr>
              <a:t>housekeeping</a:t>
            </a:r>
            <a:r>
              <a:rPr lang="ro-RO" sz="2000" dirty="0">
                <a:solidFill>
                  <a:schemeClr val="tx1"/>
                </a:solidFill>
                <a:effectLst/>
                <a:ea typeface="Aptos" panose="020B0004020202020204" pitchFamily="34" charset="0"/>
              </a:rPr>
              <a:t> </a:t>
            </a:r>
            <a:r>
              <a:rPr lang="ro-RO" sz="2000" dirty="0" err="1">
                <a:solidFill>
                  <a:schemeClr val="tx1"/>
                </a:solidFill>
                <a:effectLst/>
                <a:ea typeface="Aptos" panose="020B0004020202020204" pitchFamily="34" charset="0"/>
              </a:rPr>
              <a:t>department</a:t>
            </a:r>
            <a:r>
              <a:rPr lang="ro-RO" sz="2000" dirty="0">
                <a:solidFill>
                  <a:schemeClr val="tx1"/>
                </a:solidFill>
                <a:effectLst/>
                <a:ea typeface="Aptos" panose="020B0004020202020204" pitchFamily="34" charset="0"/>
              </a:rPr>
              <a:t>, </a:t>
            </a:r>
            <a:r>
              <a:rPr lang="ro-RO" sz="2000" dirty="0" err="1">
                <a:solidFill>
                  <a:schemeClr val="tx1"/>
                </a:solidFill>
                <a:effectLst/>
                <a:ea typeface="Aptos" panose="020B0004020202020204" pitchFamily="34" charset="0"/>
              </a:rPr>
              <a:t>not</a:t>
            </a:r>
            <a:r>
              <a:rPr lang="ro-RO" sz="2000" dirty="0">
                <a:solidFill>
                  <a:schemeClr val="tx1"/>
                </a:solidFill>
                <a:effectLst/>
                <a:ea typeface="Aptos" panose="020B0004020202020204" pitchFamily="34" charset="0"/>
              </a:rPr>
              <a:t> </a:t>
            </a:r>
            <a:r>
              <a:rPr lang="ro-RO" sz="2000" dirty="0" err="1">
                <a:solidFill>
                  <a:schemeClr val="tx1"/>
                </a:solidFill>
                <a:effectLst/>
                <a:ea typeface="Aptos" panose="020B0004020202020204" pitchFamily="34" charset="0"/>
              </a:rPr>
              <a:t>only</a:t>
            </a:r>
            <a:r>
              <a:rPr lang="ro-RO" sz="2000" dirty="0">
                <a:solidFill>
                  <a:schemeClr val="tx1"/>
                </a:solidFill>
                <a:effectLst/>
                <a:ea typeface="Aptos" panose="020B0004020202020204" pitchFamily="34" charset="0"/>
              </a:rPr>
              <a:t> in </a:t>
            </a:r>
            <a:r>
              <a:rPr lang="ro-RO" sz="2000" dirty="0" err="1">
                <a:solidFill>
                  <a:schemeClr val="tx1"/>
                </a:solidFill>
                <a:effectLst/>
                <a:ea typeface="Aptos" panose="020B0004020202020204" pitchFamily="34" charset="0"/>
              </a:rPr>
              <a:t>terms</a:t>
            </a:r>
            <a:r>
              <a:rPr lang="ro-RO" sz="2000" dirty="0">
                <a:solidFill>
                  <a:schemeClr val="tx1"/>
                </a:solidFill>
                <a:effectLst/>
                <a:ea typeface="Aptos" panose="020B0004020202020204" pitchFamily="34" charset="0"/>
              </a:rPr>
              <a:t> of </a:t>
            </a:r>
            <a:r>
              <a:rPr lang="ro-RO" sz="2000" dirty="0" err="1">
                <a:solidFill>
                  <a:schemeClr val="tx1"/>
                </a:solidFill>
                <a:effectLst/>
                <a:ea typeface="Aptos" panose="020B0004020202020204" pitchFamily="34" charset="0"/>
              </a:rPr>
              <a:t>efficiency</a:t>
            </a:r>
            <a:r>
              <a:rPr lang="ro-RO" sz="2000" dirty="0">
                <a:solidFill>
                  <a:schemeClr val="tx1"/>
                </a:solidFill>
                <a:effectLst/>
                <a:ea typeface="Aptos" panose="020B0004020202020204" pitchFamily="34" charset="0"/>
              </a:rPr>
              <a:t>, but </a:t>
            </a:r>
            <a:r>
              <a:rPr lang="ro-RO" sz="2000" dirty="0" err="1">
                <a:solidFill>
                  <a:schemeClr val="tx1"/>
                </a:solidFill>
                <a:effectLst/>
                <a:ea typeface="Aptos" panose="020B0004020202020204" pitchFamily="34" charset="0"/>
              </a:rPr>
              <a:t>also</a:t>
            </a:r>
            <a:r>
              <a:rPr lang="ro-RO" sz="2000" dirty="0">
                <a:solidFill>
                  <a:schemeClr val="tx1"/>
                </a:solidFill>
                <a:effectLst/>
                <a:ea typeface="Aptos" panose="020B0004020202020204" pitchFamily="34" charset="0"/>
              </a:rPr>
              <a:t> in </a:t>
            </a:r>
            <a:r>
              <a:rPr lang="ro-RO" sz="2000" dirty="0" err="1">
                <a:solidFill>
                  <a:schemeClr val="tx1"/>
                </a:solidFill>
                <a:effectLst/>
                <a:ea typeface="Aptos" panose="020B0004020202020204" pitchFamily="34" charset="0"/>
              </a:rPr>
              <a:t>terms</a:t>
            </a:r>
            <a:r>
              <a:rPr lang="ro-RO" sz="2000" dirty="0">
                <a:solidFill>
                  <a:schemeClr val="tx1"/>
                </a:solidFill>
                <a:effectLst/>
                <a:ea typeface="Aptos" panose="020B0004020202020204" pitchFamily="34" charset="0"/>
              </a:rPr>
              <a:t> of </a:t>
            </a:r>
            <a:r>
              <a:rPr lang="ro-RO" sz="2000" dirty="0" err="1">
                <a:solidFill>
                  <a:schemeClr val="tx1"/>
                </a:solidFill>
                <a:effectLst/>
                <a:ea typeface="Aptos" panose="020B0004020202020204" pitchFamily="34" charset="0"/>
              </a:rPr>
              <a:t>human</a:t>
            </a:r>
            <a:r>
              <a:rPr lang="ro-RO" sz="2000" dirty="0">
                <a:solidFill>
                  <a:schemeClr val="tx1"/>
                </a:solidFill>
                <a:effectLst/>
                <a:ea typeface="Aptos" panose="020B0004020202020204" pitchFamily="34" charset="0"/>
              </a:rPr>
              <a:t> </a:t>
            </a:r>
            <a:r>
              <a:rPr lang="ro-RO" sz="2000" dirty="0" err="1">
                <a:solidFill>
                  <a:schemeClr val="tx1"/>
                </a:solidFill>
                <a:effectLst/>
                <a:ea typeface="Aptos" panose="020B0004020202020204" pitchFamily="34" charset="0"/>
              </a:rPr>
              <a:t>involvement</a:t>
            </a:r>
            <a:r>
              <a:rPr lang="ro-RO" sz="2000" dirty="0">
                <a:solidFill>
                  <a:schemeClr val="tx1"/>
                </a:solidFill>
                <a:effectLst/>
                <a:ea typeface="Aptos" panose="020B0004020202020204" pitchFamily="34" charset="0"/>
              </a:rPr>
              <a:t>. </a:t>
            </a:r>
          </a:p>
          <a:p>
            <a:pPr marL="285750" indent="-285750" algn="l">
              <a:lnSpc>
                <a:spcPct val="90000"/>
              </a:lnSpc>
              <a:buFont typeface="Arial" panose="020B0604020202020204" pitchFamily="34" charset="0"/>
              <a:buChar char="•"/>
            </a:pPr>
            <a:r>
              <a:rPr lang="ro-RO" sz="2000" dirty="0">
                <a:solidFill>
                  <a:schemeClr val="tx1"/>
                </a:solidFill>
                <a:effectLst/>
                <a:ea typeface="Aptos" panose="020B0004020202020204" pitchFamily="34" charset="0"/>
              </a:rPr>
              <a:t>For AI to </a:t>
            </a:r>
            <a:r>
              <a:rPr lang="ro-RO" sz="2000" dirty="0" err="1">
                <a:solidFill>
                  <a:schemeClr val="tx1"/>
                </a:solidFill>
                <a:effectLst/>
                <a:ea typeface="Aptos" panose="020B0004020202020204" pitchFamily="34" charset="0"/>
              </a:rPr>
              <a:t>become</a:t>
            </a:r>
            <a:r>
              <a:rPr lang="ro-RO" sz="2000" dirty="0">
                <a:solidFill>
                  <a:schemeClr val="tx1"/>
                </a:solidFill>
                <a:effectLst/>
                <a:ea typeface="Aptos" panose="020B0004020202020204" pitchFamily="34" charset="0"/>
              </a:rPr>
              <a:t> a </a:t>
            </a:r>
            <a:r>
              <a:rPr lang="ro-RO" sz="2000" dirty="0" err="1">
                <a:solidFill>
                  <a:schemeClr val="tx1"/>
                </a:solidFill>
                <a:effectLst/>
                <a:ea typeface="Aptos" panose="020B0004020202020204" pitchFamily="34" charset="0"/>
              </a:rPr>
              <a:t>sustainable</a:t>
            </a:r>
            <a:r>
              <a:rPr lang="ro-RO" sz="2000" dirty="0">
                <a:solidFill>
                  <a:schemeClr val="tx1"/>
                </a:solidFill>
                <a:effectLst/>
                <a:ea typeface="Aptos" panose="020B0004020202020204" pitchFamily="34" charset="0"/>
              </a:rPr>
              <a:t> </a:t>
            </a:r>
            <a:r>
              <a:rPr lang="ro-RO" sz="2000" dirty="0" err="1">
                <a:solidFill>
                  <a:schemeClr val="tx1"/>
                </a:solidFill>
                <a:effectLst/>
                <a:ea typeface="Aptos" panose="020B0004020202020204" pitchFamily="34" charset="0"/>
              </a:rPr>
              <a:t>partner</a:t>
            </a:r>
            <a:r>
              <a:rPr lang="ro-RO" sz="2000" dirty="0">
                <a:solidFill>
                  <a:schemeClr val="tx1"/>
                </a:solidFill>
                <a:effectLst/>
                <a:ea typeface="Aptos" panose="020B0004020202020204" pitchFamily="34" charset="0"/>
              </a:rPr>
              <a:t>, it must </a:t>
            </a:r>
            <a:r>
              <a:rPr lang="ro-RO" sz="2000" dirty="0" err="1">
                <a:solidFill>
                  <a:schemeClr val="tx1"/>
                </a:solidFill>
                <a:effectLst/>
                <a:ea typeface="Aptos" panose="020B0004020202020204" pitchFamily="34" charset="0"/>
              </a:rPr>
              <a:t>be</a:t>
            </a:r>
            <a:r>
              <a:rPr lang="ro-RO" sz="2000" dirty="0">
                <a:solidFill>
                  <a:schemeClr val="tx1"/>
                </a:solidFill>
                <a:effectLst/>
                <a:ea typeface="Aptos" panose="020B0004020202020204" pitchFamily="34" charset="0"/>
              </a:rPr>
              <a:t> </a:t>
            </a:r>
            <a:r>
              <a:rPr lang="ro-RO" sz="2000" dirty="0" err="1">
                <a:solidFill>
                  <a:schemeClr val="tx1"/>
                </a:solidFill>
                <a:effectLst/>
                <a:ea typeface="Aptos" panose="020B0004020202020204" pitchFamily="34" charset="0"/>
              </a:rPr>
              <a:t>understood</a:t>
            </a:r>
            <a:r>
              <a:rPr lang="ro-RO" sz="2000" dirty="0">
                <a:solidFill>
                  <a:schemeClr val="tx1"/>
                </a:solidFill>
                <a:effectLst/>
                <a:ea typeface="Aptos" panose="020B0004020202020204" pitchFamily="34" charset="0"/>
              </a:rPr>
              <a:t> </a:t>
            </a:r>
            <a:r>
              <a:rPr lang="ro-RO" sz="2000" dirty="0" err="1">
                <a:solidFill>
                  <a:schemeClr val="tx1"/>
                </a:solidFill>
                <a:effectLst/>
                <a:ea typeface="Aptos" panose="020B0004020202020204" pitchFamily="34" charset="0"/>
              </a:rPr>
              <a:t>not</a:t>
            </a:r>
            <a:r>
              <a:rPr lang="ro-RO" sz="2000" dirty="0">
                <a:solidFill>
                  <a:schemeClr val="tx1"/>
                </a:solidFill>
                <a:effectLst/>
                <a:ea typeface="Aptos" panose="020B0004020202020204" pitchFamily="34" charset="0"/>
              </a:rPr>
              <a:t> </a:t>
            </a:r>
            <a:r>
              <a:rPr lang="ro-RO" sz="2000" dirty="0" err="1">
                <a:solidFill>
                  <a:schemeClr val="tx1"/>
                </a:solidFill>
                <a:effectLst/>
                <a:ea typeface="Aptos" panose="020B0004020202020204" pitchFamily="34" charset="0"/>
              </a:rPr>
              <a:t>only</a:t>
            </a:r>
            <a:r>
              <a:rPr lang="ro-RO" sz="2000" dirty="0">
                <a:solidFill>
                  <a:schemeClr val="tx1"/>
                </a:solidFill>
                <a:effectLst/>
                <a:ea typeface="Aptos" panose="020B0004020202020204" pitchFamily="34" charset="0"/>
              </a:rPr>
              <a:t> as a </a:t>
            </a:r>
            <a:r>
              <a:rPr lang="ro-RO" sz="2000" dirty="0" err="1">
                <a:solidFill>
                  <a:schemeClr val="tx1"/>
                </a:solidFill>
                <a:effectLst/>
                <a:ea typeface="Aptos" panose="020B0004020202020204" pitchFamily="34" charset="0"/>
              </a:rPr>
              <a:t>technical</a:t>
            </a:r>
            <a:r>
              <a:rPr lang="ro-RO" sz="2000" dirty="0">
                <a:solidFill>
                  <a:schemeClr val="tx1"/>
                </a:solidFill>
                <a:effectLst/>
                <a:ea typeface="Aptos" panose="020B0004020202020204" pitchFamily="34" charset="0"/>
              </a:rPr>
              <a:t> </a:t>
            </a:r>
            <a:r>
              <a:rPr lang="ro-RO" sz="2000" dirty="0" err="1">
                <a:solidFill>
                  <a:schemeClr val="tx1"/>
                </a:solidFill>
                <a:effectLst/>
                <a:ea typeface="Aptos" panose="020B0004020202020204" pitchFamily="34" charset="0"/>
              </a:rPr>
              <a:t>tool</a:t>
            </a:r>
            <a:r>
              <a:rPr lang="ro-RO" sz="2000" dirty="0">
                <a:solidFill>
                  <a:schemeClr val="tx1"/>
                </a:solidFill>
                <a:effectLst/>
                <a:ea typeface="Aptos" panose="020B0004020202020204" pitchFamily="34" charset="0"/>
              </a:rPr>
              <a:t> but as part of a </a:t>
            </a:r>
            <a:r>
              <a:rPr lang="ro-RO" sz="2000" dirty="0" err="1">
                <a:solidFill>
                  <a:schemeClr val="tx1"/>
                </a:solidFill>
                <a:effectLst/>
                <a:ea typeface="Aptos" panose="020B0004020202020204" pitchFamily="34" charset="0"/>
              </a:rPr>
              <a:t>collaborative</a:t>
            </a:r>
            <a:r>
              <a:rPr lang="ro-RO" sz="2000" dirty="0">
                <a:solidFill>
                  <a:schemeClr val="tx1"/>
                </a:solidFill>
                <a:effectLst/>
                <a:ea typeface="Aptos" panose="020B0004020202020204" pitchFamily="34" charset="0"/>
              </a:rPr>
              <a:t>, </a:t>
            </a:r>
            <a:r>
              <a:rPr lang="ro-RO" sz="2000" dirty="0" err="1">
                <a:solidFill>
                  <a:schemeClr val="tx1"/>
                </a:solidFill>
                <a:effectLst/>
                <a:ea typeface="Aptos" panose="020B0004020202020204" pitchFamily="34" charset="0"/>
              </a:rPr>
              <a:t>people-centred</a:t>
            </a:r>
            <a:r>
              <a:rPr lang="ro-RO" sz="2000" dirty="0">
                <a:solidFill>
                  <a:schemeClr val="tx1"/>
                </a:solidFill>
                <a:effectLst/>
                <a:ea typeface="Aptos" panose="020B0004020202020204" pitchFamily="34" charset="0"/>
              </a:rPr>
              <a:t> </a:t>
            </a:r>
            <a:r>
              <a:rPr lang="ro-RO" sz="2000" dirty="0" err="1">
                <a:solidFill>
                  <a:schemeClr val="tx1"/>
                </a:solidFill>
                <a:effectLst/>
                <a:ea typeface="Aptos" panose="020B0004020202020204" pitchFamily="34" charset="0"/>
              </a:rPr>
              <a:t>ecosystem</a:t>
            </a:r>
            <a:endParaRPr lang="ro-RO" sz="2000" dirty="0">
              <a:solidFill>
                <a:schemeClr val="tx1"/>
              </a:solidFill>
              <a:effectLst/>
              <a:ea typeface="Aptos" panose="020B0004020202020204" pitchFamily="34" charset="0"/>
            </a:endParaRPr>
          </a:p>
          <a:p>
            <a:pPr marL="285750" indent="-285750" algn="l">
              <a:lnSpc>
                <a:spcPct val="90000"/>
              </a:lnSpc>
              <a:buFont typeface="Arial" panose="020B0604020202020204" pitchFamily="34" charset="0"/>
              <a:buChar char="•"/>
            </a:pPr>
            <a:r>
              <a:rPr lang="ro-RO" sz="2000" dirty="0" err="1">
                <a:solidFill>
                  <a:schemeClr val="tx1"/>
                </a:solidFill>
              </a:rPr>
              <a:t>Reference</a:t>
            </a:r>
            <a:r>
              <a:rPr lang="ro-RO" sz="2000" dirty="0">
                <a:solidFill>
                  <a:schemeClr val="tx1"/>
                </a:solidFill>
              </a:rPr>
              <a:t>: </a:t>
            </a:r>
            <a:r>
              <a:rPr lang="ro-RO" sz="2000" dirty="0">
                <a:solidFill>
                  <a:schemeClr val="tx1"/>
                </a:solidFill>
                <a:effectLst/>
                <a:ea typeface="Aptos" panose="020B0004020202020204" pitchFamily="34" charset="0"/>
              </a:rPr>
              <a:t>(</a:t>
            </a:r>
            <a:r>
              <a:rPr lang="ro-RO" sz="2000" dirty="0" err="1">
                <a:solidFill>
                  <a:schemeClr val="tx1"/>
                </a:solidFill>
                <a:effectLst/>
                <a:ea typeface="Aptos" panose="020B0004020202020204" pitchFamily="34" charset="0"/>
              </a:rPr>
              <a:t>Birdir</a:t>
            </a:r>
            <a:r>
              <a:rPr lang="ro-RO" sz="2000" dirty="0">
                <a:solidFill>
                  <a:schemeClr val="tx1"/>
                </a:solidFill>
                <a:effectLst/>
                <a:ea typeface="Aptos" panose="020B0004020202020204" pitchFamily="34" charset="0"/>
              </a:rPr>
              <a:t> &amp; </a:t>
            </a:r>
            <a:r>
              <a:rPr lang="ro-RO" sz="2000" dirty="0" err="1">
                <a:solidFill>
                  <a:schemeClr val="tx1"/>
                </a:solidFill>
                <a:effectLst/>
                <a:ea typeface="Aptos" panose="020B0004020202020204" pitchFamily="34" charset="0"/>
              </a:rPr>
              <a:t>Sahilli</a:t>
            </a:r>
            <a:r>
              <a:rPr lang="ro-RO" sz="2000" dirty="0">
                <a:solidFill>
                  <a:schemeClr val="tx1"/>
                </a:solidFill>
                <a:effectLst/>
                <a:ea typeface="Aptos" panose="020B0004020202020204" pitchFamily="34" charset="0"/>
              </a:rPr>
              <a:t> </a:t>
            </a:r>
            <a:r>
              <a:rPr lang="ro-RO" sz="2000" dirty="0" err="1">
                <a:solidFill>
                  <a:schemeClr val="tx1"/>
                </a:solidFill>
                <a:effectLst/>
                <a:ea typeface="Aptos" panose="020B0004020202020204" pitchFamily="34" charset="0"/>
              </a:rPr>
              <a:t>Birdir</a:t>
            </a:r>
            <a:r>
              <a:rPr lang="ro-RO" sz="2000" dirty="0">
                <a:solidFill>
                  <a:schemeClr val="tx1"/>
                </a:solidFill>
                <a:effectLst/>
                <a:ea typeface="Aptos" panose="020B0004020202020204" pitchFamily="34" charset="0"/>
              </a:rPr>
              <a:t>, 2024). </a:t>
            </a:r>
            <a:endParaRPr lang="ro-RO" sz="2000" dirty="0">
              <a:solidFill>
                <a:schemeClr val="tx1"/>
              </a:solidFill>
            </a:endParaRPr>
          </a:p>
        </p:txBody>
      </p:sp>
      <p:sp>
        <p:nvSpPr>
          <p:cNvPr id="6" name="CasetăText 5">
            <a:extLst>
              <a:ext uri="{FF2B5EF4-FFF2-40B4-BE49-F238E27FC236}">
                <a16:creationId xmlns:a16="http://schemas.microsoft.com/office/drawing/2014/main" id="{8A86CF7C-FAE3-0180-E4B2-934A10724D05}"/>
              </a:ext>
            </a:extLst>
          </p:cNvPr>
          <p:cNvSpPr txBox="1"/>
          <p:nvPr/>
        </p:nvSpPr>
        <p:spPr>
          <a:xfrm>
            <a:off x="4126056" y="6657945"/>
            <a:ext cx="3126176" cy="200055"/>
          </a:xfrm>
          <a:prstGeom prst="rect">
            <a:avLst/>
          </a:prstGeom>
          <a:solidFill>
            <a:srgbClr val="000000"/>
          </a:solidFill>
        </p:spPr>
        <p:txBody>
          <a:bodyPr wrap="none" rtlCol="0">
            <a:spAutoFit/>
          </a:bodyPr>
          <a:lstStyle/>
          <a:p>
            <a:pPr algn="r">
              <a:spcAft>
                <a:spcPts val="600"/>
              </a:spcAft>
            </a:pPr>
            <a:r>
              <a:rPr lang="ro-RO" sz="700">
                <a:solidFill>
                  <a:srgbClr val="FFFFFF"/>
                </a:solidFill>
                <a:hlinkClick r:id="rId4" tooltip="https://alloxentric.com/pt/espacos-de-trabalho-potencializados-pela-ia-o-futuro-dos-agentes-do-servico-ao-cliente/">
                  <a:extLst>
                    <a:ext uri="{A12FA001-AC4F-418D-AE19-62706E023703}">
                      <ahyp:hlinkClr xmlns:ahyp="http://schemas.microsoft.com/office/drawing/2018/hyperlinkcolor" val="tx"/>
                    </a:ext>
                  </a:extLst>
                </a:hlinkClick>
              </a:rPr>
              <a:t>Această fotografie</a:t>
            </a:r>
            <a:r>
              <a:rPr lang="ro-RO" sz="700">
                <a:solidFill>
                  <a:srgbClr val="FFFFFF"/>
                </a:solidFill>
              </a:rPr>
              <a:t> de Autor necunoscut este licențiată în condițiile </a:t>
            </a:r>
            <a:r>
              <a:rPr lang="ro-RO"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ro-RO" sz="700">
              <a:solidFill>
                <a:srgbClr val="FFFFFF"/>
              </a:solidFill>
            </a:endParaRPr>
          </a:p>
        </p:txBody>
      </p:sp>
    </p:spTree>
    <p:extLst>
      <p:ext uri="{BB962C8B-B14F-4D97-AF65-F5344CB8AC3E}">
        <p14:creationId xmlns:p14="http://schemas.microsoft.com/office/powerpoint/2010/main" val="1182250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291688"/>
            <a:ext cx="7886700" cy="1004594"/>
          </a:xfrm>
        </p:spPr>
        <p:txBody>
          <a:bodyPr>
            <a:normAutofit fontScale="90000"/>
          </a:bodyPr>
          <a:lstStyle/>
          <a:p>
            <a:r>
              <a:rPr lang="ro-RO" dirty="0">
                <a:solidFill>
                  <a:srgbClr val="FFFFFF"/>
                </a:solidFill>
              </a:rPr>
              <a:t>RECOMMENDATION:</a:t>
            </a:r>
            <a:br>
              <a:rPr lang="ro-RO" dirty="0">
                <a:solidFill>
                  <a:srgbClr val="FFFFFF"/>
                </a:solidFill>
              </a:rPr>
            </a:br>
            <a:r>
              <a:rPr lang="ro-RO" dirty="0" err="1">
                <a:solidFill>
                  <a:srgbClr val="FFFFFF"/>
                </a:solidFill>
              </a:rPr>
              <a:t>What</a:t>
            </a:r>
            <a:r>
              <a:rPr lang="ro-RO" dirty="0">
                <a:solidFill>
                  <a:srgbClr val="FFFFFF"/>
                </a:solidFill>
              </a:rPr>
              <a:t> </a:t>
            </a:r>
            <a:r>
              <a:rPr lang="ro-RO" dirty="0" err="1">
                <a:solidFill>
                  <a:srgbClr val="FFFFFF"/>
                </a:solidFill>
              </a:rPr>
              <a:t>Should</a:t>
            </a:r>
            <a:r>
              <a:rPr lang="ro-RO" dirty="0">
                <a:solidFill>
                  <a:srgbClr val="FFFFFF"/>
                </a:solidFill>
              </a:rPr>
              <a:t> Hotels Do?</a:t>
            </a:r>
          </a:p>
        </p:txBody>
      </p:sp>
      <p:sp>
        <p:nvSpPr>
          <p:cNvPr id="18" name="Rectangle: Rounded Corners 17">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22" y="1587970"/>
            <a:ext cx="8274756"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358D221-CFA4-C764-A716-7B8C863406E0}"/>
              </a:ext>
            </a:extLst>
          </p:cNvPr>
          <p:cNvGraphicFramePr>
            <a:graphicFrameLocks noGrp="1"/>
          </p:cNvGraphicFramePr>
          <p:nvPr>
            <p:ph idx="1"/>
            <p:extLst>
              <p:ext uri="{D42A27DB-BD31-4B8C-83A1-F6EECF244321}">
                <p14:modId xmlns:p14="http://schemas.microsoft.com/office/powerpoint/2010/main" val="1959719024"/>
              </p:ext>
            </p:extLst>
          </p:nvPr>
        </p:nvGraphicFramePr>
        <p:xfrm>
          <a:off x="628650" y="1800911"/>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16">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Imagine 6" descr="O imagine care conține artă, Albastru electric, albastru, lumină reflectorului&#10;&#10;Conținutul generat de inteligența artificială poate fi incorect.">
            <a:extLst>
              <a:ext uri="{FF2B5EF4-FFF2-40B4-BE49-F238E27FC236}">
                <a16:creationId xmlns:a16="http://schemas.microsoft.com/office/drawing/2014/main" id="{0A220FF3-1257-D1D1-F1C6-BF7AF0C3EF17}"/>
              </a:ext>
            </a:extLst>
          </p:cNvPr>
          <p:cNvPicPr>
            <a:picLocks noChangeAspect="1"/>
          </p:cNvPicPr>
          <p:nvPr/>
        </p:nvPicPr>
        <p:blipFill>
          <a:blip r:embed="rId3">
            <a:alphaModFix/>
            <a:extLst>
              <a:ext uri="{837473B0-CC2E-450A-ABE3-18F120FF3D39}">
                <a1611:picAttrSrcUrl xmlns:a1611="http://schemas.microsoft.com/office/drawing/2016/11/main" r:id="rId4"/>
              </a:ext>
            </a:extLst>
          </a:blip>
          <a:srcRect l="22134" r="5" b="5"/>
          <a:stretch>
            <a:fillRect/>
          </a:stretch>
        </p:blipFill>
        <p:spPr>
          <a:xfrm>
            <a:off x="3410952" y="-5"/>
            <a:ext cx="5733047" cy="3681406"/>
          </a:xfrm>
          <a:prstGeom prst="rect">
            <a:avLst/>
          </a:prstGeom>
        </p:spPr>
      </p:pic>
      <p:pic>
        <p:nvPicPr>
          <p:cNvPr id="12" name="Imagine 11" descr="O imagine care conține de interior, perete, mobilă, persoană&#10;&#10;Conținutul generat de inteligența artificială poate fi incorect.">
            <a:extLst>
              <a:ext uri="{FF2B5EF4-FFF2-40B4-BE49-F238E27FC236}">
                <a16:creationId xmlns:a16="http://schemas.microsoft.com/office/drawing/2014/main" id="{1A775B5B-4DC4-D522-1A78-33C9C9587D0E}"/>
              </a:ext>
            </a:extLst>
          </p:cNvPr>
          <p:cNvPicPr>
            <a:picLocks noChangeAspect="1"/>
          </p:cNvPicPr>
          <p:nvPr/>
        </p:nvPicPr>
        <p:blipFill>
          <a:blip r:embed="rId5">
            <a:extLst>
              <a:ext uri="{837473B0-CC2E-450A-ABE3-18F120FF3D39}">
                <a1611:picAttrSrcUrl xmlns:a1611="http://schemas.microsoft.com/office/drawing/2016/11/main" r:id="rId6"/>
              </a:ext>
            </a:extLst>
          </a:blip>
          <a:srcRect t="6220" r="3" b="21353"/>
          <a:stretch>
            <a:fillRect/>
          </a:stretch>
        </p:blipFill>
        <p:spPr>
          <a:xfrm>
            <a:off x="3410953" y="3681409"/>
            <a:ext cx="5733047" cy="3176595"/>
          </a:xfrm>
          <a:prstGeom prst="rect">
            <a:avLst/>
          </a:prstGeom>
        </p:spPr>
      </p:pic>
      <p:sp>
        <p:nvSpPr>
          <p:cNvPr id="28" name="Rectangle 18">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361C2A87-94AF-4E04-1F68-034F802630A6}"/>
              </a:ext>
            </a:extLst>
          </p:cNvPr>
          <p:cNvSpPr>
            <a:spLocks noGrp="1"/>
          </p:cNvSpPr>
          <p:nvPr>
            <p:ph type="title"/>
          </p:nvPr>
        </p:nvSpPr>
        <p:spPr>
          <a:xfrm>
            <a:off x="628650" y="1115219"/>
            <a:ext cx="4046934" cy="2387600"/>
          </a:xfrm>
        </p:spPr>
        <p:txBody>
          <a:bodyPr vert="horz" lIns="91440" tIns="45720" rIns="91440" bIns="45720" rtlCol="0" anchor="b">
            <a:normAutofit/>
          </a:bodyPr>
          <a:lstStyle/>
          <a:p>
            <a:pPr algn="l" defTabSz="914400">
              <a:lnSpc>
                <a:spcPct val="90000"/>
              </a:lnSpc>
            </a:pPr>
            <a:r>
              <a:rPr lang="en-US" kern="1200">
                <a:solidFill>
                  <a:schemeClr val="bg1"/>
                </a:solidFill>
                <a:latin typeface="+mj-lt"/>
                <a:ea typeface="+mj-ea"/>
                <a:cs typeface="+mj-cs"/>
              </a:rPr>
              <a:t>THANK YOU!</a:t>
            </a:r>
          </a:p>
        </p:txBody>
      </p:sp>
      <p:cxnSp>
        <p:nvCxnSpPr>
          <p:cNvPr id="29" name="Straight Connector 20">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3681408"/>
            <a:ext cx="851534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CasetăText 7">
            <a:extLst>
              <a:ext uri="{FF2B5EF4-FFF2-40B4-BE49-F238E27FC236}">
                <a16:creationId xmlns:a16="http://schemas.microsoft.com/office/drawing/2014/main" id="{FFC15818-2850-7074-3426-0534658D308E}"/>
              </a:ext>
            </a:extLst>
          </p:cNvPr>
          <p:cNvSpPr txBox="1"/>
          <p:nvPr/>
        </p:nvSpPr>
        <p:spPr>
          <a:xfrm>
            <a:off x="6290334" y="3481346"/>
            <a:ext cx="2853665" cy="200055"/>
          </a:xfrm>
          <a:prstGeom prst="rect">
            <a:avLst/>
          </a:prstGeom>
          <a:solidFill>
            <a:srgbClr val="000000"/>
          </a:solidFill>
        </p:spPr>
        <p:txBody>
          <a:bodyPr wrap="none" rtlCol="0">
            <a:spAutoFit/>
          </a:bodyPr>
          <a:lstStyle/>
          <a:p>
            <a:pPr algn="r">
              <a:spcAft>
                <a:spcPts val="600"/>
              </a:spcAft>
            </a:pPr>
            <a:r>
              <a:rPr lang="ro-RO" sz="700">
                <a:solidFill>
                  <a:srgbClr val="FFFFFF"/>
                </a:solidFill>
                <a:hlinkClick r:id="rId4" tooltip="https://montrealethics.ai/on-human-ai-collaboration-in-artistic-performance/">
                  <a:extLst>
                    <a:ext uri="{A12FA001-AC4F-418D-AE19-62706E023703}">
                      <ahyp:hlinkClr xmlns:ahyp="http://schemas.microsoft.com/office/drawing/2018/hyperlinkcolor" val="tx"/>
                    </a:ext>
                  </a:extLst>
                </a:hlinkClick>
              </a:rPr>
              <a:t>Această fotografie</a:t>
            </a:r>
            <a:r>
              <a:rPr lang="ro-RO" sz="700">
                <a:solidFill>
                  <a:srgbClr val="FFFFFF"/>
                </a:solidFill>
              </a:rPr>
              <a:t> de Autor necunoscut este licențiată în condițiile </a:t>
            </a:r>
            <a:r>
              <a:rPr lang="ro-RO"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ro-RO" sz="700">
              <a:solidFill>
                <a:srgbClr val="FFFFFF"/>
              </a:solidFill>
            </a:endParaRPr>
          </a:p>
        </p:txBody>
      </p:sp>
    </p:spTree>
    <p:extLst>
      <p:ext uri="{BB962C8B-B14F-4D97-AF65-F5344CB8AC3E}">
        <p14:creationId xmlns:p14="http://schemas.microsoft.com/office/powerpoint/2010/main" val="705990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97D7DA9-C480-11F3-491E-5313B68EF854}"/>
              </a:ext>
            </a:extLst>
          </p:cNvPr>
          <p:cNvSpPr>
            <a:spLocks noGrp="1"/>
          </p:cNvSpPr>
          <p:nvPr>
            <p:ph type="ctrTitle"/>
          </p:nvPr>
        </p:nvSpPr>
        <p:spPr>
          <a:xfrm>
            <a:off x="523938" y="-169452"/>
            <a:ext cx="2487277" cy="778450"/>
          </a:xfrm>
        </p:spPr>
        <p:txBody>
          <a:bodyPr vert="horz" lIns="91440" tIns="45720" rIns="91440" bIns="45720" rtlCol="0" anchor="ctr">
            <a:normAutofit/>
          </a:bodyPr>
          <a:lstStyle/>
          <a:p>
            <a:pPr algn="l" defTabSz="914400">
              <a:lnSpc>
                <a:spcPct val="90000"/>
              </a:lnSpc>
            </a:pPr>
            <a:r>
              <a:rPr lang="en-US" sz="2400" b="1" kern="1200" dirty="0">
                <a:solidFill>
                  <a:schemeClr val="tx1"/>
                </a:solidFill>
                <a:latin typeface="+mj-lt"/>
                <a:ea typeface="+mj-ea"/>
                <a:cs typeface="+mj-cs"/>
              </a:rPr>
              <a:t>References </a:t>
            </a:r>
          </a:p>
        </p:txBody>
      </p:sp>
      <p:sp>
        <p:nvSpPr>
          <p:cNvPr id="3" name="Subtitlu 2">
            <a:extLst>
              <a:ext uri="{FF2B5EF4-FFF2-40B4-BE49-F238E27FC236}">
                <a16:creationId xmlns:a16="http://schemas.microsoft.com/office/drawing/2014/main" id="{401DE34F-822F-5F1D-352C-8EC57DC06FC6}"/>
              </a:ext>
            </a:extLst>
          </p:cNvPr>
          <p:cNvSpPr>
            <a:spLocks noGrp="1"/>
          </p:cNvSpPr>
          <p:nvPr>
            <p:ph type="subTitle" idx="1"/>
          </p:nvPr>
        </p:nvSpPr>
        <p:spPr>
          <a:xfrm>
            <a:off x="204156" y="346842"/>
            <a:ext cx="6795734" cy="6337737"/>
          </a:xfrm>
        </p:spPr>
        <p:txBody>
          <a:bodyPr vert="horz" lIns="91440" tIns="45720" rIns="91440" bIns="45720" rtlCol="0" anchor="ctr">
            <a:noAutofit/>
          </a:bodyPr>
          <a:lstStyle/>
          <a:p>
            <a:pPr marL="285750" indent="-285750" algn="l" defTabSz="914400">
              <a:lnSpc>
                <a:spcPct val="150000"/>
              </a:lnSpc>
              <a:buFont typeface="Arial" panose="020B0604020202020204" pitchFamily="34" charset="0"/>
              <a:buChar char="•"/>
            </a:pPr>
            <a:r>
              <a:rPr lang="en-US" sz="1600" dirty="0">
                <a:solidFill>
                  <a:schemeClr val="tx1"/>
                </a:solidFill>
              </a:rPr>
              <a:t>Al-Hyari, K. (2023). </a:t>
            </a:r>
            <a:r>
              <a:rPr lang="en-US" sz="1600" i="1" dirty="0">
                <a:solidFill>
                  <a:schemeClr val="tx1"/>
                </a:solidFill>
              </a:rPr>
              <a:t>Smart hospitality: AI-driven guest services and automation</a:t>
            </a:r>
            <a:r>
              <a:rPr lang="en-US" sz="1600" dirty="0">
                <a:solidFill>
                  <a:schemeClr val="tx1"/>
                </a:solidFill>
              </a:rPr>
              <a:t>. Journal of Hospitality Technology, 39(2), 105–119.</a:t>
            </a:r>
            <a:endParaRPr lang="ro-RO" sz="1600" dirty="0">
              <a:solidFill>
                <a:schemeClr val="tx1"/>
              </a:solidFill>
            </a:endParaRPr>
          </a:p>
          <a:p>
            <a:pPr marL="285750" indent="-285750" algn="l" defTabSz="914400">
              <a:lnSpc>
                <a:spcPct val="150000"/>
              </a:lnSpc>
              <a:buFont typeface="Arial" panose="020B0604020202020204" pitchFamily="34" charset="0"/>
              <a:buChar char="•"/>
            </a:pPr>
            <a:r>
              <a:rPr lang="en-US" sz="1600" dirty="0" err="1">
                <a:solidFill>
                  <a:schemeClr val="tx1"/>
                </a:solidFill>
              </a:rPr>
              <a:t>Birdir</a:t>
            </a:r>
            <a:r>
              <a:rPr lang="en-US" sz="1600" dirty="0">
                <a:solidFill>
                  <a:schemeClr val="tx1"/>
                </a:solidFill>
              </a:rPr>
              <a:t>, K. and </a:t>
            </a:r>
            <a:r>
              <a:rPr lang="en-US" sz="1600" dirty="0" err="1">
                <a:solidFill>
                  <a:schemeClr val="tx1"/>
                </a:solidFill>
              </a:rPr>
              <a:t>Sahilli</a:t>
            </a:r>
            <a:r>
              <a:rPr lang="en-US" sz="1600" dirty="0">
                <a:solidFill>
                  <a:schemeClr val="tx1"/>
                </a:solidFill>
              </a:rPr>
              <a:t> </a:t>
            </a:r>
            <a:r>
              <a:rPr lang="en-US" sz="1600" dirty="0" err="1">
                <a:solidFill>
                  <a:schemeClr val="tx1"/>
                </a:solidFill>
              </a:rPr>
              <a:t>Birdir</a:t>
            </a:r>
            <a:r>
              <a:rPr lang="en-US" sz="1600" dirty="0">
                <a:solidFill>
                  <a:schemeClr val="tx1"/>
                </a:solidFill>
              </a:rPr>
              <a:t>, S. (2024). </a:t>
            </a:r>
            <a:r>
              <a:rPr lang="en-US" sz="1600" i="1" dirty="0">
                <a:solidFill>
                  <a:schemeClr val="tx1"/>
                </a:solidFill>
              </a:rPr>
              <a:t>The human-</a:t>
            </a:r>
            <a:r>
              <a:rPr lang="en-US" sz="1600" i="1" dirty="0" err="1">
                <a:solidFill>
                  <a:schemeClr val="tx1"/>
                </a:solidFill>
              </a:rPr>
              <a:t>centred</a:t>
            </a:r>
            <a:r>
              <a:rPr lang="en-US" sz="1600" i="1" dirty="0">
                <a:solidFill>
                  <a:schemeClr val="tx1"/>
                </a:solidFill>
              </a:rPr>
              <a:t> AI model in hotel operations: Ethical and operational implications</a:t>
            </a:r>
            <a:r>
              <a:rPr lang="en-US" sz="1600" dirty="0">
                <a:solidFill>
                  <a:schemeClr val="tx1"/>
                </a:solidFill>
              </a:rPr>
              <a:t>. JHTT, 15(1), 89–103.</a:t>
            </a:r>
            <a:endParaRPr lang="ro-RO" sz="1600" dirty="0">
              <a:solidFill>
                <a:schemeClr val="tx1"/>
              </a:solidFill>
            </a:endParaRPr>
          </a:p>
          <a:p>
            <a:pPr marL="285750" indent="-285750" algn="l" defTabSz="914400">
              <a:lnSpc>
                <a:spcPct val="150000"/>
              </a:lnSpc>
              <a:buFont typeface="Arial" panose="020B0604020202020204" pitchFamily="34" charset="0"/>
              <a:buChar char="•"/>
            </a:pPr>
            <a:r>
              <a:rPr lang="en-US" sz="1600" dirty="0">
                <a:solidFill>
                  <a:schemeClr val="tx1"/>
                </a:solidFill>
              </a:rPr>
              <a:t>Deci, E.L. and Ryan, R.M. (1985). </a:t>
            </a:r>
            <a:r>
              <a:rPr lang="en-US" sz="1600" i="1" dirty="0">
                <a:solidFill>
                  <a:schemeClr val="tx1"/>
                </a:solidFill>
              </a:rPr>
              <a:t>Intrinsic motivation and self-determination in human </a:t>
            </a:r>
            <a:r>
              <a:rPr lang="en-US" sz="1600" i="1" dirty="0" err="1">
                <a:solidFill>
                  <a:schemeClr val="tx1"/>
                </a:solidFill>
              </a:rPr>
              <a:t>behaviour</a:t>
            </a:r>
            <a:r>
              <a:rPr lang="en-US" sz="1600" dirty="0">
                <a:solidFill>
                  <a:schemeClr val="tx1"/>
                </a:solidFill>
              </a:rPr>
              <a:t>. New York: Plenum.</a:t>
            </a:r>
            <a:endParaRPr lang="ro-RO" sz="1600" dirty="0">
              <a:solidFill>
                <a:schemeClr val="tx1"/>
              </a:solidFill>
            </a:endParaRPr>
          </a:p>
          <a:p>
            <a:pPr marL="285750" indent="-285750" algn="l" defTabSz="914400">
              <a:lnSpc>
                <a:spcPct val="150000"/>
              </a:lnSpc>
              <a:buFont typeface="Arial" panose="020B0604020202020204" pitchFamily="34" charset="0"/>
              <a:buChar char="•"/>
            </a:pPr>
            <a:r>
              <a:rPr lang="en-US" sz="1600" dirty="0">
                <a:solidFill>
                  <a:schemeClr val="tx1"/>
                </a:solidFill>
              </a:rPr>
              <a:t>El </a:t>
            </a:r>
            <a:r>
              <a:rPr lang="en-US" sz="1600" dirty="0" err="1">
                <a:solidFill>
                  <a:schemeClr val="tx1"/>
                </a:solidFill>
              </a:rPr>
              <a:t>Hajal</a:t>
            </a:r>
            <a:r>
              <a:rPr lang="en-US" sz="1600" dirty="0">
                <a:solidFill>
                  <a:schemeClr val="tx1"/>
                </a:solidFill>
              </a:rPr>
              <a:t>, A. (2024). </a:t>
            </a:r>
            <a:r>
              <a:rPr lang="en-US" sz="1600" i="1" dirty="0">
                <a:solidFill>
                  <a:schemeClr val="tx1"/>
                </a:solidFill>
              </a:rPr>
              <a:t>AI and cost structures in hospitality: A PESTEL perspective</a:t>
            </a:r>
            <a:r>
              <a:rPr lang="en-US" sz="1600" dirty="0">
                <a:solidFill>
                  <a:schemeClr val="tx1"/>
                </a:solidFill>
              </a:rPr>
              <a:t>. Hospitality Finance Journal, 12(1), 45–58.</a:t>
            </a:r>
            <a:endParaRPr lang="ro-RO" sz="1600" dirty="0">
              <a:solidFill>
                <a:schemeClr val="tx1"/>
              </a:solidFill>
            </a:endParaRPr>
          </a:p>
          <a:p>
            <a:pPr marL="285750" indent="-285750" algn="l" defTabSz="914400">
              <a:lnSpc>
                <a:spcPct val="150000"/>
              </a:lnSpc>
              <a:buFont typeface="Arial" panose="020B0604020202020204" pitchFamily="34" charset="0"/>
              <a:buChar char="•"/>
            </a:pPr>
            <a:r>
              <a:rPr lang="en-US" sz="1600" dirty="0" err="1">
                <a:solidFill>
                  <a:schemeClr val="tx1"/>
                </a:solidFill>
              </a:rPr>
              <a:t>Gubhaju</a:t>
            </a:r>
            <a:r>
              <a:rPr lang="en-US" sz="1600" dirty="0">
                <a:solidFill>
                  <a:schemeClr val="tx1"/>
                </a:solidFill>
              </a:rPr>
              <a:t>, P., Panta, P. and Ahn, J. (2025). </a:t>
            </a:r>
            <a:r>
              <a:rPr lang="en-US" sz="1600" i="1" dirty="0">
                <a:solidFill>
                  <a:schemeClr val="tx1"/>
                </a:solidFill>
              </a:rPr>
              <a:t>AI-driven linen inspection: Enhancing efficiency and guest satisfaction</a:t>
            </a:r>
            <a:r>
              <a:rPr lang="en-US" sz="1600" dirty="0">
                <a:solidFill>
                  <a:schemeClr val="tx1"/>
                </a:solidFill>
              </a:rPr>
              <a:t>. Multimedia Tools and Applications, 84(11), 9093–9109.</a:t>
            </a:r>
            <a:endParaRPr lang="ro-RO" sz="1600" dirty="0">
              <a:solidFill>
                <a:schemeClr val="tx1"/>
              </a:solidFill>
            </a:endParaRPr>
          </a:p>
          <a:p>
            <a:pPr marL="285750" indent="-285750" algn="l" defTabSz="914400">
              <a:lnSpc>
                <a:spcPct val="150000"/>
              </a:lnSpc>
              <a:buFont typeface="Arial" panose="020B0604020202020204" pitchFamily="34" charset="0"/>
              <a:buChar char="•"/>
            </a:pPr>
            <a:r>
              <a:rPr lang="en-US" sz="1600" dirty="0">
                <a:solidFill>
                  <a:schemeClr val="tx1"/>
                </a:solidFill>
              </a:rPr>
              <a:t>Ivanov, S. and Webster, C. (2019). </a:t>
            </a:r>
            <a:r>
              <a:rPr lang="en-US" sz="1600" i="1" dirty="0">
                <a:solidFill>
                  <a:schemeClr val="tx1"/>
                </a:solidFill>
              </a:rPr>
              <a:t>Robots, artificial intelligence, and service automation in travel, tourism and hospitality</a:t>
            </a:r>
            <a:r>
              <a:rPr lang="en-US" sz="1600" dirty="0">
                <a:solidFill>
                  <a:schemeClr val="tx1"/>
                </a:solidFill>
              </a:rPr>
              <a:t>. Emerald Publishing.</a:t>
            </a:r>
            <a:endParaRPr lang="ro-RO" sz="1600" dirty="0">
              <a:solidFill>
                <a:schemeClr val="tx1"/>
              </a:solidFill>
            </a:endParaRPr>
          </a:p>
          <a:p>
            <a:pPr marL="285750" indent="-285750" algn="l" defTabSz="914400">
              <a:lnSpc>
                <a:spcPct val="150000"/>
              </a:lnSpc>
              <a:buFont typeface="Arial" panose="020B0604020202020204" pitchFamily="34" charset="0"/>
              <a:buChar char="•"/>
            </a:pPr>
            <a:r>
              <a:rPr lang="en-US" sz="1600" dirty="0">
                <a:solidFill>
                  <a:schemeClr val="tx1"/>
                </a:solidFill>
              </a:rPr>
              <a:t>Le, H.T., Ta, V.T. and Ha, N.M. (2025). </a:t>
            </a:r>
            <a:r>
              <a:rPr lang="en-US" sz="1600" i="1" dirty="0">
                <a:solidFill>
                  <a:schemeClr val="tx1"/>
                </a:solidFill>
              </a:rPr>
              <a:t>Supervisor leadership and OCB in hospitality: Moderating role of trait gratitude</a:t>
            </a:r>
            <a:r>
              <a:rPr lang="en-US" sz="1600" dirty="0">
                <a:solidFill>
                  <a:schemeClr val="tx1"/>
                </a:solidFill>
              </a:rPr>
              <a:t>. International Journal of Hospitality Management, 118, 103645.</a:t>
            </a:r>
          </a:p>
        </p:txBody>
      </p:sp>
      <p:sp>
        <p:nvSpPr>
          <p:cNvPr id="17" name="Rectangle 16">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9" name="Oval 18">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4" name="Graphic 13" descr="Cărți">
            <a:extLst>
              <a:ext uri="{FF2B5EF4-FFF2-40B4-BE49-F238E27FC236}">
                <a16:creationId xmlns:a16="http://schemas.microsoft.com/office/drawing/2014/main" id="{EDCE8B9E-2AD4-313F-2D69-D9F625669A9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26394184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1282</TotalTime>
  <Words>3442</Words>
  <Application>Microsoft Office PowerPoint</Application>
  <PresentationFormat>Expunere pe ecran (4:3)</PresentationFormat>
  <Paragraphs>174</Paragraphs>
  <Slides>15</Slides>
  <Notes>13</Notes>
  <HiddenSlides>0</HiddenSlides>
  <MMClips>1</MMClips>
  <ScaleCrop>false</ScaleCrop>
  <HeadingPairs>
    <vt:vector size="6" baseType="variant">
      <vt:variant>
        <vt:lpstr>Fonturi utilizate</vt:lpstr>
      </vt:variant>
      <vt:variant>
        <vt:i4>4</vt:i4>
      </vt:variant>
      <vt:variant>
        <vt:lpstr>Temă</vt:lpstr>
      </vt:variant>
      <vt:variant>
        <vt:i4>1</vt:i4>
      </vt:variant>
      <vt:variant>
        <vt:lpstr>Titluri diapozitive</vt:lpstr>
      </vt:variant>
      <vt:variant>
        <vt:i4>15</vt:i4>
      </vt:variant>
    </vt:vector>
  </HeadingPairs>
  <TitlesOfParts>
    <vt:vector size="20" baseType="lpstr">
      <vt:lpstr>Aptos</vt:lpstr>
      <vt:lpstr>Arial</vt:lpstr>
      <vt:lpstr>Calibri</vt:lpstr>
      <vt:lpstr>Times New Roman</vt:lpstr>
      <vt:lpstr>Office Theme</vt:lpstr>
      <vt:lpstr>Exploring AI and Human Collaboration in Hotels</vt:lpstr>
      <vt:lpstr>AI DECLARATION</vt:lpstr>
      <vt:lpstr> Introduction</vt:lpstr>
      <vt:lpstr>Introduction – Why Focus on Housekeeping?</vt:lpstr>
      <vt:lpstr>Literature Review – Guiding Theories and Conceptual Frameworks</vt:lpstr>
      <vt:lpstr>Method – Research Design and Analytical Framework</vt:lpstr>
      <vt:lpstr>Method – AI Tools in Housekeeping Operations</vt:lpstr>
      <vt:lpstr>Method – Challenges to AI Adoption</vt:lpstr>
      <vt:lpstr>Method – External Impacts of AI  (PESTEL Analysis)</vt:lpstr>
      <vt:lpstr>Method – Chain vs. Independent Hotels: A Comparative View</vt:lpstr>
      <vt:lpstr>Method – Key Findings and Insights</vt:lpstr>
      <vt:lpstr>Conclusion</vt:lpstr>
      <vt:lpstr>RECOMMENDATION: What Should Hotels Do?</vt:lpstr>
      <vt:lpstr>THANK YOU!</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Madalina Ionela Preda (2213175)</cp:lastModifiedBy>
  <cp:revision>41</cp:revision>
  <dcterms:created xsi:type="dcterms:W3CDTF">2013-01-27T09:14:16Z</dcterms:created>
  <dcterms:modified xsi:type="dcterms:W3CDTF">2025-06-05T19:17:59Z</dcterms:modified>
  <cp:category/>
</cp:coreProperties>
</file>