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9"/>
  </p:handoutMasterIdLst>
  <p:sldIdLst>
    <p:sldId id="256" r:id="rId2"/>
    <p:sldId id="257" r:id="rId3"/>
    <p:sldId id="261" r:id="rId4"/>
    <p:sldId id="306" r:id="rId5"/>
    <p:sldId id="263" r:id="rId6"/>
    <p:sldId id="258" r:id="rId7"/>
    <p:sldId id="265" r:id="rId8"/>
    <p:sldId id="259" r:id="rId9"/>
    <p:sldId id="266" r:id="rId10"/>
    <p:sldId id="307" r:id="rId11"/>
    <p:sldId id="269" r:id="rId12"/>
    <p:sldId id="271"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298" r:id="rId39"/>
    <p:sldId id="299" r:id="rId40"/>
    <p:sldId id="300" r:id="rId41"/>
    <p:sldId id="301" r:id="rId42"/>
    <p:sldId id="302" r:id="rId43"/>
    <p:sldId id="303" r:id="rId44"/>
    <p:sldId id="308" r:id="rId45"/>
    <p:sldId id="304" r:id="rId46"/>
    <p:sldId id="267" r:id="rId47"/>
    <p:sldId id="305" r:id="rId48"/>
  </p:sldIdLst>
  <p:sldSz cx="12192000" cy="6858000"/>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6" d="100"/>
          <a:sy n="46" d="100"/>
        </p:scale>
        <p:origin x="78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30525" cy="498475"/>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29050" y="0"/>
            <a:ext cx="2930525" cy="498475"/>
          </a:xfrm>
          <a:prstGeom prst="rect">
            <a:avLst/>
          </a:prstGeom>
        </p:spPr>
        <p:txBody>
          <a:bodyPr vert="horz" lIns="91440" tIns="45720" rIns="91440" bIns="45720" rtlCol="0"/>
          <a:lstStyle>
            <a:lvl1pPr algn="r">
              <a:defRPr sz="1200"/>
            </a:lvl1pPr>
          </a:lstStyle>
          <a:p>
            <a:fld id="{3AD8294B-0E30-4EE5-AA11-09B5007B4318}" type="datetimeFigureOut">
              <a:rPr lang="cy-GB" smtClean="0"/>
              <a:t>23/10/2019</a:t>
            </a:fld>
            <a:endParaRPr lang="cy-GB"/>
          </a:p>
        </p:txBody>
      </p:sp>
      <p:sp>
        <p:nvSpPr>
          <p:cNvPr id="4" name="Footer Placeholder 3"/>
          <p:cNvSpPr>
            <a:spLocks noGrp="1"/>
          </p:cNvSpPr>
          <p:nvPr>
            <p:ph type="ftr" sz="quarter" idx="2"/>
          </p:nvPr>
        </p:nvSpPr>
        <p:spPr>
          <a:xfrm>
            <a:off x="0" y="9444038"/>
            <a:ext cx="2930525" cy="498475"/>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29050" y="9444038"/>
            <a:ext cx="2930525" cy="498475"/>
          </a:xfrm>
          <a:prstGeom prst="rect">
            <a:avLst/>
          </a:prstGeom>
        </p:spPr>
        <p:txBody>
          <a:bodyPr vert="horz" lIns="91440" tIns="45720" rIns="91440" bIns="45720" rtlCol="0" anchor="b"/>
          <a:lstStyle>
            <a:lvl1pPr algn="r">
              <a:defRPr sz="1200"/>
            </a:lvl1pPr>
          </a:lstStyle>
          <a:p>
            <a:fld id="{82C360D2-EFD4-4BC2-B003-E1080EBDEFAD}" type="slidenum">
              <a:rPr lang="cy-GB" smtClean="0"/>
              <a:t>‹#›</a:t>
            </a:fld>
            <a:endParaRPr lang="cy-GB"/>
          </a:p>
        </p:txBody>
      </p:sp>
    </p:spTree>
    <p:extLst>
      <p:ext uri="{BB962C8B-B14F-4D97-AF65-F5344CB8AC3E}">
        <p14:creationId xmlns:p14="http://schemas.microsoft.com/office/powerpoint/2010/main" val="245315994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33767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1355463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25B085-52CE-4F04-A405-098CD8A1E78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977679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25B085-52CE-4F04-A405-098CD8A1E786}"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408001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25B085-52CE-4F04-A405-098CD8A1E786}" type="datetimeFigureOut">
              <a:rPr lang="en-GB" smtClean="0"/>
              <a:t>23/10/2019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1889201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25B085-52CE-4F04-A405-098CD8A1E786}" type="datetimeFigureOut">
              <a:rPr lang="en-GB" smtClean="0"/>
              <a:t>23/10/2019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847221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25B085-52CE-4F04-A405-098CD8A1E786}" type="datetimeFigureOut">
              <a:rPr lang="en-GB" smtClean="0"/>
              <a:t>23/10/2019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915225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225B085-52CE-4F04-A405-098CD8A1E786}"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146926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225B085-52CE-4F04-A405-098CD8A1E786}"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09125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653355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680894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25B085-52CE-4F04-A405-098CD8A1E786}" type="datetimeFigureOut">
              <a:rPr lang="en-GB" smtClean="0"/>
              <a:t>23/10/2019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B817B5-6E6E-45A2-91AD-2EB5FD7B5CA9}" type="slidenum">
              <a:rPr lang="en-GB" smtClean="0"/>
              <a:t>‹#›</a:t>
            </a:fld>
            <a:endParaRPr lang="en-GB"/>
          </a:p>
        </p:txBody>
      </p:sp>
    </p:spTree>
    <p:extLst>
      <p:ext uri="{BB962C8B-B14F-4D97-AF65-F5344CB8AC3E}">
        <p14:creationId xmlns:p14="http://schemas.microsoft.com/office/powerpoint/2010/main" val="208237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youtube.com/watch?v=aOJ93tAbPP0&amp;feature=player_embedded#t=0"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wXYSsA5yVSY" TargetMode="External"/><Relationship Id="rId2" Type="http://schemas.openxmlformats.org/officeDocument/2006/relationships/hyperlink" Target="https://youtu.be/Ccff_50dFP4"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state-of-the-nation-2017"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UfmFIEh2QjU"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bbc.co.uk/news/uk-wales-37834646" TargetMode="Externa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lamau.org.uk/news/i/805/"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2.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futuregenerations.wales/wp-content/uploads/2017/02/Draft-Strategic-Plan-ENG-1.pdf"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www.youthimpact.uk/" TargetMode="External"/><Relationship Id="rId2" Type="http://schemas.openxmlformats.org/officeDocument/2006/relationships/hyperlink" Target="https://www.rip.org.uk/"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2.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Diben ac effeithiolrwydd polisi cymdeithasol. </a:t>
            </a:r>
            <a:br>
              <a:rPr lang="cy-GB" dirty="0"/>
            </a:br>
            <a:endParaRPr lang="cy-GB" dirty="0"/>
          </a:p>
        </p:txBody>
      </p:sp>
      <p:sp>
        <p:nvSpPr>
          <p:cNvPr id="3" name="Subtitle 2"/>
          <p:cNvSpPr>
            <a:spLocks noGrp="1"/>
          </p:cNvSpPr>
          <p:nvPr>
            <p:ph type="subTitle" idx="1"/>
          </p:nvPr>
        </p:nvSpPr>
        <p:spPr/>
        <p:txBody>
          <a:bodyPr/>
          <a:lstStyle/>
          <a:p>
            <a:r>
              <a:rPr lang="cy-GB" dirty="0" err="1"/>
              <a:t>Disgwrs</a:t>
            </a:r>
            <a:r>
              <a:rPr lang="cy-GB" dirty="0"/>
              <a:t> traw effaith.</a:t>
            </a:r>
          </a:p>
        </p:txBody>
      </p:sp>
    </p:spTree>
    <p:extLst>
      <p:ext uri="{BB962C8B-B14F-4D97-AF65-F5344CB8AC3E}">
        <p14:creationId xmlns:p14="http://schemas.microsoft.com/office/powerpoint/2010/main" val="657158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Amlinelliad </a:t>
            </a:r>
          </a:p>
        </p:txBody>
      </p:sp>
      <p:sp>
        <p:nvSpPr>
          <p:cNvPr id="3" name="Content Placeholder 2"/>
          <p:cNvSpPr>
            <a:spLocks noGrp="1"/>
          </p:cNvSpPr>
          <p:nvPr>
            <p:ph idx="1"/>
          </p:nvPr>
        </p:nvSpPr>
        <p:spPr/>
        <p:txBody>
          <a:bodyPr/>
          <a:lstStyle/>
          <a:p>
            <a:r>
              <a:rPr lang="cy-GB" dirty="0"/>
              <a:t>Beth yw polisi cymdeithasol?</a:t>
            </a:r>
          </a:p>
          <a:p>
            <a:r>
              <a:rPr lang="cy-GB" dirty="0"/>
              <a:t>Beth yw diben polisi cymdeithasol?</a:t>
            </a:r>
          </a:p>
          <a:p>
            <a:r>
              <a:rPr lang="cy-GB" dirty="0"/>
              <a:t>Beth diben Llywodraeth, </a:t>
            </a:r>
            <a:r>
              <a:rPr lang="cy-GB" dirty="0" smtClean="0"/>
              <a:t>beth </a:t>
            </a:r>
            <a:r>
              <a:rPr lang="cy-GB" dirty="0"/>
              <a:t>yw ei phwrpas?</a:t>
            </a:r>
          </a:p>
          <a:p>
            <a:r>
              <a:rPr lang="cy-GB" dirty="0"/>
              <a:t>Pa effeithiau y mae’r Llywodraeth yn ceisio eu sicrhau?</a:t>
            </a:r>
          </a:p>
          <a:p>
            <a:r>
              <a:rPr lang="cy-GB" dirty="0"/>
              <a:t>Sut mae Llywodraethau’n bwriadu cyflawni’r pwrpas?</a:t>
            </a:r>
          </a:p>
          <a:p>
            <a:r>
              <a:rPr lang="cy-GB" dirty="0"/>
              <a:t>Astudiaeth achos – iechyd ac iechyd meddwl</a:t>
            </a:r>
          </a:p>
        </p:txBody>
      </p:sp>
    </p:spTree>
    <p:extLst>
      <p:ext uri="{BB962C8B-B14F-4D97-AF65-F5344CB8AC3E}">
        <p14:creationId xmlns:p14="http://schemas.microsoft.com/office/powerpoint/2010/main" val="1725690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 polisi cymdeithasol?</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sz="3400" dirty="0" smtClean="0"/>
              <a:t>A </a:t>
            </a:r>
            <a:r>
              <a:rPr lang="en-GB" sz="3400" dirty="0"/>
              <a:t>field of study which entails the economic, political, </a:t>
            </a:r>
            <a:r>
              <a:rPr lang="en-GB" sz="3400" dirty="0" err="1"/>
              <a:t>sociolegal</a:t>
            </a:r>
            <a:r>
              <a:rPr lang="en-GB" sz="3400" dirty="0"/>
              <a:t> and sociological examination of the ways in which central and local governmental policies affect the lives of individuals and communities.</a:t>
            </a:r>
          </a:p>
          <a:p>
            <a:pPr marL="0" indent="0" algn="r">
              <a:buNone/>
            </a:pPr>
            <a:endParaRPr lang="en-GB" dirty="0"/>
          </a:p>
          <a:p>
            <a:pPr marL="0" indent="0" algn="r">
              <a:buNone/>
            </a:pPr>
            <a:r>
              <a:rPr lang="en-GB" dirty="0" err="1"/>
              <a:t>Jary</a:t>
            </a:r>
            <a:r>
              <a:rPr lang="en-GB" dirty="0"/>
              <a:t>, J. and </a:t>
            </a:r>
            <a:r>
              <a:rPr lang="en-GB" dirty="0" err="1"/>
              <a:t>Jary</a:t>
            </a:r>
            <a:r>
              <a:rPr lang="en-GB" dirty="0"/>
              <a:t>, D. (2000) </a:t>
            </a:r>
            <a:r>
              <a:rPr lang="en-GB" i="1" dirty="0"/>
              <a:t>Dictionary of Sociology. </a:t>
            </a:r>
            <a:r>
              <a:rPr lang="en-GB" dirty="0"/>
              <a:t>Glasgow, Harper Collins </a:t>
            </a:r>
          </a:p>
        </p:txBody>
      </p:sp>
      <p:pic>
        <p:nvPicPr>
          <p:cNvPr id="7" name="Content Placeholder 6"/>
          <p:cNvPicPr>
            <a:picLocks noGrp="1" noChangeAspect="1"/>
          </p:cNvPicPr>
          <p:nvPr>
            <p:ph sz="half" idx="2"/>
          </p:nvPr>
        </p:nvPicPr>
        <p:blipFill>
          <a:blip r:embed="rId2"/>
          <a:stretch>
            <a:fillRect/>
          </a:stretch>
        </p:blipFill>
        <p:spPr>
          <a:xfrm>
            <a:off x="6761384" y="1397726"/>
            <a:ext cx="4396897" cy="4779237"/>
          </a:xfrm>
          <a:prstGeom prst="rect">
            <a:avLst/>
          </a:prstGeom>
        </p:spPr>
      </p:pic>
    </p:spTree>
    <p:extLst>
      <p:ext uri="{BB962C8B-B14F-4D97-AF65-F5344CB8AC3E}">
        <p14:creationId xmlns:p14="http://schemas.microsoft.com/office/powerpoint/2010/main" val="3559138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yw’r broblem</a:t>
            </a:r>
            <a:r>
              <a:rPr lang="en-GB" dirty="0"/>
              <a:t>?  </a:t>
            </a:r>
          </a:p>
        </p:txBody>
      </p:sp>
      <p:sp>
        <p:nvSpPr>
          <p:cNvPr id="3" name="Content Placeholder 2"/>
          <p:cNvSpPr>
            <a:spLocks noGrp="1"/>
          </p:cNvSpPr>
          <p:nvPr>
            <p:ph sz="half" idx="1"/>
          </p:nvPr>
        </p:nvSpPr>
        <p:spPr/>
        <p:txBody>
          <a:bodyPr>
            <a:normAutofit fontScale="92500" lnSpcReduction="10000"/>
          </a:bodyPr>
          <a:lstStyle/>
          <a:p>
            <a:r>
              <a:rPr lang="cy-GB" dirty="0"/>
              <a:t>Os </a:t>
            </a:r>
            <a:r>
              <a:rPr lang="cy-GB" dirty="0" smtClean="0"/>
              <a:t>diffyg </a:t>
            </a:r>
            <a:r>
              <a:rPr lang="cy-GB" dirty="0"/>
              <a:t>adnoddau materol, yn enwedig incwm, sydd </a:t>
            </a:r>
            <a:r>
              <a:rPr lang="cy-GB" dirty="0" smtClean="0"/>
              <a:t>eu hangen </a:t>
            </a:r>
            <a:r>
              <a:rPr lang="cy-GB" dirty="0"/>
              <a:t>i gymryd rhan yng nghymdeithas </a:t>
            </a:r>
            <a:r>
              <a:rPr lang="cy-GB" dirty="0" smtClean="0"/>
              <a:t>Prydain </a:t>
            </a:r>
            <a:r>
              <a:rPr lang="cy-GB" dirty="0"/>
              <a:t>yw tlodi, cyfeiria ‘eithrio cymdeithasol’ at y broses ddeinamig o gael eich cau allan, yn llawn neu’n rhannol, oddi wrth unrhyw systemau cymdeithasol, economaidd, gwleidyddol a diwylliannol sy’n penderfynu integreiddiad cymdeithasol person  mewn cymdeithas </a:t>
            </a:r>
            <a:r>
              <a:rPr lang="en-GB" dirty="0"/>
              <a:t>(Walker and Walker, 1997)</a:t>
            </a:r>
          </a:p>
        </p:txBody>
      </p:sp>
      <p:pic>
        <p:nvPicPr>
          <p:cNvPr id="5" name="Content Placeholder 4"/>
          <p:cNvPicPr>
            <a:picLocks noGrp="1" noChangeAspect="1"/>
          </p:cNvPicPr>
          <p:nvPr>
            <p:ph sz="half" idx="2"/>
          </p:nvPr>
        </p:nvPicPr>
        <p:blipFill>
          <a:blip r:embed="rId2"/>
          <a:stretch>
            <a:fillRect/>
          </a:stretch>
        </p:blipFill>
        <p:spPr>
          <a:xfrm>
            <a:off x="6203497" y="2090057"/>
            <a:ext cx="5389200" cy="2694600"/>
          </a:xfrm>
          <a:prstGeom prst="rect">
            <a:avLst/>
          </a:prstGeom>
        </p:spPr>
      </p:pic>
    </p:spTree>
    <p:extLst>
      <p:ext uri="{BB962C8B-B14F-4D97-AF65-F5344CB8AC3E}">
        <p14:creationId xmlns:p14="http://schemas.microsoft.com/office/powerpoint/2010/main" val="2759307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Autofit/>
          </a:bodyPr>
          <a:lstStyle/>
          <a:p>
            <a:r>
              <a:rPr lang="cy-GB" sz="2400" dirty="0"/>
              <a:t>Gwahanol fathau o </a:t>
            </a:r>
            <a:r>
              <a:rPr lang="cy-GB" sz="2400" dirty="0" err="1"/>
              <a:t>ddisgwrs</a:t>
            </a:r>
            <a:r>
              <a:rPr lang="cy-GB" sz="2400" dirty="0"/>
              <a:t> ynghylch yr un ‘broblem’ gymdeithasol, gweler </a:t>
            </a:r>
            <a:r>
              <a:rPr lang="cy-GB" sz="2400" dirty="0" err="1"/>
              <a:t>Levitas</a:t>
            </a:r>
            <a:r>
              <a:rPr lang="cy-GB" sz="2400" dirty="0"/>
              <a:t>:</a:t>
            </a:r>
          </a:p>
        </p:txBody>
      </p:sp>
      <p:sp>
        <p:nvSpPr>
          <p:cNvPr id="10" name="Content Placeholder 9"/>
          <p:cNvSpPr>
            <a:spLocks noGrp="1"/>
          </p:cNvSpPr>
          <p:nvPr>
            <p:ph sz="half" idx="1"/>
          </p:nvPr>
        </p:nvSpPr>
        <p:spPr>
          <a:xfrm>
            <a:off x="838200" y="1825625"/>
            <a:ext cx="9977846" cy="4351338"/>
          </a:xfrm>
        </p:spPr>
        <p:txBody>
          <a:bodyPr>
            <a:normAutofit/>
          </a:bodyPr>
          <a:lstStyle/>
          <a:p>
            <a:endParaRPr lang="en-GB" dirty="0">
              <a:hlinkClick r:id="rId2"/>
            </a:endParaRPr>
          </a:p>
          <a:p>
            <a:r>
              <a:rPr lang="en-GB" dirty="0"/>
              <a:t>SID, MUD, RED</a:t>
            </a:r>
          </a:p>
          <a:p>
            <a:pPr marL="0" indent="0">
              <a:buNone/>
            </a:pPr>
            <a:endParaRPr lang="en-GB" dirty="0">
              <a:hlinkClick r:id="rId2"/>
            </a:endParaRPr>
          </a:p>
          <a:p>
            <a:pPr marL="0" indent="0">
              <a:buNone/>
            </a:pPr>
            <a:r>
              <a:rPr lang="en-GB" dirty="0">
                <a:hlinkClick r:id="rId2"/>
              </a:rPr>
              <a:t>http://www.youtube.com/watch?v=aOJ93tAbPP0&amp;feature=player_embedded#t=0</a:t>
            </a:r>
            <a:r>
              <a:rPr lang="en-GB" dirty="0"/>
              <a:t> </a:t>
            </a:r>
          </a:p>
          <a:p>
            <a:pPr marL="0" indent="0">
              <a:buNone/>
            </a:pPr>
            <a:endParaRPr lang="en-GB" dirty="0"/>
          </a:p>
          <a:p>
            <a:pPr marL="0" indent="0">
              <a:buNone/>
            </a:pPr>
            <a:r>
              <a:rPr lang="cy-GB" dirty="0"/>
              <a:t>Beth </a:t>
            </a:r>
            <a:r>
              <a:rPr lang="cy-GB" dirty="0" err="1"/>
              <a:t>yw’ch</a:t>
            </a:r>
            <a:r>
              <a:rPr lang="cy-GB" dirty="0"/>
              <a:t> barn chi am y syniad o ddosbarthu adnoddau ar ôl gwylio’r clip fideo</a:t>
            </a:r>
            <a:r>
              <a:rPr lang="en-GB" dirty="0"/>
              <a:t>?</a:t>
            </a:r>
          </a:p>
        </p:txBody>
      </p:sp>
    </p:spTree>
    <p:extLst>
      <p:ext uri="{BB962C8B-B14F-4D97-AF65-F5344CB8AC3E}">
        <p14:creationId xmlns:p14="http://schemas.microsoft.com/office/powerpoint/2010/main" val="602516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yw polisi cymdeithasol</a:t>
            </a:r>
            <a:r>
              <a:rPr lang="en-GB" dirty="0"/>
              <a:t>?</a:t>
            </a:r>
          </a:p>
        </p:txBody>
      </p:sp>
      <p:sp>
        <p:nvSpPr>
          <p:cNvPr id="3" name="Content Placeholder 2"/>
          <p:cNvSpPr>
            <a:spLocks noGrp="1"/>
          </p:cNvSpPr>
          <p:nvPr>
            <p:ph idx="1"/>
          </p:nvPr>
        </p:nvSpPr>
        <p:spPr/>
        <p:txBody>
          <a:bodyPr>
            <a:normAutofit/>
          </a:bodyPr>
          <a:lstStyle/>
          <a:p>
            <a:r>
              <a:rPr lang="cy-GB" dirty="0"/>
              <a:t>Beth yw Polisi Cymdeithasol?</a:t>
            </a:r>
          </a:p>
          <a:p>
            <a:r>
              <a:rPr lang="cy-GB" u="sng" dirty="0">
                <a:hlinkClick r:id="rId2"/>
              </a:rPr>
              <a:t>https://youtu.be/Ccff_50dFP4</a:t>
            </a:r>
            <a:r>
              <a:rPr lang="cy-GB" dirty="0"/>
              <a:t> – hyrwyddo lles a llesiant?</a:t>
            </a:r>
          </a:p>
          <a:p>
            <a:r>
              <a:rPr lang="cy-GB" dirty="0"/>
              <a:t>Polisi Cymdeithasol – Rhagor o sbri, p fawr a p fach</a:t>
            </a:r>
          </a:p>
          <a:p>
            <a:r>
              <a:rPr lang="cy-GB" u="sng" dirty="0">
                <a:hlinkClick r:id="rId3"/>
              </a:rPr>
              <a:t>https://youtu.be/wXYSsA5yVSY</a:t>
            </a:r>
            <a:r>
              <a:rPr lang="cy-GB" dirty="0"/>
              <a:t> </a:t>
            </a:r>
          </a:p>
          <a:p>
            <a:r>
              <a:rPr lang="cy-GB" dirty="0"/>
              <a:t>Cyflwr y genedl</a:t>
            </a:r>
          </a:p>
          <a:p>
            <a:r>
              <a:rPr lang="cy-GB" u="sng" dirty="0">
                <a:hlinkClick r:id="rId4"/>
              </a:rPr>
              <a:t>https://www</a:t>
            </a:r>
            <a:r>
              <a:rPr lang="en-GB" u="sng" dirty="0">
                <a:hlinkClick r:id="rId4"/>
              </a:rPr>
              <a:t>.gov.uk/government/publications/state-of-the-nation-2017</a:t>
            </a:r>
            <a:r>
              <a:rPr lang="en-GB" dirty="0"/>
              <a:t> </a:t>
            </a:r>
          </a:p>
        </p:txBody>
      </p:sp>
    </p:spTree>
    <p:extLst>
      <p:ext uri="{BB962C8B-B14F-4D97-AF65-F5344CB8AC3E}">
        <p14:creationId xmlns:p14="http://schemas.microsoft.com/office/powerpoint/2010/main" val="175379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Cyfyngiadau i Bolisi Cymdeithasol</a:t>
            </a:r>
          </a:p>
        </p:txBody>
      </p:sp>
      <p:sp>
        <p:nvSpPr>
          <p:cNvPr id="3" name="Content Placeholder 2"/>
          <p:cNvSpPr>
            <a:spLocks noGrp="1"/>
          </p:cNvSpPr>
          <p:nvPr>
            <p:ph idx="1"/>
          </p:nvPr>
        </p:nvSpPr>
        <p:spPr/>
        <p:txBody>
          <a:bodyPr>
            <a:normAutofit fontScale="92500" lnSpcReduction="10000"/>
          </a:bodyPr>
          <a:lstStyle/>
          <a:p>
            <a:r>
              <a:rPr lang="cy-GB" dirty="0"/>
              <a:t>O ble y daw polisi cymdeithasol?</a:t>
            </a:r>
            <a:endParaRPr lang="cy-GB" i="1" dirty="0"/>
          </a:p>
          <a:p>
            <a:pPr marL="0" indent="0">
              <a:buNone/>
            </a:pPr>
            <a:endParaRPr lang="cy-GB" dirty="0"/>
          </a:p>
          <a:p>
            <a:endParaRPr lang="cy-GB" dirty="0"/>
          </a:p>
          <a:p>
            <a:r>
              <a:rPr lang="cy-GB" dirty="0"/>
              <a:t>Pa ddadansoddi </a:t>
            </a:r>
            <a:r>
              <a:rPr lang="cy-GB" dirty="0" smtClean="0"/>
              <a:t>neu </a:t>
            </a:r>
            <a:r>
              <a:rPr lang="cy-GB" dirty="0"/>
              <a:t>fodelau damcaniaethol sydd wrth wraidd polisi cymdeithasol?</a:t>
            </a:r>
          </a:p>
          <a:p>
            <a:pPr marL="0" indent="0">
              <a:buNone/>
            </a:pPr>
            <a:endParaRPr lang="cy-GB" dirty="0"/>
          </a:p>
          <a:p>
            <a:r>
              <a:rPr lang="cy-GB" dirty="0"/>
              <a:t>O ble y daw’r </a:t>
            </a:r>
            <a:r>
              <a:rPr lang="cy-GB" dirty="0" err="1"/>
              <a:t>polisu</a:t>
            </a:r>
            <a:r>
              <a:rPr lang="cy-GB" dirty="0"/>
              <a:t> ar gyfer plant a phobl ifanc?</a:t>
            </a:r>
          </a:p>
          <a:p>
            <a:endParaRPr lang="cy-GB" dirty="0"/>
          </a:p>
          <a:p>
            <a:r>
              <a:rPr lang="cy-GB" dirty="0"/>
              <a:t>Sut mae’r mathau hyn o </a:t>
            </a:r>
            <a:r>
              <a:rPr lang="cy-GB" dirty="0" err="1"/>
              <a:t>ddisgwrs</a:t>
            </a:r>
            <a:r>
              <a:rPr lang="cy-GB" dirty="0"/>
              <a:t> yn dylanwadu ar y gwaith ymchwil a gynhelir i fywydau </a:t>
            </a:r>
            <a:r>
              <a:rPr lang="cy-GB" dirty="0" err="1"/>
              <a:t>planr</a:t>
            </a:r>
            <a:r>
              <a:rPr lang="cy-GB" dirty="0"/>
              <a:t> a phobl ifanc?</a:t>
            </a:r>
          </a:p>
          <a:p>
            <a:pPr marL="0" indent="0">
              <a:buNone/>
            </a:pPr>
            <a:endParaRPr lang="en-GB" dirty="0"/>
          </a:p>
        </p:txBody>
      </p:sp>
      <p:sp>
        <p:nvSpPr>
          <p:cNvPr id="6" name="Oval Callout 5"/>
          <p:cNvSpPr/>
          <p:nvPr/>
        </p:nvSpPr>
        <p:spPr>
          <a:xfrm>
            <a:off x="8545487" y="36115"/>
            <a:ext cx="3139831" cy="1768736"/>
          </a:xfrm>
          <a:prstGeom prst="wedgeEllipseCallout">
            <a:avLst>
              <a:gd name="adj1" fmla="val -64858"/>
              <a:gd name="adj2" fmla="val 523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Pryderon ynghylch </a:t>
            </a:r>
            <a:r>
              <a:rPr lang="cy-GB" dirty="0" smtClean="0"/>
              <a:t>ymdrechion a  arweinir </a:t>
            </a:r>
            <a:r>
              <a:rPr lang="cy-GB" dirty="0"/>
              <a:t>y llywodraeth i reoli </a:t>
            </a:r>
            <a:r>
              <a:rPr lang="cy-GB" dirty="0" smtClean="0"/>
              <a:t>gwyrni ac </a:t>
            </a:r>
            <a:r>
              <a:rPr lang="cy-GB" dirty="0"/>
              <a:t>‘isddosbarth’?</a:t>
            </a:r>
          </a:p>
        </p:txBody>
      </p:sp>
      <p:sp>
        <p:nvSpPr>
          <p:cNvPr id="7" name="Oval Callout 6"/>
          <p:cNvSpPr/>
          <p:nvPr/>
        </p:nvSpPr>
        <p:spPr>
          <a:xfrm>
            <a:off x="628149" y="2092587"/>
            <a:ext cx="4320480" cy="1152128"/>
          </a:xfrm>
          <a:prstGeom prst="wedgeEllipseCallout">
            <a:avLst>
              <a:gd name="adj1" fmla="val 59651"/>
              <a:gd name="adj2" fmla="val -20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Tlodi, lles, isddosbarth, cynhyrchiant </a:t>
            </a:r>
            <a:r>
              <a:rPr lang="cy-GB" dirty="0" smtClean="0"/>
              <a:t>economaidd, </a:t>
            </a:r>
            <a:r>
              <a:rPr lang="cy-GB" dirty="0"/>
              <a:t>llesiant?</a:t>
            </a:r>
          </a:p>
        </p:txBody>
      </p:sp>
      <p:sp>
        <p:nvSpPr>
          <p:cNvPr id="8" name="Oval Callout 7"/>
          <p:cNvSpPr/>
          <p:nvPr/>
        </p:nvSpPr>
        <p:spPr>
          <a:xfrm>
            <a:off x="9972915" y="2442990"/>
            <a:ext cx="2219085" cy="2520280"/>
          </a:xfrm>
          <a:prstGeom prst="wedgeEllipseCallout">
            <a:avLst>
              <a:gd name="adj1" fmla="val -107013"/>
              <a:gd name="adj2" fmla="val 282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Llywodraeth Ganolog? </a:t>
            </a:r>
          </a:p>
          <a:p>
            <a:pPr algn="ctr"/>
            <a:r>
              <a:rPr lang="cy-GB" dirty="0"/>
              <a:t>Llywodraeth Cymru?</a:t>
            </a:r>
          </a:p>
          <a:p>
            <a:pPr algn="ctr"/>
            <a:r>
              <a:rPr lang="cy-GB" dirty="0"/>
              <a:t>Lefel Sefydliadol?</a:t>
            </a:r>
          </a:p>
        </p:txBody>
      </p:sp>
      <p:sp>
        <p:nvSpPr>
          <p:cNvPr id="9" name="Oval Callout 8"/>
          <p:cNvSpPr/>
          <p:nvPr/>
        </p:nvSpPr>
        <p:spPr>
          <a:xfrm>
            <a:off x="1655963" y="4621102"/>
            <a:ext cx="3292666" cy="1648755"/>
          </a:xfrm>
          <a:prstGeom prst="wedgeEllipseCallout">
            <a:avLst>
              <a:gd name="adj1" fmla="val 123662"/>
              <a:gd name="adj2" fmla="val -131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Ansawdd, atebolrwydd, canlyniadau, effaith, </a:t>
            </a:r>
          </a:p>
          <a:p>
            <a:pPr algn="ctr"/>
            <a:r>
              <a:rPr lang="cy-GB" dirty="0"/>
              <a:t>gwasanaethau sy’n canolbwyntio ar blant a </a:t>
            </a:r>
            <a:r>
              <a:rPr lang="cy-GB" dirty="0" smtClean="0"/>
              <a:t>phobl ifanc</a:t>
            </a:r>
            <a:endParaRPr lang="cy-GB" dirty="0"/>
          </a:p>
        </p:txBody>
      </p:sp>
    </p:spTree>
    <p:extLst>
      <p:ext uri="{BB962C8B-B14F-4D97-AF65-F5344CB8AC3E}">
        <p14:creationId xmlns:p14="http://schemas.microsoft.com/office/powerpoint/2010/main" val="120739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Adeiladu’r broblem: trafferth?</a:t>
            </a:r>
          </a:p>
        </p:txBody>
      </p:sp>
      <p:sp>
        <p:nvSpPr>
          <p:cNvPr id="3" name="Content Placeholder 2"/>
          <p:cNvSpPr>
            <a:spLocks noGrp="1"/>
          </p:cNvSpPr>
          <p:nvPr>
            <p:ph idx="1"/>
          </p:nvPr>
        </p:nvSpPr>
        <p:spPr/>
        <p:txBody>
          <a:bodyPr/>
          <a:lstStyle/>
          <a:p>
            <a:r>
              <a:rPr lang="en-GB" dirty="0"/>
              <a:t>‘Rationing resources is integral to political life, though the nature of the state’s justifications for expenditure are contingent on time and place, and, in particular, on the state’s role, constructions of childhood and whatever other issues are most pressing at that point in time’ (Piper, 2008, p. 14). </a:t>
            </a:r>
          </a:p>
          <a:p>
            <a:endParaRPr lang="en-GB" dirty="0"/>
          </a:p>
        </p:txBody>
      </p:sp>
    </p:spTree>
    <p:extLst>
      <p:ext uri="{BB962C8B-B14F-4D97-AF65-F5344CB8AC3E}">
        <p14:creationId xmlns:p14="http://schemas.microsoft.com/office/powerpoint/2010/main" val="1901167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Gwahanol ideolegau?</a:t>
            </a:r>
          </a:p>
        </p:txBody>
      </p:sp>
      <p:sp>
        <p:nvSpPr>
          <p:cNvPr id="3" name="Content Placeholder 2"/>
          <p:cNvSpPr>
            <a:spLocks noGrp="1"/>
          </p:cNvSpPr>
          <p:nvPr>
            <p:ph sz="half" idx="1"/>
          </p:nvPr>
        </p:nvSpPr>
        <p:spPr/>
        <p:txBody>
          <a:bodyPr/>
          <a:lstStyle/>
          <a:p>
            <a:r>
              <a:rPr lang="en-GB" dirty="0">
                <a:hlinkClick r:id="rId2"/>
              </a:rPr>
              <a:t>https://youtu.be/UfmFIEh2QjU</a:t>
            </a:r>
            <a:r>
              <a:rPr lang="en-GB" dirty="0"/>
              <a:t> </a:t>
            </a:r>
          </a:p>
        </p:txBody>
      </p:sp>
      <p:sp>
        <p:nvSpPr>
          <p:cNvPr id="6" name="Content Placeholder 5"/>
          <p:cNvSpPr>
            <a:spLocks noGrp="1"/>
          </p:cNvSpPr>
          <p:nvPr>
            <p:ph sz="half" idx="2"/>
          </p:nvPr>
        </p:nvSpPr>
        <p:spPr/>
        <p:txBody>
          <a:bodyPr/>
          <a:lstStyle/>
          <a:p>
            <a:r>
              <a:rPr lang="cy-GB" dirty="0"/>
              <a:t>Fideo fer sy’n archwilio’r gwahaniaethau mewn systemau addysg – y Ffindir ac UDA</a:t>
            </a:r>
          </a:p>
        </p:txBody>
      </p:sp>
    </p:spTree>
    <p:extLst>
      <p:ext uri="{BB962C8B-B14F-4D97-AF65-F5344CB8AC3E}">
        <p14:creationId xmlns:p14="http://schemas.microsoft.com/office/powerpoint/2010/main" val="407907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Mae’r persbectif yn hanfodol i gyfiawnder cymdeithasol</a:t>
            </a:r>
          </a:p>
        </p:txBody>
      </p:sp>
      <p:sp>
        <p:nvSpPr>
          <p:cNvPr id="3" name="Content Placeholder 2"/>
          <p:cNvSpPr>
            <a:spLocks noGrp="1"/>
          </p:cNvSpPr>
          <p:nvPr>
            <p:ph sz="half" idx="1"/>
          </p:nvPr>
        </p:nvSpPr>
        <p:spPr/>
        <p:txBody>
          <a:bodyPr/>
          <a:lstStyle/>
          <a:p>
            <a:pPr marL="0" indent="0">
              <a:buNone/>
            </a:pPr>
            <a:r>
              <a:rPr lang="cy-GB" dirty="0"/>
              <a:t>Mae’r persbectif yn hanfodol i gyfiawnder cymdeithasol a gweld y byd am beth ydyw.</a:t>
            </a:r>
          </a:p>
        </p:txBody>
      </p:sp>
    </p:spTree>
    <p:extLst>
      <p:ext uri="{BB962C8B-B14F-4D97-AF65-F5344CB8AC3E}">
        <p14:creationId xmlns:p14="http://schemas.microsoft.com/office/powerpoint/2010/main" val="91203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Mater o bersbectif</a:t>
            </a:r>
          </a:p>
        </p:txBody>
      </p:sp>
      <p:sp>
        <p:nvSpPr>
          <p:cNvPr id="3" name="Content Placeholder 2"/>
          <p:cNvSpPr>
            <a:spLocks noGrp="1"/>
          </p:cNvSpPr>
          <p:nvPr>
            <p:ph sz="half" idx="1"/>
          </p:nvPr>
        </p:nvSpPr>
        <p:spPr/>
        <p:txBody>
          <a:bodyPr>
            <a:normAutofit/>
          </a:bodyPr>
          <a:lstStyle/>
          <a:p>
            <a:r>
              <a:rPr lang="cy-GB" dirty="0"/>
              <a:t>Un o’r materion ynghylch iechyd meddwl a phobl ifanc </a:t>
            </a:r>
            <a:r>
              <a:rPr lang="cy-GB" dirty="0" smtClean="0"/>
              <a:t>yw’r canfyddiad o </a:t>
            </a:r>
            <a:r>
              <a:rPr lang="cy-GB" dirty="0" err="1"/>
              <a:t>ffenomenom</a:t>
            </a:r>
            <a:r>
              <a:rPr lang="cy-GB" dirty="0"/>
              <a:t> iechyd meddwl. </a:t>
            </a:r>
          </a:p>
          <a:p>
            <a:r>
              <a:rPr lang="cy-GB" dirty="0"/>
              <a:t>Mae’r persbectif yn </a:t>
            </a:r>
            <a:r>
              <a:rPr lang="cy-GB" dirty="0" smtClean="0"/>
              <a:t>bwysig </a:t>
            </a:r>
            <a:r>
              <a:rPr lang="cy-GB" dirty="0"/>
              <a:t>a chaiff ein </a:t>
            </a:r>
            <a:r>
              <a:rPr lang="cy-GB" dirty="0" err="1"/>
              <a:t>bydolwg</a:t>
            </a:r>
            <a:r>
              <a:rPr lang="cy-GB" dirty="0"/>
              <a:t> ddylanwad ar yr hyn y </a:t>
            </a:r>
            <a:r>
              <a:rPr lang="cy-GB" dirty="0" smtClean="0"/>
              <a:t>credwn </a:t>
            </a:r>
            <a:r>
              <a:rPr lang="cy-GB" dirty="0"/>
              <a:t>ei fod yn wir, a fydd yn ei dro yn dylanwadu ar sut y gallem ymateb i fater iechyd meddwl a llesiant</a:t>
            </a:r>
            <a:r>
              <a:rPr lang="en-GB" dirty="0"/>
              <a:t>.</a:t>
            </a:r>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1580678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cy-GB" dirty="0"/>
              <a:t>Profiadau Niweidiol yn ystod Plentyndod</a:t>
            </a:r>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cy-GB" dirty="0"/>
              <a:t>Syniad sydd wedi dod yn boblogaidd ymhlith gwleidyddion a llunwyr polisïau yng Nghymru a thu hwnt.</a:t>
            </a:r>
          </a:p>
          <a:p>
            <a:pPr marL="0" indent="0">
              <a:buNone/>
            </a:pPr>
            <a:endParaRPr lang="cy-GB" dirty="0"/>
          </a:p>
          <a:p>
            <a:r>
              <a:rPr lang="cy-GB" dirty="0"/>
              <a:t>Dadleuwyd bod ymddygiadau cymryd risg fel y’u gelwir megis ysmygu, yfed, cyffuriau a rhyw yn gysylltiedig ag ymdrechion pobl ifanc i deimlo eu bod yn oedolion yn nhirwedd ansicr y gymdeithas ‘risg’ lle maent yn </a:t>
            </a:r>
            <a:r>
              <a:rPr lang="cy-GB" dirty="0" smtClean="0"/>
              <a:t>adeiladu </a:t>
            </a:r>
            <a:r>
              <a:rPr lang="cy-GB" dirty="0"/>
              <a:t>eu hunaniaethau </a:t>
            </a:r>
            <a:r>
              <a:rPr lang="cy-GB" dirty="0" smtClean="0"/>
              <a:t>personol </a:t>
            </a:r>
            <a:r>
              <a:rPr lang="cy-GB" dirty="0"/>
              <a:t>a chymdeithasol (Henderson et al, 2007, t. 86)</a:t>
            </a:r>
          </a:p>
        </p:txBody>
      </p:sp>
    </p:spTree>
    <p:extLst>
      <p:ext uri="{BB962C8B-B14F-4D97-AF65-F5344CB8AC3E}">
        <p14:creationId xmlns:p14="http://schemas.microsoft.com/office/powerpoint/2010/main" val="32970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Maint y broblem</a:t>
            </a:r>
          </a:p>
        </p:txBody>
      </p:sp>
      <p:sp>
        <p:nvSpPr>
          <p:cNvPr id="3" name="Content Placeholder 2"/>
          <p:cNvSpPr>
            <a:spLocks noGrp="1"/>
          </p:cNvSpPr>
          <p:nvPr>
            <p:ph idx="1"/>
          </p:nvPr>
        </p:nvSpPr>
        <p:spPr/>
        <p:txBody>
          <a:bodyPr/>
          <a:lstStyle/>
          <a:p>
            <a:r>
              <a:rPr lang="cy-GB" dirty="0"/>
              <a:t>Os nad ydych wedi cael unrhyw broblemau iechyd meddwl yn bersonol neu drwy rywun rydych chi’n ei adnabod, </a:t>
            </a:r>
            <a:r>
              <a:rPr lang="cy-GB" dirty="0" smtClean="0"/>
              <a:t>gwyn eich byd chi, </a:t>
            </a:r>
            <a:r>
              <a:rPr lang="cy-GB" dirty="0"/>
              <a:t>am fod yr ystadegau’n datgelu y bydd un o bob pedwar ohonom yng Nghymru yn cael problem iechyd meddwl ar ryw adeg</a:t>
            </a:r>
            <a:r>
              <a:rPr lang="en-GB" dirty="0"/>
              <a:t>. </a:t>
            </a:r>
          </a:p>
          <a:p>
            <a:pPr marL="0" indent="0" algn="r">
              <a:buNone/>
            </a:pPr>
            <a:r>
              <a:rPr lang="en-GB" dirty="0"/>
              <a:t>(Evans, 2016, p. 10)</a:t>
            </a:r>
          </a:p>
        </p:txBody>
      </p:sp>
    </p:spTree>
    <p:extLst>
      <p:ext uri="{BB962C8B-B14F-4D97-AF65-F5344CB8AC3E}">
        <p14:creationId xmlns:p14="http://schemas.microsoft.com/office/powerpoint/2010/main" val="825298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Problemau Iechyd Meddwl</a:t>
            </a:r>
          </a:p>
        </p:txBody>
      </p:sp>
      <p:sp>
        <p:nvSpPr>
          <p:cNvPr id="3" name="Content Placeholder 2"/>
          <p:cNvSpPr>
            <a:spLocks noGrp="1"/>
          </p:cNvSpPr>
          <p:nvPr>
            <p:ph idx="1"/>
          </p:nvPr>
        </p:nvSpPr>
        <p:spPr/>
        <p:txBody>
          <a:bodyPr>
            <a:normAutofit fontScale="85000" lnSpcReduction="20000"/>
          </a:bodyPr>
          <a:lstStyle/>
          <a:p>
            <a:r>
              <a:rPr lang="cy-GB" dirty="0"/>
              <a:t>Meddai’r Athro Syr Mansel </a:t>
            </a:r>
            <a:r>
              <a:rPr lang="cy-GB" dirty="0" err="1"/>
              <a:t>Aylward</a:t>
            </a:r>
            <a:r>
              <a:rPr lang="cy-GB" dirty="0"/>
              <a:t> CB, </a:t>
            </a:r>
            <a:r>
              <a:rPr lang="cy-GB" dirty="0" smtClean="0"/>
              <a:t>cadeirydd </a:t>
            </a:r>
            <a:r>
              <a:rPr lang="cy-GB" dirty="0"/>
              <a:t>Rhwydwaith </a:t>
            </a:r>
            <a:r>
              <a:rPr lang="cy-GB" dirty="0" smtClean="0"/>
              <a:t>Hybu </a:t>
            </a:r>
            <a:r>
              <a:rPr lang="cy-GB" dirty="0"/>
              <a:t>Iechyd Meddwl Cymru Gyfan: "Mae afiechyd meddwl yn gyffredin.” </a:t>
            </a:r>
          </a:p>
          <a:p>
            <a:r>
              <a:rPr lang="cy-GB" dirty="0"/>
              <a:t>“Mae i’w ganlyniadau nifer o ddimensiynau, felly mae manteision posibl atal yn hynod o uchel.” </a:t>
            </a:r>
          </a:p>
          <a:p>
            <a:r>
              <a:rPr lang="cy-GB" dirty="0"/>
              <a:t>“Gall ymyriadau hyrwyddo iechyd meddwl godi </a:t>
            </a:r>
            <a:r>
              <a:rPr lang="cy-GB" dirty="0" smtClean="0"/>
              <a:t>hunan barch </a:t>
            </a:r>
            <a:r>
              <a:rPr lang="cy-GB" dirty="0"/>
              <a:t>a chryfhau sgiliau byw ac ymdopi pobl, yn ogystal â’u gwrthwynebiad emosiynol.” </a:t>
            </a:r>
          </a:p>
          <a:p>
            <a:r>
              <a:rPr lang="cy-GB" dirty="0"/>
              <a:t>“Mae’r adroddiad yn egluro faint y mae problemau iechyd meddwl yn ei gostio i economi Cymru – o ran trin a cholli enillion." </a:t>
            </a:r>
          </a:p>
          <a:p>
            <a:r>
              <a:rPr lang="cy-GB" dirty="0"/>
              <a:t>Ychwanegodd: “Er bod llawer o fylchau yn y data, </a:t>
            </a:r>
            <a:r>
              <a:rPr lang="cy-GB" dirty="0" smtClean="0"/>
              <a:t>gallai’r </a:t>
            </a:r>
            <a:r>
              <a:rPr lang="cy-GB" dirty="0"/>
              <a:t>manteision economaidd </a:t>
            </a:r>
            <a:r>
              <a:rPr lang="cy-GB" dirty="0" smtClean="0"/>
              <a:t>yn sgil gwella </a:t>
            </a:r>
            <a:r>
              <a:rPr lang="cy-GB" dirty="0"/>
              <a:t>iechyd meddwl fod yn helaeth." </a:t>
            </a:r>
          </a:p>
          <a:p>
            <a:r>
              <a:rPr lang="cy-GB" dirty="0"/>
              <a:t>Mae’r adroddiad yn pwysleisio sut y gall afiechyd meddwl ddigwydd yn gynnar mewn bywyd ac y gall pobl eu cael eu hunain, yn y pen draw, yn brwydro gyda’r problemau gydol eu </a:t>
            </a:r>
            <a:r>
              <a:rPr lang="cy-GB" dirty="0" smtClean="0"/>
              <a:t>hoes </a:t>
            </a:r>
            <a:r>
              <a:rPr lang="cy-GB" dirty="0"/>
              <a:t>yn oedolion</a:t>
            </a:r>
            <a:r>
              <a:rPr lang="en-GB" dirty="0"/>
              <a:t>. </a:t>
            </a:r>
          </a:p>
          <a:p>
            <a:endParaRPr lang="en-GB" dirty="0"/>
          </a:p>
        </p:txBody>
      </p:sp>
    </p:spTree>
    <p:extLst>
      <p:ext uri="{BB962C8B-B14F-4D97-AF65-F5344CB8AC3E}">
        <p14:creationId xmlns:p14="http://schemas.microsoft.com/office/powerpoint/2010/main" val="513049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Materion Iechyd Meddwl (parhad)</a:t>
            </a:r>
          </a:p>
        </p:txBody>
      </p:sp>
      <p:sp>
        <p:nvSpPr>
          <p:cNvPr id="3" name="Content Placeholder 2"/>
          <p:cNvSpPr>
            <a:spLocks noGrp="1"/>
          </p:cNvSpPr>
          <p:nvPr>
            <p:ph idx="1"/>
          </p:nvPr>
        </p:nvSpPr>
        <p:spPr/>
        <p:txBody>
          <a:bodyPr/>
          <a:lstStyle/>
          <a:p>
            <a:r>
              <a:rPr lang="cy-GB" dirty="0"/>
              <a:t>Ychwanegodd yr Athro </a:t>
            </a:r>
            <a:r>
              <a:rPr lang="cy-GB" dirty="0" err="1"/>
              <a:t>Aylward</a:t>
            </a:r>
            <a:r>
              <a:rPr lang="cy-GB" dirty="0"/>
              <a:t>: “Mae llesiant goddrychol yn cynyddu disgwyliad oes 7.5 mlynedd. </a:t>
            </a:r>
          </a:p>
          <a:p>
            <a:r>
              <a:rPr lang="cy-GB" dirty="0"/>
              <a:t>“Mae’n gwella canlyniadau adfer ac iechyd oddi wrth amrywiaeth o glefydau cronig megis diabetes.” </a:t>
            </a:r>
          </a:p>
          <a:p>
            <a:r>
              <a:rPr lang="cy-GB" dirty="0"/>
              <a:t>“Ymhlith pobl ifanc, caiff ddefnydd sylweddol ar ddefnydd alcohol, tybaco a chanabis.” </a:t>
            </a:r>
          </a:p>
          <a:p>
            <a:r>
              <a:rPr lang="cy-GB" dirty="0"/>
              <a:t>“Mae agwedd gadarnhaol hefyd yn argoel o ymddygiad cymdeithasol cadarnhaol, megis cyfranogi, ymgysylltu dinesig a gwirfoddoli." </a:t>
            </a:r>
          </a:p>
          <a:p>
            <a:endParaRPr lang="en-GB" dirty="0"/>
          </a:p>
        </p:txBody>
      </p:sp>
    </p:spTree>
    <p:extLst>
      <p:ext uri="{BB962C8B-B14F-4D97-AF65-F5344CB8AC3E}">
        <p14:creationId xmlns:p14="http://schemas.microsoft.com/office/powerpoint/2010/main" val="2191222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5077"/>
            <a:ext cx="10515600" cy="1325563"/>
          </a:xfrm>
        </p:spPr>
        <p:txBody>
          <a:bodyPr/>
          <a:lstStyle/>
          <a:p>
            <a:r>
              <a:rPr lang="cy-GB" dirty="0"/>
              <a:t>Ymateb gan y Prif Swyddog Meddygol</a:t>
            </a:r>
          </a:p>
        </p:txBody>
      </p:sp>
      <p:sp>
        <p:nvSpPr>
          <p:cNvPr id="3" name="Content Placeholder 2"/>
          <p:cNvSpPr>
            <a:spLocks noGrp="1"/>
          </p:cNvSpPr>
          <p:nvPr>
            <p:ph idx="1"/>
          </p:nvPr>
        </p:nvSpPr>
        <p:spPr/>
        <p:txBody>
          <a:bodyPr/>
          <a:lstStyle/>
          <a:p>
            <a:r>
              <a:rPr lang="cy-GB" dirty="0"/>
              <a:t>Meddai Dr Tony </a:t>
            </a:r>
            <a:r>
              <a:rPr lang="cy-GB" dirty="0" err="1"/>
              <a:t>Jewell</a:t>
            </a:r>
            <a:r>
              <a:rPr lang="cy-GB" dirty="0"/>
              <a:t>, Prif Swyddog Meddygol Cymru: “Rwy’n </a:t>
            </a:r>
            <a:r>
              <a:rPr lang="cy-GB" dirty="0" smtClean="0"/>
              <a:t>croesawu’r </a:t>
            </a:r>
            <a:r>
              <a:rPr lang="cy-GB" dirty="0"/>
              <a:t>dadansoddiad </a:t>
            </a:r>
            <a:r>
              <a:rPr lang="cy-GB" dirty="0" smtClean="0"/>
              <a:t>hwn ar fanteision </a:t>
            </a:r>
            <a:r>
              <a:rPr lang="cy-GB" dirty="0"/>
              <a:t>hyrwyddo iechyd meddwl yng Nghymru, ac rwyf wedi pwysleisio’r angen am ffocws uwch ar iechyd meddwl yng Nghymru." </a:t>
            </a:r>
          </a:p>
          <a:p>
            <a:pPr marL="0" indent="0">
              <a:buNone/>
            </a:pPr>
            <a:endParaRPr lang="cy-GB" dirty="0"/>
          </a:p>
          <a:p>
            <a:r>
              <a:rPr lang="cy-GB" dirty="0" smtClean="0"/>
              <a:t>Ychwanegodd: “Yn ogystal â bod yn </a:t>
            </a:r>
            <a:r>
              <a:rPr lang="cy-GB" dirty="0"/>
              <a:t>berthnasol i wasanaethau’r GIG </a:t>
            </a:r>
            <a:r>
              <a:rPr lang="cy-GB" dirty="0" smtClean="0"/>
              <a:t>sy’n trin </a:t>
            </a:r>
            <a:r>
              <a:rPr lang="cy-GB" dirty="0"/>
              <a:t>pobl sydd â phroblemau </a:t>
            </a:r>
            <a:r>
              <a:rPr lang="cy-GB" dirty="0" smtClean="0"/>
              <a:t>iechyd </a:t>
            </a:r>
            <a:r>
              <a:rPr lang="cy-GB" dirty="0"/>
              <a:t>meddwl, </a:t>
            </a:r>
            <a:r>
              <a:rPr lang="cy-GB" dirty="0" smtClean="0"/>
              <a:t>mae hefyd yn ymwneud â’r gwaith o wella </a:t>
            </a:r>
            <a:r>
              <a:rPr lang="cy-GB" dirty="0"/>
              <a:t>iechyd meddwl a llesiant y </a:t>
            </a:r>
            <a:r>
              <a:rPr lang="cy-GB" dirty="0" smtClean="0"/>
              <a:t>boblogaeth </a:t>
            </a:r>
            <a:r>
              <a:rPr lang="cy-GB" dirty="0"/>
              <a:t>trwy weithgareddau ym mhob sector." </a:t>
            </a:r>
          </a:p>
          <a:p>
            <a:endParaRPr lang="en-GB" dirty="0"/>
          </a:p>
        </p:txBody>
      </p:sp>
    </p:spTree>
    <p:extLst>
      <p:ext uri="{BB962C8B-B14F-4D97-AF65-F5344CB8AC3E}">
        <p14:creationId xmlns:p14="http://schemas.microsoft.com/office/powerpoint/2010/main" val="1151738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Iechyd Meddwl Pobl Ifanc</a:t>
            </a:r>
          </a:p>
        </p:txBody>
      </p:sp>
      <p:sp>
        <p:nvSpPr>
          <p:cNvPr id="3" name="Content Placeholder 2"/>
          <p:cNvSpPr>
            <a:spLocks noGrp="1"/>
          </p:cNvSpPr>
          <p:nvPr>
            <p:ph idx="1"/>
          </p:nvPr>
        </p:nvSpPr>
        <p:spPr/>
        <p:txBody>
          <a:bodyPr/>
          <a:lstStyle/>
          <a:p>
            <a:pPr marL="0" indent="0">
              <a:buNone/>
            </a:pPr>
            <a:r>
              <a:rPr lang="en-GB" dirty="0"/>
              <a:t>‘With 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go.’</a:t>
            </a:r>
          </a:p>
          <a:p>
            <a:pPr marL="0" indent="0">
              <a:buNone/>
            </a:pPr>
            <a:endParaRPr lang="en-GB" dirty="0"/>
          </a:p>
          <a:p>
            <a:pPr marL="0" indent="0" algn="r">
              <a:buNone/>
            </a:pPr>
            <a:r>
              <a:rPr lang="en-GB" dirty="0"/>
              <a:t>(Robinson, 2016, p. 3)</a:t>
            </a:r>
          </a:p>
        </p:txBody>
      </p:sp>
    </p:spTree>
    <p:extLst>
      <p:ext uri="{BB962C8B-B14F-4D97-AF65-F5344CB8AC3E}">
        <p14:creationId xmlns:p14="http://schemas.microsoft.com/office/powerpoint/2010/main" val="1206231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Model Systemau Ecolegol </a:t>
            </a:r>
            <a:r>
              <a:rPr lang="cy-GB" dirty="0" err="1"/>
              <a:t>Bronfrenbrenner</a:t>
            </a:r>
            <a:endParaRPr lang="cy-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9362" y="1690688"/>
            <a:ext cx="4863116" cy="4619960"/>
          </a:xfrm>
        </p:spPr>
      </p:pic>
      <p:sp>
        <p:nvSpPr>
          <p:cNvPr id="6" name="Content Placeholder 5"/>
          <p:cNvSpPr>
            <a:spLocks noGrp="1"/>
          </p:cNvSpPr>
          <p:nvPr>
            <p:ph sz="half" idx="2"/>
          </p:nvPr>
        </p:nvSpPr>
        <p:spPr>
          <a:xfrm>
            <a:off x="5452479" y="1690688"/>
            <a:ext cx="6104522" cy="4838449"/>
          </a:xfrm>
        </p:spPr>
        <p:txBody>
          <a:bodyPr>
            <a:noAutofit/>
          </a:bodyPr>
          <a:lstStyle/>
          <a:p>
            <a:r>
              <a:rPr lang="cy-GB" sz="1300" i="1" dirty="0" err="1">
                <a:effectLst/>
              </a:rPr>
              <a:t>Microsystem</a:t>
            </a:r>
            <a:r>
              <a:rPr lang="cy-GB" sz="1300" dirty="0">
                <a:effectLst/>
              </a:rPr>
              <a:t>: Yn cyfeirio at y sefydliadau a’r grwpiau sy’n cael effaith yn ddi-oed ac yn uniongyrchol ar ddatblygiad y plentyn gan gynnwys: teulu, ysgol, sefydliadau crefyddol, cymdogaeth, a chyfoedion.</a:t>
            </a:r>
          </a:p>
          <a:p>
            <a:r>
              <a:rPr lang="cy-GB" sz="1300" i="1" dirty="0" err="1">
                <a:effectLst/>
              </a:rPr>
              <a:t>Mesosystem</a:t>
            </a:r>
            <a:r>
              <a:rPr lang="cy-GB" sz="1300" i="1" dirty="0">
                <a:effectLst/>
              </a:rPr>
              <a:t>:</a:t>
            </a:r>
            <a:r>
              <a:rPr lang="cy-GB" sz="1300" dirty="0">
                <a:effectLst/>
              </a:rPr>
              <a:t> </a:t>
            </a:r>
            <a:r>
              <a:rPr lang="cy-GB" sz="1300" dirty="0" err="1">
                <a:effectLst/>
              </a:rPr>
              <a:t>Rhyng</a:t>
            </a:r>
            <a:r>
              <a:rPr lang="cy-GB" sz="1300" dirty="0">
                <a:effectLst/>
              </a:rPr>
              <a:t>-gysylltiadau rhwng y </a:t>
            </a:r>
            <a:r>
              <a:rPr lang="cy-GB" sz="1300" dirty="0" err="1">
                <a:effectLst/>
              </a:rPr>
              <a:t>microsystemau</a:t>
            </a:r>
            <a:r>
              <a:rPr lang="cy-GB" sz="1300" dirty="0">
                <a:effectLst/>
              </a:rPr>
              <a:t>, </a:t>
            </a:r>
            <a:r>
              <a:rPr lang="cy-GB" sz="1300" dirty="0" err="1">
                <a:effectLst/>
              </a:rPr>
              <a:t>rhyng</a:t>
            </a:r>
            <a:r>
              <a:rPr lang="cy-GB" sz="1300" dirty="0">
                <a:effectLst/>
              </a:rPr>
              <a:t>-gysylltiadau rhwng y teulu ac athrawon, perthynas rhwng cyfoedion y plentyn a’r teulu</a:t>
            </a:r>
          </a:p>
          <a:p>
            <a:r>
              <a:rPr lang="cy-GB" sz="1300" i="1" dirty="0" err="1">
                <a:effectLst/>
              </a:rPr>
              <a:t>Ecsosystem</a:t>
            </a:r>
            <a:r>
              <a:rPr lang="cy-GB" sz="1300" i="1" dirty="0">
                <a:effectLst/>
              </a:rPr>
              <a:t>:</a:t>
            </a:r>
            <a:r>
              <a:rPr lang="cy-GB" sz="1300" dirty="0">
                <a:effectLst/>
              </a:rPr>
              <a:t> Yn cynnwys cysylltiadau rhwng lleoliad cymdeithasol a lleoliad cymdeithasol lle nad oes gan rôl weithredol a </a:t>
            </a:r>
            <a:r>
              <a:rPr lang="cy-GB" sz="1300" dirty="0" smtClean="0">
                <a:effectLst/>
              </a:rPr>
              <a:t>chyd-destun </a:t>
            </a:r>
            <a:r>
              <a:rPr lang="cy-GB" sz="1300" dirty="0">
                <a:effectLst/>
              </a:rPr>
              <a:t>uniongyrchol yr unigolyn. Er enghraifft, gall profiad un rhiant yn y gwaith ddylanwadu ar brofiad y rhiant arall neu’r plentyn. Gallai</a:t>
            </a:r>
            <a:r>
              <a:rPr lang="cy-GB" sz="1300" dirty="0"/>
              <a:t>’r rhiant dderbyn dyrchafiad sy’n gofyn am ragor o deithio, </a:t>
            </a:r>
            <a:r>
              <a:rPr lang="cy-GB" sz="1300" dirty="0" smtClean="0"/>
              <a:t>ac a </a:t>
            </a:r>
            <a:r>
              <a:rPr lang="cy-GB" sz="1300" dirty="0"/>
              <a:t>allai newid patrymau’r </a:t>
            </a:r>
            <a:r>
              <a:rPr lang="cy-GB" sz="1300" dirty="0" smtClean="0"/>
              <a:t>rhyngweithio </a:t>
            </a:r>
            <a:r>
              <a:rPr lang="cy-GB" sz="1300" dirty="0"/>
              <a:t>â’r plentyn.</a:t>
            </a:r>
            <a:endParaRPr lang="cy-GB" sz="1300" dirty="0">
              <a:effectLst/>
            </a:endParaRPr>
          </a:p>
          <a:p>
            <a:r>
              <a:rPr lang="cy-GB" sz="1300" i="1" dirty="0" err="1">
                <a:effectLst/>
              </a:rPr>
              <a:t>Macrosystem</a:t>
            </a:r>
            <a:r>
              <a:rPr lang="cy-GB" sz="1300" i="1" dirty="0">
                <a:effectLst/>
              </a:rPr>
              <a:t>:</a:t>
            </a:r>
            <a:r>
              <a:rPr lang="cy-GB" sz="1300" dirty="0">
                <a:effectLst/>
              </a:rPr>
              <a:t> Yn disgrifio’r diwylliant lle mae unigolion yn byw.  Mae cyd-destunau diwylliannau yn cynnwys gwledydd sy’n datblygu a diwydianeiddio</a:t>
            </a:r>
            <a:r>
              <a:rPr lang="cy-GB" sz="1300" dirty="0"/>
              <a:t>, statws cymdeithasol economaidd, tlodi ac ethnigrwydd</a:t>
            </a:r>
            <a:r>
              <a:rPr lang="cy-GB" sz="1300" dirty="0">
                <a:effectLst/>
              </a:rPr>
              <a:t>. Mae plentyn, ei riant neu ei rhiant, ei </a:t>
            </a:r>
            <a:r>
              <a:rPr lang="cy-GB" sz="1300" dirty="0" smtClean="0">
                <a:effectLst/>
              </a:rPr>
              <a:t>ysgol </a:t>
            </a:r>
            <a:r>
              <a:rPr lang="cy-GB" sz="1300" dirty="0">
                <a:effectLst/>
              </a:rPr>
              <a:t>neu ei hysgol, a gweithle ei riant neu ei rhiant yn rhan o gyd-destun diwylliannol mawr. Mae aelodau o grŵp diwylliannol yn rhannu hunaniaeth, treftadaeth a gwerthoedd cyffredin. </a:t>
            </a:r>
          </a:p>
          <a:p>
            <a:r>
              <a:rPr lang="cy-GB" sz="1300" i="1" dirty="0" err="1">
                <a:effectLst/>
              </a:rPr>
              <a:t>Cronosystem</a:t>
            </a:r>
            <a:r>
              <a:rPr lang="cy-GB" sz="1300" i="1" dirty="0">
                <a:effectLst/>
              </a:rPr>
              <a:t>:</a:t>
            </a:r>
            <a:r>
              <a:rPr lang="cy-GB" sz="1300" dirty="0">
                <a:effectLst/>
              </a:rPr>
              <a:t> Patrymu digwyddiadau </a:t>
            </a:r>
            <a:r>
              <a:rPr lang="cy-GB" sz="1300" dirty="0" smtClean="0">
                <a:effectLst/>
              </a:rPr>
              <a:t>a </a:t>
            </a:r>
            <a:r>
              <a:rPr lang="cy-GB" sz="1300" dirty="0">
                <a:effectLst/>
              </a:rPr>
              <a:t>throsiannau </a:t>
            </a:r>
            <a:r>
              <a:rPr lang="cy-GB" sz="1300" dirty="0"/>
              <a:t>amgylcheddol dros </a:t>
            </a:r>
            <a:r>
              <a:rPr lang="cy-GB" sz="1300" dirty="0">
                <a:effectLst/>
              </a:rPr>
              <a:t>gyfnod oes, yn ogystal ag amgylchiadau </a:t>
            </a:r>
            <a:r>
              <a:rPr lang="cy-GB" sz="1300" dirty="0" smtClean="0">
                <a:effectLst/>
              </a:rPr>
              <a:t>cymdeithasol/hanesyddol</a:t>
            </a:r>
            <a:r>
              <a:rPr lang="cy-GB" sz="1300" dirty="0">
                <a:effectLst/>
              </a:rPr>
              <a:t>. Er enghraifft, nid yw ysgariadau yn un trosglwyddiad. Mae ymchwilwyr wedi cael bod effeithiau negyddol </a:t>
            </a:r>
            <a:r>
              <a:rPr lang="cy-GB" sz="1300" dirty="0" smtClean="0">
                <a:effectLst/>
              </a:rPr>
              <a:t>ysgariad </a:t>
            </a:r>
            <a:r>
              <a:rPr lang="cy-GB" sz="1300" dirty="0">
                <a:effectLst/>
              </a:rPr>
              <a:t>ar blant yn aml yn brigo yn ystod y flwyddyn gyntaf yn dilyn yr ysgariad. Ymhen dwy flynedd ar ôl yr ysgariad</a:t>
            </a:r>
            <a:r>
              <a:rPr lang="cy-GB" sz="1300" dirty="0"/>
              <a:t>, mae rhyngweithio teuluol yn llai anhrefnus ac yn fwy sefydlog</a:t>
            </a:r>
            <a:r>
              <a:rPr lang="cy-GB" sz="1300" dirty="0">
                <a:effectLst/>
              </a:rPr>
              <a:t>. </a:t>
            </a:r>
          </a:p>
        </p:txBody>
      </p:sp>
    </p:spTree>
    <p:extLst>
      <p:ext uri="{BB962C8B-B14F-4D97-AF65-F5344CB8AC3E}">
        <p14:creationId xmlns:p14="http://schemas.microsoft.com/office/powerpoint/2010/main" val="4109284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cy-GB" dirty="0"/>
              <a:t>Polisi Cymdeithasol – </a:t>
            </a:r>
            <a:r>
              <a:rPr lang="cy-GB" dirty="0" smtClean="0"/>
              <a:t>Cyni </a:t>
            </a:r>
            <a:r>
              <a:rPr lang="cy-GB" dirty="0"/>
              <a:t>a Straen Deuluol</a:t>
            </a:r>
          </a:p>
        </p:txBody>
      </p:sp>
      <p:sp>
        <p:nvSpPr>
          <p:cNvPr id="7" name="Content Placeholder 6"/>
          <p:cNvSpPr>
            <a:spLocks noGrp="1"/>
          </p:cNvSpPr>
          <p:nvPr>
            <p:ph sz="half" idx="2"/>
          </p:nvPr>
        </p:nvSpPr>
        <p:spPr>
          <a:xfrm>
            <a:off x="7074568" y="1825625"/>
            <a:ext cx="4279232" cy="4351338"/>
          </a:xfrm>
        </p:spPr>
        <p:txBody>
          <a:bodyPr>
            <a:normAutofit fontScale="92500" lnSpcReduction="10000"/>
          </a:bodyPr>
          <a:lstStyle/>
          <a:p>
            <a:pPr marL="0" indent="0">
              <a:buNone/>
            </a:pPr>
            <a:endParaRPr lang="en-GB" dirty="0"/>
          </a:p>
          <a:p>
            <a:pPr marL="0" indent="0">
              <a:buNone/>
            </a:pPr>
            <a:r>
              <a:rPr lang="cy-GB" dirty="0"/>
              <a:t>Pa bwrpas sydd i </a:t>
            </a:r>
            <a:r>
              <a:rPr lang="cy-GB" dirty="0" smtClean="0"/>
              <a:t>Gyni </a:t>
            </a:r>
            <a:r>
              <a:rPr lang="cy-GB" dirty="0"/>
              <a:t>gwleidyddol?</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2637868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Plant a Phobl Ifanc</a:t>
            </a:r>
          </a:p>
        </p:txBody>
      </p:sp>
      <p:sp>
        <p:nvSpPr>
          <p:cNvPr id="3" name="Content Placeholder 2"/>
          <p:cNvSpPr>
            <a:spLocks noGrp="1"/>
          </p:cNvSpPr>
          <p:nvPr>
            <p:ph sz="half" idx="1"/>
          </p:nvPr>
        </p:nvSpPr>
        <p:spPr/>
        <p:txBody>
          <a:bodyPr>
            <a:normAutofit/>
          </a:bodyPr>
          <a:lstStyle/>
          <a:p>
            <a:r>
              <a:rPr lang="cy-GB" dirty="0"/>
              <a:t>I lawer o bobl sy’n byw gydag afiechyd meddwl, mae stigma’n gyfrannydd </a:t>
            </a:r>
            <a:r>
              <a:rPr lang="cy-GB" dirty="0" smtClean="0"/>
              <a:t>sylweddol </a:t>
            </a:r>
            <a:r>
              <a:rPr lang="cy-GB" dirty="0"/>
              <a:t>i lu o ganlyniadau andwyol, megis anobaith, llai o </a:t>
            </a:r>
            <a:r>
              <a:rPr lang="cy-GB" dirty="0" smtClean="0"/>
              <a:t>hunan barch</a:t>
            </a:r>
            <a:r>
              <a:rPr lang="cy-GB" dirty="0"/>
              <a:t>, </a:t>
            </a:r>
            <a:r>
              <a:rPr lang="cy-GB" dirty="0" smtClean="0"/>
              <a:t>oedi </a:t>
            </a:r>
            <a:r>
              <a:rPr lang="cy-GB" dirty="0"/>
              <a:t>cyn ceisio help, llai o ansawdd byw, a chanlyniadau clinigol tlotach—ymhlith llawer o bethau eraill.</a:t>
            </a:r>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2127728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Problem Addysg</a:t>
            </a:r>
          </a:p>
        </p:txBody>
      </p:sp>
      <p:sp>
        <p:nvSpPr>
          <p:cNvPr id="3" name="Content Placeholder 2"/>
          <p:cNvSpPr>
            <a:spLocks noGrp="1"/>
          </p:cNvSpPr>
          <p:nvPr>
            <p:ph sz="half" idx="1"/>
          </p:nvPr>
        </p:nvSpPr>
        <p:spPr>
          <a:xfrm>
            <a:off x="838200" y="1825625"/>
            <a:ext cx="5181600" cy="4588054"/>
          </a:xfrm>
        </p:spPr>
        <p:txBody>
          <a:bodyPr>
            <a:normAutofit fontScale="92500" lnSpcReduction="20000"/>
          </a:bodyPr>
          <a:lstStyle/>
          <a:p>
            <a:r>
              <a:rPr lang="cy-GB" dirty="0"/>
              <a:t>Mae Gweinidogion Addysg Cymru wedi pennu targedau cyson ar gyfer ein system addysg ac, yn gyson, nid yw’r targedau hyn wedi eu cyrraedd.</a:t>
            </a:r>
          </a:p>
          <a:p>
            <a:r>
              <a:rPr lang="cy-GB" dirty="0"/>
              <a:t>Beth mae hyn yn ei ddweud wrthym?</a:t>
            </a:r>
          </a:p>
          <a:p>
            <a:r>
              <a:rPr lang="cy-GB" dirty="0"/>
              <a:t>Beth mae hyn yn ei olygu i addysg yng Nghymru?</a:t>
            </a:r>
          </a:p>
          <a:p>
            <a:r>
              <a:rPr lang="cy-GB" dirty="0"/>
              <a:t>Beth mae hyn yn ei olygu i’n pobl ifanc?</a:t>
            </a:r>
          </a:p>
          <a:p>
            <a:r>
              <a:rPr lang="cy-GB" dirty="0"/>
              <a:t>Beth mae hyn yn ei olygu i ddyfodol Cymru?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lnSpcReduction="20000"/>
          </a:bodyPr>
          <a:lstStyle/>
          <a:p>
            <a:pPr marL="0" indent="0">
              <a:buNone/>
            </a:pPr>
            <a:r>
              <a:rPr lang="cy-GB" dirty="0">
                <a:hlinkClick r:id="rId2"/>
              </a:rPr>
              <a:t>Agwedd Gweinidogion </a:t>
            </a:r>
            <a:r>
              <a:rPr lang="cy-GB" dirty="0" smtClean="0">
                <a:hlinkClick r:id="rId2"/>
              </a:rPr>
              <a:t>Addysg </a:t>
            </a:r>
            <a:r>
              <a:rPr lang="cy-GB" dirty="0">
                <a:hlinkClick r:id="rId2"/>
              </a:rPr>
              <a:t>at ganlyniadau diweddar PISA</a:t>
            </a:r>
            <a:endParaRPr lang="cy-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2469458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a:t>Sut y gallwn ni weithio gyda phlant a phobl ifanc i atal problemau a’u rhwystro rhag mynd yn waeth?</a:t>
            </a:r>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http://www.bbc.co.uk/news/uk-wales-38208738</a:t>
            </a:r>
            <a:r>
              <a:rPr lang="en-GB" dirty="0"/>
              <a:t> </a:t>
            </a:r>
            <a:r>
              <a:rPr lang="cy-GB" u="sng" dirty="0"/>
              <a:t>Canlyniadau PISA Cymru 2016</a:t>
            </a:r>
          </a:p>
          <a:p>
            <a:endParaRPr lang="en-GB" dirty="0"/>
          </a:p>
          <a:p>
            <a:r>
              <a:rPr lang="en-GB" dirty="0">
                <a:hlinkClick r:id="rId3"/>
              </a:rPr>
              <a:t>https://youtu.be/qRJ1hgN7uAU</a:t>
            </a:r>
            <a:r>
              <a:rPr lang="en-GB" dirty="0"/>
              <a:t> </a:t>
            </a:r>
            <a:r>
              <a:rPr lang="cy-GB" dirty="0"/>
              <a:t>Y Ffindir ac UDA</a:t>
            </a:r>
          </a:p>
        </p:txBody>
      </p:sp>
    </p:spTree>
    <p:extLst>
      <p:ext uri="{BB962C8B-B14F-4D97-AF65-F5344CB8AC3E}">
        <p14:creationId xmlns:p14="http://schemas.microsoft.com/office/powerpoint/2010/main" val="1230975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cy-GB" dirty="0" smtClean="0"/>
              <a:t>Problem Alcohol</a:t>
            </a:r>
            <a:endParaRPr lang="cy-GB" dirty="0"/>
          </a:p>
        </p:txBody>
      </p:sp>
      <p:sp>
        <p:nvSpPr>
          <p:cNvPr id="3" name="Content Placeholder 2"/>
          <p:cNvSpPr>
            <a:spLocks noGrp="1"/>
          </p:cNvSpPr>
          <p:nvPr>
            <p:ph sz="half" idx="1"/>
          </p:nvPr>
        </p:nvSpPr>
        <p:spPr>
          <a:xfrm>
            <a:off x="673768" y="1459832"/>
            <a:ext cx="5346032" cy="4989093"/>
          </a:xfrm>
        </p:spPr>
        <p:txBody>
          <a:bodyPr>
            <a:normAutofit fontScale="70000" lnSpcReduction="20000"/>
          </a:bodyPr>
          <a:lstStyle/>
          <a:p>
            <a:r>
              <a:rPr lang="cy-GB" dirty="0" smtClean="0">
                <a:effectLst/>
              </a:rPr>
              <a:t>Mae 70% o ddisgyblion Blwyddyn 9 a 89% o ddisgyblion Blwyddyn 11 wedi yfed diod alcoholig. Mae’r </a:t>
            </a:r>
            <a:r>
              <a:rPr lang="cy-GB" dirty="0" err="1" smtClean="0">
                <a:effectLst/>
              </a:rPr>
              <a:t>niferoeddsy’n</a:t>
            </a:r>
            <a:r>
              <a:rPr lang="cy-GB" dirty="0" smtClean="0">
                <a:effectLst/>
              </a:rPr>
              <a:t> yfed yn rheolaidd gryn dipyn yn is ymhlith disgyblion Blwyddyn 9 o’u cymharu â rhai Blwyddyn 11.</a:t>
            </a:r>
          </a:p>
          <a:p>
            <a:pPr marL="0" indent="0">
              <a:buNone/>
            </a:pPr>
            <a:endParaRPr lang="cy-GB" dirty="0" smtClean="0">
              <a:effectLst/>
            </a:endParaRPr>
          </a:p>
          <a:p>
            <a:r>
              <a:rPr lang="cy-GB" dirty="0" smtClean="0">
                <a:effectLst/>
              </a:rPr>
              <a:t>Yr oedran mwyaf cyffredin ar gyfer diod gyntaf oedd rhwng 12 a 13; fel arfer yng nghwmni oedolyn ac wrth ddathlu achlysur arbennig.</a:t>
            </a:r>
          </a:p>
          <a:p>
            <a:pPr marL="0" indent="0">
              <a:buNone/>
            </a:pPr>
            <a:endParaRPr lang="cy-GB" dirty="0" smtClean="0">
              <a:effectLst/>
            </a:endParaRPr>
          </a:p>
          <a:p>
            <a:r>
              <a:rPr lang="cy-GB" dirty="0" smtClean="0">
                <a:effectLst/>
              </a:rPr>
              <a:t>Mae’n fwy tebygol y bydd disgyblion Blwyddyn  9 wedi yfed alcopops, cwrw neu </a:t>
            </a:r>
            <a:r>
              <a:rPr lang="cy-GB" dirty="0" err="1" smtClean="0">
                <a:effectLst/>
              </a:rPr>
              <a:t>lager</a:t>
            </a:r>
            <a:r>
              <a:rPr lang="cy-GB" dirty="0" smtClean="0">
                <a:effectLst/>
              </a:rPr>
              <a:t>. </a:t>
            </a:r>
            <a:r>
              <a:rPr lang="cy-GB" dirty="0" smtClean="0"/>
              <a:t>Erbyn Blwyddyn</a:t>
            </a:r>
            <a:r>
              <a:rPr lang="cy-GB" dirty="0" smtClean="0">
                <a:effectLst/>
              </a:rPr>
              <a:t> 11, mae’n fwy tebygol y bydd disgyblion yn yfed cwrw, </a:t>
            </a:r>
            <a:r>
              <a:rPr lang="cy-GB" dirty="0" err="1" smtClean="0">
                <a:effectLst/>
              </a:rPr>
              <a:t>lager</a:t>
            </a:r>
            <a:r>
              <a:rPr lang="cy-GB" dirty="0" smtClean="0">
                <a:effectLst/>
              </a:rPr>
              <a:t>, gwirodydd neu wirodlynnau. Yn y naill grŵp oedran a’r llall, mae’r yfwyr cwrw a </a:t>
            </a:r>
            <a:r>
              <a:rPr lang="cy-GB" dirty="0" err="1" smtClean="0">
                <a:effectLst/>
              </a:rPr>
              <a:t>lager</a:t>
            </a:r>
            <a:r>
              <a:rPr lang="cy-GB" dirty="0" smtClean="0">
                <a:effectLst/>
              </a:rPr>
              <a:t> yn yfed </a:t>
            </a:r>
            <a:r>
              <a:rPr lang="cy-GB" dirty="0" err="1" smtClean="0">
                <a:effectLst/>
              </a:rPr>
              <a:t>mentiau</a:t>
            </a:r>
            <a:r>
              <a:rPr lang="cy-GB" dirty="0" smtClean="0">
                <a:effectLst/>
              </a:rPr>
              <a:t> uwch o lawer o’r diodydd hyn nag unrhyw fath arall o ddiod.</a:t>
            </a:r>
          </a:p>
          <a:p>
            <a:pPr marL="0" indent="0" algn="r">
              <a:buNone/>
            </a:pPr>
            <a:r>
              <a:rPr lang="en-GB" dirty="0" smtClean="0"/>
              <a:t>(</a:t>
            </a:r>
            <a:r>
              <a:rPr lang="en-GB" dirty="0"/>
              <a:t>JRF, 2011)</a:t>
            </a:r>
            <a:endParaRPr lang="en-GB" dirty="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0000" lnSpcReduction="20000"/>
          </a:bodyPr>
          <a:lstStyle/>
          <a:p>
            <a:r>
              <a:rPr lang="cy-GB" dirty="0" smtClean="0">
                <a:effectLst/>
              </a:rPr>
              <a:t>Mae pobl ifanc yn fwy tebygol o yfed, o yfed yn aml ac o </a:t>
            </a:r>
            <a:r>
              <a:rPr lang="cy-GB" dirty="0" err="1" smtClean="0">
                <a:effectLst/>
              </a:rPr>
              <a:t>oryfed</a:t>
            </a:r>
            <a:r>
              <a:rPr lang="cy-GB" dirty="0" smtClean="0">
                <a:effectLst/>
              </a:rPr>
              <a:t> os byddant:</a:t>
            </a:r>
          </a:p>
          <a:p>
            <a:endParaRPr lang="cy-GB" dirty="0" smtClean="0">
              <a:effectLst/>
            </a:endParaRPr>
          </a:p>
          <a:p>
            <a:pPr lvl="1"/>
            <a:r>
              <a:rPr lang="cy-GB" dirty="0" smtClean="0">
                <a:effectLst/>
              </a:rPr>
              <a:t>yn </a:t>
            </a:r>
            <a:r>
              <a:rPr lang="cy-GB" dirty="0" smtClean="0"/>
              <a:t>c</a:t>
            </a:r>
            <a:r>
              <a:rPr lang="cy-GB" dirty="0" smtClean="0">
                <a:effectLst/>
              </a:rPr>
              <a:t>ael llai o oruchwyliaeth gan riant neu oedolyn agos arall;</a:t>
            </a:r>
          </a:p>
          <a:p>
            <a:pPr lvl="1"/>
            <a:endParaRPr lang="cy-GB" dirty="0" smtClean="0">
              <a:effectLst/>
            </a:endParaRPr>
          </a:p>
          <a:p>
            <a:pPr lvl="1"/>
            <a:r>
              <a:rPr lang="cy-GB" dirty="0" smtClean="0">
                <a:effectLst/>
              </a:rPr>
              <a:t>yn treulio mwy na dwy noson yr wythnos gyda ffrindiau neu os oes ganddynt ffrindiau sy’n yfed;</a:t>
            </a:r>
          </a:p>
          <a:p>
            <a:pPr lvl="1"/>
            <a:endParaRPr lang="cy-GB" dirty="0" smtClean="0">
              <a:effectLst/>
            </a:endParaRPr>
          </a:p>
          <a:p>
            <a:pPr lvl="1"/>
            <a:r>
              <a:rPr lang="cy-GB" dirty="0" smtClean="0">
                <a:effectLst/>
              </a:rPr>
              <a:t>yn agored i aelod agor o’r teulu</a:t>
            </a:r>
            <a:r>
              <a:rPr lang="cy-GB" dirty="0" smtClean="0"/>
              <a:t>, yn enwedig rhieni, yfed neu feddwi</a:t>
            </a:r>
            <a:r>
              <a:rPr lang="cy-GB" dirty="0" smtClean="0">
                <a:effectLst/>
              </a:rPr>
              <a:t>;</a:t>
            </a:r>
          </a:p>
          <a:p>
            <a:pPr lvl="1"/>
            <a:endParaRPr lang="cy-GB" dirty="0" smtClean="0">
              <a:effectLst/>
            </a:endParaRPr>
          </a:p>
          <a:p>
            <a:pPr lvl="1"/>
            <a:r>
              <a:rPr lang="cy-GB" dirty="0" smtClean="0">
                <a:effectLst/>
              </a:rPr>
              <a:t>yn gadarnhaol eu hagweddau tuag at alcohol a’u disgwyliadau ynghylch alcohol; </a:t>
            </a:r>
          </a:p>
          <a:p>
            <a:pPr lvl="1"/>
            <a:endParaRPr lang="cy-GB" dirty="0" smtClean="0">
              <a:effectLst/>
            </a:endParaRPr>
          </a:p>
          <a:p>
            <a:pPr lvl="1"/>
            <a:r>
              <a:rPr lang="cy-GB" dirty="0" smtClean="0"/>
              <a:t>yn gallu dod o hyd i </a:t>
            </a:r>
            <a:r>
              <a:rPr lang="cy-GB" dirty="0" smtClean="0">
                <a:effectLst/>
              </a:rPr>
              <a:t>alcohol yn hawdd iawn.</a:t>
            </a:r>
          </a:p>
          <a:p>
            <a:endParaRPr lang="en-GB" dirty="0"/>
          </a:p>
        </p:txBody>
      </p:sp>
    </p:spTree>
    <p:extLst>
      <p:ext uri="{BB962C8B-B14F-4D97-AF65-F5344CB8AC3E}">
        <p14:creationId xmlns:p14="http://schemas.microsoft.com/office/powerpoint/2010/main" val="2862565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 </a:t>
            </a:r>
            <a:r>
              <a:rPr lang="en-GB" dirty="0">
                <a:hlinkClick r:id="rId2"/>
              </a:rPr>
              <a:t>Tai</a:t>
            </a:r>
            <a:endParaRPr lang="en-GB" dirty="0"/>
          </a:p>
        </p:txBody>
      </p:sp>
      <p:sp>
        <p:nvSpPr>
          <p:cNvPr id="3" name="Content Placeholder 2"/>
          <p:cNvSpPr>
            <a:spLocks noGrp="1"/>
          </p:cNvSpPr>
          <p:nvPr>
            <p:ph sz="half" idx="1"/>
          </p:nvPr>
        </p:nvSpPr>
        <p:spPr/>
        <p:txBody>
          <a:bodyPr>
            <a:normAutofit fontScale="92500" lnSpcReduction="10000"/>
          </a:bodyPr>
          <a:lstStyle/>
          <a:p>
            <a:r>
              <a:rPr lang="cy-GB" dirty="0"/>
              <a:t>Roedd nifer yr achosion o anhwylderau seiciatrig ymhlith pobl ifanc digartref yn uchel ac yn sylweddol uwch na’r un a nodir ar gyfer y grŵp oedran hwn yn y boblogaeth yn gyffredinol. Mae angen </a:t>
            </a:r>
            <a:r>
              <a:rPr lang="cy-GB" dirty="0" smtClean="0"/>
              <a:t>gwella’r </a:t>
            </a:r>
            <a:r>
              <a:rPr lang="cy-GB" dirty="0"/>
              <a:t>gwasanaethau y manteisir arnynt sy’n darparu triniaeth tymor hwy </a:t>
            </a:r>
            <a:r>
              <a:rPr lang="cy-GB" dirty="0" smtClean="0"/>
              <a:t>ar gyfer problemau </a:t>
            </a:r>
            <a:r>
              <a:rPr lang="cy-GB" dirty="0"/>
              <a:t>seiciatrig ymhlith grwpiau </a:t>
            </a:r>
            <a:r>
              <a:rPr lang="cy-GB" dirty="0" smtClean="0"/>
              <a:t>o </a:t>
            </a:r>
            <a:r>
              <a:rPr lang="cy-GB" dirty="0"/>
              <a:t>bobl ifanc </a:t>
            </a:r>
            <a:r>
              <a:rPr lang="cy-GB" dirty="0" smtClean="0"/>
              <a:t>sy’n agored </a:t>
            </a:r>
            <a:r>
              <a:rPr lang="cy-GB" dirty="0"/>
              <a:t>i niwed </a:t>
            </a:r>
            <a:r>
              <a:rPr lang="cy-GB" dirty="0" smtClean="0"/>
              <a:t>ac sydd </a:t>
            </a:r>
            <a:r>
              <a:rPr lang="cy-GB" dirty="0"/>
              <a:t>wedi eu heithrio’n gymdeithasol (Hodgson, 2014).</a:t>
            </a:r>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2216864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Problem Hunan Niwed </a:t>
            </a:r>
          </a:p>
        </p:txBody>
      </p:sp>
      <p:sp>
        <p:nvSpPr>
          <p:cNvPr id="3" name="Content Placeholder 2"/>
          <p:cNvSpPr>
            <a:spLocks noGrp="1"/>
          </p:cNvSpPr>
          <p:nvPr>
            <p:ph sz="half" idx="1"/>
          </p:nvPr>
        </p:nvSpPr>
        <p:spPr>
          <a:xfrm>
            <a:off x="838200" y="1825625"/>
            <a:ext cx="4725473" cy="4351338"/>
          </a:xfrm>
        </p:spPr>
        <p:txBody>
          <a:bodyPr>
            <a:normAutofit/>
          </a:bodyPr>
          <a:lstStyle/>
          <a:p>
            <a:pPr marL="0" indent="0">
              <a:buNone/>
            </a:pPr>
            <a:r>
              <a:rPr lang="cy-GB" dirty="0"/>
              <a:t>Mae hunan niwed yn brofiad brawychus sy’n ynysu, nid yn unig i bobl ifanc, ond hefyd rhieni a gweithwyr a gweithwyr proffesiynol sy’n ceisio helpu person ifanc drwyddi</a:t>
            </a:r>
          </a:p>
          <a:p>
            <a:pPr marL="0" indent="0">
              <a:buNone/>
            </a:pPr>
            <a:r>
              <a:rPr lang="en-GB" dirty="0"/>
              <a:t>https://youtu.be/uKGciUB8OSg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6921972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Graddfa hunan niwed</a:t>
            </a:r>
          </a:p>
        </p:txBody>
      </p:sp>
      <p:sp>
        <p:nvSpPr>
          <p:cNvPr id="3" name="Content Placeholder 2"/>
          <p:cNvSpPr>
            <a:spLocks noGrp="1"/>
          </p:cNvSpPr>
          <p:nvPr>
            <p:ph sz="half" idx="1"/>
          </p:nvPr>
        </p:nvSpPr>
        <p:spPr/>
        <p:txBody>
          <a:bodyPr>
            <a:normAutofit fontScale="92500" lnSpcReduction="10000"/>
          </a:bodyPr>
          <a:lstStyle/>
          <a:p>
            <a:r>
              <a:rPr lang="cy-GB" dirty="0"/>
              <a:t>Mae hunan niwed yn broblem sy’n cynyddu yng Nghymru </a:t>
            </a:r>
            <a:r>
              <a:rPr lang="cy-GB" dirty="0" smtClean="0"/>
              <a:t>gyda </a:t>
            </a:r>
            <a:r>
              <a:rPr lang="cy-GB" dirty="0"/>
              <a:t>rhyw 5,500 o dderbyniadau brys i’r ysbyty bob blwyddyn.</a:t>
            </a:r>
          </a:p>
          <a:p>
            <a:r>
              <a:rPr lang="cy-GB" dirty="0"/>
              <a:t>Mae’n debygol bod y ffigwr hwn yn </a:t>
            </a:r>
            <a:r>
              <a:rPr lang="cy-GB" dirty="0" err="1" smtClean="0"/>
              <a:t>tanfarnu’n</a:t>
            </a:r>
            <a:r>
              <a:rPr lang="cy-GB" dirty="0" smtClean="0"/>
              <a:t> </a:t>
            </a:r>
            <a:r>
              <a:rPr lang="cy-GB" dirty="0"/>
              <a:t>enfawr nifer </a:t>
            </a:r>
            <a:r>
              <a:rPr lang="cy-GB" dirty="0" smtClean="0"/>
              <a:t>yr </a:t>
            </a:r>
            <a:r>
              <a:rPr lang="cy-GB" dirty="0"/>
              <a:t>achlysuron pryd mae pobl yn eu niweidio eu hunain gan efallai na fydd nifer sy’n gwneud </a:t>
            </a:r>
            <a:r>
              <a:rPr lang="cy-GB" dirty="0" smtClean="0"/>
              <a:t>hynny, </a:t>
            </a:r>
            <a:r>
              <a:rPr lang="cy-GB" dirty="0"/>
              <a:t>yn ceisio gwasanaethau neu’n mynd </a:t>
            </a:r>
            <a:r>
              <a:rPr lang="cy-GB" dirty="0" err="1"/>
              <a:t>mynd</a:t>
            </a:r>
            <a:r>
              <a:rPr lang="cy-GB" dirty="0"/>
              <a:t> i’r ysbyty ac i’r rhai sy’n mynd i ysbyty, dim ond canran a dderbynnir.</a:t>
            </a:r>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5573033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Hunan Niwed (parhad)</a:t>
            </a:r>
          </a:p>
        </p:txBody>
      </p:sp>
      <p:sp>
        <p:nvSpPr>
          <p:cNvPr id="3" name="Content Placeholder 2"/>
          <p:cNvSpPr>
            <a:spLocks noGrp="1"/>
          </p:cNvSpPr>
          <p:nvPr>
            <p:ph sz="half" idx="1"/>
          </p:nvPr>
        </p:nvSpPr>
        <p:spPr/>
        <p:txBody>
          <a:bodyPr>
            <a:normAutofit fontScale="92500" lnSpcReduction="10000"/>
          </a:bodyPr>
          <a:lstStyle/>
          <a:p>
            <a:r>
              <a:rPr lang="cy-GB" dirty="0"/>
              <a:t>Mae strategaeth hunanladdiad a hunan niwed Llywodraeth </a:t>
            </a:r>
            <a:r>
              <a:rPr lang="cy-GB" dirty="0" smtClean="0"/>
              <a:t>Cymru </a:t>
            </a:r>
            <a:r>
              <a:rPr lang="cy-GB" dirty="0"/>
              <a:t>ar gyfer 2015-2020, yn dangos bod oedran a phatrwm hunan niwed ar eu mwyaf pryderus i fenywod ifanc rhwng 15 a 19 oed lle gwelwyd y nifer uchaf o achosion. Rhwng 2013 a 2014 cafodd dros 1,500 o gleifion 10-19 eu trin yn ysbytai Cymru a 1,223 o ferched wedi eu trin am hunan niwed o’u cymharu â 319 o fechgyn.</a:t>
            </a:r>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117219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Pobl ifanc yn siarad </a:t>
            </a:r>
          </a:p>
        </p:txBody>
      </p:sp>
      <p:sp>
        <p:nvSpPr>
          <p:cNvPr id="6" name="Content Placeholder 5"/>
          <p:cNvSpPr>
            <a:spLocks noGrp="1"/>
          </p:cNvSpPr>
          <p:nvPr>
            <p:ph idx="1"/>
          </p:nvPr>
        </p:nvSpPr>
        <p:spPr/>
        <p:txBody>
          <a:bodyPr>
            <a:normAutofit fontScale="85000" lnSpcReduction="20000"/>
          </a:bodyPr>
          <a:lstStyle/>
          <a:p>
            <a:r>
              <a:rPr lang="cy-GB" dirty="0"/>
              <a:t>Meddai un bachgen  14 oed a gysylltodd â </a:t>
            </a:r>
            <a:r>
              <a:rPr lang="cy-GB" dirty="0" err="1"/>
              <a:t>Childline</a:t>
            </a:r>
            <a:r>
              <a:rPr lang="cy-GB" dirty="0"/>
              <a:t>: “Weithiau rwy’n cael fflachiadau o’r hyn a ddigwyddodd pan oeddwn yn iau a </a:t>
            </a:r>
            <a:r>
              <a:rPr lang="cy-GB" dirty="0" smtClean="0"/>
              <a:t>thorri </a:t>
            </a:r>
            <a:r>
              <a:rPr lang="cy-GB" dirty="0"/>
              <a:t>fy hun yw fy </a:t>
            </a:r>
            <a:r>
              <a:rPr lang="cy-GB" dirty="0" smtClean="0"/>
              <a:t>ffordd </a:t>
            </a:r>
            <a:r>
              <a:rPr lang="cy-GB" dirty="0"/>
              <a:t>i o ymdopi â’r atgofion erchyll. </a:t>
            </a:r>
            <a:r>
              <a:rPr lang="cy-GB" dirty="0" smtClean="0"/>
              <a:t>Roedd </a:t>
            </a:r>
            <a:r>
              <a:rPr lang="cy-GB" dirty="0"/>
              <a:t>yr ysgol </a:t>
            </a:r>
            <a:r>
              <a:rPr lang="cy-GB" dirty="0" smtClean="0"/>
              <a:t>yn helpi i </a:t>
            </a:r>
            <a:r>
              <a:rPr lang="cy-GB" dirty="0"/>
              <a:t>fynd â’m bryd i ond </a:t>
            </a:r>
            <a:r>
              <a:rPr lang="cy-GB" dirty="0" smtClean="0"/>
              <a:t>mae’r </a:t>
            </a:r>
            <a:r>
              <a:rPr lang="cy-GB" dirty="0"/>
              <a:t>gwyliau wedi cyrraedd </a:t>
            </a:r>
            <a:r>
              <a:rPr lang="cy-GB" dirty="0" smtClean="0"/>
              <a:t>erbyn hyn ac rwy’n </a:t>
            </a:r>
            <a:r>
              <a:rPr lang="cy-GB" dirty="0"/>
              <a:t>cael trafferth. </a:t>
            </a:r>
            <a:r>
              <a:rPr lang="cy-GB" dirty="0" smtClean="0"/>
              <a:t>Yr argraff o hyd yw </a:t>
            </a:r>
            <a:r>
              <a:rPr lang="cy-GB" dirty="0"/>
              <a:t>fod fy rhieni’n rhy brysur i mi a </a:t>
            </a:r>
            <a:r>
              <a:rPr lang="cy-GB" dirty="0" smtClean="0"/>
              <a:t>‘dwy </a:t>
            </a:r>
            <a:r>
              <a:rPr lang="cy-GB" dirty="0"/>
              <a:t>ddim am ddweud wrth fy ffrindiau beth sydd wedi digwydd. Rwy’n teimlo mor ddigalon ac unig – os gwelwch chi’n dda, </a:t>
            </a:r>
            <a:r>
              <a:rPr lang="cy-GB" dirty="0" smtClean="0"/>
              <a:t>wnewch </a:t>
            </a:r>
            <a:r>
              <a:rPr lang="cy-GB" dirty="0"/>
              <a:t>chi fy helpu i?”</a:t>
            </a:r>
          </a:p>
          <a:p>
            <a:pPr marL="0" indent="0">
              <a:buNone/>
            </a:pPr>
            <a:endParaRPr lang="cy-GB" dirty="0"/>
          </a:p>
          <a:p>
            <a:r>
              <a:rPr lang="cy-GB" dirty="0"/>
              <a:t>Meddai un ferch 14 oed wrth y </a:t>
            </a:r>
            <a:r>
              <a:rPr lang="cy-GB" dirty="0" err="1"/>
              <a:t>cwnselwyr</a:t>
            </a:r>
            <a:r>
              <a:rPr lang="cy-GB" dirty="0"/>
              <a:t>: “Yn ddiweddar colles i rai oedd yn agos iawn ataf i. Pan ddechreues i fy niweidio fy hun, roedd fel pe bai’n cuddio’r poen emosiynol yr oeddwn i’n ei </a:t>
            </a:r>
            <a:r>
              <a:rPr lang="cy-GB" dirty="0" smtClean="0"/>
              <a:t>deimlo, </a:t>
            </a:r>
            <a:r>
              <a:rPr lang="cy-GB" dirty="0"/>
              <a:t>hyd yn oed os dim ond dros dro y gwnaeth hynny helpu. Pan gaf i ysfa, rwy’n methu â chael gwared arni nes i mi wneud y peth; os na wnaf i, rwy’n digalonni ac yn cynhyrfu. Ambell i waith rwy wedi mynd yn </a:t>
            </a:r>
            <a:r>
              <a:rPr lang="cy-GB" dirty="0" smtClean="0"/>
              <a:t>rhy bell </a:t>
            </a:r>
            <a:r>
              <a:rPr lang="cy-GB" dirty="0"/>
              <a:t>ac wedi gorffen yn yr ysbyty.”</a:t>
            </a:r>
          </a:p>
          <a:p>
            <a:pPr marL="0" indent="0" algn="r">
              <a:buNone/>
            </a:pPr>
            <a:r>
              <a:rPr lang="cy-GB" dirty="0"/>
              <a:t>(</a:t>
            </a:r>
            <a:r>
              <a:rPr lang="cy-GB" dirty="0" err="1"/>
              <a:t>Bosley</a:t>
            </a:r>
            <a:r>
              <a:rPr lang="cy-GB" dirty="0"/>
              <a:t>, 2016)</a:t>
            </a:r>
          </a:p>
        </p:txBody>
      </p:sp>
    </p:spTree>
    <p:extLst>
      <p:ext uri="{BB962C8B-B14F-4D97-AF65-F5344CB8AC3E}">
        <p14:creationId xmlns:p14="http://schemas.microsoft.com/office/powerpoint/2010/main" val="4276232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Cyd-destun Polisi</a:t>
            </a:r>
          </a:p>
        </p:txBody>
      </p:sp>
      <p:sp>
        <p:nvSpPr>
          <p:cNvPr id="3" name="Content Placeholder 2"/>
          <p:cNvSpPr>
            <a:spLocks noGrp="1"/>
          </p:cNvSpPr>
          <p:nvPr>
            <p:ph sz="half" idx="1"/>
          </p:nvPr>
        </p:nvSpPr>
        <p:spPr>
          <a:xfrm>
            <a:off x="838200" y="1825625"/>
            <a:ext cx="4596685" cy="4351338"/>
          </a:xfrm>
        </p:spPr>
        <p:txBody>
          <a:bodyPr>
            <a:normAutofit/>
          </a:bodyPr>
          <a:lstStyle/>
          <a:p>
            <a:r>
              <a:rPr lang="cy-GB" dirty="0"/>
              <a:t>Nod strategaeth 10 mlynedd Llywodraeth Cymru ar gyfer iechyd meddwl a llesiant, Law yn Llaw at Iechyd Meddwl, a gyhoeddwyd yn 2012 yw hyrwyddo llesiant meddwl holl bobl Cymru a phan fo’n bwysig, atal afiechyd meddwl rhag datblygu.</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https://www.mentalhealth.org.uk/sites/default/files/FF16%20Wales.pdf</a:t>
            </a:r>
            <a:r>
              <a:rPr lang="en-GB" dirty="0"/>
              <a:t> </a:t>
            </a:r>
          </a:p>
        </p:txBody>
      </p:sp>
      <p:sp>
        <p:nvSpPr>
          <p:cNvPr id="5" name="TextBox 4"/>
          <p:cNvSpPr txBox="1"/>
          <p:nvPr/>
        </p:nvSpPr>
        <p:spPr>
          <a:xfrm>
            <a:off x="6078828" y="1249251"/>
            <a:ext cx="5125792" cy="1631216"/>
          </a:xfrm>
          <a:prstGeom prst="rect">
            <a:avLst/>
          </a:prstGeom>
          <a:noFill/>
        </p:spPr>
        <p:txBody>
          <a:bodyPr wrap="square" rtlCol="0">
            <a:spAutoFit/>
          </a:bodyPr>
          <a:lstStyle/>
          <a:p>
            <a:r>
              <a:rPr lang="cy-GB" sz="2000" dirty="0"/>
              <a:t>Mewn grwpiau, ystyriwch y ddogfen isod, ewch i’r afael â’r cwestiwn – o’ch </a:t>
            </a:r>
            <a:r>
              <a:rPr lang="cy-GB" sz="2000" dirty="0" smtClean="0"/>
              <a:t>safbwynt </a:t>
            </a:r>
            <a:r>
              <a:rPr lang="cy-GB" sz="2000" dirty="0"/>
              <a:t>chi, </a:t>
            </a:r>
            <a:r>
              <a:rPr lang="cy-GB" sz="2000" dirty="0" smtClean="0"/>
              <a:t>i ba raddau </a:t>
            </a:r>
            <a:r>
              <a:rPr lang="cy-GB" sz="2000" dirty="0"/>
              <a:t>mewn gwirionedd y mae’r </a:t>
            </a:r>
            <a:r>
              <a:rPr lang="cy-GB" sz="2000" dirty="0" smtClean="0"/>
              <a:t>polisi’n diwallu </a:t>
            </a:r>
            <a:r>
              <a:rPr lang="cy-GB" sz="2000" dirty="0"/>
              <a:t>anghenion pobl ifanc sydd â phroblemau iechyd meddwl?</a:t>
            </a:r>
          </a:p>
        </p:txBody>
      </p:sp>
    </p:spTree>
    <p:extLst>
      <p:ext uri="{BB962C8B-B14F-4D97-AF65-F5344CB8AC3E}">
        <p14:creationId xmlns:p14="http://schemas.microsoft.com/office/powerpoint/2010/main" val="37063037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mae’r dystiolaeth am draw effaith yn ei ddweud?</a:t>
            </a:r>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cy-GB" dirty="0"/>
              <a:t>Y casgliadau cryno o’r ymchwil i ganlyniadau ymgyrchoedd hysbysebu hyrwyddo iechyd yw, “</a:t>
            </a:r>
            <a:r>
              <a:rPr lang="cy-GB" dirty="0" err="1"/>
              <a:t>mostly</a:t>
            </a:r>
            <a:r>
              <a:rPr lang="cy-GB" dirty="0"/>
              <a:t> </a:t>
            </a:r>
            <a:r>
              <a:rPr lang="cy-GB" dirty="0" err="1"/>
              <a:t>lacking</a:t>
            </a:r>
            <a:r>
              <a:rPr lang="cy-GB" dirty="0"/>
              <a:t>, </a:t>
            </a:r>
            <a:r>
              <a:rPr lang="cy-GB" dirty="0" err="1"/>
              <a:t>providing</a:t>
            </a:r>
            <a:r>
              <a:rPr lang="cy-GB" dirty="0"/>
              <a:t> </a:t>
            </a:r>
            <a:r>
              <a:rPr lang="cy-GB" dirty="0" err="1"/>
              <a:t>moderate</a:t>
            </a:r>
            <a:r>
              <a:rPr lang="cy-GB" dirty="0"/>
              <a:t> </a:t>
            </a:r>
            <a:r>
              <a:rPr lang="cy-GB" dirty="0" err="1"/>
              <a:t>support</a:t>
            </a:r>
            <a:r>
              <a:rPr lang="cy-GB" dirty="0"/>
              <a:t> </a:t>
            </a:r>
            <a:r>
              <a:rPr lang="cy-GB" dirty="0" err="1"/>
              <a:t>for</a:t>
            </a:r>
            <a:r>
              <a:rPr lang="cy-GB" dirty="0"/>
              <a:t> </a:t>
            </a:r>
            <a:r>
              <a:rPr lang="cy-GB" dirty="0" err="1"/>
              <a:t>penetration</a:t>
            </a:r>
            <a:r>
              <a:rPr lang="cy-GB" dirty="0"/>
              <a:t> at </a:t>
            </a:r>
            <a:r>
              <a:rPr lang="cy-GB" dirty="0" err="1"/>
              <a:t>best</a:t>
            </a:r>
            <a:r>
              <a:rPr lang="cy-GB" dirty="0"/>
              <a:t>, and </a:t>
            </a:r>
            <a:r>
              <a:rPr lang="cy-GB" dirty="0" err="1"/>
              <a:t>failing</a:t>
            </a:r>
            <a:r>
              <a:rPr lang="cy-GB" dirty="0"/>
              <a:t> to </a:t>
            </a:r>
            <a:r>
              <a:rPr lang="cy-GB" dirty="0" err="1"/>
              <a:t>show</a:t>
            </a:r>
            <a:r>
              <a:rPr lang="cy-GB" dirty="0"/>
              <a:t> </a:t>
            </a:r>
            <a:r>
              <a:rPr lang="cy-GB" dirty="0" err="1"/>
              <a:t>meaningful</a:t>
            </a:r>
            <a:r>
              <a:rPr lang="cy-GB" dirty="0"/>
              <a:t> </a:t>
            </a:r>
            <a:r>
              <a:rPr lang="cy-GB" dirty="0" err="1"/>
              <a:t>impact</a:t>
            </a:r>
            <a:r>
              <a:rPr lang="cy-GB" dirty="0"/>
              <a:t> at </a:t>
            </a:r>
            <a:r>
              <a:rPr lang="cy-GB" dirty="0" err="1"/>
              <a:t>this</a:t>
            </a:r>
            <a:r>
              <a:rPr lang="cy-GB" dirty="0"/>
              <a:t> </a:t>
            </a:r>
            <a:r>
              <a:rPr lang="cy-GB" dirty="0" err="1"/>
              <a:t>time</a:t>
            </a:r>
            <a:r>
              <a:rPr lang="cy-GB" dirty="0"/>
              <a:t>” (</a:t>
            </a:r>
            <a:r>
              <a:rPr lang="cy-GB" dirty="0" err="1"/>
              <a:t>Corrigan</a:t>
            </a:r>
            <a:r>
              <a:rPr lang="cy-GB" dirty="0"/>
              <a:t>, 2011, t. 81). Mewn cyfuniad â chanfyddiadau astudiaethau eraill, awgryma ein hastudiaeth fod ymgyrchoedd yn </a:t>
            </a:r>
            <a:r>
              <a:rPr lang="cy-GB" dirty="0" smtClean="0"/>
              <a:t>y </a:t>
            </a:r>
            <a:r>
              <a:rPr lang="cy-GB" dirty="0"/>
              <a:t>cyfryngau yn fwy tebygol o sicrhau gwelliannau o ran deilliannau </a:t>
            </a:r>
            <a:r>
              <a:rPr lang="cy-GB" dirty="0" smtClean="0"/>
              <a:t>llythrennedd </a:t>
            </a:r>
            <a:r>
              <a:rPr lang="cy-GB" dirty="0"/>
              <a:t>iechyd (e.e., gwell addysg ac ymwybyddiaeth) ac yn llai effeithiol ar gyfer </a:t>
            </a:r>
            <a:r>
              <a:rPr lang="cy-GB" dirty="0" smtClean="0"/>
              <a:t>lleihau</a:t>
            </a:r>
            <a:r>
              <a:rPr lang="cy-GB" dirty="0"/>
              <a:t> </a:t>
            </a:r>
            <a:r>
              <a:rPr lang="cy-GB" dirty="0" smtClean="0"/>
              <a:t>ar </a:t>
            </a:r>
            <a:r>
              <a:rPr lang="cy-GB" dirty="0"/>
              <a:t>unwaith neu’n </a:t>
            </a:r>
            <a:r>
              <a:rPr lang="cy-GB" dirty="0" smtClean="0"/>
              <a:t>uniongyrcho</a:t>
            </a:r>
            <a:r>
              <a:rPr lang="cy-GB" dirty="0"/>
              <a:t>l</a:t>
            </a:r>
            <a:r>
              <a:rPr lang="cy-GB" dirty="0" smtClean="0"/>
              <a:t> y stigma </a:t>
            </a:r>
            <a:r>
              <a:rPr lang="cy-GB" dirty="0"/>
              <a:t>personol neu’r pellter cymdeithasol sy’n gysylltiedig â phroblemau iechyd </a:t>
            </a:r>
            <a:r>
              <a:rPr lang="cy-GB" dirty="0" smtClean="0"/>
              <a:t>meddwl</a:t>
            </a:r>
            <a:r>
              <a:rPr lang="en-GB" dirty="0" smtClean="0"/>
              <a:t>.</a:t>
            </a:r>
            <a:endParaRPr lang="en-GB" dirty="0"/>
          </a:p>
        </p:txBody>
      </p:sp>
    </p:spTree>
    <p:extLst>
      <p:ext uri="{BB962C8B-B14F-4D97-AF65-F5344CB8AC3E}">
        <p14:creationId xmlns:p14="http://schemas.microsoft.com/office/powerpoint/2010/main" val="3041141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Maint afiechyd meddwl yng Nghymru</a:t>
            </a:r>
          </a:p>
        </p:txBody>
      </p:sp>
      <p:sp>
        <p:nvSpPr>
          <p:cNvPr id="3" name="Content Placeholder 2"/>
          <p:cNvSpPr>
            <a:spLocks noGrp="1"/>
          </p:cNvSpPr>
          <p:nvPr>
            <p:ph sz="half" idx="1"/>
          </p:nvPr>
        </p:nvSpPr>
        <p:spPr/>
        <p:txBody>
          <a:bodyPr>
            <a:normAutofit fontScale="92500" lnSpcReduction="20000"/>
          </a:bodyPr>
          <a:lstStyle/>
          <a:p>
            <a:r>
              <a:rPr lang="cy-GB" dirty="0"/>
              <a:t>Mae Gwasanaethau arbenigol Iechyd Meddwl Plant a’r Glasoed yng Nghymru (CAMHS) dan fwy o bwysau nag erioed o’r blaen. Yn ystod y pedair blynedd ddiwethaf cynyddodd y galw 100%.</a:t>
            </a:r>
          </a:p>
          <a:p>
            <a:r>
              <a:rPr lang="cy-GB" dirty="0"/>
              <a:t>Mae nifer y plant sy’n </a:t>
            </a:r>
            <a:r>
              <a:rPr lang="cy-GB" dirty="0" smtClean="0"/>
              <a:t>ddarostyngedig i </a:t>
            </a:r>
            <a:r>
              <a:rPr lang="cy-GB" dirty="0"/>
              <a:t>Gynlluniau Amddiffyn Plant ac </a:t>
            </a:r>
            <a:r>
              <a:rPr lang="cy-GB" dirty="0" smtClean="0"/>
              <a:t>sydd ar </a:t>
            </a:r>
            <a:r>
              <a:rPr lang="cy-GB" dirty="0"/>
              <a:t>Gofrestrau Amddiffyn Plant wedi cynyddu ym mhob un o wledydd y DU. Rhwng 2002 a 2014, roedd 72% o gynnydd yng Nghymru, sef yr ail uchaf ledled y DU</a:t>
            </a:r>
            <a:r>
              <a:rPr lang="en-GB" dirty="0"/>
              <a:t>.</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37039591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Arolwg Cyntaf Cymru i Brofiadau Niweidiol Cymru yn ystod </a:t>
            </a:r>
            <a:r>
              <a:rPr lang="cy-GB" dirty="0" smtClean="0"/>
              <a:t>Plentyndod</a:t>
            </a:r>
            <a:endParaRPr lang="cy-GB" dirty="0"/>
          </a:p>
        </p:txBody>
      </p:sp>
      <p:sp>
        <p:nvSpPr>
          <p:cNvPr id="3" name="Content Placeholder 2"/>
          <p:cNvSpPr>
            <a:spLocks noGrp="1"/>
          </p:cNvSpPr>
          <p:nvPr>
            <p:ph sz="half" idx="1"/>
          </p:nvPr>
        </p:nvSpPr>
        <p:spPr/>
        <p:txBody>
          <a:bodyPr>
            <a:normAutofit fontScale="92500" lnSpcReduction="20000"/>
          </a:bodyPr>
          <a:lstStyle/>
          <a:p>
            <a:r>
              <a:rPr lang="cy-GB" dirty="0"/>
              <a:t>Mae canfyddiadau astudiaeth gyntaf Cymru o Brofiadau Niweidiol yn ystod Plentyndod (ACE) yn </a:t>
            </a:r>
            <a:r>
              <a:rPr lang="cy-GB" dirty="0" smtClean="0"/>
              <a:t>dangos </a:t>
            </a:r>
            <a:r>
              <a:rPr lang="cy-GB" dirty="0"/>
              <a:t>bod pobl sy’n dioddef </a:t>
            </a:r>
            <a:r>
              <a:rPr lang="cy-GB" dirty="0" smtClean="0"/>
              <a:t>straen </a:t>
            </a:r>
            <a:r>
              <a:rPr lang="cy-GB" dirty="0"/>
              <a:t>a phrofiadau o ansawdd gwael yn ystod eu plentyndod yn fwy tebygol o fabwysiadu ymddygiadau hunan niweidiol yn ystod y glasoed a phan fyddant yn oedolion, a gall y rhain, yn eu tro, arwain at broblemau iechyd meddwl a </a:t>
            </a:r>
            <a:r>
              <a:rPr lang="cy-GB" dirty="0" smtClean="0"/>
              <a:t>chlefydau </a:t>
            </a:r>
            <a:r>
              <a:rPr lang="cy-GB" dirty="0"/>
              <a:t>megis canser, clefyd y galon a diabetes maes o law</a:t>
            </a:r>
            <a:r>
              <a:rPr lang="en-GB" dirty="0"/>
              <a:t>.</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8441182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Oes rhaid iddi fod felly yn ystod plentyndod</a:t>
            </a:r>
            <a:r>
              <a:rPr lang="en-GB" dirty="0"/>
              <a:t>?</a:t>
            </a:r>
          </a:p>
        </p:txBody>
      </p:sp>
      <p:sp>
        <p:nvSpPr>
          <p:cNvPr id="3" name="Content Placeholder 2"/>
          <p:cNvSpPr>
            <a:spLocks noGrp="1"/>
          </p:cNvSpPr>
          <p:nvPr>
            <p:ph sz="half" idx="1"/>
          </p:nvPr>
        </p:nvSpPr>
        <p:spPr/>
        <p:txBody>
          <a:bodyPr>
            <a:normAutofit/>
          </a:bodyPr>
          <a:lstStyle/>
          <a:p>
            <a:r>
              <a:rPr lang="cy-GB" dirty="0"/>
              <a:t>Mae gan ddiwylliannau eraill, gwledydd eraill, systemau eraill, gwahanol flaenoriaethau.</a:t>
            </a:r>
          </a:p>
          <a:p>
            <a:r>
              <a:rPr lang="cy-GB" dirty="0"/>
              <a:t>Cydnabyddir yn eang fod gan wledydd Sgandinafia agwedd gytbwys at blentyndod sy’n pwysleisio mwynhad a chyflawniad</a:t>
            </a:r>
            <a:r>
              <a:rPr lang="en-GB" dirty="0"/>
              <a:t>. </a:t>
            </a:r>
          </a:p>
        </p:txBody>
      </p:sp>
      <p:sp>
        <p:nvSpPr>
          <p:cNvPr id="4" name="Content Placeholder 3"/>
          <p:cNvSpPr>
            <a:spLocks noGrp="1"/>
          </p:cNvSpPr>
          <p:nvPr>
            <p:ph sz="half" idx="2"/>
          </p:nvPr>
        </p:nvSpPr>
        <p:spPr/>
        <p:txBody>
          <a:bodyPr>
            <a:normAutofit/>
          </a:bodyPr>
          <a:lstStyle/>
          <a:p>
            <a:r>
              <a:rPr lang="cy-GB" dirty="0">
                <a:hlinkClick r:id="rId2"/>
              </a:rPr>
              <a:t>Plant yn mynd yn wyllt yn </a:t>
            </a:r>
            <a:r>
              <a:rPr lang="cy-GB" dirty="0" err="1">
                <a:hlinkClick r:id="rId2"/>
              </a:rPr>
              <a:t>Nenmarc</a:t>
            </a:r>
            <a:endParaRPr lang="cy-GB" dirty="0"/>
          </a:p>
          <a:p>
            <a:r>
              <a:rPr lang="cy-GB" dirty="0">
                <a:hlinkClick r:id="rId3"/>
              </a:rPr>
              <a:t>Sut i fod yn </a:t>
            </a:r>
            <a:r>
              <a:rPr lang="cy-GB" dirty="0" err="1">
                <a:hlinkClick r:id="rId3"/>
              </a:rPr>
              <a:t>Russ</a:t>
            </a:r>
            <a:endParaRPr lang="cy-GB" dirty="0"/>
          </a:p>
        </p:txBody>
      </p:sp>
    </p:spTree>
    <p:extLst>
      <p:ext uri="{BB962C8B-B14F-4D97-AF65-F5344CB8AC3E}">
        <p14:creationId xmlns:p14="http://schemas.microsoft.com/office/powerpoint/2010/main" val="1448606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4000" dirty="0"/>
              <a:t>Ble gall plant a phobl ifanc gael help?</a:t>
            </a:r>
          </a:p>
        </p:txBody>
      </p:sp>
      <p:sp>
        <p:nvSpPr>
          <p:cNvPr id="3" name="Content Placeholder 2"/>
          <p:cNvSpPr>
            <a:spLocks noGrp="1"/>
          </p:cNvSpPr>
          <p:nvPr>
            <p:ph sz="half" idx="1"/>
          </p:nvPr>
        </p:nvSpPr>
        <p:spPr>
          <a:xfrm>
            <a:off x="838200" y="1569492"/>
            <a:ext cx="6149454" cy="4940489"/>
          </a:xfrm>
        </p:spPr>
        <p:txBody>
          <a:bodyPr>
            <a:normAutofit fontScale="77500" lnSpcReduction="20000"/>
          </a:bodyPr>
          <a:lstStyle/>
          <a:p>
            <a:r>
              <a:rPr lang="cy-GB" dirty="0"/>
              <a:t>Cynigia CAMHS asesiad a thriniaeth pan fydd gan </a:t>
            </a:r>
            <a:r>
              <a:rPr lang="cy-GB" dirty="0" err="1" smtClean="0"/>
              <a:t>glant</a:t>
            </a:r>
            <a:r>
              <a:rPr lang="cy-GB" dirty="0" smtClean="0"/>
              <a:t> </a:t>
            </a:r>
            <a:r>
              <a:rPr lang="cy-GB" dirty="0"/>
              <a:t>a phobl ifanc anawsterau emosiynol, ymddygiadol neu anawsterau iechyd meddwl, megis:</a:t>
            </a:r>
          </a:p>
          <a:p>
            <a:endParaRPr lang="cy-GB" dirty="0"/>
          </a:p>
          <a:p>
            <a:pPr lvl="1"/>
            <a:r>
              <a:rPr lang="cy-GB" dirty="0"/>
              <a:t>ymddygiad treisgar neu gynddeiriog </a:t>
            </a:r>
          </a:p>
          <a:p>
            <a:pPr lvl="1"/>
            <a:r>
              <a:rPr lang="cy-GB" dirty="0" smtClean="0"/>
              <a:t>iselder</a:t>
            </a:r>
            <a:endParaRPr lang="cy-GB" dirty="0"/>
          </a:p>
          <a:p>
            <a:pPr lvl="1"/>
            <a:r>
              <a:rPr lang="cy-GB" dirty="0" smtClean="0"/>
              <a:t>anawsterau </a:t>
            </a:r>
            <a:r>
              <a:rPr lang="cy-GB" dirty="0"/>
              <a:t>bwyta</a:t>
            </a:r>
          </a:p>
          <a:p>
            <a:pPr lvl="1"/>
            <a:r>
              <a:rPr lang="cy-GB" dirty="0" smtClean="0"/>
              <a:t>hunan barch </a:t>
            </a:r>
            <a:r>
              <a:rPr lang="cy-GB" dirty="0"/>
              <a:t>isel</a:t>
            </a:r>
          </a:p>
          <a:p>
            <a:pPr lvl="1"/>
            <a:r>
              <a:rPr lang="cy-GB" dirty="0" err="1"/>
              <a:t>gorbryder</a:t>
            </a:r>
            <a:endParaRPr lang="cy-GB" dirty="0"/>
          </a:p>
          <a:p>
            <a:pPr lvl="1"/>
            <a:r>
              <a:rPr lang="cy-GB" dirty="0"/>
              <a:t>obsesiynau neu orfodaeth</a:t>
            </a:r>
          </a:p>
          <a:p>
            <a:pPr lvl="1"/>
            <a:r>
              <a:rPr lang="cy-GB" dirty="0"/>
              <a:t>problemau cwsg</a:t>
            </a:r>
          </a:p>
          <a:p>
            <a:pPr lvl="1"/>
            <a:r>
              <a:rPr lang="cy-GB" dirty="0"/>
              <a:t>hunan niweidio</a:t>
            </a:r>
          </a:p>
          <a:p>
            <a:pPr lvl="1"/>
            <a:r>
              <a:rPr lang="cy-GB" dirty="0"/>
              <a:t>effeithiau cam-drin neu ddigwyddiadau trawmatig.</a:t>
            </a:r>
          </a:p>
          <a:p>
            <a:pPr lvl="1"/>
            <a:endParaRPr lang="cy-GB" dirty="0"/>
          </a:p>
          <a:p>
            <a:r>
              <a:rPr lang="cy-GB" dirty="0"/>
              <a:t>Gall CAMHS hefyd ddadansoddi a thrin problemau iechyd meddwl megis anhwylder deubegynol a  sgitsoffrenia.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17810517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195" y="222197"/>
            <a:ext cx="10515600" cy="1325563"/>
          </a:xfrm>
        </p:spPr>
        <p:txBody>
          <a:bodyPr/>
          <a:lstStyle/>
          <a:p>
            <a:r>
              <a:rPr lang="cy-GB" dirty="0"/>
              <a:t>Beth sy’n newydd?</a:t>
            </a:r>
          </a:p>
        </p:txBody>
      </p:sp>
      <p:sp>
        <p:nvSpPr>
          <p:cNvPr id="3" name="Content Placeholder 2"/>
          <p:cNvSpPr>
            <a:spLocks noGrp="1"/>
          </p:cNvSpPr>
          <p:nvPr>
            <p:ph sz="half" idx="1"/>
          </p:nvPr>
        </p:nvSpPr>
        <p:spPr>
          <a:xfrm>
            <a:off x="450376" y="1364776"/>
            <a:ext cx="5721824" cy="5049672"/>
          </a:xfrm>
        </p:spPr>
        <p:txBody>
          <a:bodyPr>
            <a:normAutofit fontScale="85000" lnSpcReduction="20000"/>
          </a:bodyPr>
          <a:lstStyle/>
          <a:p>
            <a:r>
              <a:rPr lang="cy-GB" dirty="0"/>
              <a:t>Lansiwyd y Rhaglen Law yn Llaw at Blant a Phobl Ifanc i wella gwasanaethau iechyd emosiynol ac iechyd meddwl i blant  a phobl ifanc yng Nghymru. GIG Cymru sy’n arwain y rhaglen i ddarparu gwell cymorth i blant a theuluoedd trwy ffyrdd newydd o weithio.</a:t>
            </a:r>
          </a:p>
          <a:p>
            <a:pPr marL="0" indent="0">
              <a:buNone/>
            </a:pPr>
            <a:endParaRPr lang="cy-GB" dirty="0"/>
          </a:p>
          <a:p>
            <a:r>
              <a:rPr lang="cy-GB" dirty="0"/>
              <a:t>Canolbwyntia’r rhaglen ar y canlynol:</a:t>
            </a:r>
          </a:p>
          <a:p>
            <a:pPr marL="0" indent="0">
              <a:buNone/>
            </a:pPr>
            <a:endParaRPr lang="cy-GB" dirty="0"/>
          </a:p>
          <a:p>
            <a:r>
              <a:rPr lang="cy-GB" dirty="0"/>
              <a:t>Cefnogi datblygiad y blynyddoedd cynnar</a:t>
            </a:r>
          </a:p>
          <a:p>
            <a:r>
              <a:rPr lang="cy-GB" dirty="0"/>
              <a:t>Hyrwyddo llesiant a gwydnwch pob person ifanc</a:t>
            </a:r>
          </a:p>
          <a:p>
            <a:r>
              <a:rPr lang="cy-GB" dirty="0"/>
              <a:t>Nodi ac ymyrryd yn gynnar </a:t>
            </a:r>
          </a:p>
          <a:p>
            <a:r>
              <a:rPr lang="cy-GB" dirty="0"/>
              <a:t>Rhagor o wasanaethau arbenigol.</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32550686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507" y="270958"/>
            <a:ext cx="11863450" cy="1325563"/>
          </a:xfrm>
        </p:spPr>
        <p:txBody>
          <a:bodyPr/>
          <a:lstStyle/>
          <a:p>
            <a:r>
              <a:rPr lang="cy-GB" dirty="0"/>
              <a:t>T4CYP Model Law yn Llaw at Blant a Phobl Ifanc: Model Sgrin Wynt</a:t>
            </a:r>
          </a:p>
        </p:txBody>
      </p:sp>
      <p:pic>
        <p:nvPicPr>
          <p:cNvPr id="4" name="Content Placeholder 3"/>
          <p:cNvPicPr>
            <a:picLocks noGrp="1" noChangeAspect="1"/>
          </p:cNvPicPr>
          <p:nvPr>
            <p:ph sz="half" idx="1"/>
          </p:nvPr>
        </p:nvPicPr>
        <p:blipFill>
          <a:blip r:embed="rId2"/>
          <a:stretch>
            <a:fillRect/>
          </a:stretch>
        </p:blipFill>
        <p:spPr>
          <a:xfrm>
            <a:off x="2105930" y="1413633"/>
            <a:ext cx="7529782" cy="5444367"/>
          </a:xfrm>
          <a:prstGeom prst="rect">
            <a:avLst/>
          </a:prstGeom>
        </p:spPr>
      </p:pic>
    </p:spTree>
    <p:extLst>
      <p:ext uri="{BB962C8B-B14F-4D97-AF65-F5344CB8AC3E}">
        <p14:creationId xmlns:p14="http://schemas.microsoft.com/office/powerpoint/2010/main" val="559570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sz="3200" dirty="0"/>
              <a:t>Mae Law yn Llaw at Blant a Phobl Ifanc yn canolbwyntio ar weithredu newidiadau a gwelliannau.  Bydd meysydd gwaith penodol yn cynnwys</a:t>
            </a:r>
            <a:r>
              <a:rPr lang="en-GB" sz="3200" dirty="0"/>
              <a:t>:</a:t>
            </a:r>
            <a:br>
              <a:rPr lang="en-GB" sz="3200" dirty="0"/>
            </a:br>
            <a:endParaRPr lang="en-GB" sz="3200" dirty="0"/>
          </a:p>
        </p:txBody>
      </p:sp>
      <p:sp>
        <p:nvSpPr>
          <p:cNvPr id="6" name="Content Placeholder 5"/>
          <p:cNvSpPr>
            <a:spLocks noGrp="1"/>
          </p:cNvSpPr>
          <p:nvPr>
            <p:ph idx="1"/>
          </p:nvPr>
        </p:nvSpPr>
        <p:spPr>
          <a:xfrm>
            <a:off x="838200" y="1545465"/>
            <a:ext cx="10515600" cy="5074276"/>
          </a:xfrm>
        </p:spPr>
        <p:txBody>
          <a:bodyPr>
            <a:normAutofit fontScale="40000" lnSpcReduction="20000"/>
          </a:bodyPr>
          <a:lstStyle/>
          <a:p>
            <a:r>
              <a:rPr lang="cy-GB" sz="3600" b="1" dirty="0" err="1">
                <a:hlinkClick r:id="rId2"/>
              </a:rPr>
              <a:t>Cydnerthedd</a:t>
            </a:r>
            <a:r>
              <a:rPr lang="cy-GB" sz="3600" b="1" dirty="0">
                <a:hlinkClick r:id="rId2"/>
              </a:rPr>
              <a:t> a Llesiant Cyffredinol</a:t>
            </a:r>
            <a:r>
              <a:rPr lang="cy-GB" sz="3600" dirty="0"/>
              <a:t>; i ystyried y broblem o adeiladu’r broblem o adeiladu </a:t>
            </a:r>
            <a:r>
              <a:rPr lang="cy-GB" sz="3600" dirty="0" err="1"/>
              <a:t>cydnerthedd</a:t>
            </a:r>
            <a:r>
              <a:rPr lang="cy-GB" sz="3600" dirty="0"/>
              <a:t> </a:t>
            </a:r>
            <a:r>
              <a:rPr lang="cy-GB" sz="3600" dirty="0" smtClean="0"/>
              <a:t>yn y blynyddoedd cynnar ymhlith plant </a:t>
            </a:r>
            <a:r>
              <a:rPr lang="cy-GB" sz="3600" dirty="0"/>
              <a:t>a phobl ifanc.</a:t>
            </a:r>
          </a:p>
          <a:p>
            <a:r>
              <a:rPr lang="cy-GB" sz="3600" b="1" dirty="0">
                <a:hlinkClick r:id="rId3"/>
              </a:rPr>
              <a:t>Ymyriad Cynnar a Chymorth Uwch ar gyfer Grwpiau sy’n Agored i Niwed</a:t>
            </a:r>
            <a:r>
              <a:rPr lang="cy-GB" sz="3600" dirty="0"/>
              <a:t>; i ystyried cysyniad ymyriad cynnar ar gyfer </a:t>
            </a:r>
            <a:r>
              <a:rPr lang="cy-GB" sz="3600" dirty="0" smtClean="0"/>
              <a:t>cynulleidfa </a:t>
            </a:r>
            <a:r>
              <a:rPr lang="cy-GB" sz="3600" dirty="0"/>
              <a:t>eang ac archwilio’r defnydd arno wrth gefnogi iechyd meddwl pobl ifanc.</a:t>
            </a:r>
          </a:p>
          <a:p>
            <a:r>
              <a:rPr lang="cy-GB" sz="3600" b="1" dirty="0" err="1">
                <a:hlinkClick r:id="rId4"/>
              </a:rPr>
              <a:t>Niwro</a:t>
            </a:r>
            <a:r>
              <a:rPr lang="cy-GB" sz="3600" b="1" u="sng" dirty="0" err="1">
                <a:solidFill>
                  <a:schemeClr val="accent1">
                    <a:lumMod val="75000"/>
                  </a:schemeClr>
                </a:solidFill>
              </a:rPr>
              <a:t>ddatblygiad</a:t>
            </a:r>
            <a:r>
              <a:rPr lang="cy-GB" sz="3600" dirty="0"/>
              <a:t>; i </a:t>
            </a:r>
            <a:r>
              <a:rPr lang="cy-GB" sz="3600" dirty="0" smtClean="0"/>
              <a:t>ystyried </a:t>
            </a:r>
            <a:r>
              <a:rPr lang="cy-GB" sz="3600" dirty="0"/>
              <a:t>y ffordd orau, a’r bobl orau i ddiwallu anghenion y rhai sydd ag anableddau </a:t>
            </a:r>
            <a:r>
              <a:rPr lang="cy-GB" sz="3600" dirty="0" err="1"/>
              <a:t>niwroddatblygiadol</a:t>
            </a:r>
            <a:r>
              <a:rPr lang="cy-GB" sz="3600" dirty="0"/>
              <a:t> ac anableddau dysgu mewn modd amserol ac effeithiol, gyda’r lefel briodol o </a:t>
            </a:r>
            <a:r>
              <a:rPr lang="cy-GB" sz="3600" dirty="0" smtClean="0"/>
              <a:t>fewnbwn </a:t>
            </a:r>
            <a:r>
              <a:rPr lang="cy-GB" sz="3600" dirty="0"/>
              <a:t>gan wasanaethau arbenigol CAMHS.</a:t>
            </a:r>
          </a:p>
          <a:p>
            <a:r>
              <a:rPr lang="cy-GB" sz="3600" b="1" dirty="0">
                <a:hlinkClick r:id="rId5"/>
              </a:rPr>
              <a:t>Gwasanaethau Arbenigol Iechyd Meddwl Plant a’r Glasoed (CAMHS)</a:t>
            </a:r>
            <a:r>
              <a:rPr lang="cy-GB" sz="3600" dirty="0"/>
              <a:t>; gan ddechrau gydag archwiliad amrywiadau gwaelodlin o’r gwasanaethau CAMHS arbenigol a ddarperir, bydd y ffrwd waith hon yn datblygu fframwaith darparu ac ansawdd sy’n seiliedig ar sicrhau canlyniadau cyson ledled Cymru. Bydd yn seiliedig ar Ddull Dewis a Phartneriaeth, system glinigol a </a:t>
            </a:r>
            <a:r>
              <a:rPr lang="cy-GB" sz="3600" dirty="0" err="1"/>
              <a:t>fabwysiadir</a:t>
            </a:r>
            <a:r>
              <a:rPr lang="cy-GB" sz="3600" dirty="0"/>
              <a:t> yn eang gan wasanaethau CAMHS. Gweithredir y fframwaith hwn yn 2016.</a:t>
            </a:r>
          </a:p>
          <a:p>
            <a:r>
              <a:rPr lang="cy-GB" sz="3600" b="1" dirty="0">
                <a:hlinkClick r:id="rId6"/>
              </a:rPr>
              <a:t>Gweithlu, Addysg a Hyfforddiant</a:t>
            </a:r>
            <a:r>
              <a:rPr lang="cy-GB" sz="3600" dirty="0"/>
              <a:t>; i ystyried yr anghenion staffio a hyfforddi ar draws gwasanaethau addysg, iechyd gwasanaethau cymdeithasol a phartneriaid trydydd sector i ddarparu modelau effeithiol o ofal ac arfer da</a:t>
            </a:r>
          </a:p>
          <a:p>
            <a:r>
              <a:rPr lang="cy-GB" sz="3600" b="1" dirty="0">
                <a:hlinkClick r:id="rId7"/>
              </a:rPr>
              <a:t>Pontio Gofal </a:t>
            </a:r>
            <a:r>
              <a:rPr lang="cy-GB" sz="3600" dirty="0"/>
              <a:t>; i ystyried pob agwedd ar bontio plant a phobl ifanc rhwng gwasanaethau. Bydd hyn yn cynnwys pontio </a:t>
            </a:r>
            <a:r>
              <a:rPr lang="cy-GB" sz="3600" dirty="0" err="1" smtClean="0"/>
              <a:t>gwasasnaethau</a:t>
            </a:r>
            <a:r>
              <a:rPr lang="cy-GB" sz="3600" dirty="0" smtClean="0"/>
              <a:t> </a:t>
            </a:r>
            <a:r>
              <a:rPr lang="cy-GB" sz="3600" dirty="0"/>
              <a:t>iechyd meddwl y glasoed i </a:t>
            </a:r>
            <a:r>
              <a:rPr lang="cy-GB" sz="3600" dirty="0" err="1"/>
              <a:t>rai’r</a:t>
            </a:r>
            <a:r>
              <a:rPr lang="cy-GB" sz="3600" dirty="0"/>
              <a:t> glasoed, pontio’r blynyddoedd cynnar a’r pontio rhwng gwasanaethau iechyd a gwasanaethau cyfiawnder ieuenctid.</a:t>
            </a:r>
          </a:p>
          <a:p>
            <a:r>
              <a:rPr lang="cy-GB" sz="3600" b="1" dirty="0">
                <a:hlinkClick r:id="rId8"/>
              </a:rPr>
              <a:t>Asesiad Anghenion Iechyd</a:t>
            </a:r>
            <a:r>
              <a:rPr lang="cy-GB" sz="3600" dirty="0"/>
              <a:t>; </a:t>
            </a:r>
            <a:r>
              <a:rPr lang="cy-GB" sz="3600" dirty="0" err="1"/>
              <a:t>atgfoffa</a:t>
            </a:r>
            <a:r>
              <a:rPr lang="cy-GB" sz="3600" dirty="0"/>
              <a:t> ac estyn y gwaith a gyflawnwyd gan Iechyd Cyhoeddus Cymru (ICC) yn 2011;</a:t>
            </a:r>
          </a:p>
          <a:p>
            <a:r>
              <a:rPr lang="cy-GB" sz="3600" b="1" dirty="0">
                <a:hlinkClick r:id="rId9"/>
              </a:rPr>
              <a:t>Ymgysylltu â Phlant a Phobl Ifanc;</a:t>
            </a:r>
            <a:r>
              <a:rPr lang="cy-GB" sz="3600" b="1" dirty="0"/>
              <a:t> </a:t>
            </a:r>
            <a:r>
              <a:rPr lang="cy-GB" sz="3600" dirty="0"/>
              <a:t>Caiff plant a phobl ifanc y cyfle i ddatblygu a llunio datblygiad gwasanaethau iechyd emosiynol ac iechyd meddwl yn y dyfodol trwy ymgysylltiad </a:t>
            </a:r>
            <a:r>
              <a:rPr lang="cy-GB" sz="3600" dirty="0" smtClean="0"/>
              <a:t>a chanddo wreiddiau </a:t>
            </a:r>
            <a:r>
              <a:rPr lang="cy-GB" sz="3600" dirty="0"/>
              <a:t>eang sy’n </a:t>
            </a:r>
            <a:r>
              <a:rPr lang="cy-GB" sz="3600" dirty="0" smtClean="0"/>
              <a:t>cwmpasu </a:t>
            </a:r>
            <a:r>
              <a:rPr lang="cy-GB" sz="3600" dirty="0"/>
              <a:t>llesiant yr holl blant ac nid yn unig y rhai sy’n defnyddio Gwasanaethau Iechyd Meddwl Plant a’r Glasoed (CAMHS). Mae hyn yn cynnwys cydweithio’n agos â Phlant yng Nghymru. Swyddfa’r Comisiynydd Plant a ‘Anghenion Uchel Cydweithredol’ y trydydd sector.</a:t>
            </a:r>
          </a:p>
          <a:p>
            <a:endParaRPr lang="en-GB" dirty="0"/>
          </a:p>
        </p:txBody>
      </p:sp>
    </p:spTree>
    <p:extLst>
      <p:ext uri="{BB962C8B-B14F-4D97-AF65-F5344CB8AC3E}">
        <p14:creationId xmlns:p14="http://schemas.microsoft.com/office/powerpoint/2010/main" val="4130095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Meysydd Blaenoriaeth ar gyfer Sylw 1 a 2</a:t>
            </a:r>
          </a:p>
        </p:txBody>
      </p:sp>
      <p:sp>
        <p:nvSpPr>
          <p:cNvPr id="3" name="Content Placeholder 2"/>
          <p:cNvSpPr>
            <a:spLocks noGrp="1"/>
          </p:cNvSpPr>
          <p:nvPr>
            <p:ph sz="half" idx="1"/>
          </p:nvPr>
        </p:nvSpPr>
        <p:spPr>
          <a:xfrm>
            <a:off x="838200" y="1825625"/>
            <a:ext cx="4907507" cy="4351338"/>
          </a:xfrm>
        </p:spPr>
        <p:txBody>
          <a:bodyPr>
            <a:normAutofit fontScale="92500" lnSpcReduction="20000"/>
          </a:bodyPr>
          <a:lstStyle/>
          <a:p>
            <a:r>
              <a:rPr lang="cy-GB" b="1" i="1" dirty="0"/>
              <a:t>Blynyddoedd Cynnar a </a:t>
            </a:r>
            <a:r>
              <a:rPr lang="cy-GB" b="1" i="1" dirty="0" err="1" smtClean="0"/>
              <a:t>Chydnerthedd</a:t>
            </a:r>
            <a:r>
              <a:rPr lang="cy-GB" b="1" i="1" dirty="0" smtClean="0"/>
              <a:t> </a:t>
            </a:r>
            <a:r>
              <a:rPr lang="cy-GB" b="1" i="1" dirty="0"/>
              <a:t>Pobl Ifanc: </a:t>
            </a:r>
            <a:endParaRPr lang="cy-GB" dirty="0"/>
          </a:p>
          <a:p>
            <a:r>
              <a:rPr lang="cy-GB" dirty="0"/>
              <a:t>Dulliau ysgol gyfan o hyrwyddo iechyd </a:t>
            </a:r>
            <a:r>
              <a:rPr lang="cy-GB" dirty="0" smtClean="0"/>
              <a:t>meddwl </a:t>
            </a:r>
            <a:r>
              <a:rPr lang="cy-GB" dirty="0"/>
              <a:t>a llesiant</a:t>
            </a:r>
          </a:p>
          <a:p>
            <a:r>
              <a:rPr lang="cy-GB" dirty="0"/>
              <a:t>Problemau ymlyniad i </a:t>
            </a:r>
            <a:r>
              <a:rPr lang="cy-GB" dirty="0" err="1"/>
              <a:t>famau</a:t>
            </a:r>
            <a:r>
              <a:rPr lang="cy-GB" dirty="0"/>
              <a:t> sydd â phroblemau amenedigol</a:t>
            </a:r>
          </a:p>
          <a:p>
            <a:r>
              <a:rPr lang="cy-GB" dirty="0"/>
              <a:t>Hyfforddi gweithwyr proffesiynol ar draws sectorau statudol a thrydydd a thrydydd sectorau mewn datblygiad plant ac iechyd meddwl</a:t>
            </a:r>
          </a:p>
          <a:p>
            <a:r>
              <a:rPr lang="cy-GB" dirty="0"/>
              <a:t>Cymorth y Blynyddoedd Cynnar</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cy-GB" b="1" i="1" dirty="0"/>
              <a:t>Ymyriad Cynnar a Chymorth Uwch: </a:t>
            </a:r>
            <a:endParaRPr lang="cy-GB" dirty="0"/>
          </a:p>
          <a:p>
            <a:r>
              <a:rPr lang="cy-GB" dirty="0"/>
              <a:t>Nodi pobl ifanc sydd mewn perygl o ddatblygu afiechyd meddwl difrifol megis seicosis, anhwylderau bwyta difrifol neu hunan niwed difrifol</a:t>
            </a:r>
          </a:p>
          <a:p>
            <a:r>
              <a:rPr lang="cy-GB" dirty="0"/>
              <a:t>Gwasanaethau trawsbynciol sydd â phwyslais ar gymorth cynnar</a:t>
            </a:r>
          </a:p>
          <a:p>
            <a:r>
              <a:rPr lang="cy-GB" dirty="0"/>
              <a:t>Cymorth i’r plant a phobl ifanc mwyaf agored i niwed gan </a:t>
            </a:r>
            <a:r>
              <a:rPr lang="cy-GB" dirty="0" smtClean="0"/>
              <a:t>gynnwys </a:t>
            </a:r>
            <a:r>
              <a:rPr lang="cy-GB" dirty="0"/>
              <a:t>Plant sy’n Derbyn Gofal</a:t>
            </a:r>
          </a:p>
          <a:p>
            <a:endParaRPr lang="en-GB" dirty="0"/>
          </a:p>
        </p:txBody>
      </p:sp>
    </p:spTree>
    <p:extLst>
      <p:ext uri="{BB962C8B-B14F-4D97-AF65-F5344CB8AC3E}">
        <p14:creationId xmlns:p14="http://schemas.microsoft.com/office/powerpoint/2010/main" val="39846160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Meysydd Blaenoriaeth ar gyfer Sylw 3 a 4</a:t>
            </a:r>
          </a:p>
        </p:txBody>
      </p:sp>
      <p:sp>
        <p:nvSpPr>
          <p:cNvPr id="3" name="Content Placeholder 2"/>
          <p:cNvSpPr>
            <a:spLocks noGrp="1"/>
          </p:cNvSpPr>
          <p:nvPr>
            <p:ph sz="half" idx="1"/>
          </p:nvPr>
        </p:nvSpPr>
        <p:spPr/>
        <p:txBody>
          <a:bodyPr>
            <a:normAutofit fontScale="92500" lnSpcReduction="20000"/>
          </a:bodyPr>
          <a:lstStyle/>
          <a:p>
            <a:r>
              <a:rPr lang="cy-GB" b="1" i="1" dirty="0"/>
              <a:t>Materion </a:t>
            </a:r>
            <a:r>
              <a:rPr lang="cy-GB" b="1" i="1" dirty="0" err="1"/>
              <a:t>Niwroddatblygiadol</a:t>
            </a:r>
            <a:r>
              <a:rPr lang="cy-GB" b="1" i="1" dirty="0"/>
              <a:t> ac Iechyd Meddwl/Anabledd Dysgu </a:t>
            </a:r>
            <a:r>
              <a:rPr lang="cy-GB" b="1" i="1" dirty="0" err="1"/>
              <a:t>Cydafiach</a:t>
            </a:r>
            <a:r>
              <a:rPr lang="cy-GB" b="1" i="1" dirty="0"/>
              <a:t> : </a:t>
            </a:r>
            <a:endParaRPr lang="cy-GB" dirty="0"/>
          </a:p>
          <a:p>
            <a:r>
              <a:rPr lang="cy-GB" dirty="0"/>
              <a:t>Gwell dealltwriaeth o ADHD/ASD ar draws pob asiantaeth </a:t>
            </a:r>
          </a:p>
          <a:p>
            <a:r>
              <a:rPr lang="cy-GB" dirty="0"/>
              <a:t>Llwybrau gofal penodol ar gyfer unigolion sydd ag ADHD/ ASD </a:t>
            </a:r>
          </a:p>
          <a:p>
            <a:r>
              <a:rPr lang="cy-GB" dirty="0"/>
              <a:t>Mynediad amserol i’r rhai y mae arnynt angen asesiad arbenigol a gwasanaethau trin</a:t>
            </a:r>
          </a:p>
          <a:p>
            <a:r>
              <a:rPr lang="cy-GB" dirty="0"/>
              <a:t>Gan gasglu ynghyd sgiliau iechyd meddwl, pediatreg, therapyddion ac anabledd dysgu</a:t>
            </a:r>
          </a:p>
          <a:p>
            <a:endParaRPr lang="en-GB" dirty="0"/>
          </a:p>
        </p:txBody>
      </p:sp>
      <p:sp>
        <p:nvSpPr>
          <p:cNvPr id="4" name="Content Placeholder 3"/>
          <p:cNvSpPr>
            <a:spLocks noGrp="1"/>
          </p:cNvSpPr>
          <p:nvPr>
            <p:ph sz="half" idx="2"/>
          </p:nvPr>
        </p:nvSpPr>
        <p:spPr/>
        <p:txBody>
          <a:bodyPr>
            <a:normAutofit fontScale="92500" lnSpcReduction="20000"/>
          </a:bodyPr>
          <a:lstStyle/>
          <a:p>
            <a:r>
              <a:rPr lang="cy-GB" b="1" i="1" dirty="0"/>
              <a:t>Llwybr CAMHS Arbenigol: </a:t>
            </a:r>
            <a:endParaRPr lang="cy-GB" dirty="0"/>
          </a:p>
          <a:p>
            <a:r>
              <a:rPr lang="cy-GB" dirty="0"/>
              <a:t>Gofal </a:t>
            </a:r>
            <a:r>
              <a:rPr lang="cy-GB" dirty="0" smtClean="0"/>
              <a:t>argyfwng </a:t>
            </a:r>
            <a:r>
              <a:rPr lang="cy-GB" dirty="0"/>
              <a:t>a darpariaeth y tu allan i oriau</a:t>
            </a:r>
          </a:p>
          <a:p>
            <a:r>
              <a:rPr lang="cy-GB" dirty="0"/>
              <a:t>Gwaith </a:t>
            </a:r>
            <a:r>
              <a:rPr lang="cy-GB" dirty="0" smtClean="0"/>
              <a:t>trawsbynciol </a:t>
            </a:r>
            <a:r>
              <a:rPr lang="cy-GB" dirty="0"/>
              <a:t>i ddarparu’r gofal gorau posibl i wella deilliannau</a:t>
            </a:r>
          </a:p>
          <a:p>
            <a:r>
              <a:rPr lang="cy-GB" dirty="0"/>
              <a:t>Ymyriad cynnar i bobl ifanc sydd â seicosis </a:t>
            </a:r>
          </a:p>
          <a:p>
            <a:r>
              <a:rPr lang="cy-GB" dirty="0"/>
              <a:t>Therapïau seicolegol eu hanian sy’n seiliedig ar dystiolaeth</a:t>
            </a:r>
          </a:p>
          <a:p>
            <a:endParaRPr lang="en-GB" dirty="0"/>
          </a:p>
        </p:txBody>
      </p:sp>
    </p:spTree>
    <p:extLst>
      <p:ext uri="{BB962C8B-B14F-4D97-AF65-F5344CB8AC3E}">
        <p14:creationId xmlns:p14="http://schemas.microsoft.com/office/powerpoint/2010/main" val="926000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Ystyriwch</a:t>
            </a:r>
          </a:p>
        </p:txBody>
      </p:sp>
      <p:sp>
        <p:nvSpPr>
          <p:cNvPr id="3" name="Content Placeholder 2"/>
          <p:cNvSpPr>
            <a:spLocks noGrp="1"/>
          </p:cNvSpPr>
          <p:nvPr>
            <p:ph sz="half" idx="1"/>
          </p:nvPr>
        </p:nvSpPr>
        <p:spPr/>
        <p:txBody>
          <a:bodyPr>
            <a:normAutofit fontScale="92500" lnSpcReduction="10000"/>
          </a:bodyPr>
          <a:lstStyle/>
          <a:p>
            <a:r>
              <a:rPr lang="cy-GB" dirty="0"/>
              <a:t>Mae Deddf Llesiant Cenedlaethau’r Dyfodol (Cymru) (2015) yn ategu’r ymrwymiad hwn i feithrin llesiant y genedl trwy ‘geisio gwella llesiant cymdeithasol, economaidd, amgylcheddol a diwylliannol Cymru.’ Un o’r wyth nod a sefydlwyd yn y Ddeddf yw gweledigaeth am ‘Gymru iachach’ ac mae set o ddangosyddion cenedlaethol yn cael eu cynhyrchu i fonitro cynnydd tuag at y nodau hyn.</a:t>
            </a:r>
          </a:p>
        </p:txBody>
      </p:sp>
      <p:sp>
        <p:nvSpPr>
          <p:cNvPr id="4" name="Content Placeholder 3"/>
          <p:cNvSpPr>
            <a:spLocks noGrp="1"/>
          </p:cNvSpPr>
          <p:nvPr>
            <p:ph sz="half" idx="2"/>
          </p:nvPr>
        </p:nvSpPr>
        <p:spPr/>
        <p:txBody>
          <a:bodyPr>
            <a:normAutofit fontScale="92500" lnSpcReduction="10000"/>
          </a:bodyPr>
          <a:lstStyle/>
          <a:p>
            <a:r>
              <a:rPr lang="cy-GB" dirty="0">
                <a:hlinkClick r:id="rId2"/>
              </a:rPr>
              <a:t>Taflen Pobl Ifanc</a:t>
            </a:r>
            <a:endParaRPr lang="cy-GB" dirty="0"/>
          </a:p>
          <a:p>
            <a:endParaRPr lang="cy-GB" dirty="0"/>
          </a:p>
          <a:p>
            <a:r>
              <a:rPr lang="cy-GB" dirty="0"/>
              <a:t>“Mae gennym uchelgeisiau mawr ar gyfer amddiffyn ein hamgylchedd a chenedlaethau’r dyfodol yng Nghymru ac rydym yn arwain y ffordd gyda ein Deddf Amgylchedd a Deddf Llesiant Cenedlaethau’r Dyfodol” </a:t>
            </a:r>
            <a:r>
              <a:rPr lang="cy-GB" i="1" dirty="0"/>
              <a:t>Sophie Howe | Comisiynydd Cenedlaethau’r Dyfodol Cymru</a:t>
            </a:r>
            <a:endParaRPr lang="cy-GB" dirty="0"/>
          </a:p>
        </p:txBody>
      </p:sp>
    </p:spTree>
    <p:extLst>
      <p:ext uri="{BB962C8B-B14F-4D97-AF65-F5344CB8AC3E}">
        <p14:creationId xmlns:p14="http://schemas.microsoft.com/office/powerpoint/2010/main" val="3153253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t>Deddf Cenedlaethau’r Dyfodol (Cymru)</a:t>
            </a:r>
          </a:p>
        </p:txBody>
      </p:sp>
      <p:sp>
        <p:nvSpPr>
          <p:cNvPr id="6" name="Content Placeholder 5"/>
          <p:cNvSpPr>
            <a:spLocks noGrp="1"/>
          </p:cNvSpPr>
          <p:nvPr>
            <p:ph idx="1"/>
          </p:nvPr>
        </p:nvSpPr>
        <p:spPr/>
        <p:txBody>
          <a:bodyPr>
            <a:normAutofit fontScale="70000" lnSpcReduction="20000"/>
          </a:bodyPr>
          <a:lstStyle/>
          <a:p>
            <a:r>
              <a:rPr lang="cy-GB" b="1" dirty="0" smtClean="0"/>
              <a:t>Golwg </a:t>
            </a:r>
            <a:r>
              <a:rPr lang="cy-GB" b="1" dirty="0"/>
              <a:t>Hirdymor: </a:t>
            </a:r>
            <a:r>
              <a:rPr lang="cy-GB" dirty="0"/>
              <a:t>mae angen i ni </a:t>
            </a:r>
            <a:r>
              <a:rPr lang="cy-GB" dirty="0" smtClean="0"/>
              <a:t>greu </a:t>
            </a:r>
            <a:r>
              <a:rPr lang="cy-GB" dirty="0"/>
              <a:t>canfyddiad go iawn o’r hyn y gallai’r dyfodol fod os cyflawnwn y nodau, neu os methwn â mynd i’r afael â’r bygythiadau mwyaf, er mwyn helpu cyrff </a:t>
            </a:r>
            <a:r>
              <a:rPr lang="cy-GB" dirty="0" smtClean="0"/>
              <a:t>cyhoeddus </a:t>
            </a:r>
            <a:r>
              <a:rPr lang="cy-GB" dirty="0"/>
              <a:t>i gynllunio ar gyfer y dyfodol</a:t>
            </a:r>
          </a:p>
          <a:p>
            <a:r>
              <a:rPr lang="cy-GB" b="1" dirty="0" smtClean="0"/>
              <a:t>Dull </a:t>
            </a:r>
            <a:r>
              <a:rPr lang="cy-GB" b="1" dirty="0"/>
              <a:t>integredig: </a:t>
            </a:r>
            <a:r>
              <a:rPr lang="cy-GB" dirty="0"/>
              <a:t>pan fydd un sefydliad neu adran yn </a:t>
            </a:r>
            <a:r>
              <a:rPr lang="cy-GB" dirty="0" smtClean="0"/>
              <a:t>gwneud </a:t>
            </a:r>
            <a:r>
              <a:rPr lang="cy-GB" dirty="0"/>
              <a:t>penderfyniad, mae effaith </a:t>
            </a:r>
            <a:r>
              <a:rPr lang="cy-GB" dirty="0" smtClean="0"/>
              <a:t>ddilynol </a:t>
            </a:r>
            <a:r>
              <a:rPr lang="cy-GB" dirty="0"/>
              <a:t>ar un arall. Rhaid i gyrff cyhoeddus gydweithio i ddeall eu cyfraniad ar y cyd i bob un o’r nodau llesiant, gan osgoi’r temtasiwn i ganolbwyntio’n unig ar un neu ddau</a:t>
            </a:r>
          </a:p>
          <a:p>
            <a:r>
              <a:rPr lang="cy-GB" b="1" dirty="0"/>
              <a:t>Cynnwys pobl sydd â diddordeb mewn cyflawni’r nodau llesiant</a:t>
            </a:r>
            <a:r>
              <a:rPr lang="cy-GB" dirty="0"/>
              <a:t>: Rwy’n </a:t>
            </a:r>
            <a:r>
              <a:rPr lang="cy-GB" dirty="0" smtClean="0"/>
              <a:t>hollol </a:t>
            </a:r>
            <a:r>
              <a:rPr lang="cy-GB" dirty="0"/>
              <a:t>ffyddiog bod deialog ystyrlon go iawn rhwng cymunedau, unigolion a’u gwasanaethau cyhoeddus yn hollbwysig os ydym yn mynd i ddiwallu anghenion y genhedlaeth bresennol, heb leihau gallu cenedlaethau’r dyfodol i ddiwallu eu hanghenion</a:t>
            </a:r>
          </a:p>
          <a:p>
            <a:r>
              <a:rPr lang="cy-GB" b="1" dirty="0"/>
              <a:t>Cydweithredu: </a:t>
            </a:r>
            <a:r>
              <a:rPr lang="cy-GB" dirty="0"/>
              <a:t>Mae angen i ni greu gwell dealltwriaeth o sut mae partneriaeth go iawn yn edrych ac yn teimlo, ynghyd â chwalu rhwystrau ac adeiladu dealltwriaeth o’r manteision</a:t>
            </a:r>
          </a:p>
          <a:p>
            <a:r>
              <a:rPr lang="cy-GB" b="1" dirty="0"/>
              <a:t>Atal problemau rhag digwydd neu waethygu: </a:t>
            </a:r>
            <a:r>
              <a:rPr lang="cy-GB" dirty="0"/>
              <a:t>Unwaith eto, mae Cymru wedi trafod syniadau atal ac ymyriad cynnar ers tro. Rydym wedi gwneud cynnydd mewn rhai meysydd ond mae angen i ni weithredu’n fwy os ydym yn mynd i wella bywydau dinasyddion ac os yw gwasanaethau cyhoeddus yn mynd i reoli’r </a:t>
            </a:r>
            <a:r>
              <a:rPr lang="cy-GB" dirty="0" smtClean="0"/>
              <a:t>heriau </a:t>
            </a:r>
            <a:r>
              <a:rPr lang="cy-GB" dirty="0"/>
              <a:t>nawr ac yn y dyfodol. </a:t>
            </a:r>
          </a:p>
          <a:p>
            <a:endParaRPr lang="en-GB" dirty="0"/>
          </a:p>
        </p:txBody>
      </p:sp>
    </p:spTree>
    <p:extLst>
      <p:ext uri="{BB962C8B-B14F-4D97-AF65-F5344CB8AC3E}">
        <p14:creationId xmlns:p14="http://schemas.microsoft.com/office/powerpoint/2010/main" val="3094664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Cynllun Darparu </a:t>
            </a:r>
            <a:r>
              <a:rPr lang="cy-GB" dirty="0" smtClean="0"/>
              <a:t>Comisiynydd Cenedlaethau’r </a:t>
            </a:r>
            <a:r>
              <a:rPr lang="cy-GB" dirty="0"/>
              <a:t>Dyfodol </a:t>
            </a:r>
            <a:r>
              <a:rPr lang="cy-GB" dirty="0" smtClean="0"/>
              <a:t>Cymru</a:t>
            </a:r>
            <a:endParaRPr lang="cy-GB" dirty="0"/>
          </a:p>
        </p:txBody>
      </p:sp>
      <p:sp>
        <p:nvSpPr>
          <p:cNvPr id="3" name="Content Placeholder 2"/>
          <p:cNvSpPr>
            <a:spLocks noGrp="1"/>
          </p:cNvSpPr>
          <p:nvPr>
            <p:ph sz="half" idx="1"/>
          </p:nvPr>
        </p:nvSpPr>
        <p:spPr>
          <a:xfrm>
            <a:off x="838200" y="1825625"/>
            <a:ext cx="4068651" cy="4351338"/>
          </a:xfrm>
        </p:spPr>
        <p:txBody>
          <a:bodyPr/>
          <a:lstStyle/>
          <a:p>
            <a:r>
              <a:rPr lang="en-GB" dirty="0">
                <a:hlinkClick r:id="rId2"/>
              </a:rPr>
              <a:t>https://futuregenerations.wales/wp-content/uploads/2017/02/Draft-Strategic-Plan-ENG-1.pdf</a:t>
            </a:r>
            <a:r>
              <a:rPr lang="en-GB" dirty="0"/>
              <a:t> </a:t>
            </a:r>
          </a:p>
        </p:txBody>
      </p:sp>
      <p:pic>
        <p:nvPicPr>
          <p:cNvPr id="7" name="Content Placeholder 6"/>
          <p:cNvPicPr>
            <a:picLocks noGrp="1" noChangeAspect="1"/>
          </p:cNvPicPr>
          <p:nvPr>
            <p:ph sz="half" idx="2"/>
          </p:nvPr>
        </p:nvPicPr>
        <p:blipFill>
          <a:blip r:embed="rId3"/>
          <a:stretch>
            <a:fillRect/>
          </a:stretch>
        </p:blipFill>
        <p:spPr>
          <a:xfrm>
            <a:off x="6310648" y="1688462"/>
            <a:ext cx="4765183" cy="4765183"/>
          </a:xfrm>
          <a:prstGeom prst="rect">
            <a:avLst/>
          </a:prstGeom>
        </p:spPr>
      </p:pic>
    </p:spTree>
    <p:extLst>
      <p:ext uri="{BB962C8B-B14F-4D97-AF65-F5344CB8AC3E}">
        <p14:creationId xmlns:p14="http://schemas.microsoft.com/office/powerpoint/2010/main" val="4066822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Ystyried y goblygiadau i gymdeithas</a:t>
            </a:r>
          </a:p>
        </p:txBody>
      </p:sp>
      <p:pic>
        <p:nvPicPr>
          <p:cNvPr id="5" name="Content Placeholder 4"/>
          <p:cNvPicPr>
            <a:picLocks noGrp="1" noChangeAspect="1"/>
          </p:cNvPicPr>
          <p:nvPr>
            <p:ph sz="half" idx="1"/>
          </p:nvPr>
        </p:nvPicPr>
        <p:blipFill>
          <a:blip r:embed="rId2"/>
          <a:stretch>
            <a:fillRect/>
          </a:stretch>
        </p:blipFill>
        <p:spPr>
          <a:xfrm>
            <a:off x="838200" y="1825624"/>
            <a:ext cx="4878409" cy="4639693"/>
          </a:xfrm>
          <a:prstGeom prst="rect">
            <a:avLst/>
          </a:prstGeom>
        </p:spPr>
      </p:pic>
      <p:sp>
        <p:nvSpPr>
          <p:cNvPr id="4" name="Content Placeholder 3"/>
          <p:cNvSpPr>
            <a:spLocks noGrp="1"/>
          </p:cNvSpPr>
          <p:nvPr>
            <p:ph sz="half" idx="2"/>
          </p:nvPr>
        </p:nvSpPr>
        <p:spPr/>
        <p:txBody>
          <a:bodyPr>
            <a:normAutofit/>
          </a:bodyPr>
          <a:lstStyle/>
          <a:p>
            <a:r>
              <a:rPr lang="cy-GB" dirty="0"/>
              <a:t>Mewn grwpiau, trafodwch oblygiadau i gynlluniau Cymru i wella iechyd meddwl a llesiant plant a phobl ifanc – defnyddiwch Fodel Systemau Ecolegol </a:t>
            </a:r>
            <a:r>
              <a:rPr lang="cy-GB" dirty="0" err="1"/>
              <a:t>Bronfrenbrenner</a:t>
            </a:r>
            <a:r>
              <a:rPr lang="cy-GB" dirty="0"/>
              <a:t> i helpu eich dealltwriaeth a darparu strwythur ar gyfer eich dadansoddiad</a:t>
            </a:r>
            <a:r>
              <a:rPr lang="en-GB" dirty="0"/>
              <a:t>.</a:t>
            </a:r>
          </a:p>
        </p:txBody>
      </p:sp>
    </p:spTree>
    <p:extLst>
      <p:ext uri="{BB962C8B-B14F-4D97-AF65-F5344CB8AC3E}">
        <p14:creationId xmlns:p14="http://schemas.microsoft.com/office/powerpoint/2010/main" val="4422799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Arfer wedi ei Lywio gan Ymchwil</a:t>
            </a:r>
          </a:p>
        </p:txBody>
      </p:sp>
      <p:sp>
        <p:nvSpPr>
          <p:cNvPr id="3" name="Content Placeholder 2"/>
          <p:cNvSpPr>
            <a:spLocks noGrp="1"/>
          </p:cNvSpPr>
          <p:nvPr>
            <p:ph sz="half" idx="1"/>
          </p:nvPr>
        </p:nvSpPr>
        <p:spPr/>
        <p:txBody>
          <a:bodyPr/>
          <a:lstStyle/>
          <a:p>
            <a:r>
              <a:rPr lang="en-GB" dirty="0">
                <a:hlinkClick r:id="rId2"/>
              </a:rPr>
              <a:t>https://www.rip.org.uk/</a:t>
            </a:r>
            <a:r>
              <a:rPr lang="en-GB" dirty="0"/>
              <a:t> </a:t>
            </a:r>
          </a:p>
          <a:p>
            <a:endParaRPr lang="en-GB" dirty="0"/>
          </a:p>
          <a:p>
            <a:endParaRPr lang="en-GB" dirty="0"/>
          </a:p>
          <a:p>
            <a:r>
              <a:rPr lang="cy-GB" dirty="0"/>
              <a:t>Canolfan ar gyfer yr Effaith ar Ieuenctid</a:t>
            </a:r>
          </a:p>
          <a:p>
            <a:endParaRPr lang="en-GB" dirty="0"/>
          </a:p>
          <a:p>
            <a:r>
              <a:rPr lang="en-GB" dirty="0">
                <a:hlinkClick r:id="rId3"/>
              </a:rPr>
              <a:t>http://www.youthimpact.uk/</a:t>
            </a:r>
            <a:r>
              <a:rPr lang="en-GB" dirty="0"/>
              <a:t> </a:t>
            </a: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1081983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Trafodaeth</a:t>
            </a:r>
          </a:p>
        </p:txBody>
      </p:sp>
      <p:sp>
        <p:nvSpPr>
          <p:cNvPr id="3" name="Content Placeholder 2"/>
          <p:cNvSpPr>
            <a:spLocks noGrp="1"/>
          </p:cNvSpPr>
          <p:nvPr>
            <p:ph sz="half" idx="1"/>
          </p:nvPr>
        </p:nvSpPr>
        <p:spPr>
          <a:xfrm>
            <a:off x="838200" y="1825625"/>
            <a:ext cx="4686837" cy="4351338"/>
          </a:xfrm>
        </p:spPr>
        <p:txBody>
          <a:bodyPr>
            <a:normAutofit/>
          </a:bodyPr>
          <a:lstStyle/>
          <a:p>
            <a:r>
              <a:rPr lang="cy-GB" dirty="0"/>
              <a:t>Pa gwestiynau sydd gennych ac sy’n </a:t>
            </a:r>
            <a:r>
              <a:rPr lang="cy-GB" dirty="0" smtClean="0"/>
              <a:t>deillio </a:t>
            </a:r>
            <a:r>
              <a:rPr lang="cy-GB" dirty="0"/>
              <a:t>o’r </a:t>
            </a:r>
            <a:r>
              <a:rPr lang="cy-GB" dirty="0" smtClean="0"/>
              <a:t>ddarlith </a:t>
            </a:r>
            <a:r>
              <a:rPr lang="cy-GB" dirty="0"/>
              <a:t>heddiw?</a:t>
            </a:r>
          </a:p>
          <a:p>
            <a:r>
              <a:rPr lang="cy-GB" dirty="0"/>
              <a:t>Sut y gallwch </a:t>
            </a:r>
            <a:r>
              <a:rPr lang="cy-GB" dirty="0" smtClean="0"/>
              <a:t>chi ddefnyddio </a:t>
            </a:r>
            <a:r>
              <a:rPr lang="cy-GB" dirty="0"/>
              <a:t>beth rydych wedi ei ddysgu i gefnogi’ch meddyliau </a:t>
            </a:r>
            <a:r>
              <a:rPr lang="cy-GB" dirty="0" smtClean="0"/>
              <a:t>o ran </a:t>
            </a:r>
            <a:r>
              <a:rPr lang="cy-GB" dirty="0"/>
              <a:t>asesu modylau?</a:t>
            </a:r>
          </a:p>
          <a:p>
            <a:r>
              <a:rPr lang="cy-GB" dirty="0"/>
              <a:t>Sut y gallwch chi fynd i’r afael â rhai o’r materion hyn</a:t>
            </a:r>
            <a:r>
              <a:rPr lang="en-GB" dirty="0"/>
              <a:t>?</a:t>
            </a:r>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3121387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Prif Bwyntiau</a:t>
            </a:r>
          </a:p>
        </p:txBody>
      </p:sp>
      <p:sp>
        <p:nvSpPr>
          <p:cNvPr id="3" name="Content Placeholder 2"/>
          <p:cNvSpPr>
            <a:spLocks noGrp="1"/>
          </p:cNvSpPr>
          <p:nvPr>
            <p:ph sz="half" idx="1"/>
          </p:nvPr>
        </p:nvSpPr>
        <p:spPr>
          <a:xfrm>
            <a:off x="838199" y="1825625"/>
            <a:ext cx="10278291" cy="4351338"/>
          </a:xfrm>
        </p:spPr>
        <p:txBody>
          <a:bodyPr>
            <a:normAutofit fontScale="85000" lnSpcReduction="20000"/>
          </a:bodyPr>
          <a:lstStyle/>
          <a:p>
            <a:r>
              <a:rPr lang="cy-GB" dirty="0"/>
              <a:t>Polisi Cymdeithasol wedi ei ddatblygu ar wahanol lefelau.</a:t>
            </a:r>
          </a:p>
          <a:p>
            <a:r>
              <a:rPr lang="cy-GB" dirty="0"/>
              <a:t>Mae adnoddau polisi cymdeithasol ar hyn o bryd, i raddau cynyddol, wedi eu dogni.</a:t>
            </a:r>
          </a:p>
          <a:p>
            <a:r>
              <a:rPr lang="cy-GB" dirty="0"/>
              <a:t>Datblygwyd polisi cymdeithasol mewn ymateb i broblemau cymdeithasol.</a:t>
            </a:r>
          </a:p>
          <a:p>
            <a:r>
              <a:rPr lang="cy-GB" dirty="0"/>
              <a:t>Bydd sut mae llunwyr polisi, y cyhoedd a’r cyfryngau, yn adeiladu ein dealltwriaeth o broblemau yn dylanwadu ar ein hinsawdd polisi cymdeithasol.</a:t>
            </a:r>
          </a:p>
          <a:p>
            <a:r>
              <a:rPr lang="cy-GB" dirty="0"/>
              <a:t>Mae gan y DU brif naratif neu </a:t>
            </a:r>
            <a:r>
              <a:rPr lang="cy-GB" dirty="0" err="1"/>
              <a:t>ddisgwrs</a:t>
            </a:r>
            <a:r>
              <a:rPr lang="cy-GB" dirty="0"/>
              <a:t> ynghylch dogni polisi cymdeithasol, y dylid dyrannu adnoddau lle mae’r angen mwyaf amdanynt.</a:t>
            </a:r>
          </a:p>
          <a:p>
            <a:r>
              <a:rPr lang="cy-GB" dirty="0"/>
              <a:t>Beth yw’r dystiolaeth ar gyfer effaith arfer sydd wedi ei lywio gan dystiolaeth?</a:t>
            </a:r>
          </a:p>
          <a:p>
            <a:r>
              <a:rPr lang="cy-GB" dirty="0"/>
              <a:t>Rôl y cyfryngau o </a:t>
            </a:r>
            <a:r>
              <a:rPr lang="cy-GB" dirty="0" smtClean="0"/>
              <a:t>ran </a:t>
            </a:r>
            <a:r>
              <a:rPr lang="cy-GB" dirty="0"/>
              <a:t>parhau neu herio’r prif fathau o </a:t>
            </a:r>
            <a:r>
              <a:rPr lang="cy-GB" dirty="0" err="1"/>
              <a:t>ddisgwrs</a:t>
            </a:r>
            <a:r>
              <a:rPr lang="cy-GB" dirty="0"/>
              <a:t>. </a:t>
            </a:r>
          </a:p>
          <a:p>
            <a:r>
              <a:rPr lang="cy-GB" dirty="0" smtClean="0"/>
              <a:t>Pwy </a:t>
            </a:r>
            <a:r>
              <a:rPr lang="cy-GB" dirty="0"/>
              <a:t>sy’n gwrando?</a:t>
            </a:r>
          </a:p>
          <a:p>
            <a:r>
              <a:rPr lang="cy-GB" dirty="0"/>
              <a:t>Ydy newid system yn gynnig realistig i Gymru?</a:t>
            </a:r>
          </a:p>
          <a:p>
            <a:pPr marL="0" indent="0">
              <a:buNone/>
            </a:pPr>
            <a:endParaRPr lang="en-GB" dirty="0"/>
          </a:p>
        </p:txBody>
      </p:sp>
    </p:spTree>
    <p:extLst>
      <p:ext uri="{BB962C8B-B14F-4D97-AF65-F5344CB8AC3E}">
        <p14:creationId xmlns:p14="http://schemas.microsoft.com/office/powerpoint/2010/main" val="10557270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587" y="290945"/>
            <a:ext cx="10515600" cy="1325563"/>
          </a:xfrm>
        </p:spPr>
        <p:txBody>
          <a:bodyPr/>
          <a:lstStyle/>
          <a:p>
            <a:r>
              <a:rPr lang="cy-GB" dirty="0"/>
              <a:t>Cyfeiriadau</a:t>
            </a:r>
          </a:p>
        </p:txBody>
      </p:sp>
      <p:sp>
        <p:nvSpPr>
          <p:cNvPr id="5" name="Content Placeholder 4"/>
          <p:cNvSpPr>
            <a:spLocks noGrp="1"/>
          </p:cNvSpPr>
          <p:nvPr>
            <p:ph idx="1"/>
          </p:nvPr>
        </p:nvSpPr>
        <p:spPr>
          <a:xfrm>
            <a:off x="838200" y="1392382"/>
            <a:ext cx="10515600" cy="5174673"/>
          </a:xfrm>
        </p:spPr>
        <p:txBody>
          <a:bodyPr>
            <a:normAutofit fontScale="25000" lnSpcReduction="20000"/>
          </a:bodyPr>
          <a:lstStyle/>
          <a:p>
            <a:pPr marL="0" indent="0">
              <a:buNone/>
            </a:pPr>
            <a:r>
              <a:rPr lang="en-GB" sz="4000" dirty="0" err="1"/>
              <a:t>Bosley</a:t>
            </a:r>
            <a:r>
              <a:rPr lang="en-GB" sz="4000" dirty="0"/>
              <a:t>, S. (2016)</a:t>
            </a:r>
            <a:r>
              <a:rPr lang="en-GB" sz="4000" b="1" dirty="0"/>
              <a:t> Self-harm by children rises steeply in England and Wales. Guardian (online). </a:t>
            </a:r>
            <a:r>
              <a:rPr lang="en-GB" sz="4000" b="1" dirty="0">
                <a:hlinkClick r:id="rId2"/>
              </a:rPr>
              <a:t>https://www.theguardian.com/society/2016/dec/09/self-harm-children-rises-steeply-england-wales</a:t>
            </a:r>
            <a:r>
              <a:rPr lang="en-GB" sz="4000" b="1" dirty="0"/>
              <a:t> </a:t>
            </a:r>
            <a:endParaRPr lang="en-GB" sz="4000" dirty="0"/>
          </a:p>
          <a:p>
            <a:pPr marL="0" indent="0">
              <a:buNone/>
            </a:pPr>
            <a:r>
              <a:rPr lang="en-GB" sz="4000" dirty="0" err="1"/>
              <a:t>Cavelti</a:t>
            </a:r>
            <a:r>
              <a:rPr lang="en-GB" sz="4000" dirty="0"/>
              <a:t> M, </a:t>
            </a:r>
            <a:r>
              <a:rPr lang="en-GB" sz="4000" dirty="0" err="1"/>
              <a:t>Kvrgic</a:t>
            </a:r>
            <a:r>
              <a:rPr lang="en-GB" sz="4000" dirty="0"/>
              <a:t> S, Beck EM, </a:t>
            </a:r>
            <a:r>
              <a:rPr lang="en-GB" sz="4000" dirty="0" err="1"/>
              <a:t>Rusch</a:t>
            </a:r>
            <a:r>
              <a:rPr lang="en-GB" sz="4000" dirty="0"/>
              <a:t> N, </a:t>
            </a:r>
            <a:r>
              <a:rPr lang="en-GB" sz="4000" dirty="0" err="1"/>
              <a:t>Vauth</a:t>
            </a:r>
            <a:r>
              <a:rPr lang="en-GB" sz="4000" dirty="0"/>
              <a:t> R (2011) Self-stigma and its relationship with insight, demoralization, and clinical outcome among people with schizophrenia spectrum disorders. </a:t>
            </a:r>
            <a:r>
              <a:rPr lang="en-GB" sz="4000" dirty="0" err="1"/>
              <a:t>Compr</a:t>
            </a:r>
            <a:r>
              <a:rPr lang="en-GB" sz="4000" dirty="0"/>
              <a:t> Psychiatry. doi:</a:t>
            </a:r>
            <a:r>
              <a:rPr lang="en-GB" sz="4000" dirty="0">
                <a:hlinkClick r:id="rId3"/>
              </a:rPr>
              <a:t>10.1016/j.comppsych.2011.08.001</a:t>
            </a:r>
            <a:r>
              <a:rPr lang="en-GB" sz="4000" dirty="0"/>
              <a:t> </a:t>
            </a:r>
            <a:r>
              <a:rPr lang="en-GB" sz="4000" dirty="0" err="1">
                <a:hlinkClick r:id="rId4"/>
              </a:rPr>
              <a:t>PubMed</a:t>
            </a:r>
            <a:r>
              <a:rPr lang="en-GB" sz="4000" dirty="0" err="1">
                <a:hlinkClick r:id="rId5"/>
              </a:rPr>
              <a:t>Google</a:t>
            </a:r>
            <a:r>
              <a:rPr lang="en-GB" sz="4000" dirty="0">
                <a:hlinkClick r:id="rId5"/>
              </a:rPr>
              <a:t> Scholar</a:t>
            </a:r>
            <a:endParaRPr lang="en-GB" sz="4000" dirty="0">
              <a:effectLst/>
            </a:endParaRPr>
          </a:p>
          <a:p>
            <a:pPr marL="0" indent="0">
              <a:buNone/>
            </a:pPr>
            <a:r>
              <a:rPr lang="en-GB" sz="4000" dirty="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sz="4000" dirty="0"/>
              <a:t>Corrigan PW, </a:t>
            </a:r>
            <a:r>
              <a:rPr lang="en-GB" sz="4000" dirty="0" err="1"/>
              <a:t>Sokol</a:t>
            </a:r>
            <a:r>
              <a:rPr lang="en-GB" sz="4000" dirty="0"/>
              <a:t> KA, </a:t>
            </a:r>
            <a:r>
              <a:rPr lang="en-GB" sz="4000" dirty="0" err="1"/>
              <a:t>Rusch</a:t>
            </a:r>
            <a:r>
              <a:rPr lang="en-GB" sz="4000" dirty="0"/>
              <a:t> N (2011) The impact of self-stigma and mutual help programs on the quality of life of people with serious mental illnesses. Community </a:t>
            </a:r>
            <a:r>
              <a:rPr lang="en-GB" sz="4000" dirty="0" err="1"/>
              <a:t>Ment</a:t>
            </a:r>
            <a:r>
              <a:rPr lang="en-GB" sz="4000" dirty="0"/>
              <a:t> Health J. doi:</a:t>
            </a:r>
            <a:r>
              <a:rPr lang="en-GB" sz="4000" dirty="0">
                <a:hlinkClick r:id="rId6"/>
              </a:rPr>
              <a:t>10.1007/s10597-011-9445-2</a:t>
            </a:r>
            <a:endParaRPr lang="en-GB" sz="4000" dirty="0"/>
          </a:p>
          <a:p>
            <a:pPr marL="0" indent="0">
              <a:buNone/>
            </a:pPr>
            <a:r>
              <a:rPr lang="en-GB" sz="4000" dirty="0"/>
              <a:t>Evans, P. (2016) Bring mental health issues into the open. </a:t>
            </a:r>
            <a:r>
              <a:rPr lang="en-GB" sz="4000" i="1" dirty="0">
                <a:hlinkClick r:id="rId7" tooltip="Click to search for more items from this journal"/>
              </a:rPr>
              <a:t>South Wales Evening Post</a:t>
            </a:r>
            <a:r>
              <a:rPr lang="en-GB" sz="4000" dirty="0"/>
              <a:t>; Swansea (UK) 19 Oct 2016.</a:t>
            </a:r>
          </a:p>
          <a:p>
            <a:pPr marL="0" indent="0">
              <a:buNone/>
            </a:pPr>
            <a:r>
              <a:rPr lang="en-GB" sz="4000" dirty="0"/>
              <a:t>Henderson, S, Holland, J, </a:t>
            </a:r>
            <a:r>
              <a:rPr lang="en-GB" sz="4000" dirty="0" err="1"/>
              <a:t>McGRellis</a:t>
            </a:r>
            <a:r>
              <a:rPr lang="en-GB" sz="4000" dirty="0"/>
              <a:t>, S, </a:t>
            </a:r>
            <a:r>
              <a:rPr lang="en-GB" sz="4000" dirty="0" err="1"/>
              <a:t>Sharphe</a:t>
            </a:r>
            <a:r>
              <a:rPr lang="en-GB" sz="4000" dirty="0"/>
              <a:t>, S, and Thomson, R. (2007) </a:t>
            </a:r>
            <a:r>
              <a:rPr lang="en-GB" sz="4000" i="1" dirty="0"/>
              <a:t>Inventing adulthoods a biographical approach to youth transitions. </a:t>
            </a:r>
            <a:r>
              <a:rPr lang="en-GB" sz="4000" dirty="0"/>
              <a:t>London: SAGE.</a:t>
            </a:r>
          </a:p>
          <a:p>
            <a:pPr marL="0" indent="0">
              <a:buNone/>
            </a:pPr>
            <a:r>
              <a:rPr lang="en-GB" sz="4000" dirty="0"/>
              <a:t>Hodgson, K, Shelton, K, van den Bree, M.M, Mental health problems in young people with experiences of homelessness and the relationship with health service use: a follow-up study. </a:t>
            </a:r>
            <a:r>
              <a:rPr lang="en-GB" sz="4000" i="1" dirty="0"/>
              <a:t>Evidence - Based Mental Health</a:t>
            </a:r>
            <a:r>
              <a:rPr lang="en-GB" sz="4000" dirty="0"/>
              <a:t>; London 17.3 (Aug 2014): 76. </a:t>
            </a:r>
          </a:p>
          <a:p>
            <a:pPr marL="0" indent="0">
              <a:buNone/>
            </a:pPr>
            <a:r>
              <a:rPr lang="en-GB" sz="4000" dirty="0"/>
              <a:t>Joseph Rowntree Foundation (2011) </a:t>
            </a:r>
            <a:r>
              <a:rPr lang="en-GB" sz="4000" i="1" dirty="0"/>
              <a:t>Young People, Alcohol and Influences. </a:t>
            </a:r>
            <a:r>
              <a:rPr lang="en-GB" sz="4000" dirty="0"/>
              <a:t>Online</a:t>
            </a:r>
            <a:r>
              <a:rPr lang="en-GB" sz="4000" i="1" dirty="0"/>
              <a:t>  </a:t>
            </a:r>
            <a:r>
              <a:rPr lang="en-GB" sz="4000" dirty="0">
                <a:hlinkClick r:id="rId8"/>
              </a:rPr>
              <a:t>https://www.jrf.org.uk/report/young-people-alcohol-and-influences</a:t>
            </a:r>
            <a:r>
              <a:rPr lang="en-GB" sz="4000" dirty="0"/>
              <a:t> (21.02.17)</a:t>
            </a:r>
          </a:p>
          <a:p>
            <a:pPr marL="0" indent="0">
              <a:buNone/>
            </a:pPr>
            <a:r>
              <a:rPr lang="en-GB" sz="4000" dirty="0"/>
              <a:t>Livingston JD, Boyd JE (2010) Correlates and consequences of internalized stigma for people living with mental illness: a systematic review and meta-analysis. </a:t>
            </a:r>
            <a:r>
              <a:rPr lang="en-GB" sz="4000" dirty="0" err="1"/>
              <a:t>Soc</a:t>
            </a:r>
            <a:r>
              <a:rPr lang="en-GB" sz="4000" dirty="0"/>
              <a:t> </a:t>
            </a:r>
            <a:r>
              <a:rPr lang="en-GB" sz="4000" dirty="0" err="1"/>
              <a:t>Sci</a:t>
            </a:r>
            <a:r>
              <a:rPr lang="en-GB" sz="4000" dirty="0"/>
              <a:t> Med 71:2150–2161. doi:</a:t>
            </a:r>
            <a:r>
              <a:rPr lang="en-GB" sz="4000" dirty="0">
                <a:hlinkClick r:id="rId9"/>
              </a:rPr>
              <a:t>10.1016/j.socscimed.2010.09.030</a:t>
            </a:r>
            <a:r>
              <a:rPr lang="en-GB" sz="4000" dirty="0"/>
              <a:t> </a:t>
            </a:r>
            <a:r>
              <a:rPr lang="en-GB" sz="4000" dirty="0" err="1">
                <a:hlinkClick r:id="rId10"/>
              </a:rPr>
              <a:t>PubMed</a:t>
            </a:r>
            <a:r>
              <a:rPr lang="en-GB" sz="4000" dirty="0" err="1">
                <a:hlinkClick r:id="rId9"/>
              </a:rPr>
              <a:t>CrossRef</a:t>
            </a:r>
            <a:r>
              <a:rPr lang="en-GB" sz="4000" dirty="0" err="1">
                <a:hlinkClick r:id="rId11"/>
              </a:rPr>
              <a:t>Google</a:t>
            </a:r>
            <a:r>
              <a:rPr lang="en-GB" sz="4000" dirty="0">
                <a:hlinkClick r:id="rId11"/>
              </a:rPr>
              <a:t> Scholar</a:t>
            </a:r>
            <a:endParaRPr lang="en-GB" sz="4000" dirty="0"/>
          </a:p>
          <a:p>
            <a:pPr marL="0" indent="0">
              <a:buNone/>
            </a:pPr>
            <a:r>
              <a:rPr lang="en-GB" sz="4000" dirty="0"/>
              <a:t>National Assembly for Wales, Children, Young People and Education Committee. (2014). </a:t>
            </a:r>
            <a:r>
              <a:rPr lang="en-GB" sz="4000" i="1" dirty="0"/>
              <a:t>Inquiry into Child and Adolescent Mental Health Services (CAMHS)</a:t>
            </a:r>
            <a:r>
              <a:rPr lang="en-GB" sz="4000" dirty="0"/>
              <a:t>. Retrieved from http://www.assembly.wales/laid%20documents/crld10016%20-%20report%20by%20the%20children,%20young%20people%20and%20education%20committee%20-%20inquiry%20into%20child%20and%20adolescent%20mental%20health/cr-ld10016-e.pdf [Accessed on: 19/08/2016]. </a:t>
            </a:r>
          </a:p>
          <a:p>
            <a:pPr marL="0" indent="0">
              <a:buNone/>
            </a:pPr>
            <a:r>
              <a:rPr lang="en-GB" sz="4000" dirty="0"/>
              <a:t>Perkins, E. (2010) Report claims mental health issue costing Wales £7.2bn. </a:t>
            </a:r>
            <a:r>
              <a:rPr lang="en-GB" sz="4000" i="1" dirty="0"/>
              <a:t>South Wales Evening Post</a:t>
            </a:r>
            <a:r>
              <a:rPr lang="en-GB" sz="4000" dirty="0"/>
              <a:t>; Swansea (UK) 17 Mar 2010.</a:t>
            </a:r>
          </a:p>
          <a:p>
            <a:pPr marL="0" indent="0">
              <a:buNone/>
            </a:pPr>
            <a:r>
              <a:rPr lang="en-GB" sz="4000" dirty="0"/>
              <a:t>Public Health Wales. (2016). </a:t>
            </a:r>
            <a:r>
              <a:rPr lang="en-GB" sz="4000" i="1" dirty="0"/>
              <a:t>Welsh Adverse Childhood Experiences (ACE) Study: Adverse Childhood Experiences and their impact on health-harming behaviours in the Welsh adult population</a:t>
            </a:r>
            <a:r>
              <a:rPr lang="en-GB" sz="4000" dirty="0"/>
              <a:t>. Retrieved from http://www2.nphs.wales.nhs.uk:8080/PRIDDocs.nsf/7c21215d6d0c613e80256f490030c05a/d488a3852491bc1d80257f370038919e/$FILE/ACE%20Report%20FINAL%20(E).pdf [Accessed on: 22/03/2016].</a:t>
            </a:r>
          </a:p>
          <a:p>
            <a:pPr marL="0" indent="0">
              <a:buNone/>
            </a:pPr>
            <a:r>
              <a:rPr lang="en-GB" sz="4000" dirty="0"/>
              <a:t>Robinson, s. (2016) Tackling mental health issues: Prince's Trust. </a:t>
            </a:r>
            <a:r>
              <a:rPr lang="en-GB" sz="4000" dirty="0">
                <a:hlinkClick r:id="rId12" tooltip="Click to search for more items from this journal"/>
              </a:rPr>
              <a:t>South Wales Evening Post</a:t>
            </a:r>
            <a:r>
              <a:rPr lang="en-GB" sz="4000" dirty="0"/>
              <a:t>; Swansea (UK) 18 May 2016.</a:t>
            </a:r>
          </a:p>
          <a:p>
            <a:pPr marL="0" indent="0">
              <a:buNone/>
            </a:pPr>
            <a:r>
              <a:rPr lang="en-GB" sz="4000" dirty="0" err="1"/>
              <a:t>Schomerus</a:t>
            </a:r>
            <a:r>
              <a:rPr lang="en-GB" sz="4000" dirty="0"/>
              <a:t> G, </a:t>
            </a:r>
            <a:r>
              <a:rPr lang="en-GB" sz="4000" dirty="0" err="1"/>
              <a:t>Matschinger</a:t>
            </a:r>
            <a:r>
              <a:rPr lang="en-GB" sz="4000" dirty="0"/>
              <a:t> H, </a:t>
            </a:r>
            <a:r>
              <a:rPr lang="en-GB" sz="4000" dirty="0" err="1"/>
              <a:t>Angermeyer</a:t>
            </a:r>
            <a:r>
              <a:rPr lang="en-GB" sz="4000" dirty="0"/>
              <a:t> MC (2009) The stigma of psychiatric treatment and help-seeking intentions for depression. </a:t>
            </a:r>
            <a:r>
              <a:rPr lang="en-GB" sz="4000" dirty="0" err="1"/>
              <a:t>Eur</a:t>
            </a:r>
            <a:r>
              <a:rPr lang="en-GB" sz="4000" dirty="0"/>
              <a:t> Arch Psychiatry </a:t>
            </a:r>
            <a:r>
              <a:rPr lang="en-GB" sz="4000" dirty="0" err="1"/>
              <a:t>Clin</a:t>
            </a:r>
            <a:r>
              <a:rPr lang="en-GB" sz="4000" dirty="0"/>
              <a:t> </a:t>
            </a:r>
            <a:r>
              <a:rPr lang="en-GB" sz="4000" dirty="0" err="1"/>
              <a:t>Neurosci</a:t>
            </a:r>
            <a:r>
              <a:rPr lang="en-GB" sz="4000" dirty="0"/>
              <a:t> 259(5):298–306. doi:</a:t>
            </a:r>
            <a:r>
              <a:rPr lang="en-GB" sz="4000" dirty="0">
                <a:hlinkClick r:id="rId13"/>
              </a:rPr>
              <a:t>10.1007/s00406-009-0870-y</a:t>
            </a:r>
            <a:r>
              <a:rPr lang="en-GB" sz="4000" dirty="0"/>
              <a:t> </a:t>
            </a:r>
            <a:r>
              <a:rPr lang="en-GB" sz="4000" dirty="0" err="1">
                <a:hlinkClick r:id="rId14"/>
              </a:rPr>
              <a:t>PubMed</a:t>
            </a:r>
            <a:r>
              <a:rPr lang="en-GB" sz="4000" dirty="0" err="1">
                <a:hlinkClick r:id="rId13"/>
              </a:rPr>
              <a:t>CrossRef</a:t>
            </a:r>
            <a:r>
              <a:rPr lang="en-GB" sz="4000" dirty="0" err="1">
                <a:hlinkClick r:id="rId15"/>
              </a:rPr>
              <a:t>Google</a:t>
            </a:r>
            <a:r>
              <a:rPr lang="en-GB" sz="4000" dirty="0">
                <a:hlinkClick r:id="rId15"/>
              </a:rPr>
              <a:t> Scholar</a:t>
            </a:r>
            <a:endParaRPr lang="en-GB" sz="4000" dirty="0"/>
          </a:p>
          <a:p>
            <a:pPr marL="0" indent="0">
              <a:buNone/>
            </a:pPr>
            <a:r>
              <a:rPr lang="en-GB" sz="4000" dirty="0"/>
              <a:t>Self Harm UK. (2016). </a:t>
            </a:r>
            <a:r>
              <a:rPr lang="en-GB" sz="4000" i="1" dirty="0"/>
              <a:t>The facts: Self-harm statistics</a:t>
            </a:r>
            <a:r>
              <a:rPr lang="en-GB" sz="4000" dirty="0"/>
              <a:t>. Retrieved from https://www.selfharm.co.uk/get/facts/self-harm_statistics [Accessed on: 02/04/2016].</a:t>
            </a:r>
          </a:p>
          <a:p>
            <a:pPr marL="0" indent="0">
              <a:buNone/>
            </a:pPr>
            <a:r>
              <a:rPr lang="en-GB" sz="4000" dirty="0"/>
              <a:t>Walker, A. and Walker, C. (1997) (Eds.) Britain Divided: The Growth of Social Exclusion in the 1980s and 1990s, London, CPAG.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30776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862</TotalTime>
  <Words>4420</Words>
  <Application>Microsoft Office PowerPoint</Application>
  <PresentationFormat>Widescreen</PresentationFormat>
  <Paragraphs>270</Paragraphs>
  <Slides>47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Diben ac effeithiolrwydd polisi cymdeithasol.  </vt:lpstr>
      <vt:lpstr>Amlinelliad </vt:lpstr>
      <vt:lpstr>Beth yw polisi cymdeithasol?</vt:lpstr>
      <vt:lpstr>Beth yw’r broblem?  </vt:lpstr>
      <vt:lpstr>Gwahanol fathau o ddisgwrs ynghylch yr un ‘broblem’ gymdeithasol, gweler Levitas:</vt:lpstr>
      <vt:lpstr>Beth yw polisi cymdeithasol?</vt:lpstr>
      <vt:lpstr>Cyfyngiadau i Bolisi Cymdeithasol</vt:lpstr>
      <vt:lpstr>Adeiladu’r broblem: trafferth?</vt:lpstr>
      <vt:lpstr>Gwahanol ideolegau?</vt:lpstr>
      <vt:lpstr>Mae’r persbectif yn hanfodol i gyfiawnder cymdeithasol</vt:lpstr>
      <vt:lpstr>Mater o bersbectif</vt:lpstr>
      <vt:lpstr>Profiadau Niweidiol yn ystod Plentyndod</vt:lpstr>
      <vt:lpstr>Maint y broblem</vt:lpstr>
      <vt:lpstr>Problemau Iechyd Meddwl</vt:lpstr>
      <vt:lpstr>Materion Iechyd Meddwl (parhad)</vt:lpstr>
      <vt:lpstr>Ymateb gan y Prif Swyddog Meddygol</vt:lpstr>
      <vt:lpstr>Iechyd Meddwl Pobl Ifanc</vt:lpstr>
      <vt:lpstr>Model Systemau Ecolegol Bronfrenbrenner</vt:lpstr>
      <vt:lpstr>Polisi Cymdeithasol – Cyni a Straen Deuluol</vt:lpstr>
      <vt:lpstr>Plant a Phobl Ifanc</vt:lpstr>
      <vt:lpstr>Problem Addysg</vt:lpstr>
      <vt:lpstr>Sut y gallwn ni weithio gyda phlant a phobl ifanc i atal problemau a’u rhwystro rhag mynd yn waeth?</vt:lpstr>
      <vt:lpstr>Problem Alcohol</vt:lpstr>
      <vt:lpstr>Problem Tai</vt:lpstr>
      <vt:lpstr>Problem Hunan Niwed </vt:lpstr>
      <vt:lpstr>Graddfa hunan niwed</vt:lpstr>
      <vt:lpstr>Hunan Niwed (parhad)</vt:lpstr>
      <vt:lpstr>Pobl ifanc yn siarad </vt:lpstr>
      <vt:lpstr>Cyd-destun Polisi</vt:lpstr>
      <vt:lpstr>Beth mae’r dystiolaeth am draw effaith yn ei ddweud?</vt:lpstr>
      <vt:lpstr>Maint afiechyd meddwl yng Nghymru</vt:lpstr>
      <vt:lpstr>Arolwg Cyntaf Cymru i Brofiadau Niweidiol Cymru yn ystod Plentyndod</vt:lpstr>
      <vt:lpstr>Oes rhaid iddi fod felly yn ystod plentyndod?</vt:lpstr>
      <vt:lpstr>Ble gall plant a phobl ifanc gael help?</vt:lpstr>
      <vt:lpstr>Beth sy’n newydd?</vt:lpstr>
      <vt:lpstr>T4CYP Model Law yn Llaw at Blant a Phobl Ifanc: Model Sgrin Wynt</vt:lpstr>
      <vt:lpstr>Mae Law yn Llaw at Blant a Phobl Ifanc yn canolbwyntio ar weithredu newidiadau a gwelliannau.  Bydd meysydd gwaith penodol yn cynnwys: </vt:lpstr>
      <vt:lpstr>Meysydd Blaenoriaeth ar gyfer Sylw 1 a 2</vt:lpstr>
      <vt:lpstr>Meysydd Blaenoriaeth ar gyfer Sylw 3 a 4</vt:lpstr>
      <vt:lpstr>Ystyriwch</vt:lpstr>
      <vt:lpstr>Deddf Cenedlaethau’r Dyfodol (Cymru)</vt:lpstr>
      <vt:lpstr>Cynllun Darparu Comisiynydd Cenedlaethau’r Dyfodol Cymru</vt:lpstr>
      <vt:lpstr>Ystyried y goblygiadau i gymdeithas</vt:lpstr>
      <vt:lpstr>Arfer wedi ei Lywio gan Ymchwil</vt:lpstr>
      <vt:lpstr>Trafodaeth</vt:lpstr>
      <vt:lpstr>Prif Bwyntiau</vt:lpstr>
      <vt:lpstr>Cyfeiriadau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purpose and effectiveness of social policy.</dc:title>
  <dc:creator>Darrel Williams</dc:creator>
  <cp:lastModifiedBy>Darrel Williams</cp:lastModifiedBy>
  <cp:revision>26</cp:revision>
  <cp:lastPrinted>2019-10-18T14:15:10Z</cp:lastPrinted>
  <dcterms:created xsi:type="dcterms:W3CDTF">2018-10-23T08:41:16Z</dcterms:created>
  <dcterms:modified xsi:type="dcterms:W3CDTF">2019-10-23T07:51:39Z</dcterms:modified>
</cp:coreProperties>
</file>