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xml" ContentType="application/vnd.openxmlformats-officedocument.presentationml.tags+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tags/tag4.xml" ContentType="application/vnd.openxmlformats-officedocument.presentationml.tags+xml"/>
  <Override PartName="/ppt/notesSlides/notesSlide12.xml" ContentType="application/vnd.openxmlformats-officedocument.presentationml.notesSlide+xml"/>
  <Override PartName="/ppt/tags/tag5.xml" ContentType="application/vnd.openxmlformats-officedocument.presentationml.tags+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7.xml" ContentType="application/vnd.openxmlformats-officedocument.presentationml.tags+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8.xml" ContentType="application/vnd.openxmlformats-officedocument.presentationml.tags+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9.xml" ContentType="application/vnd.openxmlformats-officedocument.presentationml.tags+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20.xml" ContentType="application/vnd.openxmlformats-officedocument.presentationml.notesSlide+xml"/>
  <Override PartName="/ppt/tags/tag1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3.xml" ContentType="application/vnd.openxmlformats-officedocument.presentationml.tags+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14.xml" ContentType="application/vnd.openxmlformats-officedocument.presentationml.tags+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5.xml" ContentType="application/vnd.openxmlformats-officedocument.presentationml.tags+xml"/>
  <Override PartName="/ppt/notesSlides/notesSlide27.xml" ContentType="application/vnd.openxmlformats-officedocument.presentationml.notesSlide+xml"/>
  <Override PartName="/ppt/tags/tag16.xml" ContentType="application/vnd.openxmlformats-officedocument.presentationml.tags+xml"/>
  <Override PartName="/ppt/notesSlides/notesSlide28.xml" ContentType="application/vnd.openxmlformats-officedocument.presentationml.notesSlide+xml"/>
  <Override PartName="/ppt/tags/tag17.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8.xml" ContentType="application/vnd.openxmlformats-officedocument.presentationml.tags+xml"/>
  <Override PartName="/ppt/notesSlides/notesSlide3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tags/tag19.xml" ContentType="application/vnd.openxmlformats-officedocument.presentationml.tags+xml"/>
  <Override PartName="/ppt/notesSlides/notesSlide40.xml" ContentType="application/vnd.openxmlformats-officedocument.presentationml.notesSlide+xml"/>
  <Override PartName="/ppt/tags/tag20.xml" ContentType="application/vnd.openxmlformats-officedocument.presentationml.tags+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46"/>
  </p:notesMasterIdLst>
  <p:handoutMasterIdLst>
    <p:handoutMasterId r:id="rId47"/>
  </p:handoutMasterIdLst>
  <p:sldIdLst>
    <p:sldId id="307" r:id="rId3"/>
    <p:sldId id="258" r:id="rId4"/>
    <p:sldId id="259" r:id="rId5"/>
    <p:sldId id="298" r:id="rId6"/>
    <p:sldId id="297" r:id="rId7"/>
    <p:sldId id="260" r:id="rId8"/>
    <p:sldId id="261" r:id="rId9"/>
    <p:sldId id="262" r:id="rId10"/>
    <p:sldId id="268" r:id="rId11"/>
    <p:sldId id="267" r:id="rId12"/>
    <p:sldId id="294" r:id="rId13"/>
    <p:sldId id="263" r:id="rId14"/>
    <p:sldId id="264" r:id="rId15"/>
    <p:sldId id="265" r:id="rId16"/>
    <p:sldId id="274" r:id="rId17"/>
    <p:sldId id="273" r:id="rId18"/>
    <p:sldId id="272" r:id="rId19"/>
    <p:sldId id="271" r:id="rId20"/>
    <p:sldId id="270" r:id="rId21"/>
    <p:sldId id="269" r:id="rId22"/>
    <p:sldId id="266" r:id="rId23"/>
    <p:sldId id="276" r:id="rId24"/>
    <p:sldId id="280" r:id="rId25"/>
    <p:sldId id="279" r:id="rId26"/>
    <p:sldId id="278" r:id="rId27"/>
    <p:sldId id="277" r:id="rId28"/>
    <p:sldId id="281" r:id="rId29"/>
    <p:sldId id="295" r:id="rId30"/>
    <p:sldId id="306" r:id="rId31"/>
    <p:sldId id="275" r:id="rId32"/>
    <p:sldId id="284" r:id="rId33"/>
    <p:sldId id="302" r:id="rId34"/>
    <p:sldId id="285" r:id="rId35"/>
    <p:sldId id="303" r:id="rId36"/>
    <p:sldId id="283" r:id="rId37"/>
    <p:sldId id="282" r:id="rId38"/>
    <p:sldId id="286" r:id="rId39"/>
    <p:sldId id="287" r:id="rId40"/>
    <p:sldId id="288" r:id="rId41"/>
    <p:sldId id="301" r:id="rId42"/>
    <p:sldId id="289" r:id="rId43"/>
    <p:sldId id="293" r:id="rId44"/>
    <p:sldId id="292" r:id="rId4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8jmDzVZ36SeSLbM4QnnjEw==" hashData="w5SY+Ri7C8uoE49P5GaOl5uS/jPAlKjxK+IbQ4oHXnDj37gLS76UCCxoTfVsIgP7lZfaYDn29MXDLf9waTWr7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55499" autoAdjust="0"/>
  </p:normalViewPr>
  <p:slideViewPr>
    <p:cSldViewPr snapToGrid="0">
      <p:cViewPr varScale="1">
        <p:scale>
          <a:sx n="63" d="100"/>
          <a:sy n="63" d="100"/>
        </p:scale>
        <p:origin x="2430" y="48"/>
      </p:cViewPr>
      <p:guideLst/>
    </p:cSldViewPr>
  </p:slideViewPr>
  <p:outlineViewPr>
    <p:cViewPr>
      <p:scale>
        <a:sx n="33" d="100"/>
        <a:sy n="33" d="100"/>
      </p:scale>
      <p:origin x="0" y="-1820"/>
    </p:cViewPr>
  </p:outlineViewPr>
  <p:notesTextViewPr>
    <p:cViewPr>
      <p:scale>
        <a:sx n="1" d="1"/>
        <a:sy n="1" d="1"/>
      </p:scale>
      <p:origin x="0" y="-6018"/>
    </p:cViewPr>
  </p:notesTextViewPr>
  <p:sorterViewPr>
    <p:cViewPr>
      <p:scale>
        <a:sx n="100" d="100"/>
        <a:sy n="100" d="100"/>
      </p:scale>
      <p:origin x="0" y="-110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15.xml.rels><?xml version="1.0" encoding="UTF-8" standalone="yes"?>
<Relationships xmlns="http://schemas.openxmlformats.org/package/2006/relationships"><Relationship Id="rId1" Type="http://schemas.openxmlformats.org/officeDocument/2006/relationships/image" Target="../media/image37.png"/></Relationships>
</file>

<file path=ppt/diagrams/_rels/drawing15.xml.rels><?xml version="1.0" encoding="UTF-8" standalone="yes"?>
<Relationships xmlns="http://schemas.openxmlformats.org/package/2006/relationships"><Relationship Id="rId1"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560DD2-5428-448A-BCF1-AB03F4FFFAF1}"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4AA2A26B-EF28-489C-B2D8-A3FF4CC6D072}">
      <dgm:prSet phldrT="[Text]"/>
      <dgm:spPr>
        <a:solidFill>
          <a:schemeClr val="accent2">
            <a:lumMod val="20000"/>
            <a:lumOff val="80000"/>
          </a:schemeClr>
        </a:solidFill>
        <a:ln>
          <a:solidFill>
            <a:schemeClr val="tx1"/>
          </a:solidFill>
        </a:ln>
      </dgm:spPr>
      <dgm:t>
        <a:bodyPr/>
        <a:lstStyle/>
        <a:p>
          <a:r>
            <a:rPr lang="en-US" dirty="0">
              <a:solidFill>
                <a:schemeClr val="tx1"/>
              </a:solidFill>
            </a:rPr>
            <a:t>Incident</a:t>
          </a:r>
        </a:p>
      </dgm:t>
    </dgm:pt>
    <dgm:pt modelId="{88D824CC-97E2-4509-A17F-4E4411D6CCE2}" type="parTrans" cxnId="{D4931B1F-9339-48DA-A69D-39E701266AFD}">
      <dgm:prSet/>
      <dgm:spPr/>
      <dgm:t>
        <a:bodyPr/>
        <a:lstStyle/>
        <a:p>
          <a:endParaRPr lang="en-US"/>
        </a:p>
      </dgm:t>
    </dgm:pt>
    <dgm:pt modelId="{1DB6CA77-29B6-471A-8A28-D0B422A4F95A}" type="sibTrans" cxnId="{D4931B1F-9339-48DA-A69D-39E701266AFD}">
      <dgm:prSet/>
      <dgm:spPr>
        <a:solidFill>
          <a:schemeClr val="accent2">
            <a:lumMod val="75000"/>
          </a:schemeClr>
        </a:solidFill>
        <a:ln>
          <a:solidFill>
            <a:schemeClr val="tx1"/>
          </a:solidFill>
        </a:ln>
      </dgm:spPr>
      <dgm:t>
        <a:bodyPr/>
        <a:lstStyle/>
        <a:p>
          <a:endParaRPr lang="en-US"/>
        </a:p>
      </dgm:t>
    </dgm:pt>
    <dgm:pt modelId="{C04D4C8B-FB7C-4E3D-BD7C-B5E76D5BC53D}">
      <dgm:prSet phldrT="[Text]"/>
      <dgm:spPr>
        <a:solidFill>
          <a:schemeClr val="accent2">
            <a:lumMod val="40000"/>
            <a:lumOff val="60000"/>
          </a:schemeClr>
        </a:solidFill>
        <a:ln>
          <a:solidFill>
            <a:schemeClr val="tx1"/>
          </a:solidFill>
        </a:ln>
      </dgm:spPr>
      <dgm:t>
        <a:bodyPr/>
        <a:lstStyle/>
        <a:p>
          <a:r>
            <a:rPr lang="en-US" dirty="0">
              <a:solidFill>
                <a:schemeClr val="tx1"/>
              </a:solidFill>
            </a:rPr>
            <a:t>Victim Account</a:t>
          </a:r>
        </a:p>
      </dgm:t>
    </dgm:pt>
    <dgm:pt modelId="{C06829C7-EBD3-4D89-ABA4-C312480F6F51}" type="parTrans" cxnId="{84033F8B-028B-4ADF-BD31-7116A1ADB472}">
      <dgm:prSet/>
      <dgm:spPr/>
      <dgm:t>
        <a:bodyPr/>
        <a:lstStyle/>
        <a:p>
          <a:endParaRPr lang="en-US"/>
        </a:p>
      </dgm:t>
    </dgm:pt>
    <dgm:pt modelId="{FA0A5679-7572-45A4-A4E6-3BA9FC2FD1EA}" type="sibTrans" cxnId="{84033F8B-028B-4ADF-BD31-7116A1ADB472}">
      <dgm:prSet/>
      <dgm:spPr>
        <a:solidFill>
          <a:schemeClr val="accent2">
            <a:lumMod val="75000"/>
          </a:schemeClr>
        </a:solidFill>
        <a:ln>
          <a:solidFill>
            <a:schemeClr val="tx1"/>
          </a:solidFill>
        </a:ln>
      </dgm:spPr>
      <dgm:t>
        <a:bodyPr/>
        <a:lstStyle/>
        <a:p>
          <a:endParaRPr lang="en-US"/>
        </a:p>
      </dgm:t>
    </dgm:pt>
    <dgm:pt modelId="{08635491-5D75-4C0D-BA28-A48EA68FF1D0}">
      <dgm:prSet phldrT="[Text]"/>
      <dgm:spPr>
        <a:solidFill>
          <a:schemeClr val="accent2">
            <a:lumMod val="60000"/>
            <a:lumOff val="40000"/>
          </a:schemeClr>
        </a:solidFill>
        <a:ln>
          <a:solidFill>
            <a:schemeClr val="tx1"/>
          </a:solidFill>
        </a:ln>
      </dgm:spPr>
      <dgm:t>
        <a:bodyPr/>
        <a:lstStyle/>
        <a:p>
          <a:r>
            <a:rPr lang="en-US" dirty="0">
              <a:solidFill>
                <a:schemeClr val="tx1"/>
              </a:solidFill>
            </a:rPr>
            <a:t>Witness Account</a:t>
          </a:r>
        </a:p>
      </dgm:t>
    </dgm:pt>
    <dgm:pt modelId="{8573DCFE-7F55-457C-848A-E5917AB3BDFF}" type="parTrans" cxnId="{0B9D9B87-9470-4A80-8E4A-3746F38D6A36}">
      <dgm:prSet/>
      <dgm:spPr/>
      <dgm:t>
        <a:bodyPr/>
        <a:lstStyle/>
        <a:p>
          <a:endParaRPr lang="en-US"/>
        </a:p>
      </dgm:t>
    </dgm:pt>
    <dgm:pt modelId="{7BA727A9-D7A1-4FBA-B996-AB42D1388A85}" type="sibTrans" cxnId="{0B9D9B87-9470-4A80-8E4A-3746F38D6A36}">
      <dgm:prSet/>
      <dgm:spPr>
        <a:solidFill>
          <a:schemeClr val="accent2">
            <a:lumMod val="75000"/>
          </a:schemeClr>
        </a:solidFill>
        <a:ln>
          <a:solidFill>
            <a:schemeClr val="tx1"/>
          </a:solidFill>
        </a:ln>
      </dgm:spPr>
      <dgm:t>
        <a:bodyPr/>
        <a:lstStyle/>
        <a:p>
          <a:endParaRPr lang="en-US"/>
        </a:p>
      </dgm:t>
    </dgm:pt>
    <dgm:pt modelId="{5967F1A0-CAE8-464E-A2E9-9F85F31F7C0F}">
      <dgm:prSet phldrT="[Text]"/>
      <dgm:spPr>
        <a:solidFill>
          <a:schemeClr val="accent2">
            <a:lumMod val="20000"/>
            <a:lumOff val="80000"/>
          </a:schemeClr>
        </a:solidFill>
        <a:ln>
          <a:solidFill>
            <a:schemeClr val="tx1"/>
          </a:solidFill>
        </a:ln>
      </dgm:spPr>
      <dgm:t>
        <a:bodyPr/>
        <a:lstStyle/>
        <a:p>
          <a:r>
            <a:rPr lang="en-US" dirty="0" err="1">
              <a:solidFill>
                <a:schemeClr val="tx1"/>
              </a:solidFill>
            </a:rPr>
            <a:t>Defence</a:t>
          </a:r>
          <a:r>
            <a:rPr lang="en-US" dirty="0">
              <a:solidFill>
                <a:schemeClr val="tx1"/>
              </a:solidFill>
            </a:rPr>
            <a:t> Account</a:t>
          </a:r>
        </a:p>
      </dgm:t>
    </dgm:pt>
    <dgm:pt modelId="{2F174859-BB09-4C7D-BC9E-CA4509FD6F8F}" type="parTrans" cxnId="{AC9F677D-ABF1-4049-925A-EE706EB8864E}">
      <dgm:prSet/>
      <dgm:spPr/>
      <dgm:t>
        <a:bodyPr/>
        <a:lstStyle/>
        <a:p>
          <a:endParaRPr lang="en-US"/>
        </a:p>
      </dgm:t>
    </dgm:pt>
    <dgm:pt modelId="{6879A18C-A407-415C-93D2-CA34C5577B12}" type="sibTrans" cxnId="{AC9F677D-ABF1-4049-925A-EE706EB8864E}">
      <dgm:prSet/>
      <dgm:spPr>
        <a:solidFill>
          <a:schemeClr val="accent2">
            <a:lumMod val="75000"/>
          </a:schemeClr>
        </a:solidFill>
        <a:ln>
          <a:solidFill>
            <a:schemeClr val="tx1"/>
          </a:solidFill>
        </a:ln>
      </dgm:spPr>
      <dgm:t>
        <a:bodyPr/>
        <a:lstStyle/>
        <a:p>
          <a:endParaRPr lang="en-US"/>
        </a:p>
      </dgm:t>
    </dgm:pt>
    <dgm:pt modelId="{032C2465-CF6D-4BE7-8C01-BE4FCEB5991E}">
      <dgm:prSet phldrT="[Text]"/>
      <dgm:spPr>
        <a:solidFill>
          <a:schemeClr val="accent2">
            <a:lumMod val="40000"/>
            <a:lumOff val="60000"/>
          </a:schemeClr>
        </a:solidFill>
        <a:ln>
          <a:solidFill>
            <a:schemeClr val="tx1"/>
          </a:solidFill>
        </a:ln>
      </dgm:spPr>
      <dgm:t>
        <a:bodyPr/>
        <a:lstStyle/>
        <a:p>
          <a:r>
            <a:rPr lang="en-US" dirty="0">
              <a:solidFill>
                <a:schemeClr val="tx1"/>
              </a:solidFill>
            </a:rPr>
            <a:t>Police Action</a:t>
          </a:r>
        </a:p>
      </dgm:t>
    </dgm:pt>
    <dgm:pt modelId="{DB16054A-3A15-4977-B90A-7A95F8BEE3B6}" type="parTrans" cxnId="{8893A189-0B88-463D-95A9-5A9E44A88B94}">
      <dgm:prSet/>
      <dgm:spPr/>
      <dgm:t>
        <a:bodyPr/>
        <a:lstStyle/>
        <a:p>
          <a:endParaRPr lang="en-US"/>
        </a:p>
      </dgm:t>
    </dgm:pt>
    <dgm:pt modelId="{F7EF97F8-1E64-41D2-8DB4-E9008459E80B}" type="sibTrans" cxnId="{8893A189-0B88-463D-95A9-5A9E44A88B94}">
      <dgm:prSet/>
      <dgm:spPr>
        <a:solidFill>
          <a:schemeClr val="accent2">
            <a:lumMod val="75000"/>
          </a:schemeClr>
        </a:solidFill>
        <a:ln>
          <a:solidFill>
            <a:schemeClr val="tx1"/>
          </a:solidFill>
        </a:ln>
      </dgm:spPr>
      <dgm:t>
        <a:bodyPr/>
        <a:lstStyle/>
        <a:p>
          <a:endParaRPr lang="en-US"/>
        </a:p>
      </dgm:t>
    </dgm:pt>
    <dgm:pt modelId="{E564C263-FC60-42DE-8028-B1A2408242E1}" type="pres">
      <dgm:prSet presAssocID="{A0560DD2-5428-448A-BCF1-AB03F4FFFAF1}" presName="cycle" presStyleCnt="0">
        <dgm:presLayoutVars>
          <dgm:dir/>
          <dgm:resizeHandles val="exact"/>
        </dgm:presLayoutVars>
      </dgm:prSet>
      <dgm:spPr/>
    </dgm:pt>
    <dgm:pt modelId="{A9A64155-2A81-412A-8391-97E9C3826CC5}" type="pres">
      <dgm:prSet presAssocID="{4AA2A26B-EF28-489C-B2D8-A3FF4CC6D072}" presName="node" presStyleLbl="node1" presStyleIdx="0" presStyleCnt="5">
        <dgm:presLayoutVars>
          <dgm:bulletEnabled val="1"/>
        </dgm:presLayoutVars>
      </dgm:prSet>
      <dgm:spPr/>
    </dgm:pt>
    <dgm:pt modelId="{0F80FED5-DBC1-4C7A-8D78-BB113E4CF848}" type="pres">
      <dgm:prSet presAssocID="{1DB6CA77-29B6-471A-8A28-D0B422A4F95A}" presName="sibTrans" presStyleLbl="sibTrans2D1" presStyleIdx="0" presStyleCnt="5"/>
      <dgm:spPr/>
    </dgm:pt>
    <dgm:pt modelId="{276E9241-A205-45C0-ABB9-1B71D0E200CD}" type="pres">
      <dgm:prSet presAssocID="{1DB6CA77-29B6-471A-8A28-D0B422A4F95A}" presName="connectorText" presStyleLbl="sibTrans2D1" presStyleIdx="0" presStyleCnt="5"/>
      <dgm:spPr/>
    </dgm:pt>
    <dgm:pt modelId="{2C43F9A0-B32B-4564-85A8-C3438887FB04}" type="pres">
      <dgm:prSet presAssocID="{C04D4C8B-FB7C-4E3D-BD7C-B5E76D5BC53D}" presName="node" presStyleLbl="node1" presStyleIdx="1" presStyleCnt="5" custRadScaleRad="97302" custRadScaleInc="665">
        <dgm:presLayoutVars>
          <dgm:bulletEnabled val="1"/>
        </dgm:presLayoutVars>
      </dgm:prSet>
      <dgm:spPr/>
    </dgm:pt>
    <dgm:pt modelId="{F53A7C5C-3AFF-4715-BC8C-FE64E884CAFF}" type="pres">
      <dgm:prSet presAssocID="{FA0A5679-7572-45A4-A4E6-3BA9FC2FD1EA}" presName="sibTrans" presStyleLbl="sibTrans2D1" presStyleIdx="1" presStyleCnt="5"/>
      <dgm:spPr/>
    </dgm:pt>
    <dgm:pt modelId="{3AEFFB0D-8A02-4E02-B92D-5BBBADDD98EB}" type="pres">
      <dgm:prSet presAssocID="{FA0A5679-7572-45A4-A4E6-3BA9FC2FD1EA}" presName="connectorText" presStyleLbl="sibTrans2D1" presStyleIdx="1" presStyleCnt="5"/>
      <dgm:spPr/>
    </dgm:pt>
    <dgm:pt modelId="{4C02DE76-0854-49BC-87B1-C9AF0B922E7D}" type="pres">
      <dgm:prSet presAssocID="{08635491-5D75-4C0D-BA28-A48EA68FF1D0}" presName="node" presStyleLbl="node1" presStyleIdx="2" presStyleCnt="5">
        <dgm:presLayoutVars>
          <dgm:bulletEnabled val="1"/>
        </dgm:presLayoutVars>
      </dgm:prSet>
      <dgm:spPr/>
    </dgm:pt>
    <dgm:pt modelId="{6B4D5337-2932-4EDF-959E-0BBAFEAFCB71}" type="pres">
      <dgm:prSet presAssocID="{7BA727A9-D7A1-4FBA-B996-AB42D1388A85}" presName="sibTrans" presStyleLbl="sibTrans2D1" presStyleIdx="2" presStyleCnt="5"/>
      <dgm:spPr/>
    </dgm:pt>
    <dgm:pt modelId="{4C91A7B3-A3F0-4C1C-ACAE-A1E1B48A9020}" type="pres">
      <dgm:prSet presAssocID="{7BA727A9-D7A1-4FBA-B996-AB42D1388A85}" presName="connectorText" presStyleLbl="sibTrans2D1" presStyleIdx="2" presStyleCnt="5"/>
      <dgm:spPr/>
    </dgm:pt>
    <dgm:pt modelId="{07F45AEA-66D5-48A4-99AD-247D10216491}" type="pres">
      <dgm:prSet presAssocID="{5967F1A0-CAE8-464E-A2E9-9F85F31F7C0F}" presName="node" presStyleLbl="node1" presStyleIdx="3" presStyleCnt="5">
        <dgm:presLayoutVars>
          <dgm:bulletEnabled val="1"/>
        </dgm:presLayoutVars>
      </dgm:prSet>
      <dgm:spPr/>
    </dgm:pt>
    <dgm:pt modelId="{FF6CD036-E9D5-4ED6-8E57-B421A1EEF3E7}" type="pres">
      <dgm:prSet presAssocID="{6879A18C-A407-415C-93D2-CA34C5577B12}" presName="sibTrans" presStyleLbl="sibTrans2D1" presStyleIdx="3" presStyleCnt="5"/>
      <dgm:spPr/>
    </dgm:pt>
    <dgm:pt modelId="{5978CF05-2B70-41BD-8030-FFCF45BE92F0}" type="pres">
      <dgm:prSet presAssocID="{6879A18C-A407-415C-93D2-CA34C5577B12}" presName="connectorText" presStyleLbl="sibTrans2D1" presStyleIdx="3" presStyleCnt="5"/>
      <dgm:spPr/>
    </dgm:pt>
    <dgm:pt modelId="{AC450965-EEE1-4B2E-BDE3-3F5C56E87B3F}" type="pres">
      <dgm:prSet presAssocID="{032C2465-CF6D-4BE7-8C01-BE4FCEB5991E}" presName="node" presStyleLbl="node1" presStyleIdx="4" presStyleCnt="5">
        <dgm:presLayoutVars>
          <dgm:bulletEnabled val="1"/>
        </dgm:presLayoutVars>
      </dgm:prSet>
      <dgm:spPr/>
    </dgm:pt>
    <dgm:pt modelId="{25AFD656-8EA2-43B2-B3A7-80E7147394A9}" type="pres">
      <dgm:prSet presAssocID="{F7EF97F8-1E64-41D2-8DB4-E9008459E80B}" presName="sibTrans" presStyleLbl="sibTrans2D1" presStyleIdx="4" presStyleCnt="5"/>
      <dgm:spPr/>
    </dgm:pt>
    <dgm:pt modelId="{EFEFFC55-E9C1-45C8-89EA-8027AD97DBBC}" type="pres">
      <dgm:prSet presAssocID="{F7EF97F8-1E64-41D2-8DB4-E9008459E80B}" presName="connectorText" presStyleLbl="sibTrans2D1" presStyleIdx="4" presStyleCnt="5"/>
      <dgm:spPr/>
    </dgm:pt>
  </dgm:ptLst>
  <dgm:cxnLst>
    <dgm:cxn modelId="{BE03AA0E-4CA7-4B9F-857B-D97268E9E03E}" type="presOf" srcId="{C04D4C8B-FB7C-4E3D-BD7C-B5E76D5BC53D}" destId="{2C43F9A0-B32B-4564-85A8-C3438887FB04}" srcOrd="0" destOrd="0" presId="urn:microsoft.com/office/officeart/2005/8/layout/cycle2"/>
    <dgm:cxn modelId="{D4931B1F-9339-48DA-A69D-39E701266AFD}" srcId="{A0560DD2-5428-448A-BCF1-AB03F4FFFAF1}" destId="{4AA2A26B-EF28-489C-B2D8-A3FF4CC6D072}" srcOrd="0" destOrd="0" parTransId="{88D824CC-97E2-4509-A17F-4E4411D6CCE2}" sibTransId="{1DB6CA77-29B6-471A-8A28-D0B422A4F95A}"/>
    <dgm:cxn modelId="{B8DD6D29-65B3-466E-9139-F102EBAE5437}" type="presOf" srcId="{6879A18C-A407-415C-93D2-CA34C5577B12}" destId="{FF6CD036-E9D5-4ED6-8E57-B421A1EEF3E7}" srcOrd="0" destOrd="0" presId="urn:microsoft.com/office/officeart/2005/8/layout/cycle2"/>
    <dgm:cxn modelId="{4F06FE4C-CE47-4DAC-9EF6-73F2F179BADA}" type="presOf" srcId="{032C2465-CF6D-4BE7-8C01-BE4FCEB5991E}" destId="{AC450965-EEE1-4B2E-BDE3-3F5C56E87B3F}" srcOrd="0" destOrd="0" presId="urn:microsoft.com/office/officeart/2005/8/layout/cycle2"/>
    <dgm:cxn modelId="{26387872-8671-40B2-B4AF-9A6849367D38}" type="presOf" srcId="{FA0A5679-7572-45A4-A4E6-3BA9FC2FD1EA}" destId="{F53A7C5C-3AFF-4715-BC8C-FE64E884CAFF}" srcOrd="0" destOrd="0" presId="urn:microsoft.com/office/officeart/2005/8/layout/cycle2"/>
    <dgm:cxn modelId="{0E869F75-25B6-4F4C-943D-F57778ABA716}" type="presOf" srcId="{7BA727A9-D7A1-4FBA-B996-AB42D1388A85}" destId="{6B4D5337-2932-4EDF-959E-0BBAFEAFCB71}" srcOrd="0" destOrd="0" presId="urn:microsoft.com/office/officeart/2005/8/layout/cycle2"/>
    <dgm:cxn modelId="{159DB377-F90F-4EAF-9961-D542C728488A}" type="presOf" srcId="{1DB6CA77-29B6-471A-8A28-D0B422A4F95A}" destId="{0F80FED5-DBC1-4C7A-8D78-BB113E4CF848}" srcOrd="0" destOrd="0" presId="urn:microsoft.com/office/officeart/2005/8/layout/cycle2"/>
    <dgm:cxn modelId="{47DC9778-D956-41AE-9056-A1269FD72E86}" type="presOf" srcId="{5967F1A0-CAE8-464E-A2E9-9F85F31F7C0F}" destId="{07F45AEA-66D5-48A4-99AD-247D10216491}" srcOrd="0" destOrd="0" presId="urn:microsoft.com/office/officeart/2005/8/layout/cycle2"/>
    <dgm:cxn modelId="{AC9F677D-ABF1-4049-925A-EE706EB8864E}" srcId="{A0560DD2-5428-448A-BCF1-AB03F4FFFAF1}" destId="{5967F1A0-CAE8-464E-A2E9-9F85F31F7C0F}" srcOrd="3" destOrd="0" parTransId="{2F174859-BB09-4C7D-BC9E-CA4509FD6F8F}" sibTransId="{6879A18C-A407-415C-93D2-CA34C5577B12}"/>
    <dgm:cxn modelId="{0B9D9B87-9470-4A80-8E4A-3746F38D6A36}" srcId="{A0560DD2-5428-448A-BCF1-AB03F4FFFAF1}" destId="{08635491-5D75-4C0D-BA28-A48EA68FF1D0}" srcOrd="2" destOrd="0" parTransId="{8573DCFE-7F55-457C-848A-E5917AB3BDFF}" sibTransId="{7BA727A9-D7A1-4FBA-B996-AB42D1388A85}"/>
    <dgm:cxn modelId="{8893A189-0B88-463D-95A9-5A9E44A88B94}" srcId="{A0560DD2-5428-448A-BCF1-AB03F4FFFAF1}" destId="{032C2465-CF6D-4BE7-8C01-BE4FCEB5991E}" srcOrd="4" destOrd="0" parTransId="{DB16054A-3A15-4977-B90A-7A95F8BEE3B6}" sibTransId="{F7EF97F8-1E64-41D2-8DB4-E9008459E80B}"/>
    <dgm:cxn modelId="{84033F8B-028B-4ADF-BD31-7116A1ADB472}" srcId="{A0560DD2-5428-448A-BCF1-AB03F4FFFAF1}" destId="{C04D4C8B-FB7C-4E3D-BD7C-B5E76D5BC53D}" srcOrd="1" destOrd="0" parTransId="{C06829C7-EBD3-4D89-ABA4-C312480F6F51}" sibTransId="{FA0A5679-7572-45A4-A4E6-3BA9FC2FD1EA}"/>
    <dgm:cxn modelId="{60104D8F-E8E8-4708-B7AA-F01D5F1C8FA1}" type="presOf" srcId="{F7EF97F8-1E64-41D2-8DB4-E9008459E80B}" destId="{EFEFFC55-E9C1-45C8-89EA-8027AD97DBBC}" srcOrd="1" destOrd="0" presId="urn:microsoft.com/office/officeart/2005/8/layout/cycle2"/>
    <dgm:cxn modelId="{EAF29690-B3E1-45C8-B4D6-7182B8D90680}" type="presOf" srcId="{6879A18C-A407-415C-93D2-CA34C5577B12}" destId="{5978CF05-2B70-41BD-8030-FFCF45BE92F0}" srcOrd="1" destOrd="0" presId="urn:microsoft.com/office/officeart/2005/8/layout/cycle2"/>
    <dgm:cxn modelId="{49164397-AA18-4971-B19E-46D20720E152}" type="presOf" srcId="{7BA727A9-D7A1-4FBA-B996-AB42D1388A85}" destId="{4C91A7B3-A3F0-4C1C-ACAE-A1E1B48A9020}" srcOrd="1" destOrd="0" presId="urn:microsoft.com/office/officeart/2005/8/layout/cycle2"/>
    <dgm:cxn modelId="{164922A9-8721-4004-8FEF-BF0E6A5882D3}" type="presOf" srcId="{F7EF97F8-1E64-41D2-8DB4-E9008459E80B}" destId="{25AFD656-8EA2-43B2-B3A7-80E7147394A9}" srcOrd="0" destOrd="0" presId="urn:microsoft.com/office/officeart/2005/8/layout/cycle2"/>
    <dgm:cxn modelId="{77355FAD-F41E-492F-8B65-6DF462F97522}" type="presOf" srcId="{A0560DD2-5428-448A-BCF1-AB03F4FFFAF1}" destId="{E564C263-FC60-42DE-8028-B1A2408242E1}" srcOrd="0" destOrd="0" presId="urn:microsoft.com/office/officeart/2005/8/layout/cycle2"/>
    <dgm:cxn modelId="{628ACBB7-A9CC-4432-98AA-6437A5AD82F9}" type="presOf" srcId="{1DB6CA77-29B6-471A-8A28-D0B422A4F95A}" destId="{276E9241-A205-45C0-ABB9-1B71D0E200CD}" srcOrd="1" destOrd="0" presId="urn:microsoft.com/office/officeart/2005/8/layout/cycle2"/>
    <dgm:cxn modelId="{57BB4DD4-7073-4836-812E-E84378998A38}" type="presOf" srcId="{08635491-5D75-4C0D-BA28-A48EA68FF1D0}" destId="{4C02DE76-0854-49BC-87B1-C9AF0B922E7D}" srcOrd="0" destOrd="0" presId="urn:microsoft.com/office/officeart/2005/8/layout/cycle2"/>
    <dgm:cxn modelId="{EC24A2EF-E7C3-47A0-8811-284DB8C6DD84}" type="presOf" srcId="{4AA2A26B-EF28-489C-B2D8-A3FF4CC6D072}" destId="{A9A64155-2A81-412A-8391-97E9C3826CC5}" srcOrd="0" destOrd="0" presId="urn:microsoft.com/office/officeart/2005/8/layout/cycle2"/>
    <dgm:cxn modelId="{15458CF4-91A9-4316-AE78-A2ADCEB3E2EA}" type="presOf" srcId="{FA0A5679-7572-45A4-A4E6-3BA9FC2FD1EA}" destId="{3AEFFB0D-8A02-4E02-B92D-5BBBADDD98EB}" srcOrd="1" destOrd="0" presId="urn:microsoft.com/office/officeart/2005/8/layout/cycle2"/>
    <dgm:cxn modelId="{42BD53D5-4ED1-4CEE-BB44-039F4F009035}" type="presParOf" srcId="{E564C263-FC60-42DE-8028-B1A2408242E1}" destId="{A9A64155-2A81-412A-8391-97E9C3826CC5}" srcOrd="0" destOrd="0" presId="urn:microsoft.com/office/officeart/2005/8/layout/cycle2"/>
    <dgm:cxn modelId="{A8FA8755-F7F0-485A-A845-AA1A2C19D939}" type="presParOf" srcId="{E564C263-FC60-42DE-8028-B1A2408242E1}" destId="{0F80FED5-DBC1-4C7A-8D78-BB113E4CF848}" srcOrd="1" destOrd="0" presId="urn:microsoft.com/office/officeart/2005/8/layout/cycle2"/>
    <dgm:cxn modelId="{6EDD9174-5288-4FE3-AC01-868BE7FC97A4}" type="presParOf" srcId="{0F80FED5-DBC1-4C7A-8D78-BB113E4CF848}" destId="{276E9241-A205-45C0-ABB9-1B71D0E200CD}" srcOrd="0" destOrd="0" presId="urn:microsoft.com/office/officeart/2005/8/layout/cycle2"/>
    <dgm:cxn modelId="{0C694226-9C82-4D36-BDD3-1A103044F696}" type="presParOf" srcId="{E564C263-FC60-42DE-8028-B1A2408242E1}" destId="{2C43F9A0-B32B-4564-85A8-C3438887FB04}" srcOrd="2" destOrd="0" presId="urn:microsoft.com/office/officeart/2005/8/layout/cycle2"/>
    <dgm:cxn modelId="{1355412A-44CE-416C-B475-A2F5F934C639}" type="presParOf" srcId="{E564C263-FC60-42DE-8028-B1A2408242E1}" destId="{F53A7C5C-3AFF-4715-BC8C-FE64E884CAFF}" srcOrd="3" destOrd="0" presId="urn:microsoft.com/office/officeart/2005/8/layout/cycle2"/>
    <dgm:cxn modelId="{796966EC-8470-4EDF-970D-A97A3C71367F}" type="presParOf" srcId="{F53A7C5C-3AFF-4715-BC8C-FE64E884CAFF}" destId="{3AEFFB0D-8A02-4E02-B92D-5BBBADDD98EB}" srcOrd="0" destOrd="0" presId="urn:microsoft.com/office/officeart/2005/8/layout/cycle2"/>
    <dgm:cxn modelId="{62CB46C8-DF05-4369-A483-D3C8FA250FFF}" type="presParOf" srcId="{E564C263-FC60-42DE-8028-B1A2408242E1}" destId="{4C02DE76-0854-49BC-87B1-C9AF0B922E7D}" srcOrd="4" destOrd="0" presId="urn:microsoft.com/office/officeart/2005/8/layout/cycle2"/>
    <dgm:cxn modelId="{EB0349C3-B181-4969-A8ED-8CBE5CC7E406}" type="presParOf" srcId="{E564C263-FC60-42DE-8028-B1A2408242E1}" destId="{6B4D5337-2932-4EDF-959E-0BBAFEAFCB71}" srcOrd="5" destOrd="0" presId="urn:microsoft.com/office/officeart/2005/8/layout/cycle2"/>
    <dgm:cxn modelId="{E0BEC6C8-8DE1-4ECD-86B4-4ACC17202A5D}" type="presParOf" srcId="{6B4D5337-2932-4EDF-959E-0BBAFEAFCB71}" destId="{4C91A7B3-A3F0-4C1C-ACAE-A1E1B48A9020}" srcOrd="0" destOrd="0" presId="urn:microsoft.com/office/officeart/2005/8/layout/cycle2"/>
    <dgm:cxn modelId="{BF9AC81A-888B-41CC-ADEC-04C8DA4DE619}" type="presParOf" srcId="{E564C263-FC60-42DE-8028-B1A2408242E1}" destId="{07F45AEA-66D5-48A4-99AD-247D10216491}" srcOrd="6" destOrd="0" presId="urn:microsoft.com/office/officeart/2005/8/layout/cycle2"/>
    <dgm:cxn modelId="{22A90563-D52C-4153-B5C1-2635B1EF15B8}" type="presParOf" srcId="{E564C263-FC60-42DE-8028-B1A2408242E1}" destId="{FF6CD036-E9D5-4ED6-8E57-B421A1EEF3E7}" srcOrd="7" destOrd="0" presId="urn:microsoft.com/office/officeart/2005/8/layout/cycle2"/>
    <dgm:cxn modelId="{53A906FD-A4D1-4032-A9F8-D9305E3D987E}" type="presParOf" srcId="{FF6CD036-E9D5-4ED6-8E57-B421A1EEF3E7}" destId="{5978CF05-2B70-41BD-8030-FFCF45BE92F0}" srcOrd="0" destOrd="0" presId="urn:microsoft.com/office/officeart/2005/8/layout/cycle2"/>
    <dgm:cxn modelId="{CB521DA6-EACA-4DD5-832C-EF00C9A69F6A}" type="presParOf" srcId="{E564C263-FC60-42DE-8028-B1A2408242E1}" destId="{AC450965-EEE1-4B2E-BDE3-3F5C56E87B3F}" srcOrd="8" destOrd="0" presId="urn:microsoft.com/office/officeart/2005/8/layout/cycle2"/>
    <dgm:cxn modelId="{8E594E64-0437-4389-9FC3-D116408E97B3}" type="presParOf" srcId="{E564C263-FC60-42DE-8028-B1A2408242E1}" destId="{25AFD656-8EA2-43B2-B3A7-80E7147394A9}" srcOrd="9" destOrd="0" presId="urn:microsoft.com/office/officeart/2005/8/layout/cycle2"/>
    <dgm:cxn modelId="{383DFC30-9A35-43ED-BAEE-AF0036435A40}" type="presParOf" srcId="{25AFD656-8EA2-43B2-B3A7-80E7147394A9}" destId="{EFEFFC55-E9C1-45C8-89EA-8027AD97DBBC}"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B26D91-E6FC-4A45-984F-4D2513E8BF5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D376A7-AA25-4DFA-B10B-A9B96C0FD232}">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How Family Liaison can provide additional information regarding support to officers in providing victim care</a:t>
          </a:r>
        </a:p>
      </dgm:t>
    </dgm:pt>
    <dgm:pt modelId="{9A9313D7-5A29-4C09-B303-9D9A36A34541}" type="parTrans" cxnId="{5C9729EB-2856-4095-9405-398D715ED3CB}">
      <dgm:prSet/>
      <dgm:spPr/>
      <dgm:t>
        <a:bodyPr/>
        <a:lstStyle/>
        <a:p>
          <a:endParaRPr lang="en-GB"/>
        </a:p>
      </dgm:t>
    </dgm:pt>
    <dgm:pt modelId="{8F6CEF00-A25E-43F6-94AF-504424A027E6}" type="sibTrans" cxnId="{5C9729EB-2856-4095-9405-398D715ED3CB}">
      <dgm:prSet/>
      <dgm:spPr/>
      <dgm:t>
        <a:bodyPr/>
        <a:lstStyle/>
        <a:p>
          <a:endParaRPr lang="en-GB"/>
        </a:p>
      </dgm:t>
    </dgm:pt>
    <dgm:pt modelId="{687A8ADD-0D78-45ED-8B32-FB73362C85B7}">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Reducing the potential for victims to become dependent on police</a:t>
          </a:r>
        </a:p>
      </dgm:t>
    </dgm:pt>
    <dgm:pt modelId="{1D0D79E4-BD74-4513-9359-ACADF8210E0A}" type="parTrans" cxnId="{C8FFF46B-D490-4F42-A085-7EED729D1CB2}">
      <dgm:prSet/>
      <dgm:spPr/>
      <dgm:t>
        <a:bodyPr/>
        <a:lstStyle/>
        <a:p>
          <a:endParaRPr lang="en-GB"/>
        </a:p>
      </dgm:t>
    </dgm:pt>
    <dgm:pt modelId="{9250ADFE-82BC-4D73-B8CC-17CAC82487F5}" type="sibTrans" cxnId="{C8FFF46B-D490-4F42-A085-7EED729D1CB2}">
      <dgm:prSet/>
      <dgm:spPr/>
      <dgm:t>
        <a:bodyPr/>
        <a:lstStyle/>
        <a:p>
          <a:endParaRPr lang="en-GB"/>
        </a:p>
      </dgm:t>
    </dgm:pt>
    <dgm:pt modelId="{F17BB9B1-97BB-4D2B-ADA3-8D0BC4F05F8C}">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Creating an exit strategy</a:t>
          </a:r>
        </a:p>
      </dgm:t>
    </dgm:pt>
    <dgm:pt modelId="{F5AF1E34-5900-4634-BA48-3FC3C9C6E621}" type="parTrans" cxnId="{9B9B1007-37F9-47F5-ACDC-F5495B6BC14A}">
      <dgm:prSet/>
      <dgm:spPr/>
      <dgm:t>
        <a:bodyPr/>
        <a:lstStyle/>
        <a:p>
          <a:endParaRPr lang="en-GB"/>
        </a:p>
      </dgm:t>
    </dgm:pt>
    <dgm:pt modelId="{D53A9A12-3265-490F-ADD2-01BA878F0355}" type="sibTrans" cxnId="{9B9B1007-37F9-47F5-ACDC-F5495B6BC14A}">
      <dgm:prSet/>
      <dgm:spPr/>
      <dgm:t>
        <a:bodyPr/>
        <a:lstStyle/>
        <a:p>
          <a:endParaRPr lang="en-GB"/>
        </a:p>
      </dgm:t>
    </dgm:pt>
    <dgm:pt modelId="{960D0781-BBE4-465A-8CF8-D5030162F45A}">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Managing complaints, sharing good practice &amp; lessons learned</a:t>
          </a:r>
        </a:p>
      </dgm:t>
    </dgm:pt>
    <dgm:pt modelId="{CA31AD9B-EE2A-45CF-932D-86D28D36465E}" type="parTrans" cxnId="{DC596A14-E38F-4EF7-8DB7-9DDFBB79D885}">
      <dgm:prSet/>
      <dgm:spPr/>
      <dgm:t>
        <a:bodyPr/>
        <a:lstStyle/>
        <a:p>
          <a:endParaRPr lang="en-GB"/>
        </a:p>
      </dgm:t>
    </dgm:pt>
    <dgm:pt modelId="{0FB01814-66B2-4225-824B-E2E21EA4BA99}" type="sibTrans" cxnId="{DC596A14-E38F-4EF7-8DB7-9DDFBB79D885}">
      <dgm:prSet/>
      <dgm:spPr/>
      <dgm:t>
        <a:bodyPr/>
        <a:lstStyle/>
        <a:p>
          <a:endParaRPr lang="en-GB"/>
        </a:p>
      </dgm:t>
    </dgm:pt>
    <dgm:pt modelId="{D1C3F14A-40AD-492D-8782-E598FDD4AD7D}" type="pres">
      <dgm:prSet presAssocID="{60B26D91-E6FC-4A45-984F-4D2513E8BF5B}" presName="diagram" presStyleCnt="0">
        <dgm:presLayoutVars>
          <dgm:dir/>
          <dgm:resizeHandles val="exact"/>
        </dgm:presLayoutVars>
      </dgm:prSet>
      <dgm:spPr/>
    </dgm:pt>
    <dgm:pt modelId="{C682082E-5C37-4A2B-9BAC-2E3978984E4E}" type="pres">
      <dgm:prSet presAssocID="{4DD376A7-AA25-4DFA-B10B-A9B96C0FD232}" presName="node" presStyleLbl="node1" presStyleIdx="0" presStyleCnt="4" custScaleX="248813">
        <dgm:presLayoutVars>
          <dgm:bulletEnabled val="1"/>
        </dgm:presLayoutVars>
      </dgm:prSet>
      <dgm:spPr/>
    </dgm:pt>
    <dgm:pt modelId="{366A9C64-E017-431A-AF77-89BC88CF54AB}" type="pres">
      <dgm:prSet presAssocID="{8F6CEF00-A25E-43F6-94AF-504424A027E6}" presName="sibTrans" presStyleCnt="0"/>
      <dgm:spPr/>
    </dgm:pt>
    <dgm:pt modelId="{8A09C2E7-883E-4901-8447-27436D745E99}" type="pres">
      <dgm:prSet presAssocID="{687A8ADD-0D78-45ED-8B32-FB73362C85B7}" presName="node" presStyleLbl="node1" presStyleIdx="1" presStyleCnt="4">
        <dgm:presLayoutVars>
          <dgm:bulletEnabled val="1"/>
        </dgm:presLayoutVars>
      </dgm:prSet>
      <dgm:spPr/>
    </dgm:pt>
    <dgm:pt modelId="{6CF18EDD-CE26-41D0-9F75-3576878F74CE}" type="pres">
      <dgm:prSet presAssocID="{9250ADFE-82BC-4D73-B8CC-17CAC82487F5}" presName="sibTrans" presStyleCnt="0"/>
      <dgm:spPr/>
    </dgm:pt>
    <dgm:pt modelId="{A9DE281E-A6EE-41A3-9EE5-EF3208C6D829}" type="pres">
      <dgm:prSet presAssocID="{F17BB9B1-97BB-4D2B-ADA3-8D0BC4F05F8C}" presName="node" presStyleLbl="node1" presStyleIdx="2" presStyleCnt="4">
        <dgm:presLayoutVars>
          <dgm:bulletEnabled val="1"/>
        </dgm:presLayoutVars>
      </dgm:prSet>
      <dgm:spPr/>
    </dgm:pt>
    <dgm:pt modelId="{0A2BA3E2-313B-4263-895F-C223796AA8AF}" type="pres">
      <dgm:prSet presAssocID="{D53A9A12-3265-490F-ADD2-01BA878F0355}" presName="sibTrans" presStyleCnt="0"/>
      <dgm:spPr/>
    </dgm:pt>
    <dgm:pt modelId="{B36FEA9F-933D-43FB-ABD8-0CF14F657CA6}" type="pres">
      <dgm:prSet presAssocID="{960D0781-BBE4-465A-8CF8-D5030162F45A}" presName="node" presStyleLbl="node1" presStyleIdx="3" presStyleCnt="4">
        <dgm:presLayoutVars>
          <dgm:bulletEnabled val="1"/>
        </dgm:presLayoutVars>
      </dgm:prSet>
      <dgm:spPr/>
    </dgm:pt>
  </dgm:ptLst>
  <dgm:cxnLst>
    <dgm:cxn modelId="{9B9B1007-37F9-47F5-ACDC-F5495B6BC14A}" srcId="{60B26D91-E6FC-4A45-984F-4D2513E8BF5B}" destId="{F17BB9B1-97BB-4D2B-ADA3-8D0BC4F05F8C}" srcOrd="2" destOrd="0" parTransId="{F5AF1E34-5900-4634-BA48-3FC3C9C6E621}" sibTransId="{D53A9A12-3265-490F-ADD2-01BA878F0355}"/>
    <dgm:cxn modelId="{ECFC1C13-AF1F-493F-80D4-7A87A2AEBE76}" type="presOf" srcId="{4DD376A7-AA25-4DFA-B10B-A9B96C0FD232}" destId="{C682082E-5C37-4A2B-9BAC-2E3978984E4E}" srcOrd="0" destOrd="0" presId="urn:microsoft.com/office/officeart/2005/8/layout/default"/>
    <dgm:cxn modelId="{DC596A14-E38F-4EF7-8DB7-9DDFBB79D885}" srcId="{60B26D91-E6FC-4A45-984F-4D2513E8BF5B}" destId="{960D0781-BBE4-465A-8CF8-D5030162F45A}" srcOrd="3" destOrd="0" parTransId="{CA31AD9B-EE2A-45CF-932D-86D28D36465E}" sibTransId="{0FB01814-66B2-4225-824B-E2E21EA4BA99}"/>
    <dgm:cxn modelId="{B404F715-589B-4C89-9011-16E986B2BD77}" type="presOf" srcId="{687A8ADD-0D78-45ED-8B32-FB73362C85B7}" destId="{8A09C2E7-883E-4901-8447-27436D745E99}" srcOrd="0" destOrd="0" presId="urn:microsoft.com/office/officeart/2005/8/layout/default"/>
    <dgm:cxn modelId="{E41D8620-177A-4C3C-8114-579283574374}" type="presOf" srcId="{60B26D91-E6FC-4A45-984F-4D2513E8BF5B}" destId="{D1C3F14A-40AD-492D-8782-E598FDD4AD7D}" srcOrd="0" destOrd="0" presId="urn:microsoft.com/office/officeart/2005/8/layout/default"/>
    <dgm:cxn modelId="{C8FFF46B-D490-4F42-A085-7EED729D1CB2}" srcId="{60B26D91-E6FC-4A45-984F-4D2513E8BF5B}" destId="{687A8ADD-0D78-45ED-8B32-FB73362C85B7}" srcOrd="1" destOrd="0" parTransId="{1D0D79E4-BD74-4513-9359-ACADF8210E0A}" sibTransId="{9250ADFE-82BC-4D73-B8CC-17CAC82487F5}"/>
    <dgm:cxn modelId="{C0B3E056-4F8F-43E0-BA73-B38B4D4A579B}" type="presOf" srcId="{F17BB9B1-97BB-4D2B-ADA3-8D0BC4F05F8C}" destId="{A9DE281E-A6EE-41A3-9EE5-EF3208C6D829}" srcOrd="0" destOrd="0" presId="urn:microsoft.com/office/officeart/2005/8/layout/default"/>
    <dgm:cxn modelId="{FCCE52D6-3E5A-4055-A57B-0D420ECD58BB}" type="presOf" srcId="{960D0781-BBE4-465A-8CF8-D5030162F45A}" destId="{B36FEA9F-933D-43FB-ABD8-0CF14F657CA6}" srcOrd="0" destOrd="0" presId="urn:microsoft.com/office/officeart/2005/8/layout/default"/>
    <dgm:cxn modelId="{5C9729EB-2856-4095-9405-398D715ED3CB}" srcId="{60B26D91-E6FC-4A45-984F-4D2513E8BF5B}" destId="{4DD376A7-AA25-4DFA-B10B-A9B96C0FD232}" srcOrd="0" destOrd="0" parTransId="{9A9313D7-5A29-4C09-B303-9D9A36A34541}" sibTransId="{8F6CEF00-A25E-43F6-94AF-504424A027E6}"/>
    <dgm:cxn modelId="{CFDF6C86-12C8-401B-9079-58F47AFEB481}" type="presParOf" srcId="{D1C3F14A-40AD-492D-8782-E598FDD4AD7D}" destId="{C682082E-5C37-4A2B-9BAC-2E3978984E4E}" srcOrd="0" destOrd="0" presId="urn:microsoft.com/office/officeart/2005/8/layout/default"/>
    <dgm:cxn modelId="{2C350D8C-E84F-4250-B33D-C6AE60D8FC2E}" type="presParOf" srcId="{D1C3F14A-40AD-492D-8782-E598FDD4AD7D}" destId="{366A9C64-E017-431A-AF77-89BC88CF54AB}" srcOrd="1" destOrd="0" presId="urn:microsoft.com/office/officeart/2005/8/layout/default"/>
    <dgm:cxn modelId="{FE0C25C1-DA0D-401D-ABE0-582B31E3053C}" type="presParOf" srcId="{D1C3F14A-40AD-492D-8782-E598FDD4AD7D}" destId="{8A09C2E7-883E-4901-8447-27436D745E99}" srcOrd="2" destOrd="0" presId="urn:microsoft.com/office/officeart/2005/8/layout/default"/>
    <dgm:cxn modelId="{AF4B8713-5F74-4056-AEE0-234B4E94B26A}" type="presParOf" srcId="{D1C3F14A-40AD-492D-8782-E598FDD4AD7D}" destId="{6CF18EDD-CE26-41D0-9F75-3576878F74CE}" srcOrd="3" destOrd="0" presId="urn:microsoft.com/office/officeart/2005/8/layout/default"/>
    <dgm:cxn modelId="{FEDB973F-33FE-4109-A2FE-011DFDE78855}" type="presParOf" srcId="{D1C3F14A-40AD-492D-8782-E598FDD4AD7D}" destId="{A9DE281E-A6EE-41A3-9EE5-EF3208C6D829}" srcOrd="4" destOrd="0" presId="urn:microsoft.com/office/officeart/2005/8/layout/default"/>
    <dgm:cxn modelId="{86DAF9DE-306F-4754-B659-4F10B1EBD7FB}" type="presParOf" srcId="{D1C3F14A-40AD-492D-8782-E598FDD4AD7D}" destId="{0A2BA3E2-313B-4263-895F-C223796AA8AF}" srcOrd="5" destOrd="0" presId="urn:microsoft.com/office/officeart/2005/8/layout/default"/>
    <dgm:cxn modelId="{07C5C1E7-A4AB-4907-9E66-D6C4557216FC}" type="presParOf" srcId="{D1C3F14A-40AD-492D-8782-E598FDD4AD7D}" destId="{B36FEA9F-933D-43FB-ABD8-0CF14F657CA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74F16E-43F0-49BC-AF7F-DC22866C8B16}"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99295076-E230-423C-AC41-49D87DC6D9AD}">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Victims may:</a:t>
          </a:r>
        </a:p>
      </dgm:t>
    </dgm:pt>
    <dgm:pt modelId="{426B44C7-D465-4D20-994E-8F055EC712C8}" type="parTrans" cxnId="{5EF2DB19-1843-43B8-B0FE-F3EDC0FACA99}">
      <dgm:prSet/>
      <dgm:spPr/>
      <dgm:t>
        <a:bodyPr/>
        <a:lstStyle/>
        <a:p>
          <a:endParaRPr lang="en-GB"/>
        </a:p>
      </dgm:t>
    </dgm:pt>
    <dgm:pt modelId="{5098E0AF-0EF4-43E3-BE5E-F4899490DC38}" type="sibTrans" cxnId="{5EF2DB19-1843-43B8-B0FE-F3EDC0FACA99}">
      <dgm:prSet/>
      <dgm:spPr/>
      <dgm:t>
        <a:bodyPr/>
        <a:lstStyle/>
        <a:p>
          <a:endParaRPr lang="en-GB"/>
        </a:p>
      </dgm:t>
    </dgm:pt>
    <dgm:pt modelId="{B9533FAA-C53A-4242-B8E1-9C575723369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Suffer short term &amp; long term effects</a:t>
          </a:r>
        </a:p>
      </dgm:t>
    </dgm:pt>
    <dgm:pt modelId="{F424245F-B790-4FAF-992B-235A60B26EAC}" type="parTrans" cxnId="{3679CB9C-53DF-4863-8E36-42CCFA12B3E1}">
      <dgm:prSet/>
      <dgm:spPr/>
      <dgm:t>
        <a:bodyPr/>
        <a:lstStyle/>
        <a:p>
          <a:endParaRPr lang="en-GB"/>
        </a:p>
      </dgm:t>
    </dgm:pt>
    <dgm:pt modelId="{ADFD0676-EA84-412B-A5A8-D386E4EF4FF2}" type="sibTrans" cxnId="{3679CB9C-53DF-4863-8E36-42CCFA12B3E1}">
      <dgm:prSet/>
      <dgm:spPr/>
      <dgm:t>
        <a:bodyPr/>
        <a:lstStyle/>
        <a:p>
          <a:endParaRPr lang="en-GB"/>
        </a:p>
      </dgm:t>
    </dgm:pt>
    <dgm:pt modelId="{51C200C5-99E1-4053-B4E7-C81CAB45465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They may have friends, partners &amp; children who may also be affected by the crime</a:t>
          </a:r>
        </a:p>
      </dgm:t>
    </dgm:pt>
    <dgm:pt modelId="{E8390F63-BC56-42CF-BB78-6D2CBFBF4594}" type="parTrans" cxnId="{62E7C6AF-FE07-4C73-9103-4548C8C8CD0F}">
      <dgm:prSet/>
      <dgm:spPr/>
      <dgm:t>
        <a:bodyPr/>
        <a:lstStyle/>
        <a:p>
          <a:endParaRPr lang="en-GB"/>
        </a:p>
      </dgm:t>
    </dgm:pt>
    <dgm:pt modelId="{144C5EFF-7B15-4310-BDF5-AE4C231B7408}" type="sibTrans" cxnId="{62E7C6AF-FE07-4C73-9103-4548C8C8CD0F}">
      <dgm:prSet/>
      <dgm:spPr/>
      <dgm:t>
        <a:bodyPr/>
        <a:lstStyle/>
        <a:p>
          <a:endParaRPr lang="en-GB"/>
        </a:p>
      </dgm:t>
    </dgm:pt>
    <dgm:pt modelId="{73E4AC47-219E-4D12-ABE3-E21CF024DE5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They may have a strong reaction to the crime even if others do not think of the crime as very serious</a:t>
          </a:r>
        </a:p>
      </dgm:t>
    </dgm:pt>
    <dgm:pt modelId="{356E6161-7D00-46D3-BEB3-FCCA28F06E68}" type="parTrans" cxnId="{611F746D-E4E7-4706-AB85-92D2F06C35F4}">
      <dgm:prSet/>
      <dgm:spPr/>
      <dgm:t>
        <a:bodyPr/>
        <a:lstStyle/>
        <a:p>
          <a:endParaRPr lang="en-GB"/>
        </a:p>
      </dgm:t>
    </dgm:pt>
    <dgm:pt modelId="{8EC984C6-717A-49CF-A711-83D3211DEF40}" type="sibTrans" cxnId="{611F746D-E4E7-4706-AB85-92D2F06C35F4}">
      <dgm:prSet/>
      <dgm:spPr/>
      <dgm:t>
        <a:bodyPr/>
        <a:lstStyle/>
        <a:p>
          <a:endParaRPr lang="en-GB"/>
        </a:p>
      </dgm:t>
    </dgm:pt>
    <dgm:pt modelId="{C2C55CCF-E968-4D51-B71F-0C579BECE08C}" type="pres">
      <dgm:prSet presAssocID="{BA74F16E-43F0-49BC-AF7F-DC22866C8B16}" presName="composite" presStyleCnt="0">
        <dgm:presLayoutVars>
          <dgm:chMax val="1"/>
          <dgm:dir/>
          <dgm:resizeHandles val="exact"/>
        </dgm:presLayoutVars>
      </dgm:prSet>
      <dgm:spPr/>
    </dgm:pt>
    <dgm:pt modelId="{7D93334F-179F-447E-986D-E10FA1FA94A7}" type="pres">
      <dgm:prSet presAssocID="{99295076-E230-423C-AC41-49D87DC6D9AD}" presName="roof" presStyleLbl="dkBgShp" presStyleIdx="0" presStyleCnt="2"/>
      <dgm:spPr/>
    </dgm:pt>
    <dgm:pt modelId="{480A4EE8-590E-486E-AE28-691E7CD4A4CE}" type="pres">
      <dgm:prSet presAssocID="{99295076-E230-423C-AC41-49D87DC6D9AD}" presName="pillars" presStyleCnt="0"/>
      <dgm:spPr/>
    </dgm:pt>
    <dgm:pt modelId="{B85F612B-6304-4163-BBC9-2C8F02A49528}" type="pres">
      <dgm:prSet presAssocID="{99295076-E230-423C-AC41-49D87DC6D9AD}" presName="pillar1" presStyleLbl="node1" presStyleIdx="0" presStyleCnt="3">
        <dgm:presLayoutVars>
          <dgm:bulletEnabled val="1"/>
        </dgm:presLayoutVars>
      </dgm:prSet>
      <dgm:spPr/>
    </dgm:pt>
    <dgm:pt modelId="{72573558-8D5A-433A-B7F9-E9A871D63E53}" type="pres">
      <dgm:prSet presAssocID="{51C200C5-99E1-4053-B4E7-C81CAB454658}" presName="pillarX" presStyleLbl="node1" presStyleIdx="1" presStyleCnt="3">
        <dgm:presLayoutVars>
          <dgm:bulletEnabled val="1"/>
        </dgm:presLayoutVars>
      </dgm:prSet>
      <dgm:spPr/>
    </dgm:pt>
    <dgm:pt modelId="{D2E2F1F3-3AF1-4400-9BD7-07F38E4F4CD0}" type="pres">
      <dgm:prSet presAssocID="{73E4AC47-219E-4D12-ABE3-E21CF024DE51}" presName="pillarX" presStyleLbl="node1" presStyleIdx="2" presStyleCnt="3">
        <dgm:presLayoutVars>
          <dgm:bulletEnabled val="1"/>
        </dgm:presLayoutVars>
      </dgm:prSet>
      <dgm:spPr/>
    </dgm:pt>
    <dgm:pt modelId="{E54475FF-2441-4FF7-A3F5-20EE714274C7}" type="pres">
      <dgm:prSet presAssocID="{99295076-E230-423C-AC41-49D87DC6D9AD}" presName="base" presStyleLbl="dkBgShp" presStyleIdx="1" presStyleCnt="2"/>
      <dgm:spPr>
        <a:solidFill>
          <a:schemeClr val="accent2">
            <a:lumMod val="60000"/>
            <a:lumOff val="40000"/>
          </a:schemeClr>
        </a:solidFill>
        <a:ln>
          <a:solidFill>
            <a:schemeClr val="tx1"/>
          </a:solidFill>
        </a:ln>
      </dgm:spPr>
    </dgm:pt>
  </dgm:ptLst>
  <dgm:cxnLst>
    <dgm:cxn modelId="{5EF2DB19-1843-43B8-B0FE-F3EDC0FACA99}" srcId="{BA74F16E-43F0-49BC-AF7F-DC22866C8B16}" destId="{99295076-E230-423C-AC41-49D87DC6D9AD}" srcOrd="0" destOrd="0" parTransId="{426B44C7-D465-4D20-994E-8F055EC712C8}" sibTransId="{5098E0AF-0EF4-43E3-BE5E-F4899490DC38}"/>
    <dgm:cxn modelId="{DEEB606A-E78F-4180-8884-241628153BED}" type="presOf" srcId="{73E4AC47-219E-4D12-ABE3-E21CF024DE51}" destId="{D2E2F1F3-3AF1-4400-9BD7-07F38E4F4CD0}" srcOrd="0" destOrd="0" presId="urn:microsoft.com/office/officeart/2005/8/layout/hList3"/>
    <dgm:cxn modelId="{B7B4E54A-6A0E-407D-ACD1-CE93464792D5}" type="presOf" srcId="{51C200C5-99E1-4053-B4E7-C81CAB454658}" destId="{72573558-8D5A-433A-B7F9-E9A871D63E53}" srcOrd="0" destOrd="0" presId="urn:microsoft.com/office/officeart/2005/8/layout/hList3"/>
    <dgm:cxn modelId="{611F746D-E4E7-4706-AB85-92D2F06C35F4}" srcId="{99295076-E230-423C-AC41-49D87DC6D9AD}" destId="{73E4AC47-219E-4D12-ABE3-E21CF024DE51}" srcOrd="2" destOrd="0" parTransId="{356E6161-7D00-46D3-BEB3-FCCA28F06E68}" sibTransId="{8EC984C6-717A-49CF-A711-83D3211DEF40}"/>
    <dgm:cxn modelId="{3679CB9C-53DF-4863-8E36-42CCFA12B3E1}" srcId="{99295076-E230-423C-AC41-49D87DC6D9AD}" destId="{B9533FAA-C53A-4242-B8E1-9C575723369D}" srcOrd="0" destOrd="0" parTransId="{F424245F-B790-4FAF-992B-235A60B26EAC}" sibTransId="{ADFD0676-EA84-412B-A5A8-D386E4EF4FF2}"/>
    <dgm:cxn modelId="{1DDA4EAE-1EF0-4339-9330-97EEDF51CBCB}" type="presOf" srcId="{B9533FAA-C53A-4242-B8E1-9C575723369D}" destId="{B85F612B-6304-4163-BBC9-2C8F02A49528}" srcOrd="0" destOrd="0" presId="urn:microsoft.com/office/officeart/2005/8/layout/hList3"/>
    <dgm:cxn modelId="{62E7C6AF-FE07-4C73-9103-4548C8C8CD0F}" srcId="{99295076-E230-423C-AC41-49D87DC6D9AD}" destId="{51C200C5-99E1-4053-B4E7-C81CAB454658}" srcOrd="1" destOrd="0" parTransId="{E8390F63-BC56-42CF-BB78-6D2CBFBF4594}" sibTransId="{144C5EFF-7B15-4310-BDF5-AE4C231B7408}"/>
    <dgm:cxn modelId="{275F12C8-FC98-4A36-BD78-AC6FA3C9661E}" type="presOf" srcId="{BA74F16E-43F0-49BC-AF7F-DC22866C8B16}" destId="{C2C55CCF-E968-4D51-B71F-0C579BECE08C}" srcOrd="0" destOrd="0" presId="urn:microsoft.com/office/officeart/2005/8/layout/hList3"/>
    <dgm:cxn modelId="{BDA624EE-ACFC-43A1-A12A-88CAFFC3F811}" type="presOf" srcId="{99295076-E230-423C-AC41-49D87DC6D9AD}" destId="{7D93334F-179F-447E-986D-E10FA1FA94A7}" srcOrd="0" destOrd="0" presId="urn:microsoft.com/office/officeart/2005/8/layout/hList3"/>
    <dgm:cxn modelId="{1F48185C-1CA2-4494-9BD2-943721F7568F}" type="presParOf" srcId="{C2C55CCF-E968-4D51-B71F-0C579BECE08C}" destId="{7D93334F-179F-447E-986D-E10FA1FA94A7}" srcOrd="0" destOrd="0" presId="urn:microsoft.com/office/officeart/2005/8/layout/hList3"/>
    <dgm:cxn modelId="{307D5143-1E20-4438-949C-97A49FB08F67}" type="presParOf" srcId="{C2C55CCF-E968-4D51-B71F-0C579BECE08C}" destId="{480A4EE8-590E-486E-AE28-691E7CD4A4CE}" srcOrd="1" destOrd="0" presId="urn:microsoft.com/office/officeart/2005/8/layout/hList3"/>
    <dgm:cxn modelId="{E324AAAB-0173-4506-B05E-65BD44688C13}" type="presParOf" srcId="{480A4EE8-590E-486E-AE28-691E7CD4A4CE}" destId="{B85F612B-6304-4163-BBC9-2C8F02A49528}" srcOrd="0" destOrd="0" presId="urn:microsoft.com/office/officeart/2005/8/layout/hList3"/>
    <dgm:cxn modelId="{A4DF2DCA-03AC-473B-AEDD-80F42C75C123}" type="presParOf" srcId="{480A4EE8-590E-486E-AE28-691E7CD4A4CE}" destId="{72573558-8D5A-433A-B7F9-E9A871D63E53}" srcOrd="1" destOrd="0" presId="urn:microsoft.com/office/officeart/2005/8/layout/hList3"/>
    <dgm:cxn modelId="{A8670211-C7C5-4EC7-945D-52E77E9F0C04}" type="presParOf" srcId="{480A4EE8-590E-486E-AE28-691E7CD4A4CE}" destId="{D2E2F1F3-3AF1-4400-9BD7-07F38E4F4CD0}" srcOrd="2" destOrd="0" presId="urn:microsoft.com/office/officeart/2005/8/layout/hList3"/>
    <dgm:cxn modelId="{AE507286-363E-4E35-965C-ECF7E3D62ABE}" type="presParOf" srcId="{C2C55CCF-E968-4D51-B71F-0C579BECE08C}" destId="{E54475FF-2441-4FF7-A3F5-20EE714274C7}" srcOrd="2" destOrd="0" presId="urn:microsoft.com/office/officeart/2005/8/layout/hList3"/>
  </dgm:cxnLst>
  <dgm:bg>
    <a:solidFill>
      <a:schemeClr val="accent2">
        <a:lumMod val="60000"/>
        <a:lumOff val="40000"/>
      </a:schemeClr>
    </a:solidFill>
  </dgm:bg>
  <dgm:whole>
    <a:ln>
      <a:solidFill>
        <a:schemeClr val="tx1"/>
      </a:solidFill>
    </a:ln>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942567-10E2-48FE-A410-2C31E966FA5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71303CF-B337-43E7-8114-EDDE7CCA746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Feelings of powerlessness</a:t>
          </a:r>
        </a:p>
      </dgm:t>
    </dgm:pt>
    <dgm:pt modelId="{EE33C8C4-36F3-4AD2-9C3D-DD2ABBD5944E}" type="parTrans" cxnId="{62B03710-8018-43E0-A176-49BCA814240F}">
      <dgm:prSet/>
      <dgm:spPr/>
      <dgm:t>
        <a:bodyPr/>
        <a:lstStyle/>
        <a:p>
          <a:endParaRPr lang="en-GB"/>
        </a:p>
      </dgm:t>
    </dgm:pt>
    <dgm:pt modelId="{EEB753C1-62F0-4543-AAE5-B38AD94E4F10}" type="sibTrans" cxnId="{62B03710-8018-43E0-A176-49BCA814240F}">
      <dgm:prSet/>
      <dgm:spPr>
        <a:solidFill>
          <a:schemeClr val="accent2">
            <a:lumMod val="75000"/>
          </a:schemeClr>
        </a:solidFill>
        <a:ln>
          <a:solidFill>
            <a:schemeClr val="tx1"/>
          </a:solidFill>
        </a:ln>
      </dgm:spPr>
      <dgm:t>
        <a:bodyPr/>
        <a:lstStyle/>
        <a:p>
          <a:endParaRPr lang="en-GB"/>
        </a:p>
      </dgm:t>
    </dgm:pt>
    <dgm:pt modelId="{3E38C08A-CDB6-43FF-BF45-2EA14134EB8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Vulnerability to repeat attack</a:t>
          </a:r>
        </a:p>
      </dgm:t>
    </dgm:pt>
    <dgm:pt modelId="{BC1DC67A-A390-494C-A44E-74F9EC372502}" type="parTrans" cxnId="{E4C3F657-8BB0-4524-87EE-174D2138D025}">
      <dgm:prSet/>
      <dgm:spPr/>
      <dgm:t>
        <a:bodyPr/>
        <a:lstStyle/>
        <a:p>
          <a:endParaRPr lang="en-GB"/>
        </a:p>
      </dgm:t>
    </dgm:pt>
    <dgm:pt modelId="{E65D4EB1-B7BA-4BF3-BB89-1E7249919F72}" type="sibTrans" cxnId="{E4C3F657-8BB0-4524-87EE-174D2138D025}">
      <dgm:prSet/>
      <dgm:spPr>
        <a:solidFill>
          <a:schemeClr val="accent2">
            <a:lumMod val="75000"/>
          </a:schemeClr>
        </a:solidFill>
        <a:ln>
          <a:solidFill>
            <a:schemeClr val="tx1"/>
          </a:solidFill>
        </a:ln>
      </dgm:spPr>
      <dgm:t>
        <a:bodyPr/>
        <a:lstStyle/>
        <a:p>
          <a:endParaRPr lang="en-GB"/>
        </a:p>
      </dgm:t>
    </dgm:pt>
    <dgm:pt modelId="{F2D372B1-B5B3-4DA9-9088-2D3A582091A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Depression or anxiety related illnesses</a:t>
          </a:r>
        </a:p>
      </dgm:t>
    </dgm:pt>
    <dgm:pt modelId="{C4B77C33-95E2-4DA6-AA16-F75F482CA9DF}" type="parTrans" cxnId="{98B0640C-290A-424C-A7D5-8695D490F8DE}">
      <dgm:prSet/>
      <dgm:spPr/>
      <dgm:t>
        <a:bodyPr/>
        <a:lstStyle/>
        <a:p>
          <a:endParaRPr lang="en-GB"/>
        </a:p>
      </dgm:t>
    </dgm:pt>
    <dgm:pt modelId="{19971740-BA9D-4808-AA75-0A4C916F2F0A}" type="sibTrans" cxnId="{98B0640C-290A-424C-A7D5-8695D490F8DE}">
      <dgm:prSet/>
      <dgm:spPr>
        <a:solidFill>
          <a:schemeClr val="accent2">
            <a:lumMod val="75000"/>
          </a:schemeClr>
        </a:solidFill>
        <a:ln>
          <a:solidFill>
            <a:schemeClr val="tx1"/>
          </a:solidFill>
        </a:ln>
      </dgm:spPr>
      <dgm:t>
        <a:bodyPr/>
        <a:lstStyle/>
        <a:p>
          <a:endParaRPr lang="en-GB"/>
        </a:p>
      </dgm:t>
    </dgm:pt>
    <dgm:pt modelId="{6F05F156-5F18-4AA8-8CC7-9C01DCD9D08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Post Traumatic Stress Disorder</a:t>
          </a:r>
        </a:p>
      </dgm:t>
    </dgm:pt>
    <dgm:pt modelId="{75EB0918-0AF6-4A73-B12B-ADD0D159267E}" type="parTrans" cxnId="{5DAE3ABF-9DFF-4FBC-8AE0-9264D8740893}">
      <dgm:prSet/>
      <dgm:spPr/>
      <dgm:t>
        <a:bodyPr/>
        <a:lstStyle/>
        <a:p>
          <a:endParaRPr lang="en-GB"/>
        </a:p>
      </dgm:t>
    </dgm:pt>
    <dgm:pt modelId="{4CBC647D-C5ED-4DB9-B0EA-E25A7565B1C9}" type="sibTrans" cxnId="{5DAE3ABF-9DFF-4FBC-8AE0-9264D8740893}">
      <dgm:prSet/>
      <dgm:spPr>
        <a:solidFill>
          <a:schemeClr val="accent2">
            <a:lumMod val="75000"/>
          </a:schemeClr>
        </a:solidFill>
        <a:ln>
          <a:solidFill>
            <a:schemeClr val="tx1"/>
          </a:solidFill>
        </a:ln>
      </dgm:spPr>
      <dgm:t>
        <a:bodyPr/>
        <a:lstStyle/>
        <a:p>
          <a:endParaRPr lang="en-GB"/>
        </a:p>
      </dgm:t>
    </dgm:pt>
    <dgm:pt modelId="{47540FF7-A718-40E8-AE91-D150227CDAE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Inappropriate behaviour towards suspect (vigilante behaviour if police take no action)</a:t>
          </a:r>
        </a:p>
      </dgm:t>
    </dgm:pt>
    <dgm:pt modelId="{422A1CCB-F364-4149-A3BB-C6221B6A8020}" type="parTrans" cxnId="{DFFFD75C-2EDD-40F2-AC46-88B4DF80B69C}">
      <dgm:prSet/>
      <dgm:spPr/>
      <dgm:t>
        <a:bodyPr/>
        <a:lstStyle/>
        <a:p>
          <a:endParaRPr lang="en-GB"/>
        </a:p>
      </dgm:t>
    </dgm:pt>
    <dgm:pt modelId="{5DB2F35F-93A8-4484-97AA-FFD426E06D4F}" type="sibTrans" cxnId="{DFFFD75C-2EDD-40F2-AC46-88B4DF80B69C}">
      <dgm:prSet/>
      <dgm:spPr/>
      <dgm:t>
        <a:bodyPr/>
        <a:lstStyle/>
        <a:p>
          <a:endParaRPr lang="en-GB"/>
        </a:p>
      </dgm:t>
    </dgm:pt>
    <dgm:pt modelId="{E887BE12-6D1B-430E-B6F3-6B0BEC7B4DA2}" type="pres">
      <dgm:prSet presAssocID="{44942567-10E2-48FE-A410-2C31E966FA5C}" presName="diagram" presStyleCnt="0">
        <dgm:presLayoutVars>
          <dgm:dir/>
          <dgm:resizeHandles val="exact"/>
        </dgm:presLayoutVars>
      </dgm:prSet>
      <dgm:spPr/>
    </dgm:pt>
    <dgm:pt modelId="{3E62E759-A322-4C8E-AA02-6795C624583F}" type="pres">
      <dgm:prSet presAssocID="{B71303CF-B337-43E7-8114-EDDE7CCA7467}" presName="node" presStyleLbl="node1" presStyleIdx="0" presStyleCnt="5">
        <dgm:presLayoutVars>
          <dgm:bulletEnabled val="1"/>
        </dgm:presLayoutVars>
      </dgm:prSet>
      <dgm:spPr/>
    </dgm:pt>
    <dgm:pt modelId="{80ED71CE-0DF2-4C3D-8105-2B543DCCFB92}" type="pres">
      <dgm:prSet presAssocID="{EEB753C1-62F0-4543-AAE5-B38AD94E4F10}" presName="sibTrans" presStyleLbl="sibTrans2D1" presStyleIdx="0" presStyleCnt="4"/>
      <dgm:spPr/>
    </dgm:pt>
    <dgm:pt modelId="{19CEE1C6-B73E-4D91-8DCF-64CAE1CD6F60}" type="pres">
      <dgm:prSet presAssocID="{EEB753C1-62F0-4543-AAE5-B38AD94E4F10}" presName="connectorText" presStyleLbl="sibTrans2D1" presStyleIdx="0" presStyleCnt="4"/>
      <dgm:spPr/>
    </dgm:pt>
    <dgm:pt modelId="{9DAA87F6-CA7D-4C31-93DA-44C4CDFAAAE9}" type="pres">
      <dgm:prSet presAssocID="{3E38C08A-CDB6-43FF-BF45-2EA14134EB8D}" presName="node" presStyleLbl="node1" presStyleIdx="1" presStyleCnt="5">
        <dgm:presLayoutVars>
          <dgm:bulletEnabled val="1"/>
        </dgm:presLayoutVars>
      </dgm:prSet>
      <dgm:spPr/>
    </dgm:pt>
    <dgm:pt modelId="{92FB3D7F-46E2-40E0-A3E0-D7F37C932B71}" type="pres">
      <dgm:prSet presAssocID="{E65D4EB1-B7BA-4BF3-BB89-1E7249919F72}" presName="sibTrans" presStyleLbl="sibTrans2D1" presStyleIdx="1" presStyleCnt="4"/>
      <dgm:spPr/>
    </dgm:pt>
    <dgm:pt modelId="{90A09585-7D4B-4FAE-BFC9-B983AB03D171}" type="pres">
      <dgm:prSet presAssocID="{E65D4EB1-B7BA-4BF3-BB89-1E7249919F72}" presName="connectorText" presStyleLbl="sibTrans2D1" presStyleIdx="1" presStyleCnt="4"/>
      <dgm:spPr/>
    </dgm:pt>
    <dgm:pt modelId="{800A4BC9-19F2-4558-90EA-EB028AA42617}" type="pres">
      <dgm:prSet presAssocID="{F2D372B1-B5B3-4DA9-9088-2D3A582091A5}" presName="node" presStyleLbl="node1" presStyleIdx="2" presStyleCnt="5">
        <dgm:presLayoutVars>
          <dgm:bulletEnabled val="1"/>
        </dgm:presLayoutVars>
      </dgm:prSet>
      <dgm:spPr/>
    </dgm:pt>
    <dgm:pt modelId="{347CED21-80FA-46BB-8216-9EE64502FE6E}" type="pres">
      <dgm:prSet presAssocID="{19971740-BA9D-4808-AA75-0A4C916F2F0A}" presName="sibTrans" presStyleLbl="sibTrans2D1" presStyleIdx="2" presStyleCnt="4"/>
      <dgm:spPr/>
    </dgm:pt>
    <dgm:pt modelId="{67A3F43D-29AA-4D74-B893-6D1F34135673}" type="pres">
      <dgm:prSet presAssocID="{19971740-BA9D-4808-AA75-0A4C916F2F0A}" presName="connectorText" presStyleLbl="sibTrans2D1" presStyleIdx="2" presStyleCnt="4"/>
      <dgm:spPr/>
    </dgm:pt>
    <dgm:pt modelId="{96FF818A-3D11-499C-9775-8411ABF1F6EA}" type="pres">
      <dgm:prSet presAssocID="{6F05F156-5F18-4AA8-8CC7-9C01DCD9D08A}" presName="node" presStyleLbl="node1" presStyleIdx="3" presStyleCnt="5">
        <dgm:presLayoutVars>
          <dgm:bulletEnabled val="1"/>
        </dgm:presLayoutVars>
      </dgm:prSet>
      <dgm:spPr/>
    </dgm:pt>
    <dgm:pt modelId="{AE6ED944-A683-4706-8E89-1C83EE4957A8}" type="pres">
      <dgm:prSet presAssocID="{4CBC647D-C5ED-4DB9-B0EA-E25A7565B1C9}" presName="sibTrans" presStyleLbl="sibTrans2D1" presStyleIdx="3" presStyleCnt="4"/>
      <dgm:spPr/>
    </dgm:pt>
    <dgm:pt modelId="{F91010A3-278A-400F-94AB-C010D1636A71}" type="pres">
      <dgm:prSet presAssocID="{4CBC647D-C5ED-4DB9-B0EA-E25A7565B1C9}" presName="connectorText" presStyleLbl="sibTrans2D1" presStyleIdx="3" presStyleCnt="4"/>
      <dgm:spPr/>
    </dgm:pt>
    <dgm:pt modelId="{8926F94B-9818-4F69-BC4E-CB4E8C8797B8}" type="pres">
      <dgm:prSet presAssocID="{47540FF7-A718-40E8-AE91-D150227CDAEF}" presName="node" presStyleLbl="node1" presStyleIdx="4" presStyleCnt="5" custScaleX="166821">
        <dgm:presLayoutVars>
          <dgm:bulletEnabled val="1"/>
        </dgm:presLayoutVars>
      </dgm:prSet>
      <dgm:spPr/>
    </dgm:pt>
  </dgm:ptLst>
  <dgm:cxnLst>
    <dgm:cxn modelId="{98B0640C-290A-424C-A7D5-8695D490F8DE}" srcId="{44942567-10E2-48FE-A410-2C31E966FA5C}" destId="{F2D372B1-B5B3-4DA9-9088-2D3A582091A5}" srcOrd="2" destOrd="0" parTransId="{C4B77C33-95E2-4DA6-AA16-F75F482CA9DF}" sibTransId="{19971740-BA9D-4808-AA75-0A4C916F2F0A}"/>
    <dgm:cxn modelId="{62B03710-8018-43E0-A176-49BCA814240F}" srcId="{44942567-10E2-48FE-A410-2C31E966FA5C}" destId="{B71303CF-B337-43E7-8114-EDDE7CCA7467}" srcOrd="0" destOrd="0" parTransId="{EE33C8C4-36F3-4AD2-9C3D-DD2ABBD5944E}" sibTransId="{EEB753C1-62F0-4543-AAE5-B38AD94E4F10}"/>
    <dgm:cxn modelId="{CB18E910-87D7-4398-B154-05FC7E24310F}" type="presOf" srcId="{6F05F156-5F18-4AA8-8CC7-9C01DCD9D08A}" destId="{96FF818A-3D11-499C-9775-8411ABF1F6EA}" srcOrd="0" destOrd="0" presId="urn:microsoft.com/office/officeart/2005/8/layout/process5"/>
    <dgm:cxn modelId="{40599A12-4C20-4472-8668-363C3E0D80EF}" type="presOf" srcId="{F2D372B1-B5B3-4DA9-9088-2D3A582091A5}" destId="{800A4BC9-19F2-4558-90EA-EB028AA42617}" srcOrd="0" destOrd="0" presId="urn:microsoft.com/office/officeart/2005/8/layout/process5"/>
    <dgm:cxn modelId="{1FE02F1E-4E7E-43A0-BD65-F649EC169BC0}" type="presOf" srcId="{4CBC647D-C5ED-4DB9-B0EA-E25A7565B1C9}" destId="{F91010A3-278A-400F-94AB-C010D1636A71}" srcOrd="1" destOrd="0" presId="urn:microsoft.com/office/officeart/2005/8/layout/process5"/>
    <dgm:cxn modelId="{DFDEF134-F11F-4A85-AF55-D4A130B79C36}" type="presOf" srcId="{47540FF7-A718-40E8-AE91-D150227CDAEF}" destId="{8926F94B-9818-4F69-BC4E-CB4E8C8797B8}" srcOrd="0" destOrd="0" presId="urn:microsoft.com/office/officeart/2005/8/layout/process5"/>
    <dgm:cxn modelId="{DFFFD75C-2EDD-40F2-AC46-88B4DF80B69C}" srcId="{44942567-10E2-48FE-A410-2C31E966FA5C}" destId="{47540FF7-A718-40E8-AE91-D150227CDAEF}" srcOrd="4" destOrd="0" parTransId="{422A1CCB-F364-4149-A3BB-C6221B6A8020}" sibTransId="{5DB2F35F-93A8-4484-97AA-FFD426E06D4F}"/>
    <dgm:cxn modelId="{E4C3F657-8BB0-4524-87EE-174D2138D025}" srcId="{44942567-10E2-48FE-A410-2C31E966FA5C}" destId="{3E38C08A-CDB6-43FF-BF45-2EA14134EB8D}" srcOrd="1" destOrd="0" parTransId="{BC1DC67A-A390-494C-A44E-74F9EC372502}" sibTransId="{E65D4EB1-B7BA-4BF3-BB89-1E7249919F72}"/>
    <dgm:cxn modelId="{3F200778-1C2B-4600-A9A8-1AA5E29084CC}" type="presOf" srcId="{4CBC647D-C5ED-4DB9-B0EA-E25A7565B1C9}" destId="{AE6ED944-A683-4706-8E89-1C83EE4957A8}" srcOrd="0" destOrd="0" presId="urn:microsoft.com/office/officeart/2005/8/layout/process5"/>
    <dgm:cxn modelId="{34B0FA9D-014D-489B-A449-5D4D41200CBC}" type="presOf" srcId="{3E38C08A-CDB6-43FF-BF45-2EA14134EB8D}" destId="{9DAA87F6-CA7D-4C31-93DA-44C4CDFAAAE9}" srcOrd="0" destOrd="0" presId="urn:microsoft.com/office/officeart/2005/8/layout/process5"/>
    <dgm:cxn modelId="{AD326D9E-1135-4F10-9AEB-03DB26D92CB3}" type="presOf" srcId="{EEB753C1-62F0-4543-AAE5-B38AD94E4F10}" destId="{19CEE1C6-B73E-4D91-8DCF-64CAE1CD6F60}" srcOrd="1" destOrd="0" presId="urn:microsoft.com/office/officeart/2005/8/layout/process5"/>
    <dgm:cxn modelId="{0EB762A2-5CC4-43D5-A829-922E9DE34A01}" type="presOf" srcId="{19971740-BA9D-4808-AA75-0A4C916F2F0A}" destId="{67A3F43D-29AA-4D74-B893-6D1F34135673}" srcOrd="1" destOrd="0" presId="urn:microsoft.com/office/officeart/2005/8/layout/process5"/>
    <dgm:cxn modelId="{4EBDE4A9-6037-428B-AD6E-B5E0101A9598}" type="presOf" srcId="{44942567-10E2-48FE-A410-2C31E966FA5C}" destId="{E887BE12-6D1B-430E-B6F3-6B0BEC7B4DA2}" srcOrd="0" destOrd="0" presId="urn:microsoft.com/office/officeart/2005/8/layout/process5"/>
    <dgm:cxn modelId="{7D5E69B3-8ADE-4508-B514-0712BF74807F}" type="presOf" srcId="{E65D4EB1-B7BA-4BF3-BB89-1E7249919F72}" destId="{90A09585-7D4B-4FAE-BFC9-B983AB03D171}" srcOrd="1" destOrd="0" presId="urn:microsoft.com/office/officeart/2005/8/layout/process5"/>
    <dgm:cxn modelId="{6C211CBD-B4CD-47E5-B46C-C0CA67CF2C63}" type="presOf" srcId="{B71303CF-B337-43E7-8114-EDDE7CCA7467}" destId="{3E62E759-A322-4C8E-AA02-6795C624583F}" srcOrd="0" destOrd="0" presId="urn:microsoft.com/office/officeart/2005/8/layout/process5"/>
    <dgm:cxn modelId="{5DAE3ABF-9DFF-4FBC-8AE0-9264D8740893}" srcId="{44942567-10E2-48FE-A410-2C31E966FA5C}" destId="{6F05F156-5F18-4AA8-8CC7-9C01DCD9D08A}" srcOrd="3" destOrd="0" parTransId="{75EB0918-0AF6-4A73-B12B-ADD0D159267E}" sibTransId="{4CBC647D-C5ED-4DB9-B0EA-E25A7565B1C9}"/>
    <dgm:cxn modelId="{6ECB4CED-FF55-49B6-9800-C74B53B2DD61}" type="presOf" srcId="{19971740-BA9D-4808-AA75-0A4C916F2F0A}" destId="{347CED21-80FA-46BB-8216-9EE64502FE6E}" srcOrd="0" destOrd="0" presId="urn:microsoft.com/office/officeart/2005/8/layout/process5"/>
    <dgm:cxn modelId="{6E54C9F2-7A22-45A6-A4B1-C52855A224A7}" type="presOf" srcId="{EEB753C1-62F0-4543-AAE5-B38AD94E4F10}" destId="{80ED71CE-0DF2-4C3D-8105-2B543DCCFB92}" srcOrd="0" destOrd="0" presId="urn:microsoft.com/office/officeart/2005/8/layout/process5"/>
    <dgm:cxn modelId="{01B659F6-1598-4BF0-A392-EC5F4B768D9E}" type="presOf" srcId="{E65D4EB1-B7BA-4BF3-BB89-1E7249919F72}" destId="{92FB3D7F-46E2-40E0-A3E0-D7F37C932B71}" srcOrd="0" destOrd="0" presId="urn:microsoft.com/office/officeart/2005/8/layout/process5"/>
    <dgm:cxn modelId="{5A3DB85B-AF7B-4937-BCC7-66A92AC8E9BE}" type="presParOf" srcId="{E887BE12-6D1B-430E-B6F3-6B0BEC7B4DA2}" destId="{3E62E759-A322-4C8E-AA02-6795C624583F}" srcOrd="0" destOrd="0" presId="urn:microsoft.com/office/officeart/2005/8/layout/process5"/>
    <dgm:cxn modelId="{C5A167C0-9542-4D3A-B6F5-D29F5D7A1FA4}" type="presParOf" srcId="{E887BE12-6D1B-430E-B6F3-6B0BEC7B4DA2}" destId="{80ED71CE-0DF2-4C3D-8105-2B543DCCFB92}" srcOrd="1" destOrd="0" presId="urn:microsoft.com/office/officeart/2005/8/layout/process5"/>
    <dgm:cxn modelId="{CFF52453-110D-4D0E-97B7-89FF243BBADB}" type="presParOf" srcId="{80ED71CE-0DF2-4C3D-8105-2B543DCCFB92}" destId="{19CEE1C6-B73E-4D91-8DCF-64CAE1CD6F60}" srcOrd="0" destOrd="0" presId="urn:microsoft.com/office/officeart/2005/8/layout/process5"/>
    <dgm:cxn modelId="{3DD40D20-B2C3-479A-9518-35FFE376218B}" type="presParOf" srcId="{E887BE12-6D1B-430E-B6F3-6B0BEC7B4DA2}" destId="{9DAA87F6-CA7D-4C31-93DA-44C4CDFAAAE9}" srcOrd="2" destOrd="0" presId="urn:microsoft.com/office/officeart/2005/8/layout/process5"/>
    <dgm:cxn modelId="{279B3348-95D6-4419-9230-15357D534BED}" type="presParOf" srcId="{E887BE12-6D1B-430E-B6F3-6B0BEC7B4DA2}" destId="{92FB3D7F-46E2-40E0-A3E0-D7F37C932B71}" srcOrd="3" destOrd="0" presId="urn:microsoft.com/office/officeart/2005/8/layout/process5"/>
    <dgm:cxn modelId="{C868EA20-8F09-49F0-9C79-1E3ECA783B30}" type="presParOf" srcId="{92FB3D7F-46E2-40E0-A3E0-D7F37C932B71}" destId="{90A09585-7D4B-4FAE-BFC9-B983AB03D171}" srcOrd="0" destOrd="0" presId="urn:microsoft.com/office/officeart/2005/8/layout/process5"/>
    <dgm:cxn modelId="{5090DD91-0A5C-4532-9B60-23DABC9EFDCF}" type="presParOf" srcId="{E887BE12-6D1B-430E-B6F3-6B0BEC7B4DA2}" destId="{800A4BC9-19F2-4558-90EA-EB028AA42617}" srcOrd="4" destOrd="0" presId="urn:microsoft.com/office/officeart/2005/8/layout/process5"/>
    <dgm:cxn modelId="{CA68C7C8-78C6-4D50-BFDF-CE2933049F83}" type="presParOf" srcId="{E887BE12-6D1B-430E-B6F3-6B0BEC7B4DA2}" destId="{347CED21-80FA-46BB-8216-9EE64502FE6E}" srcOrd="5" destOrd="0" presId="urn:microsoft.com/office/officeart/2005/8/layout/process5"/>
    <dgm:cxn modelId="{14DA9E64-8CD0-4C3A-B0BE-2A10EA0F6FF1}" type="presParOf" srcId="{347CED21-80FA-46BB-8216-9EE64502FE6E}" destId="{67A3F43D-29AA-4D74-B893-6D1F34135673}" srcOrd="0" destOrd="0" presId="urn:microsoft.com/office/officeart/2005/8/layout/process5"/>
    <dgm:cxn modelId="{FDE5F3B7-86C5-4D1E-A1BD-9737B260C751}" type="presParOf" srcId="{E887BE12-6D1B-430E-B6F3-6B0BEC7B4DA2}" destId="{96FF818A-3D11-499C-9775-8411ABF1F6EA}" srcOrd="6" destOrd="0" presId="urn:microsoft.com/office/officeart/2005/8/layout/process5"/>
    <dgm:cxn modelId="{1A416963-B62B-485C-AE0A-BCA4C572555D}" type="presParOf" srcId="{E887BE12-6D1B-430E-B6F3-6B0BEC7B4DA2}" destId="{AE6ED944-A683-4706-8E89-1C83EE4957A8}" srcOrd="7" destOrd="0" presId="urn:microsoft.com/office/officeart/2005/8/layout/process5"/>
    <dgm:cxn modelId="{34E6AE8D-34A1-4922-9586-A51CD8F6CDB0}" type="presParOf" srcId="{AE6ED944-A683-4706-8E89-1C83EE4957A8}" destId="{F91010A3-278A-400F-94AB-C010D1636A71}" srcOrd="0" destOrd="0" presId="urn:microsoft.com/office/officeart/2005/8/layout/process5"/>
    <dgm:cxn modelId="{E45B7916-5283-49A8-A09D-81F08F2BAD78}" type="presParOf" srcId="{E887BE12-6D1B-430E-B6F3-6B0BEC7B4DA2}" destId="{8926F94B-9818-4F69-BC4E-CB4E8C8797B8}"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F78154-0F1E-4C5A-AC95-565F25D35DA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D10206E-B415-46AE-AE81-0425030FB13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Victims &amp; witnesses are dealt with in the most appropriate manner</a:t>
          </a:r>
        </a:p>
      </dgm:t>
    </dgm:pt>
    <dgm:pt modelId="{5BCA231A-BFC3-4826-8874-20FB0B822959}" type="parTrans" cxnId="{45AB977B-FA2F-4724-8F19-9B7961FE72B0}">
      <dgm:prSet/>
      <dgm:spPr/>
      <dgm:t>
        <a:bodyPr/>
        <a:lstStyle/>
        <a:p>
          <a:endParaRPr lang="en-GB"/>
        </a:p>
      </dgm:t>
    </dgm:pt>
    <dgm:pt modelId="{076BB8DD-69FC-4914-B200-5D06AA16C789}" type="sibTrans" cxnId="{45AB977B-FA2F-4724-8F19-9B7961FE72B0}">
      <dgm:prSet/>
      <dgm:spPr/>
      <dgm:t>
        <a:bodyPr/>
        <a:lstStyle/>
        <a:p>
          <a:endParaRPr lang="en-GB"/>
        </a:p>
      </dgm:t>
    </dgm:pt>
    <dgm:pt modelId="{75C1C41D-AE90-4F1B-8917-2563C15D557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Allows them access to </a:t>
          </a:r>
          <a:r>
            <a:rPr lang="en-GB" sz="2400" b="1" dirty="0">
              <a:solidFill>
                <a:schemeClr val="tx1"/>
              </a:solidFill>
            </a:rPr>
            <a:t>appropriate </a:t>
          </a:r>
          <a:r>
            <a:rPr lang="en-GB" sz="2400" b="0" dirty="0">
              <a:solidFill>
                <a:schemeClr val="tx1"/>
              </a:solidFill>
            </a:rPr>
            <a:t>support agencies</a:t>
          </a:r>
        </a:p>
      </dgm:t>
    </dgm:pt>
    <dgm:pt modelId="{08B9DCC4-19F8-4977-B920-4596722AD641}" type="parTrans" cxnId="{D0E61B8B-D06D-4744-8ACF-080DBA2174AC}">
      <dgm:prSet/>
      <dgm:spPr/>
      <dgm:t>
        <a:bodyPr/>
        <a:lstStyle/>
        <a:p>
          <a:endParaRPr lang="en-GB"/>
        </a:p>
      </dgm:t>
    </dgm:pt>
    <dgm:pt modelId="{3FDCCE7F-85E8-464D-9867-FC9C378CD94A}" type="sibTrans" cxnId="{D0E61B8B-D06D-4744-8ACF-080DBA2174AC}">
      <dgm:prSet/>
      <dgm:spPr/>
      <dgm:t>
        <a:bodyPr/>
        <a:lstStyle/>
        <a:p>
          <a:endParaRPr lang="en-GB"/>
        </a:p>
      </dgm:t>
    </dgm:pt>
    <dgm:pt modelId="{1F32A16E-2C08-4D2A-8190-E1267147889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Allows them access to crime prevention, safety &amp; security advice</a:t>
          </a:r>
        </a:p>
      </dgm:t>
    </dgm:pt>
    <dgm:pt modelId="{03A10140-5A6B-4A0C-8DE3-06C9330F84A3}" type="parTrans" cxnId="{9688AF85-8A73-4700-A9BB-6BC5A0311AA5}">
      <dgm:prSet/>
      <dgm:spPr/>
      <dgm:t>
        <a:bodyPr/>
        <a:lstStyle/>
        <a:p>
          <a:endParaRPr lang="en-GB"/>
        </a:p>
      </dgm:t>
    </dgm:pt>
    <dgm:pt modelId="{3FDCB4BA-F1C9-43EE-85F9-EBCE25AC822C}" type="sibTrans" cxnId="{9688AF85-8A73-4700-A9BB-6BC5A0311AA5}">
      <dgm:prSet/>
      <dgm:spPr/>
      <dgm:t>
        <a:bodyPr/>
        <a:lstStyle/>
        <a:p>
          <a:endParaRPr lang="en-GB"/>
        </a:p>
      </dgm:t>
    </dgm:pt>
    <dgm:pt modelId="{DD03AFF8-546E-4303-AB2E-C3D8399D4DC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More crime/ASB &amp; community intelligence reported</a:t>
          </a:r>
        </a:p>
      </dgm:t>
    </dgm:pt>
    <dgm:pt modelId="{232FBCC7-AF45-4E37-A3D1-EFCAF6D13E02}" type="parTrans" cxnId="{3053B14D-24C5-4BA4-B504-75140A71FCF2}">
      <dgm:prSet/>
      <dgm:spPr/>
      <dgm:t>
        <a:bodyPr/>
        <a:lstStyle/>
        <a:p>
          <a:endParaRPr lang="en-GB"/>
        </a:p>
      </dgm:t>
    </dgm:pt>
    <dgm:pt modelId="{D9FFD4AE-B87C-4353-B1FF-DF543F50CDEE}" type="sibTrans" cxnId="{3053B14D-24C5-4BA4-B504-75140A71FCF2}">
      <dgm:prSet/>
      <dgm:spPr/>
      <dgm:t>
        <a:bodyPr/>
        <a:lstStyle/>
        <a:p>
          <a:endParaRPr lang="en-GB"/>
        </a:p>
      </dgm:t>
    </dgm:pt>
    <dgm:pt modelId="{BBE47FA8-ABB7-4817-91BD-1141FD34AE8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Helps identify signal crimes</a:t>
          </a:r>
        </a:p>
      </dgm:t>
    </dgm:pt>
    <dgm:pt modelId="{6E0C5153-7EEB-41A2-82D0-FA57D1784E5A}" type="parTrans" cxnId="{DD4522A6-63C6-4FB6-A189-D1C2A759518C}">
      <dgm:prSet/>
      <dgm:spPr/>
      <dgm:t>
        <a:bodyPr/>
        <a:lstStyle/>
        <a:p>
          <a:endParaRPr lang="en-GB"/>
        </a:p>
      </dgm:t>
    </dgm:pt>
    <dgm:pt modelId="{69955DBB-28B3-4138-BBFF-9F0F3AB8A0E1}" type="sibTrans" cxnId="{DD4522A6-63C6-4FB6-A189-D1C2A759518C}">
      <dgm:prSet/>
      <dgm:spPr/>
      <dgm:t>
        <a:bodyPr/>
        <a:lstStyle/>
        <a:p>
          <a:endParaRPr lang="en-GB"/>
        </a:p>
      </dgm:t>
    </dgm:pt>
    <dgm:pt modelId="{53804E22-CCDE-40BD-A1E1-A12B6610A99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Helps narrow ‘reassurance gap’</a:t>
          </a:r>
        </a:p>
      </dgm:t>
    </dgm:pt>
    <dgm:pt modelId="{7C813C5C-980B-4E79-9F98-967766B94F77}" type="parTrans" cxnId="{7EF48169-F4A7-4641-88D9-6E282C52E9EC}">
      <dgm:prSet/>
      <dgm:spPr/>
      <dgm:t>
        <a:bodyPr/>
        <a:lstStyle/>
        <a:p>
          <a:endParaRPr lang="en-GB"/>
        </a:p>
      </dgm:t>
    </dgm:pt>
    <dgm:pt modelId="{5D196F35-A20F-4E91-A2B7-7A42750781FC}" type="sibTrans" cxnId="{7EF48169-F4A7-4641-88D9-6E282C52E9EC}">
      <dgm:prSet/>
      <dgm:spPr/>
      <dgm:t>
        <a:bodyPr/>
        <a:lstStyle/>
        <a:p>
          <a:endParaRPr lang="en-GB"/>
        </a:p>
      </dgm:t>
    </dgm:pt>
    <dgm:pt modelId="{54AB385B-8918-4CC5-B0DB-44AE475BB212}" type="pres">
      <dgm:prSet presAssocID="{05F78154-0F1E-4C5A-AC95-565F25D35DA4}" presName="diagram" presStyleCnt="0">
        <dgm:presLayoutVars>
          <dgm:dir/>
          <dgm:resizeHandles val="exact"/>
        </dgm:presLayoutVars>
      </dgm:prSet>
      <dgm:spPr/>
    </dgm:pt>
    <dgm:pt modelId="{E4DB646A-5CFC-4D8A-B604-61EA79EB8E34}" type="pres">
      <dgm:prSet presAssocID="{5D10206E-B415-46AE-AE81-0425030FB13C}" presName="node" presStyleLbl="node1" presStyleIdx="0" presStyleCnt="6">
        <dgm:presLayoutVars>
          <dgm:bulletEnabled val="1"/>
        </dgm:presLayoutVars>
      </dgm:prSet>
      <dgm:spPr/>
    </dgm:pt>
    <dgm:pt modelId="{7B31E829-81F3-4C3F-95A7-59C1253806CC}" type="pres">
      <dgm:prSet presAssocID="{076BB8DD-69FC-4914-B200-5D06AA16C789}" presName="sibTrans" presStyleCnt="0"/>
      <dgm:spPr/>
    </dgm:pt>
    <dgm:pt modelId="{AF2EB9A3-9E7A-4FD9-9ADC-1459D25C26D4}" type="pres">
      <dgm:prSet presAssocID="{75C1C41D-AE90-4F1B-8917-2563C15D5571}" presName="node" presStyleLbl="node1" presStyleIdx="1" presStyleCnt="6">
        <dgm:presLayoutVars>
          <dgm:bulletEnabled val="1"/>
        </dgm:presLayoutVars>
      </dgm:prSet>
      <dgm:spPr/>
    </dgm:pt>
    <dgm:pt modelId="{E52C5045-4E02-4CF5-BA69-B312ABA178CD}" type="pres">
      <dgm:prSet presAssocID="{3FDCCE7F-85E8-464D-9867-FC9C378CD94A}" presName="sibTrans" presStyleCnt="0"/>
      <dgm:spPr/>
    </dgm:pt>
    <dgm:pt modelId="{79EFD836-8E24-4C98-8E95-CC3A01DB7C46}" type="pres">
      <dgm:prSet presAssocID="{1F32A16E-2C08-4D2A-8190-E1267147889C}" presName="node" presStyleLbl="node1" presStyleIdx="2" presStyleCnt="6">
        <dgm:presLayoutVars>
          <dgm:bulletEnabled val="1"/>
        </dgm:presLayoutVars>
      </dgm:prSet>
      <dgm:spPr/>
    </dgm:pt>
    <dgm:pt modelId="{6A891252-78EF-4454-89CE-37DAF34134C0}" type="pres">
      <dgm:prSet presAssocID="{3FDCB4BA-F1C9-43EE-85F9-EBCE25AC822C}" presName="sibTrans" presStyleCnt="0"/>
      <dgm:spPr/>
    </dgm:pt>
    <dgm:pt modelId="{9987374E-C5F3-42FA-8DA6-9E3BD2D7DA02}" type="pres">
      <dgm:prSet presAssocID="{DD03AFF8-546E-4303-AB2E-C3D8399D4DCB}" presName="node" presStyleLbl="node1" presStyleIdx="3" presStyleCnt="6">
        <dgm:presLayoutVars>
          <dgm:bulletEnabled val="1"/>
        </dgm:presLayoutVars>
      </dgm:prSet>
      <dgm:spPr/>
    </dgm:pt>
    <dgm:pt modelId="{FED82138-0EA0-4308-9960-6C4A090F15A4}" type="pres">
      <dgm:prSet presAssocID="{D9FFD4AE-B87C-4353-B1FF-DF543F50CDEE}" presName="sibTrans" presStyleCnt="0"/>
      <dgm:spPr/>
    </dgm:pt>
    <dgm:pt modelId="{A32AD6FB-22D6-4D5D-8FCD-436786C9C77C}" type="pres">
      <dgm:prSet presAssocID="{BBE47FA8-ABB7-4817-91BD-1141FD34AE8A}" presName="node" presStyleLbl="node1" presStyleIdx="4" presStyleCnt="6">
        <dgm:presLayoutVars>
          <dgm:bulletEnabled val="1"/>
        </dgm:presLayoutVars>
      </dgm:prSet>
      <dgm:spPr/>
    </dgm:pt>
    <dgm:pt modelId="{8EFB7E52-B96D-4446-ACC7-5CC142AD86C6}" type="pres">
      <dgm:prSet presAssocID="{69955DBB-28B3-4138-BBFF-9F0F3AB8A0E1}" presName="sibTrans" presStyleCnt="0"/>
      <dgm:spPr/>
    </dgm:pt>
    <dgm:pt modelId="{422C2305-3F60-4C75-BC65-136A289222BC}" type="pres">
      <dgm:prSet presAssocID="{53804E22-CCDE-40BD-A1E1-A12B6610A992}" presName="node" presStyleLbl="node1" presStyleIdx="5" presStyleCnt="6">
        <dgm:presLayoutVars>
          <dgm:bulletEnabled val="1"/>
        </dgm:presLayoutVars>
      </dgm:prSet>
      <dgm:spPr/>
    </dgm:pt>
  </dgm:ptLst>
  <dgm:cxnLst>
    <dgm:cxn modelId="{E0569C34-F7CA-422B-BDF1-EF155D85FEB9}" type="presOf" srcId="{1F32A16E-2C08-4D2A-8190-E1267147889C}" destId="{79EFD836-8E24-4C98-8E95-CC3A01DB7C46}" srcOrd="0" destOrd="0" presId="urn:microsoft.com/office/officeart/2005/8/layout/default"/>
    <dgm:cxn modelId="{96A95041-C53A-4BB8-91B3-7AA09BC099DA}" type="presOf" srcId="{BBE47FA8-ABB7-4817-91BD-1141FD34AE8A}" destId="{A32AD6FB-22D6-4D5D-8FCD-436786C9C77C}" srcOrd="0" destOrd="0" presId="urn:microsoft.com/office/officeart/2005/8/layout/default"/>
    <dgm:cxn modelId="{7EF48169-F4A7-4641-88D9-6E282C52E9EC}" srcId="{05F78154-0F1E-4C5A-AC95-565F25D35DA4}" destId="{53804E22-CCDE-40BD-A1E1-A12B6610A992}" srcOrd="5" destOrd="0" parTransId="{7C813C5C-980B-4E79-9F98-967766B94F77}" sibTransId="{5D196F35-A20F-4E91-A2B7-7A42750781FC}"/>
    <dgm:cxn modelId="{3053B14D-24C5-4BA4-B504-75140A71FCF2}" srcId="{05F78154-0F1E-4C5A-AC95-565F25D35DA4}" destId="{DD03AFF8-546E-4303-AB2E-C3D8399D4DCB}" srcOrd="3" destOrd="0" parTransId="{232FBCC7-AF45-4E37-A3D1-EFCAF6D13E02}" sibTransId="{D9FFD4AE-B87C-4353-B1FF-DF543F50CDEE}"/>
    <dgm:cxn modelId="{45AB977B-FA2F-4724-8F19-9B7961FE72B0}" srcId="{05F78154-0F1E-4C5A-AC95-565F25D35DA4}" destId="{5D10206E-B415-46AE-AE81-0425030FB13C}" srcOrd="0" destOrd="0" parTransId="{5BCA231A-BFC3-4826-8874-20FB0B822959}" sibTransId="{076BB8DD-69FC-4914-B200-5D06AA16C789}"/>
    <dgm:cxn modelId="{F35B9E7D-4300-4E68-A680-838CA4B96ACA}" type="presOf" srcId="{75C1C41D-AE90-4F1B-8917-2563C15D5571}" destId="{AF2EB9A3-9E7A-4FD9-9ADC-1459D25C26D4}" srcOrd="0" destOrd="0" presId="urn:microsoft.com/office/officeart/2005/8/layout/default"/>
    <dgm:cxn modelId="{9688AF85-8A73-4700-A9BB-6BC5A0311AA5}" srcId="{05F78154-0F1E-4C5A-AC95-565F25D35DA4}" destId="{1F32A16E-2C08-4D2A-8190-E1267147889C}" srcOrd="2" destOrd="0" parTransId="{03A10140-5A6B-4A0C-8DE3-06C9330F84A3}" sibTransId="{3FDCB4BA-F1C9-43EE-85F9-EBCE25AC822C}"/>
    <dgm:cxn modelId="{D0E61B8B-D06D-4744-8ACF-080DBA2174AC}" srcId="{05F78154-0F1E-4C5A-AC95-565F25D35DA4}" destId="{75C1C41D-AE90-4F1B-8917-2563C15D5571}" srcOrd="1" destOrd="0" parTransId="{08B9DCC4-19F8-4977-B920-4596722AD641}" sibTransId="{3FDCCE7F-85E8-464D-9867-FC9C378CD94A}"/>
    <dgm:cxn modelId="{F1B63C90-6C34-4DFB-89E1-5D1C2083BD69}" type="presOf" srcId="{05F78154-0F1E-4C5A-AC95-565F25D35DA4}" destId="{54AB385B-8918-4CC5-B0DB-44AE475BB212}" srcOrd="0" destOrd="0" presId="urn:microsoft.com/office/officeart/2005/8/layout/default"/>
    <dgm:cxn modelId="{98D27AA5-229D-48F6-AF92-6F9812197283}" type="presOf" srcId="{5D10206E-B415-46AE-AE81-0425030FB13C}" destId="{E4DB646A-5CFC-4D8A-B604-61EA79EB8E34}" srcOrd="0" destOrd="0" presId="urn:microsoft.com/office/officeart/2005/8/layout/default"/>
    <dgm:cxn modelId="{DD4522A6-63C6-4FB6-A189-D1C2A759518C}" srcId="{05F78154-0F1E-4C5A-AC95-565F25D35DA4}" destId="{BBE47FA8-ABB7-4817-91BD-1141FD34AE8A}" srcOrd="4" destOrd="0" parTransId="{6E0C5153-7EEB-41A2-82D0-FA57D1784E5A}" sibTransId="{69955DBB-28B3-4138-BBFF-9F0F3AB8A0E1}"/>
    <dgm:cxn modelId="{DB3B3AC2-51C7-486E-AC22-721580CD4AAD}" type="presOf" srcId="{DD03AFF8-546E-4303-AB2E-C3D8399D4DCB}" destId="{9987374E-C5F3-42FA-8DA6-9E3BD2D7DA02}" srcOrd="0" destOrd="0" presId="urn:microsoft.com/office/officeart/2005/8/layout/default"/>
    <dgm:cxn modelId="{B840B2F5-BC19-4360-80B8-C4501655393A}" type="presOf" srcId="{53804E22-CCDE-40BD-A1E1-A12B6610A992}" destId="{422C2305-3F60-4C75-BC65-136A289222BC}" srcOrd="0" destOrd="0" presId="urn:microsoft.com/office/officeart/2005/8/layout/default"/>
    <dgm:cxn modelId="{C0605CED-06C3-495F-80ED-ABE66F929095}" type="presParOf" srcId="{54AB385B-8918-4CC5-B0DB-44AE475BB212}" destId="{E4DB646A-5CFC-4D8A-B604-61EA79EB8E34}" srcOrd="0" destOrd="0" presId="urn:microsoft.com/office/officeart/2005/8/layout/default"/>
    <dgm:cxn modelId="{198893DC-B698-4057-A726-793B74536C81}" type="presParOf" srcId="{54AB385B-8918-4CC5-B0DB-44AE475BB212}" destId="{7B31E829-81F3-4C3F-95A7-59C1253806CC}" srcOrd="1" destOrd="0" presId="urn:microsoft.com/office/officeart/2005/8/layout/default"/>
    <dgm:cxn modelId="{E430B122-B555-499A-917C-D98142E1FF7E}" type="presParOf" srcId="{54AB385B-8918-4CC5-B0DB-44AE475BB212}" destId="{AF2EB9A3-9E7A-4FD9-9ADC-1459D25C26D4}" srcOrd="2" destOrd="0" presId="urn:microsoft.com/office/officeart/2005/8/layout/default"/>
    <dgm:cxn modelId="{1BD69DC8-DCDE-4C39-86D6-27BA5717A11B}" type="presParOf" srcId="{54AB385B-8918-4CC5-B0DB-44AE475BB212}" destId="{E52C5045-4E02-4CF5-BA69-B312ABA178CD}" srcOrd="3" destOrd="0" presId="urn:microsoft.com/office/officeart/2005/8/layout/default"/>
    <dgm:cxn modelId="{33BA9059-E1EF-4FB9-B54D-42BA3F8582CD}" type="presParOf" srcId="{54AB385B-8918-4CC5-B0DB-44AE475BB212}" destId="{79EFD836-8E24-4C98-8E95-CC3A01DB7C46}" srcOrd="4" destOrd="0" presId="urn:microsoft.com/office/officeart/2005/8/layout/default"/>
    <dgm:cxn modelId="{47D0E967-B6DC-4A79-968D-CE2C36534BCF}" type="presParOf" srcId="{54AB385B-8918-4CC5-B0DB-44AE475BB212}" destId="{6A891252-78EF-4454-89CE-37DAF34134C0}" srcOrd="5" destOrd="0" presId="urn:microsoft.com/office/officeart/2005/8/layout/default"/>
    <dgm:cxn modelId="{EFCAA49A-3014-483B-9BA4-8524955CE584}" type="presParOf" srcId="{54AB385B-8918-4CC5-B0DB-44AE475BB212}" destId="{9987374E-C5F3-42FA-8DA6-9E3BD2D7DA02}" srcOrd="6" destOrd="0" presId="urn:microsoft.com/office/officeart/2005/8/layout/default"/>
    <dgm:cxn modelId="{6891A876-D44A-4CF1-ACFA-F56831AF896B}" type="presParOf" srcId="{54AB385B-8918-4CC5-B0DB-44AE475BB212}" destId="{FED82138-0EA0-4308-9960-6C4A090F15A4}" srcOrd="7" destOrd="0" presId="urn:microsoft.com/office/officeart/2005/8/layout/default"/>
    <dgm:cxn modelId="{0223921E-4E15-4C8D-AADF-AFA7A96B9A6D}" type="presParOf" srcId="{54AB385B-8918-4CC5-B0DB-44AE475BB212}" destId="{A32AD6FB-22D6-4D5D-8FCD-436786C9C77C}" srcOrd="8" destOrd="0" presId="urn:microsoft.com/office/officeart/2005/8/layout/default"/>
    <dgm:cxn modelId="{AE33ED61-55C0-4B43-B3B7-6EF1C20ED94E}" type="presParOf" srcId="{54AB385B-8918-4CC5-B0DB-44AE475BB212}" destId="{8EFB7E52-B96D-4446-ACC7-5CC142AD86C6}" srcOrd="9" destOrd="0" presId="urn:microsoft.com/office/officeart/2005/8/layout/default"/>
    <dgm:cxn modelId="{3AF4F1E7-5329-4FDF-BF72-DC8FD2B07AF0}" type="presParOf" srcId="{54AB385B-8918-4CC5-B0DB-44AE475BB212}" destId="{422C2305-3F60-4C75-BC65-136A289222BC}"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A67A96-2584-40F1-B3CF-5818124133B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C48A4DB-8020-4AA6-B05A-8A128ABD492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Increases individual’s confidence that they are being taken seriously</a:t>
          </a:r>
        </a:p>
      </dgm:t>
    </dgm:pt>
    <dgm:pt modelId="{E4E0FA92-463F-4B7B-A854-C5AF2D6A8DED}" type="parTrans" cxnId="{7257F1E8-324C-4BAE-8780-4D8A62054E41}">
      <dgm:prSet/>
      <dgm:spPr/>
      <dgm:t>
        <a:bodyPr/>
        <a:lstStyle/>
        <a:p>
          <a:endParaRPr lang="en-GB"/>
        </a:p>
      </dgm:t>
    </dgm:pt>
    <dgm:pt modelId="{789801A2-C03B-4AD7-896C-0D46400FB19A}" type="sibTrans" cxnId="{7257F1E8-324C-4BAE-8780-4D8A62054E41}">
      <dgm:prSet/>
      <dgm:spPr>
        <a:solidFill>
          <a:schemeClr val="accent2">
            <a:lumMod val="75000"/>
          </a:schemeClr>
        </a:solidFill>
        <a:ln>
          <a:solidFill>
            <a:schemeClr val="tx1"/>
          </a:solidFill>
        </a:ln>
      </dgm:spPr>
      <dgm:t>
        <a:bodyPr/>
        <a:lstStyle/>
        <a:p>
          <a:endParaRPr lang="en-GB"/>
        </a:p>
      </dgm:t>
    </dgm:pt>
    <dgm:pt modelId="{E58911F8-CA17-477F-A973-F19AA9FF7A9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Any agreements made with the individual can be checked</a:t>
          </a:r>
        </a:p>
      </dgm:t>
    </dgm:pt>
    <dgm:pt modelId="{9C8E4C04-E192-4414-BDF4-525EFD19D3B9}" type="parTrans" cxnId="{9A967CD1-529D-4C79-A26F-077B40CEE3C3}">
      <dgm:prSet/>
      <dgm:spPr/>
      <dgm:t>
        <a:bodyPr/>
        <a:lstStyle/>
        <a:p>
          <a:endParaRPr lang="en-GB"/>
        </a:p>
      </dgm:t>
    </dgm:pt>
    <dgm:pt modelId="{C64A4DA8-F5B7-474C-A4D0-C8E7C66F88B2}" type="sibTrans" cxnId="{9A967CD1-529D-4C79-A26F-077B40CEE3C3}">
      <dgm:prSet/>
      <dgm:spPr>
        <a:solidFill>
          <a:schemeClr val="accent2">
            <a:lumMod val="75000"/>
          </a:schemeClr>
        </a:solidFill>
        <a:ln>
          <a:solidFill>
            <a:schemeClr val="tx1"/>
          </a:solidFill>
        </a:ln>
      </dgm:spPr>
      <dgm:t>
        <a:bodyPr/>
        <a:lstStyle/>
        <a:p>
          <a:endParaRPr lang="en-GB"/>
        </a:p>
      </dgm:t>
    </dgm:pt>
    <dgm:pt modelId="{162957E9-7794-42EB-A7CB-ED4AA4695BE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Potential complaints</a:t>
          </a:r>
        </a:p>
      </dgm:t>
    </dgm:pt>
    <dgm:pt modelId="{37E95C1E-1993-46CA-AD3E-31569948A2AC}" type="parTrans" cxnId="{18BCF90A-2D86-4173-82E2-EB9C28A4B0EF}">
      <dgm:prSet/>
      <dgm:spPr/>
      <dgm:t>
        <a:bodyPr/>
        <a:lstStyle/>
        <a:p>
          <a:endParaRPr lang="en-GB"/>
        </a:p>
      </dgm:t>
    </dgm:pt>
    <dgm:pt modelId="{B228A37E-DB0B-4AB2-BE7D-7847C8432A6B}" type="sibTrans" cxnId="{18BCF90A-2D86-4173-82E2-EB9C28A4B0EF}">
      <dgm:prSet/>
      <dgm:spPr>
        <a:solidFill>
          <a:schemeClr val="accent2">
            <a:lumMod val="75000"/>
          </a:schemeClr>
        </a:solidFill>
        <a:ln>
          <a:solidFill>
            <a:schemeClr val="tx1"/>
          </a:solidFill>
        </a:ln>
      </dgm:spPr>
      <dgm:t>
        <a:bodyPr/>
        <a:lstStyle/>
        <a:p>
          <a:endParaRPr lang="en-GB"/>
        </a:p>
      </dgm:t>
    </dgm:pt>
    <dgm:pt modelId="{912B8729-6C9F-4002-B0FD-11E7BCCD8D1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Continuity of evidence</a:t>
          </a:r>
        </a:p>
      </dgm:t>
    </dgm:pt>
    <dgm:pt modelId="{9C69F3CD-8E34-4C4F-9AFD-B3DC60AD8CDA}" type="parTrans" cxnId="{EB02371D-FADC-4473-948E-8270725FFC88}">
      <dgm:prSet/>
      <dgm:spPr/>
      <dgm:t>
        <a:bodyPr/>
        <a:lstStyle/>
        <a:p>
          <a:endParaRPr lang="en-GB"/>
        </a:p>
      </dgm:t>
    </dgm:pt>
    <dgm:pt modelId="{AEA01ED0-98D7-431E-82AD-01F7BA905F6D}" type="sibTrans" cxnId="{EB02371D-FADC-4473-948E-8270725FFC88}">
      <dgm:prSet/>
      <dgm:spPr>
        <a:solidFill>
          <a:schemeClr val="accent2">
            <a:lumMod val="75000"/>
          </a:schemeClr>
        </a:solidFill>
        <a:ln>
          <a:solidFill>
            <a:schemeClr val="tx1"/>
          </a:solidFill>
        </a:ln>
      </dgm:spPr>
      <dgm:t>
        <a:bodyPr/>
        <a:lstStyle/>
        <a:p>
          <a:endParaRPr lang="en-GB"/>
        </a:p>
      </dgm:t>
    </dgm:pt>
    <dgm:pt modelId="{7EFC0D96-E422-43A5-B30C-697D0BAD6AB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Exclusion of evidence</a:t>
          </a:r>
        </a:p>
      </dgm:t>
    </dgm:pt>
    <dgm:pt modelId="{1A8DB40B-FE10-4E93-8554-6135FBE49B2A}" type="parTrans" cxnId="{5A319798-2CB7-45A7-AC37-D3BACF818BD4}">
      <dgm:prSet/>
      <dgm:spPr/>
      <dgm:t>
        <a:bodyPr/>
        <a:lstStyle/>
        <a:p>
          <a:endParaRPr lang="en-GB"/>
        </a:p>
      </dgm:t>
    </dgm:pt>
    <dgm:pt modelId="{0D7867A8-EAE2-4A0D-8B50-990887BA133C}" type="sibTrans" cxnId="{5A319798-2CB7-45A7-AC37-D3BACF818BD4}">
      <dgm:prSet/>
      <dgm:spPr>
        <a:solidFill>
          <a:schemeClr val="accent2">
            <a:lumMod val="75000"/>
          </a:schemeClr>
        </a:solidFill>
        <a:ln>
          <a:solidFill>
            <a:schemeClr val="tx1"/>
          </a:solidFill>
        </a:ln>
      </dgm:spPr>
      <dgm:t>
        <a:bodyPr/>
        <a:lstStyle/>
        <a:p>
          <a:endParaRPr lang="en-GB"/>
        </a:p>
      </dgm:t>
    </dgm:pt>
    <dgm:pt modelId="{28F91011-69F9-46A5-8930-6CBDB40F0F1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Victim Personal Statements (VPS)</a:t>
          </a:r>
        </a:p>
      </dgm:t>
    </dgm:pt>
    <dgm:pt modelId="{764B7EB6-5F7E-4D72-81B5-97D2758BB2AE}" type="parTrans" cxnId="{3BE90884-BFC7-47FC-B4E5-937429B00AB7}">
      <dgm:prSet/>
      <dgm:spPr/>
      <dgm:t>
        <a:bodyPr/>
        <a:lstStyle/>
        <a:p>
          <a:endParaRPr lang="en-GB"/>
        </a:p>
      </dgm:t>
    </dgm:pt>
    <dgm:pt modelId="{BD1B2607-E607-47CD-B777-581D351F19AA}" type="sibTrans" cxnId="{3BE90884-BFC7-47FC-B4E5-937429B00AB7}">
      <dgm:prSet/>
      <dgm:spPr/>
      <dgm:t>
        <a:bodyPr/>
        <a:lstStyle/>
        <a:p>
          <a:endParaRPr lang="en-GB"/>
        </a:p>
      </dgm:t>
    </dgm:pt>
    <dgm:pt modelId="{13F7B170-3C3B-4ADE-A3D4-A7A12D1221E7}" type="pres">
      <dgm:prSet presAssocID="{3DA67A96-2584-40F1-B3CF-5818124133BE}" presName="diagram" presStyleCnt="0">
        <dgm:presLayoutVars>
          <dgm:dir/>
          <dgm:resizeHandles val="exact"/>
        </dgm:presLayoutVars>
      </dgm:prSet>
      <dgm:spPr/>
    </dgm:pt>
    <dgm:pt modelId="{6BBF0174-9750-4C88-AC08-D2A9A28DC006}" type="pres">
      <dgm:prSet presAssocID="{3C48A4DB-8020-4AA6-B05A-8A128ABD4923}" presName="node" presStyleLbl="node1" presStyleIdx="0" presStyleCnt="6">
        <dgm:presLayoutVars>
          <dgm:bulletEnabled val="1"/>
        </dgm:presLayoutVars>
      </dgm:prSet>
      <dgm:spPr/>
    </dgm:pt>
    <dgm:pt modelId="{BB244119-A727-4A77-85DA-F97EA81F8E4A}" type="pres">
      <dgm:prSet presAssocID="{789801A2-C03B-4AD7-896C-0D46400FB19A}" presName="sibTrans" presStyleLbl="sibTrans2D1" presStyleIdx="0" presStyleCnt="5"/>
      <dgm:spPr/>
    </dgm:pt>
    <dgm:pt modelId="{45F53FCD-2ABA-484D-88A4-FD96765A6617}" type="pres">
      <dgm:prSet presAssocID="{789801A2-C03B-4AD7-896C-0D46400FB19A}" presName="connectorText" presStyleLbl="sibTrans2D1" presStyleIdx="0" presStyleCnt="5"/>
      <dgm:spPr/>
    </dgm:pt>
    <dgm:pt modelId="{C92278B8-3C6E-4A3B-8ECC-A24013A71383}" type="pres">
      <dgm:prSet presAssocID="{E58911F8-CA17-477F-A973-F19AA9FF7A93}" presName="node" presStyleLbl="node1" presStyleIdx="1" presStyleCnt="6">
        <dgm:presLayoutVars>
          <dgm:bulletEnabled val="1"/>
        </dgm:presLayoutVars>
      </dgm:prSet>
      <dgm:spPr/>
    </dgm:pt>
    <dgm:pt modelId="{E2BE8314-3E48-47F4-ADB6-2AFC307ABA26}" type="pres">
      <dgm:prSet presAssocID="{C64A4DA8-F5B7-474C-A4D0-C8E7C66F88B2}" presName="sibTrans" presStyleLbl="sibTrans2D1" presStyleIdx="1" presStyleCnt="5"/>
      <dgm:spPr/>
    </dgm:pt>
    <dgm:pt modelId="{A605D1F2-F1E7-430A-93EB-11BE2917460B}" type="pres">
      <dgm:prSet presAssocID="{C64A4DA8-F5B7-474C-A4D0-C8E7C66F88B2}" presName="connectorText" presStyleLbl="sibTrans2D1" presStyleIdx="1" presStyleCnt="5"/>
      <dgm:spPr/>
    </dgm:pt>
    <dgm:pt modelId="{EBB9F001-8CC5-4C15-A1B3-167BA95F6015}" type="pres">
      <dgm:prSet presAssocID="{162957E9-7794-42EB-A7CB-ED4AA4695BEA}" presName="node" presStyleLbl="node1" presStyleIdx="2" presStyleCnt="6">
        <dgm:presLayoutVars>
          <dgm:bulletEnabled val="1"/>
        </dgm:presLayoutVars>
      </dgm:prSet>
      <dgm:spPr/>
    </dgm:pt>
    <dgm:pt modelId="{820F8EAC-C0B3-43D0-8B51-7ADE29854F02}" type="pres">
      <dgm:prSet presAssocID="{B228A37E-DB0B-4AB2-BE7D-7847C8432A6B}" presName="sibTrans" presStyleLbl="sibTrans2D1" presStyleIdx="2" presStyleCnt="5"/>
      <dgm:spPr/>
    </dgm:pt>
    <dgm:pt modelId="{6C52B1D9-D108-4C43-BB41-2D039391F1F7}" type="pres">
      <dgm:prSet presAssocID="{B228A37E-DB0B-4AB2-BE7D-7847C8432A6B}" presName="connectorText" presStyleLbl="sibTrans2D1" presStyleIdx="2" presStyleCnt="5"/>
      <dgm:spPr/>
    </dgm:pt>
    <dgm:pt modelId="{F9E8257A-A2B0-459E-84F4-A6C07B9DDB91}" type="pres">
      <dgm:prSet presAssocID="{912B8729-6C9F-4002-B0FD-11E7BCCD8D19}" presName="node" presStyleLbl="node1" presStyleIdx="3" presStyleCnt="6">
        <dgm:presLayoutVars>
          <dgm:bulletEnabled val="1"/>
        </dgm:presLayoutVars>
      </dgm:prSet>
      <dgm:spPr/>
    </dgm:pt>
    <dgm:pt modelId="{9C1CD954-104B-417E-AB97-930E26FEEB84}" type="pres">
      <dgm:prSet presAssocID="{AEA01ED0-98D7-431E-82AD-01F7BA905F6D}" presName="sibTrans" presStyleLbl="sibTrans2D1" presStyleIdx="3" presStyleCnt="5"/>
      <dgm:spPr/>
    </dgm:pt>
    <dgm:pt modelId="{FC15969E-A694-4C57-A20C-F3611AF97C2F}" type="pres">
      <dgm:prSet presAssocID="{AEA01ED0-98D7-431E-82AD-01F7BA905F6D}" presName="connectorText" presStyleLbl="sibTrans2D1" presStyleIdx="3" presStyleCnt="5"/>
      <dgm:spPr/>
    </dgm:pt>
    <dgm:pt modelId="{2EEFB824-7DE0-491B-9C9F-636B01BADF39}" type="pres">
      <dgm:prSet presAssocID="{7EFC0D96-E422-43A5-B30C-697D0BAD6AB5}" presName="node" presStyleLbl="node1" presStyleIdx="4" presStyleCnt="6">
        <dgm:presLayoutVars>
          <dgm:bulletEnabled val="1"/>
        </dgm:presLayoutVars>
      </dgm:prSet>
      <dgm:spPr/>
    </dgm:pt>
    <dgm:pt modelId="{E9DDF76B-E3F9-46CE-B857-01372E3DDAF1}" type="pres">
      <dgm:prSet presAssocID="{0D7867A8-EAE2-4A0D-8B50-990887BA133C}" presName="sibTrans" presStyleLbl="sibTrans2D1" presStyleIdx="4" presStyleCnt="5"/>
      <dgm:spPr/>
    </dgm:pt>
    <dgm:pt modelId="{134522BA-E5C6-435A-8DCB-CF56D72FAA40}" type="pres">
      <dgm:prSet presAssocID="{0D7867A8-EAE2-4A0D-8B50-990887BA133C}" presName="connectorText" presStyleLbl="sibTrans2D1" presStyleIdx="4" presStyleCnt="5"/>
      <dgm:spPr/>
    </dgm:pt>
    <dgm:pt modelId="{35BFF2DD-1BDF-46A6-80CF-6636250EDC59}" type="pres">
      <dgm:prSet presAssocID="{28F91011-69F9-46A5-8930-6CBDB40F0F19}" presName="node" presStyleLbl="node1" presStyleIdx="5" presStyleCnt="6">
        <dgm:presLayoutVars>
          <dgm:bulletEnabled val="1"/>
        </dgm:presLayoutVars>
      </dgm:prSet>
      <dgm:spPr/>
    </dgm:pt>
  </dgm:ptLst>
  <dgm:cxnLst>
    <dgm:cxn modelId="{F0AC6A01-D95A-4179-9938-5712B3508204}" type="presOf" srcId="{C64A4DA8-F5B7-474C-A4D0-C8E7C66F88B2}" destId="{E2BE8314-3E48-47F4-ADB6-2AFC307ABA26}" srcOrd="0" destOrd="0" presId="urn:microsoft.com/office/officeart/2005/8/layout/process5"/>
    <dgm:cxn modelId="{75198D0A-F9E4-4B7F-B5DD-6B10EDED27BD}" type="presOf" srcId="{912B8729-6C9F-4002-B0FD-11E7BCCD8D19}" destId="{F9E8257A-A2B0-459E-84F4-A6C07B9DDB91}" srcOrd="0" destOrd="0" presId="urn:microsoft.com/office/officeart/2005/8/layout/process5"/>
    <dgm:cxn modelId="{18BCF90A-2D86-4173-82E2-EB9C28A4B0EF}" srcId="{3DA67A96-2584-40F1-B3CF-5818124133BE}" destId="{162957E9-7794-42EB-A7CB-ED4AA4695BEA}" srcOrd="2" destOrd="0" parTransId="{37E95C1E-1993-46CA-AD3E-31569948A2AC}" sibTransId="{B228A37E-DB0B-4AB2-BE7D-7847C8432A6B}"/>
    <dgm:cxn modelId="{EB02371D-FADC-4473-948E-8270725FFC88}" srcId="{3DA67A96-2584-40F1-B3CF-5818124133BE}" destId="{912B8729-6C9F-4002-B0FD-11E7BCCD8D19}" srcOrd="3" destOrd="0" parTransId="{9C69F3CD-8E34-4C4F-9AFD-B3DC60AD8CDA}" sibTransId="{AEA01ED0-98D7-431E-82AD-01F7BA905F6D}"/>
    <dgm:cxn modelId="{CC336E20-C389-4448-9456-905CAE6CC58A}" type="presOf" srcId="{AEA01ED0-98D7-431E-82AD-01F7BA905F6D}" destId="{9C1CD954-104B-417E-AB97-930E26FEEB84}" srcOrd="0" destOrd="0" presId="urn:microsoft.com/office/officeart/2005/8/layout/process5"/>
    <dgm:cxn modelId="{27402435-1EFB-4107-90F9-E9CB374E16B9}" type="presOf" srcId="{AEA01ED0-98D7-431E-82AD-01F7BA905F6D}" destId="{FC15969E-A694-4C57-A20C-F3611AF97C2F}" srcOrd="1" destOrd="0" presId="urn:microsoft.com/office/officeart/2005/8/layout/process5"/>
    <dgm:cxn modelId="{E387DC5B-0113-4605-9E98-941EA414DBC6}" type="presOf" srcId="{B228A37E-DB0B-4AB2-BE7D-7847C8432A6B}" destId="{6C52B1D9-D108-4C43-BB41-2D039391F1F7}" srcOrd="1" destOrd="0" presId="urn:microsoft.com/office/officeart/2005/8/layout/process5"/>
    <dgm:cxn modelId="{AC27CE49-72DE-41C2-8561-89B0337D0EBE}" type="presOf" srcId="{C64A4DA8-F5B7-474C-A4D0-C8E7C66F88B2}" destId="{A605D1F2-F1E7-430A-93EB-11BE2917460B}" srcOrd="1" destOrd="0" presId="urn:microsoft.com/office/officeart/2005/8/layout/process5"/>
    <dgm:cxn modelId="{3D4F3A6F-88BE-4B3A-B664-3B8F1898AA87}" type="presOf" srcId="{789801A2-C03B-4AD7-896C-0D46400FB19A}" destId="{45F53FCD-2ABA-484D-88A4-FD96765A6617}" srcOrd="1" destOrd="0" presId="urn:microsoft.com/office/officeart/2005/8/layout/process5"/>
    <dgm:cxn modelId="{3BE90884-BFC7-47FC-B4E5-937429B00AB7}" srcId="{3DA67A96-2584-40F1-B3CF-5818124133BE}" destId="{28F91011-69F9-46A5-8930-6CBDB40F0F19}" srcOrd="5" destOrd="0" parTransId="{764B7EB6-5F7E-4D72-81B5-97D2758BB2AE}" sibTransId="{BD1B2607-E607-47CD-B777-581D351F19AA}"/>
    <dgm:cxn modelId="{F948C990-C2A0-4327-AAA4-FD7C1F379F9C}" type="presOf" srcId="{0D7867A8-EAE2-4A0D-8B50-990887BA133C}" destId="{134522BA-E5C6-435A-8DCB-CF56D72FAA40}" srcOrd="1" destOrd="0" presId="urn:microsoft.com/office/officeart/2005/8/layout/process5"/>
    <dgm:cxn modelId="{3E63EB94-A6CB-4F5F-9E73-039C0D1D4997}" type="presOf" srcId="{28F91011-69F9-46A5-8930-6CBDB40F0F19}" destId="{35BFF2DD-1BDF-46A6-80CF-6636250EDC59}" srcOrd="0" destOrd="0" presId="urn:microsoft.com/office/officeart/2005/8/layout/process5"/>
    <dgm:cxn modelId="{5A319798-2CB7-45A7-AC37-D3BACF818BD4}" srcId="{3DA67A96-2584-40F1-B3CF-5818124133BE}" destId="{7EFC0D96-E422-43A5-B30C-697D0BAD6AB5}" srcOrd="4" destOrd="0" parTransId="{1A8DB40B-FE10-4E93-8554-6135FBE49B2A}" sibTransId="{0D7867A8-EAE2-4A0D-8B50-990887BA133C}"/>
    <dgm:cxn modelId="{3F6872AC-CA48-4BC4-934F-29655CAD0321}" type="presOf" srcId="{3DA67A96-2584-40F1-B3CF-5818124133BE}" destId="{13F7B170-3C3B-4ADE-A3D4-A7A12D1221E7}" srcOrd="0" destOrd="0" presId="urn:microsoft.com/office/officeart/2005/8/layout/process5"/>
    <dgm:cxn modelId="{D095A1AC-BD67-46D6-BED4-1AAA138F829E}" type="presOf" srcId="{7EFC0D96-E422-43A5-B30C-697D0BAD6AB5}" destId="{2EEFB824-7DE0-491B-9C9F-636B01BADF39}" srcOrd="0" destOrd="0" presId="urn:microsoft.com/office/officeart/2005/8/layout/process5"/>
    <dgm:cxn modelId="{459A13AF-9258-4E07-9865-58FC922E6117}" type="presOf" srcId="{3C48A4DB-8020-4AA6-B05A-8A128ABD4923}" destId="{6BBF0174-9750-4C88-AC08-D2A9A28DC006}" srcOrd="0" destOrd="0" presId="urn:microsoft.com/office/officeart/2005/8/layout/process5"/>
    <dgm:cxn modelId="{C888DAB1-0E8C-4549-8401-9F0C07DC32D3}" type="presOf" srcId="{B228A37E-DB0B-4AB2-BE7D-7847C8432A6B}" destId="{820F8EAC-C0B3-43D0-8B51-7ADE29854F02}" srcOrd="0" destOrd="0" presId="urn:microsoft.com/office/officeart/2005/8/layout/process5"/>
    <dgm:cxn modelId="{9A967CD1-529D-4C79-A26F-077B40CEE3C3}" srcId="{3DA67A96-2584-40F1-B3CF-5818124133BE}" destId="{E58911F8-CA17-477F-A973-F19AA9FF7A93}" srcOrd="1" destOrd="0" parTransId="{9C8E4C04-E192-4414-BDF4-525EFD19D3B9}" sibTransId="{C64A4DA8-F5B7-474C-A4D0-C8E7C66F88B2}"/>
    <dgm:cxn modelId="{224AFFD3-CC6C-4461-93FA-113457CE7424}" type="presOf" srcId="{E58911F8-CA17-477F-A973-F19AA9FF7A93}" destId="{C92278B8-3C6E-4A3B-8ECC-A24013A71383}" srcOrd="0" destOrd="0" presId="urn:microsoft.com/office/officeart/2005/8/layout/process5"/>
    <dgm:cxn modelId="{85A750E5-E908-4A8D-ADA2-7B92747EB60B}" type="presOf" srcId="{789801A2-C03B-4AD7-896C-0D46400FB19A}" destId="{BB244119-A727-4A77-85DA-F97EA81F8E4A}" srcOrd="0" destOrd="0" presId="urn:microsoft.com/office/officeart/2005/8/layout/process5"/>
    <dgm:cxn modelId="{7257F1E8-324C-4BAE-8780-4D8A62054E41}" srcId="{3DA67A96-2584-40F1-B3CF-5818124133BE}" destId="{3C48A4DB-8020-4AA6-B05A-8A128ABD4923}" srcOrd="0" destOrd="0" parTransId="{E4E0FA92-463F-4B7B-A854-C5AF2D6A8DED}" sibTransId="{789801A2-C03B-4AD7-896C-0D46400FB19A}"/>
    <dgm:cxn modelId="{829847ED-C068-429C-B8EC-5AD972014745}" type="presOf" srcId="{162957E9-7794-42EB-A7CB-ED4AA4695BEA}" destId="{EBB9F001-8CC5-4C15-A1B3-167BA95F6015}" srcOrd="0" destOrd="0" presId="urn:microsoft.com/office/officeart/2005/8/layout/process5"/>
    <dgm:cxn modelId="{4EB534FB-9DAF-4BFE-94AD-46044C3DD2AB}" type="presOf" srcId="{0D7867A8-EAE2-4A0D-8B50-990887BA133C}" destId="{E9DDF76B-E3F9-46CE-B857-01372E3DDAF1}" srcOrd="0" destOrd="0" presId="urn:microsoft.com/office/officeart/2005/8/layout/process5"/>
    <dgm:cxn modelId="{995E1406-F0AE-4993-93CE-B8AF3A598FC3}" type="presParOf" srcId="{13F7B170-3C3B-4ADE-A3D4-A7A12D1221E7}" destId="{6BBF0174-9750-4C88-AC08-D2A9A28DC006}" srcOrd="0" destOrd="0" presId="urn:microsoft.com/office/officeart/2005/8/layout/process5"/>
    <dgm:cxn modelId="{A5D8970A-4780-450F-B463-CDE18B0E7D77}" type="presParOf" srcId="{13F7B170-3C3B-4ADE-A3D4-A7A12D1221E7}" destId="{BB244119-A727-4A77-85DA-F97EA81F8E4A}" srcOrd="1" destOrd="0" presId="urn:microsoft.com/office/officeart/2005/8/layout/process5"/>
    <dgm:cxn modelId="{0AB9073C-12DB-4405-AC99-F14C7FC5BDE0}" type="presParOf" srcId="{BB244119-A727-4A77-85DA-F97EA81F8E4A}" destId="{45F53FCD-2ABA-484D-88A4-FD96765A6617}" srcOrd="0" destOrd="0" presId="urn:microsoft.com/office/officeart/2005/8/layout/process5"/>
    <dgm:cxn modelId="{5250A077-A144-48CC-8A93-12D1FB1F920A}" type="presParOf" srcId="{13F7B170-3C3B-4ADE-A3D4-A7A12D1221E7}" destId="{C92278B8-3C6E-4A3B-8ECC-A24013A71383}" srcOrd="2" destOrd="0" presId="urn:microsoft.com/office/officeart/2005/8/layout/process5"/>
    <dgm:cxn modelId="{80321ED5-97B5-481B-9B6E-0D9E8397687F}" type="presParOf" srcId="{13F7B170-3C3B-4ADE-A3D4-A7A12D1221E7}" destId="{E2BE8314-3E48-47F4-ADB6-2AFC307ABA26}" srcOrd="3" destOrd="0" presId="urn:microsoft.com/office/officeart/2005/8/layout/process5"/>
    <dgm:cxn modelId="{97945C1C-0280-4E5A-946D-625F5CF55946}" type="presParOf" srcId="{E2BE8314-3E48-47F4-ADB6-2AFC307ABA26}" destId="{A605D1F2-F1E7-430A-93EB-11BE2917460B}" srcOrd="0" destOrd="0" presId="urn:microsoft.com/office/officeart/2005/8/layout/process5"/>
    <dgm:cxn modelId="{291B3F1B-E1E6-4D29-99BE-A48559B13FDF}" type="presParOf" srcId="{13F7B170-3C3B-4ADE-A3D4-A7A12D1221E7}" destId="{EBB9F001-8CC5-4C15-A1B3-167BA95F6015}" srcOrd="4" destOrd="0" presId="urn:microsoft.com/office/officeart/2005/8/layout/process5"/>
    <dgm:cxn modelId="{F82A3358-0B72-4E9C-9E0F-B9D2654E4961}" type="presParOf" srcId="{13F7B170-3C3B-4ADE-A3D4-A7A12D1221E7}" destId="{820F8EAC-C0B3-43D0-8B51-7ADE29854F02}" srcOrd="5" destOrd="0" presId="urn:microsoft.com/office/officeart/2005/8/layout/process5"/>
    <dgm:cxn modelId="{9E6E56E9-EFEC-4BF1-BC93-3AEA71299FF3}" type="presParOf" srcId="{820F8EAC-C0B3-43D0-8B51-7ADE29854F02}" destId="{6C52B1D9-D108-4C43-BB41-2D039391F1F7}" srcOrd="0" destOrd="0" presId="urn:microsoft.com/office/officeart/2005/8/layout/process5"/>
    <dgm:cxn modelId="{B678D947-CDBD-412E-9470-0295F97E2DA5}" type="presParOf" srcId="{13F7B170-3C3B-4ADE-A3D4-A7A12D1221E7}" destId="{F9E8257A-A2B0-459E-84F4-A6C07B9DDB91}" srcOrd="6" destOrd="0" presId="urn:microsoft.com/office/officeart/2005/8/layout/process5"/>
    <dgm:cxn modelId="{89B1B5FB-829D-4BD9-A9F4-A6F291D284D9}" type="presParOf" srcId="{13F7B170-3C3B-4ADE-A3D4-A7A12D1221E7}" destId="{9C1CD954-104B-417E-AB97-930E26FEEB84}" srcOrd="7" destOrd="0" presId="urn:microsoft.com/office/officeart/2005/8/layout/process5"/>
    <dgm:cxn modelId="{19A57FC4-DD49-437A-B240-BBF78CCC5601}" type="presParOf" srcId="{9C1CD954-104B-417E-AB97-930E26FEEB84}" destId="{FC15969E-A694-4C57-A20C-F3611AF97C2F}" srcOrd="0" destOrd="0" presId="urn:microsoft.com/office/officeart/2005/8/layout/process5"/>
    <dgm:cxn modelId="{AC4D087C-306C-4745-BE11-24703E1951AE}" type="presParOf" srcId="{13F7B170-3C3B-4ADE-A3D4-A7A12D1221E7}" destId="{2EEFB824-7DE0-491B-9C9F-636B01BADF39}" srcOrd="8" destOrd="0" presId="urn:microsoft.com/office/officeart/2005/8/layout/process5"/>
    <dgm:cxn modelId="{4D03437A-E277-4C86-8E3D-14ABAACBDBD2}" type="presParOf" srcId="{13F7B170-3C3B-4ADE-A3D4-A7A12D1221E7}" destId="{E9DDF76B-E3F9-46CE-B857-01372E3DDAF1}" srcOrd="9" destOrd="0" presId="urn:microsoft.com/office/officeart/2005/8/layout/process5"/>
    <dgm:cxn modelId="{96ADF7EE-6324-4552-90C2-1E49CE639627}" type="presParOf" srcId="{E9DDF76B-E3F9-46CE-B857-01372E3DDAF1}" destId="{134522BA-E5C6-435A-8DCB-CF56D72FAA40}" srcOrd="0" destOrd="0" presId="urn:microsoft.com/office/officeart/2005/8/layout/process5"/>
    <dgm:cxn modelId="{A7FB0E13-A664-457F-888B-61E22E73E9DC}" type="presParOf" srcId="{13F7B170-3C3B-4ADE-A3D4-A7A12D1221E7}" destId="{35BFF2DD-1BDF-46A6-80CF-6636250EDC59}" srcOrd="10"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234BCB-502D-4C6C-9DDA-EBDDABAEC7F9}"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8E253433-163D-4AF1-A7E5-8236B2A8598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Inaccurate, illegible or incomplete records could result in :-</a:t>
          </a:r>
        </a:p>
      </dgm:t>
    </dgm:pt>
    <dgm:pt modelId="{A547D928-18EE-4EED-8D27-335D35162E77}" type="parTrans" cxnId="{2E3F848B-2043-4539-A49B-88EE343743E6}">
      <dgm:prSet/>
      <dgm:spPr/>
      <dgm:t>
        <a:bodyPr/>
        <a:lstStyle/>
        <a:p>
          <a:endParaRPr lang="en-GB"/>
        </a:p>
      </dgm:t>
    </dgm:pt>
    <dgm:pt modelId="{2BE2B47E-3C1B-442A-BF75-976331AE68DF}" type="sibTrans" cxnId="{2E3F848B-2043-4539-A49B-88EE343743E6}">
      <dgm:prSet/>
      <dgm:spPr/>
      <dgm:t>
        <a:bodyPr/>
        <a:lstStyle/>
        <a:p>
          <a:endParaRPr lang="en-GB"/>
        </a:p>
      </dgm:t>
    </dgm:pt>
    <dgm:pt modelId="{F4681230-77C6-4E05-9E53-B61400741AD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Inappropriate treatment of victims &amp; witnesses due to confusion about their needs</a:t>
          </a:r>
        </a:p>
      </dgm:t>
    </dgm:pt>
    <dgm:pt modelId="{97D30405-13A2-49D4-8E23-E06EA67FC271}" type="parTrans" cxnId="{629C017B-3B65-4458-BD37-C2E8D71BA07A}">
      <dgm:prSet/>
      <dgm:spPr/>
      <dgm:t>
        <a:bodyPr/>
        <a:lstStyle/>
        <a:p>
          <a:endParaRPr lang="en-GB"/>
        </a:p>
      </dgm:t>
    </dgm:pt>
    <dgm:pt modelId="{993987E8-1DAD-4BF4-81B4-1DA80713A4C0}" type="sibTrans" cxnId="{629C017B-3B65-4458-BD37-C2E8D71BA07A}">
      <dgm:prSet/>
      <dgm:spPr/>
      <dgm:t>
        <a:bodyPr/>
        <a:lstStyle/>
        <a:p>
          <a:endParaRPr lang="en-GB"/>
        </a:p>
      </dgm:t>
    </dgm:pt>
    <dgm:pt modelId="{1741AF20-4E7B-4D7F-8696-E2EA7289150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Wasted police time spent deciphering illegible handwriting</a:t>
          </a:r>
        </a:p>
      </dgm:t>
    </dgm:pt>
    <dgm:pt modelId="{5AABEB38-6158-4A59-9B07-ACDBDD639971}" type="parTrans" cxnId="{49807627-8EEB-421E-9F6B-8C0FE91761B6}">
      <dgm:prSet/>
      <dgm:spPr/>
      <dgm:t>
        <a:bodyPr/>
        <a:lstStyle/>
        <a:p>
          <a:endParaRPr lang="en-GB"/>
        </a:p>
      </dgm:t>
    </dgm:pt>
    <dgm:pt modelId="{52742CF6-0BDC-4D57-A2DE-EA2C8E9115B6}" type="sibTrans" cxnId="{49807627-8EEB-421E-9F6B-8C0FE91761B6}">
      <dgm:prSet/>
      <dgm:spPr/>
      <dgm:t>
        <a:bodyPr/>
        <a:lstStyle/>
        <a:p>
          <a:endParaRPr lang="en-GB"/>
        </a:p>
      </dgm:t>
    </dgm:pt>
    <dgm:pt modelId="{7ABF11C8-B28E-4982-AC01-B1EF3B0D363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Potential evidence being ruled as inadmissible in court</a:t>
          </a:r>
        </a:p>
      </dgm:t>
    </dgm:pt>
    <dgm:pt modelId="{6332ED3A-D888-4C9B-B66C-1C979D9E5711}" type="parTrans" cxnId="{0B97C963-CC94-4BB3-9B9E-62534D0CEB9D}">
      <dgm:prSet/>
      <dgm:spPr/>
      <dgm:t>
        <a:bodyPr/>
        <a:lstStyle/>
        <a:p>
          <a:endParaRPr lang="en-GB"/>
        </a:p>
      </dgm:t>
    </dgm:pt>
    <dgm:pt modelId="{037EE1A8-44A8-42C2-9D17-03BA9D20E54F}" type="sibTrans" cxnId="{0B97C963-CC94-4BB3-9B9E-62534D0CEB9D}">
      <dgm:prSet/>
      <dgm:spPr/>
      <dgm:t>
        <a:bodyPr/>
        <a:lstStyle/>
        <a:p>
          <a:endParaRPr lang="en-GB"/>
        </a:p>
      </dgm:t>
    </dgm:pt>
    <dgm:pt modelId="{C0B475EF-47FC-4980-A29A-083EC29F4A45}" type="pres">
      <dgm:prSet presAssocID="{A9234BCB-502D-4C6C-9DDA-EBDDABAEC7F9}" presName="composite" presStyleCnt="0">
        <dgm:presLayoutVars>
          <dgm:chMax val="1"/>
          <dgm:dir/>
          <dgm:resizeHandles val="exact"/>
        </dgm:presLayoutVars>
      </dgm:prSet>
      <dgm:spPr/>
    </dgm:pt>
    <dgm:pt modelId="{CF04D08D-F938-4FE0-BCCF-9995D12A6E03}" type="pres">
      <dgm:prSet presAssocID="{8E253433-163D-4AF1-A7E5-8236B2A85984}" presName="roof" presStyleLbl="dkBgShp" presStyleIdx="0" presStyleCnt="2" custLinFactNeighborX="272" custLinFactNeighborY="-7002"/>
      <dgm:spPr/>
    </dgm:pt>
    <dgm:pt modelId="{4E62F15D-6561-4831-BBDB-A25E0F20E86D}" type="pres">
      <dgm:prSet presAssocID="{8E253433-163D-4AF1-A7E5-8236B2A85984}" presName="pillars" presStyleCnt="0"/>
      <dgm:spPr/>
    </dgm:pt>
    <dgm:pt modelId="{A07CE67C-874E-4BD3-B603-DCB29B32D671}" type="pres">
      <dgm:prSet presAssocID="{8E253433-163D-4AF1-A7E5-8236B2A85984}" presName="pillar1" presStyleLbl="node1" presStyleIdx="0" presStyleCnt="3">
        <dgm:presLayoutVars>
          <dgm:bulletEnabled val="1"/>
        </dgm:presLayoutVars>
      </dgm:prSet>
      <dgm:spPr/>
    </dgm:pt>
    <dgm:pt modelId="{5D8478F2-D22D-4FA8-BD62-7867F5DA058A}" type="pres">
      <dgm:prSet presAssocID="{1741AF20-4E7B-4D7F-8696-E2EA72891502}" presName="pillarX" presStyleLbl="node1" presStyleIdx="1" presStyleCnt="3">
        <dgm:presLayoutVars>
          <dgm:bulletEnabled val="1"/>
        </dgm:presLayoutVars>
      </dgm:prSet>
      <dgm:spPr/>
    </dgm:pt>
    <dgm:pt modelId="{0B07CA80-C790-42E5-9840-4397603018DB}" type="pres">
      <dgm:prSet presAssocID="{7ABF11C8-B28E-4982-AC01-B1EF3B0D363E}" presName="pillarX" presStyleLbl="node1" presStyleIdx="2" presStyleCnt="3">
        <dgm:presLayoutVars>
          <dgm:bulletEnabled val="1"/>
        </dgm:presLayoutVars>
      </dgm:prSet>
      <dgm:spPr/>
    </dgm:pt>
    <dgm:pt modelId="{378A9EB5-6223-4C36-BA3F-87D9D85D49D1}" type="pres">
      <dgm:prSet presAssocID="{8E253433-163D-4AF1-A7E5-8236B2A85984}" presName="base" presStyleLbl="dkBgShp" presStyleIdx="1" presStyleCnt="2"/>
      <dgm:spPr>
        <a:solidFill>
          <a:schemeClr val="accent2">
            <a:lumMod val="60000"/>
            <a:lumOff val="40000"/>
          </a:schemeClr>
        </a:solidFill>
        <a:ln>
          <a:solidFill>
            <a:schemeClr val="tx1"/>
          </a:solidFill>
        </a:ln>
      </dgm:spPr>
    </dgm:pt>
  </dgm:ptLst>
  <dgm:cxnLst>
    <dgm:cxn modelId="{49807627-8EEB-421E-9F6B-8C0FE91761B6}" srcId="{8E253433-163D-4AF1-A7E5-8236B2A85984}" destId="{1741AF20-4E7B-4D7F-8696-E2EA72891502}" srcOrd="1" destOrd="0" parTransId="{5AABEB38-6158-4A59-9B07-ACDBDD639971}" sibTransId="{52742CF6-0BDC-4D57-A2DE-EA2C8E9115B6}"/>
    <dgm:cxn modelId="{7FB45128-D55F-48AE-B10E-52E6DF294DDC}" type="presOf" srcId="{7ABF11C8-B28E-4982-AC01-B1EF3B0D363E}" destId="{0B07CA80-C790-42E5-9840-4397603018DB}" srcOrd="0" destOrd="0" presId="urn:microsoft.com/office/officeart/2005/8/layout/hList3"/>
    <dgm:cxn modelId="{E4424732-497D-4130-B661-31D8A352B5FC}" type="presOf" srcId="{1741AF20-4E7B-4D7F-8696-E2EA72891502}" destId="{5D8478F2-D22D-4FA8-BD62-7867F5DA058A}" srcOrd="0" destOrd="0" presId="urn:microsoft.com/office/officeart/2005/8/layout/hList3"/>
    <dgm:cxn modelId="{0B97C963-CC94-4BB3-9B9E-62534D0CEB9D}" srcId="{8E253433-163D-4AF1-A7E5-8236B2A85984}" destId="{7ABF11C8-B28E-4982-AC01-B1EF3B0D363E}" srcOrd="2" destOrd="0" parTransId="{6332ED3A-D888-4C9B-B66C-1C979D9E5711}" sibTransId="{037EE1A8-44A8-42C2-9D17-03BA9D20E54F}"/>
    <dgm:cxn modelId="{629C017B-3B65-4458-BD37-C2E8D71BA07A}" srcId="{8E253433-163D-4AF1-A7E5-8236B2A85984}" destId="{F4681230-77C6-4E05-9E53-B61400741AD5}" srcOrd="0" destOrd="0" parTransId="{97D30405-13A2-49D4-8E23-E06EA67FC271}" sibTransId="{993987E8-1DAD-4BF4-81B4-1DA80713A4C0}"/>
    <dgm:cxn modelId="{2E3F848B-2043-4539-A49B-88EE343743E6}" srcId="{A9234BCB-502D-4C6C-9DDA-EBDDABAEC7F9}" destId="{8E253433-163D-4AF1-A7E5-8236B2A85984}" srcOrd="0" destOrd="0" parTransId="{A547D928-18EE-4EED-8D27-335D35162E77}" sibTransId="{2BE2B47E-3C1B-442A-BF75-976331AE68DF}"/>
    <dgm:cxn modelId="{21612F9E-87DF-465E-898F-6A5217A3EDC8}" type="presOf" srcId="{8E253433-163D-4AF1-A7E5-8236B2A85984}" destId="{CF04D08D-F938-4FE0-BCCF-9995D12A6E03}" srcOrd="0" destOrd="0" presId="urn:microsoft.com/office/officeart/2005/8/layout/hList3"/>
    <dgm:cxn modelId="{F1C083F1-70A4-400E-A7C4-C7F5AA3940B1}" type="presOf" srcId="{A9234BCB-502D-4C6C-9DDA-EBDDABAEC7F9}" destId="{C0B475EF-47FC-4980-A29A-083EC29F4A45}" srcOrd="0" destOrd="0" presId="urn:microsoft.com/office/officeart/2005/8/layout/hList3"/>
    <dgm:cxn modelId="{0EC791F6-6B82-412E-AB9D-FDE5FE4AEC10}" type="presOf" srcId="{F4681230-77C6-4E05-9E53-B61400741AD5}" destId="{A07CE67C-874E-4BD3-B603-DCB29B32D671}" srcOrd="0" destOrd="0" presId="urn:microsoft.com/office/officeart/2005/8/layout/hList3"/>
    <dgm:cxn modelId="{A0D1F638-FFAA-41BE-92B5-95DE4A906F66}" type="presParOf" srcId="{C0B475EF-47FC-4980-A29A-083EC29F4A45}" destId="{CF04D08D-F938-4FE0-BCCF-9995D12A6E03}" srcOrd="0" destOrd="0" presId="urn:microsoft.com/office/officeart/2005/8/layout/hList3"/>
    <dgm:cxn modelId="{1EAA020A-0987-419A-8531-A7881559D123}" type="presParOf" srcId="{C0B475EF-47FC-4980-A29A-083EC29F4A45}" destId="{4E62F15D-6561-4831-BBDB-A25E0F20E86D}" srcOrd="1" destOrd="0" presId="urn:microsoft.com/office/officeart/2005/8/layout/hList3"/>
    <dgm:cxn modelId="{C2C77538-9C45-4B5E-B72E-D412F6B10F6C}" type="presParOf" srcId="{4E62F15D-6561-4831-BBDB-A25E0F20E86D}" destId="{A07CE67C-874E-4BD3-B603-DCB29B32D671}" srcOrd="0" destOrd="0" presId="urn:microsoft.com/office/officeart/2005/8/layout/hList3"/>
    <dgm:cxn modelId="{8F9166A6-FA46-4340-B114-8FBB1C8183E2}" type="presParOf" srcId="{4E62F15D-6561-4831-BBDB-A25E0F20E86D}" destId="{5D8478F2-D22D-4FA8-BD62-7867F5DA058A}" srcOrd="1" destOrd="0" presId="urn:microsoft.com/office/officeart/2005/8/layout/hList3"/>
    <dgm:cxn modelId="{7CE74AA1-3D67-4691-A2CE-D7C5E56CFC3B}" type="presParOf" srcId="{4E62F15D-6561-4831-BBDB-A25E0F20E86D}" destId="{0B07CA80-C790-42E5-9840-4397603018DB}" srcOrd="2" destOrd="0" presId="urn:microsoft.com/office/officeart/2005/8/layout/hList3"/>
    <dgm:cxn modelId="{6C469F71-A9AC-4707-9383-EBF949159318}" type="presParOf" srcId="{C0B475EF-47FC-4980-A29A-083EC29F4A45}" destId="{378A9EB5-6223-4C36-BA3F-87D9D85D49D1}" srcOrd="2" destOrd="0" presId="urn:microsoft.com/office/officeart/2005/8/layout/h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6F9CF3-2CA2-4532-A896-D7D4B53E8A5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AEB4B36-3365-41C2-B964-90F3959B8FF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Enables victim to say how the crime has affected them physically, emotionally, psychologically, financially or in any other way</a:t>
          </a:r>
        </a:p>
      </dgm:t>
    </dgm:pt>
    <dgm:pt modelId="{B1F7AAAB-71FA-4CC0-9BBF-F9BA0A6B5FA8}" type="parTrans" cxnId="{4031FC66-E117-481B-AD55-09EE70B09F83}">
      <dgm:prSet/>
      <dgm:spPr/>
      <dgm:t>
        <a:bodyPr/>
        <a:lstStyle/>
        <a:p>
          <a:endParaRPr lang="en-GB"/>
        </a:p>
      </dgm:t>
    </dgm:pt>
    <dgm:pt modelId="{CD3220E1-DFA6-435A-A0E1-4849C728A064}" type="sibTrans" cxnId="{4031FC66-E117-481B-AD55-09EE70B09F83}">
      <dgm:prSet/>
      <dgm:spPr/>
      <dgm:t>
        <a:bodyPr/>
        <a:lstStyle/>
        <a:p>
          <a:endParaRPr lang="en-GB"/>
        </a:p>
      </dgm:t>
    </dgm:pt>
    <dgm:pt modelId="{E0EF828A-76F7-44BE-BCC5-1C8F747405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voluntary process</a:t>
          </a:r>
        </a:p>
      </dgm:t>
    </dgm:pt>
    <dgm:pt modelId="{36632776-CCEF-4D4C-87A8-4B6CC726BEDA}" type="parTrans" cxnId="{54DBDD53-0601-4A32-84EF-704F88EE4253}">
      <dgm:prSet/>
      <dgm:spPr/>
      <dgm:t>
        <a:bodyPr/>
        <a:lstStyle/>
        <a:p>
          <a:endParaRPr lang="en-GB"/>
        </a:p>
      </dgm:t>
    </dgm:pt>
    <dgm:pt modelId="{BB48E3B5-C1B8-43CB-9B98-6DC9E4937702}" type="sibTrans" cxnId="{54DBDD53-0601-4A32-84EF-704F88EE4253}">
      <dgm:prSet/>
      <dgm:spPr/>
      <dgm:t>
        <a:bodyPr/>
        <a:lstStyle/>
        <a:p>
          <a:endParaRPr lang="en-GB"/>
        </a:p>
      </dgm:t>
    </dgm:pt>
    <dgm:pt modelId="{D7CFAD9C-4B92-4258-A9A4-3E2FD4F4F6B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VPS leaflet should be given</a:t>
          </a:r>
        </a:p>
      </dgm:t>
    </dgm:pt>
    <dgm:pt modelId="{5E77E954-8826-406A-AC6E-3A1307028FF0}" type="parTrans" cxnId="{186378A8-AD57-48D4-B0B5-9454CF5E0261}">
      <dgm:prSet/>
      <dgm:spPr/>
      <dgm:t>
        <a:bodyPr/>
        <a:lstStyle/>
        <a:p>
          <a:endParaRPr lang="en-GB"/>
        </a:p>
      </dgm:t>
    </dgm:pt>
    <dgm:pt modelId="{B2219ED3-299E-43D9-8861-D41E7360EFE1}" type="sibTrans" cxnId="{186378A8-AD57-48D4-B0B5-9454CF5E0261}">
      <dgm:prSet/>
      <dgm:spPr/>
      <dgm:t>
        <a:bodyPr/>
        <a:lstStyle/>
        <a:p>
          <a:endParaRPr lang="en-GB"/>
        </a:p>
      </dgm:t>
    </dgm:pt>
    <dgm:pt modelId="{D4DDA4B0-1B19-4DD0-83BD-39EE270674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Can be made at the time of the crime or any point afterwards</a:t>
          </a:r>
        </a:p>
      </dgm:t>
    </dgm:pt>
    <dgm:pt modelId="{25133F45-82E8-4642-A6B4-FF44E58EE47B}" type="parTrans" cxnId="{0EE86BD3-D461-4BB4-A671-126E728FD82D}">
      <dgm:prSet/>
      <dgm:spPr/>
      <dgm:t>
        <a:bodyPr/>
        <a:lstStyle/>
        <a:p>
          <a:endParaRPr lang="en-GB"/>
        </a:p>
      </dgm:t>
    </dgm:pt>
    <dgm:pt modelId="{A2FB980F-9D22-4D80-AE48-94E4F65BBDB3}" type="sibTrans" cxnId="{0EE86BD3-D461-4BB4-A671-126E728FD82D}">
      <dgm:prSet/>
      <dgm:spPr/>
      <dgm:t>
        <a:bodyPr/>
        <a:lstStyle/>
        <a:p>
          <a:endParaRPr lang="en-GB"/>
        </a:p>
      </dgm:t>
    </dgm:pt>
    <dgm:pt modelId="{A11721A4-7E40-465E-84B8-0683FA3CBC00}" type="pres">
      <dgm:prSet presAssocID="{C36F9CF3-2CA2-4532-A896-D7D4B53E8A57}" presName="diagram" presStyleCnt="0">
        <dgm:presLayoutVars>
          <dgm:dir/>
          <dgm:resizeHandles val="exact"/>
        </dgm:presLayoutVars>
      </dgm:prSet>
      <dgm:spPr/>
    </dgm:pt>
    <dgm:pt modelId="{63CBB2EA-328E-4062-AAFF-C535872DC62E}" type="pres">
      <dgm:prSet presAssocID="{6AEB4B36-3365-41C2-B964-90F3959B8FF2}" presName="node" presStyleLbl="node1" presStyleIdx="0" presStyleCnt="4" custScaleX="232607" custLinFactNeighborX="-252" custLinFactNeighborY="-13291">
        <dgm:presLayoutVars>
          <dgm:bulletEnabled val="1"/>
        </dgm:presLayoutVars>
      </dgm:prSet>
      <dgm:spPr/>
    </dgm:pt>
    <dgm:pt modelId="{4EC4554E-2EFC-4240-96DF-ACDD6F18DDCF}" type="pres">
      <dgm:prSet presAssocID="{CD3220E1-DFA6-435A-A0E1-4849C728A064}" presName="sibTrans" presStyleCnt="0"/>
      <dgm:spPr/>
    </dgm:pt>
    <dgm:pt modelId="{DFD79A73-96F0-4BB3-BE83-4EBDC3DF6EDD}" type="pres">
      <dgm:prSet presAssocID="{E0EF828A-76F7-44BE-BCC5-1C8F74740500}" presName="node" presStyleLbl="node1" presStyleIdx="1" presStyleCnt="4">
        <dgm:presLayoutVars>
          <dgm:bulletEnabled val="1"/>
        </dgm:presLayoutVars>
      </dgm:prSet>
      <dgm:spPr/>
    </dgm:pt>
    <dgm:pt modelId="{856AD1A4-F9E7-4722-AD5E-F135D634A93A}" type="pres">
      <dgm:prSet presAssocID="{BB48E3B5-C1B8-43CB-9B98-6DC9E4937702}" presName="sibTrans" presStyleCnt="0"/>
      <dgm:spPr/>
    </dgm:pt>
    <dgm:pt modelId="{68535BAC-A3C6-49AA-962B-CE29C7A653D0}" type="pres">
      <dgm:prSet presAssocID="{D7CFAD9C-4B92-4258-A9A4-3E2FD4F4F6BE}" presName="node" presStyleLbl="node1" presStyleIdx="2" presStyleCnt="4">
        <dgm:presLayoutVars>
          <dgm:bulletEnabled val="1"/>
        </dgm:presLayoutVars>
      </dgm:prSet>
      <dgm:spPr/>
    </dgm:pt>
    <dgm:pt modelId="{E0921B06-F726-4FBA-8CA3-D42BE9651FBA}" type="pres">
      <dgm:prSet presAssocID="{B2219ED3-299E-43D9-8861-D41E7360EFE1}" presName="sibTrans" presStyleCnt="0"/>
      <dgm:spPr/>
    </dgm:pt>
    <dgm:pt modelId="{4D745C47-0890-4CA6-B674-767494A8F773}" type="pres">
      <dgm:prSet presAssocID="{D4DDA4B0-1B19-4DD0-83BD-39EE270674AE}" presName="node" presStyleLbl="node1" presStyleIdx="3" presStyleCnt="4">
        <dgm:presLayoutVars>
          <dgm:bulletEnabled val="1"/>
        </dgm:presLayoutVars>
      </dgm:prSet>
      <dgm:spPr/>
    </dgm:pt>
  </dgm:ptLst>
  <dgm:cxnLst>
    <dgm:cxn modelId="{5A003400-F4AF-415A-8147-F7D16D37E3B5}" type="presOf" srcId="{C36F9CF3-2CA2-4532-A896-D7D4B53E8A57}" destId="{A11721A4-7E40-465E-84B8-0683FA3CBC00}" srcOrd="0" destOrd="0" presId="urn:microsoft.com/office/officeart/2005/8/layout/default"/>
    <dgm:cxn modelId="{0267C00A-8A7A-476E-A5C8-DAF0A594C194}" type="presOf" srcId="{6AEB4B36-3365-41C2-B964-90F3959B8FF2}" destId="{63CBB2EA-328E-4062-AAFF-C535872DC62E}" srcOrd="0" destOrd="0" presId="urn:microsoft.com/office/officeart/2005/8/layout/default"/>
    <dgm:cxn modelId="{0E7BE30D-8269-4D83-9234-F81028B3900E}" type="presOf" srcId="{D7CFAD9C-4B92-4258-A9A4-3E2FD4F4F6BE}" destId="{68535BAC-A3C6-49AA-962B-CE29C7A653D0}" srcOrd="0" destOrd="0" presId="urn:microsoft.com/office/officeart/2005/8/layout/default"/>
    <dgm:cxn modelId="{FA3A9B3F-7C47-4049-946D-FA639B69231A}" type="presOf" srcId="{D4DDA4B0-1B19-4DD0-83BD-39EE270674AE}" destId="{4D745C47-0890-4CA6-B674-767494A8F773}" srcOrd="0" destOrd="0" presId="urn:microsoft.com/office/officeart/2005/8/layout/default"/>
    <dgm:cxn modelId="{4031FC66-E117-481B-AD55-09EE70B09F83}" srcId="{C36F9CF3-2CA2-4532-A896-D7D4B53E8A57}" destId="{6AEB4B36-3365-41C2-B964-90F3959B8FF2}" srcOrd="0" destOrd="0" parTransId="{B1F7AAAB-71FA-4CC0-9BBF-F9BA0A6B5FA8}" sibTransId="{CD3220E1-DFA6-435A-A0E1-4849C728A064}"/>
    <dgm:cxn modelId="{54DBDD53-0601-4A32-84EF-704F88EE4253}" srcId="{C36F9CF3-2CA2-4532-A896-D7D4B53E8A57}" destId="{E0EF828A-76F7-44BE-BCC5-1C8F74740500}" srcOrd="1" destOrd="0" parTransId="{36632776-CCEF-4D4C-87A8-4B6CC726BEDA}" sibTransId="{BB48E3B5-C1B8-43CB-9B98-6DC9E4937702}"/>
    <dgm:cxn modelId="{186378A8-AD57-48D4-B0B5-9454CF5E0261}" srcId="{C36F9CF3-2CA2-4532-A896-D7D4B53E8A57}" destId="{D7CFAD9C-4B92-4258-A9A4-3E2FD4F4F6BE}" srcOrd="2" destOrd="0" parTransId="{5E77E954-8826-406A-AC6E-3A1307028FF0}" sibTransId="{B2219ED3-299E-43D9-8861-D41E7360EFE1}"/>
    <dgm:cxn modelId="{0EE86BD3-D461-4BB4-A671-126E728FD82D}" srcId="{C36F9CF3-2CA2-4532-A896-D7D4B53E8A57}" destId="{D4DDA4B0-1B19-4DD0-83BD-39EE270674AE}" srcOrd="3" destOrd="0" parTransId="{25133F45-82E8-4642-A6B4-FF44E58EE47B}" sibTransId="{A2FB980F-9D22-4D80-AE48-94E4F65BBDB3}"/>
    <dgm:cxn modelId="{05FB10E0-E68F-4061-8880-B8ABD77F3FC5}" type="presOf" srcId="{E0EF828A-76F7-44BE-BCC5-1C8F74740500}" destId="{DFD79A73-96F0-4BB3-BE83-4EBDC3DF6EDD}" srcOrd="0" destOrd="0" presId="urn:microsoft.com/office/officeart/2005/8/layout/default"/>
    <dgm:cxn modelId="{D1748743-5388-4210-8537-01734B770DD2}" type="presParOf" srcId="{A11721A4-7E40-465E-84B8-0683FA3CBC00}" destId="{63CBB2EA-328E-4062-AAFF-C535872DC62E}" srcOrd="0" destOrd="0" presId="urn:microsoft.com/office/officeart/2005/8/layout/default"/>
    <dgm:cxn modelId="{9724C0BC-A2DA-4170-9E88-9FFF795999F6}" type="presParOf" srcId="{A11721A4-7E40-465E-84B8-0683FA3CBC00}" destId="{4EC4554E-2EFC-4240-96DF-ACDD6F18DDCF}" srcOrd="1" destOrd="0" presId="urn:microsoft.com/office/officeart/2005/8/layout/default"/>
    <dgm:cxn modelId="{834CC956-DBCB-4F4E-824C-A1B59897ED32}" type="presParOf" srcId="{A11721A4-7E40-465E-84B8-0683FA3CBC00}" destId="{DFD79A73-96F0-4BB3-BE83-4EBDC3DF6EDD}" srcOrd="2" destOrd="0" presId="urn:microsoft.com/office/officeart/2005/8/layout/default"/>
    <dgm:cxn modelId="{7D4DB8CC-64F7-4EC1-AF25-69929507701D}" type="presParOf" srcId="{A11721A4-7E40-465E-84B8-0683FA3CBC00}" destId="{856AD1A4-F9E7-4722-AD5E-F135D634A93A}" srcOrd="3" destOrd="0" presId="urn:microsoft.com/office/officeart/2005/8/layout/default"/>
    <dgm:cxn modelId="{E52C930E-FE92-4126-B62F-3A5656ECE2F6}" type="presParOf" srcId="{A11721A4-7E40-465E-84B8-0683FA3CBC00}" destId="{68535BAC-A3C6-49AA-962B-CE29C7A653D0}" srcOrd="4" destOrd="0" presId="urn:microsoft.com/office/officeart/2005/8/layout/default"/>
    <dgm:cxn modelId="{1363F05D-C806-4546-ABAD-4D204152A287}" type="presParOf" srcId="{A11721A4-7E40-465E-84B8-0683FA3CBC00}" destId="{E0921B06-F726-4FBA-8CA3-D42BE9651FBA}" srcOrd="5" destOrd="0" presId="urn:microsoft.com/office/officeart/2005/8/layout/default"/>
    <dgm:cxn modelId="{97F7C5BA-9B34-49A1-B315-D086B045AF72}" type="presParOf" srcId="{A11721A4-7E40-465E-84B8-0683FA3CBC00}" destId="{4D745C47-0890-4CA6-B674-767494A8F773}"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0E8891-14AE-40D7-BEDD-9617DC33642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C43BD40B-CADE-4555-8AD1-13755B455B2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Places the victim at the centre of policing</a:t>
          </a:r>
        </a:p>
      </dgm:t>
    </dgm:pt>
    <dgm:pt modelId="{AAFA2E3F-85FF-4810-8B77-7718E60BFF57}" type="parTrans" cxnId="{C0EF9FA3-73F1-4640-B382-3291349CD3B9}">
      <dgm:prSet/>
      <dgm:spPr/>
      <dgm:t>
        <a:bodyPr/>
        <a:lstStyle/>
        <a:p>
          <a:endParaRPr lang="en-GB"/>
        </a:p>
      </dgm:t>
    </dgm:pt>
    <dgm:pt modelId="{CEA08E53-2EF1-42FC-B87B-3D31198AE1BB}" type="sibTrans" cxnId="{C0EF9FA3-73F1-4640-B382-3291349CD3B9}">
      <dgm:prSet/>
      <dgm:spPr>
        <a:solidFill>
          <a:schemeClr val="accent2">
            <a:lumMod val="75000"/>
          </a:schemeClr>
        </a:solidFill>
        <a:ln>
          <a:solidFill>
            <a:schemeClr val="tx1"/>
          </a:solidFill>
        </a:ln>
      </dgm:spPr>
      <dgm:t>
        <a:bodyPr/>
        <a:lstStyle/>
        <a:p>
          <a:endParaRPr lang="en-GB"/>
        </a:p>
      </dgm:t>
    </dgm:pt>
    <dgm:pt modelId="{278B22AD-90DD-4A89-98AD-72829F8DB8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Makes them feel more involved in the handling of their case</a:t>
          </a:r>
        </a:p>
      </dgm:t>
    </dgm:pt>
    <dgm:pt modelId="{EF0B8F1F-5DB4-4A83-92B2-F553BB56FC54}" type="parTrans" cxnId="{FCCDCCD3-F91F-469E-B2D6-C09CE90B225A}">
      <dgm:prSet/>
      <dgm:spPr/>
      <dgm:t>
        <a:bodyPr/>
        <a:lstStyle/>
        <a:p>
          <a:endParaRPr lang="en-GB"/>
        </a:p>
      </dgm:t>
    </dgm:pt>
    <dgm:pt modelId="{FA5312B7-D7EE-4697-9966-2BC8923AF849}" type="sibTrans" cxnId="{FCCDCCD3-F91F-469E-B2D6-C09CE90B225A}">
      <dgm:prSet/>
      <dgm:spPr>
        <a:solidFill>
          <a:schemeClr val="accent2">
            <a:lumMod val="75000"/>
          </a:schemeClr>
        </a:solidFill>
        <a:ln>
          <a:solidFill>
            <a:schemeClr val="tx1"/>
          </a:solidFill>
        </a:ln>
      </dgm:spPr>
      <dgm:t>
        <a:bodyPr/>
        <a:lstStyle/>
        <a:p>
          <a:endParaRPr lang="en-GB"/>
        </a:p>
      </dgm:t>
    </dgm:pt>
    <dgm:pt modelId="{FD4DD4AE-3B3C-464A-B30C-12E131E08B8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Uses their views to inform decisions on bail &amp; bail conditions</a:t>
          </a:r>
        </a:p>
      </dgm:t>
    </dgm:pt>
    <dgm:pt modelId="{576963AA-BF89-461D-A028-453DE702D5C6}" type="parTrans" cxnId="{943433E9-F6A1-405D-B070-97218E4E4D10}">
      <dgm:prSet/>
      <dgm:spPr/>
      <dgm:t>
        <a:bodyPr/>
        <a:lstStyle/>
        <a:p>
          <a:endParaRPr lang="en-GB"/>
        </a:p>
      </dgm:t>
    </dgm:pt>
    <dgm:pt modelId="{B3ECE15F-F47A-4DAF-966C-9184620D5606}" type="sibTrans" cxnId="{943433E9-F6A1-405D-B070-97218E4E4D10}">
      <dgm:prSet/>
      <dgm:spPr>
        <a:solidFill>
          <a:schemeClr val="accent2">
            <a:lumMod val="75000"/>
          </a:schemeClr>
        </a:solidFill>
        <a:ln>
          <a:solidFill>
            <a:schemeClr val="tx1"/>
          </a:solidFill>
        </a:ln>
      </dgm:spPr>
      <dgm:t>
        <a:bodyPr/>
        <a:lstStyle/>
        <a:p>
          <a:endParaRPr lang="en-GB"/>
        </a:p>
      </dgm:t>
    </dgm:pt>
    <dgm:pt modelId="{65BAF79C-C813-4419-BEB3-7674AEA1DAE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Identifies direct intimidation or fear of intimidation</a:t>
          </a:r>
        </a:p>
      </dgm:t>
    </dgm:pt>
    <dgm:pt modelId="{F4EC9554-2E34-4274-A658-16046EF679C2}" type="parTrans" cxnId="{E4C688AB-0BF0-4A43-A640-CFD69421BFDE}">
      <dgm:prSet/>
      <dgm:spPr/>
      <dgm:t>
        <a:bodyPr/>
        <a:lstStyle/>
        <a:p>
          <a:endParaRPr lang="en-GB"/>
        </a:p>
      </dgm:t>
    </dgm:pt>
    <dgm:pt modelId="{3EB7FA60-C149-4BCB-BB5B-28D004293413}" type="sibTrans" cxnId="{E4C688AB-0BF0-4A43-A640-CFD69421BFDE}">
      <dgm:prSet/>
      <dgm:spPr>
        <a:solidFill>
          <a:schemeClr val="accent2">
            <a:lumMod val="75000"/>
          </a:schemeClr>
        </a:solidFill>
        <a:ln>
          <a:solidFill>
            <a:schemeClr val="tx1"/>
          </a:solidFill>
        </a:ln>
      </dgm:spPr>
      <dgm:t>
        <a:bodyPr/>
        <a:lstStyle/>
        <a:p>
          <a:endParaRPr lang="en-GB"/>
        </a:p>
      </dgm:t>
    </dgm:pt>
    <dgm:pt modelId="{F0B68795-4604-4669-A292-CBF7E8AA05C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Builds public confidence in the CJS overall</a:t>
          </a:r>
        </a:p>
      </dgm:t>
    </dgm:pt>
    <dgm:pt modelId="{44274703-66CD-42C4-8BEB-30482EE9F334}" type="parTrans" cxnId="{9AAA92B1-488C-4693-A0EB-2A5038A8399B}">
      <dgm:prSet/>
      <dgm:spPr/>
      <dgm:t>
        <a:bodyPr/>
        <a:lstStyle/>
        <a:p>
          <a:endParaRPr lang="en-GB"/>
        </a:p>
      </dgm:t>
    </dgm:pt>
    <dgm:pt modelId="{9C3F07FB-5696-4474-8461-D7503A94E1CA}" type="sibTrans" cxnId="{9AAA92B1-488C-4693-A0EB-2A5038A8399B}">
      <dgm:prSet/>
      <dgm:spPr/>
      <dgm:t>
        <a:bodyPr/>
        <a:lstStyle/>
        <a:p>
          <a:endParaRPr lang="en-GB"/>
        </a:p>
      </dgm:t>
    </dgm:pt>
    <dgm:pt modelId="{364A1BD3-3707-4CAD-8FFB-69BA2E2411C9}" type="pres">
      <dgm:prSet presAssocID="{410E8891-14AE-40D7-BEDD-9617DC336426}" presName="diagram" presStyleCnt="0">
        <dgm:presLayoutVars>
          <dgm:dir/>
          <dgm:resizeHandles val="exact"/>
        </dgm:presLayoutVars>
      </dgm:prSet>
      <dgm:spPr/>
    </dgm:pt>
    <dgm:pt modelId="{95219848-76D4-402E-A9C8-04D574F22A4A}" type="pres">
      <dgm:prSet presAssocID="{C43BD40B-CADE-4555-8AD1-13755B455B23}" presName="node" presStyleLbl="node1" presStyleIdx="0" presStyleCnt="5">
        <dgm:presLayoutVars>
          <dgm:bulletEnabled val="1"/>
        </dgm:presLayoutVars>
      </dgm:prSet>
      <dgm:spPr/>
    </dgm:pt>
    <dgm:pt modelId="{549109E2-F1A4-4F1B-9369-024DBFDAD9AF}" type="pres">
      <dgm:prSet presAssocID="{CEA08E53-2EF1-42FC-B87B-3D31198AE1BB}" presName="sibTrans" presStyleLbl="sibTrans2D1" presStyleIdx="0" presStyleCnt="4"/>
      <dgm:spPr/>
    </dgm:pt>
    <dgm:pt modelId="{782F29B1-CE0B-4D58-9B7A-D15D2A9C7D80}" type="pres">
      <dgm:prSet presAssocID="{CEA08E53-2EF1-42FC-B87B-3D31198AE1BB}" presName="connectorText" presStyleLbl="sibTrans2D1" presStyleIdx="0" presStyleCnt="4"/>
      <dgm:spPr/>
    </dgm:pt>
    <dgm:pt modelId="{521953B3-2291-4CD3-8C2B-DF0A6EB41E2E}" type="pres">
      <dgm:prSet presAssocID="{278B22AD-90DD-4A89-98AD-72829F8DB8F3}" presName="node" presStyleLbl="node1" presStyleIdx="1" presStyleCnt="5">
        <dgm:presLayoutVars>
          <dgm:bulletEnabled val="1"/>
        </dgm:presLayoutVars>
      </dgm:prSet>
      <dgm:spPr/>
    </dgm:pt>
    <dgm:pt modelId="{FC138C1B-01D1-45B6-B73A-01158C05665B}" type="pres">
      <dgm:prSet presAssocID="{FA5312B7-D7EE-4697-9966-2BC8923AF849}" presName="sibTrans" presStyleLbl="sibTrans2D1" presStyleIdx="1" presStyleCnt="4"/>
      <dgm:spPr/>
    </dgm:pt>
    <dgm:pt modelId="{17845D4B-11DD-4F28-995F-F6496446BC69}" type="pres">
      <dgm:prSet presAssocID="{FA5312B7-D7EE-4697-9966-2BC8923AF849}" presName="connectorText" presStyleLbl="sibTrans2D1" presStyleIdx="1" presStyleCnt="4"/>
      <dgm:spPr/>
    </dgm:pt>
    <dgm:pt modelId="{E5295EAE-B0E3-4E26-8F5A-59FBF3A69B7B}" type="pres">
      <dgm:prSet presAssocID="{FD4DD4AE-3B3C-464A-B30C-12E131E08B8C}" presName="node" presStyleLbl="node1" presStyleIdx="2" presStyleCnt="5">
        <dgm:presLayoutVars>
          <dgm:bulletEnabled val="1"/>
        </dgm:presLayoutVars>
      </dgm:prSet>
      <dgm:spPr/>
    </dgm:pt>
    <dgm:pt modelId="{3C4271BA-BE26-48F9-A693-DACA56D02142}" type="pres">
      <dgm:prSet presAssocID="{B3ECE15F-F47A-4DAF-966C-9184620D5606}" presName="sibTrans" presStyleLbl="sibTrans2D1" presStyleIdx="2" presStyleCnt="4"/>
      <dgm:spPr/>
    </dgm:pt>
    <dgm:pt modelId="{776C3CB4-2A2A-4DD9-9172-EFF6655C0B41}" type="pres">
      <dgm:prSet presAssocID="{B3ECE15F-F47A-4DAF-966C-9184620D5606}" presName="connectorText" presStyleLbl="sibTrans2D1" presStyleIdx="2" presStyleCnt="4"/>
      <dgm:spPr/>
    </dgm:pt>
    <dgm:pt modelId="{ED578EE2-CF4C-4EBF-A705-07752D523E9E}" type="pres">
      <dgm:prSet presAssocID="{65BAF79C-C813-4419-BEB3-7674AEA1DAE8}" presName="node" presStyleLbl="node1" presStyleIdx="3" presStyleCnt="5">
        <dgm:presLayoutVars>
          <dgm:bulletEnabled val="1"/>
        </dgm:presLayoutVars>
      </dgm:prSet>
      <dgm:spPr/>
    </dgm:pt>
    <dgm:pt modelId="{DC99B2B7-D678-479E-BE44-BE563C79730C}" type="pres">
      <dgm:prSet presAssocID="{3EB7FA60-C149-4BCB-BB5B-28D004293413}" presName="sibTrans" presStyleLbl="sibTrans2D1" presStyleIdx="3" presStyleCnt="4"/>
      <dgm:spPr/>
    </dgm:pt>
    <dgm:pt modelId="{1675F86E-4C03-494F-BCA3-99CAE6114736}" type="pres">
      <dgm:prSet presAssocID="{3EB7FA60-C149-4BCB-BB5B-28D004293413}" presName="connectorText" presStyleLbl="sibTrans2D1" presStyleIdx="3" presStyleCnt="4"/>
      <dgm:spPr/>
    </dgm:pt>
    <dgm:pt modelId="{F2CD390C-DAC1-4E97-BE5A-13B7503155CD}" type="pres">
      <dgm:prSet presAssocID="{F0B68795-4604-4669-A292-CBF7E8AA05C4}" presName="node" presStyleLbl="node1" presStyleIdx="4" presStyleCnt="5">
        <dgm:presLayoutVars>
          <dgm:bulletEnabled val="1"/>
        </dgm:presLayoutVars>
      </dgm:prSet>
      <dgm:spPr/>
    </dgm:pt>
  </dgm:ptLst>
  <dgm:cxnLst>
    <dgm:cxn modelId="{BBC9BB0F-F988-4A88-BCDA-519DF73911EA}" type="presOf" srcId="{278B22AD-90DD-4A89-98AD-72829F8DB8F3}" destId="{521953B3-2291-4CD3-8C2B-DF0A6EB41E2E}" srcOrd="0" destOrd="0" presId="urn:microsoft.com/office/officeart/2005/8/layout/process5"/>
    <dgm:cxn modelId="{7BA22D14-7C31-4800-A67E-8A7284A128B2}" type="presOf" srcId="{3EB7FA60-C149-4BCB-BB5B-28D004293413}" destId="{1675F86E-4C03-494F-BCA3-99CAE6114736}" srcOrd="1" destOrd="0" presId="urn:microsoft.com/office/officeart/2005/8/layout/process5"/>
    <dgm:cxn modelId="{80C9E63A-F8CB-4C3C-B1CD-B5018191F725}" type="presOf" srcId="{C43BD40B-CADE-4555-8AD1-13755B455B23}" destId="{95219848-76D4-402E-A9C8-04D574F22A4A}" srcOrd="0" destOrd="0" presId="urn:microsoft.com/office/officeart/2005/8/layout/process5"/>
    <dgm:cxn modelId="{07EE1A4F-AF40-4200-B791-E74A11A09258}" type="presOf" srcId="{B3ECE15F-F47A-4DAF-966C-9184620D5606}" destId="{776C3CB4-2A2A-4DD9-9172-EFF6655C0B41}" srcOrd="1" destOrd="0" presId="urn:microsoft.com/office/officeart/2005/8/layout/process5"/>
    <dgm:cxn modelId="{2A466370-5B3C-4F06-9CC4-7A68060C0E4A}" type="presOf" srcId="{3EB7FA60-C149-4BCB-BB5B-28D004293413}" destId="{DC99B2B7-D678-479E-BE44-BE563C79730C}" srcOrd="0" destOrd="0" presId="urn:microsoft.com/office/officeart/2005/8/layout/process5"/>
    <dgm:cxn modelId="{A9345F78-E3B8-41AC-8059-DC76CF3836C3}" type="presOf" srcId="{FA5312B7-D7EE-4697-9966-2BC8923AF849}" destId="{FC138C1B-01D1-45B6-B73A-01158C05665B}" srcOrd="0" destOrd="0" presId="urn:microsoft.com/office/officeart/2005/8/layout/process5"/>
    <dgm:cxn modelId="{4E431F7F-D4C0-4E22-9643-1104DD82B673}" type="presOf" srcId="{CEA08E53-2EF1-42FC-B87B-3D31198AE1BB}" destId="{782F29B1-CE0B-4D58-9B7A-D15D2A9C7D80}" srcOrd="1" destOrd="0" presId="urn:microsoft.com/office/officeart/2005/8/layout/process5"/>
    <dgm:cxn modelId="{9BCBA782-32C8-4AAE-BDB8-646915D21CC7}" type="presOf" srcId="{FD4DD4AE-3B3C-464A-B30C-12E131E08B8C}" destId="{E5295EAE-B0E3-4E26-8F5A-59FBF3A69B7B}" srcOrd="0" destOrd="0" presId="urn:microsoft.com/office/officeart/2005/8/layout/process5"/>
    <dgm:cxn modelId="{BEE88D85-C5DE-4B83-A168-048D86684ED0}" type="presOf" srcId="{65BAF79C-C813-4419-BEB3-7674AEA1DAE8}" destId="{ED578EE2-CF4C-4EBF-A705-07752D523E9E}" srcOrd="0" destOrd="0" presId="urn:microsoft.com/office/officeart/2005/8/layout/process5"/>
    <dgm:cxn modelId="{320C5E92-1D81-4244-BDCA-EE0FDB2D4F57}" type="presOf" srcId="{F0B68795-4604-4669-A292-CBF7E8AA05C4}" destId="{F2CD390C-DAC1-4E97-BE5A-13B7503155CD}" srcOrd="0" destOrd="0" presId="urn:microsoft.com/office/officeart/2005/8/layout/process5"/>
    <dgm:cxn modelId="{3241FD9A-F60C-49BD-BABD-AEBC7D8C2D48}" type="presOf" srcId="{CEA08E53-2EF1-42FC-B87B-3D31198AE1BB}" destId="{549109E2-F1A4-4F1B-9369-024DBFDAD9AF}" srcOrd="0" destOrd="0" presId="urn:microsoft.com/office/officeart/2005/8/layout/process5"/>
    <dgm:cxn modelId="{C0EF9FA3-73F1-4640-B382-3291349CD3B9}" srcId="{410E8891-14AE-40D7-BEDD-9617DC336426}" destId="{C43BD40B-CADE-4555-8AD1-13755B455B23}" srcOrd="0" destOrd="0" parTransId="{AAFA2E3F-85FF-4810-8B77-7718E60BFF57}" sibTransId="{CEA08E53-2EF1-42FC-B87B-3D31198AE1BB}"/>
    <dgm:cxn modelId="{E4C688AB-0BF0-4A43-A640-CFD69421BFDE}" srcId="{410E8891-14AE-40D7-BEDD-9617DC336426}" destId="{65BAF79C-C813-4419-BEB3-7674AEA1DAE8}" srcOrd="3" destOrd="0" parTransId="{F4EC9554-2E34-4274-A658-16046EF679C2}" sibTransId="{3EB7FA60-C149-4BCB-BB5B-28D004293413}"/>
    <dgm:cxn modelId="{9AAA92B1-488C-4693-A0EB-2A5038A8399B}" srcId="{410E8891-14AE-40D7-BEDD-9617DC336426}" destId="{F0B68795-4604-4669-A292-CBF7E8AA05C4}" srcOrd="4" destOrd="0" parTransId="{44274703-66CD-42C4-8BEB-30482EE9F334}" sibTransId="{9C3F07FB-5696-4474-8461-D7503A94E1CA}"/>
    <dgm:cxn modelId="{FCCDCCD3-F91F-469E-B2D6-C09CE90B225A}" srcId="{410E8891-14AE-40D7-BEDD-9617DC336426}" destId="{278B22AD-90DD-4A89-98AD-72829F8DB8F3}" srcOrd="1" destOrd="0" parTransId="{EF0B8F1F-5DB4-4A83-92B2-F553BB56FC54}" sibTransId="{FA5312B7-D7EE-4697-9966-2BC8923AF849}"/>
    <dgm:cxn modelId="{AFC090DA-247B-411D-B7F5-E4885918CD90}" type="presOf" srcId="{B3ECE15F-F47A-4DAF-966C-9184620D5606}" destId="{3C4271BA-BE26-48F9-A693-DACA56D02142}" srcOrd="0" destOrd="0" presId="urn:microsoft.com/office/officeart/2005/8/layout/process5"/>
    <dgm:cxn modelId="{B0A9ACE3-F0F7-4DD9-A9F9-2B78896EAE57}" type="presOf" srcId="{FA5312B7-D7EE-4697-9966-2BC8923AF849}" destId="{17845D4B-11DD-4F28-995F-F6496446BC69}" srcOrd="1" destOrd="0" presId="urn:microsoft.com/office/officeart/2005/8/layout/process5"/>
    <dgm:cxn modelId="{943433E9-F6A1-405D-B070-97218E4E4D10}" srcId="{410E8891-14AE-40D7-BEDD-9617DC336426}" destId="{FD4DD4AE-3B3C-464A-B30C-12E131E08B8C}" srcOrd="2" destOrd="0" parTransId="{576963AA-BF89-461D-A028-453DE702D5C6}" sibTransId="{B3ECE15F-F47A-4DAF-966C-9184620D5606}"/>
    <dgm:cxn modelId="{E67BD9F1-5335-4EB4-8E72-C477E299C4B0}" type="presOf" srcId="{410E8891-14AE-40D7-BEDD-9617DC336426}" destId="{364A1BD3-3707-4CAD-8FFB-69BA2E2411C9}" srcOrd="0" destOrd="0" presId="urn:microsoft.com/office/officeart/2005/8/layout/process5"/>
    <dgm:cxn modelId="{719C2530-BBDD-4A2B-B09B-EC83BCFA2340}" type="presParOf" srcId="{364A1BD3-3707-4CAD-8FFB-69BA2E2411C9}" destId="{95219848-76D4-402E-A9C8-04D574F22A4A}" srcOrd="0" destOrd="0" presId="urn:microsoft.com/office/officeart/2005/8/layout/process5"/>
    <dgm:cxn modelId="{52D9D52C-1595-43DD-BB0A-94F7C30A26B2}" type="presParOf" srcId="{364A1BD3-3707-4CAD-8FFB-69BA2E2411C9}" destId="{549109E2-F1A4-4F1B-9369-024DBFDAD9AF}" srcOrd="1" destOrd="0" presId="urn:microsoft.com/office/officeart/2005/8/layout/process5"/>
    <dgm:cxn modelId="{2D1F5F29-09DE-42CF-8A5D-B5878FE00BC2}" type="presParOf" srcId="{549109E2-F1A4-4F1B-9369-024DBFDAD9AF}" destId="{782F29B1-CE0B-4D58-9B7A-D15D2A9C7D80}" srcOrd="0" destOrd="0" presId="urn:microsoft.com/office/officeart/2005/8/layout/process5"/>
    <dgm:cxn modelId="{15AFA2B3-E51E-4F0A-A5B2-7FFC655A5572}" type="presParOf" srcId="{364A1BD3-3707-4CAD-8FFB-69BA2E2411C9}" destId="{521953B3-2291-4CD3-8C2B-DF0A6EB41E2E}" srcOrd="2" destOrd="0" presId="urn:microsoft.com/office/officeart/2005/8/layout/process5"/>
    <dgm:cxn modelId="{D2B0F998-27C4-4B53-BB51-E6A246192505}" type="presParOf" srcId="{364A1BD3-3707-4CAD-8FFB-69BA2E2411C9}" destId="{FC138C1B-01D1-45B6-B73A-01158C05665B}" srcOrd="3" destOrd="0" presId="urn:microsoft.com/office/officeart/2005/8/layout/process5"/>
    <dgm:cxn modelId="{4232AD19-687F-49A9-95A6-15F986E6AC1F}" type="presParOf" srcId="{FC138C1B-01D1-45B6-B73A-01158C05665B}" destId="{17845D4B-11DD-4F28-995F-F6496446BC69}" srcOrd="0" destOrd="0" presId="urn:microsoft.com/office/officeart/2005/8/layout/process5"/>
    <dgm:cxn modelId="{B8AF785C-827F-4A7D-8A24-679DD0C85694}" type="presParOf" srcId="{364A1BD3-3707-4CAD-8FFB-69BA2E2411C9}" destId="{E5295EAE-B0E3-4E26-8F5A-59FBF3A69B7B}" srcOrd="4" destOrd="0" presId="urn:microsoft.com/office/officeart/2005/8/layout/process5"/>
    <dgm:cxn modelId="{B2454C4E-06C4-4475-836B-3B978954B129}" type="presParOf" srcId="{364A1BD3-3707-4CAD-8FFB-69BA2E2411C9}" destId="{3C4271BA-BE26-48F9-A693-DACA56D02142}" srcOrd="5" destOrd="0" presId="urn:microsoft.com/office/officeart/2005/8/layout/process5"/>
    <dgm:cxn modelId="{20E96FE8-9C7E-454B-90D5-00742DA658A2}" type="presParOf" srcId="{3C4271BA-BE26-48F9-A693-DACA56D02142}" destId="{776C3CB4-2A2A-4DD9-9172-EFF6655C0B41}" srcOrd="0" destOrd="0" presId="urn:microsoft.com/office/officeart/2005/8/layout/process5"/>
    <dgm:cxn modelId="{8193B681-49B0-4030-81C9-5C562080506E}" type="presParOf" srcId="{364A1BD3-3707-4CAD-8FFB-69BA2E2411C9}" destId="{ED578EE2-CF4C-4EBF-A705-07752D523E9E}" srcOrd="6" destOrd="0" presId="urn:microsoft.com/office/officeart/2005/8/layout/process5"/>
    <dgm:cxn modelId="{081A1F20-A8B8-423D-95AE-5F115A6E8FC9}" type="presParOf" srcId="{364A1BD3-3707-4CAD-8FFB-69BA2E2411C9}" destId="{DC99B2B7-D678-479E-BE44-BE563C79730C}" srcOrd="7" destOrd="0" presId="urn:microsoft.com/office/officeart/2005/8/layout/process5"/>
    <dgm:cxn modelId="{C0821BAE-B039-42E0-BF78-77CBE07F1AB7}" type="presParOf" srcId="{DC99B2B7-D678-479E-BE44-BE563C79730C}" destId="{1675F86E-4C03-494F-BCA3-99CAE6114736}" srcOrd="0" destOrd="0" presId="urn:microsoft.com/office/officeart/2005/8/layout/process5"/>
    <dgm:cxn modelId="{8D2A1319-5A15-4087-9029-3D9F7F710294}" type="presParOf" srcId="{364A1BD3-3707-4CAD-8FFB-69BA2E2411C9}" destId="{F2CD390C-DAC1-4E97-BE5A-13B7503155CD}"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CF1B11D-08E2-44C5-A1F8-FE1308A1293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CFD2CCA-8673-43BC-8412-2746CD53265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Children under 18 years of age</a:t>
          </a:r>
        </a:p>
      </dgm:t>
    </dgm:pt>
    <dgm:pt modelId="{EB766FD6-3CB9-43C8-A7DB-DBACC3415001}" type="parTrans" cxnId="{93D57454-D1B5-43FD-9E3F-4CE537E83E56}">
      <dgm:prSet/>
      <dgm:spPr/>
      <dgm:t>
        <a:bodyPr/>
        <a:lstStyle/>
        <a:p>
          <a:endParaRPr lang="en-GB"/>
        </a:p>
      </dgm:t>
    </dgm:pt>
    <dgm:pt modelId="{EB8F58DC-ADE5-4F8E-9237-60F846098095}" type="sibTrans" cxnId="{93D57454-D1B5-43FD-9E3F-4CE537E83E56}">
      <dgm:prSet/>
      <dgm:spPr>
        <a:solidFill>
          <a:schemeClr val="accent2">
            <a:lumMod val="75000"/>
          </a:schemeClr>
        </a:solidFill>
        <a:ln>
          <a:solidFill>
            <a:schemeClr val="tx1"/>
          </a:solidFill>
        </a:ln>
      </dgm:spPr>
      <dgm:t>
        <a:bodyPr/>
        <a:lstStyle/>
        <a:p>
          <a:endParaRPr lang="en-GB"/>
        </a:p>
      </dgm:t>
    </dgm:pt>
    <dgm:pt modelId="{539BDFAA-C5B0-478C-B11F-5232DAD9E08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People whose quality of evidence is likely to be diminished because they:</a:t>
          </a:r>
        </a:p>
      </dgm:t>
    </dgm:pt>
    <dgm:pt modelId="{7C7145CB-2F0A-4E18-89FF-81B1CF0FF7A4}" type="parTrans" cxnId="{AD0238B8-0C39-4299-9566-333CF55EEBD7}">
      <dgm:prSet/>
      <dgm:spPr/>
      <dgm:t>
        <a:bodyPr/>
        <a:lstStyle/>
        <a:p>
          <a:endParaRPr lang="en-GB"/>
        </a:p>
      </dgm:t>
    </dgm:pt>
    <dgm:pt modelId="{BA58069E-3614-438F-90DF-C61218A3CB77}" type="sibTrans" cxnId="{AD0238B8-0C39-4299-9566-333CF55EEBD7}">
      <dgm:prSet/>
      <dgm:spPr/>
      <dgm:t>
        <a:bodyPr/>
        <a:lstStyle/>
        <a:p>
          <a:endParaRPr lang="en-GB"/>
        </a:p>
      </dgm:t>
    </dgm:pt>
    <dgm:pt modelId="{1416020D-A7C8-4AC5-A3DC-8A984A9EBD8B}" type="pres">
      <dgm:prSet presAssocID="{3CF1B11D-08E2-44C5-A1F8-FE1308A12935}" presName="diagram" presStyleCnt="0">
        <dgm:presLayoutVars>
          <dgm:dir/>
          <dgm:resizeHandles val="exact"/>
        </dgm:presLayoutVars>
      </dgm:prSet>
      <dgm:spPr/>
    </dgm:pt>
    <dgm:pt modelId="{73D22354-47B6-4240-AE1B-B2F2F97ED089}" type="pres">
      <dgm:prSet presAssocID="{0CFD2CCA-8673-43BC-8412-2746CD532659}" presName="node" presStyleLbl="node1" presStyleIdx="0" presStyleCnt="2" custScaleX="161176">
        <dgm:presLayoutVars>
          <dgm:bulletEnabled val="1"/>
        </dgm:presLayoutVars>
      </dgm:prSet>
      <dgm:spPr/>
    </dgm:pt>
    <dgm:pt modelId="{3E7489F0-A5D2-4234-B4C0-2F49A6AD8644}" type="pres">
      <dgm:prSet presAssocID="{EB8F58DC-ADE5-4F8E-9237-60F846098095}" presName="sibTrans" presStyleLbl="sibTrans2D1" presStyleIdx="0" presStyleCnt="1"/>
      <dgm:spPr/>
    </dgm:pt>
    <dgm:pt modelId="{60C3F56D-A152-4ED3-81A9-D6207CD3C64E}" type="pres">
      <dgm:prSet presAssocID="{EB8F58DC-ADE5-4F8E-9237-60F846098095}" presName="connectorText" presStyleLbl="sibTrans2D1" presStyleIdx="0" presStyleCnt="1"/>
      <dgm:spPr/>
    </dgm:pt>
    <dgm:pt modelId="{3E133B43-227F-4A90-A0A3-5F4FF6BD821D}" type="pres">
      <dgm:prSet presAssocID="{539BDFAA-C5B0-478C-B11F-5232DAD9E08E}" presName="node" presStyleLbl="node1" presStyleIdx="1" presStyleCnt="2" custScaleX="169665">
        <dgm:presLayoutVars>
          <dgm:bulletEnabled val="1"/>
        </dgm:presLayoutVars>
      </dgm:prSet>
      <dgm:spPr/>
    </dgm:pt>
  </dgm:ptLst>
  <dgm:cxnLst>
    <dgm:cxn modelId="{C1D1F319-4C01-434F-B6D7-CAF5C421A306}" type="presOf" srcId="{EB8F58DC-ADE5-4F8E-9237-60F846098095}" destId="{60C3F56D-A152-4ED3-81A9-D6207CD3C64E}" srcOrd="1" destOrd="0" presId="urn:microsoft.com/office/officeart/2005/8/layout/process5"/>
    <dgm:cxn modelId="{93D57454-D1B5-43FD-9E3F-4CE537E83E56}" srcId="{3CF1B11D-08E2-44C5-A1F8-FE1308A12935}" destId="{0CFD2CCA-8673-43BC-8412-2746CD532659}" srcOrd="0" destOrd="0" parTransId="{EB766FD6-3CB9-43C8-A7DB-DBACC3415001}" sibTransId="{EB8F58DC-ADE5-4F8E-9237-60F846098095}"/>
    <dgm:cxn modelId="{8249C876-B364-4BC7-BBDC-69E656396CCE}" type="presOf" srcId="{EB8F58DC-ADE5-4F8E-9237-60F846098095}" destId="{3E7489F0-A5D2-4234-B4C0-2F49A6AD8644}" srcOrd="0" destOrd="0" presId="urn:microsoft.com/office/officeart/2005/8/layout/process5"/>
    <dgm:cxn modelId="{DE4E057A-6F0A-44ED-86C6-BBC42EB950E4}" type="presOf" srcId="{3CF1B11D-08E2-44C5-A1F8-FE1308A12935}" destId="{1416020D-A7C8-4AC5-A3DC-8A984A9EBD8B}" srcOrd="0" destOrd="0" presId="urn:microsoft.com/office/officeart/2005/8/layout/process5"/>
    <dgm:cxn modelId="{2389627D-04C2-4AED-9197-3EA93C45D22D}" type="presOf" srcId="{539BDFAA-C5B0-478C-B11F-5232DAD9E08E}" destId="{3E133B43-227F-4A90-A0A3-5F4FF6BD821D}" srcOrd="0" destOrd="0" presId="urn:microsoft.com/office/officeart/2005/8/layout/process5"/>
    <dgm:cxn modelId="{80569E96-2E5C-48BA-B80E-DD6790C2787F}" type="presOf" srcId="{0CFD2CCA-8673-43BC-8412-2746CD532659}" destId="{73D22354-47B6-4240-AE1B-B2F2F97ED089}" srcOrd="0" destOrd="0" presId="urn:microsoft.com/office/officeart/2005/8/layout/process5"/>
    <dgm:cxn modelId="{AD0238B8-0C39-4299-9566-333CF55EEBD7}" srcId="{3CF1B11D-08E2-44C5-A1F8-FE1308A12935}" destId="{539BDFAA-C5B0-478C-B11F-5232DAD9E08E}" srcOrd="1" destOrd="0" parTransId="{7C7145CB-2F0A-4E18-89FF-81B1CF0FF7A4}" sibTransId="{BA58069E-3614-438F-90DF-C61218A3CB77}"/>
    <dgm:cxn modelId="{7428C453-6003-4FEB-94B7-0138BF3CC41D}" type="presParOf" srcId="{1416020D-A7C8-4AC5-A3DC-8A984A9EBD8B}" destId="{73D22354-47B6-4240-AE1B-B2F2F97ED089}" srcOrd="0" destOrd="0" presId="urn:microsoft.com/office/officeart/2005/8/layout/process5"/>
    <dgm:cxn modelId="{055DA858-229A-440B-90C7-D6B0709271EF}" type="presParOf" srcId="{1416020D-A7C8-4AC5-A3DC-8A984A9EBD8B}" destId="{3E7489F0-A5D2-4234-B4C0-2F49A6AD8644}" srcOrd="1" destOrd="0" presId="urn:microsoft.com/office/officeart/2005/8/layout/process5"/>
    <dgm:cxn modelId="{D9113870-56EA-4C3D-A40F-B3E2DEB9AA32}" type="presParOf" srcId="{3E7489F0-A5D2-4234-B4C0-2F49A6AD8644}" destId="{60C3F56D-A152-4ED3-81A9-D6207CD3C64E}" srcOrd="0" destOrd="0" presId="urn:microsoft.com/office/officeart/2005/8/layout/process5"/>
    <dgm:cxn modelId="{582A02A2-0927-476F-A7F0-800A9A40DCAA}" type="presParOf" srcId="{1416020D-A7C8-4AC5-A3DC-8A984A9EBD8B}" destId="{3E133B43-227F-4A90-A0A3-5F4FF6BD821D}" srcOrd="2"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92121EC-4B1C-4C5D-B6CF-6D2D75539838}" type="doc">
      <dgm:prSet loTypeId="urn:microsoft.com/office/officeart/2005/8/layout/process1" loCatId="process" qsTypeId="urn:microsoft.com/office/officeart/2005/8/quickstyle/simple1" qsCatId="simple" csTypeId="urn:microsoft.com/office/officeart/2005/8/colors/accent1_2" csCatId="accent1" phldr="1"/>
      <dgm:spPr/>
    </dgm:pt>
    <dgm:pt modelId="{B166FE6C-0894-4184-842F-472E3965901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Suffer from a mental disorder </a:t>
          </a:r>
          <a:r>
            <a:rPr lang="en-GB" sz="2400" b="1" dirty="0">
              <a:solidFill>
                <a:schemeClr val="tx1"/>
              </a:solidFill>
            </a:rPr>
            <a:t>or</a:t>
          </a:r>
        </a:p>
      </dgm:t>
    </dgm:pt>
    <dgm:pt modelId="{4DB93A43-159B-4FD5-BC5D-11CD3B1367C7}" type="parTrans" cxnId="{3F19634B-6CFB-4912-86DF-234AD39877BF}">
      <dgm:prSet/>
      <dgm:spPr/>
      <dgm:t>
        <a:bodyPr/>
        <a:lstStyle/>
        <a:p>
          <a:endParaRPr lang="en-GB"/>
        </a:p>
      </dgm:t>
    </dgm:pt>
    <dgm:pt modelId="{640FF17D-62DE-40F0-A4B1-40BB6BAFB096}" type="sibTrans" cxnId="{3F19634B-6CFB-4912-86DF-234AD39877BF}">
      <dgm:prSet/>
      <dgm:spPr>
        <a:solidFill>
          <a:schemeClr val="accent2">
            <a:lumMod val="75000"/>
          </a:schemeClr>
        </a:solidFill>
        <a:ln>
          <a:solidFill>
            <a:schemeClr val="tx1"/>
          </a:solidFill>
        </a:ln>
      </dgm:spPr>
      <dgm:t>
        <a:bodyPr/>
        <a:lstStyle/>
        <a:p>
          <a:endParaRPr lang="en-GB"/>
        </a:p>
      </dgm:t>
    </dgm:pt>
    <dgm:pt modelId="{D73EA994-C50E-4BE5-8933-C68792937D6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Have a significant impairment of intelligence &amp; social functioning </a:t>
          </a:r>
          <a:r>
            <a:rPr lang="en-GB" sz="2400" b="1" dirty="0">
              <a:solidFill>
                <a:schemeClr val="tx1"/>
              </a:solidFill>
            </a:rPr>
            <a:t>or</a:t>
          </a:r>
        </a:p>
      </dgm:t>
    </dgm:pt>
    <dgm:pt modelId="{47AA4DF9-4AEC-4AA4-B61D-6A4044784288}" type="parTrans" cxnId="{990B80F3-9CE8-47EE-8571-D94AA42DA001}">
      <dgm:prSet/>
      <dgm:spPr/>
      <dgm:t>
        <a:bodyPr/>
        <a:lstStyle/>
        <a:p>
          <a:endParaRPr lang="en-GB"/>
        </a:p>
      </dgm:t>
    </dgm:pt>
    <dgm:pt modelId="{143FEF0E-5972-4A9B-BDBE-8E4A00BFA650}" type="sibTrans" cxnId="{990B80F3-9CE8-47EE-8571-D94AA42DA001}">
      <dgm:prSet/>
      <dgm:spPr>
        <a:solidFill>
          <a:schemeClr val="accent2">
            <a:lumMod val="75000"/>
          </a:schemeClr>
        </a:solidFill>
        <a:ln>
          <a:solidFill>
            <a:schemeClr val="tx1"/>
          </a:solidFill>
        </a:ln>
      </dgm:spPr>
      <dgm:t>
        <a:bodyPr/>
        <a:lstStyle/>
        <a:p>
          <a:endParaRPr lang="en-GB"/>
        </a:p>
      </dgm:t>
    </dgm:pt>
    <dgm:pt modelId="{D34C64A7-DDC4-4E5B-B9E1-82028C2635B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Have a physical disability or are suffering from a physical disorder</a:t>
          </a:r>
        </a:p>
      </dgm:t>
    </dgm:pt>
    <dgm:pt modelId="{4F1F3E7A-102D-4647-AFE0-247D349FD920}" type="parTrans" cxnId="{7F78F74C-6FD1-44F3-8310-2EB112EEC739}">
      <dgm:prSet/>
      <dgm:spPr/>
      <dgm:t>
        <a:bodyPr/>
        <a:lstStyle/>
        <a:p>
          <a:endParaRPr lang="en-GB"/>
        </a:p>
      </dgm:t>
    </dgm:pt>
    <dgm:pt modelId="{86DC15C1-999B-46C8-9C36-84249A2CE4DE}" type="sibTrans" cxnId="{7F78F74C-6FD1-44F3-8310-2EB112EEC739}">
      <dgm:prSet/>
      <dgm:spPr/>
      <dgm:t>
        <a:bodyPr/>
        <a:lstStyle/>
        <a:p>
          <a:endParaRPr lang="en-GB"/>
        </a:p>
      </dgm:t>
    </dgm:pt>
    <dgm:pt modelId="{2781D950-3CC9-443D-A028-D072691454B2}" type="pres">
      <dgm:prSet presAssocID="{092121EC-4B1C-4C5D-B6CF-6D2D75539838}" presName="Name0" presStyleCnt="0">
        <dgm:presLayoutVars>
          <dgm:dir/>
          <dgm:resizeHandles val="exact"/>
        </dgm:presLayoutVars>
      </dgm:prSet>
      <dgm:spPr/>
    </dgm:pt>
    <dgm:pt modelId="{F0080CA9-D790-4060-B908-625822B08DF2}" type="pres">
      <dgm:prSet presAssocID="{B166FE6C-0894-4184-842F-472E3965901E}" presName="node" presStyleLbl="node1" presStyleIdx="0" presStyleCnt="3">
        <dgm:presLayoutVars>
          <dgm:bulletEnabled val="1"/>
        </dgm:presLayoutVars>
      </dgm:prSet>
      <dgm:spPr/>
    </dgm:pt>
    <dgm:pt modelId="{49108F2C-0C99-4A3F-A128-E159F3488C79}" type="pres">
      <dgm:prSet presAssocID="{640FF17D-62DE-40F0-A4B1-40BB6BAFB096}" presName="sibTrans" presStyleLbl="sibTrans2D1" presStyleIdx="0" presStyleCnt="2"/>
      <dgm:spPr/>
    </dgm:pt>
    <dgm:pt modelId="{F484323F-0F9F-4F2B-912F-FA79E9B913D2}" type="pres">
      <dgm:prSet presAssocID="{640FF17D-62DE-40F0-A4B1-40BB6BAFB096}" presName="connectorText" presStyleLbl="sibTrans2D1" presStyleIdx="0" presStyleCnt="2"/>
      <dgm:spPr/>
    </dgm:pt>
    <dgm:pt modelId="{57B52ACD-31C7-4011-9A6B-BE779A41CA42}" type="pres">
      <dgm:prSet presAssocID="{D73EA994-C50E-4BE5-8933-C68792937D6C}" presName="node" presStyleLbl="node1" presStyleIdx="1" presStyleCnt="3">
        <dgm:presLayoutVars>
          <dgm:bulletEnabled val="1"/>
        </dgm:presLayoutVars>
      </dgm:prSet>
      <dgm:spPr/>
    </dgm:pt>
    <dgm:pt modelId="{3CFAF9DB-0CF9-4042-B087-CE4BF309DD09}" type="pres">
      <dgm:prSet presAssocID="{143FEF0E-5972-4A9B-BDBE-8E4A00BFA650}" presName="sibTrans" presStyleLbl="sibTrans2D1" presStyleIdx="1" presStyleCnt="2"/>
      <dgm:spPr/>
    </dgm:pt>
    <dgm:pt modelId="{268FA204-6136-4484-8144-321BDCF26BFB}" type="pres">
      <dgm:prSet presAssocID="{143FEF0E-5972-4A9B-BDBE-8E4A00BFA650}" presName="connectorText" presStyleLbl="sibTrans2D1" presStyleIdx="1" presStyleCnt="2"/>
      <dgm:spPr/>
    </dgm:pt>
    <dgm:pt modelId="{E617C559-6091-46F4-A02B-246C9C944C7D}" type="pres">
      <dgm:prSet presAssocID="{D34C64A7-DDC4-4E5B-B9E1-82028C2635B8}" presName="node" presStyleLbl="node1" presStyleIdx="2" presStyleCnt="3">
        <dgm:presLayoutVars>
          <dgm:bulletEnabled val="1"/>
        </dgm:presLayoutVars>
      </dgm:prSet>
      <dgm:spPr/>
    </dgm:pt>
  </dgm:ptLst>
  <dgm:cxnLst>
    <dgm:cxn modelId="{6F6BE823-541A-477E-A3B2-FD7F6A50B6B7}" type="presOf" srcId="{143FEF0E-5972-4A9B-BDBE-8E4A00BFA650}" destId="{3CFAF9DB-0CF9-4042-B087-CE4BF309DD09}" srcOrd="0" destOrd="0" presId="urn:microsoft.com/office/officeart/2005/8/layout/process1"/>
    <dgm:cxn modelId="{3F19634B-6CFB-4912-86DF-234AD39877BF}" srcId="{092121EC-4B1C-4C5D-B6CF-6D2D75539838}" destId="{B166FE6C-0894-4184-842F-472E3965901E}" srcOrd="0" destOrd="0" parTransId="{4DB93A43-159B-4FD5-BC5D-11CD3B1367C7}" sibTransId="{640FF17D-62DE-40F0-A4B1-40BB6BAFB096}"/>
    <dgm:cxn modelId="{7F78F74C-6FD1-44F3-8310-2EB112EEC739}" srcId="{092121EC-4B1C-4C5D-B6CF-6D2D75539838}" destId="{D34C64A7-DDC4-4E5B-B9E1-82028C2635B8}" srcOrd="2" destOrd="0" parTransId="{4F1F3E7A-102D-4647-AFE0-247D349FD920}" sibTransId="{86DC15C1-999B-46C8-9C36-84249A2CE4DE}"/>
    <dgm:cxn modelId="{6D1BDF9D-9B4E-4E87-88DC-280CB36A00D5}" type="presOf" srcId="{640FF17D-62DE-40F0-A4B1-40BB6BAFB096}" destId="{F484323F-0F9F-4F2B-912F-FA79E9B913D2}" srcOrd="1" destOrd="0" presId="urn:microsoft.com/office/officeart/2005/8/layout/process1"/>
    <dgm:cxn modelId="{EC54BBA8-E996-469F-96FC-653AF48669A7}" type="presOf" srcId="{B166FE6C-0894-4184-842F-472E3965901E}" destId="{F0080CA9-D790-4060-B908-625822B08DF2}" srcOrd="0" destOrd="0" presId="urn:microsoft.com/office/officeart/2005/8/layout/process1"/>
    <dgm:cxn modelId="{D6FA25AA-B6DB-4870-B1CD-8FA3B9A43A97}" type="presOf" srcId="{D34C64A7-DDC4-4E5B-B9E1-82028C2635B8}" destId="{E617C559-6091-46F4-A02B-246C9C944C7D}" srcOrd="0" destOrd="0" presId="urn:microsoft.com/office/officeart/2005/8/layout/process1"/>
    <dgm:cxn modelId="{49893EC5-0BAB-47E3-A19C-C0B599198A40}" type="presOf" srcId="{143FEF0E-5972-4A9B-BDBE-8E4A00BFA650}" destId="{268FA204-6136-4484-8144-321BDCF26BFB}" srcOrd="1" destOrd="0" presId="urn:microsoft.com/office/officeart/2005/8/layout/process1"/>
    <dgm:cxn modelId="{4F12E7C5-5185-4029-A377-B4A98ED80746}" type="presOf" srcId="{D73EA994-C50E-4BE5-8933-C68792937D6C}" destId="{57B52ACD-31C7-4011-9A6B-BE779A41CA42}" srcOrd="0" destOrd="0" presId="urn:microsoft.com/office/officeart/2005/8/layout/process1"/>
    <dgm:cxn modelId="{5D8DE7CF-0467-46BD-B7B0-9411440D8004}" type="presOf" srcId="{092121EC-4B1C-4C5D-B6CF-6D2D75539838}" destId="{2781D950-3CC9-443D-A028-D072691454B2}" srcOrd="0" destOrd="0" presId="urn:microsoft.com/office/officeart/2005/8/layout/process1"/>
    <dgm:cxn modelId="{8C82F7E4-26C8-482A-B3DA-5073574CB9B2}" type="presOf" srcId="{640FF17D-62DE-40F0-A4B1-40BB6BAFB096}" destId="{49108F2C-0C99-4A3F-A128-E159F3488C79}" srcOrd="0" destOrd="0" presId="urn:microsoft.com/office/officeart/2005/8/layout/process1"/>
    <dgm:cxn modelId="{990B80F3-9CE8-47EE-8571-D94AA42DA001}" srcId="{092121EC-4B1C-4C5D-B6CF-6D2D75539838}" destId="{D73EA994-C50E-4BE5-8933-C68792937D6C}" srcOrd="1" destOrd="0" parTransId="{47AA4DF9-4AEC-4AA4-B61D-6A4044784288}" sibTransId="{143FEF0E-5972-4A9B-BDBE-8E4A00BFA650}"/>
    <dgm:cxn modelId="{0462874C-FAA3-4BE5-8CFC-2F53A96FDE9E}" type="presParOf" srcId="{2781D950-3CC9-443D-A028-D072691454B2}" destId="{F0080CA9-D790-4060-B908-625822B08DF2}" srcOrd="0" destOrd="0" presId="urn:microsoft.com/office/officeart/2005/8/layout/process1"/>
    <dgm:cxn modelId="{4D41F878-B4B9-4C78-A3A2-57E077E7A52A}" type="presParOf" srcId="{2781D950-3CC9-443D-A028-D072691454B2}" destId="{49108F2C-0C99-4A3F-A128-E159F3488C79}" srcOrd="1" destOrd="0" presId="urn:microsoft.com/office/officeart/2005/8/layout/process1"/>
    <dgm:cxn modelId="{4DB020A7-1F36-4725-B1C9-88A8630374C3}" type="presParOf" srcId="{49108F2C-0C99-4A3F-A128-E159F3488C79}" destId="{F484323F-0F9F-4F2B-912F-FA79E9B913D2}" srcOrd="0" destOrd="0" presId="urn:microsoft.com/office/officeart/2005/8/layout/process1"/>
    <dgm:cxn modelId="{BF5C5193-3C4C-4CF0-AF8F-8960A09B1AAC}" type="presParOf" srcId="{2781D950-3CC9-443D-A028-D072691454B2}" destId="{57B52ACD-31C7-4011-9A6B-BE779A41CA42}" srcOrd="2" destOrd="0" presId="urn:microsoft.com/office/officeart/2005/8/layout/process1"/>
    <dgm:cxn modelId="{6AB3BD4E-AB53-462E-A89B-AA90729A9991}" type="presParOf" srcId="{2781D950-3CC9-443D-A028-D072691454B2}" destId="{3CFAF9DB-0CF9-4042-B087-CE4BF309DD09}" srcOrd="3" destOrd="0" presId="urn:microsoft.com/office/officeart/2005/8/layout/process1"/>
    <dgm:cxn modelId="{1E88B730-22EB-4334-A462-A4906F380768}" type="presParOf" srcId="{3CFAF9DB-0CF9-4042-B087-CE4BF309DD09}" destId="{268FA204-6136-4484-8144-321BDCF26BFB}" srcOrd="0" destOrd="0" presId="urn:microsoft.com/office/officeart/2005/8/layout/process1"/>
    <dgm:cxn modelId="{5573F98B-FAF0-424E-A1E3-1FB34397EBF4}" type="presParOf" srcId="{2781D950-3CC9-443D-A028-D072691454B2}" destId="{E617C559-6091-46F4-A02B-246C9C944C7D}" srcOrd="4" destOrd="0" presId="urn:microsoft.com/office/officeart/2005/8/layout/process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10AA93-AE12-4835-B1CC-2D4B3363246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433D7C9-2CCB-4D62-BD44-8645AFD077F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Difficulty in communicating without assistance or interpretation</a:t>
          </a:r>
        </a:p>
      </dgm:t>
    </dgm:pt>
    <dgm:pt modelId="{92A57179-64A3-4506-A8DF-DD1698AD3A17}" type="parTrans" cxnId="{42AFD76A-7A64-46AF-8709-281DEFE01C4B}">
      <dgm:prSet/>
      <dgm:spPr/>
      <dgm:t>
        <a:bodyPr/>
        <a:lstStyle/>
        <a:p>
          <a:endParaRPr lang="en-GB"/>
        </a:p>
      </dgm:t>
    </dgm:pt>
    <dgm:pt modelId="{AA761A2B-83A5-4A37-BF68-D14058E4AB57}" type="sibTrans" cxnId="{42AFD76A-7A64-46AF-8709-281DEFE01C4B}">
      <dgm:prSet/>
      <dgm:spPr/>
      <dgm:t>
        <a:bodyPr/>
        <a:lstStyle/>
        <a:p>
          <a:endParaRPr lang="en-GB"/>
        </a:p>
      </dgm:t>
    </dgm:pt>
    <dgm:pt modelId="{743AED39-CD24-482E-81A7-526508556FB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Difficulty in understanding questions &amp; instructions</a:t>
          </a:r>
        </a:p>
      </dgm:t>
    </dgm:pt>
    <dgm:pt modelId="{09D0F709-B07D-49E2-900E-09AB0932E4A5}" type="parTrans" cxnId="{D1FA51D6-515E-4776-A760-B566DCB7884A}">
      <dgm:prSet/>
      <dgm:spPr/>
      <dgm:t>
        <a:bodyPr/>
        <a:lstStyle/>
        <a:p>
          <a:endParaRPr lang="en-GB"/>
        </a:p>
      </dgm:t>
    </dgm:pt>
    <dgm:pt modelId="{47D15A3C-6864-4C12-9E66-02BA1DB8FDD8}" type="sibTrans" cxnId="{D1FA51D6-515E-4776-A760-B566DCB7884A}">
      <dgm:prSet/>
      <dgm:spPr/>
      <dgm:t>
        <a:bodyPr/>
        <a:lstStyle/>
        <a:p>
          <a:endParaRPr lang="en-GB"/>
        </a:p>
      </dgm:t>
    </dgm:pt>
    <dgm:pt modelId="{EB25E9B5-6AF3-4BD8-B0BF-687E5E73E7E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Speech is difficult to understand &amp;  there is no or limited speech</a:t>
          </a:r>
        </a:p>
      </dgm:t>
    </dgm:pt>
    <dgm:pt modelId="{C00F23ED-3ACF-405C-A27A-E5635F7E88D3}" type="parTrans" cxnId="{4F9604D0-0110-46B2-9118-A36E3F643C3A}">
      <dgm:prSet/>
      <dgm:spPr/>
      <dgm:t>
        <a:bodyPr/>
        <a:lstStyle/>
        <a:p>
          <a:endParaRPr lang="en-GB"/>
        </a:p>
      </dgm:t>
    </dgm:pt>
    <dgm:pt modelId="{04766090-BEF9-4DE3-91C7-2BBD9066D2ED}" type="sibTrans" cxnId="{4F9604D0-0110-46B2-9118-A36E3F643C3A}">
      <dgm:prSet/>
      <dgm:spPr/>
      <dgm:t>
        <a:bodyPr/>
        <a:lstStyle/>
        <a:p>
          <a:endParaRPr lang="en-GB"/>
        </a:p>
      </dgm:t>
    </dgm:pt>
    <dgm:pt modelId="{7141E4B2-8044-4912-A11F-675980B1D45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Responding inappropriately or inconsistently to questions</a:t>
          </a:r>
        </a:p>
      </dgm:t>
    </dgm:pt>
    <dgm:pt modelId="{26B16420-2B2C-4903-85FB-55705402096C}" type="parTrans" cxnId="{4B57CA3F-CC44-472A-B63F-0F1729FD8004}">
      <dgm:prSet/>
      <dgm:spPr/>
      <dgm:t>
        <a:bodyPr/>
        <a:lstStyle/>
        <a:p>
          <a:endParaRPr lang="en-GB"/>
        </a:p>
      </dgm:t>
    </dgm:pt>
    <dgm:pt modelId="{A81B0AAB-8C27-464A-BA18-27E7EC933E4B}" type="sibTrans" cxnId="{4B57CA3F-CC44-472A-B63F-0F1729FD8004}">
      <dgm:prSet/>
      <dgm:spPr/>
      <dgm:t>
        <a:bodyPr/>
        <a:lstStyle/>
        <a:p>
          <a:endParaRPr lang="en-GB"/>
        </a:p>
      </dgm:t>
    </dgm:pt>
    <dgm:pt modelId="{C1015666-3045-4BA5-9777-5BD558E914D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Appears to focus on irrelevant small points, but not important ones</a:t>
          </a:r>
        </a:p>
      </dgm:t>
    </dgm:pt>
    <dgm:pt modelId="{61267AF1-2BD4-4195-B25F-3D88177B69EC}" type="parTrans" cxnId="{23B67BFE-6584-4254-8AA0-7E9FBB4836EB}">
      <dgm:prSet/>
      <dgm:spPr/>
      <dgm:t>
        <a:bodyPr/>
        <a:lstStyle/>
        <a:p>
          <a:endParaRPr lang="en-GB"/>
        </a:p>
      </dgm:t>
    </dgm:pt>
    <dgm:pt modelId="{4D34AE61-7566-4C72-9EAD-2A816A36D466}" type="sibTrans" cxnId="{23B67BFE-6584-4254-8AA0-7E9FBB4836EB}">
      <dgm:prSet/>
      <dgm:spPr/>
      <dgm:t>
        <a:bodyPr/>
        <a:lstStyle/>
        <a:p>
          <a:endParaRPr lang="en-GB"/>
        </a:p>
      </dgm:t>
    </dgm:pt>
    <dgm:pt modelId="{AE54FD23-7FDC-45EA-80B3-AC87E626288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Unable to read or write</a:t>
          </a:r>
        </a:p>
      </dgm:t>
    </dgm:pt>
    <dgm:pt modelId="{18F9F743-D5E2-4A45-8E5B-9260C9AD3324}" type="parTrans" cxnId="{B98F3D16-B182-4287-97E5-7C66C0915800}">
      <dgm:prSet/>
      <dgm:spPr/>
      <dgm:t>
        <a:bodyPr/>
        <a:lstStyle/>
        <a:p>
          <a:endParaRPr lang="en-GB"/>
        </a:p>
      </dgm:t>
    </dgm:pt>
    <dgm:pt modelId="{63742C8B-8F7B-4B6F-BEBB-5B7ED963CB8E}" type="sibTrans" cxnId="{B98F3D16-B182-4287-97E5-7C66C0915800}">
      <dgm:prSet/>
      <dgm:spPr/>
      <dgm:t>
        <a:bodyPr/>
        <a:lstStyle/>
        <a:p>
          <a:endParaRPr lang="en-GB"/>
        </a:p>
      </dgm:t>
    </dgm:pt>
    <dgm:pt modelId="{5C22023B-A494-4E10-B339-A97FC92298C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Appears eager to please or to repeat what you say</a:t>
          </a:r>
        </a:p>
      </dgm:t>
    </dgm:pt>
    <dgm:pt modelId="{7630C49A-ED58-4058-85BF-7951A6CB6D25}" type="parTrans" cxnId="{8B2E8FCE-D0A6-4C36-A15A-0606BEFD33E9}">
      <dgm:prSet/>
      <dgm:spPr/>
      <dgm:t>
        <a:bodyPr/>
        <a:lstStyle/>
        <a:p>
          <a:endParaRPr lang="en-GB"/>
        </a:p>
      </dgm:t>
    </dgm:pt>
    <dgm:pt modelId="{6D16A4F2-7C01-45C6-84B1-CFBF1EF2C676}" type="sibTrans" cxnId="{8B2E8FCE-D0A6-4C36-A15A-0606BEFD33E9}">
      <dgm:prSet/>
      <dgm:spPr/>
      <dgm:t>
        <a:bodyPr/>
        <a:lstStyle/>
        <a:p>
          <a:endParaRPr lang="en-GB"/>
        </a:p>
      </dgm:t>
    </dgm:pt>
    <dgm:pt modelId="{29C89716-81AC-4C3F-A9BD-B5EEDF2F070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Confused by what is said or what is happening</a:t>
          </a:r>
        </a:p>
      </dgm:t>
    </dgm:pt>
    <dgm:pt modelId="{8B89F457-F300-458E-A79B-B61E08826B11}" type="parTrans" cxnId="{709BBC63-6B23-4EB9-ACAA-D87A93BA6088}">
      <dgm:prSet/>
      <dgm:spPr/>
      <dgm:t>
        <a:bodyPr/>
        <a:lstStyle/>
        <a:p>
          <a:endParaRPr lang="en-GB"/>
        </a:p>
      </dgm:t>
    </dgm:pt>
    <dgm:pt modelId="{76519CB9-B00F-4AD1-AF2A-C9191C7185F2}" type="sibTrans" cxnId="{709BBC63-6B23-4EB9-ACAA-D87A93BA6088}">
      <dgm:prSet/>
      <dgm:spPr/>
      <dgm:t>
        <a:bodyPr/>
        <a:lstStyle/>
        <a:p>
          <a:endParaRPr lang="en-GB"/>
        </a:p>
      </dgm:t>
    </dgm:pt>
    <dgm:pt modelId="{04C7104D-F207-43E3-B468-80514A52ED25}" type="pres">
      <dgm:prSet presAssocID="{1A10AA93-AE12-4835-B1CC-2D4B33632467}" presName="diagram" presStyleCnt="0">
        <dgm:presLayoutVars>
          <dgm:dir/>
          <dgm:resizeHandles val="exact"/>
        </dgm:presLayoutVars>
      </dgm:prSet>
      <dgm:spPr/>
    </dgm:pt>
    <dgm:pt modelId="{E356ECD8-FBF7-4ECF-A1F1-68F004204C40}" type="pres">
      <dgm:prSet presAssocID="{A433D7C9-2CCB-4D62-BD44-8645AFD077F1}" presName="node" presStyleLbl="node1" presStyleIdx="0" presStyleCnt="8">
        <dgm:presLayoutVars>
          <dgm:bulletEnabled val="1"/>
        </dgm:presLayoutVars>
      </dgm:prSet>
      <dgm:spPr/>
    </dgm:pt>
    <dgm:pt modelId="{28106F9A-0D0E-45C8-B06A-BE39E80E799C}" type="pres">
      <dgm:prSet presAssocID="{AA761A2B-83A5-4A37-BF68-D14058E4AB57}" presName="sibTrans" presStyleCnt="0"/>
      <dgm:spPr/>
    </dgm:pt>
    <dgm:pt modelId="{8494E094-7FBA-4BB1-94C7-6EDB64B4F9C6}" type="pres">
      <dgm:prSet presAssocID="{743AED39-CD24-482E-81A7-526508556FB2}" presName="node" presStyleLbl="node1" presStyleIdx="1" presStyleCnt="8">
        <dgm:presLayoutVars>
          <dgm:bulletEnabled val="1"/>
        </dgm:presLayoutVars>
      </dgm:prSet>
      <dgm:spPr/>
    </dgm:pt>
    <dgm:pt modelId="{EF2A9561-CF64-4ADA-9818-5402BD11B97F}" type="pres">
      <dgm:prSet presAssocID="{47D15A3C-6864-4C12-9E66-02BA1DB8FDD8}" presName="sibTrans" presStyleCnt="0"/>
      <dgm:spPr/>
    </dgm:pt>
    <dgm:pt modelId="{DEBD3648-586A-40AF-9650-7D7A74294BB8}" type="pres">
      <dgm:prSet presAssocID="{EB25E9B5-6AF3-4BD8-B0BF-687E5E73E7EF}" presName="node" presStyleLbl="node1" presStyleIdx="2" presStyleCnt="8">
        <dgm:presLayoutVars>
          <dgm:bulletEnabled val="1"/>
        </dgm:presLayoutVars>
      </dgm:prSet>
      <dgm:spPr/>
    </dgm:pt>
    <dgm:pt modelId="{D2B56861-4AAC-4BAC-B96F-2E47737B3380}" type="pres">
      <dgm:prSet presAssocID="{04766090-BEF9-4DE3-91C7-2BBD9066D2ED}" presName="sibTrans" presStyleCnt="0"/>
      <dgm:spPr/>
    </dgm:pt>
    <dgm:pt modelId="{625C9990-8A43-420F-B944-70B968D4B3E7}" type="pres">
      <dgm:prSet presAssocID="{7141E4B2-8044-4912-A11F-675980B1D450}" presName="node" presStyleLbl="node1" presStyleIdx="3" presStyleCnt="8">
        <dgm:presLayoutVars>
          <dgm:bulletEnabled val="1"/>
        </dgm:presLayoutVars>
      </dgm:prSet>
      <dgm:spPr/>
    </dgm:pt>
    <dgm:pt modelId="{BFFCDC32-7CDA-4CD0-AD85-65B7E2EDBC8B}" type="pres">
      <dgm:prSet presAssocID="{A81B0AAB-8C27-464A-BA18-27E7EC933E4B}" presName="sibTrans" presStyleCnt="0"/>
      <dgm:spPr/>
    </dgm:pt>
    <dgm:pt modelId="{17DCCF2C-87A4-4B51-A0B9-F592FFDEF075}" type="pres">
      <dgm:prSet presAssocID="{C1015666-3045-4BA5-9777-5BD558E914DD}" presName="node" presStyleLbl="node1" presStyleIdx="4" presStyleCnt="8">
        <dgm:presLayoutVars>
          <dgm:bulletEnabled val="1"/>
        </dgm:presLayoutVars>
      </dgm:prSet>
      <dgm:spPr/>
    </dgm:pt>
    <dgm:pt modelId="{CEE0DF9E-B324-40F1-84AD-5DAC9E1D8312}" type="pres">
      <dgm:prSet presAssocID="{4D34AE61-7566-4C72-9EAD-2A816A36D466}" presName="sibTrans" presStyleCnt="0"/>
      <dgm:spPr/>
    </dgm:pt>
    <dgm:pt modelId="{BE02E00A-E03B-47B9-A153-7590F5628036}" type="pres">
      <dgm:prSet presAssocID="{AE54FD23-7FDC-45EA-80B3-AC87E6262881}" presName="node" presStyleLbl="node1" presStyleIdx="5" presStyleCnt="8">
        <dgm:presLayoutVars>
          <dgm:bulletEnabled val="1"/>
        </dgm:presLayoutVars>
      </dgm:prSet>
      <dgm:spPr/>
    </dgm:pt>
    <dgm:pt modelId="{4458D8D5-3B43-48F1-AD49-E98147260529}" type="pres">
      <dgm:prSet presAssocID="{63742C8B-8F7B-4B6F-BEBB-5B7ED963CB8E}" presName="sibTrans" presStyleCnt="0"/>
      <dgm:spPr/>
    </dgm:pt>
    <dgm:pt modelId="{AEC31F23-8873-4BA0-ADFC-733C230A2B5E}" type="pres">
      <dgm:prSet presAssocID="{5C22023B-A494-4E10-B339-A97FC92298CF}" presName="node" presStyleLbl="node1" presStyleIdx="6" presStyleCnt="8">
        <dgm:presLayoutVars>
          <dgm:bulletEnabled val="1"/>
        </dgm:presLayoutVars>
      </dgm:prSet>
      <dgm:spPr/>
    </dgm:pt>
    <dgm:pt modelId="{1D2EF371-F44F-4101-AB1E-0E67B30191CC}" type="pres">
      <dgm:prSet presAssocID="{6D16A4F2-7C01-45C6-84B1-CFBF1EF2C676}" presName="sibTrans" presStyleCnt="0"/>
      <dgm:spPr/>
    </dgm:pt>
    <dgm:pt modelId="{816B1724-8AD5-4641-B3CB-41EB961E0262}" type="pres">
      <dgm:prSet presAssocID="{29C89716-81AC-4C3F-A9BD-B5EEDF2F0709}" presName="node" presStyleLbl="node1" presStyleIdx="7" presStyleCnt="8">
        <dgm:presLayoutVars>
          <dgm:bulletEnabled val="1"/>
        </dgm:presLayoutVars>
      </dgm:prSet>
      <dgm:spPr/>
    </dgm:pt>
  </dgm:ptLst>
  <dgm:cxnLst>
    <dgm:cxn modelId="{B98F3D16-B182-4287-97E5-7C66C0915800}" srcId="{1A10AA93-AE12-4835-B1CC-2D4B33632467}" destId="{AE54FD23-7FDC-45EA-80B3-AC87E6262881}" srcOrd="5" destOrd="0" parTransId="{18F9F743-D5E2-4A45-8E5B-9260C9AD3324}" sibTransId="{63742C8B-8F7B-4B6F-BEBB-5B7ED963CB8E}"/>
    <dgm:cxn modelId="{305BDD22-089B-47BD-9B6C-96363B5C836A}" type="presOf" srcId="{743AED39-CD24-482E-81A7-526508556FB2}" destId="{8494E094-7FBA-4BB1-94C7-6EDB64B4F9C6}" srcOrd="0" destOrd="0" presId="urn:microsoft.com/office/officeart/2005/8/layout/default"/>
    <dgm:cxn modelId="{47649D2C-EFCF-4BD9-A56B-8E77794CAA20}" type="presOf" srcId="{7141E4B2-8044-4912-A11F-675980B1D450}" destId="{625C9990-8A43-420F-B944-70B968D4B3E7}" srcOrd="0" destOrd="0" presId="urn:microsoft.com/office/officeart/2005/8/layout/default"/>
    <dgm:cxn modelId="{E8A8BC33-6282-4E40-9D08-E6A4D127B4CD}" type="presOf" srcId="{AE54FD23-7FDC-45EA-80B3-AC87E6262881}" destId="{BE02E00A-E03B-47B9-A153-7590F5628036}" srcOrd="0" destOrd="0" presId="urn:microsoft.com/office/officeart/2005/8/layout/default"/>
    <dgm:cxn modelId="{4B57CA3F-CC44-472A-B63F-0F1729FD8004}" srcId="{1A10AA93-AE12-4835-B1CC-2D4B33632467}" destId="{7141E4B2-8044-4912-A11F-675980B1D450}" srcOrd="3" destOrd="0" parTransId="{26B16420-2B2C-4903-85FB-55705402096C}" sibTransId="{A81B0AAB-8C27-464A-BA18-27E7EC933E4B}"/>
    <dgm:cxn modelId="{709BBC63-6B23-4EB9-ACAA-D87A93BA6088}" srcId="{1A10AA93-AE12-4835-B1CC-2D4B33632467}" destId="{29C89716-81AC-4C3F-A9BD-B5EEDF2F0709}" srcOrd="7" destOrd="0" parTransId="{8B89F457-F300-458E-A79B-B61E08826B11}" sibTransId="{76519CB9-B00F-4AD1-AF2A-C9191C7185F2}"/>
    <dgm:cxn modelId="{D5B7E268-083B-4F81-9807-205C34644C90}" type="presOf" srcId="{EB25E9B5-6AF3-4BD8-B0BF-687E5E73E7EF}" destId="{DEBD3648-586A-40AF-9650-7D7A74294BB8}" srcOrd="0" destOrd="0" presId="urn:microsoft.com/office/officeart/2005/8/layout/default"/>
    <dgm:cxn modelId="{03D10F4A-0220-4FDF-A68E-5AC4E4046D9D}" type="presOf" srcId="{5C22023B-A494-4E10-B339-A97FC92298CF}" destId="{AEC31F23-8873-4BA0-ADFC-733C230A2B5E}" srcOrd="0" destOrd="0" presId="urn:microsoft.com/office/officeart/2005/8/layout/default"/>
    <dgm:cxn modelId="{42AFD76A-7A64-46AF-8709-281DEFE01C4B}" srcId="{1A10AA93-AE12-4835-B1CC-2D4B33632467}" destId="{A433D7C9-2CCB-4D62-BD44-8645AFD077F1}" srcOrd="0" destOrd="0" parTransId="{92A57179-64A3-4506-A8DF-DD1698AD3A17}" sibTransId="{AA761A2B-83A5-4A37-BF68-D14058E4AB57}"/>
    <dgm:cxn modelId="{0ADC336F-3518-4CC5-B3F2-499E02FD16E0}" type="presOf" srcId="{A433D7C9-2CCB-4D62-BD44-8645AFD077F1}" destId="{E356ECD8-FBF7-4ECF-A1F1-68F004204C40}" srcOrd="0" destOrd="0" presId="urn:microsoft.com/office/officeart/2005/8/layout/default"/>
    <dgm:cxn modelId="{61A0D394-ED11-4DA2-991F-E3CFCAF5480A}" type="presOf" srcId="{C1015666-3045-4BA5-9777-5BD558E914DD}" destId="{17DCCF2C-87A4-4B51-A0B9-F592FFDEF075}" srcOrd="0" destOrd="0" presId="urn:microsoft.com/office/officeart/2005/8/layout/default"/>
    <dgm:cxn modelId="{38D26AA7-C245-46D3-8F08-DBD4ED639160}" type="presOf" srcId="{29C89716-81AC-4C3F-A9BD-B5EEDF2F0709}" destId="{816B1724-8AD5-4641-B3CB-41EB961E0262}" srcOrd="0" destOrd="0" presId="urn:microsoft.com/office/officeart/2005/8/layout/default"/>
    <dgm:cxn modelId="{8B2E8FCE-D0A6-4C36-A15A-0606BEFD33E9}" srcId="{1A10AA93-AE12-4835-B1CC-2D4B33632467}" destId="{5C22023B-A494-4E10-B339-A97FC92298CF}" srcOrd="6" destOrd="0" parTransId="{7630C49A-ED58-4058-85BF-7951A6CB6D25}" sibTransId="{6D16A4F2-7C01-45C6-84B1-CFBF1EF2C676}"/>
    <dgm:cxn modelId="{4F9604D0-0110-46B2-9118-A36E3F643C3A}" srcId="{1A10AA93-AE12-4835-B1CC-2D4B33632467}" destId="{EB25E9B5-6AF3-4BD8-B0BF-687E5E73E7EF}" srcOrd="2" destOrd="0" parTransId="{C00F23ED-3ACF-405C-A27A-E5635F7E88D3}" sibTransId="{04766090-BEF9-4DE3-91C7-2BBD9066D2ED}"/>
    <dgm:cxn modelId="{D1FA51D6-515E-4776-A760-B566DCB7884A}" srcId="{1A10AA93-AE12-4835-B1CC-2D4B33632467}" destId="{743AED39-CD24-482E-81A7-526508556FB2}" srcOrd="1" destOrd="0" parTransId="{09D0F709-B07D-49E2-900E-09AB0932E4A5}" sibTransId="{47D15A3C-6864-4C12-9E66-02BA1DB8FDD8}"/>
    <dgm:cxn modelId="{75745AF5-EA31-4F13-A250-CED7CEB6BD74}" type="presOf" srcId="{1A10AA93-AE12-4835-B1CC-2D4B33632467}" destId="{04C7104D-F207-43E3-B468-80514A52ED25}" srcOrd="0" destOrd="0" presId="urn:microsoft.com/office/officeart/2005/8/layout/default"/>
    <dgm:cxn modelId="{23B67BFE-6584-4254-8AA0-7E9FBB4836EB}" srcId="{1A10AA93-AE12-4835-B1CC-2D4B33632467}" destId="{C1015666-3045-4BA5-9777-5BD558E914DD}" srcOrd="4" destOrd="0" parTransId="{61267AF1-2BD4-4195-B25F-3D88177B69EC}" sibTransId="{4D34AE61-7566-4C72-9EAD-2A816A36D466}"/>
    <dgm:cxn modelId="{2C76556A-9916-46E7-9EEB-31C9D061F622}" type="presParOf" srcId="{04C7104D-F207-43E3-B468-80514A52ED25}" destId="{E356ECD8-FBF7-4ECF-A1F1-68F004204C40}" srcOrd="0" destOrd="0" presId="urn:microsoft.com/office/officeart/2005/8/layout/default"/>
    <dgm:cxn modelId="{9E6BD36A-6159-4603-8F6E-8010E476D4EF}" type="presParOf" srcId="{04C7104D-F207-43E3-B468-80514A52ED25}" destId="{28106F9A-0D0E-45C8-B06A-BE39E80E799C}" srcOrd="1" destOrd="0" presId="urn:microsoft.com/office/officeart/2005/8/layout/default"/>
    <dgm:cxn modelId="{C65C405F-D59A-4446-BA9C-CC60A7ADCE75}" type="presParOf" srcId="{04C7104D-F207-43E3-B468-80514A52ED25}" destId="{8494E094-7FBA-4BB1-94C7-6EDB64B4F9C6}" srcOrd="2" destOrd="0" presId="urn:microsoft.com/office/officeart/2005/8/layout/default"/>
    <dgm:cxn modelId="{CB2B25D3-ABB3-40C8-B0A6-35C6BB35B5C4}" type="presParOf" srcId="{04C7104D-F207-43E3-B468-80514A52ED25}" destId="{EF2A9561-CF64-4ADA-9818-5402BD11B97F}" srcOrd="3" destOrd="0" presId="urn:microsoft.com/office/officeart/2005/8/layout/default"/>
    <dgm:cxn modelId="{97CCFE0B-C5A5-4522-B92D-716C108F0C38}" type="presParOf" srcId="{04C7104D-F207-43E3-B468-80514A52ED25}" destId="{DEBD3648-586A-40AF-9650-7D7A74294BB8}" srcOrd="4" destOrd="0" presId="urn:microsoft.com/office/officeart/2005/8/layout/default"/>
    <dgm:cxn modelId="{F341E4B8-A389-4126-89F1-64A605C73E22}" type="presParOf" srcId="{04C7104D-F207-43E3-B468-80514A52ED25}" destId="{D2B56861-4AAC-4BAC-B96F-2E47737B3380}" srcOrd="5" destOrd="0" presId="urn:microsoft.com/office/officeart/2005/8/layout/default"/>
    <dgm:cxn modelId="{7D1C199D-0E6D-4AC6-8404-CB6E50BBBF73}" type="presParOf" srcId="{04C7104D-F207-43E3-B468-80514A52ED25}" destId="{625C9990-8A43-420F-B944-70B968D4B3E7}" srcOrd="6" destOrd="0" presId="urn:microsoft.com/office/officeart/2005/8/layout/default"/>
    <dgm:cxn modelId="{FFD479DA-FE19-4471-99FE-AEC58623FB40}" type="presParOf" srcId="{04C7104D-F207-43E3-B468-80514A52ED25}" destId="{BFFCDC32-7CDA-4CD0-AD85-65B7E2EDBC8B}" srcOrd="7" destOrd="0" presId="urn:microsoft.com/office/officeart/2005/8/layout/default"/>
    <dgm:cxn modelId="{2C43A23E-C221-488B-A421-D94C8F2C0850}" type="presParOf" srcId="{04C7104D-F207-43E3-B468-80514A52ED25}" destId="{17DCCF2C-87A4-4B51-A0B9-F592FFDEF075}" srcOrd="8" destOrd="0" presId="urn:microsoft.com/office/officeart/2005/8/layout/default"/>
    <dgm:cxn modelId="{8DAE87CC-E339-4021-8813-73B2BBE4EDFB}" type="presParOf" srcId="{04C7104D-F207-43E3-B468-80514A52ED25}" destId="{CEE0DF9E-B324-40F1-84AD-5DAC9E1D8312}" srcOrd="9" destOrd="0" presId="urn:microsoft.com/office/officeart/2005/8/layout/default"/>
    <dgm:cxn modelId="{8742351D-55B0-455B-8A87-9EB2D13CFF95}" type="presParOf" srcId="{04C7104D-F207-43E3-B468-80514A52ED25}" destId="{BE02E00A-E03B-47B9-A153-7590F5628036}" srcOrd="10" destOrd="0" presId="urn:microsoft.com/office/officeart/2005/8/layout/default"/>
    <dgm:cxn modelId="{460C7D92-2AB4-4828-AA1C-A422859244C9}" type="presParOf" srcId="{04C7104D-F207-43E3-B468-80514A52ED25}" destId="{4458D8D5-3B43-48F1-AD49-E98147260529}" srcOrd="11" destOrd="0" presId="urn:microsoft.com/office/officeart/2005/8/layout/default"/>
    <dgm:cxn modelId="{F7CFFE12-F16B-4357-947F-FE134BF08466}" type="presParOf" srcId="{04C7104D-F207-43E3-B468-80514A52ED25}" destId="{AEC31F23-8873-4BA0-ADFC-733C230A2B5E}" srcOrd="12" destOrd="0" presId="urn:microsoft.com/office/officeart/2005/8/layout/default"/>
    <dgm:cxn modelId="{817DF479-DF11-4AA0-8924-ADB0EED57C76}" type="presParOf" srcId="{04C7104D-F207-43E3-B468-80514A52ED25}" destId="{1D2EF371-F44F-4101-AB1E-0E67B30191CC}" srcOrd="13" destOrd="0" presId="urn:microsoft.com/office/officeart/2005/8/layout/default"/>
    <dgm:cxn modelId="{CFA2A54D-B285-478D-A984-90BB7F0584E4}" type="presParOf" srcId="{04C7104D-F207-43E3-B468-80514A52ED25}" destId="{816B1724-8AD5-4641-B3CB-41EB961E0262}"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513EB7A-468C-4C11-9DDA-80C622F2B908}"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1647F6C6-16C7-4FF0-8B74-5C333F4969C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Hate Crime</a:t>
          </a:r>
        </a:p>
      </dgm:t>
    </dgm:pt>
    <dgm:pt modelId="{4E06392B-E295-4BF9-8542-5C2894C5D2FE}" type="parTrans" cxnId="{67C3F781-055D-4B60-95E8-DE85733CA943}">
      <dgm:prSet/>
      <dgm:spPr/>
      <dgm:t>
        <a:bodyPr/>
        <a:lstStyle/>
        <a:p>
          <a:endParaRPr lang="en-GB"/>
        </a:p>
      </dgm:t>
    </dgm:pt>
    <dgm:pt modelId="{86C17142-34CA-4421-AA83-D4EA86961699}" type="sibTrans" cxnId="{67C3F781-055D-4B60-95E8-DE85733CA943}">
      <dgm:prSet/>
      <dgm:spPr>
        <a:solidFill>
          <a:schemeClr val="accent2">
            <a:lumMod val="75000"/>
          </a:schemeClr>
        </a:solidFill>
        <a:ln>
          <a:solidFill>
            <a:schemeClr val="tx1"/>
          </a:solidFill>
        </a:ln>
      </dgm:spPr>
      <dgm:t>
        <a:bodyPr/>
        <a:lstStyle/>
        <a:p>
          <a:endParaRPr lang="en-GB"/>
        </a:p>
      </dgm:t>
    </dgm:pt>
    <dgm:pt modelId="{F0536CC2-6E67-4FE0-A4A6-A2046CB9AC9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Domestic Abuse</a:t>
          </a:r>
        </a:p>
      </dgm:t>
    </dgm:pt>
    <dgm:pt modelId="{D66DE4E0-5A80-4DB8-A2E2-36F11A66185D}" type="parTrans" cxnId="{2341AA19-6378-44A2-A24F-9BD69AED85AD}">
      <dgm:prSet/>
      <dgm:spPr/>
      <dgm:t>
        <a:bodyPr/>
        <a:lstStyle/>
        <a:p>
          <a:endParaRPr lang="en-GB"/>
        </a:p>
      </dgm:t>
    </dgm:pt>
    <dgm:pt modelId="{76085477-C2A8-4F3F-85C4-5B7785A95CED}" type="sibTrans" cxnId="{2341AA19-6378-44A2-A24F-9BD69AED85AD}">
      <dgm:prSet/>
      <dgm:spPr>
        <a:solidFill>
          <a:schemeClr val="accent2">
            <a:lumMod val="75000"/>
          </a:schemeClr>
        </a:solidFill>
        <a:ln>
          <a:solidFill>
            <a:schemeClr val="tx1"/>
          </a:solidFill>
        </a:ln>
      </dgm:spPr>
      <dgm:t>
        <a:bodyPr/>
        <a:lstStyle/>
        <a:p>
          <a:endParaRPr lang="en-GB"/>
        </a:p>
      </dgm:t>
    </dgm:pt>
    <dgm:pt modelId="{A024763E-1195-49F2-ABAF-4A8A20335F9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Anti-Social Behaviour</a:t>
          </a:r>
        </a:p>
      </dgm:t>
    </dgm:pt>
    <dgm:pt modelId="{95BDEA46-521E-4DC0-A0BB-FB0DD6BAD19D}" type="parTrans" cxnId="{F779DAE4-AE97-4B8D-B896-473D0584B60D}">
      <dgm:prSet/>
      <dgm:spPr/>
      <dgm:t>
        <a:bodyPr/>
        <a:lstStyle/>
        <a:p>
          <a:endParaRPr lang="en-GB"/>
        </a:p>
      </dgm:t>
    </dgm:pt>
    <dgm:pt modelId="{89A39E42-0A60-4EB3-982C-D47A9C8250D7}" type="sibTrans" cxnId="{F779DAE4-AE97-4B8D-B896-473D0584B60D}">
      <dgm:prSet/>
      <dgm:spPr>
        <a:solidFill>
          <a:schemeClr val="accent2">
            <a:lumMod val="75000"/>
          </a:schemeClr>
        </a:solidFill>
        <a:ln>
          <a:solidFill>
            <a:schemeClr val="tx1"/>
          </a:solidFill>
        </a:ln>
      </dgm:spPr>
      <dgm:t>
        <a:bodyPr/>
        <a:lstStyle/>
        <a:p>
          <a:endParaRPr lang="en-GB"/>
        </a:p>
      </dgm:t>
    </dgm:pt>
    <dgm:pt modelId="{1F483AC9-D967-481E-ACCA-EBC220446FD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Harassment/ Stalking</a:t>
          </a:r>
        </a:p>
      </dgm:t>
    </dgm:pt>
    <dgm:pt modelId="{84347C80-A761-46E3-A1B9-9922F90C79CC}" type="parTrans" cxnId="{AB7FF007-84FB-4799-AA33-DE49178FE2FD}">
      <dgm:prSet/>
      <dgm:spPr/>
      <dgm:t>
        <a:bodyPr/>
        <a:lstStyle/>
        <a:p>
          <a:endParaRPr lang="en-GB"/>
        </a:p>
      </dgm:t>
    </dgm:pt>
    <dgm:pt modelId="{CA933518-4E10-420B-B0DD-404F6B182806}" type="sibTrans" cxnId="{AB7FF007-84FB-4799-AA33-DE49178FE2FD}">
      <dgm:prSet/>
      <dgm:spPr>
        <a:solidFill>
          <a:schemeClr val="accent2">
            <a:lumMod val="75000"/>
          </a:schemeClr>
        </a:solidFill>
        <a:ln>
          <a:solidFill>
            <a:schemeClr val="tx1"/>
          </a:solidFill>
        </a:ln>
      </dgm:spPr>
      <dgm:t>
        <a:bodyPr/>
        <a:lstStyle/>
        <a:p>
          <a:endParaRPr lang="en-GB"/>
        </a:p>
      </dgm:t>
    </dgm:pt>
    <dgm:pt modelId="{A1B93D36-16EF-454E-8790-B50E32B3866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Repeat victimisation</a:t>
          </a:r>
        </a:p>
      </dgm:t>
    </dgm:pt>
    <dgm:pt modelId="{A5E4A212-F2AC-45E5-94F2-D51E95BAC118}" type="parTrans" cxnId="{96BD39F6-1407-4F0B-AF06-E014654D1633}">
      <dgm:prSet/>
      <dgm:spPr/>
      <dgm:t>
        <a:bodyPr/>
        <a:lstStyle/>
        <a:p>
          <a:endParaRPr lang="en-GB"/>
        </a:p>
      </dgm:t>
    </dgm:pt>
    <dgm:pt modelId="{5691B0CB-5B6C-4A1F-95E6-A767571CD374}" type="sibTrans" cxnId="{96BD39F6-1407-4F0B-AF06-E014654D1633}">
      <dgm:prSet/>
      <dgm:spPr>
        <a:solidFill>
          <a:schemeClr val="accent2">
            <a:lumMod val="75000"/>
          </a:schemeClr>
        </a:solidFill>
        <a:ln>
          <a:solidFill>
            <a:schemeClr val="tx1"/>
          </a:solidFill>
        </a:ln>
      </dgm:spPr>
      <dgm:t>
        <a:bodyPr/>
        <a:lstStyle/>
        <a:p>
          <a:endParaRPr lang="en-GB"/>
        </a:p>
      </dgm:t>
    </dgm:pt>
    <dgm:pt modelId="{C99299C6-6A9C-4EDE-BC61-E67A7BDCCC43}">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Action Plans</a:t>
          </a:r>
        </a:p>
      </dgm:t>
    </dgm:pt>
    <dgm:pt modelId="{306A4E66-ADBB-4305-BC4C-3F4349578600}" type="parTrans" cxnId="{34F5FDD3-D74E-4FFC-96B9-71C039405A26}">
      <dgm:prSet/>
      <dgm:spPr/>
      <dgm:t>
        <a:bodyPr/>
        <a:lstStyle/>
        <a:p>
          <a:endParaRPr lang="en-GB"/>
        </a:p>
      </dgm:t>
    </dgm:pt>
    <dgm:pt modelId="{7667E624-D23E-4FDA-891D-711B53703191}" type="sibTrans" cxnId="{34F5FDD3-D74E-4FFC-96B9-71C039405A26}">
      <dgm:prSet/>
      <dgm:spPr/>
      <dgm:t>
        <a:bodyPr/>
        <a:lstStyle/>
        <a:p>
          <a:endParaRPr lang="en-GB"/>
        </a:p>
      </dgm:t>
    </dgm:pt>
    <dgm:pt modelId="{BBA43FD3-3227-495E-8504-9F702ABCD130}" type="pres">
      <dgm:prSet presAssocID="{1513EB7A-468C-4C11-9DDA-80C622F2B908}" presName="Name0" presStyleCnt="0">
        <dgm:presLayoutVars>
          <dgm:dir/>
          <dgm:resizeHandles/>
        </dgm:presLayoutVars>
      </dgm:prSet>
      <dgm:spPr/>
    </dgm:pt>
    <dgm:pt modelId="{759DE02A-7CCF-4C1B-848B-88A8FFBECE06}" type="pres">
      <dgm:prSet presAssocID="{1647F6C6-16C7-4FF0-8B74-5C333F4969C7}" presName="compNode" presStyleCnt="0"/>
      <dgm:spPr/>
    </dgm:pt>
    <dgm:pt modelId="{81A8D99E-BDC2-432F-8039-06B991EF016B}" type="pres">
      <dgm:prSet presAssocID="{1647F6C6-16C7-4FF0-8B74-5C333F4969C7}" presName="dummyConnPt" presStyleCnt="0"/>
      <dgm:spPr/>
    </dgm:pt>
    <dgm:pt modelId="{8DDA6CD9-1418-492B-B09B-FE7A686FA614}" type="pres">
      <dgm:prSet presAssocID="{1647F6C6-16C7-4FF0-8B74-5C333F4969C7}" presName="node" presStyleLbl="node1" presStyleIdx="0" presStyleCnt="6">
        <dgm:presLayoutVars>
          <dgm:bulletEnabled val="1"/>
        </dgm:presLayoutVars>
      </dgm:prSet>
      <dgm:spPr/>
    </dgm:pt>
    <dgm:pt modelId="{6D30DB86-E77A-4479-89F5-9FC0C6EE6F59}" type="pres">
      <dgm:prSet presAssocID="{86C17142-34CA-4421-AA83-D4EA86961699}" presName="sibTrans" presStyleLbl="bgSibTrans2D1" presStyleIdx="0" presStyleCnt="5"/>
      <dgm:spPr/>
    </dgm:pt>
    <dgm:pt modelId="{27DCA19F-094B-4852-BFCD-67C3C1B4027D}" type="pres">
      <dgm:prSet presAssocID="{F0536CC2-6E67-4FE0-A4A6-A2046CB9AC97}" presName="compNode" presStyleCnt="0"/>
      <dgm:spPr/>
    </dgm:pt>
    <dgm:pt modelId="{E5679963-A626-4B46-8797-8A72E477A0FC}" type="pres">
      <dgm:prSet presAssocID="{F0536CC2-6E67-4FE0-A4A6-A2046CB9AC97}" presName="dummyConnPt" presStyleCnt="0"/>
      <dgm:spPr/>
    </dgm:pt>
    <dgm:pt modelId="{EF3F25DF-0A54-46BF-98E5-D0DF42D4B112}" type="pres">
      <dgm:prSet presAssocID="{F0536CC2-6E67-4FE0-A4A6-A2046CB9AC97}" presName="node" presStyleLbl="node1" presStyleIdx="1" presStyleCnt="6">
        <dgm:presLayoutVars>
          <dgm:bulletEnabled val="1"/>
        </dgm:presLayoutVars>
      </dgm:prSet>
      <dgm:spPr/>
    </dgm:pt>
    <dgm:pt modelId="{8CABF4CC-0D40-4573-88E2-66E6ACCF56A5}" type="pres">
      <dgm:prSet presAssocID="{76085477-C2A8-4F3F-85C4-5B7785A95CED}" presName="sibTrans" presStyleLbl="bgSibTrans2D1" presStyleIdx="1" presStyleCnt="5"/>
      <dgm:spPr/>
    </dgm:pt>
    <dgm:pt modelId="{153C9BF5-4F11-40B4-A862-D32173C36238}" type="pres">
      <dgm:prSet presAssocID="{A024763E-1195-49F2-ABAF-4A8A20335F95}" presName="compNode" presStyleCnt="0"/>
      <dgm:spPr/>
    </dgm:pt>
    <dgm:pt modelId="{121041C2-37B7-4EE2-BAD6-D9FBA3C910DD}" type="pres">
      <dgm:prSet presAssocID="{A024763E-1195-49F2-ABAF-4A8A20335F95}" presName="dummyConnPt" presStyleCnt="0"/>
      <dgm:spPr/>
    </dgm:pt>
    <dgm:pt modelId="{E04B312D-CA25-4279-A2B0-856939D25258}" type="pres">
      <dgm:prSet presAssocID="{A024763E-1195-49F2-ABAF-4A8A20335F95}" presName="node" presStyleLbl="node1" presStyleIdx="2" presStyleCnt="6">
        <dgm:presLayoutVars>
          <dgm:bulletEnabled val="1"/>
        </dgm:presLayoutVars>
      </dgm:prSet>
      <dgm:spPr/>
    </dgm:pt>
    <dgm:pt modelId="{71599B77-A545-4DC9-B856-D6B6CF74D976}" type="pres">
      <dgm:prSet presAssocID="{89A39E42-0A60-4EB3-982C-D47A9C8250D7}" presName="sibTrans" presStyleLbl="bgSibTrans2D1" presStyleIdx="2" presStyleCnt="5"/>
      <dgm:spPr/>
    </dgm:pt>
    <dgm:pt modelId="{90738291-F02C-4E27-A7E7-74AA7EBC4B03}" type="pres">
      <dgm:prSet presAssocID="{1F483AC9-D967-481E-ACCA-EBC220446FDB}" presName="compNode" presStyleCnt="0"/>
      <dgm:spPr/>
    </dgm:pt>
    <dgm:pt modelId="{34C85777-A901-43A9-842E-D1FC38E6D567}" type="pres">
      <dgm:prSet presAssocID="{1F483AC9-D967-481E-ACCA-EBC220446FDB}" presName="dummyConnPt" presStyleCnt="0"/>
      <dgm:spPr/>
    </dgm:pt>
    <dgm:pt modelId="{DC76D7CC-0B0A-4845-BE3E-C1F5E1D8EA51}" type="pres">
      <dgm:prSet presAssocID="{1F483AC9-D967-481E-ACCA-EBC220446FDB}" presName="node" presStyleLbl="node1" presStyleIdx="3" presStyleCnt="6">
        <dgm:presLayoutVars>
          <dgm:bulletEnabled val="1"/>
        </dgm:presLayoutVars>
      </dgm:prSet>
      <dgm:spPr/>
    </dgm:pt>
    <dgm:pt modelId="{71105AA7-33CA-474D-9174-E0AEAC60A758}" type="pres">
      <dgm:prSet presAssocID="{CA933518-4E10-420B-B0DD-404F6B182806}" presName="sibTrans" presStyleLbl="bgSibTrans2D1" presStyleIdx="3" presStyleCnt="5"/>
      <dgm:spPr/>
    </dgm:pt>
    <dgm:pt modelId="{662D395E-7EFB-4E47-8ED6-9D18ADDF2FAC}" type="pres">
      <dgm:prSet presAssocID="{A1B93D36-16EF-454E-8790-B50E32B3866F}" presName="compNode" presStyleCnt="0"/>
      <dgm:spPr/>
    </dgm:pt>
    <dgm:pt modelId="{29414B78-500C-4BEC-838A-B97B1BC0D3E3}" type="pres">
      <dgm:prSet presAssocID="{A1B93D36-16EF-454E-8790-B50E32B3866F}" presName="dummyConnPt" presStyleCnt="0"/>
      <dgm:spPr/>
    </dgm:pt>
    <dgm:pt modelId="{AE9C3DA6-A3D8-4A37-A141-7679502B1681}" type="pres">
      <dgm:prSet presAssocID="{A1B93D36-16EF-454E-8790-B50E32B3866F}" presName="node" presStyleLbl="node1" presStyleIdx="4" presStyleCnt="6">
        <dgm:presLayoutVars>
          <dgm:bulletEnabled val="1"/>
        </dgm:presLayoutVars>
      </dgm:prSet>
      <dgm:spPr/>
    </dgm:pt>
    <dgm:pt modelId="{2AECF6BF-F581-46DD-A1B8-51F31F8966E0}" type="pres">
      <dgm:prSet presAssocID="{5691B0CB-5B6C-4A1F-95E6-A767571CD374}" presName="sibTrans" presStyleLbl="bgSibTrans2D1" presStyleIdx="4" presStyleCnt="5"/>
      <dgm:spPr/>
    </dgm:pt>
    <dgm:pt modelId="{D596B253-30A9-44E4-B22A-9F7273A8F8E8}" type="pres">
      <dgm:prSet presAssocID="{C99299C6-6A9C-4EDE-BC61-E67A7BDCCC43}" presName="compNode" presStyleCnt="0"/>
      <dgm:spPr/>
    </dgm:pt>
    <dgm:pt modelId="{0BC81516-789C-4F73-80E7-1E7422805BBD}" type="pres">
      <dgm:prSet presAssocID="{C99299C6-6A9C-4EDE-BC61-E67A7BDCCC43}" presName="dummyConnPt" presStyleCnt="0"/>
      <dgm:spPr/>
    </dgm:pt>
    <dgm:pt modelId="{F1CF819E-BACE-478D-A5E3-5045A7D51654}" type="pres">
      <dgm:prSet presAssocID="{C99299C6-6A9C-4EDE-BC61-E67A7BDCCC43}" presName="node" presStyleLbl="node1" presStyleIdx="5" presStyleCnt="6">
        <dgm:presLayoutVars>
          <dgm:bulletEnabled val="1"/>
        </dgm:presLayoutVars>
      </dgm:prSet>
      <dgm:spPr/>
    </dgm:pt>
  </dgm:ptLst>
  <dgm:cxnLst>
    <dgm:cxn modelId="{AB7FF007-84FB-4799-AA33-DE49178FE2FD}" srcId="{1513EB7A-468C-4C11-9DDA-80C622F2B908}" destId="{1F483AC9-D967-481E-ACCA-EBC220446FDB}" srcOrd="3" destOrd="0" parTransId="{84347C80-A761-46E3-A1B9-9922F90C79CC}" sibTransId="{CA933518-4E10-420B-B0DD-404F6B182806}"/>
    <dgm:cxn modelId="{2341AA19-6378-44A2-A24F-9BD69AED85AD}" srcId="{1513EB7A-468C-4C11-9DDA-80C622F2B908}" destId="{F0536CC2-6E67-4FE0-A4A6-A2046CB9AC97}" srcOrd="1" destOrd="0" parTransId="{D66DE4E0-5A80-4DB8-A2E2-36F11A66185D}" sibTransId="{76085477-C2A8-4F3F-85C4-5B7785A95CED}"/>
    <dgm:cxn modelId="{6D27B83D-485B-4A7C-9C01-297E5776A66E}" type="presOf" srcId="{F0536CC2-6E67-4FE0-A4A6-A2046CB9AC97}" destId="{EF3F25DF-0A54-46BF-98E5-D0DF42D4B112}" srcOrd="0" destOrd="0" presId="urn:microsoft.com/office/officeart/2005/8/layout/bProcess4"/>
    <dgm:cxn modelId="{3E101267-9F12-4286-B7DE-C881C589C26C}" type="presOf" srcId="{5691B0CB-5B6C-4A1F-95E6-A767571CD374}" destId="{2AECF6BF-F581-46DD-A1B8-51F31F8966E0}" srcOrd="0" destOrd="0" presId="urn:microsoft.com/office/officeart/2005/8/layout/bProcess4"/>
    <dgm:cxn modelId="{8567354E-76C6-4327-BFE2-734F7427B9E7}" type="presOf" srcId="{1F483AC9-D967-481E-ACCA-EBC220446FDB}" destId="{DC76D7CC-0B0A-4845-BE3E-C1F5E1D8EA51}" srcOrd="0" destOrd="0" presId="urn:microsoft.com/office/officeart/2005/8/layout/bProcess4"/>
    <dgm:cxn modelId="{05CD4580-F8FD-4954-87FC-CF653A3C15BD}" type="presOf" srcId="{CA933518-4E10-420B-B0DD-404F6B182806}" destId="{71105AA7-33CA-474D-9174-E0AEAC60A758}" srcOrd="0" destOrd="0" presId="urn:microsoft.com/office/officeart/2005/8/layout/bProcess4"/>
    <dgm:cxn modelId="{67C3F781-055D-4B60-95E8-DE85733CA943}" srcId="{1513EB7A-468C-4C11-9DDA-80C622F2B908}" destId="{1647F6C6-16C7-4FF0-8B74-5C333F4969C7}" srcOrd="0" destOrd="0" parTransId="{4E06392B-E295-4BF9-8542-5C2894C5D2FE}" sibTransId="{86C17142-34CA-4421-AA83-D4EA86961699}"/>
    <dgm:cxn modelId="{C3E71A88-0D7C-46EF-8E22-735DEEDA6F2D}" type="presOf" srcId="{A1B93D36-16EF-454E-8790-B50E32B3866F}" destId="{AE9C3DA6-A3D8-4A37-A141-7679502B1681}" srcOrd="0" destOrd="0" presId="urn:microsoft.com/office/officeart/2005/8/layout/bProcess4"/>
    <dgm:cxn modelId="{B12EF496-00FC-4D9F-8E74-D4FD17A38202}" type="presOf" srcId="{1647F6C6-16C7-4FF0-8B74-5C333F4969C7}" destId="{8DDA6CD9-1418-492B-B09B-FE7A686FA614}" srcOrd="0" destOrd="0" presId="urn:microsoft.com/office/officeart/2005/8/layout/bProcess4"/>
    <dgm:cxn modelId="{EF471D98-4265-4CC1-8072-E99E389C6376}" type="presOf" srcId="{76085477-C2A8-4F3F-85C4-5B7785A95CED}" destId="{8CABF4CC-0D40-4573-88E2-66E6ACCF56A5}" srcOrd="0" destOrd="0" presId="urn:microsoft.com/office/officeart/2005/8/layout/bProcess4"/>
    <dgm:cxn modelId="{5E4CC1C3-3C73-4014-8258-305E36C8350F}" type="presOf" srcId="{1513EB7A-468C-4C11-9DDA-80C622F2B908}" destId="{BBA43FD3-3227-495E-8504-9F702ABCD130}" srcOrd="0" destOrd="0" presId="urn:microsoft.com/office/officeart/2005/8/layout/bProcess4"/>
    <dgm:cxn modelId="{9CF1C8CC-3E9B-40C9-8F7B-1699AF60391C}" type="presOf" srcId="{86C17142-34CA-4421-AA83-D4EA86961699}" destId="{6D30DB86-E77A-4479-89F5-9FC0C6EE6F59}" srcOrd="0" destOrd="0" presId="urn:microsoft.com/office/officeart/2005/8/layout/bProcess4"/>
    <dgm:cxn modelId="{34F5FDD3-D74E-4FFC-96B9-71C039405A26}" srcId="{1513EB7A-468C-4C11-9DDA-80C622F2B908}" destId="{C99299C6-6A9C-4EDE-BC61-E67A7BDCCC43}" srcOrd="5" destOrd="0" parTransId="{306A4E66-ADBB-4305-BC4C-3F4349578600}" sibTransId="{7667E624-D23E-4FDA-891D-711B53703191}"/>
    <dgm:cxn modelId="{5C5E3CDC-0B8C-4377-A74B-E3F6ECA645E9}" type="presOf" srcId="{89A39E42-0A60-4EB3-982C-D47A9C8250D7}" destId="{71599B77-A545-4DC9-B856-D6B6CF74D976}" srcOrd="0" destOrd="0" presId="urn:microsoft.com/office/officeart/2005/8/layout/bProcess4"/>
    <dgm:cxn modelId="{F779DAE4-AE97-4B8D-B896-473D0584B60D}" srcId="{1513EB7A-468C-4C11-9DDA-80C622F2B908}" destId="{A024763E-1195-49F2-ABAF-4A8A20335F95}" srcOrd="2" destOrd="0" parTransId="{95BDEA46-521E-4DC0-A0BB-FB0DD6BAD19D}" sibTransId="{89A39E42-0A60-4EB3-982C-D47A9C8250D7}"/>
    <dgm:cxn modelId="{99B8DCF4-06A6-4978-A924-4CAB197F96EF}" type="presOf" srcId="{C99299C6-6A9C-4EDE-BC61-E67A7BDCCC43}" destId="{F1CF819E-BACE-478D-A5E3-5045A7D51654}" srcOrd="0" destOrd="0" presId="urn:microsoft.com/office/officeart/2005/8/layout/bProcess4"/>
    <dgm:cxn modelId="{EF9E04F5-C8D5-4941-97E4-BA75ABF3793E}" type="presOf" srcId="{A024763E-1195-49F2-ABAF-4A8A20335F95}" destId="{E04B312D-CA25-4279-A2B0-856939D25258}" srcOrd="0" destOrd="0" presId="urn:microsoft.com/office/officeart/2005/8/layout/bProcess4"/>
    <dgm:cxn modelId="{96BD39F6-1407-4F0B-AF06-E014654D1633}" srcId="{1513EB7A-468C-4C11-9DDA-80C622F2B908}" destId="{A1B93D36-16EF-454E-8790-B50E32B3866F}" srcOrd="4" destOrd="0" parTransId="{A5E4A212-F2AC-45E5-94F2-D51E95BAC118}" sibTransId="{5691B0CB-5B6C-4A1F-95E6-A767571CD374}"/>
    <dgm:cxn modelId="{849F7DAD-5F3B-4576-B780-49F08BB24D54}" type="presParOf" srcId="{BBA43FD3-3227-495E-8504-9F702ABCD130}" destId="{759DE02A-7CCF-4C1B-848B-88A8FFBECE06}" srcOrd="0" destOrd="0" presId="urn:microsoft.com/office/officeart/2005/8/layout/bProcess4"/>
    <dgm:cxn modelId="{7F519845-4E71-430C-BBE2-108BB48B87DB}" type="presParOf" srcId="{759DE02A-7CCF-4C1B-848B-88A8FFBECE06}" destId="{81A8D99E-BDC2-432F-8039-06B991EF016B}" srcOrd="0" destOrd="0" presId="urn:microsoft.com/office/officeart/2005/8/layout/bProcess4"/>
    <dgm:cxn modelId="{039D7578-2ECF-4B5E-8810-1F7406335DA4}" type="presParOf" srcId="{759DE02A-7CCF-4C1B-848B-88A8FFBECE06}" destId="{8DDA6CD9-1418-492B-B09B-FE7A686FA614}" srcOrd="1" destOrd="0" presId="urn:microsoft.com/office/officeart/2005/8/layout/bProcess4"/>
    <dgm:cxn modelId="{1BA82E94-203E-4438-B229-D5E6B40DE886}" type="presParOf" srcId="{BBA43FD3-3227-495E-8504-9F702ABCD130}" destId="{6D30DB86-E77A-4479-89F5-9FC0C6EE6F59}" srcOrd="1" destOrd="0" presId="urn:microsoft.com/office/officeart/2005/8/layout/bProcess4"/>
    <dgm:cxn modelId="{A3131DCA-7F75-413D-ADA1-97BE4391E864}" type="presParOf" srcId="{BBA43FD3-3227-495E-8504-9F702ABCD130}" destId="{27DCA19F-094B-4852-BFCD-67C3C1B4027D}" srcOrd="2" destOrd="0" presId="urn:microsoft.com/office/officeart/2005/8/layout/bProcess4"/>
    <dgm:cxn modelId="{C19A90C9-A052-450C-A6A7-15504A91A49A}" type="presParOf" srcId="{27DCA19F-094B-4852-BFCD-67C3C1B4027D}" destId="{E5679963-A626-4B46-8797-8A72E477A0FC}" srcOrd="0" destOrd="0" presId="urn:microsoft.com/office/officeart/2005/8/layout/bProcess4"/>
    <dgm:cxn modelId="{70614861-50E4-4826-82D6-FCB88A1608E6}" type="presParOf" srcId="{27DCA19F-094B-4852-BFCD-67C3C1B4027D}" destId="{EF3F25DF-0A54-46BF-98E5-D0DF42D4B112}" srcOrd="1" destOrd="0" presId="urn:microsoft.com/office/officeart/2005/8/layout/bProcess4"/>
    <dgm:cxn modelId="{61A1BE03-371E-437E-BE17-A3E1E1061264}" type="presParOf" srcId="{BBA43FD3-3227-495E-8504-9F702ABCD130}" destId="{8CABF4CC-0D40-4573-88E2-66E6ACCF56A5}" srcOrd="3" destOrd="0" presId="urn:microsoft.com/office/officeart/2005/8/layout/bProcess4"/>
    <dgm:cxn modelId="{AEF9B6CF-7E04-40FF-84FF-DADAA1AB01FF}" type="presParOf" srcId="{BBA43FD3-3227-495E-8504-9F702ABCD130}" destId="{153C9BF5-4F11-40B4-A862-D32173C36238}" srcOrd="4" destOrd="0" presId="urn:microsoft.com/office/officeart/2005/8/layout/bProcess4"/>
    <dgm:cxn modelId="{19D7C06A-4025-4993-92F4-4793727EF7A2}" type="presParOf" srcId="{153C9BF5-4F11-40B4-A862-D32173C36238}" destId="{121041C2-37B7-4EE2-BAD6-D9FBA3C910DD}" srcOrd="0" destOrd="0" presId="urn:microsoft.com/office/officeart/2005/8/layout/bProcess4"/>
    <dgm:cxn modelId="{831A5DC4-1B46-4EB3-9BA6-9E875C921043}" type="presParOf" srcId="{153C9BF5-4F11-40B4-A862-D32173C36238}" destId="{E04B312D-CA25-4279-A2B0-856939D25258}" srcOrd="1" destOrd="0" presId="urn:microsoft.com/office/officeart/2005/8/layout/bProcess4"/>
    <dgm:cxn modelId="{DAB20A29-7E50-47C4-B2E0-04CB72E66293}" type="presParOf" srcId="{BBA43FD3-3227-495E-8504-9F702ABCD130}" destId="{71599B77-A545-4DC9-B856-D6B6CF74D976}" srcOrd="5" destOrd="0" presId="urn:microsoft.com/office/officeart/2005/8/layout/bProcess4"/>
    <dgm:cxn modelId="{87403B2B-8F0B-4DEC-B028-E64C19B09D36}" type="presParOf" srcId="{BBA43FD3-3227-495E-8504-9F702ABCD130}" destId="{90738291-F02C-4E27-A7E7-74AA7EBC4B03}" srcOrd="6" destOrd="0" presId="urn:microsoft.com/office/officeart/2005/8/layout/bProcess4"/>
    <dgm:cxn modelId="{8E631A88-CAE7-4661-BCFA-E81D9850AC74}" type="presParOf" srcId="{90738291-F02C-4E27-A7E7-74AA7EBC4B03}" destId="{34C85777-A901-43A9-842E-D1FC38E6D567}" srcOrd="0" destOrd="0" presId="urn:microsoft.com/office/officeart/2005/8/layout/bProcess4"/>
    <dgm:cxn modelId="{BF875C76-4F1E-4F00-B0F6-53870F443EFD}" type="presParOf" srcId="{90738291-F02C-4E27-A7E7-74AA7EBC4B03}" destId="{DC76D7CC-0B0A-4845-BE3E-C1F5E1D8EA51}" srcOrd="1" destOrd="0" presId="urn:microsoft.com/office/officeart/2005/8/layout/bProcess4"/>
    <dgm:cxn modelId="{B5ADB667-3940-4DE3-BB2E-1B52CD544767}" type="presParOf" srcId="{BBA43FD3-3227-495E-8504-9F702ABCD130}" destId="{71105AA7-33CA-474D-9174-E0AEAC60A758}" srcOrd="7" destOrd="0" presId="urn:microsoft.com/office/officeart/2005/8/layout/bProcess4"/>
    <dgm:cxn modelId="{60AFEA2D-AF9B-40A8-AB85-642DED4F792B}" type="presParOf" srcId="{BBA43FD3-3227-495E-8504-9F702ABCD130}" destId="{662D395E-7EFB-4E47-8ED6-9D18ADDF2FAC}" srcOrd="8" destOrd="0" presId="urn:microsoft.com/office/officeart/2005/8/layout/bProcess4"/>
    <dgm:cxn modelId="{42E3C4DA-C201-437C-B302-83C37EC1BC88}" type="presParOf" srcId="{662D395E-7EFB-4E47-8ED6-9D18ADDF2FAC}" destId="{29414B78-500C-4BEC-838A-B97B1BC0D3E3}" srcOrd="0" destOrd="0" presId="urn:microsoft.com/office/officeart/2005/8/layout/bProcess4"/>
    <dgm:cxn modelId="{2EE8B81E-05AA-4044-9AB2-28E0BEAFB1DF}" type="presParOf" srcId="{662D395E-7EFB-4E47-8ED6-9D18ADDF2FAC}" destId="{AE9C3DA6-A3D8-4A37-A141-7679502B1681}" srcOrd="1" destOrd="0" presId="urn:microsoft.com/office/officeart/2005/8/layout/bProcess4"/>
    <dgm:cxn modelId="{87C5E243-EAB0-4F59-ABFC-5D2A1B4D0C08}" type="presParOf" srcId="{BBA43FD3-3227-495E-8504-9F702ABCD130}" destId="{2AECF6BF-F581-46DD-A1B8-51F31F8966E0}" srcOrd="9" destOrd="0" presId="urn:microsoft.com/office/officeart/2005/8/layout/bProcess4"/>
    <dgm:cxn modelId="{BAFD3A27-B363-49FF-A377-860CE8EEF912}" type="presParOf" srcId="{BBA43FD3-3227-495E-8504-9F702ABCD130}" destId="{D596B253-30A9-44E4-B22A-9F7273A8F8E8}" srcOrd="10" destOrd="0" presId="urn:microsoft.com/office/officeart/2005/8/layout/bProcess4"/>
    <dgm:cxn modelId="{7DF8C398-C9A7-4ADA-9FFC-F9CB94CA1DD3}" type="presParOf" srcId="{D596B253-30A9-44E4-B22A-9F7273A8F8E8}" destId="{0BC81516-789C-4F73-80E7-1E7422805BBD}" srcOrd="0" destOrd="0" presId="urn:microsoft.com/office/officeart/2005/8/layout/bProcess4"/>
    <dgm:cxn modelId="{AD3AFB10-12BC-48D9-A8AF-FBF5E62AD7E5}" type="presParOf" srcId="{D596B253-30A9-44E4-B22A-9F7273A8F8E8}" destId="{F1CF819E-BACE-478D-A5E3-5045A7D51654}"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DF2C99-4FF7-4333-A4CA-945EE78DD70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23796BA-6CD1-4FFA-814A-C4EE3C9E5C3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 as an appropriate adult</a:t>
          </a:r>
        </a:p>
      </dgm:t>
    </dgm:pt>
    <dgm:pt modelId="{3EC23D1D-77CF-4886-BA88-C3B43218CA92}" type="parTrans" cxnId="{A5CFE610-476C-4085-8CBB-586C1AF7528B}">
      <dgm:prSet/>
      <dgm:spPr/>
      <dgm:t>
        <a:bodyPr/>
        <a:lstStyle/>
        <a:p>
          <a:endParaRPr lang="en-GB"/>
        </a:p>
      </dgm:t>
    </dgm:pt>
    <dgm:pt modelId="{573BC23A-C4BA-41FB-8E8B-3E317533058E}" type="sibTrans" cxnId="{A5CFE610-476C-4085-8CBB-586C1AF7528B}">
      <dgm:prSet/>
      <dgm:spPr>
        <a:solidFill>
          <a:schemeClr val="accent2">
            <a:lumMod val="75000"/>
          </a:schemeClr>
        </a:solidFill>
        <a:ln>
          <a:solidFill>
            <a:schemeClr val="tx1"/>
          </a:solidFill>
        </a:ln>
      </dgm:spPr>
      <dgm:t>
        <a:bodyPr/>
        <a:lstStyle/>
        <a:p>
          <a:endParaRPr lang="en-GB"/>
        </a:p>
      </dgm:t>
    </dgm:pt>
    <dgm:pt modelId="{410B62A9-7DDA-4908-BBD2-96584EC6908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Provide a support mechanism</a:t>
          </a:r>
        </a:p>
      </dgm:t>
    </dgm:pt>
    <dgm:pt modelId="{D20FECCF-44DA-4757-89E4-605EAE674D83}" type="parTrans" cxnId="{14C0AD83-6AB3-45C4-BFE7-50067C32493B}">
      <dgm:prSet/>
      <dgm:spPr/>
      <dgm:t>
        <a:bodyPr/>
        <a:lstStyle/>
        <a:p>
          <a:endParaRPr lang="en-GB"/>
        </a:p>
      </dgm:t>
    </dgm:pt>
    <dgm:pt modelId="{3561F459-327A-42CC-9BE2-1F13601DFD8B}" type="sibTrans" cxnId="{14C0AD83-6AB3-45C4-BFE7-50067C32493B}">
      <dgm:prSet/>
      <dgm:spPr>
        <a:solidFill>
          <a:schemeClr val="accent2">
            <a:lumMod val="75000"/>
          </a:schemeClr>
        </a:solidFill>
        <a:ln>
          <a:solidFill>
            <a:schemeClr val="tx1"/>
          </a:solidFill>
        </a:ln>
      </dgm:spPr>
      <dgm:t>
        <a:bodyPr/>
        <a:lstStyle/>
        <a:p>
          <a:endParaRPr lang="en-GB"/>
        </a:p>
      </dgm:t>
    </dgm:pt>
    <dgm:pt modelId="{4E2C8A5D-9F71-4AD1-9827-F0213D07835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Provide advice &amp; guidance</a:t>
          </a:r>
        </a:p>
      </dgm:t>
    </dgm:pt>
    <dgm:pt modelId="{FA3F9DCA-6319-43C6-8349-F167798FE0B6}" type="parTrans" cxnId="{506642CC-1B6A-432F-A36B-7BB84AC98C01}">
      <dgm:prSet/>
      <dgm:spPr/>
      <dgm:t>
        <a:bodyPr/>
        <a:lstStyle/>
        <a:p>
          <a:endParaRPr lang="en-GB"/>
        </a:p>
      </dgm:t>
    </dgm:pt>
    <dgm:pt modelId="{609C5654-FCC7-4A65-B8D2-62514608C3DE}" type="sibTrans" cxnId="{506642CC-1B6A-432F-A36B-7BB84AC98C01}">
      <dgm:prSet/>
      <dgm:spPr>
        <a:solidFill>
          <a:schemeClr val="accent2">
            <a:lumMod val="75000"/>
          </a:schemeClr>
        </a:solidFill>
        <a:ln>
          <a:solidFill>
            <a:schemeClr val="tx1"/>
          </a:solidFill>
        </a:ln>
      </dgm:spPr>
      <dgm:t>
        <a:bodyPr/>
        <a:lstStyle/>
        <a:p>
          <a:endParaRPr lang="en-GB"/>
        </a:p>
      </dgm:t>
    </dgm:pt>
    <dgm:pt modelId="{7C382096-67E2-4D69-9A91-05EE056E1C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Deal with any disciplinary issues</a:t>
          </a:r>
        </a:p>
      </dgm:t>
    </dgm:pt>
    <dgm:pt modelId="{00C7A164-EE0F-44D3-9613-5F3712BC9ACE}" type="parTrans" cxnId="{92985F10-9A74-4B72-8A0B-DE5DD611830C}">
      <dgm:prSet/>
      <dgm:spPr/>
      <dgm:t>
        <a:bodyPr/>
        <a:lstStyle/>
        <a:p>
          <a:endParaRPr lang="en-GB"/>
        </a:p>
      </dgm:t>
    </dgm:pt>
    <dgm:pt modelId="{9FF487D4-ACCB-4499-A320-3D5093A67977}" type="sibTrans" cxnId="{92985F10-9A74-4B72-8A0B-DE5DD611830C}">
      <dgm:prSet/>
      <dgm:spPr>
        <a:solidFill>
          <a:schemeClr val="accent2">
            <a:lumMod val="75000"/>
          </a:schemeClr>
        </a:solidFill>
        <a:ln>
          <a:solidFill>
            <a:schemeClr val="tx1"/>
          </a:solidFill>
        </a:ln>
      </dgm:spPr>
      <dgm:t>
        <a:bodyPr/>
        <a:lstStyle/>
        <a:p>
          <a:endParaRPr lang="en-GB"/>
        </a:p>
      </dgm:t>
    </dgm:pt>
    <dgm:pt modelId="{11CC42D1-B211-4C99-9694-45F87A03A10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Able to monitor the child’s behaviour patterns</a:t>
          </a:r>
        </a:p>
      </dgm:t>
    </dgm:pt>
    <dgm:pt modelId="{D8FE6F81-D481-4150-B2AC-15BC9A7B75F8}" type="parTrans" cxnId="{2C7933CD-B39C-4817-8B5F-E51EE688C68F}">
      <dgm:prSet/>
      <dgm:spPr/>
      <dgm:t>
        <a:bodyPr/>
        <a:lstStyle/>
        <a:p>
          <a:endParaRPr lang="en-GB"/>
        </a:p>
      </dgm:t>
    </dgm:pt>
    <dgm:pt modelId="{D4B385A1-AA79-48FF-AA7E-6CAC8A14FBA3}" type="sibTrans" cxnId="{2C7933CD-B39C-4817-8B5F-E51EE688C68F}">
      <dgm:prSet/>
      <dgm:spPr>
        <a:solidFill>
          <a:schemeClr val="accent2">
            <a:lumMod val="75000"/>
          </a:schemeClr>
        </a:solidFill>
        <a:ln>
          <a:solidFill>
            <a:schemeClr val="tx1"/>
          </a:solidFill>
        </a:ln>
      </dgm:spPr>
      <dgm:t>
        <a:bodyPr/>
        <a:lstStyle/>
        <a:p>
          <a:endParaRPr lang="en-GB"/>
        </a:p>
      </dgm:t>
    </dgm:pt>
    <dgm:pt modelId="{127618C5-B6C4-4EC7-9321-6C1EE4B96DF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Someone with them that they trust &amp; feel safe with</a:t>
          </a:r>
        </a:p>
      </dgm:t>
    </dgm:pt>
    <dgm:pt modelId="{F8C2D132-E08D-4F55-9F21-E48553E1F05C}" type="parTrans" cxnId="{8CC9C129-CAF9-42AA-8FC9-D013FAA66FA1}">
      <dgm:prSet/>
      <dgm:spPr/>
      <dgm:t>
        <a:bodyPr/>
        <a:lstStyle/>
        <a:p>
          <a:endParaRPr lang="en-GB"/>
        </a:p>
      </dgm:t>
    </dgm:pt>
    <dgm:pt modelId="{847DA1B6-21BC-4A62-9121-95BBB2E8B959}" type="sibTrans" cxnId="{8CC9C129-CAF9-42AA-8FC9-D013FAA66FA1}">
      <dgm:prSet/>
      <dgm:spPr/>
      <dgm:t>
        <a:bodyPr/>
        <a:lstStyle/>
        <a:p>
          <a:endParaRPr lang="en-GB"/>
        </a:p>
      </dgm:t>
    </dgm:pt>
    <dgm:pt modelId="{FE268B86-5F17-4A72-8502-06A6AB424833}" type="pres">
      <dgm:prSet presAssocID="{3CDF2C99-4FF7-4333-A4CA-945EE78DD704}" presName="diagram" presStyleCnt="0">
        <dgm:presLayoutVars>
          <dgm:dir/>
          <dgm:resizeHandles val="exact"/>
        </dgm:presLayoutVars>
      </dgm:prSet>
      <dgm:spPr/>
    </dgm:pt>
    <dgm:pt modelId="{84D70746-C2D5-4944-BB85-EFF641D8DC69}" type="pres">
      <dgm:prSet presAssocID="{B23796BA-6CD1-4FFA-814A-C4EE3C9E5C3B}" presName="node" presStyleLbl="node1" presStyleIdx="0" presStyleCnt="6">
        <dgm:presLayoutVars>
          <dgm:bulletEnabled val="1"/>
        </dgm:presLayoutVars>
      </dgm:prSet>
      <dgm:spPr/>
    </dgm:pt>
    <dgm:pt modelId="{AA0CD695-A870-4B01-926D-FF8B57E3504D}" type="pres">
      <dgm:prSet presAssocID="{573BC23A-C4BA-41FB-8E8B-3E317533058E}" presName="sibTrans" presStyleLbl="sibTrans2D1" presStyleIdx="0" presStyleCnt="5"/>
      <dgm:spPr/>
    </dgm:pt>
    <dgm:pt modelId="{5EEA2778-45E6-45C1-9A9E-E59C166C7D88}" type="pres">
      <dgm:prSet presAssocID="{573BC23A-C4BA-41FB-8E8B-3E317533058E}" presName="connectorText" presStyleLbl="sibTrans2D1" presStyleIdx="0" presStyleCnt="5"/>
      <dgm:spPr/>
    </dgm:pt>
    <dgm:pt modelId="{A2DCCADE-F773-4603-BC74-33A87233A485}" type="pres">
      <dgm:prSet presAssocID="{410B62A9-7DDA-4908-BBD2-96584EC69086}" presName="node" presStyleLbl="node1" presStyleIdx="1" presStyleCnt="6">
        <dgm:presLayoutVars>
          <dgm:bulletEnabled val="1"/>
        </dgm:presLayoutVars>
      </dgm:prSet>
      <dgm:spPr/>
    </dgm:pt>
    <dgm:pt modelId="{9BA4C41E-2A35-428A-AAA9-4DB3B6FA9912}" type="pres">
      <dgm:prSet presAssocID="{3561F459-327A-42CC-9BE2-1F13601DFD8B}" presName="sibTrans" presStyleLbl="sibTrans2D1" presStyleIdx="1" presStyleCnt="5"/>
      <dgm:spPr/>
    </dgm:pt>
    <dgm:pt modelId="{B7A72946-5152-497A-8CE6-2D3DC1ECFAFD}" type="pres">
      <dgm:prSet presAssocID="{3561F459-327A-42CC-9BE2-1F13601DFD8B}" presName="connectorText" presStyleLbl="sibTrans2D1" presStyleIdx="1" presStyleCnt="5"/>
      <dgm:spPr/>
    </dgm:pt>
    <dgm:pt modelId="{565B0470-7C94-4514-94D4-116F9C6F55EA}" type="pres">
      <dgm:prSet presAssocID="{4E2C8A5D-9F71-4AD1-9827-F0213D078357}" presName="node" presStyleLbl="node1" presStyleIdx="2" presStyleCnt="6">
        <dgm:presLayoutVars>
          <dgm:bulletEnabled val="1"/>
        </dgm:presLayoutVars>
      </dgm:prSet>
      <dgm:spPr/>
    </dgm:pt>
    <dgm:pt modelId="{BECF19CB-3B4E-43A1-828F-A13E03644862}" type="pres">
      <dgm:prSet presAssocID="{609C5654-FCC7-4A65-B8D2-62514608C3DE}" presName="sibTrans" presStyleLbl="sibTrans2D1" presStyleIdx="2" presStyleCnt="5"/>
      <dgm:spPr/>
    </dgm:pt>
    <dgm:pt modelId="{EEA17EFA-D69B-4E55-B0F8-9A367222F84E}" type="pres">
      <dgm:prSet presAssocID="{609C5654-FCC7-4A65-B8D2-62514608C3DE}" presName="connectorText" presStyleLbl="sibTrans2D1" presStyleIdx="2" presStyleCnt="5"/>
      <dgm:spPr/>
    </dgm:pt>
    <dgm:pt modelId="{EBC64698-0F6A-4555-9652-A69D37331B82}" type="pres">
      <dgm:prSet presAssocID="{7C382096-67E2-4D69-9A91-05EE056E1CAE}" presName="node" presStyleLbl="node1" presStyleIdx="3" presStyleCnt="6">
        <dgm:presLayoutVars>
          <dgm:bulletEnabled val="1"/>
        </dgm:presLayoutVars>
      </dgm:prSet>
      <dgm:spPr/>
    </dgm:pt>
    <dgm:pt modelId="{C67E27FF-658F-47D7-AB35-AC62A42547AE}" type="pres">
      <dgm:prSet presAssocID="{9FF487D4-ACCB-4499-A320-3D5093A67977}" presName="sibTrans" presStyleLbl="sibTrans2D1" presStyleIdx="3" presStyleCnt="5"/>
      <dgm:spPr/>
    </dgm:pt>
    <dgm:pt modelId="{455A27F5-3C26-47A7-AD2C-3BDAE471465B}" type="pres">
      <dgm:prSet presAssocID="{9FF487D4-ACCB-4499-A320-3D5093A67977}" presName="connectorText" presStyleLbl="sibTrans2D1" presStyleIdx="3" presStyleCnt="5"/>
      <dgm:spPr/>
    </dgm:pt>
    <dgm:pt modelId="{55B6AB7E-B3CD-46B1-A336-50D4E3130FD0}" type="pres">
      <dgm:prSet presAssocID="{11CC42D1-B211-4C99-9694-45F87A03A101}" presName="node" presStyleLbl="node1" presStyleIdx="4" presStyleCnt="6" custLinFactNeighborX="0" custLinFactNeighborY="-1232">
        <dgm:presLayoutVars>
          <dgm:bulletEnabled val="1"/>
        </dgm:presLayoutVars>
      </dgm:prSet>
      <dgm:spPr/>
    </dgm:pt>
    <dgm:pt modelId="{2EFD519C-F34B-492B-A10C-60415156AB62}" type="pres">
      <dgm:prSet presAssocID="{D4B385A1-AA79-48FF-AA7E-6CAC8A14FBA3}" presName="sibTrans" presStyleLbl="sibTrans2D1" presStyleIdx="4" presStyleCnt="5"/>
      <dgm:spPr/>
    </dgm:pt>
    <dgm:pt modelId="{B3BCA43B-F966-481C-8DB4-A32C716F7171}" type="pres">
      <dgm:prSet presAssocID="{D4B385A1-AA79-48FF-AA7E-6CAC8A14FBA3}" presName="connectorText" presStyleLbl="sibTrans2D1" presStyleIdx="4" presStyleCnt="5"/>
      <dgm:spPr/>
    </dgm:pt>
    <dgm:pt modelId="{3BBEE612-D08C-4548-90DC-F4B102330271}" type="pres">
      <dgm:prSet presAssocID="{127618C5-B6C4-4EC7-9321-6C1EE4B96DF0}" presName="node" presStyleLbl="node1" presStyleIdx="5" presStyleCnt="6">
        <dgm:presLayoutVars>
          <dgm:bulletEnabled val="1"/>
        </dgm:presLayoutVars>
      </dgm:prSet>
      <dgm:spPr/>
    </dgm:pt>
  </dgm:ptLst>
  <dgm:cxnLst>
    <dgm:cxn modelId="{5DC02107-3D91-4D9E-BC94-37C6F063C7D4}" type="presOf" srcId="{D4B385A1-AA79-48FF-AA7E-6CAC8A14FBA3}" destId="{B3BCA43B-F966-481C-8DB4-A32C716F7171}" srcOrd="1" destOrd="0" presId="urn:microsoft.com/office/officeart/2005/8/layout/process5"/>
    <dgm:cxn modelId="{9E50E00D-8833-4A2E-9274-D369C155BC7A}" type="presOf" srcId="{9FF487D4-ACCB-4499-A320-3D5093A67977}" destId="{455A27F5-3C26-47A7-AD2C-3BDAE471465B}" srcOrd="1" destOrd="0" presId="urn:microsoft.com/office/officeart/2005/8/layout/process5"/>
    <dgm:cxn modelId="{92985F10-9A74-4B72-8A0B-DE5DD611830C}" srcId="{3CDF2C99-4FF7-4333-A4CA-945EE78DD704}" destId="{7C382096-67E2-4D69-9A91-05EE056E1CAE}" srcOrd="3" destOrd="0" parTransId="{00C7A164-EE0F-44D3-9613-5F3712BC9ACE}" sibTransId="{9FF487D4-ACCB-4499-A320-3D5093A67977}"/>
    <dgm:cxn modelId="{A5CFE610-476C-4085-8CBB-586C1AF7528B}" srcId="{3CDF2C99-4FF7-4333-A4CA-945EE78DD704}" destId="{B23796BA-6CD1-4FFA-814A-C4EE3C9E5C3B}" srcOrd="0" destOrd="0" parTransId="{3EC23D1D-77CF-4886-BA88-C3B43218CA92}" sibTransId="{573BC23A-C4BA-41FB-8E8B-3E317533058E}"/>
    <dgm:cxn modelId="{A4112914-9E3B-4459-8E17-32338F1584E3}" type="presOf" srcId="{3CDF2C99-4FF7-4333-A4CA-945EE78DD704}" destId="{FE268B86-5F17-4A72-8502-06A6AB424833}" srcOrd="0" destOrd="0" presId="urn:microsoft.com/office/officeart/2005/8/layout/process5"/>
    <dgm:cxn modelId="{79E12D1B-748A-49F5-B12A-4A12E80342BF}" type="presOf" srcId="{9FF487D4-ACCB-4499-A320-3D5093A67977}" destId="{C67E27FF-658F-47D7-AB35-AC62A42547AE}" srcOrd="0" destOrd="0" presId="urn:microsoft.com/office/officeart/2005/8/layout/process5"/>
    <dgm:cxn modelId="{B5FC5528-093B-4C2A-A315-A2CB07C35CF9}" type="presOf" srcId="{609C5654-FCC7-4A65-B8D2-62514608C3DE}" destId="{BECF19CB-3B4E-43A1-828F-A13E03644862}" srcOrd="0" destOrd="0" presId="urn:microsoft.com/office/officeart/2005/8/layout/process5"/>
    <dgm:cxn modelId="{8CC9C129-CAF9-42AA-8FC9-D013FAA66FA1}" srcId="{3CDF2C99-4FF7-4333-A4CA-945EE78DD704}" destId="{127618C5-B6C4-4EC7-9321-6C1EE4B96DF0}" srcOrd="5" destOrd="0" parTransId="{F8C2D132-E08D-4F55-9F21-E48553E1F05C}" sibTransId="{847DA1B6-21BC-4A62-9121-95BBB2E8B959}"/>
    <dgm:cxn modelId="{32967933-6AA9-4D47-8072-AAC43D80645B}" type="presOf" srcId="{7C382096-67E2-4D69-9A91-05EE056E1CAE}" destId="{EBC64698-0F6A-4555-9652-A69D37331B82}" srcOrd="0" destOrd="0" presId="urn:microsoft.com/office/officeart/2005/8/layout/process5"/>
    <dgm:cxn modelId="{3F884E40-24BE-471A-996B-C4D767D61116}" type="presOf" srcId="{3561F459-327A-42CC-9BE2-1F13601DFD8B}" destId="{9BA4C41E-2A35-428A-AAA9-4DB3B6FA9912}" srcOrd="0" destOrd="0" presId="urn:microsoft.com/office/officeart/2005/8/layout/process5"/>
    <dgm:cxn modelId="{C006016A-0D81-4E9C-90ED-64D76AA7460E}" type="presOf" srcId="{D4B385A1-AA79-48FF-AA7E-6CAC8A14FBA3}" destId="{2EFD519C-F34B-492B-A10C-60415156AB62}" srcOrd="0" destOrd="0" presId="urn:microsoft.com/office/officeart/2005/8/layout/process5"/>
    <dgm:cxn modelId="{39F1AD74-E084-40E0-A004-B27DA4E2DE91}" type="presOf" srcId="{410B62A9-7DDA-4908-BBD2-96584EC69086}" destId="{A2DCCADE-F773-4603-BC74-33A87233A485}" srcOrd="0" destOrd="0" presId="urn:microsoft.com/office/officeart/2005/8/layout/process5"/>
    <dgm:cxn modelId="{FF45247D-6FE0-4CAA-BB14-3C7F94878A3A}" type="presOf" srcId="{11CC42D1-B211-4C99-9694-45F87A03A101}" destId="{55B6AB7E-B3CD-46B1-A336-50D4E3130FD0}" srcOrd="0" destOrd="0" presId="urn:microsoft.com/office/officeart/2005/8/layout/process5"/>
    <dgm:cxn modelId="{14C0AD83-6AB3-45C4-BFE7-50067C32493B}" srcId="{3CDF2C99-4FF7-4333-A4CA-945EE78DD704}" destId="{410B62A9-7DDA-4908-BBD2-96584EC69086}" srcOrd="1" destOrd="0" parTransId="{D20FECCF-44DA-4757-89E4-605EAE674D83}" sibTransId="{3561F459-327A-42CC-9BE2-1F13601DFD8B}"/>
    <dgm:cxn modelId="{DD1C1D88-DC99-4771-B369-BF32824088BE}" type="presOf" srcId="{B23796BA-6CD1-4FFA-814A-C4EE3C9E5C3B}" destId="{84D70746-C2D5-4944-BB85-EFF641D8DC69}" srcOrd="0" destOrd="0" presId="urn:microsoft.com/office/officeart/2005/8/layout/process5"/>
    <dgm:cxn modelId="{20F2E8B8-1028-4040-B9B6-42C1FBCBA31C}" type="presOf" srcId="{609C5654-FCC7-4A65-B8D2-62514608C3DE}" destId="{EEA17EFA-D69B-4E55-B0F8-9A367222F84E}" srcOrd="1" destOrd="0" presId="urn:microsoft.com/office/officeart/2005/8/layout/process5"/>
    <dgm:cxn modelId="{E5393DBB-52B6-4FED-A512-81EF57DCB3B5}" type="presOf" srcId="{573BC23A-C4BA-41FB-8E8B-3E317533058E}" destId="{AA0CD695-A870-4B01-926D-FF8B57E3504D}" srcOrd="0" destOrd="0" presId="urn:microsoft.com/office/officeart/2005/8/layout/process5"/>
    <dgm:cxn modelId="{506642CC-1B6A-432F-A36B-7BB84AC98C01}" srcId="{3CDF2C99-4FF7-4333-A4CA-945EE78DD704}" destId="{4E2C8A5D-9F71-4AD1-9827-F0213D078357}" srcOrd="2" destOrd="0" parTransId="{FA3F9DCA-6319-43C6-8349-F167798FE0B6}" sibTransId="{609C5654-FCC7-4A65-B8D2-62514608C3DE}"/>
    <dgm:cxn modelId="{2C7933CD-B39C-4817-8B5F-E51EE688C68F}" srcId="{3CDF2C99-4FF7-4333-A4CA-945EE78DD704}" destId="{11CC42D1-B211-4C99-9694-45F87A03A101}" srcOrd="4" destOrd="0" parTransId="{D8FE6F81-D481-4150-B2AC-15BC9A7B75F8}" sibTransId="{D4B385A1-AA79-48FF-AA7E-6CAC8A14FBA3}"/>
    <dgm:cxn modelId="{6D0759DD-532F-48EB-8D4D-1256C6E27F46}" type="presOf" srcId="{3561F459-327A-42CC-9BE2-1F13601DFD8B}" destId="{B7A72946-5152-497A-8CE6-2D3DC1ECFAFD}" srcOrd="1" destOrd="0" presId="urn:microsoft.com/office/officeart/2005/8/layout/process5"/>
    <dgm:cxn modelId="{E70709E2-DE8A-4E17-945B-393131D759B2}" type="presOf" srcId="{127618C5-B6C4-4EC7-9321-6C1EE4B96DF0}" destId="{3BBEE612-D08C-4548-90DC-F4B102330271}" srcOrd="0" destOrd="0" presId="urn:microsoft.com/office/officeart/2005/8/layout/process5"/>
    <dgm:cxn modelId="{3FEF86F0-839E-4C0C-B568-7C49308538E0}" type="presOf" srcId="{4E2C8A5D-9F71-4AD1-9827-F0213D078357}" destId="{565B0470-7C94-4514-94D4-116F9C6F55EA}" srcOrd="0" destOrd="0" presId="urn:microsoft.com/office/officeart/2005/8/layout/process5"/>
    <dgm:cxn modelId="{E8B1EAF3-CD8A-41CF-9C9D-BEFC7DE2A9C5}" type="presOf" srcId="{573BC23A-C4BA-41FB-8E8B-3E317533058E}" destId="{5EEA2778-45E6-45C1-9A9E-E59C166C7D88}" srcOrd="1" destOrd="0" presId="urn:microsoft.com/office/officeart/2005/8/layout/process5"/>
    <dgm:cxn modelId="{D0E12AB8-EB20-451E-AD66-EFF0A401AD87}" type="presParOf" srcId="{FE268B86-5F17-4A72-8502-06A6AB424833}" destId="{84D70746-C2D5-4944-BB85-EFF641D8DC69}" srcOrd="0" destOrd="0" presId="urn:microsoft.com/office/officeart/2005/8/layout/process5"/>
    <dgm:cxn modelId="{29DCC0AD-71C2-4D13-9F55-76E44F1DDADC}" type="presParOf" srcId="{FE268B86-5F17-4A72-8502-06A6AB424833}" destId="{AA0CD695-A870-4B01-926D-FF8B57E3504D}" srcOrd="1" destOrd="0" presId="urn:microsoft.com/office/officeart/2005/8/layout/process5"/>
    <dgm:cxn modelId="{C5899D3F-93C6-47F3-A10E-8D9082EA6A22}" type="presParOf" srcId="{AA0CD695-A870-4B01-926D-FF8B57E3504D}" destId="{5EEA2778-45E6-45C1-9A9E-E59C166C7D88}" srcOrd="0" destOrd="0" presId="urn:microsoft.com/office/officeart/2005/8/layout/process5"/>
    <dgm:cxn modelId="{D702D851-87D5-4404-8CD1-0C3C3157033C}" type="presParOf" srcId="{FE268B86-5F17-4A72-8502-06A6AB424833}" destId="{A2DCCADE-F773-4603-BC74-33A87233A485}" srcOrd="2" destOrd="0" presId="urn:microsoft.com/office/officeart/2005/8/layout/process5"/>
    <dgm:cxn modelId="{F5A69EAB-D868-41BA-8664-23D32A8B843D}" type="presParOf" srcId="{FE268B86-5F17-4A72-8502-06A6AB424833}" destId="{9BA4C41E-2A35-428A-AAA9-4DB3B6FA9912}" srcOrd="3" destOrd="0" presId="urn:microsoft.com/office/officeart/2005/8/layout/process5"/>
    <dgm:cxn modelId="{9832A146-4269-4DA7-BBE4-FD1B2A10D59E}" type="presParOf" srcId="{9BA4C41E-2A35-428A-AAA9-4DB3B6FA9912}" destId="{B7A72946-5152-497A-8CE6-2D3DC1ECFAFD}" srcOrd="0" destOrd="0" presId="urn:microsoft.com/office/officeart/2005/8/layout/process5"/>
    <dgm:cxn modelId="{2797AB21-1218-4905-BFFF-0A0265FCC7DD}" type="presParOf" srcId="{FE268B86-5F17-4A72-8502-06A6AB424833}" destId="{565B0470-7C94-4514-94D4-116F9C6F55EA}" srcOrd="4" destOrd="0" presId="urn:microsoft.com/office/officeart/2005/8/layout/process5"/>
    <dgm:cxn modelId="{35AAC038-02B4-4060-BB43-5B388C7EFDC1}" type="presParOf" srcId="{FE268B86-5F17-4A72-8502-06A6AB424833}" destId="{BECF19CB-3B4E-43A1-828F-A13E03644862}" srcOrd="5" destOrd="0" presId="urn:microsoft.com/office/officeart/2005/8/layout/process5"/>
    <dgm:cxn modelId="{F3F9E884-BD1E-40D1-9A5D-515B2CE9DD62}" type="presParOf" srcId="{BECF19CB-3B4E-43A1-828F-A13E03644862}" destId="{EEA17EFA-D69B-4E55-B0F8-9A367222F84E}" srcOrd="0" destOrd="0" presId="urn:microsoft.com/office/officeart/2005/8/layout/process5"/>
    <dgm:cxn modelId="{CFCE4F78-D753-49EE-93BD-2D68B25524D0}" type="presParOf" srcId="{FE268B86-5F17-4A72-8502-06A6AB424833}" destId="{EBC64698-0F6A-4555-9652-A69D37331B82}" srcOrd="6" destOrd="0" presId="urn:microsoft.com/office/officeart/2005/8/layout/process5"/>
    <dgm:cxn modelId="{279B1C44-6517-4A6E-81F6-81B09B189449}" type="presParOf" srcId="{FE268B86-5F17-4A72-8502-06A6AB424833}" destId="{C67E27FF-658F-47D7-AB35-AC62A42547AE}" srcOrd="7" destOrd="0" presId="urn:microsoft.com/office/officeart/2005/8/layout/process5"/>
    <dgm:cxn modelId="{2B7FE314-877E-4FC4-965D-9DE9B6C7FB4A}" type="presParOf" srcId="{C67E27FF-658F-47D7-AB35-AC62A42547AE}" destId="{455A27F5-3C26-47A7-AD2C-3BDAE471465B}" srcOrd="0" destOrd="0" presId="urn:microsoft.com/office/officeart/2005/8/layout/process5"/>
    <dgm:cxn modelId="{43CE11B1-4E8A-46E2-AB70-E9F390B32910}" type="presParOf" srcId="{FE268B86-5F17-4A72-8502-06A6AB424833}" destId="{55B6AB7E-B3CD-46B1-A336-50D4E3130FD0}" srcOrd="8" destOrd="0" presId="urn:microsoft.com/office/officeart/2005/8/layout/process5"/>
    <dgm:cxn modelId="{C95FF020-4F1E-4708-8A57-3C051F15E8EA}" type="presParOf" srcId="{FE268B86-5F17-4A72-8502-06A6AB424833}" destId="{2EFD519C-F34B-492B-A10C-60415156AB62}" srcOrd="9" destOrd="0" presId="urn:microsoft.com/office/officeart/2005/8/layout/process5"/>
    <dgm:cxn modelId="{071BB538-9451-493D-B680-2C9B1F92E58D}" type="presParOf" srcId="{2EFD519C-F34B-492B-A10C-60415156AB62}" destId="{B3BCA43B-F966-481C-8DB4-A32C716F7171}" srcOrd="0" destOrd="0" presId="urn:microsoft.com/office/officeart/2005/8/layout/process5"/>
    <dgm:cxn modelId="{59BAFDB6-5C32-45FF-8B1C-5E8B87259591}" type="presParOf" srcId="{FE268B86-5F17-4A72-8502-06A6AB424833}" destId="{3BBEE612-D08C-4548-90DC-F4B102330271}" srcOrd="10"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D2C55E8-A36F-49F4-823D-5635B77D8017}"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82153C17-7A62-4574-B89A-4AEA0BA27666}">
      <dgm:prSet phldrT="[Text]" phldr="1"/>
      <dgm:spPr>
        <a:blipFill rotWithShape="0">
          <a:blip xmlns:r="http://schemas.openxmlformats.org/officeDocument/2006/relationships" r:embed="rId1"/>
          <a:srcRect/>
          <a:stretch>
            <a:fillRect t="-20000" b="-20000"/>
          </a:stretch>
        </a:blipFill>
        <a:ln>
          <a:solidFill>
            <a:schemeClr val="tx1"/>
          </a:solidFill>
        </a:ln>
      </dgm:spPr>
      <dgm:t>
        <a:bodyPr/>
        <a:lstStyle/>
        <a:p>
          <a:endParaRPr lang="en-GB" dirty="0"/>
        </a:p>
      </dgm:t>
    </dgm:pt>
    <dgm:pt modelId="{BA22B291-5751-4AFF-B716-F9866B58E07F}" type="parTrans" cxnId="{ECFC82B8-04A0-40DC-B62D-B81B516628B4}">
      <dgm:prSet/>
      <dgm:spPr/>
      <dgm:t>
        <a:bodyPr/>
        <a:lstStyle/>
        <a:p>
          <a:endParaRPr lang="en-GB"/>
        </a:p>
      </dgm:t>
    </dgm:pt>
    <dgm:pt modelId="{25EFD4C1-9399-40E1-A138-9FBB1EFA97B9}" type="sibTrans" cxnId="{ECFC82B8-04A0-40DC-B62D-B81B516628B4}">
      <dgm:prSet/>
      <dgm:spPr/>
      <dgm:t>
        <a:bodyPr/>
        <a:lstStyle/>
        <a:p>
          <a:endParaRPr lang="en-GB"/>
        </a:p>
      </dgm:t>
    </dgm:pt>
    <dgm:pt modelId="{ED492029-7B0C-46D6-B678-A42D5BB42EA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Internal Police Departments</a:t>
          </a:r>
        </a:p>
      </dgm:t>
    </dgm:pt>
    <dgm:pt modelId="{E5ECEC54-10A3-4BC1-92D1-BDB460757D12}" type="parTrans" cxnId="{D9E1B6B4-D607-4C96-BCFC-65A347B4E53F}">
      <dgm:prSet/>
      <dgm:spPr/>
      <dgm:t>
        <a:bodyPr/>
        <a:lstStyle/>
        <a:p>
          <a:endParaRPr lang="en-GB"/>
        </a:p>
      </dgm:t>
    </dgm:pt>
    <dgm:pt modelId="{7C348903-2A25-4335-A8CC-8F62C24F189E}" type="sibTrans" cxnId="{D9E1B6B4-D607-4C96-BCFC-65A347B4E53F}">
      <dgm:prSet/>
      <dgm:spPr/>
      <dgm:t>
        <a:bodyPr/>
        <a:lstStyle/>
        <a:p>
          <a:endParaRPr lang="en-GB"/>
        </a:p>
      </dgm:t>
    </dgm:pt>
    <dgm:pt modelId="{57FA688C-46C8-4DA8-B89B-B0DE7F8356E3}">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Criminal Justice Service</a:t>
          </a:r>
        </a:p>
      </dgm:t>
    </dgm:pt>
    <dgm:pt modelId="{96D2981E-C59F-4FDA-8F7B-9A467720B94F}" type="parTrans" cxnId="{636137FD-73E1-438C-A6D3-9A075A6F46DD}">
      <dgm:prSet/>
      <dgm:spPr/>
      <dgm:t>
        <a:bodyPr/>
        <a:lstStyle/>
        <a:p>
          <a:endParaRPr lang="en-GB"/>
        </a:p>
      </dgm:t>
    </dgm:pt>
    <dgm:pt modelId="{711DB1BA-878A-4AFF-BBE3-655900FDAE56}" type="sibTrans" cxnId="{636137FD-73E1-438C-A6D3-9A075A6F46DD}">
      <dgm:prSet/>
      <dgm:spPr/>
      <dgm:t>
        <a:bodyPr/>
        <a:lstStyle/>
        <a:p>
          <a:endParaRPr lang="en-GB"/>
        </a:p>
      </dgm:t>
    </dgm:pt>
    <dgm:pt modelId="{B920E6F1-A2A8-4410-ADB0-3592E068B47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Local Authority &amp; other statutory partners</a:t>
          </a:r>
        </a:p>
      </dgm:t>
    </dgm:pt>
    <dgm:pt modelId="{33BA774E-BB41-40A0-B035-5B132BC7E27A}" type="parTrans" cxnId="{40FEDFE8-3319-4448-824A-E18B45D3CF07}">
      <dgm:prSet/>
      <dgm:spPr/>
      <dgm:t>
        <a:bodyPr/>
        <a:lstStyle/>
        <a:p>
          <a:endParaRPr lang="en-GB"/>
        </a:p>
      </dgm:t>
    </dgm:pt>
    <dgm:pt modelId="{8D91AE42-120B-4302-882F-7F7AF112F117}" type="sibTrans" cxnId="{40FEDFE8-3319-4448-824A-E18B45D3CF07}">
      <dgm:prSet/>
      <dgm:spPr/>
      <dgm:t>
        <a:bodyPr/>
        <a:lstStyle/>
        <a:p>
          <a:endParaRPr lang="en-GB"/>
        </a:p>
      </dgm:t>
    </dgm:pt>
    <dgm:pt modelId="{C17C1DFC-D597-400F-9EE5-63C431FBCB2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Other (private) organisations</a:t>
          </a:r>
        </a:p>
      </dgm:t>
    </dgm:pt>
    <dgm:pt modelId="{420883BB-51B5-4A27-A636-5D9469DFF02A}" type="parTrans" cxnId="{0F7ECC75-F308-4C55-8DE7-8393CECDA4B4}">
      <dgm:prSet/>
      <dgm:spPr/>
      <dgm:t>
        <a:bodyPr/>
        <a:lstStyle/>
        <a:p>
          <a:endParaRPr lang="en-GB"/>
        </a:p>
      </dgm:t>
    </dgm:pt>
    <dgm:pt modelId="{93EE7F35-10BC-4FD8-A7C5-014461E53ECC}" type="sibTrans" cxnId="{0F7ECC75-F308-4C55-8DE7-8393CECDA4B4}">
      <dgm:prSet/>
      <dgm:spPr/>
      <dgm:t>
        <a:bodyPr/>
        <a:lstStyle/>
        <a:p>
          <a:endParaRPr lang="en-GB"/>
        </a:p>
      </dgm:t>
    </dgm:pt>
    <dgm:pt modelId="{65F2C14F-B990-4485-995B-93F2C0CF0608}" type="pres">
      <dgm:prSet presAssocID="{9D2C55E8-A36F-49F4-823D-5635B77D8017}" presName="diagram" presStyleCnt="0">
        <dgm:presLayoutVars>
          <dgm:chMax val="1"/>
          <dgm:dir/>
          <dgm:animLvl val="ctr"/>
          <dgm:resizeHandles val="exact"/>
        </dgm:presLayoutVars>
      </dgm:prSet>
      <dgm:spPr/>
    </dgm:pt>
    <dgm:pt modelId="{184D24DC-5555-4CB0-ABFF-97A95ED0F407}" type="pres">
      <dgm:prSet presAssocID="{9D2C55E8-A36F-49F4-823D-5635B77D8017}" presName="matrix" presStyleCnt="0"/>
      <dgm:spPr/>
    </dgm:pt>
    <dgm:pt modelId="{3E393924-079C-42A8-87AB-DEEE8E318F35}" type="pres">
      <dgm:prSet presAssocID="{9D2C55E8-A36F-49F4-823D-5635B77D8017}" presName="tile1" presStyleLbl="node1" presStyleIdx="0" presStyleCnt="4"/>
      <dgm:spPr/>
    </dgm:pt>
    <dgm:pt modelId="{79BA6B9E-9B64-49B6-9609-B3ACC28E4073}" type="pres">
      <dgm:prSet presAssocID="{9D2C55E8-A36F-49F4-823D-5635B77D8017}" presName="tile1text" presStyleLbl="node1" presStyleIdx="0" presStyleCnt="4">
        <dgm:presLayoutVars>
          <dgm:chMax val="0"/>
          <dgm:chPref val="0"/>
          <dgm:bulletEnabled val="1"/>
        </dgm:presLayoutVars>
      </dgm:prSet>
      <dgm:spPr/>
    </dgm:pt>
    <dgm:pt modelId="{E81E5C43-FC3A-48BD-B261-443E49207E13}" type="pres">
      <dgm:prSet presAssocID="{9D2C55E8-A36F-49F4-823D-5635B77D8017}" presName="tile2" presStyleLbl="node1" presStyleIdx="1" presStyleCnt="4"/>
      <dgm:spPr/>
    </dgm:pt>
    <dgm:pt modelId="{FEFDE5F0-E64F-4E1F-A8FE-FD40C98198B2}" type="pres">
      <dgm:prSet presAssocID="{9D2C55E8-A36F-49F4-823D-5635B77D8017}" presName="tile2text" presStyleLbl="node1" presStyleIdx="1" presStyleCnt="4">
        <dgm:presLayoutVars>
          <dgm:chMax val="0"/>
          <dgm:chPref val="0"/>
          <dgm:bulletEnabled val="1"/>
        </dgm:presLayoutVars>
      </dgm:prSet>
      <dgm:spPr/>
    </dgm:pt>
    <dgm:pt modelId="{90F6D637-DB3F-46AC-BF2F-5F815074931A}" type="pres">
      <dgm:prSet presAssocID="{9D2C55E8-A36F-49F4-823D-5635B77D8017}" presName="tile3" presStyleLbl="node1" presStyleIdx="2" presStyleCnt="4"/>
      <dgm:spPr/>
    </dgm:pt>
    <dgm:pt modelId="{4B24C1A3-756D-4B60-A060-A5A70C803A5C}" type="pres">
      <dgm:prSet presAssocID="{9D2C55E8-A36F-49F4-823D-5635B77D8017}" presName="tile3text" presStyleLbl="node1" presStyleIdx="2" presStyleCnt="4">
        <dgm:presLayoutVars>
          <dgm:chMax val="0"/>
          <dgm:chPref val="0"/>
          <dgm:bulletEnabled val="1"/>
        </dgm:presLayoutVars>
      </dgm:prSet>
      <dgm:spPr/>
    </dgm:pt>
    <dgm:pt modelId="{DC380A82-D584-4EBF-8989-9C254C4A45E6}" type="pres">
      <dgm:prSet presAssocID="{9D2C55E8-A36F-49F4-823D-5635B77D8017}" presName="tile4" presStyleLbl="node1" presStyleIdx="3" presStyleCnt="4"/>
      <dgm:spPr/>
    </dgm:pt>
    <dgm:pt modelId="{C273932F-D880-4CAA-B41D-0F49763125F6}" type="pres">
      <dgm:prSet presAssocID="{9D2C55E8-A36F-49F4-823D-5635B77D8017}" presName="tile4text" presStyleLbl="node1" presStyleIdx="3" presStyleCnt="4">
        <dgm:presLayoutVars>
          <dgm:chMax val="0"/>
          <dgm:chPref val="0"/>
          <dgm:bulletEnabled val="1"/>
        </dgm:presLayoutVars>
      </dgm:prSet>
      <dgm:spPr/>
    </dgm:pt>
    <dgm:pt modelId="{4C300B68-776E-4F73-9A32-33D6168D029B}" type="pres">
      <dgm:prSet presAssocID="{9D2C55E8-A36F-49F4-823D-5635B77D8017}" presName="centerTile" presStyleLbl="fgShp" presStyleIdx="0" presStyleCnt="1" custScaleX="117780" custScaleY="177160">
        <dgm:presLayoutVars>
          <dgm:chMax val="0"/>
          <dgm:chPref val="0"/>
        </dgm:presLayoutVars>
      </dgm:prSet>
      <dgm:spPr/>
    </dgm:pt>
  </dgm:ptLst>
  <dgm:cxnLst>
    <dgm:cxn modelId="{C4874B23-9CA9-4DC6-9AEB-1B3E0A32A290}" type="presOf" srcId="{ED492029-7B0C-46D6-B678-A42D5BB42EAB}" destId="{79BA6B9E-9B64-49B6-9609-B3ACC28E4073}" srcOrd="1" destOrd="0" presId="urn:microsoft.com/office/officeart/2005/8/layout/matrix1"/>
    <dgm:cxn modelId="{CECEE330-C009-472D-8113-8B45363B4EC2}" type="presOf" srcId="{82153C17-7A62-4574-B89A-4AEA0BA27666}" destId="{4C300B68-776E-4F73-9A32-33D6168D029B}" srcOrd="0" destOrd="0" presId="urn:microsoft.com/office/officeart/2005/8/layout/matrix1"/>
    <dgm:cxn modelId="{0F7ECC75-F308-4C55-8DE7-8393CECDA4B4}" srcId="{82153C17-7A62-4574-B89A-4AEA0BA27666}" destId="{C17C1DFC-D597-400F-9EE5-63C431FBCB20}" srcOrd="3" destOrd="0" parTransId="{420883BB-51B5-4A27-A636-5D9469DFF02A}" sibTransId="{93EE7F35-10BC-4FD8-A7C5-014461E53ECC}"/>
    <dgm:cxn modelId="{D0B7EA8E-A633-4700-9693-967D59A2ED6C}" type="presOf" srcId="{ED492029-7B0C-46D6-B678-A42D5BB42EAB}" destId="{3E393924-079C-42A8-87AB-DEEE8E318F35}" srcOrd="0" destOrd="0" presId="urn:microsoft.com/office/officeart/2005/8/layout/matrix1"/>
    <dgm:cxn modelId="{BFABA899-7709-4D5D-8F87-B9FD0CA17BA4}" type="presOf" srcId="{C17C1DFC-D597-400F-9EE5-63C431FBCB20}" destId="{DC380A82-D584-4EBF-8989-9C254C4A45E6}" srcOrd="0" destOrd="0" presId="urn:microsoft.com/office/officeart/2005/8/layout/matrix1"/>
    <dgm:cxn modelId="{A33B9FA7-8884-483E-8928-B83BDBA4D289}" type="presOf" srcId="{C17C1DFC-D597-400F-9EE5-63C431FBCB20}" destId="{C273932F-D880-4CAA-B41D-0F49763125F6}" srcOrd="1" destOrd="0" presId="urn:microsoft.com/office/officeart/2005/8/layout/matrix1"/>
    <dgm:cxn modelId="{CBF528AC-7121-4AD9-A571-64D06AAFE681}" type="presOf" srcId="{57FA688C-46C8-4DA8-B89B-B0DE7F8356E3}" destId="{E81E5C43-FC3A-48BD-B261-443E49207E13}" srcOrd="0" destOrd="0" presId="urn:microsoft.com/office/officeart/2005/8/layout/matrix1"/>
    <dgm:cxn modelId="{37962FB4-BADD-4ABF-83D9-38B143B4CEC1}" type="presOf" srcId="{B920E6F1-A2A8-4410-ADB0-3592E068B474}" destId="{4B24C1A3-756D-4B60-A060-A5A70C803A5C}" srcOrd="1" destOrd="0" presId="urn:microsoft.com/office/officeart/2005/8/layout/matrix1"/>
    <dgm:cxn modelId="{D9E1B6B4-D607-4C96-BCFC-65A347B4E53F}" srcId="{82153C17-7A62-4574-B89A-4AEA0BA27666}" destId="{ED492029-7B0C-46D6-B678-A42D5BB42EAB}" srcOrd="0" destOrd="0" parTransId="{E5ECEC54-10A3-4BC1-92D1-BDB460757D12}" sibTransId="{7C348903-2A25-4335-A8CC-8F62C24F189E}"/>
    <dgm:cxn modelId="{ECFC82B8-04A0-40DC-B62D-B81B516628B4}" srcId="{9D2C55E8-A36F-49F4-823D-5635B77D8017}" destId="{82153C17-7A62-4574-B89A-4AEA0BA27666}" srcOrd="0" destOrd="0" parTransId="{BA22B291-5751-4AFF-B716-F9866B58E07F}" sibTransId="{25EFD4C1-9399-40E1-A138-9FBB1EFA97B9}"/>
    <dgm:cxn modelId="{B9F0DBC1-5A58-4DF1-AF2B-6D2B401FBD97}" type="presOf" srcId="{57FA688C-46C8-4DA8-B89B-B0DE7F8356E3}" destId="{FEFDE5F0-E64F-4E1F-A8FE-FD40C98198B2}" srcOrd="1" destOrd="0" presId="urn:microsoft.com/office/officeart/2005/8/layout/matrix1"/>
    <dgm:cxn modelId="{5D7CE6CD-1113-4CD2-BA71-FB9F719913A5}" type="presOf" srcId="{B920E6F1-A2A8-4410-ADB0-3592E068B474}" destId="{90F6D637-DB3F-46AC-BF2F-5F815074931A}" srcOrd="0" destOrd="0" presId="urn:microsoft.com/office/officeart/2005/8/layout/matrix1"/>
    <dgm:cxn modelId="{A6E9C6E7-8BEB-494B-A7A4-87BB4DA478EE}" type="presOf" srcId="{9D2C55E8-A36F-49F4-823D-5635B77D8017}" destId="{65F2C14F-B990-4485-995B-93F2C0CF0608}" srcOrd="0" destOrd="0" presId="urn:microsoft.com/office/officeart/2005/8/layout/matrix1"/>
    <dgm:cxn modelId="{40FEDFE8-3319-4448-824A-E18B45D3CF07}" srcId="{82153C17-7A62-4574-B89A-4AEA0BA27666}" destId="{B920E6F1-A2A8-4410-ADB0-3592E068B474}" srcOrd="2" destOrd="0" parTransId="{33BA774E-BB41-40A0-B035-5B132BC7E27A}" sibTransId="{8D91AE42-120B-4302-882F-7F7AF112F117}"/>
    <dgm:cxn modelId="{636137FD-73E1-438C-A6D3-9A075A6F46DD}" srcId="{82153C17-7A62-4574-B89A-4AEA0BA27666}" destId="{57FA688C-46C8-4DA8-B89B-B0DE7F8356E3}" srcOrd="1" destOrd="0" parTransId="{96D2981E-C59F-4FDA-8F7B-9A467720B94F}" sibTransId="{711DB1BA-878A-4AFF-BBE3-655900FDAE56}"/>
    <dgm:cxn modelId="{0C67D228-1503-41EE-9419-3B7E0A5E7EE8}" type="presParOf" srcId="{65F2C14F-B990-4485-995B-93F2C0CF0608}" destId="{184D24DC-5555-4CB0-ABFF-97A95ED0F407}" srcOrd="0" destOrd="0" presId="urn:microsoft.com/office/officeart/2005/8/layout/matrix1"/>
    <dgm:cxn modelId="{9147FA6C-515E-4887-B6FE-ACAC3387108A}" type="presParOf" srcId="{184D24DC-5555-4CB0-ABFF-97A95ED0F407}" destId="{3E393924-079C-42A8-87AB-DEEE8E318F35}" srcOrd="0" destOrd="0" presId="urn:microsoft.com/office/officeart/2005/8/layout/matrix1"/>
    <dgm:cxn modelId="{0A7465CD-90BB-4616-8F4D-6E5D5AB3B12C}" type="presParOf" srcId="{184D24DC-5555-4CB0-ABFF-97A95ED0F407}" destId="{79BA6B9E-9B64-49B6-9609-B3ACC28E4073}" srcOrd="1" destOrd="0" presId="urn:microsoft.com/office/officeart/2005/8/layout/matrix1"/>
    <dgm:cxn modelId="{EEB6C0C2-4138-40C9-BC82-EFAD567895A2}" type="presParOf" srcId="{184D24DC-5555-4CB0-ABFF-97A95ED0F407}" destId="{E81E5C43-FC3A-48BD-B261-443E49207E13}" srcOrd="2" destOrd="0" presId="urn:microsoft.com/office/officeart/2005/8/layout/matrix1"/>
    <dgm:cxn modelId="{2B395D56-BE45-48F8-B2E9-FC096A640614}" type="presParOf" srcId="{184D24DC-5555-4CB0-ABFF-97A95ED0F407}" destId="{FEFDE5F0-E64F-4E1F-A8FE-FD40C98198B2}" srcOrd="3" destOrd="0" presId="urn:microsoft.com/office/officeart/2005/8/layout/matrix1"/>
    <dgm:cxn modelId="{4B2892C3-BE28-4258-97CE-504D28F7DF50}" type="presParOf" srcId="{184D24DC-5555-4CB0-ABFF-97A95ED0F407}" destId="{90F6D637-DB3F-46AC-BF2F-5F815074931A}" srcOrd="4" destOrd="0" presId="urn:microsoft.com/office/officeart/2005/8/layout/matrix1"/>
    <dgm:cxn modelId="{1DE836CB-912F-4B3D-8792-66134CAD9604}" type="presParOf" srcId="{184D24DC-5555-4CB0-ABFF-97A95ED0F407}" destId="{4B24C1A3-756D-4B60-A060-A5A70C803A5C}" srcOrd="5" destOrd="0" presId="urn:microsoft.com/office/officeart/2005/8/layout/matrix1"/>
    <dgm:cxn modelId="{4F06EEB4-F439-40C1-BD16-C86F2D6EB1A2}" type="presParOf" srcId="{184D24DC-5555-4CB0-ABFF-97A95ED0F407}" destId="{DC380A82-D584-4EBF-8989-9C254C4A45E6}" srcOrd="6" destOrd="0" presId="urn:microsoft.com/office/officeart/2005/8/layout/matrix1"/>
    <dgm:cxn modelId="{EEE0750F-0915-453C-AF94-A5ADDA4FF5AA}" type="presParOf" srcId="{184D24DC-5555-4CB0-ABFF-97A95ED0F407}" destId="{C273932F-D880-4CAA-B41D-0F49763125F6}" srcOrd="7" destOrd="0" presId="urn:microsoft.com/office/officeart/2005/8/layout/matrix1"/>
    <dgm:cxn modelId="{82653247-15A0-4AC8-A353-DC39E8FA3498}" type="presParOf" srcId="{65F2C14F-B990-4485-995B-93F2C0CF0608}" destId="{4C300B68-776E-4F73-9A32-33D6168D029B}"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64155-2A81-412A-8391-97E9C3826CC5}">
      <dsp:nvSpPr>
        <dsp:cNvPr id="0" name=""/>
        <dsp:cNvSpPr/>
      </dsp:nvSpPr>
      <dsp:spPr>
        <a:xfrm>
          <a:off x="2319639" y="662"/>
          <a:ext cx="1416325" cy="1416325"/>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Incident</a:t>
          </a:r>
        </a:p>
      </dsp:txBody>
      <dsp:txXfrm>
        <a:off x="2527055" y="208078"/>
        <a:ext cx="1001493" cy="1001493"/>
      </dsp:txXfrm>
    </dsp:sp>
    <dsp:sp modelId="{0F80FED5-DBC1-4C7A-8D78-BB113E4CF848}">
      <dsp:nvSpPr>
        <dsp:cNvPr id="0" name=""/>
        <dsp:cNvSpPr/>
      </dsp:nvSpPr>
      <dsp:spPr>
        <a:xfrm rot="2231594">
          <a:off x="3675543" y="1099930"/>
          <a:ext cx="365201" cy="47800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686685" y="1162417"/>
        <a:ext cx="255641" cy="286805"/>
      </dsp:txXfrm>
    </dsp:sp>
    <dsp:sp modelId="{2C43F9A0-B32B-4564-85A8-C3438887FB04}">
      <dsp:nvSpPr>
        <dsp:cNvPr id="0" name=""/>
        <dsp:cNvSpPr/>
      </dsp:nvSpPr>
      <dsp:spPr>
        <a:xfrm>
          <a:off x="3996792" y="1273378"/>
          <a:ext cx="1416325" cy="1416325"/>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Victim Account</a:t>
          </a:r>
        </a:p>
      </dsp:txBody>
      <dsp:txXfrm>
        <a:off x="4204208" y="1480794"/>
        <a:ext cx="1001493" cy="1001493"/>
      </dsp:txXfrm>
    </dsp:sp>
    <dsp:sp modelId="{F53A7C5C-3AFF-4715-BC8C-FE64E884CAFF}">
      <dsp:nvSpPr>
        <dsp:cNvPr id="0" name=""/>
        <dsp:cNvSpPr/>
      </dsp:nvSpPr>
      <dsp:spPr>
        <a:xfrm rot="6422202">
          <a:off x="4221872" y="2733556"/>
          <a:ext cx="358806" cy="47800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291462" y="2777699"/>
        <a:ext cx="251164" cy="286805"/>
      </dsp:txXfrm>
    </dsp:sp>
    <dsp:sp modelId="{4C02DE76-0854-49BC-87B1-C9AF0B922E7D}">
      <dsp:nvSpPr>
        <dsp:cNvPr id="0" name=""/>
        <dsp:cNvSpPr/>
      </dsp:nvSpPr>
      <dsp:spPr>
        <a:xfrm>
          <a:off x="3383483" y="3274837"/>
          <a:ext cx="1416325" cy="1416325"/>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Witness Account</a:t>
          </a:r>
        </a:p>
      </dsp:txBody>
      <dsp:txXfrm>
        <a:off x="3590899" y="3482253"/>
        <a:ext cx="1001493" cy="1001493"/>
      </dsp:txXfrm>
    </dsp:sp>
    <dsp:sp modelId="{6B4D5337-2932-4EDF-959E-0BBAFEAFCB71}">
      <dsp:nvSpPr>
        <dsp:cNvPr id="0" name=""/>
        <dsp:cNvSpPr/>
      </dsp:nvSpPr>
      <dsp:spPr>
        <a:xfrm rot="10800000">
          <a:off x="2849961" y="3743994"/>
          <a:ext cx="377022" cy="47800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2963068" y="3839596"/>
        <a:ext cx="263915" cy="286805"/>
      </dsp:txXfrm>
    </dsp:sp>
    <dsp:sp modelId="{07F45AEA-66D5-48A4-99AD-247D10216491}">
      <dsp:nvSpPr>
        <dsp:cNvPr id="0" name=""/>
        <dsp:cNvSpPr/>
      </dsp:nvSpPr>
      <dsp:spPr>
        <a:xfrm>
          <a:off x="1255795" y="3274837"/>
          <a:ext cx="1416325" cy="1416325"/>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err="1">
              <a:solidFill>
                <a:schemeClr val="tx1"/>
              </a:solidFill>
            </a:rPr>
            <a:t>Defence</a:t>
          </a:r>
          <a:r>
            <a:rPr lang="en-US" sz="2200" kern="1200" dirty="0">
              <a:solidFill>
                <a:schemeClr val="tx1"/>
              </a:solidFill>
            </a:rPr>
            <a:t> Account</a:t>
          </a:r>
        </a:p>
      </dsp:txBody>
      <dsp:txXfrm>
        <a:off x="1463211" y="3482253"/>
        <a:ext cx="1001493" cy="1001493"/>
      </dsp:txXfrm>
    </dsp:sp>
    <dsp:sp modelId="{FF6CD036-E9D5-4ED6-8E57-B421A1EEF3E7}">
      <dsp:nvSpPr>
        <dsp:cNvPr id="0" name=""/>
        <dsp:cNvSpPr/>
      </dsp:nvSpPr>
      <dsp:spPr>
        <a:xfrm rot="15120000">
          <a:off x="1449998" y="2742367"/>
          <a:ext cx="377022" cy="47800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1524027" y="2891755"/>
        <a:ext cx="263915" cy="286805"/>
      </dsp:txXfrm>
    </dsp:sp>
    <dsp:sp modelId="{AC450965-EEE1-4B2E-BDE3-3F5C56E87B3F}">
      <dsp:nvSpPr>
        <dsp:cNvPr id="0" name=""/>
        <dsp:cNvSpPr/>
      </dsp:nvSpPr>
      <dsp:spPr>
        <a:xfrm>
          <a:off x="598303" y="1251285"/>
          <a:ext cx="1416325" cy="1416325"/>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Police Action</a:t>
          </a:r>
        </a:p>
      </dsp:txBody>
      <dsp:txXfrm>
        <a:off x="805719" y="1458701"/>
        <a:ext cx="1001493" cy="1001493"/>
      </dsp:txXfrm>
    </dsp:sp>
    <dsp:sp modelId="{25AFD656-8EA2-43B2-B3A7-80E7147394A9}">
      <dsp:nvSpPr>
        <dsp:cNvPr id="0" name=""/>
        <dsp:cNvSpPr/>
      </dsp:nvSpPr>
      <dsp:spPr>
        <a:xfrm rot="19440000">
          <a:off x="1969990" y="1101403"/>
          <a:ext cx="377022" cy="47800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980791" y="1230246"/>
        <a:ext cx="263915" cy="2868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2082E-5C37-4A2B-9BAC-2E3978984E4E}">
      <dsp:nvSpPr>
        <dsp:cNvPr id="0" name=""/>
        <dsp:cNvSpPr/>
      </dsp:nvSpPr>
      <dsp:spPr>
        <a:xfrm>
          <a:off x="1199567" y="258847"/>
          <a:ext cx="8385460" cy="202211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How Family Liaison can provide additional information regarding support to officers in providing victim care</a:t>
          </a:r>
        </a:p>
      </dsp:txBody>
      <dsp:txXfrm>
        <a:off x="1199567" y="258847"/>
        <a:ext cx="8385460" cy="2022111"/>
      </dsp:txXfrm>
    </dsp:sp>
    <dsp:sp modelId="{8A09C2E7-883E-4901-8447-27436D745E99}">
      <dsp:nvSpPr>
        <dsp:cNvPr id="0" name=""/>
        <dsp:cNvSpPr/>
      </dsp:nvSpPr>
      <dsp:spPr>
        <a:xfrm>
          <a:off x="0" y="2617977"/>
          <a:ext cx="3370185" cy="202211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Reducing the potential for victims to become dependent on police</a:t>
          </a:r>
        </a:p>
      </dsp:txBody>
      <dsp:txXfrm>
        <a:off x="0" y="2617977"/>
        <a:ext cx="3370185" cy="2022111"/>
      </dsp:txXfrm>
    </dsp:sp>
    <dsp:sp modelId="{A9DE281E-A6EE-41A3-9EE5-EF3208C6D829}">
      <dsp:nvSpPr>
        <dsp:cNvPr id="0" name=""/>
        <dsp:cNvSpPr/>
      </dsp:nvSpPr>
      <dsp:spPr>
        <a:xfrm>
          <a:off x="3707204" y="2617977"/>
          <a:ext cx="3370185" cy="202211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Creating an exit strategy</a:t>
          </a:r>
        </a:p>
      </dsp:txBody>
      <dsp:txXfrm>
        <a:off x="3707204" y="2617977"/>
        <a:ext cx="3370185" cy="2022111"/>
      </dsp:txXfrm>
    </dsp:sp>
    <dsp:sp modelId="{B36FEA9F-933D-43FB-ABD8-0CF14F657CA6}">
      <dsp:nvSpPr>
        <dsp:cNvPr id="0" name=""/>
        <dsp:cNvSpPr/>
      </dsp:nvSpPr>
      <dsp:spPr>
        <a:xfrm>
          <a:off x="7414409" y="2617977"/>
          <a:ext cx="3370185" cy="202211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Managing complaints, sharing good practice &amp; lessons learned</a:t>
          </a:r>
        </a:p>
      </dsp:txBody>
      <dsp:txXfrm>
        <a:off x="7414409" y="2617977"/>
        <a:ext cx="3370185" cy="20221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3334F-179F-447E-986D-E10FA1FA94A7}">
      <dsp:nvSpPr>
        <dsp:cNvPr id="0" name=""/>
        <dsp:cNvSpPr/>
      </dsp:nvSpPr>
      <dsp:spPr>
        <a:xfrm>
          <a:off x="0" y="0"/>
          <a:ext cx="6690292" cy="1328533"/>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Victims may:</a:t>
          </a:r>
        </a:p>
      </dsp:txBody>
      <dsp:txXfrm>
        <a:off x="0" y="0"/>
        <a:ext cx="6690292" cy="1328533"/>
      </dsp:txXfrm>
    </dsp:sp>
    <dsp:sp modelId="{B85F612B-6304-4163-BBC9-2C8F02A49528}">
      <dsp:nvSpPr>
        <dsp:cNvPr id="0" name=""/>
        <dsp:cNvSpPr/>
      </dsp:nvSpPr>
      <dsp:spPr>
        <a:xfrm>
          <a:off x="3266" y="1328533"/>
          <a:ext cx="2227919" cy="278992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Suffer short term &amp; long term effects</a:t>
          </a:r>
        </a:p>
      </dsp:txBody>
      <dsp:txXfrm>
        <a:off x="3266" y="1328533"/>
        <a:ext cx="2227919" cy="2789920"/>
      </dsp:txXfrm>
    </dsp:sp>
    <dsp:sp modelId="{72573558-8D5A-433A-B7F9-E9A871D63E53}">
      <dsp:nvSpPr>
        <dsp:cNvPr id="0" name=""/>
        <dsp:cNvSpPr/>
      </dsp:nvSpPr>
      <dsp:spPr>
        <a:xfrm>
          <a:off x="2231186" y="1328533"/>
          <a:ext cx="2227919" cy="278992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may have friends, partners &amp; children who may also be affected by the crime</a:t>
          </a:r>
        </a:p>
      </dsp:txBody>
      <dsp:txXfrm>
        <a:off x="2231186" y="1328533"/>
        <a:ext cx="2227919" cy="2789920"/>
      </dsp:txXfrm>
    </dsp:sp>
    <dsp:sp modelId="{D2E2F1F3-3AF1-4400-9BD7-07F38E4F4CD0}">
      <dsp:nvSpPr>
        <dsp:cNvPr id="0" name=""/>
        <dsp:cNvSpPr/>
      </dsp:nvSpPr>
      <dsp:spPr>
        <a:xfrm>
          <a:off x="4459105" y="1328533"/>
          <a:ext cx="2227919" cy="278992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may have a strong reaction to the crime even if others do not think of the crime as very serious</a:t>
          </a:r>
        </a:p>
      </dsp:txBody>
      <dsp:txXfrm>
        <a:off x="4459105" y="1328533"/>
        <a:ext cx="2227919" cy="2789920"/>
      </dsp:txXfrm>
    </dsp:sp>
    <dsp:sp modelId="{E54475FF-2441-4FF7-A3F5-20EE714274C7}">
      <dsp:nvSpPr>
        <dsp:cNvPr id="0" name=""/>
        <dsp:cNvSpPr/>
      </dsp:nvSpPr>
      <dsp:spPr>
        <a:xfrm>
          <a:off x="0" y="4118454"/>
          <a:ext cx="6690292" cy="309991"/>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62E759-A322-4C8E-AA02-6795C624583F}">
      <dsp:nvSpPr>
        <dsp:cNvPr id="0" name=""/>
        <dsp:cNvSpPr/>
      </dsp:nvSpPr>
      <dsp:spPr>
        <a:xfrm>
          <a:off x="9363" y="371883"/>
          <a:ext cx="2798793" cy="167927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Feelings of powerlessness</a:t>
          </a:r>
        </a:p>
      </dsp:txBody>
      <dsp:txXfrm>
        <a:off x="58547" y="421067"/>
        <a:ext cx="2700425" cy="1580908"/>
      </dsp:txXfrm>
    </dsp:sp>
    <dsp:sp modelId="{80ED71CE-0DF2-4C3D-8105-2B543DCCFB92}">
      <dsp:nvSpPr>
        <dsp:cNvPr id="0" name=""/>
        <dsp:cNvSpPr/>
      </dsp:nvSpPr>
      <dsp:spPr>
        <a:xfrm>
          <a:off x="3054451" y="864471"/>
          <a:ext cx="593344" cy="6941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54451" y="1003291"/>
        <a:ext cx="415341" cy="416460"/>
      </dsp:txXfrm>
    </dsp:sp>
    <dsp:sp modelId="{9DAA87F6-CA7D-4C31-93DA-44C4CDFAAAE9}">
      <dsp:nvSpPr>
        <dsp:cNvPr id="0" name=""/>
        <dsp:cNvSpPr/>
      </dsp:nvSpPr>
      <dsp:spPr>
        <a:xfrm>
          <a:off x="3927675" y="371883"/>
          <a:ext cx="2798793" cy="167927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Vulnerability to repeat attack</a:t>
          </a:r>
        </a:p>
      </dsp:txBody>
      <dsp:txXfrm>
        <a:off x="3976859" y="421067"/>
        <a:ext cx="2700425" cy="1580908"/>
      </dsp:txXfrm>
    </dsp:sp>
    <dsp:sp modelId="{92FB3D7F-46E2-40E0-A3E0-D7F37C932B71}">
      <dsp:nvSpPr>
        <dsp:cNvPr id="0" name=""/>
        <dsp:cNvSpPr/>
      </dsp:nvSpPr>
      <dsp:spPr>
        <a:xfrm>
          <a:off x="6972763" y="864471"/>
          <a:ext cx="593344" cy="6941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972763" y="1003291"/>
        <a:ext cx="415341" cy="416460"/>
      </dsp:txXfrm>
    </dsp:sp>
    <dsp:sp modelId="{800A4BC9-19F2-4558-90EA-EB028AA42617}">
      <dsp:nvSpPr>
        <dsp:cNvPr id="0" name=""/>
        <dsp:cNvSpPr/>
      </dsp:nvSpPr>
      <dsp:spPr>
        <a:xfrm>
          <a:off x="7845987" y="371883"/>
          <a:ext cx="2798793" cy="167927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Depression or anxiety related illnesses</a:t>
          </a:r>
        </a:p>
      </dsp:txBody>
      <dsp:txXfrm>
        <a:off x="7895171" y="421067"/>
        <a:ext cx="2700425" cy="1580908"/>
      </dsp:txXfrm>
    </dsp:sp>
    <dsp:sp modelId="{347CED21-80FA-46BB-8216-9EE64502FE6E}">
      <dsp:nvSpPr>
        <dsp:cNvPr id="0" name=""/>
        <dsp:cNvSpPr/>
      </dsp:nvSpPr>
      <dsp:spPr>
        <a:xfrm rot="5400000">
          <a:off x="8948711" y="2247075"/>
          <a:ext cx="593344" cy="6941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9037154" y="2297453"/>
        <a:ext cx="416460" cy="415341"/>
      </dsp:txXfrm>
    </dsp:sp>
    <dsp:sp modelId="{96FF818A-3D11-499C-9775-8411ABF1F6EA}">
      <dsp:nvSpPr>
        <dsp:cNvPr id="0" name=""/>
        <dsp:cNvSpPr/>
      </dsp:nvSpPr>
      <dsp:spPr>
        <a:xfrm>
          <a:off x="7845987" y="3170677"/>
          <a:ext cx="2798793" cy="167927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Post Traumatic Stress Disorder</a:t>
          </a:r>
        </a:p>
      </dsp:txBody>
      <dsp:txXfrm>
        <a:off x="7895171" y="3219861"/>
        <a:ext cx="2700425" cy="1580908"/>
      </dsp:txXfrm>
    </dsp:sp>
    <dsp:sp modelId="{AE6ED944-A683-4706-8E89-1C83EE4957A8}">
      <dsp:nvSpPr>
        <dsp:cNvPr id="0" name=""/>
        <dsp:cNvSpPr/>
      </dsp:nvSpPr>
      <dsp:spPr>
        <a:xfrm rot="10800000">
          <a:off x="7006348" y="3663265"/>
          <a:ext cx="593344" cy="6941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184351" y="3802085"/>
        <a:ext cx="415341" cy="416460"/>
      </dsp:txXfrm>
    </dsp:sp>
    <dsp:sp modelId="{8926F94B-9818-4F69-BC4E-CB4E8C8797B8}">
      <dsp:nvSpPr>
        <dsp:cNvPr id="0" name=""/>
        <dsp:cNvSpPr/>
      </dsp:nvSpPr>
      <dsp:spPr>
        <a:xfrm>
          <a:off x="2057493" y="3170677"/>
          <a:ext cx="4668976" cy="167927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Inappropriate behaviour towards suspect (vigilante behaviour if police take no action)</a:t>
          </a:r>
        </a:p>
      </dsp:txBody>
      <dsp:txXfrm>
        <a:off x="2106677" y="3219861"/>
        <a:ext cx="4570608" cy="15809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B646A-5CFC-4D8A-B604-61EA79EB8E34}">
      <dsp:nvSpPr>
        <dsp:cNvPr id="0" name=""/>
        <dsp:cNvSpPr/>
      </dsp:nvSpPr>
      <dsp:spPr>
        <a:xfrm>
          <a:off x="0" y="627573"/>
          <a:ext cx="3154073" cy="189244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Victims &amp; witnesses are dealt with in the most appropriate manner</a:t>
          </a:r>
        </a:p>
      </dsp:txBody>
      <dsp:txXfrm>
        <a:off x="0" y="627573"/>
        <a:ext cx="3154073" cy="1892444"/>
      </dsp:txXfrm>
    </dsp:sp>
    <dsp:sp modelId="{AF2EB9A3-9E7A-4FD9-9ADC-1459D25C26D4}">
      <dsp:nvSpPr>
        <dsp:cNvPr id="0" name=""/>
        <dsp:cNvSpPr/>
      </dsp:nvSpPr>
      <dsp:spPr>
        <a:xfrm>
          <a:off x="3469480" y="627573"/>
          <a:ext cx="3154073" cy="189244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Allows them access to </a:t>
          </a:r>
          <a:r>
            <a:rPr lang="en-GB" sz="2400" b="1" kern="1200" dirty="0">
              <a:solidFill>
                <a:schemeClr val="tx1"/>
              </a:solidFill>
            </a:rPr>
            <a:t>appropriate </a:t>
          </a:r>
          <a:r>
            <a:rPr lang="en-GB" sz="2400" b="0" kern="1200" dirty="0">
              <a:solidFill>
                <a:schemeClr val="tx1"/>
              </a:solidFill>
            </a:rPr>
            <a:t>support agencies</a:t>
          </a:r>
        </a:p>
      </dsp:txBody>
      <dsp:txXfrm>
        <a:off x="3469480" y="627573"/>
        <a:ext cx="3154073" cy="1892444"/>
      </dsp:txXfrm>
    </dsp:sp>
    <dsp:sp modelId="{79EFD836-8E24-4C98-8E95-CC3A01DB7C46}">
      <dsp:nvSpPr>
        <dsp:cNvPr id="0" name=""/>
        <dsp:cNvSpPr/>
      </dsp:nvSpPr>
      <dsp:spPr>
        <a:xfrm>
          <a:off x="6938961" y="627573"/>
          <a:ext cx="3154073" cy="189244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Allows them access to crime prevention, safety &amp; security advice</a:t>
          </a:r>
        </a:p>
      </dsp:txBody>
      <dsp:txXfrm>
        <a:off x="6938961" y="627573"/>
        <a:ext cx="3154073" cy="1892444"/>
      </dsp:txXfrm>
    </dsp:sp>
    <dsp:sp modelId="{9987374E-C5F3-42FA-8DA6-9E3BD2D7DA02}">
      <dsp:nvSpPr>
        <dsp:cNvPr id="0" name=""/>
        <dsp:cNvSpPr/>
      </dsp:nvSpPr>
      <dsp:spPr>
        <a:xfrm>
          <a:off x="0" y="2835424"/>
          <a:ext cx="3154073" cy="189244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More crime/ASB &amp; community intelligence reported</a:t>
          </a:r>
        </a:p>
      </dsp:txBody>
      <dsp:txXfrm>
        <a:off x="0" y="2835424"/>
        <a:ext cx="3154073" cy="1892444"/>
      </dsp:txXfrm>
    </dsp:sp>
    <dsp:sp modelId="{A32AD6FB-22D6-4D5D-8FCD-436786C9C77C}">
      <dsp:nvSpPr>
        <dsp:cNvPr id="0" name=""/>
        <dsp:cNvSpPr/>
      </dsp:nvSpPr>
      <dsp:spPr>
        <a:xfrm>
          <a:off x="3469480" y="2835424"/>
          <a:ext cx="3154073" cy="189244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identify signal crimes</a:t>
          </a:r>
        </a:p>
      </dsp:txBody>
      <dsp:txXfrm>
        <a:off x="3469480" y="2835424"/>
        <a:ext cx="3154073" cy="1892444"/>
      </dsp:txXfrm>
    </dsp:sp>
    <dsp:sp modelId="{422C2305-3F60-4C75-BC65-136A289222BC}">
      <dsp:nvSpPr>
        <dsp:cNvPr id="0" name=""/>
        <dsp:cNvSpPr/>
      </dsp:nvSpPr>
      <dsp:spPr>
        <a:xfrm>
          <a:off x="6938961" y="2835424"/>
          <a:ext cx="3154073" cy="189244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narrow ‘reassurance gap’</a:t>
          </a:r>
        </a:p>
      </dsp:txBody>
      <dsp:txXfrm>
        <a:off x="6938961" y="2835424"/>
        <a:ext cx="3154073" cy="18924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F0174-9750-4C88-AC08-D2A9A28DC006}">
      <dsp:nvSpPr>
        <dsp:cNvPr id="0" name=""/>
        <dsp:cNvSpPr/>
      </dsp:nvSpPr>
      <dsp:spPr>
        <a:xfrm>
          <a:off x="9222" y="340085"/>
          <a:ext cx="2756635" cy="16539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Increases individual’s confidence that they are being taken seriously</a:t>
          </a:r>
        </a:p>
      </dsp:txBody>
      <dsp:txXfrm>
        <a:off x="57665" y="388528"/>
        <a:ext cx="2659749" cy="1557095"/>
      </dsp:txXfrm>
    </dsp:sp>
    <dsp:sp modelId="{BB244119-A727-4A77-85DA-F97EA81F8E4A}">
      <dsp:nvSpPr>
        <dsp:cNvPr id="0" name=""/>
        <dsp:cNvSpPr/>
      </dsp:nvSpPr>
      <dsp:spPr>
        <a:xfrm>
          <a:off x="3008442" y="825253"/>
          <a:ext cx="584406" cy="68364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08442" y="961982"/>
        <a:ext cx="409084" cy="410187"/>
      </dsp:txXfrm>
    </dsp:sp>
    <dsp:sp modelId="{C92278B8-3C6E-4A3B-8ECC-A24013A71383}">
      <dsp:nvSpPr>
        <dsp:cNvPr id="0" name=""/>
        <dsp:cNvSpPr/>
      </dsp:nvSpPr>
      <dsp:spPr>
        <a:xfrm>
          <a:off x="3868513" y="340085"/>
          <a:ext cx="2756635" cy="16539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agreements made with the individual can be checked</a:t>
          </a:r>
        </a:p>
      </dsp:txBody>
      <dsp:txXfrm>
        <a:off x="3916956" y="388528"/>
        <a:ext cx="2659749" cy="1557095"/>
      </dsp:txXfrm>
    </dsp:sp>
    <dsp:sp modelId="{E2BE8314-3E48-47F4-ADB6-2AFC307ABA26}">
      <dsp:nvSpPr>
        <dsp:cNvPr id="0" name=""/>
        <dsp:cNvSpPr/>
      </dsp:nvSpPr>
      <dsp:spPr>
        <a:xfrm>
          <a:off x="6867732" y="825253"/>
          <a:ext cx="584406" cy="68364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867732" y="961982"/>
        <a:ext cx="409084" cy="410187"/>
      </dsp:txXfrm>
    </dsp:sp>
    <dsp:sp modelId="{EBB9F001-8CC5-4C15-A1B3-167BA95F6015}">
      <dsp:nvSpPr>
        <dsp:cNvPr id="0" name=""/>
        <dsp:cNvSpPr/>
      </dsp:nvSpPr>
      <dsp:spPr>
        <a:xfrm>
          <a:off x="7727803" y="340085"/>
          <a:ext cx="2756635" cy="16539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Potential complaints</a:t>
          </a:r>
        </a:p>
      </dsp:txBody>
      <dsp:txXfrm>
        <a:off x="7776246" y="388528"/>
        <a:ext cx="2659749" cy="1557095"/>
      </dsp:txXfrm>
    </dsp:sp>
    <dsp:sp modelId="{820F8EAC-C0B3-43D0-8B51-7ADE29854F02}">
      <dsp:nvSpPr>
        <dsp:cNvPr id="0" name=""/>
        <dsp:cNvSpPr/>
      </dsp:nvSpPr>
      <dsp:spPr>
        <a:xfrm rot="5400000">
          <a:off x="8813917" y="2187031"/>
          <a:ext cx="584406" cy="68364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8901027" y="2236650"/>
        <a:ext cx="410187" cy="409084"/>
      </dsp:txXfrm>
    </dsp:sp>
    <dsp:sp modelId="{F9E8257A-A2B0-459E-84F4-A6C07B9DDB91}">
      <dsp:nvSpPr>
        <dsp:cNvPr id="0" name=""/>
        <dsp:cNvSpPr/>
      </dsp:nvSpPr>
      <dsp:spPr>
        <a:xfrm>
          <a:off x="7727803" y="3096721"/>
          <a:ext cx="2756635" cy="16539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Continuity of evidence</a:t>
          </a:r>
        </a:p>
      </dsp:txBody>
      <dsp:txXfrm>
        <a:off x="7776246" y="3145164"/>
        <a:ext cx="2659749" cy="1557095"/>
      </dsp:txXfrm>
    </dsp:sp>
    <dsp:sp modelId="{9C1CD954-104B-417E-AB97-930E26FEEB84}">
      <dsp:nvSpPr>
        <dsp:cNvPr id="0" name=""/>
        <dsp:cNvSpPr/>
      </dsp:nvSpPr>
      <dsp:spPr>
        <a:xfrm rot="10800000">
          <a:off x="6900812" y="3581889"/>
          <a:ext cx="584406" cy="68364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076134" y="3718618"/>
        <a:ext cx="409084" cy="410187"/>
      </dsp:txXfrm>
    </dsp:sp>
    <dsp:sp modelId="{2EEFB824-7DE0-491B-9C9F-636B01BADF39}">
      <dsp:nvSpPr>
        <dsp:cNvPr id="0" name=""/>
        <dsp:cNvSpPr/>
      </dsp:nvSpPr>
      <dsp:spPr>
        <a:xfrm>
          <a:off x="3868513" y="3096721"/>
          <a:ext cx="2756635" cy="16539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Exclusion of evidence</a:t>
          </a:r>
        </a:p>
      </dsp:txBody>
      <dsp:txXfrm>
        <a:off x="3916956" y="3145164"/>
        <a:ext cx="2659749" cy="1557095"/>
      </dsp:txXfrm>
    </dsp:sp>
    <dsp:sp modelId="{E9DDF76B-E3F9-46CE-B857-01372E3DDAF1}">
      <dsp:nvSpPr>
        <dsp:cNvPr id="0" name=""/>
        <dsp:cNvSpPr/>
      </dsp:nvSpPr>
      <dsp:spPr>
        <a:xfrm rot="10800000">
          <a:off x="3041522" y="3581889"/>
          <a:ext cx="584406" cy="68364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216844" y="3718618"/>
        <a:ext cx="409084" cy="410187"/>
      </dsp:txXfrm>
    </dsp:sp>
    <dsp:sp modelId="{35BFF2DD-1BDF-46A6-80CF-6636250EDC59}">
      <dsp:nvSpPr>
        <dsp:cNvPr id="0" name=""/>
        <dsp:cNvSpPr/>
      </dsp:nvSpPr>
      <dsp:spPr>
        <a:xfrm>
          <a:off x="9222" y="3096721"/>
          <a:ext cx="2756635" cy="16539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Personal Statements (VPS)</a:t>
          </a:r>
        </a:p>
      </dsp:txBody>
      <dsp:txXfrm>
        <a:off x="57665" y="3145164"/>
        <a:ext cx="2659749" cy="15570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D08D-F938-4FE0-BCCF-9995D12A6E03}">
      <dsp:nvSpPr>
        <dsp:cNvPr id="0" name=""/>
        <dsp:cNvSpPr/>
      </dsp:nvSpPr>
      <dsp:spPr>
        <a:xfrm>
          <a:off x="0" y="0"/>
          <a:ext cx="8566727" cy="1369494"/>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Inaccurate, illegible or incomplete records could result in :-</a:t>
          </a:r>
        </a:p>
      </dsp:txBody>
      <dsp:txXfrm>
        <a:off x="0" y="0"/>
        <a:ext cx="8566727" cy="1369494"/>
      </dsp:txXfrm>
    </dsp:sp>
    <dsp:sp modelId="{A07CE67C-874E-4BD3-B603-DCB29B32D671}">
      <dsp:nvSpPr>
        <dsp:cNvPr id="0" name=""/>
        <dsp:cNvSpPr/>
      </dsp:nvSpPr>
      <dsp:spPr>
        <a:xfrm>
          <a:off x="4182" y="1369494"/>
          <a:ext cx="2852787" cy="28759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Inappropriate treatment of victims &amp; witnesses due to confusion about their needs</a:t>
          </a:r>
        </a:p>
      </dsp:txBody>
      <dsp:txXfrm>
        <a:off x="4182" y="1369494"/>
        <a:ext cx="2852787" cy="2875938"/>
      </dsp:txXfrm>
    </dsp:sp>
    <dsp:sp modelId="{5D8478F2-D22D-4FA8-BD62-7867F5DA058A}">
      <dsp:nvSpPr>
        <dsp:cNvPr id="0" name=""/>
        <dsp:cNvSpPr/>
      </dsp:nvSpPr>
      <dsp:spPr>
        <a:xfrm>
          <a:off x="2856969" y="1369494"/>
          <a:ext cx="2852787" cy="287593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Wasted police time spent deciphering illegible handwriting</a:t>
          </a:r>
        </a:p>
      </dsp:txBody>
      <dsp:txXfrm>
        <a:off x="2856969" y="1369494"/>
        <a:ext cx="2852787" cy="2875938"/>
      </dsp:txXfrm>
    </dsp:sp>
    <dsp:sp modelId="{0B07CA80-C790-42E5-9840-4397603018DB}">
      <dsp:nvSpPr>
        <dsp:cNvPr id="0" name=""/>
        <dsp:cNvSpPr/>
      </dsp:nvSpPr>
      <dsp:spPr>
        <a:xfrm>
          <a:off x="5709757" y="1369494"/>
          <a:ext cx="2852787" cy="28759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Potential evidence being ruled as inadmissible in court</a:t>
          </a:r>
        </a:p>
      </dsp:txBody>
      <dsp:txXfrm>
        <a:off x="5709757" y="1369494"/>
        <a:ext cx="2852787" cy="2875938"/>
      </dsp:txXfrm>
    </dsp:sp>
    <dsp:sp modelId="{378A9EB5-6223-4C36-BA3F-87D9D85D49D1}">
      <dsp:nvSpPr>
        <dsp:cNvPr id="0" name=""/>
        <dsp:cNvSpPr/>
      </dsp:nvSpPr>
      <dsp:spPr>
        <a:xfrm>
          <a:off x="0" y="4245432"/>
          <a:ext cx="8566727" cy="319548"/>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BB2EA-328E-4062-AAFF-C535872DC62E}">
      <dsp:nvSpPr>
        <dsp:cNvPr id="0" name=""/>
        <dsp:cNvSpPr/>
      </dsp:nvSpPr>
      <dsp:spPr>
        <a:xfrm>
          <a:off x="1384681" y="297116"/>
          <a:ext cx="7413751" cy="191234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Enables victim to say how the crime has affected them physically, emotionally, psychologically, financially or in any other way</a:t>
          </a:r>
        </a:p>
      </dsp:txBody>
      <dsp:txXfrm>
        <a:off x="1384681" y="297116"/>
        <a:ext cx="7413751" cy="1912346"/>
      </dsp:txXfrm>
    </dsp:sp>
    <dsp:sp modelId="{DFD79A73-96F0-4BB3-BE83-4EBDC3DF6EDD}">
      <dsp:nvSpPr>
        <dsp:cNvPr id="0" name=""/>
        <dsp:cNvSpPr/>
      </dsp:nvSpPr>
      <dsp:spPr>
        <a:xfrm>
          <a:off x="0" y="2782357"/>
          <a:ext cx="3187243" cy="1912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voluntary process</a:t>
          </a:r>
        </a:p>
      </dsp:txBody>
      <dsp:txXfrm>
        <a:off x="0" y="2782357"/>
        <a:ext cx="3187243" cy="1912346"/>
      </dsp:txXfrm>
    </dsp:sp>
    <dsp:sp modelId="{68535BAC-A3C6-49AA-962B-CE29C7A653D0}">
      <dsp:nvSpPr>
        <dsp:cNvPr id="0" name=""/>
        <dsp:cNvSpPr/>
      </dsp:nvSpPr>
      <dsp:spPr>
        <a:xfrm>
          <a:off x="3505967" y="2782357"/>
          <a:ext cx="3187243" cy="191234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VPS leaflet should be given</a:t>
          </a:r>
        </a:p>
      </dsp:txBody>
      <dsp:txXfrm>
        <a:off x="3505967" y="2782357"/>
        <a:ext cx="3187243" cy="1912346"/>
      </dsp:txXfrm>
    </dsp:sp>
    <dsp:sp modelId="{4D745C47-0890-4CA6-B674-767494A8F773}">
      <dsp:nvSpPr>
        <dsp:cNvPr id="0" name=""/>
        <dsp:cNvSpPr/>
      </dsp:nvSpPr>
      <dsp:spPr>
        <a:xfrm>
          <a:off x="7011935" y="2782357"/>
          <a:ext cx="3187243" cy="1912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be made at the time of the crime or any point afterwards</a:t>
          </a:r>
        </a:p>
      </dsp:txBody>
      <dsp:txXfrm>
        <a:off x="7011935" y="2782357"/>
        <a:ext cx="3187243" cy="19123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19848-76D4-402E-A9C8-04D574F22A4A}">
      <dsp:nvSpPr>
        <dsp:cNvPr id="0" name=""/>
        <dsp:cNvSpPr/>
      </dsp:nvSpPr>
      <dsp:spPr>
        <a:xfrm>
          <a:off x="9223" y="321278"/>
          <a:ext cx="2756939" cy="165416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Places the victim at the centre of policing</a:t>
          </a:r>
        </a:p>
      </dsp:txBody>
      <dsp:txXfrm>
        <a:off x="57672" y="369727"/>
        <a:ext cx="2660041" cy="1557265"/>
      </dsp:txXfrm>
    </dsp:sp>
    <dsp:sp modelId="{549109E2-F1A4-4F1B-9369-024DBFDAD9AF}">
      <dsp:nvSpPr>
        <dsp:cNvPr id="0" name=""/>
        <dsp:cNvSpPr/>
      </dsp:nvSpPr>
      <dsp:spPr>
        <a:xfrm>
          <a:off x="3008774" y="806499"/>
          <a:ext cx="584471" cy="68372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08774" y="943243"/>
        <a:ext cx="409130" cy="410232"/>
      </dsp:txXfrm>
    </dsp:sp>
    <dsp:sp modelId="{521953B3-2291-4CD3-8C2B-DF0A6EB41E2E}">
      <dsp:nvSpPr>
        <dsp:cNvPr id="0" name=""/>
        <dsp:cNvSpPr/>
      </dsp:nvSpPr>
      <dsp:spPr>
        <a:xfrm>
          <a:off x="3868939" y="321278"/>
          <a:ext cx="2756939" cy="16541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Makes them feel more involved in the handling of their case</a:t>
          </a:r>
        </a:p>
      </dsp:txBody>
      <dsp:txXfrm>
        <a:off x="3917388" y="369727"/>
        <a:ext cx="2660041" cy="1557265"/>
      </dsp:txXfrm>
    </dsp:sp>
    <dsp:sp modelId="{FC138C1B-01D1-45B6-B73A-01158C05665B}">
      <dsp:nvSpPr>
        <dsp:cNvPr id="0" name=""/>
        <dsp:cNvSpPr/>
      </dsp:nvSpPr>
      <dsp:spPr>
        <a:xfrm>
          <a:off x="6868489" y="806499"/>
          <a:ext cx="584471" cy="68372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868489" y="943243"/>
        <a:ext cx="409130" cy="410232"/>
      </dsp:txXfrm>
    </dsp:sp>
    <dsp:sp modelId="{E5295EAE-B0E3-4E26-8F5A-59FBF3A69B7B}">
      <dsp:nvSpPr>
        <dsp:cNvPr id="0" name=""/>
        <dsp:cNvSpPr/>
      </dsp:nvSpPr>
      <dsp:spPr>
        <a:xfrm>
          <a:off x="7728654" y="321278"/>
          <a:ext cx="2756939" cy="165416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Uses their views to inform decisions on bail &amp; bail conditions</a:t>
          </a:r>
        </a:p>
      </dsp:txBody>
      <dsp:txXfrm>
        <a:off x="7777103" y="369727"/>
        <a:ext cx="2660041" cy="1557265"/>
      </dsp:txXfrm>
    </dsp:sp>
    <dsp:sp modelId="{3C4271BA-BE26-48F9-A693-DACA56D02142}">
      <dsp:nvSpPr>
        <dsp:cNvPr id="0" name=""/>
        <dsp:cNvSpPr/>
      </dsp:nvSpPr>
      <dsp:spPr>
        <a:xfrm rot="5400000">
          <a:off x="8814888" y="2168427"/>
          <a:ext cx="584471" cy="68372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8902008" y="2218052"/>
        <a:ext cx="410232" cy="409130"/>
      </dsp:txXfrm>
    </dsp:sp>
    <dsp:sp modelId="{ED578EE2-CF4C-4EBF-A705-07752D523E9E}">
      <dsp:nvSpPr>
        <dsp:cNvPr id="0" name=""/>
        <dsp:cNvSpPr/>
      </dsp:nvSpPr>
      <dsp:spPr>
        <a:xfrm>
          <a:off x="7728654" y="3078217"/>
          <a:ext cx="2756939" cy="165416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Identifies direct intimidation or fear of intimidation</a:t>
          </a:r>
        </a:p>
      </dsp:txBody>
      <dsp:txXfrm>
        <a:off x="7777103" y="3126666"/>
        <a:ext cx="2660041" cy="1557265"/>
      </dsp:txXfrm>
    </dsp:sp>
    <dsp:sp modelId="{DC99B2B7-D678-479E-BE44-BE563C79730C}">
      <dsp:nvSpPr>
        <dsp:cNvPr id="0" name=""/>
        <dsp:cNvSpPr/>
      </dsp:nvSpPr>
      <dsp:spPr>
        <a:xfrm rot="10800000">
          <a:off x="6901572" y="3563439"/>
          <a:ext cx="584471" cy="68372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076913" y="3700183"/>
        <a:ext cx="409130" cy="410232"/>
      </dsp:txXfrm>
    </dsp:sp>
    <dsp:sp modelId="{F2CD390C-DAC1-4E97-BE5A-13B7503155CD}">
      <dsp:nvSpPr>
        <dsp:cNvPr id="0" name=""/>
        <dsp:cNvSpPr/>
      </dsp:nvSpPr>
      <dsp:spPr>
        <a:xfrm>
          <a:off x="3868939" y="3078217"/>
          <a:ext cx="2756939" cy="16541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Builds public confidence in the CJS overall</a:t>
          </a:r>
        </a:p>
      </dsp:txBody>
      <dsp:txXfrm>
        <a:off x="3917388" y="3126666"/>
        <a:ext cx="2660041" cy="155726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22354-47B6-4240-AE1B-B2F2F97ED089}">
      <dsp:nvSpPr>
        <dsp:cNvPr id="0" name=""/>
        <dsp:cNvSpPr/>
      </dsp:nvSpPr>
      <dsp:spPr>
        <a:xfrm>
          <a:off x="1143000" y="259"/>
          <a:ext cx="3746461" cy="13946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Children under 18 years of age</a:t>
          </a:r>
        </a:p>
      </dsp:txBody>
      <dsp:txXfrm>
        <a:off x="1183849" y="41108"/>
        <a:ext cx="3664763" cy="1312974"/>
      </dsp:txXfrm>
    </dsp:sp>
    <dsp:sp modelId="{3E7489F0-A5D2-4234-B4C0-2F49A6AD8644}">
      <dsp:nvSpPr>
        <dsp:cNvPr id="0" name=""/>
        <dsp:cNvSpPr/>
      </dsp:nvSpPr>
      <dsp:spPr>
        <a:xfrm>
          <a:off x="5094014" y="409363"/>
          <a:ext cx="492784" cy="5764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094014" y="524656"/>
        <a:ext cx="344949" cy="345878"/>
      </dsp:txXfrm>
    </dsp:sp>
    <dsp:sp modelId="{3E133B43-227F-4A90-A0A3-5F4FF6BD821D}">
      <dsp:nvSpPr>
        <dsp:cNvPr id="0" name=""/>
        <dsp:cNvSpPr/>
      </dsp:nvSpPr>
      <dsp:spPr>
        <a:xfrm>
          <a:off x="5819243" y="259"/>
          <a:ext cx="3943784" cy="13946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People whose quality of evidence is likely to be diminished because they:</a:t>
          </a:r>
        </a:p>
      </dsp:txBody>
      <dsp:txXfrm>
        <a:off x="5860092" y="41108"/>
        <a:ext cx="3862086" cy="131297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80CA9-D790-4060-B908-625822B08DF2}">
      <dsp:nvSpPr>
        <dsp:cNvPr id="0" name=""/>
        <dsp:cNvSpPr/>
      </dsp:nvSpPr>
      <dsp:spPr>
        <a:xfrm>
          <a:off x="9073" y="1761983"/>
          <a:ext cx="2712097" cy="20086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Suffer from a mental disorder </a:t>
          </a:r>
          <a:r>
            <a:rPr lang="en-GB" sz="2400" b="1" kern="1200" dirty="0">
              <a:solidFill>
                <a:schemeClr val="tx1"/>
              </a:solidFill>
            </a:rPr>
            <a:t>or</a:t>
          </a:r>
        </a:p>
      </dsp:txBody>
      <dsp:txXfrm>
        <a:off x="67904" y="1820814"/>
        <a:ext cx="2594435" cy="1890985"/>
      </dsp:txXfrm>
    </dsp:sp>
    <dsp:sp modelId="{49108F2C-0C99-4A3F-A128-E159F3488C79}">
      <dsp:nvSpPr>
        <dsp:cNvPr id="0" name=""/>
        <dsp:cNvSpPr/>
      </dsp:nvSpPr>
      <dsp:spPr>
        <a:xfrm>
          <a:off x="2992381" y="2430006"/>
          <a:ext cx="574964" cy="6726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992381" y="2564526"/>
        <a:ext cx="402475" cy="403560"/>
      </dsp:txXfrm>
    </dsp:sp>
    <dsp:sp modelId="{57B52ACD-31C7-4011-9A6B-BE779A41CA42}">
      <dsp:nvSpPr>
        <dsp:cNvPr id="0" name=""/>
        <dsp:cNvSpPr/>
      </dsp:nvSpPr>
      <dsp:spPr>
        <a:xfrm>
          <a:off x="3806010" y="1761983"/>
          <a:ext cx="2712097" cy="20086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Have a significant impairment of intelligence &amp; social functioning </a:t>
          </a:r>
          <a:r>
            <a:rPr lang="en-GB" sz="2400" b="1" kern="1200" dirty="0">
              <a:solidFill>
                <a:schemeClr val="tx1"/>
              </a:solidFill>
            </a:rPr>
            <a:t>or</a:t>
          </a:r>
        </a:p>
      </dsp:txBody>
      <dsp:txXfrm>
        <a:off x="3864841" y="1820814"/>
        <a:ext cx="2594435" cy="1890985"/>
      </dsp:txXfrm>
    </dsp:sp>
    <dsp:sp modelId="{3CFAF9DB-0CF9-4042-B087-CE4BF309DD09}">
      <dsp:nvSpPr>
        <dsp:cNvPr id="0" name=""/>
        <dsp:cNvSpPr/>
      </dsp:nvSpPr>
      <dsp:spPr>
        <a:xfrm>
          <a:off x="6789318" y="2430006"/>
          <a:ext cx="574964" cy="6726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789318" y="2564526"/>
        <a:ext cx="402475" cy="403560"/>
      </dsp:txXfrm>
    </dsp:sp>
    <dsp:sp modelId="{E617C559-6091-46F4-A02B-246C9C944C7D}">
      <dsp:nvSpPr>
        <dsp:cNvPr id="0" name=""/>
        <dsp:cNvSpPr/>
      </dsp:nvSpPr>
      <dsp:spPr>
        <a:xfrm>
          <a:off x="7602947" y="1761983"/>
          <a:ext cx="2712097" cy="20086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Have a physical disability or are suffering from a physical disorder</a:t>
          </a:r>
        </a:p>
      </dsp:txBody>
      <dsp:txXfrm>
        <a:off x="7661778" y="1820814"/>
        <a:ext cx="2594435" cy="18909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6ECD8-FBF7-4ECF-A1F1-68F004204C40}">
      <dsp:nvSpPr>
        <dsp:cNvPr id="0" name=""/>
        <dsp:cNvSpPr/>
      </dsp:nvSpPr>
      <dsp:spPr>
        <a:xfrm>
          <a:off x="3342" y="882671"/>
          <a:ext cx="2651751" cy="159105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Difficulty in communicating without assistance or interpretation</a:t>
          </a:r>
        </a:p>
      </dsp:txBody>
      <dsp:txXfrm>
        <a:off x="3342" y="882671"/>
        <a:ext cx="2651751" cy="1591051"/>
      </dsp:txXfrm>
    </dsp:sp>
    <dsp:sp modelId="{8494E094-7FBA-4BB1-94C7-6EDB64B4F9C6}">
      <dsp:nvSpPr>
        <dsp:cNvPr id="0" name=""/>
        <dsp:cNvSpPr/>
      </dsp:nvSpPr>
      <dsp:spPr>
        <a:xfrm>
          <a:off x="2920269" y="882671"/>
          <a:ext cx="2651751" cy="159105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Difficulty in understanding questions &amp; instructions</a:t>
          </a:r>
        </a:p>
      </dsp:txBody>
      <dsp:txXfrm>
        <a:off x="2920269" y="882671"/>
        <a:ext cx="2651751" cy="1591051"/>
      </dsp:txXfrm>
    </dsp:sp>
    <dsp:sp modelId="{DEBD3648-586A-40AF-9650-7D7A74294BB8}">
      <dsp:nvSpPr>
        <dsp:cNvPr id="0" name=""/>
        <dsp:cNvSpPr/>
      </dsp:nvSpPr>
      <dsp:spPr>
        <a:xfrm>
          <a:off x="5837196" y="882671"/>
          <a:ext cx="2651751" cy="159105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Speech is difficult to understand &amp;  there is no or limited speech</a:t>
          </a:r>
        </a:p>
      </dsp:txBody>
      <dsp:txXfrm>
        <a:off x="5837196" y="882671"/>
        <a:ext cx="2651751" cy="1591051"/>
      </dsp:txXfrm>
    </dsp:sp>
    <dsp:sp modelId="{625C9990-8A43-420F-B944-70B968D4B3E7}">
      <dsp:nvSpPr>
        <dsp:cNvPr id="0" name=""/>
        <dsp:cNvSpPr/>
      </dsp:nvSpPr>
      <dsp:spPr>
        <a:xfrm>
          <a:off x="8754123" y="882671"/>
          <a:ext cx="2651751" cy="159105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Responding inappropriately or inconsistently to questions</a:t>
          </a:r>
        </a:p>
      </dsp:txBody>
      <dsp:txXfrm>
        <a:off x="8754123" y="882671"/>
        <a:ext cx="2651751" cy="1591051"/>
      </dsp:txXfrm>
    </dsp:sp>
    <dsp:sp modelId="{17DCCF2C-87A4-4B51-A0B9-F592FFDEF075}">
      <dsp:nvSpPr>
        <dsp:cNvPr id="0" name=""/>
        <dsp:cNvSpPr/>
      </dsp:nvSpPr>
      <dsp:spPr>
        <a:xfrm>
          <a:off x="3342" y="2738897"/>
          <a:ext cx="2651751" cy="159105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Appears to focus on irrelevant small points, but not important ones</a:t>
          </a:r>
        </a:p>
      </dsp:txBody>
      <dsp:txXfrm>
        <a:off x="3342" y="2738897"/>
        <a:ext cx="2651751" cy="1591051"/>
      </dsp:txXfrm>
    </dsp:sp>
    <dsp:sp modelId="{BE02E00A-E03B-47B9-A153-7590F5628036}">
      <dsp:nvSpPr>
        <dsp:cNvPr id="0" name=""/>
        <dsp:cNvSpPr/>
      </dsp:nvSpPr>
      <dsp:spPr>
        <a:xfrm>
          <a:off x="2920269" y="2738897"/>
          <a:ext cx="2651751" cy="159105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Unable to read or write</a:t>
          </a:r>
        </a:p>
      </dsp:txBody>
      <dsp:txXfrm>
        <a:off x="2920269" y="2738897"/>
        <a:ext cx="2651751" cy="1591051"/>
      </dsp:txXfrm>
    </dsp:sp>
    <dsp:sp modelId="{AEC31F23-8873-4BA0-ADFC-733C230A2B5E}">
      <dsp:nvSpPr>
        <dsp:cNvPr id="0" name=""/>
        <dsp:cNvSpPr/>
      </dsp:nvSpPr>
      <dsp:spPr>
        <a:xfrm>
          <a:off x="5837196" y="2738897"/>
          <a:ext cx="2651751" cy="159105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Appears eager to please or to repeat what you say</a:t>
          </a:r>
        </a:p>
      </dsp:txBody>
      <dsp:txXfrm>
        <a:off x="5837196" y="2738897"/>
        <a:ext cx="2651751" cy="1591051"/>
      </dsp:txXfrm>
    </dsp:sp>
    <dsp:sp modelId="{816B1724-8AD5-4641-B3CB-41EB961E0262}">
      <dsp:nvSpPr>
        <dsp:cNvPr id="0" name=""/>
        <dsp:cNvSpPr/>
      </dsp:nvSpPr>
      <dsp:spPr>
        <a:xfrm>
          <a:off x="8754123" y="2738897"/>
          <a:ext cx="2651751" cy="159105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Confused by what is said or what is happening</a:t>
          </a:r>
        </a:p>
      </dsp:txBody>
      <dsp:txXfrm>
        <a:off x="8754123" y="2738897"/>
        <a:ext cx="2651751" cy="159105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0DB86-E77A-4479-89F5-9FC0C6EE6F59}">
      <dsp:nvSpPr>
        <dsp:cNvPr id="0" name=""/>
        <dsp:cNvSpPr/>
      </dsp:nvSpPr>
      <dsp:spPr>
        <a:xfrm rot="5400000">
          <a:off x="350344" y="1044294"/>
          <a:ext cx="1626066" cy="1965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DDA6CD9-1418-492B-B09B-FE7A686FA614}">
      <dsp:nvSpPr>
        <dsp:cNvPr id="0" name=""/>
        <dsp:cNvSpPr/>
      </dsp:nvSpPr>
      <dsp:spPr>
        <a:xfrm>
          <a:off x="720528" y="805"/>
          <a:ext cx="2184142" cy="131048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Hate Crime</a:t>
          </a:r>
        </a:p>
      </dsp:txBody>
      <dsp:txXfrm>
        <a:off x="758911" y="39188"/>
        <a:ext cx="2107376" cy="1233719"/>
      </dsp:txXfrm>
    </dsp:sp>
    <dsp:sp modelId="{8CABF4CC-0D40-4573-88E2-66E6ACCF56A5}">
      <dsp:nvSpPr>
        <dsp:cNvPr id="0" name=""/>
        <dsp:cNvSpPr/>
      </dsp:nvSpPr>
      <dsp:spPr>
        <a:xfrm rot="5400000">
          <a:off x="350344" y="2682401"/>
          <a:ext cx="1626066" cy="1965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F3F25DF-0A54-46BF-98E5-D0DF42D4B112}">
      <dsp:nvSpPr>
        <dsp:cNvPr id="0" name=""/>
        <dsp:cNvSpPr/>
      </dsp:nvSpPr>
      <dsp:spPr>
        <a:xfrm>
          <a:off x="720528" y="1638913"/>
          <a:ext cx="2184142" cy="13104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Domestic Abuse</a:t>
          </a:r>
        </a:p>
      </dsp:txBody>
      <dsp:txXfrm>
        <a:off x="758911" y="1677296"/>
        <a:ext cx="2107376" cy="1233719"/>
      </dsp:txXfrm>
    </dsp:sp>
    <dsp:sp modelId="{71599B77-A545-4DC9-B856-D6B6CF74D976}">
      <dsp:nvSpPr>
        <dsp:cNvPr id="0" name=""/>
        <dsp:cNvSpPr/>
      </dsp:nvSpPr>
      <dsp:spPr>
        <a:xfrm>
          <a:off x="1169397" y="3501455"/>
          <a:ext cx="2892869" cy="1965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04B312D-CA25-4279-A2B0-856939D25258}">
      <dsp:nvSpPr>
        <dsp:cNvPr id="0" name=""/>
        <dsp:cNvSpPr/>
      </dsp:nvSpPr>
      <dsp:spPr>
        <a:xfrm>
          <a:off x="720528" y="3277020"/>
          <a:ext cx="2184142" cy="131048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Anti-Social Behaviour</a:t>
          </a:r>
        </a:p>
      </dsp:txBody>
      <dsp:txXfrm>
        <a:off x="758911" y="3315403"/>
        <a:ext cx="2107376" cy="1233719"/>
      </dsp:txXfrm>
    </dsp:sp>
    <dsp:sp modelId="{71105AA7-33CA-474D-9174-E0AEAC60A758}">
      <dsp:nvSpPr>
        <dsp:cNvPr id="0" name=""/>
        <dsp:cNvSpPr/>
      </dsp:nvSpPr>
      <dsp:spPr>
        <a:xfrm rot="16200000">
          <a:off x="3255254" y="2682401"/>
          <a:ext cx="1626066" cy="1965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C76D7CC-0B0A-4845-BE3E-C1F5E1D8EA51}">
      <dsp:nvSpPr>
        <dsp:cNvPr id="0" name=""/>
        <dsp:cNvSpPr/>
      </dsp:nvSpPr>
      <dsp:spPr>
        <a:xfrm>
          <a:off x="3625438" y="3277020"/>
          <a:ext cx="2184142" cy="131048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Harassment/ Stalking</a:t>
          </a:r>
        </a:p>
      </dsp:txBody>
      <dsp:txXfrm>
        <a:off x="3663821" y="3315403"/>
        <a:ext cx="2107376" cy="1233719"/>
      </dsp:txXfrm>
    </dsp:sp>
    <dsp:sp modelId="{2AECF6BF-F581-46DD-A1B8-51F31F8966E0}">
      <dsp:nvSpPr>
        <dsp:cNvPr id="0" name=""/>
        <dsp:cNvSpPr/>
      </dsp:nvSpPr>
      <dsp:spPr>
        <a:xfrm rot="16200000">
          <a:off x="3255254" y="1044294"/>
          <a:ext cx="1626066" cy="1965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E9C3DA6-A3D8-4A37-A141-7679502B1681}">
      <dsp:nvSpPr>
        <dsp:cNvPr id="0" name=""/>
        <dsp:cNvSpPr/>
      </dsp:nvSpPr>
      <dsp:spPr>
        <a:xfrm>
          <a:off x="3625438" y="1638913"/>
          <a:ext cx="2184142" cy="13104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Repeat victimisation</a:t>
          </a:r>
        </a:p>
      </dsp:txBody>
      <dsp:txXfrm>
        <a:off x="3663821" y="1677296"/>
        <a:ext cx="2107376" cy="1233719"/>
      </dsp:txXfrm>
    </dsp:sp>
    <dsp:sp modelId="{F1CF819E-BACE-478D-A5E3-5045A7D51654}">
      <dsp:nvSpPr>
        <dsp:cNvPr id="0" name=""/>
        <dsp:cNvSpPr/>
      </dsp:nvSpPr>
      <dsp:spPr>
        <a:xfrm>
          <a:off x="3625438" y="805"/>
          <a:ext cx="2184142" cy="131048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Action Plans</a:t>
          </a:r>
        </a:p>
      </dsp:txBody>
      <dsp:txXfrm>
        <a:off x="3663821" y="39188"/>
        <a:ext cx="2107376" cy="123371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70746-C2D5-4944-BB85-EFF641D8DC69}">
      <dsp:nvSpPr>
        <dsp:cNvPr id="0" name=""/>
        <dsp:cNvSpPr/>
      </dsp:nvSpPr>
      <dsp:spPr>
        <a:xfrm>
          <a:off x="9406" y="412256"/>
          <a:ext cx="2811532" cy="16869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 as an appropriate adult</a:t>
          </a:r>
        </a:p>
      </dsp:txBody>
      <dsp:txXfrm>
        <a:off x="58814" y="461664"/>
        <a:ext cx="2712716" cy="1588103"/>
      </dsp:txXfrm>
    </dsp:sp>
    <dsp:sp modelId="{AA0CD695-A870-4B01-926D-FF8B57E3504D}">
      <dsp:nvSpPr>
        <dsp:cNvPr id="0" name=""/>
        <dsp:cNvSpPr/>
      </dsp:nvSpPr>
      <dsp:spPr>
        <a:xfrm>
          <a:off x="3068353" y="907086"/>
          <a:ext cx="596044" cy="697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68353" y="1046538"/>
        <a:ext cx="417231" cy="418355"/>
      </dsp:txXfrm>
    </dsp:sp>
    <dsp:sp modelId="{A2DCCADE-F773-4603-BC74-33A87233A485}">
      <dsp:nvSpPr>
        <dsp:cNvPr id="0" name=""/>
        <dsp:cNvSpPr/>
      </dsp:nvSpPr>
      <dsp:spPr>
        <a:xfrm>
          <a:off x="3945551" y="412256"/>
          <a:ext cx="2811532" cy="168691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a support mechanism</a:t>
          </a:r>
        </a:p>
      </dsp:txBody>
      <dsp:txXfrm>
        <a:off x="3994959" y="461664"/>
        <a:ext cx="2712716" cy="1588103"/>
      </dsp:txXfrm>
    </dsp:sp>
    <dsp:sp modelId="{9BA4C41E-2A35-428A-AAA9-4DB3B6FA9912}">
      <dsp:nvSpPr>
        <dsp:cNvPr id="0" name=""/>
        <dsp:cNvSpPr/>
      </dsp:nvSpPr>
      <dsp:spPr>
        <a:xfrm>
          <a:off x="7004498" y="907086"/>
          <a:ext cx="596044" cy="697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004498" y="1046538"/>
        <a:ext cx="417231" cy="418355"/>
      </dsp:txXfrm>
    </dsp:sp>
    <dsp:sp modelId="{565B0470-7C94-4514-94D4-116F9C6F55EA}">
      <dsp:nvSpPr>
        <dsp:cNvPr id="0" name=""/>
        <dsp:cNvSpPr/>
      </dsp:nvSpPr>
      <dsp:spPr>
        <a:xfrm>
          <a:off x="7881696" y="412256"/>
          <a:ext cx="2811532" cy="16869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advice &amp; guidance</a:t>
          </a:r>
        </a:p>
      </dsp:txBody>
      <dsp:txXfrm>
        <a:off x="7931104" y="461664"/>
        <a:ext cx="2712716" cy="1588103"/>
      </dsp:txXfrm>
    </dsp:sp>
    <dsp:sp modelId="{BECF19CB-3B4E-43A1-828F-A13E03644862}">
      <dsp:nvSpPr>
        <dsp:cNvPr id="0" name=""/>
        <dsp:cNvSpPr/>
      </dsp:nvSpPr>
      <dsp:spPr>
        <a:xfrm rot="5400000">
          <a:off x="8989439" y="2295982"/>
          <a:ext cx="596044" cy="697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9078284" y="2346590"/>
        <a:ext cx="418355" cy="417231"/>
      </dsp:txXfrm>
    </dsp:sp>
    <dsp:sp modelId="{EBC64698-0F6A-4555-9652-A69D37331B82}">
      <dsp:nvSpPr>
        <dsp:cNvPr id="0" name=""/>
        <dsp:cNvSpPr/>
      </dsp:nvSpPr>
      <dsp:spPr>
        <a:xfrm>
          <a:off x="7881696" y="3223788"/>
          <a:ext cx="2811532" cy="16869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Deal with any disciplinary issues</a:t>
          </a:r>
        </a:p>
      </dsp:txBody>
      <dsp:txXfrm>
        <a:off x="7931104" y="3273196"/>
        <a:ext cx="2712716" cy="1588103"/>
      </dsp:txXfrm>
    </dsp:sp>
    <dsp:sp modelId="{C67E27FF-658F-47D7-AB35-AC62A42547AE}">
      <dsp:nvSpPr>
        <dsp:cNvPr id="0" name=""/>
        <dsp:cNvSpPr/>
      </dsp:nvSpPr>
      <dsp:spPr>
        <a:xfrm rot="10818151">
          <a:off x="7038232" y="3708315"/>
          <a:ext cx="596053" cy="697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217047" y="3848239"/>
        <a:ext cx="417237" cy="418355"/>
      </dsp:txXfrm>
    </dsp:sp>
    <dsp:sp modelId="{55B6AB7E-B3CD-46B1-A336-50D4E3130FD0}">
      <dsp:nvSpPr>
        <dsp:cNvPr id="0" name=""/>
        <dsp:cNvSpPr/>
      </dsp:nvSpPr>
      <dsp:spPr>
        <a:xfrm>
          <a:off x="3945551" y="3203005"/>
          <a:ext cx="2811532" cy="168691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Able to monitor the child’s behaviour patterns</a:t>
          </a:r>
        </a:p>
      </dsp:txBody>
      <dsp:txXfrm>
        <a:off x="3994959" y="3252413"/>
        <a:ext cx="2712716" cy="1588103"/>
      </dsp:txXfrm>
    </dsp:sp>
    <dsp:sp modelId="{2EFD519C-F34B-492B-A10C-60415156AB62}">
      <dsp:nvSpPr>
        <dsp:cNvPr id="0" name=""/>
        <dsp:cNvSpPr/>
      </dsp:nvSpPr>
      <dsp:spPr>
        <a:xfrm rot="10781849">
          <a:off x="3102087" y="3708137"/>
          <a:ext cx="596053" cy="697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280902" y="3847117"/>
        <a:ext cx="417237" cy="418355"/>
      </dsp:txXfrm>
    </dsp:sp>
    <dsp:sp modelId="{3BBEE612-D08C-4548-90DC-F4B102330271}">
      <dsp:nvSpPr>
        <dsp:cNvPr id="0" name=""/>
        <dsp:cNvSpPr/>
      </dsp:nvSpPr>
      <dsp:spPr>
        <a:xfrm>
          <a:off x="9406" y="3223788"/>
          <a:ext cx="2811532" cy="16869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Someone with them that they trust &amp; feel safe with</a:t>
          </a:r>
        </a:p>
      </dsp:txBody>
      <dsp:txXfrm>
        <a:off x="58814" y="3273196"/>
        <a:ext cx="2712716" cy="158810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93924-079C-42A8-87AB-DEEE8E318F35}">
      <dsp:nvSpPr>
        <dsp:cNvPr id="0" name=""/>
        <dsp:cNvSpPr/>
      </dsp:nvSpPr>
      <dsp:spPr>
        <a:xfrm rot="16200000">
          <a:off x="981396" y="-981396"/>
          <a:ext cx="2380608" cy="4343400"/>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Internal Police Departments</a:t>
          </a:r>
        </a:p>
      </dsp:txBody>
      <dsp:txXfrm rot="5400000">
        <a:off x="0" y="0"/>
        <a:ext cx="4343400" cy="1785456"/>
      </dsp:txXfrm>
    </dsp:sp>
    <dsp:sp modelId="{E81E5C43-FC3A-48BD-B261-443E49207E13}">
      <dsp:nvSpPr>
        <dsp:cNvPr id="0" name=""/>
        <dsp:cNvSpPr/>
      </dsp:nvSpPr>
      <dsp:spPr>
        <a:xfrm>
          <a:off x="4343400" y="0"/>
          <a:ext cx="4343400" cy="2380608"/>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Criminal Justice Service</a:t>
          </a:r>
        </a:p>
      </dsp:txBody>
      <dsp:txXfrm>
        <a:off x="4343400" y="0"/>
        <a:ext cx="4343400" cy="1785456"/>
      </dsp:txXfrm>
    </dsp:sp>
    <dsp:sp modelId="{90F6D637-DB3F-46AC-BF2F-5F815074931A}">
      <dsp:nvSpPr>
        <dsp:cNvPr id="0" name=""/>
        <dsp:cNvSpPr/>
      </dsp:nvSpPr>
      <dsp:spPr>
        <a:xfrm rot="10800000">
          <a:off x="0" y="2380608"/>
          <a:ext cx="4343400" cy="2380608"/>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Local Authority &amp; other statutory partners</a:t>
          </a:r>
        </a:p>
      </dsp:txBody>
      <dsp:txXfrm rot="10800000">
        <a:off x="0" y="2975760"/>
        <a:ext cx="4343400" cy="1785456"/>
      </dsp:txXfrm>
    </dsp:sp>
    <dsp:sp modelId="{DC380A82-D584-4EBF-8989-9C254C4A45E6}">
      <dsp:nvSpPr>
        <dsp:cNvPr id="0" name=""/>
        <dsp:cNvSpPr/>
      </dsp:nvSpPr>
      <dsp:spPr>
        <a:xfrm rot="5400000">
          <a:off x="5324796" y="1399211"/>
          <a:ext cx="2380608" cy="4343400"/>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Other (private) organisations</a:t>
          </a:r>
        </a:p>
      </dsp:txBody>
      <dsp:txXfrm rot="-5400000">
        <a:off x="4343400" y="2975760"/>
        <a:ext cx="4343400" cy="1785456"/>
      </dsp:txXfrm>
    </dsp:sp>
    <dsp:sp modelId="{4C300B68-776E-4F73-9A32-33D6168D029B}">
      <dsp:nvSpPr>
        <dsp:cNvPr id="0" name=""/>
        <dsp:cNvSpPr/>
      </dsp:nvSpPr>
      <dsp:spPr>
        <a:xfrm>
          <a:off x="2808703" y="1326236"/>
          <a:ext cx="3069393" cy="2108742"/>
        </a:xfrm>
        <a:prstGeom prst="roundRect">
          <a:avLst/>
        </a:prstGeom>
        <a:blipFill rotWithShape="0">
          <a:blip xmlns:r="http://schemas.openxmlformats.org/officeDocument/2006/relationships" r:embed="rId1"/>
          <a:srcRect/>
          <a:stretch>
            <a:fillRect t="-20000" b="-2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GB" sz="6400" kern="1200" dirty="0"/>
        </a:p>
      </dsp:txBody>
      <dsp:txXfrm>
        <a:off x="2911643" y="1429176"/>
        <a:ext cx="2863513" cy="190286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9AFA81E-3F0F-4409-AE49-E6D4DA1004AF}" type="datetimeFigureOut">
              <a:rPr lang="en-GB" smtClean="0"/>
              <a:t>07/06/2023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31EABF5A-42A5-4998-819A-91C3E4D6A76D}" type="slidenum">
              <a:rPr lang="en-GB" smtClean="0"/>
              <a:t>‹#›</a:t>
            </a:fld>
            <a:endParaRPr lang="en-GB"/>
          </a:p>
        </p:txBody>
      </p:sp>
    </p:spTree>
    <p:extLst>
      <p:ext uri="{BB962C8B-B14F-4D97-AF65-F5344CB8AC3E}">
        <p14:creationId xmlns:p14="http://schemas.microsoft.com/office/powerpoint/2010/main" val="14723728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0A801C0-1D81-4FD1-BDF0-96FDB7F19BA3}" type="datetimeFigureOut">
              <a:rPr lang="en-GB" smtClean="0"/>
              <a:t>07/06/2023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A5223AA-BD33-41A8-BE47-C2ADC0CE1EC3}" type="slidenum">
              <a:rPr lang="en-GB" smtClean="0"/>
              <a:t>‹#›</a:t>
            </a:fld>
            <a:endParaRPr lang="en-GB"/>
          </a:p>
        </p:txBody>
      </p:sp>
    </p:spTree>
    <p:extLst>
      <p:ext uri="{BB962C8B-B14F-4D97-AF65-F5344CB8AC3E}">
        <p14:creationId xmlns:p14="http://schemas.microsoft.com/office/powerpoint/2010/main" val="28187976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36239/victims-code-2020.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8" Type="http://schemas.openxmlformats.org/officeDocument/2006/relationships/hyperlink" Target="http://library.college.police.uk/docs/appref/MoG-final-2011-july.pdf#page=78" TargetMode="External"/><Relationship Id="rId3" Type="http://schemas.openxmlformats.org/officeDocument/2006/relationships/hyperlink" Target="http://www.cps.gov.uk/publications/docs/best_evidence_in_criminal_proceedings.pdf" TargetMode="External"/><Relationship Id="rId7" Type="http://schemas.openxmlformats.org/officeDocument/2006/relationships/hyperlink" Target="http://library.college.police.uk/docs/appref/MoG-final-2011-july.pdf#page=115"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library.college.police.uk/docs/appref/MoG-final-2011-july.pdf" TargetMode="External"/><Relationship Id="rId11" Type="http://schemas.openxmlformats.org/officeDocument/2006/relationships/hyperlink" Target="http://www.victimsupport.org.uk/" TargetMode="External"/><Relationship Id="rId5" Type="http://schemas.openxmlformats.org/officeDocument/2006/relationships/hyperlink" Target="http://www.legislation.gov.uk/ukpga/1980/43/section/97" TargetMode="External"/><Relationship Id="rId10" Type="http://schemas.openxmlformats.org/officeDocument/2006/relationships/hyperlink" Target="https://assets.publishing.service.gov.uk/government/uploads/system/uploads/attachment_data/file/808343/criminal-injuries-compensation-scheme-2012.pdf" TargetMode="External"/><Relationship Id="rId4" Type="http://schemas.openxmlformats.org/officeDocument/2006/relationships/hyperlink" Target="https://www.judiciary.gov.uk/publications/judicial-protocol-expedition-of-cases-involving-witnesses-under-10-years/" TargetMode="External"/><Relationship Id="rId9" Type="http://schemas.openxmlformats.org/officeDocument/2006/relationships/hyperlink" Target="https://www.gov.uk/criminal-injuries-compensation-a-guide"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kern="1200" dirty="0">
                <a:solidFill>
                  <a:schemeClr val="tx1"/>
                </a:solidFill>
                <a:effectLst/>
                <a:latin typeface="+mn-lt"/>
                <a:ea typeface="+mn-ea"/>
                <a:cs typeface="Arial" panose="020B0604020202020204" pitchFamily="34" charset="0"/>
              </a:rPr>
              <a:t>By the end of this lesson,</a:t>
            </a:r>
            <a:r>
              <a:rPr lang="en-GB" sz="1100" b="1" kern="1200" baseline="0" dirty="0">
                <a:solidFill>
                  <a:schemeClr val="tx1"/>
                </a:solidFill>
                <a:effectLst/>
                <a:latin typeface="+mn-lt"/>
                <a:ea typeface="+mn-ea"/>
                <a:cs typeface="Arial" panose="020B0604020202020204" pitchFamily="34" charset="0"/>
              </a:rPr>
              <a:t> you will be able to:</a:t>
            </a:r>
            <a:endParaRPr lang="en-GB" sz="1100" b="1" kern="1200" dirty="0">
              <a:solidFill>
                <a:schemeClr val="tx1"/>
              </a:solidFill>
              <a:effectLst/>
              <a:latin typeface="+mn-lt"/>
              <a:ea typeface="+mn-ea"/>
              <a:cs typeface="Arial" panose="020B0604020202020204" pitchFamily="34" charset="0"/>
            </a:endParaRPr>
          </a:p>
          <a:p>
            <a:pPr lvl="0"/>
            <a:endParaRPr lang="en-GB" sz="1100" b="1" kern="1200" dirty="0">
              <a:solidFill>
                <a:schemeClr val="tx1"/>
              </a:solidFill>
              <a:effectLst/>
              <a:latin typeface="+mn-lt"/>
              <a:ea typeface="+mn-ea"/>
              <a:cs typeface="Arial" panose="020B0604020202020204" pitchFamily="34" charset="0"/>
            </a:endParaRPr>
          </a:p>
          <a:p>
            <a:pPr marL="228600" lvl="0" indent="-228600">
              <a:buFont typeface="+mj-lt"/>
              <a:buAutoNum type="arabicPeriod"/>
            </a:pPr>
            <a:r>
              <a:rPr lang="en-GB" sz="1100" b="1" kern="1200" dirty="0">
                <a:solidFill>
                  <a:schemeClr val="tx1"/>
                </a:solidFill>
                <a:effectLst/>
                <a:latin typeface="+mn-lt"/>
                <a:ea typeface="+mn-ea"/>
                <a:cs typeface="Arial" panose="020B0604020202020204" pitchFamily="34" charset="0"/>
              </a:rPr>
              <a:t>Demonstrate</a:t>
            </a:r>
            <a:r>
              <a:rPr lang="en-GB" sz="1100" kern="1200" dirty="0">
                <a:solidFill>
                  <a:schemeClr val="tx1"/>
                </a:solidFill>
                <a:effectLst/>
                <a:latin typeface="+mn-lt"/>
                <a:ea typeface="+mn-ea"/>
                <a:cs typeface="Arial" panose="020B0604020202020204" pitchFamily="34" charset="0"/>
              </a:rPr>
              <a:t> their knowledge of the how the police service works with victims and witnesses, the importance of providing a quality service for victims and witnesses. </a:t>
            </a:r>
          </a:p>
          <a:p>
            <a:pPr marL="228600" lvl="0" indent="-228600">
              <a:buFont typeface="+mj-lt"/>
              <a:buAutoNum type="arabicPeriod"/>
            </a:pPr>
            <a:r>
              <a:rPr lang="en-GB" sz="1100" b="1" kern="1200" dirty="0">
                <a:solidFill>
                  <a:schemeClr val="tx1"/>
                </a:solidFill>
                <a:effectLst/>
                <a:latin typeface="+mn-lt"/>
                <a:ea typeface="+mn-ea"/>
                <a:cs typeface="Arial" panose="020B0604020202020204" pitchFamily="34" charset="0"/>
              </a:rPr>
              <a:t>Explain</a:t>
            </a:r>
            <a:r>
              <a:rPr lang="en-GB" sz="1100" kern="1200" dirty="0">
                <a:solidFill>
                  <a:schemeClr val="tx1"/>
                </a:solidFill>
                <a:effectLst/>
                <a:latin typeface="+mn-lt"/>
                <a:ea typeface="+mn-ea"/>
                <a:cs typeface="Arial" panose="020B0604020202020204" pitchFamily="34" charset="0"/>
              </a:rPr>
              <a:t> the statutory responsibilities they have as officers and the partner agencies the police works with </a:t>
            </a:r>
          </a:p>
          <a:p>
            <a:pPr marL="228600" lvl="0" indent="-228600">
              <a:buFont typeface="+mj-lt"/>
              <a:buAutoNum type="arabicPeriod"/>
            </a:pPr>
            <a:r>
              <a:rPr lang="en-GB" sz="1100" b="1" kern="1200" dirty="0">
                <a:solidFill>
                  <a:schemeClr val="tx1"/>
                </a:solidFill>
                <a:effectLst/>
                <a:latin typeface="+mn-lt"/>
                <a:ea typeface="+mn-ea"/>
                <a:cs typeface="Arial" panose="020B0604020202020204" pitchFamily="34" charset="0"/>
              </a:rPr>
              <a:t>Explain</a:t>
            </a:r>
            <a:r>
              <a:rPr lang="en-GB" sz="1100" kern="1200" dirty="0">
                <a:solidFill>
                  <a:schemeClr val="tx1"/>
                </a:solidFill>
                <a:effectLst/>
                <a:latin typeface="+mn-lt"/>
                <a:ea typeface="+mn-ea"/>
                <a:cs typeface="Arial" panose="020B0604020202020204" pitchFamily="34" charset="0"/>
              </a:rPr>
              <a:t> police responsibilities and procedures to support victims and witnesses through the criminal justice system</a:t>
            </a:r>
          </a:p>
          <a:p>
            <a:pPr marL="228600" lvl="0" indent="-228600">
              <a:buFont typeface="+mj-lt"/>
              <a:buAutoNum type="arabicPeriod"/>
            </a:pPr>
            <a:r>
              <a:rPr lang="en-GB" sz="1100" b="1" kern="1200" dirty="0">
                <a:solidFill>
                  <a:schemeClr val="tx1"/>
                </a:solidFill>
                <a:effectLst/>
                <a:latin typeface="+mn-lt"/>
                <a:ea typeface="+mn-ea"/>
                <a:cs typeface="Arial" panose="020B0604020202020204" pitchFamily="34" charset="0"/>
              </a:rPr>
              <a:t>Discuss</a:t>
            </a:r>
            <a:r>
              <a:rPr lang="en-GB" sz="1100" kern="1200" dirty="0">
                <a:solidFill>
                  <a:schemeClr val="tx1"/>
                </a:solidFill>
                <a:effectLst/>
                <a:latin typeface="+mn-lt"/>
                <a:ea typeface="+mn-ea"/>
                <a:cs typeface="Arial" panose="020B0604020202020204" pitchFamily="34" charset="0"/>
              </a:rPr>
              <a:t> appropriate policing approaches to dealing with vulnerable victims or witnesses in a criminal investigation</a:t>
            </a:r>
          </a:p>
          <a:p>
            <a:endParaRPr lang="en-GB" dirty="0"/>
          </a:p>
        </p:txBody>
      </p:sp>
      <p:sp>
        <p:nvSpPr>
          <p:cNvPr id="4" name="Slide Number Placeholder 3"/>
          <p:cNvSpPr>
            <a:spLocks noGrp="1"/>
          </p:cNvSpPr>
          <p:nvPr>
            <p:ph type="sldNum" sz="quarter" idx="5"/>
          </p:nvPr>
        </p:nvSpPr>
        <p:spPr/>
        <p:txBody>
          <a:bodyPr/>
          <a:lstStyle/>
          <a:p>
            <a:pPr>
              <a:defRPr/>
            </a:pPr>
            <a:fld id="{2B8FD363-A826-4461-8954-B18FE31BC641}" type="slidenum">
              <a:rPr lang="en-GB" altLang="en-US" smtClean="0"/>
              <a:pPr>
                <a:defRPr/>
              </a:pPr>
              <a:t>1</a:t>
            </a:fld>
            <a:endParaRPr lang="en-GB" altLang="en-US"/>
          </a:p>
        </p:txBody>
      </p:sp>
    </p:spTree>
    <p:extLst>
      <p:ext uri="{BB962C8B-B14F-4D97-AF65-F5344CB8AC3E}">
        <p14:creationId xmlns:p14="http://schemas.microsoft.com/office/powerpoint/2010/main" val="234206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QTS – What makes someone a victim? - </a:t>
            </a:r>
            <a:r>
              <a:rPr kumimoji="0" lang="en-GB" sz="1100" b="1" i="0" u="none" strike="noStrike" kern="1200" cap="none" spc="0" normalizeH="0" baseline="0" noProof="0" dirty="0" err="1">
                <a:ln>
                  <a:noFill/>
                </a:ln>
                <a:solidFill>
                  <a:schemeClr val="tx1"/>
                </a:solidFill>
                <a:effectLst/>
                <a:uLnTx/>
                <a:uFillTx/>
                <a:latin typeface="+mn-lt"/>
                <a:ea typeface="+mn-ea"/>
                <a:cs typeface="Arial" panose="020B0604020202020204" pitchFamily="34" charset="0"/>
              </a:rPr>
              <a:t>Boardblast</a:t>
            </a:r>
            <a:endPar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Under the revised (2020) Victims' Code, a 'victim' is defined as:</a:t>
            </a: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 term </a:t>
            </a:r>
            <a:r>
              <a:rPr kumimoji="0" lang="en-GB" sz="1100" b="1" i="1" u="none" strike="noStrike" kern="1200" cap="none" spc="0" normalizeH="0" baseline="0" noProof="0" dirty="0">
                <a:ln>
                  <a:noFill/>
                </a:ln>
                <a:solidFill>
                  <a:schemeClr val="tx1"/>
                </a:solidFill>
                <a:effectLst/>
                <a:uLnTx/>
                <a:uFillTx/>
                <a:latin typeface="+mn-lt"/>
                <a:ea typeface="+mn-ea"/>
                <a:cs typeface="Arial" panose="020B0604020202020204" pitchFamily="34" charset="0"/>
              </a:rPr>
              <a:t>close relative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includes bereaved relatives or partners (including same sex partners) in homicide and fatal road traffic cases, as well as parents or carers where the victim is a child or a vulnerable adult.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Small businesses are included, but large retailers or corporations do not come within the definition of victim.</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It is important to note that the victim can also be the complainant </a:t>
            </a:r>
            <a:r>
              <a:rPr kumimoji="0" lang="en-GB" altLang="en-US" sz="1100" b="1" i="0" u="none" strike="noStrike" kern="1200" cap="none" spc="0" normalizeH="0" baseline="0" noProof="0" dirty="0" err="1">
                <a:ln>
                  <a:noFill/>
                </a:ln>
                <a:solidFill>
                  <a:schemeClr val="tx1"/>
                </a:solidFill>
                <a:effectLst/>
                <a:uLnTx/>
                <a:uFillTx/>
                <a:latin typeface="+mn-lt"/>
                <a:ea typeface="+mn-ea"/>
                <a:cs typeface="Arial" panose="020B0604020202020204" pitchFamily="34" charset="0"/>
              </a:rPr>
              <a:t>i.e</a:t>
            </a: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 person who makes a formal complaint in a court of law.</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FFFF00"/>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a:t>
            </a:fld>
            <a:endParaRPr lang="en-GB"/>
          </a:p>
        </p:txBody>
      </p:sp>
    </p:spTree>
    <p:extLst>
      <p:ext uri="{BB962C8B-B14F-4D97-AF65-F5344CB8AC3E}">
        <p14:creationId xmlns:p14="http://schemas.microsoft.com/office/powerpoint/2010/main" val="2101946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QTS – what does the term ‘witness’ mean to you? -  Record answers on whiteboard</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 witness is someone who stands up in court to state what they know after taking an oath to tell the truth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(unless they are under 14 years of age, in which case their evidence is unsworn). An individual can be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both a victim and a witness.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Witnesses play a vital role in bringing criminals to justice. In general, being a witness is a voluntary process (the person is prepared to make a statement and possibly go to court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 Criminal Justice System (CJS) has to categorise victims and witnesses so that the best evidence can be presented to the court, which leads ultimately to a fair and balanced trial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tx1"/>
                </a:solidFill>
                <a:latin typeface="+mn-lt"/>
              </a:rPr>
              <a:t>QTS:  What does the term ‘witness’ mean to you? (Record answers on white</a:t>
            </a:r>
            <a:r>
              <a:rPr lang="en-GB" sz="1100" b="1" baseline="0" dirty="0">
                <a:solidFill>
                  <a:schemeClr val="tx1"/>
                </a:solidFill>
                <a:latin typeface="+mn-lt"/>
              </a:rPr>
              <a:t> board)</a:t>
            </a:r>
            <a:endParaRPr lang="en-GB" sz="1100" b="1"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a:t>
            </a:fld>
            <a:endParaRPr lang="en-GB"/>
          </a:p>
        </p:txBody>
      </p:sp>
    </p:spTree>
    <p:extLst>
      <p:ext uri="{BB962C8B-B14F-4D97-AF65-F5344CB8AC3E}">
        <p14:creationId xmlns:p14="http://schemas.microsoft.com/office/powerpoint/2010/main" val="2580683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QTS – Why are victims and witnesses important? – Record answers on whiteboard</a:t>
            </a:r>
          </a:p>
          <a:p>
            <a:endParaRPr lang="en-GB" sz="1100" b="1" dirty="0">
              <a:solidFill>
                <a:schemeClr val="tx1"/>
              </a:solidFill>
            </a:endParaRPr>
          </a:p>
          <a:p>
            <a:r>
              <a:rPr lang="en-GB" sz="1100" b="1" dirty="0">
                <a:solidFill>
                  <a:schemeClr val="tx1"/>
                </a:solidFill>
              </a:rPr>
              <a:t>Trainer to open discussion into obtaining accounts in order</a:t>
            </a:r>
            <a:r>
              <a:rPr lang="en-GB" sz="1100" b="1" baseline="0" dirty="0">
                <a:solidFill>
                  <a:schemeClr val="tx1"/>
                </a:solidFill>
              </a:rPr>
              <a:t> to carry out a balanced, unbiased investigation:</a:t>
            </a:r>
          </a:p>
          <a:p>
            <a:r>
              <a:rPr lang="en-GB" sz="1100" b="1" baseline="0" dirty="0">
                <a:solidFill>
                  <a:schemeClr val="tx1"/>
                </a:solidFill>
              </a:rPr>
              <a:t>Some of the answers can highlight the following: </a:t>
            </a:r>
          </a:p>
          <a:p>
            <a:endParaRPr lang="en-GB" sz="1100" dirty="0">
              <a:solidFill>
                <a:schemeClr val="tx1"/>
              </a:solidFill>
            </a:endParaRPr>
          </a:p>
          <a:p>
            <a:r>
              <a:rPr lang="en-GB" sz="1100" dirty="0">
                <a:solidFill>
                  <a:schemeClr val="tx1"/>
                </a:solidFill>
              </a:rPr>
              <a:t>In relation to obtaining best evidence from Victims, Witnesses</a:t>
            </a:r>
            <a:r>
              <a:rPr lang="en-GB" sz="1100" baseline="0" dirty="0">
                <a:solidFill>
                  <a:schemeClr val="tx1"/>
                </a:solidFill>
              </a:rPr>
              <a:t> and Defendants, it would be best practice where you can to separate all involved to take accounts, which will help assist you in making decisions.</a:t>
            </a:r>
          </a:p>
          <a:p>
            <a:r>
              <a:rPr lang="en-GB" sz="1100" baseline="0" dirty="0">
                <a:solidFill>
                  <a:schemeClr val="tx1"/>
                </a:solidFill>
              </a:rPr>
              <a:t>There are some areas for consideration:</a:t>
            </a:r>
          </a:p>
          <a:p>
            <a:endParaRPr lang="en-GB" sz="1100" baseline="0" dirty="0">
              <a:solidFill>
                <a:schemeClr val="tx1"/>
              </a:solidFill>
            </a:endParaRPr>
          </a:p>
          <a:p>
            <a:pPr marL="171450" indent="-171450">
              <a:buFont typeface="Arial" panose="020B0604020202020204" pitchFamily="34" charset="0"/>
              <a:buChar char="•"/>
            </a:pPr>
            <a:r>
              <a:rPr lang="en-GB" sz="1100" baseline="0" dirty="0">
                <a:solidFill>
                  <a:schemeClr val="tx1"/>
                </a:solidFill>
              </a:rPr>
              <a:t>There will be a variance in accounts – each person will see things from a different perspective i.e. angle of viewpoint.</a:t>
            </a:r>
          </a:p>
          <a:p>
            <a:pPr marL="171450" indent="-171450">
              <a:buFont typeface="Arial" panose="020B0604020202020204" pitchFamily="34" charset="0"/>
              <a:buChar char="•"/>
            </a:pPr>
            <a:r>
              <a:rPr lang="en-GB" sz="1100" baseline="0" dirty="0">
                <a:solidFill>
                  <a:schemeClr val="tx1"/>
                </a:solidFill>
              </a:rPr>
              <a:t>Are there any other information sources that can be obtained? – CCTV</a:t>
            </a:r>
          </a:p>
          <a:p>
            <a:pPr marL="171450" indent="-171450">
              <a:buFont typeface="Arial" panose="020B0604020202020204" pitchFamily="34" charset="0"/>
              <a:buChar char="•"/>
            </a:pPr>
            <a:r>
              <a:rPr lang="en-GB" sz="1100" baseline="0" dirty="0">
                <a:solidFill>
                  <a:schemeClr val="tx1"/>
                </a:solidFill>
              </a:rPr>
              <a:t>It is important to keep the defendant/suspect from the victim and witnesses where possible, to prevent an escalation of the situation</a:t>
            </a:r>
          </a:p>
          <a:p>
            <a:pPr marL="171450" indent="-171450">
              <a:buFont typeface="Arial" panose="020B0604020202020204" pitchFamily="34" charset="0"/>
              <a:buChar char="•"/>
            </a:pPr>
            <a:r>
              <a:rPr lang="en-GB" sz="1100" baseline="0" dirty="0">
                <a:solidFill>
                  <a:schemeClr val="tx1"/>
                </a:solidFill>
              </a:rPr>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p>
          <a:p>
            <a:pPr marL="171450" indent="-171450">
              <a:buFont typeface="Arial" panose="020B0604020202020204" pitchFamily="34" charset="0"/>
              <a:buChar char="•"/>
            </a:pPr>
            <a:r>
              <a:rPr lang="en-GB" sz="1100" baseline="0" dirty="0">
                <a:solidFill>
                  <a:schemeClr val="tx1"/>
                </a:solidFill>
              </a:rPr>
              <a:t>Dependant on the course of action you will take e.g. arrest, PCR, PND, the defendant will give an account either in a PACE custody based interview, or on the street whereby you will issue the correct disposal. </a:t>
            </a:r>
          </a:p>
          <a:p>
            <a:pPr marL="171450" indent="-171450">
              <a:buFont typeface="Arial" panose="020B0604020202020204" pitchFamily="34" charset="0"/>
              <a:buChar char="•"/>
            </a:pPr>
            <a:endParaRPr lang="en-GB" sz="1100" baseline="0" dirty="0">
              <a:solidFill>
                <a:schemeClr val="tx1"/>
              </a:solidFill>
            </a:endParaRPr>
          </a:p>
          <a:p>
            <a:pPr marL="171450" indent="-171450">
              <a:buFont typeface="Arial" panose="020B0604020202020204" pitchFamily="34" charset="0"/>
              <a:buChar char="•"/>
            </a:pPr>
            <a:r>
              <a:rPr lang="en-GB" sz="1100" baseline="0" dirty="0">
                <a:solidFill>
                  <a:schemeClr val="tx1"/>
                </a:solidFill>
              </a:rPr>
              <a:t>Incident – what has happened; to whom; timings; </a:t>
            </a:r>
          </a:p>
          <a:p>
            <a:pPr marL="171450" indent="-171450">
              <a:buFont typeface="Arial" panose="020B0604020202020204" pitchFamily="34" charset="0"/>
              <a:buChar char="•"/>
            </a:pPr>
            <a:r>
              <a:rPr lang="en-GB" sz="1100" baseline="0" dirty="0">
                <a:solidFill>
                  <a:schemeClr val="tx1"/>
                </a:solidFill>
              </a:rPr>
              <a:t>Victim account - note injury, damage or theft etc.</a:t>
            </a:r>
          </a:p>
          <a:p>
            <a:pPr marL="171450" indent="-171450">
              <a:buFont typeface="Arial" panose="020B0604020202020204" pitchFamily="34" charset="0"/>
              <a:buChar char="•"/>
            </a:pPr>
            <a:r>
              <a:rPr lang="en-GB" sz="1100" baseline="0" dirty="0">
                <a:solidFill>
                  <a:schemeClr val="tx1"/>
                </a:solidFill>
              </a:rPr>
              <a:t>Witness account – what have they seen, where were they when it happened, is there any CCTV</a:t>
            </a:r>
          </a:p>
          <a:p>
            <a:pPr marL="171450" indent="-171450">
              <a:buFont typeface="Arial" panose="020B0604020202020204" pitchFamily="34" charset="0"/>
              <a:buChar char="•"/>
            </a:pPr>
            <a:r>
              <a:rPr lang="en-GB" sz="1100" baseline="0" dirty="0">
                <a:solidFill>
                  <a:schemeClr val="tx1"/>
                </a:solidFill>
              </a:rPr>
              <a:t>Defence account – Interview in Custody; contemporaneous account; Body Warn, EPNB </a:t>
            </a:r>
          </a:p>
          <a:p>
            <a:pPr marL="171450" indent="-171450">
              <a:buFont typeface="Arial" panose="020B0604020202020204" pitchFamily="34" charset="0"/>
              <a:buChar char="•"/>
            </a:pPr>
            <a:r>
              <a:rPr lang="en-GB" sz="1100" baseline="0" dirty="0">
                <a:solidFill>
                  <a:schemeClr val="tx1"/>
                </a:solidFill>
              </a:rPr>
              <a:t>Police Action – Examples can be: Report for prosecution; arrest and charge; No further action. In essence, we must use the necessary legislation that is applicable at the time, or if other issues arise. Remember unconscious bias and try not to react on it</a:t>
            </a:r>
          </a:p>
          <a:p>
            <a:pPr marL="171450" indent="-171450">
              <a:buFont typeface="Arial" panose="020B0604020202020204" pitchFamily="34" charset="0"/>
              <a:buChar char="•"/>
            </a:pPr>
            <a:endParaRPr lang="en-GB" sz="1100" baseline="0" dirty="0">
              <a:solidFill>
                <a:schemeClr val="tx1"/>
              </a:solidFill>
            </a:endParaRPr>
          </a:p>
          <a:p>
            <a:pPr marL="171450" indent="-171450">
              <a:buFont typeface="Arial" panose="020B0604020202020204" pitchFamily="34" charset="0"/>
              <a:buChar char="•"/>
            </a:pPr>
            <a:endParaRPr lang="en-GB" sz="1100" b="0" baseline="0" dirty="0">
              <a:solidFill>
                <a:schemeClr val="tx1"/>
              </a:solidFill>
            </a:endParaRPr>
          </a:p>
          <a:p>
            <a:pPr marL="0" indent="0">
              <a:buFont typeface="Arial" panose="020B0604020202020204" pitchFamily="34" charset="0"/>
              <a:buNone/>
            </a:pPr>
            <a:r>
              <a:rPr lang="en-GB" sz="1100" b="1" baseline="0" dirty="0">
                <a:solidFill>
                  <a:schemeClr val="tx1"/>
                </a:solidFill>
              </a:rPr>
              <a:t>QTS – What is an expert witness and how do they become involved in policing?</a:t>
            </a:r>
          </a:p>
          <a:p>
            <a:pPr marL="171450" indent="-171450">
              <a:buFont typeface="Arial" panose="020B0604020202020204" pitchFamily="34" charset="0"/>
              <a:buChar char="•"/>
            </a:pPr>
            <a:endParaRPr lang="en-GB" sz="1100" baseline="0" dirty="0">
              <a:solidFill>
                <a:schemeClr val="tx1"/>
              </a:solidFill>
            </a:endParaRPr>
          </a:p>
          <a:p>
            <a:pPr marL="171450" indent="-171450">
              <a:buFont typeface="Arial" panose="020B0604020202020204" pitchFamily="34" charset="0"/>
              <a:buChar char="•"/>
            </a:pPr>
            <a:endParaRPr lang="en-GB" sz="1100" baseline="0" dirty="0">
              <a:solidFill>
                <a:schemeClr val="tx1"/>
              </a:solidFill>
            </a:endParaRPr>
          </a:p>
          <a:p>
            <a:pPr marL="0" indent="0">
              <a:buFont typeface="Arial" panose="020B0604020202020204" pitchFamily="34" charset="0"/>
              <a:buNone/>
            </a:pPr>
            <a:r>
              <a:rPr lang="en-GB" sz="1100" b="1" baseline="0" dirty="0">
                <a:solidFill>
                  <a:schemeClr val="tx1"/>
                </a:solidFill>
              </a:rPr>
              <a:t>Trainer to open discussion:</a:t>
            </a:r>
          </a:p>
          <a:p>
            <a:pPr marL="171450" indent="-171450">
              <a:buFont typeface="Arial" panose="020B0604020202020204" pitchFamily="34" charset="0"/>
              <a:buChar char="•"/>
            </a:pPr>
            <a:r>
              <a:rPr lang="en-GB" sz="1100" b="0" baseline="0" dirty="0">
                <a:solidFill>
                  <a:schemeClr val="tx1"/>
                </a:solidFill>
              </a:rPr>
              <a:t>How other agencies/specialists contribute to the proceedings </a:t>
            </a:r>
            <a:r>
              <a:rPr lang="en-GB" sz="1100" b="0" baseline="0" dirty="0" err="1">
                <a:solidFill>
                  <a:schemeClr val="tx1"/>
                </a:solidFill>
              </a:rPr>
              <a:t>e.g</a:t>
            </a:r>
            <a:r>
              <a:rPr lang="en-GB" sz="1100" b="0" baseline="0" dirty="0">
                <a:solidFill>
                  <a:schemeClr val="tx1"/>
                </a:solidFill>
              </a:rPr>
              <a:t> Europol, NCA International Liaison Officers etc. Can other agency workers be witnesses? And what sort of witnesses would they be? </a:t>
            </a:r>
          </a:p>
          <a:p>
            <a:pPr marL="0" indent="0">
              <a:buFont typeface="Arial" panose="020B0604020202020204" pitchFamily="34" charset="0"/>
              <a:buNone/>
            </a:pPr>
            <a:endParaRPr lang="en-GB" baseline="0" dirty="0"/>
          </a:p>
        </p:txBody>
      </p:sp>
      <p:sp>
        <p:nvSpPr>
          <p:cNvPr id="4" name="Slide Number Placeholder 3"/>
          <p:cNvSpPr>
            <a:spLocks noGrp="1"/>
          </p:cNvSpPr>
          <p:nvPr>
            <p:ph type="sldNum" sz="quarter" idx="10"/>
          </p:nvPr>
        </p:nvSpPr>
        <p:spPr/>
        <p:txBody>
          <a:bodyPr/>
          <a:lstStyle/>
          <a:p>
            <a:fld id="{5A5223AA-BD33-41A8-BE47-C2ADC0CE1EC3}" type="slidenum">
              <a:rPr lang="en-GB" smtClean="0"/>
              <a:t>4</a:t>
            </a:fld>
            <a:endParaRPr lang="en-GB"/>
          </a:p>
        </p:txBody>
      </p:sp>
    </p:spTree>
    <p:extLst>
      <p:ext uri="{BB962C8B-B14F-4D97-AF65-F5344CB8AC3E}">
        <p14:creationId xmlns:p14="http://schemas.microsoft.com/office/powerpoint/2010/main" val="3948507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rPr>
              <a:t>Family Liaison is a very in depth process and there is a course to attend in order to become a FLO. This slide is just a brief overview to allow for further reading by the student. The National Policing Improvement Agency has a FLO Guidance document available.</a:t>
            </a:r>
          </a:p>
          <a:p>
            <a:endParaRPr lang="en-GB" sz="1100" dirty="0">
              <a:solidFill>
                <a:schemeClr val="tx1"/>
              </a:solidFill>
            </a:endParaRPr>
          </a:p>
          <a:p>
            <a:r>
              <a:rPr lang="en-GB" sz="1100" dirty="0">
                <a:solidFill>
                  <a:schemeClr val="tx1"/>
                </a:solidFill>
              </a:rPr>
              <a:t>How the FLO can provide additional information regarding support to officers in providing victim care</a:t>
            </a:r>
          </a:p>
          <a:p>
            <a:r>
              <a:rPr lang="en-GB" sz="1100" dirty="0">
                <a:solidFill>
                  <a:schemeClr val="tx1"/>
                </a:solidFill>
              </a:rPr>
              <a:t>The primary role of the FLO is that of an investigator to assist the SIO/SIM to achieve their aims and objectives. This will include the day-to-day management of the interaction with the family in the investigation and close liaison with the SIO/SIM to ensure families are treated appropriately, professionally and with respect for their needs. It may involve working in a range of different situations in demanding and often stressful conditions over sustained periods of time. Those performing the role of FLO must always act with the highest degree of professionalism and integrity and carry out their duties with sensitivity. Careful consideration should, therefore, be given to the suitability of the officers to be trained to work with the family. Good practice to be considered includes occupational health screening prior to selection for the FLO Development Programme. Officers should be volunteers and have a clear and reasoned motive reflecting genuine commitment for wishing to train and operate as a FLO. </a:t>
            </a:r>
          </a:p>
          <a:p>
            <a:r>
              <a:rPr lang="en-GB" sz="1100" dirty="0">
                <a:solidFill>
                  <a:schemeClr val="tx1"/>
                </a:solidFill>
              </a:rPr>
              <a:t>In addition the FLO should establish:</a:t>
            </a:r>
          </a:p>
          <a:p>
            <a:r>
              <a:rPr lang="en-GB" sz="1100" dirty="0">
                <a:solidFill>
                  <a:schemeClr val="tx1"/>
                </a:solidFill>
              </a:rPr>
              <a:t> • A breakdown of the victim’s daily routine in the weeks leading up to the attack</a:t>
            </a:r>
          </a:p>
          <a:p>
            <a:r>
              <a:rPr lang="en-GB" sz="1100" dirty="0">
                <a:solidFill>
                  <a:schemeClr val="tx1"/>
                </a:solidFill>
              </a:rPr>
              <a:t> • Any variations to that routine which may be of interest</a:t>
            </a:r>
          </a:p>
          <a:p>
            <a:r>
              <a:rPr lang="en-GB" sz="1100" dirty="0">
                <a:solidFill>
                  <a:schemeClr val="tx1"/>
                </a:solidFill>
              </a:rPr>
              <a:t> • Precursor events no matter how unimportant or unrelated the victim may have thought them to be (e.g. unusual phone calls, altercations at the bus stop). </a:t>
            </a:r>
          </a:p>
          <a:p>
            <a:r>
              <a:rPr lang="en-GB" sz="1100" dirty="0">
                <a:solidFill>
                  <a:schemeClr val="tx1"/>
                </a:solidFill>
              </a:rPr>
              <a:t> • Names and details of associates and their relationship with the victim.</a:t>
            </a:r>
          </a:p>
          <a:p>
            <a:r>
              <a:rPr lang="en-GB" sz="1100" dirty="0">
                <a:solidFill>
                  <a:schemeClr val="tx1"/>
                </a:solidFill>
              </a:rPr>
              <a:t> • Whether a Personal Descriptive Form should be completed on these associates.</a:t>
            </a:r>
          </a:p>
          <a:p>
            <a:r>
              <a:rPr lang="en-GB" sz="1100" dirty="0">
                <a:solidFill>
                  <a:schemeClr val="tx1"/>
                </a:solidFill>
              </a:rPr>
              <a:t> • Hobbies and activities (</a:t>
            </a:r>
            <a:r>
              <a:rPr lang="en-GB" sz="1100" dirty="0" err="1">
                <a:solidFill>
                  <a:schemeClr val="tx1"/>
                </a:solidFill>
              </a:rPr>
              <a:t>eg</a:t>
            </a:r>
            <a:r>
              <a:rPr lang="en-GB" sz="1100" dirty="0">
                <a:solidFill>
                  <a:schemeClr val="tx1"/>
                </a:solidFill>
              </a:rPr>
              <a:t>, if the victim jogs, goes to the gym or is a member of any clubs). </a:t>
            </a:r>
          </a:p>
          <a:p>
            <a:r>
              <a:rPr lang="en-GB" sz="1100" dirty="0">
                <a:solidFill>
                  <a:schemeClr val="tx1"/>
                </a:solidFill>
              </a:rPr>
              <a:t> • Methods of transport (</a:t>
            </a:r>
            <a:r>
              <a:rPr lang="en-GB" sz="1100" dirty="0" err="1">
                <a:solidFill>
                  <a:schemeClr val="tx1"/>
                </a:solidFill>
              </a:rPr>
              <a:t>eg</a:t>
            </a:r>
            <a:r>
              <a:rPr lang="en-GB" sz="1100" dirty="0">
                <a:solidFill>
                  <a:schemeClr val="tx1"/>
                </a:solidFill>
              </a:rPr>
              <a:t>, which routes the victim takes and how often, what public transport the victim takes and how often, any vehicle regularly driven by the victim, where and when any vehicle owned or regularly used by the victim was acquired, where any vehicle owned or used by the victim is serviced, where any vehicle owned or used by the victim is parked).</a:t>
            </a:r>
          </a:p>
          <a:p>
            <a:r>
              <a:rPr lang="en-GB" sz="1100" dirty="0">
                <a:solidFill>
                  <a:schemeClr val="tx1"/>
                </a:solidFill>
              </a:rPr>
              <a:t> • Social activities (</a:t>
            </a:r>
            <a:r>
              <a:rPr lang="en-GB" sz="1100" dirty="0" err="1">
                <a:solidFill>
                  <a:schemeClr val="tx1"/>
                </a:solidFill>
              </a:rPr>
              <a:t>eg</a:t>
            </a:r>
            <a:r>
              <a:rPr lang="en-GB" sz="1100" dirty="0">
                <a:solidFill>
                  <a:schemeClr val="tx1"/>
                </a:solidFill>
              </a:rPr>
              <a:t>, pubs, clubs, wine bars, coffee shops or restaurants visited by the victim, how often the victim visits them and with whom).</a:t>
            </a:r>
          </a:p>
          <a:p>
            <a:r>
              <a:rPr lang="en-GB" sz="1100" dirty="0">
                <a:solidFill>
                  <a:schemeClr val="tx1"/>
                </a:solidFill>
              </a:rPr>
              <a:t> • Whether the victim was young, disadvantaged or elderly, or vulnerable in any other way.</a:t>
            </a:r>
          </a:p>
          <a:p>
            <a:r>
              <a:rPr lang="en-GB" sz="1100" dirty="0">
                <a:solidFill>
                  <a:schemeClr val="tx1"/>
                </a:solidFill>
              </a:rPr>
              <a:t> • Whether there is an explanation for the victim’s presence at the scene</a:t>
            </a:r>
          </a:p>
          <a:p>
            <a:endParaRPr lang="en-GB" sz="1100" dirty="0">
              <a:solidFill>
                <a:schemeClr val="tx1"/>
              </a:solidFill>
            </a:endParaRPr>
          </a:p>
          <a:p>
            <a:r>
              <a:rPr lang="en-GB" sz="1100" dirty="0">
                <a:solidFill>
                  <a:schemeClr val="tx1"/>
                </a:solidFill>
              </a:rPr>
              <a:t>Reducing the potential for victims to become dependent on police</a:t>
            </a:r>
          </a:p>
          <a:p>
            <a:r>
              <a:rPr lang="en-GB" sz="1100" dirty="0">
                <a:solidFill>
                  <a:schemeClr val="tx1"/>
                </a:solidFill>
              </a:rPr>
              <a:t>The process can help victims to liaise with other support organisations e.g. SAMM (Support After Murder or Manslaughter) Victim Support etc.</a:t>
            </a:r>
          </a:p>
          <a:p>
            <a:r>
              <a:rPr lang="en-GB" sz="1100" dirty="0">
                <a:solidFill>
                  <a:schemeClr val="tx1"/>
                </a:solidFill>
              </a:rPr>
              <a:t>Creating an exit strategy</a:t>
            </a:r>
          </a:p>
          <a:p>
            <a:r>
              <a:rPr lang="en-GB" sz="1100" dirty="0">
                <a:solidFill>
                  <a:schemeClr val="tx1"/>
                </a:solidFill>
              </a:rPr>
              <a:t>FLOs must remain focused on their primary role as an investigator throughout the investigation. Where the FLO has developed a good relationship with the family, there is potential for the family to become over reliant on the FLO and the FLO becoming over reliant on the family. The implications of this could have a long-term detrimental effect on both the family and the FLO. Exit strategies must be well timed, caring and considerate when implemented. A personal visit by the FLO, accompanied by the SIO/SIM, to explain the procedure would be appropriate. A successful interaction with a family will mean that the FLO’s objectives have been achieved. In cases where it is necessary to maintain contact with a family over a long period of time, consideration should be given to replacing the original FLO</a:t>
            </a:r>
          </a:p>
          <a:p>
            <a:r>
              <a:rPr lang="en-GB" sz="1100" dirty="0">
                <a:solidFill>
                  <a:schemeClr val="tx1"/>
                </a:solidFill>
              </a:rPr>
              <a:t>Managing complaints; sharing good practice and lessons learned.</a:t>
            </a:r>
          </a:p>
          <a:p>
            <a:r>
              <a:rPr lang="en-GB" sz="1100" dirty="0">
                <a:solidFill>
                  <a:schemeClr val="tx1"/>
                </a:solidFill>
              </a:rPr>
              <a:t>The FLO may need to liaise with the IOPC, and therefore it is essential that the FLO keeps accurate records and that objectives that had been set by the SIO have been met. A prolonged case or repeated interaction to the victim/s, the SIO may need to replace the original FLO with a new one. </a:t>
            </a:r>
          </a:p>
          <a:p>
            <a:endParaRPr lang="en-GB" sz="1100" dirty="0">
              <a:solidFill>
                <a:schemeClr val="tx1"/>
              </a:solidFill>
            </a:endParaRPr>
          </a:p>
          <a:p>
            <a:r>
              <a:rPr lang="en-GB" sz="1100" dirty="0">
                <a:solidFill>
                  <a:schemeClr val="tx1"/>
                </a:solidFill>
              </a:rPr>
              <a:t>The IOPC will investigate where necessary, and form recommendations in order that the process is constantly developing to provide best practice, as will debriefs.</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5</a:t>
            </a:fld>
            <a:endParaRPr lang="en-GB"/>
          </a:p>
        </p:txBody>
      </p:sp>
    </p:spTree>
    <p:extLst>
      <p:ext uri="{BB962C8B-B14F-4D97-AF65-F5344CB8AC3E}">
        <p14:creationId xmlns:p14="http://schemas.microsoft.com/office/powerpoint/2010/main" val="2094479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QTS -  Why are victims and witnesses important? (record answers on white board)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Victims &amp; witnesses provide information, intelligence &amp; evidence which enables offenders to be brought to justice. The criminal justice system relies on them to help identify offenders and give evidence. They are essential to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successful prosecutions. </a:t>
            </a: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 better level of service from the police means a victim is more likely to stay engaged with the system and help bring the offender to justice. </a:t>
            </a:r>
            <a:endPar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Justice gap -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 difference between the number of recorded crimes and the number of convictions.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Ineffective trial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Witness non attendance at court is the most common cause of an ineffective trial (ineffective trials are one reason that a case may not lead to a conviction).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 witness might decide not to give evidence in court for a variety of reasons, including:</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Intimidation</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Underestimating the importance of their evidence to the trial</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 lack of the support needed to enable them to attend court; or</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Unwillingness to be involved in the criminal justice system.</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 better level of service from the police means a victim is more likely to stay engaged with the system and help bring the offender to justice. </a:t>
            </a: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In 2005, the government initiated changes to the criminal justice system to improve the level of care provided to victims and witnesses, bring more offenders to justice and so increase the delivery of justice by: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Reducing the time between point of charge and trial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Improving witness attendance at court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Providing special measures, enabling witnesses to give the best evidence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Setting up a single point of contact to provide focussed help and support for witnesses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Improving victim and witness satisfaction with the criminal justice system.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QTS: What is an expert witness and how do they become involved in policing? (Open in discussion)</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6</a:t>
            </a:fld>
            <a:endParaRPr lang="en-GB"/>
          </a:p>
        </p:txBody>
      </p:sp>
    </p:spTree>
    <p:extLst>
      <p:ext uri="{BB962C8B-B14F-4D97-AF65-F5344CB8AC3E}">
        <p14:creationId xmlns:p14="http://schemas.microsoft.com/office/powerpoint/2010/main" val="1006119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QTS -  What do you think the Witness Care Units provide for victims and witnesses? – Group discussion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aim of witness care units is to provide a single point of contact for victims and witnesses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for information about the progress of their cases and to minimise the stress of attending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Witness Care Units are in place across England and Wales and are jointly staffed by the police and the Crown Prosecution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Witness Care Units manage the care of victims and witnesses from the charging of the defendant(s) through to the conclusion of a case. The service to victims and witnesses includes: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 single point of contact for victims and witnesses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communication with victims and witnesses to inform them of the case outcome or trial result, thanking them for their contribution to the case and offering post case support from the relevant support agency.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 full needs assessment for victims and witnesses with particular support needs, who are required to attend court, to ensure they are able to get to court and give their best evidence;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dedicated witness care officers to guide and support individuals through the criminal justice process and to co-ordinate support and services;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continuous review of victim and witness needs throughout the case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Under the Code of Practice for Victims of Crime, which came into force on 1st April 2021, the Witness Care Unit has a </a:t>
            </a: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legal obligation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tell them if they will be required to give evidence and give them a copy of the 'Witness in court' leaflet or other relevant leaflet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tell them the dates of the court hearings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tell them about court results and explain any sentence given within one day of receiving the outcome from the court.</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7</a:t>
            </a:fld>
            <a:endParaRPr lang="en-GB"/>
          </a:p>
        </p:txBody>
      </p:sp>
    </p:spTree>
    <p:extLst>
      <p:ext uri="{BB962C8B-B14F-4D97-AF65-F5344CB8AC3E}">
        <p14:creationId xmlns:p14="http://schemas.microsoft.com/office/powerpoint/2010/main" val="1727254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QTS – What do you think the impact of crime and ASB has on victims and witnesses? – Group Activity 1, groupwork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Crime and ASB can affect people in many different ways. Although a crime may take only a relatively short time to commit, the effects on the victim can be long-lasting; in some cases for the rest of the victim’s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Individual reactions may depend 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type of offence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Whether they knew the perpetrator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support they get from their family, friends, the police and other people they come in contact with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Their vulnerability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Their past experiences.</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8</a:t>
            </a:fld>
            <a:endParaRPr lang="en-GB"/>
          </a:p>
        </p:txBody>
      </p:sp>
    </p:spTree>
    <p:extLst>
      <p:ext uri="{BB962C8B-B14F-4D97-AF65-F5344CB8AC3E}">
        <p14:creationId xmlns:p14="http://schemas.microsoft.com/office/powerpoint/2010/main" val="1282802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QTS – How might this manifest itself within communities? – Activity 1, groupwork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Crime can be hard to cope with as there is the knowledge that it was probably committed deliberately, unlike an accident where there is normally no harm intended. This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can make the victim feel powerless and vulnerable.</a:t>
            </a: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This can be especially difficult to deal with if the offence is repeated or ongoing, which is often the case with domestic abuse, racially or religiously motivated crimes, or ASB. </a:t>
            </a: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tx1"/>
                </a:solidFill>
                <a:latin typeface="+mn-lt"/>
              </a:rPr>
              <a:t>Trainer to highlight that vulnerabilities may change and there will need to be a process of review and ongoing assessment of needs </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9</a:t>
            </a:fld>
            <a:endParaRPr lang="en-GB"/>
          </a:p>
        </p:txBody>
      </p:sp>
    </p:spTree>
    <p:extLst>
      <p:ext uri="{BB962C8B-B14F-4D97-AF65-F5344CB8AC3E}">
        <p14:creationId xmlns:p14="http://schemas.microsoft.com/office/powerpoint/2010/main" val="18572993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Most victims of crime do not experience any long-term harm; however, some may develop long-term problems such as depression or anxiety-related illnesses, </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whilst a few experience a severe, long lasting reaction referred to as </a:t>
            </a: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Post Traumatic Stress Disorder.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This is a medical term to describe a pattern of signs and behaviours found in a person who has experienced a traumatic event and can be characterised by: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schemeClr val="tx1"/>
                </a:solidFill>
                <a:effectLst/>
                <a:uLnTx/>
                <a:uFillTx/>
                <a:latin typeface="+mn-lt"/>
                <a:ea typeface="Arial Unicode MS" panose="020B0604020202020204" pitchFamily="34" charset="-128"/>
                <a:cs typeface="Arial" panose="020B0604020202020204" pitchFamily="34" charset="0"/>
              </a:rPr>
              <a:t>Re-experiencing the traumatic event</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schemeClr val="tx1"/>
                </a:solidFill>
                <a:effectLst/>
                <a:uLnTx/>
                <a:uFillTx/>
                <a:latin typeface="+mn-lt"/>
                <a:ea typeface="Arial Unicode MS" panose="020B0604020202020204" pitchFamily="34" charset="-128"/>
                <a:cs typeface="Arial" panose="020B0604020202020204" pitchFamily="34" charset="0"/>
              </a:rPr>
              <a:t>Feeling more numb to the external world beginning sometime after the event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10</a:t>
            </a:fld>
            <a:endParaRPr lang="en-GB"/>
          </a:p>
        </p:txBody>
      </p:sp>
    </p:spTree>
    <p:extLst>
      <p:ext uri="{BB962C8B-B14F-4D97-AF65-F5344CB8AC3E}">
        <p14:creationId xmlns:p14="http://schemas.microsoft.com/office/powerpoint/2010/main" val="996676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QTS – What is the potential impact of proceedings on victims and witnesses?</a:t>
            </a:r>
          </a:p>
          <a:p>
            <a:endParaRPr lang="en-GB" sz="1100" dirty="0">
              <a:solidFill>
                <a:schemeClr val="tx1"/>
              </a:solidFill>
            </a:endParaRPr>
          </a:p>
          <a:p>
            <a:r>
              <a:rPr lang="en-GB" sz="1100" b="1" dirty="0">
                <a:solidFill>
                  <a:schemeClr val="tx1"/>
                </a:solidFill>
              </a:rPr>
              <a:t>Group</a:t>
            </a:r>
            <a:r>
              <a:rPr lang="en-GB" sz="1100" b="1" baseline="0" dirty="0">
                <a:solidFill>
                  <a:schemeClr val="tx1"/>
                </a:solidFill>
              </a:rPr>
              <a:t> activity</a:t>
            </a:r>
          </a:p>
          <a:p>
            <a:r>
              <a:rPr lang="en-GB" sz="1100" b="1" baseline="0" dirty="0">
                <a:solidFill>
                  <a:schemeClr val="tx1"/>
                </a:solidFill>
              </a:rPr>
              <a:t>Trainer choice whether </a:t>
            </a:r>
            <a:r>
              <a:rPr lang="en-GB" sz="1100" b="1" baseline="0" dirty="0" err="1">
                <a:solidFill>
                  <a:schemeClr val="tx1"/>
                </a:solidFill>
              </a:rPr>
              <a:t>boardblast</a:t>
            </a:r>
            <a:r>
              <a:rPr lang="en-GB" sz="1100" b="1" baseline="0" dirty="0">
                <a:solidFill>
                  <a:schemeClr val="tx1"/>
                </a:solidFill>
              </a:rPr>
              <a:t>/flipchart/ group work</a:t>
            </a:r>
          </a:p>
          <a:p>
            <a:endParaRPr lang="en-GB" sz="1100" baseline="0" dirty="0">
              <a:solidFill>
                <a:schemeClr val="tx1"/>
              </a:solidFill>
            </a:endParaRPr>
          </a:p>
          <a:p>
            <a:r>
              <a:rPr lang="en-GB" sz="1100" baseline="0" dirty="0">
                <a:solidFill>
                  <a:schemeClr val="tx1"/>
                </a:solidFill>
              </a:rPr>
              <a:t>Students to record potential impact. Trainer to emphasise any added impact in relation to coroners court/family proceedings </a:t>
            </a:r>
            <a:r>
              <a:rPr lang="en-GB" sz="1100" baseline="0" dirty="0" err="1">
                <a:solidFill>
                  <a:schemeClr val="tx1"/>
                </a:solidFill>
              </a:rPr>
              <a:t>i.e</a:t>
            </a:r>
            <a:r>
              <a:rPr lang="en-GB" sz="1100" baseline="0" dirty="0">
                <a:solidFill>
                  <a:schemeClr val="tx1"/>
                </a:solidFill>
              </a:rPr>
              <a:t> the emotive nature. EG,  a bereavement or custody battle.</a:t>
            </a:r>
          </a:p>
          <a:p>
            <a:endParaRPr lang="en-GB" sz="1100" baseline="0" dirty="0">
              <a:solidFill>
                <a:schemeClr val="tx1"/>
              </a:solidFill>
            </a:endParaRPr>
          </a:p>
          <a:p>
            <a:r>
              <a:rPr lang="en-GB" sz="1100" baseline="0" dirty="0">
                <a:solidFill>
                  <a:schemeClr val="tx1"/>
                </a:solidFill>
              </a:rPr>
              <a:t>Expected responses:-</a:t>
            </a:r>
          </a:p>
          <a:p>
            <a:r>
              <a:rPr lang="en-GB" sz="1100" baseline="0" dirty="0">
                <a:solidFill>
                  <a:schemeClr val="tx1"/>
                </a:solidFill>
              </a:rPr>
              <a:t>Denial, detachment, anxiety, panic, irritability, minimisation, avoidance, withdrawal, loss of memory, withdrawal, disorientation, confusion and so on……</a:t>
            </a:r>
            <a:endParaRPr lang="en-GB" sz="1100" dirty="0">
              <a:solidFill>
                <a:schemeClr val="tx1"/>
              </a:solidFill>
            </a:endParaRPr>
          </a:p>
        </p:txBody>
      </p:sp>
      <p:sp>
        <p:nvSpPr>
          <p:cNvPr id="4" name="Slide Number Placeholder 3"/>
          <p:cNvSpPr>
            <a:spLocks noGrp="1"/>
          </p:cNvSpPr>
          <p:nvPr>
            <p:ph type="sldNum" sz="quarter" idx="10"/>
          </p:nvPr>
        </p:nvSpPr>
        <p:spPr/>
        <p:txBody>
          <a:bodyPr/>
          <a:lstStyle/>
          <a:p>
            <a:fld id="{5A5223AA-BD33-41A8-BE47-C2ADC0CE1EC3}" type="slidenum">
              <a:rPr lang="en-GB" smtClean="0"/>
              <a:t>11</a:t>
            </a:fld>
            <a:endParaRPr lang="en-GB"/>
          </a:p>
        </p:txBody>
      </p:sp>
    </p:spTree>
    <p:extLst>
      <p:ext uri="{BB962C8B-B14F-4D97-AF65-F5344CB8AC3E}">
        <p14:creationId xmlns:p14="http://schemas.microsoft.com/office/powerpoint/2010/main" val="2678803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QTS – What needs might victims and witnesses have? - </a:t>
            </a:r>
            <a:r>
              <a:rPr kumimoji="0" lang="en-US" altLang="en-US" sz="1100" b="1" i="0" u="none" strike="noStrike" kern="1200" cap="none" spc="0" normalizeH="0" baseline="0" noProof="0" dirty="0" err="1">
                <a:ln>
                  <a:noFill/>
                </a:ln>
                <a:solidFill>
                  <a:schemeClr val="tx1"/>
                </a:solidFill>
                <a:effectLst/>
                <a:uLnTx/>
                <a:uFillTx/>
                <a:latin typeface="+mn-lt"/>
                <a:ea typeface="+mn-ea"/>
                <a:cs typeface="Times New Roman" pitchFamily="18" charset="0"/>
              </a:rPr>
              <a:t>Boardblast</a:t>
            </a:r>
            <a:endPar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Reassurance: </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the victim or witness may feel vulnerable or unsafe. They may need reassurance</a:t>
            </a: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 </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regarding their personal safety and regarding any unreasonable fears they have in terms of their personal vulnerability and fear of repeat attacks.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Emotional Vent</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 They may feel angry and need to express their feelings - allow them to talk and ‘let off steam’. </a:t>
            </a:r>
            <a:b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b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Explanation</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 An explanation regarding the police role and functions will help them to gain confidence in the police and an understanding of the processes should the matter go to court.</a:t>
            </a:r>
            <a:b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b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Regain feeling of Control</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 Confirming their ability to make decisions related to their case will help them to feel in control but at the same time the officer must assess their needs regarding the </a:t>
            </a:r>
            <a:r>
              <a:rPr kumimoji="0" lang="en-GB" altLang="en-US" sz="1100" b="0" i="0" u="none" strike="noStrike" kern="1200" cap="none" spc="0" normalizeH="0" baseline="0" noProof="0" dirty="0">
                <a:ln>
                  <a:noFill/>
                </a:ln>
                <a:solidFill>
                  <a:schemeClr val="tx1"/>
                </a:solidFill>
                <a:effectLst/>
                <a:uLnTx/>
                <a:uFillTx/>
                <a:latin typeface="+mn-lt"/>
                <a:ea typeface="+mn-ea"/>
                <a:cs typeface="+mn-cs"/>
              </a:rPr>
              <a:t>level of support needed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Single Point Of Contact</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 Providing a name and telephone number is important for any follow-up.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Quality of service</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 The service they are given at this stage will set the scene for any later involvement in the CJS – for instance whether they will eventually be prepared to give evidence.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Victims can be advised about the </a:t>
            </a: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Victim Support Scheme </a:t>
            </a:r>
            <a:r>
              <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rPr>
              <a:t>and any further appropriate support agencies recommended.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rPr>
              <a:t>*****Updates: The Code of Practice for Victims requires the police to ensure regular communication – every 5 days if required. They want to know what is happening even if it is not good news.  This is still a problem and has been highlighted by the ACC Gilmer as unacceptable. In one instance a victim of Domestic Abuse was updated by the suspect!*******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Medical needs –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these will depend on the type of crime, but can include physical injury, possible STD’s, fear of pregnancy, psychological injury.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12</a:t>
            </a:fld>
            <a:endParaRPr lang="en-GB"/>
          </a:p>
        </p:txBody>
      </p:sp>
    </p:spTree>
    <p:extLst>
      <p:ext uri="{BB962C8B-B14F-4D97-AF65-F5344CB8AC3E}">
        <p14:creationId xmlns:p14="http://schemas.microsoft.com/office/powerpoint/2010/main" val="1385831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QTS – why is it important that these needs are recognised and addressed? - </a:t>
            </a:r>
            <a:r>
              <a:rPr kumimoji="0" lang="en-GB" sz="1100" b="1" i="0" u="none" strike="noStrike" kern="1200" cap="none" spc="0" normalizeH="0" baseline="0" noProof="0" dirty="0" err="1">
                <a:ln>
                  <a:noFill/>
                </a:ln>
                <a:solidFill>
                  <a:schemeClr val="tx1"/>
                </a:solidFill>
                <a:effectLst/>
                <a:uLnTx/>
                <a:uFillTx/>
                <a:latin typeface="+mn-lt"/>
                <a:ea typeface="ＭＳ Ｐゴシック" pitchFamily="-112" charset="-128"/>
                <a:cs typeface="Arial" panose="020B0604020202020204" pitchFamily="34" charset="0"/>
              </a:rPr>
              <a:t>Boardblast</a:t>
            </a:r>
            <a:endPar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It is important to recognise and address the needs of victims and witnesses</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a:t>
            </a: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f</a:t>
            </a:r>
            <a:r>
              <a:rPr kumimoji="0" lang="en-GB" sz="1100" b="0" i="1"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victims and witnesses feel safe and recognise that the police are taking them seriously they will </a:t>
            </a: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report more and public safety &amp; confidence in police will be maintained. This encourages more crime/ASB &amp; community intelligence to be reported  </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Every victim of crime should be given a copy of the Home Office leaflet </a:t>
            </a: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‘Victims of Crime’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by the initial investigating officer. The ‘Victims of Crime’ leaflet informs victims about Victim Support.  </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Allows them access to </a:t>
            </a:r>
            <a:r>
              <a:rPr kumimoji="0" lang="en-US"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appropriate</a:t>
            </a:r>
            <a:r>
              <a:rPr kumimoji="0" lang="en-US"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support agencies: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helps explain the processes to both witnesses and victims should the matter come to court along with any compensation claim that could be made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itchFamily="34" charset="-128"/>
                <a:cs typeface="Arial" panose="020B0604020202020204" pitchFamily="34" charset="0"/>
              </a:rPr>
              <a:t>A signal crime </a:t>
            </a:r>
            <a:r>
              <a:rPr kumimoji="0" lang="en-GB" altLang="en-US" sz="1100" b="0" i="0" u="none" strike="noStrike" kern="1200" cap="none" spc="0" normalizeH="0" baseline="0" noProof="0" dirty="0">
                <a:ln>
                  <a:noFill/>
                </a:ln>
                <a:solidFill>
                  <a:schemeClr val="tx1"/>
                </a:solidFill>
                <a:effectLst/>
                <a:uLnTx/>
                <a:uFillTx/>
                <a:latin typeface="+mn-lt"/>
                <a:ea typeface="ＭＳ Ｐゴシック" pitchFamily="34" charset="-128"/>
                <a:cs typeface="Arial" panose="020B0604020202020204" pitchFamily="34" charset="0"/>
              </a:rPr>
              <a:t>is defined as an incident that has a disproportionate impact in terms of causing a person to perceive themselves to be at risk in some sense.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It can allay any unreasonable fears the victim may have in terms of personal vulnerability and repeat attacks.</a:t>
            </a:r>
            <a:endParaRPr kumimoji="0" lang="en-GB" altLang="en-US" sz="1100" b="0" i="0" u="none" strike="noStrike" kern="1200" cap="none" spc="0" normalizeH="0" baseline="0" noProof="0" dirty="0">
              <a:ln>
                <a:noFill/>
              </a:ln>
              <a:solidFill>
                <a:schemeClr val="tx1"/>
              </a:solidFill>
              <a:effectLst/>
              <a:uLnTx/>
              <a:uFillTx/>
              <a:latin typeface="+mn-lt"/>
              <a:ea typeface="ＭＳ Ｐゴシック"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itchFamily="34" charset="-128"/>
                <a:cs typeface="Arial" panose="020B0604020202020204" pitchFamily="34" charset="0"/>
              </a:rPr>
              <a:t>Reassurance Gap - </a:t>
            </a:r>
            <a:r>
              <a:rPr kumimoji="0" lang="en-GB" altLang="en-US" sz="1100" b="0" i="0" u="none" strike="noStrike" kern="1200" cap="none" spc="0" normalizeH="0" baseline="0" noProof="0" dirty="0">
                <a:ln>
                  <a:noFill/>
                </a:ln>
                <a:solidFill>
                  <a:schemeClr val="tx1"/>
                </a:solidFill>
                <a:effectLst/>
                <a:uLnTx/>
                <a:uFillTx/>
                <a:latin typeface="+mn-lt"/>
                <a:ea typeface="ＭＳ Ｐゴシック" pitchFamily="34" charset="-128"/>
                <a:cs typeface="Arial" panose="020B0604020202020204" pitchFamily="34" charset="0"/>
              </a:rPr>
              <a:t>the gap between the community’s perceptions and the good work the police are achieving. To close this gap the police need to deal with things that will effect people’s sense of security and address the reassurance gap.</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100" b="1" i="0" u="none" strike="noStrike" kern="1200" cap="none" spc="0" normalizeH="0" baseline="0" noProof="0" dirty="0">
              <a:ln>
                <a:noFill/>
              </a:ln>
              <a:solidFill>
                <a:schemeClr val="tx1"/>
              </a:solidFill>
              <a:effectLst/>
              <a:uLnTx/>
              <a:uFillTx/>
              <a:latin typeface="+mn-lt"/>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Times New Roman" pitchFamily="18"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13</a:t>
            </a:fld>
            <a:endParaRPr lang="en-GB"/>
          </a:p>
        </p:txBody>
      </p:sp>
    </p:spTree>
    <p:extLst>
      <p:ext uri="{BB962C8B-B14F-4D97-AF65-F5344CB8AC3E}">
        <p14:creationId xmlns:p14="http://schemas.microsoft.com/office/powerpoint/2010/main" val="1857835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algn="l" fontAlgn="auto"/>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Establishing a rapport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will encourage a victim or witness to discuss their immediate needs, fears and concerns. Establish if there is any relationship between witnesses, victim and offender, which will need to be recorded accordingly e.g. a DV incident in public, whereby victim and offender are known to each other, a witness may not be known to victim/offender and will be classed as an independent witness.</a:t>
            </a:r>
            <a:b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br>
            <a:b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br>
            <a:r>
              <a:rPr lang="en-GB" sz="1100" b="0" i="0" dirty="0">
                <a:solidFill>
                  <a:schemeClr val="tx1"/>
                </a:solidFill>
                <a:effectLst/>
                <a:latin typeface="+mn-lt"/>
              </a:rPr>
              <a:t>Rapport is the foundation of a meaningful relationship between two people. When you’re good at building rapport, you’re practiced at establishing a connection between yourself and someone else. Good rapport can make the other person feel respected, heard, and seen. It’s a great way to understand another person’s needs and support them. Building rapport is about driving a meaningful connection between you and another person. It isn’t enough to feign interest—instead, practice openness and honesty in order to establish mutual trust. </a:t>
            </a:r>
          </a:p>
          <a:p>
            <a:pPr algn="l" fontAlgn="auto"/>
            <a:endParaRPr lang="en-GB" sz="1100" b="0" i="0" dirty="0">
              <a:solidFill>
                <a:schemeClr val="tx1"/>
              </a:solidFill>
              <a:effectLst/>
              <a:latin typeface="+mn-lt"/>
            </a:endParaRPr>
          </a:p>
          <a:p>
            <a:pPr algn="l" fontAlgn="auto"/>
            <a:r>
              <a:rPr lang="en-GB" sz="1100" b="1" i="0" dirty="0">
                <a:solidFill>
                  <a:schemeClr val="tx1"/>
                </a:solidFill>
                <a:effectLst/>
                <a:latin typeface="+mn-lt"/>
              </a:rPr>
              <a:t>QTS: How do you build rapport?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a:t>
            </a:r>
            <a:b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b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1. First, understand yourself</a:t>
            </a:r>
          </a:p>
          <a:p>
            <a:pPr algn="l" fontAlgn="auto"/>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 first thing to do, before you even begin a conversation, is to focus on yourself. Building rapport isn’t about faking it. You don’t have to be the most outgoing or extroverted person in order to build this skill. Anyone can build rapport, regardless of your communication skills. </a:t>
            </a:r>
            <a:b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br>
            <a:r>
              <a:rPr lang="en-GB" sz="1100" b="1" i="0" dirty="0">
                <a:solidFill>
                  <a:schemeClr val="tx1"/>
                </a:solidFill>
                <a:effectLst/>
                <a:latin typeface="+mn-lt"/>
              </a:rPr>
              <a:t>2. Practice active listening</a:t>
            </a:r>
          </a:p>
          <a:p>
            <a:pPr algn="l" fontAlgn="auto"/>
            <a:r>
              <a:rPr lang="en-GB" sz="1100" b="0" i="0" dirty="0">
                <a:solidFill>
                  <a:schemeClr val="tx1"/>
                </a:solidFill>
                <a:effectLst/>
                <a:latin typeface="+mn-lt"/>
              </a:rPr>
              <a:t>Listening plays a key role in building rapport. Active listening, or listening to understand, is the practice of focusing on what the other person is saying—instead of thinking about what you're going to say next. </a:t>
            </a:r>
            <a:br>
              <a:rPr lang="en-GB" sz="1100" b="0" i="0" dirty="0">
                <a:solidFill>
                  <a:schemeClr val="tx1"/>
                </a:solidFill>
                <a:effectLst/>
                <a:latin typeface="+mn-lt"/>
              </a:rPr>
            </a:br>
            <a:r>
              <a:rPr lang="en-GB" sz="1100" b="1" i="0" dirty="0">
                <a:solidFill>
                  <a:schemeClr val="tx1"/>
                </a:solidFill>
                <a:effectLst/>
                <a:latin typeface="+mn-lt"/>
              </a:rPr>
              <a:t>3. Use positive body language</a:t>
            </a:r>
          </a:p>
          <a:p>
            <a:pPr algn="l" fontAlgn="auto"/>
            <a:r>
              <a:rPr lang="en-GB" sz="1100" b="0" i="0" dirty="0">
                <a:solidFill>
                  <a:schemeClr val="tx1"/>
                </a:solidFill>
                <a:effectLst/>
                <a:latin typeface="+mn-lt"/>
              </a:rPr>
              <a:t>Almost equally important to how you listen is how you look while you’re listening. Even if you’re paying attention, distracted or disinterested nonverbal communication can unintentionally put people off. During a conversation, check in with your facial expressions and body language. Are your arms crossed? Are you making eye contact? These small things make a big difference. </a:t>
            </a:r>
            <a:br>
              <a:rPr lang="en-GB" sz="1100" b="0" i="0" dirty="0">
                <a:solidFill>
                  <a:schemeClr val="tx1"/>
                </a:solidFill>
                <a:effectLst/>
                <a:latin typeface="+mn-lt"/>
              </a:rPr>
            </a:br>
            <a:r>
              <a:rPr lang="en-GB" sz="1100" b="1" i="0" dirty="0">
                <a:solidFill>
                  <a:schemeClr val="tx1"/>
                </a:solidFill>
                <a:effectLst/>
                <a:latin typeface="+mn-lt"/>
              </a:rPr>
              <a:t>4. Look for commonalities</a:t>
            </a:r>
          </a:p>
          <a:p>
            <a:pPr algn="l" fontAlgn="auto"/>
            <a:r>
              <a:rPr lang="en-GB" sz="1100" b="0" i="0" dirty="0">
                <a:solidFill>
                  <a:schemeClr val="tx1"/>
                </a:solidFill>
                <a:effectLst/>
                <a:latin typeface="+mn-lt"/>
              </a:rPr>
              <a:t>One of the easiest ways to build rapport is to look for similarities between you and someone else. Do you have any shared interests? A similar past? Oftentimes, it’s much easier to forge a connection with someone when you have something in common. You can use that common ground as a jumping off point to a deeper conversation.</a:t>
            </a:r>
            <a:br>
              <a:rPr lang="en-GB" sz="1100" b="0" i="0" dirty="0">
                <a:solidFill>
                  <a:schemeClr val="tx1"/>
                </a:solidFill>
                <a:effectLst/>
                <a:latin typeface="+mn-lt"/>
              </a:rPr>
            </a:br>
            <a:r>
              <a:rPr lang="en-GB" sz="1100" b="1" i="0" dirty="0">
                <a:solidFill>
                  <a:schemeClr val="tx1"/>
                </a:solidFill>
                <a:effectLst/>
                <a:latin typeface="+mn-lt"/>
              </a:rPr>
              <a:t>5. Grow your empathy</a:t>
            </a:r>
          </a:p>
          <a:p>
            <a:pPr algn="l" fontAlgn="auto"/>
            <a:r>
              <a:rPr lang="en-GB" sz="1100" b="0" i="0" dirty="0">
                <a:solidFill>
                  <a:schemeClr val="tx1"/>
                </a:solidFill>
                <a:effectLst/>
                <a:latin typeface="+mn-lt"/>
              </a:rPr>
              <a:t>Even if you don’t have a lot in common with the other person, use empathy and curiosity to build rapport. Part of this is focusing on the other person’s needs, and how you can help them. </a:t>
            </a:r>
          </a:p>
          <a:p>
            <a:pPr algn="l" fontAlgn="auto"/>
            <a:r>
              <a:rPr lang="en-GB" sz="1100" b="1" i="0" dirty="0">
                <a:solidFill>
                  <a:schemeClr val="tx1"/>
                </a:solidFill>
                <a:effectLst/>
                <a:latin typeface="+mn-lt"/>
              </a:rPr>
              <a:t>6. Ask open-ended questions</a:t>
            </a:r>
          </a:p>
          <a:p>
            <a:pPr algn="l" fontAlgn="auto"/>
            <a:r>
              <a:rPr lang="en-GB" sz="1100" b="0" i="0" dirty="0">
                <a:solidFill>
                  <a:schemeClr val="tx1"/>
                </a:solidFill>
                <a:effectLst/>
                <a:latin typeface="+mn-lt"/>
              </a:rPr>
              <a:t>If you can’t find anything in common, use open ended questions to allow the other person to share their passions. Open-ended questions prompt the other person to share more about their past.</a:t>
            </a:r>
          </a:p>
          <a:p>
            <a:pPr algn="l" fontAlgn="auto"/>
            <a:endParaRPr lang="en-GB" sz="1100" b="0" i="0" dirty="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Treating each person as an individual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and not harbouring stereotypes which can affect an officers   communication style allows sensitivity to the persons needs. Some people only require simple words of advice, others need more practical action.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Empowerment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is the act of helping or giving someone the tools or power to gain their freedom or do what they want or control hat happens to them. As Police officers this is huge thing we can do for victims and witnesses. Empowering is important as it gives them control back of their lives, which can lead to increased motivation to help us and achieve justice. </a:t>
            </a:r>
            <a:endPar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Communicate clearly and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listen attentively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s</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howing consideration and courtesy throughout will help encourage victims and witnesses to be more forthcoming and express their views about what has happened to them. If a person feels the police are uncaring and insensitive to their problems, it may be more difficult to build up a rapport with them.</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Some people only require simple words of advice, others need more practical 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Vulnerable or Intimidated -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d</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iscuss with vulnerable and intimidated victims which special measures would be most appropriate to assist them in giving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Immediate support needs</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should be identified and the person advised regarding what resources are available so that they can make informed requests and decisions.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Sources of Support </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may come from: Parents/Guardians, Social Services/Youth Services, Appropriate Adult, Voluntary sector – </a:t>
            </a:r>
            <a:r>
              <a:rPr kumimoji="0" lang="en-GB" altLang="en-US" sz="1100" b="0" i="0" u="none" strike="noStrike" kern="1200" cap="none" spc="0" normalizeH="0" baseline="0" noProof="0" dirty="0" err="1">
                <a:ln>
                  <a:noFill/>
                </a:ln>
                <a:solidFill>
                  <a:schemeClr val="tx1"/>
                </a:solidFill>
                <a:effectLst/>
                <a:uLnTx/>
                <a:uFillTx/>
                <a:latin typeface="+mn-lt"/>
                <a:ea typeface="+mn-ea"/>
                <a:cs typeface="Arial" panose="020B0604020202020204" pitchFamily="34" charset="0"/>
              </a:rPr>
              <a:t>eg</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MIND, Victim Support, Legal advice, Medical practitioner,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Trained specialist interviewer, Special Measures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Interpreters</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should be considered so that wherever possible, people will be communicated with in the language of their choice.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14</a:t>
            </a:fld>
            <a:endParaRPr lang="en-GB"/>
          </a:p>
        </p:txBody>
      </p:sp>
    </p:spTree>
    <p:extLst>
      <p:ext uri="{BB962C8B-B14F-4D97-AF65-F5344CB8AC3E}">
        <p14:creationId xmlns:p14="http://schemas.microsoft.com/office/powerpoint/2010/main" val="4190068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QTS – Why is it important to document your actions at the scene of an incident/crime?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Accurately documenting written records of a person’s needs, any agreements reached and the support offered is vital for the smooth progress and in case of an inquiry.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Records of any agreements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reached with the individual regarding meeting their needs provides a record that can be referred to later to ensure nothing is overlooked.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If a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complaint</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is made by the individual that their needs were not addressed, this written record will be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 written record will also assist in ensuring that e</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ssential evidential details are not omitted.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Continuity: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 number of persons may be involved in the enquiry so to ensure that everyone  understands exactly what has happened it is important to record the decisions that have been made so the job can be done efficiently.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Continuity of Evidence:</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some interviews with vulnerable people can take place over a number of sessions/days because of communication requirements. Accounts from previous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need to be summarised so the interview can start where it left off.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Exclusion or Inadmissible Evidence:</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the police/CPS need to demonstrate that they followed the rules regarding vulnerable/intimidated witnesses from the beginning – potential evidence may be excluded by the court if they don’t.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Victim Personal Statements (VPS):</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statements made by the victim at the end of their evidential statements to tell the court the impact of the crime on the individual. They are read out in court after a finding of guilt and help the magistrate/judge determine the severity of the sentence – </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they</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must not be left out.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(VPS is covered in more detail in the following slides)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It is important that the person is made aware of the force’s confidentiality policy and how the Data Protection Act 2018 affects them. They should be informed how the information they are giving will be recorded, how it will be stored and who will have access to it. This will be particularly important to people who may feel threatened by the perpetrator(s) of a crime or ASB, as they may be worried that the perpetrators will find out what they have said and of any potential repercussions.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It is important to build upon the relationship of trust that has been established and reassure them that their information will be handled securely.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15</a:t>
            </a:fld>
            <a:endParaRPr lang="en-GB"/>
          </a:p>
        </p:txBody>
      </p:sp>
    </p:spTree>
    <p:extLst>
      <p:ext uri="{BB962C8B-B14F-4D97-AF65-F5344CB8AC3E}">
        <p14:creationId xmlns:p14="http://schemas.microsoft.com/office/powerpoint/2010/main" val="8741995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QTS – What are the possible consequences for victims and witnesses if this is not done?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Accurately documenting written records of a person’s needs, any agreements reached and support offered is vital for the smooth progress and in case of an inquiry.</a:t>
            </a:r>
          </a:p>
          <a:p>
            <a:endParaRPr lang="en-GB" sz="1100" dirty="0">
              <a:solidFill>
                <a:schemeClr val="tx1"/>
              </a:solidFill>
              <a:latin typeface="+mn-lt"/>
            </a:endParaRPr>
          </a:p>
          <a:p>
            <a:r>
              <a:rPr lang="en-GB" sz="1100" b="1" dirty="0">
                <a:solidFill>
                  <a:schemeClr val="tx1"/>
                </a:solidFill>
                <a:latin typeface="+mn-lt"/>
              </a:rPr>
              <a:t>QTS – What actions would you record?</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16</a:t>
            </a:fld>
            <a:endParaRPr lang="en-GB"/>
          </a:p>
        </p:txBody>
      </p:sp>
    </p:spTree>
    <p:extLst>
      <p:ext uri="{BB962C8B-B14F-4D97-AF65-F5344CB8AC3E}">
        <p14:creationId xmlns:p14="http://schemas.microsoft.com/office/powerpoint/2010/main" val="6408717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QTS – What is a Victim Personal Statement VPS?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Victim Personal Statement (VPS) gives victims an opportunity to describe the wider effects of the crime upon them, express their concerns and indicate whether or not they require any support. It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provides the criminal justice agencies with information on how the crime has affected the victim.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Provisions relating to the making of a VPS and its use in criminal proceedings are included in the Code of Practice for Victims of Crime (Victims' Code), which was revised in November 2020.</a:t>
            </a: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It is entirely voluntary and no inferences will be drawn whether the victim chooses to make a VPS or not. </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judge or magistrate will consider the VPS when passing sentence.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Business Victims must be offered the opportunity to make a </a:t>
            </a: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Impact Statement for Business </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(ISB). It outlines how a crime has affected businesses </a:t>
            </a:r>
            <a:r>
              <a:rPr kumimoji="0" lang="en-GB" altLang="en-US" sz="1100" b="0" i="0" u="none" strike="noStrike" kern="1200" cap="none" spc="0" normalizeH="0" baseline="0" noProof="0" dirty="0" err="1">
                <a:ln>
                  <a:noFill/>
                </a:ln>
                <a:solidFill>
                  <a:schemeClr val="tx1"/>
                </a:solidFill>
                <a:effectLst/>
                <a:uLnTx/>
                <a:uFillTx/>
                <a:latin typeface="+mn-lt"/>
                <a:ea typeface="+mn-ea"/>
                <a:cs typeface="Arial" panose="020B0604020202020204" pitchFamily="34" charset="0"/>
              </a:rPr>
              <a:t>eg</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loss of earnings or damage to reputation.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17</a:t>
            </a:fld>
            <a:endParaRPr lang="en-GB"/>
          </a:p>
        </p:txBody>
      </p:sp>
    </p:spTree>
    <p:extLst>
      <p:ext uri="{BB962C8B-B14F-4D97-AF65-F5344CB8AC3E}">
        <p14:creationId xmlns:p14="http://schemas.microsoft.com/office/powerpoint/2010/main" val="749713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latin typeface="+mn-lt"/>
                <a:cs typeface="Arial" panose="020B0604020202020204" pitchFamily="34" charset="0"/>
              </a:rPr>
              <a:t>QTS – What are the benefits of a VPS?</a:t>
            </a:r>
          </a:p>
          <a:p>
            <a:endParaRPr lang="en-GB" sz="1100" dirty="0">
              <a:solidFill>
                <a:schemeClr val="tx1"/>
              </a:solidFill>
              <a:latin typeface="+mn-lt"/>
              <a:cs typeface="Arial" panose="020B0604020202020204" pitchFamily="34" charset="0"/>
            </a:endParaRPr>
          </a:p>
          <a:p>
            <a:r>
              <a:rPr lang="en-GB" sz="1100" dirty="0">
                <a:solidFill>
                  <a:schemeClr val="tx1"/>
                </a:solidFill>
                <a:latin typeface="+mn-lt"/>
                <a:cs typeface="Arial" panose="020B0604020202020204" pitchFamily="34" charset="0"/>
              </a:rPr>
              <a:t>Traditionally</a:t>
            </a:r>
            <a:r>
              <a:rPr lang="en-GB" sz="1100" baseline="0" dirty="0">
                <a:solidFill>
                  <a:schemeClr val="tx1"/>
                </a:solidFill>
                <a:latin typeface="+mn-lt"/>
                <a:cs typeface="Arial" panose="020B0604020202020204" pitchFamily="34" charset="0"/>
              </a:rPr>
              <a:t> the Police handed a victim a leaflet explaining the support available to them by Victim Support. An electronic referral is now made to Victim support (via Niche) with the victims permission, and Victim Support will contact the victim directly. </a:t>
            </a:r>
          </a:p>
          <a:p>
            <a:endParaRPr lang="en-GB" sz="1100" baseline="0" dirty="0">
              <a:solidFill>
                <a:schemeClr val="tx1"/>
              </a:solidFill>
              <a:latin typeface="+mn-lt"/>
              <a:cs typeface="Arial" panose="020B0604020202020204" pitchFamily="34" charset="0"/>
            </a:endParaRPr>
          </a:p>
          <a:p>
            <a:r>
              <a:rPr lang="en-GB" sz="1100" baseline="0" dirty="0">
                <a:solidFill>
                  <a:schemeClr val="tx1"/>
                </a:solidFill>
                <a:latin typeface="+mn-lt"/>
                <a:cs typeface="Arial" panose="020B0604020202020204" pitchFamily="34" charset="0"/>
              </a:rPr>
              <a:t>Website details can be offered to the victim, to show what support is available to them </a:t>
            </a:r>
          </a:p>
          <a:p>
            <a:endParaRPr lang="en-GB" sz="1100" baseline="0" dirty="0">
              <a:solidFill>
                <a:schemeClr val="tx1"/>
              </a:solidFill>
              <a:latin typeface="+mn-lt"/>
              <a:cs typeface="Arial" panose="020B0604020202020204" pitchFamily="34" charset="0"/>
            </a:endParaRPr>
          </a:p>
          <a:p>
            <a:r>
              <a:rPr lang="en-GB" sz="1100" dirty="0">
                <a:solidFill>
                  <a:schemeClr val="tx1"/>
                </a:solidFill>
                <a:latin typeface="+mn-lt"/>
                <a:cs typeface="Arial" panose="020B0604020202020204" pitchFamily="34" charset="0"/>
              </a:rPr>
              <a:t>https://www.southwalesvictimfocus.org.uk/ (South Wales Police) </a:t>
            </a:r>
          </a:p>
          <a:p>
            <a:endParaRPr lang="en-GB" sz="1100" dirty="0">
              <a:solidFill>
                <a:schemeClr val="tx1"/>
              </a:solidFill>
              <a:latin typeface="+mn-lt"/>
              <a:cs typeface="Arial" panose="020B0604020202020204" pitchFamily="34" charset="0"/>
            </a:endParaRPr>
          </a:p>
          <a:p>
            <a:r>
              <a:rPr lang="en-GB" sz="1100" dirty="0">
                <a:solidFill>
                  <a:schemeClr val="tx1"/>
                </a:solidFill>
                <a:latin typeface="+mn-lt"/>
                <a:cs typeface="Arial" panose="020B0604020202020204" pitchFamily="34" charset="0"/>
              </a:rPr>
              <a:t>https://www.connectgwent.org.uk/ (Gwent Police) </a:t>
            </a:r>
          </a:p>
          <a:p>
            <a:endParaRPr lang="en-GB" sz="1100" dirty="0">
              <a:solidFill>
                <a:schemeClr val="tx1"/>
              </a:solidFill>
              <a:latin typeface="+mn-lt"/>
              <a:cs typeface="Arial" panose="020B0604020202020204" pitchFamily="34" charset="0"/>
            </a:endParaRPr>
          </a:p>
          <a:p>
            <a:r>
              <a:rPr lang="en-GB" sz="1100" dirty="0">
                <a:solidFill>
                  <a:schemeClr val="tx1"/>
                </a:solidFill>
                <a:latin typeface="+mn-lt"/>
                <a:cs typeface="Arial" panose="020B0604020202020204" pitchFamily="34" charset="0"/>
              </a:rPr>
              <a:t>Trainer to click on to view… </a:t>
            </a:r>
          </a:p>
        </p:txBody>
      </p:sp>
      <p:sp>
        <p:nvSpPr>
          <p:cNvPr id="4" name="Slide Number Placeholder 3"/>
          <p:cNvSpPr>
            <a:spLocks noGrp="1"/>
          </p:cNvSpPr>
          <p:nvPr>
            <p:ph type="sldNum" sz="quarter" idx="10"/>
          </p:nvPr>
        </p:nvSpPr>
        <p:spPr/>
        <p:txBody>
          <a:bodyPr/>
          <a:lstStyle/>
          <a:p>
            <a:fld id="{5A5223AA-BD33-41A8-BE47-C2ADC0CE1EC3}" type="slidenum">
              <a:rPr lang="en-GB" smtClean="0"/>
              <a:t>18</a:t>
            </a:fld>
            <a:endParaRPr lang="en-GB"/>
          </a:p>
        </p:txBody>
      </p:sp>
    </p:spTree>
    <p:extLst>
      <p:ext uri="{BB962C8B-B14F-4D97-AF65-F5344CB8AC3E}">
        <p14:creationId xmlns:p14="http://schemas.microsoft.com/office/powerpoint/2010/main" val="15889107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latin typeface="+mn-lt"/>
              </a:rPr>
              <a:t>The Code of Practice for Victims of Crime (Victims’ Code) will come into effect on Thursday 1</a:t>
            </a:r>
            <a:r>
              <a:rPr lang="en-GB" sz="1100" baseline="30000" dirty="0">
                <a:solidFill>
                  <a:schemeClr val="tx1"/>
                </a:solidFill>
                <a:latin typeface="+mn-lt"/>
              </a:rPr>
              <a:t>st</a:t>
            </a:r>
            <a:r>
              <a:rPr lang="en-GB" sz="1100" dirty="0">
                <a:solidFill>
                  <a:schemeClr val="tx1"/>
                </a:solidFill>
                <a:latin typeface="+mn-lt"/>
              </a:rPr>
              <a:t> April 2021. There is an up to date copy on Moodle. </a:t>
            </a:r>
          </a:p>
          <a:p>
            <a:br>
              <a:rPr lang="en-GB" sz="1100" dirty="0">
                <a:solidFill>
                  <a:schemeClr val="tx1"/>
                </a:solidFill>
                <a:latin typeface="+mn-lt"/>
              </a:rPr>
            </a:br>
            <a:r>
              <a:rPr lang="en-GB" sz="1100" dirty="0">
                <a:solidFill>
                  <a:schemeClr val="tx1"/>
                </a:solidFill>
                <a:latin typeface="+mn-lt"/>
              </a:rPr>
              <a:t>The Victims’ Code sets out the minimum standards that must be provided to victims of crime by the police and other organisations working within the Criminal Justice System.</a:t>
            </a:r>
          </a:p>
          <a:p>
            <a:br>
              <a:rPr lang="en-GB" sz="1100" dirty="0">
                <a:solidFill>
                  <a:schemeClr val="tx1"/>
                </a:solidFill>
                <a:latin typeface="+mn-lt"/>
              </a:rPr>
            </a:br>
            <a:r>
              <a:rPr lang="en-GB" sz="1100" dirty="0">
                <a:solidFill>
                  <a:schemeClr val="tx1"/>
                </a:solidFill>
                <a:latin typeface="+mn-lt"/>
              </a:rPr>
              <a:t>The revised code simplifies and shortens the code to make it clear, concise, and easy to understand. It outlines twelve clearly defined </a:t>
            </a:r>
            <a:r>
              <a:rPr lang="en-GB" sz="1100" b="1" dirty="0">
                <a:solidFill>
                  <a:schemeClr val="tx1"/>
                </a:solidFill>
                <a:latin typeface="+mn-lt"/>
              </a:rPr>
              <a:t>rights </a:t>
            </a:r>
            <a:r>
              <a:rPr lang="en-GB" sz="1100" dirty="0">
                <a:solidFill>
                  <a:schemeClr val="tx1"/>
                </a:solidFill>
                <a:latin typeface="+mn-lt"/>
              </a:rPr>
              <a:t>for victims. </a:t>
            </a:r>
          </a:p>
          <a:p>
            <a:br>
              <a:rPr lang="en-GB" sz="1100" dirty="0">
                <a:solidFill>
                  <a:schemeClr val="tx1"/>
                </a:solidFill>
                <a:latin typeface="+mn-lt"/>
              </a:rPr>
            </a:br>
            <a:r>
              <a:rPr lang="en-GB" sz="1100" dirty="0">
                <a:solidFill>
                  <a:schemeClr val="tx1"/>
                </a:solidFill>
                <a:latin typeface="+mn-lt"/>
              </a:rPr>
              <a:t>All officers and staff who interact with the public should read and understand the </a:t>
            </a:r>
            <a:r>
              <a:rPr lang="en-GB" sz="1100" dirty="0">
                <a:solidFill>
                  <a:schemeClr val="tx1"/>
                </a:solidFill>
                <a:latin typeface="+mn-lt"/>
                <a:hlinkClick r:id="rId3">
                  <a:extLst>
                    <a:ext uri="{A12FA001-AC4F-418D-AE19-62706E023703}">
                      <ahyp:hlinkClr xmlns:ahyp="http://schemas.microsoft.com/office/drawing/2018/hyperlinkcolor" val="tx"/>
                    </a:ext>
                  </a:extLst>
                </a:hlinkClick>
              </a:rPr>
              <a:t>Victims' Code</a:t>
            </a:r>
            <a:r>
              <a:rPr lang="en-GB" sz="1100" dirty="0">
                <a:solidFill>
                  <a:schemeClr val="tx1"/>
                </a:solidFill>
                <a:latin typeface="+mn-lt"/>
              </a:rPr>
              <a:t>, to ensure that we meet the rights of victims. </a:t>
            </a:r>
            <a:br>
              <a:rPr lang="en-GB" sz="1100" dirty="0">
                <a:solidFill>
                  <a:schemeClr val="tx1"/>
                </a:solidFill>
                <a:latin typeface="+mn-lt"/>
              </a:rPr>
            </a:br>
            <a:br>
              <a:rPr lang="en-GB" sz="1100" dirty="0">
                <a:solidFill>
                  <a:schemeClr val="tx1"/>
                </a:solidFill>
                <a:latin typeface="+mn-lt"/>
              </a:rPr>
            </a:br>
            <a:r>
              <a:rPr lang="en-GB" sz="1100" dirty="0">
                <a:solidFill>
                  <a:schemeClr val="tx1"/>
                </a:solidFill>
                <a:latin typeface="+mn-lt"/>
              </a:rPr>
              <a:t>Remember to:</a:t>
            </a:r>
            <a:br>
              <a:rPr lang="en-GB" sz="1100" dirty="0">
                <a:solidFill>
                  <a:schemeClr val="tx1"/>
                </a:solidFill>
                <a:latin typeface="+mn-lt"/>
              </a:rPr>
            </a:br>
            <a:br>
              <a:rPr lang="en-GB" sz="1100" dirty="0">
                <a:solidFill>
                  <a:schemeClr val="tx1"/>
                </a:solidFill>
                <a:latin typeface="+mn-lt"/>
              </a:rPr>
            </a:br>
            <a:r>
              <a:rPr lang="en-GB" sz="1100" dirty="0">
                <a:solidFill>
                  <a:schemeClr val="tx1"/>
                </a:solidFill>
                <a:effectLst/>
                <a:latin typeface="+mn-lt"/>
              </a:rPr>
              <a:t>Keep victims updated regularly throughout the investigation</a:t>
            </a:r>
          </a:p>
          <a:p>
            <a:r>
              <a:rPr lang="en-GB" sz="1100" dirty="0">
                <a:solidFill>
                  <a:schemeClr val="tx1"/>
                </a:solidFill>
                <a:effectLst/>
                <a:latin typeface="+mn-lt"/>
              </a:rPr>
              <a:t>Use the Victim Contact Codes on Niche – they will guide you through your obligations under the Victims’ Code</a:t>
            </a:r>
          </a:p>
          <a:p>
            <a:r>
              <a:rPr lang="en-GB" sz="1100" dirty="0">
                <a:solidFill>
                  <a:schemeClr val="tx1"/>
                </a:solidFill>
                <a:effectLst/>
                <a:latin typeface="+mn-lt"/>
              </a:rPr>
              <a:t>Conduct a Victim Needs Assessment – which will be recorded on the Victim Contact code VU01.</a:t>
            </a:r>
          </a:p>
          <a:p>
            <a:r>
              <a:rPr lang="en-GB" sz="1100" dirty="0">
                <a:solidFill>
                  <a:schemeClr val="tx1"/>
                </a:solidFill>
                <a:effectLst/>
                <a:latin typeface="+mn-lt"/>
              </a:rPr>
              <a:t>Refer victims for support. Referrals can be made to South Wales Victim Focus through the link on the VU02 code. </a:t>
            </a:r>
          </a:p>
          <a:p>
            <a:r>
              <a:rPr lang="en-GB" sz="1100" dirty="0">
                <a:solidFill>
                  <a:schemeClr val="tx1"/>
                </a:solidFill>
                <a:effectLst/>
                <a:latin typeface="+mn-lt"/>
              </a:rPr>
              <a:t>Offer victims the chance to make a Victim Personal Statement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Code of Practice for Victims of Crime (revised November 2020 and instigated April 2021) sets out the minimum level of service that victims can expect to receive from the criminal justice system. Failure to comply with it can be taken into account in civil or criminal proceedings.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Victims of crime should be treated in a respectful, sensitive and professional manner without discrimination of any kind. They should receive appropriate support to help them, as far as possible, to cope and recover and be protected from re-victimisation. It is important that victims of crime know what information and support is available to them from reporting a crime onwards and who to request help from if they are not getting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People entitled to services under the Victims’ Code include: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Direct victims of crime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where an allegation has been made to the police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Bereaved close relatives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of a victim of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family spokesperson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for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families bereaved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by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family spokesperson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for victims of crime who have a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disability</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or who have been so badly injured as a result of criminal conduct that they are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unable to communicate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parent or guardian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of a victim who is under 18 years of age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All businesses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that are victims of crime (with the exception of public sector bodies, their agencies or other subsidiary organisations).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Victims have the right to complain if they feel that their rights under the code have not been met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19</a:t>
            </a:fld>
            <a:endParaRPr lang="en-GB"/>
          </a:p>
        </p:txBody>
      </p:sp>
    </p:spTree>
    <p:extLst>
      <p:ext uri="{BB962C8B-B14F-4D97-AF65-F5344CB8AC3E}">
        <p14:creationId xmlns:p14="http://schemas.microsoft.com/office/powerpoint/2010/main" val="27604813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20</a:t>
            </a:fld>
            <a:endParaRPr lang="en-GB"/>
          </a:p>
        </p:txBody>
      </p:sp>
    </p:spTree>
    <p:extLst>
      <p:ext uri="{BB962C8B-B14F-4D97-AF65-F5344CB8AC3E}">
        <p14:creationId xmlns:p14="http://schemas.microsoft.com/office/powerpoint/2010/main" val="3294130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 criminal justice system relies on victims of crime to help identify offenders and give evidence. A better level of service from the police means a victim is more likely to stay engaged with the system and help bring the offender to justice. </a:t>
            </a: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Complying with legislation - the Victim Code assists officers to avoid disciplinary action, secures convictions and ensures officers are complying with their role. </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21</a:t>
            </a:fld>
            <a:endParaRPr lang="en-GB"/>
          </a:p>
        </p:txBody>
      </p:sp>
    </p:spTree>
    <p:extLst>
      <p:ext uri="{BB962C8B-B14F-4D97-AF65-F5344CB8AC3E}">
        <p14:creationId xmlns:p14="http://schemas.microsoft.com/office/powerpoint/2010/main" val="24952433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mn-cs"/>
              </a:rPr>
              <a:t>QTS – what types of victims/witnesses will we come across? – Group Activity 2, groupwork (PPT slides 22 – 28)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Identifying and assessing the needs of victims and witnesses allows them to receive an enhanced level of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mn-cs"/>
              </a:rPr>
              <a:t>Alpha Victim </a:t>
            </a:r>
            <a:r>
              <a:rPr lang="en-GB" sz="1100" b="0" i="0" kern="1200" dirty="0">
                <a:solidFill>
                  <a:schemeClr val="tx1"/>
                </a:solidFill>
                <a:effectLst/>
                <a:latin typeface="+mn-lt"/>
                <a:ea typeface="+mn-ea"/>
                <a:cs typeface="+mn-cs"/>
              </a:rPr>
              <a:t>The alpha victim is </a:t>
            </a:r>
            <a:r>
              <a:rPr lang="en-GB" sz="1100" b="1" i="0" kern="1200" dirty="0">
                <a:solidFill>
                  <a:schemeClr val="tx1"/>
                </a:solidFill>
                <a:effectLst/>
                <a:latin typeface="+mn-lt"/>
                <a:ea typeface="+mn-ea"/>
                <a:cs typeface="+mn-cs"/>
              </a:rPr>
              <a:t>complicit</a:t>
            </a:r>
            <a:r>
              <a:rPr lang="en-GB" sz="1100" b="0" i="0" kern="1200" dirty="0">
                <a:solidFill>
                  <a:schemeClr val="tx1"/>
                </a:solidFill>
                <a:effectLst/>
                <a:latin typeface="+mn-lt"/>
                <a:ea typeface="+mn-ea"/>
                <a:cs typeface="+mn-cs"/>
              </a:rPr>
              <a:t> in the  </a:t>
            </a:r>
            <a:r>
              <a:rPr lang="en-GB" sz="1100" b="1" i="0" kern="1200" dirty="0">
                <a:solidFill>
                  <a:schemeClr val="tx1"/>
                </a:solidFill>
                <a:effectLst/>
                <a:latin typeface="+mn-lt"/>
                <a:ea typeface="+mn-ea"/>
                <a:cs typeface="+mn-cs"/>
              </a:rPr>
              <a:t>exploitation of others -their conditions may improve despite remaining a victim themselves OCGs frequently</a:t>
            </a:r>
            <a:r>
              <a:rPr lang="en-GB" sz="1100" b="0" i="0" kern="1200" dirty="0">
                <a:solidFill>
                  <a:schemeClr val="tx1"/>
                </a:solidFill>
                <a:effectLst/>
                <a:latin typeface="+mn-lt"/>
                <a:ea typeface="+mn-ea"/>
                <a:cs typeface="+mn-cs"/>
              </a:rPr>
              <a:t> have commonalities between members, such as nationality, an ethic minority</a:t>
            </a:r>
            <a:endParaRPr kumimoji="0" lang="en-GB" altLang="en-US" sz="11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Repeat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Significant or key witness</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These witnesses are seen as important to the case, and are defined during serious or major crime enquiries involving an indictable offence. The witness may have witnessed the offence or may be in a particular relationship to the victim.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Reluctant witness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is a witness who declines to cooperate or who makes a statement but then refuses to attend court. They may fear repercussions or reprisals or simply might not want to assist police.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Anonymous witness -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some witnesses are granted anonymity in the interest of justice. This may be to protect their safety or prevent serious damage to property or protect real harm to the public interest.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Defence witness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is a person who the accused is going to call to give evidence at the trial in relation to an alibi or to other matters. Some defence witnesses may be intimidated or reluctant to assist.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mn-cs"/>
              </a:rPr>
              <a:t>Hostile Witness</a:t>
            </a:r>
            <a:r>
              <a:rPr kumimoji="0" lang="en-GB" sz="1100" b="0" i="0" u="none" strike="noStrike" kern="1200" cap="none" spc="0" normalizeH="0" baseline="0" noProof="0" dirty="0">
                <a:ln>
                  <a:noFill/>
                </a:ln>
                <a:solidFill>
                  <a:schemeClr val="tx1"/>
                </a:solidFill>
                <a:effectLst/>
                <a:uLnTx/>
                <a:uFillTx/>
                <a:latin typeface="+mn-lt"/>
                <a:ea typeface="+mn-ea"/>
                <a:cs typeface="+mn-cs"/>
              </a:rPr>
              <a:t> – a barrister can ask for a witness to be deemed ‘hostile’ by a judge. This is when a witness has made a statement previously but declines to confirm details in court, and is assumed that they are deliberately not telling the truth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mn-cs"/>
              </a:rPr>
              <a:t>Cooperative Witness</a:t>
            </a:r>
            <a:r>
              <a:rPr kumimoji="0" lang="en-GB" sz="1100" b="0" i="0" u="none" strike="noStrike" kern="1200" cap="none" spc="0" normalizeH="0" baseline="0" noProof="0" dirty="0">
                <a:ln>
                  <a:noFill/>
                </a:ln>
                <a:solidFill>
                  <a:schemeClr val="tx1"/>
                </a:solidFill>
                <a:effectLst/>
                <a:uLnTx/>
                <a:uFillTx/>
                <a:latin typeface="+mn-lt"/>
                <a:ea typeface="+mn-ea"/>
                <a:cs typeface="+mn-cs"/>
              </a:rPr>
              <a:t> If a person is declared a "cooperative witness", he or she is immune from prosecution in exchange for testimony against an accused person at trial. A common scenario for declaring a cooperative witness involves the apprehension by police of a low-level criminal, who subsequently testifies against a high-level organized crime leader in exchange for immunity from the crime at hand.</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22</a:t>
            </a:fld>
            <a:endParaRPr lang="en-GB"/>
          </a:p>
        </p:txBody>
      </p:sp>
    </p:spTree>
    <p:extLst>
      <p:ext uri="{BB962C8B-B14F-4D97-AF65-F5344CB8AC3E}">
        <p14:creationId xmlns:p14="http://schemas.microsoft.com/office/powerpoint/2010/main" val="11040900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Vulnerable witnesses</a:t>
            </a:r>
          </a:p>
          <a:p>
            <a:pPr marL="287779" marR="0" lvl="0" indent="-287779"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Children under 18 years of age at the time of the hearing</a:t>
            </a:r>
          </a:p>
          <a:p>
            <a:pPr marL="0" marR="0" lvl="0" indent="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None/>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Anyone whose </a:t>
            </a:r>
            <a:r>
              <a:rPr kumimoji="0" lang="en-US"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quality of evidence </a:t>
            </a: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is likely to be diminished because they are: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suffering from a mental disorder (as detailed under the Mental Health Act 1983) -  People with a psychopathic or any other personality disorder, schizophrenia or any other </a:t>
            </a:r>
            <a:r>
              <a:rPr kumimoji="0" lang="en-US" altLang="en-US" sz="1100" b="0" i="1" u="none" strike="noStrike" kern="1200" cap="none" spc="0" normalizeH="0" baseline="0" noProof="0" dirty="0">
                <a:ln>
                  <a:noFill/>
                </a:ln>
                <a:solidFill>
                  <a:schemeClr val="tx1"/>
                </a:solidFill>
                <a:effectLst/>
                <a:uLnTx/>
                <a:uFillTx/>
                <a:latin typeface="+mn-lt"/>
                <a:ea typeface="+mn-ea"/>
                <a:cs typeface="Arial" panose="020B0604020202020204" pitchFamily="34" charset="0"/>
              </a:rPr>
              <a:t>mental disorder</a:t>
            </a: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This this might include a clinical diagnosis of depression</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term </a:t>
            </a:r>
            <a:r>
              <a:rPr kumimoji="0" lang="en-US" altLang="en-US" sz="1100" b="0" i="1" u="none" strike="noStrike" kern="1200" cap="none" spc="0" normalizeH="0" baseline="0" noProof="0" dirty="0">
                <a:ln>
                  <a:noFill/>
                </a:ln>
                <a:solidFill>
                  <a:schemeClr val="tx1"/>
                </a:solidFill>
                <a:effectLst/>
                <a:uLnTx/>
                <a:uFillTx/>
                <a:latin typeface="+mn-lt"/>
                <a:ea typeface="+mn-ea"/>
                <a:cs typeface="Arial" panose="020B0604020202020204" pitchFamily="34" charset="0"/>
              </a:rPr>
              <a:t>mental disorder </a:t>
            </a: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has been used to correctly reflect the Mental Health Act 1983.</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Outside of legislative use, the term ‘mental ill health’ is preferred. </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287779" marR="0" lvl="0" indent="-287779"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have a significant impairment of intelligence and social functioning, - people with learning disabilities, people with Alzheimer’s Disease or other forms of dementia</a:t>
            </a:r>
          </a:p>
          <a:p>
            <a:pPr marL="287779" marR="0" lvl="0" indent="-287779"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287779" marR="0" lvl="0" indent="-287779" algn="l" defTabSz="914400" rtl="0" eaLnBrk="1" fontAlgn="auto" latinLnBrk="0" hangingPunct="1">
              <a:lnSpc>
                <a:spcPct val="100000"/>
              </a:lnSpc>
              <a:spcBef>
                <a:spcPts val="0"/>
              </a:spcBef>
              <a:spcAft>
                <a:spcPts val="0"/>
              </a:spcAft>
              <a:buClr>
                <a:srgbClr val="0000FF"/>
              </a:buClr>
              <a:buSzTx/>
              <a:buFont typeface="Arial" panose="020B0604020202020204" pitchFamily="34" charset="0"/>
              <a:buChar char="•"/>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have a physical disability or are suffering from a physical disorder - people suffering from impairments of their hearing or speech (someone with a stammer likely to become more severe under stress), people who have limited mobility, for example, users of wheelchairs and other aids to assist their movement.</a:t>
            </a:r>
          </a:p>
          <a:p>
            <a:pPr marL="0" marR="0" lvl="0" indent="0" algn="l" defTabSz="914400" rtl="0" eaLnBrk="1" fontAlgn="auto" latinLnBrk="0" hangingPunct="1">
              <a:lnSpc>
                <a:spcPct val="100000"/>
              </a:lnSpc>
              <a:spcBef>
                <a:spcPts val="0"/>
              </a:spcBef>
              <a:spcAft>
                <a:spcPts val="0"/>
              </a:spcAft>
              <a:buClr>
                <a:srgbClr val="0000FF"/>
              </a:buClr>
              <a:buSzTx/>
              <a:buFont typeface="Arial" panose="020B0604020202020204" pitchFamily="34" charset="0"/>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Quality of evidence </a:t>
            </a: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refers to a witnesses ability to give relevant answers in terms of completeness, accuracy and coherence (ability to provide answers to any questions put to them) </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
                <a:srgbClr val="0000FF"/>
              </a:buClr>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 1999 Act was brought about following the publication of ‘</a:t>
            </a:r>
            <a:r>
              <a:rPr kumimoji="0" lang="en-GB" sz="1100" b="0" i="1"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A Guide to Achieving Best Evidence</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which sought to change the attitude of those involved in the police, CPS, defence &amp; courts regarding evidence that may be given by someone with learning difficulties. Until the Act a person was more likely to be excluded from the process as the justice system didn’t have skills or facilities to cope with hearing their evidence. </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Not all adults with a disability will necessarily be vulnerable as a witness or would wish to be treated as such. It will depend on the nature of the disability and whether it affects ability to perform the functions of a witness.</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Note:</a:t>
            </a:r>
            <a:r>
              <a:rPr kumimoji="0" lang="en-US"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t>
            </a:r>
            <a:r>
              <a:rPr kumimoji="0" lang="en-US"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YJ&amp;CE Act 1999 originally defined a ‘child witness’ as being under 17 years.  The Coroners &amp; Justice Act 2009 raised it to 18 yrs. </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23</a:t>
            </a:fld>
            <a:endParaRPr lang="en-GB"/>
          </a:p>
        </p:txBody>
      </p:sp>
    </p:spTree>
    <p:extLst>
      <p:ext uri="{BB962C8B-B14F-4D97-AF65-F5344CB8AC3E}">
        <p14:creationId xmlns:p14="http://schemas.microsoft.com/office/powerpoint/2010/main" val="5985087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Early identification of a victim or witness who may be subject to intimidation is vital so that the most appropriate support can be provided. </a:t>
            </a:r>
          </a:p>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US" altLang="en-US" sz="1100" b="0" i="0" u="none" strike="noStrike" kern="1200" cap="none" spc="0" normalizeH="0" baseline="0" noProof="0" dirty="0">
                <a:ln>
                  <a:noFill/>
                </a:ln>
                <a:solidFill>
                  <a:schemeClr val="tx1"/>
                </a:solidFill>
                <a:effectLst/>
                <a:uLnTx/>
                <a:uFillTx/>
                <a:latin typeface="+mn-lt"/>
                <a:ea typeface="+mn-ea"/>
                <a:cs typeface="+mn-cs"/>
              </a:rPr>
              <a:t>This is not a definitive list</a:t>
            </a:r>
          </a:p>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Possible </a:t>
            </a:r>
            <a:r>
              <a:rPr kumimoji="0" lang="en-GB" altLang="en-US" sz="1100" b="1" i="0" u="none" strike="noStrike" kern="1200" cap="none" spc="0" normalizeH="0" baseline="0" noProof="0" dirty="0">
                <a:ln>
                  <a:noFill/>
                </a:ln>
                <a:solidFill>
                  <a:schemeClr val="tx1"/>
                </a:solidFill>
                <a:effectLst/>
                <a:uLnTx/>
                <a:uFillTx/>
                <a:latin typeface="+mn-lt"/>
                <a:ea typeface="+mn-ea"/>
                <a:cs typeface="+mn-cs"/>
              </a:rPr>
              <a:t>physical</a:t>
            </a:r>
            <a:r>
              <a:rPr kumimoji="0" lang="en-GB" altLang="en-US" sz="1100" b="0" i="0" u="none" strike="noStrike" kern="1200" cap="none" spc="0" normalizeH="0" baseline="0" noProof="0" dirty="0">
                <a:ln>
                  <a:noFill/>
                </a:ln>
                <a:solidFill>
                  <a:schemeClr val="tx1"/>
                </a:solidFill>
                <a:effectLst/>
                <a:uLnTx/>
                <a:uFillTx/>
                <a:latin typeface="+mn-lt"/>
                <a:ea typeface="+mn-ea"/>
                <a:cs typeface="+mn-cs"/>
              </a:rPr>
              <a:t> characteristics which may indicate vulnerability include: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unusual appearance of the eye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angling head/eyes for viewing</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failing to search visually for people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hesitant in movement or reluctant to move in an unfamiliar environment</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uncontrollable muscle movement.</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 source of this information is “Ministry of Justice (2011) Vulnerable and Intimidated Witnesses-</a:t>
            </a:r>
          </a:p>
          <a:p>
            <a:pPr marL="0" marR="0" lvl="0" indent="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A Police Service Guide”.</a:t>
            </a:r>
            <a:endParaRPr kumimoji="0" lang="en-US" altLang="en-US"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24</a:t>
            </a:fld>
            <a:endParaRPr lang="en-GB"/>
          </a:p>
        </p:txBody>
      </p:sp>
    </p:spTree>
    <p:extLst>
      <p:ext uri="{BB962C8B-B14F-4D97-AF65-F5344CB8AC3E}">
        <p14:creationId xmlns:p14="http://schemas.microsoft.com/office/powerpoint/2010/main" val="23685024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threats or acts can be physical or financial, e.g. threatening to withhold payments for a child if the witness reports an incident to the police or gives evidence.. The intention of the intimidation must be to deter the witness from reporting an incident to the police or giving evidence in court and any threats or acts made against friends and relatives of the witness are also covered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Witnesses who might be regarded as intimidated include those involved in: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domestic violence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crime motivated by reasons relating to race, religion or disability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homophobic and transphobic crime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violent crime, particularly that involving guns or knives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gang related violence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Victims and witnesses who have experienced past or repeat harassment or bullying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Victims and witnesses who are elderly and frail </a:t>
            </a: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Complainants to sexual offences automatically fall into this category unless they wish to opt out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itchFamily="-112" charset="-128"/>
                <a:cs typeface="+mn-cs"/>
              </a:rPr>
              <a:t>An offence under S1 (slavery, servitude and compulsory labour) or 2 (Human Trafficking) of the Modern Slavery Act 2015</a:t>
            </a: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25</a:t>
            </a:fld>
            <a:endParaRPr lang="en-GB"/>
          </a:p>
        </p:txBody>
      </p:sp>
    </p:spTree>
    <p:extLst>
      <p:ext uri="{BB962C8B-B14F-4D97-AF65-F5344CB8AC3E}">
        <p14:creationId xmlns:p14="http://schemas.microsoft.com/office/powerpoint/2010/main" val="15340834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Early identification of a victim or witness who may be intimidated is vital so the most appropriate support can be provided. The following list is not definitive but may help;</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 witness: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tells a police officer or other member of the criminal justice system that intimidation has occurred   or is likely to occur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resides on a medium to high-density housing estate that has a history of ASB and conflict with the police, or resides in a small close-knit community, which may result in the witness living in close proximity to the alleged offender or relatives of the alleged offender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is a member of a cultural, an ethnic minority or religious group where there is evidence that intimidation might occur as a result.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 incident/alleged offence: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occurred in or around the witness’s home (although this is not likely to be sufficient on its own)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by its nature, indicates an increased likelihood of intimidation. Research suggests that sexual assaults, physical assaults, especially domestic violence, vandalism and racially motivated and homophobic crimes are more likely to give rise to intimidation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is one of a series of incidents and there might be evidence of repeat victimisation.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 alleged offender: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has some authority over the witness due to the nature of their relationship, </a:t>
            </a:r>
            <a:r>
              <a:rPr kumimoji="0" lang="en-GB" sz="1100" b="0" i="0" u="none" strike="noStrike" kern="1200" cap="none" spc="0" normalizeH="0" baseline="0" noProof="0" dirty="0" err="1">
                <a:ln>
                  <a:noFill/>
                </a:ln>
                <a:solidFill>
                  <a:schemeClr val="tx1"/>
                </a:solidFill>
                <a:effectLst/>
                <a:uLnTx/>
                <a:uFillTx/>
                <a:latin typeface="+mn-lt"/>
                <a:ea typeface="ＭＳ Ｐゴシック" pitchFamily="-112" charset="-128"/>
                <a:cs typeface="Arial" panose="020B0604020202020204" pitchFamily="34" charset="0"/>
              </a:rPr>
              <a:t>eg</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 a carer in a residential home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has previous history of intimidation or there is intelligence that intimidation has occurred in the past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has a violent nature (also applicable to the alleged offender’s relative or associates)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has the intention and ability to influence or interfere with the witness (also applicable to the alleged offender’s family or associates)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has influence in the criminal world, although this should not be based solely on anecdotal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These indicators can be found in “Ministry of Justice (2011) Vulnerable and Intimidated Witnesses - A Police Service Guide”.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26</a:t>
            </a:fld>
            <a:endParaRPr lang="en-GB"/>
          </a:p>
        </p:txBody>
      </p:sp>
    </p:spTree>
    <p:extLst>
      <p:ext uri="{BB962C8B-B14F-4D97-AF65-F5344CB8AC3E}">
        <p14:creationId xmlns:p14="http://schemas.microsoft.com/office/powerpoint/2010/main" val="25719583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Some individuals and communities are more likely to experience repeat victimisation: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Residential areas where a high proportion of older people live (including council owned properties and sheltered housing organisations)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Areas where young people congregate, </a:t>
            </a:r>
            <a:r>
              <a:rPr kumimoji="0" lang="en-GB" sz="1100" b="0" i="0" u="none" strike="noStrike" kern="1200" cap="none" spc="0" normalizeH="0" baseline="0" noProof="0" dirty="0" err="1">
                <a:ln>
                  <a:noFill/>
                </a:ln>
                <a:solidFill>
                  <a:schemeClr val="tx1"/>
                </a:solidFill>
                <a:effectLst/>
                <a:uLnTx/>
                <a:uFillTx/>
                <a:latin typeface="+mn-lt"/>
                <a:ea typeface="ＭＳ Ｐゴシック" pitchFamily="-112" charset="-128"/>
                <a:cs typeface="ＭＳ Ｐゴシック" pitchFamily="-112" charset="-128"/>
              </a:rPr>
              <a:t>eg</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local parks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High density housing estates, either council or privately owned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Industrial and/or business areas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Areas with a collection of shops </a:t>
            </a:r>
            <a:r>
              <a:rPr kumimoji="0" lang="en-GB" sz="1100" b="0" i="0" u="none" strike="noStrike" kern="1200" cap="none" spc="0" normalizeH="0" baseline="0" noProof="0" dirty="0" err="1">
                <a:ln>
                  <a:noFill/>
                </a:ln>
                <a:solidFill>
                  <a:schemeClr val="tx1"/>
                </a:solidFill>
                <a:effectLst/>
                <a:uLnTx/>
                <a:uFillTx/>
                <a:latin typeface="+mn-lt"/>
                <a:ea typeface="ＭＳ Ｐゴシック" pitchFamily="-112" charset="-128"/>
                <a:cs typeface="ＭＳ Ｐゴシック" pitchFamily="-112" charset="-128"/>
              </a:rPr>
              <a:t>eg</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shopping centres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Certain types of criminal activity are more common in cases of repeat victimisation;  criminal damage/vandalism, burglary (both dwelling and commercial), theft (including theft of or from motor vehicles), assaults, domestic abuse, robbery, sexual offences and fraud.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Repeat Victimisation is often not reported to the police, or alternatively, the victim may report the crime but not give the full picture. A victim’s reasons for not reporting (or under-reporting) crimes may include that they may: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be too embarrassed or afraid to tell anyone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wish to maintain their privacy or deal with the matter themselves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believe the police would not or could not do anything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be desensitised or resigned to crime as ‘a common occurrence’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fear reprisal (e.g. in the case of sexual assault by a family member)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dislike or fear the police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be discouraged, following a negative previous experience of police or courts.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27</a:t>
            </a:fld>
            <a:endParaRPr lang="en-GB"/>
          </a:p>
        </p:txBody>
      </p:sp>
    </p:spTree>
    <p:extLst>
      <p:ext uri="{BB962C8B-B14F-4D97-AF65-F5344CB8AC3E}">
        <p14:creationId xmlns:p14="http://schemas.microsoft.com/office/powerpoint/2010/main" val="9146769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28</a:t>
            </a:fld>
            <a:endParaRPr lang="en-GB"/>
          </a:p>
        </p:txBody>
      </p:sp>
    </p:spTree>
    <p:extLst>
      <p:ext uri="{BB962C8B-B14F-4D97-AF65-F5344CB8AC3E}">
        <p14:creationId xmlns:p14="http://schemas.microsoft.com/office/powerpoint/2010/main" val="6196812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29</a:t>
            </a:fld>
            <a:endParaRPr lang="en-GB"/>
          </a:p>
        </p:txBody>
      </p:sp>
    </p:spTree>
    <p:extLst>
      <p:ext uri="{BB962C8B-B14F-4D97-AF65-F5344CB8AC3E}">
        <p14:creationId xmlns:p14="http://schemas.microsoft.com/office/powerpoint/2010/main" val="9868411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QTS – What types of crimes can be especially difficult for victims/witnesses? – Group Activity 2, groupwork</a:t>
            </a: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Some crimes and incidents because of their nature can have a devastating effect on the victim, families and communities, particularly if part of a campaign lasting months or even years.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Crimes associated with Domestic Abuse, Anti-Social Behaviour, Harassment and Stalking can be particularly distressing for victims.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Hate crimes and incidents emphasise feelings of difference, rather than focussing on what people have in common. The result can be mistrust and fear which, unless effectively countered, can create barriers between the police and the community.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‘Hate crimes and incidents are taken to mean any crime or incident where the perpetrator’s hostility or prejudice against an identifiable group of people is a factor in determining who is victimised’.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‘Hate’ can be based on any one of the protected characteristics under the Equality Act 2010, but the most vulnerable victims of crime are those who become victims because of their Age, Disability, Gender reassignment, Race, Religion or belief, or sexuality. This is not to discount the others (Marriage and civil partnership and Pregnancy and maternity) but the most common form of hate crime is directed at the others…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In each of the crimes/incidents listed on the PP, attending officers are required to identify early on whether or not the victim is a repeat victim or a vulnerable victims to make sure they receive the best service.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They must then ensure a Repeat Victim Action Plan (RVAP) or a Vulnerable Victim Action Plan (VVAP) is put in place.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We’ve looked at vulnerability – but in terms of </a:t>
            </a:r>
            <a:r>
              <a:rPr kumimoji="0" lang="en-GB" altLang="en-US" sz="1100" b="0" i="1"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repeat victims</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partners will have developed a </a:t>
            </a:r>
            <a:r>
              <a:rPr kumimoji="0" lang="en-GB" altLang="en-US" sz="1100" b="0" i="1"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threshold</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for identifying repeat victimisation – this could be in terms of the crime – e.g. victim of a dwelling burglary twice within 12 months, or hate crime/incident in a similar period. Some forces adopt a different threshold for ASB – e.g. 3 incidents in a 12 month period and 2 incidents in the same period for domestic abuse.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Whatever the threshold, the requirement will be the same – </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identifying repeat/vulnerable victims at the first point of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contact, then providing a quality service, prompt investigation and specialists to assist with an Action Plan asap.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 action plan will include liaison internally (with specialist departments) and externally (with specialist partners).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It is important that such victims are offered support from very early on. However, while you can give immediate help, it is difficult for you to maintain support over a long period. There are agencies within the community who can offer services which the police service, because of other commitments, sometimes cannot – some of these are on the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Of course, in almost all of these cases, there will also be a crime to deal with; therefore, officers must be able to gather information and evidence to effectively investigate the offence.</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30</a:t>
            </a:fld>
            <a:endParaRPr lang="en-GB"/>
          </a:p>
        </p:txBody>
      </p:sp>
    </p:spTree>
    <p:extLst>
      <p:ext uri="{BB962C8B-B14F-4D97-AF65-F5344CB8AC3E}">
        <p14:creationId xmlns:p14="http://schemas.microsoft.com/office/powerpoint/2010/main" val="16894951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QTS – How can we ensure effective communication with victims and witnesses? – Group Activity 2, groupwork</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Effective communication is important for </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all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victims and witnesses, but extra effort must be made for those who are vulnerable.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Different methods of communication may be required and advice may be needed on the best method of communicating with some vulnerable people. Key points to remember include:</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Some people may use electronic communication equipment (such as speech software on computers).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 individual should operate such equipment themselves whenever possible.</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In some cases, you may need to simplify your language, or use non-verbal language to supplement your speech.</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An intermediary capable of using an appropriate alternative communication system may be required. Alternative communication systems include: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Sign language (such as British Sign Language and Sign Supported English)</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Symbol systems (such as Makaton, Rebus and Bliss).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Emergency SMS (ESMS) is a national service aimed at those with a hearing and/or speech impairment who are unable to use the 999 voice service. ESMS-registered users can send a text message to the UK 999 number which is then passed to the relevant emergency service.</a:t>
            </a:r>
            <a:endPar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31</a:t>
            </a:fld>
            <a:endParaRPr lang="en-GB"/>
          </a:p>
        </p:txBody>
      </p:sp>
    </p:spTree>
    <p:extLst>
      <p:ext uri="{BB962C8B-B14F-4D97-AF65-F5344CB8AC3E}">
        <p14:creationId xmlns:p14="http://schemas.microsoft.com/office/powerpoint/2010/main" val="19621571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Effective communication is important for all victims and witnesses, but extra effort must be made to </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identify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and </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communicate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with those who are </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vulnerable, intimidated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or</a:t>
            </a: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repeat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victims.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Arial" panose="020B0604020202020204" pitchFamily="34" charset="0"/>
              </a:rPr>
              <a:t>The 5WH questioning tool can be useful when carrying out general enquiries and problem-solving activities.</a:t>
            </a:r>
            <a:endPar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Who</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is the victim?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is the offender or offenders?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may know something about it?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may be able to provide evidence or other assistance?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needs to know (within the bounds of Data Protection) so they can help?</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is responsible for carrying out any given intervention: the police, partner agencies or both?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What</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has happened (the crime and its surrounding facts)?</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do we already know (examine intelligence systems)?</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has been done previously (past interventions) and did they work - if not, why not?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else do we need to know?</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is the aggregated body of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Where</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did it occur and is there any significance regarding the location (e.g. bad lighting, poor security, poor construction - for example, rotten window frames that are easy to force)?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When</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did it occur (time of day or night)?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will an intervention be carried out?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Why</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did it happen (causal factors)?</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is there a high prevalence of offending in the area (for example, known or developing ‘hot-spots’)?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How</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did it happen?</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can I help?</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can other police departments and agencies help?</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can other agencies help?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32</a:t>
            </a:fld>
            <a:endParaRPr lang="en-GB"/>
          </a:p>
        </p:txBody>
      </p:sp>
    </p:spTree>
    <p:extLst>
      <p:ext uri="{BB962C8B-B14F-4D97-AF65-F5344CB8AC3E}">
        <p14:creationId xmlns:p14="http://schemas.microsoft.com/office/powerpoint/2010/main" val="41549898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mn-cs"/>
              </a:rPr>
              <a:t>QTS – How can parents support their children when they are victims/witnesses? – Group Activity 2, groupwork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There is no legislation that demands that parents must be present when interviewing children as victims or witnesses.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Practically it is best practice to consider involving a parent or a person with parental responsibility:</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can act as an appropriate adult</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have someone with them that they trust and feel safe with.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can provide a support mechanism which can be ongoing for restorative justice initiatives/youth cautions</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are able to understand and support any restorative justice initiatives.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can offer advice and guidance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can take responsibility for the child’s behaviour &amp; deal with any disciplinary issues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can monitor the child’s behaviour patterns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can be encouraged to take an active role in any solutions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228600" algn="l"/>
              </a:tabLst>
              <a:defRPr/>
            </a:pPr>
            <a:r>
              <a:rPr kumimoji="0" lang="en-GB" sz="1100" b="0" i="0" u="none" strike="noStrike" kern="1200" cap="none" spc="0" normalizeH="0" baseline="0" noProof="0" dirty="0">
                <a:ln>
                  <a:noFill/>
                </a:ln>
                <a:solidFill>
                  <a:schemeClr val="tx1"/>
                </a:solidFill>
                <a:effectLst/>
                <a:uLnTx/>
                <a:uFillTx/>
                <a:latin typeface="+mn-lt"/>
                <a:ea typeface="Calibri" panose="020F0502020204030204" pitchFamily="34" charset="0"/>
                <a:cs typeface="Times New Roman" panose="02020603050405020304" pitchFamily="18" charset="0"/>
              </a:rPr>
              <a:t>They can understand impact of crime on individual or their property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They can assist/engage in any multi-agency approach linking into legislation such as Children Act 1989 &amp; Anti Social Behaviour Crime &amp; Policing Act 2014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There is a legal responsibility for parents to look after the welfare of children under the Children Act 1989</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33</a:t>
            </a:fld>
            <a:endParaRPr lang="en-GB"/>
          </a:p>
        </p:txBody>
      </p:sp>
    </p:spTree>
    <p:extLst>
      <p:ext uri="{BB962C8B-B14F-4D97-AF65-F5344CB8AC3E}">
        <p14:creationId xmlns:p14="http://schemas.microsoft.com/office/powerpoint/2010/main" val="24374552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QTS – What is the potential impact of the investigation process on victims and what support can the police offer them? – Group Activity 2, groupwork</a:t>
            </a:r>
          </a:p>
          <a:p>
            <a:endParaRPr lang="en-GB" sz="1100" baseline="0" dirty="0">
              <a:solidFill>
                <a:schemeClr val="tx1"/>
              </a:solidFill>
            </a:endParaRPr>
          </a:p>
          <a:p>
            <a:r>
              <a:rPr lang="en-GB" sz="1100" baseline="0" dirty="0">
                <a:solidFill>
                  <a:schemeClr val="tx1"/>
                </a:solidFill>
              </a:rPr>
              <a:t>Areas to facilitate discussion:</a:t>
            </a:r>
          </a:p>
          <a:p>
            <a:endParaRPr lang="en-GB" sz="1100" baseline="0" dirty="0">
              <a:solidFill>
                <a:schemeClr val="tx1"/>
              </a:solidFill>
            </a:endParaRPr>
          </a:p>
          <a:p>
            <a:r>
              <a:rPr lang="en-GB" sz="1100" baseline="0" dirty="0">
                <a:solidFill>
                  <a:schemeClr val="tx1"/>
                </a:solidFill>
              </a:rPr>
              <a:t>Expert witnesses: who are they? Are the police experts – if so, what in? what can they offer the investigation?</a:t>
            </a:r>
          </a:p>
          <a:p>
            <a:r>
              <a:rPr lang="en-GB" sz="1100" baseline="0" dirty="0">
                <a:solidFill>
                  <a:schemeClr val="tx1"/>
                </a:solidFill>
              </a:rPr>
              <a:t>What about difficult messages to the victim? What does this mean e.g. CPS have stated that they will not be going forward with the case; NFA decision by police; other issues that come to light e.g. CCTV shows victim’s behaviour lead to the him being assaulted.</a:t>
            </a:r>
          </a:p>
          <a:p>
            <a:r>
              <a:rPr lang="en-GB" sz="1100" baseline="0" dirty="0">
                <a:solidFill>
                  <a:schemeClr val="tx1"/>
                </a:solidFill>
              </a:rPr>
              <a:t>How would you manage a victim or witness who is hostile to the police e.g. a DV victim who does not want their partner prosecuted; a victim who is constantly saying the police are not helping when you are taking a statement? Victims or witnesses who refuse to give a statement or refuse to sign EPNB to say they don’t want any action to be taken?</a:t>
            </a:r>
          </a:p>
          <a:p>
            <a:endParaRPr lang="en-GB" sz="1100" baseline="0" dirty="0">
              <a:solidFill>
                <a:schemeClr val="tx1"/>
              </a:solidFill>
            </a:endParaRPr>
          </a:p>
          <a:p>
            <a:r>
              <a:rPr lang="en-GB" sz="1100" baseline="0" dirty="0">
                <a:solidFill>
                  <a:schemeClr val="tx1"/>
                </a:solidFill>
              </a:rPr>
              <a:t>Expert witnesses would include medics; forensic officers; people who specialise in a particular field e.g. technology.</a:t>
            </a:r>
          </a:p>
          <a:p>
            <a:endParaRPr lang="en-GB" sz="1100" baseline="0" dirty="0">
              <a:solidFill>
                <a:schemeClr val="tx1"/>
              </a:solidFill>
            </a:endParaRPr>
          </a:p>
          <a:p>
            <a:r>
              <a:rPr lang="en-GB" sz="1100" baseline="0" dirty="0">
                <a:solidFill>
                  <a:schemeClr val="tx1"/>
                </a:solidFill>
              </a:rPr>
              <a:t>Sign post students for further reading in </a:t>
            </a:r>
            <a:r>
              <a:rPr lang="en-GB" sz="1100" baseline="0" dirty="0" err="1">
                <a:solidFill>
                  <a:schemeClr val="tx1"/>
                </a:solidFill>
              </a:rPr>
              <a:t>Blackstones</a:t>
            </a:r>
            <a:r>
              <a:rPr lang="en-GB" sz="1100" baseline="0" dirty="0">
                <a:solidFill>
                  <a:schemeClr val="tx1"/>
                </a:solidFill>
              </a:rPr>
              <a:t> or College of Policing</a:t>
            </a:r>
            <a:endParaRPr lang="en-GB" sz="1100"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34</a:t>
            </a:fld>
            <a:endParaRPr lang="en-GB"/>
          </a:p>
        </p:txBody>
      </p:sp>
    </p:spTree>
    <p:extLst>
      <p:ext uri="{BB962C8B-B14F-4D97-AF65-F5344CB8AC3E}">
        <p14:creationId xmlns:p14="http://schemas.microsoft.com/office/powerpoint/2010/main" val="28662274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solidFill>
                <a:schemeClr val="tx1"/>
              </a:solidFill>
              <a:latin typeface="+mn-lt"/>
            </a:endParaRPr>
          </a:p>
          <a:p>
            <a:r>
              <a:rPr lang="en-GB" sz="1100" b="1" dirty="0">
                <a:solidFill>
                  <a:schemeClr val="tx1"/>
                </a:solidFill>
                <a:latin typeface="+mn-lt"/>
              </a:rPr>
              <a:t>Police Duties</a:t>
            </a:r>
          </a:p>
          <a:p>
            <a:endParaRPr lang="en-GB" sz="1100" b="1" dirty="0">
              <a:solidFill>
                <a:schemeClr val="tx1"/>
              </a:solidFill>
              <a:latin typeface="+mn-lt"/>
            </a:endParaRPr>
          </a:p>
          <a:p>
            <a:r>
              <a:rPr lang="en-GB" sz="1100" b="0" i="0" kern="1200" dirty="0">
                <a:solidFill>
                  <a:schemeClr val="tx1"/>
                </a:solidFill>
                <a:effectLst/>
                <a:latin typeface="+mn-lt"/>
                <a:ea typeface="+mn-ea"/>
                <a:cs typeface="+mn-cs"/>
              </a:rPr>
              <a:t>The police have a number of duties under The Code of Practice for Victims of Crime, arising from the first point of contact. Police officers must fully acquaint themselves with the content of the Code and their obligations.</a:t>
            </a:r>
            <a:endParaRPr lang="en-GB" sz="1100" b="1" dirty="0">
              <a:solidFill>
                <a:schemeClr val="tx1"/>
              </a:solidFill>
              <a:latin typeface="+mn-lt"/>
            </a:endParaRPr>
          </a:p>
          <a:p>
            <a:endParaRPr lang="en-GB" sz="1100" b="1" dirty="0">
              <a:solidFill>
                <a:schemeClr val="tx1"/>
              </a:solidFill>
              <a:latin typeface="+mn-lt"/>
            </a:endParaRPr>
          </a:p>
          <a:p>
            <a:r>
              <a:rPr lang="en-GB" sz="1100" b="1" dirty="0">
                <a:solidFill>
                  <a:schemeClr val="tx1"/>
                </a:solidFill>
                <a:latin typeface="+mn-lt"/>
              </a:rPr>
              <a:t>Support to victims and witnesses</a:t>
            </a:r>
          </a:p>
          <a:p>
            <a:br>
              <a:rPr lang="en-GB" sz="1100" dirty="0">
                <a:solidFill>
                  <a:schemeClr val="tx1"/>
                </a:solidFill>
                <a:latin typeface="+mn-lt"/>
              </a:rPr>
            </a:br>
            <a:r>
              <a:rPr lang="en-GB" sz="1100" dirty="0">
                <a:solidFill>
                  <a:schemeClr val="tx1"/>
                </a:solidFill>
                <a:latin typeface="+mn-lt"/>
              </a:rPr>
              <a:t>When involved in the prosecution process, a victim or witness is entitled to support through different measures and from organisations which form part of the criminal justice system. Victim Support provides information and counsel to victims and witnesses through services including the </a:t>
            </a:r>
            <a:r>
              <a:rPr lang="en-GB" sz="1100" dirty="0" err="1">
                <a:solidFill>
                  <a:schemeClr val="tx1"/>
                </a:solidFill>
                <a:latin typeface="+mn-lt"/>
              </a:rPr>
              <a:t>Supportline</a:t>
            </a:r>
            <a:r>
              <a:rPr lang="en-GB" sz="1100" dirty="0">
                <a:solidFill>
                  <a:schemeClr val="tx1"/>
                </a:solidFill>
                <a:latin typeface="+mn-lt"/>
              </a:rPr>
              <a:t> and the Witness Service.</a:t>
            </a:r>
          </a:p>
          <a:p>
            <a:endParaRPr lang="en-GB" sz="1100" dirty="0">
              <a:solidFill>
                <a:schemeClr val="tx1"/>
              </a:solidFill>
              <a:latin typeface="+mn-lt"/>
            </a:endParaRPr>
          </a:p>
          <a:p>
            <a:r>
              <a:rPr lang="en-GB" sz="1100" b="1" i="0" kern="1200" dirty="0">
                <a:solidFill>
                  <a:schemeClr val="tx1"/>
                </a:solidFill>
                <a:effectLst/>
                <a:latin typeface="+mn-lt"/>
                <a:ea typeface="+mn-ea"/>
                <a:cs typeface="+mn-cs"/>
              </a:rPr>
              <a:t>Witness care units</a:t>
            </a:r>
          </a:p>
          <a:p>
            <a:endParaRPr lang="en-GB" sz="1100" b="1" i="0" kern="1200" dirty="0">
              <a:solidFill>
                <a:schemeClr val="tx1"/>
              </a:solidFill>
              <a:effectLst/>
              <a:latin typeface="+mn-lt"/>
              <a:ea typeface="+mn-ea"/>
              <a:cs typeface="+mn-cs"/>
            </a:endParaRPr>
          </a:p>
          <a:p>
            <a:pPr algn="l"/>
            <a:r>
              <a:rPr lang="en-GB" sz="1100" b="0" i="0" dirty="0">
                <a:solidFill>
                  <a:schemeClr val="tx1"/>
                </a:solidFill>
                <a:effectLst/>
                <a:latin typeface="+mn-lt"/>
              </a:rPr>
              <a:t>Witness care units (WCUs) exist across England and Wales. Witness Care Units are predominantly police staffed units who provide information and support to victims and witnesses in cases progressing through the criminal justice system. The units are a single point of contact for victims and witnesses, and provide support and information after charge, tailored to the needs of the victim or witness. WCUs will ensure the needs assessment of victims are updated and shared with wider criminal justice agencies. By being better supported and equipped, witnesses are more likely to feel confident and be willing to support the prosecution process. WCUs aim to achieve positive outcomes for the criminal justice system, by having fewer failed cases due to known victim issues, striving to reduce attrition, and in improving the experience for victims and witnesses.</a:t>
            </a:r>
          </a:p>
          <a:p>
            <a:pPr algn="l"/>
            <a:endParaRPr lang="en-GB" sz="1100" b="0" i="0" dirty="0">
              <a:solidFill>
                <a:schemeClr val="tx1"/>
              </a:solidFill>
              <a:effectLst/>
              <a:latin typeface="+mn-lt"/>
            </a:endParaRPr>
          </a:p>
          <a:p>
            <a:pPr algn="l"/>
            <a:r>
              <a:rPr lang="en-GB" sz="1100" b="0" i="0" dirty="0">
                <a:solidFill>
                  <a:schemeClr val="tx1"/>
                </a:solidFill>
                <a:effectLst/>
                <a:latin typeface="+mn-lt"/>
              </a:rPr>
              <a:t>WCUs do not affect the responsibilities placed on the police and prosecutors to keep victims updated and informed about key decisions pre-charge, as set out </a:t>
            </a:r>
            <a:r>
              <a:rPr lang="en-GB" sz="1100" b="0" i="0" u="none" dirty="0">
                <a:solidFill>
                  <a:schemeClr val="tx1"/>
                </a:solidFill>
                <a:effectLst/>
                <a:latin typeface="+mn-lt"/>
              </a:rPr>
              <a:t>by the Code of Practice for Victims of Crime</a:t>
            </a:r>
          </a:p>
          <a:p>
            <a:pPr algn="l"/>
            <a:br>
              <a:rPr lang="en-GB" sz="1100" b="1" i="0" dirty="0">
                <a:solidFill>
                  <a:schemeClr val="tx1"/>
                </a:solidFill>
                <a:effectLst/>
                <a:latin typeface="+mn-lt"/>
              </a:rPr>
            </a:br>
            <a:r>
              <a:rPr lang="en-GB" sz="1100" b="0" i="0" dirty="0">
                <a:solidFill>
                  <a:schemeClr val="tx1"/>
                </a:solidFill>
                <a:effectLst/>
                <a:latin typeface="+mn-lt"/>
              </a:rPr>
              <a:t>WCUs oversee the provision to the Crown Prosecution Service (CPS) and court, relevant documentation relating to victims and witnesses, for example, the victim personal statement. They also work closely with partner agencies who can support victims even those who are abroad. The witness care officer (WCO) is the central point of contact in a WCU for a victim/witness, from the time an offender is charged to the end of the court case. Arrangements for managing contact should be clarified and agreed by the WCO with the officer in the case on a case-by-case basis. </a:t>
            </a:r>
            <a:br>
              <a:rPr lang="en-GB" sz="1100" b="0" i="0" dirty="0">
                <a:solidFill>
                  <a:schemeClr val="tx1"/>
                </a:solidFill>
                <a:effectLst/>
                <a:latin typeface="+mn-lt"/>
              </a:rPr>
            </a:br>
            <a:r>
              <a:rPr lang="en-GB" sz="1100" b="0" i="0" dirty="0">
                <a:solidFill>
                  <a:schemeClr val="tx1"/>
                </a:solidFill>
                <a:effectLst/>
                <a:latin typeface="+mn-lt"/>
              </a:rPr>
              <a:t>The WCO:</a:t>
            </a:r>
          </a:p>
          <a:p>
            <a:pPr algn="l">
              <a:buFont typeface="Arial" panose="020B0604020202020204" pitchFamily="34" charset="0"/>
              <a:buChar char="•"/>
            </a:pPr>
            <a:r>
              <a:rPr lang="en-GB" sz="1100" b="0" i="0" dirty="0">
                <a:solidFill>
                  <a:schemeClr val="tx1"/>
                </a:solidFill>
                <a:effectLst/>
                <a:latin typeface="+mn-lt"/>
              </a:rPr>
              <a:t>informs a victim/witness of trial dates</a:t>
            </a:r>
          </a:p>
          <a:p>
            <a:pPr algn="l">
              <a:buFont typeface="Arial" panose="020B0604020202020204" pitchFamily="34" charset="0"/>
              <a:buChar char="•"/>
            </a:pPr>
            <a:r>
              <a:rPr lang="en-GB" sz="1100" b="0" i="0" dirty="0">
                <a:solidFill>
                  <a:schemeClr val="tx1"/>
                </a:solidFill>
                <a:effectLst/>
                <a:latin typeface="+mn-lt"/>
              </a:rPr>
              <a:t>monitors dates that victims and witnesses cannot attend court</a:t>
            </a:r>
          </a:p>
          <a:p>
            <a:pPr algn="l">
              <a:buFont typeface="Arial" panose="020B0604020202020204" pitchFamily="34" charset="0"/>
              <a:buChar char="•"/>
            </a:pPr>
            <a:r>
              <a:rPr lang="en-GB" sz="1100" b="0" i="0" dirty="0">
                <a:solidFill>
                  <a:schemeClr val="tx1"/>
                </a:solidFill>
                <a:effectLst/>
                <a:latin typeface="+mn-lt"/>
              </a:rPr>
              <a:t>carries out a detailed needs assessment to identify the support needed to enable witnesses to attend court and to </a:t>
            </a:r>
            <a:r>
              <a:rPr lang="en-GB" sz="1100" b="0" i="0" u="none" dirty="0">
                <a:solidFill>
                  <a:schemeClr val="tx1"/>
                </a:solidFill>
                <a:effectLst/>
                <a:latin typeface="+mn-lt"/>
              </a:rPr>
              <a:t>give their </a:t>
            </a:r>
            <a:r>
              <a:rPr lang="en-GB" sz="1100" b="0" i="0" u="sng" dirty="0">
                <a:solidFill>
                  <a:schemeClr val="tx1"/>
                </a:solidFill>
                <a:effectLst/>
                <a:latin typeface="+mn-lt"/>
                <a:hlinkClick r:id="rId3">
                  <a:extLst>
                    <a:ext uri="{A12FA001-AC4F-418D-AE19-62706E023703}">
                      <ahyp:hlinkClr xmlns:ahyp="http://schemas.microsoft.com/office/drawing/2018/hyperlinkcolor" val="tx"/>
                    </a:ext>
                  </a:extLst>
                </a:hlinkClick>
              </a:rPr>
              <a:t>best evidence</a:t>
            </a:r>
            <a:br>
              <a:rPr lang="en-GB" sz="1100" b="1" i="0" u="sng" dirty="0">
                <a:solidFill>
                  <a:schemeClr val="tx1"/>
                </a:solidFill>
                <a:effectLst/>
                <a:latin typeface="+mn-lt"/>
              </a:rPr>
            </a:br>
            <a:r>
              <a:rPr lang="en-GB" sz="1100" b="0" i="0" dirty="0">
                <a:solidFill>
                  <a:schemeClr val="tx1"/>
                </a:solidFill>
                <a:effectLst/>
                <a:latin typeface="+mn-lt"/>
              </a:rPr>
              <a:t>– this includes managing any requirement for special measures for vulnerable and intimidated witnesses</a:t>
            </a:r>
          </a:p>
          <a:p>
            <a:pPr algn="l"/>
            <a:br>
              <a:rPr lang="en-GB" sz="1100" b="0" i="0" dirty="0">
                <a:solidFill>
                  <a:schemeClr val="tx1"/>
                </a:solidFill>
                <a:effectLst/>
                <a:latin typeface="+mn-lt"/>
              </a:rPr>
            </a:br>
            <a:r>
              <a:rPr lang="en-GB" sz="1100" b="0" i="0" dirty="0">
                <a:solidFill>
                  <a:schemeClr val="tx1"/>
                </a:solidFill>
                <a:effectLst/>
                <a:latin typeface="+mn-lt"/>
              </a:rPr>
              <a:t>The WCO communicates the outcome of any special measures application to the victim/witness once notification is received from the Court. If help is required on the day of trial, for example, with transport to the Court the WCO help the witness to manage arrangements for this. They also update victims/witnesses of the trial outcome within timeframes defined within the Code.</a:t>
            </a:r>
          </a:p>
          <a:p>
            <a:endParaRPr lang="en-GB" sz="1100" dirty="0">
              <a:solidFill>
                <a:schemeClr val="tx1"/>
              </a:solidFill>
              <a:latin typeface="+mn-lt"/>
            </a:endParaRPr>
          </a:p>
          <a:p>
            <a:r>
              <a:rPr lang="en-GB" sz="1100" dirty="0">
                <a:solidFill>
                  <a:schemeClr val="tx1"/>
                </a:solidFill>
                <a:latin typeface="+mn-lt"/>
              </a:rPr>
              <a:t>WCU also can provide advice to Police Officers to help them manage victims through the court process.</a:t>
            </a:r>
            <a:br>
              <a:rPr lang="en-GB" sz="1100" dirty="0">
                <a:solidFill>
                  <a:schemeClr val="tx1"/>
                </a:solidFill>
                <a:latin typeface="+mn-lt"/>
              </a:rPr>
            </a:br>
            <a:endParaRPr lang="en-GB" sz="1100" dirty="0">
              <a:solidFill>
                <a:schemeClr val="tx1"/>
              </a:solidFill>
              <a:latin typeface="+mn-lt"/>
            </a:endParaRPr>
          </a:p>
          <a:p>
            <a:r>
              <a:rPr lang="en-GB" sz="1100" b="1" i="0" kern="1200" dirty="0">
                <a:solidFill>
                  <a:schemeClr val="tx1"/>
                </a:solidFill>
                <a:effectLst/>
                <a:latin typeface="+mn-lt"/>
                <a:ea typeface="+mn-ea"/>
                <a:cs typeface="+mn-cs"/>
              </a:rPr>
              <a:t>Special measures options (Covered</a:t>
            </a:r>
            <a:r>
              <a:rPr lang="en-GB" sz="1100" b="1" i="0" kern="1200" baseline="0" dirty="0">
                <a:solidFill>
                  <a:schemeClr val="tx1"/>
                </a:solidFill>
                <a:effectLst/>
                <a:latin typeface="+mn-lt"/>
                <a:ea typeface="+mn-ea"/>
                <a:cs typeface="+mn-cs"/>
              </a:rPr>
              <a:t> on Slide 36)</a:t>
            </a:r>
            <a:endParaRPr lang="en-GB" sz="1100" b="1" i="0" kern="1200" dirty="0">
              <a:solidFill>
                <a:schemeClr val="tx1"/>
              </a:solidFill>
              <a:effectLst/>
              <a:latin typeface="+mn-lt"/>
              <a:ea typeface="+mn-ea"/>
              <a:cs typeface="+mn-cs"/>
            </a:endParaRPr>
          </a:p>
          <a:p>
            <a:endParaRPr lang="en-GB" sz="1100" b="1"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These include, but are not limited to:</a:t>
            </a:r>
          </a:p>
          <a:p>
            <a:r>
              <a:rPr lang="en-GB" sz="1100" b="0" i="0" kern="1200" dirty="0">
                <a:solidFill>
                  <a:schemeClr val="tx1"/>
                </a:solidFill>
                <a:effectLst/>
                <a:latin typeface="+mn-lt"/>
                <a:ea typeface="+mn-ea"/>
                <a:cs typeface="+mn-cs"/>
              </a:rPr>
              <a:t>screening a witness from the accused</a:t>
            </a:r>
          </a:p>
          <a:p>
            <a:r>
              <a:rPr lang="en-GB" sz="1100" b="0" i="0" kern="1200" dirty="0">
                <a:solidFill>
                  <a:schemeClr val="tx1"/>
                </a:solidFill>
                <a:effectLst/>
                <a:latin typeface="+mn-lt"/>
                <a:ea typeface="+mn-ea"/>
                <a:cs typeface="+mn-cs"/>
              </a:rPr>
              <a:t>giving evidence by live link</a:t>
            </a:r>
          </a:p>
          <a:p>
            <a:r>
              <a:rPr lang="en-GB" sz="1100" b="0" i="0" kern="1200" dirty="0">
                <a:solidFill>
                  <a:schemeClr val="tx1"/>
                </a:solidFill>
                <a:effectLst/>
                <a:latin typeface="+mn-lt"/>
                <a:ea typeface="+mn-ea"/>
                <a:cs typeface="+mn-cs"/>
              </a:rPr>
              <a:t>giving evidence in private in a sexual case or where the court considers that the witness may be vulnerable or intimidated</a:t>
            </a:r>
          </a:p>
          <a:p>
            <a:r>
              <a:rPr lang="en-GB" sz="1100" b="0" i="0" kern="1200" dirty="0">
                <a:solidFill>
                  <a:schemeClr val="tx1"/>
                </a:solidFill>
                <a:effectLst/>
                <a:latin typeface="+mn-lt"/>
                <a:ea typeface="+mn-ea"/>
                <a:cs typeface="+mn-cs"/>
              </a:rPr>
              <a:t>ordering the removal of wigs and gowns</a:t>
            </a:r>
          </a:p>
          <a:p>
            <a:r>
              <a:rPr lang="en-GB" sz="1100" b="0" i="0" kern="1200" dirty="0">
                <a:solidFill>
                  <a:schemeClr val="tx1"/>
                </a:solidFill>
                <a:effectLst/>
                <a:latin typeface="+mn-lt"/>
                <a:ea typeface="+mn-ea"/>
                <a:cs typeface="+mn-cs"/>
              </a:rPr>
              <a:t>video-recorded evidence in chief</a:t>
            </a:r>
          </a:p>
          <a:p>
            <a:r>
              <a:rPr lang="en-GB" sz="1100" b="0" i="0" kern="1200" dirty="0">
                <a:solidFill>
                  <a:schemeClr val="tx1"/>
                </a:solidFill>
                <a:effectLst/>
                <a:latin typeface="+mn-lt"/>
                <a:ea typeface="+mn-ea"/>
                <a:cs typeface="+mn-cs"/>
              </a:rPr>
              <a:t>witness intermediaries to enhance witness communication (available only to eligible vulnerable witnesses)</a:t>
            </a:r>
          </a:p>
          <a:p>
            <a:r>
              <a:rPr lang="en-GB" sz="1100" b="0" i="0" kern="1200" dirty="0">
                <a:solidFill>
                  <a:schemeClr val="tx1"/>
                </a:solidFill>
                <a:effectLst/>
                <a:latin typeface="+mn-lt"/>
                <a:ea typeface="+mn-ea"/>
                <a:cs typeface="+mn-cs"/>
              </a:rPr>
              <a:t>aids to communication, </a:t>
            </a:r>
            <a:r>
              <a:rPr lang="en-GB" sz="1100" b="0" i="0" kern="1200" dirty="0" err="1">
                <a:solidFill>
                  <a:schemeClr val="tx1"/>
                </a:solidFill>
                <a:effectLst/>
                <a:latin typeface="+mn-lt"/>
                <a:ea typeface="+mn-ea"/>
                <a:cs typeface="+mn-cs"/>
              </a:rPr>
              <a:t>eg</a:t>
            </a:r>
            <a:r>
              <a:rPr lang="en-GB" sz="1100" b="0" i="0" kern="1200" dirty="0">
                <a:solidFill>
                  <a:schemeClr val="tx1"/>
                </a:solidFill>
                <a:effectLst/>
                <a:latin typeface="+mn-lt"/>
                <a:ea typeface="+mn-ea"/>
                <a:cs typeface="+mn-cs"/>
              </a:rPr>
              <a:t>, alphabet boards (available only to eligible vulnerable witnesses).</a:t>
            </a:r>
          </a:p>
          <a:p>
            <a:endParaRPr lang="en-GB" sz="1100" dirty="0">
              <a:solidFill>
                <a:schemeClr val="tx1"/>
              </a:solidFill>
              <a:latin typeface="+mn-lt"/>
            </a:endParaRPr>
          </a:p>
          <a:p>
            <a:r>
              <a:rPr lang="en-GB" sz="1100" b="1" i="0" kern="1200" dirty="0">
                <a:solidFill>
                  <a:schemeClr val="tx1"/>
                </a:solidFill>
                <a:effectLst/>
                <a:latin typeface="+mn-lt"/>
                <a:ea typeface="+mn-ea"/>
                <a:cs typeface="+mn-cs"/>
              </a:rPr>
              <a:t>Very young witnesses</a:t>
            </a:r>
          </a:p>
          <a:p>
            <a:endParaRPr lang="en-GB" sz="1100" b="1"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Very young children are particularly vulnerable within the criminal justice process. They may find the process frightening and stressful and they are likely to forget details more quickly than other witnesses. Special measures may not be sufficient to enable them to give their best evidence.</a:t>
            </a:r>
          </a:p>
          <a:p>
            <a:r>
              <a:rPr lang="en-GB" sz="1100" b="0" i="0" kern="1200" dirty="0">
                <a:solidFill>
                  <a:schemeClr val="tx1"/>
                </a:solidFill>
                <a:effectLst/>
                <a:latin typeface="+mn-lt"/>
                <a:ea typeface="+mn-ea"/>
                <a:cs typeface="+mn-cs"/>
              </a:rPr>
              <a:t>In recognition of this, ACPO, the CPS and Her Majesty’s Court and Tribunals Service have adopted a </a:t>
            </a:r>
            <a:r>
              <a:rPr lang="en-GB" sz="1100" b="0" i="0" u="sng"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protocol to expedite cases involving witnesses under 10 years</a:t>
            </a:r>
            <a:r>
              <a:rPr lang="en-GB" sz="1100" b="0" i="0" kern="1200" dirty="0">
                <a:solidFill>
                  <a:schemeClr val="tx1"/>
                </a:solidFill>
                <a:effectLst/>
                <a:latin typeface="+mn-lt"/>
                <a:ea typeface="+mn-ea"/>
                <a:cs typeface="+mn-cs"/>
              </a:rPr>
              <a:t>. It applies to cases charged on or after 1 April 2015 where a witness is under 10 at the time the incident is reported to the police and that witness has provided an evidential statement or ABE interview about the incident. The child can be a witness for either the prosecution or the defence. The protocol sets out the signatories’ obligations to be expeditious at all stages of the investigation and prosecution.</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Statement of withdrawal of support</a:t>
            </a:r>
          </a:p>
          <a:p>
            <a:endParaRPr lang="en-GB" sz="1100" b="1"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This should contain:</a:t>
            </a:r>
          </a:p>
          <a:p>
            <a:r>
              <a:rPr lang="en-GB" sz="1100" b="0" i="0" kern="1200" dirty="0">
                <a:solidFill>
                  <a:schemeClr val="tx1"/>
                </a:solidFill>
                <a:effectLst/>
                <a:latin typeface="+mn-lt"/>
                <a:ea typeface="+mn-ea"/>
                <a:cs typeface="+mn-cs"/>
              </a:rPr>
              <a:t>confirmation of whether the original statement given to the police was correct (if the account given in the original statement has to be amended, an application for this should be included)</a:t>
            </a:r>
          </a:p>
          <a:p>
            <a:r>
              <a:rPr lang="en-GB" sz="1100" b="0" i="0" kern="1200" dirty="0">
                <a:solidFill>
                  <a:schemeClr val="tx1"/>
                </a:solidFill>
                <a:effectLst/>
                <a:latin typeface="+mn-lt"/>
                <a:ea typeface="+mn-ea"/>
                <a:cs typeface="+mn-cs"/>
              </a:rPr>
              <a:t>whether the victim has been put under pressure to withdraw or has been subjected to threats or intimidation</a:t>
            </a:r>
          </a:p>
          <a:p>
            <a:r>
              <a:rPr lang="en-GB" sz="1100" b="0" i="0" kern="1200" dirty="0">
                <a:solidFill>
                  <a:schemeClr val="tx1"/>
                </a:solidFill>
                <a:effectLst/>
                <a:latin typeface="+mn-lt"/>
                <a:ea typeface="+mn-ea"/>
                <a:cs typeface="+mn-cs"/>
              </a:rPr>
              <a:t>nature of the original allegation (if not fully covered in a previous statement)</a:t>
            </a:r>
          </a:p>
          <a:p>
            <a:r>
              <a:rPr lang="en-GB" sz="1100" b="0" i="0" kern="1200" dirty="0">
                <a:solidFill>
                  <a:schemeClr val="tx1"/>
                </a:solidFill>
                <a:effectLst/>
                <a:latin typeface="+mn-lt"/>
                <a:ea typeface="+mn-ea"/>
                <a:cs typeface="+mn-cs"/>
              </a:rPr>
              <a:t>victim’s reasons for withdrawing support for the prosecution</a:t>
            </a:r>
          </a:p>
          <a:p>
            <a:r>
              <a:rPr lang="en-GB" sz="1100" b="0" i="0" kern="1200" dirty="0">
                <a:solidFill>
                  <a:schemeClr val="tx1"/>
                </a:solidFill>
                <a:effectLst/>
                <a:latin typeface="+mn-lt"/>
                <a:ea typeface="+mn-ea"/>
                <a:cs typeface="+mn-cs"/>
              </a:rPr>
              <a:t>with whom the victim has discussed the case, particularly anyone who has advised them (a solicitor, for example)</a:t>
            </a:r>
          </a:p>
          <a:p>
            <a:r>
              <a:rPr lang="en-GB" sz="1100" b="0" i="0" kern="1200" dirty="0">
                <a:solidFill>
                  <a:schemeClr val="tx1"/>
                </a:solidFill>
                <a:effectLst/>
                <a:latin typeface="+mn-lt"/>
                <a:ea typeface="+mn-ea"/>
                <a:cs typeface="+mn-cs"/>
              </a:rPr>
              <a:t>whether any related civil proceedings have been or are likely to be instigated (this is particularly relevant in domestic serious sexual offences)</a:t>
            </a:r>
          </a:p>
          <a:p>
            <a:r>
              <a:rPr lang="en-GB" sz="1100" b="0" i="0" kern="1200" dirty="0">
                <a:solidFill>
                  <a:schemeClr val="tx1"/>
                </a:solidFill>
                <a:effectLst/>
                <a:latin typeface="+mn-lt"/>
                <a:ea typeface="+mn-ea"/>
                <a:cs typeface="+mn-cs"/>
              </a:rPr>
              <a:t>the likely impact on the victim’s life and that of other witnesses or people affected if the case continues.</a:t>
            </a:r>
          </a:p>
          <a:p>
            <a:r>
              <a:rPr lang="en-GB" sz="1100" b="0" i="0" kern="1200" dirty="0">
                <a:solidFill>
                  <a:schemeClr val="tx1"/>
                </a:solidFill>
                <a:effectLst/>
                <a:latin typeface="+mn-lt"/>
                <a:ea typeface="+mn-ea"/>
                <a:cs typeface="+mn-cs"/>
              </a:rPr>
              <a:t>Statements of withdrawal of support can be used as evidence in current or future criminal proceedings, or as evidence within the family court system. These statements should be retained as information that might be relevant to future investigations.</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Witness summons</a:t>
            </a:r>
          </a:p>
          <a:p>
            <a:endParaRPr lang="en-GB" sz="1100" b="1"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In some cases a witness summons may be necessary to compel a witness to give evidence. If this is required a summons will issued under </a:t>
            </a:r>
            <a:r>
              <a:rPr lang="en-GB" sz="1100" b="0" i="0" u="sng" kern="1200" dirty="0">
                <a:solidFill>
                  <a:schemeClr val="tx1"/>
                </a:solidFill>
                <a:effectLst/>
                <a:latin typeface="+mn-lt"/>
                <a:ea typeface="+mn-ea"/>
                <a:cs typeface="+mn-cs"/>
                <a:hlinkClick r:id="rId5" tooltip="Section 97 Magistrates' Courts Act 1980">
                  <a:extLst>
                    <a:ext uri="{A12FA001-AC4F-418D-AE19-62706E023703}">
                      <ahyp:hlinkClr xmlns:ahyp="http://schemas.microsoft.com/office/drawing/2018/hyperlinkcolor" val="tx"/>
                    </a:ext>
                  </a:extLst>
                </a:hlinkClick>
              </a:rPr>
              <a:t>section 97</a:t>
            </a:r>
            <a:r>
              <a:rPr lang="en-GB" sz="1100" b="0" i="0" kern="1200" dirty="0">
                <a:solidFill>
                  <a:schemeClr val="tx1"/>
                </a:solidFill>
                <a:effectLst/>
                <a:latin typeface="+mn-lt"/>
                <a:ea typeface="+mn-ea"/>
                <a:cs typeface="+mn-cs"/>
              </a:rPr>
              <a:t>, Magistrates’ Courts Act 1980. The </a:t>
            </a:r>
            <a:r>
              <a:rPr lang="en-GB" sz="1100" b="0" i="0" u="sng" kern="1200" dirty="0">
                <a:solidFill>
                  <a:schemeClr val="tx1"/>
                </a:solidFill>
                <a:effectLst/>
                <a:latin typeface="+mn-lt"/>
                <a:ea typeface="+mn-ea"/>
                <a:cs typeface="+mn-cs"/>
              </a:rPr>
              <a:t>Criminal Procedure Rules 2020</a:t>
            </a:r>
            <a:r>
              <a:rPr lang="en-GB" sz="1100" b="0" i="0" kern="1200" dirty="0">
                <a:solidFill>
                  <a:schemeClr val="tx1"/>
                </a:solidFill>
                <a:effectLst/>
                <a:latin typeface="+mn-lt"/>
                <a:ea typeface="+mn-ea"/>
                <a:cs typeface="+mn-cs"/>
              </a:rPr>
              <a:t> set out how to apply for a witness summons.</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Compensation</a:t>
            </a:r>
          </a:p>
          <a:p>
            <a:endParaRPr lang="en-GB" sz="1100" b="1"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Victims of a violent crime can be compensated for physical or mental injury either through the court or by application to the Criminal Injuries Compensation Authority (CICA).</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Court award</a:t>
            </a:r>
          </a:p>
          <a:p>
            <a:r>
              <a:rPr lang="en-GB" sz="1100" b="1" kern="1200" dirty="0">
                <a:solidFill>
                  <a:schemeClr val="tx1"/>
                </a:solidFill>
                <a:effectLst/>
                <a:latin typeface="+mn-lt"/>
                <a:ea typeface="+mn-ea"/>
                <a:cs typeface="+mn-cs"/>
              </a:rPr>
              <a:t>Further information</a:t>
            </a:r>
            <a:endParaRPr lang="en-GB" sz="1100" kern="1200" dirty="0">
              <a:solidFill>
                <a:schemeClr val="tx1"/>
              </a:solidFill>
              <a:effectLst/>
              <a:latin typeface="+mn-lt"/>
              <a:ea typeface="+mn-ea"/>
              <a:cs typeface="+mn-cs"/>
            </a:endParaRPr>
          </a:p>
          <a:p>
            <a:r>
              <a:rPr lang="en-GB" sz="1100" b="0" u="sng"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The Prosecution Team (2011) Manual of Guidance: For the preparation, processing and submission of prosecution files</a:t>
            </a:r>
            <a:endParaRPr lang="en-GB" sz="110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The court may order a defendant to pay compensation for any injury, loss or damage resulting from an offence for which he or she has been convicted. The police should supply the victim with an </a:t>
            </a:r>
            <a:r>
              <a:rPr lang="en-GB" sz="1100" b="0" i="0" u="sng" kern="1200" dirty="0">
                <a:solidFill>
                  <a:schemeClr val="tx1"/>
                </a:solidFill>
                <a:effectLst/>
                <a:latin typeface="+mn-lt"/>
                <a:ea typeface="+mn-ea"/>
                <a:cs typeface="+mn-cs"/>
                <a:hlinkClick r:id="rId7">
                  <a:extLst>
                    <a:ext uri="{A12FA001-AC4F-418D-AE19-62706E023703}">
                      <ahyp:hlinkClr xmlns:ahyp="http://schemas.microsoft.com/office/drawing/2018/hyperlinkcolor" val="tx"/>
                    </a:ext>
                  </a:extLst>
                </a:hlinkClick>
              </a:rPr>
              <a:t>MG19 compensation claim form</a:t>
            </a:r>
            <a:r>
              <a:rPr lang="en-GB" sz="1100" b="0" i="0" kern="1200" dirty="0">
                <a:solidFill>
                  <a:schemeClr val="tx1"/>
                </a:solidFill>
                <a:effectLst/>
                <a:latin typeface="+mn-lt"/>
                <a:ea typeface="+mn-ea"/>
                <a:cs typeface="+mn-cs"/>
              </a:rPr>
              <a:t> as soon as possible after a defendant has been charged, so that the victim can provide details of any financial loss or injury. In cases where a defendant pleads guilty at the first hearing, the court may make an order based on information contained in an </a:t>
            </a:r>
            <a:r>
              <a:rPr lang="en-GB" sz="1100" b="0" i="0" u="sng" kern="1200" dirty="0">
                <a:solidFill>
                  <a:schemeClr val="tx1"/>
                </a:solidFill>
                <a:effectLst/>
                <a:latin typeface="+mn-lt"/>
                <a:ea typeface="+mn-ea"/>
                <a:cs typeface="+mn-cs"/>
                <a:hlinkClick r:id="rId8">
                  <a:extLst>
                    <a:ext uri="{A12FA001-AC4F-418D-AE19-62706E023703}">
                      <ahyp:hlinkClr xmlns:ahyp="http://schemas.microsoft.com/office/drawing/2018/hyperlinkcolor" val="tx"/>
                    </a:ext>
                  </a:extLst>
                </a:hlinkClick>
              </a:rPr>
              <a:t>MG5 police report</a:t>
            </a:r>
            <a:r>
              <a:rPr lang="en-GB" sz="1100" b="0" i="0" kern="1200" dirty="0">
                <a:solidFill>
                  <a:schemeClr val="tx1"/>
                </a:solidFill>
                <a:effectLst/>
                <a:latin typeface="+mn-lt"/>
                <a:ea typeface="+mn-ea"/>
                <a:cs typeface="+mn-cs"/>
              </a:rPr>
              <a:t>.</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Criminal Injuries Compensation Authority</a:t>
            </a:r>
          </a:p>
          <a:p>
            <a:r>
              <a:rPr lang="en-GB" sz="1100" b="1" kern="1200" dirty="0">
                <a:solidFill>
                  <a:schemeClr val="tx1"/>
                </a:solidFill>
                <a:effectLst/>
                <a:latin typeface="+mn-lt"/>
                <a:ea typeface="+mn-ea"/>
                <a:cs typeface="+mn-cs"/>
              </a:rPr>
              <a:t>Further information</a:t>
            </a:r>
          </a:p>
          <a:p>
            <a:endParaRPr lang="en-GB" sz="1100" kern="1200" dirty="0">
              <a:solidFill>
                <a:schemeClr val="tx1"/>
              </a:solidFill>
              <a:effectLst/>
              <a:latin typeface="+mn-lt"/>
              <a:ea typeface="+mn-ea"/>
              <a:cs typeface="+mn-cs"/>
            </a:endParaRPr>
          </a:p>
          <a:p>
            <a:r>
              <a:rPr lang="en-GB" sz="1100" b="0" u="sng"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Criminal Injuries Compensation</a:t>
            </a:r>
            <a:endParaRPr lang="en-GB" sz="110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The Criminal Injuries Compensation Scheme is a government funded scheme administered by the Criminal Injuries Compensation Authority (CICA).</a:t>
            </a:r>
          </a:p>
          <a:p>
            <a:r>
              <a:rPr lang="en-GB" sz="1100" b="0" i="0" kern="1200" dirty="0">
                <a:solidFill>
                  <a:schemeClr val="tx1"/>
                </a:solidFill>
                <a:effectLst/>
                <a:latin typeface="+mn-lt"/>
                <a:ea typeface="+mn-ea"/>
                <a:cs typeface="+mn-cs"/>
              </a:rPr>
              <a:t>Victims should be told about and offered in writing, information about their rights and entitlements in accordance with the victims Code, including compensation, from their first point of contact with the relevant telecoms operators (see section 1.24 of the Code of Practice for Victims of Crime), the Ministry of Justice produces materials to help fulfil this duty, although your force may have its own local procedures. If you are unsure please check.</a:t>
            </a:r>
          </a:p>
          <a:p>
            <a:r>
              <a:rPr lang="en-GB" sz="1100" b="0" i="0" kern="1200" dirty="0">
                <a:solidFill>
                  <a:schemeClr val="tx1"/>
                </a:solidFill>
                <a:effectLst/>
                <a:latin typeface="+mn-lt"/>
                <a:ea typeface="+mn-ea"/>
                <a:cs typeface="+mn-cs"/>
              </a:rPr>
              <a:t>Forces should be aware that often the police are the only source for some of the information which CICA needs to verify an applicant’s eligibility in terms of the rules of the Schemes. There is a protocol between NPCC and CICA which set out these requirements entitled ‘Compensating Victims of Violent Crime – A Working </a:t>
            </a:r>
            <a:r>
              <a:rPr lang="en-GB" sz="1100" b="0" i="0" kern="1200" dirty="0" err="1">
                <a:solidFill>
                  <a:schemeClr val="tx1"/>
                </a:solidFill>
                <a:effectLst/>
                <a:latin typeface="+mn-lt"/>
                <a:ea typeface="+mn-ea"/>
                <a:cs typeface="+mn-cs"/>
              </a:rPr>
              <a:t>Prtotocol</a:t>
            </a:r>
            <a:r>
              <a:rPr lang="en-GB" sz="1100" b="0" i="0" kern="1200" dirty="0">
                <a:solidFill>
                  <a:schemeClr val="tx1"/>
                </a:solidFill>
                <a:effectLst/>
                <a:latin typeface="+mn-lt"/>
                <a:ea typeface="+mn-ea"/>
                <a:cs typeface="+mn-cs"/>
              </a:rPr>
              <a:t> Between Criminal Injuries Compensation Authority and National Police Chiefs Council’.</a:t>
            </a:r>
          </a:p>
          <a:p>
            <a:r>
              <a:rPr lang="en-GB" sz="1100" b="0" i="0" kern="1200" dirty="0">
                <a:solidFill>
                  <a:schemeClr val="tx1"/>
                </a:solidFill>
                <a:effectLst/>
                <a:latin typeface="+mn-lt"/>
                <a:ea typeface="+mn-ea"/>
                <a:cs typeface="+mn-cs"/>
              </a:rPr>
              <a:t>Through the compensation scheme CICA can consider claims for:</a:t>
            </a:r>
          </a:p>
          <a:p>
            <a:r>
              <a:rPr lang="en-GB" sz="1100" b="0" i="0" kern="1200" dirty="0">
                <a:solidFill>
                  <a:schemeClr val="tx1"/>
                </a:solidFill>
                <a:effectLst/>
                <a:latin typeface="+mn-lt"/>
                <a:ea typeface="+mn-ea"/>
                <a:cs typeface="+mn-cs"/>
              </a:rPr>
              <a:t>mental or physical injury following a crime of violence (as defined by the scheme)</a:t>
            </a:r>
          </a:p>
          <a:p>
            <a:r>
              <a:rPr lang="en-GB" sz="1100" b="0" i="0" kern="1200" dirty="0">
                <a:solidFill>
                  <a:schemeClr val="tx1"/>
                </a:solidFill>
                <a:effectLst/>
                <a:latin typeface="+mn-lt"/>
                <a:ea typeface="+mn-ea"/>
                <a:cs typeface="+mn-cs"/>
              </a:rPr>
              <a:t>sexual or physical abuse</a:t>
            </a:r>
          </a:p>
          <a:p>
            <a:r>
              <a:rPr lang="en-GB" sz="1100" b="0" i="0" kern="1200" dirty="0">
                <a:solidFill>
                  <a:schemeClr val="tx1"/>
                </a:solidFill>
                <a:effectLst/>
                <a:latin typeface="+mn-lt"/>
                <a:ea typeface="+mn-ea"/>
                <a:cs typeface="+mn-cs"/>
              </a:rPr>
              <a:t>loss of earnings ‒ where the victim has no or very limited capacity to work (for more than 28 weeks) as the direct result of a criminal injury</a:t>
            </a:r>
          </a:p>
          <a:p>
            <a:r>
              <a:rPr lang="en-GB" sz="1100" b="0" i="0" kern="1200" dirty="0">
                <a:solidFill>
                  <a:schemeClr val="tx1"/>
                </a:solidFill>
                <a:effectLst/>
                <a:latin typeface="+mn-lt"/>
                <a:ea typeface="+mn-ea"/>
                <a:cs typeface="+mn-cs"/>
              </a:rPr>
              <a:t>a fatality caused by a crime of violence, including bereavement payments, payments for loss of parental services and financial dependency, and funeral payments</a:t>
            </a:r>
          </a:p>
          <a:p>
            <a:r>
              <a:rPr lang="en-GB" sz="1100" b="0" i="0" kern="1200" dirty="0">
                <a:solidFill>
                  <a:schemeClr val="tx1"/>
                </a:solidFill>
                <a:effectLst/>
                <a:latin typeface="+mn-lt"/>
                <a:ea typeface="+mn-ea"/>
                <a:cs typeface="+mn-cs"/>
              </a:rPr>
              <a:t>special expenses payments ‒ these cover certain costs incurred as a direct result of an incident, these are however limited to the expenses specified within the scheme. CICA will only consider special expenses if the victim has been unable to work or has been incapacitated to a similar extent for more than 28 weeks.</a:t>
            </a:r>
          </a:p>
          <a:p>
            <a:r>
              <a:rPr lang="en-GB" sz="1100" b="0" i="0" kern="1200" dirty="0">
                <a:solidFill>
                  <a:schemeClr val="tx1"/>
                </a:solidFill>
                <a:effectLst/>
                <a:latin typeface="+mn-lt"/>
                <a:ea typeface="+mn-ea"/>
                <a:cs typeface="+mn-cs"/>
              </a:rPr>
              <a:t>Not all claims for compensation will be successful. A victim must be eligible under the rules of the scheme. The scheme is intended to be a last resort. Victims are also entitled to seek compensation through the civil courts. If they wish to do so they should seek their own legal advice. Where the opportunity exists for the victim to pursue compensation elsewhere they should do so. Claims under to CICA must be made within two years of the date of the incident (exceptions apply). CICA do not have to wait for the outcome of any criminal trial to make an award under the scheme.</a:t>
            </a:r>
          </a:p>
          <a:p>
            <a:r>
              <a:rPr lang="en-GB" sz="1100" b="0" i="0" kern="1200" dirty="0">
                <a:solidFill>
                  <a:schemeClr val="tx1"/>
                </a:solidFill>
                <a:effectLst/>
                <a:latin typeface="+mn-lt"/>
                <a:ea typeface="+mn-ea"/>
                <a:cs typeface="+mn-cs"/>
              </a:rPr>
              <a:t>The rules of the scheme and the value of the payments awarded are set by Parliament and are calculated by reference to a </a:t>
            </a:r>
            <a:r>
              <a:rPr lang="en-GB" sz="1100" b="0" i="0" u="sng" kern="1200" dirty="0">
                <a:solidFill>
                  <a:schemeClr val="tx1"/>
                </a:solidFill>
                <a:effectLst/>
                <a:latin typeface="+mn-lt"/>
                <a:ea typeface="+mn-ea"/>
                <a:cs typeface="+mn-cs"/>
                <a:hlinkClick r:id="rId10">
                  <a:extLst>
                    <a:ext uri="{A12FA001-AC4F-418D-AE19-62706E023703}">
                      <ahyp:hlinkClr xmlns:ahyp="http://schemas.microsoft.com/office/drawing/2018/hyperlinkcolor" val="tx"/>
                    </a:ext>
                  </a:extLst>
                </a:hlinkClick>
              </a:rPr>
              <a:t>tariff of injuries</a:t>
            </a:r>
            <a:r>
              <a:rPr lang="en-GB" sz="1100" b="0" i="0" kern="1200" dirty="0">
                <a:solidFill>
                  <a:schemeClr val="tx1"/>
                </a:solidFill>
                <a:effectLst/>
                <a:latin typeface="+mn-lt"/>
                <a:ea typeface="+mn-ea"/>
                <a:cs typeface="+mn-cs"/>
              </a:rPr>
              <a:t>. Although the size of the award varies to reflect the seriousness of the injury, it is acknowledged that this will never fully compensate a victim for what they may have suffered or lost.</a:t>
            </a:r>
          </a:p>
          <a:p>
            <a:r>
              <a:rPr lang="en-GB" sz="1100" b="0" i="0" kern="1200" dirty="0">
                <a:solidFill>
                  <a:schemeClr val="tx1"/>
                </a:solidFill>
                <a:effectLst/>
                <a:latin typeface="+mn-lt"/>
                <a:ea typeface="+mn-ea"/>
                <a:cs typeface="+mn-cs"/>
              </a:rPr>
              <a:t>It should be noted that vulnerable and intimidated victims are entitled to assistance in making their application. Such assistance should be provided by suitably qualified and trained personnel in the circumstances, such as independent sexual violence advisers, for example.</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Investigators’ Responsibilities</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Investigators must not discourage a victim from making an application for criminal injuries compensation as this may affect their eligibility under the time limits.</a:t>
            </a:r>
          </a:p>
          <a:p>
            <a:r>
              <a:rPr lang="en-GB" sz="1100" b="0" i="0" kern="1200" dirty="0">
                <a:solidFill>
                  <a:schemeClr val="tx1"/>
                </a:solidFill>
                <a:effectLst/>
                <a:latin typeface="+mn-lt"/>
                <a:ea typeface="+mn-ea"/>
                <a:cs typeface="+mn-cs"/>
              </a:rPr>
              <a:t>Concerns have been raised that applications for compensation may be cited in subsequent court proceedings to undermine a victim’s credibility, particularly in cases relating to allegations of sexual abuse. In all cases, however, victims should be offered information about their rights and entitlements in accordance with the Victims’ Code, including compensation, from their first point of contact with the relevant service provider this is a positive duty to provide information (see sec 1.24 of the Code of Practice for Victims of Crime). Victims should be advised that claims must be made as soon as possible and should not be delayed until the conclusion of an investigation or trial.</a:t>
            </a:r>
          </a:p>
          <a:p>
            <a:r>
              <a:rPr lang="en-GB" sz="1100" b="0" i="0" kern="1200" dirty="0">
                <a:solidFill>
                  <a:schemeClr val="tx1"/>
                </a:solidFill>
                <a:effectLst/>
                <a:latin typeface="+mn-lt"/>
                <a:ea typeface="+mn-ea"/>
                <a:cs typeface="+mn-cs"/>
              </a:rPr>
              <a:t>CPS prosecutors will manage any challenges in relation to compensation claims during the trial if this is raised by the defence.</a:t>
            </a:r>
          </a:p>
          <a:p>
            <a:r>
              <a:rPr lang="en-GB" sz="1100" b="0" i="0" kern="1200" dirty="0">
                <a:solidFill>
                  <a:schemeClr val="tx1"/>
                </a:solidFill>
                <a:effectLst/>
                <a:latin typeface="+mn-lt"/>
                <a:ea typeface="+mn-ea"/>
                <a:cs typeface="+mn-cs"/>
              </a:rPr>
              <a:t>Investigators should refer victims to </a:t>
            </a:r>
            <a:r>
              <a:rPr lang="en-GB" sz="1100" b="0" i="0" u="sng" kern="1200" dirty="0">
                <a:solidFill>
                  <a:schemeClr val="tx1"/>
                </a:solidFill>
                <a:effectLst/>
                <a:latin typeface="+mn-lt"/>
                <a:ea typeface="+mn-ea"/>
                <a:cs typeface="+mn-cs"/>
                <a:hlinkClick r:id="rId11">
                  <a:extLst>
                    <a:ext uri="{A12FA001-AC4F-418D-AE19-62706E023703}">
                      <ahyp:hlinkClr xmlns:ahyp="http://schemas.microsoft.com/office/drawing/2018/hyperlinkcolor" val="tx"/>
                    </a:ext>
                  </a:extLst>
                </a:hlinkClick>
              </a:rPr>
              <a:t>Victim Support</a:t>
            </a:r>
            <a:r>
              <a:rPr lang="en-GB" sz="1100" b="0" i="0" kern="1200" dirty="0">
                <a:solidFill>
                  <a:schemeClr val="tx1"/>
                </a:solidFill>
                <a:effectLst/>
                <a:latin typeface="+mn-lt"/>
                <a:ea typeface="+mn-ea"/>
                <a:cs typeface="+mn-cs"/>
              </a:rPr>
              <a:t> where they can obtain independent advice about making a claim.</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Time limits for making applications</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Victims must apply for compensation as soon as it is reasonably practicable to do so. If they were an adult at the time of the incident, this should not normally be any later than two years after the incident occurred (exceptions apply).</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Time limit for applicants under 18 years of age on the date of the incident</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Special provision is made in the scheme for victims under 18 at the time of the incident. Although CICA will consider later applications in those circumstances, it is better to apply as soon as possible.</a:t>
            </a:r>
          </a:p>
          <a:p>
            <a:r>
              <a:rPr lang="en-GB" sz="1100" b="0" i="0" kern="1200" dirty="0">
                <a:solidFill>
                  <a:schemeClr val="tx1"/>
                </a:solidFill>
                <a:effectLst/>
                <a:latin typeface="+mn-lt"/>
                <a:ea typeface="+mn-ea"/>
                <a:cs typeface="+mn-cs"/>
              </a:rPr>
              <a:t>If the incident or period of abuse </a:t>
            </a:r>
            <a:r>
              <a:rPr lang="en-GB" sz="1100" b="1" i="0" kern="1200" dirty="0">
                <a:solidFill>
                  <a:schemeClr val="tx1"/>
                </a:solidFill>
                <a:effectLst/>
                <a:latin typeface="+mn-lt"/>
                <a:ea typeface="+mn-ea"/>
                <a:cs typeface="+mn-cs"/>
              </a:rPr>
              <a:t>was reported to the police before the victim became 18</a:t>
            </a:r>
            <a:r>
              <a:rPr lang="en-GB" sz="1100" b="0" i="0" kern="1200" dirty="0">
                <a:solidFill>
                  <a:schemeClr val="tx1"/>
                </a:solidFill>
                <a:effectLst/>
                <a:latin typeface="+mn-lt"/>
                <a:ea typeface="+mn-ea"/>
                <a:cs typeface="+mn-cs"/>
              </a:rPr>
              <a:t>, and no one made a claim on their behalf, they can make a claim up until the day of their 20th birthday.</a:t>
            </a:r>
          </a:p>
          <a:p>
            <a:r>
              <a:rPr lang="en-GB" sz="1100" b="0" i="0" kern="1200" dirty="0">
                <a:solidFill>
                  <a:schemeClr val="tx1"/>
                </a:solidFill>
                <a:effectLst/>
                <a:latin typeface="+mn-lt"/>
                <a:ea typeface="+mn-ea"/>
                <a:cs typeface="+mn-cs"/>
              </a:rPr>
              <a:t>If the incident or period of </a:t>
            </a:r>
            <a:r>
              <a:rPr lang="en-GB" sz="1100" b="1" i="0" kern="1200" dirty="0">
                <a:solidFill>
                  <a:schemeClr val="tx1"/>
                </a:solidFill>
                <a:effectLst/>
                <a:latin typeface="+mn-lt"/>
                <a:ea typeface="+mn-ea"/>
                <a:cs typeface="+mn-cs"/>
              </a:rPr>
              <a:t>abuse took place before the victim became 18 but was not reported to the police at the time</a:t>
            </a:r>
            <a:r>
              <a:rPr lang="en-GB" sz="1100" b="0" i="0" kern="1200" dirty="0">
                <a:solidFill>
                  <a:schemeClr val="tx1"/>
                </a:solidFill>
                <a:effectLst/>
                <a:latin typeface="+mn-lt"/>
                <a:ea typeface="+mn-ea"/>
                <a:cs typeface="+mn-cs"/>
              </a:rPr>
              <a:t>, they can apply within two years from the date of reporting the incident or abuse to the police.</a:t>
            </a:r>
          </a:p>
          <a:p>
            <a:r>
              <a:rPr lang="en-GB" sz="1100" b="0" i="0" kern="1200" dirty="0">
                <a:solidFill>
                  <a:schemeClr val="tx1"/>
                </a:solidFill>
                <a:effectLst/>
                <a:latin typeface="+mn-lt"/>
                <a:ea typeface="+mn-ea"/>
                <a:cs typeface="+mn-cs"/>
              </a:rPr>
              <a:t>If the victim wishes to extend these periods, they will need to provide evidence that shows why the application could not have been made earlier.</a:t>
            </a:r>
          </a:p>
          <a:p>
            <a:r>
              <a:rPr lang="en-GB" sz="1100" b="0" i="0" kern="1200" dirty="0">
                <a:solidFill>
                  <a:schemeClr val="tx1"/>
                </a:solidFill>
                <a:effectLst/>
                <a:latin typeface="+mn-lt"/>
                <a:ea typeface="+mn-ea"/>
                <a:cs typeface="+mn-cs"/>
              </a:rPr>
              <a:t>Victim Support can provide victims with free independent advice on how to make a claim although they no longer formally represent applicants.</a:t>
            </a:r>
          </a:p>
          <a:p>
            <a:r>
              <a:rPr lang="en-GB" sz="1100" b="0" i="0" kern="1200" dirty="0">
                <a:solidFill>
                  <a:schemeClr val="tx1"/>
                </a:solidFill>
                <a:effectLst/>
                <a:latin typeface="+mn-lt"/>
                <a:ea typeface="+mn-ea"/>
                <a:cs typeface="+mn-cs"/>
              </a:rPr>
              <a:t>Victims and witnesses in court</a:t>
            </a:r>
          </a:p>
          <a:p>
            <a:r>
              <a:rPr lang="en-GB" sz="1100" b="0" i="0" kern="1200" dirty="0">
                <a:solidFill>
                  <a:schemeClr val="tx1"/>
                </a:solidFill>
                <a:effectLst/>
                <a:latin typeface="+mn-lt"/>
                <a:ea typeface="+mn-ea"/>
                <a:cs typeface="+mn-cs"/>
              </a:rPr>
              <a:t>Victims and witnesses involved in an investigation may be required to attend court and provide evidence against or in defence of the accused. In court, victims and witnesses are informed and protected by staff of Her Majesty’s Court and Tribunals Service (HMCTS), which is an agency of the Ministry of Justice. HMCTS is responsible for the administration of criminal courts in England and Wales.</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Further reading on the College of Policing Website or </a:t>
            </a:r>
            <a:r>
              <a:rPr lang="en-GB" sz="1100" b="0" i="0" kern="1200" dirty="0" err="1">
                <a:solidFill>
                  <a:schemeClr val="tx1"/>
                </a:solidFill>
                <a:effectLst/>
                <a:latin typeface="+mn-lt"/>
                <a:ea typeface="+mn-ea"/>
                <a:cs typeface="+mn-cs"/>
              </a:rPr>
              <a:t>Blackstones</a:t>
            </a:r>
            <a:endParaRPr lang="en-GB" sz="1100" b="0" i="0" kern="1200" dirty="0">
              <a:solidFill>
                <a:schemeClr val="tx1"/>
              </a:solidFill>
              <a:effectLst/>
              <a:latin typeface="+mn-lt"/>
              <a:ea typeface="+mn-ea"/>
              <a:cs typeface="+mn-cs"/>
            </a:endParaRPr>
          </a:p>
          <a:p>
            <a:endParaRPr lang="en-GB" sz="1100" b="0" i="0" kern="1200" dirty="0">
              <a:solidFill>
                <a:schemeClr val="tx1"/>
              </a:solidFill>
              <a:effectLst/>
              <a:latin typeface="+mn-lt"/>
              <a:ea typeface="+mn-ea"/>
              <a:cs typeface="+mn-cs"/>
            </a:endParaRPr>
          </a:p>
          <a:p>
            <a:endParaRPr lang="en-GB" sz="1100" b="0" i="0" kern="1200" dirty="0">
              <a:solidFill>
                <a:schemeClr val="tx1"/>
              </a:solidFill>
              <a:effectLst/>
              <a:latin typeface="+mn-lt"/>
              <a:ea typeface="+mn-ea"/>
              <a:cs typeface="+mn-cs"/>
            </a:endParaRPr>
          </a:p>
          <a:p>
            <a:endParaRPr lang="en-GB" sz="1100" dirty="0">
              <a:solidFill>
                <a:schemeClr val="tx1"/>
              </a:solidFill>
              <a:latin typeface="+mn-lt"/>
            </a:endParaRPr>
          </a:p>
          <a:p>
            <a:endParaRPr lang="en-GB" sz="1100"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35</a:t>
            </a:fld>
            <a:endParaRPr lang="en-GB"/>
          </a:p>
        </p:txBody>
      </p:sp>
    </p:spTree>
    <p:extLst>
      <p:ext uri="{BB962C8B-B14F-4D97-AF65-F5344CB8AC3E}">
        <p14:creationId xmlns:p14="http://schemas.microsoft.com/office/powerpoint/2010/main" val="7475601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QTS – what does the term ‘special measures’ mean in the context of witnesses giving evidence at court? – Record on whiteboard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Youth Justice and Criminal Evidence Act 1999 sets out a number of special measures that assist vulnerable and intimidated witnesses (both adults &amp; children) to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improve the quality of their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(Achieving Best Evidence). It applies to both prosecution and defence witnesses (but it does not apply to the accused).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Consideration as to which, if any of the special measures should be made available will be made by  the investigating officer, the Crown Prosecution Service and the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Child witnesses under the age of 18 will automatically be eligible for special measures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Screens:</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the witness sits behind a screen and can be seen by the judge/jury but not the accused (or the public depending on how intimidated they are)</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Live TV link:</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enables the witness to give evidence during the trial through a televised link to the courtroom. Can be from a remote location with evidence being given as though they were actually in court.</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Removal of wigs or gowns by judges and barristers:</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usually for children to appear less formal</a:t>
            </a:r>
          </a:p>
          <a:p>
            <a:pPr marL="0" marR="0" lvl="0" indent="0" algn="l" defTabSz="914400" rtl="0" eaLnBrk="0" fontAlgn="base" latinLnBrk="0" hangingPunct="0">
              <a:lnSpc>
                <a:spcPct val="100000"/>
              </a:lnSpc>
              <a:spcBef>
                <a:spcPct val="30000"/>
              </a:spcBef>
              <a:spcAft>
                <a:spcPct val="0"/>
              </a:spcAft>
              <a:buClrTx/>
              <a:buSzTx/>
              <a:buFont typeface="+mj-lt"/>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Video recorded interview:</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a video-recorded interview with a </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vulnerable</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or intimidated witness before trial may be admitted by the court as witness evidence-in-chief - for adult complainants in sexual offence trials in the Crown Court. </a:t>
            </a:r>
          </a:p>
          <a:p>
            <a:pPr marL="0" marR="0" lvl="0" indent="0" algn="l" defTabSz="914400" rtl="0" eaLnBrk="0" fontAlgn="base" latinLnBrk="0" hangingPunct="0">
              <a:lnSpc>
                <a:spcPct val="100000"/>
              </a:lnSpc>
              <a:spcBef>
                <a:spcPct val="30000"/>
              </a:spcBef>
              <a:spcAft>
                <a:spcPct val="0"/>
              </a:spcAft>
              <a:buClrTx/>
              <a:buSzTx/>
              <a:buFont typeface="+mj-lt"/>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**NEW – 2021 – SWP ONLY at present **</a:t>
            </a:r>
            <a:r>
              <a:rPr kumimoji="0" lang="en-GB"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(Gwent locations are being added and will be added to presentation once technology installed/available) </a:t>
            </a:r>
            <a:endParaRPr kumimoji="0" lang="en-GB"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mj-lt"/>
              <a:buNone/>
              <a:tabLst/>
              <a:defRPr/>
            </a:pPr>
            <a:r>
              <a:rPr lang="en-GB" sz="1100" b="1" dirty="0">
                <a:solidFill>
                  <a:schemeClr val="tx1"/>
                </a:solidFill>
                <a:effectLst/>
                <a:latin typeface="+mn-lt"/>
                <a:ea typeface="Calibri" panose="020F0502020204030204" pitchFamily="34" charset="0"/>
              </a:rPr>
              <a:t>Safe video link - evidence facilities</a:t>
            </a:r>
            <a:endParaRPr lang="en-AS" sz="1100" dirty="0">
              <a:solidFill>
                <a:schemeClr val="tx1"/>
              </a:solidFill>
              <a:effectLst/>
              <a:latin typeface="+mn-lt"/>
              <a:ea typeface="Calibri" panose="020F0502020204030204" pitchFamily="34" charset="0"/>
            </a:endParaRPr>
          </a:p>
          <a:p>
            <a:pPr marL="457200"/>
            <a:r>
              <a:rPr lang="en-GB" sz="1100" dirty="0" err="1">
                <a:solidFill>
                  <a:schemeClr val="tx1"/>
                </a:solidFill>
                <a:effectLst/>
                <a:latin typeface="+mn-lt"/>
                <a:ea typeface="Calibri" panose="020F0502020204030204" pitchFamily="34" charset="0"/>
              </a:rPr>
              <a:t>Cadoxton</a:t>
            </a:r>
            <a:r>
              <a:rPr lang="en-GB" sz="1100" dirty="0">
                <a:solidFill>
                  <a:schemeClr val="tx1"/>
                </a:solidFill>
                <a:effectLst/>
                <a:latin typeface="+mn-lt"/>
                <a:ea typeface="Calibri" panose="020F0502020204030204" pitchFamily="34" charset="0"/>
              </a:rPr>
              <a:t> house in Barry has been run by HMCTS as a place where witnesses can give evidence from a site other than a Courtroom. Because of its location it has not been used much.</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In attempt to get better usage of the facility - more locations in more accessible places. The advent of HMCTS IT technology that allows evidence via internet link also changed things. This led to Welsh Govt funding for sites across Wales that could offer a safe place for individuals to give evidence. They arranged for funding at the sites usually in DV third sector locations.</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 </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We will have 9 Safe video link – evidence facility sites in the SWP area (exact locations will be available through PPU/Hub once operational).</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 Barry</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Swansea</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Neath</a:t>
            </a:r>
            <a:endParaRPr lang="en-AS" sz="1100" dirty="0">
              <a:solidFill>
                <a:schemeClr val="tx1"/>
              </a:solidFill>
              <a:effectLst/>
              <a:latin typeface="+mn-lt"/>
              <a:ea typeface="Calibri" panose="020F0502020204030204" pitchFamily="34" charset="0"/>
            </a:endParaRPr>
          </a:p>
          <a:p>
            <a:pPr marL="457200"/>
            <a:r>
              <a:rPr lang="en-GB" sz="1100" dirty="0" err="1">
                <a:solidFill>
                  <a:schemeClr val="tx1"/>
                </a:solidFill>
                <a:effectLst/>
                <a:latin typeface="+mn-lt"/>
                <a:ea typeface="Calibri" panose="020F0502020204030204" pitchFamily="34" charset="0"/>
              </a:rPr>
              <a:t>Maesteg</a:t>
            </a:r>
            <a:endParaRPr lang="en-AS" sz="1100" dirty="0">
              <a:solidFill>
                <a:schemeClr val="tx1"/>
              </a:solidFill>
              <a:effectLst/>
              <a:latin typeface="+mn-lt"/>
              <a:ea typeface="Calibri" panose="020F0502020204030204" pitchFamily="34" charset="0"/>
            </a:endParaRPr>
          </a:p>
          <a:p>
            <a:pPr marL="457200"/>
            <a:r>
              <a:rPr lang="en-GB" sz="1100" dirty="0" err="1">
                <a:solidFill>
                  <a:schemeClr val="tx1"/>
                </a:solidFill>
                <a:effectLst/>
                <a:latin typeface="+mn-lt"/>
                <a:ea typeface="Calibri" panose="020F0502020204030204" pitchFamily="34" charset="0"/>
              </a:rPr>
              <a:t>Tonypandy</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Aberdare</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Merthyr</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Cardiff x 2.</a:t>
            </a:r>
            <a:endParaRPr lang="en-AS" sz="1100" dirty="0">
              <a:solidFill>
                <a:schemeClr val="tx1"/>
              </a:solidFill>
              <a:effectLst/>
              <a:latin typeface="+mn-lt"/>
              <a:ea typeface="Calibri" panose="020F0502020204030204" pitchFamily="34" charset="0"/>
            </a:endParaRPr>
          </a:p>
          <a:p>
            <a:pPr marL="457200"/>
            <a:r>
              <a:rPr lang="en-GB" sz="1100" dirty="0">
                <a:solidFill>
                  <a:schemeClr val="tx1"/>
                </a:solidFill>
                <a:effectLst/>
                <a:latin typeface="+mn-lt"/>
                <a:ea typeface="Calibri" panose="020F0502020204030204" pitchFamily="34" charset="0"/>
              </a:rPr>
              <a:t> </a:t>
            </a:r>
            <a:endParaRPr lang="en-AS" sz="1100" dirty="0">
              <a:solidFill>
                <a:schemeClr val="tx1"/>
              </a:solidFill>
              <a:effectLst/>
              <a:latin typeface="+mn-lt"/>
              <a:ea typeface="Calibri" panose="020F0502020204030204" pitchFamily="34" charset="0"/>
            </a:endParaRPr>
          </a:p>
          <a:p>
            <a:pPr marL="0" marR="0" lvl="0" indent="0" algn="l" defTabSz="914400" rtl="0" eaLnBrk="0" fontAlgn="base" latinLnBrk="0" hangingPunct="0">
              <a:lnSpc>
                <a:spcPct val="100000"/>
              </a:lnSpc>
              <a:spcBef>
                <a:spcPct val="30000"/>
              </a:spcBef>
              <a:spcAft>
                <a:spcPct val="0"/>
              </a:spcAft>
              <a:buClrTx/>
              <a:buSzTx/>
              <a:buFont typeface="+mj-lt"/>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fld id="{5A5223AA-BD33-41A8-BE47-C2ADC0CE1EC3}" type="slidenum">
              <a:rPr lang="en-GB" smtClean="0"/>
              <a:t>36</a:t>
            </a:fld>
            <a:endParaRPr lang="en-GB"/>
          </a:p>
        </p:txBody>
      </p:sp>
    </p:spTree>
    <p:extLst>
      <p:ext uri="{BB962C8B-B14F-4D97-AF65-F5344CB8AC3E}">
        <p14:creationId xmlns:p14="http://schemas.microsoft.com/office/powerpoint/2010/main" val="17197167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Giving evidence in private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Examination of witness through intermediary -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Aids to communication </a:t>
            </a: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This can include computers, voice synthesisers, symbol boards and books. </a:t>
            </a:r>
            <a:r>
              <a:rPr kumimoji="0" lang="en-GB" sz="1100" b="0" i="1"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1" u="none" strike="noStrike" kern="1200" cap="none" spc="0" normalizeH="0" baseline="0" noProof="0" dirty="0">
                <a:ln>
                  <a:noFill/>
                </a:ln>
                <a:solidFill>
                  <a:schemeClr val="tx1"/>
                </a:solidFill>
                <a:effectLst/>
                <a:uLnTx/>
                <a:uFillTx/>
                <a:latin typeface="+mn-lt"/>
                <a:ea typeface="+mn-ea"/>
                <a:cs typeface="Arial" panose="020B0604020202020204" pitchFamily="34" charset="0"/>
              </a:rPr>
              <a:t>Video recorded cross examination/re-examination </a:t>
            </a:r>
            <a:r>
              <a:rPr kumimoji="0" lang="en-GB" altLang="en-US" sz="1100" b="0" i="1" u="none" strike="noStrike" kern="1200" cap="none" spc="0" normalizeH="0" baseline="0" noProof="0" dirty="0">
                <a:ln>
                  <a:noFill/>
                </a:ln>
                <a:solidFill>
                  <a:schemeClr val="tx1"/>
                </a:solidFill>
                <a:effectLst/>
                <a:uLnTx/>
                <a:uFillTx/>
                <a:latin typeface="+mn-lt"/>
                <a:ea typeface="+mn-ea"/>
                <a:cs typeface="Arial" panose="020B0604020202020204" pitchFamily="34" charset="0"/>
              </a:rPr>
              <a:t>– </a:t>
            </a:r>
            <a:r>
              <a:rPr lang="en-GB" sz="1100" dirty="0">
                <a:solidFill>
                  <a:schemeClr val="tx1"/>
                </a:solidFill>
                <a:effectLst/>
                <a:latin typeface="+mn-lt"/>
                <a:ea typeface="Calibri" panose="020F0502020204030204" pitchFamily="34" charset="0"/>
              </a:rPr>
              <a:t>Section 28 (pre-recorded cross exam) is now available to all S17 witnesses (</a:t>
            </a:r>
            <a:r>
              <a:rPr lang="en-GB" sz="1100" dirty="0" err="1">
                <a:solidFill>
                  <a:schemeClr val="tx1"/>
                </a:solidFill>
                <a:effectLst/>
                <a:latin typeface="+mn-lt"/>
                <a:ea typeface="Calibri" panose="020F0502020204030204" pitchFamily="34" charset="0"/>
              </a:rPr>
              <a:t>inc</a:t>
            </a:r>
            <a:r>
              <a:rPr lang="en-GB" sz="1100" dirty="0">
                <a:solidFill>
                  <a:schemeClr val="tx1"/>
                </a:solidFill>
                <a:effectLst/>
                <a:latin typeface="+mn-lt"/>
                <a:ea typeface="Calibri" panose="020F0502020204030204" pitchFamily="34" charset="0"/>
              </a:rPr>
              <a:t> 17.4 and 17.5 etc). Please bear in mind that S28 cannot be used without S27 (VREIC). It is only applicable in Crown Courts cases.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chemeClr val="tx1"/>
              </a:solidFill>
              <a:effectLst/>
              <a:latin typeface="+mn-lt"/>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37</a:t>
            </a:fld>
            <a:endParaRPr lang="en-GB"/>
          </a:p>
        </p:txBody>
      </p:sp>
    </p:spTree>
    <p:extLst>
      <p:ext uri="{BB962C8B-B14F-4D97-AF65-F5344CB8AC3E}">
        <p14:creationId xmlns:p14="http://schemas.microsoft.com/office/powerpoint/2010/main" val="34893366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mn-cs"/>
              </a:rPr>
              <a:t>QTS – What support can victim support agencies provide to victims when they are going through through the Criminal Justice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mn-cs"/>
              </a:rPr>
              <a:t>NAVSS</a:t>
            </a:r>
            <a:r>
              <a:rPr kumimoji="0" lang="en-GB" altLang="en-US" sz="1100" b="0" i="0" u="none" strike="noStrike" kern="1200" cap="none" spc="0" normalizeH="0" baseline="0" noProof="0" dirty="0">
                <a:ln>
                  <a:noFill/>
                </a:ln>
                <a:solidFill>
                  <a:schemeClr val="tx1"/>
                </a:solidFill>
                <a:effectLst/>
                <a:uLnTx/>
                <a:uFillTx/>
                <a:latin typeface="+mn-lt"/>
                <a:ea typeface="+mn-ea"/>
                <a:cs typeface="+mn-cs"/>
              </a:rPr>
              <a:t> – </a:t>
            </a:r>
            <a:r>
              <a:rPr kumimoji="0" lang="en-GB" altLang="en-US" sz="1100" b="1" i="0" u="none" strike="noStrike" kern="1200" cap="none" spc="0" normalizeH="0" baseline="0" noProof="0" dirty="0">
                <a:ln>
                  <a:noFill/>
                </a:ln>
                <a:solidFill>
                  <a:schemeClr val="tx1"/>
                </a:solidFill>
                <a:effectLst/>
                <a:uLnTx/>
                <a:uFillTx/>
                <a:latin typeface="+mn-lt"/>
                <a:ea typeface="+mn-ea"/>
                <a:cs typeface="+mn-cs"/>
              </a:rPr>
              <a:t>National Association of Victim Support Schemes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Victim Support is an independent national charity. Trained volunteers, contact people following a crime to offer free confidential support and advice. People are referred to Victim Support by the police and other organisations, or make direct contact themselves to ask for help. Victim Support aims to offer a comprehensive service to all sections of the community, and is committed to ensuring that minority groups are welcomed and involved throughout the organisation. Victim Support works for the rights of victims and their families and for greater awareness of the effects of crime. Three general categories of help are catered for (however, this is not an exhaustive list):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mn-cs"/>
              </a:rPr>
              <a:t>Practical</a:t>
            </a:r>
            <a:r>
              <a:rPr kumimoji="0" lang="en-GB" altLang="en-US" sz="1100" b="0" i="0" u="none" strike="noStrike" kern="1200" cap="none" spc="0" normalizeH="0" baseline="0" noProof="0" dirty="0">
                <a:ln>
                  <a:noFill/>
                </a:ln>
                <a:solidFill>
                  <a:schemeClr val="tx1"/>
                </a:solidFill>
                <a:effectLst/>
                <a:uLnTx/>
                <a:uFillTx/>
                <a:latin typeface="+mn-lt"/>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Practically, they are able to give advice on how to</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replace broken windows or strengthen door locks etc.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obtain information with regard to the criminal justice process</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claim compensation through the Criminal Injuries Compensation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mn-cs"/>
              </a:rPr>
              <a:t>Crisis intervention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mn-cs"/>
              </a:rPr>
              <a:t>This is the main area of the scheme. Crisis intervention is certainly associated with serious crimes such as rape. However, a victim may experience a crisis following some other event that necessitates intervention by Victim Support, such as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a sudden, unexpected incident like a road traffic collision, accident, or sudden death. It need not be restricted to crimes. </a:t>
            </a: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The community’s responsibility: </a:t>
            </a:r>
            <a:r>
              <a:rPr kumimoji="0" lang="en-GB" sz="1100" b="0" i="0" u="none" strike="noStrike" kern="1200" cap="none" spc="0" normalizeH="0" baseline="0" noProof="0" dirty="0">
                <a:ln>
                  <a:noFill/>
                </a:ln>
                <a:solidFill>
                  <a:schemeClr val="tx1"/>
                </a:solidFill>
                <a:effectLst/>
                <a:uLnTx/>
                <a:uFillTx/>
                <a:latin typeface="+mn-lt"/>
                <a:ea typeface="ＭＳ Ｐゴシック" pitchFamily="-112" charset="-128"/>
                <a:cs typeface="ＭＳ Ｐゴシック" pitchFamily="-112" charset="-128"/>
              </a:rPr>
              <a:t>At times of distress, many victims are shocked to discover that no statutory or voluntary agency is responsible for checking that people are coping or know where to go for advice. The perceived neglect or sense of isolation can increase someone’s feelings of vulnerability, and their anger about a crime may develop into bitterness towards the authorities and the wider community. Victim Support is the only agency to which police can automatically refer victims. It provides the structure within which the needs of victims of crime can be met through existing resources within the community, as far as possible. Volunteers are selected and trained to visit the victim at home soon after the crime, and to offer support and advice. Victims can be referred on to other specialist agencies where necessary. </a:t>
            </a:r>
            <a:endParaRPr kumimoji="0" lang="en-GB" altLang="en-US" sz="11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38</a:t>
            </a:fld>
            <a:endParaRPr lang="en-GB"/>
          </a:p>
        </p:txBody>
      </p:sp>
    </p:spTree>
    <p:extLst>
      <p:ext uri="{BB962C8B-B14F-4D97-AF65-F5344CB8AC3E}">
        <p14:creationId xmlns:p14="http://schemas.microsoft.com/office/powerpoint/2010/main" val="689934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Symbol" pitchFamily="18" charset="2"/>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We can also give advice to a victim of crime in respect of seeking compensation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Criminal Injuries Compensation Authority (administers Criminal Injuries Compensation Scheme for England, Wales &amp; Scotland)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Courts: Civil and Criminal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Internal Police Departments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ASB, DV, Hate Crime co-ordinators </a:t>
            </a:r>
            <a:r>
              <a:rPr kumimoji="0" lang="en-GB" altLang="en-US" sz="1100" b="0" i="0" u="none" strike="noStrike" kern="1200" cap="none" spc="0" normalizeH="0" baseline="0" noProof="0" dirty="0" err="1">
                <a:ln>
                  <a:noFill/>
                </a:ln>
                <a:solidFill>
                  <a:schemeClr val="tx1"/>
                </a:solidFill>
                <a:effectLst/>
                <a:uLnTx/>
                <a:uFillTx/>
                <a:latin typeface="+mn-lt"/>
                <a:ea typeface="+mn-ea"/>
                <a:cs typeface="Arial" panose="020B0604020202020204" pitchFamily="34" charset="0"/>
              </a:rPr>
              <a:t>etc</a:t>
            </a: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CJS: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Crown Prosecution Service (CPS)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Witness Care Units (police and CPS)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Victim Support Service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Witness Services </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provide support to persons having to attend court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Local Authority/Other Statutory Partners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Anti-Social Behaviour Units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Housing Departments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Social Services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Health Service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Education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Community Safety Units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Other (Private) Organisation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Race Equality Council</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Housing Association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Women’s Aid: support for victims of domestic violence/abuse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err="1">
                <a:ln>
                  <a:noFill/>
                </a:ln>
                <a:solidFill>
                  <a:schemeClr val="tx1"/>
                </a:solidFill>
                <a:effectLst/>
                <a:uLnTx/>
                <a:uFillTx/>
                <a:latin typeface="+mn-lt"/>
                <a:ea typeface="+mn-ea"/>
                <a:cs typeface="Arial" panose="020B0604020202020204" pitchFamily="34" charset="0"/>
              </a:rPr>
              <a:t>Childline</a:t>
            </a: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advice and support for children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National Domestic Violence helpline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Citizens Advice Bureau</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Shelter: advice in relation to the homeless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Men’s Advice Line: Support and advice for men in abusive relationships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MIND: Empower anyone experiencing mental health problem – campaign to improve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services, raise awareness and promote understanding.</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Neighbourhood Watch</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Charitable Organisations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507"/>
              </a:spcBef>
              <a:spcAft>
                <a:spcPts val="507"/>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39</a:t>
            </a:fld>
            <a:endParaRPr lang="en-GB"/>
          </a:p>
        </p:txBody>
      </p:sp>
    </p:spTree>
    <p:extLst>
      <p:ext uri="{BB962C8B-B14F-4D97-AF65-F5344CB8AC3E}">
        <p14:creationId xmlns:p14="http://schemas.microsoft.com/office/powerpoint/2010/main" val="38382086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a:solidFill>
                  <a:schemeClr val="tx1"/>
                </a:solidFill>
                <a:latin typeface="+mn-lt"/>
              </a:rPr>
              <a:t>QTS – what are our responsibilities to victims after criminal justice outcomes?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solidFill>
                <a:schemeClr val="tx1"/>
              </a:solidFill>
              <a:latin typeface="+mn-l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chemeClr val="tx1"/>
                </a:solidFill>
                <a:latin typeface="+mn-lt"/>
              </a:rPr>
              <a:t>Trainer</a:t>
            </a:r>
            <a:r>
              <a:rPr lang="en-GB" sz="1100" baseline="0" dirty="0">
                <a:solidFill>
                  <a:schemeClr val="tx1"/>
                </a:solidFill>
                <a:latin typeface="+mn-lt"/>
              </a:rPr>
              <a:t> to discuss the process of feeding back and offering after care to victims of crime.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There is no exhaustive list, and officers may need to explain that outcomes can be down to other agencies to deal with, as well as ourselves: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Youth Offending Teams</a:t>
            </a: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Courts- magistrate and crown, as well as court of appeal, witness care should be feeding back, however, not always the case</a:t>
            </a: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18 – 25 scheme</a:t>
            </a: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Caution system</a:t>
            </a: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Restorative Justice system</a:t>
            </a: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No further action</a:t>
            </a: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Probation system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victims may not be happy with some outcomes e.g. not guilty in court; victim may want a harsher sentence in court, at this point, it must be explained that we are powerless towards sentencing by the courts, even if we offer the best ever evidence to have a defendant to be found guilty.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507"/>
              </a:spcBef>
              <a:spcAft>
                <a:spcPts val="507"/>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40</a:t>
            </a:fld>
            <a:endParaRPr lang="en-GB"/>
          </a:p>
        </p:txBody>
      </p:sp>
    </p:spTree>
    <p:extLst>
      <p:ext uri="{BB962C8B-B14F-4D97-AF65-F5344CB8AC3E}">
        <p14:creationId xmlns:p14="http://schemas.microsoft.com/office/powerpoint/2010/main" val="415061539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April 2015: The Ministry of Justice launched their </a:t>
            </a: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Victims’ Information Service</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 website containing  information about reporting a crime and going to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site offers victims support in two specific areas: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What happens after a crime which includes reporting a crime, the police investigation, going to court, and after an offender is sentenced and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support a victim should receive as their case progresses from making a Victim Personal Statement to extra help in court.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There is a helpline number that victims can ring to obtain similar information over the phone.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helpline number is 0808 168 9293. </a:t>
            </a:r>
          </a:p>
          <a:p>
            <a:pPr marL="0" marR="0" lvl="0" indent="0" algn="l" defTabSz="914400" rtl="0" eaLnBrk="1" fontAlgn="auto" latinLnBrk="0" hangingPunct="1">
              <a:lnSpc>
                <a:spcPct val="100000"/>
              </a:lnSpc>
              <a:spcBef>
                <a:spcPts val="507"/>
              </a:spcBef>
              <a:spcAft>
                <a:spcPts val="507"/>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41</a:t>
            </a:fld>
            <a:endParaRPr lang="en-GB"/>
          </a:p>
        </p:txBody>
      </p:sp>
    </p:spTree>
    <p:extLst>
      <p:ext uri="{BB962C8B-B14F-4D97-AF65-F5344CB8AC3E}">
        <p14:creationId xmlns:p14="http://schemas.microsoft.com/office/powerpoint/2010/main" val="41350238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These are available on the Ministry of Justice website as well as the 2022 version of </a:t>
            </a:r>
            <a:r>
              <a:rPr kumimoji="0" lang="en-GB" altLang="en-US" sz="1100" b="0" i="1"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rPr>
              <a:t>A Guide to Achieving Best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Code of Practice for Victims of Crime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Code for Victims) is the statutory code which sets out the minimum level of service victims should get from criminal justice agencies.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Code for Victims applies to all criminal justice agencies, including the police, Crown Prosecution Service, Courts Service, and the Probation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Code stipulates what each criminal justice agency must do for victims, and the timeframe in which they must do it. It tells victims exactly what they can expect from the criminal justice system, and allows them to hold the system to account if they don’t get the service to which they are entitled.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The Witness Charter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was revised to bring it in line with the Victims’ Code and best practice, especially in regard to raising awareness of the use of special measures by the police, CPS and the courts to support vulnerable and intimidated witnesses. The Witness Charter sets out the standards of care that all witnesses should expect to receive from all CJS agencies from the point of reporting a crime to the police to the court trial.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1" u="none" strike="noStrike" kern="1200" cap="none" spc="0" normalizeH="0" baseline="0" noProof="0" dirty="0">
              <a:ln>
                <a:noFill/>
              </a:ln>
              <a:solidFill>
                <a:schemeClr val="tx1"/>
              </a:solidFill>
              <a:effectLst/>
              <a:uLnTx/>
              <a:uFillTx/>
              <a:latin typeface="+mn-lt"/>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Victims Right to Review - </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On </a:t>
            </a: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1st April</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t>
            </a:r>
            <a:r>
              <a:rPr kumimoji="0" lang="en-GB" sz="1100" b="1"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2015</a:t>
            </a:r>
            <a:r>
              <a:rPr kumimoji="0" lang="en-GB" sz="1100" b="0" i="0" u="none" strike="noStrike" kern="1200" cap="none" spc="0" normalizeH="0" baseline="0" noProof="0" dirty="0">
                <a:ln>
                  <a:noFill/>
                </a:ln>
                <a:solidFill>
                  <a:schemeClr val="tx1"/>
                </a:solidFill>
                <a:effectLst/>
                <a:uLnTx/>
                <a:uFillTx/>
                <a:latin typeface="+mn-lt"/>
                <a:ea typeface="+mn-ea"/>
                <a:cs typeface="Arial" panose="020B0604020202020204" pitchFamily="34" charset="0"/>
              </a:rPr>
              <a:t> a new system to deal with the Victim's Right to Review (VRR) was introduced in all police forces across the UK. The VRR relates to the right for a victim to ask for a review of a decision not to prosecute.</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400" b="0" i="0" u="none" strike="noStrike" kern="1200" cap="none" spc="0" normalizeH="0" baseline="0" noProof="0" dirty="0">
                <a:ln>
                  <a:noFill/>
                </a:ln>
                <a:solidFill>
                  <a:prstClr val="black"/>
                </a:solidFill>
                <a:effectLst/>
                <a:uLnTx/>
                <a:uFillTx/>
                <a:latin typeface="+mn-lt"/>
                <a:ea typeface="+mn-ea"/>
                <a:cs typeface="+mn-cs"/>
              </a:rPr>
            </a:b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1" u="none" strike="noStrike" kern="1200" cap="none" spc="0" normalizeH="0" baseline="0" noProof="0" dirty="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42</a:t>
            </a:fld>
            <a:endParaRPr lang="en-GB"/>
          </a:p>
        </p:txBody>
      </p:sp>
    </p:spTree>
    <p:extLst>
      <p:ext uri="{BB962C8B-B14F-4D97-AF65-F5344CB8AC3E}">
        <p14:creationId xmlns:p14="http://schemas.microsoft.com/office/powerpoint/2010/main" val="38656376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A5223AA-BD33-41A8-BE47-C2ADC0CE1EC3}" type="slidenum">
              <a:rPr lang="en-GB" smtClean="0"/>
              <a:t>43</a:t>
            </a:fld>
            <a:endParaRPr lang="en-GB"/>
          </a:p>
        </p:txBody>
      </p:sp>
    </p:spTree>
    <p:extLst>
      <p:ext uri="{BB962C8B-B14F-4D97-AF65-F5344CB8AC3E}">
        <p14:creationId xmlns:p14="http://schemas.microsoft.com/office/powerpoint/2010/main" val="2581905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97740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3748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1847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0152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07/06/2023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767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07/06/2023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80755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07/06/2023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8746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089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030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87300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8889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07/06/2023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07/06/2023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30803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07/06/2023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png"/><Relationship Id="rId7" Type="http://schemas.openxmlformats.org/officeDocument/2006/relationships/diagramColors" Target="../diagrams/colors1.xml"/><Relationship Id="rId12"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image" Target="../media/image7.jpg"/><Relationship Id="rId5" Type="http://schemas.openxmlformats.org/officeDocument/2006/relationships/diagramLayout" Target="../diagrams/layout1.xml"/><Relationship Id="rId10" Type="http://schemas.openxmlformats.org/officeDocument/2006/relationships/image" Target="../media/image6.png"/><Relationship Id="rId4" Type="http://schemas.openxmlformats.org/officeDocument/2006/relationships/diagramData" Target="../diagrams/data1.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image" Target="../media/image8.png"/><Relationship Id="rId5" Type="http://schemas.openxmlformats.org/officeDocument/2006/relationships/diagramQuickStyle" Target="../diagrams/quickStyle2.xml"/><Relationship Id="rId10" Type="http://schemas.openxmlformats.org/officeDocument/2006/relationships/image" Target="../media/image7.jpg"/><Relationship Id="rId4" Type="http://schemas.openxmlformats.org/officeDocument/2006/relationships/diagramLayout" Target="../diagrams/layout2.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image" Target="../media/image8.png"/><Relationship Id="rId3" Type="http://schemas.openxmlformats.org/officeDocument/2006/relationships/notesSlide" Target="../notesSlides/notesSlide8.xml"/><Relationship Id="rId7" Type="http://schemas.openxmlformats.org/officeDocument/2006/relationships/diagramQuickStyle" Target="../diagrams/quickStyle3.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Layout" Target="../diagrams/layout3.xml"/><Relationship Id="rId11" Type="http://schemas.openxmlformats.org/officeDocument/2006/relationships/image" Target="../media/image6.png"/><Relationship Id="rId5" Type="http://schemas.openxmlformats.org/officeDocument/2006/relationships/diagramData" Target="../diagrams/data3.xml"/><Relationship Id="rId10" Type="http://schemas.openxmlformats.org/officeDocument/2006/relationships/image" Target="../media/image5.png"/><Relationship Id="rId4" Type="http://schemas.openxmlformats.org/officeDocument/2006/relationships/image" Target="../media/image11.jpe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9.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13" Type="http://schemas.openxmlformats.org/officeDocument/2006/relationships/image" Target="../media/image8.png"/><Relationship Id="rId3" Type="http://schemas.openxmlformats.org/officeDocument/2006/relationships/notesSlide" Target="../notesSlides/notesSlide10.xml"/><Relationship Id="rId7" Type="http://schemas.openxmlformats.org/officeDocument/2006/relationships/diagramQuickStyle" Target="../diagrams/quickStyle4.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diagramLayout" Target="../diagrams/layout4.xml"/><Relationship Id="rId11" Type="http://schemas.openxmlformats.org/officeDocument/2006/relationships/image" Target="../media/image6.png"/><Relationship Id="rId5" Type="http://schemas.openxmlformats.org/officeDocument/2006/relationships/diagramData" Target="../diagrams/data4.xml"/><Relationship Id="rId10" Type="http://schemas.openxmlformats.org/officeDocument/2006/relationships/image" Target="../media/image5.png"/><Relationship Id="rId4" Type="http://schemas.openxmlformats.org/officeDocument/2006/relationships/image" Target="../media/image11.jpe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12.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13" Type="http://schemas.openxmlformats.org/officeDocument/2006/relationships/image" Target="../media/image8.png"/><Relationship Id="rId3" Type="http://schemas.openxmlformats.org/officeDocument/2006/relationships/notesSlide" Target="../notesSlides/notesSlide13.xml"/><Relationship Id="rId7" Type="http://schemas.openxmlformats.org/officeDocument/2006/relationships/diagramQuickStyle" Target="../diagrams/quickStyle5.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diagramLayout" Target="../diagrams/layout5.xml"/><Relationship Id="rId11" Type="http://schemas.openxmlformats.org/officeDocument/2006/relationships/image" Target="../media/image6.png"/><Relationship Id="rId5" Type="http://schemas.openxmlformats.org/officeDocument/2006/relationships/diagramData" Target="../diagrams/data5.xml"/><Relationship Id="rId10" Type="http://schemas.openxmlformats.org/officeDocument/2006/relationships/image" Target="../media/image5.png"/><Relationship Id="rId4" Type="http://schemas.openxmlformats.org/officeDocument/2006/relationships/image" Target="../media/image13.jpeg"/><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6.xml"/><Relationship Id="rId13" Type="http://schemas.openxmlformats.org/officeDocument/2006/relationships/image" Target="../media/image8.png"/><Relationship Id="rId3" Type="http://schemas.openxmlformats.org/officeDocument/2006/relationships/notesSlide" Target="../notesSlides/notesSlide15.xml"/><Relationship Id="rId7" Type="http://schemas.openxmlformats.org/officeDocument/2006/relationships/diagramQuickStyle" Target="../diagrams/quickStyle6.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diagramLayout" Target="../diagrams/layout6.xml"/><Relationship Id="rId11" Type="http://schemas.openxmlformats.org/officeDocument/2006/relationships/image" Target="../media/image6.png"/><Relationship Id="rId5" Type="http://schemas.openxmlformats.org/officeDocument/2006/relationships/diagramData" Target="../diagrams/data6.xml"/><Relationship Id="rId10" Type="http://schemas.openxmlformats.org/officeDocument/2006/relationships/image" Target="../media/image5.png"/><Relationship Id="rId4" Type="http://schemas.openxmlformats.org/officeDocument/2006/relationships/image" Target="../media/image14.jpeg"/><Relationship Id="rId9" Type="http://schemas.microsoft.com/office/2007/relationships/diagramDrawing" Target="../diagrams/drawing6.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7.xml"/><Relationship Id="rId13" Type="http://schemas.openxmlformats.org/officeDocument/2006/relationships/image" Target="../media/image8.png"/><Relationship Id="rId3" Type="http://schemas.openxmlformats.org/officeDocument/2006/relationships/notesSlide" Target="../notesSlides/notesSlide16.xml"/><Relationship Id="rId7" Type="http://schemas.openxmlformats.org/officeDocument/2006/relationships/diagramQuickStyle" Target="../diagrams/quickStyle7.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diagramLayout" Target="../diagrams/layout7.xml"/><Relationship Id="rId11" Type="http://schemas.openxmlformats.org/officeDocument/2006/relationships/image" Target="../media/image6.png"/><Relationship Id="rId5" Type="http://schemas.openxmlformats.org/officeDocument/2006/relationships/diagramData" Target="../diagrams/data7.xml"/><Relationship Id="rId10" Type="http://schemas.openxmlformats.org/officeDocument/2006/relationships/image" Target="../media/image5.png"/><Relationship Id="rId4" Type="http://schemas.openxmlformats.org/officeDocument/2006/relationships/image" Target="../media/image14.jpeg"/><Relationship Id="rId9" Type="http://schemas.microsoft.com/office/2007/relationships/diagramDrawing" Target="../diagrams/drawing7.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8.xml"/><Relationship Id="rId13" Type="http://schemas.openxmlformats.org/officeDocument/2006/relationships/image" Target="../media/image8.png"/><Relationship Id="rId3" Type="http://schemas.openxmlformats.org/officeDocument/2006/relationships/notesSlide" Target="../notesSlides/notesSlide17.xml"/><Relationship Id="rId7" Type="http://schemas.openxmlformats.org/officeDocument/2006/relationships/diagramQuickStyle" Target="../diagrams/quickStyle8.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diagramLayout" Target="../diagrams/layout8.xml"/><Relationship Id="rId11" Type="http://schemas.openxmlformats.org/officeDocument/2006/relationships/image" Target="../media/image6.png"/><Relationship Id="rId5" Type="http://schemas.openxmlformats.org/officeDocument/2006/relationships/diagramData" Target="../diagrams/data8.xml"/><Relationship Id="rId10" Type="http://schemas.openxmlformats.org/officeDocument/2006/relationships/image" Target="../media/image5.png"/><Relationship Id="rId4" Type="http://schemas.openxmlformats.org/officeDocument/2006/relationships/image" Target="../media/image11.jpeg"/><Relationship Id="rId9" Type="http://schemas.microsoft.com/office/2007/relationships/diagramDrawing" Target="../diagrams/drawing8.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9.xml"/><Relationship Id="rId13" Type="http://schemas.openxmlformats.org/officeDocument/2006/relationships/image" Target="../media/image6.png"/><Relationship Id="rId3" Type="http://schemas.openxmlformats.org/officeDocument/2006/relationships/notesSlide" Target="../notesSlides/notesSlide18.xml"/><Relationship Id="rId7" Type="http://schemas.openxmlformats.org/officeDocument/2006/relationships/diagramQuickStyle" Target="../diagrams/quickStyle9.xml"/><Relationship Id="rId12"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diagramLayout" Target="../diagrams/layout9.xml"/><Relationship Id="rId11" Type="http://schemas.openxmlformats.org/officeDocument/2006/relationships/hyperlink" Target="https://www.connectgwent.org.uk/" TargetMode="External"/><Relationship Id="rId5" Type="http://schemas.openxmlformats.org/officeDocument/2006/relationships/diagramData" Target="../diagrams/data9.xml"/><Relationship Id="rId15" Type="http://schemas.openxmlformats.org/officeDocument/2006/relationships/image" Target="../media/image8.png"/><Relationship Id="rId10" Type="http://schemas.openxmlformats.org/officeDocument/2006/relationships/hyperlink" Target="https://www.southwalesvictimfocus.org.uk/" TargetMode="External"/><Relationship Id="rId4" Type="http://schemas.openxmlformats.org/officeDocument/2006/relationships/image" Target="../media/image11.jpeg"/><Relationship Id="rId9" Type="http://schemas.microsoft.com/office/2007/relationships/diagramDrawing" Target="../diagrams/drawing9.xml"/><Relationship Id="rId14" Type="http://schemas.openxmlformats.org/officeDocument/2006/relationships/image" Target="../media/image7.jpg"/></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hyperlink" Target="http://www.gov.uk/government/publications/" TargetMode="External"/><Relationship Id="rId5" Type="http://schemas.openxmlformats.org/officeDocument/2006/relationships/image" Target="../media/image13.jpeg"/><Relationship Id="rId10" Type="http://schemas.openxmlformats.org/officeDocument/2006/relationships/image" Target="../media/image8.png"/><Relationship Id="rId4" Type="http://schemas.openxmlformats.org/officeDocument/2006/relationships/notesSlide" Target="../notesSlides/notesSlide20.xml"/><Relationship Id="rId9" Type="http://schemas.openxmlformats.org/officeDocument/2006/relationships/image" Target="../media/image7.jpg"/></Relationships>
</file>

<file path=ppt/slides/_rels/slide2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1.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16.png"/><Relationship Id="rId7"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8.png"/></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18" Type="http://schemas.openxmlformats.org/officeDocument/2006/relationships/image" Target="../media/image8.png"/><Relationship Id="rId3" Type="http://schemas.openxmlformats.org/officeDocument/2006/relationships/notesSlide" Target="../notesSlides/notesSlide23.xml"/><Relationship Id="rId7" Type="http://schemas.openxmlformats.org/officeDocument/2006/relationships/diagramQuickStyle" Target="../diagrams/quickStyle10.xml"/><Relationship Id="rId12" Type="http://schemas.openxmlformats.org/officeDocument/2006/relationships/diagramQuickStyle" Target="../diagrams/quickStyle11.xml"/><Relationship Id="rId17" Type="http://schemas.openxmlformats.org/officeDocument/2006/relationships/image" Target="../media/image7.jpg"/><Relationship Id="rId2" Type="http://schemas.openxmlformats.org/officeDocument/2006/relationships/slideLayout" Target="../slideLayouts/slideLayout7.xml"/><Relationship Id="rId16" Type="http://schemas.openxmlformats.org/officeDocument/2006/relationships/image" Target="../media/image6.png"/><Relationship Id="rId1" Type="http://schemas.openxmlformats.org/officeDocument/2006/relationships/tags" Target="../tags/tag13.xml"/><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5" Type="http://schemas.openxmlformats.org/officeDocument/2006/relationships/image" Target="../media/image5.png"/><Relationship Id="rId10" Type="http://schemas.openxmlformats.org/officeDocument/2006/relationships/diagramData" Target="../diagrams/data11.xml"/><Relationship Id="rId4" Type="http://schemas.openxmlformats.org/officeDocument/2006/relationships/image" Target="../media/image19.jpeg"/><Relationship Id="rId9" Type="http://schemas.microsoft.com/office/2007/relationships/diagramDrawing" Target="../diagrams/drawing10.xml"/><Relationship Id="rId14" Type="http://schemas.microsoft.com/office/2007/relationships/diagramDrawing" Target="../diagrams/drawing11.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2.xml"/><Relationship Id="rId13" Type="http://schemas.openxmlformats.org/officeDocument/2006/relationships/image" Target="../media/image8.png"/><Relationship Id="rId3" Type="http://schemas.openxmlformats.org/officeDocument/2006/relationships/notesSlide" Target="../notesSlides/notesSlide24.xml"/><Relationship Id="rId7" Type="http://schemas.openxmlformats.org/officeDocument/2006/relationships/diagramQuickStyle" Target="../diagrams/quickStyle12.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diagramLayout" Target="../diagrams/layout12.xml"/><Relationship Id="rId11" Type="http://schemas.openxmlformats.org/officeDocument/2006/relationships/image" Target="../media/image6.png"/><Relationship Id="rId5" Type="http://schemas.openxmlformats.org/officeDocument/2006/relationships/diagramData" Target="../diagrams/data12.xml"/><Relationship Id="rId10" Type="http://schemas.openxmlformats.org/officeDocument/2006/relationships/image" Target="../media/image5.png"/><Relationship Id="rId4" Type="http://schemas.openxmlformats.org/officeDocument/2006/relationships/image" Target="../media/image19.jpeg"/><Relationship Id="rId9" Type="http://schemas.microsoft.com/office/2007/relationships/diagramDrawing" Target="../diagrams/drawing1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7.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3.jpeg"/></Relationships>
</file>

<file path=ppt/slides/_rels/slide2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8.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3.jpeg"/></Relationships>
</file>

<file path=ppt/slides/_rels/slide2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9.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3.jpeg"/></Relationships>
</file>

<file path=ppt/slides/_rels/slide3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1.png"/><Relationship Id="rId7" Type="http://schemas.openxmlformats.org/officeDocument/2006/relationships/diagramColors" Target="../diagrams/colors13.xml"/><Relationship Id="rId12"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3.xml"/><Relationship Id="rId11" Type="http://schemas.openxmlformats.org/officeDocument/2006/relationships/image" Target="../media/image7.jpg"/><Relationship Id="rId5" Type="http://schemas.openxmlformats.org/officeDocument/2006/relationships/diagramLayout" Target="../diagrams/layout13.xml"/><Relationship Id="rId10" Type="http://schemas.openxmlformats.org/officeDocument/2006/relationships/image" Target="../media/image6.png"/><Relationship Id="rId4" Type="http://schemas.openxmlformats.org/officeDocument/2006/relationships/diagramData" Target="../diagrams/data13.xml"/><Relationship Id="rId9"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14.xml"/><Relationship Id="rId13" Type="http://schemas.openxmlformats.org/officeDocument/2006/relationships/image" Target="../media/image8.png"/><Relationship Id="rId3" Type="http://schemas.openxmlformats.org/officeDocument/2006/relationships/notesSlide" Target="../notesSlides/notesSlide33.xml"/><Relationship Id="rId7" Type="http://schemas.openxmlformats.org/officeDocument/2006/relationships/diagramQuickStyle" Target="../diagrams/quickStyle14.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diagramLayout" Target="../diagrams/layout14.xml"/><Relationship Id="rId11" Type="http://schemas.openxmlformats.org/officeDocument/2006/relationships/image" Target="../media/image6.png"/><Relationship Id="rId5" Type="http://schemas.openxmlformats.org/officeDocument/2006/relationships/diagramData" Target="../diagrams/data14.xml"/><Relationship Id="rId10" Type="http://schemas.openxmlformats.org/officeDocument/2006/relationships/image" Target="../media/image5.png"/><Relationship Id="rId4" Type="http://schemas.openxmlformats.org/officeDocument/2006/relationships/image" Target="../media/image23.jpeg"/><Relationship Id="rId9" Type="http://schemas.microsoft.com/office/2007/relationships/diagramDrawing" Target="../diagrams/drawing14.xml"/></Relationships>
</file>

<file path=ppt/slides/_rels/slide3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4.png"/><Relationship Id="rId7" Type="http://schemas.openxmlformats.org/officeDocument/2006/relationships/image" Target="../media/image7.jp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5.pn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6.png"/><Relationship Id="rId7"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8.png"/><Relationship Id="rId4" Type="http://schemas.openxmlformats.org/officeDocument/2006/relationships/image" Target="../media/image27.png"/><Relationship Id="rId9" Type="http://schemas.openxmlformats.org/officeDocument/2006/relationships/image" Target="../media/image7.jpg"/></Relationships>
</file>

<file path=ppt/slides/_rels/slide3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0.png"/><Relationship Id="rId7"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8.png"/><Relationship Id="rId4" Type="http://schemas.openxmlformats.org/officeDocument/2006/relationships/image" Target="../media/image31.png"/><Relationship Id="rId9" Type="http://schemas.openxmlformats.org/officeDocument/2006/relationships/image" Target="../media/image7.jpg"/></Relationships>
</file>

<file path=ppt/slides/_rels/slide38.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34.png"/><Relationship Id="rId7"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6.jpeg"/><Relationship Id="rId4" Type="http://schemas.openxmlformats.org/officeDocument/2006/relationships/image" Target="../media/image35.png"/><Relationship Id="rId9" Type="http://schemas.openxmlformats.org/officeDocument/2006/relationships/image" Target="../media/image8.png"/></Relationships>
</file>

<file path=ppt/slides/_rels/slide3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15.xml"/><Relationship Id="rId11" Type="http://schemas.openxmlformats.org/officeDocument/2006/relationships/image" Target="../media/image8.png"/><Relationship Id="rId5" Type="http://schemas.openxmlformats.org/officeDocument/2006/relationships/diagramQuickStyle" Target="../diagrams/quickStyle15.xml"/><Relationship Id="rId10" Type="http://schemas.openxmlformats.org/officeDocument/2006/relationships/image" Target="../media/image7.jpg"/><Relationship Id="rId4" Type="http://schemas.openxmlformats.org/officeDocument/2006/relationships/diagramLayout" Target="../diagrams/layout15.xml"/><Relationship Id="rId9" Type="http://schemas.openxmlformats.org/officeDocument/2006/relationships/image" Target="../media/image6.png"/></Relationships>
</file>

<file path=ppt/slides/_rels/slide4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notesSlide" Target="../notesSlides/notesSlide40.xml"/><Relationship Id="rId7"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40.png"/><Relationship Id="rId5" Type="http://schemas.openxmlformats.org/officeDocument/2006/relationships/image" Target="../media/image39.png"/><Relationship Id="rId10" Type="http://schemas.openxmlformats.org/officeDocument/2006/relationships/image" Target="../media/image8.png"/><Relationship Id="rId4" Type="http://schemas.openxmlformats.org/officeDocument/2006/relationships/image" Target="../media/image38.png"/><Relationship Id="rId9" Type="http://schemas.openxmlformats.org/officeDocument/2006/relationships/image" Target="../media/image7.jpg"/></Relationships>
</file>

<file path=ppt/slides/_rels/slide4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notesSlide" Target="../notesSlides/notesSlide41.xml"/><Relationship Id="rId7"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5.png"/><Relationship Id="rId5" Type="http://schemas.openxmlformats.org/officeDocument/2006/relationships/hyperlink" Target="https://www.victimsinformationservice.org.uk/" TargetMode="External"/><Relationship Id="rId4" Type="http://schemas.openxmlformats.org/officeDocument/2006/relationships/hyperlink" Target="http://www.victimsupport.org.uk/" TargetMode="External"/><Relationship Id="rId9" Type="http://schemas.openxmlformats.org/officeDocument/2006/relationships/image" Target="../media/image8.png"/></Relationships>
</file>

<file path=ppt/slides/_rels/slide4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41.png"/><Relationship Id="rId7"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3.jpeg"/><Relationship Id="rId4" Type="http://schemas.openxmlformats.org/officeDocument/2006/relationships/image" Target="../media/image42.png"/><Relationship Id="rId9" Type="http://schemas.openxmlformats.org/officeDocument/2006/relationships/image" Target="../media/image8.png"/></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1E10B4-8FC0-40AE-8291-D1319C0B65EF}"/>
              </a:ext>
            </a:extLst>
          </p:cNvPr>
          <p:cNvSpPr txBox="1"/>
          <p:nvPr/>
        </p:nvSpPr>
        <p:spPr>
          <a:xfrm>
            <a:off x="-563880" y="4579600"/>
            <a:ext cx="3173586" cy="1477328"/>
          </a:xfrm>
          <a:prstGeom prst="rect">
            <a:avLst/>
          </a:prstGeom>
          <a:noFill/>
        </p:spPr>
        <p:txBody>
          <a:bodyPr wrap="square" rtlCol="0">
            <a:spAutoFit/>
          </a:bodyPr>
          <a:lstStyle/>
          <a:p>
            <a:pPr algn="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Victims &amp; Witnesses</a:t>
            </a:r>
          </a:p>
          <a:p>
            <a:pPr algn="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0764B422-8E81-4F2A-A92F-59312FD9770C}"/>
              </a:ext>
            </a:extLst>
          </p:cNvPr>
          <p:cNvSpPr txBox="1"/>
          <p:nvPr/>
        </p:nvSpPr>
        <p:spPr>
          <a:xfrm>
            <a:off x="11890137" y="6639312"/>
            <a:ext cx="365806" cy="230832"/>
          </a:xfrm>
          <a:prstGeom prst="rect">
            <a:avLst/>
          </a:prstGeom>
          <a:noFill/>
        </p:spPr>
        <p:txBody>
          <a:bodyPr wrap="none" rtlCol="0">
            <a:spAutoFit/>
          </a:bodyPr>
          <a:lstStyle/>
          <a:p>
            <a:r>
              <a:rPr lang="en-GB" sz="900" dirty="0">
                <a:solidFill>
                  <a:schemeClr val="bg1"/>
                </a:solidFill>
                <a:latin typeface="+mn-lt"/>
              </a:rPr>
              <a:t>V12</a:t>
            </a:r>
          </a:p>
        </p:txBody>
      </p:sp>
      <p:pic>
        <p:nvPicPr>
          <p:cNvPr id="4" name="Picture 3">
            <a:extLst>
              <a:ext uri="{FF2B5EF4-FFF2-40B4-BE49-F238E27FC236}">
                <a16:creationId xmlns:a16="http://schemas.microsoft.com/office/drawing/2014/main" id="{19D403B4-0AFB-56DF-52E9-AC198AB98691}"/>
              </a:ext>
            </a:extLst>
          </p:cNvPr>
          <p:cNvPicPr>
            <a:picLocks noChangeAspect="1"/>
          </p:cNvPicPr>
          <p:nvPr/>
        </p:nvPicPr>
        <p:blipFill rotWithShape="1">
          <a:blip r:embed="rId4">
            <a:duotone>
              <a:prstClr val="black"/>
              <a:schemeClr val="accent5">
                <a:tint val="45000"/>
                <a:satMod val="400000"/>
              </a:schemeClr>
            </a:duotone>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l="8338" t="-146" r="1851" b="146"/>
          <a:stretch/>
        </p:blipFill>
        <p:spPr>
          <a:xfrm>
            <a:off x="3916680" y="626977"/>
            <a:ext cx="5542082" cy="4425063"/>
          </a:xfrm>
          <a:prstGeom prst="parallelogram">
            <a:avLst>
              <a:gd name="adj" fmla="val 19145"/>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96000" y="267166"/>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Victim</a:t>
            </a:r>
          </a:p>
        </p:txBody>
      </p:sp>
      <p:sp>
        <p:nvSpPr>
          <p:cNvPr id="12" name="Freeform: Shape 11">
            <a:extLst>
              <a:ext uri="{FF2B5EF4-FFF2-40B4-BE49-F238E27FC236}">
                <a16:creationId xmlns:a16="http://schemas.microsoft.com/office/drawing/2014/main" id="{60620642-BE53-C614-1BB0-3A188D04E59F}"/>
              </a:ext>
            </a:extLst>
          </p:cNvPr>
          <p:cNvSpPr/>
          <p:nvPr/>
        </p:nvSpPr>
        <p:spPr>
          <a:xfrm>
            <a:off x="936105" y="1477176"/>
            <a:ext cx="6571673" cy="1447018"/>
          </a:xfrm>
          <a:custGeom>
            <a:avLst/>
            <a:gdLst>
              <a:gd name="connsiteX0" fmla="*/ 0 w 6571673"/>
              <a:gd name="connsiteY0" fmla="*/ 193116 h 1931159"/>
              <a:gd name="connsiteX1" fmla="*/ 193116 w 6571673"/>
              <a:gd name="connsiteY1" fmla="*/ 0 h 1931159"/>
              <a:gd name="connsiteX2" fmla="*/ 6378557 w 6571673"/>
              <a:gd name="connsiteY2" fmla="*/ 0 h 1931159"/>
              <a:gd name="connsiteX3" fmla="*/ 6571673 w 6571673"/>
              <a:gd name="connsiteY3" fmla="*/ 193116 h 1931159"/>
              <a:gd name="connsiteX4" fmla="*/ 6571673 w 6571673"/>
              <a:gd name="connsiteY4" fmla="*/ 1738043 h 1931159"/>
              <a:gd name="connsiteX5" fmla="*/ 6378557 w 6571673"/>
              <a:gd name="connsiteY5" fmla="*/ 1931159 h 1931159"/>
              <a:gd name="connsiteX6" fmla="*/ 193116 w 6571673"/>
              <a:gd name="connsiteY6" fmla="*/ 1931159 h 1931159"/>
              <a:gd name="connsiteX7" fmla="*/ 0 w 6571673"/>
              <a:gd name="connsiteY7" fmla="*/ 1738043 h 1931159"/>
              <a:gd name="connsiteX8" fmla="*/ 0 w 6571673"/>
              <a:gd name="connsiteY8" fmla="*/ 193116 h 1931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71673" h="1931159">
                <a:moveTo>
                  <a:pt x="0" y="193116"/>
                </a:moveTo>
                <a:cubicBezTo>
                  <a:pt x="0" y="86461"/>
                  <a:pt x="86461" y="0"/>
                  <a:pt x="193116" y="0"/>
                </a:cubicBezTo>
                <a:lnTo>
                  <a:pt x="6378557" y="0"/>
                </a:lnTo>
                <a:cubicBezTo>
                  <a:pt x="6485212" y="0"/>
                  <a:pt x="6571673" y="86461"/>
                  <a:pt x="6571673" y="193116"/>
                </a:cubicBezTo>
                <a:lnTo>
                  <a:pt x="6571673" y="1738043"/>
                </a:lnTo>
                <a:cubicBezTo>
                  <a:pt x="6571673" y="1844698"/>
                  <a:pt x="6485212" y="1931159"/>
                  <a:pt x="6378557" y="1931159"/>
                </a:cubicBezTo>
                <a:lnTo>
                  <a:pt x="193116" y="1931159"/>
                </a:lnTo>
                <a:cubicBezTo>
                  <a:pt x="86461" y="1931159"/>
                  <a:pt x="0" y="1844698"/>
                  <a:pt x="0" y="1738043"/>
                </a:cubicBezTo>
                <a:lnTo>
                  <a:pt x="0" y="193116"/>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8002" tIns="148002" rIns="148002" bIns="148002"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who has suffered harm including physical, mental or emotional harm or economic loss which was directly caused by criminal conduct</a:t>
            </a:r>
          </a:p>
        </p:txBody>
      </p:sp>
      <p:sp>
        <p:nvSpPr>
          <p:cNvPr id="13" name="Freeform: Shape 12">
            <a:extLst>
              <a:ext uri="{FF2B5EF4-FFF2-40B4-BE49-F238E27FC236}">
                <a16:creationId xmlns:a16="http://schemas.microsoft.com/office/drawing/2014/main" id="{2BBC917E-3AA5-8FCD-84A9-803C2C659B6E}"/>
              </a:ext>
            </a:extLst>
          </p:cNvPr>
          <p:cNvSpPr/>
          <p:nvPr/>
        </p:nvSpPr>
        <p:spPr>
          <a:xfrm>
            <a:off x="3596641" y="3064692"/>
            <a:ext cx="869022" cy="724627"/>
          </a:xfrm>
          <a:custGeom>
            <a:avLst/>
            <a:gdLst>
              <a:gd name="connsiteX0" fmla="*/ 0 w 724626"/>
              <a:gd name="connsiteY0" fmla="*/ 173804 h 869021"/>
              <a:gd name="connsiteX1" fmla="*/ 362313 w 724626"/>
              <a:gd name="connsiteY1" fmla="*/ 173804 h 869021"/>
              <a:gd name="connsiteX2" fmla="*/ 362313 w 724626"/>
              <a:gd name="connsiteY2" fmla="*/ 0 h 869021"/>
              <a:gd name="connsiteX3" fmla="*/ 724626 w 724626"/>
              <a:gd name="connsiteY3" fmla="*/ 434511 h 869021"/>
              <a:gd name="connsiteX4" fmla="*/ 362313 w 724626"/>
              <a:gd name="connsiteY4" fmla="*/ 869021 h 869021"/>
              <a:gd name="connsiteX5" fmla="*/ 362313 w 724626"/>
              <a:gd name="connsiteY5" fmla="*/ 695217 h 869021"/>
              <a:gd name="connsiteX6" fmla="*/ 0 w 724626"/>
              <a:gd name="connsiteY6" fmla="*/ 695217 h 869021"/>
              <a:gd name="connsiteX7" fmla="*/ 0 w 724626"/>
              <a:gd name="connsiteY7" fmla="*/ 173804 h 86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626" h="869021">
                <a:moveTo>
                  <a:pt x="579701" y="1"/>
                </a:moveTo>
                <a:lnTo>
                  <a:pt x="579701" y="434511"/>
                </a:lnTo>
                <a:lnTo>
                  <a:pt x="724626" y="434510"/>
                </a:lnTo>
                <a:lnTo>
                  <a:pt x="362313" y="869020"/>
                </a:lnTo>
                <a:lnTo>
                  <a:pt x="0" y="434511"/>
                </a:lnTo>
                <a:lnTo>
                  <a:pt x="144925" y="434511"/>
                </a:lnTo>
                <a:lnTo>
                  <a:pt x="144925" y="1"/>
                </a:lnTo>
                <a:lnTo>
                  <a:pt x="579701" y="1"/>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73805" tIns="0" rIns="173804" bIns="217389"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4" name="Freeform: Shape 13">
            <a:extLst>
              <a:ext uri="{FF2B5EF4-FFF2-40B4-BE49-F238E27FC236}">
                <a16:creationId xmlns:a16="http://schemas.microsoft.com/office/drawing/2014/main" id="{2864E580-D15A-EB54-64BB-08588288E0E3}"/>
              </a:ext>
            </a:extLst>
          </p:cNvPr>
          <p:cNvSpPr/>
          <p:nvPr/>
        </p:nvSpPr>
        <p:spPr>
          <a:xfrm>
            <a:off x="2130240" y="3922416"/>
            <a:ext cx="3761582" cy="1559371"/>
          </a:xfrm>
          <a:custGeom>
            <a:avLst/>
            <a:gdLst>
              <a:gd name="connsiteX0" fmla="*/ 0 w 3761582"/>
              <a:gd name="connsiteY0" fmla="*/ 193116 h 1931159"/>
              <a:gd name="connsiteX1" fmla="*/ 193116 w 3761582"/>
              <a:gd name="connsiteY1" fmla="*/ 0 h 1931159"/>
              <a:gd name="connsiteX2" fmla="*/ 3568466 w 3761582"/>
              <a:gd name="connsiteY2" fmla="*/ 0 h 1931159"/>
              <a:gd name="connsiteX3" fmla="*/ 3761582 w 3761582"/>
              <a:gd name="connsiteY3" fmla="*/ 193116 h 1931159"/>
              <a:gd name="connsiteX4" fmla="*/ 3761582 w 3761582"/>
              <a:gd name="connsiteY4" fmla="*/ 1738043 h 1931159"/>
              <a:gd name="connsiteX5" fmla="*/ 3568466 w 3761582"/>
              <a:gd name="connsiteY5" fmla="*/ 1931159 h 1931159"/>
              <a:gd name="connsiteX6" fmla="*/ 193116 w 3761582"/>
              <a:gd name="connsiteY6" fmla="*/ 1931159 h 1931159"/>
              <a:gd name="connsiteX7" fmla="*/ 0 w 3761582"/>
              <a:gd name="connsiteY7" fmla="*/ 1738043 h 1931159"/>
              <a:gd name="connsiteX8" fmla="*/ 0 w 3761582"/>
              <a:gd name="connsiteY8" fmla="*/ 193116 h 1931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61582" h="1931159">
                <a:moveTo>
                  <a:pt x="0" y="193116"/>
                </a:moveTo>
                <a:cubicBezTo>
                  <a:pt x="0" y="86461"/>
                  <a:pt x="86461" y="0"/>
                  <a:pt x="193116" y="0"/>
                </a:cubicBezTo>
                <a:lnTo>
                  <a:pt x="3568466" y="0"/>
                </a:lnTo>
                <a:cubicBezTo>
                  <a:pt x="3675121" y="0"/>
                  <a:pt x="3761582" y="86461"/>
                  <a:pt x="3761582" y="193116"/>
                </a:cubicBezTo>
                <a:lnTo>
                  <a:pt x="3761582" y="1738043"/>
                </a:lnTo>
                <a:cubicBezTo>
                  <a:pt x="3761582" y="1844698"/>
                  <a:pt x="3675121" y="1931159"/>
                  <a:pt x="3568466" y="1931159"/>
                </a:cubicBezTo>
                <a:lnTo>
                  <a:pt x="193116" y="1931159"/>
                </a:lnTo>
                <a:cubicBezTo>
                  <a:pt x="86461" y="1931159"/>
                  <a:pt x="0" y="1844698"/>
                  <a:pt x="0" y="1738043"/>
                </a:cubicBezTo>
                <a:lnTo>
                  <a:pt x="0" y="193116"/>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8002" tIns="148002" rIns="148002" bIns="148002"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close relative of a person whose death was directly caused by a criminal offence</a:t>
            </a:r>
          </a:p>
        </p:txBody>
      </p:sp>
      <p:pic>
        <p:nvPicPr>
          <p:cNvPr id="1026" name="Picture 2" descr="Understanding Victims of Crime and Their Need to Deal with the Victim/Offender  Trauma Bond">
            <a:extLst>
              <a:ext uri="{FF2B5EF4-FFF2-40B4-BE49-F238E27FC236}">
                <a16:creationId xmlns:a16="http://schemas.microsoft.com/office/drawing/2014/main" id="{E8DB16AE-3338-42C7-B5F5-83EB0BC6A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010" y="2493486"/>
            <a:ext cx="3654126" cy="2591666"/>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E804A071-FA0C-39C3-5FAD-D78B095057D6}"/>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0036F799-52E5-63DF-5870-B1E0CA6496C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9F2D2FBC-6697-4094-7E43-D7CD3B7D185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7DFEDB1D-9FE9-2431-D0A5-8011158D23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EFF6D21-6AFC-923A-B33F-EC259574997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A2D057D-F5E6-29C0-CB1A-EFE481601F6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3530798-B6FE-5742-C488-05238605150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89213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496000" y="297427"/>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Witness</a:t>
            </a:r>
          </a:p>
        </p:txBody>
      </p:sp>
      <p:pic>
        <p:nvPicPr>
          <p:cNvPr id="2050" name="Picture 2" descr="When to Report a Crime | Éducaloi">
            <a:extLst>
              <a:ext uri="{FF2B5EF4-FFF2-40B4-BE49-F238E27FC236}">
                <a16:creationId xmlns:a16="http://schemas.microsoft.com/office/drawing/2014/main" id="{9F830222-8C94-47F5-B8B8-1350A8038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383" y="2088356"/>
            <a:ext cx="3796145" cy="2681288"/>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87EA8C0F-599C-4855-9C3A-28E1BC94371E}"/>
              </a:ext>
            </a:extLst>
          </p:cNvPr>
          <p:cNvSpPr/>
          <p:nvPr/>
        </p:nvSpPr>
        <p:spPr>
          <a:xfrm>
            <a:off x="5049982" y="1163783"/>
            <a:ext cx="5908962" cy="4441634"/>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“One who sees, knows or vouches for something. One who gives testimony under oath or affirmation in person, by oral or written deposition or by affidavit.</a:t>
            </a:r>
          </a:p>
          <a:p>
            <a:pPr algn="ctr"/>
            <a:endParaRPr lang="en-GB" sz="2400" dirty="0">
              <a:solidFill>
                <a:schemeClr val="tx1"/>
              </a:solidFill>
            </a:endParaRPr>
          </a:p>
          <a:p>
            <a:pPr algn="ctr"/>
            <a:r>
              <a:rPr lang="en-GB" sz="2400" dirty="0">
                <a:solidFill>
                  <a:schemeClr val="tx1"/>
                </a:solidFill>
              </a:rPr>
              <a:t>A witness must be legally competent to testify”</a:t>
            </a:r>
          </a:p>
        </p:txBody>
      </p:sp>
      <p:grpSp>
        <p:nvGrpSpPr>
          <p:cNvPr id="2" name="Group 1">
            <a:extLst>
              <a:ext uri="{FF2B5EF4-FFF2-40B4-BE49-F238E27FC236}">
                <a16:creationId xmlns:a16="http://schemas.microsoft.com/office/drawing/2014/main" id="{D73ED4AB-6445-3B55-C733-CF87D7B316F1}"/>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AA591951-4E05-F023-3BB5-C01235E06CA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80B3A00E-4C3F-F9EC-C84F-58A154FA554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35FDE73-EE7E-B839-5D87-76C4372272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A2060AE-C0D3-B21F-2D3B-EE93718FB9C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1149BB5-EEB7-B828-880F-27890805B64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ED376AC-140E-ECDA-E562-790D2AF5486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551187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94063" y="1167788"/>
            <a:ext cx="4601406" cy="4337927"/>
          </a:xfrm>
          <a:prstGeom prst="rect">
            <a:avLst/>
          </a:prstGeom>
        </p:spPr>
      </p:pic>
      <p:sp>
        <p:nvSpPr>
          <p:cNvPr id="6" name="TextBox 5"/>
          <p:cNvSpPr txBox="1"/>
          <p:nvPr/>
        </p:nvSpPr>
        <p:spPr>
          <a:xfrm>
            <a:off x="2496000" y="266400"/>
            <a:ext cx="72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Victim, Witness &amp; Defence Accounts</a:t>
            </a:r>
          </a:p>
        </p:txBody>
      </p:sp>
      <p:graphicFrame>
        <p:nvGraphicFramePr>
          <p:cNvPr id="10" name="Diagram 9"/>
          <p:cNvGraphicFramePr/>
          <p:nvPr>
            <p:extLst>
              <p:ext uri="{D42A27DB-BD31-4B8C-83A1-F6EECF244321}">
                <p14:modId xmlns:p14="http://schemas.microsoft.com/office/powerpoint/2010/main" val="1567227238"/>
              </p:ext>
            </p:extLst>
          </p:nvPr>
        </p:nvGraphicFramePr>
        <p:xfrm>
          <a:off x="5878752" y="1083087"/>
          <a:ext cx="6055604" cy="46918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2" name="Group 1">
            <a:extLst>
              <a:ext uri="{FF2B5EF4-FFF2-40B4-BE49-F238E27FC236}">
                <a16:creationId xmlns:a16="http://schemas.microsoft.com/office/drawing/2014/main" id="{E9322936-4E24-2CB8-2334-A6BA8AA3B5C1}"/>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12F9CA0B-2E12-4EAF-BA39-9D459089FE9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AEDA5033-A43C-835F-33FD-9E2C7AE03AA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171F4B3-96EB-38EB-5072-79047D3060E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2B1C347B-2012-D0C8-95ED-5C3D4F78D82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A923BD64-BD28-FD00-7DE7-EA21B3C5581E}"/>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4FDA929-F94F-7215-2E18-33EA191BF4F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07974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9A64155-2A81-412A-8391-97E9C3826CC5}"/>
                                            </p:graphicEl>
                                          </p:spTgt>
                                        </p:tgtEl>
                                        <p:attrNameLst>
                                          <p:attrName>style.visibility</p:attrName>
                                        </p:attrNameLst>
                                      </p:cBhvr>
                                      <p:to>
                                        <p:strVal val="visible"/>
                                      </p:to>
                                    </p:set>
                                    <p:animEffect transition="in" filter="fade">
                                      <p:cBhvr>
                                        <p:cTn id="12" dur="500"/>
                                        <p:tgtEl>
                                          <p:spTgt spid="10">
                                            <p:graphicEl>
                                              <a:dgm id="{A9A64155-2A81-412A-8391-97E9C3826CC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0F80FED5-DBC1-4C7A-8D78-BB113E4CF848}"/>
                                            </p:graphicEl>
                                          </p:spTgt>
                                        </p:tgtEl>
                                        <p:attrNameLst>
                                          <p:attrName>style.visibility</p:attrName>
                                        </p:attrNameLst>
                                      </p:cBhvr>
                                      <p:to>
                                        <p:strVal val="visible"/>
                                      </p:to>
                                    </p:set>
                                    <p:animEffect transition="in" filter="fade">
                                      <p:cBhvr>
                                        <p:cTn id="17" dur="500"/>
                                        <p:tgtEl>
                                          <p:spTgt spid="10">
                                            <p:graphicEl>
                                              <a:dgm id="{0F80FED5-DBC1-4C7A-8D78-BB113E4CF84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0">
                                            <p:graphicEl>
                                              <a:dgm id="{2C43F9A0-B32B-4564-85A8-C3438887FB04}"/>
                                            </p:graphicEl>
                                          </p:spTgt>
                                        </p:tgtEl>
                                        <p:attrNameLst>
                                          <p:attrName>style.visibility</p:attrName>
                                        </p:attrNameLst>
                                      </p:cBhvr>
                                      <p:to>
                                        <p:strVal val="visible"/>
                                      </p:to>
                                    </p:set>
                                    <p:animEffect transition="in" filter="fade">
                                      <p:cBhvr>
                                        <p:cTn id="20" dur="500"/>
                                        <p:tgtEl>
                                          <p:spTgt spid="10">
                                            <p:graphicEl>
                                              <a:dgm id="{2C43F9A0-B32B-4564-85A8-C3438887FB0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graphicEl>
                                              <a:dgm id="{F53A7C5C-3AFF-4715-BC8C-FE64E884CAFF}"/>
                                            </p:graphicEl>
                                          </p:spTgt>
                                        </p:tgtEl>
                                        <p:attrNameLst>
                                          <p:attrName>style.visibility</p:attrName>
                                        </p:attrNameLst>
                                      </p:cBhvr>
                                      <p:to>
                                        <p:strVal val="visible"/>
                                      </p:to>
                                    </p:set>
                                    <p:animEffect transition="in" filter="fade">
                                      <p:cBhvr>
                                        <p:cTn id="25" dur="500"/>
                                        <p:tgtEl>
                                          <p:spTgt spid="10">
                                            <p:graphicEl>
                                              <a:dgm id="{F53A7C5C-3AFF-4715-BC8C-FE64E884CAF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0">
                                            <p:graphicEl>
                                              <a:dgm id="{4C02DE76-0854-49BC-87B1-C9AF0B922E7D}"/>
                                            </p:graphicEl>
                                          </p:spTgt>
                                        </p:tgtEl>
                                        <p:attrNameLst>
                                          <p:attrName>style.visibility</p:attrName>
                                        </p:attrNameLst>
                                      </p:cBhvr>
                                      <p:to>
                                        <p:strVal val="visible"/>
                                      </p:to>
                                    </p:set>
                                    <p:animEffect transition="in" filter="fade">
                                      <p:cBhvr>
                                        <p:cTn id="28" dur="500"/>
                                        <p:tgtEl>
                                          <p:spTgt spid="10">
                                            <p:graphicEl>
                                              <a:dgm id="{4C02DE76-0854-49BC-87B1-C9AF0B922E7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graphicEl>
                                              <a:dgm id="{6B4D5337-2932-4EDF-959E-0BBAFEAFCB71}"/>
                                            </p:graphicEl>
                                          </p:spTgt>
                                        </p:tgtEl>
                                        <p:attrNameLst>
                                          <p:attrName>style.visibility</p:attrName>
                                        </p:attrNameLst>
                                      </p:cBhvr>
                                      <p:to>
                                        <p:strVal val="visible"/>
                                      </p:to>
                                    </p:set>
                                    <p:animEffect transition="in" filter="fade">
                                      <p:cBhvr>
                                        <p:cTn id="33" dur="500"/>
                                        <p:tgtEl>
                                          <p:spTgt spid="10">
                                            <p:graphicEl>
                                              <a:dgm id="{6B4D5337-2932-4EDF-959E-0BBAFEAFCB7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0">
                                            <p:graphicEl>
                                              <a:dgm id="{07F45AEA-66D5-48A4-99AD-247D10216491}"/>
                                            </p:graphicEl>
                                          </p:spTgt>
                                        </p:tgtEl>
                                        <p:attrNameLst>
                                          <p:attrName>style.visibility</p:attrName>
                                        </p:attrNameLst>
                                      </p:cBhvr>
                                      <p:to>
                                        <p:strVal val="visible"/>
                                      </p:to>
                                    </p:set>
                                    <p:animEffect transition="in" filter="fade">
                                      <p:cBhvr>
                                        <p:cTn id="36" dur="500"/>
                                        <p:tgtEl>
                                          <p:spTgt spid="10">
                                            <p:graphicEl>
                                              <a:dgm id="{07F45AEA-66D5-48A4-99AD-247D10216491}"/>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0">
                                            <p:graphicEl>
                                              <a:dgm id="{FF6CD036-E9D5-4ED6-8E57-B421A1EEF3E7}"/>
                                            </p:graphicEl>
                                          </p:spTgt>
                                        </p:tgtEl>
                                        <p:attrNameLst>
                                          <p:attrName>style.visibility</p:attrName>
                                        </p:attrNameLst>
                                      </p:cBhvr>
                                      <p:to>
                                        <p:strVal val="visible"/>
                                      </p:to>
                                    </p:set>
                                    <p:animEffect transition="in" filter="fade">
                                      <p:cBhvr>
                                        <p:cTn id="41" dur="500"/>
                                        <p:tgtEl>
                                          <p:spTgt spid="10">
                                            <p:graphicEl>
                                              <a:dgm id="{FF6CD036-E9D5-4ED6-8E57-B421A1EEF3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0">
                                            <p:graphicEl>
                                              <a:dgm id="{AC450965-EEE1-4B2E-BDE3-3F5C56E87B3F}"/>
                                            </p:graphicEl>
                                          </p:spTgt>
                                        </p:tgtEl>
                                        <p:attrNameLst>
                                          <p:attrName>style.visibility</p:attrName>
                                        </p:attrNameLst>
                                      </p:cBhvr>
                                      <p:to>
                                        <p:strVal val="visible"/>
                                      </p:to>
                                    </p:set>
                                    <p:animEffect transition="in" filter="fade">
                                      <p:cBhvr>
                                        <p:cTn id="44" dur="500"/>
                                        <p:tgtEl>
                                          <p:spTgt spid="10">
                                            <p:graphicEl>
                                              <a:dgm id="{AC450965-EEE1-4B2E-BDE3-3F5C56E87B3F}"/>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0">
                                            <p:graphicEl>
                                              <a:dgm id="{25AFD656-8EA2-43B2-B3A7-80E7147394A9}"/>
                                            </p:graphicEl>
                                          </p:spTgt>
                                        </p:tgtEl>
                                        <p:attrNameLst>
                                          <p:attrName>style.visibility</p:attrName>
                                        </p:attrNameLst>
                                      </p:cBhvr>
                                      <p:to>
                                        <p:strVal val="visible"/>
                                      </p:to>
                                    </p:set>
                                    <p:animEffect transition="in" filter="fade">
                                      <p:cBhvr>
                                        <p:cTn id="47" dur="500"/>
                                        <p:tgtEl>
                                          <p:spTgt spid="10">
                                            <p:graphicEl>
                                              <a:dgm id="{25AFD656-8EA2-43B2-B3A7-80E7147394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6000" y="266400"/>
            <a:ext cx="7200000" cy="796719"/>
          </a:xfrm>
          <a:solidFill>
            <a:srgbClr val="002060"/>
          </a:solidFill>
        </p:spPr>
        <p:txBody>
          <a:bodyPr>
            <a:normAutofit/>
          </a:bodyPr>
          <a:lstStyle/>
          <a:p>
            <a:pPr algn="ctr"/>
            <a:r>
              <a:rPr lang="en-GB" sz="3600" b="1" dirty="0">
                <a:solidFill>
                  <a:schemeClr val="bg1"/>
                </a:solidFill>
                <a:latin typeface="+mn-lt"/>
              </a:rPr>
              <a:t>Family Liaison Overview</a:t>
            </a:r>
          </a:p>
        </p:txBody>
      </p:sp>
      <p:graphicFrame>
        <p:nvGraphicFramePr>
          <p:cNvPr id="3" name="Diagram 2">
            <a:extLst>
              <a:ext uri="{FF2B5EF4-FFF2-40B4-BE49-F238E27FC236}">
                <a16:creationId xmlns:a16="http://schemas.microsoft.com/office/drawing/2014/main" id="{12A04BB9-FEE2-4FF0-9B58-F230E4D6801F}"/>
              </a:ext>
            </a:extLst>
          </p:cNvPr>
          <p:cNvGraphicFramePr/>
          <p:nvPr>
            <p:extLst>
              <p:ext uri="{D42A27DB-BD31-4B8C-83A1-F6EECF244321}">
                <p14:modId xmlns:p14="http://schemas.microsoft.com/office/powerpoint/2010/main" val="741613041"/>
              </p:ext>
            </p:extLst>
          </p:nvPr>
        </p:nvGraphicFramePr>
        <p:xfrm>
          <a:off x="838199" y="1039090"/>
          <a:ext cx="10784595" cy="489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A2C2ED26-9F0D-9C5A-0E58-FDBD884B249C}"/>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EA0FA7C9-0DD1-BA4D-CCA7-B2B564527B4A}"/>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E51608B0-21DC-749C-4130-C84DAF30705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52A3DAB1-E3F7-01B5-08C7-26D41F65C7B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096E61A-1833-BD4D-94D6-82E8E1D0EC1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D965938-7F36-BFF9-4DDE-12070F91770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0D85A9D-2696-1209-C13A-D714E85C4DB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40228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682082E-5C37-4A2B-9BAC-2E3978984E4E}"/>
                                            </p:graphicEl>
                                          </p:spTgt>
                                        </p:tgtEl>
                                        <p:attrNameLst>
                                          <p:attrName>style.visibility</p:attrName>
                                        </p:attrNameLst>
                                      </p:cBhvr>
                                      <p:to>
                                        <p:strVal val="visible"/>
                                      </p:to>
                                    </p:set>
                                    <p:animEffect transition="in" filter="fade">
                                      <p:cBhvr>
                                        <p:cTn id="7" dur="500"/>
                                        <p:tgtEl>
                                          <p:spTgt spid="3">
                                            <p:graphicEl>
                                              <a:dgm id="{C682082E-5C37-4A2B-9BAC-2E3978984E4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A09C2E7-883E-4901-8447-27436D745E99}"/>
                                            </p:graphicEl>
                                          </p:spTgt>
                                        </p:tgtEl>
                                        <p:attrNameLst>
                                          <p:attrName>style.visibility</p:attrName>
                                        </p:attrNameLst>
                                      </p:cBhvr>
                                      <p:to>
                                        <p:strVal val="visible"/>
                                      </p:to>
                                    </p:set>
                                    <p:animEffect transition="in" filter="fade">
                                      <p:cBhvr>
                                        <p:cTn id="12" dur="500"/>
                                        <p:tgtEl>
                                          <p:spTgt spid="3">
                                            <p:graphicEl>
                                              <a:dgm id="{8A09C2E7-883E-4901-8447-27436D745E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A9DE281E-A6EE-41A3-9EE5-EF3208C6D829}"/>
                                            </p:graphicEl>
                                          </p:spTgt>
                                        </p:tgtEl>
                                        <p:attrNameLst>
                                          <p:attrName>style.visibility</p:attrName>
                                        </p:attrNameLst>
                                      </p:cBhvr>
                                      <p:to>
                                        <p:strVal val="visible"/>
                                      </p:to>
                                    </p:set>
                                    <p:animEffect transition="in" filter="fade">
                                      <p:cBhvr>
                                        <p:cTn id="17" dur="500"/>
                                        <p:tgtEl>
                                          <p:spTgt spid="3">
                                            <p:graphicEl>
                                              <a:dgm id="{A9DE281E-A6EE-41A3-9EE5-EF3208C6D82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B36FEA9F-933D-43FB-ABD8-0CF14F657CA6}"/>
                                            </p:graphicEl>
                                          </p:spTgt>
                                        </p:tgtEl>
                                        <p:attrNameLst>
                                          <p:attrName>style.visibility</p:attrName>
                                        </p:attrNameLst>
                                      </p:cBhvr>
                                      <p:to>
                                        <p:strVal val="visible"/>
                                      </p:to>
                                    </p:set>
                                    <p:animEffect transition="in" filter="fade">
                                      <p:cBhvr>
                                        <p:cTn id="22" dur="500"/>
                                        <p:tgtEl>
                                          <p:spTgt spid="3">
                                            <p:graphicEl>
                                              <a:dgm id="{B36FEA9F-933D-43FB-ABD8-0CF14F657C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96000" y="266400"/>
            <a:ext cx="7200000" cy="107721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The Importance of Victims &amp; Witnesses in the Criminal Justice System</a:t>
            </a:r>
          </a:p>
        </p:txBody>
      </p:sp>
      <p:sp>
        <p:nvSpPr>
          <p:cNvPr id="12" name="Freeform: Shape 11">
            <a:extLst>
              <a:ext uri="{FF2B5EF4-FFF2-40B4-BE49-F238E27FC236}">
                <a16:creationId xmlns:a16="http://schemas.microsoft.com/office/drawing/2014/main" id="{B93CB97A-04A1-C498-893D-B5256682BED2}"/>
              </a:ext>
            </a:extLst>
          </p:cNvPr>
          <p:cNvSpPr/>
          <p:nvPr/>
        </p:nvSpPr>
        <p:spPr>
          <a:xfrm>
            <a:off x="2006879" y="1783984"/>
            <a:ext cx="3283387" cy="1567598"/>
          </a:xfrm>
          <a:custGeom>
            <a:avLst/>
            <a:gdLst>
              <a:gd name="connsiteX0" fmla="*/ 0 w 3283387"/>
              <a:gd name="connsiteY0" fmla="*/ 156760 h 1567598"/>
              <a:gd name="connsiteX1" fmla="*/ 156760 w 3283387"/>
              <a:gd name="connsiteY1" fmla="*/ 0 h 1567598"/>
              <a:gd name="connsiteX2" fmla="*/ 3126627 w 3283387"/>
              <a:gd name="connsiteY2" fmla="*/ 0 h 1567598"/>
              <a:gd name="connsiteX3" fmla="*/ 3283387 w 3283387"/>
              <a:gd name="connsiteY3" fmla="*/ 156760 h 1567598"/>
              <a:gd name="connsiteX4" fmla="*/ 3283387 w 3283387"/>
              <a:gd name="connsiteY4" fmla="*/ 1410838 h 1567598"/>
              <a:gd name="connsiteX5" fmla="*/ 3126627 w 3283387"/>
              <a:gd name="connsiteY5" fmla="*/ 1567598 h 1567598"/>
              <a:gd name="connsiteX6" fmla="*/ 156760 w 3283387"/>
              <a:gd name="connsiteY6" fmla="*/ 1567598 h 1567598"/>
              <a:gd name="connsiteX7" fmla="*/ 0 w 3283387"/>
              <a:gd name="connsiteY7" fmla="*/ 1410838 h 1567598"/>
              <a:gd name="connsiteX8" fmla="*/ 0 w 3283387"/>
              <a:gd name="connsiteY8" fmla="*/ 156760 h 1567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83387" h="1567598">
                <a:moveTo>
                  <a:pt x="0" y="156760"/>
                </a:moveTo>
                <a:cubicBezTo>
                  <a:pt x="0" y="70184"/>
                  <a:pt x="70184" y="0"/>
                  <a:pt x="156760" y="0"/>
                </a:cubicBezTo>
                <a:lnTo>
                  <a:pt x="3126627" y="0"/>
                </a:lnTo>
                <a:cubicBezTo>
                  <a:pt x="3213203" y="0"/>
                  <a:pt x="3283387" y="70184"/>
                  <a:pt x="3283387" y="156760"/>
                </a:cubicBezTo>
                <a:lnTo>
                  <a:pt x="3283387" y="1410838"/>
                </a:lnTo>
                <a:cubicBezTo>
                  <a:pt x="3283387" y="1497414"/>
                  <a:pt x="3213203" y="1567598"/>
                  <a:pt x="3126627" y="1567598"/>
                </a:cubicBezTo>
                <a:lnTo>
                  <a:pt x="156760" y="1567598"/>
                </a:lnTo>
                <a:cubicBezTo>
                  <a:pt x="70184" y="1567598"/>
                  <a:pt x="0" y="1497414"/>
                  <a:pt x="0" y="1410838"/>
                </a:cubicBezTo>
                <a:lnTo>
                  <a:pt x="0" y="156760"/>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52593" tIns="152593" rIns="152593" bIns="152593"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Allows the criminal justice system to succeed</a:t>
            </a:r>
          </a:p>
        </p:txBody>
      </p:sp>
      <p:sp>
        <p:nvSpPr>
          <p:cNvPr id="13" name="Freeform: Shape 12">
            <a:extLst>
              <a:ext uri="{FF2B5EF4-FFF2-40B4-BE49-F238E27FC236}">
                <a16:creationId xmlns:a16="http://schemas.microsoft.com/office/drawing/2014/main" id="{76C12BC5-34B9-69F4-3E9B-A8A598A0972E}"/>
              </a:ext>
            </a:extLst>
          </p:cNvPr>
          <p:cNvSpPr/>
          <p:nvPr/>
        </p:nvSpPr>
        <p:spPr>
          <a:xfrm>
            <a:off x="5520181" y="2243812"/>
            <a:ext cx="553884" cy="647940"/>
          </a:xfrm>
          <a:custGeom>
            <a:avLst/>
            <a:gdLst>
              <a:gd name="connsiteX0" fmla="*/ 0 w 553884"/>
              <a:gd name="connsiteY0" fmla="*/ 129588 h 647940"/>
              <a:gd name="connsiteX1" fmla="*/ 276942 w 553884"/>
              <a:gd name="connsiteY1" fmla="*/ 129588 h 647940"/>
              <a:gd name="connsiteX2" fmla="*/ 276942 w 553884"/>
              <a:gd name="connsiteY2" fmla="*/ 0 h 647940"/>
              <a:gd name="connsiteX3" fmla="*/ 553884 w 553884"/>
              <a:gd name="connsiteY3" fmla="*/ 323970 h 647940"/>
              <a:gd name="connsiteX4" fmla="*/ 276942 w 553884"/>
              <a:gd name="connsiteY4" fmla="*/ 647940 h 647940"/>
              <a:gd name="connsiteX5" fmla="*/ 276942 w 553884"/>
              <a:gd name="connsiteY5" fmla="*/ 518352 h 647940"/>
              <a:gd name="connsiteX6" fmla="*/ 0 w 553884"/>
              <a:gd name="connsiteY6" fmla="*/ 518352 h 647940"/>
              <a:gd name="connsiteX7" fmla="*/ 0 w 553884"/>
              <a:gd name="connsiteY7" fmla="*/ 129588 h 647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3884" h="647940">
                <a:moveTo>
                  <a:pt x="0" y="129588"/>
                </a:moveTo>
                <a:lnTo>
                  <a:pt x="276942" y="129588"/>
                </a:lnTo>
                <a:lnTo>
                  <a:pt x="276942" y="0"/>
                </a:lnTo>
                <a:lnTo>
                  <a:pt x="553884" y="323970"/>
                </a:lnTo>
                <a:lnTo>
                  <a:pt x="276942" y="647940"/>
                </a:lnTo>
                <a:lnTo>
                  <a:pt x="276942" y="518352"/>
                </a:lnTo>
                <a:lnTo>
                  <a:pt x="0" y="518352"/>
                </a:lnTo>
                <a:lnTo>
                  <a:pt x="0" y="129588"/>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29588" rIns="166165" bIns="129588" numCol="1" spcCol="1270" anchor="ctr" anchorCtr="0">
            <a:noAutofit/>
          </a:bodyPr>
          <a:lstStyle/>
          <a:p>
            <a:pPr marL="0" lvl="0" indent="0" algn="ctr" defTabSz="1200150">
              <a:lnSpc>
                <a:spcPct val="90000"/>
              </a:lnSpc>
              <a:spcBef>
                <a:spcPct val="0"/>
              </a:spcBef>
              <a:spcAft>
                <a:spcPct val="35000"/>
              </a:spcAft>
              <a:buNone/>
            </a:pPr>
            <a:endParaRPr lang="en-GB" sz="2700" kern="1200"/>
          </a:p>
        </p:txBody>
      </p:sp>
      <p:sp>
        <p:nvSpPr>
          <p:cNvPr id="14" name="Freeform: Shape 13">
            <a:extLst>
              <a:ext uri="{FF2B5EF4-FFF2-40B4-BE49-F238E27FC236}">
                <a16:creationId xmlns:a16="http://schemas.microsoft.com/office/drawing/2014/main" id="{75EADAF3-61E9-5698-D669-6D692692D066}"/>
              </a:ext>
            </a:extLst>
          </p:cNvPr>
          <p:cNvSpPr/>
          <p:nvPr/>
        </p:nvSpPr>
        <p:spPr>
          <a:xfrm>
            <a:off x="6335332" y="1783984"/>
            <a:ext cx="3527070" cy="1567598"/>
          </a:xfrm>
          <a:custGeom>
            <a:avLst/>
            <a:gdLst>
              <a:gd name="connsiteX0" fmla="*/ 0 w 3527070"/>
              <a:gd name="connsiteY0" fmla="*/ 156760 h 1567598"/>
              <a:gd name="connsiteX1" fmla="*/ 156760 w 3527070"/>
              <a:gd name="connsiteY1" fmla="*/ 0 h 1567598"/>
              <a:gd name="connsiteX2" fmla="*/ 3370310 w 3527070"/>
              <a:gd name="connsiteY2" fmla="*/ 0 h 1567598"/>
              <a:gd name="connsiteX3" fmla="*/ 3527070 w 3527070"/>
              <a:gd name="connsiteY3" fmla="*/ 156760 h 1567598"/>
              <a:gd name="connsiteX4" fmla="*/ 3527070 w 3527070"/>
              <a:gd name="connsiteY4" fmla="*/ 1410838 h 1567598"/>
              <a:gd name="connsiteX5" fmla="*/ 3370310 w 3527070"/>
              <a:gd name="connsiteY5" fmla="*/ 1567598 h 1567598"/>
              <a:gd name="connsiteX6" fmla="*/ 156760 w 3527070"/>
              <a:gd name="connsiteY6" fmla="*/ 1567598 h 1567598"/>
              <a:gd name="connsiteX7" fmla="*/ 0 w 3527070"/>
              <a:gd name="connsiteY7" fmla="*/ 1410838 h 1567598"/>
              <a:gd name="connsiteX8" fmla="*/ 0 w 3527070"/>
              <a:gd name="connsiteY8" fmla="*/ 156760 h 1567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27070" h="1567598">
                <a:moveTo>
                  <a:pt x="0" y="156760"/>
                </a:moveTo>
                <a:cubicBezTo>
                  <a:pt x="0" y="70184"/>
                  <a:pt x="70184" y="0"/>
                  <a:pt x="156760" y="0"/>
                </a:cubicBezTo>
                <a:lnTo>
                  <a:pt x="3370310" y="0"/>
                </a:lnTo>
                <a:cubicBezTo>
                  <a:pt x="3456886" y="0"/>
                  <a:pt x="3527070" y="70184"/>
                  <a:pt x="3527070" y="156760"/>
                </a:cubicBezTo>
                <a:lnTo>
                  <a:pt x="3527070" y="1410838"/>
                </a:lnTo>
                <a:cubicBezTo>
                  <a:pt x="3527070" y="1497414"/>
                  <a:pt x="3456886" y="1567598"/>
                  <a:pt x="3370310" y="1567598"/>
                </a:cubicBezTo>
                <a:lnTo>
                  <a:pt x="156760" y="1567598"/>
                </a:lnTo>
                <a:cubicBezTo>
                  <a:pt x="70184" y="1567598"/>
                  <a:pt x="0" y="1497414"/>
                  <a:pt x="0" y="1410838"/>
                </a:cubicBezTo>
                <a:lnTo>
                  <a:pt x="0" y="15676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52593" tIns="152593" rIns="152593" bIns="152593"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Narrows the justice gap</a:t>
            </a:r>
          </a:p>
        </p:txBody>
      </p:sp>
      <p:sp>
        <p:nvSpPr>
          <p:cNvPr id="15" name="Freeform: Shape 14">
            <a:extLst>
              <a:ext uri="{FF2B5EF4-FFF2-40B4-BE49-F238E27FC236}">
                <a16:creationId xmlns:a16="http://schemas.microsoft.com/office/drawing/2014/main" id="{E1AD3296-C3E0-5F29-2440-DAFB89406E26}"/>
              </a:ext>
            </a:extLst>
          </p:cNvPr>
          <p:cNvSpPr/>
          <p:nvPr/>
        </p:nvSpPr>
        <p:spPr>
          <a:xfrm rot="7683">
            <a:off x="7772013" y="3459576"/>
            <a:ext cx="647940" cy="553886"/>
          </a:xfrm>
          <a:custGeom>
            <a:avLst/>
            <a:gdLst>
              <a:gd name="connsiteX0" fmla="*/ 0 w 553886"/>
              <a:gd name="connsiteY0" fmla="*/ 129588 h 647940"/>
              <a:gd name="connsiteX1" fmla="*/ 276943 w 553886"/>
              <a:gd name="connsiteY1" fmla="*/ 129588 h 647940"/>
              <a:gd name="connsiteX2" fmla="*/ 276943 w 553886"/>
              <a:gd name="connsiteY2" fmla="*/ 0 h 647940"/>
              <a:gd name="connsiteX3" fmla="*/ 553886 w 553886"/>
              <a:gd name="connsiteY3" fmla="*/ 323970 h 647940"/>
              <a:gd name="connsiteX4" fmla="*/ 276943 w 553886"/>
              <a:gd name="connsiteY4" fmla="*/ 647940 h 647940"/>
              <a:gd name="connsiteX5" fmla="*/ 276943 w 553886"/>
              <a:gd name="connsiteY5" fmla="*/ 518352 h 647940"/>
              <a:gd name="connsiteX6" fmla="*/ 0 w 553886"/>
              <a:gd name="connsiteY6" fmla="*/ 518352 h 647940"/>
              <a:gd name="connsiteX7" fmla="*/ 0 w 553886"/>
              <a:gd name="connsiteY7" fmla="*/ 129588 h 647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3886" h="647940">
                <a:moveTo>
                  <a:pt x="443109" y="0"/>
                </a:moveTo>
                <a:lnTo>
                  <a:pt x="443109" y="323970"/>
                </a:lnTo>
                <a:lnTo>
                  <a:pt x="553886" y="323970"/>
                </a:lnTo>
                <a:lnTo>
                  <a:pt x="276943" y="647940"/>
                </a:lnTo>
                <a:lnTo>
                  <a:pt x="0" y="323970"/>
                </a:lnTo>
                <a:lnTo>
                  <a:pt x="110777" y="323970"/>
                </a:lnTo>
                <a:lnTo>
                  <a:pt x="110777" y="0"/>
                </a:lnTo>
                <a:lnTo>
                  <a:pt x="443109" y="0"/>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29588" tIns="-1" rIns="129587" bIns="166166" numCol="1" spcCol="1270" anchor="ctr" anchorCtr="0">
            <a:noAutofit/>
          </a:bodyPr>
          <a:lstStyle/>
          <a:p>
            <a:pPr marL="0" lvl="0" indent="0" algn="ctr" defTabSz="1200150">
              <a:lnSpc>
                <a:spcPct val="90000"/>
              </a:lnSpc>
              <a:spcBef>
                <a:spcPct val="0"/>
              </a:spcBef>
              <a:spcAft>
                <a:spcPct val="35000"/>
              </a:spcAft>
              <a:buNone/>
            </a:pPr>
            <a:endParaRPr lang="en-GB" sz="2700" kern="1200"/>
          </a:p>
        </p:txBody>
      </p:sp>
      <p:sp>
        <p:nvSpPr>
          <p:cNvPr id="16" name="Freeform: Shape 15">
            <a:extLst>
              <a:ext uri="{FF2B5EF4-FFF2-40B4-BE49-F238E27FC236}">
                <a16:creationId xmlns:a16="http://schemas.microsoft.com/office/drawing/2014/main" id="{0B066448-47A3-EB9B-5D0D-63F2D6666B7E}"/>
              </a:ext>
            </a:extLst>
          </p:cNvPr>
          <p:cNvSpPr/>
          <p:nvPr/>
        </p:nvSpPr>
        <p:spPr>
          <a:xfrm>
            <a:off x="6323653" y="4152808"/>
            <a:ext cx="3538749" cy="1567598"/>
          </a:xfrm>
          <a:custGeom>
            <a:avLst/>
            <a:gdLst>
              <a:gd name="connsiteX0" fmla="*/ 0 w 3538749"/>
              <a:gd name="connsiteY0" fmla="*/ 156760 h 1567598"/>
              <a:gd name="connsiteX1" fmla="*/ 156760 w 3538749"/>
              <a:gd name="connsiteY1" fmla="*/ 0 h 1567598"/>
              <a:gd name="connsiteX2" fmla="*/ 3381989 w 3538749"/>
              <a:gd name="connsiteY2" fmla="*/ 0 h 1567598"/>
              <a:gd name="connsiteX3" fmla="*/ 3538749 w 3538749"/>
              <a:gd name="connsiteY3" fmla="*/ 156760 h 1567598"/>
              <a:gd name="connsiteX4" fmla="*/ 3538749 w 3538749"/>
              <a:gd name="connsiteY4" fmla="*/ 1410838 h 1567598"/>
              <a:gd name="connsiteX5" fmla="*/ 3381989 w 3538749"/>
              <a:gd name="connsiteY5" fmla="*/ 1567598 h 1567598"/>
              <a:gd name="connsiteX6" fmla="*/ 156760 w 3538749"/>
              <a:gd name="connsiteY6" fmla="*/ 1567598 h 1567598"/>
              <a:gd name="connsiteX7" fmla="*/ 0 w 3538749"/>
              <a:gd name="connsiteY7" fmla="*/ 1410838 h 1567598"/>
              <a:gd name="connsiteX8" fmla="*/ 0 w 3538749"/>
              <a:gd name="connsiteY8" fmla="*/ 156760 h 1567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8749" h="1567598">
                <a:moveTo>
                  <a:pt x="0" y="156760"/>
                </a:moveTo>
                <a:cubicBezTo>
                  <a:pt x="0" y="70184"/>
                  <a:pt x="70184" y="0"/>
                  <a:pt x="156760" y="0"/>
                </a:cubicBezTo>
                <a:lnTo>
                  <a:pt x="3381989" y="0"/>
                </a:lnTo>
                <a:cubicBezTo>
                  <a:pt x="3468565" y="0"/>
                  <a:pt x="3538749" y="70184"/>
                  <a:pt x="3538749" y="156760"/>
                </a:cubicBezTo>
                <a:lnTo>
                  <a:pt x="3538749" y="1410838"/>
                </a:lnTo>
                <a:cubicBezTo>
                  <a:pt x="3538749" y="1497414"/>
                  <a:pt x="3468565" y="1567598"/>
                  <a:pt x="3381989" y="1567598"/>
                </a:cubicBezTo>
                <a:lnTo>
                  <a:pt x="156760" y="1567598"/>
                </a:lnTo>
                <a:cubicBezTo>
                  <a:pt x="70184" y="1567598"/>
                  <a:pt x="0" y="1497414"/>
                  <a:pt x="0" y="1410838"/>
                </a:cubicBezTo>
                <a:lnTo>
                  <a:pt x="0" y="156760"/>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52593" tIns="152593" rIns="152593" bIns="152593"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Helps avoid ineffective trials</a:t>
            </a:r>
          </a:p>
        </p:txBody>
      </p:sp>
      <p:sp>
        <p:nvSpPr>
          <p:cNvPr id="17" name="Freeform: Shape 16">
            <a:extLst>
              <a:ext uri="{FF2B5EF4-FFF2-40B4-BE49-F238E27FC236}">
                <a16:creationId xmlns:a16="http://schemas.microsoft.com/office/drawing/2014/main" id="{B0B19052-76BE-A741-45B6-3BD9E86E4BE1}"/>
              </a:ext>
            </a:extLst>
          </p:cNvPr>
          <p:cNvSpPr/>
          <p:nvPr/>
        </p:nvSpPr>
        <p:spPr>
          <a:xfrm>
            <a:off x="5539854" y="4612636"/>
            <a:ext cx="553884" cy="647941"/>
          </a:xfrm>
          <a:custGeom>
            <a:avLst/>
            <a:gdLst>
              <a:gd name="connsiteX0" fmla="*/ 0 w 553884"/>
              <a:gd name="connsiteY0" fmla="*/ 129588 h 647940"/>
              <a:gd name="connsiteX1" fmla="*/ 276942 w 553884"/>
              <a:gd name="connsiteY1" fmla="*/ 129588 h 647940"/>
              <a:gd name="connsiteX2" fmla="*/ 276942 w 553884"/>
              <a:gd name="connsiteY2" fmla="*/ 0 h 647940"/>
              <a:gd name="connsiteX3" fmla="*/ 553884 w 553884"/>
              <a:gd name="connsiteY3" fmla="*/ 323970 h 647940"/>
              <a:gd name="connsiteX4" fmla="*/ 276942 w 553884"/>
              <a:gd name="connsiteY4" fmla="*/ 647940 h 647940"/>
              <a:gd name="connsiteX5" fmla="*/ 276942 w 553884"/>
              <a:gd name="connsiteY5" fmla="*/ 518352 h 647940"/>
              <a:gd name="connsiteX6" fmla="*/ 0 w 553884"/>
              <a:gd name="connsiteY6" fmla="*/ 518352 h 647940"/>
              <a:gd name="connsiteX7" fmla="*/ 0 w 553884"/>
              <a:gd name="connsiteY7" fmla="*/ 129588 h 647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3884" h="647940">
                <a:moveTo>
                  <a:pt x="553884" y="518352"/>
                </a:moveTo>
                <a:lnTo>
                  <a:pt x="276942" y="518352"/>
                </a:lnTo>
                <a:lnTo>
                  <a:pt x="276942" y="647940"/>
                </a:lnTo>
                <a:lnTo>
                  <a:pt x="0" y="323970"/>
                </a:lnTo>
                <a:lnTo>
                  <a:pt x="276942" y="0"/>
                </a:lnTo>
                <a:lnTo>
                  <a:pt x="276942" y="129588"/>
                </a:lnTo>
                <a:lnTo>
                  <a:pt x="553884" y="129588"/>
                </a:lnTo>
                <a:lnTo>
                  <a:pt x="553884" y="518352"/>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66165" tIns="129589" rIns="0" bIns="129588" numCol="1" spcCol="1270" anchor="ctr" anchorCtr="0">
            <a:noAutofit/>
          </a:bodyPr>
          <a:lstStyle/>
          <a:p>
            <a:pPr marL="0" lvl="0" indent="0" algn="ctr" defTabSz="1200150">
              <a:lnSpc>
                <a:spcPct val="90000"/>
              </a:lnSpc>
              <a:spcBef>
                <a:spcPct val="0"/>
              </a:spcBef>
              <a:spcAft>
                <a:spcPct val="35000"/>
              </a:spcAft>
              <a:buNone/>
            </a:pPr>
            <a:endParaRPr lang="en-GB" sz="2700" kern="1200"/>
          </a:p>
        </p:txBody>
      </p:sp>
      <p:sp>
        <p:nvSpPr>
          <p:cNvPr id="18" name="Freeform: Shape 17">
            <a:extLst>
              <a:ext uri="{FF2B5EF4-FFF2-40B4-BE49-F238E27FC236}">
                <a16:creationId xmlns:a16="http://schemas.microsoft.com/office/drawing/2014/main" id="{BB2742E5-CDE1-E929-1F0F-244A5EA42390}"/>
              </a:ext>
            </a:extLst>
          </p:cNvPr>
          <p:cNvSpPr/>
          <p:nvPr/>
        </p:nvSpPr>
        <p:spPr>
          <a:xfrm>
            <a:off x="1983234" y="4152808"/>
            <a:ext cx="3295353" cy="1567598"/>
          </a:xfrm>
          <a:custGeom>
            <a:avLst/>
            <a:gdLst>
              <a:gd name="connsiteX0" fmla="*/ 0 w 3295353"/>
              <a:gd name="connsiteY0" fmla="*/ 156760 h 1567598"/>
              <a:gd name="connsiteX1" fmla="*/ 156760 w 3295353"/>
              <a:gd name="connsiteY1" fmla="*/ 0 h 1567598"/>
              <a:gd name="connsiteX2" fmla="*/ 3138593 w 3295353"/>
              <a:gd name="connsiteY2" fmla="*/ 0 h 1567598"/>
              <a:gd name="connsiteX3" fmla="*/ 3295353 w 3295353"/>
              <a:gd name="connsiteY3" fmla="*/ 156760 h 1567598"/>
              <a:gd name="connsiteX4" fmla="*/ 3295353 w 3295353"/>
              <a:gd name="connsiteY4" fmla="*/ 1410838 h 1567598"/>
              <a:gd name="connsiteX5" fmla="*/ 3138593 w 3295353"/>
              <a:gd name="connsiteY5" fmla="*/ 1567598 h 1567598"/>
              <a:gd name="connsiteX6" fmla="*/ 156760 w 3295353"/>
              <a:gd name="connsiteY6" fmla="*/ 1567598 h 1567598"/>
              <a:gd name="connsiteX7" fmla="*/ 0 w 3295353"/>
              <a:gd name="connsiteY7" fmla="*/ 1410838 h 1567598"/>
              <a:gd name="connsiteX8" fmla="*/ 0 w 3295353"/>
              <a:gd name="connsiteY8" fmla="*/ 156760 h 1567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5353" h="1567598">
                <a:moveTo>
                  <a:pt x="0" y="156760"/>
                </a:moveTo>
                <a:cubicBezTo>
                  <a:pt x="0" y="70184"/>
                  <a:pt x="70184" y="0"/>
                  <a:pt x="156760" y="0"/>
                </a:cubicBezTo>
                <a:lnTo>
                  <a:pt x="3138593" y="0"/>
                </a:lnTo>
                <a:cubicBezTo>
                  <a:pt x="3225169" y="0"/>
                  <a:pt x="3295353" y="70184"/>
                  <a:pt x="3295353" y="156760"/>
                </a:cubicBezTo>
                <a:lnTo>
                  <a:pt x="3295353" y="1410838"/>
                </a:lnTo>
                <a:cubicBezTo>
                  <a:pt x="3295353" y="1497414"/>
                  <a:pt x="3225169" y="1567598"/>
                  <a:pt x="3138593" y="1567598"/>
                </a:cubicBezTo>
                <a:lnTo>
                  <a:pt x="156760" y="1567598"/>
                </a:lnTo>
                <a:cubicBezTo>
                  <a:pt x="70184" y="1567598"/>
                  <a:pt x="0" y="1497414"/>
                  <a:pt x="0" y="1410838"/>
                </a:cubicBezTo>
                <a:lnTo>
                  <a:pt x="0" y="15676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52593" tIns="152593" rIns="152593" bIns="152593"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Government initiated changes</a:t>
            </a:r>
          </a:p>
        </p:txBody>
      </p:sp>
      <p:grpSp>
        <p:nvGrpSpPr>
          <p:cNvPr id="3" name="Group 2">
            <a:extLst>
              <a:ext uri="{FF2B5EF4-FFF2-40B4-BE49-F238E27FC236}">
                <a16:creationId xmlns:a16="http://schemas.microsoft.com/office/drawing/2014/main" id="{E51862CD-06D3-FB7D-5B43-D4069F5A1344}"/>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0A34488D-284F-EC8D-98EE-9E0DC137E0F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F063849-26AA-41B0-1591-5B8A5D2366A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9990F868-06C8-5603-9DF2-8E6BE88AB6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247C3BFB-3337-123D-9FA6-AA214A612E7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193A18B2-C36F-F756-4819-9F56BB8A8DA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E5788511-3E24-1BA9-73DC-BB4A12B897E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17437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Witness Care Units (WCUs)</a:t>
            </a:r>
          </a:p>
        </p:txBody>
      </p:sp>
      <p:sp>
        <p:nvSpPr>
          <p:cNvPr id="12" name="Freeform: Shape 11">
            <a:extLst>
              <a:ext uri="{FF2B5EF4-FFF2-40B4-BE49-F238E27FC236}">
                <a16:creationId xmlns:a16="http://schemas.microsoft.com/office/drawing/2014/main" id="{94DC9F63-F845-E28A-F4FD-2312CF35E90F}"/>
              </a:ext>
            </a:extLst>
          </p:cNvPr>
          <p:cNvSpPr/>
          <p:nvPr/>
        </p:nvSpPr>
        <p:spPr>
          <a:xfrm>
            <a:off x="1754082" y="1403368"/>
            <a:ext cx="3640556" cy="1738122"/>
          </a:xfrm>
          <a:custGeom>
            <a:avLst/>
            <a:gdLst>
              <a:gd name="connsiteX0" fmla="*/ 0 w 3640556"/>
              <a:gd name="connsiteY0" fmla="*/ 173812 h 1738122"/>
              <a:gd name="connsiteX1" fmla="*/ 173812 w 3640556"/>
              <a:gd name="connsiteY1" fmla="*/ 0 h 1738122"/>
              <a:gd name="connsiteX2" fmla="*/ 3466744 w 3640556"/>
              <a:gd name="connsiteY2" fmla="*/ 0 h 1738122"/>
              <a:gd name="connsiteX3" fmla="*/ 3640556 w 3640556"/>
              <a:gd name="connsiteY3" fmla="*/ 173812 h 1738122"/>
              <a:gd name="connsiteX4" fmla="*/ 3640556 w 3640556"/>
              <a:gd name="connsiteY4" fmla="*/ 1564310 h 1738122"/>
              <a:gd name="connsiteX5" fmla="*/ 3466744 w 3640556"/>
              <a:gd name="connsiteY5" fmla="*/ 1738122 h 1738122"/>
              <a:gd name="connsiteX6" fmla="*/ 173812 w 3640556"/>
              <a:gd name="connsiteY6" fmla="*/ 1738122 h 1738122"/>
              <a:gd name="connsiteX7" fmla="*/ 0 w 3640556"/>
              <a:gd name="connsiteY7" fmla="*/ 1564310 h 1738122"/>
              <a:gd name="connsiteX8" fmla="*/ 0 w 3640556"/>
              <a:gd name="connsiteY8" fmla="*/ 173812 h 1738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0556" h="1738122">
                <a:moveTo>
                  <a:pt x="0" y="173812"/>
                </a:moveTo>
                <a:cubicBezTo>
                  <a:pt x="0" y="77818"/>
                  <a:pt x="77818" y="0"/>
                  <a:pt x="173812" y="0"/>
                </a:cubicBezTo>
                <a:lnTo>
                  <a:pt x="3466744" y="0"/>
                </a:lnTo>
                <a:cubicBezTo>
                  <a:pt x="3562738" y="0"/>
                  <a:pt x="3640556" y="77818"/>
                  <a:pt x="3640556" y="173812"/>
                </a:cubicBezTo>
                <a:lnTo>
                  <a:pt x="3640556" y="1564310"/>
                </a:lnTo>
                <a:cubicBezTo>
                  <a:pt x="3640556" y="1660304"/>
                  <a:pt x="3562738" y="1738122"/>
                  <a:pt x="3466744" y="1738122"/>
                </a:cubicBezTo>
                <a:lnTo>
                  <a:pt x="173812" y="1738122"/>
                </a:lnTo>
                <a:cubicBezTo>
                  <a:pt x="77818" y="1738122"/>
                  <a:pt x="0" y="1660304"/>
                  <a:pt x="0" y="1564310"/>
                </a:cubicBezTo>
                <a:lnTo>
                  <a:pt x="0" y="173812"/>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348" tIns="142348" rIns="142348" bIns="14234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single point of contact for victims &amp; witnesses</a:t>
            </a:r>
          </a:p>
        </p:txBody>
      </p:sp>
      <p:sp>
        <p:nvSpPr>
          <p:cNvPr id="13" name="Freeform: Shape 12">
            <a:extLst>
              <a:ext uri="{FF2B5EF4-FFF2-40B4-BE49-F238E27FC236}">
                <a16:creationId xmlns:a16="http://schemas.microsoft.com/office/drawing/2014/main" id="{AED39927-14C4-C532-F372-4444E129667C}"/>
              </a:ext>
            </a:extLst>
          </p:cNvPr>
          <p:cNvSpPr/>
          <p:nvPr/>
        </p:nvSpPr>
        <p:spPr>
          <a:xfrm>
            <a:off x="5649563" y="1913217"/>
            <a:ext cx="614136" cy="718424"/>
          </a:xfrm>
          <a:custGeom>
            <a:avLst/>
            <a:gdLst>
              <a:gd name="connsiteX0" fmla="*/ 0 w 614136"/>
              <a:gd name="connsiteY0" fmla="*/ 143685 h 718424"/>
              <a:gd name="connsiteX1" fmla="*/ 307068 w 614136"/>
              <a:gd name="connsiteY1" fmla="*/ 143685 h 718424"/>
              <a:gd name="connsiteX2" fmla="*/ 307068 w 614136"/>
              <a:gd name="connsiteY2" fmla="*/ 0 h 718424"/>
              <a:gd name="connsiteX3" fmla="*/ 614136 w 614136"/>
              <a:gd name="connsiteY3" fmla="*/ 359212 h 718424"/>
              <a:gd name="connsiteX4" fmla="*/ 307068 w 614136"/>
              <a:gd name="connsiteY4" fmla="*/ 718424 h 718424"/>
              <a:gd name="connsiteX5" fmla="*/ 307068 w 614136"/>
              <a:gd name="connsiteY5" fmla="*/ 574739 h 718424"/>
              <a:gd name="connsiteX6" fmla="*/ 0 w 614136"/>
              <a:gd name="connsiteY6" fmla="*/ 574739 h 718424"/>
              <a:gd name="connsiteX7" fmla="*/ 0 w 614136"/>
              <a:gd name="connsiteY7" fmla="*/ 143685 h 718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136" h="718424">
                <a:moveTo>
                  <a:pt x="0" y="143685"/>
                </a:moveTo>
                <a:lnTo>
                  <a:pt x="307068" y="143685"/>
                </a:lnTo>
                <a:lnTo>
                  <a:pt x="307068" y="0"/>
                </a:lnTo>
                <a:lnTo>
                  <a:pt x="614136" y="359212"/>
                </a:lnTo>
                <a:lnTo>
                  <a:pt x="307068" y="718424"/>
                </a:lnTo>
                <a:lnTo>
                  <a:pt x="307068" y="574739"/>
                </a:lnTo>
                <a:lnTo>
                  <a:pt x="0" y="574739"/>
                </a:lnTo>
                <a:lnTo>
                  <a:pt x="0" y="143685"/>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43685" rIns="184241" bIns="143685"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14" name="Freeform: Shape 13">
            <a:extLst>
              <a:ext uri="{FF2B5EF4-FFF2-40B4-BE49-F238E27FC236}">
                <a16:creationId xmlns:a16="http://schemas.microsoft.com/office/drawing/2014/main" id="{210A2AC7-E557-7453-823C-96266D87164C}"/>
              </a:ext>
            </a:extLst>
          </p:cNvPr>
          <p:cNvSpPr/>
          <p:nvPr/>
        </p:nvSpPr>
        <p:spPr>
          <a:xfrm>
            <a:off x="6553387" y="1403368"/>
            <a:ext cx="3910747" cy="1738122"/>
          </a:xfrm>
          <a:custGeom>
            <a:avLst/>
            <a:gdLst>
              <a:gd name="connsiteX0" fmla="*/ 0 w 3910747"/>
              <a:gd name="connsiteY0" fmla="*/ 173812 h 1738122"/>
              <a:gd name="connsiteX1" fmla="*/ 173812 w 3910747"/>
              <a:gd name="connsiteY1" fmla="*/ 0 h 1738122"/>
              <a:gd name="connsiteX2" fmla="*/ 3736935 w 3910747"/>
              <a:gd name="connsiteY2" fmla="*/ 0 h 1738122"/>
              <a:gd name="connsiteX3" fmla="*/ 3910747 w 3910747"/>
              <a:gd name="connsiteY3" fmla="*/ 173812 h 1738122"/>
              <a:gd name="connsiteX4" fmla="*/ 3910747 w 3910747"/>
              <a:gd name="connsiteY4" fmla="*/ 1564310 h 1738122"/>
              <a:gd name="connsiteX5" fmla="*/ 3736935 w 3910747"/>
              <a:gd name="connsiteY5" fmla="*/ 1738122 h 1738122"/>
              <a:gd name="connsiteX6" fmla="*/ 173812 w 3910747"/>
              <a:gd name="connsiteY6" fmla="*/ 1738122 h 1738122"/>
              <a:gd name="connsiteX7" fmla="*/ 0 w 3910747"/>
              <a:gd name="connsiteY7" fmla="*/ 1564310 h 1738122"/>
              <a:gd name="connsiteX8" fmla="*/ 0 w 3910747"/>
              <a:gd name="connsiteY8" fmla="*/ 173812 h 1738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747" h="1738122">
                <a:moveTo>
                  <a:pt x="0" y="173812"/>
                </a:moveTo>
                <a:cubicBezTo>
                  <a:pt x="0" y="77818"/>
                  <a:pt x="77818" y="0"/>
                  <a:pt x="173812" y="0"/>
                </a:cubicBezTo>
                <a:lnTo>
                  <a:pt x="3736935" y="0"/>
                </a:lnTo>
                <a:cubicBezTo>
                  <a:pt x="3832929" y="0"/>
                  <a:pt x="3910747" y="77818"/>
                  <a:pt x="3910747" y="173812"/>
                </a:cubicBezTo>
                <a:lnTo>
                  <a:pt x="3910747" y="1564310"/>
                </a:lnTo>
                <a:cubicBezTo>
                  <a:pt x="3910747" y="1660304"/>
                  <a:pt x="3832929" y="1738122"/>
                  <a:pt x="3736935" y="1738122"/>
                </a:cubicBezTo>
                <a:lnTo>
                  <a:pt x="173812" y="1738122"/>
                </a:lnTo>
                <a:cubicBezTo>
                  <a:pt x="77818" y="1738122"/>
                  <a:pt x="0" y="1660304"/>
                  <a:pt x="0" y="1564310"/>
                </a:cubicBezTo>
                <a:lnTo>
                  <a:pt x="0" y="173812"/>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348" tIns="142348" rIns="142348" bIns="14234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Keep witnesses informed about their case</a:t>
            </a:r>
          </a:p>
        </p:txBody>
      </p:sp>
      <p:sp>
        <p:nvSpPr>
          <p:cNvPr id="15" name="Freeform: Shape 14">
            <a:extLst>
              <a:ext uri="{FF2B5EF4-FFF2-40B4-BE49-F238E27FC236}">
                <a16:creationId xmlns:a16="http://schemas.microsoft.com/office/drawing/2014/main" id="{C5D32965-CFE8-9E61-5E3F-2B84C645E571}"/>
              </a:ext>
            </a:extLst>
          </p:cNvPr>
          <p:cNvSpPr/>
          <p:nvPr/>
        </p:nvSpPr>
        <p:spPr>
          <a:xfrm rot="7683">
            <a:off x="8146350" y="3274495"/>
            <a:ext cx="718424" cy="614138"/>
          </a:xfrm>
          <a:custGeom>
            <a:avLst/>
            <a:gdLst>
              <a:gd name="connsiteX0" fmla="*/ 0 w 614138"/>
              <a:gd name="connsiteY0" fmla="*/ 143685 h 718424"/>
              <a:gd name="connsiteX1" fmla="*/ 307069 w 614138"/>
              <a:gd name="connsiteY1" fmla="*/ 143685 h 718424"/>
              <a:gd name="connsiteX2" fmla="*/ 307069 w 614138"/>
              <a:gd name="connsiteY2" fmla="*/ 0 h 718424"/>
              <a:gd name="connsiteX3" fmla="*/ 614138 w 614138"/>
              <a:gd name="connsiteY3" fmla="*/ 359212 h 718424"/>
              <a:gd name="connsiteX4" fmla="*/ 307069 w 614138"/>
              <a:gd name="connsiteY4" fmla="*/ 718424 h 718424"/>
              <a:gd name="connsiteX5" fmla="*/ 307069 w 614138"/>
              <a:gd name="connsiteY5" fmla="*/ 574739 h 718424"/>
              <a:gd name="connsiteX6" fmla="*/ 0 w 614138"/>
              <a:gd name="connsiteY6" fmla="*/ 574739 h 718424"/>
              <a:gd name="connsiteX7" fmla="*/ 0 w 614138"/>
              <a:gd name="connsiteY7" fmla="*/ 143685 h 718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138" h="718424">
                <a:moveTo>
                  <a:pt x="491310" y="0"/>
                </a:moveTo>
                <a:lnTo>
                  <a:pt x="491310" y="359212"/>
                </a:lnTo>
                <a:lnTo>
                  <a:pt x="614138" y="359212"/>
                </a:lnTo>
                <a:lnTo>
                  <a:pt x="307069" y="718424"/>
                </a:lnTo>
                <a:lnTo>
                  <a:pt x="0" y="359212"/>
                </a:lnTo>
                <a:lnTo>
                  <a:pt x="122828" y="359212"/>
                </a:lnTo>
                <a:lnTo>
                  <a:pt x="122828" y="0"/>
                </a:lnTo>
                <a:lnTo>
                  <a:pt x="491310" y="0"/>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43685" tIns="-1" rIns="143684" bIns="184241"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16" name="Freeform: Shape 15">
            <a:extLst>
              <a:ext uri="{FF2B5EF4-FFF2-40B4-BE49-F238E27FC236}">
                <a16:creationId xmlns:a16="http://schemas.microsoft.com/office/drawing/2014/main" id="{F44C0737-9DB5-E205-D7F3-FE14EFD9301B}"/>
              </a:ext>
            </a:extLst>
          </p:cNvPr>
          <p:cNvSpPr/>
          <p:nvPr/>
        </p:nvSpPr>
        <p:spPr>
          <a:xfrm>
            <a:off x="6540438" y="4056399"/>
            <a:ext cx="3923696" cy="1738122"/>
          </a:xfrm>
          <a:custGeom>
            <a:avLst/>
            <a:gdLst>
              <a:gd name="connsiteX0" fmla="*/ 0 w 3923696"/>
              <a:gd name="connsiteY0" fmla="*/ 173812 h 1738122"/>
              <a:gd name="connsiteX1" fmla="*/ 173812 w 3923696"/>
              <a:gd name="connsiteY1" fmla="*/ 0 h 1738122"/>
              <a:gd name="connsiteX2" fmla="*/ 3749884 w 3923696"/>
              <a:gd name="connsiteY2" fmla="*/ 0 h 1738122"/>
              <a:gd name="connsiteX3" fmla="*/ 3923696 w 3923696"/>
              <a:gd name="connsiteY3" fmla="*/ 173812 h 1738122"/>
              <a:gd name="connsiteX4" fmla="*/ 3923696 w 3923696"/>
              <a:gd name="connsiteY4" fmla="*/ 1564310 h 1738122"/>
              <a:gd name="connsiteX5" fmla="*/ 3749884 w 3923696"/>
              <a:gd name="connsiteY5" fmla="*/ 1738122 h 1738122"/>
              <a:gd name="connsiteX6" fmla="*/ 173812 w 3923696"/>
              <a:gd name="connsiteY6" fmla="*/ 1738122 h 1738122"/>
              <a:gd name="connsiteX7" fmla="*/ 0 w 3923696"/>
              <a:gd name="connsiteY7" fmla="*/ 1564310 h 1738122"/>
              <a:gd name="connsiteX8" fmla="*/ 0 w 3923696"/>
              <a:gd name="connsiteY8" fmla="*/ 173812 h 1738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23696" h="1738122">
                <a:moveTo>
                  <a:pt x="0" y="173812"/>
                </a:moveTo>
                <a:cubicBezTo>
                  <a:pt x="0" y="77818"/>
                  <a:pt x="77818" y="0"/>
                  <a:pt x="173812" y="0"/>
                </a:cubicBezTo>
                <a:lnTo>
                  <a:pt x="3749884" y="0"/>
                </a:lnTo>
                <a:cubicBezTo>
                  <a:pt x="3845878" y="0"/>
                  <a:pt x="3923696" y="77818"/>
                  <a:pt x="3923696" y="173812"/>
                </a:cubicBezTo>
                <a:lnTo>
                  <a:pt x="3923696" y="1564310"/>
                </a:lnTo>
                <a:cubicBezTo>
                  <a:pt x="3923696" y="1660304"/>
                  <a:pt x="3845878" y="1738122"/>
                  <a:pt x="3749884" y="1738122"/>
                </a:cubicBezTo>
                <a:lnTo>
                  <a:pt x="173812" y="1738122"/>
                </a:lnTo>
                <a:cubicBezTo>
                  <a:pt x="77818" y="1738122"/>
                  <a:pt x="0" y="1660304"/>
                  <a:pt x="0" y="1564310"/>
                </a:cubicBezTo>
                <a:lnTo>
                  <a:pt x="0" y="173812"/>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348" tIns="142348" rIns="142348" bIns="14234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Conduct a needs assessment &amp; arrange tailored support for witnesses</a:t>
            </a:r>
          </a:p>
        </p:txBody>
      </p:sp>
      <p:sp>
        <p:nvSpPr>
          <p:cNvPr id="17" name="Freeform: Shape 16">
            <a:extLst>
              <a:ext uri="{FF2B5EF4-FFF2-40B4-BE49-F238E27FC236}">
                <a16:creationId xmlns:a16="http://schemas.microsoft.com/office/drawing/2014/main" id="{241DD6C5-4CA5-F164-1115-4A4F7C7A5EC0}"/>
              </a:ext>
            </a:extLst>
          </p:cNvPr>
          <p:cNvSpPr/>
          <p:nvPr/>
        </p:nvSpPr>
        <p:spPr>
          <a:xfrm>
            <a:off x="5671376" y="4566248"/>
            <a:ext cx="614137" cy="718425"/>
          </a:xfrm>
          <a:custGeom>
            <a:avLst/>
            <a:gdLst>
              <a:gd name="connsiteX0" fmla="*/ 0 w 614136"/>
              <a:gd name="connsiteY0" fmla="*/ 143685 h 718424"/>
              <a:gd name="connsiteX1" fmla="*/ 307068 w 614136"/>
              <a:gd name="connsiteY1" fmla="*/ 143685 h 718424"/>
              <a:gd name="connsiteX2" fmla="*/ 307068 w 614136"/>
              <a:gd name="connsiteY2" fmla="*/ 0 h 718424"/>
              <a:gd name="connsiteX3" fmla="*/ 614136 w 614136"/>
              <a:gd name="connsiteY3" fmla="*/ 359212 h 718424"/>
              <a:gd name="connsiteX4" fmla="*/ 307068 w 614136"/>
              <a:gd name="connsiteY4" fmla="*/ 718424 h 718424"/>
              <a:gd name="connsiteX5" fmla="*/ 307068 w 614136"/>
              <a:gd name="connsiteY5" fmla="*/ 574739 h 718424"/>
              <a:gd name="connsiteX6" fmla="*/ 0 w 614136"/>
              <a:gd name="connsiteY6" fmla="*/ 574739 h 718424"/>
              <a:gd name="connsiteX7" fmla="*/ 0 w 614136"/>
              <a:gd name="connsiteY7" fmla="*/ 143685 h 718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136" h="718424">
                <a:moveTo>
                  <a:pt x="614136" y="574739"/>
                </a:moveTo>
                <a:lnTo>
                  <a:pt x="307068" y="574739"/>
                </a:lnTo>
                <a:lnTo>
                  <a:pt x="307068" y="718424"/>
                </a:lnTo>
                <a:lnTo>
                  <a:pt x="0" y="359212"/>
                </a:lnTo>
                <a:lnTo>
                  <a:pt x="307068" y="0"/>
                </a:lnTo>
                <a:lnTo>
                  <a:pt x="307068" y="143685"/>
                </a:lnTo>
                <a:lnTo>
                  <a:pt x="614136" y="143685"/>
                </a:lnTo>
                <a:lnTo>
                  <a:pt x="614136" y="574739"/>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84241" tIns="143686" rIns="1" bIns="143684"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18" name="Freeform: Shape 17">
            <a:extLst>
              <a:ext uri="{FF2B5EF4-FFF2-40B4-BE49-F238E27FC236}">
                <a16:creationId xmlns:a16="http://schemas.microsoft.com/office/drawing/2014/main" id="{5BA75B1C-7D00-1523-00DB-99098B0CBEB7}"/>
              </a:ext>
            </a:extLst>
          </p:cNvPr>
          <p:cNvSpPr/>
          <p:nvPr/>
        </p:nvSpPr>
        <p:spPr>
          <a:xfrm>
            <a:off x="1727865" y="4056399"/>
            <a:ext cx="3653824" cy="1738122"/>
          </a:xfrm>
          <a:custGeom>
            <a:avLst/>
            <a:gdLst>
              <a:gd name="connsiteX0" fmla="*/ 0 w 3653824"/>
              <a:gd name="connsiteY0" fmla="*/ 173812 h 1738122"/>
              <a:gd name="connsiteX1" fmla="*/ 173812 w 3653824"/>
              <a:gd name="connsiteY1" fmla="*/ 0 h 1738122"/>
              <a:gd name="connsiteX2" fmla="*/ 3480012 w 3653824"/>
              <a:gd name="connsiteY2" fmla="*/ 0 h 1738122"/>
              <a:gd name="connsiteX3" fmla="*/ 3653824 w 3653824"/>
              <a:gd name="connsiteY3" fmla="*/ 173812 h 1738122"/>
              <a:gd name="connsiteX4" fmla="*/ 3653824 w 3653824"/>
              <a:gd name="connsiteY4" fmla="*/ 1564310 h 1738122"/>
              <a:gd name="connsiteX5" fmla="*/ 3480012 w 3653824"/>
              <a:gd name="connsiteY5" fmla="*/ 1738122 h 1738122"/>
              <a:gd name="connsiteX6" fmla="*/ 173812 w 3653824"/>
              <a:gd name="connsiteY6" fmla="*/ 1738122 h 1738122"/>
              <a:gd name="connsiteX7" fmla="*/ 0 w 3653824"/>
              <a:gd name="connsiteY7" fmla="*/ 1564310 h 1738122"/>
              <a:gd name="connsiteX8" fmla="*/ 0 w 3653824"/>
              <a:gd name="connsiteY8" fmla="*/ 173812 h 1738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3824" h="1738122">
                <a:moveTo>
                  <a:pt x="0" y="173812"/>
                </a:moveTo>
                <a:cubicBezTo>
                  <a:pt x="0" y="77818"/>
                  <a:pt x="77818" y="0"/>
                  <a:pt x="173812" y="0"/>
                </a:cubicBezTo>
                <a:lnTo>
                  <a:pt x="3480012" y="0"/>
                </a:lnTo>
                <a:cubicBezTo>
                  <a:pt x="3576006" y="0"/>
                  <a:pt x="3653824" y="77818"/>
                  <a:pt x="3653824" y="173812"/>
                </a:cubicBezTo>
                <a:lnTo>
                  <a:pt x="3653824" y="1564310"/>
                </a:lnTo>
                <a:cubicBezTo>
                  <a:pt x="3653824" y="1660304"/>
                  <a:pt x="3576006" y="1738122"/>
                  <a:pt x="3480012" y="1738122"/>
                </a:cubicBezTo>
                <a:lnTo>
                  <a:pt x="173812" y="1738122"/>
                </a:lnTo>
                <a:cubicBezTo>
                  <a:pt x="77818" y="1738122"/>
                  <a:pt x="0" y="1660304"/>
                  <a:pt x="0" y="1564310"/>
                </a:cubicBezTo>
                <a:lnTo>
                  <a:pt x="0" y="173812"/>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348" tIns="142348" rIns="142348" bIns="14234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a dedicated witness care officer</a:t>
            </a:r>
          </a:p>
        </p:txBody>
      </p:sp>
      <p:grpSp>
        <p:nvGrpSpPr>
          <p:cNvPr id="2" name="Group 1">
            <a:extLst>
              <a:ext uri="{FF2B5EF4-FFF2-40B4-BE49-F238E27FC236}">
                <a16:creationId xmlns:a16="http://schemas.microsoft.com/office/drawing/2014/main" id="{3E7CDE2D-BC48-FFB5-52EF-169396ADBB26}"/>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953A1A24-741E-AEAD-D8D5-1A59EF2E062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608E6DC8-43A0-BD21-1E23-69F61C0F429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5542C1DE-C1F6-3C90-5D6A-140A1F49A0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6D87541-40B3-25EA-1D4A-E3A222EE05F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9671135D-44C9-154B-0985-44BA8F71F3B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7477E1FF-51B8-AF1A-3628-F0F830D0191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25483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2445792" y="918561"/>
            <a:ext cx="7537395" cy="5020878"/>
          </a:xfrm>
          <a:prstGeom prst="rect">
            <a:avLst/>
          </a:prstGeom>
          <a:ln>
            <a:noFill/>
          </a:ln>
          <a:effectLst>
            <a:softEdge rad="112500"/>
          </a:effectLst>
        </p:spPr>
      </p:pic>
      <p:sp>
        <p:nvSpPr>
          <p:cNvPr id="6" name="TextBox 5"/>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Impact of Crime and ASB</a:t>
            </a:r>
          </a:p>
        </p:txBody>
      </p:sp>
      <p:graphicFrame>
        <p:nvGraphicFramePr>
          <p:cNvPr id="3" name="Diagram 2">
            <a:extLst>
              <a:ext uri="{FF2B5EF4-FFF2-40B4-BE49-F238E27FC236}">
                <a16:creationId xmlns:a16="http://schemas.microsoft.com/office/drawing/2014/main" id="{F147D5CD-5BE9-43B0-A6D5-8956A46C8C6A}"/>
              </a:ext>
            </a:extLst>
          </p:cNvPr>
          <p:cNvGraphicFramePr/>
          <p:nvPr>
            <p:extLst>
              <p:ext uri="{D42A27DB-BD31-4B8C-83A1-F6EECF244321}">
                <p14:modId xmlns:p14="http://schemas.microsoft.com/office/powerpoint/2010/main" val="3391006548"/>
              </p:ext>
            </p:extLst>
          </p:nvPr>
        </p:nvGraphicFramePr>
        <p:xfrm>
          <a:off x="978199" y="1205345"/>
          <a:ext cx="6690292" cy="44284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Scroll: Vertical 6">
            <a:extLst>
              <a:ext uri="{FF2B5EF4-FFF2-40B4-BE49-F238E27FC236}">
                <a16:creationId xmlns:a16="http://schemas.microsoft.com/office/drawing/2014/main" id="{B182DB76-8965-4930-BA4C-A4C89C19AC68}"/>
              </a:ext>
            </a:extLst>
          </p:cNvPr>
          <p:cNvSpPr/>
          <p:nvPr/>
        </p:nvSpPr>
        <p:spPr>
          <a:xfrm>
            <a:off x="8098826" y="1440714"/>
            <a:ext cx="3470564" cy="3900213"/>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Most victims do not experience any long-term harm, however, some may develop long-term problems</a:t>
            </a:r>
          </a:p>
        </p:txBody>
      </p:sp>
      <p:grpSp>
        <p:nvGrpSpPr>
          <p:cNvPr id="2" name="Group 1">
            <a:extLst>
              <a:ext uri="{FF2B5EF4-FFF2-40B4-BE49-F238E27FC236}">
                <a16:creationId xmlns:a16="http://schemas.microsoft.com/office/drawing/2014/main" id="{BF5C73E4-26CC-9CF4-6D1E-19668907268D}"/>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DD92EDF-9908-E202-5AA5-C24DC9D21C20}"/>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8A12AC8A-00D3-1C21-0A5B-3332DA1AE6D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F0E25F9-FD66-10E4-46C0-329928BC002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FC5B2A8-0395-1B56-9353-B574BFF1419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AEB22C6-3A35-6BAD-429A-8756860086B9}"/>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E20D5EA-74BE-DF2E-C88C-E1FD1B1ADC87}"/>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569367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54475FF-2441-4FF7-A3F5-20EE714274C7}"/>
                                            </p:graphicEl>
                                          </p:spTgt>
                                        </p:tgtEl>
                                        <p:attrNameLst>
                                          <p:attrName>style.visibility</p:attrName>
                                        </p:attrNameLst>
                                      </p:cBhvr>
                                      <p:to>
                                        <p:strVal val="visible"/>
                                      </p:to>
                                    </p:set>
                                    <p:animEffect transition="in" filter="fade">
                                      <p:cBhvr>
                                        <p:cTn id="7" dur="500"/>
                                        <p:tgtEl>
                                          <p:spTgt spid="3">
                                            <p:graphicEl>
                                              <a:dgm id="{E54475FF-2441-4FF7-A3F5-20EE714274C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7D93334F-179F-447E-986D-E10FA1FA94A7}"/>
                                            </p:graphicEl>
                                          </p:spTgt>
                                        </p:tgtEl>
                                        <p:attrNameLst>
                                          <p:attrName>style.visibility</p:attrName>
                                        </p:attrNameLst>
                                      </p:cBhvr>
                                      <p:to>
                                        <p:strVal val="visible"/>
                                      </p:to>
                                    </p:set>
                                    <p:animEffect transition="in" filter="fade">
                                      <p:cBhvr>
                                        <p:cTn id="10" dur="500"/>
                                        <p:tgtEl>
                                          <p:spTgt spid="3">
                                            <p:graphicEl>
                                              <a:dgm id="{7D93334F-179F-447E-986D-E10FA1FA94A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B85F612B-6304-4163-BBC9-2C8F02A49528}"/>
                                            </p:graphicEl>
                                          </p:spTgt>
                                        </p:tgtEl>
                                        <p:attrNameLst>
                                          <p:attrName>style.visibility</p:attrName>
                                        </p:attrNameLst>
                                      </p:cBhvr>
                                      <p:to>
                                        <p:strVal val="visible"/>
                                      </p:to>
                                    </p:set>
                                    <p:animEffect transition="in" filter="fade">
                                      <p:cBhvr>
                                        <p:cTn id="15" dur="500"/>
                                        <p:tgtEl>
                                          <p:spTgt spid="3">
                                            <p:graphicEl>
                                              <a:dgm id="{B85F612B-6304-4163-BBC9-2C8F02A4952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2573558-8D5A-433A-B7F9-E9A871D63E53}"/>
                                            </p:graphicEl>
                                          </p:spTgt>
                                        </p:tgtEl>
                                        <p:attrNameLst>
                                          <p:attrName>style.visibility</p:attrName>
                                        </p:attrNameLst>
                                      </p:cBhvr>
                                      <p:to>
                                        <p:strVal val="visible"/>
                                      </p:to>
                                    </p:set>
                                    <p:animEffect transition="in" filter="fade">
                                      <p:cBhvr>
                                        <p:cTn id="20" dur="500"/>
                                        <p:tgtEl>
                                          <p:spTgt spid="3">
                                            <p:graphicEl>
                                              <a:dgm id="{72573558-8D5A-433A-B7F9-E9A871D63E5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D2E2F1F3-3AF1-4400-9BD7-07F38E4F4CD0}"/>
                                            </p:graphicEl>
                                          </p:spTgt>
                                        </p:tgtEl>
                                        <p:attrNameLst>
                                          <p:attrName>style.visibility</p:attrName>
                                        </p:attrNameLst>
                                      </p:cBhvr>
                                      <p:to>
                                        <p:strVal val="visible"/>
                                      </p:to>
                                    </p:set>
                                    <p:animEffect transition="in" filter="fade">
                                      <p:cBhvr>
                                        <p:cTn id="25" dur="500"/>
                                        <p:tgtEl>
                                          <p:spTgt spid="3">
                                            <p:graphicEl>
                                              <a:dgm id="{D2E2F1F3-3AF1-4400-9BD7-07F38E4F4CD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2465458" y="922449"/>
            <a:ext cx="7261083" cy="4836818"/>
          </a:xfrm>
          <a:prstGeom prst="rect">
            <a:avLst/>
          </a:prstGeom>
          <a:ln>
            <a:noFill/>
          </a:ln>
          <a:effectLst>
            <a:softEdge rad="112500"/>
          </a:effectLst>
        </p:spPr>
      </p:pic>
      <p:sp>
        <p:nvSpPr>
          <p:cNvPr id="6" name="TextBox 5"/>
          <p:cNvSpPr txBox="1"/>
          <p:nvPr/>
        </p:nvSpPr>
        <p:spPr>
          <a:xfrm>
            <a:off x="2641473" y="2808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Short Term Impact of Crime</a:t>
            </a:r>
          </a:p>
        </p:txBody>
      </p:sp>
      <p:sp>
        <p:nvSpPr>
          <p:cNvPr id="2" name="Rectangle 1">
            <a:extLst>
              <a:ext uri="{FF2B5EF4-FFF2-40B4-BE49-F238E27FC236}">
                <a16:creationId xmlns:a16="http://schemas.microsoft.com/office/drawing/2014/main" id="{8FD4A0C2-CD5F-4CA4-B1A1-4B64F1F281F7}"/>
              </a:ext>
            </a:extLst>
          </p:cNvPr>
          <p:cNvSpPr/>
          <p:nvPr/>
        </p:nvSpPr>
        <p:spPr>
          <a:xfrm>
            <a:off x="1491856" y="1159130"/>
            <a:ext cx="9523616" cy="64633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solidFill>
                  <a:schemeClr val="tx1"/>
                </a:solidFill>
              </a:rPr>
              <a:t>Initial emotional impact such as trauma,  fear, shock &amp; anger is likely to give way to a period of:</a:t>
            </a:r>
          </a:p>
        </p:txBody>
      </p:sp>
      <p:sp>
        <p:nvSpPr>
          <p:cNvPr id="19" name="Freeform: Shape 18">
            <a:extLst>
              <a:ext uri="{FF2B5EF4-FFF2-40B4-BE49-F238E27FC236}">
                <a16:creationId xmlns:a16="http://schemas.microsoft.com/office/drawing/2014/main" id="{AD7C1F07-491A-0A17-3A37-5EE8008090DC}"/>
              </a:ext>
            </a:extLst>
          </p:cNvPr>
          <p:cNvSpPr/>
          <p:nvPr/>
        </p:nvSpPr>
        <p:spPr>
          <a:xfrm>
            <a:off x="599056" y="1973427"/>
            <a:ext cx="2624379" cy="1574627"/>
          </a:xfrm>
          <a:custGeom>
            <a:avLst/>
            <a:gdLst>
              <a:gd name="connsiteX0" fmla="*/ 0 w 2624379"/>
              <a:gd name="connsiteY0" fmla="*/ 0 h 1574627"/>
              <a:gd name="connsiteX1" fmla="*/ 2624379 w 2624379"/>
              <a:gd name="connsiteY1" fmla="*/ 0 h 1574627"/>
              <a:gd name="connsiteX2" fmla="*/ 2624379 w 2624379"/>
              <a:gd name="connsiteY2" fmla="*/ 1574627 h 1574627"/>
              <a:gd name="connsiteX3" fmla="*/ 0 w 2624379"/>
              <a:gd name="connsiteY3" fmla="*/ 1574627 h 1574627"/>
              <a:gd name="connsiteX4" fmla="*/ 0 w 2624379"/>
              <a:gd name="connsiteY4" fmla="*/ 0 h 15746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4379" h="1574627">
                <a:moveTo>
                  <a:pt x="0" y="0"/>
                </a:moveTo>
                <a:lnTo>
                  <a:pt x="2624379" y="0"/>
                </a:lnTo>
                <a:lnTo>
                  <a:pt x="2624379" y="1574627"/>
                </a:lnTo>
                <a:lnTo>
                  <a:pt x="0" y="1574627"/>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Nervousness, anxiety, sleeplessness</a:t>
            </a:r>
          </a:p>
        </p:txBody>
      </p:sp>
      <p:sp>
        <p:nvSpPr>
          <p:cNvPr id="20" name="Freeform: Shape 19">
            <a:extLst>
              <a:ext uri="{FF2B5EF4-FFF2-40B4-BE49-F238E27FC236}">
                <a16:creationId xmlns:a16="http://schemas.microsoft.com/office/drawing/2014/main" id="{43C50E87-5685-71BD-CC93-C3AF00D86BF4}"/>
              </a:ext>
            </a:extLst>
          </p:cNvPr>
          <p:cNvSpPr/>
          <p:nvPr/>
        </p:nvSpPr>
        <p:spPr>
          <a:xfrm>
            <a:off x="3485874" y="1973427"/>
            <a:ext cx="2624379" cy="1574627"/>
          </a:xfrm>
          <a:custGeom>
            <a:avLst/>
            <a:gdLst>
              <a:gd name="connsiteX0" fmla="*/ 0 w 2624379"/>
              <a:gd name="connsiteY0" fmla="*/ 0 h 1574627"/>
              <a:gd name="connsiteX1" fmla="*/ 2624379 w 2624379"/>
              <a:gd name="connsiteY1" fmla="*/ 0 h 1574627"/>
              <a:gd name="connsiteX2" fmla="*/ 2624379 w 2624379"/>
              <a:gd name="connsiteY2" fmla="*/ 1574627 h 1574627"/>
              <a:gd name="connsiteX3" fmla="*/ 0 w 2624379"/>
              <a:gd name="connsiteY3" fmla="*/ 1574627 h 1574627"/>
              <a:gd name="connsiteX4" fmla="*/ 0 w 2624379"/>
              <a:gd name="connsiteY4" fmla="*/ 0 h 15746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4379" h="1574627">
                <a:moveTo>
                  <a:pt x="0" y="0"/>
                </a:moveTo>
                <a:lnTo>
                  <a:pt x="2624379" y="0"/>
                </a:lnTo>
                <a:lnTo>
                  <a:pt x="2624379" y="1574627"/>
                </a:lnTo>
                <a:lnTo>
                  <a:pt x="0" y="1574627"/>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Powerlessness, vulnerability &amp; self blame</a:t>
            </a:r>
          </a:p>
        </p:txBody>
      </p:sp>
      <p:sp>
        <p:nvSpPr>
          <p:cNvPr id="21" name="Freeform: Shape 20">
            <a:extLst>
              <a:ext uri="{FF2B5EF4-FFF2-40B4-BE49-F238E27FC236}">
                <a16:creationId xmlns:a16="http://schemas.microsoft.com/office/drawing/2014/main" id="{11ACE1FE-F28C-4EC9-8A75-D8C026DBC203}"/>
              </a:ext>
            </a:extLst>
          </p:cNvPr>
          <p:cNvSpPr/>
          <p:nvPr/>
        </p:nvSpPr>
        <p:spPr>
          <a:xfrm>
            <a:off x="6372691" y="1973427"/>
            <a:ext cx="2624379" cy="1574627"/>
          </a:xfrm>
          <a:custGeom>
            <a:avLst/>
            <a:gdLst>
              <a:gd name="connsiteX0" fmla="*/ 0 w 2624379"/>
              <a:gd name="connsiteY0" fmla="*/ 0 h 1574627"/>
              <a:gd name="connsiteX1" fmla="*/ 2624379 w 2624379"/>
              <a:gd name="connsiteY1" fmla="*/ 0 h 1574627"/>
              <a:gd name="connsiteX2" fmla="*/ 2624379 w 2624379"/>
              <a:gd name="connsiteY2" fmla="*/ 1574627 h 1574627"/>
              <a:gd name="connsiteX3" fmla="*/ 0 w 2624379"/>
              <a:gd name="connsiteY3" fmla="*/ 1574627 h 1574627"/>
              <a:gd name="connsiteX4" fmla="*/ 0 w 2624379"/>
              <a:gd name="connsiteY4" fmla="*/ 0 h 15746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4379" h="1574627">
                <a:moveTo>
                  <a:pt x="0" y="0"/>
                </a:moveTo>
                <a:lnTo>
                  <a:pt x="2624379" y="0"/>
                </a:lnTo>
                <a:lnTo>
                  <a:pt x="2624379" y="1574627"/>
                </a:lnTo>
                <a:lnTo>
                  <a:pt x="0" y="1574627"/>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Fear of a repeat attack</a:t>
            </a:r>
          </a:p>
        </p:txBody>
      </p:sp>
      <p:sp>
        <p:nvSpPr>
          <p:cNvPr id="22" name="Freeform: Shape 21">
            <a:extLst>
              <a:ext uri="{FF2B5EF4-FFF2-40B4-BE49-F238E27FC236}">
                <a16:creationId xmlns:a16="http://schemas.microsoft.com/office/drawing/2014/main" id="{5BC61596-9F0F-01B1-D069-DD854ABD64B5}"/>
              </a:ext>
            </a:extLst>
          </p:cNvPr>
          <p:cNvSpPr/>
          <p:nvPr/>
        </p:nvSpPr>
        <p:spPr>
          <a:xfrm>
            <a:off x="9259509" y="1973427"/>
            <a:ext cx="2624379" cy="1574627"/>
          </a:xfrm>
          <a:custGeom>
            <a:avLst/>
            <a:gdLst>
              <a:gd name="connsiteX0" fmla="*/ 0 w 2624379"/>
              <a:gd name="connsiteY0" fmla="*/ 0 h 1574627"/>
              <a:gd name="connsiteX1" fmla="*/ 2624379 w 2624379"/>
              <a:gd name="connsiteY1" fmla="*/ 0 h 1574627"/>
              <a:gd name="connsiteX2" fmla="*/ 2624379 w 2624379"/>
              <a:gd name="connsiteY2" fmla="*/ 1574627 h 1574627"/>
              <a:gd name="connsiteX3" fmla="*/ 0 w 2624379"/>
              <a:gd name="connsiteY3" fmla="*/ 1574627 h 1574627"/>
              <a:gd name="connsiteX4" fmla="*/ 0 w 2624379"/>
              <a:gd name="connsiteY4" fmla="*/ 0 h 15746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4379" h="1574627">
                <a:moveTo>
                  <a:pt x="0" y="0"/>
                </a:moveTo>
                <a:lnTo>
                  <a:pt x="2624379" y="0"/>
                </a:lnTo>
                <a:lnTo>
                  <a:pt x="2624379" y="1574627"/>
                </a:lnTo>
                <a:lnTo>
                  <a:pt x="0" y="1574627"/>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Vulnerability to repeat attack</a:t>
            </a:r>
          </a:p>
        </p:txBody>
      </p:sp>
      <p:sp>
        <p:nvSpPr>
          <p:cNvPr id="7" name="Rectangle 6">
            <a:extLst>
              <a:ext uri="{FF2B5EF4-FFF2-40B4-BE49-F238E27FC236}">
                <a16:creationId xmlns:a16="http://schemas.microsoft.com/office/drawing/2014/main" id="{D1EA1239-1EDD-4E87-8021-448F20951B8F}"/>
              </a:ext>
            </a:extLst>
          </p:cNvPr>
          <p:cNvSpPr/>
          <p:nvPr/>
        </p:nvSpPr>
        <p:spPr>
          <a:xfrm>
            <a:off x="3148443" y="3780053"/>
            <a:ext cx="6192982" cy="646331"/>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solidFill>
                  <a:schemeClr val="tx1"/>
                </a:solidFill>
              </a:rPr>
              <a:t>There may also be:</a:t>
            </a:r>
          </a:p>
        </p:txBody>
      </p:sp>
      <p:sp>
        <p:nvSpPr>
          <p:cNvPr id="16" name="Freeform: Shape 15">
            <a:extLst>
              <a:ext uri="{FF2B5EF4-FFF2-40B4-BE49-F238E27FC236}">
                <a16:creationId xmlns:a16="http://schemas.microsoft.com/office/drawing/2014/main" id="{23BB5A8C-3223-7B82-8A39-6F0505EB9EEE}"/>
              </a:ext>
            </a:extLst>
          </p:cNvPr>
          <p:cNvSpPr/>
          <p:nvPr/>
        </p:nvSpPr>
        <p:spPr>
          <a:xfrm>
            <a:off x="3148447" y="4648980"/>
            <a:ext cx="2705205" cy="1184294"/>
          </a:xfrm>
          <a:custGeom>
            <a:avLst/>
            <a:gdLst>
              <a:gd name="connsiteX0" fmla="*/ 0 w 2705205"/>
              <a:gd name="connsiteY0" fmla="*/ 0 h 1184294"/>
              <a:gd name="connsiteX1" fmla="*/ 2705205 w 2705205"/>
              <a:gd name="connsiteY1" fmla="*/ 0 h 1184294"/>
              <a:gd name="connsiteX2" fmla="*/ 2705205 w 2705205"/>
              <a:gd name="connsiteY2" fmla="*/ 1184294 h 1184294"/>
              <a:gd name="connsiteX3" fmla="*/ 0 w 2705205"/>
              <a:gd name="connsiteY3" fmla="*/ 1184294 h 1184294"/>
              <a:gd name="connsiteX4" fmla="*/ 0 w 2705205"/>
              <a:gd name="connsiteY4" fmla="*/ 0 h 118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5205" h="1184294">
                <a:moveTo>
                  <a:pt x="0" y="0"/>
                </a:moveTo>
                <a:lnTo>
                  <a:pt x="2705205" y="0"/>
                </a:lnTo>
                <a:lnTo>
                  <a:pt x="2705205" y="1184294"/>
                </a:lnTo>
                <a:lnTo>
                  <a:pt x="0" y="1184294"/>
                </a:lnTo>
                <a:lnTo>
                  <a:pt x="0" y="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increase in fear of crime</a:t>
            </a:r>
          </a:p>
        </p:txBody>
      </p:sp>
      <p:sp>
        <p:nvSpPr>
          <p:cNvPr id="17" name="Freeform: Shape 16">
            <a:extLst>
              <a:ext uri="{FF2B5EF4-FFF2-40B4-BE49-F238E27FC236}">
                <a16:creationId xmlns:a16="http://schemas.microsoft.com/office/drawing/2014/main" id="{ADF7BA59-C815-4B5B-81EC-7FA8AAE0D5C0}"/>
              </a:ext>
            </a:extLst>
          </p:cNvPr>
          <p:cNvSpPr/>
          <p:nvPr/>
        </p:nvSpPr>
        <p:spPr>
          <a:xfrm>
            <a:off x="6506218" y="4649186"/>
            <a:ext cx="2835201" cy="1184294"/>
          </a:xfrm>
          <a:custGeom>
            <a:avLst/>
            <a:gdLst>
              <a:gd name="connsiteX0" fmla="*/ 0 w 2835201"/>
              <a:gd name="connsiteY0" fmla="*/ 0 h 1184294"/>
              <a:gd name="connsiteX1" fmla="*/ 2835201 w 2835201"/>
              <a:gd name="connsiteY1" fmla="*/ 0 h 1184294"/>
              <a:gd name="connsiteX2" fmla="*/ 2835201 w 2835201"/>
              <a:gd name="connsiteY2" fmla="*/ 1184294 h 1184294"/>
              <a:gd name="connsiteX3" fmla="*/ 0 w 2835201"/>
              <a:gd name="connsiteY3" fmla="*/ 1184294 h 1184294"/>
              <a:gd name="connsiteX4" fmla="*/ 0 w 2835201"/>
              <a:gd name="connsiteY4" fmla="*/ 0 h 118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5201" h="1184294">
                <a:moveTo>
                  <a:pt x="0" y="0"/>
                </a:moveTo>
                <a:lnTo>
                  <a:pt x="2835201" y="0"/>
                </a:lnTo>
                <a:lnTo>
                  <a:pt x="2835201" y="1184294"/>
                </a:lnTo>
                <a:lnTo>
                  <a:pt x="0" y="1184294"/>
                </a:lnTo>
                <a:lnTo>
                  <a:pt x="0" y="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lack of faith in the police</a:t>
            </a:r>
          </a:p>
        </p:txBody>
      </p:sp>
      <p:grpSp>
        <p:nvGrpSpPr>
          <p:cNvPr id="5" name="Group 4">
            <a:extLst>
              <a:ext uri="{FF2B5EF4-FFF2-40B4-BE49-F238E27FC236}">
                <a16:creationId xmlns:a16="http://schemas.microsoft.com/office/drawing/2014/main" id="{F77B46CB-04B8-1FCD-93EE-CF33A92EEF2C}"/>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36158468-3A54-C812-223C-292222C0271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5946991A-78C0-0171-0668-28641855F85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0968ADC1-FF6B-8AAD-63E4-EEF73AF94B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D981B2C5-B97B-6B44-B004-D0A3B156582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AD271E3D-E4AD-11B6-5B90-21ABB7B6EC2D}"/>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0AAD315A-2974-F205-5805-34BFF497450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9231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2339679" y="703603"/>
            <a:ext cx="7240739" cy="5095073"/>
          </a:xfrm>
          <a:prstGeom prst="rect">
            <a:avLst/>
          </a:prstGeom>
          <a:ln>
            <a:noFill/>
          </a:ln>
          <a:effectLst>
            <a:softEdge rad="112500"/>
          </a:effectLst>
        </p:spPr>
      </p:pic>
      <p:sp>
        <p:nvSpPr>
          <p:cNvPr id="5" name="TextBox 4"/>
          <p:cNvSpPr txBox="1"/>
          <p:nvPr/>
        </p:nvSpPr>
        <p:spPr>
          <a:xfrm>
            <a:off x="2495999"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Longer Term Impact of Crime</a:t>
            </a:r>
          </a:p>
        </p:txBody>
      </p:sp>
      <p:graphicFrame>
        <p:nvGraphicFramePr>
          <p:cNvPr id="2" name="Diagram 1">
            <a:extLst>
              <a:ext uri="{FF2B5EF4-FFF2-40B4-BE49-F238E27FC236}">
                <a16:creationId xmlns:a16="http://schemas.microsoft.com/office/drawing/2014/main" id="{6E82D1EA-CB4D-4776-911B-B12762FCD2F0}"/>
              </a:ext>
            </a:extLst>
          </p:cNvPr>
          <p:cNvGraphicFramePr/>
          <p:nvPr>
            <p:extLst>
              <p:ext uri="{D42A27DB-BD31-4B8C-83A1-F6EECF244321}">
                <p14:modId xmlns:p14="http://schemas.microsoft.com/office/powerpoint/2010/main" val="4120687575"/>
              </p:ext>
            </p:extLst>
          </p:nvPr>
        </p:nvGraphicFramePr>
        <p:xfrm>
          <a:off x="768927" y="818081"/>
          <a:ext cx="10654145" cy="52218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EEBC3B45-BD76-D144-5379-DB4ED71DB3DC}"/>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8F65B68F-4074-F63F-BC79-1A178FAD44BB}"/>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F50A363-CE8C-B749-61E1-746B50E28AA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33351F1-FDF7-41A4-3606-D39F215C803E}"/>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D76BE74-88F3-2A3F-2BBE-B1A284E20C6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BD1891F-CD9A-D66C-9E4E-6CFD7A0F31D5}"/>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5426701-BEF2-18FF-101F-CDDD4F3D62ED}"/>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28609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E62E759-A322-4C8E-AA02-6795C624583F}"/>
                                            </p:graphicEl>
                                          </p:spTgt>
                                        </p:tgtEl>
                                        <p:attrNameLst>
                                          <p:attrName>style.visibility</p:attrName>
                                        </p:attrNameLst>
                                      </p:cBhvr>
                                      <p:to>
                                        <p:strVal val="visible"/>
                                      </p:to>
                                    </p:set>
                                    <p:animEffect transition="in" filter="fade">
                                      <p:cBhvr>
                                        <p:cTn id="7" dur="500"/>
                                        <p:tgtEl>
                                          <p:spTgt spid="2">
                                            <p:graphicEl>
                                              <a:dgm id="{3E62E759-A322-4C8E-AA02-6795C624583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0ED71CE-0DF2-4C3D-8105-2B543DCCFB92}"/>
                                            </p:graphicEl>
                                          </p:spTgt>
                                        </p:tgtEl>
                                        <p:attrNameLst>
                                          <p:attrName>style.visibility</p:attrName>
                                        </p:attrNameLst>
                                      </p:cBhvr>
                                      <p:to>
                                        <p:strVal val="visible"/>
                                      </p:to>
                                    </p:set>
                                    <p:animEffect transition="in" filter="fade">
                                      <p:cBhvr>
                                        <p:cTn id="12" dur="500"/>
                                        <p:tgtEl>
                                          <p:spTgt spid="2">
                                            <p:graphicEl>
                                              <a:dgm id="{80ED71CE-0DF2-4C3D-8105-2B543DCCFB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DAA87F6-CA7D-4C31-93DA-44C4CDFAAAE9}"/>
                                            </p:graphicEl>
                                          </p:spTgt>
                                        </p:tgtEl>
                                        <p:attrNameLst>
                                          <p:attrName>style.visibility</p:attrName>
                                        </p:attrNameLst>
                                      </p:cBhvr>
                                      <p:to>
                                        <p:strVal val="visible"/>
                                      </p:to>
                                    </p:set>
                                    <p:animEffect transition="in" filter="fade">
                                      <p:cBhvr>
                                        <p:cTn id="15" dur="500"/>
                                        <p:tgtEl>
                                          <p:spTgt spid="2">
                                            <p:graphicEl>
                                              <a:dgm id="{9DAA87F6-CA7D-4C31-93DA-44C4CDFAAAE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2FB3D7F-46E2-40E0-A3E0-D7F37C932B71}"/>
                                            </p:graphicEl>
                                          </p:spTgt>
                                        </p:tgtEl>
                                        <p:attrNameLst>
                                          <p:attrName>style.visibility</p:attrName>
                                        </p:attrNameLst>
                                      </p:cBhvr>
                                      <p:to>
                                        <p:strVal val="visible"/>
                                      </p:to>
                                    </p:set>
                                    <p:animEffect transition="in" filter="fade">
                                      <p:cBhvr>
                                        <p:cTn id="20" dur="500"/>
                                        <p:tgtEl>
                                          <p:spTgt spid="2">
                                            <p:graphicEl>
                                              <a:dgm id="{92FB3D7F-46E2-40E0-A3E0-D7F37C932B7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00A4BC9-19F2-4558-90EA-EB028AA42617}"/>
                                            </p:graphicEl>
                                          </p:spTgt>
                                        </p:tgtEl>
                                        <p:attrNameLst>
                                          <p:attrName>style.visibility</p:attrName>
                                        </p:attrNameLst>
                                      </p:cBhvr>
                                      <p:to>
                                        <p:strVal val="visible"/>
                                      </p:to>
                                    </p:set>
                                    <p:animEffect transition="in" filter="fade">
                                      <p:cBhvr>
                                        <p:cTn id="23" dur="500"/>
                                        <p:tgtEl>
                                          <p:spTgt spid="2">
                                            <p:graphicEl>
                                              <a:dgm id="{800A4BC9-19F2-4558-90EA-EB028AA4261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47CED21-80FA-46BB-8216-9EE64502FE6E}"/>
                                            </p:graphicEl>
                                          </p:spTgt>
                                        </p:tgtEl>
                                        <p:attrNameLst>
                                          <p:attrName>style.visibility</p:attrName>
                                        </p:attrNameLst>
                                      </p:cBhvr>
                                      <p:to>
                                        <p:strVal val="visible"/>
                                      </p:to>
                                    </p:set>
                                    <p:animEffect transition="in" filter="fade">
                                      <p:cBhvr>
                                        <p:cTn id="28" dur="500"/>
                                        <p:tgtEl>
                                          <p:spTgt spid="2">
                                            <p:graphicEl>
                                              <a:dgm id="{347CED21-80FA-46BB-8216-9EE64502FE6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96FF818A-3D11-499C-9775-8411ABF1F6EA}"/>
                                            </p:graphicEl>
                                          </p:spTgt>
                                        </p:tgtEl>
                                        <p:attrNameLst>
                                          <p:attrName>style.visibility</p:attrName>
                                        </p:attrNameLst>
                                      </p:cBhvr>
                                      <p:to>
                                        <p:strVal val="visible"/>
                                      </p:to>
                                    </p:set>
                                    <p:animEffect transition="in" filter="fade">
                                      <p:cBhvr>
                                        <p:cTn id="31" dur="500"/>
                                        <p:tgtEl>
                                          <p:spTgt spid="2">
                                            <p:graphicEl>
                                              <a:dgm id="{96FF818A-3D11-499C-9775-8411ABF1F6E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E6ED944-A683-4706-8E89-1C83EE4957A8}"/>
                                            </p:graphicEl>
                                          </p:spTgt>
                                        </p:tgtEl>
                                        <p:attrNameLst>
                                          <p:attrName>style.visibility</p:attrName>
                                        </p:attrNameLst>
                                      </p:cBhvr>
                                      <p:to>
                                        <p:strVal val="visible"/>
                                      </p:to>
                                    </p:set>
                                    <p:animEffect transition="in" filter="fade">
                                      <p:cBhvr>
                                        <p:cTn id="36" dur="500"/>
                                        <p:tgtEl>
                                          <p:spTgt spid="2">
                                            <p:graphicEl>
                                              <a:dgm id="{AE6ED944-A683-4706-8E89-1C83EE4957A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926F94B-9818-4F69-BC4E-CB4E8C8797B8}"/>
                                            </p:graphicEl>
                                          </p:spTgt>
                                        </p:tgtEl>
                                        <p:attrNameLst>
                                          <p:attrName>style.visibility</p:attrName>
                                        </p:attrNameLst>
                                      </p:cBhvr>
                                      <p:to>
                                        <p:strVal val="visible"/>
                                      </p:to>
                                    </p:set>
                                    <p:animEffect transition="in" filter="fade">
                                      <p:cBhvr>
                                        <p:cTn id="39" dur="500"/>
                                        <p:tgtEl>
                                          <p:spTgt spid="2">
                                            <p:graphicEl>
                                              <a:dgm id="{8926F94B-9818-4F69-BC4E-CB4E8C8797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157642" y="1080924"/>
            <a:ext cx="7747922" cy="4769933"/>
          </a:xfrm>
          <a:prstGeom prst="rect">
            <a:avLst/>
          </a:prstGeom>
        </p:spPr>
      </p:pic>
      <p:sp>
        <p:nvSpPr>
          <p:cNvPr id="5" name="Title 4"/>
          <p:cNvSpPr>
            <a:spLocks noGrp="1"/>
          </p:cNvSpPr>
          <p:nvPr>
            <p:ph type="title"/>
          </p:nvPr>
        </p:nvSpPr>
        <p:spPr>
          <a:xfrm>
            <a:off x="2496000" y="266400"/>
            <a:ext cx="7200000" cy="715799"/>
          </a:xfrm>
          <a:solidFill>
            <a:srgbClr val="002060"/>
          </a:solidFill>
        </p:spPr>
        <p:txBody>
          <a:bodyPr>
            <a:normAutofit/>
          </a:bodyPr>
          <a:lstStyle/>
          <a:p>
            <a:pPr algn="ctr"/>
            <a:r>
              <a:rPr lang="en-GB" sz="3600" b="1" dirty="0">
                <a:solidFill>
                  <a:schemeClr val="bg1"/>
                </a:solidFill>
                <a:latin typeface="+mn-lt"/>
              </a:rPr>
              <a:t>Impact of proceedings</a:t>
            </a:r>
          </a:p>
        </p:txBody>
      </p:sp>
      <p:sp>
        <p:nvSpPr>
          <p:cNvPr id="2" name="Thought Bubble: Cloud 1">
            <a:extLst>
              <a:ext uri="{FF2B5EF4-FFF2-40B4-BE49-F238E27FC236}">
                <a16:creationId xmlns:a16="http://schemas.microsoft.com/office/drawing/2014/main" id="{36E70A70-B3C9-4762-B77F-371BADDB705D}"/>
              </a:ext>
            </a:extLst>
          </p:cNvPr>
          <p:cNvSpPr/>
          <p:nvPr/>
        </p:nvSpPr>
        <p:spPr>
          <a:xfrm>
            <a:off x="2876447" y="1788519"/>
            <a:ext cx="7157909" cy="3138055"/>
          </a:xfrm>
          <a:prstGeom prst="cloud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is the potential impact of proceedings on victims &amp; witnesses?</a:t>
            </a:r>
          </a:p>
        </p:txBody>
      </p:sp>
      <p:grpSp>
        <p:nvGrpSpPr>
          <p:cNvPr id="3" name="Group 2">
            <a:extLst>
              <a:ext uri="{FF2B5EF4-FFF2-40B4-BE49-F238E27FC236}">
                <a16:creationId xmlns:a16="http://schemas.microsoft.com/office/drawing/2014/main" id="{C3F658A0-B390-6232-2377-5E9DEA97FD3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BBB804CC-2135-C32E-9019-90EFAB51190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4ED0B700-CC51-9CED-8993-F0EA665FA20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177EED1-EC26-35B0-F67F-E73A6019B7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98C2776-5155-1433-E590-F60C0DA05EF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9BEE2D5-6992-626E-6DD2-D1A05E3ED98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1E77D2F-0673-F714-8279-A89B2A54ECD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11522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l="10077"/>
          <a:stretch/>
        </p:blipFill>
        <p:spPr>
          <a:xfrm>
            <a:off x="1870090" y="669234"/>
            <a:ext cx="7689546" cy="5227897"/>
          </a:xfrm>
          <a:prstGeom prst="rect">
            <a:avLst/>
          </a:prstGeom>
          <a:ln>
            <a:noFill/>
          </a:ln>
          <a:effectLst>
            <a:softEdge rad="112500"/>
          </a:effectLst>
        </p:spPr>
      </p:pic>
      <p:sp>
        <p:nvSpPr>
          <p:cNvPr id="6" name="TextBox 5"/>
          <p:cNvSpPr txBox="1"/>
          <p:nvPr/>
        </p:nvSpPr>
        <p:spPr>
          <a:xfrm>
            <a:off x="2114863" y="266400"/>
            <a:ext cx="72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Needs of Victims and Witnesses</a:t>
            </a:r>
          </a:p>
        </p:txBody>
      </p:sp>
      <p:grpSp>
        <p:nvGrpSpPr>
          <p:cNvPr id="28" name="Group 27">
            <a:extLst>
              <a:ext uri="{FF2B5EF4-FFF2-40B4-BE49-F238E27FC236}">
                <a16:creationId xmlns:a16="http://schemas.microsoft.com/office/drawing/2014/main" id="{1E9404FF-278B-7CF2-AA7E-F2C6AB5F244C}"/>
              </a:ext>
            </a:extLst>
          </p:cNvPr>
          <p:cNvGrpSpPr/>
          <p:nvPr/>
        </p:nvGrpSpPr>
        <p:grpSpPr>
          <a:xfrm>
            <a:off x="1692198" y="1109813"/>
            <a:ext cx="8807603" cy="4696539"/>
            <a:chOff x="1778789" y="1198523"/>
            <a:chExt cx="8807603" cy="4696539"/>
          </a:xfrm>
        </p:grpSpPr>
        <p:sp>
          <p:nvSpPr>
            <p:cNvPr id="13" name="Rectangle 12">
              <a:extLst>
                <a:ext uri="{FF2B5EF4-FFF2-40B4-BE49-F238E27FC236}">
                  <a16:creationId xmlns:a16="http://schemas.microsoft.com/office/drawing/2014/main" id="{D55FC42B-82CC-D8B9-C8C4-4C1B17901149}"/>
                </a:ext>
              </a:extLst>
            </p:cNvPr>
            <p:cNvSpPr/>
            <p:nvPr/>
          </p:nvSpPr>
          <p:spPr>
            <a:xfrm rot="5400000">
              <a:off x="1975329" y="1988617"/>
              <a:ext cx="1796768" cy="216580"/>
            </a:xfrm>
            <a:prstGeom prst="rect">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4" name="Freeform: Shape 13">
              <a:extLst>
                <a:ext uri="{FF2B5EF4-FFF2-40B4-BE49-F238E27FC236}">
                  <a16:creationId xmlns:a16="http://schemas.microsoft.com/office/drawing/2014/main" id="{5D88BA42-32DC-7B4F-92CB-BDA2BCEAA164}"/>
                </a:ext>
              </a:extLst>
            </p:cNvPr>
            <p:cNvSpPr/>
            <p:nvPr/>
          </p:nvSpPr>
          <p:spPr>
            <a:xfrm>
              <a:off x="1778789" y="1207280"/>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729" tIns="133729" rIns="133729" bIns="133729"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Reassurance</a:t>
              </a:r>
            </a:p>
          </p:txBody>
        </p:sp>
        <p:sp>
          <p:nvSpPr>
            <p:cNvPr id="15" name="Rectangle 14">
              <a:extLst>
                <a:ext uri="{FF2B5EF4-FFF2-40B4-BE49-F238E27FC236}">
                  <a16:creationId xmlns:a16="http://schemas.microsoft.com/office/drawing/2014/main" id="{6D7A7365-CAC1-9249-9CFA-DB05163D453D}"/>
                </a:ext>
              </a:extLst>
            </p:cNvPr>
            <p:cNvSpPr/>
            <p:nvPr/>
          </p:nvSpPr>
          <p:spPr>
            <a:xfrm rot="5400000">
              <a:off x="1975329" y="3793454"/>
              <a:ext cx="1796768" cy="216580"/>
            </a:xfrm>
            <a:prstGeom prst="rect">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6" name="Freeform: Shape 15">
              <a:extLst>
                <a:ext uri="{FF2B5EF4-FFF2-40B4-BE49-F238E27FC236}">
                  <a16:creationId xmlns:a16="http://schemas.microsoft.com/office/drawing/2014/main" id="{71E40EFD-8501-BA5F-A4D9-4C0EF143F822}"/>
                </a:ext>
              </a:extLst>
            </p:cNvPr>
            <p:cNvSpPr/>
            <p:nvPr/>
          </p:nvSpPr>
          <p:spPr>
            <a:xfrm>
              <a:off x="1778789" y="2829236"/>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729" tIns="133729" rIns="133729" bIns="133729"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Emotional vent</a:t>
              </a:r>
            </a:p>
          </p:txBody>
        </p:sp>
        <p:sp>
          <p:nvSpPr>
            <p:cNvPr id="17" name="Rectangle 16">
              <a:extLst>
                <a:ext uri="{FF2B5EF4-FFF2-40B4-BE49-F238E27FC236}">
                  <a16:creationId xmlns:a16="http://schemas.microsoft.com/office/drawing/2014/main" id="{0DEC9A9F-6EC9-338D-E409-B160862B2BEB}"/>
                </a:ext>
              </a:extLst>
            </p:cNvPr>
            <p:cNvSpPr/>
            <p:nvPr/>
          </p:nvSpPr>
          <p:spPr>
            <a:xfrm>
              <a:off x="2268148" y="5076872"/>
              <a:ext cx="3192508" cy="216580"/>
            </a:xfrm>
            <a:prstGeom prst="rect">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8" name="Freeform: Shape 17">
              <a:extLst>
                <a:ext uri="{FF2B5EF4-FFF2-40B4-BE49-F238E27FC236}">
                  <a16:creationId xmlns:a16="http://schemas.microsoft.com/office/drawing/2014/main" id="{804DDE69-E8B4-A4A6-2479-AE1040B113F2}"/>
                </a:ext>
              </a:extLst>
            </p:cNvPr>
            <p:cNvSpPr/>
            <p:nvPr/>
          </p:nvSpPr>
          <p:spPr>
            <a:xfrm>
              <a:off x="1778789" y="4451193"/>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729" tIns="133729" rIns="133729" bIns="133729"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Explanation &amp; advice</a:t>
              </a:r>
            </a:p>
          </p:txBody>
        </p:sp>
        <p:sp>
          <p:nvSpPr>
            <p:cNvPr id="19" name="Rectangle 18">
              <a:extLst>
                <a:ext uri="{FF2B5EF4-FFF2-40B4-BE49-F238E27FC236}">
                  <a16:creationId xmlns:a16="http://schemas.microsoft.com/office/drawing/2014/main" id="{94BD8D69-5433-68D4-443D-4CE7D34AC732}"/>
                </a:ext>
              </a:extLst>
            </p:cNvPr>
            <p:cNvSpPr/>
            <p:nvPr/>
          </p:nvSpPr>
          <p:spPr>
            <a:xfrm rot="16200000">
              <a:off x="5236866" y="3793454"/>
              <a:ext cx="1796768" cy="216580"/>
            </a:xfrm>
            <a:prstGeom prst="rect">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0" name="Freeform: Shape 19">
              <a:extLst>
                <a:ext uri="{FF2B5EF4-FFF2-40B4-BE49-F238E27FC236}">
                  <a16:creationId xmlns:a16="http://schemas.microsoft.com/office/drawing/2014/main" id="{7499CB2E-8C0A-7DCB-FCE4-85D66DF67865}"/>
                </a:ext>
              </a:extLst>
            </p:cNvPr>
            <p:cNvSpPr/>
            <p:nvPr/>
          </p:nvSpPr>
          <p:spPr>
            <a:xfrm>
              <a:off x="4979367" y="4451193"/>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729" tIns="133729" rIns="133729" bIns="133729"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Regain control</a:t>
              </a:r>
            </a:p>
          </p:txBody>
        </p:sp>
        <p:sp>
          <p:nvSpPr>
            <p:cNvPr id="21" name="Rectangle 20">
              <a:extLst>
                <a:ext uri="{FF2B5EF4-FFF2-40B4-BE49-F238E27FC236}">
                  <a16:creationId xmlns:a16="http://schemas.microsoft.com/office/drawing/2014/main" id="{AB9CC82C-73CC-9AA3-C0DD-D1654C5C6B49}"/>
                </a:ext>
              </a:extLst>
            </p:cNvPr>
            <p:cNvSpPr/>
            <p:nvPr/>
          </p:nvSpPr>
          <p:spPr>
            <a:xfrm rot="16200000">
              <a:off x="5236866" y="1988617"/>
              <a:ext cx="1796768" cy="216580"/>
            </a:xfrm>
            <a:prstGeom prst="rect">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EDF9ED9C-6D22-A4FA-22A9-57FD98F4E6FD}"/>
                </a:ext>
              </a:extLst>
            </p:cNvPr>
            <p:cNvSpPr/>
            <p:nvPr/>
          </p:nvSpPr>
          <p:spPr>
            <a:xfrm>
              <a:off x="4979367" y="2829236"/>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729" tIns="133729" rIns="133729" bIns="133729"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single point of contact</a:t>
              </a:r>
            </a:p>
          </p:txBody>
        </p:sp>
        <p:sp>
          <p:nvSpPr>
            <p:cNvPr id="23" name="Rectangle 22">
              <a:extLst>
                <a:ext uri="{FF2B5EF4-FFF2-40B4-BE49-F238E27FC236}">
                  <a16:creationId xmlns:a16="http://schemas.microsoft.com/office/drawing/2014/main" id="{A23271E5-7E6D-8544-82D2-A726B626FBCB}"/>
                </a:ext>
              </a:extLst>
            </p:cNvPr>
            <p:cNvSpPr/>
            <p:nvPr/>
          </p:nvSpPr>
          <p:spPr>
            <a:xfrm>
              <a:off x="5468725" y="1832959"/>
              <a:ext cx="3192508" cy="216580"/>
            </a:xfrm>
            <a:prstGeom prst="rect">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4" name="Freeform: Shape 23">
              <a:extLst>
                <a:ext uri="{FF2B5EF4-FFF2-40B4-BE49-F238E27FC236}">
                  <a16:creationId xmlns:a16="http://schemas.microsoft.com/office/drawing/2014/main" id="{16A52BBD-2221-44F7-A75D-E4BEF2161F59}"/>
                </a:ext>
              </a:extLst>
            </p:cNvPr>
            <p:cNvSpPr/>
            <p:nvPr/>
          </p:nvSpPr>
          <p:spPr>
            <a:xfrm>
              <a:off x="4979367" y="1207280"/>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729" tIns="133729" rIns="133729" bIns="133729"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Quality of service</a:t>
              </a:r>
            </a:p>
          </p:txBody>
        </p:sp>
        <p:sp>
          <p:nvSpPr>
            <p:cNvPr id="25" name="Rectangle 24">
              <a:extLst>
                <a:ext uri="{FF2B5EF4-FFF2-40B4-BE49-F238E27FC236}">
                  <a16:creationId xmlns:a16="http://schemas.microsoft.com/office/drawing/2014/main" id="{ABBF7ABA-D3EB-8700-B778-E3C2F1EC481C}"/>
                </a:ext>
              </a:extLst>
            </p:cNvPr>
            <p:cNvSpPr/>
            <p:nvPr/>
          </p:nvSpPr>
          <p:spPr>
            <a:xfrm rot="5400000">
              <a:off x="8361243" y="2354377"/>
              <a:ext cx="1796768" cy="216580"/>
            </a:xfrm>
            <a:prstGeom prst="rect">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6" name="Freeform: Shape 25">
              <a:extLst>
                <a:ext uri="{FF2B5EF4-FFF2-40B4-BE49-F238E27FC236}">
                  <a16:creationId xmlns:a16="http://schemas.microsoft.com/office/drawing/2014/main" id="{E117BF0E-45D9-37E9-587E-27D046A9B611}"/>
                </a:ext>
              </a:extLst>
            </p:cNvPr>
            <p:cNvSpPr/>
            <p:nvPr/>
          </p:nvSpPr>
          <p:spPr>
            <a:xfrm>
              <a:off x="8179944" y="1207280"/>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64209" tIns="164209" rIns="164209" bIns="164209"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Updates</a:t>
              </a:r>
            </a:p>
          </p:txBody>
        </p:sp>
        <p:sp>
          <p:nvSpPr>
            <p:cNvPr id="27" name="Freeform: Shape 26">
              <a:extLst>
                <a:ext uri="{FF2B5EF4-FFF2-40B4-BE49-F238E27FC236}">
                  <a16:creationId xmlns:a16="http://schemas.microsoft.com/office/drawing/2014/main" id="{9DE645AD-8FC9-5FF7-82A7-ECFA6BEA08FA}"/>
                </a:ext>
              </a:extLst>
            </p:cNvPr>
            <p:cNvSpPr/>
            <p:nvPr/>
          </p:nvSpPr>
          <p:spPr>
            <a:xfrm>
              <a:off x="8179944" y="2829236"/>
              <a:ext cx="2406448" cy="1443869"/>
            </a:xfrm>
            <a:custGeom>
              <a:avLst/>
              <a:gdLst>
                <a:gd name="connsiteX0" fmla="*/ 0 w 2406448"/>
                <a:gd name="connsiteY0" fmla="*/ 144387 h 1443869"/>
                <a:gd name="connsiteX1" fmla="*/ 144387 w 2406448"/>
                <a:gd name="connsiteY1" fmla="*/ 0 h 1443869"/>
                <a:gd name="connsiteX2" fmla="*/ 2262061 w 2406448"/>
                <a:gd name="connsiteY2" fmla="*/ 0 h 1443869"/>
                <a:gd name="connsiteX3" fmla="*/ 2406448 w 2406448"/>
                <a:gd name="connsiteY3" fmla="*/ 144387 h 1443869"/>
                <a:gd name="connsiteX4" fmla="*/ 2406448 w 2406448"/>
                <a:gd name="connsiteY4" fmla="*/ 1299482 h 1443869"/>
                <a:gd name="connsiteX5" fmla="*/ 2262061 w 2406448"/>
                <a:gd name="connsiteY5" fmla="*/ 1443869 h 1443869"/>
                <a:gd name="connsiteX6" fmla="*/ 144387 w 2406448"/>
                <a:gd name="connsiteY6" fmla="*/ 1443869 h 1443869"/>
                <a:gd name="connsiteX7" fmla="*/ 0 w 2406448"/>
                <a:gd name="connsiteY7" fmla="*/ 1299482 h 1443869"/>
                <a:gd name="connsiteX8" fmla="*/ 0 w 2406448"/>
                <a:gd name="connsiteY8" fmla="*/ 144387 h 144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6448" h="1443869">
                  <a:moveTo>
                    <a:pt x="0" y="144387"/>
                  </a:moveTo>
                  <a:cubicBezTo>
                    <a:pt x="0" y="64644"/>
                    <a:pt x="64644" y="0"/>
                    <a:pt x="144387" y="0"/>
                  </a:cubicBezTo>
                  <a:lnTo>
                    <a:pt x="2262061" y="0"/>
                  </a:lnTo>
                  <a:cubicBezTo>
                    <a:pt x="2341804" y="0"/>
                    <a:pt x="2406448" y="64644"/>
                    <a:pt x="2406448" y="144387"/>
                  </a:cubicBezTo>
                  <a:lnTo>
                    <a:pt x="2406448" y="1299482"/>
                  </a:lnTo>
                  <a:cubicBezTo>
                    <a:pt x="2406448" y="1379225"/>
                    <a:pt x="2341804" y="1443869"/>
                    <a:pt x="2262061" y="1443869"/>
                  </a:cubicBezTo>
                  <a:lnTo>
                    <a:pt x="144387" y="1443869"/>
                  </a:lnTo>
                  <a:cubicBezTo>
                    <a:pt x="64644" y="1443869"/>
                    <a:pt x="0" y="1379225"/>
                    <a:pt x="0" y="1299482"/>
                  </a:cubicBezTo>
                  <a:lnTo>
                    <a:pt x="0" y="144387"/>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3729" tIns="133729" rIns="133729" bIns="133729"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Medical needs</a:t>
              </a:r>
            </a:p>
          </p:txBody>
        </p:sp>
      </p:grpSp>
      <p:grpSp>
        <p:nvGrpSpPr>
          <p:cNvPr id="4" name="Group 3">
            <a:extLst>
              <a:ext uri="{FF2B5EF4-FFF2-40B4-BE49-F238E27FC236}">
                <a16:creationId xmlns:a16="http://schemas.microsoft.com/office/drawing/2014/main" id="{BE13265E-A517-40E8-1F83-98756A2B928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AA0265C7-C76F-3DFD-FE4E-E41A35AB676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035DE1A8-983D-FA31-0969-273C7D11C91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9E90A419-4C11-6E8F-126F-C3C0BC03C7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24C500D-CB8D-C604-4FC3-271F37741D1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15C9950-6F20-2A5D-22DB-242ED8AF928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E471CE1C-D786-0D5B-5764-48058A0402F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686866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l="10077"/>
          <a:stretch/>
        </p:blipFill>
        <p:spPr>
          <a:xfrm>
            <a:off x="2098963" y="887595"/>
            <a:ext cx="7628655" cy="5082810"/>
          </a:xfrm>
          <a:prstGeom prst="rect">
            <a:avLst/>
          </a:prstGeom>
          <a:ln>
            <a:noFill/>
          </a:ln>
          <a:effectLst>
            <a:softEdge rad="112500"/>
          </a:effectLst>
        </p:spPr>
      </p:pic>
      <p:sp>
        <p:nvSpPr>
          <p:cNvPr id="5" name="TextBox 4"/>
          <p:cNvSpPr txBox="1"/>
          <p:nvPr/>
        </p:nvSpPr>
        <p:spPr>
          <a:xfrm>
            <a:off x="231329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Recognising and Addressing Needs</a:t>
            </a:r>
          </a:p>
        </p:txBody>
      </p:sp>
      <p:graphicFrame>
        <p:nvGraphicFramePr>
          <p:cNvPr id="2" name="Diagram 1">
            <a:extLst>
              <a:ext uri="{FF2B5EF4-FFF2-40B4-BE49-F238E27FC236}">
                <a16:creationId xmlns:a16="http://schemas.microsoft.com/office/drawing/2014/main" id="{0E3BAF6B-A749-455E-ADD8-6EDA397BCECD}"/>
              </a:ext>
            </a:extLst>
          </p:cNvPr>
          <p:cNvGraphicFramePr/>
          <p:nvPr>
            <p:extLst>
              <p:ext uri="{D42A27DB-BD31-4B8C-83A1-F6EECF244321}">
                <p14:modId xmlns:p14="http://schemas.microsoft.com/office/powerpoint/2010/main" val="4129386995"/>
              </p:ext>
            </p:extLst>
          </p:nvPr>
        </p:nvGraphicFramePr>
        <p:xfrm>
          <a:off x="1156855" y="614963"/>
          <a:ext cx="10093035" cy="53554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17505089-F562-B188-C3C7-71E36918F3E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535D4146-91AC-A1AA-BF2A-C0B226E3B6C8}"/>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C8A3BC4B-B776-EDA8-846D-9117CC722E3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3DF0120-0C4E-5835-623B-76E5BFBA2C78}"/>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9029F97-9D4B-364A-D4C8-6D575636AAC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1EC280F-B2B5-5995-D059-26ADC793F211}"/>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A5984B6-1C55-3B1A-4CDD-B64511225C71}"/>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66424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DB646A-5CFC-4D8A-B604-61EA79EB8E34}"/>
                                            </p:graphicEl>
                                          </p:spTgt>
                                        </p:tgtEl>
                                        <p:attrNameLst>
                                          <p:attrName>style.visibility</p:attrName>
                                        </p:attrNameLst>
                                      </p:cBhvr>
                                      <p:to>
                                        <p:strVal val="visible"/>
                                      </p:to>
                                    </p:set>
                                    <p:animEffect transition="in" filter="fade">
                                      <p:cBhvr>
                                        <p:cTn id="7" dur="500"/>
                                        <p:tgtEl>
                                          <p:spTgt spid="2">
                                            <p:graphicEl>
                                              <a:dgm id="{E4DB646A-5CFC-4D8A-B604-61EA79EB8E3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2EB9A3-9E7A-4FD9-9ADC-1459D25C26D4}"/>
                                            </p:graphicEl>
                                          </p:spTgt>
                                        </p:tgtEl>
                                        <p:attrNameLst>
                                          <p:attrName>style.visibility</p:attrName>
                                        </p:attrNameLst>
                                      </p:cBhvr>
                                      <p:to>
                                        <p:strVal val="visible"/>
                                      </p:to>
                                    </p:set>
                                    <p:animEffect transition="in" filter="fade">
                                      <p:cBhvr>
                                        <p:cTn id="12" dur="500"/>
                                        <p:tgtEl>
                                          <p:spTgt spid="2">
                                            <p:graphicEl>
                                              <a:dgm id="{AF2EB9A3-9E7A-4FD9-9ADC-1459D25C26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EFD836-8E24-4C98-8E95-CC3A01DB7C46}"/>
                                            </p:graphicEl>
                                          </p:spTgt>
                                        </p:tgtEl>
                                        <p:attrNameLst>
                                          <p:attrName>style.visibility</p:attrName>
                                        </p:attrNameLst>
                                      </p:cBhvr>
                                      <p:to>
                                        <p:strVal val="visible"/>
                                      </p:to>
                                    </p:set>
                                    <p:animEffect transition="in" filter="fade">
                                      <p:cBhvr>
                                        <p:cTn id="17" dur="500"/>
                                        <p:tgtEl>
                                          <p:spTgt spid="2">
                                            <p:graphicEl>
                                              <a:dgm id="{79EFD836-8E24-4C98-8E95-CC3A01DB7C4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987374E-C5F3-42FA-8DA6-9E3BD2D7DA02}"/>
                                            </p:graphicEl>
                                          </p:spTgt>
                                        </p:tgtEl>
                                        <p:attrNameLst>
                                          <p:attrName>style.visibility</p:attrName>
                                        </p:attrNameLst>
                                      </p:cBhvr>
                                      <p:to>
                                        <p:strVal val="visible"/>
                                      </p:to>
                                    </p:set>
                                    <p:animEffect transition="in" filter="fade">
                                      <p:cBhvr>
                                        <p:cTn id="22" dur="500"/>
                                        <p:tgtEl>
                                          <p:spTgt spid="2">
                                            <p:graphicEl>
                                              <a:dgm id="{9987374E-C5F3-42FA-8DA6-9E3BD2D7DA0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32AD6FB-22D6-4D5D-8FCD-436786C9C77C}"/>
                                            </p:graphicEl>
                                          </p:spTgt>
                                        </p:tgtEl>
                                        <p:attrNameLst>
                                          <p:attrName>style.visibility</p:attrName>
                                        </p:attrNameLst>
                                      </p:cBhvr>
                                      <p:to>
                                        <p:strVal val="visible"/>
                                      </p:to>
                                    </p:set>
                                    <p:animEffect transition="in" filter="fade">
                                      <p:cBhvr>
                                        <p:cTn id="27" dur="500"/>
                                        <p:tgtEl>
                                          <p:spTgt spid="2">
                                            <p:graphicEl>
                                              <a:dgm id="{A32AD6FB-22D6-4D5D-8FCD-436786C9C77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22C2305-3F60-4C75-BC65-136A289222BC}"/>
                                            </p:graphicEl>
                                          </p:spTgt>
                                        </p:tgtEl>
                                        <p:attrNameLst>
                                          <p:attrName>style.visibility</p:attrName>
                                        </p:attrNameLst>
                                      </p:cBhvr>
                                      <p:to>
                                        <p:strVal val="visible"/>
                                      </p:to>
                                    </p:set>
                                    <p:animEffect transition="in" filter="fade">
                                      <p:cBhvr>
                                        <p:cTn id="32" dur="500"/>
                                        <p:tgtEl>
                                          <p:spTgt spid="2">
                                            <p:graphicEl>
                                              <a:dgm id="{422C2305-3F60-4C75-BC65-136A289222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5938" y="266400"/>
            <a:ext cx="7200000" cy="65647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First Responder Actions</a:t>
            </a:r>
          </a:p>
        </p:txBody>
      </p:sp>
      <p:sp>
        <p:nvSpPr>
          <p:cNvPr id="5" name="Freeform: Shape 4">
            <a:extLst>
              <a:ext uri="{FF2B5EF4-FFF2-40B4-BE49-F238E27FC236}">
                <a16:creationId xmlns:a16="http://schemas.microsoft.com/office/drawing/2014/main" id="{B9B4A7FD-08DD-BBE6-483C-AA13F9A20AE5}"/>
              </a:ext>
            </a:extLst>
          </p:cNvPr>
          <p:cNvSpPr/>
          <p:nvPr/>
        </p:nvSpPr>
        <p:spPr>
          <a:xfrm>
            <a:off x="1069956" y="1293812"/>
            <a:ext cx="2668984" cy="1601390"/>
          </a:xfrm>
          <a:custGeom>
            <a:avLst/>
            <a:gdLst>
              <a:gd name="connsiteX0" fmla="*/ 0 w 2668984"/>
              <a:gd name="connsiteY0" fmla="*/ 160139 h 1601390"/>
              <a:gd name="connsiteX1" fmla="*/ 160139 w 2668984"/>
              <a:gd name="connsiteY1" fmla="*/ 0 h 1601390"/>
              <a:gd name="connsiteX2" fmla="*/ 2508845 w 2668984"/>
              <a:gd name="connsiteY2" fmla="*/ 0 h 1601390"/>
              <a:gd name="connsiteX3" fmla="*/ 2668984 w 2668984"/>
              <a:gd name="connsiteY3" fmla="*/ 160139 h 1601390"/>
              <a:gd name="connsiteX4" fmla="*/ 2668984 w 2668984"/>
              <a:gd name="connsiteY4" fmla="*/ 1441251 h 1601390"/>
              <a:gd name="connsiteX5" fmla="*/ 2508845 w 2668984"/>
              <a:gd name="connsiteY5" fmla="*/ 1601390 h 1601390"/>
              <a:gd name="connsiteX6" fmla="*/ 160139 w 2668984"/>
              <a:gd name="connsiteY6" fmla="*/ 1601390 h 1601390"/>
              <a:gd name="connsiteX7" fmla="*/ 0 w 2668984"/>
              <a:gd name="connsiteY7" fmla="*/ 1441251 h 1601390"/>
              <a:gd name="connsiteX8" fmla="*/ 0 w 2668984"/>
              <a:gd name="connsiteY8" fmla="*/ 160139 h 16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984" h="1601390">
                <a:moveTo>
                  <a:pt x="0" y="160139"/>
                </a:moveTo>
                <a:cubicBezTo>
                  <a:pt x="0" y="71697"/>
                  <a:pt x="71697" y="0"/>
                  <a:pt x="160139" y="0"/>
                </a:cubicBezTo>
                <a:lnTo>
                  <a:pt x="2508845" y="0"/>
                </a:lnTo>
                <a:cubicBezTo>
                  <a:pt x="2597287" y="0"/>
                  <a:pt x="2668984" y="71697"/>
                  <a:pt x="2668984" y="160139"/>
                </a:cubicBezTo>
                <a:lnTo>
                  <a:pt x="2668984" y="1441251"/>
                </a:lnTo>
                <a:cubicBezTo>
                  <a:pt x="2668984" y="1529693"/>
                  <a:pt x="2597287" y="1601390"/>
                  <a:pt x="2508845" y="1601390"/>
                </a:cubicBezTo>
                <a:lnTo>
                  <a:pt x="160139" y="1601390"/>
                </a:lnTo>
                <a:cubicBezTo>
                  <a:pt x="71697" y="1601390"/>
                  <a:pt x="0" y="1529693"/>
                  <a:pt x="0" y="1441251"/>
                </a:cubicBezTo>
                <a:lnTo>
                  <a:pt x="0" y="160139"/>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8343" tIns="138343" rIns="138343" bIns="13834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Establish a rapport</a:t>
            </a:r>
          </a:p>
        </p:txBody>
      </p:sp>
      <p:sp>
        <p:nvSpPr>
          <p:cNvPr id="6" name="Freeform: Shape 5">
            <a:extLst>
              <a:ext uri="{FF2B5EF4-FFF2-40B4-BE49-F238E27FC236}">
                <a16:creationId xmlns:a16="http://schemas.microsoft.com/office/drawing/2014/main" id="{5FDBB79B-3689-6D79-499E-07D69A453473}"/>
              </a:ext>
            </a:extLst>
          </p:cNvPr>
          <p:cNvSpPr/>
          <p:nvPr/>
        </p:nvSpPr>
        <p:spPr>
          <a:xfrm>
            <a:off x="3973811" y="1763553"/>
            <a:ext cx="565824" cy="661908"/>
          </a:xfrm>
          <a:custGeom>
            <a:avLst/>
            <a:gdLst>
              <a:gd name="connsiteX0" fmla="*/ 0 w 565824"/>
              <a:gd name="connsiteY0" fmla="*/ 132382 h 661908"/>
              <a:gd name="connsiteX1" fmla="*/ 282912 w 565824"/>
              <a:gd name="connsiteY1" fmla="*/ 132382 h 661908"/>
              <a:gd name="connsiteX2" fmla="*/ 282912 w 565824"/>
              <a:gd name="connsiteY2" fmla="*/ 0 h 661908"/>
              <a:gd name="connsiteX3" fmla="*/ 565824 w 565824"/>
              <a:gd name="connsiteY3" fmla="*/ 330954 h 661908"/>
              <a:gd name="connsiteX4" fmla="*/ 282912 w 565824"/>
              <a:gd name="connsiteY4" fmla="*/ 661908 h 661908"/>
              <a:gd name="connsiteX5" fmla="*/ 282912 w 565824"/>
              <a:gd name="connsiteY5" fmla="*/ 529526 h 661908"/>
              <a:gd name="connsiteX6" fmla="*/ 0 w 565824"/>
              <a:gd name="connsiteY6" fmla="*/ 529526 h 661908"/>
              <a:gd name="connsiteX7" fmla="*/ 0 w 565824"/>
              <a:gd name="connsiteY7" fmla="*/ 132382 h 66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24" h="661908">
                <a:moveTo>
                  <a:pt x="0" y="132382"/>
                </a:moveTo>
                <a:lnTo>
                  <a:pt x="282912" y="132382"/>
                </a:lnTo>
                <a:lnTo>
                  <a:pt x="282912" y="0"/>
                </a:lnTo>
                <a:lnTo>
                  <a:pt x="565824" y="330954"/>
                </a:lnTo>
                <a:lnTo>
                  <a:pt x="282912" y="661908"/>
                </a:lnTo>
                <a:lnTo>
                  <a:pt x="282912" y="529526"/>
                </a:lnTo>
                <a:lnTo>
                  <a:pt x="0" y="529526"/>
                </a:lnTo>
                <a:lnTo>
                  <a:pt x="0" y="132382"/>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32382" rIns="169747" bIns="132382"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7" name="Freeform: Shape 6">
            <a:extLst>
              <a:ext uri="{FF2B5EF4-FFF2-40B4-BE49-F238E27FC236}">
                <a16:creationId xmlns:a16="http://schemas.microsoft.com/office/drawing/2014/main" id="{58E5CC58-5B41-F6C2-2F0E-04B7FD44E1F8}"/>
              </a:ext>
            </a:extLst>
          </p:cNvPr>
          <p:cNvSpPr/>
          <p:nvPr/>
        </p:nvSpPr>
        <p:spPr>
          <a:xfrm>
            <a:off x="4806534" y="1293812"/>
            <a:ext cx="2668984" cy="1601390"/>
          </a:xfrm>
          <a:custGeom>
            <a:avLst/>
            <a:gdLst>
              <a:gd name="connsiteX0" fmla="*/ 0 w 2668984"/>
              <a:gd name="connsiteY0" fmla="*/ 160139 h 1601390"/>
              <a:gd name="connsiteX1" fmla="*/ 160139 w 2668984"/>
              <a:gd name="connsiteY1" fmla="*/ 0 h 1601390"/>
              <a:gd name="connsiteX2" fmla="*/ 2508845 w 2668984"/>
              <a:gd name="connsiteY2" fmla="*/ 0 h 1601390"/>
              <a:gd name="connsiteX3" fmla="*/ 2668984 w 2668984"/>
              <a:gd name="connsiteY3" fmla="*/ 160139 h 1601390"/>
              <a:gd name="connsiteX4" fmla="*/ 2668984 w 2668984"/>
              <a:gd name="connsiteY4" fmla="*/ 1441251 h 1601390"/>
              <a:gd name="connsiteX5" fmla="*/ 2508845 w 2668984"/>
              <a:gd name="connsiteY5" fmla="*/ 1601390 h 1601390"/>
              <a:gd name="connsiteX6" fmla="*/ 160139 w 2668984"/>
              <a:gd name="connsiteY6" fmla="*/ 1601390 h 1601390"/>
              <a:gd name="connsiteX7" fmla="*/ 0 w 2668984"/>
              <a:gd name="connsiteY7" fmla="*/ 1441251 h 1601390"/>
              <a:gd name="connsiteX8" fmla="*/ 0 w 2668984"/>
              <a:gd name="connsiteY8" fmla="*/ 160139 h 16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984" h="1601390">
                <a:moveTo>
                  <a:pt x="0" y="160139"/>
                </a:moveTo>
                <a:cubicBezTo>
                  <a:pt x="0" y="71697"/>
                  <a:pt x="71697" y="0"/>
                  <a:pt x="160139" y="0"/>
                </a:cubicBezTo>
                <a:lnTo>
                  <a:pt x="2508845" y="0"/>
                </a:lnTo>
                <a:cubicBezTo>
                  <a:pt x="2597287" y="0"/>
                  <a:pt x="2668984" y="71697"/>
                  <a:pt x="2668984" y="160139"/>
                </a:cubicBezTo>
                <a:lnTo>
                  <a:pt x="2668984" y="1441251"/>
                </a:lnTo>
                <a:cubicBezTo>
                  <a:pt x="2668984" y="1529693"/>
                  <a:pt x="2597287" y="1601390"/>
                  <a:pt x="2508845" y="1601390"/>
                </a:cubicBezTo>
                <a:lnTo>
                  <a:pt x="160139" y="1601390"/>
                </a:lnTo>
                <a:cubicBezTo>
                  <a:pt x="71697" y="1601390"/>
                  <a:pt x="0" y="1529693"/>
                  <a:pt x="0" y="1441251"/>
                </a:cubicBezTo>
                <a:lnTo>
                  <a:pt x="0" y="160139"/>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8343" tIns="138343" rIns="138343" bIns="13834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Treat person as an individual</a:t>
            </a:r>
          </a:p>
        </p:txBody>
      </p:sp>
      <p:sp>
        <p:nvSpPr>
          <p:cNvPr id="8" name="Freeform: Shape 7">
            <a:extLst>
              <a:ext uri="{FF2B5EF4-FFF2-40B4-BE49-F238E27FC236}">
                <a16:creationId xmlns:a16="http://schemas.microsoft.com/office/drawing/2014/main" id="{27B92FFC-E96D-5948-20C6-E71D3C466EAA}"/>
              </a:ext>
            </a:extLst>
          </p:cNvPr>
          <p:cNvSpPr/>
          <p:nvPr/>
        </p:nvSpPr>
        <p:spPr>
          <a:xfrm>
            <a:off x="7710389" y="1763553"/>
            <a:ext cx="565824" cy="661908"/>
          </a:xfrm>
          <a:custGeom>
            <a:avLst/>
            <a:gdLst>
              <a:gd name="connsiteX0" fmla="*/ 0 w 565824"/>
              <a:gd name="connsiteY0" fmla="*/ 132382 h 661908"/>
              <a:gd name="connsiteX1" fmla="*/ 282912 w 565824"/>
              <a:gd name="connsiteY1" fmla="*/ 132382 h 661908"/>
              <a:gd name="connsiteX2" fmla="*/ 282912 w 565824"/>
              <a:gd name="connsiteY2" fmla="*/ 0 h 661908"/>
              <a:gd name="connsiteX3" fmla="*/ 565824 w 565824"/>
              <a:gd name="connsiteY3" fmla="*/ 330954 h 661908"/>
              <a:gd name="connsiteX4" fmla="*/ 282912 w 565824"/>
              <a:gd name="connsiteY4" fmla="*/ 661908 h 661908"/>
              <a:gd name="connsiteX5" fmla="*/ 282912 w 565824"/>
              <a:gd name="connsiteY5" fmla="*/ 529526 h 661908"/>
              <a:gd name="connsiteX6" fmla="*/ 0 w 565824"/>
              <a:gd name="connsiteY6" fmla="*/ 529526 h 661908"/>
              <a:gd name="connsiteX7" fmla="*/ 0 w 565824"/>
              <a:gd name="connsiteY7" fmla="*/ 132382 h 66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24" h="661908">
                <a:moveTo>
                  <a:pt x="0" y="132382"/>
                </a:moveTo>
                <a:lnTo>
                  <a:pt x="282912" y="132382"/>
                </a:lnTo>
                <a:lnTo>
                  <a:pt x="282912" y="0"/>
                </a:lnTo>
                <a:lnTo>
                  <a:pt x="565824" y="330954"/>
                </a:lnTo>
                <a:lnTo>
                  <a:pt x="282912" y="661908"/>
                </a:lnTo>
                <a:lnTo>
                  <a:pt x="282912" y="529526"/>
                </a:lnTo>
                <a:lnTo>
                  <a:pt x="0" y="529526"/>
                </a:lnTo>
                <a:lnTo>
                  <a:pt x="0" y="132382"/>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32382" rIns="169747" bIns="132382"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9" name="Freeform: Shape 8">
            <a:extLst>
              <a:ext uri="{FF2B5EF4-FFF2-40B4-BE49-F238E27FC236}">
                <a16:creationId xmlns:a16="http://schemas.microsoft.com/office/drawing/2014/main" id="{3DE67F20-A40D-D749-DD6E-4939FCB186C2}"/>
              </a:ext>
            </a:extLst>
          </p:cNvPr>
          <p:cNvSpPr/>
          <p:nvPr/>
        </p:nvSpPr>
        <p:spPr>
          <a:xfrm>
            <a:off x="8543112" y="1293812"/>
            <a:ext cx="2668984" cy="1601390"/>
          </a:xfrm>
          <a:custGeom>
            <a:avLst/>
            <a:gdLst>
              <a:gd name="connsiteX0" fmla="*/ 0 w 2668984"/>
              <a:gd name="connsiteY0" fmla="*/ 160139 h 1601390"/>
              <a:gd name="connsiteX1" fmla="*/ 160139 w 2668984"/>
              <a:gd name="connsiteY1" fmla="*/ 0 h 1601390"/>
              <a:gd name="connsiteX2" fmla="*/ 2508845 w 2668984"/>
              <a:gd name="connsiteY2" fmla="*/ 0 h 1601390"/>
              <a:gd name="connsiteX3" fmla="*/ 2668984 w 2668984"/>
              <a:gd name="connsiteY3" fmla="*/ 160139 h 1601390"/>
              <a:gd name="connsiteX4" fmla="*/ 2668984 w 2668984"/>
              <a:gd name="connsiteY4" fmla="*/ 1441251 h 1601390"/>
              <a:gd name="connsiteX5" fmla="*/ 2508845 w 2668984"/>
              <a:gd name="connsiteY5" fmla="*/ 1601390 h 1601390"/>
              <a:gd name="connsiteX6" fmla="*/ 160139 w 2668984"/>
              <a:gd name="connsiteY6" fmla="*/ 1601390 h 1601390"/>
              <a:gd name="connsiteX7" fmla="*/ 0 w 2668984"/>
              <a:gd name="connsiteY7" fmla="*/ 1441251 h 1601390"/>
              <a:gd name="connsiteX8" fmla="*/ 0 w 2668984"/>
              <a:gd name="connsiteY8" fmla="*/ 160139 h 16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984" h="1601390">
                <a:moveTo>
                  <a:pt x="0" y="160139"/>
                </a:moveTo>
                <a:cubicBezTo>
                  <a:pt x="0" y="71697"/>
                  <a:pt x="71697" y="0"/>
                  <a:pt x="160139" y="0"/>
                </a:cubicBezTo>
                <a:lnTo>
                  <a:pt x="2508845" y="0"/>
                </a:lnTo>
                <a:cubicBezTo>
                  <a:pt x="2597287" y="0"/>
                  <a:pt x="2668984" y="71697"/>
                  <a:pt x="2668984" y="160139"/>
                </a:cubicBezTo>
                <a:lnTo>
                  <a:pt x="2668984" y="1441251"/>
                </a:lnTo>
                <a:cubicBezTo>
                  <a:pt x="2668984" y="1529693"/>
                  <a:pt x="2597287" y="1601390"/>
                  <a:pt x="2508845" y="1601390"/>
                </a:cubicBezTo>
                <a:lnTo>
                  <a:pt x="160139" y="1601390"/>
                </a:lnTo>
                <a:cubicBezTo>
                  <a:pt x="71697" y="1601390"/>
                  <a:pt x="0" y="1529693"/>
                  <a:pt x="0" y="1441251"/>
                </a:cubicBezTo>
                <a:lnTo>
                  <a:pt x="0" y="160139"/>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8343" tIns="138343" rIns="138343" bIns="13834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Communicate clearly &amp; listen attentively</a:t>
            </a:r>
          </a:p>
        </p:txBody>
      </p:sp>
      <p:sp>
        <p:nvSpPr>
          <p:cNvPr id="10" name="Freeform: Shape 9">
            <a:extLst>
              <a:ext uri="{FF2B5EF4-FFF2-40B4-BE49-F238E27FC236}">
                <a16:creationId xmlns:a16="http://schemas.microsoft.com/office/drawing/2014/main" id="{B9414F34-E761-04DB-9828-0FCFD803B3DA}"/>
              </a:ext>
            </a:extLst>
          </p:cNvPr>
          <p:cNvSpPr/>
          <p:nvPr/>
        </p:nvSpPr>
        <p:spPr>
          <a:xfrm>
            <a:off x="10247690" y="3098047"/>
            <a:ext cx="661908" cy="565824"/>
          </a:xfrm>
          <a:custGeom>
            <a:avLst/>
            <a:gdLst>
              <a:gd name="connsiteX0" fmla="*/ 0 w 565824"/>
              <a:gd name="connsiteY0" fmla="*/ 132382 h 661908"/>
              <a:gd name="connsiteX1" fmla="*/ 282912 w 565824"/>
              <a:gd name="connsiteY1" fmla="*/ 132382 h 661908"/>
              <a:gd name="connsiteX2" fmla="*/ 282912 w 565824"/>
              <a:gd name="connsiteY2" fmla="*/ 0 h 661908"/>
              <a:gd name="connsiteX3" fmla="*/ 565824 w 565824"/>
              <a:gd name="connsiteY3" fmla="*/ 330954 h 661908"/>
              <a:gd name="connsiteX4" fmla="*/ 282912 w 565824"/>
              <a:gd name="connsiteY4" fmla="*/ 661908 h 661908"/>
              <a:gd name="connsiteX5" fmla="*/ 282912 w 565824"/>
              <a:gd name="connsiteY5" fmla="*/ 529526 h 661908"/>
              <a:gd name="connsiteX6" fmla="*/ 0 w 565824"/>
              <a:gd name="connsiteY6" fmla="*/ 529526 h 661908"/>
              <a:gd name="connsiteX7" fmla="*/ 0 w 565824"/>
              <a:gd name="connsiteY7" fmla="*/ 132382 h 66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24" h="661908">
                <a:moveTo>
                  <a:pt x="452659" y="0"/>
                </a:moveTo>
                <a:lnTo>
                  <a:pt x="452659" y="330954"/>
                </a:lnTo>
                <a:lnTo>
                  <a:pt x="565824" y="330954"/>
                </a:lnTo>
                <a:lnTo>
                  <a:pt x="282912" y="661908"/>
                </a:lnTo>
                <a:lnTo>
                  <a:pt x="0" y="330954"/>
                </a:lnTo>
                <a:lnTo>
                  <a:pt x="113165" y="330954"/>
                </a:lnTo>
                <a:lnTo>
                  <a:pt x="113165" y="0"/>
                </a:lnTo>
                <a:lnTo>
                  <a:pt x="452659" y="0"/>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32383" tIns="0" rIns="132381" bIns="169747"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1" name="Freeform: Shape 10">
            <a:extLst>
              <a:ext uri="{FF2B5EF4-FFF2-40B4-BE49-F238E27FC236}">
                <a16:creationId xmlns:a16="http://schemas.microsoft.com/office/drawing/2014/main" id="{09DF48D4-5689-11FD-C347-D513F351F5F2}"/>
              </a:ext>
            </a:extLst>
          </p:cNvPr>
          <p:cNvSpPr/>
          <p:nvPr/>
        </p:nvSpPr>
        <p:spPr>
          <a:xfrm>
            <a:off x="6426633" y="3962799"/>
            <a:ext cx="2160000" cy="1601390"/>
          </a:xfrm>
          <a:custGeom>
            <a:avLst/>
            <a:gdLst>
              <a:gd name="connsiteX0" fmla="*/ 0 w 2668984"/>
              <a:gd name="connsiteY0" fmla="*/ 160139 h 1601390"/>
              <a:gd name="connsiteX1" fmla="*/ 160139 w 2668984"/>
              <a:gd name="connsiteY1" fmla="*/ 0 h 1601390"/>
              <a:gd name="connsiteX2" fmla="*/ 2508845 w 2668984"/>
              <a:gd name="connsiteY2" fmla="*/ 0 h 1601390"/>
              <a:gd name="connsiteX3" fmla="*/ 2668984 w 2668984"/>
              <a:gd name="connsiteY3" fmla="*/ 160139 h 1601390"/>
              <a:gd name="connsiteX4" fmla="*/ 2668984 w 2668984"/>
              <a:gd name="connsiteY4" fmla="*/ 1441251 h 1601390"/>
              <a:gd name="connsiteX5" fmla="*/ 2508845 w 2668984"/>
              <a:gd name="connsiteY5" fmla="*/ 1601390 h 1601390"/>
              <a:gd name="connsiteX6" fmla="*/ 160139 w 2668984"/>
              <a:gd name="connsiteY6" fmla="*/ 1601390 h 1601390"/>
              <a:gd name="connsiteX7" fmla="*/ 0 w 2668984"/>
              <a:gd name="connsiteY7" fmla="*/ 1441251 h 1601390"/>
              <a:gd name="connsiteX8" fmla="*/ 0 w 2668984"/>
              <a:gd name="connsiteY8" fmla="*/ 160139 h 16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984" h="1601390">
                <a:moveTo>
                  <a:pt x="0" y="160139"/>
                </a:moveTo>
                <a:cubicBezTo>
                  <a:pt x="0" y="71697"/>
                  <a:pt x="71697" y="0"/>
                  <a:pt x="160139" y="0"/>
                </a:cubicBezTo>
                <a:lnTo>
                  <a:pt x="2508845" y="0"/>
                </a:lnTo>
                <a:cubicBezTo>
                  <a:pt x="2597287" y="0"/>
                  <a:pt x="2668984" y="71697"/>
                  <a:pt x="2668984" y="160139"/>
                </a:cubicBezTo>
                <a:lnTo>
                  <a:pt x="2668984" y="1441251"/>
                </a:lnTo>
                <a:cubicBezTo>
                  <a:pt x="2668984" y="1529693"/>
                  <a:pt x="2597287" y="1601390"/>
                  <a:pt x="2508845" y="1601390"/>
                </a:cubicBezTo>
                <a:lnTo>
                  <a:pt x="160139" y="1601390"/>
                </a:lnTo>
                <a:cubicBezTo>
                  <a:pt x="71697" y="1601390"/>
                  <a:pt x="0" y="1529693"/>
                  <a:pt x="0" y="1441251"/>
                </a:cubicBezTo>
                <a:lnTo>
                  <a:pt x="0" y="160139"/>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8343" tIns="138343" rIns="138343" bIns="13834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whether vulnerable or intimidated</a:t>
            </a:r>
          </a:p>
        </p:txBody>
      </p:sp>
      <p:sp>
        <p:nvSpPr>
          <p:cNvPr id="12" name="Freeform: Shape 11">
            <a:extLst>
              <a:ext uri="{FF2B5EF4-FFF2-40B4-BE49-F238E27FC236}">
                <a16:creationId xmlns:a16="http://schemas.microsoft.com/office/drawing/2014/main" id="{79D6163A-B627-5A08-0B02-F26EEC211234}"/>
              </a:ext>
            </a:extLst>
          </p:cNvPr>
          <p:cNvSpPr/>
          <p:nvPr/>
        </p:nvSpPr>
        <p:spPr>
          <a:xfrm>
            <a:off x="5625938" y="4432541"/>
            <a:ext cx="565825" cy="661908"/>
          </a:xfrm>
          <a:custGeom>
            <a:avLst/>
            <a:gdLst>
              <a:gd name="connsiteX0" fmla="*/ 0 w 565824"/>
              <a:gd name="connsiteY0" fmla="*/ 132382 h 661908"/>
              <a:gd name="connsiteX1" fmla="*/ 282912 w 565824"/>
              <a:gd name="connsiteY1" fmla="*/ 132382 h 661908"/>
              <a:gd name="connsiteX2" fmla="*/ 282912 w 565824"/>
              <a:gd name="connsiteY2" fmla="*/ 0 h 661908"/>
              <a:gd name="connsiteX3" fmla="*/ 565824 w 565824"/>
              <a:gd name="connsiteY3" fmla="*/ 330954 h 661908"/>
              <a:gd name="connsiteX4" fmla="*/ 282912 w 565824"/>
              <a:gd name="connsiteY4" fmla="*/ 661908 h 661908"/>
              <a:gd name="connsiteX5" fmla="*/ 282912 w 565824"/>
              <a:gd name="connsiteY5" fmla="*/ 529526 h 661908"/>
              <a:gd name="connsiteX6" fmla="*/ 0 w 565824"/>
              <a:gd name="connsiteY6" fmla="*/ 529526 h 661908"/>
              <a:gd name="connsiteX7" fmla="*/ 0 w 565824"/>
              <a:gd name="connsiteY7" fmla="*/ 132382 h 66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24" h="661908">
                <a:moveTo>
                  <a:pt x="565824" y="529526"/>
                </a:moveTo>
                <a:lnTo>
                  <a:pt x="282912" y="529526"/>
                </a:lnTo>
                <a:lnTo>
                  <a:pt x="282912" y="661908"/>
                </a:lnTo>
                <a:lnTo>
                  <a:pt x="0" y="330954"/>
                </a:lnTo>
                <a:lnTo>
                  <a:pt x="282912" y="0"/>
                </a:lnTo>
                <a:lnTo>
                  <a:pt x="282912" y="132382"/>
                </a:lnTo>
                <a:lnTo>
                  <a:pt x="565824" y="132382"/>
                </a:lnTo>
                <a:lnTo>
                  <a:pt x="565824" y="529526"/>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69747" tIns="132382" rIns="1" bIns="132382"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3" name="Freeform: Shape 12">
            <a:extLst>
              <a:ext uri="{FF2B5EF4-FFF2-40B4-BE49-F238E27FC236}">
                <a16:creationId xmlns:a16="http://schemas.microsoft.com/office/drawing/2014/main" id="{8533DA88-A830-E1E1-0DB8-BBF42B124066}"/>
              </a:ext>
            </a:extLst>
          </p:cNvPr>
          <p:cNvSpPr/>
          <p:nvPr/>
        </p:nvSpPr>
        <p:spPr>
          <a:xfrm>
            <a:off x="3591068" y="3962799"/>
            <a:ext cx="1800000" cy="1601390"/>
          </a:xfrm>
          <a:custGeom>
            <a:avLst/>
            <a:gdLst>
              <a:gd name="connsiteX0" fmla="*/ 0 w 2668984"/>
              <a:gd name="connsiteY0" fmla="*/ 160139 h 1601390"/>
              <a:gd name="connsiteX1" fmla="*/ 160139 w 2668984"/>
              <a:gd name="connsiteY1" fmla="*/ 0 h 1601390"/>
              <a:gd name="connsiteX2" fmla="*/ 2508845 w 2668984"/>
              <a:gd name="connsiteY2" fmla="*/ 0 h 1601390"/>
              <a:gd name="connsiteX3" fmla="*/ 2668984 w 2668984"/>
              <a:gd name="connsiteY3" fmla="*/ 160139 h 1601390"/>
              <a:gd name="connsiteX4" fmla="*/ 2668984 w 2668984"/>
              <a:gd name="connsiteY4" fmla="*/ 1441251 h 1601390"/>
              <a:gd name="connsiteX5" fmla="*/ 2508845 w 2668984"/>
              <a:gd name="connsiteY5" fmla="*/ 1601390 h 1601390"/>
              <a:gd name="connsiteX6" fmla="*/ 160139 w 2668984"/>
              <a:gd name="connsiteY6" fmla="*/ 1601390 h 1601390"/>
              <a:gd name="connsiteX7" fmla="*/ 0 w 2668984"/>
              <a:gd name="connsiteY7" fmla="*/ 1441251 h 1601390"/>
              <a:gd name="connsiteX8" fmla="*/ 0 w 2668984"/>
              <a:gd name="connsiteY8" fmla="*/ 160139 h 16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984" h="1601390">
                <a:moveTo>
                  <a:pt x="0" y="160139"/>
                </a:moveTo>
                <a:cubicBezTo>
                  <a:pt x="0" y="71697"/>
                  <a:pt x="71697" y="0"/>
                  <a:pt x="160139" y="0"/>
                </a:cubicBezTo>
                <a:lnTo>
                  <a:pt x="2508845" y="0"/>
                </a:lnTo>
                <a:cubicBezTo>
                  <a:pt x="2597287" y="0"/>
                  <a:pt x="2668984" y="71697"/>
                  <a:pt x="2668984" y="160139"/>
                </a:cubicBezTo>
                <a:lnTo>
                  <a:pt x="2668984" y="1441251"/>
                </a:lnTo>
                <a:cubicBezTo>
                  <a:pt x="2668984" y="1529693"/>
                  <a:pt x="2597287" y="1601390"/>
                  <a:pt x="2508845" y="1601390"/>
                </a:cubicBezTo>
                <a:lnTo>
                  <a:pt x="160139" y="1601390"/>
                </a:lnTo>
                <a:cubicBezTo>
                  <a:pt x="71697" y="1601390"/>
                  <a:pt x="0" y="1529693"/>
                  <a:pt x="0" y="1441251"/>
                </a:cubicBezTo>
                <a:lnTo>
                  <a:pt x="0" y="160139"/>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8343" tIns="138343" rIns="138343" bIns="13834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any support needs</a:t>
            </a:r>
          </a:p>
        </p:txBody>
      </p:sp>
      <p:sp>
        <p:nvSpPr>
          <p:cNvPr id="14" name="Freeform: Shape 13">
            <a:extLst>
              <a:ext uri="{FF2B5EF4-FFF2-40B4-BE49-F238E27FC236}">
                <a16:creationId xmlns:a16="http://schemas.microsoft.com/office/drawing/2014/main" id="{2852FDE7-2D83-DC62-24BD-25C822B7BD61}"/>
              </a:ext>
            </a:extLst>
          </p:cNvPr>
          <p:cNvSpPr/>
          <p:nvPr/>
        </p:nvSpPr>
        <p:spPr>
          <a:xfrm>
            <a:off x="2790373" y="4432541"/>
            <a:ext cx="565825" cy="661908"/>
          </a:xfrm>
          <a:custGeom>
            <a:avLst/>
            <a:gdLst>
              <a:gd name="connsiteX0" fmla="*/ 0 w 565824"/>
              <a:gd name="connsiteY0" fmla="*/ 132382 h 661908"/>
              <a:gd name="connsiteX1" fmla="*/ 282912 w 565824"/>
              <a:gd name="connsiteY1" fmla="*/ 132382 h 661908"/>
              <a:gd name="connsiteX2" fmla="*/ 282912 w 565824"/>
              <a:gd name="connsiteY2" fmla="*/ 0 h 661908"/>
              <a:gd name="connsiteX3" fmla="*/ 565824 w 565824"/>
              <a:gd name="connsiteY3" fmla="*/ 330954 h 661908"/>
              <a:gd name="connsiteX4" fmla="*/ 282912 w 565824"/>
              <a:gd name="connsiteY4" fmla="*/ 661908 h 661908"/>
              <a:gd name="connsiteX5" fmla="*/ 282912 w 565824"/>
              <a:gd name="connsiteY5" fmla="*/ 529526 h 661908"/>
              <a:gd name="connsiteX6" fmla="*/ 0 w 565824"/>
              <a:gd name="connsiteY6" fmla="*/ 529526 h 661908"/>
              <a:gd name="connsiteX7" fmla="*/ 0 w 565824"/>
              <a:gd name="connsiteY7" fmla="*/ 132382 h 66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24" h="661908">
                <a:moveTo>
                  <a:pt x="565824" y="529526"/>
                </a:moveTo>
                <a:lnTo>
                  <a:pt x="282912" y="529526"/>
                </a:lnTo>
                <a:lnTo>
                  <a:pt x="282912" y="661908"/>
                </a:lnTo>
                <a:lnTo>
                  <a:pt x="0" y="330954"/>
                </a:lnTo>
                <a:lnTo>
                  <a:pt x="282912" y="0"/>
                </a:lnTo>
                <a:lnTo>
                  <a:pt x="282912" y="132382"/>
                </a:lnTo>
                <a:lnTo>
                  <a:pt x="565824" y="132382"/>
                </a:lnTo>
                <a:lnTo>
                  <a:pt x="565824" y="529526"/>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69747" tIns="132382" rIns="1" bIns="132382"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5" name="Freeform: Shape 14">
            <a:extLst>
              <a:ext uri="{FF2B5EF4-FFF2-40B4-BE49-F238E27FC236}">
                <a16:creationId xmlns:a16="http://schemas.microsoft.com/office/drawing/2014/main" id="{E374DECF-C267-EBBA-92B7-65865802BF98}"/>
              </a:ext>
            </a:extLst>
          </p:cNvPr>
          <p:cNvSpPr/>
          <p:nvPr/>
        </p:nvSpPr>
        <p:spPr>
          <a:xfrm>
            <a:off x="810491" y="3962799"/>
            <a:ext cx="1800000" cy="1601390"/>
          </a:xfrm>
          <a:custGeom>
            <a:avLst/>
            <a:gdLst>
              <a:gd name="connsiteX0" fmla="*/ 0 w 2668984"/>
              <a:gd name="connsiteY0" fmla="*/ 160139 h 1601390"/>
              <a:gd name="connsiteX1" fmla="*/ 160139 w 2668984"/>
              <a:gd name="connsiteY1" fmla="*/ 0 h 1601390"/>
              <a:gd name="connsiteX2" fmla="*/ 2508845 w 2668984"/>
              <a:gd name="connsiteY2" fmla="*/ 0 h 1601390"/>
              <a:gd name="connsiteX3" fmla="*/ 2668984 w 2668984"/>
              <a:gd name="connsiteY3" fmla="*/ 160139 h 1601390"/>
              <a:gd name="connsiteX4" fmla="*/ 2668984 w 2668984"/>
              <a:gd name="connsiteY4" fmla="*/ 1441251 h 1601390"/>
              <a:gd name="connsiteX5" fmla="*/ 2508845 w 2668984"/>
              <a:gd name="connsiteY5" fmla="*/ 1601390 h 1601390"/>
              <a:gd name="connsiteX6" fmla="*/ 160139 w 2668984"/>
              <a:gd name="connsiteY6" fmla="*/ 1601390 h 1601390"/>
              <a:gd name="connsiteX7" fmla="*/ 0 w 2668984"/>
              <a:gd name="connsiteY7" fmla="*/ 1441251 h 1601390"/>
              <a:gd name="connsiteX8" fmla="*/ 0 w 2668984"/>
              <a:gd name="connsiteY8" fmla="*/ 160139 h 16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984" h="1601390">
                <a:moveTo>
                  <a:pt x="0" y="160139"/>
                </a:moveTo>
                <a:cubicBezTo>
                  <a:pt x="0" y="71697"/>
                  <a:pt x="71697" y="0"/>
                  <a:pt x="160139" y="0"/>
                </a:cubicBezTo>
                <a:lnTo>
                  <a:pt x="2508845" y="0"/>
                </a:lnTo>
                <a:cubicBezTo>
                  <a:pt x="2597287" y="0"/>
                  <a:pt x="2668984" y="71697"/>
                  <a:pt x="2668984" y="160139"/>
                </a:cubicBezTo>
                <a:lnTo>
                  <a:pt x="2668984" y="1441251"/>
                </a:lnTo>
                <a:cubicBezTo>
                  <a:pt x="2668984" y="1529693"/>
                  <a:pt x="2597287" y="1601390"/>
                  <a:pt x="2508845" y="1601390"/>
                </a:cubicBezTo>
                <a:lnTo>
                  <a:pt x="160139" y="1601390"/>
                </a:lnTo>
                <a:cubicBezTo>
                  <a:pt x="71697" y="1601390"/>
                  <a:pt x="0" y="1529693"/>
                  <a:pt x="0" y="1441251"/>
                </a:cubicBezTo>
                <a:lnTo>
                  <a:pt x="0" y="160139"/>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8343" tIns="138343" rIns="138343" bIns="13834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interpreter</a:t>
            </a:r>
          </a:p>
        </p:txBody>
      </p:sp>
      <p:sp>
        <p:nvSpPr>
          <p:cNvPr id="16" name="Freeform: Shape 15">
            <a:extLst>
              <a:ext uri="{FF2B5EF4-FFF2-40B4-BE49-F238E27FC236}">
                <a16:creationId xmlns:a16="http://schemas.microsoft.com/office/drawing/2014/main" id="{3E977B32-DDB2-7973-53DC-8A66277E4E4C}"/>
              </a:ext>
            </a:extLst>
          </p:cNvPr>
          <p:cNvSpPr/>
          <p:nvPr/>
        </p:nvSpPr>
        <p:spPr>
          <a:xfrm>
            <a:off x="9622198" y="3962799"/>
            <a:ext cx="1800000" cy="1601390"/>
          </a:xfrm>
          <a:custGeom>
            <a:avLst/>
            <a:gdLst>
              <a:gd name="connsiteX0" fmla="*/ 0 w 2668984"/>
              <a:gd name="connsiteY0" fmla="*/ 160139 h 1601390"/>
              <a:gd name="connsiteX1" fmla="*/ 160139 w 2668984"/>
              <a:gd name="connsiteY1" fmla="*/ 0 h 1601390"/>
              <a:gd name="connsiteX2" fmla="*/ 2508845 w 2668984"/>
              <a:gd name="connsiteY2" fmla="*/ 0 h 1601390"/>
              <a:gd name="connsiteX3" fmla="*/ 2668984 w 2668984"/>
              <a:gd name="connsiteY3" fmla="*/ 160139 h 1601390"/>
              <a:gd name="connsiteX4" fmla="*/ 2668984 w 2668984"/>
              <a:gd name="connsiteY4" fmla="*/ 1441251 h 1601390"/>
              <a:gd name="connsiteX5" fmla="*/ 2508845 w 2668984"/>
              <a:gd name="connsiteY5" fmla="*/ 1601390 h 1601390"/>
              <a:gd name="connsiteX6" fmla="*/ 160139 w 2668984"/>
              <a:gd name="connsiteY6" fmla="*/ 1601390 h 1601390"/>
              <a:gd name="connsiteX7" fmla="*/ 0 w 2668984"/>
              <a:gd name="connsiteY7" fmla="*/ 1441251 h 1601390"/>
              <a:gd name="connsiteX8" fmla="*/ 0 w 2668984"/>
              <a:gd name="connsiteY8" fmla="*/ 160139 h 16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984" h="1601390">
                <a:moveTo>
                  <a:pt x="0" y="160139"/>
                </a:moveTo>
                <a:cubicBezTo>
                  <a:pt x="0" y="71697"/>
                  <a:pt x="71697" y="0"/>
                  <a:pt x="160139" y="0"/>
                </a:cubicBezTo>
                <a:lnTo>
                  <a:pt x="2508845" y="0"/>
                </a:lnTo>
                <a:cubicBezTo>
                  <a:pt x="2597287" y="0"/>
                  <a:pt x="2668984" y="71697"/>
                  <a:pt x="2668984" y="160139"/>
                </a:cubicBezTo>
                <a:lnTo>
                  <a:pt x="2668984" y="1441251"/>
                </a:lnTo>
                <a:cubicBezTo>
                  <a:pt x="2668984" y="1529693"/>
                  <a:pt x="2597287" y="1601390"/>
                  <a:pt x="2508845" y="1601390"/>
                </a:cubicBezTo>
                <a:lnTo>
                  <a:pt x="160139" y="1601390"/>
                </a:lnTo>
                <a:cubicBezTo>
                  <a:pt x="71697" y="1601390"/>
                  <a:pt x="0" y="1529693"/>
                  <a:pt x="0" y="1441251"/>
                </a:cubicBezTo>
                <a:lnTo>
                  <a:pt x="0" y="160139"/>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38343" tIns="138343" rIns="138343" bIns="138343"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Empower</a:t>
            </a:r>
          </a:p>
        </p:txBody>
      </p:sp>
      <p:sp>
        <p:nvSpPr>
          <p:cNvPr id="17" name="Freeform: Shape 16">
            <a:extLst>
              <a:ext uri="{FF2B5EF4-FFF2-40B4-BE49-F238E27FC236}">
                <a16:creationId xmlns:a16="http://schemas.microsoft.com/office/drawing/2014/main" id="{59387E51-6F3A-DE97-90D0-8B514922DC5F}"/>
              </a:ext>
            </a:extLst>
          </p:cNvPr>
          <p:cNvSpPr/>
          <p:nvPr/>
        </p:nvSpPr>
        <p:spPr>
          <a:xfrm>
            <a:off x="8821503" y="4432541"/>
            <a:ext cx="565825" cy="661908"/>
          </a:xfrm>
          <a:custGeom>
            <a:avLst/>
            <a:gdLst>
              <a:gd name="connsiteX0" fmla="*/ 0 w 565824"/>
              <a:gd name="connsiteY0" fmla="*/ 132382 h 661908"/>
              <a:gd name="connsiteX1" fmla="*/ 282912 w 565824"/>
              <a:gd name="connsiteY1" fmla="*/ 132382 h 661908"/>
              <a:gd name="connsiteX2" fmla="*/ 282912 w 565824"/>
              <a:gd name="connsiteY2" fmla="*/ 0 h 661908"/>
              <a:gd name="connsiteX3" fmla="*/ 565824 w 565824"/>
              <a:gd name="connsiteY3" fmla="*/ 330954 h 661908"/>
              <a:gd name="connsiteX4" fmla="*/ 282912 w 565824"/>
              <a:gd name="connsiteY4" fmla="*/ 661908 h 661908"/>
              <a:gd name="connsiteX5" fmla="*/ 282912 w 565824"/>
              <a:gd name="connsiteY5" fmla="*/ 529526 h 661908"/>
              <a:gd name="connsiteX6" fmla="*/ 0 w 565824"/>
              <a:gd name="connsiteY6" fmla="*/ 529526 h 661908"/>
              <a:gd name="connsiteX7" fmla="*/ 0 w 565824"/>
              <a:gd name="connsiteY7" fmla="*/ 132382 h 66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24" h="661908">
                <a:moveTo>
                  <a:pt x="565824" y="529526"/>
                </a:moveTo>
                <a:lnTo>
                  <a:pt x="282912" y="529526"/>
                </a:lnTo>
                <a:lnTo>
                  <a:pt x="282912" y="661908"/>
                </a:lnTo>
                <a:lnTo>
                  <a:pt x="0" y="330954"/>
                </a:lnTo>
                <a:lnTo>
                  <a:pt x="282912" y="0"/>
                </a:lnTo>
                <a:lnTo>
                  <a:pt x="282912" y="132382"/>
                </a:lnTo>
                <a:lnTo>
                  <a:pt x="565824" y="132382"/>
                </a:lnTo>
                <a:lnTo>
                  <a:pt x="565824" y="529526"/>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69747" tIns="132382" rIns="1" bIns="132382"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grpSp>
        <p:nvGrpSpPr>
          <p:cNvPr id="18" name="Group 17">
            <a:extLst>
              <a:ext uri="{FF2B5EF4-FFF2-40B4-BE49-F238E27FC236}">
                <a16:creationId xmlns:a16="http://schemas.microsoft.com/office/drawing/2014/main" id="{3E0BE758-7207-EDE3-B87B-C8569B234799}"/>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6E4BC730-257A-D775-B44D-EF31D8EE185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5D148B27-AF0F-F55A-537E-D7D1D27F177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E5D5BC45-6CF4-FCD6-06AE-6787CAAF7C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EF846EA2-5F76-A949-1CC1-F44E678F4E6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DEEFA0FA-5DD3-0AF6-4452-9D0B1B8FA1F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16E4BFE7-C426-A6CA-FE09-F9EB24897F8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10874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1320801" y="464273"/>
            <a:ext cx="9144000" cy="6098977"/>
          </a:xfrm>
          <a:prstGeom prst="rect">
            <a:avLst/>
          </a:prstGeom>
          <a:effectLst>
            <a:softEdge rad="635000"/>
          </a:effectLst>
        </p:spPr>
      </p:pic>
      <p:sp>
        <p:nvSpPr>
          <p:cNvPr id="5" name="TextBox 4"/>
          <p:cNvSpPr txBox="1"/>
          <p:nvPr/>
        </p:nvSpPr>
        <p:spPr>
          <a:xfrm>
            <a:off x="2292801"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Importance of Making Records</a:t>
            </a:r>
          </a:p>
        </p:txBody>
      </p:sp>
      <p:graphicFrame>
        <p:nvGraphicFramePr>
          <p:cNvPr id="6" name="Diagram 5">
            <a:extLst>
              <a:ext uri="{FF2B5EF4-FFF2-40B4-BE49-F238E27FC236}">
                <a16:creationId xmlns:a16="http://schemas.microsoft.com/office/drawing/2014/main" id="{6865F621-888A-4704-B3B3-37F75D02E645}"/>
              </a:ext>
            </a:extLst>
          </p:cNvPr>
          <p:cNvGraphicFramePr/>
          <p:nvPr>
            <p:extLst>
              <p:ext uri="{D42A27DB-BD31-4B8C-83A1-F6EECF244321}">
                <p14:modId xmlns:p14="http://schemas.microsoft.com/office/powerpoint/2010/main" val="3074821243"/>
              </p:ext>
            </p:extLst>
          </p:nvPr>
        </p:nvGraphicFramePr>
        <p:xfrm>
          <a:off x="727365" y="941081"/>
          <a:ext cx="10493662" cy="50907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3" name="Group 2">
            <a:extLst>
              <a:ext uri="{FF2B5EF4-FFF2-40B4-BE49-F238E27FC236}">
                <a16:creationId xmlns:a16="http://schemas.microsoft.com/office/drawing/2014/main" id="{308AAC41-9536-E581-E4B1-E18E73AD82E1}"/>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4D4BF954-41EB-3551-085C-F235269E53A3}"/>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CA04999-2B2B-4E4E-4D1F-BD248C124A9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FF670FB-9825-3A10-F94B-68D1133FE67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19BD991F-B071-3560-C2CB-A583BF320FA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D6ABCE8-08CE-9B7A-D2A9-985CA1C2B9EA}"/>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EE5C8A4-5D09-A998-D334-1E8561FBAB18}"/>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98655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6BBF0174-9750-4C88-AC08-D2A9A28DC006}"/>
                                            </p:graphicEl>
                                          </p:spTgt>
                                        </p:tgtEl>
                                        <p:attrNameLst>
                                          <p:attrName>style.visibility</p:attrName>
                                        </p:attrNameLst>
                                      </p:cBhvr>
                                      <p:to>
                                        <p:strVal val="visible"/>
                                      </p:to>
                                    </p:set>
                                    <p:animEffect transition="in" filter="fade">
                                      <p:cBhvr>
                                        <p:cTn id="7" dur="500"/>
                                        <p:tgtEl>
                                          <p:spTgt spid="6">
                                            <p:graphicEl>
                                              <a:dgm id="{6BBF0174-9750-4C88-AC08-D2A9A28DC00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B244119-A727-4A77-85DA-F97EA81F8E4A}"/>
                                            </p:graphicEl>
                                          </p:spTgt>
                                        </p:tgtEl>
                                        <p:attrNameLst>
                                          <p:attrName>style.visibility</p:attrName>
                                        </p:attrNameLst>
                                      </p:cBhvr>
                                      <p:to>
                                        <p:strVal val="visible"/>
                                      </p:to>
                                    </p:set>
                                    <p:animEffect transition="in" filter="fade">
                                      <p:cBhvr>
                                        <p:cTn id="12" dur="500"/>
                                        <p:tgtEl>
                                          <p:spTgt spid="6">
                                            <p:graphicEl>
                                              <a:dgm id="{BB244119-A727-4A77-85DA-F97EA81F8E4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C92278B8-3C6E-4A3B-8ECC-A24013A71383}"/>
                                            </p:graphicEl>
                                          </p:spTgt>
                                        </p:tgtEl>
                                        <p:attrNameLst>
                                          <p:attrName>style.visibility</p:attrName>
                                        </p:attrNameLst>
                                      </p:cBhvr>
                                      <p:to>
                                        <p:strVal val="visible"/>
                                      </p:to>
                                    </p:set>
                                    <p:animEffect transition="in" filter="fade">
                                      <p:cBhvr>
                                        <p:cTn id="15" dur="500"/>
                                        <p:tgtEl>
                                          <p:spTgt spid="6">
                                            <p:graphicEl>
                                              <a:dgm id="{C92278B8-3C6E-4A3B-8ECC-A24013A7138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E2BE8314-3E48-47F4-ADB6-2AFC307ABA26}"/>
                                            </p:graphicEl>
                                          </p:spTgt>
                                        </p:tgtEl>
                                        <p:attrNameLst>
                                          <p:attrName>style.visibility</p:attrName>
                                        </p:attrNameLst>
                                      </p:cBhvr>
                                      <p:to>
                                        <p:strVal val="visible"/>
                                      </p:to>
                                    </p:set>
                                    <p:animEffect transition="in" filter="fade">
                                      <p:cBhvr>
                                        <p:cTn id="20" dur="500"/>
                                        <p:tgtEl>
                                          <p:spTgt spid="6">
                                            <p:graphicEl>
                                              <a:dgm id="{E2BE8314-3E48-47F4-ADB6-2AFC307ABA2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EBB9F001-8CC5-4C15-A1B3-167BA95F6015}"/>
                                            </p:graphicEl>
                                          </p:spTgt>
                                        </p:tgtEl>
                                        <p:attrNameLst>
                                          <p:attrName>style.visibility</p:attrName>
                                        </p:attrNameLst>
                                      </p:cBhvr>
                                      <p:to>
                                        <p:strVal val="visible"/>
                                      </p:to>
                                    </p:set>
                                    <p:animEffect transition="in" filter="fade">
                                      <p:cBhvr>
                                        <p:cTn id="23" dur="500"/>
                                        <p:tgtEl>
                                          <p:spTgt spid="6">
                                            <p:graphicEl>
                                              <a:dgm id="{EBB9F001-8CC5-4C15-A1B3-167BA95F601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820F8EAC-C0B3-43D0-8B51-7ADE29854F02}"/>
                                            </p:graphicEl>
                                          </p:spTgt>
                                        </p:tgtEl>
                                        <p:attrNameLst>
                                          <p:attrName>style.visibility</p:attrName>
                                        </p:attrNameLst>
                                      </p:cBhvr>
                                      <p:to>
                                        <p:strVal val="visible"/>
                                      </p:to>
                                    </p:set>
                                    <p:animEffect transition="in" filter="fade">
                                      <p:cBhvr>
                                        <p:cTn id="28" dur="500"/>
                                        <p:tgtEl>
                                          <p:spTgt spid="6">
                                            <p:graphicEl>
                                              <a:dgm id="{820F8EAC-C0B3-43D0-8B51-7ADE29854F0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F9E8257A-A2B0-459E-84F4-A6C07B9DDB91}"/>
                                            </p:graphicEl>
                                          </p:spTgt>
                                        </p:tgtEl>
                                        <p:attrNameLst>
                                          <p:attrName>style.visibility</p:attrName>
                                        </p:attrNameLst>
                                      </p:cBhvr>
                                      <p:to>
                                        <p:strVal val="visible"/>
                                      </p:to>
                                    </p:set>
                                    <p:animEffect transition="in" filter="fade">
                                      <p:cBhvr>
                                        <p:cTn id="31" dur="500"/>
                                        <p:tgtEl>
                                          <p:spTgt spid="6">
                                            <p:graphicEl>
                                              <a:dgm id="{F9E8257A-A2B0-459E-84F4-A6C07B9DDB9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9C1CD954-104B-417E-AB97-930E26FEEB84}"/>
                                            </p:graphicEl>
                                          </p:spTgt>
                                        </p:tgtEl>
                                        <p:attrNameLst>
                                          <p:attrName>style.visibility</p:attrName>
                                        </p:attrNameLst>
                                      </p:cBhvr>
                                      <p:to>
                                        <p:strVal val="visible"/>
                                      </p:to>
                                    </p:set>
                                    <p:animEffect transition="in" filter="fade">
                                      <p:cBhvr>
                                        <p:cTn id="36" dur="500"/>
                                        <p:tgtEl>
                                          <p:spTgt spid="6">
                                            <p:graphicEl>
                                              <a:dgm id="{9C1CD954-104B-417E-AB97-930E26FEEB8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2EEFB824-7DE0-491B-9C9F-636B01BADF39}"/>
                                            </p:graphicEl>
                                          </p:spTgt>
                                        </p:tgtEl>
                                        <p:attrNameLst>
                                          <p:attrName>style.visibility</p:attrName>
                                        </p:attrNameLst>
                                      </p:cBhvr>
                                      <p:to>
                                        <p:strVal val="visible"/>
                                      </p:to>
                                    </p:set>
                                    <p:animEffect transition="in" filter="fade">
                                      <p:cBhvr>
                                        <p:cTn id="39" dur="500"/>
                                        <p:tgtEl>
                                          <p:spTgt spid="6">
                                            <p:graphicEl>
                                              <a:dgm id="{2EEFB824-7DE0-491B-9C9F-636B01BADF3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E9DDF76B-E3F9-46CE-B857-01372E3DDAF1}"/>
                                            </p:graphicEl>
                                          </p:spTgt>
                                        </p:tgtEl>
                                        <p:attrNameLst>
                                          <p:attrName>style.visibility</p:attrName>
                                        </p:attrNameLst>
                                      </p:cBhvr>
                                      <p:to>
                                        <p:strVal val="visible"/>
                                      </p:to>
                                    </p:set>
                                    <p:animEffect transition="in" filter="fade">
                                      <p:cBhvr>
                                        <p:cTn id="44" dur="500"/>
                                        <p:tgtEl>
                                          <p:spTgt spid="6">
                                            <p:graphicEl>
                                              <a:dgm id="{E9DDF76B-E3F9-46CE-B857-01372E3DDA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5BFF2DD-1BDF-46A6-80CF-6636250EDC59}"/>
                                            </p:graphicEl>
                                          </p:spTgt>
                                        </p:tgtEl>
                                        <p:attrNameLst>
                                          <p:attrName>style.visibility</p:attrName>
                                        </p:attrNameLst>
                                      </p:cBhvr>
                                      <p:to>
                                        <p:strVal val="visible"/>
                                      </p:to>
                                    </p:set>
                                    <p:animEffect transition="in" filter="fade">
                                      <p:cBhvr>
                                        <p:cTn id="47" dur="500"/>
                                        <p:tgtEl>
                                          <p:spTgt spid="6">
                                            <p:graphicEl>
                                              <a:dgm id="{35BFF2DD-1BDF-46A6-80CF-6636250EDC5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1783919" y="482906"/>
            <a:ext cx="9144000" cy="6098977"/>
          </a:xfrm>
          <a:prstGeom prst="rect">
            <a:avLst/>
          </a:prstGeom>
          <a:effectLst>
            <a:softEdge rad="635000"/>
          </a:effectLst>
        </p:spPr>
      </p:pic>
      <p:sp>
        <p:nvSpPr>
          <p:cNvPr id="5" name="TextBox 4"/>
          <p:cNvSpPr txBox="1"/>
          <p:nvPr/>
        </p:nvSpPr>
        <p:spPr>
          <a:xfrm>
            <a:off x="2055915" y="266400"/>
            <a:ext cx="813760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Consequences of Inaccurate Records</a:t>
            </a:r>
          </a:p>
        </p:txBody>
      </p:sp>
      <p:graphicFrame>
        <p:nvGraphicFramePr>
          <p:cNvPr id="3" name="Diagram 2">
            <a:extLst>
              <a:ext uri="{FF2B5EF4-FFF2-40B4-BE49-F238E27FC236}">
                <a16:creationId xmlns:a16="http://schemas.microsoft.com/office/drawing/2014/main" id="{59384946-E5A7-46FC-89ED-4490A353EB12}"/>
              </a:ext>
            </a:extLst>
          </p:cNvPr>
          <p:cNvGraphicFramePr/>
          <p:nvPr>
            <p:extLst>
              <p:ext uri="{D42A27DB-BD31-4B8C-83A1-F6EECF244321}">
                <p14:modId xmlns:p14="http://schemas.microsoft.com/office/powerpoint/2010/main" val="3139720337"/>
              </p:ext>
            </p:extLst>
          </p:nvPr>
        </p:nvGraphicFramePr>
        <p:xfrm>
          <a:off x="1841354" y="1146509"/>
          <a:ext cx="8566727" cy="45649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96C1A200-3385-9193-113E-356FE682435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F9C017A4-0B4B-2AB8-C1DE-CC1A9198314B}"/>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8186961-AE82-2ECB-8EFD-DDCDC48BC86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9032723-91CB-48DE-26BF-725A6781E20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0E3B4AB-60F1-11AE-A179-742721973B7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F09D80D8-EE46-7BBC-8A9E-69624F80687B}"/>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2DA130E-60FB-C454-B0E9-2699F9261BED}"/>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72869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78A9EB5-6223-4C36-BA3F-87D9D85D49D1}"/>
                                            </p:graphicEl>
                                          </p:spTgt>
                                        </p:tgtEl>
                                        <p:attrNameLst>
                                          <p:attrName>style.visibility</p:attrName>
                                        </p:attrNameLst>
                                      </p:cBhvr>
                                      <p:to>
                                        <p:strVal val="visible"/>
                                      </p:to>
                                    </p:set>
                                    <p:animEffect transition="in" filter="fade">
                                      <p:cBhvr>
                                        <p:cTn id="7" dur="500"/>
                                        <p:tgtEl>
                                          <p:spTgt spid="3">
                                            <p:graphicEl>
                                              <a:dgm id="{378A9EB5-6223-4C36-BA3F-87D9D85D49D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F04D08D-F938-4FE0-BCCF-9995D12A6E03}"/>
                                            </p:graphicEl>
                                          </p:spTgt>
                                        </p:tgtEl>
                                        <p:attrNameLst>
                                          <p:attrName>style.visibility</p:attrName>
                                        </p:attrNameLst>
                                      </p:cBhvr>
                                      <p:to>
                                        <p:strVal val="visible"/>
                                      </p:to>
                                    </p:set>
                                    <p:animEffect transition="in" filter="fade">
                                      <p:cBhvr>
                                        <p:cTn id="10" dur="500"/>
                                        <p:tgtEl>
                                          <p:spTgt spid="3">
                                            <p:graphicEl>
                                              <a:dgm id="{CF04D08D-F938-4FE0-BCCF-9995D12A6E0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A07CE67C-874E-4BD3-B603-DCB29B32D671}"/>
                                            </p:graphicEl>
                                          </p:spTgt>
                                        </p:tgtEl>
                                        <p:attrNameLst>
                                          <p:attrName>style.visibility</p:attrName>
                                        </p:attrNameLst>
                                      </p:cBhvr>
                                      <p:to>
                                        <p:strVal val="visible"/>
                                      </p:to>
                                    </p:set>
                                    <p:animEffect transition="in" filter="fade">
                                      <p:cBhvr>
                                        <p:cTn id="15" dur="500"/>
                                        <p:tgtEl>
                                          <p:spTgt spid="3">
                                            <p:graphicEl>
                                              <a:dgm id="{A07CE67C-874E-4BD3-B603-DCB29B32D67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5D8478F2-D22D-4FA8-BD62-7867F5DA058A}"/>
                                            </p:graphicEl>
                                          </p:spTgt>
                                        </p:tgtEl>
                                        <p:attrNameLst>
                                          <p:attrName>style.visibility</p:attrName>
                                        </p:attrNameLst>
                                      </p:cBhvr>
                                      <p:to>
                                        <p:strVal val="visible"/>
                                      </p:to>
                                    </p:set>
                                    <p:animEffect transition="in" filter="fade">
                                      <p:cBhvr>
                                        <p:cTn id="20" dur="500"/>
                                        <p:tgtEl>
                                          <p:spTgt spid="3">
                                            <p:graphicEl>
                                              <a:dgm id="{5D8478F2-D22D-4FA8-BD62-7867F5DA058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0B07CA80-C790-42E5-9840-4397603018DB}"/>
                                            </p:graphicEl>
                                          </p:spTgt>
                                        </p:tgtEl>
                                        <p:attrNameLst>
                                          <p:attrName>style.visibility</p:attrName>
                                        </p:attrNameLst>
                                      </p:cBhvr>
                                      <p:to>
                                        <p:strVal val="visible"/>
                                      </p:to>
                                    </p:set>
                                    <p:animEffect transition="in" filter="fade">
                                      <p:cBhvr>
                                        <p:cTn id="25" dur="500"/>
                                        <p:tgtEl>
                                          <p:spTgt spid="3">
                                            <p:graphicEl>
                                              <a:dgm id="{0B07CA80-C790-42E5-9840-4397603018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1961535" y="246011"/>
            <a:ext cx="8229600" cy="5790902"/>
          </a:xfrm>
          <a:prstGeom prst="rect">
            <a:avLst/>
          </a:prstGeom>
          <a:ln>
            <a:noFill/>
          </a:ln>
          <a:effectLst>
            <a:softEdge rad="112500"/>
          </a:effectLst>
        </p:spPr>
      </p:pic>
      <p:sp>
        <p:nvSpPr>
          <p:cNvPr id="5" name="TextBox 4"/>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Victim Personal Statements</a:t>
            </a:r>
          </a:p>
        </p:txBody>
      </p:sp>
      <p:graphicFrame>
        <p:nvGraphicFramePr>
          <p:cNvPr id="3" name="Diagram 2">
            <a:extLst>
              <a:ext uri="{FF2B5EF4-FFF2-40B4-BE49-F238E27FC236}">
                <a16:creationId xmlns:a16="http://schemas.microsoft.com/office/drawing/2014/main" id="{A45729F3-FD98-473C-8DC3-963B785278C5}"/>
              </a:ext>
            </a:extLst>
          </p:cNvPr>
          <p:cNvGraphicFramePr/>
          <p:nvPr>
            <p:extLst>
              <p:ext uri="{D42A27DB-BD31-4B8C-83A1-F6EECF244321}">
                <p14:modId xmlns:p14="http://schemas.microsoft.com/office/powerpoint/2010/main" val="3962762393"/>
              </p:ext>
            </p:extLst>
          </p:nvPr>
        </p:nvGraphicFramePr>
        <p:xfrm>
          <a:off x="1080655" y="892343"/>
          <a:ext cx="10199179" cy="5245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4422E48A-477E-2412-AA0E-5ACCFDE2E2D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0B77F6D-ABC3-A9FA-5F08-10ED33A11B55}"/>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2AB696A-4E9D-4275-9D29-729EF2DD5E3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411B7E4-6EB3-7374-B5BF-433BF88D8B2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12E74931-C398-74B3-0325-80C63B3466A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7834D5A-5FD8-5D9C-45B0-CA01904693FB}"/>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E1BB27F1-3795-D0F0-DF84-CF3BD5A6CEC1}"/>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11981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CBB2EA-328E-4062-AAFF-C535872DC62E}"/>
                                            </p:graphicEl>
                                          </p:spTgt>
                                        </p:tgtEl>
                                        <p:attrNameLst>
                                          <p:attrName>style.visibility</p:attrName>
                                        </p:attrNameLst>
                                      </p:cBhvr>
                                      <p:to>
                                        <p:strVal val="visible"/>
                                      </p:to>
                                    </p:set>
                                    <p:animEffect transition="in" filter="fade">
                                      <p:cBhvr>
                                        <p:cTn id="7" dur="500"/>
                                        <p:tgtEl>
                                          <p:spTgt spid="3">
                                            <p:graphicEl>
                                              <a:dgm id="{63CBB2EA-328E-4062-AAFF-C535872DC62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FD79A73-96F0-4BB3-BE83-4EBDC3DF6EDD}"/>
                                            </p:graphicEl>
                                          </p:spTgt>
                                        </p:tgtEl>
                                        <p:attrNameLst>
                                          <p:attrName>style.visibility</p:attrName>
                                        </p:attrNameLst>
                                      </p:cBhvr>
                                      <p:to>
                                        <p:strVal val="visible"/>
                                      </p:to>
                                    </p:set>
                                    <p:animEffect transition="in" filter="fade">
                                      <p:cBhvr>
                                        <p:cTn id="12" dur="500"/>
                                        <p:tgtEl>
                                          <p:spTgt spid="3">
                                            <p:graphicEl>
                                              <a:dgm id="{DFD79A73-96F0-4BB3-BE83-4EBDC3DF6E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68535BAC-A3C6-49AA-962B-CE29C7A653D0}"/>
                                            </p:graphicEl>
                                          </p:spTgt>
                                        </p:tgtEl>
                                        <p:attrNameLst>
                                          <p:attrName>style.visibility</p:attrName>
                                        </p:attrNameLst>
                                      </p:cBhvr>
                                      <p:to>
                                        <p:strVal val="visible"/>
                                      </p:to>
                                    </p:set>
                                    <p:animEffect transition="in" filter="fade">
                                      <p:cBhvr>
                                        <p:cTn id="17" dur="500"/>
                                        <p:tgtEl>
                                          <p:spTgt spid="3">
                                            <p:graphicEl>
                                              <a:dgm id="{68535BAC-A3C6-49AA-962B-CE29C7A653D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4D745C47-0890-4CA6-B674-767494A8F773}"/>
                                            </p:graphicEl>
                                          </p:spTgt>
                                        </p:tgtEl>
                                        <p:attrNameLst>
                                          <p:attrName>style.visibility</p:attrName>
                                        </p:attrNameLst>
                                      </p:cBhvr>
                                      <p:to>
                                        <p:strVal val="visible"/>
                                      </p:to>
                                    </p:set>
                                    <p:animEffect transition="in" filter="fade">
                                      <p:cBhvr>
                                        <p:cTn id="22" dur="500"/>
                                        <p:tgtEl>
                                          <p:spTgt spid="3">
                                            <p:graphicEl>
                                              <a:dgm id="{4D745C47-0890-4CA6-B674-767494A8F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2463801" y="476014"/>
            <a:ext cx="7762008" cy="5461873"/>
          </a:xfrm>
          <a:prstGeom prst="rect">
            <a:avLst/>
          </a:prstGeom>
          <a:ln>
            <a:noFill/>
          </a:ln>
          <a:effectLst>
            <a:softEdge rad="112500"/>
          </a:effectLst>
        </p:spPr>
      </p:pic>
      <p:sp>
        <p:nvSpPr>
          <p:cNvPr id="5" name="TextBox 4"/>
          <p:cNvSpPr txBox="1"/>
          <p:nvPr/>
        </p:nvSpPr>
        <p:spPr>
          <a:xfrm>
            <a:off x="2528199"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Making a Victim Personal Statement</a:t>
            </a:r>
          </a:p>
        </p:txBody>
      </p:sp>
      <p:graphicFrame>
        <p:nvGraphicFramePr>
          <p:cNvPr id="3" name="Diagram 2">
            <a:extLst>
              <a:ext uri="{FF2B5EF4-FFF2-40B4-BE49-F238E27FC236}">
                <a16:creationId xmlns:a16="http://schemas.microsoft.com/office/drawing/2014/main" id="{4470553B-F05F-4EB7-83AA-CD1144588B62}"/>
              </a:ext>
            </a:extLst>
          </p:cNvPr>
          <p:cNvGraphicFramePr/>
          <p:nvPr>
            <p:extLst>
              <p:ext uri="{D42A27DB-BD31-4B8C-83A1-F6EECF244321}">
                <p14:modId xmlns:p14="http://schemas.microsoft.com/office/powerpoint/2010/main" val="2046483107"/>
              </p:ext>
            </p:extLst>
          </p:nvPr>
        </p:nvGraphicFramePr>
        <p:xfrm>
          <a:off x="1094509" y="884227"/>
          <a:ext cx="10494818" cy="50536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A988A346-54FC-4110-9D88-C8A0B9267ADD}"/>
              </a:ext>
            </a:extLst>
          </p:cNvPr>
          <p:cNvSpPr txBox="1"/>
          <p:nvPr/>
        </p:nvSpPr>
        <p:spPr>
          <a:xfrm>
            <a:off x="-1252344" y="3798699"/>
            <a:ext cx="7762008" cy="1477328"/>
          </a:xfrm>
          <a:prstGeom prst="rect">
            <a:avLst/>
          </a:prstGeom>
          <a:noFill/>
        </p:spPr>
        <p:txBody>
          <a:bodyPr wrap="square">
            <a:spAutoFit/>
          </a:bodyPr>
          <a:lstStyle/>
          <a:p>
            <a:pPr algn="ctr"/>
            <a:r>
              <a:rPr lang="en-GB" sz="1800" dirty="0">
                <a:solidFill>
                  <a:srgbClr val="FF0000"/>
                </a:solidFill>
                <a:latin typeface="Arial" panose="020B0604020202020204" pitchFamily="34" charset="0"/>
                <a:cs typeface="Arial" panose="020B0604020202020204" pitchFamily="34" charset="0"/>
                <a:hlinkClick r:id="rId10"/>
              </a:rPr>
              <a:t>https://www.southwalesvictimfocus.org.uk/</a:t>
            </a:r>
            <a:endParaRPr lang="en-GB" sz="1800" dirty="0">
              <a:solidFill>
                <a:srgbClr val="FF0000"/>
              </a:solidFill>
              <a:latin typeface="Arial" panose="020B0604020202020204" pitchFamily="34" charset="0"/>
              <a:cs typeface="Arial" panose="020B0604020202020204" pitchFamily="34" charset="0"/>
            </a:endParaRPr>
          </a:p>
          <a:p>
            <a:pPr algn="ctr"/>
            <a:r>
              <a:rPr lang="en-GB" sz="1800" dirty="0">
                <a:solidFill>
                  <a:srgbClr val="FF0000"/>
                </a:solidFill>
                <a:latin typeface="Arial" panose="020B0604020202020204" pitchFamily="34" charset="0"/>
                <a:cs typeface="Arial" panose="020B0604020202020204" pitchFamily="34" charset="0"/>
              </a:rPr>
              <a:t>(South Wales Police) </a:t>
            </a:r>
            <a:endParaRPr kumimoji="0" lang="en-GB" altLang="en-US" sz="1800" b="0" i="0" u="none" strike="noStrike" kern="0" cap="none" spc="0" normalizeH="0" baseline="0" noProof="0" dirty="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endParaRPr>
          </a:p>
          <a:p>
            <a:pPr lvl="0" algn="ctr" eaLnBrk="1" fontAlgn="auto" hangingPunct="1">
              <a:spcBef>
                <a:spcPts val="0"/>
              </a:spcBef>
              <a:spcAft>
                <a:spcPts val="0"/>
              </a:spcAft>
            </a:pPr>
            <a:endParaRPr lang="en-GB" sz="1800" dirty="0">
              <a:solidFill>
                <a:srgbClr val="FF0000"/>
              </a:solidFill>
              <a:latin typeface="Arial" panose="020B0604020202020204" pitchFamily="34" charset="0"/>
              <a:ea typeface="+mn-ea"/>
              <a:cs typeface="Arial" panose="020B0604020202020204" pitchFamily="34" charset="0"/>
            </a:endParaRPr>
          </a:p>
          <a:p>
            <a:pPr lvl="0" algn="ctr" eaLnBrk="1" fontAlgn="auto" hangingPunct="1">
              <a:spcBef>
                <a:spcPts val="0"/>
              </a:spcBef>
              <a:spcAft>
                <a:spcPts val="0"/>
              </a:spcAft>
            </a:pPr>
            <a:r>
              <a:rPr lang="en-GB" sz="1800" dirty="0">
                <a:solidFill>
                  <a:srgbClr val="FF0000"/>
                </a:solidFill>
                <a:latin typeface="Arial" panose="020B0604020202020204" pitchFamily="34" charset="0"/>
                <a:ea typeface="+mn-ea"/>
                <a:cs typeface="Arial" panose="020B0604020202020204" pitchFamily="34" charset="0"/>
                <a:hlinkClick r:id="rId11"/>
              </a:rPr>
              <a:t>https://www.connectgwent.org.uk/</a:t>
            </a:r>
            <a:endParaRPr lang="en-GB" sz="1800" dirty="0">
              <a:solidFill>
                <a:srgbClr val="FF0000"/>
              </a:solidFill>
              <a:latin typeface="Arial" panose="020B0604020202020204" pitchFamily="34" charset="0"/>
              <a:ea typeface="+mn-ea"/>
              <a:cs typeface="Arial" panose="020B0604020202020204" pitchFamily="34" charset="0"/>
            </a:endParaRPr>
          </a:p>
          <a:p>
            <a:pPr lvl="0" algn="ctr" eaLnBrk="1" fontAlgn="auto" hangingPunct="1">
              <a:spcBef>
                <a:spcPts val="0"/>
              </a:spcBef>
              <a:spcAft>
                <a:spcPts val="0"/>
              </a:spcAft>
            </a:pPr>
            <a:r>
              <a:rPr lang="en-GB" sz="1800" dirty="0">
                <a:solidFill>
                  <a:srgbClr val="FF0000"/>
                </a:solidFill>
                <a:latin typeface="Arial" panose="020B0604020202020204" pitchFamily="34" charset="0"/>
                <a:ea typeface="+mn-ea"/>
                <a:cs typeface="Arial" panose="020B0604020202020204" pitchFamily="34" charset="0"/>
              </a:rPr>
              <a:t>(Gwent Police) </a:t>
            </a:r>
          </a:p>
        </p:txBody>
      </p:sp>
      <p:grpSp>
        <p:nvGrpSpPr>
          <p:cNvPr id="4" name="Group 3">
            <a:extLst>
              <a:ext uri="{FF2B5EF4-FFF2-40B4-BE49-F238E27FC236}">
                <a16:creationId xmlns:a16="http://schemas.microsoft.com/office/drawing/2014/main" id="{34F45A23-B93C-6F7F-4C35-CD79C4A410C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2057AE3-9CE7-CE64-5A68-189B16FC4F26}"/>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86D760D3-9CD6-7B1B-BBBE-5D3054FBEAD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C93BC97-E973-2C17-FCC2-A5CF082E69B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35CB748-4420-26AC-67DA-DFA4BC39DEB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71740FA-1438-14C5-5E92-A8EE142DAB14}"/>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75508EEE-D49E-C11F-9CFE-02F25CABCF2A}"/>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1252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5219848-76D4-402E-A9C8-04D574F22A4A}"/>
                                            </p:graphicEl>
                                          </p:spTgt>
                                        </p:tgtEl>
                                        <p:attrNameLst>
                                          <p:attrName>style.visibility</p:attrName>
                                        </p:attrNameLst>
                                      </p:cBhvr>
                                      <p:to>
                                        <p:strVal val="visible"/>
                                      </p:to>
                                    </p:set>
                                    <p:animEffect transition="in" filter="fade">
                                      <p:cBhvr>
                                        <p:cTn id="7" dur="500"/>
                                        <p:tgtEl>
                                          <p:spTgt spid="3">
                                            <p:graphicEl>
                                              <a:dgm id="{95219848-76D4-402E-A9C8-04D574F22A4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49109E2-F1A4-4F1B-9369-024DBFDAD9AF}"/>
                                            </p:graphicEl>
                                          </p:spTgt>
                                        </p:tgtEl>
                                        <p:attrNameLst>
                                          <p:attrName>style.visibility</p:attrName>
                                        </p:attrNameLst>
                                      </p:cBhvr>
                                      <p:to>
                                        <p:strVal val="visible"/>
                                      </p:to>
                                    </p:set>
                                    <p:animEffect transition="in" filter="fade">
                                      <p:cBhvr>
                                        <p:cTn id="12" dur="500"/>
                                        <p:tgtEl>
                                          <p:spTgt spid="3">
                                            <p:graphicEl>
                                              <a:dgm id="{549109E2-F1A4-4F1B-9369-024DBFDAD9A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21953B3-2291-4CD3-8C2B-DF0A6EB41E2E}"/>
                                            </p:graphicEl>
                                          </p:spTgt>
                                        </p:tgtEl>
                                        <p:attrNameLst>
                                          <p:attrName>style.visibility</p:attrName>
                                        </p:attrNameLst>
                                      </p:cBhvr>
                                      <p:to>
                                        <p:strVal val="visible"/>
                                      </p:to>
                                    </p:set>
                                    <p:animEffect transition="in" filter="fade">
                                      <p:cBhvr>
                                        <p:cTn id="15" dur="500"/>
                                        <p:tgtEl>
                                          <p:spTgt spid="3">
                                            <p:graphicEl>
                                              <a:dgm id="{521953B3-2291-4CD3-8C2B-DF0A6EB41E2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FC138C1B-01D1-45B6-B73A-01158C05665B}"/>
                                            </p:graphicEl>
                                          </p:spTgt>
                                        </p:tgtEl>
                                        <p:attrNameLst>
                                          <p:attrName>style.visibility</p:attrName>
                                        </p:attrNameLst>
                                      </p:cBhvr>
                                      <p:to>
                                        <p:strVal val="visible"/>
                                      </p:to>
                                    </p:set>
                                    <p:animEffect transition="in" filter="fade">
                                      <p:cBhvr>
                                        <p:cTn id="20" dur="500"/>
                                        <p:tgtEl>
                                          <p:spTgt spid="3">
                                            <p:graphicEl>
                                              <a:dgm id="{FC138C1B-01D1-45B6-B73A-01158C05665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E5295EAE-B0E3-4E26-8F5A-59FBF3A69B7B}"/>
                                            </p:graphicEl>
                                          </p:spTgt>
                                        </p:tgtEl>
                                        <p:attrNameLst>
                                          <p:attrName>style.visibility</p:attrName>
                                        </p:attrNameLst>
                                      </p:cBhvr>
                                      <p:to>
                                        <p:strVal val="visible"/>
                                      </p:to>
                                    </p:set>
                                    <p:animEffect transition="in" filter="fade">
                                      <p:cBhvr>
                                        <p:cTn id="23" dur="500"/>
                                        <p:tgtEl>
                                          <p:spTgt spid="3">
                                            <p:graphicEl>
                                              <a:dgm id="{E5295EAE-B0E3-4E26-8F5A-59FBF3A69B7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3C4271BA-BE26-48F9-A693-DACA56D02142}"/>
                                            </p:graphicEl>
                                          </p:spTgt>
                                        </p:tgtEl>
                                        <p:attrNameLst>
                                          <p:attrName>style.visibility</p:attrName>
                                        </p:attrNameLst>
                                      </p:cBhvr>
                                      <p:to>
                                        <p:strVal val="visible"/>
                                      </p:to>
                                    </p:set>
                                    <p:animEffect transition="in" filter="fade">
                                      <p:cBhvr>
                                        <p:cTn id="28" dur="500"/>
                                        <p:tgtEl>
                                          <p:spTgt spid="3">
                                            <p:graphicEl>
                                              <a:dgm id="{3C4271BA-BE26-48F9-A693-DACA56D0214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D578EE2-CF4C-4EBF-A705-07752D523E9E}"/>
                                            </p:graphicEl>
                                          </p:spTgt>
                                        </p:tgtEl>
                                        <p:attrNameLst>
                                          <p:attrName>style.visibility</p:attrName>
                                        </p:attrNameLst>
                                      </p:cBhvr>
                                      <p:to>
                                        <p:strVal val="visible"/>
                                      </p:to>
                                    </p:set>
                                    <p:animEffect transition="in" filter="fade">
                                      <p:cBhvr>
                                        <p:cTn id="31" dur="500"/>
                                        <p:tgtEl>
                                          <p:spTgt spid="3">
                                            <p:graphicEl>
                                              <a:dgm id="{ED578EE2-CF4C-4EBF-A705-07752D523E9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DC99B2B7-D678-479E-BE44-BE563C79730C}"/>
                                            </p:graphicEl>
                                          </p:spTgt>
                                        </p:tgtEl>
                                        <p:attrNameLst>
                                          <p:attrName>style.visibility</p:attrName>
                                        </p:attrNameLst>
                                      </p:cBhvr>
                                      <p:to>
                                        <p:strVal val="visible"/>
                                      </p:to>
                                    </p:set>
                                    <p:animEffect transition="in" filter="fade">
                                      <p:cBhvr>
                                        <p:cTn id="36" dur="500"/>
                                        <p:tgtEl>
                                          <p:spTgt spid="3">
                                            <p:graphicEl>
                                              <a:dgm id="{DC99B2B7-D678-479E-BE44-BE563C79730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F2CD390C-DAC1-4E97-BE5A-13B7503155CD}"/>
                                            </p:graphicEl>
                                          </p:spTgt>
                                        </p:tgtEl>
                                        <p:attrNameLst>
                                          <p:attrName>style.visibility</p:attrName>
                                        </p:attrNameLst>
                                      </p:cBhvr>
                                      <p:to>
                                        <p:strVal val="visible"/>
                                      </p:to>
                                    </p:set>
                                    <p:animEffect transition="in" filter="fade">
                                      <p:cBhvr>
                                        <p:cTn id="39" dur="500"/>
                                        <p:tgtEl>
                                          <p:spTgt spid="3">
                                            <p:graphicEl>
                                              <a:dgm id="{F2CD390C-DAC1-4E97-BE5A-13B7503155C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Effect transition="in" filter="fade">
                                      <p:cBhvr>
                                        <p:cTn id="4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496000" y="266400"/>
            <a:ext cx="72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Victims Code of Practice</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02106" y="2240691"/>
            <a:ext cx="3529609" cy="2743200"/>
          </a:xfrm>
          <a:prstGeom prst="rect">
            <a:avLst/>
          </a:prstGeom>
        </p:spPr>
      </p:pic>
      <p:sp>
        <p:nvSpPr>
          <p:cNvPr id="3" name="Rectangle 2">
            <a:extLst>
              <a:ext uri="{FF2B5EF4-FFF2-40B4-BE49-F238E27FC236}">
                <a16:creationId xmlns:a16="http://schemas.microsoft.com/office/drawing/2014/main" id="{19EC7938-94C2-4E60-8425-5DC6A7ABFC2B}"/>
              </a:ext>
            </a:extLst>
          </p:cNvPr>
          <p:cNvSpPr/>
          <p:nvPr/>
        </p:nvSpPr>
        <p:spPr>
          <a:xfrm>
            <a:off x="1669447" y="1191771"/>
            <a:ext cx="5424055" cy="608626"/>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Main aims:</a:t>
            </a:r>
          </a:p>
        </p:txBody>
      </p:sp>
      <p:sp>
        <p:nvSpPr>
          <p:cNvPr id="14" name="Freeform: Shape 13">
            <a:extLst>
              <a:ext uri="{FF2B5EF4-FFF2-40B4-BE49-F238E27FC236}">
                <a16:creationId xmlns:a16="http://schemas.microsoft.com/office/drawing/2014/main" id="{81309767-9D8D-9DDE-BCC1-13B5235390A9}"/>
              </a:ext>
            </a:extLst>
          </p:cNvPr>
          <p:cNvSpPr/>
          <p:nvPr/>
        </p:nvSpPr>
        <p:spPr>
          <a:xfrm>
            <a:off x="1125855" y="1972826"/>
            <a:ext cx="6297881" cy="822605"/>
          </a:xfrm>
          <a:custGeom>
            <a:avLst/>
            <a:gdLst>
              <a:gd name="connsiteX0" fmla="*/ 0 w 6297881"/>
              <a:gd name="connsiteY0" fmla="*/ 102543 h 1025428"/>
              <a:gd name="connsiteX1" fmla="*/ 102543 w 6297881"/>
              <a:gd name="connsiteY1" fmla="*/ 0 h 1025428"/>
              <a:gd name="connsiteX2" fmla="*/ 6195338 w 6297881"/>
              <a:gd name="connsiteY2" fmla="*/ 0 h 1025428"/>
              <a:gd name="connsiteX3" fmla="*/ 6297881 w 6297881"/>
              <a:gd name="connsiteY3" fmla="*/ 102543 h 1025428"/>
              <a:gd name="connsiteX4" fmla="*/ 6297881 w 6297881"/>
              <a:gd name="connsiteY4" fmla="*/ 922885 h 1025428"/>
              <a:gd name="connsiteX5" fmla="*/ 6195338 w 6297881"/>
              <a:gd name="connsiteY5" fmla="*/ 1025428 h 1025428"/>
              <a:gd name="connsiteX6" fmla="*/ 102543 w 6297881"/>
              <a:gd name="connsiteY6" fmla="*/ 1025428 h 1025428"/>
              <a:gd name="connsiteX7" fmla="*/ 0 w 6297881"/>
              <a:gd name="connsiteY7" fmla="*/ 922885 h 1025428"/>
              <a:gd name="connsiteX8" fmla="*/ 0 w 6297881"/>
              <a:gd name="connsiteY8" fmla="*/ 102543 h 1025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97881" h="1025428">
                <a:moveTo>
                  <a:pt x="0" y="102543"/>
                </a:moveTo>
                <a:cubicBezTo>
                  <a:pt x="0" y="45910"/>
                  <a:pt x="45910" y="0"/>
                  <a:pt x="102543" y="0"/>
                </a:cubicBezTo>
                <a:lnTo>
                  <a:pt x="6195338" y="0"/>
                </a:lnTo>
                <a:cubicBezTo>
                  <a:pt x="6251971" y="0"/>
                  <a:pt x="6297881" y="45910"/>
                  <a:pt x="6297881" y="102543"/>
                </a:cubicBezTo>
                <a:lnTo>
                  <a:pt x="6297881" y="922885"/>
                </a:lnTo>
                <a:cubicBezTo>
                  <a:pt x="6297881" y="979518"/>
                  <a:pt x="6251971" y="1025428"/>
                  <a:pt x="6195338" y="1025428"/>
                </a:cubicBezTo>
                <a:lnTo>
                  <a:pt x="102543" y="1025428"/>
                </a:lnTo>
                <a:cubicBezTo>
                  <a:pt x="45910" y="1025428"/>
                  <a:pt x="0" y="979518"/>
                  <a:pt x="0" y="922885"/>
                </a:cubicBezTo>
                <a:lnTo>
                  <a:pt x="0" y="102543"/>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1474" tIns="121474" rIns="121474" bIns="12147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inform &amp; protect victims of crime &amp; their families</a:t>
            </a:r>
          </a:p>
        </p:txBody>
      </p:sp>
      <p:sp>
        <p:nvSpPr>
          <p:cNvPr id="15" name="Freeform: Shape 14">
            <a:extLst>
              <a:ext uri="{FF2B5EF4-FFF2-40B4-BE49-F238E27FC236}">
                <a16:creationId xmlns:a16="http://schemas.microsoft.com/office/drawing/2014/main" id="{B3FA27C3-B1B5-F794-4D9A-E7806AEE5C74}"/>
              </a:ext>
            </a:extLst>
          </p:cNvPr>
          <p:cNvSpPr/>
          <p:nvPr/>
        </p:nvSpPr>
        <p:spPr>
          <a:xfrm>
            <a:off x="4044073" y="2898804"/>
            <a:ext cx="461443" cy="384536"/>
          </a:xfrm>
          <a:custGeom>
            <a:avLst/>
            <a:gdLst>
              <a:gd name="connsiteX0" fmla="*/ 0 w 384535"/>
              <a:gd name="connsiteY0" fmla="*/ 92288 h 461442"/>
              <a:gd name="connsiteX1" fmla="*/ 192268 w 384535"/>
              <a:gd name="connsiteY1" fmla="*/ 92288 h 461442"/>
              <a:gd name="connsiteX2" fmla="*/ 192268 w 384535"/>
              <a:gd name="connsiteY2" fmla="*/ 0 h 461442"/>
              <a:gd name="connsiteX3" fmla="*/ 384535 w 384535"/>
              <a:gd name="connsiteY3" fmla="*/ 230721 h 461442"/>
              <a:gd name="connsiteX4" fmla="*/ 192268 w 384535"/>
              <a:gd name="connsiteY4" fmla="*/ 461442 h 461442"/>
              <a:gd name="connsiteX5" fmla="*/ 192268 w 384535"/>
              <a:gd name="connsiteY5" fmla="*/ 369154 h 461442"/>
              <a:gd name="connsiteX6" fmla="*/ 0 w 384535"/>
              <a:gd name="connsiteY6" fmla="*/ 369154 h 461442"/>
              <a:gd name="connsiteX7" fmla="*/ 0 w 384535"/>
              <a:gd name="connsiteY7" fmla="*/ 92288 h 461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535" h="461442">
                <a:moveTo>
                  <a:pt x="307628" y="1"/>
                </a:moveTo>
                <a:lnTo>
                  <a:pt x="307628" y="230722"/>
                </a:lnTo>
                <a:lnTo>
                  <a:pt x="384535" y="230722"/>
                </a:lnTo>
                <a:lnTo>
                  <a:pt x="192268" y="461441"/>
                </a:lnTo>
                <a:lnTo>
                  <a:pt x="0" y="230722"/>
                </a:lnTo>
                <a:lnTo>
                  <a:pt x="76907" y="230722"/>
                </a:lnTo>
                <a:lnTo>
                  <a:pt x="76907" y="1"/>
                </a:lnTo>
                <a:lnTo>
                  <a:pt x="307628" y="1"/>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92289" tIns="0" rIns="92288" bIns="115361" numCol="1" spcCol="1270" anchor="ctr" anchorCtr="0">
            <a:noAutofit/>
          </a:bodyPr>
          <a:lstStyle/>
          <a:p>
            <a:pPr marL="0" lvl="0" indent="0" algn="ctr" defTabSz="844550">
              <a:lnSpc>
                <a:spcPct val="90000"/>
              </a:lnSpc>
              <a:spcBef>
                <a:spcPct val="0"/>
              </a:spcBef>
              <a:spcAft>
                <a:spcPct val="35000"/>
              </a:spcAft>
              <a:buNone/>
            </a:pPr>
            <a:endParaRPr lang="en-GB" sz="1900" kern="1200"/>
          </a:p>
        </p:txBody>
      </p:sp>
      <p:sp>
        <p:nvSpPr>
          <p:cNvPr id="16" name="Freeform: Shape 15">
            <a:extLst>
              <a:ext uri="{FF2B5EF4-FFF2-40B4-BE49-F238E27FC236}">
                <a16:creationId xmlns:a16="http://schemas.microsoft.com/office/drawing/2014/main" id="{8A216914-DAE1-3DE3-8951-FEB001EF619F}"/>
              </a:ext>
            </a:extLst>
          </p:cNvPr>
          <p:cNvSpPr/>
          <p:nvPr/>
        </p:nvSpPr>
        <p:spPr>
          <a:xfrm>
            <a:off x="1152393" y="3389471"/>
            <a:ext cx="6244804" cy="824400"/>
          </a:xfrm>
          <a:custGeom>
            <a:avLst/>
            <a:gdLst>
              <a:gd name="connsiteX0" fmla="*/ 0 w 6244804"/>
              <a:gd name="connsiteY0" fmla="*/ 102543 h 1025428"/>
              <a:gd name="connsiteX1" fmla="*/ 102543 w 6244804"/>
              <a:gd name="connsiteY1" fmla="*/ 0 h 1025428"/>
              <a:gd name="connsiteX2" fmla="*/ 6142261 w 6244804"/>
              <a:gd name="connsiteY2" fmla="*/ 0 h 1025428"/>
              <a:gd name="connsiteX3" fmla="*/ 6244804 w 6244804"/>
              <a:gd name="connsiteY3" fmla="*/ 102543 h 1025428"/>
              <a:gd name="connsiteX4" fmla="*/ 6244804 w 6244804"/>
              <a:gd name="connsiteY4" fmla="*/ 922885 h 1025428"/>
              <a:gd name="connsiteX5" fmla="*/ 6142261 w 6244804"/>
              <a:gd name="connsiteY5" fmla="*/ 1025428 h 1025428"/>
              <a:gd name="connsiteX6" fmla="*/ 102543 w 6244804"/>
              <a:gd name="connsiteY6" fmla="*/ 1025428 h 1025428"/>
              <a:gd name="connsiteX7" fmla="*/ 0 w 6244804"/>
              <a:gd name="connsiteY7" fmla="*/ 922885 h 1025428"/>
              <a:gd name="connsiteX8" fmla="*/ 0 w 6244804"/>
              <a:gd name="connsiteY8" fmla="*/ 102543 h 1025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4804" h="1025428">
                <a:moveTo>
                  <a:pt x="0" y="102543"/>
                </a:moveTo>
                <a:cubicBezTo>
                  <a:pt x="0" y="45910"/>
                  <a:pt x="45910" y="0"/>
                  <a:pt x="102543" y="0"/>
                </a:cubicBezTo>
                <a:lnTo>
                  <a:pt x="6142261" y="0"/>
                </a:lnTo>
                <a:cubicBezTo>
                  <a:pt x="6198894" y="0"/>
                  <a:pt x="6244804" y="45910"/>
                  <a:pt x="6244804" y="102543"/>
                </a:cubicBezTo>
                <a:lnTo>
                  <a:pt x="6244804" y="922885"/>
                </a:lnTo>
                <a:cubicBezTo>
                  <a:pt x="6244804" y="979518"/>
                  <a:pt x="6198894" y="1025428"/>
                  <a:pt x="6142261" y="1025428"/>
                </a:cubicBezTo>
                <a:lnTo>
                  <a:pt x="102543" y="1025428"/>
                </a:lnTo>
                <a:cubicBezTo>
                  <a:pt x="45910" y="1025428"/>
                  <a:pt x="0" y="979518"/>
                  <a:pt x="0" y="922885"/>
                </a:cubicBezTo>
                <a:lnTo>
                  <a:pt x="0" y="102543"/>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1474" tIns="121474" rIns="121474" bIns="12147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ensure they receive appropriate support</a:t>
            </a:r>
          </a:p>
        </p:txBody>
      </p:sp>
      <p:sp>
        <p:nvSpPr>
          <p:cNvPr id="17" name="Freeform: Shape 16">
            <a:extLst>
              <a:ext uri="{FF2B5EF4-FFF2-40B4-BE49-F238E27FC236}">
                <a16:creationId xmlns:a16="http://schemas.microsoft.com/office/drawing/2014/main" id="{03EA67BD-1EAE-0864-4AD3-6A0E8B258485}"/>
              </a:ext>
            </a:extLst>
          </p:cNvPr>
          <p:cNvSpPr/>
          <p:nvPr/>
        </p:nvSpPr>
        <p:spPr>
          <a:xfrm>
            <a:off x="4044073" y="4316692"/>
            <a:ext cx="461443" cy="384536"/>
          </a:xfrm>
          <a:custGeom>
            <a:avLst/>
            <a:gdLst>
              <a:gd name="connsiteX0" fmla="*/ 0 w 384535"/>
              <a:gd name="connsiteY0" fmla="*/ 92288 h 461442"/>
              <a:gd name="connsiteX1" fmla="*/ 192268 w 384535"/>
              <a:gd name="connsiteY1" fmla="*/ 92288 h 461442"/>
              <a:gd name="connsiteX2" fmla="*/ 192268 w 384535"/>
              <a:gd name="connsiteY2" fmla="*/ 0 h 461442"/>
              <a:gd name="connsiteX3" fmla="*/ 384535 w 384535"/>
              <a:gd name="connsiteY3" fmla="*/ 230721 h 461442"/>
              <a:gd name="connsiteX4" fmla="*/ 192268 w 384535"/>
              <a:gd name="connsiteY4" fmla="*/ 461442 h 461442"/>
              <a:gd name="connsiteX5" fmla="*/ 192268 w 384535"/>
              <a:gd name="connsiteY5" fmla="*/ 369154 h 461442"/>
              <a:gd name="connsiteX6" fmla="*/ 0 w 384535"/>
              <a:gd name="connsiteY6" fmla="*/ 369154 h 461442"/>
              <a:gd name="connsiteX7" fmla="*/ 0 w 384535"/>
              <a:gd name="connsiteY7" fmla="*/ 92288 h 461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535" h="461442">
                <a:moveTo>
                  <a:pt x="307628" y="1"/>
                </a:moveTo>
                <a:lnTo>
                  <a:pt x="307628" y="230722"/>
                </a:lnTo>
                <a:lnTo>
                  <a:pt x="384535" y="230722"/>
                </a:lnTo>
                <a:lnTo>
                  <a:pt x="192268" y="461441"/>
                </a:lnTo>
                <a:lnTo>
                  <a:pt x="0" y="230722"/>
                </a:lnTo>
                <a:lnTo>
                  <a:pt x="76907" y="230722"/>
                </a:lnTo>
                <a:lnTo>
                  <a:pt x="76907" y="1"/>
                </a:lnTo>
                <a:lnTo>
                  <a:pt x="307628" y="1"/>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92289" tIns="0" rIns="92288" bIns="115361" numCol="1" spcCol="1270" anchor="ctr" anchorCtr="0">
            <a:noAutofit/>
          </a:bodyPr>
          <a:lstStyle/>
          <a:p>
            <a:pPr marL="0" lvl="0" indent="0" algn="ctr" defTabSz="844550">
              <a:lnSpc>
                <a:spcPct val="90000"/>
              </a:lnSpc>
              <a:spcBef>
                <a:spcPct val="0"/>
              </a:spcBef>
              <a:spcAft>
                <a:spcPct val="35000"/>
              </a:spcAft>
              <a:buNone/>
            </a:pPr>
            <a:endParaRPr lang="en-GB" sz="1900" kern="1200"/>
          </a:p>
        </p:txBody>
      </p:sp>
      <p:sp>
        <p:nvSpPr>
          <p:cNvPr id="18" name="Freeform: Shape 17">
            <a:extLst>
              <a:ext uri="{FF2B5EF4-FFF2-40B4-BE49-F238E27FC236}">
                <a16:creationId xmlns:a16="http://schemas.microsoft.com/office/drawing/2014/main" id="{DDCCAE20-DB24-47C4-60EC-6EE216B6597B}"/>
              </a:ext>
            </a:extLst>
          </p:cNvPr>
          <p:cNvSpPr/>
          <p:nvPr/>
        </p:nvSpPr>
        <p:spPr>
          <a:xfrm>
            <a:off x="1152393" y="4852067"/>
            <a:ext cx="6244804" cy="824400"/>
          </a:xfrm>
          <a:custGeom>
            <a:avLst/>
            <a:gdLst>
              <a:gd name="connsiteX0" fmla="*/ 0 w 6244804"/>
              <a:gd name="connsiteY0" fmla="*/ 102543 h 1025428"/>
              <a:gd name="connsiteX1" fmla="*/ 102543 w 6244804"/>
              <a:gd name="connsiteY1" fmla="*/ 0 h 1025428"/>
              <a:gd name="connsiteX2" fmla="*/ 6142261 w 6244804"/>
              <a:gd name="connsiteY2" fmla="*/ 0 h 1025428"/>
              <a:gd name="connsiteX3" fmla="*/ 6244804 w 6244804"/>
              <a:gd name="connsiteY3" fmla="*/ 102543 h 1025428"/>
              <a:gd name="connsiteX4" fmla="*/ 6244804 w 6244804"/>
              <a:gd name="connsiteY4" fmla="*/ 922885 h 1025428"/>
              <a:gd name="connsiteX5" fmla="*/ 6142261 w 6244804"/>
              <a:gd name="connsiteY5" fmla="*/ 1025428 h 1025428"/>
              <a:gd name="connsiteX6" fmla="*/ 102543 w 6244804"/>
              <a:gd name="connsiteY6" fmla="*/ 1025428 h 1025428"/>
              <a:gd name="connsiteX7" fmla="*/ 0 w 6244804"/>
              <a:gd name="connsiteY7" fmla="*/ 922885 h 1025428"/>
              <a:gd name="connsiteX8" fmla="*/ 0 w 6244804"/>
              <a:gd name="connsiteY8" fmla="*/ 102543 h 1025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4804" h="1025428">
                <a:moveTo>
                  <a:pt x="0" y="102543"/>
                </a:moveTo>
                <a:cubicBezTo>
                  <a:pt x="0" y="45910"/>
                  <a:pt x="45910" y="0"/>
                  <a:pt x="102543" y="0"/>
                </a:cubicBezTo>
                <a:lnTo>
                  <a:pt x="6142261" y="0"/>
                </a:lnTo>
                <a:cubicBezTo>
                  <a:pt x="6198894" y="0"/>
                  <a:pt x="6244804" y="45910"/>
                  <a:pt x="6244804" y="102543"/>
                </a:cubicBezTo>
                <a:lnTo>
                  <a:pt x="6244804" y="922885"/>
                </a:lnTo>
                <a:cubicBezTo>
                  <a:pt x="6244804" y="979518"/>
                  <a:pt x="6198894" y="1025428"/>
                  <a:pt x="6142261" y="1025428"/>
                </a:cubicBezTo>
                <a:lnTo>
                  <a:pt x="102543" y="1025428"/>
                </a:lnTo>
                <a:cubicBezTo>
                  <a:pt x="45910" y="1025428"/>
                  <a:pt x="0" y="979518"/>
                  <a:pt x="0" y="922885"/>
                </a:cubicBezTo>
                <a:lnTo>
                  <a:pt x="0" y="102543"/>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21474" tIns="121474" rIns="121474" bIns="12147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put victims at the heart of the criminal justice system</a:t>
            </a:r>
          </a:p>
        </p:txBody>
      </p:sp>
      <p:grpSp>
        <p:nvGrpSpPr>
          <p:cNvPr id="2" name="Group 1">
            <a:extLst>
              <a:ext uri="{FF2B5EF4-FFF2-40B4-BE49-F238E27FC236}">
                <a16:creationId xmlns:a16="http://schemas.microsoft.com/office/drawing/2014/main" id="{5B0BC528-7D9E-EBB5-64B3-0B81B7FDF9DB}"/>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BF93E818-E263-6FAF-77A3-F867BE772CC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34E0754-EDB5-78EB-AF0E-B19E551B459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7A3EB869-3EAB-4641-1F6C-5FED393D66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646C347-ED4B-0D57-ED5C-BE7966FF04C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CB9E9494-5D74-4FFA-9371-9E5A3BF60B6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9C0DB793-4A3F-0485-EDEA-0E5F47617D0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14613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5" cstate="print">
            <a:lum bright="70000" contrast="-70000"/>
            <a:extLst>
              <a:ext uri="{28A0092B-C50C-407E-A947-70E740481C1C}">
                <a14:useLocalDpi xmlns:a14="http://schemas.microsoft.com/office/drawing/2010/main" val="0"/>
              </a:ext>
            </a:extLst>
          </a:blip>
          <a:srcRect l="10077"/>
          <a:stretch/>
        </p:blipFill>
        <p:spPr>
          <a:xfrm>
            <a:off x="1276640" y="77800"/>
            <a:ext cx="9184881" cy="5949281"/>
          </a:xfrm>
          <a:prstGeom prst="rect">
            <a:avLst/>
          </a:prstGeom>
          <a:ln>
            <a:noFill/>
          </a:ln>
          <a:effectLst>
            <a:softEdge rad="112500"/>
          </a:effectLst>
        </p:spPr>
      </p:pic>
      <p:sp>
        <p:nvSpPr>
          <p:cNvPr id="3" name="Rectangle 3"/>
          <p:cNvSpPr txBox="1">
            <a:spLocks noChangeArrowheads="1"/>
          </p:cNvSpPr>
          <p:nvPr>
            <p:custDataLst>
              <p:tags r:id="rId2"/>
            </p:custDataLst>
          </p:nvPr>
        </p:nvSpPr>
        <p:spPr bwMode="auto">
          <a:xfrm>
            <a:off x="1504900" y="1454727"/>
            <a:ext cx="8775802" cy="3470564"/>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0" i="0" u="none" strike="noStrike" kern="1200" cap="none" spc="0" normalizeH="0" baseline="0" noProof="0" dirty="0">
                <a:ln>
                  <a:noFill/>
                </a:ln>
                <a:solidFill>
                  <a:schemeClr val="tx1"/>
                </a:solidFill>
                <a:effectLst/>
                <a:uLnTx/>
                <a:uFillTx/>
                <a:latin typeface="Arial" pitchFamily="34" charset="0"/>
                <a:ea typeface="ＭＳ Ｐゴシック" pitchFamily="-112" charset="-128"/>
              </a:rPr>
              <a:t>The full Victims Code can be accessed on the following link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0" i="0" u="none" strike="noStrike" kern="1200" cap="none" spc="0" normalizeH="0" baseline="0" noProof="0" dirty="0">
              <a:ln>
                <a:noFill/>
              </a:ln>
              <a:solidFill>
                <a:srgbClr val="002060"/>
              </a:solidFill>
              <a:effectLst/>
              <a:uLnTx/>
              <a:uFillTx/>
              <a:latin typeface="Arial" pitchFamily="34" charset="0"/>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1200" cap="none" spc="0" normalizeH="0" baseline="0" noProof="0" dirty="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hlinkClick r:id="rId6">
                  <a:extLst>
                    <a:ext uri="{A12FA001-AC4F-418D-AE19-62706E023703}">
                      <ahyp:hlinkClr xmlns:ahyp="http://schemas.microsoft.com/office/drawing/2018/hyperlinkcolor" val="tx"/>
                    </a:ext>
                  </a:extLst>
                </a:hlinkClick>
              </a:rPr>
              <a:t>www.gov.uk/government/publications/</a:t>
            </a:r>
            <a:endParaRPr kumimoji="0" lang="en-GB" b="1" i="0" u="none" strike="noStrike" kern="1200" cap="none" spc="0" normalizeH="0" baseline="0" noProof="0" dirty="0">
              <a:ln>
                <a:noFill/>
              </a:ln>
              <a:solidFill>
                <a:schemeClr val="tx1"/>
              </a:solidFill>
              <a:effectLst/>
              <a:uLnTx/>
              <a:uFillTx/>
              <a:latin typeface="Arial" pitchFamily="34" charset="0"/>
              <a:ea typeface="ＭＳ Ｐゴシック" pitchFamily="-112"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sng" strike="noStrike" kern="1200" cap="none" spc="0" normalizeH="0" baseline="0" noProof="0" dirty="0">
                <a:ln>
                  <a:noFill/>
                </a:ln>
                <a:solidFill>
                  <a:schemeClr val="tx1"/>
                </a:solidFill>
                <a:effectLst/>
                <a:uLnTx/>
                <a:uFillTx/>
                <a:latin typeface="Arial" pitchFamily="34" charset="0"/>
                <a:ea typeface="ＭＳ Ｐゴシック" pitchFamily="-112" charset="-128"/>
                <a:cs typeface="Arial" panose="020B0604020202020204" pitchFamily="34" charset="0"/>
              </a:rPr>
              <a:t>the-code-of-practice-for-victims-of-crime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a:ln>
                <a:noFill/>
              </a:ln>
              <a:solidFill>
                <a:srgbClr val="BBE0E3">
                  <a:lumMod val="50000"/>
                </a:srgbClr>
              </a:solidFill>
              <a:effectLst/>
              <a:uLnTx/>
              <a:uFillTx/>
              <a:latin typeface="Arial"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p:txBody>
      </p:sp>
      <p:sp>
        <p:nvSpPr>
          <p:cNvPr id="4" name="TextBox 3"/>
          <p:cNvSpPr txBox="1"/>
          <p:nvPr/>
        </p:nvSpPr>
        <p:spPr>
          <a:xfrm>
            <a:off x="226908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Victims Code of Practice</a:t>
            </a:r>
          </a:p>
        </p:txBody>
      </p:sp>
      <p:grpSp>
        <p:nvGrpSpPr>
          <p:cNvPr id="5" name="Group 4">
            <a:extLst>
              <a:ext uri="{FF2B5EF4-FFF2-40B4-BE49-F238E27FC236}">
                <a16:creationId xmlns:a16="http://schemas.microsoft.com/office/drawing/2014/main" id="{1C49EBCA-0F91-107F-AF63-50663D9F5CBA}"/>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3FCC484-BE39-7DFE-803A-057B162D1DDC}"/>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0C5F851A-A208-D5E5-4328-BA5FE6A23DD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11D1C4E-A604-5B3D-6F1D-9BF01FA2E37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AD9B1D7B-B310-47DB-B21D-A30CA48D5C1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EC81B73-9233-4978-0DB2-FA4C6E608D9D}"/>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EDFC424F-CE59-315D-8C62-8EAFA0801613}"/>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22312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l="10077"/>
          <a:stretch/>
        </p:blipFill>
        <p:spPr>
          <a:xfrm>
            <a:off x="1614363" y="367945"/>
            <a:ext cx="8546705" cy="5517827"/>
          </a:xfrm>
          <a:prstGeom prst="rect">
            <a:avLst/>
          </a:prstGeom>
          <a:ln>
            <a:noFill/>
          </a:ln>
          <a:effectLst>
            <a:softEdge rad="112500"/>
          </a:effectLst>
        </p:spPr>
      </p:pic>
      <p:sp>
        <p:nvSpPr>
          <p:cNvPr id="5" name="TextBox 4"/>
          <p:cNvSpPr txBox="1"/>
          <p:nvPr/>
        </p:nvSpPr>
        <p:spPr>
          <a:xfrm>
            <a:off x="1623628" y="266400"/>
            <a:ext cx="72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Benefits of Victim’s Code</a:t>
            </a:r>
          </a:p>
        </p:txBody>
      </p:sp>
      <p:sp>
        <p:nvSpPr>
          <p:cNvPr id="13" name="Freeform: Shape 12">
            <a:extLst>
              <a:ext uri="{FF2B5EF4-FFF2-40B4-BE49-F238E27FC236}">
                <a16:creationId xmlns:a16="http://schemas.microsoft.com/office/drawing/2014/main" id="{DDD2C912-938A-A55C-5F59-8491A4546824}"/>
              </a:ext>
            </a:extLst>
          </p:cNvPr>
          <p:cNvSpPr/>
          <p:nvPr/>
        </p:nvSpPr>
        <p:spPr>
          <a:xfrm>
            <a:off x="1420207" y="1486030"/>
            <a:ext cx="7264699" cy="1108914"/>
          </a:xfrm>
          <a:custGeom>
            <a:avLst/>
            <a:gdLst>
              <a:gd name="connsiteX0" fmla="*/ 0 w 7264699"/>
              <a:gd name="connsiteY0" fmla="*/ 147527 h 1475274"/>
              <a:gd name="connsiteX1" fmla="*/ 147527 w 7264699"/>
              <a:gd name="connsiteY1" fmla="*/ 0 h 1475274"/>
              <a:gd name="connsiteX2" fmla="*/ 7117172 w 7264699"/>
              <a:gd name="connsiteY2" fmla="*/ 0 h 1475274"/>
              <a:gd name="connsiteX3" fmla="*/ 7264699 w 7264699"/>
              <a:gd name="connsiteY3" fmla="*/ 147527 h 1475274"/>
              <a:gd name="connsiteX4" fmla="*/ 7264699 w 7264699"/>
              <a:gd name="connsiteY4" fmla="*/ 1327747 h 1475274"/>
              <a:gd name="connsiteX5" fmla="*/ 7117172 w 7264699"/>
              <a:gd name="connsiteY5" fmla="*/ 1475274 h 1475274"/>
              <a:gd name="connsiteX6" fmla="*/ 147527 w 7264699"/>
              <a:gd name="connsiteY6" fmla="*/ 1475274 h 1475274"/>
              <a:gd name="connsiteX7" fmla="*/ 0 w 7264699"/>
              <a:gd name="connsiteY7" fmla="*/ 1327747 h 1475274"/>
              <a:gd name="connsiteX8" fmla="*/ 0 w 7264699"/>
              <a:gd name="connsiteY8" fmla="*/ 147527 h 147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64699" h="1475274">
                <a:moveTo>
                  <a:pt x="0" y="147527"/>
                </a:moveTo>
                <a:cubicBezTo>
                  <a:pt x="0" y="66050"/>
                  <a:pt x="66050" y="0"/>
                  <a:pt x="147527" y="0"/>
                </a:cubicBezTo>
                <a:lnTo>
                  <a:pt x="7117172" y="0"/>
                </a:lnTo>
                <a:cubicBezTo>
                  <a:pt x="7198649" y="0"/>
                  <a:pt x="7264699" y="66050"/>
                  <a:pt x="7264699" y="147527"/>
                </a:cubicBezTo>
                <a:lnTo>
                  <a:pt x="7264699" y="1327747"/>
                </a:lnTo>
                <a:cubicBezTo>
                  <a:pt x="7264699" y="1409224"/>
                  <a:pt x="7198649" y="1475274"/>
                  <a:pt x="7117172" y="1475274"/>
                </a:cubicBezTo>
                <a:lnTo>
                  <a:pt x="147527" y="1475274"/>
                </a:lnTo>
                <a:cubicBezTo>
                  <a:pt x="66050" y="1475274"/>
                  <a:pt x="0" y="1409224"/>
                  <a:pt x="0" y="1327747"/>
                </a:cubicBezTo>
                <a:lnTo>
                  <a:pt x="0" y="147527"/>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9889" tIns="149889" rIns="1655407" bIns="149889"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Helps in ‘Achieving Best Evidence’ in criminal proceedings</a:t>
            </a:r>
          </a:p>
        </p:txBody>
      </p:sp>
      <p:sp>
        <p:nvSpPr>
          <p:cNvPr id="14" name="Freeform: Shape 13">
            <a:extLst>
              <a:ext uri="{FF2B5EF4-FFF2-40B4-BE49-F238E27FC236}">
                <a16:creationId xmlns:a16="http://schemas.microsoft.com/office/drawing/2014/main" id="{8278FC9A-C44B-064D-C97F-7E405394D64E}"/>
              </a:ext>
            </a:extLst>
          </p:cNvPr>
          <p:cNvSpPr/>
          <p:nvPr/>
        </p:nvSpPr>
        <p:spPr>
          <a:xfrm>
            <a:off x="2061209" y="2948103"/>
            <a:ext cx="7264699" cy="1108914"/>
          </a:xfrm>
          <a:custGeom>
            <a:avLst/>
            <a:gdLst>
              <a:gd name="connsiteX0" fmla="*/ 0 w 7264699"/>
              <a:gd name="connsiteY0" fmla="*/ 147527 h 1475274"/>
              <a:gd name="connsiteX1" fmla="*/ 147527 w 7264699"/>
              <a:gd name="connsiteY1" fmla="*/ 0 h 1475274"/>
              <a:gd name="connsiteX2" fmla="*/ 7117172 w 7264699"/>
              <a:gd name="connsiteY2" fmla="*/ 0 h 1475274"/>
              <a:gd name="connsiteX3" fmla="*/ 7264699 w 7264699"/>
              <a:gd name="connsiteY3" fmla="*/ 147527 h 1475274"/>
              <a:gd name="connsiteX4" fmla="*/ 7264699 w 7264699"/>
              <a:gd name="connsiteY4" fmla="*/ 1327747 h 1475274"/>
              <a:gd name="connsiteX5" fmla="*/ 7117172 w 7264699"/>
              <a:gd name="connsiteY5" fmla="*/ 1475274 h 1475274"/>
              <a:gd name="connsiteX6" fmla="*/ 147527 w 7264699"/>
              <a:gd name="connsiteY6" fmla="*/ 1475274 h 1475274"/>
              <a:gd name="connsiteX7" fmla="*/ 0 w 7264699"/>
              <a:gd name="connsiteY7" fmla="*/ 1327747 h 1475274"/>
              <a:gd name="connsiteX8" fmla="*/ 0 w 7264699"/>
              <a:gd name="connsiteY8" fmla="*/ 147527 h 147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64699" h="1475274">
                <a:moveTo>
                  <a:pt x="0" y="147527"/>
                </a:moveTo>
                <a:cubicBezTo>
                  <a:pt x="0" y="66050"/>
                  <a:pt x="66050" y="0"/>
                  <a:pt x="147527" y="0"/>
                </a:cubicBezTo>
                <a:lnTo>
                  <a:pt x="7117172" y="0"/>
                </a:lnTo>
                <a:cubicBezTo>
                  <a:pt x="7198649" y="0"/>
                  <a:pt x="7264699" y="66050"/>
                  <a:pt x="7264699" y="147527"/>
                </a:cubicBezTo>
                <a:lnTo>
                  <a:pt x="7264699" y="1327747"/>
                </a:lnTo>
                <a:cubicBezTo>
                  <a:pt x="7264699" y="1409224"/>
                  <a:pt x="7198649" y="1475274"/>
                  <a:pt x="7117172" y="1475274"/>
                </a:cubicBezTo>
                <a:lnTo>
                  <a:pt x="147527" y="1475274"/>
                </a:lnTo>
                <a:cubicBezTo>
                  <a:pt x="66050" y="1475274"/>
                  <a:pt x="0" y="1409224"/>
                  <a:pt x="0" y="1327747"/>
                </a:cubicBezTo>
                <a:lnTo>
                  <a:pt x="0" y="147527"/>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9889" tIns="149889" rIns="1749820" bIns="149889"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Ensures victims &amp; witnesses feel confident to go to court</a:t>
            </a:r>
          </a:p>
        </p:txBody>
      </p:sp>
      <p:sp>
        <p:nvSpPr>
          <p:cNvPr id="15" name="Freeform: Shape 14">
            <a:extLst>
              <a:ext uri="{FF2B5EF4-FFF2-40B4-BE49-F238E27FC236}">
                <a16:creationId xmlns:a16="http://schemas.microsoft.com/office/drawing/2014/main" id="{DAA94CCC-FEBC-A8D8-7329-9DEA3E30515A}"/>
              </a:ext>
            </a:extLst>
          </p:cNvPr>
          <p:cNvSpPr/>
          <p:nvPr/>
        </p:nvSpPr>
        <p:spPr>
          <a:xfrm>
            <a:off x="2702212" y="4410176"/>
            <a:ext cx="7264699" cy="835488"/>
          </a:xfrm>
          <a:custGeom>
            <a:avLst/>
            <a:gdLst>
              <a:gd name="connsiteX0" fmla="*/ 0 w 7264699"/>
              <a:gd name="connsiteY0" fmla="*/ 147527 h 1475274"/>
              <a:gd name="connsiteX1" fmla="*/ 147527 w 7264699"/>
              <a:gd name="connsiteY1" fmla="*/ 0 h 1475274"/>
              <a:gd name="connsiteX2" fmla="*/ 7117172 w 7264699"/>
              <a:gd name="connsiteY2" fmla="*/ 0 h 1475274"/>
              <a:gd name="connsiteX3" fmla="*/ 7264699 w 7264699"/>
              <a:gd name="connsiteY3" fmla="*/ 147527 h 1475274"/>
              <a:gd name="connsiteX4" fmla="*/ 7264699 w 7264699"/>
              <a:gd name="connsiteY4" fmla="*/ 1327747 h 1475274"/>
              <a:gd name="connsiteX5" fmla="*/ 7117172 w 7264699"/>
              <a:gd name="connsiteY5" fmla="*/ 1475274 h 1475274"/>
              <a:gd name="connsiteX6" fmla="*/ 147527 w 7264699"/>
              <a:gd name="connsiteY6" fmla="*/ 1475274 h 1475274"/>
              <a:gd name="connsiteX7" fmla="*/ 0 w 7264699"/>
              <a:gd name="connsiteY7" fmla="*/ 1327747 h 1475274"/>
              <a:gd name="connsiteX8" fmla="*/ 0 w 7264699"/>
              <a:gd name="connsiteY8" fmla="*/ 147527 h 147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64699" h="1475274">
                <a:moveTo>
                  <a:pt x="0" y="147527"/>
                </a:moveTo>
                <a:cubicBezTo>
                  <a:pt x="0" y="66050"/>
                  <a:pt x="66050" y="0"/>
                  <a:pt x="147527" y="0"/>
                </a:cubicBezTo>
                <a:lnTo>
                  <a:pt x="7117172" y="0"/>
                </a:lnTo>
                <a:cubicBezTo>
                  <a:pt x="7198649" y="0"/>
                  <a:pt x="7264699" y="66050"/>
                  <a:pt x="7264699" y="147527"/>
                </a:cubicBezTo>
                <a:lnTo>
                  <a:pt x="7264699" y="1327747"/>
                </a:lnTo>
                <a:cubicBezTo>
                  <a:pt x="7264699" y="1409224"/>
                  <a:pt x="7198649" y="1475274"/>
                  <a:pt x="7117172" y="1475274"/>
                </a:cubicBezTo>
                <a:lnTo>
                  <a:pt x="147527" y="1475274"/>
                </a:lnTo>
                <a:cubicBezTo>
                  <a:pt x="66050" y="1475274"/>
                  <a:pt x="0" y="1409224"/>
                  <a:pt x="0" y="1327747"/>
                </a:cubicBezTo>
                <a:lnTo>
                  <a:pt x="0" y="147527"/>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9889" tIns="149889" rIns="1749820" bIns="149889"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Complies with legislation</a:t>
            </a:r>
          </a:p>
        </p:txBody>
      </p:sp>
      <p:sp>
        <p:nvSpPr>
          <p:cNvPr id="16" name="Freeform: Shape 15">
            <a:extLst>
              <a:ext uri="{FF2B5EF4-FFF2-40B4-BE49-F238E27FC236}">
                <a16:creationId xmlns:a16="http://schemas.microsoft.com/office/drawing/2014/main" id="{9DCFE716-1283-266B-29F5-1A957328D304}"/>
              </a:ext>
            </a:extLst>
          </p:cNvPr>
          <p:cNvSpPr/>
          <p:nvPr/>
        </p:nvSpPr>
        <p:spPr>
          <a:xfrm>
            <a:off x="7619297" y="2283838"/>
            <a:ext cx="958928" cy="958928"/>
          </a:xfrm>
          <a:custGeom>
            <a:avLst/>
            <a:gdLst>
              <a:gd name="connsiteX0" fmla="*/ 0 w 958928"/>
              <a:gd name="connsiteY0" fmla="*/ 527410 h 958928"/>
              <a:gd name="connsiteX1" fmla="*/ 215759 w 958928"/>
              <a:gd name="connsiteY1" fmla="*/ 527410 h 958928"/>
              <a:gd name="connsiteX2" fmla="*/ 215759 w 958928"/>
              <a:gd name="connsiteY2" fmla="*/ 0 h 958928"/>
              <a:gd name="connsiteX3" fmla="*/ 743169 w 958928"/>
              <a:gd name="connsiteY3" fmla="*/ 0 h 958928"/>
              <a:gd name="connsiteX4" fmla="*/ 743169 w 958928"/>
              <a:gd name="connsiteY4" fmla="*/ 527410 h 958928"/>
              <a:gd name="connsiteX5" fmla="*/ 958928 w 958928"/>
              <a:gd name="connsiteY5" fmla="*/ 527410 h 958928"/>
              <a:gd name="connsiteX6" fmla="*/ 479464 w 958928"/>
              <a:gd name="connsiteY6" fmla="*/ 958928 h 958928"/>
              <a:gd name="connsiteX7" fmla="*/ 0 w 958928"/>
              <a:gd name="connsiteY7" fmla="*/ 527410 h 958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8928" h="958928">
                <a:moveTo>
                  <a:pt x="0" y="527410"/>
                </a:moveTo>
                <a:lnTo>
                  <a:pt x="215759" y="527410"/>
                </a:lnTo>
                <a:lnTo>
                  <a:pt x="215759" y="0"/>
                </a:lnTo>
                <a:lnTo>
                  <a:pt x="743169" y="0"/>
                </a:lnTo>
                <a:lnTo>
                  <a:pt x="743169" y="527410"/>
                </a:lnTo>
                <a:lnTo>
                  <a:pt x="958928" y="527410"/>
                </a:lnTo>
                <a:lnTo>
                  <a:pt x="479464" y="958928"/>
                </a:lnTo>
                <a:lnTo>
                  <a:pt x="0" y="527410"/>
                </a:lnTo>
                <a:close/>
              </a:path>
            </a:pathLst>
          </a:custGeom>
          <a:solidFill>
            <a:schemeClr val="accent2">
              <a:lumMod val="75000"/>
              <a:alpha val="90000"/>
            </a:schemeClr>
          </a:solidFill>
          <a:ln>
            <a:solidFill>
              <a:schemeClr val="tx1">
                <a:alpha val="90000"/>
              </a:scheme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61479" tIns="45720" rIns="261479" bIns="283055"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7" name="Freeform: Shape 16">
            <a:extLst>
              <a:ext uri="{FF2B5EF4-FFF2-40B4-BE49-F238E27FC236}">
                <a16:creationId xmlns:a16="http://schemas.microsoft.com/office/drawing/2014/main" id="{E5A5CAE8-9FD0-E556-A5F5-195085ECFD35}"/>
              </a:ext>
            </a:extLst>
          </p:cNvPr>
          <p:cNvSpPr/>
          <p:nvPr/>
        </p:nvSpPr>
        <p:spPr>
          <a:xfrm>
            <a:off x="8390065" y="3876130"/>
            <a:ext cx="958928" cy="958928"/>
          </a:xfrm>
          <a:custGeom>
            <a:avLst/>
            <a:gdLst>
              <a:gd name="connsiteX0" fmla="*/ 0 w 958928"/>
              <a:gd name="connsiteY0" fmla="*/ 527410 h 958928"/>
              <a:gd name="connsiteX1" fmla="*/ 215759 w 958928"/>
              <a:gd name="connsiteY1" fmla="*/ 527410 h 958928"/>
              <a:gd name="connsiteX2" fmla="*/ 215759 w 958928"/>
              <a:gd name="connsiteY2" fmla="*/ 0 h 958928"/>
              <a:gd name="connsiteX3" fmla="*/ 743169 w 958928"/>
              <a:gd name="connsiteY3" fmla="*/ 0 h 958928"/>
              <a:gd name="connsiteX4" fmla="*/ 743169 w 958928"/>
              <a:gd name="connsiteY4" fmla="*/ 527410 h 958928"/>
              <a:gd name="connsiteX5" fmla="*/ 958928 w 958928"/>
              <a:gd name="connsiteY5" fmla="*/ 527410 h 958928"/>
              <a:gd name="connsiteX6" fmla="*/ 479464 w 958928"/>
              <a:gd name="connsiteY6" fmla="*/ 958928 h 958928"/>
              <a:gd name="connsiteX7" fmla="*/ 0 w 958928"/>
              <a:gd name="connsiteY7" fmla="*/ 527410 h 958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8928" h="958928">
                <a:moveTo>
                  <a:pt x="0" y="527410"/>
                </a:moveTo>
                <a:lnTo>
                  <a:pt x="215759" y="527410"/>
                </a:lnTo>
                <a:lnTo>
                  <a:pt x="215759" y="0"/>
                </a:lnTo>
                <a:lnTo>
                  <a:pt x="743169" y="0"/>
                </a:lnTo>
                <a:lnTo>
                  <a:pt x="743169" y="527410"/>
                </a:lnTo>
                <a:lnTo>
                  <a:pt x="958928" y="527410"/>
                </a:lnTo>
                <a:lnTo>
                  <a:pt x="479464" y="958928"/>
                </a:lnTo>
                <a:lnTo>
                  <a:pt x="0" y="527410"/>
                </a:lnTo>
                <a:close/>
              </a:path>
            </a:pathLst>
          </a:custGeom>
          <a:solidFill>
            <a:schemeClr val="accent2">
              <a:lumMod val="75000"/>
              <a:alpha val="90000"/>
            </a:schemeClr>
          </a:solidFill>
          <a:ln>
            <a:solidFill>
              <a:schemeClr val="tx1">
                <a:alpha val="90000"/>
              </a:scheme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61479" tIns="45720" rIns="261479" bIns="283055"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grpSp>
        <p:nvGrpSpPr>
          <p:cNvPr id="3" name="Group 2">
            <a:extLst>
              <a:ext uri="{FF2B5EF4-FFF2-40B4-BE49-F238E27FC236}">
                <a16:creationId xmlns:a16="http://schemas.microsoft.com/office/drawing/2014/main" id="{908EADBE-BBEF-B71C-7618-1D8CF1670C55}"/>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72D203F-23D9-B8A0-439D-DD83EA27A16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2A81EB8-30DF-223D-A850-1FECAE6D28D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5DEF2AD-442A-9BDB-DBDC-648B0A9C09C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1115A49-BB77-6120-5A48-3E3DF38E9D0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71D4C7C-B89D-0F4C-CA00-966583A53C2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84618C9-9C23-393A-3388-66663B996E9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67593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96000" y="266400"/>
            <a:ext cx="72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Categories of Victims &amp; Witnesses</a:t>
            </a:r>
          </a:p>
        </p:txBody>
      </p:sp>
      <p:sp>
        <p:nvSpPr>
          <p:cNvPr id="12" name="Rectangle: Rounded Corners 11">
            <a:extLst>
              <a:ext uri="{FF2B5EF4-FFF2-40B4-BE49-F238E27FC236}">
                <a16:creationId xmlns:a16="http://schemas.microsoft.com/office/drawing/2014/main" id="{D5FA7D9E-9260-C344-B249-208192B2094A}"/>
              </a:ext>
            </a:extLst>
          </p:cNvPr>
          <p:cNvSpPr/>
          <p:nvPr/>
        </p:nvSpPr>
        <p:spPr>
          <a:xfrm>
            <a:off x="1906438" y="1219356"/>
            <a:ext cx="8605707" cy="2269070"/>
          </a:xfrm>
          <a:prstGeom prst="roundRect">
            <a:avLst>
              <a:gd name="adj" fmla="val 10000"/>
            </a:avLst>
          </a:prstGeom>
          <a:solidFill>
            <a:schemeClr val="accent2">
              <a:lumMod val="60000"/>
              <a:lumOff val="40000"/>
              <a:alpha val="90000"/>
            </a:schemeClr>
          </a:solidFill>
          <a:ln>
            <a:solidFill>
              <a:schemeClr val="tx1">
                <a:alpha val="90000"/>
              </a:scheme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13" name="Rectangle: Rounded Corners 12">
            <a:extLst>
              <a:ext uri="{FF2B5EF4-FFF2-40B4-BE49-F238E27FC236}">
                <a16:creationId xmlns:a16="http://schemas.microsoft.com/office/drawing/2014/main" id="{D7C89026-EB72-2486-4752-2354E03F976C}"/>
              </a:ext>
            </a:extLst>
          </p:cNvPr>
          <p:cNvSpPr/>
          <p:nvPr/>
        </p:nvSpPr>
        <p:spPr>
          <a:xfrm>
            <a:off x="2164609" y="1521898"/>
            <a:ext cx="2527926" cy="1663984"/>
          </a:xfrm>
          <a:prstGeom prst="roundRect">
            <a:avLst>
              <a:gd name="adj" fmla="val 10000"/>
            </a:avLst>
          </a:prstGeom>
          <a:blipFill rotWithShape="1">
            <a:blip r:embed="rId3"/>
            <a:srcRect/>
            <a:stretch>
              <a:fillRect l="-7000" r="-7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Shape 13">
            <a:extLst>
              <a:ext uri="{FF2B5EF4-FFF2-40B4-BE49-F238E27FC236}">
                <a16:creationId xmlns:a16="http://schemas.microsoft.com/office/drawing/2014/main" id="{36B4D0C6-9726-EA37-20D6-B06E4979A48B}"/>
              </a:ext>
            </a:extLst>
          </p:cNvPr>
          <p:cNvSpPr/>
          <p:nvPr/>
        </p:nvSpPr>
        <p:spPr>
          <a:xfrm>
            <a:off x="2164609" y="3488427"/>
            <a:ext cx="2527926" cy="1748634"/>
          </a:xfrm>
          <a:custGeom>
            <a:avLst/>
            <a:gdLst>
              <a:gd name="connsiteX0" fmla="*/ 265432 w 2527926"/>
              <a:gd name="connsiteY0" fmla="*/ 0 h 2773307"/>
              <a:gd name="connsiteX1" fmla="*/ 2262494 w 2527926"/>
              <a:gd name="connsiteY1" fmla="*/ 0 h 2773307"/>
              <a:gd name="connsiteX2" fmla="*/ 2527926 w 2527926"/>
              <a:gd name="connsiteY2" fmla="*/ 265432 h 2773307"/>
              <a:gd name="connsiteX3" fmla="*/ 2527926 w 2527926"/>
              <a:gd name="connsiteY3" fmla="*/ 2773307 h 2773307"/>
              <a:gd name="connsiteX4" fmla="*/ 2527926 w 2527926"/>
              <a:gd name="connsiteY4" fmla="*/ 2773307 h 2773307"/>
              <a:gd name="connsiteX5" fmla="*/ 0 w 2527926"/>
              <a:gd name="connsiteY5" fmla="*/ 2773307 h 2773307"/>
              <a:gd name="connsiteX6" fmla="*/ 0 w 2527926"/>
              <a:gd name="connsiteY6" fmla="*/ 2773307 h 2773307"/>
              <a:gd name="connsiteX7" fmla="*/ 0 w 2527926"/>
              <a:gd name="connsiteY7" fmla="*/ 265432 h 2773307"/>
              <a:gd name="connsiteX8" fmla="*/ 265432 w 2527926"/>
              <a:gd name="connsiteY8" fmla="*/ 0 h 2773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7926" h="2773307">
                <a:moveTo>
                  <a:pt x="2262494" y="2773307"/>
                </a:moveTo>
                <a:lnTo>
                  <a:pt x="265432" y="2773307"/>
                </a:lnTo>
                <a:cubicBezTo>
                  <a:pt x="118838" y="2773307"/>
                  <a:pt x="0" y="2654469"/>
                  <a:pt x="0" y="2507875"/>
                </a:cubicBezTo>
                <a:lnTo>
                  <a:pt x="0" y="0"/>
                </a:lnTo>
                <a:lnTo>
                  <a:pt x="0" y="0"/>
                </a:lnTo>
                <a:lnTo>
                  <a:pt x="2527926" y="0"/>
                </a:lnTo>
                <a:lnTo>
                  <a:pt x="2527926" y="0"/>
                </a:lnTo>
                <a:lnTo>
                  <a:pt x="2527926" y="2507875"/>
                </a:lnTo>
                <a:cubicBezTo>
                  <a:pt x="2527926" y="2654469"/>
                  <a:pt x="2409088" y="2773307"/>
                  <a:pt x="2262494" y="2773307"/>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76878" tIns="199136" rIns="276878" bIns="276878"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Vulnerable</a:t>
            </a:r>
          </a:p>
        </p:txBody>
      </p:sp>
      <p:sp>
        <p:nvSpPr>
          <p:cNvPr id="15" name="Rectangle: Rounded Corners 14">
            <a:extLst>
              <a:ext uri="{FF2B5EF4-FFF2-40B4-BE49-F238E27FC236}">
                <a16:creationId xmlns:a16="http://schemas.microsoft.com/office/drawing/2014/main" id="{A10806A9-DE60-1E31-7B5A-91C530F3717F}"/>
              </a:ext>
            </a:extLst>
          </p:cNvPr>
          <p:cNvSpPr/>
          <p:nvPr/>
        </p:nvSpPr>
        <p:spPr>
          <a:xfrm>
            <a:off x="4945328" y="1521898"/>
            <a:ext cx="2527926" cy="1663984"/>
          </a:xfrm>
          <a:prstGeom prst="roundRect">
            <a:avLst>
              <a:gd name="adj" fmla="val 10000"/>
            </a:avLst>
          </a:prstGeom>
          <a:blipFill rotWithShape="1">
            <a:blip r:embed="rId4"/>
            <a:srcRect/>
            <a:stretch>
              <a:fillRect t="-19000" b="-19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6" name="Freeform: Shape 15">
            <a:extLst>
              <a:ext uri="{FF2B5EF4-FFF2-40B4-BE49-F238E27FC236}">
                <a16:creationId xmlns:a16="http://schemas.microsoft.com/office/drawing/2014/main" id="{92527C07-09D4-7F23-7F9C-E7EDC9B072AB}"/>
              </a:ext>
            </a:extLst>
          </p:cNvPr>
          <p:cNvSpPr/>
          <p:nvPr/>
        </p:nvSpPr>
        <p:spPr>
          <a:xfrm>
            <a:off x="4945328" y="3488425"/>
            <a:ext cx="2527926" cy="1748635"/>
          </a:xfrm>
          <a:custGeom>
            <a:avLst/>
            <a:gdLst>
              <a:gd name="connsiteX0" fmla="*/ 265432 w 2527926"/>
              <a:gd name="connsiteY0" fmla="*/ 0 h 2773307"/>
              <a:gd name="connsiteX1" fmla="*/ 2262494 w 2527926"/>
              <a:gd name="connsiteY1" fmla="*/ 0 h 2773307"/>
              <a:gd name="connsiteX2" fmla="*/ 2527926 w 2527926"/>
              <a:gd name="connsiteY2" fmla="*/ 265432 h 2773307"/>
              <a:gd name="connsiteX3" fmla="*/ 2527926 w 2527926"/>
              <a:gd name="connsiteY3" fmla="*/ 2773307 h 2773307"/>
              <a:gd name="connsiteX4" fmla="*/ 2527926 w 2527926"/>
              <a:gd name="connsiteY4" fmla="*/ 2773307 h 2773307"/>
              <a:gd name="connsiteX5" fmla="*/ 0 w 2527926"/>
              <a:gd name="connsiteY5" fmla="*/ 2773307 h 2773307"/>
              <a:gd name="connsiteX6" fmla="*/ 0 w 2527926"/>
              <a:gd name="connsiteY6" fmla="*/ 2773307 h 2773307"/>
              <a:gd name="connsiteX7" fmla="*/ 0 w 2527926"/>
              <a:gd name="connsiteY7" fmla="*/ 265432 h 2773307"/>
              <a:gd name="connsiteX8" fmla="*/ 265432 w 2527926"/>
              <a:gd name="connsiteY8" fmla="*/ 0 h 2773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7926" h="2773307">
                <a:moveTo>
                  <a:pt x="2262494" y="2773307"/>
                </a:moveTo>
                <a:lnTo>
                  <a:pt x="265432" y="2773307"/>
                </a:lnTo>
                <a:cubicBezTo>
                  <a:pt x="118838" y="2773307"/>
                  <a:pt x="0" y="2654469"/>
                  <a:pt x="0" y="2507875"/>
                </a:cubicBezTo>
                <a:lnTo>
                  <a:pt x="0" y="0"/>
                </a:lnTo>
                <a:lnTo>
                  <a:pt x="0" y="0"/>
                </a:lnTo>
                <a:lnTo>
                  <a:pt x="2527926" y="0"/>
                </a:lnTo>
                <a:lnTo>
                  <a:pt x="2527926" y="0"/>
                </a:lnTo>
                <a:lnTo>
                  <a:pt x="2527926" y="2507875"/>
                </a:lnTo>
                <a:cubicBezTo>
                  <a:pt x="2527926" y="2654469"/>
                  <a:pt x="2409088" y="2773307"/>
                  <a:pt x="2262494" y="2773307"/>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76878" tIns="199137" rIns="276878" bIns="276878"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Intimidated</a:t>
            </a:r>
          </a:p>
        </p:txBody>
      </p:sp>
      <p:sp>
        <p:nvSpPr>
          <p:cNvPr id="17" name="Rectangle: Rounded Corners 16">
            <a:extLst>
              <a:ext uri="{FF2B5EF4-FFF2-40B4-BE49-F238E27FC236}">
                <a16:creationId xmlns:a16="http://schemas.microsoft.com/office/drawing/2014/main" id="{9219D8B3-A6BB-72B6-3DEB-86DEBE3F1C0E}"/>
              </a:ext>
            </a:extLst>
          </p:cNvPr>
          <p:cNvSpPr/>
          <p:nvPr/>
        </p:nvSpPr>
        <p:spPr>
          <a:xfrm>
            <a:off x="7726047" y="1521898"/>
            <a:ext cx="2527926" cy="1663984"/>
          </a:xfrm>
          <a:prstGeom prst="roundRect">
            <a:avLst>
              <a:gd name="adj" fmla="val 10000"/>
            </a:avLst>
          </a:prstGeom>
          <a:blipFill rotWithShape="1">
            <a:blip r:embed="rId5"/>
            <a:srcRect/>
            <a:stretch>
              <a:fillRect t="-5000" b="-5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8" name="Freeform: Shape 17">
            <a:extLst>
              <a:ext uri="{FF2B5EF4-FFF2-40B4-BE49-F238E27FC236}">
                <a16:creationId xmlns:a16="http://schemas.microsoft.com/office/drawing/2014/main" id="{4CA9544F-6C5C-13B5-6FFD-A2DF1075BE44}"/>
              </a:ext>
            </a:extLst>
          </p:cNvPr>
          <p:cNvSpPr/>
          <p:nvPr/>
        </p:nvSpPr>
        <p:spPr>
          <a:xfrm>
            <a:off x="7726047" y="3488427"/>
            <a:ext cx="2527927" cy="1748634"/>
          </a:xfrm>
          <a:custGeom>
            <a:avLst/>
            <a:gdLst>
              <a:gd name="connsiteX0" fmla="*/ 265432 w 2527926"/>
              <a:gd name="connsiteY0" fmla="*/ 0 h 2773307"/>
              <a:gd name="connsiteX1" fmla="*/ 2262494 w 2527926"/>
              <a:gd name="connsiteY1" fmla="*/ 0 h 2773307"/>
              <a:gd name="connsiteX2" fmla="*/ 2527926 w 2527926"/>
              <a:gd name="connsiteY2" fmla="*/ 265432 h 2773307"/>
              <a:gd name="connsiteX3" fmla="*/ 2527926 w 2527926"/>
              <a:gd name="connsiteY3" fmla="*/ 2773307 h 2773307"/>
              <a:gd name="connsiteX4" fmla="*/ 2527926 w 2527926"/>
              <a:gd name="connsiteY4" fmla="*/ 2773307 h 2773307"/>
              <a:gd name="connsiteX5" fmla="*/ 0 w 2527926"/>
              <a:gd name="connsiteY5" fmla="*/ 2773307 h 2773307"/>
              <a:gd name="connsiteX6" fmla="*/ 0 w 2527926"/>
              <a:gd name="connsiteY6" fmla="*/ 2773307 h 2773307"/>
              <a:gd name="connsiteX7" fmla="*/ 0 w 2527926"/>
              <a:gd name="connsiteY7" fmla="*/ 265432 h 2773307"/>
              <a:gd name="connsiteX8" fmla="*/ 265432 w 2527926"/>
              <a:gd name="connsiteY8" fmla="*/ 0 h 2773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7926" h="2773307">
                <a:moveTo>
                  <a:pt x="2262494" y="2773307"/>
                </a:moveTo>
                <a:lnTo>
                  <a:pt x="265432" y="2773307"/>
                </a:lnTo>
                <a:cubicBezTo>
                  <a:pt x="118838" y="2773307"/>
                  <a:pt x="0" y="2654469"/>
                  <a:pt x="0" y="2507875"/>
                </a:cubicBezTo>
                <a:lnTo>
                  <a:pt x="0" y="0"/>
                </a:lnTo>
                <a:lnTo>
                  <a:pt x="0" y="0"/>
                </a:lnTo>
                <a:lnTo>
                  <a:pt x="2527926" y="0"/>
                </a:lnTo>
                <a:lnTo>
                  <a:pt x="2527926" y="0"/>
                </a:lnTo>
                <a:lnTo>
                  <a:pt x="2527926" y="2507875"/>
                </a:lnTo>
                <a:cubicBezTo>
                  <a:pt x="2527926" y="2654469"/>
                  <a:pt x="2409088" y="2773307"/>
                  <a:pt x="2262494" y="2773307"/>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76878" tIns="199136" rIns="276879" bIns="276878"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Repeat Victimisation</a:t>
            </a:r>
          </a:p>
        </p:txBody>
      </p:sp>
      <p:grpSp>
        <p:nvGrpSpPr>
          <p:cNvPr id="3" name="Group 2">
            <a:extLst>
              <a:ext uri="{FF2B5EF4-FFF2-40B4-BE49-F238E27FC236}">
                <a16:creationId xmlns:a16="http://schemas.microsoft.com/office/drawing/2014/main" id="{E661FE69-A5ED-A93E-638A-C48D0657E238}"/>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8991B22A-E0EE-2CD0-72E9-2C0F12022C33}"/>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6511D975-68BD-2ECC-92F7-28C642579D3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493A635B-76F9-08C3-68C7-973CBDF546F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D047A11-5A4F-C214-7B1D-A61A9F1C2D9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7012D7B8-84F7-16AC-84B3-77AA7E28AFFB}"/>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0A6B1670-730E-F9D9-E7F8-1B0408E8ACE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10576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2530752" y="410830"/>
            <a:ext cx="7614795" cy="5446514"/>
          </a:xfrm>
          <a:prstGeom prst="rect">
            <a:avLst/>
          </a:prstGeom>
          <a:ln>
            <a:noFill/>
          </a:ln>
          <a:effectLst>
            <a:softEdge rad="112500"/>
          </a:effectLst>
        </p:spPr>
      </p:pic>
      <p:sp>
        <p:nvSpPr>
          <p:cNvPr id="6" name="TextBox 5"/>
          <p:cNvSpPr txBox="1"/>
          <p:nvPr/>
        </p:nvSpPr>
        <p:spPr>
          <a:xfrm>
            <a:off x="586316" y="266400"/>
            <a:ext cx="1124043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Youth Justice &amp; Criminal Evidence Act 1999 (Section 16</a:t>
            </a:r>
            <a:r>
              <a:rPr lang="en-GB" sz="3600" b="1" dirty="0">
                <a:solidFill>
                  <a:schemeClr val="bg1"/>
                </a:solidFill>
              </a:rPr>
              <a:t>)</a:t>
            </a:r>
          </a:p>
        </p:txBody>
      </p:sp>
      <p:sp>
        <p:nvSpPr>
          <p:cNvPr id="2" name="Rectangle 1">
            <a:extLst>
              <a:ext uri="{FF2B5EF4-FFF2-40B4-BE49-F238E27FC236}">
                <a16:creationId xmlns:a16="http://schemas.microsoft.com/office/drawing/2014/main" id="{BAF6C75D-83E8-4FDA-8D1A-D2DC02141EFF}"/>
              </a:ext>
            </a:extLst>
          </p:cNvPr>
          <p:cNvSpPr/>
          <p:nvPr/>
        </p:nvSpPr>
        <p:spPr>
          <a:xfrm>
            <a:off x="2399134" y="1110854"/>
            <a:ext cx="7614795" cy="646331"/>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Vulnerable Witnesses</a:t>
            </a:r>
          </a:p>
        </p:txBody>
      </p:sp>
      <p:graphicFrame>
        <p:nvGraphicFramePr>
          <p:cNvPr id="5" name="Diagram 4">
            <a:extLst>
              <a:ext uri="{FF2B5EF4-FFF2-40B4-BE49-F238E27FC236}">
                <a16:creationId xmlns:a16="http://schemas.microsoft.com/office/drawing/2014/main" id="{7DC42BCF-0926-46DD-A485-2CD43096A1B9}"/>
              </a:ext>
            </a:extLst>
          </p:cNvPr>
          <p:cNvGraphicFramePr/>
          <p:nvPr>
            <p:extLst>
              <p:ext uri="{D42A27DB-BD31-4B8C-83A1-F6EECF244321}">
                <p14:modId xmlns:p14="http://schemas.microsoft.com/office/powerpoint/2010/main" val="2731770284"/>
              </p:ext>
            </p:extLst>
          </p:nvPr>
        </p:nvGraphicFramePr>
        <p:xfrm>
          <a:off x="586316" y="1967307"/>
          <a:ext cx="10906029" cy="13951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7" name="Diagram 6">
            <a:extLst>
              <a:ext uri="{FF2B5EF4-FFF2-40B4-BE49-F238E27FC236}">
                <a16:creationId xmlns:a16="http://schemas.microsoft.com/office/drawing/2014/main" id="{5C2C6001-8A9B-4EFC-85AB-0FC84D9CCD05}"/>
              </a:ext>
            </a:extLst>
          </p:cNvPr>
          <p:cNvGraphicFramePr/>
          <p:nvPr>
            <p:extLst>
              <p:ext uri="{D42A27DB-BD31-4B8C-83A1-F6EECF244321}">
                <p14:modId xmlns:p14="http://schemas.microsoft.com/office/powerpoint/2010/main" val="286619973"/>
              </p:ext>
            </p:extLst>
          </p:nvPr>
        </p:nvGraphicFramePr>
        <p:xfrm>
          <a:off x="1044471" y="1814907"/>
          <a:ext cx="10324119" cy="553261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pSp>
        <p:nvGrpSpPr>
          <p:cNvPr id="4" name="Group 3">
            <a:extLst>
              <a:ext uri="{FF2B5EF4-FFF2-40B4-BE49-F238E27FC236}">
                <a16:creationId xmlns:a16="http://schemas.microsoft.com/office/drawing/2014/main" id="{EAE21749-D879-7C90-0EBB-3B5D5A1F3F35}"/>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21A35612-9E4D-0EE3-0CD0-0936A19679EA}"/>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A0CE11F-B68C-1CC0-B7DB-1999CFB8A0A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25A9CA8F-2BD2-E871-CD67-3264E42D454B}"/>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0589AF91-2BB4-08F8-B286-8450E60F101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AFF85C51-31FE-C1A3-D1A7-3A6ED27E97EF}"/>
                </a:ext>
              </a:extLst>
            </p:cNvPr>
            <p:cNvPicPr>
              <a:picLocks noChangeAspect="1"/>
            </p:cNvPicPr>
            <p:nvPr/>
          </p:nvPicPr>
          <p:blipFill rotWithShape="1">
            <a:blip r:embed="rId1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75912EE2-D1E5-81F6-8A7A-3B14AA7DDA1F}"/>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190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3D22354-47B6-4240-AE1B-B2F2F97ED089}"/>
                                            </p:graphicEl>
                                          </p:spTgt>
                                        </p:tgtEl>
                                        <p:attrNameLst>
                                          <p:attrName>style.visibility</p:attrName>
                                        </p:attrNameLst>
                                      </p:cBhvr>
                                      <p:to>
                                        <p:strVal val="visible"/>
                                      </p:to>
                                    </p:set>
                                    <p:animEffect transition="in" filter="fade">
                                      <p:cBhvr>
                                        <p:cTn id="12" dur="500"/>
                                        <p:tgtEl>
                                          <p:spTgt spid="5">
                                            <p:graphicEl>
                                              <a:dgm id="{73D22354-47B6-4240-AE1B-B2F2F97ED0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3E7489F0-A5D2-4234-B4C0-2F49A6AD8644}"/>
                                            </p:graphicEl>
                                          </p:spTgt>
                                        </p:tgtEl>
                                        <p:attrNameLst>
                                          <p:attrName>style.visibility</p:attrName>
                                        </p:attrNameLst>
                                      </p:cBhvr>
                                      <p:to>
                                        <p:strVal val="visible"/>
                                      </p:to>
                                    </p:set>
                                    <p:animEffect transition="in" filter="fade">
                                      <p:cBhvr>
                                        <p:cTn id="17" dur="500"/>
                                        <p:tgtEl>
                                          <p:spTgt spid="5">
                                            <p:graphicEl>
                                              <a:dgm id="{3E7489F0-A5D2-4234-B4C0-2F49A6AD8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E133B43-227F-4A90-A0A3-5F4FF6BD821D}"/>
                                            </p:graphicEl>
                                          </p:spTgt>
                                        </p:tgtEl>
                                        <p:attrNameLst>
                                          <p:attrName>style.visibility</p:attrName>
                                        </p:attrNameLst>
                                      </p:cBhvr>
                                      <p:to>
                                        <p:strVal val="visible"/>
                                      </p:to>
                                    </p:set>
                                    <p:animEffect transition="in" filter="fade">
                                      <p:cBhvr>
                                        <p:cTn id="20" dur="500"/>
                                        <p:tgtEl>
                                          <p:spTgt spid="5">
                                            <p:graphicEl>
                                              <a:dgm id="{3E133B43-227F-4A90-A0A3-5F4FF6BD821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F0080CA9-D790-4060-B908-625822B08DF2}"/>
                                            </p:graphicEl>
                                          </p:spTgt>
                                        </p:tgtEl>
                                        <p:attrNameLst>
                                          <p:attrName>style.visibility</p:attrName>
                                        </p:attrNameLst>
                                      </p:cBhvr>
                                      <p:to>
                                        <p:strVal val="visible"/>
                                      </p:to>
                                    </p:set>
                                    <p:animEffect transition="in" filter="fade">
                                      <p:cBhvr>
                                        <p:cTn id="25" dur="500"/>
                                        <p:tgtEl>
                                          <p:spTgt spid="7">
                                            <p:graphicEl>
                                              <a:dgm id="{F0080CA9-D790-4060-B908-625822B08DF2}"/>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49108F2C-0C99-4A3F-A128-E159F3488C79}"/>
                                            </p:graphicEl>
                                          </p:spTgt>
                                        </p:tgtEl>
                                        <p:attrNameLst>
                                          <p:attrName>style.visibility</p:attrName>
                                        </p:attrNameLst>
                                      </p:cBhvr>
                                      <p:to>
                                        <p:strVal val="visible"/>
                                      </p:to>
                                    </p:set>
                                    <p:animEffect transition="in" filter="fade">
                                      <p:cBhvr>
                                        <p:cTn id="30" dur="500"/>
                                        <p:tgtEl>
                                          <p:spTgt spid="7">
                                            <p:graphicEl>
                                              <a:dgm id="{49108F2C-0C99-4A3F-A128-E159F3488C79}"/>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57B52ACD-31C7-4011-9A6B-BE779A41CA42}"/>
                                            </p:graphicEl>
                                          </p:spTgt>
                                        </p:tgtEl>
                                        <p:attrNameLst>
                                          <p:attrName>style.visibility</p:attrName>
                                        </p:attrNameLst>
                                      </p:cBhvr>
                                      <p:to>
                                        <p:strVal val="visible"/>
                                      </p:to>
                                    </p:set>
                                    <p:animEffect transition="in" filter="fade">
                                      <p:cBhvr>
                                        <p:cTn id="33" dur="500"/>
                                        <p:tgtEl>
                                          <p:spTgt spid="7">
                                            <p:graphicEl>
                                              <a:dgm id="{57B52ACD-31C7-4011-9A6B-BE779A41CA42}"/>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
                                            <p:graphicEl>
                                              <a:dgm id="{3CFAF9DB-0CF9-4042-B087-CE4BF309DD09}"/>
                                            </p:graphicEl>
                                          </p:spTgt>
                                        </p:tgtEl>
                                        <p:attrNameLst>
                                          <p:attrName>style.visibility</p:attrName>
                                        </p:attrNameLst>
                                      </p:cBhvr>
                                      <p:to>
                                        <p:strVal val="visible"/>
                                      </p:to>
                                    </p:set>
                                    <p:animEffect transition="in" filter="fade">
                                      <p:cBhvr>
                                        <p:cTn id="38" dur="500"/>
                                        <p:tgtEl>
                                          <p:spTgt spid="7">
                                            <p:graphicEl>
                                              <a:dgm id="{3CFAF9DB-0CF9-4042-B087-CE4BF309DD09}"/>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7">
                                            <p:graphicEl>
                                              <a:dgm id="{E617C559-6091-46F4-A02B-246C9C944C7D}"/>
                                            </p:graphicEl>
                                          </p:spTgt>
                                        </p:tgtEl>
                                        <p:attrNameLst>
                                          <p:attrName>style.visibility</p:attrName>
                                        </p:attrNameLst>
                                      </p:cBhvr>
                                      <p:to>
                                        <p:strVal val="visible"/>
                                      </p:to>
                                    </p:set>
                                    <p:animEffect transition="in" filter="fade">
                                      <p:cBhvr>
                                        <p:cTn id="41" dur="500"/>
                                        <p:tgtEl>
                                          <p:spTgt spid="7">
                                            <p:graphicEl>
                                              <a:dgm id="{E617C559-6091-46F4-A02B-246C9C944C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Graphic spid="7"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1899536" y="431120"/>
            <a:ext cx="7722446" cy="5523512"/>
          </a:xfrm>
          <a:prstGeom prst="rect">
            <a:avLst/>
          </a:prstGeom>
          <a:ln>
            <a:noFill/>
          </a:ln>
          <a:effectLst>
            <a:softEdge rad="112500"/>
          </a:effectLst>
        </p:spPr>
      </p:pic>
      <p:sp>
        <p:nvSpPr>
          <p:cNvPr id="5" name="TextBox 4"/>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Behavioural Indicators of Vulnerability</a:t>
            </a:r>
          </a:p>
        </p:txBody>
      </p:sp>
      <p:sp>
        <p:nvSpPr>
          <p:cNvPr id="3" name="Rectangle 2">
            <a:extLst>
              <a:ext uri="{FF2B5EF4-FFF2-40B4-BE49-F238E27FC236}">
                <a16:creationId xmlns:a16="http://schemas.microsoft.com/office/drawing/2014/main" id="{B504B89F-CE8B-414C-B969-5898E09F5A4C}"/>
              </a:ext>
            </a:extLst>
          </p:cNvPr>
          <p:cNvSpPr/>
          <p:nvPr/>
        </p:nvSpPr>
        <p:spPr>
          <a:xfrm>
            <a:off x="3945082" y="1090416"/>
            <a:ext cx="4301836" cy="64633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Could include :-</a:t>
            </a:r>
          </a:p>
        </p:txBody>
      </p:sp>
      <p:graphicFrame>
        <p:nvGraphicFramePr>
          <p:cNvPr id="6" name="Diagram 5">
            <a:extLst>
              <a:ext uri="{FF2B5EF4-FFF2-40B4-BE49-F238E27FC236}">
                <a16:creationId xmlns:a16="http://schemas.microsoft.com/office/drawing/2014/main" id="{E1AB5704-373A-4314-85F1-6A9018EF4D14}"/>
              </a:ext>
            </a:extLst>
          </p:cNvPr>
          <p:cNvGraphicFramePr/>
          <p:nvPr>
            <p:extLst>
              <p:ext uri="{D42A27DB-BD31-4B8C-83A1-F6EECF244321}">
                <p14:modId xmlns:p14="http://schemas.microsoft.com/office/powerpoint/2010/main" val="1303986731"/>
              </p:ext>
            </p:extLst>
          </p:nvPr>
        </p:nvGraphicFramePr>
        <p:xfrm>
          <a:off x="391391" y="1203172"/>
          <a:ext cx="11409218" cy="52126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32511509-A86E-8A4F-A590-D1B6E22E105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8A1ED7A-A735-6BBF-EE09-E62079DF3A04}"/>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CFC9E79-3CF5-BEC3-DF74-00115ACBD7F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EA087D3-C9B3-FB31-9D9E-D86D660A611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D79C786-50E7-1E98-E4E6-84FA3AC4AB0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3ACFE196-5FDD-D44D-DE25-FFE196A716AD}"/>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738DB96-117B-E9FC-1318-43F2578746B9}"/>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58126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356ECD8-FBF7-4ECF-A1F1-68F004204C40}"/>
                                            </p:graphicEl>
                                          </p:spTgt>
                                        </p:tgtEl>
                                        <p:attrNameLst>
                                          <p:attrName>style.visibility</p:attrName>
                                        </p:attrNameLst>
                                      </p:cBhvr>
                                      <p:to>
                                        <p:strVal val="visible"/>
                                      </p:to>
                                    </p:set>
                                    <p:animEffect transition="in" filter="fade">
                                      <p:cBhvr>
                                        <p:cTn id="12" dur="500"/>
                                        <p:tgtEl>
                                          <p:spTgt spid="6">
                                            <p:graphicEl>
                                              <a:dgm id="{E356ECD8-FBF7-4ECF-A1F1-68F004204C4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494E094-7FBA-4BB1-94C7-6EDB64B4F9C6}"/>
                                            </p:graphicEl>
                                          </p:spTgt>
                                        </p:tgtEl>
                                        <p:attrNameLst>
                                          <p:attrName>style.visibility</p:attrName>
                                        </p:attrNameLst>
                                      </p:cBhvr>
                                      <p:to>
                                        <p:strVal val="visible"/>
                                      </p:to>
                                    </p:set>
                                    <p:animEffect transition="in" filter="fade">
                                      <p:cBhvr>
                                        <p:cTn id="17" dur="500"/>
                                        <p:tgtEl>
                                          <p:spTgt spid="6">
                                            <p:graphicEl>
                                              <a:dgm id="{8494E094-7FBA-4BB1-94C7-6EDB64B4F9C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DEBD3648-586A-40AF-9650-7D7A74294BB8}"/>
                                            </p:graphicEl>
                                          </p:spTgt>
                                        </p:tgtEl>
                                        <p:attrNameLst>
                                          <p:attrName>style.visibility</p:attrName>
                                        </p:attrNameLst>
                                      </p:cBhvr>
                                      <p:to>
                                        <p:strVal val="visible"/>
                                      </p:to>
                                    </p:set>
                                    <p:animEffect transition="in" filter="fade">
                                      <p:cBhvr>
                                        <p:cTn id="22" dur="500"/>
                                        <p:tgtEl>
                                          <p:spTgt spid="6">
                                            <p:graphicEl>
                                              <a:dgm id="{DEBD3648-586A-40AF-9650-7D7A74294B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625C9990-8A43-420F-B944-70B968D4B3E7}"/>
                                            </p:graphicEl>
                                          </p:spTgt>
                                        </p:tgtEl>
                                        <p:attrNameLst>
                                          <p:attrName>style.visibility</p:attrName>
                                        </p:attrNameLst>
                                      </p:cBhvr>
                                      <p:to>
                                        <p:strVal val="visible"/>
                                      </p:to>
                                    </p:set>
                                    <p:animEffect transition="in" filter="fade">
                                      <p:cBhvr>
                                        <p:cTn id="27" dur="500"/>
                                        <p:tgtEl>
                                          <p:spTgt spid="6">
                                            <p:graphicEl>
                                              <a:dgm id="{625C9990-8A43-420F-B944-70B968D4B3E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17DCCF2C-87A4-4B51-A0B9-F592FFDEF075}"/>
                                            </p:graphicEl>
                                          </p:spTgt>
                                        </p:tgtEl>
                                        <p:attrNameLst>
                                          <p:attrName>style.visibility</p:attrName>
                                        </p:attrNameLst>
                                      </p:cBhvr>
                                      <p:to>
                                        <p:strVal val="visible"/>
                                      </p:to>
                                    </p:set>
                                    <p:animEffect transition="in" filter="fade">
                                      <p:cBhvr>
                                        <p:cTn id="32" dur="500"/>
                                        <p:tgtEl>
                                          <p:spTgt spid="6">
                                            <p:graphicEl>
                                              <a:dgm id="{17DCCF2C-87A4-4B51-A0B9-F592FFDEF075}"/>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BE02E00A-E03B-47B9-A153-7590F5628036}"/>
                                            </p:graphicEl>
                                          </p:spTgt>
                                        </p:tgtEl>
                                        <p:attrNameLst>
                                          <p:attrName>style.visibility</p:attrName>
                                        </p:attrNameLst>
                                      </p:cBhvr>
                                      <p:to>
                                        <p:strVal val="visible"/>
                                      </p:to>
                                    </p:set>
                                    <p:animEffect transition="in" filter="fade">
                                      <p:cBhvr>
                                        <p:cTn id="37" dur="500"/>
                                        <p:tgtEl>
                                          <p:spTgt spid="6">
                                            <p:graphicEl>
                                              <a:dgm id="{BE02E00A-E03B-47B9-A153-7590F5628036}"/>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AEC31F23-8873-4BA0-ADFC-733C230A2B5E}"/>
                                            </p:graphicEl>
                                          </p:spTgt>
                                        </p:tgtEl>
                                        <p:attrNameLst>
                                          <p:attrName>style.visibility</p:attrName>
                                        </p:attrNameLst>
                                      </p:cBhvr>
                                      <p:to>
                                        <p:strVal val="visible"/>
                                      </p:to>
                                    </p:set>
                                    <p:animEffect transition="in" filter="fade">
                                      <p:cBhvr>
                                        <p:cTn id="42" dur="500"/>
                                        <p:tgtEl>
                                          <p:spTgt spid="6">
                                            <p:graphicEl>
                                              <a:dgm id="{AEC31F23-8873-4BA0-ADFC-733C230A2B5E}"/>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graphicEl>
                                              <a:dgm id="{816B1724-8AD5-4641-B3CB-41EB961E0262}"/>
                                            </p:graphicEl>
                                          </p:spTgt>
                                        </p:tgtEl>
                                        <p:attrNameLst>
                                          <p:attrName>style.visibility</p:attrName>
                                        </p:attrNameLst>
                                      </p:cBhvr>
                                      <p:to>
                                        <p:strVal val="visible"/>
                                      </p:to>
                                    </p:set>
                                    <p:animEffect transition="in" filter="fade">
                                      <p:cBhvr>
                                        <p:cTn id="47" dur="500"/>
                                        <p:tgtEl>
                                          <p:spTgt spid="6">
                                            <p:graphicEl>
                                              <a:dgm id="{816B1724-8AD5-4641-B3CB-41EB961E02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lum bright="70000" contrast="-70000"/>
            <a:extLst>
              <a:ext uri="{28A0092B-C50C-407E-A947-70E740481C1C}">
                <a14:useLocalDpi xmlns:a14="http://schemas.microsoft.com/office/drawing/2010/main" val="0"/>
              </a:ext>
            </a:extLst>
          </a:blip>
          <a:stretch>
            <a:fillRect/>
          </a:stretch>
        </p:blipFill>
        <p:spPr>
          <a:xfrm>
            <a:off x="3840906" y="1040740"/>
            <a:ext cx="4608512" cy="4387716"/>
          </a:xfrm>
          <a:prstGeom prst="rect">
            <a:avLst/>
          </a:prstGeom>
        </p:spPr>
      </p:pic>
      <p:sp>
        <p:nvSpPr>
          <p:cNvPr id="5" name="TextBox 4"/>
          <p:cNvSpPr txBox="1"/>
          <p:nvPr/>
        </p:nvSpPr>
        <p:spPr>
          <a:xfrm>
            <a:off x="475785" y="290733"/>
            <a:ext cx="1124043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Youth Justice &amp; Criminal Evidence Act 1999 (Section 17)</a:t>
            </a:r>
          </a:p>
        </p:txBody>
      </p:sp>
      <p:sp>
        <p:nvSpPr>
          <p:cNvPr id="4" name="Scroll: Horizontal 3">
            <a:extLst>
              <a:ext uri="{FF2B5EF4-FFF2-40B4-BE49-F238E27FC236}">
                <a16:creationId xmlns:a16="http://schemas.microsoft.com/office/drawing/2014/main" id="{E2302188-0B50-41EF-AC40-6336D3EABA97}"/>
              </a:ext>
            </a:extLst>
          </p:cNvPr>
          <p:cNvSpPr/>
          <p:nvPr/>
        </p:nvSpPr>
        <p:spPr>
          <a:xfrm>
            <a:off x="1924844" y="1040740"/>
            <a:ext cx="8504816" cy="4680077"/>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Intimidated Witness</a:t>
            </a:r>
          </a:p>
          <a:p>
            <a:pPr algn="ctr"/>
            <a:endParaRPr lang="en-GB" sz="2800" dirty="0"/>
          </a:p>
          <a:p>
            <a:pPr algn="ctr"/>
            <a:r>
              <a:rPr lang="en-GB" sz="2400" dirty="0">
                <a:solidFill>
                  <a:schemeClr val="tx1"/>
                </a:solidFill>
              </a:rPr>
              <a:t>Witnesses in criminal proceedings (other than the accused) whose quality of evidence is likely to be diminished by reason of fear or distress in connection with testifying in proceedings</a:t>
            </a:r>
          </a:p>
        </p:txBody>
      </p:sp>
      <p:grpSp>
        <p:nvGrpSpPr>
          <p:cNvPr id="3" name="Group 2">
            <a:extLst>
              <a:ext uri="{FF2B5EF4-FFF2-40B4-BE49-F238E27FC236}">
                <a16:creationId xmlns:a16="http://schemas.microsoft.com/office/drawing/2014/main" id="{B91B9A2E-AC87-7911-C8D8-40093EE40DAA}"/>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FBA267FC-A171-06C0-0C06-B14ADE3543B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87B6D00-9F73-46AD-D876-BCE627828E4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13397CD-5331-7058-039B-CE5DC755E6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B950A78-2539-626E-0879-4E80A2B7592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861B913-A605-9636-6559-FDDDA2B3109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E02779B-C7E9-6761-6391-6D5ECC5B5BE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573748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99694" y="266400"/>
            <a:ext cx="7200000" cy="667114"/>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Intimidation</a:t>
            </a:r>
          </a:p>
        </p:txBody>
      </p:sp>
      <p:pic>
        <p:nvPicPr>
          <p:cNvPr id="6" name="Picture 5"/>
          <p:cNvPicPr>
            <a:picLocks noChangeAspect="1"/>
          </p:cNvPicPr>
          <p:nvPr/>
        </p:nvPicPr>
        <p:blipFill>
          <a:blip r:embed="rId3"/>
          <a:stretch>
            <a:fillRect/>
          </a:stretch>
        </p:blipFill>
        <p:spPr>
          <a:xfrm>
            <a:off x="845731" y="3221365"/>
            <a:ext cx="2916708" cy="2477728"/>
          </a:xfrm>
          <a:prstGeom prst="rect">
            <a:avLst/>
          </a:prstGeom>
        </p:spPr>
      </p:pic>
      <p:sp>
        <p:nvSpPr>
          <p:cNvPr id="13" name="Freeform: Shape 12">
            <a:extLst>
              <a:ext uri="{FF2B5EF4-FFF2-40B4-BE49-F238E27FC236}">
                <a16:creationId xmlns:a16="http://schemas.microsoft.com/office/drawing/2014/main" id="{7ED7F370-9926-90CC-72CA-3C8C3648FBFF}"/>
              </a:ext>
            </a:extLst>
          </p:cNvPr>
          <p:cNvSpPr/>
          <p:nvPr/>
        </p:nvSpPr>
        <p:spPr>
          <a:xfrm>
            <a:off x="508433" y="1180312"/>
            <a:ext cx="2890137" cy="1734082"/>
          </a:xfrm>
          <a:custGeom>
            <a:avLst/>
            <a:gdLst>
              <a:gd name="connsiteX0" fmla="*/ 0 w 2890137"/>
              <a:gd name="connsiteY0" fmla="*/ 173408 h 1734082"/>
              <a:gd name="connsiteX1" fmla="*/ 173408 w 2890137"/>
              <a:gd name="connsiteY1" fmla="*/ 0 h 1734082"/>
              <a:gd name="connsiteX2" fmla="*/ 2716729 w 2890137"/>
              <a:gd name="connsiteY2" fmla="*/ 0 h 1734082"/>
              <a:gd name="connsiteX3" fmla="*/ 2890137 w 2890137"/>
              <a:gd name="connsiteY3" fmla="*/ 173408 h 1734082"/>
              <a:gd name="connsiteX4" fmla="*/ 2890137 w 2890137"/>
              <a:gd name="connsiteY4" fmla="*/ 1560674 h 1734082"/>
              <a:gd name="connsiteX5" fmla="*/ 2716729 w 2890137"/>
              <a:gd name="connsiteY5" fmla="*/ 1734082 h 1734082"/>
              <a:gd name="connsiteX6" fmla="*/ 173408 w 2890137"/>
              <a:gd name="connsiteY6" fmla="*/ 1734082 h 1734082"/>
              <a:gd name="connsiteX7" fmla="*/ 0 w 2890137"/>
              <a:gd name="connsiteY7" fmla="*/ 1560674 h 1734082"/>
              <a:gd name="connsiteX8" fmla="*/ 0 w 2890137"/>
              <a:gd name="connsiteY8" fmla="*/ 173408 h 173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0137" h="1734082">
                <a:moveTo>
                  <a:pt x="0" y="173408"/>
                </a:moveTo>
                <a:cubicBezTo>
                  <a:pt x="0" y="77637"/>
                  <a:pt x="77637" y="0"/>
                  <a:pt x="173408" y="0"/>
                </a:cubicBezTo>
                <a:lnTo>
                  <a:pt x="2716729" y="0"/>
                </a:lnTo>
                <a:cubicBezTo>
                  <a:pt x="2812500" y="0"/>
                  <a:pt x="2890137" y="77637"/>
                  <a:pt x="2890137" y="173408"/>
                </a:cubicBezTo>
                <a:lnTo>
                  <a:pt x="2890137" y="1560674"/>
                </a:lnTo>
                <a:cubicBezTo>
                  <a:pt x="2890137" y="1656445"/>
                  <a:pt x="2812500" y="1734082"/>
                  <a:pt x="2716729" y="1734082"/>
                </a:cubicBezTo>
                <a:lnTo>
                  <a:pt x="173408" y="1734082"/>
                </a:lnTo>
                <a:cubicBezTo>
                  <a:pt x="77637" y="1734082"/>
                  <a:pt x="0" y="1656445"/>
                  <a:pt x="0" y="1560674"/>
                </a:cubicBezTo>
                <a:lnTo>
                  <a:pt x="0" y="173408"/>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230" tIns="142230" rIns="142230" bIns="14223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Intimidation has occurred or is likely to occur</a:t>
            </a:r>
          </a:p>
        </p:txBody>
      </p:sp>
      <p:sp>
        <p:nvSpPr>
          <p:cNvPr id="14" name="Freeform: Shape 13">
            <a:extLst>
              <a:ext uri="{FF2B5EF4-FFF2-40B4-BE49-F238E27FC236}">
                <a16:creationId xmlns:a16="http://schemas.microsoft.com/office/drawing/2014/main" id="{6AD8CE28-F1B7-920A-6E7A-73E051818673}"/>
              </a:ext>
            </a:extLst>
          </p:cNvPr>
          <p:cNvSpPr/>
          <p:nvPr/>
        </p:nvSpPr>
        <p:spPr>
          <a:xfrm>
            <a:off x="3652902" y="1688976"/>
            <a:ext cx="612709" cy="716753"/>
          </a:xfrm>
          <a:custGeom>
            <a:avLst/>
            <a:gdLst>
              <a:gd name="connsiteX0" fmla="*/ 0 w 612709"/>
              <a:gd name="connsiteY0" fmla="*/ 143351 h 716753"/>
              <a:gd name="connsiteX1" fmla="*/ 306355 w 612709"/>
              <a:gd name="connsiteY1" fmla="*/ 143351 h 716753"/>
              <a:gd name="connsiteX2" fmla="*/ 306355 w 612709"/>
              <a:gd name="connsiteY2" fmla="*/ 0 h 716753"/>
              <a:gd name="connsiteX3" fmla="*/ 612709 w 612709"/>
              <a:gd name="connsiteY3" fmla="*/ 358377 h 716753"/>
              <a:gd name="connsiteX4" fmla="*/ 306355 w 612709"/>
              <a:gd name="connsiteY4" fmla="*/ 716753 h 716753"/>
              <a:gd name="connsiteX5" fmla="*/ 306355 w 612709"/>
              <a:gd name="connsiteY5" fmla="*/ 573402 h 716753"/>
              <a:gd name="connsiteX6" fmla="*/ 0 w 612709"/>
              <a:gd name="connsiteY6" fmla="*/ 573402 h 716753"/>
              <a:gd name="connsiteX7" fmla="*/ 0 w 612709"/>
              <a:gd name="connsiteY7" fmla="*/ 143351 h 71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709" h="716753">
                <a:moveTo>
                  <a:pt x="0" y="143351"/>
                </a:moveTo>
                <a:lnTo>
                  <a:pt x="306355" y="143351"/>
                </a:lnTo>
                <a:lnTo>
                  <a:pt x="306355" y="0"/>
                </a:lnTo>
                <a:lnTo>
                  <a:pt x="612709" y="358377"/>
                </a:lnTo>
                <a:lnTo>
                  <a:pt x="306355" y="716753"/>
                </a:lnTo>
                <a:lnTo>
                  <a:pt x="306355" y="573402"/>
                </a:lnTo>
                <a:lnTo>
                  <a:pt x="0" y="573402"/>
                </a:lnTo>
                <a:lnTo>
                  <a:pt x="0" y="143351"/>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43351" rIns="183813" bIns="143351"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15" name="Freeform: Shape 14">
            <a:extLst>
              <a:ext uri="{FF2B5EF4-FFF2-40B4-BE49-F238E27FC236}">
                <a16:creationId xmlns:a16="http://schemas.microsoft.com/office/drawing/2014/main" id="{C4FC16DB-5CD7-FCFD-9860-260DAE5114E8}"/>
              </a:ext>
            </a:extLst>
          </p:cNvPr>
          <p:cNvSpPr/>
          <p:nvPr/>
        </p:nvSpPr>
        <p:spPr>
          <a:xfrm>
            <a:off x="4554625" y="1180312"/>
            <a:ext cx="2890137" cy="1734082"/>
          </a:xfrm>
          <a:custGeom>
            <a:avLst/>
            <a:gdLst>
              <a:gd name="connsiteX0" fmla="*/ 0 w 2890137"/>
              <a:gd name="connsiteY0" fmla="*/ 173408 h 1734082"/>
              <a:gd name="connsiteX1" fmla="*/ 173408 w 2890137"/>
              <a:gd name="connsiteY1" fmla="*/ 0 h 1734082"/>
              <a:gd name="connsiteX2" fmla="*/ 2716729 w 2890137"/>
              <a:gd name="connsiteY2" fmla="*/ 0 h 1734082"/>
              <a:gd name="connsiteX3" fmla="*/ 2890137 w 2890137"/>
              <a:gd name="connsiteY3" fmla="*/ 173408 h 1734082"/>
              <a:gd name="connsiteX4" fmla="*/ 2890137 w 2890137"/>
              <a:gd name="connsiteY4" fmla="*/ 1560674 h 1734082"/>
              <a:gd name="connsiteX5" fmla="*/ 2716729 w 2890137"/>
              <a:gd name="connsiteY5" fmla="*/ 1734082 h 1734082"/>
              <a:gd name="connsiteX6" fmla="*/ 173408 w 2890137"/>
              <a:gd name="connsiteY6" fmla="*/ 1734082 h 1734082"/>
              <a:gd name="connsiteX7" fmla="*/ 0 w 2890137"/>
              <a:gd name="connsiteY7" fmla="*/ 1560674 h 1734082"/>
              <a:gd name="connsiteX8" fmla="*/ 0 w 2890137"/>
              <a:gd name="connsiteY8" fmla="*/ 173408 h 173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0137" h="1734082">
                <a:moveTo>
                  <a:pt x="0" y="173408"/>
                </a:moveTo>
                <a:cubicBezTo>
                  <a:pt x="0" y="77637"/>
                  <a:pt x="77637" y="0"/>
                  <a:pt x="173408" y="0"/>
                </a:cubicBezTo>
                <a:lnTo>
                  <a:pt x="2716729" y="0"/>
                </a:lnTo>
                <a:cubicBezTo>
                  <a:pt x="2812500" y="0"/>
                  <a:pt x="2890137" y="77637"/>
                  <a:pt x="2890137" y="173408"/>
                </a:cubicBezTo>
                <a:lnTo>
                  <a:pt x="2890137" y="1560674"/>
                </a:lnTo>
                <a:cubicBezTo>
                  <a:pt x="2890137" y="1656445"/>
                  <a:pt x="2812500" y="1734082"/>
                  <a:pt x="2716729" y="1734082"/>
                </a:cubicBezTo>
                <a:lnTo>
                  <a:pt x="173408" y="1734082"/>
                </a:lnTo>
                <a:cubicBezTo>
                  <a:pt x="77637" y="1734082"/>
                  <a:pt x="0" y="1656445"/>
                  <a:pt x="0" y="1560674"/>
                </a:cubicBezTo>
                <a:lnTo>
                  <a:pt x="0" y="173408"/>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230" tIns="142230" rIns="142230" bIns="14223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Reluctance to give a statement despite giving information about the offence</a:t>
            </a:r>
          </a:p>
        </p:txBody>
      </p:sp>
      <p:sp>
        <p:nvSpPr>
          <p:cNvPr id="16" name="Freeform: Shape 15">
            <a:extLst>
              <a:ext uri="{FF2B5EF4-FFF2-40B4-BE49-F238E27FC236}">
                <a16:creationId xmlns:a16="http://schemas.microsoft.com/office/drawing/2014/main" id="{C4DA08B6-DAAD-A16F-7A43-9060E5695E43}"/>
              </a:ext>
            </a:extLst>
          </p:cNvPr>
          <p:cNvSpPr/>
          <p:nvPr/>
        </p:nvSpPr>
        <p:spPr>
          <a:xfrm>
            <a:off x="7699094" y="1688976"/>
            <a:ext cx="612709" cy="716753"/>
          </a:xfrm>
          <a:custGeom>
            <a:avLst/>
            <a:gdLst>
              <a:gd name="connsiteX0" fmla="*/ 0 w 612709"/>
              <a:gd name="connsiteY0" fmla="*/ 143351 h 716753"/>
              <a:gd name="connsiteX1" fmla="*/ 306355 w 612709"/>
              <a:gd name="connsiteY1" fmla="*/ 143351 h 716753"/>
              <a:gd name="connsiteX2" fmla="*/ 306355 w 612709"/>
              <a:gd name="connsiteY2" fmla="*/ 0 h 716753"/>
              <a:gd name="connsiteX3" fmla="*/ 612709 w 612709"/>
              <a:gd name="connsiteY3" fmla="*/ 358377 h 716753"/>
              <a:gd name="connsiteX4" fmla="*/ 306355 w 612709"/>
              <a:gd name="connsiteY4" fmla="*/ 716753 h 716753"/>
              <a:gd name="connsiteX5" fmla="*/ 306355 w 612709"/>
              <a:gd name="connsiteY5" fmla="*/ 573402 h 716753"/>
              <a:gd name="connsiteX6" fmla="*/ 0 w 612709"/>
              <a:gd name="connsiteY6" fmla="*/ 573402 h 716753"/>
              <a:gd name="connsiteX7" fmla="*/ 0 w 612709"/>
              <a:gd name="connsiteY7" fmla="*/ 143351 h 71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709" h="716753">
                <a:moveTo>
                  <a:pt x="0" y="143351"/>
                </a:moveTo>
                <a:lnTo>
                  <a:pt x="306355" y="143351"/>
                </a:lnTo>
                <a:lnTo>
                  <a:pt x="306355" y="0"/>
                </a:lnTo>
                <a:lnTo>
                  <a:pt x="612709" y="358377"/>
                </a:lnTo>
                <a:lnTo>
                  <a:pt x="306355" y="716753"/>
                </a:lnTo>
                <a:lnTo>
                  <a:pt x="306355" y="573402"/>
                </a:lnTo>
                <a:lnTo>
                  <a:pt x="0" y="573402"/>
                </a:lnTo>
                <a:lnTo>
                  <a:pt x="0" y="143351"/>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0" tIns="143351" rIns="183813" bIns="143351"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17" name="Freeform: Shape 16">
            <a:extLst>
              <a:ext uri="{FF2B5EF4-FFF2-40B4-BE49-F238E27FC236}">
                <a16:creationId xmlns:a16="http://schemas.microsoft.com/office/drawing/2014/main" id="{36BE310B-D265-6F14-FEC5-602F5997F1F3}"/>
              </a:ext>
            </a:extLst>
          </p:cNvPr>
          <p:cNvSpPr/>
          <p:nvPr/>
        </p:nvSpPr>
        <p:spPr>
          <a:xfrm>
            <a:off x="8600817" y="1180312"/>
            <a:ext cx="2890137" cy="1734082"/>
          </a:xfrm>
          <a:custGeom>
            <a:avLst/>
            <a:gdLst>
              <a:gd name="connsiteX0" fmla="*/ 0 w 2890137"/>
              <a:gd name="connsiteY0" fmla="*/ 173408 h 1734082"/>
              <a:gd name="connsiteX1" fmla="*/ 173408 w 2890137"/>
              <a:gd name="connsiteY1" fmla="*/ 0 h 1734082"/>
              <a:gd name="connsiteX2" fmla="*/ 2716729 w 2890137"/>
              <a:gd name="connsiteY2" fmla="*/ 0 h 1734082"/>
              <a:gd name="connsiteX3" fmla="*/ 2890137 w 2890137"/>
              <a:gd name="connsiteY3" fmla="*/ 173408 h 1734082"/>
              <a:gd name="connsiteX4" fmla="*/ 2890137 w 2890137"/>
              <a:gd name="connsiteY4" fmla="*/ 1560674 h 1734082"/>
              <a:gd name="connsiteX5" fmla="*/ 2716729 w 2890137"/>
              <a:gd name="connsiteY5" fmla="*/ 1734082 h 1734082"/>
              <a:gd name="connsiteX6" fmla="*/ 173408 w 2890137"/>
              <a:gd name="connsiteY6" fmla="*/ 1734082 h 1734082"/>
              <a:gd name="connsiteX7" fmla="*/ 0 w 2890137"/>
              <a:gd name="connsiteY7" fmla="*/ 1560674 h 1734082"/>
              <a:gd name="connsiteX8" fmla="*/ 0 w 2890137"/>
              <a:gd name="connsiteY8" fmla="*/ 173408 h 173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0137" h="1734082">
                <a:moveTo>
                  <a:pt x="0" y="173408"/>
                </a:moveTo>
                <a:cubicBezTo>
                  <a:pt x="0" y="77637"/>
                  <a:pt x="77637" y="0"/>
                  <a:pt x="173408" y="0"/>
                </a:cubicBezTo>
                <a:lnTo>
                  <a:pt x="2716729" y="0"/>
                </a:lnTo>
                <a:cubicBezTo>
                  <a:pt x="2812500" y="0"/>
                  <a:pt x="2890137" y="77637"/>
                  <a:pt x="2890137" y="173408"/>
                </a:cubicBezTo>
                <a:lnTo>
                  <a:pt x="2890137" y="1560674"/>
                </a:lnTo>
                <a:cubicBezTo>
                  <a:pt x="2890137" y="1656445"/>
                  <a:pt x="2812500" y="1734082"/>
                  <a:pt x="2716729" y="1734082"/>
                </a:cubicBezTo>
                <a:lnTo>
                  <a:pt x="173408" y="1734082"/>
                </a:lnTo>
                <a:cubicBezTo>
                  <a:pt x="77637" y="1734082"/>
                  <a:pt x="0" y="1656445"/>
                  <a:pt x="0" y="1560674"/>
                </a:cubicBezTo>
                <a:lnTo>
                  <a:pt x="0" y="173408"/>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230" tIns="142230" rIns="142230" bIns="14223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Residing on a housing estate that has a history of ASB &amp; conflict with police</a:t>
            </a:r>
          </a:p>
        </p:txBody>
      </p:sp>
      <p:sp>
        <p:nvSpPr>
          <p:cNvPr id="18" name="Freeform: Shape 17">
            <a:extLst>
              <a:ext uri="{FF2B5EF4-FFF2-40B4-BE49-F238E27FC236}">
                <a16:creationId xmlns:a16="http://schemas.microsoft.com/office/drawing/2014/main" id="{7674FC82-C7C7-26B8-D4DD-922277E33EAC}"/>
              </a:ext>
            </a:extLst>
          </p:cNvPr>
          <p:cNvSpPr/>
          <p:nvPr/>
        </p:nvSpPr>
        <p:spPr>
          <a:xfrm>
            <a:off x="9687508" y="3138065"/>
            <a:ext cx="716753" cy="612709"/>
          </a:xfrm>
          <a:custGeom>
            <a:avLst/>
            <a:gdLst>
              <a:gd name="connsiteX0" fmla="*/ 0 w 612709"/>
              <a:gd name="connsiteY0" fmla="*/ 143351 h 716753"/>
              <a:gd name="connsiteX1" fmla="*/ 306355 w 612709"/>
              <a:gd name="connsiteY1" fmla="*/ 143351 h 716753"/>
              <a:gd name="connsiteX2" fmla="*/ 306355 w 612709"/>
              <a:gd name="connsiteY2" fmla="*/ 0 h 716753"/>
              <a:gd name="connsiteX3" fmla="*/ 612709 w 612709"/>
              <a:gd name="connsiteY3" fmla="*/ 358377 h 716753"/>
              <a:gd name="connsiteX4" fmla="*/ 306355 w 612709"/>
              <a:gd name="connsiteY4" fmla="*/ 716753 h 716753"/>
              <a:gd name="connsiteX5" fmla="*/ 306355 w 612709"/>
              <a:gd name="connsiteY5" fmla="*/ 573402 h 716753"/>
              <a:gd name="connsiteX6" fmla="*/ 0 w 612709"/>
              <a:gd name="connsiteY6" fmla="*/ 573402 h 716753"/>
              <a:gd name="connsiteX7" fmla="*/ 0 w 612709"/>
              <a:gd name="connsiteY7" fmla="*/ 143351 h 71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709" h="716753">
                <a:moveTo>
                  <a:pt x="490167" y="0"/>
                </a:moveTo>
                <a:lnTo>
                  <a:pt x="490167" y="358377"/>
                </a:lnTo>
                <a:lnTo>
                  <a:pt x="612709" y="358377"/>
                </a:lnTo>
                <a:lnTo>
                  <a:pt x="306354" y="716753"/>
                </a:lnTo>
                <a:lnTo>
                  <a:pt x="0" y="358377"/>
                </a:lnTo>
                <a:lnTo>
                  <a:pt x="122542" y="358377"/>
                </a:lnTo>
                <a:lnTo>
                  <a:pt x="122542" y="0"/>
                </a:lnTo>
                <a:lnTo>
                  <a:pt x="490167" y="0"/>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43352" tIns="0" rIns="143350" bIns="183813"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19" name="Freeform: Shape 18">
            <a:extLst>
              <a:ext uri="{FF2B5EF4-FFF2-40B4-BE49-F238E27FC236}">
                <a16:creationId xmlns:a16="http://schemas.microsoft.com/office/drawing/2014/main" id="{20CE4419-9A30-8108-955C-2B4EFBD74750}"/>
              </a:ext>
            </a:extLst>
          </p:cNvPr>
          <p:cNvSpPr/>
          <p:nvPr/>
        </p:nvSpPr>
        <p:spPr>
          <a:xfrm>
            <a:off x="8600817" y="3948529"/>
            <a:ext cx="2890137" cy="1734082"/>
          </a:xfrm>
          <a:custGeom>
            <a:avLst/>
            <a:gdLst>
              <a:gd name="connsiteX0" fmla="*/ 0 w 2890137"/>
              <a:gd name="connsiteY0" fmla="*/ 173408 h 1734082"/>
              <a:gd name="connsiteX1" fmla="*/ 173408 w 2890137"/>
              <a:gd name="connsiteY1" fmla="*/ 0 h 1734082"/>
              <a:gd name="connsiteX2" fmla="*/ 2716729 w 2890137"/>
              <a:gd name="connsiteY2" fmla="*/ 0 h 1734082"/>
              <a:gd name="connsiteX3" fmla="*/ 2890137 w 2890137"/>
              <a:gd name="connsiteY3" fmla="*/ 173408 h 1734082"/>
              <a:gd name="connsiteX4" fmla="*/ 2890137 w 2890137"/>
              <a:gd name="connsiteY4" fmla="*/ 1560674 h 1734082"/>
              <a:gd name="connsiteX5" fmla="*/ 2716729 w 2890137"/>
              <a:gd name="connsiteY5" fmla="*/ 1734082 h 1734082"/>
              <a:gd name="connsiteX6" fmla="*/ 173408 w 2890137"/>
              <a:gd name="connsiteY6" fmla="*/ 1734082 h 1734082"/>
              <a:gd name="connsiteX7" fmla="*/ 0 w 2890137"/>
              <a:gd name="connsiteY7" fmla="*/ 1560674 h 1734082"/>
              <a:gd name="connsiteX8" fmla="*/ 0 w 2890137"/>
              <a:gd name="connsiteY8" fmla="*/ 173408 h 173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0137" h="1734082">
                <a:moveTo>
                  <a:pt x="0" y="173408"/>
                </a:moveTo>
                <a:cubicBezTo>
                  <a:pt x="0" y="77637"/>
                  <a:pt x="77637" y="0"/>
                  <a:pt x="173408" y="0"/>
                </a:cubicBezTo>
                <a:lnTo>
                  <a:pt x="2716729" y="0"/>
                </a:lnTo>
                <a:cubicBezTo>
                  <a:pt x="2812500" y="0"/>
                  <a:pt x="2890137" y="77637"/>
                  <a:pt x="2890137" y="173408"/>
                </a:cubicBezTo>
                <a:lnTo>
                  <a:pt x="2890137" y="1560674"/>
                </a:lnTo>
                <a:cubicBezTo>
                  <a:pt x="2890137" y="1656445"/>
                  <a:pt x="2812500" y="1734082"/>
                  <a:pt x="2716729" y="1734082"/>
                </a:cubicBezTo>
                <a:lnTo>
                  <a:pt x="173408" y="1734082"/>
                </a:lnTo>
                <a:cubicBezTo>
                  <a:pt x="77637" y="1734082"/>
                  <a:pt x="0" y="1656445"/>
                  <a:pt x="0" y="1560674"/>
                </a:cubicBezTo>
                <a:lnTo>
                  <a:pt x="0" y="173408"/>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230" tIns="142230" rIns="142230" bIns="14223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Residing in a small close-knit community</a:t>
            </a:r>
          </a:p>
        </p:txBody>
      </p:sp>
      <p:sp>
        <p:nvSpPr>
          <p:cNvPr id="20" name="Freeform: Shape 19">
            <a:extLst>
              <a:ext uri="{FF2B5EF4-FFF2-40B4-BE49-F238E27FC236}">
                <a16:creationId xmlns:a16="http://schemas.microsoft.com/office/drawing/2014/main" id="{54620CC5-9646-E6E0-9A4E-C8D28CAA7643}"/>
              </a:ext>
            </a:extLst>
          </p:cNvPr>
          <p:cNvSpPr/>
          <p:nvPr/>
        </p:nvSpPr>
        <p:spPr>
          <a:xfrm>
            <a:off x="7733776" y="4457193"/>
            <a:ext cx="612710" cy="716754"/>
          </a:xfrm>
          <a:custGeom>
            <a:avLst/>
            <a:gdLst>
              <a:gd name="connsiteX0" fmla="*/ 0 w 612709"/>
              <a:gd name="connsiteY0" fmla="*/ 143351 h 716753"/>
              <a:gd name="connsiteX1" fmla="*/ 306355 w 612709"/>
              <a:gd name="connsiteY1" fmla="*/ 143351 h 716753"/>
              <a:gd name="connsiteX2" fmla="*/ 306355 w 612709"/>
              <a:gd name="connsiteY2" fmla="*/ 0 h 716753"/>
              <a:gd name="connsiteX3" fmla="*/ 612709 w 612709"/>
              <a:gd name="connsiteY3" fmla="*/ 358377 h 716753"/>
              <a:gd name="connsiteX4" fmla="*/ 306355 w 612709"/>
              <a:gd name="connsiteY4" fmla="*/ 716753 h 716753"/>
              <a:gd name="connsiteX5" fmla="*/ 306355 w 612709"/>
              <a:gd name="connsiteY5" fmla="*/ 573402 h 716753"/>
              <a:gd name="connsiteX6" fmla="*/ 0 w 612709"/>
              <a:gd name="connsiteY6" fmla="*/ 573402 h 716753"/>
              <a:gd name="connsiteX7" fmla="*/ 0 w 612709"/>
              <a:gd name="connsiteY7" fmla="*/ 143351 h 7167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709" h="716753">
                <a:moveTo>
                  <a:pt x="612709" y="573402"/>
                </a:moveTo>
                <a:lnTo>
                  <a:pt x="306354" y="573402"/>
                </a:lnTo>
                <a:lnTo>
                  <a:pt x="306354" y="716753"/>
                </a:lnTo>
                <a:lnTo>
                  <a:pt x="0" y="358376"/>
                </a:lnTo>
                <a:lnTo>
                  <a:pt x="306354" y="0"/>
                </a:lnTo>
                <a:lnTo>
                  <a:pt x="306354" y="143351"/>
                </a:lnTo>
                <a:lnTo>
                  <a:pt x="612709" y="143351"/>
                </a:lnTo>
                <a:lnTo>
                  <a:pt x="612709" y="573402"/>
                </a:lnTo>
                <a:close/>
              </a:path>
            </a:pathLst>
          </a:cu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83813" tIns="143352" rIns="1" bIns="143351" numCol="1" spcCol="1270" anchor="ctr" anchorCtr="0">
            <a:noAutofit/>
          </a:bodyPr>
          <a:lstStyle/>
          <a:p>
            <a:pPr marL="0" lvl="0" indent="0" algn="ctr" defTabSz="1333500">
              <a:lnSpc>
                <a:spcPct val="90000"/>
              </a:lnSpc>
              <a:spcBef>
                <a:spcPct val="0"/>
              </a:spcBef>
              <a:spcAft>
                <a:spcPct val="35000"/>
              </a:spcAft>
              <a:buNone/>
            </a:pPr>
            <a:endParaRPr lang="en-GB" sz="3000" kern="1200"/>
          </a:p>
        </p:txBody>
      </p:sp>
      <p:sp>
        <p:nvSpPr>
          <p:cNvPr id="21" name="Freeform: Shape 20">
            <a:extLst>
              <a:ext uri="{FF2B5EF4-FFF2-40B4-BE49-F238E27FC236}">
                <a16:creationId xmlns:a16="http://schemas.microsoft.com/office/drawing/2014/main" id="{C424A9BA-E3DB-163B-F751-0518BC41B21F}"/>
              </a:ext>
            </a:extLst>
          </p:cNvPr>
          <p:cNvSpPr/>
          <p:nvPr/>
        </p:nvSpPr>
        <p:spPr>
          <a:xfrm>
            <a:off x="4554625" y="3948529"/>
            <a:ext cx="2890137" cy="1734082"/>
          </a:xfrm>
          <a:custGeom>
            <a:avLst/>
            <a:gdLst>
              <a:gd name="connsiteX0" fmla="*/ 0 w 2890137"/>
              <a:gd name="connsiteY0" fmla="*/ 173408 h 1734082"/>
              <a:gd name="connsiteX1" fmla="*/ 173408 w 2890137"/>
              <a:gd name="connsiteY1" fmla="*/ 0 h 1734082"/>
              <a:gd name="connsiteX2" fmla="*/ 2716729 w 2890137"/>
              <a:gd name="connsiteY2" fmla="*/ 0 h 1734082"/>
              <a:gd name="connsiteX3" fmla="*/ 2890137 w 2890137"/>
              <a:gd name="connsiteY3" fmla="*/ 173408 h 1734082"/>
              <a:gd name="connsiteX4" fmla="*/ 2890137 w 2890137"/>
              <a:gd name="connsiteY4" fmla="*/ 1560674 h 1734082"/>
              <a:gd name="connsiteX5" fmla="*/ 2716729 w 2890137"/>
              <a:gd name="connsiteY5" fmla="*/ 1734082 h 1734082"/>
              <a:gd name="connsiteX6" fmla="*/ 173408 w 2890137"/>
              <a:gd name="connsiteY6" fmla="*/ 1734082 h 1734082"/>
              <a:gd name="connsiteX7" fmla="*/ 0 w 2890137"/>
              <a:gd name="connsiteY7" fmla="*/ 1560674 h 1734082"/>
              <a:gd name="connsiteX8" fmla="*/ 0 w 2890137"/>
              <a:gd name="connsiteY8" fmla="*/ 173408 h 173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90137" h="1734082">
                <a:moveTo>
                  <a:pt x="0" y="173408"/>
                </a:moveTo>
                <a:cubicBezTo>
                  <a:pt x="0" y="77637"/>
                  <a:pt x="77637" y="0"/>
                  <a:pt x="173408" y="0"/>
                </a:cubicBezTo>
                <a:lnTo>
                  <a:pt x="2716729" y="0"/>
                </a:lnTo>
                <a:cubicBezTo>
                  <a:pt x="2812500" y="0"/>
                  <a:pt x="2890137" y="77637"/>
                  <a:pt x="2890137" y="173408"/>
                </a:cubicBezTo>
                <a:lnTo>
                  <a:pt x="2890137" y="1560674"/>
                </a:lnTo>
                <a:cubicBezTo>
                  <a:pt x="2890137" y="1656445"/>
                  <a:pt x="2812500" y="1734082"/>
                  <a:pt x="2716729" y="1734082"/>
                </a:cubicBezTo>
                <a:lnTo>
                  <a:pt x="173408" y="1734082"/>
                </a:lnTo>
                <a:cubicBezTo>
                  <a:pt x="77637" y="1734082"/>
                  <a:pt x="0" y="1656445"/>
                  <a:pt x="0" y="1560674"/>
                </a:cubicBezTo>
                <a:lnTo>
                  <a:pt x="0" y="173408"/>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42230" tIns="142230" rIns="142230" bIns="14223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Member of a cultural, an ethnic minority or religious group</a:t>
            </a:r>
          </a:p>
        </p:txBody>
      </p:sp>
      <p:grpSp>
        <p:nvGrpSpPr>
          <p:cNvPr id="3" name="Group 2">
            <a:extLst>
              <a:ext uri="{FF2B5EF4-FFF2-40B4-BE49-F238E27FC236}">
                <a16:creationId xmlns:a16="http://schemas.microsoft.com/office/drawing/2014/main" id="{D109224F-3F07-C5E4-F873-D13D0B26EBC0}"/>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312DF5A2-7CF0-8DB7-A965-F92E9ADC7D1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149BC803-4AA5-9140-EA12-DBE2484DA28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EA6C94C-43DC-037A-3800-ACD9F55924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7379B68-38FB-FFCE-874B-11814ABC1EF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F9715B9E-1410-502C-0090-DCB7FED5211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03EDF22A-56D2-489D-84A2-88CDD27DAA6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74744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l="10077"/>
          <a:stretch/>
        </p:blipFill>
        <p:spPr>
          <a:xfrm>
            <a:off x="1494503" y="453582"/>
            <a:ext cx="9144000" cy="5544614"/>
          </a:xfrm>
          <a:prstGeom prst="rect">
            <a:avLst/>
          </a:prstGeom>
          <a:ln>
            <a:noFill/>
          </a:ln>
          <a:effectLst>
            <a:softEdge rad="112500"/>
          </a:effectLst>
        </p:spPr>
      </p:pic>
      <p:sp>
        <p:nvSpPr>
          <p:cNvPr id="6" name="TextBox 5"/>
          <p:cNvSpPr txBox="1"/>
          <p:nvPr/>
        </p:nvSpPr>
        <p:spPr>
          <a:xfrm>
            <a:off x="2496000" y="266400"/>
            <a:ext cx="7200000" cy="647483"/>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Repeat Victimisation (RV)</a:t>
            </a:r>
          </a:p>
        </p:txBody>
      </p:sp>
      <p:sp>
        <p:nvSpPr>
          <p:cNvPr id="3" name="Scroll: Horizontal 2">
            <a:extLst>
              <a:ext uri="{FF2B5EF4-FFF2-40B4-BE49-F238E27FC236}">
                <a16:creationId xmlns:a16="http://schemas.microsoft.com/office/drawing/2014/main" id="{6D95EA99-8DC9-4945-8F59-06F90A3BCBFA}"/>
              </a:ext>
            </a:extLst>
          </p:cNvPr>
          <p:cNvSpPr/>
          <p:nvPr/>
        </p:nvSpPr>
        <p:spPr>
          <a:xfrm>
            <a:off x="2021870" y="1101065"/>
            <a:ext cx="8089266" cy="4626596"/>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victim of the same type of crime more than once in the last year”</a:t>
            </a:r>
          </a:p>
          <a:p>
            <a:pPr algn="ctr"/>
            <a:endParaRPr lang="en-GB" sz="2800" dirty="0">
              <a:solidFill>
                <a:schemeClr val="tx1"/>
              </a:solidFill>
            </a:endParaRPr>
          </a:p>
          <a:p>
            <a:pPr algn="ctr"/>
            <a:r>
              <a:rPr lang="en-GB" sz="2400" dirty="0">
                <a:solidFill>
                  <a:schemeClr val="tx1"/>
                </a:solidFill>
              </a:rPr>
              <a:t>Home Office Bulletin</a:t>
            </a:r>
          </a:p>
          <a:p>
            <a:pPr algn="ctr"/>
            <a:r>
              <a:rPr lang="en-GB" sz="2400" dirty="0">
                <a:solidFill>
                  <a:schemeClr val="tx1"/>
                </a:solidFill>
              </a:rPr>
              <a:t>“Crime in England &amp; wales 2009/10”</a:t>
            </a:r>
          </a:p>
        </p:txBody>
      </p:sp>
      <p:grpSp>
        <p:nvGrpSpPr>
          <p:cNvPr id="4" name="Group 3">
            <a:extLst>
              <a:ext uri="{FF2B5EF4-FFF2-40B4-BE49-F238E27FC236}">
                <a16:creationId xmlns:a16="http://schemas.microsoft.com/office/drawing/2014/main" id="{F3646FF0-7B98-5B6E-2763-0A601BB2659B}"/>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3E1AC913-AD43-3964-B600-278F4C15F029}"/>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CA0098DF-9F75-66A9-C23F-AC32259CC6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EB80E85A-5C75-BEE1-58CC-D0491D3BBE3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EC6689E-534E-220A-A118-12A0F2E5978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3ABD60E5-AC74-7689-7514-CFB36FADC16C}"/>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BB7A9F4-649A-4B65-6560-AC82D9F698D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83694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l="10077"/>
          <a:stretch/>
        </p:blipFill>
        <p:spPr>
          <a:xfrm>
            <a:off x="1859256" y="661088"/>
            <a:ext cx="8570404" cy="5196805"/>
          </a:xfrm>
          <a:prstGeom prst="rect">
            <a:avLst/>
          </a:prstGeom>
          <a:ln>
            <a:noFill/>
          </a:ln>
          <a:effectLst>
            <a:softEdge rad="112500"/>
          </a:effectLst>
        </p:spPr>
      </p:pic>
      <p:sp>
        <p:nvSpPr>
          <p:cNvPr id="6" name="TextBox 5"/>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Poly- victimisation</a:t>
            </a:r>
          </a:p>
        </p:txBody>
      </p:sp>
      <p:sp>
        <p:nvSpPr>
          <p:cNvPr id="5" name="Scroll: Horizontal 4">
            <a:extLst>
              <a:ext uri="{FF2B5EF4-FFF2-40B4-BE49-F238E27FC236}">
                <a16:creationId xmlns:a16="http://schemas.microsoft.com/office/drawing/2014/main" id="{661151D8-03A9-4DD9-A4ED-7297477C8281}"/>
              </a:ext>
            </a:extLst>
          </p:cNvPr>
          <p:cNvSpPr/>
          <p:nvPr/>
        </p:nvSpPr>
        <p:spPr>
          <a:xfrm>
            <a:off x="1924844" y="1040740"/>
            <a:ext cx="8504816" cy="4680077"/>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refers to having experienced multiple victimisations such as sexual abuse, physical abuse, bullying &amp; exposure to family violence. The definition emphasises different kinds of victimisation rather than multiple episodes of the same kind of victimisation</a:t>
            </a:r>
          </a:p>
        </p:txBody>
      </p:sp>
      <p:grpSp>
        <p:nvGrpSpPr>
          <p:cNvPr id="3" name="Group 2">
            <a:extLst>
              <a:ext uri="{FF2B5EF4-FFF2-40B4-BE49-F238E27FC236}">
                <a16:creationId xmlns:a16="http://schemas.microsoft.com/office/drawing/2014/main" id="{A726C6B7-471B-CEC7-CAE8-B7A01C0D4588}"/>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9502CD05-A42F-0CCB-88FE-28D72845D2C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CBE781F-C5A0-0DA8-AAB5-69514B5D3EC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0509195-88BF-CFE6-C3E3-8C2DF082E5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C9A25F7-6B3F-F526-5D04-4EBE1109BB1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25C2EA62-ADAB-A43E-8E59-C75803E247DD}"/>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9B0CF29-AFE9-97C8-6F40-AE531EA5E66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75518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l="10077"/>
          <a:stretch/>
        </p:blipFill>
        <p:spPr>
          <a:xfrm>
            <a:off x="1859256" y="661088"/>
            <a:ext cx="8570404" cy="5196805"/>
          </a:xfrm>
          <a:prstGeom prst="rect">
            <a:avLst/>
          </a:prstGeom>
          <a:ln>
            <a:noFill/>
          </a:ln>
          <a:effectLst>
            <a:softEdge rad="112500"/>
          </a:effectLst>
        </p:spPr>
      </p:pic>
      <p:sp>
        <p:nvSpPr>
          <p:cNvPr id="6" name="TextBox 5"/>
          <p:cNvSpPr txBox="1"/>
          <p:nvPr/>
        </p:nvSpPr>
        <p:spPr>
          <a:xfrm>
            <a:off x="2496000" y="266400"/>
            <a:ext cx="72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Secondary victimisation</a:t>
            </a:r>
          </a:p>
        </p:txBody>
      </p:sp>
      <p:sp>
        <p:nvSpPr>
          <p:cNvPr id="5" name="Scroll: Horizontal 4">
            <a:extLst>
              <a:ext uri="{FF2B5EF4-FFF2-40B4-BE49-F238E27FC236}">
                <a16:creationId xmlns:a16="http://schemas.microsoft.com/office/drawing/2014/main" id="{661151D8-03A9-4DD9-A4ED-7297477C8281}"/>
              </a:ext>
            </a:extLst>
          </p:cNvPr>
          <p:cNvSpPr/>
          <p:nvPr/>
        </p:nvSpPr>
        <p:spPr>
          <a:xfrm>
            <a:off x="872837" y="1000106"/>
            <a:ext cx="10868890" cy="4720711"/>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The </a:t>
            </a:r>
            <a:r>
              <a:rPr lang="en-GB" sz="2400" b="1" dirty="0">
                <a:solidFill>
                  <a:schemeClr val="tx1"/>
                </a:solidFill>
              </a:rPr>
              <a:t>1999 Stephen Lawrence Inquiry</a:t>
            </a:r>
            <a:r>
              <a:rPr lang="en-GB" sz="2400" dirty="0">
                <a:solidFill>
                  <a:schemeClr val="tx1"/>
                </a:solidFill>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p>
          <a:p>
            <a:r>
              <a:rPr lang="en-GB" sz="2400" dirty="0">
                <a:solidFill>
                  <a:schemeClr val="tx1"/>
                </a:solidFill>
              </a:rPr>
              <a:t>Secondary victimisation is based on perception &amp; it is immaterial whether it is reasonable or not for the victim or complainant to feel that way. An open &amp; sensitive policing response can prevent escalation.</a:t>
            </a:r>
          </a:p>
        </p:txBody>
      </p:sp>
      <p:grpSp>
        <p:nvGrpSpPr>
          <p:cNvPr id="3" name="Group 2">
            <a:extLst>
              <a:ext uri="{FF2B5EF4-FFF2-40B4-BE49-F238E27FC236}">
                <a16:creationId xmlns:a16="http://schemas.microsoft.com/office/drawing/2014/main" id="{C85F1135-D7FF-453E-939E-85E55D3A45AE}"/>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93E6138B-9F5D-1F16-EAF5-64B7EA928A7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A941DE7-ABD4-81CC-242F-7F926E0E8B4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CC0B581-A87E-BBF4-6CA9-D18C658B805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AE5B369C-040F-638C-F839-CDB847ADFB6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90F8DDC-DD88-6609-735E-93C189B0EC0B}"/>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4A88B73-17E9-DA3A-AA14-4CA86375AE1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70157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Specific Crimes &amp; Incidents</a:t>
            </a:r>
          </a:p>
        </p:txBody>
      </p:sp>
      <p:pic>
        <p:nvPicPr>
          <p:cNvPr id="5" name="Picture 4"/>
          <p:cNvPicPr>
            <a:picLocks noChangeAspect="1"/>
          </p:cNvPicPr>
          <p:nvPr/>
        </p:nvPicPr>
        <p:blipFill>
          <a:blip r:embed="rId3"/>
          <a:stretch>
            <a:fillRect/>
          </a:stretch>
        </p:blipFill>
        <p:spPr>
          <a:xfrm>
            <a:off x="7429600" y="1706993"/>
            <a:ext cx="3677015" cy="3600986"/>
          </a:xfrm>
          <a:prstGeom prst="rect">
            <a:avLst/>
          </a:prstGeom>
        </p:spPr>
      </p:pic>
      <p:graphicFrame>
        <p:nvGraphicFramePr>
          <p:cNvPr id="2" name="Diagram 1">
            <a:extLst>
              <a:ext uri="{FF2B5EF4-FFF2-40B4-BE49-F238E27FC236}">
                <a16:creationId xmlns:a16="http://schemas.microsoft.com/office/drawing/2014/main" id="{6E0A892B-007F-48DC-AB6E-0D74C6982780}"/>
              </a:ext>
            </a:extLst>
          </p:cNvPr>
          <p:cNvGraphicFramePr/>
          <p:nvPr>
            <p:extLst>
              <p:ext uri="{D42A27DB-BD31-4B8C-83A1-F6EECF244321}">
                <p14:modId xmlns:p14="http://schemas.microsoft.com/office/powerpoint/2010/main" val="3358864217"/>
              </p:ext>
            </p:extLst>
          </p:nvPr>
        </p:nvGraphicFramePr>
        <p:xfrm>
          <a:off x="899491" y="1134844"/>
          <a:ext cx="6530109" cy="45883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3" name="Group 2">
            <a:extLst>
              <a:ext uri="{FF2B5EF4-FFF2-40B4-BE49-F238E27FC236}">
                <a16:creationId xmlns:a16="http://schemas.microsoft.com/office/drawing/2014/main" id="{5DFBBCD2-4355-A56B-8392-356021B07683}"/>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9B60FC34-5E30-F14B-FC27-FEC98F0691FF}"/>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181E342-DC67-75C0-F00A-4A0852C10A1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934FDE0-A246-736D-855D-B58C660018F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F462249-F5C3-17A9-03E4-933D876E202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BB3FFC7-80E7-BD9C-F6EA-BC1C0701031F}"/>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F524CEE-5B43-1A4D-E689-8BD28AD1B548}"/>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4680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DDA6CD9-1418-492B-B09B-FE7A686FA614}"/>
                                            </p:graphicEl>
                                          </p:spTgt>
                                        </p:tgtEl>
                                        <p:attrNameLst>
                                          <p:attrName>style.visibility</p:attrName>
                                        </p:attrNameLst>
                                      </p:cBhvr>
                                      <p:to>
                                        <p:strVal val="visible"/>
                                      </p:to>
                                    </p:set>
                                    <p:animEffect transition="in" filter="fade">
                                      <p:cBhvr>
                                        <p:cTn id="7" dur="500"/>
                                        <p:tgtEl>
                                          <p:spTgt spid="2">
                                            <p:graphicEl>
                                              <a:dgm id="{8DDA6CD9-1418-492B-B09B-FE7A686FA61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D30DB86-E77A-4479-89F5-9FC0C6EE6F59}"/>
                                            </p:graphicEl>
                                          </p:spTgt>
                                        </p:tgtEl>
                                        <p:attrNameLst>
                                          <p:attrName>style.visibility</p:attrName>
                                        </p:attrNameLst>
                                      </p:cBhvr>
                                      <p:to>
                                        <p:strVal val="visible"/>
                                      </p:to>
                                    </p:set>
                                    <p:animEffect transition="in" filter="fade">
                                      <p:cBhvr>
                                        <p:cTn id="12" dur="500"/>
                                        <p:tgtEl>
                                          <p:spTgt spid="2">
                                            <p:graphicEl>
                                              <a:dgm id="{6D30DB86-E77A-4479-89F5-9FC0C6EE6F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F3F25DF-0A54-46BF-98E5-D0DF42D4B112}"/>
                                            </p:graphicEl>
                                          </p:spTgt>
                                        </p:tgtEl>
                                        <p:attrNameLst>
                                          <p:attrName>style.visibility</p:attrName>
                                        </p:attrNameLst>
                                      </p:cBhvr>
                                      <p:to>
                                        <p:strVal val="visible"/>
                                      </p:to>
                                    </p:set>
                                    <p:animEffect transition="in" filter="fade">
                                      <p:cBhvr>
                                        <p:cTn id="15" dur="500"/>
                                        <p:tgtEl>
                                          <p:spTgt spid="2">
                                            <p:graphicEl>
                                              <a:dgm id="{EF3F25DF-0A54-46BF-98E5-D0DF42D4B11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CABF4CC-0D40-4573-88E2-66E6ACCF56A5}"/>
                                            </p:graphicEl>
                                          </p:spTgt>
                                        </p:tgtEl>
                                        <p:attrNameLst>
                                          <p:attrName>style.visibility</p:attrName>
                                        </p:attrNameLst>
                                      </p:cBhvr>
                                      <p:to>
                                        <p:strVal val="visible"/>
                                      </p:to>
                                    </p:set>
                                    <p:animEffect transition="in" filter="fade">
                                      <p:cBhvr>
                                        <p:cTn id="20" dur="500"/>
                                        <p:tgtEl>
                                          <p:spTgt spid="2">
                                            <p:graphicEl>
                                              <a:dgm id="{8CABF4CC-0D40-4573-88E2-66E6ACCF56A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04B312D-CA25-4279-A2B0-856939D25258}"/>
                                            </p:graphicEl>
                                          </p:spTgt>
                                        </p:tgtEl>
                                        <p:attrNameLst>
                                          <p:attrName>style.visibility</p:attrName>
                                        </p:attrNameLst>
                                      </p:cBhvr>
                                      <p:to>
                                        <p:strVal val="visible"/>
                                      </p:to>
                                    </p:set>
                                    <p:animEffect transition="in" filter="fade">
                                      <p:cBhvr>
                                        <p:cTn id="23" dur="500"/>
                                        <p:tgtEl>
                                          <p:spTgt spid="2">
                                            <p:graphicEl>
                                              <a:dgm id="{E04B312D-CA25-4279-A2B0-856939D2525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1599B77-A545-4DC9-B856-D6B6CF74D976}"/>
                                            </p:graphicEl>
                                          </p:spTgt>
                                        </p:tgtEl>
                                        <p:attrNameLst>
                                          <p:attrName>style.visibility</p:attrName>
                                        </p:attrNameLst>
                                      </p:cBhvr>
                                      <p:to>
                                        <p:strVal val="visible"/>
                                      </p:to>
                                    </p:set>
                                    <p:animEffect transition="in" filter="fade">
                                      <p:cBhvr>
                                        <p:cTn id="28" dur="500"/>
                                        <p:tgtEl>
                                          <p:spTgt spid="2">
                                            <p:graphicEl>
                                              <a:dgm id="{71599B77-A545-4DC9-B856-D6B6CF74D97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DC76D7CC-0B0A-4845-BE3E-C1F5E1D8EA51}"/>
                                            </p:graphicEl>
                                          </p:spTgt>
                                        </p:tgtEl>
                                        <p:attrNameLst>
                                          <p:attrName>style.visibility</p:attrName>
                                        </p:attrNameLst>
                                      </p:cBhvr>
                                      <p:to>
                                        <p:strVal val="visible"/>
                                      </p:to>
                                    </p:set>
                                    <p:animEffect transition="in" filter="fade">
                                      <p:cBhvr>
                                        <p:cTn id="31" dur="500"/>
                                        <p:tgtEl>
                                          <p:spTgt spid="2">
                                            <p:graphicEl>
                                              <a:dgm id="{DC76D7CC-0B0A-4845-BE3E-C1F5E1D8EA5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1105AA7-33CA-474D-9174-E0AEAC60A758}"/>
                                            </p:graphicEl>
                                          </p:spTgt>
                                        </p:tgtEl>
                                        <p:attrNameLst>
                                          <p:attrName>style.visibility</p:attrName>
                                        </p:attrNameLst>
                                      </p:cBhvr>
                                      <p:to>
                                        <p:strVal val="visible"/>
                                      </p:to>
                                    </p:set>
                                    <p:animEffect transition="in" filter="fade">
                                      <p:cBhvr>
                                        <p:cTn id="36" dur="500"/>
                                        <p:tgtEl>
                                          <p:spTgt spid="2">
                                            <p:graphicEl>
                                              <a:dgm id="{71105AA7-33CA-474D-9174-E0AEAC60A75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E9C3DA6-A3D8-4A37-A141-7679502B1681}"/>
                                            </p:graphicEl>
                                          </p:spTgt>
                                        </p:tgtEl>
                                        <p:attrNameLst>
                                          <p:attrName>style.visibility</p:attrName>
                                        </p:attrNameLst>
                                      </p:cBhvr>
                                      <p:to>
                                        <p:strVal val="visible"/>
                                      </p:to>
                                    </p:set>
                                    <p:animEffect transition="in" filter="fade">
                                      <p:cBhvr>
                                        <p:cTn id="39" dur="500"/>
                                        <p:tgtEl>
                                          <p:spTgt spid="2">
                                            <p:graphicEl>
                                              <a:dgm id="{AE9C3DA6-A3D8-4A37-A141-7679502B168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ECF6BF-F581-46DD-A1B8-51F31F8966E0}"/>
                                            </p:graphicEl>
                                          </p:spTgt>
                                        </p:tgtEl>
                                        <p:attrNameLst>
                                          <p:attrName>style.visibility</p:attrName>
                                        </p:attrNameLst>
                                      </p:cBhvr>
                                      <p:to>
                                        <p:strVal val="visible"/>
                                      </p:to>
                                    </p:set>
                                    <p:animEffect transition="in" filter="fade">
                                      <p:cBhvr>
                                        <p:cTn id="44" dur="500"/>
                                        <p:tgtEl>
                                          <p:spTgt spid="2">
                                            <p:graphicEl>
                                              <a:dgm id="{2AECF6BF-F581-46DD-A1B8-51F31F8966E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F1CF819E-BACE-478D-A5E3-5045A7D51654}"/>
                                            </p:graphicEl>
                                          </p:spTgt>
                                        </p:tgtEl>
                                        <p:attrNameLst>
                                          <p:attrName>style.visibility</p:attrName>
                                        </p:attrNameLst>
                                      </p:cBhvr>
                                      <p:to>
                                        <p:strVal val="visible"/>
                                      </p:to>
                                    </p:set>
                                    <p:animEffect transition="in" filter="fade">
                                      <p:cBhvr>
                                        <p:cTn id="47" dur="500"/>
                                        <p:tgtEl>
                                          <p:spTgt spid="2">
                                            <p:graphicEl>
                                              <a:dgm id="{F1CF819E-BACE-478D-A5E3-5045A7D516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3985" y="266400"/>
            <a:ext cx="1004390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Communicating with Vulnerable Victims &amp; Witnesses</a:t>
            </a:r>
          </a:p>
        </p:txBody>
      </p:sp>
      <p:sp>
        <p:nvSpPr>
          <p:cNvPr id="12" name="Freeform: Shape 11">
            <a:extLst>
              <a:ext uri="{FF2B5EF4-FFF2-40B4-BE49-F238E27FC236}">
                <a16:creationId xmlns:a16="http://schemas.microsoft.com/office/drawing/2014/main" id="{CD71A79C-0B06-8875-1815-BFF6974BD1C6}"/>
              </a:ext>
            </a:extLst>
          </p:cNvPr>
          <p:cNvSpPr/>
          <p:nvPr/>
        </p:nvSpPr>
        <p:spPr>
          <a:xfrm>
            <a:off x="410397" y="1137389"/>
            <a:ext cx="2679908" cy="1607944"/>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Observe them carefully – how do they communicate with you?</a:t>
            </a:r>
          </a:p>
        </p:txBody>
      </p:sp>
      <p:sp>
        <p:nvSpPr>
          <p:cNvPr id="13" name="Freeform: Shape 12">
            <a:extLst>
              <a:ext uri="{FF2B5EF4-FFF2-40B4-BE49-F238E27FC236}">
                <a16:creationId xmlns:a16="http://schemas.microsoft.com/office/drawing/2014/main" id="{C0B5DA99-CBD6-2B85-1CDF-2BC07B9AD827}"/>
              </a:ext>
            </a:extLst>
          </p:cNvPr>
          <p:cNvSpPr/>
          <p:nvPr/>
        </p:nvSpPr>
        <p:spPr>
          <a:xfrm>
            <a:off x="3270021" y="1137389"/>
            <a:ext cx="2679908" cy="1607944"/>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Face people when speaking (for lip reading)</a:t>
            </a:r>
          </a:p>
        </p:txBody>
      </p:sp>
      <p:sp>
        <p:nvSpPr>
          <p:cNvPr id="14" name="Freeform: Shape 13">
            <a:extLst>
              <a:ext uri="{FF2B5EF4-FFF2-40B4-BE49-F238E27FC236}">
                <a16:creationId xmlns:a16="http://schemas.microsoft.com/office/drawing/2014/main" id="{24F61D19-3E11-1196-359F-61C4686E7D9C}"/>
              </a:ext>
            </a:extLst>
          </p:cNvPr>
          <p:cNvSpPr/>
          <p:nvPr/>
        </p:nvSpPr>
        <p:spPr>
          <a:xfrm>
            <a:off x="6096000" y="1137389"/>
            <a:ext cx="2679908" cy="1607944"/>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Have a pen &amp; paper ready for either of you to use</a:t>
            </a:r>
          </a:p>
        </p:txBody>
      </p:sp>
      <p:sp>
        <p:nvSpPr>
          <p:cNvPr id="15" name="Freeform: Shape 14">
            <a:extLst>
              <a:ext uri="{FF2B5EF4-FFF2-40B4-BE49-F238E27FC236}">
                <a16:creationId xmlns:a16="http://schemas.microsoft.com/office/drawing/2014/main" id="{355BFB85-2BD0-674B-F9C0-B3A716FB131A}"/>
              </a:ext>
            </a:extLst>
          </p:cNvPr>
          <p:cNvSpPr/>
          <p:nvPr/>
        </p:nvSpPr>
        <p:spPr>
          <a:xfrm>
            <a:off x="8921979" y="1137389"/>
            <a:ext cx="2679908" cy="1607944"/>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 patient &amp; avoid interrupting (the incident may take longer than you expect)</a:t>
            </a:r>
          </a:p>
        </p:txBody>
      </p:sp>
      <p:sp>
        <p:nvSpPr>
          <p:cNvPr id="16" name="Freeform: Shape 15">
            <a:extLst>
              <a:ext uri="{FF2B5EF4-FFF2-40B4-BE49-F238E27FC236}">
                <a16:creationId xmlns:a16="http://schemas.microsoft.com/office/drawing/2014/main" id="{5216FA22-82AA-5900-138B-4B04528EB2BC}"/>
              </a:ext>
            </a:extLst>
          </p:cNvPr>
          <p:cNvSpPr/>
          <p:nvPr/>
        </p:nvSpPr>
        <p:spPr>
          <a:xfrm>
            <a:off x="410397" y="2910279"/>
            <a:ext cx="2679908" cy="1240188"/>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Listen &amp; allow the person to use their own words</a:t>
            </a:r>
          </a:p>
        </p:txBody>
      </p:sp>
      <p:sp>
        <p:nvSpPr>
          <p:cNvPr id="17" name="Freeform: Shape 16">
            <a:extLst>
              <a:ext uri="{FF2B5EF4-FFF2-40B4-BE49-F238E27FC236}">
                <a16:creationId xmlns:a16="http://schemas.microsoft.com/office/drawing/2014/main" id="{8B9A4CEA-56D3-3578-FFDD-CF1113CF548C}"/>
              </a:ext>
            </a:extLst>
          </p:cNvPr>
          <p:cNvSpPr/>
          <p:nvPr/>
        </p:nvSpPr>
        <p:spPr>
          <a:xfrm>
            <a:off x="3270021" y="2910279"/>
            <a:ext cx="2679908" cy="1240188"/>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language that is appropriate to the person</a:t>
            </a:r>
          </a:p>
        </p:txBody>
      </p:sp>
      <p:sp>
        <p:nvSpPr>
          <p:cNvPr id="18" name="Freeform: Shape 17">
            <a:extLst>
              <a:ext uri="{FF2B5EF4-FFF2-40B4-BE49-F238E27FC236}">
                <a16:creationId xmlns:a16="http://schemas.microsoft.com/office/drawing/2014/main" id="{D3601B2E-9A9D-B368-EC92-2D6AADB27126}"/>
              </a:ext>
            </a:extLst>
          </p:cNvPr>
          <p:cNvSpPr/>
          <p:nvPr/>
        </p:nvSpPr>
        <p:spPr>
          <a:xfrm>
            <a:off x="6096000" y="2910279"/>
            <a:ext cx="2679908" cy="1240188"/>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Avoid police jargon or abbreviations</a:t>
            </a:r>
          </a:p>
        </p:txBody>
      </p:sp>
      <p:sp>
        <p:nvSpPr>
          <p:cNvPr id="19" name="Freeform: Shape 18">
            <a:extLst>
              <a:ext uri="{FF2B5EF4-FFF2-40B4-BE49-F238E27FC236}">
                <a16:creationId xmlns:a16="http://schemas.microsoft.com/office/drawing/2014/main" id="{2C7D733A-81D8-669F-4746-AADE83AE4BB0}"/>
              </a:ext>
            </a:extLst>
          </p:cNvPr>
          <p:cNvSpPr/>
          <p:nvPr/>
        </p:nvSpPr>
        <p:spPr>
          <a:xfrm>
            <a:off x="8921979" y="2910279"/>
            <a:ext cx="2679908" cy="1240188"/>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open questions &amp; the 5WH tool</a:t>
            </a:r>
          </a:p>
        </p:txBody>
      </p:sp>
      <p:sp>
        <p:nvSpPr>
          <p:cNvPr id="20" name="Freeform: Shape 19">
            <a:extLst>
              <a:ext uri="{FF2B5EF4-FFF2-40B4-BE49-F238E27FC236}">
                <a16:creationId xmlns:a16="http://schemas.microsoft.com/office/drawing/2014/main" id="{F44A9204-FC30-DA62-4C61-097C2BCC221E}"/>
              </a:ext>
            </a:extLst>
          </p:cNvPr>
          <p:cNvSpPr/>
          <p:nvPr/>
        </p:nvSpPr>
        <p:spPr>
          <a:xfrm>
            <a:off x="3270021" y="4300831"/>
            <a:ext cx="2679908" cy="1240188"/>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Remember to reassure the victim or witness</a:t>
            </a:r>
          </a:p>
        </p:txBody>
      </p:sp>
      <p:sp>
        <p:nvSpPr>
          <p:cNvPr id="21" name="Freeform: Shape 20">
            <a:extLst>
              <a:ext uri="{FF2B5EF4-FFF2-40B4-BE49-F238E27FC236}">
                <a16:creationId xmlns:a16="http://schemas.microsoft.com/office/drawing/2014/main" id="{0FD8BBA4-A4DA-1BD8-0481-795A4342C8F2}"/>
              </a:ext>
            </a:extLst>
          </p:cNvPr>
          <p:cNvSpPr/>
          <p:nvPr/>
        </p:nvSpPr>
        <p:spPr>
          <a:xfrm>
            <a:off x="6111240" y="4300831"/>
            <a:ext cx="2679908" cy="1240188"/>
          </a:xfrm>
          <a:custGeom>
            <a:avLst/>
            <a:gdLst>
              <a:gd name="connsiteX0" fmla="*/ 0 w 2679908"/>
              <a:gd name="connsiteY0" fmla="*/ 0 h 1607944"/>
              <a:gd name="connsiteX1" fmla="*/ 2679908 w 2679908"/>
              <a:gd name="connsiteY1" fmla="*/ 0 h 1607944"/>
              <a:gd name="connsiteX2" fmla="*/ 2679908 w 2679908"/>
              <a:gd name="connsiteY2" fmla="*/ 1607944 h 1607944"/>
              <a:gd name="connsiteX3" fmla="*/ 0 w 2679908"/>
              <a:gd name="connsiteY3" fmla="*/ 1607944 h 1607944"/>
              <a:gd name="connsiteX4" fmla="*/ 0 w 2679908"/>
              <a:gd name="connsiteY4" fmla="*/ 0 h 1607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908" h="1607944">
                <a:moveTo>
                  <a:pt x="0" y="0"/>
                </a:moveTo>
                <a:lnTo>
                  <a:pt x="2679908" y="0"/>
                </a:lnTo>
                <a:lnTo>
                  <a:pt x="2679908" y="1607944"/>
                </a:lnTo>
                <a:lnTo>
                  <a:pt x="0" y="1607944"/>
                </a:lnTo>
                <a:lnTo>
                  <a:pt x="0" y="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whether a friend/relative may be able to assist</a:t>
            </a:r>
          </a:p>
        </p:txBody>
      </p:sp>
      <p:grpSp>
        <p:nvGrpSpPr>
          <p:cNvPr id="3" name="Group 2">
            <a:extLst>
              <a:ext uri="{FF2B5EF4-FFF2-40B4-BE49-F238E27FC236}">
                <a16:creationId xmlns:a16="http://schemas.microsoft.com/office/drawing/2014/main" id="{9E4C0B7A-A7D3-BA54-64B4-C92E804F003D}"/>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3F82A59C-921F-2DB1-741E-665FF55FDB1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45871E1C-5B4C-32D3-CB94-40C8FBCED27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D6AB80FC-6A79-3414-1260-A380C01921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B43B6FE0-525E-B7C1-0514-62C07674120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9F18B2B2-9350-06D3-8B62-C1F179481B8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AEECE9D0-C2FA-A1F4-539A-8C2136DF259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18841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589329"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5 WH Questioning Tool</a:t>
            </a: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8050" r="6524"/>
          <a:stretch/>
        </p:blipFill>
        <p:spPr>
          <a:xfrm>
            <a:off x="2589329" y="2217226"/>
            <a:ext cx="7006623" cy="3517007"/>
          </a:xfrm>
          <a:prstGeom prst="rect">
            <a:avLst/>
          </a:prstGeom>
        </p:spPr>
      </p:pic>
      <p:sp>
        <p:nvSpPr>
          <p:cNvPr id="3" name="Callout: Down Arrow 2">
            <a:extLst>
              <a:ext uri="{FF2B5EF4-FFF2-40B4-BE49-F238E27FC236}">
                <a16:creationId xmlns:a16="http://schemas.microsoft.com/office/drawing/2014/main" id="{41A2BB90-B46B-4C37-B075-118FB370A0B2}"/>
              </a:ext>
            </a:extLst>
          </p:cNvPr>
          <p:cNvSpPr/>
          <p:nvPr/>
        </p:nvSpPr>
        <p:spPr>
          <a:xfrm>
            <a:off x="2240783" y="1260206"/>
            <a:ext cx="7897091" cy="116378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Use open questions whenever possible</a:t>
            </a:r>
          </a:p>
        </p:txBody>
      </p:sp>
      <p:grpSp>
        <p:nvGrpSpPr>
          <p:cNvPr id="2" name="Group 1">
            <a:extLst>
              <a:ext uri="{FF2B5EF4-FFF2-40B4-BE49-F238E27FC236}">
                <a16:creationId xmlns:a16="http://schemas.microsoft.com/office/drawing/2014/main" id="{5EC68504-12C2-54C3-FEC8-876797ADA18B}"/>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A410A726-E6BF-3C98-2893-DC9BA1E686B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6F27FD75-6826-D852-FA4E-49AF7486BE0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7835C6D-E453-D089-67B8-6B7E44CD4A4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B3293CC-6574-D671-A867-52D15B2ACA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A6E917E-6375-C077-5F6A-C533D4DD434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BC67E09-15DD-D624-0874-B77BB566C4A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02301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b="7022"/>
          <a:stretch/>
        </p:blipFill>
        <p:spPr>
          <a:xfrm>
            <a:off x="1523998" y="0"/>
            <a:ext cx="9144000" cy="6042630"/>
          </a:xfrm>
          <a:prstGeom prst="rect">
            <a:avLst/>
          </a:prstGeom>
          <a:effectLst>
            <a:softEdge rad="317500"/>
          </a:effectLst>
        </p:spPr>
      </p:pic>
      <p:sp>
        <p:nvSpPr>
          <p:cNvPr id="5" name="TextBox 4"/>
          <p:cNvSpPr txBox="1"/>
          <p:nvPr/>
        </p:nvSpPr>
        <p:spPr>
          <a:xfrm>
            <a:off x="2495998"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Parental Support for Children</a:t>
            </a:r>
          </a:p>
        </p:txBody>
      </p:sp>
      <p:graphicFrame>
        <p:nvGraphicFramePr>
          <p:cNvPr id="3" name="Diagram 2">
            <a:extLst>
              <a:ext uri="{FF2B5EF4-FFF2-40B4-BE49-F238E27FC236}">
                <a16:creationId xmlns:a16="http://schemas.microsoft.com/office/drawing/2014/main" id="{A8F11573-E442-4D4C-ACE7-F79AC0E8A081}"/>
              </a:ext>
            </a:extLst>
          </p:cNvPr>
          <p:cNvGraphicFramePr/>
          <p:nvPr>
            <p:extLst>
              <p:ext uri="{D42A27DB-BD31-4B8C-83A1-F6EECF244321}">
                <p14:modId xmlns:p14="http://schemas.microsoft.com/office/powerpoint/2010/main" val="357824600"/>
              </p:ext>
            </p:extLst>
          </p:nvPr>
        </p:nvGraphicFramePr>
        <p:xfrm>
          <a:off x="744682" y="815370"/>
          <a:ext cx="10702635" cy="53229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4D554597-CA7B-0BEC-9037-3F14C3FAAC8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20BA56D-8A8B-2EC4-6AB3-5C45975D0785}"/>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09A421F7-104F-A7F7-E02C-EC2A3AE22B1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E462A09-6301-4C3C-0CF1-13120A0B2A9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8827A1B-8508-E1D2-F7BB-7284B79ADEA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4160F679-C04D-F928-442F-BDB900BCA211}"/>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ED7A247-7D7A-47F3-6C99-F3F142CD519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09695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4D70746-C2D5-4944-BB85-EFF641D8DC69}"/>
                                            </p:graphicEl>
                                          </p:spTgt>
                                        </p:tgtEl>
                                        <p:attrNameLst>
                                          <p:attrName>style.visibility</p:attrName>
                                        </p:attrNameLst>
                                      </p:cBhvr>
                                      <p:to>
                                        <p:strVal val="visible"/>
                                      </p:to>
                                    </p:set>
                                    <p:animEffect transition="in" filter="fade">
                                      <p:cBhvr>
                                        <p:cTn id="7" dur="500"/>
                                        <p:tgtEl>
                                          <p:spTgt spid="3">
                                            <p:graphicEl>
                                              <a:dgm id="{84D70746-C2D5-4944-BB85-EFF641D8DC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A0CD695-A870-4B01-926D-FF8B57E3504D}"/>
                                            </p:graphicEl>
                                          </p:spTgt>
                                        </p:tgtEl>
                                        <p:attrNameLst>
                                          <p:attrName>style.visibility</p:attrName>
                                        </p:attrNameLst>
                                      </p:cBhvr>
                                      <p:to>
                                        <p:strVal val="visible"/>
                                      </p:to>
                                    </p:set>
                                    <p:animEffect transition="in" filter="fade">
                                      <p:cBhvr>
                                        <p:cTn id="12" dur="500"/>
                                        <p:tgtEl>
                                          <p:spTgt spid="3">
                                            <p:graphicEl>
                                              <a:dgm id="{AA0CD695-A870-4B01-926D-FF8B57E350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A2DCCADE-F773-4603-BC74-33A87233A485}"/>
                                            </p:graphicEl>
                                          </p:spTgt>
                                        </p:tgtEl>
                                        <p:attrNameLst>
                                          <p:attrName>style.visibility</p:attrName>
                                        </p:attrNameLst>
                                      </p:cBhvr>
                                      <p:to>
                                        <p:strVal val="visible"/>
                                      </p:to>
                                    </p:set>
                                    <p:animEffect transition="in" filter="fade">
                                      <p:cBhvr>
                                        <p:cTn id="15" dur="500"/>
                                        <p:tgtEl>
                                          <p:spTgt spid="3">
                                            <p:graphicEl>
                                              <a:dgm id="{A2DCCADE-F773-4603-BC74-33A87233A48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9BA4C41E-2A35-428A-AAA9-4DB3B6FA9912}"/>
                                            </p:graphicEl>
                                          </p:spTgt>
                                        </p:tgtEl>
                                        <p:attrNameLst>
                                          <p:attrName>style.visibility</p:attrName>
                                        </p:attrNameLst>
                                      </p:cBhvr>
                                      <p:to>
                                        <p:strVal val="visible"/>
                                      </p:to>
                                    </p:set>
                                    <p:animEffect transition="in" filter="fade">
                                      <p:cBhvr>
                                        <p:cTn id="20" dur="500"/>
                                        <p:tgtEl>
                                          <p:spTgt spid="3">
                                            <p:graphicEl>
                                              <a:dgm id="{9BA4C41E-2A35-428A-AAA9-4DB3B6FA99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65B0470-7C94-4514-94D4-116F9C6F55EA}"/>
                                            </p:graphicEl>
                                          </p:spTgt>
                                        </p:tgtEl>
                                        <p:attrNameLst>
                                          <p:attrName>style.visibility</p:attrName>
                                        </p:attrNameLst>
                                      </p:cBhvr>
                                      <p:to>
                                        <p:strVal val="visible"/>
                                      </p:to>
                                    </p:set>
                                    <p:animEffect transition="in" filter="fade">
                                      <p:cBhvr>
                                        <p:cTn id="23" dur="500"/>
                                        <p:tgtEl>
                                          <p:spTgt spid="3">
                                            <p:graphicEl>
                                              <a:dgm id="{565B0470-7C94-4514-94D4-116F9C6F55E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BECF19CB-3B4E-43A1-828F-A13E03644862}"/>
                                            </p:graphicEl>
                                          </p:spTgt>
                                        </p:tgtEl>
                                        <p:attrNameLst>
                                          <p:attrName>style.visibility</p:attrName>
                                        </p:attrNameLst>
                                      </p:cBhvr>
                                      <p:to>
                                        <p:strVal val="visible"/>
                                      </p:to>
                                    </p:set>
                                    <p:animEffect transition="in" filter="fade">
                                      <p:cBhvr>
                                        <p:cTn id="28" dur="500"/>
                                        <p:tgtEl>
                                          <p:spTgt spid="3">
                                            <p:graphicEl>
                                              <a:dgm id="{BECF19CB-3B4E-43A1-828F-A13E0364486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BC64698-0F6A-4555-9652-A69D37331B82}"/>
                                            </p:graphicEl>
                                          </p:spTgt>
                                        </p:tgtEl>
                                        <p:attrNameLst>
                                          <p:attrName>style.visibility</p:attrName>
                                        </p:attrNameLst>
                                      </p:cBhvr>
                                      <p:to>
                                        <p:strVal val="visible"/>
                                      </p:to>
                                    </p:set>
                                    <p:animEffect transition="in" filter="fade">
                                      <p:cBhvr>
                                        <p:cTn id="31" dur="500"/>
                                        <p:tgtEl>
                                          <p:spTgt spid="3">
                                            <p:graphicEl>
                                              <a:dgm id="{EBC64698-0F6A-4555-9652-A69D37331B82}"/>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C67E27FF-658F-47D7-AB35-AC62A42547AE}"/>
                                            </p:graphicEl>
                                          </p:spTgt>
                                        </p:tgtEl>
                                        <p:attrNameLst>
                                          <p:attrName>style.visibility</p:attrName>
                                        </p:attrNameLst>
                                      </p:cBhvr>
                                      <p:to>
                                        <p:strVal val="visible"/>
                                      </p:to>
                                    </p:set>
                                    <p:animEffect transition="in" filter="fade">
                                      <p:cBhvr>
                                        <p:cTn id="36" dur="500"/>
                                        <p:tgtEl>
                                          <p:spTgt spid="3">
                                            <p:graphicEl>
                                              <a:dgm id="{C67E27FF-658F-47D7-AB35-AC62A42547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5B6AB7E-B3CD-46B1-A336-50D4E3130FD0}"/>
                                            </p:graphicEl>
                                          </p:spTgt>
                                        </p:tgtEl>
                                        <p:attrNameLst>
                                          <p:attrName>style.visibility</p:attrName>
                                        </p:attrNameLst>
                                      </p:cBhvr>
                                      <p:to>
                                        <p:strVal val="visible"/>
                                      </p:to>
                                    </p:set>
                                    <p:animEffect transition="in" filter="fade">
                                      <p:cBhvr>
                                        <p:cTn id="39" dur="500"/>
                                        <p:tgtEl>
                                          <p:spTgt spid="3">
                                            <p:graphicEl>
                                              <a:dgm id="{55B6AB7E-B3CD-46B1-A336-50D4E3130F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2EFD519C-F34B-492B-A10C-60415156AB62}"/>
                                            </p:graphicEl>
                                          </p:spTgt>
                                        </p:tgtEl>
                                        <p:attrNameLst>
                                          <p:attrName>style.visibility</p:attrName>
                                        </p:attrNameLst>
                                      </p:cBhvr>
                                      <p:to>
                                        <p:strVal val="visible"/>
                                      </p:to>
                                    </p:set>
                                    <p:animEffect transition="in" filter="fade">
                                      <p:cBhvr>
                                        <p:cTn id="44" dur="500"/>
                                        <p:tgtEl>
                                          <p:spTgt spid="3">
                                            <p:graphicEl>
                                              <a:dgm id="{2EFD519C-F34B-492B-A10C-60415156AB6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3BBEE612-D08C-4548-90DC-F4B102330271}"/>
                                            </p:graphicEl>
                                          </p:spTgt>
                                        </p:tgtEl>
                                        <p:attrNameLst>
                                          <p:attrName>style.visibility</p:attrName>
                                        </p:attrNameLst>
                                      </p:cBhvr>
                                      <p:to>
                                        <p:strVal val="visible"/>
                                      </p:to>
                                    </p:set>
                                    <p:animEffect transition="in" filter="fade">
                                      <p:cBhvr>
                                        <p:cTn id="47" dur="500"/>
                                        <p:tgtEl>
                                          <p:spTgt spid="3">
                                            <p:graphicEl>
                                              <a:dgm id="{3BBEE612-D08C-4548-90DC-F4B1023302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E01E34-99E5-4D58-A67A-E58AA6C9FAF8}"/>
              </a:ext>
            </a:extLst>
          </p:cNvPr>
          <p:cNvSpPr txBox="1">
            <a:spLocks/>
          </p:cNvSpPr>
          <p:nvPr/>
        </p:nvSpPr>
        <p:spPr>
          <a:xfrm>
            <a:off x="1709910" y="266400"/>
            <a:ext cx="8772180" cy="63240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Impact of Investigative Activity on Victims</a:t>
            </a:r>
            <a:endParaRPr lang="en-GB" sz="3600" b="1" dirty="0">
              <a:solidFill>
                <a:schemeClr val="bg1"/>
              </a:solidFill>
              <a:latin typeface="+mn-lt"/>
            </a:endParaRPr>
          </a:p>
        </p:txBody>
      </p:sp>
      <p:pic>
        <p:nvPicPr>
          <p:cNvPr id="6" name="Picture 5">
            <a:extLst>
              <a:ext uri="{FF2B5EF4-FFF2-40B4-BE49-F238E27FC236}">
                <a16:creationId xmlns:a16="http://schemas.microsoft.com/office/drawing/2014/main" id="{C09EBC8A-4784-425B-A608-2816C3C189BA}"/>
              </a:ext>
            </a:extLst>
          </p:cNvPr>
          <p:cNvPicPr>
            <a:picLocks noChangeAspect="1"/>
          </p:cNvPicPr>
          <p:nvPr/>
        </p:nvPicPr>
        <p:blipFill>
          <a:blip r:embed="rId3"/>
          <a:stretch>
            <a:fillRect/>
          </a:stretch>
        </p:blipFill>
        <p:spPr>
          <a:xfrm>
            <a:off x="484741" y="1079457"/>
            <a:ext cx="4992564" cy="3318844"/>
          </a:xfrm>
          <a:prstGeom prst="rect">
            <a:avLst/>
          </a:prstGeom>
        </p:spPr>
      </p:pic>
      <p:pic>
        <p:nvPicPr>
          <p:cNvPr id="7" name="Picture 6">
            <a:extLst>
              <a:ext uri="{FF2B5EF4-FFF2-40B4-BE49-F238E27FC236}">
                <a16:creationId xmlns:a16="http://schemas.microsoft.com/office/drawing/2014/main" id="{39B17A33-E698-4F65-9EFD-A5593C4E99CC}"/>
              </a:ext>
            </a:extLst>
          </p:cNvPr>
          <p:cNvPicPr>
            <a:picLocks noChangeAspect="1"/>
          </p:cNvPicPr>
          <p:nvPr/>
        </p:nvPicPr>
        <p:blipFill>
          <a:blip r:embed="rId4"/>
          <a:stretch>
            <a:fillRect/>
          </a:stretch>
        </p:blipFill>
        <p:spPr>
          <a:xfrm>
            <a:off x="6096000" y="2098964"/>
            <a:ext cx="4567805" cy="3446318"/>
          </a:xfrm>
          <a:prstGeom prst="rect">
            <a:avLst/>
          </a:prstGeom>
        </p:spPr>
      </p:pic>
      <p:grpSp>
        <p:nvGrpSpPr>
          <p:cNvPr id="2" name="Group 1">
            <a:extLst>
              <a:ext uri="{FF2B5EF4-FFF2-40B4-BE49-F238E27FC236}">
                <a16:creationId xmlns:a16="http://schemas.microsoft.com/office/drawing/2014/main" id="{BD9868C7-A447-3DAB-3CAA-D48CCACAF74C}"/>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E62BCCAA-81C9-4A83-17C2-6191DC9FC54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82AF9781-8773-7751-12D7-0E15832707B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595354C-B0E5-0340-C702-6A9B0381A5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AF0002D3-BEEE-8A82-6FAC-71F30152FD8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436C339C-0244-D85E-BC0A-C6EAC95AD476}"/>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A88F1C6-1FCF-DF12-4AFA-15777B471FF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65148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1DCAD2C-7B15-4FDA-808F-50231A567D33}"/>
              </a:ext>
            </a:extLst>
          </p:cNvPr>
          <p:cNvSpPr txBox="1">
            <a:spLocks/>
          </p:cNvSpPr>
          <p:nvPr/>
        </p:nvSpPr>
        <p:spPr>
          <a:xfrm>
            <a:off x="2496000" y="266400"/>
            <a:ext cx="7200000" cy="623455"/>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Victim Care</a:t>
            </a:r>
          </a:p>
        </p:txBody>
      </p:sp>
      <p:sp>
        <p:nvSpPr>
          <p:cNvPr id="12" name="Freeform: Shape 11">
            <a:extLst>
              <a:ext uri="{FF2B5EF4-FFF2-40B4-BE49-F238E27FC236}">
                <a16:creationId xmlns:a16="http://schemas.microsoft.com/office/drawing/2014/main" id="{1533732D-70E2-338D-1252-4F6D09F9EFF5}"/>
              </a:ext>
            </a:extLst>
          </p:cNvPr>
          <p:cNvSpPr/>
          <p:nvPr/>
        </p:nvSpPr>
        <p:spPr>
          <a:xfrm>
            <a:off x="604547" y="1414271"/>
            <a:ext cx="2917078" cy="2254039"/>
          </a:xfrm>
          <a:custGeom>
            <a:avLst/>
            <a:gdLst>
              <a:gd name="connsiteX0" fmla="*/ 0 w 3623829"/>
              <a:gd name="connsiteY0" fmla="*/ 0 h 2922430"/>
              <a:gd name="connsiteX1" fmla="*/ 3623829 w 3623829"/>
              <a:gd name="connsiteY1" fmla="*/ 0 h 2922430"/>
              <a:gd name="connsiteX2" fmla="*/ 3623829 w 3623829"/>
              <a:gd name="connsiteY2" fmla="*/ 2922430 h 2922430"/>
              <a:gd name="connsiteX3" fmla="*/ 0 w 3623829"/>
              <a:gd name="connsiteY3" fmla="*/ 2922430 h 2922430"/>
              <a:gd name="connsiteX4" fmla="*/ 0 w 3623829"/>
              <a:gd name="connsiteY4" fmla="*/ 0 h 29224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829" h="2922430">
                <a:moveTo>
                  <a:pt x="0" y="0"/>
                </a:moveTo>
                <a:lnTo>
                  <a:pt x="3623829" y="0"/>
                </a:lnTo>
                <a:lnTo>
                  <a:pt x="3623829" y="2922430"/>
                </a:lnTo>
                <a:lnTo>
                  <a:pt x="0" y="2922430"/>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Victims can feel vulnerable &amp; may go through life changing incidents</a:t>
            </a:r>
          </a:p>
        </p:txBody>
      </p:sp>
      <p:sp>
        <p:nvSpPr>
          <p:cNvPr id="13" name="Freeform: Shape 12">
            <a:extLst>
              <a:ext uri="{FF2B5EF4-FFF2-40B4-BE49-F238E27FC236}">
                <a16:creationId xmlns:a16="http://schemas.microsoft.com/office/drawing/2014/main" id="{AB1E56B3-BB6D-8CC9-3A20-B27A7163D6E4}"/>
              </a:ext>
            </a:extLst>
          </p:cNvPr>
          <p:cNvSpPr/>
          <p:nvPr/>
        </p:nvSpPr>
        <p:spPr>
          <a:xfrm>
            <a:off x="3795945" y="1416085"/>
            <a:ext cx="3167586" cy="2254039"/>
          </a:xfrm>
          <a:custGeom>
            <a:avLst/>
            <a:gdLst>
              <a:gd name="connsiteX0" fmla="*/ 0 w 3623829"/>
              <a:gd name="connsiteY0" fmla="*/ 0 h 2979592"/>
              <a:gd name="connsiteX1" fmla="*/ 3623829 w 3623829"/>
              <a:gd name="connsiteY1" fmla="*/ 0 h 2979592"/>
              <a:gd name="connsiteX2" fmla="*/ 3623829 w 3623829"/>
              <a:gd name="connsiteY2" fmla="*/ 2979592 h 2979592"/>
              <a:gd name="connsiteX3" fmla="*/ 0 w 3623829"/>
              <a:gd name="connsiteY3" fmla="*/ 2979592 h 2979592"/>
              <a:gd name="connsiteX4" fmla="*/ 0 w 3623829"/>
              <a:gd name="connsiteY4" fmla="*/ 0 h 2979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829" h="2979592">
                <a:moveTo>
                  <a:pt x="0" y="0"/>
                </a:moveTo>
                <a:lnTo>
                  <a:pt x="3623829" y="0"/>
                </a:lnTo>
                <a:lnTo>
                  <a:pt x="3623829" y="2979592"/>
                </a:lnTo>
                <a:lnTo>
                  <a:pt x="0" y="2979592"/>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important that we offer the correct care &amp; sign- posting to third party agencies where necessary</a:t>
            </a:r>
          </a:p>
        </p:txBody>
      </p:sp>
      <p:sp>
        <p:nvSpPr>
          <p:cNvPr id="14" name="Freeform: Shape 13">
            <a:extLst>
              <a:ext uri="{FF2B5EF4-FFF2-40B4-BE49-F238E27FC236}">
                <a16:creationId xmlns:a16="http://schemas.microsoft.com/office/drawing/2014/main" id="{20542F30-9E13-3785-E259-1C8E60861CE1}"/>
              </a:ext>
            </a:extLst>
          </p:cNvPr>
          <p:cNvSpPr/>
          <p:nvPr/>
        </p:nvSpPr>
        <p:spPr>
          <a:xfrm>
            <a:off x="7237851" y="1395299"/>
            <a:ext cx="4168136" cy="2285489"/>
          </a:xfrm>
          <a:custGeom>
            <a:avLst/>
            <a:gdLst>
              <a:gd name="connsiteX0" fmla="*/ 0 w 3623829"/>
              <a:gd name="connsiteY0" fmla="*/ 0 h 3021165"/>
              <a:gd name="connsiteX1" fmla="*/ 3623829 w 3623829"/>
              <a:gd name="connsiteY1" fmla="*/ 0 h 3021165"/>
              <a:gd name="connsiteX2" fmla="*/ 3623829 w 3623829"/>
              <a:gd name="connsiteY2" fmla="*/ 3021165 h 3021165"/>
              <a:gd name="connsiteX3" fmla="*/ 0 w 3623829"/>
              <a:gd name="connsiteY3" fmla="*/ 3021165 h 3021165"/>
              <a:gd name="connsiteX4" fmla="*/ 0 w 3623829"/>
              <a:gd name="connsiteY4" fmla="*/ 0 h 3021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829" h="3021165">
                <a:moveTo>
                  <a:pt x="0" y="0"/>
                </a:moveTo>
                <a:lnTo>
                  <a:pt x="3623829" y="0"/>
                </a:lnTo>
                <a:lnTo>
                  <a:pt x="3623829" y="3021165"/>
                </a:lnTo>
                <a:lnTo>
                  <a:pt x="0" y="3021165"/>
                </a:lnTo>
                <a:lnTo>
                  <a:pt x="0" y="0"/>
                </a:ln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Make referrals or seek advice from Victim Support, Witness Care Unit’s, PPU, Comm Safety Depts, Neighbourhood Watch, social housing providers, crime reduction officers/NPT</a:t>
            </a:r>
          </a:p>
        </p:txBody>
      </p:sp>
      <p:sp>
        <p:nvSpPr>
          <p:cNvPr id="15" name="Freeform: Shape 14">
            <a:extLst>
              <a:ext uri="{FF2B5EF4-FFF2-40B4-BE49-F238E27FC236}">
                <a16:creationId xmlns:a16="http://schemas.microsoft.com/office/drawing/2014/main" id="{0BFFFB08-79A9-9FF5-EF48-586A136A7A51}"/>
              </a:ext>
            </a:extLst>
          </p:cNvPr>
          <p:cNvSpPr/>
          <p:nvPr/>
        </p:nvSpPr>
        <p:spPr>
          <a:xfrm>
            <a:off x="1300082" y="4015685"/>
            <a:ext cx="4247273" cy="1474217"/>
          </a:xfrm>
          <a:custGeom>
            <a:avLst/>
            <a:gdLst>
              <a:gd name="connsiteX0" fmla="*/ 0 w 4247273"/>
              <a:gd name="connsiteY0" fmla="*/ 0 h 1474217"/>
              <a:gd name="connsiteX1" fmla="*/ 4247273 w 4247273"/>
              <a:gd name="connsiteY1" fmla="*/ 0 h 1474217"/>
              <a:gd name="connsiteX2" fmla="*/ 4247273 w 4247273"/>
              <a:gd name="connsiteY2" fmla="*/ 1474217 h 1474217"/>
              <a:gd name="connsiteX3" fmla="*/ 0 w 4247273"/>
              <a:gd name="connsiteY3" fmla="*/ 1474217 h 1474217"/>
              <a:gd name="connsiteX4" fmla="*/ 0 w 4247273"/>
              <a:gd name="connsiteY4" fmla="*/ 0 h 14742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7273" h="1474217">
                <a:moveTo>
                  <a:pt x="0" y="0"/>
                </a:moveTo>
                <a:lnTo>
                  <a:pt x="4247273" y="0"/>
                </a:lnTo>
                <a:lnTo>
                  <a:pt x="4247273" y="1474217"/>
                </a:lnTo>
                <a:lnTo>
                  <a:pt x="0" y="1474217"/>
                </a:lnTo>
                <a:lnTo>
                  <a:pt x="0" y="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Seek consent from the victims where needed</a:t>
            </a:r>
          </a:p>
        </p:txBody>
      </p:sp>
      <p:sp>
        <p:nvSpPr>
          <p:cNvPr id="16" name="Freeform: Shape 15">
            <a:extLst>
              <a:ext uri="{FF2B5EF4-FFF2-40B4-BE49-F238E27FC236}">
                <a16:creationId xmlns:a16="http://schemas.microsoft.com/office/drawing/2014/main" id="{80604050-B512-B580-82D9-377AF8CB8FB9}"/>
              </a:ext>
            </a:extLst>
          </p:cNvPr>
          <p:cNvSpPr/>
          <p:nvPr/>
        </p:nvSpPr>
        <p:spPr>
          <a:xfrm>
            <a:off x="5827477" y="4015685"/>
            <a:ext cx="5029870" cy="1474217"/>
          </a:xfrm>
          <a:custGeom>
            <a:avLst/>
            <a:gdLst>
              <a:gd name="connsiteX0" fmla="*/ 0 w 4430421"/>
              <a:gd name="connsiteY0" fmla="*/ 0 h 1474217"/>
              <a:gd name="connsiteX1" fmla="*/ 4430421 w 4430421"/>
              <a:gd name="connsiteY1" fmla="*/ 0 h 1474217"/>
              <a:gd name="connsiteX2" fmla="*/ 4430421 w 4430421"/>
              <a:gd name="connsiteY2" fmla="*/ 1474217 h 1474217"/>
              <a:gd name="connsiteX3" fmla="*/ 0 w 4430421"/>
              <a:gd name="connsiteY3" fmla="*/ 1474217 h 1474217"/>
              <a:gd name="connsiteX4" fmla="*/ 0 w 4430421"/>
              <a:gd name="connsiteY4" fmla="*/ 0 h 14742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0421" h="1474217">
                <a:moveTo>
                  <a:pt x="0" y="0"/>
                </a:moveTo>
                <a:lnTo>
                  <a:pt x="4430421" y="0"/>
                </a:lnTo>
                <a:lnTo>
                  <a:pt x="4430421" y="1474217"/>
                </a:lnTo>
                <a:lnTo>
                  <a:pt x="0" y="1474217"/>
                </a:lnTo>
                <a:lnTo>
                  <a:pt x="0" y="0"/>
                </a:lnTo>
                <a:close/>
              </a:path>
            </a:pathLst>
          </a:custGeom>
          <a:solidFill>
            <a:schemeClr val="accent2">
              <a:lumMod val="60000"/>
              <a:lumOff val="4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Take age of victim into account. Children or elderly victims may be extremely nervous about the process</a:t>
            </a:r>
          </a:p>
        </p:txBody>
      </p:sp>
      <p:grpSp>
        <p:nvGrpSpPr>
          <p:cNvPr id="2" name="Group 1">
            <a:extLst>
              <a:ext uri="{FF2B5EF4-FFF2-40B4-BE49-F238E27FC236}">
                <a16:creationId xmlns:a16="http://schemas.microsoft.com/office/drawing/2014/main" id="{0AFE4D99-CF67-58AC-4001-9457746B830D}"/>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B1652550-5E04-74F1-0002-C8A273E61C1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E35E0475-102B-446A-6B34-3FC0EA769D3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6E4FA374-3D09-C2BF-8B5C-E8FA5E1A72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644C7852-718F-00AD-3198-EA08D2E4CC3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3C7172C-532B-3CD0-A5E6-56BDDCBC2BE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D84C55DD-9E98-BD48-CFF6-54E5F62C4AC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81996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496000" y="266400"/>
            <a:ext cx="7200000" cy="65044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Special Measures</a:t>
            </a:r>
          </a:p>
        </p:txBody>
      </p:sp>
      <p:sp>
        <p:nvSpPr>
          <p:cNvPr id="19" name="Rectangle 18">
            <a:extLst>
              <a:ext uri="{FF2B5EF4-FFF2-40B4-BE49-F238E27FC236}">
                <a16:creationId xmlns:a16="http://schemas.microsoft.com/office/drawing/2014/main" id="{E0434771-4A0D-B361-4CF1-DA142683AFC8}"/>
              </a:ext>
            </a:extLst>
          </p:cNvPr>
          <p:cNvSpPr/>
          <p:nvPr/>
        </p:nvSpPr>
        <p:spPr>
          <a:xfrm>
            <a:off x="1038557" y="1306464"/>
            <a:ext cx="5228428" cy="4204097"/>
          </a:xfrm>
          <a:prstGeom prst="rect">
            <a:avLst/>
          </a:prstGeom>
          <a:noFill/>
        </p:spPr>
      </p:sp>
      <p:sp>
        <p:nvSpPr>
          <p:cNvPr id="20" name="Rectangle: Rounded Corners 19">
            <a:extLst>
              <a:ext uri="{FF2B5EF4-FFF2-40B4-BE49-F238E27FC236}">
                <a16:creationId xmlns:a16="http://schemas.microsoft.com/office/drawing/2014/main" id="{5406C945-EB14-43DE-52B2-4A50013A60F7}"/>
              </a:ext>
            </a:extLst>
          </p:cNvPr>
          <p:cNvSpPr/>
          <p:nvPr/>
        </p:nvSpPr>
        <p:spPr>
          <a:xfrm>
            <a:off x="587640" y="1451307"/>
            <a:ext cx="5228428" cy="1891843"/>
          </a:xfrm>
          <a:prstGeom prst="roundRect">
            <a:avLst>
              <a:gd name="adj" fmla="val 10000"/>
            </a:avLst>
          </a:prstGeom>
          <a:solidFill>
            <a:schemeClr val="accent2">
              <a:lumMod val="60000"/>
              <a:lumOff val="40000"/>
              <a:alpha val="90000"/>
            </a:schemeClr>
          </a:solidFill>
          <a:ln>
            <a:solidFill>
              <a:schemeClr val="tx1">
                <a:alpha val="90000"/>
              </a:scheme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21" name="Rectangle: Rounded Corners 20">
            <a:extLst>
              <a:ext uri="{FF2B5EF4-FFF2-40B4-BE49-F238E27FC236}">
                <a16:creationId xmlns:a16="http://schemas.microsoft.com/office/drawing/2014/main" id="{85C4F33F-BB73-6F65-4EDD-BA723C2AA2F6}"/>
              </a:ext>
            </a:extLst>
          </p:cNvPr>
          <p:cNvSpPr/>
          <p:nvPr/>
        </p:nvSpPr>
        <p:spPr>
          <a:xfrm>
            <a:off x="745092" y="1703552"/>
            <a:ext cx="2339772" cy="1387352"/>
          </a:xfrm>
          <a:prstGeom prst="roundRect">
            <a:avLst>
              <a:gd name="adj" fmla="val 10000"/>
            </a:avLst>
          </a:prstGeom>
          <a:blipFill rotWithShape="1">
            <a:blip r:embed="rId3"/>
            <a:srcRect/>
            <a:stretch>
              <a:fillRect/>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22" name="Freeform: Shape 21">
            <a:extLst>
              <a:ext uri="{FF2B5EF4-FFF2-40B4-BE49-F238E27FC236}">
                <a16:creationId xmlns:a16="http://schemas.microsoft.com/office/drawing/2014/main" id="{34B92220-6964-E88C-8AF6-4F08EA193229}"/>
              </a:ext>
            </a:extLst>
          </p:cNvPr>
          <p:cNvSpPr/>
          <p:nvPr/>
        </p:nvSpPr>
        <p:spPr>
          <a:xfrm>
            <a:off x="745091" y="3343151"/>
            <a:ext cx="2339773" cy="1891842"/>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9" tIns="170688"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p:txBody>
      </p:sp>
      <p:sp>
        <p:nvSpPr>
          <p:cNvPr id="23" name="Rectangle: Rounded Corners 22">
            <a:extLst>
              <a:ext uri="{FF2B5EF4-FFF2-40B4-BE49-F238E27FC236}">
                <a16:creationId xmlns:a16="http://schemas.microsoft.com/office/drawing/2014/main" id="{E2A657B1-47DA-6DF0-A472-CE5A4DFD7B4A}"/>
              </a:ext>
            </a:extLst>
          </p:cNvPr>
          <p:cNvSpPr/>
          <p:nvPr/>
        </p:nvSpPr>
        <p:spPr>
          <a:xfrm>
            <a:off x="3318842" y="1703552"/>
            <a:ext cx="2339772" cy="1387352"/>
          </a:xfrm>
          <a:prstGeom prst="roundRect">
            <a:avLst>
              <a:gd name="adj" fmla="val 10000"/>
            </a:avLst>
          </a:prstGeom>
          <a:blipFill rotWithShape="1">
            <a:blip r:embed="rId4"/>
            <a:srcRect/>
            <a:stretch>
              <a:fillRect t="-6000" b="-6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24" name="Freeform: Shape 23">
            <a:extLst>
              <a:ext uri="{FF2B5EF4-FFF2-40B4-BE49-F238E27FC236}">
                <a16:creationId xmlns:a16="http://schemas.microsoft.com/office/drawing/2014/main" id="{16EC11B5-695C-1752-8842-5CB20ACC533D}"/>
              </a:ext>
            </a:extLst>
          </p:cNvPr>
          <p:cNvSpPr/>
          <p:nvPr/>
        </p:nvSpPr>
        <p:spPr>
          <a:xfrm>
            <a:off x="3318842" y="3343149"/>
            <a:ext cx="2339772" cy="1891843"/>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8" tIns="170689"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p:txBody>
      </p:sp>
      <p:sp>
        <p:nvSpPr>
          <p:cNvPr id="13" name="Rectangle: Rounded Corners 12">
            <a:extLst>
              <a:ext uri="{FF2B5EF4-FFF2-40B4-BE49-F238E27FC236}">
                <a16:creationId xmlns:a16="http://schemas.microsoft.com/office/drawing/2014/main" id="{92DB6CD5-87D1-E716-05AF-B24CE51ED643}"/>
              </a:ext>
            </a:extLst>
          </p:cNvPr>
          <p:cNvSpPr/>
          <p:nvPr/>
        </p:nvSpPr>
        <p:spPr>
          <a:xfrm>
            <a:off x="6082469" y="1456931"/>
            <a:ext cx="5228428" cy="1891843"/>
          </a:xfrm>
          <a:prstGeom prst="roundRect">
            <a:avLst>
              <a:gd name="adj" fmla="val 10000"/>
            </a:avLst>
          </a:prstGeom>
          <a:solidFill>
            <a:schemeClr val="accent2">
              <a:lumMod val="60000"/>
              <a:lumOff val="40000"/>
              <a:alpha val="90000"/>
            </a:schemeClr>
          </a:solidFill>
          <a:ln>
            <a:solidFill>
              <a:schemeClr val="tx1">
                <a:alpha val="90000"/>
              </a:scheme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14" name="Rectangle: Rounded Corners 13">
            <a:extLst>
              <a:ext uri="{FF2B5EF4-FFF2-40B4-BE49-F238E27FC236}">
                <a16:creationId xmlns:a16="http://schemas.microsoft.com/office/drawing/2014/main" id="{9EC311A6-E9D1-3FF4-AB41-5B4669CA4252}"/>
              </a:ext>
            </a:extLst>
          </p:cNvPr>
          <p:cNvSpPr/>
          <p:nvPr/>
        </p:nvSpPr>
        <p:spPr>
          <a:xfrm>
            <a:off x="8804312" y="1693402"/>
            <a:ext cx="2339772" cy="1387352"/>
          </a:xfrm>
          <a:prstGeom prst="roundRect">
            <a:avLst>
              <a:gd name="adj" fmla="val 10000"/>
            </a:avLst>
          </a:prstGeom>
          <a:blipFill rotWithShape="1">
            <a:blip r:embed="rId5"/>
            <a:srcRect/>
            <a:stretch>
              <a:fillRect t="-5000" b="-5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5" name="Freeform: Shape 14">
            <a:extLst>
              <a:ext uri="{FF2B5EF4-FFF2-40B4-BE49-F238E27FC236}">
                <a16:creationId xmlns:a16="http://schemas.microsoft.com/office/drawing/2014/main" id="{9384B3DA-BEA7-FDB5-CF0C-740294290CA5}"/>
              </a:ext>
            </a:extLst>
          </p:cNvPr>
          <p:cNvSpPr/>
          <p:nvPr/>
        </p:nvSpPr>
        <p:spPr>
          <a:xfrm>
            <a:off x="6239920" y="3348775"/>
            <a:ext cx="2339773" cy="1891842"/>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9" tIns="170688"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p:txBody>
      </p:sp>
      <p:sp>
        <p:nvSpPr>
          <p:cNvPr id="16" name="Rectangle: Rounded Corners 15">
            <a:extLst>
              <a:ext uri="{FF2B5EF4-FFF2-40B4-BE49-F238E27FC236}">
                <a16:creationId xmlns:a16="http://schemas.microsoft.com/office/drawing/2014/main" id="{A1B30882-66E6-C3B1-6F01-27E5E869D82B}"/>
              </a:ext>
            </a:extLst>
          </p:cNvPr>
          <p:cNvSpPr/>
          <p:nvPr/>
        </p:nvSpPr>
        <p:spPr>
          <a:xfrm>
            <a:off x="6303189" y="1709162"/>
            <a:ext cx="2339772" cy="1387352"/>
          </a:xfrm>
          <a:prstGeom prst="roundRect">
            <a:avLst>
              <a:gd name="adj" fmla="val 10000"/>
            </a:avLst>
          </a:prstGeom>
          <a:blipFill rotWithShape="1">
            <a:blip r:embed="rId6"/>
            <a:srcRect/>
            <a:stretch>
              <a:fillRect t="-10000" b="-10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7" name="Freeform: Shape 16">
            <a:extLst>
              <a:ext uri="{FF2B5EF4-FFF2-40B4-BE49-F238E27FC236}">
                <a16:creationId xmlns:a16="http://schemas.microsoft.com/office/drawing/2014/main" id="{AD769E33-3A4A-4472-4215-A7FD0FD005EC}"/>
              </a:ext>
            </a:extLst>
          </p:cNvPr>
          <p:cNvSpPr/>
          <p:nvPr/>
        </p:nvSpPr>
        <p:spPr>
          <a:xfrm>
            <a:off x="8813671" y="3348773"/>
            <a:ext cx="2339772" cy="1891843"/>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8" tIns="170689"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p:txBody>
      </p:sp>
      <p:grpSp>
        <p:nvGrpSpPr>
          <p:cNvPr id="2" name="Group 1">
            <a:extLst>
              <a:ext uri="{FF2B5EF4-FFF2-40B4-BE49-F238E27FC236}">
                <a16:creationId xmlns:a16="http://schemas.microsoft.com/office/drawing/2014/main" id="{954D3B4B-2D86-993B-DB8F-3322A1DFBD18}"/>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7D409285-2F77-C55C-FD0E-FEF771700567}"/>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1C369A97-2E71-46F1-AAA1-0E1BDF479BD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E086EE2A-7570-EEF8-24DE-0EF468720C3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D8714A52-D93D-C06F-BC47-3319A466C8F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 letter&#10;&#10;Description automatically generated">
              <a:extLst>
                <a:ext uri="{FF2B5EF4-FFF2-40B4-BE49-F238E27FC236}">
                  <a16:creationId xmlns:a16="http://schemas.microsoft.com/office/drawing/2014/main" id="{A676AC60-4E0B-7752-0BAB-C80C5B307F1B}"/>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46586AC-AC19-2D38-0ED7-3C279941C41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62816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Special Measures</a:t>
            </a:r>
          </a:p>
        </p:txBody>
      </p:sp>
      <p:sp>
        <p:nvSpPr>
          <p:cNvPr id="19" name="Rectangle 18">
            <a:extLst>
              <a:ext uri="{FF2B5EF4-FFF2-40B4-BE49-F238E27FC236}">
                <a16:creationId xmlns:a16="http://schemas.microsoft.com/office/drawing/2014/main" id="{69B6B210-9C67-0E2F-80CC-15BCFD8A6539}"/>
              </a:ext>
            </a:extLst>
          </p:cNvPr>
          <p:cNvSpPr/>
          <p:nvPr/>
        </p:nvSpPr>
        <p:spPr>
          <a:xfrm>
            <a:off x="545892" y="1461272"/>
            <a:ext cx="5228428" cy="4204097"/>
          </a:xfrm>
          <a:prstGeom prst="rect">
            <a:avLst/>
          </a:prstGeom>
          <a:noFill/>
        </p:spPr>
      </p:sp>
      <p:sp>
        <p:nvSpPr>
          <p:cNvPr id="20" name="Rectangle: Rounded Corners 19">
            <a:extLst>
              <a:ext uri="{FF2B5EF4-FFF2-40B4-BE49-F238E27FC236}">
                <a16:creationId xmlns:a16="http://schemas.microsoft.com/office/drawing/2014/main" id="{3C9B2876-D235-8EC3-4D76-104187D1BE4E}"/>
              </a:ext>
            </a:extLst>
          </p:cNvPr>
          <p:cNvSpPr/>
          <p:nvPr/>
        </p:nvSpPr>
        <p:spPr>
          <a:xfrm>
            <a:off x="545892" y="1461272"/>
            <a:ext cx="5228428" cy="1891843"/>
          </a:xfrm>
          <a:prstGeom prst="roundRect">
            <a:avLst>
              <a:gd name="adj" fmla="val 10000"/>
            </a:avLst>
          </a:prstGeom>
          <a:solidFill>
            <a:schemeClr val="accent2">
              <a:lumMod val="60000"/>
              <a:lumOff val="40000"/>
              <a:alpha val="90000"/>
            </a:schemeClr>
          </a:solidFill>
          <a:ln>
            <a:solidFill>
              <a:schemeClr val="tx1">
                <a:alpha val="90000"/>
              </a:scheme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21" name="Rectangle: Rounded Corners 20">
            <a:extLst>
              <a:ext uri="{FF2B5EF4-FFF2-40B4-BE49-F238E27FC236}">
                <a16:creationId xmlns:a16="http://schemas.microsoft.com/office/drawing/2014/main" id="{57983E1E-F88C-1246-2DA6-DE62243863D5}"/>
              </a:ext>
            </a:extLst>
          </p:cNvPr>
          <p:cNvSpPr/>
          <p:nvPr/>
        </p:nvSpPr>
        <p:spPr>
          <a:xfrm>
            <a:off x="703344" y="1713517"/>
            <a:ext cx="2339772" cy="1387352"/>
          </a:xfrm>
          <a:prstGeom prst="roundRect">
            <a:avLst>
              <a:gd name="adj" fmla="val 10000"/>
            </a:avLst>
          </a:prstGeom>
          <a:blipFill rotWithShape="1">
            <a:blip r:embed="rId3"/>
            <a:srcRect/>
            <a:stretch>
              <a:fillRect t="-11000" b="-11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22" name="Freeform: Shape 21">
            <a:extLst>
              <a:ext uri="{FF2B5EF4-FFF2-40B4-BE49-F238E27FC236}">
                <a16:creationId xmlns:a16="http://schemas.microsoft.com/office/drawing/2014/main" id="{916B996F-7056-7E84-2316-566064E4E222}"/>
              </a:ext>
            </a:extLst>
          </p:cNvPr>
          <p:cNvSpPr/>
          <p:nvPr/>
        </p:nvSpPr>
        <p:spPr>
          <a:xfrm>
            <a:off x="703343" y="3353115"/>
            <a:ext cx="2339773" cy="1891843"/>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9" tIns="170688"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p:txBody>
      </p:sp>
      <p:sp>
        <p:nvSpPr>
          <p:cNvPr id="23" name="Rectangle: Rounded Corners 22">
            <a:extLst>
              <a:ext uri="{FF2B5EF4-FFF2-40B4-BE49-F238E27FC236}">
                <a16:creationId xmlns:a16="http://schemas.microsoft.com/office/drawing/2014/main" id="{C2DC80E5-CD91-B94C-7DA6-34572DAB22BC}"/>
              </a:ext>
            </a:extLst>
          </p:cNvPr>
          <p:cNvSpPr/>
          <p:nvPr/>
        </p:nvSpPr>
        <p:spPr>
          <a:xfrm>
            <a:off x="3277094" y="1713517"/>
            <a:ext cx="2339772" cy="1387352"/>
          </a:xfrm>
          <a:prstGeom prst="roundRect">
            <a:avLst>
              <a:gd name="adj" fmla="val 10000"/>
            </a:avLst>
          </a:prstGeom>
          <a:blipFill rotWithShape="1">
            <a:blip r:embed="rId4"/>
            <a:srcRect/>
            <a:stretch>
              <a:fillRect t="-6000" b="-6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24" name="Freeform: Shape 23">
            <a:extLst>
              <a:ext uri="{FF2B5EF4-FFF2-40B4-BE49-F238E27FC236}">
                <a16:creationId xmlns:a16="http://schemas.microsoft.com/office/drawing/2014/main" id="{168053ED-DFEA-323C-175D-2DC637965D3C}"/>
              </a:ext>
            </a:extLst>
          </p:cNvPr>
          <p:cNvSpPr/>
          <p:nvPr/>
        </p:nvSpPr>
        <p:spPr>
          <a:xfrm>
            <a:off x="3277094" y="3353114"/>
            <a:ext cx="2339772" cy="1891844"/>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8" tIns="170689"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a:t>
            </a:r>
            <a:r>
              <a:rPr lang="en-GB" sz="2400" kern="1200" baseline="0" dirty="0">
                <a:solidFill>
                  <a:schemeClr val="tx1"/>
                </a:solidFill>
              </a:rPr>
              <a:t> of witness through intermediary</a:t>
            </a:r>
            <a:endParaRPr lang="en-GB" sz="2400" kern="1200" dirty="0">
              <a:solidFill>
                <a:schemeClr val="tx1"/>
              </a:solidFill>
            </a:endParaRPr>
          </a:p>
        </p:txBody>
      </p:sp>
      <p:sp>
        <p:nvSpPr>
          <p:cNvPr id="13" name="Rectangle: Rounded Corners 12">
            <a:extLst>
              <a:ext uri="{FF2B5EF4-FFF2-40B4-BE49-F238E27FC236}">
                <a16:creationId xmlns:a16="http://schemas.microsoft.com/office/drawing/2014/main" id="{67EEC89E-A76D-396F-FF72-33CC2DF947AC}"/>
              </a:ext>
            </a:extLst>
          </p:cNvPr>
          <p:cNvSpPr/>
          <p:nvPr/>
        </p:nvSpPr>
        <p:spPr>
          <a:xfrm>
            <a:off x="6065823" y="1481759"/>
            <a:ext cx="5228428" cy="1891843"/>
          </a:xfrm>
          <a:prstGeom prst="roundRect">
            <a:avLst>
              <a:gd name="adj" fmla="val 10000"/>
            </a:avLst>
          </a:prstGeom>
          <a:solidFill>
            <a:schemeClr val="accent2">
              <a:lumMod val="60000"/>
              <a:lumOff val="40000"/>
              <a:alpha val="90000"/>
            </a:schemeClr>
          </a:solidFill>
          <a:ln>
            <a:solidFill>
              <a:schemeClr val="tx1">
                <a:alpha val="90000"/>
              </a:schemeClr>
            </a:solid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14" name="Rectangle: Rounded Corners 13">
            <a:extLst>
              <a:ext uri="{FF2B5EF4-FFF2-40B4-BE49-F238E27FC236}">
                <a16:creationId xmlns:a16="http://schemas.microsoft.com/office/drawing/2014/main" id="{FC670DB7-B7CE-BEA3-C7DC-74646DE8C0F0}"/>
              </a:ext>
            </a:extLst>
          </p:cNvPr>
          <p:cNvSpPr/>
          <p:nvPr/>
        </p:nvSpPr>
        <p:spPr>
          <a:xfrm>
            <a:off x="6223275" y="1734004"/>
            <a:ext cx="2339772" cy="1387352"/>
          </a:xfrm>
          <a:prstGeom prst="roundRect">
            <a:avLst>
              <a:gd name="adj" fmla="val 10000"/>
            </a:avLst>
          </a:prstGeom>
          <a:blipFill rotWithShape="1">
            <a:blip r:embed="rId5"/>
            <a:srcRect/>
            <a:stretch>
              <a:fillRect t="-37000" b="-37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5" name="Freeform: Shape 14">
            <a:extLst>
              <a:ext uri="{FF2B5EF4-FFF2-40B4-BE49-F238E27FC236}">
                <a16:creationId xmlns:a16="http://schemas.microsoft.com/office/drawing/2014/main" id="{5D77D1C9-684F-9A56-A607-28A20FEC6948}"/>
              </a:ext>
            </a:extLst>
          </p:cNvPr>
          <p:cNvSpPr/>
          <p:nvPr/>
        </p:nvSpPr>
        <p:spPr>
          <a:xfrm>
            <a:off x="6223274" y="3373602"/>
            <a:ext cx="2339773" cy="1891843"/>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9" tIns="170688"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a:t>
            </a:r>
            <a:r>
              <a:rPr lang="en-GB" sz="2400" kern="1200" baseline="0" dirty="0">
                <a:solidFill>
                  <a:schemeClr val="tx1"/>
                </a:solidFill>
              </a:rPr>
              <a:t> to </a:t>
            </a:r>
            <a:r>
              <a:rPr lang="en-GB" sz="2300" kern="1200" baseline="0" dirty="0">
                <a:solidFill>
                  <a:schemeClr val="tx1"/>
                </a:solidFill>
              </a:rPr>
              <a:t>communication</a:t>
            </a:r>
            <a:endParaRPr lang="en-GB" sz="2300" kern="1200" dirty="0">
              <a:solidFill>
                <a:schemeClr val="tx1"/>
              </a:solidFill>
            </a:endParaRPr>
          </a:p>
        </p:txBody>
      </p:sp>
      <p:sp>
        <p:nvSpPr>
          <p:cNvPr id="16" name="Rectangle: Rounded Corners 15">
            <a:extLst>
              <a:ext uri="{FF2B5EF4-FFF2-40B4-BE49-F238E27FC236}">
                <a16:creationId xmlns:a16="http://schemas.microsoft.com/office/drawing/2014/main" id="{99D0F3B4-8536-BFD4-3E61-0C8F7E273899}"/>
              </a:ext>
            </a:extLst>
          </p:cNvPr>
          <p:cNvSpPr/>
          <p:nvPr/>
        </p:nvSpPr>
        <p:spPr>
          <a:xfrm>
            <a:off x="8797025" y="1734004"/>
            <a:ext cx="2339772" cy="1387352"/>
          </a:xfrm>
          <a:prstGeom prst="roundRect">
            <a:avLst>
              <a:gd name="adj" fmla="val 10000"/>
            </a:avLst>
          </a:prstGeom>
          <a:blipFill rotWithShape="1">
            <a:blip r:embed="rId6"/>
            <a:srcRect/>
            <a:stretch>
              <a:fillRect/>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7" name="Freeform: Shape 16">
            <a:extLst>
              <a:ext uri="{FF2B5EF4-FFF2-40B4-BE49-F238E27FC236}">
                <a16:creationId xmlns:a16="http://schemas.microsoft.com/office/drawing/2014/main" id="{7B663275-64B6-E700-1762-BE4097E66F77}"/>
              </a:ext>
            </a:extLst>
          </p:cNvPr>
          <p:cNvSpPr/>
          <p:nvPr/>
        </p:nvSpPr>
        <p:spPr>
          <a:xfrm>
            <a:off x="8797025" y="3373601"/>
            <a:ext cx="2339772" cy="1891844"/>
          </a:xfrm>
          <a:custGeom>
            <a:avLst/>
            <a:gdLst>
              <a:gd name="connsiteX0" fmla="*/ 242787 w 2339772"/>
              <a:gd name="connsiteY0" fmla="*/ 0 h 2312253"/>
              <a:gd name="connsiteX1" fmla="*/ 2096985 w 2339772"/>
              <a:gd name="connsiteY1" fmla="*/ 0 h 2312253"/>
              <a:gd name="connsiteX2" fmla="*/ 2339772 w 2339772"/>
              <a:gd name="connsiteY2" fmla="*/ 242787 h 2312253"/>
              <a:gd name="connsiteX3" fmla="*/ 2339772 w 2339772"/>
              <a:gd name="connsiteY3" fmla="*/ 2312253 h 2312253"/>
              <a:gd name="connsiteX4" fmla="*/ 2339772 w 2339772"/>
              <a:gd name="connsiteY4" fmla="*/ 2312253 h 2312253"/>
              <a:gd name="connsiteX5" fmla="*/ 0 w 2339772"/>
              <a:gd name="connsiteY5" fmla="*/ 2312253 h 2312253"/>
              <a:gd name="connsiteX6" fmla="*/ 0 w 2339772"/>
              <a:gd name="connsiteY6" fmla="*/ 2312253 h 2312253"/>
              <a:gd name="connsiteX7" fmla="*/ 0 w 2339772"/>
              <a:gd name="connsiteY7" fmla="*/ 242787 h 2312253"/>
              <a:gd name="connsiteX8" fmla="*/ 242787 w 2339772"/>
              <a:gd name="connsiteY8" fmla="*/ 0 h 2312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772" h="2312253">
                <a:moveTo>
                  <a:pt x="2096985" y="2312253"/>
                </a:moveTo>
                <a:lnTo>
                  <a:pt x="242787" y="2312253"/>
                </a:lnTo>
                <a:cubicBezTo>
                  <a:pt x="108699" y="2312253"/>
                  <a:pt x="0" y="2203554"/>
                  <a:pt x="0" y="2069466"/>
                </a:cubicBezTo>
                <a:lnTo>
                  <a:pt x="0" y="0"/>
                </a:lnTo>
                <a:lnTo>
                  <a:pt x="0" y="0"/>
                </a:lnTo>
                <a:lnTo>
                  <a:pt x="2339772" y="0"/>
                </a:lnTo>
                <a:lnTo>
                  <a:pt x="2339772" y="0"/>
                </a:lnTo>
                <a:lnTo>
                  <a:pt x="2339772" y="2069466"/>
                </a:lnTo>
                <a:cubicBezTo>
                  <a:pt x="2339772" y="2203554"/>
                  <a:pt x="2231073" y="2312253"/>
                  <a:pt x="2096985" y="231225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41798" tIns="170689" rIns="241798" bIns="24179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p:txBody>
      </p:sp>
      <p:grpSp>
        <p:nvGrpSpPr>
          <p:cNvPr id="2" name="Group 1">
            <a:extLst>
              <a:ext uri="{FF2B5EF4-FFF2-40B4-BE49-F238E27FC236}">
                <a16:creationId xmlns:a16="http://schemas.microsoft.com/office/drawing/2014/main" id="{F59026CC-278D-D093-EE3A-E4FB3C960081}"/>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63EEF0A1-D9C9-005D-2D0B-C274A344C366}"/>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28860175-18B5-17E3-B6FB-A322E6B6AC8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3767F60A-B967-CADB-A5F6-9641C8EC37E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31F5B82B-BA9A-62F0-469A-94439EF6849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 letter&#10;&#10;Description automatically generated">
              <a:extLst>
                <a:ext uri="{FF2B5EF4-FFF2-40B4-BE49-F238E27FC236}">
                  <a16:creationId xmlns:a16="http://schemas.microsoft.com/office/drawing/2014/main" id="{790E029E-B8FB-D61D-42F6-DD019C0F4DBC}"/>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6FF7301-31E4-175B-F27F-9B93DC9757F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54433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046061" y="266400"/>
            <a:ext cx="1009987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National Association Victim Support Schemes (NAVSS)</a:t>
            </a:r>
          </a:p>
        </p:txBody>
      </p:sp>
      <p:sp>
        <p:nvSpPr>
          <p:cNvPr id="12" name="Rectangle 11">
            <a:extLst>
              <a:ext uri="{FF2B5EF4-FFF2-40B4-BE49-F238E27FC236}">
                <a16:creationId xmlns:a16="http://schemas.microsoft.com/office/drawing/2014/main" id="{F6014826-B9FF-B739-166F-8D81EAD66FC8}"/>
              </a:ext>
            </a:extLst>
          </p:cNvPr>
          <p:cNvSpPr/>
          <p:nvPr/>
        </p:nvSpPr>
        <p:spPr>
          <a:xfrm>
            <a:off x="2103582" y="1067611"/>
            <a:ext cx="7984836" cy="4932988"/>
          </a:xfrm>
          <a:prstGeom prst="rect">
            <a:avLst/>
          </a:prstGeom>
          <a:noFill/>
        </p:spPr>
      </p:sp>
      <p:sp>
        <p:nvSpPr>
          <p:cNvPr id="13" name="Rectangle: Rounded Corners 12">
            <a:extLst>
              <a:ext uri="{FF2B5EF4-FFF2-40B4-BE49-F238E27FC236}">
                <a16:creationId xmlns:a16="http://schemas.microsoft.com/office/drawing/2014/main" id="{40CDCB51-B9A5-377A-5C9C-4DCF23D60D53}"/>
              </a:ext>
            </a:extLst>
          </p:cNvPr>
          <p:cNvSpPr/>
          <p:nvPr/>
        </p:nvSpPr>
        <p:spPr>
          <a:xfrm>
            <a:off x="2103582" y="1279184"/>
            <a:ext cx="7984836" cy="2219844"/>
          </a:xfrm>
          <a:prstGeom prst="roundRect">
            <a:avLst>
              <a:gd name="adj" fmla="val 10000"/>
            </a:avLst>
          </a:prstGeom>
          <a:solidFill>
            <a:schemeClr val="accent2">
              <a:lumMod val="60000"/>
              <a:lumOff val="40000"/>
              <a:alpha val="90000"/>
            </a:schemeClr>
          </a:solidFill>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14" name="Rectangle: Rounded Corners 13">
            <a:extLst>
              <a:ext uri="{FF2B5EF4-FFF2-40B4-BE49-F238E27FC236}">
                <a16:creationId xmlns:a16="http://schemas.microsoft.com/office/drawing/2014/main" id="{27728F20-DF0A-3F06-06AE-C8A294F74915}"/>
              </a:ext>
            </a:extLst>
          </p:cNvPr>
          <p:cNvSpPr/>
          <p:nvPr/>
        </p:nvSpPr>
        <p:spPr>
          <a:xfrm>
            <a:off x="2343127" y="1575163"/>
            <a:ext cx="2345545" cy="1627886"/>
          </a:xfrm>
          <a:prstGeom prst="roundRect">
            <a:avLst>
              <a:gd name="adj" fmla="val 10000"/>
            </a:avLst>
          </a:prstGeom>
          <a:blipFill rotWithShape="1">
            <a:blip r:embed="rId3"/>
            <a:srcRect/>
            <a:stretch>
              <a:fillRect t="-8000" b="-8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5" name="Freeform: Shape 14">
            <a:extLst>
              <a:ext uri="{FF2B5EF4-FFF2-40B4-BE49-F238E27FC236}">
                <a16:creationId xmlns:a16="http://schemas.microsoft.com/office/drawing/2014/main" id="{1C7DF668-00B9-DBDB-3F99-4A17991892E3}"/>
              </a:ext>
            </a:extLst>
          </p:cNvPr>
          <p:cNvSpPr/>
          <p:nvPr/>
        </p:nvSpPr>
        <p:spPr>
          <a:xfrm>
            <a:off x="2343127" y="3499028"/>
            <a:ext cx="2345545" cy="1894145"/>
          </a:xfrm>
          <a:custGeom>
            <a:avLst/>
            <a:gdLst>
              <a:gd name="connsiteX0" fmla="*/ 246282 w 2345545"/>
              <a:gd name="connsiteY0" fmla="*/ 0 h 2713143"/>
              <a:gd name="connsiteX1" fmla="*/ 2099263 w 2345545"/>
              <a:gd name="connsiteY1" fmla="*/ 0 h 2713143"/>
              <a:gd name="connsiteX2" fmla="*/ 2345545 w 2345545"/>
              <a:gd name="connsiteY2" fmla="*/ 246282 h 2713143"/>
              <a:gd name="connsiteX3" fmla="*/ 2345545 w 2345545"/>
              <a:gd name="connsiteY3" fmla="*/ 2713143 h 2713143"/>
              <a:gd name="connsiteX4" fmla="*/ 2345545 w 2345545"/>
              <a:gd name="connsiteY4" fmla="*/ 2713143 h 2713143"/>
              <a:gd name="connsiteX5" fmla="*/ 0 w 2345545"/>
              <a:gd name="connsiteY5" fmla="*/ 2713143 h 2713143"/>
              <a:gd name="connsiteX6" fmla="*/ 0 w 2345545"/>
              <a:gd name="connsiteY6" fmla="*/ 2713143 h 2713143"/>
              <a:gd name="connsiteX7" fmla="*/ 0 w 2345545"/>
              <a:gd name="connsiteY7" fmla="*/ 246282 h 2713143"/>
              <a:gd name="connsiteX8" fmla="*/ 246282 w 2345545"/>
              <a:gd name="connsiteY8" fmla="*/ 0 h 271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545" h="2713143">
                <a:moveTo>
                  <a:pt x="2099263" y="2713143"/>
                </a:moveTo>
                <a:lnTo>
                  <a:pt x="246282" y="2713143"/>
                </a:lnTo>
                <a:cubicBezTo>
                  <a:pt x="110264" y="2713143"/>
                  <a:pt x="0" y="2602879"/>
                  <a:pt x="0" y="2466861"/>
                </a:cubicBezTo>
                <a:lnTo>
                  <a:pt x="0" y="0"/>
                </a:lnTo>
                <a:lnTo>
                  <a:pt x="0" y="0"/>
                </a:lnTo>
                <a:lnTo>
                  <a:pt x="2345545" y="0"/>
                </a:lnTo>
                <a:lnTo>
                  <a:pt x="2345545" y="0"/>
                </a:lnTo>
                <a:lnTo>
                  <a:pt x="2345545" y="2466861"/>
                </a:lnTo>
                <a:cubicBezTo>
                  <a:pt x="2345545" y="2602879"/>
                  <a:pt x="2235281" y="2713143"/>
                  <a:pt x="2099263" y="271314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57046" tIns="184912" rIns="257046" bIns="257046"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Practical</a:t>
            </a:r>
          </a:p>
        </p:txBody>
      </p:sp>
      <p:sp>
        <p:nvSpPr>
          <p:cNvPr id="16" name="Rectangle: Rounded Corners 15">
            <a:extLst>
              <a:ext uri="{FF2B5EF4-FFF2-40B4-BE49-F238E27FC236}">
                <a16:creationId xmlns:a16="http://schemas.microsoft.com/office/drawing/2014/main" id="{2C4C4DCF-2427-D77F-AB8D-6B7DD758FA7C}"/>
              </a:ext>
            </a:extLst>
          </p:cNvPr>
          <p:cNvSpPr/>
          <p:nvPr/>
        </p:nvSpPr>
        <p:spPr>
          <a:xfrm>
            <a:off x="4923227" y="1575163"/>
            <a:ext cx="2345545" cy="1627886"/>
          </a:xfrm>
          <a:prstGeom prst="roundRect">
            <a:avLst>
              <a:gd name="adj" fmla="val 10000"/>
            </a:avLst>
          </a:prstGeom>
          <a:blipFill rotWithShape="1">
            <a:blip r:embed="rId4"/>
            <a:srcRect/>
            <a:stretch>
              <a:fillRect t="-5000" b="-5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7" name="Freeform: Shape 16">
            <a:extLst>
              <a:ext uri="{FF2B5EF4-FFF2-40B4-BE49-F238E27FC236}">
                <a16:creationId xmlns:a16="http://schemas.microsoft.com/office/drawing/2014/main" id="{D7730065-BFE9-6A85-A997-A4E31054466A}"/>
              </a:ext>
            </a:extLst>
          </p:cNvPr>
          <p:cNvSpPr/>
          <p:nvPr/>
        </p:nvSpPr>
        <p:spPr>
          <a:xfrm>
            <a:off x="4923227" y="3499027"/>
            <a:ext cx="2345545" cy="1894146"/>
          </a:xfrm>
          <a:custGeom>
            <a:avLst/>
            <a:gdLst>
              <a:gd name="connsiteX0" fmla="*/ 246282 w 2345545"/>
              <a:gd name="connsiteY0" fmla="*/ 0 h 2713143"/>
              <a:gd name="connsiteX1" fmla="*/ 2099263 w 2345545"/>
              <a:gd name="connsiteY1" fmla="*/ 0 h 2713143"/>
              <a:gd name="connsiteX2" fmla="*/ 2345545 w 2345545"/>
              <a:gd name="connsiteY2" fmla="*/ 246282 h 2713143"/>
              <a:gd name="connsiteX3" fmla="*/ 2345545 w 2345545"/>
              <a:gd name="connsiteY3" fmla="*/ 2713143 h 2713143"/>
              <a:gd name="connsiteX4" fmla="*/ 2345545 w 2345545"/>
              <a:gd name="connsiteY4" fmla="*/ 2713143 h 2713143"/>
              <a:gd name="connsiteX5" fmla="*/ 0 w 2345545"/>
              <a:gd name="connsiteY5" fmla="*/ 2713143 h 2713143"/>
              <a:gd name="connsiteX6" fmla="*/ 0 w 2345545"/>
              <a:gd name="connsiteY6" fmla="*/ 2713143 h 2713143"/>
              <a:gd name="connsiteX7" fmla="*/ 0 w 2345545"/>
              <a:gd name="connsiteY7" fmla="*/ 246282 h 2713143"/>
              <a:gd name="connsiteX8" fmla="*/ 246282 w 2345545"/>
              <a:gd name="connsiteY8" fmla="*/ 0 h 271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545" h="2713143">
                <a:moveTo>
                  <a:pt x="2099263" y="2713143"/>
                </a:moveTo>
                <a:lnTo>
                  <a:pt x="246282" y="2713143"/>
                </a:lnTo>
                <a:cubicBezTo>
                  <a:pt x="110264" y="2713143"/>
                  <a:pt x="0" y="2602879"/>
                  <a:pt x="0" y="2466861"/>
                </a:cubicBezTo>
                <a:lnTo>
                  <a:pt x="0" y="0"/>
                </a:lnTo>
                <a:lnTo>
                  <a:pt x="0" y="0"/>
                </a:lnTo>
                <a:lnTo>
                  <a:pt x="2345545" y="0"/>
                </a:lnTo>
                <a:lnTo>
                  <a:pt x="2345545" y="0"/>
                </a:lnTo>
                <a:lnTo>
                  <a:pt x="2345545" y="2466861"/>
                </a:lnTo>
                <a:cubicBezTo>
                  <a:pt x="2345545" y="2602879"/>
                  <a:pt x="2235281" y="2713143"/>
                  <a:pt x="2099263" y="271314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57046" tIns="184913" rIns="257046" bIns="257046"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The community’s responsibility</a:t>
            </a:r>
          </a:p>
        </p:txBody>
      </p:sp>
      <p:sp>
        <p:nvSpPr>
          <p:cNvPr id="18" name="Rectangle: Rounded Corners 17">
            <a:extLst>
              <a:ext uri="{FF2B5EF4-FFF2-40B4-BE49-F238E27FC236}">
                <a16:creationId xmlns:a16="http://schemas.microsoft.com/office/drawing/2014/main" id="{99D2F1C9-F9E4-6F0B-991E-8BE3E193AD24}"/>
              </a:ext>
            </a:extLst>
          </p:cNvPr>
          <p:cNvSpPr/>
          <p:nvPr/>
        </p:nvSpPr>
        <p:spPr>
          <a:xfrm>
            <a:off x="7503327" y="1575163"/>
            <a:ext cx="2345545" cy="1627886"/>
          </a:xfrm>
          <a:prstGeom prst="roundRect">
            <a:avLst>
              <a:gd name="adj" fmla="val 10000"/>
            </a:avLst>
          </a:prstGeom>
          <a:blipFill rotWithShape="1">
            <a:blip r:embed="rId5" cstate="print">
              <a:extLst>
                <a:ext uri="{28A0092B-C50C-407E-A947-70E740481C1C}">
                  <a14:useLocalDpi xmlns:a14="http://schemas.microsoft.com/office/drawing/2010/main" val="0"/>
                </a:ext>
              </a:extLst>
            </a:blip>
            <a:srcRect/>
            <a:stretch>
              <a:fillRect t="-4000" b="-4000"/>
            </a:stretch>
          </a:blip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9" name="Freeform: Shape 18">
            <a:extLst>
              <a:ext uri="{FF2B5EF4-FFF2-40B4-BE49-F238E27FC236}">
                <a16:creationId xmlns:a16="http://schemas.microsoft.com/office/drawing/2014/main" id="{438FBB4B-2DD2-17CC-89DA-A416EE8730A7}"/>
              </a:ext>
            </a:extLst>
          </p:cNvPr>
          <p:cNvSpPr/>
          <p:nvPr/>
        </p:nvSpPr>
        <p:spPr>
          <a:xfrm>
            <a:off x="7503327" y="3499028"/>
            <a:ext cx="2345546" cy="1894145"/>
          </a:xfrm>
          <a:custGeom>
            <a:avLst/>
            <a:gdLst>
              <a:gd name="connsiteX0" fmla="*/ 246282 w 2345545"/>
              <a:gd name="connsiteY0" fmla="*/ 0 h 2713143"/>
              <a:gd name="connsiteX1" fmla="*/ 2099263 w 2345545"/>
              <a:gd name="connsiteY1" fmla="*/ 0 h 2713143"/>
              <a:gd name="connsiteX2" fmla="*/ 2345545 w 2345545"/>
              <a:gd name="connsiteY2" fmla="*/ 246282 h 2713143"/>
              <a:gd name="connsiteX3" fmla="*/ 2345545 w 2345545"/>
              <a:gd name="connsiteY3" fmla="*/ 2713143 h 2713143"/>
              <a:gd name="connsiteX4" fmla="*/ 2345545 w 2345545"/>
              <a:gd name="connsiteY4" fmla="*/ 2713143 h 2713143"/>
              <a:gd name="connsiteX5" fmla="*/ 0 w 2345545"/>
              <a:gd name="connsiteY5" fmla="*/ 2713143 h 2713143"/>
              <a:gd name="connsiteX6" fmla="*/ 0 w 2345545"/>
              <a:gd name="connsiteY6" fmla="*/ 2713143 h 2713143"/>
              <a:gd name="connsiteX7" fmla="*/ 0 w 2345545"/>
              <a:gd name="connsiteY7" fmla="*/ 246282 h 2713143"/>
              <a:gd name="connsiteX8" fmla="*/ 246282 w 2345545"/>
              <a:gd name="connsiteY8" fmla="*/ 0 h 271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545" h="2713143">
                <a:moveTo>
                  <a:pt x="2099263" y="2713143"/>
                </a:moveTo>
                <a:lnTo>
                  <a:pt x="246282" y="2713143"/>
                </a:lnTo>
                <a:cubicBezTo>
                  <a:pt x="110264" y="2713143"/>
                  <a:pt x="0" y="2602879"/>
                  <a:pt x="0" y="2466861"/>
                </a:cubicBezTo>
                <a:lnTo>
                  <a:pt x="0" y="0"/>
                </a:lnTo>
                <a:lnTo>
                  <a:pt x="0" y="0"/>
                </a:lnTo>
                <a:lnTo>
                  <a:pt x="2345545" y="0"/>
                </a:lnTo>
                <a:lnTo>
                  <a:pt x="2345545" y="0"/>
                </a:lnTo>
                <a:lnTo>
                  <a:pt x="2345545" y="2466861"/>
                </a:lnTo>
                <a:cubicBezTo>
                  <a:pt x="2345545" y="2602879"/>
                  <a:pt x="2235281" y="2713143"/>
                  <a:pt x="2099263" y="2713143"/>
                </a:cubicBezTo>
                <a:close/>
              </a:path>
            </a:pathLst>
          </a:custGeom>
          <a:solidFill>
            <a:schemeClr val="accent2">
              <a:lumMod val="20000"/>
              <a:lumOff val="8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257046" tIns="184912" rIns="257047" bIns="257046"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Crisis intervention</a:t>
            </a:r>
          </a:p>
        </p:txBody>
      </p:sp>
      <p:grpSp>
        <p:nvGrpSpPr>
          <p:cNvPr id="3" name="Group 2">
            <a:extLst>
              <a:ext uri="{FF2B5EF4-FFF2-40B4-BE49-F238E27FC236}">
                <a16:creationId xmlns:a16="http://schemas.microsoft.com/office/drawing/2014/main" id="{CCF30B81-FAFB-49A4-9410-40B720B9D824}"/>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90881419-59B5-4AA4-E435-F4D1AC4D3E8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7CFCE6A2-E560-E08A-7371-C98EBF9B717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58E0A893-7B8E-7E21-1E51-D6716B9B2FF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9234528-5BA5-D837-0D4A-0967ACE443C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F5DF952-1A13-7CCD-635A-67C87F6199D5}"/>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D732FF36-C831-9262-A0F0-85B400217E1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02224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9854" y="266400"/>
            <a:ext cx="72000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Sources of Advice and Support</a:t>
            </a:r>
          </a:p>
        </p:txBody>
      </p:sp>
      <p:graphicFrame>
        <p:nvGraphicFramePr>
          <p:cNvPr id="2" name="Diagram 1">
            <a:extLst>
              <a:ext uri="{FF2B5EF4-FFF2-40B4-BE49-F238E27FC236}">
                <a16:creationId xmlns:a16="http://schemas.microsoft.com/office/drawing/2014/main" id="{768D9C37-12C8-4B73-96EA-DDF8A952D20F}"/>
              </a:ext>
            </a:extLst>
          </p:cNvPr>
          <p:cNvGraphicFramePr/>
          <p:nvPr>
            <p:extLst>
              <p:ext uri="{D42A27DB-BD31-4B8C-83A1-F6EECF244321}">
                <p14:modId xmlns:p14="http://schemas.microsoft.com/office/powerpoint/2010/main" val="2948128849"/>
              </p:ext>
            </p:extLst>
          </p:nvPr>
        </p:nvGraphicFramePr>
        <p:xfrm>
          <a:off x="1766454" y="1048392"/>
          <a:ext cx="8686800" cy="4761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80200623-BD4A-6B15-2A1D-D241E81C41C4}"/>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76DED1F4-E18E-07EE-5238-AB9DC4586D0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96769CEF-1941-ACD9-94CD-70B689190E4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9F11754-952B-D23B-7FF5-8EC45954769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1D8F7054-14E2-7035-CB39-B42228611F5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2D571D8-70FF-7560-D2AE-EB67BCCD546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19BC15B2-E48A-058C-CFCF-D668394855E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53012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300B68-776E-4F73-9A32-33D6168D029B}"/>
                                            </p:graphicEl>
                                          </p:spTgt>
                                        </p:tgtEl>
                                        <p:attrNameLst>
                                          <p:attrName>style.visibility</p:attrName>
                                        </p:attrNameLst>
                                      </p:cBhvr>
                                      <p:to>
                                        <p:strVal val="visible"/>
                                      </p:to>
                                    </p:set>
                                    <p:animEffect transition="in" filter="fade">
                                      <p:cBhvr>
                                        <p:cTn id="7" dur="500"/>
                                        <p:tgtEl>
                                          <p:spTgt spid="2">
                                            <p:graphicEl>
                                              <a:dgm id="{4C300B68-776E-4F73-9A32-33D6168D02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E393924-079C-42A8-87AB-DEEE8E318F35}"/>
                                            </p:graphicEl>
                                          </p:spTgt>
                                        </p:tgtEl>
                                        <p:attrNameLst>
                                          <p:attrName>style.visibility</p:attrName>
                                        </p:attrNameLst>
                                      </p:cBhvr>
                                      <p:to>
                                        <p:strVal val="visible"/>
                                      </p:to>
                                    </p:set>
                                    <p:animEffect transition="in" filter="fade">
                                      <p:cBhvr>
                                        <p:cTn id="12" dur="500"/>
                                        <p:tgtEl>
                                          <p:spTgt spid="2">
                                            <p:graphicEl>
                                              <a:dgm id="{3E393924-079C-42A8-87AB-DEEE8E318F3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1E5C43-FC3A-48BD-B261-443E49207E13}"/>
                                            </p:graphicEl>
                                          </p:spTgt>
                                        </p:tgtEl>
                                        <p:attrNameLst>
                                          <p:attrName>style.visibility</p:attrName>
                                        </p:attrNameLst>
                                      </p:cBhvr>
                                      <p:to>
                                        <p:strVal val="visible"/>
                                      </p:to>
                                    </p:set>
                                    <p:animEffect transition="in" filter="fade">
                                      <p:cBhvr>
                                        <p:cTn id="17" dur="500"/>
                                        <p:tgtEl>
                                          <p:spTgt spid="2">
                                            <p:graphicEl>
                                              <a:dgm id="{E81E5C43-FC3A-48BD-B261-443E49207E1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F6D637-DB3F-46AC-BF2F-5F815074931A}"/>
                                            </p:graphicEl>
                                          </p:spTgt>
                                        </p:tgtEl>
                                        <p:attrNameLst>
                                          <p:attrName>style.visibility</p:attrName>
                                        </p:attrNameLst>
                                      </p:cBhvr>
                                      <p:to>
                                        <p:strVal val="visible"/>
                                      </p:to>
                                    </p:set>
                                    <p:animEffect transition="in" filter="fade">
                                      <p:cBhvr>
                                        <p:cTn id="22" dur="500"/>
                                        <p:tgtEl>
                                          <p:spTgt spid="2">
                                            <p:graphicEl>
                                              <a:dgm id="{90F6D637-DB3F-46AC-BF2F-5F815074931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DC380A82-D584-4EBF-8989-9C254C4A45E6}"/>
                                            </p:graphicEl>
                                          </p:spTgt>
                                        </p:tgtEl>
                                        <p:attrNameLst>
                                          <p:attrName>style.visibility</p:attrName>
                                        </p:attrNameLst>
                                      </p:cBhvr>
                                      <p:to>
                                        <p:strVal val="visible"/>
                                      </p:to>
                                    </p:set>
                                    <p:animEffect transition="in" filter="fade">
                                      <p:cBhvr>
                                        <p:cTn id="27" dur="500"/>
                                        <p:tgtEl>
                                          <p:spTgt spid="2">
                                            <p:graphicEl>
                                              <a:dgm id="{DC380A82-D584-4EBF-8989-9C254C4A45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15400" y="4246418"/>
            <a:ext cx="9267849" cy="1205346"/>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lvl="0" algn="ctr">
              <a:spcBef>
                <a:spcPts val="0"/>
              </a:spcBef>
              <a:spcAft>
                <a:spcPts val="1800"/>
              </a:spcAft>
              <a:defRPr/>
            </a:pPr>
            <a:r>
              <a:rPr lang="en-GB" dirty="0">
                <a:solidFill>
                  <a:schemeClr val="tx1"/>
                </a:solidFill>
              </a:rPr>
              <a:t>What are our responsibilities to victims after criminal justice system outcomes?</a:t>
            </a:r>
            <a:endParaRPr kumimoji="0" lang="en-GB" altLang="en-US" i="0" u="none" strike="noStrike" kern="0" cap="none" spc="0" normalizeH="0" baseline="0" noProof="0" dirty="0">
              <a:ln>
                <a:noFill/>
              </a:ln>
              <a:solidFill>
                <a:schemeClr val="tx1"/>
              </a:solidFill>
              <a:effectLst/>
              <a:uLnTx/>
              <a:uFillTx/>
              <a:cs typeface="Arial" panose="020B0604020202020204" pitchFamily="34" charset="0"/>
            </a:endParaRPr>
          </a:p>
        </p:txBody>
      </p:sp>
      <p:sp>
        <p:nvSpPr>
          <p:cNvPr id="5" name="TextBox 4"/>
          <p:cNvSpPr txBox="1"/>
          <p:nvPr/>
        </p:nvSpPr>
        <p:spPr>
          <a:xfrm>
            <a:off x="2496000" y="264496"/>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What else can we do?</a:t>
            </a:r>
          </a:p>
        </p:txBody>
      </p:sp>
      <p:pic>
        <p:nvPicPr>
          <p:cNvPr id="2" name="Picture 1"/>
          <p:cNvPicPr>
            <a:picLocks noChangeAspect="1"/>
          </p:cNvPicPr>
          <p:nvPr/>
        </p:nvPicPr>
        <p:blipFill>
          <a:blip r:embed="rId4"/>
          <a:stretch>
            <a:fillRect/>
          </a:stretch>
        </p:blipFill>
        <p:spPr>
          <a:xfrm>
            <a:off x="735676" y="1273632"/>
            <a:ext cx="3492710" cy="2379437"/>
          </a:xfrm>
          <a:prstGeom prst="rect">
            <a:avLst/>
          </a:prstGeom>
        </p:spPr>
      </p:pic>
      <p:pic>
        <p:nvPicPr>
          <p:cNvPr id="8" name="Picture 7"/>
          <p:cNvPicPr>
            <a:picLocks noChangeAspect="1"/>
          </p:cNvPicPr>
          <p:nvPr/>
        </p:nvPicPr>
        <p:blipFill rotWithShape="1">
          <a:blip r:embed="rId5"/>
          <a:srcRect l="10315" b="20156"/>
          <a:stretch/>
        </p:blipFill>
        <p:spPr>
          <a:xfrm>
            <a:off x="7493945" y="1446174"/>
            <a:ext cx="4062405" cy="2034351"/>
          </a:xfrm>
          <a:prstGeom prst="rect">
            <a:avLst/>
          </a:prstGeom>
        </p:spPr>
      </p:pic>
      <p:pic>
        <p:nvPicPr>
          <p:cNvPr id="9" name="Picture 8"/>
          <p:cNvPicPr>
            <a:picLocks noChangeAspect="1"/>
          </p:cNvPicPr>
          <p:nvPr/>
        </p:nvPicPr>
        <p:blipFill>
          <a:blip r:embed="rId6"/>
          <a:stretch>
            <a:fillRect/>
          </a:stretch>
        </p:blipFill>
        <p:spPr>
          <a:xfrm>
            <a:off x="4742618" y="1273632"/>
            <a:ext cx="2413415" cy="2379437"/>
          </a:xfrm>
          <a:prstGeom prst="rect">
            <a:avLst/>
          </a:prstGeom>
        </p:spPr>
      </p:pic>
      <p:grpSp>
        <p:nvGrpSpPr>
          <p:cNvPr id="4" name="Group 3">
            <a:extLst>
              <a:ext uri="{FF2B5EF4-FFF2-40B4-BE49-F238E27FC236}">
                <a16:creationId xmlns:a16="http://schemas.microsoft.com/office/drawing/2014/main" id="{44B9D1D5-26E4-D4CF-A818-A0C392E6E57F}"/>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43AF1CBE-1CC7-C342-C522-5CB033FA9B4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9049C5F-F0B2-CC29-3B9D-8CFEA90EC86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CC9F178E-576A-1BA2-FD52-E3F8B4AF486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26DA117A-FD96-93CE-DA10-3EDC371EF0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1E070B6B-9CBD-A9BE-90A9-D5CD979980CC}"/>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54C41CA1-E5AE-2227-A307-51CD46922D2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07661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592829" y="1572647"/>
            <a:ext cx="7374082" cy="3812903"/>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ts val="0"/>
              </a:spcBef>
              <a:spcAft>
                <a:spcPts val="1800"/>
              </a:spcAft>
              <a:buClrTx/>
              <a:buSzTx/>
              <a:buFontTx/>
              <a:buNone/>
              <a:tabLst/>
              <a:defRPr/>
            </a:pPr>
            <a:r>
              <a:rPr kumimoji="0" lang="en-GB" altLang="en-US" sz="2800" b="0" i="0" u="none" strike="noStrike" kern="0" cap="none" spc="0" normalizeH="0" baseline="0" noProof="0" dirty="0">
                <a:ln>
                  <a:noFill/>
                </a:ln>
                <a:solidFill>
                  <a:schemeClr val="tx1"/>
                </a:solidFill>
                <a:effectLst/>
                <a:uLnTx/>
                <a:uFillTx/>
                <a:ea typeface="ＭＳ Ｐゴシック" pitchFamily="-112" charset="-128"/>
              </a:rPr>
              <a:t>Code of Practice for Victims of Crime</a:t>
            </a:r>
          </a:p>
          <a:p>
            <a:pPr marL="0" marR="0" lvl="0" indent="0" algn="ctr" defTabSz="914400" rtl="0" eaLnBrk="0" fontAlgn="base" latinLnBrk="0" hangingPunct="0">
              <a:lnSpc>
                <a:spcPct val="100000"/>
              </a:lnSpc>
              <a:spcBef>
                <a:spcPts val="0"/>
              </a:spcBef>
              <a:spcAft>
                <a:spcPts val="1800"/>
              </a:spcAft>
              <a:buClrTx/>
              <a:buSzTx/>
              <a:buFontTx/>
              <a:buNone/>
              <a:tabLst/>
              <a:defRPr/>
            </a:pPr>
            <a:r>
              <a:rPr kumimoji="0" lang="en-GB" altLang="en-US" sz="2800" b="0" i="0" u="none" strike="noStrike" kern="0" cap="none" spc="0" normalizeH="0" baseline="0" noProof="0" dirty="0">
                <a:ln>
                  <a:noFill/>
                </a:ln>
                <a:solidFill>
                  <a:schemeClr val="tx1"/>
                </a:solidFill>
                <a:effectLst/>
                <a:uLnTx/>
                <a:uFillTx/>
                <a:ea typeface="ＭＳ Ｐゴシック" pitchFamily="-112" charset="-128"/>
              </a:rPr>
              <a:t> ‘A Guide for Victims’</a:t>
            </a:r>
          </a:p>
          <a:p>
            <a:pPr marL="0" marR="0" lvl="0" indent="0" algn="ctr" defTabSz="914400" rtl="0" eaLnBrk="0" fontAlgn="base" latinLnBrk="0" hangingPunct="0">
              <a:lnSpc>
                <a:spcPct val="100000"/>
              </a:lnSpc>
              <a:spcBef>
                <a:spcPts val="0"/>
              </a:spcBef>
              <a:spcAft>
                <a:spcPts val="1800"/>
              </a:spcAft>
              <a:buClrTx/>
              <a:buSzTx/>
              <a:buFontTx/>
              <a:buNone/>
              <a:tabLst/>
              <a:defRPr/>
            </a:pPr>
            <a:br>
              <a:rPr kumimoji="0" lang="en-US" altLang="en-US" sz="2400" b="0" i="0" u="none" strike="noStrike" kern="0" cap="none" spc="0" normalizeH="0" baseline="0" noProof="0" dirty="0">
                <a:ln>
                  <a:noFill/>
                </a:ln>
                <a:solidFill>
                  <a:schemeClr val="tx1"/>
                </a:solidFill>
                <a:effectLst/>
                <a:uLnTx/>
                <a:uFillTx/>
                <a:latin typeface="Verdana"/>
                <a:ea typeface="ＭＳ Ｐゴシック" pitchFamily="-112" charset="-128"/>
                <a:hlinkClick r:id="rId4">
                  <a:extLst>
                    <a:ext uri="{A12FA001-AC4F-418D-AE19-62706E023703}">
                      <ahyp:hlinkClr xmlns:ahyp="http://schemas.microsoft.com/office/drawing/2018/hyperlinkcolor" val="tx"/>
                    </a:ext>
                  </a:extLst>
                </a:hlinkClick>
              </a:rPr>
            </a:br>
            <a:r>
              <a:rPr kumimoji="0" lang="en-US" altLang="en-US" sz="2400" b="0" i="0" u="none" strike="noStrike" kern="0" cap="none" spc="0" normalizeH="0" baseline="0" noProof="0" dirty="0">
                <a:ln>
                  <a:noFill/>
                </a:ln>
                <a:solidFill>
                  <a:schemeClr val="tx1"/>
                </a:solidFill>
                <a:effectLst/>
                <a:uLnTx/>
                <a:uFillTx/>
                <a:latin typeface="Verdana"/>
                <a:ea typeface="ＭＳ Ｐゴシック" pitchFamily="-112" charset="-128"/>
                <a:hlinkClick r:id="rId4">
                  <a:extLst>
                    <a:ext uri="{A12FA001-AC4F-418D-AE19-62706E023703}">
                      <ahyp:hlinkClr xmlns:ahyp="http://schemas.microsoft.com/office/drawing/2018/hyperlinkcolor" val="tx"/>
                    </a:ext>
                  </a:extLst>
                </a:hlinkClick>
              </a:rPr>
              <a:t>http://www.victimsupport.org.uk</a:t>
            </a:r>
            <a:endParaRPr kumimoji="0" lang="en-US" altLang="en-US" sz="2400" b="0" i="0" u="none" strike="noStrike" kern="0" cap="none" spc="0" normalizeH="0" baseline="0" noProof="0" dirty="0">
              <a:ln>
                <a:noFill/>
              </a:ln>
              <a:solidFill>
                <a:schemeClr val="tx1"/>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ts val="0"/>
              </a:spcBef>
              <a:spcAft>
                <a:spcPts val="1800"/>
              </a:spcAft>
              <a:buClrTx/>
              <a:buSzTx/>
              <a:buFontTx/>
              <a:buNone/>
              <a:tabLst/>
              <a:defRPr/>
            </a:pPr>
            <a:endParaRPr kumimoji="0" lang="en-US" altLang="en-US" sz="2400" b="0" i="0" u="none" strike="noStrike" kern="0" cap="none" spc="0" normalizeH="0" baseline="0" noProof="0" dirty="0">
              <a:ln>
                <a:noFill/>
              </a:ln>
              <a:solidFill>
                <a:schemeClr val="tx1"/>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ts val="0"/>
              </a:spcBef>
              <a:spcAft>
                <a:spcPts val="1800"/>
              </a:spcAft>
              <a:buClrTx/>
              <a:buSzTx/>
              <a:buFontTx/>
              <a:buNone/>
              <a:tabLst/>
              <a:defRPr/>
            </a:pPr>
            <a:r>
              <a:rPr kumimoji="0" lang="en-GB" altLang="en-US" sz="2400" b="0" i="0" u="none" strike="noStrike" kern="0" cap="none" spc="0" normalizeH="0" baseline="0" noProof="0" dirty="0">
                <a:ln>
                  <a:noFill/>
                </a:ln>
                <a:solidFill>
                  <a:schemeClr val="tx1"/>
                </a:solidFill>
                <a:effectLst/>
                <a:uLnTx/>
                <a:uFillTx/>
                <a:latin typeface="Verdana"/>
                <a:ea typeface="ＭＳ Ｐゴシック" pitchFamily="-112" charset="-128"/>
                <a:hlinkClick r:id="rId5">
                  <a:extLst>
                    <a:ext uri="{A12FA001-AC4F-418D-AE19-62706E023703}">
                      <ahyp:hlinkClr xmlns:ahyp="http://schemas.microsoft.com/office/drawing/2018/hyperlinkcolor" val="tx"/>
                    </a:ext>
                  </a:extLst>
                </a:hlinkClick>
              </a:rPr>
              <a:t>https://www.victimsinformationservice.org.uk</a:t>
            </a:r>
            <a:endParaRPr kumimoji="0" lang="en-GB" altLang="en-US" sz="2400" b="0" i="0" u="none" strike="noStrike" kern="0" cap="none" spc="0" normalizeH="0" baseline="0" noProof="0" dirty="0">
              <a:ln>
                <a:noFill/>
              </a:ln>
              <a:solidFill>
                <a:schemeClr val="tx1"/>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dirty="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dirty="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dirty="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sp>
        <p:nvSpPr>
          <p:cNvPr id="4" name="TextBox 3"/>
          <p:cNvSpPr txBox="1"/>
          <p:nvPr/>
        </p:nvSpPr>
        <p:spPr>
          <a:xfrm>
            <a:off x="2561809"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Further Information </a:t>
            </a:r>
          </a:p>
        </p:txBody>
      </p:sp>
      <p:grpSp>
        <p:nvGrpSpPr>
          <p:cNvPr id="2" name="Group 1">
            <a:extLst>
              <a:ext uri="{FF2B5EF4-FFF2-40B4-BE49-F238E27FC236}">
                <a16:creationId xmlns:a16="http://schemas.microsoft.com/office/drawing/2014/main" id="{4F7DF36F-5308-47FA-961E-5A91E68443E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9D2752E-C11E-342B-92F9-A96D116F785D}"/>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E2975F54-A8D9-E48F-DC7A-1010B0C2330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6AFF651-6058-5ED4-F792-99C6F476CF0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3F79FCB-978A-6251-ABD4-A75811FC556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CBC44F7-6495-8CD7-D6F9-43FCD8D4A19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13515E3-235E-5C94-896F-BD306D75666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7403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96000" y="266400"/>
            <a:ext cx="72000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Further Reading</a:t>
            </a:r>
          </a:p>
        </p:txBody>
      </p:sp>
      <p:pic>
        <p:nvPicPr>
          <p:cNvPr id="1026" name="Picture 2" descr="A new code of practice for victims of crime (Victims' Code)">
            <a:extLst>
              <a:ext uri="{FF2B5EF4-FFF2-40B4-BE49-F238E27FC236}">
                <a16:creationId xmlns:a16="http://schemas.microsoft.com/office/drawing/2014/main" id="{8404D76F-9ECE-4803-82FF-928826F0F2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019" y="1219707"/>
            <a:ext cx="3099601" cy="44185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Witness Charter">
            <a:extLst>
              <a:ext uri="{FF2B5EF4-FFF2-40B4-BE49-F238E27FC236}">
                <a16:creationId xmlns:a16="http://schemas.microsoft.com/office/drawing/2014/main" id="{F76C202A-5206-4B1F-99DC-82BB5F6CDB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2120" y="1219709"/>
            <a:ext cx="3127760" cy="441858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idlands Fraud Forum - Publications: 2022">
            <a:extLst>
              <a:ext uri="{FF2B5EF4-FFF2-40B4-BE49-F238E27FC236}">
                <a16:creationId xmlns:a16="http://schemas.microsoft.com/office/drawing/2014/main" id="{4C76B682-F037-406C-9820-E8B5938D492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27380" y="1219707"/>
            <a:ext cx="3127761" cy="456721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F1B3F882-4E8A-1308-07CB-7D5B504AB774}"/>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F337AA69-9E9C-9FD8-8624-3706E68ABE8D}"/>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5A545F31-1DDE-3F2B-3509-DF0F25E28E5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849989F3-C553-33A5-BBAD-39D56F5309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6340B7BD-0639-BEC9-298D-1B43727C97F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09FCB204-766D-AFC7-1693-06033D174DA7}"/>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568053A9-1912-A310-6247-F4EDCE33819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73578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915114" y="593285"/>
            <a:ext cx="6755904" cy="4927587"/>
          </a:xfrm>
          <a:prstGeom prst="rect">
            <a:avLst/>
          </a:prstGeom>
        </p:spPr>
      </p:pic>
      <p:grpSp>
        <p:nvGrpSpPr>
          <p:cNvPr id="2" name="Group 1">
            <a:extLst>
              <a:ext uri="{FF2B5EF4-FFF2-40B4-BE49-F238E27FC236}">
                <a16:creationId xmlns:a16="http://schemas.microsoft.com/office/drawing/2014/main" id="{5FD3A2B4-EFAC-48EF-CE40-E67B1F29213C}"/>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2B996A43-CD8F-3FB2-F066-A87070D132D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32B1DB1F-3774-528C-304B-744E767F4CF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C6E2DF8B-132A-93F3-FB04-BF10E6D0C7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630C2794-67AE-E236-A2E5-78E6191DEF6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C82C91ED-7CF5-0FF7-ADB8-759A77D921F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FF74C1FE-A1C5-F855-77C2-C7E2E175A08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54168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F26D18-558F-4B06-B6D9-FA6C98406506}&quot;/&gt;&lt;isInvalidForFieldText val=&quot;0&quot;/&gt;&lt;Image&gt;&lt;filename val=&quot;C:\DOCUME~1\swp54152\LOCALS~1\Temp\PR\data\asimages\{66F26D18-558F-4B06-B6D9-FA6C98406506}_2.png&quot;/&gt;&lt;left val=&quot;49&quot;/&gt;&lt;top val=&quot;63&quot;/&gt;&lt;width val=&quot;621&quot;/&gt;&lt;height val=&quot;41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F26D18-558F-4B06-B6D9-FA6C98406506}&quot;/&gt;&lt;isInvalidForFieldText val=&quot;0&quot;/&gt;&lt;Image&gt;&lt;filename val=&quot;C:\DOCUME~1\swp54152\LOCALS~1\Temp\PR\data\asimages\{66F26D18-558F-4B06-B6D9-FA6C98406506}_2.png&quot;/&gt;&lt;left val=&quot;49&quot;/&gt;&lt;top val=&quot;63&quot;/&gt;&lt;width val=&quot;621&quot;/&gt;&lt;height val=&quot;414&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749869-B337-4B46-A235-0B7EFC19F174}&quot;/&gt;&lt;isInvalidForFieldText val=&quot;0&quot;/&gt;&lt;Image&gt;&lt;filename val=&quot;C:\DOCUME~1\swp54152\LOCALS~1\Temp\PR\data\asimages\{A9749869-B337-4B46-A235-0B7EFC19F174}_4.png&quot;/&gt;&lt;left val=&quot;0&quot;/&gt;&lt;top val=&quot;29&quot;/&gt;&lt;width val=&quot;721&quot;/&gt;&lt;height val=&quot;481&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749869-B337-4B46-A235-0B7EFC19F174}&quot;/&gt;&lt;isInvalidForFieldText val=&quot;0&quot;/&gt;&lt;Image&gt;&lt;filename val=&quot;C:\DOCUME~1\swp54152\LOCALS~1\Temp\PR\data\asimages\{A9749869-B337-4B46-A235-0B7EFC19F174}_4.png&quot;/&gt;&lt;left val=&quot;0&quot;/&gt;&lt;top val=&quot;29&quot;/&gt;&lt;width val=&quot;721&quot;/&gt;&lt;height val=&quot;481&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B76F77BD-6ECE-4A62-9629-9FA8D4321030}&quot;/&gt;&lt;isInvalidForFieldText val=&quot;0&quot;/&gt;&lt;Image&gt;&lt;filename val=&quot;C:\DOCUME~1\swp54152\LOCALS~1\Temp\PR\data\asimages\{B76F77BD-6ECE-4A62-9629-9FA8D4321030}_6.png&quot;/&gt;&lt;left val=&quot;36&quot;/&gt;&lt;top val=&quot;70&quot;/&gt;&lt;width val=&quot;630&quot;/&gt;&lt;height val=&quot;452&quot;/&gt;&lt;hasText val=&quot;1&quot;/&gt;&lt;/Image&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B76F77BD-6ECE-4A62-9629-9FA8D4321030}&quot;/&gt;&lt;isInvalidForFieldText val=&quot;0&quot;/&gt;&lt;Image&gt;&lt;filename val=&quot;C:\DOCUME~1\swp54152\LOCALS~1\Temp\PR\data\asimages\{B76F77BD-6ECE-4A62-9629-9FA8D4321030}_6.png&quot;/&gt;&lt;left val=&quot;36&quot;/&gt;&lt;top val=&quot;70&quot;/&gt;&lt;width val=&quot;630&quot;/&gt;&lt;height val=&quot;452&quot;/&gt;&lt;hasText val=&quot;1&quot;/&gt;&lt;/Image&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AA711B43-A362-4B68-9843-CACEB9D6B263}&quot;/&gt;&lt;isInvalidForFieldText val=&quot;0&quot;/&gt;&lt;Image&gt;&lt;filename val=&quot;C:\DOCUME~1\swp54152\LOCALS~1\Temp\PR\data\asimages\{AA711B43-A362-4B68-9843-CACEB9D6B263}_8.png&quot;/&gt;&lt;left val=&quot;30&quot;/&gt;&lt;top val=&quot;42&quot;/&gt;&lt;width val=&quot;653&quot;/&gt;&lt;height val=&quot;477&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23&quot;/&gt;&lt;lineCharCount val=&quot;16&quot;/&gt;&lt;lineCharCount val=&quot;8&quot;/&gt;&lt;lineCharCount val=&quot;12&quot;/&gt;&lt;lineCharCount val=&quot;18&quot;/&gt;&lt;lineCharCount val=&quot;27&quot;/&gt;&lt;lineCharCount val=&quot;1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23&quot;/&gt;&lt;lineCharCount val=&quot;16&quot;/&gt;&lt;lineCharCount val=&quot;8&quot;/&gt;&lt;lineCharCount val=&quot;12&quot;/&gt;&lt;lineCharCount val=&quot;18&quot;/&gt;&lt;lineCharCount val=&quot;27&quot;/&gt;&lt;lineCharCount val=&quot;10&quot;/&gt;&lt;/TableIndex&gt;&lt;/ShapeTextInfo&gt;"/>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3651</TotalTime>
  <Words>13912</Words>
  <Application>Microsoft Office PowerPoint</Application>
  <PresentationFormat>Widescreen</PresentationFormat>
  <Paragraphs>922</Paragraphs>
  <Slides>43</Slides>
  <Notes>43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43</vt:i4>
      </vt:variant>
    </vt:vector>
  </HeadingPairs>
  <TitlesOfParts>
    <vt:vector size="53" baseType="lpstr">
      <vt:lpstr>Arial</vt:lpstr>
      <vt:lpstr>Arial Nova Cond</vt:lpstr>
      <vt:lpstr>Calibri</vt:lpstr>
      <vt:lpstr>Calibri Light</vt:lpstr>
      <vt:lpstr>Microsoft Sans Serif</vt:lpstr>
      <vt:lpstr>Symbol</vt:lpstr>
      <vt:lpstr>Tahoma</vt:lpstr>
      <vt:lpstr>Verdana</vt:lpstr>
      <vt:lpstr>1_Office Theme</vt:lpstr>
      <vt:lpstr>Office Theme</vt:lpstr>
      <vt:lpstr>PowerPoint Presentation</vt:lpstr>
      <vt:lpstr>PowerPoint Presentation</vt:lpstr>
      <vt:lpstr>PowerPoint Presentation</vt:lpstr>
      <vt:lpstr>PowerPoint Presentation</vt:lpstr>
      <vt:lpstr>Family Liaison Overview</vt:lpstr>
      <vt:lpstr>PowerPoint Presentation</vt:lpstr>
      <vt:lpstr>PowerPoint Presentation</vt:lpstr>
      <vt:lpstr>PowerPoint Presentation</vt:lpstr>
      <vt:lpstr>PowerPoint Presentation</vt:lpstr>
      <vt:lpstr>PowerPoint Presentation</vt:lpstr>
      <vt:lpstr>Impact of proceedings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Flather,Benjamin swp6264</cp:lastModifiedBy>
  <cp:revision>192</cp:revision>
  <cp:lastPrinted>2019-05-02T13:19:15Z</cp:lastPrinted>
  <dcterms:created xsi:type="dcterms:W3CDTF">2018-10-26T11:52:49Z</dcterms:created>
  <dcterms:modified xsi:type="dcterms:W3CDTF">2023-06-07T08:59:27Z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ce063d0e-227a-4ccb-bc37-ac7e5cac9b80</vt:lpwstr>
  </property>
  <property fmtid="{D5CDD505-2E9C-101B-9397-08002B2CF9AE}" pid="6" name="MSIP_Label_66cf8fe5-b7b7-4df7-b38d-1c61ac2f6639_Enabled">
    <vt:lpwstr>true</vt:lpwstr>
  </property>
  <property fmtid="{D5CDD505-2E9C-101B-9397-08002B2CF9AE}" pid="7" name="MSIP_Label_66cf8fe5-b7b7-4df7-b38d-1c61ac2f6639_SetDate">
    <vt:lpwstr>2022-01-10T14:34:10Z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b39ce56f-4003-4fb3-9e22-9081604bf09b</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