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687" r:id="rId2"/>
  </p:sldMasterIdLst>
  <p:notesMasterIdLst>
    <p:notesMasterId r:id="rId29"/>
  </p:notesMasterIdLst>
  <p:sldIdLst>
    <p:sldId id="282" r:id="rId3"/>
    <p:sldId id="257" r:id="rId4"/>
    <p:sldId id="258" r:id="rId5"/>
    <p:sldId id="259" r:id="rId6"/>
    <p:sldId id="260" r:id="rId7"/>
    <p:sldId id="261" r:id="rId8"/>
    <p:sldId id="262" r:id="rId9"/>
    <p:sldId id="263" r:id="rId10"/>
    <p:sldId id="264" r:id="rId11"/>
    <p:sldId id="265" r:id="rId12"/>
    <p:sldId id="266" r:id="rId13"/>
    <p:sldId id="267" r:id="rId14"/>
    <p:sldId id="277" r:id="rId15"/>
    <p:sldId id="276" r:id="rId16"/>
    <p:sldId id="278" r:id="rId17"/>
    <p:sldId id="268" r:id="rId18"/>
    <p:sldId id="269" r:id="rId19"/>
    <p:sldId id="270" r:id="rId20"/>
    <p:sldId id="271" r:id="rId21"/>
    <p:sldId id="272" r:id="rId22"/>
    <p:sldId id="273" r:id="rId23"/>
    <p:sldId id="274" r:id="rId24"/>
    <p:sldId id="275" r:id="rId25"/>
    <p:sldId id="279" r:id="rId26"/>
    <p:sldId id="280" r:id="rId27"/>
    <p:sldId id="28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100" d="100"/>
          <a:sy n="100" d="100"/>
        </p:scale>
        <p:origin x="195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commentAuthors" Target="commentAuthor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16/03/2022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16/03/2022</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lstStyle>
            <a:lvl1pPr>
              <a:defRPr>
                <a:solidFill>
                  <a:schemeClr val="tx2">
                    <a:lumMod val="40000"/>
                    <a:lumOff val="6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16/03/2022</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16/03/2022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16/03/2022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16/03/2022</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16/03/2022</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16/03/2022</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16/03/2022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16/03/2022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16/03/2022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16/03/2022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16/03/2022</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4FF-D90D-4238-A3C3-69031442E7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1BFC9-CCE4-4FF7-91E9-EDC5D3AF815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E04EE6-D2A8-49CF-A106-92DA0F5DDB3E}"/>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5" name="Footer Placeholder 4">
            <a:extLst>
              <a:ext uri="{FF2B5EF4-FFF2-40B4-BE49-F238E27FC236}">
                <a16:creationId xmlns:a16="http://schemas.microsoft.com/office/drawing/2014/main" id="{1876F091-8A5E-436F-B324-4C539AA19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C143BE-D9CF-4EF1-B545-AAA276A8291F}"/>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2932290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C003A-65B2-4160-BA3C-A687A1810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711B6A-4594-47BA-B70D-CBD623CB2C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75804-A42E-44DA-B61C-4DA173E77649}"/>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5" name="Footer Placeholder 4">
            <a:extLst>
              <a:ext uri="{FF2B5EF4-FFF2-40B4-BE49-F238E27FC236}">
                <a16:creationId xmlns:a16="http://schemas.microsoft.com/office/drawing/2014/main" id="{7F5A4756-CA62-4D6E-ADFD-AF7DDAC11C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2E890-69B3-4D4A-9BF7-CAF6F9FED412}"/>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534106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8EB3-E798-4860-A112-E7EE827DF46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6B97D4-CD46-4F7C-8B6B-6633B6654E0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453A6-CC5F-42BA-98E3-1E34927BE600}"/>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5" name="Footer Placeholder 4">
            <a:extLst>
              <a:ext uri="{FF2B5EF4-FFF2-40B4-BE49-F238E27FC236}">
                <a16:creationId xmlns:a16="http://schemas.microsoft.com/office/drawing/2014/main" id="{1635AFAD-D629-4A9C-91E4-6AC11A2ED4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372B78-8986-4E8E-9BDF-2291BF95F067}"/>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3527771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6BF0-5E4B-4259-8C67-860D05D96C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B2B3F-2F5E-4862-B9C7-AF1C79AADB2F}"/>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45DEB-6221-49D9-98E1-5919C4363B62}"/>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D82B9-129E-409E-BAC9-8ABCD82D0D65}"/>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6" name="Footer Placeholder 5">
            <a:extLst>
              <a:ext uri="{FF2B5EF4-FFF2-40B4-BE49-F238E27FC236}">
                <a16:creationId xmlns:a16="http://schemas.microsoft.com/office/drawing/2014/main" id="{BAF68CB6-5CF6-4258-B0EA-1FDB0866F0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12DE0F-19A9-4953-AA65-E5170A7E308D}"/>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9055446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F3F9-F578-425B-A6A7-6E6530B61B0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8B209-05C5-4B51-9B12-CF691646C64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432C1-5551-45D3-A557-3AC7DF6052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A31D9-CF60-4AC8-A384-24D424E3A8B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479E9E-4053-4C65-B692-D1B203057CC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6DB7C-E029-47D1-9AEF-EF59950A297D}"/>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8" name="Footer Placeholder 7">
            <a:extLst>
              <a:ext uri="{FF2B5EF4-FFF2-40B4-BE49-F238E27FC236}">
                <a16:creationId xmlns:a16="http://schemas.microsoft.com/office/drawing/2014/main" id="{5BE2FD32-D95D-4E09-8B27-804E448FDE4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055868-E6ED-42E9-827D-DC543329137B}"/>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030996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D590-3E2D-485C-BB93-F7337B5F81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68FEB-D2D3-45DC-AB2D-9F09ED6C65E1}"/>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4" name="Footer Placeholder 3">
            <a:extLst>
              <a:ext uri="{FF2B5EF4-FFF2-40B4-BE49-F238E27FC236}">
                <a16:creationId xmlns:a16="http://schemas.microsoft.com/office/drawing/2014/main" id="{F0E0A68C-2CF3-4618-83FD-7D01ED62BF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9173782-F196-422A-BA5C-18B6BDA7CA4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535151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E1C34-185A-4791-AA1E-88844F868D5C}"/>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3" name="Footer Placeholder 2">
            <a:extLst>
              <a:ext uri="{FF2B5EF4-FFF2-40B4-BE49-F238E27FC236}">
                <a16:creationId xmlns:a16="http://schemas.microsoft.com/office/drawing/2014/main" id="{05F77901-C816-41F7-8E90-C9064324A07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652BA73-E771-4E74-B8CA-B368AE09FDF4}"/>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50163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181A-7B52-4D68-857D-60C475C26AC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E4C3FE-C651-47BF-95CA-268C09713F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D0EB3-CDDC-4B69-9E0E-2629A1C352D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2CF94-C7AC-4444-BCCF-3691806B30A7}"/>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6" name="Footer Placeholder 5">
            <a:extLst>
              <a:ext uri="{FF2B5EF4-FFF2-40B4-BE49-F238E27FC236}">
                <a16:creationId xmlns:a16="http://schemas.microsoft.com/office/drawing/2014/main" id="{9C3BE601-2D7D-41DC-95CC-4D2559C520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91C10C-53E6-40AA-AB1D-8BB46934B369}"/>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174037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A9C8-3BAD-41EE-A2C2-3BAB751DEFE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ABD2CF-CF83-4E06-A8B1-F2BABD732B4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3F7444-70B2-47D0-9C46-817985AEC02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9E60EB-8F83-485D-B828-B2151C59C927}"/>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6" name="Footer Placeholder 5">
            <a:extLst>
              <a:ext uri="{FF2B5EF4-FFF2-40B4-BE49-F238E27FC236}">
                <a16:creationId xmlns:a16="http://schemas.microsoft.com/office/drawing/2014/main" id="{21F151D3-3819-4318-B006-7333518B84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7BF4C9-C311-4E78-A55C-CCE2F7F40B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1217262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763-141C-4D34-94D8-06E65C468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83FB-19F9-4937-A2FB-53294A95C1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3A5-F99A-4EBD-B3C0-6EFDA7DE82EE}"/>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5" name="Footer Placeholder 4">
            <a:extLst>
              <a:ext uri="{FF2B5EF4-FFF2-40B4-BE49-F238E27FC236}">
                <a16:creationId xmlns:a16="http://schemas.microsoft.com/office/drawing/2014/main" id="{C0056450-CAF0-43D7-9C52-196C7B7F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5A916F-BC46-4727-A7EA-1A5D0888286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4232985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4AE71-97AA-49CC-B9FB-82E1E5E552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150E2-C661-47D3-87DD-924371DF81E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22C63-67E5-437A-99BD-9379FA6A4958}"/>
              </a:ext>
            </a:extLst>
          </p:cNvPr>
          <p:cNvSpPr>
            <a:spLocks noGrp="1"/>
          </p:cNvSpPr>
          <p:nvPr>
            <p:ph type="dt" sz="half" idx="10"/>
          </p:nvPr>
        </p:nvSpPr>
        <p:spPr/>
        <p:txBody>
          <a:bodyPr/>
          <a:lstStyle/>
          <a:p>
            <a:fld id="{3F6BE315-1AD0-4BB9-AD40-716FEEABD6CA}" type="datetimeFigureOut">
              <a:rPr lang="en-GB" smtClean="0"/>
              <a:t>16/03/2022</a:t>
            </a:fld>
            <a:endParaRPr lang="en-GB" dirty="0"/>
          </a:p>
        </p:txBody>
      </p:sp>
      <p:sp>
        <p:nvSpPr>
          <p:cNvPr id="5" name="Footer Placeholder 4">
            <a:extLst>
              <a:ext uri="{FF2B5EF4-FFF2-40B4-BE49-F238E27FC236}">
                <a16:creationId xmlns:a16="http://schemas.microsoft.com/office/drawing/2014/main" id="{1F621EEF-07DC-4688-97CF-A2353911C9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08297-0F41-4182-9BFA-2C7CA71C54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78969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16/03/2022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77549-EE50-4CC5-B64F-3E50C978EAF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5BDDE-7E2C-4057-82FC-AB1D0DE7C9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A29CC-BB31-47B8-8C38-888DF16BE44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E315-1AD0-4BB9-AD40-716FEEABD6CA}" type="datetimeFigureOut">
              <a:rPr lang="en-GB" smtClean="0"/>
              <a:t>16/03/2022</a:t>
            </a:fld>
            <a:endParaRPr lang="en-GB" dirty="0"/>
          </a:p>
        </p:txBody>
      </p:sp>
      <p:sp>
        <p:nvSpPr>
          <p:cNvPr id="5" name="Footer Placeholder 4">
            <a:extLst>
              <a:ext uri="{FF2B5EF4-FFF2-40B4-BE49-F238E27FC236}">
                <a16:creationId xmlns:a16="http://schemas.microsoft.com/office/drawing/2014/main" id="{949F2C7B-EEE8-4647-B5A1-5A4E217FCC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0632623-9B06-46D0-B0DA-9B38CBFB50C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F6819-F679-4094-9F7A-8F18A35B0833}" type="slidenum">
              <a:rPr lang="en-GB" smtClean="0"/>
              <a:t>‹#›</a:t>
            </a:fld>
            <a:endParaRPr lang="en-GB" dirty="0"/>
          </a:p>
        </p:txBody>
      </p:sp>
    </p:spTree>
    <p:extLst>
      <p:ext uri="{BB962C8B-B14F-4D97-AF65-F5344CB8AC3E}">
        <p14:creationId xmlns:p14="http://schemas.microsoft.com/office/powerpoint/2010/main" val="400542141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520889" y="1052736"/>
            <a:ext cx="8640960" cy="1656184"/>
          </a:xfrm>
        </p:spPr>
        <p:txBody>
          <a:bodyPr>
            <a:noAutofit/>
          </a:bodyPr>
          <a:lstStyle/>
          <a:p>
            <a:br>
              <a:rPr lang="en-GB" sz="4800" b="1" dirty="0">
                <a:solidFill>
                  <a:srgbClr val="FFFF00"/>
                </a:solidFill>
              </a:rPr>
            </a:br>
            <a:br>
              <a:rPr lang="en-GB" sz="4800" b="1" dirty="0">
                <a:solidFill>
                  <a:srgbClr val="FFFF00"/>
                </a:solidFill>
              </a:rPr>
            </a:br>
            <a:br>
              <a:rPr lang="en-GB" sz="4800" b="1" dirty="0">
                <a:solidFill>
                  <a:srgbClr val="FFFF00"/>
                </a:solidFill>
              </a:rPr>
            </a:br>
            <a:r>
              <a:rPr lang="en-GB" sz="4800" b="1" dirty="0">
                <a:solidFill>
                  <a:srgbClr val="FFFF00"/>
                </a:solidFill>
              </a:rPr>
              <a:t>MBA</a:t>
            </a:r>
            <a:br>
              <a:rPr lang="en-GB" sz="4800" b="1" dirty="0">
                <a:solidFill>
                  <a:srgbClr val="FFFF00"/>
                </a:solidFill>
              </a:rPr>
            </a:br>
            <a:r>
              <a:rPr lang="en-GB" sz="3600" dirty="0">
                <a:solidFill>
                  <a:srgbClr val="FFFF00"/>
                </a:solidFill>
              </a:rPr>
              <a:t>Banking financial</a:t>
            </a:r>
            <a:br>
              <a:rPr lang="en-GB" sz="3600" dirty="0">
                <a:solidFill>
                  <a:srgbClr val="FFFF00"/>
                </a:solidFill>
              </a:rPr>
            </a:br>
            <a:r>
              <a:rPr lang="en-GB" sz="3600" dirty="0">
                <a:solidFill>
                  <a:srgbClr val="FFFF00"/>
                </a:solidFill>
              </a:rPr>
              <a:t>management and financial markets</a:t>
            </a:r>
            <a:br>
              <a:rPr lang="en-GB" sz="3600" dirty="0">
                <a:solidFill>
                  <a:srgbClr val="FFFF00"/>
                </a:solidFill>
              </a:rPr>
            </a:br>
            <a:r>
              <a:rPr lang="en-GB" sz="3600" dirty="0">
                <a:solidFill>
                  <a:srgbClr val="FFFF00"/>
                </a:solidFill>
              </a:rPr>
              <a:t>(LCMB 7012) </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971600" y="4725144"/>
            <a:ext cx="7200800" cy="1752600"/>
          </a:xfrm>
        </p:spPr>
        <p:txBody>
          <a:bodyPr/>
          <a:lstStyle/>
          <a:p>
            <a:r>
              <a:rPr lang="en-GB" dirty="0">
                <a:solidFill>
                  <a:schemeClr val="bg1"/>
                </a:solidFill>
              </a:rPr>
              <a:t>Lecture 7: Financial markets – 2</a:t>
            </a:r>
          </a:p>
          <a:p>
            <a:r>
              <a:rPr lang="en-GB">
                <a:solidFill>
                  <a:schemeClr val="bg1"/>
                </a:solidFill>
              </a:rPr>
              <a:t>Capital markets: </a:t>
            </a:r>
            <a:r>
              <a:rPr lang="en-GB" dirty="0">
                <a:solidFill>
                  <a:schemeClr val="bg1"/>
                </a:solidFill>
              </a:rPr>
              <a:t>bonds </a:t>
            </a:r>
            <a:r>
              <a:rPr lang="en-GB">
                <a:solidFill>
                  <a:schemeClr val="bg1"/>
                </a:solidFill>
              </a:rPr>
              <a:t>and equities</a:t>
            </a:r>
            <a:endParaRPr lang="en-GB" dirty="0">
              <a:solidFill>
                <a:schemeClr val="bg1"/>
              </a:solidFill>
            </a:endParaRP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a:t>Bonds are an alternative external source of finance to bank borrowing or share issues</a:t>
            </a:r>
          </a:p>
          <a:p>
            <a:pPr marL="0" indent="0">
              <a:buNone/>
            </a:pPr>
            <a:endParaRPr lang="en-GB" dirty="0"/>
          </a:p>
          <a:p>
            <a:r>
              <a:rPr lang="en-GB" dirty="0"/>
              <a:t>Bonds are issued by companies, local authorities, and governments</a:t>
            </a:r>
          </a:p>
          <a:p>
            <a:endParaRPr lang="en-GB" dirty="0"/>
          </a:p>
          <a:p>
            <a:r>
              <a:rPr lang="en-GB" dirty="0"/>
              <a:t>Generally, company bonds are considered the riskiest, and therefore attract the higher interest rates or yields</a:t>
            </a:r>
          </a:p>
          <a:p>
            <a:pPr marL="0" indent="0">
              <a:buNone/>
            </a:pPr>
            <a:endParaRPr lang="en-GB" dirty="0"/>
          </a:p>
          <a:p>
            <a:r>
              <a:rPr lang="en-GB" dirty="0"/>
              <a:t>The markets for bonds are enormous. In February 2010, investors held $7.9 trillion of US government securities or … </a:t>
            </a:r>
          </a:p>
          <a:p>
            <a:pPr>
              <a:buNone/>
            </a:pPr>
            <a:r>
              <a:rPr lang="en-GB" dirty="0"/>
              <a:t>   $7,900,000,000,000! </a:t>
            </a:r>
          </a:p>
        </p:txBody>
      </p:sp>
      <p:sp>
        <p:nvSpPr>
          <p:cNvPr id="3" name="Title 2"/>
          <p:cNvSpPr>
            <a:spLocks noGrp="1"/>
          </p:cNvSpPr>
          <p:nvPr>
            <p:ph type="title"/>
          </p:nvPr>
        </p:nvSpPr>
        <p:spPr/>
        <p:txBody>
          <a:bodyPr/>
          <a:lstStyle/>
          <a:p>
            <a:r>
              <a:rPr lang="en-GB" dirty="0"/>
              <a:t>What are bonds?</a:t>
            </a:r>
          </a:p>
        </p:txBody>
      </p:sp>
      <p:sp>
        <p:nvSpPr>
          <p:cNvPr id="4" name="Slide Number Placeholder 3"/>
          <p:cNvSpPr>
            <a:spLocks noGrp="1"/>
          </p:cNvSpPr>
          <p:nvPr>
            <p:ph type="sldNum" sz="quarter" idx="12"/>
          </p:nvPr>
        </p:nvSpPr>
        <p:spPr/>
        <p:txBody>
          <a:bodyPr/>
          <a:lstStyle/>
          <a:p>
            <a:fld id="{46DF45CC-0879-47A3-9132-429ABB4C76BE}" type="slidenum">
              <a:rPr lang="en-GB" smtClean="0"/>
              <a:pPr/>
              <a:t>2</a:t>
            </a:fld>
            <a:endParaRPr lang="en-GB" dirty="0"/>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285720" y="3929066"/>
          <a:ext cx="8229600" cy="138176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gridCol w="20574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370840">
                <a:tc gridSpan="4">
                  <a:txBody>
                    <a:bodyPr/>
                    <a:lstStyle/>
                    <a:p>
                      <a:pPr algn="ctr"/>
                      <a:r>
                        <a:rPr lang="en-GB" dirty="0"/>
                        <a:t>Cash payments over time</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2009</a:t>
                      </a:r>
                    </a:p>
                  </a:txBody>
                  <a:tcPr/>
                </a:tc>
                <a:tc>
                  <a:txBody>
                    <a:bodyPr/>
                    <a:lstStyle/>
                    <a:p>
                      <a:r>
                        <a:rPr lang="en-GB" dirty="0"/>
                        <a:t>2010</a:t>
                      </a:r>
                    </a:p>
                  </a:txBody>
                  <a:tcPr/>
                </a:tc>
                <a:tc>
                  <a:txBody>
                    <a:bodyPr/>
                    <a:lstStyle/>
                    <a:p>
                      <a:r>
                        <a:rPr lang="en-GB" dirty="0"/>
                        <a:t>2011</a:t>
                      </a:r>
                    </a:p>
                  </a:txBody>
                  <a:tcPr/>
                </a:tc>
                <a:tc>
                  <a:txBody>
                    <a:bodyPr/>
                    <a:lstStyle/>
                    <a:p>
                      <a:r>
                        <a:rPr lang="en-GB" dirty="0"/>
                        <a:t>2012</a:t>
                      </a:r>
                    </a:p>
                  </a:txBody>
                  <a:tcPr/>
                </a:tc>
                <a:extLst>
                  <a:ext uri="{0D108BD9-81ED-4DB2-BD59-A6C34878D82A}">
                    <a16:rowId xmlns:a16="http://schemas.microsoft.com/office/drawing/2014/main" val="10001"/>
                  </a:ext>
                </a:extLst>
              </a:tr>
              <a:tr h="370840">
                <a:tc>
                  <a:txBody>
                    <a:bodyPr/>
                    <a:lstStyle/>
                    <a:p>
                      <a:r>
                        <a:rPr lang="en-GB" dirty="0"/>
                        <a:t>€8.50</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€8.50</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€8.50</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€108.50</a:t>
                      </a:r>
                    </a:p>
                    <a:p>
                      <a:endParaRPr lang="en-GB" dirty="0"/>
                    </a:p>
                  </a:txBody>
                  <a:tcPr/>
                </a:tc>
                <a:extLst>
                  <a:ext uri="{0D108BD9-81ED-4DB2-BD59-A6C34878D82A}">
                    <a16:rowId xmlns:a16="http://schemas.microsoft.com/office/drawing/2014/main" val="10002"/>
                  </a:ext>
                </a:extLst>
              </a:tr>
            </a:tbl>
          </a:graphicData>
        </a:graphic>
      </p:graphicFrame>
      <p:sp>
        <p:nvSpPr>
          <p:cNvPr id="3" name="Slide Number Placeholder 2"/>
          <p:cNvSpPr>
            <a:spLocks noGrp="1"/>
          </p:cNvSpPr>
          <p:nvPr>
            <p:ph type="sldNum" sz="quarter" idx="12"/>
          </p:nvPr>
        </p:nvSpPr>
        <p:spPr/>
        <p:txBody>
          <a:bodyPr/>
          <a:lstStyle/>
          <a:p>
            <a:fld id="{46DF45CC-0879-47A3-9132-429ABB4C76BE}" type="slidenum">
              <a:rPr lang="en-GB" smtClean="0"/>
              <a:pPr/>
              <a:t>3</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-1</a:t>
            </a:r>
          </a:p>
        </p:txBody>
      </p:sp>
      <p:sp>
        <p:nvSpPr>
          <p:cNvPr id="6" name="TextBox 5"/>
          <p:cNvSpPr txBox="1"/>
          <p:nvPr/>
        </p:nvSpPr>
        <p:spPr>
          <a:xfrm>
            <a:off x="422849" y="1394311"/>
            <a:ext cx="8429684" cy="2462213"/>
          </a:xfrm>
          <a:prstGeom prst="rect">
            <a:avLst/>
          </a:prstGeom>
          <a:noFill/>
        </p:spPr>
        <p:txBody>
          <a:bodyPr wrap="square" rtlCol="0">
            <a:spAutoFit/>
          </a:bodyPr>
          <a:lstStyle/>
          <a:p>
            <a:r>
              <a:rPr lang="en-GB" sz="2200" dirty="0"/>
              <a:t>Take, for example, the simplest form of bond. A French government, 4-year to maturity, 8.5% single payment (coupon) treasury  issue. French bonds of this type are called Obligations Assimilables du Trésor (OATs).</a:t>
            </a:r>
          </a:p>
          <a:p>
            <a:r>
              <a:rPr lang="en-GB" sz="2200" dirty="0"/>
              <a:t>You invest €100 (face value of the bond) in December 2008, and your first payment is due in December 2009, and the bond matures in 2012	</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4448002"/>
          </a:xfrm>
        </p:spPr>
        <p:txBody>
          <a:bodyPr>
            <a:normAutofit/>
          </a:bodyPr>
          <a:lstStyle/>
          <a:p>
            <a:r>
              <a:rPr lang="en-GB" sz="2400" dirty="0"/>
              <a:t>Now suppose the opportunity cost ( the rate of a similar alternative bond investment) was 3%.</a:t>
            </a:r>
          </a:p>
          <a:p>
            <a:pPr marL="0" indent="0">
              <a:buNone/>
            </a:pPr>
            <a:endParaRPr lang="en-GB" sz="2400" dirty="0"/>
          </a:p>
          <a:p>
            <a:r>
              <a:rPr lang="en-GB" sz="2400" dirty="0"/>
              <a:t>This means you would need to discount (time value of money) the €8.50 at 3.0% .This effectively is the opportunity cost of capital. So, the Present Value (PV) of the investment is …</a:t>
            </a:r>
          </a:p>
          <a:p>
            <a:pPr marL="0" indent="0">
              <a:buNone/>
            </a:pPr>
            <a:endParaRPr lang="en-GB" sz="2400" dirty="0"/>
          </a:p>
          <a:p>
            <a:pPr marL="0" indent="0" algn="ctr">
              <a:buNone/>
            </a:pPr>
            <a:r>
              <a:rPr lang="en-GB" sz="2400" dirty="0"/>
              <a:t>= </a:t>
            </a:r>
            <a:r>
              <a:rPr lang="en-GB" sz="2400" u="sng" dirty="0"/>
              <a:t>8.50</a:t>
            </a:r>
            <a:r>
              <a:rPr lang="en-GB" sz="2400" dirty="0"/>
              <a:t>+</a:t>
            </a:r>
            <a:r>
              <a:rPr lang="en-GB" sz="2400" u="sng" dirty="0"/>
              <a:t>8.50</a:t>
            </a:r>
            <a:r>
              <a:rPr lang="en-GB" sz="2400" dirty="0"/>
              <a:t>+</a:t>
            </a:r>
            <a:r>
              <a:rPr lang="en-GB" sz="2400" u="sng" dirty="0"/>
              <a:t>8.50</a:t>
            </a:r>
            <a:r>
              <a:rPr lang="en-GB" sz="2400" dirty="0"/>
              <a:t>+</a:t>
            </a:r>
            <a:r>
              <a:rPr lang="en-GB" sz="2400" u="sng" dirty="0"/>
              <a:t>108.50   </a:t>
            </a:r>
            <a:r>
              <a:rPr lang="en-GB" sz="2400" dirty="0"/>
              <a:t>= € 120.44</a:t>
            </a:r>
            <a:endParaRPr lang="en-GB" sz="2400" u="sng" dirty="0"/>
          </a:p>
          <a:p>
            <a:pPr>
              <a:buNone/>
            </a:pPr>
            <a:r>
              <a:rPr lang="en-GB" sz="2400" dirty="0"/>
              <a:t>                     1.03  1.03</a:t>
            </a:r>
            <a:r>
              <a:rPr lang="en-GB" sz="2400" baseline="30000" dirty="0"/>
              <a:t>2  </a:t>
            </a:r>
            <a:r>
              <a:rPr lang="en-GB" sz="2400" dirty="0"/>
              <a:t>1.03</a:t>
            </a:r>
            <a:r>
              <a:rPr lang="en-GB" sz="2400" baseline="30000" dirty="0"/>
              <a:t>3</a:t>
            </a:r>
            <a:r>
              <a:rPr lang="en-GB" sz="2400" dirty="0"/>
              <a:t>  1.03</a:t>
            </a:r>
            <a:r>
              <a:rPr lang="en-GB" sz="2400" baseline="30000" dirty="0"/>
              <a:t>4</a:t>
            </a:r>
            <a:endParaRPr lang="en-GB" sz="2400"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4</a:t>
            </a:fld>
            <a:endParaRPr lang="en-GB" dirty="0"/>
          </a:p>
        </p:txBody>
      </p:sp>
      <p:sp>
        <p:nvSpPr>
          <p:cNvPr id="4" name="Title 3"/>
          <p:cNvSpPr>
            <a:spLocks noGrp="1"/>
          </p:cNvSpPr>
          <p:nvPr>
            <p:ph type="title"/>
          </p:nvPr>
        </p:nvSpPr>
        <p:spPr>
          <a:xfrm>
            <a:off x="457200" y="274638"/>
            <a:ext cx="8472518" cy="1143000"/>
          </a:xfrm>
        </p:spPr>
        <p:txBody>
          <a:bodyPr>
            <a:normAutofit fontScale="90000"/>
          </a:bodyPr>
          <a:lstStyle/>
          <a:p>
            <a:r>
              <a:rPr lang="en-GB" dirty="0"/>
              <a:t>A basic example of a bond issue -2</a:t>
            </a: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72518" cy="4525963"/>
          </a:xfrm>
        </p:spPr>
        <p:txBody>
          <a:bodyPr>
            <a:normAutofit/>
          </a:bodyPr>
          <a:lstStyle/>
          <a:p>
            <a:r>
              <a:rPr lang="en-GB" sz="2400" dirty="0"/>
              <a:t>Bond prices are usually expressed as a percentage of face value. So, the price of your 8.5% bond would be 120.44%.</a:t>
            </a:r>
          </a:p>
          <a:p>
            <a:r>
              <a:rPr lang="en-GB" sz="2400" dirty="0"/>
              <a:t>Think of this as two investments: the first receives four annual coupon payments of €8.50, and the second benefits from the €100 face value at maturity.</a:t>
            </a:r>
          </a:p>
          <a:p>
            <a:r>
              <a:rPr lang="en-GB" sz="2400" dirty="0"/>
              <a:t>Therefore, the PV (bond) = PV of the annuity value of coupon payments + PV of final payment</a:t>
            </a:r>
          </a:p>
          <a:p>
            <a:r>
              <a:rPr lang="en-GB" sz="2400" dirty="0"/>
              <a:t>Which, in turn, is (coupon x 4-year annuity factor)+(final payment x discount factor)</a:t>
            </a:r>
          </a:p>
        </p:txBody>
      </p:sp>
      <p:sp>
        <p:nvSpPr>
          <p:cNvPr id="3" name="Slide Number Placeholder 2"/>
          <p:cNvSpPr>
            <a:spLocks noGrp="1"/>
          </p:cNvSpPr>
          <p:nvPr>
            <p:ph type="sldNum" sz="quarter" idx="12"/>
          </p:nvPr>
        </p:nvSpPr>
        <p:spPr/>
        <p:txBody>
          <a:bodyPr/>
          <a:lstStyle/>
          <a:p>
            <a:fld id="{46DF45CC-0879-47A3-9132-429ABB4C76BE}" type="slidenum">
              <a:rPr lang="en-GB" smtClean="0"/>
              <a:pPr/>
              <a:t>5</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-3</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5741" y="1052736"/>
            <a:ext cx="8643998" cy="4525963"/>
          </a:xfrm>
        </p:spPr>
        <p:txBody>
          <a:bodyPr>
            <a:normAutofit lnSpcReduction="10000"/>
          </a:bodyPr>
          <a:lstStyle/>
          <a:p>
            <a:pPr marL="0" indent="0">
              <a:buNone/>
            </a:pPr>
            <a:r>
              <a:rPr lang="en-GB" sz="2400" dirty="0"/>
              <a:t>So</a:t>
            </a:r>
            <a:r>
              <a:rPr lang="en-GB" dirty="0"/>
              <a:t>…</a:t>
            </a:r>
          </a:p>
          <a:p>
            <a:pPr>
              <a:buNone/>
            </a:pPr>
            <a:r>
              <a:rPr lang="en-GB" dirty="0"/>
              <a:t> </a:t>
            </a:r>
            <a:r>
              <a:rPr lang="en-GB" sz="2000" dirty="0"/>
              <a:t>8.50  </a:t>
            </a:r>
            <a:r>
              <a:rPr lang="en-GB" sz="2000" u="sng" dirty="0"/>
              <a:t>  1    </a:t>
            </a:r>
            <a:r>
              <a:rPr lang="en-GB" sz="2000" dirty="0"/>
              <a:t>  -   </a:t>
            </a:r>
            <a:r>
              <a:rPr lang="en-GB" sz="2000" u="sng" dirty="0"/>
              <a:t>      1        </a:t>
            </a:r>
            <a:r>
              <a:rPr lang="en-GB" sz="2000" dirty="0"/>
              <a:t>    +   </a:t>
            </a:r>
            <a:r>
              <a:rPr lang="en-GB" sz="2000" u="sng" dirty="0"/>
              <a:t>100 </a:t>
            </a:r>
            <a:r>
              <a:rPr lang="en-GB" sz="2000" dirty="0"/>
              <a:t>      = 31.59 + 88.85 = €120.44 </a:t>
            </a:r>
          </a:p>
          <a:p>
            <a:pPr>
              <a:buNone/>
            </a:pPr>
            <a:r>
              <a:rPr lang="en-GB" sz="2000" dirty="0"/>
              <a:t>          0.03       0.03(1.03)</a:t>
            </a:r>
            <a:r>
              <a:rPr lang="en-GB" sz="2000" baseline="30000" dirty="0"/>
              <a:t>4          </a:t>
            </a:r>
            <a:r>
              <a:rPr lang="en-GB" sz="2000" dirty="0"/>
              <a:t>(1.03)</a:t>
            </a:r>
            <a:r>
              <a:rPr lang="en-GB" sz="2000" baseline="30000" dirty="0"/>
              <a:t>4 </a:t>
            </a:r>
            <a:endParaRPr lang="en-GB" sz="2000" dirty="0"/>
          </a:p>
          <a:p>
            <a:pPr>
              <a:buNone/>
            </a:pPr>
            <a:r>
              <a:rPr lang="en-GB" sz="2000" dirty="0"/>
              <a:t> </a:t>
            </a:r>
          </a:p>
          <a:p>
            <a:pPr marL="0" indent="0">
              <a:spcBef>
                <a:spcPts val="0"/>
              </a:spcBef>
              <a:buNone/>
            </a:pPr>
            <a:r>
              <a:rPr lang="en-GB" sz="1900" dirty="0"/>
              <a:t>The bond then is valued as a package of the annuity or coupon</a:t>
            </a:r>
          </a:p>
          <a:p>
            <a:pPr marL="0" indent="0">
              <a:spcBef>
                <a:spcPts val="0"/>
              </a:spcBef>
              <a:buNone/>
            </a:pPr>
            <a:r>
              <a:rPr lang="en-GB" sz="1900" dirty="0"/>
              <a:t>payments and the final single payment – the repayment of the</a:t>
            </a:r>
          </a:p>
          <a:p>
            <a:pPr marL="0" indent="0">
              <a:spcBef>
                <a:spcPts val="0"/>
              </a:spcBef>
              <a:buNone/>
            </a:pPr>
            <a:r>
              <a:rPr lang="en-GB" sz="1900" dirty="0"/>
              <a:t>principal.</a:t>
            </a:r>
          </a:p>
          <a:p>
            <a:pPr marL="0" indent="0">
              <a:spcBef>
                <a:spcPts val="0"/>
              </a:spcBef>
              <a:buNone/>
            </a:pPr>
            <a:endParaRPr lang="en-GB" sz="1900" dirty="0"/>
          </a:p>
          <a:p>
            <a:pPr marL="0" indent="0">
              <a:spcBef>
                <a:spcPts val="0"/>
              </a:spcBef>
              <a:buNone/>
            </a:pPr>
            <a:r>
              <a:rPr lang="en-GB" sz="1900" dirty="0"/>
              <a:t>But what is the rate of interest being earned?</a:t>
            </a:r>
          </a:p>
          <a:p>
            <a:pPr marL="0" indent="0">
              <a:spcBef>
                <a:spcPts val="0"/>
              </a:spcBef>
              <a:buNone/>
            </a:pPr>
            <a:endParaRPr lang="en-GB" sz="1900" dirty="0"/>
          </a:p>
          <a:p>
            <a:pPr marL="0" indent="0">
              <a:spcBef>
                <a:spcPts val="0"/>
              </a:spcBef>
              <a:buNone/>
            </a:pPr>
            <a:r>
              <a:rPr lang="en-GB" sz="1900" dirty="0"/>
              <a:t>We already know that the present value of the bond is €120.44</a:t>
            </a:r>
          </a:p>
          <a:p>
            <a:pPr marL="0" indent="0">
              <a:spcBef>
                <a:spcPts val="0"/>
              </a:spcBef>
              <a:buNone/>
            </a:pPr>
            <a:r>
              <a:rPr lang="en-GB" sz="1900" dirty="0"/>
              <a:t>when discounted at the opportunity cost of 3%. This makes the</a:t>
            </a:r>
          </a:p>
          <a:p>
            <a:pPr marL="0" indent="0">
              <a:spcBef>
                <a:spcPts val="0"/>
              </a:spcBef>
              <a:buNone/>
            </a:pPr>
            <a:r>
              <a:rPr lang="en-GB" sz="1900" dirty="0"/>
              <a:t>yield to maturity 3%. That is, if you buy maturity, you will earn 3% per year of the bond at 120.44%, and hold it to maturity, you will earn 3% per year</a:t>
            </a:r>
          </a:p>
        </p:txBody>
      </p:sp>
      <p:sp>
        <p:nvSpPr>
          <p:cNvPr id="3" name="Slide Number Placeholder 2"/>
          <p:cNvSpPr>
            <a:spLocks noGrp="1"/>
          </p:cNvSpPr>
          <p:nvPr>
            <p:ph type="sldNum" sz="quarter" idx="12"/>
          </p:nvPr>
        </p:nvSpPr>
        <p:spPr/>
        <p:txBody>
          <a:bodyPr/>
          <a:lstStyle/>
          <a:p>
            <a:fld id="{46DF45CC-0879-47A3-9132-429ABB4C76BE}" type="slidenum">
              <a:rPr lang="en-GB" smtClean="0"/>
              <a:pPr/>
              <a:t>6</a:t>
            </a:fld>
            <a:endParaRPr lang="en-GB" dirty="0"/>
          </a:p>
        </p:txBody>
      </p:sp>
      <p:sp>
        <p:nvSpPr>
          <p:cNvPr id="4" name="Title 3"/>
          <p:cNvSpPr>
            <a:spLocks noGrp="1"/>
          </p:cNvSpPr>
          <p:nvPr>
            <p:ph type="title"/>
          </p:nvPr>
        </p:nvSpPr>
        <p:spPr>
          <a:xfrm>
            <a:off x="335741" y="80100"/>
            <a:ext cx="8401080" cy="1143000"/>
          </a:xfrm>
        </p:spPr>
        <p:txBody>
          <a:bodyPr>
            <a:normAutofit fontScale="90000"/>
          </a:bodyPr>
          <a:lstStyle/>
          <a:p>
            <a:r>
              <a:rPr lang="en-GB" dirty="0"/>
              <a:t>A basic example of a bond issue -4</a:t>
            </a:r>
          </a:p>
        </p:txBody>
      </p:sp>
      <p:sp>
        <p:nvSpPr>
          <p:cNvPr id="5" name="Double Bracket 4"/>
          <p:cNvSpPr/>
          <p:nvPr/>
        </p:nvSpPr>
        <p:spPr>
          <a:xfrm>
            <a:off x="1073498" y="1628800"/>
            <a:ext cx="3714526" cy="914400"/>
          </a:xfrm>
          <a:prstGeom prst="bracketPair">
            <a:avLst/>
          </a:prstGeom>
          <a:ln w="254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a:t>Why then is the yield to maturity less than the 8.5% coupon payment?</a:t>
            </a:r>
          </a:p>
          <a:p>
            <a:r>
              <a:rPr lang="en-GB" sz="2400" dirty="0"/>
              <a:t>This is because you are paying €120.44 for a bond with a face value of only €100. You lose the difference of €20.44 if you hold the bond to maturity.</a:t>
            </a:r>
          </a:p>
          <a:p>
            <a:r>
              <a:rPr lang="en-GB" sz="2400" dirty="0"/>
              <a:t>However, you do receive the annual coupon payments of €8.50 (the other component of the bond), and the current yield of these coupons would be the annual receipt expressed as a percentage of the investment cost. So…</a:t>
            </a:r>
            <a:endParaRPr lang="en-GB" sz="2400" u="sng"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7</a:t>
            </a:fld>
            <a:endParaRPr lang="en-GB" dirty="0"/>
          </a:p>
        </p:txBody>
      </p:sp>
      <p:sp>
        <p:nvSpPr>
          <p:cNvPr id="4" name="Title 3"/>
          <p:cNvSpPr>
            <a:spLocks noGrp="1"/>
          </p:cNvSpPr>
          <p:nvPr>
            <p:ph type="title"/>
          </p:nvPr>
        </p:nvSpPr>
        <p:spPr>
          <a:xfrm>
            <a:off x="457200" y="274638"/>
            <a:ext cx="8401080" cy="1143000"/>
          </a:xfrm>
        </p:spPr>
        <p:txBody>
          <a:bodyPr>
            <a:normAutofit fontScale="90000"/>
          </a:bodyPr>
          <a:lstStyle/>
          <a:p>
            <a:r>
              <a:rPr lang="en-GB" dirty="0"/>
              <a:t>A basic example of a bond issue -5</a:t>
            </a: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dirty="0"/>
              <a:t>The coupon receipt is 8.50 and the (NPV-determined) cost of the bond is 120.44, the interest received is </a:t>
            </a:r>
            <a:r>
              <a:rPr lang="en-GB" sz="2800" u="sng" dirty="0"/>
              <a:t>8.50 </a:t>
            </a:r>
            <a:r>
              <a:rPr lang="en-GB" sz="2800" dirty="0"/>
              <a:t>  = 0.7057, or 7.1%</a:t>
            </a:r>
          </a:p>
          <a:p>
            <a:pPr>
              <a:buNone/>
            </a:pPr>
            <a:r>
              <a:rPr lang="en-GB" sz="2800" dirty="0"/>
              <a:t>                                120.44 </a:t>
            </a:r>
          </a:p>
          <a:p>
            <a:pPr>
              <a:buNone/>
            </a:pPr>
            <a:endParaRPr lang="en-GB" sz="2800" dirty="0"/>
          </a:p>
          <a:p>
            <a:r>
              <a:rPr lang="en-GB" sz="2800" dirty="0"/>
              <a:t>Effectively, the advertised 8.5% return is reduced by the overall yield to maturity factor, where the original bond’s value declines over time.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8</a:t>
            </a:fld>
            <a:endParaRPr lang="en-GB" dirty="0"/>
          </a:p>
        </p:txBody>
      </p:sp>
      <p:sp>
        <p:nvSpPr>
          <p:cNvPr id="4" name="Title 3"/>
          <p:cNvSpPr>
            <a:spLocks noGrp="1"/>
          </p:cNvSpPr>
          <p:nvPr>
            <p:ph type="title"/>
          </p:nvPr>
        </p:nvSpPr>
        <p:spPr>
          <a:xfrm>
            <a:off x="457200" y="274638"/>
            <a:ext cx="8472518" cy="1143000"/>
          </a:xfrm>
        </p:spPr>
        <p:txBody>
          <a:bodyPr>
            <a:normAutofit fontScale="90000"/>
          </a:bodyPr>
          <a:lstStyle/>
          <a:p>
            <a:r>
              <a:rPr lang="en-GB" dirty="0"/>
              <a:t>A basic example of a bond issue -6</a:t>
            </a: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a:t>Treasury Bonds – usually 20 or 30 years to maturity.</a:t>
            </a:r>
          </a:p>
          <a:p>
            <a:r>
              <a:rPr lang="en-GB" dirty="0"/>
              <a:t>Treasury Notes – 10 years or less</a:t>
            </a:r>
          </a:p>
          <a:p>
            <a:r>
              <a:rPr lang="en-GB" dirty="0"/>
              <a:t>Treasury Bills – short-term, under 12 months</a:t>
            </a:r>
          </a:p>
          <a:p>
            <a:pPr marL="0" indent="0">
              <a:buNone/>
            </a:pPr>
            <a:endParaRPr lang="en-GB" dirty="0"/>
          </a:p>
          <a:p>
            <a:r>
              <a:rPr lang="en-GB" dirty="0"/>
              <a:t>All traded collectively  in the US </a:t>
            </a:r>
            <a:r>
              <a:rPr lang="en-GB" i="1" dirty="0"/>
              <a:t>Fixed Income Market</a:t>
            </a:r>
          </a:p>
          <a:p>
            <a:pPr marL="0" indent="0">
              <a:buNone/>
            </a:pPr>
            <a:endParaRPr lang="en-GB" i="1" dirty="0"/>
          </a:p>
          <a:p>
            <a:r>
              <a:rPr lang="en-GB" dirty="0"/>
              <a:t>For example, the US Treasury Issued 4.875% notes which matured in 2012. These notes are known as the 4.875s of 2012.</a:t>
            </a:r>
          </a:p>
          <a:p>
            <a:pPr marL="0" indent="0">
              <a:buNone/>
            </a:pPr>
            <a:endParaRPr lang="en-GB" dirty="0"/>
          </a:p>
          <a:p>
            <a:r>
              <a:rPr lang="en-GB" dirty="0"/>
              <a:t>These instruments are traded on special market networks of bond dealers.</a:t>
            </a:r>
          </a:p>
        </p:txBody>
      </p:sp>
      <p:sp>
        <p:nvSpPr>
          <p:cNvPr id="3" name="Slide Number Placeholder 2"/>
          <p:cNvSpPr>
            <a:spLocks noGrp="1"/>
          </p:cNvSpPr>
          <p:nvPr>
            <p:ph type="sldNum" sz="quarter" idx="12"/>
          </p:nvPr>
        </p:nvSpPr>
        <p:spPr/>
        <p:txBody>
          <a:bodyPr/>
          <a:lstStyle/>
          <a:p>
            <a:fld id="{46DF45CC-0879-47A3-9132-429ABB4C76BE}" type="slidenum">
              <a:rPr lang="en-GB" smtClean="0"/>
              <a:pPr/>
              <a:t>9</a:t>
            </a:fld>
            <a:endParaRPr lang="en-GB" dirty="0"/>
          </a:p>
        </p:txBody>
      </p:sp>
      <p:sp>
        <p:nvSpPr>
          <p:cNvPr id="4" name="Title 3"/>
          <p:cNvSpPr>
            <a:spLocks noGrp="1"/>
          </p:cNvSpPr>
          <p:nvPr>
            <p:ph type="title"/>
          </p:nvPr>
        </p:nvSpPr>
        <p:spPr/>
        <p:txBody>
          <a:bodyPr/>
          <a:lstStyle/>
          <a:p>
            <a:r>
              <a:rPr lang="en-GB" dirty="0"/>
              <a:t>Types of US government bonds</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Uk government bonds come in various short-term and long-term variations and are collectively known as gilt-edged securities or ‘gilts’</a:t>
            </a:r>
          </a:p>
          <a:p>
            <a:pPr marL="0" indent="0">
              <a:buNone/>
            </a:pPr>
            <a:endParaRPr lang="en-GB" dirty="0"/>
          </a:p>
          <a:p>
            <a:r>
              <a:rPr lang="en-GB" dirty="0"/>
              <a:t>Similar to the US government securities, they are often known by their maturity date and percent coupon interest. </a:t>
            </a:r>
          </a:p>
          <a:p>
            <a:r>
              <a:rPr lang="en-GB" dirty="0"/>
              <a:t>For example, the </a:t>
            </a:r>
            <a:r>
              <a:rPr lang="en-GB" i="1" dirty="0"/>
              <a:t>Financial Times </a:t>
            </a:r>
            <a:r>
              <a:rPr lang="en-GB" dirty="0"/>
              <a:t>on 4</a:t>
            </a:r>
            <a:r>
              <a:rPr lang="en-GB" baseline="30000" dirty="0"/>
              <a:t>th</a:t>
            </a:r>
            <a:r>
              <a:rPr lang="en-GB" dirty="0"/>
              <a:t> December 2012 advertises Tr 4.5pc ’13’ and Tr 4.24pc ’32’, denoting 4.5% interest maturing in 2013 and 4.25% maturing in 2032, respectively.</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10</a:t>
            </a:fld>
            <a:endParaRPr lang="en-GB" dirty="0"/>
          </a:p>
        </p:txBody>
      </p:sp>
      <p:sp>
        <p:nvSpPr>
          <p:cNvPr id="4" name="Title 3"/>
          <p:cNvSpPr>
            <a:spLocks noGrp="1"/>
          </p:cNvSpPr>
          <p:nvPr>
            <p:ph type="title"/>
          </p:nvPr>
        </p:nvSpPr>
        <p:spPr/>
        <p:txBody>
          <a:bodyPr/>
          <a:lstStyle/>
          <a:p>
            <a:r>
              <a:rPr lang="en-GB" dirty="0"/>
              <a:t>Types of UK government bonds</a:t>
            </a: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t>How are interest rates determined?</a:t>
            </a:r>
          </a:p>
          <a:p>
            <a:r>
              <a:rPr lang="en-GB" dirty="0"/>
              <a:t>There are short-term and long-term interest rates.</a:t>
            </a:r>
          </a:p>
          <a:p>
            <a:r>
              <a:rPr lang="en-GB" dirty="0"/>
              <a:t>The relationship between the two is known as the </a:t>
            </a:r>
            <a:r>
              <a:rPr lang="en-GB" i="1" dirty="0"/>
              <a:t>term</a:t>
            </a:r>
            <a:r>
              <a:rPr lang="en-GB" dirty="0"/>
              <a:t> </a:t>
            </a:r>
            <a:r>
              <a:rPr lang="en-GB" i="1" dirty="0"/>
              <a:t>structure of interest rates.</a:t>
            </a:r>
          </a:p>
          <a:p>
            <a:r>
              <a:rPr lang="en-GB" dirty="0"/>
              <a:t>Interest rates are also closely linked to a county’s exchange rates against other countries’ currency – usually expressed as purchasing power parity (PPP)</a:t>
            </a:r>
          </a:p>
          <a:p>
            <a:r>
              <a:rPr lang="en-GB" dirty="0"/>
              <a:t>(See next lecture)</a:t>
            </a:r>
          </a:p>
          <a:p>
            <a:endParaRPr lang="en-GB" i="1"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11</a:t>
            </a:fld>
            <a:endParaRPr lang="en-GB" dirty="0"/>
          </a:p>
        </p:txBody>
      </p:sp>
      <p:sp>
        <p:nvSpPr>
          <p:cNvPr id="4" name="Title 3"/>
          <p:cNvSpPr>
            <a:spLocks noGrp="1"/>
          </p:cNvSpPr>
          <p:nvPr>
            <p:ph type="title"/>
          </p:nvPr>
        </p:nvSpPr>
        <p:spPr/>
        <p:txBody>
          <a:bodyPr/>
          <a:lstStyle/>
          <a:p>
            <a:r>
              <a:rPr lang="en-GB" dirty="0"/>
              <a:t>Interest rates - 1</a:t>
            </a: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a:t>Short term interest rates are usually set by a country’s central bank and implemented through the bank’s relationship with intermediary institutions such as the former discount houses in the UK banking system, which were replaced about 1996. </a:t>
            </a:r>
            <a:r>
              <a:rPr lang="en-GB" b="0" i="0" dirty="0">
                <a:solidFill>
                  <a:srgbClr val="202124"/>
                </a:solidFill>
                <a:effectLst/>
                <a:latin typeface="arial" panose="020B0604020202020204" pitchFamily="34" charset="0"/>
              </a:rPr>
              <a:t>All international banks now have major treasury departments which trade government bonds and instruments on a pan-European basis</a:t>
            </a:r>
            <a:r>
              <a:rPr lang="en-GB" dirty="0"/>
              <a:t> and open market operations in the United States (US).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12</a:t>
            </a:fld>
            <a:endParaRPr lang="en-GB" dirty="0"/>
          </a:p>
        </p:txBody>
      </p:sp>
      <p:sp>
        <p:nvSpPr>
          <p:cNvPr id="4" name="Title 3"/>
          <p:cNvSpPr>
            <a:spLocks noGrp="1"/>
          </p:cNvSpPr>
          <p:nvPr>
            <p:ph type="title"/>
          </p:nvPr>
        </p:nvSpPr>
        <p:spPr/>
        <p:txBody>
          <a:bodyPr/>
          <a:lstStyle/>
          <a:p>
            <a:r>
              <a:rPr lang="en-GB" dirty="0"/>
              <a:t>Interest rates - 2</a:t>
            </a: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a:t>These open market operations are normally arrived at in conjunction with the prevailing monetary policy framework, and designed to control price levels (inflation/deflation) or encourage monetary growth by various stimuli such as quantitative easing (QE)</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13</a:t>
            </a:fld>
            <a:endParaRPr lang="en-GB" dirty="0"/>
          </a:p>
        </p:txBody>
      </p:sp>
      <p:sp>
        <p:nvSpPr>
          <p:cNvPr id="4" name="Title 3"/>
          <p:cNvSpPr>
            <a:spLocks noGrp="1"/>
          </p:cNvSpPr>
          <p:nvPr>
            <p:ph type="title"/>
          </p:nvPr>
        </p:nvSpPr>
        <p:spPr/>
        <p:txBody>
          <a:bodyPr/>
          <a:lstStyle/>
          <a:p>
            <a:r>
              <a:rPr lang="en-GB" dirty="0"/>
              <a:t>Interest rates - 3</a:t>
            </a:r>
          </a:p>
        </p:txBody>
      </p:sp>
    </p:spTree>
    <p:custDataLst>
      <p:tags r:id="rId1"/>
    </p:custDataLst>
    <p:extLst>
      <p:ext uri="{BB962C8B-B14F-4D97-AF65-F5344CB8AC3E}">
        <p14:creationId xmlns:p14="http://schemas.microsoft.com/office/powerpoint/2010/main" val="2933781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dirty="0"/>
              <a:t>Long term interest rates are determined by the supply and demand for money and the relationship between savings and investment</a:t>
            </a:r>
          </a:p>
          <a:p>
            <a:pPr marL="0" indent="0">
              <a:buNone/>
            </a:pPr>
            <a:endParaRPr lang="en-GB" dirty="0"/>
          </a:p>
          <a:p>
            <a:r>
              <a:rPr lang="en-GB" dirty="0"/>
              <a:t>Where the economy is growing there will be further demand for money, which means more savings are required, and that means attracting more savings with higher interest rates.</a:t>
            </a:r>
          </a:p>
          <a:p>
            <a:pPr marL="0" indent="0">
              <a:buNone/>
            </a:pPr>
            <a:endParaRPr lang="en-GB" dirty="0"/>
          </a:p>
          <a:p>
            <a:r>
              <a:rPr lang="en-GB" dirty="0"/>
              <a:t>As economies shrink the reverse is true, more investment is encouraged by offering lowering interest rates</a:t>
            </a:r>
          </a:p>
          <a:p>
            <a:endParaRPr lang="en-GB" dirty="0"/>
          </a:p>
          <a:p>
            <a:r>
              <a:rPr lang="en-GB" dirty="0"/>
              <a:t>As the US dollar is the most demanded currency, current interest rates in the US do influence other countries rates, especially through the exchange rate mechanism</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14</a:t>
            </a:fld>
            <a:endParaRPr lang="en-GB" dirty="0"/>
          </a:p>
        </p:txBody>
      </p:sp>
      <p:sp>
        <p:nvSpPr>
          <p:cNvPr id="4" name="Title 3"/>
          <p:cNvSpPr>
            <a:spLocks noGrp="1"/>
          </p:cNvSpPr>
          <p:nvPr>
            <p:ph type="title"/>
          </p:nvPr>
        </p:nvSpPr>
        <p:spPr/>
        <p:txBody>
          <a:bodyPr/>
          <a:lstStyle/>
          <a:p>
            <a:r>
              <a:rPr lang="en-GB" dirty="0"/>
              <a:t>Interest rates - 4</a:t>
            </a: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lnSpc>
                <a:spcPct val="110000"/>
              </a:lnSpc>
              <a:spcBef>
                <a:spcPts val="0"/>
              </a:spcBef>
            </a:pPr>
            <a:r>
              <a:rPr lang="en-GB" dirty="0"/>
              <a:t>Usually, when interest rates rise bond yields</a:t>
            </a:r>
          </a:p>
          <a:p>
            <a:pPr marL="0" indent="0">
              <a:lnSpc>
                <a:spcPct val="110000"/>
              </a:lnSpc>
              <a:spcBef>
                <a:spcPts val="0"/>
              </a:spcBef>
              <a:buNone/>
            </a:pPr>
            <a:r>
              <a:rPr lang="en-GB" dirty="0"/>
              <a:t>    fall, and </a:t>
            </a:r>
            <a:r>
              <a:rPr lang="en-GB" i="1" dirty="0"/>
              <a:t>vice-versa</a:t>
            </a:r>
          </a:p>
          <a:p>
            <a:endParaRPr lang="en-GB" dirty="0"/>
          </a:p>
          <a:p>
            <a:r>
              <a:rPr lang="en-GB" b="0" i="0" dirty="0">
                <a:solidFill>
                  <a:srgbClr val="202124"/>
                </a:solidFill>
                <a:effectLst/>
                <a:latin typeface="arial" panose="020B0604020202020204" pitchFamily="34" charset="0"/>
              </a:rPr>
              <a:t>A bond's yield is based on the bond's coupon payments divided by its market price; as bond prices increase, bond yields fall. </a:t>
            </a:r>
          </a:p>
          <a:p>
            <a:endParaRPr lang="en-GB" b="1" i="0" dirty="0">
              <a:solidFill>
                <a:srgbClr val="202124"/>
              </a:solidFill>
              <a:effectLst/>
              <a:latin typeface="arial" panose="020B0604020202020204" pitchFamily="34" charset="0"/>
            </a:endParaRPr>
          </a:p>
          <a:p>
            <a:r>
              <a:rPr lang="en-GB" i="0" dirty="0">
                <a:solidFill>
                  <a:srgbClr val="202124"/>
                </a:solidFill>
                <a:effectLst/>
                <a:latin typeface="arial" panose="020B0604020202020204" pitchFamily="34" charset="0"/>
              </a:rPr>
              <a:t>Falling interest rates make bond prices rise and bond yields fall. Conversely, rising interest rates cause bond prices to fall, and bond yields to rise</a:t>
            </a:r>
            <a:r>
              <a:rPr lang="en-GB" b="0" i="0" dirty="0">
                <a:solidFill>
                  <a:srgbClr val="202124"/>
                </a:solidFill>
                <a:effectLst/>
                <a:latin typeface="arial" panose="020B0604020202020204" pitchFamily="34" charset="0"/>
              </a:rPr>
              <a:t>.</a:t>
            </a:r>
            <a:endParaRPr lang="en-GB"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15</a:t>
            </a:fld>
            <a:endParaRPr lang="en-GB" dirty="0"/>
          </a:p>
        </p:txBody>
      </p:sp>
      <p:sp>
        <p:nvSpPr>
          <p:cNvPr id="4" name="Title 3"/>
          <p:cNvSpPr>
            <a:spLocks noGrp="1"/>
          </p:cNvSpPr>
          <p:nvPr>
            <p:ph type="title"/>
          </p:nvPr>
        </p:nvSpPr>
        <p:spPr/>
        <p:txBody>
          <a:bodyPr/>
          <a:lstStyle/>
          <a:p>
            <a:r>
              <a:rPr lang="en-GB" dirty="0"/>
              <a:t>Interest rates and bonds</a:t>
            </a:r>
          </a:p>
        </p:txBody>
      </p:sp>
    </p:spTree>
    <p:custDataLst>
      <p:tags r:id="rId1"/>
    </p:custDataLst>
    <p:extLst>
      <p:ext uri="{BB962C8B-B14F-4D97-AF65-F5344CB8AC3E}">
        <p14:creationId xmlns:p14="http://schemas.microsoft.com/office/powerpoint/2010/main" val="244345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472518" cy="4525963"/>
          </a:xfrm>
        </p:spPr>
        <p:txBody>
          <a:bodyPr>
            <a:normAutofit fontScale="70000" lnSpcReduction="20000"/>
          </a:bodyPr>
          <a:lstStyle/>
          <a:p>
            <a:r>
              <a:rPr lang="en-GB" dirty="0"/>
              <a:t>Net Present values, Discounted Cash Flows (DCV), and the time value of money, again!</a:t>
            </a:r>
          </a:p>
          <a:p>
            <a:pPr marL="0" indent="0">
              <a:buNone/>
            </a:pPr>
            <a:endParaRPr lang="en-GB" dirty="0"/>
          </a:p>
          <a:p>
            <a:r>
              <a:rPr lang="en-GB" dirty="0"/>
              <a:t>The present value of a share is therefore </a:t>
            </a:r>
          </a:p>
          <a:p>
            <a:pPr>
              <a:buNone/>
            </a:pPr>
            <a:r>
              <a:rPr lang="en-GB" dirty="0"/>
              <a:t>   the PV(share) = PV(expected future dividends)</a:t>
            </a:r>
          </a:p>
          <a:p>
            <a:pPr>
              <a:buNone/>
            </a:pPr>
            <a:endParaRPr lang="en-GB" dirty="0"/>
          </a:p>
          <a:p>
            <a:r>
              <a:rPr lang="en-GB" dirty="0"/>
              <a:t>However, the cash payoff to shareholders has two aspects: cash dividends and capital gains or losses.</a:t>
            </a:r>
          </a:p>
          <a:p>
            <a:pPr marL="0" indent="0">
              <a:buNone/>
            </a:pPr>
            <a:endParaRPr lang="en-GB" dirty="0"/>
          </a:p>
          <a:p>
            <a:r>
              <a:rPr lang="en-GB" dirty="0"/>
              <a:t>Suppose that the current price of a share is P</a:t>
            </a:r>
            <a:r>
              <a:rPr lang="en-GB" baseline="-25000" dirty="0"/>
              <a:t>o, </a:t>
            </a:r>
            <a:r>
              <a:rPr lang="en-GB" dirty="0"/>
              <a:t>that the expected price at the end of the year is P</a:t>
            </a:r>
            <a:r>
              <a:rPr lang="en-GB" baseline="-25000" dirty="0"/>
              <a:t>1,</a:t>
            </a:r>
            <a:r>
              <a:rPr lang="en-GB" dirty="0"/>
              <a:t> and that the expected dividend per share is DIV</a:t>
            </a:r>
            <a:r>
              <a:rPr lang="en-GB" baseline="-25000" dirty="0"/>
              <a:t>1.</a:t>
            </a:r>
          </a:p>
          <a:p>
            <a:pPr>
              <a:buNone/>
            </a:pPr>
            <a:r>
              <a:rPr lang="en-GB" baseline="-25000" dirty="0"/>
              <a:t>  </a:t>
            </a: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16</a:t>
            </a:fld>
            <a:endParaRPr lang="en-GB" dirty="0"/>
          </a:p>
        </p:txBody>
      </p:sp>
      <p:sp>
        <p:nvSpPr>
          <p:cNvPr id="4" name="Title 3"/>
          <p:cNvSpPr>
            <a:spLocks noGrp="1"/>
          </p:cNvSpPr>
          <p:nvPr>
            <p:ph type="title"/>
          </p:nvPr>
        </p:nvSpPr>
        <p:spPr/>
        <p:txBody>
          <a:bodyPr/>
          <a:lstStyle/>
          <a:p>
            <a:r>
              <a:rPr lang="en-GB" dirty="0"/>
              <a:t>How are equities valued? - 1</a:t>
            </a: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The rate of return that investors expect from this share over the next year is defined as the expected dividend per share DIV</a:t>
            </a:r>
            <a:r>
              <a:rPr lang="en-GB" baseline="-25000" dirty="0"/>
              <a:t>1,</a:t>
            </a:r>
            <a:r>
              <a:rPr lang="en-GB" dirty="0"/>
              <a:t> plus the expected appreciation per share P</a:t>
            </a:r>
            <a:r>
              <a:rPr lang="en-GB" baseline="-25000" dirty="0"/>
              <a:t>1</a:t>
            </a:r>
            <a:r>
              <a:rPr lang="en-GB" dirty="0"/>
              <a:t> – P</a:t>
            </a:r>
            <a:r>
              <a:rPr lang="en-GB" baseline="-25000" dirty="0"/>
              <a:t>0       </a:t>
            </a:r>
          </a:p>
          <a:p>
            <a:pPr>
              <a:buNone/>
            </a:pPr>
            <a:r>
              <a:rPr lang="en-GB" baseline="-25000" dirty="0"/>
              <a:t> </a:t>
            </a:r>
            <a:r>
              <a:rPr lang="en-GB" dirty="0"/>
              <a:t>  all divided by the price of the share at the start of the year,P</a:t>
            </a:r>
            <a:r>
              <a:rPr lang="en-GB" baseline="-25000" dirty="0"/>
              <a:t>0. </a:t>
            </a:r>
            <a:r>
              <a:rPr lang="en-GB" dirty="0"/>
              <a:t>So, the expected return =</a:t>
            </a:r>
          </a:p>
          <a:p>
            <a:pPr>
              <a:buNone/>
            </a:pPr>
            <a:r>
              <a:rPr lang="en-GB" dirty="0"/>
              <a:t>   </a:t>
            </a:r>
          </a:p>
          <a:p>
            <a:pPr>
              <a:spcBef>
                <a:spcPts val="0"/>
              </a:spcBef>
              <a:buNone/>
            </a:pPr>
            <a:r>
              <a:rPr lang="en-GB" dirty="0"/>
              <a:t>                </a:t>
            </a:r>
            <a:r>
              <a:rPr lang="en-GB" i="1" dirty="0"/>
              <a:t>r =  </a:t>
            </a:r>
            <a:r>
              <a:rPr lang="en-GB" dirty="0"/>
              <a:t>DIV</a:t>
            </a:r>
            <a:r>
              <a:rPr lang="en-GB" baseline="-25000" dirty="0"/>
              <a:t>1 </a:t>
            </a:r>
            <a:r>
              <a:rPr lang="en-GB" dirty="0"/>
              <a:t>+ P</a:t>
            </a:r>
            <a:r>
              <a:rPr lang="en-GB" baseline="-25000" dirty="0"/>
              <a:t>1</a:t>
            </a:r>
            <a:r>
              <a:rPr lang="en-GB" dirty="0"/>
              <a:t> – P</a:t>
            </a:r>
            <a:r>
              <a:rPr lang="en-GB" baseline="-25000" dirty="0"/>
              <a:t>0 </a:t>
            </a:r>
          </a:p>
          <a:p>
            <a:pPr>
              <a:spcBef>
                <a:spcPts val="0"/>
              </a:spcBef>
              <a:buNone/>
            </a:pPr>
            <a:r>
              <a:rPr lang="en-GB" baseline="-25000" dirty="0"/>
              <a:t>    </a:t>
            </a:r>
          </a:p>
          <a:p>
            <a:pPr>
              <a:spcBef>
                <a:spcPts val="0"/>
              </a:spcBef>
              <a:buNone/>
            </a:pPr>
            <a:r>
              <a:rPr lang="en-GB" baseline="-25000" dirty="0"/>
              <a:t>                                                </a:t>
            </a:r>
            <a:r>
              <a:rPr lang="en-GB" dirty="0"/>
              <a:t>P</a:t>
            </a:r>
            <a:r>
              <a:rPr lang="en-GB" baseline="-25000" dirty="0"/>
              <a:t>0</a:t>
            </a:r>
          </a:p>
          <a:p>
            <a:pPr>
              <a:buNone/>
            </a:pPr>
            <a:r>
              <a:rPr lang="en-GB" i="1" baseline="-25000" dirty="0"/>
              <a:t>             </a:t>
            </a:r>
            <a:endParaRPr lang="en-GB" i="1"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17</a:t>
            </a:fld>
            <a:endParaRPr lang="en-GB" dirty="0"/>
          </a:p>
        </p:txBody>
      </p:sp>
      <p:sp>
        <p:nvSpPr>
          <p:cNvPr id="4" name="Title 3"/>
          <p:cNvSpPr>
            <a:spLocks noGrp="1"/>
          </p:cNvSpPr>
          <p:nvPr>
            <p:ph type="title"/>
          </p:nvPr>
        </p:nvSpPr>
        <p:spPr/>
        <p:txBody>
          <a:bodyPr/>
          <a:lstStyle/>
          <a:p>
            <a:r>
              <a:rPr lang="en-GB" dirty="0"/>
              <a:t>How are equities valued? - 2</a:t>
            </a:r>
          </a:p>
        </p:txBody>
      </p:sp>
      <p:cxnSp>
        <p:nvCxnSpPr>
          <p:cNvPr id="6" name="Straight Connector 5"/>
          <p:cNvCxnSpPr/>
          <p:nvPr/>
        </p:nvCxnSpPr>
        <p:spPr>
          <a:xfrm>
            <a:off x="2555776" y="4581128"/>
            <a:ext cx="2214578"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For example:</a:t>
            </a:r>
          </a:p>
          <a:p>
            <a:pPr>
              <a:buNone/>
            </a:pPr>
            <a:r>
              <a:rPr lang="en-GB" dirty="0"/>
              <a:t>   Suppose Future Electronics shares are selling for $100 (P=100). Investors expect a cash dividend of $5 over the next year (DIV</a:t>
            </a:r>
            <a:r>
              <a:rPr lang="en-GB" baseline="-25000" dirty="0"/>
              <a:t>1</a:t>
            </a:r>
            <a:r>
              <a:rPr lang="en-GB" dirty="0"/>
              <a:t>), and they also expect to sell the share for £110 in a year’s time (P</a:t>
            </a:r>
            <a:r>
              <a:rPr lang="en-GB" baseline="-25000" dirty="0"/>
              <a:t>1</a:t>
            </a:r>
            <a:r>
              <a:rPr lang="en-GB" dirty="0"/>
              <a:t>=110)</a:t>
            </a:r>
          </a:p>
          <a:p>
            <a:pPr>
              <a:buNone/>
            </a:pPr>
            <a:endParaRPr lang="en-GB" dirty="0"/>
          </a:p>
          <a:p>
            <a:pPr>
              <a:buNone/>
            </a:pPr>
            <a:r>
              <a:rPr lang="en-GB" dirty="0"/>
              <a:t>   </a:t>
            </a:r>
            <a:r>
              <a:rPr lang="en-GB" i="1" dirty="0"/>
              <a:t>r</a:t>
            </a:r>
            <a:r>
              <a:rPr lang="en-GB" dirty="0"/>
              <a:t> = </a:t>
            </a:r>
            <a:r>
              <a:rPr lang="en-GB" u="sng" dirty="0"/>
              <a:t>5+(110-100) = </a:t>
            </a:r>
            <a:r>
              <a:rPr lang="en-GB" dirty="0"/>
              <a:t>0.15 or 15%</a:t>
            </a:r>
          </a:p>
          <a:p>
            <a:pPr>
              <a:buNone/>
            </a:pPr>
            <a:r>
              <a:rPr lang="en-GB" dirty="0"/>
              <a:t>                 100</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18</a:t>
            </a:fld>
            <a:endParaRPr lang="en-GB" dirty="0"/>
          </a:p>
        </p:txBody>
      </p:sp>
      <p:sp>
        <p:nvSpPr>
          <p:cNvPr id="4" name="Title 3"/>
          <p:cNvSpPr>
            <a:spLocks noGrp="1"/>
          </p:cNvSpPr>
          <p:nvPr>
            <p:ph type="title"/>
          </p:nvPr>
        </p:nvSpPr>
        <p:spPr/>
        <p:txBody>
          <a:bodyPr/>
          <a:lstStyle/>
          <a:p>
            <a:r>
              <a:rPr lang="en-GB" dirty="0"/>
              <a:t>How are equities valued? - 3</a:t>
            </a: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However, if you are given investors’ forecasts of dividends and price, and the expected return offered by similarly risky shares, you can predict today’s price…</a:t>
            </a:r>
          </a:p>
          <a:p>
            <a:pPr>
              <a:buNone/>
            </a:pPr>
            <a:r>
              <a:rPr lang="en-GB" dirty="0"/>
              <a:t>    </a:t>
            </a:r>
          </a:p>
          <a:p>
            <a:pPr>
              <a:buNone/>
            </a:pPr>
            <a:r>
              <a:rPr lang="en-GB" dirty="0"/>
              <a:t>            Price = P</a:t>
            </a:r>
            <a:r>
              <a:rPr lang="en-GB" baseline="-25000" dirty="0"/>
              <a:t>0 </a:t>
            </a:r>
            <a:r>
              <a:rPr lang="en-GB" dirty="0"/>
              <a:t>= DIV</a:t>
            </a:r>
            <a:r>
              <a:rPr lang="en-GB" baseline="-25000" dirty="0"/>
              <a:t>1 </a:t>
            </a:r>
            <a:r>
              <a:rPr lang="en-GB" dirty="0"/>
              <a:t>+ </a:t>
            </a:r>
            <a:r>
              <a:rPr lang="en-GB" baseline="-25000" dirty="0"/>
              <a:t> </a:t>
            </a:r>
            <a:r>
              <a:rPr lang="en-GB" dirty="0"/>
              <a:t>P</a:t>
            </a:r>
            <a:r>
              <a:rPr lang="en-GB" baseline="-25000" dirty="0"/>
              <a:t>1</a:t>
            </a:r>
            <a:r>
              <a:rPr lang="en-GB" dirty="0"/>
              <a:t> </a:t>
            </a:r>
          </a:p>
          <a:p>
            <a:pPr>
              <a:buNone/>
            </a:pPr>
            <a:r>
              <a:rPr lang="en-GB" dirty="0"/>
              <a:t>                                   1+</a:t>
            </a:r>
            <a:r>
              <a:rPr lang="en-GB" i="1" dirty="0"/>
              <a:t>r</a:t>
            </a:r>
          </a:p>
          <a:p>
            <a:pPr>
              <a:buNone/>
            </a:pPr>
            <a:r>
              <a:rPr lang="en-GB" baseline="-25000" dirty="0"/>
              <a:t> </a:t>
            </a:r>
            <a:r>
              <a:rPr lang="en-GB" dirty="0"/>
              <a:t>So, for Future Electronics,  P</a:t>
            </a:r>
            <a:r>
              <a:rPr lang="en-GB" baseline="-25000" dirty="0"/>
              <a:t>0 </a:t>
            </a:r>
            <a:r>
              <a:rPr lang="en-GB" dirty="0"/>
              <a:t>= </a:t>
            </a:r>
            <a:r>
              <a:rPr lang="en-GB" u="sng" dirty="0"/>
              <a:t>5+110 </a:t>
            </a:r>
            <a:r>
              <a:rPr lang="en-GB" dirty="0"/>
              <a:t>= $100</a:t>
            </a:r>
          </a:p>
          <a:p>
            <a:pPr>
              <a:buNone/>
            </a:pPr>
            <a:r>
              <a:rPr lang="en-GB" dirty="0"/>
              <a:t>                                                    1.15</a:t>
            </a:r>
          </a:p>
        </p:txBody>
      </p:sp>
      <p:sp>
        <p:nvSpPr>
          <p:cNvPr id="3" name="Slide Number Placeholder 2"/>
          <p:cNvSpPr>
            <a:spLocks noGrp="1"/>
          </p:cNvSpPr>
          <p:nvPr>
            <p:ph type="sldNum" sz="quarter" idx="12"/>
          </p:nvPr>
        </p:nvSpPr>
        <p:spPr/>
        <p:txBody>
          <a:bodyPr/>
          <a:lstStyle/>
          <a:p>
            <a:fld id="{46DF45CC-0879-47A3-9132-429ABB4C76BE}" type="slidenum">
              <a:rPr lang="en-GB" smtClean="0"/>
              <a:pPr/>
              <a:t>19</a:t>
            </a:fld>
            <a:endParaRPr lang="en-GB" dirty="0"/>
          </a:p>
        </p:txBody>
      </p:sp>
      <p:sp>
        <p:nvSpPr>
          <p:cNvPr id="4" name="Title 3"/>
          <p:cNvSpPr>
            <a:spLocks noGrp="1"/>
          </p:cNvSpPr>
          <p:nvPr>
            <p:ph type="title"/>
          </p:nvPr>
        </p:nvSpPr>
        <p:spPr/>
        <p:txBody>
          <a:bodyPr/>
          <a:lstStyle/>
          <a:p>
            <a:r>
              <a:rPr lang="en-GB" dirty="0"/>
              <a:t>How are equities valued? - 4</a:t>
            </a:r>
          </a:p>
        </p:txBody>
      </p:sp>
      <p:cxnSp>
        <p:nvCxnSpPr>
          <p:cNvPr id="6" name="Straight Connector 5"/>
          <p:cNvCxnSpPr/>
          <p:nvPr/>
        </p:nvCxnSpPr>
        <p:spPr>
          <a:xfrm>
            <a:off x="3786182" y="4077072"/>
            <a:ext cx="1571636"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a:t>But what exactly is the discount rate </a:t>
            </a:r>
            <a:r>
              <a:rPr lang="en-GB" i="1" dirty="0"/>
              <a:t>r </a:t>
            </a:r>
            <a:r>
              <a:rPr lang="en-GB" dirty="0"/>
              <a:t>in this equation? Well again, as in the bond valuation example, it is the opportunity cost of capital, known in share valuation as the </a:t>
            </a:r>
            <a:r>
              <a:rPr lang="en-GB" i="1" dirty="0"/>
              <a:t>market capitalisation rate</a:t>
            </a:r>
            <a:r>
              <a:rPr lang="en-GB" dirty="0"/>
              <a:t> or </a:t>
            </a:r>
            <a:r>
              <a:rPr lang="en-GB" i="1" dirty="0"/>
              <a:t>cost of equity capital </a:t>
            </a:r>
          </a:p>
          <a:p>
            <a:r>
              <a:rPr lang="en-GB" dirty="0"/>
              <a:t>Many shares will be safer than Future and many riskier. This would be called Future’s </a:t>
            </a:r>
            <a:r>
              <a:rPr lang="en-GB" i="1" dirty="0"/>
              <a:t>risk class, </a:t>
            </a:r>
            <a:r>
              <a:rPr lang="en-GB" dirty="0"/>
              <a:t>and all shares in this class have to be priced to offer the same rate of return.</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20</a:t>
            </a:fld>
            <a:endParaRPr lang="en-GB" dirty="0"/>
          </a:p>
        </p:txBody>
      </p:sp>
      <p:sp>
        <p:nvSpPr>
          <p:cNvPr id="4" name="Title 3"/>
          <p:cNvSpPr>
            <a:spLocks noGrp="1"/>
          </p:cNvSpPr>
          <p:nvPr>
            <p:ph type="title"/>
          </p:nvPr>
        </p:nvSpPr>
        <p:spPr/>
        <p:txBody>
          <a:bodyPr/>
          <a:lstStyle/>
          <a:p>
            <a:r>
              <a:rPr lang="en-GB" dirty="0"/>
              <a:t>How are equities valued? - 5</a:t>
            </a:r>
          </a:p>
        </p:txBody>
      </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a:t>For example, let us suppose that all the other securities in Future’s class offer the same 15% return. This would mean that the $100 has to be the right price for Future</a:t>
            </a:r>
          </a:p>
          <a:p>
            <a:endParaRPr lang="en-GB" dirty="0"/>
          </a:p>
          <a:p>
            <a:r>
              <a:rPr lang="en-GB" dirty="0"/>
              <a:t>What if Future’s price was above $100? In this case investors would shift their capital to the other securities in Future’s class. And should Future’s price fall below $100, investors would rush in to buy, which would force up the price</a:t>
            </a:r>
          </a:p>
          <a:p>
            <a:pPr marL="0" indent="0">
              <a:buNone/>
            </a:pPr>
            <a:endParaRPr lang="en-GB" dirty="0"/>
          </a:p>
          <a:p>
            <a:r>
              <a:rPr lang="en-GB" dirty="0"/>
              <a:t>Therefore, at each point in time all securities in an equivalent class are priced to offer the same return. This equilibrium is a condition for well-functioning capital markets. </a:t>
            </a:r>
          </a:p>
          <a:p>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21</a:t>
            </a:fld>
            <a:endParaRPr lang="en-GB" dirty="0"/>
          </a:p>
        </p:txBody>
      </p:sp>
      <p:sp>
        <p:nvSpPr>
          <p:cNvPr id="4" name="Title 3"/>
          <p:cNvSpPr>
            <a:spLocks noGrp="1"/>
          </p:cNvSpPr>
          <p:nvPr>
            <p:ph type="title"/>
          </p:nvPr>
        </p:nvSpPr>
        <p:spPr/>
        <p:txBody>
          <a:bodyPr/>
          <a:lstStyle/>
          <a:p>
            <a:r>
              <a:rPr lang="en-GB" dirty="0"/>
              <a:t>How are equities valued? - 6</a:t>
            </a:r>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34" y="1142984"/>
            <a:ext cx="8472518" cy="4792869"/>
          </a:xfrm>
        </p:spPr>
        <p:txBody>
          <a:bodyPr>
            <a:normAutofit fontScale="25000" lnSpcReduction="20000"/>
          </a:bodyPr>
          <a:lstStyle/>
          <a:p>
            <a:r>
              <a:rPr lang="en-GB" sz="8000" dirty="0"/>
              <a:t>But how do we determine next year’s price?</a:t>
            </a:r>
          </a:p>
          <a:p>
            <a:pPr>
              <a:buNone/>
            </a:pPr>
            <a:endParaRPr lang="en-GB" sz="7200" dirty="0"/>
          </a:p>
          <a:p>
            <a:r>
              <a:rPr lang="en-GB" sz="7200" dirty="0"/>
              <a:t>If our price formula holds, then it should be applicable to next year as well. So…</a:t>
            </a:r>
          </a:p>
          <a:p>
            <a:endParaRPr lang="en-GB" sz="7200" dirty="0"/>
          </a:p>
          <a:p>
            <a:pPr>
              <a:buNone/>
            </a:pPr>
            <a:r>
              <a:rPr lang="en-GB" sz="7200" dirty="0"/>
              <a:t>  P</a:t>
            </a:r>
            <a:r>
              <a:rPr lang="en-GB" sz="7200" baseline="-25000" dirty="0"/>
              <a:t>1 </a:t>
            </a:r>
            <a:r>
              <a:rPr lang="en-GB" sz="7200" dirty="0"/>
              <a:t>= </a:t>
            </a:r>
            <a:r>
              <a:rPr lang="en-GB" sz="7200" u="sng" dirty="0"/>
              <a:t>DIV</a:t>
            </a:r>
            <a:r>
              <a:rPr lang="en-GB" sz="7200" u="sng" baseline="-25000" dirty="0"/>
              <a:t>2 </a:t>
            </a:r>
            <a:r>
              <a:rPr lang="en-GB" sz="7200" u="sng" dirty="0"/>
              <a:t>+ </a:t>
            </a:r>
            <a:r>
              <a:rPr lang="en-GB" sz="7200" u="sng" baseline="-25000" dirty="0"/>
              <a:t> </a:t>
            </a:r>
            <a:r>
              <a:rPr lang="en-GB" sz="7200" u="sng" dirty="0"/>
              <a:t>P</a:t>
            </a:r>
            <a:r>
              <a:rPr lang="en-GB" sz="7200" u="sng" baseline="-25000" dirty="0"/>
              <a:t>2</a:t>
            </a:r>
            <a:r>
              <a:rPr lang="en-GB" sz="7200" u="sng" dirty="0"/>
              <a:t> </a:t>
            </a:r>
          </a:p>
          <a:p>
            <a:pPr>
              <a:buNone/>
            </a:pPr>
            <a:r>
              <a:rPr lang="en-GB" sz="7200" dirty="0"/>
              <a:t>              1+</a:t>
            </a:r>
            <a:r>
              <a:rPr lang="en-GB" sz="7200" i="1" dirty="0"/>
              <a:t>r</a:t>
            </a:r>
          </a:p>
          <a:p>
            <a:pPr>
              <a:buNone/>
            </a:pPr>
            <a:endParaRPr lang="en-GB" sz="7200" i="1" dirty="0"/>
          </a:p>
          <a:p>
            <a:r>
              <a:rPr lang="en-GB" sz="8000" dirty="0"/>
              <a:t>If our investors expect an increase in dividend</a:t>
            </a:r>
          </a:p>
          <a:p>
            <a:pPr marL="0" indent="0">
              <a:buNone/>
            </a:pPr>
            <a:r>
              <a:rPr lang="en-GB" sz="8000" dirty="0"/>
              <a:t>    to $5.50 and subsequent growth to $121, this would imply a price of …</a:t>
            </a:r>
          </a:p>
          <a:p>
            <a:pPr>
              <a:buNone/>
            </a:pPr>
            <a:endParaRPr lang="en-GB" sz="7200" dirty="0"/>
          </a:p>
          <a:p>
            <a:pPr>
              <a:buNone/>
            </a:pPr>
            <a:r>
              <a:rPr lang="en-GB" sz="7200" dirty="0"/>
              <a:t>P</a:t>
            </a:r>
            <a:r>
              <a:rPr lang="en-GB" sz="7200" baseline="-25000" dirty="0"/>
              <a:t>1</a:t>
            </a:r>
            <a:r>
              <a:rPr lang="en-GB" sz="7200" dirty="0"/>
              <a:t> = </a:t>
            </a:r>
            <a:r>
              <a:rPr lang="en-GB" sz="7200" u="sng" dirty="0"/>
              <a:t>5.50+121 </a:t>
            </a:r>
            <a:r>
              <a:rPr lang="en-GB" sz="7200" dirty="0"/>
              <a:t>= $110   </a:t>
            </a:r>
            <a:r>
              <a:rPr lang="en-GB" sz="8000" dirty="0"/>
              <a:t>Today’s price can then be calculated by </a:t>
            </a:r>
          </a:p>
          <a:p>
            <a:pPr>
              <a:buNone/>
            </a:pPr>
            <a:r>
              <a:rPr lang="en-GB" sz="7200" dirty="0"/>
              <a:t>           1.15</a:t>
            </a:r>
          </a:p>
          <a:p>
            <a:pPr>
              <a:buNone/>
            </a:pPr>
            <a:r>
              <a:rPr lang="en-GB" sz="7200" dirty="0"/>
              <a:t>           </a:t>
            </a:r>
          </a:p>
          <a:p>
            <a:pPr>
              <a:buNone/>
            </a:pPr>
            <a:r>
              <a:rPr lang="en-GB" sz="7200" dirty="0"/>
              <a:t>P</a:t>
            </a:r>
            <a:r>
              <a:rPr lang="en-GB" sz="7200" baseline="-25000" dirty="0"/>
              <a:t>0 </a:t>
            </a:r>
            <a:r>
              <a:rPr lang="en-GB" sz="7200" dirty="0"/>
              <a:t>= DIV</a:t>
            </a:r>
            <a:r>
              <a:rPr lang="en-GB" sz="7200" baseline="-25000" dirty="0"/>
              <a:t>1 </a:t>
            </a:r>
            <a:r>
              <a:rPr lang="en-GB" sz="7200" dirty="0"/>
              <a:t>+ </a:t>
            </a:r>
            <a:r>
              <a:rPr lang="en-GB" sz="7200" baseline="-25000" dirty="0"/>
              <a:t> </a:t>
            </a:r>
            <a:r>
              <a:rPr lang="en-GB" sz="7200" dirty="0"/>
              <a:t>P</a:t>
            </a:r>
            <a:r>
              <a:rPr lang="en-GB" sz="7200" baseline="-25000" dirty="0"/>
              <a:t>1</a:t>
            </a:r>
            <a:r>
              <a:rPr lang="en-GB" sz="7200" dirty="0"/>
              <a:t> + DIV</a:t>
            </a:r>
            <a:r>
              <a:rPr lang="en-GB" sz="7200" baseline="-25000" dirty="0"/>
              <a:t>2 </a:t>
            </a:r>
            <a:r>
              <a:rPr lang="en-GB" sz="7200" dirty="0"/>
              <a:t>+ </a:t>
            </a:r>
            <a:r>
              <a:rPr lang="en-GB" sz="7200" baseline="-25000" dirty="0"/>
              <a:t> </a:t>
            </a:r>
            <a:r>
              <a:rPr lang="en-GB" sz="7200" dirty="0"/>
              <a:t>P</a:t>
            </a:r>
            <a:r>
              <a:rPr lang="en-GB" sz="7200" baseline="-25000" dirty="0"/>
              <a:t>2</a:t>
            </a:r>
            <a:r>
              <a:rPr lang="en-GB" sz="7200" dirty="0"/>
              <a:t>  = </a:t>
            </a:r>
            <a:r>
              <a:rPr lang="en-GB" sz="7200" u="sng" dirty="0"/>
              <a:t>5.00 </a:t>
            </a:r>
            <a:r>
              <a:rPr lang="en-GB" sz="7200" dirty="0"/>
              <a:t> + </a:t>
            </a:r>
            <a:r>
              <a:rPr lang="en-GB" sz="7200" u="sng" dirty="0"/>
              <a:t>5.50 + 121</a:t>
            </a:r>
            <a:r>
              <a:rPr lang="en-GB" sz="7200" dirty="0"/>
              <a:t>  =  $100</a:t>
            </a:r>
          </a:p>
          <a:p>
            <a:pPr>
              <a:buNone/>
            </a:pPr>
            <a:r>
              <a:rPr lang="en-GB" sz="7200" dirty="0"/>
              <a:t>          1+</a:t>
            </a:r>
            <a:r>
              <a:rPr lang="en-GB" sz="7200" i="1" dirty="0"/>
              <a:t>r            (</a:t>
            </a:r>
            <a:r>
              <a:rPr lang="en-GB" sz="7200" dirty="0"/>
              <a:t>1+</a:t>
            </a:r>
            <a:r>
              <a:rPr lang="en-GB" sz="7200" i="1" dirty="0"/>
              <a:t>r )</a:t>
            </a:r>
            <a:r>
              <a:rPr lang="en-GB" sz="7200" i="1" baseline="30000" dirty="0"/>
              <a:t>2               </a:t>
            </a:r>
            <a:r>
              <a:rPr lang="en-GB" sz="7200" dirty="0"/>
              <a:t>1.15        (1.15)</a:t>
            </a:r>
            <a:r>
              <a:rPr lang="en-GB" sz="7200" baseline="30000" dirty="0"/>
              <a:t>2</a:t>
            </a:r>
            <a:endParaRPr lang="en-GB" sz="7200" dirty="0"/>
          </a:p>
          <a:p>
            <a:pPr>
              <a:buNone/>
            </a:pPr>
            <a:endParaRPr lang="en-GB" sz="9600" dirty="0"/>
          </a:p>
          <a:p>
            <a:pPr>
              <a:buNone/>
            </a:pPr>
            <a:r>
              <a:rPr lang="en-GB" sz="9600" dirty="0"/>
              <a:t>                             </a:t>
            </a:r>
            <a:endParaRPr lang="en-GB" sz="9600" i="1"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22</a:t>
            </a:fld>
            <a:endParaRPr lang="en-GB" dirty="0"/>
          </a:p>
        </p:txBody>
      </p:sp>
      <p:sp>
        <p:nvSpPr>
          <p:cNvPr id="4" name="Title 3"/>
          <p:cNvSpPr>
            <a:spLocks noGrp="1"/>
          </p:cNvSpPr>
          <p:nvPr>
            <p:ph type="title"/>
          </p:nvPr>
        </p:nvSpPr>
        <p:spPr>
          <a:xfrm>
            <a:off x="0" y="0"/>
            <a:ext cx="8229600" cy="1143000"/>
          </a:xfrm>
        </p:spPr>
        <p:txBody>
          <a:bodyPr/>
          <a:lstStyle/>
          <a:p>
            <a:r>
              <a:rPr lang="en-GB" dirty="0"/>
              <a:t>How are equities valued? - 7</a:t>
            </a:r>
          </a:p>
        </p:txBody>
      </p:sp>
      <p:cxnSp>
        <p:nvCxnSpPr>
          <p:cNvPr id="14" name="Straight Connector 13"/>
          <p:cNvCxnSpPr/>
          <p:nvPr/>
        </p:nvCxnSpPr>
        <p:spPr>
          <a:xfrm>
            <a:off x="971600" y="5301208"/>
            <a:ext cx="1000132"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2195736" y="5299620"/>
            <a:ext cx="1071570"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endParaRPr lang="en-GB" dirty="0"/>
          </a:p>
          <a:p>
            <a:r>
              <a:rPr lang="en-GB" dirty="0"/>
              <a:t>The formula for a general share price is then</a:t>
            </a:r>
          </a:p>
          <a:p>
            <a:endParaRPr lang="en-GB" dirty="0"/>
          </a:p>
          <a:p>
            <a:pPr>
              <a:lnSpc>
                <a:spcPct val="120000"/>
              </a:lnSpc>
              <a:buNone/>
            </a:pPr>
            <a:r>
              <a:rPr lang="en-GB" sz="2800" dirty="0"/>
              <a:t>P</a:t>
            </a:r>
            <a:r>
              <a:rPr lang="en-GB" sz="2800" baseline="-25000" dirty="0"/>
              <a:t>0 </a:t>
            </a:r>
            <a:r>
              <a:rPr lang="en-GB" sz="2800" dirty="0"/>
              <a:t>= DIV</a:t>
            </a:r>
            <a:r>
              <a:rPr lang="en-GB" sz="2800" baseline="-25000" dirty="0"/>
              <a:t>1 </a:t>
            </a:r>
            <a:r>
              <a:rPr lang="en-GB" sz="2800" dirty="0"/>
              <a:t>+ </a:t>
            </a:r>
            <a:r>
              <a:rPr lang="en-GB" sz="2800" baseline="-25000" dirty="0"/>
              <a:t> </a:t>
            </a:r>
            <a:r>
              <a:rPr lang="en-GB" sz="2800" dirty="0"/>
              <a:t>P</a:t>
            </a:r>
            <a:r>
              <a:rPr lang="en-GB" sz="2800" baseline="-25000" dirty="0"/>
              <a:t>1</a:t>
            </a:r>
            <a:r>
              <a:rPr lang="en-GB" sz="2800" dirty="0"/>
              <a:t> + DIV</a:t>
            </a:r>
            <a:r>
              <a:rPr lang="en-GB" sz="2800" baseline="-25000" dirty="0"/>
              <a:t>2 </a:t>
            </a:r>
            <a:r>
              <a:rPr lang="en-GB" sz="2800" dirty="0"/>
              <a:t>+ </a:t>
            </a:r>
            <a:r>
              <a:rPr lang="en-GB" sz="2800" baseline="-25000" dirty="0"/>
              <a:t> </a:t>
            </a:r>
            <a:r>
              <a:rPr lang="en-GB" sz="2800" dirty="0"/>
              <a:t>P</a:t>
            </a:r>
            <a:r>
              <a:rPr lang="en-GB" sz="2800" baseline="-25000" dirty="0"/>
              <a:t>2 </a:t>
            </a:r>
            <a:r>
              <a:rPr lang="en-GB" sz="2800" dirty="0"/>
              <a:t>+</a:t>
            </a:r>
            <a:r>
              <a:rPr lang="en-GB" sz="2800" baseline="-25000" dirty="0"/>
              <a:t> </a:t>
            </a:r>
            <a:r>
              <a:rPr lang="en-GB" sz="4100" baseline="-25000" dirty="0"/>
              <a:t>…</a:t>
            </a:r>
            <a:r>
              <a:rPr lang="en-GB" sz="2800" baseline="-25000" dirty="0"/>
              <a:t>  </a:t>
            </a:r>
            <a:r>
              <a:rPr lang="en-GB" sz="2800" dirty="0"/>
              <a:t>+</a:t>
            </a:r>
            <a:r>
              <a:rPr lang="en-GB" sz="2800" baseline="-25000" dirty="0"/>
              <a:t> </a:t>
            </a:r>
            <a:r>
              <a:rPr lang="en-GB" sz="2800" dirty="0"/>
              <a:t>DIV</a:t>
            </a:r>
            <a:r>
              <a:rPr lang="en-GB" sz="2800" baseline="-25000" dirty="0"/>
              <a:t>n</a:t>
            </a:r>
            <a:r>
              <a:rPr lang="en-GB" sz="2800" dirty="0"/>
              <a:t> + P</a:t>
            </a:r>
            <a:r>
              <a:rPr lang="en-GB" sz="2800" baseline="-25000" dirty="0"/>
              <a:t>n</a:t>
            </a:r>
            <a:endParaRPr lang="en-GB" sz="2800" dirty="0"/>
          </a:p>
          <a:p>
            <a:pPr>
              <a:lnSpc>
                <a:spcPct val="120000"/>
              </a:lnSpc>
              <a:buNone/>
            </a:pPr>
            <a:r>
              <a:rPr lang="en-GB" sz="2800" dirty="0"/>
              <a:t>            1+</a:t>
            </a:r>
            <a:r>
              <a:rPr lang="en-GB" sz="2800" i="1" dirty="0"/>
              <a:t>r          ( </a:t>
            </a:r>
            <a:r>
              <a:rPr lang="en-GB" sz="2800" dirty="0"/>
              <a:t>1+</a:t>
            </a:r>
            <a:r>
              <a:rPr lang="en-GB" sz="2800" i="1" dirty="0"/>
              <a:t>r )</a:t>
            </a:r>
            <a:r>
              <a:rPr lang="en-GB" sz="2800" i="1" baseline="30000" dirty="0"/>
              <a:t>2                      </a:t>
            </a:r>
            <a:r>
              <a:rPr lang="en-GB" sz="2800" i="1" dirty="0"/>
              <a:t>( </a:t>
            </a:r>
            <a:r>
              <a:rPr lang="en-GB" sz="2800" dirty="0"/>
              <a:t>1+</a:t>
            </a:r>
            <a:r>
              <a:rPr lang="en-GB" sz="2800" i="1" dirty="0"/>
              <a:t>r )</a:t>
            </a:r>
            <a:r>
              <a:rPr lang="en-GB" sz="2800" i="1" baseline="30000" dirty="0"/>
              <a:t>n</a:t>
            </a:r>
            <a:endParaRPr lang="en-GB" sz="2800" baseline="30000" dirty="0"/>
          </a:p>
          <a:p>
            <a:pPr>
              <a:buNone/>
            </a:pPr>
            <a:endParaRPr lang="en-GB" dirty="0"/>
          </a:p>
          <a:p>
            <a:pPr>
              <a:lnSpc>
                <a:spcPct val="120000"/>
              </a:lnSpc>
              <a:spcBef>
                <a:spcPts val="0"/>
              </a:spcBef>
              <a:buNone/>
            </a:pPr>
            <a:r>
              <a:rPr lang="en-GB" dirty="0"/>
              <a:t>Or…       </a:t>
            </a:r>
            <a:r>
              <a:rPr lang="en-GB" sz="2000" dirty="0"/>
              <a:t>n </a:t>
            </a:r>
            <a:r>
              <a:rPr lang="en-GB" sz="1400" dirty="0"/>
              <a:t>   </a:t>
            </a:r>
            <a:r>
              <a:rPr lang="en-GB" sz="3200" dirty="0"/>
              <a:t>DIV</a:t>
            </a:r>
            <a:r>
              <a:rPr lang="en-GB" sz="2800" baseline="-25000" dirty="0"/>
              <a:t>t    </a:t>
            </a:r>
            <a:r>
              <a:rPr lang="en-GB" sz="2800" dirty="0"/>
              <a:t>+</a:t>
            </a:r>
            <a:r>
              <a:rPr lang="en-GB" sz="2800" baseline="-25000" dirty="0"/>
              <a:t>    </a:t>
            </a:r>
            <a:r>
              <a:rPr lang="en-GB" sz="2800" dirty="0"/>
              <a:t>P</a:t>
            </a:r>
            <a:r>
              <a:rPr lang="en-GB" sz="2800" baseline="-25000" dirty="0"/>
              <a:t>n</a:t>
            </a:r>
            <a:endParaRPr lang="en-GB" sz="2800" dirty="0"/>
          </a:p>
          <a:p>
            <a:pPr>
              <a:lnSpc>
                <a:spcPct val="120000"/>
              </a:lnSpc>
              <a:spcBef>
                <a:spcPts val="0"/>
              </a:spcBef>
              <a:buNone/>
            </a:pPr>
            <a:r>
              <a:rPr lang="en-GB" sz="2800" dirty="0"/>
              <a:t>                </a:t>
            </a:r>
            <a:r>
              <a:rPr lang="el-GR" sz="3200" dirty="0"/>
              <a:t>Σ</a:t>
            </a:r>
            <a:r>
              <a:rPr lang="en-GB" sz="3200" dirty="0"/>
              <a:t> (1+</a:t>
            </a:r>
            <a:r>
              <a:rPr lang="en-GB" sz="3200" i="1" dirty="0"/>
              <a:t>r)</a:t>
            </a:r>
            <a:r>
              <a:rPr lang="en-GB" sz="3200" i="1" baseline="30000" dirty="0"/>
              <a:t>t     </a:t>
            </a:r>
            <a:r>
              <a:rPr lang="en-GB" sz="3200" dirty="0"/>
              <a:t>(1+</a:t>
            </a:r>
            <a:r>
              <a:rPr lang="en-GB" sz="3200" i="1" dirty="0"/>
              <a:t>r)</a:t>
            </a:r>
            <a:r>
              <a:rPr lang="en-GB" sz="2800" i="1" baseline="30000" dirty="0"/>
              <a:t>n</a:t>
            </a:r>
            <a:endParaRPr lang="en-GB" sz="2800" dirty="0"/>
          </a:p>
          <a:p>
            <a:pPr>
              <a:lnSpc>
                <a:spcPct val="120000"/>
              </a:lnSpc>
              <a:spcBef>
                <a:spcPts val="0"/>
              </a:spcBef>
              <a:buNone/>
            </a:pPr>
            <a:r>
              <a:rPr lang="en-GB" sz="2800" baseline="30000" dirty="0"/>
              <a:t>                       t=1 `	</a:t>
            </a:r>
          </a:p>
          <a:p>
            <a:pPr>
              <a:buNone/>
            </a:pPr>
            <a:r>
              <a:rPr lang="en-GB" sz="2400" baseline="30000" dirty="0"/>
              <a:t>                  </a:t>
            </a:r>
            <a:r>
              <a:rPr lang="en-GB" dirty="0"/>
              <a:t>   </a:t>
            </a:r>
          </a:p>
        </p:txBody>
      </p:sp>
      <p:sp>
        <p:nvSpPr>
          <p:cNvPr id="3" name="Slide Number Placeholder 2"/>
          <p:cNvSpPr>
            <a:spLocks noGrp="1"/>
          </p:cNvSpPr>
          <p:nvPr>
            <p:ph type="sldNum" sz="quarter" idx="12"/>
          </p:nvPr>
        </p:nvSpPr>
        <p:spPr/>
        <p:txBody>
          <a:bodyPr/>
          <a:lstStyle/>
          <a:p>
            <a:fld id="{46DF45CC-0879-47A3-9132-429ABB4C76BE}" type="slidenum">
              <a:rPr lang="en-GB" smtClean="0"/>
              <a:pPr/>
              <a:t>23</a:t>
            </a:fld>
            <a:endParaRPr lang="en-GB" dirty="0"/>
          </a:p>
        </p:txBody>
      </p:sp>
      <p:sp>
        <p:nvSpPr>
          <p:cNvPr id="4" name="Title 3"/>
          <p:cNvSpPr>
            <a:spLocks noGrp="1"/>
          </p:cNvSpPr>
          <p:nvPr>
            <p:ph type="title"/>
          </p:nvPr>
        </p:nvSpPr>
        <p:spPr/>
        <p:txBody>
          <a:bodyPr/>
          <a:lstStyle/>
          <a:p>
            <a:r>
              <a:rPr lang="en-GB" dirty="0"/>
              <a:t>How are equities valued? - 8</a:t>
            </a:r>
          </a:p>
        </p:txBody>
      </p:sp>
      <p:cxnSp>
        <p:nvCxnSpPr>
          <p:cNvPr id="6" name="Straight Connector 5"/>
          <p:cNvCxnSpPr>
            <a:cxnSpLocks/>
          </p:cNvCxnSpPr>
          <p:nvPr/>
        </p:nvCxnSpPr>
        <p:spPr>
          <a:xfrm>
            <a:off x="1115616" y="3151384"/>
            <a:ext cx="159899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a:cxnSpLocks/>
          </p:cNvCxnSpPr>
          <p:nvPr/>
        </p:nvCxnSpPr>
        <p:spPr>
          <a:xfrm flipV="1">
            <a:off x="2770056" y="3138849"/>
            <a:ext cx="1225880" cy="1253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563549" y="3151384"/>
            <a:ext cx="1714512"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p:nvCxnSpPr>
        <p:spPr>
          <a:xfrm>
            <a:off x="2123728" y="4334309"/>
            <a:ext cx="79151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cxnSpLocks/>
          </p:cNvCxnSpPr>
          <p:nvPr/>
        </p:nvCxnSpPr>
        <p:spPr>
          <a:xfrm>
            <a:off x="3131840" y="4332721"/>
            <a:ext cx="86409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a:spcBef>
                <a:spcPts val="0"/>
              </a:spcBef>
            </a:pPr>
            <a:r>
              <a:rPr lang="en-GB" b="0" i="0" dirty="0">
                <a:solidFill>
                  <a:srgbClr val="000000"/>
                </a:solidFill>
                <a:effectLst/>
                <a:latin typeface="Modernera"/>
              </a:rPr>
              <a:t>Lower interest rates generally lead to stock prices increasing. There are two main reasons for this</a:t>
            </a:r>
          </a:p>
          <a:p>
            <a:pPr marL="0" indent="0">
              <a:spcBef>
                <a:spcPts val="0"/>
              </a:spcBef>
              <a:buNone/>
            </a:pPr>
            <a:endParaRPr lang="en-GB" b="0" i="0" dirty="0">
              <a:solidFill>
                <a:srgbClr val="000000"/>
              </a:solidFill>
              <a:effectLst/>
              <a:latin typeface="Modernera"/>
            </a:endParaRPr>
          </a:p>
          <a:p>
            <a:pPr>
              <a:spcBef>
                <a:spcPts val="0"/>
              </a:spcBef>
            </a:pPr>
            <a:r>
              <a:rPr lang="en-GB" b="0" i="0" dirty="0">
                <a:solidFill>
                  <a:srgbClr val="000000"/>
                </a:solidFill>
                <a:effectLst/>
                <a:latin typeface="Modernera"/>
              </a:rPr>
              <a:t>Firstly, businesses can get cheaper access to credit because they can borrow at a lower cost. This means they can spend cash more freely and use it to grow</a:t>
            </a:r>
          </a:p>
          <a:p>
            <a:pPr marL="0" indent="0">
              <a:spcBef>
                <a:spcPts val="0"/>
              </a:spcBef>
              <a:buNone/>
            </a:pPr>
            <a:endParaRPr lang="en-GB" b="0" i="0" dirty="0">
              <a:solidFill>
                <a:srgbClr val="000000"/>
              </a:solidFill>
              <a:effectLst/>
              <a:latin typeface="Modernera"/>
            </a:endParaRPr>
          </a:p>
          <a:p>
            <a:pPr>
              <a:spcBef>
                <a:spcPts val="0"/>
              </a:spcBef>
            </a:pPr>
            <a:r>
              <a:rPr lang="en-GB" b="0" i="0" dirty="0">
                <a:solidFill>
                  <a:srgbClr val="000000"/>
                </a:solidFill>
                <a:effectLst/>
                <a:latin typeface="Modernera"/>
              </a:rPr>
              <a:t>As stock prices are strongly tied to company performance, a growing business is more likely to see its share price rise.</a:t>
            </a:r>
            <a:endParaRPr lang="en-GB"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24</a:t>
            </a:fld>
            <a:endParaRPr lang="en-GB" dirty="0"/>
          </a:p>
        </p:txBody>
      </p:sp>
      <p:sp>
        <p:nvSpPr>
          <p:cNvPr id="4" name="Title 3"/>
          <p:cNvSpPr>
            <a:spLocks noGrp="1"/>
          </p:cNvSpPr>
          <p:nvPr>
            <p:ph type="title"/>
          </p:nvPr>
        </p:nvSpPr>
        <p:spPr/>
        <p:txBody>
          <a:bodyPr/>
          <a:lstStyle/>
          <a:p>
            <a:r>
              <a:rPr lang="en-GB" dirty="0"/>
              <a:t>Interest rates and equities - 1</a:t>
            </a:r>
          </a:p>
        </p:txBody>
      </p:sp>
    </p:spTree>
    <p:custDataLst>
      <p:tags r:id="rId1"/>
    </p:custDataLst>
    <p:extLst>
      <p:ext uri="{BB962C8B-B14F-4D97-AF65-F5344CB8AC3E}">
        <p14:creationId xmlns:p14="http://schemas.microsoft.com/office/powerpoint/2010/main" val="20084912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484784"/>
            <a:ext cx="8496944" cy="4391683"/>
          </a:xfrm>
        </p:spPr>
        <p:txBody>
          <a:bodyPr>
            <a:normAutofit fontScale="25000" lnSpcReduction="20000"/>
          </a:bodyPr>
          <a:lstStyle/>
          <a:p>
            <a:pPr algn="l"/>
            <a:r>
              <a:rPr lang="en-GB" sz="8000" b="0" i="0" dirty="0">
                <a:solidFill>
                  <a:srgbClr val="000000"/>
                </a:solidFill>
                <a:effectLst/>
                <a:latin typeface="Modernera"/>
              </a:rPr>
              <a:t>Another reason for the growth in stock prices when interest rates are low is that, because it becomes easier to borrow money, there is more cash floating around in the economy and it is more likely that there will be higher levels of inflation.</a:t>
            </a:r>
            <a:br>
              <a:rPr lang="en-GB" sz="8000" b="0" i="0" dirty="0">
                <a:solidFill>
                  <a:srgbClr val="000000"/>
                </a:solidFill>
                <a:effectLst/>
                <a:latin typeface="Modernera"/>
              </a:rPr>
            </a:br>
            <a:endParaRPr lang="en-GB" sz="8000" b="0" i="0" dirty="0">
              <a:solidFill>
                <a:srgbClr val="000000"/>
              </a:solidFill>
              <a:effectLst/>
              <a:latin typeface="Modernera"/>
            </a:endParaRPr>
          </a:p>
          <a:p>
            <a:pPr algn="l"/>
            <a:r>
              <a:rPr lang="en-GB" sz="8000" b="0" i="0" dirty="0">
                <a:solidFill>
                  <a:srgbClr val="000000"/>
                </a:solidFill>
                <a:effectLst/>
                <a:latin typeface="Modernera"/>
              </a:rPr>
              <a:t>These things contribute to higher stock prices as, if investors have access to more cash, they will be looking to do something with it. Investing in stocks is one of the things they will be likely to do if they want to grow their wealth.</a:t>
            </a:r>
            <a:br>
              <a:rPr lang="en-GB" sz="8000" b="0" i="0" dirty="0">
                <a:solidFill>
                  <a:srgbClr val="000000"/>
                </a:solidFill>
                <a:effectLst/>
                <a:latin typeface="Modernera"/>
              </a:rPr>
            </a:br>
            <a:endParaRPr lang="en-GB" sz="8000" b="0" i="0" dirty="0">
              <a:solidFill>
                <a:srgbClr val="000000"/>
              </a:solidFill>
              <a:effectLst/>
              <a:latin typeface="Modernera"/>
            </a:endParaRPr>
          </a:p>
          <a:p>
            <a:pPr algn="l"/>
            <a:r>
              <a:rPr lang="en-GB" sz="8000" b="0" i="0" dirty="0">
                <a:solidFill>
                  <a:srgbClr val="000000"/>
                </a:solidFill>
                <a:effectLst/>
                <a:latin typeface="Modernera"/>
              </a:rPr>
              <a:t>Higher levels of inflation also encourage this process. That is because buying stocks is a common way of shielding yourself against the negative impact that inflation has on your wealth.</a:t>
            </a:r>
            <a:br>
              <a:rPr lang="en-GB" sz="8000" b="0" i="0" dirty="0">
                <a:solidFill>
                  <a:srgbClr val="000000"/>
                </a:solidFill>
                <a:effectLst/>
                <a:latin typeface="Modernera"/>
              </a:rPr>
            </a:br>
            <a:endParaRPr lang="en-GB" sz="8000" b="0" i="0" dirty="0">
              <a:solidFill>
                <a:srgbClr val="000000"/>
              </a:solidFill>
              <a:effectLst/>
              <a:latin typeface="Modernera"/>
            </a:endParaRPr>
          </a:p>
          <a:p>
            <a:pPr algn="l"/>
            <a:r>
              <a:rPr lang="en-GB" sz="8000" b="0" i="0" dirty="0">
                <a:solidFill>
                  <a:srgbClr val="000000"/>
                </a:solidFill>
                <a:effectLst/>
                <a:latin typeface="Modernera"/>
              </a:rPr>
              <a:t>Of course, the reverse of this is also true. If interest rates are higher, then stock prices tend to not increase as much because all of the trends mentioned above are reversed.</a:t>
            </a:r>
          </a:p>
          <a:p>
            <a:pPr>
              <a:spcBef>
                <a:spcPts val="0"/>
              </a:spcBef>
            </a:pPr>
            <a:endParaRPr lang="en-GB" dirty="0"/>
          </a:p>
        </p:txBody>
      </p:sp>
      <p:sp>
        <p:nvSpPr>
          <p:cNvPr id="3" name="Slide Number Placeholder 2"/>
          <p:cNvSpPr>
            <a:spLocks noGrp="1"/>
          </p:cNvSpPr>
          <p:nvPr>
            <p:ph type="sldNum" sz="quarter" idx="12"/>
          </p:nvPr>
        </p:nvSpPr>
        <p:spPr/>
        <p:txBody>
          <a:bodyPr/>
          <a:lstStyle/>
          <a:p>
            <a:fld id="{46DF45CC-0879-47A3-9132-429ABB4C76BE}" type="slidenum">
              <a:rPr lang="en-GB" smtClean="0"/>
              <a:pPr/>
              <a:t>25</a:t>
            </a:fld>
            <a:endParaRPr lang="en-GB" dirty="0"/>
          </a:p>
        </p:txBody>
      </p:sp>
      <p:sp>
        <p:nvSpPr>
          <p:cNvPr id="4" name="Title 3"/>
          <p:cNvSpPr>
            <a:spLocks noGrp="1"/>
          </p:cNvSpPr>
          <p:nvPr>
            <p:ph type="title"/>
          </p:nvPr>
        </p:nvSpPr>
        <p:spPr>
          <a:xfrm>
            <a:off x="425354" y="136525"/>
            <a:ext cx="8395118" cy="1143000"/>
          </a:xfrm>
        </p:spPr>
        <p:txBody>
          <a:bodyPr/>
          <a:lstStyle/>
          <a:p>
            <a:r>
              <a:rPr lang="en-GB" dirty="0"/>
              <a:t>Interest rates and equities - 2</a:t>
            </a:r>
          </a:p>
        </p:txBody>
      </p:sp>
    </p:spTree>
    <p:custDataLst>
      <p:tags r:id="rId1"/>
    </p:custDataLst>
    <p:extLst>
      <p:ext uri="{BB962C8B-B14F-4D97-AF65-F5344CB8AC3E}">
        <p14:creationId xmlns:p14="http://schemas.microsoft.com/office/powerpoint/2010/main" val="42004867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AF115-348A-43DB-AFDE-E30377AA936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51951D8-9130-45AF-926C-B865310B8F58}"/>
              </a:ext>
            </a:extLst>
          </p:cNvPr>
          <p:cNvSpPr>
            <a:spLocks noGrp="1"/>
          </p:cNvSpPr>
          <p:nvPr>
            <p:ph idx="1"/>
          </p:nvPr>
        </p:nvSpPr>
        <p:spPr/>
        <p:txBody>
          <a:bodyPr>
            <a:normAutofit fontScale="70000" lnSpcReduction="20000"/>
          </a:bodyPr>
          <a:lstStyle/>
          <a:p>
            <a:r>
              <a:rPr lang="en-GB" dirty="0"/>
              <a:t>In bonds and equities markets, it is important to understand how they are valued</a:t>
            </a:r>
          </a:p>
          <a:p>
            <a:pPr marL="0" indent="0">
              <a:buNone/>
            </a:pPr>
            <a:endParaRPr lang="en-GB" dirty="0"/>
          </a:p>
          <a:p>
            <a:r>
              <a:rPr lang="en-GB" dirty="0"/>
              <a:t>Bonds and their basic present value (PV) valuation illustrate how bond markets operate</a:t>
            </a:r>
          </a:p>
          <a:p>
            <a:pPr marL="0" indent="0">
              <a:buNone/>
            </a:pPr>
            <a:endParaRPr lang="en-GB" dirty="0"/>
          </a:p>
          <a:p>
            <a:r>
              <a:rPr lang="en-GB" dirty="0"/>
              <a:t>Similarly, in equities markets, share values are the result of employing PVs to estimate future dividends and prices</a:t>
            </a:r>
          </a:p>
          <a:p>
            <a:pPr marL="0" indent="0">
              <a:buNone/>
            </a:pPr>
            <a:endParaRPr lang="en-GB" dirty="0"/>
          </a:p>
          <a:p>
            <a:r>
              <a:rPr lang="en-GB" dirty="0"/>
              <a:t>Interest rates directly and indirect affect both bonds and equities values, although in significantly different ways</a:t>
            </a:r>
          </a:p>
        </p:txBody>
      </p:sp>
      <p:sp>
        <p:nvSpPr>
          <p:cNvPr id="4" name="Slide Number Placeholder 3">
            <a:extLst>
              <a:ext uri="{FF2B5EF4-FFF2-40B4-BE49-F238E27FC236}">
                <a16:creationId xmlns:a16="http://schemas.microsoft.com/office/drawing/2014/main" id="{16003320-0F26-4604-857E-BE72C9DCD562}"/>
              </a:ext>
            </a:extLst>
          </p:cNvPr>
          <p:cNvSpPr>
            <a:spLocks noGrp="1"/>
          </p:cNvSpPr>
          <p:nvPr>
            <p:ph type="sldNum" sz="quarter" idx="12"/>
          </p:nvPr>
        </p:nvSpPr>
        <p:spPr/>
        <p:txBody>
          <a:bodyPr/>
          <a:lstStyle/>
          <a:p>
            <a:fld id="{C3F65BB1-9206-4D7F-97F9-47DCC7DC6334}" type="slidenum">
              <a:rPr lang="en-GB" smtClean="0"/>
              <a:pPr/>
              <a:t>26</a:t>
            </a:fld>
            <a:endParaRPr lang="en-GB" dirty="0"/>
          </a:p>
        </p:txBody>
      </p:sp>
    </p:spTree>
    <p:extLst>
      <p:ext uri="{BB962C8B-B14F-4D97-AF65-F5344CB8AC3E}">
        <p14:creationId xmlns:p14="http://schemas.microsoft.com/office/powerpoint/2010/main" val="28713499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6110</TotalTime>
  <Words>2259</Words>
  <Application>Microsoft Office PowerPoint</Application>
  <PresentationFormat>On-screen Show (4:3)</PresentationFormat>
  <Paragraphs>221</Paragraphs>
  <Slides>26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Arial</vt:lpstr>
      <vt:lpstr>Arial</vt:lpstr>
      <vt:lpstr>Calibri</vt:lpstr>
      <vt:lpstr>Calibri Light</vt:lpstr>
      <vt:lpstr>Modernera</vt:lpstr>
      <vt:lpstr>20140311PresentationUWTSDTemplate</vt:lpstr>
      <vt:lpstr>Custom Design</vt:lpstr>
      <vt:lpstr>   MBA Banking financial management and financial markets (LCMB 7012) </vt:lpstr>
      <vt:lpstr>What are bonds?</vt:lpstr>
      <vt:lpstr>A basic example of a bond issue -1</vt:lpstr>
      <vt:lpstr>A basic example of a bond issue -2</vt:lpstr>
      <vt:lpstr>A basic example of a bond issue -3</vt:lpstr>
      <vt:lpstr>A basic example of a bond issue -4</vt:lpstr>
      <vt:lpstr>A basic example of a bond issue -5</vt:lpstr>
      <vt:lpstr>A basic example of a bond issue -6</vt:lpstr>
      <vt:lpstr>Types of US government bonds</vt:lpstr>
      <vt:lpstr>Types of UK government bonds</vt:lpstr>
      <vt:lpstr>Interest rates - 1</vt:lpstr>
      <vt:lpstr>Interest rates - 2</vt:lpstr>
      <vt:lpstr>Interest rates - 3</vt:lpstr>
      <vt:lpstr>Interest rates - 4</vt:lpstr>
      <vt:lpstr>Interest rates and bonds</vt:lpstr>
      <vt:lpstr>How are equities valued? - 1</vt:lpstr>
      <vt:lpstr>How are equities valued? - 2</vt:lpstr>
      <vt:lpstr>How are equities valued? - 3</vt:lpstr>
      <vt:lpstr>How are equities valued? - 4</vt:lpstr>
      <vt:lpstr>How are equities valued? - 5</vt:lpstr>
      <vt:lpstr>How are equities valued? - 6</vt:lpstr>
      <vt:lpstr>How are equities valued? - 7</vt:lpstr>
      <vt:lpstr>How are equities valued? - 8</vt:lpstr>
      <vt:lpstr>Interest rates and equities - 1</vt:lpstr>
      <vt:lpstr>Interest rates and equities - 2</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273</cp:revision>
  <dcterms:created xsi:type="dcterms:W3CDTF">2013-10-11T12:05:37Z</dcterms:created>
  <dcterms:modified xsi:type="dcterms:W3CDTF">2022-03-16T20:15:05Z</dcterms:modified>
</cp:coreProperties>
</file>