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ommentAuthors.xml" ContentType="application/vnd.openxmlformats-officedocument.presentationml.commentAuthors+xml"/>
  <Override PartName="/ppt/slideLayouts/slideLayout10.xml" ContentType="application/vnd.openxmlformats-officedocument.presentationml.slideLayout+xml"/>
  <Default Extension="xlsx" ContentType="application/vnd.openxmlformats-officedocument.spreadsheetml.sheet"/>
  <Override PartName="/ppt/charts/chart3.xml" ContentType="application/vnd.openxmlformats-officedocument.drawingml.char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3355" r:id="rId2"/>
    <p:sldId id="4101" r:id="rId3"/>
    <p:sldId id="4479" r:id="rId4"/>
    <p:sldId id="260" r:id="rId5"/>
    <p:sldId id="266" r:id="rId6"/>
    <p:sldId id="4106" r:id="rId7"/>
    <p:sldId id="4468" r:id="rId8"/>
    <p:sldId id="4388" r:id="rId9"/>
    <p:sldId id="4092" r:id="rId10"/>
    <p:sldId id="4099" r:id="rId11"/>
    <p:sldId id="4473" r:id="rId12"/>
    <p:sldId id="4464" r:id="rId13"/>
    <p:sldId id="4471" r:id="rId14"/>
    <p:sldId id="4477" r:id="rId15"/>
    <p:sldId id="4475" r:id="rId16"/>
    <p:sldId id="4476" r:id="rId17"/>
    <p:sldId id="4480" r:id="rId18"/>
    <p:sldId id="4478" r:id="rId19"/>
    <p:sldId id="4482" r:id="rId20"/>
    <p:sldId id="256" r:id="rId21"/>
    <p:sldId id="269" r:id="rId22"/>
    <p:sldId id="4484" r:id="rId23"/>
    <p:sldId id="26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p" initials="h" lastIdx="1" clrIdx="0">
    <p:extLst>
      <p:ext uri="{19B8F6BF-5375-455C-9EA6-DF929625EA0E}">
        <p15:presenceInfo xmlns:p15="http://schemas.microsoft.com/office/powerpoint/2012/main" xmlns="" userId="hp"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A5A5A5"/>
    <a:srgbClr val="4472C4"/>
    <a:srgbClr val="ED7D31"/>
    <a:srgbClr val="00FFFF"/>
    <a:srgbClr val="66FF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varScale="1">
        <p:scale>
          <a:sx n="83" d="100"/>
          <a:sy n="83" d="100"/>
        </p:scale>
        <p:origin x="-629" y="-77"/>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Office_Excel_Worksheet1.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Office_Excel_Worksheet2.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Office_Excel_Worksheet3.xlsx"/></Relationships>
</file>

<file path=ppt/charts/chart1.xml><?xml version="1.0" encoding="utf-8"?>
<c:chartSpace xmlns:c="http://schemas.openxmlformats.org/drawingml/2006/chart" xmlns:a="http://schemas.openxmlformats.org/drawingml/2006/main" xmlns:r="http://schemas.openxmlformats.org/officeDocument/2006/relationships">
  <c:lang val="en-US"/>
  <c:chart>
    <c:autoTitleDeleted val="1"/>
    <c:plotArea>
      <c:layout/>
      <c:pieChart>
        <c:varyColors val="1"/>
        <c:ser>
          <c:idx val="0"/>
          <c:order val="0"/>
          <c:tx>
            <c:strRef>
              <c:f>Sheet1!$B$1</c:f>
              <c:strCache>
                <c:ptCount val="1"/>
                <c:pt idx="0">
                  <c:v>Sales</c:v>
                </c:pt>
              </c:strCache>
            </c:strRef>
          </c:tx>
          <c:dPt>
            <c:idx val="0"/>
            <c:spPr>
              <a:noFill/>
            </c:spPr>
            <c:extLst xmlns:c16r2="http://schemas.microsoft.com/office/drawing/2015/06/chart">
              <c:ext xmlns:c16="http://schemas.microsoft.com/office/drawing/2014/chart" uri="{C3380CC4-5D6E-409C-BE32-E72D297353CC}">
                <c16:uniqueId val="{00000001-4415-EE46-978A-52BC9C364913}"/>
              </c:ext>
            </c:extLst>
          </c:dPt>
          <c:dPt>
            <c:idx val="1"/>
            <c:spPr>
              <a:solidFill>
                <a:schemeClr val="bg1"/>
              </a:solidFill>
            </c:spPr>
            <c:extLst xmlns:c16r2="http://schemas.microsoft.com/office/drawing/2015/06/chart">
              <c:ext xmlns:c16="http://schemas.microsoft.com/office/drawing/2014/chart" uri="{C3380CC4-5D6E-409C-BE32-E72D297353CC}">
                <c16:uniqueId val="{00000003-4415-EE46-978A-52BC9C364913}"/>
              </c:ext>
            </c:extLst>
          </c:dPt>
          <c:cat>
            <c:strRef>
              <c:f>Sheet1!$A$2:$A$3</c:f>
              <c:strCache>
                <c:ptCount val="2"/>
                <c:pt idx="0">
                  <c:v>1st Qtr</c:v>
                </c:pt>
                <c:pt idx="1">
                  <c:v>2nd Qtr</c:v>
                </c:pt>
              </c:strCache>
            </c:strRef>
          </c:cat>
          <c:val>
            <c:numRef>
              <c:f>Sheet1!$B$2:$B$3</c:f>
              <c:numCache>
                <c:formatCode>General</c:formatCode>
                <c:ptCount val="2"/>
                <c:pt idx="0">
                  <c:v>10</c:v>
                </c:pt>
                <c:pt idx="1">
                  <c:v>70</c:v>
                </c:pt>
              </c:numCache>
            </c:numRef>
          </c:val>
          <c:extLst xmlns:c16r2="http://schemas.microsoft.com/office/drawing/2015/06/chart">
            <c:ext xmlns:c16="http://schemas.microsoft.com/office/drawing/2014/chart" uri="{C3380CC4-5D6E-409C-BE32-E72D297353CC}">
              <c16:uniqueId val="{00000004-4415-EE46-978A-52BC9C364913}"/>
            </c:ext>
          </c:extLst>
        </c:ser>
        <c:dLbls/>
        <c:firstSliceAng val="0"/>
      </c:pieChart>
    </c:plotArea>
    <c:plotVisOnly val="1"/>
    <c:dispBlanksAs val="zero"/>
  </c:chart>
  <c:txPr>
    <a:bodyPr/>
    <a:lstStyle/>
    <a:p>
      <a:pPr>
        <a:defRPr sz="1800"/>
      </a:pPr>
      <a:endParaRPr lang="en-US"/>
    </a:p>
  </c:txPr>
  <c:externalData r:id="rId1"/>
</c:chartSpace>
</file>

<file path=ppt/charts/chart2.xml><?xml version="1.0" encoding="utf-8"?>
<c:chartSpace xmlns:c="http://schemas.openxmlformats.org/drawingml/2006/chart" xmlns:a="http://schemas.openxmlformats.org/drawingml/2006/main" xmlns:r="http://schemas.openxmlformats.org/officeDocument/2006/relationships">
  <c:lang val="en-US"/>
  <c:chart>
    <c:autoTitleDeleted val="1"/>
    <c:plotArea>
      <c:layout/>
      <c:pieChart>
        <c:varyColors val="1"/>
        <c:ser>
          <c:idx val="0"/>
          <c:order val="0"/>
          <c:tx>
            <c:strRef>
              <c:f>Sheet1!$B$1</c:f>
              <c:strCache>
                <c:ptCount val="1"/>
                <c:pt idx="0">
                  <c:v>Sales</c:v>
                </c:pt>
              </c:strCache>
            </c:strRef>
          </c:tx>
          <c:dPt>
            <c:idx val="0"/>
            <c:spPr>
              <a:noFill/>
            </c:spPr>
            <c:extLst xmlns:c16r2="http://schemas.microsoft.com/office/drawing/2015/06/chart">
              <c:ext xmlns:c16="http://schemas.microsoft.com/office/drawing/2014/chart" uri="{C3380CC4-5D6E-409C-BE32-E72D297353CC}">
                <c16:uniqueId val="{00000001-DF68-3F43-B46F-AAC7795AA182}"/>
              </c:ext>
            </c:extLst>
          </c:dPt>
          <c:dPt>
            <c:idx val="1"/>
            <c:spPr>
              <a:solidFill>
                <a:schemeClr val="bg1"/>
              </a:solidFill>
            </c:spPr>
            <c:extLst xmlns:c16r2="http://schemas.microsoft.com/office/drawing/2015/06/chart">
              <c:ext xmlns:c16="http://schemas.microsoft.com/office/drawing/2014/chart" uri="{C3380CC4-5D6E-409C-BE32-E72D297353CC}">
                <c16:uniqueId val="{00000003-DF68-3F43-B46F-AAC7795AA182}"/>
              </c:ext>
            </c:extLst>
          </c:dPt>
          <c:cat>
            <c:strRef>
              <c:f>Sheet1!$A$2:$A$3</c:f>
              <c:strCache>
                <c:ptCount val="2"/>
                <c:pt idx="0">
                  <c:v>1st Qtr</c:v>
                </c:pt>
                <c:pt idx="1">
                  <c:v>2nd Qtr</c:v>
                </c:pt>
              </c:strCache>
            </c:strRef>
          </c:cat>
          <c:val>
            <c:numRef>
              <c:f>Sheet1!$B$2:$B$3</c:f>
              <c:numCache>
                <c:formatCode>General</c:formatCode>
                <c:ptCount val="2"/>
                <c:pt idx="0">
                  <c:v>40</c:v>
                </c:pt>
                <c:pt idx="1">
                  <c:v>60</c:v>
                </c:pt>
              </c:numCache>
            </c:numRef>
          </c:val>
          <c:extLst xmlns:c16r2="http://schemas.microsoft.com/office/drawing/2015/06/chart">
            <c:ext xmlns:c16="http://schemas.microsoft.com/office/drawing/2014/chart" uri="{C3380CC4-5D6E-409C-BE32-E72D297353CC}">
              <c16:uniqueId val="{00000004-DF68-3F43-B46F-AAC7795AA182}"/>
            </c:ext>
          </c:extLst>
        </c:ser>
        <c:dLbls/>
        <c:firstSliceAng val="0"/>
      </c:pieChart>
    </c:plotArea>
    <c:plotVisOnly val="1"/>
    <c:dispBlanksAs val="zero"/>
  </c:chart>
  <c:txPr>
    <a:bodyPr/>
    <a:lstStyle/>
    <a:p>
      <a:pPr>
        <a:defRPr sz="1800"/>
      </a:pPr>
      <a:endParaRPr lang="en-US"/>
    </a:p>
  </c:txPr>
  <c:externalData r:id="rId1"/>
</c:chartSpace>
</file>

<file path=ppt/charts/chart3.xml><?xml version="1.0" encoding="utf-8"?>
<c:chartSpace xmlns:c="http://schemas.openxmlformats.org/drawingml/2006/chart" xmlns:a="http://schemas.openxmlformats.org/drawingml/2006/main" xmlns:r="http://schemas.openxmlformats.org/officeDocument/2006/relationships">
  <c:lang val="en-US"/>
  <c:chart>
    <c:autoTitleDeleted val="1"/>
    <c:plotArea>
      <c:layout/>
      <c:pieChart>
        <c:varyColors val="1"/>
        <c:ser>
          <c:idx val="0"/>
          <c:order val="0"/>
          <c:tx>
            <c:strRef>
              <c:f>Sheet1!$B$1</c:f>
              <c:strCache>
                <c:ptCount val="1"/>
                <c:pt idx="0">
                  <c:v>Sales</c:v>
                </c:pt>
              </c:strCache>
            </c:strRef>
          </c:tx>
          <c:dPt>
            <c:idx val="0"/>
            <c:spPr>
              <a:noFill/>
            </c:spPr>
            <c:extLst xmlns:c16r2="http://schemas.microsoft.com/office/drawing/2015/06/chart">
              <c:ext xmlns:c16="http://schemas.microsoft.com/office/drawing/2014/chart" uri="{C3380CC4-5D6E-409C-BE32-E72D297353CC}">
                <c16:uniqueId val="{00000001-CF2C-3C43-9044-70498A294A33}"/>
              </c:ext>
            </c:extLst>
          </c:dPt>
          <c:dPt>
            <c:idx val="1"/>
            <c:spPr>
              <a:solidFill>
                <a:schemeClr val="bg1"/>
              </a:solidFill>
            </c:spPr>
            <c:extLst xmlns:c16r2="http://schemas.microsoft.com/office/drawing/2015/06/chart">
              <c:ext xmlns:c16="http://schemas.microsoft.com/office/drawing/2014/chart" uri="{C3380CC4-5D6E-409C-BE32-E72D297353CC}">
                <c16:uniqueId val="{00000003-CF2C-3C43-9044-70498A294A33}"/>
              </c:ext>
            </c:extLst>
          </c:dPt>
          <c:cat>
            <c:strRef>
              <c:f>Sheet1!$A$2:$A$3</c:f>
              <c:strCache>
                <c:ptCount val="2"/>
                <c:pt idx="0">
                  <c:v>1st Qtr</c:v>
                </c:pt>
                <c:pt idx="1">
                  <c:v>2nd Qtr</c:v>
                </c:pt>
              </c:strCache>
            </c:strRef>
          </c:cat>
          <c:val>
            <c:numRef>
              <c:f>Sheet1!$B$2:$B$3</c:f>
              <c:numCache>
                <c:formatCode>General</c:formatCode>
                <c:ptCount val="2"/>
                <c:pt idx="0">
                  <c:v>70</c:v>
                </c:pt>
                <c:pt idx="1">
                  <c:v>50</c:v>
                </c:pt>
              </c:numCache>
            </c:numRef>
          </c:val>
          <c:extLst xmlns:c16r2="http://schemas.microsoft.com/office/drawing/2015/06/chart">
            <c:ext xmlns:c16="http://schemas.microsoft.com/office/drawing/2014/chart" uri="{C3380CC4-5D6E-409C-BE32-E72D297353CC}">
              <c16:uniqueId val="{00000004-CF2C-3C43-9044-70498A294A33}"/>
            </c:ext>
          </c:extLst>
        </c:ser>
        <c:dLbls/>
        <c:firstSliceAng val="0"/>
      </c:pieChart>
    </c:plotArea>
    <c:plotVisOnly val="1"/>
    <c:dispBlanksAs val="zero"/>
  </c:chart>
  <c:txPr>
    <a:bodyPr/>
    <a:lstStyle/>
    <a:p>
      <a:pPr>
        <a:defRPr sz="1800"/>
      </a:pPr>
      <a:endParaRPr lang="en-US"/>
    </a:p>
  </c:txPr>
  <c:externalData r:id="rId1"/>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EFEC3C-A8B2-4055-A623-2DBCEC37B972}" type="datetimeFigureOut">
              <a:rPr lang="en-US" smtClean="0"/>
              <a:pPr/>
              <a:t>11/9/2025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A0314D-93BF-40E3-9ED8-1EB7073CE837}" type="slidenum">
              <a:rPr lang="en-US" smtClean="0"/>
              <a:pPr/>
              <a:t>‹#›</a:t>
            </a:fld>
            <a:endParaRPr lang="en-US"/>
          </a:p>
        </p:txBody>
      </p:sp>
    </p:spTree>
    <p:extLst>
      <p:ext uri="{BB962C8B-B14F-4D97-AF65-F5344CB8AC3E}">
        <p14:creationId xmlns:p14="http://schemas.microsoft.com/office/powerpoint/2010/main" xmlns="" val="1739774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21C966-FFA3-4208-945A-59633159773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xmlns="" val="2034364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7C7EDA-D7AA-411C-A5D2-83E66FA2E1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5684945-B1F4-438C-AB7E-E4AD69AE9A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896C7FAD-01D1-4F8D-8674-61724FC2D82F}"/>
              </a:ext>
            </a:extLst>
          </p:cNvPr>
          <p:cNvSpPr>
            <a:spLocks noGrp="1"/>
          </p:cNvSpPr>
          <p:nvPr>
            <p:ph type="dt" sz="half" idx="10"/>
          </p:nvPr>
        </p:nvSpPr>
        <p:spPr/>
        <p:txBody>
          <a:bodyPr/>
          <a:lstStyle/>
          <a:p>
            <a:fld id="{76464B21-4680-4C62-A645-1CB003C3E3C8}" type="datetimeFigureOut">
              <a:rPr lang="en-US" smtClean="0"/>
              <a:pPr/>
              <a:t>11/9/2025</a:t>
            </a:fld>
            <a:endParaRPr lang="en-US"/>
          </a:p>
        </p:txBody>
      </p:sp>
      <p:sp>
        <p:nvSpPr>
          <p:cNvPr id="5" name="Footer Placeholder 4">
            <a:extLst>
              <a:ext uri="{FF2B5EF4-FFF2-40B4-BE49-F238E27FC236}">
                <a16:creationId xmlns:a16="http://schemas.microsoft.com/office/drawing/2014/main" xmlns="" id="{E4F102BB-4382-4841-9A88-8E89EE5001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684ED556-7CFC-4F12-8157-43CF1AD1EC09}"/>
              </a:ext>
            </a:extLst>
          </p:cNvPr>
          <p:cNvSpPr>
            <a:spLocks noGrp="1"/>
          </p:cNvSpPr>
          <p:nvPr>
            <p:ph type="sldNum" sz="quarter" idx="12"/>
          </p:nvPr>
        </p:nvSpPr>
        <p:spPr/>
        <p:txBody>
          <a:bodyPr/>
          <a:lstStyle/>
          <a:p>
            <a:fld id="{0476D30C-91D1-4169-B9DB-C22CA3248AB7}" type="slidenum">
              <a:rPr lang="en-US" smtClean="0"/>
              <a:pPr/>
              <a:t>‹#›</a:t>
            </a:fld>
            <a:endParaRPr lang="en-US"/>
          </a:p>
        </p:txBody>
      </p:sp>
    </p:spTree>
    <p:extLst>
      <p:ext uri="{BB962C8B-B14F-4D97-AF65-F5344CB8AC3E}">
        <p14:creationId xmlns:p14="http://schemas.microsoft.com/office/powerpoint/2010/main" xmlns="" val="1867829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C8D8B5F-382D-4B76-B497-74FA4302F6B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13E70C8F-C541-4574-87EF-0B3299356D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B1B4AF71-E201-4ED6-916D-7F28A9D7A7D5}"/>
              </a:ext>
            </a:extLst>
          </p:cNvPr>
          <p:cNvSpPr>
            <a:spLocks noGrp="1"/>
          </p:cNvSpPr>
          <p:nvPr>
            <p:ph type="dt" sz="half" idx="10"/>
          </p:nvPr>
        </p:nvSpPr>
        <p:spPr/>
        <p:txBody>
          <a:bodyPr/>
          <a:lstStyle/>
          <a:p>
            <a:fld id="{76464B21-4680-4C62-A645-1CB003C3E3C8}" type="datetimeFigureOut">
              <a:rPr lang="en-US" smtClean="0"/>
              <a:pPr/>
              <a:t>11/9/2025</a:t>
            </a:fld>
            <a:endParaRPr lang="en-US"/>
          </a:p>
        </p:txBody>
      </p:sp>
      <p:sp>
        <p:nvSpPr>
          <p:cNvPr id="5" name="Footer Placeholder 4">
            <a:extLst>
              <a:ext uri="{FF2B5EF4-FFF2-40B4-BE49-F238E27FC236}">
                <a16:creationId xmlns:a16="http://schemas.microsoft.com/office/drawing/2014/main" xmlns="" id="{775B5EA5-EDD4-43CD-99AC-BE14A32E63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D0F1A39-51DF-4641-A448-8DBE2E2656DE}"/>
              </a:ext>
            </a:extLst>
          </p:cNvPr>
          <p:cNvSpPr>
            <a:spLocks noGrp="1"/>
          </p:cNvSpPr>
          <p:nvPr>
            <p:ph type="sldNum" sz="quarter" idx="12"/>
          </p:nvPr>
        </p:nvSpPr>
        <p:spPr/>
        <p:txBody>
          <a:bodyPr/>
          <a:lstStyle/>
          <a:p>
            <a:fld id="{0476D30C-91D1-4169-B9DB-C22CA3248AB7}" type="slidenum">
              <a:rPr lang="en-US" smtClean="0"/>
              <a:pPr/>
              <a:t>‹#›</a:t>
            </a:fld>
            <a:endParaRPr lang="en-US"/>
          </a:p>
        </p:txBody>
      </p:sp>
    </p:spTree>
    <p:extLst>
      <p:ext uri="{BB962C8B-B14F-4D97-AF65-F5344CB8AC3E}">
        <p14:creationId xmlns:p14="http://schemas.microsoft.com/office/powerpoint/2010/main" xmlns="" val="413580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9219CF-7A02-4D39-8A29-154ADBDC62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97DCE95F-19D7-4A0A-AEA0-09606680B03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13CE31E8-7671-402A-AA2D-876EF068F402}"/>
              </a:ext>
            </a:extLst>
          </p:cNvPr>
          <p:cNvSpPr>
            <a:spLocks noGrp="1"/>
          </p:cNvSpPr>
          <p:nvPr>
            <p:ph type="dt" sz="half" idx="10"/>
          </p:nvPr>
        </p:nvSpPr>
        <p:spPr/>
        <p:txBody>
          <a:bodyPr/>
          <a:lstStyle/>
          <a:p>
            <a:fld id="{76464B21-4680-4C62-A645-1CB003C3E3C8}" type="datetimeFigureOut">
              <a:rPr lang="en-US" smtClean="0"/>
              <a:pPr/>
              <a:t>11/9/2025</a:t>
            </a:fld>
            <a:endParaRPr lang="en-US"/>
          </a:p>
        </p:txBody>
      </p:sp>
      <p:sp>
        <p:nvSpPr>
          <p:cNvPr id="5" name="Footer Placeholder 4">
            <a:extLst>
              <a:ext uri="{FF2B5EF4-FFF2-40B4-BE49-F238E27FC236}">
                <a16:creationId xmlns:a16="http://schemas.microsoft.com/office/drawing/2014/main" xmlns="" id="{E921E14A-5D72-4067-B3E3-C39BB5F999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504A38E-0E7C-4292-9A03-081B839CCCA2}"/>
              </a:ext>
            </a:extLst>
          </p:cNvPr>
          <p:cNvSpPr>
            <a:spLocks noGrp="1"/>
          </p:cNvSpPr>
          <p:nvPr>
            <p:ph type="sldNum" sz="quarter" idx="12"/>
          </p:nvPr>
        </p:nvSpPr>
        <p:spPr/>
        <p:txBody>
          <a:bodyPr/>
          <a:lstStyle/>
          <a:p>
            <a:fld id="{0476D30C-91D1-4169-B9DB-C22CA3248AB7}" type="slidenum">
              <a:rPr lang="en-US" smtClean="0"/>
              <a:pPr/>
              <a:t>‹#›</a:t>
            </a:fld>
            <a:endParaRPr lang="en-US"/>
          </a:p>
        </p:txBody>
      </p:sp>
    </p:spTree>
    <p:extLst>
      <p:ext uri="{BB962C8B-B14F-4D97-AF65-F5344CB8AC3E}">
        <p14:creationId xmlns:p14="http://schemas.microsoft.com/office/powerpoint/2010/main" xmlns="" val="605995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401DA2C-87B5-4259-95A3-6AA9C1FFB01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76290FDE-C1E7-4232-9213-41FF25B0CA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2EE604A4-B97E-45B4-BD6E-FC7D3574D3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AF49847-A724-4A34-B06D-BBF8D2A6880F}"/>
              </a:ext>
            </a:extLst>
          </p:cNvPr>
          <p:cNvSpPr>
            <a:spLocks noGrp="1"/>
          </p:cNvSpPr>
          <p:nvPr>
            <p:ph type="dt" sz="half" idx="10"/>
          </p:nvPr>
        </p:nvSpPr>
        <p:spPr/>
        <p:txBody>
          <a:bodyPr/>
          <a:lstStyle/>
          <a:p>
            <a:fld id="{76464B21-4680-4C62-A645-1CB003C3E3C8}" type="datetimeFigureOut">
              <a:rPr lang="en-US" smtClean="0"/>
              <a:pPr/>
              <a:t>11/9/2025</a:t>
            </a:fld>
            <a:endParaRPr lang="en-US"/>
          </a:p>
        </p:txBody>
      </p:sp>
      <p:sp>
        <p:nvSpPr>
          <p:cNvPr id="6" name="Footer Placeholder 5">
            <a:extLst>
              <a:ext uri="{FF2B5EF4-FFF2-40B4-BE49-F238E27FC236}">
                <a16:creationId xmlns:a16="http://schemas.microsoft.com/office/drawing/2014/main" xmlns="" id="{F6D52CB7-5446-4925-9E60-725CA1C905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8D27CFBC-0378-4CA8-98EB-2D78106DC37D}"/>
              </a:ext>
            </a:extLst>
          </p:cNvPr>
          <p:cNvSpPr>
            <a:spLocks noGrp="1"/>
          </p:cNvSpPr>
          <p:nvPr>
            <p:ph type="sldNum" sz="quarter" idx="12"/>
          </p:nvPr>
        </p:nvSpPr>
        <p:spPr/>
        <p:txBody>
          <a:bodyPr/>
          <a:lstStyle/>
          <a:p>
            <a:fld id="{0476D30C-91D1-4169-B9DB-C22CA3248AB7}" type="slidenum">
              <a:rPr lang="en-US" smtClean="0"/>
              <a:pPr/>
              <a:t>‹#›</a:t>
            </a:fld>
            <a:endParaRPr lang="en-US"/>
          </a:p>
        </p:txBody>
      </p:sp>
    </p:spTree>
    <p:extLst>
      <p:ext uri="{BB962C8B-B14F-4D97-AF65-F5344CB8AC3E}">
        <p14:creationId xmlns:p14="http://schemas.microsoft.com/office/powerpoint/2010/main" xmlns="" val="2843626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06F7C81-D6BD-4A3E-A488-9FFE5EEA3D9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D8BE0C05-E424-4896-9B3A-38E16751CA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4187756E-6447-4FD1-A930-9EEC606EAA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C0832B7D-676D-4D80-AAD3-D968B9A317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A9F9B349-63F8-43E3-AFBF-003B86E633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C2711021-8169-4D70-B2AC-092CC2A5AD1D}"/>
              </a:ext>
            </a:extLst>
          </p:cNvPr>
          <p:cNvSpPr>
            <a:spLocks noGrp="1"/>
          </p:cNvSpPr>
          <p:nvPr>
            <p:ph type="dt" sz="half" idx="10"/>
          </p:nvPr>
        </p:nvSpPr>
        <p:spPr/>
        <p:txBody>
          <a:bodyPr/>
          <a:lstStyle/>
          <a:p>
            <a:fld id="{76464B21-4680-4C62-A645-1CB003C3E3C8}" type="datetimeFigureOut">
              <a:rPr lang="en-US" smtClean="0"/>
              <a:pPr/>
              <a:t>11/9/2025</a:t>
            </a:fld>
            <a:endParaRPr lang="en-US"/>
          </a:p>
        </p:txBody>
      </p:sp>
      <p:sp>
        <p:nvSpPr>
          <p:cNvPr id="8" name="Footer Placeholder 7">
            <a:extLst>
              <a:ext uri="{FF2B5EF4-FFF2-40B4-BE49-F238E27FC236}">
                <a16:creationId xmlns:a16="http://schemas.microsoft.com/office/drawing/2014/main" xmlns="" id="{57CF39AF-C55D-4049-A7DD-846438FDA3D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6C282339-51DD-4129-99A6-9558EB17A920}"/>
              </a:ext>
            </a:extLst>
          </p:cNvPr>
          <p:cNvSpPr>
            <a:spLocks noGrp="1"/>
          </p:cNvSpPr>
          <p:nvPr>
            <p:ph type="sldNum" sz="quarter" idx="12"/>
          </p:nvPr>
        </p:nvSpPr>
        <p:spPr/>
        <p:txBody>
          <a:bodyPr/>
          <a:lstStyle/>
          <a:p>
            <a:fld id="{0476D30C-91D1-4169-B9DB-C22CA3248AB7}" type="slidenum">
              <a:rPr lang="en-US" smtClean="0"/>
              <a:pPr/>
              <a:t>‹#›</a:t>
            </a:fld>
            <a:endParaRPr lang="en-US"/>
          </a:p>
        </p:txBody>
      </p:sp>
    </p:spTree>
    <p:extLst>
      <p:ext uri="{BB962C8B-B14F-4D97-AF65-F5344CB8AC3E}">
        <p14:creationId xmlns:p14="http://schemas.microsoft.com/office/powerpoint/2010/main" xmlns="" val="1106678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C84AA6-AAC2-49F3-B065-3DEA672B385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02C0D0D7-9425-4E1D-B042-D22A5C6174E3}"/>
              </a:ext>
            </a:extLst>
          </p:cNvPr>
          <p:cNvSpPr>
            <a:spLocks noGrp="1"/>
          </p:cNvSpPr>
          <p:nvPr>
            <p:ph type="dt" sz="half" idx="10"/>
          </p:nvPr>
        </p:nvSpPr>
        <p:spPr/>
        <p:txBody>
          <a:bodyPr/>
          <a:lstStyle/>
          <a:p>
            <a:fld id="{76464B21-4680-4C62-A645-1CB003C3E3C8}" type="datetimeFigureOut">
              <a:rPr lang="en-US" smtClean="0"/>
              <a:pPr/>
              <a:t>11/9/2025</a:t>
            </a:fld>
            <a:endParaRPr lang="en-US"/>
          </a:p>
        </p:txBody>
      </p:sp>
      <p:sp>
        <p:nvSpPr>
          <p:cNvPr id="4" name="Footer Placeholder 3">
            <a:extLst>
              <a:ext uri="{FF2B5EF4-FFF2-40B4-BE49-F238E27FC236}">
                <a16:creationId xmlns:a16="http://schemas.microsoft.com/office/drawing/2014/main" xmlns="" id="{4C1933AD-1B71-4A91-A831-81CF00B1A6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AC582FB-B059-470E-B964-D778639C4180}"/>
              </a:ext>
            </a:extLst>
          </p:cNvPr>
          <p:cNvSpPr>
            <a:spLocks noGrp="1"/>
          </p:cNvSpPr>
          <p:nvPr>
            <p:ph type="sldNum" sz="quarter" idx="12"/>
          </p:nvPr>
        </p:nvSpPr>
        <p:spPr/>
        <p:txBody>
          <a:bodyPr/>
          <a:lstStyle/>
          <a:p>
            <a:fld id="{0476D30C-91D1-4169-B9DB-C22CA3248AB7}" type="slidenum">
              <a:rPr lang="en-US" smtClean="0"/>
              <a:pPr/>
              <a:t>‹#›</a:t>
            </a:fld>
            <a:endParaRPr lang="en-US"/>
          </a:p>
        </p:txBody>
      </p:sp>
    </p:spTree>
    <p:extLst>
      <p:ext uri="{BB962C8B-B14F-4D97-AF65-F5344CB8AC3E}">
        <p14:creationId xmlns:p14="http://schemas.microsoft.com/office/powerpoint/2010/main" xmlns="" val="2987241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BCAC03DB-0E1D-4468-B3E6-E735DBB08EFE}"/>
              </a:ext>
            </a:extLst>
          </p:cNvPr>
          <p:cNvSpPr>
            <a:spLocks noGrp="1"/>
          </p:cNvSpPr>
          <p:nvPr>
            <p:ph type="dt" sz="half" idx="10"/>
          </p:nvPr>
        </p:nvSpPr>
        <p:spPr/>
        <p:txBody>
          <a:bodyPr/>
          <a:lstStyle/>
          <a:p>
            <a:fld id="{76464B21-4680-4C62-A645-1CB003C3E3C8}" type="datetimeFigureOut">
              <a:rPr lang="en-US" smtClean="0"/>
              <a:pPr/>
              <a:t>11/9/2025</a:t>
            </a:fld>
            <a:endParaRPr lang="en-US"/>
          </a:p>
        </p:txBody>
      </p:sp>
      <p:sp>
        <p:nvSpPr>
          <p:cNvPr id="3" name="Footer Placeholder 2">
            <a:extLst>
              <a:ext uri="{FF2B5EF4-FFF2-40B4-BE49-F238E27FC236}">
                <a16:creationId xmlns:a16="http://schemas.microsoft.com/office/drawing/2014/main" xmlns="" id="{048B1141-3E19-4C67-BC2F-E2F799BCD1B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31D1322C-25CC-493F-BD84-F0A9EE8BC7C5}"/>
              </a:ext>
            </a:extLst>
          </p:cNvPr>
          <p:cNvSpPr>
            <a:spLocks noGrp="1"/>
          </p:cNvSpPr>
          <p:nvPr>
            <p:ph type="sldNum" sz="quarter" idx="12"/>
          </p:nvPr>
        </p:nvSpPr>
        <p:spPr/>
        <p:txBody>
          <a:bodyPr/>
          <a:lstStyle/>
          <a:p>
            <a:fld id="{0476D30C-91D1-4169-B9DB-C22CA3248AB7}" type="slidenum">
              <a:rPr lang="en-US" smtClean="0"/>
              <a:pPr/>
              <a:t>‹#›</a:t>
            </a:fld>
            <a:endParaRPr lang="en-US"/>
          </a:p>
        </p:txBody>
      </p:sp>
    </p:spTree>
    <p:extLst>
      <p:ext uri="{BB962C8B-B14F-4D97-AF65-F5344CB8AC3E}">
        <p14:creationId xmlns:p14="http://schemas.microsoft.com/office/powerpoint/2010/main" xmlns="" val="1927608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417EED4-ED6E-4C02-B545-B7657B5D46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486E2BD2-6726-4BF5-ACB6-5FF9BF906D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7CAE2EC2-EBBB-408F-AF84-FD537793FD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F4A0D1B7-C7A2-45A2-9725-6E055BB52A38}"/>
              </a:ext>
            </a:extLst>
          </p:cNvPr>
          <p:cNvSpPr>
            <a:spLocks noGrp="1"/>
          </p:cNvSpPr>
          <p:nvPr>
            <p:ph type="dt" sz="half" idx="10"/>
          </p:nvPr>
        </p:nvSpPr>
        <p:spPr/>
        <p:txBody>
          <a:bodyPr/>
          <a:lstStyle/>
          <a:p>
            <a:fld id="{76464B21-4680-4C62-A645-1CB003C3E3C8}" type="datetimeFigureOut">
              <a:rPr lang="en-US" smtClean="0"/>
              <a:pPr/>
              <a:t>11/9/2025</a:t>
            </a:fld>
            <a:endParaRPr lang="en-US"/>
          </a:p>
        </p:txBody>
      </p:sp>
      <p:sp>
        <p:nvSpPr>
          <p:cNvPr id="6" name="Footer Placeholder 5">
            <a:extLst>
              <a:ext uri="{FF2B5EF4-FFF2-40B4-BE49-F238E27FC236}">
                <a16:creationId xmlns:a16="http://schemas.microsoft.com/office/drawing/2014/main" xmlns="" id="{93EE3D6B-D833-4223-A38B-4F4F11E4C7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E1717562-7118-4C50-8496-AB73DA9D4D05}"/>
              </a:ext>
            </a:extLst>
          </p:cNvPr>
          <p:cNvSpPr>
            <a:spLocks noGrp="1"/>
          </p:cNvSpPr>
          <p:nvPr>
            <p:ph type="sldNum" sz="quarter" idx="12"/>
          </p:nvPr>
        </p:nvSpPr>
        <p:spPr/>
        <p:txBody>
          <a:bodyPr/>
          <a:lstStyle/>
          <a:p>
            <a:fld id="{0476D30C-91D1-4169-B9DB-C22CA3248AB7}" type="slidenum">
              <a:rPr lang="en-US" smtClean="0"/>
              <a:pPr/>
              <a:t>‹#›</a:t>
            </a:fld>
            <a:endParaRPr lang="en-US"/>
          </a:p>
        </p:txBody>
      </p:sp>
    </p:spTree>
    <p:extLst>
      <p:ext uri="{BB962C8B-B14F-4D97-AF65-F5344CB8AC3E}">
        <p14:creationId xmlns:p14="http://schemas.microsoft.com/office/powerpoint/2010/main" xmlns="" val="172440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0595F9-3B75-4711-8722-9B48145674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14485DB4-85F7-45FD-BA6B-7F756B5F0B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3DE20BC6-B157-4C73-AAA8-BB0750EF2A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D6AEA5E2-B258-467C-A9E7-E670D005B6AC}"/>
              </a:ext>
            </a:extLst>
          </p:cNvPr>
          <p:cNvSpPr>
            <a:spLocks noGrp="1"/>
          </p:cNvSpPr>
          <p:nvPr>
            <p:ph type="dt" sz="half" idx="10"/>
          </p:nvPr>
        </p:nvSpPr>
        <p:spPr/>
        <p:txBody>
          <a:bodyPr/>
          <a:lstStyle/>
          <a:p>
            <a:fld id="{76464B21-4680-4C62-A645-1CB003C3E3C8}" type="datetimeFigureOut">
              <a:rPr lang="en-US" smtClean="0"/>
              <a:pPr/>
              <a:t>11/9/2025</a:t>
            </a:fld>
            <a:endParaRPr lang="en-US"/>
          </a:p>
        </p:txBody>
      </p:sp>
      <p:sp>
        <p:nvSpPr>
          <p:cNvPr id="6" name="Footer Placeholder 5">
            <a:extLst>
              <a:ext uri="{FF2B5EF4-FFF2-40B4-BE49-F238E27FC236}">
                <a16:creationId xmlns:a16="http://schemas.microsoft.com/office/drawing/2014/main" xmlns="" id="{1AE0E9B1-44EA-4B04-963A-848B258F8D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1A8D0E73-47E1-43E1-982A-AB8C0488FA00}"/>
              </a:ext>
            </a:extLst>
          </p:cNvPr>
          <p:cNvSpPr>
            <a:spLocks noGrp="1"/>
          </p:cNvSpPr>
          <p:nvPr>
            <p:ph type="sldNum" sz="quarter" idx="12"/>
          </p:nvPr>
        </p:nvSpPr>
        <p:spPr/>
        <p:txBody>
          <a:bodyPr/>
          <a:lstStyle/>
          <a:p>
            <a:fld id="{0476D30C-91D1-4169-B9DB-C22CA3248AB7}" type="slidenum">
              <a:rPr lang="en-US" smtClean="0"/>
              <a:pPr/>
              <a:t>‹#›</a:t>
            </a:fld>
            <a:endParaRPr lang="en-US"/>
          </a:p>
        </p:txBody>
      </p:sp>
    </p:spTree>
    <p:extLst>
      <p:ext uri="{BB962C8B-B14F-4D97-AF65-F5344CB8AC3E}">
        <p14:creationId xmlns:p14="http://schemas.microsoft.com/office/powerpoint/2010/main" xmlns="" val="1890720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B2D4BB-8861-4AE8-AFAA-9591FFB6025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A963C8A0-C599-4436-AF1C-0D089D0759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D3DDBAC-D3D8-40BE-89F1-996FFA8DDF6B}"/>
              </a:ext>
            </a:extLst>
          </p:cNvPr>
          <p:cNvSpPr>
            <a:spLocks noGrp="1"/>
          </p:cNvSpPr>
          <p:nvPr>
            <p:ph type="dt" sz="half" idx="10"/>
          </p:nvPr>
        </p:nvSpPr>
        <p:spPr/>
        <p:txBody>
          <a:bodyPr/>
          <a:lstStyle/>
          <a:p>
            <a:fld id="{76464B21-4680-4C62-A645-1CB003C3E3C8}" type="datetimeFigureOut">
              <a:rPr lang="en-US" smtClean="0"/>
              <a:pPr/>
              <a:t>11/9/2025</a:t>
            </a:fld>
            <a:endParaRPr lang="en-US"/>
          </a:p>
        </p:txBody>
      </p:sp>
      <p:sp>
        <p:nvSpPr>
          <p:cNvPr id="5" name="Footer Placeholder 4">
            <a:extLst>
              <a:ext uri="{FF2B5EF4-FFF2-40B4-BE49-F238E27FC236}">
                <a16:creationId xmlns:a16="http://schemas.microsoft.com/office/drawing/2014/main" xmlns="" id="{1215A8A5-7B0C-471B-99C1-107C083385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3364B8B-E366-44CB-81AC-62B4BCDD08B2}"/>
              </a:ext>
            </a:extLst>
          </p:cNvPr>
          <p:cNvSpPr>
            <a:spLocks noGrp="1"/>
          </p:cNvSpPr>
          <p:nvPr>
            <p:ph type="sldNum" sz="quarter" idx="12"/>
          </p:nvPr>
        </p:nvSpPr>
        <p:spPr/>
        <p:txBody>
          <a:bodyPr/>
          <a:lstStyle/>
          <a:p>
            <a:fld id="{0476D30C-91D1-4169-B9DB-C22CA3248AB7}" type="slidenum">
              <a:rPr lang="en-US" smtClean="0"/>
              <a:pPr/>
              <a:t>‹#›</a:t>
            </a:fld>
            <a:endParaRPr lang="en-US"/>
          </a:p>
        </p:txBody>
      </p:sp>
    </p:spTree>
    <p:extLst>
      <p:ext uri="{BB962C8B-B14F-4D97-AF65-F5344CB8AC3E}">
        <p14:creationId xmlns:p14="http://schemas.microsoft.com/office/powerpoint/2010/main" xmlns="" val="1378094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C77369BB-ADD5-4B0D-B4A8-BF51A79F829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EAE7F7EA-367D-4B5A-8B52-2F17161F5F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BA6F0E26-8E6A-48A2-ACA6-7F268F514E03}"/>
              </a:ext>
            </a:extLst>
          </p:cNvPr>
          <p:cNvSpPr>
            <a:spLocks noGrp="1"/>
          </p:cNvSpPr>
          <p:nvPr>
            <p:ph type="dt" sz="half" idx="10"/>
          </p:nvPr>
        </p:nvSpPr>
        <p:spPr/>
        <p:txBody>
          <a:bodyPr/>
          <a:lstStyle/>
          <a:p>
            <a:fld id="{76464B21-4680-4C62-A645-1CB003C3E3C8}" type="datetimeFigureOut">
              <a:rPr lang="en-US" smtClean="0"/>
              <a:pPr/>
              <a:t>11/9/2025</a:t>
            </a:fld>
            <a:endParaRPr lang="en-US"/>
          </a:p>
        </p:txBody>
      </p:sp>
      <p:sp>
        <p:nvSpPr>
          <p:cNvPr id="5" name="Footer Placeholder 4">
            <a:extLst>
              <a:ext uri="{FF2B5EF4-FFF2-40B4-BE49-F238E27FC236}">
                <a16:creationId xmlns:a16="http://schemas.microsoft.com/office/drawing/2014/main" xmlns="" id="{FC33D998-8EAF-4E62-BE53-72A0AD8533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ED041EFF-0C56-4519-9F67-EB47045CB818}"/>
              </a:ext>
            </a:extLst>
          </p:cNvPr>
          <p:cNvSpPr>
            <a:spLocks noGrp="1"/>
          </p:cNvSpPr>
          <p:nvPr>
            <p:ph type="sldNum" sz="quarter" idx="12"/>
          </p:nvPr>
        </p:nvSpPr>
        <p:spPr/>
        <p:txBody>
          <a:bodyPr/>
          <a:lstStyle/>
          <a:p>
            <a:fld id="{0476D30C-91D1-4169-B9DB-C22CA3248AB7}" type="slidenum">
              <a:rPr lang="en-US" smtClean="0"/>
              <a:pPr/>
              <a:t>‹#›</a:t>
            </a:fld>
            <a:endParaRPr lang="en-US"/>
          </a:p>
        </p:txBody>
      </p:sp>
    </p:spTree>
    <p:extLst>
      <p:ext uri="{BB962C8B-B14F-4D97-AF65-F5344CB8AC3E}">
        <p14:creationId xmlns:p14="http://schemas.microsoft.com/office/powerpoint/2010/main" xmlns="" val="42340647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30966645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EE9132D6-0004-C34B-A570-7AECE0027133}"/>
              </a:ext>
            </a:extLst>
          </p:cNvPr>
          <p:cNvSpPr>
            <a:spLocks noGrp="1"/>
          </p:cNvSpPr>
          <p:nvPr>
            <p:ph type="pic" sz="quarter" idx="10"/>
          </p:nvPr>
        </p:nvSpPr>
        <p:spPr>
          <a:xfrm>
            <a:off x="0" y="0"/>
            <a:ext cx="12192000" cy="3429000"/>
          </a:xfrm>
          <a:solidFill>
            <a:schemeClr val="bg1">
              <a:lumMod val="95000"/>
            </a:schemeClr>
          </a:solidFill>
        </p:spPr>
        <p:txBody>
          <a:bodyPr/>
          <a:lstStyle/>
          <a:p>
            <a:endParaRPr lang="en-US"/>
          </a:p>
        </p:txBody>
      </p:sp>
    </p:spTree>
    <p:extLst>
      <p:ext uri="{BB962C8B-B14F-4D97-AF65-F5344CB8AC3E}">
        <p14:creationId xmlns:p14="http://schemas.microsoft.com/office/powerpoint/2010/main" xmlns="" val="2418122090"/>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64732A73-8815-4635-ABB0-9DCFAB29D4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D34691D1-B05F-47CC-B4FD-50601665E0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6D39DFD-7E1F-4506-8AE0-D6C8A490B4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464B21-4680-4C62-A645-1CB003C3E3C8}" type="datetimeFigureOut">
              <a:rPr lang="en-US" smtClean="0"/>
              <a:pPr/>
              <a:t>11/9/2025</a:t>
            </a:fld>
            <a:endParaRPr lang="en-US"/>
          </a:p>
        </p:txBody>
      </p:sp>
      <p:sp>
        <p:nvSpPr>
          <p:cNvPr id="5" name="Footer Placeholder 4">
            <a:extLst>
              <a:ext uri="{FF2B5EF4-FFF2-40B4-BE49-F238E27FC236}">
                <a16:creationId xmlns:a16="http://schemas.microsoft.com/office/drawing/2014/main" xmlns="" id="{181417E6-23C8-42F6-B604-94700586B1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A0F3AB99-2049-4963-9F75-FD726F754B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76D30C-91D1-4169-B9DB-C22CA3248AB7}" type="slidenum">
              <a:rPr lang="en-US" smtClean="0"/>
              <a:pPr/>
              <a:t>‹#›</a:t>
            </a:fld>
            <a:endParaRPr lang="en-US"/>
          </a:p>
        </p:txBody>
      </p:sp>
    </p:spTree>
    <p:extLst>
      <p:ext uri="{BB962C8B-B14F-4D97-AF65-F5344CB8AC3E}">
        <p14:creationId xmlns:p14="http://schemas.microsoft.com/office/powerpoint/2010/main" xmlns="" val="942329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5.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8.svg"/><Relationship Id="rId18" Type="http://schemas.openxmlformats.org/officeDocument/2006/relationships/image" Target="../media/image13.png"/><Relationship Id="rId3" Type="http://schemas.openxmlformats.org/officeDocument/2006/relationships/image" Target="../media/image8.svg"/><Relationship Id="rId21" Type="http://schemas.openxmlformats.org/officeDocument/2006/relationships/image" Target="../media/image26.svg"/><Relationship Id="rId7" Type="http://schemas.openxmlformats.org/officeDocument/2006/relationships/image" Target="../media/image12.svg"/><Relationship Id="rId12" Type="http://schemas.openxmlformats.org/officeDocument/2006/relationships/image" Target="../media/image10.png"/><Relationship Id="rId17" Type="http://schemas.openxmlformats.org/officeDocument/2006/relationships/image" Target="../media/image22.svg"/><Relationship Id="rId25" Type="http://schemas.openxmlformats.org/officeDocument/2006/relationships/image" Target="../media/image30.svg"/><Relationship Id="rId2" Type="http://schemas.openxmlformats.org/officeDocument/2006/relationships/image" Target="../media/image5.png"/><Relationship Id="rId16" Type="http://schemas.openxmlformats.org/officeDocument/2006/relationships/image" Target="../media/image12.png"/><Relationship Id="rId20"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6.svg"/><Relationship Id="rId24" Type="http://schemas.openxmlformats.org/officeDocument/2006/relationships/image" Target="../media/image16.png"/><Relationship Id="rId5" Type="http://schemas.openxmlformats.org/officeDocument/2006/relationships/image" Target="../media/image10.svg"/><Relationship Id="rId15" Type="http://schemas.openxmlformats.org/officeDocument/2006/relationships/image" Target="../media/image20.svg"/><Relationship Id="rId23" Type="http://schemas.openxmlformats.org/officeDocument/2006/relationships/image" Target="../media/image28.svg"/><Relationship Id="rId10" Type="http://schemas.openxmlformats.org/officeDocument/2006/relationships/image" Target="../media/image9.png"/><Relationship Id="rId19" Type="http://schemas.openxmlformats.org/officeDocument/2006/relationships/image" Target="../media/image24.svg"/><Relationship Id="rId4" Type="http://schemas.openxmlformats.org/officeDocument/2006/relationships/image" Target="../media/image6.png"/><Relationship Id="rId9" Type="http://schemas.openxmlformats.org/officeDocument/2006/relationships/image" Target="../media/image14.svg"/><Relationship Id="rId14" Type="http://schemas.openxmlformats.org/officeDocument/2006/relationships/image" Target="../media/image11.png"/><Relationship Id="rId22"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32.svg"/><Relationship Id="rId7" Type="http://schemas.openxmlformats.org/officeDocument/2006/relationships/image" Target="../media/image36.sv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34.svg"/><Relationship Id="rId4" Type="http://schemas.openxmlformats.org/officeDocument/2006/relationships/image" Target="../media/image18.png"/><Relationship Id="rId9" Type="http://schemas.openxmlformats.org/officeDocument/2006/relationships/image" Target="../media/image38.svg"/></Relationships>
</file>

<file path=ppt/slides/_rels/slide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chart" Target="../charts/char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45.svg"/><Relationship Id="rId7" Type="http://schemas.openxmlformats.org/officeDocument/2006/relationships/image" Target="../media/image49.svg"/><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47.svg"/><Relationship Id="rId4" Type="http://schemas.openxmlformats.org/officeDocument/2006/relationships/image" Target="../media/image26.png"/><Relationship Id="rId9" Type="http://schemas.openxmlformats.org/officeDocument/2006/relationships/image" Target="../media/image51.svg"/></Relationships>
</file>

<file path=ppt/slides/_rels/slide12.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53.svg"/><Relationship Id="rId7" Type="http://schemas.openxmlformats.org/officeDocument/2006/relationships/image" Target="../media/image57.svg"/><Relationship Id="rId2"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55.svg"/><Relationship Id="rId10" Type="http://schemas.openxmlformats.org/officeDocument/2006/relationships/image" Target="../media/image33.png"/><Relationship Id="rId4" Type="http://schemas.openxmlformats.org/officeDocument/2006/relationships/image" Target="../media/image30.png"/><Relationship Id="rId9" Type="http://schemas.openxmlformats.org/officeDocument/2006/relationships/image" Target="../media/image59.svg"/></Relationships>
</file>

<file path=ppt/slides/_rels/slide13.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image" Target="../media/image34.png"/><Relationship Id="rId1" Type="http://schemas.openxmlformats.org/officeDocument/2006/relationships/slideLayout" Target="../slideLayouts/slideLayout7.xml"/><Relationship Id="rId5" Type="http://schemas.openxmlformats.org/officeDocument/2006/relationships/image" Target="../media/image64.svg"/><Relationship Id="rId4" Type="http://schemas.openxmlformats.org/officeDocument/2006/relationships/image" Target="../media/image63.svg"/></Relationships>
</file>

<file path=ppt/slides/_rels/slide14.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76.svg"/><Relationship Id="rId3" Type="http://schemas.openxmlformats.org/officeDocument/2006/relationships/image" Target="../media/image66.svg"/><Relationship Id="rId7" Type="http://schemas.openxmlformats.org/officeDocument/2006/relationships/image" Target="../media/image70.svg"/><Relationship Id="rId12" Type="http://schemas.openxmlformats.org/officeDocument/2006/relationships/image" Target="../media/image40.png"/><Relationship Id="rId17" Type="http://schemas.openxmlformats.org/officeDocument/2006/relationships/image" Target="../media/image80.svg"/><Relationship Id="rId2" Type="http://schemas.openxmlformats.org/officeDocument/2006/relationships/image" Target="../media/image35.png"/><Relationship Id="rId16" Type="http://schemas.openxmlformats.org/officeDocument/2006/relationships/image" Target="../media/image42.png"/><Relationship Id="rId1" Type="http://schemas.openxmlformats.org/officeDocument/2006/relationships/slideLayout" Target="../slideLayouts/slideLayout7.xml"/><Relationship Id="rId6" Type="http://schemas.openxmlformats.org/officeDocument/2006/relationships/image" Target="../media/image37.png"/><Relationship Id="rId11" Type="http://schemas.openxmlformats.org/officeDocument/2006/relationships/image" Target="../media/image74.svg"/><Relationship Id="rId5" Type="http://schemas.openxmlformats.org/officeDocument/2006/relationships/image" Target="../media/image68.svg"/><Relationship Id="rId15" Type="http://schemas.openxmlformats.org/officeDocument/2006/relationships/image" Target="../media/image78.svg"/><Relationship Id="rId10" Type="http://schemas.openxmlformats.org/officeDocument/2006/relationships/image" Target="../media/image39.png"/><Relationship Id="rId4" Type="http://schemas.openxmlformats.org/officeDocument/2006/relationships/image" Target="../media/image36.png"/><Relationship Id="rId9" Type="http://schemas.openxmlformats.org/officeDocument/2006/relationships/image" Target="../media/image72.svg"/><Relationship Id="rId14" Type="http://schemas.openxmlformats.org/officeDocument/2006/relationships/image" Target="../media/image41.png"/></Relationships>
</file>

<file path=ppt/slides/_rels/slide15.xml.rels><?xml version="1.0" encoding="UTF-8" standalone="yes"?>
<Relationships xmlns="http://schemas.openxmlformats.org/package/2006/relationships"><Relationship Id="rId3" Type="http://schemas.openxmlformats.org/officeDocument/2006/relationships/image" Target="../media/image47.svg"/><Relationship Id="rId7" Type="http://schemas.openxmlformats.org/officeDocument/2006/relationships/image" Target="../media/image51.svg"/><Relationship Id="rId2"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49.sv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82.svg"/><Relationship Id="rId7" Type="http://schemas.openxmlformats.org/officeDocument/2006/relationships/image" Target="../media/image86.svg"/><Relationship Id="rId2" Type="http://schemas.openxmlformats.org/officeDocument/2006/relationships/image" Target="../media/image43.png"/><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84.svg"/><Relationship Id="rId4" Type="http://schemas.openxmlformats.org/officeDocument/2006/relationships/image" Target="../media/image44.png"/></Relationships>
</file>

<file path=ppt/slides/_rels/slide17.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46.png"/><Relationship Id="rId1" Type="http://schemas.openxmlformats.org/officeDocument/2006/relationships/slideLayout" Target="../slideLayouts/slideLayout7.xml"/><Relationship Id="rId5" Type="http://schemas.openxmlformats.org/officeDocument/2006/relationships/image" Target="../media/image90.svg"/><Relationship Id="rId4" Type="http://schemas.openxmlformats.org/officeDocument/2006/relationships/image" Target="../media/image47.png"/></Relationships>
</file>

<file path=ppt/slides/_rels/slide18.xml.rels><?xml version="1.0" encoding="UTF-8" standalone="yes"?>
<Relationships xmlns="http://schemas.openxmlformats.org/package/2006/relationships"><Relationship Id="rId8" Type="http://schemas.openxmlformats.org/officeDocument/2006/relationships/image" Target="../media/image51.png"/><Relationship Id="rId13" Type="http://schemas.openxmlformats.org/officeDocument/2006/relationships/image" Target="../media/image102.svg"/><Relationship Id="rId3" Type="http://schemas.openxmlformats.org/officeDocument/2006/relationships/image" Target="../media/image92.svg"/><Relationship Id="rId7" Type="http://schemas.openxmlformats.org/officeDocument/2006/relationships/image" Target="../media/image96.svg"/><Relationship Id="rId12" Type="http://schemas.openxmlformats.org/officeDocument/2006/relationships/image" Target="../media/image53.png"/><Relationship Id="rId2" Type="http://schemas.openxmlformats.org/officeDocument/2006/relationships/image" Target="../media/image48.png"/><Relationship Id="rId1" Type="http://schemas.openxmlformats.org/officeDocument/2006/relationships/slideLayout" Target="../slideLayouts/slideLayout7.xml"/><Relationship Id="rId6" Type="http://schemas.openxmlformats.org/officeDocument/2006/relationships/image" Target="../media/image50.png"/><Relationship Id="rId11" Type="http://schemas.openxmlformats.org/officeDocument/2006/relationships/image" Target="../media/image100.svg"/><Relationship Id="rId5" Type="http://schemas.openxmlformats.org/officeDocument/2006/relationships/image" Target="../media/image94.svg"/><Relationship Id="rId10" Type="http://schemas.openxmlformats.org/officeDocument/2006/relationships/image" Target="../media/image52.png"/><Relationship Id="rId4" Type="http://schemas.openxmlformats.org/officeDocument/2006/relationships/image" Target="../media/image49.png"/><Relationship Id="rId9" Type="http://schemas.openxmlformats.org/officeDocument/2006/relationships/image" Target="../media/image98.svg"/></Relationships>
</file>

<file path=ppt/slides/_rels/slide19.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114.svg"/><Relationship Id="rId3" Type="http://schemas.openxmlformats.org/officeDocument/2006/relationships/image" Target="../media/image104.svg"/><Relationship Id="rId7" Type="http://schemas.openxmlformats.org/officeDocument/2006/relationships/image" Target="../media/image108.svg"/><Relationship Id="rId12" Type="http://schemas.openxmlformats.org/officeDocument/2006/relationships/image" Target="../media/image59.png"/><Relationship Id="rId2" Type="http://schemas.openxmlformats.org/officeDocument/2006/relationships/image" Target="../media/image54.png"/><Relationship Id="rId1" Type="http://schemas.openxmlformats.org/officeDocument/2006/relationships/slideLayout" Target="../slideLayouts/slideLayout7.xml"/><Relationship Id="rId6" Type="http://schemas.openxmlformats.org/officeDocument/2006/relationships/image" Target="../media/image56.png"/><Relationship Id="rId11" Type="http://schemas.openxmlformats.org/officeDocument/2006/relationships/image" Target="../media/image112.svg"/><Relationship Id="rId5" Type="http://schemas.openxmlformats.org/officeDocument/2006/relationships/image" Target="../media/image106.svg"/><Relationship Id="rId10" Type="http://schemas.openxmlformats.org/officeDocument/2006/relationships/image" Target="../media/image58.png"/><Relationship Id="rId4" Type="http://schemas.openxmlformats.org/officeDocument/2006/relationships/image" Target="../media/image55.png"/><Relationship Id="rId9" Type="http://schemas.openxmlformats.org/officeDocument/2006/relationships/image" Target="../media/image110.svg"/></Relationships>
</file>

<file path=ppt/slides/_rels/slide20.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110.svg"/><Relationship Id="rId7" Type="http://schemas.openxmlformats.org/officeDocument/2006/relationships/image" Target="../media/image116.svg"/><Relationship Id="rId2" Type="http://schemas.openxmlformats.org/officeDocument/2006/relationships/image" Target="../media/image60.png"/><Relationship Id="rId1" Type="http://schemas.openxmlformats.org/officeDocument/2006/relationships/slideLayout" Target="../slideLayouts/slideLayout7.xml"/><Relationship Id="rId6" Type="http://schemas.openxmlformats.org/officeDocument/2006/relationships/image" Target="../media/image62.png"/><Relationship Id="rId5" Type="http://schemas.openxmlformats.org/officeDocument/2006/relationships/image" Target="../media/image112.svg"/><Relationship Id="rId4" Type="http://schemas.openxmlformats.org/officeDocument/2006/relationships/image" Target="../media/image61.png"/><Relationship Id="rId9" Type="http://schemas.openxmlformats.org/officeDocument/2006/relationships/image" Target="../media/image114.svg"/></Relationships>
</file>

<file path=ppt/slides/_rels/slide21.xml.rels><?xml version="1.0" encoding="UTF-8" standalone="yes"?>
<Relationships xmlns="http://schemas.openxmlformats.org/package/2006/relationships"><Relationship Id="rId8" Type="http://schemas.openxmlformats.org/officeDocument/2006/relationships/image" Target="../media/image67.png"/><Relationship Id="rId13" Type="http://schemas.openxmlformats.org/officeDocument/2006/relationships/image" Target="../media/image128.svg"/><Relationship Id="rId3" Type="http://schemas.openxmlformats.org/officeDocument/2006/relationships/image" Target="../media/image118.svg"/><Relationship Id="rId7" Type="http://schemas.openxmlformats.org/officeDocument/2006/relationships/image" Target="../media/image122.svg"/><Relationship Id="rId12" Type="http://schemas.openxmlformats.org/officeDocument/2006/relationships/image" Target="../media/image69.png"/><Relationship Id="rId2" Type="http://schemas.openxmlformats.org/officeDocument/2006/relationships/image" Target="../media/image64.png"/><Relationship Id="rId1" Type="http://schemas.openxmlformats.org/officeDocument/2006/relationships/slideLayout" Target="../slideLayouts/slideLayout7.xml"/><Relationship Id="rId6" Type="http://schemas.openxmlformats.org/officeDocument/2006/relationships/image" Target="../media/image66.png"/><Relationship Id="rId11" Type="http://schemas.openxmlformats.org/officeDocument/2006/relationships/image" Target="../media/image126.svg"/><Relationship Id="rId5" Type="http://schemas.openxmlformats.org/officeDocument/2006/relationships/image" Target="../media/image120.svg"/><Relationship Id="rId10" Type="http://schemas.openxmlformats.org/officeDocument/2006/relationships/image" Target="../media/image68.png"/><Relationship Id="rId4" Type="http://schemas.openxmlformats.org/officeDocument/2006/relationships/image" Target="../media/image65.png"/><Relationship Id="rId9" Type="http://schemas.openxmlformats.org/officeDocument/2006/relationships/image" Target="../media/image124.sv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30.svg"/><Relationship Id="rId2" Type="http://schemas.openxmlformats.org/officeDocument/2006/relationships/image" Target="../media/image70.png"/><Relationship Id="rId1" Type="http://schemas.openxmlformats.org/officeDocument/2006/relationships/slideLayout" Target="../slideLayouts/slideLayout7.xml"/><Relationship Id="rId5" Type="http://schemas.openxmlformats.org/officeDocument/2006/relationships/image" Target="../media/image132.svg"/><Relationship Id="rId4" Type="http://schemas.openxmlformats.org/officeDocument/2006/relationships/image" Target="../media/image7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xmlns="" id="{9248BD4A-F2AE-3C4F-8C1B-19494841AEC4}"/>
              </a:ext>
            </a:extLst>
          </p:cNvPr>
          <p:cNvSpPr txBox="1"/>
          <p:nvPr/>
        </p:nvSpPr>
        <p:spPr>
          <a:xfrm>
            <a:off x="6191977" y="222923"/>
            <a:ext cx="2150973" cy="369332"/>
          </a:xfrm>
          <a:prstGeom prst="rect">
            <a:avLst/>
          </a:prstGeom>
          <a:noFill/>
        </p:spPr>
        <p:txBody>
          <a:bodyPr wrap="none" rtlCol="0">
            <a:spAutoFit/>
          </a:bodyPr>
          <a:lstStyle/>
          <a:p>
            <a:pPr algn="ctr" defTabSz="914245">
              <a:defRPr/>
            </a:pPr>
            <a:r>
              <a:rPr lang="en-US" b="1" dirty="0">
                <a:latin typeface="Arial" panose="020B0604020202020204" pitchFamily="34" charset="0"/>
                <a:ea typeface="Open Sans" panose="020B0606030504020204" pitchFamily="34" charset="0"/>
                <a:cs typeface="Arial" panose="020B0604020202020204" pitchFamily="34" charset="0"/>
              </a:rPr>
              <a:t>A Presentation on</a:t>
            </a:r>
          </a:p>
        </p:txBody>
      </p:sp>
      <p:sp>
        <p:nvSpPr>
          <p:cNvPr id="7" name="TextBox 6">
            <a:extLst>
              <a:ext uri="{FF2B5EF4-FFF2-40B4-BE49-F238E27FC236}">
                <a16:creationId xmlns:a16="http://schemas.microsoft.com/office/drawing/2014/main" xmlns="" id="{3C7D2EB0-BFB7-7F45-A9F2-C8F5DE21E96E}"/>
              </a:ext>
            </a:extLst>
          </p:cNvPr>
          <p:cNvSpPr txBox="1"/>
          <p:nvPr/>
        </p:nvSpPr>
        <p:spPr>
          <a:xfrm>
            <a:off x="2922306" y="808693"/>
            <a:ext cx="8690314" cy="369332"/>
          </a:xfrm>
          <a:prstGeom prst="rect">
            <a:avLst/>
          </a:prstGeom>
          <a:noFill/>
        </p:spPr>
        <p:txBody>
          <a:bodyPr wrap="square" rtlCol="0">
            <a:spAutoFit/>
          </a:bodyPr>
          <a:lstStyle/>
          <a:p>
            <a:pPr algn="ctr" defTabSz="914245">
              <a:defRPr/>
            </a:pPr>
            <a:r>
              <a:rPr lang="en-US" b="1" spc="150" dirty="0">
                <a:latin typeface="Arial" panose="020B0604020202020204" pitchFamily="34" charset="0"/>
                <a:ea typeface="Open Sans" panose="020B0606030504020204" pitchFamily="34" charset="0"/>
                <a:cs typeface="Arial" panose="020B0604020202020204" pitchFamily="34" charset="0"/>
              </a:rPr>
              <a:t>Cardio vascular disease (CVD)</a:t>
            </a:r>
          </a:p>
        </p:txBody>
      </p:sp>
      <p:sp>
        <p:nvSpPr>
          <p:cNvPr id="38" name="Freeform 464">
            <a:extLst>
              <a:ext uri="{FF2B5EF4-FFF2-40B4-BE49-F238E27FC236}">
                <a16:creationId xmlns:a16="http://schemas.microsoft.com/office/drawing/2014/main" xmlns="" id="{C9600ECF-7292-4E68-A16B-ADB36CEBC663}"/>
              </a:ext>
            </a:extLst>
          </p:cNvPr>
          <p:cNvSpPr>
            <a:spLocks noChangeArrowheads="1"/>
          </p:cNvSpPr>
          <p:nvPr/>
        </p:nvSpPr>
        <p:spPr bwMode="auto">
          <a:xfrm>
            <a:off x="6109536" y="4535497"/>
            <a:ext cx="2315855" cy="520139"/>
          </a:xfrm>
          <a:prstGeom prst="rect">
            <a:avLst/>
          </a:prstGeom>
          <a:noFill/>
          <a:ln>
            <a:solidFill>
              <a:schemeClr val="tx2"/>
            </a:solidFill>
          </a:ln>
          <a:effectLst/>
        </p:spPr>
        <p:txBody>
          <a:bodyPr wrap="none" anchor="ctr"/>
          <a:lstStyle/>
          <a:p>
            <a:pPr algn="ctr" defTabSz="914245"/>
            <a:r>
              <a:rPr lang="en-US" sz="2400" b="1" dirty="0">
                <a:solidFill>
                  <a:srgbClr val="153789">
                    <a:lumMod val="50000"/>
                  </a:srgbClr>
                </a:solidFill>
                <a:latin typeface="Arial" panose="020B0604020202020204" pitchFamily="34" charset="0"/>
                <a:ea typeface="Open Sans" panose="020B0606030504020204" pitchFamily="34" charset="0"/>
                <a:cs typeface="Arial" panose="020B0604020202020204" pitchFamily="34" charset="0"/>
              </a:rPr>
              <a:t>Presented By</a:t>
            </a:r>
          </a:p>
        </p:txBody>
      </p:sp>
      <p:pic>
        <p:nvPicPr>
          <p:cNvPr id="17" name="Picture Placeholder 16">
            <a:extLst>
              <a:ext uri="{FF2B5EF4-FFF2-40B4-BE49-F238E27FC236}">
                <a16:creationId xmlns:a16="http://schemas.microsoft.com/office/drawing/2014/main" xmlns="" id="{D77A6645-297D-4AAA-808D-B42A11A99180}"/>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xmlns="" val="0"/>
              </a:ext>
            </a:extLst>
          </a:blip>
          <a:srcRect t="25000" r="22099" b="25000"/>
          <a:stretch/>
        </p:blipFill>
        <p:spPr>
          <a:xfrm rot="16200000">
            <a:off x="-2178235" y="2180778"/>
            <a:ext cx="6873026" cy="2481415"/>
          </a:xfrm>
        </p:spPr>
      </p:pic>
      <p:sp>
        <p:nvSpPr>
          <p:cNvPr id="45" name="Rectangle 44">
            <a:extLst>
              <a:ext uri="{FF2B5EF4-FFF2-40B4-BE49-F238E27FC236}">
                <a16:creationId xmlns:a16="http://schemas.microsoft.com/office/drawing/2014/main" xmlns="" id="{CCCFD0A8-C5D2-B34A-9F96-2B7A7A7C947D}"/>
              </a:ext>
            </a:extLst>
          </p:cNvPr>
          <p:cNvSpPr/>
          <p:nvPr/>
        </p:nvSpPr>
        <p:spPr>
          <a:xfrm>
            <a:off x="17569" y="0"/>
            <a:ext cx="2481416" cy="6858000"/>
          </a:xfrm>
          <a:prstGeom prst="rect">
            <a:avLst/>
          </a:prstGeom>
          <a:solidFill>
            <a:schemeClr val="bg1">
              <a:lumMod val="6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45">
              <a:defRPr/>
            </a:pPr>
            <a:endParaRPr lang="en-US" dirty="0">
              <a:solidFill>
                <a:srgbClr val="FFFFFF"/>
              </a:solidFill>
              <a:latin typeface="Arial" panose="020B0604020202020204" pitchFamily="34" charset="0"/>
              <a:ea typeface="Open Sans" panose="020B0606030504020204" pitchFamily="34" charset="0"/>
              <a:cs typeface="Arial" panose="020B0604020202020204" pitchFamily="34" charset="0"/>
            </a:endParaRPr>
          </a:p>
        </p:txBody>
      </p:sp>
      <p:sp>
        <p:nvSpPr>
          <p:cNvPr id="4" name="TextBox 3">
            <a:extLst>
              <a:ext uri="{FF2B5EF4-FFF2-40B4-BE49-F238E27FC236}">
                <a16:creationId xmlns:a16="http://schemas.microsoft.com/office/drawing/2014/main" xmlns="" id="{2C5EB86C-8C34-4EB1-8861-AD9732625E35}"/>
              </a:ext>
            </a:extLst>
          </p:cNvPr>
          <p:cNvSpPr txBox="1"/>
          <p:nvPr/>
        </p:nvSpPr>
        <p:spPr>
          <a:xfrm>
            <a:off x="5185350" y="5243758"/>
            <a:ext cx="4164227" cy="880369"/>
          </a:xfrm>
          <a:prstGeom prst="rect">
            <a:avLst/>
          </a:prstGeom>
          <a:noFill/>
        </p:spPr>
        <p:txBody>
          <a:bodyPr wrap="square" rtlCol="0">
            <a:spAutoFit/>
          </a:bodyPr>
          <a:lstStyle/>
          <a:p>
            <a:pPr algn="ctr">
              <a:lnSpc>
                <a:spcPct val="150000"/>
              </a:lnSpc>
            </a:pPr>
            <a:r>
              <a:rPr lang="en-US" dirty="0">
                <a:latin typeface="Arial" panose="020B0604020202020204" pitchFamily="34" charset="0"/>
                <a:cs typeface="Arial" panose="020B0604020202020204" pitchFamily="34" charset="0"/>
              </a:rPr>
              <a:t>MD AKATARUJJAMAN</a:t>
            </a:r>
          </a:p>
          <a:p>
            <a:pPr algn="ctr">
              <a:lnSpc>
                <a:spcPct val="150000"/>
              </a:lnSpc>
            </a:pPr>
            <a:r>
              <a:rPr lang="en-US" dirty="0">
                <a:latin typeface="Arial" panose="020B0604020202020204" pitchFamily="34" charset="0"/>
                <a:cs typeface="Arial" panose="020B0604020202020204" pitchFamily="34" charset="0"/>
              </a:rPr>
              <a:t>Student ID Number: 2512989</a:t>
            </a:r>
          </a:p>
        </p:txBody>
      </p:sp>
      <p:sp>
        <p:nvSpPr>
          <p:cNvPr id="23" name="TextBox 22">
            <a:extLst>
              <a:ext uri="{FF2B5EF4-FFF2-40B4-BE49-F238E27FC236}">
                <a16:creationId xmlns:a16="http://schemas.microsoft.com/office/drawing/2014/main" xmlns="" id="{7CED5C12-07BC-48F1-A395-8B0617AEFB7B}"/>
              </a:ext>
            </a:extLst>
          </p:cNvPr>
          <p:cNvSpPr txBox="1"/>
          <p:nvPr/>
        </p:nvSpPr>
        <p:spPr>
          <a:xfrm>
            <a:off x="3578871" y="1397413"/>
            <a:ext cx="7377184"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Module Title</a:t>
            </a:r>
          </a:p>
          <a:p>
            <a:pPr algn="ctr"/>
            <a:r>
              <a:rPr lang="en-US" dirty="0">
                <a:latin typeface="Arial" panose="020B0604020202020204" pitchFamily="34" charset="0"/>
                <a:cs typeface="Arial" panose="020B0604020202020204" pitchFamily="34" charset="0"/>
              </a:rPr>
              <a:t>Community Care and Management of Longer-term Conditions</a:t>
            </a:r>
          </a:p>
        </p:txBody>
      </p:sp>
      <p:sp>
        <p:nvSpPr>
          <p:cNvPr id="24" name="TextBox 23">
            <a:extLst>
              <a:ext uri="{FF2B5EF4-FFF2-40B4-BE49-F238E27FC236}">
                <a16:creationId xmlns:a16="http://schemas.microsoft.com/office/drawing/2014/main" xmlns="" id="{C8778E19-B4CC-4E6F-B234-BB7EB2DE55D6}"/>
              </a:ext>
            </a:extLst>
          </p:cNvPr>
          <p:cNvSpPr txBox="1"/>
          <p:nvPr/>
        </p:nvSpPr>
        <p:spPr>
          <a:xfrm>
            <a:off x="5185350" y="2343680"/>
            <a:ext cx="4164227"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Module Code</a:t>
            </a:r>
          </a:p>
          <a:p>
            <a:pPr algn="ctr"/>
            <a:r>
              <a:rPr lang="en-US" dirty="0">
                <a:latin typeface="Arial" panose="020B0604020202020204" pitchFamily="34" charset="0"/>
                <a:cs typeface="Arial" panose="020B0604020202020204" pitchFamily="34" charset="0"/>
              </a:rPr>
              <a:t>LCHS7003</a:t>
            </a:r>
          </a:p>
        </p:txBody>
      </p:sp>
      <p:sp>
        <p:nvSpPr>
          <p:cNvPr id="25" name="TextBox 24">
            <a:extLst>
              <a:ext uri="{FF2B5EF4-FFF2-40B4-BE49-F238E27FC236}">
                <a16:creationId xmlns:a16="http://schemas.microsoft.com/office/drawing/2014/main" xmlns="" id="{6DC91B30-1D4B-4741-ACD1-EFE982042B20}"/>
              </a:ext>
            </a:extLst>
          </p:cNvPr>
          <p:cNvSpPr txBox="1"/>
          <p:nvPr/>
        </p:nvSpPr>
        <p:spPr>
          <a:xfrm>
            <a:off x="5185350" y="3205571"/>
            <a:ext cx="4164227"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Lecturer’s Name</a:t>
            </a:r>
          </a:p>
          <a:p>
            <a:pPr algn="ctr"/>
            <a:r>
              <a:rPr lang="en-US" dirty="0">
                <a:latin typeface="Arial" panose="020B0604020202020204" pitchFamily="34" charset="0"/>
                <a:cs typeface="Arial" panose="020B0604020202020204" pitchFamily="34" charset="0"/>
              </a:rPr>
              <a:t>Dr </a:t>
            </a:r>
            <a:r>
              <a:rPr lang="en-US" dirty="0" err="1">
                <a:latin typeface="Arial" panose="020B0604020202020204" pitchFamily="34" charset="0"/>
                <a:cs typeface="Arial" panose="020B0604020202020204" pitchFamily="34" charset="0"/>
              </a:rPr>
              <a:t>Aishat</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Bakre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821551279"/>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Freeform 78">
            <a:extLst>
              <a:ext uri="{FF2B5EF4-FFF2-40B4-BE49-F238E27FC236}">
                <a16:creationId xmlns:a16="http://schemas.microsoft.com/office/drawing/2014/main" xmlns="" id="{D0CB2985-CFEA-0642-89D7-AD3535542409}"/>
              </a:ext>
            </a:extLst>
          </p:cNvPr>
          <p:cNvSpPr>
            <a:spLocks noChangeArrowheads="1"/>
          </p:cNvSpPr>
          <p:nvPr/>
        </p:nvSpPr>
        <p:spPr bwMode="auto">
          <a:xfrm>
            <a:off x="981973" y="1567446"/>
            <a:ext cx="3210686" cy="4366972"/>
          </a:xfrm>
          <a:prstGeom prst="roundRect">
            <a:avLst>
              <a:gd name="adj" fmla="val 10610"/>
            </a:avLst>
          </a:prstGeom>
          <a:noFill/>
          <a:ln w="38100" cap="flat">
            <a:solidFill>
              <a:schemeClr val="accent1"/>
            </a:solidFill>
            <a:round/>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Arial" panose="020B0604020202020204" pitchFamily="34" charset="0"/>
              <a:cs typeface="Arial" panose="020B0604020202020204" pitchFamily="34" charset="0"/>
            </a:endParaRPr>
          </a:p>
        </p:txBody>
      </p:sp>
      <p:grpSp>
        <p:nvGrpSpPr>
          <p:cNvPr id="42" name="Group 41">
            <a:extLst>
              <a:ext uri="{FF2B5EF4-FFF2-40B4-BE49-F238E27FC236}">
                <a16:creationId xmlns:a16="http://schemas.microsoft.com/office/drawing/2014/main" xmlns="" id="{5F6594B8-2B12-8647-A41B-FCF3C986803E}"/>
              </a:ext>
            </a:extLst>
          </p:cNvPr>
          <p:cNvGrpSpPr/>
          <p:nvPr/>
        </p:nvGrpSpPr>
        <p:grpSpPr>
          <a:xfrm>
            <a:off x="789715" y="1979425"/>
            <a:ext cx="1321078" cy="758040"/>
            <a:chOff x="1576255" y="4583883"/>
            <a:chExt cx="2642156" cy="1516080"/>
          </a:xfrm>
        </p:grpSpPr>
        <p:sp>
          <p:nvSpPr>
            <p:cNvPr id="30" name="Freeform 2">
              <a:extLst>
                <a:ext uri="{FF2B5EF4-FFF2-40B4-BE49-F238E27FC236}">
                  <a16:creationId xmlns:a16="http://schemas.microsoft.com/office/drawing/2014/main" xmlns="" id="{C102610E-8BBD-3446-80C1-B3BF1421A56C}"/>
                </a:ext>
              </a:extLst>
            </p:cNvPr>
            <p:cNvSpPr>
              <a:spLocks noChangeArrowheads="1"/>
            </p:cNvSpPr>
            <p:nvPr/>
          </p:nvSpPr>
          <p:spPr bwMode="auto">
            <a:xfrm>
              <a:off x="1576257" y="5830805"/>
              <a:ext cx="390007" cy="269158"/>
            </a:xfrm>
            <a:custGeom>
              <a:avLst/>
              <a:gdLst>
                <a:gd name="T0" fmla="*/ 311 w 312"/>
                <a:gd name="T1" fmla="*/ 0 h 214"/>
                <a:gd name="T2" fmla="*/ 106 w 312"/>
                <a:gd name="T3" fmla="*/ 0 h 214"/>
                <a:gd name="T4" fmla="*/ 106 w 312"/>
                <a:gd name="T5" fmla="*/ 0 h 214"/>
                <a:gd name="T6" fmla="*/ 0 w 312"/>
                <a:gd name="T7" fmla="*/ 107 h 214"/>
                <a:gd name="T8" fmla="*/ 0 w 312"/>
                <a:gd name="T9" fmla="*/ 107 h 214"/>
                <a:gd name="T10" fmla="*/ 106 w 312"/>
                <a:gd name="T11" fmla="*/ 213 h 214"/>
                <a:gd name="T12" fmla="*/ 311 w 312"/>
                <a:gd name="T13" fmla="*/ 213 h 214"/>
                <a:gd name="T14" fmla="*/ 311 w 312"/>
                <a:gd name="T15" fmla="*/ 0 h 2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2" h="214">
                  <a:moveTo>
                    <a:pt x="311" y="0"/>
                  </a:moveTo>
                  <a:lnTo>
                    <a:pt x="106" y="0"/>
                  </a:lnTo>
                  <a:lnTo>
                    <a:pt x="106" y="0"/>
                  </a:lnTo>
                  <a:cubicBezTo>
                    <a:pt x="48" y="0"/>
                    <a:pt x="0" y="48"/>
                    <a:pt x="0" y="107"/>
                  </a:cubicBezTo>
                  <a:lnTo>
                    <a:pt x="0" y="107"/>
                  </a:lnTo>
                  <a:cubicBezTo>
                    <a:pt x="0" y="165"/>
                    <a:pt x="48" y="213"/>
                    <a:pt x="106" y="213"/>
                  </a:cubicBezTo>
                  <a:lnTo>
                    <a:pt x="311" y="213"/>
                  </a:lnTo>
                  <a:lnTo>
                    <a:pt x="311" y="0"/>
                  </a:lnTo>
                </a:path>
              </a:pathLst>
            </a:custGeom>
            <a:solidFill>
              <a:schemeClr val="accent1"/>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Arial" panose="020B0604020202020204" pitchFamily="34" charset="0"/>
                <a:cs typeface="Arial" panose="020B0604020202020204" pitchFamily="34" charset="0"/>
              </a:endParaRPr>
            </a:p>
          </p:txBody>
        </p:sp>
        <p:sp>
          <p:nvSpPr>
            <p:cNvPr id="31" name="Freeform 3">
              <a:extLst>
                <a:ext uri="{FF2B5EF4-FFF2-40B4-BE49-F238E27FC236}">
                  <a16:creationId xmlns:a16="http://schemas.microsoft.com/office/drawing/2014/main" xmlns="" id="{665BB3E9-8039-014C-AE0D-D9EF819BB1EC}"/>
                </a:ext>
              </a:extLst>
            </p:cNvPr>
            <p:cNvSpPr>
              <a:spLocks noChangeArrowheads="1"/>
            </p:cNvSpPr>
            <p:nvPr/>
          </p:nvSpPr>
          <p:spPr bwMode="auto">
            <a:xfrm>
              <a:off x="1576257" y="5830805"/>
              <a:ext cx="390007" cy="269158"/>
            </a:xfrm>
            <a:custGeom>
              <a:avLst/>
              <a:gdLst>
                <a:gd name="T0" fmla="*/ 311 w 312"/>
                <a:gd name="T1" fmla="*/ 0 h 214"/>
                <a:gd name="T2" fmla="*/ 106 w 312"/>
                <a:gd name="T3" fmla="*/ 0 h 214"/>
                <a:gd name="T4" fmla="*/ 106 w 312"/>
                <a:gd name="T5" fmla="*/ 0 h 214"/>
                <a:gd name="T6" fmla="*/ 0 w 312"/>
                <a:gd name="T7" fmla="*/ 107 h 214"/>
                <a:gd name="T8" fmla="*/ 0 w 312"/>
                <a:gd name="T9" fmla="*/ 107 h 214"/>
                <a:gd name="T10" fmla="*/ 106 w 312"/>
                <a:gd name="T11" fmla="*/ 213 h 214"/>
                <a:gd name="T12" fmla="*/ 311 w 312"/>
                <a:gd name="T13" fmla="*/ 213 h 214"/>
                <a:gd name="T14" fmla="*/ 311 w 312"/>
                <a:gd name="T15" fmla="*/ 0 h 2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2" h="214">
                  <a:moveTo>
                    <a:pt x="311" y="0"/>
                  </a:moveTo>
                  <a:lnTo>
                    <a:pt x="106" y="0"/>
                  </a:lnTo>
                  <a:lnTo>
                    <a:pt x="106" y="0"/>
                  </a:lnTo>
                  <a:cubicBezTo>
                    <a:pt x="48" y="0"/>
                    <a:pt x="0" y="48"/>
                    <a:pt x="0" y="107"/>
                  </a:cubicBezTo>
                  <a:lnTo>
                    <a:pt x="0" y="107"/>
                  </a:lnTo>
                  <a:cubicBezTo>
                    <a:pt x="0" y="165"/>
                    <a:pt x="48" y="213"/>
                    <a:pt x="106" y="213"/>
                  </a:cubicBezTo>
                  <a:lnTo>
                    <a:pt x="311" y="213"/>
                  </a:lnTo>
                  <a:lnTo>
                    <a:pt x="311" y="0"/>
                  </a:lnTo>
                </a:path>
              </a:pathLst>
            </a:custGeom>
            <a:solidFill>
              <a:srgbClr val="121143">
                <a:alpha val="50000"/>
              </a:srgbClr>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Arial" panose="020B0604020202020204" pitchFamily="34" charset="0"/>
                <a:cs typeface="Arial" panose="020B0604020202020204" pitchFamily="34" charset="0"/>
              </a:endParaRPr>
            </a:p>
          </p:txBody>
        </p:sp>
        <p:sp>
          <p:nvSpPr>
            <p:cNvPr id="37" name="Freeform 83">
              <a:extLst>
                <a:ext uri="{FF2B5EF4-FFF2-40B4-BE49-F238E27FC236}">
                  <a16:creationId xmlns:a16="http://schemas.microsoft.com/office/drawing/2014/main" xmlns="" id="{23F4F7B3-3A7B-DC4A-8647-D6CA8BD17FD5}"/>
                </a:ext>
              </a:extLst>
            </p:cNvPr>
            <p:cNvSpPr>
              <a:spLocks noChangeArrowheads="1"/>
            </p:cNvSpPr>
            <p:nvPr/>
          </p:nvSpPr>
          <p:spPr bwMode="auto">
            <a:xfrm>
              <a:off x="1576255" y="4583883"/>
              <a:ext cx="2642156" cy="1444672"/>
            </a:xfrm>
            <a:custGeom>
              <a:avLst/>
              <a:gdLst>
                <a:gd name="T0" fmla="*/ 1371 w 2122"/>
                <a:gd name="T1" fmla="*/ 1119 h 1158"/>
                <a:gd name="T2" fmla="*/ 1371 w 2122"/>
                <a:gd name="T3" fmla="*/ 1033 h 1158"/>
                <a:gd name="T4" fmla="*/ 1371 w 2122"/>
                <a:gd name="T5" fmla="*/ 1033 h 1158"/>
                <a:gd name="T6" fmla="*/ 1342 w 2122"/>
                <a:gd name="T7" fmla="*/ 1003 h 1158"/>
                <a:gd name="T8" fmla="*/ 106 w 2122"/>
                <a:gd name="T9" fmla="*/ 1003 h 1158"/>
                <a:gd name="T10" fmla="*/ 106 w 2122"/>
                <a:gd name="T11" fmla="*/ 1003 h 1158"/>
                <a:gd name="T12" fmla="*/ 0 w 2122"/>
                <a:gd name="T13" fmla="*/ 1110 h 1158"/>
                <a:gd name="T14" fmla="*/ 0 w 2122"/>
                <a:gd name="T15" fmla="*/ 260 h 1158"/>
                <a:gd name="T16" fmla="*/ 0 w 2122"/>
                <a:gd name="T17" fmla="*/ 260 h 1158"/>
                <a:gd name="T18" fmla="*/ 106 w 2122"/>
                <a:gd name="T19" fmla="*/ 154 h 1158"/>
                <a:gd name="T20" fmla="*/ 1342 w 2122"/>
                <a:gd name="T21" fmla="*/ 154 h 1158"/>
                <a:gd name="T22" fmla="*/ 1342 w 2122"/>
                <a:gd name="T23" fmla="*/ 154 h 1158"/>
                <a:gd name="T24" fmla="*/ 1371 w 2122"/>
                <a:gd name="T25" fmla="*/ 124 h 1158"/>
                <a:gd name="T26" fmla="*/ 1371 w 2122"/>
                <a:gd name="T27" fmla="*/ 38 h 1158"/>
                <a:gd name="T28" fmla="*/ 1371 w 2122"/>
                <a:gd name="T29" fmla="*/ 38 h 1158"/>
                <a:gd name="T30" fmla="*/ 1418 w 2122"/>
                <a:gd name="T31" fmla="*/ 15 h 1158"/>
                <a:gd name="T32" fmla="*/ 2106 w 2122"/>
                <a:gd name="T33" fmla="*/ 556 h 1158"/>
                <a:gd name="T34" fmla="*/ 2106 w 2122"/>
                <a:gd name="T35" fmla="*/ 556 h 1158"/>
                <a:gd name="T36" fmla="*/ 2106 w 2122"/>
                <a:gd name="T37" fmla="*/ 601 h 1158"/>
                <a:gd name="T38" fmla="*/ 1418 w 2122"/>
                <a:gd name="T39" fmla="*/ 1142 h 1158"/>
                <a:gd name="T40" fmla="*/ 1418 w 2122"/>
                <a:gd name="T41" fmla="*/ 1142 h 1158"/>
                <a:gd name="T42" fmla="*/ 1371 w 2122"/>
                <a:gd name="T43" fmla="*/ 1119 h 1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122" h="1158">
                  <a:moveTo>
                    <a:pt x="1371" y="1119"/>
                  </a:moveTo>
                  <a:lnTo>
                    <a:pt x="1371" y="1033"/>
                  </a:lnTo>
                  <a:lnTo>
                    <a:pt x="1371" y="1033"/>
                  </a:lnTo>
                  <a:cubicBezTo>
                    <a:pt x="1371" y="1016"/>
                    <a:pt x="1358" y="1003"/>
                    <a:pt x="1342" y="1003"/>
                  </a:cubicBezTo>
                  <a:lnTo>
                    <a:pt x="106" y="1003"/>
                  </a:lnTo>
                  <a:lnTo>
                    <a:pt x="106" y="1003"/>
                  </a:lnTo>
                  <a:cubicBezTo>
                    <a:pt x="48" y="1003"/>
                    <a:pt x="0" y="1051"/>
                    <a:pt x="0" y="1110"/>
                  </a:cubicBezTo>
                  <a:lnTo>
                    <a:pt x="0" y="260"/>
                  </a:lnTo>
                  <a:lnTo>
                    <a:pt x="0" y="260"/>
                  </a:lnTo>
                  <a:cubicBezTo>
                    <a:pt x="0" y="201"/>
                    <a:pt x="48" y="154"/>
                    <a:pt x="106" y="154"/>
                  </a:cubicBezTo>
                  <a:lnTo>
                    <a:pt x="1342" y="154"/>
                  </a:lnTo>
                  <a:lnTo>
                    <a:pt x="1342" y="154"/>
                  </a:lnTo>
                  <a:cubicBezTo>
                    <a:pt x="1358" y="154"/>
                    <a:pt x="1371" y="140"/>
                    <a:pt x="1371" y="124"/>
                  </a:cubicBezTo>
                  <a:lnTo>
                    <a:pt x="1371" y="38"/>
                  </a:lnTo>
                  <a:lnTo>
                    <a:pt x="1371" y="38"/>
                  </a:lnTo>
                  <a:cubicBezTo>
                    <a:pt x="1371" y="13"/>
                    <a:pt x="1399" y="0"/>
                    <a:pt x="1418" y="15"/>
                  </a:cubicBezTo>
                  <a:lnTo>
                    <a:pt x="2106" y="556"/>
                  </a:lnTo>
                  <a:lnTo>
                    <a:pt x="2106" y="556"/>
                  </a:lnTo>
                  <a:cubicBezTo>
                    <a:pt x="2121" y="567"/>
                    <a:pt x="2121" y="590"/>
                    <a:pt x="2106" y="601"/>
                  </a:cubicBezTo>
                  <a:lnTo>
                    <a:pt x="1418" y="1142"/>
                  </a:lnTo>
                  <a:lnTo>
                    <a:pt x="1418" y="1142"/>
                  </a:lnTo>
                  <a:cubicBezTo>
                    <a:pt x="1399" y="1157"/>
                    <a:pt x="1371" y="1143"/>
                    <a:pt x="1371" y="1119"/>
                  </a:cubicBezTo>
                </a:path>
              </a:pathLst>
            </a:custGeom>
            <a:solidFill>
              <a:schemeClr val="accent1"/>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Arial" panose="020B0604020202020204" pitchFamily="34" charset="0"/>
                <a:cs typeface="Arial" panose="020B0604020202020204" pitchFamily="34" charset="0"/>
              </a:endParaRPr>
            </a:p>
          </p:txBody>
        </p:sp>
      </p:grpSp>
      <p:sp>
        <p:nvSpPr>
          <p:cNvPr id="38" name="Freeform 200">
            <a:extLst>
              <a:ext uri="{FF2B5EF4-FFF2-40B4-BE49-F238E27FC236}">
                <a16:creationId xmlns:a16="http://schemas.microsoft.com/office/drawing/2014/main" xmlns="" id="{0F6AF5D0-87F6-1641-A2BA-E40030655027}"/>
              </a:ext>
            </a:extLst>
          </p:cNvPr>
          <p:cNvSpPr>
            <a:spLocks noChangeArrowheads="1"/>
          </p:cNvSpPr>
          <p:nvPr/>
        </p:nvSpPr>
        <p:spPr bwMode="auto">
          <a:xfrm>
            <a:off x="4588159" y="1567446"/>
            <a:ext cx="3210686" cy="4366972"/>
          </a:xfrm>
          <a:prstGeom prst="roundRect">
            <a:avLst>
              <a:gd name="adj" fmla="val 10503"/>
            </a:avLst>
          </a:prstGeom>
          <a:noFill/>
          <a:ln w="38100" cap="flat">
            <a:solidFill>
              <a:schemeClr val="accent2"/>
            </a:solidFill>
            <a:round/>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Arial" panose="020B0604020202020204" pitchFamily="34" charset="0"/>
              <a:cs typeface="Arial" panose="020B0604020202020204" pitchFamily="34" charset="0"/>
            </a:endParaRPr>
          </a:p>
        </p:txBody>
      </p:sp>
      <p:grpSp>
        <p:nvGrpSpPr>
          <p:cNvPr id="43" name="Group 42">
            <a:extLst>
              <a:ext uri="{FF2B5EF4-FFF2-40B4-BE49-F238E27FC236}">
                <a16:creationId xmlns:a16="http://schemas.microsoft.com/office/drawing/2014/main" xmlns="" id="{D4D9EE1A-6549-914C-94B1-DA241D9EA1A4}"/>
              </a:ext>
            </a:extLst>
          </p:cNvPr>
          <p:cNvGrpSpPr/>
          <p:nvPr/>
        </p:nvGrpSpPr>
        <p:grpSpPr>
          <a:xfrm>
            <a:off x="4393154" y="1979425"/>
            <a:ext cx="1321078" cy="758040"/>
            <a:chOff x="8783133" y="4583883"/>
            <a:chExt cx="2642156" cy="1516080"/>
          </a:xfrm>
        </p:grpSpPr>
        <p:sp>
          <p:nvSpPr>
            <p:cNvPr id="32" name="Freeform 4">
              <a:extLst>
                <a:ext uri="{FF2B5EF4-FFF2-40B4-BE49-F238E27FC236}">
                  <a16:creationId xmlns:a16="http://schemas.microsoft.com/office/drawing/2014/main" xmlns="" id="{5B9B800A-A243-F544-A9A4-1C85EC88A72A}"/>
                </a:ext>
              </a:extLst>
            </p:cNvPr>
            <p:cNvSpPr>
              <a:spLocks noChangeArrowheads="1"/>
            </p:cNvSpPr>
            <p:nvPr/>
          </p:nvSpPr>
          <p:spPr bwMode="auto">
            <a:xfrm>
              <a:off x="8783135" y="5830805"/>
              <a:ext cx="390007" cy="269158"/>
            </a:xfrm>
            <a:custGeom>
              <a:avLst/>
              <a:gdLst>
                <a:gd name="T0" fmla="*/ 311 w 312"/>
                <a:gd name="T1" fmla="*/ 0 h 214"/>
                <a:gd name="T2" fmla="*/ 107 w 312"/>
                <a:gd name="T3" fmla="*/ 0 h 214"/>
                <a:gd name="T4" fmla="*/ 107 w 312"/>
                <a:gd name="T5" fmla="*/ 0 h 214"/>
                <a:gd name="T6" fmla="*/ 0 w 312"/>
                <a:gd name="T7" fmla="*/ 107 h 214"/>
                <a:gd name="T8" fmla="*/ 0 w 312"/>
                <a:gd name="T9" fmla="*/ 107 h 214"/>
                <a:gd name="T10" fmla="*/ 107 w 312"/>
                <a:gd name="T11" fmla="*/ 213 h 214"/>
                <a:gd name="T12" fmla="*/ 311 w 312"/>
                <a:gd name="T13" fmla="*/ 213 h 214"/>
                <a:gd name="T14" fmla="*/ 311 w 312"/>
                <a:gd name="T15" fmla="*/ 0 h 2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2" h="214">
                  <a:moveTo>
                    <a:pt x="311" y="0"/>
                  </a:moveTo>
                  <a:lnTo>
                    <a:pt x="107" y="0"/>
                  </a:lnTo>
                  <a:lnTo>
                    <a:pt x="107" y="0"/>
                  </a:lnTo>
                  <a:cubicBezTo>
                    <a:pt x="48" y="0"/>
                    <a:pt x="0" y="48"/>
                    <a:pt x="0" y="107"/>
                  </a:cubicBezTo>
                  <a:lnTo>
                    <a:pt x="0" y="107"/>
                  </a:lnTo>
                  <a:cubicBezTo>
                    <a:pt x="0" y="165"/>
                    <a:pt x="48" y="213"/>
                    <a:pt x="107" y="213"/>
                  </a:cubicBezTo>
                  <a:lnTo>
                    <a:pt x="311" y="213"/>
                  </a:lnTo>
                  <a:lnTo>
                    <a:pt x="311" y="0"/>
                  </a:lnTo>
                </a:path>
              </a:pathLst>
            </a:custGeom>
            <a:solidFill>
              <a:schemeClr val="accent2"/>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Arial" panose="020B0604020202020204" pitchFamily="34" charset="0"/>
                <a:cs typeface="Arial" panose="020B0604020202020204" pitchFamily="34" charset="0"/>
              </a:endParaRPr>
            </a:p>
          </p:txBody>
        </p:sp>
        <p:sp>
          <p:nvSpPr>
            <p:cNvPr id="33" name="Freeform 5">
              <a:extLst>
                <a:ext uri="{FF2B5EF4-FFF2-40B4-BE49-F238E27FC236}">
                  <a16:creationId xmlns:a16="http://schemas.microsoft.com/office/drawing/2014/main" xmlns="" id="{3FA7566C-5518-F94A-87CD-A11F0150C19E}"/>
                </a:ext>
              </a:extLst>
            </p:cNvPr>
            <p:cNvSpPr>
              <a:spLocks noChangeArrowheads="1"/>
            </p:cNvSpPr>
            <p:nvPr/>
          </p:nvSpPr>
          <p:spPr bwMode="auto">
            <a:xfrm>
              <a:off x="8783135" y="5830805"/>
              <a:ext cx="390007" cy="269158"/>
            </a:xfrm>
            <a:custGeom>
              <a:avLst/>
              <a:gdLst>
                <a:gd name="T0" fmla="*/ 311 w 312"/>
                <a:gd name="T1" fmla="*/ 0 h 214"/>
                <a:gd name="T2" fmla="*/ 107 w 312"/>
                <a:gd name="T3" fmla="*/ 0 h 214"/>
                <a:gd name="T4" fmla="*/ 107 w 312"/>
                <a:gd name="T5" fmla="*/ 0 h 214"/>
                <a:gd name="T6" fmla="*/ 0 w 312"/>
                <a:gd name="T7" fmla="*/ 107 h 214"/>
                <a:gd name="T8" fmla="*/ 0 w 312"/>
                <a:gd name="T9" fmla="*/ 107 h 214"/>
                <a:gd name="T10" fmla="*/ 107 w 312"/>
                <a:gd name="T11" fmla="*/ 213 h 214"/>
                <a:gd name="T12" fmla="*/ 311 w 312"/>
                <a:gd name="T13" fmla="*/ 213 h 214"/>
                <a:gd name="T14" fmla="*/ 311 w 312"/>
                <a:gd name="T15" fmla="*/ 0 h 2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2" h="214">
                  <a:moveTo>
                    <a:pt x="311" y="0"/>
                  </a:moveTo>
                  <a:lnTo>
                    <a:pt x="107" y="0"/>
                  </a:lnTo>
                  <a:lnTo>
                    <a:pt x="107" y="0"/>
                  </a:lnTo>
                  <a:cubicBezTo>
                    <a:pt x="48" y="0"/>
                    <a:pt x="0" y="48"/>
                    <a:pt x="0" y="107"/>
                  </a:cubicBezTo>
                  <a:lnTo>
                    <a:pt x="0" y="107"/>
                  </a:lnTo>
                  <a:cubicBezTo>
                    <a:pt x="0" y="165"/>
                    <a:pt x="48" y="213"/>
                    <a:pt x="107" y="213"/>
                  </a:cubicBezTo>
                  <a:lnTo>
                    <a:pt x="311" y="213"/>
                  </a:lnTo>
                  <a:lnTo>
                    <a:pt x="311" y="0"/>
                  </a:lnTo>
                </a:path>
              </a:pathLst>
            </a:custGeom>
            <a:solidFill>
              <a:srgbClr val="121143">
                <a:alpha val="50000"/>
              </a:srgbClr>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Arial" panose="020B0604020202020204" pitchFamily="34" charset="0"/>
                <a:cs typeface="Arial" panose="020B0604020202020204" pitchFamily="34" charset="0"/>
              </a:endParaRPr>
            </a:p>
          </p:txBody>
        </p:sp>
        <p:sp>
          <p:nvSpPr>
            <p:cNvPr id="39" name="Freeform 205">
              <a:extLst>
                <a:ext uri="{FF2B5EF4-FFF2-40B4-BE49-F238E27FC236}">
                  <a16:creationId xmlns:a16="http://schemas.microsoft.com/office/drawing/2014/main" xmlns="" id="{7C4EAB06-30CC-6C4E-BACB-1EADCC1D0B9A}"/>
                </a:ext>
              </a:extLst>
            </p:cNvPr>
            <p:cNvSpPr>
              <a:spLocks noChangeArrowheads="1"/>
            </p:cNvSpPr>
            <p:nvPr/>
          </p:nvSpPr>
          <p:spPr bwMode="auto">
            <a:xfrm>
              <a:off x="8783133" y="4583883"/>
              <a:ext cx="2642156" cy="1444672"/>
            </a:xfrm>
            <a:custGeom>
              <a:avLst/>
              <a:gdLst>
                <a:gd name="T0" fmla="*/ 1371 w 2122"/>
                <a:gd name="T1" fmla="*/ 1119 h 1158"/>
                <a:gd name="T2" fmla="*/ 1371 w 2122"/>
                <a:gd name="T3" fmla="*/ 1033 h 1158"/>
                <a:gd name="T4" fmla="*/ 1371 w 2122"/>
                <a:gd name="T5" fmla="*/ 1033 h 1158"/>
                <a:gd name="T6" fmla="*/ 1342 w 2122"/>
                <a:gd name="T7" fmla="*/ 1003 h 1158"/>
                <a:gd name="T8" fmla="*/ 106 w 2122"/>
                <a:gd name="T9" fmla="*/ 1003 h 1158"/>
                <a:gd name="T10" fmla="*/ 106 w 2122"/>
                <a:gd name="T11" fmla="*/ 1003 h 1158"/>
                <a:gd name="T12" fmla="*/ 0 w 2122"/>
                <a:gd name="T13" fmla="*/ 1110 h 1158"/>
                <a:gd name="T14" fmla="*/ 0 w 2122"/>
                <a:gd name="T15" fmla="*/ 260 h 1158"/>
                <a:gd name="T16" fmla="*/ 0 w 2122"/>
                <a:gd name="T17" fmla="*/ 260 h 1158"/>
                <a:gd name="T18" fmla="*/ 107 w 2122"/>
                <a:gd name="T19" fmla="*/ 154 h 1158"/>
                <a:gd name="T20" fmla="*/ 1342 w 2122"/>
                <a:gd name="T21" fmla="*/ 154 h 1158"/>
                <a:gd name="T22" fmla="*/ 1342 w 2122"/>
                <a:gd name="T23" fmla="*/ 154 h 1158"/>
                <a:gd name="T24" fmla="*/ 1371 w 2122"/>
                <a:gd name="T25" fmla="*/ 124 h 1158"/>
                <a:gd name="T26" fmla="*/ 1371 w 2122"/>
                <a:gd name="T27" fmla="*/ 38 h 1158"/>
                <a:gd name="T28" fmla="*/ 1371 w 2122"/>
                <a:gd name="T29" fmla="*/ 38 h 1158"/>
                <a:gd name="T30" fmla="*/ 1418 w 2122"/>
                <a:gd name="T31" fmla="*/ 15 h 1158"/>
                <a:gd name="T32" fmla="*/ 2106 w 2122"/>
                <a:gd name="T33" fmla="*/ 556 h 1158"/>
                <a:gd name="T34" fmla="*/ 2106 w 2122"/>
                <a:gd name="T35" fmla="*/ 556 h 1158"/>
                <a:gd name="T36" fmla="*/ 2106 w 2122"/>
                <a:gd name="T37" fmla="*/ 601 h 1158"/>
                <a:gd name="T38" fmla="*/ 1418 w 2122"/>
                <a:gd name="T39" fmla="*/ 1142 h 1158"/>
                <a:gd name="T40" fmla="*/ 1418 w 2122"/>
                <a:gd name="T41" fmla="*/ 1142 h 1158"/>
                <a:gd name="T42" fmla="*/ 1371 w 2122"/>
                <a:gd name="T43" fmla="*/ 1119 h 1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122" h="1158">
                  <a:moveTo>
                    <a:pt x="1371" y="1119"/>
                  </a:moveTo>
                  <a:lnTo>
                    <a:pt x="1371" y="1033"/>
                  </a:lnTo>
                  <a:lnTo>
                    <a:pt x="1371" y="1033"/>
                  </a:lnTo>
                  <a:cubicBezTo>
                    <a:pt x="1371" y="1016"/>
                    <a:pt x="1358" y="1003"/>
                    <a:pt x="1342" y="1003"/>
                  </a:cubicBezTo>
                  <a:lnTo>
                    <a:pt x="106" y="1003"/>
                  </a:lnTo>
                  <a:lnTo>
                    <a:pt x="106" y="1003"/>
                  </a:lnTo>
                  <a:cubicBezTo>
                    <a:pt x="48" y="1003"/>
                    <a:pt x="0" y="1051"/>
                    <a:pt x="0" y="1110"/>
                  </a:cubicBezTo>
                  <a:lnTo>
                    <a:pt x="0" y="260"/>
                  </a:lnTo>
                  <a:lnTo>
                    <a:pt x="0" y="260"/>
                  </a:lnTo>
                  <a:cubicBezTo>
                    <a:pt x="0" y="201"/>
                    <a:pt x="48" y="154"/>
                    <a:pt x="107" y="154"/>
                  </a:cubicBezTo>
                  <a:lnTo>
                    <a:pt x="1342" y="154"/>
                  </a:lnTo>
                  <a:lnTo>
                    <a:pt x="1342" y="154"/>
                  </a:lnTo>
                  <a:cubicBezTo>
                    <a:pt x="1358" y="154"/>
                    <a:pt x="1371" y="140"/>
                    <a:pt x="1371" y="124"/>
                  </a:cubicBezTo>
                  <a:lnTo>
                    <a:pt x="1371" y="38"/>
                  </a:lnTo>
                  <a:lnTo>
                    <a:pt x="1371" y="38"/>
                  </a:lnTo>
                  <a:cubicBezTo>
                    <a:pt x="1371" y="13"/>
                    <a:pt x="1400" y="0"/>
                    <a:pt x="1418" y="15"/>
                  </a:cubicBezTo>
                  <a:lnTo>
                    <a:pt x="2106" y="556"/>
                  </a:lnTo>
                  <a:lnTo>
                    <a:pt x="2106" y="556"/>
                  </a:lnTo>
                  <a:cubicBezTo>
                    <a:pt x="2121" y="567"/>
                    <a:pt x="2121" y="590"/>
                    <a:pt x="2106" y="601"/>
                  </a:cubicBezTo>
                  <a:lnTo>
                    <a:pt x="1418" y="1142"/>
                  </a:lnTo>
                  <a:lnTo>
                    <a:pt x="1418" y="1142"/>
                  </a:lnTo>
                  <a:cubicBezTo>
                    <a:pt x="1400" y="1157"/>
                    <a:pt x="1371" y="1143"/>
                    <a:pt x="1371" y="1119"/>
                  </a:cubicBezTo>
                </a:path>
              </a:pathLst>
            </a:custGeom>
            <a:solidFill>
              <a:schemeClr val="accent2"/>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Arial" panose="020B0604020202020204" pitchFamily="34" charset="0"/>
                <a:cs typeface="Arial" panose="020B0604020202020204" pitchFamily="34" charset="0"/>
              </a:endParaRPr>
            </a:p>
          </p:txBody>
        </p:sp>
      </p:grpSp>
      <p:sp>
        <p:nvSpPr>
          <p:cNvPr id="40" name="Freeform 322">
            <a:extLst>
              <a:ext uri="{FF2B5EF4-FFF2-40B4-BE49-F238E27FC236}">
                <a16:creationId xmlns:a16="http://schemas.microsoft.com/office/drawing/2014/main" xmlns="" id="{E8B01A7C-D08F-954C-A23C-0933C1D7535E}"/>
              </a:ext>
            </a:extLst>
          </p:cNvPr>
          <p:cNvSpPr>
            <a:spLocks noChangeArrowheads="1"/>
          </p:cNvSpPr>
          <p:nvPr/>
        </p:nvSpPr>
        <p:spPr bwMode="auto">
          <a:xfrm>
            <a:off x="8194343" y="1567446"/>
            <a:ext cx="3210686" cy="4366972"/>
          </a:xfrm>
          <a:prstGeom prst="roundRect">
            <a:avLst>
              <a:gd name="adj" fmla="val 10503"/>
            </a:avLst>
          </a:prstGeom>
          <a:noFill/>
          <a:ln w="38100" cap="flat">
            <a:solidFill>
              <a:schemeClr val="accent3"/>
            </a:solidFill>
            <a:round/>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Arial" panose="020B0604020202020204" pitchFamily="34" charset="0"/>
              <a:cs typeface="Arial" panose="020B0604020202020204" pitchFamily="34" charset="0"/>
            </a:endParaRPr>
          </a:p>
        </p:txBody>
      </p:sp>
      <p:grpSp>
        <p:nvGrpSpPr>
          <p:cNvPr id="44" name="Group 43">
            <a:extLst>
              <a:ext uri="{FF2B5EF4-FFF2-40B4-BE49-F238E27FC236}">
                <a16:creationId xmlns:a16="http://schemas.microsoft.com/office/drawing/2014/main" xmlns="" id="{56ED9809-FA51-DF48-B621-FC8FFC3D061B}"/>
              </a:ext>
            </a:extLst>
          </p:cNvPr>
          <p:cNvGrpSpPr/>
          <p:nvPr/>
        </p:nvGrpSpPr>
        <p:grpSpPr>
          <a:xfrm>
            <a:off x="7999340" y="1979425"/>
            <a:ext cx="1321079" cy="758040"/>
            <a:chOff x="15995505" y="4583883"/>
            <a:chExt cx="2642157" cy="1516080"/>
          </a:xfrm>
        </p:grpSpPr>
        <p:sp>
          <p:nvSpPr>
            <p:cNvPr id="34" name="Freeform 6">
              <a:extLst>
                <a:ext uri="{FF2B5EF4-FFF2-40B4-BE49-F238E27FC236}">
                  <a16:creationId xmlns:a16="http://schemas.microsoft.com/office/drawing/2014/main" xmlns="" id="{B4685D47-5549-1042-AA8A-16C585F179BE}"/>
                </a:ext>
              </a:extLst>
            </p:cNvPr>
            <p:cNvSpPr>
              <a:spLocks noChangeArrowheads="1"/>
            </p:cNvSpPr>
            <p:nvPr/>
          </p:nvSpPr>
          <p:spPr bwMode="auto">
            <a:xfrm>
              <a:off x="15995505" y="5830805"/>
              <a:ext cx="390005" cy="269158"/>
            </a:xfrm>
            <a:custGeom>
              <a:avLst/>
              <a:gdLst>
                <a:gd name="T0" fmla="*/ 312 w 313"/>
                <a:gd name="T1" fmla="*/ 0 h 214"/>
                <a:gd name="T2" fmla="*/ 107 w 313"/>
                <a:gd name="T3" fmla="*/ 0 h 214"/>
                <a:gd name="T4" fmla="*/ 107 w 313"/>
                <a:gd name="T5" fmla="*/ 0 h 214"/>
                <a:gd name="T6" fmla="*/ 0 w 313"/>
                <a:gd name="T7" fmla="*/ 107 h 214"/>
                <a:gd name="T8" fmla="*/ 0 w 313"/>
                <a:gd name="T9" fmla="*/ 107 h 214"/>
                <a:gd name="T10" fmla="*/ 107 w 313"/>
                <a:gd name="T11" fmla="*/ 213 h 214"/>
                <a:gd name="T12" fmla="*/ 312 w 313"/>
                <a:gd name="T13" fmla="*/ 213 h 214"/>
                <a:gd name="T14" fmla="*/ 312 w 313"/>
                <a:gd name="T15" fmla="*/ 0 h 2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3" h="214">
                  <a:moveTo>
                    <a:pt x="312" y="0"/>
                  </a:moveTo>
                  <a:lnTo>
                    <a:pt x="107" y="0"/>
                  </a:lnTo>
                  <a:lnTo>
                    <a:pt x="107" y="0"/>
                  </a:lnTo>
                  <a:cubicBezTo>
                    <a:pt x="48" y="0"/>
                    <a:pt x="0" y="48"/>
                    <a:pt x="0" y="107"/>
                  </a:cubicBezTo>
                  <a:lnTo>
                    <a:pt x="0" y="107"/>
                  </a:lnTo>
                  <a:cubicBezTo>
                    <a:pt x="0" y="165"/>
                    <a:pt x="48" y="213"/>
                    <a:pt x="107" y="213"/>
                  </a:cubicBezTo>
                  <a:lnTo>
                    <a:pt x="312" y="213"/>
                  </a:lnTo>
                  <a:lnTo>
                    <a:pt x="312" y="0"/>
                  </a:lnTo>
                </a:path>
              </a:pathLst>
            </a:custGeom>
            <a:solidFill>
              <a:schemeClr val="accent3"/>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Arial" panose="020B0604020202020204" pitchFamily="34" charset="0"/>
                <a:cs typeface="Arial" panose="020B0604020202020204" pitchFamily="34" charset="0"/>
              </a:endParaRPr>
            </a:p>
          </p:txBody>
        </p:sp>
        <p:sp>
          <p:nvSpPr>
            <p:cNvPr id="35" name="Freeform 7">
              <a:extLst>
                <a:ext uri="{FF2B5EF4-FFF2-40B4-BE49-F238E27FC236}">
                  <a16:creationId xmlns:a16="http://schemas.microsoft.com/office/drawing/2014/main" xmlns="" id="{94964A33-EAE5-FF48-BA84-2533AF77488F}"/>
                </a:ext>
              </a:extLst>
            </p:cNvPr>
            <p:cNvSpPr>
              <a:spLocks noChangeArrowheads="1"/>
            </p:cNvSpPr>
            <p:nvPr/>
          </p:nvSpPr>
          <p:spPr bwMode="auto">
            <a:xfrm>
              <a:off x="15995505" y="5830805"/>
              <a:ext cx="390005" cy="269158"/>
            </a:xfrm>
            <a:custGeom>
              <a:avLst/>
              <a:gdLst>
                <a:gd name="T0" fmla="*/ 312 w 313"/>
                <a:gd name="T1" fmla="*/ 0 h 214"/>
                <a:gd name="T2" fmla="*/ 107 w 313"/>
                <a:gd name="T3" fmla="*/ 0 h 214"/>
                <a:gd name="T4" fmla="*/ 107 w 313"/>
                <a:gd name="T5" fmla="*/ 0 h 214"/>
                <a:gd name="T6" fmla="*/ 0 w 313"/>
                <a:gd name="T7" fmla="*/ 107 h 214"/>
                <a:gd name="T8" fmla="*/ 0 w 313"/>
                <a:gd name="T9" fmla="*/ 107 h 214"/>
                <a:gd name="T10" fmla="*/ 107 w 313"/>
                <a:gd name="T11" fmla="*/ 213 h 214"/>
                <a:gd name="T12" fmla="*/ 312 w 313"/>
                <a:gd name="T13" fmla="*/ 213 h 214"/>
                <a:gd name="T14" fmla="*/ 312 w 313"/>
                <a:gd name="T15" fmla="*/ 0 h 2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3" h="214">
                  <a:moveTo>
                    <a:pt x="312" y="0"/>
                  </a:moveTo>
                  <a:lnTo>
                    <a:pt x="107" y="0"/>
                  </a:lnTo>
                  <a:lnTo>
                    <a:pt x="107" y="0"/>
                  </a:lnTo>
                  <a:cubicBezTo>
                    <a:pt x="48" y="0"/>
                    <a:pt x="0" y="48"/>
                    <a:pt x="0" y="107"/>
                  </a:cubicBezTo>
                  <a:lnTo>
                    <a:pt x="0" y="107"/>
                  </a:lnTo>
                  <a:cubicBezTo>
                    <a:pt x="0" y="165"/>
                    <a:pt x="48" y="213"/>
                    <a:pt x="107" y="213"/>
                  </a:cubicBezTo>
                  <a:lnTo>
                    <a:pt x="312" y="213"/>
                  </a:lnTo>
                  <a:lnTo>
                    <a:pt x="312" y="0"/>
                  </a:lnTo>
                </a:path>
              </a:pathLst>
            </a:custGeom>
            <a:solidFill>
              <a:srgbClr val="121143">
                <a:alpha val="50000"/>
              </a:srgbClr>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Arial" panose="020B0604020202020204" pitchFamily="34" charset="0"/>
                <a:cs typeface="Arial" panose="020B0604020202020204" pitchFamily="34" charset="0"/>
              </a:endParaRPr>
            </a:p>
          </p:txBody>
        </p:sp>
        <p:sp>
          <p:nvSpPr>
            <p:cNvPr id="41" name="Freeform 327">
              <a:extLst>
                <a:ext uri="{FF2B5EF4-FFF2-40B4-BE49-F238E27FC236}">
                  <a16:creationId xmlns:a16="http://schemas.microsoft.com/office/drawing/2014/main" xmlns="" id="{E16AB691-0D81-C64D-A93E-A0E467A2C189}"/>
                </a:ext>
              </a:extLst>
            </p:cNvPr>
            <p:cNvSpPr>
              <a:spLocks noChangeArrowheads="1"/>
            </p:cNvSpPr>
            <p:nvPr/>
          </p:nvSpPr>
          <p:spPr bwMode="auto">
            <a:xfrm>
              <a:off x="15995507" y="4583883"/>
              <a:ext cx="2642155" cy="1444672"/>
            </a:xfrm>
            <a:custGeom>
              <a:avLst/>
              <a:gdLst>
                <a:gd name="T0" fmla="*/ 1371 w 2122"/>
                <a:gd name="T1" fmla="*/ 1119 h 1158"/>
                <a:gd name="T2" fmla="*/ 1371 w 2122"/>
                <a:gd name="T3" fmla="*/ 1033 h 1158"/>
                <a:gd name="T4" fmla="*/ 1371 w 2122"/>
                <a:gd name="T5" fmla="*/ 1033 h 1158"/>
                <a:gd name="T6" fmla="*/ 1342 w 2122"/>
                <a:gd name="T7" fmla="*/ 1003 h 1158"/>
                <a:gd name="T8" fmla="*/ 106 w 2122"/>
                <a:gd name="T9" fmla="*/ 1003 h 1158"/>
                <a:gd name="T10" fmla="*/ 106 w 2122"/>
                <a:gd name="T11" fmla="*/ 1003 h 1158"/>
                <a:gd name="T12" fmla="*/ 0 w 2122"/>
                <a:gd name="T13" fmla="*/ 1110 h 1158"/>
                <a:gd name="T14" fmla="*/ 0 w 2122"/>
                <a:gd name="T15" fmla="*/ 260 h 1158"/>
                <a:gd name="T16" fmla="*/ 0 w 2122"/>
                <a:gd name="T17" fmla="*/ 260 h 1158"/>
                <a:gd name="T18" fmla="*/ 107 w 2122"/>
                <a:gd name="T19" fmla="*/ 154 h 1158"/>
                <a:gd name="T20" fmla="*/ 1342 w 2122"/>
                <a:gd name="T21" fmla="*/ 154 h 1158"/>
                <a:gd name="T22" fmla="*/ 1342 w 2122"/>
                <a:gd name="T23" fmla="*/ 154 h 1158"/>
                <a:gd name="T24" fmla="*/ 1371 w 2122"/>
                <a:gd name="T25" fmla="*/ 124 h 1158"/>
                <a:gd name="T26" fmla="*/ 1371 w 2122"/>
                <a:gd name="T27" fmla="*/ 38 h 1158"/>
                <a:gd name="T28" fmla="*/ 1371 w 2122"/>
                <a:gd name="T29" fmla="*/ 38 h 1158"/>
                <a:gd name="T30" fmla="*/ 1419 w 2122"/>
                <a:gd name="T31" fmla="*/ 15 h 1158"/>
                <a:gd name="T32" fmla="*/ 2106 w 2122"/>
                <a:gd name="T33" fmla="*/ 556 h 1158"/>
                <a:gd name="T34" fmla="*/ 2106 w 2122"/>
                <a:gd name="T35" fmla="*/ 556 h 1158"/>
                <a:gd name="T36" fmla="*/ 2106 w 2122"/>
                <a:gd name="T37" fmla="*/ 601 h 1158"/>
                <a:gd name="T38" fmla="*/ 1419 w 2122"/>
                <a:gd name="T39" fmla="*/ 1142 h 1158"/>
                <a:gd name="T40" fmla="*/ 1419 w 2122"/>
                <a:gd name="T41" fmla="*/ 1142 h 1158"/>
                <a:gd name="T42" fmla="*/ 1371 w 2122"/>
                <a:gd name="T43" fmla="*/ 1119 h 1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122" h="1158">
                  <a:moveTo>
                    <a:pt x="1371" y="1119"/>
                  </a:moveTo>
                  <a:lnTo>
                    <a:pt x="1371" y="1033"/>
                  </a:lnTo>
                  <a:lnTo>
                    <a:pt x="1371" y="1033"/>
                  </a:lnTo>
                  <a:cubicBezTo>
                    <a:pt x="1371" y="1016"/>
                    <a:pt x="1358" y="1003"/>
                    <a:pt x="1342" y="1003"/>
                  </a:cubicBezTo>
                  <a:lnTo>
                    <a:pt x="106" y="1003"/>
                  </a:lnTo>
                  <a:lnTo>
                    <a:pt x="106" y="1003"/>
                  </a:lnTo>
                  <a:cubicBezTo>
                    <a:pt x="48" y="1003"/>
                    <a:pt x="0" y="1051"/>
                    <a:pt x="0" y="1110"/>
                  </a:cubicBezTo>
                  <a:lnTo>
                    <a:pt x="0" y="260"/>
                  </a:lnTo>
                  <a:lnTo>
                    <a:pt x="0" y="260"/>
                  </a:lnTo>
                  <a:cubicBezTo>
                    <a:pt x="0" y="201"/>
                    <a:pt x="48" y="154"/>
                    <a:pt x="107" y="154"/>
                  </a:cubicBezTo>
                  <a:lnTo>
                    <a:pt x="1342" y="154"/>
                  </a:lnTo>
                  <a:lnTo>
                    <a:pt x="1342" y="154"/>
                  </a:lnTo>
                  <a:cubicBezTo>
                    <a:pt x="1358" y="154"/>
                    <a:pt x="1371" y="140"/>
                    <a:pt x="1371" y="124"/>
                  </a:cubicBezTo>
                  <a:lnTo>
                    <a:pt x="1371" y="38"/>
                  </a:lnTo>
                  <a:lnTo>
                    <a:pt x="1371" y="38"/>
                  </a:lnTo>
                  <a:cubicBezTo>
                    <a:pt x="1371" y="13"/>
                    <a:pt x="1399" y="0"/>
                    <a:pt x="1419" y="15"/>
                  </a:cubicBezTo>
                  <a:lnTo>
                    <a:pt x="2106" y="556"/>
                  </a:lnTo>
                  <a:lnTo>
                    <a:pt x="2106" y="556"/>
                  </a:lnTo>
                  <a:cubicBezTo>
                    <a:pt x="2121" y="567"/>
                    <a:pt x="2121" y="590"/>
                    <a:pt x="2106" y="601"/>
                  </a:cubicBezTo>
                  <a:lnTo>
                    <a:pt x="1419" y="1142"/>
                  </a:lnTo>
                  <a:lnTo>
                    <a:pt x="1419" y="1142"/>
                  </a:lnTo>
                  <a:cubicBezTo>
                    <a:pt x="1399" y="1157"/>
                    <a:pt x="1371" y="1143"/>
                    <a:pt x="1371" y="1119"/>
                  </a:cubicBezTo>
                </a:path>
              </a:pathLst>
            </a:custGeom>
            <a:solidFill>
              <a:schemeClr val="accent3"/>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Arial" panose="020B0604020202020204" pitchFamily="34" charset="0"/>
                <a:cs typeface="Arial" panose="020B0604020202020204" pitchFamily="34" charset="0"/>
              </a:endParaRPr>
            </a:p>
          </p:txBody>
        </p:sp>
      </p:grpSp>
      <p:sp>
        <p:nvSpPr>
          <p:cNvPr id="11" name="TextBox 10">
            <a:extLst>
              <a:ext uri="{FF2B5EF4-FFF2-40B4-BE49-F238E27FC236}">
                <a16:creationId xmlns:a16="http://schemas.microsoft.com/office/drawing/2014/main" xmlns="" id="{AC02B52E-D9A6-A849-B7BD-74E6BF1B7125}"/>
              </a:ext>
            </a:extLst>
          </p:cNvPr>
          <p:cNvSpPr txBox="1"/>
          <p:nvPr/>
        </p:nvSpPr>
        <p:spPr>
          <a:xfrm>
            <a:off x="962504" y="3138927"/>
            <a:ext cx="3245384" cy="1524007"/>
          </a:xfrm>
          <a:prstGeom prst="rect">
            <a:avLst/>
          </a:prstGeom>
          <a:noFill/>
        </p:spPr>
        <p:txBody>
          <a:bodyPr wrap="square" rtlCol="0" anchor="ctr">
            <a:spAutoFit/>
          </a:bodyPr>
          <a:lstStyle/>
          <a:p>
            <a:pPr marL="0" marR="0" lvl="0" indent="0" algn="ctr" defTabSz="914217"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10" normalizeH="0" baseline="0" noProof="0" dirty="0">
                <a:ln>
                  <a:noFill/>
                </a:ln>
                <a:solidFill>
                  <a:srgbClr val="111340"/>
                </a:solidFill>
                <a:effectLst/>
                <a:uLnTx/>
                <a:uFillTx/>
                <a:latin typeface="Arial" panose="020B0604020202020204" pitchFamily="34" charset="0"/>
                <a:cs typeface="Arial" panose="020B0604020202020204" pitchFamily="34" charset="0"/>
              </a:rPr>
              <a:t>Cardiovascular disease is a leading UK burden with large GP and practice nurse caseloads (BHF, 2024, WHO, 2025)</a:t>
            </a:r>
          </a:p>
        </p:txBody>
      </p:sp>
      <p:sp>
        <p:nvSpPr>
          <p:cNvPr id="14" name="TextBox 13">
            <a:extLst>
              <a:ext uri="{FF2B5EF4-FFF2-40B4-BE49-F238E27FC236}">
                <a16:creationId xmlns:a16="http://schemas.microsoft.com/office/drawing/2014/main" xmlns="" id="{A205E27B-CDA0-4943-AAD1-ACE430104E38}"/>
              </a:ext>
            </a:extLst>
          </p:cNvPr>
          <p:cNvSpPr txBox="1"/>
          <p:nvPr/>
        </p:nvSpPr>
        <p:spPr>
          <a:xfrm>
            <a:off x="4677814" y="2954261"/>
            <a:ext cx="3012526" cy="2632003"/>
          </a:xfrm>
          <a:prstGeom prst="rect">
            <a:avLst/>
          </a:prstGeom>
          <a:noFill/>
        </p:spPr>
        <p:txBody>
          <a:bodyPr wrap="square" rtlCol="0" anchor="ctr">
            <a:spAutoFit/>
          </a:bodyPr>
          <a:lstStyle/>
          <a:p>
            <a:pPr marL="0" marR="0" lvl="0" indent="0" algn="ctr" defTabSz="914217"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10" normalizeH="0" baseline="0" noProof="0" dirty="0">
                <a:ln>
                  <a:noFill/>
                </a:ln>
                <a:solidFill>
                  <a:srgbClr val="111340"/>
                </a:solidFill>
                <a:effectLst/>
                <a:uLnTx/>
                <a:uFillTx/>
                <a:latin typeface="Arial" panose="020B0604020202020204" pitchFamily="34" charset="0"/>
                <a:cs typeface="Arial" panose="020B0604020202020204" pitchFamily="34" charset="0"/>
              </a:rPr>
              <a:t>Purpose is to equip practice nurses for risk assessment, diagnosis support, management, prevention and structured follow up aligned to UK guidance (NICE NG238, 2023, NHS England, 2019a)</a:t>
            </a:r>
          </a:p>
        </p:txBody>
      </p:sp>
      <p:sp>
        <p:nvSpPr>
          <p:cNvPr id="17" name="TextBox 16">
            <a:extLst>
              <a:ext uri="{FF2B5EF4-FFF2-40B4-BE49-F238E27FC236}">
                <a16:creationId xmlns:a16="http://schemas.microsoft.com/office/drawing/2014/main" xmlns="" id="{BF446CBB-94B3-E349-A111-022394F3D360}"/>
              </a:ext>
            </a:extLst>
          </p:cNvPr>
          <p:cNvSpPr txBox="1"/>
          <p:nvPr/>
        </p:nvSpPr>
        <p:spPr>
          <a:xfrm>
            <a:off x="8180678" y="3138927"/>
            <a:ext cx="3245384" cy="1938992"/>
          </a:xfrm>
          <a:prstGeom prst="rect">
            <a:avLst/>
          </a:prstGeom>
          <a:noFill/>
        </p:spPr>
        <p:txBody>
          <a:bodyPr wrap="square" rtlCol="0" anchor="ctr">
            <a:spAutoFit/>
          </a:bodyPr>
          <a:lstStyle/>
          <a:p>
            <a:pPr marL="0" marR="0" lvl="0" indent="0" algn="ctr" defTabSz="914217"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10" normalizeH="0" baseline="0" noProof="0" dirty="0">
                <a:ln>
                  <a:noFill/>
                </a:ln>
                <a:solidFill>
                  <a:srgbClr val="111340"/>
                </a:solidFill>
                <a:effectLst/>
                <a:uLnTx/>
                <a:uFillTx/>
                <a:latin typeface="Arial" panose="020B0604020202020204" pitchFamily="34" charset="0"/>
                <a:cs typeface="Arial" panose="020B0604020202020204" pitchFamily="34" charset="0"/>
              </a:rPr>
              <a:t>Policy fit includes prevention, tackling inequalities, and </a:t>
            </a:r>
            <a:r>
              <a:rPr kumimoji="0" lang="en-US" sz="1600" b="0" i="0" u="none" strike="noStrike" kern="1200" cap="none" spc="-10" normalizeH="0" baseline="0" noProof="0" dirty="0" smtClean="0">
                <a:ln>
                  <a:noFill/>
                </a:ln>
                <a:solidFill>
                  <a:srgbClr val="111340"/>
                </a:solidFill>
                <a:effectLst/>
                <a:uLnTx/>
                <a:uFillTx/>
                <a:latin typeface="Arial" panose="020B0604020202020204" pitchFamily="34" charset="0"/>
                <a:cs typeface="Arial" panose="020B0604020202020204" pitchFamily="34" charset="0"/>
              </a:rPr>
              <a:t>personalized </a:t>
            </a:r>
            <a:r>
              <a:rPr kumimoji="0" lang="en-US" sz="1600" b="0" i="0" u="none" strike="noStrike" kern="1200" cap="none" spc="-10" normalizeH="0" baseline="0" noProof="0" dirty="0">
                <a:ln>
                  <a:noFill/>
                </a:ln>
                <a:solidFill>
                  <a:srgbClr val="111340"/>
                </a:solidFill>
                <a:effectLst/>
                <a:uLnTx/>
                <a:uFillTx/>
                <a:latin typeface="Arial" panose="020B0604020202020204" pitchFamily="34" charset="0"/>
                <a:cs typeface="Arial" panose="020B0604020202020204" pitchFamily="34" charset="0"/>
              </a:rPr>
              <a:t>care within NHS strategy (NHS England, 2019a, NHS England, 2019b)</a:t>
            </a:r>
          </a:p>
        </p:txBody>
      </p:sp>
      <p:sp>
        <p:nvSpPr>
          <p:cNvPr id="29" name="Text Placeholder 1">
            <a:extLst>
              <a:ext uri="{FF2B5EF4-FFF2-40B4-BE49-F238E27FC236}">
                <a16:creationId xmlns:a16="http://schemas.microsoft.com/office/drawing/2014/main" xmlns="" id="{953DF90D-F7F1-4959-979C-F69BAD39F854}"/>
              </a:ext>
            </a:extLst>
          </p:cNvPr>
          <p:cNvSpPr txBox="1">
            <a:spLocks/>
          </p:cNvSpPr>
          <p:nvPr/>
        </p:nvSpPr>
        <p:spPr>
          <a:xfrm>
            <a:off x="3367243" y="612803"/>
            <a:ext cx="5457514" cy="559253"/>
          </a:xfrm>
          <a:prstGeom prst="rect">
            <a:avLst/>
          </a:prstGeom>
          <a:solidFill>
            <a:sysClr val="window" lastClr="FFFFFF"/>
          </a:solidFill>
        </p:spPr>
        <p:txBody>
          <a:bodyPr>
            <a:normAutofit/>
          </a:bodyPr>
          <a:lst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a:lstStyle>
          <a:p>
            <a:pPr marL="0" marR="0" lvl="0" indent="0" algn="ctr" defTabSz="609630" rtl="0" eaLnBrk="1" fontAlgn="auto" latinLnBrk="0" hangingPunct="1">
              <a:lnSpc>
                <a:spcPct val="100000"/>
              </a:lnSpc>
              <a:spcBef>
                <a:spcPct val="20000"/>
              </a:spcBef>
              <a:spcAft>
                <a:spcPts val="0"/>
              </a:spcAft>
              <a:buClrTx/>
              <a:buSzTx/>
              <a:buFont typeface="Arial" pitchFamily="34" charset="0"/>
              <a:buNone/>
              <a:tabLst/>
              <a:defRPr/>
            </a:pPr>
            <a:r>
              <a:rPr kumimoji="0" lang="en-US" altLang="ko-KR" sz="3000" b="1" i="0" u="none" strike="noStrike" kern="1200" cap="none" spc="0" normalizeH="0" baseline="0" noProof="0" dirty="0">
                <a:ln>
                  <a:noFill/>
                </a:ln>
                <a:solidFill>
                  <a:srgbClr val="111340"/>
                </a:solidFill>
                <a:effectLst/>
                <a:uLnTx/>
                <a:uFillTx/>
                <a:latin typeface="Arial" panose="020B0604020202020204" pitchFamily="34" charset="0"/>
                <a:ea typeface="맑은 고딕" panose="020B0503020000020004" pitchFamily="34" charset="-127"/>
                <a:cs typeface="Arial" panose="020B0604020202020204" pitchFamily="34" charset="0"/>
              </a:rPr>
              <a:t>INTRODUCTION</a:t>
            </a:r>
          </a:p>
        </p:txBody>
      </p:sp>
      <p:sp>
        <p:nvSpPr>
          <p:cNvPr id="26" name="TextBox 25">
            <a:extLst>
              <a:ext uri="{FF2B5EF4-FFF2-40B4-BE49-F238E27FC236}">
                <a16:creationId xmlns:a16="http://schemas.microsoft.com/office/drawing/2014/main" xmlns="" id="{DFDFF362-47F2-4F18-AACA-902A50C5D5B0}"/>
              </a:ext>
            </a:extLst>
          </p:cNvPr>
          <p:cNvSpPr txBox="1"/>
          <p:nvPr/>
        </p:nvSpPr>
        <p:spPr>
          <a:xfrm>
            <a:off x="2281011" y="2056315"/>
            <a:ext cx="745658" cy="673646"/>
          </a:xfrm>
          <a:prstGeom prst="rect">
            <a:avLst/>
          </a:prstGeom>
          <a:noFill/>
        </p:spPr>
        <p:txBody>
          <a:bodyPr wrap="square" rtlCol="0" anchor="ctr">
            <a:spAutoFit/>
          </a:bodyPr>
          <a:lstStyle>
            <a:defPPr>
              <a:defRPr lang="en-US"/>
            </a:defPPr>
            <a:lvl1pPr algn="ctr">
              <a:lnSpc>
                <a:spcPts val="9400"/>
              </a:lnSpc>
              <a:defRPr sz="8000" b="1" spc="-290">
                <a:solidFill>
                  <a:schemeClr val="tx2"/>
                </a:solidFill>
                <a:latin typeface="Raleway" panose="020B0503030101060003" pitchFamily="34" charset="77"/>
              </a:defRPr>
            </a:lvl1pPr>
          </a:lstStyle>
          <a:p>
            <a:pPr marL="0" marR="0" lvl="0" indent="0" algn="ctr" defTabSz="914217" rtl="0" eaLnBrk="1" fontAlgn="auto" latinLnBrk="0" hangingPunct="1">
              <a:lnSpc>
                <a:spcPts val="4700"/>
              </a:lnSpc>
              <a:spcBef>
                <a:spcPts val="0"/>
              </a:spcBef>
              <a:spcAft>
                <a:spcPts val="0"/>
              </a:spcAft>
              <a:buClrTx/>
              <a:buSzTx/>
              <a:buFontTx/>
              <a:buNone/>
              <a:tabLst/>
              <a:defRPr/>
            </a:pPr>
            <a:r>
              <a:rPr kumimoji="0" lang="en-US" sz="3600" b="1" i="0" u="none" strike="noStrike" kern="1200" cap="none" spc="-145" normalizeH="0" baseline="0" noProof="0" dirty="0">
                <a:ln>
                  <a:noFill/>
                </a:ln>
                <a:solidFill>
                  <a:srgbClr val="4472C4"/>
                </a:solidFill>
                <a:effectLst/>
                <a:uLnTx/>
                <a:uFillTx/>
                <a:latin typeface="Arial" panose="020B0604020202020204" pitchFamily="34" charset="0"/>
                <a:cs typeface="Arial" panose="020B0604020202020204" pitchFamily="34" charset="0"/>
              </a:rPr>
              <a:t>01</a:t>
            </a:r>
          </a:p>
        </p:txBody>
      </p:sp>
      <p:sp>
        <p:nvSpPr>
          <p:cNvPr id="27" name="TextBox 26">
            <a:extLst>
              <a:ext uri="{FF2B5EF4-FFF2-40B4-BE49-F238E27FC236}">
                <a16:creationId xmlns:a16="http://schemas.microsoft.com/office/drawing/2014/main" xmlns="" id="{062EC42C-321A-43A3-B552-C17000CBAECF}"/>
              </a:ext>
            </a:extLst>
          </p:cNvPr>
          <p:cNvSpPr txBox="1"/>
          <p:nvPr/>
        </p:nvSpPr>
        <p:spPr>
          <a:xfrm>
            <a:off x="6010879" y="2068822"/>
            <a:ext cx="745658" cy="673646"/>
          </a:xfrm>
          <a:prstGeom prst="rect">
            <a:avLst/>
          </a:prstGeom>
          <a:noFill/>
        </p:spPr>
        <p:txBody>
          <a:bodyPr wrap="square" rtlCol="0" anchor="ctr">
            <a:spAutoFit/>
          </a:bodyPr>
          <a:lstStyle>
            <a:defPPr>
              <a:defRPr lang="en-US"/>
            </a:defPPr>
            <a:lvl1pPr algn="ctr">
              <a:lnSpc>
                <a:spcPts val="9400"/>
              </a:lnSpc>
              <a:defRPr sz="8000" b="1" spc="-290">
                <a:solidFill>
                  <a:schemeClr val="tx2"/>
                </a:solidFill>
                <a:latin typeface="Raleway" panose="020B0503030101060003" pitchFamily="34" charset="77"/>
              </a:defRPr>
            </a:lvl1pPr>
          </a:lstStyle>
          <a:p>
            <a:pPr marL="0" marR="0" lvl="0" indent="0" algn="ctr" defTabSz="914217" rtl="0" eaLnBrk="1" fontAlgn="auto" latinLnBrk="0" hangingPunct="1">
              <a:lnSpc>
                <a:spcPts val="4700"/>
              </a:lnSpc>
              <a:spcBef>
                <a:spcPts val="0"/>
              </a:spcBef>
              <a:spcAft>
                <a:spcPts val="0"/>
              </a:spcAft>
              <a:buClrTx/>
              <a:buSzTx/>
              <a:buFontTx/>
              <a:buNone/>
              <a:tabLst/>
              <a:defRPr/>
            </a:pPr>
            <a:r>
              <a:rPr kumimoji="0" lang="en-US" sz="3600" b="1" i="0" u="none" strike="noStrike" kern="1200" cap="none" spc="-145" normalizeH="0" baseline="0" noProof="0" dirty="0">
                <a:ln>
                  <a:noFill/>
                </a:ln>
                <a:solidFill>
                  <a:srgbClr val="ED7D31"/>
                </a:solidFill>
                <a:effectLst/>
                <a:uLnTx/>
                <a:uFillTx/>
                <a:latin typeface="Arial" panose="020B0604020202020204" pitchFamily="34" charset="0"/>
                <a:cs typeface="Arial" panose="020B0604020202020204" pitchFamily="34" charset="0"/>
              </a:rPr>
              <a:t>02</a:t>
            </a:r>
          </a:p>
        </p:txBody>
      </p:sp>
      <p:sp>
        <p:nvSpPr>
          <p:cNvPr id="46" name="TextBox 45">
            <a:extLst>
              <a:ext uri="{FF2B5EF4-FFF2-40B4-BE49-F238E27FC236}">
                <a16:creationId xmlns:a16="http://schemas.microsoft.com/office/drawing/2014/main" xmlns="" id="{9FF5B79D-20E4-44EE-9581-782CFFA204F9}"/>
              </a:ext>
            </a:extLst>
          </p:cNvPr>
          <p:cNvSpPr txBox="1"/>
          <p:nvPr/>
        </p:nvSpPr>
        <p:spPr>
          <a:xfrm>
            <a:off x="9715917" y="2056315"/>
            <a:ext cx="745658" cy="673646"/>
          </a:xfrm>
          <a:prstGeom prst="rect">
            <a:avLst/>
          </a:prstGeom>
          <a:noFill/>
        </p:spPr>
        <p:txBody>
          <a:bodyPr wrap="square" rtlCol="0" anchor="ctr">
            <a:spAutoFit/>
          </a:bodyPr>
          <a:lstStyle>
            <a:defPPr>
              <a:defRPr lang="en-US"/>
            </a:defPPr>
            <a:lvl1pPr algn="ctr">
              <a:lnSpc>
                <a:spcPts val="9400"/>
              </a:lnSpc>
              <a:defRPr sz="8000" b="1" spc="-290">
                <a:solidFill>
                  <a:schemeClr val="tx2"/>
                </a:solidFill>
                <a:latin typeface="Raleway" panose="020B0503030101060003" pitchFamily="34" charset="77"/>
              </a:defRPr>
            </a:lvl1pPr>
          </a:lstStyle>
          <a:p>
            <a:pPr marL="0" marR="0" lvl="0" indent="0" algn="ctr" defTabSz="914217" rtl="0" eaLnBrk="1" fontAlgn="auto" latinLnBrk="0" hangingPunct="1">
              <a:lnSpc>
                <a:spcPts val="4700"/>
              </a:lnSpc>
              <a:spcBef>
                <a:spcPts val="0"/>
              </a:spcBef>
              <a:spcAft>
                <a:spcPts val="0"/>
              </a:spcAft>
              <a:buClrTx/>
              <a:buSzTx/>
              <a:buFontTx/>
              <a:buNone/>
              <a:tabLst/>
              <a:defRPr/>
            </a:pPr>
            <a:r>
              <a:rPr kumimoji="0" lang="en-US" sz="3600" b="1" i="0" u="none" strike="noStrike" kern="1200" cap="none" spc="-145" normalizeH="0" baseline="0" noProof="0" dirty="0">
                <a:ln>
                  <a:noFill/>
                </a:ln>
                <a:solidFill>
                  <a:srgbClr val="A5A5A5"/>
                </a:solidFill>
                <a:effectLst/>
                <a:uLnTx/>
                <a:uFillTx/>
                <a:latin typeface="Arial" panose="020B0604020202020204" pitchFamily="34" charset="0"/>
                <a:cs typeface="Arial" panose="020B0604020202020204" pitchFamily="34" charset="0"/>
              </a:rPr>
              <a:t>03</a:t>
            </a:r>
          </a:p>
        </p:txBody>
      </p:sp>
    </p:spTree>
    <p:extLst>
      <p:ext uri="{BB962C8B-B14F-4D97-AF65-F5344CB8AC3E}">
        <p14:creationId xmlns:p14="http://schemas.microsoft.com/office/powerpoint/2010/main" xmlns="" val="1625264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xmlns="" id="{1CCCCFDA-FCE7-4810-BDD1-A4FBA315BE1E}"/>
              </a:ext>
            </a:extLst>
          </p:cNvPr>
          <p:cNvGrpSpPr/>
          <p:nvPr/>
        </p:nvGrpSpPr>
        <p:grpSpPr>
          <a:xfrm>
            <a:off x="8075553" y="3839625"/>
            <a:ext cx="3648282" cy="2681419"/>
            <a:chOff x="1518745" y="1519880"/>
            <a:chExt cx="3656784" cy="3583462"/>
          </a:xfrm>
        </p:grpSpPr>
        <p:sp>
          <p:nvSpPr>
            <p:cNvPr id="14" name="Freeform 14"/>
            <p:cNvSpPr/>
            <p:nvPr/>
          </p:nvSpPr>
          <p:spPr>
            <a:xfrm>
              <a:off x="1518745" y="1519880"/>
              <a:ext cx="3656784" cy="3583462"/>
            </a:xfrm>
            <a:custGeom>
              <a:avLst/>
              <a:gdLst/>
              <a:ahLst/>
              <a:cxnLst/>
              <a:rect l="l" t="t" r="r" b="b"/>
              <a:pathLst>
                <a:path w="2490826" h="2926080">
                  <a:moveTo>
                    <a:pt x="0" y="0"/>
                  </a:moveTo>
                  <a:lnTo>
                    <a:pt x="2490826" y="0"/>
                  </a:lnTo>
                  <a:lnTo>
                    <a:pt x="2490826" y="2926080"/>
                  </a:lnTo>
                  <a:lnTo>
                    <a:pt x="0" y="2926080"/>
                  </a:lnTo>
                  <a:lnTo>
                    <a:pt x="0" y="0"/>
                  </a:lnTo>
                  <a:close/>
                </a:path>
              </a:pathLst>
            </a:custGeom>
            <a:blipFill>
              <a:blip r:embed="rId2" cstate="print">
                <a:extLst>
                  <a:ext uri="{96DAC541-7B7A-43D3-8B79-37D633B846F1}">
                    <asvg:svgBlip xmlns:asvg="http://schemas.microsoft.com/office/drawing/2016/SVG/main" xmlns="" r:embed="rId3"/>
                  </a:ext>
                </a:extLst>
              </a:blip>
              <a:stretch>
                <a:fillRect/>
              </a:stretch>
            </a:blipFill>
          </p:spPr>
        </p:sp>
        <p:sp>
          <p:nvSpPr>
            <p:cNvPr id="31" name="TextBox 31"/>
            <p:cNvSpPr txBox="1"/>
            <p:nvPr/>
          </p:nvSpPr>
          <p:spPr>
            <a:xfrm>
              <a:off x="1830530" y="2376497"/>
              <a:ext cx="3033214" cy="1645256"/>
            </a:xfrm>
            <a:prstGeom prst="rect">
              <a:avLst/>
            </a:prstGeom>
          </p:spPr>
          <p:txBody>
            <a:bodyPr wrap="square" lIns="0" tIns="0" rIns="0" bIns="0" rtlCol="0" anchor="t">
              <a:spAutoFit/>
            </a:bodyPr>
            <a:lstStyle/>
            <a:p>
              <a:pPr algn="ctr"/>
              <a:r>
                <a:rPr lang="en-US" sz="1600" dirty="0">
                  <a:effectLst/>
                  <a:latin typeface="Arial" panose="020B0604020202020204" pitchFamily="34" charset="0"/>
                  <a:ea typeface="Calibri" panose="020F0502020204030204" pitchFamily="34" charset="0"/>
                  <a:cs typeface="Arial" panose="020B0604020202020204" pitchFamily="34" charset="0"/>
                </a:rPr>
                <a:t>CVD includes coronary heart disease, stroke or TIA, heart failure, atrial fibrillation, peripheral arterial disease, and others (WHO, 2025, BHF, 2024)</a:t>
              </a:r>
              <a:endParaRPr lang="en-US" sz="1200" dirty="0">
                <a:solidFill>
                  <a:srgbClr val="3F7840"/>
                </a:solidFill>
                <a:latin typeface="Arial" panose="020B0604020202020204" pitchFamily="34" charset="0"/>
                <a:ea typeface="TT Norms"/>
                <a:cs typeface="Arial" panose="020B0604020202020204" pitchFamily="34" charset="0"/>
                <a:sym typeface="TT Norms"/>
              </a:endParaRPr>
            </a:p>
          </p:txBody>
        </p:sp>
      </p:grpSp>
      <p:grpSp>
        <p:nvGrpSpPr>
          <p:cNvPr id="15" name="Group 14">
            <a:extLst>
              <a:ext uri="{FF2B5EF4-FFF2-40B4-BE49-F238E27FC236}">
                <a16:creationId xmlns:a16="http://schemas.microsoft.com/office/drawing/2014/main" xmlns="" id="{965BA752-B280-4C51-9B40-FCF5B01C13B8}"/>
              </a:ext>
            </a:extLst>
          </p:cNvPr>
          <p:cNvGrpSpPr/>
          <p:nvPr/>
        </p:nvGrpSpPr>
        <p:grpSpPr>
          <a:xfrm>
            <a:off x="8075553" y="995128"/>
            <a:ext cx="3648282" cy="2681419"/>
            <a:chOff x="6280528" y="1519878"/>
            <a:chExt cx="3558338" cy="3583463"/>
          </a:xfrm>
        </p:grpSpPr>
        <p:sp>
          <p:nvSpPr>
            <p:cNvPr id="6" name="Freeform 6"/>
            <p:cNvSpPr/>
            <p:nvPr/>
          </p:nvSpPr>
          <p:spPr>
            <a:xfrm>
              <a:off x="6280528" y="1519878"/>
              <a:ext cx="3558338" cy="3583463"/>
            </a:xfrm>
            <a:custGeom>
              <a:avLst/>
              <a:gdLst/>
              <a:ahLst/>
              <a:cxnLst/>
              <a:rect l="l" t="t" r="r" b="b"/>
              <a:pathLst>
                <a:path w="2490826" h="2926080">
                  <a:moveTo>
                    <a:pt x="0" y="0"/>
                  </a:moveTo>
                  <a:lnTo>
                    <a:pt x="2490826" y="0"/>
                  </a:lnTo>
                  <a:lnTo>
                    <a:pt x="2490826" y="2926080"/>
                  </a:lnTo>
                  <a:lnTo>
                    <a:pt x="0" y="2926080"/>
                  </a:lnTo>
                  <a:lnTo>
                    <a:pt x="0" y="0"/>
                  </a:lnTo>
                  <a:close/>
                </a:path>
              </a:pathLst>
            </a:custGeom>
            <a:blipFill>
              <a:blip r:embed="rId4" cstate="print">
                <a:extLst>
                  <a:ext uri="{96DAC541-7B7A-43D3-8B79-37D633B846F1}">
                    <asvg:svgBlip xmlns:asvg="http://schemas.microsoft.com/office/drawing/2016/SVG/main" xmlns="" r:embed="rId5"/>
                  </a:ext>
                </a:extLst>
              </a:blip>
              <a:stretch>
                <a:fillRect/>
              </a:stretch>
            </a:blipFill>
          </p:spPr>
        </p:sp>
        <p:sp>
          <p:nvSpPr>
            <p:cNvPr id="33" name="TextBox 33"/>
            <p:cNvSpPr txBox="1"/>
            <p:nvPr/>
          </p:nvSpPr>
          <p:spPr>
            <a:xfrm>
              <a:off x="6706340" y="2172828"/>
              <a:ext cx="2709510" cy="2632411"/>
            </a:xfrm>
            <a:prstGeom prst="rect">
              <a:avLst/>
            </a:prstGeom>
          </p:spPr>
          <p:txBody>
            <a:bodyPr wrap="square" lIns="0" tIns="0" rIns="0" bIns="0" rtlCol="0" anchor="t">
              <a:spAutoFit/>
            </a:bodyPr>
            <a:lstStyle/>
            <a:p>
              <a:pPr algn="ctr"/>
              <a:r>
                <a:rPr lang="en-US" sz="1600" dirty="0">
                  <a:effectLst/>
                  <a:latin typeface="Arial" panose="020B0604020202020204" pitchFamily="34" charset="0"/>
                  <a:ea typeface="Calibri" panose="020F0502020204030204" pitchFamily="34" charset="0"/>
                  <a:cs typeface="Arial" panose="020B0604020202020204" pitchFamily="34" charset="0"/>
                </a:rPr>
                <a:t>Primary prevention applies when no established CVD is present, secondary prevention applies when CVD is established, and this distinction guides therapy and recall (NICE NG238, 2023, Williams, 2024)</a:t>
              </a:r>
              <a:endParaRPr lang="en-US" sz="1200" dirty="0">
                <a:solidFill>
                  <a:srgbClr val="3F7840"/>
                </a:solidFill>
                <a:latin typeface="Arial" panose="020B0604020202020204" pitchFamily="34" charset="0"/>
                <a:ea typeface="TT Norms"/>
                <a:cs typeface="Arial" panose="020B0604020202020204" pitchFamily="34" charset="0"/>
                <a:sym typeface="TT Norms"/>
              </a:endParaRPr>
            </a:p>
          </p:txBody>
        </p:sp>
      </p:grpSp>
      <p:sp>
        <p:nvSpPr>
          <p:cNvPr id="21" name="TextBox 20">
            <a:extLst>
              <a:ext uri="{FF2B5EF4-FFF2-40B4-BE49-F238E27FC236}">
                <a16:creationId xmlns:a16="http://schemas.microsoft.com/office/drawing/2014/main" xmlns="" id="{A919A2BD-9757-4986-B496-56A87894046B}"/>
              </a:ext>
            </a:extLst>
          </p:cNvPr>
          <p:cNvSpPr txBox="1"/>
          <p:nvPr/>
        </p:nvSpPr>
        <p:spPr>
          <a:xfrm>
            <a:off x="3045687" y="310318"/>
            <a:ext cx="6098058" cy="523220"/>
          </a:xfrm>
          <a:prstGeom prst="rect">
            <a:avLst/>
          </a:prstGeom>
          <a:noFill/>
        </p:spPr>
        <p:txBody>
          <a:bodyPr wrap="square">
            <a:spAutoFit/>
          </a:bodyPr>
          <a:lstStyle/>
          <a:p>
            <a:pPr algn="ctr"/>
            <a:r>
              <a:rPr lang="en-US" sz="2800" b="1" dirty="0">
                <a:effectLst/>
                <a:latin typeface="Arial" panose="020B0604020202020204" pitchFamily="34" charset="0"/>
                <a:ea typeface="Calibri" panose="020F0502020204030204" pitchFamily="34" charset="0"/>
                <a:cs typeface="Arial" panose="020B0604020202020204" pitchFamily="34" charset="0"/>
              </a:rPr>
              <a:t>WHAT COUNTS AS CVD</a:t>
            </a:r>
            <a:endParaRPr lang="en-US" sz="2800" b="1" dirty="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xmlns="" id="{1701C796-F76A-4D8C-974E-60E13AF8A28F}"/>
              </a:ext>
            </a:extLst>
          </p:cNvPr>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1197095" y="1651250"/>
            <a:ext cx="6292609" cy="355549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6"/>
          <p:cNvSpPr txBox="1"/>
          <p:nvPr/>
        </p:nvSpPr>
        <p:spPr>
          <a:xfrm>
            <a:off x="1705025" y="297113"/>
            <a:ext cx="8781953" cy="592150"/>
          </a:xfrm>
          <a:prstGeom prst="rect">
            <a:avLst/>
          </a:prstGeom>
        </p:spPr>
        <p:txBody>
          <a:bodyPr lIns="0" tIns="0" rIns="0" bIns="0" rtlCol="0" anchor="t">
            <a:spAutoFit/>
          </a:bodyPr>
          <a:lstStyle/>
          <a:p>
            <a:pPr algn="ctr" defTabSz="609615">
              <a:lnSpc>
                <a:spcPts val="5227"/>
              </a:lnSpc>
              <a:spcBef>
                <a:spcPct val="0"/>
              </a:spcBef>
              <a:defRPr/>
            </a:pPr>
            <a:r>
              <a:rPr lang="en-US" sz="2800" b="1" dirty="0">
                <a:latin typeface="Arial" panose="020B0604020202020204" pitchFamily="34" charset="0"/>
                <a:cs typeface="Arial" panose="020B0604020202020204" pitchFamily="34" charset="0"/>
              </a:rPr>
              <a:t>AETIOLOGY AND RISK FACTORS</a:t>
            </a:r>
            <a:endParaRPr lang="en-US" sz="2800" b="1" dirty="0">
              <a:solidFill>
                <a:srgbClr val="313131"/>
              </a:solidFill>
              <a:latin typeface="Arial" panose="020B0604020202020204" pitchFamily="34" charset="0"/>
              <a:ea typeface="Eastman Grotesque Bold"/>
              <a:cs typeface="Arial" panose="020B0604020202020204" pitchFamily="34" charset="0"/>
              <a:sym typeface="Eastman Grotesque Bold"/>
            </a:endParaRPr>
          </a:p>
        </p:txBody>
      </p:sp>
      <p:grpSp>
        <p:nvGrpSpPr>
          <p:cNvPr id="2" name="Group 2"/>
          <p:cNvGrpSpPr/>
          <p:nvPr/>
        </p:nvGrpSpPr>
        <p:grpSpPr>
          <a:xfrm>
            <a:off x="916366" y="1777274"/>
            <a:ext cx="2303444" cy="3734963"/>
            <a:chOff x="0" y="0"/>
            <a:chExt cx="817403" cy="1475541"/>
          </a:xfrm>
        </p:grpSpPr>
        <p:sp>
          <p:nvSpPr>
            <p:cNvPr id="3" name="Freeform 3"/>
            <p:cNvSpPr/>
            <p:nvPr/>
          </p:nvSpPr>
          <p:spPr>
            <a:xfrm>
              <a:off x="0" y="0"/>
              <a:ext cx="817403" cy="1475541"/>
            </a:xfrm>
            <a:custGeom>
              <a:avLst/>
              <a:gdLst/>
              <a:ahLst/>
              <a:cxnLst/>
              <a:rect l="l" t="t" r="r" b="b"/>
              <a:pathLst>
                <a:path w="817403" h="1475541">
                  <a:moveTo>
                    <a:pt x="79824" y="0"/>
                  </a:moveTo>
                  <a:lnTo>
                    <a:pt x="737579" y="0"/>
                  </a:lnTo>
                  <a:cubicBezTo>
                    <a:pt x="758750" y="0"/>
                    <a:pt x="779053" y="8410"/>
                    <a:pt x="794023" y="23380"/>
                  </a:cubicBezTo>
                  <a:cubicBezTo>
                    <a:pt x="808993" y="38350"/>
                    <a:pt x="817403" y="58654"/>
                    <a:pt x="817403" y="79824"/>
                  </a:cubicBezTo>
                  <a:lnTo>
                    <a:pt x="817403" y="1395716"/>
                  </a:lnTo>
                  <a:cubicBezTo>
                    <a:pt x="817403" y="1439802"/>
                    <a:pt x="781665" y="1475541"/>
                    <a:pt x="737579" y="1475541"/>
                  </a:cubicBezTo>
                  <a:lnTo>
                    <a:pt x="79824" y="1475541"/>
                  </a:lnTo>
                  <a:cubicBezTo>
                    <a:pt x="35739" y="1475541"/>
                    <a:pt x="0" y="1439802"/>
                    <a:pt x="0" y="1395716"/>
                  </a:cubicBezTo>
                  <a:lnTo>
                    <a:pt x="0" y="79824"/>
                  </a:lnTo>
                  <a:cubicBezTo>
                    <a:pt x="0" y="35739"/>
                    <a:pt x="35739" y="0"/>
                    <a:pt x="79824" y="0"/>
                  </a:cubicBezTo>
                  <a:close/>
                </a:path>
              </a:pathLst>
            </a:custGeom>
            <a:solidFill>
              <a:srgbClr val="FEBB0F">
                <a:alpha val="19608"/>
              </a:srgbClr>
            </a:solidFill>
          </p:spPr>
        </p:sp>
        <p:sp>
          <p:nvSpPr>
            <p:cNvPr id="4" name="TextBox 4"/>
            <p:cNvSpPr txBox="1"/>
            <p:nvPr/>
          </p:nvSpPr>
          <p:spPr>
            <a:xfrm>
              <a:off x="0" y="0"/>
              <a:ext cx="817403" cy="1475541"/>
            </a:xfrm>
            <a:prstGeom prst="rect">
              <a:avLst/>
            </a:prstGeom>
          </p:spPr>
          <p:txBody>
            <a:bodyPr lIns="33867" tIns="33867" rIns="33867" bIns="33867" rtlCol="0" anchor="ctr"/>
            <a:lstStyle/>
            <a:p>
              <a:pPr algn="ctr" defTabSz="609615">
                <a:lnSpc>
                  <a:spcPts val="1440"/>
                </a:lnSpc>
                <a:defRPr/>
              </a:pPr>
              <a:endParaRPr sz="1200" dirty="0">
                <a:solidFill>
                  <a:prstClr val="black"/>
                </a:solidFill>
                <a:latin typeface="Arial" panose="020B0604020202020204" pitchFamily="34" charset="0"/>
                <a:cs typeface="Arial" panose="020B0604020202020204" pitchFamily="34" charset="0"/>
              </a:endParaRPr>
            </a:p>
          </p:txBody>
        </p:sp>
      </p:grpSp>
      <p:grpSp>
        <p:nvGrpSpPr>
          <p:cNvPr id="5" name="Group 5"/>
          <p:cNvGrpSpPr/>
          <p:nvPr/>
        </p:nvGrpSpPr>
        <p:grpSpPr>
          <a:xfrm>
            <a:off x="3658010" y="1777274"/>
            <a:ext cx="2303444" cy="3734963"/>
            <a:chOff x="0" y="0"/>
            <a:chExt cx="817403" cy="1475541"/>
          </a:xfrm>
        </p:grpSpPr>
        <p:sp>
          <p:nvSpPr>
            <p:cNvPr id="6" name="Freeform 6"/>
            <p:cNvSpPr/>
            <p:nvPr/>
          </p:nvSpPr>
          <p:spPr>
            <a:xfrm>
              <a:off x="0" y="0"/>
              <a:ext cx="817403" cy="1475541"/>
            </a:xfrm>
            <a:custGeom>
              <a:avLst/>
              <a:gdLst/>
              <a:ahLst/>
              <a:cxnLst/>
              <a:rect l="l" t="t" r="r" b="b"/>
              <a:pathLst>
                <a:path w="817403" h="1475541">
                  <a:moveTo>
                    <a:pt x="79824" y="0"/>
                  </a:moveTo>
                  <a:lnTo>
                    <a:pt x="737579" y="0"/>
                  </a:lnTo>
                  <a:cubicBezTo>
                    <a:pt x="758750" y="0"/>
                    <a:pt x="779053" y="8410"/>
                    <a:pt x="794023" y="23380"/>
                  </a:cubicBezTo>
                  <a:cubicBezTo>
                    <a:pt x="808993" y="38350"/>
                    <a:pt x="817403" y="58654"/>
                    <a:pt x="817403" y="79824"/>
                  </a:cubicBezTo>
                  <a:lnTo>
                    <a:pt x="817403" y="1395716"/>
                  </a:lnTo>
                  <a:cubicBezTo>
                    <a:pt x="817403" y="1439802"/>
                    <a:pt x="781665" y="1475541"/>
                    <a:pt x="737579" y="1475541"/>
                  </a:cubicBezTo>
                  <a:lnTo>
                    <a:pt x="79824" y="1475541"/>
                  </a:lnTo>
                  <a:cubicBezTo>
                    <a:pt x="35739" y="1475541"/>
                    <a:pt x="0" y="1439802"/>
                    <a:pt x="0" y="1395716"/>
                  </a:cubicBezTo>
                  <a:lnTo>
                    <a:pt x="0" y="79824"/>
                  </a:lnTo>
                  <a:cubicBezTo>
                    <a:pt x="0" y="35739"/>
                    <a:pt x="35739" y="0"/>
                    <a:pt x="79824" y="0"/>
                  </a:cubicBezTo>
                  <a:close/>
                </a:path>
              </a:pathLst>
            </a:custGeom>
            <a:solidFill>
              <a:srgbClr val="FF9501">
                <a:alpha val="19608"/>
              </a:srgbClr>
            </a:solidFill>
          </p:spPr>
        </p:sp>
        <p:sp>
          <p:nvSpPr>
            <p:cNvPr id="7" name="TextBox 7"/>
            <p:cNvSpPr txBox="1"/>
            <p:nvPr/>
          </p:nvSpPr>
          <p:spPr>
            <a:xfrm>
              <a:off x="0" y="0"/>
              <a:ext cx="817403" cy="1475541"/>
            </a:xfrm>
            <a:prstGeom prst="rect">
              <a:avLst/>
            </a:prstGeom>
          </p:spPr>
          <p:txBody>
            <a:bodyPr lIns="33867" tIns="33867" rIns="33867" bIns="33867" rtlCol="0" anchor="ctr"/>
            <a:lstStyle/>
            <a:p>
              <a:pPr algn="ctr" defTabSz="609615">
                <a:lnSpc>
                  <a:spcPts val="1440"/>
                </a:lnSpc>
                <a:defRPr/>
              </a:pPr>
              <a:endParaRPr sz="1200" dirty="0">
                <a:solidFill>
                  <a:prstClr val="black"/>
                </a:solidFill>
                <a:latin typeface="Arial" panose="020B0604020202020204" pitchFamily="34" charset="0"/>
                <a:cs typeface="Arial" panose="020B0604020202020204" pitchFamily="34" charset="0"/>
              </a:endParaRPr>
            </a:p>
          </p:txBody>
        </p:sp>
      </p:grpSp>
      <p:sp>
        <p:nvSpPr>
          <p:cNvPr id="8" name="Freeform 8"/>
          <p:cNvSpPr/>
          <p:nvPr/>
        </p:nvSpPr>
        <p:spPr>
          <a:xfrm>
            <a:off x="688851" y="2417699"/>
            <a:ext cx="2589365" cy="1064877"/>
          </a:xfrm>
          <a:custGeom>
            <a:avLst/>
            <a:gdLst/>
            <a:ahLst/>
            <a:cxnLst/>
            <a:rect l="l" t="t" r="r" b="b"/>
            <a:pathLst>
              <a:path w="3884048" h="1597315">
                <a:moveTo>
                  <a:pt x="0" y="0"/>
                </a:moveTo>
                <a:lnTo>
                  <a:pt x="3884048" y="0"/>
                </a:lnTo>
                <a:lnTo>
                  <a:pt x="3884048" y="1597315"/>
                </a:lnTo>
                <a:lnTo>
                  <a:pt x="0" y="1597315"/>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9" name="Freeform 9"/>
          <p:cNvSpPr/>
          <p:nvPr/>
        </p:nvSpPr>
        <p:spPr>
          <a:xfrm>
            <a:off x="3430496" y="2417699"/>
            <a:ext cx="2589365" cy="1064877"/>
          </a:xfrm>
          <a:custGeom>
            <a:avLst/>
            <a:gdLst/>
            <a:ahLst/>
            <a:cxnLst/>
            <a:rect l="l" t="t" r="r" b="b"/>
            <a:pathLst>
              <a:path w="3884048" h="1597315">
                <a:moveTo>
                  <a:pt x="0" y="0"/>
                </a:moveTo>
                <a:lnTo>
                  <a:pt x="3884048" y="0"/>
                </a:lnTo>
                <a:lnTo>
                  <a:pt x="3884048" y="1597315"/>
                </a:lnTo>
                <a:lnTo>
                  <a:pt x="0" y="1597315"/>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0" name="Freeform 10"/>
          <p:cNvSpPr/>
          <p:nvPr/>
        </p:nvSpPr>
        <p:spPr>
          <a:xfrm>
            <a:off x="1526050" y="1345766"/>
            <a:ext cx="849683" cy="849683"/>
          </a:xfrm>
          <a:custGeom>
            <a:avLst/>
            <a:gdLst/>
            <a:ahLst/>
            <a:cxnLst/>
            <a:rect l="l" t="t" r="r" b="b"/>
            <a:pathLst>
              <a:path w="1274523" h="1274523">
                <a:moveTo>
                  <a:pt x="0" y="0"/>
                </a:moveTo>
                <a:lnTo>
                  <a:pt x="1274523" y="0"/>
                </a:lnTo>
                <a:lnTo>
                  <a:pt x="1274523" y="1274524"/>
                </a:lnTo>
                <a:lnTo>
                  <a:pt x="0" y="1274524"/>
                </a:lnTo>
                <a:lnTo>
                  <a:pt x="0" y="0"/>
                </a:lnTo>
                <a:close/>
              </a:path>
            </a:pathLst>
          </a:custGeom>
          <a:blipFill>
            <a:blip r:embed="rId6" cstate="print">
              <a:extLst>
                <a:ext uri="{96DAC541-7B7A-43D3-8B79-37D633B846F1}">
                  <asvg:svgBlip xmlns:asvg="http://schemas.microsoft.com/office/drawing/2016/SVG/main" xmlns="" r:embed="rId7"/>
                </a:ext>
              </a:extLst>
            </a:blip>
            <a:stretch>
              <a:fillRect/>
            </a:stretch>
          </a:blipFill>
        </p:spPr>
      </p:sp>
      <p:sp>
        <p:nvSpPr>
          <p:cNvPr id="11" name="Freeform 11"/>
          <p:cNvSpPr/>
          <p:nvPr/>
        </p:nvSpPr>
        <p:spPr>
          <a:xfrm>
            <a:off x="4267695" y="1345766"/>
            <a:ext cx="849683" cy="849683"/>
          </a:xfrm>
          <a:custGeom>
            <a:avLst/>
            <a:gdLst/>
            <a:ahLst/>
            <a:cxnLst/>
            <a:rect l="l" t="t" r="r" b="b"/>
            <a:pathLst>
              <a:path w="1274523" h="1274523">
                <a:moveTo>
                  <a:pt x="0" y="0"/>
                </a:moveTo>
                <a:lnTo>
                  <a:pt x="1274523" y="0"/>
                </a:lnTo>
                <a:lnTo>
                  <a:pt x="1274523" y="1274524"/>
                </a:lnTo>
                <a:lnTo>
                  <a:pt x="0" y="1274524"/>
                </a:lnTo>
                <a:lnTo>
                  <a:pt x="0" y="0"/>
                </a:lnTo>
                <a:close/>
              </a:path>
            </a:pathLst>
          </a:custGeom>
          <a:blipFill>
            <a:blip r:embed="rId8" cstate="print">
              <a:extLst>
                <a:ext uri="{96DAC541-7B7A-43D3-8B79-37D633B846F1}">
                  <asvg:svgBlip xmlns:asvg="http://schemas.microsoft.com/office/drawing/2016/SVG/main" xmlns="" r:embed="rId9"/>
                </a:ext>
              </a:extLst>
            </a:blip>
            <a:stretch>
              <a:fillRect/>
            </a:stretch>
          </a:blipFill>
        </p:spPr>
      </p:sp>
      <p:grpSp>
        <p:nvGrpSpPr>
          <p:cNvPr id="12" name="Group 12"/>
          <p:cNvGrpSpPr/>
          <p:nvPr/>
        </p:nvGrpSpPr>
        <p:grpSpPr>
          <a:xfrm>
            <a:off x="6399655" y="1777274"/>
            <a:ext cx="2303444" cy="3734963"/>
            <a:chOff x="0" y="0"/>
            <a:chExt cx="817403" cy="1475541"/>
          </a:xfrm>
        </p:grpSpPr>
        <p:sp>
          <p:nvSpPr>
            <p:cNvPr id="13" name="Freeform 13"/>
            <p:cNvSpPr/>
            <p:nvPr/>
          </p:nvSpPr>
          <p:spPr>
            <a:xfrm>
              <a:off x="0" y="0"/>
              <a:ext cx="817403" cy="1475541"/>
            </a:xfrm>
            <a:custGeom>
              <a:avLst/>
              <a:gdLst/>
              <a:ahLst/>
              <a:cxnLst/>
              <a:rect l="l" t="t" r="r" b="b"/>
              <a:pathLst>
                <a:path w="817403" h="1475541">
                  <a:moveTo>
                    <a:pt x="79824" y="0"/>
                  </a:moveTo>
                  <a:lnTo>
                    <a:pt x="737579" y="0"/>
                  </a:lnTo>
                  <a:cubicBezTo>
                    <a:pt x="758750" y="0"/>
                    <a:pt x="779053" y="8410"/>
                    <a:pt x="794023" y="23380"/>
                  </a:cubicBezTo>
                  <a:cubicBezTo>
                    <a:pt x="808993" y="38350"/>
                    <a:pt x="817403" y="58654"/>
                    <a:pt x="817403" y="79824"/>
                  </a:cubicBezTo>
                  <a:lnTo>
                    <a:pt x="817403" y="1395716"/>
                  </a:lnTo>
                  <a:cubicBezTo>
                    <a:pt x="817403" y="1439802"/>
                    <a:pt x="781665" y="1475541"/>
                    <a:pt x="737579" y="1475541"/>
                  </a:cubicBezTo>
                  <a:lnTo>
                    <a:pt x="79824" y="1475541"/>
                  </a:lnTo>
                  <a:cubicBezTo>
                    <a:pt x="35739" y="1475541"/>
                    <a:pt x="0" y="1439802"/>
                    <a:pt x="0" y="1395716"/>
                  </a:cubicBezTo>
                  <a:lnTo>
                    <a:pt x="0" y="79824"/>
                  </a:lnTo>
                  <a:cubicBezTo>
                    <a:pt x="0" y="35739"/>
                    <a:pt x="35739" y="0"/>
                    <a:pt x="79824" y="0"/>
                  </a:cubicBezTo>
                  <a:close/>
                </a:path>
              </a:pathLst>
            </a:custGeom>
            <a:solidFill>
              <a:srgbClr val="04B1D2">
                <a:alpha val="19608"/>
              </a:srgbClr>
            </a:solidFill>
          </p:spPr>
        </p:sp>
        <p:sp>
          <p:nvSpPr>
            <p:cNvPr id="14" name="TextBox 14"/>
            <p:cNvSpPr txBox="1"/>
            <p:nvPr/>
          </p:nvSpPr>
          <p:spPr>
            <a:xfrm>
              <a:off x="0" y="0"/>
              <a:ext cx="817403" cy="1475541"/>
            </a:xfrm>
            <a:prstGeom prst="rect">
              <a:avLst/>
            </a:prstGeom>
          </p:spPr>
          <p:txBody>
            <a:bodyPr lIns="33867" tIns="33867" rIns="33867" bIns="33867" rtlCol="0" anchor="ctr"/>
            <a:lstStyle/>
            <a:p>
              <a:pPr algn="ctr" defTabSz="609615">
                <a:lnSpc>
                  <a:spcPts val="1440"/>
                </a:lnSpc>
                <a:defRPr/>
              </a:pPr>
              <a:endParaRPr sz="1200" dirty="0">
                <a:solidFill>
                  <a:prstClr val="black"/>
                </a:solidFill>
                <a:latin typeface="Arial" panose="020B0604020202020204" pitchFamily="34" charset="0"/>
                <a:cs typeface="Arial" panose="020B0604020202020204" pitchFamily="34" charset="0"/>
              </a:endParaRPr>
            </a:p>
          </p:txBody>
        </p:sp>
      </p:grpSp>
      <p:sp>
        <p:nvSpPr>
          <p:cNvPr id="15" name="Freeform 15"/>
          <p:cNvSpPr/>
          <p:nvPr/>
        </p:nvSpPr>
        <p:spPr>
          <a:xfrm>
            <a:off x="6172140" y="2417699"/>
            <a:ext cx="2589365" cy="1064877"/>
          </a:xfrm>
          <a:custGeom>
            <a:avLst/>
            <a:gdLst/>
            <a:ahLst/>
            <a:cxnLst/>
            <a:rect l="l" t="t" r="r" b="b"/>
            <a:pathLst>
              <a:path w="3884048" h="1597315">
                <a:moveTo>
                  <a:pt x="0" y="0"/>
                </a:moveTo>
                <a:lnTo>
                  <a:pt x="3884048" y="0"/>
                </a:lnTo>
                <a:lnTo>
                  <a:pt x="3884048" y="1597315"/>
                </a:lnTo>
                <a:lnTo>
                  <a:pt x="0" y="1597315"/>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16" name="Freeform 16"/>
          <p:cNvSpPr/>
          <p:nvPr/>
        </p:nvSpPr>
        <p:spPr>
          <a:xfrm>
            <a:off x="7009340" y="1345766"/>
            <a:ext cx="849683" cy="849683"/>
          </a:xfrm>
          <a:custGeom>
            <a:avLst/>
            <a:gdLst/>
            <a:ahLst/>
            <a:cxnLst/>
            <a:rect l="l" t="t" r="r" b="b"/>
            <a:pathLst>
              <a:path w="1274523" h="1274523">
                <a:moveTo>
                  <a:pt x="0" y="0"/>
                </a:moveTo>
                <a:lnTo>
                  <a:pt x="1274523" y="0"/>
                </a:lnTo>
                <a:lnTo>
                  <a:pt x="1274523" y="1274524"/>
                </a:lnTo>
                <a:lnTo>
                  <a:pt x="0" y="1274524"/>
                </a:lnTo>
                <a:lnTo>
                  <a:pt x="0" y="0"/>
                </a:lnTo>
                <a:close/>
              </a:path>
            </a:pathLst>
          </a:custGeom>
          <a:blipFill>
            <a:blip r:embed="rId12" cstate="print">
              <a:extLst>
                <a:ext uri="{96DAC541-7B7A-43D3-8B79-37D633B846F1}">
                  <asvg:svgBlip xmlns:asvg="http://schemas.microsoft.com/office/drawing/2016/SVG/main" xmlns="" r:embed="rId13"/>
                </a:ext>
              </a:extLst>
            </a:blip>
            <a:stretch>
              <a:fillRect/>
            </a:stretch>
          </a:blipFill>
        </p:spPr>
      </p:sp>
      <p:grpSp>
        <p:nvGrpSpPr>
          <p:cNvPr id="17" name="Group 17"/>
          <p:cNvGrpSpPr/>
          <p:nvPr/>
        </p:nvGrpSpPr>
        <p:grpSpPr>
          <a:xfrm>
            <a:off x="9141299" y="1777274"/>
            <a:ext cx="2303444" cy="3734963"/>
            <a:chOff x="0" y="0"/>
            <a:chExt cx="817403" cy="1475541"/>
          </a:xfrm>
        </p:grpSpPr>
        <p:sp>
          <p:nvSpPr>
            <p:cNvPr id="18" name="Freeform 18"/>
            <p:cNvSpPr/>
            <p:nvPr/>
          </p:nvSpPr>
          <p:spPr>
            <a:xfrm>
              <a:off x="0" y="0"/>
              <a:ext cx="817403" cy="1475541"/>
            </a:xfrm>
            <a:custGeom>
              <a:avLst/>
              <a:gdLst/>
              <a:ahLst/>
              <a:cxnLst/>
              <a:rect l="l" t="t" r="r" b="b"/>
              <a:pathLst>
                <a:path w="817403" h="1475541">
                  <a:moveTo>
                    <a:pt x="79824" y="0"/>
                  </a:moveTo>
                  <a:lnTo>
                    <a:pt x="737579" y="0"/>
                  </a:lnTo>
                  <a:cubicBezTo>
                    <a:pt x="758750" y="0"/>
                    <a:pt x="779053" y="8410"/>
                    <a:pt x="794023" y="23380"/>
                  </a:cubicBezTo>
                  <a:cubicBezTo>
                    <a:pt x="808993" y="38350"/>
                    <a:pt x="817403" y="58654"/>
                    <a:pt x="817403" y="79824"/>
                  </a:cubicBezTo>
                  <a:lnTo>
                    <a:pt x="817403" y="1395716"/>
                  </a:lnTo>
                  <a:cubicBezTo>
                    <a:pt x="817403" y="1439802"/>
                    <a:pt x="781665" y="1475541"/>
                    <a:pt x="737579" y="1475541"/>
                  </a:cubicBezTo>
                  <a:lnTo>
                    <a:pt x="79824" y="1475541"/>
                  </a:lnTo>
                  <a:cubicBezTo>
                    <a:pt x="35739" y="1475541"/>
                    <a:pt x="0" y="1439802"/>
                    <a:pt x="0" y="1395716"/>
                  </a:cubicBezTo>
                  <a:lnTo>
                    <a:pt x="0" y="79824"/>
                  </a:lnTo>
                  <a:cubicBezTo>
                    <a:pt x="0" y="35739"/>
                    <a:pt x="35739" y="0"/>
                    <a:pt x="79824" y="0"/>
                  </a:cubicBezTo>
                  <a:close/>
                </a:path>
              </a:pathLst>
            </a:custGeom>
            <a:solidFill>
              <a:srgbClr val="46C1AB">
                <a:alpha val="19608"/>
              </a:srgbClr>
            </a:solidFill>
          </p:spPr>
        </p:sp>
        <p:sp>
          <p:nvSpPr>
            <p:cNvPr id="19" name="TextBox 19"/>
            <p:cNvSpPr txBox="1"/>
            <p:nvPr/>
          </p:nvSpPr>
          <p:spPr>
            <a:xfrm>
              <a:off x="0" y="0"/>
              <a:ext cx="817403" cy="1475541"/>
            </a:xfrm>
            <a:prstGeom prst="rect">
              <a:avLst/>
            </a:prstGeom>
          </p:spPr>
          <p:txBody>
            <a:bodyPr lIns="33867" tIns="33867" rIns="33867" bIns="33867" rtlCol="0" anchor="ctr"/>
            <a:lstStyle/>
            <a:p>
              <a:pPr algn="ctr" defTabSz="609615">
                <a:lnSpc>
                  <a:spcPts val="1440"/>
                </a:lnSpc>
                <a:defRPr/>
              </a:pPr>
              <a:endParaRPr sz="1200" dirty="0">
                <a:solidFill>
                  <a:prstClr val="black"/>
                </a:solidFill>
                <a:latin typeface="Arial" panose="020B0604020202020204" pitchFamily="34" charset="0"/>
                <a:cs typeface="Arial" panose="020B0604020202020204" pitchFamily="34" charset="0"/>
              </a:endParaRPr>
            </a:p>
          </p:txBody>
        </p:sp>
      </p:grpSp>
      <p:sp>
        <p:nvSpPr>
          <p:cNvPr id="20" name="Freeform 20"/>
          <p:cNvSpPr/>
          <p:nvPr/>
        </p:nvSpPr>
        <p:spPr>
          <a:xfrm>
            <a:off x="8913786" y="2417699"/>
            <a:ext cx="2589365" cy="1064877"/>
          </a:xfrm>
          <a:custGeom>
            <a:avLst/>
            <a:gdLst/>
            <a:ahLst/>
            <a:cxnLst/>
            <a:rect l="l" t="t" r="r" b="b"/>
            <a:pathLst>
              <a:path w="3884048" h="1597315">
                <a:moveTo>
                  <a:pt x="0" y="0"/>
                </a:moveTo>
                <a:lnTo>
                  <a:pt x="3884048" y="0"/>
                </a:lnTo>
                <a:lnTo>
                  <a:pt x="3884048" y="1597315"/>
                </a:lnTo>
                <a:lnTo>
                  <a:pt x="0" y="1597315"/>
                </a:lnTo>
                <a:lnTo>
                  <a:pt x="0" y="0"/>
                </a:lnTo>
                <a:close/>
              </a:path>
            </a:pathLst>
          </a:custGeom>
          <a:blipFill>
            <a:blip r:embed="rId14">
              <a:extLst>
                <a:ext uri="{96DAC541-7B7A-43D3-8B79-37D633B846F1}">
                  <asvg:svgBlip xmlns:asvg="http://schemas.microsoft.com/office/drawing/2016/SVG/main" xmlns="" r:embed="rId15"/>
                </a:ext>
              </a:extLst>
            </a:blip>
            <a:stretch>
              <a:fillRect/>
            </a:stretch>
          </a:blipFill>
        </p:spPr>
      </p:sp>
      <p:sp>
        <p:nvSpPr>
          <p:cNvPr id="21" name="Freeform 21"/>
          <p:cNvSpPr/>
          <p:nvPr/>
        </p:nvSpPr>
        <p:spPr>
          <a:xfrm>
            <a:off x="9750986" y="1345766"/>
            <a:ext cx="849683" cy="849683"/>
          </a:xfrm>
          <a:custGeom>
            <a:avLst/>
            <a:gdLst/>
            <a:ahLst/>
            <a:cxnLst/>
            <a:rect l="l" t="t" r="r" b="b"/>
            <a:pathLst>
              <a:path w="1274523" h="1274523">
                <a:moveTo>
                  <a:pt x="0" y="0"/>
                </a:moveTo>
                <a:lnTo>
                  <a:pt x="1274523" y="0"/>
                </a:lnTo>
                <a:lnTo>
                  <a:pt x="1274523" y="1274524"/>
                </a:lnTo>
                <a:lnTo>
                  <a:pt x="0" y="1274524"/>
                </a:lnTo>
                <a:lnTo>
                  <a:pt x="0" y="0"/>
                </a:lnTo>
                <a:close/>
              </a:path>
            </a:pathLst>
          </a:custGeom>
          <a:blipFill>
            <a:blip r:embed="rId16" cstate="print">
              <a:extLst>
                <a:ext uri="{96DAC541-7B7A-43D3-8B79-37D633B846F1}">
                  <asvg:svgBlip xmlns:asvg="http://schemas.microsoft.com/office/drawing/2016/SVG/main" xmlns="" r:embed="rId17"/>
                </a:ext>
              </a:extLst>
            </a:blip>
            <a:stretch>
              <a:fillRect/>
            </a:stretch>
          </a:blipFill>
        </p:spPr>
      </p:sp>
      <p:sp>
        <p:nvSpPr>
          <p:cNvPr id="22" name="Freeform 22"/>
          <p:cNvSpPr/>
          <p:nvPr/>
        </p:nvSpPr>
        <p:spPr>
          <a:xfrm>
            <a:off x="1802651" y="1592807"/>
            <a:ext cx="296481" cy="355600"/>
          </a:xfrm>
          <a:custGeom>
            <a:avLst/>
            <a:gdLst/>
            <a:ahLst/>
            <a:cxnLst/>
            <a:rect l="l" t="t" r="r" b="b"/>
            <a:pathLst>
              <a:path w="444722" h="533400">
                <a:moveTo>
                  <a:pt x="0" y="0"/>
                </a:moveTo>
                <a:lnTo>
                  <a:pt x="444722" y="0"/>
                </a:lnTo>
                <a:lnTo>
                  <a:pt x="444722" y="533400"/>
                </a:lnTo>
                <a:lnTo>
                  <a:pt x="0" y="533400"/>
                </a:lnTo>
                <a:lnTo>
                  <a:pt x="0" y="0"/>
                </a:lnTo>
                <a:close/>
              </a:path>
            </a:pathLst>
          </a:custGeom>
          <a:blipFill>
            <a:blip r:embed="rId18">
              <a:extLst>
                <a:ext uri="{96DAC541-7B7A-43D3-8B79-37D633B846F1}">
                  <asvg:svgBlip xmlns:asvg="http://schemas.microsoft.com/office/drawing/2016/SVG/main" xmlns="" r:embed="rId19"/>
                </a:ext>
              </a:extLst>
            </a:blip>
            <a:stretch>
              <a:fillRect/>
            </a:stretch>
          </a:blipFill>
        </p:spPr>
      </p:sp>
      <p:sp>
        <p:nvSpPr>
          <p:cNvPr id="23" name="Freeform 23"/>
          <p:cNvSpPr/>
          <p:nvPr/>
        </p:nvSpPr>
        <p:spPr>
          <a:xfrm>
            <a:off x="7318583" y="1592807"/>
            <a:ext cx="296481" cy="355600"/>
          </a:xfrm>
          <a:custGeom>
            <a:avLst/>
            <a:gdLst/>
            <a:ahLst/>
            <a:cxnLst/>
            <a:rect l="l" t="t" r="r" b="b"/>
            <a:pathLst>
              <a:path w="444722" h="533400">
                <a:moveTo>
                  <a:pt x="0" y="0"/>
                </a:moveTo>
                <a:lnTo>
                  <a:pt x="444722" y="0"/>
                </a:lnTo>
                <a:lnTo>
                  <a:pt x="444722" y="533400"/>
                </a:lnTo>
                <a:lnTo>
                  <a:pt x="0" y="533400"/>
                </a:lnTo>
                <a:lnTo>
                  <a:pt x="0" y="0"/>
                </a:lnTo>
                <a:close/>
              </a:path>
            </a:pathLst>
          </a:custGeom>
          <a:blipFill>
            <a:blip r:embed="rId20">
              <a:extLst>
                <a:ext uri="{96DAC541-7B7A-43D3-8B79-37D633B846F1}">
                  <asvg:svgBlip xmlns:asvg="http://schemas.microsoft.com/office/drawing/2016/SVG/main" xmlns="" r:embed="rId21"/>
                </a:ext>
              </a:extLst>
            </a:blip>
            <a:stretch>
              <a:fillRect/>
            </a:stretch>
          </a:blipFill>
        </p:spPr>
      </p:sp>
      <p:sp>
        <p:nvSpPr>
          <p:cNvPr id="24" name="Freeform 24"/>
          <p:cNvSpPr/>
          <p:nvPr/>
        </p:nvSpPr>
        <p:spPr>
          <a:xfrm>
            <a:off x="9998026" y="1600142"/>
            <a:ext cx="355600" cy="340931"/>
          </a:xfrm>
          <a:custGeom>
            <a:avLst/>
            <a:gdLst/>
            <a:ahLst/>
            <a:cxnLst/>
            <a:rect l="l" t="t" r="r" b="b"/>
            <a:pathLst>
              <a:path w="533400" h="511397">
                <a:moveTo>
                  <a:pt x="0" y="0"/>
                </a:moveTo>
                <a:lnTo>
                  <a:pt x="533400" y="0"/>
                </a:lnTo>
                <a:lnTo>
                  <a:pt x="533400" y="511398"/>
                </a:lnTo>
                <a:lnTo>
                  <a:pt x="0" y="511398"/>
                </a:lnTo>
                <a:lnTo>
                  <a:pt x="0" y="0"/>
                </a:lnTo>
                <a:close/>
              </a:path>
            </a:pathLst>
          </a:custGeom>
          <a:blipFill>
            <a:blip r:embed="rId22">
              <a:extLst>
                <a:ext uri="{96DAC541-7B7A-43D3-8B79-37D633B846F1}">
                  <asvg:svgBlip xmlns:asvg="http://schemas.microsoft.com/office/drawing/2016/SVG/main" xmlns="" r:embed="rId23"/>
                </a:ext>
              </a:extLst>
            </a:blip>
            <a:stretch>
              <a:fillRect/>
            </a:stretch>
          </a:blipFill>
        </p:spPr>
      </p:sp>
      <p:sp>
        <p:nvSpPr>
          <p:cNvPr id="25" name="Freeform 25"/>
          <p:cNvSpPr/>
          <p:nvPr/>
        </p:nvSpPr>
        <p:spPr>
          <a:xfrm>
            <a:off x="4514735" y="1592807"/>
            <a:ext cx="355600" cy="355600"/>
          </a:xfrm>
          <a:custGeom>
            <a:avLst/>
            <a:gdLst/>
            <a:ahLst/>
            <a:cxnLst/>
            <a:rect l="l" t="t" r="r" b="b"/>
            <a:pathLst>
              <a:path w="533400" h="533400">
                <a:moveTo>
                  <a:pt x="0" y="0"/>
                </a:moveTo>
                <a:lnTo>
                  <a:pt x="533400" y="0"/>
                </a:lnTo>
                <a:lnTo>
                  <a:pt x="533400" y="533400"/>
                </a:lnTo>
                <a:lnTo>
                  <a:pt x="0" y="533400"/>
                </a:lnTo>
                <a:lnTo>
                  <a:pt x="0" y="0"/>
                </a:lnTo>
                <a:close/>
              </a:path>
            </a:pathLst>
          </a:custGeom>
          <a:blipFill>
            <a:blip r:embed="rId24">
              <a:extLst>
                <a:ext uri="{96DAC541-7B7A-43D3-8B79-37D633B846F1}">
                  <asvg:svgBlip xmlns:asvg="http://schemas.microsoft.com/office/drawing/2016/SVG/main" xmlns="" r:embed="rId25"/>
                </a:ext>
              </a:extLst>
            </a:blip>
            <a:stretch>
              <a:fillRect/>
            </a:stretch>
          </a:blipFill>
        </p:spPr>
      </p:sp>
      <p:sp>
        <p:nvSpPr>
          <p:cNvPr id="27" name="TextBox 27"/>
          <p:cNvSpPr txBox="1"/>
          <p:nvPr/>
        </p:nvSpPr>
        <p:spPr>
          <a:xfrm>
            <a:off x="1015091" y="2624345"/>
            <a:ext cx="2071356" cy="205184"/>
          </a:xfrm>
          <a:prstGeom prst="rect">
            <a:avLst/>
          </a:prstGeom>
        </p:spPr>
        <p:txBody>
          <a:bodyPr lIns="0" tIns="0" rIns="0" bIns="0" rtlCol="0" anchor="t">
            <a:spAutoFit/>
          </a:bodyPr>
          <a:lstStyle/>
          <a:p>
            <a:pPr defTabSz="609615">
              <a:lnSpc>
                <a:spcPts val="1600"/>
              </a:lnSpc>
              <a:spcBef>
                <a:spcPct val="0"/>
              </a:spcBef>
              <a:defRPr/>
            </a:pPr>
            <a:r>
              <a:rPr lang="en-US" sz="1500" b="1" dirty="0">
                <a:solidFill>
                  <a:srgbClr val="313131"/>
                </a:solidFill>
                <a:latin typeface="Arial" panose="020B0604020202020204" pitchFamily="34" charset="0"/>
                <a:ea typeface="Open Sauce Bold"/>
                <a:cs typeface="Arial" panose="020B0604020202020204" pitchFamily="34" charset="0"/>
                <a:sym typeface="Open Sauce Bold"/>
              </a:rPr>
              <a:t>Non modifiable factors </a:t>
            </a:r>
          </a:p>
        </p:txBody>
      </p:sp>
      <p:sp>
        <p:nvSpPr>
          <p:cNvPr id="28" name="TextBox 28"/>
          <p:cNvSpPr txBox="1"/>
          <p:nvPr/>
        </p:nvSpPr>
        <p:spPr>
          <a:xfrm>
            <a:off x="3840268" y="2624345"/>
            <a:ext cx="2071356" cy="205184"/>
          </a:xfrm>
          <a:prstGeom prst="rect">
            <a:avLst/>
          </a:prstGeom>
        </p:spPr>
        <p:txBody>
          <a:bodyPr lIns="0" tIns="0" rIns="0" bIns="0" rtlCol="0" anchor="t">
            <a:spAutoFit/>
          </a:bodyPr>
          <a:lstStyle/>
          <a:p>
            <a:pPr defTabSz="609615">
              <a:lnSpc>
                <a:spcPts val="1600"/>
              </a:lnSpc>
              <a:spcBef>
                <a:spcPct val="0"/>
              </a:spcBef>
              <a:defRPr/>
            </a:pPr>
            <a:r>
              <a:rPr lang="en-US" sz="1500" b="1" dirty="0">
                <a:solidFill>
                  <a:srgbClr val="313131"/>
                </a:solidFill>
                <a:latin typeface="Arial" panose="020B0604020202020204" pitchFamily="34" charset="0"/>
                <a:ea typeface="Open Sauce Bold"/>
                <a:cs typeface="Arial" panose="020B0604020202020204" pitchFamily="34" charset="0"/>
                <a:sym typeface="Open Sauce Bold"/>
              </a:rPr>
              <a:t>Metabolic factors </a:t>
            </a:r>
          </a:p>
        </p:txBody>
      </p:sp>
      <p:sp>
        <p:nvSpPr>
          <p:cNvPr id="29" name="TextBox 29"/>
          <p:cNvSpPr txBox="1"/>
          <p:nvPr/>
        </p:nvSpPr>
        <p:spPr>
          <a:xfrm>
            <a:off x="882822" y="3283148"/>
            <a:ext cx="2278492" cy="1991443"/>
          </a:xfrm>
          <a:prstGeom prst="rect">
            <a:avLst/>
          </a:prstGeom>
        </p:spPr>
        <p:txBody>
          <a:bodyPr wrap="square" lIns="0" tIns="0" rIns="0" bIns="0" rtlCol="0" anchor="t">
            <a:spAutoFit/>
          </a:bodyPr>
          <a:lstStyle/>
          <a:p>
            <a:pPr marL="115152" lvl="1" defTabSz="609615">
              <a:lnSpc>
                <a:spcPct val="125000"/>
              </a:lnSpc>
              <a:defRPr/>
            </a:pPr>
            <a:r>
              <a:rPr lang="en-US" sz="1500" dirty="0">
                <a:solidFill>
                  <a:srgbClr val="313131"/>
                </a:solidFill>
                <a:latin typeface="Arial" panose="020B0604020202020204" pitchFamily="34" charset="0"/>
                <a:ea typeface="Open Sauce"/>
                <a:cs typeface="Arial" panose="020B0604020202020204" pitchFamily="34" charset="0"/>
                <a:sym typeface="Open Sauce"/>
              </a:rPr>
              <a:t>Non modifiable factors include age, sex, family history, and ethnicity with higher risk in South Asian and Black groups (NICE NG238, 2023, BHF, 2024)</a:t>
            </a:r>
          </a:p>
        </p:txBody>
      </p:sp>
      <p:sp>
        <p:nvSpPr>
          <p:cNvPr id="30" name="TextBox 30"/>
          <p:cNvSpPr txBox="1"/>
          <p:nvPr/>
        </p:nvSpPr>
        <p:spPr>
          <a:xfrm>
            <a:off x="3708188" y="3283148"/>
            <a:ext cx="2114038" cy="1731243"/>
          </a:xfrm>
          <a:prstGeom prst="rect">
            <a:avLst/>
          </a:prstGeom>
        </p:spPr>
        <p:txBody>
          <a:bodyPr lIns="0" tIns="0" rIns="0" bIns="0" rtlCol="0" anchor="t">
            <a:spAutoFit/>
          </a:bodyPr>
          <a:lstStyle/>
          <a:p>
            <a:pPr marL="115152" lvl="1" defTabSz="609615">
              <a:lnSpc>
                <a:spcPct val="125000"/>
              </a:lnSpc>
              <a:defRPr/>
            </a:pPr>
            <a:r>
              <a:rPr lang="en-US" sz="1500" dirty="0">
                <a:solidFill>
                  <a:srgbClr val="313131"/>
                </a:solidFill>
                <a:latin typeface="Arial" panose="020B0604020202020204" pitchFamily="34" charset="0"/>
                <a:ea typeface="Open Sauce"/>
                <a:cs typeface="Arial" panose="020B0604020202020204" pitchFamily="34" charset="0"/>
                <a:sym typeface="Open Sauce"/>
              </a:rPr>
              <a:t>Metabolic factors include hypertension, </a:t>
            </a:r>
            <a:r>
              <a:rPr lang="en-US" sz="1500" dirty="0">
                <a:solidFill>
                  <a:srgbClr val="313131"/>
                </a:solidFill>
                <a:latin typeface="Arial" panose="020B0604020202020204" pitchFamily="34" charset="0"/>
                <a:ea typeface="Open Sauce"/>
                <a:cs typeface="Arial" panose="020B0604020202020204" pitchFamily="34" charset="0"/>
                <a:sym typeface="Open Sauce"/>
              </a:rPr>
              <a:t>dyslipidaemia</a:t>
            </a:r>
            <a:r>
              <a:rPr lang="en-US" sz="1500" dirty="0">
                <a:solidFill>
                  <a:srgbClr val="313131"/>
                </a:solidFill>
                <a:latin typeface="Arial" panose="020B0604020202020204" pitchFamily="34" charset="0"/>
                <a:ea typeface="Open Sauce"/>
                <a:cs typeface="Arial" panose="020B0604020202020204" pitchFamily="34" charset="0"/>
                <a:sym typeface="Open Sauce"/>
              </a:rPr>
              <a:t>, diabetes, and obesity (NICE NG136, 2019, WHO, 2025)</a:t>
            </a:r>
          </a:p>
        </p:txBody>
      </p:sp>
      <p:sp>
        <p:nvSpPr>
          <p:cNvPr id="31" name="TextBox 31"/>
          <p:cNvSpPr txBox="1"/>
          <p:nvPr/>
        </p:nvSpPr>
        <p:spPr>
          <a:xfrm>
            <a:off x="6550698" y="2624345"/>
            <a:ext cx="1883051" cy="205184"/>
          </a:xfrm>
          <a:prstGeom prst="rect">
            <a:avLst/>
          </a:prstGeom>
        </p:spPr>
        <p:txBody>
          <a:bodyPr lIns="0" tIns="0" rIns="0" bIns="0" rtlCol="0" anchor="t">
            <a:spAutoFit/>
          </a:bodyPr>
          <a:lstStyle/>
          <a:p>
            <a:pPr defTabSz="609615">
              <a:lnSpc>
                <a:spcPts val="1600"/>
              </a:lnSpc>
              <a:spcBef>
                <a:spcPct val="0"/>
              </a:spcBef>
              <a:defRPr/>
            </a:pPr>
            <a:r>
              <a:rPr lang="en-US" sz="1500" b="1" dirty="0" smtClean="0">
                <a:solidFill>
                  <a:srgbClr val="313131"/>
                </a:solidFill>
                <a:latin typeface="Arial" panose="020B0604020202020204" pitchFamily="34" charset="0"/>
                <a:ea typeface="Open Sauce Bold"/>
                <a:cs typeface="Arial" panose="020B0604020202020204" pitchFamily="34" charset="0"/>
                <a:sym typeface="Open Sauce Bold"/>
              </a:rPr>
              <a:t>Behavioral </a:t>
            </a:r>
            <a:r>
              <a:rPr lang="en-US" sz="1500" b="1" dirty="0">
                <a:solidFill>
                  <a:srgbClr val="313131"/>
                </a:solidFill>
                <a:latin typeface="Arial" panose="020B0604020202020204" pitchFamily="34" charset="0"/>
                <a:ea typeface="Open Sauce Bold"/>
                <a:cs typeface="Arial" panose="020B0604020202020204" pitchFamily="34" charset="0"/>
                <a:sym typeface="Open Sauce Bold"/>
              </a:rPr>
              <a:t>factors </a:t>
            </a:r>
          </a:p>
        </p:txBody>
      </p:sp>
      <p:sp>
        <p:nvSpPr>
          <p:cNvPr id="32" name="TextBox 32"/>
          <p:cNvSpPr txBox="1"/>
          <p:nvPr/>
        </p:nvSpPr>
        <p:spPr>
          <a:xfrm>
            <a:off x="9106198" y="2624345"/>
            <a:ext cx="2278492" cy="230832"/>
          </a:xfrm>
          <a:prstGeom prst="rect">
            <a:avLst/>
          </a:prstGeom>
        </p:spPr>
        <p:txBody>
          <a:bodyPr lIns="0" tIns="0" rIns="0" bIns="0" rtlCol="0" anchor="t">
            <a:spAutoFit/>
          </a:bodyPr>
          <a:lstStyle/>
          <a:p>
            <a:pPr defTabSz="609615">
              <a:spcBef>
                <a:spcPct val="0"/>
              </a:spcBef>
              <a:defRPr/>
            </a:pPr>
            <a:r>
              <a:rPr lang="en-US" sz="1500" b="1" dirty="0">
                <a:solidFill>
                  <a:srgbClr val="313131"/>
                </a:solidFill>
                <a:latin typeface="Arial" panose="020B0604020202020204" pitchFamily="34" charset="0"/>
                <a:ea typeface="Open Sauce Bold"/>
                <a:cs typeface="Arial" panose="020B0604020202020204" pitchFamily="34" charset="0"/>
                <a:sym typeface="Open Sauce Bold"/>
              </a:rPr>
              <a:t>Targeted Interventions</a:t>
            </a:r>
          </a:p>
        </p:txBody>
      </p:sp>
      <p:sp>
        <p:nvSpPr>
          <p:cNvPr id="33" name="TextBox 33"/>
          <p:cNvSpPr txBox="1"/>
          <p:nvPr/>
        </p:nvSpPr>
        <p:spPr>
          <a:xfrm>
            <a:off x="6445852" y="3283148"/>
            <a:ext cx="2159918" cy="2019784"/>
          </a:xfrm>
          <a:prstGeom prst="rect">
            <a:avLst/>
          </a:prstGeom>
        </p:spPr>
        <p:txBody>
          <a:bodyPr wrap="square" lIns="0" tIns="0" rIns="0" bIns="0" rtlCol="0" anchor="t">
            <a:spAutoFit/>
          </a:bodyPr>
          <a:lstStyle/>
          <a:p>
            <a:pPr marL="115152" lvl="1" defTabSz="609615">
              <a:lnSpc>
                <a:spcPct val="125000"/>
              </a:lnSpc>
              <a:defRPr/>
            </a:pPr>
            <a:r>
              <a:rPr lang="en-US" sz="1500" dirty="0" smtClean="0">
                <a:solidFill>
                  <a:srgbClr val="313131"/>
                </a:solidFill>
                <a:latin typeface="Arial" panose="020B0604020202020204" pitchFamily="34" charset="0"/>
                <a:ea typeface="Open Sauce"/>
                <a:cs typeface="Arial" panose="020B0604020202020204" pitchFamily="34" charset="0"/>
                <a:sym typeface="Open Sauce"/>
              </a:rPr>
              <a:t>Behavioral </a:t>
            </a:r>
            <a:r>
              <a:rPr lang="en-US" sz="1500" dirty="0">
                <a:solidFill>
                  <a:srgbClr val="313131"/>
                </a:solidFill>
                <a:latin typeface="Arial" panose="020B0604020202020204" pitchFamily="34" charset="0"/>
                <a:ea typeface="Open Sauce"/>
                <a:cs typeface="Arial" panose="020B0604020202020204" pitchFamily="34" charset="0"/>
                <a:sym typeface="Open Sauce"/>
              </a:rPr>
              <a:t>factors include smoking, inactivity, low diet quality, and harmful alcohol use (WHO, 2025, GOV.UK NHS Health Check, 2022)</a:t>
            </a:r>
          </a:p>
        </p:txBody>
      </p:sp>
      <p:sp>
        <p:nvSpPr>
          <p:cNvPr id="34" name="TextBox 34"/>
          <p:cNvSpPr txBox="1"/>
          <p:nvPr/>
        </p:nvSpPr>
        <p:spPr>
          <a:xfrm>
            <a:off x="9178247" y="3283148"/>
            <a:ext cx="2266496" cy="1991443"/>
          </a:xfrm>
          <a:prstGeom prst="rect">
            <a:avLst/>
          </a:prstGeom>
        </p:spPr>
        <p:txBody>
          <a:bodyPr wrap="square" lIns="0" tIns="0" rIns="0" bIns="0" rtlCol="0" anchor="t">
            <a:spAutoFit/>
          </a:bodyPr>
          <a:lstStyle/>
          <a:p>
            <a:pPr marL="115152" lvl="1" defTabSz="609615">
              <a:lnSpc>
                <a:spcPct val="125000"/>
              </a:lnSpc>
              <a:defRPr/>
            </a:pPr>
            <a:r>
              <a:rPr lang="en-US" sz="1500" dirty="0">
                <a:solidFill>
                  <a:srgbClr val="313131"/>
                </a:solidFill>
                <a:latin typeface="Arial" panose="020B0604020202020204" pitchFamily="34" charset="0"/>
                <a:ea typeface="Open Sauce"/>
                <a:cs typeface="Arial" panose="020B0604020202020204" pitchFamily="34" charset="0"/>
                <a:sym typeface="Open Sauce"/>
              </a:rPr>
              <a:t>Inequalities show earlier onset and worse outcomes in deprived areas, which supports targeted outreach (ONS, 2025, Health Foundation,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Box 41"/>
          <p:cNvSpPr txBox="1"/>
          <p:nvPr/>
        </p:nvSpPr>
        <p:spPr>
          <a:xfrm>
            <a:off x="1287677" y="590551"/>
            <a:ext cx="9616649" cy="502830"/>
          </a:xfrm>
          <a:prstGeom prst="rect">
            <a:avLst/>
          </a:prstGeom>
        </p:spPr>
        <p:txBody>
          <a:bodyPr lIns="0" tIns="0" rIns="0" bIns="0" rtlCol="0" anchor="t">
            <a:spAutoFit/>
          </a:bodyPr>
          <a:lstStyle/>
          <a:p>
            <a:pPr algn="ctr" defTabSz="609615">
              <a:lnSpc>
                <a:spcPts val="4480"/>
              </a:lnSpc>
              <a:defRPr/>
            </a:pPr>
            <a:r>
              <a:rPr lang="en-US" sz="2400" b="1" dirty="0">
                <a:solidFill>
                  <a:srgbClr val="3C3C50"/>
                </a:solidFill>
                <a:latin typeface="Arial" panose="020B0604020202020204" pitchFamily="34" charset="0"/>
                <a:ea typeface="Poppins Bold"/>
                <a:cs typeface="Arial" panose="020B0604020202020204" pitchFamily="34" charset="0"/>
                <a:sym typeface="Poppins Bold"/>
              </a:rPr>
              <a:t>CLINICAL FEATURES FOR CASE FINDING AND SAFETY NETTING</a:t>
            </a:r>
          </a:p>
        </p:txBody>
      </p:sp>
      <p:sp>
        <p:nvSpPr>
          <p:cNvPr id="3" name="Freeform 3"/>
          <p:cNvSpPr/>
          <p:nvPr/>
        </p:nvSpPr>
        <p:spPr>
          <a:xfrm>
            <a:off x="2259665" y="1995292"/>
            <a:ext cx="3521615" cy="1649609"/>
          </a:xfrm>
          <a:custGeom>
            <a:avLst/>
            <a:gdLst/>
            <a:ahLst/>
            <a:cxnLst/>
            <a:rect l="l" t="t" r="r" b="b"/>
            <a:pathLst>
              <a:path w="867590" h="406400">
                <a:moveTo>
                  <a:pt x="654427" y="0"/>
                </a:moveTo>
                <a:lnTo>
                  <a:pt x="14578" y="0"/>
                </a:lnTo>
                <a:cubicBezTo>
                  <a:pt x="10712" y="0"/>
                  <a:pt x="7004" y="1536"/>
                  <a:pt x="4270" y="4270"/>
                </a:cubicBezTo>
                <a:cubicBezTo>
                  <a:pt x="1536" y="7004"/>
                  <a:pt x="0" y="10712"/>
                  <a:pt x="0" y="14578"/>
                </a:cubicBezTo>
                <a:lnTo>
                  <a:pt x="0" y="391822"/>
                </a:lnTo>
                <a:cubicBezTo>
                  <a:pt x="0" y="395688"/>
                  <a:pt x="1536" y="399396"/>
                  <a:pt x="4270" y="402130"/>
                </a:cubicBezTo>
                <a:cubicBezTo>
                  <a:pt x="7004" y="404864"/>
                  <a:pt x="10712" y="406400"/>
                  <a:pt x="14578" y="406400"/>
                </a:cubicBezTo>
                <a:lnTo>
                  <a:pt x="654427" y="406400"/>
                </a:lnTo>
                <a:cubicBezTo>
                  <a:pt x="663761" y="406400"/>
                  <a:pt x="672713" y="402692"/>
                  <a:pt x="679314" y="396091"/>
                </a:cubicBezTo>
                <a:lnTo>
                  <a:pt x="861897" y="213509"/>
                </a:lnTo>
                <a:cubicBezTo>
                  <a:pt x="867590" y="207815"/>
                  <a:pt x="867590" y="198585"/>
                  <a:pt x="861897" y="192891"/>
                </a:cubicBezTo>
                <a:lnTo>
                  <a:pt x="679314" y="10309"/>
                </a:lnTo>
                <a:cubicBezTo>
                  <a:pt x="672713" y="3708"/>
                  <a:pt x="663761" y="0"/>
                  <a:pt x="654427" y="0"/>
                </a:cubicBezTo>
                <a:close/>
              </a:path>
            </a:pathLst>
          </a:custGeom>
          <a:solidFill>
            <a:srgbClr val="ECF0F3"/>
          </a:solidFill>
        </p:spPr>
      </p:sp>
      <p:sp>
        <p:nvSpPr>
          <p:cNvPr id="4" name="TextBox 4"/>
          <p:cNvSpPr txBox="1"/>
          <p:nvPr/>
        </p:nvSpPr>
        <p:spPr>
          <a:xfrm>
            <a:off x="2259664" y="1458516"/>
            <a:ext cx="3076395" cy="1881585"/>
          </a:xfrm>
          <a:prstGeom prst="rect">
            <a:avLst/>
          </a:prstGeom>
        </p:spPr>
        <p:txBody>
          <a:bodyPr lIns="33867" tIns="33867" rIns="33867" bIns="33867" rtlCol="0" anchor="ctr"/>
          <a:lstStyle/>
          <a:p>
            <a:pPr algn="ctr" defTabSz="609615">
              <a:lnSpc>
                <a:spcPts val="1773"/>
              </a:lnSpc>
              <a:defRPr/>
            </a:pPr>
            <a:endParaRPr sz="1200">
              <a:solidFill>
                <a:prstClr val="black"/>
              </a:solidFill>
              <a:latin typeface="Arial" panose="020B0604020202020204" pitchFamily="34" charset="0"/>
              <a:cs typeface="Arial" panose="020B0604020202020204" pitchFamily="34" charset="0"/>
            </a:endParaRPr>
          </a:p>
        </p:txBody>
      </p:sp>
      <p:sp>
        <p:nvSpPr>
          <p:cNvPr id="6" name="Freeform 6"/>
          <p:cNvSpPr/>
          <p:nvPr/>
        </p:nvSpPr>
        <p:spPr>
          <a:xfrm>
            <a:off x="2259665" y="3822701"/>
            <a:ext cx="3521615" cy="1649609"/>
          </a:xfrm>
          <a:custGeom>
            <a:avLst/>
            <a:gdLst/>
            <a:ahLst/>
            <a:cxnLst/>
            <a:rect l="l" t="t" r="r" b="b"/>
            <a:pathLst>
              <a:path w="867590" h="406400">
                <a:moveTo>
                  <a:pt x="654427" y="0"/>
                </a:moveTo>
                <a:lnTo>
                  <a:pt x="14578" y="0"/>
                </a:lnTo>
                <a:cubicBezTo>
                  <a:pt x="10712" y="0"/>
                  <a:pt x="7004" y="1536"/>
                  <a:pt x="4270" y="4270"/>
                </a:cubicBezTo>
                <a:cubicBezTo>
                  <a:pt x="1536" y="7004"/>
                  <a:pt x="0" y="10712"/>
                  <a:pt x="0" y="14578"/>
                </a:cubicBezTo>
                <a:lnTo>
                  <a:pt x="0" y="391822"/>
                </a:lnTo>
                <a:cubicBezTo>
                  <a:pt x="0" y="395688"/>
                  <a:pt x="1536" y="399396"/>
                  <a:pt x="4270" y="402130"/>
                </a:cubicBezTo>
                <a:cubicBezTo>
                  <a:pt x="7004" y="404864"/>
                  <a:pt x="10712" y="406400"/>
                  <a:pt x="14578" y="406400"/>
                </a:cubicBezTo>
                <a:lnTo>
                  <a:pt x="654427" y="406400"/>
                </a:lnTo>
                <a:cubicBezTo>
                  <a:pt x="663761" y="406400"/>
                  <a:pt x="672713" y="402692"/>
                  <a:pt x="679314" y="396091"/>
                </a:cubicBezTo>
                <a:lnTo>
                  <a:pt x="861897" y="213509"/>
                </a:lnTo>
                <a:cubicBezTo>
                  <a:pt x="867590" y="207815"/>
                  <a:pt x="867590" y="198585"/>
                  <a:pt x="861897" y="192891"/>
                </a:cubicBezTo>
                <a:lnTo>
                  <a:pt x="679314" y="10309"/>
                </a:lnTo>
                <a:cubicBezTo>
                  <a:pt x="672713" y="3708"/>
                  <a:pt x="663761" y="0"/>
                  <a:pt x="654427" y="0"/>
                </a:cubicBezTo>
                <a:close/>
              </a:path>
            </a:pathLst>
          </a:custGeom>
          <a:solidFill>
            <a:srgbClr val="ECF0F3"/>
          </a:solidFill>
        </p:spPr>
      </p:sp>
      <p:sp>
        <p:nvSpPr>
          <p:cNvPr id="7" name="TextBox 7"/>
          <p:cNvSpPr txBox="1"/>
          <p:nvPr/>
        </p:nvSpPr>
        <p:spPr>
          <a:xfrm>
            <a:off x="2259664" y="3590725"/>
            <a:ext cx="3076395" cy="1881585"/>
          </a:xfrm>
          <a:prstGeom prst="rect">
            <a:avLst/>
          </a:prstGeom>
        </p:spPr>
        <p:txBody>
          <a:bodyPr lIns="33867" tIns="33867" rIns="33867" bIns="33867" rtlCol="0" anchor="ctr"/>
          <a:lstStyle/>
          <a:p>
            <a:pPr algn="ctr" defTabSz="609615">
              <a:lnSpc>
                <a:spcPts val="1773"/>
              </a:lnSpc>
              <a:defRPr/>
            </a:pPr>
            <a:endParaRPr sz="1200">
              <a:solidFill>
                <a:prstClr val="black"/>
              </a:solidFill>
              <a:latin typeface="Arial" panose="020B0604020202020204" pitchFamily="34" charset="0"/>
              <a:cs typeface="Arial" panose="020B0604020202020204" pitchFamily="34" charset="0"/>
            </a:endParaRPr>
          </a:p>
        </p:txBody>
      </p:sp>
      <p:sp>
        <p:nvSpPr>
          <p:cNvPr id="9" name="Freeform 9"/>
          <p:cNvSpPr/>
          <p:nvPr/>
        </p:nvSpPr>
        <p:spPr>
          <a:xfrm rot="10800000">
            <a:off x="6413359" y="1995292"/>
            <a:ext cx="3521615" cy="1649609"/>
          </a:xfrm>
          <a:custGeom>
            <a:avLst/>
            <a:gdLst/>
            <a:ahLst/>
            <a:cxnLst/>
            <a:rect l="l" t="t" r="r" b="b"/>
            <a:pathLst>
              <a:path w="867590" h="406400">
                <a:moveTo>
                  <a:pt x="654427" y="0"/>
                </a:moveTo>
                <a:lnTo>
                  <a:pt x="14578" y="0"/>
                </a:lnTo>
                <a:cubicBezTo>
                  <a:pt x="10712" y="0"/>
                  <a:pt x="7004" y="1536"/>
                  <a:pt x="4270" y="4270"/>
                </a:cubicBezTo>
                <a:cubicBezTo>
                  <a:pt x="1536" y="7004"/>
                  <a:pt x="0" y="10712"/>
                  <a:pt x="0" y="14578"/>
                </a:cubicBezTo>
                <a:lnTo>
                  <a:pt x="0" y="391822"/>
                </a:lnTo>
                <a:cubicBezTo>
                  <a:pt x="0" y="395688"/>
                  <a:pt x="1536" y="399396"/>
                  <a:pt x="4270" y="402130"/>
                </a:cubicBezTo>
                <a:cubicBezTo>
                  <a:pt x="7004" y="404864"/>
                  <a:pt x="10712" y="406400"/>
                  <a:pt x="14578" y="406400"/>
                </a:cubicBezTo>
                <a:lnTo>
                  <a:pt x="654427" y="406400"/>
                </a:lnTo>
                <a:cubicBezTo>
                  <a:pt x="663761" y="406400"/>
                  <a:pt x="672713" y="402692"/>
                  <a:pt x="679314" y="396091"/>
                </a:cubicBezTo>
                <a:lnTo>
                  <a:pt x="861897" y="213509"/>
                </a:lnTo>
                <a:cubicBezTo>
                  <a:pt x="867590" y="207815"/>
                  <a:pt x="867590" y="198585"/>
                  <a:pt x="861897" y="192891"/>
                </a:cubicBezTo>
                <a:lnTo>
                  <a:pt x="679314" y="10309"/>
                </a:lnTo>
                <a:cubicBezTo>
                  <a:pt x="672713" y="3708"/>
                  <a:pt x="663761" y="0"/>
                  <a:pt x="654427" y="0"/>
                </a:cubicBezTo>
                <a:close/>
              </a:path>
            </a:pathLst>
          </a:custGeom>
          <a:solidFill>
            <a:srgbClr val="ECF0F3"/>
          </a:solidFill>
        </p:spPr>
      </p:sp>
      <p:sp>
        <p:nvSpPr>
          <p:cNvPr id="10" name="TextBox 10"/>
          <p:cNvSpPr txBox="1"/>
          <p:nvPr/>
        </p:nvSpPr>
        <p:spPr>
          <a:xfrm rot="10800000">
            <a:off x="6858579" y="1995292"/>
            <a:ext cx="3076395" cy="1881585"/>
          </a:xfrm>
          <a:prstGeom prst="rect">
            <a:avLst/>
          </a:prstGeom>
        </p:spPr>
        <p:txBody>
          <a:bodyPr lIns="33867" tIns="33867" rIns="33867" bIns="33867" rtlCol="0" anchor="ctr"/>
          <a:lstStyle/>
          <a:p>
            <a:pPr algn="ctr" defTabSz="609615">
              <a:lnSpc>
                <a:spcPts val="1773"/>
              </a:lnSpc>
              <a:defRPr/>
            </a:pPr>
            <a:endParaRPr sz="1200">
              <a:solidFill>
                <a:prstClr val="black"/>
              </a:solidFill>
              <a:latin typeface="Arial" panose="020B0604020202020204" pitchFamily="34" charset="0"/>
              <a:cs typeface="Arial" panose="020B0604020202020204" pitchFamily="34" charset="0"/>
            </a:endParaRPr>
          </a:p>
        </p:txBody>
      </p:sp>
      <p:sp>
        <p:nvSpPr>
          <p:cNvPr id="12" name="Freeform 12"/>
          <p:cNvSpPr/>
          <p:nvPr/>
        </p:nvSpPr>
        <p:spPr>
          <a:xfrm rot="10800000">
            <a:off x="6413359" y="3822701"/>
            <a:ext cx="3521615" cy="1649609"/>
          </a:xfrm>
          <a:custGeom>
            <a:avLst/>
            <a:gdLst/>
            <a:ahLst/>
            <a:cxnLst/>
            <a:rect l="l" t="t" r="r" b="b"/>
            <a:pathLst>
              <a:path w="867590" h="406400">
                <a:moveTo>
                  <a:pt x="654427" y="0"/>
                </a:moveTo>
                <a:lnTo>
                  <a:pt x="14578" y="0"/>
                </a:lnTo>
                <a:cubicBezTo>
                  <a:pt x="10712" y="0"/>
                  <a:pt x="7004" y="1536"/>
                  <a:pt x="4270" y="4270"/>
                </a:cubicBezTo>
                <a:cubicBezTo>
                  <a:pt x="1536" y="7004"/>
                  <a:pt x="0" y="10712"/>
                  <a:pt x="0" y="14578"/>
                </a:cubicBezTo>
                <a:lnTo>
                  <a:pt x="0" y="391822"/>
                </a:lnTo>
                <a:cubicBezTo>
                  <a:pt x="0" y="395688"/>
                  <a:pt x="1536" y="399396"/>
                  <a:pt x="4270" y="402130"/>
                </a:cubicBezTo>
                <a:cubicBezTo>
                  <a:pt x="7004" y="404864"/>
                  <a:pt x="10712" y="406400"/>
                  <a:pt x="14578" y="406400"/>
                </a:cubicBezTo>
                <a:lnTo>
                  <a:pt x="654427" y="406400"/>
                </a:lnTo>
                <a:cubicBezTo>
                  <a:pt x="663761" y="406400"/>
                  <a:pt x="672713" y="402692"/>
                  <a:pt x="679314" y="396091"/>
                </a:cubicBezTo>
                <a:lnTo>
                  <a:pt x="861897" y="213509"/>
                </a:lnTo>
                <a:cubicBezTo>
                  <a:pt x="867590" y="207815"/>
                  <a:pt x="867590" y="198585"/>
                  <a:pt x="861897" y="192891"/>
                </a:cubicBezTo>
                <a:lnTo>
                  <a:pt x="679314" y="10309"/>
                </a:lnTo>
                <a:cubicBezTo>
                  <a:pt x="672713" y="3708"/>
                  <a:pt x="663761" y="0"/>
                  <a:pt x="654427" y="0"/>
                </a:cubicBezTo>
                <a:close/>
              </a:path>
            </a:pathLst>
          </a:custGeom>
          <a:solidFill>
            <a:srgbClr val="ECF0F3"/>
          </a:solidFill>
        </p:spPr>
      </p:sp>
      <p:sp>
        <p:nvSpPr>
          <p:cNvPr id="13" name="TextBox 13"/>
          <p:cNvSpPr txBox="1"/>
          <p:nvPr/>
        </p:nvSpPr>
        <p:spPr>
          <a:xfrm rot="10800000">
            <a:off x="6858579" y="3822701"/>
            <a:ext cx="3076395" cy="1881585"/>
          </a:xfrm>
          <a:prstGeom prst="rect">
            <a:avLst/>
          </a:prstGeom>
        </p:spPr>
        <p:txBody>
          <a:bodyPr lIns="33867" tIns="33867" rIns="33867" bIns="33867" rtlCol="0" anchor="ctr"/>
          <a:lstStyle/>
          <a:p>
            <a:pPr algn="ctr" defTabSz="609615">
              <a:lnSpc>
                <a:spcPts val="1773"/>
              </a:lnSpc>
              <a:defRPr/>
            </a:pPr>
            <a:endParaRPr sz="1200">
              <a:solidFill>
                <a:prstClr val="black"/>
              </a:solidFill>
              <a:latin typeface="Arial" panose="020B0604020202020204" pitchFamily="34" charset="0"/>
              <a:cs typeface="Arial" panose="020B0604020202020204" pitchFamily="34" charset="0"/>
            </a:endParaRPr>
          </a:p>
        </p:txBody>
      </p:sp>
      <p:sp>
        <p:nvSpPr>
          <p:cNvPr id="15" name="Freeform 15"/>
          <p:cNvSpPr/>
          <p:nvPr/>
        </p:nvSpPr>
        <p:spPr>
          <a:xfrm rot="8100000">
            <a:off x="4739007" y="2843155"/>
            <a:ext cx="1749211" cy="853124"/>
          </a:xfrm>
          <a:custGeom>
            <a:avLst/>
            <a:gdLst/>
            <a:ahLst/>
            <a:cxnLst/>
            <a:rect l="l" t="t" r="r" b="b"/>
            <a:pathLst>
              <a:path w="705735" h="344201">
                <a:moveTo>
                  <a:pt x="420970" y="35226"/>
                </a:moveTo>
                <a:lnTo>
                  <a:pt x="691166" y="282002"/>
                </a:lnTo>
                <a:cubicBezTo>
                  <a:pt x="702070" y="291961"/>
                  <a:pt x="705736" y="307595"/>
                  <a:pt x="700395" y="321362"/>
                </a:cubicBezTo>
                <a:cubicBezTo>
                  <a:pt x="695054" y="335129"/>
                  <a:pt x="681804" y="344201"/>
                  <a:pt x="667037" y="344201"/>
                </a:cubicBezTo>
                <a:lnTo>
                  <a:pt x="38699" y="344201"/>
                </a:lnTo>
                <a:cubicBezTo>
                  <a:pt x="23932" y="344201"/>
                  <a:pt x="10682" y="335129"/>
                  <a:pt x="5341" y="321362"/>
                </a:cubicBezTo>
                <a:cubicBezTo>
                  <a:pt x="0" y="307595"/>
                  <a:pt x="3666" y="291961"/>
                  <a:pt x="14570" y="282002"/>
                </a:cubicBezTo>
                <a:lnTo>
                  <a:pt x="284766" y="35226"/>
                </a:lnTo>
                <a:cubicBezTo>
                  <a:pt x="323335" y="0"/>
                  <a:pt x="382401" y="0"/>
                  <a:pt x="420970" y="35226"/>
                </a:cubicBezTo>
                <a:close/>
              </a:path>
            </a:pathLst>
          </a:custGeom>
          <a:solidFill>
            <a:srgbClr val="717092"/>
          </a:solidFill>
        </p:spPr>
      </p:sp>
      <p:sp>
        <p:nvSpPr>
          <p:cNvPr id="16" name="TextBox 16"/>
          <p:cNvSpPr txBox="1"/>
          <p:nvPr/>
        </p:nvSpPr>
        <p:spPr>
          <a:xfrm rot="8100000">
            <a:off x="4867037" y="2931261"/>
            <a:ext cx="1385023" cy="568784"/>
          </a:xfrm>
          <a:prstGeom prst="rect">
            <a:avLst/>
          </a:prstGeom>
        </p:spPr>
        <p:txBody>
          <a:bodyPr lIns="33867" tIns="33867" rIns="33867" bIns="33867" rtlCol="0" anchor="ctr"/>
          <a:lstStyle/>
          <a:p>
            <a:pPr algn="ctr" defTabSz="609615">
              <a:lnSpc>
                <a:spcPts val="1773"/>
              </a:lnSpc>
              <a:defRPr/>
            </a:pPr>
            <a:endParaRPr sz="1200">
              <a:solidFill>
                <a:prstClr val="black"/>
              </a:solidFill>
              <a:latin typeface="Arial" panose="020B0604020202020204" pitchFamily="34" charset="0"/>
              <a:cs typeface="Arial" panose="020B0604020202020204" pitchFamily="34" charset="0"/>
            </a:endParaRPr>
          </a:p>
        </p:txBody>
      </p:sp>
      <p:sp>
        <p:nvSpPr>
          <p:cNvPr id="18" name="Freeform 18"/>
          <p:cNvSpPr/>
          <p:nvPr/>
        </p:nvSpPr>
        <p:spPr>
          <a:xfrm rot="13500000">
            <a:off x="5706212" y="2843158"/>
            <a:ext cx="1749211" cy="853124"/>
          </a:xfrm>
          <a:custGeom>
            <a:avLst/>
            <a:gdLst/>
            <a:ahLst/>
            <a:cxnLst/>
            <a:rect l="l" t="t" r="r" b="b"/>
            <a:pathLst>
              <a:path w="705735" h="344201">
                <a:moveTo>
                  <a:pt x="420970" y="35226"/>
                </a:moveTo>
                <a:lnTo>
                  <a:pt x="691166" y="282002"/>
                </a:lnTo>
                <a:cubicBezTo>
                  <a:pt x="702070" y="291961"/>
                  <a:pt x="705736" y="307595"/>
                  <a:pt x="700395" y="321362"/>
                </a:cubicBezTo>
                <a:cubicBezTo>
                  <a:pt x="695054" y="335129"/>
                  <a:pt x="681804" y="344201"/>
                  <a:pt x="667037" y="344201"/>
                </a:cubicBezTo>
                <a:lnTo>
                  <a:pt x="38699" y="344201"/>
                </a:lnTo>
                <a:cubicBezTo>
                  <a:pt x="23932" y="344201"/>
                  <a:pt x="10682" y="335129"/>
                  <a:pt x="5341" y="321362"/>
                </a:cubicBezTo>
                <a:cubicBezTo>
                  <a:pt x="0" y="307595"/>
                  <a:pt x="3666" y="291961"/>
                  <a:pt x="14570" y="282002"/>
                </a:cubicBezTo>
                <a:lnTo>
                  <a:pt x="284766" y="35226"/>
                </a:lnTo>
                <a:cubicBezTo>
                  <a:pt x="323335" y="0"/>
                  <a:pt x="382401" y="0"/>
                  <a:pt x="420970" y="35226"/>
                </a:cubicBezTo>
                <a:close/>
              </a:path>
            </a:pathLst>
          </a:custGeom>
          <a:solidFill>
            <a:srgbClr val="D9B98B"/>
          </a:solidFill>
        </p:spPr>
      </p:sp>
      <p:sp>
        <p:nvSpPr>
          <p:cNvPr id="19" name="TextBox 19"/>
          <p:cNvSpPr txBox="1"/>
          <p:nvPr/>
        </p:nvSpPr>
        <p:spPr>
          <a:xfrm rot="13500000">
            <a:off x="5942370" y="2931261"/>
            <a:ext cx="1385023" cy="568784"/>
          </a:xfrm>
          <a:prstGeom prst="rect">
            <a:avLst/>
          </a:prstGeom>
        </p:spPr>
        <p:txBody>
          <a:bodyPr lIns="33867" tIns="33867" rIns="33867" bIns="33867" rtlCol="0" anchor="ctr"/>
          <a:lstStyle/>
          <a:p>
            <a:pPr algn="ctr" defTabSz="609615">
              <a:lnSpc>
                <a:spcPts val="1773"/>
              </a:lnSpc>
              <a:defRPr/>
            </a:pPr>
            <a:endParaRPr sz="1200">
              <a:solidFill>
                <a:prstClr val="black"/>
              </a:solidFill>
              <a:latin typeface="Arial" panose="020B0604020202020204" pitchFamily="34" charset="0"/>
              <a:cs typeface="Arial" panose="020B0604020202020204" pitchFamily="34" charset="0"/>
            </a:endParaRPr>
          </a:p>
        </p:txBody>
      </p:sp>
      <p:sp>
        <p:nvSpPr>
          <p:cNvPr id="21" name="Freeform 21"/>
          <p:cNvSpPr/>
          <p:nvPr/>
        </p:nvSpPr>
        <p:spPr>
          <a:xfrm rot="2700000">
            <a:off x="4739005" y="3810359"/>
            <a:ext cx="1749211" cy="853124"/>
          </a:xfrm>
          <a:custGeom>
            <a:avLst/>
            <a:gdLst/>
            <a:ahLst/>
            <a:cxnLst/>
            <a:rect l="l" t="t" r="r" b="b"/>
            <a:pathLst>
              <a:path w="705735" h="344201">
                <a:moveTo>
                  <a:pt x="420970" y="35226"/>
                </a:moveTo>
                <a:lnTo>
                  <a:pt x="691166" y="282002"/>
                </a:lnTo>
                <a:cubicBezTo>
                  <a:pt x="702070" y="291961"/>
                  <a:pt x="705736" y="307595"/>
                  <a:pt x="700395" y="321362"/>
                </a:cubicBezTo>
                <a:cubicBezTo>
                  <a:pt x="695054" y="335129"/>
                  <a:pt x="681804" y="344201"/>
                  <a:pt x="667037" y="344201"/>
                </a:cubicBezTo>
                <a:lnTo>
                  <a:pt x="38699" y="344201"/>
                </a:lnTo>
                <a:cubicBezTo>
                  <a:pt x="23932" y="344201"/>
                  <a:pt x="10682" y="335129"/>
                  <a:pt x="5341" y="321362"/>
                </a:cubicBezTo>
                <a:cubicBezTo>
                  <a:pt x="0" y="307595"/>
                  <a:pt x="3666" y="291961"/>
                  <a:pt x="14570" y="282002"/>
                </a:cubicBezTo>
                <a:lnTo>
                  <a:pt x="284766" y="35226"/>
                </a:lnTo>
                <a:cubicBezTo>
                  <a:pt x="323335" y="0"/>
                  <a:pt x="382401" y="0"/>
                  <a:pt x="420970" y="35226"/>
                </a:cubicBezTo>
                <a:close/>
              </a:path>
            </a:pathLst>
          </a:custGeom>
          <a:solidFill>
            <a:srgbClr val="A1B4A2"/>
          </a:solidFill>
        </p:spPr>
      </p:sp>
      <p:sp>
        <p:nvSpPr>
          <p:cNvPr id="22" name="TextBox 22"/>
          <p:cNvSpPr txBox="1"/>
          <p:nvPr/>
        </p:nvSpPr>
        <p:spPr>
          <a:xfrm rot="2700000">
            <a:off x="4867037" y="4006595"/>
            <a:ext cx="1385023" cy="568784"/>
          </a:xfrm>
          <a:prstGeom prst="rect">
            <a:avLst/>
          </a:prstGeom>
        </p:spPr>
        <p:txBody>
          <a:bodyPr lIns="33867" tIns="33867" rIns="33867" bIns="33867" rtlCol="0" anchor="ctr"/>
          <a:lstStyle/>
          <a:p>
            <a:pPr algn="ctr" defTabSz="609615">
              <a:lnSpc>
                <a:spcPts val="1773"/>
              </a:lnSpc>
              <a:defRPr/>
            </a:pPr>
            <a:endParaRPr sz="1200">
              <a:solidFill>
                <a:prstClr val="black"/>
              </a:solidFill>
              <a:latin typeface="Arial" panose="020B0604020202020204" pitchFamily="34" charset="0"/>
              <a:cs typeface="Arial" panose="020B0604020202020204" pitchFamily="34" charset="0"/>
            </a:endParaRPr>
          </a:p>
        </p:txBody>
      </p:sp>
      <p:sp>
        <p:nvSpPr>
          <p:cNvPr id="24" name="Freeform 24"/>
          <p:cNvSpPr/>
          <p:nvPr/>
        </p:nvSpPr>
        <p:spPr>
          <a:xfrm rot="18900000">
            <a:off x="5706211" y="3810361"/>
            <a:ext cx="1749211" cy="853124"/>
          </a:xfrm>
          <a:custGeom>
            <a:avLst/>
            <a:gdLst/>
            <a:ahLst/>
            <a:cxnLst/>
            <a:rect l="l" t="t" r="r" b="b"/>
            <a:pathLst>
              <a:path w="705735" h="344201">
                <a:moveTo>
                  <a:pt x="420970" y="35226"/>
                </a:moveTo>
                <a:lnTo>
                  <a:pt x="691166" y="282002"/>
                </a:lnTo>
                <a:cubicBezTo>
                  <a:pt x="702070" y="291961"/>
                  <a:pt x="705736" y="307595"/>
                  <a:pt x="700395" y="321362"/>
                </a:cubicBezTo>
                <a:cubicBezTo>
                  <a:pt x="695054" y="335129"/>
                  <a:pt x="681804" y="344201"/>
                  <a:pt x="667037" y="344201"/>
                </a:cubicBezTo>
                <a:lnTo>
                  <a:pt x="38699" y="344201"/>
                </a:lnTo>
                <a:cubicBezTo>
                  <a:pt x="23932" y="344201"/>
                  <a:pt x="10682" y="335129"/>
                  <a:pt x="5341" y="321362"/>
                </a:cubicBezTo>
                <a:cubicBezTo>
                  <a:pt x="0" y="307595"/>
                  <a:pt x="3666" y="291961"/>
                  <a:pt x="14570" y="282002"/>
                </a:cubicBezTo>
                <a:lnTo>
                  <a:pt x="284766" y="35226"/>
                </a:lnTo>
                <a:cubicBezTo>
                  <a:pt x="323335" y="0"/>
                  <a:pt x="382401" y="0"/>
                  <a:pt x="420970" y="35226"/>
                </a:cubicBezTo>
                <a:close/>
              </a:path>
            </a:pathLst>
          </a:custGeom>
          <a:solidFill>
            <a:srgbClr val="7DA2A9"/>
          </a:solidFill>
        </p:spPr>
      </p:sp>
      <p:sp>
        <p:nvSpPr>
          <p:cNvPr id="25" name="TextBox 25"/>
          <p:cNvSpPr txBox="1"/>
          <p:nvPr/>
        </p:nvSpPr>
        <p:spPr>
          <a:xfrm rot="18900000">
            <a:off x="5942370" y="4006595"/>
            <a:ext cx="1385023" cy="568784"/>
          </a:xfrm>
          <a:prstGeom prst="rect">
            <a:avLst/>
          </a:prstGeom>
        </p:spPr>
        <p:txBody>
          <a:bodyPr lIns="33867" tIns="33867" rIns="33867" bIns="33867" rtlCol="0" anchor="ctr"/>
          <a:lstStyle/>
          <a:p>
            <a:pPr algn="ctr" defTabSz="609615">
              <a:lnSpc>
                <a:spcPts val="1773"/>
              </a:lnSpc>
              <a:defRPr/>
            </a:pPr>
            <a:endParaRPr sz="1200">
              <a:solidFill>
                <a:prstClr val="black"/>
              </a:solidFill>
              <a:latin typeface="Arial" panose="020B0604020202020204" pitchFamily="34" charset="0"/>
              <a:cs typeface="Arial" panose="020B0604020202020204" pitchFamily="34" charset="0"/>
            </a:endParaRPr>
          </a:p>
        </p:txBody>
      </p:sp>
      <p:sp>
        <p:nvSpPr>
          <p:cNvPr id="27" name="Freeform 27"/>
          <p:cNvSpPr/>
          <p:nvPr/>
        </p:nvSpPr>
        <p:spPr>
          <a:xfrm>
            <a:off x="1823381" y="1995292"/>
            <a:ext cx="268548" cy="1649609"/>
          </a:xfrm>
          <a:custGeom>
            <a:avLst/>
            <a:gdLst/>
            <a:ahLst/>
            <a:cxnLst/>
            <a:rect l="l" t="t" r="r" b="b"/>
            <a:pathLst>
              <a:path w="106093" h="651697">
                <a:moveTo>
                  <a:pt x="53047" y="0"/>
                </a:moveTo>
                <a:lnTo>
                  <a:pt x="53047" y="0"/>
                </a:lnTo>
                <a:cubicBezTo>
                  <a:pt x="67115" y="0"/>
                  <a:pt x="80608" y="5589"/>
                  <a:pt x="90556" y="15537"/>
                </a:cubicBezTo>
                <a:cubicBezTo>
                  <a:pt x="100504" y="25485"/>
                  <a:pt x="106093" y="38978"/>
                  <a:pt x="106093" y="53047"/>
                </a:cubicBezTo>
                <a:lnTo>
                  <a:pt x="106093" y="598651"/>
                </a:lnTo>
                <a:cubicBezTo>
                  <a:pt x="106093" y="627948"/>
                  <a:pt x="82343" y="651697"/>
                  <a:pt x="53047" y="651697"/>
                </a:cubicBezTo>
                <a:lnTo>
                  <a:pt x="53047" y="651697"/>
                </a:lnTo>
                <a:cubicBezTo>
                  <a:pt x="23750" y="651697"/>
                  <a:pt x="0" y="627948"/>
                  <a:pt x="0" y="598651"/>
                </a:cubicBezTo>
                <a:lnTo>
                  <a:pt x="0" y="53047"/>
                </a:lnTo>
                <a:cubicBezTo>
                  <a:pt x="0" y="23750"/>
                  <a:pt x="23750" y="0"/>
                  <a:pt x="53047" y="0"/>
                </a:cubicBezTo>
                <a:close/>
              </a:path>
            </a:pathLst>
          </a:custGeom>
          <a:solidFill>
            <a:srgbClr val="717092"/>
          </a:solidFill>
        </p:spPr>
      </p:sp>
      <p:sp>
        <p:nvSpPr>
          <p:cNvPr id="28" name="TextBox 28"/>
          <p:cNvSpPr txBox="1"/>
          <p:nvPr/>
        </p:nvSpPr>
        <p:spPr>
          <a:xfrm>
            <a:off x="1823381" y="1545830"/>
            <a:ext cx="268548" cy="1794271"/>
          </a:xfrm>
          <a:prstGeom prst="rect">
            <a:avLst/>
          </a:prstGeom>
        </p:spPr>
        <p:txBody>
          <a:bodyPr lIns="33867" tIns="33867" rIns="33867" bIns="33867" rtlCol="0" anchor="ctr"/>
          <a:lstStyle/>
          <a:p>
            <a:pPr algn="ctr" defTabSz="609615">
              <a:lnSpc>
                <a:spcPts val="1773"/>
              </a:lnSpc>
              <a:defRPr/>
            </a:pPr>
            <a:endParaRPr sz="1200">
              <a:solidFill>
                <a:prstClr val="black"/>
              </a:solidFill>
              <a:latin typeface="Arial" panose="020B0604020202020204" pitchFamily="34" charset="0"/>
              <a:cs typeface="Arial" panose="020B0604020202020204" pitchFamily="34" charset="0"/>
            </a:endParaRPr>
          </a:p>
        </p:txBody>
      </p:sp>
      <p:sp>
        <p:nvSpPr>
          <p:cNvPr id="30" name="Freeform 30"/>
          <p:cNvSpPr/>
          <p:nvPr/>
        </p:nvSpPr>
        <p:spPr>
          <a:xfrm>
            <a:off x="1823381" y="3822701"/>
            <a:ext cx="268548" cy="1649609"/>
          </a:xfrm>
          <a:custGeom>
            <a:avLst/>
            <a:gdLst/>
            <a:ahLst/>
            <a:cxnLst/>
            <a:rect l="l" t="t" r="r" b="b"/>
            <a:pathLst>
              <a:path w="106093" h="651697">
                <a:moveTo>
                  <a:pt x="53047" y="0"/>
                </a:moveTo>
                <a:lnTo>
                  <a:pt x="53047" y="0"/>
                </a:lnTo>
                <a:cubicBezTo>
                  <a:pt x="67115" y="0"/>
                  <a:pt x="80608" y="5589"/>
                  <a:pt x="90556" y="15537"/>
                </a:cubicBezTo>
                <a:cubicBezTo>
                  <a:pt x="100504" y="25485"/>
                  <a:pt x="106093" y="38978"/>
                  <a:pt x="106093" y="53047"/>
                </a:cubicBezTo>
                <a:lnTo>
                  <a:pt x="106093" y="598651"/>
                </a:lnTo>
                <a:cubicBezTo>
                  <a:pt x="106093" y="627948"/>
                  <a:pt x="82343" y="651697"/>
                  <a:pt x="53047" y="651697"/>
                </a:cubicBezTo>
                <a:lnTo>
                  <a:pt x="53047" y="651697"/>
                </a:lnTo>
                <a:cubicBezTo>
                  <a:pt x="23750" y="651697"/>
                  <a:pt x="0" y="627948"/>
                  <a:pt x="0" y="598651"/>
                </a:cubicBezTo>
                <a:lnTo>
                  <a:pt x="0" y="53047"/>
                </a:lnTo>
                <a:cubicBezTo>
                  <a:pt x="0" y="23750"/>
                  <a:pt x="23750" y="0"/>
                  <a:pt x="53047" y="0"/>
                </a:cubicBezTo>
                <a:close/>
              </a:path>
            </a:pathLst>
          </a:custGeom>
          <a:solidFill>
            <a:srgbClr val="A1B4A2"/>
          </a:solidFill>
        </p:spPr>
      </p:sp>
      <p:sp>
        <p:nvSpPr>
          <p:cNvPr id="31" name="TextBox 31"/>
          <p:cNvSpPr txBox="1"/>
          <p:nvPr/>
        </p:nvSpPr>
        <p:spPr>
          <a:xfrm>
            <a:off x="1823381" y="3678039"/>
            <a:ext cx="268548" cy="1794271"/>
          </a:xfrm>
          <a:prstGeom prst="rect">
            <a:avLst/>
          </a:prstGeom>
        </p:spPr>
        <p:txBody>
          <a:bodyPr lIns="33867" tIns="33867" rIns="33867" bIns="33867" rtlCol="0" anchor="ctr"/>
          <a:lstStyle/>
          <a:p>
            <a:pPr algn="ctr" defTabSz="609615">
              <a:lnSpc>
                <a:spcPts val="1773"/>
              </a:lnSpc>
              <a:defRPr/>
            </a:pPr>
            <a:endParaRPr sz="1200">
              <a:solidFill>
                <a:prstClr val="black"/>
              </a:solidFill>
              <a:latin typeface="Arial" panose="020B0604020202020204" pitchFamily="34" charset="0"/>
              <a:cs typeface="Arial" panose="020B0604020202020204" pitchFamily="34" charset="0"/>
            </a:endParaRPr>
          </a:p>
        </p:txBody>
      </p:sp>
      <p:sp>
        <p:nvSpPr>
          <p:cNvPr id="33" name="Freeform 33"/>
          <p:cNvSpPr/>
          <p:nvPr/>
        </p:nvSpPr>
        <p:spPr>
          <a:xfrm>
            <a:off x="10100073" y="1995292"/>
            <a:ext cx="268548" cy="1649609"/>
          </a:xfrm>
          <a:custGeom>
            <a:avLst/>
            <a:gdLst/>
            <a:ahLst/>
            <a:cxnLst/>
            <a:rect l="l" t="t" r="r" b="b"/>
            <a:pathLst>
              <a:path w="106093" h="651697">
                <a:moveTo>
                  <a:pt x="53047" y="0"/>
                </a:moveTo>
                <a:lnTo>
                  <a:pt x="53047" y="0"/>
                </a:lnTo>
                <a:cubicBezTo>
                  <a:pt x="67115" y="0"/>
                  <a:pt x="80608" y="5589"/>
                  <a:pt x="90556" y="15537"/>
                </a:cubicBezTo>
                <a:cubicBezTo>
                  <a:pt x="100504" y="25485"/>
                  <a:pt x="106093" y="38978"/>
                  <a:pt x="106093" y="53047"/>
                </a:cubicBezTo>
                <a:lnTo>
                  <a:pt x="106093" y="598651"/>
                </a:lnTo>
                <a:cubicBezTo>
                  <a:pt x="106093" y="627948"/>
                  <a:pt x="82343" y="651697"/>
                  <a:pt x="53047" y="651697"/>
                </a:cubicBezTo>
                <a:lnTo>
                  <a:pt x="53047" y="651697"/>
                </a:lnTo>
                <a:cubicBezTo>
                  <a:pt x="23750" y="651697"/>
                  <a:pt x="0" y="627948"/>
                  <a:pt x="0" y="598651"/>
                </a:cubicBezTo>
                <a:lnTo>
                  <a:pt x="0" y="53047"/>
                </a:lnTo>
                <a:cubicBezTo>
                  <a:pt x="0" y="23750"/>
                  <a:pt x="23750" y="0"/>
                  <a:pt x="53047" y="0"/>
                </a:cubicBezTo>
                <a:close/>
              </a:path>
            </a:pathLst>
          </a:custGeom>
          <a:solidFill>
            <a:srgbClr val="D9B98B"/>
          </a:solidFill>
        </p:spPr>
      </p:sp>
      <p:sp>
        <p:nvSpPr>
          <p:cNvPr id="34" name="TextBox 34"/>
          <p:cNvSpPr txBox="1"/>
          <p:nvPr/>
        </p:nvSpPr>
        <p:spPr>
          <a:xfrm>
            <a:off x="10100073" y="1545830"/>
            <a:ext cx="268548" cy="1794271"/>
          </a:xfrm>
          <a:prstGeom prst="rect">
            <a:avLst/>
          </a:prstGeom>
        </p:spPr>
        <p:txBody>
          <a:bodyPr lIns="33867" tIns="33867" rIns="33867" bIns="33867" rtlCol="0" anchor="ctr"/>
          <a:lstStyle/>
          <a:p>
            <a:pPr algn="ctr" defTabSz="609615">
              <a:lnSpc>
                <a:spcPts val="1773"/>
              </a:lnSpc>
              <a:defRPr/>
            </a:pPr>
            <a:endParaRPr sz="1200">
              <a:solidFill>
                <a:prstClr val="black"/>
              </a:solidFill>
              <a:latin typeface="Arial" panose="020B0604020202020204" pitchFamily="34" charset="0"/>
              <a:cs typeface="Arial" panose="020B0604020202020204" pitchFamily="34" charset="0"/>
            </a:endParaRPr>
          </a:p>
        </p:txBody>
      </p:sp>
      <p:sp>
        <p:nvSpPr>
          <p:cNvPr id="36" name="Freeform 36"/>
          <p:cNvSpPr/>
          <p:nvPr/>
        </p:nvSpPr>
        <p:spPr>
          <a:xfrm>
            <a:off x="10100073" y="3822701"/>
            <a:ext cx="268548" cy="1649609"/>
          </a:xfrm>
          <a:custGeom>
            <a:avLst/>
            <a:gdLst/>
            <a:ahLst/>
            <a:cxnLst/>
            <a:rect l="l" t="t" r="r" b="b"/>
            <a:pathLst>
              <a:path w="106093" h="651697">
                <a:moveTo>
                  <a:pt x="53047" y="0"/>
                </a:moveTo>
                <a:lnTo>
                  <a:pt x="53047" y="0"/>
                </a:lnTo>
                <a:cubicBezTo>
                  <a:pt x="67115" y="0"/>
                  <a:pt x="80608" y="5589"/>
                  <a:pt x="90556" y="15537"/>
                </a:cubicBezTo>
                <a:cubicBezTo>
                  <a:pt x="100504" y="25485"/>
                  <a:pt x="106093" y="38978"/>
                  <a:pt x="106093" y="53047"/>
                </a:cubicBezTo>
                <a:lnTo>
                  <a:pt x="106093" y="598651"/>
                </a:lnTo>
                <a:cubicBezTo>
                  <a:pt x="106093" y="627948"/>
                  <a:pt x="82343" y="651697"/>
                  <a:pt x="53047" y="651697"/>
                </a:cubicBezTo>
                <a:lnTo>
                  <a:pt x="53047" y="651697"/>
                </a:lnTo>
                <a:cubicBezTo>
                  <a:pt x="23750" y="651697"/>
                  <a:pt x="0" y="627948"/>
                  <a:pt x="0" y="598651"/>
                </a:cubicBezTo>
                <a:lnTo>
                  <a:pt x="0" y="53047"/>
                </a:lnTo>
                <a:cubicBezTo>
                  <a:pt x="0" y="23750"/>
                  <a:pt x="23750" y="0"/>
                  <a:pt x="53047" y="0"/>
                </a:cubicBezTo>
                <a:close/>
              </a:path>
            </a:pathLst>
          </a:custGeom>
          <a:solidFill>
            <a:srgbClr val="7DA2A9"/>
          </a:solidFill>
        </p:spPr>
      </p:sp>
      <p:sp>
        <p:nvSpPr>
          <p:cNvPr id="37" name="TextBox 37"/>
          <p:cNvSpPr txBox="1"/>
          <p:nvPr/>
        </p:nvSpPr>
        <p:spPr>
          <a:xfrm>
            <a:off x="10100073" y="3678039"/>
            <a:ext cx="268548" cy="1794271"/>
          </a:xfrm>
          <a:prstGeom prst="rect">
            <a:avLst/>
          </a:prstGeom>
        </p:spPr>
        <p:txBody>
          <a:bodyPr lIns="33867" tIns="33867" rIns="33867" bIns="33867" rtlCol="0" anchor="ctr"/>
          <a:lstStyle/>
          <a:p>
            <a:pPr algn="ctr" defTabSz="609615">
              <a:lnSpc>
                <a:spcPts val="1773"/>
              </a:lnSpc>
              <a:defRPr/>
            </a:pPr>
            <a:endParaRPr sz="1200">
              <a:solidFill>
                <a:prstClr val="black"/>
              </a:solidFill>
              <a:latin typeface="Arial" panose="020B0604020202020204" pitchFamily="34" charset="0"/>
              <a:cs typeface="Arial" panose="020B0604020202020204" pitchFamily="34" charset="0"/>
            </a:endParaRPr>
          </a:p>
        </p:txBody>
      </p:sp>
      <p:sp>
        <p:nvSpPr>
          <p:cNvPr id="38" name="Freeform 38"/>
          <p:cNvSpPr/>
          <p:nvPr/>
        </p:nvSpPr>
        <p:spPr>
          <a:xfrm>
            <a:off x="5337496" y="3009209"/>
            <a:ext cx="440267" cy="440267"/>
          </a:xfrm>
          <a:custGeom>
            <a:avLst/>
            <a:gdLst/>
            <a:ahLst/>
            <a:cxnLst/>
            <a:rect l="l" t="t" r="r" b="b"/>
            <a:pathLst>
              <a:path w="660399" h="660399">
                <a:moveTo>
                  <a:pt x="0" y="0"/>
                </a:moveTo>
                <a:lnTo>
                  <a:pt x="660400" y="0"/>
                </a:lnTo>
                <a:lnTo>
                  <a:pt x="660400" y="660400"/>
                </a:lnTo>
                <a:lnTo>
                  <a:pt x="0" y="660400"/>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a:ln cap="sq">
            <a:noFill/>
            <a:prstDash val="solid"/>
            <a:miter/>
          </a:ln>
        </p:spPr>
      </p:sp>
      <p:sp>
        <p:nvSpPr>
          <p:cNvPr id="39" name="Freeform 39"/>
          <p:cNvSpPr/>
          <p:nvPr/>
        </p:nvSpPr>
        <p:spPr>
          <a:xfrm>
            <a:off x="6425003" y="2998025"/>
            <a:ext cx="430071" cy="471193"/>
          </a:xfrm>
          <a:custGeom>
            <a:avLst/>
            <a:gdLst/>
            <a:ahLst/>
            <a:cxnLst/>
            <a:rect l="l" t="t" r="r" b="b"/>
            <a:pathLst>
              <a:path w="645106" h="706789">
                <a:moveTo>
                  <a:pt x="0" y="0"/>
                </a:moveTo>
                <a:lnTo>
                  <a:pt x="645106" y="0"/>
                </a:lnTo>
                <a:lnTo>
                  <a:pt x="645106" y="706789"/>
                </a:lnTo>
                <a:lnTo>
                  <a:pt x="0" y="706789"/>
                </a:lnTo>
                <a:lnTo>
                  <a:pt x="0" y="0"/>
                </a:lnTo>
                <a:close/>
              </a:path>
            </a:pathLst>
          </a:custGeom>
          <a:blipFill>
            <a:blip r:embed="rId4" cstate="print">
              <a:extLst>
                <a:ext uri="{96DAC541-7B7A-43D3-8B79-37D633B846F1}">
                  <asvg:svgBlip xmlns:asvg="http://schemas.microsoft.com/office/drawing/2016/SVG/main" xmlns="" r:embed="rId5"/>
                </a:ext>
              </a:extLst>
            </a:blip>
            <a:stretch>
              <a:fillRect/>
            </a:stretch>
          </a:blipFill>
        </p:spPr>
      </p:sp>
      <p:sp>
        <p:nvSpPr>
          <p:cNvPr id="40" name="Freeform 40"/>
          <p:cNvSpPr/>
          <p:nvPr/>
        </p:nvSpPr>
        <p:spPr>
          <a:xfrm>
            <a:off x="5337496" y="4037692"/>
            <a:ext cx="440267" cy="440267"/>
          </a:xfrm>
          <a:custGeom>
            <a:avLst/>
            <a:gdLst/>
            <a:ahLst/>
            <a:cxnLst/>
            <a:rect l="l" t="t" r="r" b="b"/>
            <a:pathLst>
              <a:path w="660399" h="660399">
                <a:moveTo>
                  <a:pt x="0" y="0"/>
                </a:moveTo>
                <a:lnTo>
                  <a:pt x="660400" y="0"/>
                </a:lnTo>
                <a:lnTo>
                  <a:pt x="660400" y="660399"/>
                </a:lnTo>
                <a:lnTo>
                  <a:pt x="0" y="660399"/>
                </a:lnTo>
                <a:lnTo>
                  <a:pt x="0" y="0"/>
                </a:lnTo>
                <a:close/>
              </a:path>
            </a:pathLst>
          </a:custGeom>
          <a:blipFill>
            <a:blip r:embed="rId6" cstate="print">
              <a:extLst>
                <a:ext uri="{96DAC541-7B7A-43D3-8B79-37D633B846F1}">
                  <asvg:svgBlip xmlns:asvg="http://schemas.microsoft.com/office/drawing/2016/SVG/main" xmlns="" r:embed="rId7"/>
                </a:ext>
              </a:extLst>
            </a:blip>
            <a:stretch>
              <a:fillRect/>
            </a:stretch>
          </a:blipFill>
          <a:ln cap="sq">
            <a:noFill/>
            <a:prstDash val="solid"/>
            <a:miter/>
          </a:ln>
        </p:spPr>
      </p:sp>
      <p:sp>
        <p:nvSpPr>
          <p:cNvPr id="47" name="TextBox 47"/>
          <p:cNvSpPr txBox="1"/>
          <p:nvPr/>
        </p:nvSpPr>
        <p:spPr>
          <a:xfrm>
            <a:off x="2415186" y="2183651"/>
            <a:ext cx="2521651" cy="1090042"/>
          </a:xfrm>
          <a:prstGeom prst="rect">
            <a:avLst/>
          </a:prstGeom>
        </p:spPr>
        <p:txBody>
          <a:bodyPr wrap="square" lIns="0" tIns="0" rIns="0" bIns="0" rtlCol="0" anchor="t">
            <a:spAutoFit/>
          </a:bodyPr>
          <a:lstStyle/>
          <a:p>
            <a:pPr defTabSz="609615">
              <a:lnSpc>
                <a:spcPts val="1680"/>
              </a:lnSpc>
              <a:defRPr/>
            </a:pPr>
            <a:r>
              <a:rPr lang="en-US" sz="1500" dirty="0">
                <a:latin typeface="Arial" panose="020B0604020202020204" pitchFamily="34" charset="0"/>
                <a:ea typeface="Lato"/>
                <a:cs typeface="Arial" panose="020B0604020202020204" pitchFamily="34" charset="0"/>
                <a:sym typeface="Lato"/>
              </a:rPr>
              <a:t>Coronary disease symptoms include chest pressure, breathlessness, and atypical presentations in women and older adults (WHO, 2025)</a:t>
            </a:r>
          </a:p>
        </p:txBody>
      </p:sp>
      <p:sp>
        <p:nvSpPr>
          <p:cNvPr id="48" name="TextBox 48"/>
          <p:cNvSpPr txBox="1"/>
          <p:nvPr/>
        </p:nvSpPr>
        <p:spPr>
          <a:xfrm>
            <a:off x="2427662" y="4093226"/>
            <a:ext cx="2115416" cy="872034"/>
          </a:xfrm>
          <a:prstGeom prst="rect">
            <a:avLst/>
          </a:prstGeom>
        </p:spPr>
        <p:txBody>
          <a:bodyPr lIns="0" tIns="0" rIns="0" bIns="0" rtlCol="0" anchor="t">
            <a:spAutoFit/>
          </a:bodyPr>
          <a:lstStyle/>
          <a:p>
            <a:pPr defTabSz="609615">
              <a:lnSpc>
                <a:spcPts val="1680"/>
              </a:lnSpc>
              <a:defRPr/>
            </a:pPr>
            <a:r>
              <a:rPr lang="en-US" sz="1500" dirty="0">
                <a:latin typeface="Arial" panose="020B0604020202020204" pitchFamily="34" charset="0"/>
                <a:ea typeface="Lato"/>
                <a:cs typeface="Arial" panose="020B0604020202020204" pitchFamily="34" charset="0"/>
                <a:sym typeface="Lato"/>
              </a:rPr>
              <a:t>Stroke and TIA require FAST recognition and urgent referral pathways (NICE NG128, 2019)</a:t>
            </a:r>
          </a:p>
        </p:txBody>
      </p:sp>
      <p:sp>
        <p:nvSpPr>
          <p:cNvPr id="49" name="TextBox 49"/>
          <p:cNvSpPr txBox="1"/>
          <p:nvPr/>
        </p:nvSpPr>
        <p:spPr>
          <a:xfrm>
            <a:off x="7165754" y="2183651"/>
            <a:ext cx="2624003" cy="1308050"/>
          </a:xfrm>
          <a:prstGeom prst="rect">
            <a:avLst/>
          </a:prstGeom>
        </p:spPr>
        <p:txBody>
          <a:bodyPr wrap="square" lIns="0" tIns="0" rIns="0" bIns="0" rtlCol="0" anchor="t">
            <a:spAutoFit/>
          </a:bodyPr>
          <a:lstStyle/>
          <a:p>
            <a:pPr algn="r" defTabSz="609615">
              <a:lnSpc>
                <a:spcPts val="1680"/>
              </a:lnSpc>
              <a:defRPr/>
            </a:pPr>
            <a:r>
              <a:rPr lang="en-US" sz="1500" dirty="0">
                <a:latin typeface="Arial" panose="020B0604020202020204" pitchFamily="34" charset="0"/>
                <a:ea typeface="Lato"/>
                <a:cs typeface="Arial" panose="020B0604020202020204" pitchFamily="34" charset="0"/>
                <a:sym typeface="Lato"/>
              </a:rPr>
              <a:t>Heart failure symptoms include breathlessness, oedema, fatigue, </a:t>
            </a:r>
            <a:r>
              <a:rPr lang="en-US" sz="1500" dirty="0">
                <a:latin typeface="Arial" panose="020B0604020202020204" pitchFamily="34" charset="0"/>
                <a:ea typeface="Lato"/>
                <a:cs typeface="Arial" panose="020B0604020202020204" pitchFamily="34" charset="0"/>
                <a:sym typeface="Lato"/>
              </a:rPr>
              <a:t>orthopnoea</a:t>
            </a:r>
            <a:r>
              <a:rPr lang="en-US" sz="1500" dirty="0">
                <a:latin typeface="Arial" panose="020B0604020202020204" pitchFamily="34" charset="0"/>
                <a:ea typeface="Lato"/>
                <a:cs typeface="Arial" panose="020B0604020202020204" pitchFamily="34" charset="0"/>
                <a:sym typeface="Lato"/>
              </a:rPr>
              <a:t> and paroxysmal nocturnal </a:t>
            </a:r>
            <a:r>
              <a:rPr lang="en-US" sz="1500" dirty="0">
                <a:latin typeface="Arial" panose="020B0604020202020204" pitchFamily="34" charset="0"/>
                <a:ea typeface="Lato"/>
                <a:cs typeface="Arial" panose="020B0604020202020204" pitchFamily="34" charset="0"/>
                <a:sym typeface="Lato"/>
              </a:rPr>
              <a:t>dyspnoea</a:t>
            </a:r>
            <a:r>
              <a:rPr lang="en-US" sz="1500" dirty="0">
                <a:latin typeface="Arial" panose="020B0604020202020204" pitchFamily="34" charset="0"/>
                <a:ea typeface="Lato"/>
                <a:cs typeface="Arial" panose="020B0604020202020204" pitchFamily="34" charset="0"/>
                <a:sym typeface="Lato"/>
              </a:rPr>
              <a:t> (NICE NG106, 2018, Taylor et al., 2019)</a:t>
            </a:r>
          </a:p>
        </p:txBody>
      </p:sp>
      <p:sp>
        <p:nvSpPr>
          <p:cNvPr id="50" name="TextBox 50"/>
          <p:cNvSpPr txBox="1"/>
          <p:nvPr/>
        </p:nvSpPr>
        <p:spPr>
          <a:xfrm>
            <a:off x="7273239" y="4093226"/>
            <a:ext cx="2609881" cy="1090042"/>
          </a:xfrm>
          <a:prstGeom prst="rect">
            <a:avLst/>
          </a:prstGeom>
        </p:spPr>
        <p:txBody>
          <a:bodyPr wrap="square" lIns="0" tIns="0" rIns="0" bIns="0" rtlCol="0" anchor="t">
            <a:spAutoFit/>
          </a:bodyPr>
          <a:lstStyle/>
          <a:p>
            <a:pPr algn="r" defTabSz="609615">
              <a:lnSpc>
                <a:spcPts val="1680"/>
              </a:lnSpc>
              <a:defRPr/>
            </a:pPr>
            <a:r>
              <a:rPr lang="en-US" sz="1500" dirty="0">
                <a:latin typeface="Arial" panose="020B0604020202020204" pitchFamily="34" charset="0"/>
                <a:ea typeface="Lato"/>
                <a:cs typeface="Arial" panose="020B0604020202020204" pitchFamily="34" charset="0"/>
                <a:sym typeface="Lato"/>
              </a:rPr>
              <a:t> Practice nurse focus includes early recognition, triage, escalation and safety netting in primary care (NICE NG136, 2019, NICE NG185, 2020)</a:t>
            </a:r>
          </a:p>
        </p:txBody>
      </p:sp>
      <p:sp>
        <p:nvSpPr>
          <p:cNvPr id="51" name="Freeform 51"/>
          <p:cNvSpPr/>
          <p:nvPr/>
        </p:nvSpPr>
        <p:spPr>
          <a:xfrm>
            <a:off x="6347330" y="4008778"/>
            <a:ext cx="481436" cy="469181"/>
          </a:xfrm>
          <a:custGeom>
            <a:avLst/>
            <a:gdLst/>
            <a:ahLst/>
            <a:cxnLst/>
            <a:rect l="l" t="t" r="r" b="b"/>
            <a:pathLst>
              <a:path w="722154" h="703772">
                <a:moveTo>
                  <a:pt x="0" y="0"/>
                </a:moveTo>
                <a:lnTo>
                  <a:pt x="722155" y="0"/>
                </a:lnTo>
                <a:lnTo>
                  <a:pt x="722155" y="703772"/>
                </a:lnTo>
                <a:lnTo>
                  <a:pt x="0" y="703772"/>
                </a:lnTo>
                <a:lnTo>
                  <a:pt x="0" y="0"/>
                </a:lnTo>
                <a:close/>
              </a:path>
            </a:pathLst>
          </a:custGeom>
          <a:blipFill>
            <a:blip r:embed="rId8" cstate="print">
              <a:extLst>
                <a:ext uri="{96DAC541-7B7A-43D3-8B79-37D633B846F1}">
                  <asvg:svgBlip xmlns:asvg="http://schemas.microsoft.com/office/drawing/2016/SVG/main" xmlns="" r:embed="rId9"/>
                </a:ext>
              </a:extLst>
            </a:blip>
            <a:stretch>
              <a:fillRect/>
            </a:stretch>
          </a:blipFill>
          <a:ln cap="sq">
            <a:noFill/>
            <a:prstDash val="solid"/>
            <a:miter/>
          </a:ln>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xmlns="" id="{859084DE-01CF-4C97-8836-768DCBEA7CE4}"/>
              </a:ext>
            </a:extLst>
          </p:cNvPr>
          <p:cNvGrpSpPr/>
          <p:nvPr/>
        </p:nvGrpSpPr>
        <p:grpSpPr>
          <a:xfrm>
            <a:off x="877657" y="2883522"/>
            <a:ext cx="1238681" cy="1238681"/>
            <a:chOff x="877657" y="2761602"/>
            <a:chExt cx="1238681" cy="1238681"/>
          </a:xfrm>
        </p:grpSpPr>
        <p:sp>
          <p:nvSpPr>
            <p:cNvPr id="89" name="Freeform 315">
              <a:extLst>
                <a:ext uri="{FF2B5EF4-FFF2-40B4-BE49-F238E27FC236}">
                  <a16:creationId xmlns:a16="http://schemas.microsoft.com/office/drawing/2014/main" xmlns="" id="{6FDF1B34-6323-EB44-89CF-6B0735D32569}"/>
                </a:ext>
              </a:extLst>
            </p:cNvPr>
            <p:cNvSpPr>
              <a:spLocks noChangeArrowheads="1"/>
            </p:cNvSpPr>
            <p:nvPr/>
          </p:nvSpPr>
          <p:spPr bwMode="auto">
            <a:xfrm>
              <a:off x="877657" y="2761602"/>
              <a:ext cx="1238681" cy="1238681"/>
            </a:xfrm>
            <a:custGeom>
              <a:avLst/>
              <a:gdLst>
                <a:gd name="T0" fmla="*/ 850 w 1987"/>
                <a:gd name="T1" fmla="*/ 11 h 1987"/>
                <a:gd name="T2" fmla="*/ 992 w 1987"/>
                <a:gd name="T3" fmla="*/ 34 h 1987"/>
                <a:gd name="T4" fmla="*/ 1262 w 1987"/>
                <a:gd name="T5" fmla="*/ 73 h 1987"/>
                <a:gd name="T6" fmla="*/ 1133 w 1987"/>
                <a:gd name="T7" fmla="*/ 10 h 1987"/>
                <a:gd name="T8" fmla="*/ 594 w 1987"/>
                <a:gd name="T9" fmla="*/ 122 h 1987"/>
                <a:gd name="T10" fmla="*/ 712 w 1987"/>
                <a:gd name="T11" fmla="*/ 41 h 1987"/>
                <a:gd name="T12" fmla="*/ 594 w 1987"/>
                <a:gd name="T13" fmla="*/ 122 h 1987"/>
                <a:gd name="T14" fmla="*/ 1390 w 1987"/>
                <a:gd name="T15" fmla="*/ 121 h 1987"/>
                <a:gd name="T16" fmla="*/ 1529 w 1987"/>
                <a:gd name="T17" fmla="*/ 157 h 1987"/>
                <a:gd name="T18" fmla="*/ 342 w 1987"/>
                <a:gd name="T19" fmla="*/ 244 h 1987"/>
                <a:gd name="T20" fmla="*/ 474 w 1987"/>
                <a:gd name="T21" fmla="*/ 187 h 1987"/>
                <a:gd name="T22" fmla="*/ 1716 w 1987"/>
                <a:gd name="T23" fmla="*/ 364 h 1987"/>
                <a:gd name="T24" fmla="*/ 1642 w 1987"/>
                <a:gd name="T25" fmla="*/ 242 h 1987"/>
                <a:gd name="T26" fmla="*/ 1716 w 1987"/>
                <a:gd name="T27" fmla="*/ 364 h 1987"/>
                <a:gd name="T28" fmla="*/ 157 w 1987"/>
                <a:gd name="T29" fmla="*/ 457 h 1987"/>
                <a:gd name="T30" fmla="*/ 268 w 1987"/>
                <a:gd name="T31" fmla="*/ 366 h 1987"/>
                <a:gd name="T32" fmla="*/ 1864 w 1987"/>
                <a:gd name="T33" fmla="*/ 594 h 1987"/>
                <a:gd name="T34" fmla="*/ 1828 w 1987"/>
                <a:gd name="T35" fmla="*/ 455 h 1987"/>
                <a:gd name="T36" fmla="*/ 73 w 1987"/>
                <a:gd name="T37" fmla="*/ 724 h 1987"/>
                <a:gd name="T38" fmla="*/ 89 w 1987"/>
                <a:gd name="T39" fmla="*/ 582 h 1987"/>
                <a:gd name="T40" fmla="*/ 73 w 1987"/>
                <a:gd name="T41" fmla="*/ 724 h 1987"/>
                <a:gd name="T42" fmla="*/ 1913 w 1987"/>
                <a:gd name="T43" fmla="*/ 721 h 1987"/>
                <a:gd name="T44" fmla="*/ 1976 w 1987"/>
                <a:gd name="T45" fmla="*/ 850 h 1987"/>
                <a:gd name="T46" fmla="*/ 0 w 1987"/>
                <a:gd name="T47" fmla="*/ 993 h 1987"/>
                <a:gd name="T48" fmla="*/ 44 w 1987"/>
                <a:gd name="T49" fmla="*/ 858 h 1987"/>
                <a:gd name="T50" fmla="*/ 0 w 1987"/>
                <a:gd name="T51" fmla="*/ 994 h 1987"/>
                <a:gd name="T52" fmla="*/ 1942 w 1987"/>
                <a:gd name="T53" fmla="*/ 1129 h 1987"/>
                <a:gd name="T54" fmla="*/ 1986 w 1987"/>
                <a:gd name="T55" fmla="*/ 991 h 1987"/>
                <a:gd name="T56" fmla="*/ 1976 w 1987"/>
                <a:gd name="T57" fmla="*/ 1134 h 1987"/>
                <a:gd name="T58" fmla="*/ 11 w 1987"/>
                <a:gd name="T59" fmla="*/ 1135 h 1987"/>
                <a:gd name="T60" fmla="*/ 74 w 1987"/>
                <a:gd name="T61" fmla="*/ 1264 h 1987"/>
                <a:gd name="T62" fmla="*/ 1866 w 1987"/>
                <a:gd name="T63" fmla="*/ 1391 h 1987"/>
                <a:gd name="T64" fmla="*/ 1946 w 1987"/>
                <a:gd name="T65" fmla="*/ 1273 h 1987"/>
                <a:gd name="T66" fmla="*/ 159 w 1987"/>
                <a:gd name="T67" fmla="*/ 1531 h 1987"/>
                <a:gd name="T68" fmla="*/ 122 w 1987"/>
                <a:gd name="T69" fmla="*/ 1392 h 1987"/>
                <a:gd name="T70" fmla="*/ 159 w 1987"/>
                <a:gd name="T71" fmla="*/ 1531 h 1987"/>
                <a:gd name="T72" fmla="*/ 1718 w 1987"/>
                <a:gd name="T73" fmla="*/ 1621 h 1987"/>
                <a:gd name="T74" fmla="*/ 1829 w 1987"/>
                <a:gd name="T75" fmla="*/ 1530 h 1987"/>
                <a:gd name="T76" fmla="*/ 343 w 1987"/>
                <a:gd name="T77" fmla="*/ 1744 h 1987"/>
                <a:gd name="T78" fmla="*/ 269 w 1987"/>
                <a:gd name="T79" fmla="*/ 1622 h 1987"/>
                <a:gd name="T80" fmla="*/ 1530 w 1987"/>
                <a:gd name="T81" fmla="*/ 1828 h 1987"/>
                <a:gd name="T82" fmla="*/ 1621 w 1987"/>
                <a:gd name="T83" fmla="*/ 1717 h 1987"/>
                <a:gd name="T84" fmla="*/ 1530 w 1987"/>
                <a:gd name="T85" fmla="*/ 1828 h 1987"/>
                <a:gd name="T86" fmla="*/ 457 w 1987"/>
                <a:gd name="T87" fmla="*/ 1829 h 1987"/>
                <a:gd name="T88" fmla="*/ 596 w 1987"/>
                <a:gd name="T89" fmla="*/ 1865 h 1987"/>
                <a:gd name="T90" fmla="*/ 1264 w 1987"/>
                <a:gd name="T91" fmla="*/ 1913 h 1987"/>
                <a:gd name="T92" fmla="*/ 1406 w 1987"/>
                <a:gd name="T93" fmla="*/ 1896 h 1987"/>
                <a:gd name="T94" fmla="*/ 853 w 1987"/>
                <a:gd name="T95" fmla="*/ 1976 h 1987"/>
                <a:gd name="T96" fmla="*/ 724 w 1987"/>
                <a:gd name="T97" fmla="*/ 1913 h 1987"/>
                <a:gd name="T98" fmla="*/ 853 w 1987"/>
                <a:gd name="T99" fmla="*/ 1976 h 1987"/>
                <a:gd name="T100" fmla="*/ 994 w 1987"/>
                <a:gd name="T101" fmla="*/ 1952 h 1987"/>
                <a:gd name="T102" fmla="*/ 1135 w 1987"/>
                <a:gd name="T103" fmla="*/ 1975 h 19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987" h="1987">
                  <a:moveTo>
                    <a:pt x="855" y="45"/>
                  </a:moveTo>
                  <a:lnTo>
                    <a:pt x="850" y="11"/>
                  </a:lnTo>
                  <a:lnTo>
                    <a:pt x="850" y="11"/>
                  </a:lnTo>
                  <a:cubicBezTo>
                    <a:pt x="897" y="4"/>
                    <a:pt x="944" y="0"/>
                    <a:pt x="992" y="0"/>
                  </a:cubicBezTo>
                  <a:lnTo>
                    <a:pt x="992" y="34"/>
                  </a:lnTo>
                  <a:lnTo>
                    <a:pt x="992" y="34"/>
                  </a:lnTo>
                  <a:cubicBezTo>
                    <a:pt x="946" y="35"/>
                    <a:pt x="901" y="38"/>
                    <a:pt x="855" y="45"/>
                  </a:cubicBezTo>
                  <a:close/>
                  <a:moveTo>
                    <a:pt x="1262" y="73"/>
                  </a:moveTo>
                  <a:lnTo>
                    <a:pt x="1262" y="73"/>
                  </a:lnTo>
                  <a:cubicBezTo>
                    <a:pt x="1218" y="60"/>
                    <a:pt x="1173" y="50"/>
                    <a:pt x="1128" y="44"/>
                  </a:cubicBezTo>
                  <a:lnTo>
                    <a:pt x="1133" y="10"/>
                  </a:lnTo>
                  <a:lnTo>
                    <a:pt x="1133" y="10"/>
                  </a:lnTo>
                  <a:cubicBezTo>
                    <a:pt x="1179" y="17"/>
                    <a:pt x="1226" y="27"/>
                    <a:pt x="1272" y="40"/>
                  </a:cubicBezTo>
                  <a:lnTo>
                    <a:pt x="1262" y="73"/>
                  </a:lnTo>
                  <a:close/>
                  <a:moveTo>
                    <a:pt x="594" y="122"/>
                  </a:moveTo>
                  <a:lnTo>
                    <a:pt x="580" y="90"/>
                  </a:lnTo>
                  <a:lnTo>
                    <a:pt x="580" y="90"/>
                  </a:lnTo>
                  <a:cubicBezTo>
                    <a:pt x="622" y="71"/>
                    <a:pt x="667" y="54"/>
                    <a:pt x="712" y="41"/>
                  </a:cubicBezTo>
                  <a:lnTo>
                    <a:pt x="722" y="74"/>
                  </a:lnTo>
                  <a:lnTo>
                    <a:pt x="722" y="74"/>
                  </a:lnTo>
                  <a:cubicBezTo>
                    <a:pt x="679" y="87"/>
                    <a:pt x="635" y="103"/>
                    <a:pt x="594" y="122"/>
                  </a:cubicBezTo>
                  <a:close/>
                  <a:moveTo>
                    <a:pt x="1510" y="186"/>
                  </a:moveTo>
                  <a:lnTo>
                    <a:pt x="1510" y="186"/>
                  </a:lnTo>
                  <a:cubicBezTo>
                    <a:pt x="1472" y="161"/>
                    <a:pt x="1431" y="139"/>
                    <a:pt x="1390" y="121"/>
                  </a:cubicBezTo>
                  <a:lnTo>
                    <a:pt x="1404" y="89"/>
                  </a:lnTo>
                  <a:lnTo>
                    <a:pt x="1404" y="89"/>
                  </a:lnTo>
                  <a:cubicBezTo>
                    <a:pt x="1447" y="108"/>
                    <a:pt x="1489" y="131"/>
                    <a:pt x="1529" y="157"/>
                  </a:cubicBezTo>
                  <a:lnTo>
                    <a:pt x="1510" y="186"/>
                  </a:lnTo>
                  <a:close/>
                  <a:moveTo>
                    <a:pt x="365" y="269"/>
                  </a:moveTo>
                  <a:lnTo>
                    <a:pt x="342" y="244"/>
                  </a:lnTo>
                  <a:lnTo>
                    <a:pt x="342" y="244"/>
                  </a:lnTo>
                  <a:cubicBezTo>
                    <a:pt x="378" y="212"/>
                    <a:pt x="416" y="184"/>
                    <a:pt x="455" y="159"/>
                  </a:cubicBezTo>
                  <a:lnTo>
                    <a:pt x="474" y="187"/>
                  </a:lnTo>
                  <a:lnTo>
                    <a:pt x="474" y="187"/>
                  </a:lnTo>
                  <a:cubicBezTo>
                    <a:pt x="436" y="212"/>
                    <a:pt x="399" y="240"/>
                    <a:pt x="365" y="269"/>
                  </a:cubicBezTo>
                  <a:close/>
                  <a:moveTo>
                    <a:pt x="1716" y="364"/>
                  </a:moveTo>
                  <a:lnTo>
                    <a:pt x="1716" y="364"/>
                  </a:lnTo>
                  <a:cubicBezTo>
                    <a:pt x="1686" y="330"/>
                    <a:pt x="1654" y="297"/>
                    <a:pt x="1620" y="268"/>
                  </a:cubicBezTo>
                  <a:lnTo>
                    <a:pt x="1642" y="242"/>
                  </a:lnTo>
                  <a:lnTo>
                    <a:pt x="1642" y="242"/>
                  </a:lnTo>
                  <a:cubicBezTo>
                    <a:pt x="1678" y="273"/>
                    <a:pt x="1711" y="306"/>
                    <a:pt x="1742" y="342"/>
                  </a:cubicBezTo>
                  <a:lnTo>
                    <a:pt x="1716" y="364"/>
                  </a:lnTo>
                  <a:close/>
                  <a:moveTo>
                    <a:pt x="186" y="476"/>
                  </a:moveTo>
                  <a:lnTo>
                    <a:pt x="157" y="457"/>
                  </a:lnTo>
                  <a:lnTo>
                    <a:pt x="157" y="457"/>
                  </a:lnTo>
                  <a:cubicBezTo>
                    <a:pt x="183" y="418"/>
                    <a:pt x="211" y="379"/>
                    <a:pt x="242" y="344"/>
                  </a:cubicBezTo>
                  <a:lnTo>
                    <a:pt x="268" y="366"/>
                  </a:lnTo>
                  <a:lnTo>
                    <a:pt x="268" y="366"/>
                  </a:lnTo>
                  <a:cubicBezTo>
                    <a:pt x="238" y="401"/>
                    <a:pt x="211" y="438"/>
                    <a:pt x="186" y="476"/>
                  </a:cubicBezTo>
                  <a:close/>
                  <a:moveTo>
                    <a:pt x="1864" y="594"/>
                  </a:moveTo>
                  <a:lnTo>
                    <a:pt x="1864" y="594"/>
                  </a:lnTo>
                  <a:cubicBezTo>
                    <a:pt x="1845" y="552"/>
                    <a:pt x="1823" y="512"/>
                    <a:pt x="1799" y="474"/>
                  </a:cubicBezTo>
                  <a:lnTo>
                    <a:pt x="1828" y="455"/>
                  </a:lnTo>
                  <a:lnTo>
                    <a:pt x="1828" y="455"/>
                  </a:lnTo>
                  <a:cubicBezTo>
                    <a:pt x="1853" y="494"/>
                    <a:pt x="1876" y="536"/>
                    <a:pt x="1896" y="579"/>
                  </a:cubicBezTo>
                  <a:lnTo>
                    <a:pt x="1864" y="594"/>
                  </a:lnTo>
                  <a:close/>
                  <a:moveTo>
                    <a:pt x="73" y="724"/>
                  </a:moveTo>
                  <a:lnTo>
                    <a:pt x="40" y="715"/>
                  </a:lnTo>
                  <a:lnTo>
                    <a:pt x="40" y="715"/>
                  </a:lnTo>
                  <a:cubicBezTo>
                    <a:pt x="53" y="669"/>
                    <a:pt x="70" y="625"/>
                    <a:pt x="89" y="582"/>
                  </a:cubicBezTo>
                  <a:lnTo>
                    <a:pt x="121" y="596"/>
                  </a:lnTo>
                  <a:lnTo>
                    <a:pt x="121" y="596"/>
                  </a:lnTo>
                  <a:cubicBezTo>
                    <a:pt x="102" y="637"/>
                    <a:pt x="86" y="680"/>
                    <a:pt x="73" y="724"/>
                  </a:cubicBezTo>
                  <a:close/>
                  <a:moveTo>
                    <a:pt x="1942" y="855"/>
                  </a:moveTo>
                  <a:lnTo>
                    <a:pt x="1942" y="855"/>
                  </a:lnTo>
                  <a:cubicBezTo>
                    <a:pt x="1935" y="809"/>
                    <a:pt x="1925" y="765"/>
                    <a:pt x="1913" y="721"/>
                  </a:cubicBezTo>
                  <a:lnTo>
                    <a:pt x="1946" y="711"/>
                  </a:lnTo>
                  <a:lnTo>
                    <a:pt x="1946" y="711"/>
                  </a:lnTo>
                  <a:cubicBezTo>
                    <a:pt x="1959" y="757"/>
                    <a:pt x="1969" y="803"/>
                    <a:pt x="1976" y="850"/>
                  </a:cubicBezTo>
                  <a:lnTo>
                    <a:pt x="1942" y="855"/>
                  </a:lnTo>
                  <a:close/>
                  <a:moveTo>
                    <a:pt x="0" y="994"/>
                  </a:moveTo>
                  <a:lnTo>
                    <a:pt x="0" y="993"/>
                  </a:lnTo>
                  <a:lnTo>
                    <a:pt x="0" y="993"/>
                  </a:lnTo>
                  <a:cubicBezTo>
                    <a:pt x="0" y="946"/>
                    <a:pt x="4" y="899"/>
                    <a:pt x="10" y="853"/>
                  </a:cubicBezTo>
                  <a:lnTo>
                    <a:pt x="44" y="858"/>
                  </a:lnTo>
                  <a:lnTo>
                    <a:pt x="44" y="858"/>
                  </a:lnTo>
                  <a:cubicBezTo>
                    <a:pt x="38" y="902"/>
                    <a:pt x="35" y="947"/>
                    <a:pt x="35" y="993"/>
                  </a:cubicBezTo>
                  <a:lnTo>
                    <a:pt x="0" y="994"/>
                  </a:lnTo>
                  <a:close/>
                  <a:moveTo>
                    <a:pt x="1976" y="1134"/>
                  </a:moveTo>
                  <a:lnTo>
                    <a:pt x="1942" y="1129"/>
                  </a:lnTo>
                  <a:lnTo>
                    <a:pt x="1942" y="1129"/>
                  </a:lnTo>
                  <a:cubicBezTo>
                    <a:pt x="1949" y="1084"/>
                    <a:pt x="1952" y="1039"/>
                    <a:pt x="1952" y="993"/>
                  </a:cubicBezTo>
                  <a:lnTo>
                    <a:pt x="1952" y="991"/>
                  </a:lnTo>
                  <a:lnTo>
                    <a:pt x="1986" y="991"/>
                  </a:lnTo>
                  <a:lnTo>
                    <a:pt x="1986" y="993"/>
                  </a:lnTo>
                  <a:lnTo>
                    <a:pt x="1986" y="993"/>
                  </a:lnTo>
                  <a:cubicBezTo>
                    <a:pt x="1986" y="1041"/>
                    <a:pt x="1983" y="1088"/>
                    <a:pt x="1976" y="1134"/>
                  </a:cubicBezTo>
                  <a:close/>
                  <a:moveTo>
                    <a:pt x="41" y="1274"/>
                  </a:moveTo>
                  <a:lnTo>
                    <a:pt x="41" y="1274"/>
                  </a:lnTo>
                  <a:cubicBezTo>
                    <a:pt x="27" y="1229"/>
                    <a:pt x="17" y="1182"/>
                    <a:pt x="11" y="1135"/>
                  </a:cubicBezTo>
                  <a:lnTo>
                    <a:pt x="45" y="1130"/>
                  </a:lnTo>
                  <a:lnTo>
                    <a:pt x="45" y="1130"/>
                  </a:lnTo>
                  <a:cubicBezTo>
                    <a:pt x="51" y="1176"/>
                    <a:pt x="61" y="1220"/>
                    <a:pt x="74" y="1264"/>
                  </a:cubicBezTo>
                  <a:lnTo>
                    <a:pt x="41" y="1274"/>
                  </a:lnTo>
                  <a:close/>
                  <a:moveTo>
                    <a:pt x="1897" y="1406"/>
                  </a:moveTo>
                  <a:lnTo>
                    <a:pt x="1866" y="1391"/>
                  </a:lnTo>
                  <a:lnTo>
                    <a:pt x="1866" y="1391"/>
                  </a:lnTo>
                  <a:cubicBezTo>
                    <a:pt x="1884" y="1350"/>
                    <a:pt x="1900" y="1307"/>
                    <a:pt x="1913" y="1263"/>
                  </a:cubicBezTo>
                  <a:lnTo>
                    <a:pt x="1946" y="1273"/>
                  </a:lnTo>
                  <a:lnTo>
                    <a:pt x="1946" y="1273"/>
                  </a:lnTo>
                  <a:cubicBezTo>
                    <a:pt x="1933" y="1318"/>
                    <a:pt x="1916" y="1363"/>
                    <a:pt x="1897" y="1406"/>
                  </a:cubicBezTo>
                  <a:close/>
                  <a:moveTo>
                    <a:pt x="159" y="1531"/>
                  </a:moveTo>
                  <a:lnTo>
                    <a:pt x="159" y="1531"/>
                  </a:lnTo>
                  <a:cubicBezTo>
                    <a:pt x="133" y="1491"/>
                    <a:pt x="110" y="1449"/>
                    <a:pt x="90" y="1406"/>
                  </a:cubicBezTo>
                  <a:lnTo>
                    <a:pt x="122" y="1392"/>
                  </a:lnTo>
                  <a:lnTo>
                    <a:pt x="122" y="1392"/>
                  </a:lnTo>
                  <a:cubicBezTo>
                    <a:pt x="140" y="1433"/>
                    <a:pt x="163" y="1474"/>
                    <a:pt x="187" y="1512"/>
                  </a:cubicBezTo>
                  <a:lnTo>
                    <a:pt x="159" y="1531"/>
                  </a:lnTo>
                  <a:close/>
                  <a:moveTo>
                    <a:pt x="1744" y="1643"/>
                  </a:moveTo>
                  <a:lnTo>
                    <a:pt x="1718" y="1621"/>
                  </a:lnTo>
                  <a:lnTo>
                    <a:pt x="1718" y="1621"/>
                  </a:lnTo>
                  <a:cubicBezTo>
                    <a:pt x="1747" y="1586"/>
                    <a:pt x="1775" y="1549"/>
                    <a:pt x="1799" y="1511"/>
                  </a:cubicBezTo>
                  <a:lnTo>
                    <a:pt x="1829" y="1530"/>
                  </a:lnTo>
                  <a:lnTo>
                    <a:pt x="1829" y="1530"/>
                  </a:lnTo>
                  <a:cubicBezTo>
                    <a:pt x="1803" y="1570"/>
                    <a:pt x="1774" y="1607"/>
                    <a:pt x="1744" y="1643"/>
                  </a:cubicBezTo>
                  <a:close/>
                  <a:moveTo>
                    <a:pt x="343" y="1744"/>
                  </a:moveTo>
                  <a:lnTo>
                    <a:pt x="343" y="1744"/>
                  </a:lnTo>
                  <a:cubicBezTo>
                    <a:pt x="308" y="1713"/>
                    <a:pt x="274" y="1680"/>
                    <a:pt x="244" y="1644"/>
                  </a:cubicBezTo>
                  <a:lnTo>
                    <a:pt x="269" y="1622"/>
                  </a:lnTo>
                  <a:lnTo>
                    <a:pt x="269" y="1622"/>
                  </a:lnTo>
                  <a:cubicBezTo>
                    <a:pt x="299" y="1656"/>
                    <a:pt x="332" y="1688"/>
                    <a:pt x="366" y="1718"/>
                  </a:cubicBezTo>
                  <a:lnTo>
                    <a:pt x="343" y="1744"/>
                  </a:lnTo>
                  <a:close/>
                  <a:moveTo>
                    <a:pt x="1530" y="1828"/>
                  </a:moveTo>
                  <a:lnTo>
                    <a:pt x="1511" y="1800"/>
                  </a:lnTo>
                  <a:lnTo>
                    <a:pt x="1511" y="1800"/>
                  </a:lnTo>
                  <a:cubicBezTo>
                    <a:pt x="1550" y="1775"/>
                    <a:pt x="1587" y="1747"/>
                    <a:pt x="1621" y="1717"/>
                  </a:cubicBezTo>
                  <a:lnTo>
                    <a:pt x="1644" y="1743"/>
                  </a:lnTo>
                  <a:lnTo>
                    <a:pt x="1644" y="1743"/>
                  </a:lnTo>
                  <a:cubicBezTo>
                    <a:pt x="1608" y="1774"/>
                    <a:pt x="1570" y="1802"/>
                    <a:pt x="1530" y="1828"/>
                  </a:cubicBezTo>
                  <a:close/>
                  <a:moveTo>
                    <a:pt x="581" y="1897"/>
                  </a:moveTo>
                  <a:lnTo>
                    <a:pt x="581" y="1897"/>
                  </a:lnTo>
                  <a:cubicBezTo>
                    <a:pt x="538" y="1877"/>
                    <a:pt x="497" y="1854"/>
                    <a:pt x="457" y="1829"/>
                  </a:cubicBezTo>
                  <a:lnTo>
                    <a:pt x="475" y="1800"/>
                  </a:lnTo>
                  <a:lnTo>
                    <a:pt x="475" y="1800"/>
                  </a:lnTo>
                  <a:cubicBezTo>
                    <a:pt x="514" y="1825"/>
                    <a:pt x="554" y="1847"/>
                    <a:pt x="596" y="1865"/>
                  </a:cubicBezTo>
                  <a:lnTo>
                    <a:pt x="581" y="1897"/>
                  </a:lnTo>
                  <a:close/>
                  <a:moveTo>
                    <a:pt x="1274" y="1946"/>
                  </a:moveTo>
                  <a:lnTo>
                    <a:pt x="1264" y="1913"/>
                  </a:lnTo>
                  <a:lnTo>
                    <a:pt x="1264" y="1913"/>
                  </a:lnTo>
                  <a:cubicBezTo>
                    <a:pt x="1307" y="1900"/>
                    <a:pt x="1351" y="1884"/>
                    <a:pt x="1391" y="1865"/>
                  </a:cubicBezTo>
                  <a:lnTo>
                    <a:pt x="1406" y="1896"/>
                  </a:lnTo>
                  <a:lnTo>
                    <a:pt x="1406" y="1896"/>
                  </a:lnTo>
                  <a:cubicBezTo>
                    <a:pt x="1363" y="1916"/>
                    <a:pt x="1319" y="1933"/>
                    <a:pt x="1274" y="1946"/>
                  </a:cubicBezTo>
                  <a:close/>
                  <a:moveTo>
                    <a:pt x="853" y="1976"/>
                  </a:moveTo>
                  <a:lnTo>
                    <a:pt x="853" y="1976"/>
                  </a:lnTo>
                  <a:cubicBezTo>
                    <a:pt x="806" y="1969"/>
                    <a:pt x="759" y="1959"/>
                    <a:pt x="714" y="1946"/>
                  </a:cubicBezTo>
                  <a:lnTo>
                    <a:pt x="724" y="1913"/>
                  </a:lnTo>
                  <a:lnTo>
                    <a:pt x="724" y="1913"/>
                  </a:lnTo>
                  <a:cubicBezTo>
                    <a:pt x="767" y="1926"/>
                    <a:pt x="812" y="1936"/>
                    <a:pt x="858" y="1942"/>
                  </a:cubicBezTo>
                  <a:lnTo>
                    <a:pt x="853" y="1976"/>
                  </a:lnTo>
                  <a:close/>
                  <a:moveTo>
                    <a:pt x="994" y="1986"/>
                  </a:moveTo>
                  <a:lnTo>
                    <a:pt x="994" y="1952"/>
                  </a:lnTo>
                  <a:lnTo>
                    <a:pt x="994" y="1952"/>
                  </a:lnTo>
                  <a:cubicBezTo>
                    <a:pt x="1039" y="1952"/>
                    <a:pt x="1085" y="1948"/>
                    <a:pt x="1131" y="1942"/>
                  </a:cubicBezTo>
                  <a:lnTo>
                    <a:pt x="1135" y="1975"/>
                  </a:lnTo>
                  <a:lnTo>
                    <a:pt x="1135" y="1975"/>
                  </a:lnTo>
                  <a:cubicBezTo>
                    <a:pt x="1089" y="1982"/>
                    <a:pt x="1041" y="1986"/>
                    <a:pt x="994" y="1986"/>
                  </a:cubicBezTo>
                  <a:close/>
                </a:path>
              </a:pathLst>
            </a:custGeom>
            <a:solidFill>
              <a:srgbClr val="DC5431"/>
            </a:solidFill>
            <a:ln>
              <a:noFill/>
            </a:ln>
            <a:effectLst/>
            <a:extLs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3"/>
                </a:solidFill>
                <a:effectLst/>
                <a:uLnTx/>
                <a:uFillTx/>
                <a:latin typeface="Arial" panose="020B0604020202020204" pitchFamily="34" charset="0"/>
                <a:cs typeface="Arial" panose="020B0604020202020204" pitchFamily="34" charset="0"/>
              </a:endParaRPr>
            </a:p>
          </p:txBody>
        </p:sp>
        <p:sp>
          <p:nvSpPr>
            <p:cNvPr id="90" name="Freeform 316">
              <a:extLst>
                <a:ext uri="{FF2B5EF4-FFF2-40B4-BE49-F238E27FC236}">
                  <a16:creationId xmlns:a16="http://schemas.microsoft.com/office/drawing/2014/main" xmlns="" id="{654955ED-8C59-844C-8D5A-453DEEAA71E7}"/>
                </a:ext>
              </a:extLst>
            </p:cNvPr>
            <p:cNvSpPr>
              <a:spLocks noChangeArrowheads="1"/>
            </p:cNvSpPr>
            <p:nvPr/>
          </p:nvSpPr>
          <p:spPr bwMode="auto">
            <a:xfrm>
              <a:off x="987519" y="2874209"/>
              <a:ext cx="1016214" cy="1016214"/>
            </a:xfrm>
            <a:custGeom>
              <a:avLst/>
              <a:gdLst>
                <a:gd name="T0" fmla="*/ 1631 w 1632"/>
                <a:gd name="T1" fmla="*/ 815 h 1632"/>
                <a:gd name="T2" fmla="*/ 1631 w 1632"/>
                <a:gd name="T3" fmla="*/ 815 h 1632"/>
                <a:gd name="T4" fmla="*/ 816 w 1632"/>
                <a:gd name="T5" fmla="*/ 1631 h 1632"/>
                <a:gd name="T6" fmla="*/ 816 w 1632"/>
                <a:gd name="T7" fmla="*/ 1631 h 1632"/>
                <a:gd name="T8" fmla="*/ 0 w 1632"/>
                <a:gd name="T9" fmla="*/ 815 h 1632"/>
                <a:gd name="T10" fmla="*/ 0 w 1632"/>
                <a:gd name="T11" fmla="*/ 815 h 1632"/>
                <a:gd name="T12" fmla="*/ 816 w 1632"/>
                <a:gd name="T13" fmla="*/ 0 h 1632"/>
                <a:gd name="T14" fmla="*/ 816 w 1632"/>
                <a:gd name="T15" fmla="*/ 0 h 1632"/>
                <a:gd name="T16" fmla="*/ 1631 w 1632"/>
                <a:gd name="T17" fmla="*/ 815 h 16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32" h="1632">
                  <a:moveTo>
                    <a:pt x="1631" y="815"/>
                  </a:moveTo>
                  <a:lnTo>
                    <a:pt x="1631" y="815"/>
                  </a:lnTo>
                  <a:cubicBezTo>
                    <a:pt x="1631" y="1266"/>
                    <a:pt x="1265" y="1631"/>
                    <a:pt x="816" y="1631"/>
                  </a:cubicBezTo>
                  <a:lnTo>
                    <a:pt x="816" y="1631"/>
                  </a:lnTo>
                  <a:cubicBezTo>
                    <a:pt x="365" y="1631"/>
                    <a:pt x="0" y="1266"/>
                    <a:pt x="0" y="815"/>
                  </a:cubicBezTo>
                  <a:lnTo>
                    <a:pt x="0" y="815"/>
                  </a:lnTo>
                  <a:cubicBezTo>
                    <a:pt x="0" y="365"/>
                    <a:pt x="365" y="0"/>
                    <a:pt x="816" y="0"/>
                  </a:cubicBezTo>
                  <a:lnTo>
                    <a:pt x="816" y="0"/>
                  </a:lnTo>
                  <a:cubicBezTo>
                    <a:pt x="1265" y="0"/>
                    <a:pt x="1631" y="365"/>
                    <a:pt x="1631" y="815"/>
                  </a:cubicBezTo>
                </a:path>
              </a:pathLst>
            </a:custGeom>
            <a:solidFill>
              <a:srgbClr val="DC5431"/>
            </a:solidFill>
            <a:ln>
              <a:noFill/>
            </a:ln>
            <a:effectLst/>
            <a:extLs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3"/>
                </a:solidFill>
                <a:effectLst/>
                <a:uLnTx/>
                <a:uFillTx/>
                <a:latin typeface="Arial" panose="020B0604020202020204" pitchFamily="34" charset="0"/>
                <a:cs typeface="Arial" panose="020B0604020202020204" pitchFamily="34" charset="0"/>
              </a:endParaRPr>
            </a:p>
          </p:txBody>
        </p:sp>
        <p:sp>
          <p:nvSpPr>
            <p:cNvPr id="93" name="Freeform 92">
              <a:extLst>
                <a:ext uri="{FF2B5EF4-FFF2-40B4-BE49-F238E27FC236}">
                  <a16:creationId xmlns:a16="http://schemas.microsoft.com/office/drawing/2014/main" xmlns="" id="{25656C16-6053-3C44-9F90-D573139001BE}"/>
                </a:ext>
              </a:extLst>
            </p:cNvPr>
            <p:cNvSpPr>
              <a:spLocks noChangeArrowheads="1"/>
            </p:cNvSpPr>
            <p:nvPr/>
          </p:nvSpPr>
          <p:spPr bwMode="auto">
            <a:xfrm>
              <a:off x="1208175" y="3181818"/>
              <a:ext cx="571689" cy="397626"/>
            </a:xfrm>
            <a:custGeom>
              <a:avLst/>
              <a:gdLst>
                <a:gd name="connsiteX0" fmla="*/ 145114 w 599535"/>
                <a:gd name="connsiteY0" fmla="*/ 107822 h 416994"/>
                <a:gd name="connsiteX1" fmla="*/ 18587 w 599535"/>
                <a:gd name="connsiteY1" fmla="*/ 230840 h 416994"/>
                <a:gd name="connsiteX2" fmla="*/ 18587 w 599535"/>
                <a:gd name="connsiteY2" fmla="*/ 238000 h 416994"/>
                <a:gd name="connsiteX3" fmla="*/ 145114 w 599535"/>
                <a:gd name="connsiteY3" fmla="*/ 361018 h 416994"/>
                <a:gd name="connsiteX4" fmla="*/ 124931 w 599535"/>
                <a:gd name="connsiteY4" fmla="*/ 325377 h 416994"/>
                <a:gd name="connsiteX5" fmla="*/ 111526 w 599535"/>
                <a:gd name="connsiteY5" fmla="*/ 301706 h 416994"/>
                <a:gd name="connsiteX6" fmla="*/ 99460 w 599535"/>
                <a:gd name="connsiteY6" fmla="*/ 234095 h 416994"/>
                <a:gd name="connsiteX7" fmla="*/ 145114 w 599535"/>
                <a:gd name="connsiteY7" fmla="*/ 107822 h 416994"/>
                <a:gd name="connsiteX8" fmla="*/ 452953 w 599535"/>
                <a:gd name="connsiteY8" fmla="*/ 107171 h 416994"/>
                <a:gd name="connsiteX9" fmla="*/ 499260 w 599535"/>
                <a:gd name="connsiteY9" fmla="*/ 234095 h 416994"/>
                <a:gd name="connsiteX10" fmla="*/ 452953 w 599535"/>
                <a:gd name="connsiteY10" fmla="*/ 361669 h 416994"/>
                <a:gd name="connsiteX11" fmla="*/ 581437 w 599535"/>
                <a:gd name="connsiteY11" fmla="*/ 238000 h 416994"/>
                <a:gd name="connsiteX12" fmla="*/ 581437 w 599535"/>
                <a:gd name="connsiteY12" fmla="*/ 230840 h 416994"/>
                <a:gd name="connsiteX13" fmla="*/ 452953 w 599535"/>
                <a:gd name="connsiteY13" fmla="*/ 107171 h 416994"/>
                <a:gd name="connsiteX14" fmla="*/ 300802 w 599535"/>
                <a:gd name="connsiteY14" fmla="*/ 106573 h 416994"/>
                <a:gd name="connsiteX15" fmla="*/ 381450 w 599535"/>
                <a:gd name="connsiteY15" fmla="*/ 136076 h 416994"/>
                <a:gd name="connsiteX16" fmla="*/ 382751 w 599535"/>
                <a:gd name="connsiteY16" fmla="*/ 147877 h 416994"/>
                <a:gd name="connsiteX17" fmla="*/ 370394 w 599535"/>
                <a:gd name="connsiteY17" fmla="*/ 149188 h 416994"/>
                <a:gd name="connsiteX18" fmla="*/ 300802 w 599535"/>
                <a:gd name="connsiteY18" fmla="*/ 124275 h 416994"/>
                <a:gd name="connsiteX19" fmla="*/ 191536 w 599535"/>
                <a:gd name="connsiteY19" fmla="*/ 233763 h 416994"/>
                <a:gd name="connsiteX20" fmla="*/ 204544 w 599535"/>
                <a:gd name="connsiteY20" fmla="*/ 285556 h 416994"/>
                <a:gd name="connsiteX21" fmla="*/ 288444 w 599535"/>
                <a:gd name="connsiteY21" fmla="*/ 219995 h 416994"/>
                <a:gd name="connsiteX22" fmla="*/ 300151 w 599535"/>
                <a:gd name="connsiteY22" fmla="*/ 220650 h 416994"/>
                <a:gd name="connsiteX23" fmla="*/ 312509 w 599535"/>
                <a:gd name="connsiteY23" fmla="*/ 233763 h 416994"/>
                <a:gd name="connsiteX24" fmla="*/ 411368 w 599535"/>
                <a:gd name="connsiteY24" fmla="*/ 151155 h 416994"/>
                <a:gd name="connsiteX25" fmla="*/ 406165 w 599535"/>
                <a:gd name="connsiteY25" fmla="*/ 143288 h 416994"/>
                <a:gd name="connsiteX26" fmla="*/ 414620 w 599535"/>
                <a:gd name="connsiteY26" fmla="*/ 134109 h 416994"/>
                <a:gd name="connsiteX27" fmla="*/ 432831 w 599535"/>
                <a:gd name="connsiteY27" fmla="*/ 134109 h 416994"/>
                <a:gd name="connsiteX28" fmla="*/ 441937 w 599535"/>
                <a:gd name="connsiteY28" fmla="*/ 143288 h 416994"/>
                <a:gd name="connsiteX29" fmla="*/ 441937 w 599535"/>
                <a:gd name="connsiteY29" fmla="*/ 162956 h 416994"/>
                <a:gd name="connsiteX30" fmla="*/ 432831 w 599535"/>
                <a:gd name="connsiteY30" fmla="*/ 172135 h 416994"/>
                <a:gd name="connsiteX31" fmla="*/ 424376 w 599535"/>
                <a:gd name="connsiteY31" fmla="*/ 162956 h 416994"/>
                <a:gd name="connsiteX32" fmla="*/ 317712 w 599535"/>
                <a:gd name="connsiteY32" fmla="*/ 252775 h 416994"/>
                <a:gd name="connsiteX33" fmla="*/ 306005 w 599535"/>
                <a:gd name="connsiteY33" fmla="*/ 251464 h 416994"/>
                <a:gd name="connsiteX34" fmla="*/ 292997 w 599535"/>
                <a:gd name="connsiteY34" fmla="*/ 239007 h 416994"/>
                <a:gd name="connsiteX35" fmla="*/ 213649 w 599535"/>
                <a:gd name="connsiteY35" fmla="*/ 300635 h 416994"/>
                <a:gd name="connsiteX36" fmla="*/ 300802 w 599535"/>
                <a:gd name="connsiteY36" fmla="*/ 343906 h 416994"/>
                <a:gd name="connsiteX37" fmla="*/ 409417 w 599535"/>
                <a:gd name="connsiteY37" fmla="*/ 233763 h 416994"/>
                <a:gd name="connsiteX38" fmla="*/ 404214 w 599535"/>
                <a:gd name="connsiteY38" fmla="*/ 200326 h 416994"/>
                <a:gd name="connsiteX39" fmla="*/ 410068 w 599535"/>
                <a:gd name="connsiteY39" fmla="*/ 189181 h 416994"/>
                <a:gd name="connsiteX40" fmla="*/ 421124 w 599535"/>
                <a:gd name="connsiteY40" fmla="*/ 194426 h 416994"/>
                <a:gd name="connsiteX41" fmla="*/ 426978 w 599535"/>
                <a:gd name="connsiteY41" fmla="*/ 233763 h 416994"/>
                <a:gd name="connsiteX42" fmla="*/ 300802 w 599535"/>
                <a:gd name="connsiteY42" fmla="*/ 362263 h 416994"/>
                <a:gd name="connsiteX43" fmla="*/ 199991 w 599535"/>
                <a:gd name="connsiteY43" fmla="*/ 311125 h 416994"/>
                <a:gd name="connsiteX44" fmla="*/ 175927 w 599535"/>
                <a:gd name="connsiteY44" fmla="*/ 330138 h 416994"/>
                <a:gd name="connsiteX45" fmla="*/ 170073 w 599535"/>
                <a:gd name="connsiteY45" fmla="*/ 332105 h 416994"/>
                <a:gd name="connsiteX46" fmla="*/ 163569 w 599535"/>
                <a:gd name="connsiteY46" fmla="*/ 328827 h 416994"/>
                <a:gd name="connsiteX47" fmla="*/ 164870 w 599535"/>
                <a:gd name="connsiteY47" fmla="*/ 316370 h 416994"/>
                <a:gd name="connsiteX48" fmla="*/ 190235 w 599535"/>
                <a:gd name="connsiteY48" fmla="*/ 296702 h 416994"/>
                <a:gd name="connsiteX49" fmla="*/ 173975 w 599535"/>
                <a:gd name="connsiteY49" fmla="*/ 233763 h 416994"/>
                <a:gd name="connsiteX50" fmla="*/ 300802 w 599535"/>
                <a:gd name="connsiteY50" fmla="*/ 106573 h 416994"/>
                <a:gd name="connsiteX51" fmla="*/ 299686 w 599535"/>
                <a:gd name="connsiteY51" fmla="*/ 69420 h 416994"/>
                <a:gd name="connsiteX52" fmla="*/ 192073 w 599535"/>
                <a:gd name="connsiteY52" fmla="*/ 87645 h 416994"/>
                <a:gd name="connsiteX53" fmla="*/ 117070 w 599535"/>
                <a:gd name="connsiteY53" fmla="*/ 234095 h 416994"/>
                <a:gd name="connsiteX54" fmla="*/ 192073 w 599535"/>
                <a:gd name="connsiteY54" fmla="*/ 380544 h 416994"/>
                <a:gd name="connsiteX55" fmla="*/ 299686 w 599535"/>
                <a:gd name="connsiteY55" fmla="*/ 399420 h 416994"/>
                <a:gd name="connsiteX56" fmla="*/ 406647 w 599535"/>
                <a:gd name="connsiteY56" fmla="*/ 381195 h 416994"/>
                <a:gd name="connsiteX57" fmla="*/ 481650 w 599535"/>
                <a:gd name="connsiteY57" fmla="*/ 234095 h 416994"/>
                <a:gd name="connsiteX58" fmla="*/ 406647 w 599535"/>
                <a:gd name="connsiteY58" fmla="*/ 87645 h 416994"/>
                <a:gd name="connsiteX59" fmla="*/ 299686 w 599535"/>
                <a:gd name="connsiteY59" fmla="*/ 69420 h 416994"/>
                <a:gd name="connsiteX60" fmla="*/ 299686 w 599535"/>
                <a:gd name="connsiteY60" fmla="*/ 51846 h 416994"/>
                <a:gd name="connsiteX61" fmla="*/ 597090 w 599535"/>
                <a:gd name="connsiteY61" fmla="*/ 223030 h 416994"/>
                <a:gd name="connsiteX62" fmla="*/ 597090 w 599535"/>
                <a:gd name="connsiteY62" fmla="*/ 245811 h 416994"/>
                <a:gd name="connsiteX63" fmla="*/ 299686 w 599535"/>
                <a:gd name="connsiteY63" fmla="*/ 416994 h 416994"/>
                <a:gd name="connsiteX64" fmla="*/ 2934 w 599535"/>
                <a:gd name="connsiteY64" fmla="*/ 245811 h 416994"/>
                <a:gd name="connsiteX65" fmla="*/ 2934 w 599535"/>
                <a:gd name="connsiteY65" fmla="*/ 223030 h 416994"/>
                <a:gd name="connsiteX66" fmla="*/ 182942 w 599535"/>
                <a:gd name="connsiteY66" fmla="*/ 72674 h 416994"/>
                <a:gd name="connsiteX67" fmla="*/ 184246 w 599535"/>
                <a:gd name="connsiteY67" fmla="*/ 71373 h 416994"/>
                <a:gd name="connsiteX68" fmla="*/ 184246 w 599535"/>
                <a:gd name="connsiteY68" fmla="*/ 72024 h 416994"/>
                <a:gd name="connsiteX69" fmla="*/ 299686 w 599535"/>
                <a:gd name="connsiteY69" fmla="*/ 51846 h 416994"/>
                <a:gd name="connsiteX70" fmla="*/ 299818 w 599535"/>
                <a:gd name="connsiteY70" fmla="*/ 0 h 416994"/>
                <a:gd name="connsiteX71" fmla="*/ 540395 w 599535"/>
                <a:gd name="connsiteY71" fmla="*/ 77889 h 416994"/>
                <a:gd name="connsiteX72" fmla="*/ 543010 w 599535"/>
                <a:gd name="connsiteY72" fmla="*/ 90430 h 416994"/>
                <a:gd name="connsiteX73" fmla="*/ 535165 w 599535"/>
                <a:gd name="connsiteY73" fmla="*/ 94391 h 416994"/>
                <a:gd name="connsiteX74" fmla="*/ 529935 w 599535"/>
                <a:gd name="connsiteY74" fmla="*/ 92411 h 416994"/>
                <a:gd name="connsiteX75" fmla="*/ 299818 w 599535"/>
                <a:gd name="connsiteY75" fmla="*/ 17822 h 416994"/>
                <a:gd name="connsiteX76" fmla="*/ 71010 w 599535"/>
                <a:gd name="connsiteY76" fmla="*/ 90430 h 416994"/>
                <a:gd name="connsiteX77" fmla="*/ 58588 w 599535"/>
                <a:gd name="connsiteY77" fmla="*/ 87790 h 416994"/>
                <a:gd name="connsiteX78" fmla="*/ 61203 w 599535"/>
                <a:gd name="connsiteY78" fmla="*/ 75909 h 416994"/>
                <a:gd name="connsiteX79" fmla="*/ 299818 w 599535"/>
                <a:gd name="connsiteY79" fmla="*/ 0 h 416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599535" h="416994">
                  <a:moveTo>
                    <a:pt x="145114" y="107822"/>
                  </a:moveTo>
                  <a:cubicBezTo>
                    <a:pt x="89677" y="137112"/>
                    <a:pt x="43370" y="179420"/>
                    <a:pt x="18587" y="230840"/>
                  </a:cubicBezTo>
                  <a:cubicBezTo>
                    <a:pt x="17282" y="233444"/>
                    <a:pt x="17282" y="236047"/>
                    <a:pt x="18587" y="238000"/>
                  </a:cubicBezTo>
                  <a:cubicBezTo>
                    <a:pt x="43370" y="288769"/>
                    <a:pt x="89677" y="331728"/>
                    <a:pt x="145114" y="361018"/>
                  </a:cubicBezTo>
                  <a:lnTo>
                    <a:pt x="124931" y="325377"/>
                  </a:lnTo>
                  <a:lnTo>
                    <a:pt x="111526" y="301706"/>
                  </a:lnTo>
                  <a:cubicBezTo>
                    <a:pt x="103700" y="280308"/>
                    <a:pt x="99460" y="257527"/>
                    <a:pt x="99460" y="234095"/>
                  </a:cubicBezTo>
                  <a:cubicBezTo>
                    <a:pt x="99460" y="187882"/>
                    <a:pt x="116418" y="142970"/>
                    <a:pt x="145114" y="107822"/>
                  </a:cubicBezTo>
                  <a:close/>
                  <a:moveTo>
                    <a:pt x="452953" y="107171"/>
                  </a:moveTo>
                  <a:cubicBezTo>
                    <a:pt x="482955" y="142970"/>
                    <a:pt x="499260" y="187882"/>
                    <a:pt x="499260" y="234095"/>
                  </a:cubicBezTo>
                  <a:cubicBezTo>
                    <a:pt x="499260" y="280959"/>
                    <a:pt x="482955" y="325870"/>
                    <a:pt x="452953" y="361669"/>
                  </a:cubicBezTo>
                  <a:cubicBezTo>
                    <a:pt x="509695" y="332379"/>
                    <a:pt x="556001" y="289420"/>
                    <a:pt x="581437" y="238000"/>
                  </a:cubicBezTo>
                  <a:cubicBezTo>
                    <a:pt x="582089" y="236047"/>
                    <a:pt x="582089" y="233444"/>
                    <a:pt x="581437" y="230840"/>
                  </a:cubicBezTo>
                  <a:cubicBezTo>
                    <a:pt x="556001" y="179420"/>
                    <a:pt x="509695" y="136461"/>
                    <a:pt x="452953" y="107171"/>
                  </a:cubicBezTo>
                  <a:close/>
                  <a:moveTo>
                    <a:pt x="300802" y="106573"/>
                  </a:moveTo>
                  <a:cubicBezTo>
                    <a:pt x="330069" y="106573"/>
                    <a:pt x="358687" y="117063"/>
                    <a:pt x="381450" y="136076"/>
                  </a:cubicBezTo>
                  <a:cubicBezTo>
                    <a:pt x="385353" y="139354"/>
                    <a:pt x="386003" y="144599"/>
                    <a:pt x="382751" y="147877"/>
                  </a:cubicBezTo>
                  <a:cubicBezTo>
                    <a:pt x="379499" y="152466"/>
                    <a:pt x="373646" y="152466"/>
                    <a:pt x="370394" y="149188"/>
                  </a:cubicBezTo>
                  <a:cubicBezTo>
                    <a:pt x="350882" y="132798"/>
                    <a:pt x="326167" y="124275"/>
                    <a:pt x="300802" y="124275"/>
                  </a:cubicBezTo>
                  <a:cubicBezTo>
                    <a:pt x="240315" y="124275"/>
                    <a:pt x="191536" y="173446"/>
                    <a:pt x="191536" y="233763"/>
                  </a:cubicBezTo>
                  <a:cubicBezTo>
                    <a:pt x="191536" y="252775"/>
                    <a:pt x="196089" y="269821"/>
                    <a:pt x="204544" y="285556"/>
                  </a:cubicBezTo>
                  <a:lnTo>
                    <a:pt x="288444" y="219995"/>
                  </a:lnTo>
                  <a:cubicBezTo>
                    <a:pt x="291696" y="217372"/>
                    <a:pt x="296900" y="217372"/>
                    <a:pt x="300151" y="220650"/>
                  </a:cubicBezTo>
                  <a:lnTo>
                    <a:pt x="312509" y="233763"/>
                  </a:lnTo>
                  <a:lnTo>
                    <a:pt x="411368" y="151155"/>
                  </a:lnTo>
                  <a:cubicBezTo>
                    <a:pt x="408116" y="149844"/>
                    <a:pt x="406165" y="146566"/>
                    <a:pt x="406165" y="143288"/>
                  </a:cubicBezTo>
                  <a:cubicBezTo>
                    <a:pt x="406165" y="138043"/>
                    <a:pt x="410068" y="134109"/>
                    <a:pt x="414620" y="134109"/>
                  </a:cubicBezTo>
                  <a:lnTo>
                    <a:pt x="432831" y="134109"/>
                  </a:lnTo>
                  <a:cubicBezTo>
                    <a:pt x="438034" y="134109"/>
                    <a:pt x="441937" y="138043"/>
                    <a:pt x="441937" y="143288"/>
                  </a:cubicBezTo>
                  <a:lnTo>
                    <a:pt x="441937" y="162956"/>
                  </a:lnTo>
                  <a:cubicBezTo>
                    <a:pt x="441937" y="168201"/>
                    <a:pt x="438034" y="172135"/>
                    <a:pt x="432831" y="172135"/>
                  </a:cubicBezTo>
                  <a:cubicBezTo>
                    <a:pt x="428279" y="172135"/>
                    <a:pt x="424376" y="168201"/>
                    <a:pt x="424376" y="162956"/>
                  </a:cubicBezTo>
                  <a:lnTo>
                    <a:pt x="317712" y="252775"/>
                  </a:lnTo>
                  <a:cubicBezTo>
                    <a:pt x="313810" y="255398"/>
                    <a:pt x="309257" y="254742"/>
                    <a:pt x="306005" y="251464"/>
                  </a:cubicBezTo>
                  <a:lnTo>
                    <a:pt x="292997" y="239007"/>
                  </a:lnTo>
                  <a:lnTo>
                    <a:pt x="213649" y="300635"/>
                  </a:lnTo>
                  <a:cubicBezTo>
                    <a:pt x="233812" y="326860"/>
                    <a:pt x="265030" y="343906"/>
                    <a:pt x="300802" y="343906"/>
                  </a:cubicBezTo>
                  <a:cubicBezTo>
                    <a:pt x="360638" y="343906"/>
                    <a:pt x="409417" y="294735"/>
                    <a:pt x="409417" y="233763"/>
                  </a:cubicBezTo>
                  <a:cubicBezTo>
                    <a:pt x="409417" y="222617"/>
                    <a:pt x="408116" y="211472"/>
                    <a:pt x="404214" y="200326"/>
                  </a:cubicBezTo>
                  <a:cubicBezTo>
                    <a:pt x="402913" y="195737"/>
                    <a:pt x="405515" y="190492"/>
                    <a:pt x="410068" y="189181"/>
                  </a:cubicBezTo>
                  <a:cubicBezTo>
                    <a:pt x="414620" y="187214"/>
                    <a:pt x="419824" y="189836"/>
                    <a:pt x="421124" y="194426"/>
                  </a:cubicBezTo>
                  <a:cubicBezTo>
                    <a:pt x="425027" y="207538"/>
                    <a:pt x="426978" y="220650"/>
                    <a:pt x="426978" y="233763"/>
                  </a:cubicBezTo>
                  <a:cubicBezTo>
                    <a:pt x="426978" y="304569"/>
                    <a:pt x="370394" y="362263"/>
                    <a:pt x="300802" y="362263"/>
                  </a:cubicBezTo>
                  <a:cubicBezTo>
                    <a:pt x="259827" y="362263"/>
                    <a:pt x="223405" y="341939"/>
                    <a:pt x="199991" y="311125"/>
                  </a:cubicBezTo>
                  <a:lnTo>
                    <a:pt x="175927" y="330138"/>
                  </a:lnTo>
                  <a:cubicBezTo>
                    <a:pt x="173975" y="331449"/>
                    <a:pt x="172024" y="332105"/>
                    <a:pt x="170073" y="332105"/>
                  </a:cubicBezTo>
                  <a:cubicBezTo>
                    <a:pt x="167472" y="332105"/>
                    <a:pt x="164870" y="331449"/>
                    <a:pt x="163569" y="328827"/>
                  </a:cubicBezTo>
                  <a:cubicBezTo>
                    <a:pt x="160317" y="324893"/>
                    <a:pt x="160968" y="319648"/>
                    <a:pt x="164870" y="316370"/>
                  </a:cubicBezTo>
                  <a:lnTo>
                    <a:pt x="190235" y="296702"/>
                  </a:lnTo>
                  <a:cubicBezTo>
                    <a:pt x="179829" y="278344"/>
                    <a:pt x="173975" y="256709"/>
                    <a:pt x="173975" y="233763"/>
                  </a:cubicBezTo>
                  <a:cubicBezTo>
                    <a:pt x="173975" y="163612"/>
                    <a:pt x="230560" y="106573"/>
                    <a:pt x="300802" y="106573"/>
                  </a:cubicBezTo>
                  <a:close/>
                  <a:moveTo>
                    <a:pt x="299686" y="69420"/>
                  </a:moveTo>
                  <a:cubicBezTo>
                    <a:pt x="263163" y="69420"/>
                    <a:pt x="225987" y="75929"/>
                    <a:pt x="192073" y="87645"/>
                  </a:cubicBezTo>
                  <a:cubicBezTo>
                    <a:pt x="145114" y="122142"/>
                    <a:pt x="117070" y="176816"/>
                    <a:pt x="117070" y="234095"/>
                  </a:cubicBezTo>
                  <a:cubicBezTo>
                    <a:pt x="117070" y="292024"/>
                    <a:pt x="145114" y="346698"/>
                    <a:pt x="192073" y="380544"/>
                  </a:cubicBezTo>
                  <a:cubicBezTo>
                    <a:pt x="225987" y="392911"/>
                    <a:pt x="263163" y="399420"/>
                    <a:pt x="299686" y="399420"/>
                  </a:cubicBezTo>
                  <a:cubicBezTo>
                    <a:pt x="335557" y="399420"/>
                    <a:pt x="372733" y="392911"/>
                    <a:pt x="406647" y="381195"/>
                  </a:cubicBezTo>
                  <a:cubicBezTo>
                    <a:pt x="453606" y="346698"/>
                    <a:pt x="481650" y="292024"/>
                    <a:pt x="481650" y="234095"/>
                  </a:cubicBezTo>
                  <a:cubicBezTo>
                    <a:pt x="481650" y="176816"/>
                    <a:pt x="453606" y="121491"/>
                    <a:pt x="406647" y="87645"/>
                  </a:cubicBezTo>
                  <a:cubicBezTo>
                    <a:pt x="372733" y="75278"/>
                    <a:pt x="335557" y="69420"/>
                    <a:pt x="299686" y="69420"/>
                  </a:cubicBezTo>
                  <a:close/>
                  <a:moveTo>
                    <a:pt x="299686" y="51846"/>
                  </a:moveTo>
                  <a:cubicBezTo>
                    <a:pt x="423604" y="51846"/>
                    <a:pt x="548175" y="123444"/>
                    <a:pt x="597090" y="223030"/>
                  </a:cubicBezTo>
                  <a:cubicBezTo>
                    <a:pt x="600351" y="230189"/>
                    <a:pt x="600351" y="238651"/>
                    <a:pt x="597090" y="245811"/>
                  </a:cubicBezTo>
                  <a:cubicBezTo>
                    <a:pt x="548175" y="344746"/>
                    <a:pt x="423604" y="416994"/>
                    <a:pt x="299686" y="416994"/>
                  </a:cubicBezTo>
                  <a:cubicBezTo>
                    <a:pt x="176420" y="416994"/>
                    <a:pt x="51197" y="344746"/>
                    <a:pt x="2934" y="245811"/>
                  </a:cubicBezTo>
                  <a:cubicBezTo>
                    <a:pt x="-979" y="238651"/>
                    <a:pt x="-979" y="230189"/>
                    <a:pt x="2934" y="223030"/>
                  </a:cubicBezTo>
                  <a:cubicBezTo>
                    <a:pt x="35544" y="155337"/>
                    <a:pt x="104026" y="100663"/>
                    <a:pt x="182942" y="72674"/>
                  </a:cubicBezTo>
                  <a:cubicBezTo>
                    <a:pt x="183594" y="72024"/>
                    <a:pt x="184246" y="72024"/>
                    <a:pt x="184246" y="71373"/>
                  </a:cubicBezTo>
                  <a:lnTo>
                    <a:pt x="184246" y="72024"/>
                  </a:lnTo>
                  <a:cubicBezTo>
                    <a:pt x="220770" y="59006"/>
                    <a:pt x="260554" y="51846"/>
                    <a:pt x="299686" y="51846"/>
                  </a:cubicBezTo>
                  <a:close/>
                  <a:moveTo>
                    <a:pt x="299818" y="0"/>
                  </a:moveTo>
                  <a:cubicBezTo>
                    <a:pt x="382190" y="0"/>
                    <a:pt x="469791" y="28383"/>
                    <a:pt x="540395" y="77889"/>
                  </a:cubicBezTo>
                  <a:cubicBezTo>
                    <a:pt x="544317" y="80529"/>
                    <a:pt x="545624" y="85810"/>
                    <a:pt x="543010" y="90430"/>
                  </a:cubicBezTo>
                  <a:cubicBezTo>
                    <a:pt x="540395" y="92411"/>
                    <a:pt x="537780" y="94391"/>
                    <a:pt x="535165" y="94391"/>
                  </a:cubicBezTo>
                  <a:cubicBezTo>
                    <a:pt x="533203" y="94391"/>
                    <a:pt x="531896" y="93071"/>
                    <a:pt x="529935" y="92411"/>
                  </a:cubicBezTo>
                  <a:cubicBezTo>
                    <a:pt x="462600" y="44885"/>
                    <a:pt x="378921" y="17822"/>
                    <a:pt x="299818" y="17822"/>
                  </a:cubicBezTo>
                  <a:cubicBezTo>
                    <a:pt x="221370" y="17822"/>
                    <a:pt x="138345" y="44225"/>
                    <a:pt x="71010" y="90430"/>
                  </a:cubicBezTo>
                  <a:cubicBezTo>
                    <a:pt x="67087" y="93071"/>
                    <a:pt x="61857" y="91751"/>
                    <a:pt x="58588" y="87790"/>
                  </a:cubicBezTo>
                  <a:cubicBezTo>
                    <a:pt x="56627" y="83830"/>
                    <a:pt x="57281" y="77889"/>
                    <a:pt x="61203" y="75909"/>
                  </a:cubicBezTo>
                  <a:cubicBezTo>
                    <a:pt x="131154" y="27723"/>
                    <a:pt x="218101" y="0"/>
                    <a:pt x="299818" y="0"/>
                  </a:cubicBezTo>
                  <a:close/>
                </a:path>
              </a:pathLst>
            </a:custGeom>
            <a:solidFill>
              <a:srgbClr val="FFFFFF"/>
            </a:solidFill>
            <a:ln>
              <a:noFill/>
            </a:ln>
            <a:effectLst/>
            <a:extLs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wrap="square" anchor="ctr">
              <a:noAutofit/>
            </a:bodyP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3"/>
                </a:solidFill>
                <a:effectLst/>
                <a:uLnTx/>
                <a:uFillTx/>
                <a:latin typeface="Arial" panose="020B0604020202020204" pitchFamily="34" charset="0"/>
                <a:cs typeface="Arial" panose="020B0604020202020204" pitchFamily="34" charset="0"/>
              </a:endParaRPr>
            </a:p>
          </p:txBody>
        </p:sp>
      </p:grpSp>
      <p:grpSp>
        <p:nvGrpSpPr>
          <p:cNvPr id="2" name="Group 1">
            <a:extLst>
              <a:ext uri="{FF2B5EF4-FFF2-40B4-BE49-F238E27FC236}">
                <a16:creationId xmlns:a16="http://schemas.microsoft.com/office/drawing/2014/main" xmlns="" id="{E61B03F2-6417-400F-BEDF-6ED2273CF415}"/>
              </a:ext>
            </a:extLst>
          </p:cNvPr>
          <p:cNvGrpSpPr/>
          <p:nvPr/>
        </p:nvGrpSpPr>
        <p:grpSpPr>
          <a:xfrm>
            <a:off x="877657" y="1444344"/>
            <a:ext cx="1238681" cy="1235936"/>
            <a:chOff x="877657" y="1322424"/>
            <a:chExt cx="1238681" cy="1235936"/>
          </a:xfrm>
        </p:grpSpPr>
        <p:sp>
          <p:nvSpPr>
            <p:cNvPr id="87" name="Freeform 242">
              <a:extLst>
                <a:ext uri="{FF2B5EF4-FFF2-40B4-BE49-F238E27FC236}">
                  <a16:creationId xmlns:a16="http://schemas.microsoft.com/office/drawing/2014/main" xmlns="" id="{6B287286-E135-5340-AFE9-27AC1962F012}"/>
                </a:ext>
              </a:extLst>
            </p:cNvPr>
            <p:cNvSpPr>
              <a:spLocks noChangeArrowheads="1"/>
            </p:cNvSpPr>
            <p:nvPr/>
          </p:nvSpPr>
          <p:spPr bwMode="auto">
            <a:xfrm>
              <a:off x="877657" y="1322424"/>
              <a:ext cx="1238681" cy="1235936"/>
            </a:xfrm>
            <a:custGeom>
              <a:avLst/>
              <a:gdLst>
                <a:gd name="T0" fmla="*/ 850 w 1987"/>
                <a:gd name="T1" fmla="*/ 10 h 1986"/>
                <a:gd name="T2" fmla="*/ 992 w 1987"/>
                <a:gd name="T3" fmla="*/ 34 h 1986"/>
                <a:gd name="T4" fmla="*/ 1262 w 1987"/>
                <a:gd name="T5" fmla="*/ 72 h 1986"/>
                <a:gd name="T6" fmla="*/ 1133 w 1987"/>
                <a:gd name="T7" fmla="*/ 9 h 1986"/>
                <a:gd name="T8" fmla="*/ 594 w 1987"/>
                <a:gd name="T9" fmla="*/ 121 h 1986"/>
                <a:gd name="T10" fmla="*/ 712 w 1987"/>
                <a:gd name="T11" fmla="*/ 40 h 1986"/>
                <a:gd name="T12" fmla="*/ 594 w 1987"/>
                <a:gd name="T13" fmla="*/ 121 h 1986"/>
                <a:gd name="T14" fmla="*/ 1390 w 1987"/>
                <a:gd name="T15" fmla="*/ 120 h 1986"/>
                <a:gd name="T16" fmla="*/ 1529 w 1987"/>
                <a:gd name="T17" fmla="*/ 156 h 1986"/>
                <a:gd name="T18" fmla="*/ 342 w 1987"/>
                <a:gd name="T19" fmla="*/ 243 h 1986"/>
                <a:gd name="T20" fmla="*/ 474 w 1987"/>
                <a:gd name="T21" fmla="*/ 187 h 1986"/>
                <a:gd name="T22" fmla="*/ 1716 w 1987"/>
                <a:gd name="T23" fmla="*/ 363 h 1986"/>
                <a:gd name="T24" fmla="*/ 1642 w 1987"/>
                <a:gd name="T25" fmla="*/ 241 h 1986"/>
                <a:gd name="T26" fmla="*/ 1716 w 1987"/>
                <a:gd name="T27" fmla="*/ 363 h 1986"/>
                <a:gd name="T28" fmla="*/ 157 w 1987"/>
                <a:gd name="T29" fmla="*/ 457 h 1986"/>
                <a:gd name="T30" fmla="*/ 268 w 1987"/>
                <a:gd name="T31" fmla="*/ 366 h 1986"/>
                <a:gd name="T32" fmla="*/ 1864 w 1987"/>
                <a:gd name="T33" fmla="*/ 593 h 1986"/>
                <a:gd name="T34" fmla="*/ 1828 w 1987"/>
                <a:gd name="T35" fmla="*/ 454 h 1986"/>
                <a:gd name="T36" fmla="*/ 73 w 1987"/>
                <a:gd name="T37" fmla="*/ 724 h 1986"/>
                <a:gd name="T38" fmla="*/ 89 w 1987"/>
                <a:gd name="T39" fmla="*/ 581 h 1986"/>
                <a:gd name="T40" fmla="*/ 73 w 1987"/>
                <a:gd name="T41" fmla="*/ 724 h 1986"/>
                <a:gd name="T42" fmla="*/ 1913 w 1987"/>
                <a:gd name="T43" fmla="*/ 721 h 1986"/>
                <a:gd name="T44" fmla="*/ 1976 w 1987"/>
                <a:gd name="T45" fmla="*/ 849 h 1986"/>
                <a:gd name="T46" fmla="*/ 0 w 1987"/>
                <a:gd name="T47" fmla="*/ 993 h 1986"/>
                <a:gd name="T48" fmla="*/ 44 w 1987"/>
                <a:gd name="T49" fmla="*/ 857 h 1986"/>
                <a:gd name="T50" fmla="*/ 0 w 1987"/>
                <a:gd name="T51" fmla="*/ 993 h 1986"/>
                <a:gd name="T52" fmla="*/ 1942 w 1987"/>
                <a:gd name="T53" fmla="*/ 1129 h 1986"/>
                <a:gd name="T54" fmla="*/ 1986 w 1987"/>
                <a:gd name="T55" fmla="*/ 990 h 1986"/>
                <a:gd name="T56" fmla="*/ 1976 w 1987"/>
                <a:gd name="T57" fmla="*/ 1134 h 1986"/>
                <a:gd name="T58" fmla="*/ 11 w 1987"/>
                <a:gd name="T59" fmla="*/ 1135 h 1986"/>
                <a:gd name="T60" fmla="*/ 74 w 1987"/>
                <a:gd name="T61" fmla="*/ 1264 h 1986"/>
                <a:gd name="T62" fmla="*/ 1866 w 1987"/>
                <a:gd name="T63" fmla="*/ 1391 h 1986"/>
                <a:gd name="T64" fmla="*/ 1946 w 1987"/>
                <a:gd name="T65" fmla="*/ 1272 h 1986"/>
                <a:gd name="T66" fmla="*/ 159 w 1987"/>
                <a:gd name="T67" fmla="*/ 1530 h 1986"/>
                <a:gd name="T68" fmla="*/ 122 w 1987"/>
                <a:gd name="T69" fmla="*/ 1391 h 1986"/>
                <a:gd name="T70" fmla="*/ 159 w 1987"/>
                <a:gd name="T71" fmla="*/ 1530 h 1986"/>
                <a:gd name="T72" fmla="*/ 1718 w 1987"/>
                <a:gd name="T73" fmla="*/ 1620 h 1986"/>
                <a:gd name="T74" fmla="*/ 1829 w 1987"/>
                <a:gd name="T75" fmla="*/ 1529 h 1986"/>
                <a:gd name="T76" fmla="*/ 343 w 1987"/>
                <a:gd name="T77" fmla="*/ 1743 h 1986"/>
                <a:gd name="T78" fmla="*/ 269 w 1987"/>
                <a:gd name="T79" fmla="*/ 1621 h 1986"/>
                <a:gd name="T80" fmla="*/ 1530 w 1987"/>
                <a:gd name="T81" fmla="*/ 1827 h 1986"/>
                <a:gd name="T82" fmla="*/ 1621 w 1987"/>
                <a:gd name="T83" fmla="*/ 1717 h 1986"/>
                <a:gd name="T84" fmla="*/ 1530 w 1987"/>
                <a:gd name="T85" fmla="*/ 1827 h 1986"/>
                <a:gd name="T86" fmla="*/ 457 w 1987"/>
                <a:gd name="T87" fmla="*/ 1828 h 1986"/>
                <a:gd name="T88" fmla="*/ 596 w 1987"/>
                <a:gd name="T89" fmla="*/ 1865 h 1986"/>
                <a:gd name="T90" fmla="*/ 1264 w 1987"/>
                <a:gd name="T91" fmla="*/ 1912 h 1986"/>
                <a:gd name="T92" fmla="*/ 1406 w 1987"/>
                <a:gd name="T93" fmla="*/ 1895 h 1986"/>
                <a:gd name="T94" fmla="*/ 853 w 1987"/>
                <a:gd name="T95" fmla="*/ 1976 h 1986"/>
                <a:gd name="T96" fmla="*/ 724 w 1987"/>
                <a:gd name="T97" fmla="*/ 1913 h 1986"/>
                <a:gd name="T98" fmla="*/ 853 w 1987"/>
                <a:gd name="T99" fmla="*/ 1976 h 1986"/>
                <a:gd name="T100" fmla="*/ 994 w 1987"/>
                <a:gd name="T101" fmla="*/ 1951 h 1986"/>
                <a:gd name="T102" fmla="*/ 1135 w 1987"/>
                <a:gd name="T103" fmla="*/ 1976 h 19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987" h="1986">
                  <a:moveTo>
                    <a:pt x="855" y="44"/>
                  </a:moveTo>
                  <a:lnTo>
                    <a:pt x="850" y="10"/>
                  </a:lnTo>
                  <a:lnTo>
                    <a:pt x="850" y="10"/>
                  </a:lnTo>
                  <a:cubicBezTo>
                    <a:pt x="897" y="3"/>
                    <a:pt x="944" y="0"/>
                    <a:pt x="992" y="0"/>
                  </a:cubicBezTo>
                  <a:lnTo>
                    <a:pt x="992" y="34"/>
                  </a:lnTo>
                  <a:lnTo>
                    <a:pt x="992" y="34"/>
                  </a:lnTo>
                  <a:cubicBezTo>
                    <a:pt x="946" y="34"/>
                    <a:pt x="901" y="38"/>
                    <a:pt x="855" y="44"/>
                  </a:cubicBezTo>
                  <a:close/>
                  <a:moveTo>
                    <a:pt x="1262" y="72"/>
                  </a:moveTo>
                  <a:lnTo>
                    <a:pt x="1262" y="72"/>
                  </a:lnTo>
                  <a:cubicBezTo>
                    <a:pt x="1218" y="60"/>
                    <a:pt x="1173" y="50"/>
                    <a:pt x="1128" y="44"/>
                  </a:cubicBezTo>
                  <a:lnTo>
                    <a:pt x="1133" y="9"/>
                  </a:lnTo>
                  <a:lnTo>
                    <a:pt x="1133" y="9"/>
                  </a:lnTo>
                  <a:cubicBezTo>
                    <a:pt x="1179" y="16"/>
                    <a:pt x="1226" y="26"/>
                    <a:pt x="1272" y="39"/>
                  </a:cubicBezTo>
                  <a:lnTo>
                    <a:pt x="1262" y="72"/>
                  </a:lnTo>
                  <a:close/>
                  <a:moveTo>
                    <a:pt x="594" y="121"/>
                  </a:moveTo>
                  <a:lnTo>
                    <a:pt x="580" y="90"/>
                  </a:lnTo>
                  <a:lnTo>
                    <a:pt x="580" y="90"/>
                  </a:lnTo>
                  <a:cubicBezTo>
                    <a:pt x="622" y="70"/>
                    <a:pt x="667" y="53"/>
                    <a:pt x="712" y="40"/>
                  </a:cubicBezTo>
                  <a:lnTo>
                    <a:pt x="722" y="73"/>
                  </a:lnTo>
                  <a:lnTo>
                    <a:pt x="722" y="73"/>
                  </a:lnTo>
                  <a:cubicBezTo>
                    <a:pt x="679" y="86"/>
                    <a:pt x="635" y="102"/>
                    <a:pt x="594" y="121"/>
                  </a:cubicBezTo>
                  <a:close/>
                  <a:moveTo>
                    <a:pt x="1510" y="186"/>
                  </a:moveTo>
                  <a:lnTo>
                    <a:pt x="1510" y="186"/>
                  </a:lnTo>
                  <a:cubicBezTo>
                    <a:pt x="1472" y="160"/>
                    <a:pt x="1431" y="138"/>
                    <a:pt x="1390" y="120"/>
                  </a:cubicBezTo>
                  <a:lnTo>
                    <a:pt x="1404" y="88"/>
                  </a:lnTo>
                  <a:lnTo>
                    <a:pt x="1404" y="88"/>
                  </a:lnTo>
                  <a:cubicBezTo>
                    <a:pt x="1447" y="108"/>
                    <a:pt x="1489" y="131"/>
                    <a:pt x="1529" y="156"/>
                  </a:cubicBezTo>
                  <a:lnTo>
                    <a:pt x="1510" y="186"/>
                  </a:lnTo>
                  <a:close/>
                  <a:moveTo>
                    <a:pt x="365" y="269"/>
                  </a:moveTo>
                  <a:lnTo>
                    <a:pt x="342" y="243"/>
                  </a:lnTo>
                  <a:lnTo>
                    <a:pt x="342" y="243"/>
                  </a:lnTo>
                  <a:cubicBezTo>
                    <a:pt x="378" y="212"/>
                    <a:pt x="416" y="184"/>
                    <a:pt x="455" y="158"/>
                  </a:cubicBezTo>
                  <a:lnTo>
                    <a:pt x="474" y="187"/>
                  </a:lnTo>
                  <a:lnTo>
                    <a:pt x="474" y="187"/>
                  </a:lnTo>
                  <a:cubicBezTo>
                    <a:pt x="436" y="212"/>
                    <a:pt x="399" y="239"/>
                    <a:pt x="365" y="269"/>
                  </a:cubicBezTo>
                  <a:close/>
                  <a:moveTo>
                    <a:pt x="1716" y="363"/>
                  </a:moveTo>
                  <a:lnTo>
                    <a:pt x="1716" y="363"/>
                  </a:lnTo>
                  <a:cubicBezTo>
                    <a:pt x="1686" y="329"/>
                    <a:pt x="1654" y="297"/>
                    <a:pt x="1620" y="267"/>
                  </a:cubicBezTo>
                  <a:lnTo>
                    <a:pt x="1642" y="241"/>
                  </a:lnTo>
                  <a:lnTo>
                    <a:pt x="1642" y="241"/>
                  </a:lnTo>
                  <a:cubicBezTo>
                    <a:pt x="1678" y="272"/>
                    <a:pt x="1711" y="305"/>
                    <a:pt x="1742" y="341"/>
                  </a:cubicBezTo>
                  <a:lnTo>
                    <a:pt x="1716" y="363"/>
                  </a:lnTo>
                  <a:close/>
                  <a:moveTo>
                    <a:pt x="186" y="475"/>
                  </a:moveTo>
                  <a:lnTo>
                    <a:pt x="157" y="457"/>
                  </a:lnTo>
                  <a:lnTo>
                    <a:pt x="157" y="457"/>
                  </a:lnTo>
                  <a:cubicBezTo>
                    <a:pt x="183" y="417"/>
                    <a:pt x="211" y="379"/>
                    <a:pt x="242" y="343"/>
                  </a:cubicBezTo>
                  <a:lnTo>
                    <a:pt x="268" y="366"/>
                  </a:lnTo>
                  <a:lnTo>
                    <a:pt x="268" y="366"/>
                  </a:lnTo>
                  <a:cubicBezTo>
                    <a:pt x="238" y="400"/>
                    <a:pt x="211" y="437"/>
                    <a:pt x="186" y="475"/>
                  </a:cubicBezTo>
                  <a:close/>
                  <a:moveTo>
                    <a:pt x="1864" y="593"/>
                  </a:moveTo>
                  <a:lnTo>
                    <a:pt x="1864" y="593"/>
                  </a:lnTo>
                  <a:cubicBezTo>
                    <a:pt x="1845" y="551"/>
                    <a:pt x="1823" y="511"/>
                    <a:pt x="1799" y="473"/>
                  </a:cubicBezTo>
                  <a:lnTo>
                    <a:pt x="1828" y="454"/>
                  </a:lnTo>
                  <a:lnTo>
                    <a:pt x="1828" y="454"/>
                  </a:lnTo>
                  <a:cubicBezTo>
                    <a:pt x="1853" y="494"/>
                    <a:pt x="1876" y="535"/>
                    <a:pt x="1896" y="578"/>
                  </a:cubicBezTo>
                  <a:lnTo>
                    <a:pt x="1864" y="593"/>
                  </a:lnTo>
                  <a:close/>
                  <a:moveTo>
                    <a:pt x="73" y="724"/>
                  </a:moveTo>
                  <a:lnTo>
                    <a:pt x="40" y="714"/>
                  </a:lnTo>
                  <a:lnTo>
                    <a:pt x="40" y="714"/>
                  </a:lnTo>
                  <a:cubicBezTo>
                    <a:pt x="53" y="669"/>
                    <a:pt x="70" y="624"/>
                    <a:pt x="89" y="581"/>
                  </a:cubicBezTo>
                  <a:lnTo>
                    <a:pt x="121" y="595"/>
                  </a:lnTo>
                  <a:lnTo>
                    <a:pt x="121" y="595"/>
                  </a:lnTo>
                  <a:cubicBezTo>
                    <a:pt x="102" y="637"/>
                    <a:pt x="86" y="680"/>
                    <a:pt x="73" y="724"/>
                  </a:cubicBezTo>
                  <a:close/>
                  <a:moveTo>
                    <a:pt x="1942" y="854"/>
                  </a:moveTo>
                  <a:lnTo>
                    <a:pt x="1942" y="854"/>
                  </a:lnTo>
                  <a:cubicBezTo>
                    <a:pt x="1935" y="809"/>
                    <a:pt x="1925" y="764"/>
                    <a:pt x="1913" y="721"/>
                  </a:cubicBezTo>
                  <a:lnTo>
                    <a:pt x="1946" y="711"/>
                  </a:lnTo>
                  <a:lnTo>
                    <a:pt x="1946" y="711"/>
                  </a:lnTo>
                  <a:cubicBezTo>
                    <a:pt x="1959" y="756"/>
                    <a:pt x="1969" y="803"/>
                    <a:pt x="1976" y="849"/>
                  </a:cubicBezTo>
                  <a:lnTo>
                    <a:pt x="1942" y="854"/>
                  </a:lnTo>
                  <a:close/>
                  <a:moveTo>
                    <a:pt x="0" y="993"/>
                  </a:moveTo>
                  <a:lnTo>
                    <a:pt x="0" y="993"/>
                  </a:lnTo>
                  <a:lnTo>
                    <a:pt x="0" y="993"/>
                  </a:lnTo>
                  <a:cubicBezTo>
                    <a:pt x="0" y="946"/>
                    <a:pt x="4" y="899"/>
                    <a:pt x="10" y="852"/>
                  </a:cubicBezTo>
                  <a:lnTo>
                    <a:pt x="44" y="857"/>
                  </a:lnTo>
                  <a:lnTo>
                    <a:pt x="44" y="857"/>
                  </a:lnTo>
                  <a:cubicBezTo>
                    <a:pt x="38" y="902"/>
                    <a:pt x="35" y="947"/>
                    <a:pt x="35" y="993"/>
                  </a:cubicBezTo>
                  <a:lnTo>
                    <a:pt x="0" y="993"/>
                  </a:lnTo>
                  <a:close/>
                  <a:moveTo>
                    <a:pt x="1976" y="1134"/>
                  </a:moveTo>
                  <a:lnTo>
                    <a:pt x="1942" y="1129"/>
                  </a:lnTo>
                  <a:lnTo>
                    <a:pt x="1942" y="1129"/>
                  </a:lnTo>
                  <a:cubicBezTo>
                    <a:pt x="1949" y="1084"/>
                    <a:pt x="1952" y="1038"/>
                    <a:pt x="1952" y="993"/>
                  </a:cubicBezTo>
                  <a:lnTo>
                    <a:pt x="1952" y="990"/>
                  </a:lnTo>
                  <a:lnTo>
                    <a:pt x="1986" y="990"/>
                  </a:lnTo>
                  <a:lnTo>
                    <a:pt x="1986" y="993"/>
                  </a:lnTo>
                  <a:lnTo>
                    <a:pt x="1986" y="993"/>
                  </a:lnTo>
                  <a:cubicBezTo>
                    <a:pt x="1986" y="1040"/>
                    <a:pt x="1983" y="1088"/>
                    <a:pt x="1976" y="1134"/>
                  </a:cubicBezTo>
                  <a:close/>
                  <a:moveTo>
                    <a:pt x="41" y="1274"/>
                  </a:moveTo>
                  <a:lnTo>
                    <a:pt x="41" y="1274"/>
                  </a:lnTo>
                  <a:cubicBezTo>
                    <a:pt x="27" y="1228"/>
                    <a:pt x="17" y="1182"/>
                    <a:pt x="11" y="1135"/>
                  </a:cubicBezTo>
                  <a:lnTo>
                    <a:pt x="45" y="1130"/>
                  </a:lnTo>
                  <a:lnTo>
                    <a:pt x="45" y="1130"/>
                  </a:lnTo>
                  <a:cubicBezTo>
                    <a:pt x="51" y="1175"/>
                    <a:pt x="61" y="1220"/>
                    <a:pt x="74" y="1264"/>
                  </a:cubicBezTo>
                  <a:lnTo>
                    <a:pt x="41" y="1274"/>
                  </a:lnTo>
                  <a:close/>
                  <a:moveTo>
                    <a:pt x="1897" y="1405"/>
                  </a:moveTo>
                  <a:lnTo>
                    <a:pt x="1866" y="1391"/>
                  </a:lnTo>
                  <a:lnTo>
                    <a:pt x="1866" y="1391"/>
                  </a:lnTo>
                  <a:cubicBezTo>
                    <a:pt x="1884" y="1349"/>
                    <a:pt x="1900" y="1306"/>
                    <a:pt x="1913" y="1262"/>
                  </a:cubicBezTo>
                  <a:lnTo>
                    <a:pt x="1946" y="1272"/>
                  </a:lnTo>
                  <a:lnTo>
                    <a:pt x="1946" y="1272"/>
                  </a:lnTo>
                  <a:cubicBezTo>
                    <a:pt x="1933" y="1318"/>
                    <a:pt x="1916" y="1362"/>
                    <a:pt x="1897" y="1405"/>
                  </a:cubicBezTo>
                  <a:close/>
                  <a:moveTo>
                    <a:pt x="159" y="1530"/>
                  </a:moveTo>
                  <a:lnTo>
                    <a:pt x="159" y="1530"/>
                  </a:lnTo>
                  <a:cubicBezTo>
                    <a:pt x="133" y="1491"/>
                    <a:pt x="110" y="1448"/>
                    <a:pt x="90" y="1406"/>
                  </a:cubicBezTo>
                  <a:lnTo>
                    <a:pt x="122" y="1391"/>
                  </a:lnTo>
                  <a:lnTo>
                    <a:pt x="122" y="1391"/>
                  </a:lnTo>
                  <a:cubicBezTo>
                    <a:pt x="140" y="1433"/>
                    <a:pt x="163" y="1473"/>
                    <a:pt x="187" y="1511"/>
                  </a:cubicBezTo>
                  <a:lnTo>
                    <a:pt x="159" y="1530"/>
                  </a:lnTo>
                  <a:close/>
                  <a:moveTo>
                    <a:pt x="1744" y="1643"/>
                  </a:moveTo>
                  <a:lnTo>
                    <a:pt x="1718" y="1620"/>
                  </a:lnTo>
                  <a:lnTo>
                    <a:pt x="1718" y="1620"/>
                  </a:lnTo>
                  <a:cubicBezTo>
                    <a:pt x="1747" y="1585"/>
                    <a:pt x="1775" y="1549"/>
                    <a:pt x="1799" y="1511"/>
                  </a:cubicBezTo>
                  <a:lnTo>
                    <a:pt x="1829" y="1529"/>
                  </a:lnTo>
                  <a:lnTo>
                    <a:pt x="1829" y="1529"/>
                  </a:lnTo>
                  <a:cubicBezTo>
                    <a:pt x="1803" y="1569"/>
                    <a:pt x="1774" y="1607"/>
                    <a:pt x="1744" y="1643"/>
                  </a:cubicBezTo>
                  <a:close/>
                  <a:moveTo>
                    <a:pt x="343" y="1743"/>
                  </a:moveTo>
                  <a:lnTo>
                    <a:pt x="343" y="1743"/>
                  </a:lnTo>
                  <a:cubicBezTo>
                    <a:pt x="308" y="1712"/>
                    <a:pt x="274" y="1679"/>
                    <a:pt x="244" y="1643"/>
                  </a:cubicBezTo>
                  <a:lnTo>
                    <a:pt x="269" y="1621"/>
                  </a:lnTo>
                  <a:lnTo>
                    <a:pt x="269" y="1621"/>
                  </a:lnTo>
                  <a:cubicBezTo>
                    <a:pt x="299" y="1655"/>
                    <a:pt x="332" y="1688"/>
                    <a:pt x="366" y="1717"/>
                  </a:cubicBezTo>
                  <a:lnTo>
                    <a:pt x="343" y="1743"/>
                  </a:lnTo>
                  <a:close/>
                  <a:moveTo>
                    <a:pt x="1530" y="1827"/>
                  </a:moveTo>
                  <a:lnTo>
                    <a:pt x="1511" y="1799"/>
                  </a:lnTo>
                  <a:lnTo>
                    <a:pt x="1511" y="1799"/>
                  </a:lnTo>
                  <a:cubicBezTo>
                    <a:pt x="1550" y="1774"/>
                    <a:pt x="1587" y="1747"/>
                    <a:pt x="1621" y="1717"/>
                  </a:cubicBezTo>
                  <a:lnTo>
                    <a:pt x="1644" y="1743"/>
                  </a:lnTo>
                  <a:lnTo>
                    <a:pt x="1644" y="1743"/>
                  </a:lnTo>
                  <a:cubicBezTo>
                    <a:pt x="1608" y="1774"/>
                    <a:pt x="1570" y="1803"/>
                    <a:pt x="1530" y="1827"/>
                  </a:cubicBezTo>
                  <a:close/>
                  <a:moveTo>
                    <a:pt x="581" y="1896"/>
                  </a:moveTo>
                  <a:lnTo>
                    <a:pt x="581" y="1896"/>
                  </a:lnTo>
                  <a:cubicBezTo>
                    <a:pt x="538" y="1877"/>
                    <a:pt x="497" y="1854"/>
                    <a:pt x="457" y="1828"/>
                  </a:cubicBezTo>
                  <a:lnTo>
                    <a:pt x="475" y="1799"/>
                  </a:lnTo>
                  <a:lnTo>
                    <a:pt x="475" y="1799"/>
                  </a:lnTo>
                  <a:cubicBezTo>
                    <a:pt x="514" y="1824"/>
                    <a:pt x="554" y="1846"/>
                    <a:pt x="596" y="1865"/>
                  </a:cubicBezTo>
                  <a:lnTo>
                    <a:pt x="581" y="1896"/>
                  </a:lnTo>
                  <a:close/>
                  <a:moveTo>
                    <a:pt x="1274" y="1945"/>
                  </a:moveTo>
                  <a:lnTo>
                    <a:pt x="1264" y="1912"/>
                  </a:lnTo>
                  <a:lnTo>
                    <a:pt x="1264" y="1912"/>
                  </a:lnTo>
                  <a:cubicBezTo>
                    <a:pt x="1307" y="1900"/>
                    <a:pt x="1351" y="1883"/>
                    <a:pt x="1391" y="1864"/>
                  </a:cubicBezTo>
                  <a:lnTo>
                    <a:pt x="1406" y="1895"/>
                  </a:lnTo>
                  <a:lnTo>
                    <a:pt x="1406" y="1895"/>
                  </a:lnTo>
                  <a:cubicBezTo>
                    <a:pt x="1363" y="1916"/>
                    <a:pt x="1319" y="1932"/>
                    <a:pt x="1274" y="1945"/>
                  </a:cubicBezTo>
                  <a:close/>
                  <a:moveTo>
                    <a:pt x="853" y="1976"/>
                  </a:moveTo>
                  <a:lnTo>
                    <a:pt x="853" y="1976"/>
                  </a:lnTo>
                  <a:cubicBezTo>
                    <a:pt x="806" y="1969"/>
                    <a:pt x="759" y="1959"/>
                    <a:pt x="714" y="1946"/>
                  </a:cubicBezTo>
                  <a:lnTo>
                    <a:pt x="724" y="1913"/>
                  </a:lnTo>
                  <a:lnTo>
                    <a:pt x="724" y="1913"/>
                  </a:lnTo>
                  <a:cubicBezTo>
                    <a:pt x="767" y="1925"/>
                    <a:pt x="812" y="1935"/>
                    <a:pt x="858" y="1941"/>
                  </a:cubicBezTo>
                  <a:lnTo>
                    <a:pt x="853" y="1976"/>
                  </a:lnTo>
                  <a:close/>
                  <a:moveTo>
                    <a:pt x="994" y="1985"/>
                  </a:moveTo>
                  <a:lnTo>
                    <a:pt x="994" y="1951"/>
                  </a:lnTo>
                  <a:lnTo>
                    <a:pt x="994" y="1951"/>
                  </a:lnTo>
                  <a:cubicBezTo>
                    <a:pt x="1039" y="1951"/>
                    <a:pt x="1085" y="1947"/>
                    <a:pt x="1131" y="1941"/>
                  </a:cubicBezTo>
                  <a:lnTo>
                    <a:pt x="1135" y="1976"/>
                  </a:lnTo>
                  <a:lnTo>
                    <a:pt x="1135" y="1976"/>
                  </a:lnTo>
                  <a:cubicBezTo>
                    <a:pt x="1089" y="1982"/>
                    <a:pt x="1041" y="1985"/>
                    <a:pt x="994" y="1985"/>
                  </a:cubicBezTo>
                  <a:close/>
                </a:path>
              </a:pathLst>
            </a:custGeom>
            <a:solidFill>
              <a:srgbClr val="2DA27A"/>
            </a:solidFill>
            <a:ln>
              <a:noFill/>
            </a:ln>
            <a:effectLst/>
            <a:extLs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3"/>
                </a:solidFill>
                <a:effectLst/>
                <a:uLnTx/>
                <a:uFillTx/>
                <a:latin typeface="Arial" panose="020B0604020202020204" pitchFamily="34" charset="0"/>
                <a:cs typeface="Arial" panose="020B0604020202020204" pitchFamily="34" charset="0"/>
              </a:endParaRPr>
            </a:p>
          </p:txBody>
        </p:sp>
        <p:sp>
          <p:nvSpPr>
            <p:cNvPr id="88" name="Freeform 243">
              <a:extLst>
                <a:ext uri="{FF2B5EF4-FFF2-40B4-BE49-F238E27FC236}">
                  <a16:creationId xmlns:a16="http://schemas.microsoft.com/office/drawing/2014/main" xmlns="" id="{83DCA646-453E-5544-8FC8-C5C53ADD885D}"/>
                </a:ext>
              </a:extLst>
            </p:cNvPr>
            <p:cNvSpPr>
              <a:spLocks noChangeArrowheads="1"/>
            </p:cNvSpPr>
            <p:nvPr/>
          </p:nvSpPr>
          <p:spPr bwMode="auto">
            <a:xfrm>
              <a:off x="987519" y="1435031"/>
              <a:ext cx="1016214" cy="1016214"/>
            </a:xfrm>
            <a:custGeom>
              <a:avLst/>
              <a:gdLst>
                <a:gd name="T0" fmla="*/ 1631 w 1632"/>
                <a:gd name="T1" fmla="*/ 816 h 1632"/>
                <a:gd name="T2" fmla="*/ 1631 w 1632"/>
                <a:gd name="T3" fmla="*/ 816 h 1632"/>
                <a:gd name="T4" fmla="*/ 816 w 1632"/>
                <a:gd name="T5" fmla="*/ 1631 h 1632"/>
                <a:gd name="T6" fmla="*/ 816 w 1632"/>
                <a:gd name="T7" fmla="*/ 1631 h 1632"/>
                <a:gd name="T8" fmla="*/ 0 w 1632"/>
                <a:gd name="T9" fmla="*/ 816 h 1632"/>
                <a:gd name="T10" fmla="*/ 0 w 1632"/>
                <a:gd name="T11" fmla="*/ 816 h 1632"/>
                <a:gd name="T12" fmla="*/ 816 w 1632"/>
                <a:gd name="T13" fmla="*/ 0 h 1632"/>
                <a:gd name="T14" fmla="*/ 816 w 1632"/>
                <a:gd name="T15" fmla="*/ 0 h 1632"/>
                <a:gd name="T16" fmla="*/ 1631 w 1632"/>
                <a:gd name="T17" fmla="*/ 816 h 16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32" h="1632">
                  <a:moveTo>
                    <a:pt x="1631" y="816"/>
                  </a:moveTo>
                  <a:lnTo>
                    <a:pt x="1631" y="816"/>
                  </a:lnTo>
                  <a:cubicBezTo>
                    <a:pt x="1631" y="1266"/>
                    <a:pt x="1265" y="1631"/>
                    <a:pt x="816" y="1631"/>
                  </a:cubicBezTo>
                  <a:lnTo>
                    <a:pt x="816" y="1631"/>
                  </a:lnTo>
                  <a:cubicBezTo>
                    <a:pt x="365" y="1631"/>
                    <a:pt x="0" y="1266"/>
                    <a:pt x="0" y="816"/>
                  </a:cubicBezTo>
                  <a:lnTo>
                    <a:pt x="0" y="816"/>
                  </a:lnTo>
                  <a:cubicBezTo>
                    <a:pt x="0" y="365"/>
                    <a:pt x="365" y="0"/>
                    <a:pt x="816" y="0"/>
                  </a:cubicBezTo>
                  <a:lnTo>
                    <a:pt x="816" y="0"/>
                  </a:lnTo>
                  <a:cubicBezTo>
                    <a:pt x="1265" y="0"/>
                    <a:pt x="1631" y="365"/>
                    <a:pt x="1631" y="816"/>
                  </a:cubicBezTo>
                </a:path>
              </a:pathLst>
            </a:custGeom>
            <a:solidFill>
              <a:srgbClr val="2DA27A"/>
            </a:solidFill>
            <a:ln>
              <a:noFill/>
            </a:ln>
            <a:effectLst/>
            <a:extLs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3"/>
                </a:solidFill>
                <a:effectLst/>
                <a:uLnTx/>
                <a:uFillTx/>
                <a:latin typeface="Arial" panose="020B0604020202020204" pitchFamily="34" charset="0"/>
                <a:cs typeface="Arial" panose="020B0604020202020204" pitchFamily="34" charset="0"/>
              </a:endParaRPr>
            </a:p>
          </p:txBody>
        </p:sp>
        <p:sp>
          <p:nvSpPr>
            <p:cNvPr id="94" name="Freeform 93">
              <a:extLst>
                <a:ext uri="{FF2B5EF4-FFF2-40B4-BE49-F238E27FC236}">
                  <a16:creationId xmlns:a16="http://schemas.microsoft.com/office/drawing/2014/main" xmlns="" id="{CE3A75D5-A48F-5441-993F-44304B43F72F}"/>
                </a:ext>
              </a:extLst>
            </p:cNvPr>
            <p:cNvSpPr>
              <a:spLocks noChangeArrowheads="1"/>
            </p:cNvSpPr>
            <p:nvPr/>
          </p:nvSpPr>
          <p:spPr bwMode="auto">
            <a:xfrm>
              <a:off x="1262172" y="1644427"/>
              <a:ext cx="466285" cy="572741"/>
            </a:xfrm>
            <a:custGeom>
              <a:avLst/>
              <a:gdLst>
                <a:gd name="connsiteX0" fmla="*/ 246264 w 488997"/>
                <a:gd name="connsiteY0" fmla="*/ 247012 h 600638"/>
                <a:gd name="connsiteX1" fmla="*/ 254799 w 488997"/>
                <a:gd name="connsiteY1" fmla="*/ 255467 h 600638"/>
                <a:gd name="connsiteX2" fmla="*/ 254799 w 488997"/>
                <a:gd name="connsiteY2" fmla="*/ 276930 h 600638"/>
                <a:gd name="connsiteX3" fmla="*/ 284343 w 488997"/>
                <a:gd name="connsiteY3" fmla="*/ 299694 h 600638"/>
                <a:gd name="connsiteX4" fmla="*/ 277778 w 488997"/>
                <a:gd name="connsiteY4" fmla="*/ 310751 h 600638"/>
                <a:gd name="connsiteX5" fmla="*/ 267273 w 488997"/>
                <a:gd name="connsiteY5" fmla="*/ 304247 h 600638"/>
                <a:gd name="connsiteX6" fmla="*/ 249547 w 488997"/>
                <a:gd name="connsiteY6" fmla="*/ 293841 h 600638"/>
                <a:gd name="connsiteX7" fmla="*/ 220003 w 488997"/>
                <a:gd name="connsiteY7" fmla="*/ 320507 h 600638"/>
                <a:gd name="connsiteX8" fmla="*/ 246264 w 488997"/>
                <a:gd name="connsiteY8" fmla="*/ 349774 h 600638"/>
                <a:gd name="connsiteX9" fmla="*/ 246921 w 488997"/>
                <a:gd name="connsiteY9" fmla="*/ 350425 h 600638"/>
                <a:gd name="connsiteX10" fmla="*/ 288939 w 488997"/>
                <a:gd name="connsiteY10" fmla="*/ 397253 h 600638"/>
                <a:gd name="connsiteX11" fmla="*/ 274495 w 488997"/>
                <a:gd name="connsiteY11" fmla="*/ 429122 h 600638"/>
                <a:gd name="connsiteX12" fmla="*/ 254799 w 488997"/>
                <a:gd name="connsiteY12" fmla="*/ 439528 h 600638"/>
                <a:gd name="connsiteX13" fmla="*/ 254799 w 488997"/>
                <a:gd name="connsiteY13" fmla="*/ 459040 h 600638"/>
                <a:gd name="connsiteX14" fmla="*/ 246264 w 488997"/>
                <a:gd name="connsiteY14" fmla="*/ 468146 h 600638"/>
                <a:gd name="connsiteX15" fmla="*/ 237073 w 488997"/>
                <a:gd name="connsiteY15" fmla="*/ 459040 h 600638"/>
                <a:gd name="connsiteX16" fmla="*/ 237073 w 488997"/>
                <a:gd name="connsiteY16" fmla="*/ 440829 h 600638"/>
                <a:gd name="connsiteX17" fmla="*/ 207529 w 488997"/>
                <a:gd name="connsiteY17" fmla="*/ 413513 h 600638"/>
                <a:gd name="connsiteX18" fmla="*/ 214094 w 488997"/>
                <a:gd name="connsiteY18" fmla="*/ 403107 h 600638"/>
                <a:gd name="connsiteX19" fmla="*/ 224599 w 488997"/>
                <a:gd name="connsiteY19" fmla="*/ 410261 h 600638"/>
                <a:gd name="connsiteX20" fmla="*/ 241669 w 488997"/>
                <a:gd name="connsiteY20" fmla="*/ 423919 h 600638"/>
                <a:gd name="connsiteX21" fmla="*/ 242325 w 488997"/>
                <a:gd name="connsiteY21" fmla="*/ 423919 h 600638"/>
                <a:gd name="connsiteX22" fmla="*/ 262677 w 488997"/>
                <a:gd name="connsiteY22" fmla="*/ 416114 h 600638"/>
                <a:gd name="connsiteX23" fmla="*/ 271869 w 488997"/>
                <a:gd name="connsiteY23" fmla="*/ 396603 h 600638"/>
                <a:gd name="connsiteX24" fmla="*/ 244951 w 488997"/>
                <a:gd name="connsiteY24" fmla="*/ 367335 h 600638"/>
                <a:gd name="connsiteX25" fmla="*/ 243638 w 488997"/>
                <a:gd name="connsiteY25" fmla="*/ 367335 h 600638"/>
                <a:gd name="connsiteX26" fmla="*/ 202277 w 488997"/>
                <a:gd name="connsiteY26" fmla="*/ 320507 h 600638"/>
                <a:gd name="connsiteX27" fmla="*/ 216720 w 488997"/>
                <a:gd name="connsiteY27" fmla="*/ 288637 h 600638"/>
                <a:gd name="connsiteX28" fmla="*/ 237073 w 488997"/>
                <a:gd name="connsiteY28" fmla="*/ 277581 h 600638"/>
                <a:gd name="connsiteX29" fmla="*/ 237073 w 488997"/>
                <a:gd name="connsiteY29" fmla="*/ 255467 h 600638"/>
                <a:gd name="connsiteX30" fmla="*/ 246264 w 488997"/>
                <a:gd name="connsiteY30" fmla="*/ 247012 h 600638"/>
                <a:gd name="connsiteX31" fmla="*/ 127649 w 488997"/>
                <a:gd name="connsiteY31" fmla="*/ 168879 h 600638"/>
                <a:gd name="connsiteX32" fmla="*/ 36004 w 488997"/>
                <a:gd name="connsiteY32" fmla="*/ 372367 h 600638"/>
                <a:gd name="connsiteX33" fmla="*/ 34694 w 488997"/>
                <a:gd name="connsiteY33" fmla="*/ 375628 h 600638"/>
                <a:gd name="connsiteX34" fmla="*/ 17674 w 488997"/>
                <a:gd name="connsiteY34" fmla="*/ 441500 h 600638"/>
                <a:gd name="connsiteX35" fmla="*/ 159725 w 488997"/>
                <a:gd name="connsiteY35" fmla="*/ 583028 h 600638"/>
                <a:gd name="connsiteX36" fmla="*/ 329271 w 488997"/>
                <a:gd name="connsiteY36" fmla="*/ 583028 h 600638"/>
                <a:gd name="connsiteX37" fmla="*/ 471322 w 488997"/>
                <a:gd name="connsiteY37" fmla="*/ 441500 h 600638"/>
                <a:gd name="connsiteX38" fmla="*/ 451684 w 488997"/>
                <a:gd name="connsiteY38" fmla="*/ 369758 h 600638"/>
                <a:gd name="connsiteX39" fmla="*/ 360692 w 488997"/>
                <a:gd name="connsiteY39" fmla="*/ 168879 h 600638"/>
                <a:gd name="connsiteX40" fmla="*/ 328616 w 488997"/>
                <a:gd name="connsiteY40" fmla="*/ 131051 h 600638"/>
                <a:gd name="connsiteX41" fmla="*/ 328616 w 488997"/>
                <a:gd name="connsiteY41" fmla="*/ 151269 h 600638"/>
                <a:gd name="connsiteX42" fmla="*/ 368548 w 488997"/>
                <a:gd name="connsiteY42" fmla="*/ 151269 h 600638"/>
                <a:gd name="connsiteX43" fmla="*/ 377058 w 488997"/>
                <a:gd name="connsiteY43" fmla="*/ 142138 h 600638"/>
                <a:gd name="connsiteX44" fmla="*/ 377058 w 488997"/>
                <a:gd name="connsiteY44" fmla="*/ 140182 h 600638"/>
                <a:gd name="connsiteX45" fmla="*/ 368548 w 488997"/>
                <a:gd name="connsiteY45" fmla="*/ 131051 h 600638"/>
                <a:gd name="connsiteX46" fmla="*/ 363311 w 488997"/>
                <a:gd name="connsiteY46" fmla="*/ 131051 h 600638"/>
                <a:gd name="connsiteX47" fmla="*/ 253336 w 488997"/>
                <a:gd name="connsiteY47" fmla="*/ 131051 h 600638"/>
                <a:gd name="connsiteX48" fmla="*/ 253336 w 488997"/>
                <a:gd name="connsiteY48" fmla="*/ 151269 h 600638"/>
                <a:gd name="connsiteX49" fmla="*/ 311596 w 488997"/>
                <a:gd name="connsiteY49" fmla="*/ 151269 h 600638"/>
                <a:gd name="connsiteX50" fmla="*/ 311596 w 488997"/>
                <a:gd name="connsiteY50" fmla="*/ 131051 h 600638"/>
                <a:gd name="connsiteX51" fmla="*/ 178055 w 488997"/>
                <a:gd name="connsiteY51" fmla="*/ 131051 h 600638"/>
                <a:gd name="connsiteX52" fmla="*/ 178055 w 488997"/>
                <a:gd name="connsiteY52" fmla="*/ 151269 h 600638"/>
                <a:gd name="connsiteX53" fmla="*/ 235661 w 488997"/>
                <a:gd name="connsiteY53" fmla="*/ 151269 h 600638"/>
                <a:gd name="connsiteX54" fmla="*/ 235661 w 488997"/>
                <a:gd name="connsiteY54" fmla="*/ 131051 h 600638"/>
                <a:gd name="connsiteX55" fmla="*/ 121103 w 488997"/>
                <a:gd name="connsiteY55" fmla="*/ 131051 h 600638"/>
                <a:gd name="connsiteX56" fmla="*/ 111939 w 488997"/>
                <a:gd name="connsiteY56" fmla="*/ 140182 h 600638"/>
                <a:gd name="connsiteX57" fmla="*/ 111939 w 488997"/>
                <a:gd name="connsiteY57" fmla="*/ 142138 h 600638"/>
                <a:gd name="connsiteX58" fmla="*/ 121103 w 488997"/>
                <a:gd name="connsiteY58" fmla="*/ 151269 h 600638"/>
                <a:gd name="connsiteX59" fmla="*/ 159725 w 488997"/>
                <a:gd name="connsiteY59" fmla="*/ 151269 h 600638"/>
                <a:gd name="connsiteX60" fmla="*/ 159725 w 488997"/>
                <a:gd name="connsiteY60" fmla="*/ 131051 h 600638"/>
                <a:gd name="connsiteX61" fmla="*/ 125686 w 488997"/>
                <a:gd name="connsiteY61" fmla="*/ 131051 h 600638"/>
                <a:gd name="connsiteX62" fmla="*/ 290649 w 488997"/>
                <a:gd name="connsiteY62" fmla="*/ 93223 h 600638"/>
                <a:gd name="connsiteX63" fmla="*/ 290649 w 488997"/>
                <a:gd name="connsiteY63" fmla="*/ 113441 h 600638"/>
                <a:gd name="connsiteX64" fmla="*/ 368548 w 488997"/>
                <a:gd name="connsiteY64" fmla="*/ 113441 h 600638"/>
                <a:gd name="connsiteX65" fmla="*/ 377058 w 488997"/>
                <a:gd name="connsiteY65" fmla="*/ 104963 h 600638"/>
                <a:gd name="connsiteX66" fmla="*/ 377058 w 488997"/>
                <a:gd name="connsiteY66" fmla="*/ 102354 h 600638"/>
                <a:gd name="connsiteX67" fmla="*/ 368548 w 488997"/>
                <a:gd name="connsiteY67" fmla="*/ 93223 h 600638"/>
                <a:gd name="connsiteX68" fmla="*/ 215368 w 488997"/>
                <a:gd name="connsiteY68" fmla="*/ 93223 h 600638"/>
                <a:gd name="connsiteX69" fmla="*/ 215368 w 488997"/>
                <a:gd name="connsiteY69" fmla="*/ 113441 h 600638"/>
                <a:gd name="connsiteX70" fmla="*/ 272974 w 488997"/>
                <a:gd name="connsiteY70" fmla="*/ 113441 h 600638"/>
                <a:gd name="connsiteX71" fmla="*/ 272974 w 488997"/>
                <a:gd name="connsiteY71" fmla="*/ 93223 h 600638"/>
                <a:gd name="connsiteX72" fmla="*/ 121103 w 488997"/>
                <a:gd name="connsiteY72" fmla="*/ 93223 h 600638"/>
                <a:gd name="connsiteX73" fmla="*/ 111939 w 488997"/>
                <a:gd name="connsiteY73" fmla="*/ 102354 h 600638"/>
                <a:gd name="connsiteX74" fmla="*/ 111939 w 488997"/>
                <a:gd name="connsiteY74" fmla="*/ 104963 h 600638"/>
                <a:gd name="connsiteX75" fmla="*/ 121103 w 488997"/>
                <a:gd name="connsiteY75" fmla="*/ 113441 h 600638"/>
                <a:gd name="connsiteX76" fmla="*/ 197693 w 488997"/>
                <a:gd name="connsiteY76" fmla="*/ 113441 h 600638"/>
                <a:gd name="connsiteX77" fmla="*/ 197693 w 488997"/>
                <a:gd name="connsiteY77" fmla="*/ 93223 h 600638"/>
                <a:gd name="connsiteX78" fmla="*/ 159071 w 488997"/>
                <a:gd name="connsiteY78" fmla="*/ 18220 h 600638"/>
                <a:gd name="connsiteX79" fmla="*/ 107356 w 488997"/>
                <a:gd name="connsiteY79" fmla="*/ 23437 h 600638"/>
                <a:gd name="connsiteX80" fmla="*/ 102119 w 488997"/>
                <a:gd name="connsiteY80" fmla="*/ 27351 h 600638"/>
                <a:gd name="connsiteX81" fmla="*/ 101465 w 488997"/>
                <a:gd name="connsiteY81" fmla="*/ 33873 h 600638"/>
                <a:gd name="connsiteX82" fmla="*/ 120449 w 488997"/>
                <a:gd name="connsiteY82" fmla="*/ 75614 h 600638"/>
                <a:gd name="connsiteX83" fmla="*/ 121103 w 488997"/>
                <a:gd name="connsiteY83" fmla="*/ 75614 h 600638"/>
                <a:gd name="connsiteX84" fmla="*/ 368548 w 488997"/>
                <a:gd name="connsiteY84" fmla="*/ 75614 h 600638"/>
                <a:gd name="connsiteX85" fmla="*/ 387532 w 488997"/>
                <a:gd name="connsiteY85" fmla="*/ 33873 h 600638"/>
                <a:gd name="connsiteX86" fmla="*/ 386877 w 488997"/>
                <a:gd name="connsiteY86" fmla="*/ 26046 h 600638"/>
                <a:gd name="connsiteX87" fmla="*/ 380985 w 488997"/>
                <a:gd name="connsiteY87" fmla="*/ 20828 h 600638"/>
                <a:gd name="connsiteX88" fmla="*/ 329926 w 488997"/>
                <a:gd name="connsiteY88" fmla="*/ 18220 h 600638"/>
                <a:gd name="connsiteX89" fmla="*/ 292613 w 488997"/>
                <a:gd name="connsiteY89" fmla="*/ 30612 h 600638"/>
                <a:gd name="connsiteX90" fmla="*/ 286721 w 488997"/>
                <a:gd name="connsiteY90" fmla="*/ 35829 h 600638"/>
                <a:gd name="connsiteX91" fmla="*/ 280829 w 488997"/>
                <a:gd name="connsiteY91" fmla="*/ 30612 h 600638"/>
                <a:gd name="connsiteX92" fmla="*/ 244826 w 488997"/>
                <a:gd name="connsiteY92" fmla="*/ 18220 h 600638"/>
                <a:gd name="connsiteX93" fmla="*/ 207513 w 488997"/>
                <a:gd name="connsiteY93" fmla="*/ 30612 h 600638"/>
                <a:gd name="connsiteX94" fmla="*/ 202276 w 488997"/>
                <a:gd name="connsiteY94" fmla="*/ 35829 h 600638"/>
                <a:gd name="connsiteX95" fmla="*/ 196384 w 488997"/>
                <a:gd name="connsiteY95" fmla="*/ 30612 h 600638"/>
                <a:gd name="connsiteX96" fmla="*/ 159071 w 488997"/>
                <a:gd name="connsiteY96" fmla="*/ 18220 h 600638"/>
                <a:gd name="connsiteX97" fmla="*/ 159725 w 488997"/>
                <a:gd name="connsiteY97" fmla="*/ 610 h 600638"/>
                <a:gd name="connsiteX98" fmla="*/ 202276 w 488997"/>
                <a:gd name="connsiteY98" fmla="*/ 13002 h 600638"/>
                <a:gd name="connsiteX99" fmla="*/ 244826 w 488997"/>
                <a:gd name="connsiteY99" fmla="*/ 610 h 600638"/>
                <a:gd name="connsiteX100" fmla="*/ 286721 w 488997"/>
                <a:gd name="connsiteY100" fmla="*/ 13002 h 600638"/>
                <a:gd name="connsiteX101" fmla="*/ 328616 w 488997"/>
                <a:gd name="connsiteY101" fmla="*/ 610 h 600638"/>
                <a:gd name="connsiteX102" fmla="*/ 384258 w 488997"/>
                <a:gd name="connsiteY102" fmla="*/ 3871 h 600638"/>
                <a:gd name="connsiteX103" fmla="*/ 403242 w 488997"/>
                <a:gd name="connsiteY103" fmla="*/ 17567 h 600638"/>
                <a:gd name="connsiteX104" fmla="*/ 403242 w 488997"/>
                <a:gd name="connsiteY104" fmla="*/ 41047 h 600638"/>
                <a:gd name="connsiteX105" fmla="*/ 384913 w 488997"/>
                <a:gd name="connsiteY105" fmla="*/ 82136 h 600638"/>
                <a:gd name="connsiteX106" fmla="*/ 394732 w 488997"/>
                <a:gd name="connsiteY106" fmla="*/ 102354 h 600638"/>
                <a:gd name="connsiteX107" fmla="*/ 394732 w 488997"/>
                <a:gd name="connsiteY107" fmla="*/ 104963 h 600638"/>
                <a:gd name="connsiteX108" fmla="*/ 387532 w 488997"/>
                <a:gd name="connsiteY108" fmla="*/ 122572 h 600638"/>
                <a:gd name="connsiteX109" fmla="*/ 394732 w 488997"/>
                <a:gd name="connsiteY109" fmla="*/ 140182 h 600638"/>
                <a:gd name="connsiteX110" fmla="*/ 394732 w 488997"/>
                <a:gd name="connsiteY110" fmla="*/ 142138 h 600638"/>
                <a:gd name="connsiteX111" fmla="*/ 379676 w 488997"/>
                <a:gd name="connsiteY111" fmla="*/ 166270 h 600638"/>
                <a:gd name="connsiteX112" fmla="*/ 468049 w 488997"/>
                <a:gd name="connsiteY112" fmla="*/ 362584 h 600638"/>
                <a:gd name="connsiteX113" fmla="*/ 488997 w 488997"/>
                <a:gd name="connsiteY113" fmla="*/ 441500 h 600638"/>
                <a:gd name="connsiteX114" fmla="*/ 329271 w 488997"/>
                <a:gd name="connsiteY114" fmla="*/ 600638 h 600638"/>
                <a:gd name="connsiteX115" fmla="*/ 159725 w 488997"/>
                <a:gd name="connsiteY115" fmla="*/ 600638 h 600638"/>
                <a:gd name="connsiteX116" fmla="*/ 0 w 488997"/>
                <a:gd name="connsiteY116" fmla="*/ 441500 h 600638"/>
                <a:gd name="connsiteX117" fmla="*/ 18329 w 488997"/>
                <a:gd name="connsiteY117" fmla="*/ 369106 h 600638"/>
                <a:gd name="connsiteX118" fmla="*/ 19638 w 488997"/>
                <a:gd name="connsiteY118" fmla="*/ 365845 h 600638"/>
                <a:gd name="connsiteX119" fmla="*/ 109320 w 488997"/>
                <a:gd name="connsiteY119" fmla="*/ 166270 h 600638"/>
                <a:gd name="connsiteX120" fmla="*/ 94264 w 488997"/>
                <a:gd name="connsiteY120" fmla="*/ 142138 h 600638"/>
                <a:gd name="connsiteX121" fmla="*/ 94264 w 488997"/>
                <a:gd name="connsiteY121" fmla="*/ 140182 h 600638"/>
                <a:gd name="connsiteX122" fmla="*/ 101465 w 488997"/>
                <a:gd name="connsiteY122" fmla="*/ 122572 h 600638"/>
                <a:gd name="connsiteX123" fmla="*/ 94264 w 488997"/>
                <a:gd name="connsiteY123" fmla="*/ 104963 h 600638"/>
                <a:gd name="connsiteX124" fmla="*/ 94264 w 488997"/>
                <a:gd name="connsiteY124" fmla="*/ 102354 h 600638"/>
                <a:gd name="connsiteX125" fmla="*/ 104083 w 488997"/>
                <a:gd name="connsiteY125" fmla="*/ 82136 h 600638"/>
                <a:gd name="connsiteX126" fmla="*/ 85754 w 488997"/>
                <a:gd name="connsiteY126" fmla="*/ 41047 h 600638"/>
                <a:gd name="connsiteX127" fmla="*/ 86409 w 488997"/>
                <a:gd name="connsiteY127" fmla="*/ 18872 h 600638"/>
                <a:gd name="connsiteX128" fmla="*/ 103429 w 488997"/>
                <a:gd name="connsiteY128" fmla="*/ 6480 h 600638"/>
                <a:gd name="connsiteX129" fmla="*/ 159725 w 488997"/>
                <a:gd name="connsiteY129" fmla="*/ 610 h 600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Lst>
              <a:rect l="l" t="t" r="r" b="b"/>
              <a:pathLst>
                <a:path w="488997" h="600638">
                  <a:moveTo>
                    <a:pt x="246264" y="247012"/>
                  </a:moveTo>
                  <a:cubicBezTo>
                    <a:pt x="250860" y="247012"/>
                    <a:pt x="254799" y="250915"/>
                    <a:pt x="254799" y="255467"/>
                  </a:cubicBezTo>
                  <a:lnTo>
                    <a:pt x="254799" y="276930"/>
                  </a:lnTo>
                  <a:cubicBezTo>
                    <a:pt x="265304" y="277581"/>
                    <a:pt x="280404" y="284085"/>
                    <a:pt x="284343" y="299694"/>
                  </a:cubicBezTo>
                  <a:cubicBezTo>
                    <a:pt x="285656" y="304247"/>
                    <a:pt x="283030" y="309450"/>
                    <a:pt x="277778" y="310751"/>
                  </a:cubicBezTo>
                  <a:cubicBezTo>
                    <a:pt x="273182" y="311401"/>
                    <a:pt x="268586" y="308149"/>
                    <a:pt x="267273" y="304247"/>
                  </a:cubicBezTo>
                  <a:cubicBezTo>
                    <a:pt x="264647" y="293841"/>
                    <a:pt x="249547" y="293841"/>
                    <a:pt x="249547" y="293841"/>
                  </a:cubicBezTo>
                  <a:cubicBezTo>
                    <a:pt x="233134" y="293190"/>
                    <a:pt x="220660" y="305548"/>
                    <a:pt x="220003" y="320507"/>
                  </a:cubicBezTo>
                  <a:cubicBezTo>
                    <a:pt x="219347" y="336116"/>
                    <a:pt x="230508" y="348474"/>
                    <a:pt x="246264" y="349774"/>
                  </a:cubicBezTo>
                  <a:lnTo>
                    <a:pt x="246921" y="350425"/>
                  </a:lnTo>
                  <a:cubicBezTo>
                    <a:pt x="271869" y="351726"/>
                    <a:pt x="290252" y="372538"/>
                    <a:pt x="288939" y="397253"/>
                  </a:cubicBezTo>
                  <a:cubicBezTo>
                    <a:pt x="288939" y="409610"/>
                    <a:pt x="283686" y="420667"/>
                    <a:pt x="274495" y="429122"/>
                  </a:cubicBezTo>
                  <a:cubicBezTo>
                    <a:pt x="269243" y="434325"/>
                    <a:pt x="262021" y="438228"/>
                    <a:pt x="254799" y="439528"/>
                  </a:cubicBezTo>
                  <a:lnTo>
                    <a:pt x="254799" y="459040"/>
                  </a:lnTo>
                  <a:cubicBezTo>
                    <a:pt x="254799" y="464243"/>
                    <a:pt x="250860" y="468146"/>
                    <a:pt x="246264" y="468146"/>
                  </a:cubicBezTo>
                  <a:cubicBezTo>
                    <a:pt x="241012" y="468146"/>
                    <a:pt x="237073" y="464243"/>
                    <a:pt x="237073" y="459040"/>
                  </a:cubicBezTo>
                  <a:lnTo>
                    <a:pt x="237073" y="440829"/>
                  </a:lnTo>
                  <a:cubicBezTo>
                    <a:pt x="226568" y="439528"/>
                    <a:pt x="210812" y="432374"/>
                    <a:pt x="207529" y="413513"/>
                  </a:cubicBezTo>
                  <a:cubicBezTo>
                    <a:pt x="206216" y="408960"/>
                    <a:pt x="209499" y="404407"/>
                    <a:pt x="214094" y="403107"/>
                  </a:cubicBezTo>
                  <a:cubicBezTo>
                    <a:pt x="219347" y="402456"/>
                    <a:pt x="223942" y="405708"/>
                    <a:pt x="224599" y="410261"/>
                  </a:cubicBezTo>
                  <a:cubicBezTo>
                    <a:pt x="227225" y="423919"/>
                    <a:pt x="241012" y="423919"/>
                    <a:pt x="241669" y="423919"/>
                  </a:cubicBezTo>
                  <a:lnTo>
                    <a:pt x="242325" y="423919"/>
                  </a:lnTo>
                  <a:cubicBezTo>
                    <a:pt x="250203" y="423919"/>
                    <a:pt x="257425" y="421317"/>
                    <a:pt x="262677" y="416114"/>
                  </a:cubicBezTo>
                  <a:cubicBezTo>
                    <a:pt x="268586" y="410911"/>
                    <a:pt x="271869" y="403757"/>
                    <a:pt x="271869" y="396603"/>
                  </a:cubicBezTo>
                  <a:cubicBezTo>
                    <a:pt x="272525" y="381644"/>
                    <a:pt x="260708" y="368636"/>
                    <a:pt x="244951" y="367335"/>
                  </a:cubicBezTo>
                  <a:lnTo>
                    <a:pt x="243638" y="367335"/>
                  </a:lnTo>
                  <a:cubicBezTo>
                    <a:pt x="220003" y="365384"/>
                    <a:pt x="201620" y="344571"/>
                    <a:pt x="202277" y="320507"/>
                  </a:cubicBezTo>
                  <a:cubicBezTo>
                    <a:pt x="202277" y="308149"/>
                    <a:pt x="207529" y="296442"/>
                    <a:pt x="216720" y="288637"/>
                  </a:cubicBezTo>
                  <a:cubicBezTo>
                    <a:pt x="222629" y="282784"/>
                    <a:pt x="229194" y="279532"/>
                    <a:pt x="237073" y="277581"/>
                  </a:cubicBezTo>
                  <a:lnTo>
                    <a:pt x="237073" y="255467"/>
                  </a:lnTo>
                  <a:cubicBezTo>
                    <a:pt x="237073" y="250915"/>
                    <a:pt x="241012" y="247012"/>
                    <a:pt x="246264" y="247012"/>
                  </a:cubicBezTo>
                  <a:close/>
                  <a:moveTo>
                    <a:pt x="127649" y="168879"/>
                  </a:moveTo>
                  <a:lnTo>
                    <a:pt x="36004" y="372367"/>
                  </a:lnTo>
                  <a:lnTo>
                    <a:pt x="34694" y="375628"/>
                  </a:lnTo>
                  <a:cubicBezTo>
                    <a:pt x="26184" y="397150"/>
                    <a:pt x="17674" y="418021"/>
                    <a:pt x="17674" y="441500"/>
                  </a:cubicBezTo>
                  <a:cubicBezTo>
                    <a:pt x="17674" y="519765"/>
                    <a:pt x="81172" y="583028"/>
                    <a:pt x="159725" y="583028"/>
                  </a:cubicBezTo>
                  <a:lnTo>
                    <a:pt x="329271" y="583028"/>
                  </a:lnTo>
                  <a:cubicBezTo>
                    <a:pt x="407170" y="583028"/>
                    <a:pt x="471322" y="519765"/>
                    <a:pt x="471322" y="441500"/>
                  </a:cubicBezTo>
                  <a:cubicBezTo>
                    <a:pt x="471322" y="416064"/>
                    <a:pt x="462157" y="394542"/>
                    <a:pt x="451684" y="369758"/>
                  </a:cubicBezTo>
                  <a:lnTo>
                    <a:pt x="360692" y="168879"/>
                  </a:lnTo>
                  <a:close/>
                  <a:moveTo>
                    <a:pt x="328616" y="131051"/>
                  </a:moveTo>
                  <a:lnTo>
                    <a:pt x="328616" y="151269"/>
                  </a:lnTo>
                  <a:lnTo>
                    <a:pt x="368548" y="151269"/>
                  </a:lnTo>
                  <a:cubicBezTo>
                    <a:pt x="373130" y="151269"/>
                    <a:pt x="377058" y="147356"/>
                    <a:pt x="377058" y="142138"/>
                  </a:cubicBezTo>
                  <a:lnTo>
                    <a:pt x="377058" y="140182"/>
                  </a:lnTo>
                  <a:cubicBezTo>
                    <a:pt x="377058" y="134964"/>
                    <a:pt x="373130" y="131051"/>
                    <a:pt x="368548" y="131051"/>
                  </a:cubicBezTo>
                  <a:lnTo>
                    <a:pt x="363311" y="131051"/>
                  </a:lnTo>
                  <a:close/>
                  <a:moveTo>
                    <a:pt x="253336" y="131051"/>
                  </a:moveTo>
                  <a:lnTo>
                    <a:pt x="253336" y="151269"/>
                  </a:lnTo>
                  <a:lnTo>
                    <a:pt x="311596" y="151269"/>
                  </a:lnTo>
                  <a:lnTo>
                    <a:pt x="311596" y="131051"/>
                  </a:lnTo>
                  <a:close/>
                  <a:moveTo>
                    <a:pt x="178055" y="131051"/>
                  </a:moveTo>
                  <a:lnTo>
                    <a:pt x="178055" y="151269"/>
                  </a:lnTo>
                  <a:lnTo>
                    <a:pt x="235661" y="151269"/>
                  </a:lnTo>
                  <a:lnTo>
                    <a:pt x="235661" y="131051"/>
                  </a:lnTo>
                  <a:close/>
                  <a:moveTo>
                    <a:pt x="121103" y="131051"/>
                  </a:moveTo>
                  <a:cubicBezTo>
                    <a:pt x="115866" y="131051"/>
                    <a:pt x="111939" y="134964"/>
                    <a:pt x="111939" y="140182"/>
                  </a:cubicBezTo>
                  <a:lnTo>
                    <a:pt x="111939" y="142138"/>
                  </a:lnTo>
                  <a:cubicBezTo>
                    <a:pt x="111939" y="147356"/>
                    <a:pt x="115866" y="151269"/>
                    <a:pt x="121103" y="151269"/>
                  </a:cubicBezTo>
                  <a:lnTo>
                    <a:pt x="159725" y="151269"/>
                  </a:lnTo>
                  <a:lnTo>
                    <a:pt x="159725" y="131051"/>
                  </a:lnTo>
                  <a:lnTo>
                    <a:pt x="125686" y="131051"/>
                  </a:lnTo>
                  <a:close/>
                  <a:moveTo>
                    <a:pt x="290649" y="93223"/>
                  </a:moveTo>
                  <a:lnTo>
                    <a:pt x="290649" y="113441"/>
                  </a:lnTo>
                  <a:lnTo>
                    <a:pt x="368548" y="113441"/>
                  </a:lnTo>
                  <a:cubicBezTo>
                    <a:pt x="373130" y="113441"/>
                    <a:pt x="377058" y="109528"/>
                    <a:pt x="377058" y="104963"/>
                  </a:cubicBezTo>
                  <a:lnTo>
                    <a:pt x="377058" y="102354"/>
                  </a:lnTo>
                  <a:cubicBezTo>
                    <a:pt x="377058" y="97789"/>
                    <a:pt x="373130" y="93223"/>
                    <a:pt x="368548" y="93223"/>
                  </a:cubicBezTo>
                  <a:close/>
                  <a:moveTo>
                    <a:pt x="215368" y="93223"/>
                  </a:moveTo>
                  <a:lnTo>
                    <a:pt x="215368" y="113441"/>
                  </a:lnTo>
                  <a:lnTo>
                    <a:pt x="272974" y="113441"/>
                  </a:lnTo>
                  <a:lnTo>
                    <a:pt x="272974" y="93223"/>
                  </a:lnTo>
                  <a:close/>
                  <a:moveTo>
                    <a:pt x="121103" y="93223"/>
                  </a:moveTo>
                  <a:cubicBezTo>
                    <a:pt x="115866" y="93223"/>
                    <a:pt x="111939" y="97789"/>
                    <a:pt x="111939" y="102354"/>
                  </a:cubicBezTo>
                  <a:lnTo>
                    <a:pt x="111939" y="104963"/>
                  </a:lnTo>
                  <a:cubicBezTo>
                    <a:pt x="111939" y="109528"/>
                    <a:pt x="115866" y="113441"/>
                    <a:pt x="121103" y="113441"/>
                  </a:cubicBezTo>
                  <a:lnTo>
                    <a:pt x="197693" y="113441"/>
                  </a:lnTo>
                  <a:lnTo>
                    <a:pt x="197693" y="93223"/>
                  </a:lnTo>
                  <a:close/>
                  <a:moveTo>
                    <a:pt x="159071" y="18220"/>
                  </a:moveTo>
                  <a:cubicBezTo>
                    <a:pt x="142706" y="17567"/>
                    <a:pt x="121758" y="20828"/>
                    <a:pt x="107356" y="23437"/>
                  </a:cubicBezTo>
                  <a:cubicBezTo>
                    <a:pt x="104083" y="24089"/>
                    <a:pt x="102119" y="26046"/>
                    <a:pt x="102119" y="27351"/>
                  </a:cubicBezTo>
                  <a:cubicBezTo>
                    <a:pt x="100810" y="29307"/>
                    <a:pt x="100810" y="31916"/>
                    <a:pt x="101465" y="33873"/>
                  </a:cubicBezTo>
                  <a:lnTo>
                    <a:pt x="120449" y="75614"/>
                  </a:lnTo>
                  <a:lnTo>
                    <a:pt x="121103" y="75614"/>
                  </a:lnTo>
                  <a:lnTo>
                    <a:pt x="368548" y="75614"/>
                  </a:lnTo>
                  <a:lnTo>
                    <a:pt x="387532" y="33873"/>
                  </a:lnTo>
                  <a:cubicBezTo>
                    <a:pt x="388841" y="30612"/>
                    <a:pt x="388841" y="28003"/>
                    <a:pt x="386877" y="26046"/>
                  </a:cubicBezTo>
                  <a:cubicBezTo>
                    <a:pt x="386877" y="24089"/>
                    <a:pt x="384258" y="21481"/>
                    <a:pt x="380985" y="20828"/>
                  </a:cubicBezTo>
                  <a:cubicBezTo>
                    <a:pt x="366584" y="17567"/>
                    <a:pt x="349564" y="16915"/>
                    <a:pt x="329926" y="18220"/>
                  </a:cubicBezTo>
                  <a:cubicBezTo>
                    <a:pt x="313560" y="19524"/>
                    <a:pt x="300468" y="24089"/>
                    <a:pt x="292613" y="30612"/>
                  </a:cubicBezTo>
                  <a:lnTo>
                    <a:pt x="286721" y="35829"/>
                  </a:lnTo>
                  <a:lnTo>
                    <a:pt x="280829" y="30612"/>
                  </a:lnTo>
                  <a:cubicBezTo>
                    <a:pt x="271665" y="22785"/>
                    <a:pt x="258573" y="18220"/>
                    <a:pt x="244826" y="18220"/>
                  </a:cubicBezTo>
                  <a:cubicBezTo>
                    <a:pt x="230424" y="18220"/>
                    <a:pt x="216677" y="22785"/>
                    <a:pt x="207513" y="30612"/>
                  </a:cubicBezTo>
                  <a:lnTo>
                    <a:pt x="202276" y="35829"/>
                  </a:lnTo>
                  <a:lnTo>
                    <a:pt x="196384" y="30612"/>
                  </a:lnTo>
                  <a:cubicBezTo>
                    <a:pt x="187874" y="23437"/>
                    <a:pt x="175436" y="19524"/>
                    <a:pt x="159071" y="18220"/>
                  </a:cubicBezTo>
                  <a:close/>
                  <a:moveTo>
                    <a:pt x="159725" y="610"/>
                  </a:moveTo>
                  <a:cubicBezTo>
                    <a:pt x="176745" y="1915"/>
                    <a:pt x="191147" y="6480"/>
                    <a:pt x="202276" y="13002"/>
                  </a:cubicBezTo>
                  <a:cubicBezTo>
                    <a:pt x="213404" y="5176"/>
                    <a:pt x="229115" y="610"/>
                    <a:pt x="244826" y="610"/>
                  </a:cubicBezTo>
                  <a:cubicBezTo>
                    <a:pt x="259882" y="610"/>
                    <a:pt x="274938" y="5176"/>
                    <a:pt x="286721" y="13002"/>
                  </a:cubicBezTo>
                  <a:cubicBezTo>
                    <a:pt x="297195" y="6480"/>
                    <a:pt x="311596" y="1915"/>
                    <a:pt x="328616" y="610"/>
                  </a:cubicBezTo>
                  <a:cubicBezTo>
                    <a:pt x="349564" y="-694"/>
                    <a:pt x="368548" y="-42"/>
                    <a:pt x="384258" y="3871"/>
                  </a:cubicBezTo>
                  <a:cubicBezTo>
                    <a:pt x="392768" y="5176"/>
                    <a:pt x="399315" y="10393"/>
                    <a:pt x="403242" y="17567"/>
                  </a:cubicBezTo>
                  <a:cubicBezTo>
                    <a:pt x="406515" y="24742"/>
                    <a:pt x="407170" y="33220"/>
                    <a:pt x="403242" y="41047"/>
                  </a:cubicBezTo>
                  <a:lnTo>
                    <a:pt x="384913" y="82136"/>
                  </a:lnTo>
                  <a:cubicBezTo>
                    <a:pt x="390805" y="87353"/>
                    <a:pt x="394732" y="94527"/>
                    <a:pt x="394732" y="102354"/>
                  </a:cubicBezTo>
                  <a:lnTo>
                    <a:pt x="394732" y="104963"/>
                  </a:lnTo>
                  <a:cubicBezTo>
                    <a:pt x="394732" y="111485"/>
                    <a:pt x="391459" y="118007"/>
                    <a:pt x="387532" y="122572"/>
                  </a:cubicBezTo>
                  <a:cubicBezTo>
                    <a:pt x="391459" y="127138"/>
                    <a:pt x="394732" y="133660"/>
                    <a:pt x="394732" y="140182"/>
                  </a:cubicBezTo>
                  <a:lnTo>
                    <a:pt x="394732" y="142138"/>
                  </a:lnTo>
                  <a:cubicBezTo>
                    <a:pt x="394732" y="153226"/>
                    <a:pt x="388186" y="161704"/>
                    <a:pt x="379676" y="166270"/>
                  </a:cubicBezTo>
                  <a:lnTo>
                    <a:pt x="468049" y="362584"/>
                  </a:lnTo>
                  <a:cubicBezTo>
                    <a:pt x="478523" y="388672"/>
                    <a:pt x="488997" y="414108"/>
                    <a:pt x="488997" y="441500"/>
                  </a:cubicBezTo>
                  <a:cubicBezTo>
                    <a:pt x="488997" y="529548"/>
                    <a:pt x="416989" y="600638"/>
                    <a:pt x="329271" y="600638"/>
                  </a:cubicBezTo>
                  <a:lnTo>
                    <a:pt x="159725" y="600638"/>
                  </a:lnTo>
                  <a:cubicBezTo>
                    <a:pt x="71353" y="600638"/>
                    <a:pt x="0" y="529548"/>
                    <a:pt x="0" y="441500"/>
                  </a:cubicBezTo>
                  <a:cubicBezTo>
                    <a:pt x="0" y="414760"/>
                    <a:pt x="8510" y="392585"/>
                    <a:pt x="18329" y="369106"/>
                  </a:cubicBezTo>
                  <a:lnTo>
                    <a:pt x="19638" y="365845"/>
                  </a:lnTo>
                  <a:lnTo>
                    <a:pt x="109320" y="166270"/>
                  </a:lnTo>
                  <a:cubicBezTo>
                    <a:pt x="100156" y="161704"/>
                    <a:pt x="94264" y="153226"/>
                    <a:pt x="94264" y="142138"/>
                  </a:cubicBezTo>
                  <a:lnTo>
                    <a:pt x="94264" y="140182"/>
                  </a:lnTo>
                  <a:cubicBezTo>
                    <a:pt x="94264" y="133660"/>
                    <a:pt x="96883" y="127138"/>
                    <a:pt x="101465" y="122572"/>
                  </a:cubicBezTo>
                  <a:cubicBezTo>
                    <a:pt x="96883" y="118007"/>
                    <a:pt x="94264" y="111485"/>
                    <a:pt x="94264" y="104963"/>
                  </a:cubicBezTo>
                  <a:lnTo>
                    <a:pt x="94264" y="102354"/>
                  </a:lnTo>
                  <a:cubicBezTo>
                    <a:pt x="94264" y="94527"/>
                    <a:pt x="98192" y="87353"/>
                    <a:pt x="104083" y="82136"/>
                  </a:cubicBezTo>
                  <a:lnTo>
                    <a:pt x="85754" y="41047"/>
                  </a:lnTo>
                  <a:cubicBezTo>
                    <a:pt x="82481" y="33873"/>
                    <a:pt x="82481" y="26046"/>
                    <a:pt x="86409" y="18872"/>
                  </a:cubicBezTo>
                  <a:cubicBezTo>
                    <a:pt x="89682" y="12350"/>
                    <a:pt x="95573" y="7132"/>
                    <a:pt x="103429" y="6480"/>
                  </a:cubicBezTo>
                  <a:cubicBezTo>
                    <a:pt x="119139" y="3219"/>
                    <a:pt x="141396" y="-42"/>
                    <a:pt x="159725" y="610"/>
                  </a:cubicBezTo>
                  <a:close/>
                </a:path>
              </a:pathLst>
            </a:custGeom>
            <a:solidFill>
              <a:srgbClr val="FFFFFF"/>
            </a:solidFill>
            <a:ln>
              <a:noFill/>
            </a:ln>
            <a:effectLst/>
            <a:extLs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wrap="square" anchor="ctr">
              <a:noAutofit/>
            </a:bodyP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3"/>
                </a:solidFill>
                <a:effectLst/>
                <a:uLnTx/>
                <a:uFillTx/>
                <a:latin typeface="Arial" panose="020B0604020202020204" pitchFamily="34" charset="0"/>
                <a:cs typeface="Arial" panose="020B0604020202020204" pitchFamily="34" charset="0"/>
              </a:endParaRPr>
            </a:p>
          </p:txBody>
        </p:sp>
      </p:grpSp>
      <p:grpSp>
        <p:nvGrpSpPr>
          <p:cNvPr id="5" name="Group 4">
            <a:extLst>
              <a:ext uri="{FF2B5EF4-FFF2-40B4-BE49-F238E27FC236}">
                <a16:creationId xmlns:a16="http://schemas.microsoft.com/office/drawing/2014/main" xmlns="" id="{34AA0291-F806-4BD5-A74D-5A1612ED6B6A}"/>
              </a:ext>
            </a:extLst>
          </p:cNvPr>
          <p:cNvGrpSpPr/>
          <p:nvPr/>
        </p:nvGrpSpPr>
        <p:grpSpPr>
          <a:xfrm>
            <a:off x="877657" y="4319951"/>
            <a:ext cx="1238681" cy="1238681"/>
            <a:chOff x="877657" y="4198031"/>
            <a:chExt cx="1238681" cy="1238681"/>
          </a:xfrm>
        </p:grpSpPr>
        <p:sp>
          <p:nvSpPr>
            <p:cNvPr id="91" name="Freeform 389">
              <a:extLst>
                <a:ext uri="{FF2B5EF4-FFF2-40B4-BE49-F238E27FC236}">
                  <a16:creationId xmlns:a16="http://schemas.microsoft.com/office/drawing/2014/main" xmlns="" id="{F93CA1B1-0B7B-FB4B-8EAA-DBC4F62CB4A7}"/>
                </a:ext>
              </a:extLst>
            </p:cNvPr>
            <p:cNvSpPr>
              <a:spLocks noChangeArrowheads="1"/>
            </p:cNvSpPr>
            <p:nvPr/>
          </p:nvSpPr>
          <p:spPr bwMode="auto">
            <a:xfrm>
              <a:off x="987519" y="4313387"/>
              <a:ext cx="1016214" cy="1016214"/>
            </a:xfrm>
            <a:custGeom>
              <a:avLst/>
              <a:gdLst>
                <a:gd name="T0" fmla="*/ 1631 w 1632"/>
                <a:gd name="T1" fmla="*/ 816 h 1632"/>
                <a:gd name="T2" fmla="*/ 1631 w 1632"/>
                <a:gd name="T3" fmla="*/ 816 h 1632"/>
                <a:gd name="T4" fmla="*/ 816 w 1632"/>
                <a:gd name="T5" fmla="*/ 1631 h 1632"/>
                <a:gd name="T6" fmla="*/ 816 w 1632"/>
                <a:gd name="T7" fmla="*/ 1631 h 1632"/>
                <a:gd name="T8" fmla="*/ 0 w 1632"/>
                <a:gd name="T9" fmla="*/ 816 h 1632"/>
                <a:gd name="T10" fmla="*/ 0 w 1632"/>
                <a:gd name="T11" fmla="*/ 816 h 1632"/>
                <a:gd name="T12" fmla="*/ 816 w 1632"/>
                <a:gd name="T13" fmla="*/ 0 h 1632"/>
                <a:gd name="T14" fmla="*/ 816 w 1632"/>
                <a:gd name="T15" fmla="*/ 0 h 1632"/>
                <a:gd name="T16" fmla="*/ 1631 w 1632"/>
                <a:gd name="T17" fmla="*/ 816 h 16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32" h="1632">
                  <a:moveTo>
                    <a:pt x="1631" y="816"/>
                  </a:moveTo>
                  <a:lnTo>
                    <a:pt x="1631" y="816"/>
                  </a:lnTo>
                  <a:cubicBezTo>
                    <a:pt x="1631" y="1266"/>
                    <a:pt x="1265" y="1631"/>
                    <a:pt x="816" y="1631"/>
                  </a:cubicBezTo>
                  <a:lnTo>
                    <a:pt x="816" y="1631"/>
                  </a:lnTo>
                  <a:cubicBezTo>
                    <a:pt x="365" y="1631"/>
                    <a:pt x="0" y="1266"/>
                    <a:pt x="0" y="816"/>
                  </a:cubicBezTo>
                  <a:lnTo>
                    <a:pt x="0" y="816"/>
                  </a:lnTo>
                  <a:cubicBezTo>
                    <a:pt x="0" y="365"/>
                    <a:pt x="365" y="0"/>
                    <a:pt x="816" y="0"/>
                  </a:cubicBezTo>
                  <a:lnTo>
                    <a:pt x="816" y="0"/>
                  </a:lnTo>
                  <a:cubicBezTo>
                    <a:pt x="1265" y="0"/>
                    <a:pt x="1631" y="365"/>
                    <a:pt x="1631" y="816"/>
                  </a:cubicBezTo>
                </a:path>
              </a:pathLst>
            </a:custGeom>
            <a:solidFill>
              <a:srgbClr val="5A89A8"/>
            </a:solidFill>
            <a:ln>
              <a:noFill/>
            </a:ln>
            <a:effectLst/>
            <a:extLs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3"/>
                </a:solidFill>
                <a:effectLst/>
                <a:uLnTx/>
                <a:uFillTx/>
                <a:latin typeface="Arial" panose="020B0604020202020204" pitchFamily="34" charset="0"/>
                <a:cs typeface="Arial" panose="020B0604020202020204" pitchFamily="34" charset="0"/>
              </a:endParaRPr>
            </a:p>
          </p:txBody>
        </p:sp>
        <p:sp>
          <p:nvSpPr>
            <p:cNvPr id="92" name="Freeform 91">
              <a:extLst>
                <a:ext uri="{FF2B5EF4-FFF2-40B4-BE49-F238E27FC236}">
                  <a16:creationId xmlns:a16="http://schemas.microsoft.com/office/drawing/2014/main" xmlns="" id="{CDEE927F-D714-2448-BC58-46135441AF81}"/>
                </a:ext>
              </a:extLst>
            </p:cNvPr>
            <p:cNvSpPr>
              <a:spLocks noChangeArrowheads="1"/>
            </p:cNvSpPr>
            <p:nvPr/>
          </p:nvSpPr>
          <p:spPr bwMode="auto">
            <a:xfrm>
              <a:off x="1317103" y="4549587"/>
              <a:ext cx="356426" cy="537695"/>
            </a:xfrm>
            <a:custGeom>
              <a:avLst/>
              <a:gdLst>
                <a:gd name="connsiteX0" fmla="*/ 149775 w 373787"/>
                <a:gd name="connsiteY0" fmla="*/ 434928 h 563885"/>
                <a:gd name="connsiteX1" fmla="*/ 163550 w 373787"/>
                <a:gd name="connsiteY1" fmla="*/ 448703 h 563885"/>
                <a:gd name="connsiteX2" fmla="*/ 149775 w 373787"/>
                <a:gd name="connsiteY2" fmla="*/ 463105 h 563885"/>
                <a:gd name="connsiteX3" fmla="*/ 135373 w 373787"/>
                <a:gd name="connsiteY3" fmla="*/ 448703 h 563885"/>
                <a:gd name="connsiteX4" fmla="*/ 149775 w 373787"/>
                <a:gd name="connsiteY4" fmla="*/ 434928 h 563885"/>
                <a:gd name="connsiteX5" fmla="*/ 233303 w 373787"/>
                <a:gd name="connsiteY5" fmla="*/ 432046 h 563885"/>
                <a:gd name="connsiteX6" fmla="*/ 291794 w 373787"/>
                <a:gd name="connsiteY6" fmla="*/ 432046 h 563885"/>
                <a:gd name="connsiteX7" fmla="*/ 301765 w 373787"/>
                <a:gd name="connsiteY7" fmla="*/ 440687 h 563885"/>
                <a:gd name="connsiteX8" fmla="*/ 291794 w 373787"/>
                <a:gd name="connsiteY8" fmla="*/ 448711 h 563885"/>
                <a:gd name="connsiteX9" fmla="*/ 233303 w 373787"/>
                <a:gd name="connsiteY9" fmla="*/ 448711 h 563885"/>
                <a:gd name="connsiteX10" fmla="*/ 224662 w 373787"/>
                <a:gd name="connsiteY10" fmla="*/ 440687 h 563885"/>
                <a:gd name="connsiteX11" fmla="*/ 233303 w 373787"/>
                <a:gd name="connsiteY11" fmla="*/ 432046 h 563885"/>
                <a:gd name="connsiteX12" fmla="*/ 233303 w 373787"/>
                <a:gd name="connsiteY12" fmla="*/ 394603 h 563885"/>
                <a:gd name="connsiteX13" fmla="*/ 291794 w 373787"/>
                <a:gd name="connsiteY13" fmla="*/ 394603 h 563885"/>
                <a:gd name="connsiteX14" fmla="*/ 301765 w 373787"/>
                <a:gd name="connsiteY14" fmla="*/ 402627 h 563885"/>
                <a:gd name="connsiteX15" fmla="*/ 291794 w 373787"/>
                <a:gd name="connsiteY15" fmla="*/ 411268 h 563885"/>
                <a:gd name="connsiteX16" fmla="*/ 233303 w 373787"/>
                <a:gd name="connsiteY16" fmla="*/ 411268 h 563885"/>
                <a:gd name="connsiteX17" fmla="*/ 224662 w 373787"/>
                <a:gd name="connsiteY17" fmla="*/ 402627 h 563885"/>
                <a:gd name="connsiteX18" fmla="*/ 233303 w 373787"/>
                <a:gd name="connsiteY18" fmla="*/ 394603 h 563885"/>
                <a:gd name="connsiteX19" fmla="*/ 91542 w 373787"/>
                <a:gd name="connsiteY19" fmla="*/ 380201 h 563885"/>
                <a:gd name="connsiteX20" fmla="*/ 105944 w 373787"/>
                <a:gd name="connsiteY20" fmla="*/ 394282 h 563885"/>
                <a:gd name="connsiteX21" fmla="*/ 91542 w 373787"/>
                <a:gd name="connsiteY21" fmla="*/ 408364 h 563885"/>
                <a:gd name="connsiteX22" fmla="*/ 77767 w 373787"/>
                <a:gd name="connsiteY22" fmla="*/ 394282 h 563885"/>
                <a:gd name="connsiteX23" fmla="*/ 91542 w 373787"/>
                <a:gd name="connsiteY23" fmla="*/ 380201 h 563885"/>
                <a:gd name="connsiteX24" fmla="*/ 153661 w 373787"/>
                <a:gd name="connsiteY24" fmla="*/ 377740 h 563885"/>
                <a:gd name="connsiteX25" fmla="*/ 165379 w 373787"/>
                <a:gd name="connsiteY25" fmla="*/ 377740 h 563885"/>
                <a:gd name="connsiteX26" fmla="*/ 165379 w 373787"/>
                <a:gd name="connsiteY26" fmla="*/ 390282 h 563885"/>
                <a:gd name="connsiteX27" fmla="*/ 91162 w 373787"/>
                <a:gd name="connsiteY27" fmla="*/ 466851 h 563885"/>
                <a:gd name="connsiteX28" fmla="*/ 84652 w 373787"/>
                <a:gd name="connsiteY28" fmla="*/ 468831 h 563885"/>
                <a:gd name="connsiteX29" fmla="*/ 78793 w 373787"/>
                <a:gd name="connsiteY29" fmla="*/ 466851 h 563885"/>
                <a:gd name="connsiteX30" fmla="*/ 78793 w 373787"/>
                <a:gd name="connsiteY30" fmla="*/ 453649 h 563885"/>
                <a:gd name="connsiteX31" fmla="*/ 204800 w 373787"/>
                <a:gd name="connsiteY31" fmla="*/ 337914 h 563885"/>
                <a:gd name="connsiteX32" fmla="*/ 204800 w 373787"/>
                <a:gd name="connsiteY32" fmla="*/ 508113 h 563885"/>
                <a:gd name="connsiteX33" fmla="*/ 297921 w 373787"/>
                <a:gd name="connsiteY33" fmla="*/ 508113 h 563885"/>
                <a:gd name="connsiteX34" fmla="*/ 318760 w 373787"/>
                <a:gd name="connsiteY34" fmla="*/ 487820 h 563885"/>
                <a:gd name="connsiteX35" fmla="*/ 318760 w 373787"/>
                <a:gd name="connsiteY35" fmla="*/ 337914 h 563885"/>
                <a:gd name="connsiteX36" fmla="*/ 55024 w 373787"/>
                <a:gd name="connsiteY36" fmla="*/ 337914 h 563885"/>
                <a:gd name="connsiteX37" fmla="*/ 55024 w 373787"/>
                <a:gd name="connsiteY37" fmla="*/ 487820 h 563885"/>
                <a:gd name="connsiteX38" fmla="*/ 75862 w 373787"/>
                <a:gd name="connsiteY38" fmla="*/ 508113 h 563885"/>
                <a:gd name="connsiteX39" fmla="*/ 187218 w 373787"/>
                <a:gd name="connsiteY39" fmla="*/ 508113 h 563885"/>
                <a:gd name="connsiteX40" fmla="*/ 187218 w 373787"/>
                <a:gd name="connsiteY40" fmla="*/ 337914 h 563885"/>
                <a:gd name="connsiteX41" fmla="*/ 228551 w 373787"/>
                <a:gd name="connsiteY41" fmla="*/ 199157 h 563885"/>
                <a:gd name="connsiteX42" fmla="*/ 240864 w 373787"/>
                <a:gd name="connsiteY42" fmla="*/ 199157 h 563885"/>
                <a:gd name="connsiteX43" fmla="*/ 262898 w 373787"/>
                <a:gd name="connsiteY43" fmla="*/ 222224 h 563885"/>
                <a:gd name="connsiteX44" fmla="*/ 285580 w 373787"/>
                <a:gd name="connsiteY44" fmla="*/ 199157 h 563885"/>
                <a:gd name="connsiteX45" fmla="*/ 297893 w 373787"/>
                <a:gd name="connsiteY45" fmla="*/ 199157 h 563885"/>
                <a:gd name="connsiteX46" fmla="*/ 297893 w 373787"/>
                <a:gd name="connsiteY46" fmla="*/ 212338 h 563885"/>
                <a:gd name="connsiteX47" fmla="*/ 275211 w 373787"/>
                <a:gd name="connsiteY47" fmla="*/ 234747 h 563885"/>
                <a:gd name="connsiteX48" fmla="*/ 297893 w 373787"/>
                <a:gd name="connsiteY48" fmla="*/ 257814 h 563885"/>
                <a:gd name="connsiteX49" fmla="*/ 297893 w 373787"/>
                <a:gd name="connsiteY49" fmla="*/ 270336 h 563885"/>
                <a:gd name="connsiteX50" fmla="*/ 291412 w 373787"/>
                <a:gd name="connsiteY50" fmla="*/ 272972 h 563885"/>
                <a:gd name="connsiteX51" fmla="*/ 285580 w 373787"/>
                <a:gd name="connsiteY51" fmla="*/ 270336 h 563885"/>
                <a:gd name="connsiteX52" fmla="*/ 262898 w 373787"/>
                <a:gd name="connsiteY52" fmla="*/ 247269 h 563885"/>
                <a:gd name="connsiteX53" fmla="*/ 240864 w 373787"/>
                <a:gd name="connsiteY53" fmla="*/ 270336 h 563885"/>
                <a:gd name="connsiteX54" fmla="*/ 234383 w 373787"/>
                <a:gd name="connsiteY54" fmla="*/ 272972 h 563885"/>
                <a:gd name="connsiteX55" fmla="*/ 228551 w 373787"/>
                <a:gd name="connsiteY55" fmla="*/ 270336 h 563885"/>
                <a:gd name="connsiteX56" fmla="*/ 228551 w 373787"/>
                <a:gd name="connsiteY56" fmla="*/ 257814 h 563885"/>
                <a:gd name="connsiteX57" fmla="*/ 250585 w 373787"/>
                <a:gd name="connsiteY57" fmla="*/ 234747 h 563885"/>
                <a:gd name="connsiteX58" fmla="*/ 228551 w 373787"/>
                <a:gd name="connsiteY58" fmla="*/ 212338 h 563885"/>
                <a:gd name="connsiteX59" fmla="*/ 228551 w 373787"/>
                <a:gd name="connsiteY59" fmla="*/ 199157 h 563885"/>
                <a:gd name="connsiteX60" fmla="*/ 120004 w 373787"/>
                <a:gd name="connsiteY60" fmla="*/ 187221 h 563885"/>
                <a:gd name="connsiteX61" fmla="*/ 129028 w 373787"/>
                <a:gd name="connsiteY61" fmla="*/ 195600 h 563885"/>
                <a:gd name="connsiteX62" fmla="*/ 129028 w 373787"/>
                <a:gd name="connsiteY62" fmla="*/ 224605 h 563885"/>
                <a:gd name="connsiteX63" fmla="*/ 157388 w 373787"/>
                <a:gd name="connsiteY63" fmla="*/ 224605 h 563885"/>
                <a:gd name="connsiteX64" fmla="*/ 166412 w 373787"/>
                <a:gd name="connsiteY64" fmla="*/ 232984 h 563885"/>
                <a:gd name="connsiteX65" fmla="*/ 157388 w 373787"/>
                <a:gd name="connsiteY65" fmla="*/ 241363 h 563885"/>
                <a:gd name="connsiteX66" fmla="*/ 129028 w 373787"/>
                <a:gd name="connsiteY66" fmla="*/ 241363 h 563885"/>
                <a:gd name="connsiteX67" fmla="*/ 129028 w 373787"/>
                <a:gd name="connsiteY67" fmla="*/ 270367 h 563885"/>
                <a:gd name="connsiteX68" fmla="*/ 120004 w 373787"/>
                <a:gd name="connsiteY68" fmla="*/ 278746 h 563885"/>
                <a:gd name="connsiteX69" fmla="*/ 111625 w 373787"/>
                <a:gd name="connsiteY69" fmla="*/ 270367 h 563885"/>
                <a:gd name="connsiteX70" fmla="*/ 111625 w 373787"/>
                <a:gd name="connsiteY70" fmla="*/ 241363 h 563885"/>
                <a:gd name="connsiteX71" fmla="*/ 83265 w 373787"/>
                <a:gd name="connsiteY71" fmla="*/ 241363 h 563885"/>
                <a:gd name="connsiteX72" fmla="*/ 74886 w 373787"/>
                <a:gd name="connsiteY72" fmla="*/ 232984 h 563885"/>
                <a:gd name="connsiteX73" fmla="*/ 83265 w 373787"/>
                <a:gd name="connsiteY73" fmla="*/ 224605 h 563885"/>
                <a:gd name="connsiteX74" fmla="*/ 111625 w 373787"/>
                <a:gd name="connsiteY74" fmla="*/ 224605 h 563885"/>
                <a:gd name="connsiteX75" fmla="*/ 111625 w 373787"/>
                <a:gd name="connsiteY75" fmla="*/ 195600 h 563885"/>
                <a:gd name="connsiteX76" fmla="*/ 120004 w 373787"/>
                <a:gd name="connsiteY76" fmla="*/ 187221 h 563885"/>
                <a:gd name="connsiteX77" fmla="*/ 204800 w 373787"/>
                <a:gd name="connsiteY77" fmla="*/ 149385 h 563885"/>
                <a:gd name="connsiteX78" fmla="*/ 204800 w 373787"/>
                <a:gd name="connsiteY78" fmla="*/ 320239 h 563885"/>
                <a:gd name="connsiteX79" fmla="*/ 318760 w 373787"/>
                <a:gd name="connsiteY79" fmla="*/ 320239 h 563885"/>
                <a:gd name="connsiteX80" fmla="*/ 318760 w 373787"/>
                <a:gd name="connsiteY80" fmla="*/ 149385 h 563885"/>
                <a:gd name="connsiteX81" fmla="*/ 55024 w 373787"/>
                <a:gd name="connsiteY81" fmla="*/ 149385 h 563885"/>
                <a:gd name="connsiteX82" fmla="*/ 55024 w 373787"/>
                <a:gd name="connsiteY82" fmla="*/ 320239 h 563885"/>
                <a:gd name="connsiteX83" fmla="*/ 187218 w 373787"/>
                <a:gd name="connsiteY83" fmla="*/ 320239 h 563885"/>
                <a:gd name="connsiteX84" fmla="*/ 187218 w 373787"/>
                <a:gd name="connsiteY84" fmla="*/ 149385 h 563885"/>
                <a:gd name="connsiteX85" fmla="*/ 82679 w 373787"/>
                <a:gd name="connsiteY85" fmla="*/ 72010 h 563885"/>
                <a:gd name="connsiteX86" fmla="*/ 291110 w 373787"/>
                <a:gd name="connsiteY86" fmla="*/ 72010 h 563885"/>
                <a:gd name="connsiteX87" fmla="*/ 298902 w 373787"/>
                <a:gd name="connsiteY87" fmla="*/ 80260 h 563885"/>
                <a:gd name="connsiteX88" fmla="*/ 298902 w 373787"/>
                <a:gd name="connsiteY88" fmla="*/ 101203 h 563885"/>
                <a:gd name="connsiteX89" fmla="*/ 291110 w 373787"/>
                <a:gd name="connsiteY89" fmla="*/ 108818 h 563885"/>
                <a:gd name="connsiteX90" fmla="*/ 82679 w 373787"/>
                <a:gd name="connsiteY90" fmla="*/ 108818 h 563885"/>
                <a:gd name="connsiteX91" fmla="*/ 74887 w 373787"/>
                <a:gd name="connsiteY91" fmla="*/ 101203 h 563885"/>
                <a:gd name="connsiteX92" fmla="*/ 74887 w 373787"/>
                <a:gd name="connsiteY92" fmla="*/ 80260 h 563885"/>
                <a:gd name="connsiteX93" fmla="*/ 82679 w 373787"/>
                <a:gd name="connsiteY93" fmla="*/ 72010 h 563885"/>
                <a:gd name="connsiteX94" fmla="*/ 75862 w 373787"/>
                <a:gd name="connsiteY94" fmla="*/ 55121 h 563885"/>
                <a:gd name="connsiteX95" fmla="*/ 55024 w 373787"/>
                <a:gd name="connsiteY95" fmla="*/ 75414 h 563885"/>
                <a:gd name="connsiteX96" fmla="*/ 55024 w 373787"/>
                <a:gd name="connsiteY96" fmla="*/ 131710 h 563885"/>
                <a:gd name="connsiteX97" fmla="*/ 318760 w 373787"/>
                <a:gd name="connsiteY97" fmla="*/ 131710 h 563885"/>
                <a:gd name="connsiteX98" fmla="*/ 318760 w 373787"/>
                <a:gd name="connsiteY98" fmla="*/ 75414 h 563885"/>
                <a:gd name="connsiteX99" fmla="*/ 297921 w 373787"/>
                <a:gd name="connsiteY99" fmla="*/ 55121 h 563885"/>
                <a:gd name="connsiteX100" fmla="*/ 75862 w 373787"/>
                <a:gd name="connsiteY100" fmla="*/ 37446 h 563885"/>
                <a:gd name="connsiteX101" fmla="*/ 297921 w 373787"/>
                <a:gd name="connsiteY101" fmla="*/ 37446 h 563885"/>
                <a:gd name="connsiteX102" fmla="*/ 336342 w 373787"/>
                <a:gd name="connsiteY102" fmla="*/ 75414 h 563885"/>
                <a:gd name="connsiteX103" fmla="*/ 336342 w 373787"/>
                <a:gd name="connsiteY103" fmla="*/ 487820 h 563885"/>
                <a:gd name="connsiteX104" fmla="*/ 297921 w 373787"/>
                <a:gd name="connsiteY104" fmla="*/ 526442 h 563885"/>
                <a:gd name="connsiteX105" fmla="*/ 75862 w 373787"/>
                <a:gd name="connsiteY105" fmla="*/ 526442 h 563885"/>
                <a:gd name="connsiteX106" fmla="*/ 37442 w 373787"/>
                <a:gd name="connsiteY106" fmla="*/ 487820 h 563885"/>
                <a:gd name="connsiteX107" fmla="*/ 37442 w 373787"/>
                <a:gd name="connsiteY107" fmla="*/ 75414 h 563885"/>
                <a:gd name="connsiteX108" fmla="*/ 75862 w 373787"/>
                <a:gd name="connsiteY108" fmla="*/ 37446 h 563885"/>
                <a:gd name="connsiteX109" fmla="*/ 44358 w 373787"/>
                <a:gd name="connsiteY109" fmla="*/ 17662 h 563885"/>
                <a:gd name="connsiteX110" fmla="*/ 17613 w 373787"/>
                <a:gd name="connsiteY110" fmla="*/ 44483 h 563885"/>
                <a:gd name="connsiteX111" fmla="*/ 17613 w 373787"/>
                <a:gd name="connsiteY111" fmla="*/ 519402 h 563885"/>
                <a:gd name="connsiteX112" fmla="*/ 44358 w 373787"/>
                <a:gd name="connsiteY112" fmla="*/ 546223 h 563885"/>
                <a:gd name="connsiteX113" fmla="*/ 329428 w 373787"/>
                <a:gd name="connsiteY113" fmla="*/ 546223 h 563885"/>
                <a:gd name="connsiteX114" fmla="*/ 356174 w 373787"/>
                <a:gd name="connsiteY114" fmla="*/ 519402 h 563885"/>
                <a:gd name="connsiteX115" fmla="*/ 356174 w 373787"/>
                <a:gd name="connsiteY115" fmla="*/ 44483 h 563885"/>
                <a:gd name="connsiteX116" fmla="*/ 329428 w 373787"/>
                <a:gd name="connsiteY116" fmla="*/ 17662 h 563885"/>
                <a:gd name="connsiteX117" fmla="*/ 44358 w 373787"/>
                <a:gd name="connsiteY117" fmla="*/ 0 h 563885"/>
                <a:gd name="connsiteX118" fmla="*/ 329428 w 373787"/>
                <a:gd name="connsiteY118" fmla="*/ 0 h 563885"/>
                <a:gd name="connsiteX119" fmla="*/ 373787 w 373787"/>
                <a:gd name="connsiteY119" fmla="*/ 44483 h 563885"/>
                <a:gd name="connsiteX120" fmla="*/ 373787 w 373787"/>
                <a:gd name="connsiteY120" fmla="*/ 519402 h 563885"/>
                <a:gd name="connsiteX121" fmla="*/ 329428 w 373787"/>
                <a:gd name="connsiteY121" fmla="*/ 563885 h 563885"/>
                <a:gd name="connsiteX122" fmla="*/ 44358 w 373787"/>
                <a:gd name="connsiteY122" fmla="*/ 563885 h 563885"/>
                <a:gd name="connsiteX123" fmla="*/ 0 w 373787"/>
                <a:gd name="connsiteY123" fmla="*/ 519402 h 563885"/>
                <a:gd name="connsiteX124" fmla="*/ 0 w 373787"/>
                <a:gd name="connsiteY124" fmla="*/ 44483 h 563885"/>
                <a:gd name="connsiteX125" fmla="*/ 44358 w 373787"/>
                <a:gd name="connsiteY125" fmla="*/ 0 h 563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Lst>
              <a:rect l="l" t="t" r="r" b="b"/>
              <a:pathLst>
                <a:path w="373787" h="563885">
                  <a:moveTo>
                    <a:pt x="149775" y="434928"/>
                  </a:moveTo>
                  <a:cubicBezTo>
                    <a:pt x="157289" y="434928"/>
                    <a:pt x="163550" y="440563"/>
                    <a:pt x="163550" y="448703"/>
                  </a:cubicBezTo>
                  <a:cubicBezTo>
                    <a:pt x="163550" y="456843"/>
                    <a:pt x="157289" y="463105"/>
                    <a:pt x="149775" y="463105"/>
                  </a:cubicBezTo>
                  <a:cubicBezTo>
                    <a:pt x="141635" y="463105"/>
                    <a:pt x="135373" y="456843"/>
                    <a:pt x="135373" y="448703"/>
                  </a:cubicBezTo>
                  <a:cubicBezTo>
                    <a:pt x="135373" y="440563"/>
                    <a:pt x="141635" y="434928"/>
                    <a:pt x="149775" y="434928"/>
                  </a:cubicBezTo>
                  <a:close/>
                  <a:moveTo>
                    <a:pt x="233303" y="432046"/>
                  </a:moveTo>
                  <a:lnTo>
                    <a:pt x="291794" y="432046"/>
                  </a:lnTo>
                  <a:cubicBezTo>
                    <a:pt x="297112" y="432046"/>
                    <a:pt x="301765" y="435749"/>
                    <a:pt x="301765" y="440687"/>
                  </a:cubicBezTo>
                  <a:cubicBezTo>
                    <a:pt x="301765" y="445007"/>
                    <a:pt x="297112" y="448711"/>
                    <a:pt x="291794" y="448711"/>
                  </a:cubicBezTo>
                  <a:lnTo>
                    <a:pt x="233303" y="448711"/>
                  </a:lnTo>
                  <a:cubicBezTo>
                    <a:pt x="228650" y="448711"/>
                    <a:pt x="224662" y="445007"/>
                    <a:pt x="224662" y="440687"/>
                  </a:cubicBezTo>
                  <a:cubicBezTo>
                    <a:pt x="224662" y="435749"/>
                    <a:pt x="228650" y="432046"/>
                    <a:pt x="233303" y="432046"/>
                  </a:cubicBezTo>
                  <a:close/>
                  <a:moveTo>
                    <a:pt x="233303" y="394603"/>
                  </a:moveTo>
                  <a:lnTo>
                    <a:pt x="291794" y="394603"/>
                  </a:lnTo>
                  <a:cubicBezTo>
                    <a:pt x="297112" y="394603"/>
                    <a:pt x="301765" y="398306"/>
                    <a:pt x="301765" y="402627"/>
                  </a:cubicBezTo>
                  <a:cubicBezTo>
                    <a:pt x="301765" y="406947"/>
                    <a:pt x="297112" y="411268"/>
                    <a:pt x="291794" y="411268"/>
                  </a:cubicBezTo>
                  <a:lnTo>
                    <a:pt x="233303" y="411268"/>
                  </a:lnTo>
                  <a:cubicBezTo>
                    <a:pt x="228650" y="411268"/>
                    <a:pt x="224662" y="406947"/>
                    <a:pt x="224662" y="402627"/>
                  </a:cubicBezTo>
                  <a:cubicBezTo>
                    <a:pt x="224662" y="398306"/>
                    <a:pt x="228650" y="394603"/>
                    <a:pt x="233303" y="394603"/>
                  </a:cubicBezTo>
                  <a:close/>
                  <a:moveTo>
                    <a:pt x="91542" y="380201"/>
                  </a:moveTo>
                  <a:cubicBezTo>
                    <a:pt x="99682" y="380201"/>
                    <a:pt x="105944" y="385962"/>
                    <a:pt x="105944" y="394282"/>
                  </a:cubicBezTo>
                  <a:cubicBezTo>
                    <a:pt x="105944" y="401963"/>
                    <a:pt x="99682" y="408364"/>
                    <a:pt x="91542" y="408364"/>
                  </a:cubicBezTo>
                  <a:cubicBezTo>
                    <a:pt x="84028" y="408364"/>
                    <a:pt x="77767" y="401963"/>
                    <a:pt x="77767" y="394282"/>
                  </a:cubicBezTo>
                  <a:cubicBezTo>
                    <a:pt x="77767" y="385962"/>
                    <a:pt x="84028" y="380201"/>
                    <a:pt x="91542" y="380201"/>
                  </a:cubicBezTo>
                  <a:close/>
                  <a:moveTo>
                    <a:pt x="153661" y="377740"/>
                  </a:moveTo>
                  <a:cubicBezTo>
                    <a:pt x="156916" y="374440"/>
                    <a:pt x="162775" y="374440"/>
                    <a:pt x="165379" y="377740"/>
                  </a:cubicBezTo>
                  <a:cubicBezTo>
                    <a:pt x="169285" y="381701"/>
                    <a:pt x="169285" y="386981"/>
                    <a:pt x="165379" y="390282"/>
                  </a:cubicBezTo>
                  <a:lnTo>
                    <a:pt x="91162" y="466851"/>
                  </a:lnTo>
                  <a:cubicBezTo>
                    <a:pt x="89209" y="468171"/>
                    <a:pt x="86605" y="468831"/>
                    <a:pt x="84652" y="468831"/>
                  </a:cubicBezTo>
                  <a:cubicBezTo>
                    <a:pt x="82699" y="468831"/>
                    <a:pt x="80095" y="468171"/>
                    <a:pt x="78793" y="466851"/>
                  </a:cubicBezTo>
                  <a:cubicBezTo>
                    <a:pt x="74887" y="462890"/>
                    <a:pt x="74887" y="457610"/>
                    <a:pt x="78793" y="453649"/>
                  </a:cubicBezTo>
                  <a:close/>
                  <a:moveTo>
                    <a:pt x="204800" y="337914"/>
                  </a:moveTo>
                  <a:lnTo>
                    <a:pt x="204800" y="508113"/>
                  </a:lnTo>
                  <a:lnTo>
                    <a:pt x="297921" y="508113"/>
                  </a:lnTo>
                  <a:cubicBezTo>
                    <a:pt x="309643" y="508113"/>
                    <a:pt x="318760" y="498949"/>
                    <a:pt x="318760" y="487820"/>
                  </a:cubicBezTo>
                  <a:lnTo>
                    <a:pt x="318760" y="337914"/>
                  </a:lnTo>
                  <a:close/>
                  <a:moveTo>
                    <a:pt x="55024" y="337914"/>
                  </a:moveTo>
                  <a:lnTo>
                    <a:pt x="55024" y="487820"/>
                  </a:lnTo>
                  <a:cubicBezTo>
                    <a:pt x="55024" y="498949"/>
                    <a:pt x="64141" y="508113"/>
                    <a:pt x="75862" y="508113"/>
                  </a:cubicBezTo>
                  <a:lnTo>
                    <a:pt x="187218" y="508113"/>
                  </a:lnTo>
                  <a:lnTo>
                    <a:pt x="187218" y="337914"/>
                  </a:lnTo>
                  <a:close/>
                  <a:moveTo>
                    <a:pt x="228551" y="199157"/>
                  </a:moveTo>
                  <a:cubicBezTo>
                    <a:pt x="231791" y="195862"/>
                    <a:pt x="237623" y="195862"/>
                    <a:pt x="240864" y="199157"/>
                  </a:cubicBezTo>
                  <a:lnTo>
                    <a:pt x="262898" y="222224"/>
                  </a:lnTo>
                  <a:lnTo>
                    <a:pt x="285580" y="199157"/>
                  </a:lnTo>
                  <a:cubicBezTo>
                    <a:pt x="288820" y="195862"/>
                    <a:pt x="294653" y="195862"/>
                    <a:pt x="297893" y="199157"/>
                  </a:cubicBezTo>
                  <a:cubicBezTo>
                    <a:pt x="301781" y="203112"/>
                    <a:pt x="301781" y="208384"/>
                    <a:pt x="297893" y="212338"/>
                  </a:cubicBezTo>
                  <a:lnTo>
                    <a:pt x="275211" y="234747"/>
                  </a:lnTo>
                  <a:lnTo>
                    <a:pt x="297893" y="257814"/>
                  </a:lnTo>
                  <a:cubicBezTo>
                    <a:pt x="301781" y="261109"/>
                    <a:pt x="301781" y="267040"/>
                    <a:pt x="297893" y="270336"/>
                  </a:cubicBezTo>
                  <a:cubicBezTo>
                    <a:pt x="296597" y="272313"/>
                    <a:pt x="294004" y="272972"/>
                    <a:pt x="291412" y="272972"/>
                  </a:cubicBezTo>
                  <a:cubicBezTo>
                    <a:pt x="289468" y="272972"/>
                    <a:pt x="287524" y="272313"/>
                    <a:pt x="285580" y="270336"/>
                  </a:cubicBezTo>
                  <a:lnTo>
                    <a:pt x="262898" y="247269"/>
                  </a:lnTo>
                  <a:lnTo>
                    <a:pt x="240864" y="270336"/>
                  </a:lnTo>
                  <a:cubicBezTo>
                    <a:pt x="238920" y="272313"/>
                    <a:pt x="236975" y="272972"/>
                    <a:pt x="234383" y="272972"/>
                  </a:cubicBezTo>
                  <a:cubicBezTo>
                    <a:pt x="232439" y="272972"/>
                    <a:pt x="229847" y="272313"/>
                    <a:pt x="228551" y="270336"/>
                  </a:cubicBezTo>
                  <a:cubicBezTo>
                    <a:pt x="224662" y="267040"/>
                    <a:pt x="224662" y="261109"/>
                    <a:pt x="228551" y="257814"/>
                  </a:cubicBezTo>
                  <a:lnTo>
                    <a:pt x="250585" y="234747"/>
                  </a:lnTo>
                  <a:lnTo>
                    <a:pt x="228551" y="212338"/>
                  </a:lnTo>
                  <a:cubicBezTo>
                    <a:pt x="224662" y="208384"/>
                    <a:pt x="224662" y="203112"/>
                    <a:pt x="228551" y="199157"/>
                  </a:cubicBezTo>
                  <a:close/>
                  <a:moveTo>
                    <a:pt x="120004" y="187221"/>
                  </a:moveTo>
                  <a:cubicBezTo>
                    <a:pt x="125160" y="187221"/>
                    <a:pt x="129028" y="191088"/>
                    <a:pt x="129028" y="195600"/>
                  </a:cubicBezTo>
                  <a:lnTo>
                    <a:pt x="129028" y="224605"/>
                  </a:lnTo>
                  <a:lnTo>
                    <a:pt x="157388" y="224605"/>
                  </a:lnTo>
                  <a:cubicBezTo>
                    <a:pt x="161900" y="224605"/>
                    <a:pt x="166412" y="228472"/>
                    <a:pt x="166412" y="232984"/>
                  </a:cubicBezTo>
                  <a:cubicBezTo>
                    <a:pt x="166412" y="238140"/>
                    <a:pt x="161900" y="241363"/>
                    <a:pt x="157388" y="241363"/>
                  </a:cubicBezTo>
                  <a:lnTo>
                    <a:pt x="129028" y="241363"/>
                  </a:lnTo>
                  <a:lnTo>
                    <a:pt x="129028" y="270367"/>
                  </a:lnTo>
                  <a:cubicBezTo>
                    <a:pt x="129028" y="274879"/>
                    <a:pt x="125160" y="278746"/>
                    <a:pt x="120004" y="278746"/>
                  </a:cubicBezTo>
                  <a:cubicBezTo>
                    <a:pt x="115492" y="278746"/>
                    <a:pt x="111625" y="274879"/>
                    <a:pt x="111625" y="270367"/>
                  </a:cubicBezTo>
                  <a:lnTo>
                    <a:pt x="111625" y="241363"/>
                  </a:lnTo>
                  <a:lnTo>
                    <a:pt x="83265" y="241363"/>
                  </a:lnTo>
                  <a:cubicBezTo>
                    <a:pt x="78753" y="241363"/>
                    <a:pt x="74886" y="238140"/>
                    <a:pt x="74886" y="232984"/>
                  </a:cubicBezTo>
                  <a:cubicBezTo>
                    <a:pt x="74886" y="228472"/>
                    <a:pt x="78753" y="224605"/>
                    <a:pt x="83265" y="224605"/>
                  </a:cubicBezTo>
                  <a:lnTo>
                    <a:pt x="111625" y="224605"/>
                  </a:lnTo>
                  <a:lnTo>
                    <a:pt x="111625" y="195600"/>
                  </a:lnTo>
                  <a:cubicBezTo>
                    <a:pt x="111625" y="191088"/>
                    <a:pt x="115492" y="187221"/>
                    <a:pt x="120004" y="187221"/>
                  </a:cubicBezTo>
                  <a:close/>
                  <a:moveTo>
                    <a:pt x="204800" y="149385"/>
                  </a:moveTo>
                  <a:lnTo>
                    <a:pt x="204800" y="320239"/>
                  </a:lnTo>
                  <a:lnTo>
                    <a:pt x="318760" y="320239"/>
                  </a:lnTo>
                  <a:lnTo>
                    <a:pt x="318760" y="149385"/>
                  </a:lnTo>
                  <a:close/>
                  <a:moveTo>
                    <a:pt x="55024" y="149385"/>
                  </a:moveTo>
                  <a:lnTo>
                    <a:pt x="55024" y="320239"/>
                  </a:lnTo>
                  <a:lnTo>
                    <a:pt x="187218" y="320239"/>
                  </a:lnTo>
                  <a:lnTo>
                    <a:pt x="187218" y="149385"/>
                  </a:lnTo>
                  <a:close/>
                  <a:moveTo>
                    <a:pt x="82679" y="72010"/>
                  </a:moveTo>
                  <a:lnTo>
                    <a:pt x="291110" y="72010"/>
                  </a:lnTo>
                  <a:cubicBezTo>
                    <a:pt x="295006" y="72010"/>
                    <a:pt x="298902" y="75818"/>
                    <a:pt x="298902" y="80260"/>
                  </a:cubicBezTo>
                  <a:lnTo>
                    <a:pt x="298902" y="101203"/>
                  </a:lnTo>
                  <a:cubicBezTo>
                    <a:pt x="298902" y="105645"/>
                    <a:pt x="295006" y="108818"/>
                    <a:pt x="291110" y="108818"/>
                  </a:cubicBezTo>
                  <a:lnTo>
                    <a:pt x="82679" y="108818"/>
                  </a:lnTo>
                  <a:cubicBezTo>
                    <a:pt x="78783" y="108818"/>
                    <a:pt x="74887" y="105645"/>
                    <a:pt x="74887" y="101203"/>
                  </a:cubicBezTo>
                  <a:lnTo>
                    <a:pt x="74887" y="80260"/>
                  </a:lnTo>
                  <a:cubicBezTo>
                    <a:pt x="74887" y="75818"/>
                    <a:pt x="78783" y="72010"/>
                    <a:pt x="82679" y="72010"/>
                  </a:cubicBezTo>
                  <a:close/>
                  <a:moveTo>
                    <a:pt x="75862" y="55121"/>
                  </a:moveTo>
                  <a:cubicBezTo>
                    <a:pt x="64141" y="55121"/>
                    <a:pt x="55024" y="64285"/>
                    <a:pt x="55024" y="75414"/>
                  </a:cubicBezTo>
                  <a:lnTo>
                    <a:pt x="55024" y="131710"/>
                  </a:lnTo>
                  <a:lnTo>
                    <a:pt x="318760" y="131710"/>
                  </a:lnTo>
                  <a:lnTo>
                    <a:pt x="318760" y="75414"/>
                  </a:lnTo>
                  <a:cubicBezTo>
                    <a:pt x="318760" y="64285"/>
                    <a:pt x="309643" y="55121"/>
                    <a:pt x="297921" y="55121"/>
                  </a:cubicBezTo>
                  <a:close/>
                  <a:moveTo>
                    <a:pt x="75862" y="37446"/>
                  </a:moveTo>
                  <a:lnTo>
                    <a:pt x="297921" y="37446"/>
                  </a:lnTo>
                  <a:cubicBezTo>
                    <a:pt x="318760" y="37446"/>
                    <a:pt x="336342" y="54466"/>
                    <a:pt x="336342" y="75414"/>
                  </a:cubicBezTo>
                  <a:lnTo>
                    <a:pt x="336342" y="487820"/>
                  </a:lnTo>
                  <a:cubicBezTo>
                    <a:pt x="336342" y="508768"/>
                    <a:pt x="318760" y="526442"/>
                    <a:pt x="297921" y="526442"/>
                  </a:cubicBezTo>
                  <a:lnTo>
                    <a:pt x="75862" y="526442"/>
                  </a:lnTo>
                  <a:cubicBezTo>
                    <a:pt x="54373" y="526442"/>
                    <a:pt x="37442" y="508768"/>
                    <a:pt x="37442" y="487820"/>
                  </a:cubicBezTo>
                  <a:lnTo>
                    <a:pt x="37442" y="75414"/>
                  </a:lnTo>
                  <a:cubicBezTo>
                    <a:pt x="37442" y="54466"/>
                    <a:pt x="54373" y="37446"/>
                    <a:pt x="75862" y="37446"/>
                  </a:cubicBezTo>
                  <a:close/>
                  <a:moveTo>
                    <a:pt x="44358" y="17662"/>
                  </a:moveTo>
                  <a:cubicBezTo>
                    <a:pt x="29355" y="17662"/>
                    <a:pt x="17613" y="30091"/>
                    <a:pt x="17613" y="44483"/>
                  </a:cubicBezTo>
                  <a:lnTo>
                    <a:pt x="17613" y="519402"/>
                  </a:lnTo>
                  <a:cubicBezTo>
                    <a:pt x="17613" y="533794"/>
                    <a:pt x="29355" y="546223"/>
                    <a:pt x="44358" y="546223"/>
                  </a:cubicBezTo>
                  <a:lnTo>
                    <a:pt x="329428" y="546223"/>
                  </a:lnTo>
                  <a:cubicBezTo>
                    <a:pt x="344432" y="546223"/>
                    <a:pt x="356174" y="533794"/>
                    <a:pt x="356174" y="519402"/>
                  </a:cubicBezTo>
                  <a:lnTo>
                    <a:pt x="356174" y="44483"/>
                  </a:lnTo>
                  <a:cubicBezTo>
                    <a:pt x="356174" y="30091"/>
                    <a:pt x="344432" y="17662"/>
                    <a:pt x="329428" y="17662"/>
                  </a:cubicBezTo>
                  <a:close/>
                  <a:moveTo>
                    <a:pt x="44358" y="0"/>
                  </a:moveTo>
                  <a:lnTo>
                    <a:pt x="329428" y="0"/>
                  </a:lnTo>
                  <a:cubicBezTo>
                    <a:pt x="354217" y="0"/>
                    <a:pt x="373787" y="20279"/>
                    <a:pt x="373787" y="44483"/>
                  </a:cubicBezTo>
                  <a:lnTo>
                    <a:pt x="373787" y="519402"/>
                  </a:lnTo>
                  <a:cubicBezTo>
                    <a:pt x="373787" y="543606"/>
                    <a:pt x="354217" y="563885"/>
                    <a:pt x="329428" y="563885"/>
                  </a:cubicBezTo>
                  <a:lnTo>
                    <a:pt x="44358" y="563885"/>
                  </a:lnTo>
                  <a:cubicBezTo>
                    <a:pt x="19570" y="563885"/>
                    <a:pt x="0" y="543606"/>
                    <a:pt x="0" y="519402"/>
                  </a:cubicBezTo>
                  <a:lnTo>
                    <a:pt x="0" y="44483"/>
                  </a:lnTo>
                  <a:cubicBezTo>
                    <a:pt x="0" y="20279"/>
                    <a:pt x="19570" y="0"/>
                    <a:pt x="44358" y="0"/>
                  </a:cubicBezTo>
                  <a:close/>
                </a:path>
              </a:pathLst>
            </a:custGeom>
            <a:solidFill>
              <a:srgbClr val="FFFFFF"/>
            </a:solidFill>
            <a:ln>
              <a:noFill/>
            </a:ln>
            <a:effectLst/>
            <a:extLs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wrap="square" anchor="ctr">
              <a:noAutofit/>
            </a:bodyP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3"/>
                </a:solidFill>
                <a:effectLst/>
                <a:uLnTx/>
                <a:uFillTx/>
                <a:latin typeface="Arial" panose="020B0604020202020204" pitchFamily="34" charset="0"/>
                <a:cs typeface="Arial" panose="020B0604020202020204" pitchFamily="34" charset="0"/>
              </a:endParaRPr>
            </a:p>
          </p:txBody>
        </p:sp>
        <p:sp>
          <p:nvSpPr>
            <p:cNvPr id="95" name="Freeform 315">
              <a:extLst>
                <a:ext uri="{FF2B5EF4-FFF2-40B4-BE49-F238E27FC236}">
                  <a16:creationId xmlns:a16="http://schemas.microsoft.com/office/drawing/2014/main" xmlns="" id="{4F1B6B45-F578-AE4B-97B0-DC1C5BCDF40D}"/>
                </a:ext>
              </a:extLst>
            </p:cNvPr>
            <p:cNvSpPr>
              <a:spLocks noChangeArrowheads="1"/>
            </p:cNvSpPr>
            <p:nvPr/>
          </p:nvSpPr>
          <p:spPr bwMode="auto">
            <a:xfrm>
              <a:off x="877657" y="4198031"/>
              <a:ext cx="1238681" cy="1238681"/>
            </a:xfrm>
            <a:custGeom>
              <a:avLst/>
              <a:gdLst>
                <a:gd name="T0" fmla="*/ 850 w 1987"/>
                <a:gd name="T1" fmla="*/ 11 h 1987"/>
                <a:gd name="T2" fmla="*/ 992 w 1987"/>
                <a:gd name="T3" fmla="*/ 34 h 1987"/>
                <a:gd name="T4" fmla="*/ 1262 w 1987"/>
                <a:gd name="T5" fmla="*/ 73 h 1987"/>
                <a:gd name="T6" fmla="*/ 1133 w 1987"/>
                <a:gd name="T7" fmla="*/ 10 h 1987"/>
                <a:gd name="T8" fmla="*/ 594 w 1987"/>
                <a:gd name="T9" fmla="*/ 122 h 1987"/>
                <a:gd name="T10" fmla="*/ 712 w 1987"/>
                <a:gd name="T11" fmla="*/ 41 h 1987"/>
                <a:gd name="T12" fmla="*/ 594 w 1987"/>
                <a:gd name="T13" fmla="*/ 122 h 1987"/>
                <a:gd name="T14" fmla="*/ 1390 w 1987"/>
                <a:gd name="T15" fmla="*/ 121 h 1987"/>
                <a:gd name="T16" fmla="*/ 1529 w 1987"/>
                <a:gd name="T17" fmla="*/ 157 h 1987"/>
                <a:gd name="T18" fmla="*/ 342 w 1987"/>
                <a:gd name="T19" fmla="*/ 244 h 1987"/>
                <a:gd name="T20" fmla="*/ 474 w 1987"/>
                <a:gd name="T21" fmla="*/ 187 h 1987"/>
                <a:gd name="T22" fmla="*/ 1716 w 1987"/>
                <a:gd name="T23" fmla="*/ 364 h 1987"/>
                <a:gd name="T24" fmla="*/ 1642 w 1987"/>
                <a:gd name="T25" fmla="*/ 242 h 1987"/>
                <a:gd name="T26" fmla="*/ 1716 w 1987"/>
                <a:gd name="T27" fmla="*/ 364 h 1987"/>
                <a:gd name="T28" fmla="*/ 157 w 1987"/>
                <a:gd name="T29" fmla="*/ 457 h 1987"/>
                <a:gd name="T30" fmla="*/ 268 w 1987"/>
                <a:gd name="T31" fmla="*/ 366 h 1987"/>
                <a:gd name="T32" fmla="*/ 1864 w 1987"/>
                <a:gd name="T33" fmla="*/ 594 h 1987"/>
                <a:gd name="T34" fmla="*/ 1828 w 1987"/>
                <a:gd name="T35" fmla="*/ 455 h 1987"/>
                <a:gd name="T36" fmla="*/ 73 w 1987"/>
                <a:gd name="T37" fmla="*/ 724 h 1987"/>
                <a:gd name="T38" fmla="*/ 89 w 1987"/>
                <a:gd name="T39" fmla="*/ 582 h 1987"/>
                <a:gd name="T40" fmla="*/ 73 w 1987"/>
                <a:gd name="T41" fmla="*/ 724 h 1987"/>
                <a:gd name="T42" fmla="*/ 1913 w 1987"/>
                <a:gd name="T43" fmla="*/ 721 h 1987"/>
                <a:gd name="T44" fmla="*/ 1976 w 1987"/>
                <a:gd name="T45" fmla="*/ 850 h 1987"/>
                <a:gd name="T46" fmla="*/ 0 w 1987"/>
                <a:gd name="T47" fmla="*/ 993 h 1987"/>
                <a:gd name="T48" fmla="*/ 44 w 1987"/>
                <a:gd name="T49" fmla="*/ 858 h 1987"/>
                <a:gd name="T50" fmla="*/ 0 w 1987"/>
                <a:gd name="T51" fmla="*/ 994 h 1987"/>
                <a:gd name="T52" fmla="*/ 1942 w 1987"/>
                <a:gd name="T53" fmla="*/ 1129 h 1987"/>
                <a:gd name="T54" fmla="*/ 1986 w 1987"/>
                <a:gd name="T55" fmla="*/ 991 h 1987"/>
                <a:gd name="T56" fmla="*/ 1976 w 1987"/>
                <a:gd name="T57" fmla="*/ 1134 h 1987"/>
                <a:gd name="T58" fmla="*/ 11 w 1987"/>
                <a:gd name="T59" fmla="*/ 1135 h 1987"/>
                <a:gd name="T60" fmla="*/ 74 w 1987"/>
                <a:gd name="T61" fmla="*/ 1264 h 1987"/>
                <a:gd name="T62" fmla="*/ 1866 w 1987"/>
                <a:gd name="T63" fmla="*/ 1391 h 1987"/>
                <a:gd name="T64" fmla="*/ 1946 w 1987"/>
                <a:gd name="T65" fmla="*/ 1273 h 1987"/>
                <a:gd name="T66" fmla="*/ 159 w 1987"/>
                <a:gd name="T67" fmla="*/ 1531 h 1987"/>
                <a:gd name="T68" fmla="*/ 122 w 1987"/>
                <a:gd name="T69" fmla="*/ 1392 h 1987"/>
                <a:gd name="T70" fmla="*/ 159 w 1987"/>
                <a:gd name="T71" fmla="*/ 1531 h 1987"/>
                <a:gd name="T72" fmla="*/ 1718 w 1987"/>
                <a:gd name="T73" fmla="*/ 1621 h 1987"/>
                <a:gd name="T74" fmla="*/ 1829 w 1987"/>
                <a:gd name="T75" fmla="*/ 1530 h 1987"/>
                <a:gd name="T76" fmla="*/ 343 w 1987"/>
                <a:gd name="T77" fmla="*/ 1744 h 1987"/>
                <a:gd name="T78" fmla="*/ 269 w 1987"/>
                <a:gd name="T79" fmla="*/ 1622 h 1987"/>
                <a:gd name="T80" fmla="*/ 1530 w 1987"/>
                <a:gd name="T81" fmla="*/ 1828 h 1987"/>
                <a:gd name="T82" fmla="*/ 1621 w 1987"/>
                <a:gd name="T83" fmla="*/ 1717 h 1987"/>
                <a:gd name="T84" fmla="*/ 1530 w 1987"/>
                <a:gd name="T85" fmla="*/ 1828 h 1987"/>
                <a:gd name="T86" fmla="*/ 457 w 1987"/>
                <a:gd name="T87" fmla="*/ 1829 h 1987"/>
                <a:gd name="T88" fmla="*/ 596 w 1987"/>
                <a:gd name="T89" fmla="*/ 1865 h 1987"/>
                <a:gd name="T90" fmla="*/ 1264 w 1987"/>
                <a:gd name="T91" fmla="*/ 1913 h 1987"/>
                <a:gd name="T92" fmla="*/ 1406 w 1987"/>
                <a:gd name="T93" fmla="*/ 1896 h 1987"/>
                <a:gd name="T94" fmla="*/ 853 w 1987"/>
                <a:gd name="T95" fmla="*/ 1976 h 1987"/>
                <a:gd name="T96" fmla="*/ 724 w 1987"/>
                <a:gd name="T97" fmla="*/ 1913 h 1987"/>
                <a:gd name="T98" fmla="*/ 853 w 1987"/>
                <a:gd name="T99" fmla="*/ 1976 h 1987"/>
                <a:gd name="T100" fmla="*/ 994 w 1987"/>
                <a:gd name="T101" fmla="*/ 1952 h 1987"/>
                <a:gd name="T102" fmla="*/ 1135 w 1987"/>
                <a:gd name="T103" fmla="*/ 1975 h 19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987" h="1987">
                  <a:moveTo>
                    <a:pt x="855" y="45"/>
                  </a:moveTo>
                  <a:lnTo>
                    <a:pt x="850" y="11"/>
                  </a:lnTo>
                  <a:lnTo>
                    <a:pt x="850" y="11"/>
                  </a:lnTo>
                  <a:cubicBezTo>
                    <a:pt x="897" y="4"/>
                    <a:pt x="944" y="0"/>
                    <a:pt x="992" y="0"/>
                  </a:cubicBezTo>
                  <a:lnTo>
                    <a:pt x="992" y="34"/>
                  </a:lnTo>
                  <a:lnTo>
                    <a:pt x="992" y="34"/>
                  </a:lnTo>
                  <a:cubicBezTo>
                    <a:pt x="946" y="35"/>
                    <a:pt x="901" y="38"/>
                    <a:pt x="855" y="45"/>
                  </a:cubicBezTo>
                  <a:close/>
                  <a:moveTo>
                    <a:pt x="1262" y="73"/>
                  </a:moveTo>
                  <a:lnTo>
                    <a:pt x="1262" y="73"/>
                  </a:lnTo>
                  <a:cubicBezTo>
                    <a:pt x="1218" y="60"/>
                    <a:pt x="1173" y="50"/>
                    <a:pt x="1128" y="44"/>
                  </a:cubicBezTo>
                  <a:lnTo>
                    <a:pt x="1133" y="10"/>
                  </a:lnTo>
                  <a:lnTo>
                    <a:pt x="1133" y="10"/>
                  </a:lnTo>
                  <a:cubicBezTo>
                    <a:pt x="1179" y="17"/>
                    <a:pt x="1226" y="27"/>
                    <a:pt x="1272" y="40"/>
                  </a:cubicBezTo>
                  <a:lnTo>
                    <a:pt x="1262" y="73"/>
                  </a:lnTo>
                  <a:close/>
                  <a:moveTo>
                    <a:pt x="594" y="122"/>
                  </a:moveTo>
                  <a:lnTo>
                    <a:pt x="580" y="90"/>
                  </a:lnTo>
                  <a:lnTo>
                    <a:pt x="580" y="90"/>
                  </a:lnTo>
                  <a:cubicBezTo>
                    <a:pt x="622" y="71"/>
                    <a:pt x="667" y="54"/>
                    <a:pt x="712" y="41"/>
                  </a:cubicBezTo>
                  <a:lnTo>
                    <a:pt x="722" y="74"/>
                  </a:lnTo>
                  <a:lnTo>
                    <a:pt x="722" y="74"/>
                  </a:lnTo>
                  <a:cubicBezTo>
                    <a:pt x="679" y="87"/>
                    <a:pt x="635" y="103"/>
                    <a:pt x="594" y="122"/>
                  </a:cubicBezTo>
                  <a:close/>
                  <a:moveTo>
                    <a:pt x="1510" y="186"/>
                  </a:moveTo>
                  <a:lnTo>
                    <a:pt x="1510" y="186"/>
                  </a:lnTo>
                  <a:cubicBezTo>
                    <a:pt x="1472" y="161"/>
                    <a:pt x="1431" y="139"/>
                    <a:pt x="1390" y="121"/>
                  </a:cubicBezTo>
                  <a:lnTo>
                    <a:pt x="1404" y="89"/>
                  </a:lnTo>
                  <a:lnTo>
                    <a:pt x="1404" y="89"/>
                  </a:lnTo>
                  <a:cubicBezTo>
                    <a:pt x="1447" y="108"/>
                    <a:pt x="1489" y="131"/>
                    <a:pt x="1529" y="157"/>
                  </a:cubicBezTo>
                  <a:lnTo>
                    <a:pt x="1510" y="186"/>
                  </a:lnTo>
                  <a:close/>
                  <a:moveTo>
                    <a:pt x="365" y="269"/>
                  </a:moveTo>
                  <a:lnTo>
                    <a:pt x="342" y="244"/>
                  </a:lnTo>
                  <a:lnTo>
                    <a:pt x="342" y="244"/>
                  </a:lnTo>
                  <a:cubicBezTo>
                    <a:pt x="378" y="212"/>
                    <a:pt x="416" y="184"/>
                    <a:pt x="455" y="159"/>
                  </a:cubicBezTo>
                  <a:lnTo>
                    <a:pt x="474" y="187"/>
                  </a:lnTo>
                  <a:lnTo>
                    <a:pt x="474" y="187"/>
                  </a:lnTo>
                  <a:cubicBezTo>
                    <a:pt x="436" y="212"/>
                    <a:pt x="399" y="240"/>
                    <a:pt x="365" y="269"/>
                  </a:cubicBezTo>
                  <a:close/>
                  <a:moveTo>
                    <a:pt x="1716" y="364"/>
                  </a:moveTo>
                  <a:lnTo>
                    <a:pt x="1716" y="364"/>
                  </a:lnTo>
                  <a:cubicBezTo>
                    <a:pt x="1686" y="330"/>
                    <a:pt x="1654" y="297"/>
                    <a:pt x="1620" y="268"/>
                  </a:cubicBezTo>
                  <a:lnTo>
                    <a:pt x="1642" y="242"/>
                  </a:lnTo>
                  <a:lnTo>
                    <a:pt x="1642" y="242"/>
                  </a:lnTo>
                  <a:cubicBezTo>
                    <a:pt x="1678" y="273"/>
                    <a:pt x="1711" y="306"/>
                    <a:pt x="1742" y="342"/>
                  </a:cubicBezTo>
                  <a:lnTo>
                    <a:pt x="1716" y="364"/>
                  </a:lnTo>
                  <a:close/>
                  <a:moveTo>
                    <a:pt x="186" y="476"/>
                  </a:moveTo>
                  <a:lnTo>
                    <a:pt x="157" y="457"/>
                  </a:lnTo>
                  <a:lnTo>
                    <a:pt x="157" y="457"/>
                  </a:lnTo>
                  <a:cubicBezTo>
                    <a:pt x="183" y="418"/>
                    <a:pt x="211" y="379"/>
                    <a:pt x="242" y="344"/>
                  </a:cubicBezTo>
                  <a:lnTo>
                    <a:pt x="268" y="366"/>
                  </a:lnTo>
                  <a:lnTo>
                    <a:pt x="268" y="366"/>
                  </a:lnTo>
                  <a:cubicBezTo>
                    <a:pt x="238" y="401"/>
                    <a:pt x="211" y="438"/>
                    <a:pt x="186" y="476"/>
                  </a:cubicBezTo>
                  <a:close/>
                  <a:moveTo>
                    <a:pt x="1864" y="594"/>
                  </a:moveTo>
                  <a:lnTo>
                    <a:pt x="1864" y="594"/>
                  </a:lnTo>
                  <a:cubicBezTo>
                    <a:pt x="1845" y="552"/>
                    <a:pt x="1823" y="512"/>
                    <a:pt x="1799" y="474"/>
                  </a:cubicBezTo>
                  <a:lnTo>
                    <a:pt x="1828" y="455"/>
                  </a:lnTo>
                  <a:lnTo>
                    <a:pt x="1828" y="455"/>
                  </a:lnTo>
                  <a:cubicBezTo>
                    <a:pt x="1853" y="494"/>
                    <a:pt x="1876" y="536"/>
                    <a:pt x="1896" y="579"/>
                  </a:cubicBezTo>
                  <a:lnTo>
                    <a:pt x="1864" y="594"/>
                  </a:lnTo>
                  <a:close/>
                  <a:moveTo>
                    <a:pt x="73" y="724"/>
                  </a:moveTo>
                  <a:lnTo>
                    <a:pt x="40" y="715"/>
                  </a:lnTo>
                  <a:lnTo>
                    <a:pt x="40" y="715"/>
                  </a:lnTo>
                  <a:cubicBezTo>
                    <a:pt x="53" y="669"/>
                    <a:pt x="70" y="625"/>
                    <a:pt x="89" y="582"/>
                  </a:cubicBezTo>
                  <a:lnTo>
                    <a:pt x="121" y="596"/>
                  </a:lnTo>
                  <a:lnTo>
                    <a:pt x="121" y="596"/>
                  </a:lnTo>
                  <a:cubicBezTo>
                    <a:pt x="102" y="637"/>
                    <a:pt x="86" y="680"/>
                    <a:pt x="73" y="724"/>
                  </a:cubicBezTo>
                  <a:close/>
                  <a:moveTo>
                    <a:pt x="1942" y="855"/>
                  </a:moveTo>
                  <a:lnTo>
                    <a:pt x="1942" y="855"/>
                  </a:lnTo>
                  <a:cubicBezTo>
                    <a:pt x="1935" y="809"/>
                    <a:pt x="1925" y="765"/>
                    <a:pt x="1913" y="721"/>
                  </a:cubicBezTo>
                  <a:lnTo>
                    <a:pt x="1946" y="711"/>
                  </a:lnTo>
                  <a:lnTo>
                    <a:pt x="1946" y="711"/>
                  </a:lnTo>
                  <a:cubicBezTo>
                    <a:pt x="1959" y="757"/>
                    <a:pt x="1969" y="803"/>
                    <a:pt x="1976" y="850"/>
                  </a:cubicBezTo>
                  <a:lnTo>
                    <a:pt x="1942" y="855"/>
                  </a:lnTo>
                  <a:close/>
                  <a:moveTo>
                    <a:pt x="0" y="994"/>
                  </a:moveTo>
                  <a:lnTo>
                    <a:pt x="0" y="993"/>
                  </a:lnTo>
                  <a:lnTo>
                    <a:pt x="0" y="993"/>
                  </a:lnTo>
                  <a:cubicBezTo>
                    <a:pt x="0" y="946"/>
                    <a:pt x="4" y="899"/>
                    <a:pt x="10" y="853"/>
                  </a:cubicBezTo>
                  <a:lnTo>
                    <a:pt x="44" y="858"/>
                  </a:lnTo>
                  <a:lnTo>
                    <a:pt x="44" y="858"/>
                  </a:lnTo>
                  <a:cubicBezTo>
                    <a:pt x="38" y="902"/>
                    <a:pt x="35" y="947"/>
                    <a:pt x="35" y="993"/>
                  </a:cubicBezTo>
                  <a:lnTo>
                    <a:pt x="0" y="994"/>
                  </a:lnTo>
                  <a:close/>
                  <a:moveTo>
                    <a:pt x="1976" y="1134"/>
                  </a:moveTo>
                  <a:lnTo>
                    <a:pt x="1942" y="1129"/>
                  </a:lnTo>
                  <a:lnTo>
                    <a:pt x="1942" y="1129"/>
                  </a:lnTo>
                  <a:cubicBezTo>
                    <a:pt x="1949" y="1084"/>
                    <a:pt x="1952" y="1039"/>
                    <a:pt x="1952" y="993"/>
                  </a:cubicBezTo>
                  <a:lnTo>
                    <a:pt x="1952" y="991"/>
                  </a:lnTo>
                  <a:lnTo>
                    <a:pt x="1986" y="991"/>
                  </a:lnTo>
                  <a:lnTo>
                    <a:pt x="1986" y="993"/>
                  </a:lnTo>
                  <a:lnTo>
                    <a:pt x="1986" y="993"/>
                  </a:lnTo>
                  <a:cubicBezTo>
                    <a:pt x="1986" y="1041"/>
                    <a:pt x="1983" y="1088"/>
                    <a:pt x="1976" y="1134"/>
                  </a:cubicBezTo>
                  <a:close/>
                  <a:moveTo>
                    <a:pt x="41" y="1274"/>
                  </a:moveTo>
                  <a:lnTo>
                    <a:pt x="41" y="1274"/>
                  </a:lnTo>
                  <a:cubicBezTo>
                    <a:pt x="27" y="1229"/>
                    <a:pt x="17" y="1182"/>
                    <a:pt x="11" y="1135"/>
                  </a:cubicBezTo>
                  <a:lnTo>
                    <a:pt x="45" y="1130"/>
                  </a:lnTo>
                  <a:lnTo>
                    <a:pt x="45" y="1130"/>
                  </a:lnTo>
                  <a:cubicBezTo>
                    <a:pt x="51" y="1176"/>
                    <a:pt x="61" y="1220"/>
                    <a:pt x="74" y="1264"/>
                  </a:cubicBezTo>
                  <a:lnTo>
                    <a:pt x="41" y="1274"/>
                  </a:lnTo>
                  <a:close/>
                  <a:moveTo>
                    <a:pt x="1897" y="1406"/>
                  </a:moveTo>
                  <a:lnTo>
                    <a:pt x="1866" y="1391"/>
                  </a:lnTo>
                  <a:lnTo>
                    <a:pt x="1866" y="1391"/>
                  </a:lnTo>
                  <a:cubicBezTo>
                    <a:pt x="1884" y="1350"/>
                    <a:pt x="1900" y="1307"/>
                    <a:pt x="1913" y="1263"/>
                  </a:cubicBezTo>
                  <a:lnTo>
                    <a:pt x="1946" y="1273"/>
                  </a:lnTo>
                  <a:lnTo>
                    <a:pt x="1946" y="1273"/>
                  </a:lnTo>
                  <a:cubicBezTo>
                    <a:pt x="1933" y="1318"/>
                    <a:pt x="1916" y="1363"/>
                    <a:pt x="1897" y="1406"/>
                  </a:cubicBezTo>
                  <a:close/>
                  <a:moveTo>
                    <a:pt x="159" y="1531"/>
                  </a:moveTo>
                  <a:lnTo>
                    <a:pt x="159" y="1531"/>
                  </a:lnTo>
                  <a:cubicBezTo>
                    <a:pt x="133" y="1491"/>
                    <a:pt x="110" y="1449"/>
                    <a:pt x="90" y="1406"/>
                  </a:cubicBezTo>
                  <a:lnTo>
                    <a:pt x="122" y="1392"/>
                  </a:lnTo>
                  <a:lnTo>
                    <a:pt x="122" y="1392"/>
                  </a:lnTo>
                  <a:cubicBezTo>
                    <a:pt x="140" y="1433"/>
                    <a:pt x="163" y="1474"/>
                    <a:pt x="187" y="1512"/>
                  </a:cubicBezTo>
                  <a:lnTo>
                    <a:pt x="159" y="1531"/>
                  </a:lnTo>
                  <a:close/>
                  <a:moveTo>
                    <a:pt x="1744" y="1643"/>
                  </a:moveTo>
                  <a:lnTo>
                    <a:pt x="1718" y="1621"/>
                  </a:lnTo>
                  <a:lnTo>
                    <a:pt x="1718" y="1621"/>
                  </a:lnTo>
                  <a:cubicBezTo>
                    <a:pt x="1747" y="1586"/>
                    <a:pt x="1775" y="1549"/>
                    <a:pt x="1799" y="1511"/>
                  </a:cubicBezTo>
                  <a:lnTo>
                    <a:pt x="1829" y="1530"/>
                  </a:lnTo>
                  <a:lnTo>
                    <a:pt x="1829" y="1530"/>
                  </a:lnTo>
                  <a:cubicBezTo>
                    <a:pt x="1803" y="1570"/>
                    <a:pt x="1774" y="1607"/>
                    <a:pt x="1744" y="1643"/>
                  </a:cubicBezTo>
                  <a:close/>
                  <a:moveTo>
                    <a:pt x="343" y="1744"/>
                  </a:moveTo>
                  <a:lnTo>
                    <a:pt x="343" y="1744"/>
                  </a:lnTo>
                  <a:cubicBezTo>
                    <a:pt x="308" y="1713"/>
                    <a:pt x="274" y="1680"/>
                    <a:pt x="244" y="1644"/>
                  </a:cubicBezTo>
                  <a:lnTo>
                    <a:pt x="269" y="1622"/>
                  </a:lnTo>
                  <a:lnTo>
                    <a:pt x="269" y="1622"/>
                  </a:lnTo>
                  <a:cubicBezTo>
                    <a:pt x="299" y="1656"/>
                    <a:pt x="332" y="1688"/>
                    <a:pt x="366" y="1718"/>
                  </a:cubicBezTo>
                  <a:lnTo>
                    <a:pt x="343" y="1744"/>
                  </a:lnTo>
                  <a:close/>
                  <a:moveTo>
                    <a:pt x="1530" y="1828"/>
                  </a:moveTo>
                  <a:lnTo>
                    <a:pt x="1511" y="1800"/>
                  </a:lnTo>
                  <a:lnTo>
                    <a:pt x="1511" y="1800"/>
                  </a:lnTo>
                  <a:cubicBezTo>
                    <a:pt x="1550" y="1775"/>
                    <a:pt x="1587" y="1747"/>
                    <a:pt x="1621" y="1717"/>
                  </a:cubicBezTo>
                  <a:lnTo>
                    <a:pt x="1644" y="1743"/>
                  </a:lnTo>
                  <a:lnTo>
                    <a:pt x="1644" y="1743"/>
                  </a:lnTo>
                  <a:cubicBezTo>
                    <a:pt x="1608" y="1774"/>
                    <a:pt x="1570" y="1802"/>
                    <a:pt x="1530" y="1828"/>
                  </a:cubicBezTo>
                  <a:close/>
                  <a:moveTo>
                    <a:pt x="581" y="1897"/>
                  </a:moveTo>
                  <a:lnTo>
                    <a:pt x="581" y="1897"/>
                  </a:lnTo>
                  <a:cubicBezTo>
                    <a:pt x="538" y="1877"/>
                    <a:pt x="497" y="1854"/>
                    <a:pt x="457" y="1829"/>
                  </a:cubicBezTo>
                  <a:lnTo>
                    <a:pt x="475" y="1800"/>
                  </a:lnTo>
                  <a:lnTo>
                    <a:pt x="475" y="1800"/>
                  </a:lnTo>
                  <a:cubicBezTo>
                    <a:pt x="514" y="1825"/>
                    <a:pt x="554" y="1847"/>
                    <a:pt x="596" y="1865"/>
                  </a:cubicBezTo>
                  <a:lnTo>
                    <a:pt x="581" y="1897"/>
                  </a:lnTo>
                  <a:close/>
                  <a:moveTo>
                    <a:pt x="1274" y="1946"/>
                  </a:moveTo>
                  <a:lnTo>
                    <a:pt x="1264" y="1913"/>
                  </a:lnTo>
                  <a:lnTo>
                    <a:pt x="1264" y="1913"/>
                  </a:lnTo>
                  <a:cubicBezTo>
                    <a:pt x="1307" y="1900"/>
                    <a:pt x="1351" y="1884"/>
                    <a:pt x="1391" y="1865"/>
                  </a:cubicBezTo>
                  <a:lnTo>
                    <a:pt x="1406" y="1896"/>
                  </a:lnTo>
                  <a:lnTo>
                    <a:pt x="1406" y="1896"/>
                  </a:lnTo>
                  <a:cubicBezTo>
                    <a:pt x="1363" y="1916"/>
                    <a:pt x="1319" y="1933"/>
                    <a:pt x="1274" y="1946"/>
                  </a:cubicBezTo>
                  <a:close/>
                  <a:moveTo>
                    <a:pt x="853" y="1976"/>
                  </a:moveTo>
                  <a:lnTo>
                    <a:pt x="853" y="1976"/>
                  </a:lnTo>
                  <a:cubicBezTo>
                    <a:pt x="806" y="1969"/>
                    <a:pt x="759" y="1959"/>
                    <a:pt x="714" y="1946"/>
                  </a:cubicBezTo>
                  <a:lnTo>
                    <a:pt x="724" y="1913"/>
                  </a:lnTo>
                  <a:lnTo>
                    <a:pt x="724" y="1913"/>
                  </a:lnTo>
                  <a:cubicBezTo>
                    <a:pt x="767" y="1926"/>
                    <a:pt x="812" y="1936"/>
                    <a:pt x="858" y="1942"/>
                  </a:cubicBezTo>
                  <a:lnTo>
                    <a:pt x="853" y="1976"/>
                  </a:lnTo>
                  <a:close/>
                  <a:moveTo>
                    <a:pt x="994" y="1986"/>
                  </a:moveTo>
                  <a:lnTo>
                    <a:pt x="994" y="1952"/>
                  </a:lnTo>
                  <a:lnTo>
                    <a:pt x="994" y="1952"/>
                  </a:lnTo>
                  <a:cubicBezTo>
                    <a:pt x="1039" y="1952"/>
                    <a:pt x="1085" y="1948"/>
                    <a:pt x="1131" y="1942"/>
                  </a:cubicBezTo>
                  <a:lnTo>
                    <a:pt x="1135" y="1975"/>
                  </a:lnTo>
                  <a:lnTo>
                    <a:pt x="1135" y="1975"/>
                  </a:lnTo>
                  <a:cubicBezTo>
                    <a:pt x="1089" y="1982"/>
                    <a:pt x="1041" y="1986"/>
                    <a:pt x="994" y="1986"/>
                  </a:cubicBezTo>
                  <a:close/>
                </a:path>
              </a:pathLst>
            </a:custGeom>
            <a:solidFill>
              <a:srgbClr val="5A89A8"/>
            </a:solidFill>
            <a:ln>
              <a:noFill/>
            </a:ln>
            <a:effectLst/>
            <a:extLs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3"/>
                </a:solidFill>
                <a:effectLst/>
                <a:uLnTx/>
                <a:uFillTx/>
                <a:latin typeface="Arial" panose="020B0604020202020204" pitchFamily="34" charset="0"/>
                <a:cs typeface="Arial" panose="020B0604020202020204" pitchFamily="34" charset="0"/>
              </a:endParaRPr>
            </a:p>
          </p:txBody>
        </p:sp>
      </p:grpSp>
      <p:sp>
        <p:nvSpPr>
          <p:cNvPr id="6" name="TextBox 5">
            <a:extLst>
              <a:ext uri="{FF2B5EF4-FFF2-40B4-BE49-F238E27FC236}">
                <a16:creationId xmlns:a16="http://schemas.microsoft.com/office/drawing/2014/main" xmlns="" id="{C403844F-A082-0E4C-BCDB-798ECEA917FA}"/>
              </a:ext>
            </a:extLst>
          </p:cNvPr>
          <p:cNvSpPr txBox="1"/>
          <p:nvPr/>
        </p:nvSpPr>
        <p:spPr>
          <a:xfrm>
            <a:off x="2278371" y="1492925"/>
            <a:ext cx="4451811" cy="923330"/>
          </a:xfrm>
          <a:prstGeom prst="rect">
            <a:avLst/>
          </a:prstGeom>
          <a:noFill/>
        </p:spPr>
        <p:txBody>
          <a:bodyPr wrap="square" rtlCol="0" anchor="b">
            <a:spAutoFit/>
          </a:bodyPr>
          <a:lstStyle/>
          <a:p>
            <a:pPr marL="0" marR="0" lvl="0" indent="0" algn="l" defTabSz="914217"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Around 7.6 million people live with heart and circulatory disease in the UK (BHF, 2024)</a:t>
            </a:r>
            <a:endParaRPr kumimoji="0" lang="en-US" sz="2000" b="1" i="0" u="none" strike="noStrike" kern="1200" cap="none" spc="-15" normalizeH="0" baseline="0" noProof="0" dirty="0">
              <a:ln>
                <a:noFill/>
              </a:ln>
              <a:solidFill>
                <a:srgbClr val="111340"/>
              </a:solidFill>
              <a:effectLst/>
              <a:uLnTx/>
              <a:uFillTx/>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xmlns="" id="{600797AE-9818-9B40-B593-6F7114480B1D}"/>
              </a:ext>
            </a:extLst>
          </p:cNvPr>
          <p:cNvSpPr txBox="1"/>
          <p:nvPr/>
        </p:nvSpPr>
        <p:spPr>
          <a:xfrm>
            <a:off x="2278371" y="2687255"/>
            <a:ext cx="4258946" cy="1323439"/>
          </a:xfrm>
          <a:prstGeom prst="rect">
            <a:avLst/>
          </a:prstGeom>
          <a:noFill/>
        </p:spPr>
        <p:txBody>
          <a:bodyPr wrap="square" rtlCol="0" anchor="b">
            <a:spAutoFit/>
          </a:bodyPr>
          <a:lstStyle/>
          <a:p>
            <a:pPr marL="0" marR="0" lvl="0" indent="0" algn="l" defTabSz="914217" rtl="0" eaLnBrk="1" fontAlgn="auto" latinLnBrk="0" hangingPunct="1">
              <a:lnSpc>
                <a:spcPct val="100000"/>
              </a:lnSpc>
              <a:spcBef>
                <a:spcPts val="0"/>
              </a:spcBef>
              <a:spcAft>
                <a:spcPts val="0"/>
              </a:spcAft>
              <a:buClrTx/>
              <a:buSzTx/>
              <a:buFontTx/>
              <a:buNone/>
              <a:tabLst/>
              <a:defRPr/>
            </a:pPr>
            <a:r>
              <a:rPr kumimoji="0" lang="en-US" sz="2000" i="0" u="none" strike="noStrike" kern="1200" cap="none" spc="-15" normalizeH="0" baseline="0" noProof="0" dirty="0">
                <a:ln>
                  <a:noFill/>
                </a:ln>
                <a:effectLst/>
                <a:uLnTx/>
                <a:uFillTx/>
                <a:latin typeface="Arial" panose="020B0604020202020204" pitchFamily="34" charset="0"/>
                <a:cs typeface="Arial" panose="020B0604020202020204" pitchFamily="34" charset="0"/>
              </a:rPr>
              <a:t>Under 75 CVD mortality has risen since 2020 after a long decline, which highlights prevention gaps (BHF, 2024, ONS, 2025)</a:t>
            </a:r>
          </a:p>
        </p:txBody>
      </p:sp>
      <p:sp>
        <p:nvSpPr>
          <p:cNvPr id="10" name="TextBox 9">
            <a:extLst>
              <a:ext uri="{FF2B5EF4-FFF2-40B4-BE49-F238E27FC236}">
                <a16:creationId xmlns:a16="http://schemas.microsoft.com/office/drawing/2014/main" xmlns="" id="{AB554B66-2C4B-E743-B9E3-04C7BF2DDB46}"/>
              </a:ext>
            </a:extLst>
          </p:cNvPr>
          <p:cNvSpPr txBox="1"/>
          <p:nvPr/>
        </p:nvSpPr>
        <p:spPr>
          <a:xfrm>
            <a:off x="2278371" y="4246794"/>
            <a:ext cx="3916480" cy="1200329"/>
          </a:xfrm>
          <a:prstGeom prst="rect">
            <a:avLst/>
          </a:prstGeom>
          <a:noFill/>
        </p:spPr>
        <p:txBody>
          <a:bodyPr wrap="square" rtlCol="0" anchor="b">
            <a:spAutoFit/>
          </a:bodyPr>
          <a:lstStyle/>
          <a:p>
            <a:pPr marL="0" marR="0" lvl="0" indent="0" algn="l" defTabSz="914217"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Globally, about 17.9 million deaths occur annually and most are due to myocardial infarction and stroke (WHO, 2025)</a:t>
            </a:r>
            <a:endParaRPr kumimoji="0" lang="en-US" sz="2000" b="1" i="0" u="none" strike="noStrike" kern="1200" cap="none" spc="-15" normalizeH="0" baseline="0" noProof="0" dirty="0">
              <a:ln>
                <a:noFill/>
              </a:ln>
              <a:solidFill>
                <a:srgbClr val="111340"/>
              </a:solidFill>
              <a:effectLst/>
              <a:uLnTx/>
              <a:uFillTx/>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xmlns="" id="{C789328C-05C1-234A-8176-079E3AC37281}"/>
              </a:ext>
            </a:extLst>
          </p:cNvPr>
          <p:cNvSpPr txBox="1"/>
          <p:nvPr/>
        </p:nvSpPr>
        <p:spPr>
          <a:xfrm>
            <a:off x="2305984" y="398770"/>
            <a:ext cx="7580032" cy="630647"/>
          </a:xfrm>
          <a:prstGeom prst="rect">
            <a:avLst/>
          </a:prstGeom>
          <a:noFill/>
        </p:spPr>
        <p:txBody>
          <a:bodyPr wrap="square" rtlCol="0" anchor="b">
            <a:spAutoFit/>
          </a:bodyPr>
          <a:lstStyle/>
          <a:p>
            <a:pPr marL="0" marR="0" lvl="0" indent="0" algn="ctr" defTabSz="914217" rtl="0" eaLnBrk="1" fontAlgn="auto" latinLnBrk="0" hangingPunct="1">
              <a:lnSpc>
                <a:spcPct val="100000"/>
              </a:lnSpc>
              <a:spcBef>
                <a:spcPts val="0"/>
              </a:spcBef>
              <a:spcAft>
                <a:spcPts val="0"/>
              </a:spcAft>
              <a:buClrTx/>
              <a:buSzTx/>
              <a:buFontTx/>
              <a:buNone/>
              <a:tabLst/>
              <a:defRPr/>
            </a:pPr>
            <a:r>
              <a:rPr kumimoji="0" lang="en-US" sz="3000" b="1" i="0" u="none" strike="noStrike" kern="1200" cap="none" normalizeH="0" baseline="0" noProof="0" dirty="0">
                <a:ln>
                  <a:noFill/>
                </a:ln>
                <a:solidFill>
                  <a:srgbClr val="111340"/>
                </a:solidFill>
                <a:effectLst/>
                <a:uLnTx/>
                <a:uFillTx/>
                <a:latin typeface="Arial" panose="020B0604020202020204" pitchFamily="34" charset="0"/>
                <a:cs typeface="Arial" panose="020B0604020202020204" pitchFamily="34" charset="0"/>
              </a:rPr>
              <a:t>EPIDEMIOLOGY AND BURDEN</a:t>
            </a:r>
          </a:p>
        </p:txBody>
      </p:sp>
      <p:pic>
        <p:nvPicPr>
          <p:cNvPr id="9" name="Picture 8">
            <a:extLst>
              <a:ext uri="{FF2B5EF4-FFF2-40B4-BE49-F238E27FC236}">
                <a16:creationId xmlns:a16="http://schemas.microsoft.com/office/drawing/2014/main" xmlns="" id="{4B0E25D3-B772-4B97-861E-C54E29726AE6}"/>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7115922" y="1954590"/>
            <a:ext cx="4598284" cy="3345432"/>
          </a:xfrm>
          <a:prstGeom prst="rect">
            <a:avLst/>
          </a:prstGeom>
        </p:spPr>
      </p:pic>
    </p:spTree>
    <p:extLst>
      <p:ext uri="{BB962C8B-B14F-4D97-AF65-F5344CB8AC3E}">
        <p14:creationId xmlns:p14="http://schemas.microsoft.com/office/powerpoint/2010/main" xmlns="" val="670068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xmlns="" id="{F62E6419-92F1-43E9-B232-63A31262520F}"/>
              </a:ext>
            </a:extLst>
          </p:cNvPr>
          <p:cNvGrpSpPr/>
          <p:nvPr/>
        </p:nvGrpSpPr>
        <p:grpSpPr>
          <a:xfrm>
            <a:off x="1214157" y="2358735"/>
            <a:ext cx="9574820" cy="2117030"/>
            <a:chOff x="1137957" y="2358735"/>
            <a:chExt cx="9574820" cy="2117030"/>
          </a:xfrm>
        </p:grpSpPr>
        <p:grpSp>
          <p:nvGrpSpPr>
            <p:cNvPr id="6" name="Group 6"/>
            <p:cNvGrpSpPr/>
            <p:nvPr/>
          </p:nvGrpSpPr>
          <p:grpSpPr>
            <a:xfrm>
              <a:off x="1302937" y="2429231"/>
              <a:ext cx="4418895" cy="2046534"/>
              <a:chOff x="0" y="0"/>
              <a:chExt cx="6987462" cy="3345782"/>
            </a:xfrm>
          </p:grpSpPr>
          <p:sp>
            <p:nvSpPr>
              <p:cNvPr id="7" name="Freeform 7"/>
              <p:cNvSpPr/>
              <p:nvPr/>
            </p:nvSpPr>
            <p:spPr>
              <a:xfrm>
                <a:off x="0" y="0"/>
                <a:ext cx="6987462" cy="3345783"/>
              </a:xfrm>
              <a:custGeom>
                <a:avLst/>
                <a:gdLst/>
                <a:ahLst/>
                <a:cxnLst/>
                <a:rect l="l" t="t" r="r" b="b"/>
                <a:pathLst>
                  <a:path w="6987462" h="3345783">
                    <a:moveTo>
                      <a:pt x="6863002" y="3345783"/>
                    </a:moveTo>
                    <a:lnTo>
                      <a:pt x="124460" y="3345783"/>
                    </a:lnTo>
                    <a:cubicBezTo>
                      <a:pt x="55880" y="3345783"/>
                      <a:pt x="0" y="3289903"/>
                      <a:pt x="0" y="3221322"/>
                    </a:cubicBezTo>
                    <a:lnTo>
                      <a:pt x="0" y="124460"/>
                    </a:lnTo>
                    <a:cubicBezTo>
                      <a:pt x="0" y="55880"/>
                      <a:pt x="55880" y="0"/>
                      <a:pt x="124460" y="0"/>
                    </a:cubicBezTo>
                    <a:lnTo>
                      <a:pt x="6863002" y="0"/>
                    </a:lnTo>
                    <a:cubicBezTo>
                      <a:pt x="6931582" y="0"/>
                      <a:pt x="6987462" y="55880"/>
                      <a:pt x="6987462" y="124460"/>
                    </a:cubicBezTo>
                    <a:lnTo>
                      <a:pt x="6987462" y="3221323"/>
                    </a:lnTo>
                    <a:cubicBezTo>
                      <a:pt x="6987462" y="3289903"/>
                      <a:pt x="6931582" y="3345783"/>
                      <a:pt x="6863002" y="3345783"/>
                    </a:cubicBezTo>
                    <a:close/>
                  </a:path>
                </a:pathLst>
              </a:custGeom>
              <a:solidFill>
                <a:srgbClr val="D9EEFF"/>
              </a:solidFill>
            </p:spPr>
          </p:sp>
        </p:grpSp>
        <p:sp>
          <p:nvSpPr>
            <p:cNvPr id="8" name="Freeform 8"/>
            <p:cNvSpPr/>
            <p:nvPr/>
          </p:nvSpPr>
          <p:spPr>
            <a:xfrm rot="16200000">
              <a:off x="1833283" y="1686908"/>
              <a:ext cx="1248862" cy="2639514"/>
            </a:xfrm>
            <a:custGeom>
              <a:avLst/>
              <a:gdLst/>
              <a:ahLst/>
              <a:cxnLst/>
              <a:rect l="l" t="t" r="r" b="b"/>
              <a:pathLst>
                <a:path w="1780175" h="3109477">
                  <a:moveTo>
                    <a:pt x="0" y="0"/>
                  </a:moveTo>
                  <a:lnTo>
                    <a:pt x="1780176" y="0"/>
                  </a:lnTo>
                  <a:lnTo>
                    <a:pt x="1780176" y="3109476"/>
                  </a:lnTo>
                  <a:lnTo>
                    <a:pt x="0" y="3109476"/>
                  </a:lnTo>
                  <a:lnTo>
                    <a:pt x="0" y="0"/>
                  </a:lnTo>
                  <a:close/>
                </a:path>
              </a:pathLst>
            </a:custGeom>
            <a:blipFill>
              <a:blip r:embed="rId2" cstate="print">
                <a:extLst>
                  <a:ext uri="{96DAC541-7B7A-43D3-8B79-37D633B846F1}">
                    <asvg:svgBlip xmlns:asvg="http://schemas.microsoft.com/office/drawing/2016/SVG/main" xmlns="" r:embed="rId3"/>
                  </a:ext>
                </a:extLst>
              </a:blip>
              <a:stretch>
                <a:fillRect/>
              </a:stretch>
            </a:blipFill>
          </p:spPr>
        </p:sp>
        <p:sp>
          <p:nvSpPr>
            <p:cNvPr id="13" name="TextBox 13"/>
            <p:cNvSpPr txBox="1"/>
            <p:nvPr/>
          </p:nvSpPr>
          <p:spPr>
            <a:xfrm>
              <a:off x="1204944" y="2549763"/>
              <a:ext cx="505821" cy="461665"/>
            </a:xfrm>
            <a:prstGeom prst="rect">
              <a:avLst/>
            </a:prstGeom>
          </p:spPr>
          <p:txBody>
            <a:bodyPr lIns="0" tIns="0" rIns="0" bIns="0" rtlCol="0" anchor="t">
              <a:spAutoFit/>
            </a:bodyPr>
            <a:lstStyle/>
            <a:p>
              <a:pPr algn="ctr" defTabSz="857229"/>
              <a:r>
                <a:rPr lang="en-US" sz="3000" b="1" dirty="0">
                  <a:solidFill>
                    <a:srgbClr val="F4F6FC"/>
                  </a:solidFill>
                  <a:latin typeface="Arial" panose="020B0604020202020204" pitchFamily="34" charset="0"/>
                  <a:ea typeface="Fredoka"/>
                  <a:cs typeface="Arial" panose="020B0604020202020204" pitchFamily="34" charset="0"/>
                  <a:sym typeface="Fredoka"/>
                </a:rPr>
                <a:t>1</a:t>
              </a:r>
            </a:p>
          </p:txBody>
        </p:sp>
        <p:sp>
          <p:nvSpPr>
            <p:cNvPr id="14" name="TextBox 14"/>
            <p:cNvSpPr txBox="1"/>
            <p:nvPr/>
          </p:nvSpPr>
          <p:spPr>
            <a:xfrm>
              <a:off x="2051272" y="2719608"/>
              <a:ext cx="3275143" cy="830997"/>
            </a:xfrm>
            <a:prstGeom prst="rect">
              <a:avLst/>
            </a:prstGeom>
          </p:spPr>
          <p:txBody>
            <a:bodyPr wrap="square" lIns="0" tIns="0" rIns="0" bIns="0" rtlCol="0" anchor="t">
              <a:spAutoFit/>
            </a:bodyPr>
            <a:lstStyle/>
            <a:p>
              <a:pPr defTabSz="857229"/>
              <a:r>
                <a:rPr lang="en-US" sz="1800" dirty="0">
                  <a:effectLst/>
                  <a:latin typeface="Arial" panose="020B0604020202020204" pitchFamily="34" charset="0"/>
                  <a:ea typeface="Calibri" panose="020F0502020204030204" pitchFamily="34" charset="0"/>
                </a:rPr>
                <a:t>CVD imposes substantial NHS costs and productivity losses across UK regions (BHF, 2024)</a:t>
              </a:r>
              <a:endParaRPr lang="en-US" sz="2000" b="1" dirty="0">
                <a:solidFill>
                  <a:srgbClr val="050A30"/>
                </a:solidFill>
                <a:latin typeface="Arial" panose="020B0604020202020204" pitchFamily="34" charset="0"/>
                <a:ea typeface="Nourd Heavy"/>
                <a:cs typeface="Arial" panose="020B0604020202020204" pitchFamily="34" charset="0"/>
                <a:sym typeface="Nourd Heavy"/>
              </a:endParaRPr>
            </a:p>
          </p:txBody>
        </p:sp>
        <p:sp>
          <p:nvSpPr>
            <p:cNvPr id="38" name="Freeform 38"/>
            <p:cNvSpPr/>
            <p:nvPr/>
          </p:nvSpPr>
          <p:spPr>
            <a:xfrm>
              <a:off x="6293882" y="2405733"/>
              <a:ext cx="4418895" cy="2046534"/>
            </a:xfrm>
            <a:custGeom>
              <a:avLst/>
              <a:gdLst/>
              <a:ahLst/>
              <a:cxnLst/>
              <a:rect l="l" t="t" r="r" b="b"/>
              <a:pathLst>
                <a:path w="6987462" h="3345783">
                  <a:moveTo>
                    <a:pt x="6863002" y="3345783"/>
                  </a:moveTo>
                  <a:lnTo>
                    <a:pt x="124460" y="3345783"/>
                  </a:lnTo>
                  <a:cubicBezTo>
                    <a:pt x="55880" y="3345783"/>
                    <a:pt x="0" y="3289903"/>
                    <a:pt x="0" y="3221322"/>
                  </a:cubicBezTo>
                  <a:lnTo>
                    <a:pt x="0" y="124460"/>
                  </a:lnTo>
                  <a:cubicBezTo>
                    <a:pt x="0" y="55880"/>
                    <a:pt x="55880" y="0"/>
                    <a:pt x="124460" y="0"/>
                  </a:cubicBezTo>
                  <a:lnTo>
                    <a:pt x="6863002" y="0"/>
                  </a:lnTo>
                  <a:cubicBezTo>
                    <a:pt x="6931582" y="0"/>
                    <a:pt x="6987462" y="55880"/>
                    <a:pt x="6987462" y="124460"/>
                  </a:cubicBezTo>
                  <a:lnTo>
                    <a:pt x="6987462" y="3221323"/>
                  </a:lnTo>
                  <a:cubicBezTo>
                    <a:pt x="6987462" y="3289903"/>
                    <a:pt x="6931582" y="3345783"/>
                    <a:pt x="6863002" y="3345783"/>
                  </a:cubicBezTo>
                  <a:close/>
                </a:path>
              </a:pathLst>
            </a:custGeom>
            <a:solidFill>
              <a:srgbClr val="D9EEFF"/>
            </a:solidFill>
          </p:spPr>
        </p:sp>
        <p:sp>
          <p:nvSpPr>
            <p:cNvPr id="39" name="Freeform 39"/>
            <p:cNvSpPr/>
            <p:nvPr/>
          </p:nvSpPr>
          <p:spPr>
            <a:xfrm rot="16200000">
              <a:off x="6824227" y="1663409"/>
              <a:ext cx="1248862" cy="2639514"/>
            </a:xfrm>
            <a:custGeom>
              <a:avLst/>
              <a:gdLst/>
              <a:ahLst/>
              <a:cxnLst/>
              <a:rect l="l" t="t" r="r" b="b"/>
              <a:pathLst>
                <a:path w="1780175" h="3109477">
                  <a:moveTo>
                    <a:pt x="0" y="0"/>
                  </a:moveTo>
                  <a:lnTo>
                    <a:pt x="1780176" y="0"/>
                  </a:lnTo>
                  <a:lnTo>
                    <a:pt x="1780176" y="3109476"/>
                  </a:lnTo>
                  <a:lnTo>
                    <a:pt x="0" y="3109476"/>
                  </a:lnTo>
                  <a:lnTo>
                    <a:pt x="0" y="0"/>
                  </a:lnTo>
                  <a:close/>
                </a:path>
              </a:pathLst>
            </a:custGeom>
            <a:blipFill>
              <a:blip r:embed="rId2" cstate="print">
                <a:extLst>
                  <a:ext uri="{96DAC541-7B7A-43D3-8B79-37D633B846F1}">
                    <asvg:svgBlip xmlns:asvg="http://schemas.microsoft.com/office/drawing/2016/SVG/main" xmlns="" r:embed="rId3"/>
                  </a:ext>
                </a:extLst>
              </a:blip>
              <a:stretch>
                <a:fillRect/>
              </a:stretch>
            </a:blipFill>
          </p:spPr>
        </p:sp>
        <p:sp>
          <p:nvSpPr>
            <p:cNvPr id="43" name="TextBox 43"/>
            <p:cNvSpPr txBox="1"/>
            <p:nvPr/>
          </p:nvSpPr>
          <p:spPr>
            <a:xfrm>
              <a:off x="6195889" y="2526265"/>
              <a:ext cx="505821" cy="461665"/>
            </a:xfrm>
            <a:prstGeom prst="rect">
              <a:avLst/>
            </a:prstGeom>
          </p:spPr>
          <p:txBody>
            <a:bodyPr lIns="0" tIns="0" rIns="0" bIns="0" rtlCol="0" anchor="t">
              <a:spAutoFit/>
            </a:bodyPr>
            <a:lstStyle/>
            <a:p>
              <a:pPr algn="ctr" defTabSz="857229"/>
              <a:r>
                <a:rPr lang="en-US" sz="3000" b="1" dirty="0">
                  <a:solidFill>
                    <a:srgbClr val="F4F6FC"/>
                  </a:solidFill>
                  <a:latin typeface="Arial" panose="020B0604020202020204" pitchFamily="34" charset="0"/>
                  <a:ea typeface="Fredoka"/>
                  <a:cs typeface="Arial" panose="020B0604020202020204" pitchFamily="34" charset="0"/>
                  <a:sym typeface="Fredoka"/>
                </a:rPr>
                <a:t>2</a:t>
              </a:r>
            </a:p>
          </p:txBody>
        </p:sp>
        <p:sp>
          <p:nvSpPr>
            <p:cNvPr id="44" name="TextBox 44"/>
            <p:cNvSpPr txBox="1"/>
            <p:nvPr/>
          </p:nvSpPr>
          <p:spPr>
            <a:xfrm>
              <a:off x="6866691" y="2644938"/>
              <a:ext cx="3701251" cy="1384995"/>
            </a:xfrm>
            <a:prstGeom prst="rect">
              <a:avLst/>
            </a:prstGeom>
          </p:spPr>
          <p:txBody>
            <a:bodyPr wrap="square" lIns="0" tIns="0" rIns="0" bIns="0" rtlCol="0" anchor="t">
              <a:spAutoFit/>
            </a:bodyPr>
            <a:lstStyle/>
            <a:p>
              <a:pPr defTabSz="857229"/>
              <a:r>
                <a:rPr lang="en-US" sz="1800" dirty="0">
                  <a:effectLst/>
                  <a:latin typeface="Arial" panose="020B0604020202020204" pitchFamily="34" charset="0"/>
                  <a:ea typeface="Calibri" panose="020F0502020204030204" pitchFamily="34" charset="0"/>
                </a:rPr>
                <a:t>System pressures and waiting lists increase avoidable risk, which reinforces primary care prevention and stable long-term management (BHF, 2024, NHS England, 2019a)</a:t>
              </a:r>
              <a:endParaRPr lang="en-US" sz="2000" b="1" dirty="0">
                <a:solidFill>
                  <a:srgbClr val="050A30"/>
                </a:solidFill>
                <a:latin typeface="Arial" panose="020B0604020202020204" pitchFamily="34" charset="0"/>
                <a:ea typeface="Nourd Heavy"/>
                <a:cs typeface="Arial" panose="020B0604020202020204" pitchFamily="34" charset="0"/>
                <a:sym typeface="Nourd Heavy"/>
              </a:endParaRPr>
            </a:p>
          </p:txBody>
        </p:sp>
      </p:grpSp>
      <p:sp>
        <p:nvSpPr>
          <p:cNvPr id="61" name="Title 1">
            <a:extLst>
              <a:ext uri="{FF2B5EF4-FFF2-40B4-BE49-F238E27FC236}">
                <a16:creationId xmlns:a16="http://schemas.microsoft.com/office/drawing/2014/main" xmlns="" id="{2892E65F-6DBA-4444-85BB-00ED30C94934}"/>
              </a:ext>
            </a:extLst>
          </p:cNvPr>
          <p:cNvSpPr txBox="1">
            <a:spLocks/>
          </p:cNvSpPr>
          <p:nvPr/>
        </p:nvSpPr>
        <p:spPr>
          <a:xfrm>
            <a:off x="982054" y="651307"/>
            <a:ext cx="10227895" cy="397545"/>
          </a:xfrm>
          <a:prstGeom prst="rect">
            <a:avLst/>
          </a:prstGeom>
        </p:spPr>
        <p:txBody>
          <a:bodyPr lIns="0" tIns="0" rIns="0" bIns="0" rtlCol="0" anchor="t">
            <a:spAutoFit/>
          </a:bodyPr>
          <a:lstStyle>
            <a:defPPr>
              <a:defRPr lang="en-US"/>
            </a:defPPr>
            <a:lvl1pPr algn="ctr">
              <a:lnSpc>
                <a:spcPts val="3286"/>
              </a:lnSpc>
              <a:defRPr sz="3600" b="1">
                <a:solidFill>
                  <a:srgbClr val="4A7296"/>
                </a:solidFill>
                <a:latin typeface="+mj-lt"/>
                <a:ea typeface="Rubik One"/>
                <a:cs typeface="Rubik One"/>
              </a:defRPr>
            </a:lvl1pPr>
          </a:lstStyle>
          <a:p>
            <a:pPr defTabSz="857229">
              <a:lnSpc>
                <a:spcPts val="3081"/>
              </a:lnSpc>
            </a:pPr>
            <a:r>
              <a:rPr lang="en-US" sz="2800" dirty="0">
                <a:solidFill>
                  <a:schemeClr val="tx1"/>
                </a:solidFill>
                <a:latin typeface="Arial" panose="020B0604020202020204" pitchFamily="34" charset="0"/>
                <a:cs typeface="Arial" panose="020B0604020202020204" pitchFamily="34" charset="0"/>
              </a:rPr>
              <a:t>ECONOMIC AND SERVICE IMPACT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xmlns="" id="{503DB435-3BEE-4988-A0CA-477B99AE6E68}"/>
              </a:ext>
            </a:extLst>
          </p:cNvPr>
          <p:cNvGrpSpPr/>
          <p:nvPr/>
        </p:nvGrpSpPr>
        <p:grpSpPr>
          <a:xfrm>
            <a:off x="6233061" y="1388479"/>
            <a:ext cx="5617030" cy="4368817"/>
            <a:chOff x="6233061" y="1388479"/>
            <a:chExt cx="5617030" cy="4368817"/>
          </a:xfrm>
        </p:grpSpPr>
        <p:grpSp>
          <p:nvGrpSpPr>
            <p:cNvPr id="19" name="Group 18">
              <a:extLst>
                <a:ext uri="{FF2B5EF4-FFF2-40B4-BE49-F238E27FC236}">
                  <a16:creationId xmlns:a16="http://schemas.microsoft.com/office/drawing/2014/main" xmlns="" id="{8F5A3F47-B8EF-4BE1-88A0-E708D71B007A}"/>
                </a:ext>
              </a:extLst>
            </p:cNvPr>
            <p:cNvGrpSpPr/>
            <p:nvPr/>
          </p:nvGrpSpPr>
          <p:grpSpPr>
            <a:xfrm>
              <a:off x="6233062" y="1388479"/>
              <a:ext cx="5617029" cy="1298740"/>
              <a:chOff x="5763505" y="1067203"/>
              <a:chExt cx="5617029" cy="1298740"/>
            </a:xfrm>
          </p:grpSpPr>
          <p:sp>
            <p:nvSpPr>
              <p:cNvPr id="2" name="Rounded Rectangle 1">
                <a:extLst>
                  <a:ext uri="{FF2B5EF4-FFF2-40B4-BE49-F238E27FC236}">
                    <a16:creationId xmlns:a16="http://schemas.microsoft.com/office/drawing/2014/main" xmlns="" id="{C6E83F43-9C88-AE48-8BDE-D8916A83879F}"/>
                  </a:ext>
                </a:extLst>
              </p:cNvPr>
              <p:cNvSpPr/>
              <p:nvPr/>
            </p:nvSpPr>
            <p:spPr>
              <a:xfrm>
                <a:off x="5763505" y="1067203"/>
                <a:ext cx="5617029" cy="1298740"/>
              </a:xfrm>
              <a:prstGeom prst="roundRect">
                <a:avLst/>
              </a:prstGeom>
              <a:solidFill>
                <a:schemeClr val="bg1">
                  <a:lumMod val="9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grpSp>
            <p:nvGrpSpPr>
              <p:cNvPr id="7" name="Group 6">
                <a:extLst>
                  <a:ext uri="{FF2B5EF4-FFF2-40B4-BE49-F238E27FC236}">
                    <a16:creationId xmlns:a16="http://schemas.microsoft.com/office/drawing/2014/main" xmlns="" id="{3984157B-0B9C-6F4A-A2A1-C54FDC7BB633}"/>
                  </a:ext>
                </a:extLst>
              </p:cNvPr>
              <p:cNvGrpSpPr/>
              <p:nvPr/>
            </p:nvGrpSpPr>
            <p:grpSpPr>
              <a:xfrm>
                <a:off x="6038368" y="1222601"/>
                <a:ext cx="990489" cy="987944"/>
                <a:chOff x="4760187" y="10897308"/>
                <a:chExt cx="1582039" cy="1577975"/>
              </a:xfrm>
            </p:grpSpPr>
            <p:sp>
              <p:nvSpPr>
                <p:cNvPr id="10" name="Кружок">
                  <a:extLst>
                    <a:ext uri="{FF2B5EF4-FFF2-40B4-BE49-F238E27FC236}">
                      <a16:creationId xmlns:a16="http://schemas.microsoft.com/office/drawing/2014/main" xmlns="" id="{397CBCD9-7E1C-DF49-B2ED-312084E91B15}"/>
                    </a:ext>
                  </a:extLst>
                </p:cNvPr>
                <p:cNvSpPr/>
                <p:nvPr/>
              </p:nvSpPr>
              <p:spPr bwMode="auto">
                <a:xfrm>
                  <a:off x="4762664" y="10897308"/>
                  <a:ext cx="1579562" cy="1577975"/>
                </a:xfrm>
                <a:prstGeom prst="ellipse">
                  <a:avLst/>
                </a:prstGeom>
                <a:solidFill>
                  <a:schemeClr val="accent1"/>
                </a:solidFill>
                <a:ln w="12700" cap="flat">
                  <a:noFill/>
                  <a:miter lim="400000"/>
                </a:ln>
                <a:effectLst/>
              </p:spPr>
              <p:txBody>
                <a:bodyPr lIns="19050" tIns="19050" rIns="19050" bIns="19050"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999999"/>
                    </a:solidFill>
                    <a:effectLst/>
                    <a:uLnTx/>
                    <a:uFillTx/>
                    <a:latin typeface="Arial" panose="020B0604020202020204" pitchFamily="34" charset="0"/>
                    <a:ea typeface="Arial"/>
                    <a:cs typeface="Arial" panose="020B0604020202020204" pitchFamily="34" charset="0"/>
                    <a:sym typeface="Arial"/>
                  </a:endParaRPr>
                </a:p>
              </p:txBody>
            </p:sp>
            <p:graphicFrame>
              <p:nvGraphicFramePr>
                <p:cNvPr id="12" name="Chart 5">
                  <a:extLst>
                    <a:ext uri="{FF2B5EF4-FFF2-40B4-BE49-F238E27FC236}">
                      <a16:creationId xmlns:a16="http://schemas.microsoft.com/office/drawing/2014/main" xmlns="" id="{92C66A9E-4579-B245-8E6C-C1003F073908}"/>
                    </a:ext>
                  </a:extLst>
                </p:cNvPr>
                <p:cNvGraphicFramePr/>
                <p:nvPr/>
              </p:nvGraphicFramePr>
              <p:xfrm>
                <a:off x="4760187" y="10901919"/>
                <a:ext cx="1579444" cy="1554908"/>
              </p:xfrm>
              <a:graphic>
                <a:graphicData uri="http://schemas.openxmlformats.org/drawingml/2006/chart">
                  <c:chart xmlns:c="http://schemas.openxmlformats.org/drawingml/2006/chart" xmlns:r="http://schemas.openxmlformats.org/officeDocument/2006/relationships" r:id="rId2"/>
                </a:graphicData>
              </a:graphic>
            </p:graphicFrame>
          </p:grpSp>
          <p:sp>
            <p:nvSpPr>
              <p:cNvPr id="23" name="CuadroTexto 351">
                <a:extLst>
                  <a:ext uri="{FF2B5EF4-FFF2-40B4-BE49-F238E27FC236}">
                    <a16:creationId xmlns:a16="http://schemas.microsoft.com/office/drawing/2014/main" xmlns="" id="{000EC67D-A247-EB40-B583-DE9325DA1467}"/>
                  </a:ext>
                </a:extLst>
              </p:cNvPr>
              <p:cNvSpPr txBox="1"/>
              <p:nvPr/>
            </p:nvSpPr>
            <p:spPr>
              <a:xfrm>
                <a:off x="7124430" y="1237394"/>
                <a:ext cx="4086494" cy="923330"/>
              </a:xfrm>
              <a:prstGeom prst="rect">
                <a:avLst/>
              </a:prstGeom>
              <a:noFill/>
            </p:spPr>
            <p:txBody>
              <a:bodyPr wrap="square" rtlCol="0">
                <a:spAutoFit/>
              </a:bodyPr>
              <a:lstStyle/>
              <a:p>
                <a:pPr marL="0" marR="0" lvl="0" indent="0" algn="l" defTabSz="914217"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rPr>
                  <a:t>Daily life effects include medication burden, clinic time, lifestyle change, and </a:t>
                </a:r>
                <a:r>
                  <a:rPr lang="en-US" sz="1800" dirty="0" smtClean="0">
                    <a:effectLst/>
                    <a:latin typeface="Arial" panose="020B0604020202020204" pitchFamily="34" charset="0"/>
                    <a:ea typeface="Calibri" panose="020F0502020204030204" pitchFamily="34" charset="0"/>
                  </a:rPr>
                  <a:t>career </a:t>
                </a:r>
                <a:r>
                  <a:rPr lang="en-US" sz="1800" dirty="0">
                    <a:effectLst/>
                    <a:latin typeface="Arial" panose="020B0604020202020204" pitchFamily="34" charset="0"/>
                    <a:ea typeface="Calibri" panose="020F0502020204030204" pitchFamily="34" charset="0"/>
                  </a:rPr>
                  <a:t>strain (BHF, 2024)</a:t>
                </a:r>
                <a:endParaRPr kumimoji="0" lang="en-US" sz="1800" b="1" i="0" u="none" strike="noStrike" kern="1200" cap="none" spc="0" normalizeH="0" baseline="0" noProof="0" dirty="0">
                  <a:ln>
                    <a:noFill/>
                  </a:ln>
                  <a:solidFill>
                    <a:srgbClr val="363E48"/>
                  </a:solidFill>
                  <a:effectLst/>
                  <a:uLnTx/>
                  <a:uFillTx/>
                  <a:latin typeface="Arial" panose="020B0604020202020204" pitchFamily="34" charset="0"/>
                  <a:ea typeface="Lato Light" panose="020F0502020204030203" pitchFamily="34" charset="0"/>
                  <a:cs typeface="Arial" panose="020B0604020202020204" pitchFamily="34" charset="0"/>
                </a:endParaRPr>
              </a:p>
            </p:txBody>
          </p:sp>
        </p:grpSp>
        <p:grpSp>
          <p:nvGrpSpPr>
            <p:cNvPr id="20" name="Group 19">
              <a:extLst>
                <a:ext uri="{FF2B5EF4-FFF2-40B4-BE49-F238E27FC236}">
                  <a16:creationId xmlns:a16="http://schemas.microsoft.com/office/drawing/2014/main" xmlns="" id="{DA0742C0-D963-4D0C-B4B7-F9BAAB6DDEF9}"/>
                </a:ext>
              </a:extLst>
            </p:cNvPr>
            <p:cNvGrpSpPr/>
            <p:nvPr/>
          </p:nvGrpSpPr>
          <p:grpSpPr>
            <a:xfrm>
              <a:off x="6233061" y="2884873"/>
              <a:ext cx="5617029" cy="1298740"/>
              <a:chOff x="5763505" y="2881954"/>
              <a:chExt cx="5617029" cy="1298740"/>
            </a:xfrm>
          </p:grpSpPr>
          <p:sp>
            <p:nvSpPr>
              <p:cNvPr id="5" name="Rounded Rectangle 4">
                <a:extLst>
                  <a:ext uri="{FF2B5EF4-FFF2-40B4-BE49-F238E27FC236}">
                    <a16:creationId xmlns:a16="http://schemas.microsoft.com/office/drawing/2014/main" xmlns="" id="{289F4FF4-958E-AA4E-A1FE-63B6CE1B4CFD}"/>
                  </a:ext>
                </a:extLst>
              </p:cNvPr>
              <p:cNvSpPr/>
              <p:nvPr/>
            </p:nvSpPr>
            <p:spPr>
              <a:xfrm>
                <a:off x="5763505" y="2881954"/>
                <a:ext cx="5617029" cy="1298740"/>
              </a:xfrm>
              <a:prstGeom prst="roundRect">
                <a:avLst/>
              </a:prstGeom>
              <a:solidFill>
                <a:schemeClr val="bg1">
                  <a:lumMod val="95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grpSp>
            <p:nvGrpSpPr>
              <p:cNvPr id="8" name="Group 7">
                <a:extLst>
                  <a:ext uri="{FF2B5EF4-FFF2-40B4-BE49-F238E27FC236}">
                    <a16:creationId xmlns:a16="http://schemas.microsoft.com/office/drawing/2014/main" xmlns="" id="{8ABA1C45-0A8B-924D-8391-9F99AB1A7E6F}"/>
                  </a:ext>
                </a:extLst>
              </p:cNvPr>
              <p:cNvGrpSpPr/>
              <p:nvPr/>
            </p:nvGrpSpPr>
            <p:grpSpPr>
              <a:xfrm>
                <a:off x="6022650" y="3069980"/>
                <a:ext cx="1004582" cy="988977"/>
                <a:chOff x="7728696" y="10526342"/>
                <a:chExt cx="2356506" cy="2319903"/>
              </a:xfrm>
            </p:grpSpPr>
            <p:sp>
              <p:nvSpPr>
                <p:cNvPr id="9" name="Кружок">
                  <a:extLst>
                    <a:ext uri="{FF2B5EF4-FFF2-40B4-BE49-F238E27FC236}">
                      <a16:creationId xmlns:a16="http://schemas.microsoft.com/office/drawing/2014/main" xmlns="" id="{FE237B84-ABB9-8841-BADA-A6A7E9CC0AF1}"/>
                    </a:ext>
                  </a:extLst>
                </p:cNvPr>
                <p:cNvSpPr>
                  <a:spLocks noChangeArrowheads="1"/>
                </p:cNvSpPr>
                <p:nvPr/>
              </p:nvSpPr>
              <p:spPr bwMode="auto">
                <a:xfrm>
                  <a:off x="7740449" y="10526626"/>
                  <a:ext cx="2319809" cy="2319619"/>
                </a:xfrm>
                <a:prstGeom prst="ellipse">
                  <a:avLst/>
                </a:prstGeom>
                <a:solidFill>
                  <a:schemeClr val="accent2"/>
                </a:solidFill>
                <a:ln>
                  <a:noFill/>
                </a:ln>
              </p:spPr>
              <p:txBody>
                <a:bodyPr lIns="19050" tIns="19050" rIns="19050" bIns="19050" anchor="ctr"/>
                <a:lstStyle>
                  <a:lvl1pPr>
                    <a:defRPr sz="2000">
                      <a:solidFill>
                        <a:srgbClr val="252D30"/>
                      </a:solidFill>
                      <a:latin typeface="Arial" panose="020B0604020202020204" pitchFamily="34" charset="0"/>
                      <a:ea typeface="Helvetica Neue" panose="02000503000000020004" pitchFamily="2" charset="0"/>
                      <a:cs typeface="Helvetica Neue" panose="02000503000000020004" pitchFamily="2" charset="0"/>
                      <a:sym typeface="Arial" panose="020B0604020202020204" pitchFamily="34" charset="0"/>
                    </a:defRPr>
                  </a:lvl1pPr>
                  <a:lvl2pPr marL="742950" indent="-285750">
                    <a:defRPr sz="2000">
                      <a:solidFill>
                        <a:srgbClr val="252D30"/>
                      </a:solidFill>
                      <a:latin typeface="Arial" panose="020B0604020202020204" pitchFamily="34" charset="0"/>
                      <a:ea typeface="Helvetica Neue" panose="02000503000000020004" pitchFamily="2" charset="0"/>
                      <a:cs typeface="Helvetica Neue" panose="02000503000000020004" pitchFamily="2" charset="0"/>
                      <a:sym typeface="Arial" panose="020B0604020202020204" pitchFamily="34" charset="0"/>
                    </a:defRPr>
                  </a:lvl2pPr>
                  <a:lvl3pPr marL="1143000" indent="-228600">
                    <a:defRPr sz="2000">
                      <a:solidFill>
                        <a:srgbClr val="252D30"/>
                      </a:solidFill>
                      <a:latin typeface="Arial" panose="020B0604020202020204" pitchFamily="34" charset="0"/>
                      <a:ea typeface="Helvetica Neue" panose="02000503000000020004" pitchFamily="2" charset="0"/>
                      <a:cs typeface="Helvetica Neue" panose="02000503000000020004" pitchFamily="2" charset="0"/>
                      <a:sym typeface="Arial" panose="020B0604020202020204" pitchFamily="34" charset="0"/>
                    </a:defRPr>
                  </a:lvl3pPr>
                  <a:lvl4pPr marL="1600200" indent="-228600">
                    <a:defRPr sz="2000">
                      <a:solidFill>
                        <a:srgbClr val="252D30"/>
                      </a:solidFill>
                      <a:latin typeface="Arial" panose="020B0604020202020204" pitchFamily="34" charset="0"/>
                      <a:ea typeface="Helvetica Neue" panose="02000503000000020004" pitchFamily="2" charset="0"/>
                      <a:cs typeface="Helvetica Neue" panose="02000503000000020004" pitchFamily="2" charset="0"/>
                      <a:sym typeface="Arial" panose="020B0604020202020204" pitchFamily="34" charset="0"/>
                    </a:defRPr>
                  </a:lvl4pPr>
                  <a:lvl5pPr marL="2057400" indent="-228600">
                    <a:defRPr sz="2000">
                      <a:solidFill>
                        <a:srgbClr val="252D30"/>
                      </a:solidFill>
                      <a:latin typeface="Arial" panose="020B0604020202020204" pitchFamily="34" charset="0"/>
                      <a:ea typeface="Helvetica Neue" panose="02000503000000020004" pitchFamily="2" charset="0"/>
                      <a:cs typeface="Helvetica Neue" panose="02000503000000020004" pitchFamily="2" charset="0"/>
                      <a:sym typeface="Arial" panose="020B0604020202020204" pitchFamily="34" charset="0"/>
                    </a:defRPr>
                  </a:lvl5pPr>
                  <a:lvl6pPr marL="2514600" indent="-228600" defTabSz="825500" eaLnBrk="0" fontAlgn="base" hangingPunct="0">
                    <a:spcBef>
                      <a:spcPct val="0"/>
                    </a:spcBef>
                    <a:spcAft>
                      <a:spcPct val="0"/>
                    </a:spcAft>
                    <a:defRPr sz="2000">
                      <a:solidFill>
                        <a:srgbClr val="252D30"/>
                      </a:solidFill>
                      <a:latin typeface="Arial" panose="020B0604020202020204" pitchFamily="34" charset="0"/>
                      <a:ea typeface="Helvetica Neue" panose="02000503000000020004" pitchFamily="2" charset="0"/>
                      <a:cs typeface="Helvetica Neue" panose="02000503000000020004" pitchFamily="2" charset="0"/>
                      <a:sym typeface="Arial" panose="020B0604020202020204" pitchFamily="34" charset="0"/>
                    </a:defRPr>
                  </a:lvl6pPr>
                  <a:lvl7pPr marL="2971800" indent="-228600" defTabSz="825500" eaLnBrk="0" fontAlgn="base" hangingPunct="0">
                    <a:spcBef>
                      <a:spcPct val="0"/>
                    </a:spcBef>
                    <a:spcAft>
                      <a:spcPct val="0"/>
                    </a:spcAft>
                    <a:defRPr sz="2000">
                      <a:solidFill>
                        <a:srgbClr val="252D30"/>
                      </a:solidFill>
                      <a:latin typeface="Arial" panose="020B0604020202020204" pitchFamily="34" charset="0"/>
                      <a:ea typeface="Helvetica Neue" panose="02000503000000020004" pitchFamily="2" charset="0"/>
                      <a:cs typeface="Helvetica Neue" panose="02000503000000020004" pitchFamily="2" charset="0"/>
                      <a:sym typeface="Arial" panose="020B0604020202020204" pitchFamily="34" charset="0"/>
                    </a:defRPr>
                  </a:lvl7pPr>
                  <a:lvl8pPr marL="3429000" indent="-228600" defTabSz="825500" eaLnBrk="0" fontAlgn="base" hangingPunct="0">
                    <a:spcBef>
                      <a:spcPct val="0"/>
                    </a:spcBef>
                    <a:spcAft>
                      <a:spcPct val="0"/>
                    </a:spcAft>
                    <a:defRPr sz="2000">
                      <a:solidFill>
                        <a:srgbClr val="252D30"/>
                      </a:solidFill>
                      <a:latin typeface="Arial" panose="020B0604020202020204" pitchFamily="34" charset="0"/>
                      <a:ea typeface="Helvetica Neue" panose="02000503000000020004" pitchFamily="2" charset="0"/>
                      <a:cs typeface="Helvetica Neue" panose="02000503000000020004" pitchFamily="2" charset="0"/>
                      <a:sym typeface="Arial" panose="020B0604020202020204" pitchFamily="34" charset="0"/>
                    </a:defRPr>
                  </a:lvl8pPr>
                  <a:lvl9pPr marL="3886200" indent="-228600" defTabSz="825500" eaLnBrk="0" fontAlgn="base" hangingPunct="0">
                    <a:spcBef>
                      <a:spcPct val="0"/>
                    </a:spcBef>
                    <a:spcAft>
                      <a:spcPct val="0"/>
                    </a:spcAft>
                    <a:defRPr sz="2000">
                      <a:solidFill>
                        <a:srgbClr val="252D30"/>
                      </a:solidFill>
                      <a:latin typeface="Arial" panose="020B0604020202020204" pitchFamily="34" charset="0"/>
                      <a:ea typeface="Helvetica Neue" panose="02000503000000020004" pitchFamily="2" charset="0"/>
                      <a:cs typeface="Helvetica Neue" panose="02000503000000020004" pitchFamily="2" charset="0"/>
                      <a:sym typeface="Arial" panose="020B0604020202020204" pitchFamily="34" charset="0"/>
                    </a:defRPr>
                  </a:lvl9pP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ru-RU" altLang="ru-RU" sz="1000" b="0" i="0" u="none" strike="noStrike" kern="1200" cap="none" spc="0" normalizeH="0" baseline="0" noProof="0">
                    <a:ln>
                      <a:noFill/>
                    </a:ln>
                    <a:solidFill>
                      <a:srgbClr val="252D30"/>
                    </a:solidFill>
                    <a:effectLst/>
                    <a:uLnTx/>
                    <a:uFillTx/>
                    <a:cs typeface="Arial" panose="020B0604020202020204" pitchFamily="34" charset="0"/>
                    <a:sym typeface="Arial" panose="020B0604020202020204" pitchFamily="34" charset="0"/>
                  </a:endParaRPr>
                </a:p>
              </p:txBody>
            </p:sp>
            <p:graphicFrame>
              <p:nvGraphicFramePr>
                <p:cNvPr id="11" name="Chart 5">
                  <a:extLst>
                    <a:ext uri="{FF2B5EF4-FFF2-40B4-BE49-F238E27FC236}">
                      <a16:creationId xmlns:a16="http://schemas.microsoft.com/office/drawing/2014/main" xmlns="" id="{44D2B0A4-2F1F-E241-9638-EA7CCAAC8587}"/>
                    </a:ext>
                  </a:extLst>
                </p:cNvPr>
                <p:cNvGraphicFramePr/>
                <p:nvPr/>
              </p:nvGraphicFramePr>
              <p:xfrm>
                <a:off x="7728696" y="10526342"/>
                <a:ext cx="2356506" cy="2319903"/>
              </p:xfrm>
              <a:graphic>
                <a:graphicData uri="http://schemas.openxmlformats.org/drawingml/2006/chart">
                  <c:chart xmlns:c="http://schemas.openxmlformats.org/drawingml/2006/chart" xmlns:r="http://schemas.openxmlformats.org/officeDocument/2006/relationships" r:id="rId3"/>
                </a:graphicData>
              </a:graphic>
            </p:graphicFrame>
          </p:grpSp>
          <p:sp>
            <p:nvSpPr>
              <p:cNvPr id="27" name="CuadroTexto 351">
                <a:extLst>
                  <a:ext uri="{FF2B5EF4-FFF2-40B4-BE49-F238E27FC236}">
                    <a16:creationId xmlns:a16="http://schemas.microsoft.com/office/drawing/2014/main" xmlns="" id="{6F1EE452-1F97-CE48-B892-D5F6201C5F49}"/>
                  </a:ext>
                </a:extLst>
              </p:cNvPr>
              <p:cNvSpPr txBox="1"/>
              <p:nvPr/>
            </p:nvSpPr>
            <p:spPr>
              <a:xfrm>
                <a:off x="7124430" y="2946789"/>
                <a:ext cx="4126162" cy="1200329"/>
              </a:xfrm>
              <a:prstGeom prst="rect">
                <a:avLst/>
              </a:prstGeom>
              <a:noFill/>
            </p:spPr>
            <p:txBody>
              <a:bodyPr wrap="square" rtlCol="0">
                <a:spAutoFit/>
              </a:bodyPr>
              <a:lstStyle/>
              <a:p>
                <a:pPr marL="0" marR="0" lvl="0" indent="0" algn="l" defTabSz="914217"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rPr>
                  <a:t>Anxiety and depression are common after cardiac events, so screening and referral should be routine (NICE NG106, 2018, NICE NG185, 2020)</a:t>
                </a:r>
                <a:endParaRPr kumimoji="0" lang="en-US" sz="1800" b="1" i="0" u="none" strike="noStrike" kern="1200" cap="none" spc="0" normalizeH="0" baseline="0" noProof="0" dirty="0">
                  <a:ln>
                    <a:noFill/>
                  </a:ln>
                  <a:solidFill>
                    <a:srgbClr val="363E48"/>
                  </a:solidFill>
                  <a:effectLst/>
                  <a:uLnTx/>
                  <a:uFillTx/>
                  <a:latin typeface="Arial" panose="020B0604020202020204" pitchFamily="34" charset="0"/>
                  <a:ea typeface="Lato Light" panose="020F0502020204030203" pitchFamily="34" charset="0"/>
                  <a:cs typeface="Arial" panose="020B0604020202020204" pitchFamily="34" charset="0"/>
                </a:endParaRPr>
              </a:p>
            </p:txBody>
          </p:sp>
        </p:grpSp>
        <p:grpSp>
          <p:nvGrpSpPr>
            <p:cNvPr id="21" name="Group 20">
              <a:extLst>
                <a:ext uri="{FF2B5EF4-FFF2-40B4-BE49-F238E27FC236}">
                  <a16:creationId xmlns:a16="http://schemas.microsoft.com/office/drawing/2014/main" xmlns="" id="{DDAFB8BA-8F73-4FB0-8E9D-65F08FFEDCD2}"/>
                </a:ext>
              </a:extLst>
            </p:cNvPr>
            <p:cNvGrpSpPr/>
            <p:nvPr/>
          </p:nvGrpSpPr>
          <p:grpSpPr>
            <a:xfrm>
              <a:off x="6233061" y="4458556"/>
              <a:ext cx="5617029" cy="1298740"/>
              <a:chOff x="5763505" y="4769857"/>
              <a:chExt cx="5617029" cy="1298740"/>
            </a:xfrm>
          </p:grpSpPr>
          <p:sp>
            <p:nvSpPr>
              <p:cNvPr id="6" name="Rounded Rectangle 5">
                <a:extLst>
                  <a:ext uri="{FF2B5EF4-FFF2-40B4-BE49-F238E27FC236}">
                    <a16:creationId xmlns:a16="http://schemas.microsoft.com/office/drawing/2014/main" xmlns="" id="{D87B35A8-B61C-CD40-BF0C-4F20D889D119}"/>
                  </a:ext>
                </a:extLst>
              </p:cNvPr>
              <p:cNvSpPr/>
              <p:nvPr/>
            </p:nvSpPr>
            <p:spPr>
              <a:xfrm>
                <a:off x="5763505" y="4769857"/>
                <a:ext cx="5617029" cy="1298740"/>
              </a:xfrm>
              <a:prstGeom prst="roundRect">
                <a:avLst/>
              </a:prstGeom>
              <a:solidFill>
                <a:schemeClr val="bg1">
                  <a:lumMod val="95000"/>
                </a:schemeClr>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xmlns="" id="{3297BAE1-3DAF-EE4A-8193-24631B7B4E6C}"/>
                  </a:ext>
                </a:extLst>
              </p:cNvPr>
              <p:cNvGrpSpPr/>
              <p:nvPr/>
            </p:nvGrpSpPr>
            <p:grpSpPr>
              <a:xfrm>
                <a:off x="6037817" y="4924858"/>
                <a:ext cx="989415" cy="990952"/>
                <a:chOff x="10592201" y="12562560"/>
                <a:chExt cx="2320927" cy="2324533"/>
              </a:xfrm>
            </p:grpSpPr>
            <p:sp>
              <p:nvSpPr>
                <p:cNvPr id="15" name="Кружок">
                  <a:extLst>
                    <a:ext uri="{FF2B5EF4-FFF2-40B4-BE49-F238E27FC236}">
                      <a16:creationId xmlns:a16="http://schemas.microsoft.com/office/drawing/2014/main" xmlns="" id="{2B49BB53-1943-4A42-9FF3-54390BD1027A}"/>
                    </a:ext>
                  </a:extLst>
                </p:cNvPr>
                <p:cNvSpPr/>
                <p:nvPr/>
              </p:nvSpPr>
              <p:spPr bwMode="auto">
                <a:xfrm>
                  <a:off x="10592203" y="12562560"/>
                  <a:ext cx="2320925" cy="2319338"/>
                </a:xfrm>
                <a:prstGeom prst="ellipse">
                  <a:avLst/>
                </a:prstGeom>
                <a:solidFill>
                  <a:schemeClr val="accent3"/>
                </a:solidFill>
                <a:ln w="12700" cap="flat">
                  <a:noFill/>
                  <a:miter lim="400000"/>
                </a:ln>
                <a:effectLst/>
              </p:spPr>
              <p:txBody>
                <a:bodyPr lIns="19050" tIns="19050" rIns="19050" bIns="19050"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999999"/>
                    </a:solidFill>
                    <a:effectLst/>
                    <a:uLnTx/>
                    <a:uFillTx/>
                    <a:latin typeface="Arial" panose="020B0604020202020204" pitchFamily="34" charset="0"/>
                    <a:ea typeface="Arial"/>
                    <a:cs typeface="Arial" panose="020B0604020202020204" pitchFamily="34" charset="0"/>
                    <a:sym typeface="Arial"/>
                  </a:endParaRPr>
                </a:p>
              </p:txBody>
            </p:sp>
            <p:graphicFrame>
              <p:nvGraphicFramePr>
                <p:cNvPr id="17" name="Chart 5">
                  <a:extLst>
                    <a:ext uri="{FF2B5EF4-FFF2-40B4-BE49-F238E27FC236}">
                      <a16:creationId xmlns:a16="http://schemas.microsoft.com/office/drawing/2014/main" xmlns="" id="{9630E5AF-1C74-D642-8DF5-3220E93CA146}"/>
                    </a:ext>
                  </a:extLst>
                </p:cNvPr>
                <p:cNvGraphicFramePr/>
                <p:nvPr/>
              </p:nvGraphicFramePr>
              <p:xfrm>
                <a:off x="10592201" y="12602217"/>
                <a:ext cx="2320927" cy="2284876"/>
              </p:xfrm>
              <a:graphic>
                <a:graphicData uri="http://schemas.openxmlformats.org/drawingml/2006/chart">
                  <c:chart xmlns:c="http://schemas.openxmlformats.org/drawingml/2006/chart" xmlns:r="http://schemas.openxmlformats.org/officeDocument/2006/relationships" r:id="rId4"/>
                </a:graphicData>
              </a:graphic>
            </p:graphicFrame>
          </p:grpSp>
          <p:sp>
            <p:nvSpPr>
              <p:cNvPr id="30" name="CuadroTexto 351">
                <a:extLst>
                  <a:ext uri="{FF2B5EF4-FFF2-40B4-BE49-F238E27FC236}">
                    <a16:creationId xmlns:a16="http://schemas.microsoft.com/office/drawing/2014/main" xmlns="" id="{ECD5D957-B723-E048-9B4F-4EDABBF6E0CB}"/>
                  </a:ext>
                </a:extLst>
              </p:cNvPr>
              <p:cNvSpPr txBox="1"/>
              <p:nvPr/>
            </p:nvSpPr>
            <p:spPr>
              <a:xfrm>
                <a:off x="7124430" y="4941764"/>
                <a:ext cx="4113904" cy="923330"/>
              </a:xfrm>
              <a:prstGeom prst="rect">
                <a:avLst/>
              </a:prstGeom>
              <a:noFill/>
            </p:spPr>
            <p:txBody>
              <a:bodyPr wrap="square" rtlCol="0">
                <a:spAutoFit/>
              </a:bodyPr>
              <a:lstStyle/>
              <a:p>
                <a:pPr marL="0" marR="0" lvl="0" indent="0" algn="l" defTabSz="914217"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rPr>
                  <a:t>Barriers include health literacy and transport, so social prescribing is recommended (NHS England, 2019a)</a:t>
                </a:r>
                <a:endParaRPr kumimoji="0" lang="en-US" sz="1800" b="1" i="0" u="none" strike="noStrike" kern="1200" cap="none" spc="0" normalizeH="0" baseline="0" noProof="0" dirty="0">
                  <a:ln>
                    <a:noFill/>
                  </a:ln>
                  <a:solidFill>
                    <a:srgbClr val="363E48"/>
                  </a:solidFill>
                  <a:effectLst/>
                  <a:uLnTx/>
                  <a:uFillTx/>
                  <a:latin typeface="Arial" panose="020B0604020202020204" pitchFamily="34" charset="0"/>
                  <a:ea typeface="Lato Light" panose="020F0502020204030203" pitchFamily="34" charset="0"/>
                  <a:cs typeface="Arial" panose="020B0604020202020204" pitchFamily="34" charset="0"/>
                </a:endParaRPr>
              </a:p>
            </p:txBody>
          </p:sp>
        </p:grpSp>
      </p:grpSp>
      <p:sp>
        <p:nvSpPr>
          <p:cNvPr id="4" name="TextBox 3">
            <a:extLst>
              <a:ext uri="{FF2B5EF4-FFF2-40B4-BE49-F238E27FC236}">
                <a16:creationId xmlns:a16="http://schemas.microsoft.com/office/drawing/2014/main" xmlns="" id="{6389982F-4DDD-432F-B009-A87C46E1588E}"/>
              </a:ext>
            </a:extLst>
          </p:cNvPr>
          <p:cNvSpPr txBox="1"/>
          <p:nvPr/>
        </p:nvSpPr>
        <p:spPr>
          <a:xfrm>
            <a:off x="1370564" y="404856"/>
            <a:ext cx="9450872" cy="461665"/>
          </a:xfrm>
          <a:prstGeom prst="rect">
            <a:avLst/>
          </a:prstGeom>
          <a:solidFill>
            <a:schemeClr val="bg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effectLst/>
                <a:latin typeface="Arial" panose="020B0604020202020204" pitchFamily="34" charset="0"/>
                <a:ea typeface="Calibri" panose="020F0502020204030204" pitchFamily="34" charset="0"/>
              </a:rPr>
              <a:t>PSYCHOSOCIAL IMPACT</a:t>
            </a:r>
            <a:endParaRPr kumimoji="0" lang="en-US" sz="3600" b="1" i="0" u="none" strike="noStrike" kern="1200" cap="none" spc="0" normalizeH="0" baseline="0" noProof="0" dirty="0">
              <a:ln>
                <a:noFill/>
              </a:ln>
              <a:solidFill>
                <a:srgbClr val="363E48"/>
              </a:solidFill>
              <a:effectLst/>
              <a:uLnTx/>
              <a:uFillTx/>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xmlns="" id="{3CEFBB1E-63BE-475C-851F-59D26F21A205}"/>
              </a:ext>
            </a:extLst>
          </p:cNvPr>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511519" y="2256440"/>
            <a:ext cx="5296466" cy="2632894"/>
          </a:xfrm>
          <a:prstGeom prst="rect">
            <a:avLst/>
          </a:prstGeom>
        </p:spPr>
      </p:pic>
    </p:spTree>
    <p:extLst>
      <p:ext uri="{BB962C8B-B14F-4D97-AF65-F5344CB8AC3E}">
        <p14:creationId xmlns:p14="http://schemas.microsoft.com/office/powerpoint/2010/main" xmlns="" val="2343695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xmlns="" id="{04A9026E-30F6-4F8B-8D4C-4FE76F6B10A8}"/>
              </a:ext>
            </a:extLst>
          </p:cNvPr>
          <p:cNvGrpSpPr/>
          <p:nvPr/>
        </p:nvGrpSpPr>
        <p:grpSpPr>
          <a:xfrm>
            <a:off x="1924032" y="1156241"/>
            <a:ext cx="8343937" cy="4669088"/>
            <a:chOff x="2010546" y="1130254"/>
            <a:chExt cx="8343937" cy="4669088"/>
          </a:xfrm>
        </p:grpSpPr>
        <p:sp>
          <p:nvSpPr>
            <p:cNvPr id="15" name="Freeform 69">
              <a:extLst>
                <a:ext uri="{FF2B5EF4-FFF2-40B4-BE49-F238E27FC236}">
                  <a16:creationId xmlns:a16="http://schemas.microsoft.com/office/drawing/2014/main" xmlns="" id="{81635EE0-7B7D-4B4A-9614-D4791168FA2D}"/>
                </a:ext>
              </a:extLst>
            </p:cNvPr>
            <p:cNvSpPr>
              <a:spLocks noChangeArrowheads="1"/>
            </p:cNvSpPr>
            <p:nvPr/>
          </p:nvSpPr>
          <p:spPr bwMode="auto">
            <a:xfrm>
              <a:off x="3059718" y="1130254"/>
              <a:ext cx="7289272" cy="1419951"/>
            </a:xfrm>
            <a:prstGeom prst="roundRect">
              <a:avLst>
                <a:gd name="adj" fmla="val 18967"/>
              </a:avLst>
            </a:prstGeom>
            <a:solidFill>
              <a:schemeClr val="accent6">
                <a:alpha val="20000"/>
              </a:schemeClr>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16" name="Freeform 70">
              <a:extLst>
                <a:ext uri="{FF2B5EF4-FFF2-40B4-BE49-F238E27FC236}">
                  <a16:creationId xmlns:a16="http://schemas.microsoft.com/office/drawing/2014/main" xmlns="" id="{797426E0-D5C2-8C4C-9DDA-5C9BF6391AF8}"/>
                </a:ext>
              </a:extLst>
            </p:cNvPr>
            <p:cNvSpPr>
              <a:spLocks noChangeArrowheads="1"/>
            </p:cNvSpPr>
            <p:nvPr/>
          </p:nvSpPr>
          <p:spPr bwMode="auto">
            <a:xfrm>
              <a:off x="9236648" y="1130254"/>
              <a:ext cx="1106850" cy="1419951"/>
            </a:xfrm>
            <a:custGeom>
              <a:avLst/>
              <a:gdLst>
                <a:gd name="T0" fmla="*/ 1775 w 1776"/>
                <a:gd name="T1" fmla="*/ 1849 h 2280"/>
                <a:gd name="T2" fmla="*/ 1775 w 1776"/>
                <a:gd name="T3" fmla="*/ 430 h 2280"/>
                <a:gd name="T4" fmla="*/ 1775 w 1776"/>
                <a:gd name="T5" fmla="*/ 430 h 2280"/>
                <a:gd name="T6" fmla="*/ 1345 w 1776"/>
                <a:gd name="T7" fmla="*/ 0 h 2280"/>
                <a:gd name="T8" fmla="*/ 0 w 1776"/>
                <a:gd name="T9" fmla="*/ 0 h 2280"/>
                <a:gd name="T10" fmla="*/ 0 w 1776"/>
                <a:gd name="T11" fmla="*/ 2279 h 2280"/>
                <a:gd name="T12" fmla="*/ 1345 w 1776"/>
                <a:gd name="T13" fmla="*/ 2279 h 2280"/>
                <a:gd name="T14" fmla="*/ 1345 w 1776"/>
                <a:gd name="T15" fmla="*/ 2279 h 2280"/>
                <a:gd name="T16" fmla="*/ 1775 w 1776"/>
                <a:gd name="T17" fmla="*/ 1849 h 2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76" h="2280">
                  <a:moveTo>
                    <a:pt x="1775" y="1849"/>
                  </a:moveTo>
                  <a:lnTo>
                    <a:pt x="1775" y="430"/>
                  </a:lnTo>
                  <a:lnTo>
                    <a:pt x="1775" y="430"/>
                  </a:lnTo>
                  <a:cubicBezTo>
                    <a:pt x="1775" y="194"/>
                    <a:pt x="1582" y="0"/>
                    <a:pt x="1345" y="0"/>
                  </a:cubicBezTo>
                  <a:lnTo>
                    <a:pt x="0" y="0"/>
                  </a:lnTo>
                  <a:lnTo>
                    <a:pt x="0" y="2279"/>
                  </a:lnTo>
                  <a:lnTo>
                    <a:pt x="1345" y="2279"/>
                  </a:lnTo>
                  <a:lnTo>
                    <a:pt x="1345" y="2279"/>
                  </a:lnTo>
                  <a:cubicBezTo>
                    <a:pt x="1582" y="2279"/>
                    <a:pt x="1775" y="2085"/>
                    <a:pt x="1775" y="1849"/>
                  </a:cubicBezTo>
                </a:path>
              </a:pathLst>
            </a:custGeom>
            <a:solidFill>
              <a:schemeClr val="accent1"/>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17" name="Freeform 71">
              <a:extLst>
                <a:ext uri="{FF2B5EF4-FFF2-40B4-BE49-F238E27FC236}">
                  <a16:creationId xmlns:a16="http://schemas.microsoft.com/office/drawing/2014/main" xmlns="" id="{0B338109-343F-D943-A43E-7448C4EFB798}"/>
                </a:ext>
              </a:extLst>
            </p:cNvPr>
            <p:cNvSpPr>
              <a:spLocks noChangeArrowheads="1"/>
            </p:cNvSpPr>
            <p:nvPr/>
          </p:nvSpPr>
          <p:spPr bwMode="auto">
            <a:xfrm>
              <a:off x="2010546" y="1146733"/>
              <a:ext cx="1384248" cy="1384247"/>
            </a:xfrm>
            <a:custGeom>
              <a:avLst/>
              <a:gdLst>
                <a:gd name="T0" fmla="*/ 1111 w 2224"/>
                <a:gd name="T1" fmla="*/ 2223 h 2224"/>
                <a:gd name="T2" fmla="*/ 0 w 2224"/>
                <a:gd name="T3" fmla="*/ 1112 h 2224"/>
                <a:gd name="T4" fmla="*/ 1111 w 2224"/>
                <a:gd name="T5" fmla="*/ 0 h 2224"/>
                <a:gd name="T6" fmla="*/ 2223 w 2224"/>
                <a:gd name="T7" fmla="*/ 1112 h 2224"/>
                <a:gd name="T8" fmla="*/ 1111 w 2224"/>
                <a:gd name="T9" fmla="*/ 2223 h 2224"/>
              </a:gdLst>
              <a:ahLst/>
              <a:cxnLst>
                <a:cxn ang="0">
                  <a:pos x="T0" y="T1"/>
                </a:cxn>
                <a:cxn ang="0">
                  <a:pos x="T2" y="T3"/>
                </a:cxn>
                <a:cxn ang="0">
                  <a:pos x="T4" y="T5"/>
                </a:cxn>
                <a:cxn ang="0">
                  <a:pos x="T6" y="T7"/>
                </a:cxn>
                <a:cxn ang="0">
                  <a:pos x="T8" y="T9"/>
                </a:cxn>
              </a:cxnLst>
              <a:rect l="0" t="0" r="r" b="b"/>
              <a:pathLst>
                <a:path w="2224" h="2224">
                  <a:moveTo>
                    <a:pt x="1111" y="2223"/>
                  </a:moveTo>
                  <a:lnTo>
                    <a:pt x="0" y="1112"/>
                  </a:lnTo>
                  <a:lnTo>
                    <a:pt x="1111" y="0"/>
                  </a:lnTo>
                  <a:lnTo>
                    <a:pt x="2223" y="1112"/>
                  </a:lnTo>
                  <a:lnTo>
                    <a:pt x="1111" y="2223"/>
                  </a:lnTo>
                </a:path>
              </a:pathLst>
            </a:custGeom>
            <a:solidFill>
              <a:schemeClr val="bg2"/>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18" name="Freeform 72">
              <a:extLst>
                <a:ext uri="{FF2B5EF4-FFF2-40B4-BE49-F238E27FC236}">
                  <a16:creationId xmlns:a16="http://schemas.microsoft.com/office/drawing/2014/main" xmlns="" id="{33F7451B-4B27-4040-9BA4-FA24C0A6266D}"/>
                </a:ext>
              </a:extLst>
            </p:cNvPr>
            <p:cNvSpPr>
              <a:spLocks noChangeArrowheads="1"/>
            </p:cNvSpPr>
            <p:nvPr/>
          </p:nvSpPr>
          <p:spPr bwMode="auto">
            <a:xfrm>
              <a:off x="2101180" y="1237367"/>
              <a:ext cx="1205725" cy="1205725"/>
            </a:xfrm>
            <a:custGeom>
              <a:avLst/>
              <a:gdLst>
                <a:gd name="T0" fmla="*/ 966 w 1935"/>
                <a:gd name="T1" fmla="*/ 1935 h 1936"/>
                <a:gd name="T2" fmla="*/ 0 w 1935"/>
                <a:gd name="T3" fmla="*/ 968 h 1936"/>
                <a:gd name="T4" fmla="*/ 966 w 1935"/>
                <a:gd name="T5" fmla="*/ 0 h 1936"/>
                <a:gd name="T6" fmla="*/ 1934 w 1935"/>
                <a:gd name="T7" fmla="*/ 968 h 1936"/>
                <a:gd name="T8" fmla="*/ 966 w 1935"/>
                <a:gd name="T9" fmla="*/ 1935 h 1936"/>
              </a:gdLst>
              <a:ahLst/>
              <a:cxnLst>
                <a:cxn ang="0">
                  <a:pos x="T0" y="T1"/>
                </a:cxn>
                <a:cxn ang="0">
                  <a:pos x="T2" y="T3"/>
                </a:cxn>
                <a:cxn ang="0">
                  <a:pos x="T4" y="T5"/>
                </a:cxn>
                <a:cxn ang="0">
                  <a:pos x="T6" y="T7"/>
                </a:cxn>
                <a:cxn ang="0">
                  <a:pos x="T8" y="T9"/>
                </a:cxn>
              </a:cxnLst>
              <a:rect l="0" t="0" r="r" b="b"/>
              <a:pathLst>
                <a:path w="1935" h="1936">
                  <a:moveTo>
                    <a:pt x="966" y="1935"/>
                  </a:moveTo>
                  <a:lnTo>
                    <a:pt x="0" y="968"/>
                  </a:lnTo>
                  <a:lnTo>
                    <a:pt x="966" y="0"/>
                  </a:lnTo>
                  <a:lnTo>
                    <a:pt x="1934" y="968"/>
                  </a:lnTo>
                  <a:lnTo>
                    <a:pt x="966" y="1935"/>
                  </a:lnTo>
                </a:path>
              </a:pathLst>
            </a:custGeom>
            <a:solidFill>
              <a:schemeClr val="accent1"/>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19" name="Freeform 18">
              <a:extLst>
                <a:ext uri="{FF2B5EF4-FFF2-40B4-BE49-F238E27FC236}">
                  <a16:creationId xmlns:a16="http://schemas.microsoft.com/office/drawing/2014/main" xmlns="" id="{BDAACA1E-3FA5-9F40-85DE-33CBE5A1C674}"/>
                </a:ext>
              </a:extLst>
            </p:cNvPr>
            <p:cNvSpPr>
              <a:spLocks noChangeArrowheads="1"/>
            </p:cNvSpPr>
            <p:nvPr/>
          </p:nvSpPr>
          <p:spPr bwMode="auto">
            <a:xfrm>
              <a:off x="9503062" y="1476315"/>
              <a:ext cx="578892" cy="724461"/>
            </a:xfrm>
            <a:custGeom>
              <a:avLst/>
              <a:gdLst>
                <a:gd name="connsiteX0" fmla="*/ 119642 w 1157784"/>
                <a:gd name="connsiteY0" fmla="*/ 1112511 h 1448921"/>
                <a:gd name="connsiteX1" fmla="*/ 38634 w 1157784"/>
                <a:gd name="connsiteY1" fmla="*/ 1333474 h 1448921"/>
                <a:gd name="connsiteX2" fmla="*/ 579516 w 1157784"/>
                <a:gd name="connsiteY2" fmla="*/ 1409197 h 1448921"/>
                <a:gd name="connsiteX3" fmla="*/ 1119150 w 1157784"/>
                <a:gd name="connsiteY3" fmla="*/ 1333474 h 1448921"/>
                <a:gd name="connsiteX4" fmla="*/ 1038142 w 1157784"/>
                <a:gd name="connsiteY4" fmla="*/ 1112511 h 1448921"/>
                <a:gd name="connsiteX5" fmla="*/ 579516 w 1157784"/>
                <a:gd name="connsiteY5" fmla="*/ 1174579 h 1448921"/>
                <a:gd name="connsiteX6" fmla="*/ 119642 w 1157784"/>
                <a:gd name="connsiteY6" fmla="*/ 1112511 h 1448921"/>
                <a:gd name="connsiteX7" fmla="*/ 496016 w 1157784"/>
                <a:gd name="connsiteY7" fmla="*/ 1015684 h 1448921"/>
                <a:gd name="connsiteX8" fmla="*/ 482306 w 1157784"/>
                <a:gd name="connsiteY8" fmla="*/ 1016926 h 1448921"/>
                <a:gd name="connsiteX9" fmla="*/ 472336 w 1157784"/>
                <a:gd name="connsiteY9" fmla="*/ 1016926 h 1448921"/>
                <a:gd name="connsiteX10" fmla="*/ 459874 w 1157784"/>
                <a:gd name="connsiteY10" fmla="*/ 1016926 h 1448921"/>
                <a:gd name="connsiteX11" fmla="*/ 449904 w 1157784"/>
                <a:gd name="connsiteY11" fmla="*/ 1018167 h 1448921"/>
                <a:gd name="connsiteX12" fmla="*/ 438688 w 1157784"/>
                <a:gd name="connsiteY12" fmla="*/ 1019408 h 1448921"/>
                <a:gd name="connsiteX13" fmla="*/ 427470 w 1157784"/>
                <a:gd name="connsiteY13" fmla="*/ 1019408 h 1448921"/>
                <a:gd name="connsiteX14" fmla="*/ 416254 w 1157784"/>
                <a:gd name="connsiteY14" fmla="*/ 1019408 h 1448921"/>
                <a:gd name="connsiteX15" fmla="*/ 411270 w 1157784"/>
                <a:gd name="connsiteY15" fmla="*/ 1020650 h 1448921"/>
                <a:gd name="connsiteX16" fmla="*/ 411270 w 1157784"/>
                <a:gd name="connsiteY16" fmla="*/ 1057891 h 1448921"/>
                <a:gd name="connsiteX17" fmla="*/ 392576 w 1157784"/>
                <a:gd name="connsiteY17" fmla="*/ 1076511 h 1448921"/>
                <a:gd name="connsiteX18" fmla="*/ 372634 w 1157784"/>
                <a:gd name="connsiteY18" fmla="*/ 1057891 h 1448921"/>
                <a:gd name="connsiteX19" fmla="*/ 372634 w 1157784"/>
                <a:gd name="connsiteY19" fmla="*/ 1023133 h 1448921"/>
                <a:gd name="connsiteX20" fmla="*/ 367650 w 1157784"/>
                <a:gd name="connsiteY20" fmla="*/ 1023133 h 1448921"/>
                <a:gd name="connsiteX21" fmla="*/ 357680 w 1157784"/>
                <a:gd name="connsiteY21" fmla="*/ 1024374 h 1448921"/>
                <a:gd name="connsiteX22" fmla="*/ 348956 w 1157784"/>
                <a:gd name="connsiteY22" fmla="*/ 1025615 h 1448921"/>
                <a:gd name="connsiteX23" fmla="*/ 338986 w 1157784"/>
                <a:gd name="connsiteY23" fmla="*/ 1026857 h 1448921"/>
                <a:gd name="connsiteX24" fmla="*/ 331508 w 1157784"/>
                <a:gd name="connsiteY24" fmla="*/ 1026857 h 1448921"/>
                <a:gd name="connsiteX25" fmla="*/ 322784 w 1157784"/>
                <a:gd name="connsiteY25" fmla="*/ 1029339 h 1448921"/>
                <a:gd name="connsiteX26" fmla="*/ 314060 w 1157784"/>
                <a:gd name="connsiteY26" fmla="*/ 1029339 h 1448921"/>
                <a:gd name="connsiteX27" fmla="*/ 305336 w 1157784"/>
                <a:gd name="connsiteY27" fmla="*/ 1030581 h 1448921"/>
                <a:gd name="connsiteX28" fmla="*/ 297858 w 1157784"/>
                <a:gd name="connsiteY28" fmla="*/ 1031822 h 1448921"/>
                <a:gd name="connsiteX29" fmla="*/ 289134 w 1157784"/>
                <a:gd name="connsiteY29" fmla="*/ 1031822 h 1448921"/>
                <a:gd name="connsiteX30" fmla="*/ 282904 w 1157784"/>
                <a:gd name="connsiteY30" fmla="*/ 1033063 h 1448921"/>
                <a:gd name="connsiteX31" fmla="*/ 272934 w 1157784"/>
                <a:gd name="connsiteY31" fmla="*/ 1035546 h 1448921"/>
                <a:gd name="connsiteX32" fmla="*/ 266702 w 1157784"/>
                <a:gd name="connsiteY32" fmla="*/ 1035546 h 1448921"/>
                <a:gd name="connsiteX33" fmla="*/ 259224 w 1157784"/>
                <a:gd name="connsiteY33" fmla="*/ 1036788 h 1448921"/>
                <a:gd name="connsiteX34" fmla="*/ 252992 w 1157784"/>
                <a:gd name="connsiteY34" fmla="*/ 1038029 h 1448921"/>
                <a:gd name="connsiteX35" fmla="*/ 245516 w 1157784"/>
                <a:gd name="connsiteY35" fmla="*/ 1039270 h 1448921"/>
                <a:gd name="connsiteX36" fmla="*/ 239284 w 1157784"/>
                <a:gd name="connsiteY36" fmla="*/ 1040512 h 1448921"/>
                <a:gd name="connsiteX37" fmla="*/ 231806 w 1157784"/>
                <a:gd name="connsiteY37" fmla="*/ 1042994 h 1448921"/>
                <a:gd name="connsiteX38" fmla="*/ 226822 w 1157784"/>
                <a:gd name="connsiteY38" fmla="*/ 1042994 h 1448921"/>
                <a:gd name="connsiteX39" fmla="*/ 219344 w 1157784"/>
                <a:gd name="connsiteY39" fmla="*/ 1044236 h 1448921"/>
                <a:gd name="connsiteX40" fmla="*/ 214358 w 1157784"/>
                <a:gd name="connsiteY40" fmla="*/ 1045477 h 1448921"/>
                <a:gd name="connsiteX41" fmla="*/ 208128 w 1157784"/>
                <a:gd name="connsiteY41" fmla="*/ 1046719 h 1448921"/>
                <a:gd name="connsiteX42" fmla="*/ 203142 w 1157784"/>
                <a:gd name="connsiteY42" fmla="*/ 1047960 h 1448921"/>
                <a:gd name="connsiteX43" fmla="*/ 198156 w 1157784"/>
                <a:gd name="connsiteY43" fmla="*/ 1050443 h 1448921"/>
                <a:gd name="connsiteX44" fmla="*/ 193172 w 1157784"/>
                <a:gd name="connsiteY44" fmla="*/ 1050443 h 1448921"/>
                <a:gd name="connsiteX45" fmla="*/ 188186 w 1157784"/>
                <a:gd name="connsiteY45" fmla="*/ 1051684 h 1448921"/>
                <a:gd name="connsiteX46" fmla="*/ 183202 w 1157784"/>
                <a:gd name="connsiteY46" fmla="*/ 1052925 h 1448921"/>
                <a:gd name="connsiteX47" fmla="*/ 179462 w 1157784"/>
                <a:gd name="connsiteY47" fmla="*/ 1054167 h 1448921"/>
                <a:gd name="connsiteX48" fmla="*/ 174478 w 1157784"/>
                <a:gd name="connsiteY48" fmla="*/ 1056649 h 1448921"/>
                <a:gd name="connsiteX49" fmla="*/ 170738 w 1157784"/>
                <a:gd name="connsiteY49" fmla="*/ 1057891 h 1448921"/>
                <a:gd name="connsiteX50" fmla="*/ 167000 w 1157784"/>
                <a:gd name="connsiteY50" fmla="*/ 1057891 h 1448921"/>
                <a:gd name="connsiteX51" fmla="*/ 163262 w 1157784"/>
                <a:gd name="connsiteY51" fmla="*/ 1060374 h 1448921"/>
                <a:gd name="connsiteX52" fmla="*/ 159522 w 1157784"/>
                <a:gd name="connsiteY52" fmla="*/ 1061615 h 1448921"/>
                <a:gd name="connsiteX53" fmla="*/ 155784 w 1157784"/>
                <a:gd name="connsiteY53" fmla="*/ 1061615 h 1448921"/>
                <a:gd name="connsiteX54" fmla="*/ 153292 w 1157784"/>
                <a:gd name="connsiteY54" fmla="*/ 1064098 h 1448921"/>
                <a:gd name="connsiteX55" fmla="*/ 149552 w 1157784"/>
                <a:gd name="connsiteY55" fmla="*/ 1065339 h 1448921"/>
                <a:gd name="connsiteX56" fmla="*/ 147060 w 1157784"/>
                <a:gd name="connsiteY56" fmla="*/ 1066580 h 1448921"/>
                <a:gd name="connsiteX57" fmla="*/ 144568 w 1157784"/>
                <a:gd name="connsiteY57" fmla="*/ 1067822 h 1448921"/>
                <a:gd name="connsiteX58" fmla="*/ 142074 w 1157784"/>
                <a:gd name="connsiteY58" fmla="*/ 1067822 h 1448921"/>
                <a:gd name="connsiteX59" fmla="*/ 139582 w 1157784"/>
                <a:gd name="connsiteY59" fmla="*/ 1070304 h 1448921"/>
                <a:gd name="connsiteX60" fmla="*/ 138336 w 1157784"/>
                <a:gd name="connsiteY60" fmla="*/ 1070304 h 1448921"/>
                <a:gd name="connsiteX61" fmla="*/ 137090 w 1157784"/>
                <a:gd name="connsiteY61" fmla="*/ 1072787 h 1448921"/>
                <a:gd name="connsiteX62" fmla="*/ 135844 w 1157784"/>
                <a:gd name="connsiteY62" fmla="*/ 1072787 h 1448921"/>
                <a:gd name="connsiteX63" fmla="*/ 133350 w 1157784"/>
                <a:gd name="connsiteY63" fmla="*/ 1074029 h 1448921"/>
                <a:gd name="connsiteX64" fmla="*/ 133350 w 1157784"/>
                <a:gd name="connsiteY64" fmla="*/ 1075270 h 1448921"/>
                <a:gd name="connsiteX65" fmla="*/ 132104 w 1157784"/>
                <a:gd name="connsiteY65" fmla="*/ 1075270 h 1448921"/>
                <a:gd name="connsiteX66" fmla="*/ 579516 w 1157784"/>
                <a:gd name="connsiteY66" fmla="*/ 1136097 h 1448921"/>
                <a:gd name="connsiteX67" fmla="*/ 1025680 w 1157784"/>
                <a:gd name="connsiteY67" fmla="*/ 1075270 h 1448921"/>
                <a:gd name="connsiteX68" fmla="*/ 1024434 w 1157784"/>
                <a:gd name="connsiteY68" fmla="*/ 1075270 h 1448921"/>
                <a:gd name="connsiteX69" fmla="*/ 1024434 w 1157784"/>
                <a:gd name="connsiteY69" fmla="*/ 1074029 h 1448921"/>
                <a:gd name="connsiteX70" fmla="*/ 1023188 w 1157784"/>
                <a:gd name="connsiteY70" fmla="*/ 1072787 h 1448921"/>
                <a:gd name="connsiteX71" fmla="*/ 1020696 w 1157784"/>
                <a:gd name="connsiteY71" fmla="*/ 1072787 h 1448921"/>
                <a:gd name="connsiteX72" fmla="*/ 1019448 w 1157784"/>
                <a:gd name="connsiteY72" fmla="*/ 1070304 h 1448921"/>
                <a:gd name="connsiteX73" fmla="*/ 1016956 w 1157784"/>
                <a:gd name="connsiteY73" fmla="*/ 1070304 h 1448921"/>
                <a:gd name="connsiteX74" fmla="*/ 1014464 w 1157784"/>
                <a:gd name="connsiteY74" fmla="*/ 1067822 h 1448921"/>
                <a:gd name="connsiteX75" fmla="*/ 1013218 w 1157784"/>
                <a:gd name="connsiteY75" fmla="*/ 1067822 h 1448921"/>
                <a:gd name="connsiteX76" fmla="*/ 1010724 w 1157784"/>
                <a:gd name="connsiteY76" fmla="*/ 1066580 h 1448921"/>
                <a:gd name="connsiteX77" fmla="*/ 1008232 w 1157784"/>
                <a:gd name="connsiteY77" fmla="*/ 1065339 h 1448921"/>
                <a:gd name="connsiteX78" fmla="*/ 1004494 w 1157784"/>
                <a:gd name="connsiteY78" fmla="*/ 1064098 h 1448921"/>
                <a:gd name="connsiteX79" fmla="*/ 1002000 w 1157784"/>
                <a:gd name="connsiteY79" fmla="*/ 1061615 h 1448921"/>
                <a:gd name="connsiteX80" fmla="*/ 998262 w 1157784"/>
                <a:gd name="connsiteY80" fmla="*/ 1061615 h 1448921"/>
                <a:gd name="connsiteX81" fmla="*/ 995770 w 1157784"/>
                <a:gd name="connsiteY81" fmla="*/ 1060374 h 1448921"/>
                <a:gd name="connsiteX82" fmla="*/ 990784 w 1157784"/>
                <a:gd name="connsiteY82" fmla="*/ 1057891 h 1448921"/>
                <a:gd name="connsiteX83" fmla="*/ 987046 w 1157784"/>
                <a:gd name="connsiteY83" fmla="*/ 1057891 h 1448921"/>
                <a:gd name="connsiteX84" fmla="*/ 983306 w 1157784"/>
                <a:gd name="connsiteY84" fmla="*/ 1056649 h 1448921"/>
                <a:gd name="connsiteX85" fmla="*/ 979568 w 1157784"/>
                <a:gd name="connsiteY85" fmla="*/ 1054167 h 1448921"/>
                <a:gd name="connsiteX86" fmla="*/ 974584 w 1157784"/>
                <a:gd name="connsiteY86" fmla="*/ 1052925 h 1448921"/>
                <a:gd name="connsiteX87" fmla="*/ 969598 w 1157784"/>
                <a:gd name="connsiteY87" fmla="*/ 1051684 h 1448921"/>
                <a:gd name="connsiteX88" fmla="*/ 964612 w 1157784"/>
                <a:gd name="connsiteY88" fmla="*/ 1050443 h 1448921"/>
                <a:gd name="connsiteX89" fmla="*/ 959628 w 1157784"/>
                <a:gd name="connsiteY89" fmla="*/ 1050443 h 1448921"/>
                <a:gd name="connsiteX90" fmla="*/ 953396 w 1157784"/>
                <a:gd name="connsiteY90" fmla="*/ 1047960 h 1448921"/>
                <a:gd name="connsiteX91" fmla="*/ 949658 w 1157784"/>
                <a:gd name="connsiteY91" fmla="*/ 1046719 h 1448921"/>
                <a:gd name="connsiteX92" fmla="*/ 943426 w 1157784"/>
                <a:gd name="connsiteY92" fmla="*/ 1045477 h 1448921"/>
                <a:gd name="connsiteX93" fmla="*/ 938442 w 1157784"/>
                <a:gd name="connsiteY93" fmla="*/ 1044236 h 1448921"/>
                <a:gd name="connsiteX94" fmla="*/ 930964 w 1157784"/>
                <a:gd name="connsiteY94" fmla="*/ 1042994 h 1448921"/>
                <a:gd name="connsiteX95" fmla="*/ 925978 w 1157784"/>
                <a:gd name="connsiteY95" fmla="*/ 1042994 h 1448921"/>
                <a:gd name="connsiteX96" fmla="*/ 918500 w 1157784"/>
                <a:gd name="connsiteY96" fmla="*/ 1040512 h 1448921"/>
                <a:gd name="connsiteX97" fmla="*/ 912270 w 1157784"/>
                <a:gd name="connsiteY97" fmla="*/ 1039270 h 1448921"/>
                <a:gd name="connsiteX98" fmla="*/ 904792 w 1157784"/>
                <a:gd name="connsiteY98" fmla="*/ 1038029 h 1448921"/>
                <a:gd name="connsiteX99" fmla="*/ 898560 w 1157784"/>
                <a:gd name="connsiteY99" fmla="*/ 1036788 h 1448921"/>
                <a:gd name="connsiteX100" fmla="*/ 891084 w 1157784"/>
                <a:gd name="connsiteY100" fmla="*/ 1035546 h 1448921"/>
                <a:gd name="connsiteX101" fmla="*/ 883606 w 1157784"/>
                <a:gd name="connsiteY101" fmla="*/ 1035546 h 1448921"/>
                <a:gd name="connsiteX102" fmla="*/ 874882 w 1157784"/>
                <a:gd name="connsiteY102" fmla="*/ 1033063 h 1448921"/>
                <a:gd name="connsiteX103" fmla="*/ 868650 w 1157784"/>
                <a:gd name="connsiteY103" fmla="*/ 1031822 h 1448921"/>
                <a:gd name="connsiteX104" fmla="*/ 859926 w 1157784"/>
                <a:gd name="connsiteY104" fmla="*/ 1031822 h 1448921"/>
                <a:gd name="connsiteX105" fmla="*/ 852448 w 1157784"/>
                <a:gd name="connsiteY105" fmla="*/ 1030581 h 1448921"/>
                <a:gd name="connsiteX106" fmla="*/ 843724 w 1157784"/>
                <a:gd name="connsiteY106" fmla="*/ 1029339 h 1448921"/>
                <a:gd name="connsiteX107" fmla="*/ 836248 w 1157784"/>
                <a:gd name="connsiteY107" fmla="*/ 1029339 h 1448921"/>
                <a:gd name="connsiteX108" fmla="*/ 826276 w 1157784"/>
                <a:gd name="connsiteY108" fmla="*/ 1026857 h 1448921"/>
                <a:gd name="connsiteX109" fmla="*/ 818800 w 1157784"/>
                <a:gd name="connsiteY109" fmla="*/ 1026857 h 1448921"/>
                <a:gd name="connsiteX110" fmla="*/ 808830 w 1157784"/>
                <a:gd name="connsiteY110" fmla="*/ 1025615 h 1448921"/>
                <a:gd name="connsiteX111" fmla="*/ 800106 w 1157784"/>
                <a:gd name="connsiteY111" fmla="*/ 1024374 h 1448921"/>
                <a:gd name="connsiteX112" fmla="*/ 790136 w 1157784"/>
                <a:gd name="connsiteY112" fmla="*/ 1023133 h 1448921"/>
                <a:gd name="connsiteX113" fmla="*/ 781412 w 1157784"/>
                <a:gd name="connsiteY113" fmla="*/ 1023133 h 1448921"/>
                <a:gd name="connsiteX114" fmla="*/ 770194 w 1157784"/>
                <a:gd name="connsiteY114" fmla="*/ 1021891 h 1448921"/>
                <a:gd name="connsiteX115" fmla="*/ 761470 w 1157784"/>
                <a:gd name="connsiteY115" fmla="*/ 1021891 h 1448921"/>
                <a:gd name="connsiteX116" fmla="*/ 750254 w 1157784"/>
                <a:gd name="connsiteY116" fmla="*/ 1020650 h 1448921"/>
                <a:gd name="connsiteX117" fmla="*/ 741530 w 1157784"/>
                <a:gd name="connsiteY117" fmla="*/ 1019408 h 1448921"/>
                <a:gd name="connsiteX118" fmla="*/ 730314 w 1157784"/>
                <a:gd name="connsiteY118" fmla="*/ 1019408 h 1448921"/>
                <a:gd name="connsiteX119" fmla="*/ 720344 w 1157784"/>
                <a:gd name="connsiteY119" fmla="*/ 1019408 h 1448921"/>
                <a:gd name="connsiteX120" fmla="*/ 707882 w 1157784"/>
                <a:gd name="connsiteY120" fmla="*/ 1018167 h 1448921"/>
                <a:gd name="connsiteX121" fmla="*/ 697912 w 1157784"/>
                <a:gd name="connsiteY121" fmla="*/ 1016926 h 1448921"/>
                <a:gd name="connsiteX122" fmla="*/ 685448 w 1157784"/>
                <a:gd name="connsiteY122" fmla="*/ 1016926 h 1448921"/>
                <a:gd name="connsiteX123" fmla="*/ 675478 w 1157784"/>
                <a:gd name="connsiteY123" fmla="*/ 1016926 h 1448921"/>
                <a:gd name="connsiteX124" fmla="*/ 661770 w 1157784"/>
                <a:gd name="connsiteY124" fmla="*/ 1015684 h 1448921"/>
                <a:gd name="connsiteX125" fmla="*/ 653046 w 1157784"/>
                <a:gd name="connsiteY125" fmla="*/ 1015684 h 1448921"/>
                <a:gd name="connsiteX126" fmla="*/ 638090 w 1157784"/>
                <a:gd name="connsiteY126" fmla="*/ 1015684 h 1448921"/>
                <a:gd name="connsiteX127" fmla="*/ 628120 w 1157784"/>
                <a:gd name="connsiteY127" fmla="*/ 1015684 h 1448921"/>
                <a:gd name="connsiteX128" fmla="*/ 611918 w 1157784"/>
                <a:gd name="connsiteY128" fmla="*/ 1015684 h 1448921"/>
                <a:gd name="connsiteX129" fmla="*/ 604440 w 1157784"/>
                <a:gd name="connsiteY129" fmla="*/ 1015684 h 1448921"/>
                <a:gd name="connsiteX130" fmla="*/ 579516 w 1157784"/>
                <a:gd name="connsiteY130" fmla="*/ 1015684 h 1448921"/>
                <a:gd name="connsiteX131" fmla="*/ 553344 w 1157784"/>
                <a:gd name="connsiteY131" fmla="*/ 1015684 h 1448921"/>
                <a:gd name="connsiteX132" fmla="*/ 545866 w 1157784"/>
                <a:gd name="connsiteY132" fmla="*/ 1015684 h 1448921"/>
                <a:gd name="connsiteX133" fmla="*/ 529664 w 1157784"/>
                <a:gd name="connsiteY133" fmla="*/ 1015684 h 1448921"/>
                <a:gd name="connsiteX134" fmla="*/ 519694 w 1157784"/>
                <a:gd name="connsiteY134" fmla="*/ 1015684 h 1448921"/>
                <a:gd name="connsiteX135" fmla="*/ 504740 w 1157784"/>
                <a:gd name="connsiteY135" fmla="*/ 1015684 h 1448921"/>
                <a:gd name="connsiteX136" fmla="*/ 496016 w 1157784"/>
                <a:gd name="connsiteY136" fmla="*/ 1015684 h 1448921"/>
                <a:gd name="connsiteX137" fmla="*/ 930964 w 1157784"/>
                <a:gd name="connsiteY137" fmla="*/ 790997 h 1448921"/>
                <a:gd name="connsiteX138" fmla="*/ 950904 w 1157784"/>
                <a:gd name="connsiteY138" fmla="*/ 810859 h 1448921"/>
                <a:gd name="connsiteX139" fmla="*/ 950904 w 1157784"/>
                <a:gd name="connsiteY139" fmla="*/ 984650 h 1448921"/>
                <a:gd name="connsiteX140" fmla="*/ 932210 w 1157784"/>
                <a:gd name="connsiteY140" fmla="*/ 1003271 h 1448921"/>
                <a:gd name="connsiteX141" fmla="*/ 933456 w 1157784"/>
                <a:gd name="connsiteY141" fmla="*/ 1004512 h 1448921"/>
                <a:gd name="connsiteX142" fmla="*/ 942180 w 1157784"/>
                <a:gd name="connsiteY142" fmla="*/ 1005753 h 1448921"/>
                <a:gd name="connsiteX143" fmla="*/ 953396 w 1157784"/>
                <a:gd name="connsiteY143" fmla="*/ 1008236 h 1448921"/>
                <a:gd name="connsiteX144" fmla="*/ 962120 w 1157784"/>
                <a:gd name="connsiteY144" fmla="*/ 1010719 h 1448921"/>
                <a:gd name="connsiteX145" fmla="*/ 970844 w 1157784"/>
                <a:gd name="connsiteY145" fmla="*/ 1013202 h 1448921"/>
                <a:gd name="connsiteX146" fmla="*/ 979568 w 1157784"/>
                <a:gd name="connsiteY146" fmla="*/ 1015684 h 1448921"/>
                <a:gd name="connsiteX147" fmla="*/ 989538 w 1157784"/>
                <a:gd name="connsiteY147" fmla="*/ 1018167 h 1448921"/>
                <a:gd name="connsiteX148" fmla="*/ 997016 w 1157784"/>
                <a:gd name="connsiteY148" fmla="*/ 1020650 h 1448921"/>
                <a:gd name="connsiteX149" fmla="*/ 1004494 w 1157784"/>
                <a:gd name="connsiteY149" fmla="*/ 1023133 h 1448921"/>
                <a:gd name="connsiteX150" fmla="*/ 1011972 w 1157784"/>
                <a:gd name="connsiteY150" fmla="*/ 1025615 h 1448921"/>
                <a:gd name="connsiteX151" fmla="*/ 1019448 w 1157784"/>
                <a:gd name="connsiteY151" fmla="*/ 1029339 h 1448921"/>
                <a:gd name="connsiteX152" fmla="*/ 1025680 w 1157784"/>
                <a:gd name="connsiteY152" fmla="*/ 1031822 h 1448921"/>
                <a:gd name="connsiteX153" fmla="*/ 1031912 w 1157784"/>
                <a:gd name="connsiteY153" fmla="*/ 1035546 h 1448921"/>
                <a:gd name="connsiteX154" fmla="*/ 1036896 w 1157784"/>
                <a:gd name="connsiteY154" fmla="*/ 1038029 h 1448921"/>
                <a:gd name="connsiteX155" fmla="*/ 1043128 w 1157784"/>
                <a:gd name="connsiteY155" fmla="*/ 1041753 h 1448921"/>
                <a:gd name="connsiteX156" fmla="*/ 1046866 w 1157784"/>
                <a:gd name="connsiteY156" fmla="*/ 1045477 h 1448921"/>
                <a:gd name="connsiteX157" fmla="*/ 1051852 w 1157784"/>
                <a:gd name="connsiteY157" fmla="*/ 1049201 h 1448921"/>
                <a:gd name="connsiteX158" fmla="*/ 1055590 w 1157784"/>
                <a:gd name="connsiteY158" fmla="*/ 1052925 h 1448921"/>
                <a:gd name="connsiteX159" fmla="*/ 1058084 w 1157784"/>
                <a:gd name="connsiteY159" fmla="*/ 1056649 h 1448921"/>
                <a:gd name="connsiteX160" fmla="*/ 1060576 w 1157784"/>
                <a:gd name="connsiteY160" fmla="*/ 1060374 h 1448921"/>
                <a:gd name="connsiteX161" fmla="*/ 1063068 w 1157784"/>
                <a:gd name="connsiteY161" fmla="*/ 1065339 h 1448921"/>
                <a:gd name="connsiteX162" fmla="*/ 1063068 w 1157784"/>
                <a:gd name="connsiteY162" fmla="*/ 1069063 h 1448921"/>
                <a:gd name="connsiteX163" fmla="*/ 1064314 w 1157784"/>
                <a:gd name="connsiteY163" fmla="*/ 1072787 h 1448921"/>
                <a:gd name="connsiteX164" fmla="*/ 1157784 w 1157784"/>
                <a:gd name="connsiteY164" fmla="*/ 1333474 h 1448921"/>
                <a:gd name="connsiteX165" fmla="*/ 579516 w 1157784"/>
                <a:gd name="connsiteY165" fmla="*/ 1448921 h 1448921"/>
                <a:gd name="connsiteX166" fmla="*/ 0 w 1157784"/>
                <a:gd name="connsiteY166" fmla="*/ 1333474 h 1448921"/>
                <a:gd name="connsiteX167" fmla="*/ 92224 w 1157784"/>
                <a:gd name="connsiteY167" fmla="*/ 1072787 h 1448921"/>
                <a:gd name="connsiteX168" fmla="*/ 93470 w 1157784"/>
                <a:gd name="connsiteY168" fmla="*/ 1069063 h 1448921"/>
                <a:gd name="connsiteX169" fmla="*/ 94716 w 1157784"/>
                <a:gd name="connsiteY169" fmla="*/ 1065339 h 1448921"/>
                <a:gd name="connsiteX170" fmla="*/ 97210 w 1157784"/>
                <a:gd name="connsiteY170" fmla="*/ 1060374 h 1448921"/>
                <a:gd name="connsiteX171" fmla="*/ 99702 w 1157784"/>
                <a:gd name="connsiteY171" fmla="*/ 1056649 h 1448921"/>
                <a:gd name="connsiteX172" fmla="*/ 102194 w 1157784"/>
                <a:gd name="connsiteY172" fmla="*/ 1052925 h 1448921"/>
                <a:gd name="connsiteX173" fmla="*/ 105932 w 1157784"/>
                <a:gd name="connsiteY173" fmla="*/ 1049201 h 1448921"/>
                <a:gd name="connsiteX174" fmla="*/ 109672 w 1157784"/>
                <a:gd name="connsiteY174" fmla="*/ 1045477 h 1448921"/>
                <a:gd name="connsiteX175" fmla="*/ 114656 w 1157784"/>
                <a:gd name="connsiteY175" fmla="*/ 1041753 h 1448921"/>
                <a:gd name="connsiteX176" fmla="*/ 119642 w 1157784"/>
                <a:gd name="connsiteY176" fmla="*/ 1038029 h 1448921"/>
                <a:gd name="connsiteX177" fmla="*/ 125874 w 1157784"/>
                <a:gd name="connsiteY177" fmla="*/ 1035546 h 1448921"/>
                <a:gd name="connsiteX178" fmla="*/ 132104 w 1157784"/>
                <a:gd name="connsiteY178" fmla="*/ 1031822 h 1448921"/>
                <a:gd name="connsiteX179" fmla="*/ 138336 w 1157784"/>
                <a:gd name="connsiteY179" fmla="*/ 1029339 h 1448921"/>
                <a:gd name="connsiteX180" fmla="*/ 145814 w 1157784"/>
                <a:gd name="connsiteY180" fmla="*/ 1025615 h 1448921"/>
                <a:gd name="connsiteX181" fmla="*/ 153292 w 1157784"/>
                <a:gd name="connsiteY181" fmla="*/ 1023133 h 1448921"/>
                <a:gd name="connsiteX182" fmla="*/ 160768 w 1157784"/>
                <a:gd name="connsiteY182" fmla="*/ 1020650 h 1448921"/>
                <a:gd name="connsiteX183" fmla="*/ 168246 w 1157784"/>
                <a:gd name="connsiteY183" fmla="*/ 1018167 h 1448921"/>
                <a:gd name="connsiteX184" fmla="*/ 178216 w 1157784"/>
                <a:gd name="connsiteY184" fmla="*/ 1015684 h 1448921"/>
                <a:gd name="connsiteX185" fmla="*/ 186940 w 1157784"/>
                <a:gd name="connsiteY185" fmla="*/ 1013202 h 1448921"/>
                <a:gd name="connsiteX186" fmla="*/ 195664 w 1157784"/>
                <a:gd name="connsiteY186" fmla="*/ 1010719 h 1448921"/>
                <a:gd name="connsiteX187" fmla="*/ 204388 w 1157784"/>
                <a:gd name="connsiteY187" fmla="*/ 1008236 h 1448921"/>
                <a:gd name="connsiteX188" fmla="*/ 214358 w 1157784"/>
                <a:gd name="connsiteY188" fmla="*/ 1005753 h 1448921"/>
                <a:gd name="connsiteX189" fmla="*/ 224328 w 1157784"/>
                <a:gd name="connsiteY189" fmla="*/ 1004512 h 1448921"/>
                <a:gd name="connsiteX190" fmla="*/ 235546 w 1157784"/>
                <a:gd name="connsiteY190" fmla="*/ 1002029 h 1448921"/>
                <a:gd name="connsiteX191" fmla="*/ 244268 w 1157784"/>
                <a:gd name="connsiteY191" fmla="*/ 1000788 h 1448921"/>
                <a:gd name="connsiteX192" fmla="*/ 255486 w 1157784"/>
                <a:gd name="connsiteY192" fmla="*/ 998305 h 1448921"/>
                <a:gd name="connsiteX193" fmla="*/ 265456 w 1157784"/>
                <a:gd name="connsiteY193" fmla="*/ 997064 h 1448921"/>
                <a:gd name="connsiteX194" fmla="*/ 276672 w 1157784"/>
                <a:gd name="connsiteY194" fmla="*/ 995823 h 1448921"/>
                <a:gd name="connsiteX195" fmla="*/ 286642 w 1157784"/>
                <a:gd name="connsiteY195" fmla="*/ 993340 h 1448921"/>
                <a:gd name="connsiteX196" fmla="*/ 299104 w 1157784"/>
                <a:gd name="connsiteY196" fmla="*/ 992098 h 1448921"/>
                <a:gd name="connsiteX197" fmla="*/ 309074 w 1157784"/>
                <a:gd name="connsiteY197" fmla="*/ 992098 h 1448921"/>
                <a:gd name="connsiteX198" fmla="*/ 321538 w 1157784"/>
                <a:gd name="connsiteY198" fmla="*/ 989616 h 1448921"/>
                <a:gd name="connsiteX199" fmla="*/ 330262 w 1157784"/>
                <a:gd name="connsiteY199" fmla="*/ 988374 h 1448921"/>
                <a:gd name="connsiteX200" fmla="*/ 343970 w 1157784"/>
                <a:gd name="connsiteY200" fmla="*/ 988374 h 1448921"/>
                <a:gd name="connsiteX201" fmla="*/ 353940 w 1157784"/>
                <a:gd name="connsiteY201" fmla="*/ 987133 h 1448921"/>
                <a:gd name="connsiteX202" fmla="*/ 365158 w 1157784"/>
                <a:gd name="connsiteY202" fmla="*/ 985892 h 1448921"/>
                <a:gd name="connsiteX203" fmla="*/ 372634 w 1157784"/>
                <a:gd name="connsiteY203" fmla="*/ 984650 h 1448921"/>
                <a:gd name="connsiteX204" fmla="*/ 372634 w 1157784"/>
                <a:gd name="connsiteY204" fmla="*/ 913892 h 1448921"/>
                <a:gd name="connsiteX205" fmla="*/ 392576 w 1157784"/>
                <a:gd name="connsiteY205" fmla="*/ 895272 h 1448921"/>
                <a:gd name="connsiteX206" fmla="*/ 411270 w 1157784"/>
                <a:gd name="connsiteY206" fmla="*/ 913892 h 1448921"/>
                <a:gd name="connsiteX207" fmla="*/ 411270 w 1157784"/>
                <a:gd name="connsiteY207" fmla="*/ 982168 h 1448921"/>
                <a:gd name="connsiteX208" fmla="*/ 417500 w 1157784"/>
                <a:gd name="connsiteY208" fmla="*/ 982168 h 1448921"/>
                <a:gd name="connsiteX209" fmla="*/ 429964 w 1157784"/>
                <a:gd name="connsiteY209" fmla="*/ 980926 h 1448921"/>
                <a:gd name="connsiteX210" fmla="*/ 438688 w 1157784"/>
                <a:gd name="connsiteY210" fmla="*/ 979685 h 1448921"/>
                <a:gd name="connsiteX211" fmla="*/ 449904 w 1157784"/>
                <a:gd name="connsiteY211" fmla="*/ 979685 h 1448921"/>
                <a:gd name="connsiteX212" fmla="*/ 458628 w 1157784"/>
                <a:gd name="connsiteY212" fmla="*/ 979685 h 1448921"/>
                <a:gd name="connsiteX213" fmla="*/ 469844 w 1157784"/>
                <a:gd name="connsiteY213" fmla="*/ 978443 h 1448921"/>
                <a:gd name="connsiteX214" fmla="*/ 477322 w 1157784"/>
                <a:gd name="connsiteY214" fmla="*/ 978443 h 1448921"/>
                <a:gd name="connsiteX215" fmla="*/ 488538 w 1157784"/>
                <a:gd name="connsiteY215" fmla="*/ 978443 h 1448921"/>
                <a:gd name="connsiteX216" fmla="*/ 496016 w 1157784"/>
                <a:gd name="connsiteY216" fmla="*/ 978443 h 1448921"/>
                <a:gd name="connsiteX217" fmla="*/ 505986 w 1157784"/>
                <a:gd name="connsiteY217" fmla="*/ 978443 h 1448921"/>
                <a:gd name="connsiteX218" fmla="*/ 512216 w 1157784"/>
                <a:gd name="connsiteY218" fmla="*/ 977202 h 1448921"/>
                <a:gd name="connsiteX219" fmla="*/ 520940 w 1157784"/>
                <a:gd name="connsiteY219" fmla="*/ 977202 h 1448921"/>
                <a:gd name="connsiteX220" fmla="*/ 527172 w 1157784"/>
                <a:gd name="connsiteY220" fmla="*/ 977202 h 1448921"/>
                <a:gd name="connsiteX221" fmla="*/ 535896 w 1157784"/>
                <a:gd name="connsiteY221" fmla="*/ 975961 h 1448921"/>
                <a:gd name="connsiteX222" fmla="*/ 540882 w 1157784"/>
                <a:gd name="connsiteY222" fmla="*/ 975961 h 1448921"/>
                <a:gd name="connsiteX223" fmla="*/ 548358 w 1157784"/>
                <a:gd name="connsiteY223" fmla="*/ 975961 h 1448921"/>
                <a:gd name="connsiteX224" fmla="*/ 552098 w 1157784"/>
                <a:gd name="connsiteY224" fmla="*/ 975961 h 1448921"/>
                <a:gd name="connsiteX225" fmla="*/ 559576 w 1157784"/>
                <a:gd name="connsiteY225" fmla="*/ 975961 h 1448921"/>
                <a:gd name="connsiteX226" fmla="*/ 562068 w 1157784"/>
                <a:gd name="connsiteY226" fmla="*/ 975961 h 1448921"/>
                <a:gd name="connsiteX227" fmla="*/ 569546 w 1157784"/>
                <a:gd name="connsiteY227" fmla="*/ 975961 h 1448921"/>
                <a:gd name="connsiteX228" fmla="*/ 570792 w 1157784"/>
                <a:gd name="connsiteY228" fmla="*/ 975961 h 1448921"/>
                <a:gd name="connsiteX229" fmla="*/ 573284 w 1157784"/>
                <a:gd name="connsiteY229" fmla="*/ 975961 h 1448921"/>
                <a:gd name="connsiteX230" fmla="*/ 579516 w 1157784"/>
                <a:gd name="connsiteY230" fmla="*/ 975961 h 1448921"/>
                <a:gd name="connsiteX231" fmla="*/ 584500 w 1157784"/>
                <a:gd name="connsiteY231" fmla="*/ 975961 h 1448921"/>
                <a:gd name="connsiteX232" fmla="*/ 586994 w 1157784"/>
                <a:gd name="connsiteY232" fmla="*/ 975961 h 1448921"/>
                <a:gd name="connsiteX233" fmla="*/ 589486 w 1157784"/>
                <a:gd name="connsiteY233" fmla="*/ 975961 h 1448921"/>
                <a:gd name="connsiteX234" fmla="*/ 595716 w 1157784"/>
                <a:gd name="connsiteY234" fmla="*/ 975961 h 1448921"/>
                <a:gd name="connsiteX235" fmla="*/ 598210 w 1157784"/>
                <a:gd name="connsiteY235" fmla="*/ 975961 h 1448921"/>
                <a:gd name="connsiteX236" fmla="*/ 604440 w 1157784"/>
                <a:gd name="connsiteY236" fmla="*/ 975961 h 1448921"/>
                <a:gd name="connsiteX237" fmla="*/ 609426 w 1157784"/>
                <a:gd name="connsiteY237" fmla="*/ 975961 h 1448921"/>
                <a:gd name="connsiteX238" fmla="*/ 616904 w 1157784"/>
                <a:gd name="connsiteY238" fmla="*/ 975961 h 1448921"/>
                <a:gd name="connsiteX239" fmla="*/ 621888 w 1157784"/>
                <a:gd name="connsiteY239" fmla="*/ 975961 h 1448921"/>
                <a:gd name="connsiteX240" fmla="*/ 630612 w 1157784"/>
                <a:gd name="connsiteY240" fmla="*/ 977202 h 1448921"/>
                <a:gd name="connsiteX241" fmla="*/ 635598 w 1157784"/>
                <a:gd name="connsiteY241" fmla="*/ 977202 h 1448921"/>
                <a:gd name="connsiteX242" fmla="*/ 645568 w 1157784"/>
                <a:gd name="connsiteY242" fmla="*/ 977202 h 1448921"/>
                <a:gd name="connsiteX243" fmla="*/ 651800 w 1157784"/>
                <a:gd name="connsiteY243" fmla="*/ 978443 h 1448921"/>
                <a:gd name="connsiteX244" fmla="*/ 661770 w 1157784"/>
                <a:gd name="connsiteY244" fmla="*/ 978443 h 1448921"/>
                <a:gd name="connsiteX245" fmla="*/ 669246 w 1157784"/>
                <a:gd name="connsiteY245" fmla="*/ 978443 h 1448921"/>
                <a:gd name="connsiteX246" fmla="*/ 680464 w 1157784"/>
                <a:gd name="connsiteY246" fmla="*/ 978443 h 1448921"/>
                <a:gd name="connsiteX247" fmla="*/ 687940 w 1157784"/>
                <a:gd name="connsiteY247" fmla="*/ 978443 h 1448921"/>
                <a:gd name="connsiteX248" fmla="*/ 699158 w 1157784"/>
                <a:gd name="connsiteY248" fmla="*/ 979685 h 1448921"/>
                <a:gd name="connsiteX249" fmla="*/ 707882 w 1157784"/>
                <a:gd name="connsiteY249" fmla="*/ 979685 h 1448921"/>
                <a:gd name="connsiteX250" fmla="*/ 719098 w 1157784"/>
                <a:gd name="connsiteY250" fmla="*/ 979685 h 1448921"/>
                <a:gd name="connsiteX251" fmla="*/ 727822 w 1157784"/>
                <a:gd name="connsiteY251" fmla="*/ 980926 h 1448921"/>
                <a:gd name="connsiteX252" fmla="*/ 740284 w 1157784"/>
                <a:gd name="connsiteY252" fmla="*/ 982168 h 1448921"/>
                <a:gd name="connsiteX253" fmla="*/ 749008 w 1157784"/>
                <a:gd name="connsiteY253" fmla="*/ 982168 h 1448921"/>
                <a:gd name="connsiteX254" fmla="*/ 761470 w 1157784"/>
                <a:gd name="connsiteY254" fmla="*/ 983409 h 1448921"/>
                <a:gd name="connsiteX255" fmla="*/ 770194 w 1157784"/>
                <a:gd name="connsiteY255" fmla="*/ 983409 h 1448921"/>
                <a:gd name="connsiteX256" fmla="*/ 782658 w 1157784"/>
                <a:gd name="connsiteY256" fmla="*/ 984650 h 1448921"/>
                <a:gd name="connsiteX257" fmla="*/ 792628 w 1157784"/>
                <a:gd name="connsiteY257" fmla="*/ 985892 h 1448921"/>
                <a:gd name="connsiteX258" fmla="*/ 805090 w 1157784"/>
                <a:gd name="connsiteY258" fmla="*/ 987133 h 1448921"/>
                <a:gd name="connsiteX259" fmla="*/ 815060 w 1157784"/>
                <a:gd name="connsiteY259" fmla="*/ 988374 h 1448921"/>
                <a:gd name="connsiteX260" fmla="*/ 826276 w 1157784"/>
                <a:gd name="connsiteY260" fmla="*/ 988374 h 1448921"/>
                <a:gd name="connsiteX261" fmla="*/ 836248 w 1157784"/>
                <a:gd name="connsiteY261" fmla="*/ 989616 h 1448921"/>
                <a:gd name="connsiteX262" fmla="*/ 848710 w 1157784"/>
                <a:gd name="connsiteY262" fmla="*/ 992098 h 1448921"/>
                <a:gd name="connsiteX263" fmla="*/ 858680 w 1157784"/>
                <a:gd name="connsiteY263" fmla="*/ 992098 h 1448921"/>
                <a:gd name="connsiteX264" fmla="*/ 871142 w 1157784"/>
                <a:gd name="connsiteY264" fmla="*/ 993340 h 1448921"/>
                <a:gd name="connsiteX265" fmla="*/ 881112 w 1157784"/>
                <a:gd name="connsiteY265" fmla="*/ 995823 h 1448921"/>
                <a:gd name="connsiteX266" fmla="*/ 892330 w 1157784"/>
                <a:gd name="connsiteY266" fmla="*/ 997064 h 1448921"/>
                <a:gd name="connsiteX267" fmla="*/ 902300 w 1157784"/>
                <a:gd name="connsiteY267" fmla="*/ 998305 h 1448921"/>
                <a:gd name="connsiteX268" fmla="*/ 913516 w 1157784"/>
                <a:gd name="connsiteY268" fmla="*/ 1000788 h 1448921"/>
                <a:gd name="connsiteX269" fmla="*/ 922240 w 1157784"/>
                <a:gd name="connsiteY269" fmla="*/ 1002029 h 1448921"/>
                <a:gd name="connsiteX270" fmla="*/ 923486 w 1157784"/>
                <a:gd name="connsiteY270" fmla="*/ 1002029 h 1448921"/>
                <a:gd name="connsiteX271" fmla="*/ 912270 w 1157784"/>
                <a:gd name="connsiteY271" fmla="*/ 984650 h 1448921"/>
                <a:gd name="connsiteX272" fmla="*/ 912270 w 1157784"/>
                <a:gd name="connsiteY272" fmla="*/ 810859 h 1448921"/>
                <a:gd name="connsiteX273" fmla="*/ 930964 w 1157784"/>
                <a:gd name="connsiteY273" fmla="*/ 790997 h 1448921"/>
                <a:gd name="connsiteX274" fmla="*/ 738418 w 1157784"/>
                <a:gd name="connsiteY274" fmla="*/ 748686 h 1448921"/>
                <a:gd name="connsiteX275" fmla="*/ 679702 w 1157784"/>
                <a:gd name="connsiteY275" fmla="*/ 862369 h 1448921"/>
                <a:gd name="connsiteX276" fmla="*/ 822118 w 1157784"/>
                <a:gd name="connsiteY276" fmla="*/ 774921 h 1448921"/>
                <a:gd name="connsiteX277" fmla="*/ 738418 w 1157784"/>
                <a:gd name="connsiteY277" fmla="*/ 748686 h 1448921"/>
                <a:gd name="connsiteX278" fmla="*/ 424854 w 1157784"/>
                <a:gd name="connsiteY278" fmla="*/ 748686 h 1448921"/>
                <a:gd name="connsiteX279" fmla="*/ 341154 w 1157784"/>
                <a:gd name="connsiteY279" fmla="*/ 774921 h 1448921"/>
                <a:gd name="connsiteX280" fmla="*/ 483570 w 1157784"/>
                <a:gd name="connsiteY280" fmla="*/ 862369 h 1448921"/>
                <a:gd name="connsiteX281" fmla="*/ 424854 w 1157784"/>
                <a:gd name="connsiteY281" fmla="*/ 748686 h 1448921"/>
                <a:gd name="connsiteX282" fmla="*/ 601000 w 1157784"/>
                <a:gd name="connsiteY282" fmla="*/ 729948 h 1448921"/>
                <a:gd name="connsiteX283" fmla="*/ 601000 w 1157784"/>
                <a:gd name="connsiteY283" fmla="*/ 873612 h 1448921"/>
                <a:gd name="connsiteX284" fmla="*/ 699690 w 1157784"/>
                <a:gd name="connsiteY284" fmla="*/ 739942 h 1448921"/>
                <a:gd name="connsiteX285" fmla="*/ 601000 w 1157784"/>
                <a:gd name="connsiteY285" fmla="*/ 729948 h 1448921"/>
                <a:gd name="connsiteX286" fmla="*/ 562272 w 1157784"/>
                <a:gd name="connsiteY286" fmla="*/ 729948 h 1448921"/>
                <a:gd name="connsiteX287" fmla="*/ 463582 w 1157784"/>
                <a:gd name="connsiteY287" fmla="*/ 739942 h 1448921"/>
                <a:gd name="connsiteX288" fmla="*/ 562272 w 1157784"/>
                <a:gd name="connsiteY288" fmla="*/ 873612 h 1448921"/>
                <a:gd name="connsiteX289" fmla="*/ 768400 w 1157784"/>
                <a:gd name="connsiteY289" fmla="*/ 562548 h 1448921"/>
                <a:gd name="connsiteX290" fmla="*/ 749662 w 1157784"/>
                <a:gd name="connsiteY290" fmla="*/ 711209 h 1448921"/>
                <a:gd name="connsiteX291" fmla="*/ 849602 w 1157784"/>
                <a:gd name="connsiteY291" fmla="*/ 743689 h 1448921"/>
                <a:gd name="connsiteX292" fmla="*/ 914562 w 1157784"/>
                <a:gd name="connsiteY292" fmla="*/ 562548 h 1448921"/>
                <a:gd name="connsiteX293" fmla="*/ 601000 w 1157784"/>
                <a:gd name="connsiteY293" fmla="*/ 562548 h 1448921"/>
                <a:gd name="connsiteX294" fmla="*/ 601000 w 1157784"/>
                <a:gd name="connsiteY294" fmla="*/ 691221 h 1448921"/>
                <a:gd name="connsiteX295" fmla="*/ 710934 w 1157784"/>
                <a:gd name="connsiteY295" fmla="*/ 702464 h 1448921"/>
                <a:gd name="connsiteX296" fmla="*/ 723114 w 1157784"/>
                <a:gd name="connsiteY296" fmla="*/ 635785 h 1448921"/>
                <a:gd name="connsiteX297" fmla="*/ 726810 w 1157784"/>
                <a:gd name="connsiteY297" fmla="*/ 594517 h 1448921"/>
                <a:gd name="connsiteX298" fmla="*/ 729672 w 1157784"/>
                <a:gd name="connsiteY298" fmla="*/ 562548 h 1448921"/>
                <a:gd name="connsiteX299" fmla="*/ 434848 w 1157784"/>
                <a:gd name="connsiteY299" fmla="*/ 562548 h 1448921"/>
                <a:gd name="connsiteX300" fmla="*/ 452338 w 1157784"/>
                <a:gd name="connsiteY300" fmla="*/ 702464 h 1448921"/>
                <a:gd name="connsiteX301" fmla="*/ 562272 w 1157784"/>
                <a:gd name="connsiteY301" fmla="*/ 691221 h 1448921"/>
                <a:gd name="connsiteX302" fmla="*/ 562272 w 1157784"/>
                <a:gd name="connsiteY302" fmla="*/ 562548 h 1448921"/>
                <a:gd name="connsiteX303" fmla="*/ 248710 w 1157784"/>
                <a:gd name="connsiteY303" fmla="*/ 562548 h 1448921"/>
                <a:gd name="connsiteX304" fmla="*/ 313672 w 1157784"/>
                <a:gd name="connsiteY304" fmla="*/ 743689 h 1448921"/>
                <a:gd name="connsiteX305" fmla="*/ 414860 w 1157784"/>
                <a:gd name="connsiteY305" fmla="*/ 711209 h 1448921"/>
                <a:gd name="connsiteX306" fmla="*/ 394872 w 1157784"/>
                <a:gd name="connsiteY306" fmla="*/ 562548 h 1448921"/>
                <a:gd name="connsiteX307" fmla="*/ 710934 w 1157784"/>
                <a:gd name="connsiteY307" fmla="*/ 383904 h 1448921"/>
                <a:gd name="connsiteX308" fmla="*/ 601000 w 1157784"/>
                <a:gd name="connsiteY308" fmla="*/ 395148 h 1448921"/>
                <a:gd name="connsiteX309" fmla="*/ 601000 w 1157784"/>
                <a:gd name="connsiteY309" fmla="*/ 523821 h 1448921"/>
                <a:gd name="connsiteX310" fmla="*/ 729672 w 1157784"/>
                <a:gd name="connsiteY310" fmla="*/ 523821 h 1448921"/>
                <a:gd name="connsiteX311" fmla="*/ 710934 w 1157784"/>
                <a:gd name="connsiteY311" fmla="*/ 383904 h 1448921"/>
                <a:gd name="connsiteX312" fmla="*/ 452338 w 1157784"/>
                <a:gd name="connsiteY312" fmla="*/ 383904 h 1448921"/>
                <a:gd name="connsiteX313" fmla="*/ 434848 w 1157784"/>
                <a:gd name="connsiteY313" fmla="*/ 523821 h 1448921"/>
                <a:gd name="connsiteX314" fmla="*/ 562272 w 1157784"/>
                <a:gd name="connsiteY314" fmla="*/ 523821 h 1448921"/>
                <a:gd name="connsiteX315" fmla="*/ 562272 w 1157784"/>
                <a:gd name="connsiteY315" fmla="*/ 395148 h 1448921"/>
                <a:gd name="connsiteX316" fmla="*/ 452338 w 1157784"/>
                <a:gd name="connsiteY316" fmla="*/ 383904 h 1448921"/>
                <a:gd name="connsiteX317" fmla="*/ 849602 w 1157784"/>
                <a:gd name="connsiteY317" fmla="*/ 342679 h 1448921"/>
                <a:gd name="connsiteX318" fmla="*/ 749662 w 1157784"/>
                <a:gd name="connsiteY318" fmla="*/ 376409 h 1448921"/>
                <a:gd name="connsiteX319" fmla="*/ 768400 w 1157784"/>
                <a:gd name="connsiteY319" fmla="*/ 523821 h 1448921"/>
                <a:gd name="connsiteX320" fmla="*/ 914562 w 1157784"/>
                <a:gd name="connsiteY320" fmla="*/ 523821 h 1448921"/>
                <a:gd name="connsiteX321" fmla="*/ 849602 w 1157784"/>
                <a:gd name="connsiteY321" fmla="*/ 342679 h 1448921"/>
                <a:gd name="connsiteX322" fmla="*/ 313672 w 1157784"/>
                <a:gd name="connsiteY322" fmla="*/ 342679 h 1448921"/>
                <a:gd name="connsiteX323" fmla="*/ 248710 w 1157784"/>
                <a:gd name="connsiteY323" fmla="*/ 523821 h 1448921"/>
                <a:gd name="connsiteX324" fmla="*/ 394872 w 1157784"/>
                <a:gd name="connsiteY324" fmla="*/ 523821 h 1448921"/>
                <a:gd name="connsiteX325" fmla="*/ 414860 w 1157784"/>
                <a:gd name="connsiteY325" fmla="*/ 376409 h 1448921"/>
                <a:gd name="connsiteX326" fmla="*/ 313672 w 1157784"/>
                <a:gd name="connsiteY326" fmla="*/ 342679 h 1448921"/>
                <a:gd name="connsiteX327" fmla="*/ 679702 w 1157784"/>
                <a:gd name="connsiteY327" fmla="*/ 224000 h 1448921"/>
                <a:gd name="connsiteX328" fmla="*/ 738418 w 1157784"/>
                <a:gd name="connsiteY328" fmla="*/ 338931 h 1448921"/>
                <a:gd name="connsiteX329" fmla="*/ 822118 w 1157784"/>
                <a:gd name="connsiteY329" fmla="*/ 312697 h 1448921"/>
                <a:gd name="connsiteX330" fmla="*/ 679702 w 1157784"/>
                <a:gd name="connsiteY330" fmla="*/ 224000 h 1448921"/>
                <a:gd name="connsiteX331" fmla="*/ 483570 w 1157784"/>
                <a:gd name="connsiteY331" fmla="*/ 224000 h 1448921"/>
                <a:gd name="connsiteX332" fmla="*/ 341154 w 1157784"/>
                <a:gd name="connsiteY332" fmla="*/ 312697 h 1448921"/>
                <a:gd name="connsiteX333" fmla="*/ 424854 w 1157784"/>
                <a:gd name="connsiteY333" fmla="*/ 338931 h 1448921"/>
                <a:gd name="connsiteX334" fmla="*/ 483570 w 1157784"/>
                <a:gd name="connsiteY334" fmla="*/ 224000 h 1448921"/>
                <a:gd name="connsiteX335" fmla="*/ 601000 w 1157784"/>
                <a:gd name="connsiteY335" fmla="*/ 212756 h 1448921"/>
                <a:gd name="connsiteX336" fmla="*/ 601000 w 1157784"/>
                <a:gd name="connsiteY336" fmla="*/ 356421 h 1448921"/>
                <a:gd name="connsiteX337" fmla="*/ 699690 w 1157784"/>
                <a:gd name="connsiteY337" fmla="*/ 346427 h 1448921"/>
                <a:gd name="connsiteX338" fmla="*/ 601000 w 1157784"/>
                <a:gd name="connsiteY338" fmla="*/ 212756 h 1448921"/>
                <a:gd name="connsiteX339" fmla="*/ 562272 w 1157784"/>
                <a:gd name="connsiteY339" fmla="*/ 212756 h 1448921"/>
                <a:gd name="connsiteX340" fmla="*/ 463582 w 1157784"/>
                <a:gd name="connsiteY340" fmla="*/ 346427 h 1448921"/>
                <a:gd name="connsiteX341" fmla="*/ 562272 w 1157784"/>
                <a:gd name="connsiteY341" fmla="*/ 356421 h 1448921"/>
                <a:gd name="connsiteX342" fmla="*/ 929868 w 1157784"/>
                <a:gd name="connsiteY342" fmla="*/ 170284 h 1448921"/>
                <a:gd name="connsiteX343" fmla="*/ 949092 w 1157784"/>
                <a:gd name="connsiteY343" fmla="*/ 190411 h 1448921"/>
                <a:gd name="connsiteX344" fmla="*/ 949092 w 1157784"/>
                <a:gd name="connsiteY344" fmla="*/ 313690 h 1448921"/>
                <a:gd name="connsiteX345" fmla="*/ 929868 w 1157784"/>
                <a:gd name="connsiteY345" fmla="*/ 333817 h 1448921"/>
                <a:gd name="connsiteX346" fmla="*/ 911844 w 1157784"/>
                <a:gd name="connsiteY346" fmla="*/ 313690 h 1448921"/>
                <a:gd name="connsiteX347" fmla="*/ 911844 w 1157784"/>
                <a:gd name="connsiteY347" fmla="*/ 190411 h 1448921"/>
                <a:gd name="connsiteX348" fmla="*/ 929868 w 1157784"/>
                <a:gd name="connsiteY348" fmla="*/ 170284 h 1448921"/>
                <a:gd name="connsiteX349" fmla="*/ 582260 w 1157784"/>
                <a:gd name="connsiteY349" fmla="*/ 170282 h 1448921"/>
                <a:gd name="connsiteX350" fmla="*/ 954538 w 1157784"/>
                <a:gd name="connsiteY350" fmla="*/ 543809 h 1448921"/>
                <a:gd name="connsiteX351" fmla="*/ 582260 w 1157784"/>
                <a:gd name="connsiteY351" fmla="*/ 916087 h 1448921"/>
                <a:gd name="connsiteX352" fmla="*/ 208734 w 1157784"/>
                <a:gd name="connsiteY352" fmla="*/ 543809 h 1448921"/>
                <a:gd name="connsiteX353" fmla="*/ 208734 w 1157784"/>
                <a:gd name="connsiteY353" fmla="*/ 535064 h 1448921"/>
                <a:gd name="connsiteX354" fmla="*/ 208734 w 1157784"/>
                <a:gd name="connsiteY354" fmla="*/ 533815 h 1448921"/>
                <a:gd name="connsiteX355" fmla="*/ 208734 w 1157784"/>
                <a:gd name="connsiteY355" fmla="*/ 315195 h 1448921"/>
                <a:gd name="connsiteX356" fmla="*/ 227472 w 1157784"/>
                <a:gd name="connsiteY356" fmla="*/ 295207 h 1448921"/>
                <a:gd name="connsiteX357" fmla="*/ 247460 w 1157784"/>
                <a:gd name="connsiteY357" fmla="*/ 315195 h 1448921"/>
                <a:gd name="connsiteX358" fmla="*/ 247460 w 1157784"/>
                <a:gd name="connsiteY358" fmla="*/ 377658 h 1448921"/>
                <a:gd name="connsiteX359" fmla="*/ 582260 w 1157784"/>
                <a:gd name="connsiteY359" fmla="*/ 170282 h 1448921"/>
                <a:gd name="connsiteX360" fmla="*/ 226756 w 1157784"/>
                <a:gd name="connsiteY360" fmla="*/ 93379 h 1448921"/>
                <a:gd name="connsiteX361" fmla="*/ 245982 w 1157784"/>
                <a:gd name="connsiteY361" fmla="*/ 113354 h 1448921"/>
                <a:gd name="connsiteX362" fmla="*/ 245982 w 1157784"/>
                <a:gd name="connsiteY362" fmla="*/ 209482 h 1448921"/>
                <a:gd name="connsiteX363" fmla="*/ 226756 w 1157784"/>
                <a:gd name="connsiteY363" fmla="*/ 229457 h 1448921"/>
                <a:gd name="connsiteX364" fmla="*/ 208734 w 1157784"/>
                <a:gd name="connsiteY364" fmla="*/ 209482 h 1448921"/>
                <a:gd name="connsiteX365" fmla="*/ 208734 w 1157784"/>
                <a:gd name="connsiteY365" fmla="*/ 113354 h 1448921"/>
                <a:gd name="connsiteX366" fmla="*/ 226756 w 1157784"/>
                <a:gd name="connsiteY366" fmla="*/ 93379 h 1448921"/>
                <a:gd name="connsiteX367" fmla="*/ 683884 w 1157784"/>
                <a:gd name="connsiteY367" fmla="*/ 0 h 1448921"/>
                <a:gd name="connsiteX368" fmla="*/ 701908 w 1157784"/>
                <a:gd name="connsiteY368" fmla="*/ 18694 h 1448921"/>
                <a:gd name="connsiteX369" fmla="*/ 701908 w 1157784"/>
                <a:gd name="connsiteY369" fmla="*/ 127123 h 1448921"/>
                <a:gd name="connsiteX370" fmla="*/ 683884 w 1157784"/>
                <a:gd name="connsiteY370" fmla="*/ 147063 h 1448921"/>
                <a:gd name="connsiteX371" fmla="*/ 664656 w 1157784"/>
                <a:gd name="connsiteY371" fmla="*/ 127123 h 1448921"/>
                <a:gd name="connsiteX372" fmla="*/ 664656 w 1157784"/>
                <a:gd name="connsiteY372" fmla="*/ 18694 h 1448921"/>
                <a:gd name="connsiteX373" fmla="*/ 683884 w 1157784"/>
                <a:gd name="connsiteY373" fmla="*/ 0 h 14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Lst>
              <a:rect l="l" t="t" r="r" b="b"/>
              <a:pathLst>
                <a:path w="1157784" h="1448921">
                  <a:moveTo>
                    <a:pt x="119642" y="1112511"/>
                  </a:moveTo>
                  <a:cubicBezTo>
                    <a:pt x="87238" y="1200648"/>
                    <a:pt x="46112" y="1312371"/>
                    <a:pt x="38634" y="1333474"/>
                  </a:cubicBezTo>
                  <a:cubicBezTo>
                    <a:pt x="52344" y="1362025"/>
                    <a:pt x="240530" y="1409197"/>
                    <a:pt x="579516" y="1409197"/>
                  </a:cubicBezTo>
                  <a:cubicBezTo>
                    <a:pt x="917254" y="1409197"/>
                    <a:pt x="1104196" y="1362025"/>
                    <a:pt x="1119150" y="1333474"/>
                  </a:cubicBezTo>
                  <a:cubicBezTo>
                    <a:pt x="1110426" y="1311129"/>
                    <a:pt x="1070546" y="1200648"/>
                    <a:pt x="1038142" y="1112511"/>
                  </a:cubicBezTo>
                  <a:cubicBezTo>
                    <a:pt x="939688" y="1174579"/>
                    <a:pt x="595716" y="1174579"/>
                    <a:pt x="579516" y="1174579"/>
                  </a:cubicBezTo>
                  <a:cubicBezTo>
                    <a:pt x="562068" y="1174579"/>
                    <a:pt x="218098" y="1174579"/>
                    <a:pt x="119642" y="1112511"/>
                  </a:cubicBezTo>
                  <a:close/>
                  <a:moveTo>
                    <a:pt x="496016" y="1015684"/>
                  </a:moveTo>
                  <a:cubicBezTo>
                    <a:pt x="491030" y="1016926"/>
                    <a:pt x="487292" y="1016926"/>
                    <a:pt x="482306" y="1016926"/>
                  </a:cubicBezTo>
                  <a:cubicBezTo>
                    <a:pt x="479814" y="1016926"/>
                    <a:pt x="474828" y="1016926"/>
                    <a:pt x="472336" y="1016926"/>
                  </a:cubicBezTo>
                  <a:cubicBezTo>
                    <a:pt x="468598" y="1016926"/>
                    <a:pt x="463612" y="1016926"/>
                    <a:pt x="459874" y="1016926"/>
                  </a:cubicBezTo>
                  <a:cubicBezTo>
                    <a:pt x="456134" y="1016926"/>
                    <a:pt x="453642" y="1018167"/>
                    <a:pt x="449904" y="1018167"/>
                  </a:cubicBezTo>
                  <a:cubicBezTo>
                    <a:pt x="446164" y="1018167"/>
                    <a:pt x="441180" y="1018167"/>
                    <a:pt x="438688" y="1019408"/>
                  </a:cubicBezTo>
                  <a:cubicBezTo>
                    <a:pt x="434948" y="1019408"/>
                    <a:pt x="431210" y="1019408"/>
                    <a:pt x="427470" y="1019408"/>
                  </a:cubicBezTo>
                  <a:cubicBezTo>
                    <a:pt x="423732" y="1019408"/>
                    <a:pt x="419992" y="1019408"/>
                    <a:pt x="416254" y="1019408"/>
                  </a:cubicBezTo>
                  <a:cubicBezTo>
                    <a:pt x="415008" y="1020650"/>
                    <a:pt x="413762" y="1020650"/>
                    <a:pt x="411270" y="1020650"/>
                  </a:cubicBezTo>
                  <a:lnTo>
                    <a:pt x="411270" y="1057891"/>
                  </a:lnTo>
                  <a:cubicBezTo>
                    <a:pt x="411270" y="1067822"/>
                    <a:pt x="402546" y="1076511"/>
                    <a:pt x="392576" y="1076511"/>
                  </a:cubicBezTo>
                  <a:cubicBezTo>
                    <a:pt x="381358" y="1076511"/>
                    <a:pt x="372634" y="1067822"/>
                    <a:pt x="372634" y="1057891"/>
                  </a:cubicBezTo>
                  <a:lnTo>
                    <a:pt x="372634" y="1023133"/>
                  </a:lnTo>
                  <a:cubicBezTo>
                    <a:pt x="371388" y="1023133"/>
                    <a:pt x="368896" y="1023133"/>
                    <a:pt x="367650" y="1023133"/>
                  </a:cubicBezTo>
                  <a:cubicBezTo>
                    <a:pt x="365158" y="1024374"/>
                    <a:pt x="361418" y="1024374"/>
                    <a:pt x="357680" y="1024374"/>
                  </a:cubicBezTo>
                  <a:cubicBezTo>
                    <a:pt x="355186" y="1024374"/>
                    <a:pt x="351448" y="1024374"/>
                    <a:pt x="348956" y="1025615"/>
                  </a:cubicBezTo>
                  <a:cubicBezTo>
                    <a:pt x="345216" y="1025615"/>
                    <a:pt x="342724" y="1026857"/>
                    <a:pt x="338986" y="1026857"/>
                  </a:cubicBezTo>
                  <a:cubicBezTo>
                    <a:pt x="336492" y="1026857"/>
                    <a:pt x="334000" y="1026857"/>
                    <a:pt x="331508" y="1026857"/>
                  </a:cubicBezTo>
                  <a:cubicBezTo>
                    <a:pt x="327768" y="1028098"/>
                    <a:pt x="325276" y="1028098"/>
                    <a:pt x="322784" y="1029339"/>
                  </a:cubicBezTo>
                  <a:cubicBezTo>
                    <a:pt x="319046" y="1029339"/>
                    <a:pt x="316552" y="1029339"/>
                    <a:pt x="314060" y="1029339"/>
                  </a:cubicBezTo>
                  <a:cubicBezTo>
                    <a:pt x="311568" y="1029339"/>
                    <a:pt x="309074" y="1030581"/>
                    <a:pt x="305336" y="1030581"/>
                  </a:cubicBezTo>
                  <a:cubicBezTo>
                    <a:pt x="302844" y="1030581"/>
                    <a:pt x="300352" y="1030581"/>
                    <a:pt x="297858" y="1031822"/>
                  </a:cubicBezTo>
                  <a:cubicBezTo>
                    <a:pt x="295366" y="1031822"/>
                    <a:pt x="291628" y="1031822"/>
                    <a:pt x="289134" y="1031822"/>
                  </a:cubicBezTo>
                  <a:cubicBezTo>
                    <a:pt x="286642" y="1033063"/>
                    <a:pt x="284150" y="1033063"/>
                    <a:pt x="282904" y="1033063"/>
                  </a:cubicBezTo>
                  <a:cubicBezTo>
                    <a:pt x="279164" y="1034305"/>
                    <a:pt x="276672" y="1035546"/>
                    <a:pt x="272934" y="1035546"/>
                  </a:cubicBezTo>
                  <a:cubicBezTo>
                    <a:pt x="271686" y="1035546"/>
                    <a:pt x="269194" y="1035546"/>
                    <a:pt x="266702" y="1035546"/>
                  </a:cubicBezTo>
                  <a:cubicBezTo>
                    <a:pt x="264210" y="1036788"/>
                    <a:pt x="261716" y="1036788"/>
                    <a:pt x="259224" y="1036788"/>
                  </a:cubicBezTo>
                  <a:cubicBezTo>
                    <a:pt x="257978" y="1038029"/>
                    <a:pt x="255486" y="1038029"/>
                    <a:pt x="252992" y="1038029"/>
                  </a:cubicBezTo>
                  <a:cubicBezTo>
                    <a:pt x="250500" y="1038029"/>
                    <a:pt x="246762" y="1039270"/>
                    <a:pt x="245516" y="1039270"/>
                  </a:cubicBezTo>
                  <a:cubicBezTo>
                    <a:pt x="244268" y="1040512"/>
                    <a:pt x="241776" y="1040512"/>
                    <a:pt x="239284" y="1040512"/>
                  </a:cubicBezTo>
                  <a:cubicBezTo>
                    <a:pt x="236792" y="1040512"/>
                    <a:pt x="234298" y="1041753"/>
                    <a:pt x="231806" y="1042994"/>
                  </a:cubicBezTo>
                  <a:cubicBezTo>
                    <a:pt x="230560" y="1042994"/>
                    <a:pt x="228068" y="1042994"/>
                    <a:pt x="226822" y="1042994"/>
                  </a:cubicBezTo>
                  <a:cubicBezTo>
                    <a:pt x="224328" y="1044236"/>
                    <a:pt x="221836" y="1044236"/>
                    <a:pt x="219344" y="1044236"/>
                  </a:cubicBezTo>
                  <a:cubicBezTo>
                    <a:pt x="218098" y="1044236"/>
                    <a:pt x="216850" y="1045477"/>
                    <a:pt x="214358" y="1045477"/>
                  </a:cubicBezTo>
                  <a:cubicBezTo>
                    <a:pt x="211866" y="1046719"/>
                    <a:pt x="210620" y="1046719"/>
                    <a:pt x="208128" y="1046719"/>
                  </a:cubicBezTo>
                  <a:cubicBezTo>
                    <a:pt x="206880" y="1047960"/>
                    <a:pt x="205634" y="1047960"/>
                    <a:pt x="203142" y="1047960"/>
                  </a:cubicBezTo>
                  <a:cubicBezTo>
                    <a:pt x="201896" y="1047960"/>
                    <a:pt x="199404" y="1049201"/>
                    <a:pt x="198156" y="1050443"/>
                  </a:cubicBezTo>
                  <a:cubicBezTo>
                    <a:pt x="196910" y="1050443"/>
                    <a:pt x="194418" y="1050443"/>
                    <a:pt x="193172" y="1050443"/>
                  </a:cubicBezTo>
                  <a:cubicBezTo>
                    <a:pt x="190680" y="1051684"/>
                    <a:pt x="189434" y="1051684"/>
                    <a:pt x="188186" y="1051684"/>
                  </a:cubicBezTo>
                  <a:cubicBezTo>
                    <a:pt x="186940" y="1051684"/>
                    <a:pt x="184448" y="1052925"/>
                    <a:pt x="183202" y="1052925"/>
                  </a:cubicBezTo>
                  <a:cubicBezTo>
                    <a:pt x="181956" y="1054167"/>
                    <a:pt x="180710" y="1054167"/>
                    <a:pt x="179462" y="1054167"/>
                  </a:cubicBezTo>
                  <a:cubicBezTo>
                    <a:pt x="176970" y="1055408"/>
                    <a:pt x="175724" y="1055408"/>
                    <a:pt x="174478" y="1056649"/>
                  </a:cubicBezTo>
                  <a:cubicBezTo>
                    <a:pt x="173232" y="1056649"/>
                    <a:pt x="171986" y="1056649"/>
                    <a:pt x="170738" y="1057891"/>
                  </a:cubicBezTo>
                  <a:cubicBezTo>
                    <a:pt x="168246" y="1057891"/>
                    <a:pt x="167000" y="1057891"/>
                    <a:pt x="167000" y="1057891"/>
                  </a:cubicBezTo>
                  <a:cubicBezTo>
                    <a:pt x="165754" y="1059132"/>
                    <a:pt x="163262" y="1059132"/>
                    <a:pt x="163262" y="1060374"/>
                  </a:cubicBezTo>
                  <a:cubicBezTo>
                    <a:pt x="160768" y="1060374"/>
                    <a:pt x="160768" y="1060374"/>
                    <a:pt x="159522" y="1061615"/>
                  </a:cubicBezTo>
                  <a:cubicBezTo>
                    <a:pt x="158276" y="1061615"/>
                    <a:pt x="157030" y="1061615"/>
                    <a:pt x="155784" y="1061615"/>
                  </a:cubicBezTo>
                  <a:cubicBezTo>
                    <a:pt x="154538" y="1062856"/>
                    <a:pt x="153292" y="1062856"/>
                    <a:pt x="153292" y="1064098"/>
                  </a:cubicBezTo>
                  <a:cubicBezTo>
                    <a:pt x="152044" y="1064098"/>
                    <a:pt x="150798" y="1064098"/>
                    <a:pt x="149552" y="1065339"/>
                  </a:cubicBezTo>
                  <a:cubicBezTo>
                    <a:pt x="149552" y="1065339"/>
                    <a:pt x="148306" y="1066580"/>
                    <a:pt x="147060" y="1066580"/>
                  </a:cubicBezTo>
                  <a:cubicBezTo>
                    <a:pt x="145814" y="1066580"/>
                    <a:pt x="145814" y="1066580"/>
                    <a:pt x="144568" y="1067822"/>
                  </a:cubicBezTo>
                  <a:cubicBezTo>
                    <a:pt x="143322" y="1067822"/>
                    <a:pt x="143322" y="1067822"/>
                    <a:pt x="142074" y="1067822"/>
                  </a:cubicBezTo>
                  <a:cubicBezTo>
                    <a:pt x="140828" y="1069063"/>
                    <a:pt x="140828" y="1069063"/>
                    <a:pt x="139582" y="1070304"/>
                  </a:cubicBezTo>
                  <a:cubicBezTo>
                    <a:pt x="139582" y="1070304"/>
                    <a:pt x="139582" y="1070304"/>
                    <a:pt x="138336" y="1070304"/>
                  </a:cubicBezTo>
                  <a:cubicBezTo>
                    <a:pt x="138336" y="1071546"/>
                    <a:pt x="137090" y="1072787"/>
                    <a:pt x="137090" y="1072787"/>
                  </a:cubicBezTo>
                  <a:cubicBezTo>
                    <a:pt x="135844" y="1072787"/>
                    <a:pt x="135844" y="1072787"/>
                    <a:pt x="135844" y="1072787"/>
                  </a:cubicBezTo>
                  <a:cubicBezTo>
                    <a:pt x="134598" y="1074029"/>
                    <a:pt x="134598" y="1074029"/>
                    <a:pt x="133350" y="1074029"/>
                  </a:cubicBezTo>
                  <a:lnTo>
                    <a:pt x="133350" y="1075270"/>
                  </a:lnTo>
                  <a:lnTo>
                    <a:pt x="132104" y="1075270"/>
                  </a:lnTo>
                  <a:cubicBezTo>
                    <a:pt x="150798" y="1098856"/>
                    <a:pt x="309074" y="1136097"/>
                    <a:pt x="579516" y="1136097"/>
                  </a:cubicBezTo>
                  <a:cubicBezTo>
                    <a:pt x="848710" y="1136097"/>
                    <a:pt x="1006986" y="1098856"/>
                    <a:pt x="1025680" y="1075270"/>
                  </a:cubicBezTo>
                  <a:cubicBezTo>
                    <a:pt x="1024434" y="1075270"/>
                    <a:pt x="1024434" y="1075270"/>
                    <a:pt x="1024434" y="1075270"/>
                  </a:cubicBezTo>
                  <a:lnTo>
                    <a:pt x="1024434" y="1074029"/>
                  </a:lnTo>
                  <a:cubicBezTo>
                    <a:pt x="1023188" y="1074029"/>
                    <a:pt x="1023188" y="1074029"/>
                    <a:pt x="1023188" y="1072787"/>
                  </a:cubicBezTo>
                  <a:cubicBezTo>
                    <a:pt x="1021942" y="1072787"/>
                    <a:pt x="1021942" y="1072787"/>
                    <a:pt x="1020696" y="1072787"/>
                  </a:cubicBezTo>
                  <a:cubicBezTo>
                    <a:pt x="1020696" y="1072787"/>
                    <a:pt x="1020696" y="1071546"/>
                    <a:pt x="1019448" y="1070304"/>
                  </a:cubicBezTo>
                  <a:cubicBezTo>
                    <a:pt x="1018202" y="1070304"/>
                    <a:pt x="1018202" y="1070304"/>
                    <a:pt x="1016956" y="1070304"/>
                  </a:cubicBezTo>
                  <a:cubicBezTo>
                    <a:pt x="1016956" y="1069063"/>
                    <a:pt x="1016956" y="1069063"/>
                    <a:pt x="1014464" y="1067822"/>
                  </a:cubicBezTo>
                  <a:cubicBezTo>
                    <a:pt x="1014464" y="1067822"/>
                    <a:pt x="1014464" y="1067822"/>
                    <a:pt x="1013218" y="1067822"/>
                  </a:cubicBezTo>
                  <a:cubicBezTo>
                    <a:pt x="1011972" y="1066580"/>
                    <a:pt x="1010724" y="1066580"/>
                    <a:pt x="1010724" y="1066580"/>
                  </a:cubicBezTo>
                  <a:cubicBezTo>
                    <a:pt x="1009478" y="1066580"/>
                    <a:pt x="1009478" y="1065339"/>
                    <a:pt x="1008232" y="1065339"/>
                  </a:cubicBezTo>
                  <a:cubicBezTo>
                    <a:pt x="1006986" y="1064098"/>
                    <a:pt x="1005740" y="1064098"/>
                    <a:pt x="1004494" y="1064098"/>
                  </a:cubicBezTo>
                  <a:cubicBezTo>
                    <a:pt x="1004494" y="1062856"/>
                    <a:pt x="1003248" y="1062856"/>
                    <a:pt x="1002000" y="1061615"/>
                  </a:cubicBezTo>
                  <a:cubicBezTo>
                    <a:pt x="1000754" y="1061615"/>
                    <a:pt x="999508" y="1061615"/>
                    <a:pt x="998262" y="1061615"/>
                  </a:cubicBezTo>
                  <a:cubicBezTo>
                    <a:pt x="997016" y="1060374"/>
                    <a:pt x="997016" y="1060374"/>
                    <a:pt x="995770" y="1060374"/>
                  </a:cubicBezTo>
                  <a:cubicBezTo>
                    <a:pt x="993278" y="1059132"/>
                    <a:pt x="993278" y="1059132"/>
                    <a:pt x="990784" y="1057891"/>
                  </a:cubicBezTo>
                  <a:cubicBezTo>
                    <a:pt x="989538" y="1057891"/>
                    <a:pt x="989538" y="1057891"/>
                    <a:pt x="987046" y="1057891"/>
                  </a:cubicBezTo>
                  <a:cubicBezTo>
                    <a:pt x="985800" y="1056649"/>
                    <a:pt x="984554" y="1056649"/>
                    <a:pt x="983306" y="1056649"/>
                  </a:cubicBezTo>
                  <a:cubicBezTo>
                    <a:pt x="982060" y="1055408"/>
                    <a:pt x="980814" y="1055408"/>
                    <a:pt x="979568" y="1054167"/>
                  </a:cubicBezTo>
                  <a:cubicBezTo>
                    <a:pt x="977076" y="1054167"/>
                    <a:pt x="975830" y="1054167"/>
                    <a:pt x="974584" y="1052925"/>
                  </a:cubicBezTo>
                  <a:cubicBezTo>
                    <a:pt x="973336" y="1052925"/>
                    <a:pt x="970844" y="1051684"/>
                    <a:pt x="969598" y="1051684"/>
                  </a:cubicBezTo>
                  <a:cubicBezTo>
                    <a:pt x="968352" y="1051684"/>
                    <a:pt x="965860" y="1051684"/>
                    <a:pt x="964612" y="1050443"/>
                  </a:cubicBezTo>
                  <a:cubicBezTo>
                    <a:pt x="963366" y="1050443"/>
                    <a:pt x="962120" y="1050443"/>
                    <a:pt x="959628" y="1050443"/>
                  </a:cubicBezTo>
                  <a:cubicBezTo>
                    <a:pt x="958382" y="1049201"/>
                    <a:pt x="955888" y="1047960"/>
                    <a:pt x="953396" y="1047960"/>
                  </a:cubicBezTo>
                  <a:cubicBezTo>
                    <a:pt x="952150" y="1047960"/>
                    <a:pt x="950904" y="1047960"/>
                    <a:pt x="949658" y="1046719"/>
                  </a:cubicBezTo>
                  <a:cubicBezTo>
                    <a:pt x="947166" y="1046719"/>
                    <a:pt x="944672" y="1046719"/>
                    <a:pt x="943426" y="1045477"/>
                  </a:cubicBezTo>
                  <a:cubicBezTo>
                    <a:pt x="940934" y="1045477"/>
                    <a:pt x="939688" y="1044236"/>
                    <a:pt x="938442" y="1044236"/>
                  </a:cubicBezTo>
                  <a:cubicBezTo>
                    <a:pt x="935948" y="1044236"/>
                    <a:pt x="933456" y="1044236"/>
                    <a:pt x="930964" y="1042994"/>
                  </a:cubicBezTo>
                  <a:cubicBezTo>
                    <a:pt x="929718" y="1042994"/>
                    <a:pt x="927224" y="1042994"/>
                    <a:pt x="925978" y="1042994"/>
                  </a:cubicBezTo>
                  <a:cubicBezTo>
                    <a:pt x="923486" y="1041753"/>
                    <a:pt x="919748" y="1040512"/>
                    <a:pt x="918500" y="1040512"/>
                  </a:cubicBezTo>
                  <a:cubicBezTo>
                    <a:pt x="917254" y="1040512"/>
                    <a:pt x="914762" y="1040512"/>
                    <a:pt x="912270" y="1039270"/>
                  </a:cubicBezTo>
                  <a:cubicBezTo>
                    <a:pt x="909776" y="1039270"/>
                    <a:pt x="907284" y="1038029"/>
                    <a:pt x="904792" y="1038029"/>
                  </a:cubicBezTo>
                  <a:cubicBezTo>
                    <a:pt x="903546" y="1038029"/>
                    <a:pt x="901054" y="1038029"/>
                    <a:pt x="898560" y="1036788"/>
                  </a:cubicBezTo>
                  <a:cubicBezTo>
                    <a:pt x="896068" y="1036788"/>
                    <a:pt x="892330" y="1036788"/>
                    <a:pt x="891084" y="1035546"/>
                  </a:cubicBezTo>
                  <a:cubicBezTo>
                    <a:pt x="888590" y="1035546"/>
                    <a:pt x="886098" y="1035546"/>
                    <a:pt x="883606" y="1035546"/>
                  </a:cubicBezTo>
                  <a:cubicBezTo>
                    <a:pt x="881112" y="1035546"/>
                    <a:pt x="878620" y="1034305"/>
                    <a:pt x="874882" y="1033063"/>
                  </a:cubicBezTo>
                  <a:cubicBezTo>
                    <a:pt x="873636" y="1033063"/>
                    <a:pt x="871142" y="1033063"/>
                    <a:pt x="868650" y="1031822"/>
                  </a:cubicBezTo>
                  <a:cubicBezTo>
                    <a:pt x="866158" y="1031822"/>
                    <a:pt x="863666" y="1031822"/>
                    <a:pt x="859926" y="1031822"/>
                  </a:cubicBezTo>
                  <a:cubicBezTo>
                    <a:pt x="857434" y="1030581"/>
                    <a:pt x="854942" y="1030581"/>
                    <a:pt x="852448" y="1030581"/>
                  </a:cubicBezTo>
                  <a:cubicBezTo>
                    <a:pt x="849956" y="1030581"/>
                    <a:pt x="846218" y="1029339"/>
                    <a:pt x="843724" y="1029339"/>
                  </a:cubicBezTo>
                  <a:cubicBezTo>
                    <a:pt x="841232" y="1029339"/>
                    <a:pt x="838740" y="1029339"/>
                    <a:pt x="836248" y="1029339"/>
                  </a:cubicBezTo>
                  <a:cubicBezTo>
                    <a:pt x="832508" y="1028098"/>
                    <a:pt x="830016" y="1028098"/>
                    <a:pt x="826276" y="1026857"/>
                  </a:cubicBezTo>
                  <a:cubicBezTo>
                    <a:pt x="823784" y="1026857"/>
                    <a:pt x="821292" y="1026857"/>
                    <a:pt x="818800" y="1026857"/>
                  </a:cubicBezTo>
                  <a:cubicBezTo>
                    <a:pt x="815060" y="1026857"/>
                    <a:pt x="811322" y="1025615"/>
                    <a:pt x="808830" y="1025615"/>
                  </a:cubicBezTo>
                  <a:cubicBezTo>
                    <a:pt x="805090" y="1024374"/>
                    <a:pt x="802598" y="1024374"/>
                    <a:pt x="800106" y="1024374"/>
                  </a:cubicBezTo>
                  <a:cubicBezTo>
                    <a:pt x="796366" y="1024374"/>
                    <a:pt x="792628" y="1024374"/>
                    <a:pt x="790136" y="1023133"/>
                  </a:cubicBezTo>
                  <a:cubicBezTo>
                    <a:pt x="787642" y="1023133"/>
                    <a:pt x="783904" y="1023133"/>
                    <a:pt x="781412" y="1023133"/>
                  </a:cubicBezTo>
                  <a:cubicBezTo>
                    <a:pt x="777672" y="1023133"/>
                    <a:pt x="773934" y="1023133"/>
                    <a:pt x="770194" y="1021891"/>
                  </a:cubicBezTo>
                  <a:cubicBezTo>
                    <a:pt x="767702" y="1021891"/>
                    <a:pt x="763964" y="1021891"/>
                    <a:pt x="761470" y="1021891"/>
                  </a:cubicBezTo>
                  <a:cubicBezTo>
                    <a:pt x="757732" y="1021891"/>
                    <a:pt x="753994" y="1021891"/>
                    <a:pt x="750254" y="1020650"/>
                  </a:cubicBezTo>
                  <a:cubicBezTo>
                    <a:pt x="747762" y="1020650"/>
                    <a:pt x="744024" y="1020650"/>
                    <a:pt x="741530" y="1019408"/>
                  </a:cubicBezTo>
                  <a:cubicBezTo>
                    <a:pt x="737792" y="1019408"/>
                    <a:pt x="734052" y="1019408"/>
                    <a:pt x="730314" y="1019408"/>
                  </a:cubicBezTo>
                  <a:cubicBezTo>
                    <a:pt x="726576" y="1019408"/>
                    <a:pt x="722836" y="1019408"/>
                    <a:pt x="720344" y="1019408"/>
                  </a:cubicBezTo>
                  <a:cubicBezTo>
                    <a:pt x="716606" y="1018167"/>
                    <a:pt x="711620" y="1018167"/>
                    <a:pt x="707882" y="1018167"/>
                  </a:cubicBezTo>
                  <a:cubicBezTo>
                    <a:pt x="704142" y="1018167"/>
                    <a:pt x="701650" y="1016926"/>
                    <a:pt x="697912" y="1016926"/>
                  </a:cubicBezTo>
                  <a:cubicBezTo>
                    <a:pt x="694172" y="1016926"/>
                    <a:pt x="689188" y="1016926"/>
                    <a:pt x="685448" y="1016926"/>
                  </a:cubicBezTo>
                  <a:cubicBezTo>
                    <a:pt x="681710" y="1016926"/>
                    <a:pt x="679218" y="1016926"/>
                    <a:pt x="675478" y="1016926"/>
                  </a:cubicBezTo>
                  <a:cubicBezTo>
                    <a:pt x="671740" y="1016926"/>
                    <a:pt x="666754" y="1016926"/>
                    <a:pt x="661770" y="1015684"/>
                  </a:cubicBezTo>
                  <a:cubicBezTo>
                    <a:pt x="659276" y="1015684"/>
                    <a:pt x="655538" y="1015684"/>
                    <a:pt x="653046" y="1015684"/>
                  </a:cubicBezTo>
                  <a:cubicBezTo>
                    <a:pt x="648060" y="1015684"/>
                    <a:pt x="643076" y="1015684"/>
                    <a:pt x="638090" y="1015684"/>
                  </a:cubicBezTo>
                  <a:cubicBezTo>
                    <a:pt x="634352" y="1015684"/>
                    <a:pt x="631858" y="1015684"/>
                    <a:pt x="628120" y="1015684"/>
                  </a:cubicBezTo>
                  <a:cubicBezTo>
                    <a:pt x="623134" y="1015684"/>
                    <a:pt x="616904" y="1015684"/>
                    <a:pt x="611918" y="1015684"/>
                  </a:cubicBezTo>
                  <a:cubicBezTo>
                    <a:pt x="609426" y="1015684"/>
                    <a:pt x="606934" y="1015684"/>
                    <a:pt x="604440" y="1015684"/>
                  </a:cubicBezTo>
                  <a:cubicBezTo>
                    <a:pt x="595716" y="1015684"/>
                    <a:pt x="586994" y="1015684"/>
                    <a:pt x="579516" y="1015684"/>
                  </a:cubicBezTo>
                  <a:cubicBezTo>
                    <a:pt x="570792" y="1015684"/>
                    <a:pt x="562068" y="1015684"/>
                    <a:pt x="553344" y="1015684"/>
                  </a:cubicBezTo>
                  <a:cubicBezTo>
                    <a:pt x="552098" y="1015684"/>
                    <a:pt x="548358" y="1015684"/>
                    <a:pt x="545866" y="1015684"/>
                  </a:cubicBezTo>
                  <a:cubicBezTo>
                    <a:pt x="540882" y="1015684"/>
                    <a:pt x="534650" y="1015684"/>
                    <a:pt x="529664" y="1015684"/>
                  </a:cubicBezTo>
                  <a:cubicBezTo>
                    <a:pt x="525926" y="1015684"/>
                    <a:pt x="522188" y="1015684"/>
                    <a:pt x="519694" y="1015684"/>
                  </a:cubicBezTo>
                  <a:cubicBezTo>
                    <a:pt x="514710" y="1015684"/>
                    <a:pt x="510970" y="1015684"/>
                    <a:pt x="504740" y="1015684"/>
                  </a:cubicBezTo>
                  <a:cubicBezTo>
                    <a:pt x="502246" y="1015684"/>
                    <a:pt x="498508" y="1015684"/>
                    <a:pt x="496016" y="1015684"/>
                  </a:cubicBezTo>
                  <a:close/>
                  <a:moveTo>
                    <a:pt x="930964" y="790997"/>
                  </a:moveTo>
                  <a:cubicBezTo>
                    <a:pt x="942180" y="790997"/>
                    <a:pt x="950904" y="800928"/>
                    <a:pt x="950904" y="810859"/>
                  </a:cubicBezTo>
                  <a:lnTo>
                    <a:pt x="950904" y="984650"/>
                  </a:lnTo>
                  <a:cubicBezTo>
                    <a:pt x="950904" y="995823"/>
                    <a:pt x="942180" y="1003271"/>
                    <a:pt x="932210" y="1003271"/>
                  </a:cubicBezTo>
                  <a:lnTo>
                    <a:pt x="933456" y="1004512"/>
                  </a:lnTo>
                  <a:cubicBezTo>
                    <a:pt x="937194" y="1005753"/>
                    <a:pt x="939688" y="1005753"/>
                    <a:pt x="942180" y="1005753"/>
                  </a:cubicBezTo>
                  <a:cubicBezTo>
                    <a:pt x="945918" y="1006995"/>
                    <a:pt x="949658" y="1008236"/>
                    <a:pt x="953396" y="1008236"/>
                  </a:cubicBezTo>
                  <a:cubicBezTo>
                    <a:pt x="955888" y="1009478"/>
                    <a:pt x="959628" y="1009478"/>
                    <a:pt x="962120" y="1010719"/>
                  </a:cubicBezTo>
                  <a:cubicBezTo>
                    <a:pt x="965860" y="1010719"/>
                    <a:pt x="968352" y="1011960"/>
                    <a:pt x="970844" y="1013202"/>
                  </a:cubicBezTo>
                  <a:cubicBezTo>
                    <a:pt x="974584" y="1013202"/>
                    <a:pt x="977076" y="1014443"/>
                    <a:pt x="979568" y="1015684"/>
                  </a:cubicBezTo>
                  <a:cubicBezTo>
                    <a:pt x="983306" y="1015684"/>
                    <a:pt x="985800" y="1016926"/>
                    <a:pt x="989538" y="1018167"/>
                  </a:cubicBezTo>
                  <a:cubicBezTo>
                    <a:pt x="990784" y="1019408"/>
                    <a:pt x="994524" y="1019408"/>
                    <a:pt x="997016" y="1020650"/>
                  </a:cubicBezTo>
                  <a:cubicBezTo>
                    <a:pt x="999508" y="1021891"/>
                    <a:pt x="1002000" y="1021891"/>
                    <a:pt x="1004494" y="1023133"/>
                  </a:cubicBezTo>
                  <a:cubicBezTo>
                    <a:pt x="1006986" y="1024374"/>
                    <a:pt x="1009478" y="1024374"/>
                    <a:pt x="1011972" y="1025615"/>
                  </a:cubicBezTo>
                  <a:cubicBezTo>
                    <a:pt x="1014464" y="1026857"/>
                    <a:pt x="1016956" y="1028098"/>
                    <a:pt x="1019448" y="1029339"/>
                  </a:cubicBezTo>
                  <a:cubicBezTo>
                    <a:pt x="1020696" y="1030581"/>
                    <a:pt x="1023188" y="1030581"/>
                    <a:pt x="1025680" y="1031822"/>
                  </a:cubicBezTo>
                  <a:cubicBezTo>
                    <a:pt x="1028172" y="1033063"/>
                    <a:pt x="1030666" y="1034305"/>
                    <a:pt x="1031912" y="1035546"/>
                  </a:cubicBezTo>
                  <a:cubicBezTo>
                    <a:pt x="1034404" y="1036788"/>
                    <a:pt x="1035650" y="1036788"/>
                    <a:pt x="1036896" y="1038029"/>
                  </a:cubicBezTo>
                  <a:cubicBezTo>
                    <a:pt x="1039390" y="1039270"/>
                    <a:pt x="1040636" y="1040512"/>
                    <a:pt x="1043128" y="1041753"/>
                  </a:cubicBezTo>
                  <a:cubicBezTo>
                    <a:pt x="1044374" y="1042994"/>
                    <a:pt x="1046866" y="1044236"/>
                    <a:pt x="1046866" y="1045477"/>
                  </a:cubicBezTo>
                  <a:cubicBezTo>
                    <a:pt x="1048112" y="1046719"/>
                    <a:pt x="1049360" y="1047960"/>
                    <a:pt x="1051852" y="1049201"/>
                  </a:cubicBezTo>
                  <a:cubicBezTo>
                    <a:pt x="1053098" y="1050443"/>
                    <a:pt x="1054344" y="1051684"/>
                    <a:pt x="1055590" y="1052925"/>
                  </a:cubicBezTo>
                  <a:cubicBezTo>
                    <a:pt x="1055590" y="1054167"/>
                    <a:pt x="1058084" y="1055408"/>
                    <a:pt x="1058084" y="1056649"/>
                  </a:cubicBezTo>
                  <a:cubicBezTo>
                    <a:pt x="1059330" y="1057891"/>
                    <a:pt x="1060576" y="1059132"/>
                    <a:pt x="1060576" y="1060374"/>
                  </a:cubicBezTo>
                  <a:cubicBezTo>
                    <a:pt x="1061822" y="1061615"/>
                    <a:pt x="1061822" y="1064098"/>
                    <a:pt x="1063068" y="1065339"/>
                  </a:cubicBezTo>
                  <a:cubicBezTo>
                    <a:pt x="1063068" y="1066580"/>
                    <a:pt x="1063068" y="1067822"/>
                    <a:pt x="1063068" y="1069063"/>
                  </a:cubicBezTo>
                  <a:cubicBezTo>
                    <a:pt x="1064314" y="1070304"/>
                    <a:pt x="1064314" y="1070304"/>
                    <a:pt x="1064314" y="1072787"/>
                  </a:cubicBezTo>
                  <a:cubicBezTo>
                    <a:pt x="1157784" y="1326026"/>
                    <a:pt x="1157784" y="1328508"/>
                    <a:pt x="1157784" y="1333474"/>
                  </a:cubicBezTo>
                  <a:cubicBezTo>
                    <a:pt x="1157784" y="1447679"/>
                    <a:pt x="603194" y="1448921"/>
                    <a:pt x="579516" y="1448921"/>
                  </a:cubicBezTo>
                  <a:cubicBezTo>
                    <a:pt x="554590" y="1448921"/>
                    <a:pt x="0" y="1447679"/>
                    <a:pt x="0" y="1333474"/>
                  </a:cubicBezTo>
                  <a:cubicBezTo>
                    <a:pt x="0" y="1328508"/>
                    <a:pt x="0" y="1326026"/>
                    <a:pt x="92224" y="1072787"/>
                  </a:cubicBezTo>
                  <a:cubicBezTo>
                    <a:pt x="93470" y="1070304"/>
                    <a:pt x="93470" y="1070304"/>
                    <a:pt x="93470" y="1069063"/>
                  </a:cubicBezTo>
                  <a:cubicBezTo>
                    <a:pt x="94716" y="1067822"/>
                    <a:pt x="94716" y="1066580"/>
                    <a:pt x="94716" y="1065339"/>
                  </a:cubicBezTo>
                  <a:cubicBezTo>
                    <a:pt x="95962" y="1064098"/>
                    <a:pt x="95962" y="1061615"/>
                    <a:pt x="97210" y="1060374"/>
                  </a:cubicBezTo>
                  <a:cubicBezTo>
                    <a:pt x="98456" y="1059132"/>
                    <a:pt x="98456" y="1057891"/>
                    <a:pt x="99702" y="1056649"/>
                  </a:cubicBezTo>
                  <a:cubicBezTo>
                    <a:pt x="100948" y="1055408"/>
                    <a:pt x="100948" y="1054167"/>
                    <a:pt x="102194" y="1052925"/>
                  </a:cubicBezTo>
                  <a:cubicBezTo>
                    <a:pt x="103440" y="1051684"/>
                    <a:pt x="104686" y="1050443"/>
                    <a:pt x="105932" y="1049201"/>
                  </a:cubicBezTo>
                  <a:cubicBezTo>
                    <a:pt x="107180" y="1047960"/>
                    <a:pt x="108426" y="1046719"/>
                    <a:pt x="109672" y="1045477"/>
                  </a:cubicBezTo>
                  <a:cubicBezTo>
                    <a:pt x="112164" y="1044236"/>
                    <a:pt x="113410" y="1042994"/>
                    <a:pt x="114656" y="1041753"/>
                  </a:cubicBezTo>
                  <a:cubicBezTo>
                    <a:pt x="117150" y="1040512"/>
                    <a:pt x="118396" y="1039270"/>
                    <a:pt x="119642" y="1038029"/>
                  </a:cubicBezTo>
                  <a:cubicBezTo>
                    <a:pt x="122134" y="1036788"/>
                    <a:pt x="123380" y="1036788"/>
                    <a:pt x="125874" y="1035546"/>
                  </a:cubicBezTo>
                  <a:cubicBezTo>
                    <a:pt x="128366" y="1034305"/>
                    <a:pt x="129612" y="1033063"/>
                    <a:pt x="132104" y="1031822"/>
                  </a:cubicBezTo>
                  <a:cubicBezTo>
                    <a:pt x="134598" y="1030581"/>
                    <a:pt x="135844" y="1030581"/>
                    <a:pt x="138336" y="1029339"/>
                  </a:cubicBezTo>
                  <a:cubicBezTo>
                    <a:pt x="140828" y="1028098"/>
                    <a:pt x="143322" y="1026857"/>
                    <a:pt x="145814" y="1025615"/>
                  </a:cubicBezTo>
                  <a:cubicBezTo>
                    <a:pt x="148306" y="1024374"/>
                    <a:pt x="150798" y="1024374"/>
                    <a:pt x="153292" y="1023133"/>
                  </a:cubicBezTo>
                  <a:cubicBezTo>
                    <a:pt x="155784" y="1021891"/>
                    <a:pt x="158276" y="1021891"/>
                    <a:pt x="160768" y="1020650"/>
                  </a:cubicBezTo>
                  <a:cubicBezTo>
                    <a:pt x="163262" y="1019408"/>
                    <a:pt x="167000" y="1019408"/>
                    <a:pt x="168246" y="1018167"/>
                  </a:cubicBezTo>
                  <a:cubicBezTo>
                    <a:pt x="171986" y="1016926"/>
                    <a:pt x="174478" y="1015684"/>
                    <a:pt x="178216" y="1015684"/>
                  </a:cubicBezTo>
                  <a:cubicBezTo>
                    <a:pt x="180710" y="1014443"/>
                    <a:pt x="183202" y="1013202"/>
                    <a:pt x="186940" y="1013202"/>
                  </a:cubicBezTo>
                  <a:cubicBezTo>
                    <a:pt x="189434" y="1011960"/>
                    <a:pt x="193172" y="1010719"/>
                    <a:pt x="195664" y="1010719"/>
                  </a:cubicBezTo>
                  <a:cubicBezTo>
                    <a:pt x="198156" y="1009478"/>
                    <a:pt x="201896" y="1009478"/>
                    <a:pt x="204388" y="1008236"/>
                  </a:cubicBezTo>
                  <a:cubicBezTo>
                    <a:pt x="208128" y="1008236"/>
                    <a:pt x="211866" y="1006995"/>
                    <a:pt x="214358" y="1005753"/>
                  </a:cubicBezTo>
                  <a:cubicBezTo>
                    <a:pt x="218098" y="1005753"/>
                    <a:pt x="220590" y="1005753"/>
                    <a:pt x="224328" y="1004512"/>
                  </a:cubicBezTo>
                  <a:cubicBezTo>
                    <a:pt x="228068" y="1003271"/>
                    <a:pt x="231806" y="1003271"/>
                    <a:pt x="235546" y="1002029"/>
                  </a:cubicBezTo>
                  <a:cubicBezTo>
                    <a:pt x="238038" y="1002029"/>
                    <a:pt x="241776" y="1002029"/>
                    <a:pt x="244268" y="1000788"/>
                  </a:cubicBezTo>
                  <a:cubicBezTo>
                    <a:pt x="248008" y="999547"/>
                    <a:pt x="251746" y="999547"/>
                    <a:pt x="255486" y="998305"/>
                  </a:cubicBezTo>
                  <a:cubicBezTo>
                    <a:pt x="259224" y="998305"/>
                    <a:pt x="261716" y="997064"/>
                    <a:pt x="265456" y="997064"/>
                  </a:cubicBezTo>
                  <a:cubicBezTo>
                    <a:pt x="269194" y="997064"/>
                    <a:pt x="272934" y="995823"/>
                    <a:pt x="276672" y="995823"/>
                  </a:cubicBezTo>
                  <a:cubicBezTo>
                    <a:pt x="280410" y="994581"/>
                    <a:pt x="282904" y="994581"/>
                    <a:pt x="286642" y="993340"/>
                  </a:cubicBezTo>
                  <a:cubicBezTo>
                    <a:pt x="290380" y="993340"/>
                    <a:pt x="295366" y="993340"/>
                    <a:pt x="299104" y="992098"/>
                  </a:cubicBezTo>
                  <a:cubicBezTo>
                    <a:pt x="302844" y="992098"/>
                    <a:pt x="305336" y="992098"/>
                    <a:pt x="309074" y="992098"/>
                  </a:cubicBezTo>
                  <a:cubicBezTo>
                    <a:pt x="312814" y="990857"/>
                    <a:pt x="316552" y="989616"/>
                    <a:pt x="321538" y="989616"/>
                  </a:cubicBezTo>
                  <a:cubicBezTo>
                    <a:pt x="324030" y="989616"/>
                    <a:pt x="327768" y="989616"/>
                    <a:pt x="330262" y="988374"/>
                  </a:cubicBezTo>
                  <a:cubicBezTo>
                    <a:pt x="335246" y="988374"/>
                    <a:pt x="338986" y="988374"/>
                    <a:pt x="343970" y="988374"/>
                  </a:cubicBezTo>
                  <a:cubicBezTo>
                    <a:pt x="346464" y="987133"/>
                    <a:pt x="348956" y="987133"/>
                    <a:pt x="353940" y="987133"/>
                  </a:cubicBezTo>
                  <a:cubicBezTo>
                    <a:pt x="357680" y="985892"/>
                    <a:pt x="361418" y="985892"/>
                    <a:pt x="365158" y="985892"/>
                  </a:cubicBezTo>
                  <a:cubicBezTo>
                    <a:pt x="367650" y="985892"/>
                    <a:pt x="370142" y="985892"/>
                    <a:pt x="372634" y="984650"/>
                  </a:cubicBezTo>
                  <a:lnTo>
                    <a:pt x="372634" y="913892"/>
                  </a:lnTo>
                  <a:cubicBezTo>
                    <a:pt x="372634" y="903961"/>
                    <a:pt x="381358" y="895272"/>
                    <a:pt x="392576" y="895272"/>
                  </a:cubicBezTo>
                  <a:cubicBezTo>
                    <a:pt x="402546" y="895272"/>
                    <a:pt x="411270" y="903961"/>
                    <a:pt x="411270" y="913892"/>
                  </a:cubicBezTo>
                  <a:lnTo>
                    <a:pt x="411270" y="982168"/>
                  </a:lnTo>
                  <a:cubicBezTo>
                    <a:pt x="413762" y="982168"/>
                    <a:pt x="416254" y="982168"/>
                    <a:pt x="417500" y="982168"/>
                  </a:cubicBezTo>
                  <a:cubicBezTo>
                    <a:pt x="422486" y="982168"/>
                    <a:pt x="426224" y="980926"/>
                    <a:pt x="429964" y="980926"/>
                  </a:cubicBezTo>
                  <a:cubicBezTo>
                    <a:pt x="432456" y="980926"/>
                    <a:pt x="436194" y="980926"/>
                    <a:pt x="438688" y="979685"/>
                  </a:cubicBezTo>
                  <a:cubicBezTo>
                    <a:pt x="442426" y="979685"/>
                    <a:pt x="446164" y="979685"/>
                    <a:pt x="449904" y="979685"/>
                  </a:cubicBezTo>
                  <a:cubicBezTo>
                    <a:pt x="453642" y="979685"/>
                    <a:pt x="456134" y="979685"/>
                    <a:pt x="458628" y="979685"/>
                  </a:cubicBezTo>
                  <a:cubicBezTo>
                    <a:pt x="462366" y="979685"/>
                    <a:pt x="466104" y="979685"/>
                    <a:pt x="469844" y="978443"/>
                  </a:cubicBezTo>
                  <a:cubicBezTo>
                    <a:pt x="472336" y="978443"/>
                    <a:pt x="474828" y="978443"/>
                    <a:pt x="477322" y="978443"/>
                  </a:cubicBezTo>
                  <a:cubicBezTo>
                    <a:pt x="481060" y="978443"/>
                    <a:pt x="484800" y="978443"/>
                    <a:pt x="488538" y="978443"/>
                  </a:cubicBezTo>
                  <a:cubicBezTo>
                    <a:pt x="491030" y="978443"/>
                    <a:pt x="492276" y="978443"/>
                    <a:pt x="496016" y="978443"/>
                  </a:cubicBezTo>
                  <a:cubicBezTo>
                    <a:pt x="498508" y="978443"/>
                    <a:pt x="502246" y="978443"/>
                    <a:pt x="505986" y="978443"/>
                  </a:cubicBezTo>
                  <a:cubicBezTo>
                    <a:pt x="508478" y="977202"/>
                    <a:pt x="509724" y="977202"/>
                    <a:pt x="512216" y="977202"/>
                  </a:cubicBezTo>
                  <a:cubicBezTo>
                    <a:pt x="514710" y="977202"/>
                    <a:pt x="518448" y="977202"/>
                    <a:pt x="520940" y="977202"/>
                  </a:cubicBezTo>
                  <a:cubicBezTo>
                    <a:pt x="523434" y="977202"/>
                    <a:pt x="525926" y="977202"/>
                    <a:pt x="527172" y="977202"/>
                  </a:cubicBezTo>
                  <a:cubicBezTo>
                    <a:pt x="530912" y="977202"/>
                    <a:pt x="533404" y="977202"/>
                    <a:pt x="535896" y="975961"/>
                  </a:cubicBezTo>
                  <a:cubicBezTo>
                    <a:pt x="538388" y="975961"/>
                    <a:pt x="539634" y="975961"/>
                    <a:pt x="540882" y="975961"/>
                  </a:cubicBezTo>
                  <a:cubicBezTo>
                    <a:pt x="543374" y="975961"/>
                    <a:pt x="545866" y="975961"/>
                    <a:pt x="548358" y="975961"/>
                  </a:cubicBezTo>
                  <a:cubicBezTo>
                    <a:pt x="549604" y="975961"/>
                    <a:pt x="552098" y="975961"/>
                    <a:pt x="552098" y="975961"/>
                  </a:cubicBezTo>
                  <a:cubicBezTo>
                    <a:pt x="554590" y="975961"/>
                    <a:pt x="557082" y="975961"/>
                    <a:pt x="559576" y="975961"/>
                  </a:cubicBezTo>
                  <a:cubicBezTo>
                    <a:pt x="560822" y="975961"/>
                    <a:pt x="560822" y="975961"/>
                    <a:pt x="562068" y="975961"/>
                  </a:cubicBezTo>
                  <a:cubicBezTo>
                    <a:pt x="565806" y="975961"/>
                    <a:pt x="567052" y="975961"/>
                    <a:pt x="569546" y="975961"/>
                  </a:cubicBezTo>
                  <a:lnTo>
                    <a:pt x="570792" y="975961"/>
                  </a:lnTo>
                  <a:lnTo>
                    <a:pt x="573284" y="975961"/>
                  </a:lnTo>
                  <a:cubicBezTo>
                    <a:pt x="575776" y="975961"/>
                    <a:pt x="578270" y="975961"/>
                    <a:pt x="579516" y="975961"/>
                  </a:cubicBezTo>
                  <a:cubicBezTo>
                    <a:pt x="579516" y="975961"/>
                    <a:pt x="582008" y="975961"/>
                    <a:pt x="584500" y="975961"/>
                  </a:cubicBezTo>
                  <a:lnTo>
                    <a:pt x="586994" y="975961"/>
                  </a:lnTo>
                  <a:lnTo>
                    <a:pt x="589486" y="975961"/>
                  </a:lnTo>
                  <a:cubicBezTo>
                    <a:pt x="590732" y="975961"/>
                    <a:pt x="593224" y="975961"/>
                    <a:pt x="595716" y="975961"/>
                  </a:cubicBezTo>
                  <a:cubicBezTo>
                    <a:pt x="595716" y="975961"/>
                    <a:pt x="596964" y="975961"/>
                    <a:pt x="598210" y="975961"/>
                  </a:cubicBezTo>
                  <a:cubicBezTo>
                    <a:pt x="600702" y="975961"/>
                    <a:pt x="603194" y="975961"/>
                    <a:pt x="604440" y="975961"/>
                  </a:cubicBezTo>
                  <a:cubicBezTo>
                    <a:pt x="606934" y="975961"/>
                    <a:pt x="608180" y="975961"/>
                    <a:pt x="609426" y="975961"/>
                  </a:cubicBezTo>
                  <a:cubicBezTo>
                    <a:pt x="611918" y="975961"/>
                    <a:pt x="614412" y="975961"/>
                    <a:pt x="616904" y="975961"/>
                  </a:cubicBezTo>
                  <a:cubicBezTo>
                    <a:pt x="618150" y="975961"/>
                    <a:pt x="619396" y="975961"/>
                    <a:pt x="621888" y="975961"/>
                  </a:cubicBezTo>
                  <a:cubicBezTo>
                    <a:pt x="624382" y="977202"/>
                    <a:pt x="626874" y="977202"/>
                    <a:pt x="630612" y="977202"/>
                  </a:cubicBezTo>
                  <a:cubicBezTo>
                    <a:pt x="631858" y="977202"/>
                    <a:pt x="634352" y="977202"/>
                    <a:pt x="635598" y="977202"/>
                  </a:cubicBezTo>
                  <a:cubicBezTo>
                    <a:pt x="639336" y="977202"/>
                    <a:pt x="641828" y="977202"/>
                    <a:pt x="645568" y="977202"/>
                  </a:cubicBezTo>
                  <a:cubicBezTo>
                    <a:pt x="648060" y="977202"/>
                    <a:pt x="649306" y="977202"/>
                    <a:pt x="651800" y="978443"/>
                  </a:cubicBezTo>
                  <a:cubicBezTo>
                    <a:pt x="655538" y="978443"/>
                    <a:pt x="659276" y="978443"/>
                    <a:pt x="661770" y="978443"/>
                  </a:cubicBezTo>
                  <a:cubicBezTo>
                    <a:pt x="664262" y="978443"/>
                    <a:pt x="668000" y="978443"/>
                    <a:pt x="669246" y="978443"/>
                  </a:cubicBezTo>
                  <a:cubicBezTo>
                    <a:pt x="674232" y="978443"/>
                    <a:pt x="676724" y="978443"/>
                    <a:pt x="680464" y="978443"/>
                  </a:cubicBezTo>
                  <a:cubicBezTo>
                    <a:pt x="682956" y="978443"/>
                    <a:pt x="684202" y="978443"/>
                    <a:pt x="687940" y="978443"/>
                  </a:cubicBezTo>
                  <a:cubicBezTo>
                    <a:pt x="691680" y="979685"/>
                    <a:pt x="695418" y="979685"/>
                    <a:pt x="699158" y="979685"/>
                  </a:cubicBezTo>
                  <a:cubicBezTo>
                    <a:pt x="701650" y="979685"/>
                    <a:pt x="704142" y="979685"/>
                    <a:pt x="707882" y="979685"/>
                  </a:cubicBezTo>
                  <a:cubicBezTo>
                    <a:pt x="711620" y="979685"/>
                    <a:pt x="715358" y="979685"/>
                    <a:pt x="719098" y="979685"/>
                  </a:cubicBezTo>
                  <a:cubicBezTo>
                    <a:pt x="721590" y="980926"/>
                    <a:pt x="724082" y="980926"/>
                    <a:pt x="727822" y="980926"/>
                  </a:cubicBezTo>
                  <a:cubicBezTo>
                    <a:pt x="731560" y="980926"/>
                    <a:pt x="736546" y="982168"/>
                    <a:pt x="740284" y="982168"/>
                  </a:cubicBezTo>
                  <a:cubicBezTo>
                    <a:pt x="742776" y="982168"/>
                    <a:pt x="746516" y="982168"/>
                    <a:pt x="749008" y="982168"/>
                  </a:cubicBezTo>
                  <a:cubicBezTo>
                    <a:pt x="752748" y="982168"/>
                    <a:pt x="756486" y="982168"/>
                    <a:pt x="761470" y="983409"/>
                  </a:cubicBezTo>
                  <a:cubicBezTo>
                    <a:pt x="763964" y="983409"/>
                    <a:pt x="767702" y="983409"/>
                    <a:pt x="770194" y="983409"/>
                  </a:cubicBezTo>
                  <a:cubicBezTo>
                    <a:pt x="773934" y="983409"/>
                    <a:pt x="778918" y="984650"/>
                    <a:pt x="782658" y="984650"/>
                  </a:cubicBezTo>
                  <a:cubicBezTo>
                    <a:pt x="786396" y="984650"/>
                    <a:pt x="788888" y="985892"/>
                    <a:pt x="792628" y="985892"/>
                  </a:cubicBezTo>
                  <a:cubicBezTo>
                    <a:pt x="796366" y="985892"/>
                    <a:pt x="801352" y="985892"/>
                    <a:pt x="805090" y="987133"/>
                  </a:cubicBezTo>
                  <a:cubicBezTo>
                    <a:pt x="807582" y="987133"/>
                    <a:pt x="811322" y="987133"/>
                    <a:pt x="815060" y="988374"/>
                  </a:cubicBezTo>
                  <a:cubicBezTo>
                    <a:pt x="818800" y="988374"/>
                    <a:pt x="822538" y="988374"/>
                    <a:pt x="826276" y="988374"/>
                  </a:cubicBezTo>
                  <a:cubicBezTo>
                    <a:pt x="831262" y="989616"/>
                    <a:pt x="833754" y="989616"/>
                    <a:pt x="836248" y="989616"/>
                  </a:cubicBezTo>
                  <a:cubicBezTo>
                    <a:pt x="839986" y="989616"/>
                    <a:pt x="844972" y="990857"/>
                    <a:pt x="848710" y="992098"/>
                  </a:cubicBezTo>
                  <a:cubicBezTo>
                    <a:pt x="852448" y="992098"/>
                    <a:pt x="854942" y="992098"/>
                    <a:pt x="858680" y="992098"/>
                  </a:cubicBezTo>
                  <a:cubicBezTo>
                    <a:pt x="862418" y="993340"/>
                    <a:pt x="867404" y="993340"/>
                    <a:pt x="871142" y="993340"/>
                  </a:cubicBezTo>
                  <a:cubicBezTo>
                    <a:pt x="873636" y="994581"/>
                    <a:pt x="877374" y="994581"/>
                    <a:pt x="881112" y="995823"/>
                  </a:cubicBezTo>
                  <a:cubicBezTo>
                    <a:pt x="884852" y="995823"/>
                    <a:pt x="888590" y="997064"/>
                    <a:pt x="892330" y="997064"/>
                  </a:cubicBezTo>
                  <a:cubicBezTo>
                    <a:pt x="896068" y="997064"/>
                    <a:pt x="898560" y="998305"/>
                    <a:pt x="902300" y="998305"/>
                  </a:cubicBezTo>
                  <a:cubicBezTo>
                    <a:pt x="906038" y="999547"/>
                    <a:pt x="909776" y="999547"/>
                    <a:pt x="913516" y="1000788"/>
                  </a:cubicBezTo>
                  <a:cubicBezTo>
                    <a:pt x="917254" y="1002029"/>
                    <a:pt x="919748" y="1002029"/>
                    <a:pt x="922240" y="1002029"/>
                  </a:cubicBezTo>
                  <a:cubicBezTo>
                    <a:pt x="923486" y="1002029"/>
                    <a:pt x="923486" y="1002029"/>
                    <a:pt x="923486" y="1002029"/>
                  </a:cubicBezTo>
                  <a:cubicBezTo>
                    <a:pt x="917254" y="999547"/>
                    <a:pt x="912270" y="992098"/>
                    <a:pt x="912270" y="984650"/>
                  </a:cubicBezTo>
                  <a:lnTo>
                    <a:pt x="912270" y="810859"/>
                  </a:lnTo>
                  <a:cubicBezTo>
                    <a:pt x="912270" y="800928"/>
                    <a:pt x="919748" y="790997"/>
                    <a:pt x="930964" y="790997"/>
                  </a:cubicBezTo>
                  <a:close/>
                  <a:moveTo>
                    <a:pt x="738418" y="748686"/>
                  </a:moveTo>
                  <a:cubicBezTo>
                    <a:pt x="723426" y="794909"/>
                    <a:pt x="703438" y="834885"/>
                    <a:pt x="679702" y="862369"/>
                  </a:cubicBezTo>
                  <a:cubicBezTo>
                    <a:pt x="734670" y="846129"/>
                    <a:pt x="783390" y="814897"/>
                    <a:pt x="822118" y="774921"/>
                  </a:cubicBezTo>
                  <a:cubicBezTo>
                    <a:pt x="795884" y="763678"/>
                    <a:pt x="767150" y="756182"/>
                    <a:pt x="738418" y="748686"/>
                  </a:cubicBezTo>
                  <a:close/>
                  <a:moveTo>
                    <a:pt x="424854" y="748686"/>
                  </a:moveTo>
                  <a:cubicBezTo>
                    <a:pt x="396122" y="756182"/>
                    <a:pt x="367390" y="763678"/>
                    <a:pt x="341154" y="774921"/>
                  </a:cubicBezTo>
                  <a:cubicBezTo>
                    <a:pt x="379882" y="814897"/>
                    <a:pt x="428602" y="846129"/>
                    <a:pt x="483570" y="862369"/>
                  </a:cubicBezTo>
                  <a:cubicBezTo>
                    <a:pt x="459834" y="834885"/>
                    <a:pt x="439846" y="794909"/>
                    <a:pt x="424854" y="748686"/>
                  </a:cubicBezTo>
                  <a:close/>
                  <a:moveTo>
                    <a:pt x="601000" y="729948"/>
                  </a:moveTo>
                  <a:lnTo>
                    <a:pt x="601000" y="873612"/>
                  </a:lnTo>
                  <a:cubicBezTo>
                    <a:pt x="640976" y="862369"/>
                    <a:pt x="677204" y="811150"/>
                    <a:pt x="699690" y="739942"/>
                  </a:cubicBezTo>
                  <a:cubicBezTo>
                    <a:pt x="668460" y="734945"/>
                    <a:pt x="634730" y="732446"/>
                    <a:pt x="601000" y="729948"/>
                  </a:cubicBezTo>
                  <a:close/>
                  <a:moveTo>
                    <a:pt x="562272" y="729948"/>
                  </a:moveTo>
                  <a:cubicBezTo>
                    <a:pt x="528544" y="732446"/>
                    <a:pt x="494814" y="734945"/>
                    <a:pt x="463582" y="739942"/>
                  </a:cubicBezTo>
                  <a:cubicBezTo>
                    <a:pt x="487318" y="811150"/>
                    <a:pt x="522296" y="862369"/>
                    <a:pt x="562272" y="873612"/>
                  </a:cubicBezTo>
                  <a:close/>
                  <a:moveTo>
                    <a:pt x="768400" y="562548"/>
                  </a:moveTo>
                  <a:cubicBezTo>
                    <a:pt x="765902" y="616266"/>
                    <a:pt x="760904" y="666236"/>
                    <a:pt x="749662" y="711209"/>
                  </a:cubicBezTo>
                  <a:cubicBezTo>
                    <a:pt x="784640" y="718704"/>
                    <a:pt x="817120" y="729948"/>
                    <a:pt x="849602" y="743689"/>
                  </a:cubicBezTo>
                  <a:cubicBezTo>
                    <a:pt x="887080" y="692470"/>
                    <a:pt x="910814" y="630007"/>
                    <a:pt x="914562" y="562548"/>
                  </a:cubicBezTo>
                  <a:close/>
                  <a:moveTo>
                    <a:pt x="601000" y="562548"/>
                  </a:moveTo>
                  <a:lnTo>
                    <a:pt x="601000" y="691221"/>
                  </a:lnTo>
                  <a:cubicBezTo>
                    <a:pt x="638478" y="692470"/>
                    <a:pt x="674706" y="697467"/>
                    <a:pt x="710934" y="702464"/>
                  </a:cubicBezTo>
                  <a:cubicBezTo>
                    <a:pt x="715930" y="681851"/>
                    <a:pt x="719990" y="659365"/>
                    <a:pt x="723114" y="635785"/>
                  </a:cubicBezTo>
                  <a:lnTo>
                    <a:pt x="726810" y="594517"/>
                  </a:lnTo>
                  <a:lnTo>
                    <a:pt x="729672" y="562548"/>
                  </a:lnTo>
                  <a:close/>
                  <a:moveTo>
                    <a:pt x="434848" y="562548"/>
                  </a:moveTo>
                  <a:cubicBezTo>
                    <a:pt x="436098" y="612518"/>
                    <a:pt x="442344" y="661239"/>
                    <a:pt x="452338" y="702464"/>
                  </a:cubicBezTo>
                  <a:cubicBezTo>
                    <a:pt x="488566" y="697467"/>
                    <a:pt x="524796" y="692470"/>
                    <a:pt x="562272" y="691221"/>
                  </a:cubicBezTo>
                  <a:lnTo>
                    <a:pt x="562272" y="562548"/>
                  </a:lnTo>
                  <a:close/>
                  <a:moveTo>
                    <a:pt x="248710" y="562548"/>
                  </a:moveTo>
                  <a:cubicBezTo>
                    <a:pt x="252458" y="630007"/>
                    <a:pt x="276194" y="692470"/>
                    <a:pt x="313672" y="743689"/>
                  </a:cubicBezTo>
                  <a:cubicBezTo>
                    <a:pt x="346152" y="729948"/>
                    <a:pt x="378632" y="718704"/>
                    <a:pt x="414860" y="711209"/>
                  </a:cubicBezTo>
                  <a:cubicBezTo>
                    <a:pt x="403618" y="666236"/>
                    <a:pt x="396122" y="616266"/>
                    <a:pt x="394872" y="562548"/>
                  </a:cubicBezTo>
                  <a:close/>
                  <a:moveTo>
                    <a:pt x="710934" y="383904"/>
                  </a:moveTo>
                  <a:cubicBezTo>
                    <a:pt x="674706" y="390150"/>
                    <a:pt x="638478" y="393898"/>
                    <a:pt x="601000" y="395148"/>
                  </a:cubicBezTo>
                  <a:lnTo>
                    <a:pt x="601000" y="523821"/>
                  </a:lnTo>
                  <a:lnTo>
                    <a:pt x="729672" y="523821"/>
                  </a:lnTo>
                  <a:cubicBezTo>
                    <a:pt x="727174" y="473851"/>
                    <a:pt x="720928" y="426379"/>
                    <a:pt x="710934" y="383904"/>
                  </a:cubicBezTo>
                  <a:close/>
                  <a:moveTo>
                    <a:pt x="452338" y="383904"/>
                  </a:moveTo>
                  <a:cubicBezTo>
                    <a:pt x="442344" y="426379"/>
                    <a:pt x="436098" y="473851"/>
                    <a:pt x="434848" y="523821"/>
                  </a:cubicBezTo>
                  <a:lnTo>
                    <a:pt x="562272" y="523821"/>
                  </a:lnTo>
                  <a:lnTo>
                    <a:pt x="562272" y="395148"/>
                  </a:lnTo>
                  <a:cubicBezTo>
                    <a:pt x="524796" y="393898"/>
                    <a:pt x="488566" y="390150"/>
                    <a:pt x="452338" y="383904"/>
                  </a:cubicBezTo>
                  <a:close/>
                  <a:moveTo>
                    <a:pt x="849602" y="342679"/>
                  </a:moveTo>
                  <a:cubicBezTo>
                    <a:pt x="817120" y="356421"/>
                    <a:pt x="784640" y="367664"/>
                    <a:pt x="749662" y="376409"/>
                  </a:cubicBezTo>
                  <a:cubicBezTo>
                    <a:pt x="760904" y="421382"/>
                    <a:pt x="765902" y="470103"/>
                    <a:pt x="768400" y="523821"/>
                  </a:cubicBezTo>
                  <a:lnTo>
                    <a:pt x="914562" y="523821"/>
                  </a:lnTo>
                  <a:cubicBezTo>
                    <a:pt x="910814" y="456361"/>
                    <a:pt x="887080" y="393898"/>
                    <a:pt x="849602" y="342679"/>
                  </a:cubicBezTo>
                  <a:close/>
                  <a:moveTo>
                    <a:pt x="313672" y="342679"/>
                  </a:moveTo>
                  <a:cubicBezTo>
                    <a:pt x="276194" y="393898"/>
                    <a:pt x="252458" y="456361"/>
                    <a:pt x="248710" y="523821"/>
                  </a:cubicBezTo>
                  <a:lnTo>
                    <a:pt x="394872" y="523821"/>
                  </a:lnTo>
                  <a:cubicBezTo>
                    <a:pt x="396122" y="470103"/>
                    <a:pt x="403618" y="421382"/>
                    <a:pt x="414860" y="376409"/>
                  </a:cubicBezTo>
                  <a:cubicBezTo>
                    <a:pt x="378632" y="367664"/>
                    <a:pt x="346152" y="356421"/>
                    <a:pt x="313672" y="342679"/>
                  </a:cubicBezTo>
                  <a:close/>
                  <a:moveTo>
                    <a:pt x="679702" y="224000"/>
                  </a:moveTo>
                  <a:cubicBezTo>
                    <a:pt x="703438" y="252733"/>
                    <a:pt x="723426" y="291459"/>
                    <a:pt x="738418" y="338931"/>
                  </a:cubicBezTo>
                  <a:cubicBezTo>
                    <a:pt x="767150" y="331436"/>
                    <a:pt x="795884" y="322691"/>
                    <a:pt x="822118" y="312697"/>
                  </a:cubicBezTo>
                  <a:cubicBezTo>
                    <a:pt x="783390" y="272721"/>
                    <a:pt x="734670" y="240240"/>
                    <a:pt x="679702" y="224000"/>
                  </a:cubicBezTo>
                  <a:close/>
                  <a:moveTo>
                    <a:pt x="483570" y="224000"/>
                  </a:moveTo>
                  <a:cubicBezTo>
                    <a:pt x="428602" y="240240"/>
                    <a:pt x="379882" y="272721"/>
                    <a:pt x="341154" y="312697"/>
                  </a:cubicBezTo>
                  <a:cubicBezTo>
                    <a:pt x="367390" y="322691"/>
                    <a:pt x="396122" y="331436"/>
                    <a:pt x="424854" y="338931"/>
                  </a:cubicBezTo>
                  <a:cubicBezTo>
                    <a:pt x="439846" y="291459"/>
                    <a:pt x="459834" y="252733"/>
                    <a:pt x="483570" y="224000"/>
                  </a:cubicBezTo>
                  <a:close/>
                  <a:moveTo>
                    <a:pt x="601000" y="212756"/>
                  </a:moveTo>
                  <a:lnTo>
                    <a:pt x="601000" y="356421"/>
                  </a:lnTo>
                  <a:cubicBezTo>
                    <a:pt x="634730" y="355171"/>
                    <a:pt x="668460" y="352673"/>
                    <a:pt x="699690" y="346427"/>
                  </a:cubicBezTo>
                  <a:cubicBezTo>
                    <a:pt x="677204" y="275219"/>
                    <a:pt x="640976" y="225249"/>
                    <a:pt x="601000" y="212756"/>
                  </a:cubicBezTo>
                  <a:close/>
                  <a:moveTo>
                    <a:pt x="562272" y="212756"/>
                  </a:moveTo>
                  <a:cubicBezTo>
                    <a:pt x="522296" y="225249"/>
                    <a:pt x="487318" y="275219"/>
                    <a:pt x="463582" y="346427"/>
                  </a:cubicBezTo>
                  <a:cubicBezTo>
                    <a:pt x="494814" y="352673"/>
                    <a:pt x="528544" y="355171"/>
                    <a:pt x="562272" y="356421"/>
                  </a:cubicBezTo>
                  <a:close/>
                  <a:moveTo>
                    <a:pt x="929868" y="170284"/>
                  </a:moveTo>
                  <a:cubicBezTo>
                    <a:pt x="940682" y="170284"/>
                    <a:pt x="949092" y="180347"/>
                    <a:pt x="949092" y="190411"/>
                  </a:cubicBezTo>
                  <a:lnTo>
                    <a:pt x="949092" y="313690"/>
                  </a:lnTo>
                  <a:cubicBezTo>
                    <a:pt x="949092" y="325011"/>
                    <a:pt x="940682" y="333817"/>
                    <a:pt x="929868" y="333817"/>
                  </a:cubicBezTo>
                  <a:cubicBezTo>
                    <a:pt x="919054" y="333817"/>
                    <a:pt x="911844" y="325011"/>
                    <a:pt x="911844" y="313690"/>
                  </a:cubicBezTo>
                  <a:lnTo>
                    <a:pt x="911844" y="190411"/>
                  </a:lnTo>
                  <a:cubicBezTo>
                    <a:pt x="911844" y="180347"/>
                    <a:pt x="919054" y="170284"/>
                    <a:pt x="929868" y="170284"/>
                  </a:cubicBezTo>
                  <a:close/>
                  <a:moveTo>
                    <a:pt x="582260" y="170282"/>
                  </a:moveTo>
                  <a:cubicBezTo>
                    <a:pt x="787138" y="170282"/>
                    <a:pt x="954538" y="337682"/>
                    <a:pt x="954538" y="543809"/>
                  </a:cubicBezTo>
                  <a:cubicBezTo>
                    <a:pt x="954538" y="748686"/>
                    <a:pt x="787138" y="916087"/>
                    <a:pt x="582260" y="916087"/>
                  </a:cubicBezTo>
                  <a:cubicBezTo>
                    <a:pt x="376134" y="916087"/>
                    <a:pt x="208734" y="748686"/>
                    <a:pt x="208734" y="543809"/>
                  </a:cubicBezTo>
                  <a:cubicBezTo>
                    <a:pt x="208734" y="541310"/>
                    <a:pt x="208734" y="538812"/>
                    <a:pt x="208734" y="535064"/>
                  </a:cubicBezTo>
                  <a:cubicBezTo>
                    <a:pt x="208734" y="535064"/>
                    <a:pt x="208734" y="535064"/>
                    <a:pt x="208734" y="533815"/>
                  </a:cubicBezTo>
                  <a:lnTo>
                    <a:pt x="208734" y="315195"/>
                  </a:lnTo>
                  <a:cubicBezTo>
                    <a:pt x="208734" y="303952"/>
                    <a:pt x="217478" y="295207"/>
                    <a:pt x="227472" y="295207"/>
                  </a:cubicBezTo>
                  <a:cubicBezTo>
                    <a:pt x="238716" y="295207"/>
                    <a:pt x="247460" y="303952"/>
                    <a:pt x="247460" y="315195"/>
                  </a:cubicBezTo>
                  <a:lnTo>
                    <a:pt x="247460" y="377658"/>
                  </a:lnTo>
                  <a:cubicBezTo>
                    <a:pt x="308674" y="255231"/>
                    <a:pt x="436098" y="170282"/>
                    <a:pt x="582260" y="170282"/>
                  </a:cubicBezTo>
                  <a:close/>
                  <a:moveTo>
                    <a:pt x="226756" y="93379"/>
                  </a:moveTo>
                  <a:cubicBezTo>
                    <a:pt x="237570" y="93379"/>
                    <a:pt x="245982" y="103366"/>
                    <a:pt x="245982" y="113354"/>
                  </a:cubicBezTo>
                  <a:lnTo>
                    <a:pt x="245982" y="209482"/>
                  </a:lnTo>
                  <a:cubicBezTo>
                    <a:pt x="245982" y="220718"/>
                    <a:pt x="237570" y="229457"/>
                    <a:pt x="226756" y="229457"/>
                  </a:cubicBezTo>
                  <a:cubicBezTo>
                    <a:pt x="217144" y="229457"/>
                    <a:pt x="208734" y="220718"/>
                    <a:pt x="208734" y="209482"/>
                  </a:cubicBezTo>
                  <a:lnTo>
                    <a:pt x="208734" y="113354"/>
                  </a:lnTo>
                  <a:cubicBezTo>
                    <a:pt x="208734" y="103366"/>
                    <a:pt x="217144" y="93379"/>
                    <a:pt x="226756" y="93379"/>
                  </a:cubicBezTo>
                  <a:close/>
                  <a:moveTo>
                    <a:pt x="683884" y="0"/>
                  </a:moveTo>
                  <a:cubicBezTo>
                    <a:pt x="693496" y="0"/>
                    <a:pt x="701908" y="8724"/>
                    <a:pt x="701908" y="18694"/>
                  </a:cubicBezTo>
                  <a:lnTo>
                    <a:pt x="701908" y="127123"/>
                  </a:lnTo>
                  <a:cubicBezTo>
                    <a:pt x="701908" y="138339"/>
                    <a:pt x="693496" y="147063"/>
                    <a:pt x="683884" y="147063"/>
                  </a:cubicBezTo>
                  <a:cubicBezTo>
                    <a:pt x="673068" y="147063"/>
                    <a:pt x="664656" y="138339"/>
                    <a:pt x="664656" y="127123"/>
                  </a:cubicBezTo>
                  <a:lnTo>
                    <a:pt x="664656" y="18694"/>
                  </a:lnTo>
                  <a:cubicBezTo>
                    <a:pt x="664656" y="8724"/>
                    <a:pt x="673068" y="0"/>
                    <a:pt x="683884" y="0"/>
                  </a:cubicBezTo>
                  <a:close/>
                </a:path>
              </a:pathLst>
            </a:custGeom>
            <a:solidFill>
              <a:schemeClr val="bg1"/>
            </a:solidFill>
            <a:ln>
              <a:noFill/>
            </a:ln>
            <a:effectLst/>
          </p:spPr>
          <p:txBody>
            <a:bodyPr wrap="square" anchor="ctr">
              <a:noAutofit/>
            </a:bodyP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20" name="Freeform 155">
              <a:extLst>
                <a:ext uri="{FF2B5EF4-FFF2-40B4-BE49-F238E27FC236}">
                  <a16:creationId xmlns:a16="http://schemas.microsoft.com/office/drawing/2014/main" xmlns="" id="{0FE7C353-C914-1345-B30F-9D40D73B8BC6}"/>
                </a:ext>
              </a:extLst>
            </p:cNvPr>
            <p:cNvSpPr>
              <a:spLocks noChangeArrowheads="1"/>
            </p:cNvSpPr>
            <p:nvPr/>
          </p:nvSpPr>
          <p:spPr bwMode="auto">
            <a:xfrm>
              <a:off x="3062464" y="2753448"/>
              <a:ext cx="7289272" cy="1419953"/>
            </a:xfrm>
            <a:prstGeom prst="roundRect">
              <a:avLst>
                <a:gd name="adj" fmla="val 18967"/>
              </a:avLst>
            </a:prstGeom>
            <a:solidFill>
              <a:schemeClr val="accent6">
                <a:alpha val="20000"/>
              </a:schemeClr>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21" name="Freeform 156">
              <a:extLst>
                <a:ext uri="{FF2B5EF4-FFF2-40B4-BE49-F238E27FC236}">
                  <a16:creationId xmlns:a16="http://schemas.microsoft.com/office/drawing/2014/main" xmlns="" id="{4CA5660E-2B07-3E48-92E4-B9A9D0E82804}"/>
                </a:ext>
              </a:extLst>
            </p:cNvPr>
            <p:cNvSpPr>
              <a:spLocks noChangeArrowheads="1"/>
            </p:cNvSpPr>
            <p:nvPr/>
          </p:nvSpPr>
          <p:spPr bwMode="auto">
            <a:xfrm>
              <a:off x="9239395" y="2753448"/>
              <a:ext cx="1106848" cy="1419953"/>
            </a:xfrm>
            <a:custGeom>
              <a:avLst/>
              <a:gdLst>
                <a:gd name="T0" fmla="*/ 1775 w 1776"/>
                <a:gd name="T1" fmla="*/ 1847 h 2278"/>
                <a:gd name="T2" fmla="*/ 1775 w 1776"/>
                <a:gd name="T3" fmla="*/ 429 h 2278"/>
                <a:gd name="T4" fmla="*/ 1775 w 1776"/>
                <a:gd name="T5" fmla="*/ 429 h 2278"/>
                <a:gd name="T6" fmla="*/ 1345 w 1776"/>
                <a:gd name="T7" fmla="*/ 0 h 2278"/>
                <a:gd name="T8" fmla="*/ 0 w 1776"/>
                <a:gd name="T9" fmla="*/ 0 h 2278"/>
                <a:gd name="T10" fmla="*/ 0 w 1776"/>
                <a:gd name="T11" fmla="*/ 2277 h 2278"/>
                <a:gd name="T12" fmla="*/ 1345 w 1776"/>
                <a:gd name="T13" fmla="*/ 2277 h 2278"/>
                <a:gd name="T14" fmla="*/ 1345 w 1776"/>
                <a:gd name="T15" fmla="*/ 2277 h 2278"/>
                <a:gd name="T16" fmla="*/ 1775 w 1776"/>
                <a:gd name="T17" fmla="*/ 1847 h 2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76" h="2278">
                  <a:moveTo>
                    <a:pt x="1775" y="1847"/>
                  </a:moveTo>
                  <a:lnTo>
                    <a:pt x="1775" y="429"/>
                  </a:lnTo>
                  <a:lnTo>
                    <a:pt x="1775" y="429"/>
                  </a:lnTo>
                  <a:cubicBezTo>
                    <a:pt x="1775" y="192"/>
                    <a:pt x="1582" y="0"/>
                    <a:pt x="1345" y="0"/>
                  </a:cubicBezTo>
                  <a:lnTo>
                    <a:pt x="0" y="0"/>
                  </a:lnTo>
                  <a:lnTo>
                    <a:pt x="0" y="2277"/>
                  </a:lnTo>
                  <a:lnTo>
                    <a:pt x="1345" y="2277"/>
                  </a:lnTo>
                  <a:lnTo>
                    <a:pt x="1345" y="2277"/>
                  </a:lnTo>
                  <a:cubicBezTo>
                    <a:pt x="1582" y="2277"/>
                    <a:pt x="1775" y="2084"/>
                    <a:pt x="1775" y="1847"/>
                  </a:cubicBezTo>
                </a:path>
              </a:pathLst>
            </a:custGeom>
            <a:solidFill>
              <a:schemeClr val="accent2"/>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22" name="Freeform 157">
              <a:extLst>
                <a:ext uri="{FF2B5EF4-FFF2-40B4-BE49-F238E27FC236}">
                  <a16:creationId xmlns:a16="http://schemas.microsoft.com/office/drawing/2014/main" xmlns="" id="{823970EF-A581-7A43-A2A7-C66C03FEC577}"/>
                </a:ext>
              </a:extLst>
            </p:cNvPr>
            <p:cNvSpPr>
              <a:spLocks noChangeArrowheads="1"/>
            </p:cNvSpPr>
            <p:nvPr/>
          </p:nvSpPr>
          <p:spPr bwMode="auto">
            <a:xfrm>
              <a:off x="2013291" y="2772674"/>
              <a:ext cx="1384248" cy="1384247"/>
            </a:xfrm>
            <a:custGeom>
              <a:avLst/>
              <a:gdLst>
                <a:gd name="T0" fmla="*/ 1112 w 2224"/>
                <a:gd name="T1" fmla="*/ 2222 h 2223"/>
                <a:gd name="T2" fmla="*/ 0 w 2224"/>
                <a:gd name="T3" fmla="*/ 1110 h 2223"/>
                <a:gd name="T4" fmla="*/ 1112 w 2224"/>
                <a:gd name="T5" fmla="*/ 0 h 2223"/>
                <a:gd name="T6" fmla="*/ 2223 w 2224"/>
                <a:gd name="T7" fmla="*/ 1110 h 2223"/>
                <a:gd name="T8" fmla="*/ 1112 w 2224"/>
                <a:gd name="T9" fmla="*/ 2222 h 2223"/>
              </a:gdLst>
              <a:ahLst/>
              <a:cxnLst>
                <a:cxn ang="0">
                  <a:pos x="T0" y="T1"/>
                </a:cxn>
                <a:cxn ang="0">
                  <a:pos x="T2" y="T3"/>
                </a:cxn>
                <a:cxn ang="0">
                  <a:pos x="T4" y="T5"/>
                </a:cxn>
                <a:cxn ang="0">
                  <a:pos x="T6" y="T7"/>
                </a:cxn>
                <a:cxn ang="0">
                  <a:pos x="T8" y="T9"/>
                </a:cxn>
              </a:cxnLst>
              <a:rect l="0" t="0" r="r" b="b"/>
              <a:pathLst>
                <a:path w="2224" h="2223">
                  <a:moveTo>
                    <a:pt x="1112" y="2222"/>
                  </a:moveTo>
                  <a:lnTo>
                    <a:pt x="0" y="1110"/>
                  </a:lnTo>
                  <a:lnTo>
                    <a:pt x="1112" y="0"/>
                  </a:lnTo>
                  <a:lnTo>
                    <a:pt x="2223" y="1110"/>
                  </a:lnTo>
                  <a:lnTo>
                    <a:pt x="1112" y="2222"/>
                  </a:lnTo>
                </a:path>
              </a:pathLst>
            </a:custGeom>
            <a:solidFill>
              <a:schemeClr val="bg2"/>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23" name="Freeform 158">
              <a:extLst>
                <a:ext uri="{FF2B5EF4-FFF2-40B4-BE49-F238E27FC236}">
                  <a16:creationId xmlns:a16="http://schemas.microsoft.com/office/drawing/2014/main" xmlns="" id="{6F989B77-8E4A-0748-9AA7-EF195EA12755}"/>
                </a:ext>
              </a:extLst>
            </p:cNvPr>
            <p:cNvSpPr>
              <a:spLocks noChangeArrowheads="1"/>
            </p:cNvSpPr>
            <p:nvPr/>
          </p:nvSpPr>
          <p:spPr bwMode="auto">
            <a:xfrm>
              <a:off x="2103927" y="2860562"/>
              <a:ext cx="1205723" cy="1205723"/>
            </a:xfrm>
            <a:custGeom>
              <a:avLst/>
              <a:gdLst>
                <a:gd name="T0" fmla="*/ 968 w 1936"/>
                <a:gd name="T1" fmla="*/ 1934 h 1935"/>
                <a:gd name="T2" fmla="*/ 0 w 1936"/>
                <a:gd name="T3" fmla="*/ 967 h 1935"/>
                <a:gd name="T4" fmla="*/ 968 w 1936"/>
                <a:gd name="T5" fmla="*/ 0 h 1935"/>
                <a:gd name="T6" fmla="*/ 1935 w 1936"/>
                <a:gd name="T7" fmla="*/ 967 h 1935"/>
                <a:gd name="T8" fmla="*/ 968 w 1936"/>
                <a:gd name="T9" fmla="*/ 1934 h 1935"/>
              </a:gdLst>
              <a:ahLst/>
              <a:cxnLst>
                <a:cxn ang="0">
                  <a:pos x="T0" y="T1"/>
                </a:cxn>
                <a:cxn ang="0">
                  <a:pos x="T2" y="T3"/>
                </a:cxn>
                <a:cxn ang="0">
                  <a:pos x="T4" y="T5"/>
                </a:cxn>
                <a:cxn ang="0">
                  <a:pos x="T6" y="T7"/>
                </a:cxn>
                <a:cxn ang="0">
                  <a:pos x="T8" y="T9"/>
                </a:cxn>
              </a:cxnLst>
              <a:rect l="0" t="0" r="r" b="b"/>
              <a:pathLst>
                <a:path w="1936" h="1935">
                  <a:moveTo>
                    <a:pt x="968" y="1934"/>
                  </a:moveTo>
                  <a:lnTo>
                    <a:pt x="0" y="967"/>
                  </a:lnTo>
                  <a:lnTo>
                    <a:pt x="968" y="0"/>
                  </a:lnTo>
                  <a:lnTo>
                    <a:pt x="1935" y="967"/>
                  </a:lnTo>
                  <a:lnTo>
                    <a:pt x="968" y="1934"/>
                  </a:lnTo>
                </a:path>
              </a:pathLst>
            </a:custGeom>
            <a:solidFill>
              <a:schemeClr val="accent2"/>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24" name="Freeform 23">
              <a:extLst>
                <a:ext uri="{FF2B5EF4-FFF2-40B4-BE49-F238E27FC236}">
                  <a16:creationId xmlns:a16="http://schemas.microsoft.com/office/drawing/2014/main" xmlns="" id="{FF9665BA-3F99-9C4F-829E-3F82AF7E714A}"/>
                </a:ext>
              </a:extLst>
            </p:cNvPr>
            <p:cNvSpPr>
              <a:spLocks noChangeArrowheads="1"/>
            </p:cNvSpPr>
            <p:nvPr/>
          </p:nvSpPr>
          <p:spPr bwMode="auto">
            <a:xfrm>
              <a:off x="9483836" y="3132467"/>
              <a:ext cx="620090" cy="661291"/>
            </a:xfrm>
            <a:custGeom>
              <a:avLst/>
              <a:gdLst>
                <a:gd name="connsiteX0" fmla="*/ 326836 w 1240180"/>
                <a:gd name="connsiteY0" fmla="*/ 1159035 h 1322582"/>
                <a:gd name="connsiteX1" fmla="*/ 366824 w 1240180"/>
                <a:gd name="connsiteY1" fmla="*/ 1199618 h 1322582"/>
                <a:gd name="connsiteX2" fmla="*/ 326836 w 1240180"/>
                <a:gd name="connsiteY2" fmla="*/ 1240200 h 1322582"/>
                <a:gd name="connsiteX3" fmla="*/ 285638 w 1240180"/>
                <a:gd name="connsiteY3" fmla="*/ 1199618 h 1322582"/>
                <a:gd name="connsiteX4" fmla="*/ 326836 w 1240180"/>
                <a:gd name="connsiteY4" fmla="*/ 1159035 h 1322582"/>
                <a:gd name="connsiteX5" fmla="*/ 38730 w 1240180"/>
                <a:gd name="connsiteY5" fmla="*/ 1116045 h 1322582"/>
                <a:gd name="connsiteX6" fmla="*/ 38730 w 1240180"/>
                <a:gd name="connsiteY6" fmla="*/ 1235488 h 1322582"/>
                <a:gd name="connsiteX7" fmla="*/ 87454 w 1240180"/>
                <a:gd name="connsiteY7" fmla="*/ 1284012 h 1322582"/>
                <a:gd name="connsiteX8" fmla="*/ 575954 w 1240180"/>
                <a:gd name="connsiteY8" fmla="*/ 1284012 h 1322582"/>
                <a:gd name="connsiteX9" fmla="*/ 624678 w 1240180"/>
                <a:gd name="connsiteY9" fmla="*/ 1235488 h 1322582"/>
                <a:gd name="connsiteX10" fmla="*/ 624678 w 1240180"/>
                <a:gd name="connsiteY10" fmla="*/ 1116045 h 1322582"/>
                <a:gd name="connsiteX11" fmla="*/ 1055334 w 1240180"/>
                <a:gd name="connsiteY11" fmla="*/ 1074145 h 1322582"/>
                <a:gd name="connsiteX12" fmla="*/ 992866 w 1240180"/>
                <a:gd name="connsiteY12" fmla="*/ 1137814 h 1322582"/>
                <a:gd name="connsiteX13" fmla="*/ 1055334 w 1240180"/>
                <a:gd name="connsiteY13" fmla="*/ 1201483 h 1322582"/>
                <a:gd name="connsiteX14" fmla="*/ 1117802 w 1240180"/>
                <a:gd name="connsiteY14" fmla="*/ 1137814 h 1322582"/>
                <a:gd name="connsiteX15" fmla="*/ 1055334 w 1240180"/>
                <a:gd name="connsiteY15" fmla="*/ 1074145 h 1322582"/>
                <a:gd name="connsiteX16" fmla="*/ 514362 w 1240180"/>
                <a:gd name="connsiteY16" fmla="*/ 994246 h 1322582"/>
                <a:gd name="connsiteX17" fmla="*/ 651792 w 1240180"/>
                <a:gd name="connsiteY17" fmla="*/ 994246 h 1322582"/>
                <a:gd name="connsiteX18" fmla="*/ 716758 w 1240180"/>
                <a:gd name="connsiteY18" fmla="*/ 1021711 h 1322582"/>
                <a:gd name="connsiteX19" fmla="*/ 799216 w 1240180"/>
                <a:gd name="connsiteY19" fmla="*/ 1102858 h 1322582"/>
                <a:gd name="connsiteX20" fmla="*/ 836696 w 1240180"/>
                <a:gd name="connsiteY20" fmla="*/ 1117839 h 1322582"/>
                <a:gd name="connsiteX21" fmla="*/ 955386 w 1240180"/>
                <a:gd name="connsiteY21" fmla="*/ 1117839 h 1322582"/>
                <a:gd name="connsiteX22" fmla="*/ 1055334 w 1240180"/>
                <a:gd name="connsiteY22" fmla="*/ 1035444 h 1322582"/>
                <a:gd name="connsiteX23" fmla="*/ 1157782 w 1240180"/>
                <a:gd name="connsiteY23" fmla="*/ 1137814 h 1322582"/>
                <a:gd name="connsiteX24" fmla="*/ 1055334 w 1240180"/>
                <a:gd name="connsiteY24" fmla="*/ 1240184 h 1322582"/>
                <a:gd name="connsiteX25" fmla="*/ 955386 w 1240180"/>
                <a:gd name="connsiteY25" fmla="*/ 1157788 h 1322582"/>
                <a:gd name="connsiteX26" fmla="*/ 836696 w 1240180"/>
                <a:gd name="connsiteY26" fmla="*/ 1157788 h 1322582"/>
                <a:gd name="connsiteX27" fmla="*/ 771730 w 1240180"/>
                <a:gd name="connsiteY27" fmla="*/ 1130323 h 1322582"/>
                <a:gd name="connsiteX28" fmla="*/ 689272 w 1240180"/>
                <a:gd name="connsiteY28" fmla="*/ 1049176 h 1322582"/>
                <a:gd name="connsiteX29" fmla="*/ 651792 w 1240180"/>
                <a:gd name="connsiteY29" fmla="*/ 1032947 h 1322582"/>
                <a:gd name="connsiteX30" fmla="*/ 514362 w 1240180"/>
                <a:gd name="connsiteY30" fmla="*/ 1032947 h 1322582"/>
                <a:gd name="connsiteX31" fmla="*/ 494372 w 1240180"/>
                <a:gd name="connsiteY31" fmla="*/ 1014221 h 1322582"/>
                <a:gd name="connsiteX32" fmla="*/ 514362 w 1240180"/>
                <a:gd name="connsiteY32" fmla="*/ 994246 h 1322582"/>
                <a:gd name="connsiteX33" fmla="*/ 1134028 w 1240180"/>
                <a:gd name="connsiteY33" fmla="*/ 805823 h 1322582"/>
                <a:gd name="connsiteX34" fmla="*/ 1070648 w 1240180"/>
                <a:gd name="connsiteY34" fmla="*/ 869173 h 1322582"/>
                <a:gd name="connsiteX35" fmla="*/ 1134028 w 1240180"/>
                <a:gd name="connsiteY35" fmla="*/ 931281 h 1322582"/>
                <a:gd name="connsiteX36" fmla="*/ 1196168 w 1240180"/>
                <a:gd name="connsiteY36" fmla="*/ 869173 h 1322582"/>
                <a:gd name="connsiteX37" fmla="*/ 1134028 w 1240180"/>
                <a:gd name="connsiteY37" fmla="*/ 805823 h 1322582"/>
                <a:gd name="connsiteX38" fmla="*/ 430622 w 1240180"/>
                <a:gd name="connsiteY38" fmla="*/ 725082 h 1322582"/>
                <a:gd name="connsiteX39" fmla="*/ 805938 w 1240180"/>
                <a:gd name="connsiteY39" fmla="*/ 725082 h 1322582"/>
                <a:gd name="connsiteX40" fmla="*/ 880504 w 1240180"/>
                <a:gd name="connsiteY40" fmla="*/ 766074 h 1322582"/>
                <a:gd name="connsiteX41" fmla="*/ 921516 w 1240180"/>
                <a:gd name="connsiteY41" fmla="*/ 825697 h 1322582"/>
                <a:gd name="connsiteX42" fmla="*/ 965012 w 1240180"/>
                <a:gd name="connsiteY42" fmla="*/ 849298 h 1322582"/>
                <a:gd name="connsiteX43" fmla="*/ 1033364 w 1240180"/>
                <a:gd name="connsiteY43" fmla="*/ 849298 h 1322582"/>
                <a:gd name="connsiteX44" fmla="*/ 1134028 w 1240180"/>
                <a:gd name="connsiteY44" fmla="*/ 767316 h 1322582"/>
                <a:gd name="connsiteX45" fmla="*/ 1234694 w 1240180"/>
                <a:gd name="connsiteY45" fmla="*/ 869173 h 1322582"/>
                <a:gd name="connsiteX46" fmla="*/ 1134028 w 1240180"/>
                <a:gd name="connsiteY46" fmla="*/ 971030 h 1322582"/>
                <a:gd name="connsiteX47" fmla="*/ 1033364 w 1240180"/>
                <a:gd name="connsiteY47" fmla="*/ 887805 h 1322582"/>
                <a:gd name="connsiteX48" fmla="*/ 965012 w 1240180"/>
                <a:gd name="connsiteY48" fmla="*/ 887805 h 1322582"/>
                <a:gd name="connsiteX49" fmla="*/ 890446 w 1240180"/>
                <a:gd name="connsiteY49" fmla="*/ 848056 h 1322582"/>
                <a:gd name="connsiteX50" fmla="*/ 849434 w 1240180"/>
                <a:gd name="connsiteY50" fmla="*/ 787190 h 1322582"/>
                <a:gd name="connsiteX51" fmla="*/ 805938 w 1240180"/>
                <a:gd name="connsiteY51" fmla="*/ 763589 h 1322582"/>
                <a:gd name="connsiteX52" fmla="*/ 430622 w 1240180"/>
                <a:gd name="connsiteY52" fmla="*/ 763589 h 1322582"/>
                <a:gd name="connsiteX53" fmla="*/ 411980 w 1240180"/>
                <a:gd name="connsiteY53" fmla="*/ 744957 h 1322582"/>
                <a:gd name="connsiteX54" fmla="*/ 430622 w 1240180"/>
                <a:gd name="connsiteY54" fmla="*/ 725082 h 1322582"/>
                <a:gd name="connsiteX55" fmla="*/ 1139134 w 1240180"/>
                <a:gd name="connsiteY55" fmla="*/ 390255 h 1322582"/>
                <a:gd name="connsiteX56" fmla="*/ 1075514 w 1240180"/>
                <a:gd name="connsiteY56" fmla="*/ 452677 h 1322582"/>
                <a:gd name="connsiteX57" fmla="*/ 1139134 w 1240180"/>
                <a:gd name="connsiteY57" fmla="*/ 516347 h 1322582"/>
                <a:gd name="connsiteX58" fmla="*/ 1201508 w 1240180"/>
                <a:gd name="connsiteY58" fmla="*/ 452677 h 1322582"/>
                <a:gd name="connsiteX59" fmla="*/ 1139134 w 1240180"/>
                <a:gd name="connsiteY59" fmla="*/ 390255 h 1322582"/>
                <a:gd name="connsiteX60" fmla="*/ 1139134 w 1240180"/>
                <a:gd name="connsiteY60" fmla="*/ 351554 h 1322582"/>
                <a:gd name="connsiteX61" fmla="*/ 1240180 w 1240180"/>
                <a:gd name="connsiteY61" fmla="*/ 452677 h 1322582"/>
                <a:gd name="connsiteX62" fmla="*/ 1139134 w 1240180"/>
                <a:gd name="connsiteY62" fmla="*/ 555049 h 1322582"/>
                <a:gd name="connsiteX63" fmla="*/ 1038090 w 1240180"/>
                <a:gd name="connsiteY63" fmla="*/ 472652 h 1322582"/>
                <a:gd name="connsiteX64" fmla="*/ 969478 w 1240180"/>
                <a:gd name="connsiteY64" fmla="*/ 472652 h 1322582"/>
                <a:gd name="connsiteX65" fmla="*/ 925816 w 1240180"/>
                <a:gd name="connsiteY65" fmla="*/ 496372 h 1322582"/>
                <a:gd name="connsiteX66" fmla="*/ 884650 w 1240180"/>
                <a:gd name="connsiteY66" fmla="*/ 557545 h 1322582"/>
                <a:gd name="connsiteX67" fmla="*/ 809800 w 1240180"/>
                <a:gd name="connsiteY67" fmla="*/ 597495 h 1322582"/>
                <a:gd name="connsiteX68" fmla="*/ 267148 w 1240180"/>
                <a:gd name="connsiteY68" fmla="*/ 597495 h 1322582"/>
                <a:gd name="connsiteX69" fmla="*/ 247188 w 1240180"/>
                <a:gd name="connsiteY69" fmla="*/ 577520 h 1322582"/>
                <a:gd name="connsiteX70" fmla="*/ 267148 w 1240180"/>
                <a:gd name="connsiteY70" fmla="*/ 558794 h 1322582"/>
                <a:gd name="connsiteX71" fmla="*/ 809800 w 1240180"/>
                <a:gd name="connsiteY71" fmla="*/ 558794 h 1322582"/>
                <a:gd name="connsiteX72" fmla="*/ 853462 w 1240180"/>
                <a:gd name="connsiteY72" fmla="*/ 536322 h 1322582"/>
                <a:gd name="connsiteX73" fmla="*/ 894630 w 1240180"/>
                <a:gd name="connsiteY73" fmla="*/ 473900 h 1322582"/>
                <a:gd name="connsiteX74" fmla="*/ 969478 w 1240180"/>
                <a:gd name="connsiteY74" fmla="*/ 433950 h 1322582"/>
                <a:gd name="connsiteX75" fmla="*/ 1038090 w 1240180"/>
                <a:gd name="connsiteY75" fmla="*/ 433950 h 1322582"/>
                <a:gd name="connsiteX76" fmla="*/ 1139134 w 1240180"/>
                <a:gd name="connsiteY76" fmla="*/ 351554 h 1322582"/>
                <a:gd name="connsiteX77" fmla="*/ 1055334 w 1240180"/>
                <a:gd name="connsiteY77" fmla="*/ 77156 h 1322582"/>
                <a:gd name="connsiteX78" fmla="*/ 992866 w 1240180"/>
                <a:gd name="connsiteY78" fmla="*/ 140825 h 1322582"/>
                <a:gd name="connsiteX79" fmla="*/ 1055334 w 1240180"/>
                <a:gd name="connsiteY79" fmla="*/ 204494 h 1322582"/>
                <a:gd name="connsiteX80" fmla="*/ 1117802 w 1240180"/>
                <a:gd name="connsiteY80" fmla="*/ 140825 h 1322582"/>
                <a:gd name="connsiteX81" fmla="*/ 1055334 w 1240180"/>
                <a:gd name="connsiteY81" fmla="*/ 77156 h 1322582"/>
                <a:gd name="connsiteX82" fmla="*/ 87454 w 1240180"/>
                <a:gd name="connsiteY82" fmla="*/ 38570 h 1322582"/>
                <a:gd name="connsiteX83" fmla="*/ 38730 w 1240180"/>
                <a:gd name="connsiteY83" fmla="*/ 87094 h 1322582"/>
                <a:gd name="connsiteX84" fmla="*/ 38730 w 1240180"/>
                <a:gd name="connsiteY84" fmla="*/ 164234 h 1322582"/>
                <a:gd name="connsiteX85" fmla="*/ 624678 w 1240180"/>
                <a:gd name="connsiteY85" fmla="*/ 164234 h 1322582"/>
                <a:gd name="connsiteX86" fmla="*/ 624678 w 1240180"/>
                <a:gd name="connsiteY86" fmla="*/ 87094 h 1322582"/>
                <a:gd name="connsiteX87" fmla="*/ 575954 w 1240180"/>
                <a:gd name="connsiteY87" fmla="*/ 38570 h 1322582"/>
                <a:gd name="connsiteX88" fmla="*/ 1055334 w 1240180"/>
                <a:gd name="connsiteY88" fmla="*/ 38455 h 1322582"/>
                <a:gd name="connsiteX89" fmla="*/ 1157782 w 1240180"/>
                <a:gd name="connsiteY89" fmla="*/ 140825 h 1322582"/>
                <a:gd name="connsiteX90" fmla="*/ 1055334 w 1240180"/>
                <a:gd name="connsiteY90" fmla="*/ 243195 h 1322582"/>
                <a:gd name="connsiteX91" fmla="*/ 955386 w 1240180"/>
                <a:gd name="connsiteY91" fmla="*/ 159551 h 1322582"/>
                <a:gd name="connsiteX92" fmla="*/ 836696 w 1240180"/>
                <a:gd name="connsiteY92" fmla="*/ 159551 h 1322582"/>
                <a:gd name="connsiteX93" fmla="*/ 799216 w 1240180"/>
                <a:gd name="connsiteY93" fmla="*/ 175780 h 1322582"/>
                <a:gd name="connsiteX94" fmla="*/ 716758 w 1240180"/>
                <a:gd name="connsiteY94" fmla="*/ 256927 h 1322582"/>
                <a:gd name="connsiteX95" fmla="*/ 651792 w 1240180"/>
                <a:gd name="connsiteY95" fmla="*/ 284392 h 1322582"/>
                <a:gd name="connsiteX96" fmla="*/ 514362 w 1240180"/>
                <a:gd name="connsiteY96" fmla="*/ 284392 h 1322582"/>
                <a:gd name="connsiteX97" fmla="*/ 494372 w 1240180"/>
                <a:gd name="connsiteY97" fmla="*/ 265666 h 1322582"/>
                <a:gd name="connsiteX98" fmla="*/ 514362 w 1240180"/>
                <a:gd name="connsiteY98" fmla="*/ 245692 h 1322582"/>
                <a:gd name="connsiteX99" fmla="*/ 651792 w 1240180"/>
                <a:gd name="connsiteY99" fmla="*/ 245692 h 1322582"/>
                <a:gd name="connsiteX100" fmla="*/ 689272 w 1240180"/>
                <a:gd name="connsiteY100" fmla="*/ 229462 h 1322582"/>
                <a:gd name="connsiteX101" fmla="*/ 771730 w 1240180"/>
                <a:gd name="connsiteY101" fmla="*/ 148315 h 1322582"/>
                <a:gd name="connsiteX102" fmla="*/ 836696 w 1240180"/>
                <a:gd name="connsiteY102" fmla="*/ 120850 h 1322582"/>
                <a:gd name="connsiteX103" fmla="*/ 955386 w 1240180"/>
                <a:gd name="connsiteY103" fmla="*/ 120850 h 1322582"/>
                <a:gd name="connsiteX104" fmla="*/ 1055334 w 1240180"/>
                <a:gd name="connsiteY104" fmla="*/ 38455 h 1322582"/>
                <a:gd name="connsiteX105" fmla="*/ 87454 w 1240180"/>
                <a:gd name="connsiteY105" fmla="*/ 0 h 1322582"/>
                <a:gd name="connsiteX106" fmla="*/ 575954 w 1240180"/>
                <a:gd name="connsiteY106" fmla="*/ 0 h 1322582"/>
                <a:gd name="connsiteX107" fmla="*/ 663408 w 1240180"/>
                <a:gd name="connsiteY107" fmla="*/ 87094 h 1322582"/>
                <a:gd name="connsiteX108" fmla="*/ 663408 w 1240180"/>
                <a:gd name="connsiteY108" fmla="*/ 182897 h 1322582"/>
                <a:gd name="connsiteX109" fmla="*/ 657162 w 1240180"/>
                <a:gd name="connsiteY109" fmla="*/ 196583 h 1322582"/>
                <a:gd name="connsiteX110" fmla="*/ 643418 w 1240180"/>
                <a:gd name="connsiteY110" fmla="*/ 202804 h 1322582"/>
                <a:gd name="connsiteX111" fmla="*/ 38730 w 1240180"/>
                <a:gd name="connsiteY111" fmla="*/ 202804 h 1322582"/>
                <a:gd name="connsiteX112" fmla="*/ 38730 w 1240180"/>
                <a:gd name="connsiteY112" fmla="*/ 1076231 h 1322582"/>
                <a:gd name="connsiteX113" fmla="*/ 643418 w 1240180"/>
                <a:gd name="connsiteY113" fmla="*/ 1076231 h 1322582"/>
                <a:gd name="connsiteX114" fmla="*/ 663408 w 1240180"/>
                <a:gd name="connsiteY114" fmla="*/ 1096138 h 1322582"/>
                <a:gd name="connsiteX115" fmla="*/ 663408 w 1240180"/>
                <a:gd name="connsiteY115" fmla="*/ 1235488 h 1322582"/>
                <a:gd name="connsiteX116" fmla="*/ 575954 w 1240180"/>
                <a:gd name="connsiteY116" fmla="*/ 1322582 h 1322582"/>
                <a:gd name="connsiteX117" fmla="*/ 87454 w 1240180"/>
                <a:gd name="connsiteY117" fmla="*/ 1322582 h 1322582"/>
                <a:gd name="connsiteX118" fmla="*/ 0 w 1240180"/>
                <a:gd name="connsiteY118" fmla="*/ 1235488 h 1322582"/>
                <a:gd name="connsiteX119" fmla="*/ 0 w 1240180"/>
                <a:gd name="connsiteY119" fmla="*/ 87094 h 1322582"/>
                <a:gd name="connsiteX120" fmla="*/ 87454 w 1240180"/>
                <a:gd name="connsiteY120" fmla="*/ 0 h 132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40180" h="1322582">
                  <a:moveTo>
                    <a:pt x="326836" y="1159035"/>
                  </a:moveTo>
                  <a:cubicBezTo>
                    <a:pt x="348648" y="1159035"/>
                    <a:pt x="366824" y="1176252"/>
                    <a:pt x="366824" y="1199618"/>
                  </a:cubicBezTo>
                  <a:cubicBezTo>
                    <a:pt x="366824" y="1221754"/>
                    <a:pt x="348648" y="1240200"/>
                    <a:pt x="326836" y="1240200"/>
                  </a:cubicBezTo>
                  <a:cubicBezTo>
                    <a:pt x="303814" y="1240200"/>
                    <a:pt x="285638" y="1221754"/>
                    <a:pt x="285638" y="1199618"/>
                  </a:cubicBezTo>
                  <a:cubicBezTo>
                    <a:pt x="285638" y="1176252"/>
                    <a:pt x="303814" y="1159035"/>
                    <a:pt x="326836" y="1159035"/>
                  </a:cubicBezTo>
                  <a:close/>
                  <a:moveTo>
                    <a:pt x="38730" y="1116045"/>
                  </a:moveTo>
                  <a:lnTo>
                    <a:pt x="38730" y="1235488"/>
                  </a:lnTo>
                  <a:cubicBezTo>
                    <a:pt x="38730" y="1261616"/>
                    <a:pt x="61218" y="1284012"/>
                    <a:pt x="87454" y="1284012"/>
                  </a:cubicBezTo>
                  <a:lnTo>
                    <a:pt x="575954" y="1284012"/>
                  </a:lnTo>
                  <a:cubicBezTo>
                    <a:pt x="602190" y="1284012"/>
                    <a:pt x="624678" y="1261616"/>
                    <a:pt x="624678" y="1235488"/>
                  </a:cubicBezTo>
                  <a:lnTo>
                    <a:pt x="624678" y="1116045"/>
                  </a:lnTo>
                  <a:close/>
                  <a:moveTo>
                    <a:pt x="1055334" y="1074145"/>
                  </a:moveTo>
                  <a:cubicBezTo>
                    <a:pt x="1020352" y="1074145"/>
                    <a:pt x="992866" y="1102858"/>
                    <a:pt x="992866" y="1137814"/>
                  </a:cubicBezTo>
                  <a:cubicBezTo>
                    <a:pt x="992866" y="1172769"/>
                    <a:pt x="1020352" y="1201483"/>
                    <a:pt x="1055334" y="1201483"/>
                  </a:cubicBezTo>
                  <a:cubicBezTo>
                    <a:pt x="1090316" y="1201483"/>
                    <a:pt x="1117802" y="1172769"/>
                    <a:pt x="1117802" y="1137814"/>
                  </a:cubicBezTo>
                  <a:cubicBezTo>
                    <a:pt x="1117802" y="1102858"/>
                    <a:pt x="1090316" y="1074145"/>
                    <a:pt x="1055334" y="1074145"/>
                  </a:cubicBezTo>
                  <a:close/>
                  <a:moveTo>
                    <a:pt x="514362" y="994246"/>
                  </a:moveTo>
                  <a:lnTo>
                    <a:pt x="651792" y="994246"/>
                  </a:lnTo>
                  <a:cubicBezTo>
                    <a:pt x="675530" y="994246"/>
                    <a:pt x="699266" y="1004233"/>
                    <a:pt x="716758" y="1021711"/>
                  </a:cubicBezTo>
                  <a:lnTo>
                    <a:pt x="799216" y="1102858"/>
                  </a:lnTo>
                  <a:cubicBezTo>
                    <a:pt x="809210" y="1112845"/>
                    <a:pt x="822954" y="1117839"/>
                    <a:pt x="836696" y="1117839"/>
                  </a:cubicBezTo>
                  <a:lnTo>
                    <a:pt x="955386" y="1117839"/>
                  </a:lnTo>
                  <a:cubicBezTo>
                    <a:pt x="964132" y="1071648"/>
                    <a:pt x="1005360" y="1035444"/>
                    <a:pt x="1055334" y="1035444"/>
                  </a:cubicBezTo>
                  <a:cubicBezTo>
                    <a:pt x="1111556" y="1035444"/>
                    <a:pt x="1157782" y="1081635"/>
                    <a:pt x="1157782" y="1137814"/>
                  </a:cubicBezTo>
                  <a:cubicBezTo>
                    <a:pt x="1157782" y="1193992"/>
                    <a:pt x="1111556" y="1240184"/>
                    <a:pt x="1055334" y="1240184"/>
                  </a:cubicBezTo>
                  <a:cubicBezTo>
                    <a:pt x="1006610" y="1240184"/>
                    <a:pt x="965380" y="1203980"/>
                    <a:pt x="955386" y="1157788"/>
                  </a:cubicBezTo>
                  <a:lnTo>
                    <a:pt x="836696" y="1157788"/>
                  </a:lnTo>
                  <a:cubicBezTo>
                    <a:pt x="811710" y="1157788"/>
                    <a:pt x="787972" y="1147801"/>
                    <a:pt x="771730" y="1130323"/>
                  </a:cubicBezTo>
                  <a:lnTo>
                    <a:pt x="689272" y="1049176"/>
                  </a:lnTo>
                  <a:cubicBezTo>
                    <a:pt x="679278" y="1037940"/>
                    <a:pt x="665534" y="1032947"/>
                    <a:pt x="651792" y="1032947"/>
                  </a:cubicBezTo>
                  <a:lnTo>
                    <a:pt x="514362" y="1032947"/>
                  </a:lnTo>
                  <a:cubicBezTo>
                    <a:pt x="504366" y="1032947"/>
                    <a:pt x="494372" y="1024208"/>
                    <a:pt x="494372" y="1014221"/>
                  </a:cubicBezTo>
                  <a:cubicBezTo>
                    <a:pt x="494372" y="1002985"/>
                    <a:pt x="504366" y="994246"/>
                    <a:pt x="514362" y="994246"/>
                  </a:cubicBezTo>
                  <a:close/>
                  <a:moveTo>
                    <a:pt x="1134028" y="805823"/>
                  </a:moveTo>
                  <a:cubicBezTo>
                    <a:pt x="1099232" y="805823"/>
                    <a:pt x="1070648" y="834392"/>
                    <a:pt x="1070648" y="869173"/>
                  </a:cubicBezTo>
                  <a:cubicBezTo>
                    <a:pt x="1070648" y="902711"/>
                    <a:pt x="1099232" y="931281"/>
                    <a:pt x="1134028" y="931281"/>
                  </a:cubicBezTo>
                  <a:cubicBezTo>
                    <a:pt x="1168826" y="931281"/>
                    <a:pt x="1196168" y="902711"/>
                    <a:pt x="1196168" y="869173"/>
                  </a:cubicBezTo>
                  <a:cubicBezTo>
                    <a:pt x="1196168" y="834392"/>
                    <a:pt x="1168826" y="805823"/>
                    <a:pt x="1134028" y="805823"/>
                  </a:cubicBezTo>
                  <a:close/>
                  <a:moveTo>
                    <a:pt x="430622" y="725082"/>
                  </a:moveTo>
                  <a:lnTo>
                    <a:pt x="805938" y="725082"/>
                  </a:lnTo>
                  <a:cubicBezTo>
                    <a:pt x="837008" y="725082"/>
                    <a:pt x="864348" y="739988"/>
                    <a:pt x="880504" y="766074"/>
                  </a:cubicBezTo>
                  <a:lnTo>
                    <a:pt x="921516" y="825697"/>
                  </a:lnTo>
                  <a:cubicBezTo>
                    <a:pt x="931458" y="840603"/>
                    <a:pt x="947614" y="849298"/>
                    <a:pt x="965012" y="849298"/>
                  </a:cubicBezTo>
                  <a:lnTo>
                    <a:pt x="1033364" y="849298"/>
                  </a:lnTo>
                  <a:cubicBezTo>
                    <a:pt x="1043306" y="803338"/>
                    <a:pt x="1084318" y="767316"/>
                    <a:pt x="1134028" y="767316"/>
                  </a:cubicBezTo>
                  <a:cubicBezTo>
                    <a:pt x="1189954" y="767316"/>
                    <a:pt x="1234694" y="812034"/>
                    <a:pt x="1234694" y="869173"/>
                  </a:cubicBezTo>
                  <a:cubicBezTo>
                    <a:pt x="1234694" y="925070"/>
                    <a:pt x="1189954" y="971030"/>
                    <a:pt x="1134028" y="971030"/>
                  </a:cubicBezTo>
                  <a:cubicBezTo>
                    <a:pt x="1084318" y="971030"/>
                    <a:pt x="1043306" y="935007"/>
                    <a:pt x="1033364" y="887805"/>
                  </a:cubicBezTo>
                  <a:lnTo>
                    <a:pt x="965012" y="887805"/>
                  </a:lnTo>
                  <a:cubicBezTo>
                    <a:pt x="935186" y="887805"/>
                    <a:pt x="906602" y="874142"/>
                    <a:pt x="890446" y="848056"/>
                  </a:cubicBezTo>
                  <a:lnTo>
                    <a:pt x="849434" y="787190"/>
                  </a:lnTo>
                  <a:cubicBezTo>
                    <a:pt x="839492" y="772284"/>
                    <a:pt x="824580" y="763589"/>
                    <a:pt x="805938" y="763589"/>
                  </a:cubicBezTo>
                  <a:lnTo>
                    <a:pt x="430622" y="763589"/>
                  </a:lnTo>
                  <a:cubicBezTo>
                    <a:pt x="419436" y="763589"/>
                    <a:pt x="411980" y="756136"/>
                    <a:pt x="411980" y="744957"/>
                  </a:cubicBezTo>
                  <a:cubicBezTo>
                    <a:pt x="411980" y="733777"/>
                    <a:pt x="419436" y="725082"/>
                    <a:pt x="430622" y="725082"/>
                  </a:cubicBezTo>
                  <a:close/>
                  <a:moveTo>
                    <a:pt x="1139134" y="390255"/>
                  </a:moveTo>
                  <a:cubicBezTo>
                    <a:pt x="1104206" y="390255"/>
                    <a:pt x="1075514" y="418969"/>
                    <a:pt x="1075514" y="452677"/>
                  </a:cubicBezTo>
                  <a:cubicBezTo>
                    <a:pt x="1075514" y="488882"/>
                    <a:pt x="1104206" y="516347"/>
                    <a:pt x="1139134" y="516347"/>
                  </a:cubicBezTo>
                  <a:cubicBezTo>
                    <a:pt x="1174064" y="516347"/>
                    <a:pt x="1201508" y="488882"/>
                    <a:pt x="1201508" y="452677"/>
                  </a:cubicBezTo>
                  <a:cubicBezTo>
                    <a:pt x="1201508" y="418969"/>
                    <a:pt x="1174064" y="390255"/>
                    <a:pt x="1139134" y="390255"/>
                  </a:cubicBezTo>
                  <a:close/>
                  <a:moveTo>
                    <a:pt x="1139134" y="351554"/>
                  </a:moveTo>
                  <a:cubicBezTo>
                    <a:pt x="1195272" y="351554"/>
                    <a:pt x="1240180" y="396497"/>
                    <a:pt x="1240180" y="452677"/>
                  </a:cubicBezTo>
                  <a:cubicBezTo>
                    <a:pt x="1240180" y="510105"/>
                    <a:pt x="1195272" y="555049"/>
                    <a:pt x="1139134" y="555049"/>
                  </a:cubicBezTo>
                  <a:cubicBezTo>
                    <a:pt x="1089236" y="555049"/>
                    <a:pt x="1048068" y="520092"/>
                    <a:pt x="1038090" y="472652"/>
                  </a:cubicBezTo>
                  <a:lnTo>
                    <a:pt x="969478" y="472652"/>
                  </a:lnTo>
                  <a:cubicBezTo>
                    <a:pt x="952014" y="472652"/>
                    <a:pt x="935796" y="481391"/>
                    <a:pt x="925816" y="496372"/>
                  </a:cubicBezTo>
                  <a:lnTo>
                    <a:pt x="884650" y="557545"/>
                  </a:lnTo>
                  <a:cubicBezTo>
                    <a:pt x="868432" y="582514"/>
                    <a:pt x="840988" y="597495"/>
                    <a:pt x="809800" y="597495"/>
                  </a:cubicBezTo>
                  <a:lnTo>
                    <a:pt x="267148" y="597495"/>
                  </a:lnTo>
                  <a:cubicBezTo>
                    <a:pt x="257168" y="597495"/>
                    <a:pt x="247188" y="588756"/>
                    <a:pt x="247188" y="577520"/>
                  </a:cubicBezTo>
                  <a:cubicBezTo>
                    <a:pt x="247188" y="567533"/>
                    <a:pt x="257168" y="558794"/>
                    <a:pt x="267148" y="558794"/>
                  </a:cubicBezTo>
                  <a:lnTo>
                    <a:pt x="809800" y="558794"/>
                  </a:lnTo>
                  <a:cubicBezTo>
                    <a:pt x="828512" y="558794"/>
                    <a:pt x="843482" y="550055"/>
                    <a:pt x="853462" y="536322"/>
                  </a:cubicBezTo>
                  <a:lnTo>
                    <a:pt x="894630" y="473900"/>
                  </a:lnTo>
                  <a:cubicBezTo>
                    <a:pt x="910846" y="448932"/>
                    <a:pt x="939538" y="433950"/>
                    <a:pt x="969478" y="433950"/>
                  </a:cubicBezTo>
                  <a:lnTo>
                    <a:pt x="1038090" y="433950"/>
                  </a:lnTo>
                  <a:cubicBezTo>
                    <a:pt x="1048068" y="386510"/>
                    <a:pt x="1089236" y="351554"/>
                    <a:pt x="1139134" y="351554"/>
                  </a:cubicBezTo>
                  <a:close/>
                  <a:moveTo>
                    <a:pt x="1055334" y="77156"/>
                  </a:moveTo>
                  <a:cubicBezTo>
                    <a:pt x="1020352" y="77156"/>
                    <a:pt x="992866" y="105869"/>
                    <a:pt x="992866" y="140825"/>
                  </a:cubicBezTo>
                  <a:cubicBezTo>
                    <a:pt x="992866" y="175780"/>
                    <a:pt x="1020352" y="204494"/>
                    <a:pt x="1055334" y="204494"/>
                  </a:cubicBezTo>
                  <a:cubicBezTo>
                    <a:pt x="1090316" y="204494"/>
                    <a:pt x="1117802" y="175780"/>
                    <a:pt x="1117802" y="140825"/>
                  </a:cubicBezTo>
                  <a:cubicBezTo>
                    <a:pt x="1117802" y="105869"/>
                    <a:pt x="1090316" y="77156"/>
                    <a:pt x="1055334" y="77156"/>
                  </a:cubicBezTo>
                  <a:close/>
                  <a:moveTo>
                    <a:pt x="87454" y="38570"/>
                  </a:moveTo>
                  <a:cubicBezTo>
                    <a:pt x="61218" y="38570"/>
                    <a:pt x="38730" y="59721"/>
                    <a:pt x="38730" y="87094"/>
                  </a:cubicBezTo>
                  <a:lnTo>
                    <a:pt x="38730" y="164234"/>
                  </a:lnTo>
                  <a:lnTo>
                    <a:pt x="624678" y="164234"/>
                  </a:lnTo>
                  <a:lnTo>
                    <a:pt x="624678" y="87094"/>
                  </a:lnTo>
                  <a:cubicBezTo>
                    <a:pt x="624678" y="59721"/>
                    <a:pt x="602190" y="38570"/>
                    <a:pt x="575954" y="38570"/>
                  </a:cubicBezTo>
                  <a:close/>
                  <a:moveTo>
                    <a:pt x="1055334" y="38455"/>
                  </a:moveTo>
                  <a:cubicBezTo>
                    <a:pt x="1111556" y="38455"/>
                    <a:pt x="1157782" y="84646"/>
                    <a:pt x="1157782" y="140825"/>
                  </a:cubicBezTo>
                  <a:cubicBezTo>
                    <a:pt x="1157782" y="197003"/>
                    <a:pt x="1111556" y="243195"/>
                    <a:pt x="1055334" y="243195"/>
                  </a:cubicBezTo>
                  <a:cubicBezTo>
                    <a:pt x="1005360" y="243195"/>
                    <a:pt x="964132" y="206991"/>
                    <a:pt x="955386" y="159551"/>
                  </a:cubicBezTo>
                  <a:lnTo>
                    <a:pt x="836696" y="159551"/>
                  </a:lnTo>
                  <a:cubicBezTo>
                    <a:pt x="821704" y="159551"/>
                    <a:pt x="809210" y="164545"/>
                    <a:pt x="799216" y="175780"/>
                  </a:cubicBezTo>
                  <a:lnTo>
                    <a:pt x="716758" y="256927"/>
                  </a:lnTo>
                  <a:cubicBezTo>
                    <a:pt x="699266" y="275653"/>
                    <a:pt x="675530" y="284392"/>
                    <a:pt x="651792" y="284392"/>
                  </a:cubicBezTo>
                  <a:lnTo>
                    <a:pt x="514362" y="284392"/>
                  </a:lnTo>
                  <a:cubicBezTo>
                    <a:pt x="504366" y="284392"/>
                    <a:pt x="494372" y="275653"/>
                    <a:pt x="494372" y="265666"/>
                  </a:cubicBezTo>
                  <a:cubicBezTo>
                    <a:pt x="494372" y="254430"/>
                    <a:pt x="504366" y="245692"/>
                    <a:pt x="514362" y="245692"/>
                  </a:cubicBezTo>
                  <a:lnTo>
                    <a:pt x="651792" y="245692"/>
                  </a:lnTo>
                  <a:cubicBezTo>
                    <a:pt x="665534" y="245692"/>
                    <a:pt x="679278" y="240698"/>
                    <a:pt x="689272" y="229462"/>
                  </a:cubicBezTo>
                  <a:lnTo>
                    <a:pt x="771730" y="148315"/>
                  </a:lnTo>
                  <a:cubicBezTo>
                    <a:pt x="787972" y="130837"/>
                    <a:pt x="811710" y="120850"/>
                    <a:pt x="836696" y="120850"/>
                  </a:cubicBezTo>
                  <a:lnTo>
                    <a:pt x="955386" y="120850"/>
                  </a:lnTo>
                  <a:cubicBezTo>
                    <a:pt x="965380" y="74659"/>
                    <a:pt x="1006610" y="38455"/>
                    <a:pt x="1055334" y="38455"/>
                  </a:cubicBezTo>
                  <a:close/>
                  <a:moveTo>
                    <a:pt x="87454" y="0"/>
                  </a:moveTo>
                  <a:lnTo>
                    <a:pt x="575954" y="0"/>
                  </a:lnTo>
                  <a:cubicBezTo>
                    <a:pt x="623430" y="0"/>
                    <a:pt x="663408" y="38570"/>
                    <a:pt x="663408" y="87094"/>
                  </a:cubicBezTo>
                  <a:lnTo>
                    <a:pt x="663408" y="182897"/>
                  </a:lnTo>
                  <a:cubicBezTo>
                    <a:pt x="663408" y="189118"/>
                    <a:pt x="660910" y="194095"/>
                    <a:pt x="657162" y="196583"/>
                  </a:cubicBezTo>
                  <a:cubicBezTo>
                    <a:pt x="654664" y="200316"/>
                    <a:pt x="648416" y="202804"/>
                    <a:pt x="643418" y="202804"/>
                  </a:cubicBezTo>
                  <a:lnTo>
                    <a:pt x="38730" y="202804"/>
                  </a:lnTo>
                  <a:lnTo>
                    <a:pt x="38730" y="1076231"/>
                  </a:lnTo>
                  <a:lnTo>
                    <a:pt x="643418" y="1076231"/>
                  </a:lnTo>
                  <a:cubicBezTo>
                    <a:pt x="654664" y="1076231"/>
                    <a:pt x="663408" y="1086184"/>
                    <a:pt x="663408" y="1096138"/>
                  </a:cubicBezTo>
                  <a:lnTo>
                    <a:pt x="663408" y="1235488"/>
                  </a:lnTo>
                  <a:cubicBezTo>
                    <a:pt x="663408" y="1282768"/>
                    <a:pt x="623430" y="1322582"/>
                    <a:pt x="575954" y="1322582"/>
                  </a:cubicBezTo>
                  <a:lnTo>
                    <a:pt x="87454" y="1322582"/>
                  </a:lnTo>
                  <a:cubicBezTo>
                    <a:pt x="39978" y="1322582"/>
                    <a:pt x="0" y="1282768"/>
                    <a:pt x="0" y="1235488"/>
                  </a:cubicBezTo>
                  <a:lnTo>
                    <a:pt x="0" y="87094"/>
                  </a:lnTo>
                  <a:cubicBezTo>
                    <a:pt x="0" y="38570"/>
                    <a:pt x="39978" y="0"/>
                    <a:pt x="87454" y="0"/>
                  </a:cubicBezTo>
                  <a:close/>
                </a:path>
              </a:pathLst>
            </a:custGeom>
            <a:solidFill>
              <a:schemeClr val="bg1"/>
            </a:solidFill>
            <a:ln>
              <a:noFill/>
            </a:ln>
            <a:effectLst/>
          </p:spPr>
          <p:txBody>
            <a:bodyPr wrap="square" anchor="ctr">
              <a:noAutofit/>
            </a:bodyP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25" name="Freeform 248">
              <a:extLst>
                <a:ext uri="{FF2B5EF4-FFF2-40B4-BE49-F238E27FC236}">
                  <a16:creationId xmlns:a16="http://schemas.microsoft.com/office/drawing/2014/main" xmlns="" id="{7DEDD3F5-DCC6-A946-8306-6725738453AA}"/>
                </a:ext>
              </a:extLst>
            </p:cNvPr>
            <p:cNvSpPr>
              <a:spLocks noChangeArrowheads="1"/>
            </p:cNvSpPr>
            <p:nvPr/>
          </p:nvSpPr>
          <p:spPr bwMode="auto">
            <a:xfrm>
              <a:off x="3065211" y="4379389"/>
              <a:ext cx="7289272" cy="1419953"/>
            </a:xfrm>
            <a:prstGeom prst="roundRect">
              <a:avLst>
                <a:gd name="adj" fmla="val 19254"/>
              </a:avLst>
            </a:prstGeom>
            <a:solidFill>
              <a:schemeClr val="accent6">
                <a:alpha val="20000"/>
              </a:schemeClr>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26" name="Freeform 249">
              <a:extLst>
                <a:ext uri="{FF2B5EF4-FFF2-40B4-BE49-F238E27FC236}">
                  <a16:creationId xmlns:a16="http://schemas.microsoft.com/office/drawing/2014/main" xmlns="" id="{3F45C0A5-13DE-734E-8BD4-1EE1D283414B}"/>
                </a:ext>
              </a:extLst>
            </p:cNvPr>
            <p:cNvSpPr>
              <a:spLocks noChangeArrowheads="1"/>
            </p:cNvSpPr>
            <p:nvPr/>
          </p:nvSpPr>
          <p:spPr bwMode="auto">
            <a:xfrm>
              <a:off x="9244888" y="4379389"/>
              <a:ext cx="1106848" cy="1419953"/>
            </a:xfrm>
            <a:custGeom>
              <a:avLst/>
              <a:gdLst>
                <a:gd name="T0" fmla="*/ 1775 w 1776"/>
                <a:gd name="T1" fmla="*/ 1848 h 2279"/>
                <a:gd name="T2" fmla="*/ 1775 w 1776"/>
                <a:gd name="T3" fmla="*/ 430 h 2279"/>
                <a:gd name="T4" fmla="*/ 1775 w 1776"/>
                <a:gd name="T5" fmla="*/ 430 h 2279"/>
                <a:gd name="T6" fmla="*/ 1345 w 1776"/>
                <a:gd name="T7" fmla="*/ 0 h 2279"/>
                <a:gd name="T8" fmla="*/ 0 w 1776"/>
                <a:gd name="T9" fmla="*/ 0 h 2279"/>
                <a:gd name="T10" fmla="*/ 0 w 1776"/>
                <a:gd name="T11" fmla="*/ 2278 h 2279"/>
                <a:gd name="T12" fmla="*/ 1345 w 1776"/>
                <a:gd name="T13" fmla="*/ 2278 h 2279"/>
                <a:gd name="T14" fmla="*/ 1345 w 1776"/>
                <a:gd name="T15" fmla="*/ 2278 h 2279"/>
                <a:gd name="T16" fmla="*/ 1775 w 1776"/>
                <a:gd name="T17" fmla="*/ 1848 h 2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76" h="2279">
                  <a:moveTo>
                    <a:pt x="1775" y="1848"/>
                  </a:moveTo>
                  <a:lnTo>
                    <a:pt x="1775" y="430"/>
                  </a:lnTo>
                  <a:lnTo>
                    <a:pt x="1775" y="430"/>
                  </a:lnTo>
                  <a:cubicBezTo>
                    <a:pt x="1775" y="193"/>
                    <a:pt x="1581" y="0"/>
                    <a:pt x="1345" y="0"/>
                  </a:cubicBezTo>
                  <a:lnTo>
                    <a:pt x="0" y="0"/>
                  </a:lnTo>
                  <a:lnTo>
                    <a:pt x="0" y="2278"/>
                  </a:lnTo>
                  <a:lnTo>
                    <a:pt x="1345" y="2278"/>
                  </a:lnTo>
                  <a:lnTo>
                    <a:pt x="1345" y="2278"/>
                  </a:lnTo>
                  <a:cubicBezTo>
                    <a:pt x="1581" y="2278"/>
                    <a:pt x="1775" y="2085"/>
                    <a:pt x="1775" y="1848"/>
                  </a:cubicBezTo>
                </a:path>
              </a:pathLst>
            </a:custGeom>
            <a:solidFill>
              <a:schemeClr val="accent3"/>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27" name="Freeform 250">
              <a:extLst>
                <a:ext uri="{FF2B5EF4-FFF2-40B4-BE49-F238E27FC236}">
                  <a16:creationId xmlns:a16="http://schemas.microsoft.com/office/drawing/2014/main" xmlns="" id="{C68059BA-3EB0-094F-8E4C-50A898B6E534}"/>
                </a:ext>
              </a:extLst>
            </p:cNvPr>
            <p:cNvSpPr>
              <a:spLocks noChangeArrowheads="1"/>
            </p:cNvSpPr>
            <p:nvPr/>
          </p:nvSpPr>
          <p:spPr bwMode="auto">
            <a:xfrm>
              <a:off x="2016038" y="4395868"/>
              <a:ext cx="1384248" cy="1384247"/>
            </a:xfrm>
            <a:custGeom>
              <a:avLst/>
              <a:gdLst>
                <a:gd name="T0" fmla="*/ 1111 w 2223"/>
                <a:gd name="T1" fmla="*/ 2223 h 2224"/>
                <a:gd name="T2" fmla="*/ 0 w 2223"/>
                <a:gd name="T3" fmla="*/ 1111 h 2224"/>
                <a:gd name="T4" fmla="*/ 1111 w 2223"/>
                <a:gd name="T5" fmla="*/ 0 h 2224"/>
                <a:gd name="T6" fmla="*/ 2222 w 2223"/>
                <a:gd name="T7" fmla="*/ 1111 h 2224"/>
                <a:gd name="T8" fmla="*/ 1111 w 2223"/>
                <a:gd name="T9" fmla="*/ 2223 h 2224"/>
              </a:gdLst>
              <a:ahLst/>
              <a:cxnLst>
                <a:cxn ang="0">
                  <a:pos x="T0" y="T1"/>
                </a:cxn>
                <a:cxn ang="0">
                  <a:pos x="T2" y="T3"/>
                </a:cxn>
                <a:cxn ang="0">
                  <a:pos x="T4" y="T5"/>
                </a:cxn>
                <a:cxn ang="0">
                  <a:pos x="T6" y="T7"/>
                </a:cxn>
                <a:cxn ang="0">
                  <a:pos x="T8" y="T9"/>
                </a:cxn>
              </a:cxnLst>
              <a:rect l="0" t="0" r="r" b="b"/>
              <a:pathLst>
                <a:path w="2223" h="2224">
                  <a:moveTo>
                    <a:pt x="1111" y="2223"/>
                  </a:moveTo>
                  <a:lnTo>
                    <a:pt x="0" y="1111"/>
                  </a:lnTo>
                  <a:lnTo>
                    <a:pt x="1111" y="0"/>
                  </a:lnTo>
                  <a:lnTo>
                    <a:pt x="2222" y="1111"/>
                  </a:lnTo>
                  <a:lnTo>
                    <a:pt x="1111" y="2223"/>
                  </a:lnTo>
                </a:path>
              </a:pathLst>
            </a:custGeom>
            <a:solidFill>
              <a:schemeClr val="bg2"/>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28" name="Freeform 251">
              <a:extLst>
                <a:ext uri="{FF2B5EF4-FFF2-40B4-BE49-F238E27FC236}">
                  <a16:creationId xmlns:a16="http://schemas.microsoft.com/office/drawing/2014/main" xmlns="" id="{1F247AE2-2594-C341-8FAD-7D5FA0A355AB}"/>
                </a:ext>
              </a:extLst>
            </p:cNvPr>
            <p:cNvSpPr>
              <a:spLocks noChangeArrowheads="1"/>
            </p:cNvSpPr>
            <p:nvPr/>
          </p:nvSpPr>
          <p:spPr bwMode="auto">
            <a:xfrm>
              <a:off x="2106674" y="4486504"/>
              <a:ext cx="1205725" cy="1205723"/>
            </a:xfrm>
            <a:custGeom>
              <a:avLst/>
              <a:gdLst>
                <a:gd name="T0" fmla="*/ 967 w 1935"/>
                <a:gd name="T1" fmla="*/ 1934 h 1935"/>
                <a:gd name="T2" fmla="*/ 0 w 1935"/>
                <a:gd name="T3" fmla="*/ 966 h 1935"/>
                <a:gd name="T4" fmla="*/ 967 w 1935"/>
                <a:gd name="T5" fmla="*/ 0 h 1935"/>
                <a:gd name="T6" fmla="*/ 1934 w 1935"/>
                <a:gd name="T7" fmla="*/ 966 h 1935"/>
                <a:gd name="T8" fmla="*/ 967 w 1935"/>
                <a:gd name="T9" fmla="*/ 1934 h 1935"/>
              </a:gdLst>
              <a:ahLst/>
              <a:cxnLst>
                <a:cxn ang="0">
                  <a:pos x="T0" y="T1"/>
                </a:cxn>
                <a:cxn ang="0">
                  <a:pos x="T2" y="T3"/>
                </a:cxn>
                <a:cxn ang="0">
                  <a:pos x="T4" y="T5"/>
                </a:cxn>
                <a:cxn ang="0">
                  <a:pos x="T6" y="T7"/>
                </a:cxn>
                <a:cxn ang="0">
                  <a:pos x="T8" y="T9"/>
                </a:cxn>
              </a:cxnLst>
              <a:rect l="0" t="0" r="r" b="b"/>
              <a:pathLst>
                <a:path w="1935" h="1935">
                  <a:moveTo>
                    <a:pt x="967" y="1934"/>
                  </a:moveTo>
                  <a:lnTo>
                    <a:pt x="0" y="966"/>
                  </a:lnTo>
                  <a:lnTo>
                    <a:pt x="967" y="0"/>
                  </a:lnTo>
                  <a:lnTo>
                    <a:pt x="1934" y="966"/>
                  </a:lnTo>
                  <a:lnTo>
                    <a:pt x="967" y="1934"/>
                  </a:lnTo>
                </a:path>
              </a:pathLst>
            </a:custGeom>
            <a:solidFill>
              <a:schemeClr val="accent3"/>
            </a:solidFill>
            <a:ln>
              <a:noFill/>
            </a:ln>
            <a:effectLst/>
          </p:spPr>
          <p:txBody>
            <a:bodyPr wrap="none" anchor="ct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29" name="Freeform 28">
              <a:extLst>
                <a:ext uri="{FF2B5EF4-FFF2-40B4-BE49-F238E27FC236}">
                  <a16:creationId xmlns:a16="http://schemas.microsoft.com/office/drawing/2014/main" xmlns="" id="{9BF7D807-7202-7240-8C76-23D7F6F377E9}"/>
                </a:ext>
              </a:extLst>
            </p:cNvPr>
            <p:cNvSpPr>
              <a:spLocks noChangeArrowheads="1"/>
            </p:cNvSpPr>
            <p:nvPr/>
          </p:nvSpPr>
          <p:spPr bwMode="auto">
            <a:xfrm>
              <a:off x="9420666" y="4714465"/>
              <a:ext cx="743688" cy="743688"/>
            </a:xfrm>
            <a:custGeom>
              <a:avLst/>
              <a:gdLst>
                <a:gd name="connsiteX0" fmla="*/ 674800 w 1487376"/>
                <a:gd name="connsiteY0" fmla="*/ 1138894 h 1487376"/>
                <a:gd name="connsiteX1" fmla="*/ 688454 w 1487376"/>
                <a:gd name="connsiteY1" fmla="*/ 1144387 h 1487376"/>
                <a:gd name="connsiteX2" fmla="*/ 688454 w 1487376"/>
                <a:gd name="connsiteY2" fmla="*/ 1171242 h 1487376"/>
                <a:gd name="connsiteX3" fmla="*/ 682248 w 1487376"/>
                <a:gd name="connsiteY3" fmla="*/ 1178566 h 1487376"/>
                <a:gd name="connsiteX4" fmla="*/ 813816 w 1487376"/>
                <a:gd name="connsiteY4" fmla="*/ 1178566 h 1487376"/>
                <a:gd name="connsiteX5" fmla="*/ 805126 w 1487376"/>
                <a:gd name="connsiteY5" fmla="*/ 1171242 h 1487376"/>
                <a:gd name="connsiteX6" fmla="*/ 805126 w 1487376"/>
                <a:gd name="connsiteY6" fmla="*/ 1144387 h 1487376"/>
                <a:gd name="connsiteX7" fmla="*/ 833674 w 1487376"/>
                <a:gd name="connsiteY7" fmla="*/ 1144387 h 1487376"/>
                <a:gd name="connsiteX8" fmla="*/ 862222 w 1487376"/>
                <a:gd name="connsiteY8" fmla="*/ 1173684 h 1487376"/>
                <a:gd name="connsiteX9" fmla="*/ 872152 w 1487376"/>
                <a:gd name="connsiteY9" fmla="*/ 1195656 h 1487376"/>
                <a:gd name="connsiteX10" fmla="*/ 862222 w 1487376"/>
                <a:gd name="connsiteY10" fmla="*/ 1218849 h 1487376"/>
                <a:gd name="connsiteX11" fmla="*/ 828710 w 1487376"/>
                <a:gd name="connsiteY11" fmla="*/ 1251808 h 1487376"/>
                <a:gd name="connsiteX12" fmla="*/ 815056 w 1487376"/>
                <a:gd name="connsiteY12" fmla="*/ 1256690 h 1487376"/>
                <a:gd name="connsiteX13" fmla="*/ 801404 w 1487376"/>
                <a:gd name="connsiteY13" fmla="*/ 1251808 h 1487376"/>
                <a:gd name="connsiteX14" fmla="*/ 801404 w 1487376"/>
                <a:gd name="connsiteY14" fmla="*/ 1223732 h 1487376"/>
                <a:gd name="connsiteX15" fmla="*/ 808850 w 1487376"/>
                <a:gd name="connsiteY15" fmla="*/ 1217628 h 1487376"/>
                <a:gd name="connsiteX16" fmla="*/ 677282 w 1487376"/>
                <a:gd name="connsiteY16" fmla="*/ 1217628 h 1487376"/>
                <a:gd name="connsiteX17" fmla="*/ 684730 w 1487376"/>
                <a:gd name="connsiteY17" fmla="*/ 1223732 h 1487376"/>
                <a:gd name="connsiteX18" fmla="*/ 684730 w 1487376"/>
                <a:gd name="connsiteY18" fmla="*/ 1251808 h 1487376"/>
                <a:gd name="connsiteX19" fmla="*/ 671076 w 1487376"/>
                <a:gd name="connsiteY19" fmla="*/ 1256690 h 1487376"/>
                <a:gd name="connsiteX20" fmla="*/ 657424 w 1487376"/>
                <a:gd name="connsiteY20" fmla="*/ 1251808 h 1487376"/>
                <a:gd name="connsiteX21" fmla="*/ 627634 w 1487376"/>
                <a:gd name="connsiteY21" fmla="*/ 1222511 h 1487376"/>
                <a:gd name="connsiteX22" fmla="*/ 627634 w 1487376"/>
                <a:gd name="connsiteY22" fmla="*/ 1177346 h 1487376"/>
                <a:gd name="connsiteX23" fmla="*/ 661146 w 1487376"/>
                <a:gd name="connsiteY23" fmla="*/ 1144387 h 1487376"/>
                <a:gd name="connsiteX24" fmla="*/ 674800 w 1487376"/>
                <a:gd name="connsiteY24" fmla="*/ 1138894 h 1487376"/>
                <a:gd name="connsiteX25" fmla="*/ 960222 w 1487376"/>
                <a:gd name="connsiteY25" fmla="*/ 1032751 h 1487376"/>
                <a:gd name="connsiteX26" fmla="*/ 950300 w 1487376"/>
                <a:gd name="connsiteY26" fmla="*/ 1041446 h 1487376"/>
                <a:gd name="connsiteX27" fmla="*/ 950300 w 1487376"/>
                <a:gd name="connsiteY27" fmla="*/ 1356951 h 1487376"/>
                <a:gd name="connsiteX28" fmla="*/ 960222 w 1487376"/>
                <a:gd name="connsiteY28" fmla="*/ 1365646 h 1487376"/>
                <a:gd name="connsiteX29" fmla="*/ 1439002 w 1487376"/>
                <a:gd name="connsiteY29" fmla="*/ 1365646 h 1487376"/>
                <a:gd name="connsiteX30" fmla="*/ 1447684 w 1487376"/>
                <a:gd name="connsiteY30" fmla="*/ 1356951 h 1487376"/>
                <a:gd name="connsiteX31" fmla="*/ 1447684 w 1487376"/>
                <a:gd name="connsiteY31" fmla="*/ 1041446 h 1487376"/>
                <a:gd name="connsiteX32" fmla="*/ 1439002 w 1487376"/>
                <a:gd name="connsiteY32" fmla="*/ 1032751 h 1487376"/>
                <a:gd name="connsiteX33" fmla="*/ 48374 w 1487376"/>
                <a:gd name="connsiteY33" fmla="*/ 1032751 h 1487376"/>
                <a:gd name="connsiteX34" fmla="*/ 39692 w 1487376"/>
                <a:gd name="connsiteY34" fmla="*/ 1041446 h 1487376"/>
                <a:gd name="connsiteX35" fmla="*/ 39692 w 1487376"/>
                <a:gd name="connsiteY35" fmla="*/ 1356951 h 1487376"/>
                <a:gd name="connsiteX36" fmla="*/ 48374 w 1487376"/>
                <a:gd name="connsiteY36" fmla="*/ 1365646 h 1487376"/>
                <a:gd name="connsiteX37" fmla="*/ 527154 w 1487376"/>
                <a:gd name="connsiteY37" fmla="*/ 1365646 h 1487376"/>
                <a:gd name="connsiteX38" fmla="*/ 537076 w 1487376"/>
                <a:gd name="connsiteY38" fmla="*/ 1356951 h 1487376"/>
                <a:gd name="connsiteX39" fmla="*/ 537076 w 1487376"/>
                <a:gd name="connsiteY39" fmla="*/ 1041446 h 1487376"/>
                <a:gd name="connsiteX40" fmla="*/ 527154 w 1487376"/>
                <a:gd name="connsiteY40" fmla="*/ 1032751 h 1487376"/>
                <a:gd name="connsiteX41" fmla="*/ 960222 w 1487376"/>
                <a:gd name="connsiteY41" fmla="*/ 994244 h 1487376"/>
                <a:gd name="connsiteX42" fmla="*/ 1439002 w 1487376"/>
                <a:gd name="connsiteY42" fmla="*/ 994244 h 1487376"/>
                <a:gd name="connsiteX43" fmla="*/ 1487376 w 1487376"/>
                <a:gd name="connsiteY43" fmla="*/ 1041446 h 1487376"/>
                <a:gd name="connsiteX44" fmla="*/ 1487376 w 1487376"/>
                <a:gd name="connsiteY44" fmla="*/ 1356951 h 1487376"/>
                <a:gd name="connsiteX45" fmla="*/ 1439002 w 1487376"/>
                <a:gd name="connsiteY45" fmla="*/ 1405394 h 1487376"/>
                <a:gd name="connsiteX46" fmla="*/ 1218218 w 1487376"/>
                <a:gd name="connsiteY46" fmla="*/ 1405394 h 1487376"/>
                <a:gd name="connsiteX47" fmla="*/ 1218218 w 1487376"/>
                <a:gd name="connsiteY47" fmla="*/ 1448869 h 1487376"/>
                <a:gd name="connsiteX48" fmla="*/ 1343494 w 1487376"/>
                <a:gd name="connsiteY48" fmla="*/ 1448869 h 1487376"/>
                <a:gd name="connsiteX49" fmla="*/ 1363340 w 1487376"/>
                <a:gd name="connsiteY49" fmla="*/ 1467502 h 1487376"/>
                <a:gd name="connsiteX50" fmla="*/ 1343494 w 1487376"/>
                <a:gd name="connsiteY50" fmla="*/ 1487376 h 1487376"/>
                <a:gd name="connsiteX51" fmla="*/ 1054490 w 1487376"/>
                <a:gd name="connsiteY51" fmla="*/ 1487376 h 1487376"/>
                <a:gd name="connsiteX52" fmla="*/ 1035884 w 1487376"/>
                <a:gd name="connsiteY52" fmla="*/ 1467502 h 1487376"/>
                <a:gd name="connsiteX53" fmla="*/ 1054490 w 1487376"/>
                <a:gd name="connsiteY53" fmla="*/ 1448869 h 1487376"/>
                <a:gd name="connsiteX54" fmla="*/ 1179766 w 1487376"/>
                <a:gd name="connsiteY54" fmla="*/ 1448869 h 1487376"/>
                <a:gd name="connsiteX55" fmla="*/ 1179766 w 1487376"/>
                <a:gd name="connsiteY55" fmla="*/ 1405394 h 1487376"/>
                <a:gd name="connsiteX56" fmla="*/ 960222 w 1487376"/>
                <a:gd name="connsiteY56" fmla="*/ 1405394 h 1487376"/>
                <a:gd name="connsiteX57" fmla="*/ 911848 w 1487376"/>
                <a:gd name="connsiteY57" fmla="*/ 1356951 h 1487376"/>
                <a:gd name="connsiteX58" fmla="*/ 911848 w 1487376"/>
                <a:gd name="connsiteY58" fmla="*/ 1041446 h 1487376"/>
                <a:gd name="connsiteX59" fmla="*/ 960222 w 1487376"/>
                <a:gd name="connsiteY59" fmla="*/ 994244 h 1487376"/>
                <a:gd name="connsiteX60" fmla="*/ 48374 w 1487376"/>
                <a:gd name="connsiteY60" fmla="*/ 994244 h 1487376"/>
                <a:gd name="connsiteX61" fmla="*/ 527154 w 1487376"/>
                <a:gd name="connsiteY61" fmla="*/ 994244 h 1487376"/>
                <a:gd name="connsiteX62" fmla="*/ 575528 w 1487376"/>
                <a:gd name="connsiteY62" fmla="*/ 1041446 h 1487376"/>
                <a:gd name="connsiteX63" fmla="*/ 575528 w 1487376"/>
                <a:gd name="connsiteY63" fmla="*/ 1356951 h 1487376"/>
                <a:gd name="connsiteX64" fmla="*/ 527154 w 1487376"/>
                <a:gd name="connsiteY64" fmla="*/ 1405394 h 1487376"/>
                <a:gd name="connsiteX65" fmla="*/ 307610 w 1487376"/>
                <a:gd name="connsiteY65" fmla="*/ 1405394 h 1487376"/>
                <a:gd name="connsiteX66" fmla="*/ 307610 w 1487376"/>
                <a:gd name="connsiteY66" fmla="*/ 1448869 h 1487376"/>
                <a:gd name="connsiteX67" fmla="*/ 432886 w 1487376"/>
                <a:gd name="connsiteY67" fmla="*/ 1448869 h 1487376"/>
                <a:gd name="connsiteX68" fmla="*/ 451492 w 1487376"/>
                <a:gd name="connsiteY68" fmla="*/ 1467502 h 1487376"/>
                <a:gd name="connsiteX69" fmla="*/ 432886 w 1487376"/>
                <a:gd name="connsiteY69" fmla="*/ 1487376 h 1487376"/>
                <a:gd name="connsiteX70" fmla="*/ 143882 w 1487376"/>
                <a:gd name="connsiteY70" fmla="*/ 1487376 h 1487376"/>
                <a:gd name="connsiteX71" fmla="*/ 124036 w 1487376"/>
                <a:gd name="connsiteY71" fmla="*/ 1467502 h 1487376"/>
                <a:gd name="connsiteX72" fmla="*/ 143882 w 1487376"/>
                <a:gd name="connsiteY72" fmla="*/ 1448869 h 1487376"/>
                <a:gd name="connsiteX73" fmla="*/ 269158 w 1487376"/>
                <a:gd name="connsiteY73" fmla="*/ 1448869 h 1487376"/>
                <a:gd name="connsiteX74" fmla="*/ 269158 w 1487376"/>
                <a:gd name="connsiteY74" fmla="*/ 1405394 h 1487376"/>
                <a:gd name="connsiteX75" fmla="*/ 48374 w 1487376"/>
                <a:gd name="connsiteY75" fmla="*/ 1405394 h 1487376"/>
                <a:gd name="connsiteX76" fmla="*/ 0 w 1487376"/>
                <a:gd name="connsiteY76" fmla="*/ 1356951 h 1487376"/>
                <a:gd name="connsiteX77" fmla="*/ 0 w 1487376"/>
                <a:gd name="connsiteY77" fmla="*/ 1041446 h 1487376"/>
                <a:gd name="connsiteX78" fmla="*/ 48374 w 1487376"/>
                <a:gd name="connsiteY78" fmla="*/ 994244 h 1487376"/>
                <a:gd name="connsiteX79" fmla="*/ 224962 w 1487376"/>
                <a:gd name="connsiteY79" fmla="*/ 618027 h 1487376"/>
                <a:gd name="connsiteX80" fmla="*/ 248176 w 1487376"/>
                <a:gd name="connsiteY80" fmla="*/ 626446 h 1487376"/>
                <a:gd name="connsiteX81" fmla="*/ 282286 w 1487376"/>
                <a:gd name="connsiteY81" fmla="*/ 661368 h 1487376"/>
                <a:gd name="connsiteX82" fmla="*/ 282286 w 1487376"/>
                <a:gd name="connsiteY82" fmla="*/ 688807 h 1487376"/>
                <a:gd name="connsiteX83" fmla="*/ 268390 w 1487376"/>
                <a:gd name="connsiteY83" fmla="*/ 693796 h 1487376"/>
                <a:gd name="connsiteX84" fmla="*/ 254492 w 1487376"/>
                <a:gd name="connsiteY84" fmla="*/ 688807 h 1487376"/>
                <a:gd name="connsiteX85" fmla="*/ 246912 w 1487376"/>
                <a:gd name="connsiteY85" fmla="*/ 681324 h 1487376"/>
                <a:gd name="connsiteX86" fmla="*/ 246912 w 1487376"/>
                <a:gd name="connsiteY86" fmla="*/ 813529 h 1487376"/>
                <a:gd name="connsiteX87" fmla="*/ 254492 w 1487376"/>
                <a:gd name="connsiteY87" fmla="*/ 806046 h 1487376"/>
                <a:gd name="connsiteX88" fmla="*/ 282286 w 1487376"/>
                <a:gd name="connsiteY88" fmla="*/ 806046 h 1487376"/>
                <a:gd name="connsiteX89" fmla="*/ 282286 w 1487376"/>
                <a:gd name="connsiteY89" fmla="*/ 832238 h 1487376"/>
                <a:gd name="connsiteX90" fmla="*/ 251966 w 1487376"/>
                <a:gd name="connsiteY90" fmla="*/ 862171 h 1487376"/>
                <a:gd name="connsiteX91" fmla="*/ 229224 w 1487376"/>
                <a:gd name="connsiteY91" fmla="*/ 872149 h 1487376"/>
                <a:gd name="connsiteX92" fmla="*/ 206484 w 1487376"/>
                <a:gd name="connsiteY92" fmla="*/ 862171 h 1487376"/>
                <a:gd name="connsiteX93" fmla="*/ 172372 w 1487376"/>
                <a:gd name="connsiteY93" fmla="*/ 828496 h 1487376"/>
                <a:gd name="connsiteX94" fmla="*/ 172372 w 1487376"/>
                <a:gd name="connsiteY94" fmla="*/ 801057 h 1487376"/>
                <a:gd name="connsiteX95" fmla="*/ 200166 w 1487376"/>
                <a:gd name="connsiteY95" fmla="*/ 801057 h 1487376"/>
                <a:gd name="connsiteX96" fmla="*/ 207746 w 1487376"/>
                <a:gd name="connsiteY96" fmla="*/ 808540 h 1487376"/>
                <a:gd name="connsiteX97" fmla="*/ 207746 w 1487376"/>
                <a:gd name="connsiteY97" fmla="*/ 676335 h 1487376"/>
                <a:gd name="connsiteX98" fmla="*/ 200166 w 1487376"/>
                <a:gd name="connsiteY98" fmla="*/ 683818 h 1487376"/>
                <a:gd name="connsiteX99" fmla="*/ 172372 w 1487376"/>
                <a:gd name="connsiteY99" fmla="*/ 683818 h 1487376"/>
                <a:gd name="connsiteX100" fmla="*/ 172372 w 1487376"/>
                <a:gd name="connsiteY100" fmla="*/ 656379 h 1487376"/>
                <a:gd name="connsiteX101" fmla="*/ 202694 w 1487376"/>
                <a:gd name="connsiteY101" fmla="*/ 626446 h 1487376"/>
                <a:gd name="connsiteX102" fmla="*/ 224962 w 1487376"/>
                <a:gd name="connsiteY102" fmla="*/ 618027 h 1487376"/>
                <a:gd name="connsiteX103" fmla="*/ 1263490 w 1487376"/>
                <a:gd name="connsiteY103" fmla="*/ 618027 h 1487376"/>
                <a:gd name="connsiteX104" fmla="*/ 1285538 w 1487376"/>
                <a:gd name="connsiteY104" fmla="*/ 626446 h 1487376"/>
                <a:gd name="connsiteX105" fmla="*/ 1320562 w 1487376"/>
                <a:gd name="connsiteY105" fmla="*/ 661368 h 1487376"/>
                <a:gd name="connsiteX106" fmla="*/ 1320562 w 1487376"/>
                <a:gd name="connsiteY106" fmla="*/ 688807 h 1487376"/>
                <a:gd name="connsiteX107" fmla="*/ 1306802 w 1487376"/>
                <a:gd name="connsiteY107" fmla="*/ 693796 h 1487376"/>
                <a:gd name="connsiteX108" fmla="*/ 1293042 w 1487376"/>
                <a:gd name="connsiteY108" fmla="*/ 688807 h 1487376"/>
                <a:gd name="connsiteX109" fmla="*/ 1284286 w 1487376"/>
                <a:gd name="connsiteY109" fmla="*/ 681324 h 1487376"/>
                <a:gd name="connsiteX110" fmla="*/ 1284286 w 1487376"/>
                <a:gd name="connsiteY110" fmla="*/ 813529 h 1487376"/>
                <a:gd name="connsiteX111" fmla="*/ 1293042 w 1487376"/>
                <a:gd name="connsiteY111" fmla="*/ 806046 h 1487376"/>
                <a:gd name="connsiteX112" fmla="*/ 1320562 w 1487376"/>
                <a:gd name="connsiteY112" fmla="*/ 806046 h 1487376"/>
                <a:gd name="connsiteX113" fmla="*/ 1320562 w 1487376"/>
                <a:gd name="connsiteY113" fmla="*/ 832238 h 1487376"/>
                <a:gd name="connsiteX114" fmla="*/ 1290540 w 1487376"/>
                <a:gd name="connsiteY114" fmla="*/ 862171 h 1487376"/>
                <a:gd name="connsiteX115" fmla="*/ 1266774 w 1487376"/>
                <a:gd name="connsiteY115" fmla="*/ 872149 h 1487376"/>
                <a:gd name="connsiteX116" fmla="*/ 1244258 w 1487376"/>
                <a:gd name="connsiteY116" fmla="*/ 862171 h 1487376"/>
                <a:gd name="connsiteX117" fmla="*/ 1210482 w 1487376"/>
                <a:gd name="connsiteY117" fmla="*/ 828496 h 1487376"/>
                <a:gd name="connsiteX118" fmla="*/ 1210482 w 1487376"/>
                <a:gd name="connsiteY118" fmla="*/ 801057 h 1487376"/>
                <a:gd name="connsiteX119" fmla="*/ 1238002 w 1487376"/>
                <a:gd name="connsiteY119" fmla="*/ 801057 h 1487376"/>
                <a:gd name="connsiteX120" fmla="*/ 1245508 w 1487376"/>
                <a:gd name="connsiteY120" fmla="*/ 808540 h 1487376"/>
                <a:gd name="connsiteX121" fmla="*/ 1245508 w 1487376"/>
                <a:gd name="connsiteY121" fmla="*/ 676335 h 1487376"/>
                <a:gd name="connsiteX122" fmla="*/ 1238002 w 1487376"/>
                <a:gd name="connsiteY122" fmla="*/ 683818 h 1487376"/>
                <a:gd name="connsiteX123" fmla="*/ 1210482 w 1487376"/>
                <a:gd name="connsiteY123" fmla="*/ 683818 h 1487376"/>
                <a:gd name="connsiteX124" fmla="*/ 1210482 w 1487376"/>
                <a:gd name="connsiteY124" fmla="*/ 656379 h 1487376"/>
                <a:gd name="connsiteX125" fmla="*/ 1240504 w 1487376"/>
                <a:gd name="connsiteY125" fmla="*/ 626446 h 1487376"/>
                <a:gd name="connsiteX126" fmla="*/ 1263490 w 1487376"/>
                <a:gd name="connsiteY126" fmla="*/ 618027 h 1487376"/>
                <a:gd name="connsiteX127" fmla="*/ 854084 w 1487376"/>
                <a:gd name="connsiteY127" fmla="*/ 544597 h 1487376"/>
                <a:gd name="connsiteX128" fmla="*/ 755534 w 1487376"/>
                <a:gd name="connsiteY128" fmla="*/ 584356 h 1487376"/>
                <a:gd name="connsiteX129" fmla="*/ 710626 w 1487376"/>
                <a:gd name="connsiteY129" fmla="*/ 591811 h 1487376"/>
                <a:gd name="connsiteX130" fmla="*/ 651996 w 1487376"/>
                <a:gd name="connsiteY130" fmla="*/ 573174 h 1487376"/>
                <a:gd name="connsiteX131" fmla="*/ 540970 w 1487376"/>
                <a:gd name="connsiteY131" fmla="*/ 683754 h 1487376"/>
                <a:gd name="connsiteX132" fmla="*/ 540970 w 1487376"/>
                <a:gd name="connsiteY132" fmla="*/ 686239 h 1487376"/>
                <a:gd name="connsiteX133" fmla="*/ 513526 w 1487376"/>
                <a:gd name="connsiteY133" fmla="*/ 722271 h 1487376"/>
                <a:gd name="connsiteX134" fmla="*/ 456144 w 1487376"/>
                <a:gd name="connsiteY134" fmla="*/ 798062 h 1487376"/>
                <a:gd name="connsiteX135" fmla="*/ 535982 w 1487376"/>
                <a:gd name="connsiteY135" fmla="*/ 877581 h 1487376"/>
                <a:gd name="connsiteX136" fmla="*/ 952634 w 1487376"/>
                <a:gd name="connsiteY136" fmla="*/ 877581 h 1487376"/>
                <a:gd name="connsiteX137" fmla="*/ 1031224 w 1487376"/>
                <a:gd name="connsiteY137" fmla="*/ 798062 h 1487376"/>
                <a:gd name="connsiteX138" fmla="*/ 970098 w 1487376"/>
                <a:gd name="connsiteY138" fmla="*/ 721029 h 1487376"/>
                <a:gd name="connsiteX139" fmla="*/ 950140 w 1487376"/>
                <a:gd name="connsiteY139" fmla="*/ 707362 h 1487376"/>
                <a:gd name="connsiteX140" fmla="*/ 947644 w 1487376"/>
                <a:gd name="connsiteY140" fmla="*/ 682512 h 1487376"/>
                <a:gd name="connsiteX141" fmla="*/ 947644 w 1487376"/>
                <a:gd name="connsiteY141" fmla="*/ 629086 h 1487376"/>
                <a:gd name="connsiteX142" fmla="*/ 854084 w 1487376"/>
                <a:gd name="connsiteY142" fmla="*/ 544597 h 1487376"/>
                <a:gd name="connsiteX143" fmla="*/ 859074 w 1487376"/>
                <a:gd name="connsiteY143" fmla="*/ 506080 h 1487376"/>
                <a:gd name="connsiteX144" fmla="*/ 986316 w 1487376"/>
                <a:gd name="connsiteY144" fmla="*/ 620388 h 1487376"/>
                <a:gd name="connsiteX145" fmla="*/ 986316 w 1487376"/>
                <a:gd name="connsiteY145" fmla="*/ 686239 h 1487376"/>
                <a:gd name="connsiteX146" fmla="*/ 1069896 w 1487376"/>
                <a:gd name="connsiteY146" fmla="*/ 798062 h 1487376"/>
                <a:gd name="connsiteX147" fmla="*/ 952634 w 1487376"/>
                <a:gd name="connsiteY147" fmla="*/ 916098 h 1487376"/>
                <a:gd name="connsiteX148" fmla="*/ 535982 w 1487376"/>
                <a:gd name="connsiteY148" fmla="*/ 916098 h 1487376"/>
                <a:gd name="connsiteX149" fmla="*/ 417472 w 1487376"/>
                <a:gd name="connsiteY149" fmla="*/ 798062 h 1487376"/>
                <a:gd name="connsiteX150" fmla="*/ 502300 w 1487376"/>
                <a:gd name="connsiteY150" fmla="*/ 686239 h 1487376"/>
                <a:gd name="connsiteX151" fmla="*/ 502300 w 1487376"/>
                <a:gd name="connsiteY151" fmla="*/ 683754 h 1487376"/>
                <a:gd name="connsiteX152" fmla="*/ 651996 w 1487376"/>
                <a:gd name="connsiteY152" fmla="*/ 534657 h 1487376"/>
                <a:gd name="connsiteX153" fmla="*/ 728090 w 1487376"/>
                <a:gd name="connsiteY153" fmla="*/ 557022 h 1487376"/>
                <a:gd name="connsiteX154" fmla="*/ 859074 w 1487376"/>
                <a:gd name="connsiteY154" fmla="*/ 506080 h 1487376"/>
                <a:gd name="connsiteX155" fmla="*/ 674800 w 1487376"/>
                <a:gd name="connsiteY155" fmla="*/ 106201 h 1487376"/>
                <a:gd name="connsiteX156" fmla="*/ 688454 w 1487376"/>
                <a:gd name="connsiteY156" fmla="*/ 111694 h 1487376"/>
                <a:gd name="connsiteX157" fmla="*/ 688454 w 1487376"/>
                <a:gd name="connsiteY157" fmla="*/ 138549 h 1487376"/>
                <a:gd name="connsiteX158" fmla="*/ 682248 w 1487376"/>
                <a:gd name="connsiteY158" fmla="*/ 145873 h 1487376"/>
                <a:gd name="connsiteX159" fmla="*/ 813816 w 1487376"/>
                <a:gd name="connsiteY159" fmla="*/ 145873 h 1487376"/>
                <a:gd name="connsiteX160" fmla="*/ 805126 w 1487376"/>
                <a:gd name="connsiteY160" fmla="*/ 138549 h 1487376"/>
                <a:gd name="connsiteX161" fmla="*/ 805126 w 1487376"/>
                <a:gd name="connsiteY161" fmla="*/ 111694 h 1487376"/>
                <a:gd name="connsiteX162" fmla="*/ 833674 w 1487376"/>
                <a:gd name="connsiteY162" fmla="*/ 111694 h 1487376"/>
                <a:gd name="connsiteX163" fmla="*/ 862222 w 1487376"/>
                <a:gd name="connsiteY163" fmla="*/ 140991 h 1487376"/>
                <a:gd name="connsiteX164" fmla="*/ 872152 w 1487376"/>
                <a:gd name="connsiteY164" fmla="*/ 162963 h 1487376"/>
                <a:gd name="connsiteX165" fmla="*/ 862222 w 1487376"/>
                <a:gd name="connsiteY165" fmla="*/ 184935 h 1487376"/>
                <a:gd name="connsiteX166" fmla="*/ 828710 w 1487376"/>
                <a:gd name="connsiteY166" fmla="*/ 219115 h 1487376"/>
                <a:gd name="connsiteX167" fmla="*/ 815056 w 1487376"/>
                <a:gd name="connsiteY167" fmla="*/ 223997 h 1487376"/>
                <a:gd name="connsiteX168" fmla="*/ 801404 w 1487376"/>
                <a:gd name="connsiteY168" fmla="*/ 219115 h 1487376"/>
                <a:gd name="connsiteX169" fmla="*/ 801404 w 1487376"/>
                <a:gd name="connsiteY169" fmla="*/ 192259 h 1487376"/>
                <a:gd name="connsiteX170" fmla="*/ 808850 w 1487376"/>
                <a:gd name="connsiteY170" fmla="*/ 184935 h 1487376"/>
                <a:gd name="connsiteX171" fmla="*/ 677282 w 1487376"/>
                <a:gd name="connsiteY171" fmla="*/ 184935 h 1487376"/>
                <a:gd name="connsiteX172" fmla="*/ 684730 w 1487376"/>
                <a:gd name="connsiteY172" fmla="*/ 192259 h 1487376"/>
                <a:gd name="connsiteX173" fmla="*/ 684730 w 1487376"/>
                <a:gd name="connsiteY173" fmla="*/ 219115 h 1487376"/>
                <a:gd name="connsiteX174" fmla="*/ 671076 w 1487376"/>
                <a:gd name="connsiteY174" fmla="*/ 223997 h 1487376"/>
                <a:gd name="connsiteX175" fmla="*/ 657424 w 1487376"/>
                <a:gd name="connsiteY175" fmla="*/ 219115 h 1487376"/>
                <a:gd name="connsiteX176" fmla="*/ 627634 w 1487376"/>
                <a:gd name="connsiteY176" fmla="*/ 189818 h 1487376"/>
                <a:gd name="connsiteX177" fmla="*/ 627634 w 1487376"/>
                <a:gd name="connsiteY177" fmla="*/ 145873 h 1487376"/>
                <a:gd name="connsiteX178" fmla="*/ 661146 w 1487376"/>
                <a:gd name="connsiteY178" fmla="*/ 111694 h 1487376"/>
                <a:gd name="connsiteX179" fmla="*/ 674800 w 1487376"/>
                <a:gd name="connsiteY179" fmla="*/ 106201 h 1487376"/>
                <a:gd name="connsiteX180" fmla="*/ 960222 w 1487376"/>
                <a:gd name="connsiteY180" fmla="*/ 38507 h 1487376"/>
                <a:gd name="connsiteX181" fmla="*/ 950300 w 1487376"/>
                <a:gd name="connsiteY181" fmla="*/ 48444 h 1487376"/>
                <a:gd name="connsiteX182" fmla="*/ 950300 w 1487376"/>
                <a:gd name="connsiteY182" fmla="*/ 362707 h 1487376"/>
                <a:gd name="connsiteX183" fmla="*/ 960222 w 1487376"/>
                <a:gd name="connsiteY183" fmla="*/ 371402 h 1487376"/>
                <a:gd name="connsiteX184" fmla="*/ 1439002 w 1487376"/>
                <a:gd name="connsiteY184" fmla="*/ 371402 h 1487376"/>
                <a:gd name="connsiteX185" fmla="*/ 1447684 w 1487376"/>
                <a:gd name="connsiteY185" fmla="*/ 362707 h 1487376"/>
                <a:gd name="connsiteX186" fmla="*/ 1447684 w 1487376"/>
                <a:gd name="connsiteY186" fmla="*/ 48444 h 1487376"/>
                <a:gd name="connsiteX187" fmla="*/ 1439002 w 1487376"/>
                <a:gd name="connsiteY187" fmla="*/ 38507 h 1487376"/>
                <a:gd name="connsiteX188" fmla="*/ 48374 w 1487376"/>
                <a:gd name="connsiteY188" fmla="*/ 38507 h 1487376"/>
                <a:gd name="connsiteX189" fmla="*/ 39692 w 1487376"/>
                <a:gd name="connsiteY189" fmla="*/ 48444 h 1487376"/>
                <a:gd name="connsiteX190" fmla="*/ 39692 w 1487376"/>
                <a:gd name="connsiteY190" fmla="*/ 362707 h 1487376"/>
                <a:gd name="connsiteX191" fmla="*/ 48374 w 1487376"/>
                <a:gd name="connsiteY191" fmla="*/ 371402 h 1487376"/>
                <a:gd name="connsiteX192" fmla="*/ 527154 w 1487376"/>
                <a:gd name="connsiteY192" fmla="*/ 371402 h 1487376"/>
                <a:gd name="connsiteX193" fmla="*/ 537076 w 1487376"/>
                <a:gd name="connsiteY193" fmla="*/ 362707 h 1487376"/>
                <a:gd name="connsiteX194" fmla="*/ 537076 w 1487376"/>
                <a:gd name="connsiteY194" fmla="*/ 48444 h 1487376"/>
                <a:gd name="connsiteX195" fmla="*/ 527154 w 1487376"/>
                <a:gd name="connsiteY195" fmla="*/ 38507 h 1487376"/>
                <a:gd name="connsiteX196" fmla="*/ 960222 w 1487376"/>
                <a:gd name="connsiteY196" fmla="*/ 0 h 1487376"/>
                <a:gd name="connsiteX197" fmla="*/ 1439002 w 1487376"/>
                <a:gd name="connsiteY197" fmla="*/ 0 h 1487376"/>
                <a:gd name="connsiteX198" fmla="*/ 1487376 w 1487376"/>
                <a:gd name="connsiteY198" fmla="*/ 48444 h 1487376"/>
                <a:gd name="connsiteX199" fmla="*/ 1487376 w 1487376"/>
                <a:gd name="connsiteY199" fmla="*/ 362707 h 1487376"/>
                <a:gd name="connsiteX200" fmla="*/ 1439002 w 1487376"/>
                <a:gd name="connsiteY200" fmla="*/ 409908 h 1487376"/>
                <a:gd name="connsiteX201" fmla="*/ 1218218 w 1487376"/>
                <a:gd name="connsiteY201" fmla="*/ 409908 h 1487376"/>
                <a:gd name="connsiteX202" fmla="*/ 1218218 w 1487376"/>
                <a:gd name="connsiteY202" fmla="*/ 454625 h 1487376"/>
                <a:gd name="connsiteX203" fmla="*/ 1343494 w 1487376"/>
                <a:gd name="connsiteY203" fmla="*/ 454625 h 1487376"/>
                <a:gd name="connsiteX204" fmla="*/ 1363340 w 1487376"/>
                <a:gd name="connsiteY204" fmla="*/ 474500 h 1487376"/>
                <a:gd name="connsiteX205" fmla="*/ 1343494 w 1487376"/>
                <a:gd name="connsiteY205" fmla="*/ 493132 h 1487376"/>
                <a:gd name="connsiteX206" fmla="*/ 1054490 w 1487376"/>
                <a:gd name="connsiteY206" fmla="*/ 493132 h 1487376"/>
                <a:gd name="connsiteX207" fmla="*/ 1035884 w 1487376"/>
                <a:gd name="connsiteY207" fmla="*/ 474500 h 1487376"/>
                <a:gd name="connsiteX208" fmla="*/ 1054490 w 1487376"/>
                <a:gd name="connsiteY208" fmla="*/ 454625 h 1487376"/>
                <a:gd name="connsiteX209" fmla="*/ 1179766 w 1487376"/>
                <a:gd name="connsiteY209" fmla="*/ 454625 h 1487376"/>
                <a:gd name="connsiteX210" fmla="*/ 1179766 w 1487376"/>
                <a:gd name="connsiteY210" fmla="*/ 409908 h 1487376"/>
                <a:gd name="connsiteX211" fmla="*/ 960222 w 1487376"/>
                <a:gd name="connsiteY211" fmla="*/ 409908 h 1487376"/>
                <a:gd name="connsiteX212" fmla="*/ 911848 w 1487376"/>
                <a:gd name="connsiteY212" fmla="*/ 362707 h 1487376"/>
                <a:gd name="connsiteX213" fmla="*/ 911848 w 1487376"/>
                <a:gd name="connsiteY213" fmla="*/ 48444 h 1487376"/>
                <a:gd name="connsiteX214" fmla="*/ 960222 w 1487376"/>
                <a:gd name="connsiteY214" fmla="*/ 0 h 1487376"/>
                <a:gd name="connsiteX215" fmla="*/ 48374 w 1487376"/>
                <a:gd name="connsiteY215" fmla="*/ 0 h 1487376"/>
                <a:gd name="connsiteX216" fmla="*/ 527154 w 1487376"/>
                <a:gd name="connsiteY216" fmla="*/ 0 h 1487376"/>
                <a:gd name="connsiteX217" fmla="*/ 575528 w 1487376"/>
                <a:gd name="connsiteY217" fmla="*/ 48444 h 1487376"/>
                <a:gd name="connsiteX218" fmla="*/ 575528 w 1487376"/>
                <a:gd name="connsiteY218" fmla="*/ 362707 h 1487376"/>
                <a:gd name="connsiteX219" fmla="*/ 527154 w 1487376"/>
                <a:gd name="connsiteY219" fmla="*/ 409908 h 1487376"/>
                <a:gd name="connsiteX220" fmla="*/ 307610 w 1487376"/>
                <a:gd name="connsiteY220" fmla="*/ 409908 h 1487376"/>
                <a:gd name="connsiteX221" fmla="*/ 307610 w 1487376"/>
                <a:gd name="connsiteY221" fmla="*/ 454625 h 1487376"/>
                <a:gd name="connsiteX222" fmla="*/ 432886 w 1487376"/>
                <a:gd name="connsiteY222" fmla="*/ 454625 h 1487376"/>
                <a:gd name="connsiteX223" fmla="*/ 451492 w 1487376"/>
                <a:gd name="connsiteY223" fmla="*/ 474500 h 1487376"/>
                <a:gd name="connsiteX224" fmla="*/ 432886 w 1487376"/>
                <a:gd name="connsiteY224" fmla="*/ 493132 h 1487376"/>
                <a:gd name="connsiteX225" fmla="*/ 143882 w 1487376"/>
                <a:gd name="connsiteY225" fmla="*/ 493132 h 1487376"/>
                <a:gd name="connsiteX226" fmla="*/ 124036 w 1487376"/>
                <a:gd name="connsiteY226" fmla="*/ 474500 h 1487376"/>
                <a:gd name="connsiteX227" fmla="*/ 143882 w 1487376"/>
                <a:gd name="connsiteY227" fmla="*/ 454625 h 1487376"/>
                <a:gd name="connsiteX228" fmla="*/ 269158 w 1487376"/>
                <a:gd name="connsiteY228" fmla="*/ 454625 h 1487376"/>
                <a:gd name="connsiteX229" fmla="*/ 269158 w 1487376"/>
                <a:gd name="connsiteY229" fmla="*/ 409908 h 1487376"/>
                <a:gd name="connsiteX230" fmla="*/ 48374 w 1487376"/>
                <a:gd name="connsiteY230" fmla="*/ 409908 h 1487376"/>
                <a:gd name="connsiteX231" fmla="*/ 0 w 1487376"/>
                <a:gd name="connsiteY231" fmla="*/ 362707 h 1487376"/>
                <a:gd name="connsiteX232" fmla="*/ 0 w 1487376"/>
                <a:gd name="connsiteY232" fmla="*/ 48444 h 1487376"/>
                <a:gd name="connsiteX233" fmla="*/ 48374 w 1487376"/>
                <a:gd name="connsiteY233" fmla="*/ 0 h 148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Lst>
              <a:rect l="l" t="t" r="r" b="b"/>
              <a:pathLst>
                <a:path w="1487376" h="1487376">
                  <a:moveTo>
                    <a:pt x="674800" y="1138894"/>
                  </a:moveTo>
                  <a:cubicBezTo>
                    <a:pt x="679766" y="1138894"/>
                    <a:pt x="684730" y="1140725"/>
                    <a:pt x="688454" y="1144387"/>
                  </a:cubicBezTo>
                  <a:cubicBezTo>
                    <a:pt x="697142" y="1151711"/>
                    <a:pt x="697142" y="1163918"/>
                    <a:pt x="688454" y="1171242"/>
                  </a:cubicBezTo>
                  <a:lnTo>
                    <a:pt x="682248" y="1178566"/>
                  </a:lnTo>
                  <a:lnTo>
                    <a:pt x="813816" y="1178566"/>
                  </a:lnTo>
                  <a:lnTo>
                    <a:pt x="805126" y="1171242"/>
                  </a:lnTo>
                  <a:cubicBezTo>
                    <a:pt x="797680" y="1163918"/>
                    <a:pt x="797680" y="1151711"/>
                    <a:pt x="805126" y="1144387"/>
                  </a:cubicBezTo>
                  <a:cubicBezTo>
                    <a:pt x="813816" y="1137063"/>
                    <a:pt x="824986" y="1137063"/>
                    <a:pt x="833674" y="1144387"/>
                  </a:cubicBezTo>
                  <a:lnTo>
                    <a:pt x="862222" y="1173684"/>
                  </a:lnTo>
                  <a:cubicBezTo>
                    <a:pt x="868428" y="1178566"/>
                    <a:pt x="872152" y="1187111"/>
                    <a:pt x="872152" y="1195656"/>
                  </a:cubicBezTo>
                  <a:cubicBezTo>
                    <a:pt x="872152" y="1204201"/>
                    <a:pt x="868428" y="1212746"/>
                    <a:pt x="862222" y="1218849"/>
                  </a:cubicBezTo>
                  <a:lnTo>
                    <a:pt x="828710" y="1251808"/>
                  </a:lnTo>
                  <a:cubicBezTo>
                    <a:pt x="824986" y="1255470"/>
                    <a:pt x="820022" y="1256690"/>
                    <a:pt x="815056" y="1256690"/>
                  </a:cubicBezTo>
                  <a:cubicBezTo>
                    <a:pt x="810092" y="1256690"/>
                    <a:pt x="805126" y="1255470"/>
                    <a:pt x="801404" y="1251808"/>
                  </a:cubicBezTo>
                  <a:cubicBezTo>
                    <a:pt x="793956" y="1244483"/>
                    <a:pt x="793956" y="1231056"/>
                    <a:pt x="801404" y="1223732"/>
                  </a:cubicBezTo>
                  <a:lnTo>
                    <a:pt x="808850" y="1217628"/>
                  </a:lnTo>
                  <a:lnTo>
                    <a:pt x="677282" y="1217628"/>
                  </a:lnTo>
                  <a:lnTo>
                    <a:pt x="684730" y="1223732"/>
                  </a:lnTo>
                  <a:cubicBezTo>
                    <a:pt x="692176" y="1231056"/>
                    <a:pt x="692176" y="1244483"/>
                    <a:pt x="684730" y="1251808"/>
                  </a:cubicBezTo>
                  <a:cubicBezTo>
                    <a:pt x="681006" y="1255470"/>
                    <a:pt x="676042" y="1256690"/>
                    <a:pt x="671076" y="1256690"/>
                  </a:cubicBezTo>
                  <a:cubicBezTo>
                    <a:pt x="666112" y="1256690"/>
                    <a:pt x="661146" y="1255470"/>
                    <a:pt x="657424" y="1251808"/>
                  </a:cubicBezTo>
                  <a:lnTo>
                    <a:pt x="627634" y="1222511"/>
                  </a:lnTo>
                  <a:cubicBezTo>
                    <a:pt x="615222" y="1210304"/>
                    <a:pt x="615222" y="1190773"/>
                    <a:pt x="627634" y="1177346"/>
                  </a:cubicBezTo>
                  <a:lnTo>
                    <a:pt x="661146" y="1144387"/>
                  </a:lnTo>
                  <a:cubicBezTo>
                    <a:pt x="664870" y="1140725"/>
                    <a:pt x="669836" y="1138894"/>
                    <a:pt x="674800" y="1138894"/>
                  </a:cubicBezTo>
                  <a:close/>
                  <a:moveTo>
                    <a:pt x="960222" y="1032751"/>
                  </a:moveTo>
                  <a:cubicBezTo>
                    <a:pt x="954020" y="1032751"/>
                    <a:pt x="950300" y="1036477"/>
                    <a:pt x="950300" y="1041446"/>
                  </a:cubicBezTo>
                  <a:lnTo>
                    <a:pt x="950300" y="1356951"/>
                  </a:lnTo>
                  <a:cubicBezTo>
                    <a:pt x="950300" y="1361919"/>
                    <a:pt x="954020" y="1365646"/>
                    <a:pt x="960222" y="1365646"/>
                  </a:cubicBezTo>
                  <a:lnTo>
                    <a:pt x="1439002" y="1365646"/>
                  </a:lnTo>
                  <a:cubicBezTo>
                    <a:pt x="1443964" y="1365646"/>
                    <a:pt x="1447684" y="1361919"/>
                    <a:pt x="1447684" y="1356951"/>
                  </a:cubicBezTo>
                  <a:lnTo>
                    <a:pt x="1447684" y="1041446"/>
                  </a:lnTo>
                  <a:cubicBezTo>
                    <a:pt x="1447684" y="1036477"/>
                    <a:pt x="1443964" y="1032751"/>
                    <a:pt x="1439002" y="1032751"/>
                  </a:cubicBezTo>
                  <a:close/>
                  <a:moveTo>
                    <a:pt x="48374" y="1032751"/>
                  </a:moveTo>
                  <a:cubicBezTo>
                    <a:pt x="43412" y="1032751"/>
                    <a:pt x="39692" y="1036477"/>
                    <a:pt x="39692" y="1041446"/>
                  </a:cubicBezTo>
                  <a:lnTo>
                    <a:pt x="39692" y="1356951"/>
                  </a:lnTo>
                  <a:cubicBezTo>
                    <a:pt x="39692" y="1361919"/>
                    <a:pt x="43412" y="1365646"/>
                    <a:pt x="48374" y="1365646"/>
                  </a:cubicBezTo>
                  <a:lnTo>
                    <a:pt x="527154" y="1365646"/>
                  </a:lnTo>
                  <a:cubicBezTo>
                    <a:pt x="533356" y="1365646"/>
                    <a:pt x="537076" y="1361919"/>
                    <a:pt x="537076" y="1356951"/>
                  </a:cubicBezTo>
                  <a:lnTo>
                    <a:pt x="537076" y="1041446"/>
                  </a:lnTo>
                  <a:cubicBezTo>
                    <a:pt x="537076" y="1036477"/>
                    <a:pt x="533356" y="1032751"/>
                    <a:pt x="527154" y="1032751"/>
                  </a:cubicBezTo>
                  <a:close/>
                  <a:moveTo>
                    <a:pt x="960222" y="994244"/>
                  </a:moveTo>
                  <a:lnTo>
                    <a:pt x="1439002" y="994244"/>
                  </a:lnTo>
                  <a:cubicBezTo>
                    <a:pt x="1465050" y="994244"/>
                    <a:pt x="1487376" y="1015360"/>
                    <a:pt x="1487376" y="1041446"/>
                  </a:cubicBezTo>
                  <a:lnTo>
                    <a:pt x="1487376" y="1356951"/>
                  </a:lnTo>
                  <a:cubicBezTo>
                    <a:pt x="1487376" y="1383036"/>
                    <a:pt x="1465050" y="1405394"/>
                    <a:pt x="1439002" y="1405394"/>
                  </a:cubicBezTo>
                  <a:lnTo>
                    <a:pt x="1218218" y="1405394"/>
                  </a:lnTo>
                  <a:lnTo>
                    <a:pt x="1218218" y="1448869"/>
                  </a:lnTo>
                  <a:lnTo>
                    <a:pt x="1343494" y="1448869"/>
                  </a:lnTo>
                  <a:cubicBezTo>
                    <a:pt x="1354656" y="1448869"/>
                    <a:pt x="1363340" y="1457564"/>
                    <a:pt x="1363340" y="1467502"/>
                  </a:cubicBezTo>
                  <a:cubicBezTo>
                    <a:pt x="1363340" y="1478681"/>
                    <a:pt x="1354656" y="1487376"/>
                    <a:pt x="1343494" y="1487376"/>
                  </a:cubicBezTo>
                  <a:lnTo>
                    <a:pt x="1054490" y="1487376"/>
                  </a:lnTo>
                  <a:cubicBezTo>
                    <a:pt x="1044566" y="1487376"/>
                    <a:pt x="1035884" y="1478681"/>
                    <a:pt x="1035884" y="1467502"/>
                  </a:cubicBezTo>
                  <a:cubicBezTo>
                    <a:pt x="1035884" y="1457564"/>
                    <a:pt x="1044566" y="1448869"/>
                    <a:pt x="1054490" y="1448869"/>
                  </a:cubicBezTo>
                  <a:lnTo>
                    <a:pt x="1179766" y="1448869"/>
                  </a:lnTo>
                  <a:lnTo>
                    <a:pt x="1179766" y="1405394"/>
                  </a:lnTo>
                  <a:lnTo>
                    <a:pt x="960222" y="1405394"/>
                  </a:lnTo>
                  <a:cubicBezTo>
                    <a:pt x="932934" y="1405394"/>
                    <a:pt x="911848" y="1383036"/>
                    <a:pt x="911848" y="1356951"/>
                  </a:cubicBezTo>
                  <a:lnTo>
                    <a:pt x="911848" y="1041446"/>
                  </a:lnTo>
                  <a:cubicBezTo>
                    <a:pt x="911848" y="1015360"/>
                    <a:pt x="932934" y="994244"/>
                    <a:pt x="960222" y="994244"/>
                  </a:cubicBezTo>
                  <a:close/>
                  <a:moveTo>
                    <a:pt x="48374" y="994244"/>
                  </a:moveTo>
                  <a:lnTo>
                    <a:pt x="527154" y="994244"/>
                  </a:lnTo>
                  <a:cubicBezTo>
                    <a:pt x="554442" y="994244"/>
                    <a:pt x="575528" y="1015360"/>
                    <a:pt x="575528" y="1041446"/>
                  </a:cubicBezTo>
                  <a:lnTo>
                    <a:pt x="575528" y="1356951"/>
                  </a:lnTo>
                  <a:cubicBezTo>
                    <a:pt x="575528" y="1383036"/>
                    <a:pt x="554442" y="1405394"/>
                    <a:pt x="527154" y="1405394"/>
                  </a:cubicBezTo>
                  <a:lnTo>
                    <a:pt x="307610" y="1405394"/>
                  </a:lnTo>
                  <a:lnTo>
                    <a:pt x="307610" y="1448869"/>
                  </a:lnTo>
                  <a:lnTo>
                    <a:pt x="432886" y="1448869"/>
                  </a:lnTo>
                  <a:cubicBezTo>
                    <a:pt x="444050" y="1448869"/>
                    <a:pt x="451492" y="1457564"/>
                    <a:pt x="451492" y="1467502"/>
                  </a:cubicBezTo>
                  <a:cubicBezTo>
                    <a:pt x="451492" y="1478681"/>
                    <a:pt x="444050" y="1487376"/>
                    <a:pt x="432886" y="1487376"/>
                  </a:cubicBezTo>
                  <a:lnTo>
                    <a:pt x="143882" y="1487376"/>
                  </a:lnTo>
                  <a:cubicBezTo>
                    <a:pt x="132718" y="1487376"/>
                    <a:pt x="124036" y="1478681"/>
                    <a:pt x="124036" y="1467502"/>
                  </a:cubicBezTo>
                  <a:cubicBezTo>
                    <a:pt x="124036" y="1457564"/>
                    <a:pt x="132718" y="1448869"/>
                    <a:pt x="143882" y="1448869"/>
                  </a:cubicBezTo>
                  <a:lnTo>
                    <a:pt x="269158" y="1448869"/>
                  </a:lnTo>
                  <a:lnTo>
                    <a:pt x="269158" y="1405394"/>
                  </a:lnTo>
                  <a:lnTo>
                    <a:pt x="48374" y="1405394"/>
                  </a:lnTo>
                  <a:cubicBezTo>
                    <a:pt x="22326" y="1405394"/>
                    <a:pt x="0" y="1383036"/>
                    <a:pt x="0" y="1356951"/>
                  </a:cubicBezTo>
                  <a:lnTo>
                    <a:pt x="0" y="1041446"/>
                  </a:lnTo>
                  <a:cubicBezTo>
                    <a:pt x="0" y="1015360"/>
                    <a:pt x="22326" y="994244"/>
                    <a:pt x="48374" y="994244"/>
                  </a:cubicBezTo>
                  <a:close/>
                  <a:moveTo>
                    <a:pt x="224962" y="618027"/>
                  </a:moveTo>
                  <a:cubicBezTo>
                    <a:pt x="233332" y="618027"/>
                    <a:pt x="241860" y="620834"/>
                    <a:pt x="248176" y="626446"/>
                  </a:cubicBezTo>
                  <a:lnTo>
                    <a:pt x="282286" y="661368"/>
                  </a:lnTo>
                  <a:cubicBezTo>
                    <a:pt x="289866" y="667604"/>
                    <a:pt x="289866" y="681324"/>
                    <a:pt x="282286" y="688807"/>
                  </a:cubicBezTo>
                  <a:cubicBezTo>
                    <a:pt x="278496" y="692549"/>
                    <a:pt x="273442" y="693796"/>
                    <a:pt x="268390" y="693796"/>
                  </a:cubicBezTo>
                  <a:cubicBezTo>
                    <a:pt x="263336" y="693796"/>
                    <a:pt x="258282" y="692549"/>
                    <a:pt x="254492" y="688807"/>
                  </a:cubicBezTo>
                  <a:lnTo>
                    <a:pt x="246912" y="681324"/>
                  </a:lnTo>
                  <a:lnTo>
                    <a:pt x="246912" y="813529"/>
                  </a:lnTo>
                  <a:lnTo>
                    <a:pt x="254492" y="806046"/>
                  </a:lnTo>
                  <a:cubicBezTo>
                    <a:pt x="262072" y="797315"/>
                    <a:pt x="274706" y="797315"/>
                    <a:pt x="282286" y="806046"/>
                  </a:cubicBezTo>
                  <a:cubicBezTo>
                    <a:pt x="289866" y="813529"/>
                    <a:pt x="289866" y="824754"/>
                    <a:pt x="282286" y="832238"/>
                  </a:cubicBezTo>
                  <a:lnTo>
                    <a:pt x="251966" y="862171"/>
                  </a:lnTo>
                  <a:cubicBezTo>
                    <a:pt x="246912" y="868407"/>
                    <a:pt x="238068" y="872149"/>
                    <a:pt x="229224" y="872149"/>
                  </a:cubicBezTo>
                  <a:cubicBezTo>
                    <a:pt x="220380" y="872149"/>
                    <a:pt x="212800" y="868407"/>
                    <a:pt x="206484" y="862171"/>
                  </a:cubicBezTo>
                  <a:lnTo>
                    <a:pt x="172372" y="828496"/>
                  </a:lnTo>
                  <a:cubicBezTo>
                    <a:pt x="164792" y="821013"/>
                    <a:pt x="164792" y="808540"/>
                    <a:pt x="172372" y="801057"/>
                  </a:cubicBezTo>
                  <a:cubicBezTo>
                    <a:pt x="179952" y="793574"/>
                    <a:pt x="192586" y="793574"/>
                    <a:pt x="200166" y="801057"/>
                  </a:cubicBezTo>
                  <a:lnTo>
                    <a:pt x="207746" y="808540"/>
                  </a:lnTo>
                  <a:lnTo>
                    <a:pt x="207746" y="676335"/>
                  </a:lnTo>
                  <a:lnTo>
                    <a:pt x="200166" y="683818"/>
                  </a:lnTo>
                  <a:cubicBezTo>
                    <a:pt x="192586" y="691302"/>
                    <a:pt x="179952" y="691302"/>
                    <a:pt x="172372" y="683818"/>
                  </a:cubicBezTo>
                  <a:cubicBezTo>
                    <a:pt x="164792" y="676335"/>
                    <a:pt x="164792" y="663863"/>
                    <a:pt x="172372" y="656379"/>
                  </a:cubicBezTo>
                  <a:lnTo>
                    <a:pt x="202694" y="626446"/>
                  </a:lnTo>
                  <a:cubicBezTo>
                    <a:pt x="208380" y="620834"/>
                    <a:pt x="216592" y="618027"/>
                    <a:pt x="224962" y="618027"/>
                  </a:cubicBezTo>
                  <a:close/>
                  <a:moveTo>
                    <a:pt x="1263490" y="618027"/>
                  </a:moveTo>
                  <a:cubicBezTo>
                    <a:pt x="1271778" y="618027"/>
                    <a:pt x="1279908" y="620833"/>
                    <a:pt x="1285538" y="626446"/>
                  </a:cubicBezTo>
                  <a:lnTo>
                    <a:pt x="1320562" y="661368"/>
                  </a:lnTo>
                  <a:cubicBezTo>
                    <a:pt x="1328068" y="667604"/>
                    <a:pt x="1328068" y="681324"/>
                    <a:pt x="1320562" y="688807"/>
                  </a:cubicBezTo>
                  <a:cubicBezTo>
                    <a:pt x="1315558" y="692549"/>
                    <a:pt x="1310556" y="693796"/>
                    <a:pt x="1306802" y="693796"/>
                  </a:cubicBezTo>
                  <a:cubicBezTo>
                    <a:pt x="1300548" y="693796"/>
                    <a:pt x="1295544" y="692549"/>
                    <a:pt x="1293042" y="688807"/>
                  </a:cubicBezTo>
                  <a:lnTo>
                    <a:pt x="1284286" y="681324"/>
                  </a:lnTo>
                  <a:lnTo>
                    <a:pt x="1284286" y="813529"/>
                  </a:lnTo>
                  <a:lnTo>
                    <a:pt x="1293042" y="806046"/>
                  </a:lnTo>
                  <a:cubicBezTo>
                    <a:pt x="1300548" y="797315"/>
                    <a:pt x="1311806" y="797315"/>
                    <a:pt x="1320562" y="806046"/>
                  </a:cubicBezTo>
                  <a:cubicBezTo>
                    <a:pt x="1328068" y="813529"/>
                    <a:pt x="1328068" y="824754"/>
                    <a:pt x="1320562" y="832238"/>
                  </a:cubicBezTo>
                  <a:lnTo>
                    <a:pt x="1290540" y="862171"/>
                  </a:lnTo>
                  <a:cubicBezTo>
                    <a:pt x="1284286" y="868407"/>
                    <a:pt x="1276780" y="872149"/>
                    <a:pt x="1266774" y="872149"/>
                  </a:cubicBezTo>
                  <a:cubicBezTo>
                    <a:pt x="1258018" y="872149"/>
                    <a:pt x="1250512" y="868407"/>
                    <a:pt x="1244258" y="862171"/>
                  </a:cubicBezTo>
                  <a:lnTo>
                    <a:pt x="1210482" y="828496"/>
                  </a:lnTo>
                  <a:cubicBezTo>
                    <a:pt x="1202976" y="821013"/>
                    <a:pt x="1202976" y="808540"/>
                    <a:pt x="1210482" y="801057"/>
                  </a:cubicBezTo>
                  <a:cubicBezTo>
                    <a:pt x="1217988" y="793574"/>
                    <a:pt x="1230498" y="793574"/>
                    <a:pt x="1238002" y="801057"/>
                  </a:cubicBezTo>
                  <a:lnTo>
                    <a:pt x="1245508" y="808540"/>
                  </a:lnTo>
                  <a:lnTo>
                    <a:pt x="1245508" y="676335"/>
                  </a:lnTo>
                  <a:lnTo>
                    <a:pt x="1238002" y="683818"/>
                  </a:lnTo>
                  <a:cubicBezTo>
                    <a:pt x="1230498" y="691302"/>
                    <a:pt x="1217988" y="691302"/>
                    <a:pt x="1210482" y="683818"/>
                  </a:cubicBezTo>
                  <a:cubicBezTo>
                    <a:pt x="1202976" y="676335"/>
                    <a:pt x="1202976" y="663863"/>
                    <a:pt x="1210482" y="656379"/>
                  </a:cubicBezTo>
                  <a:lnTo>
                    <a:pt x="1240504" y="626446"/>
                  </a:lnTo>
                  <a:cubicBezTo>
                    <a:pt x="1246760" y="620833"/>
                    <a:pt x="1255202" y="618027"/>
                    <a:pt x="1263490" y="618027"/>
                  </a:cubicBezTo>
                  <a:close/>
                  <a:moveTo>
                    <a:pt x="854084" y="544597"/>
                  </a:moveTo>
                  <a:cubicBezTo>
                    <a:pt x="816660" y="539627"/>
                    <a:pt x="779236" y="554537"/>
                    <a:pt x="755534" y="584356"/>
                  </a:cubicBezTo>
                  <a:cubicBezTo>
                    <a:pt x="744308" y="598024"/>
                    <a:pt x="724348" y="600509"/>
                    <a:pt x="710626" y="591811"/>
                  </a:cubicBezTo>
                  <a:cubicBezTo>
                    <a:pt x="693162" y="579386"/>
                    <a:pt x="671954" y="573174"/>
                    <a:pt x="651996" y="573174"/>
                  </a:cubicBezTo>
                  <a:cubicBezTo>
                    <a:pt x="590870" y="573174"/>
                    <a:pt x="540970" y="622873"/>
                    <a:pt x="540970" y="683754"/>
                  </a:cubicBezTo>
                  <a:lnTo>
                    <a:pt x="540970" y="686239"/>
                  </a:lnTo>
                  <a:cubicBezTo>
                    <a:pt x="540970" y="702392"/>
                    <a:pt x="529744" y="717301"/>
                    <a:pt x="513526" y="722271"/>
                  </a:cubicBezTo>
                  <a:cubicBezTo>
                    <a:pt x="479846" y="732211"/>
                    <a:pt x="456144" y="763273"/>
                    <a:pt x="456144" y="798062"/>
                  </a:cubicBezTo>
                  <a:cubicBezTo>
                    <a:pt x="456144" y="841549"/>
                    <a:pt x="492320" y="877581"/>
                    <a:pt x="535982" y="877581"/>
                  </a:cubicBezTo>
                  <a:lnTo>
                    <a:pt x="952634" y="877581"/>
                  </a:lnTo>
                  <a:cubicBezTo>
                    <a:pt x="996296" y="877581"/>
                    <a:pt x="1031224" y="841549"/>
                    <a:pt x="1031224" y="798062"/>
                  </a:cubicBezTo>
                  <a:cubicBezTo>
                    <a:pt x="1031224" y="762030"/>
                    <a:pt x="1006274" y="729726"/>
                    <a:pt x="970098" y="721029"/>
                  </a:cubicBezTo>
                  <a:cubicBezTo>
                    <a:pt x="961366" y="719786"/>
                    <a:pt x="955128" y="714816"/>
                    <a:pt x="950140" y="707362"/>
                  </a:cubicBezTo>
                  <a:cubicBezTo>
                    <a:pt x="946396" y="699907"/>
                    <a:pt x="945150" y="691209"/>
                    <a:pt x="947644" y="682512"/>
                  </a:cubicBezTo>
                  <a:cubicBezTo>
                    <a:pt x="952634" y="665117"/>
                    <a:pt x="952634" y="646480"/>
                    <a:pt x="947644" y="629086"/>
                  </a:cubicBezTo>
                  <a:cubicBezTo>
                    <a:pt x="938912" y="584356"/>
                    <a:pt x="898992" y="549567"/>
                    <a:pt x="854084" y="544597"/>
                  </a:cubicBezTo>
                  <a:close/>
                  <a:moveTo>
                    <a:pt x="859074" y="506080"/>
                  </a:moveTo>
                  <a:cubicBezTo>
                    <a:pt x="921448" y="513535"/>
                    <a:pt x="972594" y="559507"/>
                    <a:pt x="986316" y="620388"/>
                  </a:cubicBezTo>
                  <a:cubicBezTo>
                    <a:pt x="991306" y="642753"/>
                    <a:pt x="991306" y="663875"/>
                    <a:pt x="986316" y="686239"/>
                  </a:cubicBezTo>
                  <a:cubicBezTo>
                    <a:pt x="1036214" y="701149"/>
                    <a:pt x="1069896" y="745878"/>
                    <a:pt x="1069896" y="798062"/>
                  </a:cubicBezTo>
                  <a:cubicBezTo>
                    <a:pt x="1069896" y="863914"/>
                    <a:pt x="1017502" y="916098"/>
                    <a:pt x="952634" y="916098"/>
                  </a:cubicBezTo>
                  <a:lnTo>
                    <a:pt x="535982" y="916098"/>
                  </a:lnTo>
                  <a:cubicBezTo>
                    <a:pt x="469866" y="916098"/>
                    <a:pt x="417472" y="863914"/>
                    <a:pt x="417472" y="798062"/>
                  </a:cubicBezTo>
                  <a:cubicBezTo>
                    <a:pt x="417472" y="745878"/>
                    <a:pt x="452400" y="699907"/>
                    <a:pt x="502300" y="686239"/>
                  </a:cubicBezTo>
                  <a:lnTo>
                    <a:pt x="502300" y="683754"/>
                  </a:lnTo>
                  <a:cubicBezTo>
                    <a:pt x="502300" y="601751"/>
                    <a:pt x="568416" y="534657"/>
                    <a:pt x="651996" y="534657"/>
                  </a:cubicBezTo>
                  <a:cubicBezTo>
                    <a:pt x="678192" y="534657"/>
                    <a:pt x="704388" y="543355"/>
                    <a:pt x="728090" y="557022"/>
                  </a:cubicBezTo>
                  <a:cubicBezTo>
                    <a:pt x="760524" y="519748"/>
                    <a:pt x="809176" y="499868"/>
                    <a:pt x="859074" y="506080"/>
                  </a:cubicBezTo>
                  <a:close/>
                  <a:moveTo>
                    <a:pt x="674800" y="106201"/>
                  </a:moveTo>
                  <a:cubicBezTo>
                    <a:pt x="679766" y="106201"/>
                    <a:pt x="684730" y="108032"/>
                    <a:pt x="688454" y="111694"/>
                  </a:cubicBezTo>
                  <a:cubicBezTo>
                    <a:pt x="697142" y="119018"/>
                    <a:pt x="697142" y="131225"/>
                    <a:pt x="688454" y="138549"/>
                  </a:cubicBezTo>
                  <a:lnTo>
                    <a:pt x="682248" y="145873"/>
                  </a:lnTo>
                  <a:lnTo>
                    <a:pt x="813816" y="145873"/>
                  </a:lnTo>
                  <a:lnTo>
                    <a:pt x="805126" y="138549"/>
                  </a:lnTo>
                  <a:cubicBezTo>
                    <a:pt x="797680" y="131225"/>
                    <a:pt x="797680" y="119018"/>
                    <a:pt x="805126" y="111694"/>
                  </a:cubicBezTo>
                  <a:cubicBezTo>
                    <a:pt x="813816" y="104370"/>
                    <a:pt x="824986" y="104370"/>
                    <a:pt x="833674" y="111694"/>
                  </a:cubicBezTo>
                  <a:lnTo>
                    <a:pt x="862222" y="140991"/>
                  </a:lnTo>
                  <a:cubicBezTo>
                    <a:pt x="868428" y="147094"/>
                    <a:pt x="872152" y="154418"/>
                    <a:pt x="872152" y="162963"/>
                  </a:cubicBezTo>
                  <a:cubicBezTo>
                    <a:pt x="872152" y="171508"/>
                    <a:pt x="868428" y="180053"/>
                    <a:pt x="862222" y="184935"/>
                  </a:cubicBezTo>
                  <a:lnTo>
                    <a:pt x="828710" y="219115"/>
                  </a:lnTo>
                  <a:cubicBezTo>
                    <a:pt x="824986" y="222777"/>
                    <a:pt x="820022" y="223997"/>
                    <a:pt x="815056" y="223997"/>
                  </a:cubicBezTo>
                  <a:cubicBezTo>
                    <a:pt x="810092" y="223997"/>
                    <a:pt x="805126" y="222777"/>
                    <a:pt x="801404" y="219115"/>
                  </a:cubicBezTo>
                  <a:cubicBezTo>
                    <a:pt x="793956" y="210570"/>
                    <a:pt x="793956" y="199584"/>
                    <a:pt x="801404" y="192259"/>
                  </a:cubicBezTo>
                  <a:lnTo>
                    <a:pt x="808850" y="184935"/>
                  </a:lnTo>
                  <a:lnTo>
                    <a:pt x="677282" y="184935"/>
                  </a:lnTo>
                  <a:lnTo>
                    <a:pt x="684730" y="192259"/>
                  </a:lnTo>
                  <a:cubicBezTo>
                    <a:pt x="692176" y="199584"/>
                    <a:pt x="692176" y="210570"/>
                    <a:pt x="684730" y="219115"/>
                  </a:cubicBezTo>
                  <a:cubicBezTo>
                    <a:pt x="681006" y="222777"/>
                    <a:pt x="676042" y="223997"/>
                    <a:pt x="671076" y="223997"/>
                  </a:cubicBezTo>
                  <a:cubicBezTo>
                    <a:pt x="666112" y="223997"/>
                    <a:pt x="661146" y="222777"/>
                    <a:pt x="657424" y="219115"/>
                  </a:cubicBezTo>
                  <a:lnTo>
                    <a:pt x="627634" y="189818"/>
                  </a:lnTo>
                  <a:cubicBezTo>
                    <a:pt x="615222" y="177611"/>
                    <a:pt x="615222" y="156860"/>
                    <a:pt x="627634" y="145873"/>
                  </a:cubicBezTo>
                  <a:lnTo>
                    <a:pt x="661146" y="111694"/>
                  </a:lnTo>
                  <a:cubicBezTo>
                    <a:pt x="664870" y="108032"/>
                    <a:pt x="669836" y="106201"/>
                    <a:pt x="674800" y="106201"/>
                  </a:cubicBezTo>
                  <a:close/>
                  <a:moveTo>
                    <a:pt x="960222" y="38507"/>
                  </a:moveTo>
                  <a:cubicBezTo>
                    <a:pt x="954020" y="38507"/>
                    <a:pt x="950300" y="42233"/>
                    <a:pt x="950300" y="48444"/>
                  </a:cubicBezTo>
                  <a:lnTo>
                    <a:pt x="950300" y="362707"/>
                  </a:lnTo>
                  <a:cubicBezTo>
                    <a:pt x="950300" y="367675"/>
                    <a:pt x="954020" y="371402"/>
                    <a:pt x="960222" y="371402"/>
                  </a:cubicBezTo>
                  <a:lnTo>
                    <a:pt x="1439002" y="371402"/>
                  </a:lnTo>
                  <a:cubicBezTo>
                    <a:pt x="1443964" y="371402"/>
                    <a:pt x="1447684" y="367675"/>
                    <a:pt x="1447684" y="362707"/>
                  </a:cubicBezTo>
                  <a:lnTo>
                    <a:pt x="1447684" y="48444"/>
                  </a:lnTo>
                  <a:cubicBezTo>
                    <a:pt x="1447684" y="42233"/>
                    <a:pt x="1443964" y="38507"/>
                    <a:pt x="1439002" y="38507"/>
                  </a:cubicBezTo>
                  <a:close/>
                  <a:moveTo>
                    <a:pt x="48374" y="38507"/>
                  </a:moveTo>
                  <a:cubicBezTo>
                    <a:pt x="43412" y="38507"/>
                    <a:pt x="39692" y="42233"/>
                    <a:pt x="39692" y="48444"/>
                  </a:cubicBezTo>
                  <a:lnTo>
                    <a:pt x="39692" y="362707"/>
                  </a:lnTo>
                  <a:cubicBezTo>
                    <a:pt x="39692" y="367675"/>
                    <a:pt x="43412" y="371402"/>
                    <a:pt x="48374" y="371402"/>
                  </a:cubicBezTo>
                  <a:lnTo>
                    <a:pt x="527154" y="371402"/>
                  </a:lnTo>
                  <a:cubicBezTo>
                    <a:pt x="533356" y="371402"/>
                    <a:pt x="537076" y="367675"/>
                    <a:pt x="537076" y="362707"/>
                  </a:cubicBezTo>
                  <a:lnTo>
                    <a:pt x="537076" y="48444"/>
                  </a:lnTo>
                  <a:cubicBezTo>
                    <a:pt x="537076" y="42233"/>
                    <a:pt x="533356" y="38507"/>
                    <a:pt x="527154" y="38507"/>
                  </a:cubicBezTo>
                  <a:close/>
                  <a:moveTo>
                    <a:pt x="960222" y="0"/>
                  </a:moveTo>
                  <a:lnTo>
                    <a:pt x="1439002" y="0"/>
                  </a:lnTo>
                  <a:cubicBezTo>
                    <a:pt x="1465050" y="0"/>
                    <a:pt x="1487376" y="21116"/>
                    <a:pt x="1487376" y="48444"/>
                  </a:cubicBezTo>
                  <a:lnTo>
                    <a:pt x="1487376" y="362707"/>
                  </a:lnTo>
                  <a:cubicBezTo>
                    <a:pt x="1487376" y="388792"/>
                    <a:pt x="1465050" y="409908"/>
                    <a:pt x="1439002" y="409908"/>
                  </a:cubicBezTo>
                  <a:lnTo>
                    <a:pt x="1218218" y="409908"/>
                  </a:lnTo>
                  <a:lnTo>
                    <a:pt x="1218218" y="454625"/>
                  </a:lnTo>
                  <a:lnTo>
                    <a:pt x="1343494" y="454625"/>
                  </a:lnTo>
                  <a:cubicBezTo>
                    <a:pt x="1354656" y="454625"/>
                    <a:pt x="1363340" y="463320"/>
                    <a:pt x="1363340" y="474500"/>
                  </a:cubicBezTo>
                  <a:cubicBezTo>
                    <a:pt x="1363340" y="484437"/>
                    <a:pt x="1354656" y="493132"/>
                    <a:pt x="1343494" y="493132"/>
                  </a:cubicBezTo>
                  <a:lnTo>
                    <a:pt x="1054490" y="493132"/>
                  </a:lnTo>
                  <a:cubicBezTo>
                    <a:pt x="1044566" y="493132"/>
                    <a:pt x="1035884" y="484437"/>
                    <a:pt x="1035884" y="474500"/>
                  </a:cubicBezTo>
                  <a:cubicBezTo>
                    <a:pt x="1035884" y="463320"/>
                    <a:pt x="1044566" y="454625"/>
                    <a:pt x="1054490" y="454625"/>
                  </a:cubicBezTo>
                  <a:lnTo>
                    <a:pt x="1179766" y="454625"/>
                  </a:lnTo>
                  <a:lnTo>
                    <a:pt x="1179766" y="409908"/>
                  </a:lnTo>
                  <a:lnTo>
                    <a:pt x="960222" y="409908"/>
                  </a:lnTo>
                  <a:cubicBezTo>
                    <a:pt x="932934" y="409908"/>
                    <a:pt x="911848" y="388792"/>
                    <a:pt x="911848" y="362707"/>
                  </a:cubicBezTo>
                  <a:lnTo>
                    <a:pt x="911848" y="48444"/>
                  </a:lnTo>
                  <a:cubicBezTo>
                    <a:pt x="911848" y="21116"/>
                    <a:pt x="932934" y="0"/>
                    <a:pt x="960222" y="0"/>
                  </a:cubicBezTo>
                  <a:close/>
                  <a:moveTo>
                    <a:pt x="48374" y="0"/>
                  </a:moveTo>
                  <a:lnTo>
                    <a:pt x="527154" y="0"/>
                  </a:lnTo>
                  <a:cubicBezTo>
                    <a:pt x="554442" y="0"/>
                    <a:pt x="575528" y="21116"/>
                    <a:pt x="575528" y="48444"/>
                  </a:cubicBezTo>
                  <a:lnTo>
                    <a:pt x="575528" y="362707"/>
                  </a:lnTo>
                  <a:cubicBezTo>
                    <a:pt x="575528" y="388792"/>
                    <a:pt x="554442" y="409908"/>
                    <a:pt x="527154" y="409908"/>
                  </a:cubicBezTo>
                  <a:lnTo>
                    <a:pt x="307610" y="409908"/>
                  </a:lnTo>
                  <a:lnTo>
                    <a:pt x="307610" y="454625"/>
                  </a:lnTo>
                  <a:lnTo>
                    <a:pt x="432886" y="454625"/>
                  </a:lnTo>
                  <a:cubicBezTo>
                    <a:pt x="444050" y="454625"/>
                    <a:pt x="451492" y="463320"/>
                    <a:pt x="451492" y="474500"/>
                  </a:cubicBezTo>
                  <a:cubicBezTo>
                    <a:pt x="451492" y="484437"/>
                    <a:pt x="444050" y="493132"/>
                    <a:pt x="432886" y="493132"/>
                  </a:cubicBezTo>
                  <a:lnTo>
                    <a:pt x="143882" y="493132"/>
                  </a:lnTo>
                  <a:cubicBezTo>
                    <a:pt x="132718" y="493132"/>
                    <a:pt x="124036" y="484437"/>
                    <a:pt x="124036" y="474500"/>
                  </a:cubicBezTo>
                  <a:cubicBezTo>
                    <a:pt x="124036" y="463320"/>
                    <a:pt x="132718" y="454625"/>
                    <a:pt x="143882" y="454625"/>
                  </a:cubicBezTo>
                  <a:lnTo>
                    <a:pt x="269158" y="454625"/>
                  </a:lnTo>
                  <a:lnTo>
                    <a:pt x="269158" y="409908"/>
                  </a:lnTo>
                  <a:lnTo>
                    <a:pt x="48374" y="409908"/>
                  </a:lnTo>
                  <a:cubicBezTo>
                    <a:pt x="22326" y="409908"/>
                    <a:pt x="0" y="388792"/>
                    <a:pt x="0" y="362707"/>
                  </a:cubicBezTo>
                  <a:lnTo>
                    <a:pt x="0" y="48444"/>
                  </a:lnTo>
                  <a:cubicBezTo>
                    <a:pt x="0" y="21116"/>
                    <a:pt x="22326" y="0"/>
                    <a:pt x="48374" y="0"/>
                  </a:cubicBezTo>
                  <a:close/>
                </a:path>
              </a:pathLst>
            </a:custGeom>
            <a:solidFill>
              <a:schemeClr val="bg1"/>
            </a:solidFill>
            <a:ln>
              <a:noFill/>
            </a:ln>
            <a:effectLst/>
          </p:spPr>
          <p:txBody>
            <a:bodyPr wrap="square" anchor="ctr">
              <a:noAutofit/>
            </a:bodyPr>
            <a:lstStyle/>
            <a:p>
              <a:pPr marL="0" marR="0" lvl="0" indent="0" algn="l" defTabSz="914217"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747994"/>
                </a:solidFill>
                <a:effectLst/>
                <a:uLnTx/>
                <a:uFillTx/>
                <a:latin typeface="Poppins" panose="00000500000000000000" pitchFamily="2" charset="0"/>
                <a:ea typeface="+mn-ea"/>
                <a:cs typeface="Poppins" panose="00000500000000000000" pitchFamily="2" charset="0"/>
              </a:endParaRPr>
            </a:p>
          </p:txBody>
        </p:sp>
        <p:sp>
          <p:nvSpPr>
            <p:cNvPr id="7" name="TextBox 6">
              <a:extLst>
                <a:ext uri="{FF2B5EF4-FFF2-40B4-BE49-F238E27FC236}">
                  <a16:creationId xmlns:a16="http://schemas.microsoft.com/office/drawing/2014/main" xmlns="" id="{F67C3AC7-BF5C-FE49-AE7C-2EDB7865CAF5}"/>
                </a:ext>
              </a:extLst>
            </p:cNvPr>
            <p:cNvSpPr txBox="1"/>
            <p:nvPr/>
          </p:nvSpPr>
          <p:spPr>
            <a:xfrm>
              <a:off x="3306905" y="1378564"/>
              <a:ext cx="5753965" cy="830997"/>
            </a:xfrm>
            <a:prstGeom prst="rect">
              <a:avLst/>
            </a:prstGeom>
            <a:noFill/>
          </p:spPr>
          <p:txBody>
            <a:bodyPr wrap="square" rtlCol="0">
              <a:spAutoFit/>
            </a:bodyPr>
            <a:lstStyle/>
            <a:p>
              <a:pPr marL="0" marR="0" lvl="0" indent="0" algn="just" defTabSz="914217" rtl="0" eaLnBrk="1" fontAlgn="auto" latinLnBrk="0" hangingPunct="1">
                <a:lnSpc>
                  <a:spcPct val="100000"/>
                </a:lnSpc>
                <a:spcBef>
                  <a:spcPts val="0"/>
                </a:spcBef>
                <a:spcAft>
                  <a:spcPts val="0"/>
                </a:spcAft>
                <a:buClrTx/>
                <a:buSzTx/>
                <a:buFontTx/>
                <a:buNone/>
                <a:tabLst/>
                <a:defRPr/>
              </a:pPr>
              <a:r>
                <a:rPr lang="en-US" sz="1600" dirty="0">
                  <a:effectLst/>
                  <a:latin typeface="Arial" panose="020B0604020202020204" pitchFamily="34" charset="0"/>
                  <a:ea typeface="Calibri" panose="020F0502020204030204" pitchFamily="34" charset="0"/>
                </a:rPr>
                <a:t>Who to assess includes adults 40 to 74 in the NHS Health Check and younger high risk individuals (GOV.UK All Our Health, 2022, NHS.uk, 2023)</a:t>
              </a:r>
              <a:endParaRPr kumimoji="0" lang="en-US" sz="2000" b="0" i="0" u="none" strike="noStrike" kern="1200" cap="none" spc="-10" normalizeH="0" baseline="0" noProof="0" dirty="0">
                <a:ln>
                  <a:noFill/>
                </a:ln>
                <a:solidFill>
                  <a:srgbClr val="111340"/>
                </a:solidFill>
                <a:effectLst/>
                <a:uLnTx/>
                <a:uFillTx/>
                <a:latin typeface="Poppins" panose="00000500000000000000" pitchFamily="2" charset="0"/>
                <a:ea typeface="+mn-ea"/>
                <a:cs typeface="Poppins" panose="00000500000000000000" pitchFamily="2" charset="0"/>
              </a:endParaRPr>
            </a:p>
          </p:txBody>
        </p:sp>
        <p:sp>
          <p:nvSpPr>
            <p:cNvPr id="8" name="TextBox 7">
              <a:extLst>
                <a:ext uri="{FF2B5EF4-FFF2-40B4-BE49-F238E27FC236}">
                  <a16:creationId xmlns:a16="http://schemas.microsoft.com/office/drawing/2014/main" xmlns="" id="{8223C790-3FD7-DF4E-87D3-2BB275F98806}"/>
                </a:ext>
              </a:extLst>
            </p:cNvPr>
            <p:cNvSpPr txBox="1"/>
            <p:nvPr/>
          </p:nvSpPr>
          <p:spPr>
            <a:xfrm>
              <a:off x="2318612" y="1517413"/>
              <a:ext cx="745658" cy="673646"/>
            </a:xfrm>
            <a:prstGeom prst="rect">
              <a:avLst/>
            </a:prstGeom>
            <a:noFill/>
          </p:spPr>
          <p:txBody>
            <a:bodyPr wrap="square" rtlCol="0" anchor="ctr">
              <a:spAutoFit/>
            </a:bodyPr>
            <a:lstStyle>
              <a:defPPr>
                <a:defRPr lang="en-US"/>
              </a:defPPr>
              <a:lvl1pPr algn="ctr">
                <a:lnSpc>
                  <a:spcPts val="9400"/>
                </a:lnSpc>
                <a:defRPr sz="8000" b="1" spc="-290">
                  <a:solidFill>
                    <a:schemeClr val="tx2"/>
                  </a:solidFill>
                  <a:latin typeface="Raleway" panose="020B0503030101060003" pitchFamily="34" charset="77"/>
                </a:defRPr>
              </a:lvl1pPr>
            </a:lstStyle>
            <a:p>
              <a:pPr marL="0" marR="0" lvl="0" indent="0" algn="ctr" defTabSz="914217" rtl="0" eaLnBrk="1" fontAlgn="auto" latinLnBrk="0" hangingPunct="1">
                <a:lnSpc>
                  <a:spcPts val="4700"/>
                </a:lnSpc>
                <a:spcBef>
                  <a:spcPts val="0"/>
                </a:spcBef>
                <a:spcAft>
                  <a:spcPts val="0"/>
                </a:spcAft>
                <a:buClrTx/>
                <a:buSzTx/>
                <a:buFontTx/>
                <a:buNone/>
                <a:tabLst/>
                <a:defRPr/>
              </a:pPr>
              <a:r>
                <a:rPr kumimoji="0" lang="en-US" sz="3600" b="1" i="0" u="none" strike="noStrike" kern="1200" cap="none" spc="-145" normalizeH="0" baseline="0" noProof="0" dirty="0">
                  <a:ln>
                    <a:noFill/>
                  </a:ln>
                  <a:solidFill>
                    <a:srgbClr val="FFFFFF"/>
                  </a:solidFill>
                  <a:effectLst/>
                  <a:uLnTx/>
                  <a:uFillTx/>
                  <a:latin typeface="Poppins" panose="00000500000000000000" pitchFamily="2" charset="0"/>
                  <a:ea typeface="+mn-ea"/>
                  <a:cs typeface="Poppins" panose="00000500000000000000" pitchFamily="2" charset="0"/>
                </a:rPr>
                <a:t>01</a:t>
              </a:r>
            </a:p>
          </p:txBody>
        </p:sp>
        <p:sp>
          <p:nvSpPr>
            <p:cNvPr id="10" name="TextBox 9">
              <a:extLst>
                <a:ext uri="{FF2B5EF4-FFF2-40B4-BE49-F238E27FC236}">
                  <a16:creationId xmlns:a16="http://schemas.microsoft.com/office/drawing/2014/main" xmlns="" id="{2D6FA9EA-05B2-D645-BA34-28EAAF279E59}"/>
                </a:ext>
              </a:extLst>
            </p:cNvPr>
            <p:cNvSpPr txBox="1"/>
            <p:nvPr/>
          </p:nvSpPr>
          <p:spPr>
            <a:xfrm>
              <a:off x="3306905" y="2963095"/>
              <a:ext cx="5788819" cy="1015663"/>
            </a:xfrm>
            <a:prstGeom prst="rect">
              <a:avLst/>
            </a:prstGeom>
            <a:noFill/>
          </p:spPr>
          <p:txBody>
            <a:bodyPr wrap="square" rtlCol="0">
              <a:spAutoFit/>
            </a:bodyPr>
            <a:lstStyle/>
            <a:p>
              <a:pPr marL="0" marR="0" lvl="0" indent="0" algn="just" defTabSz="914217" rtl="0" eaLnBrk="1" fontAlgn="auto" latinLnBrk="0" hangingPunct="1">
                <a:lnSpc>
                  <a:spcPts val="2400"/>
                </a:lnSpc>
                <a:spcBef>
                  <a:spcPts val="0"/>
                </a:spcBef>
                <a:spcAft>
                  <a:spcPts val="0"/>
                </a:spcAft>
                <a:buClrTx/>
                <a:buSzTx/>
                <a:buFontTx/>
                <a:buNone/>
                <a:tabLst/>
                <a:defRPr/>
              </a:pPr>
              <a:r>
                <a:rPr lang="en-US" sz="1600" dirty="0">
                  <a:effectLst/>
                  <a:latin typeface="Arial" panose="020B0604020202020204" pitchFamily="34" charset="0"/>
                  <a:ea typeface="Calibri" panose="020F0502020204030204" pitchFamily="34" charset="0"/>
                </a:rPr>
                <a:t>Use QRISK3 10 year risk to inform shared decisions on statins, blood pressure treatment, and lifestyle change (</a:t>
              </a:r>
              <a:r>
                <a:rPr lang="en-US" sz="1600" dirty="0">
                  <a:effectLst/>
                  <a:latin typeface="Arial" panose="020B0604020202020204" pitchFamily="34" charset="0"/>
                  <a:ea typeface="Calibri" panose="020F0502020204030204" pitchFamily="34" charset="0"/>
                </a:rPr>
                <a:t>Hippisley</a:t>
              </a:r>
              <a:r>
                <a:rPr lang="en-US" sz="1600" dirty="0">
                  <a:effectLst/>
                  <a:latin typeface="Arial" panose="020B0604020202020204" pitchFamily="34" charset="0"/>
                  <a:ea typeface="Calibri" panose="020F0502020204030204" pitchFamily="34" charset="0"/>
                </a:rPr>
                <a:t> Cox and Coupland, 2017, QRISK, 2025)</a:t>
              </a:r>
              <a:endParaRPr kumimoji="0" lang="en-US" sz="2000" b="0" i="0" u="none" strike="noStrike" kern="1200" cap="none" spc="-10" normalizeH="0" baseline="0" noProof="0" dirty="0">
                <a:ln>
                  <a:noFill/>
                </a:ln>
                <a:solidFill>
                  <a:srgbClr val="111340"/>
                </a:solidFill>
                <a:effectLst/>
                <a:uLnTx/>
                <a:uFillTx/>
                <a:latin typeface="Poppins" panose="00000500000000000000" pitchFamily="2" charset="0"/>
                <a:ea typeface="+mn-ea"/>
                <a:cs typeface="Poppins" panose="00000500000000000000" pitchFamily="2" charset="0"/>
              </a:endParaRPr>
            </a:p>
          </p:txBody>
        </p:sp>
        <p:sp>
          <p:nvSpPr>
            <p:cNvPr id="11" name="TextBox 10">
              <a:extLst>
                <a:ext uri="{FF2B5EF4-FFF2-40B4-BE49-F238E27FC236}">
                  <a16:creationId xmlns:a16="http://schemas.microsoft.com/office/drawing/2014/main" xmlns="" id="{2C9C5E5F-26F8-A347-B5B9-F17E37091AF2}"/>
                </a:ext>
              </a:extLst>
            </p:cNvPr>
            <p:cNvSpPr txBox="1"/>
            <p:nvPr/>
          </p:nvSpPr>
          <p:spPr>
            <a:xfrm>
              <a:off x="2318612" y="3141570"/>
              <a:ext cx="745658" cy="673646"/>
            </a:xfrm>
            <a:prstGeom prst="rect">
              <a:avLst/>
            </a:prstGeom>
            <a:noFill/>
          </p:spPr>
          <p:txBody>
            <a:bodyPr wrap="square" rtlCol="0" anchor="ctr">
              <a:spAutoFit/>
            </a:bodyPr>
            <a:lstStyle>
              <a:defPPr>
                <a:defRPr lang="en-US"/>
              </a:defPPr>
              <a:lvl1pPr algn="ctr">
                <a:lnSpc>
                  <a:spcPts val="9400"/>
                </a:lnSpc>
                <a:defRPr sz="8000" b="1" spc="-290">
                  <a:solidFill>
                    <a:schemeClr val="tx2"/>
                  </a:solidFill>
                  <a:latin typeface="Raleway" panose="020B0503030101060003" pitchFamily="34" charset="77"/>
                </a:defRPr>
              </a:lvl1pPr>
            </a:lstStyle>
            <a:p>
              <a:pPr marL="0" marR="0" lvl="0" indent="0" algn="ctr" defTabSz="914217" rtl="0" eaLnBrk="1" fontAlgn="auto" latinLnBrk="0" hangingPunct="1">
                <a:lnSpc>
                  <a:spcPts val="4700"/>
                </a:lnSpc>
                <a:spcBef>
                  <a:spcPts val="0"/>
                </a:spcBef>
                <a:spcAft>
                  <a:spcPts val="0"/>
                </a:spcAft>
                <a:buClrTx/>
                <a:buSzTx/>
                <a:buFontTx/>
                <a:buNone/>
                <a:tabLst/>
                <a:defRPr/>
              </a:pPr>
              <a:r>
                <a:rPr kumimoji="0" lang="en-US" sz="3600" b="1" i="0" u="none" strike="noStrike" kern="1200" cap="none" spc="-145" normalizeH="0" baseline="0" noProof="0" dirty="0">
                  <a:ln>
                    <a:noFill/>
                  </a:ln>
                  <a:solidFill>
                    <a:srgbClr val="FFFFFF"/>
                  </a:solidFill>
                  <a:effectLst/>
                  <a:uLnTx/>
                  <a:uFillTx/>
                  <a:latin typeface="Poppins" panose="00000500000000000000" pitchFamily="2" charset="0"/>
                  <a:ea typeface="+mn-ea"/>
                  <a:cs typeface="Poppins" panose="00000500000000000000" pitchFamily="2" charset="0"/>
                </a:rPr>
                <a:t>02</a:t>
              </a:r>
            </a:p>
          </p:txBody>
        </p:sp>
        <p:sp>
          <p:nvSpPr>
            <p:cNvPr id="13" name="TextBox 12">
              <a:extLst>
                <a:ext uri="{FF2B5EF4-FFF2-40B4-BE49-F238E27FC236}">
                  <a16:creationId xmlns:a16="http://schemas.microsoft.com/office/drawing/2014/main" xmlns="" id="{1CE60DF1-50C4-7D4B-BE3E-DD190BB0CBDE}"/>
                </a:ext>
              </a:extLst>
            </p:cNvPr>
            <p:cNvSpPr txBox="1"/>
            <p:nvPr/>
          </p:nvSpPr>
          <p:spPr>
            <a:xfrm>
              <a:off x="3306905" y="4491898"/>
              <a:ext cx="5750151" cy="1077218"/>
            </a:xfrm>
            <a:prstGeom prst="rect">
              <a:avLst/>
            </a:prstGeom>
            <a:noFill/>
          </p:spPr>
          <p:txBody>
            <a:bodyPr wrap="square" rtlCol="0">
              <a:spAutoFit/>
            </a:bodyPr>
            <a:lstStyle/>
            <a:p>
              <a:pPr marL="0" marR="0" lvl="0" indent="0" algn="just" defTabSz="914217" rtl="0" eaLnBrk="1" fontAlgn="auto" latinLnBrk="0" hangingPunct="1">
                <a:lnSpc>
                  <a:spcPct val="100000"/>
                </a:lnSpc>
                <a:spcBef>
                  <a:spcPts val="0"/>
                </a:spcBef>
                <a:spcAft>
                  <a:spcPts val="0"/>
                </a:spcAft>
                <a:buClrTx/>
                <a:buSzTx/>
                <a:buFontTx/>
                <a:buNone/>
                <a:tabLst/>
                <a:defRPr/>
              </a:pPr>
              <a:r>
                <a:rPr lang="en-US" sz="1600" dirty="0">
                  <a:effectLst/>
                  <a:latin typeface="Arial" panose="020B0604020202020204" pitchFamily="34" charset="0"/>
                  <a:ea typeface="Calibri" panose="020F0502020204030204" pitchFamily="34" charset="0"/>
                </a:rPr>
                <a:t>Core tests include lipids, validated blood pressure, and HbA1c, with ECG and troponin or echocardiography according to presentation and pathway (NICE NG238, 2023, NICE NG136, 2019)</a:t>
              </a:r>
              <a:endParaRPr kumimoji="0" lang="en-US" sz="2000" b="0" i="0" u="none" strike="noStrike" kern="1200" cap="none" spc="-10" normalizeH="0" baseline="0" noProof="0" dirty="0">
                <a:ln>
                  <a:noFill/>
                </a:ln>
                <a:solidFill>
                  <a:srgbClr val="111340"/>
                </a:solidFill>
                <a:effectLst/>
                <a:uLnTx/>
                <a:uFillTx/>
                <a:latin typeface="Poppins" panose="00000500000000000000" pitchFamily="2" charset="0"/>
                <a:ea typeface="+mn-ea"/>
                <a:cs typeface="Poppins" panose="00000500000000000000" pitchFamily="2" charset="0"/>
              </a:endParaRPr>
            </a:p>
          </p:txBody>
        </p:sp>
        <p:sp>
          <p:nvSpPr>
            <p:cNvPr id="14" name="TextBox 13">
              <a:extLst>
                <a:ext uri="{FF2B5EF4-FFF2-40B4-BE49-F238E27FC236}">
                  <a16:creationId xmlns:a16="http://schemas.microsoft.com/office/drawing/2014/main" xmlns="" id="{A5253C15-998C-1545-BDA8-1085E1BF6BE1}"/>
                </a:ext>
              </a:extLst>
            </p:cNvPr>
            <p:cNvSpPr txBox="1"/>
            <p:nvPr/>
          </p:nvSpPr>
          <p:spPr>
            <a:xfrm>
              <a:off x="2318612" y="4767143"/>
              <a:ext cx="745658" cy="673646"/>
            </a:xfrm>
            <a:prstGeom prst="rect">
              <a:avLst/>
            </a:prstGeom>
            <a:noFill/>
          </p:spPr>
          <p:txBody>
            <a:bodyPr wrap="square" rtlCol="0" anchor="ctr">
              <a:spAutoFit/>
            </a:bodyPr>
            <a:lstStyle>
              <a:defPPr>
                <a:defRPr lang="en-US"/>
              </a:defPPr>
              <a:lvl1pPr algn="ctr">
                <a:lnSpc>
                  <a:spcPts val="9400"/>
                </a:lnSpc>
                <a:defRPr sz="8000" b="1" spc="-290">
                  <a:solidFill>
                    <a:schemeClr val="tx2"/>
                  </a:solidFill>
                  <a:latin typeface="Raleway" panose="020B0503030101060003" pitchFamily="34" charset="77"/>
                </a:defRPr>
              </a:lvl1pPr>
            </a:lstStyle>
            <a:p>
              <a:pPr marL="0" marR="0" lvl="0" indent="0" algn="ctr" defTabSz="914217" rtl="0" eaLnBrk="1" fontAlgn="auto" latinLnBrk="0" hangingPunct="1">
                <a:lnSpc>
                  <a:spcPts val="4700"/>
                </a:lnSpc>
                <a:spcBef>
                  <a:spcPts val="0"/>
                </a:spcBef>
                <a:spcAft>
                  <a:spcPts val="0"/>
                </a:spcAft>
                <a:buClrTx/>
                <a:buSzTx/>
                <a:buFontTx/>
                <a:buNone/>
                <a:tabLst/>
                <a:defRPr/>
              </a:pPr>
              <a:r>
                <a:rPr kumimoji="0" lang="en-US" sz="3600" b="1" i="0" u="none" strike="noStrike" kern="1200" cap="none" spc="-145" normalizeH="0" baseline="0" noProof="0" dirty="0">
                  <a:ln>
                    <a:noFill/>
                  </a:ln>
                  <a:solidFill>
                    <a:srgbClr val="FFFFFF"/>
                  </a:solidFill>
                  <a:effectLst/>
                  <a:uLnTx/>
                  <a:uFillTx/>
                  <a:latin typeface="Poppins" panose="00000500000000000000" pitchFamily="2" charset="0"/>
                  <a:ea typeface="+mn-ea"/>
                  <a:cs typeface="Poppins" panose="00000500000000000000" pitchFamily="2" charset="0"/>
                </a:rPr>
                <a:t>03</a:t>
              </a:r>
            </a:p>
          </p:txBody>
        </p:sp>
      </p:grpSp>
      <p:sp>
        <p:nvSpPr>
          <p:cNvPr id="33" name="TextBox 32">
            <a:extLst>
              <a:ext uri="{FF2B5EF4-FFF2-40B4-BE49-F238E27FC236}">
                <a16:creationId xmlns:a16="http://schemas.microsoft.com/office/drawing/2014/main" xmlns="" id="{B2007FD2-B29B-4DB7-B063-057273A6B39B}"/>
              </a:ext>
            </a:extLst>
          </p:cNvPr>
          <p:cNvSpPr txBox="1"/>
          <p:nvPr/>
        </p:nvSpPr>
        <p:spPr>
          <a:xfrm>
            <a:off x="2543411" y="335811"/>
            <a:ext cx="7105179" cy="523220"/>
          </a:xfrm>
          <a:prstGeom prst="rect">
            <a:avLst/>
          </a:prstGeom>
          <a:solidFill>
            <a:schemeClr val="bg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dirty="0">
                <a:effectLst/>
                <a:latin typeface="Arial" panose="020B0604020202020204" pitchFamily="34" charset="0"/>
                <a:ea typeface="Calibri" panose="020F0502020204030204" pitchFamily="34" charset="0"/>
              </a:rPr>
              <a:t>RISK ASSESSMENT IN PRIMARY CARE</a:t>
            </a:r>
            <a:endParaRPr kumimoji="0" lang="en-US" sz="4000" b="1" i="0" u="none" strike="noStrike" kern="1200" cap="none" spc="-145" normalizeH="0" baseline="0" noProof="0" dirty="0">
              <a:ln>
                <a:noFill/>
              </a:ln>
              <a:solidFill>
                <a:srgbClr val="111340"/>
              </a:solidFill>
              <a:effectLst/>
              <a:uLnTx/>
              <a:uFillTx/>
              <a:latin typeface="Poppins" pitchFamily="2" charset="77"/>
              <a:ea typeface="+mn-ea"/>
              <a:cs typeface="Poppins" pitchFamily="2" charset="77"/>
            </a:endParaRPr>
          </a:p>
        </p:txBody>
      </p:sp>
    </p:spTree>
    <p:extLst>
      <p:ext uri="{BB962C8B-B14F-4D97-AF65-F5344CB8AC3E}">
        <p14:creationId xmlns:p14="http://schemas.microsoft.com/office/powerpoint/2010/main" xmlns="" val="390007345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xmlns="" id="{DC8A2D6C-9E6A-6D0D-A386-9D729B42CA9B}"/>
              </a:ext>
            </a:extLst>
          </p:cNvPr>
          <p:cNvSpPr txBox="1"/>
          <p:nvPr/>
        </p:nvSpPr>
        <p:spPr>
          <a:xfrm>
            <a:off x="1456765" y="304216"/>
            <a:ext cx="9278471" cy="461665"/>
          </a:xfrm>
          <a:prstGeom prst="rect">
            <a:avLst/>
          </a:prstGeom>
          <a:noFill/>
        </p:spPr>
        <p:txBody>
          <a:bodyPr wrap="square" rtlCol="0">
            <a:spAutoFit/>
          </a:bodyPr>
          <a:lstStyle/>
          <a:p>
            <a:pPr algn="ctr" defTabSz="914405">
              <a:defRPr/>
            </a:pPr>
            <a:r>
              <a:rPr lang="en-US" sz="2400" b="1" dirty="0">
                <a:effectLst/>
                <a:latin typeface="Arial" panose="020B0604020202020204" pitchFamily="34" charset="0"/>
                <a:ea typeface="Calibri" panose="020F0502020204030204" pitchFamily="34" charset="0"/>
              </a:rPr>
              <a:t>INITIAL COMPREHENSIVE ASSESSMENT</a:t>
            </a:r>
            <a:endParaRPr lang="en-US" sz="3600" b="1" kern="0" dirty="0">
              <a:solidFill>
                <a:prstClr val="black"/>
              </a:solidFill>
              <a:latin typeface="Arial" panose="020B0604020202020204" pitchFamily="34" charset="0"/>
              <a:cs typeface="Arial" panose="020B0604020202020204" pitchFamily="34" charset="0"/>
            </a:endParaRPr>
          </a:p>
        </p:txBody>
      </p:sp>
      <p:sp>
        <p:nvSpPr>
          <p:cNvPr id="8" name="Freeform 74">
            <a:extLst>
              <a:ext uri="{FF2B5EF4-FFF2-40B4-BE49-F238E27FC236}">
                <a16:creationId xmlns:a16="http://schemas.microsoft.com/office/drawing/2014/main" xmlns="" id="{2B022896-B648-F845-9A83-9E6D13E6850E}"/>
              </a:ext>
            </a:extLst>
          </p:cNvPr>
          <p:cNvSpPr>
            <a:spLocks noChangeArrowheads="1"/>
          </p:cNvSpPr>
          <p:nvPr/>
        </p:nvSpPr>
        <p:spPr bwMode="auto">
          <a:xfrm>
            <a:off x="888177" y="1307042"/>
            <a:ext cx="4785951" cy="4785950"/>
          </a:xfrm>
          <a:custGeom>
            <a:avLst/>
            <a:gdLst>
              <a:gd name="T0" fmla="*/ 4215 w 4216"/>
              <a:gd name="T1" fmla="*/ 2107 h 4216"/>
              <a:gd name="T2" fmla="*/ 4215 w 4216"/>
              <a:gd name="T3" fmla="*/ 2107 h 4216"/>
              <a:gd name="T4" fmla="*/ 2107 w 4216"/>
              <a:gd name="T5" fmla="*/ 4215 h 4216"/>
              <a:gd name="T6" fmla="*/ 2107 w 4216"/>
              <a:gd name="T7" fmla="*/ 4215 h 4216"/>
              <a:gd name="T8" fmla="*/ 0 w 4216"/>
              <a:gd name="T9" fmla="*/ 2107 h 4216"/>
              <a:gd name="T10" fmla="*/ 0 w 4216"/>
              <a:gd name="T11" fmla="*/ 2107 h 4216"/>
              <a:gd name="T12" fmla="*/ 2107 w 4216"/>
              <a:gd name="T13" fmla="*/ 0 h 4216"/>
              <a:gd name="T14" fmla="*/ 2107 w 4216"/>
              <a:gd name="T15" fmla="*/ 0 h 4216"/>
              <a:gd name="T16" fmla="*/ 4215 w 4216"/>
              <a:gd name="T17" fmla="*/ 2107 h 4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216" h="4216">
                <a:moveTo>
                  <a:pt x="4215" y="2107"/>
                </a:moveTo>
                <a:lnTo>
                  <a:pt x="4215" y="2107"/>
                </a:lnTo>
                <a:cubicBezTo>
                  <a:pt x="4215" y="3271"/>
                  <a:pt x="3271" y="4215"/>
                  <a:pt x="2107" y="4215"/>
                </a:cubicBezTo>
                <a:lnTo>
                  <a:pt x="2107" y="4215"/>
                </a:lnTo>
                <a:cubicBezTo>
                  <a:pt x="944" y="4215"/>
                  <a:pt x="0" y="3271"/>
                  <a:pt x="0" y="2107"/>
                </a:cubicBezTo>
                <a:lnTo>
                  <a:pt x="0" y="2107"/>
                </a:lnTo>
                <a:cubicBezTo>
                  <a:pt x="0" y="944"/>
                  <a:pt x="944" y="0"/>
                  <a:pt x="2107" y="0"/>
                </a:cubicBezTo>
                <a:lnTo>
                  <a:pt x="2107" y="0"/>
                </a:lnTo>
                <a:cubicBezTo>
                  <a:pt x="3271" y="0"/>
                  <a:pt x="4215" y="944"/>
                  <a:pt x="4215" y="2107"/>
                </a:cubicBezTo>
              </a:path>
            </a:pathLst>
          </a:custGeom>
          <a:noFill/>
          <a:ln w="25400" cap="flat">
            <a:solidFill>
              <a:schemeClr val="bg1">
                <a:lumMod val="85000"/>
              </a:schemeClr>
            </a:solidFill>
            <a:prstDash val="lgDash"/>
            <a:round/>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wrap="none" anchor="ctr"/>
          <a:lstStyle/>
          <a:p>
            <a:pPr defTabSz="914222"/>
            <a:endParaRPr lang="en-US" dirty="0">
              <a:solidFill>
                <a:srgbClr val="272727"/>
              </a:solidFill>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xmlns="" id="{83396886-BE9F-2A41-AADB-F464D07C5E52}"/>
              </a:ext>
            </a:extLst>
          </p:cNvPr>
          <p:cNvSpPr/>
          <p:nvPr/>
        </p:nvSpPr>
        <p:spPr>
          <a:xfrm>
            <a:off x="4223224" y="1307042"/>
            <a:ext cx="937500" cy="9375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22"/>
            <a:endParaRPr lang="en-US" dirty="0">
              <a:solidFill>
                <a:srgbClr val="FFFFFF"/>
              </a:solidFill>
              <a:latin typeface="Arial" panose="020B0604020202020204" pitchFamily="34" charset="0"/>
              <a:cs typeface="Arial" panose="020B0604020202020204" pitchFamily="34" charset="0"/>
            </a:endParaRPr>
          </a:p>
        </p:txBody>
      </p:sp>
      <p:sp>
        <p:nvSpPr>
          <p:cNvPr id="10" name="Oval 9">
            <a:extLst>
              <a:ext uri="{FF2B5EF4-FFF2-40B4-BE49-F238E27FC236}">
                <a16:creationId xmlns:a16="http://schemas.microsoft.com/office/drawing/2014/main" xmlns="" id="{A09286AC-4D69-884B-B7F8-707B5AD9076D}"/>
              </a:ext>
            </a:extLst>
          </p:cNvPr>
          <p:cNvSpPr/>
          <p:nvPr/>
        </p:nvSpPr>
        <p:spPr>
          <a:xfrm>
            <a:off x="4223224" y="5160746"/>
            <a:ext cx="937500" cy="9375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22"/>
            <a:endParaRPr lang="en-US" dirty="0">
              <a:solidFill>
                <a:srgbClr val="FFFFFF"/>
              </a:solidFill>
              <a:latin typeface="Arial" panose="020B0604020202020204" pitchFamily="34" charset="0"/>
              <a:cs typeface="Arial" panose="020B0604020202020204" pitchFamily="34" charset="0"/>
            </a:endParaRPr>
          </a:p>
        </p:txBody>
      </p:sp>
      <p:sp>
        <p:nvSpPr>
          <p:cNvPr id="11" name="Oval 10">
            <a:extLst>
              <a:ext uri="{FF2B5EF4-FFF2-40B4-BE49-F238E27FC236}">
                <a16:creationId xmlns:a16="http://schemas.microsoft.com/office/drawing/2014/main" xmlns="" id="{7AFE38F7-2718-5747-BA6E-A7C12E6FE92E}"/>
              </a:ext>
            </a:extLst>
          </p:cNvPr>
          <p:cNvSpPr/>
          <p:nvPr/>
        </p:nvSpPr>
        <p:spPr>
          <a:xfrm>
            <a:off x="5099788" y="2563840"/>
            <a:ext cx="937500" cy="9375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22"/>
            <a:endParaRPr lang="en-US" dirty="0">
              <a:solidFill>
                <a:srgbClr val="FFFFFF"/>
              </a:solidFill>
              <a:latin typeface="Arial" panose="020B0604020202020204" pitchFamily="34" charset="0"/>
              <a:cs typeface="Arial" panose="020B0604020202020204" pitchFamily="34" charset="0"/>
            </a:endParaRPr>
          </a:p>
        </p:txBody>
      </p:sp>
      <p:sp>
        <p:nvSpPr>
          <p:cNvPr id="12" name="Oval 11">
            <a:extLst>
              <a:ext uri="{FF2B5EF4-FFF2-40B4-BE49-F238E27FC236}">
                <a16:creationId xmlns:a16="http://schemas.microsoft.com/office/drawing/2014/main" xmlns="" id="{8EDDA363-E742-664F-A693-ACD6699D5C06}"/>
              </a:ext>
            </a:extLst>
          </p:cNvPr>
          <p:cNvSpPr/>
          <p:nvPr/>
        </p:nvSpPr>
        <p:spPr>
          <a:xfrm>
            <a:off x="5099788" y="3927491"/>
            <a:ext cx="937500" cy="93750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22"/>
            <a:endParaRPr lang="en-US" dirty="0">
              <a:solidFill>
                <a:srgbClr val="FFFFFF"/>
              </a:solidFill>
              <a:latin typeface="Arial" panose="020B0604020202020204" pitchFamily="34" charset="0"/>
              <a:cs typeface="Arial" panose="020B0604020202020204" pitchFamily="34" charset="0"/>
            </a:endParaRPr>
          </a:p>
        </p:txBody>
      </p:sp>
      <p:sp>
        <p:nvSpPr>
          <p:cNvPr id="3" name="Freeform 70">
            <a:extLst>
              <a:ext uri="{FF2B5EF4-FFF2-40B4-BE49-F238E27FC236}">
                <a16:creationId xmlns:a16="http://schemas.microsoft.com/office/drawing/2014/main" xmlns="" id="{9A2A606B-95B7-C048-A1F5-7CDE958913B6}"/>
              </a:ext>
            </a:extLst>
          </p:cNvPr>
          <p:cNvSpPr>
            <a:spLocks noChangeArrowheads="1"/>
          </p:cNvSpPr>
          <p:nvPr/>
        </p:nvSpPr>
        <p:spPr bwMode="auto">
          <a:xfrm flipH="1" flipV="1">
            <a:off x="1587509" y="2027828"/>
            <a:ext cx="3344385" cy="3344382"/>
          </a:xfrm>
          <a:prstGeom prst="ellipse">
            <a:avLst/>
          </a:prstGeom>
          <a:solidFill>
            <a:schemeClr val="bg1"/>
          </a:solidFill>
          <a:ln>
            <a:noFill/>
          </a:ln>
          <a:effectLst/>
        </p:spPr>
        <p:txBody>
          <a:bodyPr wrap="none" anchor="ctr"/>
          <a:lstStyle/>
          <a:p>
            <a:pPr defTabSz="914222"/>
            <a:endParaRPr lang="en-US" dirty="0">
              <a:solidFill>
                <a:srgbClr val="272727"/>
              </a:solidFill>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xmlns="" id="{21740B5F-3200-CC4D-AB25-D85A1C316CC8}"/>
              </a:ext>
            </a:extLst>
          </p:cNvPr>
          <p:cNvSpPr txBox="1"/>
          <p:nvPr/>
        </p:nvSpPr>
        <p:spPr>
          <a:xfrm>
            <a:off x="5286226" y="1248889"/>
            <a:ext cx="6246975" cy="923330"/>
          </a:xfrm>
          <a:prstGeom prst="rect">
            <a:avLst/>
          </a:prstGeom>
          <a:noFill/>
        </p:spPr>
        <p:txBody>
          <a:bodyPr wrap="square" rtlCol="0" anchor="b">
            <a:spAutoFit/>
          </a:bodyPr>
          <a:lstStyle/>
          <a:p>
            <a:pPr defTabSz="914222"/>
            <a:r>
              <a:rPr lang="en-US" sz="1800" dirty="0">
                <a:effectLst/>
                <a:latin typeface="Arial" panose="020B0604020202020204" pitchFamily="34" charset="0"/>
                <a:ea typeface="Calibri" panose="020F0502020204030204" pitchFamily="34" charset="0"/>
              </a:rPr>
              <a:t>Clinical review includes blood pressure, BMI or waist, symptom review, red flags, medication review and adherence (NICE NG136, 2019)</a:t>
            </a:r>
            <a:endParaRPr lang="en-US" sz="1875" b="1" spc="-15" dirty="0">
              <a:solidFill>
                <a:srgbClr val="000000"/>
              </a:solidFill>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xmlns="" id="{88B1CDF8-68CA-1842-956C-60CDFE140AFF}"/>
              </a:ext>
            </a:extLst>
          </p:cNvPr>
          <p:cNvSpPr txBox="1"/>
          <p:nvPr/>
        </p:nvSpPr>
        <p:spPr>
          <a:xfrm>
            <a:off x="6096000" y="2559542"/>
            <a:ext cx="5852984" cy="923330"/>
          </a:xfrm>
          <a:prstGeom prst="rect">
            <a:avLst/>
          </a:prstGeom>
          <a:noFill/>
        </p:spPr>
        <p:txBody>
          <a:bodyPr wrap="square" rtlCol="0" anchor="b">
            <a:spAutoFit/>
          </a:bodyPr>
          <a:lstStyle/>
          <a:p>
            <a:pPr marL="0" marR="0" algn="just">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Laboratory tests include lipids, renal and liver function, HbA1c, and NT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proBNP</a:t>
            </a:r>
            <a:r>
              <a:rPr lang="en-US" sz="1800" dirty="0">
                <a:effectLst/>
                <a:latin typeface="Arial" panose="020B0604020202020204" pitchFamily="34" charset="0"/>
                <a:ea typeface="Calibri" panose="020F0502020204030204" pitchFamily="34" charset="0"/>
                <a:cs typeface="Times New Roman" panose="02020603050405020304" pitchFamily="18" charset="0"/>
              </a:rPr>
              <a:t> if heart failure is suspected (NICE NG238, 2023, NICE NG106, 2018)</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7" name="TextBox 26">
            <a:extLst>
              <a:ext uri="{FF2B5EF4-FFF2-40B4-BE49-F238E27FC236}">
                <a16:creationId xmlns:a16="http://schemas.microsoft.com/office/drawing/2014/main" xmlns="" id="{5B8DF84E-A0F7-BF4E-AD6D-235CD02A4E59}"/>
              </a:ext>
            </a:extLst>
          </p:cNvPr>
          <p:cNvSpPr txBox="1"/>
          <p:nvPr/>
        </p:nvSpPr>
        <p:spPr>
          <a:xfrm>
            <a:off x="6150057" y="3927258"/>
            <a:ext cx="5738185" cy="923330"/>
          </a:xfrm>
          <a:prstGeom prst="rect">
            <a:avLst/>
          </a:prstGeom>
          <a:noFill/>
        </p:spPr>
        <p:txBody>
          <a:bodyPr wrap="square" rtlCol="0" anchor="b">
            <a:spAutoFit/>
          </a:bodyPr>
          <a:lstStyle/>
          <a:p>
            <a:pPr defTabSz="914222"/>
            <a:r>
              <a:rPr lang="en-US" sz="1800" dirty="0">
                <a:effectLst/>
                <a:latin typeface="Arial" panose="020B0604020202020204" pitchFamily="34" charset="0"/>
                <a:ea typeface="Calibri" panose="020F0502020204030204" pitchFamily="34" charset="0"/>
              </a:rPr>
              <a:t>Risk modifiers include chronic kidney disease, diabetes, inflammatory disease, and strong family history (NICE NG238, 2023)</a:t>
            </a:r>
            <a:endParaRPr lang="en-US" sz="1875" b="1" spc="-15" dirty="0">
              <a:solidFill>
                <a:srgbClr val="000000"/>
              </a:solidFill>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xmlns="" id="{70443158-9D6A-D042-9216-186E5607BD98}"/>
              </a:ext>
            </a:extLst>
          </p:cNvPr>
          <p:cNvSpPr txBox="1"/>
          <p:nvPr/>
        </p:nvSpPr>
        <p:spPr>
          <a:xfrm>
            <a:off x="5186355" y="5227815"/>
            <a:ext cx="6246975" cy="923330"/>
          </a:xfrm>
          <a:prstGeom prst="rect">
            <a:avLst/>
          </a:prstGeom>
          <a:noFill/>
        </p:spPr>
        <p:txBody>
          <a:bodyPr wrap="square" rtlCol="0" anchor="b">
            <a:spAutoFit/>
          </a:bodyPr>
          <a:lstStyle/>
          <a:p>
            <a:pPr defTabSz="914222"/>
            <a:r>
              <a:rPr lang="en-US" sz="1800" dirty="0">
                <a:effectLst/>
                <a:latin typeface="Arial" panose="020B0604020202020204" pitchFamily="34" charset="0"/>
                <a:ea typeface="Calibri" panose="020F0502020204030204" pitchFamily="34" charset="0"/>
              </a:rPr>
              <a:t>Multidisciplinary planning includes GP, practice nurse, pharmacist, and referral to cardiac or stroke rehabilitation where indicated (NHS England, 2019a)</a:t>
            </a:r>
            <a:endParaRPr lang="en-US" sz="1875" b="1" spc="-15" dirty="0">
              <a:solidFill>
                <a:srgbClr val="000000"/>
              </a:solidFill>
              <a:latin typeface="Arial" panose="020B0604020202020204" pitchFamily="34" charset="0"/>
              <a:cs typeface="Arial" panose="020B0604020202020204" pitchFamily="34" charset="0"/>
            </a:endParaRPr>
          </a:p>
        </p:txBody>
      </p:sp>
      <p:sp>
        <p:nvSpPr>
          <p:cNvPr id="35" name="Freeform 34">
            <a:extLst>
              <a:ext uri="{FF2B5EF4-FFF2-40B4-BE49-F238E27FC236}">
                <a16:creationId xmlns:a16="http://schemas.microsoft.com/office/drawing/2014/main" xmlns="" id="{463A5EB6-3F99-5449-9D18-7510D64439F8}"/>
              </a:ext>
            </a:extLst>
          </p:cNvPr>
          <p:cNvSpPr>
            <a:spLocks noChangeArrowheads="1"/>
          </p:cNvSpPr>
          <p:nvPr/>
        </p:nvSpPr>
        <p:spPr bwMode="auto">
          <a:xfrm>
            <a:off x="4430316" y="5388547"/>
            <a:ext cx="523319" cy="481900"/>
          </a:xfrm>
          <a:custGeom>
            <a:avLst/>
            <a:gdLst>
              <a:gd name="connsiteX0" fmla="*/ 444116 w 556182"/>
              <a:gd name="connsiteY0" fmla="*/ 383978 h 512161"/>
              <a:gd name="connsiteX1" fmla="*/ 452152 w 556182"/>
              <a:gd name="connsiteY1" fmla="*/ 391592 h 512161"/>
              <a:gd name="connsiteX2" fmla="*/ 444116 w 556182"/>
              <a:gd name="connsiteY2" fmla="*/ 399628 h 512161"/>
              <a:gd name="connsiteX3" fmla="*/ 436502 w 556182"/>
              <a:gd name="connsiteY3" fmla="*/ 391592 h 512161"/>
              <a:gd name="connsiteX4" fmla="*/ 444116 w 556182"/>
              <a:gd name="connsiteY4" fmla="*/ 383978 h 512161"/>
              <a:gd name="connsiteX5" fmla="*/ 112355 w 556182"/>
              <a:gd name="connsiteY5" fmla="*/ 383978 h 512161"/>
              <a:gd name="connsiteX6" fmla="*/ 119969 w 556182"/>
              <a:gd name="connsiteY6" fmla="*/ 391592 h 512161"/>
              <a:gd name="connsiteX7" fmla="*/ 112355 w 556182"/>
              <a:gd name="connsiteY7" fmla="*/ 399628 h 512161"/>
              <a:gd name="connsiteX8" fmla="*/ 104319 w 556182"/>
              <a:gd name="connsiteY8" fmla="*/ 391592 h 512161"/>
              <a:gd name="connsiteX9" fmla="*/ 112355 w 556182"/>
              <a:gd name="connsiteY9" fmla="*/ 383978 h 512161"/>
              <a:gd name="connsiteX10" fmla="*/ 434805 w 556182"/>
              <a:gd name="connsiteY10" fmla="*/ 377406 h 512161"/>
              <a:gd name="connsiteX11" fmla="*/ 431159 w 556182"/>
              <a:gd name="connsiteY11" fmla="*/ 379834 h 512161"/>
              <a:gd name="connsiteX12" fmla="*/ 427918 w 556182"/>
              <a:gd name="connsiteY12" fmla="*/ 399663 h 512161"/>
              <a:gd name="connsiteX13" fmla="*/ 538908 w 556182"/>
              <a:gd name="connsiteY13" fmla="*/ 415445 h 512161"/>
              <a:gd name="connsiteX14" fmla="*/ 541743 w 556182"/>
              <a:gd name="connsiteY14" fmla="*/ 397235 h 512161"/>
              <a:gd name="connsiteX15" fmla="*/ 539313 w 556182"/>
              <a:gd name="connsiteY15" fmla="*/ 393593 h 512161"/>
              <a:gd name="connsiteX16" fmla="*/ 121279 w 556182"/>
              <a:gd name="connsiteY16" fmla="*/ 377406 h 512161"/>
              <a:gd name="connsiteX17" fmla="*/ 16771 w 556182"/>
              <a:gd name="connsiteY17" fmla="*/ 393593 h 512161"/>
              <a:gd name="connsiteX18" fmla="*/ 14341 w 556182"/>
              <a:gd name="connsiteY18" fmla="*/ 397235 h 512161"/>
              <a:gd name="connsiteX19" fmla="*/ 16771 w 556182"/>
              <a:gd name="connsiteY19" fmla="*/ 415445 h 512161"/>
              <a:gd name="connsiteX20" fmla="*/ 128166 w 556182"/>
              <a:gd name="connsiteY20" fmla="*/ 399663 h 512161"/>
              <a:gd name="connsiteX21" fmla="*/ 124925 w 556182"/>
              <a:gd name="connsiteY21" fmla="*/ 379834 h 512161"/>
              <a:gd name="connsiteX22" fmla="*/ 123710 w 556182"/>
              <a:gd name="connsiteY22" fmla="*/ 377811 h 512161"/>
              <a:gd name="connsiteX23" fmla="*/ 121279 w 556182"/>
              <a:gd name="connsiteY23" fmla="*/ 377406 h 512161"/>
              <a:gd name="connsiteX24" fmla="*/ 499211 w 556182"/>
              <a:gd name="connsiteY24" fmla="*/ 222419 h 512161"/>
              <a:gd name="connsiteX25" fmla="*/ 499211 w 556182"/>
              <a:gd name="connsiteY25" fmla="*/ 283928 h 512161"/>
              <a:gd name="connsiteX26" fmla="*/ 499211 w 556182"/>
              <a:gd name="connsiteY26" fmla="*/ 288379 h 512161"/>
              <a:gd name="connsiteX27" fmla="*/ 495565 w 556182"/>
              <a:gd name="connsiteY27" fmla="*/ 301733 h 512161"/>
              <a:gd name="connsiteX28" fmla="*/ 480578 w 556182"/>
              <a:gd name="connsiteY28" fmla="*/ 307803 h 512161"/>
              <a:gd name="connsiteX29" fmla="*/ 467615 w 556182"/>
              <a:gd name="connsiteY29" fmla="*/ 297687 h 512161"/>
              <a:gd name="connsiteX30" fmla="*/ 463970 w 556182"/>
              <a:gd name="connsiteY30" fmla="*/ 288784 h 512161"/>
              <a:gd name="connsiteX31" fmla="*/ 446147 w 556182"/>
              <a:gd name="connsiteY31" fmla="*/ 279881 h 512161"/>
              <a:gd name="connsiteX32" fmla="*/ 436020 w 556182"/>
              <a:gd name="connsiteY32" fmla="*/ 293235 h 512161"/>
              <a:gd name="connsiteX33" fmla="*/ 436020 w 556182"/>
              <a:gd name="connsiteY33" fmla="*/ 294449 h 512161"/>
              <a:gd name="connsiteX34" fmla="*/ 440881 w 556182"/>
              <a:gd name="connsiteY34" fmla="*/ 363648 h 512161"/>
              <a:gd name="connsiteX35" fmla="*/ 528376 w 556182"/>
              <a:gd name="connsiteY35" fmla="*/ 377406 h 512161"/>
              <a:gd name="connsiteX36" fmla="*/ 533237 w 556182"/>
              <a:gd name="connsiteY36" fmla="*/ 299305 h 512161"/>
              <a:gd name="connsiteX37" fmla="*/ 532832 w 556182"/>
              <a:gd name="connsiteY37" fmla="*/ 290807 h 512161"/>
              <a:gd name="connsiteX38" fmla="*/ 532022 w 556182"/>
              <a:gd name="connsiteY38" fmla="*/ 288784 h 512161"/>
              <a:gd name="connsiteX39" fmla="*/ 56873 w 556182"/>
              <a:gd name="connsiteY39" fmla="*/ 222014 h 512161"/>
              <a:gd name="connsiteX40" fmla="*/ 23657 w 556182"/>
              <a:gd name="connsiteY40" fmla="*/ 288784 h 512161"/>
              <a:gd name="connsiteX41" fmla="*/ 23252 w 556182"/>
              <a:gd name="connsiteY41" fmla="*/ 290403 h 512161"/>
              <a:gd name="connsiteX42" fmla="*/ 22442 w 556182"/>
              <a:gd name="connsiteY42" fmla="*/ 299305 h 512161"/>
              <a:gd name="connsiteX43" fmla="*/ 27708 w 556182"/>
              <a:gd name="connsiteY43" fmla="*/ 377406 h 512161"/>
              <a:gd name="connsiteX44" fmla="*/ 115203 w 556182"/>
              <a:gd name="connsiteY44" fmla="*/ 363648 h 512161"/>
              <a:gd name="connsiteX45" fmla="*/ 120064 w 556182"/>
              <a:gd name="connsiteY45" fmla="*/ 292831 h 512161"/>
              <a:gd name="connsiteX46" fmla="*/ 109937 w 556182"/>
              <a:gd name="connsiteY46" fmla="*/ 279881 h 512161"/>
              <a:gd name="connsiteX47" fmla="*/ 91709 w 556182"/>
              <a:gd name="connsiteY47" fmla="*/ 288784 h 512161"/>
              <a:gd name="connsiteX48" fmla="*/ 88063 w 556182"/>
              <a:gd name="connsiteY48" fmla="*/ 297687 h 512161"/>
              <a:gd name="connsiteX49" fmla="*/ 75101 w 556182"/>
              <a:gd name="connsiteY49" fmla="*/ 307803 h 512161"/>
              <a:gd name="connsiteX50" fmla="*/ 60519 w 556182"/>
              <a:gd name="connsiteY50" fmla="*/ 301733 h 512161"/>
              <a:gd name="connsiteX51" fmla="*/ 57278 w 556182"/>
              <a:gd name="connsiteY51" fmla="*/ 287165 h 512161"/>
              <a:gd name="connsiteX52" fmla="*/ 56873 w 556182"/>
              <a:gd name="connsiteY52" fmla="*/ 283928 h 512161"/>
              <a:gd name="connsiteX53" fmla="*/ 420222 w 556182"/>
              <a:gd name="connsiteY53" fmla="*/ 126108 h 512161"/>
              <a:gd name="connsiteX54" fmla="*/ 402399 w 556182"/>
              <a:gd name="connsiteY54" fmla="*/ 131773 h 512161"/>
              <a:gd name="connsiteX55" fmla="*/ 395108 w 556182"/>
              <a:gd name="connsiteY55" fmla="*/ 148769 h 512161"/>
              <a:gd name="connsiteX56" fmla="*/ 400779 w 556182"/>
              <a:gd name="connsiteY56" fmla="*/ 163742 h 512161"/>
              <a:gd name="connsiteX57" fmla="*/ 401994 w 556182"/>
              <a:gd name="connsiteY57" fmla="*/ 171430 h 512161"/>
              <a:gd name="connsiteX58" fmla="*/ 395108 w 556182"/>
              <a:gd name="connsiteY58" fmla="*/ 175882 h 512161"/>
              <a:gd name="connsiteX59" fmla="*/ 356626 w 556182"/>
              <a:gd name="connsiteY59" fmla="*/ 175882 h 512161"/>
              <a:gd name="connsiteX60" fmla="*/ 350145 w 556182"/>
              <a:gd name="connsiteY60" fmla="*/ 182356 h 512161"/>
              <a:gd name="connsiteX61" fmla="*/ 350145 w 556182"/>
              <a:gd name="connsiteY61" fmla="*/ 196924 h 512161"/>
              <a:gd name="connsiteX62" fmla="*/ 350145 w 556182"/>
              <a:gd name="connsiteY62" fmla="*/ 211088 h 512161"/>
              <a:gd name="connsiteX63" fmla="*/ 345689 w 556182"/>
              <a:gd name="connsiteY63" fmla="*/ 217563 h 512161"/>
              <a:gd name="connsiteX64" fmla="*/ 337993 w 556182"/>
              <a:gd name="connsiteY64" fmla="*/ 216349 h 512161"/>
              <a:gd name="connsiteX65" fmla="*/ 330296 w 556182"/>
              <a:gd name="connsiteY65" fmla="*/ 211897 h 512161"/>
              <a:gd name="connsiteX66" fmla="*/ 329486 w 556182"/>
              <a:gd name="connsiteY66" fmla="*/ 211492 h 512161"/>
              <a:gd name="connsiteX67" fmla="*/ 325030 w 556182"/>
              <a:gd name="connsiteY67" fmla="*/ 210683 h 512161"/>
              <a:gd name="connsiteX68" fmla="*/ 324625 w 556182"/>
              <a:gd name="connsiteY68" fmla="*/ 210683 h 512161"/>
              <a:gd name="connsiteX69" fmla="*/ 320169 w 556182"/>
              <a:gd name="connsiteY69" fmla="*/ 210683 h 512161"/>
              <a:gd name="connsiteX70" fmla="*/ 300321 w 556182"/>
              <a:gd name="connsiteY70" fmla="*/ 230512 h 512161"/>
              <a:gd name="connsiteX71" fmla="*/ 305992 w 556182"/>
              <a:gd name="connsiteY71" fmla="*/ 248317 h 512161"/>
              <a:gd name="connsiteX72" fmla="*/ 309233 w 556182"/>
              <a:gd name="connsiteY72" fmla="*/ 251150 h 512161"/>
              <a:gd name="connsiteX73" fmla="*/ 310043 w 556182"/>
              <a:gd name="connsiteY73" fmla="*/ 251959 h 512161"/>
              <a:gd name="connsiteX74" fmla="*/ 312878 w 556182"/>
              <a:gd name="connsiteY74" fmla="*/ 253173 h 512161"/>
              <a:gd name="connsiteX75" fmla="*/ 313688 w 556182"/>
              <a:gd name="connsiteY75" fmla="*/ 253983 h 512161"/>
              <a:gd name="connsiteX76" fmla="*/ 317739 w 556182"/>
              <a:gd name="connsiteY76" fmla="*/ 255197 h 512161"/>
              <a:gd name="connsiteX77" fmla="*/ 319359 w 556182"/>
              <a:gd name="connsiteY77" fmla="*/ 255601 h 512161"/>
              <a:gd name="connsiteX78" fmla="*/ 321790 w 556182"/>
              <a:gd name="connsiteY78" fmla="*/ 255601 h 512161"/>
              <a:gd name="connsiteX79" fmla="*/ 323410 w 556182"/>
              <a:gd name="connsiteY79" fmla="*/ 255601 h 512161"/>
              <a:gd name="connsiteX80" fmla="*/ 325435 w 556182"/>
              <a:gd name="connsiteY80" fmla="*/ 255601 h 512161"/>
              <a:gd name="connsiteX81" fmla="*/ 328271 w 556182"/>
              <a:gd name="connsiteY81" fmla="*/ 255197 h 512161"/>
              <a:gd name="connsiteX82" fmla="*/ 337993 w 556182"/>
              <a:gd name="connsiteY82" fmla="*/ 250341 h 512161"/>
              <a:gd name="connsiteX83" fmla="*/ 345689 w 556182"/>
              <a:gd name="connsiteY83" fmla="*/ 249127 h 512161"/>
              <a:gd name="connsiteX84" fmla="*/ 350145 w 556182"/>
              <a:gd name="connsiteY84" fmla="*/ 255601 h 512161"/>
              <a:gd name="connsiteX85" fmla="*/ 350145 w 556182"/>
              <a:gd name="connsiteY85" fmla="*/ 269360 h 512161"/>
              <a:gd name="connsiteX86" fmla="*/ 350145 w 556182"/>
              <a:gd name="connsiteY86" fmla="*/ 283928 h 512161"/>
              <a:gd name="connsiteX87" fmla="*/ 356626 w 556182"/>
              <a:gd name="connsiteY87" fmla="*/ 290807 h 512161"/>
              <a:gd name="connsiteX88" fmla="*/ 380930 w 556182"/>
              <a:gd name="connsiteY88" fmla="*/ 290807 h 512161"/>
              <a:gd name="connsiteX89" fmla="*/ 380525 w 556182"/>
              <a:gd name="connsiteY89" fmla="*/ 284333 h 512161"/>
              <a:gd name="connsiteX90" fmla="*/ 380525 w 556182"/>
              <a:gd name="connsiteY90" fmla="*/ 277858 h 512161"/>
              <a:gd name="connsiteX91" fmla="*/ 392677 w 556182"/>
              <a:gd name="connsiteY91" fmla="*/ 250341 h 512161"/>
              <a:gd name="connsiteX92" fmla="*/ 421842 w 556182"/>
              <a:gd name="connsiteY92" fmla="*/ 241033 h 512161"/>
              <a:gd name="connsiteX93" fmla="*/ 452223 w 556182"/>
              <a:gd name="connsiteY93" fmla="*/ 265313 h 512161"/>
              <a:gd name="connsiteX94" fmla="*/ 477337 w 556182"/>
              <a:gd name="connsiteY94" fmla="*/ 283523 h 512161"/>
              <a:gd name="connsiteX95" fmla="*/ 480173 w 556182"/>
              <a:gd name="connsiteY95" fmla="*/ 290807 h 512161"/>
              <a:gd name="connsiteX96" fmla="*/ 485033 w 556182"/>
              <a:gd name="connsiteY96" fmla="*/ 283928 h 512161"/>
              <a:gd name="connsiteX97" fmla="*/ 485033 w 556182"/>
              <a:gd name="connsiteY97" fmla="*/ 182356 h 512161"/>
              <a:gd name="connsiteX98" fmla="*/ 478552 w 556182"/>
              <a:gd name="connsiteY98" fmla="*/ 175882 h 512161"/>
              <a:gd name="connsiteX99" fmla="*/ 439665 w 556182"/>
              <a:gd name="connsiteY99" fmla="*/ 175882 h 512161"/>
              <a:gd name="connsiteX100" fmla="*/ 433184 w 556182"/>
              <a:gd name="connsiteY100" fmla="*/ 171430 h 512161"/>
              <a:gd name="connsiteX101" fmla="*/ 434399 w 556182"/>
              <a:gd name="connsiteY101" fmla="*/ 163742 h 512161"/>
              <a:gd name="connsiteX102" fmla="*/ 440070 w 556182"/>
              <a:gd name="connsiteY102" fmla="*/ 145936 h 512161"/>
              <a:gd name="connsiteX103" fmla="*/ 420222 w 556182"/>
              <a:gd name="connsiteY103" fmla="*/ 126108 h 512161"/>
              <a:gd name="connsiteX104" fmla="*/ 275612 w 556182"/>
              <a:gd name="connsiteY104" fmla="*/ 126108 h 512161"/>
              <a:gd name="connsiteX105" fmla="*/ 255763 w 556182"/>
              <a:gd name="connsiteY105" fmla="*/ 145936 h 512161"/>
              <a:gd name="connsiteX106" fmla="*/ 261434 w 556182"/>
              <a:gd name="connsiteY106" fmla="*/ 163742 h 512161"/>
              <a:gd name="connsiteX107" fmla="*/ 262649 w 556182"/>
              <a:gd name="connsiteY107" fmla="*/ 171430 h 512161"/>
              <a:gd name="connsiteX108" fmla="*/ 255763 w 556182"/>
              <a:gd name="connsiteY108" fmla="*/ 175882 h 512161"/>
              <a:gd name="connsiteX109" fmla="*/ 227003 w 556182"/>
              <a:gd name="connsiteY109" fmla="*/ 175882 h 512161"/>
              <a:gd name="connsiteX110" fmla="*/ 220522 w 556182"/>
              <a:gd name="connsiteY110" fmla="*/ 182356 h 512161"/>
              <a:gd name="connsiteX111" fmla="*/ 220522 w 556182"/>
              <a:gd name="connsiteY111" fmla="*/ 196924 h 512161"/>
              <a:gd name="connsiteX112" fmla="*/ 223357 w 556182"/>
              <a:gd name="connsiteY112" fmla="*/ 197329 h 512161"/>
              <a:gd name="connsiteX113" fmla="*/ 224167 w 556182"/>
              <a:gd name="connsiteY113" fmla="*/ 197329 h 512161"/>
              <a:gd name="connsiteX114" fmla="*/ 225383 w 556182"/>
              <a:gd name="connsiteY114" fmla="*/ 197329 h 512161"/>
              <a:gd name="connsiteX115" fmla="*/ 228218 w 556182"/>
              <a:gd name="connsiteY115" fmla="*/ 196520 h 512161"/>
              <a:gd name="connsiteX116" fmla="*/ 229433 w 556182"/>
              <a:gd name="connsiteY116" fmla="*/ 196115 h 512161"/>
              <a:gd name="connsiteX117" fmla="*/ 232674 w 556182"/>
              <a:gd name="connsiteY117" fmla="*/ 196115 h 512161"/>
              <a:gd name="connsiteX118" fmla="*/ 233484 w 556182"/>
              <a:gd name="connsiteY118" fmla="*/ 196115 h 512161"/>
              <a:gd name="connsiteX119" fmla="*/ 237535 w 556182"/>
              <a:gd name="connsiteY119" fmla="*/ 196115 h 512161"/>
              <a:gd name="connsiteX120" fmla="*/ 270346 w 556182"/>
              <a:gd name="connsiteY120" fmla="*/ 228893 h 512161"/>
              <a:gd name="connsiteX121" fmla="*/ 261029 w 556182"/>
              <a:gd name="connsiteY121" fmla="*/ 258029 h 512161"/>
              <a:gd name="connsiteX122" fmla="*/ 257788 w 556182"/>
              <a:gd name="connsiteY122" fmla="*/ 261267 h 512161"/>
              <a:gd name="connsiteX123" fmla="*/ 256573 w 556182"/>
              <a:gd name="connsiteY123" fmla="*/ 261671 h 512161"/>
              <a:gd name="connsiteX124" fmla="*/ 253332 w 556182"/>
              <a:gd name="connsiteY124" fmla="*/ 264099 h 512161"/>
              <a:gd name="connsiteX125" fmla="*/ 252927 w 556182"/>
              <a:gd name="connsiteY125" fmla="*/ 264504 h 512161"/>
              <a:gd name="connsiteX126" fmla="*/ 238750 w 556182"/>
              <a:gd name="connsiteY126" fmla="*/ 269765 h 512161"/>
              <a:gd name="connsiteX127" fmla="*/ 233484 w 556182"/>
              <a:gd name="connsiteY127" fmla="*/ 270169 h 512161"/>
              <a:gd name="connsiteX128" fmla="*/ 229028 w 556182"/>
              <a:gd name="connsiteY128" fmla="*/ 269765 h 512161"/>
              <a:gd name="connsiteX129" fmla="*/ 228218 w 556182"/>
              <a:gd name="connsiteY129" fmla="*/ 269765 h 512161"/>
              <a:gd name="connsiteX130" fmla="*/ 223357 w 556182"/>
              <a:gd name="connsiteY130" fmla="*/ 268955 h 512161"/>
              <a:gd name="connsiteX131" fmla="*/ 220522 w 556182"/>
              <a:gd name="connsiteY131" fmla="*/ 269360 h 512161"/>
              <a:gd name="connsiteX132" fmla="*/ 220522 w 556182"/>
              <a:gd name="connsiteY132" fmla="*/ 283928 h 512161"/>
              <a:gd name="connsiteX133" fmla="*/ 227003 w 556182"/>
              <a:gd name="connsiteY133" fmla="*/ 290807 h 512161"/>
              <a:gd name="connsiteX134" fmla="*/ 255763 w 556182"/>
              <a:gd name="connsiteY134" fmla="*/ 290807 h 512161"/>
              <a:gd name="connsiteX135" fmla="*/ 262649 w 556182"/>
              <a:gd name="connsiteY135" fmla="*/ 295259 h 512161"/>
              <a:gd name="connsiteX136" fmla="*/ 261434 w 556182"/>
              <a:gd name="connsiteY136" fmla="*/ 302947 h 512161"/>
              <a:gd name="connsiteX137" fmla="*/ 255763 w 556182"/>
              <a:gd name="connsiteY137" fmla="*/ 320348 h 512161"/>
              <a:gd name="connsiteX138" fmla="*/ 275612 w 556182"/>
              <a:gd name="connsiteY138" fmla="*/ 340177 h 512161"/>
              <a:gd name="connsiteX139" fmla="*/ 293030 w 556182"/>
              <a:gd name="connsiteY139" fmla="*/ 334511 h 512161"/>
              <a:gd name="connsiteX140" fmla="*/ 300726 w 556182"/>
              <a:gd name="connsiteY140" fmla="*/ 317920 h 512161"/>
              <a:gd name="connsiteX141" fmla="*/ 295055 w 556182"/>
              <a:gd name="connsiteY141" fmla="*/ 302947 h 512161"/>
              <a:gd name="connsiteX142" fmla="*/ 293840 w 556182"/>
              <a:gd name="connsiteY142" fmla="*/ 295259 h 512161"/>
              <a:gd name="connsiteX143" fmla="*/ 300321 w 556182"/>
              <a:gd name="connsiteY143" fmla="*/ 290807 h 512161"/>
              <a:gd name="connsiteX144" fmla="*/ 329081 w 556182"/>
              <a:gd name="connsiteY144" fmla="*/ 290807 h 512161"/>
              <a:gd name="connsiteX145" fmla="*/ 335562 w 556182"/>
              <a:gd name="connsiteY145" fmla="*/ 284333 h 512161"/>
              <a:gd name="connsiteX146" fmla="*/ 335562 w 556182"/>
              <a:gd name="connsiteY146" fmla="*/ 283928 h 512161"/>
              <a:gd name="connsiteX147" fmla="*/ 335562 w 556182"/>
              <a:gd name="connsiteY147" fmla="*/ 269360 h 512161"/>
              <a:gd name="connsiteX148" fmla="*/ 333132 w 556182"/>
              <a:gd name="connsiteY148" fmla="*/ 268955 h 512161"/>
              <a:gd name="connsiteX149" fmla="*/ 327866 w 556182"/>
              <a:gd name="connsiteY149" fmla="*/ 269765 h 512161"/>
              <a:gd name="connsiteX150" fmla="*/ 327461 w 556182"/>
              <a:gd name="connsiteY150" fmla="*/ 269765 h 512161"/>
              <a:gd name="connsiteX151" fmla="*/ 323005 w 556182"/>
              <a:gd name="connsiteY151" fmla="*/ 270169 h 512161"/>
              <a:gd name="connsiteX152" fmla="*/ 317334 w 556182"/>
              <a:gd name="connsiteY152" fmla="*/ 269765 h 512161"/>
              <a:gd name="connsiteX153" fmla="*/ 303562 w 556182"/>
              <a:gd name="connsiteY153" fmla="*/ 264504 h 512161"/>
              <a:gd name="connsiteX154" fmla="*/ 302751 w 556182"/>
              <a:gd name="connsiteY154" fmla="*/ 264099 h 512161"/>
              <a:gd name="connsiteX155" fmla="*/ 299511 w 556182"/>
              <a:gd name="connsiteY155" fmla="*/ 261671 h 512161"/>
              <a:gd name="connsiteX156" fmla="*/ 299106 w 556182"/>
              <a:gd name="connsiteY156" fmla="*/ 261267 h 512161"/>
              <a:gd name="connsiteX157" fmla="*/ 295460 w 556182"/>
              <a:gd name="connsiteY157" fmla="*/ 258029 h 512161"/>
              <a:gd name="connsiteX158" fmla="*/ 286143 w 556182"/>
              <a:gd name="connsiteY158" fmla="*/ 228893 h 512161"/>
              <a:gd name="connsiteX159" fmla="*/ 318549 w 556182"/>
              <a:gd name="connsiteY159" fmla="*/ 196115 h 512161"/>
              <a:gd name="connsiteX160" fmla="*/ 322600 w 556182"/>
              <a:gd name="connsiteY160" fmla="*/ 196115 h 512161"/>
              <a:gd name="connsiteX161" fmla="*/ 323815 w 556182"/>
              <a:gd name="connsiteY161" fmla="*/ 196115 h 512161"/>
              <a:gd name="connsiteX162" fmla="*/ 327056 w 556182"/>
              <a:gd name="connsiteY162" fmla="*/ 196115 h 512161"/>
              <a:gd name="connsiteX163" fmla="*/ 328271 w 556182"/>
              <a:gd name="connsiteY163" fmla="*/ 196520 h 512161"/>
              <a:gd name="connsiteX164" fmla="*/ 330701 w 556182"/>
              <a:gd name="connsiteY164" fmla="*/ 197329 h 512161"/>
              <a:gd name="connsiteX165" fmla="*/ 331917 w 556182"/>
              <a:gd name="connsiteY165" fmla="*/ 197329 h 512161"/>
              <a:gd name="connsiteX166" fmla="*/ 333132 w 556182"/>
              <a:gd name="connsiteY166" fmla="*/ 197329 h 512161"/>
              <a:gd name="connsiteX167" fmla="*/ 335562 w 556182"/>
              <a:gd name="connsiteY167" fmla="*/ 196924 h 512161"/>
              <a:gd name="connsiteX168" fmla="*/ 335562 w 556182"/>
              <a:gd name="connsiteY168" fmla="*/ 182356 h 512161"/>
              <a:gd name="connsiteX169" fmla="*/ 329081 w 556182"/>
              <a:gd name="connsiteY169" fmla="*/ 175882 h 512161"/>
              <a:gd name="connsiteX170" fmla="*/ 300321 w 556182"/>
              <a:gd name="connsiteY170" fmla="*/ 175882 h 512161"/>
              <a:gd name="connsiteX171" fmla="*/ 293840 w 556182"/>
              <a:gd name="connsiteY171" fmla="*/ 171430 h 512161"/>
              <a:gd name="connsiteX172" fmla="*/ 295055 w 556182"/>
              <a:gd name="connsiteY172" fmla="*/ 163742 h 512161"/>
              <a:gd name="connsiteX173" fmla="*/ 300726 w 556182"/>
              <a:gd name="connsiteY173" fmla="*/ 148769 h 512161"/>
              <a:gd name="connsiteX174" fmla="*/ 293030 w 556182"/>
              <a:gd name="connsiteY174" fmla="*/ 131773 h 512161"/>
              <a:gd name="connsiteX175" fmla="*/ 275612 w 556182"/>
              <a:gd name="connsiteY175" fmla="*/ 126108 h 512161"/>
              <a:gd name="connsiteX176" fmla="*/ 136267 w 556182"/>
              <a:gd name="connsiteY176" fmla="*/ 126108 h 512161"/>
              <a:gd name="connsiteX177" fmla="*/ 116418 w 556182"/>
              <a:gd name="connsiteY177" fmla="*/ 145936 h 512161"/>
              <a:gd name="connsiteX178" fmla="*/ 121684 w 556182"/>
              <a:gd name="connsiteY178" fmla="*/ 163742 h 512161"/>
              <a:gd name="connsiteX179" fmla="*/ 122900 w 556182"/>
              <a:gd name="connsiteY179" fmla="*/ 171430 h 512161"/>
              <a:gd name="connsiteX180" fmla="*/ 116418 w 556182"/>
              <a:gd name="connsiteY180" fmla="*/ 175882 h 512161"/>
              <a:gd name="connsiteX181" fmla="*/ 77532 w 556182"/>
              <a:gd name="connsiteY181" fmla="*/ 175882 h 512161"/>
              <a:gd name="connsiteX182" fmla="*/ 71456 w 556182"/>
              <a:gd name="connsiteY182" fmla="*/ 182356 h 512161"/>
              <a:gd name="connsiteX183" fmla="*/ 71456 w 556182"/>
              <a:gd name="connsiteY183" fmla="*/ 283928 h 512161"/>
              <a:gd name="connsiteX184" fmla="*/ 75911 w 556182"/>
              <a:gd name="connsiteY184" fmla="*/ 289593 h 512161"/>
              <a:gd name="connsiteX185" fmla="*/ 78747 w 556182"/>
              <a:gd name="connsiteY185" fmla="*/ 283523 h 512161"/>
              <a:gd name="connsiteX186" fmla="*/ 103861 w 556182"/>
              <a:gd name="connsiteY186" fmla="*/ 265313 h 512161"/>
              <a:gd name="connsiteX187" fmla="*/ 134647 w 556182"/>
              <a:gd name="connsiteY187" fmla="*/ 240224 h 512161"/>
              <a:gd name="connsiteX188" fmla="*/ 163407 w 556182"/>
              <a:gd name="connsiteY188" fmla="*/ 249531 h 512161"/>
              <a:gd name="connsiteX189" fmla="*/ 175559 w 556182"/>
              <a:gd name="connsiteY189" fmla="*/ 277049 h 512161"/>
              <a:gd name="connsiteX190" fmla="*/ 175559 w 556182"/>
              <a:gd name="connsiteY190" fmla="*/ 283523 h 512161"/>
              <a:gd name="connsiteX191" fmla="*/ 175559 w 556182"/>
              <a:gd name="connsiteY191" fmla="*/ 289593 h 512161"/>
              <a:gd name="connsiteX192" fmla="*/ 199863 w 556182"/>
              <a:gd name="connsiteY192" fmla="*/ 289593 h 512161"/>
              <a:gd name="connsiteX193" fmla="*/ 206344 w 556182"/>
              <a:gd name="connsiteY193" fmla="*/ 283928 h 512161"/>
              <a:gd name="connsiteX194" fmla="*/ 206344 w 556182"/>
              <a:gd name="connsiteY194" fmla="*/ 269360 h 512161"/>
              <a:gd name="connsiteX195" fmla="*/ 206344 w 556182"/>
              <a:gd name="connsiteY195" fmla="*/ 255601 h 512161"/>
              <a:gd name="connsiteX196" fmla="*/ 210395 w 556182"/>
              <a:gd name="connsiteY196" fmla="*/ 249127 h 512161"/>
              <a:gd name="connsiteX197" fmla="*/ 218091 w 556182"/>
              <a:gd name="connsiteY197" fmla="*/ 250341 h 512161"/>
              <a:gd name="connsiteX198" fmla="*/ 227813 w 556182"/>
              <a:gd name="connsiteY198" fmla="*/ 254792 h 512161"/>
              <a:gd name="connsiteX199" fmla="*/ 230648 w 556182"/>
              <a:gd name="connsiteY199" fmla="*/ 255601 h 512161"/>
              <a:gd name="connsiteX200" fmla="*/ 232674 w 556182"/>
              <a:gd name="connsiteY200" fmla="*/ 255601 h 512161"/>
              <a:gd name="connsiteX201" fmla="*/ 234294 w 556182"/>
              <a:gd name="connsiteY201" fmla="*/ 255601 h 512161"/>
              <a:gd name="connsiteX202" fmla="*/ 237130 w 556182"/>
              <a:gd name="connsiteY202" fmla="*/ 255601 h 512161"/>
              <a:gd name="connsiteX203" fmla="*/ 238750 w 556182"/>
              <a:gd name="connsiteY203" fmla="*/ 255197 h 512161"/>
              <a:gd name="connsiteX204" fmla="*/ 242396 w 556182"/>
              <a:gd name="connsiteY204" fmla="*/ 253983 h 512161"/>
              <a:gd name="connsiteX205" fmla="*/ 243611 w 556182"/>
              <a:gd name="connsiteY205" fmla="*/ 253173 h 512161"/>
              <a:gd name="connsiteX206" fmla="*/ 246041 w 556182"/>
              <a:gd name="connsiteY206" fmla="*/ 251959 h 512161"/>
              <a:gd name="connsiteX207" fmla="*/ 247256 w 556182"/>
              <a:gd name="connsiteY207" fmla="*/ 251150 h 512161"/>
              <a:gd name="connsiteX208" fmla="*/ 250092 w 556182"/>
              <a:gd name="connsiteY208" fmla="*/ 248317 h 512161"/>
              <a:gd name="connsiteX209" fmla="*/ 255763 w 556182"/>
              <a:gd name="connsiteY209" fmla="*/ 230512 h 512161"/>
              <a:gd name="connsiteX210" fmla="*/ 236319 w 556182"/>
              <a:gd name="connsiteY210" fmla="*/ 210683 h 512161"/>
              <a:gd name="connsiteX211" fmla="*/ 231459 w 556182"/>
              <a:gd name="connsiteY211" fmla="*/ 210683 h 512161"/>
              <a:gd name="connsiteX212" fmla="*/ 231054 w 556182"/>
              <a:gd name="connsiteY212" fmla="*/ 210683 h 512161"/>
              <a:gd name="connsiteX213" fmla="*/ 227003 w 556182"/>
              <a:gd name="connsiteY213" fmla="*/ 211492 h 512161"/>
              <a:gd name="connsiteX214" fmla="*/ 226193 w 556182"/>
              <a:gd name="connsiteY214" fmla="*/ 211897 h 512161"/>
              <a:gd name="connsiteX215" fmla="*/ 218091 w 556182"/>
              <a:gd name="connsiteY215" fmla="*/ 216349 h 512161"/>
              <a:gd name="connsiteX216" fmla="*/ 210395 w 556182"/>
              <a:gd name="connsiteY216" fmla="*/ 217563 h 512161"/>
              <a:gd name="connsiteX217" fmla="*/ 206344 w 556182"/>
              <a:gd name="connsiteY217" fmla="*/ 211088 h 512161"/>
              <a:gd name="connsiteX218" fmla="*/ 206344 w 556182"/>
              <a:gd name="connsiteY218" fmla="*/ 196924 h 512161"/>
              <a:gd name="connsiteX219" fmla="*/ 206344 w 556182"/>
              <a:gd name="connsiteY219" fmla="*/ 182356 h 512161"/>
              <a:gd name="connsiteX220" fmla="*/ 199863 w 556182"/>
              <a:gd name="connsiteY220" fmla="*/ 175882 h 512161"/>
              <a:gd name="connsiteX221" fmla="*/ 160976 w 556182"/>
              <a:gd name="connsiteY221" fmla="*/ 175882 h 512161"/>
              <a:gd name="connsiteX222" fmla="*/ 154495 w 556182"/>
              <a:gd name="connsiteY222" fmla="*/ 171430 h 512161"/>
              <a:gd name="connsiteX223" fmla="*/ 155710 w 556182"/>
              <a:gd name="connsiteY223" fmla="*/ 163742 h 512161"/>
              <a:gd name="connsiteX224" fmla="*/ 161381 w 556182"/>
              <a:gd name="connsiteY224" fmla="*/ 148769 h 512161"/>
              <a:gd name="connsiteX225" fmla="*/ 153685 w 556182"/>
              <a:gd name="connsiteY225" fmla="*/ 131773 h 512161"/>
              <a:gd name="connsiteX226" fmla="*/ 136267 w 556182"/>
              <a:gd name="connsiteY226" fmla="*/ 126108 h 512161"/>
              <a:gd name="connsiteX227" fmla="*/ 134647 w 556182"/>
              <a:gd name="connsiteY227" fmla="*/ 111944 h 512161"/>
              <a:gd name="connsiteX228" fmla="*/ 163407 w 556182"/>
              <a:gd name="connsiteY228" fmla="*/ 121252 h 512161"/>
              <a:gd name="connsiteX229" fmla="*/ 175559 w 556182"/>
              <a:gd name="connsiteY229" fmla="*/ 148769 h 512161"/>
              <a:gd name="connsiteX230" fmla="*/ 173533 w 556182"/>
              <a:gd name="connsiteY230" fmla="*/ 161314 h 512161"/>
              <a:gd name="connsiteX231" fmla="*/ 199863 w 556182"/>
              <a:gd name="connsiteY231" fmla="*/ 161314 h 512161"/>
              <a:gd name="connsiteX232" fmla="*/ 213230 w 556182"/>
              <a:gd name="connsiteY232" fmla="*/ 166574 h 512161"/>
              <a:gd name="connsiteX233" fmla="*/ 227003 w 556182"/>
              <a:gd name="connsiteY233" fmla="*/ 161314 h 512161"/>
              <a:gd name="connsiteX234" fmla="*/ 243611 w 556182"/>
              <a:gd name="connsiteY234" fmla="*/ 161314 h 512161"/>
              <a:gd name="connsiteX235" fmla="*/ 241180 w 556182"/>
              <a:gd name="connsiteY235" fmla="*/ 144318 h 512161"/>
              <a:gd name="connsiteX236" fmla="*/ 273991 w 556182"/>
              <a:gd name="connsiteY236" fmla="*/ 111944 h 512161"/>
              <a:gd name="connsiteX237" fmla="*/ 302751 w 556182"/>
              <a:gd name="connsiteY237" fmla="*/ 121252 h 512161"/>
              <a:gd name="connsiteX238" fmla="*/ 314904 w 556182"/>
              <a:gd name="connsiteY238" fmla="*/ 148769 h 512161"/>
              <a:gd name="connsiteX239" fmla="*/ 312878 w 556182"/>
              <a:gd name="connsiteY239" fmla="*/ 161314 h 512161"/>
              <a:gd name="connsiteX240" fmla="*/ 329081 w 556182"/>
              <a:gd name="connsiteY240" fmla="*/ 161314 h 512161"/>
              <a:gd name="connsiteX241" fmla="*/ 342853 w 556182"/>
              <a:gd name="connsiteY241" fmla="*/ 166574 h 512161"/>
              <a:gd name="connsiteX242" fmla="*/ 356626 w 556182"/>
              <a:gd name="connsiteY242" fmla="*/ 161314 h 512161"/>
              <a:gd name="connsiteX243" fmla="*/ 382955 w 556182"/>
              <a:gd name="connsiteY243" fmla="*/ 161314 h 512161"/>
              <a:gd name="connsiteX244" fmla="*/ 380525 w 556182"/>
              <a:gd name="connsiteY244" fmla="*/ 148769 h 512161"/>
              <a:gd name="connsiteX245" fmla="*/ 392677 w 556182"/>
              <a:gd name="connsiteY245" fmla="*/ 121252 h 512161"/>
              <a:gd name="connsiteX246" fmla="*/ 421842 w 556182"/>
              <a:gd name="connsiteY246" fmla="*/ 111944 h 512161"/>
              <a:gd name="connsiteX247" fmla="*/ 454248 w 556182"/>
              <a:gd name="connsiteY247" fmla="*/ 144318 h 512161"/>
              <a:gd name="connsiteX248" fmla="*/ 452223 w 556182"/>
              <a:gd name="connsiteY248" fmla="*/ 161314 h 512161"/>
              <a:gd name="connsiteX249" fmla="*/ 478552 w 556182"/>
              <a:gd name="connsiteY249" fmla="*/ 161314 h 512161"/>
              <a:gd name="connsiteX250" fmla="*/ 499211 w 556182"/>
              <a:gd name="connsiteY250" fmla="*/ 182356 h 512161"/>
              <a:gd name="connsiteX251" fmla="*/ 499211 w 556182"/>
              <a:gd name="connsiteY251" fmla="*/ 201376 h 512161"/>
              <a:gd name="connsiteX252" fmla="*/ 510958 w 556182"/>
              <a:gd name="connsiteY252" fmla="*/ 213516 h 512161"/>
              <a:gd name="connsiteX253" fmla="*/ 544984 w 556182"/>
              <a:gd name="connsiteY253" fmla="*/ 282309 h 512161"/>
              <a:gd name="connsiteX254" fmla="*/ 546604 w 556182"/>
              <a:gd name="connsiteY254" fmla="*/ 286761 h 512161"/>
              <a:gd name="connsiteX255" fmla="*/ 547819 w 556182"/>
              <a:gd name="connsiteY255" fmla="*/ 300519 h 512161"/>
              <a:gd name="connsiteX256" fmla="*/ 542148 w 556182"/>
              <a:gd name="connsiteY256" fmla="*/ 379834 h 512161"/>
              <a:gd name="connsiteX257" fmla="*/ 555921 w 556182"/>
              <a:gd name="connsiteY257" fmla="*/ 399663 h 512161"/>
              <a:gd name="connsiteX258" fmla="*/ 539313 w 556182"/>
              <a:gd name="connsiteY258" fmla="*/ 506091 h 512161"/>
              <a:gd name="connsiteX259" fmla="*/ 532022 w 556182"/>
              <a:gd name="connsiteY259" fmla="*/ 512161 h 512161"/>
              <a:gd name="connsiteX260" fmla="*/ 530806 w 556182"/>
              <a:gd name="connsiteY260" fmla="*/ 512161 h 512161"/>
              <a:gd name="connsiteX261" fmla="*/ 524730 w 556182"/>
              <a:gd name="connsiteY261" fmla="*/ 503663 h 512161"/>
              <a:gd name="connsiteX262" fmla="*/ 536882 w 556182"/>
              <a:gd name="connsiteY262" fmla="*/ 429204 h 512161"/>
              <a:gd name="connsiteX263" fmla="*/ 425893 w 556182"/>
              <a:gd name="connsiteY263" fmla="*/ 413826 h 512161"/>
              <a:gd name="connsiteX264" fmla="*/ 415361 w 556182"/>
              <a:gd name="connsiteY264" fmla="*/ 482215 h 512161"/>
              <a:gd name="connsiteX265" fmla="*/ 406855 w 556182"/>
              <a:gd name="connsiteY265" fmla="*/ 488285 h 512161"/>
              <a:gd name="connsiteX266" fmla="*/ 401184 w 556182"/>
              <a:gd name="connsiteY266" fmla="*/ 480192 h 512161"/>
              <a:gd name="connsiteX267" fmla="*/ 416981 w 556182"/>
              <a:gd name="connsiteY267" fmla="*/ 377406 h 512161"/>
              <a:gd name="connsiteX268" fmla="*/ 424273 w 556182"/>
              <a:gd name="connsiteY268" fmla="*/ 366076 h 512161"/>
              <a:gd name="connsiteX269" fmla="*/ 426703 w 556182"/>
              <a:gd name="connsiteY269" fmla="*/ 364457 h 512161"/>
              <a:gd name="connsiteX270" fmla="*/ 421842 w 556182"/>
              <a:gd name="connsiteY270" fmla="*/ 295663 h 512161"/>
              <a:gd name="connsiteX271" fmla="*/ 421842 w 556182"/>
              <a:gd name="connsiteY271" fmla="*/ 293235 h 512161"/>
              <a:gd name="connsiteX272" fmla="*/ 438045 w 556182"/>
              <a:gd name="connsiteY272" fmla="*/ 267741 h 512161"/>
              <a:gd name="connsiteX273" fmla="*/ 420222 w 556182"/>
              <a:gd name="connsiteY273" fmla="*/ 255601 h 512161"/>
              <a:gd name="connsiteX274" fmla="*/ 402399 w 556182"/>
              <a:gd name="connsiteY274" fmla="*/ 261267 h 512161"/>
              <a:gd name="connsiteX275" fmla="*/ 395108 w 556182"/>
              <a:gd name="connsiteY275" fmla="*/ 277858 h 512161"/>
              <a:gd name="connsiteX276" fmla="*/ 395108 w 556182"/>
              <a:gd name="connsiteY276" fmla="*/ 283523 h 512161"/>
              <a:gd name="connsiteX277" fmla="*/ 395108 w 556182"/>
              <a:gd name="connsiteY277" fmla="*/ 294045 h 512161"/>
              <a:gd name="connsiteX278" fmla="*/ 382145 w 556182"/>
              <a:gd name="connsiteY278" fmla="*/ 304971 h 512161"/>
              <a:gd name="connsiteX279" fmla="*/ 356626 w 556182"/>
              <a:gd name="connsiteY279" fmla="*/ 304971 h 512161"/>
              <a:gd name="connsiteX280" fmla="*/ 342853 w 556182"/>
              <a:gd name="connsiteY280" fmla="*/ 299710 h 512161"/>
              <a:gd name="connsiteX281" fmla="*/ 329081 w 556182"/>
              <a:gd name="connsiteY281" fmla="*/ 305375 h 512161"/>
              <a:gd name="connsiteX282" fmla="*/ 312878 w 556182"/>
              <a:gd name="connsiteY282" fmla="*/ 305375 h 512161"/>
              <a:gd name="connsiteX283" fmla="*/ 314904 w 556182"/>
              <a:gd name="connsiteY283" fmla="*/ 317920 h 512161"/>
              <a:gd name="connsiteX284" fmla="*/ 302751 w 556182"/>
              <a:gd name="connsiteY284" fmla="*/ 345437 h 512161"/>
              <a:gd name="connsiteX285" fmla="*/ 278042 w 556182"/>
              <a:gd name="connsiteY285" fmla="*/ 354745 h 512161"/>
              <a:gd name="connsiteX286" fmla="*/ 273991 w 556182"/>
              <a:gd name="connsiteY286" fmla="*/ 354745 h 512161"/>
              <a:gd name="connsiteX287" fmla="*/ 241180 w 556182"/>
              <a:gd name="connsiteY287" fmla="*/ 322371 h 512161"/>
              <a:gd name="connsiteX288" fmla="*/ 243611 w 556182"/>
              <a:gd name="connsiteY288" fmla="*/ 305375 h 512161"/>
              <a:gd name="connsiteX289" fmla="*/ 227003 w 556182"/>
              <a:gd name="connsiteY289" fmla="*/ 305375 h 512161"/>
              <a:gd name="connsiteX290" fmla="*/ 212825 w 556182"/>
              <a:gd name="connsiteY290" fmla="*/ 299305 h 512161"/>
              <a:gd name="connsiteX291" fmla="*/ 199863 w 556182"/>
              <a:gd name="connsiteY291" fmla="*/ 304161 h 512161"/>
              <a:gd name="connsiteX292" fmla="*/ 171103 w 556182"/>
              <a:gd name="connsiteY292" fmla="*/ 304161 h 512161"/>
              <a:gd name="connsiteX293" fmla="*/ 167457 w 556182"/>
              <a:gd name="connsiteY293" fmla="*/ 302947 h 512161"/>
              <a:gd name="connsiteX294" fmla="*/ 160976 w 556182"/>
              <a:gd name="connsiteY294" fmla="*/ 294045 h 512161"/>
              <a:gd name="connsiteX295" fmla="*/ 160976 w 556182"/>
              <a:gd name="connsiteY295" fmla="*/ 283119 h 512161"/>
              <a:gd name="connsiteX296" fmla="*/ 161381 w 556182"/>
              <a:gd name="connsiteY296" fmla="*/ 277049 h 512161"/>
              <a:gd name="connsiteX297" fmla="*/ 153685 w 556182"/>
              <a:gd name="connsiteY297" fmla="*/ 260457 h 512161"/>
              <a:gd name="connsiteX298" fmla="*/ 136267 w 556182"/>
              <a:gd name="connsiteY298" fmla="*/ 254387 h 512161"/>
              <a:gd name="connsiteX299" fmla="*/ 118039 w 556182"/>
              <a:gd name="connsiteY299" fmla="*/ 267741 h 512161"/>
              <a:gd name="connsiteX300" fmla="*/ 134242 w 556182"/>
              <a:gd name="connsiteY300" fmla="*/ 292831 h 512161"/>
              <a:gd name="connsiteX301" fmla="*/ 133837 w 556182"/>
              <a:gd name="connsiteY301" fmla="*/ 295663 h 512161"/>
              <a:gd name="connsiteX302" fmla="*/ 129381 w 556182"/>
              <a:gd name="connsiteY302" fmla="*/ 364457 h 512161"/>
              <a:gd name="connsiteX303" fmla="*/ 132216 w 556182"/>
              <a:gd name="connsiteY303" fmla="*/ 366076 h 512161"/>
              <a:gd name="connsiteX304" fmla="*/ 139102 w 556182"/>
              <a:gd name="connsiteY304" fmla="*/ 377406 h 512161"/>
              <a:gd name="connsiteX305" fmla="*/ 154900 w 556182"/>
              <a:gd name="connsiteY305" fmla="*/ 480192 h 512161"/>
              <a:gd name="connsiteX306" fmla="*/ 149229 w 556182"/>
              <a:gd name="connsiteY306" fmla="*/ 488285 h 512161"/>
              <a:gd name="connsiteX307" fmla="*/ 141128 w 556182"/>
              <a:gd name="connsiteY307" fmla="*/ 482215 h 512161"/>
              <a:gd name="connsiteX308" fmla="*/ 130191 w 556182"/>
              <a:gd name="connsiteY308" fmla="*/ 413826 h 512161"/>
              <a:gd name="connsiteX309" fmla="*/ 19201 w 556182"/>
              <a:gd name="connsiteY309" fmla="*/ 429204 h 512161"/>
              <a:gd name="connsiteX310" fmla="*/ 30138 w 556182"/>
              <a:gd name="connsiteY310" fmla="*/ 504067 h 512161"/>
              <a:gd name="connsiteX311" fmla="*/ 24062 w 556182"/>
              <a:gd name="connsiteY311" fmla="*/ 512161 h 512161"/>
              <a:gd name="connsiteX312" fmla="*/ 22847 w 556182"/>
              <a:gd name="connsiteY312" fmla="*/ 512161 h 512161"/>
              <a:gd name="connsiteX313" fmla="*/ 15556 w 556182"/>
              <a:gd name="connsiteY313" fmla="*/ 506091 h 512161"/>
              <a:gd name="connsiteX314" fmla="*/ 163 w 556182"/>
              <a:gd name="connsiteY314" fmla="*/ 399663 h 512161"/>
              <a:gd name="connsiteX315" fmla="*/ 13530 w 556182"/>
              <a:gd name="connsiteY315" fmla="*/ 379834 h 512161"/>
              <a:gd name="connsiteX316" fmla="*/ 8265 w 556182"/>
              <a:gd name="connsiteY316" fmla="*/ 300519 h 512161"/>
              <a:gd name="connsiteX317" fmla="*/ 9480 w 556182"/>
              <a:gd name="connsiteY317" fmla="*/ 286761 h 512161"/>
              <a:gd name="connsiteX318" fmla="*/ 10695 w 556182"/>
              <a:gd name="connsiteY318" fmla="*/ 282309 h 512161"/>
              <a:gd name="connsiteX319" fmla="*/ 45126 w 556182"/>
              <a:gd name="connsiteY319" fmla="*/ 213516 h 512161"/>
              <a:gd name="connsiteX320" fmla="*/ 56873 w 556182"/>
              <a:gd name="connsiteY320" fmla="*/ 201376 h 512161"/>
              <a:gd name="connsiteX321" fmla="*/ 56873 w 556182"/>
              <a:gd name="connsiteY321" fmla="*/ 182356 h 512161"/>
              <a:gd name="connsiteX322" fmla="*/ 77532 w 556182"/>
              <a:gd name="connsiteY322" fmla="*/ 161314 h 512161"/>
              <a:gd name="connsiteX323" fmla="*/ 104266 w 556182"/>
              <a:gd name="connsiteY323" fmla="*/ 161314 h 512161"/>
              <a:gd name="connsiteX324" fmla="*/ 101836 w 556182"/>
              <a:gd name="connsiteY324" fmla="*/ 144318 h 512161"/>
              <a:gd name="connsiteX325" fmla="*/ 134647 w 556182"/>
              <a:gd name="connsiteY325" fmla="*/ 111944 h 512161"/>
              <a:gd name="connsiteX326" fmla="*/ 207696 w 556182"/>
              <a:gd name="connsiteY326" fmla="*/ 76796 h 512161"/>
              <a:gd name="connsiteX327" fmla="*/ 215067 w 556182"/>
              <a:gd name="connsiteY327" fmla="*/ 84168 h 512161"/>
              <a:gd name="connsiteX328" fmla="*/ 215067 w 556182"/>
              <a:gd name="connsiteY328" fmla="*/ 101367 h 512161"/>
              <a:gd name="connsiteX329" fmla="*/ 232267 w 556182"/>
              <a:gd name="connsiteY329" fmla="*/ 101367 h 512161"/>
              <a:gd name="connsiteX330" fmla="*/ 239638 w 556182"/>
              <a:gd name="connsiteY330" fmla="*/ 108738 h 512161"/>
              <a:gd name="connsiteX331" fmla="*/ 232267 w 556182"/>
              <a:gd name="connsiteY331" fmla="*/ 116110 h 512161"/>
              <a:gd name="connsiteX332" fmla="*/ 215067 w 556182"/>
              <a:gd name="connsiteY332" fmla="*/ 116110 h 512161"/>
              <a:gd name="connsiteX333" fmla="*/ 215067 w 556182"/>
              <a:gd name="connsiteY333" fmla="*/ 133309 h 512161"/>
              <a:gd name="connsiteX334" fmla="*/ 207696 w 556182"/>
              <a:gd name="connsiteY334" fmla="*/ 140681 h 512161"/>
              <a:gd name="connsiteX335" fmla="*/ 200325 w 556182"/>
              <a:gd name="connsiteY335" fmla="*/ 133309 h 512161"/>
              <a:gd name="connsiteX336" fmla="*/ 200325 w 556182"/>
              <a:gd name="connsiteY336" fmla="*/ 116110 h 512161"/>
              <a:gd name="connsiteX337" fmla="*/ 183125 w 556182"/>
              <a:gd name="connsiteY337" fmla="*/ 116110 h 512161"/>
              <a:gd name="connsiteX338" fmla="*/ 175754 w 556182"/>
              <a:gd name="connsiteY338" fmla="*/ 108738 h 512161"/>
              <a:gd name="connsiteX339" fmla="*/ 183125 w 556182"/>
              <a:gd name="connsiteY339" fmla="*/ 101367 h 512161"/>
              <a:gd name="connsiteX340" fmla="*/ 200325 w 556182"/>
              <a:gd name="connsiteY340" fmla="*/ 101367 h 512161"/>
              <a:gd name="connsiteX341" fmla="*/ 200325 w 556182"/>
              <a:gd name="connsiteY341" fmla="*/ 84168 h 512161"/>
              <a:gd name="connsiteX342" fmla="*/ 207696 w 556182"/>
              <a:gd name="connsiteY342" fmla="*/ 76796 h 512161"/>
              <a:gd name="connsiteX343" fmla="*/ 354144 w 556182"/>
              <a:gd name="connsiteY343" fmla="*/ 51795 h 512161"/>
              <a:gd name="connsiteX344" fmla="*/ 361130 w 556182"/>
              <a:gd name="connsiteY344" fmla="*/ 58572 h 512161"/>
              <a:gd name="connsiteX345" fmla="*/ 361130 w 556182"/>
              <a:gd name="connsiteY345" fmla="*/ 66944 h 512161"/>
              <a:gd name="connsiteX346" fmla="*/ 369759 w 556182"/>
              <a:gd name="connsiteY346" fmla="*/ 66944 h 512161"/>
              <a:gd name="connsiteX347" fmla="*/ 377156 w 556182"/>
              <a:gd name="connsiteY347" fmla="*/ 73721 h 512161"/>
              <a:gd name="connsiteX348" fmla="*/ 369759 w 556182"/>
              <a:gd name="connsiteY348" fmla="*/ 80498 h 512161"/>
              <a:gd name="connsiteX349" fmla="*/ 361130 w 556182"/>
              <a:gd name="connsiteY349" fmla="*/ 80498 h 512161"/>
              <a:gd name="connsiteX350" fmla="*/ 361130 w 556182"/>
              <a:gd name="connsiteY350" fmla="*/ 88869 h 512161"/>
              <a:gd name="connsiteX351" fmla="*/ 354144 w 556182"/>
              <a:gd name="connsiteY351" fmla="*/ 96045 h 512161"/>
              <a:gd name="connsiteX352" fmla="*/ 346747 w 556182"/>
              <a:gd name="connsiteY352" fmla="*/ 88869 h 512161"/>
              <a:gd name="connsiteX353" fmla="*/ 346747 w 556182"/>
              <a:gd name="connsiteY353" fmla="*/ 80498 h 512161"/>
              <a:gd name="connsiteX354" fmla="*/ 338117 w 556182"/>
              <a:gd name="connsiteY354" fmla="*/ 80498 h 512161"/>
              <a:gd name="connsiteX355" fmla="*/ 331131 w 556182"/>
              <a:gd name="connsiteY355" fmla="*/ 73721 h 512161"/>
              <a:gd name="connsiteX356" fmla="*/ 338117 w 556182"/>
              <a:gd name="connsiteY356" fmla="*/ 66944 h 512161"/>
              <a:gd name="connsiteX357" fmla="*/ 346747 w 556182"/>
              <a:gd name="connsiteY357" fmla="*/ 66944 h 512161"/>
              <a:gd name="connsiteX358" fmla="*/ 346747 w 556182"/>
              <a:gd name="connsiteY358" fmla="*/ 58572 h 512161"/>
              <a:gd name="connsiteX359" fmla="*/ 354144 w 556182"/>
              <a:gd name="connsiteY359" fmla="*/ 51795 h 512161"/>
              <a:gd name="connsiteX360" fmla="*/ 278923 w 556182"/>
              <a:gd name="connsiteY360" fmla="*/ 0 h 512161"/>
              <a:gd name="connsiteX361" fmla="*/ 286399 w 556182"/>
              <a:gd name="connsiteY361" fmla="*/ 7390 h 512161"/>
              <a:gd name="connsiteX362" fmla="*/ 286399 w 556182"/>
              <a:gd name="connsiteY362" fmla="*/ 10675 h 512161"/>
              <a:gd name="connsiteX363" fmla="*/ 289307 w 556182"/>
              <a:gd name="connsiteY363" fmla="*/ 10675 h 512161"/>
              <a:gd name="connsiteX364" fmla="*/ 296783 w 556182"/>
              <a:gd name="connsiteY364" fmla="*/ 18065 h 512161"/>
              <a:gd name="connsiteX365" fmla="*/ 289307 w 556182"/>
              <a:gd name="connsiteY365" fmla="*/ 25045 h 512161"/>
              <a:gd name="connsiteX366" fmla="*/ 286399 w 556182"/>
              <a:gd name="connsiteY366" fmla="*/ 25045 h 512161"/>
              <a:gd name="connsiteX367" fmla="*/ 286399 w 556182"/>
              <a:gd name="connsiteY367" fmla="*/ 27919 h 512161"/>
              <a:gd name="connsiteX368" fmla="*/ 278923 w 556182"/>
              <a:gd name="connsiteY368" fmla="*/ 35309 h 512161"/>
              <a:gd name="connsiteX369" fmla="*/ 271863 w 556182"/>
              <a:gd name="connsiteY369" fmla="*/ 27919 h 512161"/>
              <a:gd name="connsiteX370" fmla="*/ 271863 w 556182"/>
              <a:gd name="connsiteY370" fmla="*/ 25045 h 512161"/>
              <a:gd name="connsiteX371" fmla="*/ 268540 w 556182"/>
              <a:gd name="connsiteY371" fmla="*/ 25045 h 512161"/>
              <a:gd name="connsiteX372" fmla="*/ 261479 w 556182"/>
              <a:gd name="connsiteY372" fmla="*/ 18065 h 512161"/>
              <a:gd name="connsiteX373" fmla="*/ 268540 w 556182"/>
              <a:gd name="connsiteY373" fmla="*/ 10675 h 512161"/>
              <a:gd name="connsiteX374" fmla="*/ 271863 w 556182"/>
              <a:gd name="connsiteY374" fmla="*/ 10675 h 512161"/>
              <a:gd name="connsiteX375" fmla="*/ 271863 w 556182"/>
              <a:gd name="connsiteY375" fmla="*/ 7390 h 512161"/>
              <a:gd name="connsiteX376" fmla="*/ 278923 w 556182"/>
              <a:gd name="connsiteY376" fmla="*/ 0 h 512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Lst>
            <a:rect l="l" t="t" r="r" b="b"/>
            <a:pathLst>
              <a:path w="556182" h="512161">
                <a:moveTo>
                  <a:pt x="444116" y="383978"/>
                </a:moveTo>
                <a:cubicBezTo>
                  <a:pt x="448345" y="383978"/>
                  <a:pt x="452152" y="387785"/>
                  <a:pt x="452152" y="391592"/>
                </a:cubicBezTo>
                <a:cubicBezTo>
                  <a:pt x="452152" y="396244"/>
                  <a:pt x="448345" y="399628"/>
                  <a:pt x="444116" y="399628"/>
                </a:cubicBezTo>
                <a:cubicBezTo>
                  <a:pt x="439886" y="399628"/>
                  <a:pt x="436502" y="396244"/>
                  <a:pt x="436502" y="391592"/>
                </a:cubicBezTo>
                <a:cubicBezTo>
                  <a:pt x="436502" y="387785"/>
                  <a:pt x="439886" y="383978"/>
                  <a:pt x="444116" y="383978"/>
                </a:cubicBezTo>
                <a:close/>
                <a:moveTo>
                  <a:pt x="112355" y="383978"/>
                </a:moveTo>
                <a:cubicBezTo>
                  <a:pt x="116585" y="383978"/>
                  <a:pt x="119969" y="387785"/>
                  <a:pt x="119969" y="391592"/>
                </a:cubicBezTo>
                <a:cubicBezTo>
                  <a:pt x="119969" y="396244"/>
                  <a:pt x="116585" y="399628"/>
                  <a:pt x="112355" y="399628"/>
                </a:cubicBezTo>
                <a:cubicBezTo>
                  <a:pt x="108126" y="399628"/>
                  <a:pt x="104319" y="396244"/>
                  <a:pt x="104319" y="391592"/>
                </a:cubicBezTo>
                <a:cubicBezTo>
                  <a:pt x="104319" y="387785"/>
                  <a:pt x="108126" y="383978"/>
                  <a:pt x="112355" y="383978"/>
                </a:cubicBezTo>
                <a:close/>
                <a:moveTo>
                  <a:pt x="434805" y="377406"/>
                </a:moveTo>
                <a:cubicBezTo>
                  <a:pt x="433184" y="377002"/>
                  <a:pt x="431564" y="378216"/>
                  <a:pt x="431159" y="379834"/>
                </a:cubicBezTo>
                <a:lnTo>
                  <a:pt x="427918" y="399663"/>
                </a:lnTo>
                <a:lnTo>
                  <a:pt x="538908" y="415445"/>
                </a:lnTo>
                <a:lnTo>
                  <a:pt x="541743" y="397235"/>
                </a:lnTo>
                <a:cubicBezTo>
                  <a:pt x="542148" y="395616"/>
                  <a:pt x="540933" y="393998"/>
                  <a:pt x="539313" y="393593"/>
                </a:cubicBezTo>
                <a:close/>
                <a:moveTo>
                  <a:pt x="121279" y="377406"/>
                </a:moveTo>
                <a:lnTo>
                  <a:pt x="16771" y="393593"/>
                </a:lnTo>
                <a:cubicBezTo>
                  <a:pt x="15151" y="393998"/>
                  <a:pt x="13936" y="395616"/>
                  <a:pt x="14341" y="397235"/>
                </a:cubicBezTo>
                <a:lnTo>
                  <a:pt x="16771" y="415445"/>
                </a:lnTo>
                <a:lnTo>
                  <a:pt x="128166" y="399663"/>
                </a:lnTo>
                <a:lnTo>
                  <a:pt x="124925" y="379834"/>
                </a:lnTo>
                <a:cubicBezTo>
                  <a:pt x="124520" y="379025"/>
                  <a:pt x="123710" y="378216"/>
                  <a:pt x="123710" y="377811"/>
                </a:cubicBezTo>
                <a:cubicBezTo>
                  <a:pt x="123305" y="377406"/>
                  <a:pt x="122495" y="377002"/>
                  <a:pt x="121279" y="377406"/>
                </a:cubicBezTo>
                <a:close/>
                <a:moveTo>
                  <a:pt x="499211" y="222419"/>
                </a:moveTo>
                <a:lnTo>
                  <a:pt x="499211" y="283928"/>
                </a:lnTo>
                <a:cubicBezTo>
                  <a:pt x="499211" y="285547"/>
                  <a:pt x="499211" y="286761"/>
                  <a:pt x="499211" y="288379"/>
                </a:cubicBezTo>
                <a:cubicBezTo>
                  <a:pt x="500021" y="292831"/>
                  <a:pt x="499211" y="298091"/>
                  <a:pt x="495565" y="301733"/>
                </a:cubicBezTo>
                <a:cubicBezTo>
                  <a:pt x="491920" y="306185"/>
                  <a:pt x="486249" y="308208"/>
                  <a:pt x="480578" y="307803"/>
                </a:cubicBezTo>
                <a:cubicBezTo>
                  <a:pt x="474907" y="306589"/>
                  <a:pt x="470046" y="302947"/>
                  <a:pt x="467615" y="297687"/>
                </a:cubicBezTo>
                <a:lnTo>
                  <a:pt x="463970" y="288784"/>
                </a:lnTo>
                <a:cubicBezTo>
                  <a:pt x="461134" y="281500"/>
                  <a:pt x="453033" y="277453"/>
                  <a:pt x="446147" y="279881"/>
                </a:cubicBezTo>
                <a:cubicBezTo>
                  <a:pt x="440476" y="281905"/>
                  <a:pt x="436020" y="287165"/>
                  <a:pt x="436020" y="293235"/>
                </a:cubicBezTo>
                <a:lnTo>
                  <a:pt x="436020" y="294449"/>
                </a:lnTo>
                <a:lnTo>
                  <a:pt x="440881" y="363648"/>
                </a:lnTo>
                <a:lnTo>
                  <a:pt x="528376" y="377406"/>
                </a:lnTo>
                <a:lnTo>
                  <a:pt x="533237" y="299305"/>
                </a:lnTo>
                <a:cubicBezTo>
                  <a:pt x="533642" y="296068"/>
                  <a:pt x="533237" y="293235"/>
                  <a:pt x="532832" y="290807"/>
                </a:cubicBezTo>
                <a:cubicBezTo>
                  <a:pt x="532832" y="289593"/>
                  <a:pt x="532427" y="289593"/>
                  <a:pt x="532022" y="288784"/>
                </a:cubicBezTo>
                <a:close/>
                <a:moveTo>
                  <a:pt x="56873" y="222014"/>
                </a:moveTo>
                <a:lnTo>
                  <a:pt x="23657" y="288784"/>
                </a:lnTo>
                <a:cubicBezTo>
                  <a:pt x="23657" y="289593"/>
                  <a:pt x="23252" y="289593"/>
                  <a:pt x="23252" y="290403"/>
                </a:cubicBezTo>
                <a:cubicBezTo>
                  <a:pt x="22442" y="293235"/>
                  <a:pt x="22442" y="296068"/>
                  <a:pt x="22442" y="299305"/>
                </a:cubicBezTo>
                <a:lnTo>
                  <a:pt x="27708" y="377406"/>
                </a:lnTo>
                <a:lnTo>
                  <a:pt x="115203" y="363648"/>
                </a:lnTo>
                <a:lnTo>
                  <a:pt x="120064" y="292831"/>
                </a:lnTo>
                <a:cubicBezTo>
                  <a:pt x="119659" y="287165"/>
                  <a:pt x="115608" y="281905"/>
                  <a:pt x="109937" y="279881"/>
                </a:cubicBezTo>
                <a:cubicBezTo>
                  <a:pt x="103051" y="277453"/>
                  <a:pt x="94950" y="281500"/>
                  <a:pt x="91709" y="288784"/>
                </a:cubicBezTo>
                <a:lnTo>
                  <a:pt x="88063" y="297687"/>
                </a:lnTo>
                <a:cubicBezTo>
                  <a:pt x="86038" y="302947"/>
                  <a:pt x="81177" y="306589"/>
                  <a:pt x="75101" y="307803"/>
                </a:cubicBezTo>
                <a:cubicBezTo>
                  <a:pt x="69430" y="308208"/>
                  <a:pt x="64164" y="306185"/>
                  <a:pt x="60519" y="301733"/>
                </a:cubicBezTo>
                <a:cubicBezTo>
                  <a:pt x="56873" y="297687"/>
                  <a:pt x="56063" y="292021"/>
                  <a:pt x="57278" y="287165"/>
                </a:cubicBezTo>
                <a:cubicBezTo>
                  <a:pt x="56873" y="285951"/>
                  <a:pt x="56873" y="285142"/>
                  <a:pt x="56873" y="283928"/>
                </a:cubicBezTo>
                <a:close/>
                <a:moveTo>
                  <a:pt x="420222" y="126108"/>
                </a:moveTo>
                <a:cubicBezTo>
                  <a:pt x="413336" y="125298"/>
                  <a:pt x="407260" y="127322"/>
                  <a:pt x="402399" y="131773"/>
                </a:cubicBezTo>
                <a:cubicBezTo>
                  <a:pt x="397538" y="135820"/>
                  <a:pt x="395108" y="142294"/>
                  <a:pt x="395108" y="148769"/>
                </a:cubicBezTo>
                <a:cubicBezTo>
                  <a:pt x="395108" y="154030"/>
                  <a:pt x="397133" y="159695"/>
                  <a:pt x="400779" y="163742"/>
                </a:cubicBezTo>
                <a:cubicBezTo>
                  <a:pt x="402399" y="165765"/>
                  <a:pt x="403209" y="168598"/>
                  <a:pt x="401994" y="171430"/>
                </a:cubicBezTo>
                <a:cubicBezTo>
                  <a:pt x="400779" y="173858"/>
                  <a:pt x="398348" y="175882"/>
                  <a:pt x="395108" y="175882"/>
                </a:cubicBezTo>
                <a:lnTo>
                  <a:pt x="356626" y="175882"/>
                </a:lnTo>
                <a:cubicBezTo>
                  <a:pt x="352980" y="175882"/>
                  <a:pt x="350145" y="178714"/>
                  <a:pt x="350145" y="182356"/>
                </a:cubicBezTo>
                <a:lnTo>
                  <a:pt x="350145" y="196924"/>
                </a:lnTo>
                <a:lnTo>
                  <a:pt x="350145" y="211088"/>
                </a:lnTo>
                <a:cubicBezTo>
                  <a:pt x="350145" y="213921"/>
                  <a:pt x="348524" y="216349"/>
                  <a:pt x="345689" y="217563"/>
                </a:cubicBezTo>
                <a:cubicBezTo>
                  <a:pt x="343259" y="218372"/>
                  <a:pt x="340423" y="217967"/>
                  <a:pt x="337993" y="216349"/>
                </a:cubicBezTo>
                <a:cubicBezTo>
                  <a:pt x="335562" y="214325"/>
                  <a:pt x="333132" y="212706"/>
                  <a:pt x="330296" y="211897"/>
                </a:cubicBezTo>
                <a:cubicBezTo>
                  <a:pt x="329891" y="211492"/>
                  <a:pt x="329486" y="211492"/>
                  <a:pt x="329486" y="211492"/>
                </a:cubicBezTo>
                <a:cubicBezTo>
                  <a:pt x="327866" y="211088"/>
                  <a:pt x="326651" y="210683"/>
                  <a:pt x="325030" y="210683"/>
                </a:cubicBezTo>
                <a:cubicBezTo>
                  <a:pt x="325030" y="210683"/>
                  <a:pt x="325030" y="210683"/>
                  <a:pt x="324625" y="210683"/>
                </a:cubicBezTo>
                <a:cubicBezTo>
                  <a:pt x="323410" y="210278"/>
                  <a:pt x="321790" y="210278"/>
                  <a:pt x="320169" y="210683"/>
                </a:cubicBezTo>
                <a:cubicBezTo>
                  <a:pt x="310043" y="211897"/>
                  <a:pt x="301536" y="220395"/>
                  <a:pt x="300321" y="230512"/>
                </a:cubicBezTo>
                <a:cubicBezTo>
                  <a:pt x="299511" y="237391"/>
                  <a:pt x="301536" y="243461"/>
                  <a:pt x="305992" y="248317"/>
                </a:cubicBezTo>
                <a:cubicBezTo>
                  <a:pt x="306802" y="249531"/>
                  <a:pt x="308017" y="250341"/>
                  <a:pt x="309233" y="251150"/>
                </a:cubicBezTo>
                <a:cubicBezTo>
                  <a:pt x="309638" y="251555"/>
                  <a:pt x="310043" y="251959"/>
                  <a:pt x="310043" y="251959"/>
                </a:cubicBezTo>
                <a:cubicBezTo>
                  <a:pt x="311258" y="252364"/>
                  <a:pt x="312068" y="253173"/>
                  <a:pt x="312878" y="253173"/>
                </a:cubicBezTo>
                <a:cubicBezTo>
                  <a:pt x="313283" y="253578"/>
                  <a:pt x="313688" y="253578"/>
                  <a:pt x="313688" y="253983"/>
                </a:cubicBezTo>
                <a:cubicBezTo>
                  <a:pt x="314904" y="254387"/>
                  <a:pt x="316119" y="254792"/>
                  <a:pt x="317739" y="255197"/>
                </a:cubicBezTo>
                <a:cubicBezTo>
                  <a:pt x="318144" y="255601"/>
                  <a:pt x="318549" y="255601"/>
                  <a:pt x="319359" y="255601"/>
                </a:cubicBezTo>
                <a:cubicBezTo>
                  <a:pt x="319764" y="255601"/>
                  <a:pt x="320980" y="255601"/>
                  <a:pt x="321790" y="255601"/>
                </a:cubicBezTo>
                <a:cubicBezTo>
                  <a:pt x="322195" y="255601"/>
                  <a:pt x="323005" y="256006"/>
                  <a:pt x="323410" y="255601"/>
                </a:cubicBezTo>
                <a:cubicBezTo>
                  <a:pt x="324220" y="255601"/>
                  <a:pt x="324625" y="255601"/>
                  <a:pt x="325435" y="255601"/>
                </a:cubicBezTo>
                <a:cubicBezTo>
                  <a:pt x="326651" y="255601"/>
                  <a:pt x="327461" y="255601"/>
                  <a:pt x="328271" y="255197"/>
                </a:cubicBezTo>
                <a:cubicBezTo>
                  <a:pt x="331917" y="254387"/>
                  <a:pt x="335562" y="252364"/>
                  <a:pt x="337993" y="250341"/>
                </a:cubicBezTo>
                <a:cubicBezTo>
                  <a:pt x="340423" y="248317"/>
                  <a:pt x="343259" y="247508"/>
                  <a:pt x="345689" y="249127"/>
                </a:cubicBezTo>
                <a:cubicBezTo>
                  <a:pt x="348524" y="249936"/>
                  <a:pt x="350145" y="252364"/>
                  <a:pt x="350145" y="255601"/>
                </a:cubicBezTo>
                <a:lnTo>
                  <a:pt x="350145" y="269360"/>
                </a:lnTo>
                <a:lnTo>
                  <a:pt x="350145" y="283928"/>
                </a:lnTo>
                <a:cubicBezTo>
                  <a:pt x="350145" y="287570"/>
                  <a:pt x="352980" y="290807"/>
                  <a:pt x="356626" y="290807"/>
                </a:cubicBezTo>
                <a:lnTo>
                  <a:pt x="380930" y="290807"/>
                </a:lnTo>
                <a:cubicBezTo>
                  <a:pt x="380930" y="289189"/>
                  <a:pt x="380525" y="286356"/>
                  <a:pt x="380525" y="284333"/>
                </a:cubicBezTo>
                <a:cubicBezTo>
                  <a:pt x="380525" y="281905"/>
                  <a:pt x="380525" y="279477"/>
                  <a:pt x="380525" y="277858"/>
                </a:cubicBezTo>
                <a:cubicBezTo>
                  <a:pt x="380525" y="267741"/>
                  <a:pt x="385386" y="257220"/>
                  <a:pt x="392677" y="250341"/>
                </a:cubicBezTo>
                <a:cubicBezTo>
                  <a:pt x="400779" y="243461"/>
                  <a:pt x="410905" y="239819"/>
                  <a:pt x="421842" y="241033"/>
                </a:cubicBezTo>
                <a:cubicBezTo>
                  <a:pt x="435615" y="242652"/>
                  <a:pt x="447362" y="251959"/>
                  <a:pt x="452223" y="265313"/>
                </a:cubicBezTo>
                <a:cubicBezTo>
                  <a:pt x="462754" y="266123"/>
                  <a:pt x="472881" y="272597"/>
                  <a:pt x="477337" y="283523"/>
                </a:cubicBezTo>
                <a:lnTo>
                  <a:pt x="480173" y="290807"/>
                </a:lnTo>
                <a:cubicBezTo>
                  <a:pt x="483008" y="289593"/>
                  <a:pt x="485033" y="287165"/>
                  <a:pt x="485033" y="283928"/>
                </a:cubicBezTo>
                <a:lnTo>
                  <a:pt x="485033" y="182356"/>
                </a:lnTo>
                <a:cubicBezTo>
                  <a:pt x="485033" y="178714"/>
                  <a:pt x="482198" y="175882"/>
                  <a:pt x="478552" y="175882"/>
                </a:cubicBezTo>
                <a:lnTo>
                  <a:pt x="439665" y="175882"/>
                </a:lnTo>
                <a:cubicBezTo>
                  <a:pt x="436830" y="175882"/>
                  <a:pt x="434399" y="173858"/>
                  <a:pt x="433184" y="171430"/>
                </a:cubicBezTo>
                <a:cubicBezTo>
                  <a:pt x="432374" y="168598"/>
                  <a:pt x="432374" y="165765"/>
                  <a:pt x="434399" y="163742"/>
                </a:cubicBezTo>
                <a:cubicBezTo>
                  <a:pt x="438855" y="158886"/>
                  <a:pt x="440881" y="152816"/>
                  <a:pt x="440070" y="145936"/>
                </a:cubicBezTo>
                <a:cubicBezTo>
                  <a:pt x="438855" y="135820"/>
                  <a:pt x="430349" y="127322"/>
                  <a:pt x="420222" y="126108"/>
                </a:cubicBezTo>
                <a:close/>
                <a:moveTo>
                  <a:pt x="275612" y="126108"/>
                </a:moveTo>
                <a:cubicBezTo>
                  <a:pt x="265485" y="127322"/>
                  <a:pt x="256978" y="135820"/>
                  <a:pt x="255763" y="145936"/>
                </a:cubicBezTo>
                <a:cubicBezTo>
                  <a:pt x="254953" y="152816"/>
                  <a:pt x="256978" y="158886"/>
                  <a:pt x="261434" y="163742"/>
                </a:cubicBezTo>
                <a:cubicBezTo>
                  <a:pt x="263054" y="165765"/>
                  <a:pt x="263865" y="168598"/>
                  <a:pt x="262649" y="171430"/>
                </a:cubicBezTo>
                <a:cubicBezTo>
                  <a:pt x="261434" y="173858"/>
                  <a:pt x="259003" y="175882"/>
                  <a:pt x="255763" y="175882"/>
                </a:cubicBezTo>
                <a:lnTo>
                  <a:pt x="227003" y="175882"/>
                </a:lnTo>
                <a:cubicBezTo>
                  <a:pt x="223762" y="175882"/>
                  <a:pt x="220522" y="178714"/>
                  <a:pt x="220522" y="182356"/>
                </a:cubicBezTo>
                <a:lnTo>
                  <a:pt x="220522" y="196924"/>
                </a:lnTo>
                <a:cubicBezTo>
                  <a:pt x="221332" y="196924"/>
                  <a:pt x="222547" y="197329"/>
                  <a:pt x="223357" y="197329"/>
                </a:cubicBezTo>
                <a:cubicBezTo>
                  <a:pt x="223762" y="197329"/>
                  <a:pt x="224167" y="197329"/>
                  <a:pt x="224167" y="197329"/>
                </a:cubicBezTo>
                <a:cubicBezTo>
                  <a:pt x="224572" y="197329"/>
                  <a:pt x="224977" y="197329"/>
                  <a:pt x="225383" y="197329"/>
                </a:cubicBezTo>
                <a:cubicBezTo>
                  <a:pt x="226598" y="196924"/>
                  <a:pt x="227408" y="196520"/>
                  <a:pt x="228218" y="196520"/>
                </a:cubicBezTo>
                <a:cubicBezTo>
                  <a:pt x="229028" y="196520"/>
                  <a:pt x="229028" y="196520"/>
                  <a:pt x="229433" y="196115"/>
                </a:cubicBezTo>
                <a:cubicBezTo>
                  <a:pt x="230243" y="196115"/>
                  <a:pt x="231459" y="196115"/>
                  <a:pt x="232674" y="196115"/>
                </a:cubicBezTo>
                <a:cubicBezTo>
                  <a:pt x="232674" y="196115"/>
                  <a:pt x="233079" y="196115"/>
                  <a:pt x="233484" y="196115"/>
                </a:cubicBezTo>
                <a:cubicBezTo>
                  <a:pt x="235104" y="196115"/>
                  <a:pt x="236319" y="196115"/>
                  <a:pt x="237535" y="196115"/>
                </a:cubicBezTo>
                <a:cubicBezTo>
                  <a:pt x="254548" y="198543"/>
                  <a:pt x="268320" y="211897"/>
                  <a:pt x="270346" y="228893"/>
                </a:cubicBezTo>
                <a:cubicBezTo>
                  <a:pt x="271561" y="239819"/>
                  <a:pt x="267915" y="250341"/>
                  <a:pt x="261029" y="258029"/>
                </a:cubicBezTo>
                <a:cubicBezTo>
                  <a:pt x="259814" y="259243"/>
                  <a:pt x="258598" y="260457"/>
                  <a:pt x="257788" y="261267"/>
                </a:cubicBezTo>
                <a:cubicBezTo>
                  <a:pt x="257383" y="261671"/>
                  <a:pt x="256978" y="261671"/>
                  <a:pt x="256573" y="261671"/>
                </a:cubicBezTo>
                <a:cubicBezTo>
                  <a:pt x="255763" y="262885"/>
                  <a:pt x="254548" y="263695"/>
                  <a:pt x="253332" y="264099"/>
                </a:cubicBezTo>
                <a:cubicBezTo>
                  <a:pt x="253332" y="264099"/>
                  <a:pt x="253332" y="264504"/>
                  <a:pt x="252927" y="264504"/>
                </a:cubicBezTo>
                <a:cubicBezTo>
                  <a:pt x="248472" y="267337"/>
                  <a:pt x="243611" y="268955"/>
                  <a:pt x="238750" y="269765"/>
                </a:cubicBezTo>
                <a:cubicBezTo>
                  <a:pt x="237130" y="270169"/>
                  <a:pt x="235104" y="270169"/>
                  <a:pt x="233484" y="270169"/>
                </a:cubicBezTo>
                <a:cubicBezTo>
                  <a:pt x="231864" y="270169"/>
                  <a:pt x="230243" y="270169"/>
                  <a:pt x="229028" y="269765"/>
                </a:cubicBezTo>
                <a:cubicBezTo>
                  <a:pt x="228623" y="269765"/>
                  <a:pt x="228623" y="269765"/>
                  <a:pt x="228218" y="269765"/>
                </a:cubicBezTo>
                <a:cubicBezTo>
                  <a:pt x="226598" y="269765"/>
                  <a:pt x="224977" y="269360"/>
                  <a:pt x="223357" y="268955"/>
                </a:cubicBezTo>
                <a:cubicBezTo>
                  <a:pt x="222547" y="268955"/>
                  <a:pt x="221332" y="269360"/>
                  <a:pt x="220522" y="269360"/>
                </a:cubicBezTo>
                <a:lnTo>
                  <a:pt x="220522" y="283928"/>
                </a:lnTo>
                <a:cubicBezTo>
                  <a:pt x="220522" y="287975"/>
                  <a:pt x="223762" y="290807"/>
                  <a:pt x="227003" y="290807"/>
                </a:cubicBezTo>
                <a:lnTo>
                  <a:pt x="255763" y="290807"/>
                </a:lnTo>
                <a:cubicBezTo>
                  <a:pt x="259003" y="290807"/>
                  <a:pt x="261434" y="292426"/>
                  <a:pt x="262649" y="295259"/>
                </a:cubicBezTo>
                <a:cubicBezTo>
                  <a:pt x="263865" y="297687"/>
                  <a:pt x="263054" y="300519"/>
                  <a:pt x="261434" y="302947"/>
                </a:cubicBezTo>
                <a:cubicBezTo>
                  <a:pt x="256978" y="307803"/>
                  <a:pt x="254953" y="313873"/>
                  <a:pt x="255763" y="320348"/>
                </a:cubicBezTo>
                <a:cubicBezTo>
                  <a:pt x="256978" y="330869"/>
                  <a:pt x="265485" y="338963"/>
                  <a:pt x="275612" y="340177"/>
                </a:cubicBezTo>
                <a:cubicBezTo>
                  <a:pt x="282093" y="340986"/>
                  <a:pt x="288169" y="338963"/>
                  <a:pt x="293030" y="334511"/>
                </a:cubicBezTo>
                <a:cubicBezTo>
                  <a:pt x="297891" y="330465"/>
                  <a:pt x="300726" y="324395"/>
                  <a:pt x="300726" y="317920"/>
                </a:cubicBezTo>
                <a:cubicBezTo>
                  <a:pt x="300726" y="312255"/>
                  <a:pt x="299106" y="306994"/>
                  <a:pt x="295055" y="302947"/>
                </a:cubicBezTo>
                <a:cubicBezTo>
                  <a:pt x="293030" y="300519"/>
                  <a:pt x="292625" y="297687"/>
                  <a:pt x="293840" y="295259"/>
                </a:cubicBezTo>
                <a:cubicBezTo>
                  <a:pt x="295055" y="292426"/>
                  <a:pt x="297891" y="290807"/>
                  <a:pt x="300321" y="290807"/>
                </a:cubicBezTo>
                <a:lnTo>
                  <a:pt x="329081" y="290807"/>
                </a:lnTo>
                <a:cubicBezTo>
                  <a:pt x="333132" y="290807"/>
                  <a:pt x="335562" y="287975"/>
                  <a:pt x="335562" y="284333"/>
                </a:cubicBezTo>
                <a:lnTo>
                  <a:pt x="335562" y="283928"/>
                </a:lnTo>
                <a:lnTo>
                  <a:pt x="335562" y="269360"/>
                </a:lnTo>
                <a:cubicBezTo>
                  <a:pt x="334752" y="269360"/>
                  <a:pt x="333942" y="268955"/>
                  <a:pt x="333132" y="268955"/>
                </a:cubicBezTo>
                <a:cubicBezTo>
                  <a:pt x="331106" y="269360"/>
                  <a:pt x="329486" y="269765"/>
                  <a:pt x="327866" y="269765"/>
                </a:cubicBezTo>
                <a:lnTo>
                  <a:pt x="327461" y="269765"/>
                </a:lnTo>
                <a:cubicBezTo>
                  <a:pt x="325840" y="270169"/>
                  <a:pt x="324625" y="270169"/>
                  <a:pt x="323005" y="270169"/>
                </a:cubicBezTo>
                <a:cubicBezTo>
                  <a:pt x="320980" y="270169"/>
                  <a:pt x="319359" y="270169"/>
                  <a:pt x="317334" y="269765"/>
                </a:cubicBezTo>
                <a:cubicBezTo>
                  <a:pt x="312473" y="268955"/>
                  <a:pt x="307612" y="267337"/>
                  <a:pt x="303562" y="264504"/>
                </a:cubicBezTo>
                <a:cubicBezTo>
                  <a:pt x="303156" y="264504"/>
                  <a:pt x="303156" y="264099"/>
                  <a:pt x="302751" y="264099"/>
                </a:cubicBezTo>
                <a:cubicBezTo>
                  <a:pt x="301536" y="263695"/>
                  <a:pt x="300726" y="262885"/>
                  <a:pt x="299511" y="261671"/>
                </a:cubicBezTo>
                <a:cubicBezTo>
                  <a:pt x="299511" y="261671"/>
                  <a:pt x="299106" y="261671"/>
                  <a:pt x="299106" y="261267"/>
                </a:cubicBezTo>
                <a:cubicBezTo>
                  <a:pt x="297891" y="260457"/>
                  <a:pt x="296675" y="259243"/>
                  <a:pt x="295460" y="258029"/>
                </a:cubicBezTo>
                <a:cubicBezTo>
                  <a:pt x="288169" y="250341"/>
                  <a:pt x="284928" y="239819"/>
                  <a:pt x="286143" y="228893"/>
                </a:cubicBezTo>
                <a:cubicBezTo>
                  <a:pt x="288169" y="211897"/>
                  <a:pt x="301536" y="198543"/>
                  <a:pt x="318549" y="196115"/>
                </a:cubicBezTo>
                <a:cubicBezTo>
                  <a:pt x="319764" y="196115"/>
                  <a:pt x="321385" y="196115"/>
                  <a:pt x="322600" y="196115"/>
                </a:cubicBezTo>
                <a:cubicBezTo>
                  <a:pt x="323410" y="196115"/>
                  <a:pt x="323410" y="196115"/>
                  <a:pt x="323815" y="196115"/>
                </a:cubicBezTo>
                <a:cubicBezTo>
                  <a:pt x="324625" y="196115"/>
                  <a:pt x="325840" y="196115"/>
                  <a:pt x="327056" y="196115"/>
                </a:cubicBezTo>
                <a:cubicBezTo>
                  <a:pt x="327056" y="196520"/>
                  <a:pt x="327461" y="196520"/>
                  <a:pt x="328271" y="196520"/>
                </a:cubicBezTo>
                <a:cubicBezTo>
                  <a:pt x="329081" y="196520"/>
                  <a:pt x="329891" y="196924"/>
                  <a:pt x="330701" y="197329"/>
                </a:cubicBezTo>
                <a:cubicBezTo>
                  <a:pt x="331106" y="197329"/>
                  <a:pt x="331917" y="197329"/>
                  <a:pt x="331917" y="197329"/>
                </a:cubicBezTo>
                <a:cubicBezTo>
                  <a:pt x="332322" y="197329"/>
                  <a:pt x="332727" y="197329"/>
                  <a:pt x="333132" y="197329"/>
                </a:cubicBezTo>
                <a:cubicBezTo>
                  <a:pt x="333942" y="197329"/>
                  <a:pt x="334752" y="196924"/>
                  <a:pt x="335562" y="196924"/>
                </a:cubicBezTo>
                <a:lnTo>
                  <a:pt x="335562" y="182356"/>
                </a:lnTo>
                <a:cubicBezTo>
                  <a:pt x="335562" y="178714"/>
                  <a:pt x="333132" y="175882"/>
                  <a:pt x="329081" y="175882"/>
                </a:cubicBezTo>
                <a:lnTo>
                  <a:pt x="300321" y="175882"/>
                </a:lnTo>
                <a:cubicBezTo>
                  <a:pt x="297891" y="175882"/>
                  <a:pt x="295055" y="173858"/>
                  <a:pt x="293840" y="171430"/>
                </a:cubicBezTo>
                <a:cubicBezTo>
                  <a:pt x="292625" y="168598"/>
                  <a:pt x="293030" y="165765"/>
                  <a:pt x="295055" y="163742"/>
                </a:cubicBezTo>
                <a:cubicBezTo>
                  <a:pt x="299106" y="159695"/>
                  <a:pt x="300726" y="154030"/>
                  <a:pt x="300726" y="148769"/>
                </a:cubicBezTo>
                <a:cubicBezTo>
                  <a:pt x="300726" y="142294"/>
                  <a:pt x="297891" y="135820"/>
                  <a:pt x="293030" y="131773"/>
                </a:cubicBezTo>
                <a:cubicBezTo>
                  <a:pt x="288169" y="127322"/>
                  <a:pt x="282093" y="125298"/>
                  <a:pt x="275612" y="126108"/>
                </a:cubicBezTo>
                <a:close/>
                <a:moveTo>
                  <a:pt x="136267" y="126108"/>
                </a:moveTo>
                <a:cubicBezTo>
                  <a:pt x="125735" y="127322"/>
                  <a:pt x="117634" y="135820"/>
                  <a:pt x="116418" y="145936"/>
                </a:cubicBezTo>
                <a:cubicBezTo>
                  <a:pt x="115203" y="152816"/>
                  <a:pt x="117634" y="158886"/>
                  <a:pt x="121684" y="163742"/>
                </a:cubicBezTo>
                <a:cubicBezTo>
                  <a:pt x="123710" y="165765"/>
                  <a:pt x="124115" y="168598"/>
                  <a:pt x="122900" y="171430"/>
                </a:cubicBezTo>
                <a:cubicBezTo>
                  <a:pt x="122089" y="173858"/>
                  <a:pt x="119254" y="175882"/>
                  <a:pt x="116418" y="175882"/>
                </a:cubicBezTo>
                <a:lnTo>
                  <a:pt x="77532" y="175882"/>
                </a:lnTo>
                <a:cubicBezTo>
                  <a:pt x="73886" y="175882"/>
                  <a:pt x="71456" y="178714"/>
                  <a:pt x="71456" y="182356"/>
                </a:cubicBezTo>
                <a:lnTo>
                  <a:pt x="71456" y="283928"/>
                </a:lnTo>
                <a:cubicBezTo>
                  <a:pt x="71456" y="285951"/>
                  <a:pt x="72266" y="288784"/>
                  <a:pt x="75911" y="289593"/>
                </a:cubicBezTo>
                <a:lnTo>
                  <a:pt x="78747" y="283523"/>
                </a:lnTo>
                <a:cubicBezTo>
                  <a:pt x="83203" y="272597"/>
                  <a:pt x="93329" y="266123"/>
                  <a:pt x="103861" y="265313"/>
                </a:cubicBezTo>
                <a:cubicBezTo>
                  <a:pt x="108317" y="251959"/>
                  <a:pt x="120064" y="241843"/>
                  <a:pt x="134647" y="240224"/>
                </a:cubicBezTo>
                <a:cubicBezTo>
                  <a:pt x="145179" y="239010"/>
                  <a:pt x="155710" y="242247"/>
                  <a:pt x="163407" y="249531"/>
                </a:cubicBezTo>
                <a:cubicBezTo>
                  <a:pt x="171103" y="256411"/>
                  <a:pt x="175559" y="266527"/>
                  <a:pt x="175559" y="277049"/>
                </a:cubicBezTo>
                <a:cubicBezTo>
                  <a:pt x="175559" y="278667"/>
                  <a:pt x="175559" y="281095"/>
                  <a:pt x="175559" y="283523"/>
                </a:cubicBezTo>
                <a:cubicBezTo>
                  <a:pt x="175559" y="285547"/>
                  <a:pt x="175559" y="288379"/>
                  <a:pt x="175559" y="289593"/>
                </a:cubicBezTo>
                <a:lnTo>
                  <a:pt x="199863" y="289593"/>
                </a:lnTo>
                <a:cubicBezTo>
                  <a:pt x="202294" y="289593"/>
                  <a:pt x="206344" y="285951"/>
                  <a:pt x="206344" y="283928"/>
                </a:cubicBezTo>
                <a:lnTo>
                  <a:pt x="206344" y="269360"/>
                </a:lnTo>
                <a:lnTo>
                  <a:pt x="206344" y="255601"/>
                </a:lnTo>
                <a:cubicBezTo>
                  <a:pt x="206344" y="252364"/>
                  <a:pt x="207965" y="249936"/>
                  <a:pt x="210395" y="249127"/>
                </a:cubicBezTo>
                <a:cubicBezTo>
                  <a:pt x="213230" y="247508"/>
                  <a:pt x="216066" y="248317"/>
                  <a:pt x="218091" y="250341"/>
                </a:cubicBezTo>
                <a:cubicBezTo>
                  <a:pt x="220927" y="252364"/>
                  <a:pt x="224167" y="254387"/>
                  <a:pt x="227813" y="254792"/>
                </a:cubicBezTo>
                <a:cubicBezTo>
                  <a:pt x="229028" y="255601"/>
                  <a:pt x="229838" y="255601"/>
                  <a:pt x="230648" y="255601"/>
                </a:cubicBezTo>
                <a:cubicBezTo>
                  <a:pt x="231459" y="255601"/>
                  <a:pt x="232269" y="255601"/>
                  <a:pt x="232674" y="255601"/>
                </a:cubicBezTo>
                <a:cubicBezTo>
                  <a:pt x="233484" y="256006"/>
                  <a:pt x="233889" y="255601"/>
                  <a:pt x="234294" y="255601"/>
                </a:cubicBezTo>
                <a:cubicBezTo>
                  <a:pt x="235104" y="255601"/>
                  <a:pt x="236319" y="255601"/>
                  <a:pt x="237130" y="255601"/>
                </a:cubicBezTo>
                <a:cubicBezTo>
                  <a:pt x="237535" y="255601"/>
                  <a:pt x="238345" y="255601"/>
                  <a:pt x="238750" y="255197"/>
                </a:cubicBezTo>
                <a:cubicBezTo>
                  <a:pt x="239965" y="254792"/>
                  <a:pt x="241180" y="254387"/>
                  <a:pt x="242396" y="253983"/>
                </a:cubicBezTo>
                <a:cubicBezTo>
                  <a:pt x="242396" y="253578"/>
                  <a:pt x="243206" y="253578"/>
                  <a:pt x="243611" y="253173"/>
                </a:cubicBezTo>
                <a:cubicBezTo>
                  <a:pt x="244421" y="253173"/>
                  <a:pt x="245231" y="252364"/>
                  <a:pt x="246041" y="251959"/>
                </a:cubicBezTo>
                <a:cubicBezTo>
                  <a:pt x="246446" y="251959"/>
                  <a:pt x="246851" y="251555"/>
                  <a:pt x="247256" y="251150"/>
                </a:cubicBezTo>
                <a:cubicBezTo>
                  <a:pt x="248472" y="250341"/>
                  <a:pt x="249282" y="249531"/>
                  <a:pt x="250092" y="248317"/>
                </a:cubicBezTo>
                <a:cubicBezTo>
                  <a:pt x="254548" y="243461"/>
                  <a:pt x="256573" y="237391"/>
                  <a:pt x="255763" y="230512"/>
                </a:cubicBezTo>
                <a:cubicBezTo>
                  <a:pt x="254953" y="220395"/>
                  <a:pt x="246446" y="211897"/>
                  <a:pt x="236319" y="210683"/>
                </a:cubicBezTo>
                <a:cubicBezTo>
                  <a:pt x="234294" y="210278"/>
                  <a:pt x="232674" y="210278"/>
                  <a:pt x="231459" y="210683"/>
                </a:cubicBezTo>
                <a:cubicBezTo>
                  <a:pt x="231459" y="210683"/>
                  <a:pt x="231459" y="210683"/>
                  <a:pt x="231054" y="210683"/>
                </a:cubicBezTo>
                <a:cubicBezTo>
                  <a:pt x="229838" y="210683"/>
                  <a:pt x="228623" y="211088"/>
                  <a:pt x="227003" y="211492"/>
                </a:cubicBezTo>
                <a:cubicBezTo>
                  <a:pt x="226598" y="211492"/>
                  <a:pt x="226598" y="211492"/>
                  <a:pt x="226193" y="211897"/>
                </a:cubicBezTo>
                <a:cubicBezTo>
                  <a:pt x="223357" y="212706"/>
                  <a:pt x="220522" y="214325"/>
                  <a:pt x="218091" y="216349"/>
                </a:cubicBezTo>
                <a:cubicBezTo>
                  <a:pt x="216066" y="217967"/>
                  <a:pt x="213230" y="218372"/>
                  <a:pt x="210395" y="217563"/>
                </a:cubicBezTo>
                <a:cubicBezTo>
                  <a:pt x="207965" y="216349"/>
                  <a:pt x="206344" y="213921"/>
                  <a:pt x="206344" y="211088"/>
                </a:cubicBezTo>
                <a:lnTo>
                  <a:pt x="206344" y="196924"/>
                </a:lnTo>
                <a:lnTo>
                  <a:pt x="206344" y="182356"/>
                </a:lnTo>
                <a:cubicBezTo>
                  <a:pt x="206344" y="178714"/>
                  <a:pt x="203509" y="175882"/>
                  <a:pt x="199863" y="175882"/>
                </a:cubicBezTo>
                <a:lnTo>
                  <a:pt x="160976" y="175882"/>
                </a:lnTo>
                <a:cubicBezTo>
                  <a:pt x="158141" y="175882"/>
                  <a:pt x="155710" y="173858"/>
                  <a:pt x="154495" y="171430"/>
                </a:cubicBezTo>
                <a:cubicBezTo>
                  <a:pt x="153280" y="168598"/>
                  <a:pt x="153685" y="165765"/>
                  <a:pt x="155710" y="163742"/>
                </a:cubicBezTo>
                <a:cubicBezTo>
                  <a:pt x="159356" y="159695"/>
                  <a:pt x="161381" y="154030"/>
                  <a:pt x="161381" y="148769"/>
                </a:cubicBezTo>
                <a:cubicBezTo>
                  <a:pt x="161381" y="142294"/>
                  <a:pt x="158546" y="135820"/>
                  <a:pt x="153685" y="131773"/>
                </a:cubicBezTo>
                <a:cubicBezTo>
                  <a:pt x="148824" y="127322"/>
                  <a:pt x="143153" y="125298"/>
                  <a:pt x="136267" y="126108"/>
                </a:cubicBezTo>
                <a:close/>
                <a:moveTo>
                  <a:pt x="134647" y="111944"/>
                </a:moveTo>
                <a:cubicBezTo>
                  <a:pt x="145179" y="110730"/>
                  <a:pt x="155710" y="113968"/>
                  <a:pt x="163407" y="121252"/>
                </a:cubicBezTo>
                <a:cubicBezTo>
                  <a:pt x="171103" y="128131"/>
                  <a:pt x="175559" y="138248"/>
                  <a:pt x="175559" y="148769"/>
                </a:cubicBezTo>
                <a:cubicBezTo>
                  <a:pt x="175559" y="152816"/>
                  <a:pt x="175154" y="157267"/>
                  <a:pt x="173533" y="161314"/>
                </a:cubicBezTo>
                <a:lnTo>
                  <a:pt x="199863" y="161314"/>
                </a:lnTo>
                <a:cubicBezTo>
                  <a:pt x="204724" y="161314"/>
                  <a:pt x="209585" y="163337"/>
                  <a:pt x="213230" y="166574"/>
                </a:cubicBezTo>
                <a:cubicBezTo>
                  <a:pt x="217281" y="163337"/>
                  <a:pt x="221737" y="161314"/>
                  <a:pt x="227003" y="161314"/>
                </a:cubicBezTo>
                <a:lnTo>
                  <a:pt x="243611" y="161314"/>
                </a:lnTo>
                <a:cubicBezTo>
                  <a:pt x="241180" y="156053"/>
                  <a:pt x="240775" y="150388"/>
                  <a:pt x="241180" y="144318"/>
                </a:cubicBezTo>
                <a:cubicBezTo>
                  <a:pt x="243206" y="127322"/>
                  <a:pt x="256978" y="113968"/>
                  <a:pt x="273991" y="111944"/>
                </a:cubicBezTo>
                <a:cubicBezTo>
                  <a:pt x="284523" y="110730"/>
                  <a:pt x="295055" y="113968"/>
                  <a:pt x="302751" y="121252"/>
                </a:cubicBezTo>
                <a:cubicBezTo>
                  <a:pt x="310853" y="128131"/>
                  <a:pt x="314904" y="138248"/>
                  <a:pt x="314904" y="148769"/>
                </a:cubicBezTo>
                <a:cubicBezTo>
                  <a:pt x="314904" y="152816"/>
                  <a:pt x="314498" y="157267"/>
                  <a:pt x="312878" y="161314"/>
                </a:cubicBezTo>
                <a:lnTo>
                  <a:pt x="329081" y="161314"/>
                </a:lnTo>
                <a:cubicBezTo>
                  <a:pt x="334347" y="161314"/>
                  <a:pt x="339208" y="163337"/>
                  <a:pt x="342853" y="166574"/>
                </a:cubicBezTo>
                <a:cubicBezTo>
                  <a:pt x="346499" y="163337"/>
                  <a:pt x="351360" y="161314"/>
                  <a:pt x="356626" y="161314"/>
                </a:cubicBezTo>
                <a:lnTo>
                  <a:pt x="382955" y="161314"/>
                </a:lnTo>
                <a:cubicBezTo>
                  <a:pt x="381335" y="157267"/>
                  <a:pt x="380525" y="152816"/>
                  <a:pt x="380525" y="148769"/>
                </a:cubicBezTo>
                <a:cubicBezTo>
                  <a:pt x="380525" y="138248"/>
                  <a:pt x="385386" y="128131"/>
                  <a:pt x="392677" y="121252"/>
                </a:cubicBezTo>
                <a:cubicBezTo>
                  <a:pt x="400779" y="113968"/>
                  <a:pt x="410905" y="110730"/>
                  <a:pt x="421842" y="111944"/>
                </a:cubicBezTo>
                <a:cubicBezTo>
                  <a:pt x="438450" y="113968"/>
                  <a:pt x="452223" y="127322"/>
                  <a:pt x="454248" y="144318"/>
                </a:cubicBezTo>
                <a:cubicBezTo>
                  <a:pt x="455058" y="150388"/>
                  <a:pt x="454248" y="156053"/>
                  <a:pt x="452223" y="161314"/>
                </a:cubicBezTo>
                <a:lnTo>
                  <a:pt x="478552" y="161314"/>
                </a:lnTo>
                <a:cubicBezTo>
                  <a:pt x="489894" y="161314"/>
                  <a:pt x="499211" y="171026"/>
                  <a:pt x="499211" y="182356"/>
                </a:cubicBezTo>
                <a:lnTo>
                  <a:pt x="499211" y="201376"/>
                </a:lnTo>
                <a:cubicBezTo>
                  <a:pt x="504072" y="204208"/>
                  <a:pt x="508122" y="208255"/>
                  <a:pt x="510958" y="213516"/>
                </a:cubicBezTo>
                <a:lnTo>
                  <a:pt x="544984" y="282309"/>
                </a:lnTo>
                <a:cubicBezTo>
                  <a:pt x="545794" y="283523"/>
                  <a:pt x="546199" y="284737"/>
                  <a:pt x="546604" y="286761"/>
                </a:cubicBezTo>
                <a:cubicBezTo>
                  <a:pt x="547819" y="290807"/>
                  <a:pt x="547819" y="295259"/>
                  <a:pt x="547819" y="300519"/>
                </a:cubicBezTo>
                <a:lnTo>
                  <a:pt x="542148" y="379834"/>
                </a:lnTo>
                <a:cubicBezTo>
                  <a:pt x="551465" y="381858"/>
                  <a:pt x="557541" y="390356"/>
                  <a:pt x="555921" y="399663"/>
                </a:cubicBezTo>
                <a:lnTo>
                  <a:pt x="539313" y="506091"/>
                </a:lnTo>
                <a:cubicBezTo>
                  <a:pt x="538503" y="509733"/>
                  <a:pt x="535667" y="512161"/>
                  <a:pt x="532022" y="512161"/>
                </a:cubicBezTo>
                <a:cubicBezTo>
                  <a:pt x="531617" y="512161"/>
                  <a:pt x="531211" y="512161"/>
                  <a:pt x="530806" y="512161"/>
                </a:cubicBezTo>
                <a:cubicBezTo>
                  <a:pt x="527161" y="511351"/>
                  <a:pt x="524325" y="507709"/>
                  <a:pt x="524730" y="503663"/>
                </a:cubicBezTo>
                <a:lnTo>
                  <a:pt x="536882" y="429204"/>
                </a:lnTo>
                <a:lnTo>
                  <a:pt x="425893" y="413826"/>
                </a:lnTo>
                <a:lnTo>
                  <a:pt x="415361" y="482215"/>
                </a:lnTo>
                <a:cubicBezTo>
                  <a:pt x="414551" y="486262"/>
                  <a:pt x="410905" y="489095"/>
                  <a:pt x="406855" y="488285"/>
                </a:cubicBezTo>
                <a:cubicBezTo>
                  <a:pt x="402804" y="487881"/>
                  <a:pt x="400374" y="484238"/>
                  <a:pt x="401184" y="480192"/>
                </a:cubicBezTo>
                <a:lnTo>
                  <a:pt x="416981" y="377406"/>
                </a:lnTo>
                <a:cubicBezTo>
                  <a:pt x="418197" y="372955"/>
                  <a:pt x="420627" y="368908"/>
                  <a:pt x="424273" y="366076"/>
                </a:cubicBezTo>
                <a:cubicBezTo>
                  <a:pt x="425083" y="365671"/>
                  <a:pt x="425893" y="365266"/>
                  <a:pt x="426703" y="364457"/>
                </a:cubicBezTo>
                <a:lnTo>
                  <a:pt x="421842" y="295663"/>
                </a:lnTo>
                <a:cubicBezTo>
                  <a:pt x="421842" y="294854"/>
                  <a:pt x="421842" y="293235"/>
                  <a:pt x="421842" y="293235"/>
                </a:cubicBezTo>
                <a:cubicBezTo>
                  <a:pt x="422247" y="282309"/>
                  <a:pt x="428728" y="272597"/>
                  <a:pt x="438045" y="267741"/>
                </a:cubicBezTo>
                <a:cubicBezTo>
                  <a:pt x="434805" y="261267"/>
                  <a:pt x="427513" y="256006"/>
                  <a:pt x="420222" y="255601"/>
                </a:cubicBezTo>
                <a:cubicBezTo>
                  <a:pt x="413336" y="254387"/>
                  <a:pt x="407260" y="256815"/>
                  <a:pt x="402399" y="261267"/>
                </a:cubicBezTo>
                <a:cubicBezTo>
                  <a:pt x="397538" y="265313"/>
                  <a:pt x="395108" y="271383"/>
                  <a:pt x="395108" y="277858"/>
                </a:cubicBezTo>
                <a:cubicBezTo>
                  <a:pt x="395108" y="279072"/>
                  <a:pt x="395108" y="281500"/>
                  <a:pt x="395108" y="283523"/>
                </a:cubicBezTo>
                <a:cubicBezTo>
                  <a:pt x="395108" y="289593"/>
                  <a:pt x="395513" y="292426"/>
                  <a:pt x="395108" y="294045"/>
                </a:cubicBezTo>
                <a:cubicBezTo>
                  <a:pt x="393892" y="300519"/>
                  <a:pt x="388626" y="304971"/>
                  <a:pt x="382145" y="304971"/>
                </a:cubicBezTo>
                <a:lnTo>
                  <a:pt x="356626" y="304971"/>
                </a:lnTo>
                <a:cubicBezTo>
                  <a:pt x="351360" y="304971"/>
                  <a:pt x="346499" y="302947"/>
                  <a:pt x="342853" y="299710"/>
                </a:cubicBezTo>
                <a:cubicBezTo>
                  <a:pt x="339208" y="302947"/>
                  <a:pt x="334347" y="305375"/>
                  <a:pt x="329081" y="305375"/>
                </a:cubicBezTo>
                <a:lnTo>
                  <a:pt x="312878" y="305375"/>
                </a:lnTo>
                <a:cubicBezTo>
                  <a:pt x="314498" y="309017"/>
                  <a:pt x="314904" y="313469"/>
                  <a:pt x="314904" y="317920"/>
                </a:cubicBezTo>
                <a:cubicBezTo>
                  <a:pt x="314904" y="328441"/>
                  <a:pt x="310853" y="338153"/>
                  <a:pt x="302751" y="345437"/>
                </a:cubicBezTo>
                <a:cubicBezTo>
                  <a:pt x="296270" y="351508"/>
                  <a:pt x="287359" y="354745"/>
                  <a:pt x="278042" y="354745"/>
                </a:cubicBezTo>
                <a:cubicBezTo>
                  <a:pt x="276827" y="354745"/>
                  <a:pt x="275207" y="354745"/>
                  <a:pt x="273991" y="354745"/>
                </a:cubicBezTo>
                <a:cubicBezTo>
                  <a:pt x="256978" y="352722"/>
                  <a:pt x="243206" y="338963"/>
                  <a:pt x="241180" y="322371"/>
                </a:cubicBezTo>
                <a:cubicBezTo>
                  <a:pt x="240775" y="316301"/>
                  <a:pt x="241180" y="310231"/>
                  <a:pt x="243611" y="305375"/>
                </a:cubicBezTo>
                <a:lnTo>
                  <a:pt x="227003" y="305375"/>
                </a:lnTo>
                <a:cubicBezTo>
                  <a:pt x="221332" y="305375"/>
                  <a:pt x="216471" y="302947"/>
                  <a:pt x="212825" y="299305"/>
                </a:cubicBezTo>
                <a:cubicBezTo>
                  <a:pt x="208775" y="302138"/>
                  <a:pt x="204319" y="304161"/>
                  <a:pt x="199863" y="304161"/>
                </a:cubicBezTo>
                <a:lnTo>
                  <a:pt x="171103" y="304161"/>
                </a:lnTo>
                <a:cubicBezTo>
                  <a:pt x="169888" y="304161"/>
                  <a:pt x="168673" y="303757"/>
                  <a:pt x="167457" y="302947"/>
                </a:cubicBezTo>
                <a:cubicBezTo>
                  <a:pt x="164217" y="301329"/>
                  <a:pt x="161786" y="298091"/>
                  <a:pt x="160976" y="294045"/>
                </a:cubicBezTo>
                <a:cubicBezTo>
                  <a:pt x="160976" y="292426"/>
                  <a:pt x="160976" y="289593"/>
                  <a:pt x="160976" y="283119"/>
                </a:cubicBezTo>
                <a:cubicBezTo>
                  <a:pt x="161381" y="280691"/>
                  <a:pt x="161381" y="278667"/>
                  <a:pt x="161381" y="277049"/>
                </a:cubicBezTo>
                <a:cubicBezTo>
                  <a:pt x="161381" y="270574"/>
                  <a:pt x="158546" y="264504"/>
                  <a:pt x="153685" y="260457"/>
                </a:cubicBezTo>
                <a:cubicBezTo>
                  <a:pt x="148824" y="255601"/>
                  <a:pt x="143153" y="253578"/>
                  <a:pt x="136267" y="254387"/>
                </a:cubicBezTo>
                <a:cubicBezTo>
                  <a:pt x="128166" y="255601"/>
                  <a:pt x="121279" y="260457"/>
                  <a:pt x="118039" y="267741"/>
                </a:cubicBezTo>
                <a:cubicBezTo>
                  <a:pt x="127760" y="272597"/>
                  <a:pt x="133837" y="282309"/>
                  <a:pt x="134242" y="292831"/>
                </a:cubicBezTo>
                <a:cubicBezTo>
                  <a:pt x="134242" y="293235"/>
                  <a:pt x="134242" y="294854"/>
                  <a:pt x="133837" y="295663"/>
                </a:cubicBezTo>
                <a:lnTo>
                  <a:pt x="129381" y="364457"/>
                </a:lnTo>
                <a:cubicBezTo>
                  <a:pt x="130191" y="365266"/>
                  <a:pt x="131001" y="365671"/>
                  <a:pt x="132216" y="366076"/>
                </a:cubicBezTo>
                <a:cubicBezTo>
                  <a:pt x="135862" y="368908"/>
                  <a:pt x="138292" y="372955"/>
                  <a:pt x="139102" y="377406"/>
                </a:cubicBezTo>
                <a:lnTo>
                  <a:pt x="154900" y="480192"/>
                </a:lnTo>
                <a:cubicBezTo>
                  <a:pt x="155710" y="484238"/>
                  <a:pt x="152875" y="487881"/>
                  <a:pt x="149229" y="488285"/>
                </a:cubicBezTo>
                <a:cubicBezTo>
                  <a:pt x="145584" y="489095"/>
                  <a:pt x="141938" y="486262"/>
                  <a:pt x="141128" y="482215"/>
                </a:cubicBezTo>
                <a:lnTo>
                  <a:pt x="130191" y="413826"/>
                </a:lnTo>
                <a:lnTo>
                  <a:pt x="19201" y="429204"/>
                </a:lnTo>
                <a:lnTo>
                  <a:pt x="30138" y="504067"/>
                </a:lnTo>
                <a:cubicBezTo>
                  <a:pt x="30138" y="507709"/>
                  <a:pt x="27708" y="511351"/>
                  <a:pt x="24062" y="512161"/>
                </a:cubicBezTo>
                <a:cubicBezTo>
                  <a:pt x="23657" y="512161"/>
                  <a:pt x="22847" y="512161"/>
                  <a:pt x="22847" y="512161"/>
                </a:cubicBezTo>
                <a:cubicBezTo>
                  <a:pt x="19201" y="512161"/>
                  <a:pt x="16366" y="509733"/>
                  <a:pt x="15556" y="506091"/>
                </a:cubicBezTo>
                <a:lnTo>
                  <a:pt x="163" y="399663"/>
                </a:lnTo>
                <a:cubicBezTo>
                  <a:pt x="-1052" y="390356"/>
                  <a:pt x="4619" y="381858"/>
                  <a:pt x="13530" y="379834"/>
                </a:cubicBezTo>
                <a:lnTo>
                  <a:pt x="8265" y="300519"/>
                </a:lnTo>
                <a:cubicBezTo>
                  <a:pt x="7859" y="295259"/>
                  <a:pt x="8265" y="290807"/>
                  <a:pt x="9480" y="286761"/>
                </a:cubicBezTo>
                <a:cubicBezTo>
                  <a:pt x="9480" y="284737"/>
                  <a:pt x="10290" y="283523"/>
                  <a:pt x="10695" y="282309"/>
                </a:cubicBezTo>
                <a:lnTo>
                  <a:pt x="45126" y="213516"/>
                </a:lnTo>
                <a:cubicBezTo>
                  <a:pt x="47556" y="208255"/>
                  <a:pt x="52012" y="204208"/>
                  <a:pt x="56873" y="201376"/>
                </a:cubicBezTo>
                <a:lnTo>
                  <a:pt x="56873" y="182356"/>
                </a:lnTo>
                <a:cubicBezTo>
                  <a:pt x="56873" y="171026"/>
                  <a:pt x="66595" y="161314"/>
                  <a:pt x="77532" y="161314"/>
                </a:cubicBezTo>
                <a:lnTo>
                  <a:pt x="104266" y="161314"/>
                </a:lnTo>
                <a:cubicBezTo>
                  <a:pt x="101836" y="156053"/>
                  <a:pt x="101431" y="150388"/>
                  <a:pt x="101836" y="144318"/>
                </a:cubicBezTo>
                <a:cubicBezTo>
                  <a:pt x="104266" y="127322"/>
                  <a:pt x="117634" y="113968"/>
                  <a:pt x="134647" y="111944"/>
                </a:cubicBezTo>
                <a:close/>
                <a:moveTo>
                  <a:pt x="207696" y="76796"/>
                </a:moveTo>
                <a:cubicBezTo>
                  <a:pt x="211382" y="76796"/>
                  <a:pt x="215067" y="80072"/>
                  <a:pt x="215067" y="84168"/>
                </a:cubicBezTo>
                <a:lnTo>
                  <a:pt x="215067" y="101367"/>
                </a:lnTo>
                <a:lnTo>
                  <a:pt x="232267" y="101367"/>
                </a:lnTo>
                <a:cubicBezTo>
                  <a:pt x="236362" y="101367"/>
                  <a:pt x="239638" y="105053"/>
                  <a:pt x="239638" y="108738"/>
                </a:cubicBezTo>
                <a:cubicBezTo>
                  <a:pt x="239638" y="112834"/>
                  <a:pt x="236362" y="116110"/>
                  <a:pt x="232267" y="116110"/>
                </a:cubicBezTo>
                <a:lnTo>
                  <a:pt x="215067" y="116110"/>
                </a:lnTo>
                <a:lnTo>
                  <a:pt x="215067" y="133309"/>
                </a:lnTo>
                <a:cubicBezTo>
                  <a:pt x="215067" y="137405"/>
                  <a:pt x="211382" y="140681"/>
                  <a:pt x="207696" y="140681"/>
                </a:cubicBezTo>
                <a:cubicBezTo>
                  <a:pt x="203601" y="140681"/>
                  <a:pt x="200325" y="137405"/>
                  <a:pt x="200325" y="133309"/>
                </a:cubicBezTo>
                <a:lnTo>
                  <a:pt x="200325" y="116110"/>
                </a:lnTo>
                <a:lnTo>
                  <a:pt x="183125" y="116110"/>
                </a:lnTo>
                <a:cubicBezTo>
                  <a:pt x="179030" y="116110"/>
                  <a:pt x="175754" y="112834"/>
                  <a:pt x="175754" y="108738"/>
                </a:cubicBezTo>
                <a:cubicBezTo>
                  <a:pt x="175754" y="105053"/>
                  <a:pt x="179030" y="101367"/>
                  <a:pt x="183125" y="101367"/>
                </a:cubicBezTo>
                <a:lnTo>
                  <a:pt x="200325" y="101367"/>
                </a:lnTo>
                <a:lnTo>
                  <a:pt x="200325" y="84168"/>
                </a:lnTo>
                <a:cubicBezTo>
                  <a:pt x="200325" y="80072"/>
                  <a:pt x="203601" y="76796"/>
                  <a:pt x="207696" y="76796"/>
                </a:cubicBezTo>
                <a:close/>
                <a:moveTo>
                  <a:pt x="354144" y="51795"/>
                </a:moveTo>
                <a:cubicBezTo>
                  <a:pt x="358253" y="51795"/>
                  <a:pt x="361130" y="54586"/>
                  <a:pt x="361130" y="58572"/>
                </a:cubicBezTo>
                <a:lnTo>
                  <a:pt x="361130" y="66944"/>
                </a:lnTo>
                <a:lnTo>
                  <a:pt x="369759" y="66944"/>
                </a:lnTo>
                <a:cubicBezTo>
                  <a:pt x="373458" y="66944"/>
                  <a:pt x="377156" y="69734"/>
                  <a:pt x="377156" y="73721"/>
                </a:cubicBezTo>
                <a:cubicBezTo>
                  <a:pt x="377156" y="77707"/>
                  <a:pt x="373458" y="80498"/>
                  <a:pt x="369759" y="80498"/>
                </a:cubicBezTo>
                <a:lnTo>
                  <a:pt x="361130" y="80498"/>
                </a:lnTo>
                <a:lnTo>
                  <a:pt x="361130" y="88869"/>
                </a:lnTo>
                <a:cubicBezTo>
                  <a:pt x="361130" y="92855"/>
                  <a:pt x="358253" y="96045"/>
                  <a:pt x="354144" y="96045"/>
                </a:cubicBezTo>
                <a:cubicBezTo>
                  <a:pt x="350034" y="96045"/>
                  <a:pt x="346747" y="92855"/>
                  <a:pt x="346747" y="88869"/>
                </a:cubicBezTo>
                <a:lnTo>
                  <a:pt x="346747" y="80498"/>
                </a:lnTo>
                <a:lnTo>
                  <a:pt x="338117" y="80498"/>
                </a:lnTo>
                <a:cubicBezTo>
                  <a:pt x="334008" y="80498"/>
                  <a:pt x="331131" y="77707"/>
                  <a:pt x="331131" y="73721"/>
                </a:cubicBezTo>
                <a:cubicBezTo>
                  <a:pt x="331131" y="69734"/>
                  <a:pt x="334008" y="66944"/>
                  <a:pt x="338117" y="66944"/>
                </a:cubicBezTo>
                <a:lnTo>
                  <a:pt x="346747" y="66944"/>
                </a:lnTo>
                <a:lnTo>
                  <a:pt x="346747" y="58572"/>
                </a:lnTo>
                <a:cubicBezTo>
                  <a:pt x="346747" y="54586"/>
                  <a:pt x="350034" y="51795"/>
                  <a:pt x="354144" y="51795"/>
                </a:cubicBezTo>
                <a:close/>
                <a:moveTo>
                  <a:pt x="278923" y="0"/>
                </a:moveTo>
                <a:cubicBezTo>
                  <a:pt x="283077" y="0"/>
                  <a:pt x="286399" y="3285"/>
                  <a:pt x="286399" y="7390"/>
                </a:cubicBezTo>
                <a:lnTo>
                  <a:pt x="286399" y="10675"/>
                </a:lnTo>
                <a:lnTo>
                  <a:pt x="289307" y="10675"/>
                </a:lnTo>
                <a:cubicBezTo>
                  <a:pt x="293460" y="10675"/>
                  <a:pt x="296783" y="13959"/>
                  <a:pt x="296783" y="18065"/>
                </a:cubicBezTo>
                <a:cubicBezTo>
                  <a:pt x="296783" y="21760"/>
                  <a:pt x="293460" y="25045"/>
                  <a:pt x="289307" y="25045"/>
                </a:cubicBezTo>
                <a:lnTo>
                  <a:pt x="286399" y="25045"/>
                </a:lnTo>
                <a:lnTo>
                  <a:pt x="286399" y="27919"/>
                </a:lnTo>
                <a:cubicBezTo>
                  <a:pt x="286399" y="32024"/>
                  <a:pt x="283077" y="35309"/>
                  <a:pt x="278923" y="35309"/>
                </a:cubicBezTo>
                <a:cubicBezTo>
                  <a:pt x="274770" y="35309"/>
                  <a:pt x="271863" y="32024"/>
                  <a:pt x="271863" y="27919"/>
                </a:cubicBezTo>
                <a:lnTo>
                  <a:pt x="271863" y="25045"/>
                </a:lnTo>
                <a:lnTo>
                  <a:pt x="268540" y="25045"/>
                </a:lnTo>
                <a:cubicBezTo>
                  <a:pt x="264802" y="25045"/>
                  <a:pt x="261479" y="21760"/>
                  <a:pt x="261479" y="18065"/>
                </a:cubicBezTo>
                <a:cubicBezTo>
                  <a:pt x="261479" y="13959"/>
                  <a:pt x="264802" y="10675"/>
                  <a:pt x="268540" y="10675"/>
                </a:cubicBezTo>
                <a:lnTo>
                  <a:pt x="271863" y="10675"/>
                </a:lnTo>
                <a:lnTo>
                  <a:pt x="271863" y="7390"/>
                </a:lnTo>
                <a:cubicBezTo>
                  <a:pt x="271863" y="3285"/>
                  <a:pt x="274770" y="0"/>
                  <a:pt x="278923" y="0"/>
                </a:cubicBezTo>
                <a:close/>
              </a:path>
            </a:pathLst>
          </a:custGeom>
          <a:solidFill>
            <a:schemeClr val="bg1"/>
          </a:solidFill>
          <a:ln>
            <a:noFill/>
          </a:ln>
          <a:effectLst/>
        </p:spPr>
        <p:txBody>
          <a:bodyPr wrap="square" anchor="ctr">
            <a:noAutofit/>
          </a:bodyPr>
          <a:lstStyle/>
          <a:p>
            <a:pPr defTabSz="914222"/>
            <a:endParaRPr lang="en-US" sz="363" dirty="0">
              <a:solidFill>
                <a:srgbClr val="272727"/>
              </a:solidFill>
              <a:latin typeface="Arial" panose="020B0604020202020204" pitchFamily="34" charset="0"/>
              <a:cs typeface="Arial" panose="020B0604020202020204" pitchFamily="34" charset="0"/>
            </a:endParaRPr>
          </a:p>
        </p:txBody>
      </p:sp>
      <p:sp>
        <p:nvSpPr>
          <p:cNvPr id="36" name="Freeform 35">
            <a:extLst>
              <a:ext uri="{FF2B5EF4-FFF2-40B4-BE49-F238E27FC236}">
                <a16:creationId xmlns:a16="http://schemas.microsoft.com/office/drawing/2014/main" xmlns="" id="{7905F651-1C6A-6046-AE7A-5F97D707F21E}"/>
              </a:ext>
            </a:extLst>
          </p:cNvPr>
          <p:cNvSpPr>
            <a:spLocks noChangeArrowheads="1"/>
          </p:cNvSpPr>
          <p:nvPr/>
        </p:nvSpPr>
        <p:spPr bwMode="auto">
          <a:xfrm>
            <a:off x="5325241" y="4158813"/>
            <a:ext cx="486595" cy="474824"/>
          </a:xfrm>
          <a:custGeom>
            <a:avLst/>
            <a:gdLst>
              <a:gd name="connsiteX0" fmla="*/ 375077 w 517152"/>
              <a:gd name="connsiteY0" fmla="*/ 398262 h 504641"/>
              <a:gd name="connsiteX1" fmla="*/ 386006 w 517152"/>
              <a:gd name="connsiteY1" fmla="*/ 398262 h 504641"/>
              <a:gd name="connsiteX2" fmla="*/ 400173 w 517152"/>
              <a:gd name="connsiteY2" fmla="*/ 406818 h 504641"/>
              <a:gd name="connsiteX3" fmla="*/ 409483 w 517152"/>
              <a:gd name="connsiteY3" fmla="*/ 422708 h 504641"/>
              <a:gd name="connsiteX4" fmla="*/ 421221 w 517152"/>
              <a:gd name="connsiteY4" fmla="*/ 429635 h 504641"/>
              <a:gd name="connsiteX5" fmla="*/ 432959 w 517152"/>
              <a:gd name="connsiteY5" fmla="*/ 422708 h 504641"/>
              <a:gd name="connsiteX6" fmla="*/ 442269 w 517152"/>
              <a:gd name="connsiteY6" fmla="*/ 406818 h 504641"/>
              <a:gd name="connsiteX7" fmla="*/ 456436 w 517152"/>
              <a:gd name="connsiteY7" fmla="*/ 398262 h 504641"/>
              <a:gd name="connsiteX8" fmla="*/ 467770 w 517152"/>
              <a:gd name="connsiteY8" fmla="*/ 398262 h 504641"/>
              <a:gd name="connsiteX9" fmla="*/ 512295 w 517152"/>
              <a:gd name="connsiteY9" fmla="*/ 440636 h 504641"/>
              <a:gd name="connsiteX10" fmla="*/ 517152 w 517152"/>
              <a:gd name="connsiteY10" fmla="*/ 496862 h 504641"/>
              <a:gd name="connsiteX11" fmla="*/ 510676 w 517152"/>
              <a:gd name="connsiteY11" fmla="*/ 504603 h 504641"/>
              <a:gd name="connsiteX12" fmla="*/ 502985 w 517152"/>
              <a:gd name="connsiteY12" fmla="*/ 498084 h 504641"/>
              <a:gd name="connsiteX13" fmla="*/ 498128 w 517152"/>
              <a:gd name="connsiteY13" fmla="*/ 442265 h 504641"/>
              <a:gd name="connsiteX14" fmla="*/ 467770 w 517152"/>
              <a:gd name="connsiteY14" fmla="*/ 412930 h 504641"/>
              <a:gd name="connsiteX15" fmla="*/ 456436 w 517152"/>
              <a:gd name="connsiteY15" fmla="*/ 412930 h 504641"/>
              <a:gd name="connsiteX16" fmla="*/ 454412 w 517152"/>
              <a:gd name="connsiteY16" fmla="*/ 414152 h 504641"/>
              <a:gd name="connsiteX17" fmla="*/ 445507 w 517152"/>
              <a:gd name="connsiteY17" fmla="*/ 430042 h 504641"/>
              <a:gd name="connsiteX18" fmla="*/ 421221 w 517152"/>
              <a:gd name="connsiteY18" fmla="*/ 443895 h 504641"/>
              <a:gd name="connsiteX19" fmla="*/ 397339 w 517152"/>
              <a:gd name="connsiteY19" fmla="*/ 430042 h 504641"/>
              <a:gd name="connsiteX20" fmla="*/ 387625 w 517152"/>
              <a:gd name="connsiteY20" fmla="*/ 414152 h 504641"/>
              <a:gd name="connsiteX21" fmla="*/ 386006 w 517152"/>
              <a:gd name="connsiteY21" fmla="*/ 412930 h 504641"/>
              <a:gd name="connsiteX22" fmla="*/ 375077 w 517152"/>
              <a:gd name="connsiteY22" fmla="*/ 412930 h 504641"/>
              <a:gd name="connsiteX23" fmla="*/ 344314 w 517152"/>
              <a:gd name="connsiteY23" fmla="*/ 427598 h 504641"/>
              <a:gd name="connsiteX24" fmla="*/ 337838 w 517152"/>
              <a:gd name="connsiteY24" fmla="*/ 435746 h 504641"/>
              <a:gd name="connsiteX25" fmla="*/ 298170 w 517152"/>
              <a:gd name="connsiteY25" fmla="*/ 501344 h 504641"/>
              <a:gd name="connsiteX26" fmla="*/ 292098 w 517152"/>
              <a:gd name="connsiteY26" fmla="*/ 504603 h 504641"/>
              <a:gd name="connsiteX27" fmla="*/ 288051 w 517152"/>
              <a:gd name="connsiteY27" fmla="*/ 503788 h 504641"/>
              <a:gd name="connsiteX28" fmla="*/ 285622 w 517152"/>
              <a:gd name="connsiteY28" fmla="*/ 494010 h 504641"/>
              <a:gd name="connsiteX29" fmla="*/ 326909 w 517152"/>
              <a:gd name="connsiteY29" fmla="*/ 426783 h 504641"/>
              <a:gd name="connsiteX30" fmla="*/ 332980 w 517152"/>
              <a:gd name="connsiteY30" fmla="*/ 418634 h 504641"/>
              <a:gd name="connsiteX31" fmla="*/ 375077 w 517152"/>
              <a:gd name="connsiteY31" fmla="*/ 398262 h 504641"/>
              <a:gd name="connsiteX32" fmla="*/ 49015 w 517152"/>
              <a:gd name="connsiteY32" fmla="*/ 398262 h 504641"/>
              <a:gd name="connsiteX33" fmla="*/ 60754 w 517152"/>
              <a:gd name="connsiteY33" fmla="*/ 398262 h 504641"/>
              <a:gd name="connsiteX34" fmla="*/ 74516 w 517152"/>
              <a:gd name="connsiteY34" fmla="*/ 406818 h 504641"/>
              <a:gd name="connsiteX35" fmla="*/ 84231 w 517152"/>
              <a:gd name="connsiteY35" fmla="*/ 422708 h 504641"/>
              <a:gd name="connsiteX36" fmla="*/ 95969 w 517152"/>
              <a:gd name="connsiteY36" fmla="*/ 429635 h 504641"/>
              <a:gd name="connsiteX37" fmla="*/ 107303 w 517152"/>
              <a:gd name="connsiteY37" fmla="*/ 422708 h 504641"/>
              <a:gd name="connsiteX38" fmla="*/ 116612 w 517152"/>
              <a:gd name="connsiteY38" fmla="*/ 406818 h 504641"/>
              <a:gd name="connsiteX39" fmla="*/ 131184 w 517152"/>
              <a:gd name="connsiteY39" fmla="*/ 398262 h 504641"/>
              <a:gd name="connsiteX40" fmla="*/ 142113 w 517152"/>
              <a:gd name="connsiteY40" fmla="*/ 398262 h 504641"/>
              <a:gd name="connsiteX41" fmla="*/ 183805 w 517152"/>
              <a:gd name="connsiteY41" fmla="*/ 418634 h 504641"/>
              <a:gd name="connsiteX42" fmla="*/ 190281 w 517152"/>
              <a:gd name="connsiteY42" fmla="*/ 426783 h 504641"/>
              <a:gd name="connsiteX43" fmla="*/ 231163 w 517152"/>
              <a:gd name="connsiteY43" fmla="*/ 494010 h 504641"/>
              <a:gd name="connsiteX44" fmla="*/ 228735 w 517152"/>
              <a:gd name="connsiteY44" fmla="*/ 503788 h 504641"/>
              <a:gd name="connsiteX45" fmla="*/ 225092 w 517152"/>
              <a:gd name="connsiteY45" fmla="*/ 504603 h 504641"/>
              <a:gd name="connsiteX46" fmla="*/ 219020 w 517152"/>
              <a:gd name="connsiteY46" fmla="*/ 501344 h 504641"/>
              <a:gd name="connsiteX47" fmla="*/ 178948 w 517152"/>
              <a:gd name="connsiteY47" fmla="*/ 435746 h 504641"/>
              <a:gd name="connsiteX48" fmla="*/ 172471 w 517152"/>
              <a:gd name="connsiteY48" fmla="*/ 427598 h 504641"/>
              <a:gd name="connsiteX49" fmla="*/ 142113 w 517152"/>
              <a:gd name="connsiteY49" fmla="*/ 412930 h 504641"/>
              <a:gd name="connsiteX50" fmla="*/ 131184 w 517152"/>
              <a:gd name="connsiteY50" fmla="*/ 412930 h 504641"/>
              <a:gd name="connsiteX51" fmla="*/ 129160 w 517152"/>
              <a:gd name="connsiteY51" fmla="*/ 414152 h 504641"/>
              <a:gd name="connsiteX52" fmla="*/ 119851 w 517152"/>
              <a:gd name="connsiteY52" fmla="*/ 430042 h 504641"/>
              <a:gd name="connsiteX53" fmla="*/ 95969 w 517152"/>
              <a:gd name="connsiteY53" fmla="*/ 443895 h 504641"/>
              <a:gd name="connsiteX54" fmla="*/ 71683 w 517152"/>
              <a:gd name="connsiteY54" fmla="*/ 430042 h 504641"/>
              <a:gd name="connsiteX55" fmla="*/ 62373 w 517152"/>
              <a:gd name="connsiteY55" fmla="*/ 414152 h 504641"/>
              <a:gd name="connsiteX56" fmla="*/ 60754 w 517152"/>
              <a:gd name="connsiteY56" fmla="*/ 412930 h 504641"/>
              <a:gd name="connsiteX57" fmla="*/ 49420 w 517152"/>
              <a:gd name="connsiteY57" fmla="*/ 412930 h 504641"/>
              <a:gd name="connsiteX58" fmla="*/ 19062 w 517152"/>
              <a:gd name="connsiteY58" fmla="*/ 442265 h 504641"/>
              <a:gd name="connsiteX59" fmla="*/ 14205 w 517152"/>
              <a:gd name="connsiteY59" fmla="*/ 498084 h 504641"/>
              <a:gd name="connsiteX60" fmla="*/ 6514 w 517152"/>
              <a:gd name="connsiteY60" fmla="*/ 504603 h 504641"/>
              <a:gd name="connsiteX61" fmla="*/ 38 w 517152"/>
              <a:gd name="connsiteY61" fmla="*/ 496862 h 504641"/>
              <a:gd name="connsiteX62" fmla="*/ 4490 w 517152"/>
              <a:gd name="connsiteY62" fmla="*/ 440636 h 504641"/>
              <a:gd name="connsiteX63" fmla="*/ 49015 w 517152"/>
              <a:gd name="connsiteY63" fmla="*/ 398262 h 504641"/>
              <a:gd name="connsiteX64" fmla="*/ 420221 w 517152"/>
              <a:gd name="connsiteY64" fmla="*/ 307133 h 504641"/>
              <a:gd name="connsiteX65" fmla="*/ 382125 w 517152"/>
              <a:gd name="connsiteY65" fmla="*/ 345375 h 504641"/>
              <a:gd name="connsiteX66" fmla="*/ 420221 w 517152"/>
              <a:gd name="connsiteY66" fmla="*/ 383618 h 504641"/>
              <a:gd name="connsiteX67" fmla="*/ 458316 w 517152"/>
              <a:gd name="connsiteY67" fmla="*/ 345375 h 504641"/>
              <a:gd name="connsiteX68" fmla="*/ 420221 w 517152"/>
              <a:gd name="connsiteY68" fmla="*/ 307133 h 504641"/>
              <a:gd name="connsiteX69" fmla="*/ 95181 w 517152"/>
              <a:gd name="connsiteY69" fmla="*/ 307133 h 504641"/>
              <a:gd name="connsiteX70" fmla="*/ 56681 w 517152"/>
              <a:gd name="connsiteY70" fmla="*/ 345375 h 504641"/>
              <a:gd name="connsiteX71" fmla="*/ 95181 w 517152"/>
              <a:gd name="connsiteY71" fmla="*/ 383618 h 504641"/>
              <a:gd name="connsiteX72" fmla="*/ 133277 w 517152"/>
              <a:gd name="connsiteY72" fmla="*/ 345375 h 504641"/>
              <a:gd name="connsiteX73" fmla="*/ 95181 w 517152"/>
              <a:gd name="connsiteY73" fmla="*/ 307133 h 504641"/>
              <a:gd name="connsiteX74" fmla="*/ 420221 w 517152"/>
              <a:gd name="connsiteY74" fmla="*/ 292893 h 504641"/>
              <a:gd name="connsiteX75" fmla="*/ 472501 w 517152"/>
              <a:gd name="connsiteY75" fmla="*/ 345375 h 504641"/>
              <a:gd name="connsiteX76" fmla="*/ 420221 w 517152"/>
              <a:gd name="connsiteY76" fmla="*/ 397857 h 504641"/>
              <a:gd name="connsiteX77" fmla="*/ 367535 w 517152"/>
              <a:gd name="connsiteY77" fmla="*/ 345375 h 504641"/>
              <a:gd name="connsiteX78" fmla="*/ 420221 w 517152"/>
              <a:gd name="connsiteY78" fmla="*/ 292893 h 504641"/>
              <a:gd name="connsiteX79" fmla="*/ 95181 w 517152"/>
              <a:gd name="connsiteY79" fmla="*/ 292893 h 504641"/>
              <a:gd name="connsiteX80" fmla="*/ 147462 w 517152"/>
              <a:gd name="connsiteY80" fmla="*/ 345375 h 504641"/>
              <a:gd name="connsiteX81" fmla="*/ 95181 w 517152"/>
              <a:gd name="connsiteY81" fmla="*/ 397857 h 504641"/>
              <a:gd name="connsiteX82" fmla="*/ 42496 w 517152"/>
              <a:gd name="connsiteY82" fmla="*/ 345375 h 504641"/>
              <a:gd name="connsiteX83" fmla="*/ 95181 w 517152"/>
              <a:gd name="connsiteY83" fmla="*/ 292893 h 504641"/>
              <a:gd name="connsiteX84" fmla="*/ 257898 w 517152"/>
              <a:gd name="connsiteY84" fmla="*/ 89298 h 504641"/>
              <a:gd name="connsiteX85" fmla="*/ 272487 w 517152"/>
              <a:gd name="connsiteY85" fmla="*/ 103887 h 504641"/>
              <a:gd name="connsiteX86" fmla="*/ 257898 w 517152"/>
              <a:gd name="connsiteY86" fmla="*/ 119264 h 504641"/>
              <a:gd name="connsiteX87" fmla="*/ 242521 w 517152"/>
              <a:gd name="connsiteY87" fmla="*/ 103887 h 504641"/>
              <a:gd name="connsiteX88" fmla="*/ 257898 w 517152"/>
              <a:gd name="connsiteY88" fmla="*/ 89298 h 504641"/>
              <a:gd name="connsiteX89" fmla="*/ 196980 w 517152"/>
              <a:gd name="connsiteY89" fmla="*/ 89298 h 504641"/>
              <a:gd name="connsiteX90" fmla="*/ 211761 w 517152"/>
              <a:gd name="connsiteY90" fmla="*/ 103887 h 504641"/>
              <a:gd name="connsiteX91" fmla="*/ 196980 w 517152"/>
              <a:gd name="connsiteY91" fmla="*/ 119264 h 504641"/>
              <a:gd name="connsiteX92" fmla="*/ 181800 w 517152"/>
              <a:gd name="connsiteY92" fmla="*/ 103887 h 504641"/>
              <a:gd name="connsiteX93" fmla="*/ 196980 w 517152"/>
              <a:gd name="connsiteY93" fmla="*/ 89298 h 504641"/>
              <a:gd name="connsiteX94" fmla="*/ 134073 w 517152"/>
              <a:gd name="connsiteY94" fmla="*/ 89298 h 504641"/>
              <a:gd name="connsiteX95" fmla="*/ 149253 w 517152"/>
              <a:gd name="connsiteY95" fmla="*/ 103887 h 504641"/>
              <a:gd name="connsiteX96" fmla="*/ 134073 w 517152"/>
              <a:gd name="connsiteY96" fmla="*/ 119264 h 504641"/>
              <a:gd name="connsiteX97" fmla="*/ 119292 w 517152"/>
              <a:gd name="connsiteY97" fmla="*/ 103887 h 504641"/>
              <a:gd name="connsiteX98" fmla="*/ 134073 w 517152"/>
              <a:gd name="connsiteY98" fmla="*/ 89298 h 504641"/>
              <a:gd name="connsiteX99" fmla="*/ 374112 w 517152"/>
              <a:gd name="connsiteY99" fmla="*/ 45456 h 504641"/>
              <a:gd name="connsiteX100" fmla="*/ 470715 w 517152"/>
              <a:gd name="connsiteY100" fmla="*/ 155971 h 504641"/>
              <a:gd name="connsiteX101" fmla="*/ 470715 w 517152"/>
              <a:gd name="connsiteY101" fmla="*/ 160019 h 504641"/>
              <a:gd name="connsiteX102" fmla="*/ 371271 w 517152"/>
              <a:gd name="connsiteY102" fmla="*/ 270937 h 504641"/>
              <a:gd name="connsiteX103" fmla="*/ 371271 w 517152"/>
              <a:gd name="connsiteY103" fmla="*/ 305751 h 504641"/>
              <a:gd name="connsiteX104" fmla="*/ 365182 w 517152"/>
              <a:gd name="connsiteY104" fmla="*/ 316276 h 504641"/>
              <a:gd name="connsiteX105" fmla="*/ 359906 w 517152"/>
              <a:gd name="connsiteY105" fmla="*/ 317490 h 504641"/>
              <a:gd name="connsiteX106" fmla="*/ 353005 w 517152"/>
              <a:gd name="connsiteY106" fmla="*/ 315062 h 504641"/>
              <a:gd name="connsiteX107" fmla="*/ 300645 w 517152"/>
              <a:gd name="connsiteY107" fmla="*/ 273366 h 504641"/>
              <a:gd name="connsiteX108" fmla="*/ 296180 w 517152"/>
              <a:gd name="connsiteY108" fmla="*/ 271747 h 504641"/>
              <a:gd name="connsiteX109" fmla="*/ 255590 w 517152"/>
              <a:gd name="connsiteY109" fmla="*/ 271747 h 504641"/>
              <a:gd name="connsiteX110" fmla="*/ 199171 w 517152"/>
              <a:gd name="connsiteY110" fmla="*/ 256769 h 504641"/>
              <a:gd name="connsiteX111" fmla="*/ 196329 w 517152"/>
              <a:gd name="connsiteY111" fmla="*/ 247053 h 504641"/>
              <a:gd name="connsiteX112" fmla="*/ 206477 w 517152"/>
              <a:gd name="connsiteY112" fmla="*/ 244219 h 504641"/>
              <a:gd name="connsiteX113" fmla="*/ 255590 w 517152"/>
              <a:gd name="connsiteY113" fmla="*/ 257578 h 504641"/>
              <a:gd name="connsiteX114" fmla="*/ 296180 w 517152"/>
              <a:gd name="connsiteY114" fmla="*/ 257578 h 504641"/>
              <a:gd name="connsiteX115" fmla="*/ 309574 w 517152"/>
              <a:gd name="connsiteY115" fmla="*/ 262031 h 504641"/>
              <a:gd name="connsiteX116" fmla="*/ 357064 w 517152"/>
              <a:gd name="connsiteY116" fmla="*/ 300084 h 504641"/>
              <a:gd name="connsiteX117" fmla="*/ 357064 w 517152"/>
              <a:gd name="connsiteY117" fmla="*/ 269318 h 504641"/>
              <a:gd name="connsiteX118" fmla="*/ 368429 w 517152"/>
              <a:gd name="connsiteY118" fmla="*/ 257173 h 504641"/>
              <a:gd name="connsiteX119" fmla="*/ 456509 w 517152"/>
              <a:gd name="connsiteY119" fmla="*/ 160019 h 504641"/>
              <a:gd name="connsiteX120" fmla="*/ 456509 w 517152"/>
              <a:gd name="connsiteY120" fmla="*/ 155971 h 504641"/>
              <a:gd name="connsiteX121" fmla="*/ 371677 w 517152"/>
              <a:gd name="connsiteY121" fmla="*/ 59625 h 504641"/>
              <a:gd name="connsiteX122" fmla="*/ 365588 w 517152"/>
              <a:gd name="connsiteY122" fmla="*/ 51529 h 504641"/>
              <a:gd name="connsiteX123" fmla="*/ 374112 w 517152"/>
              <a:gd name="connsiteY123" fmla="*/ 45456 h 504641"/>
              <a:gd name="connsiteX124" fmla="*/ 148914 w 517152"/>
              <a:gd name="connsiteY124" fmla="*/ 13763 h 504641"/>
              <a:gd name="connsiteX125" fmla="*/ 51717 w 517152"/>
              <a:gd name="connsiteY125" fmla="*/ 111728 h 504641"/>
              <a:gd name="connsiteX126" fmla="*/ 51717 w 517152"/>
              <a:gd name="connsiteY126" fmla="*/ 115372 h 504641"/>
              <a:gd name="connsiteX127" fmla="*/ 139194 w 517152"/>
              <a:gd name="connsiteY127" fmla="*/ 212122 h 504641"/>
              <a:gd name="connsiteX128" fmla="*/ 150534 w 517152"/>
              <a:gd name="connsiteY128" fmla="*/ 224671 h 504641"/>
              <a:gd name="connsiteX129" fmla="*/ 150534 w 517152"/>
              <a:gd name="connsiteY129" fmla="*/ 255437 h 504641"/>
              <a:gd name="connsiteX130" fmla="*/ 197918 w 517152"/>
              <a:gd name="connsiteY130" fmla="*/ 217384 h 504641"/>
              <a:gd name="connsiteX131" fmla="*/ 211283 w 517152"/>
              <a:gd name="connsiteY131" fmla="*/ 212931 h 504641"/>
              <a:gd name="connsiteX132" fmla="*/ 251782 w 517152"/>
              <a:gd name="connsiteY132" fmla="*/ 212931 h 504641"/>
              <a:gd name="connsiteX133" fmla="*/ 349384 w 517152"/>
              <a:gd name="connsiteY133" fmla="*/ 115372 h 504641"/>
              <a:gd name="connsiteX134" fmla="*/ 349384 w 517152"/>
              <a:gd name="connsiteY134" fmla="*/ 111728 h 504641"/>
              <a:gd name="connsiteX135" fmla="*/ 251782 w 517152"/>
              <a:gd name="connsiteY135" fmla="*/ 13763 h 504641"/>
              <a:gd name="connsiteX136" fmla="*/ 148914 w 517152"/>
              <a:gd name="connsiteY136" fmla="*/ 0 h 504641"/>
              <a:gd name="connsiteX137" fmla="*/ 251782 w 517152"/>
              <a:gd name="connsiteY137" fmla="*/ 0 h 504641"/>
              <a:gd name="connsiteX138" fmla="*/ 363559 w 517152"/>
              <a:gd name="connsiteY138" fmla="*/ 111728 h 504641"/>
              <a:gd name="connsiteX139" fmla="*/ 363559 w 517152"/>
              <a:gd name="connsiteY139" fmla="*/ 115372 h 504641"/>
              <a:gd name="connsiteX140" fmla="*/ 251782 w 517152"/>
              <a:gd name="connsiteY140" fmla="*/ 227100 h 504641"/>
              <a:gd name="connsiteX141" fmla="*/ 211283 w 517152"/>
              <a:gd name="connsiteY141" fmla="*/ 227100 h 504641"/>
              <a:gd name="connsiteX142" fmla="*/ 206828 w 517152"/>
              <a:gd name="connsiteY142" fmla="*/ 228719 h 504641"/>
              <a:gd name="connsiteX143" fmla="*/ 154584 w 517152"/>
              <a:gd name="connsiteY143" fmla="*/ 270415 h 504641"/>
              <a:gd name="connsiteX144" fmla="*/ 147699 w 517152"/>
              <a:gd name="connsiteY144" fmla="*/ 272843 h 504641"/>
              <a:gd name="connsiteX145" fmla="*/ 142839 w 517152"/>
              <a:gd name="connsiteY145" fmla="*/ 271629 h 504641"/>
              <a:gd name="connsiteX146" fmla="*/ 136360 w 517152"/>
              <a:gd name="connsiteY146" fmla="*/ 261509 h 504641"/>
              <a:gd name="connsiteX147" fmla="*/ 136360 w 517152"/>
              <a:gd name="connsiteY147" fmla="*/ 226695 h 504641"/>
              <a:gd name="connsiteX148" fmla="*/ 37137 w 517152"/>
              <a:gd name="connsiteY148" fmla="*/ 115372 h 504641"/>
              <a:gd name="connsiteX149" fmla="*/ 37137 w 517152"/>
              <a:gd name="connsiteY149" fmla="*/ 111728 h 504641"/>
              <a:gd name="connsiteX150" fmla="*/ 148914 w 517152"/>
              <a:gd name="connsiteY150" fmla="*/ 0 h 50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517152" h="504641">
                <a:moveTo>
                  <a:pt x="375077" y="398262"/>
                </a:moveTo>
                <a:lnTo>
                  <a:pt x="386006" y="398262"/>
                </a:lnTo>
                <a:cubicBezTo>
                  <a:pt x="391673" y="398262"/>
                  <a:pt x="397339" y="401522"/>
                  <a:pt x="400173" y="406818"/>
                </a:cubicBezTo>
                <a:lnTo>
                  <a:pt x="409483" y="422708"/>
                </a:lnTo>
                <a:cubicBezTo>
                  <a:pt x="411911" y="427190"/>
                  <a:pt x="416364" y="429635"/>
                  <a:pt x="421221" y="429635"/>
                </a:cubicBezTo>
                <a:cubicBezTo>
                  <a:pt x="426078" y="429635"/>
                  <a:pt x="430531" y="427190"/>
                  <a:pt x="432959" y="422708"/>
                </a:cubicBezTo>
                <a:lnTo>
                  <a:pt x="442269" y="406818"/>
                </a:lnTo>
                <a:cubicBezTo>
                  <a:pt x="445103" y="401522"/>
                  <a:pt x="450769" y="398262"/>
                  <a:pt x="456436" y="398262"/>
                </a:cubicBezTo>
                <a:lnTo>
                  <a:pt x="467770" y="398262"/>
                </a:lnTo>
                <a:cubicBezTo>
                  <a:pt x="490437" y="398670"/>
                  <a:pt x="510271" y="417412"/>
                  <a:pt x="512295" y="440636"/>
                </a:cubicBezTo>
                <a:lnTo>
                  <a:pt x="517152" y="496862"/>
                </a:lnTo>
                <a:cubicBezTo>
                  <a:pt x="517152" y="500936"/>
                  <a:pt x="514724" y="504603"/>
                  <a:pt x="510676" y="504603"/>
                </a:cubicBezTo>
                <a:cubicBezTo>
                  <a:pt x="506628" y="505011"/>
                  <a:pt x="503390" y="502159"/>
                  <a:pt x="502985" y="498084"/>
                </a:cubicBezTo>
                <a:lnTo>
                  <a:pt x="498128" y="442265"/>
                </a:lnTo>
                <a:cubicBezTo>
                  <a:pt x="496509" y="425968"/>
                  <a:pt x="483151" y="412930"/>
                  <a:pt x="467770" y="412930"/>
                </a:cubicBezTo>
                <a:lnTo>
                  <a:pt x="456436" y="412930"/>
                </a:lnTo>
                <a:cubicBezTo>
                  <a:pt x="455222" y="412930"/>
                  <a:pt x="454817" y="413337"/>
                  <a:pt x="454412" y="414152"/>
                </a:cubicBezTo>
                <a:lnTo>
                  <a:pt x="445507" y="430042"/>
                </a:lnTo>
                <a:cubicBezTo>
                  <a:pt x="440245" y="438599"/>
                  <a:pt x="431340" y="443895"/>
                  <a:pt x="421221" y="443895"/>
                </a:cubicBezTo>
                <a:cubicBezTo>
                  <a:pt x="411102" y="443895"/>
                  <a:pt x="402197" y="438599"/>
                  <a:pt x="397339" y="430042"/>
                </a:cubicBezTo>
                <a:lnTo>
                  <a:pt x="387625" y="414152"/>
                </a:lnTo>
                <a:cubicBezTo>
                  <a:pt x="387625" y="413337"/>
                  <a:pt x="386815" y="412930"/>
                  <a:pt x="386006" y="412930"/>
                </a:cubicBezTo>
                <a:lnTo>
                  <a:pt x="375077" y="412930"/>
                </a:lnTo>
                <a:cubicBezTo>
                  <a:pt x="362934" y="412930"/>
                  <a:pt x="351600" y="418227"/>
                  <a:pt x="344314" y="427598"/>
                </a:cubicBezTo>
                <a:lnTo>
                  <a:pt x="337838" y="435746"/>
                </a:lnTo>
                <a:cubicBezTo>
                  <a:pt x="333385" y="441451"/>
                  <a:pt x="311527" y="478120"/>
                  <a:pt x="298170" y="501344"/>
                </a:cubicBezTo>
                <a:cubicBezTo>
                  <a:pt x="296956" y="503381"/>
                  <a:pt x="294527" y="504603"/>
                  <a:pt x="292098" y="504603"/>
                </a:cubicBezTo>
                <a:cubicBezTo>
                  <a:pt x="290884" y="504603"/>
                  <a:pt x="289265" y="504603"/>
                  <a:pt x="288051" y="503788"/>
                </a:cubicBezTo>
                <a:cubicBezTo>
                  <a:pt x="284812" y="501751"/>
                  <a:pt x="283598" y="497270"/>
                  <a:pt x="285622" y="494010"/>
                </a:cubicBezTo>
                <a:cubicBezTo>
                  <a:pt x="289265" y="487898"/>
                  <a:pt x="320028" y="434932"/>
                  <a:pt x="326909" y="426783"/>
                </a:cubicBezTo>
                <a:lnTo>
                  <a:pt x="332980" y="418634"/>
                </a:lnTo>
                <a:cubicBezTo>
                  <a:pt x="343504" y="405596"/>
                  <a:pt x="358481" y="398262"/>
                  <a:pt x="375077" y="398262"/>
                </a:cubicBezTo>
                <a:close/>
                <a:moveTo>
                  <a:pt x="49015" y="398262"/>
                </a:moveTo>
                <a:lnTo>
                  <a:pt x="60754" y="398262"/>
                </a:lnTo>
                <a:cubicBezTo>
                  <a:pt x="66421" y="398262"/>
                  <a:pt x="72087" y="401522"/>
                  <a:pt x="74516" y="406818"/>
                </a:cubicBezTo>
                <a:lnTo>
                  <a:pt x="84231" y="422708"/>
                </a:lnTo>
                <a:cubicBezTo>
                  <a:pt x="86659" y="427190"/>
                  <a:pt x="91112" y="429635"/>
                  <a:pt x="95969" y="429635"/>
                </a:cubicBezTo>
                <a:cubicBezTo>
                  <a:pt x="100826" y="429635"/>
                  <a:pt x="104874" y="427190"/>
                  <a:pt x="107303" y="422708"/>
                </a:cubicBezTo>
                <a:lnTo>
                  <a:pt x="116612" y="406818"/>
                </a:lnTo>
                <a:cubicBezTo>
                  <a:pt x="119851" y="401522"/>
                  <a:pt x="125113" y="398262"/>
                  <a:pt x="131184" y="398262"/>
                </a:cubicBezTo>
                <a:lnTo>
                  <a:pt x="142113" y="398262"/>
                </a:lnTo>
                <a:cubicBezTo>
                  <a:pt x="158304" y="398262"/>
                  <a:pt x="173686" y="405596"/>
                  <a:pt x="183805" y="418634"/>
                </a:cubicBezTo>
                <a:lnTo>
                  <a:pt x="190281" y="426783"/>
                </a:lnTo>
                <a:cubicBezTo>
                  <a:pt x="196758" y="434932"/>
                  <a:pt x="227925" y="487898"/>
                  <a:pt x="231163" y="494010"/>
                </a:cubicBezTo>
                <a:cubicBezTo>
                  <a:pt x="233187" y="497270"/>
                  <a:pt x="231973" y="501751"/>
                  <a:pt x="228735" y="503788"/>
                </a:cubicBezTo>
                <a:cubicBezTo>
                  <a:pt x="227520" y="504603"/>
                  <a:pt x="226306" y="504603"/>
                  <a:pt x="225092" y="504603"/>
                </a:cubicBezTo>
                <a:cubicBezTo>
                  <a:pt x="222663" y="504603"/>
                  <a:pt x="220234" y="503381"/>
                  <a:pt x="219020" y="501344"/>
                </a:cubicBezTo>
                <a:cubicBezTo>
                  <a:pt x="205258" y="478120"/>
                  <a:pt x="183400" y="441451"/>
                  <a:pt x="178948" y="435746"/>
                </a:cubicBezTo>
                <a:lnTo>
                  <a:pt x="172471" y="427598"/>
                </a:lnTo>
                <a:cubicBezTo>
                  <a:pt x="165185" y="418227"/>
                  <a:pt x="153852" y="412930"/>
                  <a:pt x="142113" y="412930"/>
                </a:cubicBezTo>
                <a:lnTo>
                  <a:pt x="131184" y="412930"/>
                </a:lnTo>
                <a:cubicBezTo>
                  <a:pt x="130375" y="412930"/>
                  <a:pt x="129565" y="413337"/>
                  <a:pt x="129160" y="414152"/>
                </a:cubicBezTo>
                <a:lnTo>
                  <a:pt x="119851" y="430042"/>
                </a:lnTo>
                <a:cubicBezTo>
                  <a:pt x="114589" y="438599"/>
                  <a:pt x="106088" y="443895"/>
                  <a:pt x="95969" y="443895"/>
                </a:cubicBezTo>
                <a:cubicBezTo>
                  <a:pt x="85850" y="443895"/>
                  <a:pt x="76945" y="438599"/>
                  <a:pt x="71683" y="430042"/>
                </a:cubicBezTo>
                <a:lnTo>
                  <a:pt x="62373" y="414152"/>
                </a:lnTo>
                <a:cubicBezTo>
                  <a:pt x="61968" y="413337"/>
                  <a:pt x="61159" y="412930"/>
                  <a:pt x="60754" y="412930"/>
                </a:cubicBezTo>
                <a:lnTo>
                  <a:pt x="49420" y="412930"/>
                </a:lnTo>
                <a:cubicBezTo>
                  <a:pt x="33634" y="412930"/>
                  <a:pt x="20276" y="425968"/>
                  <a:pt x="19062" y="442265"/>
                </a:cubicBezTo>
                <a:lnTo>
                  <a:pt x="14205" y="498084"/>
                </a:lnTo>
                <a:cubicBezTo>
                  <a:pt x="13800" y="502159"/>
                  <a:pt x="10562" y="505011"/>
                  <a:pt x="6514" y="504603"/>
                </a:cubicBezTo>
                <a:cubicBezTo>
                  <a:pt x="2466" y="504603"/>
                  <a:pt x="-367" y="500936"/>
                  <a:pt x="38" y="496862"/>
                </a:cubicBezTo>
                <a:lnTo>
                  <a:pt x="4490" y="440636"/>
                </a:lnTo>
                <a:cubicBezTo>
                  <a:pt x="6919" y="417412"/>
                  <a:pt x="26348" y="398670"/>
                  <a:pt x="49015" y="398262"/>
                </a:cubicBezTo>
                <a:close/>
                <a:moveTo>
                  <a:pt x="420221" y="307133"/>
                </a:moveTo>
                <a:cubicBezTo>
                  <a:pt x="399146" y="307133"/>
                  <a:pt x="382125" y="324627"/>
                  <a:pt x="382125" y="345375"/>
                </a:cubicBezTo>
                <a:cubicBezTo>
                  <a:pt x="382125" y="366531"/>
                  <a:pt x="399146" y="383618"/>
                  <a:pt x="420221" y="383618"/>
                </a:cubicBezTo>
                <a:cubicBezTo>
                  <a:pt x="441295" y="383618"/>
                  <a:pt x="458316" y="366531"/>
                  <a:pt x="458316" y="345375"/>
                </a:cubicBezTo>
                <a:cubicBezTo>
                  <a:pt x="458316" y="324627"/>
                  <a:pt x="441295" y="307133"/>
                  <a:pt x="420221" y="307133"/>
                </a:cubicBezTo>
                <a:close/>
                <a:moveTo>
                  <a:pt x="95181" y="307133"/>
                </a:moveTo>
                <a:cubicBezTo>
                  <a:pt x="73702" y="307133"/>
                  <a:pt x="56681" y="324627"/>
                  <a:pt x="56681" y="345375"/>
                </a:cubicBezTo>
                <a:cubicBezTo>
                  <a:pt x="56681" y="366531"/>
                  <a:pt x="73702" y="383618"/>
                  <a:pt x="95181" y="383618"/>
                </a:cubicBezTo>
                <a:cubicBezTo>
                  <a:pt x="116256" y="383618"/>
                  <a:pt x="133277" y="366531"/>
                  <a:pt x="133277" y="345375"/>
                </a:cubicBezTo>
                <a:cubicBezTo>
                  <a:pt x="133277" y="324627"/>
                  <a:pt x="116256" y="307133"/>
                  <a:pt x="95181" y="307133"/>
                </a:cubicBezTo>
                <a:close/>
                <a:moveTo>
                  <a:pt x="420221" y="292893"/>
                </a:moveTo>
                <a:cubicBezTo>
                  <a:pt x="448995" y="292893"/>
                  <a:pt x="472501" y="316083"/>
                  <a:pt x="472501" y="345375"/>
                </a:cubicBezTo>
                <a:cubicBezTo>
                  <a:pt x="472501" y="374261"/>
                  <a:pt x="448995" y="397857"/>
                  <a:pt x="420221" y="397857"/>
                </a:cubicBezTo>
                <a:cubicBezTo>
                  <a:pt x="391446" y="397857"/>
                  <a:pt x="367535" y="374261"/>
                  <a:pt x="367535" y="345375"/>
                </a:cubicBezTo>
                <a:cubicBezTo>
                  <a:pt x="367535" y="316083"/>
                  <a:pt x="391446" y="292893"/>
                  <a:pt x="420221" y="292893"/>
                </a:cubicBezTo>
                <a:close/>
                <a:moveTo>
                  <a:pt x="95181" y="292893"/>
                </a:moveTo>
                <a:cubicBezTo>
                  <a:pt x="123551" y="292893"/>
                  <a:pt x="147462" y="316083"/>
                  <a:pt x="147462" y="345375"/>
                </a:cubicBezTo>
                <a:cubicBezTo>
                  <a:pt x="147462" y="374261"/>
                  <a:pt x="123551" y="397857"/>
                  <a:pt x="95181" y="397857"/>
                </a:cubicBezTo>
                <a:cubicBezTo>
                  <a:pt x="66002" y="397857"/>
                  <a:pt x="42496" y="374261"/>
                  <a:pt x="42496" y="345375"/>
                </a:cubicBezTo>
                <a:cubicBezTo>
                  <a:pt x="42496" y="316083"/>
                  <a:pt x="66002" y="292893"/>
                  <a:pt x="95181" y="292893"/>
                </a:cubicBezTo>
                <a:close/>
                <a:moveTo>
                  <a:pt x="257898" y="89298"/>
                </a:moveTo>
                <a:cubicBezTo>
                  <a:pt x="265784" y="89298"/>
                  <a:pt x="272487" y="95607"/>
                  <a:pt x="272487" y="103887"/>
                </a:cubicBezTo>
                <a:cubicBezTo>
                  <a:pt x="272487" y="112167"/>
                  <a:pt x="265784" y="119264"/>
                  <a:pt x="257898" y="119264"/>
                </a:cubicBezTo>
                <a:cubicBezTo>
                  <a:pt x="249618" y="119264"/>
                  <a:pt x="242521" y="112167"/>
                  <a:pt x="242521" y="103887"/>
                </a:cubicBezTo>
                <a:cubicBezTo>
                  <a:pt x="242521" y="95607"/>
                  <a:pt x="249618" y="89298"/>
                  <a:pt x="257898" y="89298"/>
                </a:cubicBezTo>
                <a:close/>
                <a:moveTo>
                  <a:pt x="196980" y="89298"/>
                </a:moveTo>
                <a:cubicBezTo>
                  <a:pt x="205369" y="89298"/>
                  <a:pt x="211761" y="95607"/>
                  <a:pt x="211761" y="103887"/>
                </a:cubicBezTo>
                <a:cubicBezTo>
                  <a:pt x="211761" y="112167"/>
                  <a:pt x="205369" y="119264"/>
                  <a:pt x="196980" y="119264"/>
                </a:cubicBezTo>
                <a:cubicBezTo>
                  <a:pt x="188591" y="119264"/>
                  <a:pt x="181800" y="112167"/>
                  <a:pt x="181800" y="103887"/>
                </a:cubicBezTo>
                <a:cubicBezTo>
                  <a:pt x="181800" y="95607"/>
                  <a:pt x="188591" y="89298"/>
                  <a:pt x="196980" y="89298"/>
                </a:cubicBezTo>
                <a:close/>
                <a:moveTo>
                  <a:pt x="134073" y="89298"/>
                </a:moveTo>
                <a:cubicBezTo>
                  <a:pt x="142461" y="89298"/>
                  <a:pt x="149253" y="95607"/>
                  <a:pt x="149253" y="103887"/>
                </a:cubicBezTo>
                <a:cubicBezTo>
                  <a:pt x="149253" y="112167"/>
                  <a:pt x="142461" y="119264"/>
                  <a:pt x="134073" y="119264"/>
                </a:cubicBezTo>
                <a:cubicBezTo>
                  <a:pt x="125684" y="119264"/>
                  <a:pt x="119292" y="112167"/>
                  <a:pt x="119292" y="103887"/>
                </a:cubicBezTo>
                <a:cubicBezTo>
                  <a:pt x="119292" y="95607"/>
                  <a:pt x="125684" y="89298"/>
                  <a:pt x="134073" y="89298"/>
                </a:cubicBezTo>
                <a:close/>
                <a:moveTo>
                  <a:pt x="374112" y="45456"/>
                </a:moveTo>
                <a:cubicBezTo>
                  <a:pt x="428908" y="52743"/>
                  <a:pt x="470715" y="100511"/>
                  <a:pt x="470715" y="155971"/>
                </a:cubicBezTo>
                <a:lnTo>
                  <a:pt x="470715" y="160019"/>
                </a:lnTo>
                <a:cubicBezTo>
                  <a:pt x="470715" y="217097"/>
                  <a:pt x="428096" y="264460"/>
                  <a:pt x="371271" y="270937"/>
                </a:cubicBezTo>
                <a:lnTo>
                  <a:pt x="371271" y="305751"/>
                </a:lnTo>
                <a:cubicBezTo>
                  <a:pt x="371271" y="310609"/>
                  <a:pt x="368835" y="314252"/>
                  <a:pt x="365182" y="316276"/>
                </a:cubicBezTo>
                <a:cubicBezTo>
                  <a:pt x="363153" y="317086"/>
                  <a:pt x="361935" y="317490"/>
                  <a:pt x="359906" y="317490"/>
                </a:cubicBezTo>
                <a:cubicBezTo>
                  <a:pt x="357470" y="317490"/>
                  <a:pt x="355035" y="316681"/>
                  <a:pt x="353005" y="315062"/>
                </a:cubicBezTo>
                <a:lnTo>
                  <a:pt x="300645" y="273366"/>
                </a:lnTo>
                <a:cubicBezTo>
                  <a:pt x="299427" y="272152"/>
                  <a:pt x="297803" y="271747"/>
                  <a:pt x="296180" y="271747"/>
                </a:cubicBezTo>
                <a:lnTo>
                  <a:pt x="255590" y="271747"/>
                </a:lnTo>
                <a:cubicBezTo>
                  <a:pt x="235701" y="271747"/>
                  <a:pt x="216218" y="266484"/>
                  <a:pt x="199171" y="256769"/>
                </a:cubicBezTo>
                <a:cubicBezTo>
                  <a:pt x="195518" y="254745"/>
                  <a:pt x="194300" y="249887"/>
                  <a:pt x="196329" y="247053"/>
                </a:cubicBezTo>
                <a:cubicBezTo>
                  <a:pt x="198359" y="243410"/>
                  <a:pt x="202824" y="242195"/>
                  <a:pt x="206477" y="244219"/>
                </a:cubicBezTo>
                <a:cubicBezTo>
                  <a:pt x="221089" y="252721"/>
                  <a:pt x="238137" y="257578"/>
                  <a:pt x="255590" y="257578"/>
                </a:cubicBezTo>
                <a:lnTo>
                  <a:pt x="296180" y="257578"/>
                </a:lnTo>
                <a:cubicBezTo>
                  <a:pt x="301051" y="257578"/>
                  <a:pt x="305921" y="259198"/>
                  <a:pt x="309574" y="262031"/>
                </a:cubicBezTo>
                <a:lnTo>
                  <a:pt x="357064" y="300084"/>
                </a:lnTo>
                <a:lnTo>
                  <a:pt x="357064" y="269318"/>
                </a:lnTo>
                <a:cubicBezTo>
                  <a:pt x="357064" y="263246"/>
                  <a:pt x="361935" y="257578"/>
                  <a:pt x="368429" y="257173"/>
                </a:cubicBezTo>
                <a:cubicBezTo>
                  <a:pt x="418760" y="251911"/>
                  <a:pt x="456509" y="210215"/>
                  <a:pt x="456509" y="160019"/>
                </a:cubicBezTo>
                <a:lnTo>
                  <a:pt x="456509" y="155971"/>
                </a:lnTo>
                <a:cubicBezTo>
                  <a:pt x="456509" y="107393"/>
                  <a:pt x="419978" y="65697"/>
                  <a:pt x="371677" y="59625"/>
                </a:cubicBezTo>
                <a:cubicBezTo>
                  <a:pt x="368023" y="58815"/>
                  <a:pt x="365182" y="55172"/>
                  <a:pt x="365588" y="51529"/>
                </a:cubicBezTo>
                <a:cubicBezTo>
                  <a:pt x="365994" y="47885"/>
                  <a:pt x="370053" y="44647"/>
                  <a:pt x="374112" y="45456"/>
                </a:cubicBezTo>
                <a:close/>
                <a:moveTo>
                  <a:pt x="148914" y="13763"/>
                </a:moveTo>
                <a:cubicBezTo>
                  <a:pt x="95456" y="13763"/>
                  <a:pt x="51717" y="57888"/>
                  <a:pt x="51717" y="111728"/>
                </a:cubicBezTo>
                <a:lnTo>
                  <a:pt x="51717" y="115372"/>
                </a:lnTo>
                <a:cubicBezTo>
                  <a:pt x="51717" y="165568"/>
                  <a:pt x="89381" y="207669"/>
                  <a:pt x="139194" y="212122"/>
                </a:cubicBezTo>
                <a:cubicBezTo>
                  <a:pt x="145674" y="213336"/>
                  <a:pt x="150534" y="218194"/>
                  <a:pt x="150534" y="224671"/>
                </a:cubicBezTo>
                <a:lnTo>
                  <a:pt x="150534" y="255437"/>
                </a:lnTo>
                <a:lnTo>
                  <a:pt x="197918" y="217384"/>
                </a:lnTo>
                <a:cubicBezTo>
                  <a:pt x="201563" y="214551"/>
                  <a:pt x="206423" y="212931"/>
                  <a:pt x="211283" y="212931"/>
                </a:cubicBezTo>
                <a:lnTo>
                  <a:pt x="251782" y="212931"/>
                </a:lnTo>
                <a:cubicBezTo>
                  <a:pt x="305645" y="212931"/>
                  <a:pt x="349384" y="168807"/>
                  <a:pt x="349384" y="115372"/>
                </a:cubicBezTo>
                <a:lnTo>
                  <a:pt x="349384" y="111728"/>
                </a:lnTo>
                <a:cubicBezTo>
                  <a:pt x="349384" y="57888"/>
                  <a:pt x="305645" y="13763"/>
                  <a:pt x="251782" y="13763"/>
                </a:cubicBezTo>
                <a:close/>
                <a:moveTo>
                  <a:pt x="148914" y="0"/>
                </a:moveTo>
                <a:lnTo>
                  <a:pt x="251782" y="0"/>
                </a:lnTo>
                <a:cubicBezTo>
                  <a:pt x="313340" y="0"/>
                  <a:pt x="363559" y="50197"/>
                  <a:pt x="363559" y="111728"/>
                </a:cubicBezTo>
                <a:lnTo>
                  <a:pt x="363559" y="115372"/>
                </a:lnTo>
                <a:cubicBezTo>
                  <a:pt x="363559" y="177308"/>
                  <a:pt x="313340" y="227100"/>
                  <a:pt x="251782" y="227100"/>
                </a:cubicBezTo>
                <a:lnTo>
                  <a:pt x="211283" y="227100"/>
                </a:lnTo>
                <a:cubicBezTo>
                  <a:pt x="209258" y="227100"/>
                  <a:pt x="208043" y="227909"/>
                  <a:pt x="206828" y="228719"/>
                </a:cubicBezTo>
                <a:lnTo>
                  <a:pt x="154584" y="270415"/>
                </a:lnTo>
                <a:cubicBezTo>
                  <a:pt x="152559" y="272034"/>
                  <a:pt x="150129" y="272843"/>
                  <a:pt x="147699" y="272843"/>
                </a:cubicBezTo>
                <a:cubicBezTo>
                  <a:pt x="145674" y="272843"/>
                  <a:pt x="144054" y="272439"/>
                  <a:pt x="142839" y="271629"/>
                </a:cubicBezTo>
                <a:cubicBezTo>
                  <a:pt x="138789" y="269605"/>
                  <a:pt x="136360" y="265557"/>
                  <a:pt x="136360" y="261509"/>
                </a:cubicBezTo>
                <a:lnTo>
                  <a:pt x="136360" y="226695"/>
                </a:lnTo>
                <a:cubicBezTo>
                  <a:pt x="79661" y="219813"/>
                  <a:pt x="37137" y="172450"/>
                  <a:pt x="37137" y="115372"/>
                </a:cubicBezTo>
                <a:lnTo>
                  <a:pt x="37137" y="111728"/>
                </a:lnTo>
                <a:cubicBezTo>
                  <a:pt x="37137" y="50197"/>
                  <a:pt x="87356" y="0"/>
                  <a:pt x="148914" y="0"/>
                </a:cubicBezTo>
                <a:close/>
              </a:path>
            </a:pathLst>
          </a:custGeom>
          <a:solidFill>
            <a:schemeClr val="bg1"/>
          </a:solidFill>
          <a:ln>
            <a:noFill/>
          </a:ln>
          <a:effectLst/>
        </p:spPr>
        <p:txBody>
          <a:bodyPr wrap="square" anchor="ctr">
            <a:noAutofit/>
          </a:bodyPr>
          <a:lstStyle/>
          <a:p>
            <a:pPr defTabSz="914222"/>
            <a:endParaRPr lang="en-US" sz="363" dirty="0">
              <a:solidFill>
                <a:srgbClr val="272727"/>
              </a:solidFill>
              <a:latin typeface="Arial" panose="020B0604020202020204" pitchFamily="34" charset="0"/>
              <a:cs typeface="Arial" panose="020B0604020202020204" pitchFamily="34" charset="0"/>
            </a:endParaRPr>
          </a:p>
        </p:txBody>
      </p:sp>
      <p:sp>
        <p:nvSpPr>
          <p:cNvPr id="37" name="Freeform 36">
            <a:extLst>
              <a:ext uri="{FF2B5EF4-FFF2-40B4-BE49-F238E27FC236}">
                <a16:creationId xmlns:a16="http://schemas.microsoft.com/office/drawing/2014/main" xmlns="" id="{BF2A6609-D232-AA4D-B9D8-944DC1F48B2E}"/>
              </a:ext>
            </a:extLst>
          </p:cNvPr>
          <p:cNvSpPr>
            <a:spLocks noChangeArrowheads="1"/>
          </p:cNvSpPr>
          <p:nvPr/>
        </p:nvSpPr>
        <p:spPr bwMode="auto">
          <a:xfrm>
            <a:off x="5325240" y="2785236"/>
            <a:ext cx="486940" cy="494708"/>
          </a:xfrm>
          <a:custGeom>
            <a:avLst/>
            <a:gdLst>
              <a:gd name="connsiteX0" fmla="*/ 419300 w 517518"/>
              <a:gd name="connsiteY0" fmla="*/ 419696 h 525774"/>
              <a:gd name="connsiteX1" fmla="*/ 426444 w 517518"/>
              <a:gd name="connsiteY1" fmla="*/ 426559 h 525774"/>
              <a:gd name="connsiteX2" fmla="*/ 426444 w 517518"/>
              <a:gd name="connsiteY2" fmla="*/ 517396 h 525774"/>
              <a:gd name="connsiteX3" fmla="*/ 419300 w 517518"/>
              <a:gd name="connsiteY3" fmla="*/ 524663 h 525774"/>
              <a:gd name="connsiteX4" fmla="*/ 412553 w 517518"/>
              <a:gd name="connsiteY4" fmla="*/ 517396 h 525774"/>
              <a:gd name="connsiteX5" fmla="*/ 412553 w 517518"/>
              <a:gd name="connsiteY5" fmla="*/ 426559 h 525774"/>
              <a:gd name="connsiteX6" fmla="*/ 419300 w 517518"/>
              <a:gd name="connsiteY6" fmla="*/ 419696 h 525774"/>
              <a:gd name="connsiteX7" fmla="*/ 99616 w 517518"/>
              <a:gd name="connsiteY7" fmla="*/ 419696 h 525774"/>
              <a:gd name="connsiteX8" fmla="*/ 106760 w 517518"/>
              <a:gd name="connsiteY8" fmla="*/ 426559 h 525774"/>
              <a:gd name="connsiteX9" fmla="*/ 106760 w 517518"/>
              <a:gd name="connsiteY9" fmla="*/ 517396 h 525774"/>
              <a:gd name="connsiteX10" fmla="*/ 99616 w 517518"/>
              <a:gd name="connsiteY10" fmla="*/ 524663 h 525774"/>
              <a:gd name="connsiteX11" fmla="*/ 92869 w 517518"/>
              <a:gd name="connsiteY11" fmla="*/ 517396 h 525774"/>
              <a:gd name="connsiteX12" fmla="*/ 92869 w 517518"/>
              <a:gd name="connsiteY12" fmla="*/ 426559 h 525774"/>
              <a:gd name="connsiteX13" fmla="*/ 99616 w 517518"/>
              <a:gd name="connsiteY13" fmla="*/ 419696 h 525774"/>
              <a:gd name="connsiteX14" fmla="*/ 226541 w 517518"/>
              <a:gd name="connsiteY14" fmla="*/ 342630 h 525774"/>
              <a:gd name="connsiteX15" fmla="*/ 231404 w 517518"/>
              <a:gd name="connsiteY15" fmla="*/ 350746 h 525774"/>
              <a:gd name="connsiteX16" fmla="*/ 235051 w 517518"/>
              <a:gd name="connsiteY16" fmla="*/ 358861 h 525774"/>
              <a:gd name="connsiteX17" fmla="*/ 282467 w 517518"/>
              <a:gd name="connsiteY17" fmla="*/ 358861 h 525774"/>
              <a:gd name="connsiteX18" fmla="*/ 286114 w 517518"/>
              <a:gd name="connsiteY18" fmla="*/ 350746 h 525774"/>
              <a:gd name="connsiteX19" fmla="*/ 290572 w 517518"/>
              <a:gd name="connsiteY19" fmla="*/ 342630 h 525774"/>
              <a:gd name="connsiteX20" fmla="*/ 196957 w 517518"/>
              <a:gd name="connsiteY20" fmla="*/ 263909 h 525774"/>
              <a:gd name="connsiteX21" fmla="*/ 159267 w 517518"/>
              <a:gd name="connsiteY21" fmla="*/ 276489 h 525774"/>
              <a:gd name="connsiteX22" fmla="*/ 159267 w 517518"/>
              <a:gd name="connsiteY22" fmla="*/ 325182 h 525774"/>
              <a:gd name="connsiteX23" fmla="*/ 162104 w 517518"/>
              <a:gd name="connsiteY23" fmla="*/ 328428 h 525774"/>
              <a:gd name="connsiteX24" fmla="*/ 244778 w 517518"/>
              <a:gd name="connsiteY24" fmla="*/ 328428 h 525774"/>
              <a:gd name="connsiteX25" fmla="*/ 232620 w 517518"/>
              <a:gd name="connsiteY25" fmla="*/ 310574 h 525774"/>
              <a:gd name="connsiteX26" fmla="*/ 200604 w 517518"/>
              <a:gd name="connsiteY26" fmla="*/ 265127 h 525774"/>
              <a:gd name="connsiteX27" fmla="*/ 196957 w 517518"/>
              <a:gd name="connsiteY27" fmla="*/ 263909 h 525774"/>
              <a:gd name="connsiteX28" fmla="*/ 322588 w 517518"/>
              <a:gd name="connsiteY28" fmla="*/ 262692 h 525774"/>
              <a:gd name="connsiteX29" fmla="*/ 319751 w 517518"/>
              <a:gd name="connsiteY29" fmla="*/ 263504 h 525774"/>
              <a:gd name="connsiteX30" fmla="*/ 272740 w 517518"/>
              <a:gd name="connsiteY30" fmla="*/ 328428 h 525774"/>
              <a:gd name="connsiteX31" fmla="*/ 355414 w 517518"/>
              <a:gd name="connsiteY31" fmla="*/ 328428 h 525774"/>
              <a:gd name="connsiteX32" fmla="*/ 358250 w 517518"/>
              <a:gd name="connsiteY32" fmla="*/ 325182 h 525774"/>
              <a:gd name="connsiteX33" fmla="*/ 358250 w 517518"/>
              <a:gd name="connsiteY33" fmla="*/ 275677 h 525774"/>
              <a:gd name="connsiteX34" fmla="*/ 325830 w 517518"/>
              <a:gd name="connsiteY34" fmla="*/ 247678 h 525774"/>
              <a:gd name="connsiteX35" fmla="*/ 327045 w 517518"/>
              <a:gd name="connsiteY35" fmla="*/ 247678 h 525774"/>
              <a:gd name="connsiteX36" fmla="*/ 495229 w 517518"/>
              <a:gd name="connsiteY36" fmla="*/ 310574 h 525774"/>
              <a:gd name="connsiteX37" fmla="*/ 517518 w 517518"/>
              <a:gd name="connsiteY37" fmla="*/ 340601 h 525774"/>
              <a:gd name="connsiteX38" fmla="*/ 517518 w 517518"/>
              <a:gd name="connsiteY38" fmla="*/ 518332 h 525774"/>
              <a:gd name="connsiteX39" fmla="*/ 510223 w 517518"/>
              <a:gd name="connsiteY39" fmla="*/ 525636 h 525774"/>
              <a:gd name="connsiteX40" fmla="*/ 502928 w 517518"/>
              <a:gd name="connsiteY40" fmla="*/ 518332 h 525774"/>
              <a:gd name="connsiteX41" fmla="*/ 502928 w 517518"/>
              <a:gd name="connsiteY41" fmla="*/ 340601 h 525774"/>
              <a:gd name="connsiteX42" fmla="*/ 489555 w 517518"/>
              <a:gd name="connsiteY42" fmla="*/ 323559 h 525774"/>
              <a:gd name="connsiteX43" fmla="*/ 372435 w 517518"/>
              <a:gd name="connsiteY43" fmla="*/ 280141 h 525774"/>
              <a:gd name="connsiteX44" fmla="*/ 372435 w 517518"/>
              <a:gd name="connsiteY44" fmla="*/ 325182 h 525774"/>
              <a:gd name="connsiteX45" fmla="*/ 355414 w 517518"/>
              <a:gd name="connsiteY45" fmla="*/ 342630 h 525774"/>
              <a:gd name="connsiteX46" fmla="*/ 307593 w 517518"/>
              <a:gd name="connsiteY46" fmla="*/ 342630 h 525774"/>
              <a:gd name="connsiteX47" fmla="*/ 298272 w 517518"/>
              <a:gd name="connsiteY47" fmla="*/ 358050 h 525774"/>
              <a:gd name="connsiteX48" fmla="*/ 294219 w 517518"/>
              <a:gd name="connsiteY48" fmla="*/ 377527 h 525774"/>
              <a:gd name="connsiteX49" fmla="*/ 311240 w 517518"/>
              <a:gd name="connsiteY49" fmla="*/ 517926 h 525774"/>
              <a:gd name="connsiteX50" fmla="*/ 305161 w 517518"/>
              <a:gd name="connsiteY50" fmla="*/ 525636 h 525774"/>
              <a:gd name="connsiteX51" fmla="*/ 304351 w 517518"/>
              <a:gd name="connsiteY51" fmla="*/ 525636 h 525774"/>
              <a:gd name="connsiteX52" fmla="*/ 297461 w 517518"/>
              <a:gd name="connsiteY52" fmla="*/ 519549 h 525774"/>
              <a:gd name="connsiteX53" fmla="*/ 280035 w 517518"/>
              <a:gd name="connsiteY53" fmla="*/ 379150 h 525774"/>
              <a:gd name="connsiteX54" fmla="*/ 280035 w 517518"/>
              <a:gd name="connsiteY54" fmla="*/ 373064 h 525774"/>
              <a:gd name="connsiteX55" fmla="*/ 237483 w 517518"/>
              <a:gd name="connsiteY55" fmla="*/ 373064 h 525774"/>
              <a:gd name="connsiteX56" fmla="*/ 237078 w 517518"/>
              <a:gd name="connsiteY56" fmla="*/ 379150 h 525774"/>
              <a:gd name="connsiteX57" fmla="*/ 220057 w 517518"/>
              <a:gd name="connsiteY57" fmla="*/ 519549 h 525774"/>
              <a:gd name="connsiteX58" fmla="*/ 211951 w 517518"/>
              <a:gd name="connsiteY58" fmla="*/ 525636 h 525774"/>
              <a:gd name="connsiteX59" fmla="*/ 205872 w 517518"/>
              <a:gd name="connsiteY59" fmla="*/ 517926 h 525774"/>
              <a:gd name="connsiteX60" fmla="*/ 222893 w 517518"/>
              <a:gd name="connsiteY60" fmla="*/ 377527 h 525774"/>
              <a:gd name="connsiteX61" fmla="*/ 218841 w 517518"/>
              <a:gd name="connsiteY61" fmla="*/ 358050 h 525774"/>
              <a:gd name="connsiteX62" fmla="*/ 209925 w 517518"/>
              <a:gd name="connsiteY62" fmla="*/ 342630 h 525774"/>
              <a:gd name="connsiteX63" fmla="*/ 162104 w 517518"/>
              <a:gd name="connsiteY63" fmla="*/ 342630 h 525774"/>
              <a:gd name="connsiteX64" fmla="*/ 144678 w 517518"/>
              <a:gd name="connsiteY64" fmla="*/ 325182 h 525774"/>
              <a:gd name="connsiteX65" fmla="*/ 144678 w 517518"/>
              <a:gd name="connsiteY65" fmla="*/ 280546 h 525774"/>
              <a:gd name="connsiteX66" fmla="*/ 27558 w 517518"/>
              <a:gd name="connsiteY66" fmla="*/ 323965 h 525774"/>
              <a:gd name="connsiteX67" fmla="*/ 14184 w 517518"/>
              <a:gd name="connsiteY67" fmla="*/ 343036 h 525774"/>
              <a:gd name="connsiteX68" fmla="*/ 14184 w 517518"/>
              <a:gd name="connsiteY68" fmla="*/ 518332 h 525774"/>
              <a:gd name="connsiteX69" fmla="*/ 6889 w 517518"/>
              <a:gd name="connsiteY69" fmla="*/ 525636 h 525774"/>
              <a:gd name="connsiteX70" fmla="*/ 0 w 517518"/>
              <a:gd name="connsiteY70" fmla="*/ 518332 h 525774"/>
              <a:gd name="connsiteX71" fmla="*/ 0 w 517518"/>
              <a:gd name="connsiteY71" fmla="*/ 343036 h 525774"/>
              <a:gd name="connsiteX72" fmla="*/ 23100 w 517518"/>
              <a:gd name="connsiteY72" fmla="*/ 310168 h 525774"/>
              <a:gd name="connsiteX73" fmla="*/ 193715 w 517518"/>
              <a:gd name="connsiteY73" fmla="*/ 248084 h 525774"/>
              <a:gd name="connsiteX74" fmla="*/ 211141 w 517518"/>
              <a:gd name="connsiteY74" fmla="*/ 254982 h 525774"/>
              <a:gd name="connsiteX75" fmla="*/ 245588 w 517518"/>
              <a:gd name="connsiteY75" fmla="*/ 304487 h 525774"/>
              <a:gd name="connsiteX76" fmla="*/ 256935 w 517518"/>
              <a:gd name="connsiteY76" fmla="*/ 319907 h 525774"/>
              <a:gd name="connsiteX77" fmla="*/ 258962 w 517518"/>
              <a:gd name="connsiteY77" fmla="*/ 321124 h 525774"/>
              <a:gd name="connsiteX78" fmla="*/ 260583 w 517518"/>
              <a:gd name="connsiteY78" fmla="*/ 320313 h 525774"/>
              <a:gd name="connsiteX79" fmla="*/ 307593 w 517518"/>
              <a:gd name="connsiteY79" fmla="*/ 255388 h 525774"/>
              <a:gd name="connsiteX80" fmla="*/ 309214 w 517518"/>
              <a:gd name="connsiteY80" fmla="*/ 253359 h 525774"/>
              <a:gd name="connsiteX81" fmla="*/ 325830 w 517518"/>
              <a:gd name="connsiteY81" fmla="*/ 247678 h 525774"/>
              <a:gd name="connsiteX82" fmla="*/ 312432 w 517518"/>
              <a:gd name="connsiteY82" fmla="*/ 105371 h 525774"/>
              <a:gd name="connsiteX83" fmla="*/ 319284 w 517518"/>
              <a:gd name="connsiteY83" fmla="*/ 112239 h 525774"/>
              <a:gd name="connsiteX84" fmla="*/ 259228 w 517518"/>
              <a:gd name="connsiteY84" fmla="*/ 172834 h 525774"/>
              <a:gd name="connsiteX85" fmla="*/ 218923 w 517518"/>
              <a:gd name="connsiteY85" fmla="*/ 157483 h 525774"/>
              <a:gd name="connsiteX86" fmla="*/ 218923 w 517518"/>
              <a:gd name="connsiteY86" fmla="*/ 147384 h 525774"/>
              <a:gd name="connsiteX87" fmla="*/ 228596 w 517518"/>
              <a:gd name="connsiteY87" fmla="*/ 146980 h 525774"/>
              <a:gd name="connsiteX88" fmla="*/ 259228 w 517518"/>
              <a:gd name="connsiteY88" fmla="*/ 158695 h 525774"/>
              <a:gd name="connsiteX89" fmla="*/ 305177 w 517518"/>
              <a:gd name="connsiteY89" fmla="*/ 112239 h 525774"/>
              <a:gd name="connsiteX90" fmla="*/ 312432 w 517518"/>
              <a:gd name="connsiteY90" fmla="*/ 105371 h 525774"/>
              <a:gd name="connsiteX91" fmla="*/ 295715 w 517518"/>
              <a:gd name="connsiteY91" fmla="*/ 53580 h 525774"/>
              <a:gd name="connsiteX92" fmla="*/ 326238 w 517518"/>
              <a:gd name="connsiteY92" fmla="*/ 53580 h 525774"/>
              <a:gd name="connsiteX93" fmla="*/ 333564 w 517518"/>
              <a:gd name="connsiteY93" fmla="*/ 60903 h 525774"/>
              <a:gd name="connsiteX94" fmla="*/ 333564 w 517518"/>
              <a:gd name="connsiteY94" fmla="*/ 91416 h 525774"/>
              <a:gd name="connsiteX95" fmla="*/ 326238 w 517518"/>
              <a:gd name="connsiteY95" fmla="*/ 98739 h 525774"/>
              <a:gd name="connsiteX96" fmla="*/ 318913 w 517518"/>
              <a:gd name="connsiteY96" fmla="*/ 91416 h 525774"/>
              <a:gd name="connsiteX97" fmla="*/ 318913 w 517518"/>
              <a:gd name="connsiteY97" fmla="*/ 78397 h 525774"/>
              <a:gd name="connsiteX98" fmla="*/ 250540 w 517518"/>
              <a:gd name="connsiteY98" fmla="*/ 147560 h 525774"/>
              <a:gd name="connsiteX99" fmla="*/ 240365 w 517518"/>
              <a:gd name="connsiteY99" fmla="*/ 147560 h 525774"/>
              <a:gd name="connsiteX100" fmla="*/ 222458 w 517518"/>
              <a:gd name="connsiteY100" fmla="*/ 129659 h 525774"/>
              <a:gd name="connsiteX101" fmla="*/ 194784 w 517518"/>
              <a:gd name="connsiteY101" fmla="*/ 156510 h 525774"/>
              <a:gd name="connsiteX102" fmla="*/ 189900 w 517518"/>
              <a:gd name="connsiteY102" fmla="*/ 158544 h 525774"/>
              <a:gd name="connsiteX103" fmla="*/ 185016 w 517518"/>
              <a:gd name="connsiteY103" fmla="*/ 156510 h 525774"/>
              <a:gd name="connsiteX104" fmla="*/ 185016 w 517518"/>
              <a:gd name="connsiteY104" fmla="*/ 146339 h 525774"/>
              <a:gd name="connsiteX105" fmla="*/ 217168 w 517518"/>
              <a:gd name="connsiteY105" fmla="*/ 114199 h 525774"/>
              <a:gd name="connsiteX106" fmla="*/ 227342 w 517518"/>
              <a:gd name="connsiteY106" fmla="*/ 114199 h 525774"/>
              <a:gd name="connsiteX107" fmla="*/ 245249 w 517518"/>
              <a:gd name="connsiteY107" fmla="*/ 132100 h 525774"/>
              <a:gd name="connsiteX108" fmla="*/ 309145 w 517518"/>
              <a:gd name="connsiteY108" fmla="*/ 67819 h 525774"/>
              <a:gd name="connsiteX109" fmla="*/ 295715 w 517518"/>
              <a:gd name="connsiteY109" fmla="*/ 67819 h 525774"/>
              <a:gd name="connsiteX110" fmla="*/ 288389 w 517518"/>
              <a:gd name="connsiteY110" fmla="*/ 60903 h 525774"/>
              <a:gd name="connsiteX111" fmla="*/ 295715 w 517518"/>
              <a:gd name="connsiteY111" fmla="*/ 53580 h 525774"/>
              <a:gd name="connsiteX112" fmla="*/ 258060 w 517518"/>
              <a:gd name="connsiteY112" fmla="*/ 53577 h 525774"/>
              <a:gd name="connsiteX113" fmla="*/ 268165 w 517518"/>
              <a:gd name="connsiteY113" fmla="*/ 53985 h 525774"/>
              <a:gd name="connsiteX114" fmla="*/ 274228 w 517518"/>
              <a:gd name="connsiteY114" fmla="*/ 62543 h 525774"/>
              <a:gd name="connsiteX115" fmla="*/ 266144 w 517518"/>
              <a:gd name="connsiteY115" fmla="*/ 68248 h 525774"/>
              <a:gd name="connsiteX116" fmla="*/ 258060 w 517518"/>
              <a:gd name="connsiteY116" fmla="*/ 67433 h 525774"/>
              <a:gd name="connsiteX117" fmla="*/ 212791 w 517518"/>
              <a:gd name="connsiteY117" fmla="*/ 107779 h 525774"/>
              <a:gd name="connsiteX118" fmla="*/ 205516 w 517518"/>
              <a:gd name="connsiteY118" fmla="*/ 113893 h 525774"/>
              <a:gd name="connsiteX119" fmla="*/ 204303 w 517518"/>
              <a:gd name="connsiteY119" fmla="*/ 113893 h 525774"/>
              <a:gd name="connsiteX120" fmla="*/ 198240 w 517518"/>
              <a:gd name="connsiteY120" fmla="*/ 106149 h 525774"/>
              <a:gd name="connsiteX121" fmla="*/ 258060 w 517518"/>
              <a:gd name="connsiteY121" fmla="*/ 53577 h 525774"/>
              <a:gd name="connsiteX122" fmla="*/ 259653 w 517518"/>
              <a:gd name="connsiteY122" fmla="*/ 14151 h 525774"/>
              <a:gd name="connsiteX123" fmla="*/ 161003 w 517518"/>
              <a:gd name="connsiteY123" fmla="*/ 112801 h 525774"/>
              <a:gd name="connsiteX124" fmla="*/ 259653 w 517518"/>
              <a:gd name="connsiteY124" fmla="*/ 211856 h 525774"/>
              <a:gd name="connsiteX125" fmla="*/ 358708 w 517518"/>
              <a:gd name="connsiteY125" fmla="*/ 112801 h 525774"/>
              <a:gd name="connsiteX126" fmla="*/ 259653 w 517518"/>
              <a:gd name="connsiteY126" fmla="*/ 14151 h 525774"/>
              <a:gd name="connsiteX127" fmla="*/ 259653 w 517518"/>
              <a:gd name="connsiteY127" fmla="*/ 0 h 525774"/>
              <a:gd name="connsiteX128" fmla="*/ 372859 w 517518"/>
              <a:gd name="connsiteY128" fmla="*/ 112801 h 525774"/>
              <a:gd name="connsiteX129" fmla="*/ 259653 w 517518"/>
              <a:gd name="connsiteY129" fmla="*/ 226411 h 525774"/>
              <a:gd name="connsiteX130" fmla="*/ 146448 w 517518"/>
              <a:gd name="connsiteY130" fmla="*/ 112801 h 525774"/>
              <a:gd name="connsiteX131" fmla="*/ 259653 w 517518"/>
              <a:gd name="connsiteY131" fmla="*/ 0 h 525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517518" h="525774">
                <a:moveTo>
                  <a:pt x="419300" y="419696"/>
                </a:moveTo>
                <a:cubicBezTo>
                  <a:pt x="423269" y="419696"/>
                  <a:pt x="426444" y="422522"/>
                  <a:pt x="426444" y="426559"/>
                </a:cubicBezTo>
                <a:lnTo>
                  <a:pt x="426444" y="517396"/>
                </a:lnTo>
                <a:cubicBezTo>
                  <a:pt x="426444" y="521434"/>
                  <a:pt x="423269" y="524663"/>
                  <a:pt x="419300" y="524663"/>
                </a:cubicBezTo>
                <a:cubicBezTo>
                  <a:pt x="415331" y="524663"/>
                  <a:pt x="412553" y="521434"/>
                  <a:pt x="412553" y="517396"/>
                </a:cubicBezTo>
                <a:lnTo>
                  <a:pt x="412553" y="426559"/>
                </a:lnTo>
                <a:cubicBezTo>
                  <a:pt x="412553" y="422522"/>
                  <a:pt x="415331" y="419696"/>
                  <a:pt x="419300" y="419696"/>
                </a:cubicBezTo>
                <a:close/>
                <a:moveTo>
                  <a:pt x="99616" y="419696"/>
                </a:moveTo>
                <a:cubicBezTo>
                  <a:pt x="103585" y="419696"/>
                  <a:pt x="106760" y="422522"/>
                  <a:pt x="106760" y="426559"/>
                </a:cubicBezTo>
                <a:lnTo>
                  <a:pt x="106760" y="517396"/>
                </a:lnTo>
                <a:cubicBezTo>
                  <a:pt x="106760" y="521434"/>
                  <a:pt x="103585" y="524663"/>
                  <a:pt x="99616" y="524663"/>
                </a:cubicBezTo>
                <a:cubicBezTo>
                  <a:pt x="95647" y="524663"/>
                  <a:pt x="92869" y="521434"/>
                  <a:pt x="92869" y="517396"/>
                </a:cubicBezTo>
                <a:lnTo>
                  <a:pt x="92869" y="426559"/>
                </a:lnTo>
                <a:cubicBezTo>
                  <a:pt x="92869" y="422522"/>
                  <a:pt x="95647" y="419696"/>
                  <a:pt x="99616" y="419696"/>
                </a:cubicBezTo>
                <a:close/>
                <a:moveTo>
                  <a:pt x="226541" y="342630"/>
                </a:moveTo>
                <a:lnTo>
                  <a:pt x="231404" y="350746"/>
                </a:lnTo>
                <a:cubicBezTo>
                  <a:pt x="232620" y="353181"/>
                  <a:pt x="233835" y="356021"/>
                  <a:pt x="235051" y="358861"/>
                </a:cubicBezTo>
                <a:lnTo>
                  <a:pt x="282467" y="358861"/>
                </a:lnTo>
                <a:cubicBezTo>
                  <a:pt x="283277" y="356021"/>
                  <a:pt x="284493" y="353181"/>
                  <a:pt x="286114" y="350746"/>
                </a:cubicBezTo>
                <a:lnTo>
                  <a:pt x="290572" y="342630"/>
                </a:lnTo>
                <a:close/>
                <a:moveTo>
                  <a:pt x="196957" y="263909"/>
                </a:moveTo>
                <a:lnTo>
                  <a:pt x="159267" y="276489"/>
                </a:lnTo>
                <a:lnTo>
                  <a:pt x="159267" y="325182"/>
                </a:lnTo>
                <a:cubicBezTo>
                  <a:pt x="159267" y="327211"/>
                  <a:pt x="160483" y="328428"/>
                  <a:pt x="162104" y="328428"/>
                </a:cubicBezTo>
                <a:lnTo>
                  <a:pt x="244778" y="328428"/>
                </a:lnTo>
                <a:lnTo>
                  <a:pt x="232620" y="310574"/>
                </a:lnTo>
                <a:lnTo>
                  <a:pt x="200604" y="265127"/>
                </a:lnTo>
                <a:cubicBezTo>
                  <a:pt x="199794" y="264315"/>
                  <a:pt x="198578" y="263504"/>
                  <a:pt x="196957" y="263909"/>
                </a:cubicBezTo>
                <a:close/>
                <a:moveTo>
                  <a:pt x="322588" y="262692"/>
                </a:moveTo>
                <a:cubicBezTo>
                  <a:pt x="321777" y="262286"/>
                  <a:pt x="320561" y="262692"/>
                  <a:pt x="319751" y="263504"/>
                </a:cubicBezTo>
                <a:lnTo>
                  <a:pt x="272740" y="328428"/>
                </a:lnTo>
                <a:lnTo>
                  <a:pt x="355414" y="328428"/>
                </a:lnTo>
                <a:cubicBezTo>
                  <a:pt x="357035" y="328428"/>
                  <a:pt x="358250" y="327211"/>
                  <a:pt x="358250" y="325182"/>
                </a:cubicBezTo>
                <a:lnTo>
                  <a:pt x="358250" y="275677"/>
                </a:lnTo>
                <a:close/>
                <a:moveTo>
                  <a:pt x="325830" y="247678"/>
                </a:moveTo>
                <a:lnTo>
                  <a:pt x="327045" y="247678"/>
                </a:lnTo>
                <a:lnTo>
                  <a:pt x="495229" y="310574"/>
                </a:lnTo>
                <a:cubicBezTo>
                  <a:pt x="509413" y="317472"/>
                  <a:pt x="517518" y="328022"/>
                  <a:pt x="517518" y="340601"/>
                </a:cubicBezTo>
                <a:lnTo>
                  <a:pt x="517518" y="518332"/>
                </a:lnTo>
                <a:cubicBezTo>
                  <a:pt x="517518" y="522390"/>
                  <a:pt x="513871" y="525636"/>
                  <a:pt x="510223" y="525636"/>
                </a:cubicBezTo>
                <a:cubicBezTo>
                  <a:pt x="506171" y="525636"/>
                  <a:pt x="502928" y="522390"/>
                  <a:pt x="502928" y="518332"/>
                </a:cubicBezTo>
                <a:lnTo>
                  <a:pt x="502928" y="340601"/>
                </a:lnTo>
                <a:cubicBezTo>
                  <a:pt x="502928" y="332080"/>
                  <a:pt x="495634" y="326399"/>
                  <a:pt x="489555" y="323559"/>
                </a:cubicBezTo>
                <a:lnTo>
                  <a:pt x="372435" y="280141"/>
                </a:lnTo>
                <a:lnTo>
                  <a:pt x="372435" y="325182"/>
                </a:lnTo>
                <a:cubicBezTo>
                  <a:pt x="372435" y="334921"/>
                  <a:pt x="364735" y="342630"/>
                  <a:pt x="355414" y="342630"/>
                </a:cubicBezTo>
                <a:lnTo>
                  <a:pt x="307593" y="342630"/>
                </a:lnTo>
                <a:lnTo>
                  <a:pt x="298272" y="358050"/>
                </a:lnTo>
                <a:cubicBezTo>
                  <a:pt x="295030" y="364136"/>
                  <a:pt x="293814" y="371035"/>
                  <a:pt x="294219" y="377527"/>
                </a:cubicBezTo>
                <a:lnTo>
                  <a:pt x="311240" y="517926"/>
                </a:lnTo>
                <a:cubicBezTo>
                  <a:pt x="312051" y="521984"/>
                  <a:pt x="309214" y="525230"/>
                  <a:pt x="305161" y="525636"/>
                </a:cubicBezTo>
                <a:cubicBezTo>
                  <a:pt x="305161" y="525636"/>
                  <a:pt x="304756" y="525636"/>
                  <a:pt x="304351" y="525636"/>
                </a:cubicBezTo>
                <a:cubicBezTo>
                  <a:pt x="300703" y="525636"/>
                  <a:pt x="297867" y="523201"/>
                  <a:pt x="297461" y="519549"/>
                </a:cubicBezTo>
                <a:lnTo>
                  <a:pt x="280035" y="379150"/>
                </a:lnTo>
                <a:cubicBezTo>
                  <a:pt x="280035" y="377527"/>
                  <a:pt x="280035" y="375092"/>
                  <a:pt x="280035" y="373064"/>
                </a:cubicBezTo>
                <a:lnTo>
                  <a:pt x="237483" y="373064"/>
                </a:lnTo>
                <a:cubicBezTo>
                  <a:pt x="237483" y="375092"/>
                  <a:pt x="237483" y="377527"/>
                  <a:pt x="237078" y="379150"/>
                </a:cubicBezTo>
                <a:lnTo>
                  <a:pt x="220057" y="519549"/>
                </a:lnTo>
                <a:cubicBezTo>
                  <a:pt x="219651" y="523607"/>
                  <a:pt x="216004" y="526447"/>
                  <a:pt x="211951" y="525636"/>
                </a:cubicBezTo>
                <a:cubicBezTo>
                  <a:pt x="208304" y="525230"/>
                  <a:pt x="205467" y="521984"/>
                  <a:pt x="205872" y="517926"/>
                </a:cubicBezTo>
                <a:lnTo>
                  <a:pt x="222893" y="377527"/>
                </a:lnTo>
                <a:cubicBezTo>
                  <a:pt x="223704" y="371035"/>
                  <a:pt x="222083" y="364136"/>
                  <a:pt x="218841" y="358050"/>
                </a:cubicBezTo>
                <a:lnTo>
                  <a:pt x="209925" y="342630"/>
                </a:lnTo>
                <a:lnTo>
                  <a:pt x="162104" y="342630"/>
                </a:lnTo>
                <a:cubicBezTo>
                  <a:pt x="152378" y="342630"/>
                  <a:pt x="144678" y="334921"/>
                  <a:pt x="144678" y="325182"/>
                </a:cubicBezTo>
                <a:lnTo>
                  <a:pt x="144678" y="280546"/>
                </a:lnTo>
                <a:lnTo>
                  <a:pt x="27558" y="323965"/>
                </a:lnTo>
                <a:cubicBezTo>
                  <a:pt x="21073" y="325993"/>
                  <a:pt x="14184" y="335732"/>
                  <a:pt x="14184" y="343036"/>
                </a:cubicBezTo>
                <a:lnTo>
                  <a:pt x="14184" y="518332"/>
                </a:lnTo>
                <a:cubicBezTo>
                  <a:pt x="14184" y="522390"/>
                  <a:pt x="10942" y="525636"/>
                  <a:pt x="6889" y="525636"/>
                </a:cubicBezTo>
                <a:cubicBezTo>
                  <a:pt x="3242" y="525636"/>
                  <a:pt x="0" y="522390"/>
                  <a:pt x="0" y="518332"/>
                </a:cubicBezTo>
                <a:lnTo>
                  <a:pt x="0" y="343036"/>
                </a:lnTo>
                <a:cubicBezTo>
                  <a:pt x="0" y="329645"/>
                  <a:pt x="10537" y="314226"/>
                  <a:pt x="23100" y="310168"/>
                </a:cubicBezTo>
                <a:lnTo>
                  <a:pt x="193715" y="248084"/>
                </a:lnTo>
                <a:cubicBezTo>
                  <a:pt x="200199" y="246461"/>
                  <a:pt x="207088" y="249707"/>
                  <a:pt x="211141" y="254982"/>
                </a:cubicBezTo>
                <a:lnTo>
                  <a:pt x="245588" y="304487"/>
                </a:lnTo>
                <a:lnTo>
                  <a:pt x="256935" y="319907"/>
                </a:lnTo>
                <a:cubicBezTo>
                  <a:pt x="257341" y="321124"/>
                  <a:pt x="258151" y="321124"/>
                  <a:pt x="258962" y="321124"/>
                </a:cubicBezTo>
                <a:cubicBezTo>
                  <a:pt x="259367" y="321124"/>
                  <a:pt x="260177" y="321124"/>
                  <a:pt x="260583" y="320313"/>
                </a:cubicBezTo>
                <a:lnTo>
                  <a:pt x="307593" y="255388"/>
                </a:lnTo>
                <a:cubicBezTo>
                  <a:pt x="307998" y="254982"/>
                  <a:pt x="308809" y="253765"/>
                  <a:pt x="309214" y="253359"/>
                </a:cubicBezTo>
                <a:cubicBezTo>
                  <a:pt x="313672" y="248896"/>
                  <a:pt x="319751" y="246461"/>
                  <a:pt x="325830" y="247678"/>
                </a:cubicBezTo>
                <a:close/>
                <a:moveTo>
                  <a:pt x="312432" y="105371"/>
                </a:moveTo>
                <a:cubicBezTo>
                  <a:pt x="316463" y="105371"/>
                  <a:pt x="319284" y="108603"/>
                  <a:pt x="319284" y="112239"/>
                </a:cubicBezTo>
                <a:cubicBezTo>
                  <a:pt x="319284" y="145768"/>
                  <a:pt x="292279" y="172834"/>
                  <a:pt x="259228" y="172834"/>
                </a:cubicBezTo>
                <a:cubicBezTo>
                  <a:pt x="244315" y="172834"/>
                  <a:pt x="230208" y="167582"/>
                  <a:pt x="218923" y="157483"/>
                </a:cubicBezTo>
                <a:cubicBezTo>
                  <a:pt x="216504" y="154655"/>
                  <a:pt x="216101" y="150212"/>
                  <a:pt x="218923" y="147384"/>
                </a:cubicBezTo>
                <a:cubicBezTo>
                  <a:pt x="221341" y="144556"/>
                  <a:pt x="225775" y="144152"/>
                  <a:pt x="228596" y="146980"/>
                </a:cubicBezTo>
                <a:cubicBezTo>
                  <a:pt x="237060" y="154251"/>
                  <a:pt x="247943" y="158695"/>
                  <a:pt x="259228" y="158695"/>
                </a:cubicBezTo>
                <a:cubicBezTo>
                  <a:pt x="284621" y="158695"/>
                  <a:pt x="305177" y="138093"/>
                  <a:pt x="305177" y="112239"/>
                </a:cubicBezTo>
                <a:cubicBezTo>
                  <a:pt x="305177" y="108603"/>
                  <a:pt x="308401" y="105371"/>
                  <a:pt x="312432" y="105371"/>
                </a:cubicBezTo>
                <a:close/>
                <a:moveTo>
                  <a:pt x="295715" y="53580"/>
                </a:moveTo>
                <a:lnTo>
                  <a:pt x="326238" y="53580"/>
                </a:lnTo>
                <a:cubicBezTo>
                  <a:pt x="329901" y="53580"/>
                  <a:pt x="333564" y="56835"/>
                  <a:pt x="333564" y="60903"/>
                </a:cubicBezTo>
                <a:lnTo>
                  <a:pt x="333564" y="91416"/>
                </a:lnTo>
                <a:cubicBezTo>
                  <a:pt x="333564" y="95484"/>
                  <a:pt x="329901" y="98739"/>
                  <a:pt x="326238" y="98739"/>
                </a:cubicBezTo>
                <a:cubicBezTo>
                  <a:pt x="322169" y="98739"/>
                  <a:pt x="318913" y="95484"/>
                  <a:pt x="318913" y="91416"/>
                </a:cubicBezTo>
                <a:lnTo>
                  <a:pt x="318913" y="78397"/>
                </a:lnTo>
                <a:lnTo>
                  <a:pt x="250540" y="147560"/>
                </a:lnTo>
                <a:cubicBezTo>
                  <a:pt x="247691" y="150001"/>
                  <a:pt x="243214" y="150001"/>
                  <a:pt x="240365" y="147560"/>
                </a:cubicBezTo>
                <a:lnTo>
                  <a:pt x="222458" y="129659"/>
                </a:lnTo>
                <a:lnTo>
                  <a:pt x="194784" y="156510"/>
                </a:lnTo>
                <a:cubicBezTo>
                  <a:pt x="193563" y="158137"/>
                  <a:pt x="191935" y="158544"/>
                  <a:pt x="189900" y="158544"/>
                </a:cubicBezTo>
                <a:cubicBezTo>
                  <a:pt x="187865" y="158544"/>
                  <a:pt x="186237" y="158137"/>
                  <a:pt x="185016" y="156510"/>
                </a:cubicBezTo>
                <a:cubicBezTo>
                  <a:pt x="182167" y="153662"/>
                  <a:pt x="182167" y="149187"/>
                  <a:pt x="185016" y="146339"/>
                </a:cubicBezTo>
                <a:lnTo>
                  <a:pt x="217168" y="114199"/>
                </a:lnTo>
                <a:cubicBezTo>
                  <a:pt x="220016" y="111351"/>
                  <a:pt x="224493" y="111351"/>
                  <a:pt x="227342" y="114199"/>
                </a:cubicBezTo>
                <a:lnTo>
                  <a:pt x="245249" y="132100"/>
                </a:lnTo>
                <a:lnTo>
                  <a:pt x="309145" y="67819"/>
                </a:lnTo>
                <a:lnTo>
                  <a:pt x="295715" y="67819"/>
                </a:lnTo>
                <a:cubicBezTo>
                  <a:pt x="291645" y="67819"/>
                  <a:pt x="288389" y="64972"/>
                  <a:pt x="288389" y="60903"/>
                </a:cubicBezTo>
                <a:cubicBezTo>
                  <a:pt x="288389" y="56835"/>
                  <a:pt x="291645" y="53580"/>
                  <a:pt x="295715" y="53580"/>
                </a:cubicBezTo>
                <a:close/>
                <a:moveTo>
                  <a:pt x="258060" y="53577"/>
                </a:moveTo>
                <a:cubicBezTo>
                  <a:pt x="261294" y="53577"/>
                  <a:pt x="264931" y="53577"/>
                  <a:pt x="268165" y="53985"/>
                </a:cubicBezTo>
                <a:cubicBezTo>
                  <a:pt x="272207" y="54800"/>
                  <a:pt x="274632" y="58468"/>
                  <a:pt x="274228" y="62543"/>
                </a:cubicBezTo>
                <a:cubicBezTo>
                  <a:pt x="273015" y="66211"/>
                  <a:pt x="269377" y="69063"/>
                  <a:pt x="266144" y="68248"/>
                </a:cubicBezTo>
                <a:cubicBezTo>
                  <a:pt x="263315" y="67841"/>
                  <a:pt x="260889" y="67433"/>
                  <a:pt x="258060" y="67433"/>
                </a:cubicBezTo>
                <a:cubicBezTo>
                  <a:pt x="235021" y="67433"/>
                  <a:pt x="215620" y="84957"/>
                  <a:pt x="212791" y="107779"/>
                </a:cubicBezTo>
                <a:cubicBezTo>
                  <a:pt x="211983" y="111447"/>
                  <a:pt x="209153" y="113893"/>
                  <a:pt x="205516" y="113893"/>
                </a:cubicBezTo>
                <a:cubicBezTo>
                  <a:pt x="205111" y="113893"/>
                  <a:pt x="204707" y="113893"/>
                  <a:pt x="204303" y="113893"/>
                </a:cubicBezTo>
                <a:cubicBezTo>
                  <a:pt x="200665" y="113893"/>
                  <a:pt x="198240" y="109817"/>
                  <a:pt x="198240" y="106149"/>
                </a:cubicBezTo>
                <a:cubicBezTo>
                  <a:pt x="202686" y="75992"/>
                  <a:pt x="228150" y="53577"/>
                  <a:pt x="258060" y="53577"/>
                </a:cubicBezTo>
                <a:close/>
                <a:moveTo>
                  <a:pt x="259653" y="14151"/>
                </a:moveTo>
                <a:cubicBezTo>
                  <a:pt x="205477" y="14151"/>
                  <a:pt x="161003" y="58624"/>
                  <a:pt x="161003" y="112801"/>
                </a:cubicBezTo>
                <a:cubicBezTo>
                  <a:pt x="161003" y="167787"/>
                  <a:pt x="205477" y="211856"/>
                  <a:pt x="259653" y="211856"/>
                </a:cubicBezTo>
                <a:cubicBezTo>
                  <a:pt x="314639" y="211856"/>
                  <a:pt x="358708" y="167787"/>
                  <a:pt x="358708" y="112801"/>
                </a:cubicBezTo>
                <a:cubicBezTo>
                  <a:pt x="358708" y="58624"/>
                  <a:pt x="314639" y="14151"/>
                  <a:pt x="259653" y="14151"/>
                </a:cubicBezTo>
                <a:close/>
                <a:moveTo>
                  <a:pt x="259653" y="0"/>
                </a:moveTo>
                <a:cubicBezTo>
                  <a:pt x="322321" y="0"/>
                  <a:pt x="372859" y="50942"/>
                  <a:pt x="372859" y="112801"/>
                </a:cubicBezTo>
                <a:cubicBezTo>
                  <a:pt x="372859" y="175468"/>
                  <a:pt x="322321" y="226411"/>
                  <a:pt x="259653" y="226411"/>
                </a:cubicBezTo>
                <a:cubicBezTo>
                  <a:pt x="197391" y="226411"/>
                  <a:pt x="146448" y="175468"/>
                  <a:pt x="146448" y="112801"/>
                </a:cubicBezTo>
                <a:cubicBezTo>
                  <a:pt x="146448" y="50942"/>
                  <a:pt x="197391" y="0"/>
                  <a:pt x="259653" y="0"/>
                </a:cubicBezTo>
                <a:close/>
              </a:path>
            </a:pathLst>
          </a:custGeom>
          <a:solidFill>
            <a:schemeClr val="bg1"/>
          </a:solidFill>
          <a:ln>
            <a:noFill/>
          </a:ln>
          <a:effectLst/>
        </p:spPr>
        <p:txBody>
          <a:bodyPr wrap="square" anchor="ctr">
            <a:noAutofit/>
          </a:bodyPr>
          <a:lstStyle/>
          <a:p>
            <a:pPr defTabSz="914222"/>
            <a:endParaRPr lang="en-US" sz="363" dirty="0">
              <a:solidFill>
                <a:srgbClr val="272727"/>
              </a:solidFill>
              <a:latin typeface="Arial" panose="020B0604020202020204" pitchFamily="34" charset="0"/>
              <a:cs typeface="Arial" panose="020B0604020202020204" pitchFamily="34" charset="0"/>
            </a:endParaRPr>
          </a:p>
        </p:txBody>
      </p:sp>
      <p:sp>
        <p:nvSpPr>
          <p:cNvPr id="38" name="Freeform 37">
            <a:extLst>
              <a:ext uri="{FF2B5EF4-FFF2-40B4-BE49-F238E27FC236}">
                <a16:creationId xmlns:a16="http://schemas.microsoft.com/office/drawing/2014/main" xmlns="" id="{CC748701-86F1-D146-9057-1A74BBDABFDD}"/>
              </a:ext>
            </a:extLst>
          </p:cNvPr>
          <p:cNvSpPr>
            <a:spLocks noChangeArrowheads="1"/>
          </p:cNvSpPr>
          <p:nvPr/>
        </p:nvSpPr>
        <p:spPr bwMode="auto">
          <a:xfrm>
            <a:off x="4451357" y="1539342"/>
            <a:ext cx="481232" cy="470135"/>
          </a:xfrm>
          <a:custGeom>
            <a:avLst/>
            <a:gdLst>
              <a:gd name="connsiteX0" fmla="*/ 406797 w 511452"/>
              <a:gd name="connsiteY0" fmla="*/ 314325 h 499658"/>
              <a:gd name="connsiteX1" fmla="*/ 413941 w 511452"/>
              <a:gd name="connsiteY1" fmla="*/ 321609 h 499658"/>
              <a:gd name="connsiteX2" fmla="*/ 413941 w 511452"/>
              <a:gd name="connsiteY2" fmla="*/ 492375 h 499658"/>
              <a:gd name="connsiteX3" fmla="*/ 406797 w 511452"/>
              <a:gd name="connsiteY3" fmla="*/ 499658 h 499658"/>
              <a:gd name="connsiteX4" fmla="*/ 400050 w 511452"/>
              <a:gd name="connsiteY4" fmla="*/ 492375 h 499658"/>
              <a:gd name="connsiteX5" fmla="*/ 400050 w 511452"/>
              <a:gd name="connsiteY5" fmla="*/ 321609 h 499658"/>
              <a:gd name="connsiteX6" fmla="*/ 406797 w 511452"/>
              <a:gd name="connsiteY6" fmla="*/ 314325 h 499658"/>
              <a:gd name="connsiteX7" fmla="*/ 397268 w 511452"/>
              <a:gd name="connsiteY7" fmla="*/ 161939 h 499658"/>
              <a:gd name="connsiteX8" fmla="*/ 386750 w 511452"/>
              <a:gd name="connsiteY8" fmla="*/ 242618 h 499658"/>
              <a:gd name="connsiteX9" fmla="*/ 387559 w 511452"/>
              <a:gd name="connsiteY9" fmla="*/ 246267 h 499658"/>
              <a:gd name="connsiteX10" fmla="*/ 398482 w 511452"/>
              <a:gd name="connsiteY10" fmla="*/ 275458 h 499658"/>
              <a:gd name="connsiteX11" fmla="*/ 410214 w 511452"/>
              <a:gd name="connsiteY11" fmla="*/ 246672 h 499658"/>
              <a:gd name="connsiteX12" fmla="*/ 410619 w 511452"/>
              <a:gd name="connsiteY12" fmla="*/ 242618 h 499658"/>
              <a:gd name="connsiteX13" fmla="*/ 400100 w 511452"/>
              <a:gd name="connsiteY13" fmla="*/ 161939 h 499658"/>
              <a:gd name="connsiteX14" fmla="*/ 398887 w 511452"/>
              <a:gd name="connsiteY14" fmla="*/ 161939 h 499658"/>
              <a:gd name="connsiteX15" fmla="*/ 397268 w 511452"/>
              <a:gd name="connsiteY15" fmla="*/ 161939 h 499658"/>
              <a:gd name="connsiteX16" fmla="*/ 393223 w 511452"/>
              <a:gd name="connsiteY16" fmla="*/ 135586 h 499658"/>
              <a:gd name="connsiteX17" fmla="*/ 398887 w 511452"/>
              <a:gd name="connsiteY17" fmla="*/ 145722 h 499658"/>
              <a:gd name="connsiteX18" fmla="*/ 405764 w 511452"/>
              <a:gd name="connsiteY18" fmla="*/ 135586 h 499658"/>
              <a:gd name="connsiteX19" fmla="*/ 397268 w 511452"/>
              <a:gd name="connsiteY19" fmla="*/ 135586 h 499658"/>
              <a:gd name="connsiteX20" fmla="*/ 393223 w 511452"/>
              <a:gd name="connsiteY20" fmla="*/ 135586 h 499658"/>
              <a:gd name="connsiteX21" fmla="*/ 309076 w 511452"/>
              <a:gd name="connsiteY21" fmla="*/ 122207 h 499658"/>
              <a:gd name="connsiteX22" fmla="*/ 171125 w 511452"/>
              <a:gd name="connsiteY22" fmla="*/ 191535 h 499658"/>
              <a:gd name="connsiteX23" fmla="*/ 67964 w 511452"/>
              <a:gd name="connsiteY23" fmla="*/ 294918 h 499658"/>
              <a:gd name="connsiteX24" fmla="*/ 166675 w 511452"/>
              <a:gd name="connsiteY24" fmla="*/ 331001 h 499658"/>
              <a:gd name="connsiteX25" fmla="*/ 259317 w 511452"/>
              <a:gd name="connsiteY25" fmla="*/ 299783 h 499658"/>
              <a:gd name="connsiteX26" fmla="*/ 206725 w 511452"/>
              <a:gd name="connsiteY26" fmla="*/ 299783 h 499658"/>
              <a:gd name="connsiteX27" fmla="*/ 174766 w 511452"/>
              <a:gd name="connsiteY27" fmla="*/ 267755 h 499658"/>
              <a:gd name="connsiteX28" fmla="*/ 174766 w 511452"/>
              <a:gd name="connsiteY28" fmla="*/ 256808 h 499658"/>
              <a:gd name="connsiteX29" fmla="*/ 206725 w 511452"/>
              <a:gd name="connsiteY29" fmla="*/ 224374 h 499658"/>
              <a:gd name="connsiteX30" fmla="*/ 261744 w 511452"/>
              <a:gd name="connsiteY30" fmla="*/ 224374 h 499658"/>
              <a:gd name="connsiteX31" fmla="*/ 274689 w 511452"/>
              <a:gd name="connsiteY31" fmla="*/ 217482 h 499658"/>
              <a:gd name="connsiteX32" fmla="*/ 305840 w 511452"/>
              <a:gd name="connsiteY32" fmla="*/ 168425 h 499658"/>
              <a:gd name="connsiteX33" fmla="*/ 317167 w 511452"/>
              <a:gd name="connsiteY33" fmla="*/ 152614 h 499658"/>
              <a:gd name="connsiteX34" fmla="*/ 309076 w 511452"/>
              <a:gd name="connsiteY34" fmla="*/ 122207 h 499658"/>
              <a:gd name="connsiteX35" fmla="*/ 250416 w 511452"/>
              <a:gd name="connsiteY35" fmla="*/ 50041 h 499658"/>
              <a:gd name="connsiteX36" fmla="*/ 184475 w 511452"/>
              <a:gd name="connsiteY36" fmla="*/ 168831 h 499658"/>
              <a:gd name="connsiteX37" fmla="*/ 303008 w 511452"/>
              <a:gd name="connsiteY37" fmla="*/ 109233 h 499658"/>
              <a:gd name="connsiteX38" fmla="*/ 250416 w 511452"/>
              <a:gd name="connsiteY38" fmla="*/ 50041 h 499658"/>
              <a:gd name="connsiteX39" fmla="*/ 173956 w 511452"/>
              <a:gd name="connsiteY39" fmla="*/ 25310 h 499658"/>
              <a:gd name="connsiteX40" fmla="*/ 173956 w 511452"/>
              <a:gd name="connsiteY40" fmla="*/ 158290 h 499658"/>
              <a:gd name="connsiteX41" fmla="*/ 237875 w 511452"/>
              <a:gd name="connsiteY41" fmla="*/ 42744 h 499658"/>
              <a:gd name="connsiteX42" fmla="*/ 173956 w 511452"/>
              <a:gd name="connsiteY42" fmla="*/ 25310 h 499658"/>
              <a:gd name="connsiteX43" fmla="*/ 159393 w 511452"/>
              <a:gd name="connsiteY43" fmla="*/ 25310 h 499658"/>
              <a:gd name="connsiteX44" fmla="*/ 14159 w 511452"/>
              <a:gd name="connsiteY44" fmla="*/ 178156 h 499658"/>
              <a:gd name="connsiteX45" fmla="*/ 57446 w 511452"/>
              <a:gd name="connsiteY45" fmla="*/ 285188 h 499658"/>
              <a:gd name="connsiteX46" fmla="*/ 159393 w 511452"/>
              <a:gd name="connsiteY46" fmla="*/ 183021 h 499658"/>
              <a:gd name="connsiteX47" fmla="*/ 400542 w 511452"/>
              <a:gd name="connsiteY47" fmla="*/ 14076 h 499658"/>
              <a:gd name="connsiteX48" fmla="*/ 362335 w 511452"/>
              <a:gd name="connsiteY48" fmla="*/ 52283 h 499658"/>
              <a:gd name="connsiteX49" fmla="*/ 400542 w 511452"/>
              <a:gd name="connsiteY49" fmla="*/ 90490 h 499658"/>
              <a:gd name="connsiteX50" fmla="*/ 438749 w 511452"/>
              <a:gd name="connsiteY50" fmla="*/ 52283 h 499658"/>
              <a:gd name="connsiteX51" fmla="*/ 400542 w 511452"/>
              <a:gd name="connsiteY51" fmla="*/ 14076 h 499658"/>
              <a:gd name="connsiteX52" fmla="*/ 166675 w 511452"/>
              <a:gd name="connsiteY52" fmla="*/ 10715 h 499658"/>
              <a:gd name="connsiteX53" fmla="*/ 329708 w 511452"/>
              <a:gd name="connsiteY53" fmla="*/ 142478 h 499658"/>
              <a:gd name="connsiteX54" fmla="*/ 336586 w 511452"/>
              <a:gd name="connsiteY54" fmla="*/ 139640 h 499658"/>
              <a:gd name="connsiteX55" fmla="*/ 366927 w 511452"/>
              <a:gd name="connsiteY55" fmla="*/ 127072 h 499658"/>
              <a:gd name="connsiteX56" fmla="*/ 379468 w 511452"/>
              <a:gd name="connsiteY56" fmla="*/ 123423 h 499658"/>
              <a:gd name="connsiteX57" fmla="*/ 380682 w 511452"/>
              <a:gd name="connsiteY57" fmla="*/ 123018 h 499658"/>
              <a:gd name="connsiteX58" fmla="*/ 397268 w 511452"/>
              <a:gd name="connsiteY58" fmla="*/ 121396 h 499658"/>
              <a:gd name="connsiteX59" fmla="*/ 420328 w 511452"/>
              <a:gd name="connsiteY59" fmla="*/ 121396 h 499658"/>
              <a:gd name="connsiteX60" fmla="*/ 450669 w 511452"/>
              <a:gd name="connsiteY60" fmla="*/ 127072 h 499658"/>
              <a:gd name="connsiteX61" fmla="*/ 480606 w 511452"/>
              <a:gd name="connsiteY61" fmla="*/ 139640 h 499658"/>
              <a:gd name="connsiteX62" fmla="*/ 506092 w 511452"/>
              <a:gd name="connsiteY62" fmla="*/ 176128 h 499658"/>
              <a:gd name="connsiteX63" fmla="*/ 511351 w 511452"/>
              <a:gd name="connsiteY63" fmla="*/ 253970 h 499658"/>
              <a:gd name="connsiteX64" fmla="*/ 500024 w 511452"/>
              <a:gd name="connsiteY64" fmla="*/ 282350 h 499658"/>
              <a:gd name="connsiteX65" fmla="*/ 472919 w 511452"/>
              <a:gd name="connsiteY65" fmla="*/ 307081 h 499658"/>
              <a:gd name="connsiteX66" fmla="*/ 472919 w 511452"/>
              <a:gd name="connsiteY66" fmla="*/ 492360 h 499658"/>
              <a:gd name="connsiteX67" fmla="*/ 466042 w 511452"/>
              <a:gd name="connsiteY67" fmla="*/ 499658 h 499658"/>
              <a:gd name="connsiteX68" fmla="*/ 458760 w 511452"/>
              <a:gd name="connsiteY68" fmla="*/ 492360 h 499658"/>
              <a:gd name="connsiteX69" fmla="*/ 458760 w 511452"/>
              <a:gd name="connsiteY69" fmla="*/ 184237 h 499658"/>
              <a:gd name="connsiteX70" fmla="*/ 466042 w 511452"/>
              <a:gd name="connsiteY70" fmla="*/ 176939 h 499658"/>
              <a:gd name="connsiteX71" fmla="*/ 472919 w 511452"/>
              <a:gd name="connsiteY71" fmla="*/ 184237 h 499658"/>
              <a:gd name="connsiteX72" fmla="*/ 472919 w 511452"/>
              <a:gd name="connsiteY72" fmla="*/ 288026 h 499658"/>
              <a:gd name="connsiteX73" fmla="*/ 490315 w 511452"/>
              <a:gd name="connsiteY73" fmla="*/ 271809 h 499658"/>
              <a:gd name="connsiteX74" fmla="*/ 497192 w 511452"/>
              <a:gd name="connsiteY74" fmla="*/ 254781 h 499658"/>
              <a:gd name="connsiteX75" fmla="*/ 491529 w 511452"/>
              <a:gd name="connsiteY75" fmla="*/ 176534 h 499658"/>
              <a:gd name="connsiteX76" fmla="*/ 475751 w 511452"/>
              <a:gd name="connsiteY76" fmla="*/ 152614 h 499658"/>
              <a:gd name="connsiteX77" fmla="*/ 445410 w 511452"/>
              <a:gd name="connsiteY77" fmla="*/ 140451 h 499658"/>
              <a:gd name="connsiteX78" fmla="*/ 422755 w 511452"/>
              <a:gd name="connsiteY78" fmla="*/ 135586 h 499658"/>
              <a:gd name="connsiteX79" fmla="*/ 413046 w 511452"/>
              <a:gd name="connsiteY79" fmla="*/ 150181 h 499658"/>
              <a:gd name="connsiteX80" fmla="*/ 413450 w 511452"/>
              <a:gd name="connsiteY80" fmla="*/ 152614 h 499658"/>
              <a:gd name="connsiteX81" fmla="*/ 425182 w 511452"/>
              <a:gd name="connsiteY81" fmla="*/ 240591 h 499658"/>
              <a:gd name="connsiteX82" fmla="*/ 423160 w 511452"/>
              <a:gd name="connsiteY82" fmla="*/ 252754 h 499658"/>
              <a:gd name="connsiteX83" fmla="*/ 409405 w 511452"/>
              <a:gd name="connsiteY83" fmla="*/ 285188 h 499658"/>
              <a:gd name="connsiteX84" fmla="*/ 398077 w 511452"/>
              <a:gd name="connsiteY84" fmla="*/ 292485 h 499658"/>
              <a:gd name="connsiteX85" fmla="*/ 386346 w 511452"/>
              <a:gd name="connsiteY85" fmla="*/ 284782 h 499658"/>
              <a:gd name="connsiteX86" fmla="*/ 374209 w 511452"/>
              <a:gd name="connsiteY86" fmla="*/ 251943 h 499658"/>
              <a:gd name="connsiteX87" fmla="*/ 372995 w 511452"/>
              <a:gd name="connsiteY87" fmla="*/ 240996 h 499658"/>
              <a:gd name="connsiteX88" fmla="*/ 383918 w 511452"/>
              <a:gd name="connsiteY88" fmla="*/ 153425 h 499658"/>
              <a:gd name="connsiteX89" fmla="*/ 385132 w 511452"/>
              <a:gd name="connsiteY89" fmla="*/ 150181 h 499658"/>
              <a:gd name="connsiteX90" fmla="*/ 378255 w 511452"/>
              <a:gd name="connsiteY90" fmla="*/ 138424 h 499658"/>
              <a:gd name="connsiteX91" fmla="*/ 372186 w 511452"/>
              <a:gd name="connsiteY91" fmla="*/ 140451 h 499658"/>
              <a:gd name="connsiteX92" fmla="*/ 341440 w 511452"/>
              <a:gd name="connsiteY92" fmla="*/ 152614 h 499658"/>
              <a:gd name="connsiteX93" fmla="*/ 317572 w 511452"/>
              <a:gd name="connsiteY93" fmla="*/ 176128 h 499658"/>
              <a:gd name="connsiteX94" fmla="*/ 286826 w 511452"/>
              <a:gd name="connsiteY94" fmla="*/ 225590 h 499658"/>
              <a:gd name="connsiteX95" fmla="*/ 261744 w 511452"/>
              <a:gd name="connsiteY95" fmla="*/ 238969 h 499658"/>
              <a:gd name="connsiteX96" fmla="*/ 206725 w 511452"/>
              <a:gd name="connsiteY96" fmla="*/ 238969 h 499658"/>
              <a:gd name="connsiteX97" fmla="*/ 188925 w 511452"/>
              <a:gd name="connsiteY97" fmla="*/ 256808 h 499658"/>
              <a:gd name="connsiteX98" fmla="*/ 188925 w 511452"/>
              <a:gd name="connsiteY98" fmla="*/ 267755 h 499658"/>
              <a:gd name="connsiteX99" fmla="*/ 206725 w 511452"/>
              <a:gd name="connsiteY99" fmla="*/ 285188 h 499658"/>
              <a:gd name="connsiteX100" fmla="*/ 278330 w 511452"/>
              <a:gd name="connsiteY100" fmla="*/ 285188 h 499658"/>
              <a:gd name="connsiteX101" fmla="*/ 305840 w 511452"/>
              <a:gd name="connsiteY101" fmla="*/ 271403 h 499658"/>
              <a:gd name="connsiteX102" fmla="*/ 339822 w 511452"/>
              <a:gd name="connsiteY102" fmla="*/ 221942 h 499658"/>
              <a:gd name="connsiteX103" fmla="*/ 339822 w 511452"/>
              <a:gd name="connsiteY103" fmla="*/ 184237 h 499658"/>
              <a:gd name="connsiteX104" fmla="*/ 346699 w 511452"/>
              <a:gd name="connsiteY104" fmla="*/ 176939 h 499658"/>
              <a:gd name="connsiteX105" fmla="*/ 353981 w 511452"/>
              <a:gd name="connsiteY105" fmla="*/ 184237 h 499658"/>
              <a:gd name="connsiteX106" fmla="*/ 353981 w 511452"/>
              <a:gd name="connsiteY106" fmla="*/ 224374 h 499658"/>
              <a:gd name="connsiteX107" fmla="*/ 353981 w 511452"/>
              <a:gd name="connsiteY107" fmla="*/ 492360 h 499658"/>
              <a:gd name="connsiteX108" fmla="*/ 346699 w 511452"/>
              <a:gd name="connsiteY108" fmla="*/ 499658 h 499658"/>
              <a:gd name="connsiteX109" fmla="*/ 339822 w 511452"/>
              <a:gd name="connsiteY109" fmla="*/ 492360 h 499658"/>
              <a:gd name="connsiteX110" fmla="*/ 339822 w 511452"/>
              <a:gd name="connsiteY110" fmla="*/ 247483 h 499658"/>
              <a:gd name="connsiteX111" fmla="*/ 317572 w 511452"/>
              <a:gd name="connsiteY111" fmla="*/ 279512 h 499658"/>
              <a:gd name="connsiteX112" fmla="*/ 281162 w 511452"/>
              <a:gd name="connsiteY112" fmla="*/ 299378 h 499658"/>
              <a:gd name="connsiteX113" fmla="*/ 279949 w 511452"/>
              <a:gd name="connsiteY113" fmla="*/ 300999 h 499658"/>
              <a:gd name="connsiteX114" fmla="*/ 166675 w 511452"/>
              <a:gd name="connsiteY114" fmla="*/ 345596 h 499658"/>
              <a:gd name="connsiteX115" fmla="*/ 53401 w 511452"/>
              <a:gd name="connsiteY115" fmla="*/ 300999 h 499658"/>
              <a:gd name="connsiteX116" fmla="*/ 52187 w 511452"/>
              <a:gd name="connsiteY116" fmla="*/ 300189 h 499658"/>
              <a:gd name="connsiteX117" fmla="*/ 52187 w 511452"/>
              <a:gd name="connsiteY117" fmla="*/ 299378 h 499658"/>
              <a:gd name="connsiteX118" fmla="*/ 0 w 511452"/>
              <a:gd name="connsiteY118" fmla="*/ 178156 h 499658"/>
              <a:gd name="connsiteX119" fmla="*/ 166675 w 511452"/>
              <a:gd name="connsiteY119" fmla="*/ 10715 h 499658"/>
              <a:gd name="connsiteX120" fmla="*/ 400542 w 511452"/>
              <a:gd name="connsiteY120" fmla="*/ 0 h 499658"/>
              <a:gd name="connsiteX121" fmla="*/ 453228 w 511452"/>
              <a:gd name="connsiteY121" fmla="*/ 52283 h 499658"/>
              <a:gd name="connsiteX122" fmla="*/ 400542 w 511452"/>
              <a:gd name="connsiteY122" fmla="*/ 104969 h 499658"/>
              <a:gd name="connsiteX123" fmla="*/ 348259 w 511452"/>
              <a:gd name="connsiteY123" fmla="*/ 52283 h 499658"/>
              <a:gd name="connsiteX124" fmla="*/ 400542 w 511452"/>
              <a:gd name="connsiteY124" fmla="*/ 0 h 499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511452" h="499658">
                <a:moveTo>
                  <a:pt x="406797" y="314325"/>
                </a:moveTo>
                <a:cubicBezTo>
                  <a:pt x="410766" y="314325"/>
                  <a:pt x="413941" y="317562"/>
                  <a:pt x="413941" y="321609"/>
                </a:cubicBezTo>
                <a:lnTo>
                  <a:pt x="413941" y="492375"/>
                </a:lnTo>
                <a:cubicBezTo>
                  <a:pt x="413941" y="496016"/>
                  <a:pt x="410766" y="499658"/>
                  <a:pt x="406797" y="499658"/>
                </a:cubicBezTo>
                <a:cubicBezTo>
                  <a:pt x="402828" y="499658"/>
                  <a:pt x="400050" y="496016"/>
                  <a:pt x="400050" y="492375"/>
                </a:cubicBezTo>
                <a:lnTo>
                  <a:pt x="400050" y="321609"/>
                </a:lnTo>
                <a:cubicBezTo>
                  <a:pt x="400050" y="317562"/>
                  <a:pt x="402828" y="314325"/>
                  <a:pt x="406797" y="314325"/>
                </a:cubicBezTo>
                <a:close/>
                <a:moveTo>
                  <a:pt x="397268" y="161939"/>
                </a:moveTo>
                <a:lnTo>
                  <a:pt x="386750" y="242618"/>
                </a:lnTo>
                <a:cubicBezTo>
                  <a:pt x="386750" y="243834"/>
                  <a:pt x="386750" y="245051"/>
                  <a:pt x="387559" y="246267"/>
                </a:cubicBezTo>
                <a:lnTo>
                  <a:pt x="398482" y="275458"/>
                </a:lnTo>
                <a:lnTo>
                  <a:pt x="410214" y="246672"/>
                </a:lnTo>
                <a:cubicBezTo>
                  <a:pt x="410619" y="245051"/>
                  <a:pt x="411023" y="243834"/>
                  <a:pt x="410619" y="242618"/>
                </a:cubicBezTo>
                <a:lnTo>
                  <a:pt x="400100" y="161939"/>
                </a:lnTo>
                <a:cubicBezTo>
                  <a:pt x="399696" y="161939"/>
                  <a:pt x="399291" y="161939"/>
                  <a:pt x="398887" y="161939"/>
                </a:cubicBezTo>
                <a:cubicBezTo>
                  <a:pt x="398482" y="161939"/>
                  <a:pt x="397673" y="161939"/>
                  <a:pt x="397268" y="161939"/>
                </a:cubicBezTo>
                <a:close/>
                <a:moveTo>
                  <a:pt x="393223" y="135586"/>
                </a:moveTo>
                <a:lnTo>
                  <a:pt x="398887" y="145722"/>
                </a:lnTo>
                <a:lnTo>
                  <a:pt x="405764" y="135586"/>
                </a:lnTo>
                <a:lnTo>
                  <a:pt x="397268" y="135586"/>
                </a:lnTo>
                <a:cubicBezTo>
                  <a:pt x="396055" y="135586"/>
                  <a:pt x="394841" y="135586"/>
                  <a:pt x="393223" y="135586"/>
                </a:cubicBezTo>
                <a:close/>
                <a:moveTo>
                  <a:pt x="309076" y="122207"/>
                </a:moveTo>
                <a:lnTo>
                  <a:pt x="171125" y="191535"/>
                </a:lnTo>
                <a:lnTo>
                  <a:pt x="67964" y="294918"/>
                </a:lnTo>
                <a:cubicBezTo>
                  <a:pt x="94665" y="317622"/>
                  <a:pt x="129051" y="331001"/>
                  <a:pt x="166675" y="331001"/>
                </a:cubicBezTo>
                <a:cubicBezTo>
                  <a:pt x="200657" y="331001"/>
                  <a:pt x="232616" y="320054"/>
                  <a:pt x="259317" y="299783"/>
                </a:cubicBezTo>
                <a:lnTo>
                  <a:pt x="206725" y="299783"/>
                </a:lnTo>
                <a:cubicBezTo>
                  <a:pt x="188925" y="299783"/>
                  <a:pt x="174766" y="285188"/>
                  <a:pt x="174766" y="267755"/>
                </a:cubicBezTo>
                <a:lnTo>
                  <a:pt x="174766" y="256808"/>
                </a:lnTo>
                <a:cubicBezTo>
                  <a:pt x="174766" y="238969"/>
                  <a:pt x="188925" y="224374"/>
                  <a:pt x="206725" y="224374"/>
                </a:cubicBezTo>
                <a:lnTo>
                  <a:pt x="261744" y="224374"/>
                </a:lnTo>
                <a:cubicBezTo>
                  <a:pt x="267003" y="224374"/>
                  <a:pt x="271858" y="221942"/>
                  <a:pt x="274689" y="217482"/>
                </a:cubicBezTo>
                <a:lnTo>
                  <a:pt x="305840" y="168425"/>
                </a:lnTo>
                <a:cubicBezTo>
                  <a:pt x="309481" y="162344"/>
                  <a:pt x="313122" y="157479"/>
                  <a:pt x="317167" y="152614"/>
                </a:cubicBezTo>
                <a:cubicBezTo>
                  <a:pt x="315144" y="142073"/>
                  <a:pt x="312717" y="131937"/>
                  <a:pt x="309076" y="122207"/>
                </a:cubicBezTo>
                <a:close/>
                <a:moveTo>
                  <a:pt x="250416" y="50041"/>
                </a:moveTo>
                <a:lnTo>
                  <a:pt x="184475" y="168831"/>
                </a:lnTo>
                <a:lnTo>
                  <a:pt x="303008" y="109233"/>
                </a:lnTo>
                <a:cubicBezTo>
                  <a:pt x="290871" y="84908"/>
                  <a:pt x="272667" y="64637"/>
                  <a:pt x="250416" y="50041"/>
                </a:cubicBezTo>
                <a:close/>
                <a:moveTo>
                  <a:pt x="173956" y="25310"/>
                </a:moveTo>
                <a:lnTo>
                  <a:pt x="173956" y="158290"/>
                </a:lnTo>
                <a:lnTo>
                  <a:pt x="237875" y="42744"/>
                </a:lnTo>
                <a:cubicBezTo>
                  <a:pt x="218862" y="32608"/>
                  <a:pt x="196611" y="26527"/>
                  <a:pt x="173956" y="25310"/>
                </a:cubicBezTo>
                <a:close/>
                <a:moveTo>
                  <a:pt x="159393" y="25310"/>
                </a:moveTo>
                <a:cubicBezTo>
                  <a:pt x="78483" y="28959"/>
                  <a:pt x="14159" y="96260"/>
                  <a:pt x="14159" y="178156"/>
                </a:cubicBezTo>
                <a:cubicBezTo>
                  <a:pt x="14159" y="219914"/>
                  <a:pt x="30746" y="257213"/>
                  <a:pt x="57446" y="285188"/>
                </a:cubicBezTo>
                <a:lnTo>
                  <a:pt x="159393" y="183021"/>
                </a:lnTo>
                <a:close/>
                <a:moveTo>
                  <a:pt x="400542" y="14076"/>
                </a:moveTo>
                <a:cubicBezTo>
                  <a:pt x="379629" y="14076"/>
                  <a:pt x="362335" y="30968"/>
                  <a:pt x="362335" y="52283"/>
                </a:cubicBezTo>
                <a:cubicBezTo>
                  <a:pt x="362335" y="73599"/>
                  <a:pt x="379629" y="90490"/>
                  <a:pt x="400542" y="90490"/>
                </a:cubicBezTo>
                <a:cubicBezTo>
                  <a:pt x="421858" y="90490"/>
                  <a:pt x="438749" y="73599"/>
                  <a:pt x="438749" y="52283"/>
                </a:cubicBezTo>
                <a:cubicBezTo>
                  <a:pt x="438749" y="30968"/>
                  <a:pt x="421858" y="14076"/>
                  <a:pt x="400542" y="14076"/>
                </a:cubicBezTo>
                <a:close/>
                <a:moveTo>
                  <a:pt x="166675" y="10715"/>
                </a:moveTo>
                <a:cubicBezTo>
                  <a:pt x="245966" y="10715"/>
                  <a:pt x="313122" y="65853"/>
                  <a:pt x="329708" y="142478"/>
                </a:cubicBezTo>
                <a:cubicBezTo>
                  <a:pt x="331731" y="141667"/>
                  <a:pt x="334158" y="140451"/>
                  <a:pt x="336586" y="139640"/>
                </a:cubicBezTo>
                <a:lnTo>
                  <a:pt x="366927" y="127072"/>
                </a:lnTo>
                <a:cubicBezTo>
                  <a:pt x="370973" y="125450"/>
                  <a:pt x="375018" y="124234"/>
                  <a:pt x="379468" y="123423"/>
                </a:cubicBezTo>
                <a:cubicBezTo>
                  <a:pt x="379873" y="123018"/>
                  <a:pt x="380277" y="123018"/>
                  <a:pt x="380682" y="123018"/>
                </a:cubicBezTo>
                <a:cubicBezTo>
                  <a:pt x="386346" y="121802"/>
                  <a:pt x="391605" y="121396"/>
                  <a:pt x="397268" y="121396"/>
                </a:cubicBezTo>
                <a:lnTo>
                  <a:pt x="420328" y="121396"/>
                </a:lnTo>
                <a:cubicBezTo>
                  <a:pt x="430441" y="121396"/>
                  <a:pt x="440960" y="123018"/>
                  <a:pt x="450669" y="127072"/>
                </a:cubicBezTo>
                <a:lnTo>
                  <a:pt x="480606" y="139640"/>
                </a:lnTo>
                <a:cubicBezTo>
                  <a:pt x="495979" y="145722"/>
                  <a:pt x="506092" y="159911"/>
                  <a:pt x="506092" y="176128"/>
                </a:cubicBezTo>
                <a:lnTo>
                  <a:pt x="511351" y="253970"/>
                </a:lnTo>
                <a:cubicBezTo>
                  <a:pt x="512161" y="264917"/>
                  <a:pt x="508115" y="275052"/>
                  <a:pt x="500024" y="282350"/>
                </a:cubicBezTo>
                <a:lnTo>
                  <a:pt x="472919" y="307081"/>
                </a:lnTo>
                <a:lnTo>
                  <a:pt x="472919" y="492360"/>
                </a:lnTo>
                <a:cubicBezTo>
                  <a:pt x="472919" y="496009"/>
                  <a:pt x="469683" y="499658"/>
                  <a:pt x="466042" y="499658"/>
                </a:cubicBezTo>
                <a:cubicBezTo>
                  <a:pt x="461996" y="499658"/>
                  <a:pt x="458760" y="496009"/>
                  <a:pt x="458760" y="492360"/>
                </a:cubicBezTo>
                <a:lnTo>
                  <a:pt x="458760" y="184237"/>
                </a:lnTo>
                <a:cubicBezTo>
                  <a:pt x="458760" y="180588"/>
                  <a:pt x="461996" y="176939"/>
                  <a:pt x="466042" y="176939"/>
                </a:cubicBezTo>
                <a:cubicBezTo>
                  <a:pt x="469683" y="176939"/>
                  <a:pt x="472919" y="180588"/>
                  <a:pt x="472919" y="184237"/>
                </a:cubicBezTo>
                <a:lnTo>
                  <a:pt x="472919" y="288026"/>
                </a:lnTo>
                <a:lnTo>
                  <a:pt x="490315" y="271809"/>
                </a:lnTo>
                <a:cubicBezTo>
                  <a:pt x="495169" y="267349"/>
                  <a:pt x="497597" y="261268"/>
                  <a:pt x="497192" y="254781"/>
                </a:cubicBezTo>
                <a:lnTo>
                  <a:pt x="491529" y="176534"/>
                </a:lnTo>
                <a:cubicBezTo>
                  <a:pt x="491529" y="165993"/>
                  <a:pt x="485460" y="156263"/>
                  <a:pt x="475751" y="152614"/>
                </a:cubicBezTo>
                <a:lnTo>
                  <a:pt x="445410" y="140451"/>
                </a:lnTo>
                <a:cubicBezTo>
                  <a:pt x="438128" y="137208"/>
                  <a:pt x="430441" y="135991"/>
                  <a:pt x="422755" y="135586"/>
                </a:cubicBezTo>
                <a:lnTo>
                  <a:pt x="413046" y="150181"/>
                </a:lnTo>
                <a:cubicBezTo>
                  <a:pt x="413046" y="151398"/>
                  <a:pt x="413450" y="151803"/>
                  <a:pt x="413450" y="152614"/>
                </a:cubicBezTo>
                <a:lnTo>
                  <a:pt x="425182" y="240591"/>
                </a:lnTo>
                <a:cubicBezTo>
                  <a:pt x="425587" y="244645"/>
                  <a:pt x="425182" y="248700"/>
                  <a:pt x="423160" y="252754"/>
                </a:cubicBezTo>
                <a:lnTo>
                  <a:pt x="409405" y="285188"/>
                </a:lnTo>
                <a:cubicBezTo>
                  <a:pt x="407382" y="289647"/>
                  <a:pt x="402932" y="292485"/>
                  <a:pt x="398077" y="292485"/>
                </a:cubicBezTo>
                <a:cubicBezTo>
                  <a:pt x="392818" y="292485"/>
                  <a:pt x="388773" y="289242"/>
                  <a:pt x="386346" y="284782"/>
                </a:cubicBezTo>
                <a:lnTo>
                  <a:pt x="374209" y="251943"/>
                </a:lnTo>
                <a:cubicBezTo>
                  <a:pt x="372995" y="248700"/>
                  <a:pt x="372186" y="244645"/>
                  <a:pt x="372995" y="240996"/>
                </a:cubicBezTo>
                <a:lnTo>
                  <a:pt x="383918" y="153425"/>
                </a:lnTo>
                <a:cubicBezTo>
                  <a:pt x="383918" y="152208"/>
                  <a:pt x="384727" y="151398"/>
                  <a:pt x="385132" y="150181"/>
                </a:cubicBezTo>
                <a:lnTo>
                  <a:pt x="378255" y="138424"/>
                </a:lnTo>
                <a:cubicBezTo>
                  <a:pt x="376232" y="138829"/>
                  <a:pt x="374209" y="139640"/>
                  <a:pt x="372186" y="140451"/>
                </a:cubicBezTo>
                <a:lnTo>
                  <a:pt x="341440" y="152614"/>
                </a:lnTo>
                <a:cubicBezTo>
                  <a:pt x="330517" y="156668"/>
                  <a:pt x="325258" y="163560"/>
                  <a:pt x="317572" y="176128"/>
                </a:cubicBezTo>
                <a:lnTo>
                  <a:pt x="286826" y="225590"/>
                </a:lnTo>
                <a:cubicBezTo>
                  <a:pt x="281162" y="233699"/>
                  <a:pt x="271858" y="238969"/>
                  <a:pt x="261744" y="238969"/>
                </a:cubicBezTo>
                <a:lnTo>
                  <a:pt x="206725" y="238969"/>
                </a:lnTo>
                <a:cubicBezTo>
                  <a:pt x="197016" y="238969"/>
                  <a:pt x="188925" y="246672"/>
                  <a:pt x="188925" y="256808"/>
                </a:cubicBezTo>
                <a:lnTo>
                  <a:pt x="188925" y="267755"/>
                </a:lnTo>
                <a:cubicBezTo>
                  <a:pt x="188925" y="277485"/>
                  <a:pt x="197016" y="285188"/>
                  <a:pt x="206725" y="285188"/>
                </a:cubicBezTo>
                <a:lnTo>
                  <a:pt x="278330" y="285188"/>
                </a:lnTo>
                <a:cubicBezTo>
                  <a:pt x="289253" y="285188"/>
                  <a:pt x="299367" y="280323"/>
                  <a:pt x="305840" y="271403"/>
                </a:cubicBezTo>
                <a:lnTo>
                  <a:pt x="339822" y="221942"/>
                </a:lnTo>
                <a:lnTo>
                  <a:pt x="339822" y="184237"/>
                </a:lnTo>
                <a:cubicBezTo>
                  <a:pt x="339822" y="180588"/>
                  <a:pt x="342654" y="176939"/>
                  <a:pt x="346699" y="176939"/>
                </a:cubicBezTo>
                <a:cubicBezTo>
                  <a:pt x="350745" y="176939"/>
                  <a:pt x="353981" y="180588"/>
                  <a:pt x="353981" y="184237"/>
                </a:cubicBezTo>
                <a:lnTo>
                  <a:pt x="353981" y="224374"/>
                </a:lnTo>
                <a:lnTo>
                  <a:pt x="353981" y="492360"/>
                </a:lnTo>
                <a:cubicBezTo>
                  <a:pt x="353981" y="496009"/>
                  <a:pt x="350745" y="499658"/>
                  <a:pt x="346699" y="499658"/>
                </a:cubicBezTo>
                <a:cubicBezTo>
                  <a:pt x="342654" y="499658"/>
                  <a:pt x="339822" y="496009"/>
                  <a:pt x="339822" y="492360"/>
                </a:cubicBezTo>
                <a:lnTo>
                  <a:pt x="339822" y="247483"/>
                </a:lnTo>
                <a:lnTo>
                  <a:pt x="317572" y="279512"/>
                </a:lnTo>
                <a:cubicBezTo>
                  <a:pt x="309076" y="291269"/>
                  <a:pt x="295726" y="298972"/>
                  <a:pt x="281162" y="299378"/>
                </a:cubicBezTo>
                <a:cubicBezTo>
                  <a:pt x="280758" y="300189"/>
                  <a:pt x="280353" y="300594"/>
                  <a:pt x="279949" y="300999"/>
                </a:cubicBezTo>
                <a:cubicBezTo>
                  <a:pt x="249203" y="329785"/>
                  <a:pt x="208748" y="345596"/>
                  <a:pt x="166675" y="345596"/>
                </a:cubicBezTo>
                <a:cubicBezTo>
                  <a:pt x="122579" y="345596"/>
                  <a:pt x="83337" y="328568"/>
                  <a:pt x="53401" y="300999"/>
                </a:cubicBezTo>
                <a:cubicBezTo>
                  <a:pt x="52996" y="300594"/>
                  <a:pt x="52591" y="300594"/>
                  <a:pt x="52187" y="300189"/>
                </a:cubicBezTo>
                <a:cubicBezTo>
                  <a:pt x="52187" y="300189"/>
                  <a:pt x="52187" y="299783"/>
                  <a:pt x="52187" y="299378"/>
                </a:cubicBezTo>
                <a:cubicBezTo>
                  <a:pt x="19823" y="269376"/>
                  <a:pt x="0" y="225996"/>
                  <a:pt x="0" y="178156"/>
                </a:cubicBezTo>
                <a:cubicBezTo>
                  <a:pt x="0" y="86124"/>
                  <a:pt x="74437" y="10715"/>
                  <a:pt x="166675" y="10715"/>
                </a:cubicBezTo>
                <a:close/>
                <a:moveTo>
                  <a:pt x="400542" y="0"/>
                </a:moveTo>
                <a:cubicBezTo>
                  <a:pt x="429499" y="0"/>
                  <a:pt x="453228" y="23729"/>
                  <a:pt x="453228" y="52283"/>
                </a:cubicBezTo>
                <a:cubicBezTo>
                  <a:pt x="453228" y="81240"/>
                  <a:pt x="429499" y="104969"/>
                  <a:pt x="400542" y="104969"/>
                </a:cubicBezTo>
                <a:cubicBezTo>
                  <a:pt x="371586" y="104969"/>
                  <a:pt x="348259" y="81240"/>
                  <a:pt x="348259" y="52283"/>
                </a:cubicBezTo>
                <a:cubicBezTo>
                  <a:pt x="348259" y="23729"/>
                  <a:pt x="371586" y="0"/>
                  <a:pt x="400542" y="0"/>
                </a:cubicBezTo>
                <a:close/>
              </a:path>
            </a:pathLst>
          </a:custGeom>
          <a:solidFill>
            <a:schemeClr val="bg1"/>
          </a:solidFill>
          <a:ln>
            <a:noFill/>
          </a:ln>
          <a:effectLst/>
        </p:spPr>
        <p:txBody>
          <a:bodyPr wrap="square" anchor="ctr">
            <a:noAutofit/>
          </a:bodyPr>
          <a:lstStyle/>
          <a:p>
            <a:pPr defTabSz="914222"/>
            <a:endParaRPr lang="en-US" sz="363" dirty="0">
              <a:solidFill>
                <a:srgbClr val="272727"/>
              </a:solidFill>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xmlns="" id="{917F3877-1EE4-4639-AD43-21631164ABE7}"/>
              </a:ext>
            </a:extLst>
          </p:cNvPr>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795985" y="2243888"/>
            <a:ext cx="2970335" cy="2703911"/>
          </a:xfrm>
          <a:prstGeom prst="rect">
            <a:avLst/>
          </a:prstGeom>
        </p:spPr>
      </p:pic>
    </p:spTree>
    <p:extLst>
      <p:ext uri="{BB962C8B-B14F-4D97-AF65-F5344CB8AC3E}">
        <p14:creationId xmlns:p14="http://schemas.microsoft.com/office/powerpoint/2010/main" xmlns="" val="1550395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3640269" y="3367365"/>
            <a:ext cx="858945" cy="621107"/>
          </a:xfrm>
          <a:custGeom>
            <a:avLst/>
            <a:gdLst/>
            <a:ahLst/>
            <a:cxnLst/>
            <a:rect l="l" t="t" r="r" b="b"/>
            <a:pathLst>
              <a:path w="780689" h="406400">
                <a:moveTo>
                  <a:pt x="577489" y="0"/>
                </a:moveTo>
                <a:lnTo>
                  <a:pt x="0" y="0"/>
                </a:lnTo>
                <a:lnTo>
                  <a:pt x="0" y="406400"/>
                </a:lnTo>
                <a:lnTo>
                  <a:pt x="577489" y="406400"/>
                </a:lnTo>
                <a:lnTo>
                  <a:pt x="780689" y="203200"/>
                </a:lnTo>
                <a:lnTo>
                  <a:pt x="577489" y="0"/>
                </a:lnTo>
                <a:close/>
              </a:path>
            </a:pathLst>
          </a:custGeom>
          <a:solidFill>
            <a:srgbClr val="FF9090"/>
          </a:solidFill>
          <a:ln w="38100" cap="sq">
            <a:solidFill>
              <a:srgbClr val="000000"/>
            </a:solidFill>
            <a:prstDash val="solid"/>
            <a:miter/>
          </a:ln>
        </p:spPr>
      </p:sp>
      <p:sp>
        <p:nvSpPr>
          <p:cNvPr id="5" name="TextBox 5"/>
          <p:cNvSpPr txBox="1"/>
          <p:nvPr/>
        </p:nvSpPr>
        <p:spPr>
          <a:xfrm>
            <a:off x="3640269" y="3309136"/>
            <a:ext cx="733188" cy="679336"/>
          </a:xfrm>
          <a:prstGeom prst="rect">
            <a:avLst/>
          </a:prstGeom>
        </p:spPr>
        <p:txBody>
          <a:bodyPr lIns="33867" tIns="33867" rIns="33867" bIns="33867" rtlCol="0" anchor="ctr"/>
          <a:lstStyle/>
          <a:p>
            <a:pPr algn="ctr">
              <a:lnSpc>
                <a:spcPts val="1773"/>
              </a:lnSpc>
            </a:pPr>
            <a:endParaRPr sz="1200"/>
          </a:p>
        </p:txBody>
      </p:sp>
      <p:sp>
        <p:nvSpPr>
          <p:cNvPr id="7" name="Freeform 7"/>
          <p:cNvSpPr/>
          <p:nvPr/>
        </p:nvSpPr>
        <p:spPr>
          <a:xfrm>
            <a:off x="622966" y="1868591"/>
            <a:ext cx="3075185" cy="4333487"/>
          </a:xfrm>
          <a:custGeom>
            <a:avLst/>
            <a:gdLst/>
            <a:ahLst/>
            <a:cxnLst/>
            <a:rect l="l" t="t" r="r" b="b"/>
            <a:pathLst>
              <a:path w="1172813" h="1547052">
                <a:moveTo>
                  <a:pt x="103478" y="0"/>
                </a:moveTo>
                <a:lnTo>
                  <a:pt x="1069335" y="0"/>
                </a:lnTo>
                <a:cubicBezTo>
                  <a:pt x="1126484" y="0"/>
                  <a:pt x="1172813" y="46329"/>
                  <a:pt x="1172813" y="103478"/>
                </a:cubicBezTo>
                <a:lnTo>
                  <a:pt x="1172813" y="1443574"/>
                </a:lnTo>
                <a:cubicBezTo>
                  <a:pt x="1172813" y="1471018"/>
                  <a:pt x="1161911" y="1497338"/>
                  <a:pt x="1142505" y="1516744"/>
                </a:cubicBezTo>
                <a:cubicBezTo>
                  <a:pt x="1123099" y="1536150"/>
                  <a:pt x="1096779" y="1547052"/>
                  <a:pt x="1069335" y="1547052"/>
                </a:cubicBezTo>
                <a:lnTo>
                  <a:pt x="103478" y="1547052"/>
                </a:lnTo>
                <a:cubicBezTo>
                  <a:pt x="76034" y="1547052"/>
                  <a:pt x="49714" y="1536150"/>
                  <a:pt x="30308" y="1516744"/>
                </a:cubicBezTo>
                <a:cubicBezTo>
                  <a:pt x="10902" y="1497338"/>
                  <a:pt x="0" y="1471018"/>
                  <a:pt x="0" y="1443574"/>
                </a:cubicBezTo>
                <a:lnTo>
                  <a:pt x="0" y="103478"/>
                </a:lnTo>
                <a:cubicBezTo>
                  <a:pt x="0" y="76034"/>
                  <a:pt x="10902" y="49714"/>
                  <a:pt x="30308" y="30308"/>
                </a:cubicBezTo>
                <a:cubicBezTo>
                  <a:pt x="49714" y="10902"/>
                  <a:pt x="76034" y="0"/>
                  <a:pt x="103478" y="0"/>
                </a:cubicBezTo>
                <a:close/>
              </a:path>
            </a:pathLst>
          </a:custGeom>
          <a:solidFill>
            <a:srgbClr val="FFFFFF"/>
          </a:solidFill>
          <a:ln w="38100" cap="rnd">
            <a:solidFill>
              <a:srgbClr val="000000"/>
            </a:solidFill>
            <a:prstDash val="solid"/>
            <a:round/>
          </a:ln>
        </p:spPr>
      </p:sp>
      <p:sp>
        <p:nvSpPr>
          <p:cNvPr id="8" name="TextBox 8"/>
          <p:cNvSpPr txBox="1"/>
          <p:nvPr/>
        </p:nvSpPr>
        <p:spPr>
          <a:xfrm>
            <a:off x="622966" y="1761868"/>
            <a:ext cx="3075185" cy="4440210"/>
          </a:xfrm>
          <a:prstGeom prst="rect">
            <a:avLst/>
          </a:prstGeom>
        </p:spPr>
        <p:txBody>
          <a:bodyPr lIns="33867" tIns="33867" rIns="33867" bIns="33867" rtlCol="0" anchor="ctr"/>
          <a:lstStyle/>
          <a:p>
            <a:pPr algn="ctr">
              <a:lnSpc>
                <a:spcPts val="1773"/>
              </a:lnSpc>
              <a:spcBef>
                <a:spcPct val="0"/>
              </a:spcBef>
            </a:pPr>
            <a:endParaRPr sz="1200"/>
          </a:p>
        </p:txBody>
      </p:sp>
      <p:sp>
        <p:nvSpPr>
          <p:cNvPr id="10" name="Freeform 10"/>
          <p:cNvSpPr/>
          <p:nvPr/>
        </p:nvSpPr>
        <p:spPr>
          <a:xfrm>
            <a:off x="457029" y="1370754"/>
            <a:ext cx="1061265" cy="1061265"/>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9090"/>
          </a:solidFill>
          <a:ln w="38100" cap="sq">
            <a:solidFill>
              <a:srgbClr val="000000"/>
            </a:solidFill>
            <a:prstDash val="solid"/>
            <a:miter/>
          </a:ln>
        </p:spPr>
      </p:sp>
      <p:sp>
        <p:nvSpPr>
          <p:cNvPr id="11" name="TextBox 11"/>
          <p:cNvSpPr txBox="1"/>
          <p:nvPr/>
        </p:nvSpPr>
        <p:spPr>
          <a:xfrm>
            <a:off x="556523" y="1420501"/>
            <a:ext cx="862278" cy="912025"/>
          </a:xfrm>
          <a:prstGeom prst="rect">
            <a:avLst/>
          </a:prstGeom>
        </p:spPr>
        <p:txBody>
          <a:bodyPr lIns="33867" tIns="33867" rIns="33867" bIns="33867" rtlCol="0" anchor="ctr"/>
          <a:lstStyle/>
          <a:p>
            <a:pPr algn="ctr">
              <a:lnSpc>
                <a:spcPts val="1773"/>
              </a:lnSpc>
            </a:pPr>
            <a:endParaRPr sz="1200"/>
          </a:p>
        </p:txBody>
      </p:sp>
      <p:sp>
        <p:nvSpPr>
          <p:cNvPr id="13" name="Freeform 13"/>
          <p:cNvSpPr/>
          <p:nvPr/>
        </p:nvSpPr>
        <p:spPr>
          <a:xfrm>
            <a:off x="4833532" y="1868591"/>
            <a:ext cx="2743285" cy="3618655"/>
          </a:xfrm>
          <a:custGeom>
            <a:avLst/>
            <a:gdLst/>
            <a:ahLst/>
            <a:cxnLst/>
            <a:rect l="l" t="t" r="r" b="b"/>
            <a:pathLst>
              <a:path w="1172813" h="1547052">
                <a:moveTo>
                  <a:pt x="103478" y="0"/>
                </a:moveTo>
                <a:lnTo>
                  <a:pt x="1069335" y="0"/>
                </a:lnTo>
                <a:cubicBezTo>
                  <a:pt x="1126484" y="0"/>
                  <a:pt x="1172813" y="46329"/>
                  <a:pt x="1172813" y="103478"/>
                </a:cubicBezTo>
                <a:lnTo>
                  <a:pt x="1172813" y="1443574"/>
                </a:lnTo>
                <a:cubicBezTo>
                  <a:pt x="1172813" y="1471018"/>
                  <a:pt x="1161911" y="1497338"/>
                  <a:pt x="1142505" y="1516744"/>
                </a:cubicBezTo>
                <a:cubicBezTo>
                  <a:pt x="1123099" y="1536150"/>
                  <a:pt x="1096779" y="1547052"/>
                  <a:pt x="1069335" y="1547052"/>
                </a:cubicBezTo>
                <a:lnTo>
                  <a:pt x="103478" y="1547052"/>
                </a:lnTo>
                <a:cubicBezTo>
                  <a:pt x="76034" y="1547052"/>
                  <a:pt x="49714" y="1536150"/>
                  <a:pt x="30308" y="1516744"/>
                </a:cubicBezTo>
                <a:cubicBezTo>
                  <a:pt x="10902" y="1497338"/>
                  <a:pt x="0" y="1471018"/>
                  <a:pt x="0" y="1443574"/>
                </a:cubicBezTo>
                <a:lnTo>
                  <a:pt x="0" y="103478"/>
                </a:lnTo>
                <a:cubicBezTo>
                  <a:pt x="0" y="76034"/>
                  <a:pt x="10902" y="49714"/>
                  <a:pt x="30308" y="30308"/>
                </a:cubicBezTo>
                <a:cubicBezTo>
                  <a:pt x="49714" y="10902"/>
                  <a:pt x="76034" y="0"/>
                  <a:pt x="103478" y="0"/>
                </a:cubicBezTo>
                <a:close/>
              </a:path>
            </a:pathLst>
          </a:custGeom>
          <a:solidFill>
            <a:srgbClr val="D9D9D9"/>
          </a:solidFill>
          <a:ln w="38100" cap="rnd">
            <a:solidFill>
              <a:srgbClr val="000000"/>
            </a:solidFill>
            <a:prstDash val="solid"/>
            <a:round/>
          </a:ln>
        </p:spPr>
      </p:sp>
      <p:sp>
        <p:nvSpPr>
          <p:cNvPr id="14" name="TextBox 14"/>
          <p:cNvSpPr txBox="1"/>
          <p:nvPr/>
        </p:nvSpPr>
        <p:spPr>
          <a:xfrm>
            <a:off x="4833532" y="1779473"/>
            <a:ext cx="2743285" cy="3707773"/>
          </a:xfrm>
          <a:prstGeom prst="rect">
            <a:avLst/>
          </a:prstGeom>
        </p:spPr>
        <p:txBody>
          <a:bodyPr lIns="33867" tIns="33867" rIns="33867" bIns="33867" rtlCol="0" anchor="ctr"/>
          <a:lstStyle/>
          <a:p>
            <a:pPr algn="ctr">
              <a:lnSpc>
                <a:spcPts val="1773"/>
              </a:lnSpc>
              <a:spcBef>
                <a:spcPct val="0"/>
              </a:spcBef>
            </a:pPr>
            <a:endParaRPr sz="1200"/>
          </a:p>
        </p:txBody>
      </p:sp>
      <p:sp>
        <p:nvSpPr>
          <p:cNvPr id="16" name="Freeform 16"/>
          <p:cNvSpPr/>
          <p:nvPr/>
        </p:nvSpPr>
        <p:spPr>
          <a:xfrm>
            <a:off x="7650274" y="3367365"/>
            <a:ext cx="725189" cy="621107"/>
          </a:xfrm>
          <a:custGeom>
            <a:avLst/>
            <a:gdLst/>
            <a:ahLst/>
            <a:cxnLst/>
            <a:rect l="l" t="t" r="r" b="b"/>
            <a:pathLst>
              <a:path w="780689" h="406400">
                <a:moveTo>
                  <a:pt x="577489" y="0"/>
                </a:moveTo>
                <a:lnTo>
                  <a:pt x="0" y="0"/>
                </a:lnTo>
                <a:lnTo>
                  <a:pt x="0" y="406400"/>
                </a:lnTo>
                <a:lnTo>
                  <a:pt x="577489" y="406400"/>
                </a:lnTo>
                <a:lnTo>
                  <a:pt x="780689" y="203200"/>
                </a:lnTo>
                <a:lnTo>
                  <a:pt x="577489" y="0"/>
                </a:lnTo>
                <a:close/>
              </a:path>
            </a:pathLst>
          </a:custGeom>
          <a:solidFill>
            <a:srgbClr val="FFD485"/>
          </a:solidFill>
          <a:ln w="38100" cap="sq">
            <a:solidFill>
              <a:srgbClr val="000000"/>
            </a:solidFill>
            <a:prstDash val="solid"/>
            <a:miter/>
          </a:ln>
        </p:spPr>
      </p:sp>
      <p:sp>
        <p:nvSpPr>
          <p:cNvPr id="17" name="TextBox 17"/>
          <p:cNvSpPr txBox="1"/>
          <p:nvPr/>
        </p:nvSpPr>
        <p:spPr>
          <a:xfrm>
            <a:off x="7650274" y="3309136"/>
            <a:ext cx="619015" cy="679336"/>
          </a:xfrm>
          <a:prstGeom prst="rect">
            <a:avLst/>
          </a:prstGeom>
        </p:spPr>
        <p:txBody>
          <a:bodyPr lIns="33867" tIns="33867" rIns="33867" bIns="33867" rtlCol="0" anchor="ctr"/>
          <a:lstStyle/>
          <a:p>
            <a:pPr algn="ctr">
              <a:lnSpc>
                <a:spcPts val="1773"/>
              </a:lnSpc>
            </a:pPr>
            <a:endParaRPr sz="1200"/>
          </a:p>
        </p:txBody>
      </p:sp>
      <p:sp>
        <p:nvSpPr>
          <p:cNvPr id="18" name="Freeform 18"/>
          <p:cNvSpPr/>
          <p:nvPr/>
        </p:nvSpPr>
        <p:spPr>
          <a:xfrm>
            <a:off x="7700436" y="3581982"/>
            <a:ext cx="420441" cy="191874"/>
          </a:xfrm>
          <a:custGeom>
            <a:avLst/>
            <a:gdLst/>
            <a:ahLst/>
            <a:cxnLst/>
            <a:rect l="l" t="t" r="r" b="b"/>
            <a:pathLst>
              <a:path w="630661" h="287811">
                <a:moveTo>
                  <a:pt x="0" y="0"/>
                </a:moveTo>
                <a:lnTo>
                  <a:pt x="630662" y="0"/>
                </a:lnTo>
                <a:lnTo>
                  <a:pt x="630662" y="287811"/>
                </a:lnTo>
                <a:lnTo>
                  <a:pt x="0" y="287811"/>
                </a:lnTo>
                <a:lnTo>
                  <a:pt x="0" y="0"/>
                </a:lnTo>
                <a:close/>
              </a:path>
            </a:pathLst>
          </a:custGeom>
          <a:blipFill>
            <a:blip r:embed="rId2" cstate="print">
              <a:extLst>
                <a:ext uri="{96DAC541-7B7A-43D3-8B79-37D633B846F1}">
                  <asvg:svgBlip xmlns:asvg="http://schemas.microsoft.com/office/drawing/2016/SVG/main" xmlns="" r:embed="rId3"/>
                </a:ext>
              </a:extLst>
            </a:blip>
            <a:stretch>
              <a:fillRect/>
            </a:stretch>
          </a:blipFill>
        </p:spPr>
      </p:sp>
      <p:sp>
        <p:nvSpPr>
          <p:cNvPr id="20" name="Freeform 20"/>
          <p:cNvSpPr/>
          <p:nvPr/>
        </p:nvSpPr>
        <p:spPr>
          <a:xfrm>
            <a:off x="4501505" y="1868591"/>
            <a:ext cx="3205567" cy="4333487"/>
          </a:xfrm>
          <a:custGeom>
            <a:avLst/>
            <a:gdLst/>
            <a:ahLst/>
            <a:cxnLst/>
            <a:rect l="l" t="t" r="r" b="b"/>
            <a:pathLst>
              <a:path w="1172813" h="1547052">
                <a:moveTo>
                  <a:pt x="103478" y="0"/>
                </a:moveTo>
                <a:lnTo>
                  <a:pt x="1069335" y="0"/>
                </a:lnTo>
                <a:cubicBezTo>
                  <a:pt x="1126484" y="0"/>
                  <a:pt x="1172813" y="46329"/>
                  <a:pt x="1172813" y="103478"/>
                </a:cubicBezTo>
                <a:lnTo>
                  <a:pt x="1172813" y="1443574"/>
                </a:lnTo>
                <a:cubicBezTo>
                  <a:pt x="1172813" y="1471018"/>
                  <a:pt x="1161911" y="1497338"/>
                  <a:pt x="1142505" y="1516744"/>
                </a:cubicBezTo>
                <a:cubicBezTo>
                  <a:pt x="1123099" y="1536150"/>
                  <a:pt x="1096779" y="1547052"/>
                  <a:pt x="1069335" y="1547052"/>
                </a:cubicBezTo>
                <a:lnTo>
                  <a:pt x="103478" y="1547052"/>
                </a:lnTo>
                <a:cubicBezTo>
                  <a:pt x="76034" y="1547052"/>
                  <a:pt x="49714" y="1536150"/>
                  <a:pt x="30308" y="1516744"/>
                </a:cubicBezTo>
                <a:cubicBezTo>
                  <a:pt x="10902" y="1497338"/>
                  <a:pt x="0" y="1471018"/>
                  <a:pt x="0" y="1443574"/>
                </a:cubicBezTo>
                <a:lnTo>
                  <a:pt x="0" y="103478"/>
                </a:lnTo>
                <a:cubicBezTo>
                  <a:pt x="0" y="76034"/>
                  <a:pt x="10902" y="49714"/>
                  <a:pt x="30308" y="30308"/>
                </a:cubicBezTo>
                <a:cubicBezTo>
                  <a:pt x="49714" y="10902"/>
                  <a:pt x="76034" y="0"/>
                  <a:pt x="103478" y="0"/>
                </a:cubicBezTo>
                <a:close/>
              </a:path>
            </a:pathLst>
          </a:custGeom>
          <a:solidFill>
            <a:srgbClr val="FFFFFF"/>
          </a:solidFill>
          <a:ln w="38100" cap="rnd">
            <a:solidFill>
              <a:srgbClr val="000000"/>
            </a:solidFill>
            <a:prstDash val="solid"/>
            <a:round/>
          </a:ln>
        </p:spPr>
      </p:sp>
      <p:sp>
        <p:nvSpPr>
          <p:cNvPr id="21" name="TextBox 21"/>
          <p:cNvSpPr txBox="1"/>
          <p:nvPr/>
        </p:nvSpPr>
        <p:spPr>
          <a:xfrm>
            <a:off x="4501505" y="1761868"/>
            <a:ext cx="3205567" cy="4440210"/>
          </a:xfrm>
          <a:prstGeom prst="rect">
            <a:avLst/>
          </a:prstGeom>
        </p:spPr>
        <p:txBody>
          <a:bodyPr lIns="33867" tIns="33867" rIns="33867" bIns="33867" rtlCol="0" anchor="ctr"/>
          <a:lstStyle/>
          <a:p>
            <a:pPr algn="ctr">
              <a:lnSpc>
                <a:spcPts val="1773"/>
              </a:lnSpc>
              <a:spcBef>
                <a:spcPct val="0"/>
              </a:spcBef>
            </a:pPr>
            <a:endParaRPr sz="1200"/>
          </a:p>
        </p:txBody>
      </p:sp>
      <p:sp>
        <p:nvSpPr>
          <p:cNvPr id="23" name="Freeform 23"/>
          <p:cNvSpPr/>
          <p:nvPr/>
        </p:nvSpPr>
        <p:spPr>
          <a:xfrm>
            <a:off x="8709654" y="1868591"/>
            <a:ext cx="2743285" cy="3618655"/>
          </a:xfrm>
          <a:custGeom>
            <a:avLst/>
            <a:gdLst/>
            <a:ahLst/>
            <a:cxnLst/>
            <a:rect l="l" t="t" r="r" b="b"/>
            <a:pathLst>
              <a:path w="1172813" h="1547052">
                <a:moveTo>
                  <a:pt x="103478" y="0"/>
                </a:moveTo>
                <a:lnTo>
                  <a:pt x="1069335" y="0"/>
                </a:lnTo>
                <a:cubicBezTo>
                  <a:pt x="1126484" y="0"/>
                  <a:pt x="1172813" y="46329"/>
                  <a:pt x="1172813" y="103478"/>
                </a:cubicBezTo>
                <a:lnTo>
                  <a:pt x="1172813" y="1443574"/>
                </a:lnTo>
                <a:cubicBezTo>
                  <a:pt x="1172813" y="1471018"/>
                  <a:pt x="1161911" y="1497338"/>
                  <a:pt x="1142505" y="1516744"/>
                </a:cubicBezTo>
                <a:cubicBezTo>
                  <a:pt x="1123099" y="1536150"/>
                  <a:pt x="1096779" y="1547052"/>
                  <a:pt x="1069335" y="1547052"/>
                </a:cubicBezTo>
                <a:lnTo>
                  <a:pt x="103478" y="1547052"/>
                </a:lnTo>
                <a:cubicBezTo>
                  <a:pt x="76034" y="1547052"/>
                  <a:pt x="49714" y="1536150"/>
                  <a:pt x="30308" y="1516744"/>
                </a:cubicBezTo>
                <a:cubicBezTo>
                  <a:pt x="10902" y="1497338"/>
                  <a:pt x="0" y="1471018"/>
                  <a:pt x="0" y="1443574"/>
                </a:cubicBezTo>
                <a:lnTo>
                  <a:pt x="0" y="103478"/>
                </a:lnTo>
                <a:cubicBezTo>
                  <a:pt x="0" y="76034"/>
                  <a:pt x="10902" y="49714"/>
                  <a:pt x="30308" y="30308"/>
                </a:cubicBezTo>
                <a:cubicBezTo>
                  <a:pt x="49714" y="10902"/>
                  <a:pt x="76034" y="0"/>
                  <a:pt x="103478" y="0"/>
                </a:cubicBezTo>
                <a:close/>
              </a:path>
            </a:pathLst>
          </a:custGeom>
          <a:solidFill>
            <a:srgbClr val="D9D9D9"/>
          </a:solidFill>
          <a:ln w="38100" cap="rnd">
            <a:solidFill>
              <a:srgbClr val="000000"/>
            </a:solidFill>
            <a:prstDash val="solid"/>
            <a:round/>
          </a:ln>
        </p:spPr>
      </p:sp>
      <p:sp>
        <p:nvSpPr>
          <p:cNvPr id="24" name="TextBox 24"/>
          <p:cNvSpPr txBox="1"/>
          <p:nvPr/>
        </p:nvSpPr>
        <p:spPr>
          <a:xfrm>
            <a:off x="8709654" y="1779473"/>
            <a:ext cx="2743285" cy="3707773"/>
          </a:xfrm>
          <a:prstGeom prst="rect">
            <a:avLst/>
          </a:prstGeom>
        </p:spPr>
        <p:txBody>
          <a:bodyPr lIns="33867" tIns="33867" rIns="33867" bIns="33867" rtlCol="0" anchor="ctr"/>
          <a:lstStyle/>
          <a:p>
            <a:pPr algn="ctr">
              <a:lnSpc>
                <a:spcPts val="1773"/>
              </a:lnSpc>
              <a:spcBef>
                <a:spcPct val="0"/>
              </a:spcBef>
            </a:pPr>
            <a:endParaRPr sz="1200"/>
          </a:p>
        </p:txBody>
      </p:sp>
      <p:sp>
        <p:nvSpPr>
          <p:cNvPr id="25" name="AutoShape 25"/>
          <p:cNvSpPr/>
          <p:nvPr/>
        </p:nvSpPr>
        <p:spPr>
          <a:xfrm>
            <a:off x="1229836" y="2941766"/>
            <a:ext cx="2193345" cy="0"/>
          </a:xfrm>
          <a:prstGeom prst="line">
            <a:avLst/>
          </a:prstGeom>
          <a:ln w="28575" cap="flat">
            <a:solidFill>
              <a:srgbClr val="000000"/>
            </a:solidFill>
            <a:prstDash val="solid"/>
            <a:headEnd type="none" w="sm" len="sm"/>
            <a:tailEnd type="none" w="sm" len="sm"/>
          </a:ln>
        </p:spPr>
      </p:sp>
      <p:sp>
        <p:nvSpPr>
          <p:cNvPr id="27" name="Freeform 27"/>
          <p:cNvSpPr/>
          <p:nvPr/>
        </p:nvSpPr>
        <p:spPr>
          <a:xfrm>
            <a:off x="4334423" y="1370754"/>
            <a:ext cx="1061265" cy="1061265"/>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485"/>
          </a:solidFill>
          <a:ln w="38100" cap="sq">
            <a:solidFill>
              <a:srgbClr val="000000"/>
            </a:solidFill>
            <a:prstDash val="solid"/>
            <a:miter/>
          </a:ln>
        </p:spPr>
      </p:sp>
      <p:sp>
        <p:nvSpPr>
          <p:cNvPr id="28" name="TextBox 28"/>
          <p:cNvSpPr txBox="1"/>
          <p:nvPr/>
        </p:nvSpPr>
        <p:spPr>
          <a:xfrm>
            <a:off x="4433917" y="1420501"/>
            <a:ext cx="862278" cy="912025"/>
          </a:xfrm>
          <a:prstGeom prst="rect">
            <a:avLst/>
          </a:prstGeom>
        </p:spPr>
        <p:txBody>
          <a:bodyPr lIns="33867" tIns="33867" rIns="33867" bIns="33867" rtlCol="0" anchor="ctr"/>
          <a:lstStyle/>
          <a:p>
            <a:pPr algn="ctr">
              <a:lnSpc>
                <a:spcPts val="1773"/>
              </a:lnSpc>
            </a:pPr>
            <a:endParaRPr sz="1200"/>
          </a:p>
        </p:txBody>
      </p:sp>
      <p:sp>
        <p:nvSpPr>
          <p:cNvPr id="29" name="AutoShape 29"/>
          <p:cNvSpPr/>
          <p:nvPr/>
        </p:nvSpPr>
        <p:spPr>
          <a:xfrm>
            <a:off x="5107230" y="2941766"/>
            <a:ext cx="2193345" cy="0"/>
          </a:xfrm>
          <a:prstGeom prst="line">
            <a:avLst/>
          </a:prstGeom>
          <a:ln w="28575" cap="flat">
            <a:solidFill>
              <a:srgbClr val="000000"/>
            </a:solidFill>
            <a:prstDash val="solid"/>
            <a:headEnd type="none" w="sm" len="sm"/>
            <a:tailEnd type="none" w="sm" len="sm"/>
          </a:ln>
        </p:spPr>
      </p:sp>
      <p:sp>
        <p:nvSpPr>
          <p:cNvPr id="31" name="Freeform 31"/>
          <p:cNvSpPr/>
          <p:nvPr/>
        </p:nvSpPr>
        <p:spPr>
          <a:xfrm>
            <a:off x="8373662" y="1868591"/>
            <a:ext cx="3205567" cy="4333487"/>
          </a:xfrm>
          <a:custGeom>
            <a:avLst/>
            <a:gdLst/>
            <a:ahLst/>
            <a:cxnLst/>
            <a:rect l="l" t="t" r="r" b="b"/>
            <a:pathLst>
              <a:path w="1172813" h="1547052">
                <a:moveTo>
                  <a:pt x="103478" y="0"/>
                </a:moveTo>
                <a:lnTo>
                  <a:pt x="1069335" y="0"/>
                </a:lnTo>
                <a:cubicBezTo>
                  <a:pt x="1126484" y="0"/>
                  <a:pt x="1172813" y="46329"/>
                  <a:pt x="1172813" y="103478"/>
                </a:cubicBezTo>
                <a:lnTo>
                  <a:pt x="1172813" y="1443574"/>
                </a:lnTo>
                <a:cubicBezTo>
                  <a:pt x="1172813" y="1471018"/>
                  <a:pt x="1161911" y="1497338"/>
                  <a:pt x="1142505" y="1516744"/>
                </a:cubicBezTo>
                <a:cubicBezTo>
                  <a:pt x="1123099" y="1536150"/>
                  <a:pt x="1096779" y="1547052"/>
                  <a:pt x="1069335" y="1547052"/>
                </a:cubicBezTo>
                <a:lnTo>
                  <a:pt x="103478" y="1547052"/>
                </a:lnTo>
                <a:cubicBezTo>
                  <a:pt x="76034" y="1547052"/>
                  <a:pt x="49714" y="1536150"/>
                  <a:pt x="30308" y="1516744"/>
                </a:cubicBezTo>
                <a:cubicBezTo>
                  <a:pt x="10902" y="1497338"/>
                  <a:pt x="0" y="1471018"/>
                  <a:pt x="0" y="1443574"/>
                </a:cubicBezTo>
                <a:lnTo>
                  <a:pt x="0" y="103478"/>
                </a:lnTo>
                <a:cubicBezTo>
                  <a:pt x="0" y="76034"/>
                  <a:pt x="10902" y="49714"/>
                  <a:pt x="30308" y="30308"/>
                </a:cubicBezTo>
                <a:cubicBezTo>
                  <a:pt x="49714" y="10902"/>
                  <a:pt x="76034" y="0"/>
                  <a:pt x="103478" y="0"/>
                </a:cubicBezTo>
                <a:close/>
              </a:path>
            </a:pathLst>
          </a:custGeom>
          <a:solidFill>
            <a:srgbClr val="FFFFFF"/>
          </a:solidFill>
          <a:ln w="38100" cap="rnd">
            <a:solidFill>
              <a:srgbClr val="000000"/>
            </a:solidFill>
            <a:prstDash val="solid"/>
            <a:round/>
          </a:ln>
        </p:spPr>
      </p:sp>
      <p:sp>
        <p:nvSpPr>
          <p:cNvPr id="32" name="TextBox 32"/>
          <p:cNvSpPr txBox="1"/>
          <p:nvPr/>
        </p:nvSpPr>
        <p:spPr>
          <a:xfrm>
            <a:off x="8373662" y="1761868"/>
            <a:ext cx="3361310" cy="4440210"/>
          </a:xfrm>
          <a:prstGeom prst="rect">
            <a:avLst/>
          </a:prstGeom>
        </p:spPr>
        <p:txBody>
          <a:bodyPr lIns="33867" tIns="33867" rIns="33867" bIns="33867" rtlCol="0" anchor="ctr"/>
          <a:lstStyle/>
          <a:p>
            <a:pPr algn="ctr">
              <a:lnSpc>
                <a:spcPts val="1773"/>
              </a:lnSpc>
              <a:spcBef>
                <a:spcPct val="0"/>
              </a:spcBef>
            </a:pPr>
            <a:endParaRPr sz="1200"/>
          </a:p>
        </p:txBody>
      </p:sp>
      <p:sp>
        <p:nvSpPr>
          <p:cNvPr id="34" name="Freeform 34"/>
          <p:cNvSpPr/>
          <p:nvPr/>
        </p:nvSpPr>
        <p:spPr>
          <a:xfrm>
            <a:off x="8212835" y="1370754"/>
            <a:ext cx="1061265" cy="1061265"/>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2E7B5"/>
          </a:solidFill>
          <a:ln w="38100" cap="sq">
            <a:solidFill>
              <a:srgbClr val="000000"/>
            </a:solidFill>
            <a:prstDash val="solid"/>
            <a:miter/>
          </a:ln>
        </p:spPr>
      </p:sp>
      <p:sp>
        <p:nvSpPr>
          <p:cNvPr id="35" name="TextBox 35"/>
          <p:cNvSpPr txBox="1"/>
          <p:nvPr/>
        </p:nvSpPr>
        <p:spPr>
          <a:xfrm>
            <a:off x="8312329" y="1420501"/>
            <a:ext cx="862278" cy="912025"/>
          </a:xfrm>
          <a:prstGeom prst="rect">
            <a:avLst/>
          </a:prstGeom>
        </p:spPr>
        <p:txBody>
          <a:bodyPr lIns="33867" tIns="33867" rIns="33867" bIns="33867" rtlCol="0" anchor="ctr"/>
          <a:lstStyle/>
          <a:p>
            <a:pPr algn="ctr">
              <a:lnSpc>
                <a:spcPts val="1773"/>
              </a:lnSpc>
            </a:pPr>
            <a:endParaRPr sz="1200"/>
          </a:p>
        </p:txBody>
      </p:sp>
      <p:sp>
        <p:nvSpPr>
          <p:cNvPr id="36" name="AutoShape 36"/>
          <p:cNvSpPr/>
          <p:nvPr/>
        </p:nvSpPr>
        <p:spPr>
          <a:xfrm>
            <a:off x="8985642" y="2941766"/>
            <a:ext cx="2193345" cy="0"/>
          </a:xfrm>
          <a:prstGeom prst="line">
            <a:avLst/>
          </a:prstGeom>
          <a:ln w="28575" cap="flat">
            <a:solidFill>
              <a:srgbClr val="000000"/>
            </a:solidFill>
            <a:prstDash val="solid"/>
            <a:headEnd type="none" w="sm" len="sm"/>
            <a:tailEnd type="none" w="sm" len="sm"/>
          </a:ln>
        </p:spPr>
      </p:sp>
      <p:sp>
        <p:nvSpPr>
          <p:cNvPr id="37" name="Freeform 37"/>
          <p:cNvSpPr/>
          <p:nvPr/>
        </p:nvSpPr>
        <p:spPr>
          <a:xfrm>
            <a:off x="4627596" y="1647296"/>
            <a:ext cx="474919" cy="508182"/>
          </a:xfrm>
          <a:custGeom>
            <a:avLst/>
            <a:gdLst/>
            <a:ahLst/>
            <a:cxnLst/>
            <a:rect l="l" t="t" r="r" b="b"/>
            <a:pathLst>
              <a:path w="712378" h="762273">
                <a:moveTo>
                  <a:pt x="0" y="0"/>
                </a:moveTo>
                <a:lnTo>
                  <a:pt x="712378" y="0"/>
                </a:lnTo>
                <a:lnTo>
                  <a:pt x="712378" y="762272"/>
                </a:lnTo>
                <a:lnTo>
                  <a:pt x="0" y="762272"/>
                </a:lnTo>
                <a:lnTo>
                  <a:pt x="0" y="0"/>
                </a:lnTo>
                <a:close/>
              </a:path>
            </a:pathLst>
          </a:custGeom>
          <a:blipFill>
            <a:blip r:embed="rId4" cstate="print">
              <a:extLst>
                <a:ext uri="{96DAC541-7B7A-43D3-8B79-37D633B846F1}">
                  <asvg:svgBlip xmlns:asvg="http://schemas.microsoft.com/office/drawing/2016/SVG/main" xmlns="" r:embed="rId5"/>
                </a:ext>
              </a:extLst>
            </a:blip>
            <a:stretch>
              <a:fillRect/>
            </a:stretch>
          </a:blipFill>
        </p:spPr>
      </p:sp>
      <p:sp>
        <p:nvSpPr>
          <p:cNvPr id="38" name="Freeform 38"/>
          <p:cNvSpPr/>
          <p:nvPr/>
        </p:nvSpPr>
        <p:spPr>
          <a:xfrm>
            <a:off x="767030" y="1647296"/>
            <a:ext cx="441263" cy="508182"/>
          </a:xfrm>
          <a:custGeom>
            <a:avLst/>
            <a:gdLst/>
            <a:ahLst/>
            <a:cxnLst/>
            <a:rect l="l" t="t" r="r" b="b"/>
            <a:pathLst>
              <a:path w="661894" h="762273">
                <a:moveTo>
                  <a:pt x="0" y="0"/>
                </a:moveTo>
                <a:lnTo>
                  <a:pt x="661894" y="0"/>
                </a:lnTo>
                <a:lnTo>
                  <a:pt x="661894" y="762272"/>
                </a:lnTo>
                <a:lnTo>
                  <a:pt x="0" y="762272"/>
                </a:lnTo>
                <a:lnTo>
                  <a:pt x="0" y="0"/>
                </a:lnTo>
                <a:close/>
              </a:path>
            </a:pathLst>
          </a:custGeom>
          <a:blipFill>
            <a:blip r:embed="rId6" cstate="print">
              <a:extLst>
                <a:ext uri="{96DAC541-7B7A-43D3-8B79-37D633B846F1}">
                  <asvg:svgBlip xmlns:asvg="http://schemas.microsoft.com/office/drawing/2016/SVG/main" xmlns="" r:embed="rId7"/>
                </a:ext>
              </a:extLst>
            </a:blip>
            <a:stretch>
              <a:fillRect/>
            </a:stretch>
          </a:blipFill>
        </p:spPr>
      </p:sp>
      <p:sp>
        <p:nvSpPr>
          <p:cNvPr id="39" name="Freeform 39"/>
          <p:cNvSpPr/>
          <p:nvPr/>
        </p:nvSpPr>
        <p:spPr>
          <a:xfrm>
            <a:off x="8503917" y="1647296"/>
            <a:ext cx="508182" cy="508182"/>
          </a:xfrm>
          <a:custGeom>
            <a:avLst/>
            <a:gdLst/>
            <a:ahLst/>
            <a:cxnLst/>
            <a:rect l="l" t="t" r="r" b="b"/>
            <a:pathLst>
              <a:path w="762273" h="762273">
                <a:moveTo>
                  <a:pt x="0" y="0"/>
                </a:moveTo>
                <a:lnTo>
                  <a:pt x="762273" y="0"/>
                </a:lnTo>
                <a:lnTo>
                  <a:pt x="762273" y="762272"/>
                </a:lnTo>
                <a:lnTo>
                  <a:pt x="0" y="762272"/>
                </a:lnTo>
                <a:lnTo>
                  <a:pt x="0" y="0"/>
                </a:lnTo>
                <a:close/>
              </a:path>
            </a:pathLst>
          </a:custGeom>
          <a:blipFill>
            <a:blip r:embed="rId8" cstate="print">
              <a:extLst>
                <a:ext uri="{96DAC541-7B7A-43D3-8B79-37D633B846F1}">
                  <asvg:svgBlip xmlns:asvg="http://schemas.microsoft.com/office/drawing/2016/SVG/main" xmlns="" r:embed="rId9"/>
                </a:ext>
              </a:extLst>
            </a:blip>
            <a:stretch>
              <a:fillRect/>
            </a:stretch>
          </a:blipFill>
        </p:spPr>
      </p:sp>
      <p:sp>
        <p:nvSpPr>
          <p:cNvPr id="40" name="Freeform 40"/>
          <p:cNvSpPr/>
          <p:nvPr/>
        </p:nvSpPr>
        <p:spPr>
          <a:xfrm>
            <a:off x="3861373" y="3581982"/>
            <a:ext cx="420441" cy="191874"/>
          </a:xfrm>
          <a:custGeom>
            <a:avLst/>
            <a:gdLst/>
            <a:ahLst/>
            <a:cxnLst/>
            <a:rect l="l" t="t" r="r" b="b"/>
            <a:pathLst>
              <a:path w="630661" h="287811">
                <a:moveTo>
                  <a:pt x="0" y="0"/>
                </a:moveTo>
                <a:lnTo>
                  <a:pt x="630661" y="0"/>
                </a:lnTo>
                <a:lnTo>
                  <a:pt x="630661" y="287811"/>
                </a:lnTo>
                <a:lnTo>
                  <a:pt x="0" y="287811"/>
                </a:lnTo>
                <a:lnTo>
                  <a:pt x="0" y="0"/>
                </a:lnTo>
                <a:close/>
              </a:path>
            </a:pathLst>
          </a:custGeom>
          <a:blipFill>
            <a:blip r:embed="rId2" cstate="print">
              <a:extLst>
                <a:ext uri="{96DAC541-7B7A-43D3-8B79-37D633B846F1}">
                  <asvg:svgBlip xmlns:asvg="http://schemas.microsoft.com/office/drawing/2016/SVG/main" xmlns="" r:embed="rId3"/>
                </a:ext>
              </a:extLst>
            </a:blip>
            <a:stretch>
              <a:fillRect/>
            </a:stretch>
          </a:blipFill>
        </p:spPr>
      </p:sp>
      <p:sp>
        <p:nvSpPr>
          <p:cNvPr id="41" name="TextBox 41"/>
          <p:cNvSpPr txBox="1"/>
          <p:nvPr/>
        </p:nvSpPr>
        <p:spPr>
          <a:xfrm>
            <a:off x="1380689" y="1984007"/>
            <a:ext cx="1774899" cy="790729"/>
          </a:xfrm>
          <a:prstGeom prst="rect">
            <a:avLst/>
          </a:prstGeom>
        </p:spPr>
        <p:txBody>
          <a:bodyPr lIns="0" tIns="0" rIns="0" bIns="0" rtlCol="0" anchor="t">
            <a:spAutoFit/>
          </a:bodyPr>
          <a:lstStyle/>
          <a:p>
            <a:pPr algn="ctr"/>
            <a:r>
              <a:rPr lang="en-US" sz="2569" b="1" dirty="0">
                <a:solidFill>
                  <a:srgbClr val="000000"/>
                </a:solidFill>
                <a:latin typeface="Inter Bold"/>
                <a:ea typeface="Inter Bold"/>
                <a:cs typeface="Inter Bold"/>
                <a:sym typeface="Inter Bold"/>
              </a:rPr>
              <a:t>Lifestyle Changes</a:t>
            </a:r>
          </a:p>
        </p:txBody>
      </p:sp>
      <p:sp>
        <p:nvSpPr>
          <p:cNvPr id="42" name="TextBox 42"/>
          <p:cNvSpPr txBox="1"/>
          <p:nvPr/>
        </p:nvSpPr>
        <p:spPr>
          <a:xfrm>
            <a:off x="952576" y="3165815"/>
            <a:ext cx="2741523" cy="2215991"/>
          </a:xfrm>
          <a:prstGeom prst="rect">
            <a:avLst/>
          </a:prstGeom>
        </p:spPr>
        <p:txBody>
          <a:bodyPr wrap="square" lIns="0" tIns="0" rIns="0" bIns="0" rtlCol="0" anchor="t">
            <a:spAutoFit/>
          </a:bodyPr>
          <a:lstStyle/>
          <a:p>
            <a:pPr marL="119106" lvl="1"/>
            <a:r>
              <a:rPr lang="en-US" sz="1800" dirty="0">
                <a:effectLst/>
                <a:latin typeface="Arial" panose="020B0604020202020204" pitchFamily="34" charset="0"/>
                <a:ea typeface="Calibri" panose="020F0502020204030204" pitchFamily="34" charset="0"/>
              </a:rPr>
              <a:t>Lifestyle for all includes smoking cessation, diet quality, physical activity, and weight management with documented advice and follow up (NICE NG238, 2023, GOV.UK Health Check, 2022)</a:t>
            </a:r>
            <a:endParaRPr lang="en-US" sz="1103" b="1" dirty="0">
              <a:solidFill>
                <a:srgbClr val="000000"/>
              </a:solidFill>
              <a:latin typeface="Inter Medium"/>
              <a:ea typeface="Inter Medium"/>
              <a:cs typeface="Inter Medium"/>
              <a:sym typeface="Inter Medium"/>
            </a:endParaRPr>
          </a:p>
        </p:txBody>
      </p:sp>
      <p:sp>
        <p:nvSpPr>
          <p:cNvPr id="43" name="TextBox 43"/>
          <p:cNvSpPr txBox="1"/>
          <p:nvPr/>
        </p:nvSpPr>
        <p:spPr>
          <a:xfrm>
            <a:off x="5202009" y="1931610"/>
            <a:ext cx="2004657" cy="1818255"/>
          </a:xfrm>
          <a:prstGeom prst="rect">
            <a:avLst/>
          </a:prstGeom>
        </p:spPr>
        <p:txBody>
          <a:bodyPr lIns="0" tIns="0" rIns="0" bIns="0" rtlCol="0" anchor="t">
            <a:spAutoFit/>
          </a:bodyPr>
          <a:lstStyle/>
          <a:p>
            <a:pPr algn="ctr">
              <a:lnSpc>
                <a:spcPts val="3598"/>
              </a:lnSpc>
            </a:pPr>
            <a:r>
              <a:rPr lang="en-US" sz="2569" b="1" dirty="0">
                <a:solidFill>
                  <a:srgbClr val="000000"/>
                </a:solidFill>
                <a:latin typeface="Inter Bold"/>
                <a:ea typeface="Inter Bold"/>
                <a:cs typeface="Inter Bold"/>
                <a:sym typeface="Inter Bold"/>
              </a:rPr>
              <a:t>Primary Prevention</a:t>
            </a:r>
          </a:p>
        </p:txBody>
      </p:sp>
      <p:sp>
        <p:nvSpPr>
          <p:cNvPr id="44" name="TextBox 44"/>
          <p:cNvSpPr txBox="1"/>
          <p:nvPr/>
        </p:nvSpPr>
        <p:spPr>
          <a:xfrm>
            <a:off x="4869569" y="3149787"/>
            <a:ext cx="2646948" cy="2769989"/>
          </a:xfrm>
          <a:prstGeom prst="rect">
            <a:avLst/>
          </a:prstGeom>
        </p:spPr>
        <p:txBody>
          <a:bodyPr wrap="square" lIns="0" tIns="0" rIns="0" bIns="0" rtlCol="0" anchor="t">
            <a:spAutoFit/>
          </a:bodyPr>
          <a:lstStyle/>
          <a:p>
            <a:pPr marL="119106" lvl="1"/>
            <a:r>
              <a:rPr lang="en-US" sz="1800" dirty="0">
                <a:effectLst/>
                <a:latin typeface="Arial" panose="020B0604020202020204" pitchFamily="34" charset="0"/>
                <a:ea typeface="Calibri" panose="020F0502020204030204" pitchFamily="34" charset="0"/>
              </a:rPr>
              <a:t>Primary prevention lipids recommend atorvastatin 20 mg when QRISK3 is 10 percent or higher, with consideration at lower risk after shared decision making in high risk groups (NICE NG238, 2023, Williams, 2024)</a:t>
            </a:r>
            <a:endParaRPr lang="en-US" sz="1103" b="1" dirty="0">
              <a:solidFill>
                <a:srgbClr val="000000"/>
              </a:solidFill>
              <a:latin typeface="Inter Medium"/>
              <a:ea typeface="Inter Medium"/>
              <a:cs typeface="Inter Medium"/>
              <a:sym typeface="Inter Medium"/>
            </a:endParaRPr>
          </a:p>
        </p:txBody>
      </p:sp>
      <p:sp>
        <p:nvSpPr>
          <p:cNvPr id="45" name="TextBox 45"/>
          <p:cNvSpPr txBox="1"/>
          <p:nvPr/>
        </p:nvSpPr>
        <p:spPr>
          <a:xfrm>
            <a:off x="9119400" y="1931609"/>
            <a:ext cx="1999348" cy="1818255"/>
          </a:xfrm>
          <a:prstGeom prst="rect">
            <a:avLst/>
          </a:prstGeom>
        </p:spPr>
        <p:txBody>
          <a:bodyPr lIns="0" tIns="0" rIns="0" bIns="0" rtlCol="0" anchor="t">
            <a:spAutoFit/>
          </a:bodyPr>
          <a:lstStyle/>
          <a:p>
            <a:pPr algn="ctr">
              <a:lnSpc>
                <a:spcPts val="3598"/>
              </a:lnSpc>
            </a:pPr>
            <a:r>
              <a:rPr lang="en-US" sz="2569" b="1" dirty="0">
                <a:solidFill>
                  <a:srgbClr val="000000"/>
                </a:solidFill>
                <a:latin typeface="Inter Bold"/>
                <a:ea typeface="Inter Bold"/>
                <a:cs typeface="Inter Bold"/>
                <a:sym typeface="Inter Bold"/>
              </a:rPr>
              <a:t>Secondary Prevention</a:t>
            </a:r>
          </a:p>
        </p:txBody>
      </p:sp>
      <p:sp>
        <p:nvSpPr>
          <p:cNvPr id="46" name="TextBox 46"/>
          <p:cNvSpPr txBox="1"/>
          <p:nvPr/>
        </p:nvSpPr>
        <p:spPr>
          <a:xfrm>
            <a:off x="8436798" y="3113284"/>
            <a:ext cx="3132236" cy="2769989"/>
          </a:xfrm>
          <a:prstGeom prst="rect">
            <a:avLst/>
          </a:prstGeom>
        </p:spPr>
        <p:txBody>
          <a:bodyPr wrap="square" lIns="0" tIns="0" rIns="0" bIns="0" rtlCol="0" anchor="t">
            <a:spAutoFit/>
          </a:bodyPr>
          <a:lstStyle/>
          <a:p>
            <a:pPr marL="119106" lvl="1"/>
            <a:r>
              <a:rPr lang="en-US" sz="1800" dirty="0">
                <a:effectLst/>
                <a:latin typeface="Arial" panose="020B0604020202020204" pitchFamily="34" charset="0"/>
                <a:ea typeface="Calibri" panose="020F0502020204030204" pitchFamily="34" charset="0"/>
              </a:rPr>
              <a:t>Secondary prevention recommends a high intensity statin such as atorvastatin 80 mg unless contraindicated, plus </a:t>
            </a:r>
            <a:r>
              <a:rPr lang="en-US" sz="1800" dirty="0" smtClean="0">
                <a:effectLst/>
                <a:latin typeface="Arial" panose="020B0604020202020204" pitchFamily="34" charset="0"/>
                <a:ea typeface="Calibri" panose="020F0502020204030204" pitchFamily="34" charset="0"/>
              </a:rPr>
              <a:t>optimization </a:t>
            </a:r>
            <a:r>
              <a:rPr lang="en-US" sz="1800" dirty="0">
                <a:effectLst/>
                <a:latin typeface="Arial" panose="020B0604020202020204" pitchFamily="34" charset="0"/>
                <a:ea typeface="Calibri" panose="020F0502020204030204" pitchFamily="34" charset="0"/>
              </a:rPr>
              <a:t>of blood pressure, antiplatelet therapy where indicated, and referral to cardiac rehabilitation (NICE NG238, 2023, NICE NG185, 2020)</a:t>
            </a:r>
            <a:endParaRPr lang="en-US" sz="1103" b="1" dirty="0">
              <a:solidFill>
                <a:srgbClr val="000000"/>
              </a:solidFill>
              <a:latin typeface="Inter Medium"/>
              <a:ea typeface="Inter Medium"/>
              <a:cs typeface="Inter Medium"/>
              <a:sym typeface="Inter Medium"/>
            </a:endParaRPr>
          </a:p>
        </p:txBody>
      </p:sp>
      <p:sp>
        <p:nvSpPr>
          <p:cNvPr id="47" name="TextBox 46">
            <a:extLst>
              <a:ext uri="{FF2B5EF4-FFF2-40B4-BE49-F238E27FC236}">
                <a16:creationId xmlns:a16="http://schemas.microsoft.com/office/drawing/2014/main" xmlns="" id="{923003AA-8647-4556-AC85-2D20CC63F0CA}"/>
              </a:ext>
            </a:extLst>
          </p:cNvPr>
          <p:cNvSpPr txBox="1"/>
          <p:nvPr/>
        </p:nvSpPr>
        <p:spPr>
          <a:xfrm>
            <a:off x="694459" y="356391"/>
            <a:ext cx="10803082" cy="400110"/>
          </a:xfrm>
          <a:prstGeom prst="rect">
            <a:avLst/>
          </a:prstGeom>
          <a:noFill/>
        </p:spPr>
        <p:txBody>
          <a:bodyPr wrap="square">
            <a:spAutoFit/>
          </a:bodyPr>
          <a:lstStyle/>
          <a:p>
            <a:pPr algn="ctr"/>
            <a:r>
              <a:rPr lang="en-US" sz="2000" b="1" dirty="0">
                <a:effectLst/>
                <a:latin typeface="Arial" panose="020B0604020202020204" pitchFamily="34" charset="0"/>
                <a:ea typeface="Calibri" panose="020F0502020204030204" pitchFamily="34" charset="0"/>
              </a:rPr>
              <a:t>UK MANAGEMENT GUIDANCE FOR PRIMARY AND SECONDARY PREVENTION</a:t>
            </a:r>
            <a:endParaRPr lang="en-US" sz="2000"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TextBox 40"/>
          <p:cNvSpPr txBox="1"/>
          <p:nvPr/>
        </p:nvSpPr>
        <p:spPr>
          <a:xfrm>
            <a:off x="739345" y="132382"/>
            <a:ext cx="10713309" cy="637482"/>
          </a:xfrm>
          <a:prstGeom prst="rect">
            <a:avLst/>
          </a:prstGeom>
        </p:spPr>
        <p:txBody>
          <a:bodyPr lIns="0" tIns="0" rIns="0" bIns="0" rtlCol="0" anchor="t">
            <a:spAutoFit/>
          </a:bodyPr>
          <a:lstStyle/>
          <a:p>
            <a:pPr algn="ctr" defTabSz="857229">
              <a:lnSpc>
                <a:spcPts val="5948"/>
              </a:lnSpc>
              <a:defRPr/>
            </a:pPr>
            <a:r>
              <a:rPr lang="en-US" sz="2400" b="1" dirty="0">
                <a:effectLst/>
                <a:latin typeface="Arial" panose="020B0604020202020204" pitchFamily="34" charset="0"/>
                <a:ea typeface="Calibri" panose="020F0502020204030204" pitchFamily="34" charset="0"/>
              </a:rPr>
              <a:t>MODELS FOR LONG TERM CONDITION CARE IN GENERAL PRACTICE</a:t>
            </a:r>
            <a:endParaRPr lang="en-US" sz="3600" b="1" dirty="0">
              <a:solidFill>
                <a:srgbClr val="000000"/>
              </a:solidFill>
              <a:latin typeface="Arial" panose="020B0604020202020204" pitchFamily="34" charset="0"/>
              <a:ea typeface="Open Sauce Medium"/>
              <a:cs typeface="Arial" panose="020B0604020202020204" pitchFamily="34" charset="0"/>
              <a:sym typeface="Open Sauce Medium"/>
            </a:endParaRPr>
          </a:p>
        </p:txBody>
      </p:sp>
      <p:grpSp>
        <p:nvGrpSpPr>
          <p:cNvPr id="14" name="Group 13">
            <a:extLst>
              <a:ext uri="{FF2B5EF4-FFF2-40B4-BE49-F238E27FC236}">
                <a16:creationId xmlns:a16="http://schemas.microsoft.com/office/drawing/2014/main" xmlns="" id="{CD069592-1CCE-43EC-8C91-8F1032770843}"/>
              </a:ext>
            </a:extLst>
          </p:cNvPr>
          <p:cNvGrpSpPr/>
          <p:nvPr/>
        </p:nvGrpSpPr>
        <p:grpSpPr>
          <a:xfrm>
            <a:off x="207535" y="1314484"/>
            <a:ext cx="5442697" cy="5145321"/>
            <a:chOff x="590595" y="1314484"/>
            <a:chExt cx="5442697" cy="5145321"/>
          </a:xfrm>
        </p:grpSpPr>
        <p:sp>
          <p:nvSpPr>
            <p:cNvPr id="7" name="Freeform 7"/>
            <p:cNvSpPr/>
            <p:nvPr/>
          </p:nvSpPr>
          <p:spPr>
            <a:xfrm>
              <a:off x="787182" y="1756807"/>
              <a:ext cx="2560347" cy="2540348"/>
            </a:xfrm>
            <a:custGeom>
              <a:avLst/>
              <a:gdLst/>
              <a:ahLst/>
              <a:cxnLst/>
              <a:rect l="l" t="t" r="r" b="b"/>
              <a:pathLst>
                <a:path w="673148" h="667890">
                  <a:moveTo>
                    <a:pt x="75594" y="0"/>
                  </a:moveTo>
                  <a:lnTo>
                    <a:pt x="597553" y="0"/>
                  </a:lnTo>
                  <a:cubicBezTo>
                    <a:pt x="639303" y="0"/>
                    <a:pt x="673148" y="33845"/>
                    <a:pt x="673148" y="75594"/>
                  </a:cubicBezTo>
                  <a:lnTo>
                    <a:pt x="673148" y="592295"/>
                  </a:lnTo>
                  <a:cubicBezTo>
                    <a:pt x="673148" y="634045"/>
                    <a:pt x="639303" y="667890"/>
                    <a:pt x="597553" y="667890"/>
                  </a:cubicBezTo>
                  <a:lnTo>
                    <a:pt x="75594" y="667890"/>
                  </a:lnTo>
                  <a:cubicBezTo>
                    <a:pt x="33845" y="667890"/>
                    <a:pt x="0" y="634045"/>
                    <a:pt x="0" y="592295"/>
                  </a:cubicBezTo>
                  <a:lnTo>
                    <a:pt x="0" y="75594"/>
                  </a:lnTo>
                  <a:cubicBezTo>
                    <a:pt x="0" y="33845"/>
                    <a:pt x="33845" y="0"/>
                    <a:pt x="75594" y="0"/>
                  </a:cubicBezTo>
                  <a:close/>
                </a:path>
              </a:pathLst>
            </a:custGeom>
            <a:solidFill>
              <a:srgbClr val="FFFFFF"/>
            </a:solidFill>
          </p:spPr>
        </p:sp>
        <p:sp>
          <p:nvSpPr>
            <p:cNvPr id="8" name="TextBox 8"/>
            <p:cNvSpPr txBox="1"/>
            <p:nvPr/>
          </p:nvSpPr>
          <p:spPr>
            <a:xfrm>
              <a:off x="787182" y="1314484"/>
              <a:ext cx="2560347" cy="4122485"/>
            </a:xfrm>
            <a:prstGeom prst="roundRect">
              <a:avLst/>
            </a:prstGeom>
            <a:solidFill>
              <a:srgbClr val="F7CDD3"/>
            </a:solidFill>
          </p:spPr>
          <p:txBody>
            <a:bodyPr lIns="68603" tIns="68603" rIns="68603" bIns="68603" rtlCol="0" anchor="ctr"/>
            <a:lstStyle/>
            <a:p>
              <a:pPr algn="ctr" defTabSz="857229">
                <a:lnSpc>
                  <a:spcPts val="2451"/>
                </a:lnSpc>
                <a:spcBef>
                  <a:spcPct val="0"/>
                </a:spcBef>
                <a:defRPr/>
              </a:pPr>
              <a:endParaRPr sz="2251">
                <a:solidFill>
                  <a:prstClr val="black"/>
                </a:solidFill>
                <a:latin typeface="Arial" panose="020B0604020202020204" pitchFamily="34" charset="0"/>
                <a:cs typeface="Arial" panose="020B0604020202020204" pitchFamily="34" charset="0"/>
              </a:endParaRPr>
            </a:p>
          </p:txBody>
        </p:sp>
        <p:sp>
          <p:nvSpPr>
            <p:cNvPr id="9" name="AutoShape 9"/>
            <p:cNvSpPr/>
            <p:nvPr/>
          </p:nvSpPr>
          <p:spPr>
            <a:xfrm>
              <a:off x="1306326" y="1423170"/>
              <a:ext cx="1522059" cy="0"/>
            </a:xfrm>
            <a:prstGeom prst="line">
              <a:avLst/>
            </a:prstGeom>
            <a:ln w="152400" cap="rnd">
              <a:solidFill>
                <a:srgbClr val="E45B70"/>
              </a:solidFill>
              <a:prstDash val="solid"/>
              <a:headEnd type="none" w="sm" len="sm"/>
              <a:tailEnd type="none" w="sm" len="sm"/>
            </a:ln>
          </p:spPr>
        </p:sp>
        <p:sp>
          <p:nvSpPr>
            <p:cNvPr id="43" name="TextBox 43"/>
            <p:cNvSpPr txBox="1"/>
            <p:nvPr/>
          </p:nvSpPr>
          <p:spPr>
            <a:xfrm>
              <a:off x="590595" y="1690188"/>
              <a:ext cx="2953519" cy="333425"/>
            </a:xfrm>
            <a:prstGeom prst="rect">
              <a:avLst/>
            </a:prstGeom>
          </p:spPr>
          <p:txBody>
            <a:bodyPr lIns="0" tIns="0" rIns="0" bIns="0" rtlCol="0" anchor="t">
              <a:spAutoFit/>
            </a:bodyPr>
            <a:lstStyle/>
            <a:p>
              <a:pPr algn="ctr" defTabSz="857229">
                <a:lnSpc>
                  <a:spcPts val="2647"/>
                </a:lnSpc>
                <a:defRPr/>
              </a:pPr>
              <a:r>
                <a:rPr lang="en-US" sz="1800" dirty="0" smtClean="0">
                  <a:effectLst/>
                  <a:latin typeface="Arial" panose="020B0604020202020204" pitchFamily="34" charset="0"/>
                  <a:ea typeface="Calibri" panose="020F0502020204030204" pitchFamily="34" charset="0"/>
                </a:rPr>
                <a:t>Personalized </a:t>
              </a:r>
              <a:r>
                <a:rPr lang="en-US" sz="1800" dirty="0">
                  <a:effectLst/>
                  <a:latin typeface="Arial" panose="020B0604020202020204" pitchFamily="34" charset="0"/>
                  <a:ea typeface="Calibri" panose="020F0502020204030204" pitchFamily="34" charset="0"/>
                </a:rPr>
                <a:t>Care</a:t>
              </a:r>
              <a:endParaRPr lang="en-US" sz="1688" b="1" dirty="0">
                <a:solidFill>
                  <a:srgbClr val="000000"/>
                </a:solidFill>
                <a:latin typeface="Arial" panose="020B0604020202020204" pitchFamily="34" charset="0"/>
                <a:ea typeface="Canva Sans Bold"/>
                <a:cs typeface="Arial" panose="020B0604020202020204" pitchFamily="34" charset="0"/>
                <a:sym typeface="Canva Sans Bold"/>
              </a:endParaRPr>
            </a:p>
          </p:txBody>
        </p:sp>
        <p:sp>
          <p:nvSpPr>
            <p:cNvPr id="44" name="TextBox 44"/>
            <p:cNvSpPr txBox="1"/>
            <p:nvPr/>
          </p:nvSpPr>
          <p:spPr>
            <a:xfrm>
              <a:off x="903424" y="2380700"/>
              <a:ext cx="2327859" cy="2192908"/>
            </a:xfrm>
            <a:prstGeom prst="rect">
              <a:avLst/>
            </a:prstGeom>
          </p:spPr>
          <p:txBody>
            <a:bodyPr lIns="0" tIns="0" rIns="0" bIns="0" rtlCol="0" anchor="t">
              <a:spAutoFit/>
            </a:bodyPr>
            <a:lstStyle/>
            <a:p>
              <a:pPr algn="ctr" defTabSz="857229">
                <a:lnSpc>
                  <a:spcPts val="1891"/>
                </a:lnSpc>
                <a:defRPr/>
              </a:pPr>
              <a:r>
                <a:rPr lang="en-US" sz="1800" dirty="0">
                  <a:effectLst/>
                  <a:latin typeface="Arial" panose="020B0604020202020204" pitchFamily="34" charset="0"/>
                  <a:ea typeface="Calibri" panose="020F0502020204030204" pitchFamily="34" charset="0"/>
                </a:rPr>
                <a:t>The Comprehensive Model of </a:t>
              </a:r>
              <a:r>
                <a:rPr lang="en-US" sz="1800" dirty="0" smtClean="0">
                  <a:effectLst/>
                  <a:latin typeface="Arial" panose="020B0604020202020204" pitchFamily="34" charset="0"/>
                  <a:ea typeface="Calibri" panose="020F0502020204030204" pitchFamily="34" charset="0"/>
                </a:rPr>
                <a:t>Personalized </a:t>
              </a:r>
              <a:r>
                <a:rPr lang="en-US" sz="1800" dirty="0">
                  <a:effectLst/>
                  <a:latin typeface="Arial" panose="020B0604020202020204" pitchFamily="34" charset="0"/>
                  <a:ea typeface="Calibri" panose="020F0502020204030204" pitchFamily="34" charset="0"/>
                </a:rPr>
                <a:t>Care provides six components that structure CVD reviews and follow up in primary care (NHS England, 2019a, NHS England, 2019b)</a:t>
              </a:r>
              <a:endParaRPr lang="en-US" sz="1688" dirty="0">
                <a:solidFill>
                  <a:srgbClr val="000000"/>
                </a:solidFill>
                <a:latin typeface="Arial" panose="020B0604020202020204" pitchFamily="34" charset="0"/>
                <a:ea typeface="Canva Sans"/>
                <a:cs typeface="Arial" panose="020B0604020202020204" pitchFamily="34" charset="0"/>
                <a:sym typeface="Canva Sans"/>
              </a:endParaRPr>
            </a:p>
          </p:txBody>
        </p:sp>
        <p:sp>
          <p:nvSpPr>
            <p:cNvPr id="16" name="Freeform 16"/>
            <p:cNvSpPr/>
            <p:nvPr/>
          </p:nvSpPr>
          <p:spPr>
            <a:xfrm>
              <a:off x="3472945" y="1423171"/>
              <a:ext cx="2560347" cy="3953345"/>
            </a:xfrm>
            <a:custGeom>
              <a:avLst/>
              <a:gdLst/>
              <a:ahLst/>
              <a:cxnLst/>
              <a:rect l="l" t="t" r="r" b="b"/>
              <a:pathLst>
                <a:path w="673148" h="667890">
                  <a:moveTo>
                    <a:pt x="75594" y="0"/>
                  </a:moveTo>
                  <a:lnTo>
                    <a:pt x="597553" y="0"/>
                  </a:lnTo>
                  <a:cubicBezTo>
                    <a:pt x="639303" y="0"/>
                    <a:pt x="673148" y="33845"/>
                    <a:pt x="673148" y="75594"/>
                  </a:cubicBezTo>
                  <a:lnTo>
                    <a:pt x="673148" y="592295"/>
                  </a:lnTo>
                  <a:cubicBezTo>
                    <a:pt x="673148" y="634045"/>
                    <a:pt x="639303" y="667890"/>
                    <a:pt x="597553" y="667890"/>
                  </a:cubicBezTo>
                  <a:lnTo>
                    <a:pt x="75594" y="667890"/>
                  </a:lnTo>
                  <a:cubicBezTo>
                    <a:pt x="33845" y="667890"/>
                    <a:pt x="0" y="634045"/>
                    <a:pt x="0" y="592295"/>
                  </a:cubicBezTo>
                  <a:lnTo>
                    <a:pt x="0" y="75594"/>
                  </a:lnTo>
                  <a:cubicBezTo>
                    <a:pt x="0" y="33845"/>
                    <a:pt x="33845" y="0"/>
                    <a:pt x="75594" y="0"/>
                  </a:cubicBezTo>
                  <a:close/>
                </a:path>
              </a:pathLst>
            </a:custGeom>
            <a:solidFill>
              <a:srgbClr val="B2E4D3"/>
            </a:solidFill>
          </p:spPr>
        </p:sp>
        <p:sp>
          <p:nvSpPr>
            <p:cNvPr id="17" name="TextBox 17"/>
            <p:cNvSpPr txBox="1"/>
            <p:nvPr/>
          </p:nvSpPr>
          <p:spPr>
            <a:xfrm>
              <a:off x="3472945" y="1648120"/>
              <a:ext cx="2560347" cy="2649034"/>
            </a:xfrm>
            <a:prstGeom prst="rect">
              <a:avLst/>
            </a:prstGeom>
          </p:spPr>
          <p:txBody>
            <a:bodyPr lIns="68603" tIns="68603" rIns="68603" bIns="68603" rtlCol="0" anchor="ctr"/>
            <a:lstStyle/>
            <a:p>
              <a:pPr algn="ctr" defTabSz="857229">
                <a:lnSpc>
                  <a:spcPts val="2451"/>
                </a:lnSpc>
                <a:spcBef>
                  <a:spcPct val="0"/>
                </a:spcBef>
                <a:defRPr/>
              </a:pPr>
              <a:endParaRPr sz="2251">
                <a:solidFill>
                  <a:prstClr val="black"/>
                </a:solidFill>
                <a:latin typeface="Arial" panose="020B0604020202020204" pitchFamily="34" charset="0"/>
                <a:cs typeface="Arial" panose="020B0604020202020204" pitchFamily="34" charset="0"/>
              </a:endParaRPr>
            </a:p>
          </p:txBody>
        </p:sp>
        <p:sp>
          <p:nvSpPr>
            <p:cNvPr id="18" name="AutoShape 18"/>
            <p:cNvSpPr/>
            <p:nvPr/>
          </p:nvSpPr>
          <p:spPr>
            <a:xfrm>
              <a:off x="3992089" y="1423170"/>
              <a:ext cx="1522059" cy="0"/>
            </a:xfrm>
            <a:prstGeom prst="line">
              <a:avLst/>
            </a:prstGeom>
            <a:ln w="152400" cap="rnd">
              <a:solidFill>
                <a:srgbClr val="38A47F"/>
              </a:solidFill>
              <a:prstDash val="solid"/>
              <a:headEnd type="none" w="sm" len="sm"/>
              <a:tailEnd type="none" w="sm" len="sm"/>
            </a:ln>
          </p:spPr>
        </p:sp>
        <p:grpSp>
          <p:nvGrpSpPr>
            <p:cNvPr id="2" name="Group 1">
              <a:extLst>
                <a:ext uri="{FF2B5EF4-FFF2-40B4-BE49-F238E27FC236}">
                  <a16:creationId xmlns:a16="http://schemas.microsoft.com/office/drawing/2014/main" xmlns="" id="{1DCFCDBE-EFA6-4DFC-A65B-5358FF8600F1}"/>
                </a:ext>
              </a:extLst>
            </p:cNvPr>
            <p:cNvGrpSpPr/>
            <p:nvPr/>
          </p:nvGrpSpPr>
          <p:grpSpPr>
            <a:xfrm>
              <a:off x="1401792" y="4905204"/>
              <a:ext cx="4016891" cy="1554601"/>
              <a:chOff x="1401792" y="3978440"/>
              <a:chExt cx="4016891" cy="1554601"/>
            </a:xfrm>
          </p:grpSpPr>
          <p:sp>
            <p:nvSpPr>
              <p:cNvPr id="10" name="Freeform 10"/>
              <p:cNvSpPr/>
              <p:nvPr/>
            </p:nvSpPr>
            <p:spPr>
              <a:xfrm rot="16200000">
                <a:off x="1290055" y="4090177"/>
                <a:ext cx="1554601" cy="1331127"/>
              </a:xfrm>
              <a:custGeom>
                <a:avLst/>
                <a:gdLst/>
                <a:ahLst/>
                <a:cxnLst/>
                <a:rect l="l" t="t" r="r" b="b"/>
                <a:pathLst>
                  <a:path w="1243681" h="1064902">
                    <a:moveTo>
                      <a:pt x="0" y="0"/>
                    </a:moveTo>
                    <a:lnTo>
                      <a:pt x="1243681" y="0"/>
                    </a:lnTo>
                    <a:lnTo>
                      <a:pt x="1243681" y="1064901"/>
                    </a:lnTo>
                    <a:lnTo>
                      <a:pt x="0" y="1064901"/>
                    </a:lnTo>
                    <a:lnTo>
                      <a:pt x="0" y="0"/>
                    </a:lnTo>
                    <a:close/>
                  </a:path>
                </a:pathLst>
              </a:custGeom>
              <a:blipFill>
                <a:blip r:embed="rId2" cstate="print">
                  <a:extLst>
                    <a:ext uri="{96DAC541-7B7A-43D3-8B79-37D633B846F1}">
                      <asvg:svgBlip xmlns:asvg="http://schemas.microsoft.com/office/drawing/2016/SVG/main" xmlns="" r:embed="rId3"/>
                    </a:ext>
                  </a:extLst>
                </a:blip>
                <a:stretch>
                  <a:fillRect/>
                </a:stretch>
              </a:blipFill>
            </p:spPr>
          </p:sp>
          <p:sp>
            <p:nvSpPr>
              <p:cNvPr id="11" name="Freeform 11"/>
              <p:cNvSpPr/>
              <p:nvPr/>
            </p:nvSpPr>
            <p:spPr>
              <a:xfrm>
                <a:off x="1920695" y="4218770"/>
                <a:ext cx="293320" cy="536971"/>
              </a:xfrm>
              <a:custGeom>
                <a:avLst/>
                <a:gdLst/>
                <a:ahLst/>
                <a:cxnLst/>
                <a:rect l="l" t="t" r="r" b="b"/>
                <a:pathLst>
                  <a:path w="234656" h="429576">
                    <a:moveTo>
                      <a:pt x="0" y="0"/>
                    </a:moveTo>
                    <a:lnTo>
                      <a:pt x="234655" y="0"/>
                    </a:lnTo>
                    <a:lnTo>
                      <a:pt x="234655" y="429575"/>
                    </a:lnTo>
                    <a:lnTo>
                      <a:pt x="0" y="429575"/>
                    </a:lnTo>
                    <a:lnTo>
                      <a:pt x="0" y="0"/>
                    </a:lnTo>
                    <a:close/>
                  </a:path>
                </a:pathLst>
              </a:custGeom>
              <a:blipFill>
                <a:blip r:embed="rId4" cstate="print">
                  <a:extLst>
                    <a:ext uri="{96DAC541-7B7A-43D3-8B79-37D633B846F1}">
                      <asvg:svgBlip xmlns:asvg="http://schemas.microsoft.com/office/drawing/2016/SVG/main" xmlns="" r:embed="rId5"/>
                    </a:ext>
                  </a:extLst>
                </a:blip>
                <a:stretch>
                  <a:fillRect/>
                </a:stretch>
              </a:blipFill>
            </p:spPr>
          </p:sp>
          <p:sp>
            <p:nvSpPr>
              <p:cNvPr id="19" name="Freeform 19"/>
              <p:cNvSpPr/>
              <p:nvPr/>
            </p:nvSpPr>
            <p:spPr>
              <a:xfrm rot="16200000">
                <a:off x="3975819" y="4090177"/>
                <a:ext cx="1554601" cy="1331127"/>
              </a:xfrm>
              <a:custGeom>
                <a:avLst/>
                <a:gdLst/>
                <a:ahLst/>
                <a:cxnLst/>
                <a:rect l="l" t="t" r="r" b="b"/>
                <a:pathLst>
                  <a:path w="1243681" h="1064902">
                    <a:moveTo>
                      <a:pt x="0" y="0"/>
                    </a:moveTo>
                    <a:lnTo>
                      <a:pt x="1243681" y="0"/>
                    </a:lnTo>
                    <a:lnTo>
                      <a:pt x="1243681" y="1064901"/>
                    </a:lnTo>
                    <a:lnTo>
                      <a:pt x="0" y="1064901"/>
                    </a:lnTo>
                    <a:lnTo>
                      <a:pt x="0" y="0"/>
                    </a:lnTo>
                    <a:close/>
                  </a:path>
                </a:pathLst>
              </a:custGeom>
              <a:blipFill>
                <a:blip r:embed="rId6" cstate="print">
                  <a:extLst>
                    <a:ext uri="{96DAC541-7B7A-43D3-8B79-37D633B846F1}">
                      <asvg:svgBlip xmlns:asvg="http://schemas.microsoft.com/office/drawing/2016/SVG/main" xmlns="" r:embed="rId7"/>
                    </a:ext>
                  </a:extLst>
                </a:blip>
                <a:stretch>
                  <a:fillRect/>
                </a:stretch>
              </a:blipFill>
            </p:spPr>
          </p:sp>
          <p:sp>
            <p:nvSpPr>
              <p:cNvPr id="20" name="Freeform 20"/>
              <p:cNvSpPr/>
              <p:nvPr/>
            </p:nvSpPr>
            <p:spPr>
              <a:xfrm>
                <a:off x="4550985" y="4285121"/>
                <a:ext cx="404265" cy="404265"/>
              </a:xfrm>
              <a:custGeom>
                <a:avLst/>
                <a:gdLst/>
                <a:ahLst/>
                <a:cxnLst/>
                <a:rect l="l" t="t" r="r" b="b"/>
                <a:pathLst>
                  <a:path w="323412" h="323412">
                    <a:moveTo>
                      <a:pt x="0" y="0"/>
                    </a:moveTo>
                    <a:lnTo>
                      <a:pt x="323413" y="0"/>
                    </a:lnTo>
                    <a:lnTo>
                      <a:pt x="323413" y="323413"/>
                    </a:lnTo>
                    <a:lnTo>
                      <a:pt x="0" y="323413"/>
                    </a:lnTo>
                    <a:lnTo>
                      <a:pt x="0" y="0"/>
                    </a:lnTo>
                    <a:close/>
                  </a:path>
                </a:pathLst>
              </a:custGeom>
              <a:blipFill>
                <a:blip r:embed="rId8" cstate="print">
                  <a:extLst>
                    <a:ext uri="{96DAC541-7B7A-43D3-8B79-37D633B846F1}">
                      <asvg:svgBlip xmlns:asvg="http://schemas.microsoft.com/office/drawing/2016/SVG/main" xmlns="" r:embed="rId9"/>
                    </a:ext>
                  </a:extLst>
                </a:blip>
                <a:stretch>
                  <a:fillRect/>
                </a:stretch>
              </a:blipFill>
            </p:spPr>
          </p:sp>
        </p:grpSp>
        <p:sp>
          <p:nvSpPr>
            <p:cNvPr id="47" name="TextBox 47"/>
            <p:cNvSpPr txBox="1"/>
            <p:nvPr/>
          </p:nvSpPr>
          <p:spPr>
            <a:xfrm>
              <a:off x="3589189" y="2380700"/>
              <a:ext cx="2327859" cy="1705595"/>
            </a:xfrm>
            <a:prstGeom prst="rect">
              <a:avLst/>
            </a:prstGeom>
          </p:spPr>
          <p:txBody>
            <a:bodyPr lIns="0" tIns="0" rIns="0" bIns="0" rtlCol="0" anchor="t">
              <a:spAutoFit/>
            </a:bodyPr>
            <a:lstStyle/>
            <a:p>
              <a:pPr algn="ctr" defTabSz="857229">
                <a:lnSpc>
                  <a:spcPts val="1891"/>
                </a:lnSpc>
                <a:defRPr/>
              </a:pPr>
              <a:r>
                <a:rPr lang="en-US" sz="1800" dirty="0">
                  <a:effectLst/>
                  <a:latin typeface="Arial" panose="020B0604020202020204" pitchFamily="34" charset="0"/>
                  <a:ea typeface="Calibri" panose="020F0502020204030204" pitchFamily="34" charset="0"/>
                </a:rPr>
                <a:t>House of Care and Chronic Care concepts </a:t>
              </a:r>
              <a:r>
                <a:rPr lang="en-US" sz="1800" dirty="0" smtClean="0">
                  <a:effectLst/>
                  <a:latin typeface="Arial" panose="020B0604020202020204" pitchFamily="34" charset="0"/>
                  <a:ea typeface="Calibri" panose="020F0502020204030204" pitchFamily="34" charset="0"/>
                </a:rPr>
                <a:t>emphasize </a:t>
              </a:r>
              <a:r>
                <a:rPr lang="en-US" sz="1800" dirty="0">
                  <a:effectLst/>
                  <a:latin typeface="Arial" panose="020B0604020202020204" pitchFamily="34" charset="0"/>
                  <a:ea typeface="Calibri" panose="020F0502020204030204" pitchFamily="34" charset="0"/>
                </a:rPr>
                <a:t>informed and activated people plus proactive and prepared teams (NHS England, 2019a)</a:t>
              </a:r>
              <a:endParaRPr lang="en-US" sz="1688" dirty="0">
                <a:solidFill>
                  <a:srgbClr val="000000"/>
                </a:solidFill>
                <a:latin typeface="Arial" panose="020B0604020202020204" pitchFamily="34" charset="0"/>
                <a:ea typeface="Canva Sans"/>
                <a:cs typeface="Arial" panose="020B0604020202020204" pitchFamily="34" charset="0"/>
                <a:sym typeface="Canva Sans"/>
              </a:endParaRPr>
            </a:p>
          </p:txBody>
        </p:sp>
        <p:sp>
          <p:nvSpPr>
            <p:cNvPr id="48" name="TextBox 48"/>
            <p:cNvSpPr txBox="1"/>
            <p:nvPr/>
          </p:nvSpPr>
          <p:spPr>
            <a:xfrm>
              <a:off x="3643606" y="1690188"/>
              <a:ext cx="2219023" cy="276999"/>
            </a:xfrm>
            <a:prstGeom prst="rect">
              <a:avLst/>
            </a:prstGeom>
          </p:spPr>
          <p:txBody>
            <a:bodyPr lIns="0" tIns="0" rIns="0" bIns="0" rtlCol="0" anchor="t">
              <a:spAutoFit/>
            </a:bodyPr>
            <a:lstStyle/>
            <a:p>
              <a:pPr algn="ctr" defTabSz="857229">
                <a:defRPr/>
              </a:pPr>
              <a:r>
                <a:rPr lang="en-US" sz="1800" dirty="0">
                  <a:effectLst/>
                  <a:latin typeface="Arial" panose="020B0604020202020204" pitchFamily="34" charset="0"/>
                  <a:ea typeface="Calibri" panose="020F0502020204030204" pitchFamily="34" charset="0"/>
                </a:rPr>
                <a:t>House of Care</a:t>
              </a:r>
              <a:endParaRPr lang="en-US" sz="1688" b="1" dirty="0">
                <a:solidFill>
                  <a:srgbClr val="000000"/>
                </a:solidFill>
                <a:latin typeface="Arial" panose="020B0604020202020204" pitchFamily="34" charset="0"/>
                <a:ea typeface="Canva Sans Bold"/>
                <a:cs typeface="Arial" panose="020B0604020202020204" pitchFamily="34" charset="0"/>
                <a:sym typeface="Canva Sans Bold"/>
              </a:endParaRPr>
            </a:p>
          </p:txBody>
        </p:sp>
      </p:grpSp>
      <p:pic>
        <p:nvPicPr>
          <p:cNvPr id="6" name="Picture 5">
            <a:extLst>
              <a:ext uri="{FF2B5EF4-FFF2-40B4-BE49-F238E27FC236}">
                <a16:creationId xmlns:a16="http://schemas.microsoft.com/office/drawing/2014/main" xmlns="" id="{ED7D3653-D35C-4B1C-A0B3-83E4BCAE8117}"/>
              </a:ext>
            </a:extLst>
          </p:cNvPr>
          <p:cNvPicPr>
            <a:picLocks noChangeAspect="1"/>
          </p:cNvPicPr>
          <p:nvPr/>
        </p:nvPicPr>
        <p:blipFill rotWithShape="1">
          <a:blip r:embed="rId10">
            <a:extLst>
              <a:ext uri="{28A0092B-C50C-407E-A947-70E740481C1C}">
                <a14:useLocalDpi xmlns:a14="http://schemas.microsoft.com/office/drawing/2010/main" xmlns="" val="0"/>
              </a:ext>
            </a:extLst>
          </a:blip>
          <a:srcRect l="10878" t="2722" r="14617"/>
          <a:stretch/>
        </p:blipFill>
        <p:spPr>
          <a:xfrm>
            <a:off x="6178548" y="1314484"/>
            <a:ext cx="5090186" cy="4699071"/>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xmlns="" id="{F438AC80-D3A5-4A21-A238-70960BBCBBCE}"/>
              </a:ext>
            </a:extLst>
          </p:cNvPr>
          <p:cNvGrpSpPr/>
          <p:nvPr/>
        </p:nvGrpSpPr>
        <p:grpSpPr>
          <a:xfrm>
            <a:off x="787208" y="1618756"/>
            <a:ext cx="10668938" cy="4508330"/>
            <a:chOff x="787208" y="2030236"/>
            <a:chExt cx="10668938" cy="4508330"/>
          </a:xfrm>
        </p:grpSpPr>
        <p:sp>
          <p:nvSpPr>
            <p:cNvPr id="71" name="AutoShape 71"/>
            <p:cNvSpPr/>
            <p:nvPr/>
          </p:nvSpPr>
          <p:spPr>
            <a:xfrm flipH="1">
              <a:off x="2153752" y="2272511"/>
              <a:ext cx="7854016" cy="0"/>
            </a:xfrm>
            <a:prstGeom prst="line">
              <a:avLst/>
            </a:prstGeom>
            <a:ln w="47625" cap="flat">
              <a:solidFill>
                <a:srgbClr val="000000"/>
              </a:solidFill>
              <a:prstDash val="solid"/>
              <a:headEnd type="triangle" w="lg" len="med"/>
              <a:tailEnd type="triangle" w="lg" len="med"/>
            </a:ln>
          </p:spPr>
        </p:sp>
        <p:sp>
          <p:nvSpPr>
            <p:cNvPr id="3" name="AutoShape 3"/>
            <p:cNvSpPr/>
            <p:nvPr/>
          </p:nvSpPr>
          <p:spPr>
            <a:xfrm>
              <a:off x="2333144" y="2272511"/>
              <a:ext cx="0" cy="969414"/>
            </a:xfrm>
            <a:prstGeom prst="line">
              <a:avLst/>
            </a:prstGeom>
            <a:ln w="38100" cap="flat">
              <a:solidFill>
                <a:srgbClr val="2C7EBA"/>
              </a:solidFill>
              <a:prstDash val="solid"/>
              <a:headEnd type="none" w="sm" len="sm"/>
              <a:tailEnd type="none" w="sm" len="sm"/>
            </a:ln>
          </p:spPr>
        </p:sp>
        <p:grpSp>
          <p:nvGrpSpPr>
            <p:cNvPr id="5" name="Group 5"/>
            <p:cNvGrpSpPr/>
            <p:nvPr/>
          </p:nvGrpSpPr>
          <p:grpSpPr>
            <a:xfrm rot="10800000">
              <a:off x="787208" y="2912431"/>
              <a:ext cx="3091872" cy="3333171"/>
              <a:chOff x="0" y="0"/>
              <a:chExt cx="5110533" cy="6666342"/>
            </a:xfrm>
          </p:grpSpPr>
          <p:grpSp>
            <p:nvGrpSpPr>
              <p:cNvPr id="6" name="Group 6"/>
              <p:cNvGrpSpPr/>
              <p:nvPr/>
            </p:nvGrpSpPr>
            <p:grpSpPr>
              <a:xfrm>
                <a:off x="0" y="2175412"/>
                <a:ext cx="5110533" cy="4490930"/>
                <a:chOff x="0" y="0"/>
                <a:chExt cx="705773" cy="620205"/>
              </a:xfrm>
            </p:grpSpPr>
            <p:sp>
              <p:nvSpPr>
                <p:cNvPr id="7" name="Freeform 7"/>
                <p:cNvSpPr/>
                <p:nvPr/>
              </p:nvSpPr>
              <p:spPr>
                <a:xfrm>
                  <a:off x="0" y="0"/>
                  <a:ext cx="705773" cy="620205"/>
                </a:xfrm>
                <a:custGeom>
                  <a:avLst/>
                  <a:gdLst/>
                  <a:ahLst/>
                  <a:cxnLst/>
                  <a:rect l="l" t="t" r="r" b="b"/>
                  <a:pathLst>
                    <a:path w="705773" h="620205">
                      <a:moveTo>
                        <a:pt x="705773" y="0"/>
                      </a:moveTo>
                      <a:lnTo>
                        <a:pt x="705773" y="505905"/>
                      </a:lnTo>
                      <a:lnTo>
                        <a:pt x="352887" y="620205"/>
                      </a:lnTo>
                      <a:lnTo>
                        <a:pt x="0" y="505905"/>
                      </a:lnTo>
                      <a:lnTo>
                        <a:pt x="0" y="0"/>
                      </a:lnTo>
                      <a:lnTo>
                        <a:pt x="705773" y="0"/>
                      </a:lnTo>
                      <a:close/>
                    </a:path>
                  </a:pathLst>
                </a:custGeom>
                <a:solidFill>
                  <a:srgbClr val="2C7EBA"/>
                </a:solidFill>
              </p:spPr>
            </p:sp>
            <p:sp>
              <p:nvSpPr>
                <p:cNvPr id="8" name="TextBox 8"/>
                <p:cNvSpPr txBox="1"/>
                <p:nvPr/>
              </p:nvSpPr>
              <p:spPr>
                <a:xfrm>
                  <a:off x="0" y="-57150"/>
                  <a:ext cx="705773" cy="563055"/>
                </a:xfrm>
                <a:prstGeom prst="rect">
                  <a:avLst/>
                </a:prstGeom>
              </p:spPr>
              <p:txBody>
                <a:bodyPr lIns="33867" tIns="33867" rIns="33867" bIns="33867" rtlCol="0" anchor="ctr"/>
                <a:lstStyle/>
                <a:p>
                  <a:pPr algn="ctr">
                    <a:lnSpc>
                      <a:spcPts val="1599"/>
                    </a:lnSpc>
                  </a:pPr>
                  <a:endParaRPr sz="1200">
                    <a:latin typeface="Arial" panose="020B0604020202020204" pitchFamily="34" charset="0"/>
                    <a:cs typeface="Arial" panose="020B0604020202020204" pitchFamily="34" charset="0"/>
                  </a:endParaRPr>
                </a:p>
              </p:txBody>
            </p:sp>
          </p:grpSp>
          <p:grpSp>
            <p:nvGrpSpPr>
              <p:cNvPr id="9" name="Group 9"/>
              <p:cNvGrpSpPr/>
              <p:nvPr/>
            </p:nvGrpSpPr>
            <p:grpSpPr>
              <a:xfrm>
                <a:off x="0" y="0"/>
                <a:ext cx="5110533" cy="4350825"/>
                <a:chOff x="0" y="0"/>
                <a:chExt cx="734004" cy="624890"/>
              </a:xfrm>
            </p:grpSpPr>
            <p:sp>
              <p:nvSpPr>
                <p:cNvPr id="10" name="Freeform 10"/>
                <p:cNvSpPr/>
                <p:nvPr/>
              </p:nvSpPr>
              <p:spPr>
                <a:xfrm>
                  <a:off x="0" y="0"/>
                  <a:ext cx="734004" cy="624890"/>
                </a:xfrm>
                <a:custGeom>
                  <a:avLst/>
                  <a:gdLst/>
                  <a:ahLst/>
                  <a:cxnLst/>
                  <a:rect l="l" t="t" r="r" b="b"/>
                  <a:pathLst>
                    <a:path w="734004" h="624890">
                      <a:moveTo>
                        <a:pt x="244800" y="19070"/>
                      </a:moveTo>
                      <a:cubicBezTo>
                        <a:pt x="282309" y="7556"/>
                        <a:pt x="325212" y="0"/>
                        <a:pt x="367200" y="0"/>
                      </a:cubicBezTo>
                      <a:cubicBezTo>
                        <a:pt x="409189" y="0"/>
                        <a:pt x="449593" y="6476"/>
                        <a:pt x="486827" y="17990"/>
                      </a:cubicBezTo>
                      <a:cubicBezTo>
                        <a:pt x="487620" y="18350"/>
                        <a:pt x="488412" y="18350"/>
                        <a:pt x="489204" y="18710"/>
                      </a:cubicBezTo>
                      <a:cubicBezTo>
                        <a:pt x="629033" y="64765"/>
                        <a:pt x="732024" y="186379"/>
                        <a:pt x="734004" y="324328"/>
                      </a:cubicBezTo>
                      <a:lnTo>
                        <a:pt x="734004" y="624890"/>
                      </a:lnTo>
                      <a:lnTo>
                        <a:pt x="0" y="624890"/>
                      </a:lnTo>
                      <a:lnTo>
                        <a:pt x="0" y="324551"/>
                      </a:lnTo>
                      <a:cubicBezTo>
                        <a:pt x="1981" y="185660"/>
                        <a:pt x="103386" y="64045"/>
                        <a:pt x="244800" y="19070"/>
                      </a:cubicBezTo>
                      <a:close/>
                    </a:path>
                  </a:pathLst>
                </a:custGeom>
                <a:solidFill>
                  <a:srgbClr val="2C7EBA"/>
                </a:solidFill>
              </p:spPr>
            </p:sp>
            <p:sp>
              <p:nvSpPr>
                <p:cNvPr id="11" name="TextBox 11"/>
                <p:cNvSpPr txBox="1"/>
                <p:nvPr/>
              </p:nvSpPr>
              <p:spPr>
                <a:xfrm>
                  <a:off x="0" y="69850"/>
                  <a:ext cx="734004" cy="555040"/>
                </a:xfrm>
                <a:prstGeom prst="rect">
                  <a:avLst/>
                </a:prstGeom>
              </p:spPr>
              <p:txBody>
                <a:bodyPr lIns="33867" tIns="33867" rIns="33867" bIns="33867" rtlCol="0" anchor="ctr"/>
                <a:lstStyle/>
                <a:p>
                  <a:pPr algn="ctr">
                    <a:lnSpc>
                      <a:spcPts val="1599"/>
                    </a:lnSpc>
                  </a:pPr>
                  <a:endParaRPr sz="1200">
                    <a:latin typeface="Arial" panose="020B0604020202020204" pitchFamily="34" charset="0"/>
                    <a:cs typeface="Arial" panose="020B0604020202020204" pitchFamily="34" charset="0"/>
                  </a:endParaRPr>
                </a:p>
              </p:txBody>
            </p:sp>
          </p:grpSp>
        </p:grpSp>
        <p:sp>
          <p:nvSpPr>
            <p:cNvPr id="38" name="Freeform 38"/>
            <p:cNvSpPr/>
            <p:nvPr/>
          </p:nvSpPr>
          <p:spPr>
            <a:xfrm>
              <a:off x="1164744" y="4098135"/>
              <a:ext cx="2336800" cy="2336800"/>
            </a:xfrm>
            <a:custGeom>
              <a:avLst/>
              <a:gdLst/>
              <a:ahLst/>
              <a:cxnLst/>
              <a:rect l="l" t="t" r="r" b="b"/>
              <a:pathLst>
                <a:path w="3505200" h="3505200">
                  <a:moveTo>
                    <a:pt x="0" y="0"/>
                  </a:moveTo>
                  <a:lnTo>
                    <a:pt x="3505200" y="0"/>
                  </a:lnTo>
                  <a:lnTo>
                    <a:pt x="3505200" y="3505200"/>
                  </a:lnTo>
                  <a:lnTo>
                    <a:pt x="0" y="3505200"/>
                  </a:lnTo>
                  <a:lnTo>
                    <a:pt x="0" y="0"/>
                  </a:lnTo>
                  <a:close/>
                </a:path>
              </a:pathLst>
            </a:custGeom>
            <a:blipFill>
              <a:blip r:embed="rId2">
                <a:alphaModFix amt="53000"/>
                <a:extLst>
                  <a:ext uri="{96DAC541-7B7A-43D3-8B79-37D633B846F1}">
                    <asvg:svgBlip xmlns:asvg="http://schemas.microsoft.com/office/drawing/2016/SVG/main" xmlns="" r:embed="rId3"/>
                  </a:ext>
                </a:extLst>
              </a:blip>
              <a:stretch>
                <a:fillRect/>
              </a:stretch>
            </a:blipFill>
            <a:ln cap="sq">
              <a:noFill/>
              <a:prstDash val="solid"/>
              <a:miter/>
            </a:ln>
          </p:spPr>
        </p:sp>
        <p:grpSp>
          <p:nvGrpSpPr>
            <p:cNvPr id="39" name="Group 39"/>
            <p:cNvGrpSpPr/>
            <p:nvPr/>
          </p:nvGrpSpPr>
          <p:grpSpPr>
            <a:xfrm rot="10800000">
              <a:off x="926138" y="3062203"/>
              <a:ext cx="2814013" cy="3033627"/>
              <a:chOff x="0" y="0"/>
              <a:chExt cx="4228420" cy="5515686"/>
            </a:xfrm>
          </p:grpSpPr>
          <p:grpSp>
            <p:nvGrpSpPr>
              <p:cNvPr id="40" name="Group 40"/>
              <p:cNvGrpSpPr/>
              <p:nvPr/>
            </p:nvGrpSpPr>
            <p:grpSpPr>
              <a:xfrm>
                <a:off x="0" y="1799922"/>
                <a:ext cx="4228420" cy="3715765"/>
                <a:chOff x="0" y="0"/>
                <a:chExt cx="705773" cy="620205"/>
              </a:xfrm>
            </p:grpSpPr>
            <p:sp>
              <p:nvSpPr>
                <p:cNvPr id="41" name="Freeform 41"/>
                <p:cNvSpPr/>
                <p:nvPr/>
              </p:nvSpPr>
              <p:spPr>
                <a:xfrm>
                  <a:off x="0" y="0"/>
                  <a:ext cx="705773" cy="620205"/>
                </a:xfrm>
                <a:custGeom>
                  <a:avLst/>
                  <a:gdLst/>
                  <a:ahLst/>
                  <a:cxnLst/>
                  <a:rect l="l" t="t" r="r" b="b"/>
                  <a:pathLst>
                    <a:path w="705773" h="620205">
                      <a:moveTo>
                        <a:pt x="705773" y="0"/>
                      </a:moveTo>
                      <a:lnTo>
                        <a:pt x="705773" y="505905"/>
                      </a:lnTo>
                      <a:lnTo>
                        <a:pt x="352887" y="620205"/>
                      </a:lnTo>
                      <a:lnTo>
                        <a:pt x="0" y="505905"/>
                      </a:lnTo>
                      <a:lnTo>
                        <a:pt x="0" y="0"/>
                      </a:lnTo>
                      <a:lnTo>
                        <a:pt x="705773" y="0"/>
                      </a:lnTo>
                      <a:close/>
                    </a:path>
                  </a:pathLst>
                </a:custGeom>
                <a:solidFill>
                  <a:srgbClr val="FFFFFF"/>
                </a:solidFill>
              </p:spPr>
            </p:sp>
            <p:sp>
              <p:nvSpPr>
                <p:cNvPr id="42" name="TextBox 42"/>
                <p:cNvSpPr txBox="1"/>
                <p:nvPr/>
              </p:nvSpPr>
              <p:spPr>
                <a:xfrm>
                  <a:off x="0" y="-66675"/>
                  <a:ext cx="705773" cy="572580"/>
                </a:xfrm>
                <a:prstGeom prst="rect">
                  <a:avLst/>
                </a:prstGeom>
              </p:spPr>
              <p:txBody>
                <a:bodyPr lIns="33867" tIns="33867" rIns="33867" bIns="33867" rtlCol="0" anchor="ctr"/>
                <a:lstStyle/>
                <a:p>
                  <a:pPr algn="ctr">
                    <a:lnSpc>
                      <a:spcPts val="1600"/>
                    </a:lnSpc>
                  </a:pPr>
                  <a:endParaRPr sz="1200">
                    <a:latin typeface="Arial" panose="020B0604020202020204" pitchFamily="34" charset="0"/>
                    <a:cs typeface="Arial" panose="020B0604020202020204" pitchFamily="34" charset="0"/>
                  </a:endParaRPr>
                </a:p>
              </p:txBody>
            </p:sp>
          </p:grpSp>
          <p:grpSp>
            <p:nvGrpSpPr>
              <p:cNvPr id="43" name="Group 43"/>
              <p:cNvGrpSpPr/>
              <p:nvPr/>
            </p:nvGrpSpPr>
            <p:grpSpPr>
              <a:xfrm>
                <a:off x="0" y="0"/>
                <a:ext cx="4228420" cy="3599843"/>
                <a:chOff x="0" y="0"/>
                <a:chExt cx="734004" cy="624890"/>
              </a:xfrm>
            </p:grpSpPr>
            <p:sp>
              <p:nvSpPr>
                <p:cNvPr id="44" name="Freeform 44"/>
                <p:cNvSpPr/>
                <p:nvPr/>
              </p:nvSpPr>
              <p:spPr>
                <a:xfrm>
                  <a:off x="0" y="0"/>
                  <a:ext cx="734004" cy="624890"/>
                </a:xfrm>
                <a:custGeom>
                  <a:avLst/>
                  <a:gdLst/>
                  <a:ahLst/>
                  <a:cxnLst/>
                  <a:rect l="l" t="t" r="r" b="b"/>
                  <a:pathLst>
                    <a:path w="734004" h="624890">
                      <a:moveTo>
                        <a:pt x="244800" y="19070"/>
                      </a:moveTo>
                      <a:cubicBezTo>
                        <a:pt x="282309" y="7556"/>
                        <a:pt x="325212" y="0"/>
                        <a:pt x="367200" y="0"/>
                      </a:cubicBezTo>
                      <a:cubicBezTo>
                        <a:pt x="409189" y="0"/>
                        <a:pt x="449593" y="6476"/>
                        <a:pt x="486827" y="17990"/>
                      </a:cubicBezTo>
                      <a:cubicBezTo>
                        <a:pt x="487620" y="18350"/>
                        <a:pt x="488412" y="18350"/>
                        <a:pt x="489204" y="18710"/>
                      </a:cubicBezTo>
                      <a:cubicBezTo>
                        <a:pt x="629033" y="64765"/>
                        <a:pt x="732024" y="186379"/>
                        <a:pt x="734004" y="324328"/>
                      </a:cubicBezTo>
                      <a:lnTo>
                        <a:pt x="734004" y="624890"/>
                      </a:lnTo>
                      <a:lnTo>
                        <a:pt x="0" y="624890"/>
                      </a:lnTo>
                      <a:lnTo>
                        <a:pt x="0" y="324551"/>
                      </a:lnTo>
                      <a:cubicBezTo>
                        <a:pt x="1981" y="185660"/>
                        <a:pt x="103386" y="64045"/>
                        <a:pt x="244800" y="19070"/>
                      </a:cubicBezTo>
                      <a:close/>
                    </a:path>
                  </a:pathLst>
                </a:custGeom>
                <a:solidFill>
                  <a:srgbClr val="FFFFFF"/>
                </a:solidFill>
              </p:spPr>
            </p:sp>
            <p:sp>
              <p:nvSpPr>
                <p:cNvPr id="45" name="TextBox 45"/>
                <p:cNvSpPr txBox="1"/>
                <p:nvPr/>
              </p:nvSpPr>
              <p:spPr>
                <a:xfrm>
                  <a:off x="0" y="60325"/>
                  <a:ext cx="734004" cy="564565"/>
                </a:xfrm>
                <a:prstGeom prst="rect">
                  <a:avLst/>
                </a:prstGeom>
              </p:spPr>
              <p:txBody>
                <a:bodyPr lIns="33867" tIns="33867" rIns="33867" bIns="33867" rtlCol="0" anchor="ctr"/>
                <a:lstStyle/>
                <a:p>
                  <a:pPr algn="ctr">
                    <a:lnSpc>
                      <a:spcPts val="1600"/>
                    </a:lnSpc>
                  </a:pPr>
                  <a:endParaRPr sz="1200">
                    <a:latin typeface="Arial" panose="020B0604020202020204" pitchFamily="34" charset="0"/>
                    <a:cs typeface="Arial" panose="020B0604020202020204" pitchFamily="34" charset="0"/>
                  </a:endParaRPr>
                </a:p>
              </p:txBody>
            </p:sp>
          </p:grpSp>
        </p:grpSp>
        <p:grpSp>
          <p:nvGrpSpPr>
            <p:cNvPr id="72" name="Group 72"/>
            <p:cNvGrpSpPr/>
            <p:nvPr/>
          </p:nvGrpSpPr>
          <p:grpSpPr>
            <a:xfrm>
              <a:off x="2106754" y="2030236"/>
              <a:ext cx="452785" cy="452805"/>
              <a:chOff x="0" y="0"/>
              <a:chExt cx="905570" cy="905609"/>
            </a:xfrm>
          </p:grpSpPr>
          <p:grpSp>
            <p:nvGrpSpPr>
              <p:cNvPr id="73" name="Group 73"/>
              <p:cNvGrpSpPr/>
              <p:nvPr/>
            </p:nvGrpSpPr>
            <p:grpSpPr>
              <a:xfrm>
                <a:off x="0" y="0"/>
                <a:ext cx="905570" cy="905609"/>
                <a:chOff x="0" y="0"/>
                <a:chExt cx="812800" cy="812834"/>
              </a:xfrm>
            </p:grpSpPr>
            <p:sp>
              <p:nvSpPr>
                <p:cNvPr id="74" name="Freeform 74"/>
                <p:cNvSpPr/>
                <p:nvPr/>
              </p:nvSpPr>
              <p:spPr>
                <a:xfrm>
                  <a:off x="0" y="0"/>
                  <a:ext cx="812800" cy="812834"/>
                </a:xfrm>
                <a:custGeom>
                  <a:avLst/>
                  <a:gdLst/>
                  <a:ahLst/>
                  <a:cxnLst/>
                  <a:rect l="l" t="t" r="r" b="b"/>
                  <a:pathLst>
                    <a:path w="812800" h="812834">
                      <a:moveTo>
                        <a:pt x="406400" y="0"/>
                      </a:moveTo>
                      <a:cubicBezTo>
                        <a:pt x="181951" y="0"/>
                        <a:pt x="0" y="181959"/>
                        <a:pt x="0" y="406417"/>
                      </a:cubicBezTo>
                      <a:cubicBezTo>
                        <a:pt x="0" y="630875"/>
                        <a:pt x="181951" y="812834"/>
                        <a:pt x="406400" y="812834"/>
                      </a:cubicBezTo>
                      <a:cubicBezTo>
                        <a:pt x="630849" y="812834"/>
                        <a:pt x="812800" y="630875"/>
                        <a:pt x="812800" y="406417"/>
                      </a:cubicBezTo>
                      <a:cubicBezTo>
                        <a:pt x="812800" y="181959"/>
                        <a:pt x="630849" y="0"/>
                        <a:pt x="406400" y="0"/>
                      </a:cubicBezTo>
                      <a:close/>
                    </a:path>
                  </a:pathLst>
                </a:custGeom>
                <a:solidFill>
                  <a:srgbClr val="2C7EBA"/>
                </a:solidFill>
                <a:ln w="76200" cap="sq">
                  <a:solidFill>
                    <a:srgbClr val="FFFFFF"/>
                  </a:solidFill>
                  <a:prstDash val="solid"/>
                  <a:miter/>
                </a:ln>
              </p:spPr>
            </p:sp>
            <p:sp>
              <p:nvSpPr>
                <p:cNvPr id="75" name="TextBox 75"/>
                <p:cNvSpPr txBox="1"/>
                <p:nvPr/>
              </p:nvSpPr>
              <p:spPr>
                <a:xfrm>
                  <a:off x="76200" y="28578"/>
                  <a:ext cx="660400" cy="708053"/>
                </a:xfrm>
                <a:prstGeom prst="rect">
                  <a:avLst/>
                </a:prstGeom>
              </p:spPr>
              <p:txBody>
                <a:bodyPr lIns="33867" tIns="33867" rIns="33867" bIns="33867" rtlCol="0" anchor="ctr"/>
                <a:lstStyle/>
                <a:p>
                  <a:pPr algn="ctr">
                    <a:lnSpc>
                      <a:spcPts val="1773"/>
                    </a:lnSpc>
                  </a:pPr>
                  <a:endParaRPr sz="1200">
                    <a:latin typeface="Arial" panose="020B0604020202020204" pitchFamily="34" charset="0"/>
                    <a:cs typeface="Arial" panose="020B0604020202020204" pitchFamily="34" charset="0"/>
                  </a:endParaRPr>
                </a:p>
              </p:txBody>
            </p:sp>
          </p:grpSp>
          <p:sp>
            <p:nvSpPr>
              <p:cNvPr id="76" name="TextBox 76"/>
              <p:cNvSpPr txBox="1"/>
              <p:nvPr/>
            </p:nvSpPr>
            <p:spPr>
              <a:xfrm>
                <a:off x="215368" y="220944"/>
                <a:ext cx="474838" cy="375360"/>
              </a:xfrm>
              <a:prstGeom prst="rect">
                <a:avLst/>
              </a:prstGeom>
            </p:spPr>
            <p:txBody>
              <a:bodyPr lIns="0" tIns="0" rIns="0" bIns="0" rtlCol="0" anchor="t">
                <a:spAutoFit/>
              </a:bodyPr>
              <a:lstStyle/>
              <a:p>
                <a:pPr algn="ctr">
                  <a:lnSpc>
                    <a:spcPts val="1621"/>
                  </a:lnSpc>
                </a:pPr>
                <a:r>
                  <a:rPr lang="en-US" sz="1158" b="1">
                    <a:solidFill>
                      <a:srgbClr val="FFFFFF"/>
                    </a:solidFill>
                    <a:latin typeface="Arial" panose="020B0604020202020204" pitchFamily="34" charset="0"/>
                    <a:ea typeface="Arimo Bold"/>
                    <a:cs typeface="Arial" panose="020B0604020202020204" pitchFamily="34" charset="0"/>
                    <a:sym typeface="Arimo Bold"/>
                  </a:rPr>
                  <a:t>01</a:t>
                </a:r>
              </a:p>
            </p:txBody>
          </p:sp>
        </p:grpSp>
        <p:sp>
          <p:nvSpPr>
            <p:cNvPr id="101" name="TextBox 101"/>
            <p:cNvSpPr txBox="1"/>
            <p:nvPr/>
          </p:nvSpPr>
          <p:spPr>
            <a:xfrm>
              <a:off x="1016509" y="3463942"/>
              <a:ext cx="2566123" cy="2215991"/>
            </a:xfrm>
            <a:prstGeom prst="rect">
              <a:avLst/>
            </a:prstGeom>
          </p:spPr>
          <p:txBody>
            <a:bodyPr lIns="0" tIns="0" rIns="0" bIns="0" rtlCol="0" anchor="t">
              <a:spAutoFit/>
            </a:bodyPr>
            <a:lstStyle/>
            <a:p>
              <a:pPr algn="ctr"/>
              <a:r>
                <a:rPr lang="en-US" sz="1800" dirty="0" smtClean="0">
                  <a:effectLst/>
                  <a:latin typeface="Arial" panose="020B0604020202020204" pitchFamily="34" charset="0"/>
                  <a:ea typeface="Calibri" panose="020F0502020204030204" pitchFamily="34" charset="0"/>
                </a:rPr>
                <a:t>Behavior </a:t>
              </a:r>
              <a:r>
                <a:rPr lang="en-US" sz="1800" dirty="0">
                  <a:effectLst/>
                  <a:latin typeface="Arial" panose="020B0604020202020204" pitchFamily="34" charset="0"/>
                  <a:ea typeface="Calibri" panose="020F0502020204030204" pitchFamily="34" charset="0"/>
                </a:rPr>
                <a:t>change is strengthened by brief advice plus motivational interviewing with goal setting in primary care settings (</a:t>
              </a:r>
              <a:r>
                <a:rPr lang="en-US" sz="1800" dirty="0" err="1">
                  <a:effectLst/>
                  <a:latin typeface="Arial" panose="020B0604020202020204" pitchFamily="34" charset="0"/>
                  <a:ea typeface="Calibri" panose="020F0502020204030204" pitchFamily="34" charset="0"/>
                </a:rPr>
                <a:t>Rubak</a:t>
              </a:r>
              <a:r>
                <a:rPr lang="en-US" sz="1800" dirty="0">
                  <a:effectLst/>
                  <a:latin typeface="Arial" panose="020B0604020202020204" pitchFamily="34" charset="0"/>
                  <a:ea typeface="Calibri" panose="020F0502020204030204" pitchFamily="34" charset="0"/>
                </a:rPr>
                <a:t> et al., 2005, Mifsud et al., 2021)</a:t>
              </a:r>
              <a:endParaRPr lang="en-US" dirty="0">
                <a:solidFill>
                  <a:srgbClr val="000000">
                    <a:alpha val="80000"/>
                  </a:srgbClr>
                </a:solidFill>
                <a:latin typeface="Arial" panose="020B0604020202020204" pitchFamily="34" charset="0"/>
                <a:ea typeface="Arimo"/>
                <a:cs typeface="Arial" panose="020B0604020202020204" pitchFamily="34" charset="0"/>
                <a:sym typeface="Arimo"/>
              </a:endParaRPr>
            </a:p>
          </p:txBody>
        </p:sp>
        <p:sp>
          <p:nvSpPr>
            <p:cNvPr id="4" name="AutoShape 4"/>
            <p:cNvSpPr/>
            <p:nvPr/>
          </p:nvSpPr>
          <p:spPr>
            <a:xfrm>
              <a:off x="6096000" y="2272511"/>
              <a:ext cx="0" cy="969414"/>
            </a:xfrm>
            <a:prstGeom prst="line">
              <a:avLst/>
            </a:prstGeom>
            <a:ln w="38100" cap="flat">
              <a:solidFill>
                <a:srgbClr val="15A588"/>
              </a:solidFill>
              <a:prstDash val="solid"/>
              <a:headEnd type="none" w="sm" len="sm"/>
              <a:tailEnd type="none" w="sm" len="sm"/>
            </a:ln>
          </p:spPr>
        </p:sp>
        <p:grpSp>
          <p:nvGrpSpPr>
            <p:cNvPr id="12" name="Group 12"/>
            <p:cNvGrpSpPr/>
            <p:nvPr/>
          </p:nvGrpSpPr>
          <p:grpSpPr>
            <a:xfrm rot="10800000">
              <a:off x="4550064" y="2912433"/>
              <a:ext cx="3091872" cy="3333171"/>
              <a:chOff x="0" y="0"/>
              <a:chExt cx="5110533" cy="6666342"/>
            </a:xfrm>
          </p:grpSpPr>
          <p:grpSp>
            <p:nvGrpSpPr>
              <p:cNvPr id="13" name="Group 13"/>
              <p:cNvGrpSpPr/>
              <p:nvPr/>
            </p:nvGrpSpPr>
            <p:grpSpPr>
              <a:xfrm>
                <a:off x="0" y="2175412"/>
                <a:ext cx="5110533" cy="4490930"/>
                <a:chOff x="0" y="0"/>
                <a:chExt cx="705773" cy="620205"/>
              </a:xfrm>
            </p:grpSpPr>
            <p:sp>
              <p:nvSpPr>
                <p:cNvPr id="14" name="Freeform 14"/>
                <p:cNvSpPr/>
                <p:nvPr/>
              </p:nvSpPr>
              <p:spPr>
                <a:xfrm>
                  <a:off x="0" y="0"/>
                  <a:ext cx="705773" cy="620205"/>
                </a:xfrm>
                <a:custGeom>
                  <a:avLst/>
                  <a:gdLst/>
                  <a:ahLst/>
                  <a:cxnLst/>
                  <a:rect l="l" t="t" r="r" b="b"/>
                  <a:pathLst>
                    <a:path w="705773" h="620205">
                      <a:moveTo>
                        <a:pt x="705773" y="0"/>
                      </a:moveTo>
                      <a:lnTo>
                        <a:pt x="705773" y="505905"/>
                      </a:lnTo>
                      <a:lnTo>
                        <a:pt x="352887" y="620205"/>
                      </a:lnTo>
                      <a:lnTo>
                        <a:pt x="0" y="505905"/>
                      </a:lnTo>
                      <a:lnTo>
                        <a:pt x="0" y="0"/>
                      </a:lnTo>
                      <a:lnTo>
                        <a:pt x="705773" y="0"/>
                      </a:lnTo>
                      <a:close/>
                    </a:path>
                  </a:pathLst>
                </a:custGeom>
                <a:solidFill>
                  <a:srgbClr val="15A588"/>
                </a:solidFill>
              </p:spPr>
            </p:sp>
            <p:sp>
              <p:nvSpPr>
                <p:cNvPr id="15" name="TextBox 15"/>
                <p:cNvSpPr txBox="1"/>
                <p:nvPr/>
              </p:nvSpPr>
              <p:spPr>
                <a:xfrm>
                  <a:off x="0" y="-57150"/>
                  <a:ext cx="705773" cy="563055"/>
                </a:xfrm>
                <a:prstGeom prst="rect">
                  <a:avLst/>
                </a:prstGeom>
              </p:spPr>
              <p:txBody>
                <a:bodyPr lIns="33867" tIns="33867" rIns="33867" bIns="33867" rtlCol="0" anchor="ctr"/>
                <a:lstStyle/>
                <a:p>
                  <a:pPr algn="ctr">
                    <a:lnSpc>
                      <a:spcPts val="1599"/>
                    </a:lnSpc>
                  </a:pPr>
                  <a:endParaRPr sz="1200">
                    <a:latin typeface="Arial" panose="020B0604020202020204" pitchFamily="34" charset="0"/>
                    <a:cs typeface="Arial" panose="020B0604020202020204" pitchFamily="34" charset="0"/>
                  </a:endParaRPr>
                </a:p>
              </p:txBody>
            </p:sp>
          </p:grpSp>
          <p:grpSp>
            <p:nvGrpSpPr>
              <p:cNvPr id="16" name="Group 16"/>
              <p:cNvGrpSpPr/>
              <p:nvPr/>
            </p:nvGrpSpPr>
            <p:grpSpPr>
              <a:xfrm>
                <a:off x="0" y="0"/>
                <a:ext cx="5110533" cy="4350825"/>
                <a:chOff x="0" y="0"/>
                <a:chExt cx="734004" cy="624890"/>
              </a:xfrm>
            </p:grpSpPr>
            <p:sp>
              <p:nvSpPr>
                <p:cNvPr id="17" name="Freeform 17"/>
                <p:cNvSpPr/>
                <p:nvPr/>
              </p:nvSpPr>
              <p:spPr>
                <a:xfrm>
                  <a:off x="0" y="0"/>
                  <a:ext cx="734004" cy="624890"/>
                </a:xfrm>
                <a:custGeom>
                  <a:avLst/>
                  <a:gdLst/>
                  <a:ahLst/>
                  <a:cxnLst/>
                  <a:rect l="l" t="t" r="r" b="b"/>
                  <a:pathLst>
                    <a:path w="734004" h="624890">
                      <a:moveTo>
                        <a:pt x="244800" y="19070"/>
                      </a:moveTo>
                      <a:cubicBezTo>
                        <a:pt x="282309" y="7556"/>
                        <a:pt x="325212" y="0"/>
                        <a:pt x="367200" y="0"/>
                      </a:cubicBezTo>
                      <a:cubicBezTo>
                        <a:pt x="409189" y="0"/>
                        <a:pt x="449593" y="6476"/>
                        <a:pt x="486827" y="17990"/>
                      </a:cubicBezTo>
                      <a:cubicBezTo>
                        <a:pt x="487620" y="18350"/>
                        <a:pt x="488412" y="18350"/>
                        <a:pt x="489204" y="18710"/>
                      </a:cubicBezTo>
                      <a:cubicBezTo>
                        <a:pt x="629033" y="64765"/>
                        <a:pt x="732024" y="186379"/>
                        <a:pt x="734004" y="324328"/>
                      </a:cubicBezTo>
                      <a:lnTo>
                        <a:pt x="734004" y="624890"/>
                      </a:lnTo>
                      <a:lnTo>
                        <a:pt x="0" y="624890"/>
                      </a:lnTo>
                      <a:lnTo>
                        <a:pt x="0" y="324551"/>
                      </a:lnTo>
                      <a:cubicBezTo>
                        <a:pt x="1981" y="185660"/>
                        <a:pt x="103386" y="64045"/>
                        <a:pt x="244800" y="19070"/>
                      </a:cubicBezTo>
                      <a:close/>
                    </a:path>
                  </a:pathLst>
                </a:custGeom>
                <a:solidFill>
                  <a:srgbClr val="15A588"/>
                </a:solidFill>
              </p:spPr>
            </p:sp>
            <p:sp>
              <p:nvSpPr>
                <p:cNvPr id="18" name="TextBox 18"/>
                <p:cNvSpPr txBox="1"/>
                <p:nvPr/>
              </p:nvSpPr>
              <p:spPr>
                <a:xfrm>
                  <a:off x="0" y="69850"/>
                  <a:ext cx="734004" cy="555040"/>
                </a:xfrm>
                <a:prstGeom prst="rect">
                  <a:avLst/>
                </a:prstGeom>
              </p:spPr>
              <p:txBody>
                <a:bodyPr lIns="33867" tIns="33867" rIns="33867" bIns="33867" rtlCol="0" anchor="ctr"/>
                <a:lstStyle/>
                <a:p>
                  <a:pPr algn="ctr">
                    <a:lnSpc>
                      <a:spcPts val="1599"/>
                    </a:lnSpc>
                  </a:pPr>
                  <a:endParaRPr sz="1200">
                    <a:latin typeface="Arial" panose="020B0604020202020204" pitchFamily="34" charset="0"/>
                    <a:cs typeface="Arial" panose="020B0604020202020204" pitchFamily="34" charset="0"/>
                  </a:endParaRPr>
                </a:p>
              </p:txBody>
            </p:sp>
          </p:grpSp>
        </p:grpSp>
        <p:sp>
          <p:nvSpPr>
            <p:cNvPr id="37" name="Freeform 37"/>
            <p:cNvSpPr/>
            <p:nvPr/>
          </p:nvSpPr>
          <p:spPr>
            <a:xfrm>
              <a:off x="4929064" y="4098135"/>
              <a:ext cx="2336800" cy="2336800"/>
            </a:xfrm>
            <a:custGeom>
              <a:avLst/>
              <a:gdLst/>
              <a:ahLst/>
              <a:cxnLst/>
              <a:rect l="l" t="t" r="r" b="b"/>
              <a:pathLst>
                <a:path w="3505200" h="3505200">
                  <a:moveTo>
                    <a:pt x="0" y="0"/>
                  </a:moveTo>
                  <a:lnTo>
                    <a:pt x="3505200" y="0"/>
                  </a:lnTo>
                  <a:lnTo>
                    <a:pt x="3505200" y="3505200"/>
                  </a:lnTo>
                  <a:lnTo>
                    <a:pt x="0" y="3505200"/>
                  </a:lnTo>
                  <a:lnTo>
                    <a:pt x="0" y="0"/>
                  </a:lnTo>
                  <a:close/>
                </a:path>
              </a:pathLst>
            </a:custGeom>
            <a:blipFill>
              <a:blip r:embed="rId2">
                <a:alphaModFix amt="53000"/>
                <a:extLst>
                  <a:ext uri="{96DAC541-7B7A-43D3-8B79-37D633B846F1}">
                    <asvg:svgBlip xmlns:asvg="http://schemas.microsoft.com/office/drawing/2016/SVG/main" xmlns="" r:embed="rId4"/>
                  </a:ext>
                </a:extLst>
              </a:blip>
              <a:stretch>
                <a:fillRect/>
              </a:stretch>
            </a:blipFill>
            <a:ln cap="sq">
              <a:noFill/>
              <a:prstDash val="solid"/>
              <a:miter/>
            </a:ln>
          </p:spPr>
        </p:sp>
        <p:grpSp>
          <p:nvGrpSpPr>
            <p:cNvPr id="46" name="Group 46"/>
            <p:cNvGrpSpPr/>
            <p:nvPr/>
          </p:nvGrpSpPr>
          <p:grpSpPr>
            <a:xfrm rot="10800000">
              <a:off x="4688997" y="3062205"/>
              <a:ext cx="2814013" cy="3033627"/>
              <a:chOff x="0" y="0"/>
              <a:chExt cx="4228420" cy="5515686"/>
            </a:xfrm>
          </p:grpSpPr>
          <p:grpSp>
            <p:nvGrpSpPr>
              <p:cNvPr id="47" name="Group 47"/>
              <p:cNvGrpSpPr/>
              <p:nvPr/>
            </p:nvGrpSpPr>
            <p:grpSpPr>
              <a:xfrm>
                <a:off x="0" y="1799922"/>
                <a:ext cx="4228420" cy="3715765"/>
                <a:chOff x="0" y="0"/>
                <a:chExt cx="705773" cy="620205"/>
              </a:xfrm>
            </p:grpSpPr>
            <p:sp>
              <p:nvSpPr>
                <p:cNvPr id="48" name="Freeform 48"/>
                <p:cNvSpPr/>
                <p:nvPr/>
              </p:nvSpPr>
              <p:spPr>
                <a:xfrm>
                  <a:off x="0" y="0"/>
                  <a:ext cx="705773" cy="620205"/>
                </a:xfrm>
                <a:custGeom>
                  <a:avLst/>
                  <a:gdLst/>
                  <a:ahLst/>
                  <a:cxnLst/>
                  <a:rect l="l" t="t" r="r" b="b"/>
                  <a:pathLst>
                    <a:path w="705773" h="620205">
                      <a:moveTo>
                        <a:pt x="705773" y="0"/>
                      </a:moveTo>
                      <a:lnTo>
                        <a:pt x="705773" y="505905"/>
                      </a:lnTo>
                      <a:lnTo>
                        <a:pt x="352887" y="620205"/>
                      </a:lnTo>
                      <a:lnTo>
                        <a:pt x="0" y="505905"/>
                      </a:lnTo>
                      <a:lnTo>
                        <a:pt x="0" y="0"/>
                      </a:lnTo>
                      <a:lnTo>
                        <a:pt x="705773" y="0"/>
                      </a:lnTo>
                      <a:close/>
                    </a:path>
                  </a:pathLst>
                </a:custGeom>
                <a:solidFill>
                  <a:srgbClr val="FFFFFF"/>
                </a:solidFill>
              </p:spPr>
            </p:sp>
            <p:sp>
              <p:nvSpPr>
                <p:cNvPr id="49" name="TextBox 49"/>
                <p:cNvSpPr txBox="1"/>
                <p:nvPr/>
              </p:nvSpPr>
              <p:spPr>
                <a:xfrm>
                  <a:off x="0" y="-66675"/>
                  <a:ext cx="705773" cy="572580"/>
                </a:xfrm>
                <a:prstGeom prst="rect">
                  <a:avLst/>
                </a:prstGeom>
              </p:spPr>
              <p:txBody>
                <a:bodyPr lIns="33867" tIns="33867" rIns="33867" bIns="33867" rtlCol="0" anchor="ctr"/>
                <a:lstStyle/>
                <a:p>
                  <a:pPr algn="ctr">
                    <a:lnSpc>
                      <a:spcPts val="1600"/>
                    </a:lnSpc>
                  </a:pPr>
                  <a:endParaRPr sz="1200">
                    <a:latin typeface="Arial" panose="020B0604020202020204" pitchFamily="34" charset="0"/>
                    <a:cs typeface="Arial" panose="020B0604020202020204" pitchFamily="34" charset="0"/>
                  </a:endParaRPr>
                </a:p>
              </p:txBody>
            </p:sp>
          </p:grpSp>
          <p:grpSp>
            <p:nvGrpSpPr>
              <p:cNvPr id="50" name="Group 50"/>
              <p:cNvGrpSpPr/>
              <p:nvPr/>
            </p:nvGrpSpPr>
            <p:grpSpPr>
              <a:xfrm>
                <a:off x="0" y="0"/>
                <a:ext cx="4228420" cy="3599843"/>
                <a:chOff x="0" y="0"/>
                <a:chExt cx="734004" cy="624890"/>
              </a:xfrm>
            </p:grpSpPr>
            <p:sp>
              <p:nvSpPr>
                <p:cNvPr id="51" name="Freeform 51"/>
                <p:cNvSpPr/>
                <p:nvPr/>
              </p:nvSpPr>
              <p:spPr>
                <a:xfrm>
                  <a:off x="0" y="0"/>
                  <a:ext cx="734004" cy="624890"/>
                </a:xfrm>
                <a:custGeom>
                  <a:avLst/>
                  <a:gdLst/>
                  <a:ahLst/>
                  <a:cxnLst/>
                  <a:rect l="l" t="t" r="r" b="b"/>
                  <a:pathLst>
                    <a:path w="734004" h="624890">
                      <a:moveTo>
                        <a:pt x="244800" y="19070"/>
                      </a:moveTo>
                      <a:cubicBezTo>
                        <a:pt x="282309" y="7556"/>
                        <a:pt x="325212" y="0"/>
                        <a:pt x="367200" y="0"/>
                      </a:cubicBezTo>
                      <a:cubicBezTo>
                        <a:pt x="409189" y="0"/>
                        <a:pt x="449593" y="6476"/>
                        <a:pt x="486827" y="17990"/>
                      </a:cubicBezTo>
                      <a:cubicBezTo>
                        <a:pt x="487620" y="18350"/>
                        <a:pt x="488412" y="18350"/>
                        <a:pt x="489204" y="18710"/>
                      </a:cubicBezTo>
                      <a:cubicBezTo>
                        <a:pt x="629033" y="64765"/>
                        <a:pt x="732024" y="186379"/>
                        <a:pt x="734004" y="324328"/>
                      </a:cubicBezTo>
                      <a:lnTo>
                        <a:pt x="734004" y="624890"/>
                      </a:lnTo>
                      <a:lnTo>
                        <a:pt x="0" y="624890"/>
                      </a:lnTo>
                      <a:lnTo>
                        <a:pt x="0" y="324551"/>
                      </a:lnTo>
                      <a:cubicBezTo>
                        <a:pt x="1981" y="185660"/>
                        <a:pt x="103386" y="64045"/>
                        <a:pt x="244800" y="19070"/>
                      </a:cubicBezTo>
                      <a:close/>
                    </a:path>
                  </a:pathLst>
                </a:custGeom>
                <a:solidFill>
                  <a:srgbClr val="FFFFFF"/>
                </a:solidFill>
              </p:spPr>
            </p:sp>
            <p:sp>
              <p:nvSpPr>
                <p:cNvPr id="52" name="TextBox 52"/>
                <p:cNvSpPr txBox="1"/>
                <p:nvPr/>
              </p:nvSpPr>
              <p:spPr>
                <a:xfrm>
                  <a:off x="0" y="60325"/>
                  <a:ext cx="734004" cy="564565"/>
                </a:xfrm>
                <a:prstGeom prst="rect">
                  <a:avLst/>
                </a:prstGeom>
              </p:spPr>
              <p:txBody>
                <a:bodyPr lIns="33867" tIns="33867" rIns="33867" bIns="33867" rtlCol="0" anchor="ctr"/>
                <a:lstStyle/>
                <a:p>
                  <a:pPr algn="ctr">
                    <a:lnSpc>
                      <a:spcPts val="1600"/>
                    </a:lnSpc>
                  </a:pPr>
                  <a:endParaRPr sz="1200">
                    <a:latin typeface="Arial" panose="020B0604020202020204" pitchFamily="34" charset="0"/>
                    <a:cs typeface="Arial" panose="020B0604020202020204" pitchFamily="34" charset="0"/>
                  </a:endParaRPr>
                </a:p>
              </p:txBody>
            </p:sp>
          </p:grpSp>
        </p:grpSp>
        <p:grpSp>
          <p:nvGrpSpPr>
            <p:cNvPr id="77" name="Group 77"/>
            <p:cNvGrpSpPr/>
            <p:nvPr/>
          </p:nvGrpSpPr>
          <p:grpSpPr>
            <a:xfrm>
              <a:off x="5869610" y="2030236"/>
              <a:ext cx="452785" cy="452805"/>
              <a:chOff x="0" y="0"/>
              <a:chExt cx="905570" cy="905609"/>
            </a:xfrm>
          </p:grpSpPr>
          <p:grpSp>
            <p:nvGrpSpPr>
              <p:cNvPr id="78" name="Group 78"/>
              <p:cNvGrpSpPr/>
              <p:nvPr/>
            </p:nvGrpSpPr>
            <p:grpSpPr>
              <a:xfrm>
                <a:off x="0" y="0"/>
                <a:ext cx="905570" cy="905609"/>
                <a:chOff x="0" y="0"/>
                <a:chExt cx="812800" cy="812834"/>
              </a:xfrm>
            </p:grpSpPr>
            <p:sp>
              <p:nvSpPr>
                <p:cNvPr id="79" name="Freeform 79"/>
                <p:cNvSpPr/>
                <p:nvPr/>
              </p:nvSpPr>
              <p:spPr>
                <a:xfrm>
                  <a:off x="0" y="0"/>
                  <a:ext cx="812800" cy="812834"/>
                </a:xfrm>
                <a:custGeom>
                  <a:avLst/>
                  <a:gdLst/>
                  <a:ahLst/>
                  <a:cxnLst/>
                  <a:rect l="l" t="t" r="r" b="b"/>
                  <a:pathLst>
                    <a:path w="812800" h="812834">
                      <a:moveTo>
                        <a:pt x="406400" y="0"/>
                      </a:moveTo>
                      <a:cubicBezTo>
                        <a:pt x="181951" y="0"/>
                        <a:pt x="0" y="181959"/>
                        <a:pt x="0" y="406417"/>
                      </a:cubicBezTo>
                      <a:cubicBezTo>
                        <a:pt x="0" y="630875"/>
                        <a:pt x="181951" y="812834"/>
                        <a:pt x="406400" y="812834"/>
                      </a:cubicBezTo>
                      <a:cubicBezTo>
                        <a:pt x="630849" y="812834"/>
                        <a:pt x="812800" y="630875"/>
                        <a:pt x="812800" y="406417"/>
                      </a:cubicBezTo>
                      <a:cubicBezTo>
                        <a:pt x="812800" y="181959"/>
                        <a:pt x="630849" y="0"/>
                        <a:pt x="406400" y="0"/>
                      </a:cubicBezTo>
                      <a:close/>
                    </a:path>
                  </a:pathLst>
                </a:custGeom>
                <a:solidFill>
                  <a:srgbClr val="15A588"/>
                </a:solidFill>
                <a:ln w="76200" cap="sq">
                  <a:solidFill>
                    <a:srgbClr val="FFFFFF"/>
                  </a:solidFill>
                  <a:prstDash val="solid"/>
                  <a:miter/>
                </a:ln>
              </p:spPr>
            </p:sp>
            <p:sp>
              <p:nvSpPr>
                <p:cNvPr id="80" name="TextBox 80"/>
                <p:cNvSpPr txBox="1"/>
                <p:nvPr/>
              </p:nvSpPr>
              <p:spPr>
                <a:xfrm>
                  <a:off x="76200" y="28578"/>
                  <a:ext cx="660400" cy="708053"/>
                </a:xfrm>
                <a:prstGeom prst="rect">
                  <a:avLst/>
                </a:prstGeom>
              </p:spPr>
              <p:txBody>
                <a:bodyPr lIns="33867" tIns="33867" rIns="33867" bIns="33867" rtlCol="0" anchor="ctr"/>
                <a:lstStyle/>
                <a:p>
                  <a:pPr algn="ctr">
                    <a:lnSpc>
                      <a:spcPts val="1773"/>
                    </a:lnSpc>
                  </a:pPr>
                  <a:endParaRPr sz="1200">
                    <a:latin typeface="Arial" panose="020B0604020202020204" pitchFamily="34" charset="0"/>
                    <a:cs typeface="Arial" panose="020B0604020202020204" pitchFamily="34" charset="0"/>
                  </a:endParaRPr>
                </a:p>
              </p:txBody>
            </p:sp>
          </p:grpSp>
          <p:sp>
            <p:nvSpPr>
              <p:cNvPr id="81" name="TextBox 81"/>
              <p:cNvSpPr txBox="1"/>
              <p:nvPr/>
            </p:nvSpPr>
            <p:spPr>
              <a:xfrm>
                <a:off x="215368" y="220944"/>
                <a:ext cx="474838" cy="375360"/>
              </a:xfrm>
              <a:prstGeom prst="rect">
                <a:avLst/>
              </a:prstGeom>
            </p:spPr>
            <p:txBody>
              <a:bodyPr lIns="0" tIns="0" rIns="0" bIns="0" rtlCol="0" anchor="t">
                <a:spAutoFit/>
              </a:bodyPr>
              <a:lstStyle/>
              <a:p>
                <a:pPr algn="ctr">
                  <a:lnSpc>
                    <a:spcPts val="1621"/>
                  </a:lnSpc>
                </a:pPr>
                <a:r>
                  <a:rPr lang="en-US" sz="1158" b="1">
                    <a:solidFill>
                      <a:srgbClr val="FFFFFF"/>
                    </a:solidFill>
                    <a:latin typeface="Arial" panose="020B0604020202020204" pitchFamily="34" charset="0"/>
                    <a:ea typeface="Arimo Bold"/>
                    <a:cs typeface="Arial" panose="020B0604020202020204" pitchFamily="34" charset="0"/>
                    <a:sym typeface="Arimo Bold"/>
                  </a:rPr>
                  <a:t>02</a:t>
                </a:r>
              </a:p>
            </p:txBody>
          </p:sp>
        </p:grpSp>
        <p:sp>
          <p:nvSpPr>
            <p:cNvPr id="102" name="TextBox 102"/>
            <p:cNvSpPr txBox="1"/>
            <p:nvPr/>
          </p:nvSpPr>
          <p:spPr>
            <a:xfrm>
              <a:off x="4812939" y="3463942"/>
              <a:ext cx="2566123" cy="2492990"/>
            </a:xfrm>
            <a:prstGeom prst="rect">
              <a:avLst/>
            </a:prstGeom>
          </p:spPr>
          <p:txBody>
            <a:bodyPr lIns="0" tIns="0" rIns="0" bIns="0" rtlCol="0" anchor="t">
              <a:spAutoFit/>
            </a:bodyPr>
            <a:lstStyle/>
            <a:p>
              <a:pPr algn="ctr"/>
              <a:r>
                <a:rPr lang="en-US" sz="1800" dirty="0">
                  <a:effectLst/>
                  <a:latin typeface="Arial" panose="020B0604020202020204" pitchFamily="34" charset="0"/>
                  <a:ea typeface="Calibri" panose="020F0502020204030204" pitchFamily="34" charset="0"/>
                </a:rPr>
                <a:t>Cardiac rehabilitation that is exercise based and multidisciplinary reduces events and </a:t>
              </a:r>
              <a:r>
                <a:rPr lang="en-US" sz="1800" dirty="0" smtClean="0">
                  <a:effectLst/>
                  <a:latin typeface="Arial" panose="020B0604020202020204" pitchFamily="34" charset="0"/>
                  <a:ea typeface="Calibri" panose="020F0502020204030204" pitchFamily="34" charset="0"/>
                </a:rPr>
                <a:t>hospitalizations </a:t>
              </a:r>
              <a:r>
                <a:rPr lang="en-US" sz="1800" dirty="0">
                  <a:effectLst/>
                  <a:latin typeface="Arial" panose="020B0604020202020204" pitchFamily="34" charset="0"/>
                  <a:ea typeface="Calibri" panose="020F0502020204030204" pitchFamily="34" charset="0"/>
                </a:rPr>
                <a:t>and is likely to reduce mortality (Cochrane Review, 2021, Dibben et al., 2021)</a:t>
              </a:r>
              <a:endParaRPr lang="en-US" dirty="0">
                <a:solidFill>
                  <a:srgbClr val="000000">
                    <a:alpha val="80000"/>
                  </a:srgbClr>
                </a:solidFill>
                <a:latin typeface="Arial" panose="020B0604020202020204" pitchFamily="34" charset="0"/>
                <a:ea typeface="Arimo"/>
                <a:cs typeface="Arial" panose="020B0604020202020204" pitchFamily="34" charset="0"/>
                <a:sym typeface="Arimo"/>
              </a:endParaRPr>
            </a:p>
          </p:txBody>
        </p:sp>
        <p:sp>
          <p:nvSpPr>
            <p:cNvPr id="19" name="AutoShape 19"/>
            <p:cNvSpPr/>
            <p:nvPr/>
          </p:nvSpPr>
          <p:spPr>
            <a:xfrm>
              <a:off x="9907283" y="2272511"/>
              <a:ext cx="0" cy="969414"/>
            </a:xfrm>
            <a:prstGeom prst="line">
              <a:avLst/>
            </a:prstGeom>
            <a:ln w="38100" cap="flat">
              <a:solidFill>
                <a:srgbClr val="9CBD53"/>
              </a:solidFill>
              <a:prstDash val="solid"/>
              <a:headEnd type="none" w="sm" len="sm"/>
              <a:tailEnd type="none" w="sm" len="sm"/>
            </a:ln>
          </p:spPr>
        </p:sp>
        <p:grpSp>
          <p:nvGrpSpPr>
            <p:cNvPr id="22" name="Group 22"/>
            <p:cNvGrpSpPr/>
            <p:nvPr/>
          </p:nvGrpSpPr>
          <p:grpSpPr>
            <a:xfrm rot="10800000">
              <a:off x="8364274" y="2912433"/>
              <a:ext cx="3091872" cy="2245465"/>
              <a:chOff x="0" y="0"/>
              <a:chExt cx="705773" cy="620205"/>
            </a:xfrm>
          </p:grpSpPr>
          <p:sp>
            <p:nvSpPr>
              <p:cNvPr id="23" name="Freeform 23"/>
              <p:cNvSpPr/>
              <p:nvPr/>
            </p:nvSpPr>
            <p:spPr>
              <a:xfrm>
                <a:off x="0" y="0"/>
                <a:ext cx="705773" cy="620205"/>
              </a:xfrm>
              <a:custGeom>
                <a:avLst/>
                <a:gdLst/>
                <a:ahLst/>
                <a:cxnLst/>
                <a:rect l="l" t="t" r="r" b="b"/>
                <a:pathLst>
                  <a:path w="705773" h="620205">
                    <a:moveTo>
                      <a:pt x="705773" y="0"/>
                    </a:moveTo>
                    <a:lnTo>
                      <a:pt x="705773" y="505905"/>
                    </a:lnTo>
                    <a:lnTo>
                      <a:pt x="352887" y="620205"/>
                    </a:lnTo>
                    <a:lnTo>
                      <a:pt x="0" y="505905"/>
                    </a:lnTo>
                    <a:lnTo>
                      <a:pt x="0" y="0"/>
                    </a:lnTo>
                    <a:lnTo>
                      <a:pt x="705773" y="0"/>
                    </a:lnTo>
                    <a:close/>
                  </a:path>
                </a:pathLst>
              </a:custGeom>
              <a:solidFill>
                <a:srgbClr val="9CBD53"/>
              </a:solidFill>
            </p:spPr>
          </p:sp>
          <p:sp>
            <p:nvSpPr>
              <p:cNvPr id="24" name="TextBox 24"/>
              <p:cNvSpPr txBox="1"/>
              <p:nvPr/>
            </p:nvSpPr>
            <p:spPr>
              <a:xfrm>
                <a:off x="0" y="-57150"/>
                <a:ext cx="705773" cy="563055"/>
              </a:xfrm>
              <a:prstGeom prst="rect">
                <a:avLst/>
              </a:prstGeom>
            </p:spPr>
            <p:txBody>
              <a:bodyPr lIns="33867" tIns="33867" rIns="33867" bIns="33867" rtlCol="0" anchor="ctr"/>
              <a:lstStyle/>
              <a:p>
                <a:pPr algn="ctr">
                  <a:lnSpc>
                    <a:spcPts val="1599"/>
                  </a:lnSpc>
                </a:pPr>
                <a:endParaRPr sz="1200">
                  <a:latin typeface="Arial" panose="020B0604020202020204" pitchFamily="34" charset="0"/>
                  <a:cs typeface="Arial" panose="020B0604020202020204" pitchFamily="34" charset="0"/>
                </a:endParaRPr>
              </a:p>
            </p:txBody>
          </p:sp>
        </p:grpSp>
        <p:grpSp>
          <p:nvGrpSpPr>
            <p:cNvPr id="25" name="Group 25"/>
            <p:cNvGrpSpPr/>
            <p:nvPr/>
          </p:nvGrpSpPr>
          <p:grpSpPr>
            <a:xfrm rot="10800000">
              <a:off x="8364274" y="4070192"/>
              <a:ext cx="3091872" cy="2175413"/>
              <a:chOff x="0" y="0"/>
              <a:chExt cx="734004" cy="624890"/>
            </a:xfrm>
          </p:grpSpPr>
          <p:sp>
            <p:nvSpPr>
              <p:cNvPr id="26" name="Freeform 26"/>
              <p:cNvSpPr/>
              <p:nvPr/>
            </p:nvSpPr>
            <p:spPr>
              <a:xfrm>
                <a:off x="0" y="0"/>
                <a:ext cx="734004" cy="624890"/>
              </a:xfrm>
              <a:custGeom>
                <a:avLst/>
                <a:gdLst/>
                <a:ahLst/>
                <a:cxnLst/>
                <a:rect l="l" t="t" r="r" b="b"/>
                <a:pathLst>
                  <a:path w="734004" h="624890">
                    <a:moveTo>
                      <a:pt x="244800" y="19070"/>
                    </a:moveTo>
                    <a:cubicBezTo>
                      <a:pt x="282309" y="7556"/>
                      <a:pt x="325212" y="0"/>
                      <a:pt x="367200" y="0"/>
                    </a:cubicBezTo>
                    <a:cubicBezTo>
                      <a:pt x="409189" y="0"/>
                      <a:pt x="449593" y="6476"/>
                      <a:pt x="486827" y="17990"/>
                    </a:cubicBezTo>
                    <a:cubicBezTo>
                      <a:pt x="487620" y="18350"/>
                      <a:pt x="488412" y="18350"/>
                      <a:pt x="489204" y="18710"/>
                    </a:cubicBezTo>
                    <a:cubicBezTo>
                      <a:pt x="629033" y="64765"/>
                      <a:pt x="732024" y="186379"/>
                      <a:pt x="734004" y="324328"/>
                    </a:cubicBezTo>
                    <a:lnTo>
                      <a:pt x="734004" y="624890"/>
                    </a:lnTo>
                    <a:lnTo>
                      <a:pt x="0" y="624890"/>
                    </a:lnTo>
                    <a:lnTo>
                      <a:pt x="0" y="324551"/>
                    </a:lnTo>
                    <a:cubicBezTo>
                      <a:pt x="1981" y="185660"/>
                      <a:pt x="103386" y="64045"/>
                      <a:pt x="244800" y="19070"/>
                    </a:cubicBezTo>
                    <a:close/>
                  </a:path>
                </a:pathLst>
              </a:custGeom>
              <a:solidFill>
                <a:srgbClr val="9CBD53"/>
              </a:solidFill>
            </p:spPr>
          </p:sp>
          <p:sp>
            <p:nvSpPr>
              <p:cNvPr id="27" name="TextBox 27"/>
              <p:cNvSpPr txBox="1"/>
              <p:nvPr/>
            </p:nvSpPr>
            <p:spPr>
              <a:xfrm>
                <a:off x="0" y="69850"/>
                <a:ext cx="734004" cy="555040"/>
              </a:xfrm>
              <a:prstGeom prst="rect">
                <a:avLst/>
              </a:prstGeom>
            </p:spPr>
            <p:txBody>
              <a:bodyPr lIns="33867" tIns="33867" rIns="33867" bIns="33867" rtlCol="0" anchor="ctr"/>
              <a:lstStyle/>
              <a:p>
                <a:pPr algn="ctr">
                  <a:lnSpc>
                    <a:spcPts val="1599"/>
                  </a:lnSpc>
                </a:pPr>
                <a:endParaRPr sz="1200">
                  <a:latin typeface="Arial" panose="020B0604020202020204" pitchFamily="34" charset="0"/>
                  <a:cs typeface="Arial" panose="020B0604020202020204" pitchFamily="34" charset="0"/>
                </a:endParaRPr>
              </a:p>
            </p:txBody>
          </p:sp>
        </p:grpSp>
        <p:sp>
          <p:nvSpPr>
            <p:cNvPr id="36" name="Freeform 36"/>
            <p:cNvSpPr/>
            <p:nvPr/>
          </p:nvSpPr>
          <p:spPr>
            <a:xfrm>
              <a:off x="8298459" y="4201766"/>
              <a:ext cx="2827528" cy="2336800"/>
            </a:xfrm>
            <a:custGeom>
              <a:avLst/>
              <a:gdLst/>
              <a:ahLst/>
              <a:cxnLst/>
              <a:rect l="l" t="t" r="r" b="b"/>
              <a:pathLst>
                <a:path w="3505200" h="3505200">
                  <a:moveTo>
                    <a:pt x="0" y="0"/>
                  </a:moveTo>
                  <a:lnTo>
                    <a:pt x="3505200" y="0"/>
                  </a:lnTo>
                  <a:lnTo>
                    <a:pt x="3505200" y="3505200"/>
                  </a:lnTo>
                  <a:lnTo>
                    <a:pt x="0" y="3505200"/>
                  </a:lnTo>
                  <a:lnTo>
                    <a:pt x="0" y="0"/>
                  </a:lnTo>
                  <a:close/>
                </a:path>
              </a:pathLst>
            </a:custGeom>
            <a:blipFill>
              <a:blip r:embed="rId2">
                <a:alphaModFix amt="53000"/>
                <a:extLst>
                  <a:ext uri="{96DAC541-7B7A-43D3-8B79-37D633B846F1}">
                    <asvg:svgBlip xmlns:asvg="http://schemas.microsoft.com/office/drawing/2016/SVG/main" xmlns="" r:embed="rId5"/>
                  </a:ext>
                </a:extLst>
              </a:blip>
              <a:stretch>
                <a:fillRect/>
              </a:stretch>
            </a:blipFill>
            <a:ln cap="sq">
              <a:noFill/>
              <a:prstDash val="solid"/>
              <a:miter/>
            </a:ln>
          </p:spPr>
        </p:sp>
        <p:grpSp>
          <p:nvGrpSpPr>
            <p:cNvPr id="108" name="Group 107">
              <a:extLst>
                <a:ext uri="{FF2B5EF4-FFF2-40B4-BE49-F238E27FC236}">
                  <a16:creationId xmlns:a16="http://schemas.microsoft.com/office/drawing/2014/main" xmlns="" id="{A939297F-71F1-4B68-8F59-949D9A950BC4}"/>
                </a:ext>
              </a:extLst>
            </p:cNvPr>
            <p:cNvGrpSpPr/>
            <p:nvPr/>
          </p:nvGrpSpPr>
          <p:grpSpPr>
            <a:xfrm>
              <a:off x="8631115" y="3062203"/>
              <a:ext cx="2558194" cy="3033628"/>
              <a:chOff x="8853105" y="3200095"/>
              <a:chExt cx="2114210" cy="2757844"/>
            </a:xfrm>
          </p:grpSpPr>
          <p:grpSp>
            <p:nvGrpSpPr>
              <p:cNvPr id="54" name="Group 54"/>
              <p:cNvGrpSpPr/>
              <p:nvPr/>
            </p:nvGrpSpPr>
            <p:grpSpPr>
              <a:xfrm rot="10800000">
                <a:off x="8853105" y="3200095"/>
                <a:ext cx="2114210" cy="1857883"/>
                <a:chOff x="0" y="0"/>
                <a:chExt cx="705773" cy="620205"/>
              </a:xfrm>
            </p:grpSpPr>
            <p:sp>
              <p:nvSpPr>
                <p:cNvPr id="55" name="Freeform 55"/>
                <p:cNvSpPr/>
                <p:nvPr/>
              </p:nvSpPr>
              <p:spPr>
                <a:xfrm>
                  <a:off x="0" y="0"/>
                  <a:ext cx="705773" cy="620205"/>
                </a:xfrm>
                <a:custGeom>
                  <a:avLst/>
                  <a:gdLst/>
                  <a:ahLst/>
                  <a:cxnLst/>
                  <a:rect l="l" t="t" r="r" b="b"/>
                  <a:pathLst>
                    <a:path w="705773" h="620205">
                      <a:moveTo>
                        <a:pt x="705773" y="0"/>
                      </a:moveTo>
                      <a:lnTo>
                        <a:pt x="705773" y="505905"/>
                      </a:lnTo>
                      <a:lnTo>
                        <a:pt x="352887" y="620205"/>
                      </a:lnTo>
                      <a:lnTo>
                        <a:pt x="0" y="505905"/>
                      </a:lnTo>
                      <a:lnTo>
                        <a:pt x="0" y="0"/>
                      </a:lnTo>
                      <a:lnTo>
                        <a:pt x="705773" y="0"/>
                      </a:lnTo>
                      <a:close/>
                    </a:path>
                  </a:pathLst>
                </a:custGeom>
                <a:solidFill>
                  <a:srgbClr val="FFFFFF"/>
                </a:solidFill>
              </p:spPr>
            </p:sp>
            <p:sp>
              <p:nvSpPr>
                <p:cNvPr id="56" name="TextBox 56"/>
                <p:cNvSpPr txBox="1"/>
                <p:nvPr/>
              </p:nvSpPr>
              <p:spPr>
                <a:xfrm>
                  <a:off x="0" y="-66675"/>
                  <a:ext cx="705773" cy="572580"/>
                </a:xfrm>
                <a:prstGeom prst="rect">
                  <a:avLst/>
                </a:prstGeom>
              </p:spPr>
              <p:txBody>
                <a:bodyPr lIns="33867" tIns="33867" rIns="33867" bIns="33867" rtlCol="0" anchor="ctr"/>
                <a:lstStyle/>
                <a:p>
                  <a:pPr algn="ctr">
                    <a:lnSpc>
                      <a:spcPts val="1600"/>
                    </a:lnSpc>
                  </a:pPr>
                  <a:endParaRPr sz="1200">
                    <a:latin typeface="Arial" panose="020B0604020202020204" pitchFamily="34" charset="0"/>
                    <a:cs typeface="Arial" panose="020B0604020202020204" pitchFamily="34" charset="0"/>
                  </a:endParaRPr>
                </a:p>
              </p:txBody>
            </p:sp>
          </p:grpSp>
          <p:grpSp>
            <p:nvGrpSpPr>
              <p:cNvPr id="57" name="Group 57"/>
              <p:cNvGrpSpPr/>
              <p:nvPr/>
            </p:nvGrpSpPr>
            <p:grpSpPr>
              <a:xfrm rot="10800000">
                <a:off x="8853105" y="4158017"/>
                <a:ext cx="2114210" cy="1799922"/>
                <a:chOff x="0" y="0"/>
                <a:chExt cx="734004" cy="624890"/>
              </a:xfrm>
            </p:grpSpPr>
            <p:sp>
              <p:nvSpPr>
                <p:cNvPr id="58" name="Freeform 58"/>
                <p:cNvSpPr/>
                <p:nvPr/>
              </p:nvSpPr>
              <p:spPr>
                <a:xfrm>
                  <a:off x="0" y="0"/>
                  <a:ext cx="734004" cy="624890"/>
                </a:xfrm>
                <a:custGeom>
                  <a:avLst/>
                  <a:gdLst/>
                  <a:ahLst/>
                  <a:cxnLst/>
                  <a:rect l="l" t="t" r="r" b="b"/>
                  <a:pathLst>
                    <a:path w="734004" h="624890">
                      <a:moveTo>
                        <a:pt x="244800" y="19070"/>
                      </a:moveTo>
                      <a:cubicBezTo>
                        <a:pt x="282309" y="7556"/>
                        <a:pt x="325212" y="0"/>
                        <a:pt x="367200" y="0"/>
                      </a:cubicBezTo>
                      <a:cubicBezTo>
                        <a:pt x="409189" y="0"/>
                        <a:pt x="449593" y="6476"/>
                        <a:pt x="486827" y="17990"/>
                      </a:cubicBezTo>
                      <a:cubicBezTo>
                        <a:pt x="487620" y="18350"/>
                        <a:pt x="488412" y="18350"/>
                        <a:pt x="489204" y="18710"/>
                      </a:cubicBezTo>
                      <a:cubicBezTo>
                        <a:pt x="629033" y="64765"/>
                        <a:pt x="732024" y="186379"/>
                        <a:pt x="734004" y="324328"/>
                      </a:cubicBezTo>
                      <a:lnTo>
                        <a:pt x="734004" y="624890"/>
                      </a:lnTo>
                      <a:lnTo>
                        <a:pt x="0" y="624890"/>
                      </a:lnTo>
                      <a:lnTo>
                        <a:pt x="0" y="324551"/>
                      </a:lnTo>
                      <a:cubicBezTo>
                        <a:pt x="1981" y="185660"/>
                        <a:pt x="103386" y="64045"/>
                        <a:pt x="244800" y="19070"/>
                      </a:cubicBezTo>
                      <a:close/>
                    </a:path>
                  </a:pathLst>
                </a:custGeom>
                <a:solidFill>
                  <a:srgbClr val="FFFFFF"/>
                </a:solidFill>
              </p:spPr>
            </p:sp>
            <p:sp>
              <p:nvSpPr>
                <p:cNvPr id="59" name="TextBox 59"/>
                <p:cNvSpPr txBox="1"/>
                <p:nvPr/>
              </p:nvSpPr>
              <p:spPr>
                <a:xfrm>
                  <a:off x="0" y="60325"/>
                  <a:ext cx="734004" cy="564565"/>
                </a:xfrm>
                <a:prstGeom prst="rect">
                  <a:avLst/>
                </a:prstGeom>
              </p:spPr>
              <p:txBody>
                <a:bodyPr lIns="33867" tIns="33867" rIns="33867" bIns="33867" rtlCol="0" anchor="ctr"/>
                <a:lstStyle/>
                <a:p>
                  <a:pPr algn="ctr">
                    <a:lnSpc>
                      <a:spcPts val="1600"/>
                    </a:lnSpc>
                  </a:pPr>
                  <a:endParaRPr sz="1200">
                    <a:latin typeface="Arial" panose="020B0604020202020204" pitchFamily="34" charset="0"/>
                    <a:cs typeface="Arial" panose="020B0604020202020204" pitchFamily="34" charset="0"/>
                  </a:endParaRPr>
                </a:p>
              </p:txBody>
            </p:sp>
          </p:grpSp>
        </p:grpSp>
        <p:sp>
          <p:nvSpPr>
            <p:cNvPr id="84" name="Freeform 84"/>
            <p:cNvSpPr/>
            <p:nvPr/>
          </p:nvSpPr>
          <p:spPr>
            <a:xfrm>
              <a:off x="9683820" y="2030236"/>
              <a:ext cx="452785" cy="452805"/>
            </a:xfrm>
            <a:custGeom>
              <a:avLst/>
              <a:gdLst/>
              <a:ahLst/>
              <a:cxnLst/>
              <a:rect l="l" t="t" r="r" b="b"/>
              <a:pathLst>
                <a:path w="812800" h="812834">
                  <a:moveTo>
                    <a:pt x="406400" y="0"/>
                  </a:moveTo>
                  <a:cubicBezTo>
                    <a:pt x="181951" y="0"/>
                    <a:pt x="0" y="181959"/>
                    <a:pt x="0" y="406417"/>
                  </a:cubicBezTo>
                  <a:cubicBezTo>
                    <a:pt x="0" y="630875"/>
                    <a:pt x="181951" y="812834"/>
                    <a:pt x="406400" y="812834"/>
                  </a:cubicBezTo>
                  <a:cubicBezTo>
                    <a:pt x="630849" y="812834"/>
                    <a:pt x="812800" y="630875"/>
                    <a:pt x="812800" y="406417"/>
                  </a:cubicBezTo>
                  <a:cubicBezTo>
                    <a:pt x="812800" y="181959"/>
                    <a:pt x="630849" y="0"/>
                    <a:pt x="406400" y="0"/>
                  </a:cubicBezTo>
                  <a:close/>
                </a:path>
              </a:pathLst>
            </a:custGeom>
            <a:solidFill>
              <a:srgbClr val="9CBD53"/>
            </a:solidFill>
            <a:ln w="76200" cap="sq">
              <a:solidFill>
                <a:srgbClr val="FFFFFF"/>
              </a:solidFill>
              <a:prstDash val="solid"/>
              <a:miter/>
            </a:ln>
          </p:spPr>
        </p:sp>
        <p:sp>
          <p:nvSpPr>
            <p:cNvPr id="85" name="TextBox 85"/>
            <p:cNvSpPr txBox="1"/>
            <p:nvPr/>
          </p:nvSpPr>
          <p:spPr>
            <a:xfrm>
              <a:off x="9726267" y="2046156"/>
              <a:ext cx="367888" cy="394435"/>
            </a:xfrm>
            <a:prstGeom prst="rect">
              <a:avLst/>
            </a:prstGeom>
          </p:spPr>
          <p:txBody>
            <a:bodyPr lIns="33867" tIns="33867" rIns="33867" bIns="33867" rtlCol="0" anchor="ctr"/>
            <a:lstStyle/>
            <a:p>
              <a:pPr algn="ctr">
                <a:lnSpc>
                  <a:spcPts val="1773"/>
                </a:lnSpc>
              </a:pPr>
              <a:endParaRPr sz="1200">
                <a:latin typeface="Arial" panose="020B0604020202020204" pitchFamily="34" charset="0"/>
                <a:cs typeface="Arial" panose="020B0604020202020204" pitchFamily="34" charset="0"/>
              </a:endParaRPr>
            </a:p>
          </p:txBody>
        </p:sp>
        <p:sp>
          <p:nvSpPr>
            <p:cNvPr id="86" name="TextBox 86"/>
            <p:cNvSpPr txBox="1"/>
            <p:nvPr/>
          </p:nvSpPr>
          <p:spPr>
            <a:xfrm>
              <a:off x="9791504" y="2140706"/>
              <a:ext cx="237419" cy="187680"/>
            </a:xfrm>
            <a:prstGeom prst="rect">
              <a:avLst/>
            </a:prstGeom>
          </p:spPr>
          <p:txBody>
            <a:bodyPr lIns="0" tIns="0" rIns="0" bIns="0" rtlCol="0" anchor="t">
              <a:spAutoFit/>
            </a:bodyPr>
            <a:lstStyle/>
            <a:p>
              <a:pPr algn="ctr">
                <a:lnSpc>
                  <a:spcPts val="1621"/>
                </a:lnSpc>
              </a:pPr>
              <a:r>
                <a:rPr lang="en-US" sz="1158" b="1">
                  <a:solidFill>
                    <a:srgbClr val="FFFFFF"/>
                  </a:solidFill>
                  <a:latin typeface="Arial" panose="020B0604020202020204" pitchFamily="34" charset="0"/>
                  <a:ea typeface="Arimo Bold"/>
                  <a:cs typeface="Arial" panose="020B0604020202020204" pitchFamily="34" charset="0"/>
                  <a:sym typeface="Arimo Bold"/>
                </a:rPr>
                <a:t>03</a:t>
              </a:r>
            </a:p>
          </p:txBody>
        </p:sp>
        <p:sp>
          <p:nvSpPr>
            <p:cNvPr id="103" name="TextBox 103"/>
            <p:cNvSpPr txBox="1"/>
            <p:nvPr/>
          </p:nvSpPr>
          <p:spPr>
            <a:xfrm>
              <a:off x="8740863" y="3463942"/>
              <a:ext cx="2332839" cy="2492990"/>
            </a:xfrm>
            <a:prstGeom prst="rect">
              <a:avLst/>
            </a:prstGeom>
          </p:spPr>
          <p:txBody>
            <a:bodyPr lIns="0" tIns="0" rIns="0" bIns="0" rtlCol="0" anchor="t">
              <a:spAutoFit/>
            </a:bodyPr>
            <a:lstStyle/>
            <a:p>
              <a:pPr algn="ctr"/>
              <a:r>
                <a:rPr lang="en-US" sz="1800" dirty="0">
                  <a:effectLst/>
                  <a:latin typeface="Arial" panose="020B0604020202020204" pitchFamily="34" charset="0"/>
                  <a:ea typeface="Calibri" panose="020F0502020204030204" pitchFamily="34" charset="0"/>
                </a:rPr>
                <a:t>Remote or hybrid delivery extends reach and practice nurses support enrolment and follow up (NICE NG185, 2020, NHS England, 2019a)</a:t>
              </a:r>
              <a:endParaRPr lang="en-US" dirty="0">
                <a:solidFill>
                  <a:srgbClr val="000000">
                    <a:alpha val="80000"/>
                  </a:srgbClr>
                </a:solidFill>
                <a:latin typeface="Arial" panose="020B0604020202020204" pitchFamily="34" charset="0"/>
                <a:ea typeface="Arimo"/>
                <a:cs typeface="Arial" panose="020B0604020202020204" pitchFamily="34" charset="0"/>
                <a:sym typeface="Arimo"/>
              </a:endParaRPr>
            </a:p>
          </p:txBody>
        </p:sp>
      </p:grpSp>
      <p:sp>
        <p:nvSpPr>
          <p:cNvPr id="109" name="Title 1">
            <a:extLst>
              <a:ext uri="{FF2B5EF4-FFF2-40B4-BE49-F238E27FC236}">
                <a16:creationId xmlns:a16="http://schemas.microsoft.com/office/drawing/2014/main" xmlns="" id="{BA799182-39DA-48CE-B50C-F4A2A9D38C3F}"/>
              </a:ext>
            </a:extLst>
          </p:cNvPr>
          <p:cNvSpPr txBox="1">
            <a:spLocks/>
          </p:cNvSpPr>
          <p:nvPr/>
        </p:nvSpPr>
        <p:spPr>
          <a:xfrm>
            <a:off x="566764" y="486872"/>
            <a:ext cx="11295898" cy="731892"/>
          </a:xfrm>
          <a:prstGeom prst="rect">
            <a:avLst/>
          </a:prstGeom>
        </p:spPr>
        <p:txBody>
          <a:bodyPr/>
          <a:lstStyle>
            <a:lvl1pPr algn="ctr" defTabSz="1219170" rtl="0" eaLnBrk="1" latinLnBrk="0" hangingPunct="1">
              <a:spcBef>
                <a:spcPct val="0"/>
              </a:spcBef>
              <a:buNone/>
              <a:defRPr sz="5867" kern="1200">
                <a:solidFill>
                  <a:schemeClr val="tx1"/>
                </a:solidFill>
                <a:latin typeface="+mj-lt"/>
                <a:ea typeface="+mj-ea"/>
                <a:cs typeface="+mj-cs"/>
              </a:defRPr>
            </a:lvl1pPr>
          </a:lstStyle>
          <a:p>
            <a:pPr defTabSz="1142972"/>
            <a:r>
              <a:rPr lang="en-US" sz="2400" b="1" dirty="0">
                <a:effectLst/>
                <a:latin typeface="Arial" panose="020B0604020202020204" pitchFamily="34" charset="0"/>
                <a:ea typeface="Calibri" panose="020F0502020204030204" pitchFamily="34" charset="0"/>
              </a:rPr>
              <a:t>LIFESTYLE AND CARDIAC REHABILITATION</a:t>
            </a:r>
            <a:endParaRPr lang="en-US" sz="3600" b="1" dirty="0">
              <a:solidFill>
                <a:prstClr val="black"/>
              </a:solidFill>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rot="16200000">
            <a:off x="-382269" y="3905815"/>
            <a:ext cx="3504580" cy="0"/>
          </a:xfrm>
          <a:prstGeom prst="line">
            <a:avLst/>
          </a:prstGeom>
          <a:ln w="47625" cap="rnd">
            <a:solidFill>
              <a:srgbClr val="000000"/>
            </a:solidFill>
            <a:prstDash val="solid"/>
            <a:headEnd type="none" w="sm" len="sm"/>
            <a:tailEnd type="none" w="sm" len="sm"/>
          </a:ln>
        </p:spPr>
      </p:sp>
      <p:grpSp>
        <p:nvGrpSpPr>
          <p:cNvPr id="24" name="Group 23">
            <a:extLst>
              <a:ext uri="{FF2B5EF4-FFF2-40B4-BE49-F238E27FC236}">
                <a16:creationId xmlns:a16="http://schemas.microsoft.com/office/drawing/2014/main" xmlns="" id="{B77FCD72-A8B0-401E-A672-9ED71F111FC8}"/>
              </a:ext>
            </a:extLst>
          </p:cNvPr>
          <p:cNvGrpSpPr/>
          <p:nvPr/>
        </p:nvGrpSpPr>
        <p:grpSpPr>
          <a:xfrm>
            <a:off x="1002668" y="1862669"/>
            <a:ext cx="1417221" cy="1186830"/>
            <a:chOff x="2017716" y="3221915"/>
            <a:chExt cx="1417221" cy="1186830"/>
          </a:xfrm>
        </p:grpSpPr>
        <p:sp>
          <p:nvSpPr>
            <p:cNvPr id="2" name="Freeform 2"/>
            <p:cNvSpPr/>
            <p:nvPr/>
          </p:nvSpPr>
          <p:spPr>
            <a:xfrm flipH="1">
              <a:off x="2017717" y="3995567"/>
              <a:ext cx="367353" cy="413178"/>
            </a:xfrm>
            <a:custGeom>
              <a:avLst/>
              <a:gdLst/>
              <a:ahLst/>
              <a:cxnLst/>
              <a:rect l="l" t="t" r="r" b="b"/>
              <a:pathLst>
                <a:path w="391843" h="440723">
                  <a:moveTo>
                    <a:pt x="391842" y="0"/>
                  </a:moveTo>
                  <a:lnTo>
                    <a:pt x="0" y="0"/>
                  </a:lnTo>
                  <a:lnTo>
                    <a:pt x="0" y="440723"/>
                  </a:lnTo>
                  <a:lnTo>
                    <a:pt x="391842" y="440723"/>
                  </a:lnTo>
                  <a:lnTo>
                    <a:pt x="391842" y="0"/>
                  </a:lnTo>
                  <a:close/>
                </a:path>
              </a:pathLst>
            </a:custGeom>
            <a:blipFill>
              <a:blip r:embed="rId2" cstate="print">
                <a:extLst>
                  <a:ext uri="{96DAC541-7B7A-43D3-8B79-37D633B846F1}">
                    <asvg:svgBlip xmlns:asvg="http://schemas.microsoft.com/office/drawing/2016/SVG/main" xmlns="" r:embed="rId3"/>
                  </a:ext>
                </a:extLst>
              </a:blip>
              <a:stretch>
                <a:fillRect/>
              </a:stretch>
            </a:blipFill>
          </p:spPr>
        </p:sp>
        <p:grpSp>
          <p:nvGrpSpPr>
            <p:cNvPr id="8" name="Group 8"/>
            <p:cNvGrpSpPr>
              <a:grpSpLocks noChangeAspect="1"/>
            </p:cNvGrpSpPr>
            <p:nvPr/>
          </p:nvGrpSpPr>
          <p:grpSpPr>
            <a:xfrm>
              <a:off x="2017716" y="3221915"/>
              <a:ext cx="1417221" cy="773652"/>
              <a:chOff x="0" y="0"/>
              <a:chExt cx="10515598" cy="5740400"/>
            </a:xfrm>
          </p:grpSpPr>
          <p:sp>
            <p:nvSpPr>
              <p:cNvPr id="9" name="Freeform 9"/>
              <p:cNvSpPr/>
              <p:nvPr/>
            </p:nvSpPr>
            <p:spPr>
              <a:xfrm>
                <a:off x="0" y="0"/>
                <a:ext cx="10515600" cy="5740400"/>
              </a:xfrm>
              <a:custGeom>
                <a:avLst/>
                <a:gdLst/>
                <a:ahLst/>
                <a:cxnLst/>
                <a:rect l="l" t="t" r="r" b="b"/>
                <a:pathLst>
                  <a:path w="10515600" h="5740400">
                    <a:moveTo>
                      <a:pt x="0" y="0"/>
                    </a:moveTo>
                    <a:lnTo>
                      <a:pt x="0" y="5740400"/>
                    </a:lnTo>
                    <a:lnTo>
                      <a:pt x="7645400" y="5740400"/>
                    </a:lnTo>
                    <a:cubicBezTo>
                      <a:pt x="9229344" y="5740400"/>
                      <a:pt x="10513568" y="4457319"/>
                      <a:pt x="10515600" y="2873883"/>
                    </a:cubicBezTo>
                    <a:lnTo>
                      <a:pt x="10515600" y="2873883"/>
                    </a:lnTo>
                    <a:lnTo>
                      <a:pt x="10515600" y="2867279"/>
                    </a:lnTo>
                    <a:lnTo>
                      <a:pt x="10515600" y="2867279"/>
                    </a:lnTo>
                    <a:cubicBezTo>
                      <a:pt x="10513949" y="1283462"/>
                      <a:pt x="9229598" y="0"/>
                      <a:pt x="7645400" y="0"/>
                    </a:cubicBezTo>
                    <a:close/>
                  </a:path>
                </a:pathLst>
              </a:custGeom>
              <a:solidFill>
                <a:srgbClr val="52006A"/>
              </a:solidFill>
            </p:spPr>
          </p:sp>
        </p:grpSp>
        <p:sp>
          <p:nvSpPr>
            <p:cNvPr id="22" name="Freeform 22"/>
            <p:cNvSpPr/>
            <p:nvPr/>
          </p:nvSpPr>
          <p:spPr>
            <a:xfrm>
              <a:off x="2474186" y="3527598"/>
              <a:ext cx="504279" cy="162287"/>
            </a:xfrm>
            <a:custGeom>
              <a:avLst/>
              <a:gdLst/>
              <a:ahLst/>
              <a:cxnLst/>
              <a:rect l="l" t="t" r="r" b="b"/>
              <a:pathLst>
                <a:path w="537898" h="173106">
                  <a:moveTo>
                    <a:pt x="0" y="0"/>
                  </a:moveTo>
                  <a:lnTo>
                    <a:pt x="537899" y="0"/>
                  </a:lnTo>
                  <a:lnTo>
                    <a:pt x="537899" y="173105"/>
                  </a:lnTo>
                  <a:lnTo>
                    <a:pt x="0" y="173105"/>
                  </a:lnTo>
                  <a:lnTo>
                    <a:pt x="0" y="0"/>
                  </a:lnTo>
                  <a:close/>
                </a:path>
              </a:pathLst>
            </a:custGeom>
            <a:blipFill>
              <a:blip r:embed="rId4" cstate="print">
                <a:extLst>
                  <a:ext uri="{96DAC541-7B7A-43D3-8B79-37D633B846F1}">
                    <asvg:svgBlip xmlns:asvg="http://schemas.microsoft.com/office/drawing/2016/SVG/main" xmlns="" r:embed="rId5"/>
                  </a:ext>
                </a:extLst>
              </a:blip>
              <a:stretch>
                <a:fillRect/>
              </a:stretch>
            </a:blipFill>
          </p:spPr>
        </p:sp>
      </p:grpSp>
      <p:sp>
        <p:nvSpPr>
          <p:cNvPr id="23" name="TextBox 23"/>
          <p:cNvSpPr txBox="1"/>
          <p:nvPr/>
        </p:nvSpPr>
        <p:spPr>
          <a:xfrm>
            <a:off x="1513122" y="2921882"/>
            <a:ext cx="1992762" cy="2462213"/>
          </a:xfrm>
          <a:prstGeom prst="rect">
            <a:avLst/>
          </a:prstGeom>
        </p:spPr>
        <p:txBody>
          <a:bodyPr wrap="square" lIns="0" tIns="0" rIns="0" bIns="0" rtlCol="0" anchor="t">
            <a:spAutoFit/>
          </a:bodyPr>
          <a:lstStyle/>
          <a:p>
            <a:r>
              <a:rPr lang="en-US" sz="1600" dirty="0">
                <a:effectLst/>
                <a:latin typeface="Arial" panose="020B0604020202020204" pitchFamily="34" charset="0"/>
                <a:ea typeface="Calibri" panose="020F0502020204030204" pitchFamily="34" charset="0"/>
              </a:rPr>
              <a:t>Lipids use high intensity statins first line and add ezetimibe or PCSK9 inhibitors when targets are not met or intolerance occurs, according to NICE (NICE NG238, 2023, BIHS, 2023)</a:t>
            </a:r>
            <a:endParaRPr lang="en-US" sz="1100" dirty="0">
              <a:solidFill>
                <a:srgbClr val="545454"/>
              </a:solidFill>
              <a:latin typeface="Be Vietnam"/>
              <a:ea typeface="Be Vietnam"/>
              <a:cs typeface="Be Vietnam"/>
              <a:sym typeface="Be Vietnam"/>
            </a:endParaRPr>
          </a:p>
        </p:txBody>
      </p:sp>
      <p:sp>
        <p:nvSpPr>
          <p:cNvPr id="11" name="AutoShape 11"/>
          <p:cNvSpPr/>
          <p:nvPr/>
        </p:nvSpPr>
        <p:spPr>
          <a:xfrm rot="16200000">
            <a:off x="2120947" y="3905815"/>
            <a:ext cx="3504580" cy="0"/>
          </a:xfrm>
          <a:prstGeom prst="line">
            <a:avLst/>
          </a:prstGeom>
          <a:ln w="47625" cap="rnd">
            <a:solidFill>
              <a:srgbClr val="000000"/>
            </a:solidFill>
            <a:prstDash val="solid"/>
            <a:headEnd type="none" w="sm" len="sm"/>
            <a:tailEnd type="none" w="sm" len="sm"/>
          </a:ln>
        </p:spPr>
      </p:sp>
      <p:sp>
        <p:nvSpPr>
          <p:cNvPr id="25" name="TextBox 25"/>
          <p:cNvSpPr txBox="1"/>
          <p:nvPr/>
        </p:nvSpPr>
        <p:spPr>
          <a:xfrm>
            <a:off x="4016337" y="2921882"/>
            <a:ext cx="2544985" cy="2708434"/>
          </a:xfrm>
          <a:prstGeom prst="rect">
            <a:avLst/>
          </a:prstGeom>
        </p:spPr>
        <p:txBody>
          <a:bodyPr wrap="square" lIns="0" tIns="0" rIns="0" bIns="0" rtlCol="0" anchor="t">
            <a:spAutoFit/>
          </a:bodyPr>
          <a:lstStyle/>
          <a:p>
            <a:r>
              <a:rPr lang="en-US" sz="1600" dirty="0">
                <a:effectLst/>
                <a:latin typeface="Arial" panose="020B0604020202020204" pitchFamily="34" charset="0"/>
                <a:ea typeface="Calibri" panose="020F0502020204030204" pitchFamily="34" charset="0"/>
              </a:rPr>
              <a:t>Blood pressure management uses ACE inhibitor or ARB, calcium channel blocker, or thiazide like diuretic according to age, ethnicity, and comorbidity, with ABPM or HBPM for diagnosis and guideline targets (NICE NG136, 2019, NICE visual summary, 2019)</a:t>
            </a:r>
            <a:endParaRPr lang="en-US" sz="1100" dirty="0">
              <a:solidFill>
                <a:srgbClr val="545454"/>
              </a:solidFill>
              <a:latin typeface="Be Vietnam"/>
              <a:ea typeface="Be Vietnam"/>
              <a:cs typeface="Be Vietnam"/>
              <a:sym typeface="Be Vietnam"/>
            </a:endParaRPr>
          </a:p>
        </p:txBody>
      </p:sp>
      <p:grpSp>
        <p:nvGrpSpPr>
          <p:cNvPr id="31" name="Group 30">
            <a:extLst>
              <a:ext uri="{FF2B5EF4-FFF2-40B4-BE49-F238E27FC236}">
                <a16:creationId xmlns:a16="http://schemas.microsoft.com/office/drawing/2014/main" xmlns="" id="{763DC3D0-55A1-4387-84AE-F6CD85B2443D}"/>
              </a:ext>
            </a:extLst>
          </p:cNvPr>
          <p:cNvGrpSpPr/>
          <p:nvPr/>
        </p:nvGrpSpPr>
        <p:grpSpPr>
          <a:xfrm>
            <a:off x="3505884" y="1862669"/>
            <a:ext cx="1417221" cy="1186830"/>
            <a:chOff x="4011051" y="3221915"/>
            <a:chExt cx="1417221" cy="1186830"/>
          </a:xfrm>
        </p:grpSpPr>
        <p:sp>
          <p:nvSpPr>
            <p:cNvPr id="10" name="Freeform 10"/>
            <p:cNvSpPr/>
            <p:nvPr/>
          </p:nvSpPr>
          <p:spPr>
            <a:xfrm flipH="1">
              <a:off x="4011052" y="3995567"/>
              <a:ext cx="367353" cy="413178"/>
            </a:xfrm>
            <a:custGeom>
              <a:avLst/>
              <a:gdLst/>
              <a:ahLst/>
              <a:cxnLst/>
              <a:rect l="l" t="t" r="r" b="b"/>
              <a:pathLst>
                <a:path w="391843" h="440723">
                  <a:moveTo>
                    <a:pt x="391843" y="0"/>
                  </a:moveTo>
                  <a:lnTo>
                    <a:pt x="0" y="0"/>
                  </a:lnTo>
                  <a:lnTo>
                    <a:pt x="0" y="440723"/>
                  </a:lnTo>
                  <a:lnTo>
                    <a:pt x="391843" y="440723"/>
                  </a:lnTo>
                  <a:lnTo>
                    <a:pt x="391843" y="0"/>
                  </a:lnTo>
                  <a:close/>
                </a:path>
              </a:pathLst>
            </a:custGeom>
            <a:blipFill>
              <a:blip r:embed="rId6" cstate="print">
                <a:extLst>
                  <a:ext uri="{96DAC541-7B7A-43D3-8B79-37D633B846F1}">
                    <asvg:svgBlip xmlns:asvg="http://schemas.microsoft.com/office/drawing/2016/SVG/main" xmlns="" r:embed="rId7"/>
                  </a:ext>
                </a:extLst>
              </a:blip>
              <a:stretch>
                <a:fillRect/>
              </a:stretch>
            </a:blipFill>
          </p:spPr>
        </p:sp>
        <p:grpSp>
          <p:nvGrpSpPr>
            <p:cNvPr id="12" name="Group 12"/>
            <p:cNvGrpSpPr>
              <a:grpSpLocks noChangeAspect="1"/>
            </p:cNvGrpSpPr>
            <p:nvPr/>
          </p:nvGrpSpPr>
          <p:grpSpPr>
            <a:xfrm>
              <a:off x="4011051" y="3221915"/>
              <a:ext cx="1417221" cy="773652"/>
              <a:chOff x="0" y="0"/>
              <a:chExt cx="10515598" cy="5740400"/>
            </a:xfrm>
          </p:grpSpPr>
          <p:sp>
            <p:nvSpPr>
              <p:cNvPr id="13" name="Freeform 13"/>
              <p:cNvSpPr/>
              <p:nvPr/>
            </p:nvSpPr>
            <p:spPr>
              <a:xfrm>
                <a:off x="0" y="0"/>
                <a:ext cx="10515600" cy="5740400"/>
              </a:xfrm>
              <a:custGeom>
                <a:avLst/>
                <a:gdLst/>
                <a:ahLst/>
                <a:cxnLst/>
                <a:rect l="l" t="t" r="r" b="b"/>
                <a:pathLst>
                  <a:path w="10515600" h="5740400">
                    <a:moveTo>
                      <a:pt x="0" y="0"/>
                    </a:moveTo>
                    <a:lnTo>
                      <a:pt x="0" y="5740400"/>
                    </a:lnTo>
                    <a:lnTo>
                      <a:pt x="7645400" y="5740400"/>
                    </a:lnTo>
                    <a:cubicBezTo>
                      <a:pt x="9229344" y="5740400"/>
                      <a:pt x="10513568" y="4457319"/>
                      <a:pt x="10515600" y="2873883"/>
                    </a:cubicBezTo>
                    <a:lnTo>
                      <a:pt x="10515600" y="2873883"/>
                    </a:lnTo>
                    <a:lnTo>
                      <a:pt x="10515600" y="2867279"/>
                    </a:lnTo>
                    <a:lnTo>
                      <a:pt x="10515600" y="2867279"/>
                    </a:lnTo>
                    <a:cubicBezTo>
                      <a:pt x="10513949" y="1283462"/>
                      <a:pt x="9229598" y="0"/>
                      <a:pt x="7645400" y="0"/>
                    </a:cubicBezTo>
                    <a:close/>
                  </a:path>
                </a:pathLst>
              </a:custGeom>
              <a:solidFill>
                <a:srgbClr val="AD0B2F"/>
              </a:solidFill>
            </p:spPr>
          </p:sp>
        </p:grpSp>
        <p:sp>
          <p:nvSpPr>
            <p:cNvPr id="28" name="Freeform 28"/>
            <p:cNvSpPr/>
            <p:nvPr/>
          </p:nvSpPr>
          <p:spPr>
            <a:xfrm>
              <a:off x="4495960" y="3486520"/>
              <a:ext cx="447403" cy="203365"/>
            </a:xfrm>
            <a:custGeom>
              <a:avLst/>
              <a:gdLst/>
              <a:ahLst/>
              <a:cxnLst/>
              <a:rect l="l" t="t" r="r" b="b"/>
              <a:pathLst>
                <a:path w="477230" h="216923">
                  <a:moveTo>
                    <a:pt x="0" y="0"/>
                  </a:moveTo>
                  <a:lnTo>
                    <a:pt x="477230" y="0"/>
                  </a:lnTo>
                  <a:lnTo>
                    <a:pt x="477230" y="216922"/>
                  </a:lnTo>
                  <a:lnTo>
                    <a:pt x="0" y="216922"/>
                  </a:lnTo>
                  <a:lnTo>
                    <a:pt x="0" y="0"/>
                  </a:lnTo>
                  <a:close/>
                </a:path>
              </a:pathLst>
            </a:custGeom>
            <a:blipFill>
              <a:blip r:embed="rId8" cstate="print">
                <a:extLst>
                  <a:ext uri="{96DAC541-7B7A-43D3-8B79-37D633B846F1}">
                    <asvg:svgBlip xmlns:asvg="http://schemas.microsoft.com/office/drawing/2016/SVG/main" xmlns="" r:embed="rId9"/>
                  </a:ext>
                </a:extLst>
              </a:blip>
              <a:stretch>
                <a:fillRect/>
              </a:stretch>
            </a:blipFill>
          </p:spPr>
        </p:sp>
      </p:grpSp>
      <p:sp>
        <p:nvSpPr>
          <p:cNvPr id="5" name="AutoShape 5"/>
          <p:cNvSpPr/>
          <p:nvPr/>
        </p:nvSpPr>
        <p:spPr>
          <a:xfrm rot="16200000">
            <a:off x="5674030" y="3905815"/>
            <a:ext cx="3504580" cy="0"/>
          </a:xfrm>
          <a:prstGeom prst="line">
            <a:avLst/>
          </a:prstGeom>
          <a:ln w="47625" cap="rnd">
            <a:solidFill>
              <a:srgbClr val="000000"/>
            </a:solidFill>
            <a:prstDash val="solid"/>
            <a:headEnd type="none" w="sm" len="sm"/>
            <a:tailEnd type="none" w="sm" len="sm"/>
          </a:ln>
        </p:spPr>
      </p:sp>
      <p:sp>
        <p:nvSpPr>
          <p:cNvPr id="26" name="TextBox 26"/>
          <p:cNvSpPr txBox="1"/>
          <p:nvPr/>
        </p:nvSpPr>
        <p:spPr>
          <a:xfrm>
            <a:off x="7569422" y="2921882"/>
            <a:ext cx="1866880" cy="2215991"/>
          </a:xfrm>
          <a:prstGeom prst="rect">
            <a:avLst/>
          </a:prstGeom>
        </p:spPr>
        <p:txBody>
          <a:bodyPr lIns="0" tIns="0" rIns="0" bIns="0" rtlCol="0" anchor="t">
            <a:spAutoFit/>
          </a:bodyPr>
          <a:lstStyle/>
          <a:p>
            <a:r>
              <a:rPr lang="en-US" sz="1600" dirty="0">
                <a:effectLst/>
                <a:latin typeface="Arial" panose="020B0604020202020204" pitchFamily="34" charset="0"/>
                <a:ea typeface="Calibri" panose="020F0502020204030204" pitchFamily="34" charset="0"/>
              </a:rPr>
              <a:t>Atrial fibrillation stroke prevention uses DOACs when indicated and rate control is first line for many people with AF (NICE NG196, 2021, BMJ summary, 2021)</a:t>
            </a:r>
            <a:endParaRPr lang="en-US" sz="1100" dirty="0">
              <a:solidFill>
                <a:srgbClr val="545454"/>
              </a:solidFill>
              <a:latin typeface="Be Vietnam"/>
              <a:ea typeface="Be Vietnam"/>
              <a:cs typeface="Be Vietnam"/>
              <a:sym typeface="Be Vietnam"/>
            </a:endParaRPr>
          </a:p>
        </p:txBody>
      </p:sp>
      <p:grpSp>
        <p:nvGrpSpPr>
          <p:cNvPr id="32" name="Group 31">
            <a:extLst>
              <a:ext uri="{FF2B5EF4-FFF2-40B4-BE49-F238E27FC236}">
                <a16:creationId xmlns:a16="http://schemas.microsoft.com/office/drawing/2014/main" xmlns="" id="{F081E128-93C0-4370-AB45-05E63D33AB21}"/>
              </a:ext>
            </a:extLst>
          </p:cNvPr>
          <p:cNvGrpSpPr/>
          <p:nvPr/>
        </p:nvGrpSpPr>
        <p:grpSpPr>
          <a:xfrm>
            <a:off x="7058968" y="1862669"/>
            <a:ext cx="1417221" cy="1186830"/>
            <a:chOff x="6088758" y="3221915"/>
            <a:chExt cx="1417221" cy="1186830"/>
          </a:xfrm>
        </p:grpSpPr>
        <p:sp>
          <p:nvSpPr>
            <p:cNvPr id="4" name="Freeform 4"/>
            <p:cNvSpPr/>
            <p:nvPr/>
          </p:nvSpPr>
          <p:spPr>
            <a:xfrm flipH="1">
              <a:off x="6088758" y="3995567"/>
              <a:ext cx="367353" cy="413178"/>
            </a:xfrm>
            <a:custGeom>
              <a:avLst/>
              <a:gdLst/>
              <a:ahLst/>
              <a:cxnLst/>
              <a:rect l="l" t="t" r="r" b="b"/>
              <a:pathLst>
                <a:path w="391843" h="440723">
                  <a:moveTo>
                    <a:pt x="391842" y="0"/>
                  </a:moveTo>
                  <a:lnTo>
                    <a:pt x="0" y="0"/>
                  </a:lnTo>
                  <a:lnTo>
                    <a:pt x="0" y="440723"/>
                  </a:lnTo>
                  <a:lnTo>
                    <a:pt x="391842" y="440723"/>
                  </a:lnTo>
                  <a:lnTo>
                    <a:pt x="391842" y="0"/>
                  </a:lnTo>
                  <a:close/>
                </a:path>
              </a:pathLst>
            </a:custGeom>
            <a:blipFill>
              <a:blip r:embed="rId10" cstate="print">
                <a:extLst>
                  <a:ext uri="{96DAC541-7B7A-43D3-8B79-37D633B846F1}">
                    <asvg:svgBlip xmlns:asvg="http://schemas.microsoft.com/office/drawing/2016/SVG/main" xmlns="" r:embed="rId11"/>
                  </a:ext>
                </a:extLst>
              </a:blip>
              <a:stretch>
                <a:fillRect/>
              </a:stretch>
            </a:blipFill>
          </p:spPr>
        </p:sp>
        <p:grpSp>
          <p:nvGrpSpPr>
            <p:cNvPr id="14" name="Group 14"/>
            <p:cNvGrpSpPr>
              <a:grpSpLocks noChangeAspect="1"/>
            </p:cNvGrpSpPr>
            <p:nvPr/>
          </p:nvGrpSpPr>
          <p:grpSpPr>
            <a:xfrm>
              <a:off x="6088758" y="3221915"/>
              <a:ext cx="1417221" cy="773652"/>
              <a:chOff x="0" y="0"/>
              <a:chExt cx="10515598" cy="5740400"/>
            </a:xfrm>
          </p:grpSpPr>
          <p:sp>
            <p:nvSpPr>
              <p:cNvPr id="15" name="Freeform 15"/>
              <p:cNvSpPr/>
              <p:nvPr/>
            </p:nvSpPr>
            <p:spPr>
              <a:xfrm>
                <a:off x="0" y="0"/>
                <a:ext cx="10515600" cy="5740400"/>
              </a:xfrm>
              <a:custGeom>
                <a:avLst/>
                <a:gdLst/>
                <a:ahLst/>
                <a:cxnLst/>
                <a:rect l="l" t="t" r="r" b="b"/>
                <a:pathLst>
                  <a:path w="10515600" h="5740400">
                    <a:moveTo>
                      <a:pt x="0" y="0"/>
                    </a:moveTo>
                    <a:lnTo>
                      <a:pt x="0" y="5740400"/>
                    </a:lnTo>
                    <a:lnTo>
                      <a:pt x="7645400" y="5740400"/>
                    </a:lnTo>
                    <a:cubicBezTo>
                      <a:pt x="9229344" y="5740400"/>
                      <a:pt x="10513568" y="4457319"/>
                      <a:pt x="10515600" y="2873883"/>
                    </a:cubicBezTo>
                    <a:lnTo>
                      <a:pt x="10515600" y="2873883"/>
                    </a:lnTo>
                    <a:lnTo>
                      <a:pt x="10515600" y="2867279"/>
                    </a:lnTo>
                    <a:lnTo>
                      <a:pt x="10515600" y="2867279"/>
                    </a:lnTo>
                    <a:cubicBezTo>
                      <a:pt x="10513949" y="1283462"/>
                      <a:pt x="9229598" y="0"/>
                      <a:pt x="7645400" y="0"/>
                    </a:cubicBezTo>
                    <a:close/>
                  </a:path>
                </a:pathLst>
              </a:custGeom>
              <a:solidFill>
                <a:srgbClr val="FFA900"/>
              </a:solidFill>
            </p:spPr>
          </p:sp>
        </p:grpSp>
        <p:sp>
          <p:nvSpPr>
            <p:cNvPr id="29" name="Freeform 29"/>
            <p:cNvSpPr/>
            <p:nvPr/>
          </p:nvSpPr>
          <p:spPr>
            <a:xfrm>
              <a:off x="6599212" y="3461612"/>
              <a:ext cx="294258" cy="294258"/>
            </a:xfrm>
            <a:custGeom>
              <a:avLst/>
              <a:gdLst/>
              <a:ahLst/>
              <a:cxnLst/>
              <a:rect l="l" t="t" r="r" b="b"/>
              <a:pathLst>
                <a:path w="313875" h="313875">
                  <a:moveTo>
                    <a:pt x="0" y="0"/>
                  </a:moveTo>
                  <a:lnTo>
                    <a:pt x="313875" y="0"/>
                  </a:lnTo>
                  <a:lnTo>
                    <a:pt x="313875" y="313875"/>
                  </a:lnTo>
                  <a:lnTo>
                    <a:pt x="0" y="313875"/>
                  </a:lnTo>
                  <a:lnTo>
                    <a:pt x="0" y="0"/>
                  </a:lnTo>
                  <a:close/>
                </a:path>
              </a:pathLst>
            </a:custGeom>
            <a:blipFill>
              <a:blip r:embed="rId12" cstate="print">
                <a:extLst>
                  <a:ext uri="{96DAC541-7B7A-43D3-8B79-37D633B846F1}">
                    <asvg:svgBlip xmlns:asvg="http://schemas.microsoft.com/office/drawing/2016/SVG/main" xmlns="" r:embed="rId13"/>
                  </a:ext>
                </a:extLst>
              </a:blip>
              <a:stretch>
                <a:fillRect/>
              </a:stretch>
            </a:blipFill>
          </p:spPr>
        </p:sp>
      </p:grpSp>
      <p:sp>
        <p:nvSpPr>
          <p:cNvPr id="7" name="AutoShape 7"/>
          <p:cNvSpPr/>
          <p:nvPr/>
        </p:nvSpPr>
        <p:spPr>
          <a:xfrm rot="16200000">
            <a:off x="8078718" y="3905815"/>
            <a:ext cx="3504580" cy="0"/>
          </a:xfrm>
          <a:prstGeom prst="line">
            <a:avLst/>
          </a:prstGeom>
          <a:ln w="47625" cap="rnd">
            <a:solidFill>
              <a:srgbClr val="000000"/>
            </a:solidFill>
            <a:prstDash val="solid"/>
            <a:headEnd type="none" w="sm" len="sm"/>
            <a:tailEnd type="none" w="sm" len="sm"/>
          </a:ln>
        </p:spPr>
      </p:sp>
      <p:sp>
        <p:nvSpPr>
          <p:cNvPr id="27" name="TextBox 27"/>
          <p:cNvSpPr txBox="1"/>
          <p:nvPr/>
        </p:nvSpPr>
        <p:spPr>
          <a:xfrm>
            <a:off x="9974109" y="2921882"/>
            <a:ext cx="1691257" cy="2462213"/>
          </a:xfrm>
          <a:prstGeom prst="rect">
            <a:avLst/>
          </a:prstGeom>
        </p:spPr>
        <p:txBody>
          <a:bodyPr lIns="0" tIns="0" rIns="0" bIns="0" rtlCol="0" anchor="t">
            <a:spAutoFit/>
          </a:bodyPr>
          <a:lstStyle/>
          <a:p>
            <a:r>
              <a:rPr lang="en-US" sz="1600" dirty="0">
                <a:effectLst/>
                <a:latin typeface="Arial" panose="020B0604020202020204" pitchFamily="34" charset="0"/>
                <a:ea typeface="Calibri" panose="020F0502020204030204" pitchFamily="34" charset="0"/>
              </a:rPr>
              <a:t>Procedures include PCI and CABG, and device therapy in specialist pathways, with coordination for transitions of care (NICE NG185, 2020)</a:t>
            </a:r>
            <a:endParaRPr lang="en-US" sz="1100" dirty="0">
              <a:solidFill>
                <a:srgbClr val="545454"/>
              </a:solidFill>
              <a:latin typeface="Be Vietnam"/>
              <a:ea typeface="Be Vietnam"/>
              <a:cs typeface="Be Vietnam"/>
              <a:sym typeface="Be Vietnam"/>
            </a:endParaRPr>
          </a:p>
        </p:txBody>
      </p:sp>
      <p:grpSp>
        <p:nvGrpSpPr>
          <p:cNvPr id="33" name="Group 32">
            <a:extLst>
              <a:ext uri="{FF2B5EF4-FFF2-40B4-BE49-F238E27FC236}">
                <a16:creationId xmlns:a16="http://schemas.microsoft.com/office/drawing/2014/main" xmlns="" id="{8E24D082-B2F5-4FB0-91D1-EEEDB2269DDB}"/>
              </a:ext>
            </a:extLst>
          </p:cNvPr>
          <p:cNvGrpSpPr/>
          <p:nvPr/>
        </p:nvGrpSpPr>
        <p:grpSpPr>
          <a:xfrm>
            <a:off x="9463656" y="1862669"/>
            <a:ext cx="1417221" cy="1186830"/>
            <a:chOff x="8173606" y="3221915"/>
            <a:chExt cx="1417221" cy="1186830"/>
          </a:xfrm>
        </p:grpSpPr>
        <p:sp>
          <p:nvSpPr>
            <p:cNvPr id="6" name="Freeform 6"/>
            <p:cNvSpPr/>
            <p:nvPr/>
          </p:nvSpPr>
          <p:spPr>
            <a:xfrm flipH="1">
              <a:off x="8173606" y="3995567"/>
              <a:ext cx="367353" cy="413178"/>
            </a:xfrm>
            <a:custGeom>
              <a:avLst/>
              <a:gdLst/>
              <a:ahLst/>
              <a:cxnLst/>
              <a:rect l="l" t="t" r="r" b="b"/>
              <a:pathLst>
                <a:path w="391843" h="440723">
                  <a:moveTo>
                    <a:pt x="391842" y="0"/>
                  </a:moveTo>
                  <a:lnTo>
                    <a:pt x="0" y="0"/>
                  </a:lnTo>
                  <a:lnTo>
                    <a:pt x="0" y="440723"/>
                  </a:lnTo>
                  <a:lnTo>
                    <a:pt x="391842" y="440723"/>
                  </a:lnTo>
                  <a:lnTo>
                    <a:pt x="391842" y="0"/>
                  </a:lnTo>
                  <a:close/>
                </a:path>
              </a:pathLst>
            </a:custGeom>
            <a:blipFill>
              <a:blip r:embed="rId14" cstate="print">
                <a:extLst>
                  <a:ext uri="{96DAC541-7B7A-43D3-8B79-37D633B846F1}">
                    <asvg:svgBlip xmlns:asvg="http://schemas.microsoft.com/office/drawing/2016/SVG/main" xmlns="" r:embed="rId15"/>
                  </a:ext>
                </a:extLst>
              </a:blip>
              <a:stretch>
                <a:fillRect/>
              </a:stretch>
            </a:blipFill>
          </p:spPr>
        </p:sp>
        <p:grpSp>
          <p:nvGrpSpPr>
            <p:cNvPr id="16" name="Group 16"/>
            <p:cNvGrpSpPr>
              <a:grpSpLocks noChangeAspect="1"/>
            </p:cNvGrpSpPr>
            <p:nvPr/>
          </p:nvGrpSpPr>
          <p:grpSpPr>
            <a:xfrm>
              <a:off x="8173606" y="3221915"/>
              <a:ext cx="1417221" cy="773652"/>
              <a:chOff x="0" y="0"/>
              <a:chExt cx="10515598" cy="5740400"/>
            </a:xfrm>
          </p:grpSpPr>
          <p:sp>
            <p:nvSpPr>
              <p:cNvPr id="17" name="Freeform 17"/>
              <p:cNvSpPr/>
              <p:nvPr/>
            </p:nvSpPr>
            <p:spPr>
              <a:xfrm>
                <a:off x="0" y="0"/>
                <a:ext cx="10515600" cy="5740400"/>
              </a:xfrm>
              <a:custGeom>
                <a:avLst/>
                <a:gdLst/>
                <a:ahLst/>
                <a:cxnLst/>
                <a:rect l="l" t="t" r="r" b="b"/>
                <a:pathLst>
                  <a:path w="10515600" h="5740400">
                    <a:moveTo>
                      <a:pt x="0" y="0"/>
                    </a:moveTo>
                    <a:lnTo>
                      <a:pt x="0" y="5740400"/>
                    </a:lnTo>
                    <a:lnTo>
                      <a:pt x="7645400" y="5740400"/>
                    </a:lnTo>
                    <a:cubicBezTo>
                      <a:pt x="9229344" y="5740400"/>
                      <a:pt x="10513568" y="4457319"/>
                      <a:pt x="10515600" y="2873883"/>
                    </a:cubicBezTo>
                    <a:lnTo>
                      <a:pt x="10515600" y="2873883"/>
                    </a:lnTo>
                    <a:lnTo>
                      <a:pt x="10515600" y="2867279"/>
                    </a:lnTo>
                    <a:lnTo>
                      <a:pt x="10515600" y="2867279"/>
                    </a:lnTo>
                    <a:cubicBezTo>
                      <a:pt x="10513949" y="1283462"/>
                      <a:pt x="9229598" y="0"/>
                      <a:pt x="7645400" y="0"/>
                    </a:cubicBezTo>
                    <a:close/>
                  </a:path>
                </a:pathLst>
              </a:custGeom>
              <a:solidFill>
                <a:srgbClr val="FF7600"/>
              </a:solidFill>
            </p:spPr>
          </p:sp>
        </p:grpSp>
        <p:sp>
          <p:nvSpPr>
            <p:cNvPr id="30" name="Freeform 30"/>
            <p:cNvSpPr/>
            <p:nvPr/>
          </p:nvSpPr>
          <p:spPr>
            <a:xfrm>
              <a:off x="8722696" y="3429479"/>
              <a:ext cx="319040" cy="317445"/>
            </a:xfrm>
            <a:custGeom>
              <a:avLst/>
              <a:gdLst/>
              <a:ahLst/>
              <a:cxnLst/>
              <a:rect l="l" t="t" r="r" b="b"/>
              <a:pathLst>
                <a:path w="340309" h="338608">
                  <a:moveTo>
                    <a:pt x="0" y="0"/>
                  </a:moveTo>
                  <a:lnTo>
                    <a:pt x="340309" y="0"/>
                  </a:lnTo>
                  <a:lnTo>
                    <a:pt x="340309" y="338608"/>
                  </a:lnTo>
                  <a:lnTo>
                    <a:pt x="0" y="338608"/>
                  </a:lnTo>
                  <a:lnTo>
                    <a:pt x="0" y="0"/>
                  </a:lnTo>
                  <a:close/>
                </a:path>
              </a:pathLst>
            </a:custGeom>
            <a:blipFill>
              <a:blip r:embed="rId16" cstate="print">
                <a:extLst>
                  <a:ext uri="{96DAC541-7B7A-43D3-8B79-37D633B846F1}">
                    <asvg:svgBlip xmlns:asvg="http://schemas.microsoft.com/office/drawing/2016/SVG/main" xmlns="" r:embed="rId17"/>
                  </a:ext>
                </a:extLst>
              </a:blip>
              <a:stretch>
                <a:fillRect/>
              </a:stretch>
            </a:blipFill>
          </p:spPr>
        </p:sp>
      </p:grpSp>
      <p:sp>
        <p:nvSpPr>
          <p:cNvPr id="36" name="TextBox 36"/>
          <p:cNvSpPr txBox="1"/>
          <p:nvPr/>
        </p:nvSpPr>
        <p:spPr>
          <a:xfrm>
            <a:off x="2295061" y="283845"/>
            <a:ext cx="7404171" cy="809837"/>
          </a:xfrm>
          <a:prstGeom prst="rect">
            <a:avLst/>
          </a:prstGeom>
        </p:spPr>
        <p:txBody>
          <a:bodyPr lIns="0" tIns="0" rIns="0" bIns="0" rtlCol="0" anchor="t">
            <a:spAutoFit/>
          </a:bodyPr>
          <a:lstStyle/>
          <a:p>
            <a:pPr algn="ctr">
              <a:lnSpc>
                <a:spcPts val="7612"/>
              </a:lnSpc>
            </a:pPr>
            <a:r>
              <a:rPr lang="en-US" sz="2400" b="1" dirty="0">
                <a:effectLst/>
                <a:latin typeface="Arial" panose="020B0604020202020204" pitchFamily="34" charset="0"/>
                <a:ea typeface="Calibri" panose="020F0502020204030204" pitchFamily="34" charset="0"/>
              </a:rPr>
              <a:t>MEDICINES AND PROCEDURES OVERVIEW</a:t>
            </a:r>
            <a:endParaRPr lang="en-US" sz="6600" b="1" dirty="0">
              <a:solidFill>
                <a:srgbClr val="000000"/>
              </a:solidFill>
              <a:latin typeface="Be Vietnam Ultra-Bold"/>
              <a:ea typeface="Be Vietnam Ultra-Bold"/>
              <a:cs typeface="Be Vietnam Ultra-Bold"/>
              <a:sym typeface="Be Vietnam Ultra-Bold"/>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242458" y="1720774"/>
            <a:ext cx="2475304" cy="3495360"/>
            <a:chOff x="0" y="0"/>
            <a:chExt cx="1040574" cy="1469387"/>
          </a:xfrm>
        </p:grpSpPr>
        <p:sp>
          <p:nvSpPr>
            <p:cNvPr id="3" name="Freeform 3"/>
            <p:cNvSpPr/>
            <p:nvPr/>
          </p:nvSpPr>
          <p:spPr>
            <a:xfrm>
              <a:off x="0" y="0"/>
              <a:ext cx="1040574" cy="1469387"/>
            </a:xfrm>
            <a:custGeom>
              <a:avLst/>
              <a:gdLst/>
              <a:ahLst/>
              <a:cxnLst/>
              <a:rect l="l" t="t" r="r" b="b"/>
              <a:pathLst>
                <a:path w="1040574" h="1469387">
                  <a:moveTo>
                    <a:pt x="152474" y="0"/>
                  </a:moveTo>
                  <a:lnTo>
                    <a:pt x="888100" y="0"/>
                  </a:lnTo>
                  <a:cubicBezTo>
                    <a:pt x="972309" y="0"/>
                    <a:pt x="1040574" y="68265"/>
                    <a:pt x="1040574" y="152474"/>
                  </a:cubicBezTo>
                  <a:lnTo>
                    <a:pt x="1040574" y="1316913"/>
                  </a:lnTo>
                  <a:cubicBezTo>
                    <a:pt x="1040574" y="1357352"/>
                    <a:pt x="1024509" y="1396134"/>
                    <a:pt x="995915" y="1424729"/>
                  </a:cubicBezTo>
                  <a:cubicBezTo>
                    <a:pt x="967321" y="1453323"/>
                    <a:pt x="928538" y="1469387"/>
                    <a:pt x="888100" y="1469387"/>
                  </a:cubicBezTo>
                  <a:lnTo>
                    <a:pt x="152474" y="1469387"/>
                  </a:lnTo>
                  <a:cubicBezTo>
                    <a:pt x="112035" y="1469387"/>
                    <a:pt x="73253" y="1453323"/>
                    <a:pt x="44658" y="1424729"/>
                  </a:cubicBezTo>
                  <a:cubicBezTo>
                    <a:pt x="16064" y="1396134"/>
                    <a:pt x="0" y="1357352"/>
                    <a:pt x="0" y="1316913"/>
                  </a:cubicBezTo>
                  <a:lnTo>
                    <a:pt x="0" y="152474"/>
                  </a:lnTo>
                  <a:cubicBezTo>
                    <a:pt x="0" y="112035"/>
                    <a:pt x="16064" y="73253"/>
                    <a:pt x="44658" y="44658"/>
                  </a:cubicBezTo>
                  <a:cubicBezTo>
                    <a:pt x="73253" y="16064"/>
                    <a:pt x="112035" y="0"/>
                    <a:pt x="152474" y="0"/>
                  </a:cubicBezTo>
                  <a:close/>
                </a:path>
              </a:pathLst>
            </a:custGeom>
            <a:gradFill rotWithShape="1">
              <a:gsLst>
                <a:gs pos="0">
                  <a:srgbClr val="7A45D5">
                    <a:alpha val="100000"/>
                  </a:srgbClr>
                </a:gs>
                <a:gs pos="100000">
                  <a:srgbClr val="9B3ECB">
                    <a:alpha val="100000"/>
                  </a:srgbClr>
                </a:gs>
              </a:gsLst>
              <a:lin ang="0"/>
            </a:gradFill>
          </p:spPr>
        </p:sp>
        <p:sp>
          <p:nvSpPr>
            <p:cNvPr id="4" name="TextBox 4"/>
            <p:cNvSpPr txBox="1"/>
            <p:nvPr/>
          </p:nvSpPr>
          <p:spPr>
            <a:xfrm>
              <a:off x="0" y="0"/>
              <a:ext cx="1040574" cy="1469387"/>
            </a:xfrm>
            <a:prstGeom prst="rect">
              <a:avLst/>
            </a:prstGeom>
          </p:spPr>
          <p:txBody>
            <a:bodyPr lIns="47625" tIns="47625" rIns="47625" bIns="47625" rtlCol="0" anchor="ctr"/>
            <a:lstStyle/>
            <a:p>
              <a:pPr algn="ctr">
                <a:lnSpc>
                  <a:spcPts val="2032"/>
                </a:lnSpc>
              </a:pPr>
              <a:endParaRPr sz="1688"/>
            </a:p>
          </p:txBody>
        </p:sp>
      </p:grpSp>
      <p:grpSp>
        <p:nvGrpSpPr>
          <p:cNvPr id="5" name="Group 5"/>
          <p:cNvGrpSpPr/>
          <p:nvPr/>
        </p:nvGrpSpPr>
        <p:grpSpPr>
          <a:xfrm>
            <a:off x="4858348" y="1781867"/>
            <a:ext cx="2475304" cy="3495360"/>
            <a:chOff x="0" y="0"/>
            <a:chExt cx="1040574" cy="1469387"/>
          </a:xfrm>
        </p:grpSpPr>
        <p:sp>
          <p:nvSpPr>
            <p:cNvPr id="6" name="Freeform 6"/>
            <p:cNvSpPr/>
            <p:nvPr/>
          </p:nvSpPr>
          <p:spPr>
            <a:xfrm>
              <a:off x="0" y="0"/>
              <a:ext cx="1040574" cy="1469387"/>
            </a:xfrm>
            <a:custGeom>
              <a:avLst/>
              <a:gdLst/>
              <a:ahLst/>
              <a:cxnLst/>
              <a:rect l="l" t="t" r="r" b="b"/>
              <a:pathLst>
                <a:path w="1040574" h="1469387">
                  <a:moveTo>
                    <a:pt x="152474" y="0"/>
                  </a:moveTo>
                  <a:lnTo>
                    <a:pt x="888100" y="0"/>
                  </a:lnTo>
                  <a:cubicBezTo>
                    <a:pt x="972309" y="0"/>
                    <a:pt x="1040574" y="68265"/>
                    <a:pt x="1040574" y="152474"/>
                  </a:cubicBezTo>
                  <a:lnTo>
                    <a:pt x="1040574" y="1316913"/>
                  </a:lnTo>
                  <a:cubicBezTo>
                    <a:pt x="1040574" y="1357352"/>
                    <a:pt x="1024509" y="1396134"/>
                    <a:pt x="995915" y="1424729"/>
                  </a:cubicBezTo>
                  <a:cubicBezTo>
                    <a:pt x="967321" y="1453323"/>
                    <a:pt x="928538" y="1469387"/>
                    <a:pt x="888100" y="1469387"/>
                  </a:cubicBezTo>
                  <a:lnTo>
                    <a:pt x="152474" y="1469387"/>
                  </a:lnTo>
                  <a:cubicBezTo>
                    <a:pt x="112035" y="1469387"/>
                    <a:pt x="73253" y="1453323"/>
                    <a:pt x="44658" y="1424729"/>
                  </a:cubicBezTo>
                  <a:cubicBezTo>
                    <a:pt x="16064" y="1396134"/>
                    <a:pt x="0" y="1357352"/>
                    <a:pt x="0" y="1316913"/>
                  </a:cubicBezTo>
                  <a:lnTo>
                    <a:pt x="0" y="152474"/>
                  </a:lnTo>
                  <a:cubicBezTo>
                    <a:pt x="0" y="112035"/>
                    <a:pt x="16064" y="73253"/>
                    <a:pt x="44658" y="44658"/>
                  </a:cubicBezTo>
                  <a:cubicBezTo>
                    <a:pt x="73253" y="16064"/>
                    <a:pt x="112035" y="0"/>
                    <a:pt x="152474" y="0"/>
                  </a:cubicBezTo>
                  <a:close/>
                </a:path>
              </a:pathLst>
            </a:custGeom>
            <a:gradFill rotWithShape="1">
              <a:gsLst>
                <a:gs pos="0">
                  <a:srgbClr val="3AA6DD">
                    <a:alpha val="100000"/>
                  </a:srgbClr>
                </a:gs>
                <a:gs pos="100000">
                  <a:srgbClr val="2855C4">
                    <a:alpha val="100000"/>
                  </a:srgbClr>
                </a:gs>
              </a:gsLst>
              <a:lin ang="0"/>
            </a:gradFill>
          </p:spPr>
        </p:sp>
        <p:sp>
          <p:nvSpPr>
            <p:cNvPr id="7" name="TextBox 7"/>
            <p:cNvSpPr txBox="1"/>
            <p:nvPr/>
          </p:nvSpPr>
          <p:spPr>
            <a:xfrm>
              <a:off x="0" y="0"/>
              <a:ext cx="1040574" cy="1469387"/>
            </a:xfrm>
            <a:prstGeom prst="rect">
              <a:avLst/>
            </a:prstGeom>
          </p:spPr>
          <p:txBody>
            <a:bodyPr lIns="47625" tIns="47625" rIns="47625" bIns="47625" rtlCol="0" anchor="ctr"/>
            <a:lstStyle/>
            <a:p>
              <a:pPr algn="ctr">
                <a:lnSpc>
                  <a:spcPts val="2032"/>
                </a:lnSpc>
              </a:pPr>
              <a:endParaRPr sz="1688"/>
            </a:p>
          </p:txBody>
        </p:sp>
      </p:grpSp>
      <p:grpSp>
        <p:nvGrpSpPr>
          <p:cNvPr id="8" name="Group 8"/>
          <p:cNvGrpSpPr/>
          <p:nvPr/>
        </p:nvGrpSpPr>
        <p:grpSpPr>
          <a:xfrm>
            <a:off x="7474270" y="1781867"/>
            <a:ext cx="2475304" cy="3495360"/>
            <a:chOff x="0" y="0"/>
            <a:chExt cx="1040574" cy="1469387"/>
          </a:xfrm>
        </p:grpSpPr>
        <p:sp>
          <p:nvSpPr>
            <p:cNvPr id="9" name="Freeform 9"/>
            <p:cNvSpPr/>
            <p:nvPr/>
          </p:nvSpPr>
          <p:spPr>
            <a:xfrm>
              <a:off x="0" y="0"/>
              <a:ext cx="1040574" cy="1469387"/>
            </a:xfrm>
            <a:custGeom>
              <a:avLst/>
              <a:gdLst/>
              <a:ahLst/>
              <a:cxnLst/>
              <a:rect l="l" t="t" r="r" b="b"/>
              <a:pathLst>
                <a:path w="1040574" h="1469387">
                  <a:moveTo>
                    <a:pt x="152474" y="0"/>
                  </a:moveTo>
                  <a:lnTo>
                    <a:pt x="888100" y="0"/>
                  </a:lnTo>
                  <a:cubicBezTo>
                    <a:pt x="972309" y="0"/>
                    <a:pt x="1040574" y="68265"/>
                    <a:pt x="1040574" y="152474"/>
                  </a:cubicBezTo>
                  <a:lnTo>
                    <a:pt x="1040574" y="1316913"/>
                  </a:lnTo>
                  <a:cubicBezTo>
                    <a:pt x="1040574" y="1357352"/>
                    <a:pt x="1024509" y="1396134"/>
                    <a:pt x="995915" y="1424729"/>
                  </a:cubicBezTo>
                  <a:cubicBezTo>
                    <a:pt x="967321" y="1453323"/>
                    <a:pt x="928538" y="1469387"/>
                    <a:pt x="888100" y="1469387"/>
                  </a:cubicBezTo>
                  <a:lnTo>
                    <a:pt x="152474" y="1469387"/>
                  </a:lnTo>
                  <a:cubicBezTo>
                    <a:pt x="112035" y="1469387"/>
                    <a:pt x="73253" y="1453323"/>
                    <a:pt x="44658" y="1424729"/>
                  </a:cubicBezTo>
                  <a:cubicBezTo>
                    <a:pt x="16064" y="1396134"/>
                    <a:pt x="0" y="1357352"/>
                    <a:pt x="0" y="1316913"/>
                  </a:cubicBezTo>
                  <a:lnTo>
                    <a:pt x="0" y="152474"/>
                  </a:lnTo>
                  <a:cubicBezTo>
                    <a:pt x="0" y="112035"/>
                    <a:pt x="16064" y="73253"/>
                    <a:pt x="44658" y="44658"/>
                  </a:cubicBezTo>
                  <a:cubicBezTo>
                    <a:pt x="73253" y="16064"/>
                    <a:pt x="112035" y="0"/>
                    <a:pt x="152474" y="0"/>
                  </a:cubicBezTo>
                  <a:close/>
                </a:path>
              </a:pathLst>
            </a:custGeom>
            <a:gradFill rotWithShape="1">
              <a:gsLst>
                <a:gs pos="0">
                  <a:srgbClr val="57D48E">
                    <a:alpha val="100000"/>
                  </a:srgbClr>
                </a:gs>
                <a:gs pos="100000">
                  <a:srgbClr val="5696B9">
                    <a:alpha val="100000"/>
                  </a:srgbClr>
                </a:gs>
              </a:gsLst>
              <a:lin ang="0"/>
            </a:gradFill>
          </p:spPr>
        </p:sp>
        <p:sp>
          <p:nvSpPr>
            <p:cNvPr id="10" name="TextBox 10"/>
            <p:cNvSpPr txBox="1"/>
            <p:nvPr/>
          </p:nvSpPr>
          <p:spPr>
            <a:xfrm>
              <a:off x="0" y="0"/>
              <a:ext cx="1040574" cy="1469387"/>
            </a:xfrm>
            <a:prstGeom prst="rect">
              <a:avLst/>
            </a:prstGeom>
          </p:spPr>
          <p:txBody>
            <a:bodyPr lIns="47625" tIns="47625" rIns="47625" bIns="47625" rtlCol="0" anchor="ctr"/>
            <a:lstStyle/>
            <a:p>
              <a:pPr algn="ctr">
                <a:lnSpc>
                  <a:spcPts val="2032"/>
                </a:lnSpc>
              </a:pPr>
              <a:endParaRPr sz="1688"/>
            </a:p>
          </p:txBody>
        </p:sp>
      </p:grpSp>
      <p:grpSp>
        <p:nvGrpSpPr>
          <p:cNvPr id="11" name="Group 11"/>
          <p:cNvGrpSpPr/>
          <p:nvPr/>
        </p:nvGrpSpPr>
        <p:grpSpPr>
          <a:xfrm>
            <a:off x="2242425" y="5256553"/>
            <a:ext cx="2475304" cy="549887"/>
            <a:chOff x="0" y="0"/>
            <a:chExt cx="1040574" cy="231163"/>
          </a:xfrm>
        </p:grpSpPr>
        <p:sp>
          <p:nvSpPr>
            <p:cNvPr id="12" name="Freeform 12"/>
            <p:cNvSpPr/>
            <p:nvPr/>
          </p:nvSpPr>
          <p:spPr>
            <a:xfrm>
              <a:off x="0" y="0"/>
              <a:ext cx="1040574" cy="231163"/>
            </a:xfrm>
            <a:custGeom>
              <a:avLst/>
              <a:gdLst/>
              <a:ahLst/>
              <a:cxnLst/>
              <a:rect l="l" t="t" r="r" b="b"/>
              <a:pathLst>
                <a:path w="1040574" h="231163">
                  <a:moveTo>
                    <a:pt x="115581" y="0"/>
                  </a:moveTo>
                  <a:lnTo>
                    <a:pt x="924992" y="0"/>
                  </a:lnTo>
                  <a:cubicBezTo>
                    <a:pt x="988826" y="0"/>
                    <a:pt x="1040574" y="51747"/>
                    <a:pt x="1040574" y="115581"/>
                  </a:cubicBezTo>
                  <a:lnTo>
                    <a:pt x="1040574" y="115581"/>
                  </a:lnTo>
                  <a:cubicBezTo>
                    <a:pt x="1040574" y="179415"/>
                    <a:pt x="988826" y="231163"/>
                    <a:pt x="924992" y="231163"/>
                  </a:cubicBezTo>
                  <a:lnTo>
                    <a:pt x="115581" y="231163"/>
                  </a:lnTo>
                  <a:cubicBezTo>
                    <a:pt x="51747" y="231163"/>
                    <a:pt x="0" y="179415"/>
                    <a:pt x="0" y="115581"/>
                  </a:cubicBezTo>
                  <a:lnTo>
                    <a:pt x="0" y="115581"/>
                  </a:lnTo>
                  <a:cubicBezTo>
                    <a:pt x="0" y="51747"/>
                    <a:pt x="51747" y="0"/>
                    <a:pt x="115581" y="0"/>
                  </a:cubicBezTo>
                  <a:close/>
                </a:path>
              </a:pathLst>
            </a:custGeom>
            <a:gradFill rotWithShape="1">
              <a:gsLst>
                <a:gs pos="0">
                  <a:srgbClr val="7A45D5">
                    <a:alpha val="100000"/>
                  </a:srgbClr>
                </a:gs>
                <a:gs pos="100000">
                  <a:srgbClr val="9B3ECB">
                    <a:alpha val="100000"/>
                  </a:srgbClr>
                </a:gs>
              </a:gsLst>
              <a:lin ang="0"/>
            </a:gradFill>
          </p:spPr>
        </p:sp>
        <p:sp>
          <p:nvSpPr>
            <p:cNvPr id="13" name="TextBox 13"/>
            <p:cNvSpPr txBox="1"/>
            <p:nvPr/>
          </p:nvSpPr>
          <p:spPr>
            <a:xfrm>
              <a:off x="0" y="0"/>
              <a:ext cx="1040574" cy="231163"/>
            </a:xfrm>
            <a:prstGeom prst="rect">
              <a:avLst/>
            </a:prstGeom>
          </p:spPr>
          <p:txBody>
            <a:bodyPr lIns="47625" tIns="47625" rIns="47625" bIns="47625" rtlCol="0" anchor="ctr"/>
            <a:lstStyle/>
            <a:p>
              <a:pPr algn="ctr">
                <a:lnSpc>
                  <a:spcPts val="2032"/>
                </a:lnSpc>
              </a:pPr>
              <a:endParaRPr sz="1688"/>
            </a:p>
          </p:txBody>
        </p:sp>
      </p:grpSp>
      <p:grpSp>
        <p:nvGrpSpPr>
          <p:cNvPr id="14" name="Group 14"/>
          <p:cNvGrpSpPr/>
          <p:nvPr/>
        </p:nvGrpSpPr>
        <p:grpSpPr>
          <a:xfrm>
            <a:off x="4858348" y="5256553"/>
            <a:ext cx="2475304" cy="549887"/>
            <a:chOff x="0" y="0"/>
            <a:chExt cx="1040574" cy="231163"/>
          </a:xfrm>
        </p:grpSpPr>
        <p:sp>
          <p:nvSpPr>
            <p:cNvPr id="15" name="Freeform 15"/>
            <p:cNvSpPr/>
            <p:nvPr/>
          </p:nvSpPr>
          <p:spPr>
            <a:xfrm>
              <a:off x="0" y="0"/>
              <a:ext cx="1040574" cy="231163"/>
            </a:xfrm>
            <a:custGeom>
              <a:avLst/>
              <a:gdLst/>
              <a:ahLst/>
              <a:cxnLst/>
              <a:rect l="l" t="t" r="r" b="b"/>
              <a:pathLst>
                <a:path w="1040574" h="231163">
                  <a:moveTo>
                    <a:pt x="115581" y="0"/>
                  </a:moveTo>
                  <a:lnTo>
                    <a:pt x="924992" y="0"/>
                  </a:lnTo>
                  <a:cubicBezTo>
                    <a:pt x="988826" y="0"/>
                    <a:pt x="1040574" y="51747"/>
                    <a:pt x="1040574" y="115581"/>
                  </a:cubicBezTo>
                  <a:lnTo>
                    <a:pt x="1040574" y="115581"/>
                  </a:lnTo>
                  <a:cubicBezTo>
                    <a:pt x="1040574" y="179415"/>
                    <a:pt x="988826" y="231163"/>
                    <a:pt x="924992" y="231163"/>
                  </a:cubicBezTo>
                  <a:lnTo>
                    <a:pt x="115581" y="231163"/>
                  </a:lnTo>
                  <a:cubicBezTo>
                    <a:pt x="51747" y="231163"/>
                    <a:pt x="0" y="179415"/>
                    <a:pt x="0" y="115581"/>
                  </a:cubicBezTo>
                  <a:lnTo>
                    <a:pt x="0" y="115581"/>
                  </a:lnTo>
                  <a:cubicBezTo>
                    <a:pt x="0" y="51747"/>
                    <a:pt x="51747" y="0"/>
                    <a:pt x="115581" y="0"/>
                  </a:cubicBezTo>
                  <a:close/>
                </a:path>
              </a:pathLst>
            </a:custGeom>
            <a:gradFill rotWithShape="1">
              <a:gsLst>
                <a:gs pos="0">
                  <a:srgbClr val="3AA6DD">
                    <a:alpha val="100000"/>
                  </a:srgbClr>
                </a:gs>
                <a:gs pos="100000">
                  <a:srgbClr val="2855C4">
                    <a:alpha val="100000"/>
                  </a:srgbClr>
                </a:gs>
              </a:gsLst>
              <a:lin ang="0"/>
            </a:gradFill>
          </p:spPr>
        </p:sp>
        <p:sp>
          <p:nvSpPr>
            <p:cNvPr id="16" name="TextBox 16"/>
            <p:cNvSpPr txBox="1"/>
            <p:nvPr/>
          </p:nvSpPr>
          <p:spPr>
            <a:xfrm>
              <a:off x="0" y="0"/>
              <a:ext cx="1040574" cy="231163"/>
            </a:xfrm>
            <a:prstGeom prst="rect">
              <a:avLst/>
            </a:prstGeom>
          </p:spPr>
          <p:txBody>
            <a:bodyPr lIns="47625" tIns="47625" rIns="47625" bIns="47625" rtlCol="0" anchor="ctr"/>
            <a:lstStyle/>
            <a:p>
              <a:pPr algn="ctr">
                <a:lnSpc>
                  <a:spcPts val="2032"/>
                </a:lnSpc>
              </a:pPr>
              <a:endParaRPr sz="1688"/>
            </a:p>
          </p:txBody>
        </p:sp>
      </p:grpSp>
      <p:grpSp>
        <p:nvGrpSpPr>
          <p:cNvPr id="17" name="Group 17"/>
          <p:cNvGrpSpPr/>
          <p:nvPr/>
        </p:nvGrpSpPr>
        <p:grpSpPr>
          <a:xfrm>
            <a:off x="7474270" y="5256553"/>
            <a:ext cx="2475304" cy="549887"/>
            <a:chOff x="0" y="0"/>
            <a:chExt cx="1040574" cy="231163"/>
          </a:xfrm>
        </p:grpSpPr>
        <p:sp>
          <p:nvSpPr>
            <p:cNvPr id="18" name="Freeform 18"/>
            <p:cNvSpPr/>
            <p:nvPr/>
          </p:nvSpPr>
          <p:spPr>
            <a:xfrm>
              <a:off x="0" y="0"/>
              <a:ext cx="1040574" cy="231163"/>
            </a:xfrm>
            <a:custGeom>
              <a:avLst/>
              <a:gdLst/>
              <a:ahLst/>
              <a:cxnLst/>
              <a:rect l="l" t="t" r="r" b="b"/>
              <a:pathLst>
                <a:path w="1040574" h="231163">
                  <a:moveTo>
                    <a:pt x="115581" y="0"/>
                  </a:moveTo>
                  <a:lnTo>
                    <a:pt x="924992" y="0"/>
                  </a:lnTo>
                  <a:cubicBezTo>
                    <a:pt x="988826" y="0"/>
                    <a:pt x="1040574" y="51747"/>
                    <a:pt x="1040574" y="115581"/>
                  </a:cubicBezTo>
                  <a:lnTo>
                    <a:pt x="1040574" y="115581"/>
                  </a:lnTo>
                  <a:cubicBezTo>
                    <a:pt x="1040574" y="179415"/>
                    <a:pt x="988826" y="231163"/>
                    <a:pt x="924992" y="231163"/>
                  </a:cubicBezTo>
                  <a:lnTo>
                    <a:pt x="115581" y="231163"/>
                  </a:lnTo>
                  <a:cubicBezTo>
                    <a:pt x="51747" y="231163"/>
                    <a:pt x="0" y="179415"/>
                    <a:pt x="0" y="115581"/>
                  </a:cubicBezTo>
                  <a:lnTo>
                    <a:pt x="0" y="115581"/>
                  </a:lnTo>
                  <a:cubicBezTo>
                    <a:pt x="0" y="51747"/>
                    <a:pt x="51747" y="0"/>
                    <a:pt x="115581" y="0"/>
                  </a:cubicBezTo>
                  <a:close/>
                </a:path>
              </a:pathLst>
            </a:custGeom>
            <a:gradFill rotWithShape="1">
              <a:gsLst>
                <a:gs pos="0">
                  <a:srgbClr val="57D48E">
                    <a:alpha val="100000"/>
                  </a:srgbClr>
                </a:gs>
                <a:gs pos="100000">
                  <a:srgbClr val="5696B9">
                    <a:alpha val="100000"/>
                  </a:srgbClr>
                </a:gs>
              </a:gsLst>
              <a:lin ang="0"/>
            </a:gradFill>
          </p:spPr>
        </p:sp>
        <p:sp>
          <p:nvSpPr>
            <p:cNvPr id="19" name="TextBox 19"/>
            <p:cNvSpPr txBox="1"/>
            <p:nvPr/>
          </p:nvSpPr>
          <p:spPr>
            <a:xfrm>
              <a:off x="0" y="0"/>
              <a:ext cx="1040574" cy="231163"/>
            </a:xfrm>
            <a:prstGeom prst="rect">
              <a:avLst/>
            </a:prstGeom>
          </p:spPr>
          <p:txBody>
            <a:bodyPr lIns="47625" tIns="47625" rIns="47625" bIns="47625" rtlCol="0" anchor="ctr"/>
            <a:lstStyle/>
            <a:p>
              <a:pPr algn="ctr">
                <a:lnSpc>
                  <a:spcPts val="2032"/>
                </a:lnSpc>
              </a:pPr>
              <a:endParaRPr sz="1688"/>
            </a:p>
          </p:txBody>
        </p:sp>
      </p:grpSp>
      <p:grpSp>
        <p:nvGrpSpPr>
          <p:cNvPr id="20" name="Group 20"/>
          <p:cNvGrpSpPr/>
          <p:nvPr/>
        </p:nvGrpSpPr>
        <p:grpSpPr>
          <a:xfrm>
            <a:off x="2242425" y="2419479"/>
            <a:ext cx="2475304" cy="2882458"/>
            <a:chOff x="0" y="0"/>
            <a:chExt cx="1040574" cy="1211734"/>
          </a:xfrm>
        </p:grpSpPr>
        <p:sp>
          <p:nvSpPr>
            <p:cNvPr id="21" name="Freeform 21"/>
            <p:cNvSpPr/>
            <p:nvPr/>
          </p:nvSpPr>
          <p:spPr>
            <a:xfrm>
              <a:off x="0" y="0"/>
              <a:ext cx="1040574" cy="1211734"/>
            </a:xfrm>
            <a:custGeom>
              <a:avLst/>
              <a:gdLst/>
              <a:ahLst/>
              <a:cxnLst/>
              <a:rect l="l" t="t" r="r" b="b"/>
              <a:pathLst>
                <a:path w="1040574" h="1211734">
                  <a:moveTo>
                    <a:pt x="152474" y="0"/>
                  </a:moveTo>
                  <a:lnTo>
                    <a:pt x="888100" y="0"/>
                  </a:lnTo>
                  <a:cubicBezTo>
                    <a:pt x="972309" y="0"/>
                    <a:pt x="1040574" y="68265"/>
                    <a:pt x="1040574" y="152474"/>
                  </a:cubicBezTo>
                  <a:lnTo>
                    <a:pt x="1040574" y="1059260"/>
                  </a:lnTo>
                  <a:cubicBezTo>
                    <a:pt x="1040574" y="1099699"/>
                    <a:pt x="1024509" y="1138481"/>
                    <a:pt x="995915" y="1167075"/>
                  </a:cubicBezTo>
                  <a:cubicBezTo>
                    <a:pt x="967321" y="1195670"/>
                    <a:pt x="928538" y="1211734"/>
                    <a:pt x="888100" y="1211734"/>
                  </a:cubicBezTo>
                  <a:lnTo>
                    <a:pt x="152474" y="1211734"/>
                  </a:lnTo>
                  <a:cubicBezTo>
                    <a:pt x="112035" y="1211734"/>
                    <a:pt x="73253" y="1195670"/>
                    <a:pt x="44658" y="1167075"/>
                  </a:cubicBezTo>
                  <a:cubicBezTo>
                    <a:pt x="16064" y="1138481"/>
                    <a:pt x="0" y="1099699"/>
                    <a:pt x="0" y="1059260"/>
                  </a:cubicBezTo>
                  <a:lnTo>
                    <a:pt x="0" y="152474"/>
                  </a:lnTo>
                  <a:cubicBezTo>
                    <a:pt x="0" y="112035"/>
                    <a:pt x="16064" y="73253"/>
                    <a:pt x="44658" y="44658"/>
                  </a:cubicBezTo>
                  <a:cubicBezTo>
                    <a:pt x="73253" y="16064"/>
                    <a:pt x="112035" y="0"/>
                    <a:pt x="152474" y="0"/>
                  </a:cubicBezTo>
                  <a:close/>
                </a:path>
              </a:pathLst>
            </a:custGeom>
            <a:solidFill>
              <a:srgbClr val="FFFFFF"/>
            </a:solidFill>
          </p:spPr>
        </p:sp>
        <p:sp>
          <p:nvSpPr>
            <p:cNvPr id="22" name="TextBox 22"/>
            <p:cNvSpPr txBox="1"/>
            <p:nvPr/>
          </p:nvSpPr>
          <p:spPr>
            <a:xfrm>
              <a:off x="0" y="0"/>
              <a:ext cx="1040574" cy="1211734"/>
            </a:xfrm>
            <a:prstGeom prst="rect">
              <a:avLst/>
            </a:prstGeom>
          </p:spPr>
          <p:txBody>
            <a:bodyPr lIns="47625" tIns="47625" rIns="47625" bIns="47625" rtlCol="0" anchor="ctr"/>
            <a:lstStyle/>
            <a:p>
              <a:pPr algn="ctr">
                <a:lnSpc>
                  <a:spcPts val="2032"/>
                </a:lnSpc>
              </a:pPr>
              <a:endParaRPr sz="1688"/>
            </a:p>
          </p:txBody>
        </p:sp>
      </p:grpSp>
      <p:grpSp>
        <p:nvGrpSpPr>
          <p:cNvPr id="23" name="Group 23"/>
          <p:cNvGrpSpPr/>
          <p:nvPr/>
        </p:nvGrpSpPr>
        <p:grpSpPr>
          <a:xfrm>
            <a:off x="4858348" y="2419479"/>
            <a:ext cx="2475304" cy="2882458"/>
            <a:chOff x="0" y="0"/>
            <a:chExt cx="1040574" cy="1211734"/>
          </a:xfrm>
        </p:grpSpPr>
        <p:sp>
          <p:nvSpPr>
            <p:cNvPr id="24" name="Freeform 24"/>
            <p:cNvSpPr/>
            <p:nvPr/>
          </p:nvSpPr>
          <p:spPr>
            <a:xfrm>
              <a:off x="0" y="0"/>
              <a:ext cx="1040574" cy="1211734"/>
            </a:xfrm>
            <a:custGeom>
              <a:avLst/>
              <a:gdLst/>
              <a:ahLst/>
              <a:cxnLst/>
              <a:rect l="l" t="t" r="r" b="b"/>
              <a:pathLst>
                <a:path w="1040574" h="1211734">
                  <a:moveTo>
                    <a:pt x="152474" y="0"/>
                  </a:moveTo>
                  <a:lnTo>
                    <a:pt x="888100" y="0"/>
                  </a:lnTo>
                  <a:cubicBezTo>
                    <a:pt x="972309" y="0"/>
                    <a:pt x="1040574" y="68265"/>
                    <a:pt x="1040574" y="152474"/>
                  </a:cubicBezTo>
                  <a:lnTo>
                    <a:pt x="1040574" y="1059260"/>
                  </a:lnTo>
                  <a:cubicBezTo>
                    <a:pt x="1040574" y="1099699"/>
                    <a:pt x="1024509" y="1138481"/>
                    <a:pt x="995915" y="1167075"/>
                  </a:cubicBezTo>
                  <a:cubicBezTo>
                    <a:pt x="967321" y="1195670"/>
                    <a:pt x="928538" y="1211734"/>
                    <a:pt x="888100" y="1211734"/>
                  </a:cubicBezTo>
                  <a:lnTo>
                    <a:pt x="152474" y="1211734"/>
                  </a:lnTo>
                  <a:cubicBezTo>
                    <a:pt x="112035" y="1211734"/>
                    <a:pt x="73253" y="1195670"/>
                    <a:pt x="44658" y="1167075"/>
                  </a:cubicBezTo>
                  <a:cubicBezTo>
                    <a:pt x="16064" y="1138481"/>
                    <a:pt x="0" y="1099699"/>
                    <a:pt x="0" y="1059260"/>
                  </a:cubicBezTo>
                  <a:lnTo>
                    <a:pt x="0" y="152474"/>
                  </a:lnTo>
                  <a:cubicBezTo>
                    <a:pt x="0" y="112035"/>
                    <a:pt x="16064" y="73253"/>
                    <a:pt x="44658" y="44658"/>
                  </a:cubicBezTo>
                  <a:cubicBezTo>
                    <a:pt x="73253" y="16064"/>
                    <a:pt x="112035" y="0"/>
                    <a:pt x="152474" y="0"/>
                  </a:cubicBezTo>
                  <a:close/>
                </a:path>
              </a:pathLst>
            </a:custGeom>
            <a:solidFill>
              <a:srgbClr val="FFFFFF"/>
            </a:solidFill>
          </p:spPr>
        </p:sp>
        <p:sp>
          <p:nvSpPr>
            <p:cNvPr id="25" name="TextBox 25"/>
            <p:cNvSpPr txBox="1"/>
            <p:nvPr/>
          </p:nvSpPr>
          <p:spPr>
            <a:xfrm>
              <a:off x="0" y="0"/>
              <a:ext cx="1040574" cy="1211734"/>
            </a:xfrm>
            <a:prstGeom prst="rect">
              <a:avLst/>
            </a:prstGeom>
          </p:spPr>
          <p:txBody>
            <a:bodyPr lIns="47625" tIns="47625" rIns="47625" bIns="47625" rtlCol="0" anchor="ctr"/>
            <a:lstStyle/>
            <a:p>
              <a:pPr algn="ctr">
                <a:lnSpc>
                  <a:spcPts val="2032"/>
                </a:lnSpc>
              </a:pPr>
              <a:endParaRPr sz="1688"/>
            </a:p>
          </p:txBody>
        </p:sp>
      </p:grpSp>
      <p:grpSp>
        <p:nvGrpSpPr>
          <p:cNvPr id="26" name="Group 26"/>
          <p:cNvGrpSpPr/>
          <p:nvPr/>
        </p:nvGrpSpPr>
        <p:grpSpPr>
          <a:xfrm>
            <a:off x="7474270" y="2419479"/>
            <a:ext cx="2475304" cy="2882458"/>
            <a:chOff x="0" y="0"/>
            <a:chExt cx="1040574" cy="1211734"/>
          </a:xfrm>
        </p:grpSpPr>
        <p:sp>
          <p:nvSpPr>
            <p:cNvPr id="27" name="Freeform 27"/>
            <p:cNvSpPr/>
            <p:nvPr/>
          </p:nvSpPr>
          <p:spPr>
            <a:xfrm>
              <a:off x="0" y="0"/>
              <a:ext cx="1040574" cy="1211734"/>
            </a:xfrm>
            <a:custGeom>
              <a:avLst/>
              <a:gdLst/>
              <a:ahLst/>
              <a:cxnLst/>
              <a:rect l="l" t="t" r="r" b="b"/>
              <a:pathLst>
                <a:path w="1040574" h="1211734">
                  <a:moveTo>
                    <a:pt x="152474" y="0"/>
                  </a:moveTo>
                  <a:lnTo>
                    <a:pt x="888100" y="0"/>
                  </a:lnTo>
                  <a:cubicBezTo>
                    <a:pt x="972309" y="0"/>
                    <a:pt x="1040574" y="68265"/>
                    <a:pt x="1040574" y="152474"/>
                  </a:cubicBezTo>
                  <a:lnTo>
                    <a:pt x="1040574" y="1059260"/>
                  </a:lnTo>
                  <a:cubicBezTo>
                    <a:pt x="1040574" y="1099699"/>
                    <a:pt x="1024509" y="1138481"/>
                    <a:pt x="995915" y="1167075"/>
                  </a:cubicBezTo>
                  <a:cubicBezTo>
                    <a:pt x="967321" y="1195670"/>
                    <a:pt x="928538" y="1211734"/>
                    <a:pt x="888100" y="1211734"/>
                  </a:cubicBezTo>
                  <a:lnTo>
                    <a:pt x="152474" y="1211734"/>
                  </a:lnTo>
                  <a:cubicBezTo>
                    <a:pt x="112035" y="1211734"/>
                    <a:pt x="73253" y="1195670"/>
                    <a:pt x="44658" y="1167075"/>
                  </a:cubicBezTo>
                  <a:cubicBezTo>
                    <a:pt x="16064" y="1138481"/>
                    <a:pt x="0" y="1099699"/>
                    <a:pt x="0" y="1059260"/>
                  </a:cubicBezTo>
                  <a:lnTo>
                    <a:pt x="0" y="152474"/>
                  </a:lnTo>
                  <a:cubicBezTo>
                    <a:pt x="0" y="112035"/>
                    <a:pt x="16064" y="73253"/>
                    <a:pt x="44658" y="44658"/>
                  </a:cubicBezTo>
                  <a:cubicBezTo>
                    <a:pt x="73253" y="16064"/>
                    <a:pt x="112035" y="0"/>
                    <a:pt x="152474" y="0"/>
                  </a:cubicBezTo>
                  <a:close/>
                </a:path>
              </a:pathLst>
            </a:custGeom>
            <a:solidFill>
              <a:srgbClr val="FFFFFF"/>
            </a:solidFill>
          </p:spPr>
        </p:sp>
        <p:sp>
          <p:nvSpPr>
            <p:cNvPr id="28" name="TextBox 28"/>
            <p:cNvSpPr txBox="1"/>
            <p:nvPr/>
          </p:nvSpPr>
          <p:spPr>
            <a:xfrm>
              <a:off x="0" y="0"/>
              <a:ext cx="1040574" cy="1211734"/>
            </a:xfrm>
            <a:prstGeom prst="rect">
              <a:avLst/>
            </a:prstGeom>
          </p:spPr>
          <p:txBody>
            <a:bodyPr lIns="47625" tIns="47625" rIns="47625" bIns="47625" rtlCol="0" anchor="ctr"/>
            <a:lstStyle/>
            <a:p>
              <a:pPr algn="ctr">
                <a:lnSpc>
                  <a:spcPts val="2032"/>
                </a:lnSpc>
              </a:pPr>
              <a:endParaRPr sz="1688"/>
            </a:p>
          </p:txBody>
        </p:sp>
      </p:grpSp>
      <p:sp>
        <p:nvSpPr>
          <p:cNvPr id="59" name="AutoShape 59"/>
          <p:cNvSpPr/>
          <p:nvPr/>
        </p:nvSpPr>
        <p:spPr>
          <a:xfrm>
            <a:off x="2242458" y="2744298"/>
            <a:ext cx="2475304" cy="8930"/>
          </a:xfrm>
          <a:prstGeom prst="line">
            <a:avLst/>
          </a:prstGeom>
          <a:ln w="19050" cap="flat">
            <a:solidFill>
              <a:srgbClr val="000000"/>
            </a:solidFill>
            <a:prstDash val="solid"/>
            <a:headEnd type="none" w="sm" len="sm"/>
            <a:tailEnd type="none" w="sm" len="sm"/>
          </a:ln>
        </p:spPr>
      </p:sp>
      <p:sp>
        <p:nvSpPr>
          <p:cNvPr id="60" name="AutoShape 60"/>
          <p:cNvSpPr/>
          <p:nvPr/>
        </p:nvSpPr>
        <p:spPr>
          <a:xfrm>
            <a:off x="4858413" y="2753227"/>
            <a:ext cx="2475304" cy="8930"/>
          </a:xfrm>
          <a:prstGeom prst="line">
            <a:avLst/>
          </a:prstGeom>
          <a:ln w="19050" cap="flat">
            <a:solidFill>
              <a:srgbClr val="000000"/>
            </a:solidFill>
            <a:prstDash val="solid"/>
            <a:headEnd type="none" w="sm" len="sm"/>
            <a:tailEnd type="none" w="sm" len="sm"/>
          </a:ln>
        </p:spPr>
      </p:sp>
      <p:sp>
        <p:nvSpPr>
          <p:cNvPr id="61" name="AutoShape 61"/>
          <p:cNvSpPr/>
          <p:nvPr/>
        </p:nvSpPr>
        <p:spPr>
          <a:xfrm>
            <a:off x="7474367" y="2762157"/>
            <a:ext cx="2475304" cy="8930"/>
          </a:xfrm>
          <a:prstGeom prst="line">
            <a:avLst/>
          </a:prstGeom>
          <a:ln w="19050" cap="flat">
            <a:solidFill>
              <a:srgbClr val="000000"/>
            </a:solidFill>
            <a:prstDash val="solid"/>
            <a:headEnd type="none" w="sm" len="sm"/>
            <a:tailEnd type="none" w="sm" len="sm"/>
          </a:ln>
        </p:spPr>
      </p:sp>
      <p:sp>
        <p:nvSpPr>
          <p:cNvPr id="62" name="TextBox 62"/>
          <p:cNvSpPr txBox="1"/>
          <p:nvPr/>
        </p:nvSpPr>
        <p:spPr>
          <a:xfrm>
            <a:off x="2632805" y="341386"/>
            <a:ext cx="6926391" cy="935384"/>
          </a:xfrm>
          <a:prstGeom prst="rect">
            <a:avLst/>
          </a:prstGeom>
        </p:spPr>
        <p:txBody>
          <a:bodyPr lIns="0" tIns="0" rIns="0" bIns="0" rtlCol="0" anchor="t">
            <a:spAutoFit/>
          </a:bodyPr>
          <a:lstStyle/>
          <a:p>
            <a:pPr algn="ctr">
              <a:lnSpc>
                <a:spcPts val="3818"/>
              </a:lnSpc>
            </a:pPr>
            <a:r>
              <a:rPr lang="en-US" sz="2400" b="1" dirty="0">
                <a:effectLst/>
                <a:latin typeface="Arial" panose="020B0604020202020204" pitchFamily="34" charset="0"/>
                <a:ea typeface="Calibri" panose="020F0502020204030204" pitchFamily="34" charset="0"/>
              </a:rPr>
              <a:t>COMORBIDITIES AND MULTIMORBIDITY</a:t>
            </a:r>
            <a:endParaRPr lang="en-US" sz="4000" b="1" dirty="0">
              <a:solidFill>
                <a:srgbClr val="000000"/>
              </a:solidFill>
              <a:latin typeface="Poppins Bold"/>
              <a:ea typeface="Poppins Bold"/>
              <a:cs typeface="Poppins Bold"/>
              <a:sym typeface="Poppins Bold"/>
            </a:endParaRPr>
          </a:p>
        </p:txBody>
      </p:sp>
      <p:sp>
        <p:nvSpPr>
          <p:cNvPr id="63" name="TextBox 62">
            <a:extLst>
              <a:ext uri="{FF2B5EF4-FFF2-40B4-BE49-F238E27FC236}">
                <a16:creationId xmlns:a16="http://schemas.microsoft.com/office/drawing/2014/main" xmlns="" id="{6A1281C7-F236-4C2E-B3CA-602FE9891020}"/>
              </a:ext>
            </a:extLst>
          </p:cNvPr>
          <p:cNvSpPr txBox="1"/>
          <p:nvPr/>
        </p:nvSpPr>
        <p:spPr>
          <a:xfrm>
            <a:off x="2242329" y="2872687"/>
            <a:ext cx="2475399" cy="1815882"/>
          </a:xfrm>
          <a:prstGeom prst="rect">
            <a:avLst/>
          </a:prstGeom>
          <a:noFill/>
        </p:spPr>
        <p:txBody>
          <a:bodyPr wrap="square" rtlCol="0">
            <a:spAutoFit/>
          </a:bodyPr>
          <a:lstStyle/>
          <a:p>
            <a:r>
              <a:rPr lang="en-US" sz="1600" dirty="0">
                <a:effectLst/>
                <a:latin typeface="Arial" panose="020B0604020202020204" pitchFamily="34" charset="0"/>
                <a:ea typeface="Calibri" panose="020F0502020204030204" pitchFamily="34" charset="0"/>
              </a:rPr>
              <a:t>Common clusters include CVD with diabetes, chronic kidney disease, COPD, and depression, with high polypharmacy risk (BHF, 2024, NICE NG106, 2018)</a:t>
            </a:r>
            <a:endParaRPr lang="en-US" sz="1600" dirty="0"/>
          </a:p>
        </p:txBody>
      </p:sp>
      <p:sp>
        <p:nvSpPr>
          <p:cNvPr id="87" name="TextBox 86">
            <a:extLst>
              <a:ext uri="{FF2B5EF4-FFF2-40B4-BE49-F238E27FC236}">
                <a16:creationId xmlns:a16="http://schemas.microsoft.com/office/drawing/2014/main" xmlns="" id="{0378524C-0AB4-4218-9E1B-3C8DFFA92871}"/>
              </a:ext>
            </a:extLst>
          </p:cNvPr>
          <p:cNvSpPr txBox="1"/>
          <p:nvPr/>
        </p:nvSpPr>
        <p:spPr>
          <a:xfrm>
            <a:off x="4887866" y="2876404"/>
            <a:ext cx="2374571" cy="2062103"/>
          </a:xfrm>
          <a:prstGeom prst="rect">
            <a:avLst/>
          </a:prstGeom>
          <a:noFill/>
        </p:spPr>
        <p:txBody>
          <a:bodyPr wrap="square" rtlCol="0">
            <a:spAutoFit/>
          </a:bodyPr>
          <a:lstStyle/>
          <a:p>
            <a:r>
              <a:rPr lang="en-US" sz="1600" dirty="0">
                <a:effectLst/>
                <a:latin typeface="Arial" panose="020B0604020202020204" pitchFamily="34" charset="0"/>
                <a:ea typeface="Calibri" panose="020F0502020204030204" pitchFamily="34" charset="0"/>
              </a:rPr>
              <a:t>Integrated reviews combine blood pressure, lipids, smoking, and diabetes checks to reduce missed processes (NICE NG136, 2019, NICE NG238, 2023)</a:t>
            </a:r>
            <a:endParaRPr lang="en-US" sz="1600" dirty="0"/>
          </a:p>
        </p:txBody>
      </p:sp>
      <p:sp>
        <p:nvSpPr>
          <p:cNvPr id="88" name="TextBox 87">
            <a:extLst>
              <a:ext uri="{FF2B5EF4-FFF2-40B4-BE49-F238E27FC236}">
                <a16:creationId xmlns:a16="http://schemas.microsoft.com/office/drawing/2014/main" xmlns="" id="{0AB94072-CAC8-4703-9975-07E05AE4A8B1}"/>
              </a:ext>
            </a:extLst>
          </p:cNvPr>
          <p:cNvSpPr txBox="1"/>
          <p:nvPr/>
        </p:nvSpPr>
        <p:spPr>
          <a:xfrm>
            <a:off x="7644505" y="2845898"/>
            <a:ext cx="2211860" cy="1323439"/>
          </a:xfrm>
          <a:prstGeom prst="rect">
            <a:avLst/>
          </a:prstGeom>
          <a:noFill/>
        </p:spPr>
        <p:txBody>
          <a:bodyPr wrap="square" rtlCol="0">
            <a:spAutoFit/>
          </a:bodyPr>
          <a:lstStyle/>
          <a:p>
            <a:r>
              <a:rPr lang="en-US" sz="1600" dirty="0">
                <a:effectLst/>
                <a:latin typeface="Arial" panose="020B0604020202020204" pitchFamily="34" charset="0"/>
                <a:ea typeface="Calibri" panose="020F0502020204030204" pitchFamily="34" charset="0"/>
              </a:rPr>
              <a:t>Mental health screening and referral improves adherence and outcomes (NICE NG106, 2018)</a:t>
            </a:r>
            <a:endParaRPr lang="en-US" sz="1600" dirty="0"/>
          </a:p>
        </p:txBody>
      </p:sp>
      <p:sp>
        <p:nvSpPr>
          <p:cNvPr id="89" name="Freeform 37">
            <a:extLst>
              <a:ext uri="{FF2B5EF4-FFF2-40B4-BE49-F238E27FC236}">
                <a16:creationId xmlns:a16="http://schemas.microsoft.com/office/drawing/2014/main" xmlns="" id="{3D2A2E47-8DBE-40EC-BDE1-215CBAF99EBF}"/>
              </a:ext>
            </a:extLst>
          </p:cNvPr>
          <p:cNvSpPr/>
          <p:nvPr/>
        </p:nvSpPr>
        <p:spPr>
          <a:xfrm>
            <a:off x="5858556" y="1820206"/>
            <a:ext cx="474919" cy="508182"/>
          </a:xfrm>
          <a:custGeom>
            <a:avLst/>
            <a:gdLst/>
            <a:ahLst/>
            <a:cxnLst/>
            <a:rect l="l" t="t" r="r" b="b"/>
            <a:pathLst>
              <a:path w="712378" h="762273">
                <a:moveTo>
                  <a:pt x="0" y="0"/>
                </a:moveTo>
                <a:lnTo>
                  <a:pt x="712378" y="0"/>
                </a:lnTo>
                <a:lnTo>
                  <a:pt x="712378" y="762272"/>
                </a:lnTo>
                <a:lnTo>
                  <a:pt x="0" y="762272"/>
                </a:lnTo>
                <a:lnTo>
                  <a:pt x="0" y="0"/>
                </a:lnTo>
                <a:close/>
              </a:path>
            </a:pathLst>
          </a:custGeom>
          <a:blipFill>
            <a:blip r:embed="rId2" cstate="print">
              <a:extLst>
                <a:ext uri="{96DAC541-7B7A-43D3-8B79-37D633B846F1}">
                  <asvg:svgBlip xmlns:asvg="http://schemas.microsoft.com/office/drawing/2016/SVG/main" xmlns="" r:embed="rId3"/>
                </a:ext>
              </a:extLst>
            </a:blip>
            <a:stretch>
              <a:fillRect/>
            </a:stretch>
          </a:blipFill>
        </p:spPr>
      </p:sp>
      <p:sp>
        <p:nvSpPr>
          <p:cNvPr id="90" name="Freeform 38">
            <a:extLst>
              <a:ext uri="{FF2B5EF4-FFF2-40B4-BE49-F238E27FC236}">
                <a16:creationId xmlns:a16="http://schemas.microsoft.com/office/drawing/2014/main" xmlns="" id="{EF66A89A-97FA-4313-9C69-A3D9F8449F63}"/>
              </a:ext>
            </a:extLst>
          </p:cNvPr>
          <p:cNvSpPr/>
          <p:nvPr/>
        </p:nvSpPr>
        <p:spPr>
          <a:xfrm>
            <a:off x="3233855" y="1820206"/>
            <a:ext cx="441263" cy="508182"/>
          </a:xfrm>
          <a:custGeom>
            <a:avLst/>
            <a:gdLst/>
            <a:ahLst/>
            <a:cxnLst/>
            <a:rect l="l" t="t" r="r" b="b"/>
            <a:pathLst>
              <a:path w="661894" h="762273">
                <a:moveTo>
                  <a:pt x="0" y="0"/>
                </a:moveTo>
                <a:lnTo>
                  <a:pt x="661894" y="0"/>
                </a:lnTo>
                <a:lnTo>
                  <a:pt x="661894" y="762272"/>
                </a:lnTo>
                <a:lnTo>
                  <a:pt x="0" y="762272"/>
                </a:lnTo>
                <a:lnTo>
                  <a:pt x="0" y="0"/>
                </a:lnTo>
                <a:close/>
              </a:path>
            </a:pathLst>
          </a:custGeom>
          <a:blipFill>
            <a:blip r:embed="rId4" cstate="print">
              <a:extLst>
                <a:ext uri="{96DAC541-7B7A-43D3-8B79-37D633B846F1}">
                  <asvg:svgBlip xmlns:asvg="http://schemas.microsoft.com/office/drawing/2016/SVG/main" xmlns="" r:embed="rId5"/>
                </a:ext>
              </a:extLst>
            </a:blip>
            <a:stretch>
              <a:fillRect/>
            </a:stretch>
          </a:blipFill>
        </p:spPr>
      </p:sp>
      <p:sp>
        <p:nvSpPr>
          <p:cNvPr id="91" name="Freeform 39">
            <a:extLst>
              <a:ext uri="{FF2B5EF4-FFF2-40B4-BE49-F238E27FC236}">
                <a16:creationId xmlns:a16="http://schemas.microsoft.com/office/drawing/2014/main" xmlns="" id="{6919C733-71DA-4E6F-BD4C-6F735B00AAC5}"/>
              </a:ext>
            </a:extLst>
          </p:cNvPr>
          <p:cNvSpPr/>
          <p:nvPr/>
        </p:nvSpPr>
        <p:spPr>
          <a:xfrm>
            <a:off x="8496344" y="1820206"/>
            <a:ext cx="508182" cy="508182"/>
          </a:xfrm>
          <a:custGeom>
            <a:avLst/>
            <a:gdLst/>
            <a:ahLst/>
            <a:cxnLst/>
            <a:rect l="l" t="t" r="r" b="b"/>
            <a:pathLst>
              <a:path w="762273" h="762273">
                <a:moveTo>
                  <a:pt x="0" y="0"/>
                </a:moveTo>
                <a:lnTo>
                  <a:pt x="762273" y="0"/>
                </a:lnTo>
                <a:lnTo>
                  <a:pt x="762273" y="762272"/>
                </a:lnTo>
                <a:lnTo>
                  <a:pt x="0" y="762272"/>
                </a:lnTo>
                <a:lnTo>
                  <a:pt x="0" y="0"/>
                </a:lnTo>
                <a:close/>
              </a:path>
            </a:pathLst>
          </a:custGeom>
          <a:blipFill>
            <a:blip r:embed="rId6" cstate="print">
              <a:extLst>
                <a:ext uri="{96DAC541-7B7A-43D3-8B79-37D633B846F1}">
                  <asvg:svgBlip xmlns:asvg="http://schemas.microsoft.com/office/drawing/2016/SVG/main" xmlns="" r:embed="rId7"/>
                </a:ext>
              </a:extLst>
            </a:blip>
            <a:stretch>
              <a:fillRect/>
            </a:stretch>
          </a:blipFill>
        </p:spPr>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TextBox 84"/>
          <p:cNvSpPr txBox="1"/>
          <p:nvPr/>
        </p:nvSpPr>
        <p:spPr>
          <a:xfrm>
            <a:off x="395983" y="625007"/>
            <a:ext cx="11572127" cy="559769"/>
          </a:xfrm>
          <a:prstGeom prst="rect">
            <a:avLst/>
          </a:prstGeom>
        </p:spPr>
        <p:txBody>
          <a:bodyPr lIns="0" tIns="0" rIns="0" bIns="0" rtlCol="0" anchor="t">
            <a:spAutoFit/>
          </a:bodyPr>
          <a:lstStyle/>
          <a:p>
            <a:pPr algn="ctr">
              <a:lnSpc>
                <a:spcPts val="5042"/>
              </a:lnSpc>
            </a:pPr>
            <a:r>
              <a:rPr lang="en-US" sz="2400" b="1" dirty="0">
                <a:effectLst/>
                <a:latin typeface="Arial" panose="020B0604020202020204" pitchFamily="34" charset="0"/>
                <a:ea typeface="Calibri" panose="020F0502020204030204" pitchFamily="34" charset="0"/>
              </a:rPr>
              <a:t>PREVENTION ACROSS PRIMARY, SECONDARY, TERTIARY</a:t>
            </a:r>
            <a:endParaRPr lang="en-US" sz="6000" b="1" dirty="0">
              <a:solidFill>
                <a:srgbClr val="343434"/>
              </a:solidFill>
              <a:latin typeface="Hagrid Ultra-Bold"/>
              <a:ea typeface="Hagrid Ultra-Bold"/>
              <a:cs typeface="Hagrid Ultra-Bold"/>
              <a:sym typeface="Hagrid Ultra-Bold"/>
            </a:endParaRPr>
          </a:p>
        </p:txBody>
      </p:sp>
      <p:sp>
        <p:nvSpPr>
          <p:cNvPr id="4" name="Freeform 4"/>
          <p:cNvSpPr/>
          <p:nvPr/>
        </p:nvSpPr>
        <p:spPr>
          <a:xfrm>
            <a:off x="3491474" y="1917065"/>
            <a:ext cx="734650" cy="73465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3434"/>
          </a:solidFill>
          <a:ln cap="sq">
            <a:noFill/>
            <a:prstDash val="solid"/>
            <a:miter/>
          </a:ln>
        </p:spPr>
      </p:sp>
      <p:sp>
        <p:nvSpPr>
          <p:cNvPr id="5" name="TextBox 5"/>
          <p:cNvSpPr txBox="1"/>
          <p:nvPr/>
        </p:nvSpPr>
        <p:spPr>
          <a:xfrm>
            <a:off x="3560347" y="1951502"/>
            <a:ext cx="596903" cy="631340"/>
          </a:xfrm>
          <a:prstGeom prst="rect">
            <a:avLst/>
          </a:prstGeom>
        </p:spPr>
        <p:txBody>
          <a:bodyPr lIns="47625" tIns="47625" rIns="47625" bIns="47625" rtlCol="0" anchor="ctr"/>
          <a:lstStyle/>
          <a:p>
            <a:pPr algn="ctr">
              <a:lnSpc>
                <a:spcPts val="2099"/>
              </a:lnSpc>
            </a:pPr>
            <a:endParaRPr sz="1688"/>
          </a:p>
        </p:txBody>
      </p:sp>
      <p:sp>
        <p:nvSpPr>
          <p:cNvPr id="7" name="Freeform 7"/>
          <p:cNvSpPr/>
          <p:nvPr/>
        </p:nvSpPr>
        <p:spPr>
          <a:xfrm>
            <a:off x="6337468" y="1917065"/>
            <a:ext cx="734650" cy="73465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3434"/>
          </a:solidFill>
          <a:ln cap="sq">
            <a:noFill/>
            <a:prstDash val="solid"/>
            <a:miter/>
          </a:ln>
        </p:spPr>
      </p:sp>
      <p:sp>
        <p:nvSpPr>
          <p:cNvPr id="8" name="TextBox 8"/>
          <p:cNvSpPr txBox="1"/>
          <p:nvPr/>
        </p:nvSpPr>
        <p:spPr>
          <a:xfrm>
            <a:off x="6406341" y="1951502"/>
            <a:ext cx="596903" cy="631340"/>
          </a:xfrm>
          <a:prstGeom prst="rect">
            <a:avLst/>
          </a:prstGeom>
        </p:spPr>
        <p:txBody>
          <a:bodyPr lIns="47625" tIns="47625" rIns="47625" bIns="47625" rtlCol="0" anchor="ctr"/>
          <a:lstStyle/>
          <a:p>
            <a:pPr algn="ctr">
              <a:lnSpc>
                <a:spcPts val="2099"/>
              </a:lnSpc>
            </a:pPr>
            <a:endParaRPr sz="1688"/>
          </a:p>
        </p:txBody>
      </p:sp>
      <p:sp>
        <p:nvSpPr>
          <p:cNvPr id="10" name="Freeform 10"/>
          <p:cNvSpPr/>
          <p:nvPr/>
        </p:nvSpPr>
        <p:spPr>
          <a:xfrm>
            <a:off x="9189244" y="1917065"/>
            <a:ext cx="734650" cy="73465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3434"/>
          </a:solidFill>
          <a:ln cap="sq">
            <a:noFill/>
            <a:prstDash val="solid"/>
            <a:miter/>
          </a:ln>
        </p:spPr>
      </p:sp>
      <p:sp>
        <p:nvSpPr>
          <p:cNvPr id="11" name="TextBox 11"/>
          <p:cNvSpPr txBox="1"/>
          <p:nvPr/>
        </p:nvSpPr>
        <p:spPr>
          <a:xfrm>
            <a:off x="9258117" y="1951502"/>
            <a:ext cx="596903" cy="631340"/>
          </a:xfrm>
          <a:prstGeom prst="rect">
            <a:avLst/>
          </a:prstGeom>
        </p:spPr>
        <p:txBody>
          <a:bodyPr lIns="47625" tIns="47625" rIns="47625" bIns="47625" rtlCol="0" anchor="ctr"/>
          <a:lstStyle/>
          <a:p>
            <a:pPr algn="ctr">
              <a:lnSpc>
                <a:spcPts val="2099"/>
              </a:lnSpc>
            </a:pPr>
            <a:endParaRPr sz="1688"/>
          </a:p>
        </p:txBody>
      </p:sp>
      <p:sp>
        <p:nvSpPr>
          <p:cNvPr id="15" name="Freeform 15"/>
          <p:cNvSpPr/>
          <p:nvPr/>
        </p:nvSpPr>
        <p:spPr>
          <a:xfrm>
            <a:off x="1932980" y="2280063"/>
            <a:ext cx="2507456" cy="3260575"/>
          </a:xfrm>
          <a:custGeom>
            <a:avLst/>
            <a:gdLst/>
            <a:ahLst/>
            <a:cxnLst/>
            <a:rect l="l" t="t" r="r" b="b"/>
            <a:pathLst>
              <a:path w="990600" h="1288128">
                <a:moveTo>
                  <a:pt x="40524" y="0"/>
                </a:moveTo>
                <a:lnTo>
                  <a:pt x="950076" y="0"/>
                </a:lnTo>
                <a:cubicBezTo>
                  <a:pt x="960824" y="0"/>
                  <a:pt x="971131" y="4270"/>
                  <a:pt x="978731" y="11869"/>
                </a:cubicBezTo>
                <a:cubicBezTo>
                  <a:pt x="986330" y="19469"/>
                  <a:pt x="990600" y="29777"/>
                  <a:pt x="990600" y="40524"/>
                </a:cubicBezTo>
                <a:lnTo>
                  <a:pt x="990600" y="1247604"/>
                </a:lnTo>
                <a:cubicBezTo>
                  <a:pt x="990600" y="1258352"/>
                  <a:pt x="986330" y="1268659"/>
                  <a:pt x="978731" y="1276259"/>
                </a:cubicBezTo>
                <a:cubicBezTo>
                  <a:pt x="971131" y="1283859"/>
                  <a:pt x="960824" y="1288128"/>
                  <a:pt x="950076" y="1288128"/>
                </a:cubicBezTo>
                <a:lnTo>
                  <a:pt x="40524" y="1288128"/>
                </a:lnTo>
                <a:cubicBezTo>
                  <a:pt x="29777" y="1288128"/>
                  <a:pt x="19469" y="1283859"/>
                  <a:pt x="11869" y="1276259"/>
                </a:cubicBezTo>
                <a:cubicBezTo>
                  <a:pt x="4270" y="1268659"/>
                  <a:pt x="0" y="1258352"/>
                  <a:pt x="0" y="1247604"/>
                </a:cubicBezTo>
                <a:lnTo>
                  <a:pt x="0" y="40524"/>
                </a:lnTo>
                <a:cubicBezTo>
                  <a:pt x="0" y="29777"/>
                  <a:pt x="4270" y="19469"/>
                  <a:pt x="11869" y="11869"/>
                </a:cubicBezTo>
                <a:cubicBezTo>
                  <a:pt x="19469" y="4270"/>
                  <a:pt x="29777" y="0"/>
                  <a:pt x="40524" y="0"/>
                </a:cubicBezTo>
                <a:close/>
              </a:path>
            </a:pathLst>
          </a:custGeom>
          <a:solidFill>
            <a:srgbClr val="343434"/>
          </a:solidFill>
          <a:ln cap="sq">
            <a:noFill/>
            <a:prstDash val="solid"/>
            <a:miter/>
          </a:ln>
        </p:spPr>
      </p:sp>
      <p:sp>
        <p:nvSpPr>
          <p:cNvPr id="16" name="TextBox 16"/>
          <p:cNvSpPr txBox="1"/>
          <p:nvPr/>
        </p:nvSpPr>
        <p:spPr>
          <a:xfrm>
            <a:off x="1932980" y="2183622"/>
            <a:ext cx="2507456" cy="3357016"/>
          </a:xfrm>
          <a:prstGeom prst="rect">
            <a:avLst/>
          </a:prstGeom>
        </p:spPr>
        <p:txBody>
          <a:bodyPr lIns="47625" tIns="47625" rIns="47625" bIns="47625" rtlCol="0" anchor="ctr"/>
          <a:lstStyle/>
          <a:p>
            <a:pPr algn="ctr">
              <a:lnSpc>
                <a:spcPts val="2099"/>
              </a:lnSpc>
            </a:pPr>
            <a:endParaRPr sz="1688"/>
          </a:p>
        </p:txBody>
      </p:sp>
      <p:sp>
        <p:nvSpPr>
          <p:cNvPr id="18" name="Freeform 18"/>
          <p:cNvSpPr/>
          <p:nvPr/>
        </p:nvSpPr>
        <p:spPr>
          <a:xfrm>
            <a:off x="2370973" y="5254879"/>
            <a:ext cx="1756485" cy="451568"/>
          </a:xfrm>
          <a:custGeom>
            <a:avLst/>
            <a:gdLst/>
            <a:ahLst/>
            <a:cxnLst/>
            <a:rect l="l" t="t" r="r" b="b"/>
            <a:pathLst>
              <a:path w="693920" h="178397">
                <a:moveTo>
                  <a:pt x="57850" y="0"/>
                </a:moveTo>
                <a:lnTo>
                  <a:pt x="636070" y="0"/>
                </a:lnTo>
                <a:cubicBezTo>
                  <a:pt x="651413" y="0"/>
                  <a:pt x="666127" y="6095"/>
                  <a:pt x="676976" y="16944"/>
                </a:cubicBezTo>
                <a:cubicBezTo>
                  <a:pt x="687825" y="27793"/>
                  <a:pt x="693920" y="42507"/>
                  <a:pt x="693920" y="57850"/>
                </a:cubicBezTo>
                <a:lnTo>
                  <a:pt x="693920" y="120547"/>
                </a:lnTo>
                <a:cubicBezTo>
                  <a:pt x="693920" y="152497"/>
                  <a:pt x="668020" y="178397"/>
                  <a:pt x="636070" y="178397"/>
                </a:cubicBezTo>
                <a:lnTo>
                  <a:pt x="57850" y="178397"/>
                </a:lnTo>
                <a:cubicBezTo>
                  <a:pt x="25900" y="178397"/>
                  <a:pt x="0" y="152497"/>
                  <a:pt x="0" y="120547"/>
                </a:cubicBezTo>
                <a:lnTo>
                  <a:pt x="0" y="57850"/>
                </a:lnTo>
                <a:cubicBezTo>
                  <a:pt x="0" y="25900"/>
                  <a:pt x="25900" y="0"/>
                  <a:pt x="57850" y="0"/>
                </a:cubicBezTo>
                <a:close/>
              </a:path>
            </a:pathLst>
          </a:custGeom>
          <a:solidFill>
            <a:srgbClr val="343434"/>
          </a:solidFill>
          <a:ln cap="sq">
            <a:noFill/>
            <a:prstDash val="solid"/>
            <a:miter/>
          </a:ln>
        </p:spPr>
      </p:sp>
      <p:sp>
        <p:nvSpPr>
          <p:cNvPr id="19" name="TextBox 19"/>
          <p:cNvSpPr txBox="1"/>
          <p:nvPr/>
        </p:nvSpPr>
        <p:spPr>
          <a:xfrm>
            <a:off x="2370973" y="5158438"/>
            <a:ext cx="1756485" cy="548009"/>
          </a:xfrm>
          <a:prstGeom prst="rect">
            <a:avLst/>
          </a:prstGeom>
        </p:spPr>
        <p:txBody>
          <a:bodyPr lIns="47625" tIns="47625" rIns="47625" bIns="47625" rtlCol="0" anchor="ctr"/>
          <a:lstStyle/>
          <a:p>
            <a:pPr algn="ctr">
              <a:lnSpc>
                <a:spcPts val="2099"/>
              </a:lnSpc>
            </a:pPr>
            <a:endParaRPr sz="1688"/>
          </a:p>
        </p:txBody>
      </p:sp>
      <p:sp>
        <p:nvSpPr>
          <p:cNvPr id="21" name="Freeform 21"/>
          <p:cNvSpPr/>
          <p:nvPr/>
        </p:nvSpPr>
        <p:spPr>
          <a:xfrm>
            <a:off x="4779764" y="2280063"/>
            <a:ext cx="2507456" cy="3260575"/>
          </a:xfrm>
          <a:custGeom>
            <a:avLst/>
            <a:gdLst/>
            <a:ahLst/>
            <a:cxnLst/>
            <a:rect l="l" t="t" r="r" b="b"/>
            <a:pathLst>
              <a:path w="990600" h="1288128">
                <a:moveTo>
                  <a:pt x="40524" y="0"/>
                </a:moveTo>
                <a:lnTo>
                  <a:pt x="950076" y="0"/>
                </a:lnTo>
                <a:cubicBezTo>
                  <a:pt x="960824" y="0"/>
                  <a:pt x="971131" y="4270"/>
                  <a:pt x="978731" y="11869"/>
                </a:cubicBezTo>
                <a:cubicBezTo>
                  <a:pt x="986330" y="19469"/>
                  <a:pt x="990600" y="29777"/>
                  <a:pt x="990600" y="40524"/>
                </a:cubicBezTo>
                <a:lnTo>
                  <a:pt x="990600" y="1247604"/>
                </a:lnTo>
                <a:cubicBezTo>
                  <a:pt x="990600" y="1258352"/>
                  <a:pt x="986330" y="1268659"/>
                  <a:pt x="978731" y="1276259"/>
                </a:cubicBezTo>
                <a:cubicBezTo>
                  <a:pt x="971131" y="1283859"/>
                  <a:pt x="960824" y="1288128"/>
                  <a:pt x="950076" y="1288128"/>
                </a:cubicBezTo>
                <a:lnTo>
                  <a:pt x="40524" y="1288128"/>
                </a:lnTo>
                <a:cubicBezTo>
                  <a:pt x="29777" y="1288128"/>
                  <a:pt x="19469" y="1283859"/>
                  <a:pt x="11869" y="1276259"/>
                </a:cubicBezTo>
                <a:cubicBezTo>
                  <a:pt x="4270" y="1268659"/>
                  <a:pt x="0" y="1258352"/>
                  <a:pt x="0" y="1247604"/>
                </a:cubicBezTo>
                <a:lnTo>
                  <a:pt x="0" y="40524"/>
                </a:lnTo>
                <a:cubicBezTo>
                  <a:pt x="0" y="29777"/>
                  <a:pt x="4270" y="19469"/>
                  <a:pt x="11869" y="11869"/>
                </a:cubicBezTo>
                <a:cubicBezTo>
                  <a:pt x="19469" y="4270"/>
                  <a:pt x="29777" y="0"/>
                  <a:pt x="40524" y="0"/>
                </a:cubicBezTo>
                <a:close/>
              </a:path>
            </a:pathLst>
          </a:custGeom>
          <a:solidFill>
            <a:srgbClr val="343434"/>
          </a:solidFill>
          <a:ln cap="sq">
            <a:noFill/>
            <a:prstDash val="solid"/>
            <a:miter/>
          </a:ln>
        </p:spPr>
      </p:sp>
      <p:sp>
        <p:nvSpPr>
          <p:cNvPr id="22" name="TextBox 22"/>
          <p:cNvSpPr txBox="1"/>
          <p:nvPr/>
        </p:nvSpPr>
        <p:spPr>
          <a:xfrm>
            <a:off x="4779764" y="2183622"/>
            <a:ext cx="2507456" cy="3357016"/>
          </a:xfrm>
          <a:prstGeom prst="rect">
            <a:avLst/>
          </a:prstGeom>
        </p:spPr>
        <p:txBody>
          <a:bodyPr lIns="47625" tIns="47625" rIns="47625" bIns="47625" rtlCol="0" anchor="ctr"/>
          <a:lstStyle/>
          <a:p>
            <a:pPr algn="ctr">
              <a:lnSpc>
                <a:spcPts val="2099"/>
              </a:lnSpc>
            </a:pPr>
            <a:endParaRPr sz="1688"/>
          </a:p>
        </p:txBody>
      </p:sp>
      <p:sp>
        <p:nvSpPr>
          <p:cNvPr id="27" name="Freeform 27"/>
          <p:cNvSpPr/>
          <p:nvPr/>
        </p:nvSpPr>
        <p:spPr>
          <a:xfrm>
            <a:off x="7626549" y="2280063"/>
            <a:ext cx="2507456" cy="3260575"/>
          </a:xfrm>
          <a:custGeom>
            <a:avLst/>
            <a:gdLst/>
            <a:ahLst/>
            <a:cxnLst/>
            <a:rect l="l" t="t" r="r" b="b"/>
            <a:pathLst>
              <a:path w="990600" h="1288128">
                <a:moveTo>
                  <a:pt x="40524" y="0"/>
                </a:moveTo>
                <a:lnTo>
                  <a:pt x="950076" y="0"/>
                </a:lnTo>
                <a:cubicBezTo>
                  <a:pt x="960824" y="0"/>
                  <a:pt x="971131" y="4270"/>
                  <a:pt x="978731" y="11869"/>
                </a:cubicBezTo>
                <a:cubicBezTo>
                  <a:pt x="986330" y="19469"/>
                  <a:pt x="990600" y="29777"/>
                  <a:pt x="990600" y="40524"/>
                </a:cubicBezTo>
                <a:lnTo>
                  <a:pt x="990600" y="1247604"/>
                </a:lnTo>
                <a:cubicBezTo>
                  <a:pt x="990600" y="1258352"/>
                  <a:pt x="986330" y="1268659"/>
                  <a:pt x="978731" y="1276259"/>
                </a:cubicBezTo>
                <a:cubicBezTo>
                  <a:pt x="971131" y="1283859"/>
                  <a:pt x="960824" y="1288128"/>
                  <a:pt x="950076" y="1288128"/>
                </a:cubicBezTo>
                <a:lnTo>
                  <a:pt x="40524" y="1288128"/>
                </a:lnTo>
                <a:cubicBezTo>
                  <a:pt x="29777" y="1288128"/>
                  <a:pt x="19469" y="1283859"/>
                  <a:pt x="11869" y="1276259"/>
                </a:cubicBezTo>
                <a:cubicBezTo>
                  <a:pt x="4270" y="1268659"/>
                  <a:pt x="0" y="1258352"/>
                  <a:pt x="0" y="1247604"/>
                </a:cubicBezTo>
                <a:lnTo>
                  <a:pt x="0" y="40524"/>
                </a:lnTo>
                <a:cubicBezTo>
                  <a:pt x="0" y="29777"/>
                  <a:pt x="4270" y="19469"/>
                  <a:pt x="11869" y="11869"/>
                </a:cubicBezTo>
                <a:cubicBezTo>
                  <a:pt x="19469" y="4270"/>
                  <a:pt x="29777" y="0"/>
                  <a:pt x="40524" y="0"/>
                </a:cubicBezTo>
                <a:close/>
              </a:path>
            </a:pathLst>
          </a:custGeom>
          <a:solidFill>
            <a:srgbClr val="343434"/>
          </a:solidFill>
          <a:ln cap="sq">
            <a:noFill/>
            <a:prstDash val="solid"/>
            <a:miter/>
          </a:ln>
        </p:spPr>
      </p:sp>
      <p:sp>
        <p:nvSpPr>
          <p:cNvPr id="28" name="TextBox 28"/>
          <p:cNvSpPr txBox="1"/>
          <p:nvPr/>
        </p:nvSpPr>
        <p:spPr>
          <a:xfrm>
            <a:off x="7626549" y="2183622"/>
            <a:ext cx="2507456" cy="3357016"/>
          </a:xfrm>
          <a:prstGeom prst="rect">
            <a:avLst/>
          </a:prstGeom>
        </p:spPr>
        <p:txBody>
          <a:bodyPr lIns="47625" tIns="47625" rIns="47625" bIns="47625" rtlCol="0" anchor="ctr"/>
          <a:lstStyle/>
          <a:p>
            <a:pPr algn="ctr">
              <a:lnSpc>
                <a:spcPts val="2099"/>
              </a:lnSpc>
            </a:pPr>
            <a:endParaRPr sz="1688"/>
          </a:p>
        </p:txBody>
      </p:sp>
      <p:sp>
        <p:nvSpPr>
          <p:cNvPr id="30" name="Freeform 30"/>
          <p:cNvSpPr/>
          <p:nvPr/>
        </p:nvSpPr>
        <p:spPr>
          <a:xfrm>
            <a:off x="5217758" y="5254879"/>
            <a:ext cx="1756485" cy="451568"/>
          </a:xfrm>
          <a:custGeom>
            <a:avLst/>
            <a:gdLst/>
            <a:ahLst/>
            <a:cxnLst/>
            <a:rect l="l" t="t" r="r" b="b"/>
            <a:pathLst>
              <a:path w="693920" h="178397">
                <a:moveTo>
                  <a:pt x="57850" y="0"/>
                </a:moveTo>
                <a:lnTo>
                  <a:pt x="636070" y="0"/>
                </a:lnTo>
                <a:cubicBezTo>
                  <a:pt x="651413" y="0"/>
                  <a:pt x="666127" y="6095"/>
                  <a:pt x="676976" y="16944"/>
                </a:cubicBezTo>
                <a:cubicBezTo>
                  <a:pt x="687825" y="27793"/>
                  <a:pt x="693920" y="42507"/>
                  <a:pt x="693920" y="57850"/>
                </a:cubicBezTo>
                <a:lnTo>
                  <a:pt x="693920" y="120547"/>
                </a:lnTo>
                <a:cubicBezTo>
                  <a:pt x="693920" y="152497"/>
                  <a:pt x="668020" y="178397"/>
                  <a:pt x="636070" y="178397"/>
                </a:cubicBezTo>
                <a:lnTo>
                  <a:pt x="57850" y="178397"/>
                </a:lnTo>
                <a:cubicBezTo>
                  <a:pt x="25900" y="178397"/>
                  <a:pt x="0" y="152497"/>
                  <a:pt x="0" y="120547"/>
                </a:cubicBezTo>
                <a:lnTo>
                  <a:pt x="0" y="57850"/>
                </a:lnTo>
                <a:cubicBezTo>
                  <a:pt x="0" y="25900"/>
                  <a:pt x="25900" y="0"/>
                  <a:pt x="57850" y="0"/>
                </a:cubicBezTo>
                <a:close/>
              </a:path>
            </a:pathLst>
          </a:custGeom>
          <a:solidFill>
            <a:srgbClr val="343434"/>
          </a:solidFill>
          <a:ln cap="sq">
            <a:noFill/>
            <a:prstDash val="solid"/>
            <a:miter/>
          </a:ln>
        </p:spPr>
      </p:sp>
      <p:sp>
        <p:nvSpPr>
          <p:cNvPr id="31" name="TextBox 31"/>
          <p:cNvSpPr txBox="1"/>
          <p:nvPr/>
        </p:nvSpPr>
        <p:spPr>
          <a:xfrm>
            <a:off x="5217758" y="5158438"/>
            <a:ext cx="1756485" cy="548009"/>
          </a:xfrm>
          <a:prstGeom prst="rect">
            <a:avLst/>
          </a:prstGeom>
        </p:spPr>
        <p:txBody>
          <a:bodyPr lIns="47625" tIns="47625" rIns="47625" bIns="47625" rtlCol="0" anchor="ctr"/>
          <a:lstStyle/>
          <a:p>
            <a:pPr algn="ctr">
              <a:lnSpc>
                <a:spcPts val="2099"/>
              </a:lnSpc>
            </a:pPr>
            <a:endParaRPr sz="1688"/>
          </a:p>
        </p:txBody>
      </p:sp>
      <p:sp>
        <p:nvSpPr>
          <p:cNvPr id="33" name="Freeform 33"/>
          <p:cNvSpPr/>
          <p:nvPr/>
        </p:nvSpPr>
        <p:spPr>
          <a:xfrm>
            <a:off x="8064103" y="5254879"/>
            <a:ext cx="1756485" cy="451568"/>
          </a:xfrm>
          <a:custGeom>
            <a:avLst/>
            <a:gdLst/>
            <a:ahLst/>
            <a:cxnLst/>
            <a:rect l="l" t="t" r="r" b="b"/>
            <a:pathLst>
              <a:path w="693920" h="178397">
                <a:moveTo>
                  <a:pt x="57850" y="0"/>
                </a:moveTo>
                <a:lnTo>
                  <a:pt x="636070" y="0"/>
                </a:lnTo>
                <a:cubicBezTo>
                  <a:pt x="651413" y="0"/>
                  <a:pt x="666127" y="6095"/>
                  <a:pt x="676976" y="16944"/>
                </a:cubicBezTo>
                <a:cubicBezTo>
                  <a:pt x="687825" y="27793"/>
                  <a:pt x="693920" y="42507"/>
                  <a:pt x="693920" y="57850"/>
                </a:cubicBezTo>
                <a:lnTo>
                  <a:pt x="693920" y="120547"/>
                </a:lnTo>
                <a:cubicBezTo>
                  <a:pt x="693920" y="152497"/>
                  <a:pt x="668020" y="178397"/>
                  <a:pt x="636070" y="178397"/>
                </a:cubicBezTo>
                <a:lnTo>
                  <a:pt x="57850" y="178397"/>
                </a:lnTo>
                <a:cubicBezTo>
                  <a:pt x="25900" y="178397"/>
                  <a:pt x="0" y="152497"/>
                  <a:pt x="0" y="120547"/>
                </a:cubicBezTo>
                <a:lnTo>
                  <a:pt x="0" y="57850"/>
                </a:lnTo>
                <a:cubicBezTo>
                  <a:pt x="0" y="25900"/>
                  <a:pt x="25900" y="0"/>
                  <a:pt x="57850" y="0"/>
                </a:cubicBezTo>
                <a:close/>
              </a:path>
            </a:pathLst>
          </a:custGeom>
          <a:solidFill>
            <a:srgbClr val="343434"/>
          </a:solidFill>
          <a:ln cap="sq">
            <a:noFill/>
            <a:prstDash val="solid"/>
            <a:miter/>
          </a:ln>
        </p:spPr>
      </p:sp>
      <p:sp>
        <p:nvSpPr>
          <p:cNvPr id="34" name="TextBox 34"/>
          <p:cNvSpPr txBox="1"/>
          <p:nvPr/>
        </p:nvSpPr>
        <p:spPr>
          <a:xfrm>
            <a:off x="8064103" y="5158438"/>
            <a:ext cx="1756485" cy="548009"/>
          </a:xfrm>
          <a:prstGeom prst="rect">
            <a:avLst/>
          </a:prstGeom>
        </p:spPr>
        <p:txBody>
          <a:bodyPr lIns="47625" tIns="47625" rIns="47625" bIns="47625" rtlCol="0" anchor="ctr"/>
          <a:lstStyle/>
          <a:p>
            <a:pPr algn="ctr">
              <a:lnSpc>
                <a:spcPts val="2099"/>
              </a:lnSpc>
            </a:pPr>
            <a:endParaRPr sz="1688"/>
          </a:p>
        </p:txBody>
      </p:sp>
      <p:sp>
        <p:nvSpPr>
          <p:cNvPr id="36" name="Freeform 36"/>
          <p:cNvSpPr/>
          <p:nvPr/>
        </p:nvSpPr>
        <p:spPr>
          <a:xfrm>
            <a:off x="2057995" y="2159374"/>
            <a:ext cx="2507456" cy="3260575"/>
          </a:xfrm>
          <a:custGeom>
            <a:avLst/>
            <a:gdLst/>
            <a:ahLst/>
            <a:cxnLst/>
            <a:rect l="l" t="t" r="r" b="b"/>
            <a:pathLst>
              <a:path w="990600" h="1288128">
                <a:moveTo>
                  <a:pt x="40524" y="0"/>
                </a:moveTo>
                <a:lnTo>
                  <a:pt x="950076" y="0"/>
                </a:lnTo>
                <a:cubicBezTo>
                  <a:pt x="960824" y="0"/>
                  <a:pt x="971131" y="4270"/>
                  <a:pt x="978731" y="11869"/>
                </a:cubicBezTo>
                <a:cubicBezTo>
                  <a:pt x="986330" y="19469"/>
                  <a:pt x="990600" y="29777"/>
                  <a:pt x="990600" y="40524"/>
                </a:cubicBezTo>
                <a:lnTo>
                  <a:pt x="990600" y="1247604"/>
                </a:lnTo>
                <a:cubicBezTo>
                  <a:pt x="990600" y="1258352"/>
                  <a:pt x="986330" y="1268659"/>
                  <a:pt x="978731" y="1276259"/>
                </a:cubicBezTo>
                <a:cubicBezTo>
                  <a:pt x="971131" y="1283859"/>
                  <a:pt x="960824" y="1288128"/>
                  <a:pt x="950076" y="1288128"/>
                </a:cubicBezTo>
                <a:lnTo>
                  <a:pt x="40524" y="1288128"/>
                </a:lnTo>
                <a:cubicBezTo>
                  <a:pt x="29777" y="1288128"/>
                  <a:pt x="19469" y="1283859"/>
                  <a:pt x="11869" y="1276259"/>
                </a:cubicBezTo>
                <a:cubicBezTo>
                  <a:pt x="4270" y="1268659"/>
                  <a:pt x="0" y="1258352"/>
                  <a:pt x="0" y="1247604"/>
                </a:cubicBezTo>
                <a:lnTo>
                  <a:pt x="0" y="40524"/>
                </a:lnTo>
                <a:cubicBezTo>
                  <a:pt x="0" y="29777"/>
                  <a:pt x="4270" y="19469"/>
                  <a:pt x="11869" y="11869"/>
                </a:cubicBezTo>
                <a:cubicBezTo>
                  <a:pt x="19469" y="4270"/>
                  <a:pt x="29777" y="0"/>
                  <a:pt x="40524" y="0"/>
                </a:cubicBezTo>
                <a:close/>
              </a:path>
            </a:pathLst>
          </a:custGeom>
          <a:solidFill>
            <a:srgbClr val="CAE2EA"/>
          </a:solidFill>
          <a:ln w="9525" cap="sq">
            <a:solidFill>
              <a:srgbClr val="343434"/>
            </a:solidFill>
            <a:prstDash val="solid"/>
            <a:miter/>
          </a:ln>
        </p:spPr>
      </p:sp>
      <p:sp>
        <p:nvSpPr>
          <p:cNvPr id="37" name="TextBox 37"/>
          <p:cNvSpPr txBox="1"/>
          <p:nvPr/>
        </p:nvSpPr>
        <p:spPr>
          <a:xfrm>
            <a:off x="2057995" y="2062933"/>
            <a:ext cx="2507456" cy="3357016"/>
          </a:xfrm>
          <a:prstGeom prst="rect">
            <a:avLst/>
          </a:prstGeom>
        </p:spPr>
        <p:txBody>
          <a:bodyPr lIns="47625" tIns="47625" rIns="47625" bIns="47625" rtlCol="0" anchor="ctr"/>
          <a:lstStyle/>
          <a:p>
            <a:pPr algn="ctr">
              <a:lnSpc>
                <a:spcPts val="2099"/>
              </a:lnSpc>
            </a:pPr>
            <a:endParaRPr sz="1688"/>
          </a:p>
        </p:txBody>
      </p:sp>
      <p:sp>
        <p:nvSpPr>
          <p:cNvPr id="39" name="Freeform 39"/>
          <p:cNvSpPr/>
          <p:nvPr/>
        </p:nvSpPr>
        <p:spPr>
          <a:xfrm>
            <a:off x="4904780" y="2159374"/>
            <a:ext cx="2507456" cy="3260575"/>
          </a:xfrm>
          <a:custGeom>
            <a:avLst/>
            <a:gdLst/>
            <a:ahLst/>
            <a:cxnLst/>
            <a:rect l="l" t="t" r="r" b="b"/>
            <a:pathLst>
              <a:path w="990600" h="1288128">
                <a:moveTo>
                  <a:pt x="40524" y="0"/>
                </a:moveTo>
                <a:lnTo>
                  <a:pt x="950076" y="0"/>
                </a:lnTo>
                <a:cubicBezTo>
                  <a:pt x="960824" y="0"/>
                  <a:pt x="971131" y="4270"/>
                  <a:pt x="978731" y="11869"/>
                </a:cubicBezTo>
                <a:cubicBezTo>
                  <a:pt x="986330" y="19469"/>
                  <a:pt x="990600" y="29777"/>
                  <a:pt x="990600" y="40524"/>
                </a:cubicBezTo>
                <a:lnTo>
                  <a:pt x="990600" y="1247604"/>
                </a:lnTo>
                <a:cubicBezTo>
                  <a:pt x="990600" y="1258352"/>
                  <a:pt x="986330" y="1268659"/>
                  <a:pt x="978731" y="1276259"/>
                </a:cubicBezTo>
                <a:cubicBezTo>
                  <a:pt x="971131" y="1283859"/>
                  <a:pt x="960824" y="1288128"/>
                  <a:pt x="950076" y="1288128"/>
                </a:cubicBezTo>
                <a:lnTo>
                  <a:pt x="40524" y="1288128"/>
                </a:lnTo>
                <a:cubicBezTo>
                  <a:pt x="29777" y="1288128"/>
                  <a:pt x="19469" y="1283859"/>
                  <a:pt x="11869" y="1276259"/>
                </a:cubicBezTo>
                <a:cubicBezTo>
                  <a:pt x="4270" y="1268659"/>
                  <a:pt x="0" y="1258352"/>
                  <a:pt x="0" y="1247604"/>
                </a:cubicBezTo>
                <a:lnTo>
                  <a:pt x="0" y="40524"/>
                </a:lnTo>
                <a:cubicBezTo>
                  <a:pt x="0" y="29777"/>
                  <a:pt x="4270" y="19469"/>
                  <a:pt x="11869" y="11869"/>
                </a:cubicBezTo>
                <a:cubicBezTo>
                  <a:pt x="19469" y="4270"/>
                  <a:pt x="29777" y="0"/>
                  <a:pt x="40524" y="0"/>
                </a:cubicBezTo>
                <a:close/>
              </a:path>
            </a:pathLst>
          </a:custGeom>
          <a:solidFill>
            <a:srgbClr val="F8C48E"/>
          </a:solidFill>
          <a:ln w="9525" cap="sq">
            <a:solidFill>
              <a:srgbClr val="343434"/>
            </a:solidFill>
            <a:prstDash val="solid"/>
            <a:miter/>
          </a:ln>
        </p:spPr>
      </p:sp>
      <p:sp>
        <p:nvSpPr>
          <p:cNvPr id="40" name="TextBox 40"/>
          <p:cNvSpPr txBox="1"/>
          <p:nvPr/>
        </p:nvSpPr>
        <p:spPr>
          <a:xfrm>
            <a:off x="4904780" y="2062933"/>
            <a:ext cx="2507456" cy="3357016"/>
          </a:xfrm>
          <a:prstGeom prst="rect">
            <a:avLst/>
          </a:prstGeom>
        </p:spPr>
        <p:txBody>
          <a:bodyPr lIns="47625" tIns="47625" rIns="47625" bIns="47625" rtlCol="0" anchor="ctr"/>
          <a:lstStyle/>
          <a:p>
            <a:pPr algn="ctr">
              <a:lnSpc>
                <a:spcPts val="2099"/>
              </a:lnSpc>
            </a:pPr>
            <a:endParaRPr sz="1688"/>
          </a:p>
        </p:txBody>
      </p:sp>
      <p:sp>
        <p:nvSpPr>
          <p:cNvPr id="42" name="Freeform 42"/>
          <p:cNvSpPr/>
          <p:nvPr/>
        </p:nvSpPr>
        <p:spPr>
          <a:xfrm>
            <a:off x="7751564" y="2159374"/>
            <a:ext cx="2507456" cy="3260575"/>
          </a:xfrm>
          <a:custGeom>
            <a:avLst/>
            <a:gdLst/>
            <a:ahLst/>
            <a:cxnLst/>
            <a:rect l="l" t="t" r="r" b="b"/>
            <a:pathLst>
              <a:path w="990600" h="1288128">
                <a:moveTo>
                  <a:pt x="40524" y="0"/>
                </a:moveTo>
                <a:lnTo>
                  <a:pt x="950076" y="0"/>
                </a:lnTo>
                <a:cubicBezTo>
                  <a:pt x="960824" y="0"/>
                  <a:pt x="971131" y="4270"/>
                  <a:pt x="978731" y="11869"/>
                </a:cubicBezTo>
                <a:cubicBezTo>
                  <a:pt x="986330" y="19469"/>
                  <a:pt x="990600" y="29777"/>
                  <a:pt x="990600" y="40524"/>
                </a:cubicBezTo>
                <a:lnTo>
                  <a:pt x="990600" y="1247604"/>
                </a:lnTo>
                <a:cubicBezTo>
                  <a:pt x="990600" y="1258352"/>
                  <a:pt x="986330" y="1268659"/>
                  <a:pt x="978731" y="1276259"/>
                </a:cubicBezTo>
                <a:cubicBezTo>
                  <a:pt x="971131" y="1283859"/>
                  <a:pt x="960824" y="1288128"/>
                  <a:pt x="950076" y="1288128"/>
                </a:cubicBezTo>
                <a:lnTo>
                  <a:pt x="40524" y="1288128"/>
                </a:lnTo>
                <a:cubicBezTo>
                  <a:pt x="29777" y="1288128"/>
                  <a:pt x="19469" y="1283859"/>
                  <a:pt x="11869" y="1276259"/>
                </a:cubicBezTo>
                <a:cubicBezTo>
                  <a:pt x="4270" y="1268659"/>
                  <a:pt x="0" y="1258352"/>
                  <a:pt x="0" y="1247604"/>
                </a:cubicBezTo>
                <a:lnTo>
                  <a:pt x="0" y="40524"/>
                </a:lnTo>
                <a:cubicBezTo>
                  <a:pt x="0" y="29777"/>
                  <a:pt x="4270" y="19469"/>
                  <a:pt x="11869" y="11869"/>
                </a:cubicBezTo>
                <a:cubicBezTo>
                  <a:pt x="19469" y="4270"/>
                  <a:pt x="29777" y="0"/>
                  <a:pt x="40524" y="0"/>
                </a:cubicBezTo>
                <a:close/>
              </a:path>
            </a:pathLst>
          </a:custGeom>
          <a:solidFill>
            <a:srgbClr val="FDD5D4"/>
          </a:solidFill>
          <a:ln w="9525" cap="sq">
            <a:solidFill>
              <a:srgbClr val="343434"/>
            </a:solidFill>
            <a:prstDash val="solid"/>
            <a:miter/>
          </a:ln>
        </p:spPr>
      </p:sp>
      <p:sp>
        <p:nvSpPr>
          <p:cNvPr id="43" name="TextBox 43"/>
          <p:cNvSpPr txBox="1"/>
          <p:nvPr/>
        </p:nvSpPr>
        <p:spPr>
          <a:xfrm>
            <a:off x="7751564" y="2062933"/>
            <a:ext cx="2507456" cy="3357016"/>
          </a:xfrm>
          <a:prstGeom prst="rect">
            <a:avLst/>
          </a:prstGeom>
        </p:spPr>
        <p:txBody>
          <a:bodyPr lIns="47625" tIns="47625" rIns="47625" bIns="47625" rtlCol="0" anchor="ctr"/>
          <a:lstStyle/>
          <a:p>
            <a:pPr algn="ctr">
              <a:lnSpc>
                <a:spcPts val="2099"/>
              </a:lnSpc>
            </a:pPr>
            <a:endParaRPr sz="1688"/>
          </a:p>
        </p:txBody>
      </p:sp>
      <p:sp>
        <p:nvSpPr>
          <p:cNvPr id="45" name="Freeform 45"/>
          <p:cNvSpPr/>
          <p:nvPr/>
        </p:nvSpPr>
        <p:spPr>
          <a:xfrm>
            <a:off x="2433481" y="5194165"/>
            <a:ext cx="1756485" cy="451568"/>
          </a:xfrm>
          <a:custGeom>
            <a:avLst/>
            <a:gdLst/>
            <a:ahLst/>
            <a:cxnLst/>
            <a:rect l="l" t="t" r="r" b="b"/>
            <a:pathLst>
              <a:path w="693920" h="178397">
                <a:moveTo>
                  <a:pt x="57850" y="0"/>
                </a:moveTo>
                <a:lnTo>
                  <a:pt x="636070" y="0"/>
                </a:lnTo>
                <a:cubicBezTo>
                  <a:pt x="651413" y="0"/>
                  <a:pt x="666127" y="6095"/>
                  <a:pt x="676976" y="16944"/>
                </a:cubicBezTo>
                <a:cubicBezTo>
                  <a:pt x="687825" y="27793"/>
                  <a:pt x="693920" y="42507"/>
                  <a:pt x="693920" y="57850"/>
                </a:cubicBezTo>
                <a:lnTo>
                  <a:pt x="693920" y="120547"/>
                </a:lnTo>
                <a:cubicBezTo>
                  <a:pt x="693920" y="152497"/>
                  <a:pt x="668020" y="178397"/>
                  <a:pt x="636070" y="178397"/>
                </a:cubicBezTo>
                <a:lnTo>
                  <a:pt x="57850" y="178397"/>
                </a:lnTo>
                <a:cubicBezTo>
                  <a:pt x="25900" y="178397"/>
                  <a:pt x="0" y="152497"/>
                  <a:pt x="0" y="120547"/>
                </a:cubicBezTo>
                <a:lnTo>
                  <a:pt x="0" y="57850"/>
                </a:lnTo>
                <a:cubicBezTo>
                  <a:pt x="0" y="25900"/>
                  <a:pt x="25900" y="0"/>
                  <a:pt x="57850" y="0"/>
                </a:cubicBezTo>
                <a:close/>
              </a:path>
            </a:pathLst>
          </a:custGeom>
          <a:solidFill>
            <a:srgbClr val="FFFFFF"/>
          </a:solidFill>
          <a:ln w="9525" cap="sq">
            <a:solidFill>
              <a:srgbClr val="343434"/>
            </a:solidFill>
            <a:prstDash val="solid"/>
            <a:miter/>
          </a:ln>
        </p:spPr>
      </p:sp>
      <p:sp>
        <p:nvSpPr>
          <p:cNvPr id="46" name="TextBox 46"/>
          <p:cNvSpPr txBox="1"/>
          <p:nvPr/>
        </p:nvSpPr>
        <p:spPr>
          <a:xfrm>
            <a:off x="2433481" y="5097724"/>
            <a:ext cx="1756485" cy="548009"/>
          </a:xfrm>
          <a:prstGeom prst="rect">
            <a:avLst/>
          </a:prstGeom>
        </p:spPr>
        <p:txBody>
          <a:bodyPr lIns="47625" tIns="47625" rIns="47625" bIns="47625" rtlCol="0" anchor="ctr"/>
          <a:lstStyle/>
          <a:p>
            <a:pPr algn="ctr">
              <a:lnSpc>
                <a:spcPts val="2099"/>
              </a:lnSpc>
            </a:pPr>
            <a:endParaRPr sz="1688"/>
          </a:p>
        </p:txBody>
      </p:sp>
      <p:sp>
        <p:nvSpPr>
          <p:cNvPr id="48" name="Freeform 48"/>
          <p:cNvSpPr/>
          <p:nvPr/>
        </p:nvSpPr>
        <p:spPr>
          <a:xfrm>
            <a:off x="5280265" y="5194165"/>
            <a:ext cx="1756485" cy="451568"/>
          </a:xfrm>
          <a:custGeom>
            <a:avLst/>
            <a:gdLst/>
            <a:ahLst/>
            <a:cxnLst/>
            <a:rect l="l" t="t" r="r" b="b"/>
            <a:pathLst>
              <a:path w="693920" h="178397">
                <a:moveTo>
                  <a:pt x="57850" y="0"/>
                </a:moveTo>
                <a:lnTo>
                  <a:pt x="636070" y="0"/>
                </a:lnTo>
                <a:cubicBezTo>
                  <a:pt x="651413" y="0"/>
                  <a:pt x="666127" y="6095"/>
                  <a:pt x="676976" y="16944"/>
                </a:cubicBezTo>
                <a:cubicBezTo>
                  <a:pt x="687825" y="27793"/>
                  <a:pt x="693920" y="42507"/>
                  <a:pt x="693920" y="57850"/>
                </a:cubicBezTo>
                <a:lnTo>
                  <a:pt x="693920" y="120547"/>
                </a:lnTo>
                <a:cubicBezTo>
                  <a:pt x="693920" y="152497"/>
                  <a:pt x="668020" y="178397"/>
                  <a:pt x="636070" y="178397"/>
                </a:cubicBezTo>
                <a:lnTo>
                  <a:pt x="57850" y="178397"/>
                </a:lnTo>
                <a:cubicBezTo>
                  <a:pt x="25900" y="178397"/>
                  <a:pt x="0" y="152497"/>
                  <a:pt x="0" y="120547"/>
                </a:cubicBezTo>
                <a:lnTo>
                  <a:pt x="0" y="57850"/>
                </a:lnTo>
                <a:cubicBezTo>
                  <a:pt x="0" y="25900"/>
                  <a:pt x="25900" y="0"/>
                  <a:pt x="57850" y="0"/>
                </a:cubicBezTo>
                <a:close/>
              </a:path>
            </a:pathLst>
          </a:custGeom>
          <a:solidFill>
            <a:srgbClr val="FFFFFF"/>
          </a:solidFill>
          <a:ln w="9525" cap="sq">
            <a:solidFill>
              <a:srgbClr val="343434"/>
            </a:solidFill>
            <a:prstDash val="solid"/>
            <a:miter/>
          </a:ln>
        </p:spPr>
      </p:sp>
      <p:sp>
        <p:nvSpPr>
          <p:cNvPr id="49" name="TextBox 49"/>
          <p:cNvSpPr txBox="1"/>
          <p:nvPr/>
        </p:nvSpPr>
        <p:spPr>
          <a:xfrm>
            <a:off x="5280265" y="5097724"/>
            <a:ext cx="1756485" cy="548009"/>
          </a:xfrm>
          <a:prstGeom prst="rect">
            <a:avLst/>
          </a:prstGeom>
        </p:spPr>
        <p:txBody>
          <a:bodyPr lIns="47625" tIns="47625" rIns="47625" bIns="47625" rtlCol="0" anchor="ctr"/>
          <a:lstStyle/>
          <a:p>
            <a:pPr algn="ctr">
              <a:lnSpc>
                <a:spcPts val="2099"/>
              </a:lnSpc>
            </a:pPr>
            <a:endParaRPr sz="1688"/>
          </a:p>
        </p:txBody>
      </p:sp>
      <p:sp>
        <p:nvSpPr>
          <p:cNvPr id="51" name="Freeform 51"/>
          <p:cNvSpPr/>
          <p:nvPr/>
        </p:nvSpPr>
        <p:spPr>
          <a:xfrm>
            <a:off x="8127050" y="5194165"/>
            <a:ext cx="1756485" cy="451568"/>
          </a:xfrm>
          <a:custGeom>
            <a:avLst/>
            <a:gdLst/>
            <a:ahLst/>
            <a:cxnLst/>
            <a:rect l="l" t="t" r="r" b="b"/>
            <a:pathLst>
              <a:path w="693920" h="178397">
                <a:moveTo>
                  <a:pt x="57850" y="0"/>
                </a:moveTo>
                <a:lnTo>
                  <a:pt x="636070" y="0"/>
                </a:lnTo>
                <a:cubicBezTo>
                  <a:pt x="651413" y="0"/>
                  <a:pt x="666127" y="6095"/>
                  <a:pt x="676976" y="16944"/>
                </a:cubicBezTo>
                <a:cubicBezTo>
                  <a:pt x="687825" y="27793"/>
                  <a:pt x="693920" y="42507"/>
                  <a:pt x="693920" y="57850"/>
                </a:cubicBezTo>
                <a:lnTo>
                  <a:pt x="693920" y="120547"/>
                </a:lnTo>
                <a:cubicBezTo>
                  <a:pt x="693920" y="152497"/>
                  <a:pt x="668020" y="178397"/>
                  <a:pt x="636070" y="178397"/>
                </a:cubicBezTo>
                <a:lnTo>
                  <a:pt x="57850" y="178397"/>
                </a:lnTo>
                <a:cubicBezTo>
                  <a:pt x="25900" y="178397"/>
                  <a:pt x="0" y="152497"/>
                  <a:pt x="0" y="120547"/>
                </a:cubicBezTo>
                <a:lnTo>
                  <a:pt x="0" y="57850"/>
                </a:lnTo>
                <a:cubicBezTo>
                  <a:pt x="0" y="25900"/>
                  <a:pt x="25900" y="0"/>
                  <a:pt x="57850" y="0"/>
                </a:cubicBezTo>
                <a:close/>
              </a:path>
            </a:pathLst>
          </a:custGeom>
          <a:solidFill>
            <a:srgbClr val="FFFFFF"/>
          </a:solidFill>
          <a:ln w="9525" cap="sq">
            <a:solidFill>
              <a:srgbClr val="343434"/>
            </a:solidFill>
            <a:prstDash val="solid"/>
            <a:miter/>
          </a:ln>
        </p:spPr>
      </p:sp>
      <p:sp>
        <p:nvSpPr>
          <p:cNvPr id="52" name="TextBox 52"/>
          <p:cNvSpPr txBox="1"/>
          <p:nvPr/>
        </p:nvSpPr>
        <p:spPr>
          <a:xfrm>
            <a:off x="8127050" y="5097724"/>
            <a:ext cx="1756485" cy="548009"/>
          </a:xfrm>
          <a:prstGeom prst="rect">
            <a:avLst/>
          </a:prstGeom>
        </p:spPr>
        <p:txBody>
          <a:bodyPr lIns="47625" tIns="47625" rIns="47625" bIns="47625" rtlCol="0" anchor="ctr"/>
          <a:lstStyle/>
          <a:p>
            <a:pPr algn="ctr">
              <a:lnSpc>
                <a:spcPts val="2099"/>
              </a:lnSpc>
            </a:pPr>
            <a:endParaRPr sz="1688"/>
          </a:p>
        </p:txBody>
      </p:sp>
      <p:sp>
        <p:nvSpPr>
          <p:cNvPr id="63" name="Freeform 63"/>
          <p:cNvSpPr/>
          <p:nvPr/>
        </p:nvSpPr>
        <p:spPr>
          <a:xfrm>
            <a:off x="3616341" y="1792049"/>
            <a:ext cx="734650" cy="73465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9525" cap="sq">
            <a:solidFill>
              <a:srgbClr val="343434"/>
            </a:solidFill>
            <a:prstDash val="solid"/>
            <a:miter/>
          </a:ln>
        </p:spPr>
      </p:sp>
      <p:sp>
        <p:nvSpPr>
          <p:cNvPr id="64" name="TextBox 64"/>
          <p:cNvSpPr txBox="1"/>
          <p:nvPr/>
        </p:nvSpPr>
        <p:spPr>
          <a:xfrm>
            <a:off x="3685214" y="1826486"/>
            <a:ext cx="596903" cy="631340"/>
          </a:xfrm>
          <a:prstGeom prst="rect">
            <a:avLst/>
          </a:prstGeom>
        </p:spPr>
        <p:txBody>
          <a:bodyPr lIns="47625" tIns="47625" rIns="47625" bIns="47625" rtlCol="0" anchor="ctr"/>
          <a:lstStyle/>
          <a:p>
            <a:pPr algn="ctr">
              <a:lnSpc>
                <a:spcPts val="2099"/>
              </a:lnSpc>
            </a:pPr>
            <a:endParaRPr sz="1688"/>
          </a:p>
        </p:txBody>
      </p:sp>
      <p:sp>
        <p:nvSpPr>
          <p:cNvPr id="66" name="Freeform 66"/>
          <p:cNvSpPr/>
          <p:nvPr/>
        </p:nvSpPr>
        <p:spPr>
          <a:xfrm>
            <a:off x="6463126" y="1792049"/>
            <a:ext cx="734650" cy="73465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9525" cap="sq">
            <a:solidFill>
              <a:srgbClr val="343434"/>
            </a:solidFill>
            <a:prstDash val="solid"/>
            <a:miter/>
          </a:ln>
        </p:spPr>
      </p:sp>
      <p:sp>
        <p:nvSpPr>
          <p:cNvPr id="67" name="TextBox 67"/>
          <p:cNvSpPr txBox="1"/>
          <p:nvPr/>
        </p:nvSpPr>
        <p:spPr>
          <a:xfrm>
            <a:off x="6531999" y="1826486"/>
            <a:ext cx="596903" cy="631340"/>
          </a:xfrm>
          <a:prstGeom prst="rect">
            <a:avLst/>
          </a:prstGeom>
        </p:spPr>
        <p:txBody>
          <a:bodyPr lIns="47625" tIns="47625" rIns="47625" bIns="47625" rtlCol="0" anchor="ctr"/>
          <a:lstStyle/>
          <a:p>
            <a:pPr algn="ctr">
              <a:lnSpc>
                <a:spcPts val="2099"/>
              </a:lnSpc>
            </a:pPr>
            <a:endParaRPr sz="1688"/>
          </a:p>
        </p:txBody>
      </p:sp>
      <p:sp>
        <p:nvSpPr>
          <p:cNvPr id="69" name="Freeform 69"/>
          <p:cNvSpPr/>
          <p:nvPr/>
        </p:nvSpPr>
        <p:spPr>
          <a:xfrm>
            <a:off x="9309910" y="1792049"/>
            <a:ext cx="734650" cy="73465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9525" cap="sq">
            <a:solidFill>
              <a:srgbClr val="343434"/>
            </a:solidFill>
            <a:prstDash val="solid"/>
            <a:miter/>
          </a:ln>
        </p:spPr>
      </p:sp>
      <p:sp>
        <p:nvSpPr>
          <p:cNvPr id="70" name="TextBox 70"/>
          <p:cNvSpPr txBox="1"/>
          <p:nvPr/>
        </p:nvSpPr>
        <p:spPr>
          <a:xfrm>
            <a:off x="9378783" y="1826486"/>
            <a:ext cx="596903" cy="631340"/>
          </a:xfrm>
          <a:prstGeom prst="rect">
            <a:avLst/>
          </a:prstGeom>
        </p:spPr>
        <p:txBody>
          <a:bodyPr lIns="47625" tIns="47625" rIns="47625" bIns="47625" rtlCol="0" anchor="ctr"/>
          <a:lstStyle/>
          <a:p>
            <a:pPr algn="ctr">
              <a:lnSpc>
                <a:spcPts val="2099"/>
              </a:lnSpc>
            </a:pPr>
            <a:endParaRPr sz="1688"/>
          </a:p>
        </p:txBody>
      </p:sp>
      <p:sp>
        <p:nvSpPr>
          <p:cNvPr id="78" name="Freeform 78"/>
          <p:cNvSpPr/>
          <p:nvPr/>
        </p:nvSpPr>
        <p:spPr>
          <a:xfrm>
            <a:off x="9475279" y="2007907"/>
            <a:ext cx="403913" cy="302935"/>
          </a:xfrm>
          <a:custGeom>
            <a:avLst/>
            <a:gdLst/>
            <a:ahLst/>
            <a:cxnLst/>
            <a:rect l="l" t="t" r="r" b="b"/>
            <a:pathLst>
              <a:path w="430841" h="323131">
                <a:moveTo>
                  <a:pt x="0" y="0"/>
                </a:moveTo>
                <a:lnTo>
                  <a:pt x="430841" y="0"/>
                </a:lnTo>
                <a:lnTo>
                  <a:pt x="430841" y="323131"/>
                </a:lnTo>
                <a:lnTo>
                  <a:pt x="0" y="323131"/>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79" name="Freeform 79"/>
          <p:cNvSpPr/>
          <p:nvPr/>
        </p:nvSpPr>
        <p:spPr>
          <a:xfrm>
            <a:off x="3845740" y="2008015"/>
            <a:ext cx="275850" cy="302716"/>
          </a:xfrm>
          <a:custGeom>
            <a:avLst/>
            <a:gdLst/>
            <a:ahLst/>
            <a:cxnLst/>
            <a:rect l="l" t="t" r="r" b="b"/>
            <a:pathLst>
              <a:path w="294240" h="322897">
                <a:moveTo>
                  <a:pt x="0" y="0"/>
                </a:moveTo>
                <a:lnTo>
                  <a:pt x="294241" y="0"/>
                </a:lnTo>
                <a:lnTo>
                  <a:pt x="294241" y="322898"/>
                </a:lnTo>
                <a:lnTo>
                  <a:pt x="0" y="322898"/>
                </a:lnTo>
                <a:lnTo>
                  <a:pt x="0" y="0"/>
                </a:lnTo>
                <a:close/>
              </a:path>
            </a:pathLst>
          </a:custGeom>
          <a:blipFill>
            <a:blip r:embed="rId4" cstate="print">
              <a:extLst>
                <a:ext uri="{96DAC541-7B7A-43D3-8B79-37D633B846F1}">
                  <asvg:svgBlip xmlns:asvg="http://schemas.microsoft.com/office/drawing/2016/SVG/main" xmlns="" r:embed="rId5"/>
                </a:ext>
              </a:extLst>
            </a:blip>
            <a:stretch>
              <a:fillRect/>
            </a:stretch>
          </a:blipFill>
        </p:spPr>
      </p:sp>
      <p:sp>
        <p:nvSpPr>
          <p:cNvPr id="121" name="Freeform 121"/>
          <p:cNvSpPr/>
          <p:nvPr/>
        </p:nvSpPr>
        <p:spPr>
          <a:xfrm>
            <a:off x="6616150" y="1955042"/>
            <a:ext cx="428602" cy="384134"/>
          </a:xfrm>
          <a:custGeom>
            <a:avLst/>
            <a:gdLst/>
            <a:ahLst/>
            <a:cxnLst/>
            <a:rect l="l" t="t" r="r" b="b"/>
            <a:pathLst>
              <a:path w="457175" h="409743">
                <a:moveTo>
                  <a:pt x="0" y="0"/>
                </a:moveTo>
                <a:lnTo>
                  <a:pt x="457175" y="0"/>
                </a:lnTo>
                <a:lnTo>
                  <a:pt x="457175" y="409743"/>
                </a:lnTo>
                <a:lnTo>
                  <a:pt x="0" y="409743"/>
                </a:lnTo>
                <a:lnTo>
                  <a:pt x="0" y="0"/>
                </a:lnTo>
                <a:close/>
              </a:path>
            </a:pathLst>
          </a:custGeom>
          <a:blipFill>
            <a:blip r:embed="rId6" cstate="print">
              <a:extLst>
                <a:ext uri="{96DAC541-7B7A-43D3-8B79-37D633B846F1}">
                  <asvg:svgBlip xmlns:asvg="http://schemas.microsoft.com/office/drawing/2016/SVG/main" xmlns="" r:embed="rId7"/>
                </a:ext>
              </a:extLst>
            </a:blip>
            <a:stretch>
              <a:fillRect/>
            </a:stretch>
          </a:blipFill>
        </p:spPr>
      </p:sp>
      <p:sp>
        <p:nvSpPr>
          <p:cNvPr id="13" name="TextBox 12">
            <a:extLst>
              <a:ext uri="{FF2B5EF4-FFF2-40B4-BE49-F238E27FC236}">
                <a16:creationId xmlns:a16="http://schemas.microsoft.com/office/drawing/2014/main" xmlns="" id="{ADFDD493-1D35-4E80-92F5-B738064DA6CB}"/>
              </a:ext>
            </a:extLst>
          </p:cNvPr>
          <p:cNvSpPr txBox="1"/>
          <p:nvPr/>
        </p:nvSpPr>
        <p:spPr>
          <a:xfrm>
            <a:off x="2098421" y="2595572"/>
            <a:ext cx="2404521" cy="2320443"/>
          </a:xfrm>
          <a:prstGeom prst="rect">
            <a:avLst/>
          </a:prstGeom>
          <a:noFill/>
        </p:spPr>
        <p:txBody>
          <a:bodyPr wrap="square" rtlCol="0">
            <a:spAutoFit/>
          </a:bodyPr>
          <a:lstStyle/>
          <a:p>
            <a:pPr>
              <a:lnSpc>
                <a:spcPct val="114000"/>
              </a:lnSpc>
            </a:pPr>
            <a:r>
              <a:rPr lang="en-US" sz="1600" dirty="0">
                <a:effectLst/>
                <a:latin typeface="Arial" panose="020B0604020202020204" pitchFamily="34" charset="0"/>
                <a:ea typeface="Calibri" panose="020F0502020204030204" pitchFamily="34" charset="0"/>
              </a:rPr>
              <a:t>Primary prevention includes smoking cessation, diet and weight, physical activity, and targeted outreach in high risk groups (NICE NG238, 2023, WHO, 2025)</a:t>
            </a:r>
            <a:endParaRPr lang="en-US" sz="1600" dirty="0"/>
          </a:p>
        </p:txBody>
      </p:sp>
      <p:sp>
        <p:nvSpPr>
          <p:cNvPr id="122" name="TextBox 121">
            <a:extLst>
              <a:ext uri="{FF2B5EF4-FFF2-40B4-BE49-F238E27FC236}">
                <a16:creationId xmlns:a16="http://schemas.microsoft.com/office/drawing/2014/main" xmlns="" id="{2CD4717A-5F9E-4FB5-9EBF-A580AD021824}"/>
              </a:ext>
            </a:extLst>
          </p:cNvPr>
          <p:cNvSpPr txBox="1"/>
          <p:nvPr/>
        </p:nvSpPr>
        <p:spPr>
          <a:xfrm>
            <a:off x="4958716" y="2526699"/>
            <a:ext cx="2435606" cy="2320443"/>
          </a:xfrm>
          <a:prstGeom prst="rect">
            <a:avLst/>
          </a:prstGeom>
          <a:noFill/>
        </p:spPr>
        <p:txBody>
          <a:bodyPr wrap="square" rtlCol="0">
            <a:spAutoFit/>
          </a:bodyPr>
          <a:lstStyle/>
          <a:p>
            <a:pPr>
              <a:lnSpc>
                <a:spcPct val="114000"/>
              </a:lnSpc>
            </a:pPr>
            <a:r>
              <a:rPr lang="en-US" sz="1600" dirty="0">
                <a:effectLst/>
                <a:latin typeface="Arial" panose="020B0604020202020204" pitchFamily="34" charset="0"/>
                <a:ea typeface="Calibri" panose="020F0502020204030204" pitchFamily="34" charset="0"/>
              </a:rPr>
              <a:t>Secondary prevention includes identification of high risk using QRISK3 and early </a:t>
            </a:r>
            <a:r>
              <a:rPr lang="en-US" sz="1600" dirty="0" smtClean="0">
                <a:effectLst/>
                <a:latin typeface="Arial" panose="020B0604020202020204" pitchFamily="34" charset="0"/>
                <a:ea typeface="Calibri" panose="020F0502020204030204" pitchFamily="34" charset="0"/>
              </a:rPr>
              <a:t>optimization </a:t>
            </a:r>
            <a:r>
              <a:rPr lang="en-US" sz="1600" dirty="0">
                <a:effectLst/>
                <a:latin typeface="Arial" panose="020B0604020202020204" pitchFamily="34" charset="0"/>
                <a:ea typeface="Calibri" panose="020F0502020204030204" pitchFamily="34" charset="0"/>
              </a:rPr>
              <a:t>of blood pressure and lipids (</a:t>
            </a:r>
            <a:r>
              <a:rPr lang="en-US" sz="1600" dirty="0" err="1">
                <a:effectLst/>
                <a:latin typeface="Arial" panose="020B0604020202020204" pitchFamily="34" charset="0"/>
                <a:ea typeface="Calibri" panose="020F0502020204030204" pitchFamily="34" charset="0"/>
              </a:rPr>
              <a:t>Hippisley</a:t>
            </a:r>
            <a:r>
              <a:rPr lang="en-US" sz="1600" dirty="0">
                <a:effectLst/>
                <a:latin typeface="Arial" panose="020B0604020202020204" pitchFamily="34" charset="0"/>
                <a:ea typeface="Calibri" panose="020F0502020204030204" pitchFamily="34" charset="0"/>
              </a:rPr>
              <a:t> Cox and Coupland, 2017, NICE NG136, 2019)</a:t>
            </a:r>
            <a:endParaRPr lang="en-US" sz="1600" dirty="0"/>
          </a:p>
        </p:txBody>
      </p:sp>
      <p:sp>
        <p:nvSpPr>
          <p:cNvPr id="123" name="TextBox 122">
            <a:extLst>
              <a:ext uri="{FF2B5EF4-FFF2-40B4-BE49-F238E27FC236}">
                <a16:creationId xmlns:a16="http://schemas.microsoft.com/office/drawing/2014/main" xmlns="" id="{37CF57B6-11F4-4A7F-B174-051BEFD4B112}"/>
              </a:ext>
            </a:extLst>
          </p:cNvPr>
          <p:cNvSpPr txBox="1"/>
          <p:nvPr/>
        </p:nvSpPr>
        <p:spPr>
          <a:xfrm>
            <a:off x="7858666" y="2492263"/>
            <a:ext cx="2400354" cy="2320443"/>
          </a:xfrm>
          <a:prstGeom prst="rect">
            <a:avLst/>
          </a:prstGeom>
          <a:noFill/>
        </p:spPr>
        <p:txBody>
          <a:bodyPr wrap="square" rtlCol="0">
            <a:spAutoFit/>
          </a:bodyPr>
          <a:lstStyle/>
          <a:p>
            <a:pPr>
              <a:lnSpc>
                <a:spcPct val="114000"/>
              </a:lnSpc>
            </a:pPr>
            <a:r>
              <a:rPr lang="en-US" sz="1600" dirty="0">
                <a:effectLst/>
                <a:latin typeface="Arial" panose="020B0604020202020204" pitchFamily="34" charset="0"/>
                <a:ea typeface="Calibri" panose="020F0502020204030204" pitchFamily="34" charset="0"/>
              </a:rPr>
              <a:t>Secondary prevention includes identification of high risk using QRISK3 and early </a:t>
            </a:r>
            <a:r>
              <a:rPr lang="en-US" sz="1600" dirty="0" smtClean="0">
                <a:effectLst/>
                <a:latin typeface="Arial" panose="020B0604020202020204" pitchFamily="34" charset="0"/>
                <a:ea typeface="Calibri" panose="020F0502020204030204" pitchFamily="34" charset="0"/>
              </a:rPr>
              <a:t>optimization </a:t>
            </a:r>
            <a:r>
              <a:rPr lang="en-US" sz="1600" dirty="0">
                <a:effectLst/>
                <a:latin typeface="Arial" panose="020B0604020202020204" pitchFamily="34" charset="0"/>
                <a:ea typeface="Calibri" panose="020F0502020204030204" pitchFamily="34" charset="0"/>
              </a:rPr>
              <a:t>of blood pressure and lipids (</a:t>
            </a:r>
            <a:r>
              <a:rPr lang="en-US" sz="1600" dirty="0" err="1">
                <a:effectLst/>
                <a:latin typeface="Arial" panose="020B0604020202020204" pitchFamily="34" charset="0"/>
                <a:ea typeface="Calibri" panose="020F0502020204030204" pitchFamily="34" charset="0"/>
              </a:rPr>
              <a:t>Hippisley</a:t>
            </a:r>
            <a:r>
              <a:rPr lang="en-US" sz="1600" dirty="0">
                <a:effectLst/>
                <a:latin typeface="Arial" panose="020B0604020202020204" pitchFamily="34" charset="0"/>
                <a:ea typeface="Calibri" panose="020F0502020204030204" pitchFamily="34" charset="0"/>
              </a:rPr>
              <a:t> Cox and Coupland, 2017, NICE NG136, 2019)</a:t>
            </a:r>
            <a:endParaRPr lang="en-US" sz="1600" dirty="0"/>
          </a:p>
        </p:txBody>
      </p:sp>
      <p:sp>
        <p:nvSpPr>
          <p:cNvPr id="124" name="TextBox 123">
            <a:extLst>
              <a:ext uri="{FF2B5EF4-FFF2-40B4-BE49-F238E27FC236}">
                <a16:creationId xmlns:a16="http://schemas.microsoft.com/office/drawing/2014/main" xmlns="" id="{C0A46B39-9138-4CA5-A24E-CC327298AEFC}"/>
              </a:ext>
            </a:extLst>
          </p:cNvPr>
          <p:cNvSpPr txBox="1"/>
          <p:nvPr/>
        </p:nvSpPr>
        <p:spPr>
          <a:xfrm>
            <a:off x="2089466" y="5266488"/>
            <a:ext cx="2404521" cy="355418"/>
          </a:xfrm>
          <a:prstGeom prst="rect">
            <a:avLst/>
          </a:prstGeom>
          <a:noFill/>
        </p:spPr>
        <p:txBody>
          <a:bodyPr wrap="square" rtlCol="0">
            <a:spAutoFit/>
          </a:bodyPr>
          <a:lstStyle/>
          <a:p>
            <a:pPr algn="ctr">
              <a:lnSpc>
                <a:spcPct val="114000"/>
              </a:lnSpc>
            </a:pPr>
            <a:r>
              <a:rPr lang="en-US" sz="1600" dirty="0">
                <a:effectLst/>
                <a:latin typeface="Arial" panose="020B0604020202020204" pitchFamily="34" charset="0"/>
                <a:ea typeface="Calibri" panose="020F0502020204030204" pitchFamily="34" charset="0"/>
              </a:rPr>
              <a:t>1</a:t>
            </a:r>
            <a:endParaRPr lang="en-US" sz="1600" dirty="0"/>
          </a:p>
        </p:txBody>
      </p:sp>
      <p:sp>
        <p:nvSpPr>
          <p:cNvPr id="125" name="TextBox 124">
            <a:extLst>
              <a:ext uri="{FF2B5EF4-FFF2-40B4-BE49-F238E27FC236}">
                <a16:creationId xmlns:a16="http://schemas.microsoft.com/office/drawing/2014/main" xmlns="" id="{52660F8D-3090-4314-8D4B-C0FD5EC0C6CE}"/>
              </a:ext>
            </a:extLst>
          </p:cNvPr>
          <p:cNvSpPr txBox="1"/>
          <p:nvPr/>
        </p:nvSpPr>
        <p:spPr>
          <a:xfrm>
            <a:off x="4945651" y="5254879"/>
            <a:ext cx="2404521" cy="355418"/>
          </a:xfrm>
          <a:prstGeom prst="rect">
            <a:avLst/>
          </a:prstGeom>
          <a:noFill/>
        </p:spPr>
        <p:txBody>
          <a:bodyPr wrap="square" rtlCol="0">
            <a:spAutoFit/>
          </a:bodyPr>
          <a:lstStyle/>
          <a:p>
            <a:pPr algn="ctr">
              <a:lnSpc>
                <a:spcPct val="114000"/>
              </a:lnSpc>
            </a:pPr>
            <a:r>
              <a:rPr lang="en-US" sz="1600" dirty="0">
                <a:latin typeface="Arial" panose="020B0604020202020204" pitchFamily="34" charset="0"/>
              </a:rPr>
              <a:t>2</a:t>
            </a:r>
            <a:endParaRPr lang="en-US" sz="1600" dirty="0"/>
          </a:p>
        </p:txBody>
      </p:sp>
      <p:sp>
        <p:nvSpPr>
          <p:cNvPr id="126" name="TextBox 125">
            <a:extLst>
              <a:ext uri="{FF2B5EF4-FFF2-40B4-BE49-F238E27FC236}">
                <a16:creationId xmlns:a16="http://schemas.microsoft.com/office/drawing/2014/main" xmlns="" id="{E42FA645-CD12-41C1-845B-91611B1D82F3}"/>
              </a:ext>
            </a:extLst>
          </p:cNvPr>
          <p:cNvSpPr txBox="1"/>
          <p:nvPr/>
        </p:nvSpPr>
        <p:spPr>
          <a:xfrm>
            <a:off x="7756118" y="5266488"/>
            <a:ext cx="2404521" cy="349583"/>
          </a:xfrm>
          <a:prstGeom prst="rect">
            <a:avLst/>
          </a:prstGeom>
          <a:noFill/>
        </p:spPr>
        <p:txBody>
          <a:bodyPr wrap="square" rtlCol="0">
            <a:spAutoFit/>
          </a:bodyPr>
          <a:lstStyle/>
          <a:p>
            <a:pPr algn="ctr">
              <a:lnSpc>
                <a:spcPct val="114000"/>
              </a:lnSpc>
            </a:pPr>
            <a:r>
              <a:rPr lang="en-US" sz="1600" dirty="0">
                <a:latin typeface="Arial" panose="020B0604020202020204" pitchFamily="34" charset="0"/>
              </a:rPr>
              <a:t>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xmlns="" id="{BD80B744-6907-4647-B906-E0FA36C0512C}"/>
              </a:ext>
            </a:extLst>
          </p:cNvPr>
          <p:cNvGrpSpPr/>
          <p:nvPr/>
        </p:nvGrpSpPr>
        <p:grpSpPr>
          <a:xfrm>
            <a:off x="1985963" y="2020213"/>
            <a:ext cx="8220075" cy="3704493"/>
            <a:chOff x="2032262" y="2020213"/>
            <a:chExt cx="8220075" cy="3704493"/>
          </a:xfrm>
        </p:grpSpPr>
        <p:grpSp>
          <p:nvGrpSpPr>
            <p:cNvPr id="12" name="Group 12"/>
            <p:cNvGrpSpPr/>
            <p:nvPr/>
          </p:nvGrpSpPr>
          <p:grpSpPr>
            <a:xfrm rot="5400000">
              <a:off x="1421404" y="2631071"/>
              <a:ext cx="3704493" cy="2482777"/>
              <a:chOff x="0" y="0"/>
              <a:chExt cx="1463503" cy="980850"/>
            </a:xfrm>
          </p:grpSpPr>
          <p:sp>
            <p:nvSpPr>
              <p:cNvPr id="13" name="Freeform 13"/>
              <p:cNvSpPr/>
              <p:nvPr/>
            </p:nvSpPr>
            <p:spPr>
              <a:xfrm>
                <a:off x="0" y="0"/>
                <a:ext cx="1463503" cy="980850"/>
              </a:xfrm>
              <a:custGeom>
                <a:avLst/>
                <a:gdLst/>
                <a:ahLst/>
                <a:cxnLst/>
                <a:rect l="l" t="t" r="r" b="b"/>
                <a:pathLst>
                  <a:path w="1463503" h="980850">
                    <a:moveTo>
                      <a:pt x="76411" y="0"/>
                    </a:moveTo>
                    <a:lnTo>
                      <a:pt x="1387092" y="0"/>
                    </a:lnTo>
                    <a:cubicBezTo>
                      <a:pt x="1429293" y="0"/>
                      <a:pt x="1463503" y="34210"/>
                      <a:pt x="1463503" y="76411"/>
                    </a:cubicBezTo>
                    <a:lnTo>
                      <a:pt x="1463503" y="904439"/>
                    </a:lnTo>
                    <a:cubicBezTo>
                      <a:pt x="1463503" y="924704"/>
                      <a:pt x="1455453" y="944140"/>
                      <a:pt x="1441123" y="958470"/>
                    </a:cubicBezTo>
                    <a:cubicBezTo>
                      <a:pt x="1426793" y="972799"/>
                      <a:pt x="1407358" y="980850"/>
                      <a:pt x="1387092" y="980850"/>
                    </a:cubicBezTo>
                    <a:lnTo>
                      <a:pt x="76411" y="980850"/>
                    </a:lnTo>
                    <a:cubicBezTo>
                      <a:pt x="34210" y="980850"/>
                      <a:pt x="0" y="946640"/>
                      <a:pt x="0" y="904439"/>
                    </a:cubicBezTo>
                    <a:lnTo>
                      <a:pt x="0" y="76411"/>
                    </a:lnTo>
                    <a:cubicBezTo>
                      <a:pt x="0" y="34210"/>
                      <a:pt x="34210" y="0"/>
                      <a:pt x="76411" y="0"/>
                    </a:cubicBezTo>
                    <a:close/>
                  </a:path>
                </a:pathLst>
              </a:custGeom>
              <a:solidFill>
                <a:srgbClr val="FFD590"/>
              </a:solidFill>
              <a:ln w="9525" cap="rnd">
                <a:solidFill>
                  <a:srgbClr val="000000"/>
                </a:solidFill>
                <a:prstDash val="solid"/>
                <a:round/>
              </a:ln>
            </p:spPr>
          </p:sp>
          <p:sp>
            <p:nvSpPr>
              <p:cNvPr id="14" name="TextBox 14"/>
              <p:cNvSpPr txBox="1"/>
              <p:nvPr/>
            </p:nvSpPr>
            <p:spPr>
              <a:xfrm>
                <a:off x="0" y="-28575"/>
                <a:ext cx="1463503" cy="1009425"/>
              </a:xfrm>
              <a:prstGeom prst="rect">
                <a:avLst/>
              </a:prstGeom>
            </p:spPr>
            <p:txBody>
              <a:bodyPr lIns="47625" tIns="47625" rIns="47625" bIns="47625" rtlCol="0" anchor="ctr"/>
              <a:lstStyle/>
              <a:p>
                <a:pPr algn="ctr">
                  <a:lnSpc>
                    <a:spcPts val="1838"/>
                  </a:lnSpc>
                </a:pPr>
                <a:endParaRPr sz="1688"/>
              </a:p>
            </p:txBody>
          </p:sp>
        </p:grpSp>
        <p:grpSp>
          <p:nvGrpSpPr>
            <p:cNvPr id="15" name="Group 15"/>
            <p:cNvGrpSpPr/>
            <p:nvPr/>
          </p:nvGrpSpPr>
          <p:grpSpPr>
            <a:xfrm rot="5400000">
              <a:off x="4290053" y="2631071"/>
              <a:ext cx="3704493" cy="2482777"/>
              <a:chOff x="0" y="0"/>
              <a:chExt cx="1463503" cy="980850"/>
            </a:xfrm>
          </p:grpSpPr>
          <p:sp>
            <p:nvSpPr>
              <p:cNvPr id="16" name="Freeform 16"/>
              <p:cNvSpPr/>
              <p:nvPr/>
            </p:nvSpPr>
            <p:spPr>
              <a:xfrm>
                <a:off x="0" y="0"/>
                <a:ext cx="1463503" cy="980850"/>
              </a:xfrm>
              <a:custGeom>
                <a:avLst/>
                <a:gdLst/>
                <a:ahLst/>
                <a:cxnLst/>
                <a:rect l="l" t="t" r="r" b="b"/>
                <a:pathLst>
                  <a:path w="1463503" h="980850">
                    <a:moveTo>
                      <a:pt x="76411" y="0"/>
                    </a:moveTo>
                    <a:lnTo>
                      <a:pt x="1387092" y="0"/>
                    </a:lnTo>
                    <a:cubicBezTo>
                      <a:pt x="1429293" y="0"/>
                      <a:pt x="1463503" y="34210"/>
                      <a:pt x="1463503" y="76411"/>
                    </a:cubicBezTo>
                    <a:lnTo>
                      <a:pt x="1463503" y="904439"/>
                    </a:lnTo>
                    <a:cubicBezTo>
                      <a:pt x="1463503" y="924704"/>
                      <a:pt x="1455453" y="944140"/>
                      <a:pt x="1441123" y="958470"/>
                    </a:cubicBezTo>
                    <a:cubicBezTo>
                      <a:pt x="1426793" y="972799"/>
                      <a:pt x="1407358" y="980850"/>
                      <a:pt x="1387092" y="980850"/>
                    </a:cubicBezTo>
                    <a:lnTo>
                      <a:pt x="76411" y="980850"/>
                    </a:lnTo>
                    <a:cubicBezTo>
                      <a:pt x="34210" y="980850"/>
                      <a:pt x="0" y="946640"/>
                      <a:pt x="0" y="904439"/>
                    </a:cubicBezTo>
                    <a:lnTo>
                      <a:pt x="0" y="76411"/>
                    </a:lnTo>
                    <a:cubicBezTo>
                      <a:pt x="0" y="34210"/>
                      <a:pt x="34210" y="0"/>
                      <a:pt x="76411" y="0"/>
                    </a:cubicBezTo>
                    <a:close/>
                  </a:path>
                </a:pathLst>
              </a:custGeom>
              <a:solidFill>
                <a:srgbClr val="A9CBBE"/>
              </a:solidFill>
              <a:ln w="9525" cap="rnd">
                <a:solidFill>
                  <a:srgbClr val="000000"/>
                </a:solidFill>
                <a:prstDash val="solid"/>
                <a:round/>
              </a:ln>
            </p:spPr>
          </p:sp>
          <p:sp>
            <p:nvSpPr>
              <p:cNvPr id="17" name="TextBox 17"/>
              <p:cNvSpPr txBox="1"/>
              <p:nvPr/>
            </p:nvSpPr>
            <p:spPr>
              <a:xfrm>
                <a:off x="0" y="-28575"/>
                <a:ext cx="1463503" cy="1009425"/>
              </a:xfrm>
              <a:prstGeom prst="rect">
                <a:avLst/>
              </a:prstGeom>
            </p:spPr>
            <p:txBody>
              <a:bodyPr lIns="47625" tIns="47625" rIns="47625" bIns="47625" rtlCol="0" anchor="ctr"/>
              <a:lstStyle/>
              <a:p>
                <a:pPr algn="ctr">
                  <a:lnSpc>
                    <a:spcPts val="1838"/>
                  </a:lnSpc>
                </a:pPr>
                <a:endParaRPr sz="1688"/>
              </a:p>
            </p:txBody>
          </p:sp>
        </p:grpSp>
        <p:grpSp>
          <p:nvGrpSpPr>
            <p:cNvPr id="18" name="Group 18"/>
            <p:cNvGrpSpPr/>
            <p:nvPr/>
          </p:nvGrpSpPr>
          <p:grpSpPr>
            <a:xfrm>
              <a:off x="2256099" y="2177886"/>
              <a:ext cx="2035102" cy="579782"/>
              <a:chOff x="0" y="0"/>
              <a:chExt cx="803991" cy="229050"/>
            </a:xfrm>
          </p:grpSpPr>
          <p:sp>
            <p:nvSpPr>
              <p:cNvPr id="19" name="Freeform 19"/>
              <p:cNvSpPr/>
              <p:nvPr/>
            </p:nvSpPr>
            <p:spPr>
              <a:xfrm>
                <a:off x="0" y="0"/>
                <a:ext cx="803991" cy="229050"/>
              </a:xfrm>
              <a:custGeom>
                <a:avLst/>
                <a:gdLst/>
                <a:ahLst/>
                <a:cxnLst/>
                <a:rect l="l" t="t" r="r" b="b"/>
                <a:pathLst>
                  <a:path w="803991" h="229050">
                    <a:moveTo>
                      <a:pt x="114525" y="0"/>
                    </a:moveTo>
                    <a:lnTo>
                      <a:pt x="689466" y="0"/>
                    </a:lnTo>
                    <a:cubicBezTo>
                      <a:pt x="719840" y="0"/>
                      <a:pt x="748969" y="12066"/>
                      <a:pt x="770447" y="33544"/>
                    </a:cubicBezTo>
                    <a:cubicBezTo>
                      <a:pt x="791925" y="55021"/>
                      <a:pt x="803991" y="84151"/>
                      <a:pt x="803991" y="114525"/>
                    </a:cubicBezTo>
                    <a:lnTo>
                      <a:pt x="803991" y="114525"/>
                    </a:lnTo>
                    <a:cubicBezTo>
                      <a:pt x="803991" y="177775"/>
                      <a:pt x="752716" y="229050"/>
                      <a:pt x="689466" y="229050"/>
                    </a:cubicBezTo>
                    <a:lnTo>
                      <a:pt x="114525" y="229050"/>
                    </a:lnTo>
                    <a:cubicBezTo>
                      <a:pt x="84151" y="229050"/>
                      <a:pt x="55021" y="216984"/>
                      <a:pt x="33544" y="195506"/>
                    </a:cubicBezTo>
                    <a:cubicBezTo>
                      <a:pt x="12066" y="174028"/>
                      <a:pt x="0" y="144899"/>
                      <a:pt x="0" y="114525"/>
                    </a:cubicBezTo>
                    <a:lnTo>
                      <a:pt x="0" y="114525"/>
                    </a:lnTo>
                    <a:cubicBezTo>
                      <a:pt x="0" y="84151"/>
                      <a:pt x="12066" y="55021"/>
                      <a:pt x="33544" y="33544"/>
                    </a:cubicBezTo>
                    <a:cubicBezTo>
                      <a:pt x="55021" y="12066"/>
                      <a:pt x="84151" y="0"/>
                      <a:pt x="114525" y="0"/>
                    </a:cubicBezTo>
                    <a:close/>
                  </a:path>
                </a:pathLst>
              </a:custGeom>
              <a:solidFill>
                <a:srgbClr val="FFFFFF"/>
              </a:solidFill>
              <a:ln w="9525" cap="rnd">
                <a:solidFill>
                  <a:srgbClr val="000000"/>
                </a:solidFill>
                <a:prstDash val="solid"/>
                <a:round/>
              </a:ln>
            </p:spPr>
          </p:sp>
          <p:sp>
            <p:nvSpPr>
              <p:cNvPr id="20" name="TextBox 20"/>
              <p:cNvSpPr txBox="1"/>
              <p:nvPr/>
            </p:nvSpPr>
            <p:spPr>
              <a:xfrm>
                <a:off x="0" y="-28575"/>
                <a:ext cx="803991" cy="257625"/>
              </a:xfrm>
              <a:prstGeom prst="rect">
                <a:avLst/>
              </a:prstGeom>
            </p:spPr>
            <p:txBody>
              <a:bodyPr lIns="47625" tIns="47625" rIns="47625" bIns="47625" rtlCol="0" anchor="ctr"/>
              <a:lstStyle/>
              <a:p>
                <a:pPr algn="ctr">
                  <a:lnSpc>
                    <a:spcPts val="1838"/>
                  </a:lnSpc>
                </a:pPr>
                <a:endParaRPr sz="1688"/>
              </a:p>
            </p:txBody>
          </p:sp>
        </p:grpSp>
        <p:grpSp>
          <p:nvGrpSpPr>
            <p:cNvPr id="21" name="Group 21"/>
            <p:cNvGrpSpPr/>
            <p:nvPr/>
          </p:nvGrpSpPr>
          <p:grpSpPr>
            <a:xfrm>
              <a:off x="5124749" y="2177886"/>
              <a:ext cx="2035102" cy="579782"/>
              <a:chOff x="0" y="0"/>
              <a:chExt cx="803991" cy="229050"/>
            </a:xfrm>
          </p:grpSpPr>
          <p:sp>
            <p:nvSpPr>
              <p:cNvPr id="22" name="Freeform 22"/>
              <p:cNvSpPr/>
              <p:nvPr/>
            </p:nvSpPr>
            <p:spPr>
              <a:xfrm>
                <a:off x="0" y="0"/>
                <a:ext cx="803991" cy="229050"/>
              </a:xfrm>
              <a:custGeom>
                <a:avLst/>
                <a:gdLst/>
                <a:ahLst/>
                <a:cxnLst/>
                <a:rect l="l" t="t" r="r" b="b"/>
                <a:pathLst>
                  <a:path w="803991" h="229050">
                    <a:moveTo>
                      <a:pt x="114525" y="0"/>
                    </a:moveTo>
                    <a:lnTo>
                      <a:pt x="689466" y="0"/>
                    </a:lnTo>
                    <a:cubicBezTo>
                      <a:pt x="719840" y="0"/>
                      <a:pt x="748969" y="12066"/>
                      <a:pt x="770447" y="33544"/>
                    </a:cubicBezTo>
                    <a:cubicBezTo>
                      <a:pt x="791925" y="55021"/>
                      <a:pt x="803991" y="84151"/>
                      <a:pt x="803991" y="114525"/>
                    </a:cubicBezTo>
                    <a:lnTo>
                      <a:pt x="803991" y="114525"/>
                    </a:lnTo>
                    <a:cubicBezTo>
                      <a:pt x="803991" y="177775"/>
                      <a:pt x="752716" y="229050"/>
                      <a:pt x="689466" y="229050"/>
                    </a:cubicBezTo>
                    <a:lnTo>
                      <a:pt x="114525" y="229050"/>
                    </a:lnTo>
                    <a:cubicBezTo>
                      <a:pt x="84151" y="229050"/>
                      <a:pt x="55021" y="216984"/>
                      <a:pt x="33544" y="195506"/>
                    </a:cubicBezTo>
                    <a:cubicBezTo>
                      <a:pt x="12066" y="174028"/>
                      <a:pt x="0" y="144899"/>
                      <a:pt x="0" y="114525"/>
                    </a:cubicBezTo>
                    <a:lnTo>
                      <a:pt x="0" y="114525"/>
                    </a:lnTo>
                    <a:cubicBezTo>
                      <a:pt x="0" y="84151"/>
                      <a:pt x="12066" y="55021"/>
                      <a:pt x="33544" y="33544"/>
                    </a:cubicBezTo>
                    <a:cubicBezTo>
                      <a:pt x="55021" y="12066"/>
                      <a:pt x="84151" y="0"/>
                      <a:pt x="114525" y="0"/>
                    </a:cubicBezTo>
                    <a:close/>
                  </a:path>
                </a:pathLst>
              </a:custGeom>
              <a:solidFill>
                <a:srgbClr val="FFFFFF"/>
              </a:solidFill>
              <a:ln w="9525" cap="rnd">
                <a:solidFill>
                  <a:srgbClr val="000000"/>
                </a:solidFill>
                <a:prstDash val="solid"/>
                <a:round/>
              </a:ln>
            </p:spPr>
          </p:sp>
          <p:sp>
            <p:nvSpPr>
              <p:cNvPr id="23" name="TextBox 23"/>
              <p:cNvSpPr txBox="1"/>
              <p:nvPr/>
            </p:nvSpPr>
            <p:spPr>
              <a:xfrm>
                <a:off x="0" y="-28575"/>
                <a:ext cx="803991" cy="257625"/>
              </a:xfrm>
              <a:prstGeom prst="rect">
                <a:avLst/>
              </a:prstGeom>
            </p:spPr>
            <p:txBody>
              <a:bodyPr lIns="47625" tIns="47625" rIns="47625" bIns="47625" rtlCol="0" anchor="ctr"/>
              <a:lstStyle/>
              <a:p>
                <a:pPr algn="ctr">
                  <a:lnSpc>
                    <a:spcPts val="1838"/>
                  </a:lnSpc>
                </a:pPr>
                <a:endParaRPr sz="1688"/>
              </a:p>
            </p:txBody>
          </p:sp>
        </p:grpSp>
        <p:grpSp>
          <p:nvGrpSpPr>
            <p:cNvPr id="24" name="Group 24"/>
            <p:cNvGrpSpPr/>
            <p:nvPr/>
          </p:nvGrpSpPr>
          <p:grpSpPr>
            <a:xfrm>
              <a:off x="3803770" y="2263642"/>
              <a:ext cx="408273" cy="408273"/>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9525" cap="sq">
                <a:solidFill>
                  <a:srgbClr val="000000"/>
                </a:solidFill>
                <a:prstDash val="solid"/>
                <a:miter/>
              </a:ln>
            </p:spPr>
          </p:sp>
          <p:sp>
            <p:nvSpPr>
              <p:cNvPr id="26" name="TextBox 26"/>
              <p:cNvSpPr txBox="1"/>
              <p:nvPr/>
            </p:nvSpPr>
            <p:spPr>
              <a:xfrm>
                <a:off x="76200" y="47625"/>
                <a:ext cx="660400" cy="688975"/>
              </a:xfrm>
              <a:prstGeom prst="rect">
                <a:avLst/>
              </a:prstGeom>
            </p:spPr>
            <p:txBody>
              <a:bodyPr lIns="47625" tIns="47625" rIns="47625" bIns="47625" rtlCol="0" anchor="ctr"/>
              <a:lstStyle/>
              <a:p>
                <a:pPr algn="ctr">
                  <a:lnSpc>
                    <a:spcPts val="1838"/>
                  </a:lnSpc>
                </a:pPr>
                <a:endParaRPr sz="1688"/>
              </a:p>
            </p:txBody>
          </p:sp>
        </p:grpSp>
        <p:grpSp>
          <p:nvGrpSpPr>
            <p:cNvPr id="27" name="Group 27"/>
            <p:cNvGrpSpPr/>
            <p:nvPr/>
          </p:nvGrpSpPr>
          <p:grpSpPr>
            <a:xfrm>
              <a:off x="6672419" y="2263642"/>
              <a:ext cx="408273" cy="408273"/>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9525" cap="sq">
                <a:solidFill>
                  <a:srgbClr val="000000"/>
                </a:solidFill>
                <a:prstDash val="solid"/>
                <a:miter/>
              </a:ln>
            </p:spPr>
          </p:sp>
          <p:sp>
            <p:nvSpPr>
              <p:cNvPr id="29" name="TextBox 29"/>
              <p:cNvSpPr txBox="1"/>
              <p:nvPr/>
            </p:nvSpPr>
            <p:spPr>
              <a:xfrm>
                <a:off x="76200" y="47625"/>
                <a:ext cx="660400" cy="688975"/>
              </a:xfrm>
              <a:prstGeom prst="rect">
                <a:avLst/>
              </a:prstGeom>
            </p:spPr>
            <p:txBody>
              <a:bodyPr lIns="47625" tIns="47625" rIns="47625" bIns="47625" rtlCol="0" anchor="ctr"/>
              <a:lstStyle/>
              <a:p>
                <a:pPr algn="ctr">
                  <a:lnSpc>
                    <a:spcPts val="1838"/>
                  </a:lnSpc>
                </a:pPr>
                <a:endParaRPr sz="1688"/>
              </a:p>
            </p:txBody>
          </p:sp>
        </p:grpSp>
        <p:sp>
          <p:nvSpPr>
            <p:cNvPr id="30" name="Freeform 30"/>
            <p:cNvSpPr/>
            <p:nvPr/>
          </p:nvSpPr>
          <p:spPr>
            <a:xfrm rot="-5400000">
              <a:off x="3868171" y="2353194"/>
              <a:ext cx="279472" cy="229166"/>
            </a:xfrm>
            <a:custGeom>
              <a:avLst/>
              <a:gdLst/>
              <a:ahLst/>
              <a:cxnLst/>
              <a:rect l="l" t="t" r="r" b="b"/>
              <a:pathLst>
                <a:path w="298103" h="244444">
                  <a:moveTo>
                    <a:pt x="0" y="0"/>
                  </a:moveTo>
                  <a:lnTo>
                    <a:pt x="298102" y="0"/>
                  </a:lnTo>
                  <a:lnTo>
                    <a:pt x="298102" y="244444"/>
                  </a:lnTo>
                  <a:lnTo>
                    <a:pt x="0" y="244444"/>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31" name="Freeform 31"/>
            <p:cNvSpPr/>
            <p:nvPr/>
          </p:nvSpPr>
          <p:spPr>
            <a:xfrm rot="-5400000">
              <a:off x="6736820" y="2353194"/>
              <a:ext cx="279472" cy="229166"/>
            </a:xfrm>
            <a:custGeom>
              <a:avLst/>
              <a:gdLst/>
              <a:ahLst/>
              <a:cxnLst/>
              <a:rect l="l" t="t" r="r" b="b"/>
              <a:pathLst>
                <a:path w="298103" h="244444">
                  <a:moveTo>
                    <a:pt x="0" y="0"/>
                  </a:moveTo>
                  <a:lnTo>
                    <a:pt x="298103" y="0"/>
                  </a:lnTo>
                  <a:lnTo>
                    <a:pt x="298103" y="244444"/>
                  </a:lnTo>
                  <a:lnTo>
                    <a:pt x="0" y="244444"/>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32" name="Group 32"/>
            <p:cNvGrpSpPr/>
            <p:nvPr/>
          </p:nvGrpSpPr>
          <p:grpSpPr>
            <a:xfrm rot="5400000">
              <a:off x="7158702" y="2631071"/>
              <a:ext cx="3704493" cy="2482777"/>
              <a:chOff x="0" y="0"/>
              <a:chExt cx="1463503" cy="980850"/>
            </a:xfrm>
          </p:grpSpPr>
          <p:sp>
            <p:nvSpPr>
              <p:cNvPr id="33" name="Freeform 33"/>
              <p:cNvSpPr/>
              <p:nvPr/>
            </p:nvSpPr>
            <p:spPr>
              <a:xfrm>
                <a:off x="0" y="0"/>
                <a:ext cx="1463503" cy="980850"/>
              </a:xfrm>
              <a:custGeom>
                <a:avLst/>
                <a:gdLst/>
                <a:ahLst/>
                <a:cxnLst/>
                <a:rect l="l" t="t" r="r" b="b"/>
                <a:pathLst>
                  <a:path w="1463503" h="980850">
                    <a:moveTo>
                      <a:pt x="76411" y="0"/>
                    </a:moveTo>
                    <a:lnTo>
                      <a:pt x="1387092" y="0"/>
                    </a:lnTo>
                    <a:cubicBezTo>
                      <a:pt x="1429293" y="0"/>
                      <a:pt x="1463503" y="34210"/>
                      <a:pt x="1463503" y="76411"/>
                    </a:cubicBezTo>
                    <a:lnTo>
                      <a:pt x="1463503" y="904439"/>
                    </a:lnTo>
                    <a:cubicBezTo>
                      <a:pt x="1463503" y="924704"/>
                      <a:pt x="1455453" y="944140"/>
                      <a:pt x="1441123" y="958470"/>
                    </a:cubicBezTo>
                    <a:cubicBezTo>
                      <a:pt x="1426793" y="972799"/>
                      <a:pt x="1407358" y="980850"/>
                      <a:pt x="1387092" y="980850"/>
                    </a:cubicBezTo>
                    <a:lnTo>
                      <a:pt x="76411" y="980850"/>
                    </a:lnTo>
                    <a:cubicBezTo>
                      <a:pt x="34210" y="980850"/>
                      <a:pt x="0" y="946640"/>
                      <a:pt x="0" y="904439"/>
                    </a:cubicBezTo>
                    <a:lnTo>
                      <a:pt x="0" y="76411"/>
                    </a:lnTo>
                    <a:cubicBezTo>
                      <a:pt x="0" y="34210"/>
                      <a:pt x="34210" y="0"/>
                      <a:pt x="76411" y="0"/>
                    </a:cubicBezTo>
                    <a:close/>
                  </a:path>
                </a:pathLst>
              </a:custGeom>
              <a:solidFill>
                <a:srgbClr val="A0BDE1"/>
              </a:solidFill>
              <a:ln w="9525" cap="rnd">
                <a:solidFill>
                  <a:srgbClr val="000000"/>
                </a:solidFill>
                <a:prstDash val="solid"/>
                <a:round/>
              </a:ln>
            </p:spPr>
          </p:sp>
          <p:sp>
            <p:nvSpPr>
              <p:cNvPr id="34" name="TextBox 34"/>
              <p:cNvSpPr txBox="1"/>
              <p:nvPr/>
            </p:nvSpPr>
            <p:spPr>
              <a:xfrm>
                <a:off x="0" y="-28575"/>
                <a:ext cx="1463503" cy="1009425"/>
              </a:xfrm>
              <a:prstGeom prst="rect">
                <a:avLst/>
              </a:prstGeom>
            </p:spPr>
            <p:txBody>
              <a:bodyPr lIns="47625" tIns="47625" rIns="47625" bIns="47625" rtlCol="0" anchor="ctr"/>
              <a:lstStyle/>
              <a:p>
                <a:pPr algn="ctr">
                  <a:lnSpc>
                    <a:spcPts val="1838"/>
                  </a:lnSpc>
                </a:pPr>
                <a:endParaRPr sz="1688"/>
              </a:p>
            </p:txBody>
          </p:sp>
        </p:grpSp>
        <p:grpSp>
          <p:nvGrpSpPr>
            <p:cNvPr id="35" name="Group 35"/>
            <p:cNvGrpSpPr/>
            <p:nvPr/>
          </p:nvGrpSpPr>
          <p:grpSpPr>
            <a:xfrm>
              <a:off x="7993398" y="2177886"/>
              <a:ext cx="2035102" cy="579782"/>
              <a:chOff x="0" y="0"/>
              <a:chExt cx="803991" cy="229050"/>
            </a:xfrm>
          </p:grpSpPr>
          <p:sp>
            <p:nvSpPr>
              <p:cNvPr id="36" name="Freeform 36"/>
              <p:cNvSpPr/>
              <p:nvPr/>
            </p:nvSpPr>
            <p:spPr>
              <a:xfrm>
                <a:off x="0" y="0"/>
                <a:ext cx="803991" cy="229050"/>
              </a:xfrm>
              <a:custGeom>
                <a:avLst/>
                <a:gdLst/>
                <a:ahLst/>
                <a:cxnLst/>
                <a:rect l="l" t="t" r="r" b="b"/>
                <a:pathLst>
                  <a:path w="803991" h="229050">
                    <a:moveTo>
                      <a:pt x="114525" y="0"/>
                    </a:moveTo>
                    <a:lnTo>
                      <a:pt x="689466" y="0"/>
                    </a:lnTo>
                    <a:cubicBezTo>
                      <a:pt x="719840" y="0"/>
                      <a:pt x="748969" y="12066"/>
                      <a:pt x="770447" y="33544"/>
                    </a:cubicBezTo>
                    <a:cubicBezTo>
                      <a:pt x="791925" y="55021"/>
                      <a:pt x="803991" y="84151"/>
                      <a:pt x="803991" y="114525"/>
                    </a:cubicBezTo>
                    <a:lnTo>
                      <a:pt x="803991" y="114525"/>
                    </a:lnTo>
                    <a:cubicBezTo>
                      <a:pt x="803991" y="177775"/>
                      <a:pt x="752716" y="229050"/>
                      <a:pt x="689466" y="229050"/>
                    </a:cubicBezTo>
                    <a:lnTo>
                      <a:pt x="114525" y="229050"/>
                    </a:lnTo>
                    <a:cubicBezTo>
                      <a:pt x="84151" y="229050"/>
                      <a:pt x="55021" y="216984"/>
                      <a:pt x="33544" y="195506"/>
                    </a:cubicBezTo>
                    <a:cubicBezTo>
                      <a:pt x="12066" y="174028"/>
                      <a:pt x="0" y="144899"/>
                      <a:pt x="0" y="114525"/>
                    </a:cubicBezTo>
                    <a:lnTo>
                      <a:pt x="0" y="114525"/>
                    </a:lnTo>
                    <a:cubicBezTo>
                      <a:pt x="0" y="84151"/>
                      <a:pt x="12066" y="55021"/>
                      <a:pt x="33544" y="33544"/>
                    </a:cubicBezTo>
                    <a:cubicBezTo>
                      <a:pt x="55021" y="12066"/>
                      <a:pt x="84151" y="0"/>
                      <a:pt x="114525" y="0"/>
                    </a:cubicBezTo>
                    <a:close/>
                  </a:path>
                </a:pathLst>
              </a:custGeom>
              <a:solidFill>
                <a:srgbClr val="FFFFFF"/>
              </a:solidFill>
              <a:ln w="9525" cap="rnd">
                <a:solidFill>
                  <a:srgbClr val="000000"/>
                </a:solidFill>
                <a:prstDash val="solid"/>
                <a:round/>
              </a:ln>
            </p:spPr>
          </p:sp>
          <p:sp>
            <p:nvSpPr>
              <p:cNvPr id="37" name="TextBox 37"/>
              <p:cNvSpPr txBox="1"/>
              <p:nvPr/>
            </p:nvSpPr>
            <p:spPr>
              <a:xfrm>
                <a:off x="0" y="-28575"/>
                <a:ext cx="803991" cy="257625"/>
              </a:xfrm>
              <a:prstGeom prst="rect">
                <a:avLst/>
              </a:prstGeom>
            </p:spPr>
            <p:txBody>
              <a:bodyPr lIns="47625" tIns="47625" rIns="47625" bIns="47625" rtlCol="0" anchor="ctr"/>
              <a:lstStyle/>
              <a:p>
                <a:pPr algn="ctr">
                  <a:lnSpc>
                    <a:spcPts val="1838"/>
                  </a:lnSpc>
                </a:pPr>
                <a:endParaRPr sz="1688"/>
              </a:p>
            </p:txBody>
          </p:sp>
        </p:grpSp>
        <p:grpSp>
          <p:nvGrpSpPr>
            <p:cNvPr id="38" name="Group 38"/>
            <p:cNvGrpSpPr/>
            <p:nvPr/>
          </p:nvGrpSpPr>
          <p:grpSpPr>
            <a:xfrm>
              <a:off x="9541069" y="2263642"/>
              <a:ext cx="408273" cy="408273"/>
              <a:chOff x="0" y="0"/>
              <a:chExt cx="812800" cy="812800"/>
            </a:xfrm>
          </p:grpSpPr>
          <p:sp>
            <p:nvSpPr>
              <p:cNvPr id="39" name="Freeform 3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9525" cap="sq">
                <a:solidFill>
                  <a:srgbClr val="000000"/>
                </a:solidFill>
                <a:prstDash val="solid"/>
                <a:miter/>
              </a:ln>
            </p:spPr>
          </p:sp>
          <p:sp>
            <p:nvSpPr>
              <p:cNvPr id="40" name="TextBox 40"/>
              <p:cNvSpPr txBox="1"/>
              <p:nvPr/>
            </p:nvSpPr>
            <p:spPr>
              <a:xfrm>
                <a:off x="76200" y="47625"/>
                <a:ext cx="660400" cy="688975"/>
              </a:xfrm>
              <a:prstGeom prst="rect">
                <a:avLst/>
              </a:prstGeom>
            </p:spPr>
            <p:txBody>
              <a:bodyPr lIns="47625" tIns="47625" rIns="47625" bIns="47625" rtlCol="0" anchor="ctr"/>
              <a:lstStyle/>
              <a:p>
                <a:pPr algn="ctr">
                  <a:lnSpc>
                    <a:spcPts val="1838"/>
                  </a:lnSpc>
                </a:pPr>
                <a:endParaRPr sz="1688"/>
              </a:p>
            </p:txBody>
          </p:sp>
        </p:grpSp>
        <p:sp>
          <p:nvSpPr>
            <p:cNvPr id="41" name="Freeform 41"/>
            <p:cNvSpPr/>
            <p:nvPr/>
          </p:nvSpPr>
          <p:spPr>
            <a:xfrm rot="-5400000">
              <a:off x="9605469" y="2353194"/>
              <a:ext cx="279472" cy="229166"/>
            </a:xfrm>
            <a:custGeom>
              <a:avLst/>
              <a:gdLst/>
              <a:ahLst/>
              <a:cxnLst/>
              <a:rect l="l" t="t" r="r" b="b"/>
              <a:pathLst>
                <a:path w="298103" h="244444">
                  <a:moveTo>
                    <a:pt x="0" y="0"/>
                  </a:moveTo>
                  <a:lnTo>
                    <a:pt x="298103" y="0"/>
                  </a:lnTo>
                  <a:lnTo>
                    <a:pt x="298103" y="244444"/>
                  </a:lnTo>
                  <a:lnTo>
                    <a:pt x="0" y="244444"/>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43" name="TextBox 43"/>
            <p:cNvSpPr txBox="1"/>
            <p:nvPr/>
          </p:nvSpPr>
          <p:spPr>
            <a:xfrm>
              <a:off x="2396593" y="2312149"/>
              <a:ext cx="1466850" cy="281359"/>
            </a:xfrm>
            <a:prstGeom prst="rect">
              <a:avLst/>
            </a:prstGeom>
          </p:spPr>
          <p:txBody>
            <a:bodyPr lIns="0" tIns="0" rIns="0" bIns="0" rtlCol="0" anchor="t">
              <a:spAutoFit/>
            </a:bodyPr>
            <a:lstStyle/>
            <a:p>
              <a:pPr>
                <a:lnSpc>
                  <a:spcPts val="2423"/>
                </a:lnSpc>
                <a:spcBef>
                  <a:spcPct val="0"/>
                </a:spcBef>
              </a:pPr>
              <a:r>
                <a:rPr lang="en-US" sz="1731" b="1" dirty="0">
                  <a:solidFill>
                    <a:srgbClr val="000000"/>
                  </a:solidFill>
                  <a:latin typeface="Montserrat Bold"/>
                  <a:ea typeface="Montserrat Bold"/>
                  <a:cs typeface="Montserrat Bold"/>
                  <a:sym typeface="Montserrat Bold"/>
                </a:rPr>
                <a:t>Exploration</a:t>
              </a:r>
            </a:p>
          </p:txBody>
        </p:sp>
        <p:sp>
          <p:nvSpPr>
            <p:cNvPr id="44" name="TextBox 44"/>
            <p:cNvSpPr txBox="1"/>
            <p:nvPr/>
          </p:nvSpPr>
          <p:spPr>
            <a:xfrm>
              <a:off x="5397474" y="2312149"/>
              <a:ext cx="1188542" cy="281359"/>
            </a:xfrm>
            <a:prstGeom prst="rect">
              <a:avLst/>
            </a:prstGeom>
          </p:spPr>
          <p:txBody>
            <a:bodyPr lIns="0" tIns="0" rIns="0" bIns="0" rtlCol="0" anchor="t">
              <a:spAutoFit/>
            </a:bodyPr>
            <a:lstStyle/>
            <a:p>
              <a:pPr>
                <a:lnSpc>
                  <a:spcPts val="2423"/>
                </a:lnSpc>
                <a:spcBef>
                  <a:spcPct val="0"/>
                </a:spcBef>
              </a:pPr>
              <a:r>
                <a:rPr lang="en-US" sz="1731" b="1" dirty="0">
                  <a:solidFill>
                    <a:srgbClr val="000000"/>
                  </a:solidFill>
                  <a:latin typeface="Montserrat Bold"/>
                  <a:ea typeface="Montserrat Bold"/>
                  <a:cs typeface="Montserrat Bold"/>
                  <a:sym typeface="Montserrat Bold"/>
                </a:rPr>
                <a:t>Creation</a:t>
              </a:r>
            </a:p>
          </p:txBody>
        </p:sp>
        <p:sp>
          <p:nvSpPr>
            <p:cNvPr id="45" name="TextBox 45"/>
            <p:cNvSpPr txBox="1"/>
            <p:nvPr/>
          </p:nvSpPr>
          <p:spPr>
            <a:xfrm>
              <a:off x="2154344" y="3025559"/>
              <a:ext cx="2238612" cy="2630657"/>
            </a:xfrm>
            <a:prstGeom prst="rect">
              <a:avLst/>
            </a:prstGeom>
          </p:spPr>
          <p:txBody>
            <a:bodyPr lIns="0" tIns="0" rIns="0" bIns="0" rtlCol="0" anchor="t">
              <a:spAutoFit/>
            </a:bodyPr>
            <a:lstStyle/>
            <a:p>
              <a:pPr algn="ctr">
                <a:lnSpc>
                  <a:spcPts val="2250"/>
                </a:lnSpc>
              </a:pPr>
              <a:r>
                <a:rPr lang="en-US" sz="1600" dirty="0">
                  <a:effectLst/>
                  <a:latin typeface="Arial" panose="020B0604020202020204" pitchFamily="34" charset="0"/>
                  <a:ea typeface="Calibri" panose="020F0502020204030204" pitchFamily="34" charset="0"/>
                </a:rPr>
                <a:t>Shared decision making uses absolute risk and benefit information for statins and blood pressure medicines and respects preferences with decision aids (NHS England, 2019a, NICE NG238, 2023)</a:t>
              </a:r>
              <a:endParaRPr lang="en-US" sz="1400" b="1" dirty="0">
                <a:solidFill>
                  <a:srgbClr val="000000"/>
                </a:solidFill>
                <a:latin typeface="Montserrat Medium"/>
                <a:ea typeface="Montserrat Medium"/>
                <a:cs typeface="Montserrat Medium"/>
                <a:sym typeface="Montserrat Medium"/>
              </a:endParaRPr>
            </a:p>
          </p:txBody>
        </p:sp>
        <p:sp>
          <p:nvSpPr>
            <p:cNvPr id="46" name="TextBox 46"/>
            <p:cNvSpPr txBox="1"/>
            <p:nvPr/>
          </p:nvSpPr>
          <p:spPr>
            <a:xfrm>
              <a:off x="5022994" y="3025558"/>
              <a:ext cx="2238612" cy="1745799"/>
            </a:xfrm>
            <a:prstGeom prst="rect">
              <a:avLst/>
            </a:prstGeom>
          </p:spPr>
          <p:txBody>
            <a:bodyPr lIns="0" tIns="0" rIns="0" bIns="0" rtlCol="0" anchor="t">
              <a:spAutoFit/>
            </a:bodyPr>
            <a:lstStyle/>
            <a:p>
              <a:pPr algn="ctr">
                <a:lnSpc>
                  <a:spcPts val="2250"/>
                </a:lnSpc>
              </a:pPr>
              <a:r>
                <a:rPr lang="en-US" sz="1600" dirty="0">
                  <a:effectLst/>
                  <a:latin typeface="Arial" panose="020B0604020202020204" pitchFamily="34" charset="0"/>
                  <a:ea typeface="Calibri" panose="020F0502020204030204" pitchFamily="34" charset="0"/>
                </a:rPr>
                <a:t>Cultural tailoring adapts diet and activity advice to culture, faith, social context, and health literacy (BHF, 2024, NHS England, 2019b)</a:t>
              </a:r>
              <a:endParaRPr lang="en-US" sz="1400" b="1" dirty="0">
                <a:solidFill>
                  <a:srgbClr val="000000"/>
                </a:solidFill>
                <a:latin typeface="Montserrat Medium"/>
                <a:ea typeface="Montserrat Medium"/>
                <a:cs typeface="Montserrat Medium"/>
                <a:sym typeface="Montserrat Medium"/>
              </a:endParaRPr>
            </a:p>
          </p:txBody>
        </p:sp>
        <p:sp>
          <p:nvSpPr>
            <p:cNvPr id="47" name="TextBox 47"/>
            <p:cNvSpPr txBox="1"/>
            <p:nvPr/>
          </p:nvSpPr>
          <p:spPr>
            <a:xfrm>
              <a:off x="8177447" y="2312149"/>
              <a:ext cx="1476673" cy="281359"/>
            </a:xfrm>
            <a:prstGeom prst="rect">
              <a:avLst/>
            </a:prstGeom>
          </p:spPr>
          <p:txBody>
            <a:bodyPr lIns="0" tIns="0" rIns="0" bIns="0" rtlCol="0" anchor="t">
              <a:spAutoFit/>
            </a:bodyPr>
            <a:lstStyle/>
            <a:p>
              <a:pPr>
                <a:lnSpc>
                  <a:spcPts val="2423"/>
                </a:lnSpc>
                <a:spcBef>
                  <a:spcPct val="0"/>
                </a:spcBef>
              </a:pPr>
              <a:r>
                <a:rPr lang="en-US" sz="1731" b="1" dirty="0">
                  <a:solidFill>
                    <a:srgbClr val="000000"/>
                  </a:solidFill>
                  <a:latin typeface="Montserrat Bold"/>
                  <a:ea typeface="Montserrat Bold"/>
                  <a:cs typeface="Montserrat Bold"/>
                  <a:sym typeface="Montserrat Bold"/>
                </a:rPr>
                <a:t>Evaluation</a:t>
              </a:r>
            </a:p>
          </p:txBody>
        </p:sp>
        <p:sp>
          <p:nvSpPr>
            <p:cNvPr id="48" name="TextBox 48"/>
            <p:cNvSpPr txBox="1"/>
            <p:nvPr/>
          </p:nvSpPr>
          <p:spPr>
            <a:xfrm>
              <a:off x="7891643" y="3025559"/>
              <a:ext cx="2238612" cy="1745799"/>
            </a:xfrm>
            <a:prstGeom prst="rect">
              <a:avLst/>
            </a:prstGeom>
          </p:spPr>
          <p:txBody>
            <a:bodyPr lIns="0" tIns="0" rIns="0" bIns="0" rtlCol="0" anchor="t">
              <a:spAutoFit/>
            </a:bodyPr>
            <a:lstStyle/>
            <a:p>
              <a:pPr algn="ctr">
                <a:lnSpc>
                  <a:spcPts val="2250"/>
                </a:lnSpc>
              </a:pPr>
              <a:r>
                <a:rPr lang="en-US" sz="1600" dirty="0">
                  <a:effectLst/>
                  <a:latin typeface="Arial" panose="020B0604020202020204" pitchFamily="34" charset="0"/>
                  <a:ea typeface="Calibri" panose="020F0502020204030204" pitchFamily="34" charset="0"/>
                </a:rPr>
                <a:t>Goal oriented care agrees meaningful goals that sustain adherence such as return to work or family activities (NHS England, 2019a)</a:t>
              </a:r>
              <a:endParaRPr lang="en-US" sz="1400" b="1" dirty="0">
                <a:solidFill>
                  <a:srgbClr val="000000"/>
                </a:solidFill>
                <a:latin typeface="Montserrat Medium"/>
                <a:ea typeface="Montserrat Medium"/>
                <a:cs typeface="Montserrat Medium"/>
                <a:sym typeface="Montserrat Medium"/>
              </a:endParaRPr>
            </a:p>
          </p:txBody>
        </p:sp>
      </p:grpSp>
      <p:sp>
        <p:nvSpPr>
          <p:cNvPr id="42" name="TextBox 41">
            <a:extLst>
              <a:ext uri="{FF2B5EF4-FFF2-40B4-BE49-F238E27FC236}">
                <a16:creationId xmlns:a16="http://schemas.microsoft.com/office/drawing/2014/main" xmlns="" id="{FA3CAFF2-D937-488A-9D5B-297670A8EAB7}"/>
              </a:ext>
            </a:extLst>
          </p:cNvPr>
          <p:cNvSpPr txBox="1"/>
          <p:nvPr/>
        </p:nvSpPr>
        <p:spPr>
          <a:xfrm>
            <a:off x="2040396" y="717795"/>
            <a:ext cx="8111208" cy="830997"/>
          </a:xfrm>
          <a:prstGeom prst="rect">
            <a:avLst/>
          </a:prstGeom>
          <a:noFill/>
        </p:spPr>
        <p:txBody>
          <a:bodyPr wrap="square">
            <a:spAutoFit/>
          </a:bodyPr>
          <a:lstStyle/>
          <a:p>
            <a:pPr algn="ctr"/>
            <a:r>
              <a:rPr lang="en-US" sz="2400" b="1" dirty="0">
                <a:effectLst/>
                <a:latin typeface="Arial" panose="020B0604020202020204" pitchFamily="34" charset="0"/>
                <a:ea typeface="Calibri" panose="020F0502020204030204" pitchFamily="34" charset="0"/>
              </a:rPr>
              <a:t>CO-PRODUCTIVE AND PERSON CENTRED CARE</a:t>
            </a:r>
            <a:endParaRPr lang="en-US" sz="2400"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Box 27"/>
          <p:cNvSpPr txBox="1"/>
          <p:nvPr/>
        </p:nvSpPr>
        <p:spPr>
          <a:xfrm>
            <a:off x="2312765" y="576604"/>
            <a:ext cx="7566470" cy="505395"/>
          </a:xfrm>
          <a:prstGeom prst="rect">
            <a:avLst/>
          </a:prstGeom>
        </p:spPr>
        <p:txBody>
          <a:bodyPr lIns="0" tIns="0" rIns="0" bIns="0" rtlCol="0" anchor="t">
            <a:spAutoFit/>
          </a:bodyPr>
          <a:lstStyle/>
          <a:p>
            <a:pPr algn="ctr">
              <a:lnSpc>
                <a:spcPts val="4594"/>
              </a:lnSpc>
            </a:pPr>
            <a:r>
              <a:rPr lang="en-US" sz="2000" b="1" dirty="0">
                <a:effectLst/>
                <a:latin typeface="Arial" panose="020B0604020202020204" pitchFamily="34" charset="0"/>
                <a:ea typeface="Calibri" panose="020F0502020204030204" pitchFamily="34" charset="0"/>
              </a:rPr>
              <a:t>SKILLS, VALUES, BEHAVIOURS FOR PRACTICE NURSES</a:t>
            </a:r>
            <a:endParaRPr lang="en-US" sz="3600" b="1" dirty="0">
              <a:solidFill>
                <a:srgbClr val="545454"/>
              </a:solidFill>
              <a:latin typeface="Roboto Bold"/>
              <a:ea typeface="Roboto Bold"/>
              <a:cs typeface="Roboto Bold"/>
              <a:sym typeface="Roboto Bold"/>
            </a:endParaRPr>
          </a:p>
        </p:txBody>
      </p:sp>
      <p:grpSp>
        <p:nvGrpSpPr>
          <p:cNvPr id="37" name="Group 36">
            <a:extLst>
              <a:ext uri="{FF2B5EF4-FFF2-40B4-BE49-F238E27FC236}">
                <a16:creationId xmlns:a16="http://schemas.microsoft.com/office/drawing/2014/main" xmlns="" id="{311292C0-8FD5-4860-9263-FE9EF2A51783}"/>
              </a:ext>
            </a:extLst>
          </p:cNvPr>
          <p:cNvGrpSpPr/>
          <p:nvPr/>
        </p:nvGrpSpPr>
        <p:grpSpPr>
          <a:xfrm>
            <a:off x="1590915" y="1551857"/>
            <a:ext cx="9010170" cy="4684323"/>
            <a:chOff x="2312765" y="1575006"/>
            <a:chExt cx="9010170" cy="4684323"/>
          </a:xfrm>
        </p:grpSpPr>
        <p:sp>
          <p:nvSpPr>
            <p:cNvPr id="2" name="Freeform 2"/>
            <p:cNvSpPr/>
            <p:nvPr/>
          </p:nvSpPr>
          <p:spPr>
            <a:xfrm rot="-5400000">
              <a:off x="2308412" y="1579359"/>
              <a:ext cx="1596001" cy="1587296"/>
            </a:xfrm>
            <a:custGeom>
              <a:avLst/>
              <a:gdLst/>
              <a:ahLst/>
              <a:cxnLst/>
              <a:rect l="l" t="t" r="r" b="b"/>
              <a:pathLst>
                <a:path w="1702401" h="1693116">
                  <a:moveTo>
                    <a:pt x="0" y="0"/>
                  </a:moveTo>
                  <a:lnTo>
                    <a:pt x="1702402" y="0"/>
                  </a:lnTo>
                  <a:lnTo>
                    <a:pt x="1702402" y="1693116"/>
                  </a:lnTo>
                  <a:lnTo>
                    <a:pt x="0" y="1693116"/>
                  </a:lnTo>
                  <a:lnTo>
                    <a:pt x="0" y="0"/>
                  </a:lnTo>
                  <a:close/>
                </a:path>
              </a:pathLst>
            </a:custGeom>
            <a:blipFill>
              <a:blip r:embed="rId2" cstate="print">
                <a:extLst>
                  <a:ext uri="{96DAC541-7B7A-43D3-8B79-37D633B846F1}">
                    <asvg:svgBlip xmlns:asvg="http://schemas.microsoft.com/office/drawing/2016/SVG/main" xmlns="" r:embed="rId3"/>
                  </a:ext>
                </a:extLst>
              </a:blip>
              <a:stretch>
                <a:fillRect/>
              </a:stretch>
            </a:blipFill>
          </p:spPr>
        </p:sp>
        <p:grpSp>
          <p:nvGrpSpPr>
            <p:cNvPr id="3" name="Group 3"/>
            <p:cNvGrpSpPr/>
            <p:nvPr/>
          </p:nvGrpSpPr>
          <p:grpSpPr>
            <a:xfrm>
              <a:off x="4471956" y="1835900"/>
              <a:ext cx="4824884" cy="1235601"/>
              <a:chOff x="0" y="0"/>
              <a:chExt cx="1344541" cy="544605"/>
            </a:xfrm>
          </p:grpSpPr>
          <p:sp>
            <p:nvSpPr>
              <p:cNvPr id="4" name="Freeform 4"/>
              <p:cNvSpPr/>
              <p:nvPr/>
            </p:nvSpPr>
            <p:spPr>
              <a:xfrm>
                <a:off x="0" y="0"/>
                <a:ext cx="1344541" cy="544605"/>
              </a:xfrm>
              <a:custGeom>
                <a:avLst/>
                <a:gdLst/>
                <a:ahLst/>
                <a:cxnLst/>
                <a:rect l="l" t="t" r="r" b="b"/>
                <a:pathLst>
                  <a:path w="1344541" h="544605">
                    <a:moveTo>
                      <a:pt x="0" y="0"/>
                    </a:moveTo>
                    <a:lnTo>
                      <a:pt x="1344541" y="0"/>
                    </a:lnTo>
                    <a:lnTo>
                      <a:pt x="1344541" y="544605"/>
                    </a:lnTo>
                    <a:lnTo>
                      <a:pt x="0" y="544605"/>
                    </a:lnTo>
                    <a:close/>
                  </a:path>
                </a:pathLst>
              </a:custGeom>
              <a:solidFill>
                <a:srgbClr val="F86E87"/>
              </a:solidFill>
            </p:spPr>
          </p:sp>
        </p:grpSp>
        <p:grpSp>
          <p:nvGrpSpPr>
            <p:cNvPr id="5" name="Group 5"/>
            <p:cNvGrpSpPr/>
            <p:nvPr/>
          </p:nvGrpSpPr>
          <p:grpSpPr>
            <a:xfrm>
              <a:off x="8607764" y="1835900"/>
              <a:ext cx="1371225" cy="1233899"/>
              <a:chOff x="0" y="0"/>
              <a:chExt cx="5697593" cy="5126990"/>
            </a:xfrm>
          </p:grpSpPr>
          <p:sp>
            <p:nvSpPr>
              <p:cNvPr id="6" name="Freeform 6"/>
              <p:cNvSpPr/>
              <p:nvPr/>
            </p:nvSpPr>
            <p:spPr>
              <a:xfrm>
                <a:off x="0" y="0"/>
                <a:ext cx="5697593" cy="5126990"/>
              </a:xfrm>
              <a:custGeom>
                <a:avLst/>
                <a:gdLst/>
                <a:ahLst/>
                <a:cxnLst/>
                <a:rect l="l" t="t" r="r" b="b"/>
                <a:pathLst>
                  <a:path w="5697593" h="5126990">
                    <a:moveTo>
                      <a:pt x="2875653" y="0"/>
                    </a:moveTo>
                    <a:lnTo>
                      <a:pt x="2853913" y="0"/>
                    </a:lnTo>
                    <a:lnTo>
                      <a:pt x="2821940" y="0"/>
                    </a:lnTo>
                    <a:lnTo>
                      <a:pt x="0" y="0"/>
                    </a:lnTo>
                    <a:lnTo>
                      <a:pt x="2821940" y="2564130"/>
                    </a:lnTo>
                    <a:lnTo>
                      <a:pt x="0" y="5126990"/>
                    </a:lnTo>
                    <a:lnTo>
                      <a:pt x="2821940" y="5126990"/>
                    </a:lnTo>
                    <a:lnTo>
                      <a:pt x="2853913" y="5126990"/>
                    </a:lnTo>
                    <a:lnTo>
                      <a:pt x="2875653" y="5126990"/>
                    </a:lnTo>
                    <a:lnTo>
                      <a:pt x="5697593" y="2564130"/>
                    </a:lnTo>
                    <a:lnTo>
                      <a:pt x="2875653" y="0"/>
                    </a:lnTo>
                    <a:close/>
                  </a:path>
                </a:pathLst>
              </a:custGeom>
              <a:solidFill>
                <a:srgbClr val="F86E87"/>
              </a:solidFill>
            </p:spPr>
          </p:sp>
        </p:grpSp>
        <p:grpSp>
          <p:nvGrpSpPr>
            <p:cNvPr id="7" name="Group 7"/>
            <p:cNvGrpSpPr/>
            <p:nvPr/>
          </p:nvGrpSpPr>
          <p:grpSpPr>
            <a:xfrm>
              <a:off x="9435012" y="1837602"/>
              <a:ext cx="1887923" cy="1233899"/>
              <a:chOff x="0" y="0"/>
              <a:chExt cx="7844531" cy="5126990"/>
            </a:xfrm>
          </p:grpSpPr>
          <p:sp>
            <p:nvSpPr>
              <p:cNvPr id="8" name="Freeform 8"/>
              <p:cNvSpPr/>
              <p:nvPr/>
            </p:nvSpPr>
            <p:spPr>
              <a:xfrm>
                <a:off x="0" y="0"/>
                <a:ext cx="7844531" cy="5126990"/>
              </a:xfrm>
              <a:custGeom>
                <a:avLst/>
                <a:gdLst/>
                <a:ahLst/>
                <a:cxnLst/>
                <a:rect l="l" t="t" r="r" b="b"/>
                <a:pathLst>
                  <a:path w="7844531" h="5126990">
                    <a:moveTo>
                      <a:pt x="5022591" y="0"/>
                    </a:moveTo>
                    <a:lnTo>
                      <a:pt x="4784020" y="0"/>
                    </a:lnTo>
                    <a:lnTo>
                      <a:pt x="2821940" y="0"/>
                    </a:lnTo>
                    <a:lnTo>
                      <a:pt x="0" y="0"/>
                    </a:lnTo>
                    <a:lnTo>
                      <a:pt x="2821940" y="2564130"/>
                    </a:lnTo>
                    <a:lnTo>
                      <a:pt x="0" y="5126990"/>
                    </a:lnTo>
                    <a:lnTo>
                      <a:pt x="2821940" y="5126990"/>
                    </a:lnTo>
                    <a:lnTo>
                      <a:pt x="4784020" y="5126990"/>
                    </a:lnTo>
                    <a:lnTo>
                      <a:pt x="5022591" y="5126990"/>
                    </a:lnTo>
                    <a:lnTo>
                      <a:pt x="7844531" y="2564130"/>
                    </a:lnTo>
                    <a:lnTo>
                      <a:pt x="5022591" y="0"/>
                    </a:lnTo>
                    <a:close/>
                  </a:path>
                </a:pathLst>
              </a:custGeom>
              <a:solidFill>
                <a:srgbClr val="F86E87"/>
              </a:solidFill>
            </p:spPr>
          </p:sp>
        </p:grpSp>
        <p:sp>
          <p:nvSpPr>
            <p:cNvPr id="9" name="Freeform 9"/>
            <p:cNvSpPr/>
            <p:nvPr/>
          </p:nvSpPr>
          <p:spPr>
            <a:xfrm>
              <a:off x="2670362" y="3098010"/>
              <a:ext cx="1596001" cy="1587296"/>
            </a:xfrm>
            <a:custGeom>
              <a:avLst/>
              <a:gdLst/>
              <a:ahLst/>
              <a:cxnLst/>
              <a:rect l="l" t="t" r="r" b="b"/>
              <a:pathLst>
                <a:path w="1702401" h="1693116">
                  <a:moveTo>
                    <a:pt x="0" y="0"/>
                  </a:moveTo>
                  <a:lnTo>
                    <a:pt x="1702402" y="0"/>
                  </a:lnTo>
                  <a:lnTo>
                    <a:pt x="1702402" y="1693116"/>
                  </a:lnTo>
                  <a:lnTo>
                    <a:pt x="0" y="1693116"/>
                  </a:lnTo>
                  <a:lnTo>
                    <a:pt x="0" y="0"/>
                  </a:lnTo>
                  <a:close/>
                </a:path>
              </a:pathLst>
            </a:custGeom>
            <a:blipFill>
              <a:blip r:embed="rId4" cstate="print">
                <a:extLst>
                  <a:ext uri="{96DAC541-7B7A-43D3-8B79-37D633B846F1}">
                    <asvg:svgBlip xmlns:asvg="http://schemas.microsoft.com/office/drawing/2016/SVG/main" xmlns="" r:embed="rId5"/>
                  </a:ext>
                </a:extLst>
              </a:blip>
              <a:stretch>
                <a:fillRect/>
              </a:stretch>
            </a:blipFill>
          </p:spPr>
        </p:sp>
        <p:grpSp>
          <p:nvGrpSpPr>
            <p:cNvPr id="10" name="Group 10"/>
            <p:cNvGrpSpPr/>
            <p:nvPr/>
          </p:nvGrpSpPr>
          <p:grpSpPr>
            <a:xfrm>
              <a:off x="4476029" y="3346855"/>
              <a:ext cx="4818442" cy="1235601"/>
              <a:chOff x="0" y="0"/>
              <a:chExt cx="1342746" cy="544605"/>
            </a:xfrm>
          </p:grpSpPr>
          <p:sp>
            <p:nvSpPr>
              <p:cNvPr id="11" name="Freeform 11"/>
              <p:cNvSpPr/>
              <p:nvPr/>
            </p:nvSpPr>
            <p:spPr>
              <a:xfrm>
                <a:off x="0" y="0"/>
                <a:ext cx="1342746" cy="544605"/>
              </a:xfrm>
              <a:custGeom>
                <a:avLst/>
                <a:gdLst/>
                <a:ahLst/>
                <a:cxnLst/>
                <a:rect l="l" t="t" r="r" b="b"/>
                <a:pathLst>
                  <a:path w="1342746" h="544605">
                    <a:moveTo>
                      <a:pt x="0" y="0"/>
                    </a:moveTo>
                    <a:lnTo>
                      <a:pt x="1342746" y="0"/>
                    </a:lnTo>
                    <a:lnTo>
                      <a:pt x="1342746" y="544605"/>
                    </a:lnTo>
                    <a:lnTo>
                      <a:pt x="0" y="544605"/>
                    </a:lnTo>
                    <a:close/>
                  </a:path>
                </a:pathLst>
              </a:custGeom>
              <a:solidFill>
                <a:srgbClr val="FECC2F"/>
              </a:solidFill>
            </p:spPr>
          </p:sp>
        </p:grpSp>
        <p:grpSp>
          <p:nvGrpSpPr>
            <p:cNvPr id="12" name="Group 12"/>
            <p:cNvGrpSpPr/>
            <p:nvPr/>
          </p:nvGrpSpPr>
          <p:grpSpPr>
            <a:xfrm>
              <a:off x="8607764" y="3346856"/>
              <a:ext cx="1371225" cy="1233899"/>
              <a:chOff x="0" y="0"/>
              <a:chExt cx="5697593" cy="5126990"/>
            </a:xfrm>
          </p:grpSpPr>
          <p:sp>
            <p:nvSpPr>
              <p:cNvPr id="13" name="Freeform 13"/>
              <p:cNvSpPr/>
              <p:nvPr/>
            </p:nvSpPr>
            <p:spPr>
              <a:xfrm>
                <a:off x="0" y="0"/>
                <a:ext cx="5697593" cy="5126990"/>
              </a:xfrm>
              <a:custGeom>
                <a:avLst/>
                <a:gdLst/>
                <a:ahLst/>
                <a:cxnLst/>
                <a:rect l="l" t="t" r="r" b="b"/>
                <a:pathLst>
                  <a:path w="5697593" h="5126990">
                    <a:moveTo>
                      <a:pt x="2875653" y="0"/>
                    </a:moveTo>
                    <a:lnTo>
                      <a:pt x="2853913" y="0"/>
                    </a:lnTo>
                    <a:lnTo>
                      <a:pt x="2821940" y="0"/>
                    </a:lnTo>
                    <a:lnTo>
                      <a:pt x="0" y="0"/>
                    </a:lnTo>
                    <a:lnTo>
                      <a:pt x="2821940" y="2564130"/>
                    </a:lnTo>
                    <a:lnTo>
                      <a:pt x="0" y="5126990"/>
                    </a:lnTo>
                    <a:lnTo>
                      <a:pt x="2821940" y="5126990"/>
                    </a:lnTo>
                    <a:lnTo>
                      <a:pt x="2853913" y="5126990"/>
                    </a:lnTo>
                    <a:lnTo>
                      <a:pt x="2875653" y="5126990"/>
                    </a:lnTo>
                    <a:lnTo>
                      <a:pt x="5697593" y="2564130"/>
                    </a:lnTo>
                    <a:lnTo>
                      <a:pt x="2875653" y="0"/>
                    </a:lnTo>
                    <a:close/>
                  </a:path>
                </a:pathLst>
              </a:custGeom>
              <a:solidFill>
                <a:srgbClr val="FECC2F"/>
              </a:solidFill>
            </p:spPr>
          </p:sp>
        </p:grpSp>
        <p:grpSp>
          <p:nvGrpSpPr>
            <p:cNvPr id="14" name="Group 14"/>
            <p:cNvGrpSpPr/>
            <p:nvPr/>
          </p:nvGrpSpPr>
          <p:grpSpPr>
            <a:xfrm>
              <a:off x="9435012" y="3348557"/>
              <a:ext cx="1887923" cy="1233899"/>
              <a:chOff x="0" y="0"/>
              <a:chExt cx="7844531" cy="5126990"/>
            </a:xfrm>
          </p:grpSpPr>
          <p:sp>
            <p:nvSpPr>
              <p:cNvPr id="15" name="Freeform 15"/>
              <p:cNvSpPr/>
              <p:nvPr/>
            </p:nvSpPr>
            <p:spPr>
              <a:xfrm>
                <a:off x="0" y="0"/>
                <a:ext cx="7844531" cy="5126990"/>
              </a:xfrm>
              <a:custGeom>
                <a:avLst/>
                <a:gdLst/>
                <a:ahLst/>
                <a:cxnLst/>
                <a:rect l="l" t="t" r="r" b="b"/>
                <a:pathLst>
                  <a:path w="7844531" h="5126990">
                    <a:moveTo>
                      <a:pt x="5022591" y="0"/>
                    </a:moveTo>
                    <a:lnTo>
                      <a:pt x="4784020" y="0"/>
                    </a:lnTo>
                    <a:lnTo>
                      <a:pt x="2821940" y="0"/>
                    </a:lnTo>
                    <a:lnTo>
                      <a:pt x="0" y="0"/>
                    </a:lnTo>
                    <a:lnTo>
                      <a:pt x="2821940" y="2564130"/>
                    </a:lnTo>
                    <a:lnTo>
                      <a:pt x="0" y="5126990"/>
                    </a:lnTo>
                    <a:lnTo>
                      <a:pt x="2821940" y="5126990"/>
                    </a:lnTo>
                    <a:lnTo>
                      <a:pt x="4784020" y="5126990"/>
                    </a:lnTo>
                    <a:lnTo>
                      <a:pt x="5022591" y="5126990"/>
                    </a:lnTo>
                    <a:lnTo>
                      <a:pt x="7844531" y="2564130"/>
                    </a:lnTo>
                    <a:lnTo>
                      <a:pt x="5022591" y="0"/>
                    </a:lnTo>
                    <a:close/>
                  </a:path>
                </a:pathLst>
              </a:custGeom>
              <a:solidFill>
                <a:srgbClr val="FECC2F"/>
              </a:solidFill>
            </p:spPr>
          </p:sp>
        </p:grpSp>
        <p:sp>
          <p:nvSpPr>
            <p:cNvPr id="16" name="Freeform 16"/>
            <p:cNvSpPr/>
            <p:nvPr/>
          </p:nvSpPr>
          <p:spPr>
            <a:xfrm rot="-5400000">
              <a:off x="2308412" y="4667680"/>
              <a:ext cx="1596001" cy="1587296"/>
            </a:xfrm>
            <a:custGeom>
              <a:avLst/>
              <a:gdLst/>
              <a:ahLst/>
              <a:cxnLst/>
              <a:rect l="l" t="t" r="r" b="b"/>
              <a:pathLst>
                <a:path w="1702401" h="1693116">
                  <a:moveTo>
                    <a:pt x="0" y="0"/>
                  </a:moveTo>
                  <a:lnTo>
                    <a:pt x="1702402" y="0"/>
                  </a:lnTo>
                  <a:lnTo>
                    <a:pt x="1702402" y="1693116"/>
                  </a:lnTo>
                  <a:lnTo>
                    <a:pt x="0" y="1693116"/>
                  </a:lnTo>
                  <a:lnTo>
                    <a:pt x="0" y="0"/>
                  </a:lnTo>
                  <a:close/>
                </a:path>
              </a:pathLst>
            </a:custGeom>
            <a:blipFill>
              <a:blip r:embed="rId6" cstate="print">
                <a:extLst>
                  <a:ext uri="{96DAC541-7B7A-43D3-8B79-37D633B846F1}">
                    <asvg:svgBlip xmlns:asvg="http://schemas.microsoft.com/office/drawing/2016/SVG/main" xmlns="" r:embed="rId7"/>
                  </a:ext>
                </a:extLst>
              </a:blip>
              <a:stretch>
                <a:fillRect/>
              </a:stretch>
            </a:blipFill>
          </p:spPr>
        </p:sp>
        <p:grpSp>
          <p:nvGrpSpPr>
            <p:cNvPr id="17" name="Group 17"/>
            <p:cNvGrpSpPr/>
            <p:nvPr/>
          </p:nvGrpSpPr>
          <p:grpSpPr>
            <a:xfrm>
              <a:off x="4476029" y="5023728"/>
              <a:ext cx="4818442" cy="1235601"/>
              <a:chOff x="0" y="0"/>
              <a:chExt cx="1342746" cy="544605"/>
            </a:xfrm>
          </p:grpSpPr>
          <p:sp>
            <p:nvSpPr>
              <p:cNvPr id="18" name="Freeform 18"/>
              <p:cNvSpPr/>
              <p:nvPr/>
            </p:nvSpPr>
            <p:spPr>
              <a:xfrm>
                <a:off x="0" y="0"/>
                <a:ext cx="1342746" cy="544605"/>
              </a:xfrm>
              <a:custGeom>
                <a:avLst/>
                <a:gdLst/>
                <a:ahLst/>
                <a:cxnLst/>
                <a:rect l="l" t="t" r="r" b="b"/>
                <a:pathLst>
                  <a:path w="1342746" h="544605">
                    <a:moveTo>
                      <a:pt x="0" y="0"/>
                    </a:moveTo>
                    <a:lnTo>
                      <a:pt x="1342746" y="0"/>
                    </a:lnTo>
                    <a:lnTo>
                      <a:pt x="1342746" y="544605"/>
                    </a:lnTo>
                    <a:lnTo>
                      <a:pt x="0" y="544605"/>
                    </a:lnTo>
                    <a:close/>
                  </a:path>
                </a:pathLst>
              </a:custGeom>
              <a:solidFill>
                <a:srgbClr val="B0CA59"/>
              </a:solidFill>
            </p:spPr>
          </p:sp>
        </p:grpSp>
        <p:grpSp>
          <p:nvGrpSpPr>
            <p:cNvPr id="19" name="Group 19"/>
            <p:cNvGrpSpPr/>
            <p:nvPr/>
          </p:nvGrpSpPr>
          <p:grpSpPr>
            <a:xfrm>
              <a:off x="8607764" y="5023728"/>
              <a:ext cx="1371225" cy="1233899"/>
              <a:chOff x="0" y="0"/>
              <a:chExt cx="5697593" cy="5126990"/>
            </a:xfrm>
          </p:grpSpPr>
          <p:sp>
            <p:nvSpPr>
              <p:cNvPr id="20" name="Freeform 20"/>
              <p:cNvSpPr/>
              <p:nvPr/>
            </p:nvSpPr>
            <p:spPr>
              <a:xfrm>
                <a:off x="0" y="0"/>
                <a:ext cx="5697593" cy="5126990"/>
              </a:xfrm>
              <a:custGeom>
                <a:avLst/>
                <a:gdLst/>
                <a:ahLst/>
                <a:cxnLst/>
                <a:rect l="l" t="t" r="r" b="b"/>
                <a:pathLst>
                  <a:path w="5697593" h="5126990">
                    <a:moveTo>
                      <a:pt x="2875653" y="0"/>
                    </a:moveTo>
                    <a:lnTo>
                      <a:pt x="2853913" y="0"/>
                    </a:lnTo>
                    <a:lnTo>
                      <a:pt x="2821940" y="0"/>
                    </a:lnTo>
                    <a:lnTo>
                      <a:pt x="0" y="0"/>
                    </a:lnTo>
                    <a:lnTo>
                      <a:pt x="2821940" y="2564130"/>
                    </a:lnTo>
                    <a:lnTo>
                      <a:pt x="0" y="5126990"/>
                    </a:lnTo>
                    <a:lnTo>
                      <a:pt x="2821940" y="5126990"/>
                    </a:lnTo>
                    <a:lnTo>
                      <a:pt x="2853913" y="5126990"/>
                    </a:lnTo>
                    <a:lnTo>
                      <a:pt x="2875653" y="5126990"/>
                    </a:lnTo>
                    <a:lnTo>
                      <a:pt x="5697593" y="2564130"/>
                    </a:lnTo>
                    <a:lnTo>
                      <a:pt x="2875653" y="0"/>
                    </a:lnTo>
                    <a:close/>
                  </a:path>
                </a:pathLst>
              </a:custGeom>
              <a:solidFill>
                <a:srgbClr val="B0CA59"/>
              </a:solidFill>
            </p:spPr>
          </p:sp>
        </p:grpSp>
        <p:grpSp>
          <p:nvGrpSpPr>
            <p:cNvPr id="21" name="Group 21"/>
            <p:cNvGrpSpPr/>
            <p:nvPr/>
          </p:nvGrpSpPr>
          <p:grpSpPr>
            <a:xfrm>
              <a:off x="9435012" y="5025430"/>
              <a:ext cx="1887923" cy="1233899"/>
              <a:chOff x="0" y="0"/>
              <a:chExt cx="7844531" cy="5126990"/>
            </a:xfrm>
          </p:grpSpPr>
          <p:sp>
            <p:nvSpPr>
              <p:cNvPr id="22" name="Freeform 22"/>
              <p:cNvSpPr/>
              <p:nvPr/>
            </p:nvSpPr>
            <p:spPr>
              <a:xfrm>
                <a:off x="0" y="0"/>
                <a:ext cx="7844531" cy="5126990"/>
              </a:xfrm>
              <a:custGeom>
                <a:avLst/>
                <a:gdLst/>
                <a:ahLst/>
                <a:cxnLst/>
                <a:rect l="l" t="t" r="r" b="b"/>
                <a:pathLst>
                  <a:path w="7844531" h="5126990">
                    <a:moveTo>
                      <a:pt x="5022591" y="0"/>
                    </a:moveTo>
                    <a:lnTo>
                      <a:pt x="4784020" y="0"/>
                    </a:lnTo>
                    <a:lnTo>
                      <a:pt x="2821940" y="0"/>
                    </a:lnTo>
                    <a:lnTo>
                      <a:pt x="0" y="0"/>
                    </a:lnTo>
                    <a:lnTo>
                      <a:pt x="2821940" y="2564130"/>
                    </a:lnTo>
                    <a:lnTo>
                      <a:pt x="0" y="5126990"/>
                    </a:lnTo>
                    <a:lnTo>
                      <a:pt x="2821940" y="5126990"/>
                    </a:lnTo>
                    <a:lnTo>
                      <a:pt x="4784020" y="5126990"/>
                    </a:lnTo>
                    <a:lnTo>
                      <a:pt x="5022591" y="5126990"/>
                    </a:lnTo>
                    <a:lnTo>
                      <a:pt x="7844531" y="2564130"/>
                    </a:lnTo>
                    <a:lnTo>
                      <a:pt x="5022591" y="0"/>
                    </a:lnTo>
                    <a:close/>
                  </a:path>
                </a:pathLst>
              </a:custGeom>
              <a:solidFill>
                <a:srgbClr val="B0CA59"/>
              </a:solidFill>
            </p:spPr>
          </p:sp>
        </p:grpSp>
        <p:sp>
          <p:nvSpPr>
            <p:cNvPr id="23" name="Freeform 23"/>
            <p:cNvSpPr/>
            <p:nvPr/>
          </p:nvSpPr>
          <p:spPr>
            <a:xfrm>
              <a:off x="10312271" y="2253213"/>
              <a:ext cx="411661" cy="411661"/>
            </a:xfrm>
            <a:custGeom>
              <a:avLst/>
              <a:gdLst/>
              <a:ahLst/>
              <a:cxnLst/>
              <a:rect l="l" t="t" r="r" b="b"/>
              <a:pathLst>
                <a:path w="439105" h="439105">
                  <a:moveTo>
                    <a:pt x="0" y="0"/>
                  </a:moveTo>
                  <a:lnTo>
                    <a:pt x="439104" y="0"/>
                  </a:lnTo>
                  <a:lnTo>
                    <a:pt x="439104" y="439105"/>
                  </a:lnTo>
                  <a:lnTo>
                    <a:pt x="0" y="439105"/>
                  </a:lnTo>
                  <a:lnTo>
                    <a:pt x="0" y="0"/>
                  </a:lnTo>
                  <a:close/>
                </a:path>
              </a:pathLst>
            </a:custGeom>
            <a:blipFill>
              <a:blip r:embed="rId8" cstate="print">
                <a:extLst>
                  <a:ext uri="{96DAC541-7B7A-43D3-8B79-37D633B846F1}">
                    <asvg:svgBlip xmlns:asvg="http://schemas.microsoft.com/office/drawing/2016/SVG/main" xmlns="" r:embed="rId9"/>
                  </a:ext>
                </a:extLst>
              </a:blip>
              <a:stretch>
                <a:fillRect/>
              </a:stretch>
            </a:blipFill>
          </p:spPr>
        </p:sp>
        <p:sp>
          <p:nvSpPr>
            <p:cNvPr id="24" name="Freeform 24"/>
            <p:cNvSpPr/>
            <p:nvPr/>
          </p:nvSpPr>
          <p:spPr>
            <a:xfrm>
              <a:off x="10286864" y="3794003"/>
              <a:ext cx="437068" cy="320153"/>
            </a:xfrm>
            <a:custGeom>
              <a:avLst/>
              <a:gdLst/>
              <a:ahLst/>
              <a:cxnLst/>
              <a:rect l="l" t="t" r="r" b="b"/>
              <a:pathLst>
                <a:path w="466206" h="341496">
                  <a:moveTo>
                    <a:pt x="0" y="0"/>
                  </a:moveTo>
                  <a:lnTo>
                    <a:pt x="466205" y="0"/>
                  </a:lnTo>
                  <a:lnTo>
                    <a:pt x="466205" y="341495"/>
                  </a:lnTo>
                  <a:lnTo>
                    <a:pt x="0" y="341495"/>
                  </a:lnTo>
                  <a:lnTo>
                    <a:pt x="0" y="0"/>
                  </a:lnTo>
                  <a:close/>
                </a:path>
              </a:pathLst>
            </a:custGeom>
            <a:blipFill>
              <a:blip r:embed="rId10" cstate="print">
                <a:extLst>
                  <a:ext uri="{96DAC541-7B7A-43D3-8B79-37D633B846F1}">
                    <asvg:svgBlip xmlns:asvg="http://schemas.microsoft.com/office/drawing/2016/SVG/main" xmlns="" r:embed="rId11"/>
                  </a:ext>
                </a:extLst>
              </a:blip>
              <a:stretch>
                <a:fillRect/>
              </a:stretch>
            </a:blipFill>
          </p:spPr>
        </p:sp>
        <p:sp>
          <p:nvSpPr>
            <p:cNvPr id="25" name="Freeform 25"/>
            <p:cNvSpPr/>
            <p:nvPr/>
          </p:nvSpPr>
          <p:spPr>
            <a:xfrm>
              <a:off x="10286864" y="5479455"/>
              <a:ext cx="478046" cy="341206"/>
            </a:xfrm>
            <a:custGeom>
              <a:avLst/>
              <a:gdLst/>
              <a:ahLst/>
              <a:cxnLst/>
              <a:rect l="l" t="t" r="r" b="b"/>
              <a:pathLst>
                <a:path w="509916" h="363953">
                  <a:moveTo>
                    <a:pt x="0" y="0"/>
                  </a:moveTo>
                  <a:lnTo>
                    <a:pt x="509916" y="0"/>
                  </a:lnTo>
                  <a:lnTo>
                    <a:pt x="509916" y="363953"/>
                  </a:lnTo>
                  <a:lnTo>
                    <a:pt x="0" y="363953"/>
                  </a:lnTo>
                  <a:lnTo>
                    <a:pt x="0" y="0"/>
                  </a:lnTo>
                  <a:close/>
                </a:path>
              </a:pathLst>
            </a:custGeom>
            <a:blipFill>
              <a:blip r:embed="rId12" cstate="print">
                <a:extLst>
                  <a:ext uri="{96DAC541-7B7A-43D3-8B79-37D633B846F1}">
                    <asvg:svgBlip xmlns:asvg="http://schemas.microsoft.com/office/drawing/2016/SVG/main" xmlns="" r:embed="rId13"/>
                  </a:ext>
                </a:extLst>
              </a:blip>
              <a:stretch>
                <a:fillRect/>
              </a:stretch>
            </a:blipFill>
          </p:spPr>
        </p:sp>
        <p:sp>
          <p:nvSpPr>
            <p:cNvPr id="28" name="TextBox 28"/>
            <p:cNvSpPr txBox="1"/>
            <p:nvPr/>
          </p:nvSpPr>
          <p:spPr>
            <a:xfrm>
              <a:off x="4637071" y="2010455"/>
              <a:ext cx="4797941" cy="822341"/>
            </a:xfrm>
            <a:prstGeom prst="rect">
              <a:avLst/>
            </a:prstGeom>
          </p:spPr>
          <p:txBody>
            <a:bodyPr wrap="square" lIns="0" tIns="0" rIns="0" bIns="0" rtlCol="0" anchor="t">
              <a:spAutoFit/>
            </a:bodyPr>
            <a:lstStyle/>
            <a:p>
              <a:pPr>
                <a:lnSpc>
                  <a:spcPct val="114000"/>
                </a:lnSpc>
              </a:pPr>
              <a:r>
                <a:rPr lang="en-US" sz="1600" dirty="0">
                  <a:effectLst/>
                  <a:latin typeface="Arial" panose="020B0604020202020204" pitchFamily="34" charset="0"/>
                  <a:ea typeface="Calibri" panose="020F0502020204030204" pitchFamily="34" charset="0"/>
                </a:rPr>
                <a:t>Consultation skills include motivational interviewing for smoking, weight, and medicines (</a:t>
              </a:r>
              <a:r>
                <a:rPr lang="en-US" sz="1600" dirty="0" err="1">
                  <a:effectLst/>
                  <a:latin typeface="Arial" panose="020B0604020202020204" pitchFamily="34" charset="0"/>
                  <a:ea typeface="Calibri" panose="020F0502020204030204" pitchFamily="34" charset="0"/>
                </a:rPr>
                <a:t>Rubak</a:t>
              </a:r>
              <a:r>
                <a:rPr lang="en-US" sz="1600" dirty="0">
                  <a:effectLst/>
                  <a:latin typeface="Arial" panose="020B0604020202020204" pitchFamily="34" charset="0"/>
                  <a:ea typeface="Calibri" panose="020F0502020204030204" pitchFamily="34" charset="0"/>
                </a:rPr>
                <a:t> et al., 2005, Mifsud et al., 2021)</a:t>
              </a:r>
              <a:endParaRPr lang="en-US" sz="1400" dirty="0">
                <a:solidFill>
                  <a:srgbClr val="F5F5F5"/>
                </a:solidFill>
                <a:latin typeface="Roboto"/>
                <a:ea typeface="Roboto"/>
                <a:cs typeface="Roboto"/>
                <a:sym typeface="Roboto"/>
              </a:endParaRPr>
            </a:p>
          </p:txBody>
        </p:sp>
        <p:sp>
          <p:nvSpPr>
            <p:cNvPr id="30" name="TextBox 30"/>
            <p:cNvSpPr txBox="1"/>
            <p:nvPr/>
          </p:nvSpPr>
          <p:spPr>
            <a:xfrm>
              <a:off x="4617255" y="3500635"/>
              <a:ext cx="4534286" cy="822341"/>
            </a:xfrm>
            <a:prstGeom prst="rect">
              <a:avLst/>
            </a:prstGeom>
          </p:spPr>
          <p:txBody>
            <a:bodyPr wrap="square" lIns="0" tIns="0" rIns="0" bIns="0" rtlCol="0" anchor="t">
              <a:spAutoFit/>
            </a:bodyPr>
            <a:lstStyle/>
            <a:p>
              <a:pPr>
                <a:lnSpc>
                  <a:spcPct val="114000"/>
                </a:lnSpc>
              </a:pPr>
              <a:r>
                <a:rPr lang="en-US" sz="1600" dirty="0">
                  <a:effectLst/>
                  <a:latin typeface="Arial" panose="020B0604020202020204" pitchFamily="34" charset="0"/>
                  <a:ea typeface="Calibri" panose="020F0502020204030204" pitchFamily="34" charset="0"/>
                </a:rPr>
                <a:t>Health literacy support includes plain language, teach back, written care plans, and safety netting (NHS England, 2019a)</a:t>
              </a:r>
              <a:endParaRPr lang="en-US" sz="1400" dirty="0">
                <a:solidFill>
                  <a:srgbClr val="F5F5F5"/>
                </a:solidFill>
                <a:latin typeface="Roboto"/>
                <a:ea typeface="Roboto"/>
                <a:cs typeface="Roboto"/>
                <a:sym typeface="Roboto"/>
              </a:endParaRPr>
            </a:p>
          </p:txBody>
        </p:sp>
        <p:sp>
          <p:nvSpPr>
            <p:cNvPr id="32" name="TextBox 32"/>
            <p:cNvSpPr txBox="1"/>
            <p:nvPr/>
          </p:nvSpPr>
          <p:spPr>
            <a:xfrm>
              <a:off x="4609638" y="5229506"/>
              <a:ext cx="4661540" cy="822341"/>
            </a:xfrm>
            <a:prstGeom prst="rect">
              <a:avLst/>
            </a:prstGeom>
          </p:spPr>
          <p:txBody>
            <a:bodyPr wrap="square" lIns="0" tIns="0" rIns="0" bIns="0" rtlCol="0" anchor="t">
              <a:spAutoFit/>
            </a:bodyPr>
            <a:lstStyle/>
            <a:p>
              <a:pPr>
                <a:lnSpc>
                  <a:spcPct val="114000"/>
                </a:lnSpc>
              </a:pPr>
              <a:r>
                <a:rPr lang="en-US" sz="1600" dirty="0">
                  <a:effectLst/>
                  <a:latin typeface="Arial" panose="020B0604020202020204" pitchFamily="34" charset="0"/>
                  <a:ea typeface="Calibri" panose="020F0502020204030204" pitchFamily="34" charset="0"/>
                </a:rPr>
                <a:t>Quality improvement includes auditing recalls, blood pressure control, lipid targets, and gaps for deprived groups (BHF, 2024, ONS, 2025)</a:t>
              </a:r>
              <a:endParaRPr lang="en-US" sz="1400" dirty="0">
                <a:solidFill>
                  <a:srgbClr val="F5F5F5"/>
                </a:solidFill>
                <a:latin typeface="Roboto"/>
                <a:ea typeface="Roboto"/>
                <a:cs typeface="Roboto"/>
                <a:sym typeface="Roboto"/>
              </a:endParaRPr>
            </a:p>
          </p:txBody>
        </p:sp>
        <p:sp>
          <p:nvSpPr>
            <p:cNvPr id="34" name="TextBox 34"/>
            <p:cNvSpPr txBox="1"/>
            <p:nvPr/>
          </p:nvSpPr>
          <p:spPr>
            <a:xfrm>
              <a:off x="2755082" y="2018795"/>
              <a:ext cx="637542" cy="620363"/>
            </a:xfrm>
            <a:prstGeom prst="rect">
              <a:avLst/>
            </a:prstGeom>
          </p:spPr>
          <p:txBody>
            <a:bodyPr lIns="0" tIns="0" rIns="0" bIns="0" rtlCol="0" anchor="t">
              <a:spAutoFit/>
            </a:bodyPr>
            <a:lstStyle/>
            <a:p>
              <a:pPr algn="r">
                <a:lnSpc>
                  <a:spcPts val="5249"/>
                </a:lnSpc>
              </a:pPr>
              <a:r>
                <a:rPr lang="en-US" sz="3749" b="1">
                  <a:solidFill>
                    <a:srgbClr val="F5F5F5"/>
                  </a:solidFill>
                  <a:latin typeface="Roboto Bold"/>
                  <a:ea typeface="Roboto Bold"/>
                  <a:cs typeface="Roboto Bold"/>
                  <a:sym typeface="Roboto Bold"/>
                </a:rPr>
                <a:t>01</a:t>
              </a:r>
            </a:p>
          </p:txBody>
        </p:sp>
        <p:sp>
          <p:nvSpPr>
            <p:cNvPr id="35" name="TextBox 35"/>
            <p:cNvSpPr txBox="1"/>
            <p:nvPr/>
          </p:nvSpPr>
          <p:spPr>
            <a:xfrm>
              <a:off x="2753513" y="3601625"/>
              <a:ext cx="995139" cy="620363"/>
            </a:xfrm>
            <a:prstGeom prst="rect">
              <a:avLst/>
            </a:prstGeom>
          </p:spPr>
          <p:txBody>
            <a:bodyPr lIns="0" tIns="0" rIns="0" bIns="0" rtlCol="0" anchor="t">
              <a:spAutoFit/>
            </a:bodyPr>
            <a:lstStyle/>
            <a:p>
              <a:pPr algn="r">
                <a:lnSpc>
                  <a:spcPts val="5249"/>
                </a:lnSpc>
              </a:pPr>
              <a:r>
                <a:rPr lang="en-US" sz="3749" b="1">
                  <a:solidFill>
                    <a:srgbClr val="F5F5F5"/>
                  </a:solidFill>
                  <a:latin typeface="Roboto Bold"/>
                  <a:ea typeface="Roboto Bold"/>
                  <a:cs typeface="Roboto Bold"/>
                  <a:sym typeface="Roboto Bold"/>
                </a:rPr>
                <a:t>02</a:t>
              </a:r>
            </a:p>
          </p:txBody>
        </p:sp>
        <p:sp>
          <p:nvSpPr>
            <p:cNvPr id="36" name="TextBox 36"/>
            <p:cNvSpPr txBox="1"/>
            <p:nvPr/>
          </p:nvSpPr>
          <p:spPr>
            <a:xfrm>
              <a:off x="2670362" y="5056098"/>
              <a:ext cx="637542" cy="620363"/>
            </a:xfrm>
            <a:prstGeom prst="rect">
              <a:avLst/>
            </a:prstGeom>
          </p:spPr>
          <p:txBody>
            <a:bodyPr lIns="0" tIns="0" rIns="0" bIns="0" rtlCol="0" anchor="t">
              <a:spAutoFit/>
            </a:bodyPr>
            <a:lstStyle/>
            <a:p>
              <a:pPr algn="r">
                <a:lnSpc>
                  <a:spcPts val="5249"/>
                </a:lnSpc>
              </a:pPr>
              <a:r>
                <a:rPr lang="en-US" sz="3749" b="1">
                  <a:solidFill>
                    <a:srgbClr val="F5F5F5"/>
                  </a:solidFill>
                  <a:latin typeface="Roboto Bold"/>
                  <a:ea typeface="Roboto Bold"/>
                  <a:cs typeface="Roboto Bold"/>
                  <a:sym typeface="Roboto Bold"/>
                </a:rPr>
                <a:t>03</a:t>
              </a:r>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792680" y="1644765"/>
            <a:ext cx="2810536" cy="4551476"/>
          </a:xfrm>
          <a:custGeom>
            <a:avLst/>
            <a:gdLst/>
            <a:ahLst/>
            <a:cxnLst/>
            <a:rect l="l" t="t" r="r" b="b"/>
            <a:pathLst>
              <a:path w="3167396" h="5129386">
                <a:moveTo>
                  <a:pt x="0" y="0"/>
                </a:moveTo>
                <a:lnTo>
                  <a:pt x="3167396" y="0"/>
                </a:lnTo>
                <a:lnTo>
                  <a:pt x="3167396" y="5129386"/>
                </a:lnTo>
                <a:lnTo>
                  <a:pt x="0" y="5129386"/>
                </a:lnTo>
                <a:lnTo>
                  <a:pt x="0" y="0"/>
                </a:lnTo>
                <a:close/>
              </a:path>
            </a:pathLst>
          </a:custGeom>
          <a:blipFill>
            <a:blip r:embed="rId2" cstate="print">
              <a:extLst>
                <a:ext uri="{96DAC541-7B7A-43D3-8B79-37D633B846F1}">
                  <asvg:svgBlip xmlns:asvg="http://schemas.microsoft.com/office/drawing/2016/SVG/main" xmlns="" r:embed="rId3"/>
                </a:ext>
              </a:extLst>
            </a:blip>
            <a:stretch>
              <a:fillRect/>
            </a:stretch>
          </a:blipFill>
        </p:spPr>
      </p:sp>
      <p:sp>
        <p:nvSpPr>
          <p:cNvPr id="3" name="Freeform 3"/>
          <p:cNvSpPr/>
          <p:nvPr/>
        </p:nvSpPr>
        <p:spPr>
          <a:xfrm>
            <a:off x="7588254" y="1644765"/>
            <a:ext cx="2810536" cy="4551476"/>
          </a:xfrm>
          <a:custGeom>
            <a:avLst/>
            <a:gdLst/>
            <a:ahLst/>
            <a:cxnLst/>
            <a:rect l="l" t="t" r="r" b="b"/>
            <a:pathLst>
              <a:path w="3167396" h="5129386">
                <a:moveTo>
                  <a:pt x="0" y="0"/>
                </a:moveTo>
                <a:lnTo>
                  <a:pt x="3167396" y="0"/>
                </a:lnTo>
                <a:lnTo>
                  <a:pt x="3167396" y="5129386"/>
                </a:lnTo>
                <a:lnTo>
                  <a:pt x="0" y="5129386"/>
                </a:lnTo>
                <a:lnTo>
                  <a:pt x="0" y="0"/>
                </a:lnTo>
                <a:close/>
              </a:path>
            </a:pathLst>
          </a:custGeom>
          <a:blipFill>
            <a:blip r:embed="rId4" cstate="print">
              <a:extLst>
                <a:ext uri="{96DAC541-7B7A-43D3-8B79-37D633B846F1}">
                  <asvg:svgBlip xmlns:asvg="http://schemas.microsoft.com/office/drawing/2016/SVG/main" xmlns="" r:embed="rId5"/>
                </a:ext>
              </a:extLst>
            </a:blip>
            <a:stretch>
              <a:fillRect/>
            </a:stretch>
          </a:blipFill>
        </p:spPr>
      </p:sp>
      <p:sp>
        <p:nvSpPr>
          <p:cNvPr id="4" name="Freeform 4"/>
          <p:cNvSpPr/>
          <p:nvPr/>
        </p:nvSpPr>
        <p:spPr>
          <a:xfrm>
            <a:off x="4690333" y="1644765"/>
            <a:ext cx="2810536" cy="4551476"/>
          </a:xfrm>
          <a:custGeom>
            <a:avLst/>
            <a:gdLst/>
            <a:ahLst/>
            <a:cxnLst/>
            <a:rect l="l" t="t" r="r" b="b"/>
            <a:pathLst>
              <a:path w="3167396" h="5129386">
                <a:moveTo>
                  <a:pt x="0" y="0"/>
                </a:moveTo>
                <a:lnTo>
                  <a:pt x="3167396" y="0"/>
                </a:lnTo>
                <a:lnTo>
                  <a:pt x="3167396" y="5129386"/>
                </a:lnTo>
                <a:lnTo>
                  <a:pt x="0" y="5129386"/>
                </a:lnTo>
                <a:lnTo>
                  <a:pt x="0" y="0"/>
                </a:lnTo>
                <a:close/>
              </a:path>
            </a:pathLst>
          </a:custGeom>
          <a:blipFill>
            <a:blip r:embed="rId6" cstate="print">
              <a:extLst>
                <a:ext uri="{96DAC541-7B7A-43D3-8B79-37D633B846F1}">
                  <asvg:svgBlip xmlns:asvg="http://schemas.microsoft.com/office/drawing/2016/SVG/main" xmlns="" r:embed="rId7"/>
                </a:ext>
              </a:extLst>
            </a:blip>
            <a:stretch>
              <a:fillRect/>
            </a:stretch>
          </a:blipFill>
        </p:spPr>
      </p:sp>
      <p:sp>
        <p:nvSpPr>
          <p:cNvPr id="7" name="Freeform 7"/>
          <p:cNvSpPr/>
          <p:nvPr/>
        </p:nvSpPr>
        <p:spPr>
          <a:xfrm>
            <a:off x="8656935" y="2045669"/>
            <a:ext cx="673175" cy="656345"/>
          </a:xfrm>
          <a:custGeom>
            <a:avLst/>
            <a:gdLst/>
            <a:ahLst/>
            <a:cxnLst/>
            <a:rect l="l" t="t" r="r" b="b"/>
            <a:pathLst>
              <a:path w="758649" h="739683">
                <a:moveTo>
                  <a:pt x="0" y="0"/>
                </a:moveTo>
                <a:lnTo>
                  <a:pt x="758648" y="0"/>
                </a:lnTo>
                <a:lnTo>
                  <a:pt x="758648" y="739682"/>
                </a:lnTo>
                <a:lnTo>
                  <a:pt x="0" y="739682"/>
                </a:lnTo>
                <a:lnTo>
                  <a:pt x="0" y="0"/>
                </a:lnTo>
                <a:close/>
              </a:path>
            </a:pathLst>
          </a:custGeom>
          <a:blipFill>
            <a:blip r:embed="rId8" cstate="print">
              <a:extLst>
                <a:ext uri="{96DAC541-7B7A-43D3-8B79-37D633B846F1}">
                  <asvg:svgBlip xmlns:asvg="http://schemas.microsoft.com/office/drawing/2016/SVG/main" xmlns="" r:embed="rId9"/>
                </a:ext>
              </a:extLst>
            </a:blip>
            <a:stretch>
              <a:fillRect/>
            </a:stretch>
          </a:blipFill>
          <a:ln cap="sq">
            <a:noFill/>
            <a:prstDash val="solid"/>
            <a:miter/>
          </a:ln>
        </p:spPr>
      </p:sp>
      <p:sp>
        <p:nvSpPr>
          <p:cNvPr id="8" name="Freeform 8"/>
          <p:cNvSpPr/>
          <p:nvPr/>
        </p:nvSpPr>
        <p:spPr>
          <a:xfrm>
            <a:off x="2868127" y="2045669"/>
            <a:ext cx="659644" cy="656345"/>
          </a:xfrm>
          <a:custGeom>
            <a:avLst/>
            <a:gdLst/>
            <a:ahLst/>
            <a:cxnLst/>
            <a:rect l="l" t="t" r="r" b="b"/>
            <a:pathLst>
              <a:path w="743400" h="739683">
                <a:moveTo>
                  <a:pt x="0" y="0"/>
                </a:moveTo>
                <a:lnTo>
                  <a:pt x="743400" y="0"/>
                </a:lnTo>
                <a:lnTo>
                  <a:pt x="743400" y="739682"/>
                </a:lnTo>
                <a:lnTo>
                  <a:pt x="0" y="739682"/>
                </a:lnTo>
                <a:lnTo>
                  <a:pt x="0" y="0"/>
                </a:lnTo>
                <a:close/>
              </a:path>
            </a:pathLst>
          </a:custGeom>
          <a:blipFill>
            <a:blip r:embed="rId10" cstate="print">
              <a:extLst>
                <a:ext uri="{96DAC541-7B7A-43D3-8B79-37D633B846F1}">
                  <asvg:svgBlip xmlns:asvg="http://schemas.microsoft.com/office/drawing/2016/SVG/main" xmlns="" r:embed="rId11"/>
                </a:ext>
              </a:extLst>
            </a:blip>
            <a:stretch>
              <a:fillRect/>
            </a:stretch>
          </a:blipFill>
        </p:spPr>
      </p:sp>
      <p:sp>
        <p:nvSpPr>
          <p:cNvPr id="11" name="Freeform 11"/>
          <p:cNvSpPr/>
          <p:nvPr/>
        </p:nvSpPr>
        <p:spPr>
          <a:xfrm>
            <a:off x="5789170" y="2045669"/>
            <a:ext cx="612863" cy="656345"/>
          </a:xfrm>
          <a:custGeom>
            <a:avLst/>
            <a:gdLst/>
            <a:ahLst/>
            <a:cxnLst/>
            <a:rect l="l" t="t" r="r" b="b"/>
            <a:pathLst>
              <a:path w="690679" h="739683">
                <a:moveTo>
                  <a:pt x="0" y="0"/>
                </a:moveTo>
                <a:lnTo>
                  <a:pt x="690678" y="0"/>
                </a:lnTo>
                <a:lnTo>
                  <a:pt x="690678" y="739682"/>
                </a:lnTo>
                <a:lnTo>
                  <a:pt x="0" y="739682"/>
                </a:lnTo>
                <a:lnTo>
                  <a:pt x="0" y="0"/>
                </a:lnTo>
                <a:close/>
              </a:path>
            </a:pathLst>
          </a:custGeom>
          <a:blipFill>
            <a:blip r:embed="rId12" cstate="print">
              <a:extLst>
                <a:ext uri="{96DAC541-7B7A-43D3-8B79-37D633B846F1}">
                  <asvg:svgBlip xmlns:asvg="http://schemas.microsoft.com/office/drawing/2016/SVG/main" xmlns="" r:embed="rId13"/>
                </a:ext>
              </a:extLst>
            </a:blip>
            <a:stretch>
              <a:fillRect/>
            </a:stretch>
          </a:blipFill>
        </p:spPr>
      </p:sp>
      <p:sp>
        <p:nvSpPr>
          <p:cNvPr id="24" name="Text Placeholder 1">
            <a:extLst>
              <a:ext uri="{FF2B5EF4-FFF2-40B4-BE49-F238E27FC236}">
                <a16:creationId xmlns:a16="http://schemas.microsoft.com/office/drawing/2014/main" xmlns="" id="{AF1C77B4-3E8C-489C-9C45-311D942747BD}"/>
              </a:ext>
            </a:extLst>
          </p:cNvPr>
          <p:cNvSpPr txBox="1">
            <a:spLocks/>
          </p:cNvSpPr>
          <p:nvPr/>
        </p:nvSpPr>
        <p:spPr>
          <a:xfrm>
            <a:off x="1701310" y="773272"/>
            <a:ext cx="8789381" cy="559302"/>
          </a:xfrm>
          <a:prstGeom prst="rect">
            <a:avLst/>
          </a:prstGeom>
          <a:solidFill>
            <a:sysClr val="window" lastClr="FFFFFF"/>
          </a:solidFill>
        </p:spPr>
        <p:txBody>
          <a:bodyPr>
            <a:normAutofit/>
          </a:bodyPr>
          <a:lst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a:lstStyle>
          <a:p>
            <a:pPr marL="0" marR="0" lvl="0" indent="0" algn="ctr" defTabSz="609630" rtl="0" eaLnBrk="1" fontAlgn="auto" latinLnBrk="0" hangingPunct="1">
              <a:lnSpc>
                <a:spcPct val="120000"/>
              </a:lnSpc>
              <a:spcBef>
                <a:spcPct val="20000"/>
              </a:spcBef>
              <a:spcAft>
                <a:spcPts val="0"/>
              </a:spcAft>
              <a:buClrTx/>
              <a:buSzTx/>
              <a:buFont typeface="Arial" pitchFamily="34" charset="0"/>
              <a:buNone/>
              <a:tabLst/>
              <a:defRPr/>
            </a:pPr>
            <a:r>
              <a:rPr lang="en-US" sz="2000" b="1" dirty="0">
                <a:effectLst/>
                <a:latin typeface="Arial" panose="020B0604020202020204" pitchFamily="34" charset="0"/>
                <a:ea typeface="Calibri" panose="020F0502020204030204" pitchFamily="34" charset="0"/>
              </a:rPr>
              <a:t>SUPPORTED SELF MANAGEMENT AND DIGITAL TOOLS</a:t>
            </a:r>
            <a:endParaRPr kumimoji="0" lang="en-US" altLang="ko-KR" sz="3200" b="1" i="0" u="none" strike="noStrike" kern="1200" cap="none" spc="0" normalizeH="0" baseline="0" noProof="0" dirty="0">
              <a:ln>
                <a:noFill/>
              </a:ln>
              <a:solidFill>
                <a:srgbClr val="111340"/>
              </a:solidFill>
              <a:effectLst/>
              <a:uLnTx/>
              <a:uFillTx/>
              <a:latin typeface="Arial" panose="020B0604020202020204" pitchFamily="34" charset="0"/>
              <a:ea typeface="맑은 고딕" panose="020B0503020000020004" pitchFamily="34" charset="-127"/>
              <a:cs typeface="Arial" panose="020B0604020202020204" pitchFamily="34" charset="0"/>
            </a:endParaRPr>
          </a:p>
        </p:txBody>
      </p:sp>
      <p:sp>
        <p:nvSpPr>
          <p:cNvPr id="25" name="TextBox 24">
            <a:extLst>
              <a:ext uri="{FF2B5EF4-FFF2-40B4-BE49-F238E27FC236}">
                <a16:creationId xmlns:a16="http://schemas.microsoft.com/office/drawing/2014/main" xmlns="" id="{D9D22B9D-8D12-44B3-9C83-E47F11B35793}"/>
              </a:ext>
            </a:extLst>
          </p:cNvPr>
          <p:cNvSpPr txBox="1"/>
          <p:nvPr/>
        </p:nvSpPr>
        <p:spPr>
          <a:xfrm>
            <a:off x="1967221" y="3010204"/>
            <a:ext cx="2438305" cy="2354491"/>
          </a:xfrm>
          <a:prstGeom prst="rect">
            <a:avLst/>
          </a:prstGeom>
          <a:noFill/>
        </p:spPr>
        <p:txBody>
          <a:bodyPr wrap="square" rtlCol="0" anchor="ctr">
            <a:spAutoFit/>
          </a:bodyPr>
          <a:lstStyle/>
          <a:p>
            <a:pPr marL="0" marR="0" lvl="0" indent="0" algn="ctr" defTabSz="914217" rtl="0" eaLnBrk="1" fontAlgn="auto" latinLnBrk="0" hangingPunct="1">
              <a:lnSpc>
                <a:spcPct val="150000"/>
              </a:lnSpc>
              <a:spcBef>
                <a:spcPts val="0"/>
              </a:spcBef>
              <a:spcAft>
                <a:spcPts val="0"/>
              </a:spcAft>
              <a:buClrTx/>
              <a:buSzTx/>
              <a:buFontTx/>
              <a:buNone/>
              <a:tabLst/>
              <a:defRPr/>
            </a:pPr>
            <a:r>
              <a:rPr lang="en-US" sz="1400" dirty="0">
                <a:effectLst/>
                <a:latin typeface="Arial" panose="020B0604020202020204" pitchFamily="34" charset="0"/>
                <a:ea typeface="Calibri" panose="020F0502020204030204" pitchFamily="34" charset="0"/>
              </a:rPr>
              <a:t>Self management education and peer support improve risk factor control and quality of life in CVD populations (NHS England, 2019b, </a:t>
            </a:r>
            <a:r>
              <a:rPr lang="en-US" sz="1400" dirty="0" smtClean="0">
                <a:effectLst/>
                <a:latin typeface="Arial" panose="020B0604020202020204" pitchFamily="34" charset="0"/>
                <a:ea typeface="Calibri" panose="020F0502020204030204" pitchFamily="34" charset="0"/>
              </a:rPr>
              <a:t>Personalized </a:t>
            </a:r>
            <a:r>
              <a:rPr lang="en-US" sz="1400" dirty="0">
                <a:effectLst/>
                <a:latin typeface="Arial" panose="020B0604020202020204" pitchFamily="34" charset="0"/>
                <a:ea typeface="Calibri" panose="020F0502020204030204" pitchFamily="34" charset="0"/>
              </a:rPr>
              <a:t>Care Institute, 2024)</a:t>
            </a:r>
            <a:endParaRPr kumimoji="0" lang="en-US" sz="1200" b="0" i="0" u="none" strike="noStrike" kern="1200" cap="none" spc="-10" normalizeH="0" baseline="0" noProof="0" dirty="0">
              <a:ln>
                <a:noFill/>
              </a:ln>
              <a:solidFill>
                <a:srgbClr val="111340"/>
              </a:solidFill>
              <a:effectLst/>
              <a:uLnTx/>
              <a:uFillTx/>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xmlns="" id="{4EC5063D-D4D1-45D4-B871-9477D0CC7233}"/>
              </a:ext>
            </a:extLst>
          </p:cNvPr>
          <p:cNvSpPr txBox="1"/>
          <p:nvPr/>
        </p:nvSpPr>
        <p:spPr>
          <a:xfrm>
            <a:off x="4839180" y="3010204"/>
            <a:ext cx="2489691" cy="2314544"/>
          </a:xfrm>
          <a:prstGeom prst="rect">
            <a:avLst/>
          </a:prstGeom>
          <a:noFill/>
        </p:spPr>
        <p:txBody>
          <a:bodyPr wrap="square" rtlCol="0" anchor="ctr">
            <a:spAutoFit/>
          </a:bodyPr>
          <a:lstStyle/>
          <a:p>
            <a:pPr marL="0" marR="0" lvl="0" indent="0" algn="ctr" defTabSz="914217" rtl="0" eaLnBrk="1" fontAlgn="auto" latinLnBrk="0" hangingPunct="1">
              <a:lnSpc>
                <a:spcPct val="150000"/>
              </a:lnSpc>
              <a:spcBef>
                <a:spcPts val="0"/>
              </a:spcBef>
              <a:spcAft>
                <a:spcPts val="0"/>
              </a:spcAft>
              <a:buClrTx/>
              <a:buSzTx/>
              <a:buFontTx/>
              <a:buNone/>
              <a:tabLst/>
              <a:defRPr/>
            </a:pPr>
            <a:r>
              <a:rPr lang="en-US" sz="1400" dirty="0">
                <a:effectLst/>
                <a:latin typeface="Arial" panose="020B0604020202020204" pitchFamily="34" charset="0"/>
                <a:ea typeface="Calibri" panose="020F0502020204030204" pitchFamily="34" charset="0"/>
              </a:rPr>
              <a:t>Digital tools include home blood pressure monitoring, medication reminders, rehabilitation content, and symptom tracking aligned with practice recall systems (NHS England, 2019b)</a:t>
            </a:r>
            <a:endParaRPr kumimoji="0" lang="en-US" sz="1200" b="0" i="0" u="none" strike="noStrike" kern="1200" cap="none" spc="-10" normalizeH="0" baseline="0" noProof="0" dirty="0">
              <a:ln>
                <a:noFill/>
              </a:ln>
              <a:solidFill>
                <a:srgbClr val="111340"/>
              </a:solidFill>
              <a:effectLst/>
              <a:uLnTx/>
              <a:uFillTx/>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xmlns="" id="{FB24D855-447B-460C-8103-53A614BB8F40}"/>
              </a:ext>
            </a:extLst>
          </p:cNvPr>
          <p:cNvSpPr txBox="1"/>
          <p:nvPr/>
        </p:nvSpPr>
        <p:spPr>
          <a:xfrm>
            <a:off x="7803845" y="3010204"/>
            <a:ext cx="2438305" cy="2960875"/>
          </a:xfrm>
          <a:prstGeom prst="rect">
            <a:avLst/>
          </a:prstGeom>
          <a:noFill/>
        </p:spPr>
        <p:txBody>
          <a:bodyPr wrap="square" rtlCol="0" anchor="ctr">
            <a:spAutoFit/>
          </a:bodyPr>
          <a:lstStyle/>
          <a:p>
            <a:pPr marL="0" marR="0" lvl="0" indent="0" algn="ctr" defTabSz="914217" rtl="0" eaLnBrk="1" fontAlgn="auto" latinLnBrk="0" hangingPunct="1">
              <a:lnSpc>
                <a:spcPct val="150000"/>
              </a:lnSpc>
              <a:spcBef>
                <a:spcPts val="0"/>
              </a:spcBef>
              <a:spcAft>
                <a:spcPts val="0"/>
              </a:spcAft>
              <a:buClrTx/>
              <a:buSzTx/>
              <a:buFontTx/>
              <a:buNone/>
              <a:tabLst/>
              <a:defRPr/>
            </a:pPr>
            <a:r>
              <a:rPr lang="en-US" sz="1400" dirty="0">
                <a:effectLst/>
                <a:latin typeface="Arial" panose="020B0604020202020204" pitchFamily="34" charset="0"/>
                <a:ea typeface="Calibri" panose="020F0502020204030204" pitchFamily="34" charset="0"/>
              </a:rPr>
              <a:t>Better adherence is associated with fewer admissions and events according to contemporary cardiac rehabilitation and outcomes reviews (Cochrane Review, 2021, European Heart Journal, 2023)</a:t>
            </a:r>
            <a:endParaRPr kumimoji="0" lang="en-US" sz="1200" b="0" i="0" u="none" strike="noStrike" kern="1200" cap="none" spc="-10" normalizeH="0" baseline="0" noProof="0" dirty="0">
              <a:ln>
                <a:noFill/>
              </a:ln>
              <a:solidFill>
                <a:srgbClr val="11134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6422822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TextBox 38"/>
          <p:cNvSpPr txBox="1"/>
          <p:nvPr/>
        </p:nvSpPr>
        <p:spPr>
          <a:xfrm>
            <a:off x="2476500" y="590550"/>
            <a:ext cx="7239000" cy="397032"/>
          </a:xfrm>
          <a:prstGeom prst="rect">
            <a:avLst/>
          </a:prstGeom>
        </p:spPr>
        <p:txBody>
          <a:bodyPr lIns="0" tIns="0" rIns="0" bIns="0" rtlCol="0" anchor="t">
            <a:spAutoFit/>
          </a:bodyPr>
          <a:lstStyle/>
          <a:p>
            <a:pPr algn="ctr">
              <a:lnSpc>
                <a:spcPts val="3360"/>
              </a:lnSpc>
              <a:spcBef>
                <a:spcPct val="0"/>
              </a:spcBef>
            </a:pPr>
            <a:r>
              <a:rPr lang="en-US" sz="2000" b="1" dirty="0">
                <a:effectLst/>
                <a:latin typeface="Arial" panose="020B0604020202020204" pitchFamily="34" charset="0"/>
                <a:ea typeface="Calibri" panose="020F0502020204030204" pitchFamily="34" charset="0"/>
              </a:rPr>
              <a:t>IMPLEMENTATION FOR PRACTICE NURSES, QUICK WINS</a:t>
            </a:r>
            <a:endParaRPr lang="en-US" sz="2800" b="1" dirty="0">
              <a:solidFill>
                <a:srgbClr val="000000"/>
              </a:solidFill>
              <a:latin typeface="Canva Sans Bold"/>
              <a:ea typeface="Canva Sans Bold"/>
              <a:cs typeface="Canva Sans Bold"/>
              <a:sym typeface="Canva Sans Bold"/>
            </a:endParaRPr>
          </a:p>
        </p:txBody>
      </p:sp>
      <p:sp>
        <p:nvSpPr>
          <p:cNvPr id="3" name="Freeform 3"/>
          <p:cNvSpPr/>
          <p:nvPr/>
        </p:nvSpPr>
        <p:spPr>
          <a:xfrm>
            <a:off x="1754047" y="1461688"/>
            <a:ext cx="2057400" cy="2173013"/>
          </a:xfrm>
          <a:custGeom>
            <a:avLst/>
            <a:gdLst/>
            <a:ahLst/>
            <a:cxnLst/>
            <a:rect l="l" t="t" r="r" b="b"/>
            <a:pathLst>
              <a:path w="812800" h="686606">
                <a:moveTo>
                  <a:pt x="127941" y="0"/>
                </a:moveTo>
                <a:lnTo>
                  <a:pt x="684859" y="0"/>
                </a:lnTo>
                <a:cubicBezTo>
                  <a:pt x="718791" y="0"/>
                  <a:pt x="751333" y="13479"/>
                  <a:pt x="775327" y="37473"/>
                </a:cubicBezTo>
                <a:cubicBezTo>
                  <a:pt x="799321" y="61467"/>
                  <a:pt x="812800" y="94009"/>
                  <a:pt x="812800" y="127941"/>
                </a:cubicBezTo>
                <a:lnTo>
                  <a:pt x="812800" y="558666"/>
                </a:lnTo>
                <a:cubicBezTo>
                  <a:pt x="812800" y="592598"/>
                  <a:pt x="799321" y="625140"/>
                  <a:pt x="775327" y="649133"/>
                </a:cubicBezTo>
                <a:cubicBezTo>
                  <a:pt x="751333" y="673127"/>
                  <a:pt x="718791" y="686606"/>
                  <a:pt x="684859" y="686606"/>
                </a:cubicBezTo>
                <a:lnTo>
                  <a:pt x="127941" y="686606"/>
                </a:lnTo>
                <a:cubicBezTo>
                  <a:pt x="94009" y="686606"/>
                  <a:pt x="61467" y="673127"/>
                  <a:pt x="37473" y="649133"/>
                </a:cubicBezTo>
                <a:cubicBezTo>
                  <a:pt x="13479" y="625140"/>
                  <a:pt x="0" y="592598"/>
                  <a:pt x="0" y="558666"/>
                </a:cubicBezTo>
                <a:lnTo>
                  <a:pt x="0" y="127941"/>
                </a:lnTo>
                <a:cubicBezTo>
                  <a:pt x="0" y="94009"/>
                  <a:pt x="13479" y="61467"/>
                  <a:pt x="37473" y="37473"/>
                </a:cubicBezTo>
                <a:cubicBezTo>
                  <a:pt x="61467" y="13479"/>
                  <a:pt x="94009" y="0"/>
                  <a:pt x="127941" y="0"/>
                </a:cubicBezTo>
                <a:close/>
              </a:path>
            </a:pathLst>
          </a:custGeom>
          <a:solidFill>
            <a:srgbClr val="FFA601"/>
          </a:solidFill>
        </p:spPr>
      </p:sp>
      <p:sp>
        <p:nvSpPr>
          <p:cNvPr id="4" name="TextBox 4"/>
          <p:cNvSpPr txBox="1"/>
          <p:nvPr/>
        </p:nvSpPr>
        <p:spPr>
          <a:xfrm>
            <a:off x="1754047" y="1616846"/>
            <a:ext cx="2057400" cy="2017855"/>
          </a:xfrm>
          <a:prstGeom prst="rect">
            <a:avLst/>
          </a:prstGeom>
        </p:spPr>
        <p:txBody>
          <a:bodyPr lIns="33867" tIns="33867" rIns="33867" bIns="33867" rtlCol="0" anchor="ctr"/>
          <a:lstStyle/>
          <a:p>
            <a:pPr algn="ctr">
              <a:lnSpc>
                <a:spcPts val="1960"/>
              </a:lnSpc>
            </a:pPr>
            <a:endParaRPr sz="1200"/>
          </a:p>
        </p:txBody>
      </p:sp>
      <p:sp>
        <p:nvSpPr>
          <p:cNvPr id="6" name="Freeform 6"/>
          <p:cNvSpPr/>
          <p:nvPr/>
        </p:nvSpPr>
        <p:spPr>
          <a:xfrm>
            <a:off x="3962882" y="1461688"/>
            <a:ext cx="2057400" cy="2173013"/>
          </a:xfrm>
          <a:custGeom>
            <a:avLst/>
            <a:gdLst/>
            <a:ahLst/>
            <a:cxnLst/>
            <a:rect l="l" t="t" r="r" b="b"/>
            <a:pathLst>
              <a:path w="812800" h="686606">
                <a:moveTo>
                  <a:pt x="127941" y="0"/>
                </a:moveTo>
                <a:lnTo>
                  <a:pt x="684859" y="0"/>
                </a:lnTo>
                <a:cubicBezTo>
                  <a:pt x="718791" y="0"/>
                  <a:pt x="751333" y="13479"/>
                  <a:pt x="775327" y="37473"/>
                </a:cubicBezTo>
                <a:cubicBezTo>
                  <a:pt x="799321" y="61467"/>
                  <a:pt x="812800" y="94009"/>
                  <a:pt x="812800" y="127941"/>
                </a:cubicBezTo>
                <a:lnTo>
                  <a:pt x="812800" y="558666"/>
                </a:lnTo>
                <a:cubicBezTo>
                  <a:pt x="812800" y="592598"/>
                  <a:pt x="799321" y="625140"/>
                  <a:pt x="775327" y="649133"/>
                </a:cubicBezTo>
                <a:cubicBezTo>
                  <a:pt x="751333" y="673127"/>
                  <a:pt x="718791" y="686606"/>
                  <a:pt x="684859" y="686606"/>
                </a:cubicBezTo>
                <a:lnTo>
                  <a:pt x="127941" y="686606"/>
                </a:lnTo>
                <a:cubicBezTo>
                  <a:pt x="94009" y="686606"/>
                  <a:pt x="61467" y="673127"/>
                  <a:pt x="37473" y="649133"/>
                </a:cubicBezTo>
                <a:cubicBezTo>
                  <a:pt x="13479" y="625140"/>
                  <a:pt x="0" y="592598"/>
                  <a:pt x="0" y="558666"/>
                </a:cubicBezTo>
                <a:lnTo>
                  <a:pt x="0" y="127941"/>
                </a:lnTo>
                <a:cubicBezTo>
                  <a:pt x="0" y="94009"/>
                  <a:pt x="13479" y="61467"/>
                  <a:pt x="37473" y="37473"/>
                </a:cubicBezTo>
                <a:cubicBezTo>
                  <a:pt x="61467" y="13479"/>
                  <a:pt x="94009" y="0"/>
                  <a:pt x="127941" y="0"/>
                </a:cubicBezTo>
                <a:close/>
              </a:path>
            </a:pathLst>
          </a:custGeom>
          <a:solidFill>
            <a:srgbClr val="FF8A47"/>
          </a:solidFill>
        </p:spPr>
      </p:sp>
      <p:sp>
        <p:nvSpPr>
          <p:cNvPr id="7" name="TextBox 7"/>
          <p:cNvSpPr txBox="1"/>
          <p:nvPr/>
        </p:nvSpPr>
        <p:spPr>
          <a:xfrm>
            <a:off x="3962882" y="1616846"/>
            <a:ext cx="2057400" cy="2017855"/>
          </a:xfrm>
          <a:prstGeom prst="rect">
            <a:avLst/>
          </a:prstGeom>
        </p:spPr>
        <p:txBody>
          <a:bodyPr lIns="33867" tIns="33867" rIns="33867" bIns="33867" rtlCol="0" anchor="ctr"/>
          <a:lstStyle/>
          <a:p>
            <a:pPr algn="ctr">
              <a:lnSpc>
                <a:spcPts val="1960"/>
              </a:lnSpc>
            </a:pPr>
            <a:endParaRPr sz="1200"/>
          </a:p>
        </p:txBody>
      </p:sp>
      <p:sp>
        <p:nvSpPr>
          <p:cNvPr id="9" name="Freeform 9"/>
          <p:cNvSpPr/>
          <p:nvPr/>
        </p:nvSpPr>
        <p:spPr>
          <a:xfrm>
            <a:off x="1754047" y="2002420"/>
            <a:ext cx="2057400" cy="3223710"/>
          </a:xfrm>
          <a:custGeom>
            <a:avLst/>
            <a:gdLst/>
            <a:ahLst/>
            <a:cxnLst/>
            <a:rect l="l" t="t" r="r" b="b"/>
            <a:pathLst>
              <a:path w="812800" h="903111">
                <a:moveTo>
                  <a:pt x="127941" y="0"/>
                </a:moveTo>
                <a:lnTo>
                  <a:pt x="684859" y="0"/>
                </a:lnTo>
                <a:cubicBezTo>
                  <a:pt x="718791" y="0"/>
                  <a:pt x="751333" y="13479"/>
                  <a:pt x="775327" y="37473"/>
                </a:cubicBezTo>
                <a:cubicBezTo>
                  <a:pt x="799321" y="61467"/>
                  <a:pt x="812800" y="94009"/>
                  <a:pt x="812800" y="127941"/>
                </a:cubicBezTo>
                <a:lnTo>
                  <a:pt x="812800" y="775170"/>
                </a:lnTo>
                <a:cubicBezTo>
                  <a:pt x="812800" y="809102"/>
                  <a:pt x="799321" y="841645"/>
                  <a:pt x="775327" y="865638"/>
                </a:cubicBezTo>
                <a:cubicBezTo>
                  <a:pt x="751333" y="889632"/>
                  <a:pt x="718791" y="903111"/>
                  <a:pt x="684859" y="903111"/>
                </a:cubicBezTo>
                <a:lnTo>
                  <a:pt x="127941" y="903111"/>
                </a:lnTo>
                <a:cubicBezTo>
                  <a:pt x="94009" y="903111"/>
                  <a:pt x="61467" y="889632"/>
                  <a:pt x="37473" y="865638"/>
                </a:cubicBezTo>
                <a:cubicBezTo>
                  <a:pt x="13479" y="841645"/>
                  <a:pt x="0" y="809102"/>
                  <a:pt x="0" y="775170"/>
                </a:cubicBezTo>
                <a:lnTo>
                  <a:pt x="0" y="127941"/>
                </a:lnTo>
                <a:cubicBezTo>
                  <a:pt x="0" y="94009"/>
                  <a:pt x="13479" y="61467"/>
                  <a:pt x="37473" y="37473"/>
                </a:cubicBezTo>
                <a:cubicBezTo>
                  <a:pt x="61467" y="13479"/>
                  <a:pt x="94009" y="0"/>
                  <a:pt x="127941" y="0"/>
                </a:cubicBezTo>
                <a:close/>
              </a:path>
            </a:pathLst>
          </a:custGeom>
          <a:solidFill>
            <a:srgbClr val="FFFFFF"/>
          </a:solidFill>
          <a:ln w="38100" cap="rnd">
            <a:solidFill>
              <a:srgbClr val="FFA601"/>
            </a:solidFill>
            <a:prstDash val="solid"/>
            <a:round/>
          </a:ln>
        </p:spPr>
      </p:sp>
      <p:sp>
        <p:nvSpPr>
          <p:cNvPr id="10" name="TextBox 10"/>
          <p:cNvSpPr txBox="1"/>
          <p:nvPr/>
        </p:nvSpPr>
        <p:spPr>
          <a:xfrm>
            <a:off x="1754047" y="2605445"/>
            <a:ext cx="2057400" cy="2620685"/>
          </a:xfrm>
          <a:prstGeom prst="rect">
            <a:avLst/>
          </a:prstGeom>
        </p:spPr>
        <p:txBody>
          <a:bodyPr lIns="33867" tIns="33867" rIns="33867" bIns="33867" rtlCol="0" anchor="ctr"/>
          <a:lstStyle/>
          <a:p>
            <a:pPr algn="ctr">
              <a:lnSpc>
                <a:spcPts val="1960"/>
              </a:lnSpc>
            </a:pPr>
            <a:endParaRPr sz="1200"/>
          </a:p>
        </p:txBody>
      </p:sp>
      <p:sp>
        <p:nvSpPr>
          <p:cNvPr id="12" name="Freeform 12"/>
          <p:cNvSpPr/>
          <p:nvPr/>
        </p:nvSpPr>
        <p:spPr>
          <a:xfrm>
            <a:off x="3962882" y="2002420"/>
            <a:ext cx="2057400" cy="3223710"/>
          </a:xfrm>
          <a:custGeom>
            <a:avLst/>
            <a:gdLst/>
            <a:ahLst/>
            <a:cxnLst/>
            <a:rect l="l" t="t" r="r" b="b"/>
            <a:pathLst>
              <a:path w="812800" h="903111">
                <a:moveTo>
                  <a:pt x="127941" y="0"/>
                </a:moveTo>
                <a:lnTo>
                  <a:pt x="684859" y="0"/>
                </a:lnTo>
                <a:cubicBezTo>
                  <a:pt x="718791" y="0"/>
                  <a:pt x="751333" y="13479"/>
                  <a:pt x="775327" y="37473"/>
                </a:cubicBezTo>
                <a:cubicBezTo>
                  <a:pt x="799321" y="61467"/>
                  <a:pt x="812800" y="94009"/>
                  <a:pt x="812800" y="127941"/>
                </a:cubicBezTo>
                <a:lnTo>
                  <a:pt x="812800" y="775170"/>
                </a:lnTo>
                <a:cubicBezTo>
                  <a:pt x="812800" y="809102"/>
                  <a:pt x="799321" y="841645"/>
                  <a:pt x="775327" y="865638"/>
                </a:cubicBezTo>
                <a:cubicBezTo>
                  <a:pt x="751333" y="889632"/>
                  <a:pt x="718791" y="903111"/>
                  <a:pt x="684859" y="903111"/>
                </a:cubicBezTo>
                <a:lnTo>
                  <a:pt x="127941" y="903111"/>
                </a:lnTo>
                <a:cubicBezTo>
                  <a:pt x="94009" y="903111"/>
                  <a:pt x="61467" y="889632"/>
                  <a:pt x="37473" y="865638"/>
                </a:cubicBezTo>
                <a:cubicBezTo>
                  <a:pt x="13479" y="841645"/>
                  <a:pt x="0" y="809102"/>
                  <a:pt x="0" y="775170"/>
                </a:cubicBezTo>
                <a:lnTo>
                  <a:pt x="0" y="127941"/>
                </a:lnTo>
                <a:cubicBezTo>
                  <a:pt x="0" y="94009"/>
                  <a:pt x="13479" y="61467"/>
                  <a:pt x="37473" y="37473"/>
                </a:cubicBezTo>
                <a:cubicBezTo>
                  <a:pt x="61467" y="13479"/>
                  <a:pt x="94009" y="0"/>
                  <a:pt x="127941" y="0"/>
                </a:cubicBezTo>
                <a:close/>
              </a:path>
            </a:pathLst>
          </a:custGeom>
          <a:solidFill>
            <a:srgbClr val="FFFFFF"/>
          </a:solidFill>
          <a:ln w="38100" cap="rnd">
            <a:solidFill>
              <a:srgbClr val="FF8A47"/>
            </a:solidFill>
            <a:prstDash val="solid"/>
            <a:round/>
          </a:ln>
        </p:spPr>
      </p:sp>
      <p:sp>
        <p:nvSpPr>
          <p:cNvPr id="13" name="TextBox 13"/>
          <p:cNvSpPr txBox="1"/>
          <p:nvPr/>
        </p:nvSpPr>
        <p:spPr>
          <a:xfrm>
            <a:off x="3962882" y="2605445"/>
            <a:ext cx="2057400" cy="2620685"/>
          </a:xfrm>
          <a:prstGeom prst="rect">
            <a:avLst/>
          </a:prstGeom>
        </p:spPr>
        <p:txBody>
          <a:bodyPr lIns="33867" tIns="33867" rIns="33867" bIns="33867" rtlCol="0" anchor="ctr"/>
          <a:lstStyle/>
          <a:p>
            <a:pPr algn="ctr">
              <a:lnSpc>
                <a:spcPts val="1960"/>
              </a:lnSpc>
            </a:pPr>
            <a:endParaRPr sz="1200"/>
          </a:p>
        </p:txBody>
      </p:sp>
      <p:sp>
        <p:nvSpPr>
          <p:cNvPr id="15" name="Freeform 15"/>
          <p:cNvSpPr/>
          <p:nvPr/>
        </p:nvSpPr>
        <p:spPr>
          <a:xfrm>
            <a:off x="6171718" y="1461688"/>
            <a:ext cx="2057400" cy="2173013"/>
          </a:xfrm>
          <a:custGeom>
            <a:avLst/>
            <a:gdLst/>
            <a:ahLst/>
            <a:cxnLst/>
            <a:rect l="l" t="t" r="r" b="b"/>
            <a:pathLst>
              <a:path w="812800" h="686606">
                <a:moveTo>
                  <a:pt x="127941" y="0"/>
                </a:moveTo>
                <a:lnTo>
                  <a:pt x="684859" y="0"/>
                </a:lnTo>
                <a:cubicBezTo>
                  <a:pt x="718791" y="0"/>
                  <a:pt x="751333" y="13479"/>
                  <a:pt x="775327" y="37473"/>
                </a:cubicBezTo>
                <a:cubicBezTo>
                  <a:pt x="799321" y="61467"/>
                  <a:pt x="812800" y="94009"/>
                  <a:pt x="812800" y="127941"/>
                </a:cubicBezTo>
                <a:lnTo>
                  <a:pt x="812800" y="558666"/>
                </a:lnTo>
                <a:cubicBezTo>
                  <a:pt x="812800" y="592598"/>
                  <a:pt x="799321" y="625140"/>
                  <a:pt x="775327" y="649133"/>
                </a:cubicBezTo>
                <a:cubicBezTo>
                  <a:pt x="751333" y="673127"/>
                  <a:pt x="718791" y="686606"/>
                  <a:pt x="684859" y="686606"/>
                </a:cubicBezTo>
                <a:lnTo>
                  <a:pt x="127941" y="686606"/>
                </a:lnTo>
                <a:cubicBezTo>
                  <a:pt x="94009" y="686606"/>
                  <a:pt x="61467" y="673127"/>
                  <a:pt x="37473" y="649133"/>
                </a:cubicBezTo>
                <a:cubicBezTo>
                  <a:pt x="13479" y="625140"/>
                  <a:pt x="0" y="592598"/>
                  <a:pt x="0" y="558666"/>
                </a:cubicBezTo>
                <a:lnTo>
                  <a:pt x="0" y="127941"/>
                </a:lnTo>
                <a:cubicBezTo>
                  <a:pt x="0" y="94009"/>
                  <a:pt x="13479" y="61467"/>
                  <a:pt x="37473" y="37473"/>
                </a:cubicBezTo>
                <a:cubicBezTo>
                  <a:pt x="61467" y="13479"/>
                  <a:pt x="94009" y="0"/>
                  <a:pt x="127941" y="0"/>
                </a:cubicBezTo>
                <a:close/>
              </a:path>
            </a:pathLst>
          </a:custGeom>
          <a:solidFill>
            <a:srgbClr val="FF78D6"/>
          </a:solidFill>
        </p:spPr>
      </p:sp>
      <p:sp>
        <p:nvSpPr>
          <p:cNvPr id="16" name="TextBox 16"/>
          <p:cNvSpPr txBox="1"/>
          <p:nvPr/>
        </p:nvSpPr>
        <p:spPr>
          <a:xfrm>
            <a:off x="6171718" y="1341106"/>
            <a:ext cx="2057400" cy="2293595"/>
          </a:xfrm>
          <a:prstGeom prst="rect">
            <a:avLst/>
          </a:prstGeom>
        </p:spPr>
        <p:txBody>
          <a:bodyPr lIns="33867" tIns="33867" rIns="33867" bIns="33867" rtlCol="0" anchor="ctr"/>
          <a:lstStyle/>
          <a:p>
            <a:pPr algn="ctr">
              <a:lnSpc>
                <a:spcPts val="1960"/>
              </a:lnSpc>
            </a:pPr>
            <a:endParaRPr sz="1200"/>
          </a:p>
        </p:txBody>
      </p:sp>
      <p:sp>
        <p:nvSpPr>
          <p:cNvPr id="18" name="Freeform 18"/>
          <p:cNvSpPr/>
          <p:nvPr/>
        </p:nvSpPr>
        <p:spPr>
          <a:xfrm>
            <a:off x="6171718" y="2002420"/>
            <a:ext cx="2057400" cy="3223710"/>
          </a:xfrm>
          <a:custGeom>
            <a:avLst/>
            <a:gdLst/>
            <a:ahLst/>
            <a:cxnLst/>
            <a:rect l="l" t="t" r="r" b="b"/>
            <a:pathLst>
              <a:path w="812800" h="903111">
                <a:moveTo>
                  <a:pt x="127941" y="0"/>
                </a:moveTo>
                <a:lnTo>
                  <a:pt x="684859" y="0"/>
                </a:lnTo>
                <a:cubicBezTo>
                  <a:pt x="718791" y="0"/>
                  <a:pt x="751333" y="13479"/>
                  <a:pt x="775327" y="37473"/>
                </a:cubicBezTo>
                <a:cubicBezTo>
                  <a:pt x="799321" y="61467"/>
                  <a:pt x="812800" y="94009"/>
                  <a:pt x="812800" y="127941"/>
                </a:cubicBezTo>
                <a:lnTo>
                  <a:pt x="812800" y="775170"/>
                </a:lnTo>
                <a:cubicBezTo>
                  <a:pt x="812800" y="809102"/>
                  <a:pt x="799321" y="841645"/>
                  <a:pt x="775327" y="865638"/>
                </a:cubicBezTo>
                <a:cubicBezTo>
                  <a:pt x="751333" y="889632"/>
                  <a:pt x="718791" y="903111"/>
                  <a:pt x="684859" y="903111"/>
                </a:cubicBezTo>
                <a:lnTo>
                  <a:pt x="127941" y="903111"/>
                </a:lnTo>
                <a:cubicBezTo>
                  <a:pt x="94009" y="903111"/>
                  <a:pt x="61467" y="889632"/>
                  <a:pt x="37473" y="865638"/>
                </a:cubicBezTo>
                <a:cubicBezTo>
                  <a:pt x="13479" y="841645"/>
                  <a:pt x="0" y="809102"/>
                  <a:pt x="0" y="775170"/>
                </a:cubicBezTo>
                <a:lnTo>
                  <a:pt x="0" y="127941"/>
                </a:lnTo>
                <a:cubicBezTo>
                  <a:pt x="0" y="94009"/>
                  <a:pt x="13479" y="61467"/>
                  <a:pt x="37473" y="37473"/>
                </a:cubicBezTo>
                <a:cubicBezTo>
                  <a:pt x="61467" y="13479"/>
                  <a:pt x="94009" y="0"/>
                  <a:pt x="127941" y="0"/>
                </a:cubicBezTo>
                <a:close/>
              </a:path>
            </a:pathLst>
          </a:custGeom>
          <a:solidFill>
            <a:srgbClr val="FFFFFF"/>
          </a:solidFill>
          <a:ln w="38100" cap="rnd">
            <a:solidFill>
              <a:srgbClr val="FF78D6"/>
            </a:solidFill>
            <a:prstDash val="solid"/>
            <a:round/>
          </a:ln>
        </p:spPr>
      </p:sp>
      <p:sp>
        <p:nvSpPr>
          <p:cNvPr id="19" name="TextBox 19"/>
          <p:cNvSpPr txBox="1"/>
          <p:nvPr/>
        </p:nvSpPr>
        <p:spPr>
          <a:xfrm>
            <a:off x="6171718" y="2605445"/>
            <a:ext cx="2057400" cy="2620685"/>
          </a:xfrm>
          <a:prstGeom prst="rect">
            <a:avLst/>
          </a:prstGeom>
        </p:spPr>
        <p:txBody>
          <a:bodyPr lIns="33867" tIns="33867" rIns="33867" bIns="33867" rtlCol="0" anchor="ctr"/>
          <a:lstStyle/>
          <a:p>
            <a:pPr algn="ctr">
              <a:lnSpc>
                <a:spcPts val="1960"/>
              </a:lnSpc>
            </a:pPr>
            <a:endParaRPr sz="1200"/>
          </a:p>
        </p:txBody>
      </p:sp>
      <p:sp>
        <p:nvSpPr>
          <p:cNvPr id="21" name="Freeform 21"/>
          <p:cNvSpPr/>
          <p:nvPr/>
        </p:nvSpPr>
        <p:spPr>
          <a:xfrm>
            <a:off x="8380553" y="1461688"/>
            <a:ext cx="2057400" cy="2173013"/>
          </a:xfrm>
          <a:custGeom>
            <a:avLst/>
            <a:gdLst/>
            <a:ahLst/>
            <a:cxnLst/>
            <a:rect l="l" t="t" r="r" b="b"/>
            <a:pathLst>
              <a:path w="812800" h="686606">
                <a:moveTo>
                  <a:pt x="127941" y="0"/>
                </a:moveTo>
                <a:lnTo>
                  <a:pt x="684859" y="0"/>
                </a:lnTo>
                <a:cubicBezTo>
                  <a:pt x="718791" y="0"/>
                  <a:pt x="751333" y="13479"/>
                  <a:pt x="775327" y="37473"/>
                </a:cubicBezTo>
                <a:cubicBezTo>
                  <a:pt x="799321" y="61467"/>
                  <a:pt x="812800" y="94009"/>
                  <a:pt x="812800" y="127941"/>
                </a:cubicBezTo>
                <a:lnTo>
                  <a:pt x="812800" y="558666"/>
                </a:lnTo>
                <a:cubicBezTo>
                  <a:pt x="812800" y="592598"/>
                  <a:pt x="799321" y="625140"/>
                  <a:pt x="775327" y="649133"/>
                </a:cubicBezTo>
                <a:cubicBezTo>
                  <a:pt x="751333" y="673127"/>
                  <a:pt x="718791" y="686606"/>
                  <a:pt x="684859" y="686606"/>
                </a:cubicBezTo>
                <a:lnTo>
                  <a:pt x="127941" y="686606"/>
                </a:lnTo>
                <a:cubicBezTo>
                  <a:pt x="94009" y="686606"/>
                  <a:pt x="61467" y="673127"/>
                  <a:pt x="37473" y="649133"/>
                </a:cubicBezTo>
                <a:cubicBezTo>
                  <a:pt x="13479" y="625140"/>
                  <a:pt x="0" y="592598"/>
                  <a:pt x="0" y="558666"/>
                </a:cubicBezTo>
                <a:lnTo>
                  <a:pt x="0" y="127941"/>
                </a:lnTo>
                <a:cubicBezTo>
                  <a:pt x="0" y="94009"/>
                  <a:pt x="13479" y="61467"/>
                  <a:pt x="37473" y="37473"/>
                </a:cubicBezTo>
                <a:cubicBezTo>
                  <a:pt x="61467" y="13479"/>
                  <a:pt x="94009" y="0"/>
                  <a:pt x="127941" y="0"/>
                </a:cubicBezTo>
                <a:close/>
              </a:path>
            </a:pathLst>
          </a:custGeom>
          <a:solidFill>
            <a:srgbClr val="CC89F5"/>
          </a:solidFill>
        </p:spPr>
      </p:sp>
      <p:sp>
        <p:nvSpPr>
          <p:cNvPr id="22" name="TextBox 22"/>
          <p:cNvSpPr txBox="1"/>
          <p:nvPr/>
        </p:nvSpPr>
        <p:spPr>
          <a:xfrm>
            <a:off x="8380553" y="1616846"/>
            <a:ext cx="2057400" cy="2017855"/>
          </a:xfrm>
          <a:prstGeom prst="rect">
            <a:avLst/>
          </a:prstGeom>
        </p:spPr>
        <p:txBody>
          <a:bodyPr lIns="33867" tIns="33867" rIns="33867" bIns="33867" rtlCol="0" anchor="ctr"/>
          <a:lstStyle/>
          <a:p>
            <a:pPr algn="ctr">
              <a:lnSpc>
                <a:spcPts val="1960"/>
              </a:lnSpc>
            </a:pPr>
            <a:endParaRPr sz="1200"/>
          </a:p>
        </p:txBody>
      </p:sp>
      <p:sp>
        <p:nvSpPr>
          <p:cNvPr id="24" name="Freeform 24"/>
          <p:cNvSpPr/>
          <p:nvPr/>
        </p:nvSpPr>
        <p:spPr>
          <a:xfrm>
            <a:off x="8380553" y="2002420"/>
            <a:ext cx="2057400" cy="3223710"/>
          </a:xfrm>
          <a:custGeom>
            <a:avLst/>
            <a:gdLst/>
            <a:ahLst/>
            <a:cxnLst/>
            <a:rect l="l" t="t" r="r" b="b"/>
            <a:pathLst>
              <a:path w="812800" h="903111">
                <a:moveTo>
                  <a:pt x="127941" y="0"/>
                </a:moveTo>
                <a:lnTo>
                  <a:pt x="684859" y="0"/>
                </a:lnTo>
                <a:cubicBezTo>
                  <a:pt x="718791" y="0"/>
                  <a:pt x="751333" y="13479"/>
                  <a:pt x="775327" y="37473"/>
                </a:cubicBezTo>
                <a:cubicBezTo>
                  <a:pt x="799321" y="61467"/>
                  <a:pt x="812800" y="94009"/>
                  <a:pt x="812800" y="127941"/>
                </a:cubicBezTo>
                <a:lnTo>
                  <a:pt x="812800" y="775170"/>
                </a:lnTo>
                <a:cubicBezTo>
                  <a:pt x="812800" y="809102"/>
                  <a:pt x="799321" y="841645"/>
                  <a:pt x="775327" y="865638"/>
                </a:cubicBezTo>
                <a:cubicBezTo>
                  <a:pt x="751333" y="889632"/>
                  <a:pt x="718791" y="903111"/>
                  <a:pt x="684859" y="903111"/>
                </a:cubicBezTo>
                <a:lnTo>
                  <a:pt x="127941" y="903111"/>
                </a:lnTo>
                <a:cubicBezTo>
                  <a:pt x="94009" y="903111"/>
                  <a:pt x="61467" y="889632"/>
                  <a:pt x="37473" y="865638"/>
                </a:cubicBezTo>
                <a:cubicBezTo>
                  <a:pt x="13479" y="841645"/>
                  <a:pt x="0" y="809102"/>
                  <a:pt x="0" y="775170"/>
                </a:cubicBezTo>
                <a:lnTo>
                  <a:pt x="0" y="127941"/>
                </a:lnTo>
                <a:cubicBezTo>
                  <a:pt x="0" y="94009"/>
                  <a:pt x="13479" y="61467"/>
                  <a:pt x="37473" y="37473"/>
                </a:cubicBezTo>
                <a:cubicBezTo>
                  <a:pt x="61467" y="13479"/>
                  <a:pt x="94009" y="0"/>
                  <a:pt x="127941" y="0"/>
                </a:cubicBezTo>
                <a:close/>
              </a:path>
            </a:pathLst>
          </a:custGeom>
          <a:solidFill>
            <a:srgbClr val="FFFFFF"/>
          </a:solidFill>
          <a:ln w="38100" cap="rnd">
            <a:solidFill>
              <a:srgbClr val="CC89F5"/>
            </a:solidFill>
            <a:prstDash val="solid"/>
            <a:round/>
          </a:ln>
        </p:spPr>
      </p:sp>
      <p:sp>
        <p:nvSpPr>
          <p:cNvPr id="25" name="TextBox 25"/>
          <p:cNvSpPr txBox="1"/>
          <p:nvPr/>
        </p:nvSpPr>
        <p:spPr>
          <a:xfrm>
            <a:off x="8380553" y="2605445"/>
            <a:ext cx="2057400" cy="2620685"/>
          </a:xfrm>
          <a:prstGeom prst="rect">
            <a:avLst/>
          </a:prstGeom>
        </p:spPr>
        <p:txBody>
          <a:bodyPr lIns="33867" tIns="33867" rIns="33867" bIns="33867" rtlCol="0" anchor="ctr"/>
          <a:lstStyle/>
          <a:p>
            <a:pPr algn="ctr">
              <a:lnSpc>
                <a:spcPts val="1960"/>
              </a:lnSpc>
            </a:pPr>
            <a:endParaRPr sz="1200"/>
          </a:p>
        </p:txBody>
      </p:sp>
      <p:sp>
        <p:nvSpPr>
          <p:cNvPr id="49" name="TextBox 49"/>
          <p:cNvSpPr txBox="1"/>
          <p:nvPr/>
        </p:nvSpPr>
        <p:spPr>
          <a:xfrm>
            <a:off x="1978182" y="2314122"/>
            <a:ext cx="1609129" cy="1723549"/>
          </a:xfrm>
          <a:prstGeom prst="rect">
            <a:avLst/>
          </a:prstGeom>
        </p:spPr>
        <p:txBody>
          <a:bodyPr lIns="0" tIns="0" rIns="0" bIns="0" rtlCol="0" anchor="t">
            <a:spAutoFit/>
          </a:bodyPr>
          <a:lstStyle/>
          <a:p>
            <a:r>
              <a:rPr lang="en-US" sz="1400" dirty="0">
                <a:effectLst/>
                <a:latin typeface="Arial" panose="020B0604020202020204" pitchFamily="34" charset="0"/>
                <a:ea typeface="Calibri" panose="020F0502020204030204" pitchFamily="34" charset="0"/>
              </a:rPr>
              <a:t>Set up a CVD recall protocol keyed to QRISK3, blood pressure, and lipid thresholds (NICE NG238, 2023, </a:t>
            </a:r>
            <a:r>
              <a:rPr lang="en-US" sz="1400" dirty="0" err="1">
                <a:effectLst/>
                <a:latin typeface="Arial" panose="020B0604020202020204" pitchFamily="34" charset="0"/>
                <a:ea typeface="Calibri" panose="020F0502020204030204" pitchFamily="34" charset="0"/>
              </a:rPr>
              <a:t>Hippisley</a:t>
            </a:r>
            <a:r>
              <a:rPr lang="en-US" sz="1400" dirty="0">
                <a:effectLst/>
                <a:latin typeface="Arial" panose="020B0604020202020204" pitchFamily="34" charset="0"/>
                <a:ea typeface="Calibri" panose="020F0502020204030204" pitchFamily="34" charset="0"/>
              </a:rPr>
              <a:t> Cox and Coupland, 2017)</a:t>
            </a:r>
            <a:endParaRPr lang="en-US" sz="1000" dirty="0">
              <a:solidFill>
                <a:srgbClr val="000000"/>
              </a:solidFill>
              <a:latin typeface="Canva Sans"/>
              <a:ea typeface="Canva Sans"/>
              <a:cs typeface="Canva Sans"/>
              <a:sym typeface="Canva Sans"/>
            </a:endParaRPr>
          </a:p>
        </p:txBody>
      </p:sp>
      <p:sp>
        <p:nvSpPr>
          <p:cNvPr id="50" name="TextBox 50"/>
          <p:cNvSpPr txBox="1"/>
          <p:nvPr/>
        </p:nvSpPr>
        <p:spPr>
          <a:xfrm>
            <a:off x="4187018" y="2314122"/>
            <a:ext cx="1609129" cy="2154436"/>
          </a:xfrm>
          <a:prstGeom prst="rect">
            <a:avLst/>
          </a:prstGeom>
        </p:spPr>
        <p:txBody>
          <a:bodyPr lIns="0" tIns="0" rIns="0" bIns="0" rtlCol="0" anchor="t">
            <a:spAutoFit/>
          </a:bodyPr>
          <a:lstStyle/>
          <a:p>
            <a:pPr>
              <a:spcBef>
                <a:spcPct val="0"/>
              </a:spcBef>
            </a:pPr>
            <a:r>
              <a:rPr lang="en-US" sz="1400" dirty="0" smtClean="0">
                <a:effectLst/>
                <a:latin typeface="Arial" panose="020B0604020202020204" pitchFamily="34" charset="0"/>
                <a:ea typeface="Calibri" panose="020F0502020204030204" pitchFamily="34" charset="0"/>
              </a:rPr>
              <a:t>Standardize </a:t>
            </a:r>
            <a:r>
              <a:rPr lang="en-US" sz="1400" dirty="0">
                <a:effectLst/>
                <a:latin typeface="Arial" panose="020B0604020202020204" pitchFamily="34" charset="0"/>
                <a:ea typeface="Calibri" panose="020F0502020204030204" pitchFamily="34" charset="0"/>
              </a:rPr>
              <a:t>brief advice and motivational interviewing in annual reviews with scripts, prompts, and referral pathways (NHS England, 2019a, </a:t>
            </a:r>
            <a:r>
              <a:rPr lang="en-US" sz="1400" dirty="0" err="1">
                <a:effectLst/>
                <a:latin typeface="Arial" panose="020B0604020202020204" pitchFamily="34" charset="0"/>
                <a:ea typeface="Calibri" panose="020F0502020204030204" pitchFamily="34" charset="0"/>
              </a:rPr>
              <a:t>Rubak</a:t>
            </a:r>
            <a:r>
              <a:rPr lang="en-US" sz="1400" dirty="0">
                <a:effectLst/>
                <a:latin typeface="Arial" panose="020B0604020202020204" pitchFamily="34" charset="0"/>
                <a:ea typeface="Calibri" panose="020F0502020204030204" pitchFamily="34" charset="0"/>
              </a:rPr>
              <a:t> et al., 2005)</a:t>
            </a:r>
            <a:endParaRPr lang="en-US" sz="1000" dirty="0">
              <a:solidFill>
                <a:srgbClr val="000000"/>
              </a:solidFill>
              <a:latin typeface="Canva Sans"/>
              <a:ea typeface="Canva Sans"/>
              <a:cs typeface="Canva Sans"/>
              <a:sym typeface="Canva Sans"/>
            </a:endParaRPr>
          </a:p>
        </p:txBody>
      </p:sp>
      <p:sp>
        <p:nvSpPr>
          <p:cNvPr id="51" name="TextBox 51"/>
          <p:cNvSpPr txBox="1"/>
          <p:nvPr/>
        </p:nvSpPr>
        <p:spPr>
          <a:xfrm>
            <a:off x="6395853" y="2314122"/>
            <a:ext cx="1609129" cy="1938992"/>
          </a:xfrm>
          <a:prstGeom prst="rect">
            <a:avLst/>
          </a:prstGeom>
        </p:spPr>
        <p:txBody>
          <a:bodyPr lIns="0" tIns="0" rIns="0" bIns="0" rtlCol="0" anchor="t">
            <a:spAutoFit/>
          </a:bodyPr>
          <a:lstStyle/>
          <a:p>
            <a:pPr>
              <a:spcBef>
                <a:spcPct val="0"/>
              </a:spcBef>
            </a:pPr>
            <a:r>
              <a:rPr lang="en-US" sz="1400" dirty="0">
                <a:effectLst/>
                <a:latin typeface="Arial" panose="020B0604020202020204" pitchFamily="34" charset="0"/>
                <a:ea typeface="Calibri" panose="020F0502020204030204" pitchFamily="34" charset="0"/>
              </a:rPr>
              <a:t>Proactively </a:t>
            </a:r>
            <a:r>
              <a:rPr lang="en-US" sz="1400" dirty="0" smtClean="0">
                <a:effectLst/>
                <a:latin typeface="Arial" panose="020B0604020202020204" pitchFamily="34" charset="0"/>
                <a:ea typeface="Calibri" panose="020F0502020204030204" pitchFamily="34" charset="0"/>
              </a:rPr>
              <a:t>enroll </a:t>
            </a:r>
            <a:r>
              <a:rPr lang="en-US" sz="1400" dirty="0">
                <a:effectLst/>
                <a:latin typeface="Arial" panose="020B0604020202020204" pitchFamily="34" charset="0"/>
                <a:ea typeface="Calibri" panose="020F0502020204030204" pitchFamily="34" charset="0"/>
              </a:rPr>
              <a:t>eligible patients into cardiac rehabilitation and monitor uptake and completion (NICE NG185, 2020, Cochrane Review, 2021)</a:t>
            </a:r>
            <a:endParaRPr lang="en-US" sz="1000" dirty="0">
              <a:solidFill>
                <a:srgbClr val="000000"/>
              </a:solidFill>
              <a:latin typeface="Canva Sans"/>
              <a:ea typeface="Canva Sans"/>
              <a:cs typeface="Canva Sans"/>
              <a:sym typeface="Canva Sans"/>
            </a:endParaRPr>
          </a:p>
        </p:txBody>
      </p:sp>
      <p:sp>
        <p:nvSpPr>
          <p:cNvPr id="52" name="TextBox 52"/>
          <p:cNvSpPr txBox="1"/>
          <p:nvPr/>
        </p:nvSpPr>
        <p:spPr>
          <a:xfrm>
            <a:off x="8604688" y="2314122"/>
            <a:ext cx="1609129" cy="2800767"/>
          </a:xfrm>
          <a:prstGeom prst="rect">
            <a:avLst/>
          </a:prstGeom>
        </p:spPr>
        <p:txBody>
          <a:bodyPr lIns="0" tIns="0" rIns="0" bIns="0" rtlCol="0" anchor="t">
            <a:spAutoFit/>
          </a:bodyPr>
          <a:lstStyle/>
          <a:p>
            <a:pPr>
              <a:spcBef>
                <a:spcPct val="0"/>
              </a:spcBef>
            </a:pPr>
            <a:r>
              <a:rPr lang="en-US" sz="1400" dirty="0">
                <a:effectLst/>
                <a:latin typeface="Arial" panose="020B0604020202020204" pitchFamily="34" charset="0"/>
                <a:ea typeface="Calibri" panose="020F0502020204030204" pitchFamily="34" charset="0"/>
              </a:rPr>
              <a:t>Track KPIs such as percentage at blood pressure target, percentage on high intensity statin, rehabilitation enrolment and completion, smoking quit rates, and PROMs (NICE NG136, 2019, NICE NG238, 2023, BHF, 2024)</a:t>
            </a:r>
            <a:endParaRPr lang="en-US" sz="1000" dirty="0">
              <a:solidFill>
                <a:srgbClr val="000000"/>
              </a:solidFill>
              <a:latin typeface="Canva Sans"/>
              <a:ea typeface="Canva Sans"/>
              <a:cs typeface="Canva Sans"/>
              <a:sym typeface="Canva Sans"/>
            </a:endParaRPr>
          </a:p>
        </p:txBody>
      </p:sp>
      <p:sp>
        <p:nvSpPr>
          <p:cNvPr id="59" name="Freeform 7">
            <a:extLst>
              <a:ext uri="{FF2B5EF4-FFF2-40B4-BE49-F238E27FC236}">
                <a16:creationId xmlns:a16="http://schemas.microsoft.com/office/drawing/2014/main" xmlns="" id="{811F78BE-33FC-426D-BCE3-5D50A2BFF4CB}"/>
              </a:ext>
            </a:extLst>
          </p:cNvPr>
          <p:cNvSpPr/>
          <p:nvPr/>
        </p:nvSpPr>
        <p:spPr>
          <a:xfrm>
            <a:off x="6947534" y="1434668"/>
            <a:ext cx="505766" cy="493122"/>
          </a:xfrm>
          <a:custGeom>
            <a:avLst/>
            <a:gdLst/>
            <a:ahLst/>
            <a:cxnLst/>
            <a:rect l="l" t="t" r="r" b="b"/>
            <a:pathLst>
              <a:path w="758649" h="739683">
                <a:moveTo>
                  <a:pt x="0" y="0"/>
                </a:moveTo>
                <a:lnTo>
                  <a:pt x="758648" y="0"/>
                </a:lnTo>
                <a:lnTo>
                  <a:pt x="758648" y="739682"/>
                </a:lnTo>
                <a:lnTo>
                  <a:pt x="0" y="739682"/>
                </a:lnTo>
                <a:lnTo>
                  <a:pt x="0" y="0"/>
                </a:lnTo>
                <a:close/>
              </a:path>
            </a:pathLst>
          </a:custGeom>
          <a:blipFill>
            <a:blip r:embed="rId2" cstate="print">
              <a:extLst>
                <a:ext uri="{96DAC541-7B7A-43D3-8B79-37D633B846F1}">
                  <asvg:svgBlip xmlns:asvg="http://schemas.microsoft.com/office/drawing/2016/SVG/main" xmlns="" r:embed="rId3"/>
                </a:ext>
              </a:extLst>
            </a:blip>
            <a:stretch>
              <a:fillRect/>
            </a:stretch>
          </a:blipFill>
          <a:ln cap="sq">
            <a:noFill/>
            <a:prstDash val="solid"/>
            <a:miter/>
          </a:ln>
        </p:spPr>
      </p:sp>
      <p:sp>
        <p:nvSpPr>
          <p:cNvPr id="60" name="Freeform 8">
            <a:extLst>
              <a:ext uri="{FF2B5EF4-FFF2-40B4-BE49-F238E27FC236}">
                <a16:creationId xmlns:a16="http://schemas.microsoft.com/office/drawing/2014/main" xmlns="" id="{94275398-A45B-46C8-8FBD-A05038214ECB}"/>
              </a:ext>
            </a:extLst>
          </p:cNvPr>
          <p:cNvSpPr/>
          <p:nvPr/>
        </p:nvSpPr>
        <p:spPr>
          <a:xfrm>
            <a:off x="2558670" y="1493910"/>
            <a:ext cx="495600" cy="493122"/>
          </a:xfrm>
          <a:custGeom>
            <a:avLst/>
            <a:gdLst/>
            <a:ahLst/>
            <a:cxnLst/>
            <a:rect l="l" t="t" r="r" b="b"/>
            <a:pathLst>
              <a:path w="743400" h="739683">
                <a:moveTo>
                  <a:pt x="0" y="0"/>
                </a:moveTo>
                <a:lnTo>
                  <a:pt x="743400" y="0"/>
                </a:lnTo>
                <a:lnTo>
                  <a:pt x="743400" y="739682"/>
                </a:lnTo>
                <a:lnTo>
                  <a:pt x="0" y="739682"/>
                </a:lnTo>
                <a:lnTo>
                  <a:pt x="0" y="0"/>
                </a:lnTo>
                <a:close/>
              </a:path>
            </a:pathLst>
          </a:custGeom>
          <a:blipFill>
            <a:blip r:embed="rId4" cstate="print">
              <a:extLst>
                <a:ext uri="{96DAC541-7B7A-43D3-8B79-37D633B846F1}">
                  <asvg:svgBlip xmlns:asvg="http://schemas.microsoft.com/office/drawing/2016/SVG/main" xmlns="" r:embed="rId5"/>
                </a:ext>
              </a:extLst>
            </a:blip>
            <a:stretch>
              <a:fillRect/>
            </a:stretch>
          </a:blipFill>
        </p:spPr>
      </p:sp>
      <p:sp>
        <p:nvSpPr>
          <p:cNvPr id="61" name="Freeform 9">
            <a:extLst>
              <a:ext uri="{FF2B5EF4-FFF2-40B4-BE49-F238E27FC236}">
                <a16:creationId xmlns:a16="http://schemas.microsoft.com/office/drawing/2014/main" xmlns="" id="{94C945F0-B162-4D79-9577-22B4A67956B3}"/>
              </a:ext>
            </a:extLst>
          </p:cNvPr>
          <p:cNvSpPr/>
          <p:nvPr/>
        </p:nvSpPr>
        <p:spPr>
          <a:xfrm>
            <a:off x="9271691" y="1493910"/>
            <a:ext cx="443809" cy="493122"/>
          </a:xfrm>
          <a:custGeom>
            <a:avLst/>
            <a:gdLst/>
            <a:ahLst/>
            <a:cxnLst/>
            <a:rect l="l" t="t" r="r" b="b"/>
            <a:pathLst>
              <a:path w="665714" h="739683">
                <a:moveTo>
                  <a:pt x="0" y="0"/>
                </a:moveTo>
                <a:lnTo>
                  <a:pt x="665714" y="0"/>
                </a:lnTo>
                <a:lnTo>
                  <a:pt x="665714" y="739682"/>
                </a:lnTo>
                <a:lnTo>
                  <a:pt x="0" y="739682"/>
                </a:lnTo>
                <a:lnTo>
                  <a:pt x="0" y="0"/>
                </a:lnTo>
                <a:close/>
              </a:path>
            </a:pathLst>
          </a:custGeom>
          <a:blipFill>
            <a:blip r:embed="rId6" cstate="print">
              <a:extLst>
                <a:ext uri="{96DAC541-7B7A-43D3-8B79-37D633B846F1}">
                  <asvg:svgBlip xmlns:asvg="http://schemas.microsoft.com/office/drawing/2016/SVG/main" xmlns="" r:embed="rId7"/>
                </a:ext>
              </a:extLst>
            </a:blip>
            <a:stretch>
              <a:fillRect/>
            </a:stretch>
          </a:blipFill>
          <a:ln cap="sq">
            <a:noFill/>
            <a:prstDash val="solid"/>
            <a:miter/>
          </a:ln>
        </p:spPr>
      </p:sp>
      <p:sp>
        <p:nvSpPr>
          <p:cNvPr id="62" name="Freeform 11">
            <a:extLst>
              <a:ext uri="{FF2B5EF4-FFF2-40B4-BE49-F238E27FC236}">
                <a16:creationId xmlns:a16="http://schemas.microsoft.com/office/drawing/2014/main" xmlns="" id="{AACA2F37-C216-4496-A171-267316E47C1A}"/>
              </a:ext>
            </a:extLst>
          </p:cNvPr>
          <p:cNvSpPr/>
          <p:nvPr/>
        </p:nvSpPr>
        <p:spPr>
          <a:xfrm>
            <a:off x="4753293" y="1493910"/>
            <a:ext cx="460453" cy="493122"/>
          </a:xfrm>
          <a:custGeom>
            <a:avLst/>
            <a:gdLst/>
            <a:ahLst/>
            <a:cxnLst/>
            <a:rect l="l" t="t" r="r" b="b"/>
            <a:pathLst>
              <a:path w="690679" h="739683">
                <a:moveTo>
                  <a:pt x="0" y="0"/>
                </a:moveTo>
                <a:lnTo>
                  <a:pt x="690678" y="0"/>
                </a:lnTo>
                <a:lnTo>
                  <a:pt x="690678" y="739682"/>
                </a:lnTo>
                <a:lnTo>
                  <a:pt x="0" y="739682"/>
                </a:lnTo>
                <a:lnTo>
                  <a:pt x="0" y="0"/>
                </a:lnTo>
                <a:close/>
              </a:path>
            </a:pathLst>
          </a:custGeom>
          <a:blipFill>
            <a:blip r:embed="rId8" cstate="print">
              <a:extLst>
                <a:ext uri="{96DAC541-7B7A-43D3-8B79-37D633B846F1}">
                  <asvg:svgBlip xmlns:asvg="http://schemas.microsoft.com/office/drawing/2016/SVG/main" xmlns="" r:embed="rId9"/>
                </a:ext>
              </a:extLst>
            </a:blip>
            <a:stretch>
              <a:fillRect/>
            </a:stretch>
          </a:blipFill>
        </p:spPr>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 name="TextBox 64"/>
          <p:cNvSpPr txBox="1"/>
          <p:nvPr/>
        </p:nvSpPr>
        <p:spPr>
          <a:xfrm>
            <a:off x="512298" y="550405"/>
            <a:ext cx="11167404" cy="537006"/>
          </a:xfrm>
          <a:prstGeom prst="rect">
            <a:avLst/>
          </a:prstGeom>
        </p:spPr>
        <p:txBody>
          <a:bodyPr lIns="0" tIns="0" rIns="0" bIns="0" rtlCol="0" anchor="t">
            <a:spAutoFit/>
          </a:bodyPr>
          <a:lstStyle/>
          <a:p>
            <a:pPr algn="ctr" defTabSz="609630">
              <a:lnSpc>
                <a:spcPts val="4854"/>
              </a:lnSpc>
              <a:defRPr/>
            </a:pPr>
            <a:r>
              <a:rPr lang="en-US" sz="2000" b="1" dirty="0">
                <a:effectLst/>
                <a:latin typeface="Arial" panose="020B0604020202020204" pitchFamily="34" charset="0"/>
                <a:ea typeface="Calibri" panose="020F0502020204030204" pitchFamily="34" charset="0"/>
              </a:rPr>
              <a:t>PERSONALISED CARE, SIX COMPONENTS WITH ACTIONS FOR PRACTICE NURSES</a:t>
            </a:r>
            <a:endParaRPr lang="en-US" sz="3600" b="1" spc="76" dirty="0">
              <a:solidFill>
                <a:srgbClr val="212D37"/>
              </a:solidFill>
              <a:latin typeface="Open Sauce Bold"/>
              <a:ea typeface="Open Sauce Bold"/>
              <a:cs typeface="Open Sauce Bold"/>
              <a:sym typeface="Open Sauce Bold"/>
            </a:endParaRPr>
          </a:p>
        </p:txBody>
      </p:sp>
      <p:grpSp>
        <p:nvGrpSpPr>
          <p:cNvPr id="82" name="Group 81">
            <a:extLst>
              <a:ext uri="{FF2B5EF4-FFF2-40B4-BE49-F238E27FC236}">
                <a16:creationId xmlns:a16="http://schemas.microsoft.com/office/drawing/2014/main" xmlns="" id="{536E84A1-3810-4CB8-B2A2-7A975AD80B85}"/>
              </a:ext>
            </a:extLst>
          </p:cNvPr>
          <p:cNvGrpSpPr/>
          <p:nvPr/>
        </p:nvGrpSpPr>
        <p:grpSpPr>
          <a:xfrm>
            <a:off x="685800" y="2023184"/>
            <a:ext cx="10820400" cy="3810463"/>
            <a:chOff x="685800" y="2591595"/>
            <a:chExt cx="10820400" cy="3810463"/>
          </a:xfrm>
        </p:grpSpPr>
        <p:grpSp>
          <p:nvGrpSpPr>
            <p:cNvPr id="3" name="Group 3"/>
            <p:cNvGrpSpPr/>
            <p:nvPr/>
          </p:nvGrpSpPr>
          <p:grpSpPr>
            <a:xfrm>
              <a:off x="685800" y="2591595"/>
              <a:ext cx="1803400" cy="564117"/>
              <a:chOff x="0" y="0"/>
              <a:chExt cx="712454" cy="222861"/>
            </a:xfrm>
          </p:grpSpPr>
          <p:sp>
            <p:nvSpPr>
              <p:cNvPr id="4" name="Freeform 4"/>
              <p:cNvSpPr/>
              <p:nvPr/>
            </p:nvSpPr>
            <p:spPr>
              <a:xfrm>
                <a:off x="0" y="0"/>
                <a:ext cx="712454" cy="222861"/>
              </a:xfrm>
              <a:custGeom>
                <a:avLst/>
                <a:gdLst/>
                <a:ahLst/>
                <a:cxnLst/>
                <a:rect l="l" t="t" r="r" b="b"/>
                <a:pathLst>
                  <a:path w="712454" h="222861">
                    <a:moveTo>
                      <a:pt x="0" y="0"/>
                    </a:moveTo>
                    <a:lnTo>
                      <a:pt x="712454" y="0"/>
                    </a:lnTo>
                    <a:lnTo>
                      <a:pt x="712454" y="222861"/>
                    </a:lnTo>
                    <a:lnTo>
                      <a:pt x="0" y="222861"/>
                    </a:lnTo>
                    <a:close/>
                  </a:path>
                </a:pathLst>
              </a:custGeom>
              <a:solidFill>
                <a:srgbClr val="93B1B2"/>
              </a:solidFill>
            </p:spPr>
          </p:sp>
          <p:sp>
            <p:nvSpPr>
              <p:cNvPr id="5" name="TextBox 5"/>
              <p:cNvSpPr txBox="1"/>
              <p:nvPr/>
            </p:nvSpPr>
            <p:spPr>
              <a:xfrm>
                <a:off x="0" y="-47625"/>
                <a:ext cx="712454" cy="270486"/>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6" name="Group 6"/>
            <p:cNvGrpSpPr/>
            <p:nvPr/>
          </p:nvGrpSpPr>
          <p:grpSpPr>
            <a:xfrm>
              <a:off x="4292600" y="2591595"/>
              <a:ext cx="1803400" cy="564117"/>
              <a:chOff x="0" y="0"/>
              <a:chExt cx="712454" cy="222861"/>
            </a:xfrm>
          </p:grpSpPr>
          <p:sp>
            <p:nvSpPr>
              <p:cNvPr id="7" name="Freeform 7"/>
              <p:cNvSpPr/>
              <p:nvPr/>
            </p:nvSpPr>
            <p:spPr>
              <a:xfrm>
                <a:off x="0" y="0"/>
                <a:ext cx="712454" cy="222861"/>
              </a:xfrm>
              <a:custGeom>
                <a:avLst/>
                <a:gdLst/>
                <a:ahLst/>
                <a:cxnLst/>
                <a:rect l="l" t="t" r="r" b="b"/>
                <a:pathLst>
                  <a:path w="712454" h="222861">
                    <a:moveTo>
                      <a:pt x="0" y="0"/>
                    </a:moveTo>
                    <a:lnTo>
                      <a:pt x="712454" y="0"/>
                    </a:lnTo>
                    <a:lnTo>
                      <a:pt x="712454" y="222861"/>
                    </a:lnTo>
                    <a:lnTo>
                      <a:pt x="0" y="222861"/>
                    </a:lnTo>
                    <a:close/>
                  </a:path>
                </a:pathLst>
              </a:custGeom>
              <a:solidFill>
                <a:srgbClr val="5F8883"/>
              </a:solidFill>
            </p:spPr>
          </p:sp>
          <p:sp>
            <p:nvSpPr>
              <p:cNvPr id="8" name="TextBox 8"/>
              <p:cNvSpPr txBox="1"/>
              <p:nvPr/>
            </p:nvSpPr>
            <p:spPr>
              <a:xfrm>
                <a:off x="0" y="-47625"/>
                <a:ext cx="712454" cy="270486"/>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9" name="Group 9"/>
            <p:cNvGrpSpPr/>
            <p:nvPr/>
          </p:nvGrpSpPr>
          <p:grpSpPr>
            <a:xfrm>
              <a:off x="2489200" y="2591595"/>
              <a:ext cx="1803400" cy="564117"/>
              <a:chOff x="0" y="0"/>
              <a:chExt cx="712454" cy="222861"/>
            </a:xfrm>
          </p:grpSpPr>
          <p:sp>
            <p:nvSpPr>
              <p:cNvPr id="10" name="Freeform 10"/>
              <p:cNvSpPr/>
              <p:nvPr/>
            </p:nvSpPr>
            <p:spPr>
              <a:xfrm>
                <a:off x="0" y="0"/>
                <a:ext cx="712454" cy="222861"/>
              </a:xfrm>
              <a:custGeom>
                <a:avLst/>
                <a:gdLst/>
                <a:ahLst/>
                <a:cxnLst/>
                <a:rect l="l" t="t" r="r" b="b"/>
                <a:pathLst>
                  <a:path w="712454" h="222861">
                    <a:moveTo>
                      <a:pt x="0" y="0"/>
                    </a:moveTo>
                    <a:lnTo>
                      <a:pt x="712454" y="0"/>
                    </a:lnTo>
                    <a:lnTo>
                      <a:pt x="712454" y="222861"/>
                    </a:lnTo>
                    <a:lnTo>
                      <a:pt x="0" y="222861"/>
                    </a:lnTo>
                    <a:close/>
                  </a:path>
                </a:pathLst>
              </a:custGeom>
              <a:solidFill>
                <a:srgbClr val="9AC4AB"/>
              </a:solidFill>
            </p:spPr>
          </p:sp>
          <p:sp>
            <p:nvSpPr>
              <p:cNvPr id="11" name="TextBox 11"/>
              <p:cNvSpPr txBox="1"/>
              <p:nvPr/>
            </p:nvSpPr>
            <p:spPr>
              <a:xfrm>
                <a:off x="0" y="-47625"/>
                <a:ext cx="712454" cy="270486"/>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12" name="Group 12"/>
            <p:cNvGrpSpPr/>
            <p:nvPr/>
          </p:nvGrpSpPr>
          <p:grpSpPr>
            <a:xfrm>
              <a:off x="6096000" y="2591595"/>
              <a:ext cx="1803400" cy="564117"/>
              <a:chOff x="0" y="0"/>
              <a:chExt cx="712454" cy="222861"/>
            </a:xfrm>
          </p:grpSpPr>
          <p:sp>
            <p:nvSpPr>
              <p:cNvPr id="13" name="Freeform 13"/>
              <p:cNvSpPr/>
              <p:nvPr/>
            </p:nvSpPr>
            <p:spPr>
              <a:xfrm>
                <a:off x="0" y="0"/>
                <a:ext cx="712454" cy="222861"/>
              </a:xfrm>
              <a:custGeom>
                <a:avLst/>
                <a:gdLst/>
                <a:ahLst/>
                <a:cxnLst/>
                <a:rect l="l" t="t" r="r" b="b"/>
                <a:pathLst>
                  <a:path w="712454" h="222861">
                    <a:moveTo>
                      <a:pt x="0" y="0"/>
                    </a:moveTo>
                    <a:lnTo>
                      <a:pt x="712454" y="0"/>
                    </a:lnTo>
                    <a:lnTo>
                      <a:pt x="712454" y="222861"/>
                    </a:lnTo>
                    <a:lnTo>
                      <a:pt x="0" y="222861"/>
                    </a:lnTo>
                    <a:close/>
                  </a:path>
                </a:pathLst>
              </a:custGeom>
              <a:solidFill>
                <a:srgbClr val="4E7C7D"/>
              </a:solidFill>
            </p:spPr>
          </p:sp>
          <p:sp>
            <p:nvSpPr>
              <p:cNvPr id="14" name="TextBox 14"/>
              <p:cNvSpPr txBox="1"/>
              <p:nvPr/>
            </p:nvSpPr>
            <p:spPr>
              <a:xfrm>
                <a:off x="0" y="-47625"/>
                <a:ext cx="712454" cy="270486"/>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15" name="Group 15"/>
            <p:cNvGrpSpPr/>
            <p:nvPr/>
          </p:nvGrpSpPr>
          <p:grpSpPr>
            <a:xfrm>
              <a:off x="7899400" y="2591595"/>
              <a:ext cx="1803400" cy="564117"/>
              <a:chOff x="0" y="0"/>
              <a:chExt cx="712454" cy="222861"/>
            </a:xfrm>
          </p:grpSpPr>
          <p:sp>
            <p:nvSpPr>
              <p:cNvPr id="16" name="Freeform 16"/>
              <p:cNvSpPr/>
              <p:nvPr/>
            </p:nvSpPr>
            <p:spPr>
              <a:xfrm>
                <a:off x="0" y="0"/>
                <a:ext cx="712454" cy="222861"/>
              </a:xfrm>
              <a:custGeom>
                <a:avLst/>
                <a:gdLst/>
                <a:ahLst/>
                <a:cxnLst/>
                <a:rect l="l" t="t" r="r" b="b"/>
                <a:pathLst>
                  <a:path w="712454" h="222861">
                    <a:moveTo>
                      <a:pt x="0" y="0"/>
                    </a:moveTo>
                    <a:lnTo>
                      <a:pt x="712454" y="0"/>
                    </a:lnTo>
                    <a:lnTo>
                      <a:pt x="712454" y="222861"/>
                    </a:lnTo>
                    <a:lnTo>
                      <a:pt x="0" y="222861"/>
                    </a:lnTo>
                    <a:close/>
                  </a:path>
                </a:pathLst>
              </a:custGeom>
              <a:solidFill>
                <a:srgbClr val="3B5D5A"/>
              </a:solidFill>
            </p:spPr>
          </p:sp>
          <p:sp>
            <p:nvSpPr>
              <p:cNvPr id="17" name="TextBox 17"/>
              <p:cNvSpPr txBox="1"/>
              <p:nvPr/>
            </p:nvSpPr>
            <p:spPr>
              <a:xfrm>
                <a:off x="0" y="-47625"/>
                <a:ext cx="712454" cy="270486"/>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18" name="Group 18"/>
            <p:cNvGrpSpPr/>
            <p:nvPr/>
          </p:nvGrpSpPr>
          <p:grpSpPr>
            <a:xfrm>
              <a:off x="9702800" y="2591595"/>
              <a:ext cx="1803400" cy="564117"/>
              <a:chOff x="0" y="0"/>
              <a:chExt cx="712454" cy="222861"/>
            </a:xfrm>
          </p:grpSpPr>
          <p:sp>
            <p:nvSpPr>
              <p:cNvPr id="19" name="Freeform 19"/>
              <p:cNvSpPr/>
              <p:nvPr/>
            </p:nvSpPr>
            <p:spPr>
              <a:xfrm>
                <a:off x="0" y="0"/>
                <a:ext cx="712454" cy="222861"/>
              </a:xfrm>
              <a:custGeom>
                <a:avLst/>
                <a:gdLst/>
                <a:ahLst/>
                <a:cxnLst/>
                <a:rect l="l" t="t" r="r" b="b"/>
                <a:pathLst>
                  <a:path w="712454" h="222861">
                    <a:moveTo>
                      <a:pt x="0" y="0"/>
                    </a:moveTo>
                    <a:lnTo>
                      <a:pt x="712454" y="0"/>
                    </a:lnTo>
                    <a:lnTo>
                      <a:pt x="712454" y="222861"/>
                    </a:lnTo>
                    <a:lnTo>
                      <a:pt x="0" y="222861"/>
                    </a:lnTo>
                    <a:close/>
                  </a:path>
                </a:pathLst>
              </a:custGeom>
              <a:solidFill>
                <a:srgbClr val="212D37"/>
              </a:solidFill>
            </p:spPr>
          </p:sp>
          <p:sp>
            <p:nvSpPr>
              <p:cNvPr id="20" name="TextBox 20"/>
              <p:cNvSpPr txBox="1"/>
              <p:nvPr/>
            </p:nvSpPr>
            <p:spPr>
              <a:xfrm>
                <a:off x="0" y="-47625"/>
                <a:ext cx="712454" cy="270486"/>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21" name="Group 21"/>
            <p:cNvGrpSpPr/>
            <p:nvPr/>
          </p:nvGrpSpPr>
          <p:grpSpPr>
            <a:xfrm>
              <a:off x="685800" y="3155712"/>
              <a:ext cx="1803400" cy="3246346"/>
              <a:chOff x="0" y="0"/>
              <a:chExt cx="712454" cy="1282507"/>
            </a:xfrm>
          </p:grpSpPr>
          <p:sp>
            <p:nvSpPr>
              <p:cNvPr id="22" name="Freeform 22"/>
              <p:cNvSpPr/>
              <p:nvPr/>
            </p:nvSpPr>
            <p:spPr>
              <a:xfrm>
                <a:off x="0" y="0"/>
                <a:ext cx="712454" cy="1282507"/>
              </a:xfrm>
              <a:custGeom>
                <a:avLst/>
                <a:gdLst/>
                <a:ahLst/>
                <a:cxnLst/>
                <a:rect l="l" t="t" r="r" b="b"/>
                <a:pathLst>
                  <a:path w="712454" h="1282507">
                    <a:moveTo>
                      <a:pt x="0" y="0"/>
                    </a:moveTo>
                    <a:lnTo>
                      <a:pt x="712454" y="0"/>
                    </a:lnTo>
                    <a:lnTo>
                      <a:pt x="712454" y="1282507"/>
                    </a:lnTo>
                    <a:lnTo>
                      <a:pt x="0" y="1282507"/>
                    </a:lnTo>
                    <a:close/>
                  </a:path>
                </a:pathLst>
              </a:custGeom>
              <a:solidFill>
                <a:srgbClr val="FFFFFF">
                  <a:alpha val="40000"/>
                </a:srgbClr>
              </a:solidFill>
            </p:spPr>
          </p:sp>
          <p:sp>
            <p:nvSpPr>
              <p:cNvPr id="23" name="TextBox 23"/>
              <p:cNvSpPr txBox="1"/>
              <p:nvPr/>
            </p:nvSpPr>
            <p:spPr>
              <a:xfrm>
                <a:off x="0" y="-47625"/>
                <a:ext cx="712454" cy="1330132"/>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24" name="Group 24"/>
            <p:cNvGrpSpPr/>
            <p:nvPr/>
          </p:nvGrpSpPr>
          <p:grpSpPr>
            <a:xfrm>
              <a:off x="4292600" y="3155712"/>
              <a:ext cx="1803400" cy="3246346"/>
              <a:chOff x="0" y="0"/>
              <a:chExt cx="712454" cy="1282507"/>
            </a:xfrm>
          </p:grpSpPr>
          <p:sp>
            <p:nvSpPr>
              <p:cNvPr id="25" name="Freeform 25"/>
              <p:cNvSpPr/>
              <p:nvPr/>
            </p:nvSpPr>
            <p:spPr>
              <a:xfrm>
                <a:off x="0" y="0"/>
                <a:ext cx="712454" cy="1282507"/>
              </a:xfrm>
              <a:custGeom>
                <a:avLst/>
                <a:gdLst/>
                <a:ahLst/>
                <a:cxnLst/>
                <a:rect l="l" t="t" r="r" b="b"/>
                <a:pathLst>
                  <a:path w="712454" h="1282507">
                    <a:moveTo>
                      <a:pt x="0" y="0"/>
                    </a:moveTo>
                    <a:lnTo>
                      <a:pt x="712454" y="0"/>
                    </a:lnTo>
                    <a:lnTo>
                      <a:pt x="712454" y="1282507"/>
                    </a:lnTo>
                    <a:lnTo>
                      <a:pt x="0" y="1282507"/>
                    </a:lnTo>
                    <a:close/>
                  </a:path>
                </a:pathLst>
              </a:custGeom>
              <a:solidFill>
                <a:srgbClr val="FFFFFF">
                  <a:alpha val="40000"/>
                </a:srgbClr>
              </a:solidFill>
            </p:spPr>
          </p:sp>
          <p:sp>
            <p:nvSpPr>
              <p:cNvPr id="26" name="TextBox 26"/>
              <p:cNvSpPr txBox="1"/>
              <p:nvPr/>
            </p:nvSpPr>
            <p:spPr>
              <a:xfrm>
                <a:off x="0" y="-47625"/>
                <a:ext cx="712454" cy="1330132"/>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27" name="Group 27"/>
            <p:cNvGrpSpPr/>
            <p:nvPr/>
          </p:nvGrpSpPr>
          <p:grpSpPr>
            <a:xfrm>
              <a:off x="2489200" y="3155712"/>
              <a:ext cx="1803400" cy="3246346"/>
              <a:chOff x="0" y="0"/>
              <a:chExt cx="712454" cy="1282507"/>
            </a:xfrm>
          </p:grpSpPr>
          <p:sp>
            <p:nvSpPr>
              <p:cNvPr id="28" name="Freeform 28"/>
              <p:cNvSpPr/>
              <p:nvPr/>
            </p:nvSpPr>
            <p:spPr>
              <a:xfrm>
                <a:off x="0" y="0"/>
                <a:ext cx="712454" cy="1282507"/>
              </a:xfrm>
              <a:custGeom>
                <a:avLst/>
                <a:gdLst/>
                <a:ahLst/>
                <a:cxnLst/>
                <a:rect l="l" t="t" r="r" b="b"/>
                <a:pathLst>
                  <a:path w="712454" h="1282507">
                    <a:moveTo>
                      <a:pt x="0" y="0"/>
                    </a:moveTo>
                    <a:lnTo>
                      <a:pt x="712454" y="0"/>
                    </a:lnTo>
                    <a:lnTo>
                      <a:pt x="712454" y="1282507"/>
                    </a:lnTo>
                    <a:lnTo>
                      <a:pt x="0" y="1282507"/>
                    </a:lnTo>
                    <a:close/>
                  </a:path>
                </a:pathLst>
              </a:custGeom>
              <a:solidFill>
                <a:srgbClr val="FFFFFF">
                  <a:alpha val="19608"/>
                </a:srgbClr>
              </a:solidFill>
            </p:spPr>
          </p:sp>
          <p:sp>
            <p:nvSpPr>
              <p:cNvPr id="29" name="TextBox 29"/>
              <p:cNvSpPr txBox="1"/>
              <p:nvPr/>
            </p:nvSpPr>
            <p:spPr>
              <a:xfrm>
                <a:off x="0" y="-47625"/>
                <a:ext cx="712454" cy="1330132"/>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30" name="Group 30"/>
            <p:cNvGrpSpPr/>
            <p:nvPr/>
          </p:nvGrpSpPr>
          <p:grpSpPr>
            <a:xfrm>
              <a:off x="6096000" y="3155712"/>
              <a:ext cx="1803400" cy="3246346"/>
              <a:chOff x="0" y="0"/>
              <a:chExt cx="712454" cy="1282507"/>
            </a:xfrm>
          </p:grpSpPr>
          <p:sp>
            <p:nvSpPr>
              <p:cNvPr id="31" name="Freeform 31"/>
              <p:cNvSpPr/>
              <p:nvPr/>
            </p:nvSpPr>
            <p:spPr>
              <a:xfrm>
                <a:off x="0" y="0"/>
                <a:ext cx="712454" cy="1282507"/>
              </a:xfrm>
              <a:custGeom>
                <a:avLst/>
                <a:gdLst/>
                <a:ahLst/>
                <a:cxnLst/>
                <a:rect l="l" t="t" r="r" b="b"/>
                <a:pathLst>
                  <a:path w="712454" h="1282507">
                    <a:moveTo>
                      <a:pt x="0" y="0"/>
                    </a:moveTo>
                    <a:lnTo>
                      <a:pt x="712454" y="0"/>
                    </a:lnTo>
                    <a:lnTo>
                      <a:pt x="712454" y="1282507"/>
                    </a:lnTo>
                    <a:lnTo>
                      <a:pt x="0" y="1282507"/>
                    </a:lnTo>
                    <a:close/>
                  </a:path>
                </a:pathLst>
              </a:custGeom>
              <a:solidFill>
                <a:srgbClr val="FFFFFF">
                  <a:alpha val="19608"/>
                </a:srgbClr>
              </a:solidFill>
            </p:spPr>
          </p:sp>
          <p:sp>
            <p:nvSpPr>
              <p:cNvPr id="32" name="TextBox 32"/>
              <p:cNvSpPr txBox="1"/>
              <p:nvPr/>
            </p:nvSpPr>
            <p:spPr>
              <a:xfrm>
                <a:off x="0" y="-47625"/>
                <a:ext cx="712454" cy="1330132"/>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33" name="Group 33"/>
            <p:cNvGrpSpPr/>
            <p:nvPr/>
          </p:nvGrpSpPr>
          <p:grpSpPr>
            <a:xfrm>
              <a:off x="7899400" y="3155712"/>
              <a:ext cx="1803400" cy="3246346"/>
              <a:chOff x="0" y="0"/>
              <a:chExt cx="712454" cy="1282507"/>
            </a:xfrm>
          </p:grpSpPr>
          <p:sp>
            <p:nvSpPr>
              <p:cNvPr id="34" name="Freeform 34"/>
              <p:cNvSpPr/>
              <p:nvPr/>
            </p:nvSpPr>
            <p:spPr>
              <a:xfrm>
                <a:off x="0" y="0"/>
                <a:ext cx="712454" cy="1282507"/>
              </a:xfrm>
              <a:custGeom>
                <a:avLst/>
                <a:gdLst/>
                <a:ahLst/>
                <a:cxnLst/>
                <a:rect l="l" t="t" r="r" b="b"/>
                <a:pathLst>
                  <a:path w="712454" h="1282507">
                    <a:moveTo>
                      <a:pt x="0" y="0"/>
                    </a:moveTo>
                    <a:lnTo>
                      <a:pt x="712454" y="0"/>
                    </a:lnTo>
                    <a:lnTo>
                      <a:pt x="712454" y="1282507"/>
                    </a:lnTo>
                    <a:lnTo>
                      <a:pt x="0" y="1282507"/>
                    </a:lnTo>
                    <a:close/>
                  </a:path>
                </a:pathLst>
              </a:custGeom>
              <a:solidFill>
                <a:srgbClr val="FFFFFF">
                  <a:alpha val="40000"/>
                </a:srgbClr>
              </a:solidFill>
            </p:spPr>
          </p:sp>
          <p:sp>
            <p:nvSpPr>
              <p:cNvPr id="35" name="TextBox 35"/>
              <p:cNvSpPr txBox="1"/>
              <p:nvPr/>
            </p:nvSpPr>
            <p:spPr>
              <a:xfrm>
                <a:off x="0" y="-47625"/>
                <a:ext cx="712454" cy="1330132"/>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36" name="Group 36"/>
            <p:cNvGrpSpPr/>
            <p:nvPr/>
          </p:nvGrpSpPr>
          <p:grpSpPr>
            <a:xfrm>
              <a:off x="9702800" y="3155712"/>
              <a:ext cx="1803400" cy="3246346"/>
              <a:chOff x="0" y="0"/>
              <a:chExt cx="712454" cy="1282507"/>
            </a:xfrm>
          </p:grpSpPr>
          <p:sp>
            <p:nvSpPr>
              <p:cNvPr id="37" name="Freeform 37"/>
              <p:cNvSpPr/>
              <p:nvPr/>
            </p:nvSpPr>
            <p:spPr>
              <a:xfrm>
                <a:off x="0" y="0"/>
                <a:ext cx="712454" cy="1282507"/>
              </a:xfrm>
              <a:custGeom>
                <a:avLst/>
                <a:gdLst/>
                <a:ahLst/>
                <a:cxnLst/>
                <a:rect l="l" t="t" r="r" b="b"/>
                <a:pathLst>
                  <a:path w="712454" h="1282507">
                    <a:moveTo>
                      <a:pt x="0" y="0"/>
                    </a:moveTo>
                    <a:lnTo>
                      <a:pt x="712454" y="0"/>
                    </a:lnTo>
                    <a:lnTo>
                      <a:pt x="712454" y="1282507"/>
                    </a:lnTo>
                    <a:lnTo>
                      <a:pt x="0" y="1282507"/>
                    </a:lnTo>
                    <a:close/>
                  </a:path>
                </a:pathLst>
              </a:custGeom>
              <a:solidFill>
                <a:srgbClr val="FFFFFF">
                  <a:alpha val="19608"/>
                </a:srgbClr>
              </a:solidFill>
            </p:spPr>
          </p:sp>
          <p:sp>
            <p:nvSpPr>
              <p:cNvPr id="38" name="TextBox 38"/>
              <p:cNvSpPr txBox="1"/>
              <p:nvPr/>
            </p:nvSpPr>
            <p:spPr>
              <a:xfrm>
                <a:off x="0" y="-47625"/>
                <a:ext cx="712454" cy="1330132"/>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39" name="Group 39"/>
            <p:cNvGrpSpPr/>
            <p:nvPr/>
          </p:nvGrpSpPr>
          <p:grpSpPr>
            <a:xfrm rot="5400000">
              <a:off x="2357763" y="2776364"/>
              <a:ext cx="444752" cy="194579"/>
              <a:chOff x="0" y="0"/>
              <a:chExt cx="812800" cy="355600"/>
            </a:xfrm>
          </p:grpSpPr>
          <p:sp>
            <p:nvSpPr>
              <p:cNvPr id="40" name="Freeform 40"/>
              <p:cNvSpPr/>
              <p:nvPr/>
            </p:nvSpPr>
            <p:spPr>
              <a:xfrm>
                <a:off x="0" y="0"/>
                <a:ext cx="812800" cy="355600"/>
              </a:xfrm>
              <a:custGeom>
                <a:avLst/>
                <a:gdLst/>
                <a:ahLst/>
                <a:cxnLst/>
                <a:rect l="l" t="t" r="r" b="b"/>
                <a:pathLst>
                  <a:path w="812800" h="355600">
                    <a:moveTo>
                      <a:pt x="406400" y="0"/>
                    </a:moveTo>
                    <a:lnTo>
                      <a:pt x="812800" y="355600"/>
                    </a:lnTo>
                    <a:lnTo>
                      <a:pt x="0" y="355600"/>
                    </a:lnTo>
                    <a:lnTo>
                      <a:pt x="406400" y="0"/>
                    </a:lnTo>
                    <a:close/>
                  </a:path>
                </a:pathLst>
              </a:custGeom>
              <a:solidFill>
                <a:srgbClr val="93B1B2"/>
              </a:solidFill>
            </p:spPr>
          </p:sp>
          <p:sp>
            <p:nvSpPr>
              <p:cNvPr id="41" name="TextBox 41"/>
              <p:cNvSpPr txBox="1"/>
              <p:nvPr/>
            </p:nvSpPr>
            <p:spPr>
              <a:xfrm>
                <a:off x="127000" y="117475"/>
                <a:ext cx="558800" cy="212725"/>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42" name="Group 42"/>
            <p:cNvGrpSpPr/>
            <p:nvPr/>
          </p:nvGrpSpPr>
          <p:grpSpPr>
            <a:xfrm rot="5400000">
              <a:off x="4163765" y="2776364"/>
              <a:ext cx="444752" cy="194579"/>
              <a:chOff x="0" y="0"/>
              <a:chExt cx="812800" cy="355600"/>
            </a:xfrm>
          </p:grpSpPr>
          <p:sp>
            <p:nvSpPr>
              <p:cNvPr id="43" name="Freeform 43"/>
              <p:cNvSpPr/>
              <p:nvPr/>
            </p:nvSpPr>
            <p:spPr>
              <a:xfrm>
                <a:off x="0" y="0"/>
                <a:ext cx="812800" cy="355600"/>
              </a:xfrm>
              <a:custGeom>
                <a:avLst/>
                <a:gdLst/>
                <a:ahLst/>
                <a:cxnLst/>
                <a:rect l="l" t="t" r="r" b="b"/>
                <a:pathLst>
                  <a:path w="812800" h="355600">
                    <a:moveTo>
                      <a:pt x="406400" y="0"/>
                    </a:moveTo>
                    <a:lnTo>
                      <a:pt x="812800" y="355600"/>
                    </a:lnTo>
                    <a:lnTo>
                      <a:pt x="0" y="355600"/>
                    </a:lnTo>
                    <a:lnTo>
                      <a:pt x="406400" y="0"/>
                    </a:lnTo>
                    <a:close/>
                  </a:path>
                </a:pathLst>
              </a:custGeom>
              <a:solidFill>
                <a:srgbClr val="9AC4AB"/>
              </a:solidFill>
            </p:spPr>
          </p:sp>
          <p:sp>
            <p:nvSpPr>
              <p:cNvPr id="44" name="TextBox 44"/>
              <p:cNvSpPr txBox="1"/>
              <p:nvPr/>
            </p:nvSpPr>
            <p:spPr>
              <a:xfrm>
                <a:off x="127000" y="117475"/>
                <a:ext cx="558800" cy="212725"/>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45" name="Group 45"/>
            <p:cNvGrpSpPr/>
            <p:nvPr/>
          </p:nvGrpSpPr>
          <p:grpSpPr>
            <a:xfrm rot="5400000">
              <a:off x="5967165" y="2776364"/>
              <a:ext cx="444752" cy="194579"/>
              <a:chOff x="0" y="0"/>
              <a:chExt cx="812800" cy="355600"/>
            </a:xfrm>
          </p:grpSpPr>
          <p:sp>
            <p:nvSpPr>
              <p:cNvPr id="46" name="Freeform 46"/>
              <p:cNvSpPr/>
              <p:nvPr/>
            </p:nvSpPr>
            <p:spPr>
              <a:xfrm>
                <a:off x="0" y="0"/>
                <a:ext cx="812800" cy="355600"/>
              </a:xfrm>
              <a:custGeom>
                <a:avLst/>
                <a:gdLst/>
                <a:ahLst/>
                <a:cxnLst/>
                <a:rect l="l" t="t" r="r" b="b"/>
                <a:pathLst>
                  <a:path w="812800" h="355600">
                    <a:moveTo>
                      <a:pt x="406400" y="0"/>
                    </a:moveTo>
                    <a:lnTo>
                      <a:pt x="812800" y="355600"/>
                    </a:lnTo>
                    <a:lnTo>
                      <a:pt x="0" y="355600"/>
                    </a:lnTo>
                    <a:lnTo>
                      <a:pt x="406400" y="0"/>
                    </a:lnTo>
                    <a:close/>
                  </a:path>
                </a:pathLst>
              </a:custGeom>
              <a:solidFill>
                <a:srgbClr val="5F8883"/>
              </a:solidFill>
            </p:spPr>
          </p:sp>
          <p:sp>
            <p:nvSpPr>
              <p:cNvPr id="47" name="TextBox 47"/>
              <p:cNvSpPr txBox="1"/>
              <p:nvPr/>
            </p:nvSpPr>
            <p:spPr>
              <a:xfrm>
                <a:off x="127000" y="117475"/>
                <a:ext cx="558800" cy="212725"/>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48" name="Group 48"/>
            <p:cNvGrpSpPr/>
            <p:nvPr/>
          </p:nvGrpSpPr>
          <p:grpSpPr>
            <a:xfrm rot="5400000">
              <a:off x="7770565" y="2776364"/>
              <a:ext cx="444752" cy="194579"/>
              <a:chOff x="0" y="0"/>
              <a:chExt cx="812800" cy="355600"/>
            </a:xfrm>
          </p:grpSpPr>
          <p:sp>
            <p:nvSpPr>
              <p:cNvPr id="49" name="Freeform 49"/>
              <p:cNvSpPr/>
              <p:nvPr/>
            </p:nvSpPr>
            <p:spPr>
              <a:xfrm>
                <a:off x="0" y="0"/>
                <a:ext cx="812800" cy="355600"/>
              </a:xfrm>
              <a:custGeom>
                <a:avLst/>
                <a:gdLst/>
                <a:ahLst/>
                <a:cxnLst/>
                <a:rect l="l" t="t" r="r" b="b"/>
                <a:pathLst>
                  <a:path w="812800" h="355600">
                    <a:moveTo>
                      <a:pt x="406400" y="0"/>
                    </a:moveTo>
                    <a:lnTo>
                      <a:pt x="812800" y="355600"/>
                    </a:lnTo>
                    <a:lnTo>
                      <a:pt x="0" y="355600"/>
                    </a:lnTo>
                    <a:lnTo>
                      <a:pt x="406400" y="0"/>
                    </a:lnTo>
                    <a:close/>
                  </a:path>
                </a:pathLst>
              </a:custGeom>
              <a:solidFill>
                <a:srgbClr val="4E7C7D"/>
              </a:solidFill>
            </p:spPr>
          </p:sp>
          <p:sp>
            <p:nvSpPr>
              <p:cNvPr id="50" name="TextBox 50"/>
              <p:cNvSpPr txBox="1"/>
              <p:nvPr/>
            </p:nvSpPr>
            <p:spPr>
              <a:xfrm>
                <a:off x="127000" y="117475"/>
                <a:ext cx="558800" cy="212725"/>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grpSp>
          <p:nvGrpSpPr>
            <p:cNvPr id="51" name="Group 51"/>
            <p:cNvGrpSpPr/>
            <p:nvPr/>
          </p:nvGrpSpPr>
          <p:grpSpPr>
            <a:xfrm rot="5400000">
              <a:off x="9573965" y="2776364"/>
              <a:ext cx="444752" cy="194579"/>
              <a:chOff x="0" y="0"/>
              <a:chExt cx="812800" cy="355600"/>
            </a:xfrm>
          </p:grpSpPr>
          <p:sp>
            <p:nvSpPr>
              <p:cNvPr id="52" name="Freeform 52"/>
              <p:cNvSpPr/>
              <p:nvPr/>
            </p:nvSpPr>
            <p:spPr>
              <a:xfrm>
                <a:off x="0" y="0"/>
                <a:ext cx="812800" cy="355600"/>
              </a:xfrm>
              <a:custGeom>
                <a:avLst/>
                <a:gdLst/>
                <a:ahLst/>
                <a:cxnLst/>
                <a:rect l="l" t="t" r="r" b="b"/>
                <a:pathLst>
                  <a:path w="812800" h="355600">
                    <a:moveTo>
                      <a:pt x="406400" y="0"/>
                    </a:moveTo>
                    <a:lnTo>
                      <a:pt x="812800" y="355600"/>
                    </a:lnTo>
                    <a:lnTo>
                      <a:pt x="0" y="355600"/>
                    </a:lnTo>
                    <a:lnTo>
                      <a:pt x="406400" y="0"/>
                    </a:lnTo>
                    <a:close/>
                  </a:path>
                </a:pathLst>
              </a:custGeom>
              <a:solidFill>
                <a:srgbClr val="3B5D5A"/>
              </a:solidFill>
            </p:spPr>
          </p:sp>
          <p:sp>
            <p:nvSpPr>
              <p:cNvPr id="53" name="TextBox 53"/>
              <p:cNvSpPr txBox="1"/>
              <p:nvPr/>
            </p:nvSpPr>
            <p:spPr>
              <a:xfrm>
                <a:off x="127000" y="117475"/>
                <a:ext cx="558800" cy="212725"/>
              </a:xfrm>
              <a:prstGeom prst="rect">
                <a:avLst/>
              </a:prstGeom>
            </p:spPr>
            <p:txBody>
              <a:bodyPr lIns="33867" tIns="33867" rIns="33867" bIns="33867" rtlCol="0" anchor="ctr"/>
              <a:lstStyle/>
              <a:p>
                <a:pPr algn="ctr" defTabSz="609630">
                  <a:lnSpc>
                    <a:spcPts val="2239"/>
                  </a:lnSpc>
                  <a:defRPr/>
                </a:pPr>
                <a:endParaRPr sz="1200">
                  <a:solidFill>
                    <a:prstClr val="black"/>
                  </a:solidFill>
                  <a:latin typeface="Calibri"/>
                </a:endParaRPr>
              </a:p>
            </p:txBody>
          </p:sp>
        </p:grpSp>
        <p:sp>
          <p:nvSpPr>
            <p:cNvPr id="54" name="Freeform 54"/>
            <p:cNvSpPr/>
            <p:nvPr/>
          </p:nvSpPr>
          <p:spPr>
            <a:xfrm>
              <a:off x="1316825" y="3329550"/>
              <a:ext cx="541351" cy="541351"/>
            </a:xfrm>
            <a:custGeom>
              <a:avLst/>
              <a:gdLst/>
              <a:ahLst/>
              <a:cxnLst/>
              <a:rect l="l" t="t" r="r" b="b"/>
              <a:pathLst>
                <a:path w="812026" h="812026">
                  <a:moveTo>
                    <a:pt x="0" y="0"/>
                  </a:moveTo>
                  <a:lnTo>
                    <a:pt x="812026" y="0"/>
                  </a:lnTo>
                  <a:lnTo>
                    <a:pt x="812026" y="812026"/>
                  </a:lnTo>
                  <a:lnTo>
                    <a:pt x="0" y="812026"/>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55" name="Freeform 55"/>
            <p:cNvSpPr/>
            <p:nvPr/>
          </p:nvSpPr>
          <p:spPr>
            <a:xfrm>
              <a:off x="3138157" y="3329550"/>
              <a:ext cx="505486" cy="541351"/>
            </a:xfrm>
            <a:custGeom>
              <a:avLst/>
              <a:gdLst/>
              <a:ahLst/>
              <a:cxnLst/>
              <a:rect l="l" t="t" r="r" b="b"/>
              <a:pathLst>
                <a:path w="758229" h="812026">
                  <a:moveTo>
                    <a:pt x="0" y="0"/>
                  </a:moveTo>
                  <a:lnTo>
                    <a:pt x="758230" y="0"/>
                  </a:lnTo>
                  <a:lnTo>
                    <a:pt x="758230" y="812026"/>
                  </a:lnTo>
                  <a:lnTo>
                    <a:pt x="0" y="812026"/>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56" name="Freeform 56"/>
            <p:cNvSpPr/>
            <p:nvPr/>
          </p:nvSpPr>
          <p:spPr>
            <a:xfrm>
              <a:off x="4923625" y="3329550"/>
              <a:ext cx="541351" cy="541351"/>
            </a:xfrm>
            <a:custGeom>
              <a:avLst/>
              <a:gdLst/>
              <a:ahLst/>
              <a:cxnLst/>
              <a:rect l="l" t="t" r="r" b="b"/>
              <a:pathLst>
                <a:path w="812026" h="812026">
                  <a:moveTo>
                    <a:pt x="0" y="0"/>
                  </a:moveTo>
                  <a:lnTo>
                    <a:pt x="812026" y="0"/>
                  </a:lnTo>
                  <a:lnTo>
                    <a:pt x="812026" y="812026"/>
                  </a:lnTo>
                  <a:lnTo>
                    <a:pt x="0" y="812026"/>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57" name="Freeform 57"/>
            <p:cNvSpPr/>
            <p:nvPr/>
          </p:nvSpPr>
          <p:spPr>
            <a:xfrm>
              <a:off x="6715291" y="3329550"/>
              <a:ext cx="564819" cy="564819"/>
            </a:xfrm>
            <a:custGeom>
              <a:avLst/>
              <a:gdLst/>
              <a:ahLst/>
              <a:cxnLst/>
              <a:rect l="l" t="t" r="r" b="b"/>
              <a:pathLst>
                <a:path w="847229" h="847229">
                  <a:moveTo>
                    <a:pt x="0" y="0"/>
                  </a:moveTo>
                  <a:lnTo>
                    <a:pt x="847230" y="0"/>
                  </a:lnTo>
                  <a:lnTo>
                    <a:pt x="847230" y="847229"/>
                  </a:lnTo>
                  <a:lnTo>
                    <a:pt x="0" y="847229"/>
                  </a:lnTo>
                  <a:lnTo>
                    <a:pt x="0" y="0"/>
                  </a:lnTo>
                  <a:close/>
                </a:path>
              </a:pathLst>
            </a:custGeom>
            <a:blipFill>
              <a:blip r:embed="rId8" cstate="print">
                <a:extLst>
                  <a:ext uri="{96DAC541-7B7A-43D3-8B79-37D633B846F1}">
                    <asvg:svgBlip xmlns:asvg="http://schemas.microsoft.com/office/drawing/2016/SVG/main" xmlns="" r:embed="rId9"/>
                  </a:ext>
                </a:extLst>
              </a:blip>
              <a:stretch>
                <a:fillRect/>
              </a:stretch>
            </a:blipFill>
          </p:spPr>
        </p:sp>
        <p:sp>
          <p:nvSpPr>
            <p:cNvPr id="58" name="Freeform 58"/>
            <p:cNvSpPr/>
            <p:nvPr/>
          </p:nvSpPr>
          <p:spPr>
            <a:xfrm>
              <a:off x="8518691" y="3329550"/>
              <a:ext cx="564819" cy="564819"/>
            </a:xfrm>
            <a:custGeom>
              <a:avLst/>
              <a:gdLst/>
              <a:ahLst/>
              <a:cxnLst/>
              <a:rect l="l" t="t" r="r" b="b"/>
              <a:pathLst>
                <a:path w="847229" h="847229">
                  <a:moveTo>
                    <a:pt x="0" y="0"/>
                  </a:moveTo>
                  <a:lnTo>
                    <a:pt x="847230" y="0"/>
                  </a:lnTo>
                  <a:lnTo>
                    <a:pt x="847230" y="847229"/>
                  </a:lnTo>
                  <a:lnTo>
                    <a:pt x="0" y="847229"/>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59" name="Freeform 59"/>
            <p:cNvSpPr/>
            <p:nvPr/>
          </p:nvSpPr>
          <p:spPr>
            <a:xfrm>
              <a:off x="10350500" y="3329550"/>
              <a:ext cx="529252" cy="529252"/>
            </a:xfrm>
            <a:custGeom>
              <a:avLst/>
              <a:gdLst/>
              <a:ahLst/>
              <a:cxnLst/>
              <a:rect l="l" t="t" r="r" b="b"/>
              <a:pathLst>
                <a:path w="793878" h="793878">
                  <a:moveTo>
                    <a:pt x="0" y="0"/>
                  </a:moveTo>
                  <a:lnTo>
                    <a:pt x="793878" y="0"/>
                  </a:lnTo>
                  <a:lnTo>
                    <a:pt x="793878" y="793877"/>
                  </a:lnTo>
                  <a:lnTo>
                    <a:pt x="0" y="793877"/>
                  </a:lnTo>
                  <a:lnTo>
                    <a:pt x="0" y="0"/>
                  </a:lnTo>
                  <a:close/>
                </a:path>
              </a:pathLst>
            </a:custGeom>
            <a:blipFill>
              <a:blip r:embed="rId12" cstate="print">
                <a:extLst>
                  <a:ext uri="{96DAC541-7B7A-43D3-8B79-37D633B846F1}">
                    <asvg:svgBlip xmlns:asvg="http://schemas.microsoft.com/office/drawing/2016/SVG/main" xmlns="" r:embed="rId13"/>
                  </a:ext>
                </a:extLst>
              </a:blip>
              <a:stretch>
                <a:fillRect/>
              </a:stretch>
            </a:blipFill>
          </p:spPr>
        </p:sp>
        <p:sp>
          <p:nvSpPr>
            <p:cNvPr id="62" name="TextBox 62"/>
            <p:cNvSpPr txBox="1"/>
            <p:nvPr/>
          </p:nvSpPr>
          <p:spPr>
            <a:xfrm>
              <a:off x="1019749" y="2717747"/>
              <a:ext cx="1135503" cy="258276"/>
            </a:xfrm>
            <a:prstGeom prst="rect">
              <a:avLst/>
            </a:prstGeom>
          </p:spPr>
          <p:txBody>
            <a:bodyPr lIns="0" tIns="0" rIns="0" bIns="0" rtlCol="0" anchor="t">
              <a:spAutoFit/>
            </a:bodyPr>
            <a:lstStyle/>
            <a:p>
              <a:pPr algn="ctr" defTabSz="609630">
                <a:lnSpc>
                  <a:spcPts val="2239"/>
                </a:lnSpc>
                <a:defRPr/>
              </a:pPr>
              <a:r>
                <a:rPr lang="en-US" sz="1600" b="1">
                  <a:solidFill>
                    <a:srgbClr val="FFFFFF"/>
                  </a:solidFill>
                  <a:latin typeface="Be Vietnam Ultra-Bold"/>
                  <a:ea typeface="Be Vietnam Ultra-Bold"/>
                  <a:cs typeface="Be Vietnam Ultra-Bold"/>
                  <a:sym typeface="Be Vietnam Ultra-Bold"/>
                </a:rPr>
                <a:t>Step 1</a:t>
              </a:r>
            </a:p>
          </p:txBody>
        </p:sp>
        <p:sp>
          <p:nvSpPr>
            <p:cNvPr id="63" name="TextBox 63"/>
            <p:cNvSpPr txBox="1"/>
            <p:nvPr/>
          </p:nvSpPr>
          <p:spPr>
            <a:xfrm>
              <a:off x="2823149" y="2717747"/>
              <a:ext cx="1135503" cy="258276"/>
            </a:xfrm>
            <a:prstGeom prst="rect">
              <a:avLst/>
            </a:prstGeom>
          </p:spPr>
          <p:txBody>
            <a:bodyPr lIns="0" tIns="0" rIns="0" bIns="0" rtlCol="0" anchor="t">
              <a:spAutoFit/>
            </a:bodyPr>
            <a:lstStyle/>
            <a:p>
              <a:pPr algn="ctr" defTabSz="609630">
                <a:lnSpc>
                  <a:spcPts val="2239"/>
                </a:lnSpc>
                <a:defRPr/>
              </a:pPr>
              <a:r>
                <a:rPr lang="en-US" sz="1600" b="1">
                  <a:solidFill>
                    <a:srgbClr val="FFFFFF"/>
                  </a:solidFill>
                  <a:latin typeface="Be Vietnam Ultra-Bold"/>
                  <a:ea typeface="Be Vietnam Ultra-Bold"/>
                  <a:cs typeface="Be Vietnam Ultra-Bold"/>
                  <a:sym typeface="Be Vietnam Ultra-Bold"/>
                </a:rPr>
                <a:t>Step 2</a:t>
              </a:r>
            </a:p>
          </p:txBody>
        </p:sp>
        <p:sp>
          <p:nvSpPr>
            <p:cNvPr id="66" name="TextBox 66"/>
            <p:cNvSpPr txBox="1"/>
            <p:nvPr/>
          </p:nvSpPr>
          <p:spPr>
            <a:xfrm>
              <a:off x="887150" y="4068144"/>
              <a:ext cx="1400702" cy="2160656"/>
            </a:xfrm>
            <a:prstGeom prst="rect">
              <a:avLst/>
            </a:prstGeom>
          </p:spPr>
          <p:txBody>
            <a:bodyPr lIns="0" tIns="0" rIns="0" bIns="0" rtlCol="0" anchor="t">
              <a:spAutoFit/>
            </a:bodyPr>
            <a:lstStyle/>
            <a:p>
              <a:pPr algn="ctr" defTabSz="609630">
                <a:lnSpc>
                  <a:spcPts val="1680"/>
                </a:lnSpc>
                <a:defRPr/>
              </a:pPr>
              <a:r>
                <a:rPr lang="en-US" sz="1200" dirty="0">
                  <a:effectLst/>
                  <a:latin typeface="Arial" panose="020B0604020202020204" pitchFamily="34" charset="0"/>
                  <a:ea typeface="Calibri" panose="020F0502020204030204" pitchFamily="34" charset="0"/>
                </a:rPr>
                <a:t>Shared decision making uses decision aids when discussing statins or blood pressure medicines at QRISK3 10 percent or higher (NHS England, 2019b, Williams, 2024)</a:t>
              </a:r>
              <a:endParaRPr lang="en-US" sz="1000" dirty="0">
                <a:solidFill>
                  <a:srgbClr val="1E2D4F"/>
                </a:solidFill>
                <a:latin typeface="Inter"/>
                <a:ea typeface="Inter"/>
                <a:cs typeface="Inter"/>
                <a:sym typeface="Inter"/>
              </a:endParaRPr>
            </a:p>
          </p:txBody>
        </p:sp>
        <p:sp>
          <p:nvSpPr>
            <p:cNvPr id="68" name="TextBox 68"/>
            <p:cNvSpPr txBox="1"/>
            <p:nvPr/>
          </p:nvSpPr>
          <p:spPr>
            <a:xfrm>
              <a:off x="2690550" y="4068144"/>
              <a:ext cx="1400702" cy="1526059"/>
            </a:xfrm>
            <a:prstGeom prst="rect">
              <a:avLst/>
            </a:prstGeom>
          </p:spPr>
          <p:txBody>
            <a:bodyPr lIns="0" tIns="0" rIns="0" bIns="0" rtlCol="0" anchor="t">
              <a:spAutoFit/>
            </a:bodyPr>
            <a:lstStyle/>
            <a:p>
              <a:pPr algn="ctr" defTabSz="609630">
                <a:lnSpc>
                  <a:spcPts val="1680"/>
                </a:lnSpc>
                <a:defRPr/>
              </a:pPr>
              <a:r>
                <a:rPr lang="en-US" sz="1200" dirty="0" smtClean="0">
                  <a:effectLst/>
                  <a:latin typeface="Arial" panose="020B0604020202020204" pitchFamily="34" charset="0"/>
                  <a:ea typeface="Calibri" panose="020F0502020204030204" pitchFamily="34" charset="0"/>
                </a:rPr>
                <a:t>Personalized </a:t>
              </a:r>
              <a:r>
                <a:rPr lang="en-US" sz="1200" dirty="0">
                  <a:effectLst/>
                  <a:latin typeface="Arial" panose="020B0604020202020204" pitchFamily="34" charset="0"/>
                  <a:ea typeface="Calibri" panose="020F0502020204030204" pitchFamily="34" charset="0"/>
                </a:rPr>
                <a:t>care and support planning includes a written plan with goals and red flag actions (NHS England, 2019a)</a:t>
              </a:r>
              <a:endParaRPr lang="en-US" sz="1000" dirty="0">
                <a:solidFill>
                  <a:srgbClr val="1E2D4F"/>
                </a:solidFill>
                <a:latin typeface="Inter"/>
                <a:ea typeface="Inter"/>
                <a:cs typeface="Inter"/>
                <a:sym typeface="Inter"/>
              </a:endParaRPr>
            </a:p>
          </p:txBody>
        </p:sp>
        <p:sp>
          <p:nvSpPr>
            <p:cNvPr id="70" name="TextBox 70"/>
            <p:cNvSpPr txBox="1"/>
            <p:nvPr/>
          </p:nvSpPr>
          <p:spPr>
            <a:xfrm>
              <a:off x="4493950" y="4068144"/>
              <a:ext cx="1400702" cy="1724639"/>
            </a:xfrm>
            <a:prstGeom prst="rect">
              <a:avLst/>
            </a:prstGeom>
          </p:spPr>
          <p:txBody>
            <a:bodyPr lIns="0" tIns="0" rIns="0" bIns="0" rtlCol="0" anchor="t">
              <a:spAutoFit/>
            </a:bodyPr>
            <a:lstStyle/>
            <a:p>
              <a:pPr algn="ctr" defTabSz="609630">
                <a:lnSpc>
                  <a:spcPts val="1680"/>
                </a:lnSpc>
                <a:defRPr/>
              </a:pPr>
              <a:r>
                <a:rPr lang="en-US" sz="1200" dirty="0">
                  <a:effectLst/>
                  <a:latin typeface="Arial" panose="020B0604020202020204" pitchFamily="34" charset="0"/>
                  <a:ea typeface="Calibri" panose="020F0502020204030204" pitchFamily="34" charset="0"/>
                </a:rPr>
                <a:t>Supported self management includes teach back and a home blood pressure protocol with action thresholds (NICE NG136, 2019)</a:t>
              </a:r>
              <a:endParaRPr lang="en-US" sz="1000" dirty="0">
                <a:solidFill>
                  <a:srgbClr val="1E2D4F"/>
                </a:solidFill>
                <a:latin typeface="Inter"/>
                <a:ea typeface="Inter"/>
                <a:cs typeface="Inter"/>
                <a:sym typeface="Inter"/>
              </a:endParaRPr>
            </a:p>
          </p:txBody>
        </p:sp>
        <p:sp>
          <p:nvSpPr>
            <p:cNvPr id="72" name="TextBox 72"/>
            <p:cNvSpPr txBox="1"/>
            <p:nvPr/>
          </p:nvSpPr>
          <p:spPr>
            <a:xfrm>
              <a:off x="6297350" y="4068144"/>
              <a:ext cx="1400702" cy="2160656"/>
            </a:xfrm>
            <a:prstGeom prst="rect">
              <a:avLst/>
            </a:prstGeom>
          </p:spPr>
          <p:txBody>
            <a:bodyPr lIns="0" tIns="0" rIns="0" bIns="0" rtlCol="0" anchor="t">
              <a:spAutoFit/>
            </a:bodyPr>
            <a:lstStyle/>
            <a:p>
              <a:pPr algn="ctr" defTabSz="609630">
                <a:lnSpc>
                  <a:spcPts val="1680"/>
                </a:lnSpc>
                <a:defRPr/>
              </a:pPr>
              <a:r>
                <a:rPr lang="en-US" sz="1200" dirty="0">
                  <a:effectLst/>
                  <a:latin typeface="Arial" panose="020B0604020202020204" pitchFamily="34" charset="0"/>
                  <a:ea typeface="Calibri" panose="020F0502020204030204" pitchFamily="34" charset="0"/>
                </a:rPr>
                <a:t>Social prescribing and community support include referrals for exercise, diet, money advice, and transport barriers to address social determinants (NHS England, 2019a)</a:t>
              </a:r>
              <a:endParaRPr lang="en-US" sz="1000" dirty="0">
                <a:solidFill>
                  <a:srgbClr val="1E2D4F"/>
                </a:solidFill>
                <a:latin typeface="Inter"/>
                <a:ea typeface="Inter"/>
                <a:cs typeface="Inter"/>
                <a:sym typeface="Inter"/>
              </a:endParaRPr>
            </a:p>
          </p:txBody>
        </p:sp>
        <p:sp>
          <p:nvSpPr>
            <p:cNvPr id="74" name="TextBox 74"/>
            <p:cNvSpPr txBox="1"/>
            <p:nvPr/>
          </p:nvSpPr>
          <p:spPr>
            <a:xfrm>
              <a:off x="8100750" y="4068144"/>
              <a:ext cx="1400702" cy="1942648"/>
            </a:xfrm>
            <a:prstGeom prst="rect">
              <a:avLst/>
            </a:prstGeom>
          </p:spPr>
          <p:txBody>
            <a:bodyPr lIns="0" tIns="0" rIns="0" bIns="0" rtlCol="0" anchor="t">
              <a:spAutoFit/>
            </a:bodyPr>
            <a:lstStyle/>
            <a:p>
              <a:pPr algn="ctr" defTabSz="609630">
                <a:lnSpc>
                  <a:spcPts val="1680"/>
                </a:lnSpc>
                <a:defRPr/>
              </a:pPr>
              <a:r>
                <a:rPr lang="en-US" sz="1200" dirty="0">
                  <a:effectLst/>
                  <a:latin typeface="Arial" panose="020B0604020202020204" pitchFamily="34" charset="0"/>
                  <a:ea typeface="Calibri" panose="020F0502020204030204" pitchFamily="34" charset="0"/>
                </a:rPr>
                <a:t>Choice includes discussion of service options such as rehabilitation formats and clinic timings and referral preferences (NICE NG185, 2020, NHS England, 2019b)</a:t>
              </a:r>
              <a:endParaRPr lang="en-US" sz="1000" dirty="0">
                <a:solidFill>
                  <a:srgbClr val="1E2D4F"/>
                </a:solidFill>
                <a:latin typeface="Inter"/>
                <a:ea typeface="Inter"/>
                <a:cs typeface="Inter"/>
                <a:sym typeface="Inter"/>
              </a:endParaRPr>
            </a:p>
          </p:txBody>
        </p:sp>
        <p:sp>
          <p:nvSpPr>
            <p:cNvPr id="76" name="TextBox 76"/>
            <p:cNvSpPr txBox="1"/>
            <p:nvPr/>
          </p:nvSpPr>
          <p:spPr>
            <a:xfrm>
              <a:off x="9904150" y="4068144"/>
              <a:ext cx="1400702" cy="1744067"/>
            </a:xfrm>
            <a:prstGeom prst="rect">
              <a:avLst/>
            </a:prstGeom>
          </p:spPr>
          <p:txBody>
            <a:bodyPr lIns="0" tIns="0" rIns="0" bIns="0" rtlCol="0" anchor="t">
              <a:spAutoFit/>
            </a:bodyPr>
            <a:lstStyle/>
            <a:p>
              <a:pPr algn="ctr" defTabSz="609630">
                <a:lnSpc>
                  <a:spcPts val="1680"/>
                </a:lnSpc>
                <a:defRPr/>
              </a:pPr>
              <a:r>
                <a:rPr lang="en-US" sz="1200" dirty="0">
                  <a:effectLst/>
                  <a:latin typeface="Arial" panose="020B0604020202020204" pitchFamily="34" charset="0"/>
                  <a:ea typeface="Calibri" panose="020F0502020204030204" pitchFamily="34" charset="0"/>
                </a:rPr>
                <a:t>Personal health budgets are explored where commissioned for complex needs to </a:t>
              </a:r>
              <a:r>
                <a:rPr lang="en-US" sz="1200" dirty="0" smtClean="0">
                  <a:effectLst/>
                  <a:latin typeface="Arial" panose="020B0604020202020204" pitchFamily="34" charset="0"/>
                  <a:ea typeface="Calibri" panose="020F0502020204030204" pitchFamily="34" charset="0"/>
                </a:rPr>
                <a:t>personalize </a:t>
              </a:r>
              <a:r>
                <a:rPr lang="en-US" sz="1200" dirty="0">
                  <a:effectLst/>
                  <a:latin typeface="Arial" panose="020B0604020202020204" pitchFamily="34" charset="0"/>
                  <a:ea typeface="Calibri" panose="020F0502020204030204" pitchFamily="34" charset="0"/>
                </a:rPr>
                <a:t>support (NHS England, 2019a)</a:t>
              </a:r>
              <a:endParaRPr lang="en-US" sz="1000" dirty="0">
                <a:solidFill>
                  <a:srgbClr val="1E2D4F"/>
                </a:solidFill>
                <a:latin typeface="Inter"/>
                <a:ea typeface="Inter"/>
                <a:cs typeface="Inter"/>
                <a:sym typeface="Inter"/>
              </a:endParaRPr>
            </a:p>
          </p:txBody>
        </p:sp>
        <p:sp>
          <p:nvSpPr>
            <p:cNvPr id="78" name="TextBox 78"/>
            <p:cNvSpPr txBox="1"/>
            <p:nvPr/>
          </p:nvSpPr>
          <p:spPr>
            <a:xfrm>
              <a:off x="4626549" y="2717747"/>
              <a:ext cx="1135503" cy="258276"/>
            </a:xfrm>
            <a:prstGeom prst="rect">
              <a:avLst/>
            </a:prstGeom>
          </p:spPr>
          <p:txBody>
            <a:bodyPr lIns="0" tIns="0" rIns="0" bIns="0" rtlCol="0" anchor="t">
              <a:spAutoFit/>
            </a:bodyPr>
            <a:lstStyle/>
            <a:p>
              <a:pPr algn="ctr" defTabSz="609630">
                <a:lnSpc>
                  <a:spcPts val="2239"/>
                </a:lnSpc>
                <a:defRPr/>
              </a:pPr>
              <a:r>
                <a:rPr lang="en-US" sz="1600" b="1">
                  <a:solidFill>
                    <a:srgbClr val="FFFFFF"/>
                  </a:solidFill>
                  <a:latin typeface="Be Vietnam Ultra-Bold"/>
                  <a:ea typeface="Be Vietnam Ultra-Bold"/>
                  <a:cs typeface="Be Vietnam Ultra-Bold"/>
                  <a:sym typeface="Be Vietnam Ultra-Bold"/>
                </a:rPr>
                <a:t>Step 3</a:t>
              </a:r>
            </a:p>
          </p:txBody>
        </p:sp>
        <p:sp>
          <p:nvSpPr>
            <p:cNvPr id="79" name="TextBox 79"/>
            <p:cNvSpPr txBox="1"/>
            <p:nvPr/>
          </p:nvSpPr>
          <p:spPr>
            <a:xfrm>
              <a:off x="6429949" y="2717747"/>
              <a:ext cx="1135503" cy="258276"/>
            </a:xfrm>
            <a:prstGeom prst="rect">
              <a:avLst/>
            </a:prstGeom>
          </p:spPr>
          <p:txBody>
            <a:bodyPr lIns="0" tIns="0" rIns="0" bIns="0" rtlCol="0" anchor="t">
              <a:spAutoFit/>
            </a:bodyPr>
            <a:lstStyle/>
            <a:p>
              <a:pPr algn="ctr" defTabSz="609630">
                <a:lnSpc>
                  <a:spcPts val="2239"/>
                </a:lnSpc>
                <a:defRPr/>
              </a:pPr>
              <a:r>
                <a:rPr lang="en-US" sz="1600" b="1">
                  <a:solidFill>
                    <a:srgbClr val="FFFFFF"/>
                  </a:solidFill>
                  <a:latin typeface="Be Vietnam Ultra-Bold"/>
                  <a:ea typeface="Be Vietnam Ultra-Bold"/>
                  <a:cs typeface="Be Vietnam Ultra-Bold"/>
                  <a:sym typeface="Be Vietnam Ultra-Bold"/>
                </a:rPr>
                <a:t>Step 4</a:t>
              </a:r>
            </a:p>
          </p:txBody>
        </p:sp>
        <p:sp>
          <p:nvSpPr>
            <p:cNvPr id="80" name="TextBox 80"/>
            <p:cNvSpPr txBox="1"/>
            <p:nvPr/>
          </p:nvSpPr>
          <p:spPr>
            <a:xfrm>
              <a:off x="8233349" y="2717747"/>
              <a:ext cx="1135503" cy="258276"/>
            </a:xfrm>
            <a:prstGeom prst="rect">
              <a:avLst/>
            </a:prstGeom>
          </p:spPr>
          <p:txBody>
            <a:bodyPr lIns="0" tIns="0" rIns="0" bIns="0" rtlCol="0" anchor="t">
              <a:spAutoFit/>
            </a:bodyPr>
            <a:lstStyle/>
            <a:p>
              <a:pPr algn="ctr" defTabSz="609630">
                <a:lnSpc>
                  <a:spcPts val="2239"/>
                </a:lnSpc>
                <a:defRPr/>
              </a:pPr>
              <a:r>
                <a:rPr lang="en-US" sz="1600" b="1">
                  <a:solidFill>
                    <a:srgbClr val="FFFFFF"/>
                  </a:solidFill>
                  <a:latin typeface="Be Vietnam Ultra-Bold"/>
                  <a:ea typeface="Be Vietnam Ultra-Bold"/>
                  <a:cs typeface="Be Vietnam Ultra-Bold"/>
                  <a:sym typeface="Be Vietnam Ultra-Bold"/>
                </a:rPr>
                <a:t>Step 5</a:t>
              </a:r>
            </a:p>
          </p:txBody>
        </p:sp>
        <p:sp>
          <p:nvSpPr>
            <p:cNvPr id="81" name="TextBox 81"/>
            <p:cNvSpPr txBox="1"/>
            <p:nvPr/>
          </p:nvSpPr>
          <p:spPr>
            <a:xfrm>
              <a:off x="10036749" y="2717747"/>
              <a:ext cx="1135503" cy="258276"/>
            </a:xfrm>
            <a:prstGeom prst="rect">
              <a:avLst/>
            </a:prstGeom>
          </p:spPr>
          <p:txBody>
            <a:bodyPr lIns="0" tIns="0" rIns="0" bIns="0" rtlCol="0" anchor="t">
              <a:spAutoFit/>
            </a:bodyPr>
            <a:lstStyle/>
            <a:p>
              <a:pPr algn="ctr" defTabSz="609630">
                <a:lnSpc>
                  <a:spcPts val="2239"/>
                </a:lnSpc>
                <a:defRPr/>
              </a:pPr>
              <a:r>
                <a:rPr lang="en-US" sz="1600" b="1">
                  <a:solidFill>
                    <a:srgbClr val="FFFFFF"/>
                  </a:solidFill>
                  <a:latin typeface="Be Vietnam Ultra-Bold"/>
                  <a:ea typeface="Be Vietnam Ultra-Bold"/>
                  <a:cs typeface="Be Vietnam Ultra-Bold"/>
                  <a:sym typeface="Be Vietnam Ultra-Bold"/>
                </a:rPr>
                <a:t>Step 6</a:t>
              </a: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51251BBA-35CA-4AB8-868A-5A1F79437316}"/>
              </a:ext>
            </a:extLst>
          </p:cNvPr>
          <p:cNvSpPr txBox="1"/>
          <p:nvPr/>
        </p:nvSpPr>
        <p:spPr>
          <a:xfrm>
            <a:off x="388929" y="222283"/>
            <a:ext cx="6098058" cy="369332"/>
          </a:xfrm>
          <a:prstGeom prst="rect">
            <a:avLst/>
          </a:prstGeom>
          <a:noFill/>
        </p:spPr>
        <p:txBody>
          <a:bodyPr wrap="square">
            <a:spAutoFit/>
          </a:bodyPr>
          <a:lstStyle/>
          <a:p>
            <a:r>
              <a:rPr lang="en-US" sz="1800" dirty="0">
                <a:effectLst/>
                <a:latin typeface="Arial" panose="020B0604020202020204" pitchFamily="34" charset="0"/>
                <a:ea typeface="Calibri" panose="020F0502020204030204" pitchFamily="34" charset="0"/>
              </a:rPr>
              <a:t>REFERENCES</a:t>
            </a:r>
            <a:endParaRPr lang="en-US" dirty="0"/>
          </a:p>
        </p:txBody>
      </p:sp>
      <p:graphicFrame>
        <p:nvGraphicFramePr>
          <p:cNvPr id="2" name="Table 1">
            <a:extLst>
              <a:ext uri="{FF2B5EF4-FFF2-40B4-BE49-F238E27FC236}">
                <a16:creationId xmlns:a16="http://schemas.microsoft.com/office/drawing/2014/main" xmlns="" id="{636631FB-B905-428D-98A8-73DD47953D86}"/>
              </a:ext>
            </a:extLst>
          </p:cNvPr>
          <p:cNvGraphicFramePr>
            <a:graphicFrameLocks noGrp="1"/>
          </p:cNvGraphicFramePr>
          <p:nvPr>
            <p:extLst>
              <p:ext uri="{D42A27DB-BD31-4B8C-83A1-F6EECF244321}">
                <p14:modId xmlns:p14="http://schemas.microsoft.com/office/powerpoint/2010/main" xmlns="" val="1184451802"/>
              </p:ext>
            </p:extLst>
          </p:nvPr>
        </p:nvGraphicFramePr>
        <p:xfrm>
          <a:off x="449889" y="759255"/>
          <a:ext cx="11292222" cy="6018680"/>
        </p:xfrm>
        <a:graphic>
          <a:graphicData uri="http://schemas.openxmlformats.org/drawingml/2006/table">
            <a:tbl>
              <a:tblPr>
                <a:tableStyleId>{2D5ABB26-0587-4C30-8999-92F81FD0307C}</a:tableStyleId>
              </a:tblPr>
              <a:tblGrid>
                <a:gridCol w="380382">
                  <a:extLst>
                    <a:ext uri="{9D8B030D-6E8A-4147-A177-3AD203B41FA5}">
                      <a16:colId xmlns:a16="http://schemas.microsoft.com/office/drawing/2014/main" xmlns="" val="3287235538"/>
                    </a:ext>
                  </a:extLst>
                </a:gridCol>
                <a:gridCol w="10911840">
                  <a:extLst>
                    <a:ext uri="{9D8B030D-6E8A-4147-A177-3AD203B41FA5}">
                      <a16:colId xmlns:a16="http://schemas.microsoft.com/office/drawing/2014/main" xmlns="" val="2833122195"/>
                    </a:ext>
                  </a:extLst>
                </a:gridCol>
              </a:tblGrid>
              <a:tr h="77762">
                <a:tc>
                  <a:txBody>
                    <a:bodyPr/>
                    <a:lstStyle/>
                    <a:p>
                      <a:r>
                        <a:rPr lang="en-US" sz="1200"/>
                        <a:t>No.</a:t>
                      </a:r>
                    </a:p>
                  </a:txBody>
                  <a:tcPr marL="16358" marR="16358" marT="8179" marB="8179" anchor="ctr"/>
                </a:tc>
                <a:tc>
                  <a:txBody>
                    <a:bodyPr/>
                    <a:lstStyle/>
                    <a:p>
                      <a:r>
                        <a:rPr lang="en-US" sz="1200"/>
                        <a:t>Reference</a:t>
                      </a:r>
                    </a:p>
                  </a:txBody>
                  <a:tcPr marL="16358" marR="16358" marT="8179" marB="8179" anchor="ctr"/>
                </a:tc>
                <a:extLst>
                  <a:ext uri="{0D108BD9-81ED-4DB2-BD59-A6C34878D82A}">
                    <a16:rowId xmlns:a16="http://schemas.microsoft.com/office/drawing/2014/main" xmlns="" val="661381245"/>
                  </a:ext>
                </a:extLst>
              </a:tr>
              <a:tr h="311045">
                <a:tc>
                  <a:txBody>
                    <a:bodyPr/>
                    <a:lstStyle/>
                    <a:p>
                      <a:r>
                        <a:rPr lang="en-US" sz="1200"/>
                        <a:t>1</a:t>
                      </a:r>
                    </a:p>
                  </a:txBody>
                  <a:tcPr marL="16358" marR="16358" marT="8179" marB="8179" anchor="ctr"/>
                </a:tc>
                <a:tc>
                  <a:txBody>
                    <a:bodyPr/>
                    <a:lstStyle/>
                    <a:p>
                      <a:r>
                        <a:rPr lang="en-US" sz="1200"/>
                        <a:t>Anderson, L., Oldridge, N., Thompson, D.R., Zwisler, A.D., Rees, K., Martin, N. and Taylor, R.S. 2016. Exercise based cardiac rehabilitation for coronary heart disease. Cochrane Database of Systematic Reviews. Issue 1. CD001800.</a:t>
                      </a:r>
                    </a:p>
                  </a:txBody>
                  <a:tcPr marL="16358" marR="16358" marT="8179" marB="8179" anchor="ctr"/>
                </a:tc>
                <a:extLst>
                  <a:ext uri="{0D108BD9-81ED-4DB2-BD59-A6C34878D82A}">
                    <a16:rowId xmlns:a16="http://schemas.microsoft.com/office/drawing/2014/main" xmlns="" val="2858406453"/>
                  </a:ext>
                </a:extLst>
              </a:tr>
              <a:tr h="194403">
                <a:tc>
                  <a:txBody>
                    <a:bodyPr/>
                    <a:lstStyle/>
                    <a:p>
                      <a:r>
                        <a:rPr lang="en-US" sz="1200"/>
                        <a:t>2</a:t>
                      </a:r>
                    </a:p>
                  </a:txBody>
                  <a:tcPr marL="16358" marR="16358" marT="8179" marB="8179" anchor="ctr"/>
                </a:tc>
                <a:tc>
                  <a:txBody>
                    <a:bodyPr/>
                    <a:lstStyle/>
                    <a:p>
                      <a:r>
                        <a:rPr lang="en-US" sz="1200"/>
                        <a:t>BIHS 2023. British and Irish Hypertension Society response and clinical commentary on NICE NG238. London.</a:t>
                      </a:r>
                    </a:p>
                  </a:txBody>
                  <a:tcPr marL="16358" marR="16358" marT="8179" marB="8179" anchor="ctr"/>
                </a:tc>
                <a:extLst>
                  <a:ext uri="{0D108BD9-81ED-4DB2-BD59-A6C34878D82A}">
                    <a16:rowId xmlns:a16="http://schemas.microsoft.com/office/drawing/2014/main" xmlns="" val="3587892844"/>
                  </a:ext>
                </a:extLst>
              </a:tr>
              <a:tr h="136082">
                <a:tc>
                  <a:txBody>
                    <a:bodyPr/>
                    <a:lstStyle/>
                    <a:p>
                      <a:r>
                        <a:rPr lang="en-US" sz="1200"/>
                        <a:t>3</a:t>
                      </a:r>
                    </a:p>
                  </a:txBody>
                  <a:tcPr marL="16358" marR="16358" marT="8179" marB="8179" anchor="ctr"/>
                </a:tc>
                <a:tc>
                  <a:txBody>
                    <a:bodyPr/>
                    <a:lstStyle/>
                    <a:p>
                      <a:r>
                        <a:rPr lang="en-US" sz="1200"/>
                        <a:t>BHF 2024. Heart and Circulatory Disease Statistics 2024. London. British Heart Foundation.</a:t>
                      </a:r>
                    </a:p>
                  </a:txBody>
                  <a:tcPr marL="16358" marR="16358" marT="8179" marB="8179" anchor="ctr"/>
                </a:tc>
                <a:extLst>
                  <a:ext uri="{0D108BD9-81ED-4DB2-BD59-A6C34878D82A}">
                    <a16:rowId xmlns:a16="http://schemas.microsoft.com/office/drawing/2014/main" xmlns="" val="4039708970"/>
                  </a:ext>
                </a:extLst>
              </a:tr>
              <a:tr h="136082">
                <a:tc>
                  <a:txBody>
                    <a:bodyPr/>
                    <a:lstStyle/>
                    <a:p>
                      <a:r>
                        <a:rPr lang="en-US" sz="1200"/>
                        <a:t>4</a:t>
                      </a:r>
                    </a:p>
                  </a:txBody>
                  <a:tcPr marL="16358" marR="16358" marT="8179" marB="8179" anchor="ctr"/>
                </a:tc>
                <a:tc>
                  <a:txBody>
                    <a:bodyPr/>
                    <a:lstStyle/>
                    <a:p>
                      <a:r>
                        <a:rPr lang="en-US" sz="1200"/>
                        <a:t>BHF 2025. Heart and Circulatory Disease Statistics 2025. London. British Heart Foundation.</a:t>
                      </a:r>
                    </a:p>
                  </a:txBody>
                  <a:tcPr marL="16358" marR="16358" marT="8179" marB="8179" anchor="ctr"/>
                </a:tc>
                <a:extLst>
                  <a:ext uri="{0D108BD9-81ED-4DB2-BD59-A6C34878D82A}">
                    <a16:rowId xmlns:a16="http://schemas.microsoft.com/office/drawing/2014/main" xmlns="" val="3548531131"/>
                  </a:ext>
                </a:extLst>
              </a:tr>
              <a:tr h="311045">
                <a:tc>
                  <a:txBody>
                    <a:bodyPr/>
                    <a:lstStyle/>
                    <a:p>
                      <a:r>
                        <a:rPr lang="en-US" sz="1200"/>
                        <a:t>5</a:t>
                      </a:r>
                    </a:p>
                  </a:txBody>
                  <a:tcPr marL="16358" marR="16358" marT="8179" marB="8179" anchor="ctr"/>
                </a:tc>
                <a:tc>
                  <a:txBody>
                    <a:bodyPr/>
                    <a:lstStyle/>
                    <a:p>
                      <a:r>
                        <a:rPr lang="en-US" sz="1200" dirty="0"/>
                        <a:t>Dibben, G.O., </a:t>
                      </a:r>
                      <a:r>
                        <a:rPr lang="en-US" sz="1200" dirty="0" err="1"/>
                        <a:t>Dalal</a:t>
                      </a:r>
                      <a:r>
                        <a:rPr lang="en-US" sz="1200" dirty="0"/>
                        <a:t>, H.M., Taylor, R.S., Doherty, P., Tang, L.H., </a:t>
                      </a:r>
                      <a:r>
                        <a:rPr lang="en-US" sz="1200" dirty="0" err="1"/>
                        <a:t>Hillsdon</a:t>
                      </a:r>
                      <a:r>
                        <a:rPr lang="en-US" sz="1200" dirty="0"/>
                        <a:t>, M. and Anderson, L. 2021. Exercise based cardiac rehabilitation for coronary heart disease. Cochrane Database of Systematic Reviews. Issue 11. CD001800.</a:t>
                      </a:r>
                    </a:p>
                  </a:txBody>
                  <a:tcPr marL="16358" marR="16358" marT="8179" marB="8179" anchor="ctr"/>
                </a:tc>
                <a:extLst>
                  <a:ext uri="{0D108BD9-81ED-4DB2-BD59-A6C34878D82A}">
                    <a16:rowId xmlns:a16="http://schemas.microsoft.com/office/drawing/2014/main" xmlns="" val="2667165653"/>
                  </a:ext>
                </a:extLst>
              </a:tr>
              <a:tr h="194403">
                <a:tc>
                  <a:txBody>
                    <a:bodyPr/>
                    <a:lstStyle/>
                    <a:p>
                      <a:r>
                        <a:rPr lang="en-US" sz="1200"/>
                        <a:t>6</a:t>
                      </a:r>
                    </a:p>
                  </a:txBody>
                  <a:tcPr marL="16358" marR="16358" marT="8179" marB="8179" anchor="ctr"/>
                </a:tc>
                <a:tc>
                  <a:txBody>
                    <a:bodyPr/>
                    <a:lstStyle/>
                    <a:p>
                      <a:r>
                        <a:rPr lang="en-US" sz="1200"/>
                        <a:t>GOV.UK Office for Health Improvement and Disparities 2022. NHS Health Checks applying All Our Health. London.</a:t>
                      </a:r>
                    </a:p>
                  </a:txBody>
                  <a:tcPr marL="16358" marR="16358" marT="8179" marB="8179" anchor="ctr"/>
                </a:tc>
                <a:extLst>
                  <a:ext uri="{0D108BD9-81ED-4DB2-BD59-A6C34878D82A}">
                    <a16:rowId xmlns:a16="http://schemas.microsoft.com/office/drawing/2014/main" xmlns="" val="1821385896"/>
                  </a:ext>
                </a:extLst>
              </a:tr>
              <a:tr h="194403">
                <a:tc>
                  <a:txBody>
                    <a:bodyPr/>
                    <a:lstStyle/>
                    <a:p>
                      <a:r>
                        <a:rPr lang="en-US" sz="1200"/>
                        <a:t>7</a:t>
                      </a:r>
                    </a:p>
                  </a:txBody>
                  <a:tcPr marL="16358" marR="16358" marT="8179" marB="8179" anchor="ctr"/>
                </a:tc>
                <a:tc>
                  <a:txBody>
                    <a:bodyPr/>
                    <a:lstStyle/>
                    <a:p>
                      <a:r>
                        <a:rPr lang="en-US" sz="1200"/>
                        <a:t>Hippisley Cox, J. and Coupland, C. 2017. Development and validation of QRISK3 risk prediction algorithms. BMJ. 357. j2099.</a:t>
                      </a:r>
                    </a:p>
                  </a:txBody>
                  <a:tcPr marL="16358" marR="16358" marT="8179" marB="8179" anchor="ctr"/>
                </a:tc>
                <a:extLst>
                  <a:ext uri="{0D108BD9-81ED-4DB2-BD59-A6C34878D82A}">
                    <a16:rowId xmlns:a16="http://schemas.microsoft.com/office/drawing/2014/main" xmlns="" val="998719516"/>
                  </a:ext>
                </a:extLst>
              </a:tr>
              <a:tr h="194403">
                <a:tc>
                  <a:txBody>
                    <a:bodyPr/>
                    <a:lstStyle/>
                    <a:p>
                      <a:r>
                        <a:rPr lang="en-US" sz="1200"/>
                        <a:t>8</a:t>
                      </a:r>
                    </a:p>
                  </a:txBody>
                  <a:tcPr marL="16358" marR="16358" marT="8179" marB="8179" anchor="ctr"/>
                </a:tc>
                <a:tc>
                  <a:txBody>
                    <a:bodyPr/>
                    <a:lstStyle/>
                    <a:p>
                      <a:r>
                        <a:rPr lang="en-US" sz="1200"/>
                        <a:t>Mifsud, J.L., Xuereb, R.G. and Sammut, M.R. 2021. Motivational interviewing in preventive cardiology. British Journal of Cardiology. 28.</a:t>
                      </a:r>
                    </a:p>
                  </a:txBody>
                  <a:tcPr marL="16358" marR="16358" marT="8179" marB="8179" anchor="ctr"/>
                </a:tc>
                <a:extLst>
                  <a:ext uri="{0D108BD9-81ED-4DB2-BD59-A6C34878D82A}">
                    <a16:rowId xmlns:a16="http://schemas.microsoft.com/office/drawing/2014/main" xmlns="" val="1978406697"/>
                  </a:ext>
                </a:extLst>
              </a:tr>
              <a:tr h="136082">
                <a:tc>
                  <a:txBody>
                    <a:bodyPr/>
                    <a:lstStyle/>
                    <a:p>
                      <a:r>
                        <a:rPr lang="en-US" sz="1200"/>
                        <a:t>9</a:t>
                      </a:r>
                    </a:p>
                  </a:txBody>
                  <a:tcPr marL="16358" marR="16358" marT="8179" marB="8179" anchor="ctr"/>
                </a:tc>
                <a:tc>
                  <a:txBody>
                    <a:bodyPr/>
                    <a:lstStyle/>
                    <a:p>
                      <a:r>
                        <a:rPr lang="en-US" sz="1200"/>
                        <a:t>NHS England 2019a. Comprehensive Model of Personalised Care. London. NHS England.</a:t>
                      </a:r>
                    </a:p>
                  </a:txBody>
                  <a:tcPr marL="16358" marR="16358" marT="8179" marB="8179" anchor="ctr"/>
                </a:tc>
                <a:extLst>
                  <a:ext uri="{0D108BD9-81ED-4DB2-BD59-A6C34878D82A}">
                    <a16:rowId xmlns:a16="http://schemas.microsoft.com/office/drawing/2014/main" xmlns="" val="978754328"/>
                  </a:ext>
                </a:extLst>
              </a:tr>
              <a:tr h="194403">
                <a:tc>
                  <a:txBody>
                    <a:bodyPr/>
                    <a:lstStyle/>
                    <a:p>
                      <a:r>
                        <a:rPr lang="en-US" sz="1200"/>
                        <a:t>10</a:t>
                      </a:r>
                    </a:p>
                  </a:txBody>
                  <a:tcPr marL="16358" marR="16358" marT="8179" marB="8179" anchor="ctr"/>
                </a:tc>
                <a:tc>
                  <a:txBody>
                    <a:bodyPr/>
                    <a:lstStyle/>
                    <a:p>
                      <a:r>
                        <a:rPr lang="en-US" sz="1200"/>
                        <a:t>NHS England 2019b. Universal personalised care implementing the Comprehensive Model. London. NHS England.</a:t>
                      </a:r>
                    </a:p>
                  </a:txBody>
                  <a:tcPr marL="16358" marR="16358" marT="8179" marB="8179" anchor="ctr"/>
                </a:tc>
                <a:extLst>
                  <a:ext uri="{0D108BD9-81ED-4DB2-BD59-A6C34878D82A}">
                    <a16:rowId xmlns:a16="http://schemas.microsoft.com/office/drawing/2014/main" xmlns="" val="816642762"/>
                  </a:ext>
                </a:extLst>
              </a:tr>
              <a:tr h="136082">
                <a:tc>
                  <a:txBody>
                    <a:bodyPr/>
                    <a:lstStyle/>
                    <a:p>
                      <a:r>
                        <a:rPr lang="en-US" sz="1200"/>
                        <a:t>11</a:t>
                      </a:r>
                    </a:p>
                  </a:txBody>
                  <a:tcPr marL="16358" marR="16358" marT="8179" marB="8179" anchor="ctr"/>
                </a:tc>
                <a:tc>
                  <a:txBody>
                    <a:bodyPr/>
                    <a:lstStyle/>
                    <a:p>
                      <a:r>
                        <a:rPr lang="en-US" sz="1200"/>
                        <a:t>NHS.uk 2023. NHS Health Check patient information. London. NHS.</a:t>
                      </a:r>
                    </a:p>
                  </a:txBody>
                  <a:tcPr marL="16358" marR="16358" marT="8179" marB="8179" anchor="ctr"/>
                </a:tc>
                <a:extLst>
                  <a:ext uri="{0D108BD9-81ED-4DB2-BD59-A6C34878D82A}">
                    <a16:rowId xmlns:a16="http://schemas.microsoft.com/office/drawing/2014/main" xmlns="" val="3116867318"/>
                  </a:ext>
                </a:extLst>
              </a:tr>
              <a:tr h="194403">
                <a:tc>
                  <a:txBody>
                    <a:bodyPr/>
                    <a:lstStyle/>
                    <a:p>
                      <a:r>
                        <a:rPr lang="en-US" sz="1200"/>
                        <a:t>12</a:t>
                      </a:r>
                    </a:p>
                  </a:txBody>
                  <a:tcPr marL="16358" marR="16358" marT="8179" marB="8179" anchor="ctr"/>
                </a:tc>
                <a:tc>
                  <a:txBody>
                    <a:bodyPr/>
                    <a:lstStyle/>
                    <a:p>
                      <a:r>
                        <a:rPr lang="en-US" sz="1200"/>
                        <a:t>NICE 2018 updated 2025. NG106 Chronic heart failure in adults diagnosis and management. London. National Institute for Health and Care Excellence.</a:t>
                      </a:r>
                    </a:p>
                  </a:txBody>
                  <a:tcPr marL="16358" marR="16358" marT="8179" marB="8179" anchor="ctr"/>
                </a:tc>
                <a:extLst>
                  <a:ext uri="{0D108BD9-81ED-4DB2-BD59-A6C34878D82A}">
                    <a16:rowId xmlns:a16="http://schemas.microsoft.com/office/drawing/2014/main" xmlns="" val="2378347936"/>
                  </a:ext>
                </a:extLst>
              </a:tr>
              <a:tr h="252724">
                <a:tc>
                  <a:txBody>
                    <a:bodyPr/>
                    <a:lstStyle/>
                    <a:p>
                      <a:r>
                        <a:rPr lang="en-US" sz="1200"/>
                        <a:t>13</a:t>
                      </a:r>
                    </a:p>
                  </a:txBody>
                  <a:tcPr marL="16358" marR="16358" marT="8179" marB="8179" anchor="ctr"/>
                </a:tc>
                <a:tc>
                  <a:txBody>
                    <a:bodyPr/>
                    <a:lstStyle/>
                    <a:p>
                      <a:r>
                        <a:rPr lang="en-US" sz="1200"/>
                        <a:t>NICE 2019. NG128 Stroke and transient ischaemic attack in over 16s diagnosis and initial management. London. National Institute for Health and Care Excellence.</a:t>
                      </a:r>
                    </a:p>
                  </a:txBody>
                  <a:tcPr marL="16358" marR="16358" marT="8179" marB="8179" anchor="ctr"/>
                </a:tc>
                <a:extLst>
                  <a:ext uri="{0D108BD9-81ED-4DB2-BD59-A6C34878D82A}">
                    <a16:rowId xmlns:a16="http://schemas.microsoft.com/office/drawing/2014/main" xmlns="" val="3888344024"/>
                  </a:ext>
                </a:extLst>
              </a:tr>
              <a:tr h="194403">
                <a:tc>
                  <a:txBody>
                    <a:bodyPr/>
                    <a:lstStyle/>
                    <a:p>
                      <a:r>
                        <a:rPr lang="en-US" sz="1200"/>
                        <a:t>14</a:t>
                      </a:r>
                    </a:p>
                  </a:txBody>
                  <a:tcPr marL="16358" marR="16358" marT="8179" marB="8179" anchor="ctr"/>
                </a:tc>
                <a:tc>
                  <a:txBody>
                    <a:bodyPr/>
                    <a:lstStyle/>
                    <a:p>
                      <a:r>
                        <a:rPr lang="en-US" sz="1200"/>
                        <a:t>NICE 2019. NG136 Hypertension in adults diagnosis and management. London. National Institute for Health and Care Excellence.</a:t>
                      </a:r>
                    </a:p>
                  </a:txBody>
                  <a:tcPr marL="16358" marR="16358" marT="8179" marB="8179" anchor="ctr"/>
                </a:tc>
                <a:extLst>
                  <a:ext uri="{0D108BD9-81ED-4DB2-BD59-A6C34878D82A}">
                    <a16:rowId xmlns:a16="http://schemas.microsoft.com/office/drawing/2014/main" xmlns="" val="1379363256"/>
                  </a:ext>
                </a:extLst>
              </a:tr>
              <a:tr h="194403">
                <a:tc>
                  <a:txBody>
                    <a:bodyPr/>
                    <a:lstStyle/>
                    <a:p>
                      <a:r>
                        <a:rPr lang="en-US" sz="1200"/>
                        <a:t>15</a:t>
                      </a:r>
                    </a:p>
                  </a:txBody>
                  <a:tcPr marL="16358" marR="16358" marT="8179" marB="8179" anchor="ctr"/>
                </a:tc>
                <a:tc>
                  <a:txBody>
                    <a:bodyPr/>
                    <a:lstStyle/>
                    <a:p>
                      <a:r>
                        <a:rPr lang="en-US" sz="1200"/>
                        <a:t>NICE 2019. NG136 Hypertension in adults visual summary of treatment and targets. London. National Institute for Health and Care Excellence.</a:t>
                      </a:r>
                    </a:p>
                  </a:txBody>
                  <a:tcPr marL="16358" marR="16358" marT="8179" marB="8179" anchor="ctr"/>
                </a:tc>
                <a:extLst>
                  <a:ext uri="{0D108BD9-81ED-4DB2-BD59-A6C34878D82A}">
                    <a16:rowId xmlns:a16="http://schemas.microsoft.com/office/drawing/2014/main" xmlns="" val="967237438"/>
                  </a:ext>
                </a:extLst>
              </a:tr>
              <a:tr h="194403">
                <a:tc>
                  <a:txBody>
                    <a:bodyPr/>
                    <a:lstStyle/>
                    <a:p>
                      <a:r>
                        <a:rPr lang="en-US" sz="1200"/>
                        <a:t>16</a:t>
                      </a:r>
                    </a:p>
                  </a:txBody>
                  <a:tcPr marL="16358" marR="16358" marT="8179" marB="8179" anchor="ctr"/>
                </a:tc>
                <a:tc>
                  <a:txBody>
                    <a:bodyPr/>
                    <a:lstStyle/>
                    <a:p>
                      <a:r>
                        <a:rPr lang="en-US" sz="1200"/>
                        <a:t>NICE 2020. NG185 Acute coronary syndromes. London. National Institute for Health and Care Excellence.</a:t>
                      </a:r>
                    </a:p>
                  </a:txBody>
                  <a:tcPr marL="16358" marR="16358" marT="8179" marB="8179" anchor="ctr"/>
                </a:tc>
                <a:extLst>
                  <a:ext uri="{0D108BD9-81ED-4DB2-BD59-A6C34878D82A}">
                    <a16:rowId xmlns:a16="http://schemas.microsoft.com/office/drawing/2014/main" xmlns="" val="4212656912"/>
                  </a:ext>
                </a:extLst>
              </a:tr>
              <a:tr h="194403">
                <a:tc>
                  <a:txBody>
                    <a:bodyPr/>
                    <a:lstStyle/>
                    <a:p>
                      <a:r>
                        <a:rPr lang="en-US" sz="1200"/>
                        <a:t>17</a:t>
                      </a:r>
                    </a:p>
                  </a:txBody>
                  <a:tcPr marL="16358" marR="16358" marT="8179" marB="8179" anchor="ctr"/>
                </a:tc>
                <a:tc>
                  <a:txBody>
                    <a:bodyPr/>
                    <a:lstStyle/>
                    <a:p>
                      <a:r>
                        <a:rPr lang="en-US" sz="1200"/>
                        <a:t>NICE 2021. NG196 Atrial fibrillation diagnosis and management. London. National Institute for Health and Care Excellence.</a:t>
                      </a:r>
                    </a:p>
                  </a:txBody>
                  <a:tcPr marL="16358" marR="16358" marT="8179" marB="8179" anchor="ctr"/>
                </a:tc>
                <a:extLst>
                  <a:ext uri="{0D108BD9-81ED-4DB2-BD59-A6C34878D82A}">
                    <a16:rowId xmlns:a16="http://schemas.microsoft.com/office/drawing/2014/main" xmlns="" val="4283137190"/>
                  </a:ext>
                </a:extLst>
              </a:tr>
              <a:tr h="252724">
                <a:tc>
                  <a:txBody>
                    <a:bodyPr/>
                    <a:lstStyle/>
                    <a:p>
                      <a:r>
                        <a:rPr lang="en-US" sz="1200"/>
                        <a:t>18</a:t>
                      </a:r>
                    </a:p>
                  </a:txBody>
                  <a:tcPr marL="16358" marR="16358" marT="8179" marB="8179" anchor="ctr"/>
                </a:tc>
                <a:tc>
                  <a:txBody>
                    <a:bodyPr/>
                    <a:lstStyle/>
                    <a:p>
                      <a:r>
                        <a:rPr lang="en-US" sz="1200"/>
                        <a:t>NICE 2023. NG238 Cardiovascular disease risk assessment and reduction including lipid modification. London. National Institute for Health and Care Excellence.</a:t>
                      </a:r>
                    </a:p>
                  </a:txBody>
                  <a:tcPr marL="16358" marR="16358" marT="8179" marB="8179" anchor="ctr"/>
                </a:tc>
                <a:extLst>
                  <a:ext uri="{0D108BD9-81ED-4DB2-BD59-A6C34878D82A}">
                    <a16:rowId xmlns:a16="http://schemas.microsoft.com/office/drawing/2014/main" xmlns="" val="22749031"/>
                  </a:ext>
                </a:extLst>
              </a:tr>
              <a:tr h="194403">
                <a:tc>
                  <a:txBody>
                    <a:bodyPr/>
                    <a:lstStyle/>
                    <a:p>
                      <a:r>
                        <a:rPr lang="en-US" sz="1200"/>
                        <a:t>19</a:t>
                      </a:r>
                    </a:p>
                  </a:txBody>
                  <a:tcPr marL="16358" marR="16358" marT="8179" marB="8179" anchor="ctr"/>
                </a:tc>
                <a:tc>
                  <a:txBody>
                    <a:bodyPr/>
                    <a:lstStyle/>
                    <a:p>
                      <a:r>
                        <a:rPr lang="en-US" sz="1200"/>
                        <a:t>ONS 2025. Geographical inequalities in premature mortality England and Wales 2021 to 2023. Newport. Office for National Statistics.</a:t>
                      </a:r>
                    </a:p>
                  </a:txBody>
                  <a:tcPr marL="16358" marR="16358" marT="8179" marB="8179" anchor="ctr"/>
                </a:tc>
                <a:extLst>
                  <a:ext uri="{0D108BD9-81ED-4DB2-BD59-A6C34878D82A}">
                    <a16:rowId xmlns:a16="http://schemas.microsoft.com/office/drawing/2014/main" xmlns="" val="890157022"/>
                  </a:ext>
                </a:extLst>
              </a:tr>
              <a:tr h="194403">
                <a:tc>
                  <a:txBody>
                    <a:bodyPr/>
                    <a:lstStyle/>
                    <a:p>
                      <a:r>
                        <a:rPr lang="en-US" sz="1200"/>
                        <a:t>20</a:t>
                      </a:r>
                    </a:p>
                  </a:txBody>
                  <a:tcPr marL="16358" marR="16358" marT="8179" marB="8179" anchor="ctr"/>
                </a:tc>
                <a:tc>
                  <a:txBody>
                    <a:bodyPr/>
                    <a:lstStyle/>
                    <a:p>
                      <a:r>
                        <a:rPr lang="en-US" sz="1200"/>
                        <a:t>Personalised Care Institute 2024. A manifesto for putting personalised care at the centre of the NHS. London. PCI.</a:t>
                      </a:r>
                    </a:p>
                  </a:txBody>
                  <a:tcPr marL="16358" marR="16358" marT="8179" marB="8179" anchor="ctr"/>
                </a:tc>
                <a:extLst>
                  <a:ext uri="{0D108BD9-81ED-4DB2-BD59-A6C34878D82A}">
                    <a16:rowId xmlns:a16="http://schemas.microsoft.com/office/drawing/2014/main" xmlns="" val="168043830"/>
                  </a:ext>
                </a:extLst>
              </a:tr>
              <a:tr h="136082">
                <a:tc>
                  <a:txBody>
                    <a:bodyPr/>
                    <a:lstStyle/>
                    <a:p>
                      <a:r>
                        <a:rPr lang="en-US" sz="1200"/>
                        <a:t>21</a:t>
                      </a:r>
                    </a:p>
                  </a:txBody>
                  <a:tcPr marL="16358" marR="16358" marT="8179" marB="8179" anchor="ctr"/>
                </a:tc>
                <a:tc>
                  <a:txBody>
                    <a:bodyPr/>
                    <a:lstStyle/>
                    <a:p>
                      <a:r>
                        <a:rPr lang="en-US" sz="1200"/>
                        <a:t>QRISK 2025. QRISK3 cardiovascular risk calculator. Nottingham. ClinRisk Ltd.</a:t>
                      </a:r>
                    </a:p>
                  </a:txBody>
                  <a:tcPr marL="16358" marR="16358" marT="8179" marB="8179" anchor="ctr"/>
                </a:tc>
                <a:extLst>
                  <a:ext uri="{0D108BD9-81ED-4DB2-BD59-A6C34878D82A}">
                    <a16:rowId xmlns:a16="http://schemas.microsoft.com/office/drawing/2014/main" xmlns="" val="4147623613"/>
                  </a:ext>
                </a:extLst>
              </a:tr>
              <a:tr h="252724">
                <a:tc>
                  <a:txBody>
                    <a:bodyPr/>
                    <a:lstStyle/>
                    <a:p>
                      <a:r>
                        <a:rPr lang="en-US" sz="1200"/>
                        <a:t>22</a:t>
                      </a:r>
                    </a:p>
                  </a:txBody>
                  <a:tcPr marL="16358" marR="16358" marT="8179" marB="8179" anchor="ctr"/>
                </a:tc>
                <a:tc>
                  <a:txBody>
                    <a:bodyPr/>
                    <a:lstStyle/>
                    <a:p>
                      <a:r>
                        <a:rPr lang="en-US" sz="1200"/>
                        <a:t>Rubak, S., Sandbaek, A., Lauritzen, T. and Christensen, B. 2005. Motivational interviewing a systematic review and meta analysis. British Journal of General Practice. 55 513 305 to 312.</a:t>
                      </a:r>
                    </a:p>
                  </a:txBody>
                  <a:tcPr marL="16358" marR="16358" marT="8179" marB="8179" anchor="ctr"/>
                </a:tc>
                <a:extLst>
                  <a:ext uri="{0D108BD9-81ED-4DB2-BD59-A6C34878D82A}">
                    <a16:rowId xmlns:a16="http://schemas.microsoft.com/office/drawing/2014/main" xmlns="" val="2949865772"/>
                  </a:ext>
                </a:extLst>
              </a:tr>
              <a:tr h="369366">
                <a:tc>
                  <a:txBody>
                    <a:bodyPr/>
                    <a:lstStyle/>
                    <a:p>
                      <a:r>
                        <a:rPr lang="en-US" sz="1200"/>
                        <a:t>23</a:t>
                      </a:r>
                    </a:p>
                  </a:txBody>
                  <a:tcPr marL="16358" marR="16358" marT="8179" marB="8179" anchor="ctr"/>
                </a:tc>
                <a:tc>
                  <a:txBody>
                    <a:bodyPr/>
                    <a:lstStyle/>
                    <a:p>
                      <a:r>
                        <a:rPr lang="en-US" sz="1200"/>
                        <a:t>Taylor, C.J., Ordóñez Mena, J.M., Roalfe, A.K., Lay Flurrie, S., Jones, N.R., Marshall, T. and Hobbs, F.D.R. 2019. Trends in survival after a diagnosis of heart failure and the impact of specialist management. British Journal of General Practice. 69 681 e627 to e635.</a:t>
                      </a:r>
                    </a:p>
                  </a:txBody>
                  <a:tcPr marL="16358" marR="16358" marT="8179" marB="8179" anchor="ctr"/>
                </a:tc>
                <a:extLst>
                  <a:ext uri="{0D108BD9-81ED-4DB2-BD59-A6C34878D82A}">
                    <a16:rowId xmlns:a16="http://schemas.microsoft.com/office/drawing/2014/main" xmlns="" val="432514223"/>
                  </a:ext>
                </a:extLst>
              </a:tr>
              <a:tr h="136082">
                <a:tc>
                  <a:txBody>
                    <a:bodyPr/>
                    <a:lstStyle/>
                    <a:p>
                      <a:r>
                        <a:rPr lang="en-US" sz="1200"/>
                        <a:t>24</a:t>
                      </a:r>
                    </a:p>
                  </a:txBody>
                  <a:tcPr marL="16358" marR="16358" marT="8179" marB="8179" anchor="ctr"/>
                </a:tc>
                <a:tc>
                  <a:txBody>
                    <a:bodyPr/>
                    <a:lstStyle/>
                    <a:p>
                      <a:r>
                        <a:rPr lang="en-US" sz="1200"/>
                        <a:t>WHO 2025. Cardiovascular diseases Fact sheet. Geneva. World Health Organization.</a:t>
                      </a:r>
                    </a:p>
                  </a:txBody>
                  <a:tcPr marL="16358" marR="16358" marT="8179" marB="8179" anchor="ctr"/>
                </a:tc>
                <a:extLst>
                  <a:ext uri="{0D108BD9-81ED-4DB2-BD59-A6C34878D82A}">
                    <a16:rowId xmlns:a16="http://schemas.microsoft.com/office/drawing/2014/main" xmlns="" val="3583274329"/>
                  </a:ext>
                </a:extLst>
              </a:tr>
              <a:tr h="194403">
                <a:tc>
                  <a:txBody>
                    <a:bodyPr/>
                    <a:lstStyle/>
                    <a:p>
                      <a:r>
                        <a:rPr lang="en-US" sz="1200"/>
                        <a:t>25</a:t>
                      </a:r>
                    </a:p>
                  </a:txBody>
                  <a:tcPr marL="16358" marR="16358" marT="8179" marB="8179" anchor="ctr"/>
                </a:tc>
                <a:tc>
                  <a:txBody>
                    <a:bodyPr/>
                    <a:lstStyle/>
                    <a:p>
                      <a:r>
                        <a:rPr lang="en-US" sz="1200" dirty="0"/>
                        <a:t>Williams, E. 2024. NICE 2023 update for cardiovascular disease prevention in primary care. British Journal of General Practice. 74 748 523 to 525.</a:t>
                      </a:r>
                    </a:p>
                  </a:txBody>
                  <a:tcPr marL="16358" marR="16358" marT="8179" marB="8179" anchor="ctr"/>
                </a:tc>
                <a:extLst>
                  <a:ext uri="{0D108BD9-81ED-4DB2-BD59-A6C34878D82A}">
                    <a16:rowId xmlns:a16="http://schemas.microsoft.com/office/drawing/2014/main" xmlns="" val="2890829212"/>
                  </a:ext>
                </a:extLst>
              </a:tr>
            </a:tbl>
          </a:graphicData>
        </a:graphic>
      </p:graphicFrame>
    </p:spTree>
    <p:extLst>
      <p:ext uri="{BB962C8B-B14F-4D97-AF65-F5344CB8AC3E}">
        <p14:creationId xmlns:p14="http://schemas.microsoft.com/office/powerpoint/2010/main" xmlns="" val="2908570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555944" y="2805640"/>
            <a:ext cx="7080113" cy="1064394"/>
          </a:xfrm>
          <a:prstGeom prst="rect">
            <a:avLst/>
          </a:prstGeom>
        </p:spPr>
        <p:txBody>
          <a:bodyPr lIns="0" tIns="0" rIns="0" bIns="0" rtlCol="0" anchor="t">
            <a:spAutoFit/>
          </a:bodyPr>
          <a:lstStyle/>
          <a:p>
            <a:pPr algn="ctr">
              <a:lnSpc>
                <a:spcPts val="8266"/>
              </a:lnSpc>
            </a:pPr>
            <a:r>
              <a:rPr lang="en-US" sz="8266" b="1" dirty="0">
                <a:solidFill>
                  <a:srgbClr val="01386A"/>
                </a:solidFill>
                <a:latin typeface="Montserrat Bold"/>
                <a:ea typeface="Montserrat Bold"/>
                <a:cs typeface="Montserrat Bold"/>
                <a:sym typeface="Montserrat Bold"/>
              </a:rPr>
              <a:t>THANK YOU</a:t>
            </a:r>
          </a:p>
        </p:txBody>
      </p:sp>
      <p:sp>
        <p:nvSpPr>
          <p:cNvPr id="4" name="Freeform 4"/>
          <p:cNvSpPr/>
          <p:nvPr/>
        </p:nvSpPr>
        <p:spPr>
          <a:xfrm>
            <a:off x="4003032" y="4429712"/>
            <a:ext cx="3954236" cy="238902"/>
          </a:xfrm>
          <a:custGeom>
            <a:avLst/>
            <a:gdLst/>
            <a:ahLst/>
            <a:cxnLst/>
            <a:rect l="l" t="t" r="r" b="b"/>
            <a:pathLst>
              <a:path w="5931354" h="358353">
                <a:moveTo>
                  <a:pt x="0" y="0"/>
                </a:moveTo>
                <a:lnTo>
                  <a:pt x="5931354" y="0"/>
                </a:lnTo>
                <a:lnTo>
                  <a:pt x="5931354" y="358352"/>
                </a:lnTo>
                <a:lnTo>
                  <a:pt x="0" y="358352"/>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5" name="Freeform 5"/>
          <p:cNvSpPr/>
          <p:nvPr/>
        </p:nvSpPr>
        <p:spPr>
          <a:xfrm>
            <a:off x="0" y="0"/>
            <a:ext cx="2737485" cy="2743200"/>
          </a:xfrm>
          <a:custGeom>
            <a:avLst/>
            <a:gdLst/>
            <a:ahLst/>
            <a:cxnLst/>
            <a:rect l="l" t="t" r="r" b="b"/>
            <a:pathLst>
              <a:path w="4106228" h="4114800">
                <a:moveTo>
                  <a:pt x="0" y="0"/>
                </a:moveTo>
                <a:lnTo>
                  <a:pt x="4106227" y="0"/>
                </a:lnTo>
                <a:lnTo>
                  <a:pt x="4106227" y="4114800"/>
                </a:lnTo>
                <a:lnTo>
                  <a:pt x="0" y="411480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884</TotalTime>
  <Words>2637</Words>
  <Application>Microsoft Office PowerPoint</Application>
  <PresentationFormat>Custom</PresentationFormat>
  <Paragraphs>186</Paragraphs>
  <Slides>23</Slides>
  <Notes>1</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Lenovo</cp:lastModifiedBy>
  <cp:revision>38</cp:revision>
  <dcterms:created xsi:type="dcterms:W3CDTF">2025-11-06T06:14:12Z</dcterms:created>
  <dcterms:modified xsi:type="dcterms:W3CDTF">2025-11-09T18:12:16Z</dcterms:modified>
</cp:coreProperties>
</file>