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7" r:id="rId1"/>
  </p:sldMasterIdLst>
  <p:notesMasterIdLst>
    <p:notesMasterId r:id="rId12"/>
  </p:notesMasterIdLst>
  <p:sldIdLst>
    <p:sldId id="256" r:id="rId2"/>
    <p:sldId id="261" r:id="rId3"/>
    <p:sldId id="307" r:id="rId4"/>
    <p:sldId id="308" r:id="rId5"/>
    <p:sldId id="305" r:id="rId6"/>
    <p:sldId id="316" r:id="rId7"/>
    <p:sldId id="317" r:id="rId8"/>
    <p:sldId id="318" r:id="rId9"/>
    <p:sldId id="320" r:id="rId10"/>
    <p:sldId id="281" r:id="rId1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3753C60-33F2-4CBA-AC36-F71402C4E4CD}">
          <p14:sldIdLst>
            <p14:sldId id="256"/>
            <p14:sldId id="261"/>
            <p14:sldId id="307"/>
            <p14:sldId id="308"/>
            <p14:sldId id="305"/>
            <p14:sldId id="316"/>
            <p14:sldId id="317"/>
            <p14:sldId id="318"/>
            <p14:sldId id="320"/>
            <p14:sldId id="28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A00"/>
    <a:srgbClr val="AB79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23669D-6B8C-4E43-BDA0-6E86B376C9CB}" v="18" dt="2022-06-23T21:06:35.5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764" autoAdjust="0"/>
    <p:restoredTop sz="65070" autoAdjust="0"/>
  </p:normalViewPr>
  <p:slideViewPr>
    <p:cSldViewPr snapToGrid="0">
      <p:cViewPr>
        <p:scale>
          <a:sx n="69" d="100"/>
          <a:sy n="69" d="100"/>
        </p:scale>
        <p:origin x="1536" y="208"/>
      </p:cViewPr>
      <p:guideLst/>
    </p:cSldViewPr>
  </p:slideViewPr>
  <p:notesTextViewPr>
    <p:cViewPr>
      <p:scale>
        <a:sx n="1" d="1"/>
        <a:sy n="1" d="1"/>
      </p:scale>
      <p:origin x="0" y="0"/>
    </p:cViewPr>
  </p:notesTextViewPr>
  <p:sorterViewPr>
    <p:cViewPr varScale="1">
      <p:scale>
        <a:sx n="100" d="100"/>
        <a:sy n="100" d="100"/>
      </p:scale>
      <p:origin x="0" y="-125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M11739" userId="c4f54c54-2cc2-4ad9-8c73-28963d2c9af1" providerId="ADAL" clId="{8623669D-6B8C-4E43-BDA0-6E86B376C9CB}"/>
    <pc:docChg chg="undo custSel addSld delSld modSld modSection">
      <pc:chgData name="KM11739" userId="c4f54c54-2cc2-4ad9-8c73-28963d2c9af1" providerId="ADAL" clId="{8623669D-6B8C-4E43-BDA0-6E86B376C9CB}" dt="2022-06-23T21:31:19.155" v="4269" actId="313"/>
      <pc:docMkLst>
        <pc:docMk/>
      </pc:docMkLst>
      <pc:sldChg chg="modSp mod">
        <pc:chgData name="KM11739" userId="c4f54c54-2cc2-4ad9-8c73-28963d2c9af1" providerId="ADAL" clId="{8623669D-6B8C-4E43-BDA0-6E86B376C9CB}" dt="2022-06-23T21:16:52.766" v="3743" actId="2"/>
        <pc:sldMkLst>
          <pc:docMk/>
          <pc:sldMk cId="1188820340" sldId="256"/>
        </pc:sldMkLst>
        <pc:spChg chg="mod">
          <ac:chgData name="KM11739" userId="c4f54c54-2cc2-4ad9-8c73-28963d2c9af1" providerId="ADAL" clId="{8623669D-6B8C-4E43-BDA0-6E86B376C9CB}" dt="2022-06-23T21:16:52.766" v="3743" actId="2"/>
          <ac:spMkLst>
            <pc:docMk/>
            <pc:sldMk cId="1188820340" sldId="256"/>
            <ac:spMk id="2" creationId="{26E72804-10F2-496E-91A9-D2B1CE1BE747}"/>
          </ac:spMkLst>
        </pc:spChg>
        <pc:spChg chg="mod">
          <ac:chgData name="KM11739" userId="c4f54c54-2cc2-4ad9-8c73-28963d2c9af1" providerId="ADAL" clId="{8623669D-6B8C-4E43-BDA0-6E86B376C9CB}" dt="2022-06-22T14:36:30.094" v="1" actId="113"/>
          <ac:spMkLst>
            <pc:docMk/>
            <pc:sldMk cId="1188820340" sldId="256"/>
            <ac:spMk id="3" creationId="{7D718766-CC39-41F5-9A90-7D99DCD4D2DF}"/>
          </ac:spMkLst>
        </pc:spChg>
      </pc:sldChg>
      <pc:sldChg chg="modSp mod modNotesTx">
        <pc:chgData name="KM11739" userId="c4f54c54-2cc2-4ad9-8c73-28963d2c9af1" providerId="ADAL" clId="{8623669D-6B8C-4E43-BDA0-6E86B376C9CB}" dt="2022-06-23T21:17:20.946" v="3749" actId="123"/>
        <pc:sldMkLst>
          <pc:docMk/>
          <pc:sldMk cId="1509186784" sldId="261"/>
        </pc:sldMkLst>
        <pc:spChg chg="mod">
          <ac:chgData name="KM11739" userId="c4f54c54-2cc2-4ad9-8c73-28963d2c9af1" providerId="ADAL" clId="{8623669D-6B8C-4E43-BDA0-6E86B376C9CB}" dt="2022-06-23T21:17:20.946" v="3749" actId="123"/>
          <ac:spMkLst>
            <pc:docMk/>
            <pc:sldMk cId="1509186784" sldId="261"/>
            <ac:spMk id="3" creationId="{40DAC87E-1806-4BA5-99A9-9277A7F37EDD}"/>
          </ac:spMkLst>
        </pc:spChg>
      </pc:sldChg>
      <pc:sldChg chg="modSp mod modNotesTx">
        <pc:chgData name="KM11739" userId="c4f54c54-2cc2-4ad9-8c73-28963d2c9af1" providerId="ADAL" clId="{8623669D-6B8C-4E43-BDA0-6E86B376C9CB}" dt="2022-06-23T21:16:50.946" v="3742" actId="2"/>
        <pc:sldMkLst>
          <pc:docMk/>
          <pc:sldMk cId="3541637038" sldId="281"/>
        </pc:sldMkLst>
        <pc:spChg chg="mod">
          <ac:chgData name="KM11739" userId="c4f54c54-2cc2-4ad9-8c73-28963d2c9af1" providerId="ADAL" clId="{8623669D-6B8C-4E43-BDA0-6E86B376C9CB}" dt="2022-06-23T21:16:50.946" v="3742" actId="2"/>
          <ac:spMkLst>
            <pc:docMk/>
            <pc:sldMk cId="3541637038" sldId="281"/>
            <ac:spMk id="3" creationId="{B836800A-666A-A240-8FB2-780DF80720F8}"/>
          </ac:spMkLst>
        </pc:spChg>
      </pc:sldChg>
      <pc:sldChg chg="modSp del mod modNotesTx">
        <pc:chgData name="KM11739" userId="c4f54c54-2cc2-4ad9-8c73-28963d2c9af1" providerId="ADAL" clId="{8623669D-6B8C-4E43-BDA0-6E86B376C9CB}" dt="2022-06-23T10:58:30.616" v="2522" actId="2696"/>
        <pc:sldMkLst>
          <pc:docMk/>
          <pc:sldMk cId="2046165278" sldId="304"/>
        </pc:sldMkLst>
        <pc:graphicFrameChg chg="modGraphic">
          <ac:chgData name="KM11739" userId="c4f54c54-2cc2-4ad9-8c73-28963d2c9af1" providerId="ADAL" clId="{8623669D-6B8C-4E43-BDA0-6E86B376C9CB}" dt="2022-06-23T10:34:12.277" v="1613" actId="20577"/>
          <ac:graphicFrameMkLst>
            <pc:docMk/>
            <pc:sldMk cId="2046165278" sldId="304"/>
            <ac:graphicFrameMk id="4" creationId="{BD4F78C4-56C3-C591-E697-C48CD18BB810}"/>
          </ac:graphicFrameMkLst>
        </pc:graphicFrameChg>
      </pc:sldChg>
      <pc:sldChg chg="modSp mod">
        <pc:chgData name="KM11739" userId="c4f54c54-2cc2-4ad9-8c73-28963d2c9af1" providerId="ADAL" clId="{8623669D-6B8C-4E43-BDA0-6E86B376C9CB}" dt="2022-06-23T21:15:57.898" v="3736" actId="313"/>
        <pc:sldMkLst>
          <pc:docMk/>
          <pc:sldMk cId="998724477" sldId="305"/>
        </pc:sldMkLst>
        <pc:spChg chg="mod">
          <ac:chgData name="KM11739" userId="c4f54c54-2cc2-4ad9-8c73-28963d2c9af1" providerId="ADAL" clId="{8623669D-6B8C-4E43-BDA0-6E86B376C9CB}" dt="2022-06-23T21:15:57.898" v="3736" actId="313"/>
          <ac:spMkLst>
            <pc:docMk/>
            <pc:sldMk cId="998724477" sldId="305"/>
            <ac:spMk id="3" creationId="{D83F39BB-7A7B-4510-AE4D-560FFA5858C9}"/>
          </ac:spMkLst>
        </pc:spChg>
      </pc:sldChg>
      <pc:sldChg chg="modSp mod modNotesTx">
        <pc:chgData name="KM11739" userId="c4f54c54-2cc2-4ad9-8c73-28963d2c9af1" providerId="ADAL" clId="{8623669D-6B8C-4E43-BDA0-6E86B376C9CB}" dt="2022-06-23T21:31:19.155" v="4269" actId="313"/>
        <pc:sldMkLst>
          <pc:docMk/>
          <pc:sldMk cId="126649302" sldId="307"/>
        </pc:sldMkLst>
        <pc:spChg chg="mod">
          <ac:chgData name="KM11739" userId="c4f54c54-2cc2-4ad9-8c73-28963d2c9af1" providerId="ADAL" clId="{8623669D-6B8C-4E43-BDA0-6E86B376C9CB}" dt="2022-06-23T21:31:19.155" v="4269" actId="313"/>
          <ac:spMkLst>
            <pc:docMk/>
            <pc:sldMk cId="126649302" sldId="307"/>
            <ac:spMk id="3" creationId="{E054E541-16B8-4C90-9C11-D0A049D2BE7B}"/>
          </ac:spMkLst>
        </pc:spChg>
      </pc:sldChg>
      <pc:sldChg chg="modSp mod modNotesTx">
        <pc:chgData name="KM11739" userId="c4f54c54-2cc2-4ad9-8c73-28963d2c9af1" providerId="ADAL" clId="{8623669D-6B8C-4E43-BDA0-6E86B376C9CB}" dt="2022-06-23T21:09:45.016" v="3507" actId="2711"/>
        <pc:sldMkLst>
          <pc:docMk/>
          <pc:sldMk cId="927497872" sldId="308"/>
        </pc:sldMkLst>
        <pc:spChg chg="mod">
          <ac:chgData name="KM11739" userId="c4f54c54-2cc2-4ad9-8c73-28963d2c9af1" providerId="ADAL" clId="{8623669D-6B8C-4E43-BDA0-6E86B376C9CB}" dt="2022-06-23T21:09:34.678" v="3506" actId="2711"/>
          <ac:spMkLst>
            <pc:docMk/>
            <pc:sldMk cId="927497872" sldId="308"/>
            <ac:spMk id="4" creationId="{1E592F54-ABDB-4A16-A5C5-D97398F2FC9F}"/>
          </ac:spMkLst>
        </pc:spChg>
        <pc:spChg chg="mod">
          <ac:chgData name="KM11739" userId="c4f54c54-2cc2-4ad9-8c73-28963d2c9af1" providerId="ADAL" clId="{8623669D-6B8C-4E43-BDA0-6E86B376C9CB}" dt="2022-06-23T21:09:15.187" v="3503" actId="123"/>
          <ac:spMkLst>
            <pc:docMk/>
            <pc:sldMk cId="927497872" sldId="308"/>
            <ac:spMk id="5" creationId="{B6890DD0-2079-4C05-94FB-2A8E67947364}"/>
          </ac:spMkLst>
        </pc:spChg>
        <pc:spChg chg="mod">
          <ac:chgData name="KM11739" userId="c4f54c54-2cc2-4ad9-8c73-28963d2c9af1" providerId="ADAL" clId="{8623669D-6B8C-4E43-BDA0-6E86B376C9CB}" dt="2022-06-23T21:09:45.016" v="3507" actId="2711"/>
          <ac:spMkLst>
            <pc:docMk/>
            <pc:sldMk cId="927497872" sldId="308"/>
            <ac:spMk id="6" creationId="{15E61256-934B-4316-9F91-6F8C43F0C617}"/>
          </ac:spMkLst>
        </pc:spChg>
        <pc:spChg chg="mod">
          <ac:chgData name="KM11739" userId="c4f54c54-2cc2-4ad9-8c73-28963d2c9af1" providerId="ADAL" clId="{8623669D-6B8C-4E43-BDA0-6E86B376C9CB}" dt="2022-06-23T21:09:27.184" v="3505" actId="2711"/>
          <ac:spMkLst>
            <pc:docMk/>
            <pc:sldMk cId="927497872" sldId="308"/>
            <ac:spMk id="7" creationId="{2BA547E5-0A76-4244-A5E4-99207FC821ED}"/>
          </ac:spMkLst>
        </pc:spChg>
      </pc:sldChg>
      <pc:sldChg chg="modSp mod">
        <pc:chgData name="KM11739" userId="c4f54c54-2cc2-4ad9-8c73-28963d2c9af1" providerId="ADAL" clId="{8623669D-6B8C-4E43-BDA0-6E86B376C9CB}" dt="2022-06-23T21:08:34.573" v="3499" actId="2711"/>
        <pc:sldMkLst>
          <pc:docMk/>
          <pc:sldMk cId="2999871360" sldId="316"/>
        </pc:sldMkLst>
        <pc:spChg chg="mod">
          <ac:chgData name="KM11739" userId="c4f54c54-2cc2-4ad9-8c73-28963d2c9af1" providerId="ADAL" clId="{8623669D-6B8C-4E43-BDA0-6E86B376C9CB}" dt="2022-06-23T21:08:34.573" v="3499" actId="2711"/>
          <ac:spMkLst>
            <pc:docMk/>
            <pc:sldMk cId="2999871360" sldId="316"/>
            <ac:spMk id="3" creationId="{518E2D10-9D9A-4C3E-9FB9-97D1B3D195ED}"/>
          </ac:spMkLst>
        </pc:spChg>
      </pc:sldChg>
      <pc:sldChg chg="modSp mod">
        <pc:chgData name="KM11739" userId="c4f54c54-2cc2-4ad9-8c73-28963d2c9af1" providerId="ADAL" clId="{8623669D-6B8C-4E43-BDA0-6E86B376C9CB}" dt="2022-06-23T21:16:54.826" v="3744" actId="2"/>
        <pc:sldMkLst>
          <pc:docMk/>
          <pc:sldMk cId="1718136145" sldId="317"/>
        </pc:sldMkLst>
        <pc:spChg chg="mod">
          <ac:chgData name="KM11739" userId="c4f54c54-2cc2-4ad9-8c73-28963d2c9af1" providerId="ADAL" clId="{8623669D-6B8C-4E43-BDA0-6E86B376C9CB}" dt="2022-06-23T21:16:54.826" v="3744" actId="2"/>
          <ac:spMkLst>
            <pc:docMk/>
            <pc:sldMk cId="1718136145" sldId="317"/>
            <ac:spMk id="6" creationId="{9312F762-1775-42E0-A26E-6D3A5ECF874E}"/>
          </ac:spMkLst>
        </pc:spChg>
      </pc:sldChg>
      <pc:sldChg chg="modSp mod">
        <pc:chgData name="KM11739" userId="c4f54c54-2cc2-4ad9-8c73-28963d2c9af1" providerId="ADAL" clId="{8623669D-6B8C-4E43-BDA0-6E86B376C9CB}" dt="2022-06-23T21:16:58.066" v="3745" actId="2"/>
        <pc:sldMkLst>
          <pc:docMk/>
          <pc:sldMk cId="2532776969" sldId="318"/>
        </pc:sldMkLst>
        <pc:spChg chg="mod">
          <ac:chgData name="KM11739" userId="c4f54c54-2cc2-4ad9-8c73-28963d2c9af1" providerId="ADAL" clId="{8623669D-6B8C-4E43-BDA0-6E86B376C9CB}" dt="2022-06-22T18:51:52.215" v="685" actId="20577"/>
          <ac:spMkLst>
            <pc:docMk/>
            <pc:sldMk cId="2532776969" sldId="318"/>
            <ac:spMk id="2" creationId="{7E4E4503-6646-48A2-B52A-154B6C914480}"/>
          </ac:spMkLst>
        </pc:spChg>
        <pc:spChg chg="mod">
          <ac:chgData name="KM11739" userId="c4f54c54-2cc2-4ad9-8c73-28963d2c9af1" providerId="ADAL" clId="{8623669D-6B8C-4E43-BDA0-6E86B376C9CB}" dt="2022-06-23T21:16:58.066" v="3745" actId="2"/>
          <ac:spMkLst>
            <pc:docMk/>
            <pc:sldMk cId="2532776969" sldId="318"/>
            <ac:spMk id="3" creationId="{8840D783-E831-431B-9AB4-09027C5CDE2A}"/>
          </ac:spMkLst>
        </pc:spChg>
      </pc:sldChg>
      <pc:sldChg chg="new del">
        <pc:chgData name="KM11739" userId="c4f54c54-2cc2-4ad9-8c73-28963d2c9af1" providerId="ADAL" clId="{8623669D-6B8C-4E43-BDA0-6E86B376C9CB}" dt="2022-06-23T11:00:22.454" v="2525" actId="2696"/>
        <pc:sldMkLst>
          <pc:docMk/>
          <pc:sldMk cId="3169468822" sldId="319"/>
        </pc:sldMkLst>
      </pc:sldChg>
      <pc:sldChg chg="modSp new mod">
        <pc:chgData name="KM11739" userId="c4f54c54-2cc2-4ad9-8c73-28963d2c9af1" providerId="ADAL" clId="{8623669D-6B8C-4E43-BDA0-6E86B376C9CB}" dt="2022-06-23T21:16:46.534" v="3740" actId="2"/>
        <pc:sldMkLst>
          <pc:docMk/>
          <pc:sldMk cId="3164994415" sldId="320"/>
        </pc:sldMkLst>
        <pc:spChg chg="mod">
          <ac:chgData name="KM11739" userId="c4f54c54-2cc2-4ad9-8c73-28963d2c9af1" providerId="ADAL" clId="{8623669D-6B8C-4E43-BDA0-6E86B376C9CB}" dt="2022-06-23T20:12:16.393" v="2821" actId="20577"/>
          <ac:spMkLst>
            <pc:docMk/>
            <pc:sldMk cId="3164994415" sldId="320"/>
            <ac:spMk id="2" creationId="{66AE2DB8-241C-40D7-B649-7AF212E9A054}"/>
          </ac:spMkLst>
        </pc:spChg>
        <pc:spChg chg="mod">
          <ac:chgData name="KM11739" userId="c4f54c54-2cc2-4ad9-8c73-28963d2c9af1" providerId="ADAL" clId="{8623669D-6B8C-4E43-BDA0-6E86B376C9CB}" dt="2022-06-23T21:16:46.534" v="3740" actId="2"/>
          <ac:spMkLst>
            <pc:docMk/>
            <pc:sldMk cId="3164994415" sldId="320"/>
            <ac:spMk id="3" creationId="{3121355D-452C-DF2A-837D-A2B78F25C9C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478DF27-21FC-4F43-922E-137FAE29EB93}" type="datetimeFigureOut">
              <a:rPr lang="en-GB" smtClean="0"/>
              <a:t>22/06/2022</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0302F96-7FDC-47E1-BAFD-A0224E5A849E}" type="slidenum">
              <a:rPr lang="en-GB" smtClean="0"/>
              <a:t>‹#›</a:t>
            </a:fld>
            <a:endParaRPr lang="en-GB" dirty="0"/>
          </a:p>
        </p:txBody>
      </p:sp>
    </p:spTree>
    <p:extLst>
      <p:ext uri="{BB962C8B-B14F-4D97-AF65-F5344CB8AC3E}">
        <p14:creationId xmlns:p14="http://schemas.microsoft.com/office/powerpoint/2010/main" val="1937521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F0302F96-7FDC-47E1-BAFD-A0224E5A849E}" type="slidenum">
              <a:rPr lang="en-GB" smtClean="0"/>
              <a:t>1</a:t>
            </a:fld>
            <a:endParaRPr lang="en-GB" dirty="0"/>
          </a:p>
        </p:txBody>
      </p:sp>
    </p:spTree>
    <p:extLst>
      <p:ext uri="{BB962C8B-B14F-4D97-AF65-F5344CB8AC3E}">
        <p14:creationId xmlns:p14="http://schemas.microsoft.com/office/powerpoint/2010/main" val="2175154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Produce last</a:t>
            </a:r>
          </a:p>
        </p:txBody>
      </p:sp>
      <p:sp>
        <p:nvSpPr>
          <p:cNvPr id="4" name="Slide Number Placeholder 3"/>
          <p:cNvSpPr>
            <a:spLocks noGrp="1"/>
          </p:cNvSpPr>
          <p:nvPr>
            <p:ph type="sldNum" sz="quarter" idx="5"/>
          </p:nvPr>
        </p:nvSpPr>
        <p:spPr/>
        <p:txBody>
          <a:bodyPr/>
          <a:lstStyle/>
          <a:p>
            <a:fld id="{F0302F96-7FDC-47E1-BAFD-A0224E5A849E}" type="slidenum">
              <a:rPr lang="en-GB" smtClean="0"/>
              <a:t>2</a:t>
            </a:fld>
            <a:endParaRPr lang="en-GB" dirty="0"/>
          </a:p>
        </p:txBody>
      </p:sp>
    </p:spTree>
    <p:extLst>
      <p:ext uri="{BB962C8B-B14F-4D97-AF65-F5344CB8AC3E}">
        <p14:creationId xmlns:p14="http://schemas.microsoft.com/office/powerpoint/2010/main" val="3526268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 slides convey</a:t>
            </a:r>
          </a:p>
        </p:txBody>
      </p:sp>
      <p:sp>
        <p:nvSpPr>
          <p:cNvPr id="4" name="Slide Number Placeholder 3"/>
          <p:cNvSpPr>
            <a:spLocks noGrp="1"/>
          </p:cNvSpPr>
          <p:nvPr>
            <p:ph type="sldNum" sz="quarter" idx="5"/>
          </p:nvPr>
        </p:nvSpPr>
        <p:spPr/>
        <p:txBody>
          <a:bodyPr/>
          <a:lstStyle/>
          <a:p>
            <a:fld id="{F0302F96-7FDC-47E1-BAFD-A0224E5A849E}" type="slidenum">
              <a:rPr lang="en-GB" smtClean="0"/>
              <a:t>3</a:t>
            </a:fld>
            <a:endParaRPr lang="en-GB" dirty="0"/>
          </a:p>
        </p:txBody>
      </p:sp>
    </p:spTree>
    <p:extLst>
      <p:ext uri="{BB962C8B-B14F-4D97-AF65-F5344CB8AC3E}">
        <p14:creationId xmlns:p14="http://schemas.microsoft.com/office/powerpoint/2010/main" val="3613306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specific types</a:t>
            </a:r>
          </a:p>
        </p:txBody>
      </p:sp>
      <p:sp>
        <p:nvSpPr>
          <p:cNvPr id="4" name="Slide Number Placeholder 3"/>
          <p:cNvSpPr>
            <a:spLocks noGrp="1"/>
          </p:cNvSpPr>
          <p:nvPr>
            <p:ph type="sldNum" sz="quarter" idx="5"/>
          </p:nvPr>
        </p:nvSpPr>
        <p:spPr/>
        <p:txBody>
          <a:bodyPr/>
          <a:lstStyle/>
          <a:p>
            <a:fld id="{F0302F96-7FDC-47E1-BAFD-A0224E5A849E}" type="slidenum">
              <a:rPr lang="en-GB" smtClean="0"/>
              <a:t>4</a:t>
            </a:fld>
            <a:endParaRPr lang="en-GB" dirty="0"/>
          </a:p>
        </p:txBody>
      </p:sp>
    </p:spTree>
    <p:extLst>
      <p:ext uri="{BB962C8B-B14F-4D97-AF65-F5344CB8AC3E}">
        <p14:creationId xmlns:p14="http://schemas.microsoft.com/office/powerpoint/2010/main" val="2376786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Alphabetical order</a:t>
            </a:r>
          </a:p>
        </p:txBody>
      </p:sp>
      <p:sp>
        <p:nvSpPr>
          <p:cNvPr id="4" name="Slide Number Placeholder 3"/>
          <p:cNvSpPr>
            <a:spLocks noGrp="1"/>
          </p:cNvSpPr>
          <p:nvPr>
            <p:ph type="sldNum" sz="quarter" idx="5"/>
          </p:nvPr>
        </p:nvSpPr>
        <p:spPr/>
        <p:txBody>
          <a:bodyPr/>
          <a:lstStyle/>
          <a:p>
            <a:fld id="{F0302F96-7FDC-47E1-BAFD-A0224E5A849E}" type="slidenum">
              <a:rPr lang="en-GB" smtClean="0"/>
              <a:t>10</a:t>
            </a:fld>
            <a:endParaRPr lang="en-GB" dirty="0"/>
          </a:p>
        </p:txBody>
      </p:sp>
    </p:spTree>
    <p:extLst>
      <p:ext uri="{BB962C8B-B14F-4D97-AF65-F5344CB8AC3E}">
        <p14:creationId xmlns:p14="http://schemas.microsoft.com/office/powerpoint/2010/main" val="3520225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098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6/22/22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09213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4810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6/22/22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33406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6/22/22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1863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6/22/22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0288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6/22/22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6586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2A54C80-263E-416B-A8E0-580EDEADCBDC}" type="datetimeFigureOut">
              <a:rPr lang="en-US" smtClean="0"/>
              <a:t>6/22/22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2920892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6/22/22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292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6/22/22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508337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8196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6/22/22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2769231"/>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72804-10F2-496E-91A9-D2B1CE1BE747}"/>
              </a:ext>
            </a:extLst>
          </p:cNvPr>
          <p:cNvSpPr>
            <a:spLocks noGrp="1"/>
          </p:cNvSpPr>
          <p:nvPr>
            <p:ph type="ctrTitle"/>
          </p:nvPr>
        </p:nvSpPr>
        <p:spPr>
          <a:xfrm>
            <a:off x="985968" y="4473225"/>
            <a:ext cx="8940352" cy="1095059"/>
          </a:xfrm>
        </p:spPr>
        <p:txBody>
          <a:bodyPr>
            <a:normAutofit fontScale="90000"/>
          </a:bodyPr>
          <a:lstStyle/>
          <a:p>
            <a:pPr algn="l"/>
            <a:r>
              <a:rPr lang="en-GB" sz="4800" dirty="0"/>
              <a:t>BMSW5102 </a:t>
            </a:r>
            <a:br>
              <a:rPr lang="en-GB" sz="4800" dirty="0"/>
            </a:br>
            <a:r>
              <a:rPr lang="en-GB" sz="4800" dirty="0"/>
              <a:t>Developing relationships &amp; workplace achievement</a:t>
            </a:r>
            <a:br>
              <a:rPr lang="en-GB" sz="4800" dirty="0"/>
            </a:br>
            <a:r>
              <a:rPr lang="en-GB" sz="4800" dirty="0"/>
              <a:t>Student: Orrin lee 1913896</a:t>
            </a:r>
            <a:br>
              <a:rPr lang="en-GB" sz="4800" dirty="0"/>
            </a:br>
            <a:r>
              <a:rPr lang="en-GB" sz="4800" dirty="0"/>
              <a:t>Lecturer : Sujeewa Herath</a:t>
            </a:r>
            <a:br>
              <a:rPr lang="en-GB" sz="4800" dirty="0"/>
            </a:br>
            <a:endParaRPr lang="en-GB" sz="4800" dirty="0"/>
          </a:p>
        </p:txBody>
      </p:sp>
      <p:sp>
        <p:nvSpPr>
          <p:cNvPr id="3" name="Subtitle 2">
            <a:extLst>
              <a:ext uri="{FF2B5EF4-FFF2-40B4-BE49-F238E27FC236}">
                <a16:creationId xmlns:a16="http://schemas.microsoft.com/office/drawing/2014/main" id="{7D718766-CC39-41F5-9A90-7D99DCD4D2DF}"/>
              </a:ext>
            </a:extLst>
          </p:cNvPr>
          <p:cNvSpPr>
            <a:spLocks noGrp="1"/>
          </p:cNvSpPr>
          <p:nvPr>
            <p:ph type="subTitle" idx="1"/>
          </p:nvPr>
        </p:nvSpPr>
        <p:spPr>
          <a:xfrm>
            <a:off x="985968" y="5569874"/>
            <a:ext cx="8288035" cy="471488"/>
          </a:xfrm>
        </p:spPr>
        <p:txBody>
          <a:bodyPr>
            <a:normAutofit fontScale="85000" lnSpcReduction="10000"/>
          </a:bodyPr>
          <a:lstStyle/>
          <a:p>
            <a:pPr algn="l"/>
            <a:r>
              <a:rPr lang="en-GB" sz="1900" b="1" dirty="0">
                <a:latin typeface="Arial" panose="020B0604020202020204" pitchFamily="34" charset="0"/>
                <a:cs typeface="Arial" panose="020B0604020202020204" pitchFamily="34" charset="0"/>
              </a:rPr>
              <a:t>Effects of extrinsic &amp; intrinsic factors on motivation</a:t>
            </a:r>
          </a:p>
          <a:p>
            <a:pPr algn="l"/>
            <a:endParaRPr lang="en-GB" dirty="0"/>
          </a:p>
        </p:txBody>
      </p:sp>
    </p:spTree>
    <p:extLst>
      <p:ext uri="{BB962C8B-B14F-4D97-AF65-F5344CB8AC3E}">
        <p14:creationId xmlns:p14="http://schemas.microsoft.com/office/powerpoint/2010/main" val="1188820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1E88D-20BA-4B4C-8145-E02F5AA56B84}"/>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Table of content:</a:t>
            </a:r>
          </a:p>
        </p:txBody>
      </p:sp>
      <p:sp>
        <p:nvSpPr>
          <p:cNvPr id="3" name="Content Placeholder 2">
            <a:extLst>
              <a:ext uri="{FF2B5EF4-FFF2-40B4-BE49-F238E27FC236}">
                <a16:creationId xmlns:a16="http://schemas.microsoft.com/office/drawing/2014/main" id="{40DAC87E-1806-4BA5-99A9-9277A7F37EDD}"/>
              </a:ext>
            </a:extLst>
          </p:cNvPr>
          <p:cNvSpPr>
            <a:spLocks noGrp="1"/>
          </p:cNvSpPr>
          <p:nvPr>
            <p:ph idx="1"/>
          </p:nvPr>
        </p:nvSpPr>
        <p:spPr>
          <a:xfrm>
            <a:off x="838200" y="1916698"/>
            <a:ext cx="10362373" cy="3567103"/>
          </a:xfrm>
        </p:spPr>
        <p:txBody>
          <a:bodyPr>
            <a:normAutofit fontScale="92500" lnSpcReduction="10000"/>
          </a:bodyPr>
          <a:lstStyle/>
          <a:p>
            <a:pPr marL="457200" indent="-457200" algn="just">
              <a:buFont typeface="+mj-lt"/>
              <a:buAutoNum type="arabicPeriod"/>
            </a:pPr>
            <a:r>
              <a:rPr lang="en-GB" sz="1600" dirty="0">
                <a:latin typeface="Arial" panose="020B0604020202020204" pitchFamily="34" charset="0"/>
                <a:cs typeface="Arial" panose="020B0604020202020204" pitchFamily="34" charset="0"/>
              </a:rPr>
              <a:t>Cover page</a:t>
            </a:r>
          </a:p>
          <a:p>
            <a:pPr marL="457200" indent="-457200" algn="just">
              <a:buFont typeface="+mj-lt"/>
              <a:buAutoNum type="arabicPeriod"/>
            </a:pPr>
            <a:r>
              <a:rPr lang="en-GB" sz="1600" dirty="0">
                <a:latin typeface="Arial" panose="020B0604020202020204" pitchFamily="34" charset="0"/>
                <a:cs typeface="Arial" panose="020B0604020202020204" pitchFamily="34" charset="0"/>
              </a:rPr>
              <a:t>Table of content</a:t>
            </a:r>
          </a:p>
          <a:p>
            <a:pPr marL="457200" indent="-457200" algn="just">
              <a:buFont typeface="+mj-lt"/>
              <a:buAutoNum type="arabicPeriod"/>
            </a:pPr>
            <a:r>
              <a:rPr lang="en-GB" sz="1600" dirty="0">
                <a:latin typeface="Arial" panose="020B0604020202020204" pitchFamily="34" charset="0"/>
                <a:cs typeface="Arial" panose="020B0604020202020204" pitchFamily="34" charset="0"/>
              </a:rPr>
              <a:t>Introduction</a:t>
            </a:r>
          </a:p>
          <a:p>
            <a:pPr marL="457200" indent="-457200" algn="just">
              <a:buFont typeface="+mj-lt"/>
              <a:buAutoNum type="arabicPeriod"/>
            </a:pPr>
            <a:r>
              <a:rPr lang="en-GB" sz="1600" dirty="0">
                <a:latin typeface="Arial" panose="020B0604020202020204" pitchFamily="34" charset="0"/>
                <a:cs typeface="Arial" panose="020B0604020202020204" pitchFamily="34" charset="0"/>
              </a:rPr>
              <a:t>Different Type of motivation</a:t>
            </a:r>
          </a:p>
          <a:p>
            <a:pPr marL="457200" indent="-457200" algn="just">
              <a:buFont typeface="+mj-lt"/>
              <a:buAutoNum type="arabicPeriod"/>
            </a:pPr>
            <a:r>
              <a:rPr lang="en-GB" sz="1600" dirty="0">
                <a:latin typeface="Arial" panose="020B0604020202020204" pitchFamily="34" charset="0"/>
                <a:cs typeface="Arial" panose="020B0604020202020204" pitchFamily="34" charset="0"/>
              </a:rPr>
              <a:t>What motivates me</a:t>
            </a:r>
          </a:p>
          <a:p>
            <a:pPr marL="457200" indent="-457200" algn="just">
              <a:buFont typeface="+mj-lt"/>
              <a:buAutoNum type="arabicPeriod"/>
            </a:pPr>
            <a:r>
              <a:rPr lang="en-GB" sz="1600" dirty="0">
                <a:latin typeface="Arial" panose="020B0604020202020204" pitchFamily="34" charset="0"/>
                <a:cs typeface="Arial" panose="020B0604020202020204" pitchFamily="34" charset="0"/>
              </a:rPr>
              <a:t>Advantages of  Extrinsic motivation</a:t>
            </a:r>
          </a:p>
          <a:p>
            <a:pPr marL="457200" indent="-457200" algn="just">
              <a:buFont typeface="+mj-lt"/>
              <a:buAutoNum type="arabicPeriod"/>
            </a:pPr>
            <a:r>
              <a:rPr lang="en-GB" sz="1600" dirty="0">
                <a:latin typeface="Arial" panose="020B0604020202020204" pitchFamily="34" charset="0"/>
                <a:cs typeface="Arial" panose="020B0604020202020204" pitchFamily="34" charset="0"/>
              </a:rPr>
              <a:t>Advantages of Intrinsic motivation</a:t>
            </a:r>
          </a:p>
          <a:p>
            <a:pPr marL="457200" indent="-457200" algn="just">
              <a:buFont typeface="+mj-lt"/>
              <a:buAutoNum type="arabicPeriod"/>
            </a:pPr>
            <a:r>
              <a:rPr lang="en-GB" sz="1600" dirty="0">
                <a:latin typeface="Arial" panose="020B0604020202020204" pitchFamily="34" charset="0"/>
                <a:cs typeface="Arial" panose="020B0604020202020204" pitchFamily="34" charset="0"/>
              </a:rPr>
              <a:t>Theories of motivation</a:t>
            </a:r>
          </a:p>
          <a:p>
            <a:pPr marL="457200" indent="-457200" algn="just">
              <a:buFont typeface="+mj-lt"/>
              <a:buAutoNum type="arabicPeriod"/>
            </a:pPr>
            <a:r>
              <a:rPr lang="en-GB" sz="1600" dirty="0">
                <a:latin typeface="Arial" panose="020B0604020202020204" pitchFamily="34" charset="0"/>
                <a:cs typeface="Arial" panose="020B0604020202020204" pitchFamily="34" charset="0"/>
              </a:rPr>
              <a:t>Types of development vehicles</a:t>
            </a:r>
          </a:p>
          <a:p>
            <a:pPr marL="457200" indent="-457200" algn="just">
              <a:buFont typeface="+mj-lt"/>
              <a:buAutoNum type="arabicPeriod"/>
            </a:pPr>
            <a:r>
              <a:rPr lang="en-GB" sz="1600" dirty="0">
                <a:latin typeface="Arial" panose="020B0604020202020204" pitchFamily="34" charset="0"/>
                <a:cs typeface="Arial" panose="020B0604020202020204" pitchFamily="34" charset="0"/>
              </a:rPr>
              <a:t>Reference list</a:t>
            </a:r>
          </a:p>
          <a:p>
            <a:pPr marL="457200" indent="-457200">
              <a:buFont typeface="+mj-lt"/>
              <a:buAutoNum type="arabicPeriod"/>
            </a:pPr>
            <a:endParaRPr lang="en-GB" sz="1200" dirty="0">
              <a:latin typeface="Arial" panose="020B0604020202020204" pitchFamily="34" charset="0"/>
              <a:cs typeface="Arial" panose="020B0604020202020204" pitchFamily="34" charset="0"/>
            </a:endParaRPr>
          </a:p>
          <a:p>
            <a:pPr marL="457200" indent="-457200">
              <a:buFont typeface="+mj-lt"/>
              <a:buAutoNum type="arabicPeriod"/>
            </a:pPr>
            <a:endParaRPr lang="en-GB" sz="1200" dirty="0">
              <a:latin typeface="Arial" panose="020B0604020202020204" pitchFamily="34" charset="0"/>
              <a:cs typeface="Arial" panose="020B0604020202020204" pitchFamily="34" charset="0"/>
            </a:endParaRPr>
          </a:p>
          <a:p>
            <a:pPr marL="457200" indent="-457200">
              <a:buFont typeface="+mj-lt"/>
              <a:buAutoNum type="arabicPeriod"/>
            </a:pPr>
            <a:endParaRPr lang="en-GB" sz="1200" dirty="0">
              <a:latin typeface="Arial" panose="020B0604020202020204" pitchFamily="34" charset="0"/>
              <a:cs typeface="Arial" panose="020B0604020202020204" pitchFamily="34" charset="0"/>
            </a:endParaRPr>
          </a:p>
          <a:p>
            <a:pPr marL="457200" indent="-457200">
              <a:buFont typeface="+mj-lt"/>
              <a:buAutoNum type="arabicPeriod"/>
            </a:pPr>
            <a:endParaRPr lang="en-GB" sz="2400" dirty="0"/>
          </a:p>
          <a:p>
            <a:pPr marL="457200" indent="-457200">
              <a:buFont typeface="+mj-lt"/>
              <a:buAutoNum type="arabicPeriod"/>
            </a:pPr>
            <a:endParaRPr lang="en-GB" sz="2400" dirty="0"/>
          </a:p>
          <a:p>
            <a:pPr marL="457200" indent="-457200">
              <a:buFont typeface="+mj-lt"/>
              <a:buAutoNum type="arabicPeriod"/>
            </a:pPr>
            <a:endParaRPr lang="en-GB" sz="2400" dirty="0"/>
          </a:p>
          <a:p>
            <a:pPr marL="457200" indent="-457200">
              <a:buFont typeface="+mj-lt"/>
              <a:buAutoNum type="arabicPeriod"/>
            </a:pPr>
            <a:endParaRPr lang="en-GB" sz="2400" dirty="0"/>
          </a:p>
        </p:txBody>
      </p:sp>
    </p:spTree>
    <p:extLst>
      <p:ext uri="{BB962C8B-B14F-4D97-AF65-F5344CB8AC3E}">
        <p14:creationId xmlns:p14="http://schemas.microsoft.com/office/powerpoint/2010/main" val="1509186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26183-0312-4070-B3F2-5FBA6AD96412}"/>
              </a:ext>
            </a:extLst>
          </p:cNvPr>
          <p:cNvSpPr>
            <a:spLocks noGrp="1"/>
          </p:cNvSpPr>
          <p:nvPr>
            <p:ph type="title"/>
          </p:nvPr>
        </p:nvSpPr>
        <p:spPr>
          <a:xfrm>
            <a:off x="1097280" y="286604"/>
            <a:ext cx="10058400" cy="810070"/>
          </a:xfrm>
        </p:spPr>
        <p:txBody>
          <a:bodyPr/>
          <a:lstStyle/>
          <a:p>
            <a:r>
              <a:rPr lang="en-GB" b="1" u="sng" dirty="0">
                <a:effectLst>
                  <a:outerShdw blurRad="38100" dist="38100" dir="2700000" algn="tl">
                    <a:srgbClr val="000000">
                      <a:alpha val="43137"/>
                    </a:srgbClr>
                  </a:outerShdw>
                </a:effectLst>
              </a:rPr>
              <a:t>Introduction</a:t>
            </a:r>
          </a:p>
        </p:txBody>
      </p:sp>
      <p:sp>
        <p:nvSpPr>
          <p:cNvPr id="3" name="Content Placeholder 2">
            <a:extLst>
              <a:ext uri="{FF2B5EF4-FFF2-40B4-BE49-F238E27FC236}">
                <a16:creationId xmlns:a16="http://schemas.microsoft.com/office/drawing/2014/main" id="{E054E541-16B8-4C90-9C11-D0A049D2BE7B}"/>
              </a:ext>
            </a:extLst>
          </p:cNvPr>
          <p:cNvSpPr>
            <a:spLocks noGrp="1"/>
          </p:cNvSpPr>
          <p:nvPr>
            <p:ph idx="1"/>
          </p:nvPr>
        </p:nvSpPr>
        <p:spPr>
          <a:xfrm>
            <a:off x="640080" y="1522284"/>
            <a:ext cx="10515600" cy="4351338"/>
          </a:xfrm>
        </p:spPr>
        <p:txBody>
          <a:bodyPr>
            <a:normAutofit/>
          </a:bodyPr>
          <a:lstStyle/>
          <a:p>
            <a:endParaRPr lang="en-GB" u="sng" dirty="0"/>
          </a:p>
          <a:p>
            <a:r>
              <a:rPr lang="en-GB" sz="1800" dirty="0">
                <a:latin typeface="Arial" panose="020B0604020202020204" pitchFamily="34" charset="0"/>
                <a:cs typeface="Arial" panose="020B0604020202020204" pitchFamily="34" charset="0"/>
              </a:rPr>
              <a:t>The purpose of this short presentation is to Explore the Effects of extrinsic and intrinsic factors on motivation as a development vehicle. The author will attempt to identify the key difference between extrinsic and intrinsic factors and the advantage and disadvantage of both motivational types, The author will also explain which motivational type they are mostly influenced by and why. This presentation will serve as a precursor to the authors written report which will most likely be published on 05/08/2022.</a:t>
            </a:r>
          </a:p>
          <a:p>
            <a:endParaRPr lang="en-GB" sz="1800" i="1" dirty="0">
              <a:solidFill>
                <a:srgbClr val="0070C0"/>
              </a:solidFill>
            </a:endParaRPr>
          </a:p>
        </p:txBody>
      </p:sp>
    </p:spTree>
    <p:extLst>
      <p:ext uri="{BB962C8B-B14F-4D97-AF65-F5344CB8AC3E}">
        <p14:creationId xmlns:p14="http://schemas.microsoft.com/office/powerpoint/2010/main" val="126649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CEC5F-862A-4975-9A41-FEF2CA595F85}"/>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Different types of motivation</a:t>
            </a:r>
          </a:p>
        </p:txBody>
      </p:sp>
      <p:sp>
        <p:nvSpPr>
          <p:cNvPr id="4" name="Text Placeholder 3">
            <a:extLst>
              <a:ext uri="{FF2B5EF4-FFF2-40B4-BE49-F238E27FC236}">
                <a16:creationId xmlns:a16="http://schemas.microsoft.com/office/drawing/2014/main" id="{1E592F54-ABDB-4A16-A5C5-D97398F2FC9F}"/>
              </a:ext>
            </a:extLst>
          </p:cNvPr>
          <p:cNvSpPr>
            <a:spLocks noGrp="1"/>
          </p:cNvSpPr>
          <p:nvPr>
            <p:ph type="body" idx="1"/>
          </p:nvPr>
        </p:nvSpPr>
        <p:spPr/>
        <p:txBody>
          <a:bodyPr/>
          <a:lstStyle/>
          <a:p>
            <a:r>
              <a:rPr lang="en-GB" u="sng" dirty="0">
                <a:latin typeface="Arial" panose="020B0604020202020204" pitchFamily="34" charset="0"/>
                <a:cs typeface="Arial" panose="020B0604020202020204" pitchFamily="34" charset="0"/>
              </a:rPr>
              <a:t>EXTRINSIC</a:t>
            </a:r>
          </a:p>
        </p:txBody>
      </p:sp>
      <p:sp>
        <p:nvSpPr>
          <p:cNvPr id="5" name="Content Placeholder 4">
            <a:extLst>
              <a:ext uri="{FF2B5EF4-FFF2-40B4-BE49-F238E27FC236}">
                <a16:creationId xmlns:a16="http://schemas.microsoft.com/office/drawing/2014/main" id="{B6890DD0-2079-4C05-94FB-2A8E67947364}"/>
              </a:ext>
            </a:extLst>
          </p:cNvPr>
          <p:cNvSpPr>
            <a:spLocks noGrp="1"/>
          </p:cNvSpPr>
          <p:nvPr>
            <p:ph sz="half" idx="2"/>
          </p:nvPr>
        </p:nvSpPr>
        <p:spPr/>
        <p:txBody>
          <a:bodyPr/>
          <a:lstStyle/>
          <a:p>
            <a:pPr algn="just"/>
            <a:r>
              <a:rPr lang="en-GB" dirty="0"/>
              <a:t> </a:t>
            </a:r>
            <a:r>
              <a:rPr lang="en-GB" dirty="0">
                <a:latin typeface="Arial" panose="020B0604020202020204" pitchFamily="34" charset="0"/>
                <a:cs typeface="Arial" panose="020B0604020202020204" pitchFamily="34" charset="0"/>
              </a:rPr>
              <a:t>rewards or other incentives — like praise, fame, or money — are used as motivation for specific activities</a:t>
            </a:r>
          </a:p>
        </p:txBody>
      </p:sp>
      <p:sp>
        <p:nvSpPr>
          <p:cNvPr id="6" name="Text Placeholder 5">
            <a:extLst>
              <a:ext uri="{FF2B5EF4-FFF2-40B4-BE49-F238E27FC236}">
                <a16:creationId xmlns:a16="http://schemas.microsoft.com/office/drawing/2014/main" id="{15E61256-934B-4316-9F91-6F8C43F0C617}"/>
              </a:ext>
            </a:extLst>
          </p:cNvPr>
          <p:cNvSpPr>
            <a:spLocks noGrp="1"/>
          </p:cNvSpPr>
          <p:nvPr>
            <p:ph type="body" sz="quarter" idx="3"/>
          </p:nvPr>
        </p:nvSpPr>
        <p:spPr/>
        <p:txBody>
          <a:bodyPr/>
          <a:lstStyle/>
          <a:p>
            <a:r>
              <a:rPr lang="en-GB" u="sng" dirty="0">
                <a:latin typeface="Arial" panose="020B0604020202020204" pitchFamily="34" charset="0"/>
                <a:cs typeface="Arial" panose="020B0604020202020204" pitchFamily="34" charset="0"/>
              </a:rPr>
              <a:t>INTRINSIC</a:t>
            </a:r>
          </a:p>
        </p:txBody>
      </p:sp>
      <p:sp>
        <p:nvSpPr>
          <p:cNvPr id="7" name="Content Placeholder 6">
            <a:extLst>
              <a:ext uri="{FF2B5EF4-FFF2-40B4-BE49-F238E27FC236}">
                <a16:creationId xmlns:a16="http://schemas.microsoft.com/office/drawing/2014/main" id="{2BA547E5-0A76-4244-A5E4-99207FC821ED}"/>
              </a:ext>
            </a:extLst>
          </p:cNvPr>
          <p:cNvSpPr>
            <a:spLocks noGrp="1"/>
          </p:cNvSpPr>
          <p:nvPr>
            <p:ph sz="quarter" idx="4"/>
          </p:nvPr>
        </p:nvSpPr>
        <p:spPr/>
        <p:txBody>
          <a:bodyPr/>
          <a:lstStyle/>
          <a:p>
            <a:pPr algn="just"/>
            <a:r>
              <a:rPr lang="en-GB" dirty="0">
                <a:latin typeface="Arial" panose="020B0604020202020204" pitchFamily="34" charset="0"/>
                <a:cs typeface="Arial" panose="020B0604020202020204" pitchFamily="34" charset="0"/>
              </a:rPr>
              <a:t> the doing of an activity for its inherent satisfaction rather than for some separable consequence.</a:t>
            </a:r>
          </a:p>
        </p:txBody>
      </p:sp>
    </p:spTree>
    <p:extLst>
      <p:ext uri="{BB962C8B-B14F-4D97-AF65-F5344CB8AC3E}">
        <p14:creationId xmlns:p14="http://schemas.microsoft.com/office/powerpoint/2010/main" val="927497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AD29F-5A50-45D2-BDD7-0EEE028C34FA}"/>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What motivates me personally &amp; why</a:t>
            </a:r>
          </a:p>
        </p:txBody>
      </p:sp>
      <p:sp>
        <p:nvSpPr>
          <p:cNvPr id="3" name="Content Placeholder 2">
            <a:extLst>
              <a:ext uri="{FF2B5EF4-FFF2-40B4-BE49-F238E27FC236}">
                <a16:creationId xmlns:a16="http://schemas.microsoft.com/office/drawing/2014/main" id="{D83F39BB-7A7B-4510-AE4D-560FFA5858C9}"/>
              </a:ext>
            </a:extLst>
          </p:cNvPr>
          <p:cNvSpPr>
            <a:spLocks noGrp="1"/>
          </p:cNvSpPr>
          <p:nvPr>
            <p:ph idx="1"/>
          </p:nvPr>
        </p:nvSpPr>
        <p:spPr>
          <a:xfrm>
            <a:off x="629208" y="1822383"/>
            <a:ext cx="10233821" cy="3880773"/>
          </a:xfrm>
        </p:spPr>
        <p:txBody>
          <a:bodyPr>
            <a:normAutofit/>
          </a:bodyPr>
          <a:lstStyle/>
          <a:p>
            <a:pPr algn="just"/>
            <a:r>
              <a:rPr lang="en-GB" dirty="0"/>
              <a:t>I am personally  </a:t>
            </a:r>
            <a:r>
              <a:rPr lang="en-GB" dirty="0">
                <a:latin typeface="Arial" panose="020B0604020202020204" pitchFamily="34" charset="0"/>
                <a:cs typeface="Arial" panose="020B0604020202020204" pitchFamily="34" charset="0"/>
              </a:rPr>
              <a:t>intrinsic in my motivation, I am more likely to do something because I find it fun or self-fulfilling. The reason I am intrinsic in nature can most likely be traced back to my early childhood ,my family were religious and it was drummed into me from an early age that I should not do things to gain praise from others, as an adult even though I am no longer religious I still believe in doing something because it needs doing, even if no one is there to see me doing it, this trait is profoundly intrinsic. I am more likely to play the long game and reap rewards down the line.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8724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FA157-3BB8-49FD-A9FF-1788236B2736}"/>
              </a:ext>
            </a:extLst>
          </p:cNvPr>
          <p:cNvSpPr>
            <a:spLocks noGrp="1"/>
          </p:cNvSpPr>
          <p:nvPr>
            <p:ph type="title"/>
          </p:nvPr>
        </p:nvSpPr>
        <p:spPr/>
        <p:txBody>
          <a:bodyPr>
            <a:normAutofit/>
          </a:bodyPr>
          <a:lstStyle/>
          <a:p>
            <a:r>
              <a:rPr lang="en-GB" sz="4400" b="1" u="sng" dirty="0">
                <a:effectLst>
                  <a:outerShdw blurRad="38100" dist="38100" dir="2700000" algn="tl">
                    <a:srgbClr val="000000">
                      <a:alpha val="43137"/>
                    </a:srgbClr>
                  </a:outerShdw>
                </a:effectLst>
              </a:rPr>
              <a:t>Advantages of Extrinsic motivation</a:t>
            </a:r>
            <a:endParaRPr lang="en-GB" b="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18E2D10-9D9A-4C3E-9FB9-97D1B3D195ED}"/>
              </a:ext>
            </a:extLst>
          </p:cNvPr>
          <p:cNvSpPr>
            <a:spLocks noGrp="1"/>
          </p:cNvSpPr>
          <p:nvPr>
            <p:ph idx="1"/>
          </p:nvPr>
        </p:nvSpPr>
        <p:spPr/>
        <p:txBody>
          <a:bodyPr>
            <a:normAutofit/>
          </a:bodyPr>
          <a:lstStyle/>
          <a:p>
            <a:pPr marL="457200" lvl="1" indent="0" algn="just">
              <a:buNone/>
            </a:pPr>
            <a:r>
              <a:rPr lang="en-GB" dirty="0">
                <a:latin typeface="Arial" panose="020B0604020202020204" pitchFamily="34" charset="0"/>
                <a:cs typeface="Arial" panose="020B0604020202020204" pitchFamily="34" charset="0"/>
              </a:rPr>
              <a:t>Extrinsic rewards are more easier to spot and quantify than intrinsic ones, extrinsic motivations like fame or money are more likely to be instantaneous and  employee’s who do not have long term aspirations to stay with a company are more likely to be enticed by extrinsic motivational factors like bonus based on immediate sales as opposed to a reward the will materialize in the future.</a:t>
            </a:r>
          </a:p>
        </p:txBody>
      </p:sp>
    </p:spTree>
    <p:extLst>
      <p:ext uri="{BB962C8B-B14F-4D97-AF65-F5344CB8AC3E}">
        <p14:creationId xmlns:p14="http://schemas.microsoft.com/office/powerpoint/2010/main" val="2999871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369CD-ECD1-4CC3-A598-215B15876F1B}"/>
              </a:ext>
            </a:extLst>
          </p:cNvPr>
          <p:cNvSpPr>
            <a:spLocks noGrp="1"/>
          </p:cNvSpPr>
          <p:nvPr>
            <p:ph type="title"/>
          </p:nvPr>
        </p:nvSpPr>
        <p:spPr/>
        <p:txBody>
          <a:bodyPr>
            <a:normAutofit/>
          </a:bodyPr>
          <a:lstStyle/>
          <a:p>
            <a:r>
              <a:rPr lang="en-GB" sz="4400" b="1" u="sng" dirty="0">
                <a:effectLst>
                  <a:outerShdw blurRad="38100" dist="38100" dir="2700000" algn="tl">
                    <a:srgbClr val="000000">
                      <a:alpha val="43137"/>
                    </a:srgbClr>
                  </a:outerShdw>
                </a:effectLst>
              </a:rPr>
              <a:t>Advantages of Intrinsic motivation</a:t>
            </a:r>
            <a:endParaRPr lang="en-GB" b="1" u="sng" dirty="0">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9312F762-1775-42E0-A26E-6D3A5ECF874E}"/>
              </a:ext>
            </a:extLst>
          </p:cNvPr>
          <p:cNvSpPr>
            <a:spLocks noGrp="1"/>
          </p:cNvSpPr>
          <p:nvPr>
            <p:ph idx="1"/>
          </p:nvPr>
        </p:nvSpPr>
        <p:spPr>
          <a:xfrm>
            <a:off x="838200" y="2141310"/>
            <a:ext cx="10515600" cy="3584575"/>
          </a:xfrm>
        </p:spPr>
        <p:txBody>
          <a:bodyPr>
            <a:noAutofit/>
          </a:bodyPr>
          <a:lstStyle/>
          <a:p>
            <a:pPr lvl="1" algn="just"/>
            <a:endParaRPr lang="en-GB" sz="2800" dirty="0">
              <a:latin typeface="Arial" panose="020B0604020202020204" pitchFamily="34" charset="0"/>
              <a:cs typeface="Arial" panose="020B0604020202020204" pitchFamily="34" charset="0"/>
            </a:endParaRPr>
          </a:p>
          <a:p>
            <a:pPr marL="457200" lvl="1" indent="0" algn="just">
              <a:buNone/>
            </a:pPr>
            <a:r>
              <a:rPr lang="en-GB" sz="2800" dirty="0">
                <a:latin typeface="Arial" panose="020B0604020202020204" pitchFamily="34" charset="0"/>
                <a:cs typeface="Arial" panose="020B0604020202020204" pitchFamily="34" charset="0"/>
              </a:rPr>
              <a:t>People that are intrinsically motivated are more likely to look at the bigger picture and do things that benefit them in the long run,i.e someone who is intrinsically motivated would more likely be willing to accept an offer of training that would benefit them in the long run as opposed to a wage rise that could cause job cuts in the future</a:t>
            </a:r>
            <a:r>
              <a:rPr lang="en-GB" sz="2800" dirty="0"/>
              <a:t>.</a:t>
            </a:r>
          </a:p>
        </p:txBody>
      </p:sp>
    </p:spTree>
    <p:extLst>
      <p:ext uri="{BB962C8B-B14F-4D97-AF65-F5344CB8AC3E}">
        <p14:creationId xmlns:p14="http://schemas.microsoft.com/office/powerpoint/2010/main" val="1718136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E4503-6646-48A2-B52A-154B6C914480}"/>
              </a:ext>
            </a:extLst>
          </p:cNvPr>
          <p:cNvSpPr>
            <a:spLocks noGrp="1"/>
          </p:cNvSpPr>
          <p:nvPr>
            <p:ph type="title"/>
          </p:nvPr>
        </p:nvSpPr>
        <p:spPr/>
        <p:txBody>
          <a:bodyPr>
            <a:normAutofit/>
          </a:bodyPr>
          <a:lstStyle/>
          <a:p>
            <a:r>
              <a:rPr lang="en-GB" sz="4400" b="1" u="sng" dirty="0">
                <a:effectLst>
                  <a:outerShdw blurRad="38100" dist="38100" dir="2700000" algn="tl">
                    <a:srgbClr val="000000">
                      <a:alpha val="43137"/>
                    </a:srgbClr>
                  </a:outerShdw>
                </a:effectLst>
              </a:rPr>
              <a:t>Theories of motivation</a:t>
            </a:r>
            <a:endParaRPr lang="en-GB" b="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840D783-E831-431B-9AB4-09027C5CDE2A}"/>
              </a:ext>
            </a:extLst>
          </p:cNvPr>
          <p:cNvSpPr>
            <a:spLocks noGrp="1"/>
          </p:cNvSpPr>
          <p:nvPr>
            <p:ph idx="1"/>
          </p:nvPr>
        </p:nvSpPr>
        <p:spPr>
          <a:xfrm>
            <a:off x="838200" y="2118178"/>
            <a:ext cx="10515600" cy="3236232"/>
          </a:xfrm>
        </p:spPr>
        <p:txBody>
          <a:bodyPr>
            <a:normAutofit/>
          </a:bodyPr>
          <a:lstStyle/>
          <a:p>
            <a:pPr algn="just"/>
            <a:r>
              <a:rPr lang="en-GB" dirty="0">
                <a:latin typeface="Arial" panose="020B0604020202020204" pitchFamily="34" charset="0"/>
                <a:cs typeface="Arial" panose="020B0604020202020204" pitchFamily="34" charset="0"/>
              </a:rPr>
              <a:t>There are many different theories on what motivate a person, </a:t>
            </a:r>
            <a:r>
              <a:rPr lang="en-GB" sz="1900" dirty="0">
                <a:latin typeface="Arial" panose="020B0604020202020204" pitchFamily="34" charset="0"/>
                <a:cs typeface="Arial" panose="020B0604020202020204" pitchFamily="34" charset="0"/>
              </a:rPr>
              <a:t>Maslow's hierarchy of needs is a motivational model with five-tier  of human needs, often depicted as hierarchical levels within a pyramid (</a:t>
            </a:r>
            <a:r>
              <a:rPr lang="en-GB" sz="1800" dirty="0">
                <a:latin typeface="Arial" panose="020B0604020202020204" pitchFamily="34" charset="0"/>
                <a:cs typeface="Arial" panose="020B0604020202020204" pitchFamily="34" charset="0"/>
              </a:rPr>
              <a:t>McLeod, S., 2007) </a:t>
            </a:r>
            <a:r>
              <a:rPr lang="en-GB" sz="1900" dirty="0">
                <a:latin typeface="Arial" panose="020B0604020202020204" pitchFamily="34" charset="0"/>
                <a:cs typeface="Arial" panose="020B0604020202020204" pitchFamily="34" charset="0"/>
              </a:rPr>
              <a:t>it is one</a:t>
            </a:r>
            <a:r>
              <a:rPr lang="en-GB" dirty="0">
                <a:latin typeface="Arial" panose="020B0604020202020204" pitchFamily="34" charset="0"/>
                <a:cs typeface="Arial" panose="020B0604020202020204" pitchFamily="34" charset="0"/>
              </a:rPr>
              <a:t> of the more well known models, (Koontz &amp; weihrich 2010) the authors of this theory argue that the needs of people act as a motivation &amp; are translated into goals for the subject to achieve ,once one need is met the subject can concentrate on fulfilling another need according to its importance (S.McLeod,2018), the final need in this model is self-fulfilment. Another theorist  Taylor (1911) claims that If a person does one thing it leads to another. People will be motivated to work if  there is a direct correlation between rewards and punishments &amp; they are rewarded or punished according to performance.</a:t>
            </a:r>
            <a:r>
              <a:rPr lang="en-GB" sz="3200" dirty="0">
                <a:latin typeface="Arial" panose="020B0604020202020204" pitchFamily="34" charset="0"/>
                <a:cs typeface="Arial" panose="020B0604020202020204" pitchFamily="34" charset="0"/>
              </a:rPr>
              <a:t> </a:t>
            </a:r>
            <a:endParaRPr lang="en-GB" sz="32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2776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E2DB8-241C-40D7-B649-7AF212E9A054}"/>
              </a:ext>
            </a:extLst>
          </p:cNvPr>
          <p:cNvSpPr>
            <a:spLocks noGrp="1"/>
          </p:cNvSpPr>
          <p:nvPr>
            <p:ph type="title"/>
          </p:nvPr>
        </p:nvSpPr>
        <p:spPr/>
        <p:txBody>
          <a:bodyPr/>
          <a:lstStyle/>
          <a:p>
            <a:r>
              <a:rPr lang="en-US" dirty="0"/>
              <a:t>Types of Development vehicles</a:t>
            </a:r>
          </a:p>
        </p:txBody>
      </p:sp>
      <p:sp>
        <p:nvSpPr>
          <p:cNvPr id="3" name="Content Placeholder 2">
            <a:extLst>
              <a:ext uri="{FF2B5EF4-FFF2-40B4-BE49-F238E27FC236}">
                <a16:creationId xmlns:a16="http://schemas.microsoft.com/office/drawing/2014/main" id="{3121355D-452C-DF2A-837D-A2B78F25C9CA}"/>
              </a:ext>
            </a:extLst>
          </p:cNvPr>
          <p:cNvSpPr>
            <a:spLocks noGrp="1"/>
          </p:cNvSpPr>
          <p:nvPr>
            <p:ph idx="1"/>
          </p:nvPr>
        </p:nvSpPr>
        <p:spPr/>
        <p:txBody>
          <a:bodyPr>
            <a:normAutofit lnSpcReduction="10000"/>
          </a:bodyPr>
          <a:lstStyle/>
          <a:p>
            <a:pPr algn="just"/>
            <a:r>
              <a:rPr lang="en-GB" dirty="0">
                <a:latin typeface="Arial" panose="020B0604020202020204" pitchFamily="34" charset="0"/>
                <a:cs typeface="Arial" panose="020B0604020202020204" pitchFamily="34" charset="0"/>
              </a:rPr>
              <a:t>work groups provide an excellent vehicle for development of individual members as well as the organization (M,Hensey,2022),apart from work groups there are many development vehicles such as:</a:t>
            </a:r>
            <a:endParaRPr lang="en-GB" dirty="0">
              <a:latin typeface="Arial" panose="020B0604020202020204" pitchFamily="34" charset="0"/>
              <a:cs typeface="Arial" panose="020B0604020202020204" pitchFamily="34" charset="0"/>
              <a:sym typeface="Symbol" pitchFamily="2" charset="2"/>
            </a:endParaRPr>
          </a:p>
          <a:p>
            <a:pPr algn="just"/>
            <a:r>
              <a:rPr lang="en-GB" dirty="0">
                <a:latin typeface="Arial" panose="020B0604020202020204" pitchFamily="34" charset="0"/>
                <a:cs typeface="Arial" panose="020B0604020202020204" pitchFamily="34" charset="0"/>
              </a:rPr>
              <a:t>Studying for professional qualifications</a:t>
            </a:r>
          </a:p>
          <a:p>
            <a:pPr algn="just"/>
            <a:r>
              <a:rPr lang="en-GB" dirty="0">
                <a:latin typeface="Arial" panose="020B0604020202020204" pitchFamily="34" charset="0"/>
                <a:cs typeface="Arial" panose="020B0604020202020204" pitchFamily="34" charset="0"/>
              </a:rPr>
              <a:t>Studying for qualification's is intrinsic and employer can use this to ascertain a employees level of commitment to the company</a:t>
            </a:r>
          </a:p>
          <a:p>
            <a:pPr algn="just"/>
            <a:r>
              <a:rPr lang="en-GB" dirty="0">
                <a:latin typeface="Arial" panose="020B0604020202020204" pitchFamily="34" charset="0"/>
                <a:cs typeface="Arial" panose="020B0604020202020204" pitchFamily="34" charset="0"/>
              </a:rPr>
              <a:t>Networking/Attending relevant External Business Events Networking could be seen as more of a intrinsic development tool</a:t>
            </a:r>
          </a:p>
          <a:p>
            <a:pPr algn="just"/>
            <a:r>
              <a:rPr lang="en-GB" dirty="0">
                <a:latin typeface="Arial" panose="020B0604020202020204" pitchFamily="34" charset="0"/>
                <a:cs typeface="Arial" panose="020B0604020202020204" pitchFamily="34" charset="0"/>
              </a:rPr>
              <a:t> Performance management, This can be intrinsic or extrinsic in nature, it is a continual process of identifying, quantify &amp; developing the performance of individuals and teams Aguinis (2005), It is a means of getting better results from the organization, Armstrong, M., 2021.</a:t>
            </a:r>
          </a:p>
          <a:p>
            <a:endParaRPr lang="en-GB"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4994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F319F-53D6-7044-9150-0265C4046787}"/>
              </a:ext>
            </a:extLst>
          </p:cNvPr>
          <p:cNvSpPr>
            <a:spLocks noGrp="1"/>
          </p:cNvSpPr>
          <p:nvPr>
            <p:ph type="title"/>
          </p:nvPr>
        </p:nvSpPr>
        <p:spPr/>
        <p:txBody>
          <a:bodyPr/>
          <a:lstStyle/>
          <a:p>
            <a:r>
              <a:rPr lang="en-US" u="sng"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B836800A-666A-A240-8FB2-780DF80720F8}"/>
              </a:ext>
            </a:extLst>
          </p:cNvPr>
          <p:cNvSpPr>
            <a:spLocks noGrp="1"/>
          </p:cNvSpPr>
          <p:nvPr>
            <p:ph idx="1"/>
          </p:nvPr>
        </p:nvSpPr>
        <p:spPr>
          <a:xfrm>
            <a:off x="677333" y="1668220"/>
            <a:ext cx="10235505" cy="3880773"/>
          </a:xfrm>
        </p:spPr>
        <p:txBody>
          <a:bodyPr>
            <a:normAutofit/>
          </a:bodyPr>
          <a:lstStyle/>
          <a:p>
            <a:pPr marL="457200" indent="-457200" algn="just">
              <a:buFont typeface="+mj-lt"/>
              <a:buAutoNum type="arabicPeriod"/>
            </a:pPr>
            <a:r>
              <a:rPr lang="en-GB" dirty="0">
                <a:latin typeface="Arial" panose="020B0604020202020204" pitchFamily="34" charset="0"/>
                <a:cs typeface="Arial" panose="020B0604020202020204" pitchFamily="34" charset="0"/>
              </a:rPr>
              <a:t>Armstrong, M., 2021. Performance management.</a:t>
            </a:r>
          </a:p>
          <a:p>
            <a:pPr marL="457200" indent="-457200" algn="just">
              <a:buFont typeface="+mj-lt"/>
              <a:buAutoNum type="arabicPeriod"/>
            </a:pPr>
            <a:r>
              <a:rPr lang="en-GB" dirty="0">
                <a:latin typeface="Arial" panose="020B0604020202020204" pitchFamily="34" charset="0"/>
                <a:cs typeface="Arial" panose="020B0604020202020204" pitchFamily="34" charset="0"/>
              </a:rPr>
              <a:t>Armstrong, M. (2020) Armstrong’s Handbook of Human Resource Management Practice. 15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Edition. London, Kogan Page Ltd</a:t>
            </a:r>
          </a:p>
          <a:p>
            <a:pPr marL="457200" indent="-457200" algn="just">
              <a:buFont typeface="+mj-lt"/>
              <a:buAutoNum type="arabicPeriod"/>
            </a:pPr>
            <a:r>
              <a:rPr lang="en-GB" dirty="0">
                <a:latin typeface="Arial" panose="020B0604020202020204" pitchFamily="34" charset="0"/>
                <a:cs typeface="Arial" panose="020B0604020202020204" pitchFamily="34" charset="0"/>
              </a:rPr>
              <a:t>Hensey, M., Teams Are the Best Development Vehicles. In Collective Excellence: Building Effective Teams (pp. 85-87). ASCE.</a:t>
            </a:r>
          </a:p>
          <a:p>
            <a:pPr marL="457200" lvl="0" indent="-457200" algn="just">
              <a:buFont typeface="+mj-lt"/>
              <a:buAutoNum type="arabicPeriod"/>
            </a:pPr>
            <a:r>
              <a:rPr lang="en-GB" dirty="0">
                <a:latin typeface="Arial" panose="020B0604020202020204" pitchFamily="34" charset="0"/>
                <a:cs typeface="Arial" panose="020B0604020202020204" pitchFamily="34" charset="0"/>
              </a:rPr>
              <a:t>Koontz and Weirich 2010,p.289</a:t>
            </a:r>
          </a:p>
          <a:p>
            <a:pPr marL="457200" lvl="0" indent="-457200" algn="just">
              <a:buFont typeface="+mj-lt"/>
              <a:buAutoNum type="arabicPeriod"/>
            </a:pPr>
            <a:r>
              <a:rPr lang="en-GB" dirty="0">
                <a:latin typeface="Arial" panose="020B0604020202020204" pitchFamily="34" charset="0"/>
                <a:cs typeface="Arial" panose="020B0604020202020204" pitchFamily="34" charset="0"/>
              </a:rPr>
              <a:t>McLeod, S., 2018. Maslow's hierarchy of needs. Simply psychology, 1(1-18).</a:t>
            </a:r>
          </a:p>
          <a:p>
            <a:pPr lvl="0"/>
            <a:endParaRPr lang="en-GB" dirty="0"/>
          </a:p>
          <a:p>
            <a:pPr lvl="0"/>
            <a:endParaRPr lang="en-GB" dirty="0"/>
          </a:p>
        </p:txBody>
      </p:sp>
    </p:spTree>
    <p:extLst>
      <p:ext uri="{BB962C8B-B14F-4D97-AF65-F5344CB8AC3E}">
        <p14:creationId xmlns:p14="http://schemas.microsoft.com/office/powerpoint/2010/main" val="354163703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3004</TotalTime>
  <Words>855</Words>
  <Application>Microsoft Macintosh PowerPoint</Application>
  <PresentationFormat>Widescreen</PresentationFormat>
  <Paragraphs>61</Paragraphs>
  <Slides>10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Retrospect</vt:lpstr>
      <vt:lpstr>BMSW5102  Developing relationships &amp; workplace achievement Student: Orrin lee 1913896 Lecturer : Sujeewa Herath </vt:lpstr>
      <vt:lpstr>Table of content:</vt:lpstr>
      <vt:lpstr>Introduction</vt:lpstr>
      <vt:lpstr>Different types of motivation</vt:lpstr>
      <vt:lpstr>What motivates me personally &amp; why</vt:lpstr>
      <vt:lpstr>Advantages of Extrinsic motivation</vt:lpstr>
      <vt:lpstr>Advantages of Intrinsic motivation</vt:lpstr>
      <vt:lpstr>Theories of motivation</vt:lpstr>
      <vt:lpstr>Types of Development vehicles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Louanna Robinson</dc:creator>
  <cp:lastModifiedBy>KM11739</cp:lastModifiedBy>
  <cp:revision>58</cp:revision>
  <dcterms:created xsi:type="dcterms:W3CDTF">2020-10-05T13:50:51Z</dcterms:created>
  <dcterms:modified xsi:type="dcterms:W3CDTF">2022-06-23T21:31:26Z</dcterms:modified>
</cp:coreProperties>
</file>