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7"/>
  </p:notesMasterIdLst>
  <p:sldIdLst>
    <p:sldId id="257" r:id="rId2"/>
    <p:sldId id="259" r:id="rId3"/>
    <p:sldId id="266" r:id="rId4"/>
    <p:sldId id="267" r:id="rId5"/>
    <p:sldId id="265" r:id="rId6"/>
    <p:sldId id="264" r:id="rId7"/>
    <p:sldId id="263" r:id="rId8"/>
    <p:sldId id="262" r:id="rId9"/>
    <p:sldId id="268" r:id="rId10"/>
    <p:sldId id="269" r:id="rId11"/>
    <p:sldId id="270" r:id="rId12"/>
    <p:sldId id="271" r:id="rId13"/>
    <p:sldId id="272" r:id="rId14"/>
    <p:sldId id="274" r:id="rId15"/>
    <p:sldId id="273" r:id="rId16"/>
    <p:sldId id="275" r:id="rId17"/>
    <p:sldId id="276" r:id="rId18"/>
    <p:sldId id="277" r:id="rId19"/>
    <p:sldId id="278" r:id="rId20"/>
    <p:sldId id="283" r:id="rId21"/>
    <p:sldId id="279" r:id="rId22"/>
    <p:sldId id="284" r:id="rId23"/>
    <p:sldId id="285" r:id="rId24"/>
    <p:sldId id="286" r:id="rId25"/>
    <p:sldId id="260" r:id="rId26"/>
  </p:sldIdLst>
  <p:sldSz cx="12192000" cy="6858000"/>
  <p:notesSz cx="6889750" cy="100187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2" autoAdjust="0"/>
    <p:restoredTop sz="94660"/>
  </p:normalViewPr>
  <p:slideViewPr>
    <p:cSldViewPr snapToGrid="0">
      <p:cViewPr varScale="1">
        <p:scale>
          <a:sx n="62" d="100"/>
          <a:sy n="62" d="100"/>
        </p:scale>
        <p:origin x="75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502676"/>
          </a:xfrm>
          <a:prstGeom prst="rect">
            <a:avLst/>
          </a:prstGeom>
        </p:spPr>
        <p:txBody>
          <a:bodyPr vert="horz" lIns="96616" tIns="48308" rIns="96616" bIns="48308" rtlCol="0"/>
          <a:lstStyle>
            <a:lvl1pPr algn="l">
              <a:defRPr sz="1300"/>
            </a:lvl1pPr>
          </a:lstStyle>
          <a:p>
            <a:endParaRPr lang="en-GB"/>
          </a:p>
        </p:txBody>
      </p:sp>
      <p:sp>
        <p:nvSpPr>
          <p:cNvPr id="3" name="Date Placeholder 2"/>
          <p:cNvSpPr>
            <a:spLocks noGrp="1"/>
          </p:cNvSpPr>
          <p:nvPr>
            <p:ph type="dt" idx="1"/>
          </p:nvPr>
        </p:nvSpPr>
        <p:spPr>
          <a:xfrm>
            <a:off x="3902597" y="0"/>
            <a:ext cx="2985558" cy="502676"/>
          </a:xfrm>
          <a:prstGeom prst="rect">
            <a:avLst/>
          </a:prstGeom>
        </p:spPr>
        <p:txBody>
          <a:bodyPr vert="horz" lIns="96616" tIns="48308" rIns="96616" bIns="48308" rtlCol="0"/>
          <a:lstStyle>
            <a:lvl1pPr algn="r">
              <a:defRPr sz="1300"/>
            </a:lvl1pPr>
          </a:lstStyle>
          <a:p>
            <a:fld id="{EA5DC818-A1F3-4A86-B4DB-5CCC70AE763E}" type="datetimeFigureOut">
              <a:rPr lang="en-GB" smtClean="0"/>
              <a:t>11/06/2020</a:t>
            </a:fld>
            <a:endParaRPr lang="en-GB"/>
          </a:p>
        </p:txBody>
      </p:sp>
      <p:sp>
        <p:nvSpPr>
          <p:cNvPr id="4" name="Slide Image Placeholder 3"/>
          <p:cNvSpPr>
            <a:spLocks noGrp="1" noRot="1" noChangeAspect="1"/>
          </p:cNvSpPr>
          <p:nvPr>
            <p:ph type="sldImg" idx="2"/>
          </p:nvPr>
        </p:nvSpPr>
        <p:spPr>
          <a:xfrm>
            <a:off x="439738" y="1252538"/>
            <a:ext cx="6010275" cy="3381375"/>
          </a:xfrm>
          <a:prstGeom prst="rect">
            <a:avLst/>
          </a:prstGeom>
          <a:noFill/>
          <a:ln w="12700">
            <a:solidFill>
              <a:prstClr val="black"/>
            </a:solidFill>
          </a:ln>
        </p:spPr>
        <p:txBody>
          <a:bodyPr vert="horz" lIns="96616" tIns="48308" rIns="96616" bIns="48308" rtlCol="0" anchor="ctr"/>
          <a:lstStyle/>
          <a:p>
            <a:endParaRPr lang="en-GB"/>
          </a:p>
        </p:txBody>
      </p:sp>
      <p:sp>
        <p:nvSpPr>
          <p:cNvPr id="5" name="Notes Placeholder 4"/>
          <p:cNvSpPr>
            <a:spLocks noGrp="1"/>
          </p:cNvSpPr>
          <p:nvPr>
            <p:ph type="body" sz="quarter" idx="3"/>
          </p:nvPr>
        </p:nvSpPr>
        <p:spPr>
          <a:xfrm>
            <a:off x="688975" y="4821506"/>
            <a:ext cx="5511800" cy="3944868"/>
          </a:xfrm>
          <a:prstGeom prst="rect">
            <a:avLst/>
          </a:prstGeom>
        </p:spPr>
        <p:txBody>
          <a:bodyPr vert="horz" lIns="96616" tIns="48308" rIns="96616" bIns="48308"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6039"/>
            <a:ext cx="2985558" cy="502674"/>
          </a:xfrm>
          <a:prstGeom prst="rect">
            <a:avLst/>
          </a:prstGeom>
        </p:spPr>
        <p:txBody>
          <a:bodyPr vert="horz" lIns="96616" tIns="48308" rIns="96616" bIns="48308" rtlCol="0" anchor="b"/>
          <a:lstStyle>
            <a:lvl1pPr algn="l">
              <a:defRPr sz="1300"/>
            </a:lvl1pPr>
          </a:lstStyle>
          <a:p>
            <a:endParaRPr lang="en-GB"/>
          </a:p>
        </p:txBody>
      </p:sp>
      <p:sp>
        <p:nvSpPr>
          <p:cNvPr id="7" name="Slide Number Placeholder 6"/>
          <p:cNvSpPr>
            <a:spLocks noGrp="1"/>
          </p:cNvSpPr>
          <p:nvPr>
            <p:ph type="sldNum" sz="quarter" idx="5"/>
          </p:nvPr>
        </p:nvSpPr>
        <p:spPr>
          <a:xfrm>
            <a:off x="3902597" y="9516039"/>
            <a:ext cx="2985558" cy="502674"/>
          </a:xfrm>
          <a:prstGeom prst="rect">
            <a:avLst/>
          </a:prstGeom>
        </p:spPr>
        <p:txBody>
          <a:bodyPr vert="horz" lIns="96616" tIns="48308" rIns="96616" bIns="48308" rtlCol="0" anchor="b"/>
          <a:lstStyle>
            <a:lvl1pPr algn="r">
              <a:defRPr sz="1300"/>
            </a:lvl1pPr>
          </a:lstStyle>
          <a:p>
            <a:fld id="{2C1D3535-BE5E-464A-AF70-AF8C689D6417}" type="slidenum">
              <a:rPr lang="en-GB" smtClean="0"/>
              <a:t>‹#›</a:t>
            </a:fld>
            <a:endParaRPr lang="en-GB"/>
          </a:p>
        </p:txBody>
      </p:sp>
    </p:spTree>
    <p:extLst>
      <p:ext uri="{BB962C8B-B14F-4D97-AF65-F5344CB8AC3E}">
        <p14:creationId xmlns:p14="http://schemas.microsoft.com/office/powerpoint/2010/main" val="25664917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defTabSz="1020839"/>
            <a:fld id="{F9F3EC92-96C9-4E7E-A0F5-9B1CA54D168A}" type="slidenum">
              <a:rPr lang="en-GB" sz="1500">
                <a:solidFill>
                  <a:prstClr val="black"/>
                </a:solidFill>
                <a:latin typeface="Calibri" panose="020F0502020204030204"/>
              </a:rPr>
              <a:pPr defTabSz="1020839"/>
              <a:t>1</a:t>
            </a:fld>
            <a:endParaRPr lang="en-GB" sz="1500">
              <a:solidFill>
                <a:prstClr val="black"/>
              </a:solidFill>
              <a:latin typeface="Calibri" panose="020F0502020204030204"/>
            </a:endParaRPr>
          </a:p>
        </p:txBody>
      </p:sp>
    </p:spTree>
    <p:extLst>
      <p:ext uri="{BB962C8B-B14F-4D97-AF65-F5344CB8AC3E}">
        <p14:creationId xmlns:p14="http://schemas.microsoft.com/office/powerpoint/2010/main" val="162278174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11/06/2020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438231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11/06/2020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72680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11/06/2020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649984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11/06/2020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451833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11/06/2020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868011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11/06/2020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597388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11/06/2020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095646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11/06/2020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073576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11/06/2020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4486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11/06/2020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47492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11/06/2020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887627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13"/>
          <p:cNvSpPr>
            <a:spLocks noGrp="1" noChangeArrowheads="1"/>
          </p:cNvSpPr>
          <p:nvPr>
            <p:ph type="dt" sz="half" idx="10"/>
          </p:nvPr>
        </p:nvSpPr>
        <p:spPr>
          <a:ln/>
        </p:spPr>
        <p:txBody>
          <a:bodyPr/>
          <a:lstStyle>
            <a:lvl1pPr>
              <a:defRPr/>
            </a:lvl1pPr>
          </a:lstStyle>
          <a:p>
            <a:pPr>
              <a:defRPr/>
            </a:pPr>
            <a:endParaRPr lang="en-GB"/>
          </a:p>
        </p:txBody>
      </p:sp>
      <p:sp>
        <p:nvSpPr>
          <p:cNvPr id="5" name="Rectangle 14"/>
          <p:cNvSpPr>
            <a:spLocks noGrp="1" noChangeArrowheads="1"/>
          </p:cNvSpPr>
          <p:nvPr>
            <p:ph type="ftr" sz="quarter" idx="11"/>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34192232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13"/>
          <p:cNvSpPr>
            <a:spLocks noGrp="1" noChangeArrowheads="1"/>
          </p:cNvSpPr>
          <p:nvPr>
            <p:ph type="dt" sz="half" idx="10"/>
          </p:nvPr>
        </p:nvSpPr>
        <p:spPr>
          <a:ln/>
        </p:spPr>
        <p:txBody>
          <a:bodyPr/>
          <a:lstStyle>
            <a:lvl1pPr>
              <a:defRPr/>
            </a:lvl1pPr>
          </a:lstStyle>
          <a:p>
            <a:pPr>
              <a:defRPr/>
            </a:pPr>
            <a:endParaRPr lang="en-GB"/>
          </a:p>
        </p:txBody>
      </p:sp>
      <p:sp>
        <p:nvSpPr>
          <p:cNvPr id="5" name="Rectangle 14"/>
          <p:cNvSpPr>
            <a:spLocks noGrp="1" noChangeArrowheads="1"/>
          </p:cNvSpPr>
          <p:nvPr>
            <p:ph type="ftr" sz="quarter" idx="11"/>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41082595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13"/>
          <p:cNvSpPr>
            <a:spLocks noGrp="1" noChangeArrowheads="1"/>
          </p:cNvSpPr>
          <p:nvPr>
            <p:ph type="dt" sz="half" idx="10"/>
          </p:nvPr>
        </p:nvSpPr>
        <p:spPr>
          <a:ln/>
        </p:spPr>
        <p:txBody>
          <a:bodyPr/>
          <a:lstStyle>
            <a:lvl1pPr>
              <a:defRPr/>
            </a:lvl1pPr>
          </a:lstStyle>
          <a:p>
            <a:pPr>
              <a:defRPr/>
            </a:pPr>
            <a:endParaRPr lang="en-GB"/>
          </a:p>
        </p:txBody>
      </p:sp>
      <p:sp>
        <p:nvSpPr>
          <p:cNvPr id="5" name="Rectangle 14"/>
          <p:cNvSpPr>
            <a:spLocks noGrp="1" noChangeArrowheads="1"/>
          </p:cNvSpPr>
          <p:nvPr>
            <p:ph type="ftr" sz="quarter" idx="11"/>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1331155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13"/>
          <p:cNvSpPr>
            <a:spLocks noGrp="1" noChangeArrowheads="1"/>
          </p:cNvSpPr>
          <p:nvPr>
            <p:ph type="dt" sz="half" idx="10"/>
          </p:nvPr>
        </p:nvSpPr>
        <p:spPr>
          <a:ln/>
        </p:spPr>
        <p:txBody>
          <a:bodyPr/>
          <a:lstStyle>
            <a:lvl1pPr>
              <a:defRPr/>
            </a:lvl1pPr>
          </a:lstStyle>
          <a:p>
            <a:pPr>
              <a:defRPr/>
            </a:pPr>
            <a:endParaRPr lang="en-GB"/>
          </a:p>
        </p:txBody>
      </p:sp>
      <p:sp>
        <p:nvSpPr>
          <p:cNvPr id="5" name="Rectangle 14"/>
          <p:cNvSpPr>
            <a:spLocks noGrp="1" noChangeArrowheads="1"/>
          </p:cNvSpPr>
          <p:nvPr>
            <p:ph type="ftr" sz="quarter" idx="11"/>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14892142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13"/>
          <p:cNvSpPr>
            <a:spLocks noGrp="1" noChangeArrowheads="1"/>
          </p:cNvSpPr>
          <p:nvPr>
            <p:ph type="dt" sz="half" idx="10"/>
          </p:nvPr>
        </p:nvSpPr>
        <p:spPr>
          <a:ln/>
        </p:spPr>
        <p:txBody>
          <a:bodyPr/>
          <a:lstStyle>
            <a:lvl1pPr>
              <a:defRPr/>
            </a:lvl1pPr>
          </a:lstStyle>
          <a:p>
            <a:pPr>
              <a:defRPr/>
            </a:pPr>
            <a:endParaRPr lang="en-GB"/>
          </a:p>
        </p:txBody>
      </p:sp>
      <p:sp>
        <p:nvSpPr>
          <p:cNvPr id="5" name="Rectangle 14"/>
          <p:cNvSpPr>
            <a:spLocks noGrp="1" noChangeArrowheads="1"/>
          </p:cNvSpPr>
          <p:nvPr>
            <p:ph type="ftr" sz="quarter" idx="11"/>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17450990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13"/>
          <p:cNvSpPr>
            <a:spLocks noGrp="1" noChangeArrowheads="1"/>
          </p:cNvSpPr>
          <p:nvPr>
            <p:ph type="dt" sz="half" idx="10"/>
          </p:nvPr>
        </p:nvSpPr>
        <p:spPr>
          <a:ln/>
        </p:spPr>
        <p:txBody>
          <a:bodyPr/>
          <a:lstStyle>
            <a:lvl1pPr>
              <a:defRPr/>
            </a:lvl1pPr>
          </a:lstStyle>
          <a:p>
            <a:pPr>
              <a:defRPr/>
            </a:pPr>
            <a:endParaRPr lang="en-GB"/>
          </a:p>
        </p:txBody>
      </p:sp>
      <p:sp>
        <p:nvSpPr>
          <p:cNvPr id="5" name="Rectangle 14"/>
          <p:cNvSpPr>
            <a:spLocks noGrp="1" noChangeArrowheads="1"/>
          </p:cNvSpPr>
          <p:nvPr>
            <p:ph type="ftr" sz="quarter" idx="11"/>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31918524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11/06/2020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45264821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thebluediamondgallery.com/typewriter/o/organized-crime.html" TargetMode="External"/><Relationship Id="rId2" Type="http://schemas.openxmlformats.org/officeDocument/2006/relationships/image" Target="../media/image3.jpg"/><Relationship Id="rId1" Type="http://schemas.openxmlformats.org/officeDocument/2006/relationships/slideLayout" Target="../slideLayouts/slideLayout4.xml"/><Relationship Id="rId4" Type="http://schemas.openxmlformats.org/officeDocument/2006/relationships/hyperlink" Target="https://creativecommons.org/licenses/by-sa/3.0/"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www.philosophicalanthropology.net/2015/07/human-trafficking-provided-slave-labor.html" TargetMode="External"/><Relationship Id="rId2" Type="http://schemas.openxmlformats.org/officeDocument/2006/relationships/image" Target="../media/image4.jpg"/><Relationship Id="rId1" Type="http://schemas.openxmlformats.org/officeDocument/2006/relationships/slideLayout" Target="../slideLayouts/slideLayout4.xml"/><Relationship Id="rId4" Type="http://schemas.openxmlformats.org/officeDocument/2006/relationships/hyperlink" Target="https://creativecommons.org/licenses/by/3.0/"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redoubtnews.com/2016/06/teenagers-washington-state-danger/" TargetMode="External"/><Relationship Id="rId2" Type="http://schemas.openxmlformats.org/officeDocument/2006/relationships/image" Target="../media/image5.jpg"/><Relationship Id="rId1" Type="http://schemas.openxmlformats.org/officeDocument/2006/relationships/slideLayout" Target="../slideLayouts/slideLayout4.xml"/><Relationship Id="rId4" Type="http://schemas.openxmlformats.org/officeDocument/2006/relationships/hyperlink" Target="https://creativecommons.org/licenses/by/3.0/"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asbaquez.blogspot.com/2011/06/law-understanding-and-definition-of-law.html" TargetMode="External"/><Relationship Id="rId2" Type="http://schemas.openxmlformats.org/officeDocument/2006/relationships/image" Target="../media/image6.jpg"/><Relationship Id="rId1" Type="http://schemas.openxmlformats.org/officeDocument/2006/relationships/slideLayout" Target="../slideLayouts/slideLayout4.xml"/><Relationship Id="rId4" Type="http://schemas.openxmlformats.org/officeDocument/2006/relationships/hyperlink" Target="https://creativecommons.org/licenses/by/3.0/"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sameeribrahim.com/2014/08/11/the-paparazzi-circus/" TargetMode="External"/><Relationship Id="rId2" Type="http://schemas.openxmlformats.org/officeDocument/2006/relationships/image" Target="../media/image10.jpg"/><Relationship Id="rId1" Type="http://schemas.openxmlformats.org/officeDocument/2006/relationships/slideLayout" Target="../slideLayouts/slideLayout4.xml"/><Relationship Id="rId4" Type="http://schemas.openxmlformats.org/officeDocument/2006/relationships/hyperlink" Target="https://creativecommons.org/licenses/by-nc-nd/3.0/"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jonkepa.wordpress.com/2008/11/16/el-caso-de-baby-p-conmociona-reino-unido/" TargetMode="External"/><Relationship Id="rId2" Type="http://schemas.openxmlformats.org/officeDocument/2006/relationships/image" Target="../media/image11.jpg"/><Relationship Id="rId1" Type="http://schemas.openxmlformats.org/officeDocument/2006/relationships/slideLayout" Target="../slideLayouts/slideLayout4.xml"/><Relationship Id="rId4" Type="http://schemas.openxmlformats.org/officeDocument/2006/relationships/hyperlink" Target="https://creativecommons.org/licenses/by-nc-nd/3.0/"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hyperlink" Target="https://en.wikipedia.org/wiki/Independent_Police_Complaints_Commission" TargetMode="External"/><Relationship Id="rId2" Type="http://schemas.openxmlformats.org/officeDocument/2006/relationships/image" Target="../media/image13.png"/><Relationship Id="rId1" Type="http://schemas.openxmlformats.org/officeDocument/2006/relationships/slideLayout" Target="../slideLayouts/slideLayout4.xml"/><Relationship Id="rId4" Type="http://schemas.openxmlformats.org/officeDocument/2006/relationships/image" Target="../media/image14.png"/></Relationships>
</file>

<file path=ppt/slides/_rels/slide22.xml.rels><?xml version="1.0" encoding="UTF-8" standalone="yes"?>
<Relationships xmlns="http://schemas.openxmlformats.org/package/2006/relationships"><Relationship Id="rId3" Type="http://schemas.openxmlformats.org/officeDocument/2006/relationships/hyperlink" Target="https://en.wikipedia.org/wiki/Independent_Police_Complaints_Commission" TargetMode="External"/><Relationship Id="rId2" Type="http://schemas.openxmlformats.org/officeDocument/2006/relationships/image" Target="../media/image13.png"/><Relationship Id="rId1" Type="http://schemas.openxmlformats.org/officeDocument/2006/relationships/slideLayout" Target="../slideLayouts/slideLayout4.xml"/><Relationship Id="rId4" Type="http://schemas.openxmlformats.org/officeDocument/2006/relationships/image" Target="../media/image14.png"/></Relationships>
</file>

<file path=ppt/slides/_rels/slide23.xml.rels><?xml version="1.0" encoding="UTF-8" standalone="yes"?>
<Relationships xmlns="http://schemas.openxmlformats.org/package/2006/relationships"><Relationship Id="rId3" Type="http://schemas.openxmlformats.org/officeDocument/2006/relationships/hyperlink" Target="https://en.wikipedia.org/wiki/Independent_Police_Complaints_Commission" TargetMode="External"/><Relationship Id="rId2" Type="http://schemas.openxmlformats.org/officeDocument/2006/relationships/image" Target="../media/image13.png"/><Relationship Id="rId1" Type="http://schemas.openxmlformats.org/officeDocument/2006/relationships/slideLayout" Target="../slideLayouts/slideLayout4.xml"/><Relationship Id="rId4" Type="http://schemas.openxmlformats.org/officeDocument/2006/relationships/image" Target="../media/image14.png"/></Relationships>
</file>

<file path=ppt/slides/_rels/slide24.xml.rels><?xml version="1.0" encoding="UTF-8" standalone="yes"?>
<Relationships xmlns="http://schemas.openxmlformats.org/package/2006/relationships"><Relationship Id="rId3" Type="http://schemas.openxmlformats.org/officeDocument/2006/relationships/hyperlink" Target="https://en.wikipedia.org/wiki/Independent_Police_Complaints_Commission" TargetMode="External"/><Relationship Id="rId2" Type="http://schemas.openxmlformats.org/officeDocument/2006/relationships/image" Target="../media/image13.png"/><Relationship Id="rId1" Type="http://schemas.openxmlformats.org/officeDocument/2006/relationships/slideLayout" Target="../slideLayouts/slideLayout4.xml"/><Relationship Id="rId4" Type="http://schemas.openxmlformats.org/officeDocument/2006/relationships/image" Target="../media/image14.png"/></Relationships>
</file>

<file path=ppt/slides/_rels/slide25.xml.rels><?xml version="1.0" encoding="UTF-8" standalone="yes"?>
<Relationships xmlns="http://schemas.openxmlformats.org/package/2006/relationships"><Relationship Id="rId3" Type="http://schemas.openxmlformats.org/officeDocument/2006/relationships/hyperlink" Target="https://www.app.college.police.uk/app-content/major-investigation-and-public-protection/managing-sexual-offenders-and-violent-offenders/" TargetMode="External"/><Relationship Id="rId2" Type="http://schemas.openxmlformats.org/officeDocument/2006/relationships/hyperlink" Target="https://www.app.college.police.uk/app-content/major-investigation-and-public-protection/managing-sexual-offenders-and-violent-offenders/mappa/" TargetMode="External"/><Relationship Id="rId1" Type="http://schemas.openxmlformats.org/officeDocument/2006/relationships/slideLayout" Target="../slideLayouts/slideLayout2.xml"/><Relationship Id="rId5" Type="http://schemas.openxmlformats.org/officeDocument/2006/relationships/hyperlink" Target="http://www.justice.gov.uk/downloads/offenders/mappa/mappa-guidance-2012-part1.pdf#page=11" TargetMode="External"/><Relationship Id="rId4" Type="http://schemas.openxmlformats.org/officeDocument/2006/relationships/hyperlink" Target="https://www.nao.org.uk/wp-content/uploads/2019/03/Tackling-serious-and-organised-crime-Summary.pdf%20Accessed%2010th%20June%20202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38A7B-A423-4469-9B45-F5833C61CB9D}"/>
              </a:ext>
            </a:extLst>
          </p:cNvPr>
          <p:cNvSpPr>
            <a:spLocks noGrp="1"/>
          </p:cNvSpPr>
          <p:nvPr>
            <p:ph type="ctrTitle"/>
          </p:nvPr>
        </p:nvSpPr>
        <p:spPr>
          <a:xfrm>
            <a:off x="4076054" y="647720"/>
            <a:ext cx="6165226" cy="3208000"/>
          </a:xfrm>
        </p:spPr>
        <p:txBody>
          <a:bodyPr>
            <a:normAutofit/>
          </a:bodyPr>
          <a:lstStyle/>
          <a:p>
            <a:r>
              <a:rPr kumimoji="0" lang="en-GB" sz="6000" b="1" i="0" u="none" strike="noStrike" kern="1200" cap="none" spc="0" normalizeH="0" baseline="0" noProof="0" dirty="0">
                <a:ln>
                  <a:noFill/>
                </a:ln>
                <a:solidFill>
                  <a:schemeClr val="bg1"/>
                </a:solidFill>
                <a:effectLst/>
                <a:uLnTx/>
                <a:uFillTx/>
                <a:latin typeface="Calibri Light" panose="020F0302020204030204"/>
              </a:rPr>
              <a:t>Public Protection 2</a:t>
            </a:r>
            <a:endParaRPr lang="en-GB" sz="4800" b="1" dirty="0">
              <a:solidFill>
                <a:schemeClr val="bg1"/>
              </a:solidFill>
            </a:endParaRPr>
          </a:p>
        </p:txBody>
      </p:sp>
      <p:sp>
        <p:nvSpPr>
          <p:cNvPr id="3" name="TextBox 2">
            <a:extLst>
              <a:ext uri="{FF2B5EF4-FFF2-40B4-BE49-F238E27FC236}">
                <a16:creationId xmlns:a16="http://schemas.microsoft.com/office/drawing/2014/main" id="{CB6460C6-EBE7-4672-A52A-78EFD9596D43}"/>
              </a:ext>
            </a:extLst>
          </p:cNvPr>
          <p:cNvSpPr txBox="1"/>
          <p:nvPr/>
        </p:nvSpPr>
        <p:spPr>
          <a:xfrm>
            <a:off x="7154958" y="4123113"/>
            <a:ext cx="308632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solidFill>
                  <a:schemeClr val="bg1"/>
                </a:solidFill>
                <a:latin typeface="Myriad Pro"/>
              </a:rPr>
              <a:t>Wynne Jones</a:t>
            </a: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F9B9E-99C8-414E-9974-90656E167429}"/>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a:t>Serious and Organised Crime Groups (SOCG) and Public Protection</a:t>
            </a:r>
          </a:p>
        </p:txBody>
      </p:sp>
      <p:sp>
        <p:nvSpPr>
          <p:cNvPr id="3" name="Content Placeholder 2">
            <a:extLst>
              <a:ext uri="{FF2B5EF4-FFF2-40B4-BE49-F238E27FC236}">
                <a16:creationId xmlns:a16="http://schemas.microsoft.com/office/drawing/2014/main" id="{4CD842FB-CE14-498C-869D-384D403A5236}"/>
              </a:ext>
            </a:extLst>
          </p:cNvPr>
          <p:cNvSpPr>
            <a:spLocks noGrp="1"/>
          </p:cNvSpPr>
          <p:nvPr>
            <p:ph sz="half" idx="1"/>
          </p:nvPr>
        </p:nvSpPr>
        <p:spPr>
          <a:xfrm>
            <a:off x="609600" y="1600201"/>
            <a:ext cx="5384800" cy="3989040"/>
          </a:xfrm>
        </p:spPr>
        <p:txBody>
          <a:bodyPr>
            <a:normAutofit/>
          </a:bodyPr>
          <a:lstStyle/>
          <a:p>
            <a:r>
              <a:rPr lang="en-GB" dirty="0"/>
              <a:t>In 2019 4500 Organised Crime Groups (OCG) were identified in the UK </a:t>
            </a:r>
          </a:p>
          <a:p>
            <a:r>
              <a:rPr lang="en-GB" dirty="0"/>
              <a:t>Cost of tackling OCG’s in 2015/6 £2.9m</a:t>
            </a:r>
          </a:p>
          <a:p>
            <a:pPr marL="184150" marR="703580">
              <a:lnSpc>
                <a:spcPct val="121000"/>
              </a:lnSpc>
              <a:spcBef>
                <a:spcPts val="440"/>
              </a:spcBef>
              <a:spcAft>
                <a:spcPts val="0"/>
              </a:spcAft>
            </a:pPr>
            <a:r>
              <a:rPr lang="en-US" dirty="0">
                <a:ea typeface="Arial" panose="020B0604020202020204" pitchFamily="34" charset="0"/>
              </a:rPr>
              <a:t>G</a:t>
            </a:r>
            <a:r>
              <a:rPr lang="en-US" dirty="0">
                <a:effectLst/>
                <a:ea typeface="Arial" panose="020B0604020202020204" pitchFamily="34" charset="0"/>
              </a:rPr>
              <a:t>overnment’s estimate of the social and economic cost 2015-16 £37bn</a:t>
            </a:r>
            <a:endParaRPr lang="en-GB" dirty="0">
              <a:effectLst/>
              <a:ea typeface="Arial" panose="020B0604020202020204" pitchFamily="34" charset="0"/>
            </a:endParaRPr>
          </a:p>
          <a:p>
            <a:endParaRPr lang="en-GB" dirty="0"/>
          </a:p>
          <a:p>
            <a:endParaRPr lang="en-GB" dirty="0"/>
          </a:p>
        </p:txBody>
      </p:sp>
      <p:pic>
        <p:nvPicPr>
          <p:cNvPr id="6" name="Content Placeholder 5" descr="A close up of a device&#10;&#10;Description automatically generated">
            <a:extLst>
              <a:ext uri="{FF2B5EF4-FFF2-40B4-BE49-F238E27FC236}">
                <a16:creationId xmlns:a16="http://schemas.microsoft.com/office/drawing/2014/main" id="{A23B12F0-E042-451B-88D6-2194E39B7FF2}"/>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7771" r="2122" b="-2"/>
          <a:stretch/>
        </p:blipFill>
        <p:spPr>
          <a:xfrm>
            <a:off x="6197600" y="1600201"/>
            <a:ext cx="5384800" cy="3989040"/>
          </a:xfrm>
          <a:noFill/>
        </p:spPr>
      </p:pic>
      <p:sp>
        <p:nvSpPr>
          <p:cNvPr id="7" name="TextBox 6">
            <a:extLst>
              <a:ext uri="{FF2B5EF4-FFF2-40B4-BE49-F238E27FC236}">
                <a16:creationId xmlns:a16="http://schemas.microsoft.com/office/drawing/2014/main" id="{C5AC84D3-3C1B-4D7A-8730-D3A3914E1554}"/>
              </a:ext>
            </a:extLst>
          </p:cNvPr>
          <p:cNvSpPr txBox="1"/>
          <p:nvPr/>
        </p:nvSpPr>
        <p:spPr>
          <a:xfrm>
            <a:off x="9068571" y="5389186"/>
            <a:ext cx="251382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www.thebluediamondgallery.com/typewriter/o/organized-crime.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1402619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1631A-B21A-4169-8983-4C96D57BB27D}"/>
              </a:ext>
            </a:extLst>
          </p:cNvPr>
          <p:cNvSpPr>
            <a:spLocks noGrp="1"/>
          </p:cNvSpPr>
          <p:nvPr>
            <p:ph type="title"/>
          </p:nvPr>
        </p:nvSpPr>
        <p:spPr>
          <a:xfrm>
            <a:off x="609600" y="274638"/>
            <a:ext cx="10972800" cy="1143000"/>
          </a:xfrm>
        </p:spPr>
        <p:txBody>
          <a:bodyPr anchor="ctr">
            <a:normAutofit/>
          </a:bodyPr>
          <a:lstStyle/>
          <a:p>
            <a:r>
              <a:rPr lang="en-GB" dirty="0"/>
              <a:t>Public Protection Issues and SOCG’s</a:t>
            </a:r>
          </a:p>
        </p:txBody>
      </p:sp>
      <p:pic>
        <p:nvPicPr>
          <p:cNvPr id="6" name="Content Placeholder 5" descr="A person wearing a black shirt&#10;&#10;Description automatically generated">
            <a:extLst>
              <a:ext uri="{FF2B5EF4-FFF2-40B4-BE49-F238E27FC236}">
                <a16:creationId xmlns:a16="http://schemas.microsoft.com/office/drawing/2014/main" id="{E1704147-1370-4437-85D8-30B9534B25ED}"/>
              </a:ext>
            </a:extLst>
          </p:cNvPr>
          <p:cNvPicPr>
            <a:picLocks noGrp="1" noChangeAspect="1"/>
          </p:cNvPicPr>
          <p:nvPr>
            <p:ph sz="half"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9893" b="-2"/>
          <a:stretch/>
        </p:blipFill>
        <p:spPr>
          <a:xfrm>
            <a:off x="609600" y="1600201"/>
            <a:ext cx="5384800" cy="3989040"/>
          </a:xfrm>
          <a:noFill/>
        </p:spPr>
      </p:pic>
      <p:sp>
        <p:nvSpPr>
          <p:cNvPr id="3" name="Content Placeholder 2">
            <a:extLst>
              <a:ext uri="{FF2B5EF4-FFF2-40B4-BE49-F238E27FC236}">
                <a16:creationId xmlns:a16="http://schemas.microsoft.com/office/drawing/2014/main" id="{EB9BE34F-6D64-4121-9FA3-CE9266C2A220}"/>
              </a:ext>
            </a:extLst>
          </p:cNvPr>
          <p:cNvSpPr>
            <a:spLocks noGrp="1"/>
          </p:cNvSpPr>
          <p:nvPr>
            <p:ph sz="half" idx="2"/>
          </p:nvPr>
        </p:nvSpPr>
        <p:spPr>
          <a:xfrm>
            <a:off x="6197600" y="1600201"/>
            <a:ext cx="5384800" cy="3989040"/>
          </a:xfrm>
        </p:spPr>
        <p:txBody>
          <a:bodyPr>
            <a:normAutofit/>
          </a:bodyPr>
          <a:lstStyle/>
          <a:p>
            <a:pPr marL="185738" marR="491490" indent="0">
              <a:spcBef>
                <a:spcPts val="1010"/>
              </a:spcBef>
              <a:spcAft>
                <a:spcPts val="0"/>
              </a:spcAft>
              <a:buNone/>
              <a:tabLst>
                <a:tab pos="2788285" algn="l"/>
              </a:tabLst>
            </a:pPr>
            <a:r>
              <a:rPr lang="en-US">
                <a:effectLst/>
              </a:rPr>
              <a:t>In 2018 6,993	potential</a:t>
            </a:r>
            <a:r>
              <a:rPr lang="en-US" spc="-105">
                <a:effectLst/>
              </a:rPr>
              <a:t> </a:t>
            </a:r>
            <a:r>
              <a:rPr lang="en-US">
                <a:effectLst/>
              </a:rPr>
              <a:t>modern</a:t>
            </a:r>
            <a:r>
              <a:rPr lang="en-US" spc="-100">
                <a:effectLst/>
              </a:rPr>
              <a:t> </a:t>
            </a:r>
            <a:r>
              <a:rPr lang="en-US">
                <a:effectLst/>
              </a:rPr>
              <a:t>slavery</a:t>
            </a:r>
            <a:r>
              <a:rPr lang="en-US" spc="-100">
                <a:effectLst/>
              </a:rPr>
              <a:t> </a:t>
            </a:r>
            <a:r>
              <a:rPr lang="en-US">
                <a:effectLst/>
              </a:rPr>
              <a:t>and</a:t>
            </a:r>
            <a:r>
              <a:rPr lang="en-US" spc="-100">
                <a:effectLst/>
              </a:rPr>
              <a:t> </a:t>
            </a:r>
            <a:r>
              <a:rPr lang="en-US">
                <a:effectLst/>
              </a:rPr>
              <a:t>human</a:t>
            </a:r>
            <a:r>
              <a:rPr lang="en-US" spc="-100">
                <a:effectLst/>
              </a:rPr>
              <a:t> </a:t>
            </a:r>
            <a:r>
              <a:rPr lang="en-US">
                <a:effectLst/>
              </a:rPr>
              <a:t>trafficking</a:t>
            </a:r>
            <a:r>
              <a:rPr lang="en-US" spc="-100">
                <a:effectLst/>
              </a:rPr>
              <a:t> </a:t>
            </a:r>
            <a:r>
              <a:rPr lang="en-US">
                <a:effectLst/>
              </a:rPr>
              <a:t>victims</a:t>
            </a:r>
            <a:r>
              <a:rPr lang="en-US" spc="-100">
                <a:effectLst/>
              </a:rPr>
              <a:t> were </a:t>
            </a:r>
            <a:r>
              <a:rPr lang="en-US">
                <a:effectLst/>
              </a:rPr>
              <a:t>identified a 36% increase since </a:t>
            </a:r>
            <a:r>
              <a:rPr lang="en-US" spc="-55">
                <a:effectLst/>
              </a:rPr>
              <a:t>2017, </a:t>
            </a:r>
            <a:r>
              <a:rPr lang="en-US">
                <a:effectLst/>
              </a:rPr>
              <a:t>up from</a:t>
            </a:r>
            <a:r>
              <a:rPr lang="en-US" spc="-30">
                <a:effectLst/>
              </a:rPr>
              <a:t> </a:t>
            </a:r>
            <a:r>
              <a:rPr lang="en-US" spc="-50">
                <a:effectLst/>
              </a:rPr>
              <a:t>5,142</a:t>
            </a:r>
            <a:endParaRPr lang="en-GB">
              <a:effectLst/>
            </a:endParaRPr>
          </a:p>
          <a:p>
            <a:endParaRPr lang="en-GB" dirty="0"/>
          </a:p>
        </p:txBody>
      </p:sp>
      <p:sp>
        <p:nvSpPr>
          <p:cNvPr id="7" name="TextBox 6">
            <a:extLst>
              <a:ext uri="{FF2B5EF4-FFF2-40B4-BE49-F238E27FC236}">
                <a16:creationId xmlns:a16="http://schemas.microsoft.com/office/drawing/2014/main" id="{31277FE8-D125-4E50-9C4F-F79FC0391199}"/>
              </a:ext>
            </a:extLst>
          </p:cNvPr>
          <p:cNvSpPr txBox="1"/>
          <p:nvPr/>
        </p:nvSpPr>
        <p:spPr>
          <a:xfrm>
            <a:off x="3621636" y="5389186"/>
            <a:ext cx="237276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philosophicalanthropology.net/2015/07/human-trafficking-provided-slave-labor.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4689072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1631A-B21A-4169-8983-4C96D57BB27D}"/>
              </a:ext>
            </a:extLst>
          </p:cNvPr>
          <p:cNvSpPr>
            <a:spLocks noGrp="1"/>
          </p:cNvSpPr>
          <p:nvPr>
            <p:ph type="title"/>
          </p:nvPr>
        </p:nvSpPr>
        <p:spPr>
          <a:xfrm>
            <a:off x="609600" y="274638"/>
            <a:ext cx="10972800" cy="1143000"/>
          </a:xfrm>
        </p:spPr>
        <p:txBody>
          <a:bodyPr anchor="ctr">
            <a:normAutofit/>
          </a:bodyPr>
          <a:lstStyle/>
          <a:p>
            <a:r>
              <a:rPr lang="en-GB" dirty="0"/>
              <a:t>Public Protection Issues and SOCG’s</a:t>
            </a:r>
          </a:p>
        </p:txBody>
      </p:sp>
      <p:sp>
        <p:nvSpPr>
          <p:cNvPr id="3" name="Content Placeholder 2">
            <a:extLst>
              <a:ext uri="{FF2B5EF4-FFF2-40B4-BE49-F238E27FC236}">
                <a16:creationId xmlns:a16="http://schemas.microsoft.com/office/drawing/2014/main" id="{EB9BE34F-6D64-4121-9FA3-CE9266C2A220}"/>
              </a:ext>
            </a:extLst>
          </p:cNvPr>
          <p:cNvSpPr>
            <a:spLocks noGrp="1"/>
          </p:cNvSpPr>
          <p:nvPr>
            <p:ph sz="half" idx="1"/>
          </p:nvPr>
        </p:nvSpPr>
        <p:spPr>
          <a:xfrm>
            <a:off x="609600" y="1600201"/>
            <a:ext cx="5384800" cy="3989040"/>
          </a:xfrm>
        </p:spPr>
        <p:txBody>
          <a:bodyPr>
            <a:normAutofit/>
          </a:bodyPr>
          <a:lstStyle/>
          <a:p>
            <a:pPr marL="185738" marR="495300" indent="0">
              <a:spcBef>
                <a:spcPts val="1005"/>
              </a:spcBef>
              <a:spcAft>
                <a:spcPts val="0"/>
              </a:spcAft>
              <a:buNone/>
              <a:tabLst>
                <a:tab pos="2788285" algn="l"/>
              </a:tabLst>
            </a:pPr>
            <a:r>
              <a:rPr lang="en-US" dirty="0">
                <a:effectLst/>
              </a:rPr>
              <a:t>There were 61,64 sexual abuse</a:t>
            </a:r>
            <a:r>
              <a:rPr lang="en-US" spc="-125" dirty="0">
                <a:effectLst/>
              </a:rPr>
              <a:t> </a:t>
            </a:r>
            <a:r>
              <a:rPr lang="en-US" dirty="0">
                <a:effectLst/>
              </a:rPr>
              <a:t>crimes</a:t>
            </a:r>
            <a:r>
              <a:rPr lang="en-US" spc="-125" dirty="0">
                <a:effectLst/>
              </a:rPr>
              <a:t> </a:t>
            </a:r>
            <a:r>
              <a:rPr lang="en-US" dirty="0">
                <a:effectLst/>
              </a:rPr>
              <a:t>committed</a:t>
            </a:r>
            <a:r>
              <a:rPr lang="en-US" spc="-125" dirty="0">
                <a:effectLst/>
              </a:rPr>
              <a:t> </a:t>
            </a:r>
            <a:r>
              <a:rPr lang="en-US" dirty="0">
                <a:effectLst/>
              </a:rPr>
              <a:t>against</a:t>
            </a:r>
            <a:r>
              <a:rPr lang="en-US" spc="-120" dirty="0">
                <a:effectLst/>
              </a:rPr>
              <a:t> </a:t>
            </a:r>
            <a:r>
              <a:rPr lang="en-US" dirty="0">
                <a:effectLst/>
              </a:rPr>
              <a:t>under</a:t>
            </a:r>
            <a:r>
              <a:rPr lang="en-US" spc="-125" dirty="0">
                <a:effectLst/>
              </a:rPr>
              <a:t> </a:t>
            </a:r>
            <a:r>
              <a:rPr lang="en-US" spc="-25" dirty="0">
                <a:effectLst/>
              </a:rPr>
              <a:t>16s</a:t>
            </a:r>
            <a:r>
              <a:rPr lang="en-US" spc="-125" dirty="0">
                <a:effectLst/>
              </a:rPr>
              <a:t> </a:t>
            </a:r>
            <a:r>
              <a:rPr lang="en-US" spc="-15" dirty="0">
                <a:effectLst/>
              </a:rPr>
              <a:t>(not</a:t>
            </a:r>
            <a:r>
              <a:rPr lang="en-US" spc="-125" dirty="0">
                <a:effectLst/>
              </a:rPr>
              <a:t> </a:t>
            </a:r>
            <a:r>
              <a:rPr lang="en-US" dirty="0">
                <a:effectLst/>
              </a:rPr>
              <a:t>including crimes</a:t>
            </a:r>
            <a:r>
              <a:rPr lang="en-US" spc="-90" dirty="0">
                <a:effectLst/>
              </a:rPr>
              <a:t> </a:t>
            </a:r>
            <a:r>
              <a:rPr lang="en-US" dirty="0">
                <a:effectLst/>
              </a:rPr>
              <a:t>involving</a:t>
            </a:r>
            <a:r>
              <a:rPr lang="en-US" spc="-90" dirty="0">
                <a:effectLst/>
              </a:rPr>
              <a:t> </a:t>
            </a:r>
            <a:r>
              <a:rPr lang="en-US" dirty="0">
                <a:effectLst/>
              </a:rPr>
              <a:t>indecent</a:t>
            </a:r>
            <a:r>
              <a:rPr lang="en-US" spc="-90" dirty="0">
                <a:effectLst/>
              </a:rPr>
              <a:t> </a:t>
            </a:r>
            <a:r>
              <a:rPr lang="en-US" spc="-15" dirty="0">
                <a:effectLst/>
              </a:rPr>
              <a:t>images),</a:t>
            </a:r>
            <a:r>
              <a:rPr lang="en-US" spc="-90" dirty="0">
                <a:effectLst/>
              </a:rPr>
              <a:t> </a:t>
            </a:r>
            <a:r>
              <a:rPr lang="en-US" dirty="0">
                <a:effectLst/>
              </a:rPr>
              <a:t>a</a:t>
            </a:r>
            <a:r>
              <a:rPr lang="en-US" spc="-90" dirty="0">
                <a:effectLst/>
              </a:rPr>
              <a:t> </a:t>
            </a:r>
            <a:r>
              <a:rPr lang="en-US" spc="-15" dirty="0">
                <a:effectLst/>
              </a:rPr>
              <a:t>9%</a:t>
            </a:r>
            <a:r>
              <a:rPr lang="en-US" spc="-90" dirty="0">
                <a:effectLst/>
              </a:rPr>
              <a:t> </a:t>
            </a:r>
            <a:r>
              <a:rPr lang="en-US" dirty="0">
                <a:effectLst/>
              </a:rPr>
              <a:t>increase</a:t>
            </a:r>
            <a:r>
              <a:rPr lang="en-US" spc="-90" dirty="0">
                <a:effectLst/>
              </a:rPr>
              <a:t> </a:t>
            </a:r>
            <a:r>
              <a:rPr lang="en-US" dirty="0">
                <a:effectLst/>
              </a:rPr>
              <a:t>since</a:t>
            </a:r>
            <a:r>
              <a:rPr lang="en-US" spc="-85" dirty="0">
                <a:effectLst/>
              </a:rPr>
              <a:t> </a:t>
            </a:r>
            <a:r>
              <a:rPr lang="en-US" spc="-65" dirty="0">
                <a:effectLst/>
              </a:rPr>
              <a:t>2017, </a:t>
            </a:r>
            <a:r>
              <a:rPr lang="en-US" dirty="0">
                <a:effectLst/>
              </a:rPr>
              <a:t>up from 56,346</a:t>
            </a:r>
            <a:endParaRPr lang="en-GB" dirty="0">
              <a:effectLst/>
            </a:endParaRPr>
          </a:p>
          <a:p>
            <a:endParaRPr lang="en-GB" dirty="0"/>
          </a:p>
        </p:txBody>
      </p:sp>
      <p:pic>
        <p:nvPicPr>
          <p:cNvPr id="6" name="Content Placeholder 5" descr="A person looking at the camera&#10;&#10;Description automatically generated">
            <a:extLst>
              <a:ext uri="{FF2B5EF4-FFF2-40B4-BE49-F238E27FC236}">
                <a16:creationId xmlns:a16="http://schemas.microsoft.com/office/drawing/2014/main" id="{64BA5121-0FCD-4C51-81D0-55607EA2482D}"/>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5459" r="9959"/>
          <a:stretch/>
        </p:blipFill>
        <p:spPr>
          <a:xfrm>
            <a:off x="6197600" y="1600201"/>
            <a:ext cx="5384800" cy="3989040"/>
          </a:xfrm>
          <a:noFill/>
        </p:spPr>
      </p:pic>
      <p:sp>
        <p:nvSpPr>
          <p:cNvPr id="7" name="TextBox 6">
            <a:extLst>
              <a:ext uri="{FF2B5EF4-FFF2-40B4-BE49-F238E27FC236}">
                <a16:creationId xmlns:a16="http://schemas.microsoft.com/office/drawing/2014/main" id="{5B7206B4-8BB8-466C-B1D4-EBDEEB376A9B}"/>
              </a:ext>
            </a:extLst>
          </p:cNvPr>
          <p:cNvSpPr txBox="1"/>
          <p:nvPr/>
        </p:nvSpPr>
        <p:spPr>
          <a:xfrm>
            <a:off x="9216048" y="5389186"/>
            <a:ext cx="236635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redoubtnews.com/2016/06/teenagers-washington-state-danger/">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616179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E80DD-8FCC-4674-AD8A-B3F512FFC607}"/>
              </a:ext>
            </a:extLst>
          </p:cNvPr>
          <p:cNvSpPr>
            <a:spLocks noGrp="1"/>
          </p:cNvSpPr>
          <p:nvPr>
            <p:ph type="title"/>
          </p:nvPr>
        </p:nvSpPr>
        <p:spPr/>
        <p:txBody>
          <a:bodyPr/>
          <a:lstStyle/>
          <a:p>
            <a:r>
              <a:rPr lang="en-GB" dirty="0"/>
              <a:t>Responses</a:t>
            </a:r>
          </a:p>
        </p:txBody>
      </p:sp>
      <p:sp>
        <p:nvSpPr>
          <p:cNvPr id="3" name="Content Placeholder 2">
            <a:extLst>
              <a:ext uri="{FF2B5EF4-FFF2-40B4-BE49-F238E27FC236}">
                <a16:creationId xmlns:a16="http://schemas.microsoft.com/office/drawing/2014/main" id="{7B424585-5CBD-4005-8911-B8BC45777AA2}"/>
              </a:ext>
            </a:extLst>
          </p:cNvPr>
          <p:cNvSpPr>
            <a:spLocks noGrp="1"/>
          </p:cNvSpPr>
          <p:nvPr>
            <p:ph idx="1"/>
          </p:nvPr>
        </p:nvSpPr>
        <p:spPr/>
        <p:txBody>
          <a:bodyPr>
            <a:normAutofit/>
          </a:bodyPr>
          <a:lstStyle/>
          <a:p>
            <a:pPr marL="357188" marR="494030" indent="0">
              <a:lnSpc>
                <a:spcPct val="121000"/>
              </a:lnSpc>
              <a:spcAft>
                <a:spcPts val="0"/>
              </a:spcAft>
              <a:buNone/>
              <a:tabLst>
                <a:tab pos="2788285" algn="l"/>
              </a:tabLst>
            </a:pPr>
            <a:r>
              <a:rPr lang="en-US" sz="2400" dirty="0">
                <a:effectLst/>
                <a:ea typeface="Arial" panose="020B0604020202020204" pitchFamily="34" charset="0"/>
              </a:rPr>
              <a:t>There are more</a:t>
            </a:r>
            <a:r>
              <a:rPr lang="en-US" sz="2400" spc="45" dirty="0">
                <a:effectLst/>
                <a:ea typeface="Arial" panose="020B0604020202020204" pitchFamily="34" charset="0"/>
              </a:rPr>
              <a:t> </a:t>
            </a:r>
            <a:r>
              <a:rPr lang="en-US" sz="2400" dirty="0">
                <a:effectLst/>
                <a:ea typeface="Arial" panose="020B0604020202020204" pitchFamily="34" charset="0"/>
              </a:rPr>
              <a:t>than</a:t>
            </a:r>
            <a:r>
              <a:rPr lang="en-US" sz="2400" spc="45" dirty="0">
                <a:effectLst/>
                <a:ea typeface="Arial" panose="020B0604020202020204" pitchFamily="34" charset="0"/>
              </a:rPr>
              <a:t> </a:t>
            </a:r>
            <a:r>
              <a:rPr lang="en-US" sz="2400" dirty="0">
                <a:effectLst/>
                <a:ea typeface="Arial" panose="020B0604020202020204" pitchFamily="34" charset="0"/>
              </a:rPr>
              <a:t>100 government and law enforcement bodies, agencies and other </a:t>
            </a:r>
            <a:r>
              <a:rPr lang="en-US" sz="2400" dirty="0" err="1">
                <a:effectLst/>
                <a:ea typeface="Arial" panose="020B0604020202020204" pitchFamily="34" charset="0"/>
              </a:rPr>
              <a:t>organisations</a:t>
            </a:r>
            <a:r>
              <a:rPr lang="en-US" sz="2400" spc="-85" dirty="0">
                <a:effectLst/>
                <a:ea typeface="Arial" panose="020B0604020202020204" pitchFamily="34" charset="0"/>
              </a:rPr>
              <a:t> </a:t>
            </a:r>
            <a:r>
              <a:rPr lang="en-US" sz="2400" dirty="0">
                <a:effectLst/>
                <a:ea typeface="Arial" panose="020B0604020202020204" pitchFamily="34" charset="0"/>
              </a:rPr>
              <a:t>tackling</a:t>
            </a:r>
            <a:r>
              <a:rPr lang="en-US" sz="2400" spc="-80" dirty="0">
                <a:effectLst/>
                <a:ea typeface="Arial" panose="020B0604020202020204" pitchFamily="34" charset="0"/>
              </a:rPr>
              <a:t> </a:t>
            </a:r>
            <a:r>
              <a:rPr lang="en-US" sz="2400" dirty="0">
                <a:effectLst/>
                <a:ea typeface="Arial" panose="020B0604020202020204" pitchFamily="34" charset="0"/>
              </a:rPr>
              <a:t>serious</a:t>
            </a:r>
            <a:r>
              <a:rPr lang="en-US" sz="2400" spc="-80" dirty="0">
                <a:effectLst/>
                <a:ea typeface="Arial" panose="020B0604020202020204" pitchFamily="34" charset="0"/>
              </a:rPr>
              <a:t> </a:t>
            </a:r>
            <a:r>
              <a:rPr lang="en-US" sz="2400" dirty="0">
                <a:effectLst/>
                <a:ea typeface="Arial" panose="020B0604020202020204" pitchFamily="34" charset="0"/>
              </a:rPr>
              <a:t>and</a:t>
            </a:r>
            <a:r>
              <a:rPr lang="en-US" sz="2400" spc="-80" dirty="0">
                <a:effectLst/>
                <a:ea typeface="Arial" panose="020B0604020202020204" pitchFamily="34" charset="0"/>
              </a:rPr>
              <a:t> </a:t>
            </a:r>
            <a:r>
              <a:rPr lang="en-US" sz="2400" dirty="0" err="1">
                <a:effectLst/>
                <a:ea typeface="Arial" panose="020B0604020202020204" pitchFamily="34" charset="0"/>
              </a:rPr>
              <a:t>organised</a:t>
            </a:r>
            <a:r>
              <a:rPr lang="en-US" sz="2400" spc="-80" dirty="0">
                <a:effectLst/>
                <a:ea typeface="Arial" panose="020B0604020202020204" pitchFamily="34" charset="0"/>
              </a:rPr>
              <a:t> </a:t>
            </a:r>
            <a:r>
              <a:rPr lang="en-US" sz="2400" dirty="0">
                <a:effectLst/>
                <a:ea typeface="Arial" panose="020B0604020202020204" pitchFamily="34" charset="0"/>
              </a:rPr>
              <a:t>crime</a:t>
            </a:r>
            <a:endParaRPr lang="en-GB" sz="2400" dirty="0">
              <a:effectLst/>
              <a:ea typeface="Arial" panose="020B0604020202020204" pitchFamily="34" charset="0"/>
            </a:endParaRPr>
          </a:p>
          <a:p>
            <a:pPr marL="357188" marR="882015" indent="0">
              <a:lnSpc>
                <a:spcPct val="121000"/>
              </a:lnSpc>
              <a:spcBef>
                <a:spcPts val="1010"/>
              </a:spcBef>
              <a:spcAft>
                <a:spcPts val="0"/>
              </a:spcAft>
              <a:buNone/>
              <a:tabLst>
                <a:tab pos="2788285" algn="l"/>
              </a:tabLst>
            </a:pPr>
            <a:r>
              <a:rPr lang="en-US" sz="2400" dirty="0">
                <a:ea typeface="Arial" panose="020B0604020202020204" pitchFamily="34" charset="0"/>
              </a:rPr>
              <a:t>There were S</a:t>
            </a:r>
            <a:r>
              <a:rPr lang="en-US" sz="2400" dirty="0">
                <a:effectLst/>
                <a:ea typeface="Arial" panose="020B0604020202020204" pitchFamily="34" charset="0"/>
              </a:rPr>
              <a:t>ix serious</a:t>
            </a:r>
            <a:r>
              <a:rPr lang="en-US" sz="2400" spc="-105" dirty="0">
                <a:effectLst/>
                <a:ea typeface="Arial" panose="020B0604020202020204" pitchFamily="34" charset="0"/>
              </a:rPr>
              <a:t> </a:t>
            </a:r>
            <a:r>
              <a:rPr lang="en-US" sz="2400" dirty="0">
                <a:effectLst/>
                <a:ea typeface="Arial" panose="020B0604020202020204" pitchFamily="34" charset="0"/>
              </a:rPr>
              <a:t>and</a:t>
            </a:r>
            <a:r>
              <a:rPr lang="en-US" sz="2400" spc="-100" dirty="0">
                <a:effectLst/>
                <a:ea typeface="Arial" panose="020B0604020202020204" pitchFamily="34" charset="0"/>
              </a:rPr>
              <a:t> </a:t>
            </a:r>
            <a:r>
              <a:rPr lang="en-US" sz="2400" dirty="0" err="1">
                <a:effectLst/>
                <a:ea typeface="Arial" panose="020B0604020202020204" pitchFamily="34" charset="0"/>
              </a:rPr>
              <a:t>organised</a:t>
            </a:r>
            <a:r>
              <a:rPr lang="en-US" sz="2400" spc="-100" dirty="0">
                <a:effectLst/>
                <a:ea typeface="Arial" panose="020B0604020202020204" pitchFamily="34" charset="0"/>
              </a:rPr>
              <a:t> </a:t>
            </a:r>
            <a:r>
              <a:rPr lang="en-US" sz="2400" dirty="0">
                <a:effectLst/>
                <a:ea typeface="Arial" panose="020B0604020202020204" pitchFamily="34" charset="0"/>
              </a:rPr>
              <a:t>crime</a:t>
            </a:r>
            <a:r>
              <a:rPr lang="en-US" sz="2400" spc="-100" dirty="0">
                <a:effectLst/>
                <a:ea typeface="Arial" panose="020B0604020202020204" pitchFamily="34" charset="0"/>
              </a:rPr>
              <a:t> </a:t>
            </a:r>
            <a:r>
              <a:rPr lang="en-US" sz="2400" dirty="0">
                <a:effectLst/>
                <a:ea typeface="Arial" panose="020B0604020202020204" pitchFamily="34" charset="0"/>
              </a:rPr>
              <a:t>threats</a:t>
            </a:r>
            <a:r>
              <a:rPr lang="en-US" sz="2400" spc="-100" dirty="0">
                <a:effectLst/>
                <a:ea typeface="Arial" panose="020B0604020202020204" pitchFamily="34" charset="0"/>
              </a:rPr>
              <a:t> </a:t>
            </a:r>
            <a:r>
              <a:rPr lang="en-US" sz="2400" dirty="0">
                <a:effectLst/>
                <a:ea typeface="Arial" panose="020B0604020202020204" pitchFamily="34" charset="0"/>
              </a:rPr>
              <a:t>identified</a:t>
            </a:r>
            <a:r>
              <a:rPr lang="en-US" sz="2400" spc="-100" dirty="0">
                <a:effectLst/>
                <a:ea typeface="Arial" panose="020B0604020202020204" pitchFamily="34" charset="0"/>
              </a:rPr>
              <a:t> </a:t>
            </a:r>
            <a:r>
              <a:rPr lang="en-US" sz="2400" dirty="0">
                <a:effectLst/>
                <a:ea typeface="Arial" panose="020B0604020202020204" pitchFamily="34" charset="0"/>
              </a:rPr>
              <a:t>as</a:t>
            </a:r>
            <a:r>
              <a:rPr lang="en-US" sz="2400" spc="-105" dirty="0">
                <a:effectLst/>
                <a:ea typeface="Arial" panose="020B0604020202020204" pitchFamily="34" charset="0"/>
              </a:rPr>
              <a:t> </a:t>
            </a:r>
            <a:r>
              <a:rPr lang="en-US" sz="2400" dirty="0">
                <a:effectLst/>
                <a:ea typeface="Arial" panose="020B0604020202020204" pitchFamily="34" charset="0"/>
              </a:rPr>
              <a:t>national priorities in </a:t>
            </a:r>
            <a:r>
              <a:rPr lang="en-US" sz="2400" spc="-40" dirty="0">
                <a:effectLst/>
                <a:ea typeface="Arial" panose="020B0604020202020204" pitchFamily="34" charset="0"/>
              </a:rPr>
              <a:t>2018-19 </a:t>
            </a:r>
            <a:r>
              <a:rPr lang="en-US" sz="2400" dirty="0">
                <a:effectLst/>
                <a:ea typeface="Arial" panose="020B0604020202020204" pitchFamily="34" charset="0"/>
              </a:rPr>
              <a:t>and </a:t>
            </a:r>
            <a:r>
              <a:rPr lang="en-US" sz="2400" spc="-55" dirty="0">
                <a:effectLst/>
                <a:ea typeface="Arial" panose="020B0604020202020204" pitchFamily="34" charset="0"/>
              </a:rPr>
              <a:t>2017-18, </a:t>
            </a:r>
            <a:r>
              <a:rPr lang="en-US" sz="2400" dirty="0">
                <a:effectLst/>
                <a:ea typeface="Arial" panose="020B0604020202020204" pitchFamily="34" charset="0"/>
              </a:rPr>
              <a:t>up from five in </a:t>
            </a:r>
            <a:r>
              <a:rPr lang="en-US" sz="2400" spc="-40" dirty="0">
                <a:effectLst/>
                <a:ea typeface="Arial" panose="020B0604020202020204" pitchFamily="34" charset="0"/>
              </a:rPr>
              <a:t>2016-17 </a:t>
            </a:r>
            <a:r>
              <a:rPr lang="en-US" sz="2400" dirty="0">
                <a:effectLst/>
                <a:ea typeface="Arial" panose="020B0604020202020204" pitchFamily="34" charset="0"/>
              </a:rPr>
              <a:t>and three in</a:t>
            </a:r>
            <a:r>
              <a:rPr lang="en-US" sz="2400" spc="-10" dirty="0">
                <a:effectLst/>
                <a:ea typeface="Arial" panose="020B0604020202020204" pitchFamily="34" charset="0"/>
              </a:rPr>
              <a:t> </a:t>
            </a:r>
            <a:r>
              <a:rPr lang="en-US" sz="2400" spc="-40" dirty="0">
                <a:effectLst/>
                <a:ea typeface="Arial" panose="020B0604020202020204" pitchFamily="34" charset="0"/>
              </a:rPr>
              <a:t>2015-16</a:t>
            </a:r>
            <a:endParaRPr lang="en-GB" sz="2400" dirty="0">
              <a:effectLst/>
              <a:ea typeface="Arial" panose="020B0604020202020204" pitchFamily="34" charset="0"/>
            </a:endParaRPr>
          </a:p>
          <a:p>
            <a:endParaRPr lang="en-GB" dirty="0"/>
          </a:p>
        </p:txBody>
      </p:sp>
    </p:spTree>
    <p:extLst>
      <p:ext uri="{BB962C8B-B14F-4D97-AF65-F5344CB8AC3E}">
        <p14:creationId xmlns:p14="http://schemas.microsoft.com/office/powerpoint/2010/main" val="17323757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334B0-9EE1-488C-AD71-719DF42D37D5}"/>
              </a:ext>
            </a:extLst>
          </p:cNvPr>
          <p:cNvSpPr>
            <a:spLocks noGrp="1"/>
          </p:cNvSpPr>
          <p:nvPr>
            <p:ph type="title"/>
          </p:nvPr>
        </p:nvSpPr>
        <p:spPr/>
        <p:txBody>
          <a:bodyPr/>
          <a:lstStyle/>
          <a:p>
            <a:r>
              <a:rPr lang="en-GB" dirty="0"/>
              <a:t>Types of Crime and Abuse </a:t>
            </a:r>
          </a:p>
        </p:txBody>
      </p:sp>
      <p:sp>
        <p:nvSpPr>
          <p:cNvPr id="3" name="Content Placeholder 2">
            <a:extLst>
              <a:ext uri="{FF2B5EF4-FFF2-40B4-BE49-F238E27FC236}">
                <a16:creationId xmlns:a16="http://schemas.microsoft.com/office/drawing/2014/main" id="{9942131E-6E79-479D-8A7D-79D9F41EAC82}"/>
              </a:ext>
            </a:extLst>
          </p:cNvPr>
          <p:cNvSpPr>
            <a:spLocks noGrp="1"/>
          </p:cNvSpPr>
          <p:nvPr>
            <p:ph idx="1"/>
          </p:nvPr>
        </p:nvSpPr>
        <p:spPr/>
        <p:txBody>
          <a:bodyPr>
            <a:normAutofit/>
          </a:bodyPr>
          <a:lstStyle/>
          <a:p>
            <a:r>
              <a:rPr lang="en-US" sz="2400" dirty="0">
                <a:effectLst/>
                <a:ea typeface="Arial" panose="020B0604020202020204" pitchFamily="34" charset="0"/>
              </a:rPr>
              <a:t>The most harmful serious</a:t>
            </a:r>
            <a:r>
              <a:rPr lang="en-US" sz="2400" spc="-75" dirty="0">
                <a:effectLst/>
                <a:ea typeface="Arial" panose="020B0604020202020204" pitchFamily="34" charset="0"/>
              </a:rPr>
              <a:t> </a:t>
            </a:r>
            <a:r>
              <a:rPr lang="en-US" sz="2400" dirty="0">
                <a:effectLst/>
                <a:ea typeface="Arial" panose="020B0604020202020204" pitchFamily="34" charset="0"/>
              </a:rPr>
              <a:t>and</a:t>
            </a:r>
            <a:r>
              <a:rPr lang="en-US" sz="2400" spc="-70" dirty="0">
                <a:effectLst/>
                <a:ea typeface="Arial" panose="020B0604020202020204" pitchFamily="34" charset="0"/>
              </a:rPr>
              <a:t> </a:t>
            </a:r>
            <a:r>
              <a:rPr lang="en-US" sz="2400" dirty="0" err="1">
                <a:effectLst/>
                <a:ea typeface="Arial" panose="020B0604020202020204" pitchFamily="34" charset="0"/>
              </a:rPr>
              <a:t>organised</a:t>
            </a:r>
            <a:r>
              <a:rPr lang="en-US" sz="2400" spc="-70" dirty="0">
                <a:effectLst/>
                <a:ea typeface="Arial" panose="020B0604020202020204" pitchFamily="34" charset="0"/>
              </a:rPr>
              <a:t> </a:t>
            </a:r>
            <a:r>
              <a:rPr lang="en-US" sz="2400" dirty="0">
                <a:effectLst/>
                <a:ea typeface="Arial" panose="020B0604020202020204" pitchFamily="34" charset="0"/>
              </a:rPr>
              <a:t>crimes</a:t>
            </a:r>
            <a:r>
              <a:rPr lang="en-US" sz="2400" spc="-75" dirty="0">
                <a:effectLst/>
                <a:ea typeface="Arial" panose="020B0604020202020204" pitchFamily="34" charset="0"/>
              </a:rPr>
              <a:t> </a:t>
            </a:r>
            <a:r>
              <a:rPr lang="en-US" sz="2400" dirty="0">
                <a:effectLst/>
                <a:ea typeface="Arial" panose="020B0604020202020204" pitchFamily="34" charset="0"/>
              </a:rPr>
              <a:t>include</a:t>
            </a:r>
            <a:r>
              <a:rPr lang="en-US" sz="2400" spc="-70" dirty="0">
                <a:effectLst/>
                <a:ea typeface="Arial" panose="020B0604020202020204" pitchFamily="34" charset="0"/>
              </a:rPr>
              <a:t> </a:t>
            </a:r>
            <a:r>
              <a:rPr lang="en-US" sz="2400" dirty="0">
                <a:effectLst/>
                <a:ea typeface="Arial" panose="020B0604020202020204" pitchFamily="34" charset="0"/>
              </a:rPr>
              <a:t>modern</a:t>
            </a:r>
            <a:r>
              <a:rPr lang="en-US" sz="2400" spc="-70" dirty="0">
                <a:effectLst/>
                <a:ea typeface="Arial" panose="020B0604020202020204" pitchFamily="34" charset="0"/>
              </a:rPr>
              <a:t> </a:t>
            </a:r>
            <a:r>
              <a:rPr lang="en-US" sz="2400" dirty="0">
                <a:effectLst/>
                <a:ea typeface="Arial" panose="020B0604020202020204" pitchFamily="34" charset="0"/>
              </a:rPr>
              <a:t>slavery</a:t>
            </a:r>
            <a:r>
              <a:rPr lang="en-US" sz="2400" spc="-75" dirty="0">
                <a:effectLst/>
                <a:ea typeface="Arial" panose="020B0604020202020204" pitchFamily="34" charset="0"/>
              </a:rPr>
              <a:t> </a:t>
            </a:r>
            <a:r>
              <a:rPr lang="en-US" sz="2400" dirty="0">
                <a:effectLst/>
                <a:ea typeface="Arial" panose="020B0604020202020204" pitchFamily="34" charset="0"/>
              </a:rPr>
              <a:t>and</a:t>
            </a:r>
            <a:r>
              <a:rPr lang="en-US" sz="2400" spc="-70" dirty="0">
                <a:effectLst/>
                <a:ea typeface="Arial" panose="020B0604020202020204" pitchFamily="34" charset="0"/>
              </a:rPr>
              <a:t> </a:t>
            </a:r>
            <a:r>
              <a:rPr lang="en-US" sz="2400" dirty="0">
                <a:effectLst/>
                <a:ea typeface="Arial" panose="020B0604020202020204" pitchFamily="34" charset="0"/>
              </a:rPr>
              <a:t>human</a:t>
            </a:r>
            <a:r>
              <a:rPr lang="en-US" sz="2400" spc="-70" dirty="0">
                <a:effectLst/>
                <a:ea typeface="Arial" panose="020B0604020202020204" pitchFamily="34" charset="0"/>
              </a:rPr>
              <a:t> </a:t>
            </a:r>
            <a:r>
              <a:rPr lang="en-US" sz="2400" dirty="0">
                <a:effectLst/>
                <a:ea typeface="Arial" panose="020B0604020202020204" pitchFamily="34" charset="0"/>
              </a:rPr>
              <a:t>trafficking,</a:t>
            </a:r>
            <a:r>
              <a:rPr lang="en-US" sz="2400" spc="-70" dirty="0">
                <a:effectLst/>
                <a:ea typeface="Arial" panose="020B0604020202020204" pitchFamily="34" charset="0"/>
              </a:rPr>
              <a:t> </a:t>
            </a:r>
            <a:r>
              <a:rPr lang="en-US" sz="2400" dirty="0" err="1">
                <a:effectLst/>
                <a:ea typeface="Arial" panose="020B0604020202020204" pitchFamily="34" charset="0"/>
              </a:rPr>
              <a:t>organised</a:t>
            </a:r>
            <a:r>
              <a:rPr lang="en-US" sz="2400" dirty="0">
                <a:effectLst/>
                <a:ea typeface="Arial" panose="020B0604020202020204" pitchFamily="34" charset="0"/>
              </a:rPr>
              <a:t> immigration crime, child sexual exploitation and abuse, money laundering, fraud and other economic crime, bribery and corruption, cyber-crime, illegal firearms and illegal drugs.</a:t>
            </a:r>
            <a:endParaRPr lang="en-GB" sz="2400" dirty="0"/>
          </a:p>
        </p:txBody>
      </p:sp>
    </p:spTree>
    <p:extLst>
      <p:ext uri="{BB962C8B-B14F-4D97-AF65-F5344CB8AC3E}">
        <p14:creationId xmlns:p14="http://schemas.microsoft.com/office/powerpoint/2010/main" val="31435952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4EECF-C3F2-4F0E-A540-95996840AF36}"/>
              </a:ext>
            </a:extLst>
          </p:cNvPr>
          <p:cNvSpPr>
            <a:spLocks noGrp="1"/>
          </p:cNvSpPr>
          <p:nvPr>
            <p:ph type="title"/>
          </p:nvPr>
        </p:nvSpPr>
        <p:spPr/>
        <p:txBody>
          <a:bodyPr>
            <a:normAutofit fontScale="90000"/>
          </a:bodyPr>
          <a:lstStyle/>
          <a:p>
            <a:r>
              <a:rPr lang="en-GB" dirty="0"/>
              <a:t>SOC Crime Strategy 2018 </a:t>
            </a:r>
            <a:br>
              <a:rPr lang="en-GB" dirty="0"/>
            </a:br>
            <a:r>
              <a:rPr lang="en-GB" dirty="0"/>
              <a:t>(See Additional Reading)</a:t>
            </a:r>
          </a:p>
        </p:txBody>
      </p:sp>
      <p:sp>
        <p:nvSpPr>
          <p:cNvPr id="3" name="Content Placeholder 2">
            <a:extLst>
              <a:ext uri="{FF2B5EF4-FFF2-40B4-BE49-F238E27FC236}">
                <a16:creationId xmlns:a16="http://schemas.microsoft.com/office/drawing/2014/main" id="{F7A82EBA-03A9-4B22-939E-9B1FBBAE8F8F}"/>
              </a:ext>
            </a:extLst>
          </p:cNvPr>
          <p:cNvSpPr>
            <a:spLocks noGrp="1"/>
          </p:cNvSpPr>
          <p:nvPr>
            <p:ph idx="1"/>
          </p:nvPr>
        </p:nvSpPr>
        <p:spPr/>
        <p:txBody>
          <a:bodyPr>
            <a:normAutofit/>
          </a:bodyPr>
          <a:lstStyle/>
          <a:p>
            <a:pPr marL="0" marR="285750" lvl="0" indent="0">
              <a:lnSpc>
                <a:spcPct val="121000"/>
              </a:lnSpc>
              <a:spcBef>
                <a:spcPts val="820"/>
              </a:spcBef>
              <a:spcAft>
                <a:spcPts val="0"/>
              </a:spcAft>
              <a:buSzPts val="1000"/>
              <a:buNone/>
              <a:tabLst>
                <a:tab pos="2148840" algn="l"/>
                <a:tab pos="2150110" algn="l"/>
              </a:tabLst>
            </a:pPr>
            <a:r>
              <a:rPr lang="en-US" sz="2600" spc="-45" dirty="0">
                <a:effectLst/>
                <a:ea typeface="Arial" panose="020B0604020202020204" pitchFamily="34" charset="0"/>
              </a:rPr>
              <a:t>A </a:t>
            </a:r>
            <a:r>
              <a:rPr lang="en-US" sz="2600" dirty="0">
                <a:effectLst/>
                <a:ea typeface="Arial" panose="020B0604020202020204" pitchFamily="34" charset="0"/>
              </a:rPr>
              <a:t>strategic</a:t>
            </a:r>
            <a:r>
              <a:rPr lang="en-US" sz="2600" spc="-40" dirty="0">
                <a:effectLst/>
                <a:ea typeface="Arial" panose="020B0604020202020204" pitchFamily="34" charset="0"/>
              </a:rPr>
              <a:t> </a:t>
            </a:r>
            <a:r>
              <a:rPr lang="en-US" sz="2600" dirty="0">
                <a:effectLst/>
                <a:ea typeface="Arial" panose="020B0604020202020204" pitchFamily="34" charset="0"/>
              </a:rPr>
              <a:t>framework</a:t>
            </a:r>
            <a:r>
              <a:rPr lang="en-US" sz="2600" spc="-40" dirty="0">
                <a:effectLst/>
                <a:ea typeface="Arial" panose="020B0604020202020204" pitchFamily="34" charset="0"/>
              </a:rPr>
              <a:t> </a:t>
            </a:r>
            <a:r>
              <a:rPr lang="en-US" sz="2600" dirty="0">
                <a:effectLst/>
                <a:ea typeface="Arial" panose="020B0604020202020204" pitchFamily="34" charset="0"/>
              </a:rPr>
              <a:t>that</a:t>
            </a:r>
            <a:r>
              <a:rPr lang="en-US" sz="2600" spc="-45" dirty="0">
                <a:effectLst/>
                <a:ea typeface="Arial" panose="020B0604020202020204" pitchFamily="34" charset="0"/>
              </a:rPr>
              <a:t> </a:t>
            </a:r>
            <a:r>
              <a:rPr lang="en-US" sz="2600" dirty="0">
                <a:effectLst/>
                <a:ea typeface="Arial" panose="020B0604020202020204" pitchFamily="34" charset="0"/>
              </a:rPr>
              <a:t>has</a:t>
            </a:r>
            <a:r>
              <a:rPr lang="en-US" sz="2600" spc="-40" dirty="0">
                <a:effectLst/>
                <a:ea typeface="Arial" panose="020B0604020202020204" pitchFamily="34" charset="0"/>
              </a:rPr>
              <a:t> </a:t>
            </a:r>
            <a:r>
              <a:rPr lang="en-US" sz="2600" dirty="0">
                <a:effectLst/>
                <a:ea typeface="Arial" panose="020B0604020202020204" pitchFamily="34" charset="0"/>
              </a:rPr>
              <a:t>four</a:t>
            </a:r>
            <a:r>
              <a:rPr lang="en-US" sz="2600" spc="-40" dirty="0">
                <a:effectLst/>
                <a:ea typeface="Arial" panose="020B0604020202020204" pitchFamily="34" charset="0"/>
              </a:rPr>
              <a:t> </a:t>
            </a:r>
            <a:r>
              <a:rPr lang="en-US" sz="2600" dirty="0">
                <a:effectLst/>
                <a:ea typeface="Arial" panose="020B0604020202020204" pitchFamily="34" charset="0"/>
              </a:rPr>
              <a:t>‘P’</a:t>
            </a:r>
            <a:r>
              <a:rPr lang="en-US" sz="2600" spc="-45" dirty="0">
                <a:effectLst/>
                <a:ea typeface="Arial" panose="020B0604020202020204" pitchFamily="34" charset="0"/>
              </a:rPr>
              <a:t> </a:t>
            </a:r>
            <a:r>
              <a:rPr lang="en-US" sz="2600" dirty="0">
                <a:effectLst/>
                <a:ea typeface="Arial" panose="020B0604020202020204" pitchFamily="34" charset="0"/>
              </a:rPr>
              <a:t>work</a:t>
            </a:r>
            <a:r>
              <a:rPr lang="en-US" sz="2600" spc="-40" dirty="0">
                <a:effectLst/>
                <a:ea typeface="Arial" panose="020B0604020202020204" pitchFamily="34" charset="0"/>
              </a:rPr>
              <a:t> </a:t>
            </a:r>
            <a:r>
              <a:rPr lang="en-US" sz="2600" dirty="0">
                <a:effectLst/>
                <a:ea typeface="Arial" panose="020B0604020202020204" pitchFamily="34" charset="0"/>
              </a:rPr>
              <a:t>strands (Prevent,</a:t>
            </a:r>
            <a:r>
              <a:rPr lang="en-US" sz="2600" spc="-110" dirty="0">
                <a:effectLst/>
                <a:ea typeface="Arial" panose="020B0604020202020204" pitchFamily="34" charset="0"/>
              </a:rPr>
              <a:t> </a:t>
            </a:r>
            <a:r>
              <a:rPr lang="en-US" sz="2600" dirty="0">
                <a:effectLst/>
                <a:ea typeface="Arial" panose="020B0604020202020204" pitchFamily="34" charset="0"/>
              </a:rPr>
              <a:t>Pursue,</a:t>
            </a:r>
            <a:r>
              <a:rPr lang="en-US" sz="2600" spc="-110" dirty="0">
                <a:effectLst/>
                <a:ea typeface="Arial" panose="020B0604020202020204" pitchFamily="34" charset="0"/>
              </a:rPr>
              <a:t> </a:t>
            </a:r>
            <a:r>
              <a:rPr lang="en-US" sz="2600" dirty="0">
                <a:effectLst/>
                <a:ea typeface="Arial" panose="020B0604020202020204" pitchFamily="34" charset="0"/>
              </a:rPr>
              <a:t>Protect</a:t>
            </a:r>
            <a:r>
              <a:rPr lang="en-US" sz="2600" spc="-110" dirty="0">
                <a:effectLst/>
                <a:ea typeface="Arial" panose="020B0604020202020204" pitchFamily="34" charset="0"/>
              </a:rPr>
              <a:t> </a:t>
            </a:r>
            <a:r>
              <a:rPr lang="en-US" sz="2600" dirty="0">
                <a:effectLst/>
                <a:ea typeface="Arial" panose="020B0604020202020204" pitchFamily="34" charset="0"/>
              </a:rPr>
              <a:t>and</a:t>
            </a:r>
            <a:r>
              <a:rPr lang="en-US" sz="2600" spc="-110" dirty="0">
                <a:effectLst/>
                <a:ea typeface="Arial" panose="020B0604020202020204" pitchFamily="34" charset="0"/>
              </a:rPr>
              <a:t> </a:t>
            </a:r>
            <a:r>
              <a:rPr lang="en-US" sz="2600" dirty="0">
                <a:effectLst/>
                <a:ea typeface="Arial" panose="020B0604020202020204" pitchFamily="34" charset="0"/>
              </a:rPr>
              <a:t>Prepare),</a:t>
            </a:r>
            <a:r>
              <a:rPr lang="en-US" sz="2600" spc="-105" dirty="0">
                <a:effectLst/>
                <a:ea typeface="Arial" panose="020B0604020202020204" pitchFamily="34" charset="0"/>
              </a:rPr>
              <a:t> </a:t>
            </a:r>
            <a:r>
              <a:rPr lang="en-US" sz="2600" dirty="0">
                <a:effectLst/>
                <a:ea typeface="Arial" panose="020B0604020202020204" pitchFamily="34" charset="0"/>
              </a:rPr>
              <a:t>set out actions</a:t>
            </a:r>
            <a:r>
              <a:rPr lang="en-US" sz="2600" spc="-5" dirty="0">
                <a:effectLst/>
                <a:ea typeface="Arial" panose="020B0604020202020204" pitchFamily="34" charset="0"/>
              </a:rPr>
              <a:t> </a:t>
            </a:r>
            <a:r>
              <a:rPr lang="en-US" sz="2600" spc="-20" dirty="0">
                <a:effectLst/>
                <a:ea typeface="Arial" panose="020B0604020202020204" pitchFamily="34" charset="0"/>
              </a:rPr>
              <a:t>to:</a:t>
            </a:r>
            <a:endParaRPr lang="en-GB" sz="2600" dirty="0">
              <a:effectLst/>
              <a:ea typeface="Arial" panose="020B0604020202020204" pitchFamily="34" charset="0"/>
            </a:endParaRPr>
          </a:p>
          <a:p>
            <a:pPr marL="342900" lvl="0" indent="-342900">
              <a:spcBef>
                <a:spcPts val="705"/>
              </a:spcBef>
              <a:spcAft>
                <a:spcPts val="0"/>
              </a:spcAft>
              <a:buSzPts val="1300"/>
              <a:buFont typeface="Arial" panose="020B0604020202020204" pitchFamily="34" charset="0"/>
              <a:buChar char="•"/>
              <a:tabLst>
                <a:tab pos="2148840" algn="l"/>
                <a:tab pos="2150110" algn="l"/>
              </a:tabLst>
            </a:pPr>
            <a:r>
              <a:rPr lang="en-US" sz="2600" dirty="0">
                <a:ea typeface="Arial" panose="020B0604020202020204" pitchFamily="34" charset="0"/>
              </a:rPr>
              <a:t>P</a:t>
            </a:r>
            <a:r>
              <a:rPr lang="en-US" sz="2600" dirty="0">
                <a:effectLst/>
                <a:ea typeface="Arial" panose="020B0604020202020204" pitchFamily="34" charset="0"/>
              </a:rPr>
              <a:t>revent people from getting involved in </a:t>
            </a:r>
            <a:r>
              <a:rPr lang="en-US" sz="2600" dirty="0" err="1">
                <a:effectLst/>
                <a:ea typeface="Arial" panose="020B0604020202020204" pitchFamily="34" charset="0"/>
              </a:rPr>
              <a:t>organised</a:t>
            </a:r>
            <a:r>
              <a:rPr lang="en-US" sz="2600" spc="-55" dirty="0">
                <a:effectLst/>
                <a:ea typeface="Arial" panose="020B0604020202020204" pitchFamily="34" charset="0"/>
              </a:rPr>
              <a:t> </a:t>
            </a:r>
            <a:r>
              <a:rPr lang="en-US" sz="2600" dirty="0">
                <a:effectLst/>
                <a:ea typeface="Arial" panose="020B0604020202020204" pitchFamily="34" charset="0"/>
              </a:rPr>
              <a:t>crime;</a:t>
            </a:r>
            <a:endParaRPr lang="en-GB" sz="2600" dirty="0">
              <a:effectLst/>
              <a:ea typeface="Arial" panose="020B0604020202020204" pitchFamily="34" charset="0"/>
            </a:endParaRPr>
          </a:p>
          <a:p>
            <a:pPr marL="342900" lvl="0" indent="-342900">
              <a:spcBef>
                <a:spcPts val="755"/>
              </a:spcBef>
              <a:spcAft>
                <a:spcPts val="0"/>
              </a:spcAft>
              <a:buSzPts val="1300"/>
              <a:buFont typeface="Arial" panose="020B0604020202020204" pitchFamily="34" charset="0"/>
              <a:buChar char="•"/>
              <a:tabLst>
                <a:tab pos="2148840" algn="l"/>
                <a:tab pos="2150110" algn="l"/>
              </a:tabLst>
            </a:pPr>
            <a:r>
              <a:rPr lang="en-US" sz="2600" dirty="0">
                <a:ea typeface="Arial" panose="020B0604020202020204" pitchFamily="34" charset="0"/>
              </a:rPr>
              <a:t>P</a:t>
            </a:r>
            <a:r>
              <a:rPr lang="en-US" sz="2600" dirty="0">
                <a:effectLst/>
                <a:ea typeface="Arial" panose="020B0604020202020204" pitchFamily="34" charset="0"/>
              </a:rPr>
              <a:t>ursue and disrupt serious and </a:t>
            </a:r>
            <a:r>
              <a:rPr lang="en-US" sz="2600" dirty="0" err="1">
                <a:effectLst/>
                <a:ea typeface="Arial" panose="020B0604020202020204" pitchFamily="34" charset="0"/>
              </a:rPr>
              <a:t>organised</a:t>
            </a:r>
            <a:r>
              <a:rPr lang="en-US" sz="2600" spc="-40" dirty="0">
                <a:effectLst/>
                <a:ea typeface="Arial" panose="020B0604020202020204" pitchFamily="34" charset="0"/>
              </a:rPr>
              <a:t> </a:t>
            </a:r>
            <a:r>
              <a:rPr lang="en-US" sz="2600" dirty="0">
                <a:effectLst/>
                <a:ea typeface="Arial" panose="020B0604020202020204" pitchFamily="34" charset="0"/>
              </a:rPr>
              <a:t>criminals;</a:t>
            </a:r>
            <a:endParaRPr lang="en-GB" sz="2600" dirty="0">
              <a:effectLst/>
              <a:ea typeface="Arial" panose="020B0604020202020204" pitchFamily="34" charset="0"/>
            </a:endParaRPr>
          </a:p>
          <a:p>
            <a:pPr marL="342900" marR="138430" lvl="0" indent="-342900">
              <a:lnSpc>
                <a:spcPct val="101000"/>
              </a:lnSpc>
              <a:spcBef>
                <a:spcPts val="755"/>
              </a:spcBef>
              <a:spcAft>
                <a:spcPts val="0"/>
              </a:spcAft>
              <a:buSzPts val="1300"/>
              <a:buFont typeface="Arial" panose="020B0604020202020204" pitchFamily="34" charset="0"/>
              <a:buChar char="•"/>
              <a:tabLst>
                <a:tab pos="2148840" algn="l"/>
                <a:tab pos="2150110" algn="l"/>
              </a:tabLst>
            </a:pPr>
            <a:r>
              <a:rPr lang="en-US" sz="2600" dirty="0">
                <a:ea typeface="Arial" panose="020B0604020202020204" pitchFamily="34" charset="0"/>
              </a:rPr>
              <a:t>P</a:t>
            </a:r>
            <a:r>
              <a:rPr lang="en-US" sz="2600" dirty="0">
                <a:effectLst/>
                <a:ea typeface="Arial" panose="020B0604020202020204" pitchFamily="34" charset="0"/>
              </a:rPr>
              <a:t>rotect</a:t>
            </a:r>
            <a:r>
              <a:rPr lang="en-US" sz="2600" spc="-70" dirty="0">
                <a:effectLst/>
                <a:ea typeface="Arial" panose="020B0604020202020204" pitchFamily="34" charset="0"/>
              </a:rPr>
              <a:t> </a:t>
            </a:r>
            <a:r>
              <a:rPr lang="en-US" sz="2600" dirty="0">
                <a:effectLst/>
                <a:ea typeface="Arial" panose="020B0604020202020204" pitchFamily="34" charset="0"/>
              </a:rPr>
              <a:t>individuals,</a:t>
            </a:r>
            <a:r>
              <a:rPr lang="en-US" sz="2600" spc="-70" dirty="0">
                <a:effectLst/>
                <a:ea typeface="Arial" panose="020B0604020202020204" pitchFamily="34" charset="0"/>
              </a:rPr>
              <a:t> </a:t>
            </a:r>
            <a:r>
              <a:rPr lang="en-US" sz="2600" dirty="0" err="1">
                <a:effectLst/>
                <a:ea typeface="Arial" panose="020B0604020202020204" pitchFamily="34" charset="0"/>
              </a:rPr>
              <a:t>organisations</a:t>
            </a:r>
            <a:r>
              <a:rPr lang="en-US" sz="2600" spc="-65" dirty="0">
                <a:effectLst/>
                <a:ea typeface="Arial" panose="020B0604020202020204" pitchFamily="34" charset="0"/>
              </a:rPr>
              <a:t> </a:t>
            </a:r>
            <a:r>
              <a:rPr lang="en-US" sz="2600" dirty="0">
                <a:effectLst/>
                <a:ea typeface="Arial" panose="020B0604020202020204" pitchFamily="34" charset="0"/>
              </a:rPr>
              <a:t>and</a:t>
            </a:r>
            <a:r>
              <a:rPr lang="en-US" sz="2600" spc="-70" dirty="0">
                <a:effectLst/>
                <a:ea typeface="Arial" panose="020B0604020202020204" pitchFamily="34" charset="0"/>
              </a:rPr>
              <a:t> </a:t>
            </a:r>
            <a:r>
              <a:rPr lang="en-US" sz="2600" dirty="0">
                <a:effectLst/>
                <a:ea typeface="Arial" panose="020B0604020202020204" pitchFamily="34" charset="0"/>
              </a:rPr>
              <a:t>communities</a:t>
            </a:r>
            <a:r>
              <a:rPr lang="en-US" sz="2600" spc="-65" dirty="0">
                <a:effectLst/>
                <a:ea typeface="Arial" panose="020B0604020202020204" pitchFamily="34" charset="0"/>
              </a:rPr>
              <a:t> </a:t>
            </a:r>
            <a:r>
              <a:rPr lang="en-US" sz="2600" dirty="0">
                <a:effectLst/>
                <a:ea typeface="Arial" panose="020B0604020202020204" pitchFamily="34" charset="0"/>
              </a:rPr>
              <a:t>against</a:t>
            </a:r>
            <a:r>
              <a:rPr lang="en-US" sz="2600" spc="-70" dirty="0">
                <a:effectLst/>
                <a:ea typeface="Arial" panose="020B0604020202020204" pitchFamily="34" charset="0"/>
              </a:rPr>
              <a:t> </a:t>
            </a:r>
            <a:r>
              <a:rPr lang="en-US" sz="2600" dirty="0">
                <a:effectLst/>
                <a:ea typeface="Arial" panose="020B0604020202020204" pitchFamily="34" charset="0"/>
              </a:rPr>
              <a:t>serious</a:t>
            </a:r>
            <a:r>
              <a:rPr lang="en-US" sz="2600" spc="-65" dirty="0">
                <a:effectLst/>
                <a:ea typeface="Arial" panose="020B0604020202020204" pitchFamily="34" charset="0"/>
              </a:rPr>
              <a:t> </a:t>
            </a:r>
            <a:r>
              <a:rPr lang="en-US" sz="2600" dirty="0">
                <a:effectLst/>
                <a:ea typeface="Arial" panose="020B0604020202020204" pitchFamily="34" charset="0"/>
              </a:rPr>
              <a:t>and</a:t>
            </a:r>
            <a:r>
              <a:rPr lang="en-US" sz="2600" spc="-70" dirty="0">
                <a:effectLst/>
                <a:ea typeface="Arial" panose="020B0604020202020204" pitchFamily="34" charset="0"/>
              </a:rPr>
              <a:t> </a:t>
            </a:r>
            <a:r>
              <a:rPr lang="en-US" sz="2600" dirty="0" err="1">
                <a:effectLst/>
                <a:ea typeface="Arial" panose="020B0604020202020204" pitchFamily="34" charset="0"/>
              </a:rPr>
              <a:t>organised</a:t>
            </a:r>
            <a:r>
              <a:rPr lang="en-US" sz="2600" dirty="0">
                <a:effectLst/>
                <a:ea typeface="Arial" panose="020B0604020202020204" pitchFamily="34" charset="0"/>
              </a:rPr>
              <a:t> criminality;</a:t>
            </a:r>
            <a:r>
              <a:rPr lang="en-US" sz="2600" spc="-5" dirty="0">
                <a:effectLst/>
                <a:ea typeface="Arial" panose="020B0604020202020204" pitchFamily="34" charset="0"/>
              </a:rPr>
              <a:t> </a:t>
            </a:r>
            <a:r>
              <a:rPr lang="en-US" sz="2600" dirty="0">
                <a:effectLst/>
                <a:ea typeface="Arial" panose="020B0604020202020204" pitchFamily="34" charset="0"/>
              </a:rPr>
              <a:t>and</a:t>
            </a:r>
            <a:endParaRPr lang="en-GB" sz="2600" dirty="0">
              <a:effectLst/>
              <a:ea typeface="Arial" panose="020B0604020202020204" pitchFamily="34" charset="0"/>
            </a:endParaRPr>
          </a:p>
          <a:p>
            <a:pPr marL="342900" lvl="0" indent="-342900">
              <a:spcBef>
                <a:spcPts val="955"/>
              </a:spcBef>
              <a:spcAft>
                <a:spcPts val="0"/>
              </a:spcAft>
              <a:buSzPts val="1300"/>
              <a:buFont typeface="Arial" panose="020B0604020202020204" pitchFamily="34" charset="0"/>
              <a:buChar char="•"/>
              <a:tabLst>
                <a:tab pos="2148840" algn="l"/>
                <a:tab pos="2150110" algn="l"/>
              </a:tabLst>
            </a:pPr>
            <a:r>
              <a:rPr lang="en-US" sz="2600" dirty="0">
                <a:ea typeface="Arial" panose="020B0604020202020204" pitchFamily="34" charset="0"/>
              </a:rPr>
              <a:t>P</a:t>
            </a:r>
            <a:r>
              <a:rPr lang="en-US" sz="2600" dirty="0">
                <a:effectLst/>
                <a:ea typeface="Arial" panose="020B0604020202020204" pitchFamily="34" charset="0"/>
              </a:rPr>
              <a:t>repare</a:t>
            </a:r>
            <a:r>
              <a:rPr lang="en-US" sz="2600" spc="-20" dirty="0">
                <a:effectLst/>
                <a:ea typeface="Arial" panose="020B0604020202020204" pitchFamily="34" charset="0"/>
              </a:rPr>
              <a:t> </a:t>
            </a:r>
            <a:r>
              <a:rPr lang="en-US" sz="2600" dirty="0">
                <a:effectLst/>
                <a:ea typeface="Arial" panose="020B0604020202020204" pitchFamily="34" charset="0"/>
              </a:rPr>
              <a:t>for</a:t>
            </a:r>
            <a:r>
              <a:rPr lang="en-US" sz="2600" spc="-20" dirty="0">
                <a:effectLst/>
                <a:ea typeface="Arial" panose="020B0604020202020204" pitchFamily="34" charset="0"/>
              </a:rPr>
              <a:t> </a:t>
            </a:r>
            <a:r>
              <a:rPr lang="en-US" sz="2600" dirty="0">
                <a:effectLst/>
                <a:ea typeface="Arial" panose="020B0604020202020204" pitchFamily="34" charset="0"/>
              </a:rPr>
              <a:t>when</a:t>
            </a:r>
            <a:r>
              <a:rPr lang="en-US" sz="2600" spc="-20" dirty="0">
                <a:effectLst/>
                <a:ea typeface="Arial" panose="020B0604020202020204" pitchFamily="34" charset="0"/>
              </a:rPr>
              <a:t> </a:t>
            </a:r>
            <a:r>
              <a:rPr lang="en-US" sz="2600" dirty="0">
                <a:effectLst/>
                <a:ea typeface="Arial" panose="020B0604020202020204" pitchFamily="34" charset="0"/>
              </a:rPr>
              <a:t>serious</a:t>
            </a:r>
            <a:r>
              <a:rPr lang="en-US" sz="2600" spc="-15" dirty="0">
                <a:effectLst/>
                <a:ea typeface="Arial" panose="020B0604020202020204" pitchFamily="34" charset="0"/>
              </a:rPr>
              <a:t> </a:t>
            </a:r>
            <a:r>
              <a:rPr lang="en-US" sz="2600" dirty="0">
                <a:effectLst/>
                <a:ea typeface="Arial" panose="020B0604020202020204" pitchFamily="34" charset="0"/>
              </a:rPr>
              <a:t>and</a:t>
            </a:r>
            <a:r>
              <a:rPr lang="en-US" sz="2600" spc="-20" dirty="0">
                <a:effectLst/>
                <a:ea typeface="Arial" panose="020B0604020202020204" pitchFamily="34" charset="0"/>
              </a:rPr>
              <a:t> </a:t>
            </a:r>
            <a:r>
              <a:rPr lang="en-US" sz="2600" dirty="0" err="1">
                <a:effectLst/>
                <a:ea typeface="Arial" panose="020B0604020202020204" pitchFamily="34" charset="0"/>
              </a:rPr>
              <a:t>organised</a:t>
            </a:r>
            <a:r>
              <a:rPr lang="en-US" sz="2600" spc="-20" dirty="0">
                <a:effectLst/>
                <a:ea typeface="Arial" panose="020B0604020202020204" pitchFamily="34" charset="0"/>
              </a:rPr>
              <a:t> </a:t>
            </a:r>
            <a:r>
              <a:rPr lang="en-US" sz="2600" dirty="0">
                <a:effectLst/>
                <a:ea typeface="Arial" panose="020B0604020202020204" pitchFamily="34" charset="0"/>
              </a:rPr>
              <a:t>crime</a:t>
            </a:r>
            <a:r>
              <a:rPr lang="en-US" sz="2600" spc="-20" dirty="0">
                <a:effectLst/>
                <a:ea typeface="Arial" panose="020B0604020202020204" pitchFamily="34" charset="0"/>
              </a:rPr>
              <a:t> </a:t>
            </a:r>
            <a:r>
              <a:rPr lang="en-US" sz="2600" dirty="0">
                <a:effectLst/>
                <a:ea typeface="Arial" panose="020B0604020202020204" pitchFamily="34" charset="0"/>
              </a:rPr>
              <a:t>occurs</a:t>
            </a:r>
            <a:r>
              <a:rPr lang="en-US" sz="2600" spc="-15" dirty="0">
                <a:effectLst/>
                <a:ea typeface="Arial" panose="020B0604020202020204" pitchFamily="34" charset="0"/>
              </a:rPr>
              <a:t> </a:t>
            </a:r>
            <a:r>
              <a:rPr lang="en-US" sz="2600" dirty="0">
                <a:effectLst/>
                <a:ea typeface="Arial" panose="020B0604020202020204" pitchFamily="34" charset="0"/>
              </a:rPr>
              <a:t>and</a:t>
            </a:r>
            <a:r>
              <a:rPr lang="en-US" sz="2600" spc="-20" dirty="0">
                <a:effectLst/>
                <a:ea typeface="Arial" panose="020B0604020202020204" pitchFamily="34" charset="0"/>
              </a:rPr>
              <a:t> </a:t>
            </a:r>
            <a:r>
              <a:rPr lang="en-US" sz="2600" dirty="0">
                <a:effectLst/>
                <a:ea typeface="Arial" panose="020B0604020202020204" pitchFamily="34" charset="0"/>
              </a:rPr>
              <a:t>mitigate</a:t>
            </a:r>
            <a:r>
              <a:rPr lang="en-US" sz="2600" spc="-20" dirty="0">
                <a:effectLst/>
                <a:ea typeface="Arial" panose="020B0604020202020204" pitchFamily="34" charset="0"/>
              </a:rPr>
              <a:t> </a:t>
            </a:r>
            <a:r>
              <a:rPr lang="en-US" sz="2600" dirty="0">
                <a:effectLst/>
                <a:ea typeface="Arial" panose="020B0604020202020204" pitchFamily="34" charset="0"/>
              </a:rPr>
              <a:t>its</a:t>
            </a:r>
            <a:r>
              <a:rPr lang="en-US" sz="2600" spc="-15" dirty="0">
                <a:effectLst/>
                <a:ea typeface="Arial" panose="020B0604020202020204" pitchFamily="34" charset="0"/>
              </a:rPr>
              <a:t> </a:t>
            </a:r>
            <a:r>
              <a:rPr lang="en-US" sz="2600" dirty="0">
                <a:effectLst/>
                <a:ea typeface="Arial" panose="020B0604020202020204" pitchFamily="34" charset="0"/>
              </a:rPr>
              <a:t>impact.</a:t>
            </a:r>
            <a:endParaRPr lang="en-GB" sz="2600" dirty="0">
              <a:effectLst/>
              <a:ea typeface="Arial" panose="020B0604020202020204" pitchFamily="34" charset="0"/>
            </a:endParaRPr>
          </a:p>
          <a:p>
            <a:endParaRPr lang="en-GB" dirty="0"/>
          </a:p>
        </p:txBody>
      </p:sp>
    </p:spTree>
    <p:extLst>
      <p:ext uri="{BB962C8B-B14F-4D97-AF65-F5344CB8AC3E}">
        <p14:creationId xmlns:p14="http://schemas.microsoft.com/office/powerpoint/2010/main" val="34030249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48B16-7601-4942-AD03-5E4F4796B46C}"/>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dirty="0"/>
              <a:t>Police Strategies for Dealing with </a:t>
            </a:r>
            <a:br>
              <a:rPr lang="en-GB" sz="3700" dirty="0"/>
            </a:br>
            <a:r>
              <a:rPr lang="en-GB" sz="3700" dirty="0"/>
              <a:t>Public Protection Incidents</a:t>
            </a:r>
          </a:p>
        </p:txBody>
      </p:sp>
      <p:sp>
        <p:nvSpPr>
          <p:cNvPr id="4" name="Rectangle 1">
            <a:extLst>
              <a:ext uri="{FF2B5EF4-FFF2-40B4-BE49-F238E27FC236}">
                <a16:creationId xmlns:a16="http://schemas.microsoft.com/office/drawing/2014/main" id="{8451773E-805E-4C20-A009-E92D5341D5C6}"/>
              </a:ext>
            </a:extLst>
          </p:cNvPr>
          <p:cNvSpPr>
            <a:spLocks noGrp="1" noChangeArrowheads="1"/>
          </p:cNvSpPr>
          <p:nvPr>
            <p:ph sz="half" idx="1"/>
          </p:nvPr>
        </p:nvSpPr>
        <p:spPr bwMode="auto">
          <a:xfrm>
            <a:off x="609600" y="1600201"/>
            <a:ext cx="5384800" cy="3989040"/>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lnSpcReduction="10000"/>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914400" rtl="0" eaLnBrk="0" fontAlgn="base" latinLnBrk="0" hangingPunct="0">
              <a:lnSpc>
                <a:spcPct val="90000"/>
              </a:lnSpc>
              <a:spcBef>
                <a:spcPct val="0"/>
              </a:spcBef>
              <a:spcAft>
                <a:spcPts val="600"/>
              </a:spcAft>
              <a:buClrTx/>
              <a:buSzTx/>
              <a:buFontTx/>
              <a:buNone/>
              <a:tabLst/>
            </a:pPr>
            <a:endParaRPr kumimoji="0" lang="en-US" altLang="en-US" sz="2000" b="0" i="0" u="none" strike="noStrike" cap="none" normalizeH="0" baseline="0" dirty="0">
              <a:ln>
                <a:noFill/>
              </a:ln>
              <a:effectLst/>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sz="2400" b="0" i="0" u="none" strike="noStrike" cap="none" normalizeH="0" baseline="0" dirty="0">
                <a:ln>
                  <a:noFill/>
                </a:ln>
                <a:effectLst/>
                <a:latin typeface="+mn-lt"/>
              </a:rPr>
              <a:t>Section 325 to 327B of the Criminal Justice Act 2003 (CJA) established multi-agency public protection arrangements (MAPPA)</a:t>
            </a:r>
          </a:p>
          <a:p>
            <a:pPr marL="0" marR="0" lvl="0" indent="0" defTabSz="914400" rtl="0" eaLnBrk="0" fontAlgn="base" latinLnBrk="0" hangingPunct="0">
              <a:lnSpc>
                <a:spcPct val="90000"/>
              </a:lnSpc>
              <a:spcBef>
                <a:spcPct val="0"/>
              </a:spcBef>
              <a:spcAft>
                <a:spcPts val="600"/>
              </a:spcAft>
              <a:buClrTx/>
              <a:buSzTx/>
              <a:buFontTx/>
              <a:buNone/>
              <a:tabLst/>
            </a:pPr>
            <a:r>
              <a:rPr lang="en-US" altLang="en-US" sz="2400" dirty="0">
                <a:latin typeface="+mn-lt"/>
              </a:rPr>
              <a:t>MAPPA is </a:t>
            </a:r>
            <a:r>
              <a:rPr kumimoji="0" lang="en-US" altLang="en-US" sz="2400" b="0" i="0" u="none" strike="noStrike" cap="none" normalizeH="0" baseline="0" dirty="0">
                <a:ln>
                  <a:noFill/>
                </a:ln>
                <a:effectLst/>
                <a:latin typeface="+mn-lt"/>
              </a:rPr>
              <a:t>designed to protect the public, including victims of crime, from serious harm by sexual or violent and other dangerous offenders.</a:t>
            </a:r>
          </a:p>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sz="2400" b="0" i="0" u="none" strike="noStrike" cap="none" normalizeH="0" baseline="0" dirty="0">
                <a:ln>
                  <a:noFill/>
                </a:ln>
                <a:effectLst/>
                <a:latin typeface="+mn-lt"/>
              </a:rPr>
              <a:t>It requires criminal justice agencies and other bodies to work together in partnership with these offenders</a:t>
            </a:r>
          </a:p>
        </p:txBody>
      </p:sp>
      <p:pic>
        <p:nvPicPr>
          <p:cNvPr id="10" name="Content Placeholder 9" descr="A picture containing building, scale, table, yellow&#10;&#10;Description automatically generated">
            <a:extLst>
              <a:ext uri="{FF2B5EF4-FFF2-40B4-BE49-F238E27FC236}">
                <a16:creationId xmlns:a16="http://schemas.microsoft.com/office/drawing/2014/main" id="{5630822A-BFE6-4948-9816-6BF51E37BA84}"/>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5393" b="2524"/>
          <a:stretch/>
        </p:blipFill>
        <p:spPr>
          <a:xfrm>
            <a:off x="6197600" y="1600201"/>
            <a:ext cx="5384800" cy="3989040"/>
          </a:xfrm>
          <a:noFill/>
        </p:spPr>
      </p:pic>
      <p:sp>
        <p:nvSpPr>
          <p:cNvPr id="11" name="TextBox 10">
            <a:extLst>
              <a:ext uri="{FF2B5EF4-FFF2-40B4-BE49-F238E27FC236}">
                <a16:creationId xmlns:a16="http://schemas.microsoft.com/office/drawing/2014/main" id="{47A895D3-2A24-41C2-AA2F-D1F26C4FAAD2}"/>
              </a:ext>
            </a:extLst>
          </p:cNvPr>
          <p:cNvSpPr txBox="1"/>
          <p:nvPr/>
        </p:nvSpPr>
        <p:spPr>
          <a:xfrm>
            <a:off x="9209636" y="5389186"/>
            <a:ext cx="237276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asbaquez.blogspot.com/2011/06/law-understanding-and-definition-of-law.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40359885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E7704C3-D7C3-4239-8F7E-5612FDFDC130}"/>
              </a:ext>
            </a:extLst>
          </p:cNvPr>
          <p:cNvSpPr>
            <a:spLocks noGrp="1"/>
          </p:cNvSpPr>
          <p:nvPr>
            <p:ph type="title"/>
          </p:nvPr>
        </p:nvSpPr>
        <p:spPr/>
        <p:txBody>
          <a:bodyPr>
            <a:normAutofit/>
          </a:bodyPr>
          <a:lstStyle/>
          <a:p>
            <a:r>
              <a:rPr kumimoji="0" lang="en-GB" sz="3200" b="0" i="0" u="none" strike="noStrike" kern="1200" cap="none" spc="0" normalizeH="0" baseline="0" noProof="0" dirty="0">
                <a:ln>
                  <a:noFill/>
                </a:ln>
                <a:solidFill>
                  <a:srgbClr val="333333"/>
                </a:solidFill>
                <a:effectLst/>
                <a:uLnTx/>
                <a:uFillTx/>
                <a:ea typeface="+mn-ea"/>
                <a:cs typeface="+mn-cs"/>
              </a:rPr>
              <a:t>Multi Agency Public Protection Arrangements (</a:t>
            </a:r>
            <a:r>
              <a:rPr lang="en-GB" sz="3200" dirty="0"/>
              <a:t>MAPPA) </a:t>
            </a:r>
            <a:br>
              <a:rPr lang="en-GB" sz="3200" dirty="0"/>
            </a:br>
            <a:r>
              <a:rPr lang="en-GB" sz="3200" dirty="0"/>
              <a:t>(See Additional Reading)</a:t>
            </a:r>
          </a:p>
        </p:txBody>
      </p:sp>
      <p:sp>
        <p:nvSpPr>
          <p:cNvPr id="6" name="Content Placeholder 5">
            <a:extLst>
              <a:ext uri="{FF2B5EF4-FFF2-40B4-BE49-F238E27FC236}">
                <a16:creationId xmlns:a16="http://schemas.microsoft.com/office/drawing/2014/main" id="{89F20343-6177-47AC-BD24-0D2ED582422F}"/>
              </a:ext>
            </a:extLst>
          </p:cNvPr>
          <p:cNvSpPr>
            <a:spLocks noGrp="1"/>
          </p:cNvSpPr>
          <p:nvPr>
            <p:ph idx="1"/>
          </p:nvPr>
        </p:nvSpPr>
        <p:spPr/>
        <p:txBody>
          <a:bodyPr>
            <a:normAutofit/>
          </a:bodyPr>
          <a:lstStyle/>
          <a:p>
            <a:pPr algn="l" fontAlgn="base"/>
            <a:r>
              <a:rPr lang="en-GB" sz="2600" b="0" i="0" u="none" strike="noStrike" dirty="0">
                <a:solidFill>
                  <a:srgbClr val="333333"/>
                </a:solidFill>
                <a:effectLst/>
              </a:rPr>
              <a:t>The process through which the police, probation and prison services work together with other agencies to assess and manage violent and sexual offenders in order to protect the public from harm.  </a:t>
            </a:r>
          </a:p>
          <a:p>
            <a:pPr algn="l" fontAlgn="base"/>
            <a:r>
              <a:rPr lang="en-GB" sz="2600" b="0" i="0" u="none" strike="noStrike" dirty="0">
                <a:solidFill>
                  <a:srgbClr val="333333"/>
                </a:solidFill>
                <a:effectLst/>
              </a:rPr>
              <a:t>It is a system of sharing information and combining resources to maximise the risk management in place for each individual offender.</a:t>
            </a:r>
          </a:p>
          <a:p>
            <a:pPr algn="l" fontAlgn="base"/>
            <a:r>
              <a:rPr lang="en-GB" sz="2600" b="0" i="0" u="none" strike="noStrike" dirty="0">
                <a:solidFill>
                  <a:srgbClr val="333333"/>
                </a:solidFill>
                <a:effectLst/>
              </a:rPr>
              <a:t>It is the responsibility of the National Probation Service to manage all offenders that are classed as high risk or managed by MAPPA. </a:t>
            </a:r>
            <a:endParaRPr lang="en-GB" dirty="0"/>
          </a:p>
        </p:txBody>
      </p:sp>
    </p:spTree>
    <p:extLst>
      <p:ext uri="{BB962C8B-B14F-4D97-AF65-F5344CB8AC3E}">
        <p14:creationId xmlns:p14="http://schemas.microsoft.com/office/powerpoint/2010/main" val="23119196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6AE3E1C-A299-444D-BA73-E5D182EFF86A}"/>
              </a:ext>
            </a:extLst>
          </p:cNvPr>
          <p:cNvSpPr>
            <a:spLocks noGrp="1"/>
          </p:cNvSpPr>
          <p:nvPr>
            <p:ph type="title"/>
          </p:nvPr>
        </p:nvSpPr>
        <p:spPr/>
        <p:txBody>
          <a:bodyPr>
            <a:noAutofit/>
          </a:bodyPr>
          <a:lstStyle/>
          <a:p>
            <a:pPr marL="342900" marR="0" lvl="0" indent="-342900" defTabSz="914400" rtl="0" eaLnBrk="1" fontAlgn="base" latinLnBrk="0" hangingPunct="1">
              <a:lnSpc>
                <a:spcPct val="100000"/>
              </a:lnSpc>
              <a:spcBef>
                <a:spcPct val="20000"/>
              </a:spcBef>
              <a:spcAft>
                <a:spcPts val="0"/>
              </a:spcAft>
              <a:tabLst/>
              <a:defRPr/>
            </a:pPr>
            <a:r>
              <a:rPr kumimoji="0" lang="en-GB" b="0" i="0" u="none" strike="noStrike" kern="1200" cap="none" spc="0" normalizeH="0" baseline="0" noProof="0" dirty="0">
                <a:ln>
                  <a:noFill/>
                </a:ln>
                <a:effectLst/>
                <a:uLnTx/>
                <a:uFillTx/>
                <a:ea typeface="+mn-ea"/>
                <a:cs typeface="+mn-cs"/>
              </a:rPr>
              <a:t>The Three MAPPA Levels</a:t>
            </a:r>
            <a:br>
              <a:rPr kumimoji="0" lang="en-GB" b="0" i="0" u="none" strike="noStrike" kern="1200" cap="none" spc="0" normalizeH="0" baseline="0" noProof="0" dirty="0">
                <a:ln>
                  <a:noFill/>
                </a:ln>
                <a:effectLst/>
                <a:uLnTx/>
                <a:uFillTx/>
                <a:ea typeface="+mn-ea"/>
                <a:cs typeface="+mn-cs"/>
              </a:rPr>
            </a:br>
            <a:endParaRPr lang="en-GB" dirty="0"/>
          </a:p>
        </p:txBody>
      </p:sp>
      <p:sp>
        <p:nvSpPr>
          <p:cNvPr id="8" name="Content Placeholder 7">
            <a:extLst>
              <a:ext uri="{FF2B5EF4-FFF2-40B4-BE49-F238E27FC236}">
                <a16:creationId xmlns:a16="http://schemas.microsoft.com/office/drawing/2014/main" id="{021E7BDB-C34A-4ADD-9A54-6BF33065C363}"/>
              </a:ext>
            </a:extLst>
          </p:cNvPr>
          <p:cNvSpPr>
            <a:spLocks noGrp="1"/>
          </p:cNvSpPr>
          <p:nvPr>
            <p:ph idx="1"/>
          </p:nvPr>
        </p:nvSpPr>
        <p:spPr/>
        <p:txBody>
          <a:bodyPr>
            <a:normAutofit fontScale="62500" lnSpcReduction="20000"/>
          </a:bodyPr>
          <a:lstStyle/>
          <a:p>
            <a:pPr marL="0" indent="0" algn="l" fontAlgn="base">
              <a:buNone/>
            </a:pPr>
            <a:r>
              <a:rPr lang="en-GB" b="0" i="0" u="none" strike="noStrike" dirty="0">
                <a:solidFill>
                  <a:srgbClr val="333333"/>
                </a:solidFill>
                <a:effectLst/>
              </a:rPr>
              <a:t>Based upon the level of multi-agency co-operation required to implement the risk management plan effectively. Higher risk cases tend to be managed at the higher levels and offenders will be moved up and down levels as appropriate.</a:t>
            </a:r>
          </a:p>
          <a:p>
            <a:pPr marL="0" indent="0" algn="l" fontAlgn="base">
              <a:buNone/>
            </a:pPr>
            <a:endParaRPr lang="en-GB" b="0" i="0" u="none" strike="noStrike" dirty="0">
              <a:solidFill>
                <a:srgbClr val="333333"/>
              </a:solidFill>
              <a:effectLst/>
            </a:endParaRPr>
          </a:p>
          <a:p>
            <a:pPr algn="l" fontAlgn="base"/>
            <a:r>
              <a:rPr lang="en-GB" b="1" i="0" u="none" strike="noStrike" dirty="0">
                <a:solidFill>
                  <a:srgbClr val="333333"/>
                </a:solidFill>
                <a:effectLst/>
              </a:rPr>
              <a:t>Level 1</a:t>
            </a:r>
            <a:r>
              <a:rPr lang="en-GB" b="0" i="0" u="none" strike="noStrike" dirty="0">
                <a:solidFill>
                  <a:srgbClr val="333333"/>
                </a:solidFill>
                <a:effectLst/>
              </a:rPr>
              <a:t> : Ordinary management - These offenders are subject to the usual management arrangements applied by whichever agency is supervising them. </a:t>
            </a:r>
          </a:p>
          <a:p>
            <a:pPr algn="l" fontAlgn="base"/>
            <a:endParaRPr lang="en-GB" b="0" i="0" u="none" strike="noStrike" dirty="0">
              <a:solidFill>
                <a:srgbClr val="333333"/>
              </a:solidFill>
              <a:effectLst/>
            </a:endParaRPr>
          </a:p>
          <a:p>
            <a:pPr marL="342900" marR="0" lvl="0" indent="-342900" algn="l" defTabSz="914400" rtl="0" eaLnBrk="1" fontAlgn="base" latinLnBrk="0" hangingPunct="1">
              <a:lnSpc>
                <a:spcPct val="100000"/>
              </a:lnSpc>
              <a:spcBef>
                <a:spcPct val="20000"/>
              </a:spcBef>
              <a:spcAft>
                <a:spcPts val="0"/>
              </a:spcAft>
              <a:buClrTx/>
              <a:buSzTx/>
              <a:buFont typeface="Arial" pitchFamily="34" charset="0"/>
              <a:buChar char="•"/>
              <a:tabLst/>
              <a:defRPr/>
            </a:pPr>
            <a:r>
              <a:rPr lang="en-GB" b="1" i="0" u="none" strike="noStrike" dirty="0">
                <a:solidFill>
                  <a:srgbClr val="333333"/>
                </a:solidFill>
                <a:effectLst/>
              </a:rPr>
              <a:t>Level 2</a:t>
            </a:r>
            <a:r>
              <a:rPr lang="en-GB" b="0" i="0" u="none" strike="noStrike" dirty="0">
                <a:solidFill>
                  <a:srgbClr val="333333"/>
                </a:solidFill>
                <a:effectLst/>
              </a:rPr>
              <a:t> : Active multi agency management -  </a:t>
            </a:r>
            <a:r>
              <a:rPr kumimoji="0" lang="en-GB" sz="3100" b="0" i="0" u="none" strike="noStrike" kern="1200" cap="none" spc="0" normalizeH="0" baseline="0" noProof="0" dirty="0">
                <a:ln>
                  <a:noFill/>
                </a:ln>
                <a:solidFill>
                  <a:srgbClr val="333333"/>
                </a:solidFill>
                <a:effectLst/>
                <a:uLnTx/>
                <a:uFillTx/>
                <a:ea typeface="+mn-ea"/>
                <a:cs typeface="+mn-cs"/>
              </a:rPr>
              <a:t>The risk management plans for these offenders require the active involvement of several agencies via regular MAPP meetings. </a:t>
            </a:r>
          </a:p>
          <a:p>
            <a:pPr marL="0" indent="0" algn="l" fontAlgn="base">
              <a:buNone/>
            </a:pPr>
            <a:r>
              <a:rPr lang="en-GB" b="0" i="0" u="none" strike="noStrike" dirty="0">
                <a:solidFill>
                  <a:srgbClr val="333333"/>
                </a:solidFill>
                <a:effectLst/>
              </a:rPr>
              <a:t>  </a:t>
            </a:r>
          </a:p>
          <a:p>
            <a:pPr algn="l" fontAlgn="base"/>
            <a:r>
              <a:rPr lang="en-GB" b="1" i="0" u="none" strike="noStrike" dirty="0">
                <a:solidFill>
                  <a:srgbClr val="333333"/>
                </a:solidFill>
                <a:effectLst/>
              </a:rPr>
              <a:t>Level 3</a:t>
            </a:r>
            <a:r>
              <a:rPr lang="en-GB" b="0" i="0" u="none" strike="noStrike" dirty="0">
                <a:solidFill>
                  <a:srgbClr val="333333"/>
                </a:solidFill>
                <a:effectLst/>
              </a:rPr>
              <a:t> : Active multi agency management</a:t>
            </a:r>
            <a:r>
              <a:rPr lang="en-GB" b="1" i="0" u="none" strike="noStrike" dirty="0">
                <a:solidFill>
                  <a:srgbClr val="333333"/>
                </a:solidFill>
                <a:effectLst/>
              </a:rPr>
              <a:t> -  </a:t>
            </a:r>
            <a:r>
              <a:rPr kumimoji="0" lang="en-GB" sz="2900" b="0" i="0" u="none" strike="noStrike" kern="1200" cap="none" spc="0" normalizeH="0" baseline="0" noProof="0" dirty="0">
                <a:ln>
                  <a:noFill/>
                </a:ln>
                <a:solidFill>
                  <a:srgbClr val="333333"/>
                </a:solidFill>
                <a:effectLst/>
                <a:uLnTx/>
                <a:uFillTx/>
                <a:ea typeface="+mn-ea"/>
                <a:cs typeface="+mn-cs"/>
              </a:rPr>
              <a:t> As Level 2 but with the involvement of senior officers to authorise the use of special resources, such as police surveillance or specialised accommodation and/or to provide ongoing senior management oversight </a:t>
            </a:r>
            <a:r>
              <a:rPr lang="en-GB" b="1" i="0" u="none" strike="noStrike" dirty="0">
                <a:solidFill>
                  <a:srgbClr val="333333"/>
                </a:solidFill>
                <a:effectLst/>
              </a:rPr>
              <a:t>           </a:t>
            </a:r>
            <a:endParaRPr lang="en-GB" b="0" i="0" u="none" strike="noStrike" dirty="0">
              <a:solidFill>
                <a:srgbClr val="333333"/>
              </a:solidFill>
              <a:effectLst/>
            </a:endParaRPr>
          </a:p>
          <a:p>
            <a:pPr marL="0" indent="0" algn="l" fontAlgn="base">
              <a:buNone/>
            </a:pPr>
            <a:endParaRPr lang="en-GB" b="0" i="0" u="none" strike="noStrike" dirty="0">
              <a:solidFill>
                <a:srgbClr val="333333"/>
              </a:solidFill>
              <a:effectLst/>
            </a:endParaRPr>
          </a:p>
          <a:p>
            <a:endParaRPr lang="en-GB" dirty="0"/>
          </a:p>
        </p:txBody>
      </p:sp>
    </p:spTree>
    <p:extLst>
      <p:ext uri="{BB962C8B-B14F-4D97-AF65-F5344CB8AC3E}">
        <p14:creationId xmlns:p14="http://schemas.microsoft.com/office/powerpoint/2010/main" val="5534452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09C1F-076F-4A75-A801-CD30EDA8C400}"/>
              </a:ext>
            </a:extLst>
          </p:cNvPr>
          <p:cNvSpPr>
            <a:spLocks noGrp="1"/>
          </p:cNvSpPr>
          <p:nvPr>
            <p:ph type="title"/>
          </p:nvPr>
        </p:nvSpPr>
        <p:spPr/>
        <p:txBody>
          <a:bodyPr>
            <a:noAutofit/>
          </a:bodyPr>
          <a:lstStyle/>
          <a:p>
            <a:pPr marL="342900" marR="0" lvl="0" indent="-342900" defTabSz="914400" rtl="0" eaLnBrk="1" fontAlgn="base" latinLnBrk="0" hangingPunct="1">
              <a:lnSpc>
                <a:spcPct val="100000"/>
              </a:lnSpc>
              <a:spcBef>
                <a:spcPct val="20000"/>
              </a:spcBef>
              <a:spcAft>
                <a:spcPts val="0"/>
              </a:spcAft>
              <a:tabLst/>
              <a:defRPr/>
            </a:pPr>
            <a:r>
              <a:rPr kumimoji="0" lang="en-GB" b="0" i="0" u="none" strike="noStrike" kern="1200" cap="none" spc="0" normalizeH="0" baseline="0" noProof="0" dirty="0">
                <a:ln>
                  <a:noFill/>
                </a:ln>
                <a:effectLst/>
                <a:uLnTx/>
                <a:uFillTx/>
                <a:ea typeface="+mn-ea"/>
                <a:cs typeface="+mn-cs"/>
              </a:rPr>
              <a:t>Offenders Managed Through MAPPA</a:t>
            </a:r>
            <a:br>
              <a:rPr kumimoji="0" lang="en-GB" b="0" i="0" u="none" strike="noStrike" kern="1200" cap="none" spc="0" normalizeH="0" baseline="0" noProof="0" dirty="0">
                <a:ln>
                  <a:noFill/>
                </a:ln>
                <a:effectLst/>
                <a:uLnTx/>
                <a:uFillTx/>
                <a:ea typeface="+mn-ea"/>
                <a:cs typeface="+mn-cs"/>
              </a:rPr>
            </a:br>
            <a:endParaRPr lang="en-GB" dirty="0"/>
          </a:p>
        </p:txBody>
      </p:sp>
      <p:sp>
        <p:nvSpPr>
          <p:cNvPr id="3" name="Content Placeholder 2">
            <a:extLst>
              <a:ext uri="{FF2B5EF4-FFF2-40B4-BE49-F238E27FC236}">
                <a16:creationId xmlns:a16="http://schemas.microsoft.com/office/drawing/2014/main" id="{92C69A7B-4A31-4B7E-B93E-CA03FCBDD6C5}"/>
              </a:ext>
            </a:extLst>
          </p:cNvPr>
          <p:cNvSpPr>
            <a:spLocks noGrp="1"/>
          </p:cNvSpPr>
          <p:nvPr>
            <p:ph idx="1"/>
          </p:nvPr>
        </p:nvSpPr>
        <p:spPr>
          <a:xfrm>
            <a:off x="609600" y="1038386"/>
            <a:ext cx="10972800" cy="4478847"/>
          </a:xfrm>
        </p:spPr>
        <p:txBody>
          <a:bodyPr>
            <a:normAutofit lnSpcReduction="10000"/>
          </a:bodyPr>
          <a:lstStyle/>
          <a:p>
            <a:pPr marL="0" indent="0" algn="l" fontAlgn="base">
              <a:buNone/>
            </a:pPr>
            <a:r>
              <a:rPr lang="en-GB" sz="2600" b="1" i="0" u="none" strike="noStrike" dirty="0">
                <a:solidFill>
                  <a:srgbClr val="333333"/>
                </a:solidFill>
                <a:effectLst/>
              </a:rPr>
              <a:t>Category 1</a:t>
            </a:r>
            <a:r>
              <a:rPr lang="en-GB" sz="2600" b="0" i="0" u="none" strike="noStrike" dirty="0">
                <a:solidFill>
                  <a:srgbClr val="333333"/>
                </a:solidFill>
                <a:effectLst/>
              </a:rPr>
              <a:t> - Registered sex offenders</a:t>
            </a:r>
          </a:p>
          <a:p>
            <a:pPr marL="0" indent="0" algn="l" fontAlgn="base">
              <a:buNone/>
            </a:pPr>
            <a:endParaRPr lang="en-GB" sz="2600" b="0" i="0" u="none" strike="noStrike" dirty="0">
              <a:solidFill>
                <a:srgbClr val="333333"/>
              </a:solidFill>
              <a:effectLst/>
            </a:endParaRPr>
          </a:p>
          <a:p>
            <a:pPr marL="0" indent="0" algn="l" fontAlgn="base">
              <a:buNone/>
            </a:pPr>
            <a:r>
              <a:rPr lang="en-GB" sz="2600" b="1" i="0" u="none" strike="noStrike" dirty="0">
                <a:solidFill>
                  <a:srgbClr val="333333"/>
                </a:solidFill>
                <a:effectLst/>
              </a:rPr>
              <a:t>Category 2</a:t>
            </a:r>
            <a:r>
              <a:rPr lang="en-GB" sz="2600" b="0" i="0" u="none" strike="noStrike" dirty="0">
                <a:solidFill>
                  <a:srgbClr val="333333"/>
                </a:solidFill>
                <a:effectLst/>
              </a:rPr>
              <a:t> - Violent offenders sentenced to imprisonment for 12 months or more, or those detained under hospital orders. This category also includes a small number of sexual offenders who do not qualify for registration and offenders disqualified from working with children; and</a:t>
            </a:r>
          </a:p>
          <a:p>
            <a:pPr marL="0" indent="0" algn="l" fontAlgn="base">
              <a:buNone/>
            </a:pPr>
            <a:endParaRPr lang="en-GB" sz="2600" b="0" i="0" u="none" strike="noStrike" dirty="0">
              <a:solidFill>
                <a:srgbClr val="333333"/>
              </a:solidFill>
              <a:effectLst/>
            </a:endParaRPr>
          </a:p>
          <a:p>
            <a:pPr marL="0" indent="0" algn="l" fontAlgn="base">
              <a:buNone/>
            </a:pPr>
            <a:r>
              <a:rPr lang="en-GB" sz="2600" b="1" i="0" u="none" strike="noStrike" dirty="0">
                <a:solidFill>
                  <a:srgbClr val="333333"/>
                </a:solidFill>
                <a:effectLst/>
              </a:rPr>
              <a:t>Category 3</a:t>
            </a:r>
            <a:r>
              <a:rPr lang="en-GB" sz="2600" b="0" i="0" u="none" strike="noStrike" dirty="0">
                <a:solidFill>
                  <a:srgbClr val="333333"/>
                </a:solidFill>
                <a:effectLst/>
              </a:rPr>
              <a:t> - Other dangerous offenders who do not qualify under categories 1 or 2 but who currently pose a risk of serious harm, there is a link between the offending and the risk posed, and they require active multi-agency management.</a:t>
            </a:r>
          </a:p>
          <a:p>
            <a:endParaRPr lang="en-GB" dirty="0"/>
          </a:p>
        </p:txBody>
      </p:sp>
    </p:spTree>
    <p:extLst>
      <p:ext uri="{BB962C8B-B14F-4D97-AF65-F5344CB8AC3E}">
        <p14:creationId xmlns:p14="http://schemas.microsoft.com/office/powerpoint/2010/main" val="12004111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63D41FA-2C8B-457F-92E2-5B826217904C}"/>
              </a:ext>
            </a:extLst>
          </p:cNvPr>
          <p:cNvSpPr>
            <a:spLocks noGrp="1"/>
          </p:cNvSpPr>
          <p:nvPr>
            <p:ph type="title"/>
          </p:nvPr>
        </p:nvSpPr>
        <p:spPr>
          <a:xfrm>
            <a:off x="609600" y="274638"/>
            <a:ext cx="10972800" cy="1143000"/>
          </a:xfrm>
        </p:spPr>
        <p:txBody>
          <a:bodyPr anchor="ctr">
            <a:normAutofit/>
          </a:bodyPr>
          <a:lstStyle/>
          <a:p>
            <a:r>
              <a:rPr lang="en-GB" dirty="0"/>
              <a:t>MAPPA - Lead Agency - Police</a:t>
            </a:r>
          </a:p>
        </p:txBody>
      </p:sp>
      <p:pic>
        <p:nvPicPr>
          <p:cNvPr id="7" name="Content Placeholder 6">
            <a:extLst>
              <a:ext uri="{FF2B5EF4-FFF2-40B4-BE49-F238E27FC236}">
                <a16:creationId xmlns:a16="http://schemas.microsoft.com/office/drawing/2014/main" id="{0349A503-CBA0-427B-92B8-F953BEE6E822}"/>
              </a:ext>
            </a:extLst>
          </p:cNvPr>
          <p:cNvPicPr>
            <a:picLocks noGrp="1" noChangeAspect="1"/>
          </p:cNvPicPr>
          <p:nvPr>
            <p:ph sz="half" idx="1"/>
          </p:nvPr>
        </p:nvPicPr>
        <p:blipFill rotWithShape="1">
          <a:blip r:embed="rId2"/>
          <a:srcRect r="12254" b="-3"/>
          <a:stretch/>
        </p:blipFill>
        <p:spPr>
          <a:xfrm>
            <a:off x="609600" y="1600201"/>
            <a:ext cx="5384800" cy="3989040"/>
          </a:xfrm>
          <a:prstGeom prst="rect">
            <a:avLst/>
          </a:prstGeom>
          <a:noFill/>
        </p:spPr>
      </p:pic>
      <p:sp>
        <p:nvSpPr>
          <p:cNvPr id="6" name="Content Placeholder 5">
            <a:extLst>
              <a:ext uri="{FF2B5EF4-FFF2-40B4-BE49-F238E27FC236}">
                <a16:creationId xmlns:a16="http://schemas.microsoft.com/office/drawing/2014/main" id="{447F2A2B-DFB1-49CE-B4CA-AD5929384C6E}"/>
              </a:ext>
            </a:extLst>
          </p:cNvPr>
          <p:cNvSpPr>
            <a:spLocks noGrp="1"/>
          </p:cNvSpPr>
          <p:nvPr>
            <p:ph sz="half" idx="2"/>
          </p:nvPr>
        </p:nvSpPr>
        <p:spPr>
          <a:xfrm>
            <a:off x="6197600" y="1600201"/>
            <a:ext cx="5384800" cy="3989040"/>
          </a:xfrm>
        </p:spPr>
        <p:txBody>
          <a:bodyPr>
            <a:normAutofit/>
          </a:bodyPr>
          <a:lstStyle/>
          <a:p>
            <a:pPr>
              <a:lnSpc>
                <a:spcPct val="90000"/>
              </a:lnSpc>
            </a:pPr>
            <a:r>
              <a:rPr lang="en-GB" sz="2200" b="0" i="0" dirty="0">
                <a:effectLst/>
              </a:rPr>
              <a:t>The police have the responsibility to manage the notification requirements of sexual offenders in Cat 1 and will perform the role of lead agency when they are no longer subject to National Probation Services (NPS) supervision.</a:t>
            </a:r>
          </a:p>
          <a:p>
            <a:pPr>
              <a:lnSpc>
                <a:spcPct val="90000"/>
              </a:lnSpc>
            </a:pPr>
            <a:endParaRPr lang="en-GB" sz="2200" b="0" i="0" dirty="0">
              <a:effectLst/>
            </a:endParaRPr>
          </a:p>
          <a:p>
            <a:pPr>
              <a:lnSpc>
                <a:spcPct val="90000"/>
              </a:lnSpc>
            </a:pPr>
            <a:r>
              <a:rPr lang="en-GB" sz="2200" b="0" i="0" dirty="0">
                <a:effectLst/>
              </a:rPr>
              <a:t>The police must ensure that all breaches of notification requirements are promptly followed up and appropriate action taken.</a:t>
            </a:r>
          </a:p>
          <a:p>
            <a:pPr>
              <a:lnSpc>
                <a:spcPct val="90000"/>
              </a:lnSpc>
            </a:pPr>
            <a:endParaRPr lang="en-GB" sz="2200" dirty="0"/>
          </a:p>
        </p:txBody>
      </p:sp>
    </p:spTree>
    <p:extLst>
      <p:ext uri="{BB962C8B-B14F-4D97-AF65-F5344CB8AC3E}">
        <p14:creationId xmlns:p14="http://schemas.microsoft.com/office/powerpoint/2010/main" val="4256322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07370-6BA7-45DD-B45B-43C6E024F9AF}"/>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a:t>Managing Sexual Offenders and </a:t>
            </a:r>
            <a:br>
              <a:rPr lang="en-GB" sz="3700"/>
            </a:br>
            <a:r>
              <a:rPr lang="en-GB" sz="3700"/>
              <a:t>Violent Offenders</a:t>
            </a:r>
          </a:p>
        </p:txBody>
      </p:sp>
      <p:sp>
        <p:nvSpPr>
          <p:cNvPr id="3" name="Content Placeholder 2">
            <a:extLst>
              <a:ext uri="{FF2B5EF4-FFF2-40B4-BE49-F238E27FC236}">
                <a16:creationId xmlns:a16="http://schemas.microsoft.com/office/drawing/2014/main" id="{112AA342-6F9A-4599-92F3-51BA15D12438}"/>
              </a:ext>
            </a:extLst>
          </p:cNvPr>
          <p:cNvSpPr>
            <a:spLocks noGrp="1"/>
          </p:cNvSpPr>
          <p:nvPr>
            <p:ph sz="half" idx="1"/>
          </p:nvPr>
        </p:nvSpPr>
        <p:spPr>
          <a:xfrm>
            <a:off x="609600" y="1600201"/>
            <a:ext cx="5384800" cy="3989040"/>
          </a:xfrm>
        </p:spPr>
        <p:txBody>
          <a:bodyPr>
            <a:normAutofit/>
          </a:bodyPr>
          <a:lstStyle/>
          <a:p>
            <a:pPr>
              <a:lnSpc>
                <a:spcPct val="90000"/>
              </a:lnSpc>
            </a:pPr>
            <a:r>
              <a:rPr lang="en-GB" sz="2200" b="0" i="0">
                <a:effectLst/>
              </a:rPr>
              <a:t>One of the fundamental responsibilities of ‘the Police’ is protecting the public however the police can’t achieve this alone. </a:t>
            </a:r>
          </a:p>
          <a:p>
            <a:pPr>
              <a:lnSpc>
                <a:spcPct val="90000"/>
              </a:lnSpc>
            </a:pPr>
            <a:r>
              <a:rPr lang="en-GB" sz="2200" b="0" i="0">
                <a:effectLst/>
              </a:rPr>
              <a:t>Chief officers are responsible for creating structures that support a multi-agency coordinated approach to ensure that the risk posed by sexual offenders, violent offenders and ‘Potentially Dangerous Persons’ (PDP’s) is managed appropriately and effectively.</a:t>
            </a:r>
          </a:p>
          <a:p>
            <a:pPr>
              <a:lnSpc>
                <a:spcPct val="90000"/>
              </a:lnSpc>
            </a:pPr>
            <a:endParaRPr lang="en-GB" sz="2200" b="0" i="0">
              <a:effectLst/>
            </a:endParaRPr>
          </a:p>
          <a:p>
            <a:pPr>
              <a:lnSpc>
                <a:spcPct val="90000"/>
              </a:lnSpc>
            </a:pPr>
            <a:endParaRPr lang="en-GB" sz="2200"/>
          </a:p>
        </p:txBody>
      </p:sp>
      <p:pic>
        <p:nvPicPr>
          <p:cNvPr id="5" name="Content Placeholder 4">
            <a:extLst>
              <a:ext uri="{FF2B5EF4-FFF2-40B4-BE49-F238E27FC236}">
                <a16:creationId xmlns:a16="http://schemas.microsoft.com/office/drawing/2014/main" id="{06579574-C4DA-4873-972E-9EBD930DC299}"/>
              </a:ext>
            </a:extLst>
          </p:cNvPr>
          <p:cNvPicPr>
            <a:picLocks noGrp="1" noChangeAspect="1"/>
          </p:cNvPicPr>
          <p:nvPr>
            <p:ph sz="half" idx="2"/>
          </p:nvPr>
        </p:nvPicPr>
        <p:blipFill rotWithShape="1">
          <a:blip r:embed="rId2"/>
          <a:srcRect l="108" r="-4" b="-4"/>
          <a:stretch/>
        </p:blipFill>
        <p:spPr>
          <a:xfrm>
            <a:off x="6198382" y="1601329"/>
            <a:ext cx="5383235" cy="3987130"/>
          </a:xfrm>
          <a:prstGeom prst="rect">
            <a:avLst/>
          </a:prstGeom>
          <a:noFill/>
        </p:spPr>
      </p:pic>
    </p:spTree>
    <p:extLst>
      <p:ext uri="{BB962C8B-B14F-4D97-AF65-F5344CB8AC3E}">
        <p14:creationId xmlns:p14="http://schemas.microsoft.com/office/powerpoint/2010/main" val="21162303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07370-6BA7-45DD-B45B-43C6E024F9AF}"/>
              </a:ext>
            </a:extLst>
          </p:cNvPr>
          <p:cNvSpPr>
            <a:spLocks noGrp="1"/>
          </p:cNvSpPr>
          <p:nvPr>
            <p:ph type="title"/>
          </p:nvPr>
        </p:nvSpPr>
        <p:spPr>
          <a:xfrm>
            <a:off x="609600" y="274638"/>
            <a:ext cx="10972800" cy="1143000"/>
          </a:xfrm>
        </p:spPr>
        <p:txBody>
          <a:bodyPr anchor="ctr">
            <a:normAutofit/>
          </a:bodyPr>
          <a:lstStyle/>
          <a:p>
            <a:pPr>
              <a:lnSpc>
                <a:spcPct val="90000"/>
              </a:lnSpc>
            </a:pPr>
            <a:r>
              <a:rPr kumimoji="0" lang="en-GB" sz="3700" b="0" i="0" u="none" strike="noStrike" kern="1200" cap="none" spc="0" normalizeH="0" baseline="0" noProof="0">
                <a:ln>
                  <a:noFill/>
                </a:ln>
                <a:effectLst/>
                <a:uLnTx/>
                <a:uFillTx/>
              </a:rPr>
              <a:t>Managing Sexual Offenders and </a:t>
            </a:r>
            <a:br>
              <a:rPr kumimoji="0" lang="en-GB" sz="3700" b="0" i="0" u="none" strike="noStrike" kern="1200" cap="none" spc="0" normalizeH="0" baseline="0" noProof="0">
                <a:ln>
                  <a:noFill/>
                </a:ln>
                <a:effectLst/>
                <a:uLnTx/>
                <a:uFillTx/>
              </a:rPr>
            </a:br>
            <a:r>
              <a:rPr kumimoji="0" lang="en-GB" sz="3700" b="0" i="0" u="none" strike="noStrike" kern="1200" cap="none" spc="0" normalizeH="0" baseline="0" noProof="0">
                <a:ln>
                  <a:noFill/>
                </a:ln>
                <a:effectLst/>
                <a:uLnTx/>
                <a:uFillTx/>
              </a:rPr>
              <a:t>Violent Offenders</a:t>
            </a:r>
            <a:endParaRPr lang="en-GB" sz="3700"/>
          </a:p>
        </p:txBody>
      </p:sp>
      <p:pic>
        <p:nvPicPr>
          <p:cNvPr id="13" name="Content Placeholder 12">
            <a:extLst>
              <a:ext uri="{FF2B5EF4-FFF2-40B4-BE49-F238E27FC236}">
                <a16:creationId xmlns:a16="http://schemas.microsoft.com/office/drawing/2014/main" id="{0CA0BBD6-B605-413C-B674-A66A99BCB93A}"/>
              </a:ext>
            </a:extLst>
          </p:cNvPr>
          <p:cNvPicPr>
            <a:picLocks noGrp="1" noChangeAspect="1"/>
          </p:cNvPicPr>
          <p:nvPr>
            <p:ph sz="half" idx="1"/>
          </p:nvPr>
        </p:nvPicPr>
        <p:blipFill rotWithShape="1">
          <a:blip r:embed="rId2"/>
          <a:srcRect l="23116" r="5003" b="1"/>
          <a:stretch/>
        </p:blipFill>
        <p:spPr>
          <a:xfrm>
            <a:off x="609600" y="1600201"/>
            <a:ext cx="5384800" cy="3989040"/>
          </a:xfrm>
          <a:prstGeom prst="rect">
            <a:avLst/>
          </a:prstGeom>
          <a:noFill/>
        </p:spPr>
      </p:pic>
      <p:sp>
        <p:nvSpPr>
          <p:cNvPr id="3" name="Content Placeholder 2">
            <a:extLst>
              <a:ext uri="{FF2B5EF4-FFF2-40B4-BE49-F238E27FC236}">
                <a16:creationId xmlns:a16="http://schemas.microsoft.com/office/drawing/2014/main" id="{112AA342-6F9A-4599-92F3-51BA15D12438}"/>
              </a:ext>
            </a:extLst>
          </p:cNvPr>
          <p:cNvSpPr>
            <a:spLocks noGrp="1"/>
          </p:cNvSpPr>
          <p:nvPr>
            <p:ph sz="half" idx="2"/>
          </p:nvPr>
        </p:nvSpPr>
        <p:spPr>
          <a:xfrm>
            <a:off x="6197600" y="1600201"/>
            <a:ext cx="5384800" cy="3989040"/>
          </a:xfrm>
        </p:spPr>
        <p:txBody>
          <a:bodyPr>
            <a:normAutofit/>
          </a:bodyPr>
          <a:lstStyle/>
          <a:p>
            <a:pPr marL="342900" marR="0" lvl="0" indent="-342900"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GB" sz="2000" b="0" i="0" u="none" strike="noStrike" kern="1200" cap="none" spc="0" normalizeH="0" baseline="0" noProof="0">
                <a:ln>
                  <a:noFill/>
                </a:ln>
                <a:effectLst/>
                <a:uLnTx/>
                <a:uFillTx/>
              </a:rPr>
              <a:t>Managers in charge of response policing should ensure that intelligence is used to equip patrol and response officers with the relevant information they need to fulfil their roles in the monitoring and management of such offenders.</a:t>
            </a:r>
          </a:p>
          <a:p>
            <a:pPr marL="342900" marR="0" lvl="0" indent="-342900" defTabSz="914400" rtl="0" eaLnBrk="1" fontAlgn="auto" latinLnBrk="0" hangingPunct="1">
              <a:lnSpc>
                <a:spcPct val="90000"/>
              </a:lnSpc>
              <a:spcBef>
                <a:spcPct val="20000"/>
              </a:spcBef>
              <a:spcAft>
                <a:spcPts val="0"/>
              </a:spcAft>
              <a:buClrTx/>
              <a:buSzTx/>
              <a:buFont typeface="Arial" pitchFamily="34" charset="0"/>
              <a:buChar char="•"/>
              <a:tabLst/>
              <a:defRPr/>
            </a:pPr>
            <a:endParaRPr kumimoji="0" lang="en-GB" sz="2000" b="0" i="0" u="none" strike="noStrike" kern="1200" cap="none" spc="0" normalizeH="0" baseline="0" noProof="0">
              <a:ln>
                <a:noFill/>
              </a:ln>
              <a:effectLst/>
              <a:uLnTx/>
              <a:uFillTx/>
            </a:endParaRPr>
          </a:p>
          <a:p>
            <a:pPr marL="342900" marR="0" lvl="0" indent="-342900"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GB" sz="2000" b="0" i="0" u="none" strike="noStrike" kern="1200" cap="none" spc="0" normalizeH="0" baseline="0" noProof="0">
                <a:ln>
                  <a:noFill/>
                </a:ln>
                <a:effectLst/>
                <a:uLnTx/>
                <a:uFillTx/>
              </a:rPr>
              <a:t>All officers and staff must understand that their observations and knowledge, properly recorded, help to inform the intelligence picture and ensure that offenders comply with conditions placed upon them.</a:t>
            </a:r>
          </a:p>
          <a:p>
            <a:pPr>
              <a:lnSpc>
                <a:spcPct val="90000"/>
              </a:lnSpc>
            </a:pPr>
            <a:endParaRPr lang="en-GB" sz="2000" dirty="0"/>
          </a:p>
        </p:txBody>
      </p:sp>
    </p:spTree>
    <p:extLst>
      <p:ext uri="{BB962C8B-B14F-4D97-AF65-F5344CB8AC3E}">
        <p14:creationId xmlns:p14="http://schemas.microsoft.com/office/powerpoint/2010/main" val="14366246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3E39309-4B88-436D-8788-F5831DA17249}"/>
              </a:ext>
            </a:extLst>
          </p:cNvPr>
          <p:cNvSpPr>
            <a:spLocks noGrp="1"/>
          </p:cNvSpPr>
          <p:nvPr>
            <p:ph type="title"/>
          </p:nvPr>
        </p:nvSpPr>
        <p:spPr/>
        <p:txBody>
          <a:bodyPr/>
          <a:lstStyle/>
          <a:p>
            <a:r>
              <a:rPr lang="en-GB" dirty="0" err="1"/>
              <a:t>ViSOR</a:t>
            </a:r>
            <a:r>
              <a:rPr lang="en-GB" dirty="0"/>
              <a:t> – The Dangerous Persons Database</a:t>
            </a:r>
          </a:p>
        </p:txBody>
      </p:sp>
      <p:sp>
        <p:nvSpPr>
          <p:cNvPr id="6" name="Content Placeholder 5">
            <a:extLst>
              <a:ext uri="{FF2B5EF4-FFF2-40B4-BE49-F238E27FC236}">
                <a16:creationId xmlns:a16="http://schemas.microsoft.com/office/drawing/2014/main" id="{60E1DCB3-4687-4084-97FE-4E3E03690F74}"/>
              </a:ext>
            </a:extLst>
          </p:cNvPr>
          <p:cNvSpPr>
            <a:spLocks noGrp="1"/>
          </p:cNvSpPr>
          <p:nvPr>
            <p:ph idx="1"/>
          </p:nvPr>
        </p:nvSpPr>
        <p:spPr/>
        <p:txBody>
          <a:bodyPr>
            <a:normAutofit fontScale="92500" lnSpcReduction="20000"/>
          </a:bodyPr>
          <a:lstStyle/>
          <a:p>
            <a:r>
              <a:rPr lang="en-GB" b="0" i="0" dirty="0">
                <a:solidFill>
                  <a:srgbClr val="000000"/>
                </a:solidFill>
                <a:effectLst/>
                <a:latin typeface="fs-elliot"/>
              </a:rPr>
              <a:t>Used as a Management Tool by UK Law Enforcement, National Offender Management Service (including the Prison Service) along with a wide range of other agencies, to manage, Registerable Sexual Offenders, Other Sexual Offenders, Violent Offenders, Dangerous Offenders, Registerable Terrorist Offenders, Registerable Violent Offenders and Potentially Dangerous Persons as part of MAPPA (Multi-Agency Public Protection Arrangements).  </a:t>
            </a:r>
          </a:p>
          <a:p>
            <a:r>
              <a:rPr lang="en-GB" dirty="0">
                <a:solidFill>
                  <a:srgbClr val="000000"/>
                </a:solidFill>
                <a:latin typeface="fs-elliot"/>
              </a:rPr>
              <a:t>A</a:t>
            </a:r>
            <a:r>
              <a:rPr lang="en-GB" b="0" i="0" dirty="0">
                <a:solidFill>
                  <a:srgbClr val="000000"/>
                </a:solidFill>
                <a:effectLst/>
                <a:latin typeface="fs-elliot"/>
              </a:rPr>
              <a:t>llows each agency to share information with relevant partner agencies and contribute to the risk management of offenders at the click of a button.</a:t>
            </a:r>
            <a:endParaRPr lang="en-GB" dirty="0"/>
          </a:p>
        </p:txBody>
      </p:sp>
    </p:spTree>
    <p:extLst>
      <p:ext uri="{BB962C8B-B14F-4D97-AF65-F5344CB8AC3E}">
        <p14:creationId xmlns:p14="http://schemas.microsoft.com/office/powerpoint/2010/main" val="33189283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A98B4-0B40-4502-8ADC-8F21FEBF1719}"/>
              </a:ext>
            </a:extLst>
          </p:cNvPr>
          <p:cNvSpPr>
            <a:spLocks noGrp="1"/>
          </p:cNvSpPr>
          <p:nvPr>
            <p:ph type="title"/>
          </p:nvPr>
        </p:nvSpPr>
        <p:spPr/>
        <p:txBody>
          <a:bodyPr/>
          <a:lstStyle/>
          <a:p>
            <a:r>
              <a:rPr lang="en-GB" dirty="0"/>
              <a:t>But……….</a:t>
            </a:r>
          </a:p>
        </p:txBody>
      </p:sp>
      <p:sp>
        <p:nvSpPr>
          <p:cNvPr id="3" name="Content Placeholder 2">
            <a:extLst>
              <a:ext uri="{FF2B5EF4-FFF2-40B4-BE49-F238E27FC236}">
                <a16:creationId xmlns:a16="http://schemas.microsoft.com/office/drawing/2014/main" id="{D53AE56F-48FB-41AD-B109-11C04F7F1250}"/>
              </a:ext>
            </a:extLst>
          </p:cNvPr>
          <p:cNvSpPr>
            <a:spLocks noGrp="1"/>
          </p:cNvSpPr>
          <p:nvPr>
            <p:ph idx="1"/>
          </p:nvPr>
        </p:nvSpPr>
        <p:spPr/>
        <p:txBody>
          <a:bodyPr>
            <a:normAutofit/>
          </a:bodyPr>
          <a:lstStyle/>
          <a:p>
            <a:endParaRPr lang="en-GB" sz="2400" dirty="0"/>
          </a:p>
          <a:p>
            <a:endParaRPr lang="en-GB" sz="2400" dirty="0"/>
          </a:p>
          <a:p>
            <a:r>
              <a:rPr lang="en-GB" sz="2400" dirty="0"/>
              <a:t>A review of MAPPA was conducted in 2015 and a total of 19 recommendations were made to areas where the processes were failing (see MAPPA Thematic Report).</a:t>
            </a:r>
          </a:p>
          <a:p>
            <a:r>
              <a:rPr lang="en-GB" sz="2400" dirty="0"/>
              <a:t>Some of these were very basic failings e.g. keeping accurate minutes of MAPPA meetings, using </a:t>
            </a:r>
            <a:r>
              <a:rPr lang="en-GB" sz="2400" dirty="0" err="1"/>
              <a:t>ViSOR</a:t>
            </a:r>
            <a:r>
              <a:rPr lang="en-GB" sz="2400" dirty="0"/>
              <a:t> and keeping neighbourhood police officers aware of registered sex offenders living on their patch!.  </a:t>
            </a:r>
          </a:p>
          <a:p>
            <a:endParaRPr lang="en-GB" dirty="0"/>
          </a:p>
        </p:txBody>
      </p:sp>
    </p:spTree>
    <p:extLst>
      <p:ext uri="{BB962C8B-B14F-4D97-AF65-F5344CB8AC3E}">
        <p14:creationId xmlns:p14="http://schemas.microsoft.com/office/powerpoint/2010/main" val="17701854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C4AB1-BBF7-4941-8A79-CA37670A13C8}"/>
              </a:ext>
            </a:extLst>
          </p:cNvPr>
          <p:cNvSpPr>
            <a:spLocks noGrp="1"/>
          </p:cNvSpPr>
          <p:nvPr>
            <p:ph type="title"/>
          </p:nvPr>
        </p:nvSpPr>
        <p:spPr>
          <a:xfrm>
            <a:off x="609600" y="274638"/>
            <a:ext cx="10972800" cy="1143000"/>
          </a:xfrm>
        </p:spPr>
        <p:txBody>
          <a:bodyPr anchor="ctr">
            <a:normAutofit/>
          </a:bodyPr>
          <a:lstStyle/>
          <a:p>
            <a:r>
              <a:rPr lang="en-GB" dirty="0"/>
              <a:t>Public Protection and the Media</a:t>
            </a:r>
          </a:p>
        </p:txBody>
      </p:sp>
      <p:sp>
        <p:nvSpPr>
          <p:cNvPr id="3" name="Content Placeholder 2">
            <a:extLst>
              <a:ext uri="{FF2B5EF4-FFF2-40B4-BE49-F238E27FC236}">
                <a16:creationId xmlns:a16="http://schemas.microsoft.com/office/drawing/2014/main" id="{AE24CCD7-B066-4B94-90E0-D2846DDF0AA3}"/>
              </a:ext>
            </a:extLst>
          </p:cNvPr>
          <p:cNvSpPr>
            <a:spLocks noGrp="1"/>
          </p:cNvSpPr>
          <p:nvPr>
            <p:ph sz="half" idx="1"/>
          </p:nvPr>
        </p:nvSpPr>
        <p:spPr>
          <a:xfrm>
            <a:off x="609600" y="1600201"/>
            <a:ext cx="5384800" cy="3989040"/>
          </a:xfrm>
        </p:spPr>
        <p:txBody>
          <a:bodyPr>
            <a:normAutofit/>
          </a:bodyPr>
          <a:lstStyle/>
          <a:p>
            <a:pPr>
              <a:lnSpc>
                <a:spcPct val="90000"/>
              </a:lnSpc>
            </a:pPr>
            <a:r>
              <a:rPr lang="en-GB" sz="2200" b="0" i="0" dirty="0">
                <a:effectLst/>
              </a:rPr>
              <a:t>Like many areas of policing Public protection cases, particularly in relation to sexual offenders, attracts high levels of  media attention. </a:t>
            </a:r>
          </a:p>
          <a:p>
            <a:pPr>
              <a:lnSpc>
                <a:spcPct val="90000"/>
              </a:lnSpc>
            </a:pPr>
            <a:endParaRPr lang="en-GB" sz="2200" b="0" i="0" dirty="0">
              <a:effectLst/>
            </a:endParaRPr>
          </a:p>
          <a:p>
            <a:pPr>
              <a:lnSpc>
                <a:spcPct val="90000"/>
              </a:lnSpc>
            </a:pPr>
            <a:r>
              <a:rPr lang="en-GB" sz="2200" b="0" i="0" dirty="0">
                <a:effectLst/>
              </a:rPr>
              <a:t>This can cause public alarm and distress and lead to public disorder. </a:t>
            </a:r>
          </a:p>
          <a:p>
            <a:pPr>
              <a:lnSpc>
                <a:spcPct val="90000"/>
              </a:lnSpc>
            </a:pPr>
            <a:endParaRPr lang="en-GB" sz="2200" dirty="0"/>
          </a:p>
          <a:p>
            <a:pPr>
              <a:lnSpc>
                <a:spcPct val="90000"/>
              </a:lnSpc>
            </a:pPr>
            <a:r>
              <a:rPr lang="en-GB" sz="2200" b="0" i="0" dirty="0">
                <a:effectLst/>
              </a:rPr>
              <a:t>Consequently it is vitally important that forces implement a media strategy in consultation with the other agencies. </a:t>
            </a:r>
          </a:p>
          <a:p>
            <a:pPr>
              <a:lnSpc>
                <a:spcPct val="90000"/>
              </a:lnSpc>
            </a:pPr>
            <a:endParaRPr lang="en-GB" sz="2200" b="0" i="0" dirty="0">
              <a:effectLst/>
            </a:endParaRPr>
          </a:p>
          <a:p>
            <a:pPr>
              <a:lnSpc>
                <a:spcPct val="90000"/>
              </a:lnSpc>
            </a:pPr>
            <a:endParaRPr lang="en-GB" sz="2200" dirty="0"/>
          </a:p>
        </p:txBody>
      </p:sp>
      <p:pic>
        <p:nvPicPr>
          <p:cNvPr id="6" name="Content Placeholder 5" descr="A group of people on a stage in front of a crowd&#10;&#10;Description automatically generated">
            <a:extLst>
              <a:ext uri="{FF2B5EF4-FFF2-40B4-BE49-F238E27FC236}">
                <a16:creationId xmlns:a16="http://schemas.microsoft.com/office/drawing/2014/main" id="{9A2C2770-1457-4754-81BB-644D57A505B0}"/>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6235" r="8859" b="-2"/>
          <a:stretch/>
        </p:blipFill>
        <p:spPr>
          <a:xfrm>
            <a:off x="6197600" y="1600201"/>
            <a:ext cx="5384800" cy="3989040"/>
          </a:xfrm>
          <a:noFill/>
        </p:spPr>
      </p:pic>
      <p:sp>
        <p:nvSpPr>
          <p:cNvPr id="7" name="TextBox 6">
            <a:extLst>
              <a:ext uri="{FF2B5EF4-FFF2-40B4-BE49-F238E27FC236}">
                <a16:creationId xmlns:a16="http://schemas.microsoft.com/office/drawing/2014/main" id="{A3A10526-DE65-4E3F-8CC7-75F7B68EA123}"/>
              </a:ext>
            </a:extLst>
          </p:cNvPr>
          <p:cNvSpPr txBox="1"/>
          <p:nvPr/>
        </p:nvSpPr>
        <p:spPr>
          <a:xfrm>
            <a:off x="8885829" y="5389186"/>
            <a:ext cx="269657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sameeribrahim.com/2014/08/11/the-paparazzi-circu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19439361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5FF9C-356E-469F-A08A-837FE47B35A3}"/>
              </a:ext>
            </a:extLst>
          </p:cNvPr>
          <p:cNvSpPr>
            <a:spLocks noGrp="1"/>
          </p:cNvSpPr>
          <p:nvPr>
            <p:ph type="title"/>
          </p:nvPr>
        </p:nvSpPr>
        <p:spPr>
          <a:xfrm>
            <a:off x="609600" y="274638"/>
            <a:ext cx="10972800" cy="1143000"/>
          </a:xfrm>
        </p:spPr>
        <p:txBody>
          <a:bodyPr anchor="ctr">
            <a:normAutofit/>
          </a:bodyPr>
          <a:lstStyle/>
          <a:p>
            <a:r>
              <a:rPr lang="en-GB" dirty="0"/>
              <a:t>Baby P and the Media</a:t>
            </a:r>
          </a:p>
        </p:txBody>
      </p:sp>
      <p:pic>
        <p:nvPicPr>
          <p:cNvPr id="6" name="Content Placeholder 5" descr="A picture containing indoor, boy, object, person&#10;&#10;Description automatically generated">
            <a:extLst>
              <a:ext uri="{FF2B5EF4-FFF2-40B4-BE49-F238E27FC236}">
                <a16:creationId xmlns:a16="http://schemas.microsoft.com/office/drawing/2014/main" id="{22625E79-5B6C-4421-BE2B-44E1A3F7D57D}"/>
              </a:ext>
            </a:extLst>
          </p:cNvPr>
          <p:cNvPicPr>
            <a:picLocks noGrp="1" noChangeAspect="1"/>
          </p:cNvPicPr>
          <p:nvPr>
            <p:ph sz="half"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743" r="-1" b="-1"/>
          <a:stretch/>
        </p:blipFill>
        <p:spPr>
          <a:xfrm>
            <a:off x="609600" y="1600201"/>
            <a:ext cx="5384800" cy="3989040"/>
          </a:xfrm>
          <a:noFill/>
        </p:spPr>
      </p:pic>
      <p:sp>
        <p:nvSpPr>
          <p:cNvPr id="3" name="Content Placeholder 2">
            <a:extLst>
              <a:ext uri="{FF2B5EF4-FFF2-40B4-BE49-F238E27FC236}">
                <a16:creationId xmlns:a16="http://schemas.microsoft.com/office/drawing/2014/main" id="{36C197B1-7070-46C1-B8CE-13CFD85AB255}"/>
              </a:ext>
            </a:extLst>
          </p:cNvPr>
          <p:cNvSpPr>
            <a:spLocks noGrp="1"/>
          </p:cNvSpPr>
          <p:nvPr>
            <p:ph sz="half" idx="2"/>
          </p:nvPr>
        </p:nvSpPr>
        <p:spPr>
          <a:xfrm>
            <a:off x="6197600" y="1600201"/>
            <a:ext cx="5384800" cy="3989040"/>
          </a:xfrm>
        </p:spPr>
        <p:txBody>
          <a:bodyPr>
            <a:normAutofit fontScale="92500" lnSpcReduction="10000"/>
          </a:bodyPr>
          <a:lstStyle/>
          <a:p>
            <a:pPr marL="0" marR="37465" indent="0">
              <a:spcAft>
                <a:spcPts val="0"/>
              </a:spcAft>
              <a:buNone/>
            </a:pPr>
            <a:r>
              <a:rPr lang="en-US" sz="2600" dirty="0"/>
              <a:t>You looked at the Baby P murder in initial training, with this case in mind it seems that the </a:t>
            </a:r>
            <a:r>
              <a:rPr lang="en-US" sz="2600" dirty="0">
                <a:effectLst/>
              </a:rPr>
              <a:t>media</a:t>
            </a:r>
            <a:r>
              <a:rPr lang="en-US" sz="2600" spc="-65" dirty="0">
                <a:effectLst/>
              </a:rPr>
              <a:t> </a:t>
            </a:r>
            <a:r>
              <a:rPr lang="en-US" sz="2600" dirty="0">
                <a:effectLst/>
              </a:rPr>
              <a:t>coverage</a:t>
            </a:r>
            <a:r>
              <a:rPr lang="en-US" sz="2600" spc="-70" dirty="0">
                <a:effectLst/>
              </a:rPr>
              <a:t> </a:t>
            </a:r>
            <a:r>
              <a:rPr lang="en-US" sz="2600" dirty="0">
                <a:effectLst/>
              </a:rPr>
              <a:t>of</a:t>
            </a:r>
            <a:r>
              <a:rPr lang="en-US" sz="2600" spc="-65" dirty="0">
                <a:effectLst/>
              </a:rPr>
              <a:t> </a:t>
            </a:r>
            <a:r>
              <a:rPr lang="en-US" sz="2600" dirty="0">
                <a:effectLst/>
              </a:rPr>
              <a:t>Baby</a:t>
            </a:r>
            <a:r>
              <a:rPr lang="en-US" sz="2600" spc="-75" dirty="0">
                <a:effectLst/>
              </a:rPr>
              <a:t> </a:t>
            </a:r>
            <a:r>
              <a:rPr lang="en-US" sz="2600" dirty="0">
                <a:effectLst/>
              </a:rPr>
              <a:t>P</a:t>
            </a:r>
            <a:r>
              <a:rPr lang="en-US" sz="2600" spc="-70" dirty="0">
                <a:effectLst/>
              </a:rPr>
              <a:t> </a:t>
            </a:r>
            <a:r>
              <a:rPr lang="en-US" sz="2600" dirty="0">
                <a:effectLst/>
              </a:rPr>
              <a:t>exposed the</a:t>
            </a:r>
            <a:r>
              <a:rPr lang="en-US" sz="2600" spc="-110" dirty="0">
                <a:effectLst/>
              </a:rPr>
              <a:t> </a:t>
            </a:r>
            <a:r>
              <a:rPr lang="en-US" sz="2600" dirty="0">
                <a:effectLst/>
              </a:rPr>
              <a:t>very</a:t>
            </a:r>
            <a:r>
              <a:rPr lang="en-US" sz="2600" spc="-115" dirty="0">
                <a:effectLst/>
              </a:rPr>
              <a:t> </a:t>
            </a:r>
            <a:r>
              <a:rPr lang="en-US" sz="2600" dirty="0">
                <a:effectLst/>
              </a:rPr>
              <a:t>public</a:t>
            </a:r>
            <a:r>
              <a:rPr lang="en-US" sz="2600" spc="-105" dirty="0">
                <a:effectLst/>
              </a:rPr>
              <a:t> </a:t>
            </a:r>
            <a:r>
              <a:rPr lang="en-US" sz="2600" dirty="0">
                <a:effectLst/>
              </a:rPr>
              <a:t>nature</a:t>
            </a:r>
            <a:r>
              <a:rPr lang="en-US" sz="2600" spc="-100" dirty="0">
                <a:effectLst/>
              </a:rPr>
              <a:t> </a:t>
            </a:r>
            <a:r>
              <a:rPr lang="en-US" sz="2600" dirty="0">
                <a:effectLst/>
              </a:rPr>
              <a:t>of</a:t>
            </a:r>
            <a:r>
              <a:rPr lang="en-US" sz="2600" spc="-110" dirty="0">
                <a:effectLst/>
              </a:rPr>
              <a:t> </a:t>
            </a:r>
            <a:r>
              <a:rPr lang="en-US" sz="2600" dirty="0">
                <a:effectLst/>
              </a:rPr>
              <a:t>safeguarding and</a:t>
            </a:r>
            <a:r>
              <a:rPr lang="en-US" sz="2600" spc="-70" dirty="0">
                <a:effectLst/>
              </a:rPr>
              <a:t> </a:t>
            </a:r>
            <a:r>
              <a:rPr lang="en-US" sz="2600" dirty="0">
                <a:effectLst/>
              </a:rPr>
              <a:t>child</a:t>
            </a:r>
            <a:r>
              <a:rPr lang="en-US" sz="2600" spc="-65" dirty="0">
                <a:effectLst/>
              </a:rPr>
              <a:t> </a:t>
            </a:r>
            <a:r>
              <a:rPr lang="en-US" sz="2600" dirty="0">
                <a:effectLst/>
              </a:rPr>
              <a:t>protection,</a:t>
            </a:r>
            <a:r>
              <a:rPr lang="en-US" sz="2600" spc="-85" dirty="0">
                <a:effectLst/>
              </a:rPr>
              <a:t> </a:t>
            </a:r>
            <a:r>
              <a:rPr lang="en-US" sz="2600" dirty="0">
                <a:effectLst/>
              </a:rPr>
              <a:t>especially</a:t>
            </a:r>
            <a:r>
              <a:rPr lang="en-US" sz="2600" spc="-70" dirty="0">
                <a:effectLst/>
              </a:rPr>
              <a:t> </a:t>
            </a:r>
            <a:r>
              <a:rPr lang="en-US" sz="2600" dirty="0">
                <a:effectLst/>
              </a:rPr>
              <a:t>when</a:t>
            </a:r>
            <a:r>
              <a:rPr lang="en-US" sz="2600" spc="-60" dirty="0">
                <a:effectLst/>
              </a:rPr>
              <a:t> </a:t>
            </a:r>
            <a:r>
              <a:rPr lang="en-US" sz="2600" dirty="0">
                <a:effectLst/>
              </a:rPr>
              <a:t>a</a:t>
            </a:r>
            <a:r>
              <a:rPr lang="en-US" sz="2600" spc="-65" dirty="0">
                <a:effectLst/>
              </a:rPr>
              <a:t> </a:t>
            </a:r>
            <a:r>
              <a:rPr lang="en-US" sz="2600" dirty="0">
                <a:effectLst/>
              </a:rPr>
              <a:t>child dies</a:t>
            </a:r>
            <a:r>
              <a:rPr lang="en-US" sz="2600" spc="-150" dirty="0">
                <a:effectLst/>
              </a:rPr>
              <a:t> </a:t>
            </a:r>
            <a:r>
              <a:rPr lang="en-US" sz="2600" dirty="0">
                <a:effectLst/>
              </a:rPr>
              <a:t>under</a:t>
            </a:r>
            <a:r>
              <a:rPr lang="en-US" sz="2600" spc="-140" dirty="0">
                <a:effectLst/>
              </a:rPr>
              <a:t> </a:t>
            </a:r>
            <a:r>
              <a:rPr lang="en-US" sz="2600" dirty="0">
                <a:effectLst/>
              </a:rPr>
              <a:t>the</a:t>
            </a:r>
            <a:r>
              <a:rPr lang="en-US" sz="2600" spc="-140" dirty="0">
                <a:effectLst/>
              </a:rPr>
              <a:t> </a:t>
            </a:r>
            <a:r>
              <a:rPr lang="en-US" sz="2600" dirty="0">
                <a:effectLst/>
              </a:rPr>
              <a:t>care</a:t>
            </a:r>
            <a:r>
              <a:rPr lang="en-US" sz="2600" spc="-145" dirty="0">
                <a:effectLst/>
              </a:rPr>
              <a:t> </a:t>
            </a:r>
            <a:r>
              <a:rPr lang="en-US" sz="2600" dirty="0">
                <a:effectLst/>
              </a:rPr>
              <a:t>of</a:t>
            </a:r>
            <a:r>
              <a:rPr lang="en-US" sz="2600" spc="-130" dirty="0">
                <a:effectLst/>
              </a:rPr>
              <a:t> </a:t>
            </a:r>
            <a:r>
              <a:rPr lang="en-US" sz="2600" dirty="0">
                <a:effectLst/>
              </a:rPr>
              <a:t>the</a:t>
            </a:r>
            <a:r>
              <a:rPr lang="en-US" sz="2600" spc="-145" dirty="0">
                <a:effectLst/>
              </a:rPr>
              <a:t> </a:t>
            </a:r>
            <a:r>
              <a:rPr lang="en-US" sz="2600" dirty="0">
                <a:effectLst/>
              </a:rPr>
              <a:t>state.</a:t>
            </a:r>
            <a:r>
              <a:rPr lang="en-US" sz="2600" spc="60" dirty="0">
                <a:effectLst/>
              </a:rPr>
              <a:t> </a:t>
            </a:r>
          </a:p>
          <a:p>
            <a:pPr marL="0" marR="37465" indent="0">
              <a:spcAft>
                <a:spcPts val="0"/>
              </a:spcAft>
              <a:buNone/>
            </a:pPr>
            <a:r>
              <a:rPr lang="en-US" sz="2600" spc="60" dirty="0"/>
              <a:t>Media reporting identified numerous failings on the part of all agencies involved in the child protection process. </a:t>
            </a:r>
            <a:endParaRPr lang="en-US" sz="2600" spc="60" dirty="0">
              <a:effectLst/>
            </a:endParaRPr>
          </a:p>
          <a:p>
            <a:endParaRPr lang="en-GB" sz="2600" dirty="0"/>
          </a:p>
        </p:txBody>
      </p:sp>
      <p:sp>
        <p:nvSpPr>
          <p:cNvPr id="7" name="TextBox 6">
            <a:extLst>
              <a:ext uri="{FF2B5EF4-FFF2-40B4-BE49-F238E27FC236}">
                <a16:creationId xmlns:a16="http://schemas.microsoft.com/office/drawing/2014/main" id="{F9934D67-34F2-46FB-985C-6A74C5794FF4}"/>
              </a:ext>
            </a:extLst>
          </p:cNvPr>
          <p:cNvSpPr txBox="1"/>
          <p:nvPr/>
        </p:nvSpPr>
        <p:spPr>
          <a:xfrm>
            <a:off x="3297829" y="5389186"/>
            <a:ext cx="269657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jonkepa.wordpress.com/2008/11/16/el-caso-de-baby-p-conmociona-reino-unido/">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34942261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5FF9C-356E-469F-A08A-837FE47B35A3}"/>
              </a:ext>
            </a:extLst>
          </p:cNvPr>
          <p:cNvSpPr>
            <a:spLocks noGrp="1"/>
          </p:cNvSpPr>
          <p:nvPr>
            <p:ph type="title"/>
          </p:nvPr>
        </p:nvSpPr>
        <p:spPr>
          <a:xfrm>
            <a:off x="609600" y="274638"/>
            <a:ext cx="10972800" cy="1143000"/>
          </a:xfrm>
        </p:spPr>
        <p:txBody>
          <a:bodyPr anchor="ctr">
            <a:normAutofit/>
          </a:bodyPr>
          <a:lstStyle/>
          <a:p>
            <a:r>
              <a:rPr lang="en-GB" dirty="0"/>
              <a:t>Baby P and the Media</a:t>
            </a:r>
          </a:p>
        </p:txBody>
      </p:sp>
      <p:sp>
        <p:nvSpPr>
          <p:cNvPr id="3" name="Content Placeholder 2">
            <a:extLst>
              <a:ext uri="{FF2B5EF4-FFF2-40B4-BE49-F238E27FC236}">
                <a16:creationId xmlns:a16="http://schemas.microsoft.com/office/drawing/2014/main" id="{36C197B1-7070-46C1-B8CE-13CFD85AB255}"/>
              </a:ext>
            </a:extLst>
          </p:cNvPr>
          <p:cNvSpPr>
            <a:spLocks noGrp="1"/>
          </p:cNvSpPr>
          <p:nvPr>
            <p:ph sz="half" idx="1"/>
          </p:nvPr>
        </p:nvSpPr>
        <p:spPr>
          <a:xfrm>
            <a:off x="609600" y="1600201"/>
            <a:ext cx="5384800" cy="3989040"/>
          </a:xfrm>
        </p:spPr>
        <p:txBody>
          <a:bodyPr>
            <a:normAutofit/>
          </a:bodyPr>
          <a:lstStyle/>
          <a:p>
            <a:pPr marL="0" marR="565150" indent="0">
              <a:lnSpc>
                <a:spcPct val="90000"/>
              </a:lnSpc>
              <a:spcBef>
                <a:spcPts val="720"/>
              </a:spcBef>
              <a:spcAft>
                <a:spcPts val="0"/>
              </a:spcAft>
              <a:buNone/>
            </a:pPr>
            <a:endParaRPr lang="en-US" sz="2600" dirty="0">
              <a:effectLst/>
            </a:endParaRPr>
          </a:p>
          <a:p>
            <a:pPr marL="0" marR="565150" indent="0">
              <a:lnSpc>
                <a:spcPct val="90000"/>
              </a:lnSpc>
              <a:spcBef>
                <a:spcPts val="720"/>
              </a:spcBef>
              <a:spcAft>
                <a:spcPts val="0"/>
              </a:spcAft>
              <a:buNone/>
            </a:pPr>
            <a:r>
              <a:rPr lang="en-US" sz="2600" dirty="0">
                <a:effectLst/>
              </a:rPr>
              <a:t>The case highlights the need for a more productive alliance is required between</a:t>
            </a:r>
            <a:r>
              <a:rPr lang="en-US" sz="2600" spc="-105" dirty="0">
                <a:effectLst/>
              </a:rPr>
              <a:t> </a:t>
            </a:r>
            <a:r>
              <a:rPr lang="en-US" sz="2600" dirty="0">
                <a:effectLst/>
              </a:rPr>
              <a:t>professionals,</a:t>
            </a:r>
            <a:r>
              <a:rPr lang="en-US" sz="2600" spc="-115" dirty="0">
                <a:effectLst/>
              </a:rPr>
              <a:t> </a:t>
            </a:r>
            <a:r>
              <a:rPr lang="en-US" sz="2600" dirty="0">
                <a:effectLst/>
              </a:rPr>
              <a:t>the</a:t>
            </a:r>
            <a:r>
              <a:rPr lang="en-US" sz="2600" spc="-105" dirty="0">
                <a:effectLst/>
              </a:rPr>
              <a:t> </a:t>
            </a:r>
            <a:r>
              <a:rPr lang="en-US" sz="2600" dirty="0">
                <a:effectLst/>
              </a:rPr>
              <a:t>media</a:t>
            </a:r>
            <a:r>
              <a:rPr lang="en-US" sz="2600" spc="-100" dirty="0">
                <a:effectLst/>
              </a:rPr>
              <a:t> </a:t>
            </a:r>
            <a:r>
              <a:rPr lang="en-US" sz="2600" dirty="0">
                <a:effectLst/>
              </a:rPr>
              <a:t>and</a:t>
            </a:r>
            <a:r>
              <a:rPr lang="en-US" sz="2600" spc="-105" dirty="0">
                <a:effectLst/>
              </a:rPr>
              <a:t> </a:t>
            </a:r>
            <a:r>
              <a:rPr lang="en-US" sz="2600" dirty="0">
                <a:effectLst/>
              </a:rPr>
              <a:t>public in the area of child protection in order to ensure</a:t>
            </a:r>
            <a:r>
              <a:rPr lang="en-US" sz="2600" spc="-160" dirty="0">
                <a:effectLst/>
              </a:rPr>
              <a:t> </a:t>
            </a:r>
            <a:r>
              <a:rPr lang="en-US" sz="2600" dirty="0">
                <a:effectLst/>
              </a:rPr>
              <a:t>that</a:t>
            </a:r>
            <a:r>
              <a:rPr lang="en-US" sz="2600" spc="-145" dirty="0">
                <a:effectLst/>
              </a:rPr>
              <a:t> </a:t>
            </a:r>
            <a:r>
              <a:rPr lang="en-US" sz="2600" dirty="0">
                <a:effectLst/>
              </a:rPr>
              <a:t>there</a:t>
            </a:r>
            <a:r>
              <a:rPr lang="en-US" sz="2600" spc="-160" dirty="0">
                <a:effectLst/>
              </a:rPr>
              <a:t> </a:t>
            </a:r>
            <a:r>
              <a:rPr lang="en-US" sz="2600" dirty="0">
                <a:effectLst/>
              </a:rPr>
              <a:t>is</a:t>
            </a:r>
            <a:r>
              <a:rPr lang="en-US" sz="2600" spc="-160" dirty="0">
                <a:effectLst/>
              </a:rPr>
              <a:t> </a:t>
            </a:r>
            <a:r>
              <a:rPr lang="en-US" sz="2600" dirty="0">
                <a:effectLst/>
              </a:rPr>
              <a:t>more</a:t>
            </a:r>
            <a:r>
              <a:rPr lang="en-US" sz="2600" spc="-155" dirty="0">
                <a:effectLst/>
              </a:rPr>
              <a:t> </a:t>
            </a:r>
            <a:r>
              <a:rPr lang="en-US" sz="2600" dirty="0">
                <a:effectLst/>
              </a:rPr>
              <a:t>measured</a:t>
            </a:r>
            <a:r>
              <a:rPr lang="en-US" sz="2600" spc="-155" dirty="0">
                <a:effectLst/>
              </a:rPr>
              <a:t> </a:t>
            </a:r>
            <a:r>
              <a:rPr lang="en-US" sz="2600" dirty="0">
                <a:effectLst/>
              </a:rPr>
              <a:t>debate</a:t>
            </a:r>
            <a:r>
              <a:rPr lang="en-US" sz="2600" spc="-155" dirty="0">
                <a:effectLst/>
              </a:rPr>
              <a:t> </a:t>
            </a:r>
            <a:r>
              <a:rPr lang="en-US" sz="2600" dirty="0">
                <a:effectLst/>
              </a:rPr>
              <a:t>in reporting</a:t>
            </a:r>
            <a:r>
              <a:rPr lang="en-US" sz="2600" spc="-160" dirty="0">
                <a:effectLst/>
              </a:rPr>
              <a:t> </a:t>
            </a:r>
            <a:r>
              <a:rPr lang="en-US" sz="2600" dirty="0">
                <a:effectLst/>
              </a:rPr>
              <a:t>on</a:t>
            </a:r>
            <a:r>
              <a:rPr lang="en-US" sz="2600" spc="-155" dirty="0">
                <a:effectLst/>
              </a:rPr>
              <a:t> </a:t>
            </a:r>
            <a:r>
              <a:rPr lang="en-US" sz="2600" dirty="0">
                <a:effectLst/>
              </a:rPr>
              <a:t>child</a:t>
            </a:r>
            <a:r>
              <a:rPr lang="en-US" sz="2600" spc="-160" dirty="0">
                <a:effectLst/>
              </a:rPr>
              <a:t> </a:t>
            </a:r>
            <a:r>
              <a:rPr lang="en-US" sz="2600" dirty="0">
                <a:effectLst/>
              </a:rPr>
              <a:t>deaths.</a:t>
            </a:r>
            <a:r>
              <a:rPr lang="en-US" sz="2600" spc="-165" dirty="0">
                <a:effectLst/>
              </a:rPr>
              <a:t> </a:t>
            </a:r>
          </a:p>
          <a:p>
            <a:pPr>
              <a:lnSpc>
                <a:spcPct val="90000"/>
              </a:lnSpc>
            </a:pPr>
            <a:endParaRPr lang="en-GB" sz="2600" dirty="0"/>
          </a:p>
        </p:txBody>
      </p:sp>
      <p:pic>
        <p:nvPicPr>
          <p:cNvPr id="5" name="Content Placeholder 4">
            <a:extLst>
              <a:ext uri="{FF2B5EF4-FFF2-40B4-BE49-F238E27FC236}">
                <a16:creationId xmlns:a16="http://schemas.microsoft.com/office/drawing/2014/main" id="{36732412-159A-427A-B5DD-DAEC5691C92B}"/>
              </a:ext>
            </a:extLst>
          </p:cNvPr>
          <p:cNvPicPr>
            <a:picLocks noGrp="1" noChangeAspect="1"/>
          </p:cNvPicPr>
          <p:nvPr>
            <p:ph sz="half" idx="2"/>
          </p:nvPr>
        </p:nvPicPr>
        <p:blipFill rotWithShape="1">
          <a:blip r:embed="rId2"/>
          <a:srcRect b="229"/>
          <a:stretch/>
        </p:blipFill>
        <p:spPr>
          <a:xfrm>
            <a:off x="6197600" y="1600201"/>
            <a:ext cx="5384800" cy="3989040"/>
          </a:xfrm>
          <a:prstGeom prst="rect">
            <a:avLst/>
          </a:prstGeom>
          <a:noFill/>
        </p:spPr>
      </p:pic>
    </p:spTree>
    <p:extLst>
      <p:ext uri="{BB962C8B-B14F-4D97-AF65-F5344CB8AC3E}">
        <p14:creationId xmlns:p14="http://schemas.microsoft.com/office/powerpoint/2010/main" val="34737707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3DF3B-6FF3-4242-9810-9BAEB4BBF8A1}"/>
              </a:ext>
            </a:extLst>
          </p:cNvPr>
          <p:cNvSpPr>
            <a:spLocks noGrp="1"/>
          </p:cNvSpPr>
          <p:nvPr>
            <p:ph type="title"/>
          </p:nvPr>
        </p:nvSpPr>
        <p:spPr>
          <a:xfrm>
            <a:off x="609600" y="274637"/>
            <a:ext cx="10972800" cy="5131551"/>
          </a:xfrm>
        </p:spPr>
        <p:txBody>
          <a:bodyPr>
            <a:normAutofit/>
          </a:bodyPr>
          <a:lstStyle/>
          <a:p>
            <a:r>
              <a:rPr lang="en-GB" sz="3600" dirty="0"/>
              <a:t>But sadly Police Officers are not immune from blame!</a:t>
            </a:r>
          </a:p>
        </p:txBody>
      </p:sp>
    </p:spTree>
    <p:extLst>
      <p:ext uri="{BB962C8B-B14F-4D97-AF65-F5344CB8AC3E}">
        <p14:creationId xmlns:p14="http://schemas.microsoft.com/office/powerpoint/2010/main" val="30792520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D60E38F-1F02-4FD5-9EFF-62915D641F65}"/>
              </a:ext>
            </a:extLst>
          </p:cNvPr>
          <p:cNvSpPr>
            <a:spLocks noGrp="1"/>
          </p:cNvSpPr>
          <p:nvPr>
            <p:ph type="title"/>
          </p:nvPr>
        </p:nvSpPr>
        <p:spPr/>
        <p:txBody>
          <a:bodyPr/>
          <a:lstStyle/>
          <a:p>
            <a:r>
              <a:rPr lang="en-GB" dirty="0"/>
              <a:t>Case Study</a:t>
            </a:r>
          </a:p>
        </p:txBody>
      </p:sp>
      <p:sp>
        <p:nvSpPr>
          <p:cNvPr id="3" name="Content Placeholder 2">
            <a:extLst>
              <a:ext uri="{FF2B5EF4-FFF2-40B4-BE49-F238E27FC236}">
                <a16:creationId xmlns:a16="http://schemas.microsoft.com/office/drawing/2014/main" id="{C71443D3-0482-4A37-8991-FDD268175D93}"/>
              </a:ext>
            </a:extLst>
          </p:cNvPr>
          <p:cNvSpPr>
            <a:spLocks noGrp="1"/>
          </p:cNvSpPr>
          <p:nvPr>
            <p:ph sz="half" idx="1"/>
          </p:nvPr>
        </p:nvSpPr>
        <p:spPr>
          <a:xfrm>
            <a:off x="609599" y="1600201"/>
            <a:ext cx="7712991" cy="3989040"/>
          </a:xfrm>
        </p:spPr>
        <p:txBody>
          <a:bodyPr>
            <a:normAutofit fontScale="25000" lnSpcReduction="20000"/>
          </a:bodyPr>
          <a:lstStyle/>
          <a:p>
            <a:pPr marL="0" marR="590550" indent="0">
              <a:lnSpc>
                <a:spcPct val="103000"/>
              </a:lnSpc>
              <a:spcBef>
                <a:spcPts val="1270"/>
              </a:spcBef>
              <a:spcAft>
                <a:spcPts val="0"/>
              </a:spcAft>
              <a:buNone/>
            </a:pPr>
            <a:r>
              <a:rPr lang="en-US" sz="7200" dirty="0">
                <a:solidFill>
                  <a:srgbClr val="231F20"/>
                </a:solidFill>
                <a:effectLst/>
                <a:ea typeface="Calibri" panose="020F0502020204030204" pitchFamily="34" charset="0"/>
              </a:rPr>
              <a:t>A</a:t>
            </a:r>
            <a:r>
              <a:rPr lang="en-US" sz="7200" spc="-110" dirty="0">
                <a:solidFill>
                  <a:srgbClr val="231F20"/>
                </a:solidFill>
                <a:effectLst/>
                <a:ea typeface="Calibri" panose="020F0502020204030204" pitchFamily="34" charset="0"/>
              </a:rPr>
              <a:t> </a:t>
            </a:r>
            <a:r>
              <a:rPr lang="en-US" sz="7200" dirty="0">
                <a:solidFill>
                  <a:srgbClr val="231F20"/>
                </a:solidFill>
                <a:effectLst/>
                <a:ea typeface="Calibri" panose="020F0502020204030204" pitchFamily="34" charset="0"/>
              </a:rPr>
              <a:t>police</a:t>
            </a:r>
            <a:r>
              <a:rPr lang="en-US" sz="7200" spc="-105" dirty="0">
                <a:solidFill>
                  <a:srgbClr val="231F20"/>
                </a:solidFill>
                <a:effectLst/>
                <a:ea typeface="Calibri" panose="020F0502020204030204" pitchFamily="34" charset="0"/>
              </a:rPr>
              <a:t> </a:t>
            </a:r>
            <a:r>
              <a:rPr lang="en-US" sz="7200" dirty="0">
                <a:solidFill>
                  <a:srgbClr val="231F20"/>
                </a:solidFill>
                <a:effectLst/>
                <a:ea typeface="Calibri" panose="020F0502020204030204" pitchFamily="34" charset="0"/>
              </a:rPr>
              <a:t>officer</a:t>
            </a:r>
            <a:r>
              <a:rPr lang="en-US" sz="7200" spc="-105" dirty="0">
                <a:solidFill>
                  <a:srgbClr val="231F20"/>
                </a:solidFill>
                <a:effectLst/>
                <a:ea typeface="Calibri" panose="020F0502020204030204" pitchFamily="34" charset="0"/>
              </a:rPr>
              <a:t> </a:t>
            </a:r>
            <a:r>
              <a:rPr lang="en-US" sz="7200" dirty="0">
                <a:solidFill>
                  <a:srgbClr val="231F20"/>
                </a:solidFill>
                <a:effectLst/>
                <a:ea typeface="Calibri" panose="020F0502020204030204" pitchFamily="34" charset="0"/>
              </a:rPr>
              <a:t>was</a:t>
            </a:r>
            <a:r>
              <a:rPr lang="en-US" sz="7200" spc="-105" dirty="0">
                <a:solidFill>
                  <a:srgbClr val="231F20"/>
                </a:solidFill>
                <a:effectLst/>
                <a:ea typeface="Calibri" panose="020F0502020204030204" pitchFamily="34" charset="0"/>
              </a:rPr>
              <a:t> </a:t>
            </a:r>
            <a:r>
              <a:rPr lang="en-US" sz="7200" dirty="0">
                <a:solidFill>
                  <a:srgbClr val="231F20"/>
                </a:solidFill>
                <a:effectLst/>
                <a:ea typeface="Calibri" panose="020F0502020204030204" pitchFamily="34" charset="0"/>
              </a:rPr>
              <a:t>convicted</a:t>
            </a:r>
            <a:r>
              <a:rPr lang="en-US" sz="7200" spc="-105" dirty="0">
                <a:solidFill>
                  <a:srgbClr val="231F20"/>
                </a:solidFill>
                <a:effectLst/>
                <a:ea typeface="Calibri" panose="020F0502020204030204" pitchFamily="34" charset="0"/>
              </a:rPr>
              <a:t> </a:t>
            </a:r>
            <a:r>
              <a:rPr lang="en-US" sz="7200" dirty="0">
                <a:solidFill>
                  <a:srgbClr val="231F20"/>
                </a:solidFill>
                <a:effectLst/>
                <a:ea typeface="Calibri" panose="020F0502020204030204" pitchFamily="34" charset="0"/>
              </a:rPr>
              <a:t>of</a:t>
            </a:r>
            <a:r>
              <a:rPr lang="en-US" sz="7200" spc="-105" dirty="0">
                <a:solidFill>
                  <a:srgbClr val="231F20"/>
                </a:solidFill>
                <a:effectLst/>
                <a:ea typeface="Calibri" panose="020F0502020204030204" pitchFamily="34" charset="0"/>
              </a:rPr>
              <a:t> </a:t>
            </a:r>
            <a:r>
              <a:rPr lang="en-US" sz="7200" dirty="0">
                <a:solidFill>
                  <a:srgbClr val="231F20"/>
                </a:solidFill>
                <a:effectLst/>
                <a:ea typeface="Calibri" panose="020F0502020204030204" pitchFamily="34" charset="0"/>
              </a:rPr>
              <a:t>five</a:t>
            </a:r>
            <a:r>
              <a:rPr lang="en-US" sz="7200" spc="-105" dirty="0">
                <a:solidFill>
                  <a:srgbClr val="231F20"/>
                </a:solidFill>
                <a:effectLst/>
                <a:ea typeface="Calibri" panose="020F0502020204030204" pitchFamily="34" charset="0"/>
              </a:rPr>
              <a:t> </a:t>
            </a:r>
            <a:r>
              <a:rPr lang="en-US" sz="7200" dirty="0">
                <a:solidFill>
                  <a:srgbClr val="231F20"/>
                </a:solidFill>
                <a:effectLst/>
                <a:ea typeface="Calibri" panose="020F0502020204030204" pitchFamily="34" charset="0"/>
              </a:rPr>
              <a:t>offences</a:t>
            </a:r>
            <a:r>
              <a:rPr lang="en-US" sz="7200" spc="-110" dirty="0">
                <a:solidFill>
                  <a:srgbClr val="231F20"/>
                </a:solidFill>
                <a:effectLst/>
                <a:ea typeface="Calibri" panose="020F0502020204030204" pitchFamily="34" charset="0"/>
              </a:rPr>
              <a:t> </a:t>
            </a:r>
            <a:r>
              <a:rPr lang="en-US" sz="7200" dirty="0">
                <a:solidFill>
                  <a:srgbClr val="231F20"/>
                </a:solidFill>
                <a:effectLst/>
                <a:ea typeface="Calibri" panose="020F0502020204030204" pitchFamily="34" charset="0"/>
              </a:rPr>
              <a:t>of misconduct</a:t>
            </a:r>
            <a:r>
              <a:rPr lang="en-US" sz="7200" spc="-110" dirty="0">
                <a:solidFill>
                  <a:srgbClr val="231F20"/>
                </a:solidFill>
                <a:effectLst/>
                <a:ea typeface="Calibri" panose="020F0502020204030204" pitchFamily="34" charset="0"/>
              </a:rPr>
              <a:t> </a:t>
            </a:r>
            <a:r>
              <a:rPr lang="en-US" sz="7200" dirty="0">
                <a:solidFill>
                  <a:srgbClr val="231F20"/>
                </a:solidFill>
                <a:effectLst/>
                <a:ea typeface="Calibri" panose="020F0502020204030204" pitchFamily="34" charset="0"/>
              </a:rPr>
              <a:t>in</a:t>
            </a:r>
            <a:r>
              <a:rPr lang="en-US" sz="7200" spc="-120" dirty="0">
                <a:solidFill>
                  <a:srgbClr val="231F20"/>
                </a:solidFill>
                <a:effectLst/>
                <a:ea typeface="Calibri" panose="020F0502020204030204" pitchFamily="34" charset="0"/>
              </a:rPr>
              <a:t> </a:t>
            </a:r>
            <a:r>
              <a:rPr lang="en-US" sz="7200" dirty="0">
                <a:solidFill>
                  <a:srgbClr val="231F20"/>
                </a:solidFill>
                <a:effectLst/>
                <a:ea typeface="Calibri" panose="020F0502020204030204" pitchFamily="34" charset="0"/>
              </a:rPr>
              <a:t>public</a:t>
            </a:r>
            <a:r>
              <a:rPr lang="en-US" sz="7200" spc="-120" dirty="0">
                <a:solidFill>
                  <a:srgbClr val="231F20"/>
                </a:solidFill>
                <a:effectLst/>
                <a:ea typeface="Calibri" panose="020F0502020204030204" pitchFamily="34" charset="0"/>
              </a:rPr>
              <a:t> </a:t>
            </a:r>
            <a:r>
              <a:rPr lang="en-US" sz="7200" dirty="0">
                <a:solidFill>
                  <a:srgbClr val="231F20"/>
                </a:solidFill>
                <a:effectLst/>
                <a:ea typeface="Calibri" panose="020F0502020204030204" pitchFamily="34" charset="0"/>
              </a:rPr>
              <a:t>office</a:t>
            </a:r>
            <a:r>
              <a:rPr lang="en-US" sz="7200" spc="-120" dirty="0">
                <a:solidFill>
                  <a:srgbClr val="231F20"/>
                </a:solidFill>
                <a:effectLst/>
                <a:ea typeface="Calibri" panose="020F0502020204030204" pitchFamily="34" charset="0"/>
              </a:rPr>
              <a:t> </a:t>
            </a:r>
            <a:r>
              <a:rPr lang="en-US" sz="7200" dirty="0">
                <a:solidFill>
                  <a:srgbClr val="231F20"/>
                </a:solidFill>
                <a:effectLst/>
                <a:ea typeface="Calibri" panose="020F0502020204030204" pitchFamily="34" charset="0"/>
              </a:rPr>
              <a:t>and</a:t>
            </a:r>
            <a:r>
              <a:rPr lang="en-US" sz="7200" spc="-120" dirty="0">
                <a:solidFill>
                  <a:srgbClr val="231F20"/>
                </a:solidFill>
                <a:effectLst/>
                <a:ea typeface="Calibri" panose="020F0502020204030204" pitchFamily="34" charset="0"/>
              </a:rPr>
              <a:t> </a:t>
            </a:r>
            <a:r>
              <a:rPr lang="en-US" sz="7200" dirty="0">
                <a:solidFill>
                  <a:srgbClr val="231F20"/>
                </a:solidFill>
                <a:effectLst/>
                <a:ea typeface="Calibri" panose="020F0502020204030204" pitchFamily="34" charset="0"/>
              </a:rPr>
              <a:t>received</a:t>
            </a:r>
            <a:r>
              <a:rPr lang="en-US" sz="7200" spc="-120" dirty="0">
                <a:solidFill>
                  <a:srgbClr val="231F20"/>
                </a:solidFill>
                <a:effectLst/>
                <a:ea typeface="Calibri" panose="020F0502020204030204" pitchFamily="34" charset="0"/>
              </a:rPr>
              <a:t> </a:t>
            </a:r>
            <a:r>
              <a:rPr lang="en-US" sz="7200" dirty="0">
                <a:solidFill>
                  <a:srgbClr val="231F20"/>
                </a:solidFill>
                <a:effectLst/>
                <a:ea typeface="Calibri" panose="020F0502020204030204" pitchFamily="34" charset="0"/>
              </a:rPr>
              <a:t>a</a:t>
            </a:r>
            <a:r>
              <a:rPr lang="en-US" sz="7200" spc="-120" dirty="0">
                <a:solidFill>
                  <a:srgbClr val="231F20"/>
                </a:solidFill>
                <a:effectLst/>
                <a:ea typeface="Calibri" panose="020F0502020204030204" pitchFamily="34" charset="0"/>
              </a:rPr>
              <a:t> </a:t>
            </a:r>
            <a:r>
              <a:rPr lang="en-US" sz="7200" dirty="0">
                <a:solidFill>
                  <a:srgbClr val="231F20"/>
                </a:solidFill>
                <a:effectLst/>
                <a:ea typeface="Calibri" panose="020F0502020204030204" pitchFamily="34" charset="0"/>
              </a:rPr>
              <a:t>prison sentence</a:t>
            </a:r>
            <a:r>
              <a:rPr lang="en-US" sz="7200" spc="-120" dirty="0">
                <a:solidFill>
                  <a:srgbClr val="231F20"/>
                </a:solidFill>
                <a:effectLst/>
                <a:ea typeface="Calibri" panose="020F0502020204030204" pitchFamily="34" charset="0"/>
              </a:rPr>
              <a:t> </a:t>
            </a:r>
            <a:r>
              <a:rPr lang="en-US" sz="7200" dirty="0">
                <a:solidFill>
                  <a:srgbClr val="231F20"/>
                </a:solidFill>
                <a:effectLst/>
                <a:ea typeface="Calibri" panose="020F0502020204030204" pitchFamily="34" charset="0"/>
              </a:rPr>
              <a:t>following</a:t>
            </a:r>
            <a:r>
              <a:rPr lang="en-US" sz="7200" spc="-115" dirty="0">
                <a:solidFill>
                  <a:srgbClr val="231F20"/>
                </a:solidFill>
                <a:effectLst/>
                <a:ea typeface="Calibri" panose="020F0502020204030204" pitchFamily="34" charset="0"/>
              </a:rPr>
              <a:t> </a:t>
            </a:r>
            <a:r>
              <a:rPr lang="en-US" sz="7200" dirty="0">
                <a:solidFill>
                  <a:srgbClr val="231F20"/>
                </a:solidFill>
                <a:effectLst/>
                <a:ea typeface="Calibri" panose="020F0502020204030204" pitchFamily="34" charset="0"/>
              </a:rPr>
              <a:t>an</a:t>
            </a:r>
            <a:r>
              <a:rPr lang="en-US" sz="7200" spc="-115" dirty="0">
                <a:solidFill>
                  <a:srgbClr val="231F20"/>
                </a:solidFill>
                <a:effectLst/>
                <a:ea typeface="Calibri" panose="020F0502020204030204" pitchFamily="34" charset="0"/>
              </a:rPr>
              <a:t> </a:t>
            </a:r>
            <a:r>
              <a:rPr lang="en-US" sz="7200" dirty="0">
                <a:solidFill>
                  <a:srgbClr val="231F20"/>
                </a:solidFill>
                <a:effectLst/>
                <a:ea typeface="Calibri" panose="020F0502020204030204" pitchFamily="34" charset="0"/>
              </a:rPr>
              <a:t>investigation</a:t>
            </a:r>
            <a:r>
              <a:rPr lang="en-US" sz="7200" spc="-115" dirty="0">
                <a:solidFill>
                  <a:srgbClr val="231F20"/>
                </a:solidFill>
                <a:effectLst/>
                <a:ea typeface="Calibri" panose="020F0502020204030204" pitchFamily="34" charset="0"/>
              </a:rPr>
              <a:t> </a:t>
            </a:r>
            <a:r>
              <a:rPr lang="en-US" sz="7200" dirty="0">
                <a:solidFill>
                  <a:srgbClr val="231F20"/>
                </a:solidFill>
                <a:effectLst/>
                <a:ea typeface="Calibri" panose="020F0502020204030204" pitchFamily="34" charset="0"/>
              </a:rPr>
              <a:t>managed</a:t>
            </a:r>
            <a:r>
              <a:rPr lang="en-US" sz="7200" spc="-115" dirty="0">
                <a:solidFill>
                  <a:srgbClr val="231F20"/>
                </a:solidFill>
                <a:effectLst/>
                <a:ea typeface="Calibri" panose="020F0502020204030204" pitchFamily="34" charset="0"/>
              </a:rPr>
              <a:t> </a:t>
            </a:r>
            <a:r>
              <a:rPr lang="en-US" sz="7200" dirty="0">
                <a:solidFill>
                  <a:srgbClr val="231F20"/>
                </a:solidFill>
                <a:effectLst/>
                <a:ea typeface="Calibri" panose="020F0502020204030204" pitchFamily="34" charset="0"/>
              </a:rPr>
              <a:t>by the</a:t>
            </a:r>
            <a:r>
              <a:rPr lang="en-US" sz="7200" spc="-20" dirty="0">
                <a:solidFill>
                  <a:srgbClr val="231F20"/>
                </a:solidFill>
                <a:effectLst/>
                <a:ea typeface="Calibri" panose="020F0502020204030204" pitchFamily="34" charset="0"/>
              </a:rPr>
              <a:t> </a:t>
            </a:r>
            <a:r>
              <a:rPr lang="en-US" sz="7200" dirty="0">
                <a:solidFill>
                  <a:srgbClr val="231F20"/>
                </a:solidFill>
                <a:effectLst/>
                <a:ea typeface="Calibri" panose="020F0502020204030204" pitchFamily="34" charset="0"/>
              </a:rPr>
              <a:t>IPCC following t</a:t>
            </a:r>
            <a:r>
              <a:rPr lang="en-US" sz="7200" spc="-35" dirty="0">
                <a:solidFill>
                  <a:srgbClr val="231F20"/>
                </a:solidFill>
                <a:effectLst/>
                <a:ea typeface="Calibri" panose="020F0502020204030204" pitchFamily="34" charset="0"/>
              </a:rPr>
              <a:t>wo </a:t>
            </a:r>
            <a:r>
              <a:rPr lang="en-US" sz="7200" dirty="0">
                <a:solidFill>
                  <a:srgbClr val="231F20"/>
                </a:solidFill>
                <a:effectLst/>
                <a:ea typeface="Calibri" panose="020F0502020204030204" pitchFamily="34" charset="0"/>
              </a:rPr>
              <a:t>complaints were received from members of the</a:t>
            </a:r>
            <a:r>
              <a:rPr lang="en-US" sz="7200" spc="-120" dirty="0">
                <a:solidFill>
                  <a:srgbClr val="231F20"/>
                </a:solidFill>
                <a:effectLst/>
                <a:ea typeface="Calibri" panose="020F0502020204030204" pitchFamily="34" charset="0"/>
              </a:rPr>
              <a:t> </a:t>
            </a:r>
            <a:r>
              <a:rPr lang="en-US" sz="7200" dirty="0">
                <a:solidFill>
                  <a:srgbClr val="231F20"/>
                </a:solidFill>
                <a:effectLst/>
                <a:ea typeface="Calibri" panose="020F0502020204030204" pitchFamily="34" charset="0"/>
              </a:rPr>
              <a:t>public</a:t>
            </a:r>
            <a:r>
              <a:rPr lang="en-US" sz="7200" spc="-120" dirty="0">
                <a:solidFill>
                  <a:srgbClr val="231F20"/>
                </a:solidFill>
                <a:effectLst/>
                <a:ea typeface="Calibri" panose="020F0502020204030204" pitchFamily="34" charset="0"/>
              </a:rPr>
              <a:t> </a:t>
            </a:r>
            <a:r>
              <a:rPr lang="en-US" sz="7200" dirty="0">
                <a:solidFill>
                  <a:srgbClr val="231F20"/>
                </a:solidFill>
                <a:effectLst/>
                <a:ea typeface="Calibri" panose="020F0502020204030204" pitchFamily="34" charset="0"/>
              </a:rPr>
              <a:t>about</a:t>
            </a:r>
            <a:r>
              <a:rPr lang="en-US" sz="7200" spc="-105" dirty="0">
                <a:solidFill>
                  <a:srgbClr val="231F20"/>
                </a:solidFill>
                <a:effectLst/>
                <a:ea typeface="Calibri" panose="020F0502020204030204" pitchFamily="34" charset="0"/>
              </a:rPr>
              <a:t> </a:t>
            </a:r>
            <a:r>
              <a:rPr lang="en-US" sz="7200" dirty="0">
                <a:solidFill>
                  <a:srgbClr val="231F20"/>
                </a:solidFill>
                <a:effectLst/>
                <a:ea typeface="Calibri" panose="020F0502020204030204" pitchFamily="34" charset="0"/>
              </a:rPr>
              <a:t>the</a:t>
            </a:r>
            <a:r>
              <a:rPr lang="en-US" sz="7200" spc="-120" dirty="0">
                <a:solidFill>
                  <a:srgbClr val="231F20"/>
                </a:solidFill>
                <a:effectLst/>
                <a:ea typeface="Calibri" panose="020F0502020204030204" pitchFamily="34" charset="0"/>
              </a:rPr>
              <a:t> </a:t>
            </a:r>
            <a:r>
              <a:rPr lang="en-US" sz="7200" spc="-20" dirty="0">
                <a:solidFill>
                  <a:srgbClr val="231F20"/>
                </a:solidFill>
                <a:effectLst/>
                <a:ea typeface="Calibri" panose="020F0502020204030204" pitchFamily="34" charset="0"/>
              </a:rPr>
              <a:t>officer.</a:t>
            </a:r>
            <a:r>
              <a:rPr lang="en-US" sz="7200" spc="-140" dirty="0">
                <a:solidFill>
                  <a:srgbClr val="231F20"/>
                </a:solidFill>
                <a:effectLst/>
                <a:ea typeface="Calibri" panose="020F0502020204030204" pitchFamily="34" charset="0"/>
              </a:rPr>
              <a:t> </a:t>
            </a:r>
          </a:p>
          <a:p>
            <a:pPr marL="0" marR="590550" indent="0">
              <a:lnSpc>
                <a:spcPct val="103000"/>
              </a:lnSpc>
              <a:spcBef>
                <a:spcPts val="1270"/>
              </a:spcBef>
              <a:spcAft>
                <a:spcPts val="0"/>
              </a:spcAft>
              <a:buNone/>
            </a:pPr>
            <a:r>
              <a:rPr lang="en-US" sz="7200" dirty="0">
                <a:solidFill>
                  <a:srgbClr val="231F20"/>
                </a:solidFill>
                <a:effectLst/>
                <a:ea typeface="Calibri" panose="020F0502020204030204" pitchFamily="34" charset="0"/>
              </a:rPr>
              <a:t>The</a:t>
            </a:r>
            <a:r>
              <a:rPr lang="en-US" sz="7200" spc="-115" dirty="0">
                <a:solidFill>
                  <a:srgbClr val="231F20"/>
                </a:solidFill>
                <a:effectLst/>
                <a:ea typeface="Calibri" panose="020F0502020204030204" pitchFamily="34" charset="0"/>
              </a:rPr>
              <a:t> </a:t>
            </a:r>
            <a:r>
              <a:rPr lang="en-US" sz="7200" dirty="0">
                <a:solidFill>
                  <a:srgbClr val="231F20"/>
                </a:solidFill>
                <a:effectLst/>
                <a:ea typeface="Calibri" panose="020F0502020204030204" pitchFamily="34" charset="0"/>
              </a:rPr>
              <a:t>police</a:t>
            </a:r>
            <a:r>
              <a:rPr lang="en-US" sz="7200" spc="-120" dirty="0">
                <a:solidFill>
                  <a:srgbClr val="231F20"/>
                </a:solidFill>
                <a:effectLst/>
                <a:ea typeface="Calibri" panose="020F0502020204030204" pitchFamily="34" charset="0"/>
              </a:rPr>
              <a:t> </a:t>
            </a:r>
            <a:r>
              <a:rPr lang="en-US" sz="7200" dirty="0">
                <a:solidFill>
                  <a:srgbClr val="231F20"/>
                </a:solidFill>
                <a:effectLst/>
                <a:ea typeface="Calibri" panose="020F0502020204030204" pitchFamily="34" charset="0"/>
              </a:rPr>
              <a:t>force</a:t>
            </a:r>
            <a:r>
              <a:rPr lang="en-US" sz="7200" spc="-120" dirty="0">
                <a:solidFill>
                  <a:srgbClr val="231F20"/>
                </a:solidFill>
                <a:effectLst/>
                <a:ea typeface="Calibri" panose="020F0502020204030204" pitchFamily="34" charset="0"/>
              </a:rPr>
              <a:t> </a:t>
            </a:r>
            <a:r>
              <a:rPr lang="en-US" sz="7200" dirty="0">
                <a:solidFill>
                  <a:srgbClr val="231F20"/>
                </a:solidFill>
                <a:effectLst/>
                <a:ea typeface="Calibri" panose="020F0502020204030204" pitchFamily="34" charset="0"/>
              </a:rPr>
              <a:t>began a covert investigation into his conduct. This identified a pattern of </a:t>
            </a:r>
            <a:r>
              <a:rPr lang="en-US" sz="7200" dirty="0" err="1">
                <a:solidFill>
                  <a:srgbClr val="231F20"/>
                </a:solidFill>
                <a:effectLst/>
                <a:ea typeface="Calibri" panose="020F0502020204030204" pitchFamily="34" charset="0"/>
              </a:rPr>
              <a:t>behaviour</a:t>
            </a:r>
            <a:r>
              <a:rPr lang="en-US" sz="7200" dirty="0">
                <a:solidFill>
                  <a:srgbClr val="231F20"/>
                </a:solidFill>
                <a:effectLst/>
                <a:ea typeface="Calibri" panose="020F0502020204030204" pitchFamily="34" charset="0"/>
              </a:rPr>
              <a:t> whereby the officer would use police computer systems to search for and target individuals who might be vulnerable</a:t>
            </a:r>
            <a:r>
              <a:rPr lang="en-US" sz="7200" spc="-115" dirty="0">
                <a:solidFill>
                  <a:srgbClr val="231F20"/>
                </a:solidFill>
                <a:effectLst/>
                <a:ea typeface="Calibri" panose="020F0502020204030204" pitchFamily="34" charset="0"/>
              </a:rPr>
              <a:t> </a:t>
            </a:r>
            <a:r>
              <a:rPr lang="en-US" sz="7200" dirty="0">
                <a:solidFill>
                  <a:srgbClr val="231F20"/>
                </a:solidFill>
                <a:effectLst/>
                <a:ea typeface="Calibri" panose="020F0502020204030204" pitchFamily="34" charset="0"/>
              </a:rPr>
              <a:t>to</a:t>
            </a:r>
            <a:r>
              <a:rPr lang="en-US" sz="7200" spc="-110" dirty="0">
                <a:solidFill>
                  <a:srgbClr val="231F20"/>
                </a:solidFill>
                <a:effectLst/>
                <a:ea typeface="Calibri" panose="020F0502020204030204" pitchFamily="34" charset="0"/>
              </a:rPr>
              <a:t> </a:t>
            </a:r>
            <a:r>
              <a:rPr lang="en-US" sz="7200" dirty="0">
                <a:solidFill>
                  <a:srgbClr val="231F20"/>
                </a:solidFill>
                <a:effectLst/>
                <a:ea typeface="Calibri" panose="020F0502020204030204" pitchFamily="34" charset="0"/>
              </a:rPr>
              <a:t>abuse,</a:t>
            </a:r>
            <a:r>
              <a:rPr lang="en-US" sz="7200" spc="-110" dirty="0">
                <a:solidFill>
                  <a:srgbClr val="231F20"/>
                </a:solidFill>
                <a:effectLst/>
                <a:ea typeface="Calibri" panose="020F0502020204030204" pitchFamily="34" charset="0"/>
              </a:rPr>
              <a:t> </a:t>
            </a:r>
            <a:r>
              <a:rPr lang="en-US" sz="7200" dirty="0">
                <a:solidFill>
                  <a:srgbClr val="231F20"/>
                </a:solidFill>
                <a:effectLst/>
                <a:ea typeface="Calibri" panose="020F0502020204030204" pitchFamily="34" charset="0"/>
              </a:rPr>
              <a:t>and</a:t>
            </a:r>
            <a:r>
              <a:rPr lang="en-US" sz="7200" spc="-110" dirty="0">
                <a:solidFill>
                  <a:srgbClr val="231F20"/>
                </a:solidFill>
                <a:effectLst/>
                <a:ea typeface="Calibri" panose="020F0502020204030204" pitchFamily="34" charset="0"/>
              </a:rPr>
              <a:t> </a:t>
            </a:r>
            <a:r>
              <a:rPr lang="en-US" sz="7200" dirty="0">
                <a:solidFill>
                  <a:srgbClr val="231F20"/>
                </a:solidFill>
                <a:effectLst/>
                <a:ea typeface="Calibri" panose="020F0502020204030204" pitchFamily="34" charset="0"/>
              </a:rPr>
              <a:t>then</a:t>
            </a:r>
            <a:r>
              <a:rPr lang="en-US" sz="7200" spc="-115" dirty="0">
                <a:solidFill>
                  <a:srgbClr val="231F20"/>
                </a:solidFill>
                <a:effectLst/>
                <a:ea typeface="Calibri" panose="020F0502020204030204" pitchFamily="34" charset="0"/>
              </a:rPr>
              <a:t> </a:t>
            </a:r>
            <a:r>
              <a:rPr lang="en-US" sz="7200" dirty="0">
                <a:solidFill>
                  <a:srgbClr val="231F20"/>
                </a:solidFill>
                <a:effectLst/>
                <a:ea typeface="Calibri" panose="020F0502020204030204" pitchFamily="34" charset="0"/>
              </a:rPr>
              <a:t>attempt</a:t>
            </a:r>
            <a:r>
              <a:rPr lang="en-US" sz="7200" spc="-95" dirty="0">
                <a:solidFill>
                  <a:srgbClr val="231F20"/>
                </a:solidFill>
                <a:effectLst/>
                <a:ea typeface="Calibri" panose="020F0502020204030204" pitchFamily="34" charset="0"/>
              </a:rPr>
              <a:t> </a:t>
            </a:r>
            <a:r>
              <a:rPr lang="en-US" sz="7200" dirty="0">
                <a:solidFill>
                  <a:srgbClr val="231F20"/>
                </a:solidFill>
                <a:effectLst/>
                <a:ea typeface="Calibri" panose="020F0502020204030204" pitchFamily="34" charset="0"/>
              </a:rPr>
              <a:t>to</a:t>
            </a:r>
            <a:r>
              <a:rPr lang="en-US" sz="7200" spc="-115" dirty="0">
                <a:solidFill>
                  <a:srgbClr val="231F20"/>
                </a:solidFill>
                <a:effectLst/>
                <a:ea typeface="Calibri" panose="020F0502020204030204" pitchFamily="34" charset="0"/>
              </a:rPr>
              <a:t> </a:t>
            </a:r>
            <a:r>
              <a:rPr lang="en-US" sz="7200" dirty="0">
                <a:solidFill>
                  <a:srgbClr val="231F20"/>
                </a:solidFill>
                <a:effectLst/>
                <a:ea typeface="Calibri" panose="020F0502020204030204" pitchFamily="34" charset="0"/>
              </a:rPr>
              <a:t>develop a sexual relationship with</a:t>
            </a:r>
            <a:r>
              <a:rPr lang="en-US" sz="7200" spc="-100" dirty="0">
                <a:solidFill>
                  <a:srgbClr val="231F20"/>
                </a:solidFill>
                <a:effectLst/>
                <a:ea typeface="Calibri" panose="020F0502020204030204" pitchFamily="34" charset="0"/>
              </a:rPr>
              <a:t> </a:t>
            </a:r>
            <a:r>
              <a:rPr lang="en-US" sz="7200" dirty="0">
                <a:solidFill>
                  <a:srgbClr val="231F20"/>
                </a:solidFill>
                <a:effectLst/>
                <a:ea typeface="Calibri" panose="020F0502020204030204" pitchFamily="34" charset="0"/>
              </a:rPr>
              <a:t>them.</a:t>
            </a:r>
            <a:endParaRPr lang="en-GB" sz="7200" dirty="0">
              <a:effectLst/>
              <a:ea typeface="Calibri" panose="020F0502020204030204" pitchFamily="34" charset="0"/>
            </a:endParaRPr>
          </a:p>
          <a:p>
            <a:pPr marL="0" indent="0">
              <a:spcAft>
                <a:spcPts val="0"/>
              </a:spcAft>
              <a:buNone/>
            </a:pPr>
            <a:br>
              <a:rPr lang="en-US" sz="6200" dirty="0">
                <a:effectLst/>
                <a:ea typeface="Calibri" panose="020F0502020204030204" pitchFamily="34" charset="0"/>
              </a:rPr>
            </a:br>
            <a:r>
              <a:rPr lang="en-US" sz="6200" dirty="0">
                <a:effectLst/>
                <a:ea typeface="Calibri" panose="020F0502020204030204" pitchFamily="34" charset="0"/>
              </a:rPr>
              <a:t> </a:t>
            </a:r>
            <a:endParaRPr lang="en-GB" sz="6200" dirty="0">
              <a:effectLst/>
              <a:ea typeface="Calibri" panose="020F0502020204030204" pitchFamily="34" charset="0"/>
            </a:endParaRPr>
          </a:p>
          <a:p>
            <a:pPr marL="0" indent="0">
              <a:spcAft>
                <a:spcPts val="0"/>
              </a:spcAft>
              <a:buNone/>
            </a:pPr>
            <a:r>
              <a:rPr lang="en-US" sz="2000" dirty="0">
                <a:effectLst/>
                <a:latin typeface="Calibri" panose="020F0502020204030204" pitchFamily="34" charset="0"/>
                <a:ea typeface="Calibri" panose="020F0502020204030204" pitchFamily="34" charset="0"/>
              </a:rPr>
              <a:t> </a:t>
            </a:r>
            <a:endParaRPr lang="en-GB" sz="2800" dirty="0">
              <a:effectLst/>
              <a:latin typeface="Calibri" panose="020F0502020204030204" pitchFamily="34" charset="0"/>
              <a:ea typeface="Calibri" panose="020F0502020204030204" pitchFamily="34" charset="0"/>
            </a:endParaRPr>
          </a:p>
          <a:p>
            <a:pPr marL="0" indent="0">
              <a:spcAft>
                <a:spcPts val="0"/>
              </a:spcAft>
              <a:buNone/>
            </a:pPr>
            <a:r>
              <a:rPr lang="en-US" sz="2000" dirty="0">
                <a:effectLst/>
                <a:latin typeface="Calibri" panose="020F0502020204030204" pitchFamily="34" charset="0"/>
                <a:ea typeface="Calibri" panose="020F0502020204030204" pitchFamily="34" charset="0"/>
              </a:rPr>
              <a:t> </a:t>
            </a:r>
            <a:endParaRPr lang="en-GB" sz="2800" dirty="0">
              <a:effectLst/>
              <a:latin typeface="Calibri" panose="020F0502020204030204" pitchFamily="34" charset="0"/>
              <a:ea typeface="Calibri" panose="020F0502020204030204" pitchFamily="34" charset="0"/>
            </a:endParaRPr>
          </a:p>
          <a:p>
            <a:pPr marL="0" indent="0">
              <a:spcAft>
                <a:spcPts val="0"/>
              </a:spcAft>
              <a:buNone/>
            </a:pPr>
            <a:r>
              <a:rPr lang="en-US" sz="3200" dirty="0">
                <a:effectLst/>
                <a:latin typeface="Calibri" panose="020F0502020204030204" pitchFamily="34" charset="0"/>
                <a:ea typeface="Calibri" panose="020F0502020204030204" pitchFamily="34" charset="0"/>
              </a:rPr>
              <a:t> </a:t>
            </a:r>
            <a:endParaRPr lang="en-GB" sz="2800" dirty="0">
              <a:effectLst/>
              <a:latin typeface="Calibri" panose="020F0502020204030204" pitchFamily="34" charset="0"/>
              <a:ea typeface="Calibri" panose="020F0502020204030204" pitchFamily="34" charset="0"/>
            </a:endParaRPr>
          </a:p>
          <a:p>
            <a:pPr marL="233045" marR="186055" indent="0">
              <a:lnSpc>
                <a:spcPct val="103000"/>
              </a:lnSpc>
              <a:spcBef>
                <a:spcPts val="415"/>
              </a:spcBef>
              <a:spcAft>
                <a:spcPts val="0"/>
              </a:spcAft>
              <a:buNone/>
            </a:pPr>
            <a:br>
              <a:rPr lang="en-US" sz="3200" dirty="0">
                <a:effectLst/>
                <a:latin typeface="Calibri" panose="020F0502020204030204" pitchFamily="34" charset="0"/>
                <a:ea typeface="Calibri" panose="020F0502020204030204" pitchFamily="34" charset="0"/>
              </a:rPr>
            </a:br>
            <a:endParaRPr lang="en-GB" dirty="0"/>
          </a:p>
        </p:txBody>
      </p:sp>
      <p:pic>
        <p:nvPicPr>
          <p:cNvPr id="8" name="Content Placeholder 7" descr="A close up of a logo&#10;&#10;Description automatically generated">
            <a:extLst>
              <a:ext uri="{FF2B5EF4-FFF2-40B4-BE49-F238E27FC236}">
                <a16:creationId xmlns:a16="http://schemas.microsoft.com/office/drawing/2014/main" id="{8271CE39-DC89-4F36-BAFF-60A10051D7B3}"/>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476365" y="1246783"/>
            <a:ext cx="2818806" cy="2125849"/>
          </a:xfrm>
        </p:spPr>
      </p:pic>
      <p:pic>
        <p:nvPicPr>
          <p:cNvPr id="12" name="Picture 11">
            <a:extLst>
              <a:ext uri="{FF2B5EF4-FFF2-40B4-BE49-F238E27FC236}">
                <a16:creationId xmlns:a16="http://schemas.microsoft.com/office/drawing/2014/main" id="{BE04AF94-56B9-4DC9-90DA-6BF270E24DBC}"/>
              </a:ext>
            </a:extLst>
          </p:cNvPr>
          <p:cNvPicPr>
            <a:picLocks noChangeAspect="1"/>
          </p:cNvPicPr>
          <p:nvPr/>
        </p:nvPicPr>
        <p:blipFill>
          <a:blip r:embed="rId4"/>
          <a:stretch>
            <a:fillRect/>
          </a:stretch>
        </p:blipFill>
        <p:spPr>
          <a:xfrm>
            <a:off x="8437671" y="3485368"/>
            <a:ext cx="2857500" cy="1857375"/>
          </a:xfrm>
          <a:prstGeom prst="rect">
            <a:avLst/>
          </a:prstGeom>
        </p:spPr>
      </p:pic>
    </p:spTree>
    <p:extLst>
      <p:ext uri="{BB962C8B-B14F-4D97-AF65-F5344CB8AC3E}">
        <p14:creationId xmlns:p14="http://schemas.microsoft.com/office/powerpoint/2010/main" val="1175680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D60E38F-1F02-4FD5-9EFF-62915D641F65}"/>
              </a:ext>
            </a:extLst>
          </p:cNvPr>
          <p:cNvSpPr>
            <a:spLocks noGrp="1"/>
          </p:cNvSpPr>
          <p:nvPr>
            <p:ph type="title"/>
          </p:nvPr>
        </p:nvSpPr>
        <p:spPr/>
        <p:txBody>
          <a:bodyPr/>
          <a:lstStyle/>
          <a:p>
            <a:r>
              <a:rPr lang="en-GB" dirty="0"/>
              <a:t>Case Study</a:t>
            </a:r>
          </a:p>
        </p:txBody>
      </p:sp>
      <p:sp>
        <p:nvSpPr>
          <p:cNvPr id="3" name="Content Placeholder 2">
            <a:extLst>
              <a:ext uri="{FF2B5EF4-FFF2-40B4-BE49-F238E27FC236}">
                <a16:creationId xmlns:a16="http://schemas.microsoft.com/office/drawing/2014/main" id="{C71443D3-0482-4A37-8991-FDD268175D93}"/>
              </a:ext>
            </a:extLst>
          </p:cNvPr>
          <p:cNvSpPr>
            <a:spLocks noGrp="1"/>
          </p:cNvSpPr>
          <p:nvPr>
            <p:ph sz="half" idx="1"/>
          </p:nvPr>
        </p:nvSpPr>
        <p:spPr>
          <a:xfrm>
            <a:off x="609599" y="1600201"/>
            <a:ext cx="7579537" cy="3989040"/>
          </a:xfrm>
        </p:spPr>
        <p:txBody>
          <a:bodyPr>
            <a:normAutofit fontScale="25000" lnSpcReduction="20000"/>
          </a:bodyPr>
          <a:lstStyle/>
          <a:p>
            <a:pPr marL="0" marR="0" lvl="0" indent="0" algn="l" defTabSz="914400" rtl="0" eaLnBrk="1" fontAlgn="auto" latinLnBrk="0" hangingPunct="1">
              <a:lnSpc>
                <a:spcPct val="100000"/>
              </a:lnSpc>
              <a:spcBef>
                <a:spcPct val="20000"/>
              </a:spcBef>
              <a:spcAft>
                <a:spcPts val="0"/>
              </a:spcAft>
              <a:buClrTx/>
              <a:buSzTx/>
              <a:buNone/>
              <a:tabLst/>
              <a:defRPr/>
            </a:pPr>
            <a:r>
              <a:rPr kumimoji="0" lang="en-US" sz="6400" b="0" i="0" u="none" strike="noStrike" kern="1200" cap="none" spc="0" normalizeH="0" baseline="0" noProof="0" dirty="0">
                <a:ln>
                  <a:noFill/>
                </a:ln>
                <a:solidFill>
                  <a:srgbClr val="231F20"/>
                </a:solidFill>
                <a:effectLst/>
                <a:uLnTx/>
                <a:uFillTx/>
                <a:ea typeface="Calibri" panose="020F0502020204030204" pitchFamily="34" charset="0"/>
                <a:cs typeface="+mn-cs"/>
              </a:rPr>
              <a:t>The investigation identified 4 women with whom</a:t>
            </a:r>
            <a:r>
              <a:rPr kumimoji="0" lang="en-US" sz="6400" b="0" i="0" u="none" strike="noStrike" kern="1200" cap="none" spc="-105" normalizeH="0" baseline="0" noProof="0" dirty="0">
                <a:ln>
                  <a:noFill/>
                </a:ln>
                <a:solidFill>
                  <a:srgbClr val="231F20"/>
                </a:solidFill>
                <a:effectLst/>
                <a:uLnTx/>
                <a:uFillTx/>
                <a:ea typeface="Calibri" panose="020F0502020204030204" pitchFamily="34" charset="0"/>
                <a:cs typeface="+mn-cs"/>
              </a:rPr>
              <a:t> </a:t>
            </a:r>
            <a:r>
              <a:rPr kumimoji="0" lang="en-US" sz="6400" b="0" i="0" u="none" strike="noStrike" kern="1200" cap="none" spc="0" normalizeH="0" baseline="0" noProof="0" dirty="0">
                <a:ln>
                  <a:noFill/>
                </a:ln>
                <a:solidFill>
                  <a:srgbClr val="231F20"/>
                </a:solidFill>
                <a:effectLst/>
                <a:uLnTx/>
                <a:uFillTx/>
                <a:ea typeface="Calibri" panose="020F0502020204030204" pitchFamily="34" charset="0"/>
                <a:cs typeface="+mn-cs"/>
              </a:rPr>
              <a:t>the</a:t>
            </a:r>
            <a:r>
              <a:rPr kumimoji="0" lang="en-US" sz="6400" b="0" i="0" u="none" strike="noStrike" kern="1200" cap="none" spc="-100" normalizeH="0" baseline="0" noProof="0" dirty="0">
                <a:ln>
                  <a:noFill/>
                </a:ln>
                <a:solidFill>
                  <a:srgbClr val="231F20"/>
                </a:solidFill>
                <a:effectLst/>
                <a:uLnTx/>
                <a:uFillTx/>
                <a:ea typeface="Calibri" panose="020F0502020204030204" pitchFamily="34" charset="0"/>
                <a:cs typeface="+mn-cs"/>
              </a:rPr>
              <a:t> </a:t>
            </a:r>
            <a:r>
              <a:rPr kumimoji="0" lang="en-US" sz="6400" b="0" i="0" u="none" strike="noStrike" kern="1200" cap="none" spc="0" normalizeH="0" baseline="0" noProof="0" dirty="0">
                <a:ln>
                  <a:noFill/>
                </a:ln>
                <a:solidFill>
                  <a:srgbClr val="231F20"/>
                </a:solidFill>
                <a:effectLst/>
                <a:uLnTx/>
                <a:uFillTx/>
                <a:ea typeface="Calibri" panose="020F0502020204030204" pitchFamily="34" charset="0"/>
                <a:cs typeface="+mn-cs"/>
              </a:rPr>
              <a:t>officer</a:t>
            </a:r>
            <a:r>
              <a:rPr kumimoji="0" lang="en-US" sz="6400" b="0" i="0" u="none" strike="noStrike" kern="1200" cap="none" spc="-100" normalizeH="0" baseline="0" noProof="0" dirty="0">
                <a:ln>
                  <a:noFill/>
                </a:ln>
                <a:solidFill>
                  <a:srgbClr val="231F20"/>
                </a:solidFill>
                <a:effectLst/>
                <a:uLnTx/>
                <a:uFillTx/>
                <a:ea typeface="Calibri" panose="020F0502020204030204" pitchFamily="34" charset="0"/>
                <a:cs typeface="+mn-cs"/>
              </a:rPr>
              <a:t> </a:t>
            </a:r>
            <a:r>
              <a:rPr kumimoji="0" lang="en-US" sz="6400" b="0" i="0" u="none" strike="noStrike" kern="1200" cap="none" spc="0" normalizeH="0" baseline="0" noProof="0" dirty="0">
                <a:ln>
                  <a:noFill/>
                </a:ln>
                <a:solidFill>
                  <a:srgbClr val="231F20"/>
                </a:solidFill>
                <a:effectLst/>
                <a:uLnTx/>
                <a:uFillTx/>
                <a:ea typeface="Calibri" panose="020F0502020204030204" pitchFamily="34" charset="0"/>
                <a:cs typeface="+mn-cs"/>
              </a:rPr>
              <a:t>had</a:t>
            </a:r>
            <a:r>
              <a:rPr kumimoji="0" lang="en-US" sz="6400" b="0" i="0" u="none" strike="noStrike" kern="1200" cap="none" spc="-105" normalizeH="0" baseline="0" noProof="0" dirty="0">
                <a:ln>
                  <a:noFill/>
                </a:ln>
                <a:solidFill>
                  <a:srgbClr val="231F20"/>
                </a:solidFill>
                <a:effectLst/>
                <a:uLnTx/>
                <a:uFillTx/>
                <a:ea typeface="Calibri" panose="020F0502020204030204" pitchFamily="34" charset="0"/>
                <a:cs typeface="+mn-cs"/>
              </a:rPr>
              <a:t> </a:t>
            </a:r>
            <a:r>
              <a:rPr kumimoji="0" lang="en-US" sz="6400" b="0" i="0" u="none" strike="noStrike" kern="1200" cap="none" spc="0" normalizeH="0" baseline="0" noProof="0" dirty="0">
                <a:ln>
                  <a:noFill/>
                </a:ln>
                <a:solidFill>
                  <a:srgbClr val="231F20"/>
                </a:solidFill>
                <a:effectLst/>
                <a:uLnTx/>
                <a:uFillTx/>
                <a:ea typeface="Calibri" panose="020F0502020204030204" pitchFamily="34" charset="0"/>
                <a:cs typeface="+mn-cs"/>
              </a:rPr>
              <a:t>had</a:t>
            </a:r>
            <a:r>
              <a:rPr kumimoji="0" lang="en-US" sz="6400" b="0" i="0" u="none" strike="noStrike" kern="1200" cap="none" spc="-100" normalizeH="0" baseline="0" noProof="0" dirty="0">
                <a:ln>
                  <a:noFill/>
                </a:ln>
                <a:solidFill>
                  <a:srgbClr val="231F20"/>
                </a:solidFill>
                <a:effectLst/>
                <a:uLnTx/>
                <a:uFillTx/>
                <a:ea typeface="Calibri" panose="020F0502020204030204" pitchFamily="34" charset="0"/>
                <a:cs typeface="+mn-cs"/>
              </a:rPr>
              <a:t> </a:t>
            </a:r>
            <a:r>
              <a:rPr kumimoji="0" lang="en-US" sz="6400" b="0" i="0" u="none" strike="noStrike" kern="1200" cap="none" spc="0" normalizeH="0" baseline="0" noProof="0" dirty="0">
                <a:ln>
                  <a:noFill/>
                </a:ln>
                <a:solidFill>
                  <a:srgbClr val="231F20"/>
                </a:solidFill>
                <a:effectLst/>
                <a:uLnTx/>
                <a:uFillTx/>
                <a:ea typeface="Calibri" panose="020F0502020204030204" pitchFamily="34" charset="0"/>
                <a:cs typeface="+mn-cs"/>
              </a:rPr>
              <a:t>a</a:t>
            </a:r>
            <a:r>
              <a:rPr kumimoji="0" lang="en-US" sz="6400" b="0" i="0" u="none" strike="noStrike" kern="1200" cap="none" spc="-100" normalizeH="0" baseline="0" noProof="0" dirty="0">
                <a:ln>
                  <a:noFill/>
                </a:ln>
                <a:solidFill>
                  <a:srgbClr val="231F20"/>
                </a:solidFill>
                <a:effectLst/>
                <a:uLnTx/>
                <a:uFillTx/>
                <a:ea typeface="Calibri" panose="020F0502020204030204" pitchFamily="34" charset="0"/>
                <a:cs typeface="+mn-cs"/>
              </a:rPr>
              <a:t> </a:t>
            </a:r>
            <a:r>
              <a:rPr kumimoji="0" lang="en-US" sz="6400" b="0" i="0" u="none" strike="noStrike" kern="1200" cap="none" spc="0" normalizeH="0" baseline="0" noProof="0" dirty="0">
                <a:ln>
                  <a:noFill/>
                </a:ln>
                <a:solidFill>
                  <a:srgbClr val="231F20"/>
                </a:solidFill>
                <a:effectLst/>
                <a:uLnTx/>
                <a:uFillTx/>
                <a:ea typeface="Calibri" panose="020F0502020204030204" pitchFamily="34" charset="0"/>
                <a:cs typeface="+mn-cs"/>
              </a:rPr>
              <a:t>sexual</a:t>
            </a:r>
            <a:r>
              <a:rPr kumimoji="0" lang="en-US" sz="6400" b="0" i="0" u="none" strike="noStrike" kern="1200" cap="none" spc="-100" normalizeH="0" baseline="0" noProof="0" dirty="0">
                <a:ln>
                  <a:noFill/>
                </a:ln>
                <a:solidFill>
                  <a:srgbClr val="231F20"/>
                </a:solidFill>
                <a:effectLst/>
                <a:uLnTx/>
                <a:uFillTx/>
                <a:ea typeface="Calibri" panose="020F0502020204030204" pitchFamily="34" charset="0"/>
                <a:cs typeface="+mn-cs"/>
              </a:rPr>
              <a:t> </a:t>
            </a:r>
            <a:r>
              <a:rPr kumimoji="0" lang="en-US" sz="6400" b="0" i="0" u="none" strike="noStrike" kern="1200" cap="none" spc="0" normalizeH="0" baseline="0" noProof="0" dirty="0">
                <a:ln>
                  <a:noFill/>
                </a:ln>
                <a:solidFill>
                  <a:srgbClr val="231F20"/>
                </a:solidFill>
                <a:effectLst/>
                <a:uLnTx/>
                <a:uFillTx/>
                <a:ea typeface="Calibri" panose="020F0502020204030204" pitchFamily="34" charset="0"/>
                <a:cs typeface="+mn-cs"/>
              </a:rPr>
              <a:t>relationship, </a:t>
            </a:r>
            <a:r>
              <a:rPr lang="en-US" sz="6400" dirty="0">
                <a:solidFill>
                  <a:srgbClr val="231F20"/>
                </a:solidFill>
                <a:ea typeface="Calibri" panose="020F0502020204030204" pitchFamily="34" charset="0"/>
              </a:rPr>
              <a:t>3</a:t>
            </a:r>
            <a:r>
              <a:rPr kumimoji="0" lang="en-US" sz="6400" b="0" i="0" u="none" strike="noStrike" kern="1200" cap="none" spc="0" normalizeH="0" baseline="0" noProof="0" dirty="0">
                <a:ln>
                  <a:noFill/>
                </a:ln>
                <a:solidFill>
                  <a:srgbClr val="231F20"/>
                </a:solidFill>
                <a:effectLst/>
                <a:uLnTx/>
                <a:uFillTx/>
                <a:ea typeface="Calibri" panose="020F0502020204030204" pitchFamily="34" charset="0"/>
                <a:cs typeface="+mn-cs"/>
              </a:rPr>
              <a:t> were considered to be vulnerable</a:t>
            </a:r>
            <a:r>
              <a:rPr kumimoji="0" lang="en-US" sz="6400" b="0" i="0" u="none" strike="noStrike" kern="1200" cap="none" spc="-135" normalizeH="0" baseline="0" noProof="0" dirty="0">
                <a:ln>
                  <a:noFill/>
                </a:ln>
                <a:solidFill>
                  <a:srgbClr val="231F20"/>
                </a:solidFill>
                <a:effectLst/>
                <a:uLnTx/>
                <a:uFillTx/>
                <a:ea typeface="Calibri" panose="020F0502020204030204" pitchFamily="34" charset="0"/>
                <a:cs typeface="+mn-cs"/>
              </a:rPr>
              <a:t> </a:t>
            </a:r>
            <a:r>
              <a:rPr kumimoji="0" lang="en-US" sz="6400" b="0" i="0" u="none" strike="noStrike" kern="1200" cap="none" spc="0" normalizeH="0" baseline="0" noProof="0" dirty="0">
                <a:ln>
                  <a:noFill/>
                </a:ln>
                <a:solidFill>
                  <a:srgbClr val="231F20"/>
                </a:solidFill>
                <a:effectLst/>
                <a:uLnTx/>
                <a:uFillTx/>
                <a:ea typeface="Calibri" panose="020F0502020204030204" pitchFamily="34" charset="0"/>
                <a:cs typeface="+mn-cs"/>
              </a:rPr>
              <a:t>and</a:t>
            </a:r>
            <a:r>
              <a:rPr kumimoji="0" lang="en-US" sz="6400" b="0" i="0" u="none" strike="noStrike" kern="1200" cap="none" spc="-130" normalizeH="0" baseline="0" noProof="0" dirty="0">
                <a:ln>
                  <a:noFill/>
                </a:ln>
                <a:solidFill>
                  <a:srgbClr val="231F20"/>
                </a:solidFill>
                <a:effectLst/>
                <a:uLnTx/>
                <a:uFillTx/>
                <a:ea typeface="Calibri" panose="020F0502020204030204" pitchFamily="34" charset="0"/>
                <a:cs typeface="+mn-cs"/>
              </a:rPr>
              <a:t> </a:t>
            </a:r>
            <a:r>
              <a:rPr kumimoji="0" lang="en-US" sz="6400" b="0" i="0" u="none" strike="noStrike" kern="1200" cap="none" spc="0" normalizeH="0" baseline="0" noProof="0" dirty="0">
                <a:ln>
                  <a:noFill/>
                </a:ln>
                <a:solidFill>
                  <a:srgbClr val="231F20"/>
                </a:solidFill>
                <a:effectLst/>
                <a:uLnTx/>
                <a:uFillTx/>
                <a:ea typeface="Calibri" panose="020F0502020204030204" pitchFamily="34" charset="0"/>
                <a:cs typeface="+mn-cs"/>
              </a:rPr>
              <a:t>one</a:t>
            </a:r>
            <a:r>
              <a:rPr kumimoji="0" lang="en-US" sz="6400" b="0" i="0" u="none" strike="noStrike" kern="1200" cap="none" spc="-135" normalizeH="0" baseline="0" noProof="0" dirty="0">
                <a:ln>
                  <a:noFill/>
                </a:ln>
                <a:solidFill>
                  <a:srgbClr val="231F20"/>
                </a:solidFill>
                <a:effectLst/>
                <a:uLnTx/>
                <a:uFillTx/>
                <a:ea typeface="Calibri" panose="020F0502020204030204" pitchFamily="34" charset="0"/>
                <a:cs typeface="+mn-cs"/>
              </a:rPr>
              <a:t> </a:t>
            </a:r>
            <a:r>
              <a:rPr kumimoji="0" lang="en-US" sz="6400" b="0" i="0" u="none" strike="noStrike" kern="1200" cap="none" spc="0" normalizeH="0" baseline="0" noProof="0" dirty="0">
                <a:ln>
                  <a:noFill/>
                </a:ln>
                <a:solidFill>
                  <a:srgbClr val="231F20"/>
                </a:solidFill>
                <a:effectLst/>
                <a:uLnTx/>
                <a:uFillTx/>
                <a:ea typeface="Calibri" panose="020F0502020204030204" pitchFamily="34" charset="0"/>
                <a:cs typeface="+mn-cs"/>
              </a:rPr>
              <a:t>of</a:t>
            </a:r>
            <a:r>
              <a:rPr kumimoji="0" lang="en-US" sz="6400" b="0" i="0" u="none" strike="noStrike" kern="1200" cap="none" spc="-135" normalizeH="0" baseline="0" noProof="0" dirty="0">
                <a:ln>
                  <a:noFill/>
                </a:ln>
                <a:solidFill>
                  <a:srgbClr val="231F20"/>
                </a:solidFill>
                <a:effectLst/>
                <a:uLnTx/>
                <a:uFillTx/>
                <a:ea typeface="Calibri" panose="020F0502020204030204" pitchFamily="34" charset="0"/>
                <a:cs typeface="+mn-cs"/>
              </a:rPr>
              <a:t> </a:t>
            </a:r>
            <a:r>
              <a:rPr kumimoji="0" lang="en-US" sz="6400" b="0" i="0" u="none" strike="noStrike" kern="1200" cap="none" spc="0" normalizeH="0" baseline="0" noProof="0" dirty="0">
                <a:ln>
                  <a:noFill/>
                </a:ln>
                <a:solidFill>
                  <a:srgbClr val="231F20"/>
                </a:solidFill>
                <a:effectLst/>
                <a:uLnTx/>
                <a:uFillTx/>
                <a:ea typeface="Calibri" panose="020F0502020204030204" pitchFamily="34" charset="0"/>
                <a:cs typeface="+mn-cs"/>
              </a:rPr>
              <a:t>the</a:t>
            </a:r>
            <a:r>
              <a:rPr kumimoji="0" lang="en-US" sz="6400" b="0" i="0" u="none" strike="noStrike" kern="1200" cap="none" spc="-130" normalizeH="0" baseline="0" noProof="0" dirty="0">
                <a:ln>
                  <a:noFill/>
                </a:ln>
                <a:solidFill>
                  <a:srgbClr val="231F20"/>
                </a:solidFill>
                <a:effectLst/>
                <a:uLnTx/>
                <a:uFillTx/>
                <a:ea typeface="Calibri" panose="020F0502020204030204" pitchFamily="34" charset="0"/>
                <a:cs typeface="+mn-cs"/>
              </a:rPr>
              <a:t> </a:t>
            </a:r>
            <a:r>
              <a:rPr kumimoji="0" lang="en-US" sz="6400" b="0" i="0" u="none" strike="noStrike" kern="1200" cap="none" spc="0" normalizeH="0" baseline="0" noProof="0" dirty="0">
                <a:ln>
                  <a:noFill/>
                </a:ln>
                <a:solidFill>
                  <a:srgbClr val="231F20"/>
                </a:solidFill>
                <a:effectLst/>
                <a:uLnTx/>
                <a:uFillTx/>
                <a:ea typeface="Calibri" panose="020F0502020204030204" pitchFamily="34" charset="0"/>
                <a:cs typeface="+mn-cs"/>
              </a:rPr>
              <a:t>relationships had</a:t>
            </a:r>
            <a:r>
              <a:rPr kumimoji="0" lang="en-US" sz="6400" b="0" i="0" u="none" strike="noStrike" kern="1200" cap="none" spc="-65" normalizeH="0" baseline="0" noProof="0" dirty="0">
                <a:ln>
                  <a:noFill/>
                </a:ln>
                <a:solidFill>
                  <a:srgbClr val="231F20"/>
                </a:solidFill>
                <a:effectLst/>
                <a:uLnTx/>
                <a:uFillTx/>
                <a:ea typeface="Calibri" panose="020F0502020204030204" pitchFamily="34" charset="0"/>
                <a:cs typeface="+mn-cs"/>
              </a:rPr>
              <a:t> </a:t>
            </a:r>
            <a:r>
              <a:rPr kumimoji="0" lang="en-US" sz="6400" b="0" i="0" u="none" strike="noStrike" kern="1200" cap="none" spc="0" normalizeH="0" baseline="0" noProof="0" dirty="0">
                <a:ln>
                  <a:noFill/>
                </a:ln>
                <a:solidFill>
                  <a:srgbClr val="231F20"/>
                </a:solidFill>
                <a:effectLst/>
                <a:uLnTx/>
                <a:uFillTx/>
                <a:ea typeface="Calibri" panose="020F0502020204030204" pitchFamily="34" charset="0"/>
                <a:cs typeface="+mn-cs"/>
              </a:rPr>
              <a:t>taken</a:t>
            </a:r>
            <a:r>
              <a:rPr kumimoji="0" lang="en-US" sz="6400" b="0" i="0" u="none" strike="noStrike" kern="1200" cap="none" spc="-65" normalizeH="0" baseline="0" noProof="0" dirty="0">
                <a:ln>
                  <a:noFill/>
                </a:ln>
                <a:solidFill>
                  <a:srgbClr val="231F20"/>
                </a:solidFill>
                <a:effectLst/>
                <a:uLnTx/>
                <a:uFillTx/>
                <a:ea typeface="Calibri" panose="020F0502020204030204" pitchFamily="34" charset="0"/>
                <a:cs typeface="+mn-cs"/>
              </a:rPr>
              <a:t> </a:t>
            </a:r>
            <a:r>
              <a:rPr kumimoji="0" lang="en-US" sz="6400" b="0" i="0" u="none" strike="noStrike" kern="1200" cap="none" spc="0" normalizeH="0" baseline="0" noProof="0" dirty="0">
                <a:ln>
                  <a:noFill/>
                </a:ln>
                <a:solidFill>
                  <a:srgbClr val="231F20"/>
                </a:solidFill>
                <a:effectLst/>
                <a:uLnTx/>
                <a:uFillTx/>
                <a:ea typeface="Calibri" panose="020F0502020204030204" pitchFamily="34" charset="0"/>
                <a:cs typeface="+mn-cs"/>
              </a:rPr>
              <a:t>place</a:t>
            </a:r>
            <a:r>
              <a:rPr kumimoji="0" lang="en-US" sz="6400" b="0" i="0" u="none" strike="noStrike" kern="1200" cap="none" spc="-65" normalizeH="0" baseline="0" noProof="0" dirty="0">
                <a:ln>
                  <a:noFill/>
                </a:ln>
                <a:solidFill>
                  <a:srgbClr val="231F20"/>
                </a:solidFill>
                <a:effectLst/>
                <a:uLnTx/>
                <a:uFillTx/>
                <a:ea typeface="Calibri" panose="020F0502020204030204" pitchFamily="34" charset="0"/>
                <a:cs typeface="+mn-cs"/>
              </a:rPr>
              <a:t> </a:t>
            </a:r>
            <a:r>
              <a:rPr kumimoji="0" lang="en-US" sz="6400" b="0" i="0" u="none" strike="noStrike" kern="1200" cap="none" spc="0" normalizeH="0" baseline="0" noProof="0" dirty="0">
                <a:ln>
                  <a:noFill/>
                </a:ln>
                <a:solidFill>
                  <a:srgbClr val="231F20"/>
                </a:solidFill>
                <a:effectLst/>
                <a:uLnTx/>
                <a:uFillTx/>
                <a:ea typeface="Calibri" panose="020F0502020204030204" pitchFamily="34" charset="0"/>
                <a:cs typeface="+mn-cs"/>
              </a:rPr>
              <a:t>more</a:t>
            </a:r>
            <a:r>
              <a:rPr kumimoji="0" lang="en-US" sz="6400" b="0" i="0" u="none" strike="noStrike" kern="1200" cap="none" spc="-60" normalizeH="0" baseline="0" noProof="0" dirty="0">
                <a:ln>
                  <a:noFill/>
                </a:ln>
                <a:solidFill>
                  <a:srgbClr val="231F20"/>
                </a:solidFill>
                <a:effectLst/>
                <a:uLnTx/>
                <a:uFillTx/>
                <a:ea typeface="Calibri" panose="020F0502020204030204" pitchFamily="34" charset="0"/>
                <a:cs typeface="+mn-cs"/>
              </a:rPr>
              <a:t> </a:t>
            </a:r>
            <a:r>
              <a:rPr kumimoji="0" lang="en-US" sz="6400" b="0" i="0" u="none" strike="noStrike" kern="1200" cap="none" spc="0" normalizeH="0" baseline="0" noProof="0" dirty="0">
                <a:ln>
                  <a:noFill/>
                </a:ln>
                <a:solidFill>
                  <a:srgbClr val="231F20"/>
                </a:solidFill>
                <a:effectLst/>
                <a:uLnTx/>
                <a:uFillTx/>
                <a:ea typeface="Calibri" panose="020F0502020204030204" pitchFamily="34" charset="0"/>
                <a:cs typeface="+mn-cs"/>
              </a:rPr>
              <a:t>than</a:t>
            </a:r>
            <a:r>
              <a:rPr kumimoji="0" lang="en-US" sz="6400" b="0" i="0" u="none" strike="noStrike" kern="1200" cap="none" spc="-65" normalizeH="0" baseline="0" noProof="0" dirty="0">
                <a:ln>
                  <a:noFill/>
                </a:ln>
                <a:solidFill>
                  <a:srgbClr val="231F20"/>
                </a:solidFill>
                <a:effectLst/>
                <a:uLnTx/>
                <a:uFillTx/>
                <a:ea typeface="Calibri" panose="020F0502020204030204" pitchFamily="34" charset="0"/>
                <a:cs typeface="+mn-cs"/>
              </a:rPr>
              <a:t> </a:t>
            </a:r>
            <a:r>
              <a:rPr kumimoji="0" lang="en-US" sz="6400" b="0" i="0" u="none" strike="noStrike" kern="1200" cap="none" spc="0" normalizeH="0" baseline="0" noProof="0" dirty="0">
                <a:ln>
                  <a:noFill/>
                </a:ln>
                <a:solidFill>
                  <a:srgbClr val="231F20"/>
                </a:solidFill>
                <a:effectLst/>
                <a:uLnTx/>
                <a:uFillTx/>
                <a:ea typeface="Calibri" panose="020F0502020204030204" pitchFamily="34" charset="0"/>
                <a:cs typeface="+mn-cs"/>
              </a:rPr>
              <a:t>20</a:t>
            </a:r>
            <a:r>
              <a:rPr kumimoji="0" lang="en-US" sz="6400" b="0" i="0" u="none" strike="noStrike" kern="1200" cap="none" spc="-65" normalizeH="0" baseline="0" noProof="0" dirty="0">
                <a:ln>
                  <a:noFill/>
                </a:ln>
                <a:solidFill>
                  <a:srgbClr val="231F20"/>
                </a:solidFill>
                <a:effectLst/>
                <a:uLnTx/>
                <a:uFillTx/>
                <a:ea typeface="Calibri" panose="020F0502020204030204" pitchFamily="34" charset="0"/>
                <a:cs typeface="+mn-cs"/>
              </a:rPr>
              <a:t> </a:t>
            </a:r>
            <a:r>
              <a:rPr kumimoji="0" lang="en-US" sz="6400" b="0" i="0" u="none" strike="noStrike" kern="1200" cap="none" spc="0" normalizeH="0" baseline="0" noProof="0" dirty="0">
                <a:ln>
                  <a:noFill/>
                </a:ln>
                <a:solidFill>
                  <a:srgbClr val="231F20"/>
                </a:solidFill>
                <a:effectLst/>
                <a:uLnTx/>
                <a:uFillTx/>
                <a:ea typeface="Calibri" panose="020F0502020204030204" pitchFamily="34" charset="0"/>
                <a:cs typeface="+mn-cs"/>
              </a:rPr>
              <a:t>years</a:t>
            </a:r>
            <a:r>
              <a:rPr kumimoji="0" lang="en-US" sz="6400" b="0" i="0" u="none" strike="noStrike" kern="1200" cap="none" spc="-60" normalizeH="0" baseline="0" noProof="0" dirty="0">
                <a:ln>
                  <a:noFill/>
                </a:ln>
                <a:solidFill>
                  <a:srgbClr val="231F20"/>
                </a:solidFill>
                <a:effectLst/>
                <a:uLnTx/>
                <a:uFillTx/>
                <a:ea typeface="Calibri" panose="020F0502020204030204" pitchFamily="34" charset="0"/>
                <a:cs typeface="+mn-cs"/>
              </a:rPr>
              <a:t> </a:t>
            </a:r>
            <a:r>
              <a:rPr kumimoji="0" lang="en-US" sz="6400" b="0" i="0" u="none" strike="noStrike" kern="1200" cap="none" spc="-15" normalizeH="0" baseline="0" noProof="0" dirty="0">
                <a:ln>
                  <a:noFill/>
                </a:ln>
                <a:solidFill>
                  <a:srgbClr val="231F20"/>
                </a:solidFill>
                <a:effectLst/>
                <a:uLnTx/>
                <a:uFillTx/>
                <a:ea typeface="Calibri" panose="020F0502020204030204" pitchFamily="34" charset="0"/>
                <a:cs typeface="+mn-cs"/>
              </a:rPr>
              <a:t>earlier.</a:t>
            </a:r>
          </a:p>
          <a:p>
            <a:pPr marL="0" marR="0" lvl="0" indent="0" algn="l" defTabSz="914400" rtl="0" eaLnBrk="1" fontAlgn="auto" latinLnBrk="0" hangingPunct="1">
              <a:lnSpc>
                <a:spcPct val="100000"/>
              </a:lnSpc>
              <a:spcBef>
                <a:spcPct val="20000"/>
              </a:spcBef>
              <a:spcAft>
                <a:spcPts val="0"/>
              </a:spcAft>
              <a:buClrTx/>
              <a:buSzTx/>
              <a:buNone/>
              <a:tabLst/>
              <a:defRPr/>
            </a:pPr>
            <a:endParaRPr kumimoji="0" lang="en-GB" sz="6400" b="0" i="0" u="none" strike="noStrike" kern="1200" cap="none" spc="0" normalizeH="0" baseline="0" noProof="0" dirty="0">
              <a:ln>
                <a:noFill/>
              </a:ln>
              <a:solidFill>
                <a:prstClr val="black"/>
              </a:solidFill>
              <a:effectLst/>
              <a:uLnTx/>
              <a:uFillTx/>
              <a:ea typeface="Calibri" panose="020F0502020204030204" pitchFamily="34" charset="0"/>
              <a:cs typeface="+mn-cs"/>
            </a:endParaRPr>
          </a:p>
          <a:p>
            <a:pPr marL="0" marR="0" lvl="0" indent="0" algn="l" defTabSz="914400" rtl="0" eaLnBrk="1" fontAlgn="auto" latinLnBrk="0" hangingPunct="1">
              <a:lnSpc>
                <a:spcPct val="100000"/>
              </a:lnSpc>
              <a:spcBef>
                <a:spcPts val="15"/>
              </a:spcBef>
              <a:spcAft>
                <a:spcPts val="0"/>
              </a:spcAft>
              <a:buClrTx/>
              <a:buSzTx/>
              <a:buNone/>
              <a:tabLst/>
              <a:defRPr/>
            </a:pPr>
            <a:r>
              <a:rPr kumimoji="0" lang="en-US" sz="6400" b="0" i="0" u="none" strike="noStrike" kern="1200" cap="none" spc="0" normalizeH="0" baseline="0" noProof="0" dirty="0">
                <a:ln>
                  <a:noFill/>
                </a:ln>
                <a:solidFill>
                  <a:srgbClr val="231F20"/>
                </a:solidFill>
                <a:effectLst/>
                <a:uLnTx/>
                <a:uFillTx/>
                <a:ea typeface="Calibri" panose="020F0502020204030204" pitchFamily="34" charset="0"/>
                <a:cs typeface="+mn-cs"/>
              </a:rPr>
              <a:t>One of the women, </a:t>
            </a:r>
            <a:r>
              <a:rPr kumimoji="0" lang="en-US" sz="6400" b="0" i="0" u="none" strike="noStrike" kern="1200" cap="none" spc="0" normalizeH="0" baseline="0" noProof="0" dirty="0" err="1">
                <a:ln>
                  <a:noFill/>
                </a:ln>
                <a:solidFill>
                  <a:srgbClr val="231F20"/>
                </a:solidFill>
                <a:effectLst/>
                <a:uLnTx/>
                <a:uFillTx/>
                <a:ea typeface="Calibri" panose="020F0502020204030204" pitchFamily="34" charset="0"/>
                <a:cs typeface="+mn-cs"/>
              </a:rPr>
              <a:t>Ms</a:t>
            </a:r>
            <a:r>
              <a:rPr kumimoji="0" lang="en-US" sz="6400" b="0" i="0" u="none" strike="noStrike" kern="1200" cap="none" spc="0" normalizeH="0" baseline="0" noProof="0" dirty="0">
                <a:ln>
                  <a:noFill/>
                </a:ln>
                <a:solidFill>
                  <a:srgbClr val="231F20"/>
                </a:solidFill>
                <a:effectLst/>
                <a:uLnTx/>
                <a:uFillTx/>
                <a:ea typeface="Calibri" panose="020F0502020204030204" pitchFamily="34" charset="0"/>
                <a:cs typeface="+mn-cs"/>
              </a:rPr>
              <a:t> </a:t>
            </a:r>
            <a:r>
              <a:rPr kumimoji="0" lang="en-US" sz="6400" b="0" i="0" u="none" strike="noStrike" kern="1200" cap="none" spc="-15" normalizeH="0" baseline="0" noProof="0" dirty="0">
                <a:ln>
                  <a:noFill/>
                </a:ln>
                <a:solidFill>
                  <a:srgbClr val="231F20"/>
                </a:solidFill>
                <a:effectLst/>
                <a:uLnTx/>
                <a:uFillTx/>
                <a:ea typeface="Calibri" panose="020F0502020204030204" pitchFamily="34" charset="0"/>
                <a:cs typeface="+mn-cs"/>
              </a:rPr>
              <a:t>B, </a:t>
            </a:r>
            <a:r>
              <a:rPr kumimoji="0" lang="en-US" sz="6400" b="0" i="0" u="none" strike="noStrike" kern="1200" cap="none" spc="0" normalizeH="0" baseline="0" noProof="0" dirty="0">
                <a:ln>
                  <a:noFill/>
                </a:ln>
                <a:solidFill>
                  <a:srgbClr val="231F20"/>
                </a:solidFill>
                <a:effectLst/>
                <a:uLnTx/>
                <a:uFillTx/>
                <a:ea typeface="Calibri" panose="020F0502020204030204" pitchFamily="34" charset="0"/>
                <a:cs typeface="+mn-cs"/>
              </a:rPr>
              <a:t>was 17 years old and  was living in a hostel for vulnerable adults with drug or alcohol dependencies and mental health issues. </a:t>
            </a:r>
          </a:p>
          <a:p>
            <a:pPr marL="0" marR="0" lvl="0" indent="0" algn="l" defTabSz="914400" rtl="0" eaLnBrk="1" fontAlgn="auto" latinLnBrk="0" hangingPunct="1">
              <a:lnSpc>
                <a:spcPct val="100000"/>
              </a:lnSpc>
              <a:spcBef>
                <a:spcPts val="15"/>
              </a:spcBef>
              <a:spcAft>
                <a:spcPts val="0"/>
              </a:spcAft>
              <a:buClrTx/>
              <a:buSzTx/>
              <a:buNone/>
              <a:tabLst/>
              <a:defRPr/>
            </a:pPr>
            <a:endParaRPr lang="en-US" sz="6400" dirty="0">
              <a:solidFill>
                <a:srgbClr val="231F20"/>
              </a:solidFill>
              <a:ea typeface="Calibri" panose="020F0502020204030204" pitchFamily="34" charset="0"/>
            </a:endParaRPr>
          </a:p>
          <a:p>
            <a:pPr marL="0" marR="0" lvl="0" indent="0" algn="l" defTabSz="914400" rtl="0" eaLnBrk="1" fontAlgn="auto" latinLnBrk="0" hangingPunct="1">
              <a:lnSpc>
                <a:spcPct val="100000"/>
              </a:lnSpc>
              <a:spcBef>
                <a:spcPts val="15"/>
              </a:spcBef>
              <a:spcAft>
                <a:spcPts val="0"/>
              </a:spcAft>
              <a:buClrTx/>
              <a:buSzTx/>
              <a:buNone/>
              <a:tabLst/>
              <a:defRPr/>
            </a:pPr>
            <a:r>
              <a:rPr kumimoji="0" lang="en-US" sz="6400" b="0" i="0" u="none" strike="noStrike" kern="1200" cap="none" spc="0" normalizeH="0" baseline="0" noProof="0" dirty="0">
                <a:ln>
                  <a:noFill/>
                </a:ln>
                <a:solidFill>
                  <a:srgbClr val="231F20"/>
                </a:solidFill>
                <a:effectLst/>
                <a:uLnTx/>
                <a:uFillTx/>
                <a:ea typeface="Calibri" panose="020F0502020204030204" pitchFamily="34" charset="0"/>
                <a:cs typeface="+mn-cs"/>
              </a:rPr>
              <a:t>On several occasions the officer </a:t>
            </a:r>
            <a:r>
              <a:rPr kumimoji="0" lang="en-US" sz="6400" b="0" i="0" u="none" strike="noStrike" kern="1200" cap="none" spc="-15" normalizeH="0" baseline="0" noProof="0" dirty="0">
                <a:ln>
                  <a:noFill/>
                </a:ln>
                <a:solidFill>
                  <a:srgbClr val="231F20"/>
                </a:solidFill>
                <a:effectLst/>
                <a:uLnTx/>
                <a:uFillTx/>
                <a:ea typeface="Calibri" panose="020F0502020204030204" pitchFamily="34" charset="0"/>
                <a:cs typeface="+mn-cs"/>
              </a:rPr>
              <a:t>gave </a:t>
            </a:r>
            <a:r>
              <a:rPr kumimoji="0" lang="en-US" sz="6400" b="0" i="0" u="none" strike="noStrike" kern="1200" cap="none" spc="0" normalizeH="0" baseline="0" noProof="0" dirty="0" err="1">
                <a:ln>
                  <a:noFill/>
                </a:ln>
                <a:solidFill>
                  <a:srgbClr val="231F20"/>
                </a:solidFill>
                <a:effectLst/>
                <a:uLnTx/>
                <a:uFillTx/>
                <a:ea typeface="Calibri" panose="020F0502020204030204" pitchFamily="34" charset="0"/>
                <a:cs typeface="+mn-cs"/>
              </a:rPr>
              <a:t>Ms</a:t>
            </a:r>
            <a:r>
              <a:rPr kumimoji="0" lang="en-US" sz="6400" b="0" i="0" u="none" strike="noStrike" kern="1200" cap="none" spc="0" normalizeH="0" baseline="0" noProof="0" dirty="0">
                <a:ln>
                  <a:noFill/>
                </a:ln>
                <a:solidFill>
                  <a:srgbClr val="231F20"/>
                </a:solidFill>
                <a:effectLst/>
                <a:uLnTx/>
                <a:uFillTx/>
                <a:ea typeface="Calibri" panose="020F0502020204030204" pitchFamily="34" charset="0"/>
                <a:cs typeface="+mn-cs"/>
              </a:rPr>
              <a:t> B </a:t>
            </a:r>
            <a:r>
              <a:rPr kumimoji="0" lang="en-US" sz="6400" b="0" i="0" u="none" strike="noStrike" kern="1200" cap="none" spc="-20" normalizeH="0" baseline="0" noProof="0" dirty="0">
                <a:ln>
                  <a:noFill/>
                </a:ln>
                <a:solidFill>
                  <a:srgbClr val="231F20"/>
                </a:solidFill>
                <a:effectLst/>
                <a:uLnTx/>
                <a:uFillTx/>
                <a:ea typeface="Calibri" panose="020F0502020204030204" pitchFamily="34" charset="0"/>
                <a:cs typeface="+mn-cs"/>
              </a:rPr>
              <a:t>money, </a:t>
            </a:r>
            <a:r>
              <a:rPr kumimoji="0" lang="en-US" sz="6400" b="0" i="0" u="none" strike="noStrike" kern="1200" cap="none" spc="0" normalizeH="0" baseline="0" noProof="0" dirty="0">
                <a:ln>
                  <a:noFill/>
                </a:ln>
                <a:solidFill>
                  <a:srgbClr val="231F20"/>
                </a:solidFill>
                <a:effectLst/>
                <a:uLnTx/>
                <a:uFillTx/>
                <a:ea typeface="Calibri" panose="020F0502020204030204" pitchFamily="34" charset="0"/>
                <a:cs typeface="+mn-cs"/>
              </a:rPr>
              <a:t>which was seemingly used to buy alcohol, he requested sex, which was refused. </a:t>
            </a:r>
          </a:p>
          <a:p>
            <a:pPr marL="0" marR="0" lvl="0" indent="0" algn="l" defTabSz="914400" rtl="0" eaLnBrk="1" fontAlgn="auto" latinLnBrk="0" hangingPunct="1">
              <a:lnSpc>
                <a:spcPct val="100000"/>
              </a:lnSpc>
              <a:spcBef>
                <a:spcPts val="15"/>
              </a:spcBef>
              <a:spcAft>
                <a:spcPts val="0"/>
              </a:spcAft>
              <a:buClrTx/>
              <a:buSzTx/>
              <a:buNone/>
              <a:tabLst/>
              <a:defRPr/>
            </a:pPr>
            <a:endParaRPr lang="en-US" sz="6400" dirty="0">
              <a:solidFill>
                <a:srgbClr val="231F20"/>
              </a:solidFill>
              <a:ea typeface="Calibri" panose="020F0502020204030204" pitchFamily="34" charset="0"/>
            </a:endParaRPr>
          </a:p>
          <a:p>
            <a:pPr marL="0" marR="0" lvl="0" indent="0" algn="l" defTabSz="914400" rtl="0" eaLnBrk="1" fontAlgn="auto" latinLnBrk="0" hangingPunct="1">
              <a:lnSpc>
                <a:spcPct val="100000"/>
              </a:lnSpc>
              <a:spcBef>
                <a:spcPts val="15"/>
              </a:spcBef>
              <a:spcAft>
                <a:spcPts val="0"/>
              </a:spcAft>
              <a:buClrTx/>
              <a:buSzTx/>
              <a:buNone/>
              <a:tabLst/>
              <a:defRPr/>
            </a:pPr>
            <a:r>
              <a:rPr kumimoji="0" lang="en-US" sz="6400" b="0" i="0" u="none" strike="noStrike" kern="1200" cap="none" spc="0" normalizeH="0" baseline="0" noProof="0" dirty="0">
                <a:ln>
                  <a:noFill/>
                </a:ln>
                <a:solidFill>
                  <a:srgbClr val="231F20"/>
                </a:solidFill>
                <a:effectLst/>
                <a:uLnTx/>
                <a:uFillTx/>
                <a:ea typeface="Calibri" panose="020F0502020204030204" pitchFamily="34" charset="0"/>
                <a:cs typeface="+mn-cs"/>
              </a:rPr>
              <a:t>A friend of </a:t>
            </a:r>
            <a:r>
              <a:rPr kumimoji="0" lang="en-US" sz="6400" b="0" i="0" u="none" strike="noStrike" kern="1200" cap="none" spc="0" normalizeH="0" baseline="0" noProof="0" dirty="0" err="1">
                <a:ln>
                  <a:noFill/>
                </a:ln>
                <a:solidFill>
                  <a:srgbClr val="231F20"/>
                </a:solidFill>
                <a:effectLst/>
                <a:uLnTx/>
                <a:uFillTx/>
                <a:ea typeface="Calibri" panose="020F0502020204030204" pitchFamily="34" charset="0"/>
                <a:cs typeface="+mn-cs"/>
              </a:rPr>
              <a:t>Ms</a:t>
            </a:r>
            <a:r>
              <a:rPr kumimoji="0" lang="en-US" sz="6400" b="0" i="0" u="none" strike="noStrike" kern="1200" cap="none" spc="0" normalizeH="0" baseline="0" noProof="0" dirty="0">
                <a:ln>
                  <a:noFill/>
                </a:ln>
                <a:solidFill>
                  <a:srgbClr val="231F20"/>
                </a:solidFill>
                <a:effectLst/>
                <a:uLnTx/>
                <a:uFillTx/>
                <a:ea typeface="Calibri" panose="020F0502020204030204" pitchFamily="34" charset="0"/>
                <a:cs typeface="+mn-cs"/>
              </a:rPr>
              <a:t> B complained to a local inspector about a  police </a:t>
            </a:r>
            <a:r>
              <a:rPr kumimoji="0" lang="en-US" sz="6400" b="0" i="0" u="none" strike="noStrike" kern="1200" cap="none" spc="-15" normalizeH="0" baseline="0" noProof="0" dirty="0">
                <a:ln>
                  <a:noFill/>
                </a:ln>
                <a:solidFill>
                  <a:srgbClr val="231F20"/>
                </a:solidFill>
                <a:effectLst/>
                <a:uLnTx/>
                <a:uFillTx/>
                <a:ea typeface="Calibri" panose="020F0502020204030204" pitchFamily="34" charset="0"/>
                <a:cs typeface="+mn-cs"/>
              </a:rPr>
              <a:t>officer, </a:t>
            </a:r>
            <a:r>
              <a:rPr kumimoji="0" lang="en-US" sz="6400" b="0" i="0" u="none" strike="noStrike" kern="1200" cap="none" spc="0" normalizeH="0" baseline="0" noProof="0" dirty="0">
                <a:ln>
                  <a:noFill/>
                </a:ln>
                <a:solidFill>
                  <a:srgbClr val="231F20"/>
                </a:solidFill>
                <a:effectLst/>
                <a:uLnTx/>
                <a:uFillTx/>
                <a:ea typeface="Calibri" panose="020F0502020204030204" pitchFamily="34" charset="0"/>
                <a:cs typeface="+mn-cs"/>
              </a:rPr>
              <a:t>identified as the officer under investigation, supplying alcohol to </a:t>
            </a:r>
            <a:r>
              <a:rPr kumimoji="0" lang="en-US" sz="6400" b="0" i="0" u="none" strike="noStrike" kern="1200" cap="none" spc="0" normalizeH="0" baseline="0" noProof="0" dirty="0" err="1">
                <a:ln>
                  <a:noFill/>
                </a:ln>
                <a:solidFill>
                  <a:srgbClr val="231F20"/>
                </a:solidFill>
                <a:effectLst/>
                <a:uLnTx/>
                <a:uFillTx/>
                <a:ea typeface="Calibri" panose="020F0502020204030204" pitchFamily="34" charset="0"/>
                <a:cs typeface="+mn-cs"/>
              </a:rPr>
              <a:t>Ms</a:t>
            </a:r>
            <a:r>
              <a:rPr kumimoji="0" lang="en-US" sz="6400" b="0" i="0" u="none" strike="noStrike" kern="1200" cap="none" spc="0" normalizeH="0" baseline="0" noProof="0" dirty="0">
                <a:ln>
                  <a:noFill/>
                </a:ln>
                <a:solidFill>
                  <a:srgbClr val="231F20"/>
                </a:solidFill>
                <a:effectLst/>
                <a:uLnTx/>
                <a:uFillTx/>
                <a:ea typeface="Calibri" panose="020F0502020204030204" pitchFamily="34" charset="0"/>
                <a:cs typeface="+mn-cs"/>
              </a:rPr>
              <a:t> </a:t>
            </a:r>
            <a:r>
              <a:rPr kumimoji="0" lang="en-US" sz="6400" b="0" i="0" u="none" strike="noStrike" kern="1200" cap="none" spc="-20" normalizeH="0" baseline="0" noProof="0" dirty="0">
                <a:ln>
                  <a:noFill/>
                </a:ln>
                <a:solidFill>
                  <a:srgbClr val="231F20"/>
                </a:solidFill>
                <a:effectLst/>
                <a:uLnTx/>
                <a:uFillTx/>
                <a:ea typeface="Calibri" panose="020F0502020204030204" pitchFamily="34" charset="0"/>
                <a:cs typeface="+mn-cs"/>
              </a:rPr>
              <a:t>B. </a:t>
            </a:r>
            <a:r>
              <a:rPr kumimoji="0" lang="en-US" sz="6400" b="0" i="0" u="none" strike="noStrike" kern="1200" cap="none" spc="0" normalizeH="0" baseline="0" noProof="0" dirty="0">
                <a:ln>
                  <a:noFill/>
                </a:ln>
                <a:solidFill>
                  <a:srgbClr val="231F20"/>
                </a:solidFill>
                <a:effectLst/>
                <a:uLnTx/>
                <a:uFillTx/>
                <a:ea typeface="Calibri" panose="020F0502020204030204" pitchFamily="34" charset="0"/>
                <a:cs typeface="+mn-cs"/>
              </a:rPr>
              <a:t>It would seem that beyond speaking with him, no further action was taken and the matter was not</a:t>
            </a:r>
            <a:r>
              <a:rPr kumimoji="0" lang="en-US" sz="6400" b="0" i="0" u="none" strike="noStrike" kern="1200" cap="none" spc="120" normalizeH="0" baseline="0" noProof="0" dirty="0">
                <a:ln>
                  <a:noFill/>
                </a:ln>
                <a:solidFill>
                  <a:srgbClr val="231F20"/>
                </a:solidFill>
                <a:effectLst/>
                <a:uLnTx/>
                <a:uFillTx/>
                <a:ea typeface="Calibri" panose="020F0502020204030204" pitchFamily="34" charset="0"/>
                <a:cs typeface="+mn-cs"/>
              </a:rPr>
              <a:t> </a:t>
            </a:r>
            <a:r>
              <a:rPr kumimoji="0" lang="en-US" sz="6400" b="0" i="0" u="none" strike="noStrike" kern="1200" cap="none" spc="0" normalizeH="0" baseline="0" noProof="0" dirty="0">
                <a:ln>
                  <a:noFill/>
                </a:ln>
                <a:solidFill>
                  <a:srgbClr val="231F20"/>
                </a:solidFill>
                <a:effectLst/>
                <a:uLnTx/>
                <a:uFillTx/>
                <a:ea typeface="Calibri" panose="020F0502020204030204" pitchFamily="34" charset="0"/>
                <a:cs typeface="+mn-cs"/>
              </a:rPr>
              <a:t>recorded.</a:t>
            </a:r>
            <a:endParaRPr kumimoji="0" lang="en-GB" sz="6400" b="0" i="0" u="none" strike="noStrike" kern="1200" cap="none" spc="0" normalizeH="0" baseline="0" noProof="0" dirty="0">
              <a:ln>
                <a:noFill/>
              </a:ln>
              <a:solidFill>
                <a:prstClr val="black"/>
              </a:solidFill>
              <a:effectLst/>
              <a:uLnTx/>
              <a:uFillTx/>
              <a:ea typeface="Calibri" panose="020F0502020204030204" pitchFamily="34" charset="0"/>
              <a:cs typeface="+mn-cs"/>
            </a:endParaRPr>
          </a:p>
          <a:p>
            <a:pPr marL="0" marR="0" lvl="0" indent="0" algn="l" defTabSz="914400" rtl="0" eaLnBrk="1" fontAlgn="auto" latinLnBrk="0" hangingPunct="1">
              <a:lnSpc>
                <a:spcPct val="100000"/>
              </a:lnSpc>
              <a:spcBef>
                <a:spcPts val="35"/>
              </a:spcBef>
              <a:spcAft>
                <a:spcPts val="0"/>
              </a:spcAft>
              <a:buClrTx/>
              <a:buSzTx/>
              <a:buNone/>
              <a:tabLst/>
              <a:defRPr/>
            </a:pPr>
            <a:r>
              <a:rPr lang="en-US" sz="5500" dirty="0">
                <a:effectLst/>
                <a:ea typeface="Calibri" panose="020F0502020204030204" pitchFamily="34" charset="0"/>
              </a:rPr>
              <a:t> </a:t>
            </a:r>
            <a:endParaRPr lang="en-GB" sz="5500" dirty="0">
              <a:effectLst/>
              <a:ea typeface="Calibri" panose="020F0502020204030204" pitchFamily="34" charset="0"/>
            </a:endParaRPr>
          </a:p>
          <a:p>
            <a:pPr marL="0" indent="0">
              <a:spcAft>
                <a:spcPts val="0"/>
              </a:spcAft>
              <a:buNone/>
            </a:pPr>
            <a:r>
              <a:rPr lang="en-US" sz="4900" dirty="0">
                <a:effectLst/>
                <a:ea typeface="Calibri" panose="020F0502020204030204" pitchFamily="34" charset="0"/>
              </a:rPr>
              <a:t> </a:t>
            </a:r>
            <a:endParaRPr lang="en-GB" sz="4900" dirty="0">
              <a:effectLst/>
              <a:ea typeface="Calibri" panose="020F0502020204030204" pitchFamily="34" charset="0"/>
            </a:endParaRPr>
          </a:p>
          <a:p>
            <a:pPr marL="0" indent="0">
              <a:spcAft>
                <a:spcPts val="0"/>
              </a:spcAft>
              <a:buNone/>
            </a:pPr>
            <a:r>
              <a:rPr lang="en-US" sz="2000" dirty="0">
                <a:effectLst/>
                <a:latin typeface="Calibri" panose="020F0502020204030204" pitchFamily="34" charset="0"/>
                <a:ea typeface="Calibri" panose="020F0502020204030204" pitchFamily="34" charset="0"/>
              </a:rPr>
              <a:t> </a:t>
            </a:r>
            <a:endParaRPr lang="en-GB" sz="2800" dirty="0">
              <a:effectLst/>
              <a:latin typeface="Calibri" panose="020F0502020204030204" pitchFamily="34" charset="0"/>
              <a:ea typeface="Calibri" panose="020F0502020204030204" pitchFamily="34" charset="0"/>
            </a:endParaRPr>
          </a:p>
          <a:p>
            <a:pPr marL="0" indent="0">
              <a:spcAft>
                <a:spcPts val="0"/>
              </a:spcAft>
              <a:buNone/>
            </a:pPr>
            <a:r>
              <a:rPr lang="en-US" sz="3200" dirty="0">
                <a:effectLst/>
                <a:latin typeface="Calibri" panose="020F0502020204030204" pitchFamily="34" charset="0"/>
                <a:ea typeface="Calibri" panose="020F0502020204030204" pitchFamily="34" charset="0"/>
              </a:rPr>
              <a:t> </a:t>
            </a:r>
            <a:endParaRPr lang="en-GB" sz="2800" dirty="0">
              <a:effectLst/>
              <a:latin typeface="Calibri" panose="020F0502020204030204" pitchFamily="34" charset="0"/>
              <a:ea typeface="Calibri" panose="020F0502020204030204" pitchFamily="34" charset="0"/>
            </a:endParaRPr>
          </a:p>
          <a:p>
            <a:pPr marL="233045" marR="186055" indent="0">
              <a:lnSpc>
                <a:spcPct val="103000"/>
              </a:lnSpc>
              <a:spcBef>
                <a:spcPts val="415"/>
              </a:spcBef>
              <a:spcAft>
                <a:spcPts val="0"/>
              </a:spcAft>
              <a:buNone/>
            </a:pPr>
            <a:br>
              <a:rPr lang="en-US" sz="3200" dirty="0">
                <a:effectLst/>
                <a:latin typeface="Calibri" panose="020F0502020204030204" pitchFamily="34" charset="0"/>
                <a:ea typeface="Calibri" panose="020F0502020204030204" pitchFamily="34" charset="0"/>
              </a:rPr>
            </a:br>
            <a:endParaRPr lang="en-GB" dirty="0"/>
          </a:p>
        </p:txBody>
      </p:sp>
      <p:pic>
        <p:nvPicPr>
          <p:cNvPr id="8" name="Content Placeholder 7" descr="A close up of a logo&#10;&#10;Description automatically generated">
            <a:extLst>
              <a:ext uri="{FF2B5EF4-FFF2-40B4-BE49-F238E27FC236}">
                <a16:creationId xmlns:a16="http://schemas.microsoft.com/office/drawing/2014/main" id="{8271CE39-DC89-4F36-BAFF-60A10051D7B3}"/>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476365" y="1246783"/>
            <a:ext cx="2818806" cy="2125849"/>
          </a:xfrm>
        </p:spPr>
      </p:pic>
      <p:pic>
        <p:nvPicPr>
          <p:cNvPr id="12" name="Picture 11">
            <a:extLst>
              <a:ext uri="{FF2B5EF4-FFF2-40B4-BE49-F238E27FC236}">
                <a16:creationId xmlns:a16="http://schemas.microsoft.com/office/drawing/2014/main" id="{BE04AF94-56B9-4DC9-90DA-6BF270E24DBC}"/>
              </a:ext>
            </a:extLst>
          </p:cNvPr>
          <p:cNvPicPr>
            <a:picLocks noChangeAspect="1"/>
          </p:cNvPicPr>
          <p:nvPr/>
        </p:nvPicPr>
        <p:blipFill>
          <a:blip r:embed="rId4"/>
          <a:stretch>
            <a:fillRect/>
          </a:stretch>
        </p:blipFill>
        <p:spPr>
          <a:xfrm>
            <a:off x="8437671" y="3485368"/>
            <a:ext cx="2857500" cy="1857375"/>
          </a:xfrm>
          <a:prstGeom prst="rect">
            <a:avLst/>
          </a:prstGeom>
        </p:spPr>
      </p:pic>
    </p:spTree>
    <p:extLst>
      <p:ext uri="{BB962C8B-B14F-4D97-AF65-F5344CB8AC3E}">
        <p14:creationId xmlns:p14="http://schemas.microsoft.com/office/powerpoint/2010/main" val="3140486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D60E38F-1F02-4FD5-9EFF-62915D641F65}"/>
              </a:ext>
            </a:extLst>
          </p:cNvPr>
          <p:cNvSpPr>
            <a:spLocks noGrp="1"/>
          </p:cNvSpPr>
          <p:nvPr>
            <p:ph type="title"/>
          </p:nvPr>
        </p:nvSpPr>
        <p:spPr/>
        <p:txBody>
          <a:bodyPr/>
          <a:lstStyle/>
          <a:p>
            <a:r>
              <a:rPr lang="en-GB" dirty="0"/>
              <a:t>Case Study</a:t>
            </a:r>
          </a:p>
        </p:txBody>
      </p:sp>
      <p:sp>
        <p:nvSpPr>
          <p:cNvPr id="3" name="Content Placeholder 2">
            <a:extLst>
              <a:ext uri="{FF2B5EF4-FFF2-40B4-BE49-F238E27FC236}">
                <a16:creationId xmlns:a16="http://schemas.microsoft.com/office/drawing/2014/main" id="{C71443D3-0482-4A37-8991-FDD268175D93}"/>
              </a:ext>
            </a:extLst>
          </p:cNvPr>
          <p:cNvSpPr>
            <a:spLocks noGrp="1"/>
          </p:cNvSpPr>
          <p:nvPr>
            <p:ph sz="half" idx="1"/>
          </p:nvPr>
        </p:nvSpPr>
        <p:spPr>
          <a:xfrm>
            <a:off x="609599" y="1600201"/>
            <a:ext cx="7387526" cy="3989040"/>
          </a:xfrm>
        </p:spPr>
        <p:txBody>
          <a:bodyPr>
            <a:normAutofit fontScale="32500" lnSpcReduction="20000"/>
          </a:bodyPr>
          <a:lstStyle/>
          <a:p>
            <a:pPr marL="0" marR="0" lvl="0" indent="0" algn="l" defTabSz="914400" rtl="0" eaLnBrk="1" fontAlgn="auto" latinLnBrk="0" hangingPunct="1">
              <a:lnSpc>
                <a:spcPct val="100000"/>
              </a:lnSpc>
              <a:spcBef>
                <a:spcPct val="20000"/>
              </a:spcBef>
              <a:spcAft>
                <a:spcPts val="0"/>
              </a:spcAft>
              <a:buClrTx/>
              <a:buSzTx/>
              <a:buNone/>
              <a:tabLst/>
              <a:defRPr/>
            </a:pPr>
            <a:r>
              <a:rPr kumimoji="0" lang="en-US" sz="5500" b="0" i="0" u="none" strike="noStrike" kern="1200" cap="none" spc="0" normalizeH="0" baseline="0" noProof="0" dirty="0">
                <a:ln>
                  <a:noFill/>
                </a:ln>
                <a:solidFill>
                  <a:srgbClr val="231F20"/>
                </a:solidFill>
                <a:effectLst/>
                <a:uLnTx/>
                <a:uFillTx/>
                <a:ea typeface="Calibri" panose="020F0502020204030204" pitchFamily="34" charset="0"/>
                <a:cs typeface="+mn-cs"/>
              </a:rPr>
              <a:t>Another of the women, </a:t>
            </a:r>
            <a:r>
              <a:rPr kumimoji="0" lang="en-US" sz="5500" b="0" i="0" u="none" strike="noStrike" kern="1200" cap="none" spc="0" normalizeH="0" baseline="0" noProof="0" dirty="0" err="1">
                <a:ln>
                  <a:noFill/>
                </a:ln>
                <a:solidFill>
                  <a:srgbClr val="231F20"/>
                </a:solidFill>
                <a:effectLst/>
                <a:uLnTx/>
                <a:uFillTx/>
                <a:ea typeface="Calibri" panose="020F0502020204030204" pitchFamily="34" charset="0"/>
                <a:cs typeface="+mn-cs"/>
              </a:rPr>
              <a:t>Ms</a:t>
            </a:r>
            <a:r>
              <a:rPr kumimoji="0" lang="en-US" sz="5500" b="0" i="0" u="none" strike="noStrike" kern="1200" cap="none" spc="0" normalizeH="0" baseline="0" noProof="0" dirty="0">
                <a:ln>
                  <a:noFill/>
                </a:ln>
                <a:solidFill>
                  <a:srgbClr val="231F20"/>
                </a:solidFill>
                <a:effectLst/>
                <a:uLnTx/>
                <a:uFillTx/>
                <a:ea typeface="Calibri" panose="020F0502020204030204" pitchFamily="34" charset="0"/>
                <a:cs typeface="+mn-cs"/>
              </a:rPr>
              <a:t> C, was dependent on alcohol. </a:t>
            </a:r>
          </a:p>
          <a:p>
            <a:pPr marL="0" marR="0" lvl="0" indent="0" algn="l" defTabSz="914400" rtl="0" eaLnBrk="1" fontAlgn="auto" latinLnBrk="0" hangingPunct="1">
              <a:lnSpc>
                <a:spcPct val="100000"/>
              </a:lnSpc>
              <a:spcBef>
                <a:spcPct val="20000"/>
              </a:spcBef>
              <a:spcAft>
                <a:spcPts val="0"/>
              </a:spcAft>
              <a:buClrTx/>
              <a:buSzTx/>
              <a:buNone/>
              <a:tabLst/>
              <a:defRPr/>
            </a:pPr>
            <a:endParaRPr lang="en-US" sz="5500" dirty="0">
              <a:solidFill>
                <a:srgbClr val="231F20"/>
              </a:solidFill>
              <a:ea typeface="Calibri" panose="020F0502020204030204" pitchFamily="34" charset="0"/>
            </a:endParaRPr>
          </a:p>
          <a:p>
            <a:pPr marL="0" marR="0" lvl="0" indent="0" algn="l" defTabSz="914400" rtl="0" eaLnBrk="1" fontAlgn="auto" latinLnBrk="0" hangingPunct="1">
              <a:lnSpc>
                <a:spcPct val="100000"/>
              </a:lnSpc>
              <a:spcBef>
                <a:spcPct val="20000"/>
              </a:spcBef>
              <a:spcAft>
                <a:spcPts val="0"/>
              </a:spcAft>
              <a:buClrTx/>
              <a:buSzTx/>
              <a:buNone/>
              <a:tabLst/>
              <a:defRPr/>
            </a:pPr>
            <a:r>
              <a:rPr kumimoji="0" lang="en-US" sz="5500" b="0" i="0" u="none" strike="noStrike" kern="1200" cap="none" spc="0" normalizeH="0" baseline="0" noProof="0" dirty="0">
                <a:ln>
                  <a:noFill/>
                </a:ln>
                <a:solidFill>
                  <a:srgbClr val="231F20"/>
                </a:solidFill>
                <a:effectLst/>
                <a:uLnTx/>
                <a:uFillTx/>
                <a:ea typeface="Calibri" panose="020F0502020204030204" pitchFamily="34" charset="0"/>
                <a:cs typeface="+mn-cs"/>
              </a:rPr>
              <a:t>The officer and a colleague went to her home to serve a summons upon </a:t>
            </a:r>
            <a:r>
              <a:rPr kumimoji="0" lang="en-US" sz="5500" b="0" i="0" u="none" strike="noStrike" kern="1200" cap="none" spc="-25" normalizeH="0" baseline="0" noProof="0" dirty="0">
                <a:ln>
                  <a:noFill/>
                </a:ln>
                <a:solidFill>
                  <a:srgbClr val="231F20"/>
                </a:solidFill>
                <a:effectLst/>
                <a:uLnTx/>
                <a:uFillTx/>
                <a:ea typeface="Calibri" panose="020F0502020204030204" pitchFamily="34" charset="0"/>
                <a:cs typeface="+mn-cs"/>
              </a:rPr>
              <a:t>her. </a:t>
            </a:r>
            <a:r>
              <a:rPr kumimoji="0" lang="en-US" sz="5500" b="0" i="0" u="none" strike="noStrike" kern="1200" cap="none" spc="0" normalizeH="0" baseline="0" noProof="0" dirty="0">
                <a:ln>
                  <a:noFill/>
                </a:ln>
                <a:solidFill>
                  <a:srgbClr val="231F20"/>
                </a:solidFill>
                <a:effectLst/>
                <a:uLnTx/>
                <a:uFillTx/>
                <a:ea typeface="Calibri" panose="020F0502020204030204" pitchFamily="34" charset="0"/>
                <a:cs typeface="+mn-cs"/>
              </a:rPr>
              <a:t>The </a:t>
            </a:r>
            <a:r>
              <a:rPr kumimoji="0" lang="en-US" sz="5500" b="0" i="0" u="none" strike="noStrike" kern="1200" cap="none" spc="-15" normalizeH="0" baseline="0" noProof="0" dirty="0">
                <a:ln>
                  <a:noFill/>
                </a:ln>
                <a:solidFill>
                  <a:srgbClr val="231F20"/>
                </a:solidFill>
                <a:effectLst/>
                <a:uLnTx/>
                <a:uFillTx/>
                <a:ea typeface="Calibri" panose="020F0502020204030204" pitchFamily="34" charset="0"/>
                <a:cs typeface="+mn-cs"/>
              </a:rPr>
              <a:t>officer’s </a:t>
            </a:r>
            <a:r>
              <a:rPr kumimoji="0" lang="en-US" sz="5500" b="0" i="0" u="none" strike="noStrike" kern="1200" cap="none" spc="0" normalizeH="0" baseline="0" noProof="0" dirty="0">
                <a:ln>
                  <a:noFill/>
                </a:ln>
                <a:solidFill>
                  <a:srgbClr val="231F20"/>
                </a:solidFill>
                <a:effectLst/>
                <a:uLnTx/>
                <a:uFillTx/>
                <a:ea typeface="Calibri" panose="020F0502020204030204" pitchFamily="34" charset="0"/>
                <a:cs typeface="+mn-cs"/>
              </a:rPr>
              <a:t>colleague later described </a:t>
            </a:r>
            <a:r>
              <a:rPr kumimoji="0" lang="en-US" sz="5500" b="0" i="0" u="none" strike="noStrike" kern="1200" cap="none" spc="0" normalizeH="0" baseline="0" noProof="0" dirty="0" err="1">
                <a:ln>
                  <a:noFill/>
                </a:ln>
                <a:solidFill>
                  <a:srgbClr val="231F20"/>
                </a:solidFill>
                <a:effectLst/>
                <a:uLnTx/>
                <a:uFillTx/>
                <a:ea typeface="Calibri" panose="020F0502020204030204" pitchFamily="34" charset="0"/>
                <a:cs typeface="+mn-cs"/>
              </a:rPr>
              <a:t>Ms</a:t>
            </a:r>
            <a:r>
              <a:rPr kumimoji="0" lang="en-US" sz="5500" b="0" i="0" u="none" strike="noStrike" kern="1200" cap="none" spc="0" normalizeH="0" baseline="0" noProof="0" dirty="0">
                <a:ln>
                  <a:noFill/>
                </a:ln>
                <a:solidFill>
                  <a:srgbClr val="231F20"/>
                </a:solidFill>
                <a:effectLst/>
                <a:uLnTx/>
                <a:uFillTx/>
                <a:ea typeface="Calibri" panose="020F0502020204030204" pitchFamily="34" charset="0"/>
                <a:cs typeface="+mn-cs"/>
              </a:rPr>
              <a:t> C as being five on a scale of one to ten for drunkenness. </a:t>
            </a:r>
          </a:p>
          <a:p>
            <a:pPr marL="0" marR="0" lvl="0" indent="0" algn="l" defTabSz="914400" rtl="0" eaLnBrk="1" fontAlgn="auto" latinLnBrk="0" hangingPunct="1">
              <a:lnSpc>
                <a:spcPct val="100000"/>
              </a:lnSpc>
              <a:spcBef>
                <a:spcPct val="20000"/>
              </a:spcBef>
              <a:spcAft>
                <a:spcPts val="0"/>
              </a:spcAft>
              <a:buClrTx/>
              <a:buSzTx/>
              <a:buNone/>
              <a:tabLst/>
              <a:defRPr/>
            </a:pPr>
            <a:endParaRPr lang="en-US" sz="5500" dirty="0">
              <a:solidFill>
                <a:srgbClr val="231F20"/>
              </a:solidFill>
              <a:ea typeface="Calibri" panose="020F0502020204030204" pitchFamily="34" charset="0"/>
            </a:endParaRPr>
          </a:p>
          <a:p>
            <a:pPr marL="0" marR="0" lvl="0" indent="0" algn="l" defTabSz="914400" rtl="0" eaLnBrk="1" fontAlgn="auto" latinLnBrk="0" hangingPunct="1">
              <a:lnSpc>
                <a:spcPct val="100000"/>
              </a:lnSpc>
              <a:spcBef>
                <a:spcPct val="20000"/>
              </a:spcBef>
              <a:spcAft>
                <a:spcPts val="0"/>
              </a:spcAft>
              <a:buClrTx/>
              <a:buSzTx/>
              <a:buNone/>
              <a:tabLst/>
              <a:defRPr/>
            </a:pPr>
            <a:r>
              <a:rPr kumimoji="0" lang="en-US" sz="5500" b="0" i="0" u="none" strike="noStrike" kern="1200" cap="none" spc="0" normalizeH="0" baseline="0" noProof="0" dirty="0">
                <a:ln>
                  <a:noFill/>
                </a:ln>
                <a:solidFill>
                  <a:srgbClr val="231F20"/>
                </a:solidFill>
                <a:effectLst/>
                <a:uLnTx/>
                <a:uFillTx/>
                <a:ea typeface="Calibri" panose="020F0502020204030204" pitchFamily="34" charset="0"/>
                <a:cs typeface="+mn-cs"/>
              </a:rPr>
              <a:t>The officer later returned alone to the home of </a:t>
            </a:r>
            <a:r>
              <a:rPr kumimoji="0" lang="en-US" sz="5500" b="0" i="0" u="none" strike="noStrike" kern="1200" cap="none" spc="0" normalizeH="0" baseline="0" noProof="0" dirty="0" err="1">
                <a:ln>
                  <a:noFill/>
                </a:ln>
                <a:solidFill>
                  <a:srgbClr val="231F20"/>
                </a:solidFill>
                <a:effectLst/>
                <a:uLnTx/>
                <a:uFillTx/>
                <a:ea typeface="Calibri" panose="020F0502020204030204" pitchFamily="34" charset="0"/>
                <a:cs typeface="+mn-cs"/>
              </a:rPr>
              <a:t>Ms</a:t>
            </a:r>
            <a:r>
              <a:rPr kumimoji="0" lang="en-US" sz="5500" b="0" i="0" u="none" strike="noStrike" kern="1200" cap="none" spc="0" normalizeH="0" baseline="0" noProof="0" dirty="0">
                <a:ln>
                  <a:noFill/>
                </a:ln>
                <a:solidFill>
                  <a:srgbClr val="231F20"/>
                </a:solidFill>
                <a:effectLst/>
                <a:uLnTx/>
                <a:uFillTx/>
                <a:ea typeface="Calibri" panose="020F0502020204030204" pitchFamily="34" charset="0"/>
                <a:cs typeface="+mn-cs"/>
              </a:rPr>
              <a:t> C, where he was later alleged to </a:t>
            </a:r>
            <a:r>
              <a:rPr kumimoji="0" lang="en-US" sz="5500" b="0" i="0" u="none" strike="noStrike" kern="1200" cap="none" spc="-15" normalizeH="0" baseline="0" noProof="0" dirty="0">
                <a:ln>
                  <a:noFill/>
                </a:ln>
                <a:solidFill>
                  <a:srgbClr val="231F20"/>
                </a:solidFill>
                <a:effectLst/>
                <a:uLnTx/>
                <a:uFillTx/>
                <a:ea typeface="Calibri" panose="020F0502020204030204" pitchFamily="34" charset="0"/>
                <a:cs typeface="+mn-cs"/>
              </a:rPr>
              <a:t>have </a:t>
            </a:r>
            <a:r>
              <a:rPr kumimoji="0" lang="en-US" sz="5500" b="0" i="0" u="none" strike="noStrike" kern="1200" cap="none" spc="0" normalizeH="0" baseline="0" noProof="0" dirty="0">
                <a:ln>
                  <a:noFill/>
                </a:ln>
                <a:solidFill>
                  <a:srgbClr val="231F20"/>
                </a:solidFill>
                <a:effectLst/>
                <a:uLnTx/>
                <a:uFillTx/>
                <a:ea typeface="Calibri" panose="020F0502020204030204" pitchFamily="34" charset="0"/>
                <a:cs typeface="+mn-cs"/>
              </a:rPr>
              <a:t>sexually assaulted </a:t>
            </a:r>
            <a:r>
              <a:rPr kumimoji="0" lang="en-US" sz="5500" b="0" i="0" u="none" strike="noStrike" kern="1200" cap="none" spc="-25" normalizeH="0" baseline="0" noProof="0" dirty="0">
                <a:ln>
                  <a:noFill/>
                </a:ln>
                <a:solidFill>
                  <a:srgbClr val="231F20"/>
                </a:solidFill>
                <a:effectLst/>
                <a:uLnTx/>
                <a:uFillTx/>
                <a:ea typeface="Calibri" panose="020F0502020204030204" pitchFamily="34" charset="0"/>
                <a:cs typeface="+mn-cs"/>
              </a:rPr>
              <a:t>her. </a:t>
            </a:r>
            <a:r>
              <a:rPr kumimoji="0" lang="en-US" sz="5500" b="0" i="0" u="none" strike="noStrike" kern="1200" cap="none" spc="0" normalizeH="0" baseline="0" noProof="0" dirty="0">
                <a:ln>
                  <a:noFill/>
                </a:ln>
                <a:solidFill>
                  <a:srgbClr val="231F20"/>
                </a:solidFill>
                <a:effectLst/>
                <a:uLnTx/>
                <a:uFillTx/>
                <a:ea typeface="Calibri" panose="020F0502020204030204" pitchFamily="34" charset="0"/>
                <a:cs typeface="+mn-cs"/>
              </a:rPr>
              <a:t>The officer was not prosecuted for sexual assault because of a number of inconsistencies in </a:t>
            </a:r>
            <a:r>
              <a:rPr kumimoji="0" lang="en-US" sz="5500" b="0" i="0" u="none" strike="noStrike" kern="1200" cap="none" spc="0" normalizeH="0" baseline="0" noProof="0" dirty="0" err="1">
                <a:ln>
                  <a:noFill/>
                </a:ln>
                <a:solidFill>
                  <a:srgbClr val="231F20"/>
                </a:solidFill>
                <a:effectLst/>
                <a:uLnTx/>
                <a:uFillTx/>
                <a:ea typeface="Calibri" panose="020F0502020204030204" pitchFamily="34" charset="0"/>
                <a:cs typeface="+mn-cs"/>
              </a:rPr>
              <a:t>Ms</a:t>
            </a:r>
            <a:r>
              <a:rPr kumimoji="0" lang="en-US" sz="5500" b="0" i="0" u="none" strike="noStrike" kern="1200" cap="none" spc="0" normalizeH="0" baseline="0" noProof="0" dirty="0">
                <a:ln>
                  <a:noFill/>
                </a:ln>
                <a:solidFill>
                  <a:srgbClr val="231F20"/>
                </a:solidFill>
                <a:effectLst/>
                <a:uLnTx/>
                <a:uFillTx/>
                <a:ea typeface="Calibri" panose="020F0502020204030204" pitchFamily="34" charset="0"/>
                <a:cs typeface="+mn-cs"/>
              </a:rPr>
              <a:t> </a:t>
            </a:r>
            <a:r>
              <a:rPr kumimoji="0" lang="en-US" sz="5500" b="0" i="0" u="none" strike="noStrike" kern="1200" cap="none" spc="-25" normalizeH="0" baseline="0" noProof="0" dirty="0">
                <a:ln>
                  <a:noFill/>
                </a:ln>
                <a:solidFill>
                  <a:srgbClr val="231F20"/>
                </a:solidFill>
                <a:effectLst/>
                <a:uLnTx/>
                <a:uFillTx/>
                <a:ea typeface="Calibri" panose="020F0502020204030204" pitchFamily="34" charset="0"/>
                <a:cs typeface="+mn-cs"/>
              </a:rPr>
              <a:t>C’s </a:t>
            </a:r>
            <a:r>
              <a:rPr kumimoji="0" lang="en-US" sz="5500" b="0" i="0" u="none" strike="noStrike" kern="1200" cap="none" spc="0" normalizeH="0" baseline="0" noProof="0" dirty="0">
                <a:ln>
                  <a:noFill/>
                </a:ln>
                <a:solidFill>
                  <a:srgbClr val="231F20"/>
                </a:solidFill>
                <a:effectLst/>
                <a:uLnTx/>
                <a:uFillTx/>
                <a:ea typeface="Calibri" panose="020F0502020204030204" pitchFamily="34" charset="0"/>
                <a:cs typeface="+mn-cs"/>
              </a:rPr>
              <a:t>account felt to be caused by her dependency on alcohol.</a:t>
            </a:r>
            <a:br>
              <a:rPr kumimoji="0" lang="en-US" sz="5500" b="0" i="0" u="none" strike="noStrike" kern="1200" cap="none" spc="0" normalizeH="0" baseline="0" noProof="0" dirty="0">
                <a:ln>
                  <a:noFill/>
                </a:ln>
                <a:solidFill>
                  <a:prstClr val="black"/>
                </a:solidFill>
                <a:effectLst/>
                <a:uLnTx/>
                <a:uFillTx/>
                <a:ea typeface="Calibri" panose="020F0502020204030204" pitchFamily="34" charset="0"/>
                <a:cs typeface="+mn-cs"/>
              </a:rPr>
            </a:br>
            <a:r>
              <a:rPr lang="en-US" sz="5500" dirty="0">
                <a:effectLst/>
                <a:ea typeface="Calibri" panose="020F0502020204030204" pitchFamily="34" charset="0"/>
              </a:rPr>
              <a:t> </a:t>
            </a:r>
            <a:endParaRPr lang="en-GB" sz="5500" dirty="0">
              <a:effectLst/>
              <a:ea typeface="Calibri" panose="020F0502020204030204" pitchFamily="34" charset="0"/>
            </a:endParaRPr>
          </a:p>
          <a:p>
            <a:pPr marL="0" indent="0">
              <a:spcAft>
                <a:spcPts val="0"/>
              </a:spcAft>
              <a:buNone/>
            </a:pPr>
            <a:r>
              <a:rPr lang="en-US" sz="5500" dirty="0">
                <a:effectLst/>
                <a:ea typeface="Calibri" panose="020F0502020204030204" pitchFamily="34" charset="0"/>
              </a:rPr>
              <a:t> </a:t>
            </a:r>
            <a:endParaRPr lang="en-GB" sz="5500" dirty="0">
              <a:effectLst/>
              <a:ea typeface="Calibri" panose="020F0502020204030204" pitchFamily="34" charset="0"/>
            </a:endParaRPr>
          </a:p>
          <a:p>
            <a:pPr marL="233045" marR="186055" indent="0">
              <a:lnSpc>
                <a:spcPct val="103000"/>
              </a:lnSpc>
              <a:spcBef>
                <a:spcPts val="415"/>
              </a:spcBef>
              <a:spcAft>
                <a:spcPts val="0"/>
              </a:spcAft>
              <a:buNone/>
            </a:pPr>
            <a:br>
              <a:rPr lang="en-US" sz="3200" dirty="0">
                <a:effectLst/>
                <a:latin typeface="Calibri" panose="020F0502020204030204" pitchFamily="34" charset="0"/>
                <a:ea typeface="Calibri" panose="020F0502020204030204" pitchFamily="34" charset="0"/>
              </a:rPr>
            </a:br>
            <a:endParaRPr lang="en-GB" dirty="0"/>
          </a:p>
        </p:txBody>
      </p:sp>
      <p:pic>
        <p:nvPicPr>
          <p:cNvPr id="8" name="Content Placeholder 7" descr="A close up of a logo&#10;&#10;Description automatically generated">
            <a:extLst>
              <a:ext uri="{FF2B5EF4-FFF2-40B4-BE49-F238E27FC236}">
                <a16:creationId xmlns:a16="http://schemas.microsoft.com/office/drawing/2014/main" id="{8271CE39-DC89-4F36-BAFF-60A10051D7B3}"/>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476365" y="1246783"/>
            <a:ext cx="2818806" cy="2125849"/>
          </a:xfrm>
        </p:spPr>
      </p:pic>
      <p:pic>
        <p:nvPicPr>
          <p:cNvPr id="12" name="Picture 11">
            <a:extLst>
              <a:ext uri="{FF2B5EF4-FFF2-40B4-BE49-F238E27FC236}">
                <a16:creationId xmlns:a16="http://schemas.microsoft.com/office/drawing/2014/main" id="{BE04AF94-56B9-4DC9-90DA-6BF270E24DBC}"/>
              </a:ext>
            </a:extLst>
          </p:cNvPr>
          <p:cNvPicPr>
            <a:picLocks noChangeAspect="1"/>
          </p:cNvPicPr>
          <p:nvPr/>
        </p:nvPicPr>
        <p:blipFill>
          <a:blip r:embed="rId4"/>
          <a:stretch>
            <a:fillRect/>
          </a:stretch>
        </p:blipFill>
        <p:spPr>
          <a:xfrm>
            <a:off x="8437671" y="3485368"/>
            <a:ext cx="2857500" cy="1857375"/>
          </a:xfrm>
          <a:prstGeom prst="rect">
            <a:avLst/>
          </a:prstGeom>
        </p:spPr>
      </p:pic>
    </p:spTree>
    <p:extLst>
      <p:ext uri="{BB962C8B-B14F-4D97-AF65-F5344CB8AC3E}">
        <p14:creationId xmlns:p14="http://schemas.microsoft.com/office/powerpoint/2010/main" val="39759993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D60E38F-1F02-4FD5-9EFF-62915D641F65}"/>
              </a:ext>
            </a:extLst>
          </p:cNvPr>
          <p:cNvSpPr>
            <a:spLocks noGrp="1"/>
          </p:cNvSpPr>
          <p:nvPr>
            <p:ph type="title"/>
          </p:nvPr>
        </p:nvSpPr>
        <p:spPr/>
        <p:txBody>
          <a:bodyPr/>
          <a:lstStyle/>
          <a:p>
            <a:r>
              <a:rPr lang="en-GB" dirty="0"/>
              <a:t>Case Study</a:t>
            </a:r>
          </a:p>
        </p:txBody>
      </p:sp>
      <p:sp>
        <p:nvSpPr>
          <p:cNvPr id="3" name="Content Placeholder 2">
            <a:extLst>
              <a:ext uri="{FF2B5EF4-FFF2-40B4-BE49-F238E27FC236}">
                <a16:creationId xmlns:a16="http://schemas.microsoft.com/office/drawing/2014/main" id="{C71443D3-0482-4A37-8991-FDD268175D93}"/>
              </a:ext>
            </a:extLst>
          </p:cNvPr>
          <p:cNvSpPr>
            <a:spLocks noGrp="1"/>
          </p:cNvSpPr>
          <p:nvPr>
            <p:ph sz="half" idx="1"/>
          </p:nvPr>
        </p:nvSpPr>
        <p:spPr>
          <a:xfrm>
            <a:off x="609600" y="1600201"/>
            <a:ext cx="7712990" cy="3989040"/>
          </a:xfrm>
        </p:spPr>
        <p:txBody>
          <a:bodyPr>
            <a:normAutofit fontScale="40000" lnSpcReduction="20000"/>
          </a:bodyPr>
          <a:lstStyle/>
          <a:p>
            <a:pPr marL="0" marR="0" lvl="0" indent="0" algn="l" defTabSz="914400" rtl="0" eaLnBrk="1" fontAlgn="auto" latinLnBrk="0" hangingPunct="1">
              <a:lnSpc>
                <a:spcPct val="100000"/>
              </a:lnSpc>
              <a:spcBef>
                <a:spcPts val="35"/>
              </a:spcBef>
              <a:spcAft>
                <a:spcPts val="0"/>
              </a:spcAft>
              <a:buClrTx/>
              <a:buSzTx/>
              <a:buFont typeface="Arial" pitchFamily="34" charset="0"/>
              <a:buNone/>
              <a:tabLst/>
              <a:defRPr/>
            </a:pPr>
            <a:r>
              <a:rPr kumimoji="0" lang="en-US" sz="4900" b="0" i="0" u="none" strike="noStrike" kern="1200" cap="none" spc="0" normalizeH="0" baseline="0" noProof="0" dirty="0">
                <a:ln>
                  <a:noFill/>
                </a:ln>
                <a:solidFill>
                  <a:srgbClr val="231F20"/>
                </a:solidFill>
                <a:effectLst/>
                <a:uLnTx/>
                <a:uFillTx/>
                <a:ea typeface="Calibri" panose="020F0502020204030204" pitchFamily="34" charset="0"/>
                <a:cs typeface="+mn-cs"/>
              </a:rPr>
              <a:t>The investigation found that the officer had on several occasions improperly disclosed information to some of these women, seemingly in an attempt to obtain sex.</a:t>
            </a:r>
          </a:p>
          <a:p>
            <a:pPr marL="0" marR="0" lvl="0" indent="0" algn="l" defTabSz="914400" rtl="0" eaLnBrk="1" fontAlgn="auto" latinLnBrk="0" hangingPunct="1">
              <a:lnSpc>
                <a:spcPct val="100000"/>
              </a:lnSpc>
              <a:spcBef>
                <a:spcPts val="35"/>
              </a:spcBef>
              <a:spcAft>
                <a:spcPts val="0"/>
              </a:spcAft>
              <a:buClrTx/>
              <a:buSzTx/>
              <a:buFont typeface="Arial" pitchFamily="34" charset="0"/>
              <a:buNone/>
              <a:tabLst/>
              <a:defRPr/>
            </a:pPr>
            <a:endParaRPr lang="en-US" sz="4900" dirty="0">
              <a:solidFill>
                <a:srgbClr val="231F20"/>
              </a:solidFill>
              <a:ea typeface="Calibri" panose="020F0502020204030204" pitchFamily="34" charset="0"/>
            </a:endParaRPr>
          </a:p>
          <a:p>
            <a:pPr marL="0" marR="0" lvl="0" indent="0" algn="l" defTabSz="914400" rtl="0" eaLnBrk="1" fontAlgn="auto" latinLnBrk="0" hangingPunct="1">
              <a:lnSpc>
                <a:spcPct val="100000"/>
              </a:lnSpc>
              <a:spcBef>
                <a:spcPts val="35"/>
              </a:spcBef>
              <a:spcAft>
                <a:spcPts val="0"/>
              </a:spcAft>
              <a:buClrTx/>
              <a:buSzTx/>
              <a:buFont typeface="Arial" pitchFamily="34" charset="0"/>
              <a:buNone/>
              <a:tabLst/>
              <a:defRPr/>
            </a:pPr>
            <a:r>
              <a:rPr kumimoji="0" lang="en-US" sz="4900" b="0" i="0" u="none" strike="noStrike" kern="1200" cap="none" spc="0" normalizeH="0" baseline="0" noProof="0" dirty="0">
                <a:ln>
                  <a:noFill/>
                </a:ln>
                <a:solidFill>
                  <a:srgbClr val="231F20"/>
                </a:solidFill>
                <a:effectLst/>
                <a:uLnTx/>
                <a:uFillTx/>
                <a:ea typeface="Calibri" panose="020F0502020204030204" pitchFamily="34" charset="0"/>
                <a:cs typeface="+mn-cs"/>
              </a:rPr>
              <a:t>The</a:t>
            </a:r>
            <a:r>
              <a:rPr kumimoji="0" lang="en-US" sz="4900" b="0" i="0" u="none" strike="noStrike" kern="1200" cap="none" spc="-125" normalizeH="0" baseline="0" noProof="0" dirty="0">
                <a:ln>
                  <a:noFill/>
                </a:ln>
                <a:solidFill>
                  <a:srgbClr val="231F20"/>
                </a:solidFill>
                <a:effectLst/>
                <a:uLnTx/>
                <a:uFillTx/>
                <a:ea typeface="Calibri" panose="020F0502020204030204" pitchFamily="34" charset="0"/>
                <a:cs typeface="+mn-cs"/>
              </a:rPr>
              <a:t> </a:t>
            </a:r>
            <a:r>
              <a:rPr kumimoji="0" lang="en-US" sz="4900" b="0" i="0" u="none" strike="noStrike" kern="1200" cap="none" spc="0" normalizeH="0" baseline="0" noProof="0" dirty="0">
                <a:ln>
                  <a:noFill/>
                </a:ln>
                <a:solidFill>
                  <a:srgbClr val="231F20"/>
                </a:solidFill>
                <a:effectLst/>
                <a:uLnTx/>
                <a:uFillTx/>
                <a:ea typeface="Calibri" panose="020F0502020204030204" pitchFamily="34" charset="0"/>
                <a:cs typeface="+mn-cs"/>
              </a:rPr>
              <a:t>investigation</a:t>
            </a:r>
            <a:r>
              <a:rPr kumimoji="0" lang="en-US" sz="4900" b="0" i="0" u="none" strike="noStrike" kern="1200" cap="none" spc="-125" normalizeH="0" baseline="0" noProof="0" dirty="0">
                <a:ln>
                  <a:noFill/>
                </a:ln>
                <a:solidFill>
                  <a:srgbClr val="231F20"/>
                </a:solidFill>
                <a:effectLst/>
                <a:uLnTx/>
                <a:uFillTx/>
                <a:ea typeface="Calibri" panose="020F0502020204030204" pitchFamily="34" charset="0"/>
                <a:cs typeface="+mn-cs"/>
              </a:rPr>
              <a:t> </a:t>
            </a:r>
            <a:r>
              <a:rPr kumimoji="0" lang="en-US" sz="4900" b="0" i="0" u="none" strike="noStrike" kern="1200" cap="none" spc="0" normalizeH="0" baseline="0" noProof="0" dirty="0">
                <a:ln>
                  <a:noFill/>
                </a:ln>
                <a:solidFill>
                  <a:srgbClr val="231F20"/>
                </a:solidFill>
                <a:effectLst/>
                <a:uLnTx/>
                <a:uFillTx/>
                <a:ea typeface="Calibri" panose="020F0502020204030204" pitchFamily="34" charset="0"/>
                <a:cs typeface="+mn-cs"/>
              </a:rPr>
              <a:t>report</a:t>
            </a:r>
            <a:r>
              <a:rPr kumimoji="0" lang="en-US" sz="4900" b="0" i="0" u="none" strike="noStrike" kern="1200" cap="none" spc="-110" normalizeH="0" baseline="0" noProof="0" dirty="0">
                <a:ln>
                  <a:noFill/>
                </a:ln>
                <a:solidFill>
                  <a:srgbClr val="231F20"/>
                </a:solidFill>
                <a:effectLst/>
                <a:uLnTx/>
                <a:uFillTx/>
                <a:ea typeface="Calibri" panose="020F0502020204030204" pitchFamily="34" charset="0"/>
                <a:cs typeface="+mn-cs"/>
              </a:rPr>
              <a:t> </a:t>
            </a:r>
            <a:r>
              <a:rPr kumimoji="0" lang="en-US" sz="4900" b="0" i="0" u="none" strike="noStrike" kern="1200" cap="none" spc="0" normalizeH="0" baseline="0" noProof="0" dirty="0">
                <a:ln>
                  <a:noFill/>
                </a:ln>
                <a:solidFill>
                  <a:srgbClr val="231F20"/>
                </a:solidFill>
                <a:effectLst/>
                <a:uLnTx/>
                <a:uFillTx/>
                <a:ea typeface="Calibri" panose="020F0502020204030204" pitchFamily="34" charset="0"/>
                <a:cs typeface="+mn-cs"/>
              </a:rPr>
              <a:t>noted</a:t>
            </a:r>
            <a:r>
              <a:rPr kumimoji="0" lang="en-US" sz="4900" b="0" i="0" u="none" strike="noStrike" kern="1200" cap="none" spc="-120" normalizeH="0" baseline="0" noProof="0" dirty="0">
                <a:ln>
                  <a:noFill/>
                </a:ln>
                <a:solidFill>
                  <a:srgbClr val="231F20"/>
                </a:solidFill>
                <a:effectLst/>
                <a:uLnTx/>
                <a:uFillTx/>
                <a:ea typeface="Calibri" panose="020F0502020204030204" pitchFamily="34" charset="0"/>
                <a:cs typeface="+mn-cs"/>
              </a:rPr>
              <a:t> </a:t>
            </a:r>
            <a:r>
              <a:rPr kumimoji="0" lang="en-US" sz="4900" b="0" i="0" u="none" strike="noStrike" kern="1200" cap="none" spc="0" normalizeH="0" baseline="0" noProof="0" dirty="0">
                <a:ln>
                  <a:noFill/>
                </a:ln>
                <a:solidFill>
                  <a:srgbClr val="231F20"/>
                </a:solidFill>
                <a:effectLst/>
                <a:uLnTx/>
                <a:uFillTx/>
                <a:ea typeface="Calibri" panose="020F0502020204030204" pitchFamily="34" charset="0"/>
                <a:cs typeface="+mn-cs"/>
              </a:rPr>
              <a:t>that</a:t>
            </a:r>
            <a:r>
              <a:rPr kumimoji="0" lang="en-US" sz="4900" b="0" i="0" u="none" strike="noStrike" kern="1200" cap="none" spc="-110" normalizeH="0" baseline="0" noProof="0" dirty="0">
                <a:ln>
                  <a:noFill/>
                </a:ln>
                <a:solidFill>
                  <a:srgbClr val="231F20"/>
                </a:solidFill>
                <a:effectLst/>
                <a:uLnTx/>
                <a:uFillTx/>
                <a:ea typeface="Calibri" panose="020F0502020204030204" pitchFamily="34" charset="0"/>
                <a:cs typeface="+mn-cs"/>
              </a:rPr>
              <a:t> </a:t>
            </a:r>
            <a:r>
              <a:rPr kumimoji="0" lang="en-US" sz="4900" b="0" i="0" u="none" strike="noStrike" kern="1200" cap="none" spc="0" normalizeH="0" baseline="0" noProof="0" dirty="0">
                <a:ln>
                  <a:noFill/>
                </a:ln>
                <a:solidFill>
                  <a:srgbClr val="231F20"/>
                </a:solidFill>
                <a:effectLst/>
                <a:uLnTx/>
                <a:uFillTx/>
                <a:ea typeface="Calibri" panose="020F0502020204030204" pitchFamily="34" charset="0"/>
                <a:cs typeface="+mn-cs"/>
              </a:rPr>
              <a:t>the</a:t>
            </a:r>
            <a:r>
              <a:rPr kumimoji="0" lang="en-US" sz="4900" b="0" i="0" u="none" strike="noStrike" kern="1200" cap="none" spc="-125" normalizeH="0" baseline="0" noProof="0" dirty="0">
                <a:ln>
                  <a:noFill/>
                </a:ln>
                <a:solidFill>
                  <a:srgbClr val="231F20"/>
                </a:solidFill>
                <a:effectLst/>
                <a:uLnTx/>
                <a:uFillTx/>
                <a:ea typeface="Calibri" panose="020F0502020204030204" pitchFamily="34" charset="0"/>
                <a:cs typeface="+mn-cs"/>
              </a:rPr>
              <a:t> </a:t>
            </a:r>
            <a:r>
              <a:rPr kumimoji="0" lang="en-US" sz="4900" b="0" i="0" u="none" strike="noStrike" kern="1200" cap="none" spc="0" normalizeH="0" baseline="0" noProof="0" dirty="0">
                <a:ln>
                  <a:noFill/>
                </a:ln>
                <a:solidFill>
                  <a:srgbClr val="231F20"/>
                </a:solidFill>
                <a:effectLst/>
                <a:uLnTx/>
                <a:uFillTx/>
                <a:ea typeface="Calibri" panose="020F0502020204030204" pitchFamily="34" charset="0"/>
                <a:cs typeface="+mn-cs"/>
              </a:rPr>
              <a:t>officer</a:t>
            </a:r>
            <a:r>
              <a:rPr kumimoji="0" lang="en-US" sz="4900" b="0" i="0" u="none" strike="noStrike" kern="1200" cap="none" spc="-125" normalizeH="0" baseline="0" noProof="0" dirty="0">
                <a:ln>
                  <a:noFill/>
                </a:ln>
                <a:solidFill>
                  <a:srgbClr val="231F20"/>
                </a:solidFill>
                <a:effectLst/>
                <a:uLnTx/>
                <a:uFillTx/>
                <a:ea typeface="Calibri" panose="020F0502020204030204" pitchFamily="34" charset="0"/>
                <a:cs typeface="+mn-cs"/>
              </a:rPr>
              <a:t> </a:t>
            </a:r>
            <a:r>
              <a:rPr kumimoji="0" lang="en-US" sz="4900" b="0" i="0" u="none" strike="noStrike" kern="1200" cap="none" spc="0" normalizeH="0" baseline="0" noProof="0" dirty="0">
                <a:ln>
                  <a:noFill/>
                </a:ln>
                <a:solidFill>
                  <a:srgbClr val="231F20"/>
                </a:solidFill>
                <a:effectLst/>
                <a:uLnTx/>
                <a:uFillTx/>
                <a:ea typeface="Calibri" panose="020F0502020204030204" pitchFamily="34" charset="0"/>
                <a:cs typeface="+mn-cs"/>
              </a:rPr>
              <a:t>had two</a:t>
            </a:r>
            <a:r>
              <a:rPr kumimoji="0" lang="en-US" sz="4900" b="0" i="0" u="none" strike="noStrike" kern="1200" cap="none" spc="-60" normalizeH="0" baseline="0" noProof="0" dirty="0">
                <a:ln>
                  <a:noFill/>
                </a:ln>
                <a:solidFill>
                  <a:srgbClr val="231F20"/>
                </a:solidFill>
                <a:effectLst/>
                <a:uLnTx/>
                <a:uFillTx/>
                <a:ea typeface="Calibri" panose="020F0502020204030204" pitchFamily="34" charset="0"/>
                <a:cs typeface="+mn-cs"/>
              </a:rPr>
              <a:t> </a:t>
            </a:r>
            <a:r>
              <a:rPr kumimoji="0" lang="en-US" sz="4900" b="0" i="0" u="none" strike="noStrike" kern="1200" cap="none" spc="0" normalizeH="0" baseline="0" noProof="0" dirty="0">
                <a:ln>
                  <a:noFill/>
                </a:ln>
                <a:solidFill>
                  <a:srgbClr val="231F20"/>
                </a:solidFill>
                <a:effectLst/>
                <a:uLnTx/>
                <a:uFillTx/>
                <a:ea typeface="Calibri" panose="020F0502020204030204" pitchFamily="34" charset="0"/>
                <a:cs typeface="+mn-cs"/>
              </a:rPr>
              <a:t>previous</a:t>
            </a:r>
            <a:r>
              <a:rPr kumimoji="0" lang="en-US" sz="4900" b="0" i="0" u="none" strike="noStrike" kern="1200" cap="none" spc="-55" normalizeH="0" baseline="0" noProof="0" dirty="0">
                <a:ln>
                  <a:noFill/>
                </a:ln>
                <a:solidFill>
                  <a:srgbClr val="231F20"/>
                </a:solidFill>
                <a:effectLst/>
                <a:uLnTx/>
                <a:uFillTx/>
                <a:ea typeface="Calibri" panose="020F0502020204030204" pitchFamily="34" charset="0"/>
                <a:cs typeface="+mn-cs"/>
              </a:rPr>
              <a:t> </a:t>
            </a:r>
            <a:r>
              <a:rPr kumimoji="0" lang="en-US" sz="4900" b="0" i="0" u="none" strike="noStrike" kern="1200" cap="none" spc="0" normalizeH="0" baseline="0" noProof="0" dirty="0">
                <a:ln>
                  <a:noFill/>
                </a:ln>
                <a:solidFill>
                  <a:srgbClr val="231F20"/>
                </a:solidFill>
                <a:effectLst/>
                <a:uLnTx/>
                <a:uFillTx/>
                <a:ea typeface="Calibri" panose="020F0502020204030204" pitchFamily="34" charset="0"/>
                <a:cs typeface="+mn-cs"/>
              </a:rPr>
              <a:t>disciplinary</a:t>
            </a:r>
            <a:r>
              <a:rPr kumimoji="0" lang="en-US" sz="4900" b="0" i="0" u="none" strike="noStrike" kern="1200" cap="none" spc="-55" normalizeH="0" baseline="0" noProof="0" dirty="0">
                <a:ln>
                  <a:noFill/>
                </a:ln>
                <a:solidFill>
                  <a:srgbClr val="231F20"/>
                </a:solidFill>
                <a:effectLst/>
                <a:uLnTx/>
                <a:uFillTx/>
                <a:ea typeface="Calibri" panose="020F0502020204030204" pitchFamily="34" charset="0"/>
                <a:cs typeface="+mn-cs"/>
              </a:rPr>
              <a:t> </a:t>
            </a:r>
            <a:r>
              <a:rPr kumimoji="0" lang="en-US" sz="4900" b="0" i="0" u="none" strike="noStrike" kern="1200" cap="none" spc="0" normalizeH="0" baseline="0" noProof="0" dirty="0">
                <a:ln>
                  <a:noFill/>
                </a:ln>
                <a:solidFill>
                  <a:srgbClr val="231F20"/>
                </a:solidFill>
                <a:effectLst/>
                <a:uLnTx/>
                <a:uFillTx/>
                <a:ea typeface="Calibri" panose="020F0502020204030204" pitchFamily="34" charset="0"/>
                <a:cs typeface="+mn-cs"/>
              </a:rPr>
              <a:t>findings</a:t>
            </a:r>
            <a:r>
              <a:rPr kumimoji="0" lang="en-US" sz="4900" b="0" i="0" u="none" strike="noStrike" kern="1200" cap="none" spc="-55" normalizeH="0" baseline="0" noProof="0" dirty="0">
                <a:ln>
                  <a:noFill/>
                </a:ln>
                <a:solidFill>
                  <a:srgbClr val="231F20"/>
                </a:solidFill>
                <a:effectLst/>
                <a:uLnTx/>
                <a:uFillTx/>
                <a:ea typeface="Calibri" panose="020F0502020204030204" pitchFamily="34" charset="0"/>
                <a:cs typeface="+mn-cs"/>
              </a:rPr>
              <a:t> </a:t>
            </a:r>
            <a:r>
              <a:rPr kumimoji="0" lang="en-US" sz="4900" b="0" i="0" u="none" strike="noStrike" kern="1200" cap="none" spc="0" normalizeH="0" baseline="0" noProof="0" dirty="0">
                <a:ln>
                  <a:noFill/>
                </a:ln>
                <a:solidFill>
                  <a:srgbClr val="231F20"/>
                </a:solidFill>
                <a:effectLst/>
                <a:uLnTx/>
                <a:uFillTx/>
                <a:ea typeface="Calibri" panose="020F0502020204030204" pitchFamily="34" charset="0"/>
                <a:cs typeface="+mn-cs"/>
              </a:rPr>
              <a:t>against</a:t>
            </a:r>
            <a:r>
              <a:rPr kumimoji="0" lang="en-US" sz="4900" b="0" i="0" u="none" strike="noStrike" kern="1200" cap="none" spc="-40" normalizeH="0" baseline="0" noProof="0" dirty="0">
                <a:ln>
                  <a:noFill/>
                </a:ln>
                <a:solidFill>
                  <a:srgbClr val="231F20"/>
                </a:solidFill>
                <a:effectLst/>
                <a:uLnTx/>
                <a:uFillTx/>
                <a:ea typeface="Calibri" panose="020F0502020204030204" pitchFamily="34" charset="0"/>
                <a:cs typeface="+mn-cs"/>
              </a:rPr>
              <a:t> </a:t>
            </a:r>
            <a:r>
              <a:rPr kumimoji="0" lang="en-US" sz="4900" b="0" i="0" u="none" strike="noStrike" kern="1200" cap="none" spc="0" normalizeH="0" baseline="0" noProof="0" dirty="0">
                <a:ln>
                  <a:noFill/>
                </a:ln>
                <a:solidFill>
                  <a:srgbClr val="231F20"/>
                </a:solidFill>
                <a:effectLst/>
                <a:uLnTx/>
                <a:uFillTx/>
                <a:ea typeface="Calibri" panose="020F0502020204030204" pitchFamily="34" charset="0"/>
                <a:cs typeface="+mn-cs"/>
              </a:rPr>
              <a:t>him</a:t>
            </a:r>
            <a:r>
              <a:rPr lang="en-US" sz="4900" dirty="0">
                <a:solidFill>
                  <a:srgbClr val="231F20"/>
                </a:solidFill>
                <a:ea typeface="Calibri" panose="020F0502020204030204" pitchFamily="34" charset="0"/>
              </a:rPr>
              <a:t> b</a:t>
            </a:r>
            <a:r>
              <a:rPr kumimoji="0" lang="en-US" sz="4900" b="0" i="0" u="none" strike="noStrike" kern="1200" cap="none" spc="0" normalizeH="0" baseline="0" noProof="0" dirty="0" err="1">
                <a:ln>
                  <a:noFill/>
                </a:ln>
                <a:solidFill>
                  <a:srgbClr val="231F20"/>
                </a:solidFill>
                <a:effectLst/>
                <a:uLnTx/>
                <a:uFillTx/>
                <a:ea typeface="Calibri" panose="020F0502020204030204" pitchFamily="34" charset="0"/>
                <a:cs typeface="+mn-cs"/>
              </a:rPr>
              <a:t>oth</a:t>
            </a:r>
            <a:r>
              <a:rPr kumimoji="0" lang="en-US" sz="4900" b="0" i="0" u="none" strike="noStrike" kern="1200" cap="none" spc="0" normalizeH="0" baseline="0" noProof="0" dirty="0">
                <a:ln>
                  <a:noFill/>
                </a:ln>
                <a:solidFill>
                  <a:srgbClr val="231F20"/>
                </a:solidFill>
                <a:effectLst/>
                <a:uLnTx/>
                <a:uFillTx/>
                <a:ea typeface="Calibri" panose="020F0502020204030204" pitchFamily="34" charset="0"/>
                <a:cs typeface="+mn-cs"/>
              </a:rPr>
              <a:t> concerning inappropriate sexual </a:t>
            </a:r>
            <a:r>
              <a:rPr kumimoji="0" lang="en-US" sz="4900" b="0" i="0" u="none" strike="noStrike" kern="1200" cap="none" spc="0" normalizeH="0" baseline="0" noProof="0" dirty="0" err="1">
                <a:ln>
                  <a:noFill/>
                </a:ln>
                <a:solidFill>
                  <a:srgbClr val="231F20"/>
                </a:solidFill>
                <a:effectLst/>
                <a:uLnTx/>
                <a:uFillTx/>
                <a:ea typeface="Calibri" panose="020F0502020204030204" pitchFamily="34" charset="0"/>
                <a:cs typeface="+mn-cs"/>
              </a:rPr>
              <a:t>behaviour</a:t>
            </a:r>
            <a:r>
              <a:rPr kumimoji="0" lang="en-US" sz="4900" b="0" i="0" u="none" strike="noStrike" kern="1200" cap="none" spc="0" normalizeH="0" baseline="0" noProof="0" dirty="0">
                <a:ln>
                  <a:noFill/>
                </a:ln>
                <a:solidFill>
                  <a:srgbClr val="231F20"/>
                </a:solidFill>
                <a:effectLst/>
                <a:uLnTx/>
                <a:uFillTx/>
                <a:ea typeface="Calibri" panose="020F0502020204030204" pitchFamily="34" charset="0"/>
                <a:cs typeface="+mn-cs"/>
              </a:rPr>
              <a:t>. </a:t>
            </a:r>
          </a:p>
          <a:p>
            <a:pPr marL="0" marR="0" lvl="0" indent="0" algn="l" defTabSz="914400" rtl="0" eaLnBrk="1" fontAlgn="auto" latinLnBrk="0" hangingPunct="1">
              <a:lnSpc>
                <a:spcPct val="100000"/>
              </a:lnSpc>
              <a:spcBef>
                <a:spcPts val="35"/>
              </a:spcBef>
              <a:spcAft>
                <a:spcPts val="0"/>
              </a:spcAft>
              <a:buClrTx/>
              <a:buSzTx/>
              <a:buFont typeface="Arial" pitchFamily="34" charset="0"/>
              <a:buNone/>
              <a:tabLst/>
              <a:defRPr/>
            </a:pPr>
            <a:endParaRPr lang="en-US" sz="4900" dirty="0">
              <a:solidFill>
                <a:srgbClr val="231F20"/>
              </a:solidFill>
              <a:ea typeface="Calibri" panose="020F0502020204030204" pitchFamily="34" charset="0"/>
            </a:endParaRPr>
          </a:p>
          <a:p>
            <a:pPr marL="0" marR="0" lvl="0" indent="0" algn="l" defTabSz="914400" rtl="0" eaLnBrk="1" fontAlgn="auto" latinLnBrk="0" hangingPunct="1">
              <a:lnSpc>
                <a:spcPct val="100000"/>
              </a:lnSpc>
              <a:spcBef>
                <a:spcPts val="35"/>
              </a:spcBef>
              <a:spcAft>
                <a:spcPts val="0"/>
              </a:spcAft>
              <a:buClrTx/>
              <a:buSzTx/>
              <a:buFont typeface="Arial" pitchFamily="34" charset="0"/>
              <a:buNone/>
              <a:tabLst/>
              <a:defRPr/>
            </a:pPr>
            <a:r>
              <a:rPr kumimoji="0" lang="en-US" sz="4900" b="0" i="0" u="none" strike="noStrike" kern="1200" cap="none" spc="0" normalizeH="0" baseline="0" noProof="0" dirty="0">
                <a:ln>
                  <a:noFill/>
                </a:ln>
                <a:solidFill>
                  <a:srgbClr val="231F20"/>
                </a:solidFill>
                <a:effectLst/>
                <a:uLnTx/>
                <a:uFillTx/>
                <a:ea typeface="Calibri" panose="020F0502020204030204" pitchFamily="34" charset="0"/>
                <a:cs typeface="+mn-cs"/>
              </a:rPr>
              <a:t>These were not considered when he applied for a role in the force’s public protection unit.</a:t>
            </a:r>
          </a:p>
          <a:p>
            <a:pPr marL="0" marR="0" lvl="0" indent="0" algn="l" defTabSz="914400" rtl="0" eaLnBrk="1" fontAlgn="auto" latinLnBrk="0" hangingPunct="1">
              <a:lnSpc>
                <a:spcPct val="100000"/>
              </a:lnSpc>
              <a:spcBef>
                <a:spcPts val="35"/>
              </a:spcBef>
              <a:spcAft>
                <a:spcPts val="0"/>
              </a:spcAft>
              <a:buClrTx/>
              <a:buSzTx/>
              <a:buFont typeface="Arial" pitchFamily="34" charset="0"/>
              <a:buNone/>
              <a:tabLst/>
              <a:defRPr/>
            </a:pPr>
            <a:endParaRPr lang="en-US" sz="4900" dirty="0">
              <a:solidFill>
                <a:srgbClr val="231F20"/>
              </a:solidFill>
              <a:ea typeface="Calibri" panose="020F0502020204030204" pitchFamily="34" charset="0"/>
            </a:endParaRPr>
          </a:p>
          <a:p>
            <a:pPr marL="0" marR="0" lvl="0" indent="0" algn="l" defTabSz="914400" rtl="0" eaLnBrk="1" fontAlgn="auto" latinLnBrk="0" hangingPunct="1">
              <a:lnSpc>
                <a:spcPct val="100000"/>
              </a:lnSpc>
              <a:spcBef>
                <a:spcPct val="20000"/>
              </a:spcBef>
              <a:spcAft>
                <a:spcPts val="0"/>
              </a:spcAft>
              <a:buClrTx/>
              <a:buSzTx/>
              <a:buNone/>
              <a:tabLst/>
              <a:defRPr/>
            </a:pPr>
            <a:r>
              <a:rPr lang="en-US" sz="4900" dirty="0">
                <a:effectLst/>
                <a:ea typeface="Calibri" panose="020F0502020204030204" pitchFamily="34" charset="0"/>
              </a:rPr>
              <a:t>Further Reading: The Abuse of Police Powers to Perpetrate Sexual Violence (2012). </a:t>
            </a:r>
            <a:endParaRPr lang="en-GB" sz="4900" dirty="0">
              <a:effectLst/>
              <a:ea typeface="Calibri" panose="020F0502020204030204" pitchFamily="34" charset="0"/>
            </a:endParaRPr>
          </a:p>
          <a:p>
            <a:pPr marL="0" indent="0">
              <a:spcAft>
                <a:spcPts val="0"/>
              </a:spcAft>
              <a:buNone/>
            </a:pPr>
            <a:r>
              <a:rPr lang="en-US" sz="3200" dirty="0">
                <a:effectLst/>
                <a:latin typeface="Calibri" panose="020F0502020204030204" pitchFamily="34" charset="0"/>
                <a:ea typeface="Calibri" panose="020F0502020204030204" pitchFamily="34" charset="0"/>
              </a:rPr>
              <a:t> </a:t>
            </a:r>
            <a:endParaRPr lang="en-GB" sz="2800" dirty="0">
              <a:effectLst/>
              <a:latin typeface="Calibri" panose="020F0502020204030204" pitchFamily="34" charset="0"/>
              <a:ea typeface="Calibri" panose="020F0502020204030204" pitchFamily="34" charset="0"/>
            </a:endParaRPr>
          </a:p>
          <a:p>
            <a:pPr marL="233045" marR="186055" indent="0">
              <a:lnSpc>
                <a:spcPct val="103000"/>
              </a:lnSpc>
              <a:spcBef>
                <a:spcPts val="415"/>
              </a:spcBef>
              <a:spcAft>
                <a:spcPts val="0"/>
              </a:spcAft>
              <a:buNone/>
            </a:pPr>
            <a:br>
              <a:rPr lang="en-US" sz="3200" dirty="0">
                <a:effectLst/>
                <a:latin typeface="Calibri" panose="020F0502020204030204" pitchFamily="34" charset="0"/>
                <a:ea typeface="Calibri" panose="020F0502020204030204" pitchFamily="34" charset="0"/>
              </a:rPr>
            </a:br>
            <a:endParaRPr lang="en-GB" dirty="0"/>
          </a:p>
        </p:txBody>
      </p:sp>
      <p:pic>
        <p:nvPicPr>
          <p:cNvPr id="8" name="Content Placeholder 7" descr="A close up of a logo&#10;&#10;Description automatically generated">
            <a:extLst>
              <a:ext uri="{FF2B5EF4-FFF2-40B4-BE49-F238E27FC236}">
                <a16:creationId xmlns:a16="http://schemas.microsoft.com/office/drawing/2014/main" id="{8271CE39-DC89-4F36-BAFF-60A10051D7B3}"/>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476365" y="1107298"/>
            <a:ext cx="2818806" cy="2125849"/>
          </a:xfrm>
        </p:spPr>
      </p:pic>
      <p:pic>
        <p:nvPicPr>
          <p:cNvPr id="12" name="Picture 11">
            <a:extLst>
              <a:ext uri="{FF2B5EF4-FFF2-40B4-BE49-F238E27FC236}">
                <a16:creationId xmlns:a16="http://schemas.microsoft.com/office/drawing/2014/main" id="{BE04AF94-56B9-4DC9-90DA-6BF270E24DBC}"/>
              </a:ext>
            </a:extLst>
          </p:cNvPr>
          <p:cNvPicPr>
            <a:picLocks noChangeAspect="1"/>
          </p:cNvPicPr>
          <p:nvPr/>
        </p:nvPicPr>
        <p:blipFill>
          <a:blip r:embed="rId4"/>
          <a:stretch>
            <a:fillRect/>
          </a:stretch>
        </p:blipFill>
        <p:spPr>
          <a:xfrm>
            <a:off x="8437671" y="3485368"/>
            <a:ext cx="2857500" cy="1857375"/>
          </a:xfrm>
          <a:prstGeom prst="rect">
            <a:avLst/>
          </a:prstGeom>
        </p:spPr>
      </p:pic>
    </p:spTree>
    <p:extLst>
      <p:ext uri="{BB962C8B-B14F-4D97-AF65-F5344CB8AC3E}">
        <p14:creationId xmlns:p14="http://schemas.microsoft.com/office/powerpoint/2010/main" val="7476864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4E65E-D583-4ED8-86E7-1C1A202F228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79E2C10-18FF-48FC-AAB6-54C61C9ABD1F}"/>
              </a:ext>
            </a:extLst>
          </p:cNvPr>
          <p:cNvSpPr>
            <a:spLocks noGrp="1"/>
          </p:cNvSpPr>
          <p:nvPr>
            <p:ph idx="1"/>
          </p:nvPr>
        </p:nvSpPr>
        <p:spPr/>
        <p:txBody>
          <a:bodyPr/>
          <a:lstStyle/>
          <a:p>
            <a:pPr marL="0" indent="0" algn="l">
              <a:buNone/>
            </a:pPr>
            <a:r>
              <a:rPr lang="en-GB" sz="1400" i="0" u="none" strike="noStrike" baseline="0" dirty="0">
                <a:solidFill>
                  <a:srgbClr val="000000"/>
                </a:solidFill>
              </a:rPr>
              <a:t>College of Policing (2020) </a:t>
            </a:r>
            <a:r>
              <a:rPr lang="en-GB" sz="1400" i="0" dirty="0">
                <a:effectLst/>
              </a:rPr>
              <a:t>Multi-agency public protection arrangements (MAPPA) Available at</a:t>
            </a:r>
            <a:r>
              <a:rPr lang="en-GB" sz="1400" b="1" i="0" dirty="0">
                <a:solidFill>
                  <a:srgbClr val="282560"/>
                </a:solidFill>
                <a:effectLst/>
              </a:rPr>
              <a:t>: </a:t>
            </a:r>
            <a:r>
              <a:rPr lang="en-GB" sz="1400" dirty="0">
                <a:hlinkClick r:id="rId2"/>
              </a:rPr>
              <a:t>https://www.app.college.police.uk/app-content/major-investigation-and-public-protection/managing-sexual-offenders-and-violent-offenders/mappa/</a:t>
            </a:r>
            <a:r>
              <a:rPr lang="en-GB" sz="1400" dirty="0"/>
              <a:t> Accessed 11</a:t>
            </a:r>
            <a:r>
              <a:rPr lang="en-GB" sz="1400" baseline="30000" dirty="0"/>
              <a:t>th</a:t>
            </a:r>
            <a:r>
              <a:rPr lang="en-GB" sz="1400" dirty="0"/>
              <a:t> June 2020. </a:t>
            </a:r>
          </a:p>
          <a:p>
            <a:pPr marL="0" indent="0" algn="l">
              <a:buNone/>
            </a:pPr>
            <a:r>
              <a:rPr lang="en-GB" sz="1400" dirty="0">
                <a:solidFill>
                  <a:srgbClr val="000000"/>
                </a:solidFill>
              </a:rPr>
              <a:t>College of Policing (2020</a:t>
            </a:r>
            <a:r>
              <a:rPr lang="en-GB" sz="1400" dirty="0"/>
              <a:t>) </a:t>
            </a:r>
            <a:r>
              <a:rPr lang="en-GB" sz="1400" i="0" dirty="0">
                <a:effectLst/>
              </a:rPr>
              <a:t>Introduction to managing sexual offenders and violent offenders Available at: </a:t>
            </a:r>
            <a:r>
              <a:rPr lang="en-GB" sz="1400" dirty="0">
                <a:hlinkClick r:id="rId3"/>
              </a:rPr>
              <a:t>https://www.app.college.police.uk/app-content/major-investigation-and-public-protection/managing-sexual-offenders-and-violent-offenders/</a:t>
            </a:r>
            <a:r>
              <a:rPr lang="en-GB" sz="1400" dirty="0"/>
              <a:t> Accessed 10</a:t>
            </a:r>
            <a:r>
              <a:rPr lang="en-GB" sz="1400" baseline="30000" dirty="0"/>
              <a:t>th</a:t>
            </a:r>
            <a:r>
              <a:rPr lang="en-GB" sz="1400" dirty="0"/>
              <a:t> June 2020. </a:t>
            </a:r>
          </a:p>
          <a:p>
            <a:pPr marL="0" indent="0" algn="l">
              <a:buNone/>
            </a:pPr>
            <a:r>
              <a:rPr lang="en-GB" sz="1400" i="0" u="none" strike="noStrike" baseline="0" dirty="0">
                <a:solidFill>
                  <a:srgbClr val="000000"/>
                </a:solidFill>
              </a:rPr>
              <a:t>Home Office, National Crime Agency (2019) </a:t>
            </a:r>
            <a:r>
              <a:rPr lang="en-GB" sz="1400" b="0" i="0" u="none" strike="noStrike" baseline="0" dirty="0">
                <a:solidFill>
                  <a:srgbClr val="000000"/>
                </a:solidFill>
              </a:rPr>
              <a:t>Tackling serious and organised crime. Available at: </a:t>
            </a:r>
            <a:r>
              <a:rPr lang="en-GB" sz="1400" dirty="0">
                <a:hlinkClick r:id="rId4"/>
              </a:rPr>
              <a:t>https://www.nao.org.uk/wp-content/uploads/2019/03/Tackling-serious-and-organised-crime-Summary.pdf Accessed 10th June 2020</a:t>
            </a:r>
            <a:r>
              <a:rPr lang="en-GB" sz="1400" dirty="0"/>
              <a:t>. Accessed on 10</a:t>
            </a:r>
            <a:r>
              <a:rPr lang="en-GB" sz="1400" baseline="30000" dirty="0"/>
              <a:t>th</a:t>
            </a:r>
            <a:r>
              <a:rPr lang="en-GB" sz="1400" dirty="0"/>
              <a:t> June 2020. </a:t>
            </a:r>
          </a:p>
          <a:p>
            <a:pPr marL="0" indent="0" algn="l">
              <a:buNone/>
            </a:pPr>
            <a:r>
              <a:rPr lang="en-GB" sz="1400" dirty="0"/>
              <a:t>Joyce P. (2013) Policing Development and Contemporary Practice. Sage Publishing. London. </a:t>
            </a:r>
          </a:p>
          <a:p>
            <a:pPr marL="0" indent="0" algn="l">
              <a:buNone/>
            </a:pPr>
            <a:r>
              <a:rPr lang="en-GB" sz="1400" dirty="0"/>
              <a:t>Ministry of Justice (2012) MAPPA Guidance Available at: </a:t>
            </a:r>
            <a:r>
              <a:rPr lang="en-GB" sz="1400" dirty="0">
                <a:hlinkClick r:id="rId5"/>
              </a:rPr>
              <a:t>http://www.justice.gov.uk/downloads/offenders/mappa/mappa-guidance-2012</a:t>
            </a:r>
          </a:p>
          <a:p>
            <a:pPr marL="0" indent="0" algn="l">
              <a:buNone/>
            </a:pPr>
            <a:r>
              <a:rPr lang="en-GB" sz="1400" dirty="0">
                <a:hlinkClick r:id="rId5"/>
              </a:rPr>
              <a:t>-part1.pdf#page=11</a:t>
            </a:r>
            <a:r>
              <a:rPr lang="en-GB" sz="1400" dirty="0"/>
              <a:t> Accessed on 11</a:t>
            </a:r>
            <a:r>
              <a:rPr lang="en-GB" sz="1400" baseline="30000" dirty="0"/>
              <a:t>th</a:t>
            </a:r>
            <a:r>
              <a:rPr lang="en-GB" sz="1400" dirty="0"/>
              <a:t> June 2020. </a:t>
            </a:r>
          </a:p>
          <a:p>
            <a:pPr marL="0" indent="0" algn="l">
              <a:buNone/>
            </a:pPr>
            <a:endParaRPr lang="en-GB" sz="1400" dirty="0"/>
          </a:p>
        </p:txBody>
      </p:sp>
    </p:spTree>
    <p:extLst>
      <p:ext uri="{BB962C8B-B14F-4D97-AF65-F5344CB8AC3E}">
        <p14:creationId xmlns:p14="http://schemas.microsoft.com/office/powerpoint/2010/main" val="1374287472"/>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TotalTime>
  <Words>1929</Words>
  <Application>Microsoft Office PowerPoint</Application>
  <PresentationFormat>Widescreen</PresentationFormat>
  <Paragraphs>128</Paragraphs>
  <Slides>25</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Arial</vt:lpstr>
      <vt:lpstr>Calibri</vt:lpstr>
      <vt:lpstr>Calibri Light</vt:lpstr>
      <vt:lpstr>fs-elliot</vt:lpstr>
      <vt:lpstr>Myriad Pro</vt:lpstr>
      <vt:lpstr>Theme1.thmx first page pp</vt:lpstr>
      <vt:lpstr>Public Protection 2</vt:lpstr>
      <vt:lpstr>Serious and Organised Crime Groups (SOCG) and Public Protection</vt:lpstr>
      <vt:lpstr>Public Protection Issues and SOCG’s</vt:lpstr>
      <vt:lpstr>Public Protection Issues and SOCG’s</vt:lpstr>
      <vt:lpstr>Responses</vt:lpstr>
      <vt:lpstr>Types of Crime and Abuse </vt:lpstr>
      <vt:lpstr>SOC Crime Strategy 2018  (See Additional Reading)</vt:lpstr>
      <vt:lpstr>Police Strategies for Dealing with  Public Protection Incidents</vt:lpstr>
      <vt:lpstr>Multi Agency Public Protection Arrangements (MAPPA)  (See Additional Reading)</vt:lpstr>
      <vt:lpstr>The Three MAPPA Levels </vt:lpstr>
      <vt:lpstr>Offenders Managed Through MAPPA </vt:lpstr>
      <vt:lpstr>MAPPA - Lead Agency - Police</vt:lpstr>
      <vt:lpstr>Managing Sexual Offenders and  Violent Offenders</vt:lpstr>
      <vt:lpstr>Managing Sexual Offenders and  Violent Offenders</vt:lpstr>
      <vt:lpstr>ViSOR – The Dangerous Persons Database</vt:lpstr>
      <vt:lpstr>But……….</vt:lpstr>
      <vt:lpstr>Public Protection and the Media</vt:lpstr>
      <vt:lpstr>Baby P and the Media</vt:lpstr>
      <vt:lpstr>Baby P and the Media</vt:lpstr>
      <vt:lpstr>But sadly Police Officers are not immune from blame!</vt:lpstr>
      <vt:lpstr>Case Study</vt:lpstr>
      <vt:lpstr>Case Study</vt:lpstr>
      <vt:lpstr>Case Study</vt:lpstr>
      <vt:lpstr>Case Study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Public Protection 2</dc:title>
  <dc:creator>Wynne Jones</dc:creator>
  <cp:lastModifiedBy>Wynne Jones</cp:lastModifiedBy>
  <cp:revision>1</cp:revision>
  <dcterms:created xsi:type="dcterms:W3CDTF">2020-06-14T13:44:44Z</dcterms:created>
  <dcterms:modified xsi:type="dcterms:W3CDTF">2020-06-14T13:58:52Z</dcterms:modified>
</cp:coreProperties>
</file>