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13"/>
  </p:notesMasterIdLst>
  <p:sldIdLst>
    <p:sldId id="259" r:id="rId3"/>
    <p:sldId id="426" r:id="rId4"/>
    <p:sldId id="369" r:id="rId5"/>
    <p:sldId id="325" r:id="rId6"/>
    <p:sldId id="371" r:id="rId7"/>
    <p:sldId id="372" r:id="rId8"/>
    <p:sldId id="373" r:id="rId9"/>
    <p:sldId id="376" r:id="rId10"/>
    <p:sldId id="374" r:id="rId11"/>
    <p:sldId id="375" r:id="rId12"/>
    <p:sldId id="377" r:id="rId13"/>
    <p:sldId id="367" r:id="rId14"/>
    <p:sldId id="260" r:id="rId15"/>
    <p:sldId id="328"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418" r:id="rId31"/>
    <p:sldId id="387" r:id="rId32"/>
    <p:sldId id="388" r:id="rId33"/>
    <p:sldId id="389" r:id="rId34"/>
    <p:sldId id="390" r:id="rId35"/>
    <p:sldId id="391" r:id="rId36"/>
    <p:sldId id="392" r:id="rId37"/>
    <p:sldId id="393" r:id="rId38"/>
    <p:sldId id="394" r:id="rId39"/>
    <p:sldId id="395" r:id="rId40"/>
    <p:sldId id="396" r:id="rId41"/>
    <p:sldId id="397" r:id="rId42"/>
    <p:sldId id="398" r:id="rId43"/>
    <p:sldId id="399" r:id="rId44"/>
    <p:sldId id="400" r:id="rId45"/>
    <p:sldId id="401" r:id="rId46"/>
    <p:sldId id="402" r:id="rId47"/>
    <p:sldId id="403" r:id="rId48"/>
    <p:sldId id="404" r:id="rId49"/>
    <p:sldId id="405" r:id="rId50"/>
    <p:sldId id="406" r:id="rId51"/>
    <p:sldId id="407" r:id="rId52"/>
    <p:sldId id="408" r:id="rId53"/>
    <p:sldId id="409" r:id="rId54"/>
    <p:sldId id="410" r:id="rId55"/>
    <p:sldId id="411" r:id="rId56"/>
    <p:sldId id="412" r:id="rId57"/>
    <p:sldId id="413" r:id="rId58"/>
    <p:sldId id="414" r:id="rId59"/>
    <p:sldId id="415" r:id="rId60"/>
    <p:sldId id="419" r:id="rId61"/>
    <p:sldId id="416" r:id="rId62"/>
    <p:sldId id="276" r:id="rId63"/>
    <p:sldId id="422" r:id="rId64"/>
    <p:sldId id="423" r:id="rId65"/>
    <p:sldId id="425" r:id="rId66"/>
    <p:sldId id="421" r:id="rId67"/>
    <p:sldId id="420" r:id="rId68"/>
    <p:sldId id="278" r:id="rId69"/>
    <p:sldId id="424" r:id="rId70"/>
    <p:sldId id="327" r:id="rId71"/>
    <p:sldId id="329" r:id="rId72"/>
    <p:sldId id="331" r:id="rId73"/>
    <p:sldId id="332" r:id="rId74"/>
    <p:sldId id="333" r:id="rId75"/>
    <p:sldId id="334" r:id="rId76"/>
    <p:sldId id="335" r:id="rId77"/>
    <p:sldId id="336" r:id="rId78"/>
    <p:sldId id="337" r:id="rId79"/>
    <p:sldId id="339" r:id="rId80"/>
    <p:sldId id="340" r:id="rId81"/>
    <p:sldId id="341" r:id="rId82"/>
    <p:sldId id="342" r:id="rId83"/>
    <p:sldId id="343" r:id="rId84"/>
    <p:sldId id="330" r:id="rId85"/>
    <p:sldId id="344" r:id="rId86"/>
    <p:sldId id="345" r:id="rId87"/>
    <p:sldId id="346" r:id="rId88"/>
    <p:sldId id="347" r:id="rId89"/>
    <p:sldId id="427" r:id="rId90"/>
    <p:sldId id="428" r:id="rId91"/>
    <p:sldId id="429" r:id="rId92"/>
    <p:sldId id="430" r:id="rId93"/>
    <p:sldId id="431" r:id="rId94"/>
    <p:sldId id="432" r:id="rId95"/>
    <p:sldId id="433" r:id="rId96"/>
    <p:sldId id="434" r:id="rId97"/>
    <p:sldId id="435" r:id="rId98"/>
    <p:sldId id="436" r:id="rId99"/>
    <p:sldId id="437" r:id="rId100"/>
    <p:sldId id="438" r:id="rId101"/>
    <p:sldId id="439" r:id="rId102"/>
    <p:sldId id="440" r:id="rId103"/>
    <p:sldId id="441" r:id="rId104"/>
    <p:sldId id="442" r:id="rId105"/>
    <p:sldId id="443" r:id="rId106"/>
    <p:sldId id="444" r:id="rId107"/>
    <p:sldId id="445" r:id="rId108"/>
    <p:sldId id="446" r:id="rId109"/>
    <p:sldId id="447" r:id="rId110"/>
    <p:sldId id="448" r:id="rId111"/>
    <p:sldId id="449" r:id="rId112"/>
    <p:sldId id="450" r:id="rId113"/>
    <p:sldId id="451" r:id="rId114"/>
    <p:sldId id="452" r:id="rId115"/>
    <p:sldId id="453" r:id="rId116"/>
    <p:sldId id="454" r:id="rId117"/>
    <p:sldId id="455" r:id="rId118"/>
    <p:sldId id="456" r:id="rId119"/>
    <p:sldId id="457" r:id="rId120"/>
    <p:sldId id="458" r:id="rId121"/>
    <p:sldId id="459" r:id="rId122"/>
    <p:sldId id="460" r:id="rId123"/>
    <p:sldId id="461" r:id="rId124"/>
    <p:sldId id="462" r:id="rId125"/>
    <p:sldId id="463" r:id="rId126"/>
    <p:sldId id="464" r:id="rId127"/>
    <p:sldId id="465" r:id="rId128"/>
    <p:sldId id="466" r:id="rId129"/>
    <p:sldId id="467" r:id="rId130"/>
    <p:sldId id="468" r:id="rId131"/>
    <p:sldId id="469" r:id="rId132"/>
    <p:sldId id="470" r:id="rId133"/>
    <p:sldId id="471" r:id="rId134"/>
    <p:sldId id="472" r:id="rId135"/>
    <p:sldId id="473" r:id="rId136"/>
    <p:sldId id="474" r:id="rId137"/>
    <p:sldId id="475" r:id="rId138"/>
    <p:sldId id="476" r:id="rId139"/>
    <p:sldId id="477" r:id="rId140"/>
    <p:sldId id="478" r:id="rId141"/>
    <p:sldId id="479" r:id="rId142"/>
    <p:sldId id="480" r:id="rId143"/>
    <p:sldId id="481" r:id="rId144"/>
    <p:sldId id="482" r:id="rId145"/>
    <p:sldId id="483" r:id="rId146"/>
    <p:sldId id="484" r:id="rId147"/>
    <p:sldId id="485" r:id="rId148"/>
    <p:sldId id="486" r:id="rId149"/>
    <p:sldId id="487" r:id="rId150"/>
    <p:sldId id="488" r:id="rId151"/>
    <p:sldId id="489" r:id="rId152"/>
    <p:sldId id="348" r:id="rId153"/>
    <p:sldId id="349" r:id="rId154"/>
    <p:sldId id="350" r:id="rId155"/>
    <p:sldId id="355" r:id="rId156"/>
    <p:sldId id="356" r:id="rId157"/>
    <p:sldId id="357" r:id="rId158"/>
    <p:sldId id="358" r:id="rId159"/>
    <p:sldId id="359" r:id="rId160"/>
    <p:sldId id="360" r:id="rId161"/>
    <p:sldId id="361" r:id="rId162"/>
    <p:sldId id="363" r:id="rId163"/>
    <p:sldId id="364" r:id="rId164"/>
    <p:sldId id="362" r:id="rId165"/>
    <p:sldId id="352" r:id="rId166"/>
    <p:sldId id="353" r:id="rId167"/>
    <p:sldId id="354" r:id="rId168"/>
    <p:sldId id="351" r:id="rId169"/>
    <p:sldId id="368" r:id="rId170"/>
    <p:sldId id="279" r:id="rId171"/>
    <p:sldId id="280" r:id="rId172"/>
    <p:sldId id="281" r:id="rId173"/>
    <p:sldId id="282" r:id="rId174"/>
    <p:sldId id="283" r:id="rId175"/>
    <p:sldId id="284" r:id="rId176"/>
    <p:sldId id="286" r:id="rId177"/>
    <p:sldId id="287" r:id="rId178"/>
    <p:sldId id="288" r:id="rId179"/>
    <p:sldId id="289" r:id="rId180"/>
    <p:sldId id="290" r:id="rId181"/>
    <p:sldId id="291" r:id="rId182"/>
    <p:sldId id="292" r:id="rId183"/>
    <p:sldId id="293" r:id="rId184"/>
    <p:sldId id="294" r:id="rId185"/>
    <p:sldId id="295" r:id="rId186"/>
    <p:sldId id="296" r:id="rId187"/>
    <p:sldId id="297" r:id="rId188"/>
    <p:sldId id="298" r:id="rId189"/>
    <p:sldId id="299" r:id="rId190"/>
    <p:sldId id="300" r:id="rId191"/>
    <p:sldId id="301" r:id="rId192"/>
    <p:sldId id="302" r:id="rId193"/>
    <p:sldId id="303" r:id="rId194"/>
    <p:sldId id="304" r:id="rId195"/>
    <p:sldId id="305" r:id="rId196"/>
    <p:sldId id="306" r:id="rId197"/>
    <p:sldId id="307" r:id="rId198"/>
    <p:sldId id="310" r:id="rId199"/>
    <p:sldId id="311" r:id="rId200"/>
    <p:sldId id="312" r:id="rId201"/>
    <p:sldId id="313" r:id="rId202"/>
    <p:sldId id="314" r:id="rId203"/>
    <p:sldId id="315" r:id="rId204"/>
    <p:sldId id="316" r:id="rId205"/>
    <p:sldId id="317" r:id="rId206"/>
    <p:sldId id="318" r:id="rId207"/>
    <p:sldId id="319" r:id="rId208"/>
    <p:sldId id="320" r:id="rId209"/>
    <p:sldId id="321" r:id="rId210"/>
    <p:sldId id="322" r:id="rId211"/>
    <p:sldId id="323" r:id="rId2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748"/>
    <p:restoredTop sz="85249"/>
  </p:normalViewPr>
  <p:slideViewPr>
    <p:cSldViewPr snapToGrid="0" snapToObjects="1">
      <p:cViewPr varScale="1">
        <p:scale>
          <a:sx n="88" d="100"/>
          <a:sy n="88" d="100"/>
        </p:scale>
        <p:origin x="8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70" Type="http://schemas.openxmlformats.org/officeDocument/2006/relationships/slide" Target="slides/slide168.xml"/><Relationship Id="rId191" Type="http://schemas.openxmlformats.org/officeDocument/2006/relationships/slide" Target="slides/slide189.xml"/><Relationship Id="rId205" Type="http://schemas.openxmlformats.org/officeDocument/2006/relationships/slide" Target="slides/slide203.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160" Type="http://schemas.openxmlformats.org/officeDocument/2006/relationships/slide" Target="slides/slide158.xml"/><Relationship Id="rId165" Type="http://schemas.openxmlformats.org/officeDocument/2006/relationships/slide" Target="slides/slide163.xml"/><Relationship Id="rId181" Type="http://schemas.openxmlformats.org/officeDocument/2006/relationships/slide" Target="slides/slide179.xml"/><Relationship Id="rId186" Type="http://schemas.openxmlformats.org/officeDocument/2006/relationships/slide" Target="slides/slide184.xml"/><Relationship Id="rId216" Type="http://schemas.openxmlformats.org/officeDocument/2006/relationships/theme" Target="theme/theme1.xml"/><Relationship Id="rId211" Type="http://schemas.openxmlformats.org/officeDocument/2006/relationships/slide" Target="slides/slide209.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slide" Target="slides/slide132.xml"/><Relationship Id="rId139" Type="http://schemas.openxmlformats.org/officeDocument/2006/relationships/slide" Target="slides/slide137.xml"/><Relationship Id="rId80" Type="http://schemas.openxmlformats.org/officeDocument/2006/relationships/slide" Target="slides/slide78.xml"/><Relationship Id="rId85" Type="http://schemas.openxmlformats.org/officeDocument/2006/relationships/slide" Target="slides/slide83.xml"/><Relationship Id="rId150" Type="http://schemas.openxmlformats.org/officeDocument/2006/relationships/slide" Target="slides/slide148.xml"/><Relationship Id="rId155" Type="http://schemas.openxmlformats.org/officeDocument/2006/relationships/slide" Target="slides/slide153.xml"/><Relationship Id="rId171" Type="http://schemas.openxmlformats.org/officeDocument/2006/relationships/slide" Target="slides/slide169.xml"/><Relationship Id="rId176" Type="http://schemas.openxmlformats.org/officeDocument/2006/relationships/slide" Target="slides/slide174.xml"/><Relationship Id="rId192" Type="http://schemas.openxmlformats.org/officeDocument/2006/relationships/slide" Target="slides/slide190.xml"/><Relationship Id="rId197" Type="http://schemas.openxmlformats.org/officeDocument/2006/relationships/slide" Target="slides/slide195.xml"/><Relationship Id="rId206" Type="http://schemas.openxmlformats.org/officeDocument/2006/relationships/slide" Target="slides/slide204.xml"/><Relationship Id="rId201" Type="http://schemas.openxmlformats.org/officeDocument/2006/relationships/slide" Target="slides/slide199.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slide" Target="slides/slide138.xml"/><Relationship Id="rId145" Type="http://schemas.openxmlformats.org/officeDocument/2006/relationships/slide" Target="slides/slide143.xml"/><Relationship Id="rId161" Type="http://schemas.openxmlformats.org/officeDocument/2006/relationships/slide" Target="slides/slide159.xml"/><Relationship Id="rId166" Type="http://schemas.openxmlformats.org/officeDocument/2006/relationships/slide" Target="slides/slide164.xml"/><Relationship Id="rId182" Type="http://schemas.openxmlformats.org/officeDocument/2006/relationships/slide" Target="slides/slide180.xml"/><Relationship Id="rId187" Type="http://schemas.openxmlformats.org/officeDocument/2006/relationships/slide" Target="slides/slide185.xml"/><Relationship Id="rId217"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212" Type="http://schemas.openxmlformats.org/officeDocument/2006/relationships/slide" Target="slides/slide210.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51" Type="http://schemas.openxmlformats.org/officeDocument/2006/relationships/slide" Target="slides/slide149.xml"/><Relationship Id="rId156" Type="http://schemas.openxmlformats.org/officeDocument/2006/relationships/slide" Target="slides/slide154.xml"/><Relationship Id="rId177" Type="http://schemas.openxmlformats.org/officeDocument/2006/relationships/slide" Target="slides/slide175.xml"/><Relationship Id="rId198" Type="http://schemas.openxmlformats.org/officeDocument/2006/relationships/slide" Target="slides/slide196.xml"/><Relationship Id="rId172" Type="http://schemas.openxmlformats.org/officeDocument/2006/relationships/slide" Target="slides/slide170.xml"/><Relationship Id="rId193" Type="http://schemas.openxmlformats.org/officeDocument/2006/relationships/slide" Target="slides/slide191.xml"/><Relationship Id="rId202" Type="http://schemas.openxmlformats.org/officeDocument/2006/relationships/slide" Target="slides/slide200.xml"/><Relationship Id="rId207" Type="http://schemas.openxmlformats.org/officeDocument/2006/relationships/slide" Target="slides/slide205.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slide" Target="slides/slide165.xml"/><Relationship Id="rId188" Type="http://schemas.openxmlformats.org/officeDocument/2006/relationships/slide" Target="slides/slide186.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183" Type="http://schemas.openxmlformats.org/officeDocument/2006/relationships/slide" Target="slides/slide181.xml"/><Relationship Id="rId213" Type="http://schemas.openxmlformats.org/officeDocument/2006/relationships/notesMaster" Target="notesMasters/notesMaster1.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slide" Target="slides/slide176.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73" Type="http://schemas.openxmlformats.org/officeDocument/2006/relationships/slide" Target="slides/slide171.xml"/><Relationship Id="rId194" Type="http://schemas.openxmlformats.org/officeDocument/2006/relationships/slide" Target="slides/slide192.xml"/><Relationship Id="rId199" Type="http://schemas.openxmlformats.org/officeDocument/2006/relationships/slide" Target="slides/slide197.xml"/><Relationship Id="rId203" Type="http://schemas.openxmlformats.org/officeDocument/2006/relationships/slide" Target="slides/slide201.xml"/><Relationship Id="rId208" Type="http://schemas.openxmlformats.org/officeDocument/2006/relationships/slide" Target="slides/slide206.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184" Type="http://schemas.openxmlformats.org/officeDocument/2006/relationships/slide" Target="slides/slide182.xml"/><Relationship Id="rId189" Type="http://schemas.openxmlformats.org/officeDocument/2006/relationships/slide" Target="slides/slide187.xml"/><Relationship Id="rId3" Type="http://schemas.openxmlformats.org/officeDocument/2006/relationships/slide" Target="slides/slide1.xml"/><Relationship Id="rId214" Type="http://schemas.openxmlformats.org/officeDocument/2006/relationships/presProps" Target="presProps.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79" Type="http://schemas.openxmlformats.org/officeDocument/2006/relationships/slide" Target="slides/slide177.xml"/><Relationship Id="rId195" Type="http://schemas.openxmlformats.org/officeDocument/2006/relationships/slide" Target="slides/slide193.xml"/><Relationship Id="rId209" Type="http://schemas.openxmlformats.org/officeDocument/2006/relationships/slide" Target="slides/slide207.xml"/><Relationship Id="rId190" Type="http://schemas.openxmlformats.org/officeDocument/2006/relationships/slide" Target="slides/slide188.xml"/><Relationship Id="rId204" Type="http://schemas.openxmlformats.org/officeDocument/2006/relationships/slide" Target="slides/slide202.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slide" Target="slides/slide162.xml"/><Relationship Id="rId169" Type="http://schemas.openxmlformats.org/officeDocument/2006/relationships/slide" Target="slides/slide167.xml"/><Relationship Id="rId185" Type="http://schemas.openxmlformats.org/officeDocument/2006/relationships/slide" Target="slides/slide183.xml"/><Relationship Id="rId4" Type="http://schemas.openxmlformats.org/officeDocument/2006/relationships/slide" Target="slides/slide2.xml"/><Relationship Id="rId9" Type="http://schemas.openxmlformats.org/officeDocument/2006/relationships/slide" Target="slides/slide7.xml"/><Relationship Id="rId180" Type="http://schemas.openxmlformats.org/officeDocument/2006/relationships/slide" Target="slides/slide178.xml"/><Relationship Id="rId210" Type="http://schemas.openxmlformats.org/officeDocument/2006/relationships/slide" Target="slides/slide208.xml"/><Relationship Id="rId215" Type="http://schemas.openxmlformats.org/officeDocument/2006/relationships/viewProps" Target="viewProps.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75" Type="http://schemas.openxmlformats.org/officeDocument/2006/relationships/slide" Target="slides/slide173.xml"/><Relationship Id="rId196" Type="http://schemas.openxmlformats.org/officeDocument/2006/relationships/slide" Target="slides/slide194.xml"/><Relationship Id="rId200" Type="http://schemas.openxmlformats.org/officeDocument/2006/relationships/slide" Target="slides/slide198.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C11545-E744-4F8D-A065-47D12743CA2A}"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36D0B39C-90B3-41F0-A8C9-903CD1D23ECA}">
      <dgm:prSet/>
      <dgm:spPr/>
      <dgm:t>
        <a:bodyPr/>
        <a:lstStyle/>
        <a:p>
          <a:r>
            <a:rPr lang="en-GB"/>
            <a:t>Community</a:t>
          </a:r>
          <a:endParaRPr lang="en-US"/>
        </a:p>
      </dgm:t>
    </dgm:pt>
    <dgm:pt modelId="{8538AD78-B8D7-486E-8A44-F31625421819}" type="parTrans" cxnId="{C3320B7E-1C98-4D50-B2D0-7A7EBE94BB85}">
      <dgm:prSet/>
      <dgm:spPr/>
      <dgm:t>
        <a:bodyPr/>
        <a:lstStyle/>
        <a:p>
          <a:endParaRPr lang="en-US"/>
        </a:p>
      </dgm:t>
    </dgm:pt>
    <dgm:pt modelId="{8F3E9E98-DE4B-4B1E-BAA2-0883A8D6F956}" type="sibTrans" cxnId="{C3320B7E-1C98-4D50-B2D0-7A7EBE94BB85}">
      <dgm:prSet/>
      <dgm:spPr/>
      <dgm:t>
        <a:bodyPr/>
        <a:lstStyle/>
        <a:p>
          <a:endParaRPr lang="en-US"/>
        </a:p>
      </dgm:t>
    </dgm:pt>
    <dgm:pt modelId="{1439092B-3BFE-4A46-A218-13EBD65D5C6C}">
      <dgm:prSet/>
      <dgm:spPr/>
      <dgm:t>
        <a:bodyPr/>
        <a:lstStyle/>
        <a:p>
          <a:r>
            <a:rPr lang="en-GB"/>
            <a:t>Employees</a:t>
          </a:r>
          <a:endParaRPr lang="en-US"/>
        </a:p>
      </dgm:t>
    </dgm:pt>
    <dgm:pt modelId="{BFFDF7A9-FF19-43C5-9A7F-D9C479D82DA0}" type="parTrans" cxnId="{DD7FD986-0326-4468-A9B2-1BD6764F2E4B}">
      <dgm:prSet/>
      <dgm:spPr/>
      <dgm:t>
        <a:bodyPr/>
        <a:lstStyle/>
        <a:p>
          <a:endParaRPr lang="en-US"/>
        </a:p>
      </dgm:t>
    </dgm:pt>
    <dgm:pt modelId="{EB15980F-D44A-4EC1-9F95-5CC7A3B190A0}" type="sibTrans" cxnId="{DD7FD986-0326-4468-A9B2-1BD6764F2E4B}">
      <dgm:prSet/>
      <dgm:spPr/>
      <dgm:t>
        <a:bodyPr/>
        <a:lstStyle/>
        <a:p>
          <a:endParaRPr lang="en-US"/>
        </a:p>
      </dgm:t>
    </dgm:pt>
    <dgm:pt modelId="{A83012B2-00F0-47C3-AADD-8952FB6138ED}">
      <dgm:prSet/>
      <dgm:spPr/>
      <dgm:t>
        <a:bodyPr/>
        <a:lstStyle/>
        <a:p>
          <a:r>
            <a:rPr lang="en-GB"/>
            <a:t>Customers</a:t>
          </a:r>
          <a:endParaRPr lang="en-US"/>
        </a:p>
      </dgm:t>
    </dgm:pt>
    <dgm:pt modelId="{822E26DF-62DB-4A72-BD6A-BB9B42D60894}" type="parTrans" cxnId="{87F5A95B-36B8-4A82-B04A-413BE481C867}">
      <dgm:prSet/>
      <dgm:spPr/>
      <dgm:t>
        <a:bodyPr/>
        <a:lstStyle/>
        <a:p>
          <a:endParaRPr lang="en-US"/>
        </a:p>
      </dgm:t>
    </dgm:pt>
    <dgm:pt modelId="{A58C7A8D-21FD-44B0-9732-40B776ED817E}" type="sibTrans" cxnId="{87F5A95B-36B8-4A82-B04A-413BE481C867}">
      <dgm:prSet/>
      <dgm:spPr/>
      <dgm:t>
        <a:bodyPr/>
        <a:lstStyle/>
        <a:p>
          <a:endParaRPr lang="en-US"/>
        </a:p>
      </dgm:t>
    </dgm:pt>
    <dgm:pt modelId="{70B37389-8C78-498F-A00D-FAC345CAB0FC}">
      <dgm:prSet/>
      <dgm:spPr/>
      <dgm:t>
        <a:bodyPr/>
        <a:lstStyle/>
        <a:p>
          <a:r>
            <a:rPr lang="en-GB"/>
            <a:t>Suppliers</a:t>
          </a:r>
          <a:endParaRPr lang="en-US"/>
        </a:p>
      </dgm:t>
    </dgm:pt>
    <dgm:pt modelId="{69C2C653-DED7-4EBA-820D-C8CCAE5F3A8A}" type="parTrans" cxnId="{1A6AB124-5E3E-46D9-A620-A7A1624E9A96}">
      <dgm:prSet/>
      <dgm:spPr/>
      <dgm:t>
        <a:bodyPr/>
        <a:lstStyle/>
        <a:p>
          <a:endParaRPr lang="en-US"/>
        </a:p>
      </dgm:t>
    </dgm:pt>
    <dgm:pt modelId="{F74F39EE-3ED6-4A55-93A0-D14AE17C3854}" type="sibTrans" cxnId="{1A6AB124-5E3E-46D9-A620-A7A1624E9A96}">
      <dgm:prSet/>
      <dgm:spPr/>
      <dgm:t>
        <a:bodyPr/>
        <a:lstStyle/>
        <a:p>
          <a:endParaRPr lang="en-US"/>
        </a:p>
      </dgm:t>
    </dgm:pt>
    <dgm:pt modelId="{A9F24EC5-01F2-4C6F-A2C0-FD345EE83368}">
      <dgm:prSet/>
      <dgm:spPr/>
      <dgm:t>
        <a:bodyPr/>
        <a:lstStyle/>
        <a:p>
          <a:r>
            <a:rPr lang="en-GB"/>
            <a:t>Government</a:t>
          </a:r>
          <a:endParaRPr lang="en-US"/>
        </a:p>
      </dgm:t>
    </dgm:pt>
    <dgm:pt modelId="{261A5A85-D824-48E3-AB8B-5C59D1D4B52C}" type="parTrans" cxnId="{B18EB92C-E3C8-4B9C-8879-B67AE2D85094}">
      <dgm:prSet/>
      <dgm:spPr/>
      <dgm:t>
        <a:bodyPr/>
        <a:lstStyle/>
        <a:p>
          <a:endParaRPr lang="en-US"/>
        </a:p>
      </dgm:t>
    </dgm:pt>
    <dgm:pt modelId="{776BCFB8-B0E7-4572-837B-895F804DA580}" type="sibTrans" cxnId="{B18EB92C-E3C8-4B9C-8879-B67AE2D85094}">
      <dgm:prSet/>
      <dgm:spPr/>
      <dgm:t>
        <a:bodyPr/>
        <a:lstStyle/>
        <a:p>
          <a:endParaRPr lang="en-US"/>
        </a:p>
      </dgm:t>
    </dgm:pt>
    <dgm:pt modelId="{35468E12-4295-4F44-A2A9-7C4F79541711}">
      <dgm:prSet/>
      <dgm:spPr/>
      <dgm:t>
        <a:bodyPr/>
        <a:lstStyle/>
        <a:p>
          <a:r>
            <a:rPr lang="en-GB" dirty="0"/>
            <a:t>Shareholders</a:t>
          </a:r>
          <a:br>
            <a:rPr lang="en-GB" dirty="0"/>
          </a:br>
          <a:endParaRPr lang="en-US" dirty="0"/>
        </a:p>
      </dgm:t>
    </dgm:pt>
    <dgm:pt modelId="{76066CF8-45DC-4945-8578-ED241EF62A7A}" type="parTrans" cxnId="{FBD6677C-D84A-47E8-86E6-29C86257DA69}">
      <dgm:prSet/>
      <dgm:spPr/>
      <dgm:t>
        <a:bodyPr/>
        <a:lstStyle/>
        <a:p>
          <a:endParaRPr lang="en-US"/>
        </a:p>
      </dgm:t>
    </dgm:pt>
    <dgm:pt modelId="{6AD55AE6-1B58-4D55-8886-13B379A8C1F6}" type="sibTrans" cxnId="{FBD6677C-D84A-47E8-86E6-29C86257DA69}">
      <dgm:prSet/>
      <dgm:spPr/>
      <dgm:t>
        <a:bodyPr/>
        <a:lstStyle/>
        <a:p>
          <a:endParaRPr lang="en-US"/>
        </a:p>
      </dgm:t>
    </dgm:pt>
    <dgm:pt modelId="{2153275F-145E-2F41-A1D1-CFF7FEE032BB}" type="pres">
      <dgm:prSet presAssocID="{F8C11545-E744-4F8D-A065-47D12743CA2A}" presName="diagram" presStyleCnt="0">
        <dgm:presLayoutVars>
          <dgm:dir/>
          <dgm:resizeHandles val="exact"/>
        </dgm:presLayoutVars>
      </dgm:prSet>
      <dgm:spPr/>
      <dgm:t>
        <a:bodyPr/>
        <a:lstStyle/>
        <a:p>
          <a:endParaRPr lang="en-GB"/>
        </a:p>
      </dgm:t>
    </dgm:pt>
    <dgm:pt modelId="{D391D210-DE30-4346-B8EF-1A098775FA3C}" type="pres">
      <dgm:prSet presAssocID="{36D0B39C-90B3-41F0-A8C9-903CD1D23ECA}" presName="node" presStyleLbl="node1" presStyleIdx="0" presStyleCnt="6">
        <dgm:presLayoutVars>
          <dgm:bulletEnabled val="1"/>
        </dgm:presLayoutVars>
      </dgm:prSet>
      <dgm:spPr/>
      <dgm:t>
        <a:bodyPr/>
        <a:lstStyle/>
        <a:p>
          <a:endParaRPr lang="en-GB"/>
        </a:p>
      </dgm:t>
    </dgm:pt>
    <dgm:pt modelId="{5FB55797-CB9D-7C49-9E40-D73498E4C98A}" type="pres">
      <dgm:prSet presAssocID="{8F3E9E98-DE4B-4B1E-BAA2-0883A8D6F956}" presName="sibTrans" presStyleCnt="0"/>
      <dgm:spPr/>
    </dgm:pt>
    <dgm:pt modelId="{D3D1E4C9-1D36-224B-B0BE-F8CEBE3E6224}" type="pres">
      <dgm:prSet presAssocID="{1439092B-3BFE-4A46-A218-13EBD65D5C6C}" presName="node" presStyleLbl="node1" presStyleIdx="1" presStyleCnt="6">
        <dgm:presLayoutVars>
          <dgm:bulletEnabled val="1"/>
        </dgm:presLayoutVars>
      </dgm:prSet>
      <dgm:spPr/>
      <dgm:t>
        <a:bodyPr/>
        <a:lstStyle/>
        <a:p>
          <a:endParaRPr lang="en-GB"/>
        </a:p>
      </dgm:t>
    </dgm:pt>
    <dgm:pt modelId="{22B21B30-941B-0F4F-A208-A3E9DD8151EB}" type="pres">
      <dgm:prSet presAssocID="{EB15980F-D44A-4EC1-9F95-5CC7A3B190A0}" presName="sibTrans" presStyleCnt="0"/>
      <dgm:spPr/>
    </dgm:pt>
    <dgm:pt modelId="{5E45CED0-4F64-FF40-BA9D-3D557C9208C6}" type="pres">
      <dgm:prSet presAssocID="{A83012B2-00F0-47C3-AADD-8952FB6138ED}" presName="node" presStyleLbl="node1" presStyleIdx="2" presStyleCnt="6">
        <dgm:presLayoutVars>
          <dgm:bulletEnabled val="1"/>
        </dgm:presLayoutVars>
      </dgm:prSet>
      <dgm:spPr/>
      <dgm:t>
        <a:bodyPr/>
        <a:lstStyle/>
        <a:p>
          <a:endParaRPr lang="en-GB"/>
        </a:p>
      </dgm:t>
    </dgm:pt>
    <dgm:pt modelId="{95C430C2-4E89-4543-8C0E-6BACEF210AA5}" type="pres">
      <dgm:prSet presAssocID="{A58C7A8D-21FD-44B0-9732-40B776ED817E}" presName="sibTrans" presStyleCnt="0"/>
      <dgm:spPr/>
    </dgm:pt>
    <dgm:pt modelId="{80CB997F-6EE8-2B42-BE8E-37A586FA0BE8}" type="pres">
      <dgm:prSet presAssocID="{70B37389-8C78-498F-A00D-FAC345CAB0FC}" presName="node" presStyleLbl="node1" presStyleIdx="3" presStyleCnt="6">
        <dgm:presLayoutVars>
          <dgm:bulletEnabled val="1"/>
        </dgm:presLayoutVars>
      </dgm:prSet>
      <dgm:spPr/>
      <dgm:t>
        <a:bodyPr/>
        <a:lstStyle/>
        <a:p>
          <a:endParaRPr lang="en-GB"/>
        </a:p>
      </dgm:t>
    </dgm:pt>
    <dgm:pt modelId="{1FAE3AC8-5AE3-834C-9E27-2B150A58FB50}" type="pres">
      <dgm:prSet presAssocID="{F74F39EE-3ED6-4A55-93A0-D14AE17C3854}" presName="sibTrans" presStyleCnt="0"/>
      <dgm:spPr/>
    </dgm:pt>
    <dgm:pt modelId="{50326A07-05E2-ED47-8E59-637E2BD2E9F7}" type="pres">
      <dgm:prSet presAssocID="{A9F24EC5-01F2-4C6F-A2C0-FD345EE83368}" presName="node" presStyleLbl="node1" presStyleIdx="4" presStyleCnt="6">
        <dgm:presLayoutVars>
          <dgm:bulletEnabled val="1"/>
        </dgm:presLayoutVars>
      </dgm:prSet>
      <dgm:spPr/>
      <dgm:t>
        <a:bodyPr/>
        <a:lstStyle/>
        <a:p>
          <a:endParaRPr lang="en-GB"/>
        </a:p>
      </dgm:t>
    </dgm:pt>
    <dgm:pt modelId="{BBE237BA-7139-3E40-BD51-5BCF49D8F14E}" type="pres">
      <dgm:prSet presAssocID="{776BCFB8-B0E7-4572-837B-895F804DA580}" presName="sibTrans" presStyleCnt="0"/>
      <dgm:spPr/>
    </dgm:pt>
    <dgm:pt modelId="{51588549-7382-D544-B74E-63BA4A2C3254}" type="pres">
      <dgm:prSet presAssocID="{35468E12-4295-4F44-A2A9-7C4F79541711}" presName="node" presStyleLbl="node1" presStyleIdx="5" presStyleCnt="6">
        <dgm:presLayoutVars>
          <dgm:bulletEnabled val="1"/>
        </dgm:presLayoutVars>
      </dgm:prSet>
      <dgm:spPr/>
      <dgm:t>
        <a:bodyPr/>
        <a:lstStyle/>
        <a:p>
          <a:endParaRPr lang="en-GB"/>
        </a:p>
      </dgm:t>
    </dgm:pt>
  </dgm:ptLst>
  <dgm:cxnLst>
    <dgm:cxn modelId="{1A6AB124-5E3E-46D9-A620-A7A1624E9A96}" srcId="{F8C11545-E744-4F8D-A065-47D12743CA2A}" destId="{70B37389-8C78-498F-A00D-FAC345CAB0FC}" srcOrd="3" destOrd="0" parTransId="{69C2C653-DED7-4EBA-820D-C8CCAE5F3A8A}" sibTransId="{F74F39EE-3ED6-4A55-93A0-D14AE17C3854}"/>
    <dgm:cxn modelId="{4F646F63-5D0D-4447-9047-D08D1997BB5A}" type="presOf" srcId="{36D0B39C-90B3-41F0-A8C9-903CD1D23ECA}" destId="{D391D210-DE30-4346-B8EF-1A098775FA3C}" srcOrd="0" destOrd="0" presId="urn:microsoft.com/office/officeart/2005/8/layout/default"/>
    <dgm:cxn modelId="{2876FE11-A724-4725-9359-12BD208D7207}" type="presOf" srcId="{A9F24EC5-01F2-4C6F-A2C0-FD345EE83368}" destId="{50326A07-05E2-ED47-8E59-637E2BD2E9F7}" srcOrd="0" destOrd="0" presId="urn:microsoft.com/office/officeart/2005/8/layout/default"/>
    <dgm:cxn modelId="{FBD6677C-D84A-47E8-86E6-29C86257DA69}" srcId="{F8C11545-E744-4F8D-A065-47D12743CA2A}" destId="{35468E12-4295-4F44-A2A9-7C4F79541711}" srcOrd="5" destOrd="0" parTransId="{76066CF8-45DC-4945-8578-ED241EF62A7A}" sibTransId="{6AD55AE6-1B58-4D55-8886-13B379A8C1F6}"/>
    <dgm:cxn modelId="{06680923-3426-431F-B434-15E823846F4C}" type="presOf" srcId="{1439092B-3BFE-4A46-A218-13EBD65D5C6C}" destId="{D3D1E4C9-1D36-224B-B0BE-F8CEBE3E6224}" srcOrd="0" destOrd="0" presId="urn:microsoft.com/office/officeart/2005/8/layout/default"/>
    <dgm:cxn modelId="{87F5A95B-36B8-4A82-B04A-413BE481C867}" srcId="{F8C11545-E744-4F8D-A065-47D12743CA2A}" destId="{A83012B2-00F0-47C3-AADD-8952FB6138ED}" srcOrd="2" destOrd="0" parTransId="{822E26DF-62DB-4A72-BD6A-BB9B42D60894}" sibTransId="{A58C7A8D-21FD-44B0-9732-40B776ED817E}"/>
    <dgm:cxn modelId="{FB1601F2-FCC2-4AFA-9993-6056C7F8004B}" type="presOf" srcId="{F8C11545-E744-4F8D-A065-47D12743CA2A}" destId="{2153275F-145E-2F41-A1D1-CFF7FEE032BB}" srcOrd="0" destOrd="0" presId="urn:microsoft.com/office/officeart/2005/8/layout/default"/>
    <dgm:cxn modelId="{D894E9D4-8C32-415E-A5F7-389410C9ED80}" type="presOf" srcId="{35468E12-4295-4F44-A2A9-7C4F79541711}" destId="{51588549-7382-D544-B74E-63BA4A2C3254}" srcOrd="0" destOrd="0" presId="urn:microsoft.com/office/officeart/2005/8/layout/default"/>
    <dgm:cxn modelId="{C3320B7E-1C98-4D50-B2D0-7A7EBE94BB85}" srcId="{F8C11545-E744-4F8D-A065-47D12743CA2A}" destId="{36D0B39C-90B3-41F0-A8C9-903CD1D23ECA}" srcOrd="0" destOrd="0" parTransId="{8538AD78-B8D7-486E-8A44-F31625421819}" sibTransId="{8F3E9E98-DE4B-4B1E-BAA2-0883A8D6F956}"/>
    <dgm:cxn modelId="{B18EB92C-E3C8-4B9C-8879-B67AE2D85094}" srcId="{F8C11545-E744-4F8D-A065-47D12743CA2A}" destId="{A9F24EC5-01F2-4C6F-A2C0-FD345EE83368}" srcOrd="4" destOrd="0" parTransId="{261A5A85-D824-48E3-AB8B-5C59D1D4B52C}" sibTransId="{776BCFB8-B0E7-4572-837B-895F804DA580}"/>
    <dgm:cxn modelId="{D0D54F2A-0691-4A36-A174-74B29A78A77D}" type="presOf" srcId="{70B37389-8C78-498F-A00D-FAC345CAB0FC}" destId="{80CB997F-6EE8-2B42-BE8E-37A586FA0BE8}" srcOrd="0" destOrd="0" presId="urn:microsoft.com/office/officeart/2005/8/layout/default"/>
    <dgm:cxn modelId="{84C06407-5179-4DEB-8D25-4EBA77C1F816}" type="presOf" srcId="{A83012B2-00F0-47C3-AADD-8952FB6138ED}" destId="{5E45CED0-4F64-FF40-BA9D-3D557C9208C6}" srcOrd="0" destOrd="0" presId="urn:microsoft.com/office/officeart/2005/8/layout/default"/>
    <dgm:cxn modelId="{DD7FD986-0326-4468-A9B2-1BD6764F2E4B}" srcId="{F8C11545-E744-4F8D-A065-47D12743CA2A}" destId="{1439092B-3BFE-4A46-A218-13EBD65D5C6C}" srcOrd="1" destOrd="0" parTransId="{BFFDF7A9-FF19-43C5-9A7F-D9C479D82DA0}" sibTransId="{EB15980F-D44A-4EC1-9F95-5CC7A3B190A0}"/>
    <dgm:cxn modelId="{92C3BAFF-B250-4226-972E-74BBFBB89C07}" type="presParOf" srcId="{2153275F-145E-2F41-A1D1-CFF7FEE032BB}" destId="{D391D210-DE30-4346-B8EF-1A098775FA3C}" srcOrd="0" destOrd="0" presId="urn:microsoft.com/office/officeart/2005/8/layout/default"/>
    <dgm:cxn modelId="{823A0FD2-A925-4029-AFB3-D5F0F8D7370B}" type="presParOf" srcId="{2153275F-145E-2F41-A1D1-CFF7FEE032BB}" destId="{5FB55797-CB9D-7C49-9E40-D73498E4C98A}" srcOrd="1" destOrd="0" presId="urn:microsoft.com/office/officeart/2005/8/layout/default"/>
    <dgm:cxn modelId="{1FF0F39B-1D13-4265-AFA4-EF4626BB7EE0}" type="presParOf" srcId="{2153275F-145E-2F41-A1D1-CFF7FEE032BB}" destId="{D3D1E4C9-1D36-224B-B0BE-F8CEBE3E6224}" srcOrd="2" destOrd="0" presId="urn:microsoft.com/office/officeart/2005/8/layout/default"/>
    <dgm:cxn modelId="{A111A053-C9F1-4508-BA2D-BDDC7F808DEF}" type="presParOf" srcId="{2153275F-145E-2F41-A1D1-CFF7FEE032BB}" destId="{22B21B30-941B-0F4F-A208-A3E9DD8151EB}" srcOrd="3" destOrd="0" presId="urn:microsoft.com/office/officeart/2005/8/layout/default"/>
    <dgm:cxn modelId="{DA806D2D-16C9-42E9-97BB-A79807025677}" type="presParOf" srcId="{2153275F-145E-2F41-A1D1-CFF7FEE032BB}" destId="{5E45CED0-4F64-FF40-BA9D-3D557C9208C6}" srcOrd="4" destOrd="0" presId="urn:microsoft.com/office/officeart/2005/8/layout/default"/>
    <dgm:cxn modelId="{330C27FE-D269-4A3D-8421-77DF4E21549A}" type="presParOf" srcId="{2153275F-145E-2F41-A1D1-CFF7FEE032BB}" destId="{95C430C2-4E89-4543-8C0E-6BACEF210AA5}" srcOrd="5" destOrd="0" presId="urn:microsoft.com/office/officeart/2005/8/layout/default"/>
    <dgm:cxn modelId="{4A2AC64F-87EF-44A9-9BE7-A9D00E5D6786}" type="presParOf" srcId="{2153275F-145E-2F41-A1D1-CFF7FEE032BB}" destId="{80CB997F-6EE8-2B42-BE8E-37A586FA0BE8}" srcOrd="6" destOrd="0" presId="urn:microsoft.com/office/officeart/2005/8/layout/default"/>
    <dgm:cxn modelId="{0E2F5A6F-EEE7-4A21-B46D-05B1D030A743}" type="presParOf" srcId="{2153275F-145E-2F41-A1D1-CFF7FEE032BB}" destId="{1FAE3AC8-5AE3-834C-9E27-2B150A58FB50}" srcOrd="7" destOrd="0" presId="urn:microsoft.com/office/officeart/2005/8/layout/default"/>
    <dgm:cxn modelId="{D3233139-8397-4F97-8F37-658FF17DEF81}" type="presParOf" srcId="{2153275F-145E-2F41-A1D1-CFF7FEE032BB}" destId="{50326A07-05E2-ED47-8E59-637E2BD2E9F7}" srcOrd="8" destOrd="0" presId="urn:microsoft.com/office/officeart/2005/8/layout/default"/>
    <dgm:cxn modelId="{F1D739E4-364D-49A9-8C8A-C9183BFD226F}" type="presParOf" srcId="{2153275F-145E-2F41-A1D1-CFF7FEE032BB}" destId="{BBE237BA-7139-3E40-BD51-5BCF49D8F14E}" srcOrd="9" destOrd="0" presId="urn:microsoft.com/office/officeart/2005/8/layout/default"/>
    <dgm:cxn modelId="{E455A6B3-BAFC-4289-96BD-2F00A1A22380}" type="presParOf" srcId="{2153275F-145E-2F41-A1D1-CFF7FEE032BB}" destId="{51588549-7382-D544-B74E-63BA4A2C325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0DD247-521E-4C2C-A963-16A7BC55F2EE}" type="doc">
      <dgm:prSet loTypeId="urn:microsoft.com/office/officeart/2005/8/layout/hierarchy3" loCatId="hierarchy" qsTypeId="urn:microsoft.com/office/officeart/2005/8/quickstyle/simple2" qsCatId="simple" csTypeId="urn:microsoft.com/office/officeart/2005/8/colors/colorful2" csCatId="colorful"/>
      <dgm:spPr/>
      <dgm:t>
        <a:bodyPr/>
        <a:lstStyle/>
        <a:p>
          <a:endParaRPr lang="en-US"/>
        </a:p>
      </dgm:t>
    </dgm:pt>
    <dgm:pt modelId="{4892AEAF-354A-4796-96FD-A4E77B84C637}">
      <dgm:prSet/>
      <dgm:spPr/>
      <dgm:t>
        <a:bodyPr/>
        <a:lstStyle/>
        <a:p>
          <a:r>
            <a:rPr lang="en-US"/>
            <a:t>Primary/secondary</a:t>
          </a:r>
        </a:p>
      </dgm:t>
    </dgm:pt>
    <dgm:pt modelId="{2810AEA3-EED3-4894-A1DF-6827374CDD48}" type="parTrans" cxnId="{22B6CE22-21DE-4EA7-ADDF-4D849E7FCD28}">
      <dgm:prSet/>
      <dgm:spPr/>
      <dgm:t>
        <a:bodyPr/>
        <a:lstStyle/>
        <a:p>
          <a:endParaRPr lang="en-US"/>
        </a:p>
      </dgm:t>
    </dgm:pt>
    <dgm:pt modelId="{CB31CB45-B8DB-42A9-8D7B-A0EE01823E72}" type="sibTrans" cxnId="{22B6CE22-21DE-4EA7-ADDF-4D849E7FCD28}">
      <dgm:prSet/>
      <dgm:spPr/>
      <dgm:t>
        <a:bodyPr/>
        <a:lstStyle/>
        <a:p>
          <a:endParaRPr lang="en-US"/>
        </a:p>
      </dgm:t>
    </dgm:pt>
    <dgm:pt modelId="{7FEDAF2E-446A-4FAC-BE8B-7DB0E0699410}">
      <dgm:prSet/>
      <dgm:spPr/>
      <dgm:t>
        <a:bodyPr/>
        <a:lstStyle/>
        <a:p>
          <a:r>
            <a:rPr lang="en-US"/>
            <a:t>Internal/external</a:t>
          </a:r>
        </a:p>
      </dgm:t>
    </dgm:pt>
    <dgm:pt modelId="{16D5DA2B-4DE2-4046-8E27-74268C803922}" type="parTrans" cxnId="{1654D455-2217-4B8F-8198-70FC1445AD39}">
      <dgm:prSet/>
      <dgm:spPr/>
      <dgm:t>
        <a:bodyPr/>
        <a:lstStyle/>
        <a:p>
          <a:endParaRPr lang="en-US"/>
        </a:p>
      </dgm:t>
    </dgm:pt>
    <dgm:pt modelId="{26B91457-9226-4030-B493-D81F84EEFF0E}" type="sibTrans" cxnId="{1654D455-2217-4B8F-8198-70FC1445AD39}">
      <dgm:prSet/>
      <dgm:spPr/>
      <dgm:t>
        <a:bodyPr/>
        <a:lstStyle/>
        <a:p>
          <a:endParaRPr lang="en-US"/>
        </a:p>
      </dgm:t>
    </dgm:pt>
    <dgm:pt modelId="{04A56A76-81E3-D444-8CE3-A0E73497555E}" type="pres">
      <dgm:prSet presAssocID="{6C0DD247-521E-4C2C-A963-16A7BC55F2EE}" presName="diagram" presStyleCnt="0">
        <dgm:presLayoutVars>
          <dgm:chPref val="1"/>
          <dgm:dir/>
          <dgm:animOne val="branch"/>
          <dgm:animLvl val="lvl"/>
          <dgm:resizeHandles/>
        </dgm:presLayoutVars>
      </dgm:prSet>
      <dgm:spPr/>
      <dgm:t>
        <a:bodyPr/>
        <a:lstStyle/>
        <a:p>
          <a:endParaRPr lang="en-GB"/>
        </a:p>
      </dgm:t>
    </dgm:pt>
    <dgm:pt modelId="{64B13723-D965-B542-9504-E7F8E7C76FC9}" type="pres">
      <dgm:prSet presAssocID="{4892AEAF-354A-4796-96FD-A4E77B84C637}" presName="root" presStyleCnt="0"/>
      <dgm:spPr/>
    </dgm:pt>
    <dgm:pt modelId="{B73BD711-CA3C-6547-8255-E8B740479229}" type="pres">
      <dgm:prSet presAssocID="{4892AEAF-354A-4796-96FD-A4E77B84C637}" presName="rootComposite" presStyleCnt="0"/>
      <dgm:spPr/>
    </dgm:pt>
    <dgm:pt modelId="{242027EB-48F9-F448-9444-45D73922388E}" type="pres">
      <dgm:prSet presAssocID="{4892AEAF-354A-4796-96FD-A4E77B84C637}" presName="rootText" presStyleLbl="node1" presStyleIdx="0" presStyleCnt="2"/>
      <dgm:spPr/>
      <dgm:t>
        <a:bodyPr/>
        <a:lstStyle/>
        <a:p>
          <a:endParaRPr lang="en-GB"/>
        </a:p>
      </dgm:t>
    </dgm:pt>
    <dgm:pt modelId="{05FA8A91-D6F8-494E-869D-BB8427FCA60D}" type="pres">
      <dgm:prSet presAssocID="{4892AEAF-354A-4796-96FD-A4E77B84C637}" presName="rootConnector" presStyleLbl="node1" presStyleIdx="0" presStyleCnt="2"/>
      <dgm:spPr/>
      <dgm:t>
        <a:bodyPr/>
        <a:lstStyle/>
        <a:p>
          <a:endParaRPr lang="en-GB"/>
        </a:p>
      </dgm:t>
    </dgm:pt>
    <dgm:pt modelId="{584F52B0-228B-F641-9998-4587D8B81A63}" type="pres">
      <dgm:prSet presAssocID="{4892AEAF-354A-4796-96FD-A4E77B84C637}" presName="childShape" presStyleCnt="0"/>
      <dgm:spPr/>
    </dgm:pt>
    <dgm:pt modelId="{BC063DE6-4C03-0B49-8AE2-498F78F84B05}" type="pres">
      <dgm:prSet presAssocID="{7FEDAF2E-446A-4FAC-BE8B-7DB0E0699410}" presName="root" presStyleCnt="0"/>
      <dgm:spPr/>
    </dgm:pt>
    <dgm:pt modelId="{F3E19B33-D43E-1645-A183-705FA0E7846A}" type="pres">
      <dgm:prSet presAssocID="{7FEDAF2E-446A-4FAC-BE8B-7DB0E0699410}" presName="rootComposite" presStyleCnt="0"/>
      <dgm:spPr/>
    </dgm:pt>
    <dgm:pt modelId="{8E85C5A8-A511-CF47-A3DC-6AEC113EC88E}" type="pres">
      <dgm:prSet presAssocID="{7FEDAF2E-446A-4FAC-BE8B-7DB0E0699410}" presName="rootText" presStyleLbl="node1" presStyleIdx="1" presStyleCnt="2"/>
      <dgm:spPr/>
      <dgm:t>
        <a:bodyPr/>
        <a:lstStyle/>
        <a:p>
          <a:endParaRPr lang="en-GB"/>
        </a:p>
      </dgm:t>
    </dgm:pt>
    <dgm:pt modelId="{6E30FD68-0DA9-8441-BC4D-A50DEA2A4D57}" type="pres">
      <dgm:prSet presAssocID="{7FEDAF2E-446A-4FAC-BE8B-7DB0E0699410}" presName="rootConnector" presStyleLbl="node1" presStyleIdx="1" presStyleCnt="2"/>
      <dgm:spPr/>
      <dgm:t>
        <a:bodyPr/>
        <a:lstStyle/>
        <a:p>
          <a:endParaRPr lang="en-GB"/>
        </a:p>
      </dgm:t>
    </dgm:pt>
    <dgm:pt modelId="{1D044E0B-3B76-8143-9158-84DDCC2BA39A}" type="pres">
      <dgm:prSet presAssocID="{7FEDAF2E-446A-4FAC-BE8B-7DB0E0699410}" presName="childShape" presStyleCnt="0"/>
      <dgm:spPr/>
    </dgm:pt>
  </dgm:ptLst>
  <dgm:cxnLst>
    <dgm:cxn modelId="{22B6CE22-21DE-4EA7-ADDF-4D849E7FCD28}" srcId="{6C0DD247-521E-4C2C-A963-16A7BC55F2EE}" destId="{4892AEAF-354A-4796-96FD-A4E77B84C637}" srcOrd="0" destOrd="0" parTransId="{2810AEA3-EED3-4894-A1DF-6827374CDD48}" sibTransId="{CB31CB45-B8DB-42A9-8D7B-A0EE01823E72}"/>
    <dgm:cxn modelId="{23D05049-46B1-44C8-A15A-9BE1A96AE877}" type="presOf" srcId="{4892AEAF-354A-4796-96FD-A4E77B84C637}" destId="{242027EB-48F9-F448-9444-45D73922388E}" srcOrd="0" destOrd="0" presId="urn:microsoft.com/office/officeart/2005/8/layout/hierarchy3"/>
    <dgm:cxn modelId="{A054EDD4-8B50-4E1F-8F2A-048E6277079A}" type="presOf" srcId="{7FEDAF2E-446A-4FAC-BE8B-7DB0E0699410}" destId="{6E30FD68-0DA9-8441-BC4D-A50DEA2A4D57}" srcOrd="1" destOrd="0" presId="urn:microsoft.com/office/officeart/2005/8/layout/hierarchy3"/>
    <dgm:cxn modelId="{92639E29-6C04-4CA6-A174-ED3343DC79E4}" type="presOf" srcId="{6C0DD247-521E-4C2C-A963-16A7BC55F2EE}" destId="{04A56A76-81E3-D444-8CE3-A0E73497555E}" srcOrd="0" destOrd="0" presId="urn:microsoft.com/office/officeart/2005/8/layout/hierarchy3"/>
    <dgm:cxn modelId="{94026D9B-3676-4B8F-942D-119811E2093E}" type="presOf" srcId="{7FEDAF2E-446A-4FAC-BE8B-7DB0E0699410}" destId="{8E85C5A8-A511-CF47-A3DC-6AEC113EC88E}" srcOrd="0" destOrd="0" presId="urn:microsoft.com/office/officeart/2005/8/layout/hierarchy3"/>
    <dgm:cxn modelId="{FFAE3076-9A39-4B4C-9972-F73A0D92A792}" type="presOf" srcId="{4892AEAF-354A-4796-96FD-A4E77B84C637}" destId="{05FA8A91-D6F8-494E-869D-BB8427FCA60D}" srcOrd="1" destOrd="0" presId="urn:microsoft.com/office/officeart/2005/8/layout/hierarchy3"/>
    <dgm:cxn modelId="{1654D455-2217-4B8F-8198-70FC1445AD39}" srcId="{6C0DD247-521E-4C2C-A963-16A7BC55F2EE}" destId="{7FEDAF2E-446A-4FAC-BE8B-7DB0E0699410}" srcOrd="1" destOrd="0" parTransId="{16D5DA2B-4DE2-4046-8E27-74268C803922}" sibTransId="{26B91457-9226-4030-B493-D81F84EEFF0E}"/>
    <dgm:cxn modelId="{1BFCCBBA-C89F-4298-9F0C-5837F3865A0F}" type="presParOf" srcId="{04A56A76-81E3-D444-8CE3-A0E73497555E}" destId="{64B13723-D965-B542-9504-E7F8E7C76FC9}" srcOrd="0" destOrd="0" presId="urn:microsoft.com/office/officeart/2005/8/layout/hierarchy3"/>
    <dgm:cxn modelId="{2C84830D-098C-4BB4-BD16-0C80E92E1CAA}" type="presParOf" srcId="{64B13723-D965-B542-9504-E7F8E7C76FC9}" destId="{B73BD711-CA3C-6547-8255-E8B740479229}" srcOrd="0" destOrd="0" presId="urn:microsoft.com/office/officeart/2005/8/layout/hierarchy3"/>
    <dgm:cxn modelId="{D467BC56-6701-43FB-929A-8357ECB45841}" type="presParOf" srcId="{B73BD711-CA3C-6547-8255-E8B740479229}" destId="{242027EB-48F9-F448-9444-45D73922388E}" srcOrd="0" destOrd="0" presId="urn:microsoft.com/office/officeart/2005/8/layout/hierarchy3"/>
    <dgm:cxn modelId="{450A4C8B-544B-4174-8A3C-C20027603D37}" type="presParOf" srcId="{B73BD711-CA3C-6547-8255-E8B740479229}" destId="{05FA8A91-D6F8-494E-869D-BB8427FCA60D}" srcOrd="1" destOrd="0" presId="urn:microsoft.com/office/officeart/2005/8/layout/hierarchy3"/>
    <dgm:cxn modelId="{9FE93BF1-12E0-47A3-A596-5FE812B38B38}" type="presParOf" srcId="{64B13723-D965-B542-9504-E7F8E7C76FC9}" destId="{584F52B0-228B-F641-9998-4587D8B81A63}" srcOrd="1" destOrd="0" presId="urn:microsoft.com/office/officeart/2005/8/layout/hierarchy3"/>
    <dgm:cxn modelId="{984E8DD7-2C0D-4F7C-A49C-BD1236356A35}" type="presParOf" srcId="{04A56A76-81E3-D444-8CE3-A0E73497555E}" destId="{BC063DE6-4C03-0B49-8AE2-498F78F84B05}" srcOrd="1" destOrd="0" presId="urn:microsoft.com/office/officeart/2005/8/layout/hierarchy3"/>
    <dgm:cxn modelId="{700A5771-A4C9-4865-8463-7D432B51CCFD}" type="presParOf" srcId="{BC063DE6-4C03-0B49-8AE2-498F78F84B05}" destId="{F3E19B33-D43E-1645-A183-705FA0E7846A}" srcOrd="0" destOrd="0" presId="urn:microsoft.com/office/officeart/2005/8/layout/hierarchy3"/>
    <dgm:cxn modelId="{34B80345-9699-4265-8F70-23741C12AE74}" type="presParOf" srcId="{F3E19B33-D43E-1645-A183-705FA0E7846A}" destId="{8E85C5A8-A511-CF47-A3DC-6AEC113EC88E}" srcOrd="0" destOrd="0" presId="urn:microsoft.com/office/officeart/2005/8/layout/hierarchy3"/>
    <dgm:cxn modelId="{7C21EF83-F836-4B12-AAC0-393B8DC60300}" type="presParOf" srcId="{F3E19B33-D43E-1645-A183-705FA0E7846A}" destId="{6E30FD68-0DA9-8441-BC4D-A50DEA2A4D57}" srcOrd="1" destOrd="0" presId="urn:microsoft.com/office/officeart/2005/8/layout/hierarchy3"/>
    <dgm:cxn modelId="{05FDA070-06E1-4A16-A6CD-6708DAE36AA8}" type="presParOf" srcId="{BC063DE6-4C03-0B49-8AE2-498F78F84B05}" destId="{1D044E0B-3B76-8143-9158-84DDCC2BA39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1D210-DE30-4346-B8EF-1A098775FA3C}">
      <dsp:nvSpPr>
        <dsp:cNvPr id="0" name=""/>
        <dsp:cNvSpPr/>
      </dsp:nvSpPr>
      <dsp:spPr>
        <a:xfrm>
          <a:off x="335934" y="1243"/>
          <a:ext cx="2147478" cy="1288486"/>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a:t>Community</a:t>
          </a:r>
          <a:endParaRPr lang="en-US" sz="2600" kern="1200"/>
        </a:p>
      </dsp:txBody>
      <dsp:txXfrm>
        <a:off x="335934" y="1243"/>
        <a:ext cx="2147478" cy="1288486"/>
      </dsp:txXfrm>
    </dsp:sp>
    <dsp:sp modelId="{D3D1E4C9-1D36-224B-B0BE-F8CEBE3E6224}">
      <dsp:nvSpPr>
        <dsp:cNvPr id="0" name=""/>
        <dsp:cNvSpPr/>
      </dsp:nvSpPr>
      <dsp:spPr>
        <a:xfrm>
          <a:off x="2698160" y="1243"/>
          <a:ext cx="2147478" cy="1288486"/>
        </a:xfrm>
        <a:prstGeom prst="rect">
          <a:avLst/>
        </a:prstGeom>
        <a:solidFill>
          <a:schemeClr val="accent2">
            <a:hueOff val="381558"/>
            <a:satOff val="-8706"/>
            <a:lumOff val="3216"/>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a:t>Employees</a:t>
          </a:r>
          <a:endParaRPr lang="en-US" sz="2600" kern="1200"/>
        </a:p>
      </dsp:txBody>
      <dsp:txXfrm>
        <a:off x="2698160" y="1243"/>
        <a:ext cx="2147478" cy="1288486"/>
      </dsp:txXfrm>
    </dsp:sp>
    <dsp:sp modelId="{5E45CED0-4F64-FF40-BA9D-3D557C9208C6}">
      <dsp:nvSpPr>
        <dsp:cNvPr id="0" name=""/>
        <dsp:cNvSpPr/>
      </dsp:nvSpPr>
      <dsp:spPr>
        <a:xfrm>
          <a:off x="5060386" y="1243"/>
          <a:ext cx="2147478" cy="1288486"/>
        </a:xfrm>
        <a:prstGeom prst="rect">
          <a:avLst/>
        </a:prstGeom>
        <a:solidFill>
          <a:schemeClr val="accent2">
            <a:hueOff val="763116"/>
            <a:satOff val="-17411"/>
            <a:lumOff val="6432"/>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a:t>Customers</a:t>
          </a:r>
          <a:endParaRPr lang="en-US" sz="2600" kern="1200"/>
        </a:p>
      </dsp:txBody>
      <dsp:txXfrm>
        <a:off x="5060386" y="1243"/>
        <a:ext cx="2147478" cy="1288486"/>
      </dsp:txXfrm>
    </dsp:sp>
    <dsp:sp modelId="{80CB997F-6EE8-2B42-BE8E-37A586FA0BE8}">
      <dsp:nvSpPr>
        <dsp:cNvPr id="0" name=""/>
        <dsp:cNvSpPr/>
      </dsp:nvSpPr>
      <dsp:spPr>
        <a:xfrm>
          <a:off x="335934" y="1504478"/>
          <a:ext cx="2147478" cy="1288486"/>
        </a:xfrm>
        <a:prstGeom prst="rect">
          <a:avLst/>
        </a:prstGeom>
        <a:solidFill>
          <a:schemeClr val="accent2">
            <a:hueOff val="1144674"/>
            <a:satOff val="-26117"/>
            <a:lumOff val="9647"/>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a:t>Suppliers</a:t>
          </a:r>
          <a:endParaRPr lang="en-US" sz="2600" kern="1200"/>
        </a:p>
      </dsp:txBody>
      <dsp:txXfrm>
        <a:off x="335934" y="1504478"/>
        <a:ext cx="2147478" cy="1288486"/>
      </dsp:txXfrm>
    </dsp:sp>
    <dsp:sp modelId="{50326A07-05E2-ED47-8E59-637E2BD2E9F7}">
      <dsp:nvSpPr>
        <dsp:cNvPr id="0" name=""/>
        <dsp:cNvSpPr/>
      </dsp:nvSpPr>
      <dsp:spPr>
        <a:xfrm>
          <a:off x="2698160" y="1504478"/>
          <a:ext cx="2147478" cy="1288486"/>
        </a:xfrm>
        <a:prstGeom prst="rect">
          <a:avLst/>
        </a:prstGeom>
        <a:solidFill>
          <a:schemeClr val="accent2">
            <a:hueOff val="1526231"/>
            <a:satOff val="-34822"/>
            <a:lumOff val="12863"/>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a:t>Government</a:t>
          </a:r>
          <a:endParaRPr lang="en-US" sz="2600" kern="1200"/>
        </a:p>
      </dsp:txBody>
      <dsp:txXfrm>
        <a:off x="2698160" y="1504478"/>
        <a:ext cx="2147478" cy="1288486"/>
      </dsp:txXfrm>
    </dsp:sp>
    <dsp:sp modelId="{51588549-7382-D544-B74E-63BA4A2C3254}">
      <dsp:nvSpPr>
        <dsp:cNvPr id="0" name=""/>
        <dsp:cNvSpPr/>
      </dsp:nvSpPr>
      <dsp:spPr>
        <a:xfrm>
          <a:off x="5060386" y="1504478"/>
          <a:ext cx="2147478" cy="1288486"/>
        </a:xfrm>
        <a:prstGeom prst="rect">
          <a:avLst/>
        </a:prstGeom>
        <a:solidFill>
          <a:schemeClr val="accent2">
            <a:hueOff val="1907789"/>
            <a:satOff val="-43528"/>
            <a:lumOff val="16079"/>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kern="1200" dirty="0"/>
            <a:t>Shareholders</a:t>
          </a:r>
          <a:br>
            <a:rPr lang="en-GB" sz="2600" kern="1200" dirty="0"/>
          </a:br>
          <a:endParaRPr lang="en-US" sz="2600" kern="1200" dirty="0"/>
        </a:p>
      </dsp:txBody>
      <dsp:txXfrm>
        <a:off x="5060386" y="1504478"/>
        <a:ext cx="2147478" cy="128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027EB-48F9-F448-9444-45D73922388E}">
      <dsp:nvSpPr>
        <dsp:cNvPr id="0" name=""/>
        <dsp:cNvSpPr/>
      </dsp:nvSpPr>
      <dsp:spPr>
        <a:xfrm>
          <a:off x="920" y="559109"/>
          <a:ext cx="3351981" cy="1675990"/>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en-US" sz="2800" kern="1200"/>
            <a:t>Primary/secondary</a:t>
          </a:r>
        </a:p>
      </dsp:txBody>
      <dsp:txXfrm>
        <a:off x="50008" y="608197"/>
        <a:ext cx="3253805" cy="1577814"/>
      </dsp:txXfrm>
    </dsp:sp>
    <dsp:sp modelId="{8E85C5A8-A511-CF47-A3DC-6AEC113EC88E}">
      <dsp:nvSpPr>
        <dsp:cNvPr id="0" name=""/>
        <dsp:cNvSpPr/>
      </dsp:nvSpPr>
      <dsp:spPr>
        <a:xfrm>
          <a:off x="4190897" y="559109"/>
          <a:ext cx="3351981" cy="1675990"/>
        </a:xfrm>
        <a:prstGeom prst="roundRect">
          <a:avLst>
            <a:gd name="adj" fmla="val 10000"/>
          </a:avLst>
        </a:prstGeom>
        <a:solidFill>
          <a:schemeClr val="accent2">
            <a:hueOff val="1907789"/>
            <a:satOff val="-43528"/>
            <a:lumOff val="16079"/>
            <a:alphaOff val="0"/>
          </a:schemeClr>
        </a:solidFill>
        <a:ln w="31750" cap="flat" cmpd="sng" algn="ctr">
          <a:solidFill>
            <a:schemeClr val="lt1">
              <a:hueOff val="0"/>
              <a:satOff val="0"/>
              <a:lumOff val="0"/>
              <a:alphaOff val="0"/>
            </a:schemeClr>
          </a:solidFill>
          <a:prstDash val="solid"/>
        </a:ln>
        <a:effectLst>
          <a:outerShdw blurRad="51500" dist="25400" dir="5400000" rotWithShape="0">
            <a:srgbClr val="000000">
              <a:alpha val="4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en-US" sz="2800" kern="1200"/>
            <a:t>Internal/external</a:t>
          </a:r>
        </a:p>
      </dsp:txBody>
      <dsp:txXfrm>
        <a:off x="4239985" y="608197"/>
        <a:ext cx="3253805" cy="15778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492635-9FE4-B847-BCFF-2D2F7E12703A}" type="datetimeFigureOut">
              <a:rPr lang="en-US" smtClean="0"/>
              <a:t>11/4/2019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EA5F1-0434-294B-987F-FDAE7BCCB3A3}" type="slidenum">
              <a:rPr lang="en-US" smtClean="0"/>
              <a:t>‹#›</a:t>
            </a:fld>
            <a:endParaRPr lang="en-US"/>
          </a:p>
        </p:txBody>
      </p:sp>
    </p:spTree>
    <p:extLst>
      <p:ext uri="{BB962C8B-B14F-4D97-AF65-F5344CB8AC3E}">
        <p14:creationId xmlns:p14="http://schemas.microsoft.com/office/powerpoint/2010/main" val="3066288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xmlns="" id="{6F87463A-6A30-7045-B02B-86CC9F2B204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xmlns="" id="{EFB600DC-50C3-6948-B9A9-5244F67FEE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8436" name="Slide Number Placeholder 3">
            <a:extLst>
              <a:ext uri="{FF2B5EF4-FFF2-40B4-BE49-F238E27FC236}">
                <a16:creationId xmlns:a16="http://schemas.microsoft.com/office/drawing/2014/main" xmlns="" id="{FB8B92FE-A28E-A949-A5AE-3F24C8C1BA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D41F809-ADBA-D647-B8EE-37D57C02F282}" type="slidenum">
              <a:rPr lang="en-US" altLang="en-US" sz="1200" smtClean="0"/>
              <a:pPr/>
              <a:t>20</a:t>
            </a:fld>
            <a:endParaRPr lang="en-US" altLang="en-US" sz="1200"/>
          </a:p>
        </p:txBody>
      </p:sp>
    </p:spTree>
    <p:extLst>
      <p:ext uri="{BB962C8B-B14F-4D97-AF65-F5344CB8AC3E}">
        <p14:creationId xmlns:p14="http://schemas.microsoft.com/office/powerpoint/2010/main" val="2585383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FEFCC18-9715-47D8-9C01-A121ACEF5A17}" type="slidenum">
              <a:rPr lang="en-US" altLang="en-US" sz="1300" smtClean="0"/>
              <a:pPr>
                <a:spcBef>
                  <a:spcPct val="0"/>
                </a:spcBef>
              </a:pPr>
              <a:t>30</a:t>
            </a:fld>
            <a:endParaRPr lang="en-US" altLang="en-US" sz="1300" smtClean="0"/>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49667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6585F0-E58A-498F-8F26-32A259612192}" type="slidenum">
              <a:rPr lang="en-US" altLang="en-US" sz="1300" smtClean="0"/>
              <a:pPr>
                <a:spcBef>
                  <a:spcPct val="0"/>
                </a:spcBef>
              </a:pPr>
              <a:t>34</a:t>
            </a:fld>
            <a:endParaRPr lang="en-US" altLang="en-US" sz="1300" smtClean="0"/>
          </a:p>
        </p:txBody>
      </p:sp>
      <p:sp>
        <p:nvSpPr>
          <p:cNvPr id="24579" name="Rectangle 2"/>
          <p:cNvSpPr>
            <a:spLocks noRo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30767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F0A4B5-FEBB-46D8-8FED-497E1EEBC668}" type="slidenum">
              <a:rPr lang="en-US" altLang="en-US" sz="1300" smtClean="0"/>
              <a:pPr>
                <a:spcBef>
                  <a:spcPct val="0"/>
                </a:spcBef>
              </a:pPr>
              <a:t>35</a:t>
            </a:fld>
            <a:endParaRPr lang="en-US" altLang="en-US" sz="1300" smtClean="0"/>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1130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23C94F8-CD21-4A1A-8680-213532D15E94}" type="slidenum">
              <a:rPr lang="en-US" altLang="en-US" sz="1300" smtClean="0"/>
              <a:pPr>
                <a:spcBef>
                  <a:spcPct val="0"/>
                </a:spcBef>
              </a:pPr>
              <a:t>36</a:t>
            </a:fld>
            <a:endParaRPr lang="en-US" altLang="en-US" sz="1300" smtClean="0"/>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184908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38F19C-65FA-47B6-ABBC-1E63C09161A6}" type="slidenum">
              <a:rPr lang="en-US" altLang="en-US" sz="1300" smtClean="0"/>
              <a:pPr>
                <a:spcBef>
                  <a:spcPct val="0"/>
                </a:spcBef>
              </a:pPr>
              <a:t>37</a:t>
            </a:fld>
            <a:endParaRPr lang="en-US" altLang="en-US" sz="1300" smtClean="0"/>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15407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498C9D-3805-4018-9DB0-DADB4F240C49}" type="slidenum">
              <a:rPr lang="en-US" altLang="en-US" sz="1300" smtClean="0"/>
              <a:pPr>
                <a:spcBef>
                  <a:spcPct val="0"/>
                </a:spcBef>
              </a:pPr>
              <a:t>43</a:t>
            </a:fld>
            <a:endParaRPr lang="en-US" altLang="en-US" sz="1300" smtClean="0"/>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68159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F6F0E6C-FA2F-4B83-B074-E6757F4427C2}" type="slidenum">
              <a:rPr lang="en-US" altLang="en-US" sz="1300" smtClean="0"/>
              <a:pPr>
                <a:spcBef>
                  <a:spcPct val="0"/>
                </a:spcBef>
              </a:pPr>
              <a:t>44</a:t>
            </a:fld>
            <a:endParaRPr lang="en-US" altLang="en-US" sz="1300" smtClean="0"/>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742694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425CB7F-AD60-40B5-B7C0-5226C9810787}" type="slidenum">
              <a:rPr lang="en-US" altLang="en-US" sz="1300" smtClean="0"/>
              <a:pPr>
                <a:spcBef>
                  <a:spcPct val="0"/>
                </a:spcBef>
              </a:pPr>
              <a:t>50</a:t>
            </a:fld>
            <a:endParaRPr lang="en-US" altLang="en-US" sz="1300" smtClean="0"/>
          </a:p>
        </p:txBody>
      </p:sp>
      <p:sp>
        <p:nvSpPr>
          <p:cNvPr id="47107" name="Rectangle 2"/>
          <p:cNvSpPr>
            <a:spLocks noRo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31322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1844D54-8777-4D7F-A17D-8AF93D21C408}" type="slidenum">
              <a:rPr lang="en-US" altLang="en-US" sz="1300" smtClean="0"/>
              <a:pPr>
                <a:spcBef>
                  <a:spcPct val="0"/>
                </a:spcBef>
              </a:pPr>
              <a:t>51</a:t>
            </a:fld>
            <a:endParaRPr lang="en-US" altLang="en-US" sz="1300" smtClean="0"/>
          </a:p>
        </p:txBody>
      </p:sp>
      <p:sp>
        <p:nvSpPr>
          <p:cNvPr id="49155" name="Rectangle 2"/>
          <p:cNvSpPr>
            <a:spLocks noRo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40589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xmlns="" id="{74C30C5F-14D8-CE4E-A7F8-C4485989DCD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6174033-0255-DC48-B0CB-67E8AA41AEED}" type="slidenum">
              <a:rPr lang="en-US" altLang="en-US" smtClean="0">
                <a:latin typeface="Arial" panose="020B0604020202020204" pitchFamily="34" charset="0"/>
              </a:rPr>
              <a:pPr eaLnBrk="1" hangingPunct="1">
                <a:spcBef>
                  <a:spcPct val="0"/>
                </a:spcBef>
              </a:pPr>
              <a:t>61</a:t>
            </a:fld>
            <a:endParaRPr lang="en-US" altLang="en-US">
              <a:latin typeface="Arial" panose="020B0604020202020204" pitchFamily="34" charset="0"/>
            </a:endParaRPr>
          </a:p>
        </p:txBody>
      </p:sp>
      <p:sp>
        <p:nvSpPr>
          <p:cNvPr id="29699" name="Rectangle 2">
            <a:extLst>
              <a:ext uri="{FF2B5EF4-FFF2-40B4-BE49-F238E27FC236}">
                <a16:creationId xmlns:a16="http://schemas.microsoft.com/office/drawing/2014/main" xmlns="" id="{3AEC9927-C413-2146-B3DC-0C0080F6A6BE}"/>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xmlns="" id="{23C823F5-DED0-BC43-AE0C-28135DA96A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81755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Minimal Effort – Low Power and low interest: Casual workers</a:t>
            </a:r>
          </a:p>
          <a:p>
            <a:r>
              <a:rPr lang="en-GB" dirty="0" smtClean="0"/>
              <a:t>Keep Informed – Low power and high interest: Employees (as individuals); the local community</a:t>
            </a:r>
          </a:p>
          <a:p>
            <a:r>
              <a:rPr lang="en-GB" dirty="0" smtClean="0"/>
              <a:t>Keep satisfied – High power and low interest: government, food standards agency</a:t>
            </a:r>
          </a:p>
          <a:p>
            <a:r>
              <a:rPr lang="en-GB" dirty="0" smtClean="0"/>
              <a:t>Key players – High power and high interest: Shareholders, Customers (as a whole not as individuals), Employees (as a whole &amp; part of trade unions)</a:t>
            </a:r>
          </a:p>
          <a:p>
            <a:endParaRPr lang="en-GB" dirty="0" smtClean="0"/>
          </a:p>
          <a:p>
            <a:r>
              <a:rPr lang="en-GB" dirty="0" smtClean="0"/>
              <a:t>Fill (2002), “The concept of different groups influencing an organisation and in turn being influenced is an important element in the development of integrated marketing communications. The concept enables an organisation to identify all those other organisations and individuals who can or are influenced by (its) strategies and policies”</a:t>
            </a:r>
          </a:p>
          <a:p>
            <a:endParaRPr lang="en-GB" dirty="0"/>
          </a:p>
        </p:txBody>
      </p:sp>
      <p:sp>
        <p:nvSpPr>
          <p:cNvPr id="4" name="Slide Number Placeholder 3"/>
          <p:cNvSpPr>
            <a:spLocks noGrp="1"/>
          </p:cNvSpPr>
          <p:nvPr>
            <p:ph type="sldNum" sz="quarter" idx="10"/>
          </p:nvPr>
        </p:nvSpPr>
        <p:spPr/>
        <p:txBody>
          <a:bodyPr/>
          <a:lstStyle/>
          <a:p>
            <a:fld id="{950EE718-553E-4615-87A9-952C5901DE60}" type="slidenum">
              <a:rPr lang="en-GB" smtClean="0">
                <a:solidFill>
                  <a:prstClr val="black"/>
                </a:solidFill>
              </a:rPr>
              <a:pPr/>
              <a:t>88</a:t>
            </a:fld>
            <a:endParaRPr lang="en-GB" dirty="0">
              <a:solidFill>
                <a:prstClr val="black"/>
              </a:solidFill>
            </a:endParaRPr>
          </a:p>
        </p:txBody>
      </p:sp>
    </p:spTree>
    <p:extLst>
      <p:ext uri="{BB962C8B-B14F-4D97-AF65-F5344CB8AC3E}">
        <p14:creationId xmlns:p14="http://schemas.microsoft.com/office/powerpoint/2010/main" val="998072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95</a:t>
            </a:fld>
            <a:endParaRPr lang="en-US"/>
          </a:p>
        </p:txBody>
      </p:sp>
    </p:spTree>
    <p:extLst>
      <p:ext uri="{BB962C8B-B14F-4D97-AF65-F5344CB8AC3E}">
        <p14:creationId xmlns:p14="http://schemas.microsoft.com/office/powerpoint/2010/main" val="2377283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118</a:t>
            </a:fld>
            <a:endParaRPr lang="en-US"/>
          </a:p>
        </p:txBody>
      </p:sp>
    </p:spTree>
    <p:extLst>
      <p:ext uri="{BB962C8B-B14F-4D97-AF65-F5344CB8AC3E}">
        <p14:creationId xmlns:p14="http://schemas.microsoft.com/office/powerpoint/2010/main" val="4012056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127</a:t>
            </a:fld>
            <a:endParaRPr lang="en-US"/>
          </a:p>
        </p:txBody>
      </p:sp>
    </p:spTree>
    <p:extLst>
      <p:ext uri="{BB962C8B-B14F-4D97-AF65-F5344CB8AC3E}">
        <p14:creationId xmlns:p14="http://schemas.microsoft.com/office/powerpoint/2010/main" val="1009232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133</a:t>
            </a:fld>
            <a:endParaRPr lang="en-US"/>
          </a:p>
        </p:txBody>
      </p:sp>
    </p:spTree>
    <p:extLst>
      <p:ext uri="{BB962C8B-B14F-4D97-AF65-F5344CB8AC3E}">
        <p14:creationId xmlns:p14="http://schemas.microsoft.com/office/powerpoint/2010/main" val="1558496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134</a:t>
            </a:fld>
            <a:endParaRPr lang="en-US"/>
          </a:p>
        </p:txBody>
      </p:sp>
    </p:spTree>
    <p:extLst>
      <p:ext uri="{BB962C8B-B14F-4D97-AF65-F5344CB8AC3E}">
        <p14:creationId xmlns:p14="http://schemas.microsoft.com/office/powerpoint/2010/main" val="26372769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xmlns="" id="{05CB0655-9702-BB46-8673-FFDC6E2195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FDE288D-6900-6647-9469-31F50D08ECF3}" type="slidenum">
              <a:rPr lang="en-US" altLang="en-US" smtClean="0">
                <a:latin typeface="Arial" panose="020B0604020202020204" pitchFamily="34" charset="0"/>
              </a:rPr>
              <a:pPr eaLnBrk="1" hangingPunct="1">
                <a:spcBef>
                  <a:spcPct val="0"/>
                </a:spcBef>
              </a:pPr>
              <a:t>175</a:t>
            </a:fld>
            <a:endParaRPr lang="en-US" altLang="en-US">
              <a:latin typeface="Arial" panose="020B0604020202020204" pitchFamily="34" charset="0"/>
            </a:endParaRPr>
          </a:p>
        </p:txBody>
      </p:sp>
      <p:sp>
        <p:nvSpPr>
          <p:cNvPr id="40963" name="Rectangle 2">
            <a:extLst>
              <a:ext uri="{FF2B5EF4-FFF2-40B4-BE49-F238E27FC236}">
                <a16:creationId xmlns:a16="http://schemas.microsoft.com/office/drawing/2014/main" xmlns="" id="{F5A787CD-D067-7749-83E1-8ED80EBC7162}"/>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xmlns="" id="{9BF61B65-1295-404E-BC2B-47459C0CF0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81028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xmlns="" id="{308C843F-760F-204F-A283-9515B759B0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FB2044E-F652-1A47-B68F-1000BFA3D055}" type="slidenum">
              <a:rPr lang="en-US" altLang="en-US" smtClean="0">
                <a:latin typeface="Arial" panose="020B0604020202020204" pitchFamily="34" charset="0"/>
              </a:rPr>
              <a:pPr eaLnBrk="1" hangingPunct="1">
                <a:spcBef>
                  <a:spcPct val="0"/>
                </a:spcBef>
              </a:pPr>
              <a:t>176</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xmlns="" id="{6AA67F68-1097-2947-B2BE-C7687D80AFF2}"/>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xmlns="" id="{8F4814BA-A530-CC45-A077-3CEF435F6F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761531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xmlns="" id="{BDF01BF5-56C1-E040-A378-95AE2AFD2E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E47128C-6E86-F342-BA1E-4645FBFA318F}" type="slidenum">
              <a:rPr lang="en-US" altLang="en-US" smtClean="0">
                <a:latin typeface="Arial" panose="020B0604020202020204" pitchFamily="34" charset="0"/>
              </a:rPr>
              <a:pPr eaLnBrk="1" hangingPunct="1">
                <a:spcBef>
                  <a:spcPct val="0"/>
                </a:spcBef>
              </a:pPr>
              <a:t>178</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xmlns="" id="{DB5652DE-73B4-4645-935B-3F9802310F95}"/>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xmlns="" id="{50D97B34-2A57-DE4E-B770-B272165105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5042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xmlns="" id="{BC27C956-3A10-5843-B7FD-0778145653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BC1E2BC-4F88-314D-864D-3C7C2D065E07}" type="slidenum">
              <a:rPr lang="en-US" altLang="en-US" smtClean="0">
                <a:latin typeface="Arial" panose="020B0604020202020204" pitchFamily="34" charset="0"/>
              </a:rPr>
              <a:pPr eaLnBrk="1" hangingPunct="1">
                <a:spcBef>
                  <a:spcPct val="0"/>
                </a:spcBef>
              </a:pPr>
              <a:t>179</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xmlns="" id="{950C327F-C148-6A49-A514-7BE5AC4688FF}"/>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xmlns="" id="{1EC5F322-EDD5-E349-8315-191BBA66DA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49916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xmlns="" id="{15DD1154-4D22-5A4B-B631-1EDC7CC34F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2F68B11-A432-1B47-98D3-42491775AADD}" type="slidenum">
              <a:rPr lang="en-US" altLang="en-US" smtClean="0">
                <a:latin typeface="Arial" panose="020B0604020202020204" pitchFamily="34" charset="0"/>
              </a:rPr>
              <a:pPr eaLnBrk="1" hangingPunct="1">
                <a:spcBef>
                  <a:spcPct val="0"/>
                </a:spcBef>
              </a:pPr>
              <a:t>180</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xmlns="" id="{914B3A2D-C40A-694B-AC51-BBF254224226}"/>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xmlns="" id="{13DBA219-78BB-DD4C-B6F8-1E098E16FC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79770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xmlns="" id="{B4645703-EEFD-3C4F-B40F-F7299D4D4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ED9E78D-DCD5-0648-ABA5-DAE5326F9E48}" type="slidenum">
              <a:rPr lang="en-US" altLang="en-US" smtClean="0">
                <a:latin typeface="Arial" panose="020B0604020202020204" pitchFamily="34" charset="0"/>
              </a:rPr>
              <a:pPr eaLnBrk="1" hangingPunct="1">
                <a:spcBef>
                  <a:spcPct val="0"/>
                </a:spcBef>
              </a:pPr>
              <a:t>181</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xmlns="" id="{18C5B70A-494B-EF43-BEF3-2EFE43300B90}"/>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xmlns="" id="{896C7B45-B287-C649-AAEB-C9183ED60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33805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7D641DCE-59C0-684E-BD1E-1230D256FD5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xmlns="" id="{15354C34-E0E1-7144-BEDB-8BB768B81A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xmlns="" id="{E6B231EA-7C26-AA4E-8A8C-DE17F645DE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71B37F3-396B-1C4B-89C3-82D55320814A}" type="slidenum">
              <a:rPr lang="en-US" altLang="en-US" smtClean="0">
                <a:latin typeface="Arial" panose="020B0604020202020204" pitchFamily="34" charset="0"/>
              </a:rPr>
              <a:pPr eaLnBrk="1" hangingPunct="1">
                <a:spcBef>
                  <a:spcPct val="0"/>
                </a:spcBef>
              </a:pPr>
              <a:t>182</a:t>
            </a:fld>
            <a:endParaRPr lang="en-US" altLang="en-US">
              <a:latin typeface="Arial" panose="020B0604020202020204" pitchFamily="34" charset="0"/>
            </a:endParaRPr>
          </a:p>
        </p:txBody>
      </p:sp>
    </p:spTree>
    <p:extLst>
      <p:ext uri="{BB962C8B-B14F-4D97-AF65-F5344CB8AC3E}">
        <p14:creationId xmlns:p14="http://schemas.microsoft.com/office/powerpoint/2010/main" val="39080775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xmlns="" id="{681EA65E-C6ED-7A47-B702-91E411161BC0}"/>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xmlns="" id="{FFC04838-630A-264D-B02D-DCCFA326C9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4756" name="Slide Number Placeholder 3">
            <a:extLst>
              <a:ext uri="{FF2B5EF4-FFF2-40B4-BE49-F238E27FC236}">
                <a16:creationId xmlns:a16="http://schemas.microsoft.com/office/drawing/2014/main" xmlns="" id="{190DF2A9-E65F-4B4C-B294-2B48B23C9D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5D7BE9B-C814-0D49-825B-7768A44C0CE9}" type="slidenum">
              <a:rPr lang="en-GB" altLang="en-US" sz="1200" smtClean="0"/>
              <a:pPr/>
              <a:t>199</a:t>
            </a:fld>
            <a:endParaRPr lang="en-GB" altLang="en-US" sz="1200"/>
          </a:p>
        </p:txBody>
      </p:sp>
    </p:spTree>
    <p:extLst>
      <p:ext uri="{BB962C8B-B14F-4D97-AF65-F5344CB8AC3E}">
        <p14:creationId xmlns:p14="http://schemas.microsoft.com/office/powerpoint/2010/main" val="107368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21F7FA86-9A11-864F-9B1F-93AE3B976CAF}"/>
              </a:ext>
            </a:extLst>
          </p:cNvPr>
          <p:cNvSpPr/>
          <p:nvPr/>
        </p:nvSpPr>
        <p:spPr>
          <a:xfrm flipV="1">
            <a:off x="5410200" y="3810000"/>
            <a:ext cx="3733800" cy="9048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5" name="Rectangle 4">
            <a:extLst>
              <a:ext uri="{FF2B5EF4-FFF2-40B4-BE49-F238E27FC236}">
                <a16:creationId xmlns:a16="http://schemas.microsoft.com/office/drawing/2014/main" xmlns="" id="{FB4116A1-5E26-D04B-A4CD-70CFC952E0E4}"/>
              </a:ext>
            </a:extLst>
          </p:cNvPr>
          <p:cNvSpPr/>
          <p:nvPr/>
        </p:nvSpPr>
        <p:spPr>
          <a:xfrm flipV="1">
            <a:off x="5410200" y="3897315"/>
            <a:ext cx="3733800" cy="19208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6" name="Rectangle 5">
            <a:extLst>
              <a:ext uri="{FF2B5EF4-FFF2-40B4-BE49-F238E27FC236}">
                <a16:creationId xmlns:a16="http://schemas.microsoft.com/office/drawing/2014/main" xmlns="" id="{14DEA0D3-6C27-914C-8F2A-3585D425419E}"/>
              </a:ext>
            </a:extLst>
          </p:cNvPr>
          <p:cNvSpPr/>
          <p:nvPr/>
        </p:nvSpPr>
        <p:spPr>
          <a:xfrm flipV="1">
            <a:off x="5410200" y="4114801"/>
            <a:ext cx="3733800"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7" name="Rectangle 6">
            <a:extLst>
              <a:ext uri="{FF2B5EF4-FFF2-40B4-BE49-F238E27FC236}">
                <a16:creationId xmlns:a16="http://schemas.microsoft.com/office/drawing/2014/main" xmlns="" id="{3165F529-412A-CD40-8DDD-1B40F3631344}"/>
              </a:ext>
            </a:extLst>
          </p:cNvPr>
          <p:cNvSpPr/>
          <p:nvPr/>
        </p:nvSpPr>
        <p:spPr>
          <a:xfrm flipV="1">
            <a:off x="5410201" y="4164013"/>
            <a:ext cx="1965325" cy="19050"/>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0" name="Rectangle 9">
            <a:extLst>
              <a:ext uri="{FF2B5EF4-FFF2-40B4-BE49-F238E27FC236}">
                <a16:creationId xmlns:a16="http://schemas.microsoft.com/office/drawing/2014/main" xmlns="" id="{2C111789-72FB-9E44-B8DF-0903A32E7B7E}"/>
              </a:ext>
            </a:extLst>
          </p:cNvPr>
          <p:cNvSpPr/>
          <p:nvPr/>
        </p:nvSpPr>
        <p:spPr>
          <a:xfrm flipV="1">
            <a:off x="5410201" y="4198940"/>
            <a:ext cx="1965325"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11" name="Rounded Rectangle 10">
            <a:extLst>
              <a:ext uri="{FF2B5EF4-FFF2-40B4-BE49-F238E27FC236}">
                <a16:creationId xmlns:a16="http://schemas.microsoft.com/office/drawing/2014/main" xmlns="" id="{04CF2072-FC30-4846-A528-3212705A7466}"/>
              </a:ext>
            </a:extLst>
          </p:cNvPr>
          <p:cNvSpPr/>
          <p:nvPr/>
        </p:nvSpPr>
        <p:spPr bwMode="white">
          <a:xfrm>
            <a:off x="5410201" y="3962400"/>
            <a:ext cx="3063875" cy="26988"/>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12" name="Rounded Rectangle 11">
            <a:extLst>
              <a:ext uri="{FF2B5EF4-FFF2-40B4-BE49-F238E27FC236}">
                <a16:creationId xmlns:a16="http://schemas.microsoft.com/office/drawing/2014/main" xmlns="" id="{0FDB8BF5-28F6-F441-BB3C-F48DDEA3E3E4}"/>
              </a:ext>
            </a:extLst>
          </p:cNvPr>
          <p:cNvSpPr/>
          <p:nvPr/>
        </p:nvSpPr>
        <p:spPr bwMode="white">
          <a:xfrm>
            <a:off x="7377113" y="4060827"/>
            <a:ext cx="1600200" cy="36513"/>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3" name="Rectangle 12">
            <a:extLst>
              <a:ext uri="{FF2B5EF4-FFF2-40B4-BE49-F238E27FC236}">
                <a16:creationId xmlns:a16="http://schemas.microsoft.com/office/drawing/2014/main" xmlns="" id="{F6A9ED98-9360-B040-883F-8A6D00C73F32}"/>
              </a:ext>
            </a:extLst>
          </p:cNvPr>
          <p:cNvSpPr/>
          <p:nvPr/>
        </p:nvSpPr>
        <p:spPr>
          <a:xfrm>
            <a:off x="0" y="3649665"/>
            <a:ext cx="9144000" cy="2444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4" name="Rectangle 13">
            <a:extLst>
              <a:ext uri="{FF2B5EF4-FFF2-40B4-BE49-F238E27FC236}">
                <a16:creationId xmlns:a16="http://schemas.microsoft.com/office/drawing/2014/main" xmlns="" id="{937CD2BC-C7E8-844D-A45F-75AAA7563990}"/>
              </a:ext>
            </a:extLst>
          </p:cNvPr>
          <p:cNvSpPr/>
          <p:nvPr/>
        </p:nvSpPr>
        <p:spPr>
          <a:xfrm>
            <a:off x="0" y="3675065"/>
            <a:ext cx="9144000" cy="1412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5" name="Rectangle 14">
            <a:extLst>
              <a:ext uri="{FF2B5EF4-FFF2-40B4-BE49-F238E27FC236}">
                <a16:creationId xmlns:a16="http://schemas.microsoft.com/office/drawing/2014/main" xmlns="" id="{E7040711-A46D-044F-860D-BD3C77D1C8AB}"/>
              </a:ext>
            </a:extLst>
          </p:cNvPr>
          <p:cNvSpPr/>
          <p:nvPr/>
        </p:nvSpPr>
        <p:spPr>
          <a:xfrm flipV="1">
            <a:off x="6413500" y="3643313"/>
            <a:ext cx="2730500" cy="247650"/>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6" name="Rectangle 15">
            <a:extLst>
              <a:ext uri="{FF2B5EF4-FFF2-40B4-BE49-F238E27FC236}">
                <a16:creationId xmlns:a16="http://schemas.microsoft.com/office/drawing/2014/main" xmlns="" id="{8633FBA8-008A-584A-AD28-873AE820A93F}"/>
              </a:ext>
            </a:extLst>
          </p:cNvPr>
          <p:cNvSpPr/>
          <p:nvPr/>
        </p:nvSpPr>
        <p:spPr>
          <a:xfrm>
            <a:off x="0" y="0"/>
            <a:ext cx="9144000" cy="37020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8" name="Title 7"/>
          <p:cNvSpPr>
            <a:spLocks noGrp="1"/>
          </p:cNvSpPr>
          <p:nvPr>
            <p:ph type="ctrTitle"/>
          </p:nvPr>
        </p:nvSpPr>
        <p:spPr>
          <a:xfrm>
            <a:off x="457200" y="2401889"/>
            <a:ext cx="8458200" cy="1470025"/>
          </a:xfrm>
        </p:spPr>
        <p:txBody>
          <a:bodyPr anchor="b"/>
          <a:lstStyle>
            <a:lvl1pPr>
              <a:defRPr sz="3300">
                <a:solidFill>
                  <a:schemeClr val="bg1"/>
                </a:solidFill>
              </a:defRPr>
            </a:lvl1pPr>
          </a:lstStyle>
          <a:p>
            <a:r>
              <a:rPr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lang="en-US"/>
              <a:t>Click to edit Master subtitle style</a:t>
            </a:r>
          </a:p>
        </p:txBody>
      </p:sp>
      <p:sp>
        <p:nvSpPr>
          <p:cNvPr id="17" name="Date Placeholder 27">
            <a:extLst>
              <a:ext uri="{FF2B5EF4-FFF2-40B4-BE49-F238E27FC236}">
                <a16:creationId xmlns:a16="http://schemas.microsoft.com/office/drawing/2014/main" xmlns="" id="{1DE9BE5E-FB21-AB42-A87D-9758120551A5}"/>
              </a:ext>
            </a:extLst>
          </p:cNvPr>
          <p:cNvSpPr>
            <a:spLocks noGrp="1"/>
          </p:cNvSpPr>
          <p:nvPr>
            <p:ph type="dt" sz="half" idx="10"/>
          </p:nvPr>
        </p:nvSpPr>
        <p:spPr>
          <a:xfrm>
            <a:off x="6705600" y="4206875"/>
            <a:ext cx="960438"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18" name="Footer Placeholder 16">
            <a:extLst>
              <a:ext uri="{FF2B5EF4-FFF2-40B4-BE49-F238E27FC236}">
                <a16:creationId xmlns:a16="http://schemas.microsoft.com/office/drawing/2014/main" xmlns="" id="{0A9E6D58-149C-6642-BBCB-28EFF077E8FD}"/>
              </a:ext>
            </a:extLst>
          </p:cNvPr>
          <p:cNvSpPr>
            <a:spLocks noGrp="1"/>
          </p:cNvSpPr>
          <p:nvPr>
            <p:ph type="ftr" sz="quarter" idx="11"/>
          </p:nvPr>
        </p:nvSpPr>
        <p:spPr>
          <a:xfrm>
            <a:off x="5410200" y="4205288"/>
            <a:ext cx="1295400"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19" name="Slide Number Placeholder 28">
            <a:extLst>
              <a:ext uri="{FF2B5EF4-FFF2-40B4-BE49-F238E27FC236}">
                <a16:creationId xmlns:a16="http://schemas.microsoft.com/office/drawing/2014/main" xmlns="" id="{A45D4E5D-DF13-BD41-8D66-2C521CA25582}"/>
              </a:ext>
            </a:extLst>
          </p:cNvPr>
          <p:cNvSpPr>
            <a:spLocks noGrp="1"/>
          </p:cNvSpPr>
          <p:nvPr>
            <p:ph type="sldNum" sz="quarter" idx="12"/>
          </p:nvPr>
        </p:nvSpPr>
        <p:spPr>
          <a:xfrm>
            <a:off x="8320089" y="1590"/>
            <a:ext cx="747712" cy="365125"/>
          </a:xfrm>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417991204"/>
      </p:ext>
    </p:extLst>
  </p:cSld>
  <p:clrMapOvr>
    <a:masterClrMapping/>
  </p:clrMapOvr>
  <p:transition>
    <p:wheel spokes="8"/>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EDE3D462-BD3F-5E4F-911C-A77A760DFBF4}"/>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5" name="Footer Placeholder 2">
            <a:extLst>
              <a:ext uri="{FF2B5EF4-FFF2-40B4-BE49-F238E27FC236}">
                <a16:creationId xmlns:a16="http://schemas.microsoft.com/office/drawing/2014/main" xmlns="" id="{D2DC02AA-5564-F747-B1C2-0BC9EC056588}"/>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3E073089-AEB0-F54E-AAE1-A9715CC4F5E3}"/>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761203465"/>
      </p:ext>
    </p:extLst>
  </p:cSld>
  <p:clrMapOvr>
    <a:masterClrMapping/>
  </p:clrMapOvr>
  <p:transition>
    <p:wheel spokes="8"/>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2"/>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lang="en-US"/>
              <a:t>Click to edit Master title style</a:t>
            </a:r>
          </a:p>
        </p:txBody>
      </p:sp>
      <p:sp>
        <p:nvSpPr>
          <p:cNvPr id="3" name="Text Placeholder 2"/>
          <p:cNvSpPr>
            <a:spLocks noGrp="1"/>
          </p:cNvSpPr>
          <p:nvPr>
            <p:ph type="body" idx="1"/>
          </p:nvPr>
        </p:nvSpPr>
        <p:spPr>
          <a:xfrm>
            <a:off x="722313" y="3367088"/>
            <a:ext cx="7772400" cy="1509712"/>
          </a:xfrm>
        </p:spPr>
        <p:txBody>
          <a:bodyPr/>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a:r>
              <a:rPr lang="en-US"/>
              <a:t>Edit Master text styles</a:t>
            </a:r>
          </a:p>
        </p:txBody>
      </p:sp>
      <p:sp>
        <p:nvSpPr>
          <p:cNvPr id="4" name="Date Placeholder 13">
            <a:extLst>
              <a:ext uri="{FF2B5EF4-FFF2-40B4-BE49-F238E27FC236}">
                <a16:creationId xmlns:a16="http://schemas.microsoft.com/office/drawing/2014/main" xmlns="" id="{BD51F1A7-3F79-EA41-A9FA-B8DF596C79E5}"/>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5" name="Footer Placeholder 2">
            <a:extLst>
              <a:ext uri="{FF2B5EF4-FFF2-40B4-BE49-F238E27FC236}">
                <a16:creationId xmlns:a16="http://schemas.microsoft.com/office/drawing/2014/main" xmlns="" id="{2C88756B-D69B-234D-9B47-A40BBC959B5F}"/>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69CE3E83-6D2C-644F-B3B6-435B3DCAE00E}"/>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886507155"/>
      </p:ext>
    </p:extLst>
  </p:cSld>
  <p:clrMapOvr>
    <a:masterClrMapping/>
  </p:clrMapOvr>
  <p:transition>
    <p:wheel spokes="8"/>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249426"/>
            <a:ext cx="4038600" cy="4525963"/>
          </a:xfrm>
        </p:spPr>
        <p:txBody>
          <a:bodyPr/>
          <a:lstStyle>
            <a:lvl1pPr>
              <a:defRPr sz="1500"/>
            </a:lvl1pPr>
            <a:lvl2pPr>
              <a:defRPr sz="1425"/>
            </a:lvl2pPr>
            <a:lvl3pPr>
              <a:defRPr sz="1350"/>
            </a:lvl3pPr>
            <a:lvl4pPr>
              <a:defRPr sz="1350"/>
            </a:lvl4pPr>
            <a:lvl5pPr>
              <a:defRPr sz="13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2249426"/>
            <a:ext cx="4038600" cy="4525963"/>
          </a:xfrm>
        </p:spPr>
        <p:txBody>
          <a:bodyPr/>
          <a:lstStyle>
            <a:lvl1pPr>
              <a:defRPr sz="1500"/>
            </a:lvl1pPr>
            <a:lvl2pPr>
              <a:defRPr sz="1425"/>
            </a:lvl2pPr>
            <a:lvl3pPr>
              <a:defRPr sz="1350"/>
            </a:lvl3pPr>
            <a:lvl4pPr>
              <a:defRPr sz="1350"/>
            </a:lvl4pPr>
            <a:lvl5pPr>
              <a:defRPr sz="135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xmlns="" id="{0429C6C8-CC86-D143-8B22-86EEE8E8DB60}"/>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6" name="Footer Placeholder 2">
            <a:extLst>
              <a:ext uri="{FF2B5EF4-FFF2-40B4-BE49-F238E27FC236}">
                <a16:creationId xmlns:a16="http://schemas.microsoft.com/office/drawing/2014/main" xmlns="" id="{5E36280F-73CB-F945-A8BA-0BF59CCCA8D3}"/>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27A4AFDE-10E7-6F4F-96C8-36E13731964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549398569"/>
      </p:ext>
    </p:extLst>
  </p:cSld>
  <p:clrMapOvr>
    <a:masterClrMapping/>
  </p:clrMapOvr>
  <p:transition>
    <p:wheel spokes="8"/>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lstStyle>
            <a:lvl1pPr>
              <a:defRPr sz="3000" b="0" i="0" cap="none" baseline="0"/>
            </a:lvl1pPr>
          </a:lstStyle>
          <a:p>
            <a:r>
              <a:rPr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a:r>
              <a:rPr lang="en-US"/>
              <a:t>Edit Master text styles</a:t>
            </a:r>
          </a:p>
        </p:txBody>
      </p:sp>
      <p:sp>
        <p:nvSpPr>
          <p:cNvPr id="4" name="Text Placeholder 3"/>
          <p:cNvSpPr>
            <a:spLocks noGrp="1"/>
          </p:cNvSpPr>
          <p:nvPr>
            <p:ph type="body" sz="half" idx="3"/>
          </p:nvPr>
        </p:nvSpPr>
        <p:spPr>
          <a:xfrm>
            <a:off x="4721226" y="2244970"/>
            <a:ext cx="4041775"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a:r>
              <a:rPr lang="en-US"/>
              <a:t>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718305" y="2708519"/>
            <a:ext cx="4041775" cy="3886200"/>
          </a:xfrm>
        </p:spPr>
        <p:txBody>
          <a:bodyPr/>
          <a:lstStyle>
            <a:lvl1pPr>
              <a:defRPr sz="1500"/>
            </a:lvl1pPr>
            <a:lvl2pPr>
              <a:defRPr sz="1500"/>
            </a:lvl2pPr>
            <a:lvl3pPr>
              <a:defRPr sz="135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25">
            <a:extLst>
              <a:ext uri="{FF2B5EF4-FFF2-40B4-BE49-F238E27FC236}">
                <a16:creationId xmlns:a16="http://schemas.microsoft.com/office/drawing/2014/main" xmlns="" id="{9AA4A15E-2B27-3D48-B860-6FE3D6582911}"/>
              </a:ext>
            </a:extLst>
          </p:cNvPr>
          <p:cNvSpPr>
            <a:spLocks noGrp="1"/>
          </p:cNvSpPr>
          <p:nvPr>
            <p:ph type="dt" sz="half" idx="10"/>
          </p:nvPr>
        </p:nvSpPr>
        <p:spPr>
          <a:xfrm>
            <a:off x="6586539" y="612775"/>
            <a:ext cx="957262" cy="457200"/>
          </a:xfrm>
          <a:prstGeom prst="rect">
            <a:avLst/>
          </a:prstGeom>
        </p:spPr>
        <p:txBody>
          <a:bodyPr rtlCol="0"/>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8" name="Slide Number Placeholder 26">
            <a:extLst>
              <a:ext uri="{FF2B5EF4-FFF2-40B4-BE49-F238E27FC236}">
                <a16:creationId xmlns:a16="http://schemas.microsoft.com/office/drawing/2014/main" xmlns="" id="{6A2BE536-E452-A948-8A5F-C85B1107FBEE}"/>
              </a:ext>
            </a:extLst>
          </p:cNvPr>
          <p:cNvSpPr>
            <a:spLocks noGrp="1"/>
          </p:cNvSpPr>
          <p:nvPr>
            <p:ph type="sldNum" sz="quarter" idx="11"/>
          </p:nvPr>
        </p:nvSpPr>
        <p:spPr/>
        <p:txBody>
          <a:bodyPr/>
          <a:lstStyle>
            <a:lvl1pPr>
              <a:defRPr/>
            </a:lvl1pPr>
          </a:lstStyle>
          <a:p>
            <a:fld id="{D0E22631-3B24-DD43-AAD6-255718F64086}" type="slidenum">
              <a:rPr lang="en-US" smtClean="0"/>
              <a:t>‹#›</a:t>
            </a:fld>
            <a:endParaRPr lang="en-US"/>
          </a:p>
        </p:txBody>
      </p:sp>
      <p:sp>
        <p:nvSpPr>
          <p:cNvPr id="9" name="Footer Placeholder 27">
            <a:extLst>
              <a:ext uri="{FF2B5EF4-FFF2-40B4-BE49-F238E27FC236}">
                <a16:creationId xmlns:a16="http://schemas.microsoft.com/office/drawing/2014/main" xmlns="" id="{A04E9066-9AD6-194C-9611-CBF5FA2E33C8}"/>
              </a:ext>
            </a:extLst>
          </p:cNvPr>
          <p:cNvSpPr>
            <a:spLocks noGrp="1"/>
          </p:cNvSpPr>
          <p:nvPr>
            <p:ph type="ftr" sz="quarter" idx="12"/>
          </p:nvPr>
        </p:nvSpPr>
        <p:spPr>
          <a:xfrm>
            <a:off x="5257801" y="612775"/>
            <a:ext cx="1325563" cy="457200"/>
          </a:xfrm>
          <a:prstGeom prst="rect">
            <a:avLst/>
          </a:prstGeom>
        </p:spPr>
        <p:txBody>
          <a:bodyPr rtlCol="0"/>
          <a:lstStyle>
            <a:lvl1pPr algn="r" fontAlgn="auto">
              <a:spcBef>
                <a:spcPts val="0"/>
              </a:spcBef>
              <a:spcAft>
                <a:spcPts val="0"/>
              </a:spcAft>
              <a:defRPr sz="600">
                <a:solidFill>
                  <a:srgbClr val="438086"/>
                </a:solidFill>
                <a:latin typeface="Georgia"/>
              </a:defRPr>
            </a:lvl1pPr>
          </a:lstStyle>
          <a:p>
            <a:endParaRPr lang="en-US"/>
          </a:p>
        </p:txBody>
      </p:sp>
    </p:spTree>
    <p:extLst>
      <p:ext uri="{BB962C8B-B14F-4D97-AF65-F5344CB8AC3E}">
        <p14:creationId xmlns:p14="http://schemas.microsoft.com/office/powerpoint/2010/main" val="2791524122"/>
      </p:ext>
    </p:extLst>
  </p:cSld>
  <p:clrMapOvr>
    <a:masterClrMapping/>
  </p:clrMapOvr>
  <p:transition>
    <p:wheel spokes="8"/>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lstStyle>
            <a:lvl1pPr>
              <a:defRPr sz="3000">
                <a:solidFill>
                  <a:schemeClr val="tx2"/>
                </a:solidFill>
              </a:defRPr>
            </a:lvl1pPr>
          </a:lstStyle>
          <a:p>
            <a:r>
              <a:rPr lang="en-US"/>
              <a:t>Click to edit Master title style</a:t>
            </a:r>
          </a:p>
        </p:txBody>
      </p:sp>
      <p:sp>
        <p:nvSpPr>
          <p:cNvPr id="3" name="Date Placeholder 2">
            <a:extLst>
              <a:ext uri="{FF2B5EF4-FFF2-40B4-BE49-F238E27FC236}">
                <a16:creationId xmlns:a16="http://schemas.microsoft.com/office/drawing/2014/main" xmlns="" id="{8E65479A-0B06-E24F-B0EF-263811DD92B6}"/>
              </a:ext>
            </a:extLst>
          </p:cNvPr>
          <p:cNvSpPr>
            <a:spLocks noGrp="1"/>
          </p:cNvSpPr>
          <p:nvPr>
            <p:ph type="dt" sz="half" idx="10"/>
          </p:nvPr>
        </p:nvSpPr>
        <p:spPr>
          <a:xfrm>
            <a:off x="6583364"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4" name="Footer Placeholder 3">
            <a:extLst>
              <a:ext uri="{FF2B5EF4-FFF2-40B4-BE49-F238E27FC236}">
                <a16:creationId xmlns:a16="http://schemas.microsoft.com/office/drawing/2014/main" xmlns="" id="{4E08A7A4-059C-514E-879B-A5B472CFAC03}"/>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5" name="Slide Number Placeholder 4">
            <a:extLst>
              <a:ext uri="{FF2B5EF4-FFF2-40B4-BE49-F238E27FC236}">
                <a16:creationId xmlns:a16="http://schemas.microsoft.com/office/drawing/2014/main" xmlns="" id="{13DABF39-7C5C-1E42-90E3-CDA6FFB9D69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988978648"/>
      </p:ext>
    </p:extLst>
  </p:cSld>
  <p:clrMapOvr>
    <a:masterClrMapping/>
  </p:clrMapOvr>
  <p:transition>
    <p:wheel spokes="8"/>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xmlns="" id="{42DBF990-74D9-6A4E-8505-92855B327762}"/>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3" name="Footer Placeholder 2">
            <a:extLst>
              <a:ext uri="{FF2B5EF4-FFF2-40B4-BE49-F238E27FC236}">
                <a16:creationId xmlns:a16="http://schemas.microsoft.com/office/drawing/2014/main" xmlns="" id="{0FEB244A-15E4-FE49-8A5B-12B118BA28BA}"/>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4" name="Slide Number Placeholder 22">
            <a:extLst>
              <a:ext uri="{FF2B5EF4-FFF2-40B4-BE49-F238E27FC236}">
                <a16:creationId xmlns:a16="http://schemas.microsoft.com/office/drawing/2014/main" xmlns="" id="{7B91DC3B-F7A5-FA48-8401-06322FD6A99A}"/>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034814416"/>
      </p:ext>
    </p:extLst>
  </p:cSld>
  <p:clrMapOvr>
    <a:masterClrMapping/>
  </p:clrMapOvr>
  <p:transition>
    <p:wheel spokes="8"/>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a:r>
              <a:rPr lang="en-US"/>
              <a:t>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xmlns="" id="{BF5D7495-CF65-984F-B2D9-8116097E40C3}"/>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6" name="Footer Placeholder 2">
            <a:extLst>
              <a:ext uri="{FF2B5EF4-FFF2-40B4-BE49-F238E27FC236}">
                <a16:creationId xmlns:a16="http://schemas.microsoft.com/office/drawing/2014/main" xmlns="" id="{D3C1A2EB-D4AC-174F-B079-F463CC7C77E2}"/>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2A8C859F-F5C6-6C43-9CAB-ADA5F6D8F20E}"/>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2701217535"/>
      </p:ext>
    </p:extLst>
  </p:cSld>
  <p:clrMapOvr>
    <a:masterClrMapping/>
  </p:clrMapOvr>
  <p:transition>
    <p:wheel spokes="8"/>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normAutofit/>
          </a:bodyPr>
          <a:lstStyle>
            <a:lvl1pPr marL="0" indent="0">
              <a:buNone/>
              <a:defRPr sz="24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88443" y="3274310"/>
            <a:ext cx="2590800" cy="2516489"/>
          </a:xfrm>
        </p:spPr>
        <p:txBody>
          <a:bodyPr lIns="0" tIns="0" rIns="45720"/>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a:r>
              <a:rPr lang="en-US"/>
              <a:t>Edit Master text styles</a:t>
            </a:r>
          </a:p>
        </p:txBody>
      </p:sp>
      <p:sp>
        <p:nvSpPr>
          <p:cNvPr id="5" name="Date Placeholder 13">
            <a:extLst>
              <a:ext uri="{FF2B5EF4-FFF2-40B4-BE49-F238E27FC236}">
                <a16:creationId xmlns:a16="http://schemas.microsoft.com/office/drawing/2014/main" xmlns="" id="{D1BFB133-5214-0C42-BD98-5CBF2359B0EB}"/>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6" name="Footer Placeholder 2">
            <a:extLst>
              <a:ext uri="{FF2B5EF4-FFF2-40B4-BE49-F238E27FC236}">
                <a16:creationId xmlns:a16="http://schemas.microsoft.com/office/drawing/2014/main" xmlns="" id="{0762B181-81E3-A048-BF92-453D98B853F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7" name="Slide Number Placeholder 22">
            <a:extLst>
              <a:ext uri="{FF2B5EF4-FFF2-40B4-BE49-F238E27FC236}">
                <a16:creationId xmlns:a16="http://schemas.microsoft.com/office/drawing/2014/main" xmlns="" id="{66D3E8DA-C3E6-D145-B148-46F74977E082}"/>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531548292"/>
      </p:ext>
    </p:extLst>
  </p:cSld>
  <p:clrMapOvr>
    <a:masterClrMapping/>
  </p:clrMapOvr>
  <p:transition>
    <p:wheel spokes="8"/>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45771C5A-7A89-3D49-B9F8-681BBAF51809}"/>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5" name="Footer Placeholder 2">
            <a:extLst>
              <a:ext uri="{FF2B5EF4-FFF2-40B4-BE49-F238E27FC236}">
                <a16:creationId xmlns:a16="http://schemas.microsoft.com/office/drawing/2014/main" xmlns="" id="{F746AAD9-958E-C245-A6D3-200712BE1B1A}"/>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C7F5F435-93F1-CD42-80C8-31F195F36BC5}"/>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811446771"/>
      </p:ext>
    </p:extLst>
  </p:cSld>
  <p:clrMapOvr>
    <a:masterClrMapping/>
  </p:clrMapOvr>
  <p:transition>
    <p:wheel spokes="8"/>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xmlns="" id="{681E0B18-ACF6-4343-83FA-13C583473246}"/>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5" name="Footer Placeholder 2">
            <a:extLst>
              <a:ext uri="{FF2B5EF4-FFF2-40B4-BE49-F238E27FC236}">
                <a16:creationId xmlns:a16="http://schemas.microsoft.com/office/drawing/2014/main" xmlns="" id="{29A46BA7-A7B2-604B-BBAC-1B6FBB72935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BBF0A055-489F-C749-A800-BF7B7461E2D3}"/>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896719641"/>
      </p:ext>
    </p:extLst>
  </p:cSld>
  <p:clrMapOvr>
    <a:masterClrMapping/>
  </p:clrMapOvr>
  <p:transition>
    <p:wheel spokes="8"/>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609600"/>
            <a:ext cx="8839200" cy="990600"/>
          </a:xfrm>
        </p:spPr>
        <p:txBody>
          <a:bodyPr/>
          <a:lstStyle>
            <a:lvl1pPr>
              <a:defRPr sz="3000">
                <a:solidFill>
                  <a:srgbClr val="002060"/>
                </a:solidFill>
              </a:defRPr>
            </a:lvl1pPr>
          </a:lstStyle>
          <a:p>
            <a:r>
              <a:rPr lang="en-US"/>
              <a:t>Click to edit Master title style</a:t>
            </a:r>
            <a:endParaRPr lang="en-US" dirty="0"/>
          </a:p>
        </p:txBody>
      </p:sp>
      <p:sp>
        <p:nvSpPr>
          <p:cNvPr id="3" name="Text Placeholder 2"/>
          <p:cNvSpPr>
            <a:spLocks noGrp="1"/>
          </p:cNvSpPr>
          <p:nvPr>
            <p:ph type="body" idx="1"/>
          </p:nvPr>
        </p:nvSpPr>
        <p:spPr>
          <a:xfrm>
            <a:off x="152400" y="1752600"/>
            <a:ext cx="8839200" cy="4876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3">
            <a:extLst>
              <a:ext uri="{FF2B5EF4-FFF2-40B4-BE49-F238E27FC236}">
                <a16:creationId xmlns:a16="http://schemas.microsoft.com/office/drawing/2014/main" xmlns="" id="{B631287D-0E21-CB49-8155-35E0086C90AF}"/>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fld id="{DA1657D9-3D32-D64F-A704-4CEE28BF266A}" type="datetimeFigureOut">
              <a:rPr lang="en-US" smtClean="0"/>
              <a:t>11/4/2019</a:t>
            </a:fld>
            <a:endParaRPr lang="en-US"/>
          </a:p>
        </p:txBody>
      </p:sp>
      <p:sp>
        <p:nvSpPr>
          <p:cNvPr id="5" name="Footer Placeholder 2">
            <a:extLst>
              <a:ext uri="{FF2B5EF4-FFF2-40B4-BE49-F238E27FC236}">
                <a16:creationId xmlns:a16="http://schemas.microsoft.com/office/drawing/2014/main" xmlns="" id="{19F80A0E-573F-404C-8926-A780E2934B51}"/>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endParaRPr lang="en-US"/>
          </a:p>
        </p:txBody>
      </p:sp>
      <p:sp>
        <p:nvSpPr>
          <p:cNvPr id="6" name="Slide Number Placeholder 22">
            <a:extLst>
              <a:ext uri="{FF2B5EF4-FFF2-40B4-BE49-F238E27FC236}">
                <a16:creationId xmlns:a16="http://schemas.microsoft.com/office/drawing/2014/main" xmlns="" id="{D4C357AC-0C13-0544-BB52-10EAD2E69C67}"/>
              </a:ext>
            </a:extLst>
          </p:cNvPr>
          <p:cNvSpPr>
            <a:spLocks noGrp="1"/>
          </p:cNvSpPr>
          <p:nvPr>
            <p:ph type="sldNum" sz="quarter" idx="12"/>
          </p:nvPr>
        </p:nvSpPr>
        <p:spPr/>
        <p:txBody>
          <a:bodyPr/>
          <a:lstStyle>
            <a:lvl1pPr>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1199846968"/>
      </p:ext>
    </p:extLst>
  </p:cSld>
  <p:clrMapOvr>
    <a:masterClrMapping/>
  </p:clrMapOvr>
  <p:transition>
    <p:wheel spokes="8"/>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Rectangle 6">
            <a:extLst>
              <a:ext uri="{FF2B5EF4-FFF2-40B4-BE49-F238E27FC236}">
                <a16:creationId xmlns:a16="http://schemas.microsoft.com/office/drawing/2014/main" xmlns="" id="{918951D0-390E-B24B-A101-5B8470C286CD}"/>
              </a:ext>
            </a:extLst>
          </p:cNvPr>
          <p:cNvSpPr>
            <a:spLocks noGrp="1" noChangeArrowheads="1"/>
          </p:cNvSpPr>
          <p:nvPr>
            <p:ph type="sldNum" sz="quarter" idx="10"/>
          </p:nvPr>
        </p:nvSpPr>
        <p:spPr>
          <a:ln/>
        </p:spPr>
        <p:txBody>
          <a:bodyPr/>
          <a:lstStyle>
            <a:lvl1pPr>
              <a:defRPr/>
            </a:lvl1pPr>
          </a:lstStyle>
          <a:p>
            <a:r>
              <a:rPr lang="en-US" altLang="en-US"/>
              <a:t>4-</a:t>
            </a:r>
            <a:fld id="{4C54E76D-888E-5547-ACDA-AA93BD7E4CAB}" type="slidenum">
              <a:rPr lang="en-US" altLang="en-US"/>
              <a:pPr/>
              <a:t>‹#›</a:t>
            </a:fld>
            <a:endParaRPr lang="en-US" altLang="en-US"/>
          </a:p>
        </p:txBody>
      </p:sp>
    </p:spTree>
    <p:extLst>
      <p:ext uri="{BB962C8B-B14F-4D97-AF65-F5344CB8AC3E}">
        <p14:creationId xmlns:p14="http://schemas.microsoft.com/office/powerpoint/2010/main" val="2222533806"/>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21C255B9-450D-3042-907F-A4C400DEACB0}"/>
              </a:ext>
            </a:extLst>
          </p:cNvPr>
          <p:cNvSpPr>
            <a:spLocks noGrp="1" noChangeArrowheads="1"/>
          </p:cNvSpPr>
          <p:nvPr>
            <p:ph type="sldNum" sz="quarter" idx="10"/>
          </p:nvPr>
        </p:nvSpPr>
        <p:spPr>
          <a:ln/>
        </p:spPr>
        <p:txBody>
          <a:bodyPr/>
          <a:lstStyle>
            <a:lvl1pPr>
              <a:defRPr/>
            </a:lvl1pPr>
          </a:lstStyle>
          <a:p>
            <a:r>
              <a:rPr lang="en-US" altLang="en-US"/>
              <a:t>4-</a:t>
            </a:r>
            <a:fld id="{CB4DECE3-EE0B-5749-B854-35E5A35CF497}" type="slidenum">
              <a:rPr lang="en-US" altLang="en-US"/>
              <a:pPr/>
              <a:t>‹#›</a:t>
            </a:fld>
            <a:endParaRPr lang="en-US" altLang="en-US"/>
          </a:p>
        </p:txBody>
      </p:sp>
    </p:spTree>
    <p:extLst>
      <p:ext uri="{BB962C8B-B14F-4D97-AF65-F5344CB8AC3E}">
        <p14:creationId xmlns:p14="http://schemas.microsoft.com/office/powerpoint/2010/main" val="1837654701"/>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Edit Master text styles</a:t>
            </a:r>
          </a:p>
        </p:txBody>
      </p:sp>
      <p:sp>
        <p:nvSpPr>
          <p:cNvPr id="4" name="Rectangle 6">
            <a:extLst>
              <a:ext uri="{FF2B5EF4-FFF2-40B4-BE49-F238E27FC236}">
                <a16:creationId xmlns:a16="http://schemas.microsoft.com/office/drawing/2014/main" xmlns="" id="{C1F75D29-1234-AF47-B25D-5BC8BE15FE0C}"/>
              </a:ext>
            </a:extLst>
          </p:cNvPr>
          <p:cNvSpPr>
            <a:spLocks noGrp="1" noChangeArrowheads="1"/>
          </p:cNvSpPr>
          <p:nvPr>
            <p:ph type="sldNum" sz="quarter" idx="10"/>
          </p:nvPr>
        </p:nvSpPr>
        <p:spPr>
          <a:ln/>
        </p:spPr>
        <p:txBody>
          <a:bodyPr/>
          <a:lstStyle>
            <a:lvl1pPr>
              <a:defRPr/>
            </a:lvl1pPr>
          </a:lstStyle>
          <a:p>
            <a:r>
              <a:rPr lang="en-US" altLang="en-US"/>
              <a:t>4-</a:t>
            </a:r>
            <a:fld id="{73D99292-E7E4-B849-8A2C-482E06E48157}" type="slidenum">
              <a:rPr lang="en-US" altLang="en-US"/>
              <a:pPr/>
              <a:t>‹#›</a:t>
            </a:fld>
            <a:endParaRPr lang="en-US" altLang="en-US"/>
          </a:p>
        </p:txBody>
      </p:sp>
    </p:spTree>
    <p:extLst>
      <p:ext uri="{BB962C8B-B14F-4D97-AF65-F5344CB8AC3E}">
        <p14:creationId xmlns:p14="http://schemas.microsoft.com/office/powerpoint/2010/main" val="1569945101"/>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69875" y="1393825"/>
            <a:ext cx="4205288" cy="49149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7564" y="1393825"/>
            <a:ext cx="4206875" cy="49149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xmlns="" id="{59542C91-AA0D-AC47-9BF1-5209D5933102}"/>
              </a:ext>
            </a:extLst>
          </p:cNvPr>
          <p:cNvSpPr>
            <a:spLocks noGrp="1" noChangeArrowheads="1"/>
          </p:cNvSpPr>
          <p:nvPr>
            <p:ph type="sldNum" sz="quarter" idx="10"/>
          </p:nvPr>
        </p:nvSpPr>
        <p:spPr>
          <a:ln/>
        </p:spPr>
        <p:txBody>
          <a:bodyPr/>
          <a:lstStyle>
            <a:lvl1pPr>
              <a:defRPr/>
            </a:lvl1pPr>
          </a:lstStyle>
          <a:p>
            <a:r>
              <a:rPr lang="en-US" altLang="en-US"/>
              <a:t>4-</a:t>
            </a:r>
            <a:fld id="{5E0B9DB3-AB91-0649-A8CF-322BE2147AC7}" type="slidenum">
              <a:rPr lang="en-US" altLang="en-US"/>
              <a:pPr/>
              <a:t>‹#›</a:t>
            </a:fld>
            <a:endParaRPr lang="en-US" altLang="en-US"/>
          </a:p>
        </p:txBody>
      </p:sp>
    </p:spTree>
    <p:extLst>
      <p:ext uri="{BB962C8B-B14F-4D97-AF65-F5344CB8AC3E}">
        <p14:creationId xmlns:p14="http://schemas.microsoft.com/office/powerpoint/2010/main" val="937236592"/>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xmlns="" id="{DF2E89E7-00BE-0B49-959C-8182B726ED65}"/>
              </a:ext>
            </a:extLst>
          </p:cNvPr>
          <p:cNvSpPr>
            <a:spLocks noGrp="1" noChangeArrowheads="1"/>
          </p:cNvSpPr>
          <p:nvPr>
            <p:ph type="sldNum" sz="quarter" idx="10"/>
          </p:nvPr>
        </p:nvSpPr>
        <p:spPr>
          <a:ln/>
        </p:spPr>
        <p:txBody>
          <a:bodyPr/>
          <a:lstStyle>
            <a:lvl1pPr>
              <a:defRPr/>
            </a:lvl1pPr>
          </a:lstStyle>
          <a:p>
            <a:r>
              <a:rPr lang="en-US" altLang="en-US"/>
              <a:t>4-</a:t>
            </a:r>
            <a:fld id="{CE07C23E-E833-C54C-9832-91A0689E6D3B}" type="slidenum">
              <a:rPr lang="en-US" altLang="en-US"/>
              <a:pPr/>
              <a:t>‹#›</a:t>
            </a:fld>
            <a:endParaRPr lang="en-US" altLang="en-US"/>
          </a:p>
        </p:txBody>
      </p:sp>
    </p:spTree>
    <p:extLst>
      <p:ext uri="{BB962C8B-B14F-4D97-AF65-F5344CB8AC3E}">
        <p14:creationId xmlns:p14="http://schemas.microsoft.com/office/powerpoint/2010/main" val="3295056653"/>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a:extLst>
              <a:ext uri="{FF2B5EF4-FFF2-40B4-BE49-F238E27FC236}">
                <a16:creationId xmlns:a16="http://schemas.microsoft.com/office/drawing/2014/main" xmlns="" id="{FBFF3D40-5BB2-814E-97EA-8DACA5B3F4D1}"/>
              </a:ext>
            </a:extLst>
          </p:cNvPr>
          <p:cNvSpPr>
            <a:spLocks noGrp="1" noChangeArrowheads="1"/>
          </p:cNvSpPr>
          <p:nvPr>
            <p:ph type="sldNum" sz="quarter" idx="10"/>
          </p:nvPr>
        </p:nvSpPr>
        <p:spPr>
          <a:ln/>
        </p:spPr>
        <p:txBody>
          <a:bodyPr/>
          <a:lstStyle>
            <a:lvl1pPr>
              <a:defRPr/>
            </a:lvl1pPr>
          </a:lstStyle>
          <a:p>
            <a:r>
              <a:rPr lang="en-US" altLang="en-US"/>
              <a:t>4-</a:t>
            </a:r>
            <a:fld id="{CB37A87D-824B-1446-AC89-098B6DA07401}" type="slidenum">
              <a:rPr lang="en-US" altLang="en-US"/>
              <a:pPr/>
              <a:t>‹#›</a:t>
            </a:fld>
            <a:endParaRPr lang="en-US" altLang="en-US"/>
          </a:p>
        </p:txBody>
      </p:sp>
    </p:spTree>
    <p:extLst>
      <p:ext uri="{BB962C8B-B14F-4D97-AF65-F5344CB8AC3E}">
        <p14:creationId xmlns:p14="http://schemas.microsoft.com/office/powerpoint/2010/main" val="1724987639"/>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xmlns="" id="{35A1063A-5ADD-4D4E-A4E4-22AB91BDE1D4}"/>
              </a:ext>
            </a:extLst>
          </p:cNvPr>
          <p:cNvSpPr>
            <a:spLocks noGrp="1" noChangeArrowheads="1"/>
          </p:cNvSpPr>
          <p:nvPr>
            <p:ph type="sldNum" sz="quarter" idx="10"/>
          </p:nvPr>
        </p:nvSpPr>
        <p:spPr>
          <a:ln/>
        </p:spPr>
        <p:txBody>
          <a:bodyPr/>
          <a:lstStyle>
            <a:lvl1pPr>
              <a:defRPr/>
            </a:lvl1pPr>
          </a:lstStyle>
          <a:p>
            <a:r>
              <a:rPr lang="en-US" altLang="en-US"/>
              <a:t>4-</a:t>
            </a:r>
            <a:fld id="{68B34820-4ED6-1046-BB8D-857750ED687B}" type="slidenum">
              <a:rPr lang="en-US" altLang="en-US"/>
              <a:pPr/>
              <a:t>‹#›</a:t>
            </a:fld>
            <a:endParaRPr lang="en-US" altLang="en-US"/>
          </a:p>
        </p:txBody>
      </p:sp>
    </p:spTree>
    <p:extLst>
      <p:ext uri="{BB962C8B-B14F-4D97-AF65-F5344CB8AC3E}">
        <p14:creationId xmlns:p14="http://schemas.microsoft.com/office/powerpoint/2010/main" val="2632653121"/>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Rectangle 6">
            <a:extLst>
              <a:ext uri="{FF2B5EF4-FFF2-40B4-BE49-F238E27FC236}">
                <a16:creationId xmlns:a16="http://schemas.microsoft.com/office/drawing/2014/main" xmlns="" id="{2EB78FE8-5D19-3C49-AE5F-77D8D8F86656}"/>
              </a:ext>
            </a:extLst>
          </p:cNvPr>
          <p:cNvSpPr>
            <a:spLocks noGrp="1" noChangeArrowheads="1"/>
          </p:cNvSpPr>
          <p:nvPr>
            <p:ph type="sldNum" sz="quarter" idx="10"/>
          </p:nvPr>
        </p:nvSpPr>
        <p:spPr>
          <a:ln/>
        </p:spPr>
        <p:txBody>
          <a:bodyPr/>
          <a:lstStyle>
            <a:lvl1pPr>
              <a:defRPr/>
            </a:lvl1pPr>
          </a:lstStyle>
          <a:p>
            <a:r>
              <a:rPr lang="en-US" altLang="en-US"/>
              <a:t>4-</a:t>
            </a:r>
            <a:fld id="{68F17B31-EAB6-9645-8D63-A5BBFF352130}" type="slidenum">
              <a:rPr lang="en-US" altLang="en-US"/>
              <a:pPr/>
              <a:t>‹#›</a:t>
            </a:fld>
            <a:endParaRPr lang="en-US" altLang="en-US"/>
          </a:p>
        </p:txBody>
      </p:sp>
    </p:spTree>
    <p:extLst>
      <p:ext uri="{BB962C8B-B14F-4D97-AF65-F5344CB8AC3E}">
        <p14:creationId xmlns:p14="http://schemas.microsoft.com/office/powerpoint/2010/main" val="1163559993"/>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Rectangle 6">
            <a:extLst>
              <a:ext uri="{FF2B5EF4-FFF2-40B4-BE49-F238E27FC236}">
                <a16:creationId xmlns:a16="http://schemas.microsoft.com/office/drawing/2014/main" xmlns="" id="{96893FFB-166C-234E-B051-70B298C1DC00}"/>
              </a:ext>
            </a:extLst>
          </p:cNvPr>
          <p:cNvSpPr>
            <a:spLocks noGrp="1" noChangeArrowheads="1"/>
          </p:cNvSpPr>
          <p:nvPr>
            <p:ph type="sldNum" sz="quarter" idx="10"/>
          </p:nvPr>
        </p:nvSpPr>
        <p:spPr>
          <a:ln/>
        </p:spPr>
        <p:txBody>
          <a:bodyPr/>
          <a:lstStyle>
            <a:lvl1pPr>
              <a:defRPr/>
            </a:lvl1pPr>
          </a:lstStyle>
          <a:p>
            <a:r>
              <a:rPr lang="en-US" altLang="en-US"/>
              <a:t>4-</a:t>
            </a:r>
            <a:fld id="{623DC74F-F2E6-8644-90D0-DA131FB3BD21}" type="slidenum">
              <a:rPr lang="en-US" altLang="en-US"/>
              <a:pPr/>
              <a:t>‹#›</a:t>
            </a:fld>
            <a:endParaRPr lang="en-US" altLang="en-US"/>
          </a:p>
        </p:txBody>
      </p:sp>
    </p:spTree>
    <p:extLst>
      <p:ext uri="{BB962C8B-B14F-4D97-AF65-F5344CB8AC3E}">
        <p14:creationId xmlns:p14="http://schemas.microsoft.com/office/powerpoint/2010/main" val="1901187471"/>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286164B6-5FEC-ED47-B709-92FCC7F11614}"/>
              </a:ext>
            </a:extLst>
          </p:cNvPr>
          <p:cNvSpPr>
            <a:spLocks noGrp="1" noChangeArrowheads="1"/>
          </p:cNvSpPr>
          <p:nvPr>
            <p:ph type="sldNum" sz="quarter" idx="10"/>
          </p:nvPr>
        </p:nvSpPr>
        <p:spPr>
          <a:ln/>
        </p:spPr>
        <p:txBody>
          <a:bodyPr/>
          <a:lstStyle>
            <a:lvl1pPr>
              <a:defRPr/>
            </a:lvl1pPr>
          </a:lstStyle>
          <a:p>
            <a:r>
              <a:rPr lang="en-US" altLang="en-US"/>
              <a:t>4-</a:t>
            </a:r>
            <a:fld id="{C54E6757-CB46-D348-97EF-1DC59D490532}" type="slidenum">
              <a:rPr lang="en-US" altLang="en-US"/>
              <a:pPr/>
              <a:t>‹#›</a:t>
            </a:fld>
            <a:endParaRPr lang="en-US" altLang="en-US"/>
          </a:p>
        </p:txBody>
      </p:sp>
    </p:spTree>
    <p:extLst>
      <p:ext uri="{BB962C8B-B14F-4D97-AF65-F5344CB8AC3E}">
        <p14:creationId xmlns:p14="http://schemas.microsoft.com/office/powerpoint/2010/main" val="1633941377"/>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13539" y="38102"/>
            <a:ext cx="2160587" cy="62706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31776" y="38102"/>
            <a:ext cx="6329363" cy="62706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xmlns="" id="{E0743313-E19C-1B4D-B887-D171AD063128}"/>
              </a:ext>
            </a:extLst>
          </p:cNvPr>
          <p:cNvSpPr>
            <a:spLocks noGrp="1" noChangeArrowheads="1"/>
          </p:cNvSpPr>
          <p:nvPr>
            <p:ph type="sldNum" sz="quarter" idx="10"/>
          </p:nvPr>
        </p:nvSpPr>
        <p:spPr>
          <a:ln/>
        </p:spPr>
        <p:txBody>
          <a:bodyPr/>
          <a:lstStyle>
            <a:lvl1pPr>
              <a:defRPr/>
            </a:lvl1pPr>
          </a:lstStyle>
          <a:p>
            <a:r>
              <a:rPr lang="en-US" altLang="en-US"/>
              <a:t>4-</a:t>
            </a:r>
            <a:fld id="{E8534DD0-300E-A84C-876A-FFF8A3A60121}" type="slidenum">
              <a:rPr lang="en-US" altLang="en-US"/>
              <a:pPr/>
              <a:t>‹#›</a:t>
            </a:fld>
            <a:endParaRPr lang="en-US" altLang="en-US"/>
          </a:p>
        </p:txBody>
      </p:sp>
    </p:spTree>
    <p:extLst>
      <p:ext uri="{BB962C8B-B14F-4D97-AF65-F5344CB8AC3E}">
        <p14:creationId xmlns:p14="http://schemas.microsoft.com/office/powerpoint/2010/main" val="134875112"/>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231776" y="38102"/>
            <a:ext cx="8642350" cy="1355725"/>
          </a:xfrm>
        </p:spPr>
        <p:txBody>
          <a:bodyPr/>
          <a:lstStyle/>
          <a:p>
            <a:r>
              <a:rPr lang="en-US"/>
              <a:t>Click to edit Master title style</a:t>
            </a:r>
          </a:p>
        </p:txBody>
      </p:sp>
      <p:sp>
        <p:nvSpPr>
          <p:cNvPr id="3" name="Content Placeholder 2"/>
          <p:cNvSpPr>
            <a:spLocks noGrp="1"/>
          </p:cNvSpPr>
          <p:nvPr>
            <p:ph sz="quarter" idx="1"/>
          </p:nvPr>
        </p:nvSpPr>
        <p:spPr>
          <a:xfrm>
            <a:off x="269875" y="1393825"/>
            <a:ext cx="4205288"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27564" y="1393825"/>
            <a:ext cx="4206875"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269875" y="3927475"/>
            <a:ext cx="4205288"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27564" y="3927475"/>
            <a:ext cx="4206875" cy="2381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xmlns="" id="{2F84721D-D569-A244-8ABD-B3009208E226}"/>
              </a:ext>
            </a:extLst>
          </p:cNvPr>
          <p:cNvSpPr>
            <a:spLocks noGrp="1" noChangeArrowheads="1"/>
          </p:cNvSpPr>
          <p:nvPr>
            <p:ph type="sldNum" sz="quarter" idx="10"/>
          </p:nvPr>
        </p:nvSpPr>
        <p:spPr>
          <a:ln/>
        </p:spPr>
        <p:txBody>
          <a:bodyPr/>
          <a:lstStyle>
            <a:lvl1pPr>
              <a:defRPr/>
            </a:lvl1pPr>
          </a:lstStyle>
          <a:p>
            <a:r>
              <a:rPr lang="en-US" altLang="en-US"/>
              <a:t>4-</a:t>
            </a:r>
            <a:fld id="{E82FCD59-69E4-0446-BF5C-510AB51EDD60}" type="slidenum">
              <a:rPr lang="en-US" altLang="en-US"/>
              <a:pPr/>
              <a:t>‹#›</a:t>
            </a:fld>
            <a:endParaRPr lang="en-US" altLang="en-US"/>
          </a:p>
        </p:txBody>
      </p:sp>
    </p:spTree>
    <p:extLst>
      <p:ext uri="{BB962C8B-B14F-4D97-AF65-F5344CB8AC3E}">
        <p14:creationId xmlns:p14="http://schemas.microsoft.com/office/powerpoint/2010/main" val="1525414911"/>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31776" y="38102"/>
            <a:ext cx="8642350" cy="1355725"/>
          </a:xfrm>
        </p:spPr>
        <p:txBody>
          <a:bodyPr/>
          <a:lstStyle/>
          <a:p>
            <a:r>
              <a:rPr lang="en-US"/>
              <a:t>Click to edit Master title style</a:t>
            </a:r>
          </a:p>
        </p:txBody>
      </p:sp>
      <p:sp>
        <p:nvSpPr>
          <p:cNvPr id="3" name="Chart Placeholder 2"/>
          <p:cNvSpPr>
            <a:spLocks noGrp="1"/>
          </p:cNvSpPr>
          <p:nvPr>
            <p:ph type="chart" idx="1"/>
          </p:nvPr>
        </p:nvSpPr>
        <p:spPr>
          <a:xfrm>
            <a:off x="269876" y="1393825"/>
            <a:ext cx="8564563" cy="4914900"/>
          </a:xfrm>
        </p:spPr>
        <p:txBody>
          <a:bodyPr/>
          <a:lstStyle/>
          <a:p>
            <a:pPr lvl="0"/>
            <a:r>
              <a:rPr lang="en-US" noProof="0"/>
              <a:t>Click icon to add chart</a:t>
            </a:r>
            <a:endParaRPr lang="en-US" noProof="0" dirty="0"/>
          </a:p>
        </p:txBody>
      </p:sp>
      <p:sp>
        <p:nvSpPr>
          <p:cNvPr id="4" name="Rectangle 6">
            <a:extLst>
              <a:ext uri="{FF2B5EF4-FFF2-40B4-BE49-F238E27FC236}">
                <a16:creationId xmlns:a16="http://schemas.microsoft.com/office/drawing/2014/main" xmlns="" id="{5C02140F-ED55-8D45-B8AB-BAA2871360D3}"/>
              </a:ext>
            </a:extLst>
          </p:cNvPr>
          <p:cNvSpPr>
            <a:spLocks noGrp="1" noChangeArrowheads="1"/>
          </p:cNvSpPr>
          <p:nvPr>
            <p:ph type="sldNum" sz="quarter" idx="10"/>
          </p:nvPr>
        </p:nvSpPr>
        <p:spPr>
          <a:ln/>
        </p:spPr>
        <p:txBody>
          <a:bodyPr/>
          <a:lstStyle>
            <a:lvl1pPr>
              <a:defRPr/>
            </a:lvl1pPr>
          </a:lstStyle>
          <a:p>
            <a:r>
              <a:rPr lang="en-US" altLang="en-US"/>
              <a:t>4-</a:t>
            </a:r>
            <a:fld id="{73BA1E28-61E5-264C-B3BF-F7EA45425D1E}" type="slidenum">
              <a:rPr lang="en-US" altLang="en-US"/>
              <a:pPr/>
              <a:t>‹#›</a:t>
            </a:fld>
            <a:endParaRPr lang="en-US" altLang="en-US"/>
          </a:p>
        </p:txBody>
      </p:sp>
    </p:spTree>
    <p:extLst>
      <p:ext uri="{BB962C8B-B14F-4D97-AF65-F5344CB8AC3E}">
        <p14:creationId xmlns:p14="http://schemas.microsoft.com/office/powerpoint/2010/main" val="483626467"/>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31776" y="38102"/>
            <a:ext cx="8642350" cy="1355725"/>
          </a:xfrm>
        </p:spPr>
        <p:txBody>
          <a:bodyPr/>
          <a:lstStyle/>
          <a:p>
            <a:r>
              <a:rPr lang="en-US"/>
              <a:t>Click to edit Master title style</a:t>
            </a:r>
          </a:p>
        </p:txBody>
      </p:sp>
      <p:sp>
        <p:nvSpPr>
          <p:cNvPr id="3" name="Text Placeholder 2"/>
          <p:cNvSpPr>
            <a:spLocks noGrp="1"/>
          </p:cNvSpPr>
          <p:nvPr>
            <p:ph type="body" sz="half" idx="1"/>
          </p:nvPr>
        </p:nvSpPr>
        <p:spPr>
          <a:xfrm>
            <a:off x="269875" y="1393825"/>
            <a:ext cx="4205288" cy="49149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7564" y="1393825"/>
            <a:ext cx="4206875" cy="49149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xmlns="" id="{57D2774F-439D-D241-B2FF-C709AF69D2ED}"/>
              </a:ext>
            </a:extLst>
          </p:cNvPr>
          <p:cNvSpPr>
            <a:spLocks noGrp="1" noChangeArrowheads="1"/>
          </p:cNvSpPr>
          <p:nvPr>
            <p:ph type="sldNum" sz="quarter" idx="10"/>
          </p:nvPr>
        </p:nvSpPr>
        <p:spPr>
          <a:ln/>
        </p:spPr>
        <p:txBody>
          <a:bodyPr/>
          <a:lstStyle>
            <a:lvl1pPr>
              <a:defRPr/>
            </a:lvl1pPr>
          </a:lstStyle>
          <a:p>
            <a:r>
              <a:rPr lang="en-US" altLang="en-US"/>
              <a:t>4-</a:t>
            </a:r>
            <a:fld id="{F20B5B44-8B77-1143-B1B7-0219A683ACBF}" type="slidenum">
              <a:rPr lang="en-US" altLang="en-US"/>
              <a:pPr/>
              <a:t>‹#›</a:t>
            </a:fld>
            <a:endParaRPr lang="en-US" altLang="en-US"/>
          </a:p>
        </p:txBody>
      </p:sp>
    </p:spTree>
    <p:extLst>
      <p:ext uri="{BB962C8B-B14F-4D97-AF65-F5344CB8AC3E}">
        <p14:creationId xmlns:p14="http://schemas.microsoft.com/office/powerpoint/2010/main" val="301078074"/>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a:xfrm>
            <a:off x="152400" y="609600"/>
            <a:ext cx="8839200" cy="990600"/>
          </a:xfrm>
        </p:spPr>
        <p:txBody>
          <a:bodyPr/>
          <a:lstStyle>
            <a:lvl1pPr>
              <a:defRPr sz="3000">
                <a:solidFill>
                  <a:srgbClr val="002060"/>
                </a:solidFill>
              </a:defRPr>
            </a:lvl1pPr>
          </a:lstStyle>
          <a:p>
            <a:r>
              <a:rPr lang="en-US"/>
              <a:t>Click to edit Master title style</a:t>
            </a:r>
            <a:endParaRPr lang="en-US" dirty="0"/>
          </a:p>
        </p:txBody>
      </p:sp>
      <p:sp>
        <p:nvSpPr>
          <p:cNvPr id="3" name="Text Placeholder 2"/>
          <p:cNvSpPr>
            <a:spLocks noGrp="1"/>
          </p:cNvSpPr>
          <p:nvPr>
            <p:ph type="body" idx="1"/>
          </p:nvPr>
        </p:nvSpPr>
        <p:spPr>
          <a:xfrm>
            <a:off x="152400" y="1752600"/>
            <a:ext cx="8839200" cy="4876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3">
            <a:extLst>
              <a:ext uri="{FF2B5EF4-FFF2-40B4-BE49-F238E27FC236}">
                <a16:creationId xmlns:a16="http://schemas.microsoft.com/office/drawing/2014/main" xmlns="" id="{F6CE88AB-12D3-FB42-8E02-BB522CBA4F6F}"/>
              </a:ext>
            </a:extLst>
          </p:cNvPr>
          <p:cNvSpPr>
            <a:spLocks noGrp="1"/>
          </p:cNvSpPr>
          <p:nvPr>
            <p:ph type="dt" sz="half" idx="10"/>
          </p:nvPr>
        </p:nvSpPr>
        <p:spPr>
          <a:xfrm>
            <a:off x="6586539" y="612775"/>
            <a:ext cx="957262" cy="457200"/>
          </a:xfrm>
          <a:prstGeom prst="rect">
            <a:avLst/>
          </a:prstGeom>
        </p:spPr>
        <p:txBody>
          <a:bodyPr/>
          <a:lstStyle>
            <a:lvl1pPr fontAlgn="auto">
              <a:spcBef>
                <a:spcPts val="0"/>
              </a:spcBef>
              <a:spcAft>
                <a:spcPts val="0"/>
              </a:spcAft>
              <a:defRPr sz="600">
                <a:solidFill>
                  <a:srgbClr val="438086"/>
                </a:solidFill>
                <a:latin typeface="Georgia"/>
              </a:defRPr>
            </a:lvl1pPr>
          </a:lstStyle>
          <a:p>
            <a:pPr>
              <a:defRPr/>
            </a:pPr>
            <a:fld id="{DEA22598-F541-0243-B516-AD061C5EE336}" type="datetime1">
              <a:rPr lang="en-US"/>
              <a:pPr>
                <a:defRPr/>
              </a:pPr>
              <a:t>11/4/2019</a:t>
            </a:fld>
            <a:endParaRPr lang="en-US" dirty="0"/>
          </a:p>
        </p:txBody>
      </p:sp>
      <p:sp>
        <p:nvSpPr>
          <p:cNvPr id="5" name="Footer Placeholder 2">
            <a:extLst>
              <a:ext uri="{FF2B5EF4-FFF2-40B4-BE49-F238E27FC236}">
                <a16:creationId xmlns:a16="http://schemas.microsoft.com/office/drawing/2014/main" xmlns="" id="{E681AA6F-7848-CB4C-8AB7-4ED31845F1C6}"/>
              </a:ext>
            </a:extLst>
          </p:cNvPr>
          <p:cNvSpPr>
            <a:spLocks noGrp="1"/>
          </p:cNvSpPr>
          <p:nvPr>
            <p:ph type="ftr" sz="quarter" idx="11"/>
          </p:nvPr>
        </p:nvSpPr>
        <p:spPr>
          <a:xfrm>
            <a:off x="5257801" y="612775"/>
            <a:ext cx="1325563" cy="457200"/>
          </a:xfrm>
          <a:prstGeom prst="rect">
            <a:avLst/>
          </a:prstGeom>
        </p:spPr>
        <p:txBody>
          <a:bodyPr/>
          <a:lstStyle>
            <a:lvl1pPr algn="r" fontAlgn="auto">
              <a:spcBef>
                <a:spcPts val="0"/>
              </a:spcBef>
              <a:spcAft>
                <a:spcPts val="0"/>
              </a:spcAft>
              <a:defRPr sz="600">
                <a:solidFill>
                  <a:srgbClr val="438086"/>
                </a:solidFill>
                <a:latin typeface="Georgia"/>
              </a:defRPr>
            </a:lvl1pPr>
          </a:lstStyle>
          <a:p>
            <a:pPr>
              <a:defRPr/>
            </a:pPr>
            <a:r>
              <a:rPr lang="en-US"/>
              <a:t>Chapter 04 Busn 100</a:t>
            </a:r>
          </a:p>
        </p:txBody>
      </p:sp>
      <p:sp>
        <p:nvSpPr>
          <p:cNvPr id="6" name="Slide Number Placeholder 22">
            <a:extLst>
              <a:ext uri="{FF2B5EF4-FFF2-40B4-BE49-F238E27FC236}">
                <a16:creationId xmlns:a16="http://schemas.microsoft.com/office/drawing/2014/main" xmlns="" id="{71AB57FD-F6E6-C64A-8E8D-5F491389FDB8}"/>
              </a:ext>
            </a:extLst>
          </p:cNvPr>
          <p:cNvSpPr>
            <a:spLocks noGrp="1"/>
          </p:cNvSpPr>
          <p:nvPr>
            <p:ph type="sldNum" sz="quarter" idx="12"/>
          </p:nvPr>
        </p:nvSpPr>
        <p:spPr/>
        <p:txBody>
          <a:bodyPr/>
          <a:lstStyle>
            <a:lvl1pPr>
              <a:defRPr/>
            </a:lvl1pPr>
          </a:lstStyle>
          <a:p>
            <a:fld id="{84CD1D5B-C817-2B4F-8AA0-D4D3CF7B91A3}" type="slidenum">
              <a:rPr lang="en-US" altLang="en-US"/>
              <a:pPr/>
              <a:t>‹#›</a:t>
            </a:fld>
            <a:endParaRPr lang="en-US" altLang="en-US"/>
          </a:p>
        </p:txBody>
      </p:sp>
    </p:spTree>
    <p:extLst>
      <p:ext uri="{BB962C8B-B14F-4D97-AF65-F5344CB8AC3E}">
        <p14:creationId xmlns:p14="http://schemas.microsoft.com/office/powerpoint/2010/main" val="1547081175"/>
      </p:ext>
    </p:extLst>
  </p:cSld>
  <p:clrMapOvr>
    <a:masterClrMapping/>
  </p:clrMapOvr>
  <p:transition>
    <p:wheel spokes="8"/>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466E6CBB-FCFA-0A44-A491-2016DFD9A4B9}"/>
              </a:ext>
            </a:extLst>
          </p:cNvPr>
          <p:cNvSpPr/>
          <p:nvPr/>
        </p:nvSpPr>
        <p:spPr>
          <a:xfrm>
            <a:off x="0" y="366715"/>
            <a:ext cx="9144000" cy="8413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29" name="Rectangle 28">
            <a:extLst>
              <a:ext uri="{FF2B5EF4-FFF2-40B4-BE49-F238E27FC236}">
                <a16:creationId xmlns:a16="http://schemas.microsoft.com/office/drawing/2014/main" xmlns="" id="{CC6EA1E1-5AAB-EE44-A7CD-78511319BF6C}"/>
              </a:ext>
            </a:extLst>
          </p:cNvPr>
          <p:cNvSpPr/>
          <p:nvPr/>
        </p:nvSpPr>
        <p:spPr>
          <a:xfrm>
            <a:off x="0" y="0"/>
            <a:ext cx="9144000" cy="3111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0" name="Rectangle 29">
            <a:extLst>
              <a:ext uri="{FF2B5EF4-FFF2-40B4-BE49-F238E27FC236}">
                <a16:creationId xmlns:a16="http://schemas.microsoft.com/office/drawing/2014/main" xmlns="" id="{88794263-1AD0-054D-A87D-FDB42FAA8DAC}"/>
              </a:ext>
            </a:extLst>
          </p:cNvPr>
          <p:cNvSpPr/>
          <p:nvPr/>
        </p:nvSpPr>
        <p:spPr>
          <a:xfrm>
            <a:off x="0" y="307977"/>
            <a:ext cx="9144000" cy="9207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1" name="Rectangle 30">
            <a:extLst>
              <a:ext uri="{FF2B5EF4-FFF2-40B4-BE49-F238E27FC236}">
                <a16:creationId xmlns:a16="http://schemas.microsoft.com/office/drawing/2014/main" xmlns="" id="{BD0B5619-D216-414B-A3F3-8E9595C3C49C}"/>
              </a:ext>
            </a:extLst>
          </p:cNvPr>
          <p:cNvSpPr/>
          <p:nvPr/>
        </p:nvSpPr>
        <p:spPr>
          <a:xfrm flipV="1">
            <a:off x="5410200" y="360365"/>
            <a:ext cx="3733800" cy="904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2" name="Rectangle 31">
            <a:extLst>
              <a:ext uri="{FF2B5EF4-FFF2-40B4-BE49-F238E27FC236}">
                <a16:creationId xmlns:a16="http://schemas.microsoft.com/office/drawing/2014/main" xmlns="" id="{5FD1CB13-211B-7244-BBA1-036EA15D9C33}"/>
              </a:ext>
            </a:extLst>
          </p:cNvPr>
          <p:cNvSpPr/>
          <p:nvPr/>
        </p:nvSpPr>
        <p:spPr>
          <a:xfrm flipV="1">
            <a:off x="5410200" y="439740"/>
            <a:ext cx="3733800" cy="1809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33" name="Rounded Rectangle 32">
            <a:extLst>
              <a:ext uri="{FF2B5EF4-FFF2-40B4-BE49-F238E27FC236}">
                <a16:creationId xmlns:a16="http://schemas.microsoft.com/office/drawing/2014/main" xmlns="" id="{4C629F70-C052-CC42-8D00-62AD04183FF0}"/>
              </a:ext>
            </a:extLst>
          </p:cNvPr>
          <p:cNvSpPr/>
          <p:nvPr/>
        </p:nvSpPr>
        <p:spPr bwMode="white">
          <a:xfrm>
            <a:off x="5407026" y="496889"/>
            <a:ext cx="3063875" cy="28575"/>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useBgFill="1">
        <p:nvSpPr>
          <p:cNvPr id="34" name="Rounded Rectangle 33">
            <a:extLst>
              <a:ext uri="{FF2B5EF4-FFF2-40B4-BE49-F238E27FC236}">
                <a16:creationId xmlns:a16="http://schemas.microsoft.com/office/drawing/2014/main" xmlns="" id="{DF9AD0FA-D50E-B74D-A020-26A2BB7094FF}"/>
              </a:ext>
            </a:extLst>
          </p:cNvPr>
          <p:cNvSpPr/>
          <p:nvPr/>
        </p:nvSpPr>
        <p:spPr bwMode="white">
          <a:xfrm>
            <a:off x="7373938" y="588963"/>
            <a:ext cx="1600200" cy="3651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5" name="Rectangle 34">
            <a:extLst>
              <a:ext uri="{FF2B5EF4-FFF2-40B4-BE49-F238E27FC236}">
                <a16:creationId xmlns:a16="http://schemas.microsoft.com/office/drawing/2014/main" xmlns="" id="{CDF6162D-7748-E245-9157-EF7CC9AE9221}"/>
              </a:ext>
            </a:extLst>
          </p:cNvPr>
          <p:cNvSpPr/>
          <p:nvPr/>
        </p:nvSpPr>
        <p:spPr bwMode="invGray">
          <a:xfrm>
            <a:off x="9085263" y="-1588"/>
            <a:ext cx="57150"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6" name="Rectangle 35">
            <a:extLst>
              <a:ext uri="{FF2B5EF4-FFF2-40B4-BE49-F238E27FC236}">
                <a16:creationId xmlns:a16="http://schemas.microsoft.com/office/drawing/2014/main" xmlns="" id="{07DE2EA3-B224-794D-8803-04A34388CB30}"/>
              </a:ext>
            </a:extLst>
          </p:cNvPr>
          <p:cNvSpPr/>
          <p:nvPr/>
        </p:nvSpPr>
        <p:spPr bwMode="invGray">
          <a:xfrm>
            <a:off x="9043988" y="-1588"/>
            <a:ext cx="28575"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7" name="Rectangle 36">
            <a:extLst>
              <a:ext uri="{FF2B5EF4-FFF2-40B4-BE49-F238E27FC236}">
                <a16:creationId xmlns:a16="http://schemas.microsoft.com/office/drawing/2014/main" xmlns="" id="{BC7BA06C-726F-224E-9E27-2361C2E3FAAE}"/>
              </a:ext>
            </a:extLst>
          </p:cNvPr>
          <p:cNvSpPr/>
          <p:nvPr/>
        </p:nvSpPr>
        <p:spPr bwMode="invGray">
          <a:xfrm>
            <a:off x="9024938" y="-1588"/>
            <a:ext cx="9525" cy="620713"/>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8" name="Rectangle 37">
            <a:extLst>
              <a:ext uri="{FF2B5EF4-FFF2-40B4-BE49-F238E27FC236}">
                <a16:creationId xmlns:a16="http://schemas.microsoft.com/office/drawing/2014/main" xmlns="" id="{9C2747E8-434C-E945-95B3-75EEB0450730}"/>
              </a:ext>
            </a:extLst>
          </p:cNvPr>
          <p:cNvSpPr/>
          <p:nvPr/>
        </p:nvSpPr>
        <p:spPr bwMode="invGray">
          <a:xfrm>
            <a:off x="8975725" y="-1588"/>
            <a:ext cx="26988" cy="620713"/>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39" name="Rectangle 38">
            <a:extLst>
              <a:ext uri="{FF2B5EF4-FFF2-40B4-BE49-F238E27FC236}">
                <a16:creationId xmlns:a16="http://schemas.microsoft.com/office/drawing/2014/main" xmlns="" id="{7DC3D741-D703-6D4B-B22F-15DF3CAD22EA}"/>
              </a:ext>
            </a:extLst>
          </p:cNvPr>
          <p:cNvSpPr/>
          <p:nvPr/>
        </p:nvSpPr>
        <p:spPr bwMode="invGray">
          <a:xfrm>
            <a:off x="8915401" y="0"/>
            <a:ext cx="55563" cy="585788"/>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40" name="Rectangle 39">
            <a:extLst>
              <a:ext uri="{FF2B5EF4-FFF2-40B4-BE49-F238E27FC236}">
                <a16:creationId xmlns:a16="http://schemas.microsoft.com/office/drawing/2014/main" xmlns="" id="{5341C81F-3CBB-BB4E-A820-0651A3E1D37B}"/>
              </a:ext>
            </a:extLst>
          </p:cNvPr>
          <p:cNvSpPr/>
          <p:nvPr/>
        </p:nvSpPr>
        <p:spPr bwMode="invGray">
          <a:xfrm>
            <a:off x="8874125" y="0"/>
            <a:ext cx="7938" cy="585788"/>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350" dirty="0">
              <a:solidFill>
                <a:prstClr val="white"/>
              </a:solidFill>
            </a:endParaRPr>
          </a:p>
        </p:txBody>
      </p:sp>
      <p:sp>
        <p:nvSpPr>
          <p:cNvPr id="1039" name="Title Placeholder 21">
            <a:extLst>
              <a:ext uri="{FF2B5EF4-FFF2-40B4-BE49-F238E27FC236}">
                <a16:creationId xmlns:a16="http://schemas.microsoft.com/office/drawing/2014/main" xmlns="" id="{710AFFC3-11B2-654B-9227-6AF84E5AEA4F}"/>
              </a:ext>
            </a:extLst>
          </p:cNvPr>
          <p:cNvSpPr>
            <a:spLocks noGrp="1"/>
          </p:cNvSpPr>
          <p:nvPr>
            <p:ph type="title"/>
          </p:nvPr>
        </p:nvSpPr>
        <p:spPr bwMode="auto">
          <a:xfrm>
            <a:off x="457200" y="533400"/>
            <a:ext cx="82296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40" name="Text Placeholder 12">
            <a:extLst>
              <a:ext uri="{FF2B5EF4-FFF2-40B4-BE49-F238E27FC236}">
                <a16:creationId xmlns:a16="http://schemas.microsoft.com/office/drawing/2014/main" xmlns="" id="{0B070F31-D80D-174B-A334-ADB8989C9152}"/>
              </a:ext>
            </a:extLst>
          </p:cNvPr>
          <p:cNvSpPr>
            <a:spLocks noGrp="1"/>
          </p:cNvSpPr>
          <p:nvPr>
            <p:ph type="body" idx="1"/>
          </p:nvPr>
        </p:nvSpPr>
        <p:spPr bwMode="auto">
          <a:xfrm>
            <a:off x="228600" y="1600200"/>
            <a:ext cx="8686800" cy="4973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3" name="Slide Number Placeholder 22">
            <a:extLst>
              <a:ext uri="{FF2B5EF4-FFF2-40B4-BE49-F238E27FC236}">
                <a16:creationId xmlns:a16="http://schemas.microsoft.com/office/drawing/2014/main" xmlns="" id="{14420DA2-0B4E-A642-B0CB-CC3D583A31C5}"/>
              </a:ext>
            </a:extLst>
          </p:cNvPr>
          <p:cNvSpPr>
            <a:spLocks noGrp="1"/>
          </p:cNvSpPr>
          <p:nvPr>
            <p:ph type="sldNum" sz="quarter" idx="4"/>
          </p:nvPr>
        </p:nvSpPr>
        <p:spPr>
          <a:xfrm>
            <a:off x="8174038" y="1588"/>
            <a:ext cx="762000" cy="366712"/>
          </a:xfrm>
          <a:prstGeom prst="rect">
            <a:avLst/>
          </a:prstGeom>
        </p:spPr>
        <p:txBody>
          <a:bodyPr vert="horz" wrap="square" lIns="91440" tIns="45720" rIns="91440" bIns="45720" numCol="1" anchor="b" anchorCtr="0" compatLnSpc="1">
            <a:prstTxWarp prst="textNoShape">
              <a:avLst/>
            </a:prstTxWarp>
          </a:bodyPr>
          <a:lstStyle>
            <a:lvl1pPr algn="r">
              <a:defRPr>
                <a:solidFill>
                  <a:srgbClr val="FFFFFF"/>
                </a:solidFill>
                <a:latin typeface="Georgia" panose="02040502050405020303" pitchFamily="18" charset="0"/>
              </a:defRPr>
            </a:lvl1pPr>
          </a:lstStyle>
          <a:p>
            <a:fld id="{D0E22631-3B24-DD43-AAD6-255718F64086}" type="slidenum">
              <a:rPr lang="en-US" smtClean="0"/>
              <a:t>‹#›</a:t>
            </a:fld>
            <a:endParaRPr lang="en-US"/>
          </a:p>
        </p:txBody>
      </p:sp>
    </p:spTree>
    <p:extLst>
      <p:ext uri="{BB962C8B-B14F-4D97-AF65-F5344CB8AC3E}">
        <p14:creationId xmlns:p14="http://schemas.microsoft.com/office/powerpoint/2010/main" val="3190524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wheel spokes="8"/>
  </p:transition>
  <p:txStyles>
    <p:titleStyle>
      <a:lvl1pPr algn="l" rtl="0" eaLnBrk="1" fontAlgn="base" hangingPunct="1">
        <a:spcBef>
          <a:spcPct val="0"/>
        </a:spcBef>
        <a:spcAft>
          <a:spcPct val="0"/>
        </a:spcAft>
        <a:defRPr sz="2400" kern="1200">
          <a:solidFill>
            <a:schemeClr val="tx2"/>
          </a:solidFill>
          <a:latin typeface="+mj-lt"/>
          <a:ea typeface="+mj-ea"/>
          <a:cs typeface="+mj-cs"/>
        </a:defRPr>
      </a:lvl1pPr>
      <a:lvl2pPr algn="l" rtl="0" eaLnBrk="1" fontAlgn="base" hangingPunct="1">
        <a:spcBef>
          <a:spcPct val="0"/>
        </a:spcBef>
        <a:spcAft>
          <a:spcPct val="0"/>
        </a:spcAft>
        <a:defRPr sz="2400">
          <a:solidFill>
            <a:schemeClr val="tx2"/>
          </a:solidFill>
          <a:latin typeface="Trebuchet MS" pitchFamily="34" charset="0"/>
        </a:defRPr>
      </a:lvl2pPr>
      <a:lvl3pPr algn="l" rtl="0" eaLnBrk="1" fontAlgn="base" hangingPunct="1">
        <a:spcBef>
          <a:spcPct val="0"/>
        </a:spcBef>
        <a:spcAft>
          <a:spcPct val="0"/>
        </a:spcAft>
        <a:defRPr sz="2400">
          <a:solidFill>
            <a:schemeClr val="tx2"/>
          </a:solidFill>
          <a:latin typeface="Trebuchet MS" pitchFamily="34" charset="0"/>
        </a:defRPr>
      </a:lvl3pPr>
      <a:lvl4pPr algn="l" rtl="0" eaLnBrk="1" fontAlgn="base" hangingPunct="1">
        <a:spcBef>
          <a:spcPct val="0"/>
        </a:spcBef>
        <a:spcAft>
          <a:spcPct val="0"/>
        </a:spcAft>
        <a:defRPr sz="2400">
          <a:solidFill>
            <a:schemeClr val="tx2"/>
          </a:solidFill>
          <a:latin typeface="Trebuchet MS" pitchFamily="34" charset="0"/>
        </a:defRPr>
      </a:lvl4pPr>
      <a:lvl5pPr algn="l" rtl="0" eaLnBrk="1" fontAlgn="base" hangingPunct="1">
        <a:spcBef>
          <a:spcPct val="0"/>
        </a:spcBef>
        <a:spcAft>
          <a:spcPct val="0"/>
        </a:spcAft>
        <a:defRPr sz="2400">
          <a:solidFill>
            <a:schemeClr val="tx2"/>
          </a:solidFill>
          <a:latin typeface="Trebuchet MS" pitchFamily="34" charset="0"/>
        </a:defRPr>
      </a:lvl5pPr>
      <a:lvl6pPr marL="342900" algn="l" rtl="0" eaLnBrk="1" fontAlgn="base" hangingPunct="1">
        <a:spcBef>
          <a:spcPct val="0"/>
        </a:spcBef>
        <a:spcAft>
          <a:spcPct val="0"/>
        </a:spcAft>
        <a:defRPr sz="3000">
          <a:solidFill>
            <a:schemeClr val="tx2"/>
          </a:solidFill>
          <a:latin typeface="Trebuchet MS" pitchFamily="34" charset="0"/>
        </a:defRPr>
      </a:lvl6pPr>
      <a:lvl7pPr marL="685800" algn="l" rtl="0" eaLnBrk="1" fontAlgn="base" hangingPunct="1">
        <a:spcBef>
          <a:spcPct val="0"/>
        </a:spcBef>
        <a:spcAft>
          <a:spcPct val="0"/>
        </a:spcAft>
        <a:defRPr sz="3000">
          <a:solidFill>
            <a:schemeClr val="tx2"/>
          </a:solidFill>
          <a:latin typeface="Trebuchet MS" pitchFamily="34" charset="0"/>
        </a:defRPr>
      </a:lvl7pPr>
      <a:lvl8pPr marL="1028700" algn="l" rtl="0" eaLnBrk="1" fontAlgn="base" hangingPunct="1">
        <a:spcBef>
          <a:spcPct val="0"/>
        </a:spcBef>
        <a:spcAft>
          <a:spcPct val="0"/>
        </a:spcAft>
        <a:defRPr sz="3000">
          <a:solidFill>
            <a:schemeClr val="tx2"/>
          </a:solidFill>
          <a:latin typeface="Trebuchet MS" pitchFamily="34" charset="0"/>
        </a:defRPr>
      </a:lvl8pPr>
      <a:lvl9pPr marL="1371600" algn="l" rtl="0" eaLnBrk="1" fontAlgn="base" hangingPunct="1">
        <a:spcBef>
          <a:spcPct val="0"/>
        </a:spcBef>
        <a:spcAft>
          <a:spcPct val="0"/>
        </a:spcAft>
        <a:defRPr sz="3000">
          <a:solidFill>
            <a:schemeClr val="tx2"/>
          </a:solidFill>
          <a:latin typeface="Trebuchet MS" pitchFamily="34" charset="0"/>
        </a:defRPr>
      </a:lvl9pPr>
    </p:titleStyle>
    <p:bodyStyle>
      <a:lvl1pPr marL="273844" indent="-191691" algn="l" rtl="0" eaLnBrk="1" fontAlgn="base" hangingPunct="1">
        <a:spcBef>
          <a:spcPts val="225"/>
        </a:spcBef>
        <a:spcAft>
          <a:spcPct val="0"/>
        </a:spcAft>
        <a:buClr>
          <a:srgbClr val="A04DA3"/>
        </a:buClr>
        <a:buFont typeface="Georgia" panose="02040502050405020303" pitchFamily="18" charset="0"/>
        <a:buChar char="•"/>
        <a:defRPr sz="2100" kern="1200">
          <a:solidFill>
            <a:schemeClr val="tx1"/>
          </a:solidFill>
          <a:latin typeface="+mn-lt"/>
          <a:ea typeface="+mn-ea"/>
          <a:cs typeface="+mn-cs"/>
        </a:defRPr>
      </a:lvl1pPr>
      <a:lvl2pPr marL="492919" indent="-184547" algn="l" rtl="0" eaLnBrk="1" fontAlgn="base" hangingPunct="1">
        <a:spcBef>
          <a:spcPts val="225"/>
        </a:spcBef>
        <a:spcAft>
          <a:spcPct val="0"/>
        </a:spcAft>
        <a:buClr>
          <a:schemeClr val="accent2"/>
        </a:buClr>
        <a:buFont typeface="Georgia" panose="02040502050405020303" pitchFamily="18" charset="0"/>
        <a:buChar char="▫"/>
        <a:defRPr sz="1950" kern="1200">
          <a:solidFill>
            <a:schemeClr val="accent2"/>
          </a:solidFill>
          <a:latin typeface="+mn-lt"/>
          <a:ea typeface="+mn-ea"/>
          <a:cs typeface="+mn-cs"/>
        </a:defRPr>
      </a:lvl2pPr>
      <a:lvl3pPr marL="691754" indent="-164306" algn="l" rtl="0" eaLnBrk="1" fontAlgn="base" hangingPunct="1">
        <a:spcBef>
          <a:spcPts val="225"/>
        </a:spcBef>
        <a:spcAft>
          <a:spcPct val="0"/>
        </a:spcAft>
        <a:buClr>
          <a:schemeClr val="accent1"/>
        </a:buClr>
        <a:buFont typeface="Wingdings 2" pitchFamily="2" charset="2"/>
        <a:buChar char=""/>
        <a:defRPr sz="1800" kern="1200">
          <a:solidFill>
            <a:schemeClr val="accent1"/>
          </a:solidFill>
          <a:latin typeface="+mn-lt"/>
          <a:ea typeface="+mn-ea"/>
          <a:cs typeface="+mn-cs"/>
        </a:defRPr>
      </a:lvl3pPr>
      <a:lvl4pPr marL="884635" indent="-150019" algn="l" rtl="0" eaLnBrk="1" fontAlgn="base" hangingPunct="1">
        <a:spcBef>
          <a:spcPts val="225"/>
        </a:spcBef>
        <a:spcAft>
          <a:spcPct val="0"/>
        </a:spcAft>
        <a:buClr>
          <a:schemeClr val="accent1"/>
        </a:buClr>
        <a:buFont typeface="Wingdings 2" pitchFamily="2" charset="2"/>
        <a:buChar char=""/>
        <a:defRPr sz="1650" kern="1200">
          <a:solidFill>
            <a:schemeClr val="accent1"/>
          </a:solidFill>
          <a:latin typeface="+mn-lt"/>
          <a:ea typeface="+mn-ea"/>
          <a:cs typeface="+mn-cs"/>
        </a:defRPr>
      </a:lvl4pPr>
      <a:lvl5pPr marL="1041797" indent="-136922" algn="l" rtl="0" eaLnBrk="1" fontAlgn="base" hangingPunct="1">
        <a:spcBef>
          <a:spcPts val="225"/>
        </a:spcBef>
        <a:spcAft>
          <a:spcPct val="0"/>
        </a:spcAft>
        <a:buClr>
          <a:srgbClr val="A04DA3"/>
        </a:buClr>
        <a:buFont typeface="Georgia" panose="02040502050405020303" pitchFamily="18" charset="0"/>
        <a:buChar char="▫"/>
        <a:defRPr sz="1500" kern="1200">
          <a:solidFill>
            <a:srgbClr val="A04DA3"/>
          </a:solidFill>
          <a:latin typeface="+mn-lt"/>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xmlns="" id="{2E724A7B-AA10-F94E-95F3-8EA1BB6B739C}"/>
              </a:ext>
            </a:extLst>
          </p:cNvPr>
          <p:cNvSpPr>
            <a:spLocks noGrp="1" noChangeArrowheads="1"/>
          </p:cNvSpPr>
          <p:nvPr>
            <p:ph type="title"/>
          </p:nvPr>
        </p:nvSpPr>
        <p:spPr bwMode="auto">
          <a:xfrm>
            <a:off x="231776" y="38102"/>
            <a:ext cx="8642350" cy="1355725"/>
          </a:xfrm>
          <a:prstGeom prst="rect">
            <a:avLst/>
          </a:prstGeom>
          <a:noFill/>
          <a:ln w="38100">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a:extLst>
              <a:ext uri="{FF2B5EF4-FFF2-40B4-BE49-F238E27FC236}">
                <a16:creationId xmlns:a16="http://schemas.microsoft.com/office/drawing/2014/main" xmlns="" id="{6D97EA04-993D-CE4A-8423-03D0321494B7}"/>
              </a:ext>
            </a:extLst>
          </p:cNvPr>
          <p:cNvSpPr>
            <a:spLocks noGrp="1" noChangeArrowheads="1"/>
          </p:cNvSpPr>
          <p:nvPr>
            <p:ph type="body" idx="1"/>
          </p:nvPr>
        </p:nvSpPr>
        <p:spPr bwMode="auto">
          <a:xfrm>
            <a:off x="269876" y="1393825"/>
            <a:ext cx="8564563" cy="4914900"/>
          </a:xfrm>
          <a:prstGeom prst="rect">
            <a:avLst/>
          </a:prstGeom>
          <a:noFill/>
          <a:ln w="28575">
            <a:noFill/>
            <a:miter lim="800000"/>
            <a:headEnd/>
            <a:tailEnd/>
          </a:ln>
          <a:effectLst/>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30" name="Rectangle 6">
            <a:extLst>
              <a:ext uri="{FF2B5EF4-FFF2-40B4-BE49-F238E27FC236}">
                <a16:creationId xmlns:a16="http://schemas.microsoft.com/office/drawing/2014/main" xmlns="" id="{4151E18D-3A72-8F42-8982-DDD54B7B7C6E}"/>
              </a:ext>
            </a:extLst>
          </p:cNvPr>
          <p:cNvSpPr>
            <a:spLocks noGrp="1" noChangeArrowheads="1"/>
          </p:cNvSpPr>
          <p:nvPr>
            <p:ph type="sldNum" sz="quarter" idx="4"/>
          </p:nvPr>
        </p:nvSpPr>
        <p:spPr bwMode="auto">
          <a:xfrm>
            <a:off x="8229600" y="6467475"/>
            <a:ext cx="914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50">
                <a:solidFill>
                  <a:srgbClr val="660066"/>
                </a:solidFill>
              </a:defRPr>
            </a:lvl1pPr>
          </a:lstStyle>
          <a:p>
            <a:r>
              <a:rPr lang="en-US" altLang="en-US"/>
              <a:t>4-</a:t>
            </a:r>
            <a:fld id="{60C4CEC5-F030-EB44-85BC-B397B374D372}" type="slidenum">
              <a:rPr lang="en-US" altLang="en-US"/>
              <a:pPr/>
              <a:t>‹#›</a:t>
            </a:fld>
            <a:endParaRPr lang="en-US" altLang="en-US"/>
          </a:p>
        </p:txBody>
      </p:sp>
      <p:sp>
        <p:nvSpPr>
          <p:cNvPr id="2053" name="Rectangle 18">
            <a:extLst>
              <a:ext uri="{FF2B5EF4-FFF2-40B4-BE49-F238E27FC236}">
                <a16:creationId xmlns:a16="http://schemas.microsoft.com/office/drawing/2014/main" xmlns="" id="{0228A4CD-618E-824F-84EB-A6402142AC6F}"/>
              </a:ext>
            </a:extLst>
          </p:cNvPr>
          <p:cNvSpPr>
            <a:spLocks noChangeArrowheads="1"/>
          </p:cNvSpPr>
          <p:nvPr/>
        </p:nvSpPr>
        <p:spPr bwMode="auto">
          <a:xfrm rot="10800000">
            <a:off x="1" y="2"/>
            <a:ext cx="347663" cy="62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tabLst>
                <a:tab pos="177800" algn="l"/>
              </a:tabLst>
              <a:defRPr>
                <a:solidFill>
                  <a:schemeClr val="tx1"/>
                </a:solidFill>
                <a:latin typeface="Arial" panose="020B0604020202020204" pitchFamily="34" charset="0"/>
              </a:defRPr>
            </a:lvl1pPr>
            <a:lvl2pPr marL="742950" indent="-285750" eaLnBrk="0" hangingPunct="0">
              <a:tabLst>
                <a:tab pos="177800" algn="l"/>
              </a:tabLst>
              <a:defRPr>
                <a:solidFill>
                  <a:schemeClr val="tx1"/>
                </a:solidFill>
                <a:latin typeface="Arial" panose="020B0604020202020204" pitchFamily="34" charset="0"/>
              </a:defRPr>
            </a:lvl2pPr>
            <a:lvl3pPr marL="1143000" indent="-228600" eaLnBrk="0" hangingPunct="0">
              <a:tabLst>
                <a:tab pos="177800" algn="l"/>
              </a:tabLst>
              <a:defRPr>
                <a:solidFill>
                  <a:schemeClr val="tx1"/>
                </a:solidFill>
                <a:latin typeface="Arial" panose="020B0604020202020204" pitchFamily="34" charset="0"/>
              </a:defRPr>
            </a:lvl3pPr>
            <a:lvl4pPr marL="1600200" indent="-228600" eaLnBrk="0" hangingPunct="0">
              <a:tabLst>
                <a:tab pos="177800" algn="l"/>
              </a:tabLst>
              <a:defRPr>
                <a:solidFill>
                  <a:schemeClr val="tx1"/>
                </a:solidFill>
                <a:latin typeface="Arial" panose="020B0604020202020204" pitchFamily="34" charset="0"/>
              </a:defRPr>
            </a:lvl4pPr>
            <a:lvl5pPr marL="2057400" indent="-228600" eaLnBrk="0" hangingPunct="0">
              <a:tabLst>
                <a:tab pos="177800"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177800"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177800"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177800"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177800" algn="l"/>
              </a:tabLst>
              <a:defRPr>
                <a:solidFill>
                  <a:schemeClr val="tx1"/>
                </a:solidFill>
                <a:latin typeface="Arial" panose="020B0604020202020204" pitchFamily="34" charset="0"/>
              </a:defRPr>
            </a:lvl9pPr>
          </a:lstStyle>
          <a:p>
            <a:pPr algn="ctr" eaLnBrk="1" hangingPunct="1"/>
            <a:endParaRPr lang="en-US" altLang="en-US" sz="3000">
              <a:solidFill>
                <a:srgbClr val="003366"/>
              </a:solidFill>
            </a:endParaRPr>
          </a:p>
        </p:txBody>
      </p:sp>
      <p:sp>
        <p:nvSpPr>
          <p:cNvPr id="2054" name="Rectangle 19">
            <a:extLst>
              <a:ext uri="{FF2B5EF4-FFF2-40B4-BE49-F238E27FC236}">
                <a16:creationId xmlns:a16="http://schemas.microsoft.com/office/drawing/2014/main" xmlns="" id="{0210689D-C79D-DD47-BB0F-5E183CA29145}"/>
              </a:ext>
            </a:extLst>
          </p:cNvPr>
          <p:cNvSpPr>
            <a:spLocks noChangeArrowheads="1"/>
          </p:cNvSpPr>
          <p:nvPr/>
        </p:nvSpPr>
        <p:spPr bwMode="auto">
          <a:xfrm>
            <a:off x="1" y="192090"/>
            <a:ext cx="347663" cy="1163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a:solidFill>
                  <a:srgbClr val="A6E2A6"/>
                </a:solidFill>
              </a:rPr>
              <a:t>*</a:t>
            </a:r>
          </a:p>
          <a:p>
            <a:pPr algn="ctr" eaLnBrk="1" hangingPunct="1"/>
            <a:r>
              <a:rPr lang="en-US" altLang="en-US" sz="2400" b="1">
                <a:solidFill>
                  <a:srgbClr val="660066"/>
                </a:solidFill>
              </a:rPr>
              <a:t>*</a:t>
            </a:r>
          </a:p>
          <a:p>
            <a:pPr algn="ctr" eaLnBrk="1" hangingPunct="1"/>
            <a:r>
              <a:rPr lang="en-US" altLang="en-US" sz="2400" b="1">
                <a:solidFill>
                  <a:srgbClr val="A6E2A6"/>
                </a:solidFill>
              </a:rPr>
              <a:t>*</a:t>
            </a:r>
          </a:p>
        </p:txBody>
      </p:sp>
      <p:sp>
        <p:nvSpPr>
          <p:cNvPr id="2055" name="AutoShape 20">
            <a:extLst>
              <a:ext uri="{FF2B5EF4-FFF2-40B4-BE49-F238E27FC236}">
                <a16:creationId xmlns:a16="http://schemas.microsoft.com/office/drawing/2014/main" xmlns="" id="{1350D9E3-FB50-F848-A643-5DC567717D69}"/>
              </a:ext>
            </a:extLst>
          </p:cNvPr>
          <p:cNvSpPr>
            <a:spLocks noChangeArrowheads="1"/>
          </p:cNvSpPr>
          <p:nvPr/>
        </p:nvSpPr>
        <p:spPr bwMode="auto">
          <a:xfrm>
            <a:off x="463550" y="125415"/>
            <a:ext cx="8448675" cy="153987"/>
          </a:xfrm>
          <a:prstGeom prst="roundRect">
            <a:avLst>
              <a:gd name="adj" fmla="val 16667"/>
            </a:avLst>
          </a:prstGeom>
          <a:solidFill>
            <a:srgbClr val="87A1B3"/>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2056" name="Rectangle 21">
            <a:extLst>
              <a:ext uri="{FF2B5EF4-FFF2-40B4-BE49-F238E27FC236}">
                <a16:creationId xmlns:a16="http://schemas.microsoft.com/office/drawing/2014/main" xmlns="" id="{ACECD056-C697-334C-9ADC-82A6C1B5F3A4}"/>
              </a:ext>
            </a:extLst>
          </p:cNvPr>
          <p:cNvSpPr>
            <a:spLocks noChangeArrowheads="1"/>
          </p:cNvSpPr>
          <p:nvPr/>
        </p:nvSpPr>
        <p:spPr bwMode="auto">
          <a:xfrm>
            <a:off x="461963" y="0"/>
            <a:ext cx="8450262" cy="241300"/>
          </a:xfrm>
          <a:prstGeom prst="rect">
            <a:avLst/>
          </a:prstGeom>
          <a:solidFill>
            <a:srgbClr val="87A1B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2057" name="Rectangle 23">
            <a:extLst>
              <a:ext uri="{FF2B5EF4-FFF2-40B4-BE49-F238E27FC236}">
                <a16:creationId xmlns:a16="http://schemas.microsoft.com/office/drawing/2014/main" xmlns="" id="{05D1D945-363C-9742-92ED-B9C377BF1011}"/>
              </a:ext>
            </a:extLst>
          </p:cNvPr>
          <p:cNvSpPr>
            <a:spLocks noChangeArrowheads="1"/>
          </p:cNvSpPr>
          <p:nvPr/>
        </p:nvSpPr>
        <p:spPr bwMode="auto">
          <a:xfrm>
            <a:off x="1" y="1508125"/>
            <a:ext cx="8796338" cy="4840288"/>
          </a:xfrm>
          <a:prstGeom prst="rect">
            <a:avLst/>
          </a:prstGeom>
          <a:solidFill>
            <a:srgbClr val="A6E2A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400">
              <a:solidFill>
                <a:srgbClr val="000000"/>
              </a:solidFill>
            </a:endParaRPr>
          </a:p>
        </p:txBody>
      </p:sp>
      <p:sp>
        <p:nvSpPr>
          <p:cNvPr id="1048" name="Rectangle 24">
            <a:extLst>
              <a:ext uri="{FF2B5EF4-FFF2-40B4-BE49-F238E27FC236}">
                <a16:creationId xmlns:a16="http://schemas.microsoft.com/office/drawing/2014/main" xmlns="" id="{C47FBC07-EF39-F740-B014-7CB466E73B68}"/>
              </a:ext>
            </a:extLst>
          </p:cNvPr>
          <p:cNvSpPr>
            <a:spLocks noChangeArrowheads="1"/>
          </p:cNvSpPr>
          <p:nvPr/>
        </p:nvSpPr>
        <p:spPr bwMode="auto">
          <a:xfrm>
            <a:off x="347663" y="1047750"/>
            <a:ext cx="8564562" cy="5338763"/>
          </a:xfrm>
          <a:prstGeom prst="rect">
            <a:avLst/>
          </a:prstGeom>
          <a:solidFill>
            <a:schemeClr val="bg1"/>
          </a:solidFill>
          <a:ln w="28575">
            <a:noFill/>
            <a:miter lim="800000"/>
            <a:headEnd/>
            <a:tailEnd/>
          </a:ln>
          <a:effectLst/>
        </p:spPr>
        <p:txBody>
          <a:bodyPr/>
          <a:lstStyle/>
          <a:p>
            <a:pPr marL="257175" indent="-257175">
              <a:spcBef>
                <a:spcPct val="20000"/>
              </a:spcBef>
              <a:buClr>
                <a:srgbClr val="000000"/>
              </a:buClr>
              <a:buFontTx/>
              <a:buChar char="•"/>
              <a:defRPr/>
            </a:pPr>
            <a:endParaRPr lang="en-US" sz="2400" b="1" dirty="0">
              <a:solidFill>
                <a:srgbClr val="000000"/>
              </a:solidFill>
              <a:effectLst>
                <a:outerShdw blurRad="38100" dist="38100" dir="2700000" algn="tl">
                  <a:srgbClr val="C0C0C0"/>
                </a:outerShdw>
              </a:effectLst>
              <a:latin typeface="Arial" charset="0"/>
            </a:endParaRPr>
          </a:p>
        </p:txBody>
      </p:sp>
    </p:spTree>
    <p:extLst>
      <p:ext uri="{BB962C8B-B14F-4D97-AF65-F5344CB8AC3E}">
        <p14:creationId xmlns:p14="http://schemas.microsoft.com/office/powerpoint/2010/main" val="149219392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Lst>
  <p:transition/>
  <p:hf hdr="0" ftr="0" dt="0"/>
  <p:txStyles>
    <p:titleStyle>
      <a:lvl1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mj-lt"/>
          <a:ea typeface="+mj-ea"/>
          <a:cs typeface="+mj-cs"/>
        </a:defRPr>
      </a:lvl1pPr>
      <a:lvl2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2pPr>
      <a:lvl3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3pPr>
      <a:lvl4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4pPr>
      <a:lvl5pPr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5pPr>
      <a:lvl6pPr marL="3429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6pPr>
      <a:lvl7pPr marL="6858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7pPr>
      <a:lvl8pPr marL="10287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8pPr>
      <a:lvl9pPr marL="1371600" algn="ctr" rtl="0" eaLnBrk="1" fontAlgn="base" hangingPunct="1">
        <a:spcBef>
          <a:spcPct val="0"/>
        </a:spcBef>
        <a:spcAft>
          <a:spcPct val="0"/>
        </a:spcAft>
        <a:defRPr sz="3300" b="1" u="sng">
          <a:solidFill>
            <a:schemeClr val="tx1"/>
          </a:solidFill>
          <a:effectLst>
            <a:outerShdw blurRad="38100" dist="38100" dir="2700000" algn="tl">
              <a:srgbClr val="C0C0C0"/>
            </a:outerShdw>
          </a:effectLst>
          <a:latin typeface="Arial" charset="0"/>
        </a:defRPr>
      </a:lvl9pPr>
    </p:titleStyle>
    <p:bodyStyle>
      <a:lvl1pPr marL="257175" indent="-257175" algn="l" rtl="0" eaLnBrk="1" fontAlgn="base" hangingPunct="1">
        <a:spcBef>
          <a:spcPct val="20000"/>
        </a:spcBef>
        <a:spcAft>
          <a:spcPct val="0"/>
        </a:spcAft>
        <a:buClr>
          <a:schemeClr val="tx1"/>
        </a:buClr>
        <a:buChar char="•"/>
        <a:defRPr sz="2400" b="1">
          <a:solidFill>
            <a:schemeClr val="tx1"/>
          </a:solidFill>
          <a:effectLst>
            <a:outerShdw blurRad="38100" dist="38100" dir="2700000" algn="tl">
              <a:srgbClr val="C0C0C0"/>
            </a:outerShdw>
          </a:effectLst>
          <a:latin typeface="+mn-lt"/>
          <a:ea typeface="+mn-ea"/>
          <a:cs typeface="+mn-cs"/>
        </a:defRPr>
      </a:lvl1pPr>
      <a:lvl2pPr marL="557213" indent="-214313" algn="l" rtl="0" eaLnBrk="1" fontAlgn="base" hangingPunct="1">
        <a:spcBef>
          <a:spcPct val="20000"/>
        </a:spcBef>
        <a:spcAft>
          <a:spcPct val="0"/>
        </a:spcAft>
        <a:buClr>
          <a:schemeClr val="tx1"/>
        </a:buClr>
        <a:buChar char="•"/>
        <a:defRPr sz="2100" b="1">
          <a:solidFill>
            <a:schemeClr val="tx1"/>
          </a:solidFill>
          <a:effectLst>
            <a:outerShdw blurRad="38100" dist="38100" dir="2700000" algn="tl">
              <a:srgbClr val="C0C0C0"/>
            </a:outerShdw>
          </a:effectLst>
          <a:latin typeface="+mn-lt"/>
        </a:defRPr>
      </a:lvl2pPr>
      <a:lvl3pPr marL="857250" indent="-171450" algn="l" rtl="0" eaLnBrk="1" fontAlgn="base" hangingPunct="1">
        <a:spcBef>
          <a:spcPct val="20000"/>
        </a:spcBef>
        <a:spcAft>
          <a:spcPct val="0"/>
        </a:spcAft>
        <a:buClr>
          <a:schemeClr val="tx1"/>
        </a:buClr>
        <a:buFont typeface="Wingdings" pitchFamily="2" charset="2"/>
        <a:buChar char="§"/>
        <a:defRPr sz="1800" b="1">
          <a:solidFill>
            <a:schemeClr val="tx1"/>
          </a:solidFill>
          <a:effectLst>
            <a:outerShdw blurRad="38100" dist="38100" dir="2700000" algn="tl">
              <a:srgbClr val="C0C0C0"/>
            </a:outerShdw>
          </a:effectLst>
          <a:latin typeface="+mn-lt"/>
        </a:defRPr>
      </a:lvl3pPr>
      <a:lvl4pPr marL="12001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4pPr>
      <a:lvl5pPr marL="15430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5pPr>
      <a:lvl6pPr marL="18859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6pPr>
      <a:lvl7pPr marL="22288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7pPr>
      <a:lvl8pPr marL="25717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8pPr>
      <a:lvl9pPr marL="2914650" indent="-171450" algn="l" rtl="0" eaLnBrk="1" fontAlgn="base" hangingPunct="1">
        <a:spcBef>
          <a:spcPct val="20000"/>
        </a:spcBef>
        <a:spcAft>
          <a:spcPct val="0"/>
        </a:spcAft>
        <a:buClr>
          <a:schemeClr val="tx1"/>
        </a:buClr>
        <a:buChar char="•"/>
        <a:defRPr sz="1500" b="1">
          <a:solidFill>
            <a:schemeClr val="tx1"/>
          </a:solidFill>
          <a:effectLst>
            <a:outerShdw blurRad="38100" dist="38100" dir="2700000" algn="tl">
              <a:srgbClr val="C0C0C0"/>
            </a:outerShdw>
          </a:effectLst>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guardian.com/business/2019/nov/02/asda-extends-deadline-for-workers-to-sign-new-contracts?CMP=share_btn_link" TargetMode="External"/><Relationship Id="rId2" Type="http://schemas.openxmlformats.org/officeDocument/2006/relationships/hyperlink" Target="https://twitter.com/AJEnglish/status/1191052923373006850/video/1" TargetMode="External"/><Relationship Id="rId1" Type="http://schemas.openxmlformats.org/officeDocument/2006/relationships/slideLayout" Target="../slideLayouts/slideLayout2.xml"/><Relationship Id="rId5" Type="http://schemas.openxmlformats.org/officeDocument/2006/relationships/hyperlink" Target="https://www.dailymail.co.uk/news/article-7646707/Mothercare-says-UK-retail-business-administration.html" TargetMode="External"/><Relationship Id="rId4" Type="http://schemas.openxmlformats.org/officeDocument/2006/relationships/hyperlink" Target="https://news.sky.com/story/mcdonalds-chief-executive-steve-easterbrook-fired-over-relationship-with-colleague-11853693"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ft.com/content/3294db36-0f29-11e8-940e-08320fc2a277"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17.tiff"/></Relationships>
</file>

<file path=ppt/slides/_rels/slide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8" Type="http://schemas.openxmlformats.org/officeDocument/2006/relationships/hyperlink" Target="https://en.wikipedia.org/wiki/Hoffmann-La_Roche" TargetMode="External"/><Relationship Id="rId13" Type="http://schemas.openxmlformats.org/officeDocument/2006/relationships/hyperlink" Target="https://en.wikipedia.org/wiki/Flovent" TargetMode="External"/><Relationship Id="rId18" Type="http://schemas.openxmlformats.org/officeDocument/2006/relationships/hyperlink" Target="https://en.wikipedia.org/wiki/Aquafresh" TargetMode="External"/><Relationship Id="rId26" Type="http://schemas.openxmlformats.org/officeDocument/2006/relationships/hyperlink" Target="https://en.wikipedia.org/wiki/List_of_largest_pharmaceutical_settlements_in_the_United_States" TargetMode="External"/><Relationship Id="rId3" Type="http://schemas.openxmlformats.org/officeDocument/2006/relationships/hyperlink" Target="https://en.wikipedia.org/wiki/Brentford" TargetMode="External"/><Relationship Id="rId21" Type="http://schemas.openxmlformats.org/officeDocument/2006/relationships/hyperlink" Target="https://en.wikipedia.org/wiki/Nasal_strip" TargetMode="External"/><Relationship Id="rId7" Type="http://schemas.openxmlformats.org/officeDocument/2006/relationships/hyperlink" Target="https://en.wikipedia.org/wiki/Merck_&amp;_Co." TargetMode="External"/><Relationship Id="rId12" Type="http://schemas.openxmlformats.org/officeDocument/2006/relationships/hyperlink" Target="https://en.wikipedia.org/wiki/Avodart" TargetMode="External"/><Relationship Id="rId17" Type="http://schemas.openxmlformats.org/officeDocument/2006/relationships/hyperlink" Target="https://en.wikipedia.org/wiki/Sensodyne" TargetMode="External"/><Relationship Id="rId25" Type="http://schemas.openxmlformats.org/officeDocument/2006/relationships/hyperlink" Target="https://en.wikipedia.org/wiki/RTS,S" TargetMode="External"/><Relationship Id="rId2" Type="http://schemas.openxmlformats.org/officeDocument/2006/relationships/hyperlink" Target="https://en.wikipedia.org/wiki/Pharmaceutical_industry" TargetMode="External"/><Relationship Id="rId16" Type="http://schemas.openxmlformats.org/officeDocument/2006/relationships/hyperlink" Target="https://en.wikipedia.org/wiki/Lamictal" TargetMode="External"/><Relationship Id="rId20" Type="http://schemas.openxmlformats.org/officeDocument/2006/relationships/hyperlink" Target="https://en.wikipedia.org/wiki/Docosanol" TargetMode="External"/><Relationship Id="rId1" Type="http://schemas.openxmlformats.org/officeDocument/2006/relationships/slideLayout" Target="../slideLayouts/slideLayout2.xml"/><Relationship Id="rId6" Type="http://schemas.openxmlformats.org/officeDocument/2006/relationships/hyperlink" Target="https://en.wikipedia.org/wiki/Novartis" TargetMode="External"/><Relationship Id="rId11" Type="http://schemas.openxmlformats.org/officeDocument/2006/relationships/hyperlink" Target="https://en.wikipedia.org/wiki/Advair" TargetMode="External"/><Relationship Id="rId24" Type="http://schemas.openxmlformats.org/officeDocument/2006/relationships/hyperlink" Target="https://en.wikipedia.org/wiki/Malaria_vaccine" TargetMode="External"/><Relationship Id="rId5" Type="http://schemas.openxmlformats.org/officeDocument/2006/relationships/hyperlink" Target="https://en.wikipedia.org/wiki/Pfizer" TargetMode="External"/><Relationship Id="rId15" Type="http://schemas.openxmlformats.org/officeDocument/2006/relationships/hyperlink" Target="https://en.wikipedia.org/wiki/Lovaza" TargetMode="External"/><Relationship Id="rId23" Type="http://schemas.openxmlformats.org/officeDocument/2006/relationships/hyperlink" Target="https://en.wikipedia.org/wiki/Nicorette" TargetMode="External"/><Relationship Id="rId10" Type="http://schemas.openxmlformats.org/officeDocument/2006/relationships/hyperlink" Target="https://en.wikipedia.org/wiki/London_Stock_Exchange" TargetMode="External"/><Relationship Id="rId19" Type="http://schemas.openxmlformats.org/officeDocument/2006/relationships/hyperlink" Target="https://en.wikipedia.org/wiki/Horlicks" TargetMode="External"/><Relationship Id="rId4" Type="http://schemas.openxmlformats.org/officeDocument/2006/relationships/hyperlink" Target="https://en.wikipedia.org/wiki/Mergers_and_acquisitions" TargetMode="External"/><Relationship Id="rId9" Type="http://schemas.openxmlformats.org/officeDocument/2006/relationships/hyperlink" Target="https://en.wikipedia.org/wiki/Sanofi" TargetMode="External"/><Relationship Id="rId14" Type="http://schemas.openxmlformats.org/officeDocument/2006/relationships/hyperlink" Target="https://en.wikipedia.org/wiki/Augmentin" TargetMode="External"/><Relationship Id="rId22" Type="http://schemas.openxmlformats.org/officeDocument/2006/relationships/hyperlink" Target="https://en.wikipedia.org/wiki/Nicoderm" TargetMode="Externa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18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4.xml.rels><?xml version="1.0" encoding="UTF-8" standalone="yes"?>
<Relationships xmlns="http://schemas.openxmlformats.org/package/2006/relationships"><Relationship Id="rId3" Type="http://schemas.openxmlformats.org/officeDocument/2006/relationships/hyperlink" Target="http://www.businessinsider.com/amazon-warehouse-rules-2011-9?IR=T" TargetMode="External"/><Relationship Id="rId2" Type="http://schemas.openxmlformats.org/officeDocument/2006/relationships/hyperlink" Target="https://www.youtube.com/watch?v=UQATFbLvIHk" TargetMode="External"/><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2" Type="http://schemas.openxmlformats.org/officeDocument/2006/relationships/hyperlink" Target="https://en.wikipedia.org/wiki/Price" TargetMode="External"/><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FBAC56-BB71-AB42-8E3A-17BA47EA1065}"/>
              </a:ext>
            </a:extLst>
          </p:cNvPr>
          <p:cNvSpPr>
            <a:spLocks noGrp="1"/>
          </p:cNvSpPr>
          <p:nvPr>
            <p:ph type="ctrTitle"/>
          </p:nvPr>
        </p:nvSpPr>
        <p:spPr/>
        <p:txBody>
          <a:bodyPr/>
          <a:lstStyle/>
          <a:p>
            <a:pPr>
              <a:defRPr/>
            </a:pPr>
            <a:r>
              <a:rPr lang="en-GB" dirty="0" smtClean="0"/>
              <a:t>DBA 21</a:t>
            </a:r>
            <a:r>
              <a:rPr lang="en-GB" baseline="30000" dirty="0" smtClean="0"/>
              <a:t>st</a:t>
            </a:r>
            <a:r>
              <a:rPr lang="en-GB" dirty="0" smtClean="0"/>
              <a:t> Century Business and Societal Ethics</a:t>
            </a:r>
            <a:endParaRPr lang="en-GB" dirty="0"/>
          </a:p>
        </p:txBody>
      </p:sp>
      <p:sp>
        <p:nvSpPr>
          <p:cNvPr id="10243" name="Content Placeholder 2">
            <a:extLst>
              <a:ext uri="{FF2B5EF4-FFF2-40B4-BE49-F238E27FC236}">
                <a16:creationId xmlns:a16="http://schemas.microsoft.com/office/drawing/2014/main" xmlns="" id="{60D92267-CBEB-8F45-A097-950BEB5DB0D3}"/>
              </a:ext>
            </a:extLst>
          </p:cNvPr>
          <p:cNvSpPr>
            <a:spLocks noGrp="1"/>
          </p:cNvSpPr>
          <p:nvPr>
            <p:ph type="subTitle" idx="1"/>
          </p:nvPr>
        </p:nvSpPr>
        <p:spPr/>
        <p:txBody>
          <a:bodyPr/>
          <a:lstStyle/>
          <a:p>
            <a:r>
              <a:rPr lang="en-GB" altLang="en-US" dirty="0" smtClean="0"/>
              <a:t>Dr Caroline </a:t>
            </a:r>
            <a:r>
              <a:rPr lang="en-GB" altLang="en-US" dirty="0"/>
              <a:t>Jawad </a:t>
            </a:r>
            <a:r>
              <a:rPr lang="en-GB" altLang="en-US" dirty="0" smtClean="0"/>
              <a:t>2019</a:t>
            </a:r>
            <a:endParaRPr lang="en-GB" altLang="en-US" dirty="0"/>
          </a:p>
        </p:txBody>
      </p:sp>
    </p:spTree>
    <p:extLst>
      <p:ext uri="{BB962C8B-B14F-4D97-AF65-F5344CB8AC3E}">
        <p14:creationId xmlns:p14="http://schemas.microsoft.com/office/powerpoint/2010/main" val="3549329367"/>
      </p:ext>
    </p:extLst>
  </p:cSld>
  <p:clrMapOvr>
    <a:masterClrMapping/>
  </p:clrMapOvr>
  <p:transition>
    <p:wheel spokes="8"/>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twitter.com/AJEnglish/status/1191052923373006850/video/1</a:t>
            </a:r>
            <a:endParaRPr lang="en-GB" dirty="0" smtClean="0"/>
          </a:p>
          <a:p>
            <a:r>
              <a:rPr lang="en-GB" dirty="0">
                <a:hlinkClick r:id="rId3"/>
              </a:rPr>
              <a:t>https://</a:t>
            </a:r>
            <a:r>
              <a:rPr lang="en-GB" dirty="0" smtClean="0">
                <a:hlinkClick r:id="rId3"/>
              </a:rPr>
              <a:t>www.theguardian.com/business/2019/nov/02/asda-extends-deadline-for-workers-to-sign-new-contracts?CMP=share_btn_link</a:t>
            </a:r>
            <a:endParaRPr lang="en-GB" dirty="0" smtClean="0"/>
          </a:p>
          <a:p>
            <a:r>
              <a:rPr lang="en-GB" dirty="0">
                <a:hlinkClick r:id="rId4"/>
              </a:rPr>
              <a:t>https://</a:t>
            </a:r>
            <a:r>
              <a:rPr lang="en-GB" dirty="0" smtClean="0">
                <a:hlinkClick r:id="rId4"/>
              </a:rPr>
              <a:t>news.sky.com/story/mcdonalds-chief-executive-steve-easterbrook-fired-over-relationship-with-colleague-11853693</a:t>
            </a:r>
            <a:endParaRPr lang="en-GB" dirty="0" smtClean="0"/>
          </a:p>
          <a:p>
            <a:r>
              <a:rPr lang="en-GB" dirty="0">
                <a:hlinkClick r:id="rId5"/>
              </a:rPr>
              <a:t>https://</a:t>
            </a:r>
            <a:r>
              <a:rPr lang="en-GB" dirty="0" smtClean="0">
                <a:hlinkClick r:id="rId5"/>
              </a:rPr>
              <a:t>www.dailymail.co.uk/news/article-7646707/Mothercare-says-UK-retail-business-administration.html</a:t>
            </a:r>
            <a:endParaRPr lang="en-GB" dirty="0" smtClean="0"/>
          </a:p>
          <a:p>
            <a:r>
              <a:rPr lang="en-GB" dirty="0"/>
              <a:t>https://www.dailymail.co.uk/news/article-7647167/Mother-18-month-old-boy-fell-death-demands-investigation.html</a:t>
            </a:r>
            <a:endParaRPr lang="en-GB" dirty="0" smtClean="0"/>
          </a:p>
          <a:p>
            <a:pPr marL="82153" indent="0">
              <a:buNone/>
            </a:pPr>
            <a:endParaRPr lang="en-GB" dirty="0" smtClean="0"/>
          </a:p>
          <a:p>
            <a:r>
              <a:rPr lang="en-GB" dirty="0" smtClean="0"/>
              <a:t>Anything else?</a:t>
            </a:r>
            <a:endParaRPr lang="en-GB" dirty="0"/>
          </a:p>
        </p:txBody>
      </p:sp>
    </p:spTree>
    <p:extLst>
      <p:ext uri="{BB962C8B-B14F-4D97-AF65-F5344CB8AC3E}">
        <p14:creationId xmlns:p14="http://schemas.microsoft.com/office/powerpoint/2010/main" val="1612892027"/>
      </p:ext>
    </p:extLst>
  </p:cSld>
  <p:clrMapOvr>
    <a:masterClrMapping/>
  </p:clrMapOvr>
  <p:transition>
    <p:wheel spokes="8"/>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7C6414-A0AC-3F4B-9523-7D23193B4E5E}"/>
              </a:ext>
            </a:extLst>
          </p:cNvPr>
          <p:cNvSpPr>
            <a:spLocks noGrp="1"/>
          </p:cNvSpPr>
          <p:nvPr>
            <p:ph type="title"/>
          </p:nvPr>
        </p:nvSpPr>
        <p:spPr/>
        <p:txBody>
          <a:bodyPr/>
          <a:lstStyle/>
          <a:p>
            <a:r>
              <a:rPr lang="en-GB" dirty="0"/>
              <a:t>Not covered – time dependant</a:t>
            </a:r>
            <a:endParaRPr lang="en-US" dirty="0"/>
          </a:p>
        </p:txBody>
      </p:sp>
      <p:sp>
        <p:nvSpPr>
          <p:cNvPr id="3" name="Content Placeholder 2">
            <a:extLst>
              <a:ext uri="{FF2B5EF4-FFF2-40B4-BE49-F238E27FC236}">
                <a16:creationId xmlns:a16="http://schemas.microsoft.com/office/drawing/2014/main" xmlns="" id="{AF3761C9-3621-FD4C-9D75-99F85BADB58D}"/>
              </a:ext>
            </a:extLst>
          </p:cNvPr>
          <p:cNvSpPr>
            <a:spLocks noGrp="1"/>
          </p:cNvSpPr>
          <p:nvPr>
            <p:ph sz="half" idx="1"/>
          </p:nvPr>
        </p:nvSpPr>
        <p:spPr/>
        <p:txBody>
          <a:bodyPr>
            <a:normAutofit/>
          </a:bodyPr>
          <a:lstStyle/>
          <a:p>
            <a:r>
              <a:rPr lang="en-GB" dirty="0"/>
              <a:t>Nature of moral rights and responsibilities in the workplace</a:t>
            </a:r>
          </a:p>
          <a:p>
            <a:r>
              <a:rPr lang="en-GB" dirty="0"/>
              <a:t>Personnel policies and procedures</a:t>
            </a:r>
          </a:p>
          <a:p>
            <a:r>
              <a:rPr lang="en-GB" dirty="0"/>
              <a:t>Unions</a:t>
            </a:r>
          </a:p>
          <a:p>
            <a:r>
              <a:rPr lang="en-GB" dirty="0"/>
              <a:t>Challenges in today’s workplace</a:t>
            </a:r>
          </a:p>
          <a:p>
            <a:r>
              <a:rPr lang="en-GB" dirty="0"/>
              <a:t>Privacy</a:t>
            </a:r>
          </a:p>
          <a:p>
            <a:r>
              <a:rPr lang="en-GB" dirty="0"/>
              <a:t>Working Conditions</a:t>
            </a:r>
          </a:p>
          <a:p>
            <a:r>
              <a:rPr lang="en-GB" dirty="0"/>
              <a:t>Job Satisfaction</a:t>
            </a:r>
            <a:endParaRPr lang="en-US" dirty="0"/>
          </a:p>
        </p:txBody>
      </p:sp>
      <p:sp>
        <p:nvSpPr>
          <p:cNvPr id="4" name="Content Placeholder 3">
            <a:extLst>
              <a:ext uri="{FF2B5EF4-FFF2-40B4-BE49-F238E27FC236}">
                <a16:creationId xmlns:a16="http://schemas.microsoft.com/office/drawing/2014/main" xmlns="" id="{815CBB14-4C91-BA42-8735-4E8F97609FF2}"/>
              </a:ext>
            </a:extLst>
          </p:cNvPr>
          <p:cNvSpPr>
            <a:spLocks noGrp="1"/>
          </p:cNvSpPr>
          <p:nvPr>
            <p:ph sz="half" idx="2"/>
          </p:nvPr>
        </p:nvSpPr>
        <p:spPr/>
        <p:txBody>
          <a:bodyPr>
            <a:normAutofit/>
          </a:bodyPr>
          <a:lstStyle/>
          <a:p>
            <a:r>
              <a:rPr lang="en-GB" dirty="0"/>
              <a:t>Redesigning work</a:t>
            </a:r>
          </a:p>
          <a:p>
            <a:r>
              <a:rPr lang="en-GB" dirty="0"/>
              <a:t>Moral choices facing employees</a:t>
            </a:r>
          </a:p>
          <a:p>
            <a:r>
              <a:rPr lang="en-GB" dirty="0"/>
              <a:t>Obligations to the firm</a:t>
            </a:r>
          </a:p>
          <a:p>
            <a:r>
              <a:rPr lang="en-GB" dirty="0"/>
              <a:t>Abuse of official position</a:t>
            </a:r>
          </a:p>
          <a:p>
            <a:r>
              <a:rPr lang="en-GB" dirty="0"/>
              <a:t>Bribes and kickbacks</a:t>
            </a:r>
          </a:p>
          <a:p>
            <a:r>
              <a:rPr lang="en-GB" dirty="0"/>
              <a:t>Question of self interest</a:t>
            </a:r>
          </a:p>
          <a:p>
            <a:r>
              <a:rPr lang="en-GB" dirty="0"/>
              <a:t>Job Discrimination</a:t>
            </a:r>
          </a:p>
          <a:p>
            <a:r>
              <a:rPr lang="en-GB" dirty="0"/>
              <a:t>Sexual Harassment</a:t>
            </a:r>
          </a:p>
          <a:p>
            <a:r>
              <a:rPr lang="en-GB" dirty="0" err="1"/>
              <a:t>Etc</a:t>
            </a:r>
            <a:endParaRPr lang="en-US" dirty="0"/>
          </a:p>
        </p:txBody>
      </p:sp>
    </p:spTree>
    <p:extLst>
      <p:ext uri="{BB962C8B-B14F-4D97-AF65-F5344CB8AC3E}">
        <p14:creationId xmlns:p14="http://schemas.microsoft.com/office/powerpoint/2010/main" val="2585532786"/>
      </p:ext>
    </p:extLst>
  </p:cSld>
  <p:clrMapOvr>
    <a:masterClrMapping/>
  </p:clrMapOvr>
  <p:transition>
    <p:wheel spokes="8"/>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C5EF434-C128-2D45-B6AB-1DABFEACB5B7}"/>
              </a:ext>
            </a:extLst>
          </p:cNvPr>
          <p:cNvSpPr>
            <a:spLocks noGrp="1"/>
          </p:cNvSpPr>
          <p:nvPr>
            <p:ph type="title"/>
          </p:nvPr>
        </p:nvSpPr>
        <p:spPr/>
        <p:txBody>
          <a:bodyPr>
            <a:normAutofit fontScale="90000"/>
          </a:bodyPr>
          <a:lstStyle/>
          <a:p>
            <a:r>
              <a:rPr lang="en-GB" b="1" dirty="0"/>
              <a:t>Do deep economic and social systemic problems exist between government, business and society?</a:t>
            </a:r>
            <a:endParaRPr lang="en-US" dirty="0"/>
          </a:p>
        </p:txBody>
      </p:sp>
      <p:sp>
        <p:nvSpPr>
          <p:cNvPr id="5" name="Text Placeholder 4">
            <a:extLst>
              <a:ext uri="{FF2B5EF4-FFF2-40B4-BE49-F238E27FC236}">
                <a16:creationId xmlns:a16="http://schemas.microsoft.com/office/drawing/2014/main" xmlns="" id="{5765AF50-1E7D-4F41-B611-908E5D9F811C}"/>
              </a:ext>
            </a:extLst>
          </p:cNvPr>
          <p:cNvSpPr>
            <a:spLocks noGrp="1"/>
          </p:cNvSpPr>
          <p:nvPr>
            <p:ph idx="1"/>
          </p:nvPr>
        </p:nvSpPr>
        <p:spPr/>
        <p:txBody>
          <a:bodyPr>
            <a:normAutofit/>
          </a:bodyPr>
          <a:lstStyle/>
          <a:p>
            <a:r>
              <a:rPr lang="en-GB" altLang="en-US" dirty="0"/>
              <a:t>Gone are the days of wages that would enable a single earner to support a family. </a:t>
            </a:r>
          </a:p>
          <a:p>
            <a:r>
              <a:rPr lang="en-GB" altLang="en-US" dirty="0"/>
              <a:t>Behind the headline of drastically low unemployment figures*, there are deeply troubling trends of underemployment and the growth of the 'precariat' - a class of people whose relationship with work, is one of insecurity and stress, shuffling between part-time and temporary contracts and unable to plan the future. </a:t>
            </a:r>
          </a:p>
          <a:p>
            <a:r>
              <a:rPr lang="en-GB" altLang="en-US" dirty="0"/>
              <a:t>Is it possible for modern companies to ignore the ethical or social implications of their business practice?</a:t>
            </a:r>
          </a:p>
          <a:p>
            <a:endParaRPr lang="en-US" dirty="0"/>
          </a:p>
        </p:txBody>
      </p:sp>
    </p:spTree>
    <p:extLst>
      <p:ext uri="{BB962C8B-B14F-4D97-AF65-F5344CB8AC3E}">
        <p14:creationId xmlns:p14="http://schemas.microsoft.com/office/powerpoint/2010/main" val="1978723502"/>
      </p:ext>
    </p:extLst>
  </p:cSld>
  <p:clrMapOvr>
    <a:masterClrMapping/>
  </p:clrMapOvr>
  <p:transition>
    <p:wheel spokes="8"/>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B85BF4-3E9D-C443-A5BD-4710501EFC62}"/>
              </a:ext>
            </a:extLst>
          </p:cNvPr>
          <p:cNvSpPr>
            <a:spLocks noGrp="1"/>
          </p:cNvSpPr>
          <p:nvPr>
            <p:ph type="title"/>
          </p:nvPr>
        </p:nvSpPr>
        <p:spPr/>
        <p:txBody>
          <a:bodyPr>
            <a:normAutofit fontScale="90000"/>
          </a:bodyPr>
          <a:lstStyle/>
          <a:p>
            <a:r>
              <a:rPr lang="en-US" dirty="0"/>
              <a:t>https://en.wikipedia.org/wiki/List_of_countries_by_unemployment_rate</a:t>
            </a:r>
            <a:endParaRPr lang="en-US" dirty="0"/>
          </a:p>
        </p:txBody>
      </p:sp>
      <p:sp>
        <p:nvSpPr>
          <p:cNvPr id="3" name="Text Placeholder 2">
            <a:extLst>
              <a:ext uri="{FF2B5EF4-FFF2-40B4-BE49-F238E27FC236}">
                <a16:creationId xmlns:a16="http://schemas.microsoft.com/office/drawing/2014/main" xmlns="" id="{34221E5A-71B5-364A-A038-49C02FFABDF7}"/>
              </a:ext>
            </a:extLst>
          </p:cNvPr>
          <p:cNvSpPr>
            <a:spLocks noGrp="1"/>
          </p:cNvSpPr>
          <p:nvPr>
            <p:ph idx="1"/>
          </p:nvPr>
        </p:nvSpPr>
        <p:spPr/>
        <p:txBody>
          <a:bodyPr/>
          <a:lstStyle/>
          <a:p>
            <a:r>
              <a:rPr lang="en-GB" dirty="0"/>
              <a:t>Unemployment rates</a:t>
            </a:r>
            <a:endParaRPr lang="en-US" dirty="0"/>
          </a:p>
        </p:txBody>
      </p:sp>
    </p:spTree>
    <p:extLst>
      <p:ext uri="{BB962C8B-B14F-4D97-AF65-F5344CB8AC3E}">
        <p14:creationId xmlns:p14="http://schemas.microsoft.com/office/powerpoint/2010/main" val="1360833575"/>
      </p:ext>
    </p:extLst>
  </p:cSld>
  <p:clrMapOvr>
    <a:masterClrMapping/>
  </p:clrMapOvr>
  <p:transition>
    <p:wheel spokes="8"/>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F28DC2E2-64EA-C143-B5A2-5732E8E38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1471895097"/>
      </p:ext>
    </p:extLst>
  </p:cSld>
  <p:clrMapOvr>
    <a:masterClrMapping/>
  </p:clrMapOvr>
  <p:transition>
    <p:wheel spokes="8"/>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A65F0C1-F7AC-244E-95CB-EE0E3C3A9C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747" y="0"/>
            <a:ext cx="7586505" cy="6858000"/>
          </a:xfrm>
          <a:prstGeom prst="rect">
            <a:avLst/>
          </a:prstGeom>
        </p:spPr>
      </p:pic>
    </p:spTree>
    <p:extLst>
      <p:ext uri="{BB962C8B-B14F-4D97-AF65-F5344CB8AC3E}">
        <p14:creationId xmlns:p14="http://schemas.microsoft.com/office/powerpoint/2010/main" val="512118637"/>
      </p:ext>
    </p:extLst>
  </p:cSld>
  <p:clrMapOvr>
    <a:masterClrMapping/>
  </p:clrMapOvr>
  <p:transition>
    <p:wheel spokes="8"/>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DFAC1A41-24FD-5843-8492-5B1EC3DD73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747" y="0"/>
            <a:ext cx="7586505" cy="6858000"/>
          </a:xfrm>
          <a:prstGeom prst="rect">
            <a:avLst/>
          </a:prstGeom>
        </p:spPr>
      </p:pic>
    </p:spTree>
    <p:extLst>
      <p:ext uri="{BB962C8B-B14F-4D97-AF65-F5344CB8AC3E}">
        <p14:creationId xmlns:p14="http://schemas.microsoft.com/office/powerpoint/2010/main" val="1180750086"/>
      </p:ext>
    </p:extLst>
  </p:cSld>
  <p:clrMapOvr>
    <a:masterClrMapping/>
  </p:clrMapOvr>
  <p:transition>
    <p:wheel spokes="8"/>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9727F370-C327-2240-89DA-1F6D2A918D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3767354416"/>
      </p:ext>
    </p:extLst>
  </p:cSld>
  <p:clrMapOvr>
    <a:masterClrMapping/>
  </p:clrMapOvr>
  <p:transition>
    <p:wheel spokes="8"/>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14FDDA56-4846-5047-BE25-F212838878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7250" y="2590800"/>
            <a:ext cx="2349500" cy="1676400"/>
          </a:xfrm>
          <a:prstGeom prst="rect">
            <a:avLst/>
          </a:prstGeom>
        </p:spPr>
      </p:pic>
      <p:pic>
        <p:nvPicPr>
          <p:cNvPr id="5" name="Picture 4">
            <a:extLst>
              <a:ext uri="{FF2B5EF4-FFF2-40B4-BE49-F238E27FC236}">
                <a16:creationId xmlns:a16="http://schemas.microsoft.com/office/drawing/2014/main" xmlns="" id="{2B5B3E80-1A45-2749-AFBB-8BC2E8331C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3089156815"/>
      </p:ext>
    </p:extLst>
  </p:cSld>
  <p:clrMapOvr>
    <a:masterClrMapping/>
  </p:clrMapOvr>
  <p:transition>
    <p:wheel spokes="8"/>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ABEE1E35-3A02-C642-A02B-0E44E1E13DF7}"/>
              </a:ext>
            </a:extLst>
          </p:cNvPr>
          <p:cNvSpPr>
            <a:spLocks noGrp="1"/>
          </p:cNvSpPr>
          <p:nvPr>
            <p:ph type="title"/>
          </p:nvPr>
        </p:nvSpPr>
        <p:spPr/>
        <p:txBody>
          <a:bodyPr>
            <a:normAutofit fontScale="90000"/>
          </a:bodyPr>
          <a:lstStyle/>
          <a:p>
            <a:r>
              <a:rPr lang="en-GB" dirty="0"/>
              <a:t/>
            </a:r>
            <a:br>
              <a:rPr lang="en-GB" dirty="0"/>
            </a:br>
            <a:r>
              <a:rPr lang="en-GB" dirty="0"/>
              <a:t>Oxfam received £32m from the UK government’s department for international development in 2017</a:t>
            </a:r>
          </a:p>
        </p:txBody>
      </p:sp>
      <p:sp>
        <p:nvSpPr>
          <p:cNvPr id="3" name="Content Placeholder 2">
            <a:extLst>
              <a:ext uri="{FF2B5EF4-FFF2-40B4-BE49-F238E27FC236}">
                <a16:creationId xmlns:a16="http://schemas.microsoft.com/office/drawing/2014/main" xmlns="" id="{07326F50-51C4-D549-A037-CEE11C2FCDF8}"/>
              </a:ext>
            </a:extLst>
          </p:cNvPr>
          <p:cNvSpPr>
            <a:spLocks noGrp="1"/>
          </p:cNvSpPr>
          <p:nvPr>
            <p:ph idx="1"/>
          </p:nvPr>
        </p:nvSpPr>
        <p:spPr/>
        <p:txBody>
          <a:bodyPr>
            <a:normAutofit/>
          </a:bodyPr>
          <a:lstStyle/>
          <a:p>
            <a:r>
              <a:rPr lang="en-US" dirty="0">
                <a:solidFill>
                  <a:schemeClr val="bg1"/>
                </a:solidFill>
                <a:hlinkClick r:id="rId2"/>
              </a:rPr>
              <a:t>https://www.ft.com/content/3294db36-0f29-11e8-940e-08320fc2a277</a:t>
            </a:r>
            <a:r>
              <a:rPr lang="en-US" dirty="0">
                <a:solidFill>
                  <a:schemeClr val="bg1"/>
                </a:solidFill>
              </a:rPr>
              <a:t>  </a:t>
            </a:r>
          </a:p>
          <a:p>
            <a:r>
              <a:rPr lang="en-GB" dirty="0"/>
              <a:t>(Blitz, 2018)</a:t>
            </a:r>
            <a:endParaRPr lang="en-US" dirty="0"/>
          </a:p>
        </p:txBody>
      </p:sp>
    </p:spTree>
    <p:extLst>
      <p:ext uri="{BB962C8B-B14F-4D97-AF65-F5344CB8AC3E}">
        <p14:creationId xmlns:p14="http://schemas.microsoft.com/office/powerpoint/2010/main" val="1284595114"/>
      </p:ext>
    </p:extLst>
  </p:cSld>
  <p:clrMapOvr>
    <a:masterClrMapping/>
  </p:clrMapOvr>
  <p:transition>
    <p:wheel spokes="8"/>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00064F-8F3F-EF42-B667-3380E4829DBA}"/>
              </a:ext>
            </a:extLst>
          </p:cNvPr>
          <p:cNvSpPr>
            <a:spLocks noGrp="1"/>
          </p:cNvSpPr>
          <p:nvPr>
            <p:ph type="title"/>
          </p:nvPr>
        </p:nvSpPr>
        <p:spPr/>
        <p:txBody>
          <a:bodyPr/>
          <a:lstStyle/>
          <a:p>
            <a:r>
              <a:rPr lang="en-GB" dirty="0"/>
              <a:t>Guidance</a:t>
            </a:r>
            <a:endParaRPr lang="en-US" dirty="0"/>
          </a:p>
        </p:txBody>
      </p:sp>
      <p:sp>
        <p:nvSpPr>
          <p:cNvPr id="3" name="Content Placeholder 2">
            <a:extLst>
              <a:ext uri="{FF2B5EF4-FFF2-40B4-BE49-F238E27FC236}">
                <a16:creationId xmlns:a16="http://schemas.microsoft.com/office/drawing/2014/main" xmlns="" id="{71D7FCFA-B4F0-F048-858D-FF41C8EDB94A}"/>
              </a:ext>
            </a:extLst>
          </p:cNvPr>
          <p:cNvSpPr>
            <a:spLocks noGrp="1"/>
          </p:cNvSpPr>
          <p:nvPr>
            <p:ph sz="half" idx="1"/>
          </p:nvPr>
        </p:nvSpPr>
        <p:spPr/>
        <p:txBody>
          <a:bodyPr>
            <a:normAutofit/>
          </a:bodyPr>
          <a:lstStyle/>
          <a:p>
            <a:r>
              <a:rPr lang="en-GB" dirty="0"/>
              <a:t>Description of the scandal</a:t>
            </a:r>
          </a:p>
          <a:p>
            <a:r>
              <a:rPr lang="en-GB" dirty="0"/>
              <a:t>Relevant background information</a:t>
            </a:r>
          </a:p>
          <a:p>
            <a:r>
              <a:rPr lang="en-GB" dirty="0"/>
              <a:t>Key ‘players’/ownership of organisation </a:t>
            </a:r>
          </a:p>
          <a:p>
            <a:r>
              <a:rPr lang="en-GB" dirty="0"/>
              <a:t>Impact of the scandal</a:t>
            </a:r>
          </a:p>
          <a:p>
            <a:r>
              <a:rPr lang="en-GB" dirty="0"/>
              <a:t>How the scandal broke</a:t>
            </a:r>
          </a:p>
          <a:p>
            <a:r>
              <a:rPr lang="en-GB" dirty="0"/>
              <a:t>Sourcing of images</a:t>
            </a:r>
          </a:p>
          <a:p>
            <a:r>
              <a:rPr lang="en-GB" dirty="0"/>
              <a:t>Evaluation of impact of slides/images/data selected</a:t>
            </a:r>
          </a:p>
          <a:p>
            <a:r>
              <a:rPr lang="en-GB" dirty="0"/>
              <a:t>Ethical issue(s) involved</a:t>
            </a:r>
          </a:p>
          <a:p>
            <a:endParaRPr lang="en-US" dirty="0"/>
          </a:p>
        </p:txBody>
      </p:sp>
      <p:sp>
        <p:nvSpPr>
          <p:cNvPr id="4" name="Content Placeholder 3">
            <a:extLst>
              <a:ext uri="{FF2B5EF4-FFF2-40B4-BE49-F238E27FC236}">
                <a16:creationId xmlns:a16="http://schemas.microsoft.com/office/drawing/2014/main" xmlns="" id="{B4F34D75-9DE0-D84D-872B-4A390FAC46FB}"/>
              </a:ext>
            </a:extLst>
          </p:cNvPr>
          <p:cNvSpPr>
            <a:spLocks noGrp="1"/>
          </p:cNvSpPr>
          <p:nvPr>
            <p:ph sz="half" idx="2"/>
          </p:nvPr>
        </p:nvSpPr>
        <p:spPr/>
        <p:txBody>
          <a:bodyPr>
            <a:normAutofit/>
          </a:bodyPr>
          <a:lstStyle/>
          <a:p>
            <a:r>
              <a:rPr lang="en-GB" dirty="0"/>
              <a:t>Economic impact of scandal</a:t>
            </a:r>
          </a:p>
          <a:p>
            <a:r>
              <a:rPr lang="en-GB" dirty="0"/>
              <a:t>Any other impact of scandal</a:t>
            </a:r>
          </a:p>
          <a:p>
            <a:r>
              <a:rPr lang="en-GB" dirty="0"/>
              <a:t>Damage</a:t>
            </a:r>
          </a:p>
          <a:p>
            <a:r>
              <a:rPr lang="en-GB" dirty="0"/>
              <a:t>Victims and compensation </a:t>
            </a:r>
          </a:p>
          <a:p>
            <a:r>
              <a:rPr lang="en-GB" dirty="0"/>
              <a:t>Response from organisation</a:t>
            </a:r>
          </a:p>
          <a:p>
            <a:r>
              <a:rPr lang="en-GB" dirty="0"/>
              <a:t>Solutions - legal solution, jurisdiction problems, </a:t>
            </a:r>
          </a:p>
          <a:p>
            <a:r>
              <a:rPr lang="en-GB" dirty="0"/>
              <a:t>Exploitation of employees/cover up </a:t>
            </a:r>
          </a:p>
          <a:p>
            <a:r>
              <a:rPr lang="en-GB" dirty="0"/>
              <a:t>Organisational reputation</a:t>
            </a:r>
          </a:p>
          <a:p>
            <a:r>
              <a:rPr lang="en-GB" dirty="0"/>
              <a:t>Conclusion or current position of the scandal</a:t>
            </a:r>
          </a:p>
          <a:p>
            <a:endParaRPr lang="en-US" dirty="0"/>
          </a:p>
        </p:txBody>
      </p:sp>
    </p:spTree>
    <p:extLst>
      <p:ext uri="{BB962C8B-B14F-4D97-AF65-F5344CB8AC3E}">
        <p14:creationId xmlns:p14="http://schemas.microsoft.com/office/powerpoint/2010/main" val="661904529"/>
      </p:ext>
    </p:extLst>
  </p:cSld>
  <p:clrMapOvr>
    <a:masterClrMapping/>
  </p:clrMapOvr>
  <p:transition>
    <p:wheel spokes="8"/>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10AB552-EA13-4844-B359-4EDF3BE4594E}"/>
              </a:ext>
            </a:extLst>
          </p:cNvPr>
          <p:cNvSpPr>
            <a:spLocks noGrp="1" noRot="1" noChangeAspect="1" noMove="1" noResize="1" noEditPoints="1" noAdjustHandles="1" noChangeArrowheads="1" noChangeShapeType="1" noTextEdit="1"/>
          </p:cNvSpPr>
          <p:nvPr/>
        </p:nvSpPr>
        <p:spPr>
          <a:xfrm>
            <a:off x="1143000" y="1500188"/>
            <a:ext cx="6858000" cy="3857625"/>
          </a:xfrm>
          <a:prstGeom prst="rect">
            <a:avLst/>
          </a:prstGeom>
          <a:solidFill>
            <a:srgbClr val="93703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pic>
        <p:nvPicPr>
          <p:cNvPr id="11267" name="Picture 1">
            <a:extLst>
              <a:ext uri="{FF2B5EF4-FFF2-40B4-BE49-F238E27FC236}">
                <a16:creationId xmlns:a16="http://schemas.microsoft.com/office/drawing/2014/main" xmlns="" id="{BC39947F-F793-4C4E-8C17-79FA52EDC9FA}"/>
              </a:ext>
            </a:extLst>
          </p:cNvPr>
          <p:cNvPicPr>
            <a:picLocks noChangeAspect="1"/>
          </p:cNvPicPr>
          <p:nvPr/>
        </p:nvPicPr>
        <p:blipFill>
          <a:blip r:embed="rId2">
            <a:extLst>
              <a:ext uri="{28A0092B-C50C-407E-A947-70E740481C1C}">
                <a14:useLocalDpi xmlns:a14="http://schemas.microsoft.com/office/drawing/2010/main" val="0"/>
              </a:ext>
            </a:extLst>
          </a:blip>
          <a:srcRect t="4755" b="3831"/>
          <a:stretch>
            <a:fillRect/>
          </a:stretch>
        </p:blipFill>
        <p:spPr bwMode="auto">
          <a:xfrm>
            <a:off x="1689499" y="2045494"/>
            <a:ext cx="5765006"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xmlns="" id="{3ED53A20-33F9-7849-AE62-9D6219EC4314}"/>
              </a:ext>
            </a:extLst>
          </p:cNvPr>
          <p:cNvSpPr>
            <a:spLocks noGrp="1" noRot="1" noChangeAspect="1" noMove="1" noResize="1" noEditPoints="1" noAdjustHandles="1" noChangeArrowheads="1" noChangeShapeType="1" noTextEdit="1"/>
          </p:cNvSpPr>
          <p:nvPr/>
        </p:nvSpPr>
        <p:spPr>
          <a:xfrm>
            <a:off x="1596630" y="1952625"/>
            <a:ext cx="5950744" cy="2952750"/>
          </a:xfrm>
          <a:prstGeom prst="rect">
            <a:avLst/>
          </a:prstGeom>
          <a:no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Tree>
    <p:extLst>
      <p:ext uri="{BB962C8B-B14F-4D97-AF65-F5344CB8AC3E}">
        <p14:creationId xmlns:p14="http://schemas.microsoft.com/office/powerpoint/2010/main" val="2009838356"/>
      </p:ext>
    </p:extLst>
  </p:cSld>
  <p:clrMapOvr>
    <a:masterClrMapping/>
  </p:clrMapOvr>
  <p:transition>
    <p:wheel spokes="8"/>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F256FE1E-3687-8A49-BFD5-E0B5D5036D8D}"/>
              </a:ext>
            </a:extLst>
          </p:cNvPr>
          <p:cNvPicPr>
            <a:picLocks noChangeAspect="1"/>
          </p:cNvPicPr>
          <p:nvPr/>
        </p:nvPicPr>
        <p:blipFill>
          <a:blip r:embed="rId2"/>
          <a:stretch>
            <a:fillRect/>
          </a:stretch>
        </p:blipFill>
        <p:spPr>
          <a:xfrm>
            <a:off x="3270250" y="2698750"/>
            <a:ext cx="2603500" cy="1460500"/>
          </a:xfrm>
          <a:prstGeom prst="rect">
            <a:avLst/>
          </a:prstGeom>
        </p:spPr>
      </p:pic>
      <p:pic>
        <p:nvPicPr>
          <p:cNvPr id="3" name="Picture 2">
            <a:extLst>
              <a:ext uri="{FF2B5EF4-FFF2-40B4-BE49-F238E27FC236}">
                <a16:creationId xmlns:a16="http://schemas.microsoft.com/office/drawing/2014/main" xmlns="" id="{228DD303-6708-9646-96C6-25CF4388F2D9}"/>
              </a:ext>
            </a:extLst>
          </p:cNvPr>
          <p:cNvPicPr>
            <a:picLocks noChangeAspect="1"/>
          </p:cNvPicPr>
          <p:nvPr/>
        </p:nvPicPr>
        <p:blipFill>
          <a:blip r:embed="rId3"/>
          <a:stretch>
            <a:fillRect/>
          </a:stretch>
        </p:blipFill>
        <p:spPr>
          <a:xfrm>
            <a:off x="1178647" y="1170878"/>
            <a:ext cx="6920765" cy="4605454"/>
          </a:xfrm>
          <a:prstGeom prst="rect">
            <a:avLst/>
          </a:prstGeom>
        </p:spPr>
      </p:pic>
    </p:spTree>
    <p:extLst>
      <p:ext uri="{BB962C8B-B14F-4D97-AF65-F5344CB8AC3E}">
        <p14:creationId xmlns:p14="http://schemas.microsoft.com/office/powerpoint/2010/main" val="2825700165"/>
      </p:ext>
    </p:extLst>
  </p:cSld>
  <p:clrMapOvr>
    <a:masterClrMapping/>
  </p:clrMapOvr>
  <p:transition>
    <p:wheel spokes="8"/>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29A9B9-894D-AD4F-8A56-E40F9A5E7A41}"/>
              </a:ext>
            </a:extLst>
          </p:cNvPr>
          <p:cNvSpPr>
            <a:spLocks noGrp="1"/>
          </p:cNvSpPr>
          <p:nvPr>
            <p:ph type="title"/>
          </p:nvPr>
        </p:nvSpPr>
        <p:spPr/>
        <p:txBody>
          <a:bodyPr/>
          <a:lstStyle/>
          <a:p>
            <a:pPr>
              <a:defRPr/>
            </a:pPr>
            <a:r>
              <a:rPr lang="en-US" dirty="0"/>
              <a:t>Goblet of fire</a:t>
            </a:r>
          </a:p>
        </p:txBody>
      </p:sp>
      <p:sp>
        <p:nvSpPr>
          <p:cNvPr id="3" name="Content Placeholder 2">
            <a:extLst>
              <a:ext uri="{FF2B5EF4-FFF2-40B4-BE49-F238E27FC236}">
                <a16:creationId xmlns:a16="http://schemas.microsoft.com/office/drawing/2014/main" xmlns="" id="{881B2689-C753-F84E-93B4-A2F4EDA07620}"/>
              </a:ext>
            </a:extLst>
          </p:cNvPr>
          <p:cNvSpPr>
            <a:spLocks noGrp="1"/>
          </p:cNvSpPr>
          <p:nvPr>
            <p:ph idx="1"/>
          </p:nvPr>
        </p:nvSpPr>
        <p:spPr>
          <a:xfrm>
            <a:off x="1606045" y="2620537"/>
            <a:ext cx="5937755" cy="3119491"/>
          </a:xfrm>
        </p:spPr>
        <p:txBody>
          <a:bodyPr rtlCol="0">
            <a:normAutofit fontScale="70000" lnSpcReduction="20000"/>
          </a:bodyPr>
          <a:lstStyle/>
          <a:p>
            <a:pPr>
              <a:defRPr/>
            </a:pPr>
            <a:r>
              <a:rPr lang="en-US" i="1" dirty="0"/>
              <a:t>‘Harry stared at the stone basin. The contents had returned to their original, silvery white state, swirling and rippling beneath his gaze. </a:t>
            </a:r>
            <a:endParaRPr lang="en-US" dirty="0"/>
          </a:p>
          <a:p>
            <a:pPr>
              <a:defRPr/>
            </a:pPr>
            <a:r>
              <a:rPr lang="en-US" i="1" dirty="0"/>
              <a:t>“ What is it?” Harry asked shakily. </a:t>
            </a:r>
            <a:endParaRPr lang="en-US" dirty="0"/>
          </a:p>
          <a:p>
            <a:pPr>
              <a:defRPr/>
            </a:pPr>
            <a:r>
              <a:rPr lang="en-US" i="1" dirty="0"/>
              <a:t>“This? It is called a </a:t>
            </a:r>
            <a:r>
              <a:rPr lang="en-US" i="1" dirty="0" err="1"/>
              <a:t>Pensieve</a:t>
            </a:r>
            <a:r>
              <a:rPr lang="en-US" i="1" dirty="0"/>
              <a:t>,” said Dumbledore. “ I sometimes find, and I am sure you know the feeling, that I simply have too many thoughts and memories crammed into my mind.” </a:t>
            </a:r>
            <a:endParaRPr lang="en-US" dirty="0"/>
          </a:p>
          <a:p>
            <a:pPr>
              <a:defRPr/>
            </a:pPr>
            <a:r>
              <a:rPr lang="en-US" i="1" dirty="0"/>
              <a:t>“Err,” said Harry who couldn’t truthfully say that he had ever felt anything of the sort. </a:t>
            </a:r>
            <a:endParaRPr lang="en-US" dirty="0"/>
          </a:p>
          <a:p>
            <a:pPr>
              <a:defRPr/>
            </a:pPr>
            <a:r>
              <a:rPr lang="en-US" i="1" dirty="0"/>
              <a:t>“At these times” said Dumbledore, indicating the stone basin, “ I use the </a:t>
            </a:r>
            <a:r>
              <a:rPr lang="en-US" i="1" dirty="0" err="1"/>
              <a:t>Pensieve</a:t>
            </a:r>
            <a:r>
              <a:rPr lang="en-US" i="1" dirty="0"/>
              <a:t>. One simply siphons the excess thoughts from one’ s mind, pours them into a basin, and examines them at one’ s leisure. It becomes easier to spot patterns and links, you understand, when they are in this form.’ </a:t>
            </a:r>
            <a:r>
              <a:rPr lang="en-US" dirty="0"/>
              <a:t>( Rowling, 2000) </a:t>
            </a:r>
          </a:p>
          <a:p>
            <a:pPr>
              <a:defRPr/>
            </a:pPr>
            <a:endParaRPr lang="en-US" dirty="0"/>
          </a:p>
        </p:txBody>
      </p:sp>
    </p:spTree>
    <p:extLst>
      <p:ext uri="{BB962C8B-B14F-4D97-AF65-F5344CB8AC3E}">
        <p14:creationId xmlns:p14="http://schemas.microsoft.com/office/powerpoint/2010/main" val="1891112324"/>
      </p:ext>
    </p:extLst>
  </p:cSld>
  <p:clrMapOvr>
    <a:masterClrMapping/>
  </p:clrMapOvr>
  <p:transition>
    <p:wheel spokes="8"/>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FFFA5A-F533-914F-BEDE-F544AF9D4C35}"/>
              </a:ext>
            </a:extLst>
          </p:cNvPr>
          <p:cNvSpPr>
            <a:spLocks noGrp="1"/>
          </p:cNvSpPr>
          <p:nvPr>
            <p:ph type="title"/>
          </p:nvPr>
        </p:nvSpPr>
        <p:spPr/>
        <p:txBody>
          <a:bodyPr/>
          <a:lstStyle/>
          <a:p>
            <a:pPr>
              <a:defRPr/>
            </a:pPr>
            <a:r>
              <a:rPr lang="en-US" dirty="0"/>
              <a:t>Reflective writing</a:t>
            </a:r>
          </a:p>
        </p:txBody>
      </p:sp>
      <p:sp>
        <p:nvSpPr>
          <p:cNvPr id="13315" name="Content Placeholder 2">
            <a:extLst>
              <a:ext uri="{FF2B5EF4-FFF2-40B4-BE49-F238E27FC236}">
                <a16:creationId xmlns:a16="http://schemas.microsoft.com/office/drawing/2014/main" xmlns="" id="{AE784D5C-4520-4640-B997-EB41EAD96FCC}"/>
              </a:ext>
            </a:extLst>
          </p:cNvPr>
          <p:cNvSpPr>
            <a:spLocks noGrp="1"/>
          </p:cNvSpPr>
          <p:nvPr>
            <p:ph idx="1"/>
          </p:nvPr>
        </p:nvSpPr>
        <p:spPr/>
        <p:txBody>
          <a:bodyPr/>
          <a:lstStyle/>
          <a:p>
            <a:r>
              <a:rPr lang="en-US" altLang="en-US" sz="1575" i="1" dirty="0"/>
              <a:t>It is not sufficient simply to have an experience in order to learn. Without reflecting upon this experience it may quickly be forgotten, or its learning potential lost. </a:t>
            </a:r>
          </a:p>
          <a:p>
            <a:r>
              <a:rPr lang="en-US" altLang="en-US" sz="1575" i="1" dirty="0"/>
              <a:t>It is from the feelings and thoughts emerging from this reflection that </a:t>
            </a:r>
            <a:r>
              <a:rPr lang="en-US" altLang="en-US" sz="1575" i="1" dirty="0" err="1"/>
              <a:t>generalisations</a:t>
            </a:r>
            <a:r>
              <a:rPr lang="en-US" altLang="en-US" sz="1575" i="1" dirty="0"/>
              <a:t> or concepts can be generated. And it is </a:t>
            </a:r>
            <a:r>
              <a:rPr lang="en-US" altLang="en-US" sz="1575" i="1" dirty="0" err="1"/>
              <a:t>generalisations</a:t>
            </a:r>
            <a:r>
              <a:rPr lang="en-US" altLang="en-US" sz="1575" i="1" dirty="0"/>
              <a:t> that allow new situations to be tackled effectively’ (Gibbs 1988). </a:t>
            </a:r>
            <a:endParaRPr lang="en-US" altLang="en-US" sz="1575" dirty="0"/>
          </a:p>
        </p:txBody>
      </p:sp>
    </p:spTree>
    <p:extLst>
      <p:ext uri="{BB962C8B-B14F-4D97-AF65-F5344CB8AC3E}">
        <p14:creationId xmlns:p14="http://schemas.microsoft.com/office/powerpoint/2010/main" val="3399597559"/>
      </p:ext>
    </p:extLst>
  </p:cSld>
  <p:clrMapOvr>
    <a:masterClrMapping/>
  </p:clrMapOvr>
  <p:transition>
    <p:wheel spokes="8"/>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7BF6A9A-3E65-E64F-88C5-06BCFAFF89F1}"/>
              </a:ext>
            </a:extLst>
          </p:cNvPr>
          <p:cNvSpPr>
            <a:spLocks noGrp="1"/>
          </p:cNvSpPr>
          <p:nvPr>
            <p:ph type="title"/>
          </p:nvPr>
        </p:nvSpPr>
        <p:spPr/>
        <p:txBody>
          <a:bodyPr/>
          <a:lstStyle/>
          <a:p>
            <a:pPr>
              <a:defRPr/>
            </a:pPr>
            <a:r>
              <a:rPr lang="en-US" dirty="0"/>
              <a:t>Pedagogy</a:t>
            </a:r>
          </a:p>
        </p:txBody>
      </p:sp>
      <p:sp>
        <p:nvSpPr>
          <p:cNvPr id="14339" name="Content Placeholder 4">
            <a:extLst>
              <a:ext uri="{FF2B5EF4-FFF2-40B4-BE49-F238E27FC236}">
                <a16:creationId xmlns:a16="http://schemas.microsoft.com/office/drawing/2014/main" xmlns="" id="{82AAF66A-FD8A-5549-B8BE-8669BE7B44F0}"/>
              </a:ext>
            </a:extLst>
          </p:cNvPr>
          <p:cNvSpPr>
            <a:spLocks noGrp="1"/>
          </p:cNvSpPr>
          <p:nvPr>
            <p:ph idx="1"/>
          </p:nvPr>
        </p:nvSpPr>
        <p:spPr/>
        <p:txBody>
          <a:bodyPr/>
          <a:lstStyle/>
          <a:p>
            <a:pPr lvl="1"/>
            <a:r>
              <a:rPr lang="en-US" altLang="en-US" sz="1350" dirty="0"/>
              <a:t>The purpose of a reflective report is to help you learn from a particular practical experience. </a:t>
            </a:r>
          </a:p>
          <a:p>
            <a:pPr lvl="1"/>
            <a:r>
              <a:rPr lang="en-US" altLang="en-US" sz="1350" dirty="0"/>
              <a:t>It will help you make connections between what you are taught in theory and what you need to practice. </a:t>
            </a:r>
          </a:p>
          <a:p>
            <a:pPr lvl="1"/>
            <a:r>
              <a:rPr lang="en-US" altLang="en-US" sz="1350" dirty="0"/>
              <a:t>You reflect so that you can learn. </a:t>
            </a:r>
          </a:p>
        </p:txBody>
      </p:sp>
    </p:spTree>
    <p:extLst>
      <p:ext uri="{BB962C8B-B14F-4D97-AF65-F5344CB8AC3E}">
        <p14:creationId xmlns:p14="http://schemas.microsoft.com/office/powerpoint/2010/main" val="4227139331"/>
      </p:ext>
    </p:extLst>
  </p:cSld>
  <p:clrMapOvr>
    <a:masterClrMapping/>
  </p:clrMapOvr>
  <p:transition>
    <p:wheel spokes="8"/>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DF970D-3A84-5D47-BD1F-A0D26D14B94D}"/>
              </a:ext>
            </a:extLst>
          </p:cNvPr>
          <p:cNvSpPr>
            <a:spLocks noGrp="1"/>
          </p:cNvSpPr>
          <p:nvPr>
            <p:ph type="title"/>
          </p:nvPr>
        </p:nvSpPr>
        <p:spPr/>
        <p:txBody>
          <a:bodyPr/>
          <a:lstStyle/>
          <a:p>
            <a:pPr>
              <a:defRPr/>
            </a:pPr>
            <a:r>
              <a:rPr lang="en-US" dirty="0"/>
              <a:t>Reflective Writing </a:t>
            </a:r>
          </a:p>
        </p:txBody>
      </p:sp>
      <p:sp>
        <p:nvSpPr>
          <p:cNvPr id="15363" name="Content Placeholder 2">
            <a:extLst>
              <a:ext uri="{FF2B5EF4-FFF2-40B4-BE49-F238E27FC236}">
                <a16:creationId xmlns:a16="http://schemas.microsoft.com/office/drawing/2014/main" xmlns="" id="{04995C21-2F19-F344-B439-9F8F090808B9}"/>
              </a:ext>
            </a:extLst>
          </p:cNvPr>
          <p:cNvSpPr>
            <a:spLocks noGrp="1"/>
          </p:cNvSpPr>
          <p:nvPr>
            <p:ph idx="1"/>
          </p:nvPr>
        </p:nvSpPr>
        <p:spPr/>
        <p:txBody>
          <a:bodyPr>
            <a:normAutofit/>
          </a:bodyPr>
          <a:lstStyle/>
          <a:p>
            <a:r>
              <a:rPr lang="en-US" altLang="en-US" dirty="0"/>
              <a:t>You are required to write down some of the thinking that you have been through while carrying out a particular practical activity, such as designing a project and writing a report.</a:t>
            </a:r>
          </a:p>
          <a:p>
            <a:r>
              <a:rPr lang="en-US" altLang="en-US" dirty="0"/>
              <a:t>Through reflection, you should be able to make sense of what you did and why, and perhaps help yourself do it better next time. </a:t>
            </a:r>
          </a:p>
          <a:p>
            <a:r>
              <a:rPr lang="en-US" altLang="en-US" dirty="0"/>
              <a:t>Your written reflection will also serve as a source of reference and evidence in the future. </a:t>
            </a:r>
          </a:p>
          <a:p>
            <a:endParaRPr lang="en-US" altLang="en-US" dirty="0"/>
          </a:p>
        </p:txBody>
      </p:sp>
    </p:spTree>
    <p:extLst>
      <p:ext uri="{BB962C8B-B14F-4D97-AF65-F5344CB8AC3E}">
        <p14:creationId xmlns:p14="http://schemas.microsoft.com/office/powerpoint/2010/main" val="2417150531"/>
      </p:ext>
    </p:extLst>
  </p:cSld>
  <p:clrMapOvr>
    <a:masterClrMapping/>
  </p:clrMapOvr>
  <p:transition>
    <p:wheel spokes="8"/>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E269B9-CDA9-1947-A930-68364ADE0A85}"/>
              </a:ext>
            </a:extLst>
          </p:cNvPr>
          <p:cNvSpPr>
            <a:spLocks noGrp="1"/>
          </p:cNvSpPr>
          <p:nvPr>
            <p:ph type="title"/>
          </p:nvPr>
        </p:nvSpPr>
        <p:spPr/>
        <p:txBody>
          <a:bodyPr/>
          <a:lstStyle/>
          <a:p>
            <a:pPr>
              <a:defRPr/>
            </a:pPr>
            <a:r>
              <a:rPr lang="en-US" dirty="0"/>
              <a:t>Reflective Writing </a:t>
            </a:r>
          </a:p>
        </p:txBody>
      </p:sp>
      <p:sp>
        <p:nvSpPr>
          <p:cNvPr id="16387" name="Content Placeholder 2">
            <a:extLst>
              <a:ext uri="{FF2B5EF4-FFF2-40B4-BE49-F238E27FC236}">
                <a16:creationId xmlns:a16="http://schemas.microsoft.com/office/drawing/2014/main" xmlns="" id="{EC932AD5-539E-9E4C-BAF2-1999927A6BE8}"/>
              </a:ext>
            </a:extLst>
          </p:cNvPr>
          <p:cNvSpPr>
            <a:spLocks noGrp="1"/>
          </p:cNvSpPr>
          <p:nvPr>
            <p:ph idx="1"/>
          </p:nvPr>
        </p:nvSpPr>
        <p:spPr/>
        <p:txBody>
          <a:bodyPr/>
          <a:lstStyle/>
          <a:p>
            <a:r>
              <a:rPr lang="en-US" altLang="en-US"/>
              <a:t>You will probably start by describing what you did.</a:t>
            </a:r>
          </a:p>
          <a:p>
            <a:r>
              <a:rPr lang="en-US" altLang="en-US"/>
              <a:t>You may then want to write about exactly how you did the activity, what methods you used.</a:t>
            </a:r>
          </a:p>
          <a:p>
            <a:r>
              <a:rPr lang="en-US" altLang="en-US"/>
              <a:t>You might then want to evaluate your performance. </a:t>
            </a:r>
          </a:p>
          <a:p>
            <a:r>
              <a:rPr lang="en-US" altLang="en-US"/>
              <a:t>How well do you think you did and why?</a:t>
            </a:r>
          </a:p>
          <a:p>
            <a:endParaRPr lang="en-US" altLang="en-US"/>
          </a:p>
        </p:txBody>
      </p:sp>
    </p:spTree>
    <p:extLst>
      <p:ext uri="{BB962C8B-B14F-4D97-AF65-F5344CB8AC3E}">
        <p14:creationId xmlns:p14="http://schemas.microsoft.com/office/powerpoint/2010/main" val="2321637812"/>
      </p:ext>
    </p:extLst>
  </p:cSld>
  <p:clrMapOvr>
    <a:masterClrMapping/>
  </p:clrMapOvr>
  <p:transition>
    <p:wheel spokes="8"/>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1D4957-FE64-8E41-A28F-4C9A81C0764F}"/>
              </a:ext>
            </a:extLst>
          </p:cNvPr>
          <p:cNvSpPr>
            <a:spLocks noGrp="1"/>
          </p:cNvSpPr>
          <p:nvPr>
            <p:ph type="title"/>
          </p:nvPr>
        </p:nvSpPr>
        <p:spPr/>
        <p:txBody>
          <a:bodyPr/>
          <a:lstStyle/>
          <a:p>
            <a:pPr>
              <a:defRPr/>
            </a:pPr>
            <a:r>
              <a:rPr lang="en-US" dirty="0"/>
              <a:t>Reflective Writing </a:t>
            </a:r>
          </a:p>
        </p:txBody>
      </p:sp>
      <p:sp>
        <p:nvSpPr>
          <p:cNvPr id="17411" name="Content Placeholder 2">
            <a:extLst>
              <a:ext uri="{FF2B5EF4-FFF2-40B4-BE49-F238E27FC236}">
                <a16:creationId xmlns:a16="http://schemas.microsoft.com/office/drawing/2014/main" xmlns="" id="{186347C6-6C9A-FB47-A71F-F923D8A5D4C1}"/>
              </a:ext>
            </a:extLst>
          </p:cNvPr>
          <p:cNvSpPr>
            <a:spLocks noGrp="1"/>
          </p:cNvSpPr>
          <p:nvPr>
            <p:ph idx="1"/>
          </p:nvPr>
        </p:nvSpPr>
        <p:spPr/>
        <p:txBody>
          <a:bodyPr/>
          <a:lstStyle/>
          <a:p>
            <a:r>
              <a:rPr lang="en-US" altLang="en-US" dirty="0"/>
              <a:t>You need to consider what you have been taught. </a:t>
            </a:r>
          </a:p>
          <a:p>
            <a:r>
              <a:rPr lang="en-US" altLang="en-US" dirty="0"/>
              <a:t>You </a:t>
            </a:r>
            <a:r>
              <a:rPr lang="en-US" altLang="en-US" i="1" dirty="0"/>
              <a:t>may</a:t>
            </a:r>
            <a:r>
              <a:rPr lang="en-US" altLang="en-US" dirty="0"/>
              <a:t> want to describe what the experts say.</a:t>
            </a:r>
          </a:p>
          <a:p>
            <a:r>
              <a:rPr lang="en-US" altLang="en-US" dirty="0"/>
              <a:t>You may then need to consider your reactions. </a:t>
            </a:r>
          </a:p>
          <a:p>
            <a:r>
              <a:rPr lang="en-US" altLang="en-US" dirty="0"/>
              <a:t>You might finish by considering how you would do it next time. </a:t>
            </a:r>
          </a:p>
          <a:p>
            <a:r>
              <a:rPr lang="en-US" altLang="en-US" dirty="0"/>
              <a:t>Report of what was good/bad, easy difficult, pleasant/unpleasant, successful/unsuccessful, etc.</a:t>
            </a:r>
          </a:p>
          <a:p>
            <a:endParaRPr lang="en-US" altLang="en-US" dirty="0"/>
          </a:p>
        </p:txBody>
      </p:sp>
    </p:spTree>
    <p:extLst>
      <p:ext uri="{BB962C8B-B14F-4D97-AF65-F5344CB8AC3E}">
        <p14:creationId xmlns:p14="http://schemas.microsoft.com/office/powerpoint/2010/main" val="3671603356"/>
      </p:ext>
    </p:extLst>
  </p:cSld>
  <p:clrMapOvr>
    <a:masterClrMapping/>
  </p:clrMapOvr>
  <p:transition>
    <p:wheel spokes="8"/>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AFF810-8353-1E49-80B5-627A80E80050}"/>
              </a:ext>
            </a:extLst>
          </p:cNvPr>
          <p:cNvSpPr>
            <a:spLocks noGrp="1"/>
          </p:cNvSpPr>
          <p:nvPr>
            <p:ph type="title"/>
          </p:nvPr>
        </p:nvSpPr>
        <p:spPr/>
        <p:txBody>
          <a:bodyPr/>
          <a:lstStyle/>
          <a:p>
            <a:pPr>
              <a:defRPr/>
            </a:pPr>
            <a:r>
              <a:rPr lang="en-US" dirty="0"/>
              <a:t>Continued</a:t>
            </a:r>
          </a:p>
        </p:txBody>
      </p:sp>
      <p:sp>
        <p:nvSpPr>
          <p:cNvPr id="19459" name="Content Placeholder 2">
            <a:extLst>
              <a:ext uri="{FF2B5EF4-FFF2-40B4-BE49-F238E27FC236}">
                <a16:creationId xmlns:a16="http://schemas.microsoft.com/office/drawing/2014/main" xmlns="" id="{1ED53E95-765E-864D-BFAA-E4FB9040233A}"/>
              </a:ext>
            </a:extLst>
          </p:cNvPr>
          <p:cNvSpPr>
            <a:spLocks noGrp="1"/>
          </p:cNvSpPr>
          <p:nvPr>
            <p:ph idx="1"/>
          </p:nvPr>
        </p:nvSpPr>
        <p:spPr/>
        <p:txBody>
          <a:bodyPr/>
          <a:lstStyle/>
          <a:p>
            <a:r>
              <a:rPr lang="en-US" altLang="en-US"/>
              <a:t>Evaluation of your practice, drawing on your knowledge and experience. </a:t>
            </a:r>
          </a:p>
          <a:p>
            <a:r>
              <a:rPr lang="en-US" altLang="en-US"/>
              <a:t>Description of any gaps in your knowledge. </a:t>
            </a:r>
          </a:p>
          <a:p>
            <a:r>
              <a:rPr lang="en-US" altLang="en-US"/>
              <a:t>Explanation of how you can fill them. </a:t>
            </a:r>
          </a:p>
          <a:p>
            <a:r>
              <a:rPr lang="en-US" altLang="en-US"/>
              <a:t>Production of action plan for future (learning + practice).</a:t>
            </a:r>
          </a:p>
          <a:p>
            <a:r>
              <a:rPr lang="en-US" altLang="en-US"/>
              <a:t>Justification of action plan. </a:t>
            </a:r>
          </a:p>
          <a:p>
            <a:endParaRPr lang="en-US" altLang="en-US"/>
          </a:p>
        </p:txBody>
      </p:sp>
    </p:spTree>
    <p:extLst>
      <p:ext uri="{BB962C8B-B14F-4D97-AF65-F5344CB8AC3E}">
        <p14:creationId xmlns:p14="http://schemas.microsoft.com/office/powerpoint/2010/main" val="3505517161"/>
      </p:ext>
    </p:extLst>
  </p:cSld>
  <p:clrMapOvr>
    <a:masterClrMapping/>
  </p:clrMapOvr>
  <p:transition>
    <p:wheel spokes="8"/>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D6315-1D10-7A46-B150-1647D90DED6B}"/>
              </a:ext>
            </a:extLst>
          </p:cNvPr>
          <p:cNvSpPr>
            <a:spLocks noGrp="1"/>
          </p:cNvSpPr>
          <p:nvPr>
            <p:ph type="title"/>
          </p:nvPr>
        </p:nvSpPr>
        <p:spPr/>
        <p:txBody>
          <a:bodyPr/>
          <a:lstStyle/>
          <a:p>
            <a:pPr>
              <a:defRPr/>
            </a:pPr>
            <a:r>
              <a:rPr lang="en-GB" dirty="0"/>
              <a:t>Models</a:t>
            </a:r>
          </a:p>
        </p:txBody>
      </p:sp>
      <p:sp>
        <p:nvSpPr>
          <p:cNvPr id="20483" name="Content Placeholder 2">
            <a:extLst>
              <a:ext uri="{FF2B5EF4-FFF2-40B4-BE49-F238E27FC236}">
                <a16:creationId xmlns:a16="http://schemas.microsoft.com/office/drawing/2014/main" xmlns="" id="{0CB80970-F1C3-534F-8991-75627373DDA0}"/>
              </a:ext>
            </a:extLst>
          </p:cNvPr>
          <p:cNvSpPr>
            <a:spLocks noGrp="1"/>
          </p:cNvSpPr>
          <p:nvPr>
            <p:ph idx="1"/>
          </p:nvPr>
        </p:nvSpPr>
        <p:spPr/>
        <p:txBody>
          <a:bodyPr/>
          <a:lstStyle/>
          <a:p>
            <a:r>
              <a:rPr lang="en-GB" altLang="en-US"/>
              <a:t>There are a number of models of reflection that can be used to help facilitate the process and three of the most popular are Borton’s model (Jasper, 2003), John’s Model (ibid) and Gibbs model (Gibbs, (1988). </a:t>
            </a:r>
          </a:p>
          <a:p>
            <a:r>
              <a:rPr lang="en-GB" altLang="en-US"/>
              <a:t>Andretta argued that reflective practice adds values to the course being studied. </a:t>
            </a:r>
          </a:p>
        </p:txBody>
      </p:sp>
    </p:spTree>
    <p:extLst>
      <p:ext uri="{BB962C8B-B14F-4D97-AF65-F5344CB8AC3E}">
        <p14:creationId xmlns:p14="http://schemas.microsoft.com/office/powerpoint/2010/main" val="1168479659"/>
      </p:ext>
    </p:extLst>
  </p:cSld>
  <p:clrMapOvr>
    <a:masterClrMapping/>
  </p:clrMapOvr>
  <p:transition>
    <p:wheel spokes="8"/>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a:extLst>
              <a:ext uri="{FF2B5EF4-FFF2-40B4-BE49-F238E27FC236}">
                <a16:creationId xmlns:a16="http://schemas.microsoft.com/office/drawing/2014/main" xmlns="" id="{9CECEFB8-8DB5-8741-BEDD-CA13D6E16A2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Box 5">
            <a:extLst>
              <a:ext uri="{FF2B5EF4-FFF2-40B4-BE49-F238E27FC236}">
                <a16:creationId xmlns:a16="http://schemas.microsoft.com/office/drawing/2014/main" xmlns="" id="{9269FD7E-F8D6-304F-B82F-EA7CA7D91FD0}"/>
              </a:ext>
            </a:extLst>
          </p:cNvPr>
          <p:cNvSpPr txBox="1">
            <a:spLocks noChangeArrowheads="1"/>
          </p:cNvSpPr>
          <p:nvPr/>
        </p:nvSpPr>
        <p:spPr bwMode="auto">
          <a:xfrm>
            <a:off x="1277542" y="1052513"/>
            <a:ext cx="118824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800"/>
              <a:t>Borton’s Model 1970</a:t>
            </a:r>
          </a:p>
        </p:txBody>
      </p:sp>
    </p:spTree>
    <p:extLst>
      <p:ext uri="{BB962C8B-B14F-4D97-AF65-F5344CB8AC3E}">
        <p14:creationId xmlns:p14="http://schemas.microsoft.com/office/powerpoint/2010/main" val="771113353"/>
      </p:ext>
    </p:extLst>
  </p:cSld>
  <p:clrMapOvr>
    <a:masterClrMapping/>
  </p:clrMapOvr>
  <p:transition>
    <p:wheel spokes="8"/>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
            <a:extLst>
              <a:ext uri="{FF2B5EF4-FFF2-40B4-BE49-F238E27FC236}">
                <a16:creationId xmlns:a16="http://schemas.microsoft.com/office/drawing/2014/main" xmlns="" id="{62C14DFC-368D-F74F-AEC7-A02027A3D2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39442" y="857250"/>
            <a:ext cx="6665119"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093089"/>
      </p:ext>
    </p:extLst>
  </p:cSld>
  <p:clrMapOvr>
    <a:masterClrMapping/>
  </p:clrMapOvr>
  <p:transition>
    <p:wheel spokes="8"/>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1">
            <a:extLst>
              <a:ext uri="{FF2B5EF4-FFF2-40B4-BE49-F238E27FC236}">
                <a16:creationId xmlns:a16="http://schemas.microsoft.com/office/drawing/2014/main" xmlns="" id="{32AEDFFE-FFD5-B948-BB4C-C3238D403D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4438329"/>
      </p:ext>
    </p:extLst>
  </p:cSld>
  <p:clrMapOvr>
    <a:masterClrMapping/>
  </p:clrMapOvr>
  <p:transition>
    <p:wheel spokes="8"/>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a:extLst>
              <a:ext uri="{FF2B5EF4-FFF2-40B4-BE49-F238E27FC236}">
                <a16:creationId xmlns:a16="http://schemas.microsoft.com/office/drawing/2014/main" xmlns="" id="{C2D6C1B6-4375-A948-8918-04E0FB4029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1688" y="1189436"/>
            <a:ext cx="5000625" cy="4479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7742760"/>
      </p:ext>
    </p:extLst>
  </p:cSld>
  <p:clrMapOvr>
    <a:masterClrMapping/>
  </p:clrMapOvr>
  <p:transition>
    <p:wheel spokes="8"/>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732321-643A-B84F-83DF-6BF6C1B094E7}"/>
              </a:ext>
            </a:extLst>
          </p:cNvPr>
          <p:cNvSpPr>
            <a:spLocks noGrp="1"/>
          </p:cNvSpPr>
          <p:nvPr>
            <p:ph type="title"/>
          </p:nvPr>
        </p:nvSpPr>
        <p:spPr/>
        <p:txBody>
          <a:bodyPr/>
          <a:lstStyle/>
          <a:p>
            <a:pPr>
              <a:defRPr/>
            </a:pPr>
            <a:r>
              <a:rPr lang="en-GB" dirty="0"/>
              <a:t>Reflection</a:t>
            </a:r>
          </a:p>
        </p:txBody>
      </p:sp>
      <p:sp>
        <p:nvSpPr>
          <p:cNvPr id="3" name="Content Placeholder 2">
            <a:extLst>
              <a:ext uri="{FF2B5EF4-FFF2-40B4-BE49-F238E27FC236}">
                <a16:creationId xmlns:a16="http://schemas.microsoft.com/office/drawing/2014/main" xmlns="" id="{00ADA7CE-0C4A-FD4A-B839-2D05AEB80F2C}"/>
              </a:ext>
            </a:extLst>
          </p:cNvPr>
          <p:cNvSpPr>
            <a:spLocks noGrp="1"/>
          </p:cNvSpPr>
          <p:nvPr>
            <p:ph idx="1"/>
          </p:nvPr>
        </p:nvSpPr>
        <p:spPr/>
        <p:txBody>
          <a:bodyPr rtlCol="0">
            <a:normAutofit/>
          </a:bodyPr>
          <a:lstStyle/>
          <a:p>
            <a:pPr>
              <a:defRPr/>
            </a:pPr>
            <a:r>
              <a:rPr lang="en-GB" dirty="0"/>
              <a:t>I will use the Gibb’s (1988) Reflective Cycle model in order to identify a number of examples of good practice and thereby identify positive changes in </a:t>
            </a:r>
            <a:r>
              <a:rPr lang="en-GB" dirty="0">
                <a:solidFill>
                  <a:srgbClr val="FF0000"/>
                </a:solidFill>
              </a:rPr>
              <a:t>abilities</a:t>
            </a:r>
            <a:r>
              <a:rPr lang="en-GB" dirty="0"/>
              <a:t>, </a:t>
            </a:r>
            <a:r>
              <a:rPr lang="en-GB" dirty="0">
                <a:solidFill>
                  <a:schemeClr val="accent5"/>
                </a:solidFill>
              </a:rPr>
              <a:t>skills</a:t>
            </a:r>
            <a:r>
              <a:rPr lang="en-GB" dirty="0"/>
              <a:t>, </a:t>
            </a:r>
            <a:r>
              <a:rPr lang="en-GB" dirty="0">
                <a:solidFill>
                  <a:schemeClr val="accent6"/>
                </a:solidFill>
              </a:rPr>
              <a:t>attitude</a:t>
            </a:r>
            <a:r>
              <a:rPr lang="en-GB" dirty="0"/>
              <a:t> and </a:t>
            </a:r>
            <a:r>
              <a:rPr lang="en-GB" dirty="0">
                <a:solidFill>
                  <a:schemeClr val="accent2">
                    <a:lumMod val="60000"/>
                    <a:lumOff val="40000"/>
                  </a:schemeClr>
                </a:solidFill>
              </a:rPr>
              <a:t>behaviour</a:t>
            </a:r>
            <a:r>
              <a:rPr lang="en-GB" dirty="0"/>
              <a:t> going forward on the </a:t>
            </a:r>
            <a:r>
              <a:rPr lang="en-GB" dirty="0" smtClean="0"/>
              <a:t>DBA </a:t>
            </a:r>
            <a:r>
              <a:rPr lang="en-GB" dirty="0"/>
              <a:t>pathway. </a:t>
            </a:r>
          </a:p>
          <a:p>
            <a:pPr>
              <a:defRPr/>
            </a:pPr>
            <a:r>
              <a:rPr lang="en-GB" dirty="0"/>
              <a:t>The Chartered Institute of Library and Information Professionals recommend reflective writing in order to “record professional development in a meaningful and evaluative way” (Watson, 2008).</a:t>
            </a:r>
          </a:p>
          <a:p>
            <a:pPr>
              <a:defRPr/>
            </a:pPr>
            <a:r>
              <a:rPr lang="en-GB" dirty="0"/>
              <a:t> I hope that reflective writing will assist me on improving both my progress on the </a:t>
            </a:r>
            <a:r>
              <a:rPr lang="en-GB" dirty="0" smtClean="0"/>
              <a:t>DBA </a:t>
            </a:r>
            <a:r>
              <a:rPr lang="en-GB" dirty="0"/>
              <a:t>and the ….. career I seek.</a:t>
            </a:r>
          </a:p>
          <a:p>
            <a:pPr>
              <a:defRPr/>
            </a:pPr>
            <a:endParaRPr lang="en-GB" dirty="0"/>
          </a:p>
        </p:txBody>
      </p:sp>
    </p:spTree>
    <p:extLst>
      <p:ext uri="{BB962C8B-B14F-4D97-AF65-F5344CB8AC3E}">
        <p14:creationId xmlns:p14="http://schemas.microsoft.com/office/powerpoint/2010/main" val="903424750"/>
      </p:ext>
    </p:extLst>
  </p:cSld>
  <p:clrMapOvr>
    <a:masterClrMapping/>
  </p:clrMapOvr>
  <p:transition>
    <p:wheel spokes="8"/>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D1660A-8FF3-7C41-BFB9-0F8CBECB5BC9}"/>
              </a:ext>
            </a:extLst>
          </p:cNvPr>
          <p:cNvSpPr>
            <a:spLocks noGrp="1"/>
          </p:cNvSpPr>
          <p:nvPr>
            <p:ph type="title"/>
          </p:nvPr>
        </p:nvSpPr>
        <p:spPr/>
        <p:txBody>
          <a:bodyPr>
            <a:normAutofit fontScale="90000"/>
          </a:bodyPr>
          <a:lstStyle/>
          <a:p>
            <a:pPr>
              <a:defRPr/>
            </a:pPr>
            <a:r>
              <a:rPr lang="en-GB" dirty="0"/>
              <a:t>six prompts to satisfy the assessment criteria </a:t>
            </a:r>
            <a:br>
              <a:rPr lang="en-GB" dirty="0"/>
            </a:br>
            <a:endParaRPr lang="en-GB" dirty="0"/>
          </a:p>
        </p:txBody>
      </p:sp>
      <p:sp>
        <p:nvSpPr>
          <p:cNvPr id="26627" name="Content Placeholder 2">
            <a:extLst>
              <a:ext uri="{FF2B5EF4-FFF2-40B4-BE49-F238E27FC236}">
                <a16:creationId xmlns:a16="http://schemas.microsoft.com/office/drawing/2014/main" xmlns="" id="{EF14DEB0-AB27-4B4F-87E4-A0AD85089D7D}"/>
              </a:ext>
            </a:extLst>
          </p:cNvPr>
          <p:cNvSpPr>
            <a:spLocks noGrp="1"/>
          </p:cNvSpPr>
          <p:nvPr>
            <p:ph idx="1"/>
          </p:nvPr>
        </p:nvSpPr>
        <p:spPr/>
        <p:txBody>
          <a:bodyPr>
            <a:normAutofit/>
          </a:bodyPr>
          <a:lstStyle/>
          <a:p>
            <a:r>
              <a:rPr lang="en-GB" altLang="en-US" b="1"/>
              <a:t>What Happened </a:t>
            </a:r>
            <a:r>
              <a:rPr lang="en-GB" altLang="en-US"/>
              <a:t>is where I will attempt to describe what I have done or not done. </a:t>
            </a:r>
          </a:p>
          <a:p>
            <a:r>
              <a:rPr lang="en-GB" altLang="en-US" b="1"/>
              <a:t>Feelings</a:t>
            </a:r>
            <a:r>
              <a:rPr lang="en-GB" altLang="en-US"/>
              <a:t> is where I will explain how I feel I am doing. </a:t>
            </a:r>
          </a:p>
          <a:p>
            <a:r>
              <a:rPr lang="en-GB" altLang="en-US" b="1"/>
              <a:t>Evaluation</a:t>
            </a:r>
            <a:r>
              <a:rPr lang="en-GB" altLang="en-US"/>
              <a:t> where I will discuss what has been good and bad. </a:t>
            </a:r>
          </a:p>
          <a:p>
            <a:r>
              <a:rPr lang="en-GB" altLang="en-US" b="1"/>
              <a:t>Analysis</a:t>
            </a:r>
            <a:r>
              <a:rPr lang="en-GB" altLang="en-US"/>
              <a:t> which is an important section. </a:t>
            </a:r>
          </a:p>
          <a:p>
            <a:r>
              <a:rPr lang="en-GB" altLang="en-US" b="1"/>
              <a:t>Conclusion</a:t>
            </a:r>
            <a:r>
              <a:rPr lang="en-GB" altLang="en-US"/>
              <a:t> which is where I will try to make sense of the situation. </a:t>
            </a:r>
          </a:p>
          <a:p>
            <a:r>
              <a:rPr lang="en-GB" altLang="en-US"/>
              <a:t>I will discuss the </a:t>
            </a:r>
            <a:r>
              <a:rPr lang="en-GB" altLang="en-US" b="1"/>
              <a:t>Action Plan </a:t>
            </a:r>
            <a:r>
              <a:rPr lang="en-GB" altLang="en-US"/>
              <a:t>for going forward.</a:t>
            </a:r>
          </a:p>
          <a:p>
            <a:endParaRPr lang="en-GB" altLang="en-US"/>
          </a:p>
        </p:txBody>
      </p:sp>
    </p:spTree>
    <p:extLst>
      <p:ext uri="{BB962C8B-B14F-4D97-AF65-F5344CB8AC3E}">
        <p14:creationId xmlns:p14="http://schemas.microsoft.com/office/powerpoint/2010/main" val="933158059"/>
      </p:ext>
    </p:extLst>
  </p:cSld>
  <p:clrMapOvr>
    <a:masterClrMapping/>
  </p:clrMapOvr>
  <p:transition>
    <p:wheel spokes="8"/>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3653757462"/>
      </p:ext>
    </p:extLst>
  </p:cSld>
  <p:clrMapOvr>
    <a:masterClrMapping/>
  </p:clrMapOvr>
  <p:transition>
    <p:wheel spokes="8"/>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extLst>
          </p:cNvPr>
          <p:cNvSpPr>
            <a:spLocks noGrp="1" noChangeArrowheads="1"/>
          </p:cNvSpPr>
          <p:nvPr>
            <p:ph type="title"/>
          </p:nvPr>
        </p:nvSpPr>
        <p:spPr/>
        <p:txBody>
          <a:bodyPr>
            <a:normAutofit fontScale="90000"/>
          </a:bodyPr>
          <a:lstStyle/>
          <a:p>
            <a:pPr eaLnBrk="1" fontAlgn="auto" hangingPunct="1">
              <a:spcAft>
                <a:spcPts val="0"/>
              </a:spcAft>
              <a:defRPr/>
            </a:pPr>
            <a:r>
              <a:rPr lang="en-US" altLang="en-US" dirty="0"/>
              <a:t>The Social Responsibility of Business is to Increase Its Profits</a:t>
            </a:r>
          </a:p>
        </p:txBody>
      </p:sp>
      <p:sp>
        <p:nvSpPr>
          <p:cNvPr id="3" name="Content Placeholder 2">
            <a:extLst>
              <a:ext uri="{FF2B5EF4-FFF2-40B4-BE49-F238E27FC236}"/>
            </a:extLst>
          </p:cNvPr>
          <p:cNvSpPr>
            <a:spLocks noGrp="1"/>
          </p:cNvSpPr>
          <p:nvPr>
            <p:ph idx="1"/>
          </p:nvPr>
        </p:nvSpPr>
        <p:spPr/>
        <p:txBody>
          <a:bodyPr rtlCol="0">
            <a:normAutofit/>
          </a:bodyPr>
          <a:lstStyle/>
          <a:p>
            <a:pPr eaLnBrk="1" fontAlgn="auto" hangingPunct="1">
              <a:spcAft>
                <a:spcPts val="0"/>
              </a:spcAft>
              <a:defRPr/>
            </a:pPr>
            <a:r>
              <a:rPr lang="en-GB" dirty="0"/>
              <a:t>“...there is one and only one social responsibility of business–to use its resources and engage in activities designed to increase its profits so long as it stays within the rules of the game, which is to say, engages in open and free competition, without deception or fraud.”</a:t>
            </a:r>
          </a:p>
          <a:p>
            <a:pPr eaLnBrk="1" fontAlgn="auto" hangingPunct="1">
              <a:spcAft>
                <a:spcPts val="0"/>
              </a:spcAft>
              <a:defRPr/>
            </a:pPr>
            <a:r>
              <a:rPr lang="en-GB" dirty="0"/>
              <a:t>Friedman states that profit-maximization is not just a fiduciary responsibility, but also a “social responsibility”; and </a:t>
            </a:r>
            <a:r>
              <a:rPr lang="en-GB" dirty="0" err="1"/>
              <a:t>infact</a:t>
            </a:r>
            <a:r>
              <a:rPr lang="en-GB" dirty="0"/>
              <a:t> the only responsibility.</a:t>
            </a:r>
          </a:p>
          <a:p>
            <a:pPr marL="0" indent="0" eaLnBrk="1" fontAlgn="auto" hangingPunct="1">
              <a:spcAft>
                <a:spcPts val="0"/>
              </a:spcAft>
              <a:buFont typeface="Arial" panose="020B0604020202020204" pitchFamily="34" charset="0"/>
              <a:buNone/>
              <a:defRPr/>
            </a:pPr>
            <a:endParaRPr lang="en-GB" dirty="0"/>
          </a:p>
          <a:p>
            <a:pPr marL="0" indent="0" eaLnBrk="1" fontAlgn="auto" hangingPunct="1">
              <a:spcAft>
                <a:spcPts val="0"/>
              </a:spcAft>
              <a:buFont typeface="Arial" panose="020B0604020202020204" pitchFamily="34" charset="0"/>
              <a:buNone/>
              <a:defRPr/>
            </a:pPr>
            <a:endParaRPr lang="en-GB" dirty="0"/>
          </a:p>
          <a:p>
            <a:pPr eaLnBrk="1" fontAlgn="auto" hangingPunct="1">
              <a:spcAft>
                <a:spcPts val="0"/>
              </a:spcAft>
              <a:defRPr/>
            </a:pPr>
            <a:endParaRPr lang="en-US" dirty="0"/>
          </a:p>
        </p:txBody>
      </p:sp>
    </p:spTree>
    <p:extLst>
      <p:ext uri="{BB962C8B-B14F-4D97-AF65-F5344CB8AC3E}">
        <p14:creationId xmlns:p14="http://schemas.microsoft.com/office/powerpoint/2010/main" val="2833252850"/>
      </p:ext>
    </p:extLst>
  </p:cSld>
  <p:clrMapOvr>
    <a:masterClrMapping/>
  </p:clrMapOvr>
  <p:transition>
    <p:wheel spokes="8"/>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normAutofit/>
          </a:bodyPr>
          <a:lstStyle/>
          <a:p>
            <a:pPr eaLnBrk="1" fontAlgn="auto" hangingPunct="1">
              <a:spcAft>
                <a:spcPts val="0"/>
              </a:spcAft>
              <a:defRPr/>
            </a:pPr>
            <a:r>
              <a:rPr lang="en-GB" dirty="0"/>
              <a:t>Restrictions on the limitations on profit maximisation</a:t>
            </a:r>
            <a:endParaRPr lang="en-US" dirty="0"/>
          </a:p>
        </p:txBody>
      </p:sp>
      <p:sp>
        <p:nvSpPr>
          <p:cNvPr id="20483" name="Content Placeholder 2"/>
          <p:cNvSpPr>
            <a:spLocks noGrp="1" noChangeArrowheads="1"/>
          </p:cNvSpPr>
          <p:nvPr>
            <p:ph idx="1"/>
          </p:nvPr>
        </p:nvSpPr>
        <p:spPr/>
        <p:txBody>
          <a:bodyPr/>
          <a:lstStyle/>
          <a:p>
            <a:pPr eaLnBrk="1" hangingPunct="1"/>
            <a:r>
              <a:rPr lang="en-GB" altLang="en-US" smtClean="0"/>
              <a:t>Rules of the game</a:t>
            </a:r>
          </a:p>
          <a:p>
            <a:pPr eaLnBrk="1" hangingPunct="1"/>
            <a:r>
              <a:rPr lang="en-GB" altLang="en-US" smtClean="0"/>
              <a:t>Social norms</a:t>
            </a:r>
          </a:p>
          <a:p>
            <a:pPr eaLnBrk="1" hangingPunct="1"/>
            <a:r>
              <a:rPr lang="en-GB" altLang="en-US" smtClean="0"/>
              <a:t>Ethical customs</a:t>
            </a:r>
          </a:p>
          <a:p>
            <a:pPr eaLnBrk="1" hangingPunct="1"/>
            <a:r>
              <a:rPr lang="en-GB" altLang="en-US" smtClean="0"/>
              <a:t>Law in the society that the business functions within</a:t>
            </a:r>
          </a:p>
          <a:p>
            <a:pPr eaLnBrk="1" hangingPunct="1"/>
            <a:endParaRPr lang="en-GB" altLang="en-US" smtClean="0"/>
          </a:p>
          <a:p>
            <a:pPr eaLnBrk="1" hangingPunct="1"/>
            <a:endParaRPr lang="en-GB" altLang="en-US" smtClean="0"/>
          </a:p>
          <a:p>
            <a:pPr eaLnBrk="1" hangingPunct="1"/>
            <a:r>
              <a:rPr lang="en-GB" altLang="en-US" smtClean="0"/>
              <a:t>Writing at a pre-globalised time ….</a:t>
            </a:r>
          </a:p>
          <a:p>
            <a:pPr eaLnBrk="1" hangingPunct="1"/>
            <a:endParaRPr lang="en-US" altLang="en-US" smtClean="0"/>
          </a:p>
        </p:txBody>
      </p:sp>
    </p:spTree>
    <p:extLst>
      <p:ext uri="{BB962C8B-B14F-4D97-AF65-F5344CB8AC3E}">
        <p14:creationId xmlns:p14="http://schemas.microsoft.com/office/powerpoint/2010/main" val="1475384121"/>
      </p:ext>
    </p:extLst>
  </p:cSld>
  <p:clrMapOvr>
    <a:masterClrMapping/>
  </p:clrMapOvr>
  <p:transition>
    <p:wheel spokes="8"/>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Subject matter</a:t>
            </a:r>
            <a:endParaRPr lang="en-US" dirty="0"/>
          </a:p>
        </p:txBody>
      </p:sp>
      <p:sp>
        <p:nvSpPr>
          <p:cNvPr id="21507" name="Content Placeholder 2"/>
          <p:cNvSpPr>
            <a:spLocks noGrp="1" noChangeArrowheads="1"/>
          </p:cNvSpPr>
          <p:nvPr>
            <p:ph idx="1"/>
          </p:nvPr>
        </p:nvSpPr>
        <p:spPr/>
        <p:txBody>
          <a:bodyPr/>
          <a:lstStyle/>
          <a:p>
            <a:pPr eaLnBrk="1" hangingPunct="1"/>
            <a:r>
              <a:rPr lang="en-GB" altLang="en-US" smtClean="0"/>
              <a:t>Business ethics</a:t>
            </a:r>
          </a:p>
          <a:p>
            <a:pPr eaLnBrk="1" hangingPunct="1"/>
            <a:r>
              <a:rPr lang="en-GB" altLang="en-US" smtClean="0"/>
              <a:t>Stockholder theory</a:t>
            </a:r>
          </a:p>
          <a:p>
            <a:pPr eaLnBrk="1" hangingPunct="1"/>
            <a:r>
              <a:rPr lang="en-GB" altLang="en-US" smtClean="0"/>
              <a:t>The only social responsibility of corporations is to increase its profits, while staying within "the rules of the game" which are a set of side-constraints on profit-maximization</a:t>
            </a:r>
          </a:p>
          <a:p>
            <a:pPr eaLnBrk="1" hangingPunct="1"/>
            <a:endParaRPr lang="en-US" altLang="en-US" smtClean="0"/>
          </a:p>
        </p:txBody>
      </p:sp>
    </p:spTree>
    <p:extLst>
      <p:ext uri="{BB962C8B-B14F-4D97-AF65-F5344CB8AC3E}">
        <p14:creationId xmlns:p14="http://schemas.microsoft.com/office/powerpoint/2010/main" val="1523802745"/>
      </p:ext>
    </p:extLst>
  </p:cSld>
  <p:clrMapOvr>
    <a:masterClrMapping/>
  </p:clrMapOvr>
  <p:transition>
    <p:wheel spokes="8"/>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Deontology and teleology</a:t>
            </a:r>
            <a:endParaRPr lang="en-US" dirty="0"/>
          </a:p>
        </p:txBody>
      </p:sp>
      <p:sp>
        <p:nvSpPr>
          <p:cNvPr id="22531" name="Content Placeholder 2"/>
          <p:cNvSpPr>
            <a:spLocks noGrp="1" noChangeArrowheads="1"/>
          </p:cNvSpPr>
          <p:nvPr>
            <p:ph idx="1"/>
          </p:nvPr>
        </p:nvSpPr>
        <p:spPr/>
        <p:txBody>
          <a:bodyPr/>
          <a:lstStyle/>
          <a:p>
            <a:pPr eaLnBrk="1" hangingPunct="1"/>
            <a:r>
              <a:rPr lang="en-GB" altLang="en-US" smtClean="0"/>
              <a:t>Friedman offers two broad set of arguments in favour of his position. </a:t>
            </a:r>
          </a:p>
          <a:p>
            <a:pPr eaLnBrk="1" hangingPunct="1"/>
            <a:r>
              <a:rPr lang="en-GB" altLang="en-US" smtClean="0"/>
              <a:t>The first is a set of </a:t>
            </a:r>
            <a:r>
              <a:rPr lang="en-GB" altLang="en-US" b="1" smtClean="0"/>
              <a:t>deontological</a:t>
            </a:r>
            <a:r>
              <a:rPr lang="en-GB" altLang="en-US" smtClean="0"/>
              <a:t> arguments in favour of fiduciary duties and against Corporate Social Responsibility (CSR).</a:t>
            </a:r>
          </a:p>
          <a:p>
            <a:pPr eaLnBrk="1" hangingPunct="1"/>
            <a:r>
              <a:rPr lang="en-GB" altLang="en-US" smtClean="0"/>
              <a:t>The second line of argumentation is a utilitarian or broadly </a:t>
            </a:r>
            <a:r>
              <a:rPr lang="en-GB" altLang="en-US" b="1" smtClean="0"/>
              <a:t>teleological or consequentialist </a:t>
            </a:r>
            <a:r>
              <a:rPr lang="en-GB" altLang="en-US" smtClean="0"/>
              <a:t>argument against corporations taking on CSR. </a:t>
            </a:r>
          </a:p>
          <a:p>
            <a:pPr eaLnBrk="1" hangingPunct="1"/>
            <a:endParaRPr lang="en-US" altLang="en-US" smtClean="0"/>
          </a:p>
        </p:txBody>
      </p:sp>
    </p:spTree>
    <p:extLst>
      <p:ext uri="{BB962C8B-B14F-4D97-AF65-F5344CB8AC3E}">
        <p14:creationId xmlns:p14="http://schemas.microsoft.com/office/powerpoint/2010/main" val="2325050040"/>
      </p:ext>
    </p:extLst>
  </p:cSld>
  <p:clrMapOvr>
    <a:masterClrMapping/>
  </p:clrMapOvr>
  <p:transition>
    <p:wheel spokes="8"/>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Friedman’s central point.</a:t>
            </a:r>
          </a:p>
        </p:txBody>
      </p:sp>
      <p:sp>
        <p:nvSpPr>
          <p:cNvPr id="23555" name="Rectangle 3"/>
          <p:cNvSpPr>
            <a:spLocks noGrp="1" noChangeArrowheads="1"/>
          </p:cNvSpPr>
          <p:nvPr>
            <p:ph idx="1"/>
          </p:nvPr>
        </p:nvSpPr>
        <p:spPr/>
        <p:txBody>
          <a:bodyPr/>
          <a:lstStyle/>
          <a:p>
            <a:pPr eaLnBrk="1" hangingPunct="1"/>
            <a:r>
              <a:rPr lang="en-US" altLang="en-US" smtClean="0"/>
              <a:t>Business does </a:t>
            </a:r>
            <a:r>
              <a:rPr lang="en-US" altLang="en-US" b="1" u="sng" smtClean="0"/>
              <a:t>not</a:t>
            </a:r>
            <a:r>
              <a:rPr lang="en-US" altLang="en-US" smtClean="0"/>
              <a:t> have a  “social responsibility” in the sense of having an obligation to promote desirable “social” ends, for example, clean environment, fulfilling jobs, prejudice-free society, etc.</a:t>
            </a:r>
          </a:p>
          <a:p>
            <a:pPr eaLnBrk="1" hangingPunct="1"/>
            <a:r>
              <a:rPr lang="en-US" altLang="en-US" smtClean="0"/>
              <a:t>Business (as a general type of enterprise) is not the kind of thing that can have responsibilities – social or otherwise. </a:t>
            </a:r>
          </a:p>
          <a:p>
            <a:pPr lvl="1" eaLnBrk="1" hangingPunct="1"/>
            <a:r>
              <a:rPr lang="en-US" altLang="en-US" smtClean="0"/>
              <a:t>The internet does not have responsibilities.</a:t>
            </a:r>
          </a:p>
          <a:p>
            <a:pPr lvl="1" eaLnBrk="1" hangingPunct="1"/>
            <a:r>
              <a:rPr lang="en-US" altLang="en-US" smtClean="0"/>
              <a:t>The weather does not have responsibilities.</a:t>
            </a:r>
          </a:p>
          <a:p>
            <a:pPr lvl="1" eaLnBrk="1" hangingPunct="1"/>
            <a:r>
              <a:rPr lang="en-US" altLang="en-US" smtClean="0"/>
              <a:t>Business is the same type of general system. </a:t>
            </a:r>
          </a:p>
          <a:p>
            <a:pPr eaLnBrk="1" hangingPunct="1"/>
            <a:endParaRPr lang="en-US" altLang="en-US" smtClean="0"/>
          </a:p>
        </p:txBody>
      </p:sp>
    </p:spTree>
    <p:extLst>
      <p:ext uri="{BB962C8B-B14F-4D97-AF65-F5344CB8AC3E}">
        <p14:creationId xmlns:p14="http://schemas.microsoft.com/office/powerpoint/2010/main" val="2894470116"/>
      </p:ext>
    </p:extLst>
  </p:cSld>
  <p:clrMapOvr>
    <a:masterClrMapping/>
  </p:clrMapOvr>
  <p:transition>
    <p:wheel spokes="8"/>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Friedman’s 2</a:t>
            </a:r>
            <a:r>
              <a:rPr lang="en-US" altLang="en-US" baseline="30000"/>
              <a:t>nd</a:t>
            </a:r>
            <a:r>
              <a:rPr lang="en-US" altLang="en-US"/>
              <a:t> supporting point.</a:t>
            </a:r>
          </a:p>
        </p:txBody>
      </p:sp>
      <p:sp>
        <p:nvSpPr>
          <p:cNvPr id="25603" name="Rectangle 3"/>
          <p:cNvSpPr>
            <a:spLocks noGrp="1" noChangeArrowheads="1"/>
          </p:cNvSpPr>
          <p:nvPr>
            <p:ph idx="1"/>
          </p:nvPr>
        </p:nvSpPr>
        <p:spPr/>
        <p:txBody>
          <a:bodyPr/>
          <a:lstStyle/>
          <a:p>
            <a:pPr marL="609600" indent="-609600" eaLnBrk="1" hangingPunct="1"/>
            <a:r>
              <a:rPr lang="en-US" altLang="en-US" smtClean="0"/>
              <a:t>Sometimes businesses are treated by the law as (artificial) individuals (or agents) and assigned a set of responsibilities.</a:t>
            </a:r>
          </a:p>
          <a:p>
            <a:pPr marL="990600" lvl="1" indent="-533400" eaLnBrk="1" hangingPunct="1"/>
            <a:r>
              <a:rPr lang="en-US" altLang="en-US" smtClean="0"/>
              <a:t>However, this is always done for a specific legal purpose, such as establishing a source of funds for product liability cases.</a:t>
            </a:r>
          </a:p>
          <a:p>
            <a:pPr marL="990600" lvl="1" indent="-533400" eaLnBrk="1" hangingPunct="1"/>
            <a:r>
              <a:rPr lang="en-US" altLang="en-US" smtClean="0"/>
              <a:t>No one thinks the business has really become a person and started having responsibilities of the type that persons have.</a:t>
            </a:r>
          </a:p>
          <a:p>
            <a:pPr marL="990600" lvl="1" indent="-533400" eaLnBrk="1" hangingPunct="1"/>
            <a:endParaRPr lang="en-US" altLang="en-US" smtClean="0"/>
          </a:p>
        </p:txBody>
      </p:sp>
    </p:spTree>
    <p:extLst>
      <p:ext uri="{BB962C8B-B14F-4D97-AF65-F5344CB8AC3E}">
        <p14:creationId xmlns:p14="http://schemas.microsoft.com/office/powerpoint/2010/main" val="1096766507"/>
      </p:ext>
    </p:extLst>
  </p:cSld>
  <p:clrMapOvr>
    <a:masterClrMapping/>
  </p:clrMapOvr>
  <p:transition>
    <p:wheel spokes="8"/>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Friedman’s 3</a:t>
            </a:r>
            <a:r>
              <a:rPr lang="en-US" altLang="en-US" baseline="30000"/>
              <a:t>rd</a:t>
            </a:r>
            <a:r>
              <a:rPr lang="en-US" altLang="en-US"/>
              <a:t> supporting point.</a:t>
            </a:r>
          </a:p>
        </p:txBody>
      </p:sp>
      <p:sp>
        <p:nvSpPr>
          <p:cNvPr id="6147" name="Rectangle 3">
            <a:extLst>
              <a:ext uri="{FF2B5EF4-FFF2-40B4-BE49-F238E27FC236}"/>
            </a:extLst>
          </p:cNvPr>
          <p:cNvSpPr>
            <a:spLocks noGrp="1" noChangeArrowheads="1"/>
          </p:cNvSpPr>
          <p:nvPr>
            <p:ph idx="1"/>
          </p:nvPr>
        </p:nvSpPr>
        <p:spPr/>
        <p:txBody>
          <a:bodyPr rtlCol="0">
            <a:normAutofit/>
          </a:bodyPr>
          <a:lstStyle/>
          <a:p>
            <a:pPr eaLnBrk="1" fontAlgn="auto" hangingPunct="1">
              <a:spcAft>
                <a:spcPts val="0"/>
              </a:spcAft>
              <a:defRPr/>
            </a:pPr>
            <a:r>
              <a:rPr lang="en-US" altLang="en-US" sz="2800"/>
              <a:t>On the other hand, corporate managers certainly are individuals, and they definitely have responsibilities. </a:t>
            </a:r>
          </a:p>
          <a:p>
            <a:pPr eaLnBrk="1" fontAlgn="auto" hangingPunct="1">
              <a:spcAft>
                <a:spcPts val="0"/>
              </a:spcAft>
              <a:defRPr/>
            </a:pPr>
            <a:r>
              <a:rPr lang="en-US" altLang="en-US" sz="2800"/>
              <a:t>However, these responsibilities are to the people who own the equity of the corporation, and they can be summarized as: Make the most profit (that is, the largest return in investment) possible.</a:t>
            </a:r>
          </a:p>
          <a:p>
            <a:pPr lvl="1" eaLnBrk="1" fontAlgn="auto" hangingPunct="1">
              <a:spcAft>
                <a:spcPts val="0"/>
              </a:spcAft>
              <a:defRPr/>
            </a:pPr>
            <a:r>
              <a:rPr lang="en-US" altLang="en-US" sz="2400"/>
              <a:t>This is sometimes referred to a Friedman’s “shareholder theory,” since in modern corporations profits ultimately accrue to the shareholders of the corporation’s stock.</a:t>
            </a:r>
          </a:p>
          <a:p>
            <a:pPr lvl="1" eaLnBrk="1" fontAlgn="auto" hangingPunct="1">
              <a:spcAft>
                <a:spcPts val="0"/>
              </a:spcAft>
              <a:defRPr/>
            </a:pPr>
            <a:r>
              <a:rPr lang="en-US" altLang="en-US" sz="2400"/>
              <a:t>NOTE: “shareholder” = “owns shares of stock”</a:t>
            </a:r>
          </a:p>
        </p:txBody>
      </p:sp>
    </p:spTree>
    <p:extLst>
      <p:ext uri="{BB962C8B-B14F-4D97-AF65-F5344CB8AC3E}">
        <p14:creationId xmlns:p14="http://schemas.microsoft.com/office/powerpoint/2010/main" val="555920371"/>
      </p:ext>
    </p:extLst>
  </p:cSld>
  <p:clrMapOvr>
    <a:masterClrMapping/>
  </p:clrMapOvr>
  <p:transition>
    <p:wheel spokes="8"/>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extLst>
          </p:cNvPr>
          <p:cNvSpPr>
            <a:spLocks noGrp="1" noChangeArrowheads="1"/>
          </p:cNvSpPr>
          <p:nvPr>
            <p:ph type="title"/>
          </p:nvPr>
        </p:nvSpPr>
        <p:spPr/>
        <p:txBody>
          <a:bodyPr>
            <a:normAutofit fontScale="90000"/>
          </a:bodyPr>
          <a:lstStyle/>
          <a:p>
            <a:pPr eaLnBrk="1" fontAlgn="auto" hangingPunct="1">
              <a:spcAft>
                <a:spcPts val="0"/>
              </a:spcAft>
              <a:defRPr/>
            </a:pPr>
            <a:r>
              <a:rPr lang="en-US" altLang="en-US" sz="3600"/>
              <a:t>What if a manager decides to pursue a social end rather than maximum profit?</a:t>
            </a:r>
          </a:p>
        </p:txBody>
      </p:sp>
      <p:sp>
        <p:nvSpPr>
          <p:cNvPr id="7171" name="Rectangle 3">
            <a:extLst>
              <a:ext uri="{FF2B5EF4-FFF2-40B4-BE49-F238E27FC236}"/>
            </a:extLst>
          </p:cNvPr>
          <p:cNvSpPr>
            <a:spLocks noGrp="1" noChangeArrowheads="1"/>
          </p:cNvSpPr>
          <p:nvPr>
            <p:ph idx="1"/>
          </p:nvPr>
        </p:nvSpPr>
        <p:spPr/>
        <p:txBody>
          <a:bodyPr rtlCol="0">
            <a:normAutofit/>
          </a:bodyPr>
          <a:lstStyle/>
          <a:p>
            <a:pPr eaLnBrk="1" fontAlgn="auto" hangingPunct="1">
              <a:spcAft>
                <a:spcPts val="0"/>
              </a:spcAft>
              <a:defRPr/>
            </a:pPr>
            <a:r>
              <a:rPr lang="en-US" altLang="en-US" sz="2800"/>
              <a:t>This is spending other people’s money on his or her personal political goals.</a:t>
            </a:r>
            <a:r>
              <a:rPr lang="en-US" altLang="en-US"/>
              <a:t> </a:t>
            </a:r>
          </a:p>
          <a:p>
            <a:pPr lvl="1" eaLnBrk="1" fontAlgn="auto" hangingPunct="1">
              <a:spcAft>
                <a:spcPts val="0"/>
              </a:spcAft>
              <a:defRPr/>
            </a:pPr>
            <a:r>
              <a:rPr lang="en-US" altLang="en-US" sz="2400"/>
              <a:t>That is, it converts market mechanisms into a political process, but this is socialism rather than capitalism</a:t>
            </a:r>
            <a:r>
              <a:rPr lang="en-US" altLang="en-US"/>
              <a:t>.</a:t>
            </a:r>
          </a:p>
          <a:p>
            <a:pPr eaLnBrk="1" fontAlgn="auto" hangingPunct="1">
              <a:spcAft>
                <a:spcPts val="0"/>
              </a:spcAft>
              <a:defRPr/>
            </a:pPr>
            <a:r>
              <a:rPr lang="en-US" altLang="en-US" sz="2800"/>
              <a:t>Managers would have no idea what to do anyway.</a:t>
            </a:r>
          </a:p>
          <a:p>
            <a:pPr lvl="1" eaLnBrk="1" fontAlgn="auto" hangingPunct="1">
              <a:spcAft>
                <a:spcPts val="0"/>
              </a:spcAft>
              <a:defRPr/>
            </a:pPr>
            <a:r>
              <a:rPr lang="en-US" altLang="en-US" sz="2400"/>
              <a:t>They have only their private beliefs, which is not at all the same thing as genuine social purpose</a:t>
            </a:r>
            <a:r>
              <a:rPr lang="en-US" altLang="en-US"/>
              <a:t>.</a:t>
            </a:r>
          </a:p>
          <a:p>
            <a:pPr lvl="1" eaLnBrk="1" fontAlgn="auto" hangingPunct="1">
              <a:spcAft>
                <a:spcPts val="0"/>
              </a:spcAft>
              <a:defRPr/>
            </a:pPr>
            <a:r>
              <a:rPr lang="en-US" altLang="en-US" sz="2400"/>
              <a:t>Moreover, each manager would have too small a view to expect his or her beliefs to be correct</a:t>
            </a:r>
            <a:r>
              <a:rPr lang="en-US" altLang="en-US"/>
              <a:t>.</a:t>
            </a:r>
            <a:endParaRPr lang="en-US" altLang="en-US" sz="2400"/>
          </a:p>
          <a:p>
            <a:pPr lvl="1" eaLnBrk="1" fontAlgn="auto" hangingPunct="1">
              <a:spcAft>
                <a:spcPts val="0"/>
              </a:spcAft>
              <a:defRPr/>
            </a:pPr>
            <a:endParaRPr lang="en-US" altLang="en-US" sz="2400"/>
          </a:p>
        </p:txBody>
      </p:sp>
    </p:spTree>
    <p:extLst>
      <p:ext uri="{BB962C8B-B14F-4D97-AF65-F5344CB8AC3E}">
        <p14:creationId xmlns:p14="http://schemas.microsoft.com/office/powerpoint/2010/main" val="438682315"/>
      </p:ext>
    </p:extLst>
  </p:cSld>
  <p:clrMapOvr>
    <a:masterClrMapping/>
  </p:clrMapOvr>
  <p:transition>
    <p:wheel spokes="8"/>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normAutofit fontScale="90000"/>
          </a:bodyPr>
          <a:lstStyle/>
          <a:p>
            <a:pPr eaLnBrk="1" fontAlgn="auto" hangingPunct="1">
              <a:spcAft>
                <a:spcPts val="0"/>
              </a:spcAft>
              <a:defRPr/>
            </a:pPr>
            <a:r>
              <a:rPr lang="en-GB" dirty="0" smtClean="0"/>
              <a:t>Argument </a:t>
            </a:r>
            <a:r>
              <a:rPr lang="en-GB" dirty="0"/>
              <a:t>in favour of the stockholder theory two-pronged.</a:t>
            </a:r>
            <a:endParaRPr lang="en-US" dirty="0"/>
          </a:p>
        </p:txBody>
      </p:sp>
      <p:sp>
        <p:nvSpPr>
          <p:cNvPr id="31747" name="Content Placeholder 2"/>
          <p:cNvSpPr>
            <a:spLocks noGrp="1" noChangeArrowheads="1"/>
          </p:cNvSpPr>
          <p:nvPr>
            <p:ph idx="1"/>
          </p:nvPr>
        </p:nvSpPr>
        <p:spPr/>
        <p:txBody>
          <a:bodyPr/>
          <a:lstStyle/>
          <a:p>
            <a:pPr eaLnBrk="1" hangingPunct="1"/>
            <a:r>
              <a:rPr lang="en-GB" altLang="en-US" smtClean="0"/>
              <a:t>The first are a set of arguments that are closely linked that when put together add up to a deontological argument for fiduciary duties and that engaging in CSR would be tantamount to breaching these duties. </a:t>
            </a:r>
          </a:p>
          <a:p>
            <a:pPr eaLnBrk="1" hangingPunct="1"/>
            <a:r>
              <a:rPr lang="en-GB" altLang="en-US" smtClean="0"/>
              <a:t>The second group of arguments is utilitarian and consequentialist oriented. </a:t>
            </a:r>
            <a:endParaRPr lang="en-US" altLang="en-US" smtClean="0"/>
          </a:p>
        </p:txBody>
      </p:sp>
    </p:spTree>
    <p:extLst>
      <p:ext uri="{BB962C8B-B14F-4D97-AF65-F5344CB8AC3E}">
        <p14:creationId xmlns:p14="http://schemas.microsoft.com/office/powerpoint/2010/main" val="2574769320"/>
      </p:ext>
    </p:extLst>
  </p:cSld>
  <p:clrMapOvr>
    <a:masterClrMapping/>
  </p:clrMapOvr>
  <p:transition>
    <p:wheel spokes="8"/>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smtClean="0"/>
              <a:t>Two </a:t>
            </a:r>
            <a:r>
              <a:rPr lang="en-GB" dirty="0"/>
              <a:t>arguments</a:t>
            </a:r>
            <a:endParaRPr lang="en-US" dirty="0"/>
          </a:p>
        </p:txBody>
      </p:sp>
      <p:sp>
        <p:nvSpPr>
          <p:cNvPr id="32771" name="Content Placeholder 2"/>
          <p:cNvSpPr>
            <a:spLocks noGrp="1" noChangeArrowheads="1"/>
          </p:cNvSpPr>
          <p:nvPr>
            <p:ph idx="1"/>
          </p:nvPr>
        </p:nvSpPr>
        <p:spPr/>
        <p:txBody>
          <a:bodyPr/>
          <a:lstStyle/>
          <a:p>
            <a:pPr eaLnBrk="1" hangingPunct="1"/>
            <a:r>
              <a:rPr lang="en-GB" altLang="en-US" smtClean="0"/>
              <a:t>Firstly, Friedman “questions the competence of business leaders (or any other individuals) to discern and directly promote the general good” and argues  that CSR should not be undertaken. </a:t>
            </a:r>
          </a:p>
          <a:p>
            <a:pPr eaLnBrk="1" hangingPunct="1"/>
            <a:r>
              <a:rPr lang="en-GB" altLang="en-US" smtClean="0"/>
              <a:t>Secondly, he argues that “the market itself is the best mechanism by which to promote the public good” and that by pursuing profit, business is already giving back to the community in the most efficient manner possible.</a:t>
            </a:r>
          </a:p>
          <a:p>
            <a:pPr eaLnBrk="1" hangingPunct="1"/>
            <a:endParaRPr lang="en-US" altLang="en-US" smtClean="0"/>
          </a:p>
        </p:txBody>
      </p:sp>
    </p:spTree>
    <p:extLst>
      <p:ext uri="{BB962C8B-B14F-4D97-AF65-F5344CB8AC3E}">
        <p14:creationId xmlns:p14="http://schemas.microsoft.com/office/powerpoint/2010/main" val="3404640242"/>
      </p:ext>
    </p:extLst>
  </p:cSld>
  <p:clrMapOvr>
    <a:masterClrMapping/>
  </p:clrMapOvr>
  <p:transition>
    <p:wheel spokes="8"/>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Profit maximisation argument </a:t>
            </a:r>
            <a:endParaRPr lang="en-US" dirty="0"/>
          </a:p>
        </p:txBody>
      </p:sp>
      <p:sp>
        <p:nvSpPr>
          <p:cNvPr id="33795" name="Content Placeholder 2"/>
          <p:cNvSpPr>
            <a:spLocks noGrp="1" noChangeArrowheads="1"/>
          </p:cNvSpPr>
          <p:nvPr>
            <p:ph idx="1"/>
          </p:nvPr>
        </p:nvSpPr>
        <p:spPr/>
        <p:txBody>
          <a:bodyPr/>
          <a:lstStyle/>
          <a:p>
            <a:pPr eaLnBrk="1" hangingPunct="1"/>
            <a:r>
              <a:rPr lang="en-GB" altLang="en-US" smtClean="0"/>
              <a:t>1. Corporate Managers are fiduciaries of the corporate owners (e.g. stockholders)</a:t>
            </a:r>
          </a:p>
          <a:p>
            <a:pPr eaLnBrk="1" hangingPunct="1"/>
            <a:r>
              <a:rPr lang="en-GB" altLang="en-US" smtClean="0"/>
              <a:t>2. Corporate owners have only one interest in and reason for hiring managers to maximize profits</a:t>
            </a:r>
          </a:p>
          <a:p>
            <a:pPr eaLnBrk="1" hangingPunct="1"/>
            <a:r>
              <a:rPr lang="en-GB" altLang="en-US" smtClean="0"/>
              <a:t>3. Therefore, corporate managers would violate their fiduciary trust by engaging in actions that are unrelated to (or which consciously minimize) profit maximization</a:t>
            </a:r>
          </a:p>
          <a:p>
            <a:pPr eaLnBrk="1" hangingPunct="1"/>
            <a:endParaRPr lang="en-US" altLang="en-US" smtClean="0"/>
          </a:p>
        </p:txBody>
      </p:sp>
    </p:spTree>
    <p:extLst>
      <p:ext uri="{BB962C8B-B14F-4D97-AF65-F5344CB8AC3E}">
        <p14:creationId xmlns:p14="http://schemas.microsoft.com/office/powerpoint/2010/main" val="1381707053"/>
      </p:ext>
    </p:extLst>
  </p:cSld>
  <p:clrMapOvr>
    <a:masterClrMapping/>
  </p:clrMapOvr>
  <p:transition>
    <p:wheel spokes="8"/>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Social responsibility argument</a:t>
            </a:r>
            <a:endParaRPr lang="en-US" dirty="0"/>
          </a:p>
        </p:txBody>
      </p:sp>
      <p:sp>
        <p:nvSpPr>
          <p:cNvPr id="34819" name="Content Placeholder 2"/>
          <p:cNvSpPr>
            <a:spLocks noGrp="1" noChangeArrowheads="1"/>
          </p:cNvSpPr>
          <p:nvPr>
            <p:ph idx="1"/>
          </p:nvPr>
        </p:nvSpPr>
        <p:spPr/>
        <p:txBody>
          <a:bodyPr/>
          <a:lstStyle/>
          <a:p>
            <a:pPr eaLnBrk="1" hangingPunct="1"/>
            <a:r>
              <a:rPr lang="en-GB" altLang="en-US" smtClean="0"/>
              <a:t>4 .Acts of corporate charity (“social responsibility”) lessen the amount of profits the firms and/or owners receive</a:t>
            </a:r>
          </a:p>
          <a:p>
            <a:pPr eaLnBrk="1" hangingPunct="1"/>
            <a:r>
              <a:rPr lang="en-GB" altLang="en-US" smtClean="0"/>
              <a:t>5. If corporate managers act in ways described in #4, they would violate their contractual responsibilities to owners. (by #3)</a:t>
            </a:r>
          </a:p>
          <a:p>
            <a:pPr eaLnBrk="1" hangingPunct="1"/>
            <a:r>
              <a:rPr lang="en-GB" altLang="en-US" smtClean="0"/>
              <a:t>6. A call for managers to be “socially responsible” is a call for them to violate their contractual obligations. (by #4 and 5)</a:t>
            </a:r>
          </a:p>
          <a:p>
            <a:pPr eaLnBrk="1" hangingPunct="1"/>
            <a:r>
              <a:rPr lang="en-GB" altLang="en-US" smtClean="0"/>
              <a:t>7. Thus, managers should not direct their firms into “socially responsible” activities</a:t>
            </a:r>
          </a:p>
          <a:p>
            <a:pPr eaLnBrk="1" hangingPunct="1"/>
            <a:endParaRPr lang="en-US" altLang="en-US" smtClean="0"/>
          </a:p>
        </p:txBody>
      </p:sp>
    </p:spTree>
    <p:extLst>
      <p:ext uri="{BB962C8B-B14F-4D97-AF65-F5344CB8AC3E}">
        <p14:creationId xmlns:p14="http://schemas.microsoft.com/office/powerpoint/2010/main" val="333405282"/>
      </p:ext>
    </p:extLst>
  </p:cSld>
  <p:clrMapOvr>
    <a:masterClrMapping/>
  </p:clrMapOvr>
  <p:transition>
    <p:wheel spokes="8"/>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a:t>To follow </a:t>
            </a:r>
            <a:endParaRPr lang="en-US"/>
          </a:p>
        </p:txBody>
      </p:sp>
      <p:sp>
        <p:nvSpPr>
          <p:cNvPr id="35843" name="Content Placeholder 2"/>
          <p:cNvSpPr>
            <a:spLocks noGrp="1" noChangeArrowheads="1"/>
          </p:cNvSpPr>
          <p:nvPr>
            <p:ph idx="1"/>
          </p:nvPr>
        </p:nvSpPr>
        <p:spPr/>
        <p:txBody>
          <a:bodyPr/>
          <a:lstStyle/>
          <a:p>
            <a:pPr eaLnBrk="1" hangingPunct="1"/>
            <a:r>
              <a:rPr lang="en-GB" altLang="en-US" smtClean="0"/>
              <a:t>The two arguments rest on a few assumptions and other arguments. </a:t>
            </a:r>
          </a:p>
          <a:p>
            <a:pPr lvl="1" eaLnBrk="1" hangingPunct="1"/>
            <a:r>
              <a:rPr lang="en-GB" altLang="en-US" smtClean="0"/>
              <a:t>Moral personhood aspect of the corporation </a:t>
            </a:r>
          </a:p>
          <a:p>
            <a:pPr lvl="1" eaLnBrk="1" hangingPunct="1"/>
            <a:r>
              <a:rPr lang="en-GB" altLang="en-US" smtClean="0"/>
              <a:t>Type of entity of the corporation</a:t>
            </a:r>
          </a:p>
          <a:p>
            <a:pPr eaLnBrk="1" hangingPunct="1"/>
            <a:endParaRPr lang="en-US" altLang="en-US" smtClean="0"/>
          </a:p>
        </p:txBody>
      </p:sp>
    </p:spTree>
    <p:extLst>
      <p:ext uri="{BB962C8B-B14F-4D97-AF65-F5344CB8AC3E}">
        <p14:creationId xmlns:p14="http://schemas.microsoft.com/office/powerpoint/2010/main" val="2095489766"/>
      </p:ext>
    </p:extLst>
  </p:cSld>
  <p:clrMapOvr>
    <a:masterClrMapping/>
  </p:clrMapOvr>
  <p:transition>
    <p:wheel spokes="8"/>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Friedman’s conclusion.</a:t>
            </a:r>
          </a:p>
        </p:txBody>
      </p:sp>
      <p:sp>
        <p:nvSpPr>
          <p:cNvPr id="36867" name="Rectangle 3"/>
          <p:cNvSpPr>
            <a:spLocks noGrp="1" noChangeArrowheads="1"/>
          </p:cNvSpPr>
          <p:nvPr>
            <p:ph idx="1"/>
          </p:nvPr>
        </p:nvSpPr>
        <p:spPr/>
        <p:txBody>
          <a:bodyPr/>
          <a:lstStyle/>
          <a:p>
            <a:pPr eaLnBrk="1" hangingPunct="1"/>
            <a:r>
              <a:rPr lang="en-US" altLang="en-US" smtClean="0"/>
              <a:t>Friedman says the </a:t>
            </a:r>
            <a:r>
              <a:rPr lang="en-US" altLang="en-US" b="1" u="sng" smtClean="0"/>
              <a:t>only</a:t>
            </a:r>
            <a:r>
              <a:rPr lang="en-US" altLang="en-US" smtClean="0"/>
              <a:t> responsibility of businesses, and the managers who run them, is to make as much profit as possible.</a:t>
            </a:r>
          </a:p>
        </p:txBody>
      </p:sp>
    </p:spTree>
    <p:extLst>
      <p:ext uri="{BB962C8B-B14F-4D97-AF65-F5344CB8AC3E}">
        <p14:creationId xmlns:p14="http://schemas.microsoft.com/office/powerpoint/2010/main" val="240933453"/>
      </p:ext>
    </p:extLst>
  </p:cSld>
  <p:clrMapOvr>
    <a:masterClrMapping/>
  </p:clrMapOvr>
  <p:transition>
    <p:wheel spokes="8"/>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extLst>
          </p:cNvPr>
          <p:cNvSpPr>
            <a:spLocks noGrp="1" noChangeArrowheads="1"/>
          </p:cNvSpPr>
          <p:nvPr>
            <p:ph type="title"/>
          </p:nvPr>
        </p:nvSpPr>
        <p:spPr/>
        <p:txBody>
          <a:bodyPr>
            <a:normAutofit fontScale="90000"/>
          </a:bodyPr>
          <a:lstStyle/>
          <a:p>
            <a:pPr eaLnBrk="1" fontAlgn="auto" hangingPunct="1">
              <a:spcAft>
                <a:spcPts val="0"/>
              </a:spcAft>
              <a:defRPr/>
            </a:pPr>
            <a:r>
              <a:rPr lang="en-US" altLang="en-US"/>
              <a:t>However, Friedman also says this does </a:t>
            </a:r>
            <a:r>
              <a:rPr lang="en-US" altLang="en-US" b="1" u="sng"/>
              <a:t>not</a:t>
            </a:r>
            <a:r>
              <a:rPr lang="en-US" altLang="en-US"/>
              <a:t> mean anything goes.</a:t>
            </a:r>
          </a:p>
        </p:txBody>
      </p:sp>
      <p:sp>
        <p:nvSpPr>
          <p:cNvPr id="38915" name="Rectangle 3"/>
          <p:cNvSpPr>
            <a:spLocks noGrp="1" noChangeArrowheads="1"/>
          </p:cNvSpPr>
          <p:nvPr>
            <p:ph idx="1"/>
          </p:nvPr>
        </p:nvSpPr>
        <p:spPr/>
        <p:txBody>
          <a:bodyPr/>
          <a:lstStyle/>
          <a:p>
            <a:pPr eaLnBrk="1" hangingPunct="1"/>
            <a:r>
              <a:rPr lang="en-US" altLang="en-US" smtClean="0"/>
              <a:t>Friedman says that businesses are obliged to follow laws, rules, and regulations.</a:t>
            </a:r>
          </a:p>
          <a:p>
            <a:pPr lvl="1" eaLnBrk="1" hangingPunct="1"/>
            <a:r>
              <a:rPr lang="en-US" altLang="en-US" smtClean="0"/>
              <a:t>Note: Some of these may incorporate social ends.</a:t>
            </a:r>
          </a:p>
          <a:p>
            <a:pPr eaLnBrk="1" hangingPunct="1"/>
            <a:r>
              <a:rPr lang="en-US" altLang="en-US" smtClean="0"/>
              <a:t>Friedman also says that businesses should adhere to generally accepted social standards and expectations.</a:t>
            </a:r>
          </a:p>
          <a:p>
            <a:pPr lvl="1" eaLnBrk="1" hangingPunct="1"/>
            <a:r>
              <a:rPr lang="en-US" altLang="en-US" smtClean="0"/>
              <a:t>He points out that if a corporation operates in violation of the moral standards and expectations that are generally accepted in its society, it runs the risk of losing business, which, of course, would decrease profit.</a:t>
            </a:r>
          </a:p>
        </p:txBody>
      </p:sp>
    </p:spTree>
    <p:extLst>
      <p:ext uri="{BB962C8B-B14F-4D97-AF65-F5344CB8AC3E}">
        <p14:creationId xmlns:p14="http://schemas.microsoft.com/office/powerpoint/2010/main" val="823223659"/>
      </p:ext>
    </p:extLst>
  </p:cSld>
  <p:clrMapOvr>
    <a:masterClrMapping/>
  </p:clrMapOvr>
  <p:transition>
    <p:wheel spokes="8"/>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Normative ethics</a:t>
            </a:r>
            <a:endParaRPr lang="en-US" dirty="0"/>
          </a:p>
        </p:txBody>
      </p:sp>
      <p:sp>
        <p:nvSpPr>
          <p:cNvPr id="40963" name="Content Placeholder 2"/>
          <p:cNvSpPr>
            <a:spLocks noGrp="1" noChangeArrowheads="1"/>
          </p:cNvSpPr>
          <p:nvPr>
            <p:ph idx="1"/>
          </p:nvPr>
        </p:nvSpPr>
        <p:spPr/>
        <p:txBody>
          <a:bodyPr/>
          <a:lstStyle/>
          <a:p>
            <a:pPr eaLnBrk="1" hangingPunct="1"/>
            <a:r>
              <a:rPr lang="en-GB" altLang="en-US" smtClean="0"/>
              <a:t>Stockholder theory is a normative business ethics theory concerning the issue of “how businesses and business people should behave.</a:t>
            </a:r>
          </a:p>
          <a:p>
            <a:pPr eaLnBrk="1" hangingPunct="1"/>
            <a:r>
              <a:rPr lang="en-GB" altLang="en-US" smtClean="0"/>
              <a:t>Businesses are merely arrangements by which one group of people, the stockholders, advance capital to another group, the managers, to be used to realize specified ends and for which the stockholders receive an ownership interest in the venture.</a:t>
            </a:r>
          </a:p>
          <a:p>
            <a:pPr eaLnBrk="1" hangingPunct="1"/>
            <a:r>
              <a:rPr lang="en-GB" altLang="en-US" smtClean="0"/>
              <a:t>2 parts to the relationship executives/stockholders</a:t>
            </a:r>
          </a:p>
          <a:p>
            <a:pPr eaLnBrk="1" hangingPunct="1"/>
            <a:endParaRPr lang="en-GB" altLang="en-US" smtClean="0"/>
          </a:p>
          <a:p>
            <a:pPr eaLnBrk="1" hangingPunct="1"/>
            <a:endParaRPr lang="en-GB" altLang="en-US" smtClean="0"/>
          </a:p>
          <a:p>
            <a:pPr eaLnBrk="1" hangingPunct="1"/>
            <a:endParaRPr lang="en-US" altLang="en-US" smtClean="0"/>
          </a:p>
        </p:txBody>
      </p:sp>
    </p:spTree>
    <p:extLst>
      <p:ext uri="{BB962C8B-B14F-4D97-AF65-F5344CB8AC3E}">
        <p14:creationId xmlns:p14="http://schemas.microsoft.com/office/powerpoint/2010/main" val="3514980313"/>
      </p:ext>
    </p:extLst>
  </p:cSld>
  <p:clrMapOvr>
    <a:masterClrMapping/>
  </p:clrMapOvr>
  <p:transition>
    <p:wheel spokes="8"/>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Executives and stockholders</a:t>
            </a:r>
            <a:endParaRPr lang="en-US" dirty="0"/>
          </a:p>
        </p:txBody>
      </p:sp>
      <p:sp>
        <p:nvSpPr>
          <p:cNvPr id="41987" name="Content Placeholder 2"/>
          <p:cNvSpPr>
            <a:spLocks noGrp="1" noChangeArrowheads="1"/>
          </p:cNvSpPr>
          <p:nvPr>
            <p:ph idx="1"/>
          </p:nvPr>
        </p:nvSpPr>
        <p:spPr/>
        <p:txBody>
          <a:bodyPr/>
          <a:lstStyle/>
          <a:p>
            <a:pPr eaLnBrk="1" hangingPunct="1"/>
            <a:r>
              <a:rPr lang="en-GB" altLang="en-US" smtClean="0"/>
              <a:t>Voluntarily entered into a contractual agreement. The agreement stipulates the responsibilities and obligations of the contractual partners. </a:t>
            </a:r>
          </a:p>
          <a:p>
            <a:pPr eaLnBrk="1" hangingPunct="1"/>
            <a:r>
              <a:rPr lang="en-GB" altLang="en-US" smtClean="0"/>
              <a:t>Executives are to act as agents for the stockholders. They have been empowered to manage the money advanced by the stockholders, and are obligated to do so in accordance with the set purposes delineated by their stockholder principals.</a:t>
            </a:r>
          </a:p>
          <a:p>
            <a:pPr eaLnBrk="1" hangingPunct="1"/>
            <a:endParaRPr lang="en-US" altLang="en-US" smtClean="0"/>
          </a:p>
        </p:txBody>
      </p:sp>
    </p:spTree>
    <p:extLst>
      <p:ext uri="{BB962C8B-B14F-4D97-AF65-F5344CB8AC3E}">
        <p14:creationId xmlns:p14="http://schemas.microsoft.com/office/powerpoint/2010/main" val="4239656937"/>
      </p:ext>
    </p:extLst>
  </p:cSld>
  <p:clrMapOvr>
    <a:masterClrMapping/>
  </p:clrMapOvr>
  <p:transition>
    <p:wheel spokes="8"/>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smtClean="0"/>
              <a:t>Continued</a:t>
            </a:r>
            <a:endParaRPr lang="en-US" dirty="0"/>
          </a:p>
        </p:txBody>
      </p:sp>
      <p:sp>
        <p:nvSpPr>
          <p:cNvPr id="43011" name="Content Placeholder 2"/>
          <p:cNvSpPr>
            <a:spLocks noGrp="1" noChangeArrowheads="1"/>
          </p:cNvSpPr>
          <p:nvPr>
            <p:ph idx="1"/>
          </p:nvPr>
        </p:nvSpPr>
        <p:spPr/>
        <p:txBody>
          <a:bodyPr/>
          <a:lstStyle/>
          <a:p>
            <a:pPr eaLnBrk="1" hangingPunct="1"/>
            <a:r>
              <a:rPr lang="en-GB" altLang="en-US" smtClean="0"/>
              <a:t>Purpose of the business does not necessarily have to have profit as its goal, other goals are possible </a:t>
            </a:r>
            <a:r>
              <a:rPr lang="en-GB" altLang="en-US" b="1" smtClean="0"/>
              <a:t>but the stockholder theory is mainly concerned with that subset of corporations and businesses whose purpose is profit-maximization. </a:t>
            </a:r>
          </a:p>
          <a:p>
            <a:pPr eaLnBrk="1" hangingPunct="1"/>
            <a:r>
              <a:rPr lang="en-GB" altLang="en-US" smtClean="0"/>
              <a:t>The main point is that the fiduciary relationship binds executives in such a way that they cannot expend business resources in ways that have not been authorized by the stockholders regardless of any societal benefits that could be accrued by doing so.</a:t>
            </a:r>
          </a:p>
          <a:p>
            <a:pPr eaLnBrk="1" hangingPunct="1"/>
            <a:endParaRPr lang="en-US" altLang="en-US" smtClean="0"/>
          </a:p>
        </p:txBody>
      </p:sp>
    </p:spTree>
    <p:extLst>
      <p:ext uri="{BB962C8B-B14F-4D97-AF65-F5344CB8AC3E}">
        <p14:creationId xmlns:p14="http://schemas.microsoft.com/office/powerpoint/2010/main" val="4186374094"/>
      </p:ext>
    </p:extLst>
  </p:cSld>
  <p:clrMapOvr>
    <a:masterClrMapping/>
  </p:clrMapOvr>
  <p:transition>
    <p:wheel spokes="8"/>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smtClean="0"/>
              <a:t>Continued</a:t>
            </a:r>
            <a:endParaRPr lang="en-US" dirty="0"/>
          </a:p>
        </p:txBody>
      </p:sp>
      <p:sp>
        <p:nvSpPr>
          <p:cNvPr id="44035" name="Content Placeholder 2"/>
          <p:cNvSpPr>
            <a:spLocks noGrp="1" noChangeArrowheads="1"/>
          </p:cNvSpPr>
          <p:nvPr>
            <p:ph idx="1"/>
          </p:nvPr>
        </p:nvSpPr>
        <p:spPr/>
        <p:txBody>
          <a:bodyPr/>
          <a:lstStyle/>
          <a:p>
            <a:pPr eaLnBrk="1" hangingPunct="1"/>
            <a:r>
              <a:rPr lang="en-GB" altLang="en-US" smtClean="0"/>
              <a:t>Managers, executives, and employees are bound by their work contract to advance the interest of their employer, stockholder or business-owner and the purpose set forth in that agreement. </a:t>
            </a:r>
          </a:p>
          <a:p>
            <a:pPr eaLnBrk="1" hangingPunct="1"/>
            <a:r>
              <a:rPr lang="en-GB" altLang="en-US" smtClean="0"/>
              <a:t>Executives are free to spend their own personal funds anyway they see fit on any charitable or socially beneficial project they wish in their role as a private citizen, but when functioning in their capacity as executives they are an agent of the stockholders and are duty-bound not to divert business resources away from the purposes expressly authorized by the stockholders.</a:t>
            </a:r>
          </a:p>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US" altLang="en-US" smtClean="0"/>
          </a:p>
        </p:txBody>
      </p:sp>
    </p:spTree>
    <p:extLst>
      <p:ext uri="{BB962C8B-B14F-4D97-AF65-F5344CB8AC3E}">
        <p14:creationId xmlns:p14="http://schemas.microsoft.com/office/powerpoint/2010/main" val="493538830"/>
      </p:ext>
    </p:extLst>
  </p:cSld>
  <p:clrMapOvr>
    <a:masterClrMapping/>
  </p:clrMapOvr>
  <p:transition>
    <p:wheel spokes="8"/>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normAutofit/>
          </a:bodyPr>
          <a:lstStyle/>
          <a:p>
            <a:pPr eaLnBrk="1" fontAlgn="auto" hangingPunct="1">
              <a:spcAft>
                <a:spcPts val="0"/>
              </a:spcAft>
              <a:defRPr/>
            </a:pPr>
            <a:r>
              <a:rPr lang="en-GB" dirty="0"/>
              <a:t>Rival normative business ethics theories</a:t>
            </a:r>
            <a:endParaRPr lang="en-US" dirty="0"/>
          </a:p>
        </p:txBody>
      </p:sp>
      <p:sp>
        <p:nvSpPr>
          <p:cNvPr id="3" name="Content Placeholder 2">
            <a:extLst>
              <a:ext uri="{FF2B5EF4-FFF2-40B4-BE49-F238E27FC236}"/>
            </a:extLst>
          </p:cNvPr>
          <p:cNvSpPr>
            <a:spLocks noGrp="1"/>
          </p:cNvSpPr>
          <p:nvPr>
            <p:ph idx="1"/>
          </p:nvPr>
        </p:nvSpPr>
        <p:spPr/>
        <p:txBody>
          <a:bodyPr rtlCol="0">
            <a:normAutofit/>
          </a:bodyPr>
          <a:lstStyle/>
          <a:p>
            <a:pPr eaLnBrk="1" fontAlgn="auto" hangingPunct="1">
              <a:spcAft>
                <a:spcPts val="0"/>
              </a:spcAft>
              <a:defRPr/>
            </a:pPr>
            <a:r>
              <a:rPr lang="en-GB" dirty="0"/>
              <a:t>Stakeholder</a:t>
            </a:r>
          </a:p>
          <a:p>
            <a:pPr eaLnBrk="1" fontAlgn="auto" hangingPunct="1">
              <a:spcAft>
                <a:spcPts val="0"/>
              </a:spcAft>
              <a:defRPr/>
            </a:pPr>
            <a:r>
              <a:rPr lang="en-GB" dirty="0"/>
              <a:t>Social contract</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467400503"/>
      </p:ext>
    </p:extLst>
  </p:cSld>
  <p:clrMapOvr>
    <a:masterClrMapping/>
  </p:clrMapOvr>
  <p:transition>
    <p:wheel spokes="8"/>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So, Friedman’s final word?</a:t>
            </a:r>
          </a:p>
        </p:txBody>
      </p:sp>
      <p:sp>
        <p:nvSpPr>
          <p:cNvPr id="46083" name="Rectangle 3"/>
          <p:cNvSpPr>
            <a:spLocks noGrp="1" noChangeArrowheads="1"/>
          </p:cNvSpPr>
          <p:nvPr>
            <p:ph idx="1"/>
          </p:nvPr>
        </p:nvSpPr>
        <p:spPr/>
        <p:txBody>
          <a:bodyPr/>
          <a:lstStyle/>
          <a:p>
            <a:pPr eaLnBrk="1" hangingPunct="1"/>
            <a:r>
              <a:rPr lang="en-US" altLang="en-US" smtClean="0"/>
              <a:t>He says that businesses should legally and prudently pursue profit – NOT that business should pursue it with reckless abandon.</a:t>
            </a:r>
          </a:p>
          <a:p>
            <a:pPr eaLnBrk="1" hangingPunct="1"/>
            <a:r>
              <a:rPr lang="en-US" altLang="en-US" smtClean="0"/>
              <a:t>This is a more subtle and complex position than people mistakenly attribute to him.</a:t>
            </a:r>
          </a:p>
        </p:txBody>
      </p:sp>
    </p:spTree>
    <p:extLst>
      <p:ext uri="{BB962C8B-B14F-4D97-AF65-F5344CB8AC3E}">
        <p14:creationId xmlns:p14="http://schemas.microsoft.com/office/powerpoint/2010/main" val="3399654076"/>
      </p:ext>
    </p:extLst>
  </p:cSld>
  <p:clrMapOvr>
    <a:masterClrMapping/>
  </p:clrMapOvr>
  <p:transition>
    <p:wheel spokes="8"/>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A rough and ready summary of Friedman.</a:t>
            </a:r>
          </a:p>
        </p:txBody>
      </p:sp>
      <p:sp>
        <p:nvSpPr>
          <p:cNvPr id="11267" name="Rectangle 3">
            <a:extLst>
              <a:ext uri="{FF2B5EF4-FFF2-40B4-BE49-F238E27FC236}"/>
            </a:extLst>
          </p:cNvPr>
          <p:cNvSpPr>
            <a:spLocks noGrp="1" noChangeArrowheads="1"/>
          </p:cNvSpPr>
          <p:nvPr>
            <p:ph idx="1"/>
          </p:nvPr>
        </p:nvSpPr>
        <p:spPr/>
        <p:txBody>
          <a:bodyPr rtlCol="0">
            <a:normAutofit/>
          </a:bodyPr>
          <a:lstStyle/>
          <a:p>
            <a:pPr eaLnBrk="1" fontAlgn="auto" hangingPunct="1">
              <a:spcAft>
                <a:spcPts val="0"/>
              </a:spcAft>
              <a:defRPr/>
            </a:pPr>
            <a:endParaRPr lang="en-US" altLang="en-US" sz="2800"/>
          </a:p>
          <a:p>
            <a:pPr eaLnBrk="1" fontAlgn="auto" hangingPunct="1">
              <a:spcAft>
                <a:spcPts val="0"/>
              </a:spcAft>
              <a:defRPr/>
            </a:pPr>
            <a:r>
              <a:rPr lang="en-US" altLang="en-US" sz="2800"/>
              <a:t>Maximize profits, </a:t>
            </a:r>
          </a:p>
          <a:p>
            <a:pPr lvl="1" eaLnBrk="1" fontAlgn="auto" hangingPunct="1">
              <a:spcAft>
                <a:spcPts val="0"/>
              </a:spcAft>
              <a:defRPr/>
            </a:pPr>
            <a:r>
              <a:rPr lang="en-US" altLang="en-US" sz="2400"/>
              <a:t>but never forget that short-term focus can undermine long-term gains, </a:t>
            </a:r>
          </a:p>
          <a:p>
            <a:pPr lvl="1" eaLnBrk="1" fontAlgn="auto" hangingPunct="1">
              <a:spcAft>
                <a:spcPts val="0"/>
              </a:spcAft>
              <a:defRPr/>
            </a:pPr>
            <a:r>
              <a:rPr lang="en-US" altLang="en-US" sz="2400"/>
              <a:t>and never forget that breaking the rules of society – both formal rules like laws and informal rules like generally accepted norms of business behavior – will put you out of business.</a:t>
            </a:r>
          </a:p>
          <a:p>
            <a:pPr eaLnBrk="1" fontAlgn="auto" hangingPunct="1">
              <a:spcAft>
                <a:spcPts val="0"/>
              </a:spcAft>
              <a:defRPr/>
            </a:pPr>
            <a:r>
              <a:rPr lang="en-US" altLang="en-US" sz="2800"/>
              <a:t>This comes close to Utilitarian ethical theory, which requires you to weigh ALL of the outcomes -- NOT just short term economic benefit to you.</a:t>
            </a:r>
          </a:p>
        </p:txBody>
      </p:sp>
    </p:spTree>
    <p:extLst>
      <p:ext uri="{BB962C8B-B14F-4D97-AF65-F5344CB8AC3E}">
        <p14:creationId xmlns:p14="http://schemas.microsoft.com/office/powerpoint/2010/main" val="3886466485"/>
      </p:ext>
    </p:extLst>
  </p:cSld>
  <p:clrMapOvr>
    <a:masterClrMapping/>
  </p:clrMapOvr>
  <p:transition>
    <p:wheel spokes="8"/>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Poverty: Analysis</a:t>
            </a:r>
          </a:p>
        </p:txBody>
      </p:sp>
      <p:sp>
        <p:nvSpPr>
          <p:cNvPr id="50179"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  </a:t>
            </a:r>
          </a:p>
          <a:p>
            <a:pPr eaLnBrk="1" hangingPunct="1">
              <a:buFont typeface="Wingdings" panose="05000000000000000000" pitchFamily="2" charset="2"/>
              <a:buNone/>
            </a:pPr>
            <a:r>
              <a:rPr lang="en-US" altLang="en-US" smtClean="0"/>
              <a:t>  “Most of the present welfare programs should never have been enacted.  If they had not been, many of the people now dependent on them would have become self-reliant individuals instead of wards of the state.”</a:t>
            </a:r>
            <a:br>
              <a:rPr lang="en-US" altLang="en-US" smtClean="0"/>
            </a:br>
            <a:r>
              <a:rPr lang="en-US" altLang="en-US" smtClean="0"/>
              <a:t>      </a:t>
            </a:r>
            <a:r>
              <a:rPr lang="en-US" altLang="en-US" sz="2400" smtClean="0"/>
              <a:t>Milton and Rose Friedman, </a:t>
            </a:r>
            <a:r>
              <a:rPr lang="en-US" altLang="en-US" sz="2400" i="1" smtClean="0"/>
              <a:t>Free to Choose</a:t>
            </a:r>
            <a:r>
              <a:rPr lang="en-US" altLang="en-US" sz="2400" smtClean="0"/>
              <a:t>, 1979</a:t>
            </a:r>
          </a:p>
        </p:txBody>
      </p:sp>
    </p:spTree>
    <p:extLst>
      <p:ext uri="{BB962C8B-B14F-4D97-AF65-F5344CB8AC3E}">
        <p14:creationId xmlns:p14="http://schemas.microsoft.com/office/powerpoint/2010/main" val="2066084596"/>
      </p:ext>
    </p:extLst>
  </p:cSld>
  <p:clrMapOvr>
    <a:masterClrMapping/>
  </p:clrMapOvr>
  <p:transition>
    <p:wheel spokes="8"/>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Poverty: Solution</a:t>
            </a:r>
          </a:p>
        </p:txBody>
      </p:sp>
      <p:sp>
        <p:nvSpPr>
          <p:cNvPr id="5120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t>  </a:t>
            </a:r>
          </a:p>
          <a:p>
            <a:pPr eaLnBrk="1" hangingPunct="1">
              <a:buFont typeface="Wingdings" panose="05000000000000000000" pitchFamily="2" charset="2"/>
              <a:buNone/>
            </a:pPr>
            <a:r>
              <a:rPr lang="en-US" altLang="en-US" smtClean="0"/>
              <a:t>  Replace existing programs with a “negative income tax” – cash benefits that decline slowly as a person earns income, providing a strong incentive to work.</a:t>
            </a:r>
          </a:p>
          <a:p>
            <a:pPr eaLnBrk="1" hangingPunct="1">
              <a:buFont typeface="Wingdings" panose="05000000000000000000" pitchFamily="2" charset="2"/>
              <a:buNone/>
            </a:pPr>
            <a:r>
              <a:rPr lang="en-US" altLang="en-US" sz="2400" smtClean="0"/>
              <a:t/>
            </a:r>
            <a:br>
              <a:rPr lang="en-US" altLang="en-US" sz="2400" smtClean="0"/>
            </a:br>
            <a:r>
              <a:rPr lang="en-US" altLang="en-US" sz="2400" smtClean="0"/>
              <a:t>       Milton and Rose Friedman, </a:t>
            </a:r>
            <a:r>
              <a:rPr lang="en-US" altLang="en-US" sz="2400" i="1" smtClean="0"/>
              <a:t>Free to Choose</a:t>
            </a:r>
            <a:r>
              <a:rPr lang="en-US" altLang="en-US" sz="2400" smtClean="0"/>
              <a:t>, 1979</a:t>
            </a:r>
          </a:p>
        </p:txBody>
      </p:sp>
    </p:spTree>
    <p:extLst>
      <p:ext uri="{BB962C8B-B14F-4D97-AF65-F5344CB8AC3E}">
        <p14:creationId xmlns:p14="http://schemas.microsoft.com/office/powerpoint/2010/main" val="1365957530"/>
      </p:ext>
    </p:extLst>
  </p:cSld>
  <p:clrMapOvr>
    <a:masterClrMapping/>
  </p:clrMapOvr>
  <p:transition>
    <p:wheel spokes="8"/>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Ineffective Schools: Analysis</a:t>
            </a:r>
          </a:p>
        </p:txBody>
      </p:sp>
      <p:sp>
        <p:nvSpPr>
          <p:cNvPr id="52227" name="Rectangle 3"/>
          <p:cNvSpPr>
            <a:spLocks noGrp="1" noChangeArrowheads="1"/>
          </p:cNvSpPr>
          <p:nvPr>
            <p:ph type="body" idx="1"/>
          </p:nvPr>
        </p:nvSpPr>
        <p:spPr/>
        <p:txBody>
          <a:bodyPr/>
          <a:lstStyle/>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   Public school systems are bureaucratic and monopolistic, so they have little competitive pressure to operate efficiently and provide a high-quality product. Monopoly power reduces the incentive of the individual to act in the public interest.</a:t>
            </a:r>
          </a:p>
        </p:txBody>
      </p:sp>
    </p:spTree>
    <p:extLst>
      <p:ext uri="{BB962C8B-B14F-4D97-AF65-F5344CB8AC3E}">
        <p14:creationId xmlns:p14="http://schemas.microsoft.com/office/powerpoint/2010/main" val="2900342786"/>
      </p:ext>
    </p:extLst>
  </p:cSld>
  <p:clrMapOvr>
    <a:masterClrMapping/>
  </p:clrMapOvr>
  <p:transition>
    <p:wheel spokes="8"/>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Ineffective Schools: Solution</a:t>
            </a:r>
          </a:p>
        </p:txBody>
      </p:sp>
      <p:sp>
        <p:nvSpPr>
          <p:cNvPr id="53251" name="Rectangle 3"/>
          <p:cNvSpPr>
            <a:spLocks noGrp="1" noChangeArrowheads="1"/>
          </p:cNvSpPr>
          <p:nvPr>
            <p:ph type="body" idx="1"/>
          </p:nvPr>
        </p:nvSpPr>
        <p:spPr/>
        <p:txBody>
          <a:bodyPr/>
          <a:lstStyle/>
          <a:p>
            <a:pPr eaLnBrk="1" hangingPunct="1">
              <a:buFont typeface="Wingdings" panose="05000000000000000000" pitchFamily="2" charset="2"/>
              <a:buNone/>
            </a:pPr>
            <a:endParaRPr lang="en-US" altLang="en-US" smtClean="0"/>
          </a:p>
          <a:p>
            <a:pPr eaLnBrk="1" hangingPunct="1">
              <a:buFont typeface="Wingdings" panose="05000000000000000000" pitchFamily="2" charset="2"/>
              <a:buNone/>
            </a:pPr>
            <a:r>
              <a:rPr lang="en-US" altLang="en-US" smtClean="0"/>
              <a:t>   School Choice Program:  Allow families (especially those with children in low-performing schools) to select their own schools in an open “marketplace,” paying with publicly-funded vouchers.</a:t>
            </a:r>
          </a:p>
          <a:p>
            <a:pPr eaLnBrk="1" hangingPunct="1">
              <a:buFont typeface="Wingdings" panose="05000000000000000000" pitchFamily="2" charset="2"/>
              <a:buNone/>
            </a:pPr>
            <a:r>
              <a:rPr lang="en-US" altLang="en-US" sz="2400" smtClean="0"/>
              <a:t>          Milton and Rose Friedman, </a:t>
            </a:r>
            <a:r>
              <a:rPr lang="en-US" altLang="en-US" sz="2400" i="1" smtClean="0"/>
              <a:t>Free to Choose</a:t>
            </a:r>
            <a:r>
              <a:rPr lang="en-US" altLang="en-US" sz="2400" smtClean="0"/>
              <a:t>, 1979</a:t>
            </a:r>
          </a:p>
        </p:txBody>
      </p:sp>
    </p:spTree>
    <p:extLst>
      <p:ext uri="{BB962C8B-B14F-4D97-AF65-F5344CB8AC3E}">
        <p14:creationId xmlns:p14="http://schemas.microsoft.com/office/powerpoint/2010/main" val="730549823"/>
      </p:ext>
    </p:extLst>
  </p:cSld>
  <p:clrMapOvr>
    <a:masterClrMapping/>
  </p:clrMapOvr>
  <p:transition>
    <p:wheel spokes="8"/>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Drug Crime: Analysis</a:t>
            </a:r>
          </a:p>
        </p:txBody>
      </p:sp>
      <p:sp>
        <p:nvSpPr>
          <p:cNvPr id="14339" name="Rectangle 3">
            <a:extLst>
              <a:ext uri="{FF2B5EF4-FFF2-40B4-BE49-F238E27FC236}"/>
            </a:extLst>
          </p:cNvPr>
          <p:cNvSpPr>
            <a:spLocks noGrp="1" noChangeArrowheads="1"/>
          </p:cNvSpPr>
          <p:nvPr>
            <p:ph idx="1"/>
          </p:nvPr>
        </p:nvSpPr>
        <p:spPr/>
        <p:txBody>
          <a:bodyPr rtlCol="0">
            <a:normAutofit/>
          </a:bodyPr>
          <a:lstStyle/>
          <a:p>
            <a:pPr eaLnBrk="1" fontAlgn="auto" hangingPunct="1">
              <a:lnSpc>
                <a:spcPct val="80000"/>
              </a:lnSpc>
              <a:spcAft>
                <a:spcPts val="0"/>
              </a:spcAft>
              <a:buFont typeface="Wingdings" pitchFamily="2" charset="2"/>
              <a:buNone/>
              <a:defRPr/>
            </a:pPr>
            <a:endParaRPr lang="en-US" altLang="en-US"/>
          </a:p>
          <a:p>
            <a:pPr eaLnBrk="1" fontAlgn="auto" hangingPunct="1">
              <a:lnSpc>
                <a:spcPct val="80000"/>
              </a:lnSpc>
              <a:spcAft>
                <a:spcPts val="0"/>
              </a:spcAft>
              <a:defRPr/>
            </a:pPr>
            <a:r>
              <a:rPr lang="en-US" altLang="en-US" sz="2400"/>
              <a:t>Our system of drug laws and controls, like the attempted Prohibition of alcohol, isn’t solving the drug problem, but it is “destroying our poorer neighborhoods in city after city, creating a climate that is destructive to the people who live there.”</a:t>
            </a:r>
          </a:p>
          <a:p>
            <a:pPr eaLnBrk="1" fontAlgn="auto" hangingPunct="1">
              <a:lnSpc>
                <a:spcPct val="80000"/>
              </a:lnSpc>
              <a:spcAft>
                <a:spcPts val="0"/>
              </a:spcAft>
              <a:defRPr/>
            </a:pPr>
            <a:r>
              <a:rPr lang="en-US" altLang="en-US" sz="2400"/>
              <a:t>This is an example of “the philosophical disagreement between Plato's view that it is right for some of us ("philosopher kings") to tell others of us what they must do because it is good for them, and the doctrine of John Stuart Mill that the role of government is simply to prevent people from doing harm to others…”</a:t>
            </a:r>
          </a:p>
          <a:p>
            <a:pPr eaLnBrk="1" fontAlgn="auto" hangingPunct="1">
              <a:lnSpc>
                <a:spcPct val="80000"/>
              </a:lnSpc>
              <a:spcAft>
                <a:spcPts val="0"/>
              </a:spcAft>
              <a:buFont typeface="Wingdings" pitchFamily="2" charset="2"/>
              <a:buNone/>
              <a:defRPr/>
            </a:pPr>
            <a:r>
              <a:rPr lang="en-US" altLang="en-US" sz="1800"/>
              <a:t/>
            </a:r>
            <a:br>
              <a:rPr lang="en-US" altLang="en-US" sz="1800"/>
            </a:br>
            <a:r>
              <a:rPr lang="en-US" altLang="en-US" sz="1800"/>
              <a:t>                     </a:t>
            </a:r>
            <a:r>
              <a:rPr lang="en-US" altLang="en-US"/>
              <a:t>Milton Friedman, “The War We Are Losing,” 1991</a:t>
            </a:r>
          </a:p>
        </p:txBody>
      </p:sp>
    </p:spTree>
    <p:extLst>
      <p:ext uri="{BB962C8B-B14F-4D97-AF65-F5344CB8AC3E}">
        <p14:creationId xmlns:p14="http://schemas.microsoft.com/office/powerpoint/2010/main" val="1087535305"/>
      </p:ext>
    </p:extLst>
  </p:cSld>
  <p:clrMapOvr>
    <a:masterClrMapping/>
  </p:clrMapOvr>
  <p:transition>
    <p:wheel spokes="8"/>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Drug Crime: Wrong Solution</a:t>
            </a:r>
          </a:p>
        </p:txBody>
      </p:sp>
      <p:sp>
        <p:nvSpPr>
          <p:cNvPr id="16387" name="Rectangle 3">
            <a:extLst>
              <a:ext uri="{FF2B5EF4-FFF2-40B4-BE49-F238E27FC236}"/>
            </a:extLst>
          </p:cNvPr>
          <p:cNvSpPr>
            <a:spLocks noGrp="1" noChangeArrowheads="1"/>
          </p:cNvSpPr>
          <p:nvPr>
            <p:ph idx="1"/>
          </p:nvPr>
        </p:nvSpPr>
        <p:spPr/>
        <p:txBody>
          <a:bodyPr rtlCol="0">
            <a:normAutofit/>
          </a:bodyPr>
          <a:lstStyle/>
          <a:p>
            <a:pPr eaLnBrk="1" fontAlgn="auto" hangingPunct="1">
              <a:spcAft>
                <a:spcPts val="0"/>
              </a:spcAft>
              <a:buFont typeface="Wingdings" pitchFamily="2" charset="2"/>
              <a:buNone/>
              <a:defRPr/>
            </a:pPr>
            <a:endParaRPr lang="en-US" altLang="en-US" sz="2700"/>
          </a:p>
          <a:p>
            <a:pPr eaLnBrk="1" fontAlgn="auto" hangingPunct="1">
              <a:spcAft>
                <a:spcPts val="0"/>
              </a:spcAft>
              <a:defRPr/>
            </a:pPr>
            <a:r>
              <a:rPr lang="en-US" altLang="en-US" sz="2700"/>
              <a:t>“We could … eliminate drugs if we were willing to … cut off the hands of a drug offender; if we were willing to impose capital punishment on drug dealers… Those are cures that are clearly worse than the disease.” </a:t>
            </a:r>
          </a:p>
          <a:p>
            <a:pPr eaLnBrk="1" fontAlgn="auto" hangingPunct="1">
              <a:spcAft>
                <a:spcPts val="0"/>
              </a:spcAft>
              <a:buFont typeface="Wingdings" pitchFamily="2" charset="2"/>
              <a:buNone/>
              <a:defRPr/>
            </a:pPr>
            <a:r>
              <a:rPr lang="en-US" altLang="en-US" sz="2000"/>
              <a:t/>
            </a:r>
            <a:br>
              <a:rPr lang="en-US" altLang="en-US" sz="2000"/>
            </a:br>
            <a:r>
              <a:rPr lang="en-US" altLang="en-US" sz="2000"/>
              <a:t> </a:t>
            </a:r>
            <a:br>
              <a:rPr lang="en-US" altLang="en-US" sz="2000"/>
            </a:br>
            <a:r>
              <a:rPr lang="en-US" altLang="en-US" sz="2000"/>
              <a:t>          </a:t>
            </a:r>
            <a:r>
              <a:rPr lang="en-US" altLang="en-US" sz="2400"/>
              <a:t>Milton Friedman, “The War We Are Losing,” 1991</a:t>
            </a:r>
          </a:p>
        </p:txBody>
      </p:sp>
    </p:spTree>
    <p:extLst>
      <p:ext uri="{BB962C8B-B14F-4D97-AF65-F5344CB8AC3E}">
        <p14:creationId xmlns:p14="http://schemas.microsoft.com/office/powerpoint/2010/main" val="1052817585"/>
      </p:ext>
    </p:extLst>
  </p:cSld>
  <p:clrMapOvr>
    <a:masterClrMapping/>
  </p:clrMapOvr>
  <p:transition>
    <p:wheel spokes="8"/>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extLst>
          </p:cNvPr>
          <p:cNvSpPr>
            <a:spLocks noGrp="1" noChangeArrowheads="1"/>
          </p:cNvSpPr>
          <p:nvPr>
            <p:ph type="title"/>
          </p:nvPr>
        </p:nvSpPr>
        <p:spPr/>
        <p:txBody>
          <a:bodyPr/>
          <a:lstStyle/>
          <a:p>
            <a:pPr eaLnBrk="1" fontAlgn="auto" hangingPunct="1">
              <a:spcAft>
                <a:spcPts val="0"/>
              </a:spcAft>
              <a:defRPr/>
            </a:pPr>
            <a:r>
              <a:rPr lang="en-US" altLang="en-US"/>
              <a:t>Drug Crime: Friedman’s Solution</a:t>
            </a:r>
          </a:p>
        </p:txBody>
      </p:sp>
      <p:sp>
        <p:nvSpPr>
          <p:cNvPr id="56323" name="Rectangle 3"/>
          <p:cNvSpPr>
            <a:spLocks noGrp="1" noChangeArrowheads="1"/>
          </p:cNvSpPr>
          <p:nvPr>
            <p:ph type="body" idx="1"/>
          </p:nvPr>
        </p:nvSpPr>
        <p:spPr/>
        <p:txBody>
          <a:bodyPr/>
          <a:lstStyle/>
          <a:p>
            <a:pPr eaLnBrk="1" hangingPunct="1">
              <a:buFont typeface="Wingdings" panose="05000000000000000000" pitchFamily="2" charset="2"/>
              <a:buNone/>
            </a:pPr>
            <a:endParaRPr lang="en-US" altLang="en-US" sz="2700" smtClean="0"/>
          </a:p>
          <a:p>
            <a:pPr eaLnBrk="1" hangingPunct="1"/>
            <a:r>
              <a:rPr lang="en-US" altLang="en-US" sz="2700" smtClean="0"/>
              <a:t>Decriminalize drug use for people over 18 years old. Drug use would increase, Friedman concedes, unless prevention becomes effective, but associated drug crime and use of dangerous street drugs would decline. </a:t>
            </a:r>
          </a:p>
          <a:p>
            <a:pPr eaLnBrk="1" hangingPunct="1">
              <a:buFont typeface="Wingdings" panose="05000000000000000000" pitchFamily="2" charset="2"/>
              <a:buNone/>
            </a:pPr>
            <a:r>
              <a:rPr lang="en-US" altLang="en-US" sz="2000" smtClean="0"/>
              <a:t/>
            </a:r>
            <a:br>
              <a:rPr lang="en-US" altLang="en-US" sz="2000" smtClean="0"/>
            </a:br>
            <a:r>
              <a:rPr lang="en-US" altLang="en-US" sz="2000" smtClean="0"/>
              <a:t> </a:t>
            </a:r>
            <a:br>
              <a:rPr lang="en-US" altLang="en-US" sz="2000" smtClean="0"/>
            </a:br>
            <a:r>
              <a:rPr lang="en-US" altLang="en-US" sz="2000" smtClean="0"/>
              <a:t>          </a:t>
            </a:r>
            <a:r>
              <a:rPr lang="en-US" altLang="en-US" sz="2400" smtClean="0"/>
              <a:t>Milton Friedman, “The War We Are Losing,” 1991</a:t>
            </a:r>
          </a:p>
        </p:txBody>
      </p:sp>
    </p:spTree>
    <p:extLst>
      <p:ext uri="{BB962C8B-B14F-4D97-AF65-F5344CB8AC3E}">
        <p14:creationId xmlns:p14="http://schemas.microsoft.com/office/powerpoint/2010/main" val="755142723"/>
      </p:ext>
    </p:extLst>
  </p:cSld>
  <p:clrMapOvr>
    <a:masterClrMapping/>
  </p:clrMapOvr>
  <p:transition>
    <p:wheel spokes="8"/>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Social permission theory</a:t>
            </a:r>
            <a:endParaRPr lang="en-US" dirty="0"/>
          </a:p>
        </p:txBody>
      </p:sp>
      <p:sp>
        <p:nvSpPr>
          <p:cNvPr id="58371" name="Content Placeholder 2"/>
          <p:cNvSpPr>
            <a:spLocks noGrp="1" noChangeArrowheads="1"/>
          </p:cNvSpPr>
          <p:nvPr>
            <p:ph idx="1"/>
          </p:nvPr>
        </p:nvSpPr>
        <p:spPr/>
        <p:txBody>
          <a:bodyPr/>
          <a:lstStyle/>
          <a:p>
            <a:pPr eaLnBrk="1" hangingPunct="1"/>
            <a:r>
              <a:rPr lang="en-GB" altLang="en-US" smtClean="0"/>
              <a:t>Business functions by the permission of society and that business is merely a trustee of society’s resources; and that this permission can be withdrawn if a corporation is not fulfilling its proper social role and its obligations. </a:t>
            </a:r>
          </a:p>
          <a:p>
            <a:pPr eaLnBrk="1" hangingPunct="1"/>
            <a:r>
              <a:rPr lang="en-GB" altLang="en-US" smtClean="0"/>
              <a:t>I view CSR as an extended view of social responsibilities that goes beyond the “social responsibilities” that Friedman envisions.</a:t>
            </a:r>
            <a:endParaRPr lang="en-US" altLang="en-US" smtClean="0"/>
          </a:p>
        </p:txBody>
      </p:sp>
    </p:spTree>
    <p:extLst>
      <p:ext uri="{BB962C8B-B14F-4D97-AF65-F5344CB8AC3E}">
        <p14:creationId xmlns:p14="http://schemas.microsoft.com/office/powerpoint/2010/main" val="3598935436"/>
      </p:ext>
    </p:extLst>
  </p:cSld>
  <p:clrMapOvr>
    <a:masterClrMapping/>
  </p:clrMapOvr>
  <p:transition>
    <p:wheel spokes="8"/>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pPr eaLnBrk="1" fontAlgn="auto" hangingPunct="1">
              <a:spcAft>
                <a:spcPts val="0"/>
              </a:spcAft>
              <a:defRPr/>
            </a:pPr>
            <a:r>
              <a:rPr lang="en-GB" dirty="0"/>
              <a:t>Stakeholder theory</a:t>
            </a:r>
            <a:endParaRPr lang="en-US" dirty="0"/>
          </a:p>
        </p:txBody>
      </p:sp>
      <p:sp>
        <p:nvSpPr>
          <p:cNvPr id="3" name="Content Placeholder 2">
            <a:extLst>
              <a:ext uri="{FF2B5EF4-FFF2-40B4-BE49-F238E27FC236}"/>
            </a:extLst>
          </p:cNvPr>
          <p:cNvSpPr>
            <a:spLocks noGrp="1"/>
          </p:cNvSpPr>
          <p:nvPr>
            <p:ph idx="1"/>
          </p:nvPr>
        </p:nvSpPr>
        <p:spPr/>
        <p:txBody>
          <a:bodyPr rtlCol="0">
            <a:normAutofit/>
          </a:bodyPr>
          <a:lstStyle/>
          <a:p>
            <a:pPr eaLnBrk="1" fontAlgn="auto" hangingPunct="1">
              <a:spcAft>
                <a:spcPts val="0"/>
              </a:spcAft>
              <a:defRPr/>
            </a:pPr>
            <a:r>
              <a:rPr lang="en-GB" dirty="0"/>
              <a:t>Stakeholder theory challenges the stockholder theory by arguing that there are more “stakeholders” with an interest in a corporation than just the stockholders and these other “stakeholders” need to be taken account of and given a say in the running of the corporation.</a:t>
            </a:r>
          </a:p>
          <a:p>
            <a:pPr eaLnBrk="1" fontAlgn="auto" hangingPunct="1">
              <a:spcAft>
                <a:spcPts val="0"/>
              </a:spcAft>
              <a:defRPr/>
            </a:pPr>
            <a:r>
              <a:rPr lang="en-GB" dirty="0"/>
              <a:t>Other stakeholders comprise employees, customers, suppliers, communities, the environment, competitors, local and national government, political groups and trade unions. Social contract theory in business ethics is heavily influenced by political social contract theory and is concerned with a hypothetical contract between “society” and “business” that grounds norms and responsibilities.</a:t>
            </a:r>
          </a:p>
          <a:p>
            <a:pPr eaLnBrk="1" fontAlgn="auto" hangingPunct="1">
              <a:spcAft>
                <a:spcPts val="0"/>
              </a:spcAft>
              <a:defRPr/>
            </a:pPr>
            <a:endParaRPr lang="en-US" dirty="0"/>
          </a:p>
        </p:txBody>
      </p:sp>
    </p:spTree>
    <p:extLst>
      <p:ext uri="{BB962C8B-B14F-4D97-AF65-F5344CB8AC3E}">
        <p14:creationId xmlns:p14="http://schemas.microsoft.com/office/powerpoint/2010/main" val="887345010"/>
      </p:ext>
    </p:extLst>
  </p:cSld>
  <p:clrMapOvr>
    <a:masterClrMapping/>
  </p:clrMapOvr>
  <p:transition>
    <p:wheel spokes="8"/>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xmlns="" id="{95802A0D-D7BC-1149-9C41-81861C28766A}"/>
              </a:ext>
            </a:extLst>
          </p:cNvPr>
          <p:cNvSpPr>
            <a:spLocks noGrp="1" noChangeArrowheads="1"/>
          </p:cNvSpPr>
          <p:nvPr>
            <p:ph type="title"/>
          </p:nvPr>
        </p:nvSpPr>
        <p:spPr/>
        <p:txBody>
          <a:bodyPr>
            <a:normAutofit/>
          </a:bodyPr>
          <a:lstStyle/>
          <a:p>
            <a:pPr>
              <a:defRPr/>
            </a:pPr>
            <a:r>
              <a:rPr lang="en-US" altLang="en-US"/>
              <a:t>A Stakeholder Theory of the Modern Corporation</a:t>
            </a:r>
          </a:p>
        </p:txBody>
      </p:sp>
      <p:pic>
        <p:nvPicPr>
          <p:cNvPr id="4" name="Content Placeholder 3">
            <a:extLst>
              <a:ext uri="{FF2B5EF4-FFF2-40B4-BE49-F238E27FC236}">
                <a16:creationId xmlns:a16="http://schemas.microsoft.com/office/drawing/2014/main" xmlns="" id="{5C7CB95E-1FB9-1349-BD01-395AE0B64708}"/>
              </a:ext>
            </a:extLst>
          </p:cNvPr>
          <p:cNvPicPr>
            <a:picLocks noGrp="1" noChangeAspect="1"/>
          </p:cNvPicPr>
          <p:nvPr>
            <p:ph sz="half" idx="1"/>
          </p:nvPr>
        </p:nvPicPr>
        <p:blipFill>
          <a:blip r:embed="rId3"/>
          <a:stretch>
            <a:fillRect/>
          </a:stretch>
        </p:blipFill>
        <p:spPr>
          <a:xfrm>
            <a:off x="152400" y="1146636"/>
            <a:ext cx="5102225" cy="5110829"/>
          </a:xfrm>
          <a:prstGeom prst="rect">
            <a:avLst/>
          </a:prstGeom>
        </p:spPr>
      </p:pic>
      <p:pic>
        <p:nvPicPr>
          <p:cNvPr id="3" name="Picture 2">
            <a:extLst>
              <a:ext uri="{FF2B5EF4-FFF2-40B4-BE49-F238E27FC236}">
                <a16:creationId xmlns:a16="http://schemas.microsoft.com/office/drawing/2014/main" xmlns="" id="{EB0C4546-F088-DF41-A56A-CC0CD33024BA}"/>
              </a:ext>
            </a:extLst>
          </p:cNvPr>
          <p:cNvPicPr>
            <a:picLocks noChangeAspect="1"/>
          </p:cNvPicPr>
          <p:nvPr/>
        </p:nvPicPr>
        <p:blipFill>
          <a:blip r:embed="rId4"/>
          <a:stretch>
            <a:fillRect/>
          </a:stretch>
        </p:blipFill>
        <p:spPr>
          <a:xfrm>
            <a:off x="5435600" y="4125120"/>
            <a:ext cx="3708400" cy="2184400"/>
          </a:xfrm>
          <a:prstGeom prst="rect">
            <a:avLst/>
          </a:prstGeom>
        </p:spPr>
      </p:pic>
      <p:sp>
        <p:nvSpPr>
          <p:cNvPr id="28676" name="Rectangle 4">
            <a:extLst>
              <a:ext uri="{FF2B5EF4-FFF2-40B4-BE49-F238E27FC236}">
                <a16:creationId xmlns:a16="http://schemas.microsoft.com/office/drawing/2014/main" xmlns="" id="{BFFB7BEB-85FA-244B-B246-7EC75180320F}"/>
              </a:ext>
            </a:extLst>
          </p:cNvPr>
          <p:cNvSpPr>
            <a:spLocks noChangeArrowheads="1"/>
          </p:cNvSpPr>
          <p:nvPr/>
        </p:nvSpPr>
        <p:spPr bwMode="auto">
          <a:xfrm>
            <a:off x="1828800" y="4114801"/>
            <a:ext cx="5829300" cy="110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endParaRPr lang="en-US" altLang="en-US" sz="3300">
              <a:solidFill>
                <a:schemeClr val="tx2"/>
              </a:solidFill>
              <a:latin typeface="Arial" panose="020B0604020202020204" pitchFamily="34" charset="0"/>
            </a:endParaRPr>
          </a:p>
        </p:txBody>
      </p:sp>
    </p:spTree>
    <p:extLst>
      <p:ext uri="{BB962C8B-B14F-4D97-AF65-F5344CB8AC3E}">
        <p14:creationId xmlns:p14="http://schemas.microsoft.com/office/powerpoint/2010/main" val="439666756"/>
      </p:ext>
    </p:extLst>
  </p:cSld>
  <p:clrMapOvr>
    <a:masterClrMapping/>
  </p:clrMapOvr>
  <p:transition>
    <p:wheel spokes="8"/>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85900" y="1558698"/>
            <a:ext cx="6172200" cy="3762375"/>
          </a:xfrm>
          <a:prstGeom prst="rect">
            <a:avLst/>
          </a:prstGeom>
        </p:spPr>
      </p:pic>
    </p:spTree>
    <p:extLst>
      <p:ext uri="{BB962C8B-B14F-4D97-AF65-F5344CB8AC3E}">
        <p14:creationId xmlns:p14="http://schemas.microsoft.com/office/powerpoint/2010/main" val="3091926132"/>
      </p:ext>
    </p:extLst>
  </p:cSld>
  <p:clrMapOvr>
    <a:masterClrMapping/>
  </p:clrMapOvr>
  <p:transition>
    <p:wheel spokes="8"/>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95600" y="1700212"/>
            <a:ext cx="3352800" cy="3457575"/>
          </a:xfrm>
          <a:prstGeom prst="rect">
            <a:avLst/>
          </a:prstGeom>
        </p:spPr>
      </p:pic>
    </p:spTree>
    <p:extLst>
      <p:ext uri="{BB962C8B-B14F-4D97-AF65-F5344CB8AC3E}">
        <p14:creationId xmlns:p14="http://schemas.microsoft.com/office/powerpoint/2010/main" val="718509687"/>
      </p:ext>
    </p:extLst>
  </p:cSld>
  <p:clrMapOvr>
    <a:masterClrMapping/>
  </p:clrMapOvr>
  <p:transition>
    <p:wheel spokes="8"/>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stakeholder theory differs in many ways and can be </a:t>
            </a:r>
            <a:r>
              <a:rPr lang="en-GB" dirty="0" err="1"/>
              <a:t>analyzed</a:t>
            </a:r>
            <a:r>
              <a:rPr lang="en-GB" dirty="0"/>
              <a:t> focusing in three main aspects:</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smtClean="0"/>
              <a:t>A </a:t>
            </a:r>
            <a:r>
              <a:rPr lang="en-GB" dirty="0"/>
              <a:t>descriptive and empirical view. A descriptive approach has been used by the literature to explain the nature of the firm, how managers and boards think about managing or about its constituencies´ interests, how corporations are actually managed, etc. This approach expands both to explanatory and predictive proposals.</a:t>
            </a:r>
          </a:p>
          <a:p>
            <a:r>
              <a:rPr lang="en-GB" dirty="0" smtClean="0"/>
              <a:t>An </a:t>
            </a:r>
            <a:r>
              <a:rPr lang="en-GB" dirty="0"/>
              <a:t>instrumental approach. Instrumental studies try to show how adherence to stakeholder principles allows to achieve corporate objectives as well or better than other theories.</a:t>
            </a:r>
          </a:p>
          <a:p>
            <a:r>
              <a:rPr lang="en-GB" dirty="0" smtClean="0"/>
              <a:t>A </a:t>
            </a:r>
            <a:r>
              <a:rPr lang="en-GB" dirty="0"/>
              <a:t>normative perspective explores the function, moral or philosophical aims of the corporation.</a:t>
            </a:r>
          </a:p>
          <a:p>
            <a:endParaRPr lang="en-GB" dirty="0"/>
          </a:p>
        </p:txBody>
      </p:sp>
    </p:spTree>
    <p:extLst>
      <p:ext uri="{BB962C8B-B14F-4D97-AF65-F5344CB8AC3E}">
        <p14:creationId xmlns:p14="http://schemas.microsoft.com/office/powerpoint/2010/main" val="2663037609"/>
      </p:ext>
    </p:extLst>
  </p:cSld>
  <p:clrMapOvr>
    <a:masterClrMapping/>
  </p:clrMapOvr>
  <p:transition>
    <p:wheel spokes="8"/>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194055" y="0"/>
            <a:ext cx="6755889" cy="6858000"/>
          </a:xfrm>
          <a:prstGeom prst="rect">
            <a:avLst/>
          </a:prstGeom>
        </p:spPr>
      </p:pic>
    </p:spTree>
    <p:extLst>
      <p:ext uri="{BB962C8B-B14F-4D97-AF65-F5344CB8AC3E}">
        <p14:creationId xmlns:p14="http://schemas.microsoft.com/office/powerpoint/2010/main" val="1248341037"/>
      </p:ext>
    </p:extLst>
  </p:cSld>
  <p:clrMapOvr>
    <a:masterClrMapping/>
  </p:clrMapOvr>
  <p:transition>
    <p:wheel spokes="8"/>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906553598"/>
      </p:ext>
    </p:extLst>
  </p:cSld>
  <p:clrMapOvr>
    <a:masterClrMapping/>
  </p:clrMapOvr>
  <p:transition>
    <p:wheel spokes="8"/>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7688C4DE-BD17-4947-9A4B-B2F4D4F67A01}"/>
              </a:ext>
            </a:extLst>
          </p:cNvPr>
          <p:cNvSpPr>
            <a:spLocks noGrp="1" noRot="1" noChangeAspect="1" noMove="1" noResize="1" noEditPoints="1" noAdjustHandles="1" noChangeArrowheads="1" noChangeShapeType="1" noTextEdit="1"/>
          </p:cNvSpPr>
          <p:nvPr/>
        </p:nvSpPr>
        <p:spPr>
          <a:xfrm>
            <a:off x="1143000" y="1500188"/>
            <a:ext cx="6858000"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pic>
        <p:nvPicPr>
          <p:cNvPr id="4" name="Picture 3"/>
          <p:cNvPicPr>
            <a:picLocks noChangeAspect="1"/>
          </p:cNvPicPr>
          <p:nvPr/>
        </p:nvPicPr>
        <p:blipFill>
          <a:blip r:embed="rId2"/>
          <a:stretch>
            <a:fillRect/>
          </a:stretch>
        </p:blipFill>
        <p:spPr>
          <a:xfrm>
            <a:off x="1238250" y="1552575"/>
            <a:ext cx="6667500" cy="3752850"/>
          </a:xfrm>
          <a:prstGeom prst="rect">
            <a:avLst/>
          </a:prstGeom>
        </p:spPr>
      </p:pic>
    </p:spTree>
    <p:extLst>
      <p:ext uri="{BB962C8B-B14F-4D97-AF65-F5344CB8AC3E}">
        <p14:creationId xmlns:p14="http://schemas.microsoft.com/office/powerpoint/2010/main" val="110079053"/>
      </p:ext>
    </p:extLst>
  </p:cSld>
  <p:clrMapOvr>
    <a:masterClrMapping/>
  </p:clrMapOvr>
  <p:transition>
    <p:wheel spokes="8"/>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73676"/>
            <a:ext cx="9144000" cy="5623560"/>
          </a:xfrm>
          <a:prstGeom prst="rect">
            <a:avLst/>
          </a:prstGeom>
        </p:spPr>
      </p:pic>
    </p:spTree>
    <p:extLst>
      <p:ext uri="{BB962C8B-B14F-4D97-AF65-F5344CB8AC3E}">
        <p14:creationId xmlns:p14="http://schemas.microsoft.com/office/powerpoint/2010/main" val="3163729528"/>
      </p:ext>
    </p:extLst>
  </p:cSld>
  <p:clrMapOvr>
    <a:masterClrMapping/>
  </p:clrMapOvr>
  <p:transition>
    <p:wheel spokes="8"/>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63DBBD2-517C-B248-B0B8-D61721E71EE8}"/>
              </a:ext>
            </a:extLst>
          </p:cNvPr>
          <p:cNvPicPr>
            <a:picLocks noChangeAspect="1"/>
          </p:cNvPicPr>
          <p:nvPr/>
        </p:nvPicPr>
        <p:blipFill>
          <a:blip r:embed="rId2"/>
          <a:stretch>
            <a:fillRect/>
          </a:stretch>
        </p:blipFill>
        <p:spPr>
          <a:xfrm>
            <a:off x="0" y="620059"/>
            <a:ext cx="9144000" cy="5617882"/>
          </a:xfrm>
          <a:prstGeom prst="rect">
            <a:avLst/>
          </a:prstGeom>
        </p:spPr>
      </p:pic>
    </p:spTree>
    <p:extLst>
      <p:ext uri="{BB962C8B-B14F-4D97-AF65-F5344CB8AC3E}">
        <p14:creationId xmlns:p14="http://schemas.microsoft.com/office/powerpoint/2010/main" val="2794558780"/>
      </p:ext>
    </p:extLst>
  </p:cSld>
  <p:clrMapOvr>
    <a:masterClrMapping/>
  </p:clrMapOvr>
  <p:transition>
    <p:wheel spokes="8"/>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E8D4106-89CF-2445-92B3-1EBEF6BDC5D5}"/>
              </a:ext>
            </a:extLst>
          </p:cNvPr>
          <p:cNvPicPr>
            <a:picLocks noChangeAspect="1"/>
          </p:cNvPicPr>
          <p:nvPr/>
        </p:nvPicPr>
        <p:blipFill>
          <a:blip r:embed="rId2"/>
          <a:stretch>
            <a:fillRect/>
          </a:stretch>
        </p:blipFill>
        <p:spPr>
          <a:xfrm>
            <a:off x="0" y="354330"/>
            <a:ext cx="9144000" cy="6149340"/>
          </a:xfrm>
          <a:prstGeom prst="rect">
            <a:avLst/>
          </a:prstGeom>
        </p:spPr>
      </p:pic>
    </p:spTree>
    <p:extLst>
      <p:ext uri="{BB962C8B-B14F-4D97-AF65-F5344CB8AC3E}">
        <p14:creationId xmlns:p14="http://schemas.microsoft.com/office/powerpoint/2010/main" val="4222223548"/>
      </p:ext>
    </p:extLst>
  </p:cSld>
  <p:clrMapOvr>
    <a:masterClrMapping/>
  </p:clrMapOvr>
  <p:transition>
    <p:wheel spokes="8"/>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D9B0D9-8B96-E74D-B44E-44C37DD135EA}"/>
              </a:ext>
            </a:extLst>
          </p:cNvPr>
          <p:cNvSpPr>
            <a:spLocks noGrp="1"/>
          </p:cNvSpPr>
          <p:nvPr>
            <p:ph type="title"/>
          </p:nvPr>
        </p:nvSpPr>
        <p:spPr/>
        <p:txBody>
          <a:bodyPr/>
          <a:lstStyle/>
          <a:p>
            <a:r>
              <a:rPr lang="en-GB" dirty="0"/>
              <a:t>D</a:t>
            </a:r>
            <a:r>
              <a:rPr lang="en-GB" dirty="0" smtClean="0"/>
              <a:t>efinition</a:t>
            </a:r>
            <a:endParaRPr lang="en-US" dirty="0"/>
          </a:p>
        </p:txBody>
      </p:sp>
      <p:sp>
        <p:nvSpPr>
          <p:cNvPr id="3" name="Content Placeholder 2">
            <a:extLst>
              <a:ext uri="{FF2B5EF4-FFF2-40B4-BE49-F238E27FC236}">
                <a16:creationId xmlns:a16="http://schemas.microsoft.com/office/drawing/2014/main" xmlns="" id="{383376CC-99D0-4A4F-9469-DAF16BCEE667}"/>
              </a:ext>
            </a:extLst>
          </p:cNvPr>
          <p:cNvSpPr>
            <a:spLocks noGrp="1"/>
          </p:cNvSpPr>
          <p:nvPr>
            <p:ph idx="1"/>
          </p:nvPr>
        </p:nvSpPr>
        <p:spPr/>
        <p:txBody>
          <a:bodyPr/>
          <a:lstStyle/>
          <a:p>
            <a:r>
              <a:rPr lang="en-GB" b="1" dirty="0"/>
              <a:t>Any person or organisation who can be positively or negatively impacted by, or cause an impact on the actions of a company (Freeman,1984).</a:t>
            </a:r>
            <a:endParaRPr lang="en-GB" dirty="0"/>
          </a:p>
          <a:p>
            <a:r>
              <a:rPr lang="en-GB" b="1" dirty="0"/>
              <a:t>The individuals and constituencies that contribute, either voluntarily or involuntarily, to its wealth-creating capacity and activities, and are therefore its potential beneficiaries and / or risk bearers (Post, Preston &amp; Sachs, 2002).</a:t>
            </a:r>
            <a:endParaRPr lang="en-GB" dirty="0"/>
          </a:p>
          <a:p>
            <a:endParaRPr lang="en-US" dirty="0"/>
          </a:p>
        </p:txBody>
      </p:sp>
    </p:spTree>
    <p:extLst>
      <p:ext uri="{BB962C8B-B14F-4D97-AF65-F5344CB8AC3E}">
        <p14:creationId xmlns:p14="http://schemas.microsoft.com/office/powerpoint/2010/main" val="867859176"/>
      </p:ext>
    </p:extLst>
  </p:cSld>
  <p:clrMapOvr>
    <a:masterClrMapping/>
  </p:clrMapOvr>
  <p:transition>
    <p:wheel spokes="8"/>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515A30-432E-AC4E-BDE8-854F5A25643B}"/>
              </a:ext>
            </a:extLst>
          </p:cNvPr>
          <p:cNvSpPr>
            <a:spLocks noGrp="1"/>
          </p:cNvSpPr>
          <p:nvPr>
            <p:ph type="title"/>
          </p:nvPr>
        </p:nvSpPr>
        <p:spPr/>
        <p:txBody>
          <a:bodyPr/>
          <a:lstStyle/>
          <a:p>
            <a:r>
              <a:rPr lang="en-GB" dirty="0"/>
              <a:t>Stakeholder theory in the context of the organisation</a:t>
            </a:r>
            <a:endParaRPr lang="en-US" dirty="0"/>
          </a:p>
        </p:txBody>
      </p:sp>
      <p:sp>
        <p:nvSpPr>
          <p:cNvPr id="3" name="Content Placeholder 2">
            <a:extLst>
              <a:ext uri="{FF2B5EF4-FFF2-40B4-BE49-F238E27FC236}">
                <a16:creationId xmlns:a16="http://schemas.microsoft.com/office/drawing/2014/main" xmlns="" id="{C821BDCD-D512-244B-98D0-F0544CD494C4}"/>
              </a:ext>
            </a:extLst>
          </p:cNvPr>
          <p:cNvSpPr>
            <a:spLocks noGrp="1"/>
          </p:cNvSpPr>
          <p:nvPr>
            <p:ph idx="1"/>
          </p:nvPr>
        </p:nvSpPr>
        <p:spPr/>
        <p:txBody>
          <a:bodyPr/>
          <a:lstStyle/>
          <a:p>
            <a:r>
              <a:rPr lang="en-GB" b="1" dirty="0">
                <a:solidFill>
                  <a:schemeClr val="accent6">
                    <a:lumMod val="75000"/>
                  </a:schemeClr>
                </a:solidFill>
              </a:rPr>
              <a:t>The objective of a business is to make profits for its shareholders (The Shareholder Value Perspective)</a:t>
            </a:r>
            <a:endParaRPr lang="en-GB" dirty="0">
              <a:solidFill>
                <a:schemeClr val="accent6">
                  <a:lumMod val="75000"/>
                </a:schemeClr>
              </a:solidFill>
            </a:endParaRPr>
          </a:p>
          <a:p>
            <a:r>
              <a:rPr lang="en-GB" b="1" dirty="0"/>
              <a:t>... or ...</a:t>
            </a:r>
            <a:endParaRPr lang="en-GB" dirty="0"/>
          </a:p>
          <a:p>
            <a:r>
              <a:rPr lang="en-GB" b="1" dirty="0"/>
              <a:t>Companies are networks of parties working towards a shared goal. Employees, suppliers, shareholders, external interest groups and customers co-operate to create mutually beneficial results (The Stakeholder Value Perspective)</a:t>
            </a:r>
            <a:endParaRPr lang="en-GB" dirty="0"/>
          </a:p>
          <a:p>
            <a:endParaRPr lang="en-US" dirty="0"/>
          </a:p>
        </p:txBody>
      </p:sp>
    </p:spTree>
    <p:extLst>
      <p:ext uri="{BB962C8B-B14F-4D97-AF65-F5344CB8AC3E}">
        <p14:creationId xmlns:p14="http://schemas.microsoft.com/office/powerpoint/2010/main" val="689213886"/>
      </p:ext>
    </p:extLst>
  </p:cSld>
  <p:clrMapOvr>
    <a:masterClrMapping/>
  </p:clrMapOvr>
  <p:transition>
    <p:wheel spokes="8"/>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CF1D2B-68AA-B148-9DE9-76D753A30663}"/>
              </a:ext>
            </a:extLst>
          </p:cNvPr>
          <p:cNvSpPr>
            <a:spLocks noGrp="1"/>
          </p:cNvSpPr>
          <p:nvPr>
            <p:ph type="title"/>
          </p:nvPr>
        </p:nvSpPr>
        <p:spPr/>
        <p:txBody>
          <a:bodyPr/>
          <a:lstStyle/>
          <a:p>
            <a:r>
              <a:rPr lang="en-GB" dirty="0"/>
              <a:t>Why use stakeholder analysis</a:t>
            </a:r>
            <a:endParaRPr lang="en-US" dirty="0"/>
          </a:p>
        </p:txBody>
      </p:sp>
      <p:sp>
        <p:nvSpPr>
          <p:cNvPr id="3" name="Content Placeholder 2">
            <a:extLst>
              <a:ext uri="{FF2B5EF4-FFF2-40B4-BE49-F238E27FC236}">
                <a16:creationId xmlns:a16="http://schemas.microsoft.com/office/drawing/2014/main" xmlns="" id="{0DF24194-344A-6341-A859-DC59D48BA029}"/>
              </a:ext>
            </a:extLst>
          </p:cNvPr>
          <p:cNvSpPr>
            <a:spLocks noGrp="1"/>
          </p:cNvSpPr>
          <p:nvPr>
            <p:ph idx="1"/>
          </p:nvPr>
        </p:nvSpPr>
        <p:spPr/>
        <p:txBody>
          <a:bodyPr/>
          <a:lstStyle/>
          <a:p>
            <a:r>
              <a:rPr lang="en-GB" dirty="0"/>
              <a:t>Identify the stakeholders likely to be affected by or influence the activities of the organisation</a:t>
            </a:r>
          </a:p>
          <a:p>
            <a:r>
              <a:rPr lang="en-GB" dirty="0"/>
              <a:t>Assess how those stakeholders could be impacted or impact upon the organisation</a:t>
            </a:r>
          </a:p>
          <a:p>
            <a:r>
              <a:rPr lang="en-GB" dirty="0"/>
              <a:t>Anticipate the consequences of any change in the organisation’s activities</a:t>
            </a:r>
          </a:p>
          <a:p>
            <a:r>
              <a:rPr lang="en-GB" dirty="0"/>
              <a:t>Identify stakeholders’ ‘success criteria’</a:t>
            </a:r>
          </a:p>
          <a:p>
            <a:r>
              <a:rPr lang="en-GB" dirty="0"/>
              <a:t>Assure a successful outcome for the organisation by developing co-operation with stakeholders</a:t>
            </a:r>
          </a:p>
          <a:p>
            <a:endParaRPr lang="en-US" dirty="0"/>
          </a:p>
        </p:txBody>
      </p:sp>
    </p:spTree>
    <p:extLst>
      <p:ext uri="{BB962C8B-B14F-4D97-AF65-F5344CB8AC3E}">
        <p14:creationId xmlns:p14="http://schemas.microsoft.com/office/powerpoint/2010/main" val="1352461343"/>
      </p:ext>
    </p:extLst>
  </p:cSld>
  <p:clrMapOvr>
    <a:masterClrMapping/>
  </p:clrMapOvr>
  <p:transition>
    <p:wheel spokes="8"/>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2EDF19-A104-044B-807B-12286C38B365}"/>
              </a:ext>
            </a:extLst>
          </p:cNvPr>
          <p:cNvSpPr>
            <a:spLocks noGrp="1"/>
          </p:cNvSpPr>
          <p:nvPr>
            <p:ph type="title"/>
          </p:nvPr>
        </p:nvSpPr>
        <p:spPr/>
        <p:txBody>
          <a:bodyPr/>
          <a:lstStyle/>
          <a:p>
            <a:r>
              <a:rPr lang="en-GB" dirty="0"/>
              <a:t>Meeting stakeholder needs</a:t>
            </a:r>
            <a:endParaRPr lang="en-US" dirty="0"/>
          </a:p>
        </p:txBody>
      </p:sp>
      <p:sp>
        <p:nvSpPr>
          <p:cNvPr id="3" name="Content Placeholder 2">
            <a:extLst>
              <a:ext uri="{FF2B5EF4-FFF2-40B4-BE49-F238E27FC236}">
                <a16:creationId xmlns:a16="http://schemas.microsoft.com/office/drawing/2014/main" xmlns="" id="{85AA96F4-D363-C347-94B4-FFF9DBE6F381}"/>
              </a:ext>
            </a:extLst>
          </p:cNvPr>
          <p:cNvSpPr>
            <a:spLocks noGrp="1"/>
          </p:cNvSpPr>
          <p:nvPr>
            <p:ph idx="1"/>
          </p:nvPr>
        </p:nvSpPr>
        <p:spPr/>
        <p:txBody>
          <a:bodyPr>
            <a:normAutofit/>
          </a:bodyPr>
          <a:lstStyle/>
          <a:p>
            <a:r>
              <a:rPr lang="en-GB" dirty="0"/>
              <a:t>Where does your organisation create stakeholder value?</a:t>
            </a:r>
          </a:p>
          <a:p>
            <a:r>
              <a:rPr lang="en-GB" dirty="0"/>
              <a:t>How can the organisation  do that better?</a:t>
            </a:r>
          </a:p>
          <a:p>
            <a:r>
              <a:rPr lang="en-GB" dirty="0"/>
              <a:t>Can the organisation eliminate or reduce focus on processes which do not add stakeholder value?</a:t>
            </a:r>
          </a:p>
          <a:p>
            <a:r>
              <a:rPr lang="en-GB" dirty="0"/>
              <a:t>How does the organisation communicate with stakeholders?</a:t>
            </a:r>
          </a:p>
          <a:p>
            <a:r>
              <a:rPr lang="en-GB" dirty="0"/>
              <a:t>Do communications of the organisations encourage stakeholder exchange?</a:t>
            </a:r>
          </a:p>
          <a:p>
            <a:r>
              <a:rPr lang="en-GB" dirty="0"/>
              <a:t>Does the organisation communicate the stakeholder value?</a:t>
            </a:r>
          </a:p>
          <a:p>
            <a:pPr marL="0" indent="0">
              <a:buNone/>
            </a:pPr>
            <a:endParaRPr lang="en-US" dirty="0"/>
          </a:p>
        </p:txBody>
      </p:sp>
    </p:spTree>
    <p:extLst>
      <p:ext uri="{BB962C8B-B14F-4D97-AF65-F5344CB8AC3E}">
        <p14:creationId xmlns:p14="http://schemas.microsoft.com/office/powerpoint/2010/main" val="1387180390"/>
      </p:ext>
    </p:extLst>
  </p:cSld>
  <p:clrMapOvr>
    <a:masterClrMapping/>
  </p:clrMapOvr>
  <p:transition>
    <p:wheel spokes="8"/>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38C655-8764-8041-8E22-DF6A8043F4EB}"/>
              </a:ext>
            </a:extLst>
          </p:cNvPr>
          <p:cNvSpPr>
            <a:spLocks noGrp="1"/>
          </p:cNvSpPr>
          <p:nvPr>
            <p:ph type="title"/>
          </p:nvPr>
        </p:nvSpPr>
        <p:spPr/>
        <p:txBody>
          <a:bodyPr/>
          <a:lstStyle/>
          <a:p>
            <a:r>
              <a:rPr lang="en-GB" dirty="0"/>
              <a:t>Typical stakeholders</a:t>
            </a:r>
            <a:endParaRPr lang="en-US" dirty="0"/>
          </a:p>
        </p:txBody>
      </p:sp>
      <p:sp>
        <p:nvSpPr>
          <p:cNvPr id="3" name="Content Placeholder 2">
            <a:extLst>
              <a:ext uri="{FF2B5EF4-FFF2-40B4-BE49-F238E27FC236}">
                <a16:creationId xmlns:a16="http://schemas.microsoft.com/office/drawing/2014/main" xmlns="" id="{9B68AA77-E0C3-E04B-9C29-6B1B148E81D2}"/>
              </a:ext>
            </a:extLst>
          </p:cNvPr>
          <p:cNvSpPr>
            <a:spLocks noGrp="1"/>
          </p:cNvSpPr>
          <p:nvPr>
            <p:ph sz="half" idx="1"/>
          </p:nvPr>
        </p:nvSpPr>
        <p:spPr/>
        <p:txBody>
          <a:bodyPr>
            <a:normAutofit/>
          </a:bodyPr>
          <a:lstStyle/>
          <a:p>
            <a:r>
              <a:rPr lang="en-GB" b="1" dirty="0"/>
              <a:t>Owners, stockholders, investors</a:t>
            </a:r>
            <a:endParaRPr lang="en-GB" dirty="0"/>
          </a:p>
          <a:p>
            <a:r>
              <a:rPr lang="en-GB" b="1" dirty="0"/>
              <a:t>Government, regulators: local, national, international</a:t>
            </a:r>
            <a:endParaRPr lang="en-GB" dirty="0"/>
          </a:p>
          <a:p>
            <a:r>
              <a:rPr lang="en-GB" b="1" dirty="0"/>
              <a:t>Banks and creditors</a:t>
            </a:r>
          </a:p>
          <a:p>
            <a:r>
              <a:rPr lang="en-GB" b="1" dirty="0"/>
              <a:t>Partners, suppliers</a:t>
            </a:r>
            <a:endParaRPr lang="en-GB" dirty="0"/>
          </a:p>
          <a:p>
            <a:r>
              <a:rPr lang="en-GB" b="1" dirty="0"/>
              <a:t>Professional and industry associations</a:t>
            </a:r>
            <a:endParaRPr lang="en-GB" dirty="0"/>
          </a:p>
          <a:p>
            <a:r>
              <a:rPr lang="en-GB" b="1" dirty="0"/>
              <a:t>Buyers, customers, prospects</a:t>
            </a:r>
            <a:endParaRPr lang="en-GB" dirty="0"/>
          </a:p>
          <a:p>
            <a:r>
              <a:rPr lang="en-GB" b="1" dirty="0"/>
              <a:t>Media: local, national, trade, financial</a:t>
            </a:r>
            <a:endParaRPr lang="en-GB" dirty="0"/>
          </a:p>
          <a:p>
            <a:endParaRPr lang="en-US" dirty="0"/>
          </a:p>
        </p:txBody>
      </p:sp>
      <p:sp>
        <p:nvSpPr>
          <p:cNvPr id="4" name="Content Placeholder 3">
            <a:extLst>
              <a:ext uri="{FF2B5EF4-FFF2-40B4-BE49-F238E27FC236}">
                <a16:creationId xmlns:a16="http://schemas.microsoft.com/office/drawing/2014/main" xmlns="" id="{EA52A68C-2CAB-854A-B31E-78662A3DABB8}"/>
              </a:ext>
            </a:extLst>
          </p:cNvPr>
          <p:cNvSpPr>
            <a:spLocks noGrp="1"/>
          </p:cNvSpPr>
          <p:nvPr>
            <p:ph sz="half" idx="2"/>
          </p:nvPr>
        </p:nvSpPr>
        <p:spPr/>
        <p:txBody>
          <a:bodyPr>
            <a:normAutofit/>
          </a:bodyPr>
          <a:lstStyle/>
          <a:p>
            <a:r>
              <a:rPr lang="en-GB" b="1" dirty="0"/>
              <a:t>Management</a:t>
            </a:r>
            <a:endParaRPr lang="en-GB" dirty="0"/>
          </a:p>
          <a:p>
            <a:r>
              <a:rPr lang="en-GB" b="1" dirty="0"/>
              <a:t>NGOs</a:t>
            </a:r>
            <a:endParaRPr lang="en-GB" dirty="0"/>
          </a:p>
          <a:p>
            <a:r>
              <a:rPr lang="en-GB" b="1" dirty="0"/>
              <a:t>Communities and </a:t>
            </a:r>
            <a:r>
              <a:rPr lang="en-GB" b="1" dirty="0" err="1"/>
              <a:t>otherinterest</a:t>
            </a:r>
            <a:r>
              <a:rPr lang="en-GB" b="1" dirty="0"/>
              <a:t> groups</a:t>
            </a:r>
            <a:endParaRPr lang="en-GB" dirty="0"/>
          </a:p>
          <a:p>
            <a:r>
              <a:rPr lang="en-GB" b="1" dirty="0"/>
              <a:t>Employees, unions, works councils</a:t>
            </a:r>
            <a:endParaRPr lang="en-GB" dirty="0"/>
          </a:p>
          <a:p>
            <a:r>
              <a:rPr lang="en-GB" b="1" dirty="0"/>
              <a:t>Competitors</a:t>
            </a:r>
            <a:endParaRPr lang="en-GB" dirty="0"/>
          </a:p>
          <a:p>
            <a:pPr marL="0" indent="0">
              <a:buNone/>
            </a:pPr>
            <a:endParaRPr lang="en-US" dirty="0"/>
          </a:p>
        </p:txBody>
      </p:sp>
    </p:spTree>
    <p:extLst>
      <p:ext uri="{BB962C8B-B14F-4D97-AF65-F5344CB8AC3E}">
        <p14:creationId xmlns:p14="http://schemas.microsoft.com/office/powerpoint/2010/main" val="3699781125"/>
      </p:ext>
    </p:extLst>
  </p:cSld>
  <p:clrMapOvr>
    <a:masterClrMapping/>
  </p:clrMapOvr>
  <p:transition>
    <p:wheel spokes="8"/>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91A18D-6B3A-7B40-9E7B-05BCAAA01A97}"/>
              </a:ext>
            </a:extLst>
          </p:cNvPr>
          <p:cNvSpPr>
            <a:spLocks noGrp="1"/>
          </p:cNvSpPr>
          <p:nvPr>
            <p:ph type="title"/>
          </p:nvPr>
        </p:nvSpPr>
        <p:spPr/>
        <p:txBody>
          <a:bodyPr/>
          <a:lstStyle/>
          <a:p>
            <a:r>
              <a:rPr lang="en-GB" dirty="0"/>
              <a:t>Categorising stakeholders</a:t>
            </a:r>
            <a:endParaRPr lang="en-US" dirty="0"/>
          </a:p>
        </p:txBody>
      </p:sp>
      <p:sp>
        <p:nvSpPr>
          <p:cNvPr id="5" name="Text Placeholder 4">
            <a:extLst>
              <a:ext uri="{FF2B5EF4-FFF2-40B4-BE49-F238E27FC236}">
                <a16:creationId xmlns:a16="http://schemas.microsoft.com/office/drawing/2014/main" xmlns="" id="{EA83FE12-EC9E-1E44-B347-BE4E7375ECBF}"/>
              </a:ext>
            </a:extLst>
          </p:cNvPr>
          <p:cNvSpPr>
            <a:spLocks noGrp="1"/>
          </p:cNvSpPr>
          <p:nvPr>
            <p:ph type="body" idx="1"/>
          </p:nvPr>
        </p:nvSpPr>
        <p:spPr/>
        <p:txBody>
          <a:bodyPr/>
          <a:lstStyle/>
          <a:p>
            <a:r>
              <a:rPr lang="en-GB" dirty="0"/>
              <a:t>Internal </a:t>
            </a:r>
            <a:endParaRPr lang="en-US" dirty="0"/>
          </a:p>
        </p:txBody>
      </p:sp>
      <p:sp>
        <p:nvSpPr>
          <p:cNvPr id="8" name="Text Placeholder 7">
            <a:extLst>
              <a:ext uri="{FF2B5EF4-FFF2-40B4-BE49-F238E27FC236}">
                <a16:creationId xmlns:a16="http://schemas.microsoft.com/office/drawing/2014/main" xmlns="" id="{9D02D6DA-FD49-D341-AB7D-B84F6B92885F}"/>
              </a:ext>
            </a:extLst>
          </p:cNvPr>
          <p:cNvSpPr>
            <a:spLocks noGrp="1"/>
          </p:cNvSpPr>
          <p:nvPr>
            <p:ph type="body" sz="half" idx="3"/>
          </p:nvPr>
        </p:nvSpPr>
        <p:spPr/>
        <p:txBody>
          <a:bodyPr/>
          <a:lstStyle/>
          <a:p>
            <a:r>
              <a:rPr lang="en-GB" dirty="0"/>
              <a:t>external</a:t>
            </a:r>
            <a:endParaRPr lang="en-US" dirty="0"/>
          </a:p>
        </p:txBody>
      </p:sp>
      <p:sp>
        <p:nvSpPr>
          <p:cNvPr id="6" name="Content Placeholder 5">
            <a:extLst>
              <a:ext uri="{FF2B5EF4-FFF2-40B4-BE49-F238E27FC236}">
                <a16:creationId xmlns:a16="http://schemas.microsoft.com/office/drawing/2014/main" xmlns="" id="{F20B18DE-443D-9044-A768-99E442038A55}"/>
              </a:ext>
            </a:extLst>
          </p:cNvPr>
          <p:cNvSpPr>
            <a:spLocks noGrp="1"/>
          </p:cNvSpPr>
          <p:nvPr>
            <p:ph sz="quarter" idx="2"/>
          </p:nvPr>
        </p:nvSpPr>
        <p:spPr/>
        <p:txBody>
          <a:bodyPr/>
          <a:lstStyle/>
          <a:p>
            <a:r>
              <a:rPr lang="en-GB" dirty="0"/>
              <a:t>Within the organisation </a:t>
            </a:r>
            <a:r>
              <a:rPr lang="en-GB" dirty="0" err="1"/>
              <a:t>eg</a:t>
            </a:r>
            <a:r>
              <a:rPr lang="en-GB" dirty="0"/>
              <a:t> employees, management</a:t>
            </a:r>
            <a:endParaRPr lang="en-US" dirty="0"/>
          </a:p>
        </p:txBody>
      </p:sp>
      <p:sp>
        <p:nvSpPr>
          <p:cNvPr id="7" name="Content Placeholder 6">
            <a:extLst>
              <a:ext uri="{FF2B5EF4-FFF2-40B4-BE49-F238E27FC236}">
                <a16:creationId xmlns:a16="http://schemas.microsoft.com/office/drawing/2014/main" xmlns="" id="{165D4ABC-6551-204A-B2C3-04109524DE19}"/>
              </a:ext>
            </a:extLst>
          </p:cNvPr>
          <p:cNvSpPr>
            <a:spLocks noGrp="1"/>
          </p:cNvSpPr>
          <p:nvPr>
            <p:ph sz="quarter" idx="4"/>
          </p:nvPr>
        </p:nvSpPr>
        <p:spPr/>
        <p:txBody>
          <a:bodyPr/>
          <a:lstStyle/>
          <a:p>
            <a:r>
              <a:rPr lang="en-GB" dirty="0"/>
              <a:t>Outside the organisation </a:t>
            </a:r>
            <a:r>
              <a:rPr lang="en-GB" dirty="0" err="1"/>
              <a:t>eg</a:t>
            </a:r>
            <a:r>
              <a:rPr lang="en-GB" dirty="0"/>
              <a:t> government, trade associations</a:t>
            </a:r>
            <a:endParaRPr lang="en-US" dirty="0"/>
          </a:p>
        </p:txBody>
      </p:sp>
    </p:spTree>
    <p:extLst>
      <p:ext uri="{BB962C8B-B14F-4D97-AF65-F5344CB8AC3E}">
        <p14:creationId xmlns:p14="http://schemas.microsoft.com/office/powerpoint/2010/main" val="3212396914"/>
      </p:ext>
    </p:extLst>
  </p:cSld>
  <p:clrMapOvr>
    <a:masterClrMapping/>
  </p:clrMapOvr>
  <p:transition>
    <p:wheel spokes="8"/>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xmlns="" id="{96D4C975-FE1F-B14D-8EF9-6F4F3C621E0C}"/>
              </a:ext>
            </a:extLst>
          </p:cNvPr>
          <p:cNvSpPr/>
          <p:nvPr/>
        </p:nvSpPr>
        <p:spPr>
          <a:xfrm>
            <a:off x="3399183" y="2415208"/>
            <a:ext cx="2335695" cy="20971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xmlns="" id="{2415CC46-48D5-B649-9825-3C584093C3DB}"/>
              </a:ext>
            </a:extLst>
          </p:cNvPr>
          <p:cNvSpPr/>
          <p:nvPr/>
        </p:nvSpPr>
        <p:spPr>
          <a:xfrm>
            <a:off x="1798983" y="120594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xmlns="" id="{BCB17978-F024-EC4C-A7CA-AAEA83E3AA86}"/>
              </a:ext>
            </a:extLst>
          </p:cNvPr>
          <p:cNvSpPr/>
          <p:nvPr/>
        </p:nvSpPr>
        <p:spPr>
          <a:xfrm>
            <a:off x="3399183" y="58972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xmlns="" id="{6FD98668-6B99-6145-BB88-1D22F1F0D62E}"/>
              </a:ext>
            </a:extLst>
          </p:cNvPr>
          <p:cNvSpPr/>
          <p:nvPr/>
        </p:nvSpPr>
        <p:spPr>
          <a:xfrm>
            <a:off x="4711148" y="5297557"/>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xmlns="" id="{3F2BA110-B17B-124A-A705-052C91254674}"/>
              </a:ext>
            </a:extLst>
          </p:cNvPr>
          <p:cNvSpPr/>
          <p:nvPr/>
        </p:nvSpPr>
        <p:spPr>
          <a:xfrm>
            <a:off x="4253947" y="2807804"/>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xmlns="" id="{3D2CEF61-C60F-BC4A-9725-C4B5CBE98B1C}"/>
              </a:ext>
            </a:extLst>
          </p:cNvPr>
          <p:cNvSpPr/>
          <p:nvPr/>
        </p:nvSpPr>
        <p:spPr>
          <a:xfrm>
            <a:off x="3326296" y="38961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xmlns="" id="{9E68F4F7-722B-644F-AEBA-D8B07E615DF8}"/>
              </a:ext>
            </a:extLst>
          </p:cNvPr>
          <p:cNvSpPr/>
          <p:nvPr/>
        </p:nvSpPr>
        <p:spPr>
          <a:xfrm>
            <a:off x="5337313" y="8862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xmlns="" id="{DFE6B2DD-6579-4342-933C-963B559DA167}"/>
              </a:ext>
            </a:extLst>
          </p:cNvPr>
          <p:cNvSpPr/>
          <p:nvPr/>
        </p:nvSpPr>
        <p:spPr>
          <a:xfrm>
            <a:off x="1798982" y="285749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xmlns="" id="{6E8F9E21-B398-3441-A0B9-E69B6442C4C4}"/>
              </a:ext>
            </a:extLst>
          </p:cNvPr>
          <p:cNvSpPr/>
          <p:nvPr/>
        </p:nvSpPr>
        <p:spPr>
          <a:xfrm>
            <a:off x="6708914" y="241520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xmlns="" id="{82F00E13-783E-3C4D-8712-858C9C217A38}"/>
              </a:ext>
            </a:extLst>
          </p:cNvPr>
          <p:cNvSpPr/>
          <p:nvPr/>
        </p:nvSpPr>
        <p:spPr>
          <a:xfrm>
            <a:off x="6838122" y="420425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xmlns="" id="{24A38C83-6203-CA4E-B245-CF5A40A980CF}"/>
              </a:ext>
            </a:extLst>
          </p:cNvPr>
          <p:cNvSpPr/>
          <p:nvPr/>
        </p:nvSpPr>
        <p:spPr>
          <a:xfrm>
            <a:off x="4217504" y="3604590"/>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8376619"/>
      </p:ext>
    </p:extLst>
  </p:cSld>
  <p:clrMapOvr>
    <a:masterClrMapping/>
  </p:clrMapOvr>
  <p:transition>
    <p:wheel spokes="8"/>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7436716"/>
      </p:ext>
    </p:extLst>
  </p:cSld>
  <p:clrMapOvr>
    <a:masterClrMapping/>
  </p:clrMapOvr>
  <p:transition>
    <p:wheel spokes="8"/>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981C73-0913-D240-B77D-5DECEDC95811}"/>
              </a:ext>
            </a:extLst>
          </p:cNvPr>
          <p:cNvSpPr>
            <a:spLocks noGrp="1"/>
          </p:cNvSpPr>
          <p:nvPr>
            <p:ph type="title"/>
          </p:nvPr>
        </p:nvSpPr>
        <p:spPr/>
        <p:txBody>
          <a:bodyPr/>
          <a:lstStyle/>
          <a:p>
            <a:r>
              <a:rPr lang="en-GB" dirty="0"/>
              <a:t>Stakeholder analysis process</a:t>
            </a:r>
            <a:endParaRPr lang="en-US" dirty="0"/>
          </a:p>
        </p:txBody>
      </p:sp>
      <p:sp>
        <p:nvSpPr>
          <p:cNvPr id="3" name="Content Placeholder 2">
            <a:extLst>
              <a:ext uri="{FF2B5EF4-FFF2-40B4-BE49-F238E27FC236}">
                <a16:creationId xmlns:a16="http://schemas.microsoft.com/office/drawing/2014/main" xmlns="" id="{63FA84DD-4BE4-3A43-BA64-785F9D73C86A}"/>
              </a:ext>
            </a:extLst>
          </p:cNvPr>
          <p:cNvSpPr>
            <a:spLocks noGrp="1"/>
          </p:cNvSpPr>
          <p:nvPr>
            <p:ph idx="1"/>
          </p:nvPr>
        </p:nvSpPr>
        <p:spPr/>
        <p:txBody>
          <a:bodyPr/>
          <a:lstStyle/>
          <a:p>
            <a:r>
              <a:rPr lang="en-GB" dirty="0"/>
              <a:t>Identify all stakeholders (Brainstorming)</a:t>
            </a:r>
          </a:p>
          <a:p>
            <a:r>
              <a:rPr lang="en-GB" dirty="0"/>
              <a:t>Identify stakeholder needs and interests</a:t>
            </a:r>
          </a:p>
          <a:p>
            <a:r>
              <a:rPr lang="en-GB" dirty="0"/>
              <a:t>Classify groups of interests (Stakeholder Mapping)</a:t>
            </a:r>
          </a:p>
          <a:p>
            <a:r>
              <a:rPr lang="en-GB" dirty="0"/>
              <a:t>Identify areas of conflict: Organisation v Stakeholder, Stakeholder v Stakeholder</a:t>
            </a:r>
          </a:p>
          <a:p>
            <a:r>
              <a:rPr lang="en-GB" dirty="0"/>
              <a:t>Prioritise, reconcile and balance stakeholders</a:t>
            </a:r>
          </a:p>
          <a:p>
            <a:r>
              <a:rPr lang="en-GB" dirty="0"/>
              <a:t>Align significant stakeholder needs with organisation’s strategies and actions</a:t>
            </a:r>
          </a:p>
          <a:p>
            <a:endParaRPr lang="en-US" dirty="0"/>
          </a:p>
        </p:txBody>
      </p:sp>
    </p:spTree>
    <p:extLst>
      <p:ext uri="{BB962C8B-B14F-4D97-AF65-F5344CB8AC3E}">
        <p14:creationId xmlns:p14="http://schemas.microsoft.com/office/powerpoint/2010/main" val="3850673226"/>
      </p:ext>
    </p:extLst>
  </p:cSld>
  <p:clrMapOvr>
    <a:masterClrMapping/>
  </p:clrMapOvr>
  <p:transition>
    <p:wheel spokes="8"/>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0F79B8-CC52-E94F-8B57-6A35C7923CB9}"/>
              </a:ext>
            </a:extLst>
          </p:cNvPr>
          <p:cNvSpPr>
            <a:spLocks noGrp="1"/>
          </p:cNvSpPr>
          <p:nvPr>
            <p:ph type="title"/>
          </p:nvPr>
        </p:nvSpPr>
        <p:spPr/>
        <p:txBody>
          <a:bodyPr/>
          <a:lstStyle/>
          <a:p>
            <a:r>
              <a:rPr lang="en-GB" dirty="0"/>
              <a:t>Stakeholder analysis matrix</a:t>
            </a:r>
            <a:endParaRPr lang="en-US" dirty="0"/>
          </a:p>
        </p:txBody>
      </p:sp>
      <p:graphicFrame>
        <p:nvGraphicFramePr>
          <p:cNvPr id="4" name="Content Placeholder 3">
            <a:extLst>
              <a:ext uri="{FF2B5EF4-FFF2-40B4-BE49-F238E27FC236}">
                <a16:creationId xmlns:a16="http://schemas.microsoft.com/office/drawing/2014/main" xmlns="" id="{B63360B8-E105-4C4D-93CE-4D04C6511D77}"/>
              </a:ext>
            </a:extLst>
          </p:cNvPr>
          <p:cNvGraphicFramePr>
            <a:graphicFrameLocks noGrp="1"/>
          </p:cNvGraphicFramePr>
          <p:nvPr>
            <p:ph idx="1"/>
            <p:extLst>
              <p:ext uri="{D42A27DB-BD31-4B8C-83A1-F6EECF244321}">
                <p14:modId xmlns:p14="http://schemas.microsoft.com/office/powerpoint/2010/main" val="2769764599"/>
              </p:ext>
            </p:extLst>
          </p:nvPr>
        </p:nvGraphicFramePr>
        <p:xfrm>
          <a:off x="674914" y="2638425"/>
          <a:ext cx="8077200" cy="3675290"/>
        </p:xfrm>
        <a:graphic>
          <a:graphicData uri="http://schemas.openxmlformats.org/drawingml/2006/table">
            <a:tbl>
              <a:tblPr firstRow="1" bandRow="1">
                <a:tableStyleId>{5C22544A-7EE6-4342-B048-85BDC9FD1C3A}</a:tableStyleId>
              </a:tblPr>
              <a:tblGrid>
                <a:gridCol w="2019300">
                  <a:extLst>
                    <a:ext uri="{9D8B030D-6E8A-4147-A177-3AD203B41FA5}">
                      <a16:colId xmlns:a16="http://schemas.microsoft.com/office/drawing/2014/main" xmlns="" val="1520203772"/>
                    </a:ext>
                  </a:extLst>
                </a:gridCol>
                <a:gridCol w="2019300">
                  <a:extLst>
                    <a:ext uri="{9D8B030D-6E8A-4147-A177-3AD203B41FA5}">
                      <a16:colId xmlns:a16="http://schemas.microsoft.com/office/drawing/2014/main" xmlns="" val="2354982615"/>
                    </a:ext>
                  </a:extLst>
                </a:gridCol>
                <a:gridCol w="2019300">
                  <a:extLst>
                    <a:ext uri="{9D8B030D-6E8A-4147-A177-3AD203B41FA5}">
                      <a16:colId xmlns:a16="http://schemas.microsoft.com/office/drawing/2014/main" xmlns="" val="2730919838"/>
                    </a:ext>
                  </a:extLst>
                </a:gridCol>
                <a:gridCol w="2019300">
                  <a:extLst>
                    <a:ext uri="{9D8B030D-6E8A-4147-A177-3AD203B41FA5}">
                      <a16:colId xmlns:a16="http://schemas.microsoft.com/office/drawing/2014/main" xmlns="" val="1879777098"/>
                    </a:ext>
                  </a:extLst>
                </a:gridCol>
              </a:tblGrid>
              <a:tr h="735058">
                <a:tc>
                  <a:txBody>
                    <a:bodyPr/>
                    <a:lstStyle/>
                    <a:p>
                      <a:r>
                        <a:rPr lang="en-GB" dirty="0"/>
                        <a:t>Stakeholder</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Stakeholder</a:t>
                      </a:r>
                      <a:endParaRPr lang="en-US" dirty="0"/>
                    </a:p>
                    <a:p>
                      <a:r>
                        <a:rPr lang="en-GB" dirty="0"/>
                        <a:t> Interests</a:t>
                      </a:r>
                      <a:endParaRPr lang="en-US" dirty="0"/>
                    </a:p>
                  </a:txBody>
                  <a:tcPr/>
                </a:tc>
                <a:tc>
                  <a:txBody>
                    <a:bodyPr/>
                    <a:lstStyle/>
                    <a:p>
                      <a:r>
                        <a:rPr lang="en-GB" dirty="0"/>
                        <a:t>Assessment of Impact</a:t>
                      </a:r>
                      <a:endParaRPr lang="en-US" dirty="0"/>
                    </a:p>
                  </a:txBody>
                  <a:tcPr/>
                </a:tc>
                <a:tc>
                  <a:txBody>
                    <a:bodyPr/>
                    <a:lstStyle/>
                    <a:p>
                      <a:r>
                        <a:rPr lang="en-GB" dirty="0"/>
                        <a:t>Potential Strategies</a:t>
                      </a:r>
                      <a:endParaRPr lang="en-US" dirty="0"/>
                    </a:p>
                  </a:txBody>
                  <a:tcPr/>
                </a:tc>
                <a:extLst>
                  <a:ext uri="{0D108BD9-81ED-4DB2-BD59-A6C34878D82A}">
                    <a16:rowId xmlns:a16="http://schemas.microsoft.com/office/drawing/2014/main" xmlns="" val="2888609092"/>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4087530671"/>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2920874196"/>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xmlns="" val="4097541628"/>
                  </a:ext>
                </a:extLst>
              </a:tr>
              <a:tr h="735058">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xmlns="" val="287593858"/>
                  </a:ext>
                </a:extLst>
              </a:tr>
            </a:tbl>
          </a:graphicData>
        </a:graphic>
      </p:graphicFrame>
    </p:spTree>
    <p:extLst>
      <p:ext uri="{BB962C8B-B14F-4D97-AF65-F5344CB8AC3E}">
        <p14:creationId xmlns:p14="http://schemas.microsoft.com/office/powerpoint/2010/main" val="577170842"/>
      </p:ext>
    </p:extLst>
  </p:cSld>
  <p:clrMapOvr>
    <a:masterClrMapping/>
  </p:clrMapOvr>
  <p:transition>
    <p:wheel spokes="8"/>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BAC009-C65F-8B4F-9669-E1E8E8E6F637}"/>
              </a:ext>
            </a:extLst>
          </p:cNvPr>
          <p:cNvSpPr>
            <a:spLocks noGrp="1"/>
          </p:cNvSpPr>
          <p:nvPr>
            <p:ph type="title"/>
          </p:nvPr>
        </p:nvSpPr>
        <p:spPr/>
        <p:txBody>
          <a:bodyPr/>
          <a:lstStyle/>
          <a:p>
            <a:r>
              <a:rPr lang="en-GB" dirty="0"/>
              <a:t>Techniques for stakeholder mapping</a:t>
            </a:r>
            <a:endParaRPr lang="en-US" dirty="0"/>
          </a:p>
        </p:txBody>
      </p:sp>
      <p:sp>
        <p:nvSpPr>
          <p:cNvPr id="3" name="Content Placeholder 2">
            <a:extLst>
              <a:ext uri="{FF2B5EF4-FFF2-40B4-BE49-F238E27FC236}">
                <a16:creationId xmlns:a16="http://schemas.microsoft.com/office/drawing/2014/main" xmlns="" id="{400945C3-7239-AB49-A53F-016F9AD3A738}"/>
              </a:ext>
            </a:extLst>
          </p:cNvPr>
          <p:cNvSpPr>
            <a:spLocks noGrp="1"/>
          </p:cNvSpPr>
          <p:nvPr>
            <p:ph idx="1"/>
          </p:nvPr>
        </p:nvSpPr>
        <p:spPr>
          <a:xfrm>
            <a:off x="1284515" y="2638045"/>
            <a:ext cx="6259286" cy="3457955"/>
          </a:xfrm>
        </p:spPr>
        <p:txBody>
          <a:bodyPr/>
          <a:lstStyle/>
          <a:p>
            <a:r>
              <a:rPr lang="en-GB" dirty="0"/>
              <a:t>Helps identify which stakeholders may support or oppose change / organisation’s actions</a:t>
            </a:r>
          </a:p>
          <a:p>
            <a:r>
              <a:rPr lang="en-GB" dirty="0"/>
              <a:t>Which stakeholders are the most powerful, have most influence</a:t>
            </a:r>
          </a:p>
          <a:p>
            <a:r>
              <a:rPr lang="en-GB" dirty="0"/>
              <a:t>Help decision makers formalise / prioritise strategies</a:t>
            </a:r>
          </a:p>
          <a:p>
            <a:endParaRPr lang="en-US" dirty="0"/>
          </a:p>
        </p:txBody>
      </p:sp>
    </p:spTree>
    <p:extLst>
      <p:ext uri="{BB962C8B-B14F-4D97-AF65-F5344CB8AC3E}">
        <p14:creationId xmlns:p14="http://schemas.microsoft.com/office/powerpoint/2010/main" val="3811020550"/>
      </p:ext>
    </p:extLst>
  </p:cSld>
  <p:clrMapOvr>
    <a:masterClrMapping/>
  </p:clrMapOvr>
  <p:transition>
    <p:wheel spokes="8"/>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FE2343-3E33-DB41-9E86-095B44EB7921}"/>
              </a:ext>
            </a:extLst>
          </p:cNvPr>
          <p:cNvSpPr>
            <a:spLocks noGrp="1"/>
          </p:cNvSpPr>
          <p:nvPr>
            <p:ph type="title"/>
          </p:nvPr>
        </p:nvSpPr>
        <p:spPr/>
        <p:txBody>
          <a:bodyPr/>
          <a:lstStyle/>
          <a:p>
            <a:r>
              <a:rPr lang="en-GB" dirty="0"/>
              <a:t>Power/dynamism matrix</a:t>
            </a:r>
            <a:endParaRPr lang="en-US" dirty="0"/>
          </a:p>
        </p:txBody>
      </p:sp>
      <p:sp>
        <p:nvSpPr>
          <p:cNvPr id="3" name="Content Placeholder 2">
            <a:extLst>
              <a:ext uri="{FF2B5EF4-FFF2-40B4-BE49-F238E27FC236}">
                <a16:creationId xmlns:a16="http://schemas.microsoft.com/office/drawing/2014/main" xmlns="" id="{C2A4C7F2-0CF8-0F45-BC18-6E06038AC02B}"/>
              </a:ext>
            </a:extLst>
          </p:cNvPr>
          <p:cNvSpPr>
            <a:spLocks noGrp="1"/>
          </p:cNvSpPr>
          <p:nvPr>
            <p:ph idx="1"/>
          </p:nvPr>
        </p:nvSpPr>
        <p:spPr/>
        <p:txBody>
          <a:bodyPr/>
          <a:lstStyle/>
          <a:p>
            <a:r>
              <a:rPr lang="en-GB" dirty="0"/>
              <a:t>Classifies stakeholders in relation to the power they hold and their aptitude for action (dynamism)</a:t>
            </a:r>
          </a:p>
          <a:p>
            <a:r>
              <a:rPr lang="en-GB" dirty="0"/>
              <a:t>Can be used to indicate where political effort should be made before instigating change</a:t>
            </a:r>
            <a:endParaRPr lang="en-US" dirty="0"/>
          </a:p>
        </p:txBody>
      </p:sp>
    </p:spTree>
    <p:extLst>
      <p:ext uri="{BB962C8B-B14F-4D97-AF65-F5344CB8AC3E}">
        <p14:creationId xmlns:p14="http://schemas.microsoft.com/office/powerpoint/2010/main" val="4038580177"/>
      </p:ext>
    </p:extLst>
  </p:cSld>
  <p:clrMapOvr>
    <a:masterClrMapping/>
  </p:clrMapOvr>
  <p:transition>
    <p:wheel spokes="8"/>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5A53A0-5A9F-7240-A256-C1D4C4B80D14}"/>
              </a:ext>
            </a:extLst>
          </p:cNvPr>
          <p:cNvSpPr>
            <a:spLocks noGrp="1"/>
          </p:cNvSpPr>
          <p:nvPr>
            <p:ph type="title"/>
          </p:nvPr>
        </p:nvSpPr>
        <p:spPr>
          <a:xfrm>
            <a:off x="1606045" y="186399"/>
            <a:ext cx="5937755" cy="1188720"/>
          </a:xfrm>
        </p:spPr>
        <p:txBody>
          <a:bodyPr/>
          <a:lstStyle/>
          <a:p>
            <a:r>
              <a:rPr lang="en-GB" dirty="0"/>
              <a:t>Power/</a:t>
            </a:r>
            <a:r>
              <a:rPr lang="en-GB" dirty="0" err="1"/>
              <a:t>dynamisn</a:t>
            </a:r>
            <a:r>
              <a:rPr lang="en-GB" dirty="0"/>
              <a:t> matrix (</a:t>
            </a:r>
            <a:r>
              <a:rPr lang="en-GB" dirty="0" err="1"/>
              <a:t>gardner</a:t>
            </a:r>
            <a:r>
              <a:rPr lang="en-GB" dirty="0"/>
              <a:t> et al, 1986)</a:t>
            </a:r>
            <a:endParaRPr lang="en-US" dirty="0"/>
          </a:p>
        </p:txBody>
      </p:sp>
      <p:sp>
        <p:nvSpPr>
          <p:cNvPr id="6" name="Rectangle 5">
            <a:extLst>
              <a:ext uri="{FF2B5EF4-FFF2-40B4-BE49-F238E27FC236}">
                <a16:creationId xmlns:a16="http://schemas.microsoft.com/office/drawing/2014/main" xmlns="" id="{6208911B-DC34-1F46-8E49-A276B7115236}"/>
              </a:ext>
            </a:extLst>
          </p:cNvPr>
          <p:cNvSpPr/>
          <p:nvPr/>
        </p:nvSpPr>
        <p:spPr>
          <a:xfrm>
            <a:off x="441606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B</a:t>
            </a:r>
            <a:endParaRPr lang="en-US" dirty="0">
              <a:ln w="0"/>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xmlns="" id="{A90C85E6-69BD-464B-BDC5-9ED0D866F0FF}"/>
              </a:ext>
            </a:extLst>
          </p:cNvPr>
          <p:cNvSpPr/>
          <p:nvPr/>
        </p:nvSpPr>
        <p:spPr>
          <a:xfrm>
            <a:off x="2153218" y="4028593"/>
            <a:ext cx="308098"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C</a:t>
            </a:r>
            <a:endParaRPr lang="en-US" dirty="0">
              <a:ln w="0"/>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xmlns="" id="{3627A483-C0DF-F245-B316-5F43DE5682E7}"/>
              </a:ext>
            </a:extLst>
          </p:cNvPr>
          <p:cNvSpPr/>
          <p:nvPr/>
        </p:nvSpPr>
        <p:spPr>
          <a:xfrm>
            <a:off x="210058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A</a:t>
            </a:r>
            <a:endParaRPr lang="en-US" dirty="0">
              <a:ln w="0"/>
              <a:effectLst>
                <a:outerShdw blurRad="38100" dist="19050" dir="2700000" algn="tl" rotWithShape="0">
                  <a:schemeClr val="dk1">
                    <a:alpha val="40000"/>
                  </a:schemeClr>
                </a:outerShdw>
              </a:effectLst>
            </a:endParaRPr>
          </a:p>
        </p:txBody>
      </p:sp>
      <p:sp>
        <p:nvSpPr>
          <p:cNvPr id="11" name="Rectangle 10">
            <a:extLst>
              <a:ext uri="{FF2B5EF4-FFF2-40B4-BE49-F238E27FC236}">
                <a16:creationId xmlns:a16="http://schemas.microsoft.com/office/drawing/2014/main" xmlns="" id="{951A1888-351F-4842-B7A7-C6077D55F4FE}"/>
              </a:ext>
            </a:extLst>
          </p:cNvPr>
          <p:cNvSpPr/>
          <p:nvPr/>
        </p:nvSpPr>
        <p:spPr>
          <a:xfrm>
            <a:off x="4425682" y="4028593"/>
            <a:ext cx="308098" cy="369332"/>
          </a:xfrm>
          <a:prstGeom prst="rect">
            <a:avLst/>
          </a:prstGeom>
        </p:spPr>
        <p:txBody>
          <a:bodyPr wrap="square">
            <a:spAutoFit/>
          </a:bodyPr>
          <a:lstStyle/>
          <a:p>
            <a:pPr algn="ctr"/>
            <a:r>
              <a:rPr lang="en-GB" dirty="0">
                <a:ln w="0"/>
                <a:effectLst>
                  <a:outerShdw blurRad="38100" dist="19050" dir="2700000" algn="tl" rotWithShape="0">
                    <a:schemeClr val="dk1">
                      <a:alpha val="40000"/>
                    </a:schemeClr>
                  </a:outerShdw>
                </a:effectLst>
              </a:rPr>
              <a:t>D</a:t>
            </a:r>
            <a:endParaRPr lang="en-US" dirty="0">
              <a:ln w="0"/>
              <a:effectLst>
                <a:outerShdw blurRad="38100" dist="19050" dir="2700000" algn="tl" rotWithShape="0">
                  <a:schemeClr val="dk1">
                    <a:alpha val="40000"/>
                  </a:schemeClr>
                </a:outerShdw>
              </a:effectLst>
            </a:endParaRPr>
          </a:p>
        </p:txBody>
      </p:sp>
      <p:pic>
        <p:nvPicPr>
          <p:cNvPr id="12" name="Picture 11">
            <a:extLst>
              <a:ext uri="{FF2B5EF4-FFF2-40B4-BE49-F238E27FC236}">
                <a16:creationId xmlns:a16="http://schemas.microsoft.com/office/drawing/2014/main" xmlns="" id="{4B0FD470-75D5-ED49-B1E0-B8295307071D}"/>
              </a:ext>
            </a:extLst>
          </p:cNvPr>
          <p:cNvPicPr>
            <a:picLocks noChangeAspect="1"/>
          </p:cNvPicPr>
          <p:nvPr/>
        </p:nvPicPr>
        <p:blipFill>
          <a:blip r:embed="rId2"/>
          <a:stretch>
            <a:fillRect/>
          </a:stretch>
        </p:blipFill>
        <p:spPr>
          <a:xfrm>
            <a:off x="1422676" y="1732842"/>
            <a:ext cx="5702300" cy="3860800"/>
          </a:xfrm>
          <a:prstGeom prst="rect">
            <a:avLst/>
          </a:prstGeom>
        </p:spPr>
      </p:pic>
    </p:spTree>
    <p:extLst>
      <p:ext uri="{BB962C8B-B14F-4D97-AF65-F5344CB8AC3E}">
        <p14:creationId xmlns:p14="http://schemas.microsoft.com/office/powerpoint/2010/main" val="1950314968"/>
      </p:ext>
    </p:extLst>
  </p:cSld>
  <p:clrMapOvr>
    <a:masterClrMapping/>
  </p:clrMapOvr>
  <p:transition>
    <p:wheel spokes="8"/>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D163B24-1C9B-7A41-B1DE-ABA92F4A1D0C}"/>
              </a:ext>
            </a:extLst>
          </p:cNvPr>
          <p:cNvSpPr>
            <a:spLocks noGrp="1"/>
          </p:cNvSpPr>
          <p:nvPr>
            <p:ph type="title"/>
          </p:nvPr>
        </p:nvSpPr>
        <p:spPr>
          <a:xfrm>
            <a:off x="1606044" y="659892"/>
            <a:ext cx="5937755" cy="1188720"/>
          </a:xfrm>
        </p:spPr>
        <p:txBody>
          <a:bodyPr/>
          <a:lstStyle/>
          <a:p>
            <a:r>
              <a:rPr lang="en-GB" dirty="0"/>
              <a:t>Power/dynamism matrix</a:t>
            </a:r>
            <a:endParaRPr lang="en-US" dirty="0"/>
          </a:p>
        </p:txBody>
      </p:sp>
      <p:sp>
        <p:nvSpPr>
          <p:cNvPr id="4" name="Content Placeholder 3">
            <a:extLst>
              <a:ext uri="{FF2B5EF4-FFF2-40B4-BE49-F238E27FC236}">
                <a16:creationId xmlns:a16="http://schemas.microsoft.com/office/drawing/2014/main" xmlns="" id="{D6B7FB15-24E4-3F46-86D6-75A5117044A5}"/>
              </a:ext>
            </a:extLst>
          </p:cNvPr>
          <p:cNvSpPr>
            <a:spLocks noGrp="1"/>
          </p:cNvSpPr>
          <p:nvPr>
            <p:ph idx="1"/>
          </p:nvPr>
        </p:nvSpPr>
        <p:spPr/>
        <p:txBody>
          <a:bodyPr/>
          <a:lstStyle/>
          <a:p>
            <a:r>
              <a:rPr lang="en-GB" b="1" dirty="0"/>
              <a:t>Stakeholders in groups A and B</a:t>
            </a:r>
            <a:r>
              <a:rPr lang="en-GB" dirty="0"/>
              <a:t>: are the easiest to deal with.</a:t>
            </a:r>
          </a:p>
          <a:p>
            <a:r>
              <a:rPr lang="en-GB" b="1" dirty="0"/>
              <a:t>Stakeholders in group C</a:t>
            </a:r>
            <a:r>
              <a:rPr lang="en-GB" dirty="0"/>
              <a:t>: are important because </a:t>
            </a:r>
            <a:r>
              <a:rPr lang="en-GB" dirty="0" err="1" smtClean="0"/>
              <a:t>thEy</a:t>
            </a:r>
            <a:r>
              <a:rPr lang="en-GB" dirty="0" smtClean="0"/>
              <a:t> </a:t>
            </a:r>
            <a:r>
              <a:rPr lang="en-GB" dirty="0"/>
              <a:t>are powerful. But low dynamism means their reaction is predictable and expectations can be managed.</a:t>
            </a:r>
          </a:p>
          <a:p>
            <a:r>
              <a:rPr lang="en-GB" b="1" dirty="0"/>
              <a:t>Stakeholders in section D</a:t>
            </a:r>
            <a:r>
              <a:rPr lang="en-GB" dirty="0"/>
              <a:t>: Need most management attention because they are powerful and reaction is difficult to predict. May need to ‘trial’ new strategies with them.</a:t>
            </a:r>
          </a:p>
          <a:p>
            <a:endParaRPr lang="en-US" dirty="0"/>
          </a:p>
        </p:txBody>
      </p:sp>
    </p:spTree>
    <p:extLst>
      <p:ext uri="{BB962C8B-B14F-4D97-AF65-F5344CB8AC3E}">
        <p14:creationId xmlns:p14="http://schemas.microsoft.com/office/powerpoint/2010/main" val="142797975"/>
      </p:ext>
    </p:extLst>
  </p:cSld>
  <p:clrMapOvr>
    <a:masterClrMapping/>
  </p:clrMapOvr>
  <p:transition>
    <p:wheel spokes="8"/>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BDF5F1-D9A9-474F-8D27-0DFDBD1EA4ED}"/>
              </a:ext>
            </a:extLst>
          </p:cNvPr>
          <p:cNvSpPr>
            <a:spLocks noGrp="1"/>
          </p:cNvSpPr>
          <p:nvPr>
            <p:ph type="title"/>
          </p:nvPr>
        </p:nvSpPr>
        <p:spPr/>
        <p:txBody>
          <a:bodyPr/>
          <a:lstStyle/>
          <a:p>
            <a:r>
              <a:rPr lang="en-GB" dirty="0"/>
              <a:t>Power interest matrix</a:t>
            </a:r>
            <a:endParaRPr lang="en-US" dirty="0"/>
          </a:p>
        </p:txBody>
      </p:sp>
      <p:sp>
        <p:nvSpPr>
          <p:cNvPr id="3" name="Content Placeholder 2">
            <a:extLst>
              <a:ext uri="{FF2B5EF4-FFF2-40B4-BE49-F238E27FC236}">
                <a16:creationId xmlns:a16="http://schemas.microsoft.com/office/drawing/2014/main" xmlns="" id="{2C653FEC-3D5E-1A4B-A8FA-D9C93A1D01C9}"/>
              </a:ext>
            </a:extLst>
          </p:cNvPr>
          <p:cNvSpPr>
            <a:spLocks noGrp="1"/>
          </p:cNvSpPr>
          <p:nvPr>
            <p:ph idx="1"/>
          </p:nvPr>
        </p:nvSpPr>
        <p:spPr/>
        <p:txBody>
          <a:bodyPr/>
          <a:lstStyle/>
          <a:p>
            <a:r>
              <a:rPr lang="en-GB" dirty="0"/>
              <a:t>Classifies stakeholders in relation </a:t>
            </a:r>
            <a:r>
              <a:rPr lang="en-GB" dirty="0" smtClean="0"/>
              <a:t>to their </a:t>
            </a:r>
            <a:r>
              <a:rPr lang="en-GB" dirty="0"/>
              <a:t>power and the extent to </a:t>
            </a:r>
            <a:r>
              <a:rPr lang="en-GB" dirty="0" smtClean="0"/>
              <a:t>which they </a:t>
            </a:r>
            <a:r>
              <a:rPr lang="en-GB" dirty="0"/>
              <a:t>are likely to show interest in </a:t>
            </a:r>
            <a:r>
              <a:rPr lang="en-GB" dirty="0" smtClean="0"/>
              <a:t>the actions </a:t>
            </a:r>
            <a:r>
              <a:rPr lang="en-GB" dirty="0"/>
              <a:t>of the organisation.</a:t>
            </a:r>
          </a:p>
          <a:p>
            <a:r>
              <a:rPr lang="en-GB" dirty="0"/>
              <a:t>Can be used to indicate the nature </a:t>
            </a:r>
            <a:r>
              <a:rPr lang="en-GB" dirty="0" smtClean="0"/>
              <a:t>of the </a:t>
            </a:r>
            <a:r>
              <a:rPr lang="en-GB" dirty="0"/>
              <a:t>relationship which should </a:t>
            </a:r>
            <a:r>
              <a:rPr lang="en-GB" dirty="0" smtClean="0"/>
              <a:t>be adopted </a:t>
            </a:r>
            <a:r>
              <a:rPr lang="en-GB" dirty="0"/>
              <a:t>with each group</a:t>
            </a:r>
          </a:p>
          <a:p>
            <a:endParaRPr lang="en-GB" dirty="0"/>
          </a:p>
          <a:p>
            <a:endParaRPr lang="en-US" dirty="0"/>
          </a:p>
        </p:txBody>
      </p:sp>
    </p:spTree>
    <p:extLst>
      <p:ext uri="{BB962C8B-B14F-4D97-AF65-F5344CB8AC3E}">
        <p14:creationId xmlns:p14="http://schemas.microsoft.com/office/powerpoint/2010/main" val="2918390751"/>
      </p:ext>
    </p:extLst>
  </p:cSld>
  <p:clrMapOvr>
    <a:masterClrMapping/>
  </p:clrMapOvr>
  <p:transition>
    <p:wheel spokes="8"/>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1C325B-AA53-A84A-A2C4-6CAA84CE389E}"/>
              </a:ext>
            </a:extLst>
          </p:cNvPr>
          <p:cNvSpPr>
            <a:spLocks noGrp="1"/>
          </p:cNvSpPr>
          <p:nvPr>
            <p:ph type="title"/>
          </p:nvPr>
        </p:nvSpPr>
        <p:spPr/>
        <p:txBody>
          <a:bodyPr/>
          <a:lstStyle/>
          <a:p>
            <a:r>
              <a:rPr lang="en-GB" dirty="0"/>
              <a:t>Power/interest</a:t>
            </a:r>
            <a:endParaRPr lang="en-US" dirty="0"/>
          </a:p>
        </p:txBody>
      </p:sp>
      <p:pic>
        <p:nvPicPr>
          <p:cNvPr id="4" name="Content Placeholder 3">
            <a:extLst>
              <a:ext uri="{FF2B5EF4-FFF2-40B4-BE49-F238E27FC236}">
                <a16:creationId xmlns:a16="http://schemas.microsoft.com/office/drawing/2014/main" xmlns="" id="{E544D20D-E091-8D4F-927B-3C3D6F234AFC}"/>
              </a:ext>
            </a:extLst>
          </p:cNvPr>
          <p:cNvPicPr>
            <a:picLocks noGrp="1" noChangeAspect="1"/>
          </p:cNvPicPr>
          <p:nvPr>
            <p:ph idx="1"/>
          </p:nvPr>
        </p:nvPicPr>
        <p:blipFill rotWithShape="1">
          <a:blip r:embed="rId2"/>
          <a:stretch/>
        </p:blipFill>
        <p:spPr>
          <a:xfrm>
            <a:off x="1256241" y="1600200"/>
            <a:ext cx="6631517" cy="4973638"/>
          </a:xfrm>
          <a:prstGeom prst="rect">
            <a:avLst/>
          </a:prstGeom>
        </p:spPr>
      </p:pic>
    </p:spTree>
    <p:extLst>
      <p:ext uri="{BB962C8B-B14F-4D97-AF65-F5344CB8AC3E}">
        <p14:creationId xmlns:p14="http://schemas.microsoft.com/office/powerpoint/2010/main" val="3458350260"/>
      </p:ext>
    </p:extLst>
  </p:cSld>
  <p:clrMapOvr>
    <a:masterClrMapping/>
  </p:clrMapOvr>
  <p:transition>
    <p:wheel spokes="8"/>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F2691F-EED5-5546-9AF8-597E31CA8826}"/>
              </a:ext>
            </a:extLst>
          </p:cNvPr>
          <p:cNvSpPr>
            <a:spLocks noGrp="1"/>
          </p:cNvSpPr>
          <p:nvPr>
            <p:ph type="title"/>
          </p:nvPr>
        </p:nvSpPr>
        <p:spPr/>
        <p:txBody>
          <a:bodyPr/>
          <a:lstStyle/>
          <a:p>
            <a:r>
              <a:rPr lang="en-GB" dirty="0"/>
              <a:t>Power/interest matrix</a:t>
            </a:r>
            <a:endParaRPr lang="en-US" dirty="0"/>
          </a:p>
        </p:txBody>
      </p:sp>
      <p:sp>
        <p:nvSpPr>
          <p:cNvPr id="3" name="Content Placeholder 2">
            <a:extLst>
              <a:ext uri="{FF2B5EF4-FFF2-40B4-BE49-F238E27FC236}">
                <a16:creationId xmlns:a16="http://schemas.microsoft.com/office/drawing/2014/main" xmlns="" id="{0338FED3-1D37-4344-BA81-68668135F699}"/>
              </a:ext>
            </a:extLst>
          </p:cNvPr>
          <p:cNvSpPr>
            <a:spLocks noGrp="1"/>
          </p:cNvSpPr>
          <p:nvPr>
            <p:ph idx="1"/>
          </p:nvPr>
        </p:nvSpPr>
        <p:spPr/>
        <p:txBody>
          <a:bodyPr>
            <a:normAutofit/>
          </a:bodyPr>
          <a:lstStyle/>
          <a:p>
            <a:r>
              <a:rPr lang="en-GB" b="1" dirty="0"/>
              <a:t>Stakeholders in group A: </a:t>
            </a:r>
            <a:r>
              <a:rPr lang="en-GB" dirty="0"/>
              <a:t>Need only minimum </a:t>
            </a:r>
            <a:r>
              <a:rPr lang="en-GB"/>
              <a:t>effort </a:t>
            </a:r>
            <a:r>
              <a:rPr lang="en-GB" smtClean="0"/>
              <a:t>and </a:t>
            </a:r>
            <a:r>
              <a:rPr lang="en-GB" dirty="0"/>
              <a:t>monitoring</a:t>
            </a:r>
          </a:p>
          <a:p>
            <a:r>
              <a:rPr lang="en-GB" b="1" dirty="0"/>
              <a:t>Stakeholders in group B: </a:t>
            </a:r>
            <a:r>
              <a:rPr lang="en-GB" dirty="0"/>
              <a:t>Should be kept informed as they may be able to influence more powerful stakeholders</a:t>
            </a:r>
          </a:p>
          <a:p>
            <a:r>
              <a:rPr lang="en-GB" b="1" dirty="0"/>
              <a:t>Stakeholders in group C: </a:t>
            </a:r>
            <a:r>
              <a:rPr lang="en-GB" dirty="0"/>
              <a:t>Are powerful, but level of interest is low. Generally expected to be passive, but may move into group D on an issue of particular interest</a:t>
            </a:r>
          </a:p>
          <a:p>
            <a:r>
              <a:rPr lang="en-GB" b="1" dirty="0"/>
              <a:t>Stakeholders in group D: </a:t>
            </a:r>
            <a:r>
              <a:rPr lang="en-GB" dirty="0"/>
              <a:t>Are both powerful and interested. Their co-operation is of key importance for new strategies</a:t>
            </a:r>
          </a:p>
          <a:p>
            <a:endParaRPr lang="en-US" dirty="0"/>
          </a:p>
        </p:txBody>
      </p:sp>
    </p:spTree>
    <p:extLst>
      <p:ext uri="{BB962C8B-B14F-4D97-AF65-F5344CB8AC3E}">
        <p14:creationId xmlns:p14="http://schemas.microsoft.com/office/powerpoint/2010/main" val="3734338296"/>
      </p:ext>
    </p:extLst>
  </p:cSld>
  <p:clrMapOvr>
    <a:masterClrMapping/>
  </p:clrMapOvr>
  <p:transition>
    <p:wheel spokes="8"/>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Stakeholder influence - Mendelow matrix</a:t>
            </a:r>
            <a:endParaRPr lang="en-GB" dirty="0"/>
          </a:p>
        </p:txBody>
      </p:sp>
      <p:sp>
        <p:nvSpPr>
          <p:cNvPr id="8" name="Content Placeholder 7"/>
          <p:cNvSpPr>
            <a:spLocks noGrp="1"/>
          </p:cNvSpPr>
          <p:nvPr>
            <p:ph idx="1"/>
          </p:nvPr>
        </p:nvSpPr>
        <p:spPr/>
        <p:txBody>
          <a:bodyPr>
            <a:normAutofit/>
          </a:bodyPr>
          <a:lstStyle/>
          <a:p>
            <a:r>
              <a:rPr lang="en-GB" dirty="0"/>
              <a:t>Positional </a:t>
            </a:r>
            <a:r>
              <a:rPr lang="en-GB" dirty="0"/>
              <a:t>power</a:t>
            </a:r>
            <a:endParaRPr lang="en-GB" dirty="0"/>
          </a:p>
          <a:p>
            <a:r>
              <a:rPr lang="en-GB" dirty="0"/>
              <a:t>Resource power</a:t>
            </a:r>
          </a:p>
          <a:p>
            <a:r>
              <a:rPr lang="en-GB" dirty="0"/>
              <a:t>System power</a:t>
            </a:r>
          </a:p>
          <a:p>
            <a:r>
              <a:rPr lang="en-GB" dirty="0"/>
              <a:t>Expert power</a:t>
            </a:r>
          </a:p>
          <a:p>
            <a:r>
              <a:rPr lang="en-GB" dirty="0"/>
              <a:t>Personal </a:t>
            </a:r>
            <a:r>
              <a:rPr lang="en-GB" dirty="0"/>
              <a:t>power </a:t>
            </a:r>
          </a:p>
          <a:p>
            <a:r>
              <a:rPr lang="en-GB" b="1" dirty="0">
                <a:solidFill>
                  <a:srgbClr val="FF0000"/>
                </a:solidFill>
              </a:rPr>
              <a:t>Used to plot the potential influence of stakeholder </a:t>
            </a:r>
            <a:r>
              <a:rPr lang="en-GB" b="1" dirty="0">
                <a:solidFill>
                  <a:srgbClr val="FF0000"/>
                </a:solidFill>
              </a:rPr>
              <a:t>groups and </a:t>
            </a:r>
            <a:r>
              <a:rPr lang="en-GB" b="1" dirty="0">
                <a:solidFill>
                  <a:srgbClr val="FF0000"/>
                </a:solidFill>
              </a:rPr>
              <a:t>possible threats to execute a strategy</a:t>
            </a:r>
          </a:p>
          <a:p>
            <a:pPr marL="0" indent="0">
              <a:buNone/>
            </a:pPr>
            <a:endParaRPr lang="en-GB" dirty="0"/>
          </a:p>
          <a:p>
            <a:endParaRPr lang="en-GB" dirty="0"/>
          </a:p>
        </p:txBody>
      </p:sp>
      <p:sp>
        <p:nvSpPr>
          <p:cNvPr id="20" name="Slide Number Placeholder 19"/>
          <p:cNvSpPr>
            <a:spLocks noGrp="1"/>
          </p:cNvSpPr>
          <p:nvPr>
            <p:ph type="sldNum" sz="quarter" idx="12"/>
          </p:nvPr>
        </p:nvSpPr>
        <p:spPr/>
        <p:txBody>
          <a:bodyPr/>
          <a:lstStyle/>
          <a:p>
            <a:fld id="{182DF8A9-9E60-4E8E-A635-79255F7FF515}" type="slidenum">
              <a:rPr lang="en-GB" smtClean="0">
                <a:solidFill>
                  <a:prstClr val="black">
                    <a:tint val="75000"/>
                  </a:prstClr>
                </a:solidFill>
              </a:rPr>
              <a:pPr/>
              <a:t>88</a:t>
            </a:fld>
            <a:endParaRPr lang="en-GB" dirty="0">
              <a:solidFill>
                <a:prstClr val="black">
                  <a:tint val="75000"/>
                </a:prstClr>
              </a:solidFill>
            </a:endParaRPr>
          </a:p>
        </p:txBody>
      </p:sp>
    </p:spTree>
    <p:extLst>
      <p:ext uri="{BB962C8B-B14F-4D97-AF65-F5344CB8AC3E}">
        <p14:creationId xmlns:p14="http://schemas.microsoft.com/office/powerpoint/2010/main" val="822248599"/>
      </p:ext>
    </p:extLst>
  </p:cSld>
  <p:clrMapOvr>
    <a:masterClrMapping/>
  </p:clrMapOvr>
  <p:transition>
    <p:wheel spokes="8"/>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err="1"/>
              <a:t>Mendelow’s</a:t>
            </a:r>
            <a:r>
              <a:rPr lang="en-GB" dirty="0"/>
              <a:t> power-interest </a:t>
            </a:r>
            <a:r>
              <a:rPr lang="en-GB" dirty="0" smtClean="0"/>
              <a:t>matrix (1991)</a:t>
            </a:r>
            <a:r>
              <a:rPr lang="en-GB" dirty="0"/>
              <a:t/>
            </a:r>
            <a:br>
              <a:rPr lang="en-GB" dirty="0"/>
            </a:br>
            <a:endParaRPr lang="en-GB" dirty="0"/>
          </a:p>
        </p:txBody>
      </p:sp>
    </p:spTree>
    <p:extLst>
      <p:ext uri="{BB962C8B-B14F-4D97-AF65-F5344CB8AC3E}">
        <p14:creationId xmlns:p14="http://schemas.microsoft.com/office/powerpoint/2010/main" val="739304637"/>
      </p:ext>
    </p:extLst>
  </p:cSld>
  <p:clrMapOvr>
    <a:masterClrMapping/>
  </p:clrMapOvr>
  <p:transition>
    <p:wheel spokes="8"/>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482297" y="1992086"/>
            <a:ext cx="6302292" cy="2930978"/>
          </a:xfrm>
          <a:prstGeom prst="rect">
            <a:avLst/>
          </a:prstGeom>
        </p:spPr>
      </p:pic>
    </p:spTree>
    <p:extLst>
      <p:ext uri="{BB962C8B-B14F-4D97-AF65-F5344CB8AC3E}">
        <p14:creationId xmlns:p14="http://schemas.microsoft.com/office/powerpoint/2010/main" val="3100745204"/>
      </p:ext>
    </p:extLst>
  </p:cSld>
  <p:clrMapOvr>
    <a:masterClrMapping/>
  </p:clrMapOvr>
  <p:transition>
    <p:wheel spokes="8"/>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B7397D4F-98AA-8C4E-A3F8-A77B8AD20CAF}"/>
              </a:ext>
            </a:extLst>
          </p:cNvPr>
          <p:cNvPicPr>
            <a:picLocks noChangeAspect="1"/>
          </p:cNvPicPr>
          <p:nvPr/>
        </p:nvPicPr>
        <p:blipFill>
          <a:blip r:embed="rId2"/>
          <a:stretch>
            <a:fillRect/>
          </a:stretch>
        </p:blipFill>
        <p:spPr>
          <a:xfrm>
            <a:off x="2505101" y="1459547"/>
            <a:ext cx="4133799" cy="3938906"/>
          </a:xfrm>
          <a:prstGeom prst="rect">
            <a:avLst/>
          </a:prstGeom>
        </p:spPr>
      </p:pic>
    </p:spTree>
    <p:extLst>
      <p:ext uri="{BB962C8B-B14F-4D97-AF65-F5344CB8AC3E}">
        <p14:creationId xmlns:p14="http://schemas.microsoft.com/office/powerpoint/2010/main" val="2789006115"/>
      </p:ext>
    </p:extLst>
  </p:cSld>
  <p:clrMapOvr>
    <a:masterClrMapping/>
  </p:clrMapOvr>
  <p:transition>
    <p:wheel spokes="8"/>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590764" y="1024863"/>
          <a:ext cx="7941694" cy="4731184"/>
        </p:xfrm>
        <a:graphic>
          <a:graphicData uri="http://schemas.openxmlformats.org/drawingml/2006/table">
            <a:tbl>
              <a:tblPr firstRow="1" bandRow="1">
                <a:tableStyleId>{69C7853C-536D-4A76-A0AE-DD22124D55A5}</a:tableStyleId>
              </a:tblPr>
              <a:tblGrid>
                <a:gridCol w="2163143">
                  <a:extLst>
                    <a:ext uri="{9D8B030D-6E8A-4147-A177-3AD203B41FA5}">
                      <a16:colId xmlns="" xmlns:a16="http://schemas.microsoft.com/office/drawing/2014/main" val="540044213"/>
                    </a:ext>
                  </a:extLst>
                </a:gridCol>
                <a:gridCol w="1452266">
                  <a:extLst>
                    <a:ext uri="{9D8B030D-6E8A-4147-A177-3AD203B41FA5}">
                      <a16:colId xmlns="" xmlns:a16="http://schemas.microsoft.com/office/drawing/2014/main" val="2850256718"/>
                    </a:ext>
                  </a:extLst>
                </a:gridCol>
                <a:gridCol w="2163143">
                  <a:extLst>
                    <a:ext uri="{9D8B030D-6E8A-4147-A177-3AD203B41FA5}">
                      <a16:colId xmlns="" xmlns:a16="http://schemas.microsoft.com/office/drawing/2014/main" val="2501146088"/>
                    </a:ext>
                  </a:extLst>
                </a:gridCol>
                <a:gridCol w="2163143">
                  <a:extLst>
                    <a:ext uri="{9D8B030D-6E8A-4147-A177-3AD203B41FA5}">
                      <a16:colId xmlns="" xmlns:a16="http://schemas.microsoft.com/office/drawing/2014/main" val="1085963635"/>
                    </a:ext>
                  </a:extLst>
                </a:gridCol>
              </a:tblGrid>
              <a:tr h="1810007">
                <a:tc rowSpan="2" gridSpan="2">
                  <a:txBody>
                    <a:bodyPr/>
                    <a:lstStyle/>
                    <a:p>
                      <a:pPr algn="ctr"/>
                      <a:endParaRPr lang="en-US" sz="1400" dirty="0"/>
                    </a:p>
                  </a:txBody>
                  <a:tcPr marL="72647" marR="72647" marT="36323" marB="36323"/>
                </a:tc>
                <a:tc rowSpan="2" hMerge="1">
                  <a:txBody>
                    <a:bodyPr/>
                    <a:lstStyle/>
                    <a:p>
                      <a:pPr algn="ctr"/>
                      <a:endParaRPr lang="en-US" dirty="0"/>
                    </a:p>
                  </a:txBody>
                  <a:tcPr/>
                </a:tc>
                <a:tc gridSpan="2">
                  <a:txBody>
                    <a:bodyPr/>
                    <a:lstStyle/>
                    <a:p>
                      <a:pPr algn="ctr"/>
                      <a:endParaRPr lang="en-US" sz="1400" b="1" dirty="0">
                        <a:solidFill>
                          <a:schemeClr val="tx1"/>
                        </a:solidFill>
                      </a:endParaRPr>
                    </a:p>
                    <a:p>
                      <a:pPr algn="ctr"/>
                      <a:r>
                        <a:rPr lang="en-US" sz="1400" b="1" dirty="0">
                          <a:solidFill>
                            <a:srgbClr val="FF0000"/>
                          </a:solidFill>
                        </a:rPr>
                        <a:t>Level of Interest</a:t>
                      </a:r>
                    </a:p>
                    <a:p>
                      <a:pPr algn="ctr"/>
                      <a:r>
                        <a:rPr lang="en-US" sz="1400" b="1" dirty="0">
                          <a:solidFill>
                            <a:srgbClr val="FF0000"/>
                          </a:solidFill>
                        </a:rPr>
                        <a:t>HOW MUCH ATTENTION DO THESE STAKEHOLDERS PAY TO THE ORGANISATION – HOW INTERESTED ARE THEY IN WHAT THE ORGANISATION IS DOING</a:t>
                      </a:r>
                    </a:p>
                    <a:p>
                      <a:pPr algn="ctr"/>
                      <a:endParaRPr lang="en-US" sz="1400" b="1" dirty="0">
                        <a:solidFill>
                          <a:schemeClr val="tx1"/>
                        </a:solidFill>
                      </a:endParaRPr>
                    </a:p>
                  </a:txBody>
                  <a:tcPr marL="72647" marR="72647" marT="36323" marB="36323"/>
                </a:tc>
                <a:tc hMerge="1">
                  <a:txBody>
                    <a:bodyPr/>
                    <a:lstStyle/>
                    <a:p>
                      <a:endParaRPr lang="en-US" dirty="0"/>
                    </a:p>
                  </a:txBody>
                  <a:tcPr/>
                </a:tc>
                <a:extLst>
                  <a:ext uri="{0D108BD9-81ED-4DB2-BD59-A6C34878D82A}">
                    <a16:rowId xmlns=""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 xmlns:a16="http://schemas.microsoft.com/office/drawing/2014/main" val="740755332"/>
                  </a:ext>
                </a:extLst>
              </a:tr>
              <a:tr h="1191410">
                <a:tc rowSpan="2">
                  <a:txBody>
                    <a:bodyPr/>
                    <a:lstStyle/>
                    <a:p>
                      <a:pPr algn="ctr"/>
                      <a:endParaRPr lang="en-US" sz="1400"/>
                    </a:p>
                    <a:p>
                      <a:pPr algn="ctr"/>
                      <a:endParaRPr lang="en-US" sz="1400"/>
                    </a:p>
                    <a:p>
                      <a:pPr algn="ctr"/>
                      <a:endParaRPr lang="en-US" sz="1400" b="1"/>
                    </a:p>
                    <a:p>
                      <a:pPr algn="ctr"/>
                      <a:r>
                        <a:rPr lang="en-US" sz="1400" b="1"/>
                        <a:t>Level of Power</a:t>
                      </a: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a:t>Keep informed</a:t>
                      </a:r>
                    </a:p>
                    <a:p>
                      <a:pPr algn="ctr"/>
                      <a:endParaRPr lang="en-US" sz="1400"/>
                    </a:p>
                    <a:p>
                      <a:pPr algn="ctr"/>
                      <a:r>
                        <a:rPr lang="en-US" sz="1400" b="1"/>
                        <a:t>B</a:t>
                      </a:r>
                    </a:p>
                  </a:txBody>
                  <a:tcPr marL="72647" marR="72647" marT="36323" marB="36323"/>
                </a:tc>
                <a:extLst>
                  <a:ext uri="{0D108BD9-81ED-4DB2-BD59-A6C34878D82A}">
                    <a16:rowId xmlns="" xmlns:a16="http://schemas.microsoft.com/office/drawing/2014/main" val="1687455405"/>
                  </a:ext>
                </a:extLst>
              </a:tr>
              <a:tr h="1191410">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dirty="0"/>
                        <a:t>Key players</a:t>
                      </a:r>
                    </a:p>
                    <a:p>
                      <a:pPr algn="ctr"/>
                      <a:endParaRPr lang="en-US" sz="1400" dirty="0"/>
                    </a:p>
                    <a:p>
                      <a:pPr algn="ctr"/>
                      <a:r>
                        <a:rPr lang="en-US" sz="1400" b="1" dirty="0"/>
                        <a:t>D</a:t>
                      </a:r>
                    </a:p>
                  </a:txBody>
                  <a:tcPr marL="72647" marR="72647" marT="36323" marB="36323"/>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360541694"/>
      </p:ext>
    </p:extLst>
  </p:cSld>
  <p:clrMapOvr>
    <a:masterClrMapping/>
  </p:clrMapOvr>
  <p:transition>
    <p:wheel spokes="8"/>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601155" y="1482063"/>
          <a:ext cx="7941694" cy="3972573"/>
        </p:xfrm>
        <a:graphic>
          <a:graphicData uri="http://schemas.openxmlformats.org/drawingml/2006/table">
            <a:tbl>
              <a:tblPr firstRow="1" bandRow="1">
                <a:tableStyleId>{69C7853C-536D-4A76-A0AE-DD22124D55A5}</a:tableStyleId>
              </a:tblPr>
              <a:tblGrid>
                <a:gridCol w="2163143">
                  <a:extLst>
                    <a:ext uri="{9D8B030D-6E8A-4147-A177-3AD203B41FA5}">
                      <a16:colId xmlns="" xmlns:a16="http://schemas.microsoft.com/office/drawing/2014/main" val="540044213"/>
                    </a:ext>
                  </a:extLst>
                </a:gridCol>
                <a:gridCol w="1452266">
                  <a:extLst>
                    <a:ext uri="{9D8B030D-6E8A-4147-A177-3AD203B41FA5}">
                      <a16:colId xmlns="" xmlns:a16="http://schemas.microsoft.com/office/drawing/2014/main" val="2850256718"/>
                    </a:ext>
                  </a:extLst>
                </a:gridCol>
                <a:gridCol w="2163143">
                  <a:extLst>
                    <a:ext uri="{9D8B030D-6E8A-4147-A177-3AD203B41FA5}">
                      <a16:colId xmlns="" xmlns:a16="http://schemas.microsoft.com/office/drawing/2014/main" val="2501146088"/>
                    </a:ext>
                  </a:extLst>
                </a:gridCol>
                <a:gridCol w="2163143">
                  <a:extLst>
                    <a:ext uri="{9D8B030D-6E8A-4147-A177-3AD203B41FA5}">
                      <a16:colId xmlns="" xmlns:a16="http://schemas.microsoft.com/office/drawing/2014/main" val="1085963635"/>
                    </a:ext>
                  </a:extLst>
                </a:gridCol>
              </a:tblGrid>
              <a:tr h="755528">
                <a:tc rowSpan="2" gridSpan="2">
                  <a:txBody>
                    <a:bodyPr/>
                    <a:lstStyle/>
                    <a:p>
                      <a:pPr algn="ctr"/>
                      <a:endParaRPr lang="en-US" sz="1400" dirty="0"/>
                    </a:p>
                  </a:txBody>
                  <a:tcPr marL="72647" marR="72647" marT="36323" marB="36323"/>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2647" marR="72647" marT="36323" marB="36323"/>
                </a:tc>
                <a:tc hMerge="1">
                  <a:txBody>
                    <a:bodyPr/>
                    <a:lstStyle/>
                    <a:p>
                      <a:endParaRPr lang="en-US" dirty="0"/>
                    </a:p>
                  </a:txBody>
                  <a:tcPr/>
                </a:tc>
                <a:extLst>
                  <a:ext uri="{0D108BD9-81ED-4DB2-BD59-A6C34878D82A}">
                    <a16:rowId xmlns=""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 xmlns:a16="http://schemas.microsoft.com/office/drawing/2014/main" val="740755332"/>
                  </a:ext>
                </a:extLst>
              </a:tr>
              <a:tr h="1191410">
                <a:tc rowSpan="2">
                  <a:txBody>
                    <a:bodyPr/>
                    <a:lstStyle/>
                    <a:p>
                      <a:pPr algn="ctr"/>
                      <a:endParaRPr lang="en-US" sz="1400" dirty="0"/>
                    </a:p>
                    <a:p>
                      <a:pPr algn="ctr"/>
                      <a:endParaRPr lang="en-US" sz="1400" dirty="0"/>
                    </a:p>
                    <a:p>
                      <a:pPr algn="ctr"/>
                      <a:endParaRPr lang="en-US" sz="1400" b="1" dirty="0"/>
                    </a:p>
                    <a:p>
                      <a:pPr algn="ctr"/>
                      <a:r>
                        <a:rPr lang="en-US" sz="1400" b="1" dirty="0">
                          <a:solidFill>
                            <a:srgbClr val="FF0000"/>
                          </a:solidFill>
                        </a:rPr>
                        <a:t>Level of Power</a:t>
                      </a:r>
                    </a:p>
                    <a:p>
                      <a:pPr algn="ctr"/>
                      <a:r>
                        <a:rPr lang="en-US" sz="1400" b="1" dirty="0">
                          <a:solidFill>
                            <a:srgbClr val="FF0000"/>
                          </a:solidFill>
                        </a:rPr>
                        <a:t>CAN THESE STAKEHOLDERS DISRUPT YOUR PLANS? HOW MUCH POWER DO THESE STAKEHOLDERS HAVE OVER THE ORGANISATION?</a:t>
                      </a: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dirty="0"/>
                        <a:t>Keep informed</a:t>
                      </a:r>
                    </a:p>
                    <a:p>
                      <a:pPr algn="ctr"/>
                      <a:endParaRPr lang="en-US" sz="1400" dirty="0"/>
                    </a:p>
                    <a:p>
                      <a:pPr algn="ctr"/>
                      <a:r>
                        <a:rPr lang="en-US" sz="1400" b="1" dirty="0"/>
                        <a:t>B</a:t>
                      </a:r>
                    </a:p>
                  </a:txBody>
                  <a:tcPr marL="72647" marR="72647" marT="36323" marB="36323"/>
                </a:tc>
                <a:extLst>
                  <a:ext uri="{0D108BD9-81ED-4DB2-BD59-A6C34878D82A}">
                    <a16:rowId xmlns="" xmlns:a16="http://schemas.microsoft.com/office/drawing/2014/main" val="1687455405"/>
                  </a:ext>
                </a:extLst>
              </a:tr>
              <a:tr h="1487277">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dirty="0"/>
                        <a:t>Key players</a:t>
                      </a:r>
                    </a:p>
                    <a:p>
                      <a:pPr algn="ctr"/>
                      <a:endParaRPr lang="en-US" sz="1400" dirty="0"/>
                    </a:p>
                    <a:p>
                      <a:pPr algn="ctr"/>
                      <a:r>
                        <a:rPr lang="en-US" sz="1400" b="1" dirty="0"/>
                        <a:t>D</a:t>
                      </a:r>
                    </a:p>
                  </a:txBody>
                  <a:tcPr marL="72647" marR="72647" marT="36323" marB="36323"/>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1318370624"/>
      </p:ext>
    </p:extLst>
  </p:cSld>
  <p:clrMapOvr>
    <a:masterClrMapping/>
  </p:clrMapOvr>
  <p:transition>
    <p:wheel spokes="8"/>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590764" y="1024863"/>
          <a:ext cx="7941694" cy="4731184"/>
        </p:xfrm>
        <a:graphic>
          <a:graphicData uri="http://schemas.openxmlformats.org/drawingml/2006/table">
            <a:tbl>
              <a:tblPr firstRow="1" bandRow="1">
                <a:tableStyleId>{69C7853C-536D-4A76-A0AE-DD22124D55A5}</a:tableStyleId>
              </a:tblPr>
              <a:tblGrid>
                <a:gridCol w="2163143">
                  <a:extLst>
                    <a:ext uri="{9D8B030D-6E8A-4147-A177-3AD203B41FA5}">
                      <a16:colId xmlns="" xmlns:a16="http://schemas.microsoft.com/office/drawing/2014/main" val="540044213"/>
                    </a:ext>
                  </a:extLst>
                </a:gridCol>
                <a:gridCol w="1452266">
                  <a:extLst>
                    <a:ext uri="{9D8B030D-6E8A-4147-A177-3AD203B41FA5}">
                      <a16:colId xmlns="" xmlns:a16="http://schemas.microsoft.com/office/drawing/2014/main" val="2850256718"/>
                    </a:ext>
                  </a:extLst>
                </a:gridCol>
                <a:gridCol w="2163143">
                  <a:extLst>
                    <a:ext uri="{9D8B030D-6E8A-4147-A177-3AD203B41FA5}">
                      <a16:colId xmlns="" xmlns:a16="http://schemas.microsoft.com/office/drawing/2014/main" val="2501146088"/>
                    </a:ext>
                  </a:extLst>
                </a:gridCol>
                <a:gridCol w="2163143">
                  <a:extLst>
                    <a:ext uri="{9D8B030D-6E8A-4147-A177-3AD203B41FA5}">
                      <a16:colId xmlns="" xmlns:a16="http://schemas.microsoft.com/office/drawing/2014/main" val="1085963635"/>
                    </a:ext>
                  </a:extLst>
                </a:gridCol>
              </a:tblGrid>
              <a:tr h="1810007">
                <a:tc rowSpan="2" gridSpan="2">
                  <a:txBody>
                    <a:bodyPr/>
                    <a:lstStyle/>
                    <a:p>
                      <a:pPr algn="ctr"/>
                      <a:endParaRPr lang="en-US" sz="1400" dirty="0"/>
                    </a:p>
                  </a:txBody>
                  <a:tcPr marL="72647" marR="72647" marT="36323" marB="36323"/>
                </a:tc>
                <a:tc rowSpan="2" hMerge="1">
                  <a:txBody>
                    <a:bodyPr/>
                    <a:lstStyle/>
                    <a:p>
                      <a:pPr algn="ctr"/>
                      <a:endParaRPr lang="en-US" dirty="0"/>
                    </a:p>
                  </a:txBody>
                  <a:tcPr/>
                </a:tc>
                <a:tc gridSpan="2">
                  <a:txBody>
                    <a:bodyPr/>
                    <a:lstStyle/>
                    <a:p>
                      <a:pPr algn="ctr"/>
                      <a:endParaRPr lang="en-US" sz="1400" b="1" dirty="0">
                        <a:solidFill>
                          <a:schemeClr val="tx1"/>
                        </a:solidFill>
                      </a:endParaRPr>
                    </a:p>
                    <a:p>
                      <a:pPr algn="ctr"/>
                      <a:r>
                        <a:rPr lang="en-US" sz="1400" b="1" dirty="0">
                          <a:solidFill>
                            <a:srgbClr val="FF0000"/>
                          </a:solidFill>
                        </a:rPr>
                        <a:t>Level of Interest</a:t>
                      </a:r>
                    </a:p>
                    <a:p>
                      <a:pPr algn="ctr"/>
                      <a:r>
                        <a:rPr lang="en-US" sz="1400" b="1" dirty="0">
                          <a:solidFill>
                            <a:srgbClr val="FF0000"/>
                          </a:solidFill>
                        </a:rPr>
                        <a:t>HOW MUCH ATTENTION DO THESE STAKEHOLDERS PAY TO THE ORGANISATION – HOW INTERESTED ARE THEY IN WHAT THE ORGANISATION IS DOING</a:t>
                      </a:r>
                    </a:p>
                    <a:p>
                      <a:pPr algn="ctr"/>
                      <a:endParaRPr lang="en-US" sz="1400" b="1" dirty="0">
                        <a:solidFill>
                          <a:schemeClr val="tx1"/>
                        </a:solidFill>
                      </a:endParaRPr>
                    </a:p>
                  </a:txBody>
                  <a:tcPr marL="72647" marR="72647" marT="36323" marB="36323"/>
                </a:tc>
                <a:tc hMerge="1">
                  <a:txBody>
                    <a:bodyPr/>
                    <a:lstStyle/>
                    <a:p>
                      <a:endParaRPr lang="en-US" dirty="0"/>
                    </a:p>
                  </a:txBody>
                  <a:tcPr/>
                </a:tc>
                <a:extLst>
                  <a:ext uri="{0D108BD9-81ED-4DB2-BD59-A6C34878D82A}">
                    <a16:rowId xmlns=""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 xmlns:a16="http://schemas.microsoft.com/office/drawing/2014/main" val="740755332"/>
                  </a:ext>
                </a:extLst>
              </a:tr>
              <a:tr h="1191410">
                <a:tc rowSpan="2">
                  <a:txBody>
                    <a:bodyPr/>
                    <a:lstStyle/>
                    <a:p>
                      <a:pPr algn="ctr"/>
                      <a:endParaRPr lang="en-US" sz="1400" dirty="0"/>
                    </a:p>
                    <a:p>
                      <a:pPr algn="ctr"/>
                      <a:endParaRPr lang="en-US" sz="1400" dirty="0"/>
                    </a:p>
                    <a:p>
                      <a:pPr algn="ctr"/>
                      <a:r>
                        <a:rPr lang="en-GB" sz="1400" b="1" dirty="0" smtClean="0">
                          <a:solidFill>
                            <a:srgbClr val="FF0000"/>
                          </a:solidFill>
                        </a:rPr>
                        <a:t>Level of Power</a:t>
                      </a:r>
                    </a:p>
                    <a:p>
                      <a:pPr algn="ctr"/>
                      <a:r>
                        <a:rPr lang="en-GB" sz="1400" b="1" dirty="0" smtClean="0">
                          <a:solidFill>
                            <a:srgbClr val="FF0000"/>
                          </a:solidFill>
                        </a:rPr>
                        <a:t>CAN THESE STAKEHOLDERS DISRUPT YOUR PLANS? HOW MUCH POWER DO THESE STAKEHOLDERS HAVE OVER THE ORGANISATION?</a:t>
                      </a:r>
                      <a:endParaRPr lang="en-GB" sz="1400" b="1" dirty="0">
                        <a:solidFill>
                          <a:srgbClr val="FF0000"/>
                        </a:solidFill>
                      </a:endParaRP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a:t>Keep informed</a:t>
                      </a:r>
                    </a:p>
                    <a:p>
                      <a:pPr algn="ctr"/>
                      <a:endParaRPr lang="en-US" sz="1400"/>
                    </a:p>
                    <a:p>
                      <a:pPr algn="ctr"/>
                      <a:r>
                        <a:rPr lang="en-US" sz="1400" b="1"/>
                        <a:t>B</a:t>
                      </a:r>
                    </a:p>
                  </a:txBody>
                  <a:tcPr marL="72647" marR="72647" marT="36323" marB="36323"/>
                </a:tc>
                <a:extLst>
                  <a:ext uri="{0D108BD9-81ED-4DB2-BD59-A6C34878D82A}">
                    <a16:rowId xmlns="" xmlns:a16="http://schemas.microsoft.com/office/drawing/2014/main" val="1687455405"/>
                  </a:ext>
                </a:extLst>
              </a:tr>
              <a:tr h="1270107">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dirty="0"/>
                        <a:t>Key players</a:t>
                      </a:r>
                    </a:p>
                    <a:p>
                      <a:pPr algn="ctr"/>
                      <a:endParaRPr lang="en-US" sz="1400" dirty="0"/>
                    </a:p>
                    <a:p>
                      <a:pPr algn="ctr"/>
                      <a:r>
                        <a:rPr lang="en-US" sz="1400" b="1" dirty="0"/>
                        <a:t>D</a:t>
                      </a:r>
                    </a:p>
                  </a:txBody>
                  <a:tcPr marL="72647" marR="72647" marT="36323" marB="36323"/>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636778868"/>
      </p:ext>
    </p:extLst>
  </p:cSld>
  <p:clrMapOvr>
    <a:masterClrMapping/>
  </p:clrMapOvr>
  <p:transition>
    <p:wheel spokes="8"/>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262647" y="940558"/>
          <a:ext cx="8523595" cy="4944791"/>
        </p:xfrm>
        <a:graphic>
          <a:graphicData uri="http://schemas.openxmlformats.org/drawingml/2006/table">
            <a:tbl>
              <a:tblPr firstRow="1" bandRow="1">
                <a:tableStyleId>{69C7853C-536D-4A76-A0AE-DD22124D55A5}</a:tableStyleId>
              </a:tblPr>
              <a:tblGrid>
                <a:gridCol w="2321639">
                  <a:extLst>
                    <a:ext uri="{9D8B030D-6E8A-4147-A177-3AD203B41FA5}">
                      <a16:colId xmlns="" xmlns:a16="http://schemas.microsoft.com/office/drawing/2014/main" val="540044213"/>
                    </a:ext>
                  </a:extLst>
                </a:gridCol>
                <a:gridCol w="1558677">
                  <a:extLst>
                    <a:ext uri="{9D8B030D-6E8A-4147-A177-3AD203B41FA5}">
                      <a16:colId xmlns="" xmlns:a16="http://schemas.microsoft.com/office/drawing/2014/main" val="2850256718"/>
                    </a:ext>
                  </a:extLst>
                </a:gridCol>
                <a:gridCol w="2321639">
                  <a:extLst>
                    <a:ext uri="{9D8B030D-6E8A-4147-A177-3AD203B41FA5}">
                      <a16:colId xmlns="" xmlns:a16="http://schemas.microsoft.com/office/drawing/2014/main" val="2501146088"/>
                    </a:ext>
                  </a:extLst>
                </a:gridCol>
                <a:gridCol w="2321639">
                  <a:extLst>
                    <a:ext uri="{9D8B030D-6E8A-4147-A177-3AD203B41FA5}">
                      <a16:colId xmlns="" xmlns:a16="http://schemas.microsoft.com/office/drawing/2014/main" val="1085963635"/>
                    </a:ext>
                  </a:extLst>
                </a:gridCol>
              </a:tblGrid>
              <a:tr h="1638557">
                <a:tc rowSpan="2" gridSpan="2">
                  <a:txBody>
                    <a:bodyPr/>
                    <a:lstStyle/>
                    <a:p>
                      <a:pPr algn="ctr"/>
                      <a:endParaRPr lang="en-US" sz="1400" dirty="0"/>
                    </a:p>
                  </a:txBody>
                  <a:tcPr marL="72647" marR="72647" marT="36323" marB="36323"/>
                </a:tc>
                <a:tc rowSpan="2" hMerge="1">
                  <a:txBody>
                    <a:bodyPr/>
                    <a:lstStyle/>
                    <a:p>
                      <a:pPr algn="ctr"/>
                      <a:endParaRPr lang="en-US" dirty="0"/>
                    </a:p>
                  </a:txBody>
                  <a:tcPr/>
                </a:tc>
                <a:tc gridSpan="2">
                  <a:txBody>
                    <a:bodyPr/>
                    <a:lstStyle/>
                    <a:p>
                      <a:pPr algn="ctr"/>
                      <a:endParaRPr lang="en-US" sz="1200" b="1" dirty="0">
                        <a:solidFill>
                          <a:schemeClr val="tx1"/>
                        </a:solidFill>
                      </a:endParaRPr>
                    </a:p>
                    <a:p>
                      <a:pPr algn="ctr"/>
                      <a:r>
                        <a:rPr lang="en-US" sz="1200" b="1" dirty="0">
                          <a:solidFill>
                            <a:schemeClr val="tx1"/>
                          </a:solidFill>
                        </a:rPr>
                        <a:t>Level of </a:t>
                      </a:r>
                      <a:r>
                        <a:rPr lang="en-US" sz="1200" b="1" dirty="0" smtClean="0">
                          <a:solidFill>
                            <a:schemeClr val="tx1"/>
                          </a:solidFill>
                        </a:rPr>
                        <a:t>Interest</a:t>
                      </a:r>
                    </a:p>
                    <a:p>
                      <a:pPr algn="ctr"/>
                      <a:r>
                        <a:rPr lang="en-GB" sz="1200" b="1" dirty="0" smtClean="0">
                          <a:solidFill>
                            <a:schemeClr val="tx1"/>
                          </a:solidFill>
                        </a:rPr>
                        <a:t>HOW MUCH ATTENTION DO THESE STAKEHOLDERS PAY TO THE ORGANISATION – HOW INTERESTED ARE THEY IN WHAT THE ORGANISATION IS DOING</a:t>
                      </a:r>
                    </a:p>
                    <a:p>
                      <a:pPr algn="ctr"/>
                      <a:endParaRPr lang="en-GB" sz="1400" b="1" dirty="0" smtClean="0">
                        <a:solidFill>
                          <a:schemeClr val="tx1"/>
                        </a:solidFill>
                      </a:endParaRPr>
                    </a:p>
                    <a:p>
                      <a:pPr algn="ctr"/>
                      <a:endParaRPr lang="en-US" sz="1400" b="1" dirty="0">
                        <a:solidFill>
                          <a:schemeClr val="tx1"/>
                        </a:solidFill>
                      </a:endParaRPr>
                    </a:p>
                    <a:p>
                      <a:pPr algn="ctr"/>
                      <a:endParaRPr lang="en-US" sz="1400" b="1" dirty="0">
                        <a:solidFill>
                          <a:schemeClr val="tx1"/>
                        </a:solidFill>
                      </a:endParaRPr>
                    </a:p>
                  </a:txBody>
                  <a:tcPr marL="72647" marR="72647" marT="36323" marB="36323"/>
                </a:tc>
                <a:tc hMerge="1">
                  <a:txBody>
                    <a:bodyPr/>
                    <a:lstStyle/>
                    <a:p>
                      <a:endParaRPr lang="en-US" dirty="0"/>
                    </a:p>
                  </a:txBody>
                  <a:tcPr/>
                </a:tc>
                <a:extLst>
                  <a:ext uri="{0D108BD9-81ED-4DB2-BD59-A6C34878D82A}">
                    <a16:rowId xmlns="" xmlns:a16="http://schemas.microsoft.com/office/drawing/2014/main" val="4051271745"/>
                  </a:ext>
                </a:extLst>
              </a:tr>
              <a:tr h="621287">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dirty="0"/>
                    </a:p>
                    <a:p>
                      <a:pPr algn="ctr"/>
                      <a:r>
                        <a:rPr lang="en-US" sz="800" b="1" dirty="0"/>
                        <a:t>Low </a:t>
                      </a:r>
                    </a:p>
                    <a:p>
                      <a:pPr algn="ctr"/>
                      <a:endParaRPr lang="en-US" sz="1400" dirty="0"/>
                    </a:p>
                  </a:txBody>
                  <a:tcPr marL="72647" marR="72647" marT="36323" marB="36323"/>
                </a:tc>
                <a:tc>
                  <a:txBody>
                    <a:bodyPr/>
                    <a:lstStyle/>
                    <a:p>
                      <a:pPr algn="ctr"/>
                      <a:endParaRPr lang="en-US" sz="1400" dirty="0"/>
                    </a:p>
                    <a:p>
                      <a:pPr algn="ctr"/>
                      <a:r>
                        <a:rPr lang="en-US" sz="800" b="1" dirty="0"/>
                        <a:t>High</a:t>
                      </a:r>
                    </a:p>
                  </a:txBody>
                  <a:tcPr marL="72647" marR="72647" marT="36323" marB="36323"/>
                </a:tc>
                <a:extLst>
                  <a:ext uri="{0D108BD9-81ED-4DB2-BD59-A6C34878D82A}">
                    <a16:rowId xmlns="" xmlns:a16="http://schemas.microsoft.com/office/drawing/2014/main" val="740755332"/>
                  </a:ext>
                </a:extLst>
              </a:tr>
              <a:tr h="1334102">
                <a:tc rowSpan="2">
                  <a:txBody>
                    <a:bodyPr/>
                    <a:lstStyle/>
                    <a:p>
                      <a:pPr algn="ctr"/>
                      <a:endParaRPr lang="en-GB" sz="1400" b="1" dirty="0" smtClean="0"/>
                    </a:p>
                    <a:p>
                      <a:pPr algn="ctr"/>
                      <a:r>
                        <a:rPr lang="en-GB" sz="1200" b="1" dirty="0" smtClean="0"/>
                        <a:t>Level of Power</a:t>
                      </a:r>
                    </a:p>
                    <a:p>
                      <a:pPr algn="ctr"/>
                      <a:r>
                        <a:rPr lang="en-GB" sz="1200" b="1" dirty="0" smtClean="0"/>
                        <a:t>CAN THESE STAKEHOLDERS DISRUPT YOUR PLANS? HOW MUCH POWER DO THESE STAKEHOLDERS HAVE OVER THE ORGANISATION?</a:t>
                      </a:r>
                    </a:p>
                    <a:p>
                      <a:pPr algn="ctr"/>
                      <a:endParaRPr lang="en-US" sz="1200" b="1" dirty="0"/>
                    </a:p>
                  </a:txBody>
                  <a:tcPr marL="72647" marR="72647" marT="36323" marB="36323"/>
                </a:tc>
                <a:tc>
                  <a:txBody>
                    <a:bodyPr/>
                    <a:lstStyle/>
                    <a:p>
                      <a:pPr algn="ctr"/>
                      <a:endParaRPr lang="en-US" sz="1400" dirty="0"/>
                    </a:p>
                    <a:p>
                      <a:pPr algn="ctr"/>
                      <a:endParaRPr lang="en-US" sz="1400" dirty="0"/>
                    </a:p>
                    <a:p>
                      <a:pPr algn="ctr"/>
                      <a:r>
                        <a:rPr lang="en-US" sz="800" b="1" dirty="0"/>
                        <a:t>Low</a:t>
                      </a:r>
                    </a:p>
                    <a:p>
                      <a:pPr algn="ctr"/>
                      <a:endParaRPr lang="en-US" sz="1400" dirty="0"/>
                    </a:p>
                    <a:p>
                      <a:pPr algn="ctr"/>
                      <a:endParaRPr lang="en-US" sz="1400" dirty="0"/>
                    </a:p>
                  </a:txBody>
                  <a:tcPr marL="72647" marR="72647" marT="36323" marB="36323"/>
                </a:tc>
                <a:tc>
                  <a:txBody>
                    <a:bodyPr/>
                    <a:lstStyle/>
                    <a:p>
                      <a:pPr algn="ctr"/>
                      <a:r>
                        <a:rPr lang="en-US" sz="800" dirty="0"/>
                        <a:t>Minimal effort</a:t>
                      </a:r>
                    </a:p>
                    <a:p>
                      <a:pPr algn="ctr"/>
                      <a:endParaRPr lang="en-US" sz="800" dirty="0"/>
                    </a:p>
                    <a:p>
                      <a:pPr algn="ctr"/>
                      <a:r>
                        <a:rPr lang="en-US" sz="800" b="1" dirty="0" smtClean="0"/>
                        <a:t>A</a:t>
                      </a:r>
                    </a:p>
                    <a:p>
                      <a:pPr algn="ctr"/>
                      <a:r>
                        <a:rPr lang="en-GB" sz="800" b="0" dirty="0" smtClean="0"/>
                        <a:t>Low power, less interested people (Monitor): don’t bore these stakeholder groups with excessive communication, keep an eye to check if their levels of interest or power change.</a:t>
                      </a:r>
                      <a:endParaRPr lang="en-US" sz="800" b="0" dirty="0"/>
                    </a:p>
                  </a:txBody>
                  <a:tcPr marL="72647" marR="72647" marT="36323" marB="36323"/>
                </a:tc>
                <a:tc>
                  <a:txBody>
                    <a:bodyPr/>
                    <a:lstStyle/>
                    <a:p>
                      <a:pPr algn="ctr"/>
                      <a:r>
                        <a:rPr lang="en-US" sz="800" dirty="0"/>
                        <a:t>Keep informed</a:t>
                      </a:r>
                    </a:p>
                    <a:p>
                      <a:pPr algn="ctr"/>
                      <a:endParaRPr lang="en-US" sz="800" dirty="0"/>
                    </a:p>
                    <a:p>
                      <a:pPr algn="ctr"/>
                      <a:r>
                        <a:rPr lang="en-US" sz="800" b="1" dirty="0" smtClean="0"/>
                        <a:t>B</a:t>
                      </a:r>
                    </a:p>
                    <a:p>
                      <a:pPr algn="ctr"/>
                      <a:r>
                        <a:rPr lang="en-GB" sz="800" b="0" dirty="0" smtClean="0"/>
                        <a:t>Low power, highly interested people (Keep Informed): adequately inform these people, and talk to them to ensure that no major issues are arising. These audiences can also help point out any areas that could be improved or have been overlooked.</a:t>
                      </a:r>
                      <a:endParaRPr lang="en-US" sz="800" b="0" dirty="0"/>
                    </a:p>
                  </a:txBody>
                  <a:tcPr marL="72647" marR="72647" marT="36323" marB="36323"/>
                </a:tc>
                <a:extLst>
                  <a:ext uri="{0D108BD9-81ED-4DB2-BD59-A6C34878D82A}">
                    <a16:rowId xmlns="" xmlns:a16="http://schemas.microsoft.com/office/drawing/2014/main" val="1687455405"/>
                  </a:ext>
                </a:extLst>
              </a:tr>
              <a:tr h="1350846">
                <a:tc vMerge="1">
                  <a:txBody>
                    <a:bodyPr/>
                    <a:lstStyle/>
                    <a:p>
                      <a:pPr algn="ctr"/>
                      <a:endParaRPr lang="en-US" dirty="0"/>
                    </a:p>
                  </a:txBody>
                  <a:tcPr/>
                </a:tc>
                <a:tc>
                  <a:txBody>
                    <a:bodyPr/>
                    <a:lstStyle/>
                    <a:p>
                      <a:pPr algn="ctr"/>
                      <a:endParaRPr lang="en-US" sz="1400" dirty="0"/>
                    </a:p>
                    <a:p>
                      <a:pPr algn="ctr"/>
                      <a:endParaRPr lang="en-US" sz="1400" dirty="0"/>
                    </a:p>
                    <a:p>
                      <a:pPr algn="ctr"/>
                      <a:r>
                        <a:rPr lang="en-US" sz="800" b="1" dirty="0"/>
                        <a:t>High</a:t>
                      </a:r>
                    </a:p>
                  </a:txBody>
                  <a:tcPr marL="72647" marR="72647" marT="36323" marB="36323"/>
                </a:tc>
                <a:tc>
                  <a:txBody>
                    <a:bodyPr/>
                    <a:lstStyle/>
                    <a:p>
                      <a:pPr algn="ctr"/>
                      <a:r>
                        <a:rPr lang="en-US" sz="800" dirty="0"/>
                        <a:t>Keep satisfied</a:t>
                      </a:r>
                    </a:p>
                    <a:p>
                      <a:pPr algn="ctr"/>
                      <a:endParaRPr lang="en-US" sz="800" dirty="0"/>
                    </a:p>
                    <a:p>
                      <a:pPr algn="ctr"/>
                      <a:r>
                        <a:rPr lang="en-US" sz="800" b="1" dirty="0" smtClean="0"/>
                        <a:t>C</a:t>
                      </a:r>
                    </a:p>
                    <a:p>
                      <a:pPr algn="ctr"/>
                      <a:r>
                        <a:rPr lang="en-GB" sz="800" b="0" dirty="0" smtClean="0"/>
                        <a:t>High power, less interested people (Keep Satisfied): put enough work in with these people to keep them satisfied, but not so much that they become bored with your message</a:t>
                      </a:r>
                      <a:endParaRPr lang="en-US" sz="800" b="0" dirty="0"/>
                    </a:p>
                    <a:p>
                      <a:pPr algn="ctr"/>
                      <a:endParaRPr lang="en-US" sz="800" dirty="0"/>
                    </a:p>
                    <a:p>
                      <a:pPr algn="ctr"/>
                      <a:endParaRPr lang="en-US" sz="800" dirty="0"/>
                    </a:p>
                  </a:txBody>
                  <a:tcPr marL="72647" marR="72647" marT="36323" marB="36323"/>
                </a:tc>
                <a:tc>
                  <a:txBody>
                    <a:bodyPr/>
                    <a:lstStyle/>
                    <a:p>
                      <a:pPr algn="ctr"/>
                      <a:r>
                        <a:rPr lang="en-US" sz="800" dirty="0"/>
                        <a:t>Key players</a:t>
                      </a:r>
                    </a:p>
                    <a:p>
                      <a:pPr algn="ctr"/>
                      <a:endParaRPr lang="en-US" sz="800" dirty="0"/>
                    </a:p>
                    <a:p>
                      <a:pPr algn="ctr"/>
                      <a:r>
                        <a:rPr lang="en-US" sz="800" b="1" dirty="0" smtClean="0"/>
                        <a:t>D</a:t>
                      </a:r>
                    </a:p>
                    <a:p>
                      <a:pPr algn="ctr"/>
                      <a:r>
                        <a:rPr lang="en-GB" sz="800" b="0" dirty="0" smtClean="0"/>
                        <a:t>High power, highly interested people (Manage Closely): aim to fully engage these people, making the greatest efforts to satisfy them.</a:t>
                      </a:r>
                      <a:endParaRPr lang="en-US" sz="800" b="0" dirty="0"/>
                    </a:p>
                  </a:txBody>
                  <a:tcPr marL="72647" marR="72647" marT="36323" marB="36323"/>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3741345241"/>
      </p:ext>
    </p:extLst>
  </p:cSld>
  <p:clrMapOvr>
    <a:masterClrMapping/>
  </p:clrMapOvr>
  <p:transition>
    <p:wheel spokes="8"/>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C151CD1-C651-444F-B621-6A263EF151A0}"/>
              </a:ext>
            </a:extLst>
          </p:cNvPr>
          <p:cNvSpPr>
            <a:spLocks noGrp="1"/>
          </p:cNvSpPr>
          <p:nvPr>
            <p:ph type="title"/>
          </p:nvPr>
        </p:nvSpPr>
        <p:spPr>
          <a:xfrm>
            <a:off x="5134603" y="1402970"/>
            <a:ext cx="3451614" cy="1288669"/>
          </a:xfrm>
        </p:spPr>
        <p:txBody>
          <a:bodyPr>
            <a:normAutofit/>
          </a:bodyPr>
          <a:lstStyle/>
          <a:p>
            <a:r>
              <a:rPr lang="en-US" dirty="0" err="1"/>
              <a:t>Mendelow</a:t>
            </a:r>
            <a:endParaRPr lang="en-US" dirty="0"/>
          </a:p>
        </p:txBody>
      </p:sp>
      <p:sp useBgFill="1">
        <p:nvSpPr>
          <p:cNvPr id="21" name="Rectangle 20">
            <a:extLst>
              <a:ext uri="{FF2B5EF4-FFF2-40B4-BE49-F238E27FC236}">
                <a16:creationId xmlns="" xmlns:a16="http://schemas.microsoft.com/office/drawing/2014/main" id="{4E1605C1-ED2D-4AAA-BD9C-24B82055F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00" y="857250"/>
            <a:ext cx="4758225"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22">
            <a:extLst>
              <a:ext uri="{FF2B5EF4-FFF2-40B4-BE49-F238E27FC236}">
                <a16:creationId xmlns="" xmlns:a16="http://schemas.microsoft.com/office/drawing/2014/main" id="{E8DFA4F8-B856-483B-85AE-5CDF5A5F13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2269" y="1047411"/>
            <a:ext cx="4388846" cy="47886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 xmlns:a16="http://schemas.microsoft.com/office/drawing/2014/main" id="{6FC9FCC7-29B1-433A-AC58-FEAE48D84C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98561" y="1162941"/>
            <a:ext cx="4149110" cy="4549638"/>
          </a:xfrm>
          <a:prstGeom prst="rect">
            <a:avLst/>
          </a:prstGeom>
          <a:noFill/>
          <a:ln w="6350" cap="sq" cmpd="sng" algn="ctr">
            <a:solidFill>
              <a:schemeClr val="tx1">
                <a:lumMod val="75000"/>
                <a:lumOff val="25000"/>
              </a:schemeClr>
            </a:solidFill>
            <a:prstDash val="solid"/>
            <a:miter lim="800000"/>
          </a:ln>
          <a:effectLst/>
        </p:spPr>
      </p:sp>
      <p:pic>
        <p:nvPicPr>
          <p:cNvPr id="4" name="Picture 3">
            <a:extLst>
              <a:ext uri="{FF2B5EF4-FFF2-40B4-BE49-F238E27FC236}">
                <a16:creationId xmlns="" xmlns:a16="http://schemas.microsoft.com/office/drawing/2014/main" id="{10BC1270-33D4-064A-A8CD-30858FEE2170}"/>
              </a:ext>
            </a:extLst>
          </p:cNvPr>
          <p:cNvPicPr>
            <a:picLocks noChangeAspect="1"/>
          </p:cNvPicPr>
          <p:nvPr/>
        </p:nvPicPr>
        <p:blipFill>
          <a:blip r:embed="rId2"/>
          <a:stretch>
            <a:fillRect/>
          </a:stretch>
        </p:blipFill>
        <p:spPr>
          <a:xfrm>
            <a:off x="662035" y="2485466"/>
            <a:ext cx="3429314" cy="1920416"/>
          </a:xfrm>
          <a:prstGeom prst="rect">
            <a:avLst/>
          </a:prstGeom>
        </p:spPr>
      </p:pic>
      <p:sp>
        <p:nvSpPr>
          <p:cNvPr id="3" name="Content Placeholder 2">
            <a:extLst>
              <a:ext uri="{FF2B5EF4-FFF2-40B4-BE49-F238E27FC236}">
                <a16:creationId xmlns="" xmlns:a16="http://schemas.microsoft.com/office/drawing/2014/main" id="{22978A13-07CA-2B4C-9775-696DE3187CD0}"/>
              </a:ext>
            </a:extLst>
          </p:cNvPr>
          <p:cNvSpPr>
            <a:spLocks noGrp="1"/>
          </p:cNvSpPr>
          <p:nvPr>
            <p:ph idx="1"/>
          </p:nvPr>
        </p:nvSpPr>
        <p:spPr>
          <a:xfrm>
            <a:off x="5134603" y="2761439"/>
            <a:ext cx="3451614" cy="2697660"/>
          </a:xfrm>
        </p:spPr>
        <p:txBody>
          <a:bodyPr>
            <a:normAutofit fontScale="77500" lnSpcReduction="20000"/>
          </a:bodyPr>
          <a:lstStyle/>
          <a:p>
            <a:r>
              <a:rPr lang="en-US" err="1"/>
              <a:t>Mendelow</a:t>
            </a:r>
            <a:r>
              <a:rPr lang="en-US"/>
              <a:t> suggests that stakeholders may be positioned on a matrix whose axes are power held (</a:t>
            </a:r>
            <a:r>
              <a:rPr lang="en-US" err="1"/>
              <a:t>ie</a:t>
            </a:r>
            <a:r>
              <a:rPr lang="en-US"/>
              <a:t> the ability of the stakeholder to disrupt the activities of the organization) and the likelihood of the stakeholder showing an interest in the organization’s activities. The factors will help define the type of relationship the organization should seek with its stakeholders.</a:t>
            </a:r>
          </a:p>
        </p:txBody>
      </p:sp>
    </p:spTree>
    <p:extLst>
      <p:ext uri="{BB962C8B-B14F-4D97-AF65-F5344CB8AC3E}">
        <p14:creationId xmlns:p14="http://schemas.microsoft.com/office/powerpoint/2010/main" val="902851739"/>
      </p:ext>
    </p:extLst>
  </p:cSld>
  <p:clrMapOvr>
    <a:masterClrMapping/>
  </p:clrMapOvr>
  <p:transition>
    <p:wheel spokes="8"/>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1"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7734" y="1027249"/>
            <a:ext cx="8791956" cy="4786884"/>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687A8B-D531-E748-9CD1-8E332F01A619}"/>
              </a:ext>
            </a:extLst>
          </p:cNvPr>
          <p:cNvSpPr>
            <a:spLocks noGrp="1"/>
          </p:cNvSpPr>
          <p:nvPr>
            <p:ph type="title"/>
          </p:nvPr>
        </p:nvSpPr>
        <p:spPr>
          <a:xfrm>
            <a:off x="881634" y="1509849"/>
            <a:ext cx="7344156" cy="1145309"/>
          </a:xfrm>
        </p:spPr>
        <p:txBody>
          <a:bodyPr>
            <a:normAutofit/>
          </a:bodyPr>
          <a:lstStyle/>
          <a:p>
            <a:r>
              <a:rPr lang="en-US"/>
              <a:t>Stakeholders </a:t>
            </a:r>
            <a:endParaRPr lang="en-US" dirty="0"/>
          </a:p>
        </p:txBody>
      </p:sp>
      <p:sp>
        <p:nvSpPr>
          <p:cNvPr id="3" name="Content Placeholder 2">
            <a:extLst>
              <a:ext uri="{FF2B5EF4-FFF2-40B4-BE49-F238E27FC236}">
                <a16:creationId xmlns="" xmlns:a16="http://schemas.microsoft.com/office/drawing/2014/main" id="{AB4C2B09-2153-3C4A-AFEB-76AA8377C8E0}"/>
              </a:ext>
            </a:extLst>
          </p:cNvPr>
          <p:cNvSpPr>
            <a:spLocks noGrp="1"/>
          </p:cNvSpPr>
          <p:nvPr>
            <p:ph idx="1"/>
          </p:nvPr>
        </p:nvSpPr>
        <p:spPr>
          <a:xfrm>
            <a:off x="881634" y="2775637"/>
            <a:ext cx="7344156" cy="2555897"/>
          </a:xfrm>
        </p:spPr>
        <p:txBody>
          <a:bodyPr>
            <a:normAutofit fontScale="77500" lnSpcReduction="20000"/>
          </a:bodyPr>
          <a:lstStyle/>
          <a:p>
            <a:pPr>
              <a:lnSpc>
                <a:spcPct val="90000"/>
              </a:lnSpc>
            </a:pPr>
            <a:r>
              <a:rPr lang="en-GB"/>
              <a:t>A stakeholder is an entity that can affect, or be affected by the achievement of an organization’s objectives. But, there is considerable dispute about who should be considered to be a stakeholder, and thus, have a legitimate claim on the company and its activities. The way an organization deals with stakeholders, and their stakeholder perspective (the legitimacy of stakeholder claims) depends on the moral, ethical and political standpoint of the organization and on the level of influence and power a stakeholder has on the organization.</a:t>
            </a:r>
          </a:p>
          <a:p>
            <a:pPr>
              <a:lnSpc>
                <a:spcPct val="90000"/>
              </a:lnSpc>
            </a:pPr>
            <a:r>
              <a:rPr lang="en-GB"/>
              <a:t>One way of analyzing the importance of stakeholders to an organization is through the Mendelow matrix. Mendelow classified stakeholders on a grid whose axes are the power to influence and the interest in the organizations activities. These factors help to identify the relationship between a company and its stakeholders and the potential approach of the organization to stakeholder concerns. (Mendelow, 1991)</a:t>
            </a:r>
            <a:endParaRPr lang="en-US"/>
          </a:p>
        </p:txBody>
      </p:sp>
    </p:spTree>
    <p:extLst>
      <p:ext uri="{BB962C8B-B14F-4D97-AF65-F5344CB8AC3E}">
        <p14:creationId xmlns:p14="http://schemas.microsoft.com/office/powerpoint/2010/main" val="2958162256"/>
      </p:ext>
    </p:extLst>
  </p:cSld>
  <p:clrMapOvr>
    <a:masterClrMapping/>
  </p:clrMapOvr>
  <p:transition>
    <p:wheel spokes="8"/>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514344" y="1339850"/>
          <a:ext cx="8115314" cy="4178301"/>
        </p:xfrm>
        <a:graphic>
          <a:graphicData uri="http://schemas.openxmlformats.org/drawingml/2006/table">
            <a:tbl>
              <a:tblPr firstRow="1" bandRow="1">
                <a:tableStyleId>{69C7853C-536D-4A76-A0AE-DD22124D55A5}</a:tableStyleId>
              </a:tblPr>
              <a:tblGrid>
                <a:gridCol w="2332433">
                  <a:extLst>
                    <a:ext uri="{9D8B030D-6E8A-4147-A177-3AD203B41FA5}">
                      <a16:colId xmlns="" xmlns:a16="http://schemas.microsoft.com/office/drawing/2014/main" val="540044213"/>
                    </a:ext>
                  </a:extLst>
                </a:gridCol>
                <a:gridCol w="1118014">
                  <a:extLst>
                    <a:ext uri="{9D8B030D-6E8A-4147-A177-3AD203B41FA5}">
                      <a16:colId xmlns="" xmlns:a16="http://schemas.microsoft.com/office/drawing/2014/main" val="2850256718"/>
                    </a:ext>
                  </a:extLst>
                </a:gridCol>
                <a:gridCol w="2332433">
                  <a:extLst>
                    <a:ext uri="{9D8B030D-6E8A-4147-A177-3AD203B41FA5}">
                      <a16:colId xmlns="" xmlns:a16="http://schemas.microsoft.com/office/drawing/2014/main" val="2501146088"/>
                    </a:ext>
                  </a:extLst>
                </a:gridCol>
                <a:gridCol w="2332433">
                  <a:extLst>
                    <a:ext uri="{9D8B030D-6E8A-4147-A177-3AD203B41FA5}">
                      <a16:colId xmlns="" xmlns:a16="http://schemas.microsoft.com/office/drawing/2014/main" val="1085963635"/>
                    </a:ext>
                  </a:extLst>
                </a:gridCol>
              </a:tblGrid>
              <a:tr h="810410">
                <a:tc rowSpan="2" gridSpan="2">
                  <a:txBody>
                    <a:bodyPr/>
                    <a:lstStyle/>
                    <a:p>
                      <a:pPr algn="ctr"/>
                      <a:endParaRPr lang="en-US" sz="1500"/>
                    </a:p>
                  </a:txBody>
                  <a:tcPr marL="78333" marR="78333" marT="39166" marB="39166"/>
                </a:tc>
                <a:tc rowSpan="2" hMerge="1">
                  <a:txBody>
                    <a:bodyPr/>
                    <a:lstStyle/>
                    <a:p>
                      <a:pPr algn="ctr"/>
                      <a:endParaRPr lang="en-US" dirty="0"/>
                    </a:p>
                  </a:txBody>
                  <a:tcPr/>
                </a:tc>
                <a:tc gridSpan="2">
                  <a:txBody>
                    <a:bodyPr/>
                    <a:lstStyle/>
                    <a:p>
                      <a:pPr algn="ctr"/>
                      <a:endParaRPr lang="en-US" sz="1500" b="1">
                        <a:solidFill>
                          <a:schemeClr val="tx1"/>
                        </a:solidFill>
                      </a:endParaRPr>
                    </a:p>
                    <a:p>
                      <a:pPr algn="ctr"/>
                      <a:r>
                        <a:rPr lang="en-US" sz="1500" b="1">
                          <a:solidFill>
                            <a:schemeClr val="tx1"/>
                          </a:solidFill>
                        </a:rPr>
                        <a:t>Level of Interest</a:t>
                      </a:r>
                    </a:p>
                    <a:p>
                      <a:pPr algn="ctr"/>
                      <a:endParaRPr lang="en-US" sz="1500" b="1">
                        <a:solidFill>
                          <a:schemeClr val="tx1"/>
                        </a:solidFill>
                      </a:endParaRPr>
                    </a:p>
                  </a:txBody>
                  <a:tcPr marL="78333" marR="78333" marT="39166" marB="39166"/>
                </a:tc>
                <a:tc hMerge="1">
                  <a:txBody>
                    <a:bodyPr/>
                    <a:lstStyle/>
                    <a:p>
                      <a:endParaRPr lang="en-US" dirty="0"/>
                    </a:p>
                  </a:txBody>
                  <a:tcPr/>
                </a:tc>
                <a:extLst>
                  <a:ext uri="{0D108BD9-81ED-4DB2-BD59-A6C34878D82A}">
                    <a16:rowId xmlns="" xmlns:a16="http://schemas.microsoft.com/office/drawing/2014/main" val="4051271745"/>
                  </a:ext>
                </a:extLst>
              </a:tr>
              <a:tr h="810410">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500"/>
                    </a:p>
                    <a:p>
                      <a:pPr algn="ctr"/>
                      <a:r>
                        <a:rPr lang="en-US" sz="1500" b="1"/>
                        <a:t>Low </a:t>
                      </a:r>
                    </a:p>
                    <a:p>
                      <a:pPr algn="ctr"/>
                      <a:endParaRPr lang="en-US" sz="1500"/>
                    </a:p>
                  </a:txBody>
                  <a:tcPr marL="78333" marR="78333" marT="39166" marB="39166"/>
                </a:tc>
                <a:tc>
                  <a:txBody>
                    <a:bodyPr/>
                    <a:lstStyle/>
                    <a:p>
                      <a:pPr algn="ctr"/>
                      <a:endParaRPr lang="en-US" sz="1500"/>
                    </a:p>
                    <a:p>
                      <a:pPr algn="ctr"/>
                      <a:r>
                        <a:rPr lang="en-US" sz="1500" b="1"/>
                        <a:t>High</a:t>
                      </a:r>
                    </a:p>
                  </a:txBody>
                  <a:tcPr marL="78333" marR="78333" marT="39166" marB="39166"/>
                </a:tc>
                <a:extLst>
                  <a:ext uri="{0D108BD9-81ED-4DB2-BD59-A6C34878D82A}">
                    <a16:rowId xmlns="" xmlns:a16="http://schemas.microsoft.com/office/drawing/2014/main" val="740755332"/>
                  </a:ext>
                </a:extLst>
              </a:tr>
              <a:tr h="1278741">
                <a:tc rowSpan="2">
                  <a:txBody>
                    <a:bodyPr/>
                    <a:lstStyle/>
                    <a:p>
                      <a:pPr algn="ctr"/>
                      <a:endParaRPr lang="en-US" sz="1500"/>
                    </a:p>
                    <a:p>
                      <a:pPr algn="ctr"/>
                      <a:endParaRPr lang="en-US" sz="1500"/>
                    </a:p>
                    <a:p>
                      <a:pPr algn="ctr"/>
                      <a:endParaRPr lang="en-US" sz="1500" b="1"/>
                    </a:p>
                    <a:p>
                      <a:pPr algn="ctr"/>
                      <a:r>
                        <a:rPr lang="en-US" sz="1500" b="1"/>
                        <a:t>Level of Power</a:t>
                      </a:r>
                    </a:p>
                  </a:txBody>
                  <a:tcPr marL="78333" marR="78333" marT="39166" marB="39166"/>
                </a:tc>
                <a:tc>
                  <a:txBody>
                    <a:bodyPr/>
                    <a:lstStyle/>
                    <a:p>
                      <a:pPr algn="ctr"/>
                      <a:endParaRPr lang="en-US" sz="1500"/>
                    </a:p>
                    <a:p>
                      <a:pPr algn="ctr"/>
                      <a:endParaRPr lang="en-US" sz="1500"/>
                    </a:p>
                    <a:p>
                      <a:pPr algn="ctr"/>
                      <a:r>
                        <a:rPr lang="en-US" sz="1500" b="1"/>
                        <a:t>Low</a:t>
                      </a:r>
                    </a:p>
                    <a:p>
                      <a:pPr algn="ctr"/>
                      <a:endParaRPr lang="en-US" sz="1500"/>
                    </a:p>
                    <a:p>
                      <a:pPr algn="ctr"/>
                      <a:endParaRPr lang="en-US" sz="1500"/>
                    </a:p>
                  </a:txBody>
                  <a:tcPr marL="78333" marR="78333" marT="39166" marB="39166"/>
                </a:tc>
                <a:tc>
                  <a:txBody>
                    <a:bodyPr/>
                    <a:lstStyle/>
                    <a:p>
                      <a:pPr algn="ctr"/>
                      <a:r>
                        <a:rPr lang="en-US" sz="1500"/>
                        <a:t>Minimal effort</a:t>
                      </a:r>
                    </a:p>
                    <a:p>
                      <a:pPr algn="ctr"/>
                      <a:endParaRPr lang="en-US" sz="1500"/>
                    </a:p>
                    <a:p>
                      <a:pPr algn="ctr"/>
                      <a:r>
                        <a:rPr lang="en-US" sz="1500" b="1"/>
                        <a:t>A</a:t>
                      </a:r>
                    </a:p>
                  </a:txBody>
                  <a:tcPr marL="78333" marR="78333" marT="39166" marB="39166"/>
                </a:tc>
                <a:tc>
                  <a:txBody>
                    <a:bodyPr/>
                    <a:lstStyle/>
                    <a:p>
                      <a:pPr algn="ctr"/>
                      <a:r>
                        <a:rPr lang="en-US" sz="1500"/>
                        <a:t>Keep informed</a:t>
                      </a:r>
                    </a:p>
                    <a:p>
                      <a:pPr algn="ctr"/>
                      <a:endParaRPr lang="en-US" sz="1500"/>
                    </a:p>
                    <a:p>
                      <a:pPr algn="ctr"/>
                      <a:r>
                        <a:rPr lang="en-US" sz="1500" b="1"/>
                        <a:t>B</a:t>
                      </a:r>
                    </a:p>
                  </a:txBody>
                  <a:tcPr marL="78333" marR="78333" marT="39166" marB="39166"/>
                </a:tc>
                <a:extLst>
                  <a:ext uri="{0D108BD9-81ED-4DB2-BD59-A6C34878D82A}">
                    <a16:rowId xmlns="" xmlns:a16="http://schemas.microsoft.com/office/drawing/2014/main" val="1687455405"/>
                  </a:ext>
                </a:extLst>
              </a:tr>
              <a:tr h="1278741">
                <a:tc vMerge="1">
                  <a:txBody>
                    <a:bodyPr/>
                    <a:lstStyle/>
                    <a:p>
                      <a:pPr algn="ctr"/>
                      <a:endParaRPr lang="en-US" dirty="0"/>
                    </a:p>
                  </a:txBody>
                  <a:tcPr/>
                </a:tc>
                <a:tc>
                  <a:txBody>
                    <a:bodyPr/>
                    <a:lstStyle/>
                    <a:p>
                      <a:pPr algn="ctr"/>
                      <a:endParaRPr lang="en-US" sz="1500"/>
                    </a:p>
                    <a:p>
                      <a:pPr algn="ctr"/>
                      <a:endParaRPr lang="en-US" sz="1500"/>
                    </a:p>
                    <a:p>
                      <a:pPr algn="ctr"/>
                      <a:r>
                        <a:rPr lang="en-US" sz="1500" b="1"/>
                        <a:t>High</a:t>
                      </a:r>
                    </a:p>
                  </a:txBody>
                  <a:tcPr marL="78333" marR="78333" marT="39166" marB="39166"/>
                </a:tc>
                <a:tc>
                  <a:txBody>
                    <a:bodyPr/>
                    <a:lstStyle/>
                    <a:p>
                      <a:pPr algn="ctr"/>
                      <a:r>
                        <a:rPr lang="en-US" sz="1500"/>
                        <a:t>Keep satisfied</a:t>
                      </a:r>
                    </a:p>
                    <a:p>
                      <a:pPr algn="ctr"/>
                      <a:endParaRPr lang="en-US" sz="1500"/>
                    </a:p>
                    <a:p>
                      <a:pPr algn="ctr"/>
                      <a:r>
                        <a:rPr lang="en-US" sz="1500" b="1"/>
                        <a:t>C</a:t>
                      </a:r>
                    </a:p>
                    <a:p>
                      <a:pPr algn="ctr"/>
                      <a:endParaRPr lang="en-US" sz="1500"/>
                    </a:p>
                    <a:p>
                      <a:pPr algn="ctr"/>
                      <a:endParaRPr lang="en-US" sz="1500"/>
                    </a:p>
                  </a:txBody>
                  <a:tcPr marL="78333" marR="78333" marT="39166" marB="39166"/>
                </a:tc>
                <a:tc>
                  <a:txBody>
                    <a:bodyPr/>
                    <a:lstStyle/>
                    <a:p>
                      <a:pPr algn="ctr"/>
                      <a:r>
                        <a:rPr lang="en-US" sz="1500"/>
                        <a:t>Key players</a:t>
                      </a:r>
                    </a:p>
                    <a:p>
                      <a:pPr algn="ctr"/>
                      <a:endParaRPr lang="en-US" sz="1500"/>
                    </a:p>
                    <a:p>
                      <a:pPr algn="ctr"/>
                      <a:r>
                        <a:rPr lang="en-US" sz="1500" b="1"/>
                        <a:t>D</a:t>
                      </a:r>
                    </a:p>
                  </a:txBody>
                  <a:tcPr marL="78333" marR="78333" marT="39166" marB="39166"/>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924916178"/>
      </p:ext>
    </p:extLst>
  </p:cSld>
  <p:clrMapOvr>
    <a:masterClrMapping/>
  </p:clrMapOvr>
  <p:transition>
    <p:wheel spokes="8"/>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6"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2425EEB4-E032-674F-8070-C9D174385BDA}"/>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A</a:t>
            </a:r>
          </a:p>
        </p:txBody>
      </p:sp>
      <p:sp>
        <p:nvSpPr>
          <p:cNvPr id="3" name="Content Placeholder 2">
            <a:extLst>
              <a:ext uri="{FF2B5EF4-FFF2-40B4-BE49-F238E27FC236}">
                <a16:creationId xmlns="" xmlns:a16="http://schemas.microsoft.com/office/drawing/2014/main" id="{D34F6A83-1653-6746-AFA4-580429E596A1}"/>
              </a:ext>
            </a:extLst>
          </p:cNvPr>
          <p:cNvSpPr>
            <a:spLocks noGrp="1"/>
          </p:cNvSpPr>
          <p:nvPr>
            <p:ph idx="1"/>
          </p:nvPr>
        </p:nvSpPr>
        <p:spPr>
          <a:xfrm>
            <a:off x="800100" y="3304965"/>
            <a:ext cx="7543800" cy="2005324"/>
          </a:xfrm>
        </p:spPr>
        <p:txBody>
          <a:bodyPr anchor="t">
            <a:normAutofit/>
          </a:bodyPr>
          <a:lstStyle/>
          <a:p>
            <a:r>
              <a:rPr lang="en-GB" sz="1500"/>
              <a:t>According to the Mendelow matrix, the stakeholders in grid A are those who have low levels of interest in the organization’s operations and only a limited power to influence the organization’s activities. These people, thus, require only minimal effort by the organization.</a:t>
            </a:r>
            <a:endParaRPr lang="en-US" sz="1500"/>
          </a:p>
        </p:txBody>
      </p:sp>
    </p:spTree>
    <p:extLst>
      <p:ext uri="{BB962C8B-B14F-4D97-AF65-F5344CB8AC3E}">
        <p14:creationId xmlns:p14="http://schemas.microsoft.com/office/powerpoint/2010/main" val="3538926489"/>
      </p:ext>
    </p:extLst>
  </p:cSld>
  <p:clrMapOvr>
    <a:masterClrMapping/>
  </p:clrMapOvr>
  <p:transition>
    <p:wheel spokes="8"/>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60D56F83-0339-6040-B1A4-9CF9DCCB8430}"/>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B</a:t>
            </a:r>
          </a:p>
        </p:txBody>
      </p:sp>
      <p:sp>
        <p:nvSpPr>
          <p:cNvPr id="3" name="Content Placeholder 2">
            <a:extLst>
              <a:ext uri="{FF2B5EF4-FFF2-40B4-BE49-F238E27FC236}">
                <a16:creationId xmlns="" xmlns:a16="http://schemas.microsoft.com/office/drawing/2014/main" id="{70F0B9C8-1C11-4C4E-9E27-EC1E92384EEE}"/>
              </a:ext>
            </a:extLst>
          </p:cNvPr>
          <p:cNvSpPr>
            <a:spLocks noGrp="1"/>
          </p:cNvSpPr>
          <p:nvPr>
            <p:ph idx="1"/>
          </p:nvPr>
        </p:nvSpPr>
        <p:spPr>
          <a:xfrm>
            <a:off x="800100" y="3304965"/>
            <a:ext cx="7543800" cy="2005324"/>
          </a:xfrm>
        </p:spPr>
        <p:txBody>
          <a:bodyPr anchor="t">
            <a:normAutofit/>
          </a:bodyPr>
          <a:lstStyle/>
          <a:p>
            <a:r>
              <a:rPr lang="en-US" sz="1500"/>
              <a:t>P</a:t>
            </a:r>
            <a:r>
              <a:rPr lang="en-GB" sz="1500"/>
              <a:t>opulated by 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endParaRPr lang="en-US" sz="1500"/>
          </a:p>
        </p:txBody>
      </p:sp>
    </p:spTree>
    <p:extLst>
      <p:ext uri="{BB962C8B-B14F-4D97-AF65-F5344CB8AC3E}">
        <p14:creationId xmlns:p14="http://schemas.microsoft.com/office/powerpoint/2010/main" val="337820250"/>
      </p:ext>
    </p:extLst>
  </p:cSld>
  <p:clrMapOvr>
    <a:masterClrMapping/>
  </p:clrMapOvr>
  <p:transition>
    <p:wheel spokes="8"/>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D3A0494-5735-2941-945E-382B01990280}"/>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C</a:t>
            </a:r>
          </a:p>
        </p:txBody>
      </p:sp>
      <p:sp>
        <p:nvSpPr>
          <p:cNvPr id="3" name="Content Placeholder 2">
            <a:extLst>
              <a:ext uri="{FF2B5EF4-FFF2-40B4-BE49-F238E27FC236}">
                <a16:creationId xmlns="" xmlns:a16="http://schemas.microsoft.com/office/drawing/2014/main" id="{86A47746-4B8D-2D4C-8A69-92AC2917A2CB}"/>
              </a:ext>
            </a:extLst>
          </p:cNvPr>
          <p:cNvSpPr>
            <a:spLocks noGrp="1"/>
          </p:cNvSpPr>
          <p:nvPr>
            <p:ph idx="1"/>
          </p:nvPr>
        </p:nvSpPr>
        <p:spPr>
          <a:xfrm>
            <a:off x="800100" y="3304965"/>
            <a:ext cx="7543800" cy="2005324"/>
          </a:xfrm>
        </p:spPr>
        <p:txBody>
          <a:bodyPr anchor="t">
            <a:normAutofit/>
          </a:bodyPr>
          <a:lstStyle/>
          <a:p>
            <a:r>
              <a:rPr lang="en-GB" sz="1500"/>
              <a:t>Stakeholders in grid C have a high degree of power to influence strategy, but only low levels of interest in organizational activities, therefore, these stakeholders must be treated with caution, as they may develop an interest in the organization, thus making them important to organizational strategy and success. These stakeholders, should, thus be kept satisfied.</a:t>
            </a:r>
            <a:endParaRPr lang="en-US" sz="1500"/>
          </a:p>
        </p:txBody>
      </p:sp>
    </p:spTree>
    <p:extLst>
      <p:ext uri="{BB962C8B-B14F-4D97-AF65-F5344CB8AC3E}">
        <p14:creationId xmlns:p14="http://schemas.microsoft.com/office/powerpoint/2010/main" val="2317541993"/>
      </p:ext>
    </p:extLst>
  </p:cSld>
  <p:clrMapOvr>
    <a:masterClrMapping/>
  </p:clrMapOvr>
  <p:transition>
    <p:wheel spokes="8"/>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95E3ABBA-136F-984E-8231-59719A7E95FB}"/>
              </a:ext>
            </a:extLst>
          </p:cNvPr>
          <p:cNvSpPr>
            <a:spLocks noGrp="1"/>
          </p:cNvSpPr>
          <p:nvPr>
            <p:ph type="title"/>
          </p:nvPr>
        </p:nvSpPr>
        <p:spPr>
          <a:xfrm>
            <a:off x="800100" y="1674068"/>
            <a:ext cx="7543800" cy="1028700"/>
          </a:xfrm>
        </p:spPr>
        <p:txBody>
          <a:bodyPr>
            <a:normAutofit/>
          </a:bodyPr>
          <a:lstStyle/>
          <a:p>
            <a:pPr algn="ctr"/>
            <a:r>
              <a:rPr lang="en-US" dirty="0">
                <a:solidFill>
                  <a:srgbClr val="FFFFFF"/>
                </a:solidFill>
              </a:rPr>
              <a:t>D</a:t>
            </a:r>
          </a:p>
        </p:txBody>
      </p:sp>
      <p:sp>
        <p:nvSpPr>
          <p:cNvPr id="3" name="Content Placeholder 2">
            <a:extLst>
              <a:ext uri="{FF2B5EF4-FFF2-40B4-BE49-F238E27FC236}">
                <a16:creationId xmlns="" xmlns:a16="http://schemas.microsoft.com/office/drawing/2014/main" id="{DFF51983-481B-FE42-B9BC-4211427CEF1F}"/>
              </a:ext>
            </a:extLst>
          </p:cNvPr>
          <p:cNvSpPr>
            <a:spLocks noGrp="1"/>
          </p:cNvSpPr>
          <p:nvPr>
            <p:ph idx="1"/>
          </p:nvPr>
        </p:nvSpPr>
        <p:spPr>
          <a:xfrm>
            <a:off x="800100" y="3304965"/>
            <a:ext cx="7543800" cy="2005324"/>
          </a:xfrm>
        </p:spPr>
        <p:txBody>
          <a:bodyPr anchor="t">
            <a:normAutofit/>
          </a:bodyPr>
          <a:lstStyle/>
          <a:p>
            <a:r>
              <a:rPr lang="en-GB" dirty="0"/>
              <a:t>Stakeholders with a high interest in organizational activities and a high degree of power to influence operations. These are, thus, the key players, and the organization’s strategy must be at least acceptable to them. (Mendelow,1991)</a:t>
            </a:r>
            <a:endParaRPr lang="en-US" sz="1500" dirty="0"/>
          </a:p>
        </p:txBody>
      </p:sp>
    </p:spTree>
    <p:extLst>
      <p:ext uri="{BB962C8B-B14F-4D97-AF65-F5344CB8AC3E}">
        <p14:creationId xmlns:p14="http://schemas.microsoft.com/office/powerpoint/2010/main" val="2078686375"/>
      </p:ext>
    </p:extLst>
  </p:cSld>
  <p:clrMapOvr>
    <a:masterClrMapping/>
  </p:clrMapOvr>
  <p:transition>
    <p:wheel spokes="8"/>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Content Placeholder 3">
            <a:extLst>
              <a:ext uri="{FF2B5EF4-FFF2-40B4-BE49-F238E27FC236}">
                <a16:creationId xmlns="" xmlns:a16="http://schemas.microsoft.com/office/drawing/2014/main" id="{9DC194A5-7F7C-FC44-A0ED-6D028FC3F0F8}"/>
              </a:ext>
            </a:extLst>
          </p:cNvPr>
          <p:cNvGraphicFramePr>
            <a:graphicFrameLocks noGrp="1"/>
          </p:cNvGraphicFramePr>
          <p:nvPr>
            <p:ph idx="4294967295"/>
            <p:extLst/>
          </p:nvPr>
        </p:nvGraphicFramePr>
        <p:xfrm>
          <a:off x="601155" y="1509356"/>
          <a:ext cx="7941692" cy="3839292"/>
        </p:xfrm>
        <a:graphic>
          <a:graphicData uri="http://schemas.openxmlformats.org/drawingml/2006/table">
            <a:tbl>
              <a:tblPr firstRow="1" bandRow="1">
                <a:tableStyleId>{3B4B98B0-60AC-42C2-AFA5-B58CD77FA1E5}</a:tableStyleId>
              </a:tblPr>
              <a:tblGrid>
                <a:gridCol w="3405291">
                  <a:extLst>
                    <a:ext uri="{9D8B030D-6E8A-4147-A177-3AD203B41FA5}">
                      <a16:colId xmlns="" xmlns:a16="http://schemas.microsoft.com/office/drawing/2014/main" val="441067677"/>
                    </a:ext>
                  </a:extLst>
                </a:gridCol>
                <a:gridCol w="4536401">
                  <a:extLst>
                    <a:ext uri="{9D8B030D-6E8A-4147-A177-3AD203B41FA5}">
                      <a16:colId xmlns="" xmlns:a16="http://schemas.microsoft.com/office/drawing/2014/main" val="603186971"/>
                    </a:ext>
                  </a:extLst>
                </a:gridCol>
              </a:tblGrid>
              <a:tr h="479912">
                <a:tc>
                  <a:txBody>
                    <a:bodyPr/>
                    <a:lstStyle/>
                    <a:p>
                      <a:r>
                        <a:rPr lang="en-US" sz="1300" b="0"/>
                        <a:t>Partners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b="0">
                          <a:effectLst/>
                        </a:rPr>
                        <a:t>Little interaction but keep informed </a:t>
                      </a:r>
                    </a:p>
                    <a:p>
                      <a:endParaRPr lang="en-US" sz="1300"/>
                    </a:p>
                  </a:txBody>
                  <a:tcPr marL="64853" marR="64853" marT="32426" marB="32426"/>
                </a:tc>
                <a:extLst>
                  <a:ext uri="{0D108BD9-81ED-4DB2-BD59-A6C34878D82A}">
                    <a16:rowId xmlns="" xmlns:a16="http://schemas.microsoft.com/office/drawing/2014/main" val="3519645244"/>
                  </a:ext>
                </a:extLst>
              </a:tr>
              <a:tr h="479912">
                <a:tc>
                  <a:txBody>
                    <a:bodyPr/>
                    <a:lstStyle/>
                    <a:p>
                      <a:r>
                        <a:rPr lang="en-US" sz="1300"/>
                        <a:t>Allies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Light touch, but seek to keep motivated </a:t>
                      </a:r>
                    </a:p>
                    <a:p>
                      <a:endParaRPr lang="en-US" sz="1300"/>
                    </a:p>
                  </a:txBody>
                  <a:tcPr marL="64853" marR="64853" marT="32426" marB="32426"/>
                </a:tc>
                <a:extLst>
                  <a:ext uri="{0D108BD9-81ED-4DB2-BD59-A6C34878D82A}">
                    <a16:rowId xmlns="" xmlns:a16="http://schemas.microsoft.com/office/drawing/2014/main" val="610121518"/>
                  </a:ext>
                </a:extLst>
              </a:tr>
              <a:tr h="479912">
                <a:tc>
                  <a:txBody>
                    <a:bodyPr/>
                    <a:lstStyle/>
                    <a:p>
                      <a:r>
                        <a:rPr lang="en-US" sz="1300"/>
                        <a:t>Passive supporters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Build relationship </a:t>
                      </a:r>
                    </a:p>
                    <a:p>
                      <a:endParaRPr lang="en-US" sz="1300"/>
                    </a:p>
                  </a:txBody>
                  <a:tcPr marL="64853" marR="64853" marT="32426" marB="32426"/>
                </a:tc>
                <a:extLst>
                  <a:ext uri="{0D108BD9-81ED-4DB2-BD59-A6C34878D82A}">
                    <a16:rowId xmlns="" xmlns:a16="http://schemas.microsoft.com/office/drawing/2014/main" val="3289229282"/>
                  </a:ext>
                </a:extLst>
              </a:tr>
              <a:tr h="479912">
                <a:tc>
                  <a:txBody>
                    <a:bodyPr/>
                    <a:lstStyle/>
                    <a:p>
                      <a:r>
                        <a:rPr lang="en-US" sz="1300"/>
                        <a:t>Fence sitters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Assess value of developing relationship first </a:t>
                      </a:r>
                    </a:p>
                    <a:p>
                      <a:endParaRPr lang="en-US" sz="1300"/>
                    </a:p>
                  </a:txBody>
                  <a:tcPr marL="64853" marR="64853" marT="32426" marB="32426"/>
                </a:tc>
                <a:extLst>
                  <a:ext uri="{0D108BD9-81ED-4DB2-BD59-A6C34878D82A}">
                    <a16:rowId xmlns="" xmlns:a16="http://schemas.microsoft.com/office/drawing/2014/main" val="1889507902"/>
                  </a:ext>
                </a:extLst>
              </a:tr>
              <a:tr h="479912">
                <a:tc>
                  <a:txBody>
                    <a:bodyPr/>
                    <a:lstStyle/>
                    <a:p>
                      <a:r>
                        <a:rPr lang="en-US" sz="1300"/>
                        <a:t>Loose cannons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Caution in information provided </a:t>
                      </a:r>
                    </a:p>
                    <a:p>
                      <a:endParaRPr lang="en-US" sz="1300"/>
                    </a:p>
                  </a:txBody>
                  <a:tcPr marL="64853" marR="64853" marT="32426" marB="32426"/>
                </a:tc>
                <a:extLst>
                  <a:ext uri="{0D108BD9-81ED-4DB2-BD59-A6C34878D82A}">
                    <a16:rowId xmlns="" xmlns:a16="http://schemas.microsoft.com/office/drawing/2014/main" val="716409354"/>
                  </a:ext>
                </a:extLst>
              </a:tr>
              <a:tr h="479912">
                <a:tc>
                  <a:txBody>
                    <a:bodyPr/>
                    <a:lstStyle/>
                    <a:p>
                      <a:r>
                        <a:rPr lang="en-US" sz="1300"/>
                        <a:t>Opponents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Structured approach e.g. formalised meetings </a:t>
                      </a:r>
                    </a:p>
                    <a:p>
                      <a:endParaRPr lang="en-US" sz="1300"/>
                    </a:p>
                  </a:txBody>
                  <a:tcPr marL="64853" marR="64853" marT="32426" marB="32426"/>
                </a:tc>
                <a:extLst>
                  <a:ext uri="{0D108BD9-81ED-4DB2-BD59-A6C34878D82A}">
                    <a16:rowId xmlns="" xmlns:a16="http://schemas.microsoft.com/office/drawing/2014/main" val="2757771392"/>
                  </a:ext>
                </a:extLst>
              </a:tr>
              <a:tr h="479912">
                <a:tc>
                  <a:txBody>
                    <a:bodyPr/>
                    <a:lstStyle/>
                    <a:p>
                      <a:r>
                        <a:rPr lang="en-US" sz="1300"/>
                        <a:t>Bedfellows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Keep informed of benefits of agenda </a:t>
                      </a:r>
                    </a:p>
                    <a:p>
                      <a:endParaRPr lang="en-US" sz="1300"/>
                    </a:p>
                  </a:txBody>
                  <a:tcPr marL="64853" marR="64853" marT="32426" marB="32426"/>
                </a:tc>
                <a:extLst>
                  <a:ext uri="{0D108BD9-81ED-4DB2-BD59-A6C34878D82A}">
                    <a16:rowId xmlns="" xmlns:a16="http://schemas.microsoft.com/office/drawing/2014/main" val="3204643402"/>
                  </a:ext>
                </a:extLst>
              </a:tr>
              <a:tr h="479912">
                <a:tc>
                  <a:txBody>
                    <a:bodyPr/>
                    <a:lstStyle/>
                    <a:p>
                      <a:r>
                        <a:rPr lang="en-US" sz="1300"/>
                        <a:t>Voiceless</a:t>
                      </a:r>
                    </a:p>
                  </a:txBody>
                  <a:tcPr marL="64853" marR="64853" marT="32426" marB="3242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effectLst/>
                        </a:rPr>
                        <a:t>Light touch communications, be alert to coalitions </a:t>
                      </a:r>
                    </a:p>
                    <a:p>
                      <a:endParaRPr lang="en-US" sz="1300"/>
                    </a:p>
                  </a:txBody>
                  <a:tcPr marL="64853" marR="64853" marT="32426" marB="32426"/>
                </a:tc>
                <a:extLst>
                  <a:ext uri="{0D108BD9-81ED-4DB2-BD59-A6C34878D82A}">
                    <a16:rowId xmlns="" xmlns:a16="http://schemas.microsoft.com/office/drawing/2014/main" val="3523547172"/>
                  </a:ext>
                </a:extLst>
              </a:tr>
            </a:tbl>
          </a:graphicData>
        </a:graphic>
      </p:graphicFrame>
    </p:spTree>
    <p:extLst>
      <p:ext uri="{BB962C8B-B14F-4D97-AF65-F5344CB8AC3E}">
        <p14:creationId xmlns:p14="http://schemas.microsoft.com/office/powerpoint/2010/main" val="1105571290"/>
      </p:ext>
    </p:extLst>
  </p:cSld>
  <p:clrMapOvr>
    <a:masterClrMapping/>
  </p:clrMapOvr>
  <p:transition>
    <p:wheel spokes="8"/>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4565826A-9319-9E4C-9EB1-37024725F698}"/>
              </a:ext>
            </a:extLst>
          </p:cNvPr>
          <p:cNvPicPr>
            <a:picLocks noChangeAspect="1"/>
          </p:cNvPicPr>
          <p:nvPr/>
        </p:nvPicPr>
        <p:blipFill rotWithShape="1">
          <a:blip r:embed="rId2"/>
          <a:srcRect t="59" r="-3" b="-3"/>
          <a:stretch/>
        </p:blipFill>
        <p:spPr>
          <a:xfrm>
            <a:off x="15" y="857257"/>
            <a:ext cx="9143985" cy="5143493"/>
          </a:xfrm>
          <a:prstGeom prst="rect">
            <a:avLst/>
          </a:prstGeom>
        </p:spPr>
      </p:pic>
    </p:spTree>
    <p:extLst>
      <p:ext uri="{BB962C8B-B14F-4D97-AF65-F5344CB8AC3E}">
        <p14:creationId xmlns:p14="http://schemas.microsoft.com/office/powerpoint/2010/main" val="2233212623"/>
      </p:ext>
    </p:extLst>
  </p:cSld>
  <p:clrMapOvr>
    <a:masterClrMapping/>
  </p:clrMapOvr>
  <p:transition>
    <p:wheel spokes="8"/>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3238574"/>
      </p:ext>
    </p:extLst>
  </p:cSld>
  <p:clrMapOvr>
    <a:masterClrMapping/>
  </p:clrMapOvr>
  <p:transition>
    <p:wheel spokes="8"/>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50B34915-8448-1E42-B162-28A3C52157BB}"/>
              </a:ext>
            </a:extLst>
          </p:cNvPr>
          <p:cNvPicPr>
            <a:picLocks noChangeAspect="1"/>
          </p:cNvPicPr>
          <p:nvPr/>
        </p:nvPicPr>
        <p:blipFill>
          <a:blip r:embed="rId2"/>
          <a:stretch>
            <a:fillRect/>
          </a:stretch>
        </p:blipFill>
        <p:spPr>
          <a:xfrm>
            <a:off x="1269743" y="1111976"/>
            <a:ext cx="6832506" cy="4594860"/>
          </a:xfrm>
          <a:prstGeom prst="rect">
            <a:avLst/>
          </a:prstGeom>
        </p:spPr>
      </p:pic>
    </p:spTree>
    <p:extLst>
      <p:ext uri="{BB962C8B-B14F-4D97-AF65-F5344CB8AC3E}">
        <p14:creationId xmlns:p14="http://schemas.microsoft.com/office/powerpoint/2010/main" val="3410628068"/>
      </p:ext>
    </p:extLst>
  </p:cSld>
  <p:clrMapOvr>
    <a:masterClrMapping/>
  </p:clrMapOvr>
  <p:transition>
    <p:wheel spokes="8"/>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191A9EA4-593A-204D-89E1-8BEC7D3A0F95}"/>
              </a:ext>
            </a:extLst>
          </p:cNvPr>
          <p:cNvPicPr>
            <a:picLocks noChangeAspect="1"/>
          </p:cNvPicPr>
          <p:nvPr/>
        </p:nvPicPr>
        <p:blipFill rotWithShape="1">
          <a:blip r:embed="rId2"/>
          <a:srcRect r="-1" b="6249"/>
          <a:stretch/>
        </p:blipFill>
        <p:spPr>
          <a:xfrm>
            <a:off x="15" y="857257"/>
            <a:ext cx="9143985" cy="5143493"/>
          </a:xfrm>
          <a:prstGeom prst="rect">
            <a:avLst/>
          </a:prstGeom>
        </p:spPr>
      </p:pic>
    </p:spTree>
    <p:extLst>
      <p:ext uri="{BB962C8B-B14F-4D97-AF65-F5344CB8AC3E}">
        <p14:creationId xmlns:p14="http://schemas.microsoft.com/office/powerpoint/2010/main" val="2680955693"/>
      </p:ext>
    </p:extLst>
  </p:cSld>
  <p:clrMapOvr>
    <a:masterClrMapping/>
  </p:clrMapOvr>
  <p:transition>
    <p:wheel spokes="8"/>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0"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7E204F65-6A22-F645-8E89-8D333CC47D46}"/>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Stakeholders</a:t>
            </a:r>
          </a:p>
        </p:txBody>
      </p:sp>
      <p:sp>
        <p:nvSpPr>
          <p:cNvPr id="3" name="Content Placeholder 2">
            <a:extLst>
              <a:ext uri="{FF2B5EF4-FFF2-40B4-BE49-F238E27FC236}">
                <a16:creationId xmlns="" xmlns:a16="http://schemas.microsoft.com/office/drawing/2014/main" id="{73882F30-B83E-DE42-B0A6-0F2C6848349D}"/>
              </a:ext>
            </a:extLst>
          </p:cNvPr>
          <p:cNvSpPr>
            <a:spLocks noGrp="1"/>
          </p:cNvSpPr>
          <p:nvPr>
            <p:ph idx="1"/>
          </p:nvPr>
        </p:nvSpPr>
        <p:spPr>
          <a:xfrm>
            <a:off x="800100" y="3304965"/>
            <a:ext cx="7543800" cy="2005324"/>
          </a:xfrm>
        </p:spPr>
        <p:txBody>
          <a:bodyPr anchor="t">
            <a:normAutofit/>
          </a:bodyPr>
          <a:lstStyle/>
          <a:p>
            <a:r>
              <a:rPr lang="en-GB" sz="1500" dirty="0"/>
              <a:t>Stakeholders are defined by Freeman as "any group or individual who can affect or is affected by the achievement of the organization's objectives" (Freeman and </a:t>
            </a:r>
            <a:r>
              <a:rPr lang="en-GB" sz="1500" dirty="0" err="1"/>
              <a:t>McVea</a:t>
            </a:r>
            <a:r>
              <a:rPr lang="en-GB" sz="1500" dirty="0"/>
              <a:t> 2001). </a:t>
            </a:r>
          </a:p>
          <a:p>
            <a:r>
              <a:rPr lang="en-GB" sz="1500" dirty="0"/>
              <a:t>In 1993 he stated that stakeholders are "those groups who are vital to the survival and success of the corporation" (Evan and Freeman 1993). </a:t>
            </a:r>
          </a:p>
          <a:p>
            <a:r>
              <a:rPr lang="en-GB" sz="1500" dirty="0"/>
              <a:t>As stated by Friedman the purpose of the organization is to manage the interests, needs and viewpoints of its stakeholders (Fontaine 2006). </a:t>
            </a:r>
          </a:p>
          <a:p>
            <a:endParaRPr lang="en-US" sz="1500" dirty="0"/>
          </a:p>
        </p:txBody>
      </p:sp>
    </p:spTree>
    <p:extLst>
      <p:ext uri="{BB962C8B-B14F-4D97-AF65-F5344CB8AC3E}">
        <p14:creationId xmlns:p14="http://schemas.microsoft.com/office/powerpoint/2010/main" val="3328836633"/>
      </p:ext>
    </p:extLst>
  </p:cSld>
  <p:clrMapOvr>
    <a:masterClrMapping/>
  </p:clrMapOvr>
  <p:transition>
    <p:wheel spokes="8"/>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80902" y="180804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85851" y="1915961"/>
            <a:ext cx="6972300" cy="3026078"/>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51910" y="180804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621280" y="1808048"/>
            <a:ext cx="1175498" cy="483971"/>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6995F625-BE4F-4433-8290-5DF0E8589F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1" cy="51435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p:nvSpPr>
          <p:cNvPr id="22" name="Rectangle 21">
            <a:extLst>
              <a:ext uri="{FF2B5EF4-FFF2-40B4-BE49-F238E27FC236}">
                <a16:creationId xmlns="" xmlns:a16="http://schemas.microsoft.com/office/drawing/2014/main" id="{80102662-1FA4-4C7A-B144-19699DF435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655E224A-5F26-423E-949C-07A720F39A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4081" y="1315466"/>
            <a:ext cx="8195838" cy="4227068"/>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6F1DA18-4CA4-40CF-9ACA-105D8373B6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97789" y="1440180"/>
            <a:ext cx="7948422" cy="397764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0072F0E-C873-9941-A1D2-36063BBB2107}"/>
              </a:ext>
            </a:extLst>
          </p:cNvPr>
          <p:cNvSpPr>
            <a:spLocks noGrp="1"/>
          </p:cNvSpPr>
          <p:nvPr>
            <p:ph type="title"/>
          </p:nvPr>
        </p:nvSpPr>
        <p:spPr>
          <a:xfrm>
            <a:off x="945154" y="2273096"/>
            <a:ext cx="7254980" cy="2049830"/>
          </a:xfrm>
        </p:spPr>
        <p:txBody>
          <a:bodyPr vert="horz" wrap="square" lIns="68580" tIns="34290" rIns="68580" bIns="34290" numCol="1" rtlCol="0" anchor="ctr" anchorCtr="0" compatLnSpc="1">
            <a:prstTxWarp prst="textNoShape">
              <a:avLst/>
            </a:prstTxWarp>
            <a:normAutofit/>
          </a:bodyPr>
          <a:lstStyle/>
          <a:p>
            <a:pPr algn="ctr">
              <a:lnSpc>
                <a:spcPct val="83000"/>
              </a:lnSpc>
            </a:pPr>
            <a:r>
              <a:rPr lang="en-US" sz="5400" cap="all" spc="-75"/>
              <a:t>Identify the stakeholders</a:t>
            </a:r>
          </a:p>
        </p:txBody>
      </p:sp>
      <p:sp>
        <p:nvSpPr>
          <p:cNvPr id="28" name="Rectangle 27">
            <a:extLst>
              <a:ext uri="{FF2B5EF4-FFF2-40B4-BE49-F238E27FC236}">
                <a16:creationId xmlns="" xmlns:a16="http://schemas.microsoft.com/office/drawing/2014/main" id="{7C6D1B74-744B-4231-97DB-86B4C9C5E2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51910" y="1315466"/>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 xmlns:a16="http://schemas.microsoft.com/office/drawing/2014/main" id="{ABC98C72-9EDD-4426-B45A-84E06A7CD22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937635" y="1315832"/>
            <a:ext cx="0" cy="48006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 xmlns:a16="http://schemas.microsoft.com/office/drawing/2014/main" id="{44887186-EE44-4AD3-BEFE-3478B453719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206365" y="1315832"/>
            <a:ext cx="0" cy="48006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 xmlns:a16="http://schemas.microsoft.com/office/drawing/2014/main" id="{58EECC4E-F1C0-4C09-A7FD-4D623DACCC4F}"/>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937635" y="1790535"/>
            <a:ext cx="126873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4847480"/>
      </p:ext>
    </p:extLst>
  </p:cSld>
  <p:clrMapOvr>
    <a:masterClrMapping/>
  </p:clrMapOvr>
  <p:transition>
    <p:wheel spokes="8"/>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nvPr>
        </p:nvGraphicFramePr>
        <p:xfrm>
          <a:off x="2863677" y="1339850"/>
          <a:ext cx="3416647" cy="4178303"/>
        </p:xfrm>
        <a:graphic>
          <a:graphicData uri="http://schemas.openxmlformats.org/drawingml/2006/table">
            <a:tbl>
              <a:tblPr firstRow="1" bandRow="1">
                <a:tableStyleId>{69C7853C-536D-4A76-A0AE-DD22124D55A5}</a:tableStyleId>
              </a:tblPr>
              <a:tblGrid>
                <a:gridCol w="1271033">
                  <a:extLst>
                    <a:ext uri="{9D8B030D-6E8A-4147-A177-3AD203B41FA5}">
                      <a16:colId xmlns="" xmlns:a16="http://schemas.microsoft.com/office/drawing/2014/main" val="3555218995"/>
                    </a:ext>
                  </a:extLst>
                </a:gridCol>
                <a:gridCol w="1072807">
                  <a:extLst>
                    <a:ext uri="{9D8B030D-6E8A-4147-A177-3AD203B41FA5}">
                      <a16:colId xmlns="" xmlns:a16="http://schemas.microsoft.com/office/drawing/2014/main" val="1631451775"/>
                    </a:ext>
                  </a:extLst>
                </a:gridCol>
                <a:gridCol w="1072807">
                  <a:extLst>
                    <a:ext uri="{9D8B030D-6E8A-4147-A177-3AD203B41FA5}">
                      <a16:colId xmlns="" xmlns:a16="http://schemas.microsoft.com/office/drawing/2014/main" val="711968806"/>
                    </a:ext>
                  </a:extLst>
                </a:gridCol>
              </a:tblGrid>
              <a:tr h="835661">
                <a:tc>
                  <a:txBody>
                    <a:bodyPr/>
                    <a:lstStyle/>
                    <a:p>
                      <a:endParaRPr lang="en-US" sz="2300"/>
                    </a:p>
                    <a:p>
                      <a:endParaRPr lang="en-US" sz="2300"/>
                    </a:p>
                  </a:txBody>
                  <a:tcPr marL="112927" marR="112927" marT="56464" marB="56464"/>
                </a:tc>
                <a:tc>
                  <a:txBody>
                    <a:bodyPr/>
                    <a:lstStyle/>
                    <a:p>
                      <a:endParaRPr lang="en-US" sz="2300"/>
                    </a:p>
                  </a:txBody>
                  <a:tcPr marL="112927" marR="112927" marT="56464" marB="56464"/>
                </a:tc>
                <a:tc>
                  <a:txBody>
                    <a:bodyPr/>
                    <a:lstStyle/>
                    <a:p>
                      <a:endParaRPr lang="en-US" sz="2300"/>
                    </a:p>
                  </a:txBody>
                  <a:tcPr marL="112927" marR="112927" marT="56464" marB="56464"/>
                </a:tc>
                <a:extLst>
                  <a:ext uri="{0D108BD9-81ED-4DB2-BD59-A6C34878D82A}">
                    <a16:rowId xmlns="" xmlns:a16="http://schemas.microsoft.com/office/drawing/2014/main" val="1760980108"/>
                  </a:ext>
                </a:extLst>
              </a:tr>
              <a:tr h="835661">
                <a:tc>
                  <a:txBody>
                    <a:bodyPr/>
                    <a:lstStyle/>
                    <a:p>
                      <a:endParaRPr lang="en-US" sz="2300"/>
                    </a:p>
                    <a:p>
                      <a:endParaRPr lang="en-US" sz="2300"/>
                    </a:p>
                  </a:txBody>
                  <a:tcPr marL="112927" marR="112927" marT="56464" marB="56464"/>
                </a:tc>
                <a:tc>
                  <a:txBody>
                    <a:bodyPr/>
                    <a:lstStyle/>
                    <a:p>
                      <a:endParaRPr lang="en-US" sz="2300"/>
                    </a:p>
                  </a:txBody>
                  <a:tcPr marL="112927" marR="112927" marT="56464" marB="56464"/>
                </a:tc>
                <a:tc>
                  <a:txBody>
                    <a:bodyPr/>
                    <a:lstStyle/>
                    <a:p>
                      <a:endParaRPr lang="en-US" sz="2300"/>
                    </a:p>
                  </a:txBody>
                  <a:tcPr marL="112927" marR="112927" marT="56464" marB="56464"/>
                </a:tc>
                <a:extLst>
                  <a:ext uri="{0D108BD9-81ED-4DB2-BD59-A6C34878D82A}">
                    <a16:rowId xmlns="" xmlns:a16="http://schemas.microsoft.com/office/drawing/2014/main" val="3000612153"/>
                  </a:ext>
                </a:extLst>
              </a:tr>
              <a:tr h="835661">
                <a:tc>
                  <a:txBody>
                    <a:bodyPr/>
                    <a:lstStyle/>
                    <a:p>
                      <a:endParaRPr lang="en-US" sz="2300"/>
                    </a:p>
                    <a:p>
                      <a:endParaRPr lang="en-US" sz="2300"/>
                    </a:p>
                  </a:txBody>
                  <a:tcPr marL="112927" marR="112927" marT="56464" marB="56464"/>
                </a:tc>
                <a:tc>
                  <a:txBody>
                    <a:bodyPr/>
                    <a:lstStyle/>
                    <a:p>
                      <a:endParaRPr lang="en-US" sz="2300"/>
                    </a:p>
                  </a:txBody>
                  <a:tcPr marL="112927" marR="112927" marT="56464" marB="56464"/>
                </a:tc>
                <a:tc>
                  <a:txBody>
                    <a:bodyPr/>
                    <a:lstStyle/>
                    <a:p>
                      <a:endParaRPr lang="en-US" sz="2300"/>
                    </a:p>
                  </a:txBody>
                  <a:tcPr marL="112927" marR="112927" marT="56464" marB="56464"/>
                </a:tc>
                <a:extLst>
                  <a:ext uri="{0D108BD9-81ED-4DB2-BD59-A6C34878D82A}">
                    <a16:rowId xmlns="" xmlns:a16="http://schemas.microsoft.com/office/drawing/2014/main" val="3520819492"/>
                  </a:ext>
                </a:extLst>
              </a:tr>
              <a:tr h="835661">
                <a:tc>
                  <a:txBody>
                    <a:bodyPr/>
                    <a:lstStyle/>
                    <a:p>
                      <a:endParaRPr lang="en-US" sz="2300"/>
                    </a:p>
                    <a:p>
                      <a:endParaRPr lang="en-US" sz="2300"/>
                    </a:p>
                  </a:txBody>
                  <a:tcPr marL="112927" marR="112927" marT="56464" marB="56464"/>
                </a:tc>
                <a:tc>
                  <a:txBody>
                    <a:bodyPr/>
                    <a:lstStyle/>
                    <a:p>
                      <a:endParaRPr lang="en-US" sz="2300"/>
                    </a:p>
                  </a:txBody>
                  <a:tcPr marL="112927" marR="112927" marT="56464" marB="56464"/>
                </a:tc>
                <a:tc>
                  <a:txBody>
                    <a:bodyPr/>
                    <a:lstStyle/>
                    <a:p>
                      <a:endParaRPr lang="en-US" sz="2300"/>
                    </a:p>
                  </a:txBody>
                  <a:tcPr marL="112927" marR="112927" marT="56464" marB="56464"/>
                </a:tc>
                <a:extLst>
                  <a:ext uri="{0D108BD9-81ED-4DB2-BD59-A6C34878D82A}">
                    <a16:rowId xmlns="" xmlns:a16="http://schemas.microsoft.com/office/drawing/2014/main" val="4056420777"/>
                  </a:ext>
                </a:extLst>
              </a:tr>
              <a:tr h="835661">
                <a:tc>
                  <a:txBody>
                    <a:bodyPr/>
                    <a:lstStyle/>
                    <a:p>
                      <a:endParaRPr lang="en-US" sz="2300"/>
                    </a:p>
                    <a:p>
                      <a:endParaRPr lang="en-US" sz="2300"/>
                    </a:p>
                  </a:txBody>
                  <a:tcPr marL="112927" marR="112927" marT="56464" marB="56464"/>
                </a:tc>
                <a:tc>
                  <a:txBody>
                    <a:bodyPr/>
                    <a:lstStyle/>
                    <a:p>
                      <a:endParaRPr lang="en-US" sz="2300"/>
                    </a:p>
                  </a:txBody>
                  <a:tcPr marL="112927" marR="112927" marT="56464" marB="56464"/>
                </a:tc>
                <a:tc>
                  <a:txBody>
                    <a:bodyPr/>
                    <a:lstStyle/>
                    <a:p>
                      <a:endParaRPr lang="en-US" sz="2300" dirty="0"/>
                    </a:p>
                  </a:txBody>
                  <a:tcPr marL="112927" marR="112927" marT="56464" marB="56464"/>
                </a:tc>
                <a:extLst>
                  <a:ext uri="{0D108BD9-81ED-4DB2-BD59-A6C34878D82A}">
                    <a16:rowId xmlns="" xmlns:a16="http://schemas.microsoft.com/office/drawing/2014/main" val="1786423848"/>
                  </a:ext>
                </a:extLst>
              </a:tr>
            </a:tbl>
          </a:graphicData>
        </a:graphic>
      </p:graphicFrame>
    </p:spTree>
    <p:extLst>
      <p:ext uri="{BB962C8B-B14F-4D97-AF65-F5344CB8AC3E}">
        <p14:creationId xmlns:p14="http://schemas.microsoft.com/office/powerpoint/2010/main" val="165995805"/>
      </p:ext>
    </p:extLst>
  </p:cSld>
  <p:clrMapOvr>
    <a:masterClrMapping/>
  </p:clrMapOvr>
  <p:transition>
    <p:wheel spokes="8"/>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6">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Rectangle 8">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2" name="Table 1">
            <a:extLst>
              <a:ext uri="{FF2B5EF4-FFF2-40B4-BE49-F238E27FC236}">
                <a16:creationId xmlns="" xmlns:a16="http://schemas.microsoft.com/office/drawing/2014/main" id="{6FCB8057-84DE-6740-B117-8F93598E86E6}"/>
              </a:ext>
            </a:extLst>
          </p:cNvPr>
          <p:cNvGraphicFramePr>
            <a:graphicFrameLocks noGrp="1"/>
          </p:cNvGraphicFramePr>
          <p:nvPr>
            <p:extLst/>
          </p:nvPr>
        </p:nvGraphicFramePr>
        <p:xfrm>
          <a:off x="756743" y="1459547"/>
          <a:ext cx="7630515" cy="3938909"/>
        </p:xfrm>
        <a:graphic>
          <a:graphicData uri="http://schemas.openxmlformats.org/drawingml/2006/table">
            <a:tbl>
              <a:tblPr firstRow="1" bandRow="1">
                <a:tableStyleId>{69C7853C-536D-4A76-A0AE-DD22124D55A5}</a:tableStyleId>
              </a:tblPr>
              <a:tblGrid>
                <a:gridCol w="2628566">
                  <a:extLst>
                    <a:ext uri="{9D8B030D-6E8A-4147-A177-3AD203B41FA5}">
                      <a16:colId xmlns="" xmlns:a16="http://schemas.microsoft.com/office/drawing/2014/main" val="3555218995"/>
                    </a:ext>
                  </a:extLst>
                </a:gridCol>
                <a:gridCol w="2628566">
                  <a:extLst>
                    <a:ext uri="{9D8B030D-6E8A-4147-A177-3AD203B41FA5}">
                      <a16:colId xmlns="" xmlns:a16="http://schemas.microsoft.com/office/drawing/2014/main" val="1631451775"/>
                    </a:ext>
                  </a:extLst>
                </a:gridCol>
                <a:gridCol w="2373384">
                  <a:extLst>
                    <a:ext uri="{9D8B030D-6E8A-4147-A177-3AD203B41FA5}">
                      <a16:colId xmlns="" xmlns:a16="http://schemas.microsoft.com/office/drawing/2014/main" val="711968806"/>
                    </a:ext>
                  </a:extLst>
                </a:gridCol>
              </a:tblGrid>
              <a:tr h="656485">
                <a:tc>
                  <a:txBody>
                    <a:bodyPr/>
                    <a:lstStyle/>
                    <a:p>
                      <a:r>
                        <a:rPr lang="en-US" sz="1700" b="0">
                          <a:solidFill>
                            <a:schemeClr val="tx1"/>
                          </a:solidFill>
                        </a:rPr>
                        <a:t>Shareholders</a:t>
                      </a:r>
                    </a:p>
                  </a:txBody>
                  <a:tcPr marL="88714" marR="88714" marT="44357" marB="44357"/>
                </a:tc>
                <a:tc>
                  <a:txBody>
                    <a:bodyPr/>
                    <a:lstStyle/>
                    <a:p>
                      <a:r>
                        <a:rPr lang="en-US" sz="1700" b="0">
                          <a:solidFill>
                            <a:schemeClr val="tx1"/>
                          </a:solidFill>
                        </a:rPr>
                        <a:t>Fans</a:t>
                      </a:r>
                    </a:p>
                    <a:p>
                      <a:endParaRPr lang="en-US" sz="1700" b="0">
                        <a:solidFill>
                          <a:schemeClr val="tx1"/>
                        </a:solidFill>
                      </a:endParaRPr>
                    </a:p>
                  </a:txBody>
                  <a:tcPr marL="88714" marR="88714" marT="44357" marB="44357"/>
                </a:tc>
                <a:tc>
                  <a:txBody>
                    <a:bodyPr/>
                    <a:lstStyle/>
                    <a:p>
                      <a:r>
                        <a:rPr lang="en-US" sz="1700" b="0">
                          <a:solidFill>
                            <a:schemeClr val="tx1"/>
                          </a:solidFill>
                        </a:rPr>
                        <a:t>Players</a:t>
                      </a:r>
                    </a:p>
                  </a:txBody>
                  <a:tcPr marL="88714" marR="88714" marT="44357" marB="44357"/>
                </a:tc>
                <a:extLst>
                  <a:ext uri="{0D108BD9-81ED-4DB2-BD59-A6C34878D82A}">
                    <a16:rowId xmlns="" xmlns:a16="http://schemas.microsoft.com/office/drawing/2014/main" val="1760980108"/>
                  </a:ext>
                </a:extLst>
              </a:tr>
              <a:tr h="656485">
                <a:tc>
                  <a:txBody>
                    <a:bodyPr/>
                    <a:lstStyle/>
                    <a:p>
                      <a:r>
                        <a:rPr lang="en-US" sz="1700"/>
                        <a:t>Government</a:t>
                      </a:r>
                    </a:p>
                    <a:p>
                      <a:endParaRPr lang="en-US" sz="1700"/>
                    </a:p>
                  </a:txBody>
                  <a:tcPr marL="88714" marR="88714" marT="44357" marB="44357"/>
                </a:tc>
                <a:tc>
                  <a:txBody>
                    <a:bodyPr/>
                    <a:lstStyle/>
                    <a:p>
                      <a:r>
                        <a:rPr lang="en-US" sz="1700"/>
                        <a:t>Public institutions</a:t>
                      </a:r>
                    </a:p>
                  </a:txBody>
                  <a:tcPr marL="88714" marR="88714" marT="44357" marB="44357"/>
                </a:tc>
                <a:tc>
                  <a:txBody>
                    <a:bodyPr/>
                    <a:lstStyle/>
                    <a:p>
                      <a:r>
                        <a:rPr lang="en-US" sz="1700"/>
                        <a:t>Coaches</a:t>
                      </a:r>
                    </a:p>
                  </a:txBody>
                  <a:tcPr marL="88714" marR="88714" marT="44357" marB="44357"/>
                </a:tc>
                <a:extLst>
                  <a:ext uri="{0D108BD9-81ED-4DB2-BD59-A6C34878D82A}">
                    <a16:rowId xmlns="" xmlns:a16="http://schemas.microsoft.com/office/drawing/2014/main" val="3000612153"/>
                  </a:ext>
                </a:extLst>
              </a:tr>
              <a:tr h="656485">
                <a:tc>
                  <a:txBody>
                    <a:bodyPr/>
                    <a:lstStyle/>
                    <a:p>
                      <a:r>
                        <a:rPr lang="en-US" sz="1700"/>
                        <a:t>Local authority</a:t>
                      </a:r>
                    </a:p>
                  </a:txBody>
                  <a:tcPr marL="88714" marR="88714" marT="44357" marB="44357"/>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a:t>Other clubs</a:t>
                      </a:r>
                    </a:p>
                    <a:p>
                      <a:endParaRPr lang="en-US" sz="1700"/>
                    </a:p>
                  </a:txBody>
                  <a:tcPr marL="88714" marR="88714" marT="44357" marB="44357"/>
                </a:tc>
                <a:tc>
                  <a:txBody>
                    <a:bodyPr/>
                    <a:lstStyle/>
                    <a:p>
                      <a:r>
                        <a:rPr lang="en-US" sz="1700"/>
                        <a:t>Agents</a:t>
                      </a:r>
                    </a:p>
                  </a:txBody>
                  <a:tcPr marL="88714" marR="88714" marT="44357" marB="44357"/>
                </a:tc>
                <a:extLst>
                  <a:ext uri="{0D108BD9-81ED-4DB2-BD59-A6C34878D82A}">
                    <a16:rowId xmlns="" xmlns:a16="http://schemas.microsoft.com/office/drawing/2014/main" val="3520819492"/>
                  </a:ext>
                </a:extLst>
              </a:tr>
              <a:tr h="656485">
                <a:tc>
                  <a:txBody>
                    <a:bodyPr/>
                    <a:lstStyle/>
                    <a:p>
                      <a:r>
                        <a:rPr lang="en-US" sz="1700"/>
                        <a:t>Banks</a:t>
                      </a:r>
                    </a:p>
                    <a:p>
                      <a:endParaRPr lang="en-US" sz="1700"/>
                    </a:p>
                  </a:txBody>
                  <a:tcPr marL="88714" marR="88714" marT="44357" marB="44357"/>
                </a:tc>
                <a:tc>
                  <a:txBody>
                    <a:bodyPr/>
                    <a:lstStyle/>
                    <a:p>
                      <a:r>
                        <a:rPr lang="en-US" sz="1700"/>
                        <a:t>FIFA</a:t>
                      </a:r>
                    </a:p>
                  </a:txBody>
                  <a:tcPr marL="88714" marR="88714" marT="44357" marB="44357"/>
                </a:tc>
                <a:tc>
                  <a:txBody>
                    <a:bodyPr/>
                    <a:lstStyle/>
                    <a:p>
                      <a:r>
                        <a:rPr lang="en-US" sz="1700"/>
                        <a:t>Sponsors</a:t>
                      </a:r>
                    </a:p>
                  </a:txBody>
                  <a:tcPr marL="88714" marR="88714" marT="44357" marB="44357"/>
                </a:tc>
                <a:extLst>
                  <a:ext uri="{0D108BD9-81ED-4DB2-BD59-A6C34878D82A}">
                    <a16:rowId xmlns="" xmlns:a16="http://schemas.microsoft.com/office/drawing/2014/main" val="4056420777"/>
                  </a:ext>
                </a:extLst>
              </a:tr>
              <a:tr h="656485">
                <a:tc>
                  <a:txBody>
                    <a:bodyPr/>
                    <a:lstStyle/>
                    <a:p>
                      <a:r>
                        <a:rPr lang="en-US" sz="1700"/>
                        <a:t>Premier League</a:t>
                      </a:r>
                    </a:p>
                    <a:p>
                      <a:endParaRPr lang="en-US" sz="1700"/>
                    </a:p>
                  </a:txBody>
                  <a:tcPr marL="88714" marR="88714" marT="44357" marB="44357"/>
                </a:tc>
                <a:tc>
                  <a:txBody>
                    <a:bodyPr/>
                    <a:lstStyle/>
                    <a:p>
                      <a:r>
                        <a:rPr lang="en-US" sz="1700"/>
                        <a:t>Media</a:t>
                      </a:r>
                    </a:p>
                  </a:txBody>
                  <a:tcPr marL="88714" marR="88714" marT="44357" marB="44357"/>
                </a:tc>
                <a:tc>
                  <a:txBody>
                    <a:bodyPr/>
                    <a:lstStyle/>
                    <a:p>
                      <a:r>
                        <a:rPr lang="en-US" sz="1700"/>
                        <a:t>Employees</a:t>
                      </a:r>
                    </a:p>
                  </a:txBody>
                  <a:tcPr marL="88714" marR="88714" marT="44357" marB="44357"/>
                </a:tc>
                <a:extLst>
                  <a:ext uri="{0D108BD9-81ED-4DB2-BD59-A6C34878D82A}">
                    <a16:rowId xmlns="" xmlns:a16="http://schemas.microsoft.com/office/drawing/2014/main" val="1786423848"/>
                  </a:ext>
                </a:extLst>
              </a:tr>
              <a:tr h="656485">
                <a:tc>
                  <a:txBody>
                    <a:bodyPr/>
                    <a:lstStyle/>
                    <a:p>
                      <a:r>
                        <a:rPr lang="en-US" sz="1700"/>
                        <a:t>FA</a:t>
                      </a:r>
                    </a:p>
                    <a:p>
                      <a:endParaRPr lang="en-US" sz="1700"/>
                    </a:p>
                  </a:txBody>
                  <a:tcPr marL="88714" marR="88714" marT="44357" marB="44357"/>
                </a:tc>
                <a:tc>
                  <a:txBody>
                    <a:bodyPr/>
                    <a:lstStyle/>
                    <a:p>
                      <a:endParaRPr lang="en-US" sz="1700"/>
                    </a:p>
                  </a:txBody>
                  <a:tcPr marL="88714" marR="88714" marT="44357" marB="44357"/>
                </a:tc>
                <a:tc>
                  <a:txBody>
                    <a:bodyPr/>
                    <a:lstStyle/>
                    <a:p>
                      <a:endParaRPr lang="en-US" sz="1700"/>
                    </a:p>
                  </a:txBody>
                  <a:tcPr marL="88714" marR="88714" marT="44357" marB="44357"/>
                </a:tc>
                <a:extLst>
                  <a:ext uri="{0D108BD9-81ED-4DB2-BD59-A6C34878D82A}">
                    <a16:rowId xmlns="" xmlns:a16="http://schemas.microsoft.com/office/drawing/2014/main" val="254343804"/>
                  </a:ext>
                </a:extLst>
              </a:tr>
            </a:tbl>
          </a:graphicData>
        </a:graphic>
      </p:graphicFrame>
    </p:spTree>
    <p:extLst>
      <p:ext uri="{BB962C8B-B14F-4D97-AF65-F5344CB8AC3E}">
        <p14:creationId xmlns:p14="http://schemas.microsoft.com/office/powerpoint/2010/main" val="770224589"/>
      </p:ext>
    </p:extLst>
  </p:cSld>
  <p:clrMapOvr>
    <a:masterClrMapping/>
  </p:clrMapOvr>
  <p:transition>
    <p:wheel spokes="8"/>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2155CD3-83BB-4AEA-A737-FFB45BF5B9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C9481AC0-C94A-42B2-A337-8F2BD27B4C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93283" y="1138428"/>
            <a:ext cx="8557435"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 xmlns:a16="http://schemas.microsoft.com/office/drawing/2014/main" id="{9C990ECF-0B2F-4372-9715-326BA840E4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16052" y="1261872"/>
            <a:ext cx="8311896" cy="433425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657352" y="1518238"/>
          <a:ext cx="7829298" cy="3821525"/>
        </p:xfrm>
        <a:graphic>
          <a:graphicData uri="http://schemas.openxmlformats.org/drawingml/2006/table">
            <a:tbl>
              <a:tblPr firstRow="1" bandRow="1">
                <a:tableStyleId>{69C7853C-536D-4A76-A0AE-DD22124D55A5}</a:tableStyleId>
              </a:tblPr>
              <a:tblGrid>
                <a:gridCol w="2132591">
                  <a:extLst>
                    <a:ext uri="{9D8B030D-6E8A-4147-A177-3AD203B41FA5}">
                      <a16:colId xmlns="" xmlns:a16="http://schemas.microsoft.com/office/drawing/2014/main" val="540044213"/>
                    </a:ext>
                  </a:extLst>
                </a:gridCol>
                <a:gridCol w="1431527">
                  <a:extLst>
                    <a:ext uri="{9D8B030D-6E8A-4147-A177-3AD203B41FA5}">
                      <a16:colId xmlns="" xmlns:a16="http://schemas.microsoft.com/office/drawing/2014/main" val="2850256718"/>
                    </a:ext>
                  </a:extLst>
                </a:gridCol>
                <a:gridCol w="2132591">
                  <a:extLst>
                    <a:ext uri="{9D8B030D-6E8A-4147-A177-3AD203B41FA5}">
                      <a16:colId xmlns="" xmlns:a16="http://schemas.microsoft.com/office/drawing/2014/main" val="2501146088"/>
                    </a:ext>
                  </a:extLst>
                </a:gridCol>
                <a:gridCol w="2132591">
                  <a:extLst>
                    <a:ext uri="{9D8B030D-6E8A-4147-A177-3AD203B41FA5}">
                      <a16:colId xmlns="" xmlns:a16="http://schemas.microsoft.com/office/drawing/2014/main" val="1085963635"/>
                    </a:ext>
                  </a:extLst>
                </a:gridCol>
              </a:tblGrid>
              <a:tr h="741490">
                <a:tc rowSpan="2" gridSpan="2">
                  <a:txBody>
                    <a:bodyPr/>
                    <a:lstStyle/>
                    <a:p>
                      <a:pPr algn="ctr"/>
                      <a:endParaRPr lang="en-US" sz="1400"/>
                    </a:p>
                  </a:txBody>
                  <a:tcPr marL="71297" marR="71297" marT="35648" marB="35648"/>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1297" marR="71297" marT="35648" marB="35648"/>
                </a:tc>
                <a:tc hMerge="1">
                  <a:txBody>
                    <a:bodyPr/>
                    <a:lstStyle/>
                    <a:p>
                      <a:endParaRPr lang="en-US" dirty="0"/>
                    </a:p>
                  </a:txBody>
                  <a:tcPr/>
                </a:tc>
                <a:extLst>
                  <a:ext uri="{0D108BD9-81ED-4DB2-BD59-A6C34878D82A}">
                    <a16:rowId xmlns="" xmlns:a16="http://schemas.microsoft.com/office/drawing/2014/main" val="4051271745"/>
                  </a:ext>
                </a:extLst>
              </a:tr>
              <a:tr h="741490">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1297" marR="71297" marT="35648" marB="35648"/>
                </a:tc>
                <a:tc>
                  <a:txBody>
                    <a:bodyPr/>
                    <a:lstStyle/>
                    <a:p>
                      <a:pPr algn="ctr"/>
                      <a:endParaRPr lang="en-US" sz="1400"/>
                    </a:p>
                    <a:p>
                      <a:pPr algn="ctr"/>
                      <a:r>
                        <a:rPr lang="en-US" sz="1400" b="1"/>
                        <a:t>High</a:t>
                      </a:r>
                    </a:p>
                  </a:txBody>
                  <a:tcPr marL="71297" marR="71297" marT="35648" marB="35648"/>
                </a:tc>
                <a:extLst>
                  <a:ext uri="{0D108BD9-81ED-4DB2-BD59-A6C34878D82A}">
                    <a16:rowId xmlns="" xmlns:a16="http://schemas.microsoft.com/office/drawing/2014/main" val="740755332"/>
                  </a:ext>
                </a:extLst>
              </a:tr>
              <a:tr h="1169273">
                <a:tc rowSpan="2">
                  <a:txBody>
                    <a:bodyPr/>
                    <a:lstStyle/>
                    <a:p>
                      <a:pPr algn="ctr"/>
                      <a:endParaRPr lang="en-US" sz="1400"/>
                    </a:p>
                    <a:p>
                      <a:pPr algn="ctr"/>
                      <a:endParaRPr lang="en-US" sz="1400"/>
                    </a:p>
                    <a:p>
                      <a:pPr algn="ctr"/>
                      <a:endParaRPr lang="en-US" sz="1400" b="1"/>
                    </a:p>
                    <a:p>
                      <a:pPr algn="ctr"/>
                      <a:r>
                        <a:rPr lang="en-US" sz="1400" b="1"/>
                        <a:t>Level of Power</a:t>
                      </a:r>
                    </a:p>
                  </a:txBody>
                  <a:tcPr marL="71297" marR="71297" marT="35648" marB="35648"/>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1297" marR="71297" marT="35648" marB="35648"/>
                </a:tc>
                <a:tc>
                  <a:txBody>
                    <a:bodyPr/>
                    <a:lstStyle/>
                    <a:p>
                      <a:pPr algn="ctr"/>
                      <a:r>
                        <a:rPr lang="en-US" sz="1400"/>
                        <a:t>Minimal effort</a:t>
                      </a:r>
                    </a:p>
                    <a:p>
                      <a:pPr algn="ctr"/>
                      <a:endParaRPr lang="en-US" sz="1400"/>
                    </a:p>
                    <a:p>
                      <a:pPr algn="ctr"/>
                      <a:r>
                        <a:rPr lang="en-US" sz="1400" b="1"/>
                        <a:t>A</a:t>
                      </a:r>
                    </a:p>
                  </a:txBody>
                  <a:tcPr marL="71297" marR="71297" marT="35648" marB="35648"/>
                </a:tc>
                <a:tc>
                  <a:txBody>
                    <a:bodyPr/>
                    <a:lstStyle/>
                    <a:p>
                      <a:pPr algn="ctr"/>
                      <a:r>
                        <a:rPr lang="en-US" sz="1400"/>
                        <a:t>Keep informed</a:t>
                      </a:r>
                    </a:p>
                    <a:p>
                      <a:pPr algn="ctr"/>
                      <a:endParaRPr lang="en-US" sz="1400"/>
                    </a:p>
                    <a:p>
                      <a:pPr algn="ctr"/>
                      <a:r>
                        <a:rPr lang="en-US" sz="1400" b="1"/>
                        <a:t>B</a:t>
                      </a:r>
                    </a:p>
                  </a:txBody>
                  <a:tcPr marL="71297" marR="71297" marT="35648" marB="35648"/>
                </a:tc>
                <a:extLst>
                  <a:ext uri="{0D108BD9-81ED-4DB2-BD59-A6C34878D82A}">
                    <a16:rowId xmlns="" xmlns:a16="http://schemas.microsoft.com/office/drawing/2014/main" val="1687455405"/>
                  </a:ext>
                </a:extLst>
              </a:tr>
              <a:tr h="11692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1297" marR="71297" marT="35648" marB="35648"/>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1297" marR="71297" marT="35648" marB="35648"/>
                </a:tc>
                <a:tc>
                  <a:txBody>
                    <a:bodyPr/>
                    <a:lstStyle/>
                    <a:p>
                      <a:pPr algn="ctr"/>
                      <a:r>
                        <a:rPr lang="en-US" sz="1400"/>
                        <a:t>Key players</a:t>
                      </a:r>
                    </a:p>
                    <a:p>
                      <a:pPr algn="ctr"/>
                      <a:endParaRPr lang="en-US" sz="1400"/>
                    </a:p>
                    <a:p>
                      <a:pPr algn="ctr"/>
                      <a:r>
                        <a:rPr lang="en-US" sz="1400" b="1"/>
                        <a:t>D</a:t>
                      </a:r>
                    </a:p>
                  </a:txBody>
                  <a:tcPr marL="71297" marR="71297" marT="35648" marB="35648"/>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972543968"/>
      </p:ext>
    </p:extLst>
  </p:cSld>
  <p:clrMapOvr>
    <a:masterClrMapping/>
  </p:clrMapOvr>
  <p:transition>
    <p:wheel spokes="8"/>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806149" y="1459548"/>
          <a:ext cx="7531703" cy="3938906"/>
        </p:xfrm>
        <a:graphic>
          <a:graphicData uri="http://schemas.openxmlformats.org/drawingml/2006/table">
            <a:tbl>
              <a:tblPr firstRow="1" bandRow="1">
                <a:tableStyleId>{69C7853C-536D-4A76-A0AE-DD22124D55A5}</a:tableStyleId>
              </a:tblPr>
              <a:tblGrid>
                <a:gridCol w="2140027">
                  <a:extLst>
                    <a:ext uri="{9D8B030D-6E8A-4147-A177-3AD203B41FA5}">
                      <a16:colId xmlns="" xmlns:a16="http://schemas.microsoft.com/office/drawing/2014/main" val="540044213"/>
                    </a:ext>
                  </a:extLst>
                </a:gridCol>
                <a:gridCol w="1111623">
                  <a:extLst>
                    <a:ext uri="{9D8B030D-6E8A-4147-A177-3AD203B41FA5}">
                      <a16:colId xmlns="" xmlns:a16="http://schemas.microsoft.com/office/drawing/2014/main" val="2850256718"/>
                    </a:ext>
                  </a:extLst>
                </a:gridCol>
                <a:gridCol w="2140027">
                  <a:extLst>
                    <a:ext uri="{9D8B030D-6E8A-4147-A177-3AD203B41FA5}">
                      <a16:colId xmlns="" xmlns:a16="http://schemas.microsoft.com/office/drawing/2014/main" val="2501146088"/>
                    </a:ext>
                  </a:extLst>
                </a:gridCol>
                <a:gridCol w="2140027">
                  <a:extLst>
                    <a:ext uri="{9D8B030D-6E8A-4147-A177-3AD203B41FA5}">
                      <a16:colId xmlns="" xmlns:a16="http://schemas.microsoft.com/office/drawing/2014/main" val="1085963635"/>
                    </a:ext>
                  </a:extLst>
                </a:gridCol>
              </a:tblGrid>
              <a:tr h="549124">
                <a:tc rowSpan="2" gridSpan="2">
                  <a:txBody>
                    <a:bodyPr/>
                    <a:lstStyle/>
                    <a:p>
                      <a:pPr algn="ctr"/>
                      <a:endParaRPr lang="en-US" sz="1100"/>
                    </a:p>
                  </a:txBody>
                  <a:tcPr marL="52800" marR="52800" marT="26400" marB="26400"/>
                </a:tc>
                <a:tc rowSpan="2" hMerge="1">
                  <a:txBody>
                    <a:bodyPr/>
                    <a:lstStyle/>
                    <a:p>
                      <a:pPr algn="ctr"/>
                      <a:endParaRPr lang="en-US" dirty="0"/>
                    </a:p>
                  </a:txBody>
                  <a:tcPr/>
                </a:tc>
                <a:tc gridSpan="2">
                  <a:txBody>
                    <a:bodyPr/>
                    <a:lstStyle/>
                    <a:p>
                      <a:pPr algn="ctr"/>
                      <a:endParaRPr lang="en-US" sz="1100" b="1">
                        <a:solidFill>
                          <a:schemeClr val="tx1"/>
                        </a:solidFill>
                      </a:endParaRPr>
                    </a:p>
                    <a:p>
                      <a:pPr algn="ctr"/>
                      <a:r>
                        <a:rPr lang="en-US" sz="1100" b="1">
                          <a:solidFill>
                            <a:schemeClr val="tx1"/>
                          </a:solidFill>
                        </a:rPr>
                        <a:t>Level of Interest</a:t>
                      </a:r>
                    </a:p>
                    <a:p>
                      <a:pPr algn="ctr"/>
                      <a:endParaRPr lang="en-US" sz="1100" b="1">
                        <a:solidFill>
                          <a:schemeClr val="tx1"/>
                        </a:solidFill>
                      </a:endParaRPr>
                    </a:p>
                  </a:txBody>
                  <a:tcPr marL="52800" marR="52800" marT="26400" marB="26400"/>
                </a:tc>
                <a:tc hMerge="1">
                  <a:txBody>
                    <a:bodyPr/>
                    <a:lstStyle/>
                    <a:p>
                      <a:endParaRPr lang="en-US" dirty="0"/>
                    </a:p>
                  </a:txBody>
                  <a:tcPr/>
                </a:tc>
                <a:extLst>
                  <a:ext uri="{0D108BD9-81ED-4DB2-BD59-A6C34878D82A}">
                    <a16:rowId xmlns="" xmlns:a16="http://schemas.microsoft.com/office/drawing/2014/main" val="4051271745"/>
                  </a:ext>
                </a:extLst>
              </a:tr>
              <a:tr h="549124">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100"/>
                    </a:p>
                    <a:p>
                      <a:pPr algn="ctr"/>
                      <a:r>
                        <a:rPr lang="en-US" sz="1100" b="1"/>
                        <a:t>Low </a:t>
                      </a:r>
                    </a:p>
                    <a:p>
                      <a:pPr algn="ctr"/>
                      <a:endParaRPr lang="en-US" sz="1100"/>
                    </a:p>
                  </a:txBody>
                  <a:tcPr marL="52800" marR="52800" marT="26400" marB="26400"/>
                </a:tc>
                <a:tc>
                  <a:txBody>
                    <a:bodyPr/>
                    <a:lstStyle/>
                    <a:p>
                      <a:pPr algn="ctr"/>
                      <a:endParaRPr lang="en-US" sz="1100"/>
                    </a:p>
                    <a:p>
                      <a:pPr algn="ctr"/>
                      <a:r>
                        <a:rPr lang="en-US" sz="1100" b="1"/>
                        <a:t>High</a:t>
                      </a:r>
                    </a:p>
                  </a:txBody>
                  <a:tcPr marL="52800" marR="52800" marT="26400" marB="26400"/>
                </a:tc>
                <a:extLst>
                  <a:ext uri="{0D108BD9-81ED-4DB2-BD59-A6C34878D82A}">
                    <a16:rowId xmlns="" xmlns:a16="http://schemas.microsoft.com/office/drawing/2014/main" val="740755332"/>
                  </a:ext>
                </a:extLst>
              </a:tr>
              <a:tr h="1341129">
                <a:tc rowSpan="2">
                  <a:txBody>
                    <a:bodyPr/>
                    <a:lstStyle/>
                    <a:p>
                      <a:pPr algn="ctr"/>
                      <a:endParaRPr lang="en-US" sz="1100"/>
                    </a:p>
                    <a:p>
                      <a:pPr algn="ctr"/>
                      <a:endParaRPr lang="en-US" sz="1100"/>
                    </a:p>
                    <a:p>
                      <a:pPr algn="ctr"/>
                      <a:endParaRPr lang="en-US" sz="1100" b="1"/>
                    </a:p>
                    <a:p>
                      <a:pPr algn="ctr"/>
                      <a:r>
                        <a:rPr lang="en-US" sz="1100" b="1"/>
                        <a:t>Level of Power</a:t>
                      </a:r>
                    </a:p>
                  </a:txBody>
                  <a:tcPr marL="52800" marR="52800" marT="26400" marB="26400"/>
                </a:tc>
                <a:tc>
                  <a:txBody>
                    <a:bodyPr/>
                    <a:lstStyle/>
                    <a:p>
                      <a:pPr algn="ctr"/>
                      <a:endParaRPr lang="en-US" sz="1100"/>
                    </a:p>
                    <a:p>
                      <a:pPr algn="ctr"/>
                      <a:endParaRPr lang="en-US" sz="1100"/>
                    </a:p>
                    <a:p>
                      <a:pPr algn="ctr"/>
                      <a:r>
                        <a:rPr lang="en-US" sz="1100" b="1"/>
                        <a:t>Low</a:t>
                      </a:r>
                    </a:p>
                    <a:p>
                      <a:pPr algn="ctr"/>
                      <a:endParaRPr lang="en-US" sz="1100"/>
                    </a:p>
                    <a:p>
                      <a:pPr algn="ctr"/>
                      <a:endParaRPr lang="en-US" sz="1100"/>
                    </a:p>
                  </a:txBody>
                  <a:tcPr marL="52800" marR="52800" marT="26400" marB="26400"/>
                </a:tc>
                <a:tc>
                  <a:txBody>
                    <a:bodyPr/>
                    <a:lstStyle/>
                    <a:p>
                      <a:pPr algn="ctr"/>
                      <a:r>
                        <a:rPr lang="en-US" sz="1100"/>
                        <a:t>Minimal effort</a:t>
                      </a:r>
                    </a:p>
                    <a:p>
                      <a:pPr algn="ctr"/>
                      <a:endParaRPr lang="en-US" sz="1100"/>
                    </a:p>
                    <a:p>
                      <a:pPr algn="ctr"/>
                      <a:r>
                        <a:rPr lang="en-US" sz="1100" b="1"/>
                        <a:t>A</a:t>
                      </a:r>
                    </a:p>
                    <a:p>
                      <a:pPr algn="ctr"/>
                      <a:r>
                        <a:rPr lang="en-US" sz="1100" b="1"/>
                        <a:t>Other clubs</a:t>
                      </a:r>
                    </a:p>
                    <a:p>
                      <a:pPr algn="ctr"/>
                      <a:r>
                        <a:rPr lang="en-US" sz="1100" b="1"/>
                        <a:t>Government</a:t>
                      </a:r>
                    </a:p>
                    <a:p>
                      <a:pPr algn="ctr"/>
                      <a:r>
                        <a:rPr lang="en-US" sz="1100" b="1"/>
                        <a:t>Local council</a:t>
                      </a:r>
                    </a:p>
                    <a:p>
                      <a:pPr algn="ctr"/>
                      <a:r>
                        <a:rPr lang="en-US" sz="1100" b="1"/>
                        <a:t>Public institutions</a:t>
                      </a:r>
                    </a:p>
                    <a:p>
                      <a:pPr algn="ctr"/>
                      <a:r>
                        <a:rPr lang="en-US" sz="1100" b="1"/>
                        <a:t>Banks</a:t>
                      </a:r>
                    </a:p>
                  </a:txBody>
                  <a:tcPr marL="52800" marR="52800" marT="26400" marB="26400"/>
                </a:tc>
                <a:tc>
                  <a:txBody>
                    <a:bodyPr/>
                    <a:lstStyle/>
                    <a:p>
                      <a:pPr algn="ctr"/>
                      <a:r>
                        <a:rPr lang="en-US" sz="1100"/>
                        <a:t>Keep informed</a:t>
                      </a:r>
                    </a:p>
                    <a:p>
                      <a:pPr algn="ctr"/>
                      <a:endParaRPr lang="en-US" sz="1100"/>
                    </a:p>
                    <a:p>
                      <a:pPr algn="ctr"/>
                      <a:r>
                        <a:rPr lang="en-US" sz="1100" b="1"/>
                        <a:t>B</a:t>
                      </a:r>
                    </a:p>
                    <a:p>
                      <a:pPr algn="ctr"/>
                      <a:r>
                        <a:rPr lang="en-US" sz="1100" b="1"/>
                        <a:t>Employees</a:t>
                      </a:r>
                    </a:p>
                    <a:p>
                      <a:pPr algn="ctr"/>
                      <a:r>
                        <a:rPr lang="en-US" sz="1100" b="1"/>
                        <a:t>Agents</a:t>
                      </a:r>
                    </a:p>
                  </a:txBody>
                  <a:tcPr marL="52800" marR="52800" marT="26400" marB="26400"/>
                </a:tc>
                <a:extLst>
                  <a:ext uri="{0D108BD9-81ED-4DB2-BD59-A6C34878D82A}">
                    <a16:rowId xmlns="" xmlns:a16="http://schemas.microsoft.com/office/drawing/2014/main" val="1687455405"/>
                  </a:ext>
                </a:extLst>
              </a:tr>
              <a:tr h="1499530">
                <a:tc vMerge="1">
                  <a:txBody>
                    <a:bodyPr/>
                    <a:lstStyle/>
                    <a:p>
                      <a:pPr algn="ctr"/>
                      <a:endParaRPr lang="en-US" dirty="0"/>
                    </a:p>
                  </a:txBody>
                  <a:tcPr/>
                </a:tc>
                <a:tc>
                  <a:txBody>
                    <a:bodyPr/>
                    <a:lstStyle/>
                    <a:p>
                      <a:pPr algn="ctr"/>
                      <a:endParaRPr lang="en-US" sz="1100"/>
                    </a:p>
                    <a:p>
                      <a:pPr algn="ctr"/>
                      <a:endParaRPr lang="en-US" sz="1100"/>
                    </a:p>
                    <a:p>
                      <a:pPr algn="ctr"/>
                      <a:r>
                        <a:rPr lang="en-US" sz="1100" b="1"/>
                        <a:t>High</a:t>
                      </a:r>
                    </a:p>
                  </a:txBody>
                  <a:tcPr marL="52800" marR="52800" marT="26400" marB="26400"/>
                </a:tc>
                <a:tc>
                  <a:txBody>
                    <a:bodyPr/>
                    <a:lstStyle/>
                    <a:p>
                      <a:pPr algn="ctr"/>
                      <a:r>
                        <a:rPr lang="en-US" sz="1100"/>
                        <a:t>Keep satisfied</a:t>
                      </a:r>
                    </a:p>
                    <a:p>
                      <a:pPr algn="ctr"/>
                      <a:endParaRPr lang="en-US" sz="1100"/>
                    </a:p>
                    <a:p>
                      <a:pPr algn="ctr"/>
                      <a:r>
                        <a:rPr lang="en-US" sz="1100" b="1"/>
                        <a:t>C</a:t>
                      </a:r>
                    </a:p>
                    <a:p>
                      <a:pPr algn="ctr"/>
                      <a:r>
                        <a:rPr lang="en-US" sz="1100" b="1"/>
                        <a:t>Sponsors</a:t>
                      </a:r>
                    </a:p>
                    <a:p>
                      <a:pPr algn="ctr"/>
                      <a:endParaRPr lang="en-US" sz="1100"/>
                    </a:p>
                    <a:p>
                      <a:pPr algn="ctr"/>
                      <a:endParaRPr lang="en-US" sz="1100"/>
                    </a:p>
                  </a:txBody>
                  <a:tcPr marL="52800" marR="52800" marT="26400" marB="26400"/>
                </a:tc>
                <a:tc>
                  <a:txBody>
                    <a:bodyPr/>
                    <a:lstStyle/>
                    <a:p>
                      <a:pPr algn="ctr"/>
                      <a:r>
                        <a:rPr lang="en-US" sz="1100" dirty="0"/>
                        <a:t>Key players</a:t>
                      </a:r>
                    </a:p>
                    <a:p>
                      <a:pPr algn="ctr"/>
                      <a:endParaRPr lang="en-US" sz="1100" dirty="0"/>
                    </a:p>
                    <a:p>
                      <a:pPr algn="ctr"/>
                      <a:r>
                        <a:rPr lang="en-US" sz="1100" b="1" dirty="0"/>
                        <a:t>D</a:t>
                      </a:r>
                    </a:p>
                    <a:p>
                      <a:pPr algn="ctr"/>
                      <a:r>
                        <a:rPr lang="en-US" sz="1100" b="1" dirty="0"/>
                        <a:t>Fans Players</a:t>
                      </a:r>
                    </a:p>
                    <a:p>
                      <a:pPr algn="ctr"/>
                      <a:r>
                        <a:rPr lang="en-US" sz="1100" b="1" dirty="0"/>
                        <a:t>Coaches</a:t>
                      </a:r>
                    </a:p>
                    <a:p>
                      <a:pPr algn="ctr"/>
                      <a:r>
                        <a:rPr lang="en-US" sz="1100" b="1" dirty="0"/>
                        <a:t>Media</a:t>
                      </a:r>
                    </a:p>
                    <a:p>
                      <a:pPr algn="ctr"/>
                      <a:r>
                        <a:rPr lang="en-US" sz="1100" b="1" dirty="0"/>
                        <a:t>Shareholders </a:t>
                      </a:r>
                    </a:p>
                    <a:p>
                      <a:pPr algn="ctr"/>
                      <a:r>
                        <a:rPr lang="en-US" sz="1100" b="1" dirty="0"/>
                        <a:t>Premier league FA</a:t>
                      </a:r>
                    </a:p>
                    <a:p>
                      <a:pPr algn="ctr"/>
                      <a:r>
                        <a:rPr lang="en-US" sz="1100" b="1" dirty="0"/>
                        <a:t>FIFA</a:t>
                      </a:r>
                    </a:p>
                  </a:txBody>
                  <a:tcPr marL="52800" marR="52800" marT="26400" marB="26400"/>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85632755"/>
      </p:ext>
    </p:extLst>
  </p:cSld>
  <p:clrMapOvr>
    <a:masterClrMapping/>
  </p:clrMapOvr>
  <p:transition>
    <p:wheel spokes="8"/>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94E6F6-42A2-8C49-9A4D-3D7E809E3EAB}"/>
              </a:ext>
            </a:extLst>
          </p:cNvPr>
          <p:cNvSpPr>
            <a:spLocks noGrp="1"/>
          </p:cNvSpPr>
          <p:nvPr>
            <p:ph type="title"/>
          </p:nvPr>
        </p:nvSpPr>
        <p:spPr/>
        <p:txBody>
          <a:bodyPr/>
          <a:lstStyle/>
          <a:p>
            <a:r>
              <a:rPr lang="en-US" dirty="0"/>
              <a:t>Key players</a:t>
            </a:r>
          </a:p>
        </p:txBody>
      </p:sp>
      <p:sp>
        <p:nvSpPr>
          <p:cNvPr id="3" name="Content Placeholder 2">
            <a:extLst>
              <a:ext uri="{FF2B5EF4-FFF2-40B4-BE49-F238E27FC236}">
                <a16:creationId xmlns="" xmlns:a16="http://schemas.microsoft.com/office/drawing/2014/main" id="{7B0B9C97-B43C-0245-9CAA-FA5D5107A586}"/>
              </a:ext>
            </a:extLst>
          </p:cNvPr>
          <p:cNvSpPr>
            <a:spLocks noGrp="1"/>
          </p:cNvSpPr>
          <p:nvPr>
            <p:ph idx="1"/>
          </p:nvPr>
        </p:nvSpPr>
        <p:spPr/>
        <p:txBody>
          <a:bodyPr/>
          <a:lstStyle/>
          <a:p>
            <a:r>
              <a:rPr lang="en-GB" dirty="0"/>
              <a:t>Those stakeholders with high-interest and high-power, located in the bottom right of </a:t>
            </a:r>
            <a:r>
              <a:rPr lang="en-GB" dirty="0" err="1"/>
              <a:t>Mendelow's</a:t>
            </a:r>
            <a:r>
              <a:rPr lang="en-GB" dirty="0"/>
              <a:t> framework, are called key players. This group of stakeholders has the largest influence on the decision making process of the football club. Most of companies efforts have to be focused on this segment (</a:t>
            </a:r>
            <a:r>
              <a:rPr lang="en-GB" dirty="0" err="1"/>
              <a:t>Mendelow</a:t>
            </a:r>
            <a:r>
              <a:rPr lang="en-GB" dirty="0"/>
              <a:t>, 1991). </a:t>
            </a:r>
          </a:p>
          <a:p>
            <a:pPr marL="0" indent="0">
              <a:buNone/>
            </a:pPr>
            <a:endParaRPr lang="en-GB" dirty="0"/>
          </a:p>
          <a:p>
            <a:endParaRPr lang="en-US" dirty="0"/>
          </a:p>
        </p:txBody>
      </p:sp>
    </p:spTree>
    <p:extLst>
      <p:ext uri="{BB962C8B-B14F-4D97-AF65-F5344CB8AC3E}">
        <p14:creationId xmlns:p14="http://schemas.microsoft.com/office/powerpoint/2010/main" val="2858951760"/>
      </p:ext>
    </p:extLst>
  </p:cSld>
  <p:clrMapOvr>
    <a:masterClrMapping/>
  </p:clrMapOvr>
  <p:transition>
    <p:wheel spokes="8"/>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2048" y="1090933"/>
            <a:ext cx="6398514" cy="4786884"/>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765290" y="103555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A9672856-5EC3-8F47-BE65-34FEB733ED6E}"/>
              </a:ext>
            </a:extLst>
          </p:cNvPr>
          <p:cNvSpPr>
            <a:spLocks noGrp="1"/>
          </p:cNvSpPr>
          <p:nvPr>
            <p:ph type="title"/>
          </p:nvPr>
        </p:nvSpPr>
        <p:spPr>
          <a:xfrm>
            <a:off x="7040392" y="1316882"/>
            <a:ext cx="1685318" cy="1124804"/>
          </a:xfrm>
        </p:spPr>
        <p:txBody>
          <a:bodyPr anchor="b">
            <a:normAutofit/>
          </a:bodyPr>
          <a:lstStyle/>
          <a:p>
            <a:r>
              <a:rPr lang="en-GB" sz="2100">
                <a:solidFill>
                  <a:srgbClr val="FFFFFF"/>
                </a:solidFill>
              </a:rPr>
              <a:t>Fans</a:t>
            </a:r>
            <a:br>
              <a:rPr lang="en-GB" sz="2100">
                <a:solidFill>
                  <a:srgbClr val="FFFFFF"/>
                </a:solidFill>
              </a:rPr>
            </a:br>
            <a:endParaRPr lang="en-US" sz="2100">
              <a:solidFill>
                <a:srgbClr val="FFFFFF"/>
              </a:solidFill>
            </a:endParaRPr>
          </a:p>
        </p:txBody>
      </p:sp>
      <p:pic>
        <p:nvPicPr>
          <p:cNvPr id="4" name="Picture 3">
            <a:extLst>
              <a:ext uri="{FF2B5EF4-FFF2-40B4-BE49-F238E27FC236}">
                <a16:creationId xmlns="" xmlns:a16="http://schemas.microsoft.com/office/drawing/2014/main" id="{93841827-D476-A443-A8C4-E4EB074209F6}"/>
              </a:ext>
            </a:extLst>
          </p:cNvPr>
          <p:cNvPicPr>
            <a:picLocks noChangeAspect="1"/>
          </p:cNvPicPr>
          <p:nvPr/>
        </p:nvPicPr>
        <p:blipFill rotWithShape="1">
          <a:blip r:embed="rId2"/>
          <a:srcRect l="5309" r="4712" b="-3"/>
          <a:stretch/>
        </p:blipFill>
        <p:spPr>
          <a:xfrm>
            <a:off x="365491" y="1214377"/>
            <a:ext cx="6151626" cy="4539996"/>
          </a:xfrm>
          <a:prstGeom prst="rect">
            <a:avLst/>
          </a:prstGeom>
        </p:spPr>
      </p:pic>
      <p:sp>
        <p:nvSpPr>
          <p:cNvPr id="3" name="Content Placeholder 2">
            <a:extLst>
              <a:ext uri="{FF2B5EF4-FFF2-40B4-BE49-F238E27FC236}">
                <a16:creationId xmlns="" xmlns:a16="http://schemas.microsoft.com/office/drawing/2014/main" id="{1401BE94-DD4E-BE40-BA7A-7F6929C1F158}"/>
              </a:ext>
            </a:extLst>
          </p:cNvPr>
          <p:cNvSpPr>
            <a:spLocks noGrp="1"/>
          </p:cNvSpPr>
          <p:nvPr>
            <p:ph idx="1"/>
          </p:nvPr>
        </p:nvSpPr>
        <p:spPr>
          <a:xfrm>
            <a:off x="7040392" y="2469610"/>
            <a:ext cx="1685318" cy="3035030"/>
          </a:xfrm>
        </p:spPr>
        <p:txBody>
          <a:bodyPr>
            <a:normAutofit/>
          </a:bodyPr>
          <a:lstStyle/>
          <a:p>
            <a:r>
              <a:rPr lang="en-GB" sz="1050">
                <a:solidFill>
                  <a:srgbClr val="FFFFFF"/>
                </a:solidFill>
              </a:rPr>
              <a:t>Fans have a considerable amount of influence on the performance of the football club.  Best players, best managers – winning.</a:t>
            </a:r>
          </a:p>
          <a:p>
            <a:endParaRPr lang="en-US" sz="1050">
              <a:solidFill>
                <a:srgbClr val="FFFFFF"/>
              </a:solidFill>
            </a:endParaRPr>
          </a:p>
        </p:txBody>
      </p:sp>
    </p:spTree>
    <p:extLst>
      <p:ext uri="{BB962C8B-B14F-4D97-AF65-F5344CB8AC3E}">
        <p14:creationId xmlns:p14="http://schemas.microsoft.com/office/powerpoint/2010/main" val="756534798"/>
      </p:ext>
    </p:extLst>
  </p:cSld>
  <p:clrMapOvr>
    <a:masterClrMapping/>
  </p:clrMapOvr>
  <p:transition>
    <p:wheel spokes="8"/>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3BD098-A852-5E46-89AD-72F319FCD486}"/>
              </a:ext>
            </a:extLst>
          </p:cNvPr>
          <p:cNvSpPr>
            <a:spLocks noGrp="1"/>
          </p:cNvSpPr>
          <p:nvPr>
            <p:ph type="title"/>
          </p:nvPr>
        </p:nvSpPr>
        <p:spPr>
          <a:xfrm>
            <a:off x="5134603" y="1402970"/>
            <a:ext cx="3451614" cy="1288669"/>
          </a:xfrm>
        </p:spPr>
        <p:txBody>
          <a:bodyPr>
            <a:normAutofit/>
          </a:bodyPr>
          <a:lstStyle/>
          <a:p>
            <a:r>
              <a:rPr lang="en-US" dirty="0"/>
              <a:t>Players, Coach</a:t>
            </a:r>
          </a:p>
        </p:txBody>
      </p:sp>
      <p:sp>
        <p:nvSpPr>
          <p:cNvPr id="10" name="Rectangle 9">
            <a:extLst>
              <a:ext uri="{FF2B5EF4-FFF2-40B4-BE49-F238E27FC236}">
                <a16:creationId xmlns="" xmlns:a16="http://schemas.microsoft.com/office/drawing/2014/main" id="{43047B46-4F2F-4746-8B82-B30EAAAE03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00" y="857250"/>
            <a:ext cx="4758225"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Rectangle 11">
            <a:extLst>
              <a:ext uri="{FF2B5EF4-FFF2-40B4-BE49-F238E27FC236}">
                <a16:creationId xmlns="" xmlns:a16="http://schemas.microsoft.com/office/drawing/2014/main" id="{A54E8A8E-D194-4D55-92A3-6B0799722E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2269" y="1047411"/>
            <a:ext cx="4388846" cy="47886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 xmlns:a16="http://schemas.microsoft.com/office/drawing/2014/main" id="{A97AC497-478A-2E40-BAF2-19B030C1EEB8}"/>
              </a:ext>
            </a:extLst>
          </p:cNvPr>
          <p:cNvPicPr>
            <a:picLocks noChangeAspect="1"/>
          </p:cNvPicPr>
          <p:nvPr/>
        </p:nvPicPr>
        <p:blipFill rotWithShape="1">
          <a:blip r:embed="rId2"/>
          <a:srcRect l="21837" r="17387"/>
          <a:stretch/>
        </p:blipFill>
        <p:spPr>
          <a:xfrm>
            <a:off x="305574" y="1171719"/>
            <a:ext cx="4142232" cy="4539996"/>
          </a:xfrm>
          <a:prstGeom prst="rect">
            <a:avLst/>
          </a:prstGeom>
        </p:spPr>
      </p:pic>
      <p:sp>
        <p:nvSpPr>
          <p:cNvPr id="3" name="Content Placeholder 2">
            <a:extLst>
              <a:ext uri="{FF2B5EF4-FFF2-40B4-BE49-F238E27FC236}">
                <a16:creationId xmlns="" xmlns:a16="http://schemas.microsoft.com/office/drawing/2014/main" id="{C5497645-64CD-6C4A-81D0-651BF10AB4F7}"/>
              </a:ext>
            </a:extLst>
          </p:cNvPr>
          <p:cNvSpPr>
            <a:spLocks noGrp="1"/>
          </p:cNvSpPr>
          <p:nvPr>
            <p:ph idx="1"/>
          </p:nvPr>
        </p:nvSpPr>
        <p:spPr>
          <a:xfrm>
            <a:off x="5134603" y="2761439"/>
            <a:ext cx="3451614" cy="2697660"/>
          </a:xfrm>
        </p:spPr>
        <p:txBody>
          <a:bodyPr>
            <a:normAutofit/>
          </a:bodyPr>
          <a:lstStyle/>
          <a:p>
            <a:r>
              <a:rPr lang="en-US" dirty="0"/>
              <a:t>Powerful especially if team is winning</a:t>
            </a:r>
          </a:p>
          <a:p>
            <a:r>
              <a:rPr lang="en-US" dirty="0"/>
              <a:t>Players are powerful</a:t>
            </a:r>
          </a:p>
          <a:p>
            <a:r>
              <a:rPr lang="en-US" dirty="0"/>
              <a:t>(Some) coaches are powerful</a:t>
            </a:r>
          </a:p>
          <a:p>
            <a:endParaRPr lang="en-US" dirty="0"/>
          </a:p>
        </p:txBody>
      </p:sp>
    </p:spTree>
    <p:extLst>
      <p:ext uri="{BB962C8B-B14F-4D97-AF65-F5344CB8AC3E}">
        <p14:creationId xmlns:p14="http://schemas.microsoft.com/office/powerpoint/2010/main" val="3347074175"/>
      </p:ext>
    </p:extLst>
  </p:cSld>
  <p:clrMapOvr>
    <a:masterClrMapping/>
  </p:clrMapOvr>
  <p:transition>
    <p:wheel spokes="8"/>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4C5227CC-C940-D84B-9188-552273680348}"/>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Media</a:t>
            </a:r>
          </a:p>
        </p:txBody>
      </p:sp>
      <p:sp>
        <p:nvSpPr>
          <p:cNvPr id="3" name="Content Placeholder 2">
            <a:extLst>
              <a:ext uri="{FF2B5EF4-FFF2-40B4-BE49-F238E27FC236}">
                <a16:creationId xmlns="" xmlns:a16="http://schemas.microsoft.com/office/drawing/2014/main" id="{4DDFC59C-2C01-E146-B64D-F992ACD3345B}"/>
              </a:ext>
            </a:extLst>
          </p:cNvPr>
          <p:cNvSpPr>
            <a:spLocks noGrp="1"/>
          </p:cNvSpPr>
          <p:nvPr>
            <p:ph idx="1"/>
          </p:nvPr>
        </p:nvSpPr>
        <p:spPr>
          <a:xfrm>
            <a:off x="800100" y="3304965"/>
            <a:ext cx="7543800" cy="2005324"/>
          </a:xfrm>
        </p:spPr>
        <p:txBody>
          <a:bodyPr anchor="t">
            <a:normAutofit/>
          </a:bodyPr>
          <a:lstStyle/>
          <a:p>
            <a:pPr>
              <a:lnSpc>
                <a:spcPct val="90000"/>
              </a:lnSpc>
            </a:pPr>
            <a:r>
              <a:rPr lang="en-GB" sz="1425"/>
              <a:t>Media and football clubs have a mutual relationship. From the managers point of view, they can use newspapers and sport TV programs to form public opinion. </a:t>
            </a:r>
          </a:p>
          <a:p>
            <a:pPr>
              <a:lnSpc>
                <a:spcPct val="90000"/>
              </a:lnSpc>
            </a:pPr>
            <a:r>
              <a:rPr lang="en-GB" sz="1425"/>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1425" i="1"/>
              <a:t>.</a:t>
            </a:r>
            <a:endParaRPr lang="en-US" sz="1425"/>
          </a:p>
        </p:txBody>
      </p:sp>
    </p:spTree>
    <p:extLst>
      <p:ext uri="{BB962C8B-B14F-4D97-AF65-F5344CB8AC3E}">
        <p14:creationId xmlns:p14="http://schemas.microsoft.com/office/powerpoint/2010/main" val="1389645173"/>
      </p:ext>
    </p:extLst>
  </p:cSld>
  <p:clrMapOvr>
    <a:masterClrMapping/>
  </p:clrMapOvr>
  <p:transition>
    <p:wheel spokes="8"/>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6225BB-10B9-4845-9054-2464E10FBD3C}"/>
              </a:ext>
            </a:extLst>
          </p:cNvPr>
          <p:cNvSpPr>
            <a:spLocks noGrp="1"/>
          </p:cNvSpPr>
          <p:nvPr>
            <p:ph type="title"/>
          </p:nvPr>
        </p:nvSpPr>
        <p:spPr>
          <a:xfrm>
            <a:off x="230280" y="1187916"/>
            <a:ext cx="8683439" cy="1028700"/>
          </a:xfrm>
        </p:spPr>
        <p:txBody>
          <a:bodyPr>
            <a:normAutofit fontScale="90000"/>
          </a:bodyPr>
          <a:lstStyle/>
          <a:p>
            <a:r>
              <a:rPr lang="en-GB" dirty="0">
                <a:solidFill>
                  <a:schemeClr val="tx1"/>
                </a:solidFill>
              </a:rPr>
              <a:t>Manchester United v Liverpool - biggest club game in world football</a:t>
            </a:r>
            <a:br>
              <a:rPr lang="en-GB" dirty="0">
                <a:solidFill>
                  <a:schemeClr val="tx1"/>
                </a:solidFill>
              </a:rPr>
            </a:br>
            <a:endParaRPr lang="en-US" dirty="0"/>
          </a:p>
        </p:txBody>
      </p:sp>
      <p:pic>
        <p:nvPicPr>
          <p:cNvPr id="4" name="Content Placeholder 3">
            <a:extLst>
              <a:ext uri="{FF2B5EF4-FFF2-40B4-BE49-F238E27FC236}">
                <a16:creationId xmlns="" xmlns:a16="http://schemas.microsoft.com/office/drawing/2014/main" id="{5A08B212-E8C3-824A-ABE4-B0DF53D54FDE}"/>
              </a:ext>
            </a:extLst>
          </p:cNvPr>
          <p:cNvPicPr>
            <a:picLocks noGrp="1" noChangeAspect="1"/>
          </p:cNvPicPr>
          <p:nvPr>
            <p:ph idx="1"/>
          </p:nvPr>
        </p:nvPicPr>
        <p:blipFill>
          <a:blip r:embed="rId3"/>
          <a:stretch>
            <a:fillRect/>
          </a:stretch>
        </p:blipFill>
        <p:spPr>
          <a:xfrm>
            <a:off x="1950509" y="2434829"/>
            <a:ext cx="5242982" cy="2949178"/>
          </a:xfrm>
          <a:prstGeom prst="rect">
            <a:avLst/>
          </a:prstGeom>
        </p:spPr>
      </p:pic>
    </p:spTree>
    <p:extLst>
      <p:ext uri="{BB962C8B-B14F-4D97-AF65-F5344CB8AC3E}">
        <p14:creationId xmlns:p14="http://schemas.microsoft.com/office/powerpoint/2010/main" val="3307098311"/>
      </p:ext>
    </p:extLst>
  </p:cSld>
  <p:clrMapOvr>
    <a:masterClrMapping/>
  </p:clrMapOvr>
  <p:transition>
    <p:wheel spokes="8"/>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1"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7734" y="1027249"/>
            <a:ext cx="8791956" cy="4786884"/>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99B27DFE-7927-7D4D-83EB-890B8EA5A809}"/>
              </a:ext>
            </a:extLst>
          </p:cNvPr>
          <p:cNvSpPr>
            <a:spLocks noGrp="1"/>
          </p:cNvSpPr>
          <p:nvPr>
            <p:ph type="title"/>
          </p:nvPr>
        </p:nvSpPr>
        <p:spPr>
          <a:xfrm>
            <a:off x="881634" y="1509849"/>
            <a:ext cx="7344156" cy="1145309"/>
          </a:xfrm>
        </p:spPr>
        <p:txBody>
          <a:bodyPr>
            <a:normAutofit/>
          </a:bodyPr>
          <a:lstStyle/>
          <a:p>
            <a:r>
              <a:rPr lang="en-US"/>
              <a:t>Shareholders</a:t>
            </a:r>
            <a:endParaRPr lang="en-US" dirty="0"/>
          </a:p>
        </p:txBody>
      </p:sp>
      <p:sp>
        <p:nvSpPr>
          <p:cNvPr id="3" name="Content Placeholder 2">
            <a:extLst>
              <a:ext uri="{FF2B5EF4-FFF2-40B4-BE49-F238E27FC236}">
                <a16:creationId xmlns="" xmlns:a16="http://schemas.microsoft.com/office/drawing/2014/main" id="{3958EB08-3E3E-8846-A079-CBF6A9DA08D1}"/>
              </a:ext>
            </a:extLst>
          </p:cNvPr>
          <p:cNvSpPr>
            <a:spLocks noGrp="1"/>
          </p:cNvSpPr>
          <p:nvPr>
            <p:ph idx="1"/>
          </p:nvPr>
        </p:nvSpPr>
        <p:spPr>
          <a:xfrm>
            <a:off x="881634" y="2775637"/>
            <a:ext cx="7344156" cy="2555897"/>
          </a:xfrm>
        </p:spPr>
        <p:txBody>
          <a:bodyPr>
            <a:normAutofit/>
          </a:bodyPr>
          <a:lstStyle/>
          <a:p>
            <a:pPr>
              <a:lnSpc>
                <a:spcPct val="90000"/>
              </a:lnSpc>
            </a:pPr>
            <a:r>
              <a:rPr lang="en-GB" sz="1050" dirty="0"/>
              <a:t>Average shareholder compares alternative investments solely on the basis of shareholder value and dividends (Franck 2010). </a:t>
            </a:r>
          </a:p>
          <a:p>
            <a:pPr>
              <a:lnSpc>
                <a:spcPct val="90000"/>
              </a:lnSpc>
            </a:pPr>
            <a:r>
              <a:rPr lang="en-GB" sz="1050" dirty="0"/>
              <a:t>Football organization differs a lot from a conventional business. Shareholders of football organization are also buying shares because they are fans and want to support the club. I</a:t>
            </a:r>
          </a:p>
          <a:p>
            <a:pPr>
              <a:lnSpc>
                <a:spcPct val="90000"/>
              </a:lnSpc>
            </a:pPr>
            <a:r>
              <a:rPr lang="en-GB" sz="1050" dirty="0"/>
              <a:t>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pPr>
              <a:lnSpc>
                <a:spcPct val="90000"/>
              </a:lnSpc>
            </a:pPr>
            <a:endParaRPr lang="en-US" sz="1050" dirty="0"/>
          </a:p>
        </p:txBody>
      </p:sp>
    </p:spTree>
    <p:extLst>
      <p:ext uri="{BB962C8B-B14F-4D97-AF65-F5344CB8AC3E}">
        <p14:creationId xmlns:p14="http://schemas.microsoft.com/office/powerpoint/2010/main" val="3288486027"/>
      </p:ext>
    </p:extLst>
  </p:cSld>
  <p:clrMapOvr>
    <a:masterClrMapping/>
  </p:clrMapOvr>
  <p:transition>
    <p:wheel spokes="8"/>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4381F344-B78D-A341-8F20-5D7810709D21}"/>
              </a:ext>
            </a:extLst>
          </p:cNvPr>
          <p:cNvPicPr>
            <a:picLocks noChangeAspect="1"/>
          </p:cNvPicPr>
          <p:nvPr/>
        </p:nvPicPr>
        <p:blipFill>
          <a:blip r:embed="rId2"/>
          <a:stretch>
            <a:fillRect/>
          </a:stretch>
        </p:blipFill>
        <p:spPr>
          <a:xfrm>
            <a:off x="800100" y="1033896"/>
            <a:ext cx="7257781" cy="4784087"/>
          </a:xfrm>
          <a:prstGeom prst="rect">
            <a:avLst/>
          </a:prstGeom>
        </p:spPr>
      </p:pic>
    </p:spTree>
    <p:extLst>
      <p:ext uri="{BB962C8B-B14F-4D97-AF65-F5344CB8AC3E}">
        <p14:creationId xmlns:p14="http://schemas.microsoft.com/office/powerpoint/2010/main" val="835169468"/>
      </p:ext>
    </p:extLst>
  </p:cSld>
  <p:clrMapOvr>
    <a:masterClrMapping/>
  </p:clrMapOvr>
  <p:transition>
    <p:wheel spokes="8"/>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BDCE0A-9C99-804A-96D4-BFF84D68E96D}"/>
              </a:ext>
            </a:extLst>
          </p:cNvPr>
          <p:cNvSpPr>
            <a:spLocks noGrp="1"/>
          </p:cNvSpPr>
          <p:nvPr>
            <p:ph type="title"/>
          </p:nvPr>
        </p:nvSpPr>
        <p:spPr/>
        <p:txBody>
          <a:bodyPr/>
          <a:lstStyle/>
          <a:p>
            <a:r>
              <a:rPr lang="en-US" dirty="0"/>
              <a:t>FA, PL, FIFA</a:t>
            </a:r>
          </a:p>
        </p:txBody>
      </p:sp>
      <p:sp>
        <p:nvSpPr>
          <p:cNvPr id="3" name="Content Placeholder 2">
            <a:extLst>
              <a:ext uri="{FF2B5EF4-FFF2-40B4-BE49-F238E27FC236}">
                <a16:creationId xmlns="" xmlns:a16="http://schemas.microsoft.com/office/drawing/2014/main" id="{7BC63422-04D7-E345-81BD-7F0824108329}"/>
              </a:ext>
            </a:extLst>
          </p:cNvPr>
          <p:cNvSpPr>
            <a:spLocks noGrp="1"/>
          </p:cNvSpPr>
          <p:nvPr>
            <p:ph idx="1"/>
          </p:nvPr>
        </p:nvSpPr>
        <p:spPr/>
        <p:txBody>
          <a:bodyPr/>
          <a:lstStyle/>
          <a:p>
            <a:r>
              <a:rPr lang="en-GB" dirty="0"/>
              <a:t>The organizing bodies have to control and monitor clubs if they are behaving in line with the law in a financial way. The organizing bodies organize competitions and govern not only the game's rules, but also the administrative rules. </a:t>
            </a:r>
          </a:p>
          <a:p>
            <a:r>
              <a:rPr lang="en-GB" dirty="0"/>
              <a:t>Fines.</a:t>
            </a:r>
          </a:p>
          <a:p>
            <a:endParaRPr lang="en-US" dirty="0"/>
          </a:p>
        </p:txBody>
      </p:sp>
    </p:spTree>
    <p:extLst>
      <p:ext uri="{BB962C8B-B14F-4D97-AF65-F5344CB8AC3E}">
        <p14:creationId xmlns:p14="http://schemas.microsoft.com/office/powerpoint/2010/main" val="212370869"/>
      </p:ext>
    </p:extLst>
  </p:cSld>
  <p:clrMapOvr>
    <a:masterClrMapping/>
  </p:clrMapOvr>
  <p:transition>
    <p:wheel spokes="8"/>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4AEBD6-E13E-444D-824B-D8CB657D8782}"/>
              </a:ext>
            </a:extLst>
          </p:cNvPr>
          <p:cNvSpPr>
            <a:spLocks noGrp="1"/>
          </p:cNvSpPr>
          <p:nvPr>
            <p:ph type="title"/>
          </p:nvPr>
        </p:nvSpPr>
        <p:spPr/>
        <p:txBody>
          <a:bodyPr/>
          <a:lstStyle/>
          <a:p>
            <a:r>
              <a:rPr lang="en-US" dirty="0"/>
              <a:t>Keep informed</a:t>
            </a:r>
          </a:p>
        </p:txBody>
      </p:sp>
      <p:sp>
        <p:nvSpPr>
          <p:cNvPr id="3" name="Content Placeholder 2">
            <a:extLst>
              <a:ext uri="{FF2B5EF4-FFF2-40B4-BE49-F238E27FC236}">
                <a16:creationId xmlns="" xmlns:a16="http://schemas.microsoft.com/office/drawing/2014/main" id="{A1223849-DC56-C64E-ADB4-5C358E700281}"/>
              </a:ext>
            </a:extLst>
          </p:cNvPr>
          <p:cNvSpPr>
            <a:spLocks noGrp="1"/>
          </p:cNvSpPr>
          <p:nvPr>
            <p:ph idx="1"/>
          </p:nvPr>
        </p:nvSpPr>
        <p:spPr/>
        <p:txBody>
          <a:bodyPr/>
          <a:lstStyle/>
          <a:p>
            <a:r>
              <a:rPr lang="en-GB" dirty="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a:t>
            </a:r>
            <a:r>
              <a:rPr lang="en-GB" dirty="0" err="1"/>
              <a:t>Mendelow's</a:t>
            </a:r>
            <a:r>
              <a:rPr lang="en-GB" dirty="0"/>
              <a:t> framework, because their overall influence is increased. The management strategy for dealing with these stakeholders is to keep those stakeholders informed without giving them as much attention as the "key players" (Campbell 2009). </a:t>
            </a:r>
          </a:p>
          <a:p>
            <a:endParaRPr lang="en-US" dirty="0"/>
          </a:p>
        </p:txBody>
      </p:sp>
    </p:spTree>
    <p:extLst>
      <p:ext uri="{BB962C8B-B14F-4D97-AF65-F5344CB8AC3E}">
        <p14:creationId xmlns:p14="http://schemas.microsoft.com/office/powerpoint/2010/main" val="904048105"/>
      </p:ext>
    </p:extLst>
  </p:cSld>
  <p:clrMapOvr>
    <a:masterClrMapping/>
  </p:clrMapOvr>
  <p:transition>
    <p:wheel spokes="8"/>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4E3C025-1190-490D-A7E8-FBB16A2CA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73106E57-42AD-4803-8DA8-AA87F53BC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2048" y="1090933"/>
            <a:ext cx="6398514" cy="4786884"/>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 xmlns:a16="http://schemas.microsoft.com/office/drawing/2014/main" id="{A668FB66-7DA2-4943-B38E-6DE102F091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765290" y="103555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3A67E03-6A3D-CF47-8B1C-B0E3FF9118B2}"/>
              </a:ext>
            </a:extLst>
          </p:cNvPr>
          <p:cNvSpPr>
            <a:spLocks noGrp="1"/>
          </p:cNvSpPr>
          <p:nvPr>
            <p:ph type="title"/>
          </p:nvPr>
        </p:nvSpPr>
        <p:spPr>
          <a:xfrm>
            <a:off x="7040392" y="1316882"/>
            <a:ext cx="1685318" cy="1124804"/>
          </a:xfrm>
        </p:spPr>
        <p:txBody>
          <a:bodyPr anchor="b">
            <a:normAutofit/>
          </a:bodyPr>
          <a:lstStyle/>
          <a:p>
            <a:r>
              <a:rPr lang="en-US" sz="2100">
                <a:solidFill>
                  <a:srgbClr val="FFFFFF"/>
                </a:solidFill>
              </a:rPr>
              <a:t>Agents </a:t>
            </a:r>
          </a:p>
        </p:txBody>
      </p:sp>
      <p:pic>
        <p:nvPicPr>
          <p:cNvPr id="4" name="Picture 3">
            <a:extLst>
              <a:ext uri="{FF2B5EF4-FFF2-40B4-BE49-F238E27FC236}">
                <a16:creationId xmlns="" xmlns:a16="http://schemas.microsoft.com/office/drawing/2014/main" id="{5D990108-12CD-A742-9CFB-1F00022CB3B9}"/>
              </a:ext>
            </a:extLst>
          </p:cNvPr>
          <p:cNvPicPr>
            <a:picLocks noChangeAspect="1"/>
          </p:cNvPicPr>
          <p:nvPr/>
        </p:nvPicPr>
        <p:blipFill rotWithShape="1">
          <a:blip r:embed="rId2"/>
          <a:srcRect t="1561" r="1" b="24639"/>
          <a:stretch/>
        </p:blipFill>
        <p:spPr>
          <a:xfrm>
            <a:off x="365491" y="1214377"/>
            <a:ext cx="6151626" cy="4539996"/>
          </a:xfrm>
          <a:prstGeom prst="rect">
            <a:avLst/>
          </a:prstGeom>
        </p:spPr>
      </p:pic>
      <p:sp>
        <p:nvSpPr>
          <p:cNvPr id="3" name="Content Placeholder 2">
            <a:extLst>
              <a:ext uri="{FF2B5EF4-FFF2-40B4-BE49-F238E27FC236}">
                <a16:creationId xmlns="" xmlns:a16="http://schemas.microsoft.com/office/drawing/2014/main" id="{5CC29402-F047-FF49-BCC5-653EE9A44378}"/>
              </a:ext>
            </a:extLst>
          </p:cNvPr>
          <p:cNvSpPr>
            <a:spLocks noGrp="1"/>
          </p:cNvSpPr>
          <p:nvPr>
            <p:ph idx="1"/>
          </p:nvPr>
        </p:nvSpPr>
        <p:spPr>
          <a:xfrm>
            <a:off x="7040392" y="2469610"/>
            <a:ext cx="1685318" cy="3035030"/>
          </a:xfrm>
        </p:spPr>
        <p:txBody>
          <a:bodyPr>
            <a:normAutofit/>
          </a:bodyPr>
          <a:lstStyle/>
          <a:p>
            <a:r>
              <a:rPr lang="en-US" sz="1050">
                <a:solidFill>
                  <a:srgbClr val="FFFFFF"/>
                </a:solidFill>
              </a:rPr>
              <a:t>Mino Raiola</a:t>
            </a:r>
          </a:p>
          <a:p>
            <a:endParaRPr lang="en-US" sz="1050">
              <a:solidFill>
                <a:srgbClr val="FFFFFF"/>
              </a:solidFill>
            </a:endParaRPr>
          </a:p>
        </p:txBody>
      </p:sp>
    </p:spTree>
    <p:extLst>
      <p:ext uri="{BB962C8B-B14F-4D97-AF65-F5344CB8AC3E}">
        <p14:creationId xmlns:p14="http://schemas.microsoft.com/office/powerpoint/2010/main" val="860927808"/>
      </p:ext>
    </p:extLst>
  </p:cSld>
  <p:clrMapOvr>
    <a:masterClrMapping/>
  </p:clrMapOvr>
  <p:transition>
    <p:wheel spokes="8"/>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3B2205-ADF2-F945-8E3A-2BD71FEBE48B}"/>
              </a:ext>
            </a:extLst>
          </p:cNvPr>
          <p:cNvSpPr>
            <a:spLocks noGrp="1"/>
          </p:cNvSpPr>
          <p:nvPr>
            <p:ph type="title"/>
          </p:nvPr>
        </p:nvSpPr>
        <p:spPr/>
        <p:txBody>
          <a:bodyPr/>
          <a:lstStyle/>
          <a:p>
            <a:r>
              <a:rPr lang="en-US" dirty="0" smtClean="0"/>
              <a:t>Agents</a:t>
            </a:r>
            <a:endParaRPr lang="en-US" dirty="0"/>
          </a:p>
        </p:txBody>
      </p:sp>
      <p:sp>
        <p:nvSpPr>
          <p:cNvPr id="3" name="Content Placeholder 2">
            <a:extLst>
              <a:ext uri="{FF2B5EF4-FFF2-40B4-BE49-F238E27FC236}">
                <a16:creationId xmlns="" xmlns:a16="http://schemas.microsoft.com/office/drawing/2014/main" id="{BA1D99F3-A411-D34B-98C5-252F244EF08A}"/>
              </a:ext>
            </a:extLst>
          </p:cNvPr>
          <p:cNvSpPr>
            <a:spLocks noGrp="1"/>
          </p:cNvSpPr>
          <p:nvPr>
            <p:ph idx="1"/>
          </p:nvPr>
        </p:nvSpPr>
        <p:spPr/>
        <p:txBody>
          <a:bodyPr/>
          <a:lstStyle/>
          <a:p>
            <a:r>
              <a:rPr lang="en-GB" dirty="0"/>
              <a:t>The increasing level of transfers caused by the Bosman case in 1995 resulted in an increasing importance of player's agents. </a:t>
            </a:r>
          </a:p>
          <a:p>
            <a:r>
              <a:rPr lang="en-US" dirty="0"/>
              <a:t>D</a:t>
            </a:r>
            <a:r>
              <a:rPr lang="en-GB" dirty="0" err="1"/>
              <a:t>ecision</a:t>
            </a:r>
            <a:r>
              <a:rPr lang="en-GB" dirty="0"/>
              <a:t> concerning </a:t>
            </a:r>
            <a:r>
              <a:rPr lang="en-GB" dirty="0">
                <a:hlinkClick r:id="rId2" tooltip="Freedom of movement for workers"/>
              </a:rPr>
              <a:t>freedom of movement for workers</a:t>
            </a:r>
            <a:r>
              <a:rPr lang="en-GB" dirty="0"/>
              <a:t>, </a:t>
            </a:r>
            <a:r>
              <a:rPr lang="en-GB" dirty="0">
                <a:hlinkClick r:id="rId3" tooltip="Freedom of association"/>
              </a:rPr>
              <a:t>freedom of association</a:t>
            </a:r>
            <a:r>
              <a:rPr lang="en-GB" dirty="0"/>
              <a:t>, and </a:t>
            </a:r>
            <a:r>
              <a:rPr lang="en-GB" dirty="0">
                <a:hlinkClick r:id="rId4" tooltip="Direct effect"/>
              </a:rPr>
              <a:t>direct effect</a:t>
            </a:r>
            <a:r>
              <a:rPr lang="en-GB" dirty="0"/>
              <a:t> of article 39 (now article 45 of the </a:t>
            </a:r>
            <a:r>
              <a:rPr lang="en-GB" dirty="0">
                <a:hlinkClick r:id="rId5" tooltip="Treaty on the Functioning of the European Union"/>
              </a:rPr>
              <a:t>Treaty on the Functioning of the European Union</a:t>
            </a:r>
            <a:r>
              <a:rPr lang="en-GB" dirty="0"/>
              <a:t>) of the </a:t>
            </a:r>
            <a:r>
              <a:rPr lang="en-GB" dirty="0">
                <a:hlinkClick r:id="rId6" tooltip="Treaty of Rome"/>
              </a:rPr>
              <a:t>TEC</a:t>
            </a:r>
            <a:r>
              <a:rPr lang="en-GB" dirty="0"/>
              <a:t>. The case was an important decision on the free movement of labour and had a profound effect on the transfers of footballers within the </a:t>
            </a:r>
            <a:r>
              <a:rPr lang="en-GB" dirty="0">
                <a:hlinkClick r:id="rId7" tooltip="European Union"/>
              </a:rPr>
              <a:t>European Union</a:t>
            </a:r>
            <a:r>
              <a:rPr lang="en-GB" dirty="0"/>
              <a:t> (EU).</a:t>
            </a:r>
          </a:p>
          <a:p>
            <a:r>
              <a:rPr lang="en-GB" dirty="0"/>
              <a:t>The decision banned restrictions on foreign EU players within national leagues and allowed players in the EU to move to another club at the end of a contract without a </a:t>
            </a:r>
            <a:r>
              <a:rPr lang="en-GB" dirty="0">
                <a:hlinkClick r:id="rId8" tooltip="Free transfer (association football)"/>
              </a:rPr>
              <a:t>transfer fee</a:t>
            </a:r>
            <a:r>
              <a:rPr lang="en-GB" dirty="0"/>
              <a:t> being paid.</a:t>
            </a:r>
          </a:p>
          <a:p>
            <a:pPr marL="0" indent="0">
              <a:buNone/>
            </a:pPr>
            <a:endParaRPr lang="en-US" dirty="0"/>
          </a:p>
        </p:txBody>
      </p:sp>
    </p:spTree>
    <p:extLst>
      <p:ext uri="{BB962C8B-B14F-4D97-AF65-F5344CB8AC3E}">
        <p14:creationId xmlns:p14="http://schemas.microsoft.com/office/powerpoint/2010/main" val="312925094"/>
      </p:ext>
    </p:extLst>
  </p:cSld>
  <p:clrMapOvr>
    <a:masterClrMapping/>
  </p:clrMapOvr>
  <p:transition>
    <p:wheel spokes="8"/>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5467CE-0758-C448-8CAF-587C3F3DD29B}"/>
              </a:ext>
            </a:extLst>
          </p:cNvPr>
          <p:cNvSpPr>
            <a:spLocks noGrp="1"/>
          </p:cNvSpPr>
          <p:nvPr>
            <p:ph type="title"/>
          </p:nvPr>
        </p:nvSpPr>
        <p:spPr/>
        <p:txBody>
          <a:bodyPr/>
          <a:lstStyle/>
          <a:p>
            <a:r>
              <a:rPr lang="en-US" dirty="0"/>
              <a:t>Employees</a:t>
            </a:r>
          </a:p>
        </p:txBody>
      </p:sp>
      <p:sp>
        <p:nvSpPr>
          <p:cNvPr id="3" name="Content Placeholder 2">
            <a:extLst>
              <a:ext uri="{FF2B5EF4-FFF2-40B4-BE49-F238E27FC236}">
                <a16:creationId xmlns="" xmlns:a16="http://schemas.microsoft.com/office/drawing/2014/main" id="{26F88D6C-9703-B64E-8E8D-0DA8D5F19610}"/>
              </a:ext>
            </a:extLst>
          </p:cNvPr>
          <p:cNvSpPr>
            <a:spLocks noGrp="1"/>
          </p:cNvSpPr>
          <p:nvPr>
            <p:ph idx="1"/>
          </p:nvPr>
        </p:nvSpPr>
        <p:spPr/>
        <p:txBody>
          <a:bodyPr/>
          <a:lstStyle/>
          <a:p>
            <a:r>
              <a:rPr lang="en-GB" dirty="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dirty="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dirty="0"/>
          </a:p>
        </p:txBody>
      </p:sp>
    </p:spTree>
    <p:extLst>
      <p:ext uri="{BB962C8B-B14F-4D97-AF65-F5344CB8AC3E}">
        <p14:creationId xmlns:p14="http://schemas.microsoft.com/office/powerpoint/2010/main" val="2755726030"/>
      </p:ext>
    </p:extLst>
  </p:cSld>
  <p:clrMapOvr>
    <a:masterClrMapping/>
  </p:clrMapOvr>
  <p:transition>
    <p:wheel spokes="8"/>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91486A-1180-0445-B022-E330A61ED8E5}"/>
              </a:ext>
            </a:extLst>
          </p:cNvPr>
          <p:cNvSpPr>
            <a:spLocks noGrp="1"/>
          </p:cNvSpPr>
          <p:nvPr>
            <p:ph type="title"/>
          </p:nvPr>
        </p:nvSpPr>
        <p:spPr/>
        <p:txBody>
          <a:bodyPr/>
          <a:lstStyle/>
          <a:p>
            <a:r>
              <a:rPr lang="en-US" dirty="0"/>
              <a:t>Keep satisfied</a:t>
            </a:r>
          </a:p>
        </p:txBody>
      </p:sp>
      <p:sp>
        <p:nvSpPr>
          <p:cNvPr id="3" name="Content Placeholder 2">
            <a:extLst>
              <a:ext uri="{FF2B5EF4-FFF2-40B4-BE49-F238E27FC236}">
                <a16:creationId xmlns="" xmlns:a16="http://schemas.microsoft.com/office/drawing/2014/main" id="{21C09A37-2A43-2C45-AE8F-14252D9E58DB}"/>
              </a:ext>
            </a:extLst>
          </p:cNvPr>
          <p:cNvSpPr>
            <a:spLocks noGrp="1"/>
          </p:cNvSpPr>
          <p:nvPr>
            <p:ph idx="1"/>
          </p:nvPr>
        </p:nvSpPr>
        <p:spPr/>
        <p:txBody>
          <a:bodyPr/>
          <a:lstStyle/>
          <a:p>
            <a:r>
              <a:rPr lang="en-GB" dirty="0"/>
              <a:t>Stakeholders with higher power but a lack of interest can be found in the bottom left of </a:t>
            </a:r>
            <a:r>
              <a:rPr lang="en-GB" dirty="0" err="1"/>
              <a:t>Mendelow's</a:t>
            </a:r>
            <a:r>
              <a:rPr lang="en-GB" dirty="0"/>
              <a:t> framework. All these stakeholders need to do to become influential, is to re-waken their interest (Campbell 2009). Football clubs management should keep this group of stakeholders satisfied because of their high power. </a:t>
            </a:r>
          </a:p>
          <a:p>
            <a:pPr marL="0" indent="0">
              <a:buNone/>
            </a:pPr>
            <a:endParaRPr lang="en-US" dirty="0"/>
          </a:p>
        </p:txBody>
      </p:sp>
    </p:spTree>
    <p:extLst>
      <p:ext uri="{BB962C8B-B14F-4D97-AF65-F5344CB8AC3E}">
        <p14:creationId xmlns:p14="http://schemas.microsoft.com/office/powerpoint/2010/main" val="1069969313"/>
      </p:ext>
    </p:extLst>
  </p:cSld>
  <p:clrMapOvr>
    <a:masterClrMapping/>
  </p:clrMapOvr>
  <p:transition>
    <p:wheel spokes="8"/>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BFA8CD2-9DD1-463F-94B6-F2A390BC9F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rgbClr val="5676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a:extLst>
              <a:ext uri="{FF2B5EF4-FFF2-40B4-BE49-F238E27FC236}">
                <a16:creationId xmlns="" xmlns:a16="http://schemas.microsoft.com/office/drawing/2014/main" id="{3BC2ABDF-E91C-1645-A670-C5BF925DED62}"/>
              </a:ext>
            </a:extLst>
          </p:cNvPr>
          <p:cNvPicPr>
            <a:picLocks noChangeAspect="1"/>
          </p:cNvPicPr>
          <p:nvPr/>
        </p:nvPicPr>
        <p:blipFill rotWithShape="1">
          <a:blip r:embed="rId3"/>
          <a:srcRect t="18261" r="1" b="1"/>
          <a:stretch/>
        </p:blipFill>
        <p:spPr>
          <a:xfrm>
            <a:off x="482600" y="1339850"/>
            <a:ext cx="8178800" cy="4178300"/>
          </a:xfrm>
          <a:prstGeom prst="rect">
            <a:avLst/>
          </a:prstGeom>
        </p:spPr>
      </p:pic>
      <p:sp>
        <p:nvSpPr>
          <p:cNvPr id="12" name="Rectangle 11">
            <a:extLst>
              <a:ext uri="{FF2B5EF4-FFF2-40B4-BE49-F238E27FC236}">
                <a16:creationId xmlns="" xmlns:a16="http://schemas.microsoft.com/office/drawing/2014/main" id="{92B53684-2A8B-4C6B-8F55-3B5CE39943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4285410917"/>
      </p:ext>
    </p:extLst>
  </p:cSld>
  <p:clrMapOvr>
    <a:masterClrMapping/>
  </p:clrMapOvr>
  <p:transition>
    <p:wheel spokes="8"/>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0714A-9846-1941-97FB-0EACA11CB131}"/>
              </a:ext>
            </a:extLst>
          </p:cNvPr>
          <p:cNvSpPr>
            <a:spLocks noGrp="1"/>
          </p:cNvSpPr>
          <p:nvPr>
            <p:ph type="title"/>
          </p:nvPr>
        </p:nvSpPr>
        <p:spPr/>
        <p:txBody>
          <a:bodyPr/>
          <a:lstStyle/>
          <a:p>
            <a:r>
              <a:rPr lang="en-GB" dirty="0"/>
              <a:t>Sponsors</a:t>
            </a:r>
            <a:endParaRPr lang="en-US" dirty="0"/>
          </a:p>
        </p:txBody>
      </p:sp>
      <p:sp>
        <p:nvSpPr>
          <p:cNvPr id="3" name="Content Placeholder 2">
            <a:extLst>
              <a:ext uri="{FF2B5EF4-FFF2-40B4-BE49-F238E27FC236}">
                <a16:creationId xmlns="" xmlns:a16="http://schemas.microsoft.com/office/drawing/2014/main" id="{2E6B3CB7-D1CF-7B4F-9774-B2DCC3F56E9B}"/>
              </a:ext>
            </a:extLst>
          </p:cNvPr>
          <p:cNvSpPr>
            <a:spLocks noGrp="1"/>
          </p:cNvSpPr>
          <p:nvPr>
            <p:ph idx="1"/>
          </p:nvPr>
        </p:nvSpPr>
        <p:spPr/>
        <p:txBody>
          <a:bodyPr/>
          <a:lstStyle/>
          <a:p>
            <a:r>
              <a:rPr lang="en-GB" dirty="0"/>
              <a:t/>
            </a:r>
            <a:br>
              <a:rPr lang="en-GB" dirty="0"/>
            </a:br>
            <a:r>
              <a:rPr lang="en-GB" dirty="0"/>
              <a:t>Sponsors associate their name with football clubs to benefit from their popularity. When the team experiences an increase in performance, sponsors should expect notorious brand recognition (Bailly 2003). </a:t>
            </a:r>
          </a:p>
          <a:p>
            <a:endParaRPr lang="en-US" dirty="0"/>
          </a:p>
        </p:txBody>
      </p:sp>
    </p:spTree>
    <p:extLst>
      <p:ext uri="{BB962C8B-B14F-4D97-AF65-F5344CB8AC3E}">
        <p14:creationId xmlns:p14="http://schemas.microsoft.com/office/powerpoint/2010/main" val="2412485558"/>
      </p:ext>
    </p:extLst>
  </p:cSld>
  <p:clrMapOvr>
    <a:masterClrMapping/>
  </p:clrMapOvr>
  <p:transition>
    <p:wheel spokes="8"/>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DF2D1E-7E60-EF42-9919-BE317E9BD8AF}"/>
              </a:ext>
            </a:extLst>
          </p:cNvPr>
          <p:cNvSpPr>
            <a:spLocks noGrp="1"/>
          </p:cNvSpPr>
          <p:nvPr>
            <p:ph type="title"/>
          </p:nvPr>
        </p:nvSpPr>
        <p:spPr/>
        <p:txBody>
          <a:bodyPr/>
          <a:lstStyle/>
          <a:p>
            <a:r>
              <a:rPr lang="en-US" dirty="0"/>
              <a:t>Minimal effort</a:t>
            </a:r>
          </a:p>
        </p:txBody>
      </p:sp>
      <p:sp>
        <p:nvSpPr>
          <p:cNvPr id="3" name="Content Placeholder 2">
            <a:extLst>
              <a:ext uri="{FF2B5EF4-FFF2-40B4-BE49-F238E27FC236}">
                <a16:creationId xmlns="" xmlns:a16="http://schemas.microsoft.com/office/drawing/2014/main" id="{8CA4C537-4B8C-E448-98F1-E7ECC94B2658}"/>
              </a:ext>
            </a:extLst>
          </p:cNvPr>
          <p:cNvSpPr>
            <a:spLocks noGrp="1"/>
          </p:cNvSpPr>
          <p:nvPr>
            <p:ph idx="1"/>
          </p:nvPr>
        </p:nvSpPr>
        <p:spPr/>
        <p:txBody>
          <a:bodyPr/>
          <a:lstStyle/>
          <a:p>
            <a:r>
              <a:rPr lang="en-GB" dirty="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dirty="0"/>
          </a:p>
        </p:txBody>
      </p:sp>
    </p:spTree>
    <p:extLst>
      <p:ext uri="{BB962C8B-B14F-4D97-AF65-F5344CB8AC3E}">
        <p14:creationId xmlns:p14="http://schemas.microsoft.com/office/powerpoint/2010/main" val="2651723361"/>
      </p:ext>
    </p:extLst>
  </p:cSld>
  <p:clrMapOvr>
    <a:masterClrMapping/>
  </p:clrMapOvr>
  <p:transition>
    <p:wheel spokes="8"/>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FE061E-EB37-C84A-B793-72386161D186}"/>
              </a:ext>
            </a:extLst>
          </p:cNvPr>
          <p:cNvSpPr>
            <a:spLocks noGrp="1"/>
          </p:cNvSpPr>
          <p:nvPr>
            <p:ph type="title"/>
          </p:nvPr>
        </p:nvSpPr>
        <p:spPr/>
        <p:txBody>
          <a:bodyPr/>
          <a:lstStyle/>
          <a:p>
            <a:r>
              <a:rPr lang="en-US" dirty="0"/>
              <a:t>Banks</a:t>
            </a:r>
          </a:p>
        </p:txBody>
      </p:sp>
      <p:sp>
        <p:nvSpPr>
          <p:cNvPr id="3" name="Content Placeholder 2">
            <a:extLst>
              <a:ext uri="{FF2B5EF4-FFF2-40B4-BE49-F238E27FC236}">
                <a16:creationId xmlns="" xmlns:a16="http://schemas.microsoft.com/office/drawing/2014/main" id="{6037A045-BDC7-4F42-9492-5B009733A87B}"/>
              </a:ext>
            </a:extLst>
          </p:cNvPr>
          <p:cNvSpPr>
            <a:spLocks noGrp="1"/>
          </p:cNvSpPr>
          <p:nvPr>
            <p:ph idx="1"/>
          </p:nvPr>
        </p:nvSpPr>
        <p:spPr/>
        <p:txBody>
          <a:bodyPr/>
          <a:lstStyle/>
          <a:p>
            <a:r>
              <a:rPr lang="en-GB" dirty="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dirty="0"/>
          </a:p>
        </p:txBody>
      </p:sp>
    </p:spTree>
    <p:extLst>
      <p:ext uri="{BB962C8B-B14F-4D97-AF65-F5344CB8AC3E}">
        <p14:creationId xmlns:p14="http://schemas.microsoft.com/office/powerpoint/2010/main" val="362074575"/>
      </p:ext>
    </p:extLst>
  </p:cSld>
  <p:clrMapOvr>
    <a:masterClrMapping/>
  </p:clrMapOvr>
  <p:transition>
    <p:wheel spokes="8"/>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129A4E-44CD-204C-9CAE-401896C1DBA2}"/>
              </a:ext>
            </a:extLst>
          </p:cNvPr>
          <p:cNvSpPr>
            <a:spLocks noGrp="1"/>
          </p:cNvSpPr>
          <p:nvPr>
            <p:ph type="title"/>
          </p:nvPr>
        </p:nvSpPr>
        <p:spPr/>
        <p:txBody>
          <a:bodyPr/>
          <a:lstStyle/>
          <a:p>
            <a:r>
              <a:rPr lang="en-US" dirty="0"/>
              <a:t>Other clubs</a:t>
            </a:r>
          </a:p>
        </p:txBody>
      </p:sp>
      <p:sp>
        <p:nvSpPr>
          <p:cNvPr id="3" name="Content Placeholder 2">
            <a:extLst>
              <a:ext uri="{FF2B5EF4-FFF2-40B4-BE49-F238E27FC236}">
                <a16:creationId xmlns="" xmlns:a16="http://schemas.microsoft.com/office/drawing/2014/main" id="{7D1B2057-A118-E048-B972-E6F5B32A27B3}"/>
              </a:ext>
            </a:extLst>
          </p:cNvPr>
          <p:cNvSpPr>
            <a:spLocks noGrp="1"/>
          </p:cNvSpPr>
          <p:nvPr>
            <p:ph idx="1"/>
          </p:nvPr>
        </p:nvSpPr>
        <p:spPr/>
        <p:txBody>
          <a:bodyPr/>
          <a:lstStyle/>
          <a:p>
            <a:r>
              <a:rPr lang="en-GB" dirty="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dirty="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dirty="0"/>
          </a:p>
        </p:txBody>
      </p:sp>
    </p:spTree>
    <p:extLst>
      <p:ext uri="{BB962C8B-B14F-4D97-AF65-F5344CB8AC3E}">
        <p14:creationId xmlns:p14="http://schemas.microsoft.com/office/powerpoint/2010/main" val="3517773903"/>
      </p:ext>
    </p:extLst>
  </p:cSld>
  <p:clrMapOvr>
    <a:masterClrMapping/>
  </p:clrMapOvr>
  <p:transition>
    <p:wheel spokes="8"/>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 xmlns:a16="http://schemas.microsoft.com/office/drawing/2014/main" id="{A7A84DC3-679B-C643-9F84-102A8E64FEFB}"/>
              </a:ext>
            </a:extLst>
          </p:cNvPr>
          <p:cNvSpPr>
            <a:spLocks noGrp="1"/>
          </p:cNvSpPr>
          <p:nvPr>
            <p:ph idx="1"/>
          </p:nvPr>
        </p:nvSpPr>
        <p:spPr/>
        <p:txBody>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20485026"/>
      </p:ext>
    </p:extLst>
  </p:cSld>
  <p:clrMapOvr>
    <a:masterClrMapping/>
  </p:clrMapOvr>
  <p:transition>
    <p:wheel spokes="8"/>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 xmlns:a16="http://schemas.microsoft.com/office/drawing/2014/main"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582615905"/>
      </p:ext>
    </p:extLst>
  </p:cSld>
  <p:clrMapOvr>
    <a:masterClrMapping/>
  </p:clrMapOvr>
  <p:transition>
    <p:wheel spokes="8"/>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BB21E1E4-DEE1-A540-8DBB-CC52C077AECD}"/>
              </a:ext>
            </a:extLst>
          </p:cNvPr>
          <p:cNvSpPr>
            <a:spLocks noGrp="1"/>
          </p:cNvSpPr>
          <p:nvPr>
            <p:ph type="title"/>
          </p:nvPr>
        </p:nvSpPr>
        <p:spPr/>
        <p:txBody>
          <a:bodyPr>
            <a:normAutofit fontScale="90000"/>
          </a:bodyPr>
          <a:lstStyle/>
          <a:p>
            <a:r>
              <a:rPr lang="en-GB" b="1" dirty="0"/>
              <a:t>HM Revenue &amp; Customs investigates players, clubs &amp; agents over tax</a:t>
            </a:r>
            <a:br>
              <a:rPr lang="en-GB" b="1" dirty="0"/>
            </a:br>
            <a:endParaRPr lang="en-US" dirty="0"/>
          </a:p>
        </p:txBody>
      </p:sp>
      <p:sp>
        <p:nvSpPr>
          <p:cNvPr id="5" name="Content Placeholder 4">
            <a:extLst>
              <a:ext uri="{FF2B5EF4-FFF2-40B4-BE49-F238E27FC236}">
                <a16:creationId xmlns="" xmlns:a16="http://schemas.microsoft.com/office/drawing/2014/main" id="{67B90DC9-F93A-EA4C-B3BB-00D1EF7D1109}"/>
              </a:ext>
            </a:extLst>
          </p:cNvPr>
          <p:cNvSpPr>
            <a:spLocks noGrp="1"/>
          </p:cNvSpPr>
          <p:nvPr>
            <p:ph sz="half" idx="1"/>
          </p:nvPr>
        </p:nvSpPr>
        <p:spPr/>
        <p:txBody>
          <a:bodyPr>
            <a:normAutofit/>
          </a:bodyPr>
          <a:lstStyle/>
          <a:p>
            <a:pPr fontAlgn="base"/>
            <a:r>
              <a:rPr lang="en-GB" b="1" dirty="0"/>
              <a:t>The tax payments of 171 players, 44 clubs and 31 agents are being investigated by HM Revenue &amp; Customs.</a:t>
            </a:r>
          </a:p>
          <a:p>
            <a:pPr fontAlgn="base"/>
            <a:r>
              <a:rPr lang="en-GB" dirty="0"/>
              <a:t>HMRC has recovered £332m of extra tax from professional football since 2015-16.</a:t>
            </a:r>
          </a:p>
          <a:p>
            <a:pPr fontAlgn="base"/>
            <a:r>
              <a:rPr lang="en-GB" dirty="0"/>
              <a:t>The figures are a rise from September 2017, when HMRC investigated the tax affairs of 90 players, 38 clubs and 13 agents. </a:t>
            </a:r>
          </a:p>
          <a:p>
            <a:r>
              <a:rPr lang="en-GB" dirty="0"/>
              <a:t/>
            </a:r>
            <a:br>
              <a:rPr lang="en-GB" dirty="0"/>
            </a:br>
            <a:endParaRPr lang="en-US" dirty="0"/>
          </a:p>
        </p:txBody>
      </p:sp>
      <p:pic>
        <p:nvPicPr>
          <p:cNvPr id="7" name="Picture 2" descr="A ball hits the back of the net">
            <a:extLst>
              <a:ext uri="{FF2B5EF4-FFF2-40B4-BE49-F238E27FC236}">
                <a16:creationId xmlns="" xmlns:a16="http://schemas.microsoft.com/office/drawing/2014/main" id="{C17C5927-EC27-9B47-8019-FB2DF01F352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846439" y="2878336"/>
            <a:ext cx="342900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651871"/>
      </p:ext>
    </p:extLst>
  </p:cSld>
  <p:clrMapOvr>
    <a:masterClrMapping/>
  </p:clrMapOvr>
  <p:transition>
    <p:wheel spokes="8"/>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5DE0BCF-DD58-AE46-9035-B84C659C8CFC}"/>
              </a:ext>
            </a:extLst>
          </p:cNvPr>
          <p:cNvPicPr>
            <a:picLocks noChangeAspect="1"/>
          </p:cNvPicPr>
          <p:nvPr/>
        </p:nvPicPr>
        <p:blipFill>
          <a:blip r:embed="rId2"/>
          <a:stretch>
            <a:fillRect/>
          </a:stretch>
        </p:blipFill>
        <p:spPr>
          <a:xfrm>
            <a:off x="1590261" y="857250"/>
            <a:ext cx="5963478" cy="5143500"/>
          </a:xfrm>
          <a:prstGeom prst="rect">
            <a:avLst/>
          </a:prstGeom>
        </p:spPr>
      </p:pic>
    </p:spTree>
    <p:extLst>
      <p:ext uri="{BB962C8B-B14F-4D97-AF65-F5344CB8AC3E}">
        <p14:creationId xmlns:p14="http://schemas.microsoft.com/office/powerpoint/2010/main" val="809778582"/>
      </p:ext>
    </p:extLst>
  </p:cSld>
  <p:clrMapOvr>
    <a:masterClrMapping/>
  </p:clrMapOvr>
  <p:transition>
    <p:wheel spokes="8"/>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120F84-A866-4D9F-8B1C-9120A013D6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1"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useBgFill="1">
        <p:nvSpPr>
          <p:cNvPr id="10" name="Rectangle 9">
            <a:extLst>
              <a:ext uri="{FF2B5EF4-FFF2-40B4-BE49-F238E27FC236}">
                <a16:creationId xmlns="" xmlns:a16="http://schemas.microsoft.com/office/drawing/2014/main" id="{252FEFEF-6AC0-46B6-AC09-11FC56196F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7734" y="1027249"/>
            <a:ext cx="8791956" cy="4786884"/>
          </a:xfrm>
          <a:prstGeom prst="rect">
            <a:avLst/>
          </a:prstGeom>
          <a:ln w="6350" cap="flat" cmpd="sng" algn="ctr">
            <a:noFill/>
            <a:prstDash val="solid"/>
          </a:ln>
          <a:effectLst>
            <a:softEdge rad="0"/>
          </a:effectLst>
        </p:spPr>
      </p:sp>
      <p:sp>
        <p:nvSpPr>
          <p:cNvPr id="2" name="Title 1">
            <a:extLst>
              <a:ext uri="{FF2B5EF4-FFF2-40B4-BE49-F238E27FC236}">
                <a16:creationId xmlns="" xmlns:a16="http://schemas.microsoft.com/office/drawing/2014/main" id="{F0D26E35-5AAD-124A-9487-D70F31E946EE}"/>
              </a:ext>
            </a:extLst>
          </p:cNvPr>
          <p:cNvSpPr>
            <a:spLocks noGrp="1"/>
          </p:cNvSpPr>
          <p:nvPr>
            <p:ph type="title"/>
          </p:nvPr>
        </p:nvSpPr>
        <p:spPr>
          <a:xfrm>
            <a:off x="881634" y="1509849"/>
            <a:ext cx="7344156" cy="1145309"/>
          </a:xfrm>
        </p:spPr>
        <p:txBody>
          <a:bodyPr>
            <a:normAutofit/>
          </a:bodyPr>
          <a:lstStyle/>
          <a:p>
            <a:r>
              <a:rPr lang="en-US" dirty="0"/>
              <a:t>GSK GLAXO SMITH KLINE</a:t>
            </a:r>
          </a:p>
        </p:txBody>
      </p:sp>
      <p:sp>
        <p:nvSpPr>
          <p:cNvPr id="3" name="Content Placeholder 2">
            <a:extLst>
              <a:ext uri="{FF2B5EF4-FFF2-40B4-BE49-F238E27FC236}">
                <a16:creationId xmlns="" xmlns:a16="http://schemas.microsoft.com/office/drawing/2014/main" id="{C9E04F6A-E6BD-5743-BBA0-882091E730DD}"/>
              </a:ext>
            </a:extLst>
          </p:cNvPr>
          <p:cNvSpPr>
            <a:spLocks noGrp="1"/>
          </p:cNvSpPr>
          <p:nvPr>
            <p:ph idx="1"/>
          </p:nvPr>
        </p:nvSpPr>
        <p:spPr>
          <a:xfrm>
            <a:off x="881634" y="2775637"/>
            <a:ext cx="7344156" cy="2555897"/>
          </a:xfrm>
        </p:spPr>
        <p:txBody>
          <a:bodyPr>
            <a:normAutofit/>
          </a:bodyPr>
          <a:lstStyle/>
          <a:p>
            <a:pPr>
              <a:lnSpc>
                <a:spcPct val="90000"/>
              </a:lnSpc>
            </a:pPr>
            <a:r>
              <a:rPr lang="en-GB" sz="975"/>
              <a:t>British </a:t>
            </a:r>
            <a:r>
              <a:rPr lang="en-GB" sz="975">
                <a:hlinkClick r:id="rId2" tooltip="Pharmaceutical industry"/>
              </a:rPr>
              <a:t>pharmaceutical company</a:t>
            </a:r>
            <a:r>
              <a:rPr lang="en-GB" sz="975"/>
              <a:t> headquartered in </a:t>
            </a:r>
            <a:r>
              <a:rPr lang="en-GB" sz="975">
                <a:hlinkClick r:id="rId3" tooltip="Brentford"/>
              </a:rPr>
              <a:t>Brentford</a:t>
            </a:r>
            <a:r>
              <a:rPr lang="en-GB" sz="975"/>
              <a:t>, London. Established in 2000 by a </a:t>
            </a:r>
            <a:r>
              <a:rPr lang="en-GB" sz="975">
                <a:hlinkClick r:id="rId4" tooltip="Mergers and acquisitions"/>
              </a:rPr>
              <a:t>merger</a:t>
            </a:r>
            <a:r>
              <a:rPr lang="en-GB" sz="975"/>
              <a:t> of Glaxo </a:t>
            </a:r>
            <a:r>
              <a:rPr lang="en-GB" sz="975" err="1"/>
              <a:t>Wellcome</a:t>
            </a:r>
            <a:r>
              <a:rPr lang="en-GB" sz="975"/>
              <a:t> and SmithKline Beecham, GSK was the world's sixth largest pharmaceutical company as of 2015, after </a:t>
            </a:r>
            <a:r>
              <a:rPr lang="en-GB" sz="975">
                <a:hlinkClick r:id="rId5" tooltip="Pfizer"/>
              </a:rPr>
              <a:t>Pfizer</a:t>
            </a:r>
            <a:r>
              <a:rPr lang="en-GB" sz="975"/>
              <a:t>, </a:t>
            </a:r>
            <a:r>
              <a:rPr lang="en-GB" sz="975">
                <a:hlinkClick r:id="rId6" tooltip="Novartis"/>
              </a:rPr>
              <a:t>Novartis</a:t>
            </a:r>
            <a:r>
              <a:rPr lang="en-GB" sz="975"/>
              <a:t>, </a:t>
            </a:r>
            <a:r>
              <a:rPr lang="en-GB" sz="975">
                <a:hlinkClick r:id="rId7" tooltip="Merck &amp; Co."/>
              </a:rPr>
              <a:t>Merck</a:t>
            </a:r>
            <a:r>
              <a:rPr lang="en-GB" sz="975"/>
              <a:t>, </a:t>
            </a:r>
            <a:r>
              <a:rPr lang="en-GB" sz="975">
                <a:hlinkClick r:id="rId8" tooltip="Hoffmann-La Roche"/>
              </a:rPr>
              <a:t>Hoffmann-La Roche</a:t>
            </a:r>
            <a:r>
              <a:rPr lang="en-GB" sz="975"/>
              <a:t> and </a:t>
            </a:r>
            <a:r>
              <a:rPr lang="en-GB" sz="975">
                <a:hlinkClick r:id="rId9" tooltip="Sanofi"/>
              </a:rPr>
              <a:t>Sanofi</a:t>
            </a:r>
            <a:r>
              <a:rPr lang="en-GB" sz="975"/>
              <a:t>.</a:t>
            </a:r>
          </a:p>
          <a:p>
            <a:pPr>
              <a:lnSpc>
                <a:spcPct val="90000"/>
              </a:lnSpc>
            </a:pPr>
            <a:r>
              <a:rPr lang="en-GB" sz="975"/>
              <a:t>The company has a primary listing on the </a:t>
            </a:r>
            <a:r>
              <a:rPr lang="en-GB" sz="975">
                <a:hlinkClick r:id="rId10" tooltip="London Stock Exchange"/>
              </a:rPr>
              <a:t>London Stock Exchange</a:t>
            </a:r>
            <a:r>
              <a:rPr lang="en-GB" sz="975"/>
              <a:t> and August 2016 it had a market capitalisation of £81 billion </a:t>
            </a:r>
          </a:p>
          <a:p>
            <a:pPr>
              <a:lnSpc>
                <a:spcPct val="90000"/>
              </a:lnSpc>
            </a:pPr>
            <a:r>
              <a:rPr lang="en-GB" sz="975"/>
              <a:t>GSK's drugs and vaccines earned £21.3 billion in 2013.</a:t>
            </a:r>
            <a:endParaRPr lang="en-GB" sz="975" baseline="30000"/>
          </a:p>
          <a:p>
            <a:pPr>
              <a:lnSpc>
                <a:spcPct val="90000"/>
              </a:lnSpc>
            </a:pPr>
            <a:r>
              <a:rPr lang="en-GB" sz="975"/>
              <a:t>Its top-selling products that year were </a:t>
            </a:r>
            <a:r>
              <a:rPr lang="en-GB" sz="975">
                <a:hlinkClick r:id="rId11" tooltip="Advair"/>
              </a:rPr>
              <a:t>Advair</a:t>
            </a:r>
            <a:r>
              <a:rPr lang="en-GB" sz="975"/>
              <a:t>, </a:t>
            </a:r>
            <a:r>
              <a:rPr lang="en-GB" sz="975">
                <a:hlinkClick r:id="rId12" tooltip="Avodart"/>
              </a:rPr>
              <a:t>Avodart</a:t>
            </a:r>
            <a:r>
              <a:rPr lang="en-GB" sz="975"/>
              <a:t>, </a:t>
            </a:r>
            <a:r>
              <a:rPr lang="en-GB" sz="975">
                <a:hlinkClick r:id="rId13" tooltip="Flovent"/>
              </a:rPr>
              <a:t>Flovent</a:t>
            </a:r>
            <a:r>
              <a:rPr lang="en-GB" sz="975"/>
              <a:t>, </a:t>
            </a:r>
            <a:r>
              <a:rPr lang="en-GB" sz="975">
                <a:hlinkClick r:id="rId14" tooltip="Augmentin"/>
              </a:rPr>
              <a:t>Augmentin</a:t>
            </a:r>
            <a:r>
              <a:rPr lang="en-GB" sz="975"/>
              <a:t>, </a:t>
            </a:r>
            <a:r>
              <a:rPr lang="en-GB" sz="975">
                <a:hlinkClick r:id="rId15" tooltip="Lovaza"/>
              </a:rPr>
              <a:t>Lovaza</a:t>
            </a:r>
            <a:r>
              <a:rPr lang="en-GB" sz="975"/>
              <a:t> and </a:t>
            </a:r>
            <a:r>
              <a:rPr lang="en-GB" sz="975">
                <a:hlinkClick r:id="rId16" tooltip="Lamictal"/>
              </a:rPr>
              <a:t>Lamictal</a:t>
            </a:r>
            <a:r>
              <a:rPr lang="en-GB" sz="975"/>
              <a:t>. GSK's consumer products, which earned £5.2 billion in 2013, include </a:t>
            </a:r>
            <a:r>
              <a:rPr lang="en-GB" sz="975">
                <a:hlinkClick r:id="rId17" tooltip="Sensodyne"/>
              </a:rPr>
              <a:t>Sensodyne</a:t>
            </a:r>
            <a:r>
              <a:rPr lang="en-GB" sz="975"/>
              <a:t> and </a:t>
            </a:r>
            <a:r>
              <a:rPr lang="en-GB" sz="975">
                <a:hlinkClick r:id="rId18" tooltip="Aquafresh"/>
              </a:rPr>
              <a:t>Aquafresh</a:t>
            </a:r>
            <a:r>
              <a:rPr lang="en-GB" sz="975"/>
              <a:t> toothpaste, the malted-milk drink </a:t>
            </a:r>
            <a:r>
              <a:rPr lang="en-GB" sz="975">
                <a:hlinkClick r:id="rId19" tooltip="Horlicks"/>
              </a:rPr>
              <a:t>Horlicks</a:t>
            </a:r>
            <a:r>
              <a:rPr lang="en-GB" sz="975"/>
              <a:t>, </a:t>
            </a:r>
            <a:r>
              <a:rPr lang="en-GB" sz="975">
                <a:hlinkClick r:id="rId20" tooltip="Docosanol"/>
              </a:rPr>
              <a:t>Abreva</a:t>
            </a:r>
            <a:r>
              <a:rPr lang="en-GB" sz="975"/>
              <a:t> for cold sores, Breathe Right </a:t>
            </a:r>
            <a:r>
              <a:rPr lang="en-GB" sz="975">
                <a:hlinkClick r:id="rId21" tooltip="Nasal strip"/>
              </a:rPr>
              <a:t>nasal strips</a:t>
            </a:r>
            <a:r>
              <a:rPr lang="en-GB" sz="975"/>
              <a:t>, </a:t>
            </a:r>
            <a:r>
              <a:rPr lang="en-GB" sz="975">
                <a:hlinkClick r:id="rId22" tooltip="Nicoderm"/>
              </a:rPr>
              <a:t>Nicoderm</a:t>
            </a:r>
            <a:r>
              <a:rPr lang="en-GB" sz="975"/>
              <a:t> and </a:t>
            </a:r>
            <a:r>
              <a:rPr lang="en-GB" sz="975">
                <a:hlinkClick r:id="rId23" tooltip="Nicorette"/>
              </a:rPr>
              <a:t>Nicorette</a:t>
            </a:r>
            <a:r>
              <a:rPr lang="en-GB" sz="975"/>
              <a:t> nicotine replacements, and Night Nurse, a cold remedy.</a:t>
            </a:r>
            <a:endParaRPr lang="en-GB" sz="975" baseline="30000"/>
          </a:p>
          <a:p>
            <a:pPr>
              <a:lnSpc>
                <a:spcPct val="90000"/>
              </a:lnSpc>
            </a:pPr>
            <a:r>
              <a:rPr lang="en-GB" sz="975"/>
              <a:t>The company developed the first </a:t>
            </a:r>
            <a:r>
              <a:rPr lang="en-GB" sz="975">
                <a:hlinkClick r:id="rId24" tooltip="Malaria vaccine"/>
              </a:rPr>
              <a:t>malaria vaccine</a:t>
            </a:r>
            <a:r>
              <a:rPr lang="en-GB" sz="975"/>
              <a:t>, </a:t>
            </a:r>
            <a:r>
              <a:rPr lang="en-GB" sz="975">
                <a:hlinkClick r:id="rId25" tooltip="RTS,S"/>
              </a:rPr>
              <a:t>RTS,S</a:t>
            </a:r>
            <a:r>
              <a:rPr lang="en-GB" sz="975"/>
              <a:t>, which it said in 2014 it would make available for five percent above cost.</a:t>
            </a:r>
            <a:endParaRPr lang="en-GB" sz="975" baseline="30000"/>
          </a:p>
          <a:p>
            <a:pPr>
              <a:lnSpc>
                <a:spcPct val="90000"/>
              </a:lnSpc>
            </a:pPr>
            <a:r>
              <a:rPr lang="en-GB" sz="975"/>
              <a:t>In 2012 GSK pleaded guilty to promotion of drugs for unapproved uses, failure to report safety data, and kickbacks to physicians in the United States and agreed to pay a $3 billion (£1.9bn) settlement. It was the largest health-care fraud case to date in that country and the </a:t>
            </a:r>
            <a:r>
              <a:rPr lang="en-GB" sz="975">
                <a:hlinkClick r:id="rId26" tooltip="List of largest pharmaceutical settlements in the United States"/>
              </a:rPr>
              <a:t>largest settlement</a:t>
            </a:r>
            <a:r>
              <a:rPr lang="en-GB" sz="975"/>
              <a:t> by a drug company.</a:t>
            </a:r>
          </a:p>
          <a:p>
            <a:pPr>
              <a:lnSpc>
                <a:spcPct val="90000"/>
              </a:lnSpc>
            </a:pPr>
            <a:endParaRPr lang="en-US" sz="975"/>
          </a:p>
        </p:txBody>
      </p:sp>
    </p:spTree>
    <p:extLst>
      <p:ext uri="{BB962C8B-B14F-4D97-AF65-F5344CB8AC3E}">
        <p14:creationId xmlns:p14="http://schemas.microsoft.com/office/powerpoint/2010/main" val="539691926"/>
      </p:ext>
    </p:extLst>
  </p:cSld>
  <p:clrMapOvr>
    <a:masterClrMapping/>
  </p:clrMapOvr>
  <p:transition>
    <p:wheel spokes="8"/>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4737801-B9D6-4A08-BD77-23010A8022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 xmlns:a16="http://schemas.microsoft.com/office/drawing/2014/main" id="{25FABD39-C757-461E-A681-DC27364840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9893" y="1286710"/>
            <a:ext cx="8461207" cy="179705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 xmlns:a16="http://schemas.microsoft.com/office/drawing/2014/main" id="{2DF424F5-8D5C-46C0-A1B0-AF34E0350C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554" y="1410285"/>
            <a:ext cx="8215884" cy="1549908"/>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 xmlns:a16="http://schemas.microsoft.com/office/drawing/2014/main" id="{8240C57F-E6F7-E448-9406-6E61041F8D42}"/>
              </a:ext>
            </a:extLst>
          </p:cNvPr>
          <p:cNvSpPr>
            <a:spLocks noGrp="1"/>
          </p:cNvSpPr>
          <p:nvPr>
            <p:ph type="title"/>
          </p:nvPr>
        </p:nvSpPr>
        <p:spPr>
          <a:xfrm>
            <a:off x="800100" y="1674068"/>
            <a:ext cx="7543800" cy="1028700"/>
          </a:xfrm>
        </p:spPr>
        <p:txBody>
          <a:bodyPr>
            <a:normAutofit/>
          </a:bodyPr>
          <a:lstStyle/>
          <a:p>
            <a:pPr algn="ctr"/>
            <a:r>
              <a:rPr lang="en-US">
                <a:solidFill>
                  <a:srgbClr val="FFFFFF"/>
                </a:solidFill>
              </a:rPr>
              <a:t>First task</a:t>
            </a:r>
          </a:p>
        </p:txBody>
      </p:sp>
      <p:sp>
        <p:nvSpPr>
          <p:cNvPr id="3" name="Content Placeholder 2">
            <a:extLst>
              <a:ext uri="{FF2B5EF4-FFF2-40B4-BE49-F238E27FC236}">
                <a16:creationId xmlns="" xmlns:a16="http://schemas.microsoft.com/office/drawing/2014/main" id="{3876EDE5-2D2D-BD4F-9242-4232E7F8E4DD}"/>
              </a:ext>
            </a:extLst>
          </p:cNvPr>
          <p:cNvSpPr>
            <a:spLocks noGrp="1"/>
          </p:cNvSpPr>
          <p:nvPr>
            <p:ph idx="1"/>
          </p:nvPr>
        </p:nvSpPr>
        <p:spPr>
          <a:xfrm>
            <a:off x="800100" y="3304965"/>
            <a:ext cx="7543800" cy="2005324"/>
          </a:xfrm>
        </p:spPr>
        <p:txBody>
          <a:bodyPr anchor="t">
            <a:normAutofit/>
          </a:bodyPr>
          <a:lstStyle/>
          <a:p>
            <a:r>
              <a:rPr lang="en-US" sz="1500"/>
              <a:t>Identify the stakeholders</a:t>
            </a:r>
          </a:p>
          <a:p>
            <a:pPr marL="0" indent="0">
              <a:buNone/>
            </a:pPr>
            <a:endParaRPr lang="en-US" sz="1500"/>
          </a:p>
        </p:txBody>
      </p:sp>
    </p:spTree>
    <p:extLst>
      <p:ext uri="{BB962C8B-B14F-4D97-AF65-F5344CB8AC3E}">
        <p14:creationId xmlns:p14="http://schemas.microsoft.com/office/powerpoint/2010/main" val="393033525"/>
      </p:ext>
    </p:extLst>
  </p:cSld>
  <p:clrMapOvr>
    <a:masterClrMapping/>
  </p:clrMapOvr>
  <p:transition>
    <p:wheel spokes="8"/>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3F52F5-D093-7C4A-9531-0A85516312AB}"/>
              </a:ext>
            </a:extLst>
          </p:cNvPr>
          <p:cNvSpPr>
            <a:spLocks noGrp="1"/>
          </p:cNvSpPr>
          <p:nvPr>
            <p:ph type="title"/>
          </p:nvPr>
        </p:nvSpPr>
        <p:spPr>
          <a:xfrm>
            <a:off x="800100" y="1339196"/>
            <a:ext cx="7543800" cy="1028700"/>
          </a:xfrm>
        </p:spPr>
        <p:txBody>
          <a:bodyPr>
            <a:normAutofit/>
          </a:bodyPr>
          <a:lstStyle/>
          <a:p>
            <a:pPr algn="ctr"/>
            <a:r>
              <a:rPr lang="en-US" dirty="0"/>
              <a:t>Stakeholders</a:t>
            </a:r>
            <a:endParaRPr lang="en-US"/>
          </a:p>
        </p:txBody>
      </p:sp>
      <p:graphicFrame>
        <p:nvGraphicFramePr>
          <p:cNvPr id="5" name="Content Placeholder 2">
            <a:extLst>
              <a:ext uri="{FF2B5EF4-FFF2-40B4-BE49-F238E27FC236}">
                <a16:creationId xmlns="" xmlns:a16="http://schemas.microsoft.com/office/drawing/2014/main" id="{1ACAA26D-55D7-4AF6-8947-3CFD18F42ED5}"/>
              </a:ext>
            </a:extLst>
          </p:cNvPr>
          <p:cNvGraphicFramePr>
            <a:graphicFrameLocks noGrp="1"/>
          </p:cNvGraphicFramePr>
          <p:nvPr>
            <p:ph idx="1"/>
            <p:extLst/>
          </p:nvPr>
        </p:nvGraphicFramePr>
        <p:xfrm>
          <a:off x="800100" y="2589797"/>
          <a:ext cx="7543800" cy="2794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821907"/>
      </p:ext>
    </p:extLst>
  </p:cSld>
  <p:clrMapOvr>
    <a:masterClrMapping/>
  </p:clrMapOvr>
  <p:transition>
    <p:wheel spokes="8"/>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47F695-F885-E04E-A6AB-32EA7D3FDA5D}"/>
              </a:ext>
            </a:extLst>
          </p:cNvPr>
          <p:cNvSpPr>
            <a:spLocks noGrp="1"/>
          </p:cNvSpPr>
          <p:nvPr>
            <p:ph type="title"/>
          </p:nvPr>
        </p:nvSpPr>
        <p:spPr>
          <a:xfrm>
            <a:off x="800100" y="1339196"/>
            <a:ext cx="7543800" cy="1028700"/>
          </a:xfrm>
        </p:spPr>
        <p:txBody>
          <a:bodyPr>
            <a:normAutofit/>
          </a:bodyPr>
          <a:lstStyle/>
          <a:p>
            <a:pPr algn="ctr"/>
            <a:r>
              <a:rPr lang="en-US" dirty="0"/>
              <a:t>Types</a:t>
            </a:r>
            <a:endParaRPr lang="en-US"/>
          </a:p>
        </p:txBody>
      </p:sp>
      <p:graphicFrame>
        <p:nvGraphicFramePr>
          <p:cNvPr id="5" name="Content Placeholder 2">
            <a:extLst>
              <a:ext uri="{FF2B5EF4-FFF2-40B4-BE49-F238E27FC236}">
                <a16:creationId xmlns="" xmlns:a16="http://schemas.microsoft.com/office/drawing/2014/main" id="{9A598054-98C6-432E-BCF8-B1083092ECAD}"/>
              </a:ext>
            </a:extLst>
          </p:cNvPr>
          <p:cNvGraphicFramePr>
            <a:graphicFrameLocks noGrp="1"/>
          </p:cNvGraphicFramePr>
          <p:nvPr>
            <p:ph idx="1"/>
            <p:extLst/>
          </p:nvPr>
        </p:nvGraphicFramePr>
        <p:xfrm>
          <a:off x="800100" y="2589797"/>
          <a:ext cx="7543800" cy="2794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752512"/>
      </p:ext>
    </p:extLst>
  </p:cSld>
  <p:clrMapOvr>
    <a:masterClrMapping/>
  </p:clrMapOvr>
  <p:transition>
    <p:wheel spokes="8"/>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601155" y="1482063"/>
          <a:ext cx="7941694" cy="3893876"/>
        </p:xfrm>
        <a:graphic>
          <a:graphicData uri="http://schemas.openxmlformats.org/drawingml/2006/table">
            <a:tbl>
              <a:tblPr firstRow="1" bandRow="1">
                <a:tableStyleId>{69C7853C-536D-4A76-A0AE-DD22124D55A5}</a:tableStyleId>
              </a:tblPr>
              <a:tblGrid>
                <a:gridCol w="2163143">
                  <a:extLst>
                    <a:ext uri="{9D8B030D-6E8A-4147-A177-3AD203B41FA5}">
                      <a16:colId xmlns="" xmlns:a16="http://schemas.microsoft.com/office/drawing/2014/main" val="540044213"/>
                    </a:ext>
                  </a:extLst>
                </a:gridCol>
                <a:gridCol w="1452266">
                  <a:extLst>
                    <a:ext uri="{9D8B030D-6E8A-4147-A177-3AD203B41FA5}">
                      <a16:colId xmlns="" xmlns:a16="http://schemas.microsoft.com/office/drawing/2014/main" val="2850256718"/>
                    </a:ext>
                  </a:extLst>
                </a:gridCol>
                <a:gridCol w="2163143">
                  <a:extLst>
                    <a:ext uri="{9D8B030D-6E8A-4147-A177-3AD203B41FA5}">
                      <a16:colId xmlns="" xmlns:a16="http://schemas.microsoft.com/office/drawing/2014/main" val="2501146088"/>
                    </a:ext>
                  </a:extLst>
                </a:gridCol>
                <a:gridCol w="2163143">
                  <a:extLst>
                    <a:ext uri="{9D8B030D-6E8A-4147-A177-3AD203B41FA5}">
                      <a16:colId xmlns="" xmlns:a16="http://schemas.microsoft.com/office/drawing/2014/main" val="1085963635"/>
                    </a:ext>
                  </a:extLst>
                </a:gridCol>
              </a:tblGrid>
              <a:tr h="755528">
                <a:tc rowSpan="2" gridSpan="2">
                  <a:txBody>
                    <a:bodyPr/>
                    <a:lstStyle/>
                    <a:p>
                      <a:pPr algn="ctr"/>
                      <a:endParaRPr lang="en-US" sz="1400"/>
                    </a:p>
                  </a:txBody>
                  <a:tcPr marL="72647" marR="72647" marT="36323" marB="36323"/>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2647" marR="72647" marT="36323" marB="36323"/>
                </a:tc>
                <a:tc hMerge="1">
                  <a:txBody>
                    <a:bodyPr/>
                    <a:lstStyle/>
                    <a:p>
                      <a:endParaRPr lang="en-US" dirty="0"/>
                    </a:p>
                  </a:txBody>
                  <a:tcPr/>
                </a:tc>
                <a:extLst>
                  <a:ext uri="{0D108BD9-81ED-4DB2-BD59-A6C34878D82A}">
                    <a16:rowId xmlns=""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 xmlns:a16="http://schemas.microsoft.com/office/drawing/2014/main" val="740755332"/>
                  </a:ext>
                </a:extLst>
              </a:tr>
              <a:tr h="1191410">
                <a:tc rowSpan="2">
                  <a:txBody>
                    <a:bodyPr/>
                    <a:lstStyle/>
                    <a:p>
                      <a:pPr algn="ctr"/>
                      <a:endParaRPr lang="en-US" sz="1400"/>
                    </a:p>
                    <a:p>
                      <a:pPr algn="ctr"/>
                      <a:endParaRPr lang="en-US" sz="1400"/>
                    </a:p>
                    <a:p>
                      <a:pPr algn="ctr"/>
                      <a:endParaRPr lang="en-US" sz="1400" b="1"/>
                    </a:p>
                    <a:p>
                      <a:pPr algn="ctr"/>
                      <a:r>
                        <a:rPr lang="en-US" sz="1400" b="1"/>
                        <a:t>Level of Power</a:t>
                      </a: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a:t>Keep informed</a:t>
                      </a:r>
                    </a:p>
                    <a:p>
                      <a:pPr algn="ctr"/>
                      <a:endParaRPr lang="en-US" sz="1400"/>
                    </a:p>
                    <a:p>
                      <a:pPr algn="ctr"/>
                      <a:r>
                        <a:rPr lang="en-US" sz="1400" b="1"/>
                        <a:t>B</a:t>
                      </a:r>
                    </a:p>
                  </a:txBody>
                  <a:tcPr marL="72647" marR="72647" marT="36323" marB="36323"/>
                </a:tc>
                <a:extLst>
                  <a:ext uri="{0D108BD9-81ED-4DB2-BD59-A6C34878D82A}">
                    <a16:rowId xmlns="" xmlns:a16="http://schemas.microsoft.com/office/drawing/2014/main" val="1687455405"/>
                  </a:ext>
                </a:extLst>
              </a:tr>
              <a:tr h="1191410">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a:t>Key players</a:t>
                      </a:r>
                    </a:p>
                    <a:p>
                      <a:pPr algn="ctr"/>
                      <a:endParaRPr lang="en-US" sz="1400"/>
                    </a:p>
                    <a:p>
                      <a:pPr algn="ctr"/>
                      <a:r>
                        <a:rPr lang="en-US" sz="1400" b="1"/>
                        <a:t>D</a:t>
                      </a:r>
                    </a:p>
                  </a:txBody>
                  <a:tcPr marL="72647" marR="72647" marT="36323" marB="36323"/>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601298095"/>
      </p:ext>
    </p:extLst>
  </p:cSld>
  <p:clrMapOvr>
    <a:masterClrMapping/>
  </p:clrMapOvr>
  <p:transition>
    <p:wheel spokes="8"/>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57342" y="1459547"/>
          <a:ext cx="7629317" cy="3938907"/>
        </p:xfrm>
        <a:graphic>
          <a:graphicData uri="http://schemas.openxmlformats.org/drawingml/2006/table">
            <a:tbl>
              <a:tblPr firstRow="1" bandRow="1">
                <a:tableStyleId>{69C7853C-536D-4A76-A0AE-DD22124D55A5}</a:tableStyleId>
              </a:tblPr>
              <a:tblGrid>
                <a:gridCol w="2078773">
                  <a:extLst>
                    <a:ext uri="{9D8B030D-6E8A-4147-A177-3AD203B41FA5}">
                      <a16:colId xmlns="" xmlns:a16="http://schemas.microsoft.com/office/drawing/2014/main" val="540044213"/>
                    </a:ext>
                  </a:extLst>
                </a:gridCol>
                <a:gridCol w="1392998">
                  <a:extLst>
                    <a:ext uri="{9D8B030D-6E8A-4147-A177-3AD203B41FA5}">
                      <a16:colId xmlns="" xmlns:a16="http://schemas.microsoft.com/office/drawing/2014/main" val="2850256718"/>
                    </a:ext>
                  </a:extLst>
                </a:gridCol>
                <a:gridCol w="2078773">
                  <a:extLst>
                    <a:ext uri="{9D8B030D-6E8A-4147-A177-3AD203B41FA5}">
                      <a16:colId xmlns="" xmlns:a16="http://schemas.microsoft.com/office/drawing/2014/main" val="2501146088"/>
                    </a:ext>
                  </a:extLst>
                </a:gridCol>
                <a:gridCol w="2078773">
                  <a:extLst>
                    <a:ext uri="{9D8B030D-6E8A-4147-A177-3AD203B41FA5}">
                      <a16:colId xmlns="" xmlns:a16="http://schemas.microsoft.com/office/drawing/2014/main" val="1085963635"/>
                    </a:ext>
                  </a:extLst>
                </a:gridCol>
              </a:tblGrid>
              <a:tr h="687326">
                <a:tc rowSpan="2" gridSpan="2">
                  <a:txBody>
                    <a:bodyPr/>
                    <a:lstStyle/>
                    <a:p>
                      <a:pPr algn="ctr"/>
                      <a:endParaRPr lang="en-US" sz="1300"/>
                    </a:p>
                  </a:txBody>
                  <a:tcPr marL="66089" marR="66089" marT="33044" marB="33044"/>
                </a:tc>
                <a:tc rowSpan="2" hMerge="1">
                  <a:txBody>
                    <a:bodyPr/>
                    <a:lstStyle/>
                    <a:p>
                      <a:pPr algn="ctr"/>
                      <a:endParaRPr lang="en-US" dirty="0"/>
                    </a:p>
                  </a:txBody>
                  <a:tcPr/>
                </a:tc>
                <a:tc gridSpan="2">
                  <a:txBody>
                    <a:bodyPr/>
                    <a:lstStyle/>
                    <a:p>
                      <a:pPr algn="ctr"/>
                      <a:endParaRPr lang="en-US" sz="1300" b="1">
                        <a:solidFill>
                          <a:schemeClr val="tx1"/>
                        </a:solidFill>
                      </a:endParaRPr>
                    </a:p>
                    <a:p>
                      <a:pPr algn="ctr"/>
                      <a:r>
                        <a:rPr lang="en-US" sz="1300" b="1">
                          <a:solidFill>
                            <a:schemeClr val="tx1"/>
                          </a:solidFill>
                        </a:rPr>
                        <a:t>Level of Interest</a:t>
                      </a:r>
                    </a:p>
                    <a:p>
                      <a:pPr algn="ctr"/>
                      <a:endParaRPr lang="en-US" sz="1300" b="1">
                        <a:solidFill>
                          <a:schemeClr val="tx1"/>
                        </a:solidFill>
                      </a:endParaRPr>
                    </a:p>
                  </a:txBody>
                  <a:tcPr marL="66089" marR="66089" marT="33044" marB="33044"/>
                </a:tc>
                <a:tc hMerge="1">
                  <a:txBody>
                    <a:bodyPr/>
                    <a:lstStyle/>
                    <a:p>
                      <a:endParaRPr lang="en-US" dirty="0"/>
                    </a:p>
                  </a:txBody>
                  <a:tcPr/>
                </a:tc>
                <a:extLst>
                  <a:ext uri="{0D108BD9-81ED-4DB2-BD59-A6C34878D82A}">
                    <a16:rowId xmlns="" xmlns:a16="http://schemas.microsoft.com/office/drawing/2014/main" val="4051271745"/>
                  </a:ext>
                </a:extLst>
              </a:tr>
              <a:tr h="68732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300"/>
                    </a:p>
                    <a:p>
                      <a:pPr algn="ctr"/>
                      <a:r>
                        <a:rPr lang="en-US" sz="1300" b="1"/>
                        <a:t>Low </a:t>
                      </a:r>
                    </a:p>
                    <a:p>
                      <a:pPr algn="ctr"/>
                      <a:endParaRPr lang="en-US" sz="1300"/>
                    </a:p>
                  </a:txBody>
                  <a:tcPr marL="66089" marR="66089" marT="33044" marB="33044"/>
                </a:tc>
                <a:tc>
                  <a:txBody>
                    <a:bodyPr/>
                    <a:lstStyle/>
                    <a:p>
                      <a:pPr algn="ctr"/>
                      <a:endParaRPr lang="en-US" sz="1300"/>
                    </a:p>
                    <a:p>
                      <a:pPr algn="ctr"/>
                      <a:r>
                        <a:rPr lang="en-US" sz="1300" b="1"/>
                        <a:t>High</a:t>
                      </a:r>
                    </a:p>
                  </a:txBody>
                  <a:tcPr marL="66089" marR="66089" marT="33044" marB="33044"/>
                </a:tc>
                <a:extLst>
                  <a:ext uri="{0D108BD9-81ED-4DB2-BD59-A6C34878D82A}">
                    <a16:rowId xmlns="" xmlns:a16="http://schemas.microsoft.com/office/drawing/2014/main" val="740755332"/>
                  </a:ext>
                </a:extLst>
              </a:tr>
              <a:tr h="1083860">
                <a:tc rowSpan="2">
                  <a:txBody>
                    <a:bodyPr/>
                    <a:lstStyle/>
                    <a:p>
                      <a:pPr algn="ctr"/>
                      <a:endParaRPr lang="en-US" sz="1300"/>
                    </a:p>
                    <a:p>
                      <a:pPr algn="ctr"/>
                      <a:endParaRPr lang="en-US" sz="1300"/>
                    </a:p>
                    <a:p>
                      <a:pPr algn="ctr"/>
                      <a:endParaRPr lang="en-US" sz="1300" b="1"/>
                    </a:p>
                    <a:p>
                      <a:pPr algn="ctr"/>
                      <a:r>
                        <a:rPr lang="en-US" sz="1300" b="1"/>
                        <a:t>Level of Power</a:t>
                      </a:r>
                    </a:p>
                  </a:txBody>
                  <a:tcPr marL="66089" marR="66089" marT="33044" marB="33044"/>
                </a:tc>
                <a:tc>
                  <a:txBody>
                    <a:bodyPr/>
                    <a:lstStyle/>
                    <a:p>
                      <a:pPr algn="ctr"/>
                      <a:endParaRPr lang="en-US" sz="1300"/>
                    </a:p>
                    <a:p>
                      <a:pPr algn="ctr"/>
                      <a:endParaRPr lang="en-US" sz="1300"/>
                    </a:p>
                    <a:p>
                      <a:pPr algn="ctr"/>
                      <a:r>
                        <a:rPr lang="en-US" sz="1300" b="1"/>
                        <a:t>Low</a:t>
                      </a:r>
                    </a:p>
                    <a:p>
                      <a:pPr algn="ctr"/>
                      <a:endParaRPr lang="en-US" sz="1300"/>
                    </a:p>
                    <a:p>
                      <a:pPr algn="ctr"/>
                      <a:endParaRPr lang="en-US" sz="1300"/>
                    </a:p>
                  </a:txBody>
                  <a:tcPr marL="66089" marR="66089" marT="33044" marB="33044"/>
                </a:tc>
                <a:tc>
                  <a:txBody>
                    <a:bodyPr/>
                    <a:lstStyle/>
                    <a:p>
                      <a:pPr algn="ctr"/>
                      <a:r>
                        <a:rPr lang="en-US" sz="1300"/>
                        <a:t>Minimal effort</a:t>
                      </a:r>
                    </a:p>
                    <a:p>
                      <a:pPr algn="ctr"/>
                      <a:endParaRPr lang="en-US" sz="1300"/>
                    </a:p>
                    <a:p>
                      <a:pPr algn="ctr"/>
                      <a:r>
                        <a:rPr lang="en-US" sz="1300" b="1"/>
                        <a:t>A</a:t>
                      </a:r>
                    </a:p>
                    <a:p>
                      <a:pPr algn="ctr"/>
                      <a:r>
                        <a:rPr lang="en-US" sz="1300" b="1"/>
                        <a:t>Employees</a:t>
                      </a:r>
                    </a:p>
                  </a:txBody>
                  <a:tcPr marL="66089" marR="66089" marT="33044" marB="33044"/>
                </a:tc>
                <a:tc>
                  <a:txBody>
                    <a:bodyPr/>
                    <a:lstStyle/>
                    <a:p>
                      <a:pPr algn="ctr"/>
                      <a:r>
                        <a:rPr lang="en-US" sz="1300"/>
                        <a:t>Keep informed</a:t>
                      </a:r>
                    </a:p>
                    <a:p>
                      <a:pPr algn="ctr"/>
                      <a:endParaRPr lang="en-US" sz="1300"/>
                    </a:p>
                    <a:p>
                      <a:pPr algn="ctr"/>
                      <a:r>
                        <a:rPr lang="en-US" sz="1300" b="1"/>
                        <a:t>B</a:t>
                      </a:r>
                    </a:p>
                    <a:p>
                      <a:pPr algn="ctr"/>
                      <a:r>
                        <a:rPr lang="en-US" sz="1300" b="1"/>
                        <a:t>Government</a:t>
                      </a:r>
                    </a:p>
                    <a:p>
                      <a:pPr algn="ctr"/>
                      <a:r>
                        <a:rPr lang="en-US" sz="1300" b="1"/>
                        <a:t>Suppliers</a:t>
                      </a:r>
                    </a:p>
                  </a:txBody>
                  <a:tcPr marL="66089" marR="66089" marT="33044" marB="33044"/>
                </a:tc>
                <a:extLst>
                  <a:ext uri="{0D108BD9-81ED-4DB2-BD59-A6C34878D82A}">
                    <a16:rowId xmlns="" xmlns:a16="http://schemas.microsoft.com/office/drawing/2014/main" val="1687455405"/>
                  </a:ext>
                </a:extLst>
              </a:tr>
              <a:tr h="1480394">
                <a:tc vMerge="1">
                  <a:txBody>
                    <a:bodyPr/>
                    <a:lstStyle/>
                    <a:p>
                      <a:pPr algn="ctr"/>
                      <a:endParaRPr lang="en-US" dirty="0"/>
                    </a:p>
                  </a:txBody>
                  <a:tcPr/>
                </a:tc>
                <a:tc>
                  <a:txBody>
                    <a:bodyPr/>
                    <a:lstStyle/>
                    <a:p>
                      <a:pPr algn="ctr"/>
                      <a:endParaRPr lang="en-US" sz="1300"/>
                    </a:p>
                    <a:p>
                      <a:pPr algn="ctr"/>
                      <a:endParaRPr lang="en-US" sz="1300"/>
                    </a:p>
                    <a:p>
                      <a:pPr algn="ctr"/>
                      <a:r>
                        <a:rPr lang="en-US" sz="1300" b="1"/>
                        <a:t>High</a:t>
                      </a:r>
                    </a:p>
                  </a:txBody>
                  <a:tcPr marL="66089" marR="66089" marT="33044" marB="33044"/>
                </a:tc>
                <a:tc>
                  <a:txBody>
                    <a:bodyPr/>
                    <a:lstStyle/>
                    <a:p>
                      <a:pPr algn="ctr"/>
                      <a:r>
                        <a:rPr lang="en-US" sz="1300" dirty="0"/>
                        <a:t>Keep satisfied</a:t>
                      </a:r>
                    </a:p>
                    <a:p>
                      <a:pPr algn="ctr"/>
                      <a:endParaRPr lang="en-US" sz="1300" dirty="0"/>
                    </a:p>
                    <a:p>
                      <a:pPr algn="ctr"/>
                      <a:r>
                        <a:rPr lang="en-US" sz="1300" b="1" dirty="0"/>
                        <a:t>C</a:t>
                      </a:r>
                    </a:p>
                    <a:p>
                      <a:pPr algn="ctr"/>
                      <a:r>
                        <a:rPr lang="en-US" sz="1300" b="1" dirty="0"/>
                        <a:t>Customers</a:t>
                      </a:r>
                    </a:p>
                    <a:p>
                      <a:pPr algn="ctr"/>
                      <a:r>
                        <a:rPr lang="en-US" sz="1300" b="1" dirty="0"/>
                        <a:t>Community</a:t>
                      </a:r>
                    </a:p>
                    <a:p>
                      <a:pPr algn="ctr"/>
                      <a:endParaRPr lang="en-US" sz="1300" b="1" dirty="0"/>
                    </a:p>
                    <a:p>
                      <a:pPr algn="ctr"/>
                      <a:endParaRPr lang="en-US" sz="1300" dirty="0"/>
                    </a:p>
                  </a:txBody>
                  <a:tcPr marL="66089" marR="66089" marT="33044" marB="33044"/>
                </a:tc>
                <a:tc>
                  <a:txBody>
                    <a:bodyPr/>
                    <a:lstStyle/>
                    <a:p>
                      <a:pPr algn="ctr"/>
                      <a:r>
                        <a:rPr lang="en-US" sz="1300"/>
                        <a:t>Key players</a:t>
                      </a:r>
                    </a:p>
                    <a:p>
                      <a:pPr algn="ctr"/>
                      <a:endParaRPr lang="en-US" sz="1300"/>
                    </a:p>
                    <a:p>
                      <a:pPr algn="ctr"/>
                      <a:r>
                        <a:rPr lang="en-US" sz="1300" b="1"/>
                        <a:t>D</a:t>
                      </a:r>
                    </a:p>
                    <a:p>
                      <a:pPr algn="ctr"/>
                      <a:r>
                        <a:rPr lang="en-US" sz="1300" b="1"/>
                        <a:t>Shareholders</a:t>
                      </a:r>
                    </a:p>
                  </a:txBody>
                  <a:tcPr marL="66089" marR="66089" marT="33044" marB="33044"/>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715370065"/>
      </p:ext>
    </p:extLst>
  </p:cSld>
  <p:clrMapOvr>
    <a:masterClrMapping/>
  </p:clrMapOvr>
  <p:transition>
    <p:wheel spokes="8"/>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32F73EB-B46F-4F77-B3DC-7C374906F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 xmlns:a16="http://schemas.microsoft.com/office/drawing/2014/main" id="{ADDB10B3-CF45-4294-8994-0E8AD1FC6E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80902" y="180804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 xmlns:a16="http://schemas.microsoft.com/office/drawing/2014/main" id="{5145417F-1D1B-48A7-B4DA-BAD73B02C8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85851" y="1915961"/>
            <a:ext cx="6972300" cy="3026078"/>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 xmlns:a16="http://schemas.microsoft.com/office/drawing/2014/main" id="{13CF9D9F-1672-4D0C-934E-CD9EE1BE5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51910" y="180804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 xmlns:a16="http://schemas.microsoft.com/office/drawing/2014/main" id="{1558C702-CA14-4264-B8FC-A5120F75DE0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621280" y="1808048"/>
            <a:ext cx="1175498" cy="483971"/>
            <a:chOff x="5318306" y="1386268"/>
            <a:chExt cx="1567331" cy="645295"/>
          </a:xfrm>
        </p:grpSpPr>
        <p:cxnSp>
          <p:nvCxnSpPr>
            <p:cNvPr id="16" name="Straight Connector 15">
              <a:extLst>
                <a:ext uri="{FF2B5EF4-FFF2-40B4-BE49-F238E27FC236}">
                  <a16:creationId xmlns="" xmlns:a16="http://schemas.microsoft.com/office/drawing/2014/main" id="{6621A72C-7343-4A22-8700-696C5860A21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BB44A4DC-7861-4DCC-9931-5A075855D656}"/>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E16C316F-BFB5-424F-A951-E962A3B745C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 xmlns:a16="http://schemas.microsoft.com/office/drawing/2014/main" id="{B66F8A2C-B8CF-4B20-9A73-2ADCF630275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1" cy="51435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8580" tIns="34290" rIns="68580" bIns="3429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p:nvSpPr>
          <p:cNvPr id="22" name="Rectangle 21">
            <a:extLst>
              <a:ext uri="{FF2B5EF4-FFF2-40B4-BE49-F238E27FC236}">
                <a16:creationId xmlns="" xmlns:a16="http://schemas.microsoft.com/office/drawing/2014/main" id="{180C23B1-7427-4DF4-BFF1-60CD7E93BC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 xmlns:a16="http://schemas.microsoft.com/office/drawing/2014/main" id="{B5DD78E9-DE0D-47AF-A0DB-F475221E3D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4081" y="1315466"/>
            <a:ext cx="8195838" cy="4227068"/>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 xmlns:a16="http://schemas.microsoft.com/office/drawing/2014/main" id="{A118D329-2010-4A15-B57C-429FFAE35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97789" y="1440180"/>
            <a:ext cx="7948422" cy="397764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 xmlns:a16="http://schemas.microsoft.com/office/drawing/2014/main" id="{2FA62AFE-B76F-204C-A7EF-416068995D08}"/>
              </a:ext>
            </a:extLst>
          </p:cNvPr>
          <p:cNvSpPr>
            <a:spLocks noGrp="1"/>
          </p:cNvSpPr>
          <p:nvPr>
            <p:ph type="title"/>
          </p:nvPr>
        </p:nvSpPr>
        <p:spPr>
          <a:xfrm>
            <a:off x="947640" y="1811850"/>
            <a:ext cx="4908465" cy="3234302"/>
          </a:xfrm>
        </p:spPr>
        <p:txBody>
          <a:bodyPr vert="horz" wrap="square" lIns="68580" tIns="34290" rIns="68580" bIns="34290" numCol="1" rtlCol="0" anchor="ctr" anchorCtr="0" compatLnSpc="1">
            <a:prstTxWarp prst="textNoShape">
              <a:avLst/>
            </a:prstTxWarp>
            <a:normAutofit/>
          </a:bodyPr>
          <a:lstStyle/>
          <a:p>
            <a:pPr algn="r">
              <a:lnSpc>
                <a:spcPct val="83000"/>
              </a:lnSpc>
            </a:pPr>
            <a:r>
              <a:rPr lang="en-US" sz="5100" cap="all" spc="-75">
                <a:solidFill>
                  <a:schemeClr val="tx1"/>
                </a:solidFill>
              </a:rPr>
              <a:t>Fracking company</a:t>
            </a:r>
          </a:p>
        </p:txBody>
      </p:sp>
      <p:cxnSp>
        <p:nvCxnSpPr>
          <p:cNvPr id="28" name="Straight Connector 27">
            <a:extLst>
              <a:ext uri="{FF2B5EF4-FFF2-40B4-BE49-F238E27FC236}">
                <a16:creationId xmlns="" xmlns:a16="http://schemas.microsoft.com/office/drawing/2014/main" id="{994262BC-EE98-4BD6-82DB-4955E8DCC29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097404" y="2400301"/>
            <a:ext cx="0" cy="20574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3557815"/>
      </p:ext>
    </p:extLst>
  </p:cSld>
  <p:clrMapOvr>
    <a:masterClrMapping/>
  </p:clrMapOvr>
  <p:transition>
    <p:wheel spokes="8"/>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25116" y="1357313"/>
            <a:ext cx="7293769" cy="4143375"/>
          </a:xfrm>
          <a:prstGeom prst="rect">
            <a:avLst/>
          </a:prstGeom>
        </p:spPr>
      </p:pic>
    </p:spTree>
    <p:extLst>
      <p:ext uri="{BB962C8B-B14F-4D97-AF65-F5344CB8AC3E}">
        <p14:creationId xmlns:p14="http://schemas.microsoft.com/office/powerpoint/2010/main" val="1920880268"/>
      </p:ext>
    </p:extLst>
  </p:cSld>
  <p:clrMapOvr>
    <a:masterClrMapping/>
  </p:clrMapOvr>
  <p:transition>
    <p:wheel spokes="8"/>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31481" y="1236071"/>
            <a:ext cx="5854567" cy="4366118"/>
          </a:xfrm>
          <a:prstGeom prst="rect">
            <a:avLst/>
          </a:prstGeom>
        </p:spPr>
      </p:pic>
    </p:spTree>
    <p:extLst>
      <p:ext uri="{BB962C8B-B14F-4D97-AF65-F5344CB8AC3E}">
        <p14:creationId xmlns:p14="http://schemas.microsoft.com/office/powerpoint/2010/main" val="99033758"/>
      </p:ext>
    </p:extLst>
  </p:cSld>
  <p:clrMapOvr>
    <a:masterClrMapping/>
  </p:clrMapOvr>
  <p:transition>
    <p:wheel spokes="8"/>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93031" y="1042988"/>
            <a:ext cx="6357938" cy="4772025"/>
          </a:xfrm>
          <a:prstGeom prst="rect">
            <a:avLst/>
          </a:prstGeom>
        </p:spPr>
      </p:pic>
    </p:spTree>
    <p:extLst>
      <p:ext uri="{BB962C8B-B14F-4D97-AF65-F5344CB8AC3E}">
        <p14:creationId xmlns:p14="http://schemas.microsoft.com/office/powerpoint/2010/main" val="3704688678"/>
      </p:ext>
    </p:extLst>
  </p:cSld>
  <p:clrMapOvr>
    <a:masterClrMapping/>
  </p:clrMapOvr>
  <p:transition>
    <p:wheel spokes="8"/>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85750" y="1189435"/>
            <a:ext cx="8572500" cy="4479131"/>
          </a:xfrm>
          <a:prstGeom prst="rect">
            <a:avLst/>
          </a:prstGeom>
        </p:spPr>
      </p:pic>
    </p:spTree>
    <p:extLst>
      <p:ext uri="{BB962C8B-B14F-4D97-AF65-F5344CB8AC3E}">
        <p14:creationId xmlns:p14="http://schemas.microsoft.com/office/powerpoint/2010/main" val="4010783392"/>
      </p:ext>
    </p:extLst>
  </p:cSld>
  <p:clrMapOvr>
    <a:masterClrMapping/>
  </p:clrMapOvr>
  <p:transition>
    <p:wheel spokes="8"/>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6833" y="1447716"/>
            <a:ext cx="3032447" cy="4267887"/>
          </a:xfrm>
          <a:prstGeom prst="rect">
            <a:avLst/>
          </a:prstGeom>
        </p:spPr>
      </p:pic>
      <p:pic>
        <p:nvPicPr>
          <p:cNvPr id="3" name="Picture 2"/>
          <p:cNvPicPr>
            <a:picLocks noChangeAspect="1"/>
          </p:cNvPicPr>
          <p:nvPr/>
        </p:nvPicPr>
        <p:blipFill>
          <a:blip r:embed="rId3"/>
          <a:stretch>
            <a:fillRect/>
          </a:stretch>
        </p:blipFill>
        <p:spPr>
          <a:xfrm>
            <a:off x="6184420" y="1148038"/>
            <a:ext cx="3007261" cy="4867243"/>
          </a:xfrm>
          <a:prstGeom prst="rect">
            <a:avLst/>
          </a:prstGeom>
        </p:spPr>
      </p:pic>
      <p:pic>
        <p:nvPicPr>
          <p:cNvPr id="4" name="Picture 3"/>
          <p:cNvPicPr>
            <a:picLocks noChangeAspect="1"/>
          </p:cNvPicPr>
          <p:nvPr/>
        </p:nvPicPr>
        <p:blipFill>
          <a:blip r:embed="rId4"/>
          <a:stretch>
            <a:fillRect/>
          </a:stretch>
        </p:blipFill>
        <p:spPr>
          <a:xfrm>
            <a:off x="3119280" y="1416021"/>
            <a:ext cx="3039954" cy="4299582"/>
          </a:xfrm>
          <a:prstGeom prst="rect">
            <a:avLst/>
          </a:prstGeom>
        </p:spPr>
      </p:pic>
    </p:spTree>
    <p:extLst>
      <p:ext uri="{BB962C8B-B14F-4D97-AF65-F5344CB8AC3E}">
        <p14:creationId xmlns:p14="http://schemas.microsoft.com/office/powerpoint/2010/main" val="3959690115"/>
      </p:ext>
    </p:extLst>
  </p:cSld>
  <p:clrMapOvr>
    <a:masterClrMapping/>
  </p:clrMapOvr>
  <p:transition>
    <p:wheel spokes="8"/>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10D13A8-8228-47E3-8159-DF3D937E08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52311"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3" name="Rectangle 12">
            <a:extLst>
              <a:ext uri="{FF2B5EF4-FFF2-40B4-BE49-F238E27FC236}">
                <a16:creationId xmlns="" xmlns:a16="http://schemas.microsoft.com/office/drawing/2014/main" id="{CCEA6CE4-C4F8-44BC-9843-3C0939FD77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60425"/>
            <a:ext cx="506524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14">
            <a:extLst>
              <a:ext uri="{FF2B5EF4-FFF2-40B4-BE49-F238E27FC236}">
                <a16:creationId xmlns="" xmlns:a16="http://schemas.microsoft.com/office/drawing/2014/main" id="{338E743B-F088-4E4F-8134-10D25DEB61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43980" y="1339848"/>
            <a:ext cx="3107873" cy="4174729"/>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 xmlns:a16="http://schemas.microsoft.com/office/drawing/2014/main" id="{DB6BF0CD-7130-4065-B7F5-D19DC7CE13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68023" y="1462395"/>
            <a:ext cx="2859786" cy="3929634"/>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 xmlns:a16="http://schemas.microsoft.com/office/drawing/2014/main" id="{8D049FD5-928B-554F-B5F8-9A0EAC43F668}"/>
              </a:ext>
            </a:extLst>
          </p:cNvPr>
          <p:cNvSpPr>
            <a:spLocks noGrp="1"/>
          </p:cNvSpPr>
          <p:nvPr>
            <p:ph type="title"/>
          </p:nvPr>
        </p:nvSpPr>
        <p:spPr>
          <a:xfrm>
            <a:off x="5810250" y="1749220"/>
            <a:ext cx="2590800" cy="3365912"/>
          </a:xfrm>
        </p:spPr>
        <p:txBody>
          <a:bodyPr>
            <a:normAutofit/>
          </a:bodyPr>
          <a:lstStyle/>
          <a:p>
            <a:pPr algn="ctr"/>
            <a:r>
              <a:rPr lang="en-US" sz="2550"/>
              <a:t>STAKEHOLDERS</a:t>
            </a:r>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1"/>
            <p:extLst/>
          </p:nvPr>
        </p:nvGraphicFramePr>
        <p:xfrm>
          <a:off x="791100" y="1466214"/>
          <a:ext cx="3483044" cy="3922776"/>
        </p:xfrm>
        <a:graphic>
          <a:graphicData uri="http://schemas.openxmlformats.org/drawingml/2006/table">
            <a:tbl>
              <a:tblPr firstRow="1" bandRow="1">
                <a:tableStyleId>{69012ECD-51FC-41F1-AA8D-1B2483CD663E}</a:tableStyleId>
              </a:tblPr>
              <a:tblGrid>
                <a:gridCol w="1094174">
                  <a:extLst>
                    <a:ext uri="{9D8B030D-6E8A-4147-A177-3AD203B41FA5}">
                      <a16:colId xmlns="" xmlns:a16="http://schemas.microsoft.com/office/drawing/2014/main" val="3316606242"/>
                    </a:ext>
                  </a:extLst>
                </a:gridCol>
                <a:gridCol w="1194435">
                  <a:extLst>
                    <a:ext uri="{9D8B030D-6E8A-4147-A177-3AD203B41FA5}">
                      <a16:colId xmlns="" xmlns:a16="http://schemas.microsoft.com/office/drawing/2014/main" val="1190025841"/>
                    </a:ext>
                  </a:extLst>
                </a:gridCol>
                <a:gridCol w="1194435">
                  <a:extLst>
                    <a:ext uri="{9D8B030D-6E8A-4147-A177-3AD203B41FA5}">
                      <a16:colId xmlns="" xmlns:a16="http://schemas.microsoft.com/office/drawing/2014/main" val="192049857"/>
                    </a:ext>
                  </a:extLst>
                </a:gridCol>
              </a:tblGrid>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 xmlns:a16="http://schemas.microsoft.com/office/drawing/2014/main" val="3567715177"/>
                  </a:ext>
                </a:extLst>
              </a:tr>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 xmlns:a16="http://schemas.microsoft.com/office/drawing/2014/main" val="2898478756"/>
                  </a:ext>
                </a:extLst>
              </a:tr>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 xmlns:a16="http://schemas.microsoft.com/office/drawing/2014/main" val="2622397778"/>
                  </a:ext>
                </a:extLst>
              </a:tr>
            </a:tbl>
          </a:graphicData>
        </a:graphic>
      </p:graphicFrame>
    </p:spTree>
    <p:extLst>
      <p:ext uri="{BB962C8B-B14F-4D97-AF65-F5344CB8AC3E}">
        <p14:creationId xmlns:p14="http://schemas.microsoft.com/office/powerpoint/2010/main" val="2558261110"/>
      </p:ext>
    </p:extLst>
  </p:cSld>
  <p:clrMapOvr>
    <a:masterClrMapping/>
  </p:clrMapOvr>
  <p:transition>
    <p:wheel spokes="8"/>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ectangle 12">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6" name="Content Placeholder 5">
            <a:extLst>
              <a:ext uri="{FF2B5EF4-FFF2-40B4-BE49-F238E27FC236}">
                <a16:creationId xmlns="" xmlns:a16="http://schemas.microsoft.com/office/drawing/2014/main" id="{6F238B5A-A623-D948-9A78-D39E448005A1}"/>
              </a:ext>
            </a:extLst>
          </p:cNvPr>
          <p:cNvGraphicFramePr>
            <a:graphicFrameLocks noGrp="1"/>
          </p:cNvGraphicFramePr>
          <p:nvPr>
            <p:ph idx="4294967295"/>
            <p:extLst/>
          </p:nvPr>
        </p:nvGraphicFramePr>
        <p:xfrm>
          <a:off x="601154" y="1888708"/>
          <a:ext cx="7941693" cy="3167507"/>
        </p:xfrm>
        <a:graphic>
          <a:graphicData uri="http://schemas.openxmlformats.org/drawingml/2006/table">
            <a:tbl>
              <a:tblPr firstRow="1" bandRow="1">
                <a:tableStyleId>{5C22544A-7EE6-4342-B048-85BDC9FD1C3A}</a:tableStyleId>
              </a:tblPr>
              <a:tblGrid>
                <a:gridCol w="1142519">
                  <a:extLst>
                    <a:ext uri="{9D8B030D-6E8A-4147-A177-3AD203B41FA5}">
                      <a16:colId xmlns="" xmlns:a16="http://schemas.microsoft.com/office/drawing/2014/main" val="3316606242"/>
                    </a:ext>
                  </a:extLst>
                </a:gridCol>
                <a:gridCol w="1901300">
                  <a:extLst>
                    <a:ext uri="{9D8B030D-6E8A-4147-A177-3AD203B41FA5}">
                      <a16:colId xmlns="" xmlns:a16="http://schemas.microsoft.com/office/drawing/2014/main" val="1190025841"/>
                    </a:ext>
                  </a:extLst>
                </a:gridCol>
                <a:gridCol w="2410497">
                  <a:extLst>
                    <a:ext uri="{9D8B030D-6E8A-4147-A177-3AD203B41FA5}">
                      <a16:colId xmlns="" xmlns:a16="http://schemas.microsoft.com/office/drawing/2014/main" val="192049857"/>
                    </a:ext>
                  </a:extLst>
                </a:gridCol>
                <a:gridCol w="2487378">
                  <a:extLst>
                    <a:ext uri="{9D8B030D-6E8A-4147-A177-3AD203B41FA5}">
                      <a16:colId xmlns="" xmlns:a16="http://schemas.microsoft.com/office/drawing/2014/main" val="3539822806"/>
                    </a:ext>
                  </a:extLst>
                </a:gridCol>
              </a:tblGrid>
              <a:tr h="282388">
                <a:tc>
                  <a:txBody>
                    <a:bodyPr/>
                    <a:lstStyle/>
                    <a:p>
                      <a:r>
                        <a:rPr lang="en-US" sz="1300" dirty="0"/>
                        <a:t>Stakeholder</a:t>
                      </a:r>
                    </a:p>
                  </a:txBody>
                  <a:tcPr marL="64179" marR="64179" marT="32090" marB="32090"/>
                </a:tc>
                <a:tc>
                  <a:txBody>
                    <a:bodyPr/>
                    <a:lstStyle/>
                    <a:p>
                      <a:r>
                        <a:rPr lang="en-US" sz="1300"/>
                        <a:t>Power</a:t>
                      </a:r>
                    </a:p>
                  </a:txBody>
                  <a:tcPr marL="64179" marR="64179" marT="32090" marB="32090"/>
                </a:tc>
                <a:tc>
                  <a:txBody>
                    <a:bodyPr/>
                    <a:lstStyle/>
                    <a:p>
                      <a:r>
                        <a:rPr lang="en-US" sz="1300"/>
                        <a:t>Interest</a:t>
                      </a:r>
                    </a:p>
                  </a:txBody>
                  <a:tcPr marL="64179" marR="64179" marT="32090" marB="32090"/>
                </a:tc>
                <a:tc>
                  <a:txBody>
                    <a:bodyPr/>
                    <a:lstStyle/>
                    <a:p>
                      <a:r>
                        <a:rPr lang="en-US" sz="1300"/>
                        <a:t>Strategy</a:t>
                      </a:r>
                    </a:p>
                  </a:txBody>
                  <a:tcPr marL="64179" marR="64179" marT="32090" marB="32090"/>
                </a:tc>
                <a:extLst>
                  <a:ext uri="{0D108BD9-81ED-4DB2-BD59-A6C34878D82A}">
                    <a16:rowId xmlns="" xmlns:a16="http://schemas.microsoft.com/office/drawing/2014/main" val="2107489854"/>
                  </a:ext>
                </a:extLst>
              </a:tr>
              <a:tr h="731639">
                <a:tc>
                  <a:txBody>
                    <a:bodyPr/>
                    <a:lstStyle/>
                    <a:p>
                      <a:endParaRPr lang="en-US" sz="800"/>
                    </a:p>
                    <a:p>
                      <a:r>
                        <a:rPr lang="en-US" sz="800"/>
                        <a:t>Local government</a:t>
                      </a:r>
                    </a:p>
                    <a:p>
                      <a:endParaRPr lang="en-US" sz="800"/>
                    </a:p>
                  </a:txBody>
                  <a:tcPr marL="64179" marR="64179" marT="32090" marB="32090"/>
                </a:tc>
                <a:tc>
                  <a:txBody>
                    <a:bodyPr/>
                    <a:lstStyle/>
                    <a:p>
                      <a:endParaRPr lang="en-US" sz="800" dirty="0"/>
                    </a:p>
                    <a:p>
                      <a:r>
                        <a:rPr lang="en-US" sz="800" dirty="0"/>
                        <a:t>With hold planning permission</a:t>
                      </a:r>
                    </a:p>
                    <a:p>
                      <a:r>
                        <a:rPr lang="en-US" sz="800" b="1" dirty="0"/>
                        <a:t>HIGH</a:t>
                      </a:r>
                    </a:p>
                  </a:txBody>
                  <a:tcPr marL="64179" marR="64179" marT="32090" marB="32090"/>
                </a:tc>
                <a:tc>
                  <a:txBody>
                    <a:bodyPr/>
                    <a:lstStyle/>
                    <a:p>
                      <a:endParaRPr lang="en-US" sz="800" dirty="0"/>
                    </a:p>
                    <a:p>
                      <a:r>
                        <a:rPr lang="en-US" sz="800" dirty="0"/>
                        <a:t>Want jobs</a:t>
                      </a:r>
                    </a:p>
                    <a:p>
                      <a:r>
                        <a:rPr lang="en-US" sz="800" dirty="0"/>
                        <a:t>Need to protect local environment</a:t>
                      </a:r>
                    </a:p>
                    <a:p>
                      <a:r>
                        <a:rPr lang="en-US" sz="800" dirty="0"/>
                        <a:t>Watching us carefully – </a:t>
                      </a:r>
                      <a:r>
                        <a:rPr lang="en-US" sz="800" b="1" dirty="0"/>
                        <a:t>HIGH</a:t>
                      </a:r>
                    </a:p>
                  </a:txBody>
                  <a:tcPr marL="64179" marR="64179" marT="32090" marB="32090"/>
                </a:tc>
                <a:tc>
                  <a:txBody>
                    <a:bodyPr/>
                    <a:lstStyle/>
                    <a:p>
                      <a:endParaRPr lang="en-US" sz="800"/>
                    </a:p>
                    <a:p>
                      <a:r>
                        <a:rPr lang="en-US" sz="800"/>
                        <a:t>Key players</a:t>
                      </a:r>
                    </a:p>
                    <a:p>
                      <a:r>
                        <a:rPr lang="en-US" sz="800"/>
                        <a:t>Communication important </a:t>
                      </a:r>
                    </a:p>
                    <a:p>
                      <a:r>
                        <a:rPr lang="en-US" sz="800"/>
                        <a:t>Listen to concerns</a:t>
                      </a:r>
                    </a:p>
                    <a:p>
                      <a:r>
                        <a:rPr lang="en-US" sz="800"/>
                        <a:t>May make us modify plans to approve plans</a:t>
                      </a:r>
                    </a:p>
                  </a:txBody>
                  <a:tcPr marL="64179" marR="64179" marT="32090" marB="32090"/>
                </a:tc>
                <a:extLst>
                  <a:ext uri="{0D108BD9-81ED-4DB2-BD59-A6C34878D82A}">
                    <a16:rowId xmlns="" xmlns:a16="http://schemas.microsoft.com/office/drawing/2014/main" val="3567715177"/>
                  </a:ext>
                </a:extLst>
              </a:tr>
              <a:tr h="731639">
                <a:tc>
                  <a:txBody>
                    <a:bodyPr/>
                    <a:lstStyle/>
                    <a:p>
                      <a:r>
                        <a:rPr lang="en-US" sz="800"/>
                        <a:t>Central government</a:t>
                      </a:r>
                    </a:p>
                    <a:p>
                      <a:endParaRPr lang="en-US" sz="800"/>
                    </a:p>
                    <a:p>
                      <a:endParaRPr lang="en-US" sz="800"/>
                    </a:p>
                  </a:txBody>
                  <a:tcPr marL="64179" marR="64179" marT="32090" marB="32090"/>
                </a:tc>
                <a:tc>
                  <a:txBody>
                    <a:bodyPr/>
                    <a:lstStyle/>
                    <a:p>
                      <a:r>
                        <a:rPr lang="en-US" sz="800" dirty="0"/>
                        <a:t>Could regulate</a:t>
                      </a:r>
                    </a:p>
                    <a:p>
                      <a:r>
                        <a:rPr lang="en-US" sz="800" dirty="0"/>
                        <a:t>Could ban</a:t>
                      </a:r>
                    </a:p>
                    <a:p>
                      <a:r>
                        <a:rPr lang="en-US" sz="800" b="1" dirty="0"/>
                        <a:t>HIGH</a:t>
                      </a:r>
                    </a:p>
                  </a:txBody>
                  <a:tcPr marL="64179" marR="64179" marT="32090" marB="32090"/>
                </a:tc>
                <a:tc>
                  <a:txBody>
                    <a:bodyPr/>
                    <a:lstStyle/>
                    <a:p>
                      <a:r>
                        <a:rPr lang="en-US" sz="800" dirty="0"/>
                        <a:t>Want jobs</a:t>
                      </a:r>
                    </a:p>
                    <a:p>
                      <a:r>
                        <a:rPr lang="en-US" sz="800" dirty="0"/>
                        <a:t>Need to protect local environment</a:t>
                      </a:r>
                    </a:p>
                    <a:p>
                      <a:r>
                        <a:rPr lang="en-US" sz="800" dirty="0"/>
                        <a:t>Watching us carefully – </a:t>
                      </a:r>
                      <a:r>
                        <a:rPr lang="en-US" sz="800" b="1" dirty="0"/>
                        <a:t>HIGH</a:t>
                      </a:r>
                      <a:r>
                        <a:rPr lang="en-US" sz="800" dirty="0"/>
                        <a:t> But may be prepared to sit on sidelines though could move</a:t>
                      </a:r>
                    </a:p>
                    <a:p>
                      <a:endParaRPr lang="en-US" sz="800" dirty="0"/>
                    </a:p>
                  </a:txBody>
                  <a:tcPr marL="64179" marR="64179" marT="32090" marB="32090"/>
                </a:tc>
                <a:tc>
                  <a:txBody>
                    <a:bodyPr/>
                    <a:lstStyle/>
                    <a:p>
                      <a:r>
                        <a:rPr lang="en-US" sz="800"/>
                        <a:t>Keep them satisifed could move from box c to d</a:t>
                      </a:r>
                    </a:p>
                  </a:txBody>
                  <a:tcPr marL="64179" marR="64179" marT="32090" marB="32090"/>
                </a:tc>
                <a:extLst>
                  <a:ext uri="{0D108BD9-81ED-4DB2-BD59-A6C34878D82A}">
                    <a16:rowId xmlns="" xmlns:a16="http://schemas.microsoft.com/office/drawing/2014/main" val="2898478756"/>
                  </a:ext>
                </a:extLst>
              </a:tr>
              <a:tr h="731639">
                <a:tc>
                  <a:txBody>
                    <a:bodyPr/>
                    <a:lstStyle/>
                    <a:p>
                      <a:endParaRPr lang="en-US" sz="800"/>
                    </a:p>
                    <a:p>
                      <a:r>
                        <a:rPr lang="en-US" sz="800"/>
                        <a:t>Local residents</a:t>
                      </a:r>
                    </a:p>
                    <a:p>
                      <a:endParaRPr lang="en-US" sz="800"/>
                    </a:p>
                  </a:txBody>
                  <a:tcPr marL="64179" marR="64179" marT="32090" marB="32090"/>
                </a:tc>
                <a:tc>
                  <a:txBody>
                    <a:bodyPr/>
                    <a:lstStyle/>
                    <a:p>
                      <a:endParaRPr lang="en-US" sz="800" dirty="0"/>
                    </a:p>
                    <a:p>
                      <a:r>
                        <a:rPr lang="en-US" sz="800" dirty="0"/>
                        <a:t>Could demonstrate</a:t>
                      </a:r>
                    </a:p>
                    <a:p>
                      <a:r>
                        <a:rPr lang="en-US" sz="800" b="1" dirty="0"/>
                        <a:t>LOW</a:t>
                      </a:r>
                    </a:p>
                  </a:txBody>
                  <a:tcPr marL="64179" marR="64179" marT="32090" marB="32090"/>
                </a:tc>
                <a:tc>
                  <a:txBody>
                    <a:bodyPr/>
                    <a:lstStyle/>
                    <a:p>
                      <a:endParaRPr lang="en-US" sz="800" dirty="0"/>
                    </a:p>
                    <a:p>
                      <a:r>
                        <a:rPr lang="en-US" sz="800" dirty="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t>Lobby central/local governments </a:t>
                      </a:r>
                      <a:r>
                        <a:rPr lang="en-US" sz="800" b="1" dirty="0"/>
                        <a:t>HIGH</a:t>
                      </a:r>
                      <a:r>
                        <a:rPr lang="en-US" sz="800" dirty="0"/>
                        <a:t> </a:t>
                      </a:r>
                    </a:p>
                    <a:p>
                      <a:endParaRPr lang="en-US" sz="800" dirty="0"/>
                    </a:p>
                  </a:txBody>
                  <a:tcPr marL="64179" marR="64179" marT="32090" marB="32090"/>
                </a:tc>
                <a:tc>
                  <a:txBody>
                    <a:bodyPr/>
                    <a:lstStyle/>
                    <a:p>
                      <a:endParaRPr lang="en-US" sz="800"/>
                    </a:p>
                    <a:p>
                      <a:r>
                        <a:rPr lang="en-US" sz="800"/>
                        <a:t>Keep informed –  good communication, local meetings, flyers. Want residents to trust fracking company</a:t>
                      </a:r>
                    </a:p>
                  </a:txBody>
                  <a:tcPr marL="64179" marR="64179" marT="32090" marB="32090"/>
                </a:tc>
                <a:extLst>
                  <a:ext uri="{0D108BD9-81ED-4DB2-BD59-A6C34878D82A}">
                    <a16:rowId xmlns="" xmlns:a16="http://schemas.microsoft.com/office/drawing/2014/main" val="2622397778"/>
                  </a:ext>
                </a:extLst>
              </a:tr>
              <a:tr h="603282">
                <a:tc>
                  <a:txBody>
                    <a:bodyPr/>
                    <a:lstStyle/>
                    <a:p>
                      <a:r>
                        <a:rPr lang="en-US" sz="800"/>
                        <a:t>Southerners</a:t>
                      </a:r>
                    </a:p>
                  </a:txBody>
                  <a:tcPr marL="64179" marR="64179" marT="32090" marB="32090"/>
                </a:tc>
                <a:tc>
                  <a:txBody>
                    <a:bodyPr/>
                    <a:lstStyle/>
                    <a:p>
                      <a:r>
                        <a:rPr lang="en-US" sz="800" dirty="0"/>
                        <a:t>Little power to influence what is happening in this environment </a:t>
                      </a:r>
                      <a:r>
                        <a:rPr lang="en-US" sz="800" b="1" dirty="0"/>
                        <a:t>LOW</a:t>
                      </a:r>
                    </a:p>
                  </a:txBody>
                  <a:tcPr marL="64179" marR="64179" marT="32090" marB="32090"/>
                </a:tc>
                <a:tc>
                  <a:txBody>
                    <a:bodyPr/>
                    <a:lstStyle/>
                    <a:p>
                      <a:r>
                        <a:rPr lang="en-US" sz="800" dirty="0"/>
                        <a:t>Not interested in this fracking</a:t>
                      </a:r>
                    </a:p>
                    <a:p>
                      <a:r>
                        <a:rPr lang="en-US" sz="800" b="1" dirty="0"/>
                        <a:t>LOW</a:t>
                      </a:r>
                    </a:p>
                  </a:txBody>
                  <a:tcPr marL="64179" marR="64179" marT="32090" marB="32090"/>
                </a:tc>
                <a:tc>
                  <a:txBody>
                    <a:bodyPr/>
                    <a:lstStyle/>
                    <a:p>
                      <a:r>
                        <a:rPr lang="en-US" sz="800"/>
                        <a:t>Minimal effort </a:t>
                      </a:r>
                    </a:p>
                    <a:p>
                      <a:r>
                        <a:rPr lang="en-US" sz="800"/>
                        <a:t>Ignore – risky</a:t>
                      </a:r>
                    </a:p>
                    <a:p>
                      <a:r>
                        <a:rPr lang="en-US" sz="800"/>
                        <a:t>Monitor – make sure they are not starting to stir up trouble</a:t>
                      </a:r>
                    </a:p>
                  </a:txBody>
                  <a:tcPr marL="64179" marR="64179" marT="32090" marB="32090"/>
                </a:tc>
                <a:extLst>
                  <a:ext uri="{0D108BD9-81ED-4DB2-BD59-A6C34878D82A}">
                    <a16:rowId xmlns="" xmlns:a16="http://schemas.microsoft.com/office/drawing/2014/main" val="3991024956"/>
                  </a:ext>
                </a:extLst>
              </a:tr>
            </a:tbl>
          </a:graphicData>
        </a:graphic>
      </p:graphicFrame>
    </p:spTree>
    <p:extLst>
      <p:ext uri="{BB962C8B-B14F-4D97-AF65-F5344CB8AC3E}">
        <p14:creationId xmlns:p14="http://schemas.microsoft.com/office/powerpoint/2010/main" val="2858775189"/>
      </p:ext>
    </p:extLst>
  </p:cSld>
  <p:clrMapOvr>
    <a:masterClrMapping/>
  </p:clrMapOvr>
  <p:transition>
    <p:wheel spokes="8"/>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664D085-C814-4D74-BCE0-2059F0DC04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 xmlns:a16="http://schemas.microsoft.com/office/drawing/2014/main" id="{DDA5539E-D8B4-4F5A-B46F-C304F5D7A8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1217295"/>
            <a:ext cx="8428482" cy="442341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4" name="Table 3">
            <a:extLst>
              <a:ext uri="{FF2B5EF4-FFF2-40B4-BE49-F238E27FC236}">
                <a16:creationId xmlns="" xmlns:a16="http://schemas.microsoft.com/office/drawing/2014/main" id="{ADF3FD7A-13EE-E745-B5BE-3C3AC38B5B18}"/>
              </a:ext>
            </a:extLst>
          </p:cNvPr>
          <p:cNvGraphicFramePr>
            <a:graphicFrameLocks noGrp="1"/>
          </p:cNvGraphicFramePr>
          <p:nvPr>
            <p:extLst/>
          </p:nvPr>
        </p:nvGraphicFramePr>
        <p:xfrm>
          <a:off x="757342" y="1459547"/>
          <a:ext cx="7629317" cy="3938907"/>
        </p:xfrm>
        <a:graphic>
          <a:graphicData uri="http://schemas.openxmlformats.org/drawingml/2006/table">
            <a:tbl>
              <a:tblPr firstRow="1" bandRow="1">
                <a:tableStyleId>{69C7853C-536D-4A76-A0AE-DD22124D55A5}</a:tableStyleId>
              </a:tblPr>
              <a:tblGrid>
                <a:gridCol w="2078773">
                  <a:extLst>
                    <a:ext uri="{9D8B030D-6E8A-4147-A177-3AD203B41FA5}">
                      <a16:colId xmlns="" xmlns:a16="http://schemas.microsoft.com/office/drawing/2014/main" val="540044213"/>
                    </a:ext>
                  </a:extLst>
                </a:gridCol>
                <a:gridCol w="1392998">
                  <a:extLst>
                    <a:ext uri="{9D8B030D-6E8A-4147-A177-3AD203B41FA5}">
                      <a16:colId xmlns="" xmlns:a16="http://schemas.microsoft.com/office/drawing/2014/main" val="2850256718"/>
                    </a:ext>
                  </a:extLst>
                </a:gridCol>
                <a:gridCol w="2078773">
                  <a:extLst>
                    <a:ext uri="{9D8B030D-6E8A-4147-A177-3AD203B41FA5}">
                      <a16:colId xmlns="" xmlns:a16="http://schemas.microsoft.com/office/drawing/2014/main" val="2501146088"/>
                    </a:ext>
                  </a:extLst>
                </a:gridCol>
                <a:gridCol w="2078773">
                  <a:extLst>
                    <a:ext uri="{9D8B030D-6E8A-4147-A177-3AD203B41FA5}">
                      <a16:colId xmlns="" xmlns:a16="http://schemas.microsoft.com/office/drawing/2014/main" val="1085963635"/>
                    </a:ext>
                  </a:extLst>
                </a:gridCol>
              </a:tblGrid>
              <a:tr h="687326">
                <a:tc rowSpan="2" gridSpan="2">
                  <a:txBody>
                    <a:bodyPr/>
                    <a:lstStyle/>
                    <a:p>
                      <a:pPr algn="ctr"/>
                      <a:endParaRPr lang="en-US" sz="1300" dirty="0"/>
                    </a:p>
                  </a:txBody>
                  <a:tcPr marL="66089" marR="66089" marT="33044" marB="33044"/>
                </a:tc>
                <a:tc rowSpan="2" hMerge="1">
                  <a:txBody>
                    <a:bodyPr/>
                    <a:lstStyle/>
                    <a:p>
                      <a:pPr algn="ctr"/>
                      <a:endParaRPr lang="en-US" dirty="0"/>
                    </a:p>
                  </a:txBody>
                  <a:tcPr/>
                </a:tc>
                <a:tc gridSpan="2">
                  <a:txBody>
                    <a:bodyPr/>
                    <a:lstStyle/>
                    <a:p>
                      <a:pPr algn="ctr"/>
                      <a:endParaRPr lang="en-US" sz="1300" b="1">
                        <a:solidFill>
                          <a:schemeClr val="tx1"/>
                        </a:solidFill>
                      </a:endParaRPr>
                    </a:p>
                    <a:p>
                      <a:pPr algn="ctr"/>
                      <a:r>
                        <a:rPr lang="en-US" sz="1300" b="1">
                          <a:solidFill>
                            <a:schemeClr val="tx1"/>
                          </a:solidFill>
                        </a:rPr>
                        <a:t>Level of Interest</a:t>
                      </a:r>
                    </a:p>
                    <a:p>
                      <a:pPr algn="ctr"/>
                      <a:endParaRPr lang="en-US" sz="1300" b="1">
                        <a:solidFill>
                          <a:schemeClr val="tx1"/>
                        </a:solidFill>
                      </a:endParaRPr>
                    </a:p>
                  </a:txBody>
                  <a:tcPr marL="66089" marR="66089" marT="33044" marB="33044"/>
                </a:tc>
                <a:tc hMerge="1">
                  <a:txBody>
                    <a:bodyPr/>
                    <a:lstStyle/>
                    <a:p>
                      <a:endParaRPr lang="en-US" dirty="0"/>
                    </a:p>
                  </a:txBody>
                  <a:tcPr/>
                </a:tc>
                <a:extLst>
                  <a:ext uri="{0D108BD9-81ED-4DB2-BD59-A6C34878D82A}">
                    <a16:rowId xmlns="" xmlns:a16="http://schemas.microsoft.com/office/drawing/2014/main" val="4051271745"/>
                  </a:ext>
                </a:extLst>
              </a:tr>
              <a:tr h="68732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300"/>
                    </a:p>
                    <a:p>
                      <a:pPr algn="ctr"/>
                      <a:r>
                        <a:rPr lang="en-US" sz="1300" b="1"/>
                        <a:t>Low </a:t>
                      </a:r>
                    </a:p>
                    <a:p>
                      <a:pPr algn="ctr"/>
                      <a:endParaRPr lang="en-US" sz="1300"/>
                    </a:p>
                  </a:txBody>
                  <a:tcPr marL="66089" marR="66089" marT="33044" marB="33044"/>
                </a:tc>
                <a:tc>
                  <a:txBody>
                    <a:bodyPr/>
                    <a:lstStyle/>
                    <a:p>
                      <a:pPr algn="ctr"/>
                      <a:endParaRPr lang="en-US" sz="1300"/>
                    </a:p>
                    <a:p>
                      <a:pPr algn="ctr"/>
                      <a:r>
                        <a:rPr lang="en-US" sz="1300" b="1"/>
                        <a:t>High</a:t>
                      </a:r>
                    </a:p>
                  </a:txBody>
                  <a:tcPr marL="66089" marR="66089" marT="33044" marB="33044"/>
                </a:tc>
                <a:extLst>
                  <a:ext uri="{0D108BD9-81ED-4DB2-BD59-A6C34878D82A}">
                    <a16:rowId xmlns="" xmlns:a16="http://schemas.microsoft.com/office/drawing/2014/main" val="740755332"/>
                  </a:ext>
                </a:extLst>
              </a:tr>
              <a:tr h="1083860">
                <a:tc rowSpan="2">
                  <a:txBody>
                    <a:bodyPr/>
                    <a:lstStyle/>
                    <a:p>
                      <a:pPr algn="ctr"/>
                      <a:endParaRPr lang="en-US" sz="1300"/>
                    </a:p>
                    <a:p>
                      <a:pPr algn="ctr"/>
                      <a:endParaRPr lang="en-US" sz="1300"/>
                    </a:p>
                    <a:p>
                      <a:pPr algn="ctr"/>
                      <a:endParaRPr lang="en-US" sz="1300" b="1"/>
                    </a:p>
                    <a:p>
                      <a:pPr algn="ctr"/>
                      <a:r>
                        <a:rPr lang="en-US" sz="1300" b="1"/>
                        <a:t>Level of Power</a:t>
                      </a:r>
                    </a:p>
                  </a:txBody>
                  <a:tcPr marL="66089" marR="66089" marT="33044" marB="33044"/>
                </a:tc>
                <a:tc>
                  <a:txBody>
                    <a:bodyPr/>
                    <a:lstStyle/>
                    <a:p>
                      <a:pPr algn="ctr"/>
                      <a:endParaRPr lang="en-US" sz="1300"/>
                    </a:p>
                    <a:p>
                      <a:pPr algn="ctr"/>
                      <a:endParaRPr lang="en-US" sz="1300"/>
                    </a:p>
                    <a:p>
                      <a:pPr algn="ctr"/>
                      <a:r>
                        <a:rPr lang="en-US" sz="1300" b="1"/>
                        <a:t>Low</a:t>
                      </a:r>
                    </a:p>
                    <a:p>
                      <a:pPr algn="ctr"/>
                      <a:endParaRPr lang="en-US" sz="1300"/>
                    </a:p>
                    <a:p>
                      <a:pPr algn="ctr"/>
                      <a:endParaRPr lang="en-US" sz="1300"/>
                    </a:p>
                  </a:txBody>
                  <a:tcPr marL="66089" marR="66089" marT="33044" marB="33044"/>
                </a:tc>
                <a:tc>
                  <a:txBody>
                    <a:bodyPr/>
                    <a:lstStyle/>
                    <a:p>
                      <a:pPr algn="ctr"/>
                      <a:r>
                        <a:rPr lang="en-US" sz="1300" dirty="0"/>
                        <a:t>Minimal effort</a:t>
                      </a:r>
                    </a:p>
                    <a:p>
                      <a:pPr algn="ctr"/>
                      <a:endParaRPr lang="en-US" sz="1300" dirty="0"/>
                    </a:p>
                    <a:p>
                      <a:pPr algn="ctr"/>
                      <a:r>
                        <a:rPr lang="en-US" sz="1300" b="1" dirty="0"/>
                        <a:t>A</a:t>
                      </a:r>
                    </a:p>
                    <a:p>
                      <a:pPr algn="ctr"/>
                      <a:r>
                        <a:rPr lang="en-US" sz="1300" b="1" dirty="0" smtClean="0"/>
                        <a:t>‘Southerners’</a:t>
                      </a:r>
                      <a:endParaRPr lang="en-US" sz="1300" b="1" dirty="0"/>
                    </a:p>
                  </a:txBody>
                  <a:tcPr marL="66089" marR="66089" marT="33044" marB="33044"/>
                </a:tc>
                <a:tc>
                  <a:txBody>
                    <a:bodyPr/>
                    <a:lstStyle/>
                    <a:p>
                      <a:pPr algn="ctr"/>
                      <a:r>
                        <a:rPr lang="en-US" sz="1300" dirty="0"/>
                        <a:t>Keep informed</a:t>
                      </a:r>
                    </a:p>
                    <a:p>
                      <a:pPr algn="ctr"/>
                      <a:endParaRPr lang="en-US" sz="1300" dirty="0"/>
                    </a:p>
                    <a:p>
                      <a:pPr algn="ctr"/>
                      <a:r>
                        <a:rPr lang="en-US" sz="1300" b="1" dirty="0" smtClean="0"/>
                        <a:t>B</a:t>
                      </a:r>
                    </a:p>
                    <a:p>
                      <a:pPr algn="ctr"/>
                      <a:r>
                        <a:rPr lang="en-US" sz="1300" b="1" dirty="0" smtClean="0"/>
                        <a:t>Local residents</a:t>
                      </a:r>
                      <a:endParaRPr lang="en-US" sz="1300" b="1" dirty="0"/>
                    </a:p>
                  </a:txBody>
                  <a:tcPr marL="66089" marR="66089" marT="33044" marB="33044"/>
                </a:tc>
                <a:extLst>
                  <a:ext uri="{0D108BD9-81ED-4DB2-BD59-A6C34878D82A}">
                    <a16:rowId xmlns="" xmlns:a16="http://schemas.microsoft.com/office/drawing/2014/main" val="1687455405"/>
                  </a:ext>
                </a:extLst>
              </a:tr>
              <a:tr h="1480394">
                <a:tc vMerge="1">
                  <a:txBody>
                    <a:bodyPr/>
                    <a:lstStyle/>
                    <a:p>
                      <a:pPr algn="ctr"/>
                      <a:endParaRPr lang="en-US" dirty="0"/>
                    </a:p>
                  </a:txBody>
                  <a:tcPr/>
                </a:tc>
                <a:tc>
                  <a:txBody>
                    <a:bodyPr/>
                    <a:lstStyle/>
                    <a:p>
                      <a:pPr algn="ctr"/>
                      <a:endParaRPr lang="en-US" sz="1300"/>
                    </a:p>
                    <a:p>
                      <a:pPr algn="ctr"/>
                      <a:endParaRPr lang="en-US" sz="1300"/>
                    </a:p>
                    <a:p>
                      <a:pPr algn="ctr"/>
                      <a:r>
                        <a:rPr lang="en-US" sz="1300" b="1"/>
                        <a:t>High</a:t>
                      </a:r>
                    </a:p>
                  </a:txBody>
                  <a:tcPr marL="66089" marR="66089" marT="33044" marB="33044"/>
                </a:tc>
                <a:tc>
                  <a:txBody>
                    <a:bodyPr/>
                    <a:lstStyle/>
                    <a:p>
                      <a:pPr algn="ctr"/>
                      <a:r>
                        <a:rPr lang="en-US" sz="1300" dirty="0"/>
                        <a:t>Keep satisfied</a:t>
                      </a:r>
                    </a:p>
                    <a:p>
                      <a:pPr algn="ctr"/>
                      <a:endParaRPr lang="en-US" sz="1300" dirty="0"/>
                    </a:p>
                    <a:p>
                      <a:pPr algn="ctr"/>
                      <a:r>
                        <a:rPr lang="en-US" sz="1300" b="1" dirty="0"/>
                        <a:t>C</a:t>
                      </a:r>
                    </a:p>
                    <a:p>
                      <a:pPr algn="ctr"/>
                      <a:endParaRPr lang="en-US" sz="1300" b="1" dirty="0"/>
                    </a:p>
                    <a:p>
                      <a:pPr algn="ctr"/>
                      <a:endParaRPr lang="en-US" sz="1300" dirty="0"/>
                    </a:p>
                  </a:txBody>
                  <a:tcPr marL="66089" marR="66089" marT="33044" marB="33044"/>
                </a:tc>
                <a:tc>
                  <a:txBody>
                    <a:bodyPr/>
                    <a:lstStyle/>
                    <a:p>
                      <a:pPr algn="ctr"/>
                      <a:r>
                        <a:rPr lang="en-US" sz="1300" dirty="0"/>
                        <a:t>Key players</a:t>
                      </a:r>
                    </a:p>
                    <a:p>
                      <a:pPr algn="ctr"/>
                      <a:endParaRPr lang="en-US" sz="1300" dirty="0"/>
                    </a:p>
                    <a:p>
                      <a:pPr algn="ctr"/>
                      <a:r>
                        <a:rPr lang="en-US" sz="1300" b="1" dirty="0" smtClean="0"/>
                        <a:t>D</a:t>
                      </a:r>
                    </a:p>
                    <a:p>
                      <a:pPr algn="ctr"/>
                      <a:r>
                        <a:rPr lang="en-US" sz="1300" b="1" dirty="0" smtClean="0"/>
                        <a:t>Local</a:t>
                      </a:r>
                      <a:r>
                        <a:rPr lang="en-US" sz="1300" b="1" baseline="0" dirty="0" smtClean="0"/>
                        <a:t> government</a:t>
                      </a:r>
                    </a:p>
                    <a:p>
                      <a:pPr algn="ctr"/>
                      <a:r>
                        <a:rPr lang="en-US" sz="1300" b="1" baseline="0" dirty="0" smtClean="0"/>
                        <a:t>Central government</a:t>
                      </a:r>
                      <a:endParaRPr lang="en-US" sz="1300" b="1" dirty="0" smtClean="0"/>
                    </a:p>
                  </a:txBody>
                  <a:tcPr marL="66089" marR="66089" marT="33044" marB="33044"/>
                </a:tc>
                <a:extLst>
                  <a:ext uri="{0D108BD9-81ED-4DB2-BD59-A6C34878D82A}">
                    <a16:rowId xmlns="" xmlns:a16="http://schemas.microsoft.com/office/drawing/2014/main" val="777847615"/>
                  </a:ext>
                </a:extLst>
              </a:tr>
            </a:tbl>
          </a:graphicData>
        </a:graphic>
      </p:graphicFrame>
    </p:spTree>
    <p:extLst>
      <p:ext uri="{BB962C8B-B14F-4D97-AF65-F5344CB8AC3E}">
        <p14:creationId xmlns:p14="http://schemas.microsoft.com/office/powerpoint/2010/main" val="2270146594"/>
      </p:ext>
    </p:extLst>
  </p:cSld>
  <p:clrMapOvr>
    <a:masterClrMapping/>
  </p:clrMapOvr>
  <p:transition>
    <p:wheel spokes="8"/>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01B7BC-43BE-E049-9B7A-A5EF4BED1BA2}"/>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xmlns="" id="{45BB47FF-3C45-AC4E-950B-FFCBFE44E1C0}"/>
              </a:ext>
            </a:extLst>
          </p:cNvPr>
          <p:cNvSpPr>
            <a:spLocks noGrp="1"/>
          </p:cNvSpPr>
          <p:nvPr>
            <p:ph idx="1"/>
          </p:nvPr>
        </p:nvSpPr>
        <p:spPr/>
        <p:txBody>
          <a:bodyPr/>
          <a:lstStyle/>
          <a:p>
            <a:r>
              <a:rPr lang="en-GB" dirty="0"/>
              <a:t>Maps stakeholder behaviour according to its balance of three characteristics:</a:t>
            </a:r>
          </a:p>
          <a:p>
            <a:r>
              <a:rPr lang="en-GB" b="1" dirty="0"/>
              <a:t>Power: </a:t>
            </a:r>
            <a:r>
              <a:rPr lang="en-GB" dirty="0"/>
              <a:t>Of the stakeholder to influence the organisation</a:t>
            </a:r>
          </a:p>
          <a:p>
            <a:r>
              <a:rPr lang="en-GB" b="1" dirty="0"/>
              <a:t>Legitimacy: </a:t>
            </a:r>
            <a:r>
              <a:rPr lang="en-GB" dirty="0"/>
              <a:t>of the relationship in terms of desirability or appropriateness</a:t>
            </a:r>
          </a:p>
          <a:p>
            <a:r>
              <a:rPr lang="en-GB" b="1" dirty="0"/>
              <a:t>Urgency: </a:t>
            </a:r>
            <a:r>
              <a:rPr lang="en-GB" dirty="0"/>
              <a:t>The expectations of the stakeholder in terms of criticality and time-sensitivity</a:t>
            </a:r>
          </a:p>
          <a:p>
            <a:endParaRPr lang="en-GB" dirty="0"/>
          </a:p>
          <a:p>
            <a:endParaRPr lang="en-US" dirty="0"/>
          </a:p>
        </p:txBody>
      </p:sp>
    </p:spTree>
    <p:extLst>
      <p:ext uri="{BB962C8B-B14F-4D97-AF65-F5344CB8AC3E}">
        <p14:creationId xmlns:p14="http://schemas.microsoft.com/office/powerpoint/2010/main" val="3091388105"/>
      </p:ext>
    </p:extLst>
  </p:cSld>
  <p:clrMapOvr>
    <a:masterClrMapping/>
  </p:clrMapOvr>
  <p:transition>
    <p:wheel spokes="8"/>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6463E4-80EF-A04C-8584-06D12516BDC0}"/>
              </a:ext>
            </a:extLst>
          </p:cNvPr>
          <p:cNvSpPr>
            <a:spLocks noGrp="1"/>
          </p:cNvSpPr>
          <p:nvPr>
            <p:ph type="title"/>
          </p:nvPr>
        </p:nvSpPr>
        <p:spPr>
          <a:xfrm>
            <a:off x="1736674" y="0"/>
            <a:ext cx="5937755" cy="1188720"/>
          </a:xfrm>
        </p:spPr>
        <p:txBody>
          <a:bodyPr/>
          <a:lstStyle/>
          <a:p>
            <a:r>
              <a:rPr lang="en-GB" dirty="0"/>
              <a:t>Stakeholder behaviour mapped into 7 types</a:t>
            </a:r>
            <a:endParaRPr lang="en-US" dirty="0"/>
          </a:p>
        </p:txBody>
      </p:sp>
      <p:pic>
        <p:nvPicPr>
          <p:cNvPr id="4" name="Content Placeholder 3">
            <a:extLst>
              <a:ext uri="{FF2B5EF4-FFF2-40B4-BE49-F238E27FC236}">
                <a16:creationId xmlns:a16="http://schemas.microsoft.com/office/drawing/2014/main" xmlns="" id="{CE828C4A-904D-9C48-8D11-EE07EEB6B04E}"/>
              </a:ext>
            </a:extLst>
          </p:cNvPr>
          <p:cNvPicPr>
            <a:picLocks noGrp="1" noChangeAspect="1"/>
          </p:cNvPicPr>
          <p:nvPr>
            <p:ph idx="1"/>
          </p:nvPr>
        </p:nvPicPr>
        <p:blipFill>
          <a:blip r:embed="rId2"/>
          <a:stretch>
            <a:fillRect/>
          </a:stretch>
        </p:blipFill>
        <p:spPr>
          <a:xfrm>
            <a:off x="871465" y="1244898"/>
            <a:ext cx="7668171" cy="5613102"/>
          </a:xfrm>
          <a:prstGeom prst="rect">
            <a:avLst/>
          </a:prstGeom>
        </p:spPr>
      </p:pic>
    </p:spTree>
    <p:extLst>
      <p:ext uri="{BB962C8B-B14F-4D97-AF65-F5344CB8AC3E}">
        <p14:creationId xmlns:p14="http://schemas.microsoft.com/office/powerpoint/2010/main" val="3960342179"/>
      </p:ext>
    </p:extLst>
  </p:cSld>
  <p:clrMapOvr>
    <a:masterClrMapping/>
  </p:clrMapOvr>
  <p:transition>
    <p:wheel spokes="8"/>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28C763-C849-544B-BFCA-8F49B652A74F}"/>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xmlns="" id="{257CD561-44EB-074D-B0F8-7D05BB0C1D1B}"/>
              </a:ext>
            </a:extLst>
          </p:cNvPr>
          <p:cNvSpPr>
            <a:spLocks noGrp="1"/>
          </p:cNvSpPr>
          <p:nvPr>
            <p:ph idx="1"/>
          </p:nvPr>
        </p:nvSpPr>
        <p:spPr/>
        <p:txBody>
          <a:bodyPr/>
          <a:lstStyle/>
          <a:p>
            <a:r>
              <a:rPr lang="en-GB" b="1" dirty="0"/>
              <a:t>Latent Stakeholders </a:t>
            </a:r>
            <a:r>
              <a:rPr lang="en-GB" dirty="0"/>
              <a:t>(Groups 1, 2 and 3): Sub-divided into ‘dormant’, ‘discretionary’, or ‘demanding’ stakeholders</a:t>
            </a:r>
          </a:p>
          <a:p>
            <a:r>
              <a:rPr lang="en-GB" b="1" dirty="0"/>
              <a:t>Expectant Stakeholders </a:t>
            </a:r>
            <a:r>
              <a:rPr lang="en-GB" dirty="0"/>
              <a:t>(Groups 4, 5 and 6): Sub-divided into ‘dominant’, ‘dangerous’, or‘ dependent’ stakeholders</a:t>
            </a:r>
          </a:p>
          <a:p>
            <a:r>
              <a:rPr lang="en-GB" b="1" dirty="0"/>
              <a:t>Definitive Stakeholders </a:t>
            </a:r>
            <a:r>
              <a:rPr lang="en-GB" dirty="0"/>
              <a:t>(Group 7): have all three characteristics and should command a high level of management attention</a:t>
            </a:r>
          </a:p>
          <a:p>
            <a:endParaRPr lang="en-GB" dirty="0"/>
          </a:p>
          <a:p>
            <a:endParaRPr lang="en-US" dirty="0"/>
          </a:p>
        </p:txBody>
      </p:sp>
    </p:spTree>
    <p:extLst>
      <p:ext uri="{BB962C8B-B14F-4D97-AF65-F5344CB8AC3E}">
        <p14:creationId xmlns:p14="http://schemas.microsoft.com/office/powerpoint/2010/main" val="988593980"/>
      </p:ext>
    </p:extLst>
  </p:cSld>
  <p:clrMapOvr>
    <a:masterClrMapping/>
  </p:clrMapOvr>
  <p:transition>
    <p:wheel spokes="8"/>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C5048F-E62D-1845-9BA0-9931636FAB49}"/>
              </a:ext>
            </a:extLst>
          </p:cNvPr>
          <p:cNvSpPr>
            <a:spLocks noGrp="1"/>
          </p:cNvSpPr>
          <p:nvPr>
            <p:ph type="title"/>
          </p:nvPr>
        </p:nvSpPr>
        <p:spPr/>
        <p:txBody>
          <a:bodyPr/>
          <a:lstStyle/>
          <a:p>
            <a:r>
              <a:rPr lang="en-GB" dirty="0"/>
              <a:t>Description of stakeholder type</a:t>
            </a:r>
            <a:endParaRPr lang="en-US" dirty="0"/>
          </a:p>
        </p:txBody>
      </p:sp>
      <p:sp>
        <p:nvSpPr>
          <p:cNvPr id="3" name="Content Placeholder 2">
            <a:extLst>
              <a:ext uri="{FF2B5EF4-FFF2-40B4-BE49-F238E27FC236}">
                <a16:creationId xmlns:a16="http://schemas.microsoft.com/office/drawing/2014/main" xmlns="" id="{CBE61DE8-837F-BB48-9D8A-E2FC9B57E608}"/>
              </a:ext>
            </a:extLst>
          </p:cNvPr>
          <p:cNvSpPr>
            <a:spLocks noGrp="1"/>
          </p:cNvSpPr>
          <p:nvPr>
            <p:ph idx="1"/>
          </p:nvPr>
        </p:nvSpPr>
        <p:spPr/>
        <p:txBody>
          <a:bodyPr/>
          <a:lstStyle/>
          <a:p>
            <a:r>
              <a:rPr lang="en-GB" dirty="0"/>
              <a:t>Dormant Stakeholders</a:t>
            </a:r>
          </a:p>
          <a:p>
            <a:r>
              <a:rPr lang="en-GB" dirty="0"/>
              <a:t>Possess power to impose their will through coercive, utilitarian or symbolic means, but have little or no interaction /involvement as they lack legitimacy or urgency. </a:t>
            </a:r>
            <a:br>
              <a:rPr lang="en-GB" dirty="0"/>
            </a:br>
            <a:r>
              <a:rPr lang="en-GB" dirty="0"/>
              <a:t/>
            </a:r>
            <a:br>
              <a:rPr lang="en-GB" dirty="0"/>
            </a:br>
            <a:endParaRPr lang="en-US" dirty="0"/>
          </a:p>
        </p:txBody>
      </p:sp>
    </p:spTree>
    <p:extLst>
      <p:ext uri="{BB962C8B-B14F-4D97-AF65-F5344CB8AC3E}">
        <p14:creationId xmlns:p14="http://schemas.microsoft.com/office/powerpoint/2010/main" val="3305649912"/>
      </p:ext>
    </p:extLst>
  </p:cSld>
  <p:clrMapOvr>
    <a:masterClrMapping/>
  </p:clrMapOvr>
  <p:transition>
    <p:wheel spokes="8"/>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D37EED-5595-7043-805F-26D1B6E9D741}"/>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521F0CED-9DD0-AF4C-8458-F17489719BF5}"/>
              </a:ext>
            </a:extLst>
          </p:cNvPr>
          <p:cNvSpPr>
            <a:spLocks noGrp="1"/>
          </p:cNvSpPr>
          <p:nvPr>
            <p:ph idx="1"/>
          </p:nvPr>
        </p:nvSpPr>
        <p:spPr/>
        <p:txBody>
          <a:bodyPr/>
          <a:lstStyle/>
          <a:p>
            <a:r>
              <a:rPr lang="en-GB" dirty="0"/>
              <a:t>Discretionary Stakeholders</a:t>
            </a:r>
          </a:p>
          <a:p>
            <a:r>
              <a:rPr lang="en-GB" dirty="0"/>
              <a:t>Likely to recipients of corporate philanthropy. No pressure on managers to engage with this group, but they may choose to do so. Examples are beneficiaries of charity.</a:t>
            </a:r>
            <a:br>
              <a:rPr lang="en-GB" dirty="0"/>
            </a:br>
            <a:endParaRPr lang="en-US" dirty="0"/>
          </a:p>
        </p:txBody>
      </p:sp>
    </p:spTree>
    <p:extLst>
      <p:ext uri="{BB962C8B-B14F-4D97-AF65-F5344CB8AC3E}">
        <p14:creationId xmlns:p14="http://schemas.microsoft.com/office/powerpoint/2010/main" val="1043075099"/>
      </p:ext>
    </p:extLst>
  </p:cSld>
  <p:clrMapOvr>
    <a:masterClrMapping/>
  </p:clrMapOvr>
  <p:transition>
    <p:wheel spokes="8"/>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D8D565-5823-6749-81D3-CAC953525D4C}"/>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B1A59953-6725-4D45-9ABA-413F7876C006}"/>
              </a:ext>
            </a:extLst>
          </p:cNvPr>
          <p:cNvSpPr>
            <a:spLocks noGrp="1"/>
          </p:cNvSpPr>
          <p:nvPr>
            <p:ph idx="1"/>
          </p:nvPr>
        </p:nvSpPr>
        <p:spPr/>
        <p:txBody>
          <a:bodyPr/>
          <a:lstStyle/>
          <a:p>
            <a:r>
              <a:rPr lang="en-GB" dirty="0"/>
              <a:t>Demanding Stakeholders</a:t>
            </a:r>
          </a:p>
          <a:p>
            <a:r>
              <a:rPr lang="en-GB" dirty="0"/>
              <a:t>Those with urgent claims, but no legitimacy or power. Irritants for management, but not worth considering. Examples are people with unjustified grudges, serial complainers or low return customers. </a:t>
            </a:r>
            <a:br>
              <a:rPr lang="en-GB" dirty="0"/>
            </a:br>
            <a:r>
              <a:rPr lang="en-GB" dirty="0"/>
              <a:t/>
            </a:r>
            <a:br>
              <a:rPr lang="en-GB" dirty="0"/>
            </a:br>
            <a:endParaRPr lang="en-GB" dirty="0"/>
          </a:p>
          <a:p>
            <a:endParaRPr lang="en-US" dirty="0"/>
          </a:p>
        </p:txBody>
      </p:sp>
    </p:spTree>
    <p:extLst>
      <p:ext uri="{BB962C8B-B14F-4D97-AF65-F5344CB8AC3E}">
        <p14:creationId xmlns:p14="http://schemas.microsoft.com/office/powerpoint/2010/main" val="2185845852"/>
      </p:ext>
    </p:extLst>
  </p:cSld>
  <p:clrMapOvr>
    <a:masterClrMapping/>
  </p:clrMapOvr>
  <p:transition>
    <p:wheel spokes="8"/>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1DB7EF-2C77-864F-BF47-B53DFB1322C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968F0545-574C-5C48-9B8D-E85B5238D48C}"/>
              </a:ext>
            </a:extLst>
          </p:cNvPr>
          <p:cNvSpPr>
            <a:spLocks noGrp="1"/>
          </p:cNvSpPr>
          <p:nvPr>
            <p:ph idx="1"/>
          </p:nvPr>
        </p:nvSpPr>
        <p:spPr/>
        <p:txBody>
          <a:bodyPr>
            <a:normAutofit/>
          </a:bodyPr>
          <a:lstStyle/>
          <a:p>
            <a:r>
              <a:rPr lang="en-GB" dirty="0"/>
              <a:t>Dominant Stakeholders</a:t>
            </a:r>
          </a:p>
          <a:p>
            <a:r>
              <a:rPr lang="en-GB" dirty="0"/>
              <a:t>The group that many theories position as the only stakeholders of an organisation or project. Likely to have a formal mechanism in place acknowledging the relationship with the organisation or project e.g. Boards of directors, HR department, public relations.</a:t>
            </a:r>
          </a:p>
          <a:p>
            <a:pPr marL="0" indent="0">
              <a:buNone/>
            </a:pPr>
            <a:r>
              <a:rPr lang="en-GB" dirty="0"/>
              <a:t/>
            </a:r>
            <a:br>
              <a:rPr lang="en-GB" dirty="0"/>
            </a:br>
            <a:endParaRPr lang="en-US" dirty="0"/>
          </a:p>
        </p:txBody>
      </p:sp>
    </p:spTree>
    <p:extLst>
      <p:ext uri="{BB962C8B-B14F-4D97-AF65-F5344CB8AC3E}">
        <p14:creationId xmlns:p14="http://schemas.microsoft.com/office/powerpoint/2010/main" val="1647174025"/>
      </p:ext>
    </p:extLst>
  </p:cSld>
  <p:clrMapOvr>
    <a:masterClrMapping/>
  </p:clrMapOvr>
  <p:transition>
    <p:wheel spokes="8"/>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F7AF18-47E7-A44A-BBB3-0D91561E4EB3}"/>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61EC8458-520B-0E4D-9718-FBC6844F9B82}"/>
              </a:ext>
            </a:extLst>
          </p:cNvPr>
          <p:cNvSpPr>
            <a:spLocks noGrp="1"/>
          </p:cNvSpPr>
          <p:nvPr>
            <p:ph idx="1"/>
          </p:nvPr>
        </p:nvSpPr>
        <p:spPr/>
        <p:txBody>
          <a:bodyPr>
            <a:normAutofit/>
          </a:bodyPr>
          <a:lstStyle/>
          <a:p>
            <a:r>
              <a:rPr lang="en-GB" dirty="0"/>
              <a:t>Dangerous Stakeholders</a:t>
            </a:r>
          </a:p>
          <a:p>
            <a:r>
              <a:rPr lang="en-GB" dirty="0"/>
              <a:t>Those with powerful and urgent claims will be coercive and possibly violent. For example employee sabotage or coercive/unlawful tactics used by activists. Note that Mitchell et al. identify these stakeholders, but don't require them to be </a:t>
            </a:r>
            <a:r>
              <a:rPr lang="en-GB" dirty="0" smtClean="0"/>
              <a:t>acknowledged and thus </a:t>
            </a:r>
            <a:r>
              <a:rPr lang="en-GB" dirty="0"/>
              <a:t>awarded legitimacy.</a:t>
            </a:r>
            <a:endParaRPr lang="en-US" dirty="0"/>
          </a:p>
        </p:txBody>
      </p:sp>
    </p:spTree>
    <p:extLst>
      <p:ext uri="{BB962C8B-B14F-4D97-AF65-F5344CB8AC3E}">
        <p14:creationId xmlns:p14="http://schemas.microsoft.com/office/powerpoint/2010/main" val="555239210"/>
      </p:ext>
    </p:extLst>
  </p:cSld>
  <p:clrMapOvr>
    <a:masterClrMapping/>
  </p:clrMapOvr>
  <p:transition>
    <p:wheel spokes="8"/>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38366C-18BC-8541-8D4F-600486AC83A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DC2E760D-A5CF-AE4C-BE16-78AC24CD6963}"/>
              </a:ext>
            </a:extLst>
          </p:cNvPr>
          <p:cNvSpPr>
            <a:spLocks noGrp="1"/>
          </p:cNvSpPr>
          <p:nvPr>
            <p:ph idx="1"/>
          </p:nvPr>
        </p:nvSpPr>
        <p:spPr/>
        <p:txBody>
          <a:bodyPr>
            <a:normAutofit/>
          </a:bodyPr>
          <a:lstStyle/>
          <a:p>
            <a:r>
              <a:rPr lang="en-GB" dirty="0"/>
              <a:t>Dependent Stakeholders</a:t>
            </a:r>
          </a:p>
          <a:p>
            <a:r>
              <a:rPr lang="en-GB" dirty="0"/>
              <a:t>Stakeholders who are dependent on others to carry out their will, because they lack the power to enforce their stake. For example local residents and animals impacted by the BP oil spill. Advocacy of their interests by dominant stakeholders can make them definitive stakeholders.</a:t>
            </a:r>
            <a:br>
              <a:rPr lang="en-GB" dirty="0"/>
            </a:br>
            <a:r>
              <a:rPr lang="en-GB" dirty="0"/>
              <a:t/>
            </a:r>
            <a:br>
              <a:rPr lang="en-GB" dirty="0"/>
            </a:br>
            <a:endParaRPr lang="en-US" dirty="0"/>
          </a:p>
        </p:txBody>
      </p:sp>
    </p:spTree>
    <p:extLst>
      <p:ext uri="{BB962C8B-B14F-4D97-AF65-F5344CB8AC3E}">
        <p14:creationId xmlns:p14="http://schemas.microsoft.com/office/powerpoint/2010/main" val="3086462314"/>
      </p:ext>
    </p:extLst>
  </p:cSld>
  <p:clrMapOvr>
    <a:masterClrMapping/>
  </p:clrMapOvr>
  <p:transition>
    <p:wheel spokes="8"/>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D9D6A9-D742-A54B-944D-BD1CB1D7C08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26C81F9E-7E75-A74A-B0A0-1774023E51E7}"/>
              </a:ext>
            </a:extLst>
          </p:cNvPr>
          <p:cNvSpPr>
            <a:spLocks noGrp="1"/>
          </p:cNvSpPr>
          <p:nvPr>
            <p:ph idx="1"/>
          </p:nvPr>
        </p:nvSpPr>
        <p:spPr/>
        <p:txBody>
          <a:bodyPr>
            <a:normAutofit/>
          </a:bodyPr>
          <a:lstStyle/>
          <a:p>
            <a:r>
              <a:rPr lang="en-GB" dirty="0"/>
              <a:t>Definitive Stakeholders</a:t>
            </a:r>
          </a:p>
          <a:p>
            <a:r>
              <a:rPr lang="en-GB" dirty="0"/>
              <a:t>An expectant stakeholder who gains the relevant missing attribute. Often dominant stakeholders with an urgent issue, or dependent groups with powerful legal support. Finally those classed as dangerous could gain legitimacy e.g. democratic legitimacy achieved by a nationalist party.</a:t>
            </a:r>
            <a:br>
              <a:rPr lang="en-GB" dirty="0"/>
            </a:br>
            <a:r>
              <a:rPr lang="en-GB" dirty="0"/>
              <a:t/>
            </a:r>
            <a:br>
              <a:rPr lang="en-GB" dirty="0"/>
            </a:br>
            <a:endParaRPr lang="en-US" dirty="0"/>
          </a:p>
        </p:txBody>
      </p:sp>
    </p:spTree>
    <p:extLst>
      <p:ext uri="{BB962C8B-B14F-4D97-AF65-F5344CB8AC3E}">
        <p14:creationId xmlns:p14="http://schemas.microsoft.com/office/powerpoint/2010/main" val="2143948664"/>
      </p:ext>
    </p:extLst>
  </p:cSld>
  <p:clrMapOvr>
    <a:masterClrMapping/>
  </p:clrMapOvr>
  <p:transition>
    <p:wheel spokes="8"/>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561CFA-C9D2-EE48-B07E-A09F5F74D0CF}"/>
              </a:ext>
            </a:extLst>
          </p:cNvPr>
          <p:cNvSpPr>
            <a:spLocks noGrp="1"/>
          </p:cNvSpPr>
          <p:nvPr>
            <p:ph type="title"/>
          </p:nvPr>
        </p:nvSpPr>
        <p:spPr/>
        <p:txBody>
          <a:bodyPr/>
          <a:lstStyle/>
          <a:p>
            <a:r>
              <a:rPr lang="en-GB" dirty="0"/>
              <a:t>dynamic</a:t>
            </a:r>
            <a:endParaRPr lang="en-US" dirty="0"/>
          </a:p>
        </p:txBody>
      </p:sp>
      <p:sp>
        <p:nvSpPr>
          <p:cNvPr id="3" name="Content Placeholder 2">
            <a:extLst>
              <a:ext uri="{FF2B5EF4-FFF2-40B4-BE49-F238E27FC236}">
                <a16:creationId xmlns:a16="http://schemas.microsoft.com/office/drawing/2014/main" xmlns="" id="{160DC269-3568-B54A-8051-89ABBC8E71C9}"/>
              </a:ext>
            </a:extLst>
          </p:cNvPr>
          <p:cNvSpPr>
            <a:spLocks noGrp="1"/>
          </p:cNvSpPr>
          <p:nvPr>
            <p:ph idx="1"/>
          </p:nvPr>
        </p:nvSpPr>
        <p:spPr/>
        <p:txBody>
          <a:bodyPr>
            <a:normAutofit/>
          </a:bodyPr>
          <a:lstStyle/>
          <a:p>
            <a:r>
              <a:rPr lang="en-GB" dirty="0"/>
              <a:t>Model becomes dynamic because it accepts that: </a:t>
            </a:r>
          </a:p>
          <a:p>
            <a:r>
              <a:rPr lang="en-GB" dirty="0"/>
              <a:t>Each of the three attributes or variables: power, legitimacy and urgency can change. </a:t>
            </a:r>
          </a:p>
          <a:p>
            <a:r>
              <a:rPr lang="en-GB" dirty="0"/>
              <a:t>The attributes are not objective they are based on human perception. </a:t>
            </a:r>
          </a:p>
          <a:p>
            <a:r>
              <a:rPr lang="en-GB" dirty="0"/>
              <a:t>The stakeholder may or may not be aware that they possess a particular attribute or may not be willing or wish to act on that attribute. </a:t>
            </a:r>
            <a:br>
              <a:rPr lang="en-GB" dirty="0"/>
            </a:br>
            <a:r>
              <a:rPr lang="en-GB" dirty="0"/>
              <a:t/>
            </a:r>
            <a:br>
              <a:rPr lang="en-GB" dirty="0"/>
            </a:br>
            <a:endParaRPr lang="en-US" dirty="0"/>
          </a:p>
        </p:txBody>
      </p:sp>
    </p:spTree>
    <p:extLst>
      <p:ext uri="{BB962C8B-B14F-4D97-AF65-F5344CB8AC3E}">
        <p14:creationId xmlns:p14="http://schemas.microsoft.com/office/powerpoint/2010/main" val="1678005924"/>
      </p:ext>
    </p:extLst>
  </p:cSld>
  <p:clrMapOvr>
    <a:masterClrMapping/>
  </p:clrMapOvr>
  <p:transition>
    <p:wheel spokes="8"/>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BDEA25-F956-5E4E-9B56-C93CD3DC148F}"/>
              </a:ext>
            </a:extLst>
          </p:cNvPr>
          <p:cNvSpPr>
            <a:spLocks noGrp="1"/>
          </p:cNvSpPr>
          <p:nvPr>
            <p:ph type="title"/>
          </p:nvPr>
        </p:nvSpPr>
        <p:spPr/>
        <p:txBody>
          <a:bodyPr/>
          <a:lstStyle/>
          <a:p>
            <a:r>
              <a:rPr lang="en-GB" dirty="0"/>
              <a:t>Who and what counts</a:t>
            </a:r>
            <a:endParaRPr lang="en-US" dirty="0"/>
          </a:p>
        </p:txBody>
      </p:sp>
      <p:sp>
        <p:nvSpPr>
          <p:cNvPr id="3" name="Content Placeholder 2">
            <a:extLst>
              <a:ext uri="{FF2B5EF4-FFF2-40B4-BE49-F238E27FC236}">
                <a16:creationId xmlns:a16="http://schemas.microsoft.com/office/drawing/2014/main" xmlns="" id="{F7949442-3A76-4646-BF41-218780072862}"/>
              </a:ext>
            </a:extLst>
          </p:cNvPr>
          <p:cNvSpPr>
            <a:spLocks noGrp="1"/>
          </p:cNvSpPr>
          <p:nvPr>
            <p:ph idx="1"/>
          </p:nvPr>
        </p:nvSpPr>
        <p:spPr/>
        <p:txBody>
          <a:bodyPr>
            <a:normAutofit/>
          </a:bodyPr>
          <a:lstStyle/>
          <a:p>
            <a:r>
              <a:rPr lang="en-GB" dirty="0"/>
              <a:t>Stakeholder Salience is a very useful addition to Stakeholder Theory. In addition to providing a model to help identify ‘who and what counts’ it can explain some stakeholder behaviour. For example people who have an issue that is urgent to them, but don’t have any power or legitimacy are demanding.  Those with power and legitimacy are dominant the team will report to them and defer to their direction. </a:t>
            </a:r>
            <a:br>
              <a:rPr lang="en-GB" dirty="0"/>
            </a:br>
            <a:r>
              <a:rPr lang="en-GB" dirty="0"/>
              <a:t/>
            </a:r>
            <a:br>
              <a:rPr lang="en-GB" dirty="0"/>
            </a:br>
            <a:endParaRPr lang="en-US" dirty="0"/>
          </a:p>
        </p:txBody>
      </p:sp>
    </p:spTree>
    <p:extLst>
      <p:ext uri="{BB962C8B-B14F-4D97-AF65-F5344CB8AC3E}">
        <p14:creationId xmlns:p14="http://schemas.microsoft.com/office/powerpoint/2010/main" val="3901868509"/>
      </p:ext>
    </p:extLst>
  </p:cSld>
  <p:clrMapOvr>
    <a:masterClrMapping/>
  </p:clrMapOvr>
  <p:transition>
    <p:wheel spokes="8"/>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2E3B6B-6A98-3F4E-9CAF-89BF83413722}"/>
              </a:ext>
            </a:extLst>
          </p:cNvPr>
          <p:cNvSpPr>
            <a:spLocks noGrp="1"/>
          </p:cNvSpPr>
          <p:nvPr>
            <p:ph type="title"/>
          </p:nvPr>
        </p:nvSpPr>
        <p:spPr/>
        <p:txBody>
          <a:bodyPr/>
          <a:lstStyle/>
          <a:p>
            <a:r>
              <a:rPr lang="en-GB" dirty="0"/>
              <a:t>link</a:t>
            </a:r>
            <a:endParaRPr lang="en-US" dirty="0"/>
          </a:p>
        </p:txBody>
      </p:sp>
      <p:sp>
        <p:nvSpPr>
          <p:cNvPr id="3" name="Content Placeholder 2">
            <a:extLst>
              <a:ext uri="{FF2B5EF4-FFF2-40B4-BE49-F238E27FC236}">
                <a16:creationId xmlns:a16="http://schemas.microsoft.com/office/drawing/2014/main" xmlns="" id="{6A18466B-5AB2-E44A-BBD8-1B18CC9A60DA}"/>
              </a:ext>
            </a:extLst>
          </p:cNvPr>
          <p:cNvSpPr>
            <a:spLocks noGrp="1"/>
          </p:cNvSpPr>
          <p:nvPr>
            <p:ph idx="1"/>
          </p:nvPr>
        </p:nvSpPr>
        <p:spPr/>
        <p:txBody>
          <a:bodyPr/>
          <a:lstStyle/>
          <a:p>
            <a:r>
              <a:rPr lang="en-US" dirty="0"/>
              <a:t>https://</a:t>
            </a:r>
            <a:r>
              <a:rPr lang="en-US" dirty="0" err="1"/>
              <a:t>www.jstor.org</a:t>
            </a:r>
            <a:r>
              <a:rPr lang="en-US" dirty="0"/>
              <a:t>/stable/259247?seq=1#page_scan_tab_contents</a:t>
            </a:r>
          </a:p>
        </p:txBody>
      </p:sp>
    </p:spTree>
    <p:extLst>
      <p:ext uri="{BB962C8B-B14F-4D97-AF65-F5344CB8AC3E}">
        <p14:creationId xmlns:p14="http://schemas.microsoft.com/office/powerpoint/2010/main" val="2127240338"/>
      </p:ext>
    </p:extLst>
  </p:cSld>
  <p:clrMapOvr>
    <a:masterClrMapping/>
  </p:clrMapOvr>
  <p:transition>
    <p:wheel spokes="8"/>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A754DB-6C30-A843-8CC5-7FA5E1A1FB34}"/>
              </a:ext>
            </a:extLst>
          </p:cNvPr>
          <p:cNvSpPr>
            <a:spLocks noGrp="1"/>
          </p:cNvSpPr>
          <p:nvPr>
            <p:ph type="title"/>
          </p:nvPr>
        </p:nvSpPr>
        <p:spPr/>
        <p:txBody>
          <a:bodyPr/>
          <a:lstStyle/>
          <a:p>
            <a:r>
              <a:rPr lang="en-GB" dirty="0"/>
              <a:t>stakeholders</a:t>
            </a:r>
            <a:endParaRPr lang="en-US" dirty="0"/>
          </a:p>
        </p:txBody>
      </p:sp>
      <p:sp>
        <p:nvSpPr>
          <p:cNvPr id="3" name="Content Placeholder 2">
            <a:extLst>
              <a:ext uri="{FF2B5EF4-FFF2-40B4-BE49-F238E27FC236}">
                <a16:creationId xmlns:a16="http://schemas.microsoft.com/office/drawing/2014/main" xmlns="" id="{A7082108-57F8-5D46-A723-459C8414545D}"/>
              </a:ext>
            </a:extLst>
          </p:cNvPr>
          <p:cNvSpPr>
            <a:spLocks noGrp="1"/>
          </p:cNvSpPr>
          <p:nvPr>
            <p:ph idx="1"/>
          </p:nvPr>
        </p:nvSpPr>
        <p:spPr/>
        <p:txBody>
          <a:bodyPr/>
          <a:lstStyle/>
          <a:p>
            <a:r>
              <a:rPr lang="en-GB" b="1" dirty="0"/>
              <a:t>Definitive</a:t>
            </a:r>
            <a:r>
              <a:rPr lang="en-GB" dirty="0"/>
              <a:t> stakeholders - those that represent power, urgency and legitimacy are your primary concern, followed by those with who have two of the three attributes – the </a:t>
            </a:r>
            <a:r>
              <a:rPr lang="en-GB" b="1" dirty="0"/>
              <a:t>Dominant</a:t>
            </a:r>
            <a:r>
              <a:rPr lang="en-GB" dirty="0"/>
              <a:t>, </a:t>
            </a:r>
            <a:r>
              <a:rPr lang="en-GB" b="1" dirty="0"/>
              <a:t>Dangerous</a:t>
            </a:r>
            <a:r>
              <a:rPr lang="en-GB" dirty="0"/>
              <a:t> and </a:t>
            </a:r>
            <a:r>
              <a:rPr lang="en-GB" b="1" dirty="0"/>
              <a:t>Dependent</a:t>
            </a:r>
            <a:r>
              <a:rPr lang="en-GB" dirty="0"/>
              <a:t> stakeholders. </a:t>
            </a:r>
          </a:p>
          <a:p>
            <a:r>
              <a:rPr lang="en-GB" dirty="0"/>
              <a:t>If a project stakeholder is in only one category - </a:t>
            </a:r>
            <a:r>
              <a:rPr lang="en-GB" b="1" dirty="0"/>
              <a:t>Dormant</a:t>
            </a:r>
            <a:r>
              <a:rPr lang="en-GB" dirty="0"/>
              <a:t>, </a:t>
            </a:r>
            <a:r>
              <a:rPr lang="en-GB" b="1" dirty="0"/>
              <a:t>Discretionary</a:t>
            </a:r>
            <a:r>
              <a:rPr lang="en-GB" dirty="0"/>
              <a:t> or </a:t>
            </a:r>
            <a:r>
              <a:rPr lang="en-GB" b="1" dirty="0"/>
              <a:t>Demanding</a:t>
            </a:r>
            <a:r>
              <a:rPr lang="en-GB" dirty="0"/>
              <a:t> – they should have least priority.</a:t>
            </a:r>
            <a:endParaRPr lang="en-US" dirty="0"/>
          </a:p>
        </p:txBody>
      </p:sp>
    </p:spTree>
    <p:extLst>
      <p:ext uri="{BB962C8B-B14F-4D97-AF65-F5344CB8AC3E}">
        <p14:creationId xmlns:p14="http://schemas.microsoft.com/office/powerpoint/2010/main" val="3758356262"/>
      </p:ext>
    </p:extLst>
  </p:cSld>
  <p:clrMapOvr>
    <a:masterClrMapping/>
  </p:clrMapOvr>
  <p:transition>
    <p:wheel spokes="8"/>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4C82F4-1E61-654B-9D1E-95FB88F83B84}"/>
              </a:ext>
            </a:extLst>
          </p:cNvPr>
          <p:cNvSpPr>
            <a:spLocks noGrp="1"/>
          </p:cNvSpPr>
          <p:nvPr>
            <p:ph type="title"/>
          </p:nvPr>
        </p:nvSpPr>
        <p:spPr/>
        <p:txBody>
          <a:bodyPr/>
          <a:lstStyle/>
          <a:p>
            <a:r>
              <a:rPr lang="en-GB" dirty="0"/>
              <a:t>Stakeholders</a:t>
            </a:r>
            <a:endParaRPr lang="en-US" dirty="0"/>
          </a:p>
        </p:txBody>
      </p:sp>
      <p:graphicFrame>
        <p:nvGraphicFramePr>
          <p:cNvPr id="6" name="Content Placeholder 5">
            <a:extLst>
              <a:ext uri="{FF2B5EF4-FFF2-40B4-BE49-F238E27FC236}">
                <a16:creationId xmlns:a16="http://schemas.microsoft.com/office/drawing/2014/main" xmlns="" id="{238D9F3C-3821-1048-B14D-86923E93970A}"/>
              </a:ext>
            </a:extLst>
          </p:cNvPr>
          <p:cNvGraphicFramePr>
            <a:graphicFrameLocks noGrp="1"/>
          </p:cNvGraphicFramePr>
          <p:nvPr>
            <p:ph idx="1"/>
            <p:extLst>
              <p:ext uri="{D42A27DB-BD31-4B8C-83A1-F6EECF244321}">
                <p14:modId xmlns:p14="http://schemas.microsoft.com/office/powerpoint/2010/main" val="3134551990"/>
              </p:ext>
            </p:extLst>
          </p:nvPr>
        </p:nvGraphicFramePr>
        <p:xfrm>
          <a:off x="979713" y="2638425"/>
          <a:ext cx="6923316" cy="2499630"/>
        </p:xfrm>
        <a:graphic>
          <a:graphicData uri="http://schemas.openxmlformats.org/drawingml/2006/table">
            <a:tbl>
              <a:tblPr firstRow="1" bandRow="1">
                <a:tableStyleId>{5C22544A-7EE6-4342-B048-85BDC9FD1C3A}</a:tableStyleId>
              </a:tblPr>
              <a:tblGrid>
                <a:gridCol w="3461658">
                  <a:extLst>
                    <a:ext uri="{9D8B030D-6E8A-4147-A177-3AD203B41FA5}">
                      <a16:colId xmlns:a16="http://schemas.microsoft.com/office/drawing/2014/main" xmlns="" val="433315633"/>
                    </a:ext>
                  </a:extLst>
                </a:gridCol>
                <a:gridCol w="3461658">
                  <a:extLst>
                    <a:ext uri="{9D8B030D-6E8A-4147-A177-3AD203B41FA5}">
                      <a16:colId xmlns:a16="http://schemas.microsoft.com/office/drawing/2014/main" xmlns="" val="2146098971"/>
                    </a:ext>
                  </a:extLst>
                </a:gridCol>
              </a:tblGrid>
              <a:tr h="499926">
                <a:tc>
                  <a:txBody>
                    <a:bodyPr/>
                    <a:lstStyle/>
                    <a:p>
                      <a:r>
                        <a:rPr lang="en-GB" dirty="0"/>
                        <a:t>Approach</a:t>
                      </a:r>
                      <a:endParaRPr lang="en-US" dirty="0"/>
                    </a:p>
                  </a:txBody>
                  <a:tcPr/>
                </a:tc>
                <a:tc>
                  <a:txBody>
                    <a:bodyPr/>
                    <a:lstStyle/>
                    <a:p>
                      <a:r>
                        <a:rPr lang="en-GB" dirty="0"/>
                        <a:t>Stakeholder</a:t>
                      </a:r>
                      <a:endParaRPr lang="en-US" dirty="0"/>
                    </a:p>
                  </a:txBody>
                  <a:tcPr/>
                </a:tc>
                <a:extLst>
                  <a:ext uri="{0D108BD9-81ED-4DB2-BD59-A6C34878D82A}">
                    <a16:rowId xmlns:a16="http://schemas.microsoft.com/office/drawing/2014/main" xmlns="" val="7298125"/>
                  </a:ext>
                </a:extLst>
              </a:tr>
              <a:tr h="499926">
                <a:tc>
                  <a:txBody>
                    <a:bodyPr/>
                    <a:lstStyle/>
                    <a:p>
                      <a:r>
                        <a:rPr lang="en-GB" dirty="0"/>
                        <a:t>Manage closely</a:t>
                      </a:r>
                      <a:endParaRPr lang="en-US" dirty="0"/>
                    </a:p>
                  </a:txBody>
                  <a:tcPr/>
                </a:tc>
                <a:tc>
                  <a:txBody>
                    <a:bodyPr/>
                    <a:lstStyle/>
                    <a:p>
                      <a:r>
                        <a:rPr lang="en-GB" dirty="0"/>
                        <a:t>Definitive, Dependent</a:t>
                      </a:r>
                      <a:endParaRPr lang="en-US" dirty="0"/>
                    </a:p>
                  </a:txBody>
                  <a:tcPr/>
                </a:tc>
                <a:extLst>
                  <a:ext uri="{0D108BD9-81ED-4DB2-BD59-A6C34878D82A}">
                    <a16:rowId xmlns:a16="http://schemas.microsoft.com/office/drawing/2014/main" xmlns="" val="1769533280"/>
                  </a:ext>
                </a:extLst>
              </a:tr>
              <a:tr h="499926">
                <a:tc>
                  <a:txBody>
                    <a:bodyPr/>
                    <a:lstStyle/>
                    <a:p>
                      <a:r>
                        <a:rPr lang="en-GB" dirty="0"/>
                        <a:t>Keep satisfied</a:t>
                      </a:r>
                      <a:endParaRPr lang="en-US" dirty="0"/>
                    </a:p>
                  </a:txBody>
                  <a:tcPr/>
                </a:tc>
                <a:tc>
                  <a:txBody>
                    <a:bodyPr/>
                    <a:lstStyle/>
                    <a:p>
                      <a:r>
                        <a:rPr lang="en-GB" dirty="0"/>
                        <a:t>Dangerous</a:t>
                      </a:r>
                      <a:endParaRPr lang="en-US" dirty="0"/>
                    </a:p>
                  </a:txBody>
                  <a:tcPr/>
                </a:tc>
                <a:extLst>
                  <a:ext uri="{0D108BD9-81ED-4DB2-BD59-A6C34878D82A}">
                    <a16:rowId xmlns:a16="http://schemas.microsoft.com/office/drawing/2014/main" xmlns="" val="519935097"/>
                  </a:ext>
                </a:extLst>
              </a:tr>
              <a:tr h="499926">
                <a:tc>
                  <a:txBody>
                    <a:bodyPr/>
                    <a:lstStyle/>
                    <a:p>
                      <a:r>
                        <a:rPr lang="en-GB" dirty="0"/>
                        <a:t>Keep informed</a:t>
                      </a:r>
                      <a:endParaRPr lang="en-US" dirty="0"/>
                    </a:p>
                  </a:txBody>
                  <a:tcPr/>
                </a:tc>
                <a:tc>
                  <a:txBody>
                    <a:bodyPr/>
                    <a:lstStyle/>
                    <a:p>
                      <a:r>
                        <a:rPr lang="en-GB" dirty="0"/>
                        <a:t>Dominant, Demanding</a:t>
                      </a:r>
                      <a:endParaRPr lang="en-US" dirty="0"/>
                    </a:p>
                  </a:txBody>
                  <a:tcPr/>
                </a:tc>
                <a:extLst>
                  <a:ext uri="{0D108BD9-81ED-4DB2-BD59-A6C34878D82A}">
                    <a16:rowId xmlns:a16="http://schemas.microsoft.com/office/drawing/2014/main" xmlns="" val="2157802613"/>
                  </a:ext>
                </a:extLst>
              </a:tr>
              <a:tr h="499926">
                <a:tc>
                  <a:txBody>
                    <a:bodyPr/>
                    <a:lstStyle/>
                    <a:p>
                      <a:r>
                        <a:rPr lang="en-GB" dirty="0"/>
                        <a:t>Monitor (minimum effort)</a:t>
                      </a:r>
                      <a:endParaRPr lang="en-US" dirty="0"/>
                    </a:p>
                  </a:txBody>
                  <a:tcPr/>
                </a:tc>
                <a:tc>
                  <a:txBody>
                    <a:bodyPr/>
                    <a:lstStyle/>
                    <a:p>
                      <a:r>
                        <a:rPr lang="en-GB" dirty="0"/>
                        <a:t>Dormant, Discretionary</a:t>
                      </a:r>
                      <a:endParaRPr lang="en-US" dirty="0"/>
                    </a:p>
                  </a:txBody>
                  <a:tcPr/>
                </a:tc>
                <a:extLst>
                  <a:ext uri="{0D108BD9-81ED-4DB2-BD59-A6C34878D82A}">
                    <a16:rowId xmlns:a16="http://schemas.microsoft.com/office/drawing/2014/main" xmlns="" val="1644950408"/>
                  </a:ext>
                </a:extLst>
              </a:tr>
            </a:tbl>
          </a:graphicData>
        </a:graphic>
      </p:graphicFrame>
    </p:spTree>
    <p:extLst>
      <p:ext uri="{BB962C8B-B14F-4D97-AF65-F5344CB8AC3E}">
        <p14:creationId xmlns:p14="http://schemas.microsoft.com/office/powerpoint/2010/main" val="2293921835"/>
      </p:ext>
    </p:extLst>
  </p:cSld>
  <p:clrMapOvr>
    <a:masterClrMapping/>
  </p:clrMapOvr>
  <p:transition>
    <p:wheel spokes="8"/>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C70D24-6743-B04D-A9FF-886EF9069047}"/>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xmlns="" id="{D4E994B4-4E60-3D40-BB90-935036644DF4}"/>
              </a:ext>
            </a:extLst>
          </p:cNvPr>
          <p:cNvSpPr>
            <a:spLocks noGrp="1"/>
          </p:cNvSpPr>
          <p:nvPr>
            <p:ph idx="1"/>
          </p:nvPr>
        </p:nvSpPr>
        <p:spPr/>
        <p:txBody>
          <a:bodyPr>
            <a:normAutofit/>
          </a:bodyPr>
          <a:lstStyle/>
          <a:p>
            <a:r>
              <a:rPr lang="en-GB" b="1" dirty="0"/>
              <a:t>Definitive</a:t>
            </a:r>
            <a:r>
              <a:rPr lang="en-GB" dirty="0"/>
              <a:t> stakeholders need to be managed closely but, although </a:t>
            </a:r>
            <a:r>
              <a:rPr lang="en-GB" b="1" dirty="0"/>
              <a:t>Dependent</a:t>
            </a:r>
            <a:r>
              <a:rPr lang="en-GB" dirty="0"/>
              <a:t> stakeholders lack power, they can form coalitions with other stakeholders and achieve power in this way.</a:t>
            </a:r>
          </a:p>
          <a:p>
            <a:r>
              <a:rPr lang="en-GB" b="1" dirty="0"/>
              <a:t>Dangerous</a:t>
            </a:r>
            <a:r>
              <a:rPr lang="en-GB" dirty="0"/>
              <a:t> stakeholders could be a threat to the project. </a:t>
            </a:r>
          </a:p>
          <a:p>
            <a:r>
              <a:rPr lang="en-GB" dirty="0"/>
              <a:t>Although lacking in urgency, make sure that you keep the </a:t>
            </a:r>
            <a:r>
              <a:rPr lang="en-GB" b="1" dirty="0"/>
              <a:t>Dominant</a:t>
            </a:r>
            <a:r>
              <a:rPr lang="en-GB" dirty="0"/>
              <a:t> stakeholders well informed. Remember these people have power and legitimacy, so be aware of their needs becoming urgent along the way.</a:t>
            </a:r>
          </a:p>
          <a:p>
            <a:r>
              <a:rPr lang="en-GB" dirty="0"/>
              <a:t>Keeping </a:t>
            </a:r>
            <a:r>
              <a:rPr lang="en-GB" b="1" dirty="0"/>
              <a:t>Demanding</a:t>
            </a:r>
            <a:r>
              <a:rPr lang="en-GB" dirty="0"/>
              <a:t> stakeholders informed is a self-preservation exercise. </a:t>
            </a:r>
          </a:p>
          <a:p>
            <a:r>
              <a:rPr lang="en-GB" b="1" dirty="0"/>
              <a:t>Dormant</a:t>
            </a:r>
            <a:r>
              <a:rPr lang="en-GB" dirty="0"/>
              <a:t> and </a:t>
            </a:r>
            <a:r>
              <a:rPr lang="en-GB" b="1" dirty="0"/>
              <a:t>Discretionary</a:t>
            </a:r>
            <a:r>
              <a:rPr lang="en-GB" dirty="0"/>
              <a:t> stakeholders, who have power and legitimacy respectively, need to be watched in case they become more influential on the project. </a:t>
            </a:r>
            <a:endParaRPr lang="en-US" dirty="0"/>
          </a:p>
        </p:txBody>
      </p:sp>
    </p:spTree>
    <p:extLst>
      <p:ext uri="{BB962C8B-B14F-4D97-AF65-F5344CB8AC3E}">
        <p14:creationId xmlns:p14="http://schemas.microsoft.com/office/powerpoint/2010/main" val="2311422465"/>
      </p:ext>
    </p:extLst>
  </p:cSld>
  <p:clrMapOvr>
    <a:masterClrMapping/>
  </p:clrMapOvr>
  <p:transition>
    <p:wheel spokes="8"/>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0F3942-5966-B649-9E13-8AD2317CC328}"/>
              </a:ext>
            </a:extLst>
          </p:cNvPr>
          <p:cNvSpPr>
            <a:spLocks noGrp="1"/>
          </p:cNvSpPr>
          <p:nvPr>
            <p:ph type="title"/>
          </p:nvPr>
        </p:nvSpPr>
        <p:spPr/>
        <p:txBody>
          <a:bodyPr/>
          <a:lstStyle/>
          <a:p>
            <a:r>
              <a:rPr lang="en-GB" dirty="0"/>
              <a:t>note</a:t>
            </a:r>
            <a:endParaRPr lang="en-US" dirty="0"/>
          </a:p>
        </p:txBody>
      </p:sp>
      <p:sp>
        <p:nvSpPr>
          <p:cNvPr id="3" name="Content Placeholder 2">
            <a:extLst>
              <a:ext uri="{FF2B5EF4-FFF2-40B4-BE49-F238E27FC236}">
                <a16:creationId xmlns:a16="http://schemas.microsoft.com/office/drawing/2014/main" xmlns="" id="{2615D65B-C3C0-5B40-868A-41CDB58E745A}"/>
              </a:ext>
            </a:extLst>
          </p:cNvPr>
          <p:cNvSpPr>
            <a:spLocks noGrp="1"/>
          </p:cNvSpPr>
          <p:nvPr>
            <p:ph idx="1"/>
          </p:nvPr>
        </p:nvSpPr>
        <p:spPr/>
        <p:txBody>
          <a:bodyPr/>
          <a:lstStyle/>
          <a:p>
            <a:r>
              <a:rPr lang="en-GB" dirty="0"/>
              <a:t>Management’s assessment of each stakeholders position is still subjective</a:t>
            </a:r>
          </a:p>
          <a:p>
            <a:endParaRPr lang="en-US" dirty="0"/>
          </a:p>
        </p:txBody>
      </p:sp>
    </p:spTree>
    <p:extLst>
      <p:ext uri="{BB962C8B-B14F-4D97-AF65-F5344CB8AC3E}">
        <p14:creationId xmlns:p14="http://schemas.microsoft.com/office/powerpoint/2010/main" val="1524634144"/>
      </p:ext>
    </p:extLst>
  </p:cSld>
  <p:clrMapOvr>
    <a:masterClrMapping/>
  </p:clrMapOvr>
  <p:transition>
    <p:wheel spokes="8"/>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54896C-D382-2D44-ADB5-7EADBF439E5F}"/>
              </a:ext>
            </a:extLst>
          </p:cNvPr>
          <p:cNvSpPr>
            <a:spLocks noGrp="1"/>
          </p:cNvSpPr>
          <p:nvPr>
            <p:ph type="title"/>
          </p:nvPr>
        </p:nvSpPr>
        <p:spPr/>
        <p:txBody>
          <a:bodyPr/>
          <a:lstStyle/>
          <a:p>
            <a:r>
              <a:rPr lang="en-GB" dirty="0"/>
              <a:t>Back to </a:t>
            </a:r>
            <a:r>
              <a:rPr lang="en-GB" dirty="0"/>
              <a:t>F</a:t>
            </a:r>
            <a:r>
              <a:rPr lang="en-GB" dirty="0" smtClean="0"/>
              <a:t>reeman</a:t>
            </a:r>
            <a:endParaRPr lang="en-US" dirty="0"/>
          </a:p>
        </p:txBody>
      </p:sp>
      <p:sp>
        <p:nvSpPr>
          <p:cNvPr id="3" name="Content Placeholder 2">
            <a:extLst>
              <a:ext uri="{FF2B5EF4-FFF2-40B4-BE49-F238E27FC236}">
                <a16:creationId xmlns:a16="http://schemas.microsoft.com/office/drawing/2014/main" xmlns="" id="{23E859BD-736F-EB49-B3B3-2BF60C53156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14928256"/>
      </p:ext>
    </p:extLst>
  </p:cSld>
  <p:clrMapOvr>
    <a:masterClrMapping/>
  </p:clrMapOvr>
  <p:transition>
    <p:wheel spokes="8"/>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xmlns="" id="{3D428EA5-94D8-6D48-BB41-74FB819E398F}"/>
              </a:ext>
            </a:extLst>
          </p:cNvPr>
          <p:cNvSpPr>
            <a:spLocks noGrp="1" noChangeArrowheads="1"/>
          </p:cNvSpPr>
          <p:nvPr>
            <p:ph type="title"/>
          </p:nvPr>
        </p:nvSpPr>
        <p:spPr/>
        <p:txBody>
          <a:bodyPr/>
          <a:lstStyle/>
          <a:p>
            <a:pPr>
              <a:defRPr/>
            </a:pPr>
            <a:r>
              <a:rPr lang="en-US" altLang="en-US"/>
              <a:t>Managing for Stakeholders</a:t>
            </a:r>
          </a:p>
        </p:txBody>
      </p:sp>
      <p:sp>
        <p:nvSpPr>
          <p:cNvPr id="32771" name="Rectangle 3">
            <a:extLst>
              <a:ext uri="{FF2B5EF4-FFF2-40B4-BE49-F238E27FC236}">
                <a16:creationId xmlns:a16="http://schemas.microsoft.com/office/drawing/2014/main" xmlns="" id="{66BAC6DE-D4AD-B244-A5F2-00920727C46C}"/>
              </a:ext>
            </a:extLst>
          </p:cNvPr>
          <p:cNvSpPr>
            <a:spLocks noGrp="1" noChangeArrowheads="1"/>
          </p:cNvSpPr>
          <p:nvPr>
            <p:ph idx="1"/>
          </p:nvPr>
        </p:nvSpPr>
        <p:spPr/>
        <p:txBody>
          <a:bodyPr>
            <a:normAutofit/>
          </a:bodyPr>
          <a:lstStyle/>
          <a:p>
            <a:r>
              <a:rPr lang="en-US" altLang="en-US" b="1"/>
              <a:t>“Managing for stakeholders is about creating as much value as possible for stakeholders, without resorting to tradeoffs.”</a:t>
            </a:r>
          </a:p>
          <a:p>
            <a:r>
              <a:rPr lang="en-US" altLang="en-US"/>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endParaRPr lang="en-US" altLang="en-US" b="1"/>
          </a:p>
        </p:txBody>
      </p:sp>
    </p:spTree>
    <p:extLst>
      <p:ext uri="{BB962C8B-B14F-4D97-AF65-F5344CB8AC3E}">
        <p14:creationId xmlns:p14="http://schemas.microsoft.com/office/powerpoint/2010/main" val="2595223329"/>
      </p:ext>
    </p:extLst>
  </p:cSld>
  <p:clrMapOvr>
    <a:masterClrMapping/>
  </p:clrMapOvr>
  <p:transition>
    <p:wheel spokes="8"/>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CD37A540-DA25-8742-9656-DED73A60AD67}"/>
              </a:ext>
            </a:extLst>
          </p:cNvPr>
          <p:cNvSpPr>
            <a:spLocks noGrp="1" noChangeArrowheads="1"/>
          </p:cNvSpPr>
          <p:nvPr>
            <p:ph type="title"/>
          </p:nvPr>
        </p:nvSpPr>
        <p:spPr/>
        <p:txBody>
          <a:bodyPr/>
          <a:lstStyle/>
          <a:p>
            <a:pPr>
              <a:defRPr/>
            </a:pPr>
            <a:r>
              <a:rPr lang="en-US" altLang="en-US" sz="2250" dirty="0"/>
              <a:t>Problems with Traditional Stockholder Model</a:t>
            </a:r>
          </a:p>
        </p:txBody>
      </p:sp>
      <p:sp>
        <p:nvSpPr>
          <p:cNvPr id="33795" name="Rectangle 3">
            <a:extLst>
              <a:ext uri="{FF2B5EF4-FFF2-40B4-BE49-F238E27FC236}">
                <a16:creationId xmlns:a16="http://schemas.microsoft.com/office/drawing/2014/main" xmlns="" id="{E5A3AEAB-9E75-F947-8E5F-ACF664C49163}"/>
              </a:ext>
            </a:extLst>
          </p:cNvPr>
          <p:cNvSpPr>
            <a:spLocks noGrp="1" noChangeArrowheads="1"/>
          </p:cNvSpPr>
          <p:nvPr>
            <p:ph idx="1"/>
          </p:nvPr>
        </p:nvSpPr>
        <p:spPr/>
        <p:txBody>
          <a:bodyPr/>
          <a:lstStyle/>
          <a:p>
            <a:pPr marL="342900" indent="-342900"/>
            <a:r>
              <a:rPr lang="en-US" altLang="en-US" b="1" dirty="0"/>
              <a:t>Resistant to change</a:t>
            </a:r>
            <a:r>
              <a:rPr lang="en-US" altLang="en-US" dirty="0"/>
              <a:t>: dangerous to rely on stockholder satisfaction.</a:t>
            </a:r>
          </a:p>
          <a:p>
            <a:pPr marL="342900" indent="-342900"/>
            <a:r>
              <a:rPr lang="en-US" altLang="en-US" b="1" dirty="0"/>
              <a:t>Not consistent with the law</a:t>
            </a:r>
            <a:r>
              <a:rPr lang="en-US" altLang="en-US" dirty="0"/>
              <a:t>.</a:t>
            </a:r>
          </a:p>
          <a:p>
            <a:pPr marL="342900" indent="-342900"/>
            <a:r>
              <a:rPr lang="en-US" altLang="en-US" b="1" dirty="0"/>
              <a:t>Usually ignores ethics</a:t>
            </a:r>
            <a:r>
              <a:rPr lang="en-US" altLang="en-US" dirty="0"/>
              <a:t>: the</a:t>
            </a:r>
            <a:r>
              <a:rPr lang="en-US" altLang="en-US" b="1" dirty="0"/>
              <a:t> Separation Fallacy</a:t>
            </a:r>
            <a:r>
              <a:rPr lang="en-US" altLang="en-US" dirty="0"/>
              <a:t>: </a:t>
            </a:r>
            <a:r>
              <a:rPr lang="en-US" altLang="en-US" i="1" dirty="0"/>
              <a:t>business</a:t>
            </a:r>
            <a:r>
              <a:rPr lang="en-US" altLang="en-US" dirty="0"/>
              <a:t> decision vs </a:t>
            </a:r>
            <a:r>
              <a:rPr lang="en-US" altLang="en-US" i="1" dirty="0"/>
              <a:t>ethical</a:t>
            </a:r>
            <a:r>
              <a:rPr lang="en-US" altLang="en-US" dirty="0"/>
              <a:t> decision</a:t>
            </a:r>
          </a:p>
          <a:p>
            <a:pPr marL="342900" indent="-342900"/>
            <a:endParaRPr lang="en-US" altLang="en-US" dirty="0"/>
          </a:p>
        </p:txBody>
      </p:sp>
    </p:spTree>
    <p:extLst>
      <p:ext uri="{BB962C8B-B14F-4D97-AF65-F5344CB8AC3E}">
        <p14:creationId xmlns:p14="http://schemas.microsoft.com/office/powerpoint/2010/main" val="3633379168"/>
      </p:ext>
    </p:extLst>
  </p:cSld>
  <p:clrMapOvr>
    <a:masterClrMapping/>
  </p:clrMapOvr>
  <p:transition>
    <p:wheel spokes="8"/>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xmlns="" id="{4A88A60C-CA06-DE40-9600-0481DAC07F09}"/>
              </a:ext>
            </a:extLst>
          </p:cNvPr>
          <p:cNvSpPr>
            <a:spLocks noGrp="1" noChangeArrowheads="1"/>
          </p:cNvSpPr>
          <p:nvPr>
            <p:ph type="title"/>
          </p:nvPr>
        </p:nvSpPr>
        <p:spPr/>
        <p:txBody>
          <a:bodyPr/>
          <a:lstStyle/>
          <a:p>
            <a:pPr>
              <a:defRPr/>
            </a:pPr>
            <a:r>
              <a:rPr lang="en-US" altLang="en-US" dirty="0"/>
              <a:t>Business v ethical decisions</a:t>
            </a:r>
          </a:p>
        </p:txBody>
      </p:sp>
      <p:sp>
        <p:nvSpPr>
          <p:cNvPr id="34819" name="Rectangle 3">
            <a:extLst>
              <a:ext uri="{FF2B5EF4-FFF2-40B4-BE49-F238E27FC236}">
                <a16:creationId xmlns:a16="http://schemas.microsoft.com/office/drawing/2014/main" xmlns="" id="{164738B6-8FB0-1A4D-BF90-7367CF49E14F}"/>
              </a:ext>
            </a:extLst>
          </p:cNvPr>
          <p:cNvSpPr>
            <a:spLocks noGrp="1" noChangeArrowheads="1"/>
          </p:cNvSpPr>
          <p:nvPr>
            <p:ph idx="1"/>
          </p:nvPr>
        </p:nvSpPr>
        <p:spPr/>
        <p:txBody>
          <a:bodyPr>
            <a:normAutofit/>
          </a:bodyPr>
          <a:lstStyle/>
          <a:p>
            <a:r>
              <a:rPr lang="en-US" altLang="en-US"/>
              <a:t>If this decision is made, for whom is value created and destroyed?</a:t>
            </a:r>
          </a:p>
          <a:p>
            <a:r>
              <a:rPr lang="en-US" altLang="en-US"/>
              <a:t>Who is harmed and/or benefited by this decision?</a:t>
            </a:r>
          </a:p>
          <a:p>
            <a:r>
              <a:rPr lang="en-US" altLang="en-US"/>
              <a:t>Whose rights are enabled and whose values are realized by this decision (and whose are not)</a:t>
            </a:r>
          </a:p>
          <a:p>
            <a:r>
              <a:rPr lang="en-US" altLang="en-US"/>
              <a:t>What kind of person will I become if I make this decision?</a:t>
            </a:r>
          </a:p>
          <a:p>
            <a:r>
              <a:rPr lang="en-US" altLang="en-US" b="1"/>
              <a:t>Most people, most of the time, want to, actually do, and should accept responsibility for the effects of their actions on others.</a:t>
            </a:r>
            <a:r>
              <a:rPr lang="en-US" altLang="en-US"/>
              <a:t> </a:t>
            </a:r>
          </a:p>
          <a:p>
            <a:endParaRPr lang="en-US" altLang="en-US"/>
          </a:p>
          <a:p>
            <a:endParaRPr lang="en-US" altLang="en-US"/>
          </a:p>
        </p:txBody>
      </p:sp>
    </p:spTree>
    <p:extLst>
      <p:ext uri="{BB962C8B-B14F-4D97-AF65-F5344CB8AC3E}">
        <p14:creationId xmlns:p14="http://schemas.microsoft.com/office/powerpoint/2010/main" val="1220894898"/>
      </p:ext>
    </p:extLst>
  </p:cSld>
  <p:clrMapOvr>
    <a:masterClrMapping/>
  </p:clrMapOvr>
  <p:transition>
    <p:wheel spokes="8"/>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xmlns="" id="{A734FED8-FAF5-8149-A1E4-3ECA53317163}"/>
              </a:ext>
            </a:extLst>
          </p:cNvPr>
          <p:cNvSpPr>
            <a:spLocks noGrp="1" noChangeArrowheads="1"/>
          </p:cNvSpPr>
          <p:nvPr>
            <p:ph type="title"/>
          </p:nvPr>
        </p:nvSpPr>
        <p:spPr/>
        <p:txBody>
          <a:bodyPr/>
          <a:lstStyle/>
          <a:p>
            <a:pPr>
              <a:defRPr/>
            </a:pPr>
            <a:r>
              <a:rPr lang="en-US" altLang="en-US" dirty="0"/>
              <a:t>Executives must Realize</a:t>
            </a:r>
          </a:p>
        </p:txBody>
      </p:sp>
      <p:sp>
        <p:nvSpPr>
          <p:cNvPr id="35843" name="Rectangle 3">
            <a:extLst>
              <a:ext uri="{FF2B5EF4-FFF2-40B4-BE49-F238E27FC236}">
                <a16:creationId xmlns:a16="http://schemas.microsoft.com/office/drawing/2014/main" xmlns="" id="{BAC03194-2CE2-3548-9211-318205C69D5B}"/>
              </a:ext>
            </a:extLst>
          </p:cNvPr>
          <p:cNvSpPr>
            <a:spLocks noGrp="1" noChangeArrowheads="1"/>
          </p:cNvSpPr>
          <p:nvPr>
            <p:ph idx="1"/>
          </p:nvPr>
        </p:nvSpPr>
        <p:spPr/>
        <p:txBody>
          <a:bodyPr/>
          <a:lstStyle/>
          <a:p>
            <a:r>
              <a:rPr lang="en-US" altLang="en-US"/>
              <a:t>“To create value for stakeholders, executives must understand that business is fully situated in the realm of humanity.  Businesses are human institutions populated by real live complex human beings.  Stakeholders have names and faces and children.”</a:t>
            </a:r>
          </a:p>
        </p:txBody>
      </p:sp>
    </p:spTree>
    <p:extLst>
      <p:ext uri="{BB962C8B-B14F-4D97-AF65-F5344CB8AC3E}">
        <p14:creationId xmlns:p14="http://schemas.microsoft.com/office/powerpoint/2010/main" val="4151077894"/>
      </p:ext>
    </p:extLst>
  </p:cSld>
  <p:clrMapOvr>
    <a:masterClrMapping/>
  </p:clrMapOvr>
  <p:transition>
    <p:wheel spokes="8"/>
  </p:transition>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xmlns="" id="{D240E706-8C70-C24A-A4D7-A50174C6C680}"/>
              </a:ext>
            </a:extLst>
          </p:cNvPr>
          <p:cNvSpPr>
            <a:spLocks noGrp="1"/>
          </p:cNvSpPr>
          <p:nvPr>
            <p:ph type="title"/>
          </p:nvPr>
        </p:nvSpPr>
        <p:spPr/>
        <p:txBody>
          <a:bodyPr/>
          <a:lstStyle/>
          <a:p>
            <a:pPr>
              <a:defRPr/>
            </a:pPr>
            <a:r>
              <a:rPr lang="en-GB" altLang="en-US"/>
              <a:t>What is a stakeholder</a:t>
            </a:r>
          </a:p>
        </p:txBody>
      </p:sp>
      <p:sp>
        <p:nvSpPr>
          <p:cNvPr id="3" name="Content Placeholder 2">
            <a:extLst>
              <a:ext uri="{FF2B5EF4-FFF2-40B4-BE49-F238E27FC236}">
                <a16:creationId xmlns:a16="http://schemas.microsoft.com/office/drawing/2014/main" xmlns="" id="{F537C288-9C30-4541-A6B1-5FC636A269B2}"/>
              </a:ext>
            </a:extLst>
          </p:cNvPr>
          <p:cNvSpPr>
            <a:spLocks noGrp="1"/>
          </p:cNvSpPr>
          <p:nvPr>
            <p:ph idx="1"/>
          </p:nvPr>
        </p:nvSpPr>
        <p:spPr/>
        <p:txBody>
          <a:bodyPr rtlCol="0">
            <a:normAutofit/>
          </a:bodyPr>
          <a:lstStyle/>
          <a:p>
            <a:pPr>
              <a:buFont typeface="Wingdings 3" charset="2"/>
              <a:buChar char=""/>
              <a:defRPr/>
            </a:pPr>
            <a:r>
              <a:rPr lang="en-GB" dirty="0">
                <a:solidFill>
                  <a:schemeClr val="tx1">
                    <a:lumMod val="75000"/>
                    <a:lumOff val="25000"/>
                  </a:schemeClr>
                </a:solidFill>
              </a:rPr>
              <a:t>A person, group or organisation that has interest or concern in an organisation. Stakeholders can affect or be affected by the organisation's actions, objectives and policies. Some examples of key stakeholders are creditors, directors, employees, government (and its agencies), owners (shareholders), suppliers, unions, and the community from which the business draws its resources.</a:t>
            </a:r>
            <a:br>
              <a:rPr lang="en-GB" dirty="0">
                <a:solidFill>
                  <a:schemeClr val="tx1">
                    <a:lumMod val="75000"/>
                    <a:lumOff val="25000"/>
                  </a:schemeClr>
                </a:solidFill>
              </a:rPr>
            </a:br>
            <a:endParaRPr lang="en-GB" dirty="0">
              <a:solidFill>
                <a:schemeClr val="tx1">
                  <a:lumMod val="75000"/>
                  <a:lumOff val="25000"/>
                </a:schemeClr>
              </a:solidFill>
            </a:endParaRPr>
          </a:p>
        </p:txBody>
      </p:sp>
    </p:spTree>
    <p:extLst>
      <p:ext uri="{BB962C8B-B14F-4D97-AF65-F5344CB8AC3E}">
        <p14:creationId xmlns:p14="http://schemas.microsoft.com/office/powerpoint/2010/main" val="2614603383"/>
      </p:ext>
    </p:extLst>
  </p:cSld>
  <p:clrMapOvr>
    <a:masterClrMapping/>
  </p:clrMapOvr>
  <p:transition>
    <p:wheel spokes="8"/>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xmlns="" id="{58C98E0A-C5B5-6443-A596-64D762E41350}"/>
              </a:ext>
            </a:extLst>
          </p:cNvPr>
          <p:cNvSpPr>
            <a:spLocks noGrp="1"/>
          </p:cNvSpPr>
          <p:nvPr>
            <p:ph type="title"/>
          </p:nvPr>
        </p:nvSpPr>
        <p:spPr/>
        <p:txBody>
          <a:bodyPr/>
          <a:lstStyle/>
          <a:p>
            <a:pPr>
              <a:defRPr/>
            </a:pPr>
            <a:r>
              <a:rPr lang="en-GB" altLang="en-US"/>
              <a:t>Continued</a:t>
            </a:r>
          </a:p>
        </p:txBody>
      </p:sp>
      <p:sp>
        <p:nvSpPr>
          <p:cNvPr id="37891" name="Content Placeholder 2">
            <a:extLst>
              <a:ext uri="{FF2B5EF4-FFF2-40B4-BE49-F238E27FC236}">
                <a16:creationId xmlns:a16="http://schemas.microsoft.com/office/drawing/2014/main" xmlns="" id="{209C8DF4-9839-D540-B876-B899B64E0CB3}"/>
              </a:ext>
            </a:extLst>
          </p:cNvPr>
          <p:cNvSpPr>
            <a:spLocks noGrp="1"/>
          </p:cNvSpPr>
          <p:nvPr>
            <p:ph idx="1"/>
          </p:nvPr>
        </p:nvSpPr>
        <p:spPr/>
        <p:txBody>
          <a:bodyPr/>
          <a:lstStyle/>
          <a:p>
            <a:r>
              <a:rPr lang="en-GB" altLang="en-US"/>
              <a:t>Not all stakeholders are equal. </a:t>
            </a:r>
          </a:p>
          <a:p>
            <a:r>
              <a:rPr lang="en-GB" altLang="en-US"/>
              <a:t>A company's customers are entitled to fair trading practices but they are not entitled to the same consideration as the company's employees.</a:t>
            </a:r>
          </a:p>
          <a:p>
            <a:r>
              <a:rPr lang="en-GB" altLang="en-US"/>
              <a:t>An example of a negative impact on stakeholders is when a company needs to cut costs and plans a round of layoffs. </a:t>
            </a:r>
            <a:br>
              <a:rPr lang="en-GB" altLang="en-US"/>
            </a:br>
            <a:r>
              <a:rPr lang="en-GB" altLang="en-US"/>
              <a:t/>
            </a:r>
            <a:br>
              <a:rPr lang="en-GB" altLang="en-US"/>
            </a:br>
            <a:endParaRPr lang="en-GB" altLang="en-US"/>
          </a:p>
          <a:p>
            <a:endParaRPr lang="en-GB" altLang="en-US"/>
          </a:p>
        </p:txBody>
      </p:sp>
    </p:spTree>
    <p:extLst>
      <p:ext uri="{BB962C8B-B14F-4D97-AF65-F5344CB8AC3E}">
        <p14:creationId xmlns:p14="http://schemas.microsoft.com/office/powerpoint/2010/main" val="2025048554"/>
      </p:ext>
    </p:extLst>
  </p:cSld>
  <p:clrMapOvr>
    <a:masterClrMapping/>
  </p:clrMapOvr>
  <p:transition>
    <p:wheel spokes="8"/>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xmlns="" id="{55904879-6321-E14C-8E32-806B57B3741F}"/>
              </a:ext>
            </a:extLst>
          </p:cNvPr>
          <p:cNvSpPr>
            <a:spLocks noGrp="1" noChangeArrowheads="1"/>
          </p:cNvSpPr>
          <p:nvPr>
            <p:ph type="title"/>
          </p:nvPr>
        </p:nvSpPr>
        <p:spPr/>
        <p:txBody>
          <a:bodyPr/>
          <a:lstStyle/>
          <a:p>
            <a:pPr>
              <a:defRPr/>
            </a:pPr>
            <a:r>
              <a:rPr lang="en-US" altLang="en-US"/>
              <a:t>Who are these stakeholders?</a:t>
            </a:r>
          </a:p>
        </p:txBody>
      </p:sp>
      <p:sp>
        <p:nvSpPr>
          <p:cNvPr id="39939" name="Rectangle 3">
            <a:extLst>
              <a:ext uri="{FF2B5EF4-FFF2-40B4-BE49-F238E27FC236}">
                <a16:creationId xmlns:a16="http://schemas.microsoft.com/office/drawing/2014/main" xmlns="" id="{9671871D-DE86-3F40-8C57-A6219055416D}"/>
              </a:ext>
            </a:extLst>
          </p:cNvPr>
          <p:cNvSpPr>
            <a:spLocks noGrp="1" noChangeArrowheads="1"/>
          </p:cNvSpPr>
          <p:nvPr>
            <p:ph idx="1"/>
          </p:nvPr>
        </p:nvSpPr>
        <p:spPr/>
        <p:txBody>
          <a:bodyPr/>
          <a:lstStyle/>
          <a:p>
            <a:r>
              <a:rPr lang="en-US" altLang="en-US"/>
              <a:t>Owners (that is, the shareholders).</a:t>
            </a:r>
          </a:p>
          <a:p>
            <a:r>
              <a:rPr lang="en-US" altLang="en-US"/>
              <a:t>The corporate managers themselves.</a:t>
            </a:r>
          </a:p>
          <a:p>
            <a:r>
              <a:rPr lang="en-US" altLang="en-US"/>
              <a:t>The local community (and at least sometimes a broader community – regional, national, global).</a:t>
            </a:r>
          </a:p>
          <a:p>
            <a:r>
              <a:rPr lang="en-US" altLang="en-US"/>
              <a:t>The customers.</a:t>
            </a:r>
          </a:p>
          <a:p>
            <a:r>
              <a:rPr lang="en-US" altLang="en-US"/>
              <a:t>The employees.</a:t>
            </a:r>
          </a:p>
          <a:p>
            <a:r>
              <a:rPr lang="en-US" altLang="en-US"/>
              <a:t>The suppliers.</a:t>
            </a:r>
          </a:p>
        </p:txBody>
      </p:sp>
    </p:spTree>
    <p:extLst>
      <p:ext uri="{BB962C8B-B14F-4D97-AF65-F5344CB8AC3E}">
        <p14:creationId xmlns:p14="http://schemas.microsoft.com/office/powerpoint/2010/main" val="3075826435"/>
      </p:ext>
    </p:extLst>
  </p:cSld>
  <p:clrMapOvr>
    <a:masterClrMapping/>
  </p:clrMapOvr>
  <p:transition>
    <p:wheel spokes="8"/>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xmlns="" id="{08F58367-A7C4-8944-A731-E2EBB1619614}"/>
              </a:ext>
            </a:extLst>
          </p:cNvPr>
          <p:cNvSpPr>
            <a:spLocks noGrp="1" noChangeArrowheads="1"/>
          </p:cNvSpPr>
          <p:nvPr>
            <p:ph type="title"/>
          </p:nvPr>
        </p:nvSpPr>
        <p:spPr/>
        <p:txBody>
          <a:bodyPr>
            <a:normAutofit/>
          </a:bodyPr>
          <a:lstStyle/>
          <a:p>
            <a:pPr>
              <a:defRPr/>
            </a:pPr>
            <a:r>
              <a:rPr lang="en-US" altLang="en-US"/>
              <a:t>What characterizes these stakeholders?</a:t>
            </a:r>
          </a:p>
        </p:txBody>
      </p:sp>
      <p:sp>
        <p:nvSpPr>
          <p:cNvPr id="41987" name="Rectangle 3">
            <a:extLst>
              <a:ext uri="{FF2B5EF4-FFF2-40B4-BE49-F238E27FC236}">
                <a16:creationId xmlns:a16="http://schemas.microsoft.com/office/drawing/2014/main" xmlns="" id="{A9E98FFF-B04F-F547-9B09-15E6003F9DD2}"/>
              </a:ext>
            </a:extLst>
          </p:cNvPr>
          <p:cNvSpPr>
            <a:spLocks noGrp="1" noChangeArrowheads="1"/>
          </p:cNvSpPr>
          <p:nvPr>
            <p:ph idx="1"/>
          </p:nvPr>
        </p:nvSpPr>
        <p:spPr/>
        <p:txBody>
          <a:bodyPr/>
          <a:lstStyle/>
          <a:p>
            <a:r>
              <a:rPr lang="en-US" altLang="en-US"/>
              <a:t>They are vital to the survival and success of the corporation.</a:t>
            </a:r>
          </a:p>
          <a:p>
            <a:r>
              <a:rPr lang="en-US" altLang="en-US"/>
              <a:t>Their relationship with the corporation enables them to be benefited by the corporation’s actions and operations.</a:t>
            </a:r>
          </a:p>
          <a:p>
            <a:r>
              <a:rPr lang="en-US" altLang="en-US"/>
              <a:t>This relationship also makes it possible for the corporation to harm them or to violate their rights.</a:t>
            </a:r>
          </a:p>
        </p:txBody>
      </p:sp>
    </p:spTree>
    <p:extLst>
      <p:ext uri="{BB962C8B-B14F-4D97-AF65-F5344CB8AC3E}">
        <p14:creationId xmlns:p14="http://schemas.microsoft.com/office/powerpoint/2010/main" val="1864908093"/>
      </p:ext>
    </p:extLst>
  </p:cSld>
  <p:clrMapOvr>
    <a:masterClrMapping/>
  </p:clrMapOvr>
  <p:transition>
    <p:wheel spokes="8"/>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193DB-C8CF-4B43-A67C-5F437D01C07F}"/>
              </a:ext>
            </a:extLst>
          </p:cNvPr>
          <p:cNvSpPr>
            <a:spLocks noGrp="1"/>
          </p:cNvSpPr>
          <p:nvPr>
            <p:ph type="title"/>
          </p:nvPr>
        </p:nvSpPr>
        <p:spPr/>
        <p:txBody>
          <a:bodyPr/>
          <a:lstStyle/>
          <a:p>
            <a:pPr>
              <a:defRPr/>
            </a:pPr>
            <a:r>
              <a:rPr lang="en-GB" dirty="0"/>
              <a:t>Stakeholder term </a:t>
            </a:r>
          </a:p>
        </p:txBody>
      </p:sp>
      <p:sp>
        <p:nvSpPr>
          <p:cNvPr id="3" name="Content Placeholder 2">
            <a:extLst>
              <a:ext uri="{FF2B5EF4-FFF2-40B4-BE49-F238E27FC236}">
                <a16:creationId xmlns:a16="http://schemas.microsoft.com/office/drawing/2014/main" xmlns="" id="{BB409876-B21B-004D-A3C2-016CB227A051}"/>
              </a:ext>
            </a:extLst>
          </p:cNvPr>
          <p:cNvSpPr>
            <a:spLocks noGrp="1"/>
          </p:cNvSpPr>
          <p:nvPr>
            <p:ph idx="1"/>
          </p:nvPr>
        </p:nvSpPr>
        <p:spPr/>
        <p:txBody>
          <a:bodyPr rtlCol="0">
            <a:normAutofit/>
          </a:bodyPr>
          <a:lstStyle/>
          <a:p>
            <a:pPr>
              <a:defRPr/>
            </a:pPr>
            <a:r>
              <a:rPr lang="en-GB" dirty="0"/>
              <a:t>Powerful because of its conceptual breadth.</a:t>
            </a:r>
          </a:p>
          <a:p>
            <a:pPr>
              <a:defRPr/>
            </a:pPr>
            <a:r>
              <a:rPr lang="en-GB" dirty="0"/>
              <a:t>Term means many different things to different people and evokes praise or scorn from a wide variety of scholars and practitioners of myriad academic disciplines and backgrounds. </a:t>
            </a:r>
          </a:p>
          <a:p>
            <a:pPr>
              <a:defRPr/>
            </a:pPr>
            <a:r>
              <a:rPr lang="en-GB" dirty="0"/>
              <a:t>Breadth of interpretation, one of its greatest strengths and liabilities.</a:t>
            </a:r>
          </a:p>
          <a:p>
            <a:pPr>
              <a:defRPr/>
            </a:pPr>
            <a:r>
              <a:rPr lang="en-GB" dirty="0"/>
              <a:t>Much of the power of stakeholder theory is a direct result of the fact that its managerial prescriptions and implications are nearly limitless.</a:t>
            </a:r>
          </a:p>
          <a:p>
            <a:pPr>
              <a:defRPr/>
            </a:pPr>
            <a:r>
              <a:rPr lang="en-GB" dirty="0"/>
              <a:t>When discussed that managers should attend to stakeholders as a means to achieving other organizational goals such as profit or shareholder wealth maximization) stakeholder theory stands virtually unopposed (Donaldson and Preston 1995; Jensen 2000; Jones1995; Sternberg 2000).</a:t>
            </a:r>
          </a:p>
          <a:p>
            <a:pPr>
              <a:defRPr/>
            </a:pPr>
            <a:endParaRPr lang="en-GB" dirty="0"/>
          </a:p>
        </p:txBody>
      </p:sp>
    </p:spTree>
    <p:extLst>
      <p:ext uri="{BB962C8B-B14F-4D97-AF65-F5344CB8AC3E}">
        <p14:creationId xmlns:p14="http://schemas.microsoft.com/office/powerpoint/2010/main" val="1615716109"/>
      </p:ext>
    </p:extLst>
  </p:cSld>
  <p:clrMapOvr>
    <a:masterClrMapping/>
  </p:clrMapOvr>
  <p:transition>
    <p:wheel spokes="8"/>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53CA68BA-FE36-1341-AAC4-84CF8A647E2D}"/>
              </a:ext>
            </a:extLst>
          </p:cNvPr>
          <p:cNvSpPr>
            <a:spLocks noGrp="1" noChangeArrowheads="1"/>
          </p:cNvSpPr>
          <p:nvPr>
            <p:ph type="title"/>
          </p:nvPr>
        </p:nvSpPr>
        <p:spPr/>
        <p:txBody>
          <a:bodyPr>
            <a:normAutofit/>
          </a:bodyPr>
          <a:lstStyle/>
          <a:p>
            <a:pPr>
              <a:defRPr/>
            </a:pPr>
            <a:r>
              <a:rPr lang="en-US" altLang="en-US"/>
              <a:t>What is Edward (Freeman’s) argument for his theory?</a:t>
            </a:r>
          </a:p>
        </p:txBody>
      </p:sp>
      <p:sp>
        <p:nvSpPr>
          <p:cNvPr id="8195" name="Rectangle 3">
            <a:extLst>
              <a:ext uri="{FF2B5EF4-FFF2-40B4-BE49-F238E27FC236}">
                <a16:creationId xmlns:a16="http://schemas.microsoft.com/office/drawing/2014/main" xmlns="" id="{EB7CC356-2635-0B42-9B9C-CC7EEB269F50}"/>
              </a:ext>
            </a:extLst>
          </p:cNvPr>
          <p:cNvSpPr>
            <a:spLocks noGrp="1" noChangeArrowheads="1"/>
          </p:cNvSpPr>
          <p:nvPr>
            <p:ph idx="1"/>
          </p:nvPr>
        </p:nvSpPr>
        <p:spPr/>
        <p:txBody>
          <a:bodyPr rtlCol="0">
            <a:normAutofit/>
          </a:bodyPr>
          <a:lstStyle/>
          <a:p>
            <a:pPr>
              <a:defRPr/>
            </a:pPr>
            <a:r>
              <a:rPr lang="en-US" altLang="en-US" sz="2100" dirty="0"/>
              <a:t>The “legal argument” – Society has substantially limited the unrestricted pursuit of profit </a:t>
            </a:r>
            <a:r>
              <a:rPr lang="en-US" altLang="en-US" sz="2100" i="1" dirty="0"/>
              <a:t>via</a:t>
            </a:r>
            <a:r>
              <a:rPr lang="en-US" altLang="en-US" sz="2100" dirty="0"/>
              <a:t> laws and regulations. This means Friedman’s theory is hypothetical and essentially useless.</a:t>
            </a:r>
          </a:p>
          <a:p>
            <a:pPr>
              <a:defRPr/>
            </a:pPr>
            <a:r>
              <a:rPr lang="en-US" altLang="en-US" sz="2100" dirty="0"/>
              <a:t>The “economic argument” – Friedman’s theory assumes there are no economic externalities, moral hazards in the form of pass-along costs, or monopolies. </a:t>
            </a:r>
          </a:p>
          <a:p>
            <a:pPr>
              <a:defRPr/>
            </a:pPr>
            <a:r>
              <a:rPr lang="en-US" altLang="en-US" sz="2100" dirty="0"/>
              <a:t>But all of these really exist, so his shareholder theory is false.</a:t>
            </a:r>
          </a:p>
          <a:p>
            <a:pPr>
              <a:defRPr/>
            </a:pPr>
            <a:endParaRPr lang="en-US" altLang="en-US" sz="2100" dirty="0"/>
          </a:p>
        </p:txBody>
      </p:sp>
    </p:spTree>
    <p:extLst>
      <p:ext uri="{BB962C8B-B14F-4D97-AF65-F5344CB8AC3E}">
        <p14:creationId xmlns:p14="http://schemas.microsoft.com/office/powerpoint/2010/main" val="2518012591"/>
      </p:ext>
    </p:extLst>
  </p:cSld>
  <p:clrMapOvr>
    <a:masterClrMapping/>
  </p:clrMapOvr>
  <p:transition>
    <p:wheel spokes="8"/>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27A5FD7E-A583-414B-9977-D01F25E68FFA}"/>
              </a:ext>
            </a:extLst>
          </p:cNvPr>
          <p:cNvSpPr>
            <a:spLocks noGrp="1" noChangeArrowheads="1"/>
          </p:cNvSpPr>
          <p:nvPr>
            <p:ph type="title"/>
          </p:nvPr>
        </p:nvSpPr>
        <p:spPr/>
        <p:txBody>
          <a:bodyPr>
            <a:normAutofit fontScale="90000"/>
          </a:bodyPr>
          <a:lstStyle/>
          <a:p>
            <a:pPr>
              <a:defRPr/>
            </a:pPr>
            <a:r>
              <a:rPr lang="en-US" altLang="en-US" dirty="0"/>
              <a:t>So, what does Freeman’s theory require corporations to do?</a:t>
            </a:r>
          </a:p>
        </p:txBody>
      </p:sp>
      <p:sp>
        <p:nvSpPr>
          <p:cNvPr id="47107" name="Rectangle 3">
            <a:extLst>
              <a:ext uri="{FF2B5EF4-FFF2-40B4-BE49-F238E27FC236}">
                <a16:creationId xmlns:a16="http://schemas.microsoft.com/office/drawing/2014/main" xmlns="" id="{33961C2F-DF46-0D43-830A-723486C6A539}"/>
              </a:ext>
            </a:extLst>
          </p:cNvPr>
          <p:cNvSpPr>
            <a:spLocks noGrp="1" noChangeArrowheads="1"/>
          </p:cNvSpPr>
          <p:nvPr>
            <p:ph idx="1"/>
          </p:nvPr>
        </p:nvSpPr>
        <p:spPr/>
        <p:txBody>
          <a:bodyPr/>
          <a:lstStyle/>
          <a:p>
            <a:r>
              <a:rPr lang="en-US" altLang="en-US" b="1" dirty="0">
                <a:solidFill>
                  <a:srgbClr val="7030A0"/>
                </a:solidFill>
              </a:rPr>
              <a:t>Corporations have to take </a:t>
            </a:r>
            <a:r>
              <a:rPr lang="en-US" altLang="en-US" b="1" u="sng" dirty="0">
                <a:solidFill>
                  <a:srgbClr val="7030A0"/>
                </a:solidFill>
              </a:rPr>
              <a:t>all</a:t>
            </a:r>
            <a:r>
              <a:rPr lang="en-US" altLang="en-US" b="1" dirty="0">
                <a:solidFill>
                  <a:srgbClr val="7030A0"/>
                </a:solidFill>
              </a:rPr>
              <a:t> of the stakeholder groups into account when making a decision.</a:t>
            </a:r>
          </a:p>
          <a:p>
            <a:r>
              <a:rPr lang="en-US" altLang="en-US" b="1" dirty="0">
                <a:solidFill>
                  <a:srgbClr val="7030A0"/>
                </a:solidFill>
              </a:rPr>
              <a:t>But, there are many different ways to take them into account – for example</a:t>
            </a:r>
          </a:p>
          <a:p>
            <a:pPr lvl="1"/>
            <a:r>
              <a:rPr lang="en-US" altLang="en-US" b="1" dirty="0">
                <a:solidFill>
                  <a:srgbClr val="7030A0"/>
                </a:solidFill>
              </a:rPr>
              <a:t>Kantian ethics Golden Rule/Categorical Imperative 1 and 2</a:t>
            </a:r>
          </a:p>
          <a:p>
            <a:pPr lvl="1"/>
            <a:r>
              <a:rPr lang="en-US" altLang="en-US" b="1" dirty="0">
                <a:solidFill>
                  <a:srgbClr val="7030A0"/>
                </a:solidFill>
              </a:rPr>
              <a:t>Utilitarian ethics (maximize happiness)</a:t>
            </a:r>
          </a:p>
          <a:p>
            <a:pPr lvl="1"/>
            <a:r>
              <a:rPr lang="en-US" altLang="en-US" b="1" dirty="0">
                <a:solidFill>
                  <a:srgbClr val="7030A0"/>
                </a:solidFill>
              </a:rPr>
              <a:t>Rawls’ theory about justice (socially just allocation of goods/distributive justice)</a:t>
            </a:r>
          </a:p>
          <a:p>
            <a:pPr lvl="1"/>
            <a:r>
              <a:rPr lang="en-US" altLang="en-US" b="1" dirty="0">
                <a:solidFill>
                  <a:srgbClr val="7030A0"/>
                </a:solidFill>
              </a:rPr>
              <a:t>TBC</a:t>
            </a:r>
          </a:p>
        </p:txBody>
      </p:sp>
    </p:spTree>
    <p:extLst>
      <p:ext uri="{BB962C8B-B14F-4D97-AF65-F5344CB8AC3E}">
        <p14:creationId xmlns:p14="http://schemas.microsoft.com/office/powerpoint/2010/main" val="1650168769"/>
      </p:ext>
    </p:extLst>
  </p:cSld>
  <p:clrMapOvr>
    <a:masterClrMapping/>
  </p:clrMapOvr>
  <p:transition>
    <p:wheel spokes="8"/>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xmlns="" id="{37A3FE68-C446-2449-8B4A-AB4D130ADC09}"/>
              </a:ext>
            </a:extLst>
          </p:cNvPr>
          <p:cNvSpPr>
            <a:spLocks noGrp="1" noChangeArrowheads="1"/>
          </p:cNvSpPr>
          <p:nvPr>
            <p:ph type="title"/>
          </p:nvPr>
        </p:nvSpPr>
        <p:spPr/>
        <p:txBody>
          <a:bodyPr>
            <a:normAutofit/>
          </a:bodyPr>
          <a:lstStyle/>
          <a:p>
            <a:pPr>
              <a:defRPr/>
            </a:pPr>
            <a:r>
              <a:rPr lang="en-US" altLang="en-US" dirty="0"/>
              <a:t>Freeman’s Kantian example</a:t>
            </a:r>
          </a:p>
        </p:txBody>
      </p:sp>
      <p:sp>
        <p:nvSpPr>
          <p:cNvPr id="49155" name="Rectangle 3">
            <a:extLst>
              <a:ext uri="{FF2B5EF4-FFF2-40B4-BE49-F238E27FC236}">
                <a16:creationId xmlns:a16="http://schemas.microsoft.com/office/drawing/2014/main" xmlns="" id="{8D1C6872-7D70-D542-855F-7055B8328B50}"/>
              </a:ext>
            </a:extLst>
          </p:cNvPr>
          <p:cNvSpPr>
            <a:spLocks noGrp="1" noChangeArrowheads="1"/>
          </p:cNvSpPr>
          <p:nvPr>
            <p:ph idx="1"/>
          </p:nvPr>
        </p:nvSpPr>
        <p:spPr>
          <a:xfrm>
            <a:off x="1485900" y="2228851"/>
            <a:ext cx="6172200" cy="3223022"/>
          </a:xfrm>
        </p:spPr>
        <p:txBody>
          <a:bodyPr/>
          <a:lstStyle/>
          <a:p>
            <a:r>
              <a:rPr lang="en-US" altLang="en-US"/>
              <a:t>Paying attention to customer’s needs </a:t>
            </a:r>
            <a:r>
              <a:rPr lang="en-US" altLang="en-US">
                <a:cs typeface="Arial" panose="020B0604020202020204" pitchFamily="34" charset="0"/>
              </a:rPr>
              <a:t>→ stable business processes (sales of products and purchases of raw materials).</a:t>
            </a:r>
          </a:p>
          <a:p>
            <a:r>
              <a:rPr lang="en-US" altLang="en-US">
                <a:cs typeface="Arial" panose="020B0604020202020204" pitchFamily="34" charset="0"/>
              </a:rPr>
              <a:t>But paying attention to customer’s needs IS a Kantian treatment of the customer as an end rather than exploiting them as a means only.</a:t>
            </a:r>
          </a:p>
        </p:txBody>
      </p:sp>
    </p:spTree>
    <p:extLst>
      <p:ext uri="{BB962C8B-B14F-4D97-AF65-F5344CB8AC3E}">
        <p14:creationId xmlns:p14="http://schemas.microsoft.com/office/powerpoint/2010/main" val="3812052404"/>
      </p:ext>
    </p:extLst>
  </p:cSld>
  <p:clrMapOvr>
    <a:masterClrMapping/>
  </p:clrMapOvr>
  <p:transition>
    <p:wheel spokes="8"/>
  </p:transition>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xmlns="" id="{4C7E0DB5-84EF-094F-824D-F4561725F7D1}"/>
              </a:ext>
            </a:extLst>
          </p:cNvPr>
          <p:cNvSpPr>
            <a:spLocks noGrp="1" noChangeArrowheads="1"/>
          </p:cNvSpPr>
          <p:nvPr>
            <p:ph type="title"/>
          </p:nvPr>
        </p:nvSpPr>
        <p:spPr/>
        <p:txBody>
          <a:bodyPr>
            <a:normAutofit/>
          </a:bodyPr>
          <a:lstStyle/>
          <a:p>
            <a:pPr>
              <a:defRPr/>
            </a:pPr>
            <a:r>
              <a:rPr lang="en-US" altLang="en-US" dirty="0"/>
              <a:t>Freeman’s Rawlsian example</a:t>
            </a:r>
          </a:p>
        </p:txBody>
      </p:sp>
      <p:sp>
        <p:nvSpPr>
          <p:cNvPr id="51203" name="Rectangle 3">
            <a:extLst>
              <a:ext uri="{FF2B5EF4-FFF2-40B4-BE49-F238E27FC236}">
                <a16:creationId xmlns:a16="http://schemas.microsoft.com/office/drawing/2014/main" xmlns="" id="{245D63A9-9B24-974F-A6BE-1CE354879F26}"/>
              </a:ext>
            </a:extLst>
          </p:cNvPr>
          <p:cNvSpPr>
            <a:spLocks noGrp="1" noChangeArrowheads="1"/>
          </p:cNvSpPr>
          <p:nvPr>
            <p:ph idx="1"/>
          </p:nvPr>
        </p:nvSpPr>
        <p:spPr/>
        <p:txBody>
          <a:bodyPr/>
          <a:lstStyle/>
          <a:p>
            <a:r>
              <a:rPr lang="en-US" altLang="en-US"/>
              <a:t>View the mutual relationships among a corporation’s stakeholders as a set of contracts. Then ask, “What would assure the fairness of these?”</a:t>
            </a:r>
          </a:p>
          <a:p>
            <a:pPr lvl="1"/>
            <a:r>
              <a:rPr lang="en-US" altLang="en-US"/>
              <a:t>Basic equality among the stakeholders in terms of their moral rights (each “contract” is as morally important as the others).</a:t>
            </a:r>
          </a:p>
          <a:p>
            <a:pPr lvl="1"/>
            <a:r>
              <a:rPr lang="en-US" altLang="en-US"/>
              <a:t>Inequalities in the amount of benefits to the stakeholder groups demonstrably raise the level of the least well-off stakeholder group.</a:t>
            </a:r>
          </a:p>
        </p:txBody>
      </p:sp>
    </p:spTree>
    <p:extLst>
      <p:ext uri="{BB962C8B-B14F-4D97-AF65-F5344CB8AC3E}">
        <p14:creationId xmlns:p14="http://schemas.microsoft.com/office/powerpoint/2010/main" val="1345130545"/>
      </p:ext>
    </p:extLst>
  </p:cSld>
  <p:clrMapOvr>
    <a:masterClrMapping/>
  </p:clrMapOvr>
  <p:transition>
    <p:wheel spokes="8"/>
  </p:transition>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a:extLst>
              <a:ext uri="{FF2B5EF4-FFF2-40B4-BE49-F238E27FC236}">
                <a16:creationId xmlns:a16="http://schemas.microsoft.com/office/drawing/2014/main" xmlns="" id="{EA1F9100-CD1F-E74B-8C35-F6C8EAE77921}"/>
              </a:ext>
            </a:extLst>
          </p:cNvPr>
          <p:cNvSpPr>
            <a:spLocks noGrp="1"/>
          </p:cNvSpPr>
          <p:nvPr>
            <p:ph type="title"/>
          </p:nvPr>
        </p:nvSpPr>
        <p:spPr>
          <a:xfrm>
            <a:off x="1485900" y="971550"/>
            <a:ext cx="6172200" cy="800100"/>
          </a:xfrm>
        </p:spPr>
        <p:txBody>
          <a:bodyPr>
            <a:normAutofit fontScale="90000"/>
          </a:bodyPr>
          <a:lstStyle/>
          <a:p>
            <a:pPr>
              <a:defRPr/>
            </a:pPr>
            <a:r>
              <a:rPr lang="en-US" altLang="en-US" sz="2400"/>
              <a:t>How do Friedman and Freeman differ in analyzing a case?</a:t>
            </a:r>
          </a:p>
        </p:txBody>
      </p:sp>
      <p:sp>
        <p:nvSpPr>
          <p:cNvPr id="12291" name="Content Placeholder 4">
            <a:extLst>
              <a:ext uri="{FF2B5EF4-FFF2-40B4-BE49-F238E27FC236}">
                <a16:creationId xmlns:a16="http://schemas.microsoft.com/office/drawing/2014/main" xmlns="" id="{57C67B0F-62F7-7B4B-AF6C-78F95196E18F}"/>
              </a:ext>
            </a:extLst>
          </p:cNvPr>
          <p:cNvSpPr>
            <a:spLocks noGrp="1"/>
          </p:cNvSpPr>
          <p:nvPr>
            <p:ph sz="half" idx="1"/>
          </p:nvPr>
        </p:nvSpPr>
        <p:spPr>
          <a:xfrm>
            <a:off x="1485900" y="1771650"/>
            <a:ext cx="3028950" cy="4000500"/>
          </a:xfrm>
        </p:spPr>
        <p:txBody>
          <a:bodyPr rtlCol="0">
            <a:normAutofit/>
          </a:bodyPr>
          <a:lstStyle/>
          <a:p>
            <a:pPr>
              <a:defRPr/>
            </a:pPr>
            <a:r>
              <a:rPr lang="en-US" altLang="en-US" sz="1800" dirty="0"/>
              <a:t>Friedman says to maximize profit a) within the law and b) without violating social standards.</a:t>
            </a:r>
          </a:p>
          <a:p>
            <a:pPr lvl="1">
              <a:defRPr/>
            </a:pPr>
            <a:r>
              <a:rPr lang="en-US" altLang="en-US" dirty="0"/>
              <a:t>So, in looking at a business decision (or analyzing a case), identify relevant laws and regulations – and also identify current social standards and opinions.</a:t>
            </a:r>
          </a:p>
          <a:p>
            <a:pPr lvl="1">
              <a:defRPr/>
            </a:pPr>
            <a:r>
              <a:rPr lang="en-US" altLang="en-US" dirty="0"/>
              <a:t>Maximize profit without breaking laws/regulations AND without “disturbing” society so much that it decreases profits.</a:t>
            </a:r>
          </a:p>
        </p:txBody>
      </p:sp>
      <p:sp>
        <p:nvSpPr>
          <p:cNvPr id="12292" name="Content Placeholder 5">
            <a:extLst>
              <a:ext uri="{FF2B5EF4-FFF2-40B4-BE49-F238E27FC236}">
                <a16:creationId xmlns:a16="http://schemas.microsoft.com/office/drawing/2014/main" xmlns="" id="{E6C65DB1-FE6C-BF4D-AE81-7AFA3EB13F8C}"/>
              </a:ext>
            </a:extLst>
          </p:cNvPr>
          <p:cNvSpPr>
            <a:spLocks noGrp="1"/>
          </p:cNvSpPr>
          <p:nvPr>
            <p:ph sz="half" idx="2"/>
          </p:nvPr>
        </p:nvSpPr>
        <p:spPr>
          <a:xfrm>
            <a:off x="4629150" y="1771650"/>
            <a:ext cx="3028950" cy="4057650"/>
          </a:xfrm>
        </p:spPr>
        <p:txBody>
          <a:bodyPr rtlCol="0">
            <a:normAutofit/>
          </a:bodyPr>
          <a:lstStyle/>
          <a:p>
            <a:pPr>
              <a:defRPr/>
            </a:pPr>
            <a:r>
              <a:rPr lang="en-US" altLang="en-US" sz="1800" dirty="0"/>
              <a:t>Freeman says to a) identify stakeholder groups and b) make a decision that “takes them into account.”</a:t>
            </a:r>
          </a:p>
          <a:p>
            <a:pPr lvl="1">
              <a:defRPr/>
            </a:pPr>
            <a:r>
              <a:rPr lang="en-US" altLang="en-US" dirty="0"/>
              <a:t>So, in looking at a business decision (or analyzing a case), identify all stakeholder groups.</a:t>
            </a:r>
          </a:p>
          <a:p>
            <a:pPr lvl="1">
              <a:defRPr/>
            </a:pPr>
            <a:r>
              <a:rPr lang="en-US" altLang="en-US" dirty="0"/>
              <a:t>Identify available options and determine the effect they will have on the stakeholders.</a:t>
            </a:r>
          </a:p>
          <a:p>
            <a:pPr lvl="1">
              <a:defRPr/>
            </a:pPr>
            <a:r>
              <a:rPr lang="en-US" altLang="en-US" dirty="0"/>
              <a:t>Select and apply an ethical theory to these options to determine the best one.</a:t>
            </a:r>
          </a:p>
        </p:txBody>
      </p:sp>
    </p:spTree>
    <p:extLst>
      <p:ext uri="{BB962C8B-B14F-4D97-AF65-F5344CB8AC3E}">
        <p14:creationId xmlns:p14="http://schemas.microsoft.com/office/powerpoint/2010/main" val="2132296263"/>
      </p:ext>
    </p:extLst>
  </p:cSld>
  <p:clrMapOvr>
    <a:masterClrMapping/>
  </p:clrMapOvr>
  <p:transition>
    <p:wheel spokes="8"/>
  </p:transition>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3">
            <a:extLst>
              <a:ext uri="{FF2B5EF4-FFF2-40B4-BE49-F238E27FC236}">
                <a16:creationId xmlns:a16="http://schemas.microsoft.com/office/drawing/2014/main" xmlns="" id="{F9C34B39-6A38-3F49-824C-176B630003F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78969" y="2308622"/>
            <a:ext cx="2771775" cy="249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735755"/>
      </p:ext>
    </p:extLst>
  </p:cSld>
  <p:clrMapOvr>
    <a:masterClrMapping/>
  </p:clrMapOvr>
  <p:transition>
    <p:wheel spokes="8"/>
  </p:transition>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F8467C-A07A-954B-AE58-25CC1340E970}"/>
              </a:ext>
            </a:extLst>
          </p:cNvPr>
          <p:cNvSpPr>
            <a:spLocks noGrp="1"/>
          </p:cNvSpPr>
          <p:nvPr>
            <p:ph type="title"/>
          </p:nvPr>
        </p:nvSpPr>
        <p:spPr/>
        <p:txBody>
          <a:bodyPr/>
          <a:lstStyle/>
          <a:p>
            <a:pPr>
              <a:defRPr/>
            </a:pPr>
            <a:r>
              <a:rPr lang="en-GB" dirty="0"/>
              <a:t>T</a:t>
            </a:r>
            <a:r>
              <a:rPr lang="en-GB" dirty="0" smtClean="0"/>
              <a:t>ask</a:t>
            </a:r>
            <a:endParaRPr lang="en-GB" dirty="0"/>
          </a:p>
        </p:txBody>
      </p:sp>
    </p:spTree>
    <p:extLst>
      <p:ext uri="{BB962C8B-B14F-4D97-AF65-F5344CB8AC3E}">
        <p14:creationId xmlns:p14="http://schemas.microsoft.com/office/powerpoint/2010/main" val="2237305503"/>
      </p:ext>
    </p:extLst>
  </p:cSld>
  <p:clrMapOvr>
    <a:masterClrMapping/>
  </p:clrMapOvr>
  <p:transition>
    <p:wheel spokes="8"/>
  </p:transition>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8AB7D4-20D5-A348-8932-B8832DD9BD5C}"/>
              </a:ext>
            </a:extLst>
          </p:cNvPr>
          <p:cNvSpPr>
            <a:spLocks noGrp="1"/>
          </p:cNvSpPr>
          <p:nvPr>
            <p:ph type="title"/>
          </p:nvPr>
        </p:nvSpPr>
        <p:spPr/>
        <p:txBody>
          <a:bodyPr/>
          <a:lstStyle/>
          <a:p>
            <a:pPr>
              <a:defRPr/>
            </a:pPr>
            <a:r>
              <a:rPr lang="en-GB" dirty="0"/>
              <a:t>Burger Man Profile</a:t>
            </a:r>
          </a:p>
        </p:txBody>
      </p:sp>
      <p:sp>
        <p:nvSpPr>
          <p:cNvPr id="3" name="Content Placeholder 2">
            <a:extLst>
              <a:ext uri="{FF2B5EF4-FFF2-40B4-BE49-F238E27FC236}">
                <a16:creationId xmlns:a16="http://schemas.microsoft.com/office/drawing/2014/main" xmlns="" id="{D96FA9C5-0284-8846-BBD4-AD71D582ABDE}"/>
              </a:ext>
            </a:extLst>
          </p:cNvPr>
          <p:cNvSpPr>
            <a:spLocks noGrp="1"/>
          </p:cNvSpPr>
          <p:nvPr>
            <p:ph idx="1"/>
          </p:nvPr>
        </p:nvSpPr>
        <p:spPr/>
        <p:txBody>
          <a:bodyPr rtlCol="0">
            <a:normAutofit lnSpcReduction="10000"/>
          </a:bodyPr>
          <a:lstStyle/>
          <a:p>
            <a:pPr>
              <a:defRPr/>
            </a:pPr>
            <a:r>
              <a:rPr lang="en-GB" dirty="0"/>
              <a:t>Burger Man is a franchise that began by selling the fast food burgers, </a:t>
            </a:r>
            <a:r>
              <a:rPr lang="en-GB" dirty="0" err="1"/>
              <a:t>french</a:t>
            </a:r>
            <a:r>
              <a:rPr lang="en-GB" dirty="0"/>
              <a:t> fries, and milk shakes. As the company has matured and faced other competitors in this market niche, it has, of course, developed a more sophisticated set of products and services. But it has also been challenged on various issues related to CSR. Groups representing the rights and interests of animals have criticized the agribusiness methods used by its suppliers. Recently, public interest groups have blamed Burger Man and its competitors for encouraging unhealthy dietary habits among its customers and the public in general. Shareholders are concerned that the company continue to be profitable and provide them with a good return on investment. Governmental regulatory agencies such as the EPA (Environmental Protection Agency) wish to hold Burger Man accountable for conforming to its regulations. </a:t>
            </a:r>
          </a:p>
          <a:p>
            <a:pPr>
              <a:defRPr/>
            </a:pPr>
            <a:r>
              <a:rPr lang="en-GB" dirty="0"/>
              <a:t>In short there are several stakeholder groups surrounding this corporation, each vying for its particular interest. </a:t>
            </a:r>
          </a:p>
        </p:txBody>
      </p:sp>
    </p:spTree>
    <p:extLst>
      <p:ext uri="{BB962C8B-B14F-4D97-AF65-F5344CB8AC3E}">
        <p14:creationId xmlns:p14="http://schemas.microsoft.com/office/powerpoint/2010/main" val="2299602526"/>
      </p:ext>
    </p:extLst>
  </p:cSld>
  <p:clrMapOvr>
    <a:masterClrMapping/>
  </p:clrMapOvr>
  <p:transition>
    <p:wheel spokes="8"/>
  </p:transition>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421FE8-81B7-644F-B2C7-050394EBAE13}"/>
              </a:ext>
            </a:extLst>
          </p:cNvPr>
          <p:cNvSpPr>
            <a:spLocks noGrp="1"/>
          </p:cNvSpPr>
          <p:nvPr>
            <p:ph type="title"/>
          </p:nvPr>
        </p:nvSpPr>
        <p:spPr/>
        <p:txBody>
          <a:bodyPr/>
          <a:lstStyle/>
          <a:p>
            <a:pPr>
              <a:defRPr/>
            </a:pPr>
            <a:r>
              <a:rPr lang="en-GB" dirty="0"/>
              <a:t>Group Task</a:t>
            </a:r>
          </a:p>
        </p:txBody>
      </p:sp>
      <p:sp>
        <p:nvSpPr>
          <p:cNvPr id="58371" name="Content Placeholder 2">
            <a:extLst>
              <a:ext uri="{FF2B5EF4-FFF2-40B4-BE49-F238E27FC236}">
                <a16:creationId xmlns:a16="http://schemas.microsoft.com/office/drawing/2014/main" xmlns="" id="{FC4FD86E-7D47-1247-A541-D3009B049A25}"/>
              </a:ext>
            </a:extLst>
          </p:cNvPr>
          <p:cNvSpPr>
            <a:spLocks noGrp="1"/>
          </p:cNvSpPr>
          <p:nvPr>
            <p:ph idx="1"/>
          </p:nvPr>
        </p:nvSpPr>
        <p:spPr/>
        <p:txBody>
          <a:bodyPr/>
          <a:lstStyle/>
          <a:p>
            <a:r>
              <a:rPr lang="en-GB" altLang="en-US"/>
              <a:t>Take your assigned stakeholder group and prepare a short presentation (five minutes maximum) on your stakeholder's interests, rights, needs, and vulnerabilities.</a:t>
            </a:r>
          </a:p>
          <a:p>
            <a:endParaRPr lang="en-GB" altLang="en-US"/>
          </a:p>
        </p:txBody>
      </p:sp>
    </p:spTree>
    <p:extLst>
      <p:ext uri="{BB962C8B-B14F-4D97-AF65-F5344CB8AC3E}">
        <p14:creationId xmlns:p14="http://schemas.microsoft.com/office/powerpoint/2010/main" val="772318197"/>
      </p:ext>
    </p:extLst>
  </p:cSld>
  <p:clrMapOvr>
    <a:masterClrMapping/>
  </p:clrMapOvr>
  <p:transition>
    <p:wheel spokes="8"/>
  </p:transition>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6BF91F-32F2-9647-9964-0E651EE8631B}"/>
              </a:ext>
            </a:extLst>
          </p:cNvPr>
          <p:cNvSpPr>
            <a:spLocks noGrp="1"/>
          </p:cNvSpPr>
          <p:nvPr>
            <p:ph type="title"/>
          </p:nvPr>
        </p:nvSpPr>
        <p:spPr/>
        <p:txBody>
          <a:bodyPr/>
          <a:lstStyle/>
          <a:p>
            <a:pPr>
              <a:defRPr/>
            </a:pPr>
            <a:r>
              <a:rPr lang="en-GB" dirty="0"/>
              <a:t>Burger Man Customers</a:t>
            </a:r>
          </a:p>
        </p:txBody>
      </p:sp>
      <p:sp>
        <p:nvSpPr>
          <p:cNvPr id="3" name="Content Placeholder 2">
            <a:extLst>
              <a:ext uri="{FF2B5EF4-FFF2-40B4-BE49-F238E27FC236}">
                <a16:creationId xmlns:a16="http://schemas.microsoft.com/office/drawing/2014/main" xmlns="" id="{CFC4231F-3269-9E46-BE3B-6B9C123A7CD7}"/>
              </a:ext>
            </a:extLst>
          </p:cNvPr>
          <p:cNvSpPr>
            <a:spLocks noGrp="1"/>
          </p:cNvSpPr>
          <p:nvPr>
            <p:ph idx="1"/>
          </p:nvPr>
        </p:nvSpPr>
        <p:spPr/>
        <p:txBody>
          <a:bodyPr rtlCol="0">
            <a:normAutofit lnSpcReduction="10000"/>
          </a:bodyPr>
          <a:lstStyle/>
          <a:p>
            <a:pPr marL="0" indent="0">
              <a:buNone/>
              <a:defRPr/>
            </a:pPr>
            <a:endParaRPr lang="en-GB" dirty="0"/>
          </a:p>
          <a:p>
            <a:pPr>
              <a:defRPr/>
            </a:pPr>
            <a:r>
              <a:rPr lang="en-GB" dirty="0"/>
              <a:t>Burger Man customers are the consumers who go to its restaurant and enjoy its food services. You need to explore Burger Man's social responsibilities to its customers.</a:t>
            </a:r>
          </a:p>
          <a:p>
            <a:pPr>
              <a:defRPr/>
            </a:pPr>
            <a:r>
              <a:rPr lang="en-GB" dirty="0"/>
              <a:t>Are the responsibilities just about providing them an enjoyable product at a reasonable price? Or does BM's social responsibilities go beyond this?</a:t>
            </a:r>
          </a:p>
          <a:p>
            <a:pPr>
              <a:defRPr/>
            </a:pPr>
            <a:r>
              <a:rPr lang="en-GB" dirty="0"/>
              <a:t>Burger Man has extensive interactions with its suppliers that include meat packing corporations and agri-business concerns. How should Burger Man choose its suppliers? How carefully should it monitor their activities. To what extent is Burger Man responsible for the untoward activities of these groups?</a:t>
            </a:r>
          </a:p>
          <a:p>
            <a:pPr>
              <a:defRPr/>
            </a:pPr>
            <a:r>
              <a:rPr lang="en-GB" dirty="0"/>
              <a:t>How responsible is Burger Man for shaping the dietary habits of its customers? Does it bear responsibility for the health problems that its public develops from bad dietary practices?</a:t>
            </a:r>
          </a:p>
          <a:p>
            <a:pPr>
              <a:defRPr/>
            </a:pPr>
            <a:endParaRPr lang="en-GB" dirty="0"/>
          </a:p>
        </p:txBody>
      </p:sp>
    </p:spTree>
    <p:extLst>
      <p:ext uri="{BB962C8B-B14F-4D97-AF65-F5344CB8AC3E}">
        <p14:creationId xmlns:p14="http://schemas.microsoft.com/office/powerpoint/2010/main" val="2437230227"/>
      </p:ext>
    </p:extLst>
  </p:cSld>
  <p:clrMapOvr>
    <a:masterClrMapping/>
  </p:clrMapOvr>
  <p:transition>
    <p:wheel spokes="8"/>
  </p:transition>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16114A-EA47-8D43-99E5-016AFC0E597E}"/>
              </a:ext>
            </a:extLst>
          </p:cNvPr>
          <p:cNvSpPr>
            <a:spLocks noGrp="1"/>
          </p:cNvSpPr>
          <p:nvPr>
            <p:ph type="title"/>
          </p:nvPr>
        </p:nvSpPr>
        <p:spPr/>
        <p:txBody>
          <a:bodyPr>
            <a:normAutofit fontScale="90000"/>
          </a:bodyPr>
          <a:lstStyle/>
          <a:p>
            <a:pPr>
              <a:defRPr/>
            </a:pPr>
            <a:r>
              <a:rPr lang="en-GB" dirty="0"/>
              <a:t>Burger Man Shareholders </a:t>
            </a:r>
            <a:br>
              <a:rPr lang="en-GB" dirty="0"/>
            </a:br>
            <a:endParaRPr lang="en-GB" dirty="0"/>
          </a:p>
        </p:txBody>
      </p:sp>
      <p:sp>
        <p:nvSpPr>
          <p:cNvPr id="60419" name="Content Placeholder 2">
            <a:extLst>
              <a:ext uri="{FF2B5EF4-FFF2-40B4-BE49-F238E27FC236}">
                <a16:creationId xmlns:a16="http://schemas.microsoft.com/office/drawing/2014/main" xmlns="" id="{7DD5B4F9-3238-CC42-B01E-99FECF6FD6C9}"/>
              </a:ext>
            </a:extLst>
          </p:cNvPr>
          <p:cNvSpPr>
            <a:spLocks noGrp="1"/>
          </p:cNvSpPr>
          <p:nvPr>
            <p:ph idx="1"/>
          </p:nvPr>
        </p:nvSpPr>
        <p:spPr/>
        <p:txBody>
          <a:bodyPr>
            <a:normAutofit/>
          </a:bodyPr>
          <a:lstStyle/>
          <a:p>
            <a:r>
              <a:rPr lang="en-GB" altLang="en-US"/>
              <a:t>Burger Man shareholders are investors who have purchased shares of Burger Man's publicly traded stock. </a:t>
            </a:r>
          </a:p>
          <a:p>
            <a:r>
              <a:rPr lang="en-GB" altLang="en-US"/>
              <a:t>What are their stakes? What are their responsibilities? For example, how closely should shareholders monitor the actions of their agents, i.e., Burger Man's managers? Are shareholders responsible for holding Burger Man to certain standards of CSR? What are these standards and how do they stand in relation to the different models of social responsibility? </a:t>
            </a:r>
          </a:p>
          <a:p>
            <a:r>
              <a:rPr lang="en-GB" altLang="en-US"/>
              <a:t>Prepare your presentation around these issues. Address shareholder interests (stakes) and responsibilities. </a:t>
            </a:r>
          </a:p>
          <a:p>
            <a:endParaRPr lang="en-GB" altLang="en-US"/>
          </a:p>
        </p:txBody>
      </p:sp>
    </p:spTree>
    <p:extLst>
      <p:ext uri="{BB962C8B-B14F-4D97-AF65-F5344CB8AC3E}">
        <p14:creationId xmlns:p14="http://schemas.microsoft.com/office/powerpoint/2010/main" val="2582727676"/>
      </p:ext>
    </p:extLst>
  </p:cSld>
  <p:clrMapOvr>
    <a:masterClrMapping/>
  </p:clrMapOvr>
  <p:transition>
    <p:wheel spokes="8"/>
  </p:transition>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CEDEB9-0F9A-5C41-B3A3-DFA21EFF6E2C}"/>
              </a:ext>
            </a:extLst>
          </p:cNvPr>
          <p:cNvSpPr>
            <a:spLocks noGrp="1"/>
          </p:cNvSpPr>
          <p:nvPr>
            <p:ph type="title"/>
          </p:nvPr>
        </p:nvSpPr>
        <p:spPr/>
        <p:txBody>
          <a:bodyPr/>
          <a:lstStyle/>
          <a:p>
            <a:pPr>
              <a:defRPr/>
            </a:pPr>
            <a:r>
              <a:rPr lang="en-GB" dirty="0"/>
              <a:t>Burger Man Managers</a:t>
            </a:r>
          </a:p>
        </p:txBody>
      </p:sp>
      <p:sp>
        <p:nvSpPr>
          <p:cNvPr id="3" name="Content Placeholder 2">
            <a:extLst>
              <a:ext uri="{FF2B5EF4-FFF2-40B4-BE49-F238E27FC236}">
                <a16:creationId xmlns:a16="http://schemas.microsoft.com/office/drawing/2014/main" xmlns="" id="{35AE002D-C4A2-1749-80B8-4E0EACE388FA}"/>
              </a:ext>
            </a:extLst>
          </p:cNvPr>
          <p:cNvSpPr>
            <a:spLocks noGrp="1"/>
          </p:cNvSpPr>
          <p:nvPr>
            <p:ph idx="1"/>
          </p:nvPr>
        </p:nvSpPr>
        <p:spPr/>
        <p:txBody>
          <a:bodyPr rtlCol="0">
            <a:normAutofit/>
          </a:bodyPr>
          <a:lstStyle/>
          <a:p>
            <a:pPr>
              <a:defRPr/>
            </a:pPr>
            <a:endParaRPr lang="en-GB" dirty="0"/>
          </a:p>
          <a:p>
            <a:pPr>
              <a:defRPr/>
            </a:pPr>
            <a:r>
              <a:rPr lang="en-GB" dirty="0"/>
              <a:t>Burger Man managers are the agents of the shareholders/owners responsible for overseeing the day-today operations of the corporation.</a:t>
            </a:r>
          </a:p>
          <a:p>
            <a:pPr>
              <a:defRPr/>
            </a:pPr>
            <a:r>
              <a:rPr lang="en-GB" dirty="0"/>
              <a:t>What are the manager's stakes? What are managerial responsibilities vis a vis CSR? Should they uncover illegal actions? Should they implement an audit process that assess the corporation's success in carrying out its social responsibilities? Should these responsibilities go beyond the legal minimum?</a:t>
            </a:r>
          </a:p>
          <a:p>
            <a:pPr>
              <a:defRPr/>
            </a:pPr>
            <a:r>
              <a:rPr lang="en-GB" dirty="0"/>
              <a:t>Are corporate managers responsible only to shareholders or do their responsibilities extend to other stakeholders? If the latter, how do they balance conflicting stakes?</a:t>
            </a:r>
          </a:p>
          <a:p>
            <a:pPr>
              <a:defRPr/>
            </a:pPr>
            <a:endParaRPr lang="en-GB" dirty="0"/>
          </a:p>
        </p:txBody>
      </p:sp>
    </p:spTree>
    <p:extLst>
      <p:ext uri="{BB962C8B-B14F-4D97-AF65-F5344CB8AC3E}">
        <p14:creationId xmlns:p14="http://schemas.microsoft.com/office/powerpoint/2010/main" val="3223743889"/>
      </p:ext>
    </p:extLst>
  </p:cSld>
  <p:clrMapOvr>
    <a:masterClrMapping/>
  </p:clrMapOvr>
  <p:transition>
    <p:wheel spokes="8"/>
  </p:transition>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08DD0E-597E-C845-81E3-D1632ADA815C}"/>
              </a:ext>
            </a:extLst>
          </p:cNvPr>
          <p:cNvSpPr>
            <a:spLocks noGrp="1"/>
          </p:cNvSpPr>
          <p:nvPr>
            <p:ph type="title"/>
          </p:nvPr>
        </p:nvSpPr>
        <p:spPr/>
        <p:txBody>
          <a:bodyPr/>
          <a:lstStyle/>
          <a:p>
            <a:pPr>
              <a:defRPr/>
            </a:pPr>
            <a:r>
              <a:rPr lang="en-GB" dirty="0"/>
              <a:t>Government Regulatory Agencies</a:t>
            </a:r>
          </a:p>
        </p:txBody>
      </p:sp>
      <p:sp>
        <p:nvSpPr>
          <p:cNvPr id="62467" name="Content Placeholder 2">
            <a:extLst>
              <a:ext uri="{FF2B5EF4-FFF2-40B4-BE49-F238E27FC236}">
                <a16:creationId xmlns:a16="http://schemas.microsoft.com/office/drawing/2014/main" xmlns="" id="{FBACFC16-953C-664C-AA43-37448724DA5E}"/>
              </a:ext>
            </a:extLst>
          </p:cNvPr>
          <p:cNvSpPr>
            <a:spLocks noGrp="1"/>
          </p:cNvSpPr>
          <p:nvPr>
            <p:ph idx="1"/>
          </p:nvPr>
        </p:nvSpPr>
        <p:spPr/>
        <p:txBody>
          <a:bodyPr/>
          <a:lstStyle/>
          <a:p>
            <a:r>
              <a:rPr lang="en-GB" altLang="en-US"/>
              <a:t>Government Regulatory Agencies: EPA is in charge of setting, monitoring, and enforcing standards concerning the environment. (For example, they establish acceptable air emission and water discharge standards.)</a:t>
            </a:r>
          </a:p>
          <a:p>
            <a:r>
              <a:rPr lang="en-GB" altLang="en-US"/>
              <a:t>What are the stakes of government regulatory agencies? What is their role in the context of the Burger Man corporation?</a:t>
            </a:r>
          </a:p>
        </p:txBody>
      </p:sp>
    </p:spTree>
    <p:extLst>
      <p:ext uri="{BB962C8B-B14F-4D97-AF65-F5344CB8AC3E}">
        <p14:creationId xmlns:p14="http://schemas.microsoft.com/office/powerpoint/2010/main" val="1100604414"/>
      </p:ext>
    </p:extLst>
  </p:cSld>
  <p:clrMapOvr>
    <a:masterClrMapping/>
  </p:clrMapOvr>
  <p:transition>
    <p:wheel spokes="8"/>
  </p:transition>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80FAB7-D98C-BA4C-9595-6F472E38B78F}"/>
              </a:ext>
            </a:extLst>
          </p:cNvPr>
          <p:cNvSpPr>
            <a:spLocks noGrp="1"/>
          </p:cNvSpPr>
          <p:nvPr>
            <p:ph type="title"/>
          </p:nvPr>
        </p:nvSpPr>
        <p:spPr/>
        <p:txBody>
          <a:bodyPr/>
          <a:lstStyle/>
          <a:p>
            <a:pPr>
              <a:defRPr/>
            </a:pPr>
            <a:r>
              <a:rPr lang="en-GB" dirty="0"/>
              <a:t>Animal Rights Activists</a:t>
            </a:r>
          </a:p>
        </p:txBody>
      </p:sp>
      <p:sp>
        <p:nvSpPr>
          <p:cNvPr id="63491" name="Content Placeholder 2">
            <a:extLst>
              <a:ext uri="{FF2B5EF4-FFF2-40B4-BE49-F238E27FC236}">
                <a16:creationId xmlns:a16="http://schemas.microsoft.com/office/drawing/2014/main" xmlns="" id="{BF6AABF1-CBC7-2D45-BF8E-9B98C263172E}"/>
              </a:ext>
            </a:extLst>
          </p:cNvPr>
          <p:cNvSpPr>
            <a:spLocks noGrp="1"/>
          </p:cNvSpPr>
          <p:nvPr>
            <p:ph idx="1"/>
          </p:nvPr>
        </p:nvSpPr>
        <p:spPr/>
        <p:txBody>
          <a:bodyPr/>
          <a:lstStyle/>
          <a:p>
            <a:r>
              <a:rPr lang="en-GB" altLang="en-US"/>
              <a:t>Burger Man serves hamburgers, chicken sandwiches, and dairy products. These involve animals. As animal rights activists, you are concerned with steering Burger Man and its suppliers toward morally acceptable treatment of animals.</a:t>
            </a:r>
          </a:p>
          <a:p>
            <a:r>
              <a:rPr lang="en-GB" altLang="en-US"/>
              <a:t>What are your group's interests? What kind of role should you play?</a:t>
            </a:r>
          </a:p>
        </p:txBody>
      </p:sp>
    </p:spTree>
    <p:extLst>
      <p:ext uri="{BB962C8B-B14F-4D97-AF65-F5344CB8AC3E}">
        <p14:creationId xmlns:p14="http://schemas.microsoft.com/office/powerpoint/2010/main" val="3369967734"/>
      </p:ext>
    </p:extLst>
  </p:cSld>
  <p:clrMapOvr>
    <a:masterClrMapping/>
  </p:clrMapOvr>
  <p:transition>
    <p:wheel spokes="8"/>
  </p:transition>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4148DA-4C55-094C-A034-476B29FE268E}"/>
              </a:ext>
            </a:extLst>
          </p:cNvPr>
          <p:cNvSpPr>
            <a:spLocks noGrp="1"/>
          </p:cNvSpPr>
          <p:nvPr>
            <p:ph type="title"/>
          </p:nvPr>
        </p:nvSpPr>
        <p:spPr/>
        <p:txBody>
          <a:bodyPr/>
          <a:lstStyle/>
          <a:p>
            <a:pPr>
              <a:defRPr/>
            </a:pPr>
            <a:r>
              <a:rPr lang="en-GB" dirty="0"/>
              <a:t>Swansea City Council </a:t>
            </a:r>
          </a:p>
        </p:txBody>
      </p:sp>
      <p:sp>
        <p:nvSpPr>
          <p:cNvPr id="64515" name="Content Placeholder 2">
            <a:extLst>
              <a:ext uri="{FF2B5EF4-FFF2-40B4-BE49-F238E27FC236}">
                <a16:creationId xmlns:a16="http://schemas.microsoft.com/office/drawing/2014/main" xmlns="" id="{AC87FB0F-7749-C74C-AA73-FE9CADF981DD}"/>
              </a:ext>
            </a:extLst>
          </p:cNvPr>
          <p:cNvSpPr>
            <a:spLocks noGrp="1"/>
          </p:cNvSpPr>
          <p:nvPr>
            <p:ph idx="1"/>
          </p:nvPr>
        </p:nvSpPr>
        <p:spPr/>
        <p:txBody>
          <a:bodyPr/>
          <a:lstStyle/>
          <a:p>
            <a:r>
              <a:rPr lang="en-GB" altLang="en-US"/>
              <a:t>Swansea has three Burger Man franchises. What are your stakes? What are your roles and responsibilities?</a:t>
            </a:r>
          </a:p>
          <a:p>
            <a:r>
              <a:rPr lang="en-GB" altLang="en-US"/>
              <a:t>What kind of services and products do you provide for Burger Man? What benefits do your community draw from Burger Man? How can Burger Man activities and policies promote or demote your town's interests and stakes?</a:t>
            </a:r>
          </a:p>
        </p:txBody>
      </p:sp>
    </p:spTree>
    <p:extLst>
      <p:ext uri="{BB962C8B-B14F-4D97-AF65-F5344CB8AC3E}">
        <p14:creationId xmlns:p14="http://schemas.microsoft.com/office/powerpoint/2010/main" val="3902722275"/>
      </p:ext>
    </p:extLst>
  </p:cSld>
  <p:clrMapOvr>
    <a:masterClrMapping/>
  </p:clrMapOvr>
  <p:transition>
    <p:wheel spokes="8"/>
  </p:transition>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8937E66-BA62-1D45-9B67-0F4D27A8D058}"/>
              </a:ext>
            </a:extLst>
          </p:cNvPr>
          <p:cNvSpPr>
            <a:spLocks noGrp="1"/>
          </p:cNvSpPr>
          <p:nvPr>
            <p:ph type="title"/>
          </p:nvPr>
        </p:nvSpPr>
        <p:spPr/>
        <p:txBody>
          <a:bodyPr/>
          <a:lstStyle/>
          <a:p>
            <a:pPr>
              <a:defRPr/>
            </a:pPr>
            <a:r>
              <a:rPr lang="en-GB" dirty="0"/>
              <a:t>video</a:t>
            </a:r>
          </a:p>
        </p:txBody>
      </p:sp>
    </p:spTree>
    <p:extLst>
      <p:ext uri="{BB962C8B-B14F-4D97-AF65-F5344CB8AC3E}">
        <p14:creationId xmlns:p14="http://schemas.microsoft.com/office/powerpoint/2010/main" val="2772003419"/>
      </p:ext>
    </p:extLst>
  </p:cSld>
  <p:clrMapOvr>
    <a:masterClrMapping/>
  </p:clrMapOvr>
  <p:transition>
    <p:wheel spokes="8"/>
  </p:transition>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xmlns="" id="{01ADB31E-EEE0-9949-B898-FDD70B7B2C4A}"/>
              </a:ext>
            </a:extLst>
          </p:cNvPr>
          <p:cNvSpPr>
            <a:spLocks noGrp="1"/>
          </p:cNvSpPr>
          <p:nvPr>
            <p:ph type="title"/>
          </p:nvPr>
        </p:nvSpPr>
        <p:spPr/>
        <p:txBody>
          <a:bodyPr/>
          <a:lstStyle/>
          <a:p>
            <a:pPr>
              <a:defRPr/>
            </a:pPr>
            <a:r>
              <a:rPr lang="en-GB" altLang="en-US"/>
              <a:t>Links</a:t>
            </a:r>
          </a:p>
        </p:txBody>
      </p:sp>
      <p:sp>
        <p:nvSpPr>
          <p:cNvPr id="66563" name="Content Placeholder 2">
            <a:extLst>
              <a:ext uri="{FF2B5EF4-FFF2-40B4-BE49-F238E27FC236}">
                <a16:creationId xmlns:a16="http://schemas.microsoft.com/office/drawing/2014/main" xmlns="" id="{C2F9DC9D-A3B1-3E4E-B686-99F3B54452BF}"/>
              </a:ext>
            </a:extLst>
          </p:cNvPr>
          <p:cNvSpPr>
            <a:spLocks noGrp="1"/>
          </p:cNvSpPr>
          <p:nvPr>
            <p:ph idx="1"/>
          </p:nvPr>
        </p:nvSpPr>
        <p:spPr/>
        <p:txBody>
          <a:bodyPr/>
          <a:lstStyle/>
          <a:p>
            <a:r>
              <a:rPr lang="en-GB" altLang="en-US">
                <a:hlinkClick r:id="rId2"/>
              </a:rPr>
              <a:t>https://www.youtube.com/watch?v=UQATFbLvIHk</a:t>
            </a:r>
            <a:endParaRPr lang="en-GB" altLang="en-US"/>
          </a:p>
          <a:p>
            <a:endParaRPr lang="en-GB" altLang="en-US"/>
          </a:p>
          <a:p>
            <a:r>
              <a:rPr lang="en-GB" altLang="en-US">
                <a:hlinkClick r:id="rId3"/>
              </a:rPr>
              <a:t>http://www.businessinsider.com/amazon-warehouse-rules-2011-9?IR=T</a:t>
            </a:r>
            <a:endParaRPr lang="en-GB" altLang="en-US"/>
          </a:p>
          <a:p>
            <a:endParaRPr lang="en-GB" altLang="en-US"/>
          </a:p>
        </p:txBody>
      </p:sp>
    </p:spTree>
    <p:extLst>
      <p:ext uri="{BB962C8B-B14F-4D97-AF65-F5344CB8AC3E}">
        <p14:creationId xmlns:p14="http://schemas.microsoft.com/office/powerpoint/2010/main" val="3516098786"/>
      </p:ext>
    </p:extLst>
  </p:cSld>
  <p:clrMapOvr>
    <a:masterClrMapping/>
  </p:clrMapOvr>
  <p:transition>
    <p:wheel spokes="8"/>
  </p:transition>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E7D784D-B659-914D-B1A3-2C2BAA0466DE}"/>
              </a:ext>
            </a:extLst>
          </p:cNvPr>
          <p:cNvSpPr>
            <a:spLocks noGrp="1"/>
          </p:cNvSpPr>
          <p:nvPr>
            <p:ph type="title"/>
          </p:nvPr>
        </p:nvSpPr>
        <p:spPr/>
        <p:txBody>
          <a:bodyPr/>
          <a:lstStyle/>
          <a:p>
            <a:pPr>
              <a:defRPr/>
            </a:pPr>
            <a:r>
              <a:rPr lang="en-GB" dirty="0"/>
              <a:t>All they lack is a chain</a:t>
            </a:r>
          </a:p>
        </p:txBody>
      </p:sp>
    </p:spTree>
    <p:extLst>
      <p:ext uri="{BB962C8B-B14F-4D97-AF65-F5344CB8AC3E}">
        <p14:creationId xmlns:p14="http://schemas.microsoft.com/office/powerpoint/2010/main" val="1670323367"/>
      </p:ext>
    </p:extLst>
  </p:cSld>
  <p:clrMapOvr>
    <a:masterClrMapping/>
  </p:clrMapOvr>
  <p:transition>
    <p:wheel spokes="8"/>
  </p:transition>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384AA1-682F-5F45-BF7C-3E686DCB2E00}"/>
              </a:ext>
            </a:extLst>
          </p:cNvPr>
          <p:cNvSpPr>
            <a:spLocks noGrp="1"/>
          </p:cNvSpPr>
          <p:nvPr>
            <p:ph type="title"/>
          </p:nvPr>
        </p:nvSpPr>
        <p:spPr/>
        <p:txBody>
          <a:bodyPr>
            <a:normAutofit fontScale="90000"/>
          </a:bodyPr>
          <a:lstStyle/>
          <a:p>
            <a:pPr>
              <a:defRPr/>
            </a:pPr>
            <a:r>
              <a:rPr lang="en-GB" dirty="0" err="1"/>
              <a:t>F.W.Taylor</a:t>
            </a:r>
            <a:r>
              <a:rPr lang="en-GB" dirty="0"/>
              <a:t>: an archetypal nineteenth century management consultant</a:t>
            </a:r>
          </a:p>
        </p:txBody>
      </p:sp>
      <p:sp>
        <p:nvSpPr>
          <p:cNvPr id="3" name="Content Placeholder 2">
            <a:extLst>
              <a:ext uri="{FF2B5EF4-FFF2-40B4-BE49-F238E27FC236}">
                <a16:creationId xmlns:a16="http://schemas.microsoft.com/office/drawing/2014/main" xmlns="" id="{4080081A-7883-1046-BC7E-FCA2842AB596}"/>
              </a:ext>
            </a:extLst>
          </p:cNvPr>
          <p:cNvSpPr>
            <a:spLocks noGrp="1"/>
          </p:cNvSpPr>
          <p:nvPr>
            <p:ph idx="1"/>
          </p:nvPr>
        </p:nvSpPr>
        <p:spPr/>
        <p:txBody>
          <a:bodyPr rtlCol="0">
            <a:normAutofit/>
          </a:bodyPr>
          <a:lstStyle/>
          <a:p>
            <a:pPr>
              <a:defRPr/>
            </a:pPr>
            <a:r>
              <a:rPr lang="en-GB" sz="2100" dirty="0"/>
              <a:t>A ‘fair day’s work’ = a physiological maximum.</a:t>
            </a:r>
          </a:p>
          <a:p>
            <a:pPr>
              <a:defRPr/>
            </a:pPr>
            <a:r>
              <a:rPr lang="en-GB" sz="2100" dirty="0"/>
              <a:t>Left to themselves workers will control the speed and conduct of their work to the detriment of organisational efficiency and profit.</a:t>
            </a:r>
          </a:p>
          <a:p>
            <a:pPr>
              <a:defRPr/>
            </a:pPr>
            <a:r>
              <a:rPr lang="en-GB" sz="2100" dirty="0"/>
              <a:t>Taylor’s solution:  maximising management control by separating the planning of work from its execution (</a:t>
            </a:r>
            <a:r>
              <a:rPr lang="en-GB" sz="2100" dirty="0" err="1"/>
              <a:t>Taylorism</a:t>
            </a:r>
            <a:r>
              <a:rPr lang="en-GB" sz="2100" dirty="0"/>
              <a:t>).</a:t>
            </a:r>
          </a:p>
          <a:p>
            <a:pPr>
              <a:defRPr/>
            </a:pPr>
            <a:r>
              <a:rPr lang="en-GB" sz="2100" dirty="0"/>
              <a:t>Impact on a typical craft worker: cheapening of labour, deskilling and degradation.</a:t>
            </a:r>
          </a:p>
          <a:p>
            <a:pPr>
              <a:defRPr/>
            </a:pPr>
            <a:endParaRPr lang="en-GB" sz="2100" dirty="0"/>
          </a:p>
          <a:p>
            <a:pPr>
              <a:defRPr/>
            </a:pPr>
            <a:endParaRPr lang="en-GB" dirty="0"/>
          </a:p>
        </p:txBody>
      </p:sp>
    </p:spTree>
    <p:extLst>
      <p:ext uri="{BB962C8B-B14F-4D97-AF65-F5344CB8AC3E}">
        <p14:creationId xmlns:p14="http://schemas.microsoft.com/office/powerpoint/2010/main" val="2405977379"/>
      </p:ext>
    </p:extLst>
  </p:cSld>
  <p:clrMapOvr>
    <a:masterClrMapping/>
  </p:clrMapOvr>
  <p:transition>
    <p:wheel spokes="8"/>
  </p:transition>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xmlns="" id="{4F1EA69C-6AC7-5346-92D2-3BD321E52DD5}"/>
              </a:ext>
            </a:extLst>
          </p:cNvPr>
          <p:cNvSpPr>
            <a:spLocks noGrp="1"/>
          </p:cNvSpPr>
          <p:nvPr>
            <p:ph type="title"/>
          </p:nvPr>
        </p:nvSpPr>
        <p:spPr/>
        <p:txBody>
          <a:bodyPr/>
          <a:lstStyle/>
          <a:p>
            <a:pPr>
              <a:defRPr/>
            </a:pPr>
            <a:r>
              <a:rPr altLang="en-US"/>
              <a:t>Costco</a:t>
            </a:r>
          </a:p>
        </p:txBody>
      </p:sp>
      <p:pic>
        <p:nvPicPr>
          <p:cNvPr id="71683" name="Content Placeholder 3">
            <a:extLst>
              <a:ext uri="{FF2B5EF4-FFF2-40B4-BE49-F238E27FC236}">
                <a16:creationId xmlns:a16="http://schemas.microsoft.com/office/drawing/2014/main" xmlns="" id="{23F36F69-BFD4-624C-8295-D7626503035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76575" y="3262313"/>
            <a:ext cx="2990850" cy="1533525"/>
          </a:xfrm>
        </p:spPr>
      </p:pic>
    </p:spTree>
    <p:extLst>
      <p:ext uri="{BB962C8B-B14F-4D97-AF65-F5344CB8AC3E}">
        <p14:creationId xmlns:p14="http://schemas.microsoft.com/office/powerpoint/2010/main" val="2226223368"/>
      </p:ext>
    </p:extLst>
  </p:cSld>
  <p:clrMapOvr>
    <a:masterClrMapping/>
  </p:clrMapOvr>
  <p:transition>
    <p:wheel spokes="8"/>
  </p:transition>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xmlns="" id="{6564A7B2-B711-EB43-9390-0629C08829EF}"/>
              </a:ext>
            </a:extLst>
          </p:cNvPr>
          <p:cNvSpPr>
            <a:spLocks noGrp="1"/>
          </p:cNvSpPr>
          <p:nvPr>
            <p:ph type="title"/>
          </p:nvPr>
        </p:nvSpPr>
        <p:spPr/>
        <p:txBody>
          <a:bodyPr/>
          <a:lstStyle/>
          <a:p>
            <a:pPr>
              <a:defRPr/>
            </a:pPr>
            <a:r>
              <a:rPr altLang="en-US"/>
              <a:t>Links</a:t>
            </a:r>
          </a:p>
        </p:txBody>
      </p:sp>
      <p:sp>
        <p:nvSpPr>
          <p:cNvPr id="72707" name="Content Placeholder 2">
            <a:extLst>
              <a:ext uri="{FF2B5EF4-FFF2-40B4-BE49-F238E27FC236}">
                <a16:creationId xmlns:a16="http://schemas.microsoft.com/office/drawing/2014/main" xmlns="" id="{792A0DF9-94D6-9846-8FD3-54F01672CDA6}"/>
              </a:ext>
            </a:extLst>
          </p:cNvPr>
          <p:cNvSpPr>
            <a:spLocks noGrp="1"/>
          </p:cNvSpPr>
          <p:nvPr>
            <p:ph idx="1"/>
          </p:nvPr>
        </p:nvSpPr>
        <p:spPr/>
        <p:txBody>
          <a:bodyPr/>
          <a:lstStyle/>
          <a:p>
            <a:r>
              <a:rPr lang="en-US" altLang="en-US"/>
              <a:t>https://www.youtube.com/watch?v=sxAzKVrhR-A</a:t>
            </a:r>
          </a:p>
          <a:p>
            <a:r>
              <a:rPr lang="en-US" altLang="en-US"/>
              <a:t>https://www.youtube.com/watch?v=cysRawnadPc</a:t>
            </a:r>
          </a:p>
        </p:txBody>
      </p:sp>
    </p:spTree>
    <p:extLst>
      <p:ext uri="{BB962C8B-B14F-4D97-AF65-F5344CB8AC3E}">
        <p14:creationId xmlns:p14="http://schemas.microsoft.com/office/powerpoint/2010/main" val="994538862"/>
      </p:ext>
    </p:extLst>
  </p:cSld>
  <p:clrMapOvr>
    <a:masterClrMapping/>
  </p:clrMapOvr>
  <p:transition>
    <p:wheel spokes="8"/>
  </p:transition>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3">
            <a:extLst>
              <a:ext uri="{FF2B5EF4-FFF2-40B4-BE49-F238E27FC236}">
                <a16:creationId xmlns:a16="http://schemas.microsoft.com/office/drawing/2014/main" xmlns="" id="{15F6B7D9-B9DC-EE4B-8DB0-43C318FFE67F}"/>
              </a:ext>
            </a:extLst>
          </p:cNvPr>
          <p:cNvPicPr>
            <a:picLocks noChangeAspect="1"/>
          </p:cNvPicPr>
          <p:nvPr/>
        </p:nvPicPr>
        <p:blipFill>
          <a:blip r:embed="rId3">
            <a:extLst>
              <a:ext uri="{28A0092B-C50C-407E-A947-70E740481C1C}">
                <a14:useLocalDpi xmlns:a14="http://schemas.microsoft.com/office/drawing/2010/main" val="0"/>
              </a:ext>
            </a:extLst>
          </a:blip>
          <a:srcRect l="16138" t="14722" r="15350" b="5901"/>
          <a:stretch>
            <a:fillRect/>
          </a:stretch>
        </p:blipFill>
        <p:spPr bwMode="auto">
          <a:xfrm>
            <a:off x="1763316" y="1322786"/>
            <a:ext cx="5743575" cy="4158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7361741"/>
      </p:ext>
    </p:extLst>
  </p:cSld>
  <p:clrMapOvr>
    <a:masterClrMapping/>
  </p:clrMapOvr>
  <p:transition>
    <p:wheel spokes="8"/>
  </p:transition>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xmlns="" id="{035D2B03-69A1-4D4F-B82A-1D5A1F2597D3}"/>
              </a:ext>
            </a:extLst>
          </p:cNvPr>
          <p:cNvSpPr>
            <a:spLocks noGrp="1"/>
          </p:cNvSpPr>
          <p:nvPr>
            <p:ph type="title"/>
          </p:nvPr>
        </p:nvSpPr>
        <p:spPr/>
        <p:txBody>
          <a:bodyPr>
            <a:normAutofit fontScale="90000"/>
          </a:bodyPr>
          <a:lstStyle/>
          <a:p>
            <a:pPr>
              <a:defRPr/>
            </a:pPr>
            <a:r>
              <a:rPr altLang="en-US"/>
              <a:t>1 September 2017, 746 warehouses, worldwide</a:t>
            </a:r>
            <a:br>
              <a:rPr altLang="en-US"/>
            </a:br>
            <a:endParaRPr altLang="en-US"/>
          </a:p>
        </p:txBody>
      </p:sp>
      <p:sp>
        <p:nvSpPr>
          <p:cNvPr id="22531" name="Content Placeholder 2">
            <a:extLst>
              <a:ext uri="{FF2B5EF4-FFF2-40B4-BE49-F238E27FC236}">
                <a16:creationId xmlns:a16="http://schemas.microsoft.com/office/drawing/2014/main" xmlns="" id="{3AC48070-0E6A-7B4D-A247-FE100AD1D29C}"/>
              </a:ext>
            </a:extLst>
          </p:cNvPr>
          <p:cNvSpPr>
            <a:spLocks noGrp="1"/>
          </p:cNvSpPr>
          <p:nvPr>
            <p:ph idx="1"/>
          </p:nvPr>
        </p:nvSpPr>
        <p:spPr/>
        <p:txBody>
          <a:bodyPr rtlCol="0">
            <a:normAutofit/>
          </a:bodyPr>
          <a:lstStyle/>
          <a:p>
            <a:pPr>
              <a:defRPr/>
            </a:pPr>
            <a:r>
              <a:rPr lang="en-US" altLang="en-US"/>
              <a:t>518 in 44 states in the United States and Puerto Rico</a:t>
            </a:r>
          </a:p>
          <a:p>
            <a:pPr>
              <a:defRPr/>
            </a:pPr>
            <a:r>
              <a:rPr lang="en-US" altLang="en-US"/>
              <a:t>98 in nine provinces in Canada with revenues of more than $17 billion in 2014</a:t>
            </a:r>
          </a:p>
          <a:p>
            <a:pPr>
              <a:defRPr/>
            </a:pPr>
            <a:r>
              <a:rPr lang="en-US" altLang="en-US"/>
              <a:t>37 in 18 states in Mexico</a:t>
            </a:r>
          </a:p>
          <a:p>
            <a:pPr>
              <a:defRPr/>
            </a:pPr>
            <a:r>
              <a:rPr lang="en-US" altLang="en-US"/>
              <a:t>28 in the United Kingdom</a:t>
            </a:r>
          </a:p>
          <a:p>
            <a:pPr>
              <a:defRPr/>
            </a:pPr>
            <a:r>
              <a:rPr lang="en-US" altLang="en-US"/>
              <a:t>26 in Japan</a:t>
            </a:r>
          </a:p>
          <a:p>
            <a:pPr>
              <a:defRPr/>
            </a:pPr>
            <a:r>
              <a:rPr lang="en-US" altLang="en-US"/>
              <a:t>13 in South Korea</a:t>
            </a:r>
          </a:p>
          <a:p>
            <a:pPr>
              <a:defRPr/>
            </a:pPr>
            <a:r>
              <a:rPr lang="en-US" altLang="en-US"/>
              <a:t>13 in Taiwan</a:t>
            </a:r>
          </a:p>
          <a:p>
            <a:pPr>
              <a:defRPr/>
            </a:pPr>
            <a:r>
              <a:rPr lang="en-US" altLang="en-US"/>
              <a:t>9 in Australia</a:t>
            </a:r>
          </a:p>
          <a:p>
            <a:pPr>
              <a:defRPr/>
            </a:pPr>
            <a:r>
              <a:rPr lang="en-US" altLang="en-US"/>
              <a:t>2 in Spain</a:t>
            </a:r>
          </a:p>
          <a:p>
            <a:pPr>
              <a:defRPr/>
            </a:pPr>
            <a:r>
              <a:rPr lang="en-US" altLang="en-US"/>
              <a:t>1 in Iceland</a:t>
            </a:r>
          </a:p>
          <a:p>
            <a:pPr>
              <a:defRPr/>
            </a:pPr>
            <a:r>
              <a:rPr lang="en-US" altLang="en-US"/>
              <a:t>1 in France</a:t>
            </a:r>
          </a:p>
          <a:p>
            <a:pPr>
              <a:defRPr/>
            </a:pPr>
            <a:endParaRPr lang="en-US" altLang="en-US"/>
          </a:p>
        </p:txBody>
      </p:sp>
    </p:spTree>
    <p:extLst>
      <p:ext uri="{BB962C8B-B14F-4D97-AF65-F5344CB8AC3E}">
        <p14:creationId xmlns:p14="http://schemas.microsoft.com/office/powerpoint/2010/main" val="3295400225"/>
      </p:ext>
    </p:extLst>
  </p:cSld>
  <p:clrMapOvr>
    <a:masterClrMapping/>
  </p:clrMapOvr>
  <p:transition>
    <p:wheel spokes="8"/>
  </p:transition>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xmlns="" id="{78F33CCA-2CA0-9F4B-A53A-2989687DB5B5}"/>
              </a:ext>
            </a:extLst>
          </p:cNvPr>
          <p:cNvSpPr>
            <a:spLocks noGrp="1"/>
          </p:cNvSpPr>
          <p:nvPr>
            <p:ph type="title"/>
          </p:nvPr>
        </p:nvSpPr>
        <p:spPr/>
        <p:txBody>
          <a:bodyPr/>
          <a:lstStyle/>
          <a:p>
            <a:pPr>
              <a:defRPr/>
            </a:pPr>
            <a:r>
              <a:rPr altLang="en-US"/>
              <a:t>Costco Model</a:t>
            </a:r>
          </a:p>
        </p:txBody>
      </p:sp>
      <p:sp>
        <p:nvSpPr>
          <p:cNvPr id="76803" name="Content Placeholder 2">
            <a:extLst>
              <a:ext uri="{FF2B5EF4-FFF2-40B4-BE49-F238E27FC236}">
                <a16:creationId xmlns:a16="http://schemas.microsoft.com/office/drawing/2014/main" xmlns="" id="{5E44FE34-5525-A746-8423-5EE90CCE91E4}"/>
              </a:ext>
            </a:extLst>
          </p:cNvPr>
          <p:cNvSpPr>
            <a:spLocks noGrp="1"/>
          </p:cNvSpPr>
          <p:nvPr>
            <p:ph idx="1"/>
          </p:nvPr>
        </p:nvSpPr>
        <p:spPr/>
        <p:txBody>
          <a:bodyPr>
            <a:normAutofit/>
          </a:bodyPr>
          <a:lstStyle/>
          <a:p>
            <a:r>
              <a:rPr lang="en-US" altLang="en-US"/>
              <a:t>One of the world’s most ethical companies. </a:t>
            </a:r>
          </a:p>
          <a:p>
            <a:r>
              <a:rPr lang="en-US" altLang="en-US"/>
              <a:t>A“testimony to ethical capitalism” in large part due to its company practices and treatment of employees. </a:t>
            </a:r>
          </a:p>
          <a:p>
            <a:r>
              <a:rPr lang="en-US" altLang="en-US"/>
              <a:t>Costco maintains a company code of ethics which states</a:t>
            </a:r>
          </a:p>
          <a:p>
            <a:pPr lvl="1"/>
            <a:r>
              <a:rPr lang="en-US" altLang="en-US"/>
              <a:t> “The continued success of our company depends on how well each of Costco’s employees adheres to the high standards mandated by our Code of Ethics… By always choosing to do the right thing, you will build your own self-esteem, increase your chances for success and make Costco more successful, too.”</a:t>
            </a:r>
          </a:p>
        </p:txBody>
      </p:sp>
    </p:spTree>
    <p:extLst>
      <p:ext uri="{BB962C8B-B14F-4D97-AF65-F5344CB8AC3E}">
        <p14:creationId xmlns:p14="http://schemas.microsoft.com/office/powerpoint/2010/main" val="2896838767"/>
      </p:ext>
    </p:extLst>
  </p:cSld>
  <p:clrMapOvr>
    <a:masterClrMapping/>
  </p:clrMapOvr>
  <p:transition>
    <p:wheel spokes="8"/>
  </p:transition>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xmlns="" id="{C13A09ED-D758-9444-8998-8A330A82FE9E}"/>
              </a:ext>
            </a:extLst>
          </p:cNvPr>
          <p:cNvSpPr>
            <a:spLocks noGrp="1"/>
          </p:cNvSpPr>
          <p:nvPr>
            <p:ph type="title"/>
          </p:nvPr>
        </p:nvSpPr>
        <p:spPr/>
        <p:txBody>
          <a:bodyPr/>
          <a:lstStyle/>
          <a:p>
            <a:pPr>
              <a:defRPr/>
            </a:pPr>
            <a:r>
              <a:rPr altLang="en-US"/>
              <a:t>Costco</a:t>
            </a:r>
          </a:p>
        </p:txBody>
      </p:sp>
      <p:sp>
        <p:nvSpPr>
          <p:cNvPr id="77827" name="Content Placeholder 2">
            <a:extLst>
              <a:ext uri="{FF2B5EF4-FFF2-40B4-BE49-F238E27FC236}">
                <a16:creationId xmlns:a16="http://schemas.microsoft.com/office/drawing/2014/main" xmlns="" id="{906A0D57-5246-0E4F-9CE4-0FF6499374AE}"/>
              </a:ext>
            </a:extLst>
          </p:cNvPr>
          <p:cNvSpPr>
            <a:spLocks noGrp="1"/>
          </p:cNvSpPr>
          <p:nvPr>
            <p:ph idx="1"/>
          </p:nvPr>
        </p:nvSpPr>
        <p:spPr/>
        <p:txBody>
          <a:bodyPr>
            <a:normAutofit/>
          </a:bodyPr>
          <a:lstStyle/>
          <a:p>
            <a:r>
              <a:rPr lang="en-US" altLang="en-US" dirty="0"/>
              <a:t>In debates over minimum wage in the United States, many commentators see Costco as an example of how higher wages can yield greater company success, often pointing to competitors such as Walmart and Target as examples that fall short in providing for their employees. </a:t>
            </a:r>
          </a:p>
          <a:p>
            <a:r>
              <a:rPr lang="en-US" altLang="en-US" dirty="0"/>
              <a:t>Other commentators do not see Costco’s model as being easily replicable for different types of businesses, citing wages as only one of many factors to consider in companies’ best practices.</a:t>
            </a:r>
          </a:p>
          <a:p>
            <a:pPr marL="82153" indent="0">
              <a:buNone/>
            </a:pPr>
            <a:r>
              <a:rPr lang="en-US" altLang="en-US" dirty="0"/>
              <a:t/>
            </a:r>
            <a:br>
              <a:rPr lang="en-US" altLang="en-US" dirty="0"/>
            </a:br>
            <a:endParaRPr lang="en-US" altLang="en-US" dirty="0"/>
          </a:p>
        </p:txBody>
      </p:sp>
    </p:spTree>
    <p:extLst>
      <p:ext uri="{BB962C8B-B14F-4D97-AF65-F5344CB8AC3E}">
        <p14:creationId xmlns:p14="http://schemas.microsoft.com/office/powerpoint/2010/main" val="1046342682"/>
      </p:ext>
    </p:extLst>
  </p:cSld>
  <p:clrMapOvr>
    <a:masterClrMapping/>
  </p:clrMapOvr>
  <p:transition>
    <p:wheel spokes="8"/>
  </p:transition>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xmlns="" id="{8BD90814-9FFF-FC49-82C7-E7370F3CD9BC}"/>
              </a:ext>
            </a:extLst>
          </p:cNvPr>
          <p:cNvSpPr>
            <a:spLocks noGrp="1"/>
          </p:cNvSpPr>
          <p:nvPr>
            <p:ph type="title"/>
          </p:nvPr>
        </p:nvSpPr>
        <p:spPr/>
        <p:txBody>
          <a:bodyPr/>
          <a:lstStyle/>
          <a:p>
            <a:pPr>
              <a:defRPr/>
            </a:pPr>
            <a:r>
              <a:rPr altLang="en-US"/>
              <a:t>Costco</a:t>
            </a:r>
          </a:p>
        </p:txBody>
      </p:sp>
      <p:sp>
        <p:nvSpPr>
          <p:cNvPr id="25603" name="Content Placeholder 2">
            <a:extLst>
              <a:ext uri="{FF2B5EF4-FFF2-40B4-BE49-F238E27FC236}">
                <a16:creationId xmlns:a16="http://schemas.microsoft.com/office/drawing/2014/main" xmlns="" id="{F3A1BAC5-17E3-9647-86EE-8656959ADA79}"/>
              </a:ext>
            </a:extLst>
          </p:cNvPr>
          <p:cNvSpPr>
            <a:spLocks noGrp="1"/>
          </p:cNvSpPr>
          <p:nvPr>
            <p:ph idx="1"/>
          </p:nvPr>
        </p:nvSpPr>
        <p:spPr/>
        <p:txBody>
          <a:bodyPr rtlCol="0">
            <a:normAutofit/>
          </a:bodyPr>
          <a:lstStyle/>
          <a:p>
            <a:pPr>
              <a:defRPr/>
            </a:pPr>
            <a:r>
              <a:rPr lang="en-US" altLang="en-US"/>
              <a:t>Costco tends to pay around 40% more and provides more comprehensive health and retirement benefits than Walmart and Target, saving large amounts in employee turnover costs. </a:t>
            </a:r>
          </a:p>
          <a:p>
            <a:pPr>
              <a:defRPr/>
            </a:pPr>
            <a:r>
              <a:rPr lang="en-US" altLang="en-US"/>
              <a:t>The company resists layoffs, invests in training its employees, and grants them substantial autonomy to solve problems. </a:t>
            </a:r>
          </a:p>
          <a:p>
            <a:pPr>
              <a:defRPr/>
            </a:pPr>
            <a:r>
              <a:rPr lang="en-US" altLang="en-US"/>
              <a:t>U.S. Secretary of Labour Thomas Perez stated</a:t>
            </a:r>
          </a:p>
          <a:p>
            <a:pPr lvl="1">
              <a:defRPr/>
            </a:pPr>
            <a:r>
              <a:rPr lang="en-US" altLang="en-US"/>
              <a:t> “And the remarkable loyalty that [employees] have to [Costco cofounder Jim Sinegal] is a function of the fact that he categorically rejects the notion that, ‘I either take care of my shareholders or my workers.’ That is a false choice.”</a:t>
            </a:r>
          </a:p>
        </p:txBody>
      </p:sp>
    </p:spTree>
    <p:extLst>
      <p:ext uri="{BB962C8B-B14F-4D97-AF65-F5344CB8AC3E}">
        <p14:creationId xmlns:p14="http://schemas.microsoft.com/office/powerpoint/2010/main" val="1561691225"/>
      </p:ext>
    </p:extLst>
  </p:cSld>
  <p:clrMapOvr>
    <a:masterClrMapping/>
  </p:clrMapOvr>
  <p:transition>
    <p:wheel spokes="8"/>
  </p:transition>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xmlns="" id="{4C462EF0-1403-0643-8C78-6009F21A7243}"/>
              </a:ext>
            </a:extLst>
          </p:cNvPr>
          <p:cNvSpPr>
            <a:spLocks noGrp="1"/>
          </p:cNvSpPr>
          <p:nvPr>
            <p:ph type="title"/>
          </p:nvPr>
        </p:nvSpPr>
        <p:spPr/>
        <p:txBody>
          <a:bodyPr/>
          <a:lstStyle/>
          <a:p>
            <a:pPr>
              <a:defRPr/>
            </a:pPr>
            <a:r>
              <a:rPr altLang="en-US"/>
              <a:t>Costco</a:t>
            </a:r>
          </a:p>
        </p:txBody>
      </p:sp>
      <p:sp>
        <p:nvSpPr>
          <p:cNvPr id="26627" name="Content Placeholder 2">
            <a:extLst>
              <a:ext uri="{FF2B5EF4-FFF2-40B4-BE49-F238E27FC236}">
                <a16:creationId xmlns:a16="http://schemas.microsoft.com/office/drawing/2014/main" xmlns="" id="{AC1DC30E-4DC5-0643-B199-76706D72FC55}"/>
              </a:ext>
            </a:extLst>
          </p:cNvPr>
          <p:cNvSpPr>
            <a:spLocks noGrp="1"/>
          </p:cNvSpPr>
          <p:nvPr>
            <p:ph idx="1"/>
          </p:nvPr>
        </p:nvSpPr>
        <p:spPr/>
        <p:txBody>
          <a:bodyPr rtlCol="0">
            <a:normAutofit/>
          </a:bodyPr>
          <a:lstStyle/>
          <a:p>
            <a:pPr>
              <a:defRPr/>
            </a:pPr>
            <a:r>
              <a:rPr lang="en-US" altLang="en-US" dirty="0"/>
              <a:t>While few disagree with the benefits of fair treatment of employees, some commentators credit the success of Costco to its broader business model that </a:t>
            </a:r>
            <a:r>
              <a:rPr lang="en-US" altLang="en-US" dirty="0" err="1"/>
              <a:t>favours</a:t>
            </a:r>
            <a:r>
              <a:rPr lang="en-US" altLang="en-US" dirty="0"/>
              <a:t> higher productivity, not employee satisfaction. </a:t>
            </a:r>
          </a:p>
          <a:p>
            <a:pPr>
              <a:defRPr/>
            </a:pPr>
            <a:r>
              <a:rPr lang="en-US" altLang="en-US" dirty="0"/>
              <a:t>A typical Costco store has around 4,000 SKUs [stock keeping units], most of which are stacked on pallets.</a:t>
            </a:r>
          </a:p>
          <a:p>
            <a:pPr>
              <a:defRPr/>
            </a:pPr>
            <a:r>
              <a:rPr lang="en-US" altLang="en-US" dirty="0"/>
              <a:t>A Walmart has 140,000 SKUs, which have to be tediously sorted, replaced on shelves, reordered, delivered, and so forth. People tend to radically underestimate the costs imposed by complexity, because the management problems do not simply add up; they multiply.” </a:t>
            </a:r>
          </a:p>
          <a:p>
            <a:pPr>
              <a:defRPr/>
            </a:pPr>
            <a:r>
              <a:rPr lang="en-US" altLang="en-US" dirty="0"/>
              <a:t>Costco mainly serves as a grocer rather than department store and caters to a generally affluent customer base in suburban areas.</a:t>
            </a:r>
          </a:p>
          <a:p>
            <a:pPr marL="0" indent="0">
              <a:buNone/>
              <a:defRPr/>
            </a:pPr>
            <a:r>
              <a:rPr lang="en-US" altLang="en-US" dirty="0"/>
              <a:t/>
            </a:r>
            <a:br>
              <a:rPr lang="en-US" altLang="en-US" dirty="0"/>
            </a:br>
            <a:endParaRPr lang="en-US" altLang="en-US" dirty="0"/>
          </a:p>
        </p:txBody>
      </p:sp>
    </p:spTree>
    <p:extLst>
      <p:ext uri="{BB962C8B-B14F-4D97-AF65-F5344CB8AC3E}">
        <p14:creationId xmlns:p14="http://schemas.microsoft.com/office/powerpoint/2010/main" val="3628433677"/>
      </p:ext>
    </p:extLst>
  </p:cSld>
  <p:clrMapOvr>
    <a:masterClrMapping/>
  </p:clrMapOvr>
  <p:transition>
    <p:wheel spokes="8"/>
  </p:transition>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xmlns="" id="{0B37FE06-908F-B247-A695-36804BECA736}"/>
              </a:ext>
            </a:extLst>
          </p:cNvPr>
          <p:cNvSpPr>
            <a:spLocks noGrp="1"/>
          </p:cNvSpPr>
          <p:nvPr>
            <p:ph type="title"/>
          </p:nvPr>
        </p:nvSpPr>
        <p:spPr/>
        <p:txBody>
          <a:bodyPr/>
          <a:lstStyle/>
          <a:p>
            <a:pPr>
              <a:defRPr/>
            </a:pPr>
            <a:r>
              <a:rPr altLang="en-US"/>
              <a:t>Costco model </a:t>
            </a:r>
          </a:p>
        </p:txBody>
      </p:sp>
      <p:sp>
        <p:nvSpPr>
          <p:cNvPr id="80899" name="Content Placeholder 2">
            <a:extLst>
              <a:ext uri="{FF2B5EF4-FFF2-40B4-BE49-F238E27FC236}">
                <a16:creationId xmlns:a16="http://schemas.microsoft.com/office/drawing/2014/main" xmlns="" id="{AE652828-D3EA-1D43-B1EC-3FB2EC84A7F5}"/>
              </a:ext>
            </a:extLst>
          </p:cNvPr>
          <p:cNvSpPr>
            <a:spLocks noGrp="1"/>
          </p:cNvSpPr>
          <p:nvPr>
            <p:ph idx="1"/>
          </p:nvPr>
        </p:nvSpPr>
        <p:spPr/>
        <p:txBody>
          <a:bodyPr>
            <a:normAutofit/>
          </a:bodyPr>
          <a:lstStyle/>
          <a:p>
            <a:r>
              <a:rPr lang="en-US" altLang="en-US"/>
              <a:t>Costco focuses on selling products at low </a:t>
            </a:r>
            <a:r>
              <a:rPr lang="en-US" altLang="en-US">
                <a:hlinkClick r:id="rId2" tooltip="Price"/>
              </a:rPr>
              <a:t>prices</a:t>
            </a:r>
            <a:r>
              <a:rPr lang="en-US" altLang="en-US"/>
              <a:t>, often at very high volume. These goods are usually bulk-packaged and marketed primarily to large families and businesses. Furthermore, Costco does not carry multiple brands or varieties where the item is essentially the same except when it has a house brand to sell, generally by the Kirkland Signature label. This results in a high volume of sales from a vendor, allowing further reductions in price, and reducing marketing costs. A typical Costco warehouse carries only 4,000 distinct products. </a:t>
            </a:r>
          </a:p>
        </p:txBody>
      </p:sp>
    </p:spTree>
    <p:extLst>
      <p:ext uri="{BB962C8B-B14F-4D97-AF65-F5344CB8AC3E}">
        <p14:creationId xmlns:p14="http://schemas.microsoft.com/office/powerpoint/2010/main" val="1052033210"/>
      </p:ext>
    </p:extLst>
  </p:cSld>
  <p:clrMapOvr>
    <a:masterClrMapping/>
  </p:clrMapOvr>
  <p:transition>
    <p:wheel spokes="8"/>
  </p:transition>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xmlns="" id="{29416F19-8828-4F47-975C-A473EAC20377}"/>
              </a:ext>
            </a:extLst>
          </p:cNvPr>
          <p:cNvSpPr>
            <a:spLocks noGrp="1"/>
          </p:cNvSpPr>
          <p:nvPr>
            <p:ph type="title"/>
          </p:nvPr>
        </p:nvSpPr>
        <p:spPr/>
        <p:txBody>
          <a:bodyPr/>
          <a:lstStyle/>
          <a:p>
            <a:pPr>
              <a:defRPr/>
            </a:pPr>
            <a:r>
              <a:rPr altLang="en-US"/>
              <a:t>Continued</a:t>
            </a:r>
          </a:p>
        </p:txBody>
      </p:sp>
      <p:sp>
        <p:nvSpPr>
          <p:cNvPr id="81923" name="Content Placeholder 2">
            <a:extLst>
              <a:ext uri="{FF2B5EF4-FFF2-40B4-BE49-F238E27FC236}">
                <a16:creationId xmlns:a16="http://schemas.microsoft.com/office/drawing/2014/main" xmlns="" id="{C465E4A5-A683-F548-A4C3-050DA973CBBE}"/>
              </a:ext>
            </a:extLst>
          </p:cNvPr>
          <p:cNvSpPr>
            <a:spLocks noGrp="1"/>
          </p:cNvSpPr>
          <p:nvPr>
            <p:ph idx="1"/>
          </p:nvPr>
        </p:nvSpPr>
        <p:spPr/>
        <p:txBody>
          <a:bodyPr>
            <a:normAutofit/>
          </a:bodyPr>
          <a:lstStyle/>
          <a:p>
            <a:r>
              <a:rPr lang="en-US" altLang="en-US"/>
              <a:t>If Costco management feels the wholesale price of a product is too high, they will refuse to stock the product. For example, on November 16, 2009, Costco announced that it would stop selling Coca-Cola products because the soft-drink maker refused to lower its wholesale prices. Costco resumed selling Coca-Cola products on December 14, 2009.</a:t>
            </a:r>
            <a:endParaRPr lang="en-US" altLang="en-US" baseline="30000"/>
          </a:p>
          <a:p>
            <a:r>
              <a:rPr lang="en-US" altLang="en-US"/>
              <a:t>Costco also saves money by not stocking extra bags or packing materials; to carry out their goods, customers must use a shopping trolley, bring their own bags or use empty merchandise shipping boxes from the company's vendors.</a:t>
            </a:r>
          </a:p>
        </p:txBody>
      </p:sp>
    </p:spTree>
    <p:extLst>
      <p:ext uri="{BB962C8B-B14F-4D97-AF65-F5344CB8AC3E}">
        <p14:creationId xmlns:p14="http://schemas.microsoft.com/office/powerpoint/2010/main" val="1756557868"/>
      </p:ext>
    </p:extLst>
  </p:cSld>
  <p:clrMapOvr>
    <a:masterClrMapping/>
  </p:clrMapOvr>
  <p:transition>
    <p:wheel spokes="8"/>
  </p:transition>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xmlns="" id="{67EA625D-868F-7E4B-9EFC-BD947FDE269C}"/>
              </a:ext>
            </a:extLst>
          </p:cNvPr>
          <p:cNvSpPr>
            <a:spLocks noGrp="1"/>
          </p:cNvSpPr>
          <p:nvPr>
            <p:ph type="title"/>
          </p:nvPr>
        </p:nvSpPr>
        <p:spPr/>
        <p:txBody>
          <a:bodyPr/>
          <a:lstStyle/>
          <a:p>
            <a:pPr>
              <a:defRPr/>
            </a:pPr>
            <a:r>
              <a:rPr altLang="en-US"/>
              <a:t>Continued</a:t>
            </a:r>
          </a:p>
        </p:txBody>
      </p:sp>
      <p:sp>
        <p:nvSpPr>
          <p:cNvPr id="82947" name="Content Placeholder 2">
            <a:extLst>
              <a:ext uri="{FF2B5EF4-FFF2-40B4-BE49-F238E27FC236}">
                <a16:creationId xmlns:a16="http://schemas.microsoft.com/office/drawing/2014/main" xmlns="" id="{2EFC84D6-94D2-804D-9C36-C400FE199010}"/>
              </a:ext>
            </a:extLst>
          </p:cNvPr>
          <p:cNvSpPr>
            <a:spLocks noGrp="1"/>
          </p:cNvSpPr>
          <p:nvPr>
            <p:ph idx="1"/>
          </p:nvPr>
        </p:nvSpPr>
        <p:spPr/>
        <p:txBody>
          <a:bodyPr/>
          <a:lstStyle/>
          <a:p>
            <a:r>
              <a:rPr lang="en-US" altLang="en-US"/>
              <a:t>Lighting costs are reduced on sunny days, as most Costco locations have several skylights. During the day, electronic light meters measure how much light is coming in the skylights and turn off an appropriate percentage of the interior lights. During an average sunny day, it is normal for the center section of the warehouse not to have interior lights in use.</a:t>
            </a:r>
          </a:p>
          <a:p>
            <a:endParaRPr lang="en-US" altLang="en-US"/>
          </a:p>
          <a:p>
            <a:endParaRPr lang="en-US" altLang="en-US"/>
          </a:p>
          <a:p>
            <a:endParaRPr lang="en-US" altLang="en-US"/>
          </a:p>
        </p:txBody>
      </p:sp>
    </p:spTree>
    <p:extLst>
      <p:ext uri="{BB962C8B-B14F-4D97-AF65-F5344CB8AC3E}">
        <p14:creationId xmlns:p14="http://schemas.microsoft.com/office/powerpoint/2010/main" val="942709427"/>
      </p:ext>
    </p:extLst>
  </p:cSld>
  <p:clrMapOvr>
    <a:masterClrMapping/>
  </p:clrMapOvr>
  <p:transition>
    <p:wheel spokes="8"/>
  </p:transition>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xmlns="" id="{3D949234-305A-B840-B194-24B2A226BF59}"/>
              </a:ext>
            </a:extLst>
          </p:cNvPr>
          <p:cNvSpPr>
            <a:spLocks noGrp="1"/>
          </p:cNvSpPr>
          <p:nvPr>
            <p:ph type="title"/>
          </p:nvPr>
        </p:nvSpPr>
        <p:spPr/>
        <p:txBody>
          <a:bodyPr/>
          <a:lstStyle/>
          <a:p>
            <a:pPr>
              <a:defRPr/>
            </a:pPr>
            <a:r>
              <a:rPr altLang="en-US"/>
              <a:t>Continued</a:t>
            </a:r>
          </a:p>
        </p:txBody>
      </p:sp>
      <p:sp>
        <p:nvSpPr>
          <p:cNvPr id="31747" name="Content Placeholder 2">
            <a:extLst>
              <a:ext uri="{FF2B5EF4-FFF2-40B4-BE49-F238E27FC236}">
                <a16:creationId xmlns:a16="http://schemas.microsoft.com/office/drawing/2014/main" xmlns="" id="{0B31740B-3188-7A4D-8A4D-958ED4228D19}"/>
              </a:ext>
            </a:extLst>
          </p:cNvPr>
          <p:cNvSpPr>
            <a:spLocks noGrp="1"/>
          </p:cNvSpPr>
          <p:nvPr>
            <p:ph idx="1"/>
          </p:nvPr>
        </p:nvSpPr>
        <p:spPr/>
        <p:txBody>
          <a:bodyPr rtlCol="0">
            <a:normAutofit/>
          </a:bodyPr>
          <a:lstStyle/>
          <a:p>
            <a:pPr>
              <a:defRPr/>
            </a:pPr>
            <a:r>
              <a:rPr lang="en-US" altLang="en-US"/>
              <a:t>Most products are delivered to the warehouse on shipping pallets and these pallets are used to display products for sale on the warehouse floor. This contrasts with retail stores that break down pallets and stock individual products on shelves. Most products have an 8% to 10% markup, while the Kirkland Signature brand products have a 15% markup. The company runs very lean, with overhead costs at about 10% of revenue and profit margins at 2%.</a:t>
            </a:r>
            <a:r>
              <a:rPr lang="en-US" altLang="en-US" baseline="30000"/>
              <a:t> </a:t>
            </a:r>
            <a:r>
              <a:rPr lang="en-US" altLang="en-US"/>
              <a:t>It has no public relations department and does not buy outside advertising. Costco's annual membership fees accounts for 80 percent of Costco's gross margin and 70 percent of its operating income, therefore Costco collects most of its profits 12 months in advance unlike most businesses.</a:t>
            </a:r>
          </a:p>
          <a:p>
            <a:pPr>
              <a:defRPr/>
            </a:pPr>
            <a:endParaRPr lang="en-US" altLang="en-US"/>
          </a:p>
        </p:txBody>
      </p:sp>
    </p:spTree>
    <p:extLst>
      <p:ext uri="{BB962C8B-B14F-4D97-AF65-F5344CB8AC3E}">
        <p14:creationId xmlns:p14="http://schemas.microsoft.com/office/powerpoint/2010/main" val="3564588238"/>
      </p:ext>
    </p:extLst>
  </p:cSld>
  <p:clrMapOvr>
    <a:masterClrMapping/>
  </p:clrMapOvr>
  <p:transition>
    <p:wheel spokes="8"/>
  </p:transition>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xmlns="" id="{4355DA7B-363F-9747-9240-5E8F1286B9A5}"/>
              </a:ext>
            </a:extLst>
          </p:cNvPr>
          <p:cNvSpPr>
            <a:spLocks noGrp="1"/>
          </p:cNvSpPr>
          <p:nvPr>
            <p:ph type="title"/>
          </p:nvPr>
        </p:nvSpPr>
        <p:spPr/>
        <p:txBody>
          <a:bodyPr/>
          <a:lstStyle/>
          <a:p>
            <a:pPr>
              <a:defRPr/>
            </a:pPr>
            <a:r>
              <a:rPr altLang="en-US"/>
              <a:t>Discussion Questions</a:t>
            </a:r>
          </a:p>
        </p:txBody>
      </p:sp>
      <p:sp>
        <p:nvSpPr>
          <p:cNvPr id="84995" name="Content Placeholder 2">
            <a:extLst>
              <a:ext uri="{FF2B5EF4-FFF2-40B4-BE49-F238E27FC236}">
                <a16:creationId xmlns:a16="http://schemas.microsoft.com/office/drawing/2014/main" xmlns="" id="{3B6BC572-90D9-044E-BFF3-F328D3D4DCF4}"/>
              </a:ext>
            </a:extLst>
          </p:cNvPr>
          <p:cNvSpPr>
            <a:spLocks noGrp="1"/>
          </p:cNvSpPr>
          <p:nvPr>
            <p:ph idx="1"/>
          </p:nvPr>
        </p:nvSpPr>
        <p:spPr/>
        <p:txBody>
          <a:bodyPr>
            <a:normAutofit/>
          </a:bodyPr>
          <a:lstStyle/>
          <a:p>
            <a:r>
              <a:rPr lang="en-US" altLang="en-US"/>
              <a:t>Walmart pays its employees substantially less than does Costco, even though the two companies often compete head-to-head. How can Costco stay in business when it pays up to 40% more to its employees than its direct competitors?</a:t>
            </a:r>
          </a:p>
          <a:p>
            <a:r>
              <a:rPr lang="en-US" altLang="en-US"/>
              <a:t>What do you think are the most important practices for a retail company to pursue to foster an ethical environment for workers and consumers? Why?</a:t>
            </a:r>
          </a:p>
          <a:p>
            <a:r>
              <a:rPr lang="en-US" altLang="en-US"/>
              <a:t>A stock analyst criticized Costco, saying: “Costco continues to be a company that is better at serving the club member and employee than the shareholder.” Do you think this a fair critique? Why or why not?</a:t>
            </a:r>
          </a:p>
          <a:p>
            <a:endParaRPr lang="en-US" altLang="en-US"/>
          </a:p>
        </p:txBody>
      </p:sp>
    </p:spTree>
    <p:extLst>
      <p:ext uri="{BB962C8B-B14F-4D97-AF65-F5344CB8AC3E}">
        <p14:creationId xmlns:p14="http://schemas.microsoft.com/office/powerpoint/2010/main" val="167633609"/>
      </p:ext>
    </p:extLst>
  </p:cSld>
  <p:clrMapOvr>
    <a:masterClrMapping/>
  </p:clrMapOvr>
  <p:transition>
    <p:wheel spokes="8"/>
  </p:transition>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xmlns="" id="{AE10A1C9-84D8-C041-957E-F82CB6A25432}"/>
              </a:ext>
            </a:extLst>
          </p:cNvPr>
          <p:cNvSpPr>
            <a:spLocks noGrp="1"/>
          </p:cNvSpPr>
          <p:nvPr>
            <p:ph type="title"/>
          </p:nvPr>
        </p:nvSpPr>
        <p:spPr/>
        <p:txBody>
          <a:bodyPr/>
          <a:lstStyle/>
          <a:p>
            <a:pPr>
              <a:defRPr/>
            </a:pPr>
            <a:r>
              <a:rPr altLang="en-US"/>
              <a:t>Continued</a:t>
            </a:r>
          </a:p>
        </p:txBody>
      </p:sp>
      <p:sp>
        <p:nvSpPr>
          <p:cNvPr id="86019" name="Content Placeholder 2">
            <a:extLst>
              <a:ext uri="{FF2B5EF4-FFF2-40B4-BE49-F238E27FC236}">
                <a16:creationId xmlns:a16="http://schemas.microsoft.com/office/drawing/2014/main" xmlns="" id="{DCD878AE-12A8-1A4E-A50A-A8134EC11268}"/>
              </a:ext>
            </a:extLst>
          </p:cNvPr>
          <p:cNvSpPr>
            <a:spLocks noGrp="1"/>
          </p:cNvSpPr>
          <p:nvPr>
            <p:ph idx="1"/>
          </p:nvPr>
        </p:nvSpPr>
        <p:spPr/>
        <p:txBody>
          <a:bodyPr/>
          <a:lstStyle/>
          <a:p>
            <a:r>
              <a:rPr lang="en-US" altLang="en-US"/>
              <a:t>Another analyst complained that Jim Sinegal “has been too benevolent. He’s right that a happy employee is a productive long-term employee, but he could force employees to pick up a little more of the burden.” Again, do you think this a fair criticism? Why or why not?</a:t>
            </a:r>
          </a:p>
          <a:p>
            <a:r>
              <a:rPr lang="en-US" altLang="en-US"/>
              <a:t>Is a company that does not follow the Costco model a “bad” company? Explain.</a:t>
            </a:r>
          </a:p>
          <a:p>
            <a:endParaRPr lang="en-US" altLang="en-US"/>
          </a:p>
        </p:txBody>
      </p:sp>
    </p:spTree>
    <p:extLst>
      <p:ext uri="{BB962C8B-B14F-4D97-AF65-F5344CB8AC3E}">
        <p14:creationId xmlns:p14="http://schemas.microsoft.com/office/powerpoint/2010/main" val="1986847166"/>
      </p:ext>
    </p:extLst>
  </p:cSld>
  <p:clrMapOvr>
    <a:masterClrMapping/>
  </p:clrMapOvr>
  <p:transition>
    <p:wheel spokes="8"/>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Default Design">
  <a:themeElements>
    <a:clrScheme name="Default Design 8">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66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Default Design 8">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66FF"/>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Chapter 04 by MGirvin</Template>
  <TotalTime>3315</TotalTime>
  <Words>9834</Words>
  <Application>Microsoft Office PowerPoint</Application>
  <PresentationFormat>On-screen Show (4:3)</PresentationFormat>
  <Paragraphs>1062</Paragraphs>
  <Slides>210</Slides>
  <Notes>25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210</vt:i4>
      </vt:variant>
    </vt:vector>
  </HeadingPairs>
  <TitlesOfParts>
    <vt:vector size="220" baseType="lpstr">
      <vt:lpstr>Arial</vt:lpstr>
      <vt:lpstr>Calibri</vt:lpstr>
      <vt:lpstr>Georgia</vt:lpstr>
      <vt:lpstr>Times New Roman</vt:lpstr>
      <vt:lpstr>Trebuchet MS</vt:lpstr>
      <vt:lpstr>Wingdings</vt:lpstr>
      <vt:lpstr>Wingdings 2</vt:lpstr>
      <vt:lpstr>Wingdings 3</vt:lpstr>
      <vt:lpstr>Urban</vt:lpstr>
      <vt:lpstr>Default Design</vt:lpstr>
      <vt:lpstr>DBA 21st Century Business and Societal Ethics</vt:lpstr>
      <vt:lpstr>This week</vt:lpstr>
      <vt:lpstr>Not covered – time dependant</vt:lpstr>
      <vt:lpstr>Do deep economic and social systemic problems exist between government, business and society?</vt:lpstr>
      <vt:lpstr>https://en.wikipedia.org/wiki/List_of_countries_by_unemployment_rate</vt:lpstr>
      <vt:lpstr>PowerPoint Presentation</vt:lpstr>
      <vt:lpstr>PowerPoint Presentation</vt:lpstr>
      <vt:lpstr>PowerPoint Presentation</vt:lpstr>
      <vt:lpstr>PowerPoint Presentation</vt:lpstr>
      <vt:lpstr>PowerPoint Presentation</vt:lpstr>
      <vt:lpstr> Oxfam received £32m from the UK government’s department for international development in 2017</vt:lpstr>
      <vt:lpstr>Guidance</vt:lpstr>
      <vt:lpstr>PowerPoint Presentation</vt:lpstr>
      <vt:lpstr>PowerPoint Presentation</vt:lpstr>
      <vt:lpstr>Goblet of fire</vt:lpstr>
      <vt:lpstr>Reflective writing</vt:lpstr>
      <vt:lpstr>Pedagogy</vt:lpstr>
      <vt:lpstr>Reflective Writing </vt:lpstr>
      <vt:lpstr>Reflective Writing </vt:lpstr>
      <vt:lpstr>Reflective Writing </vt:lpstr>
      <vt:lpstr>Continued</vt:lpstr>
      <vt:lpstr>Models</vt:lpstr>
      <vt:lpstr>PowerPoint Presentation</vt:lpstr>
      <vt:lpstr>PowerPoint Presentation</vt:lpstr>
      <vt:lpstr>PowerPoint Presentation</vt:lpstr>
      <vt:lpstr>PowerPoint Presentation</vt:lpstr>
      <vt:lpstr>Reflection</vt:lpstr>
      <vt:lpstr>six prompts to satisfy the assessment criteria  </vt:lpstr>
      <vt:lpstr>PowerPoint Presentation</vt:lpstr>
      <vt:lpstr>The Social Responsibility of Business is to Increase Its Profits</vt:lpstr>
      <vt:lpstr>Restrictions on the limitations on profit maximisation</vt:lpstr>
      <vt:lpstr>Subject matter</vt:lpstr>
      <vt:lpstr>Deontology and teleology</vt:lpstr>
      <vt:lpstr>Friedman’s central point.</vt:lpstr>
      <vt:lpstr>Friedman’s 2nd supporting point.</vt:lpstr>
      <vt:lpstr>Friedman’s 3rd supporting point.</vt:lpstr>
      <vt:lpstr>What if a manager decides to pursue a social end rather than maximum profit?</vt:lpstr>
      <vt:lpstr>Argument in favour of the stockholder theory two-pronged.</vt:lpstr>
      <vt:lpstr>Two arguments</vt:lpstr>
      <vt:lpstr>Profit maximisation argument </vt:lpstr>
      <vt:lpstr>Social responsibility argument</vt:lpstr>
      <vt:lpstr>To follow </vt:lpstr>
      <vt:lpstr>Friedman’s conclusion.</vt:lpstr>
      <vt:lpstr>However, Friedman also says this does not mean anything goes.</vt:lpstr>
      <vt:lpstr>Normative ethics</vt:lpstr>
      <vt:lpstr>Executives and stockholders</vt:lpstr>
      <vt:lpstr>Continued</vt:lpstr>
      <vt:lpstr>Continued</vt:lpstr>
      <vt:lpstr>Rival normative business ethics theories</vt:lpstr>
      <vt:lpstr>So, Friedman’s final word?</vt:lpstr>
      <vt:lpstr>A rough and ready summary of Friedman.</vt:lpstr>
      <vt:lpstr>Poverty: Analysis</vt:lpstr>
      <vt:lpstr>Poverty: Solution</vt:lpstr>
      <vt:lpstr>Ineffective Schools: Analysis</vt:lpstr>
      <vt:lpstr>Ineffective Schools: Solution</vt:lpstr>
      <vt:lpstr>Drug Crime: Analysis</vt:lpstr>
      <vt:lpstr>Drug Crime: Wrong Solution</vt:lpstr>
      <vt:lpstr>Drug Crime: Friedman’s Solution</vt:lpstr>
      <vt:lpstr>Social permission theory</vt:lpstr>
      <vt:lpstr>Stakeholder theory</vt:lpstr>
      <vt:lpstr>A Stakeholder Theory of the Modern Corporation</vt:lpstr>
      <vt:lpstr>PowerPoint Presentation</vt:lpstr>
      <vt:lpstr>PowerPoint Presentation</vt:lpstr>
      <vt:lpstr>The stakeholder theory differs in many ways and can be analyzed focusing in three main aspects: </vt:lpstr>
      <vt:lpstr>PowerPoint Presentation</vt:lpstr>
      <vt:lpstr>PowerPoint Presentation</vt:lpstr>
      <vt:lpstr>PowerPoint Presentation</vt:lpstr>
      <vt:lpstr>PowerPoint Presentation</vt:lpstr>
      <vt:lpstr>PowerPoint Presentation</vt:lpstr>
      <vt:lpstr>PowerPoint Presentation</vt:lpstr>
      <vt:lpstr>Definition</vt:lpstr>
      <vt:lpstr>Stakeholder theory in the context of the organisation</vt:lpstr>
      <vt:lpstr>Why use stakeholder analysis</vt:lpstr>
      <vt:lpstr>Meeting stakeholder needs</vt:lpstr>
      <vt:lpstr>Typical stakeholders</vt:lpstr>
      <vt:lpstr>Categorising stakeholders</vt:lpstr>
      <vt:lpstr>PowerPoint Presentation</vt:lpstr>
      <vt:lpstr>PowerPoint Presentation</vt:lpstr>
      <vt:lpstr>Stakeholder analysis process</vt:lpstr>
      <vt:lpstr>Stakeholder analysis matrix</vt:lpstr>
      <vt:lpstr>Techniques for stakeholder mapping</vt:lpstr>
      <vt:lpstr>Power/dynamism matrix</vt:lpstr>
      <vt:lpstr>Power/dynamisn matrix (gardner et al, 1986)</vt:lpstr>
      <vt:lpstr>Power/dynamism matrix</vt:lpstr>
      <vt:lpstr>Power interest matrix</vt:lpstr>
      <vt:lpstr>Power/interest</vt:lpstr>
      <vt:lpstr>Power/interest matrix</vt:lpstr>
      <vt:lpstr>Stakeholder influence - Mendelow matrix</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Mendelow</vt:lpstr>
      <vt:lpstr>Stakeholders </vt:lpstr>
      <vt:lpstr>PowerPoint Presentation</vt:lpstr>
      <vt:lpstr>A</vt:lpstr>
      <vt:lpstr>B</vt:lpstr>
      <vt:lpstr>C</vt:lpstr>
      <vt:lpstr>D</vt:lpstr>
      <vt:lpstr>PowerPoint Presentation</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PowerPoint Presentation</vt:lpstr>
      <vt:lpstr>GSK GLAXO SMITH KLINE</vt:lpstr>
      <vt:lpstr>First task</vt:lpstr>
      <vt:lpstr>Stakeholders</vt:lpstr>
      <vt:lpstr>Types</vt:lpstr>
      <vt:lpstr>PowerPoint Presentation</vt:lpstr>
      <vt:lpstr>PowerPoint Presentation</vt:lpstr>
      <vt:lpstr>Fracking company</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lpstr>Power. Legitimacy and urgency model</vt:lpstr>
      <vt:lpstr>Stakeholder behaviour mapped into 7 types</vt:lpstr>
      <vt:lpstr>Power, legitimacy and urgency model</vt:lpstr>
      <vt:lpstr>Description of stakeholder type</vt:lpstr>
      <vt:lpstr>continued</vt:lpstr>
      <vt:lpstr>continued</vt:lpstr>
      <vt:lpstr>continued</vt:lpstr>
      <vt:lpstr>continued</vt:lpstr>
      <vt:lpstr>continued</vt:lpstr>
      <vt:lpstr>continued</vt:lpstr>
      <vt:lpstr>dynamic</vt:lpstr>
      <vt:lpstr>Who and what counts</vt:lpstr>
      <vt:lpstr>link</vt:lpstr>
      <vt:lpstr>stakeholders</vt:lpstr>
      <vt:lpstr>Stakeholders</vt:lpstr>
      <vt:lpstr>Continued</vt:lpstr>
      <vt:lpstr>note</vt:lpstr>
      <vt:lpstr>Back to Freeman</vt:lpstr>
      <vt:lpstr>Managing for Stakeholders</vt:lpstr>
      <vt:lpstr>Problems with Traditional Stockholder Model</vt:lpstr>
      <vt:lpstr>Business v ethical decisions</vt:lpstr>
      <vt:lpstr>Executives must Realize</vt:lpstr>
      <vt:lpstr>What is a stakeholder</vt:lpstr>
      <vt:lpstr>Continued</vt:lpstr>
      <vt:lpstr>Who are these stakeholders?</vt:lpstr>
      <vt:lpstr>What characterizes these stakeholders?</vt:lpstr>
      <vt:lpstr>Stakeholder term </vt:lpstr>
      <vt:lpstr>What is Edward (Freeman’s) argument for his theory?</vt:lpstr>
      <vt:lpstr>So, what does Freeman’s theory require corporations to do?</vt:lpstr>
      <vt:lpstr>Freeman’s Kantian example</vt:lpstr>
      <vt:lpstr>Freeman’s Rawlsian example</vt:lpstr>
      <vt:lpstr>How do Friedman and Freeman differ in analyzing a case?</vt:lpstr>
      <vt:lpstr>PowerPoint Presentation</vt:lpstr>
      <vt:lpstr>Task</vt:lpstr>
      <vt:lpstr>Burger Man Profile</vt:lpstr>
      <vt:lpstr>Group Task</vt:lpstr>
      <vt:lpstr>Burger Man Customers</vt:lpstr>
      <vt:lpstr>Burger Man Shareholders  </vt:lpstr>
      <vt:lpstr>Burger Man Managers</vt:lpstr>
      <vt:lpstr>Government Regulatory Agencies</vt:lpstr>
      <vt:lpstr>Animal Rights Activists</vt:lpstr>
      <vt:lpstr>Swansea City Council </vt:lpstr>
      <vt:lpstr>video</vt:lpstr>
      <vt:lpstr>Links</vt:lpstr>
      <vt:lpstr>All they lack is a chain</vt:lpstr>
      <vt:lpstr>F.W.Taylor: an archetypal nineteenth century management consultant</vt:lpstr>
      <vt:lpstr>Costco</vt:lpstr>
      <vt:lpstr>Links</vt:lpstr>
      <vt:lpstr>PowerPoint Presentation</vt:lpstr>
      <vt:lpstr>1 September 2017, 746 warehouses, worldwide </vt:lpstr>
      <vt:lpstr>Costco Model</vt:lpstr>
      <vt:lpstr>Costco</vt:lpstr>
      <vt:lpstr>Costco</vt:lpstr>
      <vt:lpstr>Costco</vt:lpstr>
      <vt:lpstr>Costco model </vt:lpstr>
      <vt:lpstr>Continued</vt:lpstr>
      <vt:lpstr>Continued</vt:lpstr>
      <vt:lpstr>Continued</vt:lpstr>
      <vt:lpstr>Discussion Questions</vt:lpstr>
      <vt:lpstr>Continued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Ethics</dc:title>
  <dc:creator>caroline jawad</dc:creator>
  <cp:lastModifiedBy>Administrator</cp:lastModifiedBy>
  <cp:revision>31</cp:revision>
  <dcterms:created xsi:type="dcterms:W3CDTF">2018-02-10T16:57:30Z</dcterms:created>
  <dcterms:modified xsi:type="dcterms:W3CDTF">2019-11-05T08:41:04Z</dcterms:modified>
</cp:coreProperties>
</file>