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8" d="100"/>
          <a:sy n="108" d="100"/>
        </p:scale>
        <p:origin x="12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39366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3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784080" y="-2011680"/>
            <a:ext cx="5943600" cy="5943600"/>
          </a:xfrm>
          <a:prstGeom prst="ellipse">
            <a:avLst/>
          </a:prstGeom>
          <a:solidFill>
            <a:srgbClr val="141B4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-2286000" y="4754880"/>
            <a:ext cx="4572000" cy="4572000"/>
          </a:xfrm>
          <a:prstGeom prst="ellipse">
            <a:avLst/>
          </a:prstGeom>
          <a:solidFill>
            <a:srgbClr val="141B4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822960" y="137160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  ·  RESEARCH PROPOSAL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822960" y="2011680"/>
            <a:ext cx="1051560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Autonomous Discovery and Risk Mitigation of Shadow IT and Agentic AI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822960" y="3520440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Using eBPF Kernel Telemetry and Metadata-Driven Machine Learning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822960" y="4434840"/>
            <a:ext cx="2011680" cy="0"/>
          </a:xfrm>
          <a:prstGeom prst="line">
            <a:avLst/>
          </a:prstGeom>
          <a:noFill/>
          <a:ln w="38100">
            <a:solidFill>
              <a:srgbClr val="2E5AA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822960" y="466344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822960" y="507492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Research Methods and Professional Development (ACFA7004)</a:t>
            </a:r>
            <a:endParaRPr lang="en-US" sz="1400" dirty="0"/>
          </a:p>
        </p:txBody>
      </p:sp>
      <p:pic>
        <p:nvPicPr>
          <p:cNvPr id="10" name="College Logo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" y="365760"/>
            <a:ext cx="731520" cy="72390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822960" y="5531485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by: Premraj Janga  |  Student ID: 2505006</a:t>
            </a:r>
          </a:p>
        </p:txBody>
      </p:sp>
      <p:sp>
        <p:nvSpPr>
          <p:cNvPr id="12" name="Text 9"/>
          <p:cNvSpPr/>
          <p:nvPr/>
        </p:nvSpPr>
        <p:spPr>
          <a:xfrm>
            <a:off x="822960" y="5897245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Dr Suresh Shanmugasundaram  |  Submission Date: 14 August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916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91672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Background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548640" y="1325880"/>
            <a:ext cx="11091672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 algn="l">
              <a:spcAft>
                <a:spcPts val="1200"/>
              </a:spcAft>
              <a:buSzPct val="100000"/>
              <a:buChar char="▪"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CASBs and firewalls have long relied on the plaintext SNI to see where traffic is going.</a:t>
            </a:r>
            <a:endParaRPr lang="en-US" sz="1900" dirty="0"/>
          </a:p>
          <a:p>
            <a:pPr marL="228600" indent="-228600" algn="l">
              <a:spcAft>
                <a:spcPts val="1200"/>
              </a:spcAft>
              <a:buSzPct val="100000"/>
              <a:buChar char="▪"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TLS 1.3 and Encrypted Client Hello (ECH) now encrypt the SNI, blinding network defenders.</a:t>
            </a:r>
            <a:endParaRPr lang="en-US" sz="1900" dirty="0"/>
          </a:p>
          <a:p>
            <a:pPr marL="228600" indent="-228600" algn="l">
              <a:spcAft>
                <a:spcPts val="1200"/>
              </a:spcAft>
              <a:buSzPct val="100000"/>
              <a:buChar char="▪"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MCP-enabled Shadow AI agents compound this blindness, connecting directly to enterprise tools.</a:t>
            </a:r>
            <a:endParaRPr lang="en-US" sz="1900" dirty="0"/>
          </a:p>
        </p:txBody>
      </p:sp>
      <p:pic>
        <p:nvPicPr>
          <p:cNvPr id="5" name="Image 0" descr="/home/claude/work/media/media/image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3270" y="3063240"/>
            <a:ext cx="5582412" cy="30632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303270" y="6199632"/>
            <a:ext cx="558241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11457432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9AA6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916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1.2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91672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603504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900" i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enterprise security architectures cannot detect unauthorised SaaS use or autonomous AI agents once ECH removes the plaintext routing metadata detection has always depended on.</a:t>
            </a:r>
            <a:endParaRPr lang="en-US" sz="1900" dirty="0"/>
          </a:p>
        </p:txBody>
      </p:sp>
      <p:sp>
        <p:nvSpPr>
          <p:cNvPr id="5" name="Shape 3"/>
          <p:cNvSpPr/>
          <p:nvPr/>
        </p:nvSpPr>
        <p:spPr>
          <a:xfrm>
            <a:off x="548640" y="2880360"/>
            <a:ext cx="384048" cy="384048"/>
          </a:xfrm>
          <a:prstGeom prst="ellipse">
            <a:avLst/>
          </a:prstGeom>
          <a:solidFill>
            <a:srgbClr val="2E5AA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548640" y="288036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097280" y="2834640"/>
            <a:ext cx="548640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Architectural  —  </a:t>
            </a:r>
            <a:r>
              <a:rPr lang="en-US" sz="15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ECH removes SNI entirely; MITM interception breaks on certificate pinning and unmanaged devices.</a:t>
            </a:r>
            <a:endParaRPr lang="en-US" sz="1550" dirty="0"/>
          </a:p>
        </p:txBody>
      </p:sp>
      <p:sp>
        <p:nvSpPr>
          <p:cNvPr id="8" name="Shape 6"/>
          <p:cNvSpPr/>
          <p:nvPr/>
        </p:nvSpPr>
        <p:spPr>
          <a:xfrm>
            <a:off x="548640" y="3886200"/>
            <a:ext cx="384048" cy="384048"/>
          </a:xfrm>
          <a:prstGeom prst="ellipse">
            <a:avLst/>
          </a:prstGeom>
          <a:solidFill>
            <a:srgbClr val="2E5AA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548640" y="388620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097280" y="3840480"/>
            <a:ext cx="548640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  —  </a:t>
            </a:r>
            <a:r>
              <a:rPr lang="en-US" sz="15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Shadow AI agents can be manipulated via tool poisoning and often hold broad, poorly-scoped OAuth access.</a:t>
            </a:r>
            <a:endParaRPr lang="en-US" sz="1550" dirty="0"/>
          </a:p>
        </p:txBody>
      </p:sp>
      <p:sp>
        <p:nvSpPr>
          <p:cNvPr id="11" name="Shape 9"/>
          <p:cNvSpPr/>
          <p:nvPr/>
        </p:nvSpPr>
        <p:spPr>
          <a:xfrm>
            <a:off x="548640" y="4892040"/>
            <a:ext cx="384048" cy="384048"/>
          </a:xfrm>
          <a:prstGeom prst="ellipse">
            <a:avLst/>
          </a:prstGeom>
          <a:solidFill>
            <a:srgbClr val="2E5AA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548640" y="489204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1097280" y="4846320"/>
            <a:ext cx="548640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gap  —  </a:t>
            </a:r>
            <a:r>
              <a:rPr lang="en-US" sz="15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traffic classifiers are trained on human browsing, not machine-speed agent traffic.</a:t>
            </a:r>
            <a:endParaRPr lang="en-US" sz="1550" dirty="0"/>
          </a:p>
        </p:txBody>
      </p:sp>
      <p:sp>
        <p:nvSpPr>
          <p:cNvPr id="14" name="Shape 12"/>
          <p:cNvSpPr/>
          <p:nvPr/>
        </p:nvSpPr>
        <p:spPr>
          <a:xfrm>
            <a:off x="7360920" y="1371600"/>
            <a:ext cx="4279392" cy="4526280"/>
          </a:xfrm>
          <a:prstGeom prst="roundRect">
            <a:avLst>
              <a:gd name="adj" fmla="val 2137"/>
            </a:avLst>
          </a:prstGeom>
          <a:solidFill>
            <a:srgbClr val="F4F7FC"/>
          </a:solidFill>
          <a:ln w="12700">
            <a:solidFill>
              <a:srgbClr val="CADCF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7635240" y="1554480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7635240" y="2057400"/>
            <a:ext cx="914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7635240" y="2377440"/>
            <a:ext cx="374904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far does ECH degrade CASBs' ability to detect unauthorised SaaS and agentic AI traffic?</a:t>
            </a:r>
            <a:endParaRPr lang="en-US" sz="1450" dirty="0"/>
          </a:p>
        </p:txBody>
      </p:sp>
      <p:sp>
        <p:nvSpPr>
          <p:cNvPr id="18" name="Text 16"/>
          <p:cNvSpPr/>
          <p:nvPr/>
        </p:nvSpPr>
        <p:spPr>
          <a:xfrm>
            <a:off x="7635240" y="3474720"/>
            <a:ext cx="914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7635240" y="3794760"/>
            <a:ext cx="374904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eBPF kernel telemetry, captured before TLS encapsulation, classify flows without inspecting payload content?</a:t>
            </a:r>
            <a:endParaRPr lang="en-US" sz="1450" dirty="0"/>
          </a:p>
        </p:txBody>
      </p:sp>
      <p:sp>
        <p:nvSpPr>
          <p:cNvPr id="20" name="Text 18"/>
          <p:cNvSpPr/>
          <p:nvPr/>
        </p:nvSpPr>
        <p:spPr>
          <a:xfrm>
            <a:off x="7635240" y="4892040"/>
            <a:ext cx="914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7635240" y="5212080"/>
            <a:ext cx="374904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accurately can tree-based ML models distinguish human SaaS traffic from autonomous MCP agent traffic?</a:t>
            </a:r>
            <a:endParaRPr lang="en-US" sz="1450" dirty="0"/>
          </a:p>
        </p:txBody>
      </p:sp>
      <p:sp>
        <p:nvSpPr>
          <p:cNvPr id="22" name="Text 20"/>
          <p:cNvSpPr/>
          <p:nvPr/>
        </p:nvSpPr>
        <p:spPr>
          <a:xfrm>
            <a:off x="11457432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9AA6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916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1.3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91672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548640" y="1371600"/>
            <a:ext cx="11091672" cy="960120"/>
          </a:xfrm>
          <a:prstGeom prst="roundRect">
            <a:avLst>
              <a:gd name="adj" fmla="val 761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868680" y="1444752"/>
            <a:ext cx="10451592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Design, build, and evaluate a host-based detection framework combining eBPF kernel telemetry with metadata-driven machine learning to identify unauthorised SaaS apps and autonomous MCP Shadow AI agents.</a:t>
            </a:r>
            <a:endParaRPr lang="en-US" sz="1650" dirty="0"/>
          </a:p>
        </p:txBody>
      </p:sp>
      <p:sp>
        <p:nvSpPr>
          <p:cNvPr id="6" name="Shape 4"/>
          <p:cNvSpPr/>
          <p:nvPr/>
        </p:nvSpPr>
        <p:spPr>
          <a:xfrm>
            <a:off x="548640" y="2606040"/>
            <a:ext cx="457200" cy="457200"/>
          </a:xfrm>
          <a:prstGeom prst="ellipse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548640" y="26060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234440" y="2606040"/>
            <a:ext cx="8595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Quantify DPI visibility loss under TLS 1.3 / ECH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9966960" y="2606040"/>
            <a:ext cx="16733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b="1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1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548640" y="3319272"/>
            <a:ext cx="457200" cy="457200"/>
          </a:xfrm>
          <a:prstGeom prst="ellipse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548640" y="33192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234440" y="3319272"/>
            <a:ext cx="8595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a non-intrusive eBPF telemetry sensor (kprobes/tracepoints)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9966960" y="3319272"/>
            <a:ext cx="16733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b="1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3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548640" y="4032504"/>
            <a:ext cx="457200" cy="457200"/>
          </a:xfrm>
          <a:prstGeom prst="ellipse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548640" y="4032504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1234440" y="4032504"/>
            <a:ext cx="8595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Preprocess and time-aware partition the CESNET-TLS-Year22 dataset</a:t>
            </a:r>
            <a:endParaRPr lang="en-US" sz="1700" dirty="0"/>
          </a:p>
        </p:txBody>
      </p:sp>
      <p:sp>
        <p:nvSpPr>
          <p:cNvPr id="17" name="Text 15"/>
          <p:cNvSpPr/>
          <p:nvPr/>
        </p:nvSpPr>
        <p:spPr>
          <a:xfrm>
            <a:off x="9966960" y="4032504"/>
            <a:ext cx="16733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b="1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4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548640" y="4745736"/>
            <a:ext cx="457200" cy="457200"/>
          </a:xfrm>
          <a:prstGeom prst="ellipse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548640" y="4745736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1234440" y="4745736"/>
            <a:ext cx="8595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 and tune XGBoost / LightGBM classifiers on SaaS vs. agent traffic</a:t>
            </a:r>
            <a:endParaRPr lang="en-US" sz="1700" dirty="0"/>
          </a:p>
        </p:txBody>
      </p:sp>
      <p:sp>
        <p:nvSpPr>
          <p:cNvPr id="21" name="Text 19"/>
          <p:cNvSpPr/>
          <p:nvPr/>
        </p:nvSpPr>
        <p:spPr>
          <a:xfrm>
            <a:off x="9966960" y="4745736"/>
            <a:ext cx="16733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b="1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5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548640" y="5458968"/>
            <a:ext cx="457200" cy="457200"/>
          </a:xfrm>
          <a:prstGeom prst="ellipse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548640" y="545896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800" dirty="0"/>
          </a:p>
        </p:txBody>
      </p:sp>
      <p:sp>
        <p:nvSpPr>
          <p:cNvPr id="24" name="Text 22"/>
          <p:cNvSpPr/>
          <p:nvPr/>
        </p:nvSpPr>
        <p:spPr>
          <a:xfrm>
            <a:off x="1234440" y="5458968"/>
            <a:ext cx="8595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 in a simulated testbed, targeting F1-score ≥ 0.90</a:t>
            </a:r>
            <a:endParaRPr lang="en-US" sz="1700" dirty="0"/>
          </a:p>
        </p:txBody>
      </p:sp>
      <p:sp>
        <p:nvSpPr>
          <p:cNvPr id="25" name="Text 23"/>
          <p:cNvSpPr/>
          <p:nvPr/>
        </p:nvSpPr>
        <p:spPr>
          <a:xfrm>
            <a:off x="9966960" y="5458968"/>
            <a:ext cx="16733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b="1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6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11457432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9AA6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916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91672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548640" y="1325880"/>
            <a:ext cx="11091672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 algn="l">
              <a:spcAft>
                <a:spcPts val="1200"/>
              </a:spcAft>
              <a:buSzPct val="100000"/>
              <a:buChar char="▪"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DPI has failed: TLS 1.3 and ECH have ended reliable SNI-based inspection at scale.</a:t>
            </a:r>
            <a:endParaRPr lang="en-US" sz="1900" dirty="0"/>
          </a:p>
          <a:p>
            <a:pPr marL="228600" indent="-228600" algn="l">
              <a:spcAft>
                <a:spcPts val="1200"/>
              </a:spcAft>
              <a:buSzPct val="100000"/>
              <a:buChar char="▪"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Encrypted Traffic Classification works well on conventional traffic, but is untested against agentic AI.</a:t>
            </a:r>
            <a:endParaRPr lang="en-US" sz="1900" dirty="0"/>
          </a:p>
          <a:p>
            <a:pPr marL="228600" indent="-228600" algn="l">
              <a:spcAft>
                <a:spcPts val="1200"/>
              </a:spcAft>
              <a:buSzPct val="100000"/>
              <a:buChar char="▪"/>
            </a:pPr>
            <a:r>
              <a:rPr lang="en-US" sz="19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MCP security research and eBPF telemetry exist separately — no study yet combines them for Shadow AI detection.</a:t>
            </a:r>
            <a:endParaRPr lang="en-US" sz="1900" dirty="0"/>
          </a:p>
        </p:txBody>
      </p:sp>
      <p:pic>
        <p:nvPicPr>
          <p:cNvPr id="5" name="Image 0" descr="/home/claude/work/media/media/image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1236" y="3063240"/>
            <a:ext cx="6126480" cy="30632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031236" y="6199632"/>
            <a:ext cx="6126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11457432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9AA6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916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91672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548640" y="1325880"/>
            <a:ext cx="11091672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 algn="l">
              <a:spcAft>
                <a:spcPts val="900"/>
              </a:spcAft>
              <a:buSzPct val="100000"/>
              <a:buChar char="▪"/>
            </a:pPr>
            <a:r>
              <a:rPr lang="en-US" sz="18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(DSR) approach: builds and evaluates a working eBPF sensor and classification pipeline.</a:t>
            </a:r>
            <a:endParaRPr lang="en-US" sz="1850" dirty="0"/>
          </a:p>
          <a:p>
            <a:pPr marL="228600" indent="-228600" algn="l">
              <a:spcAft>
                <a:spcPts val="900"/>
              </a:spcAft>
              <a:buSzPct val="100000"/>
              <a:buChar char="▪"/>
            </a:pPr>
            <a:r>
              <a:rPr lang="en-US" sz="18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throughout — every objective resolves to a measurable number (F1-score, precision, recall, CPU overhead).</a:t>
            </a:r>
            <a:endParaRPr lang="en-US" sz="1850" dirty="0"/>
          </a:p>
          <a:p>
            <a:pPr marL="228600" indent="-228600" algn="l">
              <a:spcAft>
                <a:spcPts val="900"/>
              </a:spcAft>
              <a:buSzPct val="100000"/>
              <a:buChar char="▪"/>
            </a:pPr>
            <a:r>
              <a:rPr lang="en-US" sz="18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Trained on CESNET-TLS-Year22, supplemented with synthetic MCP agent traffic generated in an isolated testbed.</a:t>
            </a:r>
            <a:endParaRPr lang="en-US" sz="1850" dirty="0"/>
          </a:p>
        </p:txBody>
      </p:sp>
      <p:pic>
        <p:nvPicPr>
          <p:cNvPr id="5" name="Image 0" descr="/home/claude/work/media/media/image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9504" y="3063240"/>
            <a:ext cx="6400800" cy="351129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889504" y="6446520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11457432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9AA6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916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91672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Timeline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548640" y="1325880"/>
            <a:ext cx="11091672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8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six-month plan moving from literature review through to final submission, with a buffer built into Month 5 for overruns.</a:t>
            </a:r>
            <a:endParaRPr lang="en-US" sz="1850" dirty="0"/>
          </a:p>
        </p:txBody>
      </p:sp>
      <p:pic>
        <p:nvPicPr>
          <p:cNvPr id="5" name="Image 0" descr="/home/claude/work/media/media/image5.png"/>
          <p:cNvPicPr>
            <a:picLocks noChangeAspect="1"/>
          </p:cNvPicPr>
          <p:nvPr/>
        </p:nvPicPr>
        <p:blipFill>
          <a:blip r:embed="rId3"/>
          <a:srcRect t="-1609" b="9213"/>
          <a:stretch>
            <a:fillRect/>
          </a:stretch>
        </p:blipFill>
        <p:spPr>
          <a:xfrm>
            <a:off x="2208276" y="2011680"/>
            <a:ext cx="7772400" cy="4358945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1457432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9AA6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916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91672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Results &amp; Impact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5394960" cy="1554480"/>
          </a:xfrm>
          <a:prstGeom prst="roundRect">
            <a:avLst>
              <a:gd name="adj" fmla="val 4706"/>
            </a:avLst>
          </a:prstGeom>
          <a:solidFill>
            <a:srgbClr val="F4F7FC"/>
          </a:solidFill>
          <a:ln w="12700">
            <a:solidFill>
              <a:srgbClr val="CADCF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822960" y="1508760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≥ 0.90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822960" y="2240280"/>
            <a:ext cx="484632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F1-score for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conventional SaaS classification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6245352" y="1417320"/>
            <a:ext cx="5394960" cy="1554480"/>
          </a:xfrm>
          <a:prstGeom prst="roundRect">
            <a:avLst>
              <a:gd name="adj" fmla="val 4706"/>
            </a:avLst>
          </a:prstGeom>
          <a:solidFill>
            <a:srgbClr val="F4F7FC"/>
          </a:solidFill>
          <a:ln w="12700">
            <a:solidFill>
              <a:srgbClr val="CADCF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6519672" y="1508760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single-digit %</a:t>
            </a:r>
            <a:endParaRPr lang="en-US" sz="3800" dirty="0"/>
          </a:p>
        </p:txBody>
      </p:sp>
      <p:sp>
        <p:nvSpPr>
          <p:cNvPr id="9" name="Text 7"/>
          <p:cNvSpPr/>
          <p:nvPr/>
        </p:nvSpPr>
        <p:spPr>
          <a:xfrm>
            <a:off x="6519672" y="2240280"/>
            <a:ext cx="484632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CPU overhead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the eBPF sensor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548640" y="3410712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548640" y="341071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234440" y="3337560"/>
            <a:ext cx="10378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 —  </a:t>
            </a:r>
            <a:r>
              <a:rPr lang="en-US" sz="15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Extends Encrypted Traffic Classification into the Shadow AI domain using host-based, pre-encryption telemetry.</a:t>
            </a:r>
            <a:endParaRPr lang="en-US" sz="1550" dirty="0"/>
          </a:p>
        </p:txBody>
      </p:sp>
      <p:sp>
        <p:nvSpPr>
          <p:cNvPr id="13" name="Shape 11"/>
          <p:cNvSpPr/>
          <p:nvPr/>
        </p:nvSpPr>
        <p:spPr>
          <a:xfrm>
            <a:off x="548640" y="4370832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548640" y="437083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234440" y="4297680"/>
            <a:ext cx="10378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  —  </a:t>
            </a:r>
            <a:r>
              <a:rPr lang="en-US" sz="15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low-latency alternative to Man-in-the-Middle interception, avoiding certificate-pinning failures.</a:t>
            </a:r>
            <a:endParaRPr lang="en-US" sz="1550" dirty="0"/>
          </a:p>
        </p:txBody>
      </p:sp>
      <p:sp>
        <p:nvSpPr>
          <p:cNvPr id="16" name="Shape 14"/>
          <p:cNvSpPr/>
          <p:nvPr/>
        </p:nvSpPr>
        <p:spPr>
          <a:xfrm>
            <a:off x="548640" y="5330952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548640" y="533095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234440" y="5257800"/>
            <a:ext cx="103784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Industry  —  </a:t>
            </a:r>
            <a:r>
              <a:rPr lang="en-US" sz="15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Gives SOC teams a way to detect unauthorised SaaS and MCP agents without breaking encryption.</a:t>
            </a: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11457432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9AA6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916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91672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548640" y="1600200"/>
            <a:ext cx="11091672" cy="1371600"/>
          </a:xfrm>
          <a:prstGeom prst="roundRect">
            <a:avLst>
              <a:gd name="adj" fmla="val 5333"/>
            </a:avLst>
          </a:prstGeom>
          <a:solidFill>
            <a:srgbClr val="F4F7FC"/>
          </a:solidFill>
          <a:ln w="12700">
            <a:solidFill>
              <a:srgbClr val="CADCF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868680" y="1920240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868680" y="19202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600200" y="1764792"/>
            <a:ext cx="987552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scope  —  </a:t>
            </a: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CESNET-TLS-Year22 reflects backbone ISP traffic, not enterprise-internal traffic — synthetic MCP traffic must be carefully simulated for real-world validity.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48640" y="3136392"/>
            <a:ext cx="11091672" cy="1371600"/>
          </a:xfrm>
          <a:prstGeom prst="roundRect">
            <a:avLst>
              <a:gd name="adj" fmla="val 5333"/>
            </a:avLst>
          </a:prstGeom>
          <a:solidFill>
            <a:srgbClr val="FFFFFF"/>
          </a:solidFill>
          <a:ln w="12700">
            <a:solidFill>
              <a:srgbClr val="CADCF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7"/>
          <p:cNvSpPr/>
          <p:nvPr/>
        </p:nvSpPr>
        <p:spPr>
          <a:xfrm>
            <a:off x="868680" y="3456432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868680" y="345643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600200" y="3300984"/>
            <a:ext cx="987552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Platform constraint  —  </a:t>
            </a: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eBPF sensor is inherently limited to Linux kernel environments, limiting immediate applicability to macOS or Windows endpoints.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548640" y="4672584"/>
            <a:ext cx="11091672" cy="1371600"/>
          </a:xfrm>
          <a:prstGeom prst="roundRect">
            <a:avLst>
              <a:gd name="adj" fmla="val 5333"/>
            </a:avLst>
          </a:prstGeom>
          <a:solidFill>
            <a:srgbClr val="F4F7FC"/>
          </a:solidFill>
          <a:ln w="12700">
            <a:solidFill>
              <a:srgbClr val="CADCF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Shape 11"/>
          <p:cNvSpPr/>
          <p:nvPr/>
        </p:nvSpPr>
        <p:spPr>
          <a:xfrm>
            <a:off x="868680" y="4992624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868680" y="4992624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600200" y="4837176"/>
            <a:ext cx="987552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Engineering effort  —  </a:t>
            </a:r>
            <a:r>
              <a:rPr lang="en-US" sz="16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Extending coverage beyond Linux would require substantial additional engineering work beyond this project's scope.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1457432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9AA6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256032"/>
            <a:ext cx="110916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b="1" kern="0" spc="200" dirty="0">
                <a:solidFill>
                  <a:srgbClr val="2E5AA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91672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 (Selected)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548640" y="1554480"/>
            <a:ext cx="5394960" cy="4389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 algn="l">
              <a:spcAft>
                <a:spcPts val="1800"/>
              </a:spcAft>
              <a:buSzPct val="100000"/>
              <a:buChar char="▪"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Campling et al., “Encrypted Client Hello Deployment Considerations,” IETF Internet-Draft, 2026.</a:t>
            </a:r>
            <a:endParaRPr lang="en-US" sz="1450" dirty="0"/>
          </a:p>
          <a:p>
            <a:pPr marL="228600" indent="-228600" algn="l">
              <a:spcAft>
                <a:spcPts val="1800"/>
              </a:spcAft>
              <a:buSzPct val="100000"/>
              <a:buChar char="▪"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Anthropic, “Model Context Protocol Specification,” Nov. 2024.</a:t>
            </a:r>
            <a:endParaRPr lang="en-US" sz="1450" dirty="0"/>
          </a:p>
          <a:p>
            <a:pPr marL="228600" indent="-228600" algn="l">
              <a:spcAft>
                <a:spcPts val="1800"/>
              </a:spcAft>
              <a:buSzPct val="100000"/>
              <a:buChar char="▪"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Hynek et al., “CESNET-TLS-Year22,” Scientific Data, vol. 11, 2024.</a:t>
            </a:r>
            <a:endParaRPr lang="en-US" sz="1450" dirty="0"/>
          </a:p>
          <a:p>
            <a:pPr marL="228600" indent="-228600" algn="l">
              <a:spcAft>
                <a:spcPts val="1800"/>
              </a:spcAft>
              <a:buSzPct val="100000"/>
              <a:buChar char="▪"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Zhou et al., “Authentication Security in Real-World Remote MCP Servers,” arXiv, 2026.</a:t>
            </a:r>
            <a:endParaRPr lang="en-US" sz="1450" dirty="0"/>
          </a:p>
        </p:txBody>
      </p:sp>
      <p:sp>
        <p:nvSpPr>
          <p:cNvPr id="5" name="Text 3"/>
          <p:cNvSpPr/>
          <p:nvPr/>
        </p:nvSpPr>
        <p:spPr>
          <a:xfrm>
            <a:off x="6217920" y="1554480"/>
            <a:ext cx="5394960" cy="4389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 algn="l">
              <a:spcAft>
                <a:spcPts val="1800"/>
              </a:spcAft>
              <a:buSzPct val="100000"/>
              <a:buChar char="▪"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Huang et al., “MCP Threat Modeling … Tool Poisoning,” arXiv, 2026.</a:t>
            </a:r>
            <a:endParaRPr lang="en-US" sz="1450" dirty="0"/>
          </a:p>
          <a:p>
            <a:pPr marL="228600" indent="-228600" algn="l">
              <a:spcAft>
                <a:spcPts val="1800"/>
              </a:spcAft>
              <a:buSzPct val="100000"/>
              <a:buChar char="▪"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Gbadamosi et al., “The eBPF Runtime in the Linux Kernel,” arXiv, 2024.</a:t>
            </a:r>
            <a:endParaRPr lang="en-US" sz="1450" dirty="0"/>
          </a:p>
          <a:p>
            <a:pPr marL="228600" indent="-228600" algn="l">
              <a:spcAft>
                <a:spcPts val="1800"/>
              </a:spcAft>
              <a:buSzPct val="100000"/>
              <a:buChar char="▪"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 Hevner et al., “Design Science in Information Systems Research,” MIS Quarterly, 2004.</a:t>
            </a:r>
            <a:endParaRPr lang="en-US" sz="1450" dirty="0"/>
          </a:p>
          <a:p>
            <a:pPr marL="228600" indent="-228600" algn="l">
              <a:spcAft>
                <a:spcPts val="1800"/>
              </a:spcAft>
              <a:buSzPct val="100000"/>
              <a:buChar char="▪"/>
            </a:pPr>
            <a:r>
              <a:rPr lang="en-US" sz="145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Luxemburk &amp; Hynek, “DataZoo: Streamlining Traffic Classification Experiments,” ACM CoNEXT, 2023.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548640" y="6172200"/>
            <a:ext cx="1109167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6B76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fifteen-source reference list is provided in the written proposal.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11457432" y="640080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9AA6C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286000" y="-2011680"/>
            <a:ext cx="5486400" cy="5486400"/>
          </a:xfrm>
          <a:prstGeom prst="ellipse">
            <a:avLst/>
          </a:prstGeom>
          <a:solidFill>
            <a:srgbClr val="141B4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9326880" y="4114800"/>
            <a:ext cx="5029200" cy="5029200"/>
          </a:xfrm>
          <a:prstGeom prst="ellipse">
            <a:avLst/>
          </a:prstGeom>
          <a:solidFill>
            <a:srgbClr val="141B4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822960" y="2651760"/>
            <a:ext cx="10515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4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822960" y="361188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0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822960" y="4343400"/>
            <a:ext cx="2011680" cy="0"/>
          </a:xfrm>
          <a:prstGeom prst="line">
            <a:avLst/>
          </a:prstGeom>
          <a:noFill/>
          <a:ln w="38100">
            <a:solidFill>
              <a:srgbClr val="2E5AA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818</Words>
  <Application>Microsoft Office PowerPoint</Application>
  <PresentationFormat>Widescreen</PresentationFormat>
  <Paragraphs>112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rajul gupta</cp:lastModifiedBy>
  <cp:revision>2</cp:revision>
  <dcterms:created xsi:type="dcterms:W3CDTF">2026-08-07T13:00:13Z</dcterms:created>
  <dcterms:modified xsi:type="dcterms:W3CDTF">2026-08-09T16:55:25Z</dcterms:modified>
</cp:coreProperties>
</file>