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7"/>
  </p:notesMasterIdLst>
  <p:sldIdLst>
    <p:sldId id="266" r:id="rId5"/>
    <p:sldId id="308" r:id="rId6"/>
    <p:sldId id="312" r:id="rId7"/>
    <p:sldId id="325" r:id="rId8"/>
    <p:sldId id="326" r:id="rId9"/>
    <p:sldId id="327" r:id="rId10"/>
    <p:sldId id="328" r:id="rId11"/>
    <p:sldId id="329" r:id="rId12"/>
    <p:sldId id="330" r:id="rId13"/>
    <p:sldId id="331" r:id="rId14"/>
    <p:sldId id="332" r:id="rId15"/>
    <p:sldId id="318" r:id="rId16"/>
    <p:sldId id="313" r:id="rId17"/>
    <p:sldId id="314" r:id="rId18"/>
    <p:sldId id="315" r:id="rId19"/>
    <p:sldId id="316" r:id="rId20"/>
    <p:sldId id="321" r:id="rId21"/>
    <p:sldId id="319" r:id="rId22"/>
    <p:sldId id="320" r:id="rId23"/>
    <p:sldId id="317" r:id="rId24"/>
    <p:sldId id="322" r:id="rId25"/>
    <p:sldId id="32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2EC96C-5E5A-403A-806D-62323C5145CD}" v="3" dt="2022-12-13T09:09:43.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103" d="100"/>
          <a:sy n="103" d="100"/>
        </p:scale>
        <p:origin x="91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Contemporary approaches to leadership and management</a:t>
          </a:r>
          <a:endParaRPr lang="en-US" dirty="0"/>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Issues in management and leadership</a:t>
          </a:r>
          <a:endParaRPr lang="en-US" dirty="0"/>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Sustainability and ethical leadership</a:t>
          </a:r>
          <a:endParaRPr lang="en-US" dirty="0"/>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Contemporary approaches to leadership and management</a:t>
          </a:r>
          <a:endParaRPr lang="en-US" sz="1500" kern="1200" dirty="0"/>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Issues in management and leadership</a:t>
          </a:r>
          <a:endParaRPr lang="en-US" sz="1500" kern="1200" dirty="0"/>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Sustainability and ethical leadership</a:t>
          </a:r>
          <a:endParaRPr lang="en-US" sz="1500" kern="1200" dirty="0"/>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3D1B3E-06DD-438E-8E1F-F6BDF808520B}" type="datetimeFigureOut">
              <a:rPr lang="en-GB" smtClean="0"/>
              <a:t>22/11/2024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611F05-E2D0-4F76-8D5F-90BF7A8BA900}" type="slidenum">
              <a:rPr lang="en-GB" smtClean="0"/>
              <a:t>‹#›</a:t>
            </a:fld>
            <a:endParaRPr lang="en-GB"/>
          </a:p>
        </p:txBody>
      </p:sp>
    </p:spTree>
    <p:extLst>
      <p:ext uri="{BB962C8B-B14F-4D97-AF65-F5344CB8AC3E}">
        <p14:creationId xmlns:p14="http://schemas.microsoft.com/office/powerpoint/2010/main" val="20682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implementation plan is a document that defines how a project or course of action will be or could be executed.  An implementation plan explains the strategic goals and steps involved, defines a project completion timeline and lists the possible resources including human resources necessary to support the project.   To aid you with the completion of your implementation plan, we will go through the content that you need to include, you will also be provided with a template which it is a mandatory requirement to use, and you will use your current research and feedback from assignment 1 to aid you, coupled with further research.  </a:t>
            </a:r>
          </a:p>
        </p:txBody>
      </p:sp>
      <p:sp>
        <p:nvSpPr>
          <p:cNvPr id="4" name="Slide Number Placeholder 3"/>
          <p:cNvSpPr>
            <a:spLocks noGrp="1"/>
          </p:cNvSpPr>
          <p:nvPr>
            <p:ph type="sldNum" sz="quarter" idx="5"/>
          </p:nvPr>
        </p:nvSpPr>
        <p:spPr/>
        <p:txBody>
          <a:bodyPr/>
          <a:lstStyle/>
          <a:p>
            <a:fld id="{FA611F05-E2D0-4F76-8D5F-90BF7A8BA900}" type="slidenum">
              <a:rPr lang="en-GB" smtClean="0"/>
              <a:t>3</a:t>
            </a:fld>
            <a:endParaRPr lang="en-GB"/>
          </a:p>
        </p:txBody>
      </p:sp>
    </p:spTree>
    <p:extLst>
      <p:ext uri="{BB962C8B-B14F-4D97-AF65-F5344CB8AC3E}">
        <p14:creationId xmlns:p14="http://schemas.microsoft.com/office/powerpoint/2010/main" val="1632077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4</a:t>
            </a:fld>
            <a:endParaRPr lang="en-GB"/>
          </a:p>
        </p:txBody>
      </p:sp>
    </p:spTree>
    <p:extLst>
      <p:ext uri="{BB962C8B-B14F-4D97-AF65-F5344CB8AC3E}">
        <p14:creationId xmlns:p14="http://schemas.microsoft.com/office/powerpoint/2010/main" val="1358075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5</a:t>
            </a:fld>
            <a:endParaRPr lang="en-GB"/>
          </a:p>
        </p:txBody>
      </p:sp>
    </p:spTree>
    <p:extLst>
      <p:ext uri="{BB962C8B-B14F-4D97-AF65-F5344CB8AC3E}">
        <p14:creationId xmlns:p14="http://schemas.microsoft.com/office/powerpoint/2010/main" val="4289926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6</a:t>
            </a:fld>
            <a:endParaRPr lang="en-GB"/>
          </a:p>
        </p:txBody>
      </p:sp>
    </p:spTree>
    <p:extLst>
      <p:ext uri="{BB962C8B-B14F-4D97-AF65-F5344CB8AC3E}">
        <p14:creationId xmlns:p14="http://schemas.microsoft.com/office/powerpoint/2010/main" val="2512620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7</a:t>
            </a:fld>
            <a:endParaRPr lang="en-GB"/>
          </a:p>
        </p:txBody>
      </p:sp>
    </p:spTree>
    <p:extLst>
      <p:ext uri="{BB962C8B-B14F-4D97-AF65-F5344CB8AC3E}">
        <p14:creationId xmlns:p14="http://schemas.microsoft.com/office/powerpoint/2010/main" val="1444838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8</a:t>
            </a:fld>
            <a:endParaRPr lang="en-GB"/>
          </a:p>
        </p:txBody>
      </p:sp>
    </p:spTree>
    <p:extLst>
      <p:ext uri="{BB962C8B-B14F-4D97-AF65-F5344CB8AC3E}">
        <p14:creationId xmlns:p14="http://schemas.microsoft.com/office/powerpoint/2010/main" val="2742925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9</a:t>
            </a:fld>
            <a:endParaRPr lang="en-GB"/>
          </a:p>
        </p:txBody>
      </p:sp>
    </p:spTree>
    <p:extLst>
      <p:ext uri="{BB962C8B-B14F-4D97-AF65-F5344CB8AC3E}">
        <p14:creationId xmlns:p14="http://schemas.microsoft.com/office/powerpoint/2010/main" val="1303969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10</a:t>
            </a:fld>
            <a:endParaRPr lang="en-GB"/>
          </a:p>
        </p:txBody>
      </p:sp>
    </p:spTree>
    <p:extLst>
      <p:ext uri="{BB962C8B-B14F-4D97-AF65-F5344CB8AC3E}">
        <p14:creationId xmlns:p14="http://schemas.microsoft.com/office/powerpoint/2010/main" val="35736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11</a:t>
            </a:fld>
            <a:endParaRPr lang="en-GB"/>
          </a:p>
        </p:txBody>
      </p:sp>
    </p:spTree>
    <p:extLst>
      <p:ext uri="{BB962C8B-B14F-4D97-AF65-F5344CB8AC3E}">
        <p14:creationId xmlns:p14="http://schemas.microsoft.com/office/powerpoint/2010/main" val="19809446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implementation plan should include an introduction setting out contemporary themes in management and leadership and critical evaluation of how these approaches can be implemented to enable a more diverse leadership structure within your chosen industry. </a:t>
            </a:r>
          </a:p>
          <a:p>
            <a:endParaRPr lang="en-GB" dirty="0"/>
          </a:p>
          <a:p>
            <a:r>
              <a:rPr lang="en-GB" dirty="0"/>
              <a:t>Critically analyse the role of education – how can the current approach be improved?  Look globally, do other countries support the role of girls in your chosen sector or does it limit it.  You don’t need to go into great detail about other countries, but you do need to get a sense of what other countries are doing.  Many of you did this in assignment 1, so use your research to aid you hear.    How do we change public perception?  Does it need </a:t>
            </a:r>
            <a:r>
              <a:rPr lang="en-GB" dirty="0" err="1"/>
              <a:t>changning</a:t>
            </a:r>
            <a:r>
              <a:rPr lang="en-GB" dirty="0"/>
              <a:t>?  Again, many of you made references to this in your presentations and made reference to different cultures.   I would also make reference to public perceptions related to female leaders in general and link that to your chosen industry.</a:t>
            </a:r>
          </a:p>
          <a:p>
            <a:endParaRPr lang="en-GB" dirty="0"/>
          </a:p>
          <a:p>
            <a:r>
              <a:rPr lang="en-GB" dirty="0"/>
              <a:t>What recommendations would you make to overcome this?  Remember that all recommendations must be justified and backed up with sources.  </a:t>
            </a:r>
          </a:p>
          <a:p>
            <a:endParaRPr lang="en-GB" dirty="0"/>
          </a:p>
          <a:p>
            <a:r>
              <a:rPr lang="en-GB" sz="1200" dirty="0">
                <a:solidFill>
                  <a:srgbClr val="000000"/>
                </a:solidFill>
                <a:effectLst/>
                <a:latin typeface="Arial" panose="020B0604020202020204" pitchFamily="34" charset="0"/>
                <a:ea typeface="Cambria" panose="02040503050406030204" pitchFamily="18" charset="0"/>
              </a:rPr>
              <a:t>Critically evaluate assumptions regarding women and their aspirations in your chosen sector. Make recommendations for overcoming any negative assumptions, using contemporary management and leadership theories to support the points put forward.</a:t>
            </a:r>
          </a:p>
          <a:p>
            <a:endParaRPr lang="en-GB" sz="1200" dirty="0">
              <a:solidFill>
                <a:srgbClr val="000000"/>
              </a:solidFill>
              <a:effectLst/>
              <a:latin typeface="Arial" panose="020B0604020202020204" pitchFamily="34" charset="0"/>
              <a:ea typeface="Cambria" panose="02040503050406030204" pitchFamily="18" charset="0"/>
            </a:endParaRPr>
          </a:p>
          <a:p>
            <a:r>
              <a:rPr lang="en-GB" sz="1200" dirty="0">
                <a:solidFill>
                  <a:srgbClr val="000000"/>
                </a:solidFill>
                <a:effectLst/>
                <a:latin typeface="Arial" panose="020B0604020202020204" pitchFamily="34" charset="0"/>
                <a:ea typeface="Cambria" panose="02040503050406030204" pitchFamily="18" charset="0"/>
              </a:rPr>
              <a:t>Consider and discuss self-awareness, communication, political approaches in organisations, gender discrimination, power struggles, diversity in the workplace and organisational culture. </a:t>
            </a:r>
            <a:br>
              <a:rPr lang="en-GB" sz="1200" dirty="0">
                <a:solidFill>
                  <a:srgbClr val="000000"/>
                </a:solidFill>
                <a:effectLst/>
                <a:latin typeface="Arial" panose="020B0604020202020204" pitchFamily="34" charset="0"/>
                <a:ea typeface="Cambria" panose="02040503050406030204" pitchFamily="18" charset="0"/>
              </a:rPr>
            </a:br>
            <a:endParaRPr lang="en-GB" dirty="0"/>
          </a:p>
          <a:p>
            <a:r>
              <a:rPr lang="en-GB" dirty="0"/>
              <a:t>I will go through some steps and the implementation pro-forma today</a:t>
            </a:r>
          </a:p>
        </p:txBody>
      </p:sp>
      <p:sp>
        <p:nvSpPr>
          <p:cNvPr id="4" name="Slide Number Placeholder 3"/>
          <p:cNvSpPr>
            <a:spLocks noGrp="1"/>
          </p:cNvSpPr>
          <p:nvPr>
            <p:ph type="sldNum" sz="quarter" idx="5"/>
          </p:nvPr>
        </p:nvSpPr>
        <p:spPr/>
        <p:txBody>
          <a:bodyPr/>
          <a:lstStyle/>
          <a:p>
            <a:fld id="{FA611F05-E2D0-4F76-8D5F-90BF7A8BA900}" type="slidenum">
              <a:rPr lang="en-GB" smtClean="0"/>
              <a:t>12</a:t>
            </a:fld>
            <a:endParaRPr lang="en-GB"/>
          </a:p>
        </p:txBody>
      </p:sp>
    </p:spTree>
    <p:extLst>
      <p:ext uri="{BB962C8B-B14F-4D97-AF65-F5344CB8AC3E}">
        <p14:creationId xmlns:p14="http://schemas.microsoft.com/office/powerpoint/2010/main" val="31209099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94E6A"/>
                </a:solidFill>
                <a:effectLst/>
                <a:latin typeface="Work Sans" panose="020B0604020202020204" pitchFamily="2" charset="0"/>
              </a:rPr>
              <a:t>Before you can create a plan for </a:t>
            </a:r>
            <a:r>
              <a:rPr lang="en-GB" b="0" i="1" dirty="0">
                <a:solidFill>
                  <a:srgbClr val="494E6A"/>
                </a:solidFill>
                <a:effectLst/>
                <a:latin typeface="Work Sans" panose="020B0604020202020204" pitchFamily="2" charset="0"/>
              </a:rPr>
              <a:t>how</a:t>
            </a:r>
            <a:r>
              <a:rPr lang="en-GB" b="0" i="0" dirty="0">
                <a:solidFill>
                  <a:srgbClr val="494E6A"/>
                </a:solidFill>
                <a:effectLst/>
                <a:latin typeface="Work Sans" panose="020B0604020202020204" pitchFamily="2" charset="0"/>
              </a:rPr>
              <a:t> to get where you want to go, you need to spend some time deciding </a:t>
            </a:r>
            <a:r>
              <a:rPr lang="en-GB" b="0" i="1" dirty="0">
                <a:solidFill>
                  <a:srgbClr val="494E6A"/>
                </a:solidFill>
                <a:effectLst/>
                <a:latin typeface="Work Sans" panose="020B0604020202020204" pitchFamily="2" charset="0"/>
              </a:rPr>
              <a:t>where you want to go</a:t>
            </a:r>
            <a:r>
              <a:rPr lang="en-GB" b="0" i="0" dirty="0">
                <a:solidFill>
                  <a:srgbClr val="494E6A"/>
                </a:solidFill>
                <a:effectLst/>
                <a:latin typeface="Work Sans" panose="020B0604020202020204" pitchFamily="2" charset="0"/>
              </a:rPr>
              <a:t>. </a:t>
            </a:r>
          </a:p>
          <a:p>
            <a:pPr algn="l"/>
            <a:endParaRPr lang="en-GB" b="0" i="0" dirty="0">
              <a:solidFill>
                <a:srgbClr val="494E6A"/>
              </a:solidFill>
              <a:effectLst/>
              <a:latin typeface="Work Sans" panose="020B0604020202020204" pitchFamily="2" charset="0"/>
            </a:endParaRPr>
          </a:p>
          <a:p>
            <a:pPr algn="l"/>
            <a:r>
              <a:rPr lang="en-GB" b="0" i="0" dirty="0">
                <a:solidFill>
                  <a:srgbClr val="494E6A"/>
                </a:solidFill>
                <a:effectLst/>
                <a:latin typeface="Work Sans" panose="020B0604020202020204" pitchFamily="2" charset="0"/>
              </a:rPr>
              <a:t>So, before you start building out any other part of a project implementation or action plan, start by devoting time to the what and the where:</a:t>
            </a:r>
          </a:p>
          <a:p>
            <a:pPr algn="l"/>
            <a:endParaRPr lang="en-GB" b="0" i="0" dirty="0">
              <a:solidFill>
                <a:srgbClr val="494E6A"/>
              </a:solidFill>
              <a:effectLst/>
              <a:latin typeface="Work Sans" panose="020B0604020202020204" pitchFamily="2" charset="0"/>
            </a:endParaRPr>
          </a:p>
          <a:p>
            <a:pPr algn="l">
              <a:buFont typeface="Arial" panose="020B0604020202020204" pitchFamily="34" charset="0"/>
              <a:buChar char="•"/>
            </a:pPr>
            <a:r>
              <a:rPr lang="en-GB" b="0" i="0" dirty="0">
                <a:solidFill>
                  <a:srgbClr val="494E6A"/>
                </a:solidFill>
                <a:effectLst/>
                <a:latin typeface="Work Sans" panose="020B0604020202020204" pitchFamily="2" charset="0"/>
              </a:rPr>
              <a:t>What are you trying to accomplish? (Project-level goals)</a:t>
            </a:r>
          </a:p>
          <a:p>
            <a:pPr algn="l">
              <a:buFont typeface="Arial" panose="020B0604020202020204" pitchFamily="34" charset="0"/>
              <a:buChar char="•"/>
            </a:pPr>
            <a:endParaRPr lang="en-GB" b="0" i="0" dirty="0">
              <a:solidFill>
                <a:srgbClr val="494E6A"/>
              </a:solidFill>
              <a:effectLst/>
              <a:latin typeface="Work Sans" panose="020B0604020202020204" pitchFamily="2" charset="0"/>
            </a:endParaRPr>
          </a:p>
          <a:p>
            <a:pPr algn="l">
              <a:buFont typeface="Arial" panose="020B0604020202020204" pitchFamily="34" charset="0"/>
              <a:buChar char="•"/>
            </a:pPr>
            <a:r>
              <a:rPr lang="en-GB" b="0" i="0" dirty="0">
                <a:solidFill>
                  <a:srgbClr val="494E6A"/>
                </a:solidFill>
                <a:effectLst/>
                <a:latin typeface="Work Sans" panose="020B0604020202020204" pitchFamily="2" charset="0"/>
              </a:rPr>
              <a:t>What needs to happen to reach those goals? (Project objectives)</a:t>
            </a:r>
          </a:p>
          <a:p>
            <a:pPr algn="l">
              <a:buFont typeface="Arial" panose="020B0604020202020204" pitchFamily="34" charset="0"/>
              <a:buChar char="•"/>
            </a:pPr>
            <a:endParaRPr lang="en-GB" b="0" i="0" dirty="0">
              <a:solidFill>
                <a:srgbClr val="494E6A"/>
              </a:solidFill>
              <a:effectLst/>
              <a:latin typeface="Work Sans" panose="020B0604020202020204" pitchFamily="2" charset="0"/>
            </a:endParaRPr>
          </a:p>
          <a:p>
            <a:pPr algn="l">
              <a:buFont typeface="Arial" panose="020B0604020202020204" pitchFamily="34" charset="0"/>
              <a:buChar char="•"/>
            </a:pPr>
            <a:r>
              <a:rPr lang="en-GB" b="0" i="0" dirty="0">
                <a:solidFill>
                  <a:srgbClr val="494E6A"/>
                </a:solidFill>
                <a:effectLst/>
                <a:latin typeface="Work Sans" panose="020B0604020202020204" pitchFamily="2" charset="0"/>
              </a:rPr>
              <a:t>What are the intermediate steps or milestones that demonstrate progress along the path toward the project’s goals? (Project milestones)</a:t>
            </a:r>
          </a:p>
          <a:p>
            <a:endParaRPr lang="en-GB" dirty="0"/>
          </a:p>
          <a:p>
            <a:r>
              <a:rPr lang="en-GB" b="0" i="0" dirty="0">
                <a:solidFill>
                  <a:srgbClr val="494E6A"/>
                </a:solidFill>
                <a:effectLst/>
                <a:latin typeface="Work Sans" pitchFamily="2" charset="0"/>
              </a:rPr>
              <a:t>Once you establish goals, objectives, and milestones — and achieve buy-in from key stakeholders and project team members on those goals and milestones — you’re ready to proceed to step two.</a:t>
            </a:r>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13</a:t>
            </a:fld>
            <a:endParaRPr lang="en-GB"/>
          </a:p>
        </p:txBody>
      </p:sp>
    </p:spTree>
    <p:extLst>
      <p:ext uri="{BB962C8B-B14F-4D97-AF65-F5344CB8AC3E}">
        <p14:creationId xmlns:p14="http://schemas.microsoft.com/office/powerpoint/2010/main" val="2250445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all would have conducted considerable research by this point, and using the feedback provided on assignment 1, you can develop and aim your research in a particular area or avenue. </a:t>
            </a:r>
            <a:r>
              <a:rPr lang="en-GB" b="0" i="0" dirty="0">
                <a:solidFill>
                  <a:srgbClr val="494E6A"/>
                </a:solidFill>
                <a:effectLst/>
                <a:latin typeface="Work Sans" pitchFamily="2" charset="0"/>
              </a:rPr>
              <a:t>Research is one key element of a successful implementation plan. In many project contexts, this research looks at gathering the information necessary to build your implementation strategy.</a:t>
            </a:r>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14</a:t>
            </a:fld>
            <a:endParaRPr lang="en-GB"/>
          </a:p>
        </p:txBody>
      </p:sp>
    </p:spTree>
    <p:extLst>
      <p:ext uri="{BB962C8B-B14F-4D97-AF65-F5344CB8AC3E}">
        <p14:creationId xmlns:p14="http://schemas.microsoft.com/office/powerpoint/2010/main" val="24240511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your research create a mind-map, not to include in the implementation plan per-se but to help you determine any inherent risks, barriers or obstacles to achieving the goals set out:  </a:t>
            </a:r>
            <a:r>
              <a:rPr lang="en-GB" dirty="0" err="1"/>
              <a:t>ie</a:t>
            </a:r>
            <a:r>
              <a:rPr lang="en-GB" dirty="0"/>
              <a:t>. Financial restrictions on schools introducing football for girls as part of the curriculum or socio-economic impacts on developing STEM projects in schools. Overcoming cultural barriers. Every project has inherent risks, some of these can be foreseen while others are not so easy to envisage – you need to make reference to these. Include the mind map in your appendix so that myself and the moderators can see how you planned, but use the information in the plan to support your analysis.</a:t>
            </a:r>
          </a:p>
        </p:txBody>
      </p:sp>
      <p:sp>
        <p:nvSpPr>
          <p:cNvPr id="4" name="Slide Number Placeholder 3"/>
          <p:cNvSpPr>
            <a:spLocks noGrp="1"/>
          </p:cNvSpPr>
          <p:nvPr>
            <p:ph type="sldNum" sz="quarter" idx="5"/>
          </p:nvPr>
        </p:nvSpPr>
        <p:spPr/>
        <p:txBody>
          <a:bodyPr/>
          <a:lstStyle/>
          <a:p>
            <a:fld id="{FA611F05-E2D0-4F76-8D5F-90BF7A8BA900}" type="slidenum">
              <a:rPr lang="en-GB" smtClean="0"/>
              <a:t>15</a:t>
            </a:fld>
            <a:endParaRPr lang="en-GB"/>
          </a:p>
        </p:txBody>
      </p:sp>
    </p:spTree>
    <p:extLst>
      <p:ext uri="{BB962C8B-B14F-4D97-AF65-F5344CB8AC3E}">
        <p14:creationId xmlns:p14="http://schemas.microsoft.com/office/powerpoint/2010/main" val="38200766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good implementation plan will include a work plan or action plan that lists out the tasks within the project. </a:t>
            </a:r>
            <a:r>
              <a:rPr lang="en-GB" dirty="0" err="1"/>
              <a:t>i.e</a:t>
            </a:r>
            <a:r>
              <a:rPr lang="en-GB" dirty="0"/>
              <a:t> change in education policy, strategies for changing public perception. Think about diversity, are women seen as equal to men? Do women value, accept challenge – how does society view this?  How can this be overcome?  So, how can a safe environment for challenge be set up?</a:t>
            </a:r>
          </a:p>
        </p:txBody>
      </p:sp>
      <p:sp>
        <p:nvSpPr>
          <p:cNvPr id="4" name="Slide Number Placeholder 3"/>
          <p:cNvSpPr>
            <a:spLocks noGrp="1"/>
          </p:cNvSpPr>
          <p:nvPr>
            <p:ph type="sldNum" sz="quarter" idx="5"/>
          </p:nvPr>
        </p:nvSpPr>
        <p:spPr/>
        <p:txBody>
          <a:bodyPr/>
          <a:lstStyle/>
          <a:p>
            <a:fld id="{FA611F05-E2D0-4F76-8D5F-90BF7A8BA900}" type="slidenum">
              <a:rPr lang="en-GB" smtClean="0"/>
              <a:t>16</a:t>
            </a:fld>
            <a:endParaRPr lang="en-GB"/>
          </a:p>
        </p:txBody>
      </p:sp>
    </p:spTree>
    <p:extLst>
      <p:ext uri="{BB962C8B-B14F-4D97-AF65-F5344CB8AC3E}">
        <p14:creationId xmlns:p14="http://schemas.microsoft.com/office/powerpoint/2010/main" val="1825213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Would this be government?  Governing bodies of the industry?  Educators?  All of these?  Any others?  </a:t>
            </a:r>
          </a:p>
        </p:txBody>
      </p:sp>
      <p:sp>
        <p:nvSpPr>
          <p:cNvPr id="4" name="Slide Number Placeholder 3"/>
          <p:cNvSpPr>
            <a:spLocks noGrp="1"/>
          </p:cNvSpPr>
          <p:nvPr>
            <p:ph type="sldNum" sz="quarter" idx="5"/>
          </p:nvPr>
        </p:nvSpPr>
        <p:spPr/>
        <p:txBody>
          <a:bodyPr/>
          <a:lstStyle/>
          <a:p>
            <a:fld id="{FA611F05-E2D0-4F76-8D5F-90BF7A8BA900}" type="slidenum">
              <a:rPr lang="en-GB" smtClean="0"/>
              <a:t>17</a:t>
            </a:fld>
            <a:endParaRPr lang="en-GB"/>
          </a:p>
        </p:txBody>
      </p:sp>
    </p:spTree>
    <p:extLst>
      <p:ext uri="{BB962C8B-B14F-4D97-AF65-F5344CB8AC3E}">
        <p14:creationId xmlns:p14="http://schemas.microsoft.com/office/powerpoint/2010/main" val="21192988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set out a time plan, use realistic objectives – i.e. in ten years time – use your research and objectives you find as part of your research to aid you with this.  Think about policies and processes related to education, changes in approaches to diversity, more acceptance of females in the industry chosen  You could use a </a:t>
            </a:r>
            <a:r>
              <a:rPr lang="en-GB" dirty="0" err="1"/>
              <a:t>gantt</a:t>
            </a:r>
            <a:r>
              <a:rPr lang="en-GB" dirty="0"/>
              <a:t> chart here if you feel that helps </a:t>
            </a:r>
          </a:p>
        </p:txBody>
      </p:sp>
      <p:sp>
        <p:nvSpPr>
          <p:cNvPr id="4" name="Slide Number Placeholder 3"/>
          <p:cNvSpPr>
            <a:spLocks noGrp="1"/>
          </p:cNvSpPr>
          <p:nvPr>
            <p:ph type="sldNum" sz="quarter" idx="5"/>
          </p:nvPr>
        </p:nvSpPr>
        <p:spPr/>
        <p:txBody>
          <a:bodyPr/>
          <a:lstStyle/>
          <a:p>
            <a:fld id="{FA611F05-E2D0-4F76-8D5F-90BF7A8BA900}" type="slidenum">
              <a:rPr lang="en-GB" smtClean="0"/>
              <a:t>18</a:t>
            </a:fld>
            <a:endParaRPr lang="en-GB"/>
          </a:p>
        </p:txBody>
      </p:sp>
    </p:spTree>
    <p:extLst>
      <p:ext uri="{BB962C8B-B14F-4D97-AF65-F5344CB8AC3E}">
        <p14:creationId xmlns:p14="http://schemas.microsoft.com/office/powerpoint/2010/main" val="23645413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 a risk management plan. </a:t>
            </a:r>
            <a:r>
              <a:rPr lang="en-GB" b="0" i="0" dirty="0">
                <a:solidFill>
                  <a:srgbClr val="2D2D2D"/>
                </a:solidFill>
                <a:effectLst/>
                <a:latin typeface="Noto Sans" panose="020B0502040504020204" pitchFamily="34" charset="0"/>
              </a:rPr>
              <a:t>Identifying and quantifying risks is a common technique used to highlight their effect on the business or project. You can choose to identify potential risks by grouping them into risk categories, such as operational and financial.  i.e. is there a financial risk as schools cannot afford to enable girls to play sport or develop their education related to STEM subjects, a policy risk, government may not allow girls to play sport or limit their ability to study STEM subjects.  Or could it be society or parents?  How important is this?  Prioritise any risk that you have identified.  Treat the risk, if we look at parents, maybe they need to be shown the benefits of allowing their daughters to play football – think of the benefits related to being part of a team, developing leadership skills for example.  Or the benefits of girls being able to become engineers?  Some researchers believe that women make very good engineers because females have a propensity to want to improve things and make them work more efficiently.  Monitor the risk – think about how this would be done – changes in attitude – are the objectives being reached?</a:t>
            </a:r>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19</a:t>
            </a:fld>
            <a:endParaRPr lang="en-GB"/>
          </a:p>
        </p:txBody>
      </p:sp>
    </p:spTree>
    <p:extLst>
      <p:ext uri="{BB962C8B-B14F-4D97-AF65-F5344CB8AC3E}">
        <p14:creationId xmlns:p14="http://schemas.microsoft.com/office/powerpoint/2010/main" val="11620536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recommendations related to points referred to in the action plan – these should all link to the aims and objectives. </a:t>
            </a:r>
          </a:p>
        </p:txBody>
      </p:sp>
      <p:sp>
        <p:nvSpPr>
          <p:cNvPr id="4" name="Slide Number Placeholder 3"/>
          <p:cNvSpPr>
            <a:spLocks noGrp="1"/>
          </p:cNvSpPr>
          <p:nvPr>
            <p:ph type="sldNum" sz="quarter" idx="5"/>
          </p:nvPr>
        </p:nvSpPr>
        <p:spPr/>
        <p:txBody>
          <a:bodyPr/>
          <a:lstStyle/>
          <a:p>
            <a:fld id="{FA611F05-E2D0-4F76-8D5F-90BF7A8BA900}" type="slidenum">
              <a:rPr lang="en-GB" smtClean="0"/>
              <a:t>20</a:t>
            </a:fld>
            <a:endParaRPr lang="en-GB"/>
          </a:p>
        </p:txBody>
      </p:sp>
    </p:spTree>
    <p:extLst>
      <p:ext uri="{BB962C8B-B14F-4D97-AF65-F5344CB8AC3E}">
        <p14:creationId xmlns:p14="http://schemas.microsoft.com/office/powerpoint/2010/main" val="14895197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22</a:t>
            </a:fld>
            <a:endParaRPr lang="en-GB"/>
          </a:p>
        </p:txBody>
      </p:sp>
    </p:spTree>
    <p:extLst>
      <p:ext uri="{BB962C8B-B14F-4D97-AF65-F5344CB8AC3E}">
        <p14:creationId xmlns:p14="http://schemas.microsoft.com/office/powerpoint/2010/main" val="1980944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11/22/2024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11/22/2024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11/22/2024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11/22/2024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11/22/2024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11/22/2024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11/22/2024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11/22/2024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11/22/2024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11/22/2024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theguardian.co.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r>
              <a:rPr lang="en-US" dirty="0">
                <a:latin typeface="Arial" panose="020B0604020202020204" pitchFamily="34" charset="0"/>
                <a:cs typeface="Arial" panose="020B0604020202020204" pitchFamily="34" charset="0"/>
              </a:rPr>
              <a:t>Implementation plan</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6FE2D55-1A4D-33BE-E5BA-2062AD077916}"/>
              </a:ext>
            </a:extLst>
          </p:cNvPr>
          <p:cNvSpPr txBox="1"/>
          <p:nvPr/>
        </p:nvSpPr>
        <p:spPr>
          <a:xfrm>
            <a:off x="6368700" y="2106386"/>
            <a:ext cx="4926157" cy="1077218"/>
          </a:xfrm>
          <a:prstGeom prst="rect">
            <a:avLst/>
          </a:prstGeom>
          <a:noFill/>
        </p:spPr>
        <p:txBody>
          <a:bodyPr wrap="none" rtlCol="0">
            <a:spAutoFit/>
          </a:bodyPr>
          <a:lstStyle/>
          <a:p>
            <a:r>
              <a:rPr lang="en-GB" sz="3200" b="1" dirty="0"/>
              <a:t>Contemporary Themes in </a:t>
            </a:r>
          </a:p>
          <a:p>
            <a:r>
              <a:rPr lang="en-GB" sz="3200" b="1" dirty="0"/>
              <a:t>Management and Leadership</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have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94221836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572AD9D-0FFA-3BD3-B3C1-68DA6F0508D5}"/>
              </a:ext>
            </a:extLst>
          </p:cNvPr>
          <p:cNvSpPr>
            <a:spLocks noGrp="1"/>
          </p:cNvSpPr>
          <p:nvPr>
            <p:ph type="title"/>
          </p:nvPr>
        </p:nvSpPr>
        <p:spPr>
          <a:xfrm>
            <a:off x="1097280" y="516835"/>
            <a:ext cx="5977937" cy="1666501"/>
          </a:xfrm>
        </p:spPr>
        <p:txBody>
          <a:bodyPr>
            <a:normAutofit/>
          </a:bodyPr>
          <a:lstStyle/>
          <a:p>
            <a:r>
              <a:rPr lang="en-GB" sz="4000" dirty="0">
                <a:solidFill>
                  <a:srgbClr val="FFFFFF"/>
                </a:solidFill>
              </a:rPr>
              <a:t>Today’s Session</a:t>
            </a:r>
          </a:p>
        </p:txBody>
      </p:sp>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437BBE-4442-11CD-8FD2-FE64632A801E}"/>
              </a:ext>
            </a:extLst>
          </p:cNvPr>
          <p:cNvSpPr>
            <a:spLocks noGrp="1"/>
          </p:cNvSpPr>
          <p:nvPr>
            <p:ph idx="1"/>
          </p:nvPr>
        </p:nvSpPr>
        <p:spPr>
          <a:xfrm>
            <a:off x="1097279" y="2546224"/>
            <a:ext cx="5977938" cy="3342747"/>
          </a:xfrm>
        </p:spPr>
        <p:txBody>
          <a:bodyPr>
            <a:normAutofit/>
          </a:bodyPr>
          <a:lstStyle/>
          <a:p>
            <a:r>
              <a:rPr lang="en-GB" sz="1800" b="1" dirty="0">
                <a:solidFill>
                  <a:srgbClr val="FFFFFF"/>
                </a:solidFill>
                <a:latin typeface="Arial" panose="020B0604020202020204" pitchFamily="34" charset="0"/>
                <a:cs typeface="Arial" panose="020B0604020202020204" pitchFamily="34" charset="0"/>
              </a:rPr>
              <a:t>Two Parts</a:t>
            </a:r>
          </a:p>
          <a:p>
            <a:endParaRPr lang="en-GB" sz="1800" dirty="0">
              <a:solidFill>
                <a:srgbClr val="FFFFFF"/>
              </a:solidFill>
              <a:latin typeface="Arial" panose="020B0604020202020204" pitchFamily="34" charset="0"/>
              <a:cs typeface="Arial" panose="020B0604020202020204" pitchFamily="34" charset="0"/>
            </a:endParaRPr>
          </a:p>
          <a:p>
            <a:pPr lvl="1"/>
            <a:r>
              <a:rPr lang="en-GB" dirty="0">
                <a:solidFill>
                  <a:srgbClr val="FFFFFF"/>
                </a:solidFill>
                <a:latin typeface="Arial" panose="020B0604020202020204" pitchFamily="34" charset="0"/>
                <a:cs typeface="Arial" panose="020B0604020202020204" pitchFamily="34" charset="0"/>
              </a:rPr>
              <a:t>Implementation Plan</a:t>
            </a:r>
          </a:p>
        </p:txBody>
      </p:sp>
      <p:pic>
        <p:nvPicPr>
          <p:cNvPr id="4" name="Picture 6" descr="Infographic of road icons with scissors cutting through">
            <a:extLst>
              <a:ext uri="{FF2B5EF4-FFF2-40B4-BE49-F238E27FC236}">
                <a16:creationId xmlns:a16="http://schemas.microsoft.com/office/drawing/2014/main" id="{17D11609-ECB6-79F5-A3AE-26359A6DE6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8" r="5428"/>
          <a:stretch/>
        </p:blipFill>
        <p:spPr bwMode="auto">
          <a:xfrm>
            <a:off x="7611902" y="10"/>
            <a:ext cx="458009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942008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3EED3-2371-8C35-A846-9EAC2F12BFB8}"/>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solidFill>
                  <a:schemeClr val="tx1"/>
                </a:solidFill>
              </a:rPr>
              <a:t>Data Collection</a:t>
            </a:r>
          </a:p>
        </p:txBody>
      </p:sp>
      <p:pic>
        <p:nvPicPr>
          <p:cNvPr id="1026" name="Picture 2" descr="See the source image">
            <a:extLst>
              <a:ext uri="{FF2B5EF4-FFF2-40B4-BE49-F238E27FC236}">
                <a16:creationId xmlns:a16="http://schemas.microsoft.com/office/drawing/2014/main" id="{BFEC0326-D013-6204-4445-E5017450E2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69" r="19477" b="-1"/>
          <a:stretch/>
        </p:blipFill>
        <p:spPr bwMode="auto">
          <a:xfrm>
            <a:off x="4635095" y="10"/>
            <a:ext cx="755688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8300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FCBFF-F052-C112-9E73-98B5903C8C76}"/>
              </a:ext>
            </a:extLst>
          </p:cNvPr>
          <p:cNvSpPr>
            <a:spLocks noGrp="1"/>
          </p:cNvSpPr>
          <p:nvPr>
            <p:ph type="title"/>
          </p:nvPr>
        </p:nvSpPr>
        <p:spPr/>
        <p:txBody>
          <a:bodyPr/>
          <a:lstStyle/>
          <a:p>
            <a:r>
              <a:rPr lang="en-GB" dirty="0"/>
              <a:t>What data do you need?</a:t>
            </a:r>
          </a:p>
        </p:txBody>
      </p:sp>
      <p:sp>
        <p:nvSpPr>
          <p:cNvPr id="3" name="Content Placeholder 2">
            <a:extLst>
              <a:ext uri="{FF2B5EF4-FFF2-40B4-BE49-F238E27FC236}">
                <a16:creationId xmlns:a16="http://schemas.microsoft.com/office/drawing/2014/main" id="{80577F1A-BD3E-FA0A-3D49-3867E936E7D1}"/>
              </a:ext>
            </a:extLst>
          </p:cNvPr>
          <p:cNvSpPr>
            <a:spLocks noGrp="1"/>
          </p:cNvSpPr>
          <p:nvPr>
            <p:ph idx="1"/>
          </p:nvPr>
        </p:nvSpPr>
        <p:spPr>
          <a:xfrm>
            <a:off x="1097280" y="2086429"/>
            <a:ext cx="10058400" cy="3760891"/>
          </a:xfrm>
        </p:spPr>
        <p:txBody>
          <a:bodyPr/>
          <a:lstStyle/>
          <a:p>
            <a:r>
              <a:rPr lang="en-GB" b="1" i="0" dirty="0">
                <a:solidFill>
                  <a:srgbClr val="2D2D2D"/>
                </a:solidFill>
                <a:effectLst/>
                <a:latin typeface="Noto Sans" panose="020B0502040504020204" pitchFamily="34" charset="0"/>
              </a:rPr>
              <a:t> </a:t>
            </a:r>
          </a:p>
          <a:p>
            <a:pPr marL="0" indent="0">
              <a:buNone/>
            </a:pPr>
            <a:endParaRPr lang="en-GB" dirty="0"/>
          </a:p>
        </p:txBody>
      </p:sp>
      <p:sp>
        <p:nvSpPr>
          <p:cNvPr id="5" name="TextBox 4">
            <a:extLst>
              <a:ext uri="{FF2B5EF4-FFF2-40B4-BE49-F238E27FC236}">
                <a16:creationId xmlns:a16="http://schemas.microsoft.com/office/drawing/2014/main" id="{98F028E0-EDF2-FA92-8984-88593A205550}"/>
              </a:ext>
            </a:extLst>
          </p:cNvPr>
          <p:cNvSpPr txBox="1"/>
          <p:nvPr/>
        </p:nvSpPr>
        <p:spPr>
          <a:xfrm>
            <a:off x="1153236" y="1960687"/>
            <a:ext cx="10297235" cy="4801314"/>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Cambria" panose="02040503050406030204" pitchFamily="18" charset="0"/>
              </a:rPr>
              <a:t>Design an implementation plan in response to the findings presented in assignment 1.    Critically evaluate and make reference to contemporary themes in management and leadership and how these approaches can be implemented to enable a more diverse leadership structure within your chosen industry. </a:t>
            </a:r>
            <a:endParaRPr lang="en-GB" sz="12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Cambria" panose="020405030504060302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Cambria" panose="02040503050406030204" pitchFamily="18" charset="0"/>
              </a:rPr>
              <a:t>Within the plan you need to consider the following:</a:t>
            </a:r>
            <a:endParaRPr lang="en-GB" sz="12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Cambria" panose="020405030504060302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solidFill>
                  <a:srgbClr val="000000"/>
                </a:solidFill>
                <a:effectLst/>
                <a:latin typeface="Arial" panose="020B0604020202020204" pitchFamily="34" charset="0"/>
                <a:ea typeface="Cambria" panose="02040503050406030204" pitchFamily="18" charset="0"/>
              </a:rPr>
              <a:t>Critically analyse the role of education in facilitating career opportunities for women in leadership your chosen sport . </a:t>
            </a:r>
          </a:p>
          <a:p>
            <a:pPr marL="342900" lvl="0" indent="-342900">
              <a:buFont typeface="+mj-lt"/>
              <a:buAutoNum type="arabicPeriod"/>
            </a:pPr>
            <a:r>
              <a:rPr lang="en-GB" sz="1800" dirty="0">
                <a:solidFill>
                  <a:srgbClr val="000000"/>
                </a:solidFill>
                <a:effectLst/>
                <a:latin typeface="Arial" panose="020B0604020202020204" pitchFamily="34" charset="0"/>
                <a:ea typeface="Cambria" panose="02040503050406030204" pitchFamily="18" charset="0"/>
              </a:rPr>
              <a:t>Consider whether it is organisations or public perception that limits the progression of women to leadership roles. Make recommendations for development in this area.</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solidFill>
                  <a:srgbClr val="000000"/>
                </a:solidFill>
                <a:effectLst/>
                <a:latin typeface="Arial" panose="020B0604020202020204" pitchFamily="34" charset="0"/>
                <a:ea typeface="Cambria" panose="02040503050406030204" pitchFamily="18" charset="0"/>
              </a:rPr>
              <a:t>Critically evaluate assumptions regarding women and their aspirations in your chosen sector. Make recommendations for overcoming any negative assumptions, using contemporary management and leadership theories to support the points put forward.</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solidFill>
                  <a:srgbClr val="000000"/>
                </a:solidFill>
                <a:effectLst/>
                <a:latin typeface="Arial" panose="020B0604020202020204" pitchFamily="34" charset="0"/>
                <a:ea typeface="Cambria" panose="02040503050406030204" pitchFamily="18" charset="0"/>
              </a:rPr>
              <a:t>Consider and discuss self-awareness, communication, political approaches in organisations, gender discrimination, power struggles, diversity in the workplace and organisational culture.  </a:t>
            </a:r>
            <a:endParaRPr lang="en-GB" sz="1200" dirty="0">
              <a:effectLst/>
              <a:latin typeface="Times New Roman" panose="02020603050405020304" pitchFamily="18" charset="0"/>
              <a:ea typeface="Times New Roman" panose="02020603050405020304" pitchFamily="18" charset="0"/>
            </a:endParaRPr>
          </a:p>
          <a:p>
            <a:pPr marL="457200"/>
            <a:r>
              <a:rPr lang="en-GB" sz="1800" dirty="0">
                <a:solidFill>
                  <a:srgbClr val="000000"/>
                </a:solidFill>
                <a:effectLst/>
                <a:latin typeface="Arial" panose="020B0604020202020204" pitchFamily="34" charset="0"/>
                <a:ea typeface="Cambria" panose="02040503050406030204" pitchFamily="18" charset="0"/>
              </a:rPr>
              <a:t>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03374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12212-FAA0-A713-C6AA-706F0A3DBD07}"/>
              </a:ext>
            </a:extLst>
          </p:cNvPr>
          <p:cNvSpPr>
            <a:spLocks noGrp="1"/>
          </p:cNvSpPr>
          <p:nvPr>
            <p:ph type="title"/>
          </p:nvPr>
        </p:nvSpPr>
        <p:spPr>
          <a:xfrm>
            <a:off x="614463" y="135778"/>
            <a:ext cx="3448259" cy="1666501"/>
          </a:xfrm>
        </p:spPr>
        <p:txBody>
          <a:bodyPr>
            <a:normAutofit/>
          </a:bodyPr>
          <a:lstStyle/>
          <a:p>
            <a:r>
              <a:rPr lang="en-GB" sz="4000">
                <a:solidFill>
                  <a:schemeClr val="tx1"/>
                </a:solidFill>
              </a:rPr>
              <a:t>Data</a:t>
            </a:r>
          </a:p>
        </p:txBody>
      </p:sp>
      <p:sp>
        <p:nvSpPr>
          <p:cNvPr id="3" name="Content Placeholder 2">
            <a:extLst>
              <a:ext uri="{FF2B5EF4-FFF2-40B4-BE49-F238E27FC236}">
                <a16:creationId xmlns:a16="http://schemas.microsoft.com/office/drawing/2014/main" id="{4DFC4306-84D8-39D2-E44D-25DB57E3EC46}"/>
              </a:ext>
            </a:extLst>
          </p:cNvPr>
          <p:cNvSpPr>
            <a:spLocks noGrp="1"/>
          </p:cNvSpPr>
          <p:nvPr>
            <p:ph idx="1"/>
          </p:nvPr>
        </p:nvSpPr>
        <p:spPr>
          <a:xfrm>
            <a:off x="643467" y="2546224"/>
            <a:ext cx="3448259" cy="3342747"/>
          </a:xfrm>
        </p:spPr>
        <p:txBody>
          <a:bodyPr>
            <a:normAutofit/>
          </a:bodyPr>
          <a:lstStyle/>
          <a:p>
            <a:r>
              <a:rPr lang="en-GB" sz="1800" dirty="0">
                <a:solidFill>
                  <a:schemeClr val="tx1"/>
                </a:solidFill>
              </a:rPr>
              <a:t>Contemporary Themes in Management and Leadership</a:t>
            </a:r>
          </a:p>
          <a:p>
            <a:r>
              <a:rPr lang="en-GB" sz="1800" dirty="0">
                <a:solidFill>
                  <a:schemeClr val="tx1"/>
                </a:solidFill>
              </a:rPr>
              <a:t>Education</a:t>
            </a:r>
          </a:p>
          <a:p>
            <a:r>
              <a:rPr lang="en-GB" sz="1800" dirty="0">
                <a:solidFill>
                  <a:schemeClr val="tx1"/>
                </a:solidFill>
              </a:rPr>
              <a:t>Public Perception</a:t>
            </a:r>
          </a:p>
        </p:txBody>
      </p:sp>
      <p:pic>
        <p:nvPicPr>
          <p:cNvPr id="5" name="Picture 4" descr="101010 data lines to infinity">
            <a:extLst>
              <a:ext uri="{FF2B5EF4-FFF2-40B4-BE49-F238E27FC236}">
                <a16:creationId xmlns:a16="http://schemas.microsoft.com/office/drawing/2014/main" id="{68A0DA16-02AB-FA10-94AB-4F66E9D69F65}"/>
              </a:ext>
            </a:extLst>
          </p:cNvPr>
          <p:cNvPicPr>
            <a:picLocks noChangeAspect="1"/>
          </p:cNvPicPr>
          <p:nvPr/>
        </p:nvPicPr>
        <p:blipFill rotWithShape="1">
          <a:blip r:embed="rId3"/>
          <a:srcRect l="16168" r="12665" b="1"/>
          <a:stretch/>
        </p:blipFill>
        <p:spPr>
          <a:xfrm>
            <a:off x="4654296" y="10"/>
            <a:ext cx="7537703" cy="6857990"/>
          </a:xfrm>
          <a:prstGeom prst="rect">
            <a:avLst/>
          </a:prstGeom>
        </p:spPr>
      </p:pic>
    </p:spTree>
    <p:extLst>
      <p:ext uri="{BB962C8B-B14F-4D97-AF65-F5344CB8AC3E}">
        <p14:creationId xmlns:p14="http://schemas.microsoft.com/office/powerpoint/2010/main" val="1925246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38B1E-3DD4-1A7B-9130-F557FCBB632E}"/>
              </a:ext>
            </a:extLst>
          </p:cNvPr>
          <p:cNvSpPr>
            <a:spLocks noGrp="1"/>
          </p:cNvSpPr>
          <p:nvPr>
            <p:ph type="title"/>
          </p:nvPr>
        </p:nvSpPr>
        <p:spPr>
          <a:xfrm>
            <a:off x="643467" y="516835"/>
            <a:ext cx="3448259" cy="1666501"/>
          </a:xfrm>
        </p:spPr>
        <p:txBody>
          <a:bodyPr>
            <a:normAutofit/>
          </a:bodyPr>
          <a:lstStyle/>
          <a:p>
            <a:r>
              <a:rPr lang="en-GB" sz="4000" dirty="0">
                <a:solidFill>
                  <a:schemeClr val="tx1"/>
                </a:solidFill>
              </a:rPr>
              <a:t>Presentation of Data</a:t>
            </a:r>
          </a:p>
        </p:txBody>
      </p:sp>
      <p:sp>
        <p:nvSpPr>
          <p:cNvPr id="3" name="Content Placeholder 2">
            <a:extLst>
              <a:ext uri="{FF2B5EF4-FFF2-40B4-BE49-F238E27FC236}">
                <a16:creationId xmlns:a16="http://schemas.microsoft.com/office/drawing/2014/main" id="{B54DC0E9-FFFC-5154-6E53-810FA5E0A214}"/>
              </a:ext>
            </a:extLst>
          </p:cNvPr>
          <p:cNvSpPr>
            <a:spLocks noGrp="1"/>
          </p:cNvSpPr>
          <p:nvPr>
            <p:ph idx="1"/>
          </p:nvPr>
        </p:nvSpPr>
        <p:spPr>
          <a:xfrm>
            <a:off x="643467" y="2546224"/>
            <a:ext cx="3448259" cy="3342747"/>
          </a:xfrm>
        </p:spPr>
        <p:txBody>
          <a:bodyPr>
            <a:normAutofit/>
          </a:bodyPr>
          <a:lstStyle/>
          <a:p>
            <a:r>
              <a:rPr lang="en-GB" sz="1800" dirty="0">
                <a:solidFill>
                  <a:schemeClr val="tx1"/>
                </a:solidFill>
                <a:latin typeface="Arial" panose="020B0604020202020204" pitchFamily="34" charset="0"/>
                <a:cs typeface="Arial" panose="020B0604020202020204" pitchFamily="34" charset="0"/>
              </a:rPr>
              <a:t>Tables</a:t>
            </a:r>
          </a:p>
          <a:p>
            <a:r>
              <a:rPr lang="en-GB" sz="1800" dirty="0">
                <a:solidFill>
                  <a:schemeClr val="tx1"/>
                </a:solidFill>
                <a:latin typeface="Arial" panose="020B0604020202020204" pitchFamily="34" charset="0"/>
                <a:cs typeface="Arial" panose="020B0604020202020204" pitchFamily="34" charset="0"/>
              </a:rPr>
              <a:t>Charts</a:t>
            </a:r>
          </a:p>
          <a:p>
            <a:r>
              <a:rPr lang="en-GB" sz="1800" dirty="0">
                <a:solidFill>
                  <a:schemeClr val="tx1"/>
                </a:solidFill>
                <a:latin typeface="Arial" panose="020B0604020202020204" pitchFamily="34" charset="0"/>
                <a:cs typeface="Arial" panose="020B0604020202020204" pitchFamily="34" charset="0"/>
              </a:rPr>
              <a:t>Graphs</a:t>
            </a:r>
          </a:p>
          <a:p>
            <a:r>
              <a:rPr lang="en-GB" sz="1800" dirty="0">
                <a:solidFill>
                  <a:schemeClr val="tx1"/>
                </a:solidFill>
                <a:latin typeface="Arial" panose="020B0604020202020204" pitchFamily="34" charset="0"/>
                <a:cs typeface="Arial" panose="020B0604020202020204" pitchFamily="34" charset="0"/>
              </a:rPr>
              <a:t>Text</a:t>
            </a:r>
          </a:p>
          <a:p>
            <a:r>
              <a:rPr lang="en-GB" sz="1800" dirty="0">
                <a:solidFill>
                  <a:schemeClr val="tx1"/>
                </a:solidFill>
                <a:latin typeface="Arial" panose="020B0604020202020204" pitchFamily="34" charset="0"/>
                <a:cs typeface="Arial" panose="020B0604020202020204" pitchFamily="34" charset="0"/>
              </a:rPr>
              <a:t>Maps</a:t>
            </a:r>
          </a:p>
        </p:txBody>
      </p:sp>
      <p:pic>
        <p:nvPicPr>
          <p:cNvPr id="5" name="Picture 4" descr="Calculator, pen, compass, money and a paper with graphs printed on it">
            <a:extLst>
              <a:ext uri="{FF2B5EF4-FFF2-40B4-BE49-F238E27FC236}">
                <a16:creationId xmlns:a16="http://schemas.microsoft.com/office/drawing/2014/main" id="{FE499F4A-AF83-EBB9-4E3F-53EFA81F1171}"/>
              </a:ext>
            </a:extLst>
          </p:cNvPr>
          <p:cNvPicPr>
            <a:picLocks noChangeAspect="1"/>
          </p:cNvPicPr>
          <p:nvPr/>
        </p:nvPicPr>
        <p:blipFill rotWithShape="1">
          <a:blip r:embed="rId3"/>
          <a:srcRect l="19000" r="14777" b="-1"/>
          <a:stretch/>
        </p:blipFill>
        <p:spPr>
          <a:xfrm>
            <a:off x="4654296" y="10"/>
            <a:ext cx="7537703" cy="6857990"/>
          </a:xfrm>
          <a:prstGeom prst="rect">
            <a:avLst/>
          </a:prstGeom>
        </p:spPr>
      </p:pic>
    </p:spTree>
    <p:extLst>
      <p:ext uri="{BB962C8B-B14F-4D97-AF65-F5344CB8AC3E}">
        <p14:creationId xmlns:p14="http://schemas.microsoft.com/office/powerpoint/2010/main" val="3185971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09C8AF-9823-EEB6-8C73-0D2BA024504D}"/>
              </a:ext>
            </a:extLst>
          </p:cNvPr>
          <p:cNvPicPr>
            <a:picLocks noChangeAspect="1"/>
          </p:cNvPicPr>
          <p:nvPr/>
        </p:nvPicPr>
        <p:blipFill rotWithShape="1">
          <a:blip r:embed="rId3">
            <a:grayscl/>
          </a:blip>
          <a:srcRect t="24802" b="35120"/>
          <a:stretch/>
        </p:blipFill>
        <p:spPr>
          <a:xfrm>
            <a:off x="20" y="10"/>
            <a:ext cx="12191980" cy="6857990"/>
          </a:xfrm>
          <a:prstGeom prst="rect">
            <a:avLst/>
          </a:prstGeom>
        </p:spPr>
      </p:pic>
    </p:spTree>
    <p:extLst>
      <p:ext uri="{BB962C8B-B14F-4D97-AF65-F5344CB8AC3E}">
        <p14:creationId xmlns:p14="http://schemas.microsoft.com/office/powerpoint/2010/main" val="636098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5D4FFD5B-0B24-A3D2-D797-B936428E2EC9}"/>
              </a:ext>
            </a:extLst>
          </p:cNvPr>
          <p:cNvPicPr>
            <a:picLocks noGrp="1" noChangeAspect="1"/>
          </p:cNvPicPr>
          <p:nvPr>
            <p:ph idx="1"/>
          </p:nvPr>
        </p:nvPicPr>
        <p:blipFill>
          <a:blip r:embed="rId3"/>
          <a:stretch>
            <a:fillRect/>
          </a:stretch>
        </p:blipFill>
        <p:spPr>
          <a:xfrm>
            <a:off x="462288" y="1309288"/>
            <a:ext cx="11204026" cy="4805540"/>
          </a:xfrm>
          <a:prstGeom prst="rect">
            <a:avLst/>
          </a:prstGeom>
        </p:spPr>
      </p:pic>
      <p:sp>
        <p:nvSpPr>
          <p:cNvPr id="2" name="Title 1">
            <a:extLst>
              <a:ext uri="{FF2B5EF4-FFF2-40B4-BE49-F238E27FC236}">
                <a16:creationId xmlns:a16="http://schemas.microsoft.com/office/drawing/2014/main" id="{2CC9E92C-0DDF-0182-ECD8-19CA62E7C2CF}"/>
              </a:ext>
            </a:extLst>
          </p:cNvPr>
          <p:cNvSpPr>
            <a:spLocks noGrp="1"/>
          </p:cNvSpPr>
          <p:nvPr>
            <p:ph type="title"/>
          </p:nvPr>
        </p:nvSpPr>
        <p:spPr>
          <a:xfrm>
            <a:off x="158137" y="-245197"/>
            <a:ext cx="4988879" cy="1554485"/>
          </a:xfrm>
        </p:spPr>
        <p:txBody>
          <a:bodyPr vert="horz" lIns="91440" tIns="45720" rIns="91440" bIns="45720" rtlCol="0" anchor="ctr">
            <a:normAutofit/>
          </a:bodyPr>
          <a:lstStyle/>
          <a:p>
            <a:pPr algn="r"/>
            <a:r>
              <a:rPr lang="en-US" sz="4000" dirty="0">
                <a:solidFill>
                  <a:schemeClr val="tx1"/>
                </a:solidFill>
              </a:rPr>
              <a:t>Evaluation of chart data</a:t>
            </a:r>
          </a:p>
        </p:txBody>
      </p:sp>
      <p:sp>
        <p:nvSpPr>
          <p:cNvPr id="5" name="Rectangle 1">
            <a:extLst>
              <a:ext uri="{FF2B5EF4-FFF2-40B4-BE49-F238E27FC236}">
                <a16:creationId xmlns:a16="http://schemas.microsoft.com/office/drawing/2014/main" id="{B73293FA-0690-96B3-AA7B-F0CBC4EA1BD6}"/>
              </a:ext>
            </a:extLst>
          </p:cNvPr>
          <p:cNvSpPr>
            <a:spLocks noChangeArrowheads="1"/>
          </p:cNvSpPr>
          <p:nvPr/>
        </p:nvSpPr>
        <p:spPr bwMode="auto">
          <a:xfrm>
            <a:off x="6064301" y="4905300"/>
            <a:ext cx="5493699" cy="15544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45720" rIns="0" bIns="45720" numCol="1" rtlCol="0" anchor="ctr" anchorCtr="0" compatLnSpc="1">
            <a:prstTxWarp prst="textNoShape">
              <a:avLst/>
            </a:prstTxWarp>
            <a:normAutofit/>
          </a:bodyPr>
          <a:lstStyle/>
          <a:p>
            <a:pPr marL="0" marR="0" lvl="0" indent="0" fontAlgn="base">
              <a:spcBef>
                <a:spcPct val="0"/>
              </a:spcBef>
              <a:spcAft>
                <a:spcPts val="600"/>
              </a:spcAft>
              <a:buClrTx/>
              <a:buSzTx/>
              <a:buFont typeface="Calibri" panose="020F0502020204030204" pitchFamily="34" charset="0"/>
              <a:buNone/>
              <a:tabLst/>
            </a:pPr>
            <a:r>
              <a:rPr lang="en-US" altLang="en-US" sz="2000" i="1" dirty="0">
                <a:solidFill>
                  <a:srgbClr val="FFFFFF"/>
                </a:solidFill>
                <a:latin typeface="Arial" panose="020B0604020202020204" pitchFamily="34" charset="0"/>
                <a:cs typeface="Arial" panose="020B0604020202020204" pitchFamily="34" charset="0"/>
              </a:rPr>
              <a:t>Labelling</a:t>
            </a:r>
            <a:r>
              <a:rPr lang="en-US" altLang="en-US" i="1" dirty="0">
                <a:solidFill>
                  <a:srgbClr val="FFFFFF"/>
                </a:solidFill>
              </a:rPr>
              <a:t>  </a:t>
            </a:r>
            <a:endParaRPr kumimoji="0" lang="en-US" altLang="en-US" b="0" i="0" u="none" strike="noStrike" cap="none" normalizeH="0" baseline="0" dirty="0">
              <a:ln>
                <a:noFill/>
              </a:ln>
              <a:solidFill>
                <a:srgbClr val="FFFFFF"/>
              </a:solidFill>
              <a:effectLst/>
            </a:endParaRPr>
          </a:p>
          <a:p>
            <a:pPr marL="0" marR="0" lvl="0" indent="0" fontAlgn="base">
              <a:spcBef>
                <a:spcPct val="0"/>
              </a:spcBef>
              <a:spcAft>
                <a:spcPts val="600"/>
              </a:spcAft>
              <a:buClrTx/>
              <a:buSzTx/>
              <a:buFont typeface="Calibri" panose="020F0502020204030204" pitchFamily="34" charset="0"/>
              <a:buNone/>
              <a:tabLst/>
            </a:pPr>
            <a:endParaRPr kumimoji="0" lang="en-US" altLang="en-US" b="0" i="0" u="none" strike="noStrike" cap="none" normalizeH="0" baseline="0" dirty="0">
              <a:ln>
                <a:noFill/>
              </a:ln>
              <a:solidFill>
                <a:srgbClr val="FFFFFF"/>
              </a:solidFill>
              <a:effectLst/>
            </a:endParaRPr>
          </a:p>
        </p:txBody>
      </p:sp>
    </p:spTree>
    <p:extLst>
      <p:ext uri="{BB962C8B-B14F-4D97-AF65-F5344CB8AC3E}">
        <p14:creationId xmlns:p14="http://schemas.microsoft.com/office/powerpoint/2010/main" val="1135172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C82D4-09EC-DA9B-1CC9-34931976B645}"/>
              </a:ext>
            </a:extLst>
          </p:cNvPr>
          <p:cNvSpPr>
            <a:spLocks noGrp="1"/>
          </p:cNvSpPr>
          <p:nvPr>
            <p:ph type="title"/>
          </p:nvPr>
        </p:nvSpPr>
        <p:spPr>
          <a:xfrm>
            <a:off x="182880" y="118652"/>
            <a:ext cx="10058400" cy="1450757"/>
          </a:xfrm>
        </p:spPr>
        <p:txBody>
          <a:bodyPr/>
          <a:lstStyle/>
          <a:p>
            <a:r>
              <a:rPr lang="en-GB" dirty="0"/>
              <a:t>Evaluating the content</a:t>
            </a:r>
          </a:p>
        </p:txBody>
      </p:sp>
      <p:sp>
        <p:nvSpPr>
          <p:cNvPr id="3" name="Content Placeholder 2">
            <a:extLst>
              <a:ext uri="{FF2B5EF4-FFF2-40B4-BE49-F238E27FC236}">
                <a16:creationId xmlns:a16="http://schemas.microsoft.com/office/drawing/2014/main" id="{C3F30A90-5410-A667-2443-35E1CC2D21E5}"/>
              </a:ext>
            </a:extLst>
          </p:cNvPr>
          <p:cNvSpPr>
            <a:spLocks noGrp="1"/>
          </p:cNvSpPr>
          <p:nvPr>
            <p:ph idx="1"/>
          </p:nvPr>
        </p:nvSpPr>
        <p:spPr>
          <a:xfrm>
            <a:off x="623751" y="1953985"/>
            <a:ext cx="10800806" cy="4288972"/>
          </a:xfrm>
        </p:spPr>
        <p:txBody>
          <a:bodyPr>
            <a:normAutofit fontScale="85000" lnSpcReduction="10000"/>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first year that the researcher took over the module, in line with previous academic years, the students were provided with marks for their mock examination.  </a:t>
            </a:r>
            <a:r>
              <a:rPr lang="en-GB" sz="1800" dirty="0">
                <a:solidFill>
                  <a:srgbClr val="000000"/>
                </a:solidFill>
                <a:effectLst/>
                <a:latin typeface="Times New Roman" panose="02020603050405020304" pitchFamily="18" charset="0"/>
                <a:ea typeface="Times New Roman" panose="02020603050405020304" pitchFamily="18" charset="0"/>
              </a:rPr>
              <a:t>In lectures there were a percentage of learners that had exhibited confidence issues with the numerical elements of the module which was depicted in their mock results with the lowest mark achieved being 22%.  </a:t>
            </a:r>
            <a:r>
              <a:rPr lang="en-GB" sz="1800" dirty="0">
                <a:effectLst/>
                <a:latin typeface="Times New Roman" panose="02020603050405020304" pitchFamily="18" charset="0"/>
                <a:ea typeface="Times New Roman" panose="02020603050405020304" pitchFamily="18" charset="0"/>
              </a:rPr>
              <a:t>However, it should be noted that the majority of the students performed well in the mock examination, with an average mark of</a:t>
            </a:r>
            <a:r>
              <a:rPr lang="en-GB" sz="1800" dirty="0">
                <a:solidFill>
                  <a:srgbClr val="000000"/>
                </a:solidFill>
                <a:effectLst/>
                <a:latin typeface="Times New Roman" panose="02020603050405020304" pitchFamily="18" charset="0"/>
                <a:ea typeface="Times New Roman" panose="02020603050405020304" pitchFamily="18" charset="0"/>
              </a:rPr>
              <a:t> 54%.  </a:t>
            </a:r>
            <a:r>
              <a:rPr lang="en-GB" sz="1800" dirty="0">
                <a:effectLst/>
                <a:latin typeface="Times New Roman" panose="02020603050405020304" pitchFamily="18" charset="0"/>
                <a:ea typeface="Times New Roman" panose="02020603050405020304" pitchFamily="18" charset="0"/>
              </a:rPr>
              <a:t>The average results for the mock and summative examination are presented in Figure. 1. </a:t>
            </a:r>
          </a:p>
          <a:p>
            <a:pPr algn="just">
              <a:lnSpc>
                <a:spcPct val="150000"/>
              </a:lnSpc>
            </a:pPr>
            <a:r>
              <a:rPr lang="en-GB" sz="1800" dirty="0">
                <a:effectLst/>
                <a:latin typeface="Times New Roman" panose="02020603050405020304" pitchFamily="18" charset="0"/>
                <a:ea typeface="Times New Roman" panose="02020603050405020304" pitchFamily="18" charset="0"/>
              </a:rPr>
              <a:t>Despite revision sessions being structured to support the students prior to the summative exam, many of the low attainers were fixated on the low results they had achieved in their mock and did not perform well in the summative examination, with some marks going down. However, it should also be noted that some students who had achieved mock results over 60% also saw a reduced mark for the summative examination. Following the summative exam the average for the module overall </a:t>
            </a:r>
            <a:r>
              <a:rPr lang="en-GB" sz="1800" dirty="0">
                <a:solidFill>
                  <a:srgbClr val="000000"/>
                </a:solidFill>
                <a:effectLst/>
                <a:latin typeface="Times New Roman" panose="02020603050405020304" pitchFamily="18" charset="0"/>
                <a:ea typeface="Times New Roman" panose="02020603050405020304" pitchFamily="18" charset="0"/>
              </a:rPr>
              <a:t>was 56%, </a:t>
            </a:r>
            <a:r>
              <a:rPr lang="en-GB" sz="1800" dirty="0">
                <a:effectLst/>
                <a:latin typeface="Times New Roman" panose="02020603050405020304" pitchFamily="18" charset="0"/>
                <a:ea typeface="Times New Roman" panose="02020603050405020304" pitchFamily="18" charset="0"/>
              </a:rPr>
              <a:t>but this was due in part to an increase in the marks of the more confident students.  However, there was very little difference between the overall marks achieved in the mock and summative examination.  Despite those who undertook the mock having seen the paper layout, there was only a 3% difference between the summative marks achieved by those who did the mock and those who did not (Figure. 1).</a:t>
            </a:r>
          </a:p>
          <a:p>
            <a:pPr algn="just">
              <a:lnSpc>
                <a:spcPct val="150000"/>
              </a:lnSpc>
            </a:pPr>
            <a:endParaRPr lang="en-GB" sz="18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02037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7E7E1-505E-57B9-E9B2-52F5F5D49A22}"/>
              </a:ext>
            </a:extLst>
          </p:cNvPr>
          <p:cNvSpPr>
            <a:spLocks noGrp="1"/>
          </p:cNvSpPr>
          <p:nvPr>
            <p:ph type="title"/>
          </p:nvPr>
        </p:nvSpPr>
        <p:spPr>
          <a:xfrm>
            <a:off x="643467" y="516835"/>
            <a:ext cx="3448259" cy="1666501"/>
          </a:xfrm>
        </p:spPr>
        <p:txBody>
          <a:bodyPr>
            <a:normAutofit/>
          </a:bodyPr>
          <a:lstStyle/>
          <a:p>
            <a:r>
              <a:rPr lang="en-GB" sz="4000" dirty="0">
                <a:solidFill>
                  <a:schemeClr val="tx1"/>
                </a:solidFill>
              </a:rPr>
              <a:t>Implementation</a:t>
            </a:r>
            <a:r>
              <a:rPr lang="en-GB" sz="4000" dirty="0">
                <a:solidFill>
                  <a:srgbClr val="FFFFFF"/>
                </a:solidFill>
              </a:rPr>
              <a:t> Plan</a:t>
            </a:r>
          </a:p>
        </p:txBody>
      </p:sp>
      <p:sp>
        <p:nvSpPr>
          <p:cNvPr id="3" name="Content Placeholder 2">
            <a:extLst>
              <a:ext uri="{FF2B5EF4-FFF2-40B4-BE49-F238E27FC236}">
                <a16:creationId xmlns:a16="http://schemas.microsoft.com/office/drawing/2014/main" id="{3C194A52-7F9B-DC45-6D4A-7E18300EEA3D}"/>
              </a:ext>
            </a:extLst>
          </p:cNvPr>
          <p:cNvSpPr>
            <a:spLocks noGrp="1"/>
          </p:cNvSpPr>
          <p:nvPr>
            <p:ph idx="1"/>
          </p:nvPr>
        </p:nvSpPr>
        <p:spPr>
          <a:xfrm>
            <a:off x="643467" y="2546223"/>
            <a:ext cx="3448259" cy="4182119"/>
          </a:xfrm>
        </p:spPr>
        <p:txBody>
          <a:bodyPr>
            <a:normAutofit fontScale="85000" lnSpcReduction="20000"/>
          </a:bodyPr>
          <a:lstStyle/>
          <a:p>
            <a:r>
              <a:rPr lang="en-GB" sz="1800" dirty="0">
                <a:solidFill>
                  <a:schemeClr val="tx1"/>
                </a:solidFill>
              </a:rPr>
              <a:t>Cover Page</a:t>
            </a:r>
          </a:p>
          <a:p>
            <a:r>
              <a:rPr lang="en-GB" sz="1800" dirty="0">
                <a:solidFill>
                  <a:schemeClr val="tx1"/>
                </a:solidFill>
              </a:rPr>
              <a:t>Executive Summary</a:t>
            </a:r>
          </a:p>
          <a:p>
            <a:r>
              <a:rPr lang="en-GB" sz="1800" dirty="0">
                <a:solidFill>
                  <a:schemeClr val="tx1"/>
                </a:solidFill>
              </a:rPr>
              <a:t>Table of Contents</a:t>
            </a:r>
          </a:p>
          <a:p>
            <a:r>
              <a:rPr lang="en-GB" sz="1800" dirty="0">
                <a:solidFill>
                  <a:schemeClr val="tx1"/>
                </a:solidFill>
              </a:rPr>
              <a:t>List of Figures</a:t>
            </a:r>
          </a:p>
          <a:p>
            <a:r>
              <a:rPr lang="en-GB" sz="1800" dirty="0">
                <a:solidFill>
                  <a:schemeClr val="tx1"/>
                </a:solidFill>
              </a:rPr>
              <a:t>Introduction</a:t>
            </a:r>
          </a:p>
          <a:p>
            <a:r>
              <a:rPr lang="en-GB" sz="1800" dirty="0">
                <a:solidFill>
                  <a:schemeClr val="tx1"/>
                </a:solidFill>
              </a:rPr>
              <a:t>Main Findings</a:t>
            </a:r>
          </a:p>
          <a:p>
            <a:pPr lvl="1"/>
            <a:r>
              <a:rPr lang="en-GB" sz="1600" dirty="0">
                <a:solidFill>
                  <a:schemeClr val="tx1"/>
                </a:solidFill>
              </a:rPr>
              <a:t>Implementation Plan</a:t>
            </a:r>
          </a:p>
          <a:p>
            <a:r>
              <a:rPr lang="en-GB" sz="1800" dirty="0">
                <a:solidFill>
                  <a:schemeClr val="tx1"/>
                </a:solidFill>
              </a:rPr>
              <a:t>Conclusion and Recommendations</a:t>
            </a:r>
          </a:p>
          <a:p>
            <a:r>
              <a:rPr lang="en-GB" sz="1800" dirty="0">
                <a:solidFill>
                  <a:schemeClr val="tx1"/>
                </a:solidFill>
              </a:rPr>
              <a:t>Reference List</a:t>
            </a:r>
          </a:p>
          <a:p>
            <a:r>
              <a:rPr lang="en-GB" sz="1800" dirty="0">
                <a:solidFill>
                  <a:schemeClr val="tx1"/>
                </a:solidFill>
              </a:rPr>
              <a:t>Bibliography</a:t>
            </a:r>
          </a:p>
          <a:p>
            <a:r>
              <a:rPr lang="en-GB" sz="1800" dirty="0">
                <a:solidFill>
                  <a:schemeClr val="tx1"/>
                </a:solidFill>
              </a:rPr>
              <a:t>Appendices</a:t>
            </a:r>
          </a:p>
        </p:txBody>
      </p:sp>
      <p:pic>
        <p:nvPicPr>
          <p:cNvPr id="5" name="Picture 4" descr="Personne écrivant sur un bloc-notes">
            <a:extLst>
              <a:ext uri="{FF2B5EF4-FFF2-40B4-BE49-F238E27FC236}">
                <a16:creationId xmlns:a16="http://schemas.microsoft.com/office/drawing/2014/main" id="{CA0D6E02-6461-DA3F-7076-59BDB971EED0}"/>
              </a:ext>
            </a:extLst>
          </p:cNvPr>
          <p:cNvPicPr>
            <a:picLocks noChangeAspect="1"/>
          </p:cNvPicPr>
          <p:nvPr/>
        </p:nvPicPr>
        <p:blipFill rotWithShape="1">
          <a:blip r:embed="rId3"/>
          <a:srcRect l="10140" r="2755"/>
          <a:stretch/>
        </p:blipFill>
        <p:spPr>
          <a:xfrm>
            <a:off x="4654296" y="10"/>
            <a:ext cx="7537703" cy="6857990"/>
          </a:xfrm>
          <a:prstGeom prst="rect">
            <a:avLst/>
          </a:prstGeom>
        </p:spPr>
      </p:pic>
    </p:spTree>
    <p:extLst>
      <p:ext uri="{BB962C8B-B14F-4D97-AF65-F5344CB8AC3E}">
        <p14:creationId xmlns:p14="http://schemas.microsoft.com/office/powerpoint/2010/main" val="1116033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B9C04-CE56-018E-14A1-9CAB6A94B1E8}"/>
              </a:ext>
            </a:extLst>
          </p:cNvPr>
          <p:cNvSpPr>
            <a:spLocks noGrp="1"/>
          </p:cNvSpPr>
          <p:nvPr>
            <p:ph type="title"/>
          </p:nvPr>
        </p:nvSpPr>
        <p:spPr>
          <a:xfrm>
            <a:off x="5286998" y="3865082"/>
            <a:ext cx="6253317" cy="2673733"/>
          </a:xfrm>
        </p:spPr>
        <p:txBody>
          <a:bodyPr vert="horz" lIns="91440" tIns="45720" rIns="91440" bIns="45720" rtlCol="0" anchor="b">
            <a:normAutofit fontScale="90000"/>
          </a:bodyPr>
          <a:lstStyle/>
          <a:p>
            <a:br>
              <a:rPr lang="en-US" sz="2000" dirty="0">
                <a:effectLst/>
              </a:rPr>
            </a:br>
            <a:br>
              <a:rPr lang="en-US" sz="2000" dirty="0">
                <a:effectLst/>
                <a:latin typeface="Arial" panose="020B0604020202020204" pitchFamily="34" charset="0"/>
                <a:cs typeface="Arial" panose="020B0604020202020204" pitchFamily="34" charset="0"/>
              </a:rPr>
            </a:b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Design an implementation plan in response to the findings presented in assignment 1.    </a:t>
            </a:r>
            <a:r>
              <a:rPr lang="en-US" sz="2000" b="1" dirty="0">
                <a:effectLst/>
                <a:latin typeface="Arial" panose="020B0604020202020204" pitchFamily="34" charset="0"/>
                <a:cs typeface="Arial" panose="020B0604020202020204" pitchFamily="34" charset="0"/>
              </a:rPr>
              <a:t>Critically evaluate and make reference to contemporary themes in management and leadership and how these approaches can be implemented to enable a more diverse leadership structure within your chosen industry. </a:t>
            </a:r>
            <a:br>
              <a:rPr lang="en-US" sz="2000" b="1"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 </a:t>
            </a: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Within the plan you need to consider the following:</a:t>
            </a: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 </a:t>
            </a: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Critically </a:t>
            </a:r>
            <a:r>
              <a:rPr lang="en-US" sz="2000" dirty="0" err="1">
                <a:effectLst/>
                <a:latin typeface="Arial" panose="020B0604020202020204" pitchFamily="34" charset="0"/>
                <a:cs typeface="Arial" panose="020B0604020202020204" pitchFamily="34" charset="0"/>
              </a:rPr>
              <a:t>analyse</a:t>
            </a:r>
            <a:r>
              <a:rPr lang="en-US" sz="2000" dirty="0">
                <a:effectLst/>
                <a:latin typeface="Arial" panose="020B0604020202020204" pitchFamily="34" charset="0"/>
                <a:cs typeface="Arial" panose="020B0604020202020204" pitchFamily="34" charset="0"/>
              </a:rPr>
              <a:t> </a:t>
            </a:r>
            <a:r>
              <a:rPr lang="en-US" sz="2000" b="1" dirty="0">
                <a:effectLst/>
                <a:latin typeface="Arial" panose="020B0604020202020204" pitchFamily="34" charset="0"/>
                <a:cs typeface="Arial" panose="020B0604020202020204" pitchFamily="34" charset="0"/>
              </a:rPr>
              <a:t>the role of education in facilitating career opportunities for women in your chosen sector</a:t>
            </a:r>
            <a:r>
              <a:rPr lang="en-US" sz="2000" dirty="0">
                <a:effectLst/>
                <a:latin typeface="Arial" panose="020B0604020202020204" pitchFamily="34" charset="0"/>
                <a:cs typeface="Arial" panose="020B0604020202020204" pitchFamily="34" charset="0"/>
              </a:rPr>
              <a:t>.   Consider whether it is </a:t>
            </a:r>
            <a:r>
              <a:rPr lang="en-US" sz="2000" dirty="0" err="1">
                <a:effectLst/>
                <a:latin typeface="Arial" panose="020B0604020202020204" pitchFamily="34" charset="0"/>
                <a:cs typeface="Arial" panose="020B0604020202020204" pitchFamily="34" charset="0"/>
              </a:rPr>
              <a:t>organisations</a:t>
            </a:r>
            <a:r>
              <a:rPr lang="en-US" sz="2000" dirty="0">
                <a:effectLst/>
                <a:latin typeface="Arial" panose="020B0604020202020204" pitchFamily="34" charset="0"/>
                <a:cs typeface="Arial" panose="020B0604020202020204" pitchFamily="34" charset="0"/>
              </a:rPr>
              <a:t> or public perception that limits the progression of women to leadership roles. Make recommendations for development in this area.</a:t>
            </a:r>
            <a:br>
              <a:rPr lang="en-US" sz="2000" dirty="0">
                <a:effectLst/>
                <a:latin typeface="Arial" panose="020B0604020202020204" pitchFamily="34" charset="0"/>
                <a:cs typeface="Arial" panose="020B0604020202020204" pitchFamily="34" charset="0"/>
              </a:rPr>
            </a:b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Critically evaluate assumptions regarding women and their aspirations in your chosen sector. Make recommendations for overcoming any negative assumptions, using contemporary management and leadership theories to support the points put forward.</a:t>
            </a:r>
            <a:br>
              <a:rPr lang="en-US" sz="2000" dirty="0">
                <a:effectLst/>
                <a:latin typeface="Arial" panose="020B0604020202020204" pitchFamily="34" charset="0"/>
                <a:cs typeface="Arial" panose="020B0604020202020204" pitchFamily="34" charset="0"/>
              </a:rPr>
            </a:b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Consider and discuss self-awareness, communication, political approaches in </a:t>
            </a:r>
            <a:r>
              <a:rPr lang="en-US" sz="2000" dirty="0" err="1">
                <a:effectLst/>
                <a:latin typeface="Arial" panose="020B0604020202020204" pitchFamily="34" charset="0"/>
                <a:cs typeface="Arial" panose="020B0604020202020204" pitchFamily="34" charset="0"/>
              </a:rPr>
              <a:t>organisations</a:t>
            </a:r>
            <a:r>
              <a:rPr lang="en-US" sz="2000" dirty="0">
                <a:effectLst/>
                <a:latin typeface="Arial" panose="020B0604020202020204" pitchFamily="34" charset="0"/>
                <a:cs typeface="Arial" panose="020B0604020202020204" pitchFamily="34" charset="0"/>
              </a:rPr>
              <a:t>, gender discrimination, power struggles, diversity in the workplace and </a:t>
            </a:r>
            <a:r>
              <a:rPr lang="en-US" sz="2000" dirty="0" err="1">
                <a:effectLst/>
                <a:latin typeface="Arial" panose="020B0604020202020204" pitchFamily="34" charset="0"/>
                <a:cs typeface="Arial" panose="020B0604020202020204" pitchFamily="34" charset="0"/>
              </a:rPr>
              <a:t>organisational</a:t>
            </a:r>
            <a:r>
              <a:rPr lang="en-US" sz="2000" dirty="0">
                <a:effectLst/>
                <a:latin typeface="Arial" panose="020B0604020202020204" pitchFamily="34" charset="0"/>
                <a:cs typeface="Arial" panose="020B0604020202020204" pitchFamily="34" charset="0"/>
              </a:rPr>
              <a:t> culture.  </a:t>
            </a:r>
            <a:br>
              <a:rPr lang="en-US" sz="2000" dirty="0">
                <a:effectLst/>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pic>
        <p:nvPicPr>
          <p:cNvPr id="8" name="Picture 4" descr="Background pattern&#10;&#10;Description automatically generated">
            <a:extLst>
              <a:ext uri="{FF2B5EF4-FFF2-40B4-BE49-F238E27FC236}">
                <a16:creationId xmlns:a16="http://schemas.microsoft.com/office/drawing/2014/main" id="{902C4F88-D74B-8650-B2A1-5FA2605E6A30}"/>
              </a:ext>
            </a:extLst>
          </p:cNvPr>
          <p:cNvPicPr>
            <a:picLocks noChangeAspect="1"/>
          </p:cNvPicPr>
          <p:nvPr/>
        </p:nvPicPr>
        <p:blipFill rotWithShape="1">
          <a:blip r:embed="rId3"/>
          <a:srcRect l="25642" r="33635" b="-2"/>
          <a:stretch/>
        </p:blipFill>
        <p:spPr>
          <a:xfrm>
            <a:off x="-1" y="1"/>
            <a:ext cx="4635315" cy="6857999"/>
          </a:xfrm>
          <a:prstGeom prst="rect">
            <a:avLst/>
          </a:prstGeom>
        </p:spPr>
      </p:pic>
      <p:cxnSp>
        <p:nvCxnSpPr>
          <p:cNvPr id="23" name="Straight Connector 22">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0508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974707-CE41-5DD4-4C3D-B5A0DB7E270E}"/>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3800" dirty="0">
                <a:solidFill>
                  <a:srgbClr val="FFFFFF"/>
                </a:solidFill>
              </a:rPr>
              <a:t>Define Goals/Milestones</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Close-up of hopscotch on a sidewalk">
            <a:extLst>
              <a:ext uri="{FF2B5EF4-FFF2-40B4-BE49-F238E27FC236}">
                <a16:creationId xmlns:a16="http://schemas.microsoft.com/office/drawing/2014/main" id="{0BF6E0D9-B78F-4C2D-4B87-E9B5CC51DEAC}"/>
              </a:ext>
            </a:extLst>
          </p:cNvPr>
          <p:cNvPicPr>
            <a:picLocks noChangeAspect="1"/>
          </p:cNvPicPr>
          <p:nvPr/>
        </p:nvPicPr>
        <p:blipFill rotWithShape="1">
          <a:blip r:embed="rId3"/>
          <a:srcRect l="13941" r="12505" b="-1"/>
          <a:stretch/>
        </p:blipFill>
        <p:spPr>
          <a:xfrm>
            <a:off x="4635095" y="10"/>
            <a:ext cx="7556889" cy="6857990"/>
          </a:xfrm>
          <a:prstGeom prst="rect">
            <a:avLst/>
          </a:prstGeom>
        </p:spPr>
      </p:pic>
    </p:spTree>
    <p:extLst>
      <p:ext uri="{BB962C8B-B14F-4D97-AF65-F5344CB8AC3E}">
        <p14:creationId xmlns:p14="http://schemas.microsoft.com/office/powerpoint/2010/main" val="306281190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30B4E78-0EA0-FD4F-C68B-43586A629FD5}"/>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dirty="0">
                <a:solidFill>
                  <a:srgbClr val="FFFFFF"/>
                </a:solidFill>
              </a:rPr>
              <a:t>Conducting Research </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Droplet of water">
            <a:extLst>
              <a:ext uri="{FF2B5EF4-FFF2-40B4-BE49-F238E27FC236}">
                <a16:creationId xmlns:a16="http://schemas.microsoft.com/office/drawing/2014/main" id="{2942059F-231D-B80F-F310-F5C0BC044D9C}"/>
              </a:ext>
            </a:extLst>
          </p:cNvPr>
          <p:cNvPicPr>
            <a:picLocks noChangeAspect="1"/>
          </p:cNvPicPr>
          <p:nvPr/>
        </p:nvPicPr>
        <p:blipFill rotWithShape="1">
          <a:blip r:embed="rId3"/>
          <a:srcRect l="4811" r="12546"/>
          <a:stretch/>
        </p:blipFill>
        <p:spPr>
          <a:xfrm>
            <a:off x="4635095" y="10"/>
            <a:ext cx="7556889" cy="6857990"/>
          </a:xfrm>
          <a:prstGeom prst="rect">
            <a:avLst/>
          </a:prstGeom>
        </p:spPr>
      </p:pic>
    </p:spTree>
    <p:extLst>
      <p:ext uri="{BB962C8B-B14F-4D97-AF65-F5344CB8AC3E}">
        <p14:creationId xmlns:p14="http://schemas.microsoft.com/office/powerpoint/2010/main" val="4239323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B5F49A-7D9B-14C2-6201-FEE348B86355}"/>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000" dirty="0">
                <a:solidFill>
                  <a:srgbClr val="FFFFFF"/>
                </a:solidFill>
              </a:rPr>
              <a:t>Create a Mind-map and map out potential risks </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Colourful pins connected with a thread">
            <a:extLst>
              <a:ext uri="{FF2B5EF4-FFF2-40B4-BE49-F238E27FC236}">
                <a16:creationId xmlns:a16="http://schemas.microsoft.com/office/drawing/2014/main" id="{43C82DB7-8004-67E3-8C50-3D348CDCA963}"/>
              </a:ext>
            </a:extLst>
          </p:cNvPr>
          <p:cNvPicPr>
            <a:picLocks noChangeAspect="1"/>
          </p:cNvPicPr>
          <p:nvPr/>
        </p:nvPicPr>
        <p:blipFill rotWithShape="1">
          <a:blip r:embed="rId3"/>
          <a:srcRect l="4344" r="22102" b="-1"/>
          <a:stretch/>
        </p:blipFill>
        <p:spPr>
          <a:xfrm>
            <a:off x="4635095" y="10"/>
            <a:ext cx="7556889" cy="6857990"/>
          </a:xfrm>
          <a:prstGeom prst="rect">
            <a:avLst/>
          </a:prstGeom>
        </p:spPr>
      </p:pic>
    </p:spTree>
    <p:extLst>
      <p:ext uri="{BB962C8B-B14F-4D97-AF65-F5344CB8AC3E}">
        <p14:creationId xmlns:p14="http://schemas.microsoft.com/office/powerpoint/2010/main" val="317261034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DA839F8-3058-C8AF-E635-FFEB5EAF23CC}"/>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dirty="0">
                <a:solidFill>
                  <a:srgbClr val="FFFFFF"/>
                </a:solidFill>
              </a:rPr>
              <a:t>Action Plan</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Person writing on a notepad">
            <a:extLst>
              <a:ext uri="{FF2B5EF4-FFF2-40B4-BE49-F238E27FC236}">
                <a16:creationId xmlns:a16="http://schemas.microsoft.com/office/drawing/2014/main" id="{51EA503C-4540-59E4-50F1-23B913666C09}"/>
              </a:ext>
            </a:extLst>
          </p:cNvPr>
          <p:cNvPicPr>
            <a:picLocks noChangeAspect="1"/>
          </p:cNvPicPr>
          <p:nvPr/>
        </p:nvPicPr>
        <p:blipFill rotWithShape="1">
          <a:blip r:embed="rId3"/>
          <a:srcRect l="10029" r="2644"/>
          <a:stretch/>
        </p:blipFill>
        <p:spPr>
          <a:xfrm>
            <a:off x="4635095" y="10"/>
            <a:ext cx="7556889" cy="6857990"/>
          </a:xfrm>
          <a:prstGeom prst="rect">
            <a:avLst/>
          </a:prstGeom>
        </p:spPr>
      </p:pic>
    </p:spTree>
    <p:extLst>
      <p:ext uri="{BB962C8B-B14F-4D97-AF65-F5344CB8AC3E}">
        <p14:creationId xmlns:p14="http://schemas.microsoft.com/office/powerpoint/2010/main" val="214240935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Stacked brown boxes">
            <a:extLst>
              <a:ext uri="{FF2B5EF4-FFF2-40B4-BE49-F238E27FC236}">
                <a16:creationId xmlns:a16="http://schemas.microsoft.com/office/drawing/2014/main" id="{56D9CDE3-1A9F-9B5E-EC63-3242FA03862E}"/>
              </a:ext>
            </a:extLst>
          </p:cNvPr>
          <p:cNvPicPr>
            <a:picLocks noChangeAspect="1"/>
          </p:cNvPicPr>
          <p:nvPr/>
        </p:nvPicPr>
        <p:blipFill rotWithShape="1">
          <a:blip r:embed="rId3"/>
          <a:srcRect l="21424" r="5022" b="-1"/>
          <a:stretch/>
        </p:blipFill>
        <p:spPr>
          <a:xfrm>
            <a:off x="16" y="10"/>
            <a:ext cx="7556889" cy="6857990"/>
          </a:xfrm>
          <a:prstGeom prst="rect">
            <a:avLst/>
          </a:prstGeom>
        </p:spPr>
      </p:pic>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8C816F1-C124-F084-E140-962A07C7609C}"/>
              </a:ext>
            </a:extLst>
          </p:cNvPr>
          <p:cNvSpPr>
            <a:spLocks noGrp="1"/>
          </p:cNvSpPr>
          <p:nvPr>
            <p:ph type="title"/>
          </p:nvPr>
        </p:nvSpPr>
        <p:spPr>
          <a:xfrm>
            <a:off x="8047939" y="640080"/>
            <a:ext cx="3659246" cy="2850320"/>
          </a:xfrm>
        </p:spPr>
        <p:txBody>
          <a:bodyPr vert="horz" lIns="91440" tIns="45720" rIns="91440" bIns="45720" rtlCol="0" anchor="b">
            <a:normAutofit/>
          </a:bodyPr>
          <a:lstStyle/>
          <a:p>
            <a:r>
              <a:rPr lang="en-US" sz="3800" b="0" i="0" dirty="0">
                <a:solidFill>
                  <a:srgbClr val="FFFFFF"/>
                </a:solidFill>
                <a:effectLst/>
              </a:rPr>
              <a:t>Lay out who is responsible for the delivery of activities</a:t>
            </a:r>
            <a:br>
              <a:rPr lang="en-US" sz="3800" b="0" i="0" dirty="0">
                <a:solidFill>
                  <a:srgbClr val="FFFFFF"/>
                </a:solidFill>
                <a:effectLst/>
              </a:rPr>
            </a:br>
            <a:endParaRPr lang="en-US" sz="3800" dirty="0">
              <a:solidFill>
                <a:srgbClr val="FFFFFF"/>
              </a:solidFill>
            </a:endParaRP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080532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Coloured pins pinned on a calendar">
            <a:extLst>
              <a:ext uri="{FF2B5EF4-FFF2-40B4-BE49-F238E27FC236}">
                <a16:creationId xmlns:a16="http://schemas.microsoft.com/office/drawing/2014/main" id="{D4CFCF01-1A0B-1CFF-6C5B-20FA29941D2A}"/>
              </a:ext>
            </a:extLst>
          </p:cNvPr>
          <p:cNvPicPr>
            <a:picLocks noChangeAspect="1"/>
          </p:cNvPicPr>
          <p:nvPr/>
        </p:nvPicPr>
        <p:blipFill rotWithShape="1">
          <a:blip r:embed="rId3"/>
          <a:srcRect l="19960" r="6486" b="-1"/>
          <a:stretch/>
        </p:blipFill>
        <p:spPr>
          <a:xfrm>
            <a:off x="16" y="10"/>
            <a:ext cx="7556889" cy="6857990"/>
          </a:xfrm>
          <a:prstGeom prst="rect">
            <a:avLst/>
          </a:prstGeom>
        </p:spPr>
      </p:pic>
      <p:sp>
        <p:nvSpPr>
          <p:cNvPr id="24" name="Rectangle 23">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B73377-AE27-6161-C80C-8F478475E72E}"/>
              </a:ext>
            </a:extLst>
          </p:cNvPr>
          <p:cNvSpPr>
            <a:spLocks noGrp="1"/>
          </p:cNvSpPr>
          <p:nvPr>
            <p:ph type="title"/>
          </p:nvPr>
        </p:nvSpPr>
        <p:spPr>
          <a:xfrm>
            <a:off x="8047939" y="640080"/>
            <a:ext cx="3659246" cy="2850320"/>
          </a:xfrm>
        </p:spPr>
        <p:txBody>
          <a:bodyPr vert="horz" lIns="91440" tIns="45720" rIns="91440" bIns="45720" rtlCol="0" anchor="b">
            <a:normAutofit/>
          </a:bodyPr>
          <a:lstStyle/>
          <a:p>
            <a:r>
              <a:rPr lang="en-US" sz="5400">
                <a:solidFill>
                  <a:srgbClr val="FFFFFF"/>
                </a:solidFill>
              </a:rPr>
              <a:t>Set out a Time Plan</a:t>
            </a:r>
          </a:p>
        </p:txBody>
      </p:sp>
      <p:cxnSp>
        <p:nvCxnSpPr>
          <p:cNvPr id="26" name="Straight Connector 25">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889173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Chess checkmate">
            <a:extLst>
              <a:ext uri="{FF2B5EF4-FFF2-40B4-BE49-F238E27FC236}">
                <a16:creationId xmlns:a16="http://schemas.microsoft.com/office/drawing/2014/main" id="{B0FB5C8B-72E6-042D-FFEF-9AE9D0C2DD12}"/>
              </a:ext>
            </a:extLst>
          </p:cNvPr>
          <p:cNvPicPr>
            <a:picLocks noChangeAspect="1"/>
          </p:cNvPicPr>
          <p:nvPr/>
        </p:nvPicPr>
        <p:blipFill rotWithShape="1">
          <a:blip r:embed="rId3"/>
          <a:srcRect l="26448" r="-1" b="-1"/>
          <a:stretch/>
        </p:blipFill>
        <p:spPr>
          <a:xfrm>
            <a:off x="16" y="10"/>
            <a:ext cx="7556889" cy="6857990"/>
          </a:xfrm>
          <a:prstGeom prst="rect">
            <a:avLst/>
          </a:prstGeom>
        </p:spPr>
      </p:pic>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270D6D-C228-3719-170B-135BDB0926B4}"/>
              </a:ext>
            </a:extLst>
          </p:cNvPr>
          <p:cNvSpPr>
            <a:spLocks noGrp="1"/>
          </p:cNvSpPr>
          <p:nvPr>
            <p:ph type="title"/>
          </p:nvPr>
        </p:nvSpPr>
        <p:spPr>
          <a:xfrm>
            <a:off x="8047939" y="640080"/>
            <a:ext cx="3659246" cy="2850320"/>
          </a:xfrm>
        </p:spPr>
        <p:txBody>
          <a:bodyPr vert="horz" lIns="91440" tIns="45720" rIns="91440" bIns="45720" rtlCol="0" anchor="b">
            <a:normAutofit/>
          </a:bodyPr>
          <a:lstStyle/>
          <a:p>
            <a:br>
              <a:rPr lang="en-US" sz="3800" b="0" i="0" dirty="0">
                <a:solidFill>
                  <a:srgbClr val="FFFFFF"/>
                </a:solidFill>
                <a:effectLst/>
              </a:rPr>
            </a:br>
            <a:r>
              <a:rPr lang="en-US" sz="3800" b="0" i="0" dirty="0">
                <a:solidFill>
                  <a:srgbClr val="FFFFFF"/>
                </a:solidFill>
                <a:effectLst/>
              </a:rPr>
              <a:t>Consider risks and risk management strategies</a:t>
            </a:r>
            <a:br>
              <a:rPr lang="en-US" sz="3800" b="0" i="0" dirty="0">
                <a:solidFill>
                  <a:srgbClr val="FFFFFF"/>
                </a:solidFill>
                <a:effectLst/>
              </a:rPr>
            </a:br>
            <a:endParaRPr lang="en-US" sz="3800" dirty="0">
              <a:solidFill>
                <a:srgbClr val="FFFFFF"/>
              </a:solidFill>
            </a:endParaRP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8A66C6A-A24E-ED0F-2075-1C75FB194D0C}"/>
              </a:ext>
            </a:extLst>
          </p:cNvPr>
          <p:cNvSpPr txBox="1"/>
          <p:nvPr/>
        </p:nvSpPr>
        <p:spPr>
          <a:xfrm>
            <a:off x="9225887" y="4408227"/>
            <a:ext cx="1765227" cy="1200329"/>
          </a:xfrm>
          <a:prstGeom prst="rect">
            <a:avLst/>
          </a:prstGeom>
          <a:noFill/>
        </p:spPr>
        <p:txBody>
          <a:bodyPr wrap="none" rtlCol="0">
            <a:spAutoFit/>
          </a:bodyPr>
          <a:lstStyle/>
          <a:p>
            <a:r>
              <a:rPr lang="en-GB" dirty="0"/>
              <a:t>Identify the risk</a:t>
            </a:r>
          </a:p>
          <a:p>
            <a:r>
              <a:rPr lang="en-GB" dirty="0"/>
              <a:t>Prioritise the risk</a:t>
            </a:r>
          </a:p>
          <a:p>
            <a:r>
              <a:rPr lang="en-GB" dirty="0"/>
              <a:t>Treat the risk</a:t>
            </a:r>
          </a:p>
          <a:p>
            <a:r>
              <a:rPr lang="en-GB" dirty="0"/>
              <a:t>Monitor the risk</a:t>
            </a:r>
          </a:p>
        </p:txBody>
      </p:sp>
    </p:spTree>
    <p:extLst>
      <p:ext uri="{BB962C8B-B14F-4D97-AF65-F5344CB8AC3E}">
        <p14:creationId xmlns:p14="http://schemas.microsoft.com/office/powerpoint/2010/main" val="80666656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DD18A3A-01B1-096E-0206-AE3218719FBC}"/>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dirty="0" err="1">
                <a:solidFill>
                  <a:srgbClr val="FFFFFF"/>
                </a:solidFill>
              </a:rPr>
              <a:t>Finalise</a:t>
            </a:r>
            <a:r>
              <a:rPr lang="en-US" sz="5400" dirty="0">
                <a:solidFill>
                  <a:srgbClr val="FFFFFF"/>
                </a:solidFill>
              </a:rPr>
              <a:t> the Plan</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Floorplan on a table">
            <a:extLst>
              <a:ext uri="{FF2B5EF4-FFF2-40B4-BE49-F238E27FC236}">
                <a16:creationId xmlns:a16="http://schemas.microsoft.com/office/drawing/2014/main" id="{E54FB4BA-1C65-8AD2-653E-80B31F3C3493}"/>
              </a:ext>
            </a:extLst>
          </p:cNvPr>
          <p:cNvPicPr>
            <a:picLocks noChangeAspect="1"/>
          </p:cNvPicPr>
          <p:nvPr/>
        </p:nvPicPr>
        <p:blipFill rotWithShape="1">
          <a:blip r:embed="rId3"/>
          <a:srcRect l="19475" r="2840"/>
          <a:stretch/>
        </p:blipFill>
        <p:spPr>
          <a:xfrm>
            <a:off x="4635095" y="10"/>
            <a:ext cx="7556889" cy="6857990"/>
          </a:xfrm>
          <a:prstGeom prst="rect">
            <a:avLst/>
          </a:prstGeom>
        </p:spPr>
      </p:pic>
    </p:spTree>
    <p:extLst>
      <p:ext uri="{BB962C8B-B14F-4D97-AF65-F5344CB8AC3E}">
        <p14:creationId xmlns:p14="http://schemas.microsoft.com/office/powerpoint/2010/main" val="143452436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BC6FF-F264-A26C-8609-73FB7BC705F8}"/>
              </a:ext>
            </a:extLst>
          </p:cNvPr>
          <p:cNvSpPr>
            <a:spLocks noGrp="1"/>
          </p:cNvSpPr>
          <p:nvPr>
            <p:ph type="title"/>
          </p:nvPr>
        </p:nvSpPr>
        <p:spPr/>
        <p:txBody>
          <a:bodyPr/>
          <a:lstStyle/>
          <a:p>
            <a:r>
              <a:rPr lang="en-GB" dirty="0"/>
              <a:t>Research Guidance</a:t>
            </a:r>
          </a:p>
        </p:txBody>
      </p:sp>
      <p:sp>
        <p:nvSpPr>
          <p:cNvPr id="3" name="Content Placeholder 2">
            <a:extLst>
              <a:ext uri="{FF2B5EF4-FFF2-40B4-BE49-F238E27FC236}">
                <a16:creationId xmlns:a16="http://schemas.microsoft.com/office/drawing/2014/main" id="{760C58D5-4D72-8CA9-23D5-0FEED954F263}"/>
              </a:ext>
            </a:extLst>
          </p:cNvPr>
          <p:cNvSpPr>
            <a:spLocks noGrp="1"/>
          </p:cNvSpPr>
          <p:nvPr>
            <p:ph idx="1"/>
          </p:nvPr>
        </p:nvSpPr>
        <p:spPr/>
        <p:txBody>
          <a:bodyPr>
            <a:normAutofit fontScale="77500" lnSpcReduction="20000"/>
          </a:bodyPr>
          <a:lstStyle/>
          <a:p>
            <a:r>
              <a:rPr lang="en-GB" b="1" dirty="0">
                <a:latin typeface="Arial" panose="020B0604020202020204" pitchFamily="34" charset="0"/>
                <a:cs typeface="Arial" panose="020B0604020202020204" pitchFamily="34" charset="0"/>
              </a:rPr>
              <a:t>Government websites </a:t>
            </a:r>
            <a:r>
              <a:rPr lang="en-GB" dirty="0">
                <a:latin typeface="Arial" panose="020B0604020202020204" pitchFamily="34" charset="0"/>
                <a:cs typeface="Arial" panose="020B0604020202020204" pitchFamily="34" charset="0"/>
              </a:rPr>
              <a:t>– Look at policy documents </a:t>
            </a:r>
          </a:p>
          <a:p>
            <a:r>
              <a:rPr lang="en-GB" b="1" dirty="0">
                <a:latin typeface="Arial" panose="020B0604020202020204" pitchFamily="34" charset="0"/>
                <a:cs typeface="Arial" panose="020B0604020202020204" pitchFamily="34" charset="0"/>
              </a:rPr>
              <a:t>Industry Governing Bodies</a:t>
            </a:r>
          </a:p>
          <a:p>
            <a:r>
              <a:rPr lang="en-GB" b="1" dirty="0">
                <a:latin typeface="Arial" panose="020B0604020202020204" pitchFamily="34" charset="0"/>
                <a:cs typeface="Arial" panose="020B0604020202020204" pitchFamily="34" charset="0"/>
              </a:rPr>
              <a:t>Newspaper Articles </a:t>
            </a:r>
            <a:r>
              <a:rPr lang="en-GB" dirty="0">
                <a:latin typeface="Arial" panose="020B0604020202020204" pitchFamily="34" charset="0"/>
                <a:cs typeface="Arial" panose="020B0604020202020204" pitchFamily="34" charset="0"/>
              </a:rPr>
              <a:t>– do not rely too heavily upon these – cite the journalist not the newspaper!  i.e.  According to Jones (2022)</a:t>
            </a:r>
          </a:p>
          <a:p>
            <a:r>
              <a:rPr lang="en-GB" dirty="0">
                <a:latin typeface="Arial" panose="020B0604020202020204" pitchFamily="34" charset="0"/>
                <a:cs typeface="Arial" panose="020B0604020202020204" pitchFamily="34" charset="0"/>
              </a:rPr>
              <a:t>In reference list: Jones, J. (2022), ‘The Role of Women in Football/Mechanical Engineering’, </a:t>
            </a:r>
            <a:r>
              <a:rPr lang="en-GB" i="1" dirty="0">
                <a:latin typeface="Arial" panose="020B0604020202020204" pitchFamily="34" charset="0"/>
                <a:cs typeface="Arial" panose="020B0604020202020204" pitchFamily="34" charset="0"/>
              </a:rPr>
              <a:t>The Guardian</a:t>
            </a:r>
            <a:r>
              <a:rPr lang="en-GB" dirty="0">
                <a:latin typeface="Arial" panose="020B0604020202020204" pitchFamily="34" charset="0"/>
                <a:cs typeface="Arial" panose="020B0604020202020204" pitchFamily="34" charset="0"/>
              </a:rPr>
              <a:t>, 12</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December, [Online] </a:t>
            </a:r>
            <a:r>
              <a:rPr lang="en-GB" dirty="0">
                <a:latin typeface="Arial" panose="020B0604020202020204" pitchFamily="34" charset="0"/>
                <a:cs typeface="Arial" panose="020B0604020202020204" pitchFamily="34" charset="0"/>
                <a:hlinkClick r:id="rId2"/>
              </a:rPr>
              <a:t>http://www.theguardian.co.uk</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Academic </a:t>
            </a:r>
          </a:p>
          <a:p>
            <a:r>
              <a:rPr lang="en-GB" b="1" dirty="0">
                <a:latin typeface="Arial" panose="020B0604020202020204" pitchFamily="34" charset="0"/>
                <a:cs typeface="Arial" panose="020B0604020202020204" pitchFamily="34" charset="0"/>
              </a:rPr>
              <a:t>Articles</a:t>
            </a:r>
          </a:p>
          <a:p>
            <a:r>
              <a:rPr lang="en-GB" b="1" dirty="0">
                <a:latin typeface="Arial" panose="020B0604020202020204" pitchFamily="34" charset="0"/>
                <a:cs typeface="Arial" panose="020B0604020202020204" pitchFamily="34" charset="0"/>
              </a:rPr>
              <a:t>Television Programmes – documentaries</a:t>
            </a:r>
            <a:r>
              <a:rPr lang="en-GB" dirty="0">
                <a:latin typeface="Arial" panose="020B0604020202020204" pitchFamily="34" charset="0"/>
                <a:cs typeface="Arial" panose="020B0604020202020204" pitchFamily="34" charset="0"/>
              </a:rPr>
              <a:t> cite the name of the programme i.e. According to Embarrassing Corporate Wannabes (The Apprentice, 2015)…….</a:t>
            </a:r>
          </a:p>
          <a:p>
            <a:pPr marL="0" indent="0">
              <a:buNone/>
            </a:pPr>
            <a:r>
              <a:rPr lang="en-GB">
                <a:latin typeface="Arial" panose="020B0604020202020204" pitchFamily="34" charset="0"/>
                <a:cs typeface="Arial" panose="020B0604020202020204" pitchFamily="34" charset="0"/>
              </a:rPr>
              <a:t> In </a:t>
            </a:r>
            <a:r>
              <a:rPr lang="en-GB" dirty="0">
                <a:latin typeface="Arial" panose="020B0604020202020204" pitchFamily="34" charset="0"/>
                <a:cs typeface="Arial" panose="020B0604020202020204" pitchFamily="34" charset="0"/>
              </a:rPr>
              <a:t>reference list: The Apprentice (2015) BBC One Television, 23 September</a:t>
            </a:r>
          </a:p>
        </p:txBody>
      </p:sp>
    </p:spTree>
    <p:extLst>
      <p:ext uri="{BB962C8B-B14F-4D97-AF65-F5344CB8AC3E}">
        <p14:creationId xmlns:p14="http://schemas.microsoft.com/office/powerpoint/2010/main" val="40796761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7E7E1-505E-57B9-E9B2-52F5F5D49A22}"/>
              </a:ext>
            </a:extLst>
          </p:cNvPr>
          <p:cNvSpPr>
            <a:spLocks noGrp="1"/>
          </p:cNvSpPr>
          <p:nvPr>
            <p:ph type="title"/>
          </p:nvPr>
        </p:nvSpPr>
        <p:spPr>
          <a:xfrm>
            <a:off x="177281" y="152941"/>
            <a:ext cx="3438583" cy="1666501"/>
          </a:xfrm>
        </p:spPr>
        <p:txBody>
          <a:bodyPr>
            <a:normAutofit/>
          </a:bodyPr>
          <a:lstStyle/>
          <a:p>
            <a:r>
              <a:rPr lang="en-GB" sz="4000" dirty="0">
                <a:solidFill>
                  <a:schemeClr val="tx1"/>
                </a:solidFill>
              </a:rPr>
              <a:t>Implementation Plan</a:t>
            </a:r>
          </a:p>
        </p:txBody>
      </p:sp>
      <p:sp>
        <p:nvSpPr>
          <p:cNvPr id="3" name="Content Placeholder 2">
            <a:extLst>
              <a:ext uri="{FF2B5EF4-FFF2-40B4-BE49-F238E27FC236}">
                <a16:creationId xmlns:a16="http://schemas.microsoft.com/office/drawing/2014/main" id="{3C194A52-7F9B-DC45-6D4A-7E18300EEA3D}"/>
              </a:ext>
            </a:extLst>
          </p:cNvPr>
          <p:cNvSpPr>
            <a:spLocks noGrp="1"/>
          </p:cNvSpPr>
          <p:nvPr>
            <p:ph idx="1"/>
          </p:nvPr>
        </p:nvSpPr>
        <p:spPr>
          <a:xfrm>
            <a:off x="643467" y="2183336"/>
            <a:ext cx="3448259" cy="4182119"/>
          </a:xfrm>
        </p:spPr>
        <p:txBody>
          <a:bodyPr>
            <a:normAutofit fontScale="85000" lnSpcReduction="20000"/>
          </a:bodyPr>
          <a:lstStyle/>
          <a:p>
            <a:r>
              <a:rPr lang="en-GB" sz="1800" dirty="0">
                <a:solidFill>
                  <a:schemeClr val="tx1"/>
                </a:solidFill>
              </a:rPr>
              <a:t>Cover Page</a:t>
            </a:r>
          </a:p>
          <a:p>
            <a:r>
              <a:rPr lang="en-GB" sz="1800" dirty="0">
                <a:solidFill>
                  <a:schemeClr val="tx1"/>
                </a:solidFill>
              </a:rPr>
              <a:t>Executive Summary</a:t>
            </a:r>
          </a:p>
          <a:p>
            <a:r>
              <a:rPr lang="en-GB" sz="1800" dirty="0">
                <a:solidFill>
                  <a:schemeClr val="tx1"/>
                </a:solidFill>
              </a:rPr>
              <a:t>Table of Contents</a:t>
            </a:r>
          </a:p>
          <a:p>
            <a:r>
              <a:rPr lang="en-GB" sz="1800" dirty="0">
                <a:solidFill>
                  <a:schemeClr val="tx1"/>
                </a:solidFill>
              </a:rPr>
              <a:t>List of Figures</a:t>
            </a:r>
          </a:p>
          <a:p>
            <a:r>
              <a:rPr lang="en-GB" sz="1800" dirty="0">
                <a:solidFill>
                  <a:schemeClr val="tx1"/>
                </a:solidFill>
              </a:rPr>
              <a:t>Introduction</a:t>
            </a:r>
          </a:p>
          <a:p>
            <a:r>
              <a:rPr lang="en-GB" sz="1800" dirty="0">
                <a:solidFill>
                  <a:schemeClr val="tx1"/>
                </a:solidFill>
              </a:rPr>
              <a:t>Main Findings</a:t>
            </a:r>
          </a:p>
          <a:p>
            <a:pPr lvl="1"/>
            <a:r>
              <a:rPr lang="en-GB" sz="1600" dirty="0">
                <a:solidFill>
                  <a:schemeClr val="tx1"/>
                </a:solidFill>
              </a:rPr>
              <a:t>Implementation Plan</a:t>
            </a:r>
          </a:p>
          <a:p>
            <a:r>
              <a:rPr lang="en-GB" sz="1800" dirty="0">
                <a:solidFill>
                  <a:schemeClr val="tx1"/>
                </a:solidFill>
              </a:rPr>
              <a:t>Conclusion and Recommendations</a:t>
            </a:r>
          </a:p>
          <a:p>
            <a:r>
              <a:rPr lang="en-GB" sz="1800" dirty="0">
                <a:solidFill>
                  <a:schemeClr val="tx1"/>
                </a:solidFill>
              </a:rPr>
              <a:t>Reference List</a:t>
            </a:r>
          </a:p>
          <a:p>
            <a:r>
              <a:rPr lang="en-GB" sz="1800" dirty="0">
                <a:solidFill>
                  <a:schemeClr val="tx1"/>
                </a:solidFill>
              </a:rPr>
              <a:t>Bibliography</a:t>
            </a:r>
          </a:p>
          <a:p>
            <a:r>
              <a:rPr lang="en-GB" sz="1800" dirty="0">
                <a:solidFill>
                  <a:schemeClr val="tx1"/>
                </a:solidFill>
              </a:rPr>
              <a:t>Appendices</a:t>
            </a:r>
          </a:p>
        </p:txBody>
      </p:sp>
      <p:pic>
        <p:nvPicPr>
          <p:cNvPr id="5" name="Picture 4" descr="Personne écrivant sur un bloc-notes">
            <a:extLst>
              <a:ext uri="{FF2B5EF4-FFF2-40B4-BE49-F238E27FC236}">
                <a16:creationId xmlns:a16="http://schemas.microsoft.com/office/drawing/2014/main" id="{CA0D6E02-6461-DA3F-7076-59BDB971EED0}"/>
              </a:ext>
            </a:extLst>
          </p:cNvPr>
          <p:cNvPicPr>
            <a:picLocks noChangeAspect="1"/>
          </p:cNvPicPr>
          <p:nvPr/>
        </p:nvPicPr>
        <p:blipFill rotWithShape="1">
          <a:blip r:embed="rId3"/>
          <a:srcRect l="10140" r="2755"/>
          <a:stretch/>
        </p:blipFill>
        <p:spPr>
          <a:xfrm>
            <a:off x="4654296" y="10"/>
            <a:ext cx="7537703" cy="6857990"/>
          </a:xfrm>
          <a:prstGeom prst="rect">
            <a:avLst/>
          </a:prstGeom>
        </p:spPr>
      </p:pic>
    </p:spTree>
    <p:extLst>
      <p:ext uri="{BB962C8B-B14F-4D97-AF65-F5344CB8AC3E}">
        <p14:creationId xmlns:p14="http://schemas.microsoft.com/office/powerpoint/2010/main" val="1393029270"/>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2040</Words>
  <Application>Microsoft Office PowerPoint</Application>
  <PresentationFormat>Widescreen</PresentationFormat>
  <Paragraphs>132</Paragraphs>
  <Slides>22</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Georgia Pro Cond Light</vt:lpstr>
      <vt:lpstr>Noto Sans</vt:lpstr>
      <vt:lpstr>Speak Pro</vt:lpstr>
      <vt:lpstr>Times New Roman</vt:lpstr>
      <vt:lpstr>Work Sans</vt:lpstr>
      <vt:lpstr>RetrospectVTI</vt:lpstr>
      <vt:lpstr>PowerPoint Presentation</vt:lpstr>
      <vt:lpstr>Previously we have looked at…..</vt:lpstr>
      <vt:lpstr>Today’s Session</vt:lpstr>
      <vt:lpstr>Data Collection</vt:lpstr>
      <vt:lpstr>What data do you need?</vt:lpstr>
      <vt:lpstr>Data</vt:lpstr>
      <vt:lpstr>Presentation of Data</vt:lpstr>
      <vt:lpstr>PowerPoint Presentation</vt:lpstr>
      <vt:lpstr>Evaluation of chart data</vt:lpstr>
      <vt:lpstr>Evaluating the content</vt:lpstr>
      <vt:lpstr>Implementation Plan</vt:lpstr>
      <vt:lpstr>   Design an implementation plan in response to the findings presented in assignment 1.    Critically evaluate and make reference to contemporary themes in management and leadership and how these approaches can be implemented to enable a more diverse leadership structure within your chosen industry.    Within the plan you need to consider the following:   Critically analyse the role of education in facilitating career opportunities for women in your chosen sector.   Consider whether it is organisations or public perception that limits the progression of women to leadership roles. Make recommendations for development in this area.  Critically evaluate assumptions regarding women and their aspirations in your chosen sector. Make recommendations for overcoming any negative assumptions, using contemporary management and leadership theories to support the points put forward.  Consider and discuss self-awareness, communication, political approaches in organisations, gender discrimination, power struggles, diversity in the workplace and organisational culture.   </vt:lpstr>
      <vt:lpstr>Define Goals/Milestones</vt:lpstr>
      <vt:lpstr>Conducting Research </vt:lpstr>
      <vt:lpstr>Create a Mind-map and map out potential risks </vt:lpstr>
      <vt:lpstr>Action Plan</vt:lpstr>
      <vt:lpstr>Lay out who is responsible for the delivery of activities </vt:lpstr>
      <vt:lpstr>Set out a Time Plan</vt:lpstr>
      <vt:lpstr> Consider risks and risk management strategies </vt:lpstr>
      <vt:lpstr>Finalise the Plan</vt:lpstr>
      <vt:lpstr>Research Guidance</vt:lpstr>
      <vt:lpstr>Implementation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Helen Evans (Institute of Management and Health)</cp:lastModifiedBy>
  <cp:revision>6</cp:revision>
  <dcterms:created xsi:type="dcterms:W3CDTF">2021-12-13T12:42:04Z</dcterms:created>
  <dcterms:modified xsi:type="dcterms:W3CDTF">2024-11-22T16:32:27Z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