
<file path=[Content_Types].xml><?xml version="1.0" encoding="utf-8"?>
<Types xmlns="http://schemas.openxmlformats.org/package/2006/content-types">
  <Default Extension="png" ContentType="image/png"/>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452"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A4BC23F-1494-4111-ACEF-3AB027D981D6}" type="datetimeFigureOut">
              <a:rPr lang="en-US" smtClean="0"/>
              <a:t>12/18/2018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397F3B5-7C41-4CC3-9E4F-A7DA005C8188}"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p:spPr>
      </p:sp>
      <p:sp>
        <p:nvSpPr>
          <p:cNvPr id="3584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3891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0FD381D-F63F-46FB-8241-31A6BA3AD3D1}" type="slidenum">
              <a:rPr lang="en-GB" smtClean="0"/>
              <a:pPr fontAlgn="base">
                <a:spcBef>
                  <a:spcPct val="0"/>
                </a:spcBef>
                <a:spcAft>
                  <a:spcPct val="0"/>
                </a:spcAft>
                <a:defRPr/>
              </a:pPr>
              <a:t>6</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p:spPr>
      </p:sp>
      <p:sp>
        <p:nvSpPr>
          <p:cNvPr id="3686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3994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98B777D-6817-4E8F-98E9-F52EAFE96FC1}" type="slidenum">
              <a:rPr lang="en-GB" smtClean="0"/>
              <a:pPr fontAlgn="base">
                <a:spcBef>
                  <a:spcPct val="0"/>
                </a:spcBef>
                <a:spcAft>
                  <a:spcPct val="0"/>
                </a:spcAft>
                <a:defRPr/>
              </a:pPr>
              <a:t>7</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p:spPr>
      </p:sp>
      <p:sp>
        <p:nvSpPr>
          <p:cNvPr id="378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198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50CBB94-BC9E-40E9-A001-867FE22D7F26}" type="slidenum">
              <a:rPr lang="en-GB" smtClean="0"/>
              <a:pPr fontAlgn="base">
                <a:spcBef>
                  <a:spcPct val="0"/>
                </a:spcBef>
                <a:spcAft>
                  <a:spcPct val="0"/>
                </a:spcAft>
                <a:defRPr/>
              </a:pPr>
              <a:t>11</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a:t>Same as other years and measures</a:t>
            </a:r>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2860891-997C-4F30-B94B-AF029B7336BF}" type="slidenum">
              <a:rPr lang="en-GB" smtClean="0">
                <a:solidFill>
                  <a:srgbClr val="000000"/>
                </a:solidFill>
              </a:rPr>
              <a:pPr fontAlgn="base">
                <a:spcBef>
                  <a:spcPct val="0"/>
                </a:spcBef>
                <a:spcAft>
                  <a:spcPct val="0"/>
                </a:spcAft>
                <a:defRPr/>
              </a:pPr>
              <a:t>12</a:t>
            </a:fld>
            <a:endParaRPr lang="en-GB">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p:spPr>
      </p:sp>
      <p:sp>
        <p:nvSpPr>
          <p:cNvPr id="3993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403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8A290A-8068-47C9-A9C8-4F23629D364D}" type="slidenum">
              <a:rPr lang="en-GB" smtClean="0"/>
              <a:pPr fontAlgn="base">
                <a:spcBef>
                  <a:spcPct val="0"/>
                </a:spcBef>
                <a:spcAft>
                  <a:spcPct val="0"/>
                </a:spcAft>
                <a:defRPr/>
              </a:pPr>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E9E55DD-6B2E-4082-8DE5-517F1AFE4E65}" type="datetimeFigureOut">
              <a:rPr lang="en-US" smtClean="0"/>
              <a:t>12/18/2018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9E55DD-6B2E-4082-8DE5-517F1AFE4E65}" type="datetimeFigureOut">
              <a:rPr lang="en-US" smtClean="0"/>
              <a:t>12/18/2018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9E55DD-6B2E-4082-8DE5-517F1AFE4E65}" type="datetimeFigureOut">
              <a:rPr lang="en-US" smtClean="0"/>
              <a:t>12/18/2018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E9E55DD-6B2E-4082-8DE5-517F1AFE4E65}" type="datetimeFigureOut">
              <a:rPr lang="en-US" smtClean="0"/>
              <a:t>12/18/2018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E9E55DD-6B2E-4082-8DE5-517F1AFE4E65}" type="datetimeFigureOut">
              <a:rPr lang="en-US" smtClean="0"/>
              <a:t>12/18/2018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E9E55DD-6B2E-4082-8DE5-517F1AFE4E65}" type="datetimeFigureOut">
              <a:rPr lang="en-US" smtClean="0"/>
              <a:t>12/18/2018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9E55DD-6B2E-4082-8DE5-517F1AFE4E65}" type="datetimeFigureOut">
              <a:rPr lang="en-US" smtClean="0"/>
              <a:t>12/18/2018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9E55DD-6B2E-4082-8DE5-517F1AFE4E65}" type="datetimeFigureOut">
              <a:rPr lang="en-US" smtClean="0"/>
              <a:t>12/18/2018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9E55DD-6B2E-4082-8DE5-517F1AFE4E65}" type="datetimeFigureOut">
              <a:rPr lang="en-US" smtClean="0"/>
              <a:t>12/18/2018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9E55DD-6B2E-4082-8DE5-517F1AFE4E65}" type="datetimeFigureOut">
              <a:rPr lang="en-US" smtClean="0"/>
              <a:t>12/18/2018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9E55DD-6B2E-4082-8DE5-517F1AFE4E65}" type="datetimeFigureOut">
              <a:rPr lang="en-US" smtClean="0"/>
              <a:t>12/18/2018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9E55DD-6B2E-4082-8DE5-517F1AFE4E65}" type="datetimeFigureOut">
              <a:rPr lang="en-US" smtClean="0"/>
              <a:t>12/18/2018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33F91A-12CA-4102-8537-46D755ECC7B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4.png"/><Relationship Id="rId4" Type="http://schemas.openxmlformats.org/officeDocument/2006/relationships/oleObject" Target="../embeddings/oleObject1.bin"/></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uwtsd.ac.uk/wcee" TargetMode="External"/><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mail.wales.ac.uk/owa/redir.aspx?C=WY3uEoh6fEW55q4UTRw4St7pTyIU7dEIMBMznVo1Ja-XYtR9nSF3u09WlatVdS-efYlMnz5Lz5Q.&amp;URL=https://webmaster.tsd.ac.uk/termfour/SiteManager?ctfn=download&amp;fnno=60&amp;ceid=15642969" TargetMode="Externa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savethechildren.org.uk/sites/default/files/images/Communities-families-and-schools-together-repor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defTabSz="457200"/>
            <a:r>
              <a:rPr lang="en-GB" sz="6000" b="1" u="sng" dirty="0" err="1">
                <a:solidFill>
                  <a:srgbClr val="000000"/>
                </a:solidFill>
                <a:latin typeface="Calibri" pitchFamily="34" charset="0"/>
              </a:rPr>
              <a:t>Tlodi</a:t>
            </a:r>
            <a:r>
              <a:rPr lang="en-GB" sz="6000" b="1" u="sng" dirty="0">
                <a:solidFill>
                  <a:srgbClr val="000000"/>
                </a:solidFill>
                <a:latin typeface="Calibri" pitchFamily="34" charset="0"/>
              </a:rPr>
              <a:t> ac </a:t>
            </a:r>
            <a:r>
              <a:rPr lang="en-GB" sz="6000" b="1" u="sng" dirty="0" err="1">
                <a:solidFill>
                  <a:srgbClr val="000000"/>
                </a:solidFill>
                <a:latin typeface="Calibri" pitchFamily="34" charset="0"/>
              </a:rPr>
              <a:t>Addysg</a:t>
            </a:r>
            <a:r>
              <a:rPr lang="en-GB" sz="6000" b="1" u="sng" dirty="0">
                <a:solidFill>
                  <a:srgbClr val="000000"/>
                </a:solidFill>
                <a:latin typeface="Calibri" pitchFamily="34" charset="0"/>
              </a:rPr>
              <a:t> </a:t>
            </a:r>
            <a:r>
              <a:rPr lang="en-GB" sz="6000" b="1" u="sng" dirty="0" err="1">
                <a:solidFill>
                  <a:srgbClr val="000000"/>
                </a:solidFill>
                <a:latin typeface="Calibri" pitchFamily="34" charset="0"/>
              </a:rPr>
              <a:t>yng</a:t>
            </a:r>
            <a:r>
              <a:rPr lang="en-GB" sz="6000" b="1" u="sng" dirty="0">
                <a:solidFill>
                  <a:srgbClr val="000000"/>
                </a:solidFill>
                <a:latin typeface="Calibri" pitchFamily="34" charset="0"/>
              </a:rPr>
              <a:t> </a:t>
            </a:r>
            <a:r>
              <a:rPr lang="en-GB" sz="6000" b="1" u="sng" dirty="0" err="1">
                <a:solidFill>
                  <a:srgbClr val="000000"/>
                </a:solidFill>
                <a:latin typeface="Calibri" pitchFamily="34" charset="0"/>
              </a:rPr>
              <a:t>Nghymru</a:t>
            </a:r>
            <a:br>
              <a:rPr lang="en-GB" sz="6000" b="1" u="sng" dirty="0">
                <a:solidFill>
                  <a:srgbClr val="000000"/>
                </a:solidFill>
                <a:latin typeface="Calibri" pitchFamily="34" charset="0"/>
              </a:rPr>
            </a:br>
            <a:br>
              <a:rPr lang="en-GB" sz="6000" b="1" dirty="0">
                <a:solidFill>
                  <a:srgbClr val="000000"/>
                </a:solidFill>
                <a:latin typeface="Calibri" pitchFamily="34" charset="0"/>
              </a:rPr>
            </a:br>
            <a:r>
              <a:rPr lang="en-GB" b="1" dirty="0">
                <a:solidFill>
                  <a:srgbClr val="000000"/>
                </a:solidFill>
                <a:latin typeface="Calibri" pitchFamily="34" charset="0"/>
              </a:rPr>
              <a:t>Ishmael Lewis</a:t>
            </a:r>
            <a:br>
              <a:rPr lang="en-GB" b="1" dirty="0">
                <a:solidFill>
                  <a:srgbClr val="000000"/>
                </a:solidFill>
                <a:latin typeface="Calibri" pitchFamily="34" charset="0"/>
              </a:rPr>
            </a:br>
            <a:br>
              <a:rPr lang="en-GB" b="1" dirty="0">
                <a:solidFill>
                  <a:srgbClr val="000000"/>
                </a:solidFill>
                <a:latin typeface="Calibri" pitchFamily="34" charset="0"/>
              </a:rPr>
            </a:br>
            <a:r>
              <a:rPr lang="en-GB" b="1" dirty="0">
                <a:solidFill>
                  <a:srgbClr val="000000"/>
                </a:solidFill>
                <a:latin typeface="Calibri" pitchFamily="34" charset="0"/>
              </a:rPr>
              <a:t>S-PGCE</a:t>
            </a:r>
            <a:br>
              <a:rPr lang="en-GB" b="1" dirty="0">
                <a:solidFill>
                  <a:srgbClr val="000000"/>
                </a:solidFill>
                <a:latin typeface="Calibri" pitchFamily="34" charset="0"/>
              </a:rPr>
            </a:br>
            <a:r>
              <a:rPr lang="en-GB" b="1" dirty="0" err="1">
                <a:solidFill>
                  <a:srgbClr val="000000"/>
                </a:solidFill>
                <a:latin typeface="Calibri" pitchFamily="34" charset="0"/>
              </a:rPr>
              <a:t>Prifysgol</a:t>
            </a:r>
            <a:r>
              <a:rPr lang="en-GB" b="1" dirty="0">
                <a:solidFill>
                  <a:srgbClr val="000000"/>
                </a:solidFill>
                <a:latin typeface="Calibri" pitchFamily="34" charset="0"/>
              </a:rPr>
              <a:t> Cymru y </a:t>
            </a:r>
            <a:r>
              <a:rPr lang="en-GB" b="1" dirty="0" err="1">
                <a:solidFill>
                  <a:srgbClr val="000000"/>
                </a:solidFill>
                <a:latin typeface="Calibri" pitchFamily="34" charset="0"/>
              </a:rPr>
              <a:t>Drindod</a:t>
            </a:r>
            <a:r>
              <a:rPr lang="en-GB" b="1" dirty="0">
                <a:solidFill>
                  <a:srgbClr val="000000"/>
                </a:solidFill>
                <a:latin typeface="Calibri" pitchFamily="34" charset="0"/>
              </a:rPr>
              <a:t> </a:t>
            </a:r>
            <a:r>
              <a:rPr lang="en-GB" b="1" dirty="0" err="1">
                <a:solidFill>
                  <a:srgbClr val="000000"/>
                </a:solidFill>
                <a:latin typeface="Calibri" pitchFamily="34" charset="0"/>
              </a:rPr>
              <a:t>Dewi</a:t>
            </a:r>
            <a:r>
              <a:rPr lang="en-GB" b="1" dirty="0">
                <a:solidFill>
                  <a:srgbClr val="000000"/>
                </a:solidFill>
                <a:latin typeface="Calibri" pitchFamily="34" charset="0"/>
              </a:rPr>
              <a:t> Sant</a:t>
            </a:r>
            <a:endParaRPr lang="en-GB" dirty="0"/>
          </a:p>
        </p:txBody>
      </p:sp>
      <p:sp>
        <p:nvSpPr>
          <p:cNvPr id="3" name="Subtitle 2"/>
          <p:cNvSpPr>
            <a:spLocks noGrp="1"/>
          </p:cNvSpPr>
          <p:nvPr>
            <p:ph type="subTitle" idx="1"/>
          </p:nvPr>
        </p:nvSpPr>
        <p:spPr>
          <a:xfrm>
            <a:off x="1371600" y="3886200"/>
            <a:ext cx="6934200" cy="1752600"/>
          </a:xfrm>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Byddwn</a:t>
            </a:r>
            <a:r>
              <a:rPr lang="en-GB" dirty="0"/>
              <a:t> </a:t>
            </a:r>
            <a:r>
              <a:rPr lang="en-GB" dirty="0" err="1"/>
              <a:t>ni’n</a:t>
            </a:r>
            <a:r>
              <a:rPr lang="en-GB" dirty="0"/>
              <a:t> </a:t>
            </a:r>
            <a:r>
              <a:rPr lang="en-GB" dirty="0" err="1"/>
              <a:t>edrych</a:t>
            </a:r>
            <a:r>
              <a:rPr lang="en-GB" dirty="0"/>
              <a:t> ar...</a:t>
            </a:r>
          </a:p>
        </p:txBody>
      </p:sp>
      <p:sp>
        <p:nvSpPr>
          <p:cNvPr id="3" name="Content Placeholder 2"/>
          <p:cNvSpPr>
            <a:spLocks noGrp="1"/>
          </p:cNvSpPr>
          <p:nvPr>
            <p:ph idx="1"/>
          </p:nvPr>
        </p:nvSpPr>
        <p:spPr/>
        <p:txBody>
          <a:bodyPr>
            <a:normAutofit/>
          </a:bodyPr>
          <a:lstStyle/>
          <a:p>
            <a:pPr>
              <a:buFont typeface="Arial"/>
              <a:buChar char="•"/>
              <a:defRPr/>
            </a:pPr>
            <a:r>
              <a:rPr lang="en-GB" dirty="0" err="1"/>
              <a:t>Maint</a:t>
            </a:r>
            <a:r>
              <a:rPr lang="en-GB" dirty="0"/>
              <a:t>, </a:t>
            </a:r>
            <a:r>
              <a:rPr lang="en-GB" dirty="0" err="1"/>
              <a:t>natur</a:t>
            </a:r>
            <a:r>
              <a:rPr lang="en-GB" dirty="0"/>
              <a:t> ac </a:t>
            </a:r>
            <a:r>
              <a:rPr lang="en-GB" dirty="0" err="1"/>
              <a:t>effaith</a:t>
            </a:r>
            <a:r>
              <a:rPr lang="en-GB" dirty="0"/>
              <a:t> </a:t>
            </a:r>
            <a:r>
              <a:rPr lang="en-GB" dirty="0" err="1"/>
              <a:t>tlodi</a:t>
            </a:r>
            <a:r>
              <a:rPr lang="en-GB" dirty="0"/>
              <a:t> </a:t>
            </a:r>
            <a:r>
              <a:rPr lang="en-GB" dirty="0" err="1"/>
              <a:t>yng</a:t>
            </a:r>
            <a:r>
              <a:rPr lang="en-GB" dirty="0"/>
              <a:t> </a:t>
            </a:r>
            <a:r>
              <a:rPr lang="en-GB" dirty="0" err="1"/>
              <a:t>Nghymru</a:t>
            </a:r>
            <a:endParaRPr lang="en-GB" dirty="0"/>
          </a:p>
          <a:p>
            <a:pPr>
              <a:buFont typeface="Arial"/>
              <a:buChar char="•"/>
              <a:defRPr/>
            </a:pPr>
            <a:r>
              <a:rPr lang="en-GB" dirty="0" err="1"/>
              <a:t>Effaith</a:t>
            </a:r>
            <a:r>
              <a:rPr lang="en-GB" dirty="0"/>
              <a:t> </a:t>
            </a:r>
            <a:r>
              <a:rPr lang="en-GB" dirty="0" err="1"/>
              <a:t>tlodi</a:t>
            </a:r>
            <a:r>
              <a:rPr lang="en-GB" dirty="0"/>
              <a:t> </a:t>
            </a:r>
            <a:r>
              <a:rPr lang="en-GB" dirty="0" err="1"/>
              <a:t>ar</a:t>
            </a:r>
            <a:r>
              <a:rPr lang="en-GB" dirty="0"/>
              <a:t> </a:t>
            </a:r>
            <a:r>
              <a:rPr lang="en-GB" dirty="0" err="1"/>
              <a:t>gyrhaeddiad</a:t>
            </a:r>
            <a:r>
              <a:rPr lang="en-GB" dirty="0"/>
              <a:t> </a:t>
            </a:r>
            <a:r>
              <a:rPr lang="en-GB" dirty="0" err="1"/>
              <a:t>academaidd</a:t>
            </a:r>
            <a:r>
              <a:rPr lang="en-GB" dirty="0"/>
              <a:t> </a:t>
            </a:r>
            <a:r>
              <a:rPr lang="en-GB" dirty="0" err="1"/>
              <a:t>yng</a:t>
            </a:r>
            <a:r>
              <a:rPr lang="en-GB" dirty="0"/>
              <a:t> </a:t>
            </a:r>
            <a:r>
              <a:rPr lang="en-GB" dirty="0" err="1"/>
              <a:t>Nghymru</a:t>
            </a:r>
            <a:endParaRPr lang="en-GB" dirty="0"/>
          </a:p>
          <a:p>
            <a:pPr>
              <a:buFont typeface="Arial"/>
              <a:buChar char="•"/>
              <a:defRPr/>
            </a:pPr>
            <a:r>
              <a:rPr lang="en-GB" dirty="0" err="1"/>
              <a:t>Strategaeth</a:t>
            </a:r>
            <a:r>
              <a:rPr lang="en-GB" dirty="0"/>
              <a:t> </a:t>
            </a:r>
            <a:r>
              <a:rPr lang="en-GB" dirty="0" err="1"/>
              <a:t>genedlaethol</a:t>
            </a:r>
            <a:r>
              <a:rPr lang="en-GB" dirty="0"/>
              <a:t> </a:t>
            </a:r>
            <a:r>
              <a:rPr lang="en-GB" dirty="0" err="1"/>
              <a:t>i</a:t>
            </a:r>
            <a:r>
              <a:rPr lang="en-GB" dirty="0"/>
              <a:t> </a:t>
            </a:r>
            <a:r>
              <a:rPr lang="en-GB" dirty="0" err="1"/>
              <a:t>daclo</a:t>
            </a:r>
            <a:r>
              <a:rPr lang="en-GB" dirty="0"/>
              <a:t> </a:t>
            </a:r>
            <a:r>
              <a:rPr lang="en-GB" dirty="0" err="1"/>
              <a:t>effaith</a:t>
            </a:r>
            <a:r>
              <a:rPr lang="en-GB" dirty="0"/>
              <a:t> </a:t>
            </a:r>
            <a:r>
              <a:rPr lang="en-GB" dirty="0" err="1"/>
              <a:t>tlodi</a:t>
            </a:r>
            <a:r>
              <a:rPr lang="en-GB" dirty="0"/>
              <a:t> </a:t>
            </a:r>
            <a:r>
              <a:rPr lang="en-GB" dirty="0" err="1"/>
              <a:t>yng</a:t>
            </a:r>
            <a:r>
              <a:rPr lang="en-GB" dirty="0"/>
              <a:t> </a:t>
            </a:r>
            <a:r>
              <a:rPr lang="en-GB" dirty="0" err="1"/>
              <a:t>Nghymru</a:t>
            </a:r>
            <a:endParaRPr lang="en-GB" dirty="0"/>
          </a:p>
          <a:p>
            <a:pPr>
              <a:buFont typeface="Arial"/>
              <a:buChar char="•"/>
              <a:defRPr/>
            </a:pPr>
            <a:r>
              <a:rPr lang="en-GB" dirty="0" err="1"/>
              <a:t>Rôl</a:t>
            </a:r>
            <a:r>
              <a:rPr lang="en-GB" dirty="0"/>
              <a:t> </a:t>
            </a:r>
            <a:r>
              <a:rPr lang="en-GB" dirty="0" err="1"/>
              <a:t>addysg</a:t>
            </a:r>
            <a:r>
              <a:rPr lang="en-GB" dirty="0"/>
              <a:t> o </a:t>
            </a:r>
            <a:r>
              <a:rPr lang="en-GB" dirty="0" err="1"/>
              <a:t>fewn</a:t>
            </a:r>
            <a:r>
              <a:rPr lang="en-GB" dirty="0"/>
              <a:t> y </a:t>
            </a:r>
            <a:r>
              <a:rPr lang="en-GB" dirty="0" err="1"/>
              <a:t>strategaeth</a:t>
            </a:r>
            <a:r>
              <a:rPr lang="en-GB" dirty="0"/>
              <a:t> </a:t>
            </a:r>
            <a:r>
              <a:rPr lang="en-GB" dirty="0" err="1"/>
              <a:t>yna</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TLODI YNG NGHYMRU</a:t>
            </a:r>
          </a:p>
        </p:txBody>
      </p:sp>
      <p:sp>
        <p:nvSpPr>
          <p:cNvPr id="3" name="Text Placeholder 2"/>
          <p:cNvSpPr>
            <a:spLocks noGrp="1"/>
          </p:cNvSpPr>
          <p:nvPr>
            <p:ph type="body" idx="1"/>
          </p:nvPr>
        </p:nvSpPr>
        <p:spPr/>
        <p:txBody>
          <a:bodyPr>
            <a:normAutofit fontScale="85000" lnSpcReduction="20000"/>
          </a:bodyPr>
          <a:lstStyle/>
          <a:p>
            <a:pPr eaLnBrk="1" fontAlgn="auto" hangingPunct="1">
              <a:spcAft>
                <a:spcPts val="0"/>
              </a:spcAft>
              <a:defRPr/>
            </a:pPr>
            <a:r>
              <a:rPr lang="en-GB" dirty="0"/>
              <a:t>“By poverty, we mean a long-term state of not having sufficient resources to afford food, reasonable living conditions or amenities or to participate in activities (such as access to attractive neighbourhoods and open spaces) which are taken for granted by others in their society.”  </a:t>
            </a:r>
          </a:p>
          <a:p>
            <a:pPr eaLnBrk="1" fontAlgn="auto" hangingPunct="1">
              <a:spcAft>
                <a:spcPts val="0"/>
              </a:spcAft>
              <a:defRPr/>
            </a:pPr>
            <a:r>
              <a:rPr lang="en-GB" dirty="0"/>
              <a:t>                                                                                        (</a:t>
            </a:r>
            <a:r>
              <a:rPr lang="en-GB" dirty="0" err="1"/>
              <a:t>Gov.Wales</a:t>
            </a:r>
            <a:r>
              <a:rPr lang="en-GB" dirty="0"/>
              <a:t>   2011)</a:t>
            </a:r>
          </a:p>
          <a:p>
            <a:pPr eaLnBrk="1" fontAlgn="auto" hangingPunct="1">
              <a:spcAft>
                <a:spcPts val="0"/>
              </a:spcAft>
              <a:defRPr/>
            </a:pPr>
            <a:r>
              <a:rPr lang="en-GB" dirty="0"/>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14400" y="274638"/>
            <a:ext cx="7772400" cy="106362"/>
          </a:xfrm>
        </p:spPr>
        <p:txBody>
          <a:bodyPr>
            <a:normAutofit fontScale="90000"/>
          </a:bodyPr>
          <a:lstStyle/>
          <a:p>
            <a:endParaRPr lang="en-GB" dirty="0"/>
          </a:p>
        </p:txBody>
      </p:sp>
      <p:sp>
        <p:nvSpPr>
          <p:cNvPr id="5" name="Content Placeholder 4"/>
          <p:cNvSpPr>
            <a:spLocks noGrp="1"/>
          </p:cNvSpPr>
          <p:nvPr>
            <p:ph idx="1"/>
          </p:nvPr>
        </p:nvSpPr>
        <p:spPr>
          <a:xfrm>
            <a:off x="381000" y="1143000"/>
            <a:ext cx="8229600" cy="5486400"/>
          </a:xfrm>
        </p:spPr>
        <p:txBody>
          <a:bodyPr>
            <a:normAutofit/>
          </a:bodyPr>
          <a:lstStyle/>
          <a:p>
            <a:r>
              <a:rPr lang="en-GB" sz="2800" dirty="0" err="1"/>
              <a:t>Lleihau</a:t>
            </a:r>
            <a:r>
              <a:rPr lang="en-GB" sz="2800" dirty="0"/>
              <a:t> </a:t>
            </a:r>
            <a:r>
              <a:rPr lang="en-GB" sz="2800" dirty="0" err="1"/>
              <a:t>effaith</a:t>
            </a:r>
            <a:r>
              <a:rPr lang="en-GB" sz="2800" dirty="0"/>
              <a:t> </a:t>
            </a:r>
            <a:r>
              <a:rPr lang="en-GB" sz="2800" dirty="0" err="1"/>
              <a:t>tlodi</a:t>
            </a:r>
            <a:r>
              <a:rPr lang="en-GB" sz="2800" dirty="0"/>
              <a:t> </a:t>
            </a:r>
            <a:r>
              <a:rPr lang="en-GB" sz="2800" dirty="0" err="1"/>
              <a:t>ar</a:t>
            </a:r>
            <a:r>
              <a:rPr lang="en-GB" sz="2800" dirty="0"/>
              <a:t> </a:t>
            </a:r>
            <a:r>
              <a:rPr lang="en-GB" sz="2800" dirty="0" err="1"/>
              <a:t>gyrhaeddiad</a:t>
            </a:r>
            <a:r>
              <a:rPr lang="en-GB" sz="2800" dirty="0"/>
              <a:t> </a:t>
            </a:r>
            <a:r>
              <a:rPr lang="en-GB" sz="2800" dirty="0" err="1"/>
              <a:t>yw</a:t>
            </a:r>
            <a:r>
              <a:rPr lang="en-GB" sz="2800" dirty="0"/>
              <a:t> un o </a:t>
            </a:r>
            <a:r>
              <a:rPr lang="en-GB" sz="2800" dirty="0" err="1"/>
              <a:t>dri</a:t>
            </a:r>
            <a:r>
              <a:rPr lang="en-GB" sz="2800" dirty="0"/>
              <a:t> </a:t>
            </a:r>
            <a:r>
              <a:rPr lang="en-GB" sz="2800" dirty="0" err="1"/>
              <a:t>prif</a:t>
            </a:r>
            <a:r>
              <a:rPr lang="en-GB" sz="2800" dirty="0"/>
              <a:t> </a:t>
            </a:r>
            <a:r>
              <a:rPr lang="en-GB" sz="2800" dirty="0" err="1"/>
              <a:t>darged</a:t>
            </a:r>
            <a:r>
              <a:rPr lang="en-GB" sz="2800" dirty="0"/>
              <a:t> </a:t>
            </a:r>
            <a:r>
              <a:rPr lang="en-GB" sz="2800" dirty="0" err="1"/>
              <a:t>Llywodraeth</a:t>
            </a:r>
            <a:r>
              <a:rPr lang="en-GB" sz="2800" dirty="0"/>
              <a:t> Cymru o </a:t>
            </a:r>
            <a:r>
              <a:rPr lang="en-GB" sz="2800" dirty="0" err="1"/>
              <a:t>fewn</a:t>
            </a:r>
            <a:r>
              <a:rPr lang="en-GB" sz="2800" dirty="0"/>
              <a:t> </a:t>
            </a:r>
            <a:r>
              <a:rPr lang="en-GB" sz="2800" dirty="0" err="1"/>
              <a:t>addysg</a:t>
            </a:r>
            <a:r>
              <a:rPr lang="en-GB" sz="2800" dirty="0"/>
              <a:t>. </a:t>
            </a:r>
            <a:r>
              <a:rPr lang="en-GB" sz="2800" dirty="0" err="1"/>
              <a:t>Mae’r</a:t>
            </a:r>
            <a:r>
              <a:rPr lang="en-GB" sz="2800" dirty="0"/>
              <a:t> </a:t>
            </a:r>
            <a:r>
              <a:rPr lang="en-GB" sz="2800" dirty="0" err="1"/>
              <a:t>effaith</a:t>
            </a:r>
            <a:r>
              <a:rPr lang="en-GB" sz="2800" dirty="0"/>
              <a:t> </a:t>
            </a:r>
            <a:r>
              <a:rPr lang="en-GB" sz="2800" dirty="0" err="1"/>
              <a:t>wedi</a:t>
            </a:r>
            <a:r>
              <a:rPr lang="en-GB" sz="2800" dirty="0"/>
              <a:t> </a:t>
            </a:r>
            <a:r>
              <a:rPr lang="en-GB" sz="2800" dirty="0" err="1"/>
              <a:t>ei</a:t>
            </a:r>
            <a:r>
              <a:rPr lang="en-GB" sz="2800" dirty="0"/>
              <a:t> </a:t>
            </a:r>
            <a:r>
              <a:rPr lang="en-GB" sz="2800" dirty="0" err="1"/>
              <a:t>gofnodi’n</a:t>
            </a:r>
            <a:r>
              <a:rPr lang="en-GB" sz="2800" dirty="0"/>
              <a:t> health </a:t>
            </a:r>
            <a:r>
              <a:rPr lang="en-GB" sz="2800" dirty="0" err="1"/>
              <a:t>yngNghymru</a:t>
            </a:r>
            <a:r>
              <a:rPr lang="en-GB" sz="2800" dirty="0"/>
              <a:t> ac </a:t>
            </a:r>
            <a:r>
              <a:rPr lang="en-GB" sz="2800" dirty="0" err="1"/>
              <a:t>mewn</a:t>
            </a:r>
            <a:r>
              <a:rPr lang="en-GB" sz="2800" dirty="0"/>
              <a:t> </a:t>
            </a:r>
            <a:r>
              <a:rPr lang="en-GB" sz="2800" dirty="0" err="1"/>
              <a:t>gwledydd</a:t>
            </a:r>
            <a:r>
              <a:rPr lang="en-GB" sz="2800" dirty="0"/>
              <a:t> </a:t>
            </a:r>
            <a:r>
              <a:rPr lang="en-GB" sz="2800" dirty="0" err="1"/>
              <a:t>eraill</a:t>
            </a:r>
            <a:r>
              <a:rPr lang="en-GB" sz="2800" dirty="0"/>
              <a:t>. Mae corf </a:t>
            </a:r>
            <a:r>
              <a:rPr lang="en-GB" sz="2800" dirty="0" err="1"/>
              <a:t>sylweddol</a:t>
            </a:r>
            <a:r>
              <a:rPr lang="en-GB" sz="2800" dirty="0"/>
              <a:t> o </a:t>
            </a:r>
            <a:r>
              <a:rPr lang="en-GB" sz="2800" dirty="0" err="1"/>
              <a:t>waith</a:t>
            </a:r>
            <a:r>
              <a:rPr lang="en-GB" sz="2800" dirty="0"/>
              <a:t> </a:t>
            </a:r>
            <a:r>
              <a:rPr lang="en-GB" sz="2800" dirty="0" err="1"/>
              <a:t>yn</a:t>
            </a:r>
            <a:r>
              <a:rPr lang="en-GB" sz="2800" dirty="0"/>
              <a:t> </a:t>
            </a:r>
            <a:r>
              <a:rPr lang="en-GB" sz="2800" dirty="0" err="1"/>
              <a:t>pwyntio</a:t>
            </a:r>
            <a:r>
              <a:rPr lang="en-GB" sz="2800" dirty="0"/>
              <a:t> at </a:t>
            </a:r>
            <a:r>
              <a:rPr lang="en-GB" sz="2800" dirty="0" err="1"/>
              <a:t>yr</a:t>
            </a:r>
            <a:r>
              <a:rPr lang="en-GB" sz="2800" dirty="0"/>
              <a:t> </a:t>
            </a:r>
            <a:r>
              <a:rPr lang="en-GB" sz="2800" dirty="0" err="1"/>
              <a:t>effaith</a:t>
            </a:r>
            <a:r>
              <a:rPr lang="en-GB" sz="2800" dirty="0"/>
              <a:t> </a:t>
            </a:r>
            <a:r>
              <a:rPr lang="en-GB" sz="2800" dirty="0" err="1"/>
              <a:t>dinistriol</a:t>
            </a:r>
            <a:r>
              <a:rPr lang="en-GB" sz="2800" dirty="0"/>
              <a:t> y gall </a:t>
            </a:r>
            <a:r>
              <a:rPr lang="en-GB" sz="2800" dirty="0" err="1"/>
              <a:t>tlodi</a:t>
            </a:r>
            <a:r>
              <a:rPr lang="en-GB" sz="2800" dirty="0"/>
              <a:t> </a:t>
            </a:r>
            <a:r>
              <a:rPr lang="en-GB" sz="2800" dirty="0" err="1"/>
              <a:t>gael</a:t>
            </a:r>
            <a:r>
              <a:rPr lang="en-GB" sz="2800" dirty="0"/>
              <a:t> </a:t>
            </a:r>
            <a:r>
              <a:rPr lang="en-GB" sz="2800" dirty="0" err="1"/>
              <a:t>ar</a:t>
            </a:r>
            <a:r>
              <a:rPr lang="en-GB" sz="2800" dirty="0"/>
              <a:t> </a:t>
            </a:r>
            <a:r>
              <a:rPr lang="en-GB" sz="2800" dirty="0" err="1"/>
              <a:t>blant</a:t>
            </a:r>
            <a:r>
              <a:rPr lang="en-GB" sz="2800" dirty="0"/>
              <a:t> </a:t>
            </a:r>
            <a:r>
              <a:rPr lang="en-GB" sz="2800" dirty="0" err="1"/>
              <a:t>yng</a:t>
            </a:r>
            <a:r>
              <a:rPr lang="en-GB" sz="2800" dirty="0"/>
              <a:t> </a:t>
            </a:r>
            <a:r>
              <a:rPr lang="en-GB" sz="2800" dirty="0" err="1"/>
              <a:t>Nghymru</a:t>
            </a:r>
            <a:r>
              <a:rPr lang="en-GB" sz="2800" dirty="0"/>
              <a:t>.</a:t>
            </a:r>
          </a:p>
          <a:p>
            <a:r>
              <a:rPr lang="en-GB" sz="2800" dirty="0"/>
              <a:t>“</a:t>
            </a:r>
            <a:r>
              <a:rPr lang="en-GB" sz="2800" dirty="0" err="1"/>
              <a:t>Erbyn</a:t>
            </a:r>
            <a:r>
              <a:rPr lang="en-GB" sz="2800" dirty="0"/>
              <a:t> </a:t>
            </a:r>
            <a:r>
              <a:rPr lang="en-GB" sz="2800" dirty="0" err="1"/>
              <a:t>cyrraedd</a:t>
            </a:r>
            <a:r>
              <a:rPr lang="en-GB" sz="2800" dirty="0"/>
              <a:t> 16 </a:t>
            </a:r>
            <a:r>
              <a:rPr lang="en-GB" sz="2800" dirty="0" err="1"/>
              <a:t>oed</a:t>
            </a:r>
            <a:r>
              <a:rPr lang="en-GB" sz="2800" dirty="0"/>
              <a:t>, </a:t>
            </a:r>
            <a:r>
              <a:rPr lang="en-GB" sz="2800" dirty="0" err="1"/>
              <a:t>mae</a:t>
            </a:r>
            <a:r>
              <a:rPr lang="en-GB" sz="2800" dirty="0"/>
              <a:t> plant o </a:t>
            </a:r>
            <a:r>
              <a:rPr lang="en-GB" sz="2800" dirty="0" err="1"/>
              <a:t>deuluoedd</a:t>
            </a:r>
            <a:r>
              <a:rPr lang="en-GB" sz="2800" dirty="0"/>
              <a:t> </a:t>
            </a:r>
            <a:r>
              <a:rPr lang="en-GB" sz="2800" dirty="0" err="1"/>
              <a:t>mwy</a:t>
            </a:r>
            <a:r>
              <a:rPr lang="en-GB" sz="2800" dirty="0"/>
              <a:t> </a:t>
            </a:r>
            <a:r>
              <a:rPr lang="en-GB" sz="2800" dirty="0" err="1"/>
              <a:t>breintiedig</a:t>
            </a:r>
            <a:r>
              <a:rPr lang="en-GB" sz="2800" dirty="0"/>
              <a:t> </a:t>
            </a:r>
            <a:r>
              <a:rPr lang="en-GB" sz="2800" dirty="0" err="1"/>
              <a:t>fwy</a:t>
            </a:r>
            <a:r>
              <a:rPr lang="en-GB" sz="2800" dirty="0"/>
              <a:t> </a:t>
            </a:r>
            <a:r>
              <a:rPr lang="en-GB" sz="2800" dirty="0" err="1"/>
              <a:t>na</a:t>
            </a:r>
            <a:r>
              <a:rPr lang="en-GB" sz="2800" dirty="0"/>
              <a:t> </a:t>
            </a:r>
            <a:r>
              <a:rPr lang="en-GB" sz="2800" dirty="0" err="1"/>
              <a:t>dwywaith</a:t>
            </a:r>
            <a:r>
              <a:rPr lang="en-GB" sz="2800" dirty="0"/>
              <a:t> </a:t>
            </a:r>
            <a:r>
              <a:rPr lang="en-GB" sz="2800" dirty="0" err="1"/>
              <a:t>yn</a:t>
            </a:r>
            <a:r>
              <a:rPr lang="en-GB" sz="2800" dirty="0"/>
              <a:t> </a:t>
            </a:r>
            <a:r>
              <a:rPr lang="en-GB" sz="2800" dirty="0" err="1"/>
              <a:t>fwy</a:t>
            </a:r>
            <a:r>
              <a:rPr lang="en-GB" sz="2800" dirty="0"/>
              <a:t> </a:t>
            </a:r>
            <a:r>
              <a:rPr lang="en-GB" sz="2800" dirty="0" err="1"/>
              <a:t>tebygol</a:t>
            </a:r>
            <a:r>
              <a:rPr lang="en-GB" sz="2800" dirty="0"/>
              <a:t> o </a:t>
            </a:r>
            <a:r>
              <a:rPr lang="en-GB" sz="2800" dirty="0" err="1"/>
              <a:t>gael</a:t>
            </a:r>
            <a:r>
              <a:rPr lang="en-GB" sz="2800" dirty="0"/>
              <a:t> pump TGAU da </a:t>
            </a:r>
            <a:r>
              <a:rPr lang="en-GB" sz="2800" dirty="0" err="1"/>
              <a:t>na</a:t>
            </a:r>
            <a:r>
              <a:rPr lang="en-GB" sz="2800" dirty="0"/>
              <a:t> </a:t>
            </a:r>
            <a:r>
              <a:rPr lang="en-GB" sz="2800" dirty="0" err="1"/>
              <a:t>phlant</a:t>
            </a:r>
            <a:r>
              <a:rPr lang="en-GB" sz="2800" dirty="0"/>
              <a:t> o </a:t>
            </a:r>
            <a:r>
              <a:rPr lang="en-GB" sz="2800" dirty="0" err="1"/>
              <a:t>gartrefi</a:t>
            </a:r>
            <a:r>
              <a:rPr lang="en-GB" sz="2800" dirty="0"/>
              <a:t> dan </a:t>
            </a:r>
            <a:r>
              <a:rPr lang="en-GB" sz="2800" dirty="0" err="1"/>
              <a:t>anfantais</a:t>
            </a:r>
            <a:r>
              <a:rPr lang="en-GB" sz="2800" dirty="0"/>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bwMode="auto">
          <a:xfrm>
            <a:off x="457200" y="152400"/>
            <a:ext cx="8229600" cy="715962"/>
          </a:xfrm>
          <a:noFill/>
          <a:ln>
            <a:miter lim="800000"/>
            <a:headEnd/>
            <a:tailEnd/>
          </a:ln>
        </p:spPr>
        <p:txBody>
          <a:bodyPr vert="horz" wrap="square" lIns="91440" tIns="45720" rIns="91440" bIns="45720" numCol="1" anchor="t" anchorCtr="0" compatLnSpc="1">
            <a:prstTxWarp prst="textNoShape">
              <a:avLst/>
            </a:prstTxWarp>
            <a:normAutofit fontScale="90000"/>
          </a:bodyPr>
          <a:lstStyle/>
          <a:p>
            <a:pPr eaLnBrk="1" hangingPunct="1"/>
            <a:r>
              <a:rPr lang="en-GB" dirty="0" err="1"/>
              <a:t>Tlodi</a:t>
            </a:r>
            <a:r>
              <a:rPr lang="en-GB" dirty="0"/>
              <a:t> </a:t>
            </a:r>
            <a:r>
              <a:rPr lang="en-GB" dirty="0" err="1"/>
              <a:t>yng</a:t>
            </a:r>
            <a:r>
              <a:rPr lang="en-GB" dirty="0"/>
              <a:t> </a:t>
            </a:r>
            <a:r>
              <a:rPr lang="en-GB" dirty="0" err="1"/>
              <a:t>Nghymru</a:t>
            </a:r>
            <a:endParaRPr lang="en-GB" dirty="0"/>
          </a:p>
        </p:txBody>
      </p:sp>
      <p:sp>
        <p:nvSpPr>
          <p:cNvPr id="17411" name="Content Placeholder 2"/>
          <p:cNvSpPr>
            <a:spLocks noGrp="1"/>
          </p:cNvSpPr>
          <p:nvPr>
            <p:ph idx="1"/>
          </p:nvPr>
        </p:nvSpPr>
        <p:spPr bwMode="auto">
          <a:xfrm>
            <a:off x="533400" y="914400"/>
            <a:ext cx="8229600" cy="5105400"/>
          </a:xfrm>
          <a:noFill/>
          <a:ln>
            <a:miter lim="800000"/>
            <a:headEnd/>
            <a:tailEnd/>
          </a:ln>
        </p:spPr>
        <p:txBody>
          <a:bodyPr vert="horz" wrap="square" lIns="91440" tIns="45720" rIns="91440" bIns="45720" numCol="1" anchor="t" anchorCtr="0" compatLnSpc="1">
            <a:prstTxWarp prst="textNoShape">
              <a:avLst/>
            </a:prstTxWarp>
            <a:normAutofit/>
          </a:bodyPr>
          <a:lstStyle/>
          <a:p>
            <a:pPr eaLnBrk="1" hangingPunct="1"/>
            <a:r>
              <a:rPr lang="en-GB" sz="2600" dirty="0" err="1"/>
              <a:t>Tua</a:t>
            </a:r>
            <a:r>
              <a:rPr lang="en-GB" sz="2600" dirty="0"/>
              <a:t> 20% o </a:t>
            </a:r>
            <a:r>
              <a:rPr lang="en-GB" sz="2600" dirty="0" err="1"/>
              <a:t>boblogaeth</a:t>
            </a:r>
            <a:r>
              <a:rPr lang="en-GB" sz="2600" dirty="0"/>
              <a:t> Cymru </a:t>
            </a:r>
            <a:r>
              <a:rPr lang="en-GB" sz="2600" dirty="0" err="1"/>
              <a:t>yn</a:t>
            </a:r>
            <a:r>
              <a:rPr lang="en-GB" sz="2600" dirty="0"/>
              <a:t> </a:t>
            </a:r>
            <a:r>
              <a:rPr lang="en-GB" sz="2600" dirty="0" err="1"/>
              <a:t>byw</a:t>
            </a:r>
            <a:r>
              <a:rPr lang="en-GB" sz="2600" dirty="0"/>
              <a:t> </a:t>
            </a:r>
            <a:r>
              <a:rPr lang="en-GB" sz="2600" dirty="0" err="1"/>
              <a:t>mewn</a:t>
            </a:r>
            <a:r>
              <a:rPr lang="en-GB" sz="2600" dirty="0"/>
              <a:t> </a:t>
            </a:r>
            <a:r>
              <a:rPr lang="en-GB" sz="2600" dirty="0" err="1"/>
              <a:t>tlodi</a:t>
            </a:r>
            <a:r>
              <a:rPr lang="en-GB" sz="2600" dirty="0"/>
              <a:t> </a:t>
            </a:r>
            <a:r>
              <a:rPr lang="en-GB" sz="2600" dirty="0" err="1"/>
              <a:t>parhaol</a:t>
            </a:r>
            <a:endParaRPr lang="en-GB" sz="2600" dirty="0"/>
          </a:p>
          <a:p>
            <a:pPr eaLnBrk="1" hangingPunct="1"/>
            <a:r>
              <a:rPr lang="en-GB" sz="2600" dirty="0" err="1"/>
              <a:t>Tua</a:t>
            </a:r>
            <a:r>
              <a:rPr lang="en-GB" sz="2600" dirty="0"/>
              <a:t> 30% </a:t>
            </a:r>
            <a:r>
              <a:rPr lang="en-GB" sz="2600" dirty="0" err="1"/>
              <a:t>arall</a:t>
            </a:r>
            <a:r>
              <a:rPr lang="en-GB" sz="2600" dirty="0"/>
              <a:t> </a:t>
            </a:r>
            <a:r>
              <a:rPr lang="en-GB" sz="2600" dirty="0" err="1"/>
              <a:t>yn</a:t>
            </a:r>
            <a:r>
              <a:rPr lang="en-GB" sz="2600" dirty="0"/>
              <a:t> </a:t>
            </a:r>
            <a:r>
              <a:rPr lang="en-GB" sz="2600" dirty="0" err="1"/>
              <a:t>symud</a:t>
            </a:r>
            <a:r>
              <a:rPr lang="en-GB" sz="2600" dirty="0"/>
              <a:t> </a:t>
            </a:r>
            <a:r>
              <a:rPr lang="en-GB" sz="2600" dirty="0" err="1"/>
              <a:t>i</a:t>
            </a:r>
            <a:r>
              <a:rPr lang="en-GB" sz="2600" dirty="0"/>
              <a:t> </a:t>
            </a:r>
            <a:r>
              <a:rPr lang="en-GB" sz="2600" dirty="0" err="1"/>
              <a:t>mewn</a:t>
            </a:r>
            <a:r>
              <a:rPr lang="en-GB" sz="2600" dirty="0"/>
              <a:t> ac </a:t>
            </a:r>
            <a:r>
              <a:rPr lang="en-GB" sz="2600" dirty="0" err="1"/>
              <a:t>allan</a:t>
            </a:r>
            <a:r>
              <a:rPr lang="en-GB" sz="2600" dirty="0"/>
              <a:t> o </a:t>
            </a:r>
            <a:r>
              <a:rPr lang="en-GB" sz="2600" dirty="0" err="1"/>
              <a:t>dlodi</a:t>
            </a:r>
            <a:endParaRPr lang="en-GB" sz="2600" dirty="0"/>
          </a:p>
          <a:p>
            <a:pPr eaLnBrk="1" hangingPunct="1"/>
            <a:r>
              <a:rPr lang="en-GB" sz="2600" dirty="0" err="1"/>
              <a:t>Dros</a:t>
            </a:r>
            <a:r>
              <a:rPr lang="en-GB" sz="2600" dirty="0"/>
              <a:t> </a:t>
            </a:r>
            <a:r>
              <a:rPr lang="en-GB" sz="2600" dirty="0" err="1"/>
              <a:t>gyfnod</a:t>
            </a:r>
            <a:r>
              <a:rPr lang="en-GB" sz="2600" dirty="0"/>
              <a:t> o 4/5 </a:t>
            </a:r>
            <a:r>
              <a:rPr lang="en-GB" sz="2600" dirty="0" err="1"/>
              <a:t>mlynedd</a:t>
            </a:r>
            <a:r>
              <a:rPr lang="en-GB" sz="2600" dirty="0"/>
              <a:t>, felly, </a:t>
            </a:r>
            <a:r>
              <a:rPr lang="en-GB" sz="2600" dirty="0" err="1"/>
              <a:t>mae</a:t>
            </a:r>
            <a:r>
              <a:rPr lang="en-GB" sz="2600" dirty="0"/>
              <a:t> un </a:t>
            </a:r>
            <a:r>
              <a:rPr lang="en-GB" sz="2600" dirty="0" err="1"/>
              <a:t>ymhob</a:t>
            </a:r>
            <a:r>
              <a:rPr lang="en-GB" sz="2600" dirty="0"/>
              <a:t> </a:t>
            </a:r>
            <a:r>
              <a:rPr lang="en-GB" sz="2600" dirty="0" err="1"/>
              <a:t>dau</a:t>
            </a:r>
            <a:r>
              <a:rPr lang="en-GB" sz="2600" dirty="0"/>
              <a:t> </a:t>
            </a:r>
            <a:r>
              <a:rPr lang="en-GB" sz="2600" dirty="0" err="1"/>
              <a:t>deulu</a:t>
            </a:r>
            <a:r>
              <a:rPr lang="en-GB" sz="2600" dirty="0"/>
              <a:t> </a:t>
            </a:r>
            <a:r>
              <a:rPr lang="en-GB" sz="2600" dirty="0" err="1"/>
              <a:t>yng</a:t>
            </a:r>
            <a:r>
              <a:rPr lang="en-GB" sz="2600" dirty="0"/>
              <a:t> </a:t>
            </a:r>
            <a:r>
              <a:rPr lang="en-GB" sz="2600" dirty="0" err="1"/>
              <a:t>Nghymru</a:t>
            </a:r>
            <a:r>
              <a:rPr lang="en-GB" sz="2600" dirty="0"/>
              <a:t> </a:t>
            </a:r>
            <a:r>
              <a:rPr lang="en-GB" sz="2600" dirty="0" err="1"/>
              <a:t>yn</a:t>
            </a:r>
            <a:r>
              <a:rPr lang="en-GB" sz="2600" dirty="0"/>
              <a:t> </a:t>
            </a:r>
            <a:r>
              <a:rPr lang="en-GB" sz="2600" dirty="0" err="1"/>
              <a:t>dioddef</a:t>
            </a:r>
            <a:r>
              <a:rPr lang="en-GB" sz="2600" dirty="0"/>
              <a:t> </a:t>
            </a:r>
            <a:r>
              <a:rPr lang="en-GB" sz="2600" dirty="0" err="1"/>
              <a:t>tlodi</a:t>
            </a:r>
            <a:endParaRPr lang="en-GB" sz="2600" dirty="0"/>
          </a:p>
          <a:p>
            <a:pPr eaLnBrk="1" hangingPunct="1"/>
            <a:r>
              <a:rPr lang="en-GB" sz="2600" dirty="0" err="1"/>
              <a:t>Tua</a:t>
            </a:r>
            <a:r>
              <a:rPr lang="en-GB" sz="2600" dirty="0"/>
              <a:t> 1/3 o </a:t>
            </a:r>
            <a:r>
              <a:rPr lang="en-GB" sz="2600" dirty="0" err="1"/>
              <a:t>blant</a:t>
            </a:r>
            <a:r>
              <a:rPr lang="en-GB" sz="2600" dirty="0"/>
              <a:t> Cymru </a:t>
            </a:r>
            <a:r>
              <a:rPr lang="en-GB" sz="2600" dirty="0" err="1"/>
              <a:t>yn</a:t>
            </a:r>
            <a:r>
              <a:rPr lang="en-GB" sz="2600" dirty="0"/>
              <a:t> </a:t>
            </a:r>
            <a:r>
              <a:rPr lang="en-GB" sz="2600" dirty="0" err="1"/>
              <a:t>byw</a:t>
            </a:r>
            <a:r>
              <a:rPr lang="en-GB" sz="2600" dirty="0"/>
              <a:t> </a:t>
            </a:r>
            <a:r>
              <a:rPr lang="en-GB" sz="2600" dirty="0" err="1"/>
              <a:t>mewn</a:t>
            </a:r>
            <a:r>
              <a:rPr lang="en-GB" sz="2600" dirty="0"/>
              <a:t> </a:t>
            </a:r>
            <a:r>
              <a:rPr lang="en-GB" sz="2600" dirty="0" err="1"/>
              <a:t>tlodi</a:t>
            </a:r>
            <a:r>
              <a:rPr lang="en-GB" sz="2600" dirty="0"/>
              <a:t> plant</a:t>
            </a:r>
          </a:p>
          <a:p>
            <a:pPr eaLnBrk="1" hangingPunct="1"/>
            <a:r>
              <a:rPr lang="en-GB" sz="2600" dirty="0" err="1"/>
              <a:t>Yn</a:t>
            </a:r>
            <a:r>
              <a:rPr lang="en-GB" sz="2600" dirty="0"/>
              <a:t> </a:t>
            </a:r>
            <a:r>
              <a:rPr lang="en-GB" sz="2600" dirty="0" err="1"/>
              <a:t>Lloegr</a:t>
            </a:r>
            <a:r>
              <a:rPr lang="en-GB" sz="2600" dirty="0"/>
              <a:t> a </a:t>
            </a:r>
            <a:r>
              <a:rPr lang="en-GB" sz="2600" dirty="0" err="1"/>
              <a:t>Gogledd</a:t>
            </a:r>
            <a:r>
              <a:rPr lang="en-GB" sz="2600" dirty="0"/>
              <a:t> </a:t>
            </a:r>
            <a:r>
              <a:rPr lang="en-GB" sz="2600" dirty="0" err="1"/>
              <a:t>Iwerddon</a:t>
            </a:r>
            <a:r>
              <a:rPr lang="en-GB" sz="2600" dirty="0"/>
              <a:t>, </a:t>
            </a:r>
            <a:r>
              <a:rPr lang="en-GB" sz="2600" dirty="0" err="1"/>
              <a:t>yn</a:t>
            </a:r>
            <a:r>
              <a:rPr lang="en-GB" sz="2600" dirty="0"/>
              <a:t> 16 </a:t>
            </a:r>
            <a:r>
              <a:rPr lang="en-GB" sz="2600" dirty="0" err="1"/>
              <a:t>oed</a:t>
            </a:r>
            <a:r>
              <a:rPr lang="en-GB" sz="2600" dirty="0"/>
              <a:t> </a:t>
            </a:r>
            <a:r>
              <a:rPr lang="en-GB" sz="2600" dirty="0" err="1"/>
              <a:t>mae</a:t>
            </a:r>
            <a:r>
              <a:rPr lang="en-GB" sz="2600" dirty="0"/>
              <a:t> </a:t>
            </a:r>
            <a:r>
              <a:rPr lang="en-GB" sz="2600" dirty="0" err="1"/>
              <a:t>pobl</a:t>
            </a:r>
            <a:r>
              <a:rPr lang="en-GB" sz="2600" dirty="0"/>
              <a:t> </a:t>
            </a:r>
            <a:r>
              <a:rPr lang="en-GB" sz="2600" dirty="0" err="1"/>
              <a:t>ifanc</a:t>
            </a:r>
            <a:r>
              <a:rPr lang="en-GB" sz="2600" dirty="0"/>
              <a:t> o </a:t>
            </a:r>
            <a:r>
              <a:rPr lang="en-GB" sz="2600" dirty="0" err="1"/>
              <a:t>gefndiroedd</a:t>
            </a:r>
            <a:r>
              <a:rPr lang="en-GB" sz="2600" dirty="0"/>
              <a:t> </a:t>
            </a:r>
            <a:r>
              <a:rPr lang="en-GB" sz="2600" dirty="0" err="1"/>
              <a:t>tlotach</a:t>
            </a:r>
            <a:r>
              <a:rPr lang="en-GB" sz="2600" dirty="0"/>
              <a:t> </a:t>
            </a:r>
            <a:r>
              <a:rPr lang="en-GB" sz="2600" dirty="0" err="1"/>
              <a:t>tua</a:t>
            </a:r>
            <a:r>
              <a:rPr lang="en-GB" sz="2600" dirty="0"/>
              <a:t> 1/3 </a:t>
            </a:r>
            <a:r>
              <a:rPr lang="en-GB" sz="2600" dirty="0" err="1"/>
              <a:t>llai</a:t>
            </a:r>
            <a:r>
              <a:rPr lang="en-GB" sz="2600" dirty="0"/>
              <a:t> </a:t>
            </a:r>
            <a:r>
              <a:rPr lang="en-GB" sz="2600" dirty="0" err="1"/>
              <a:t>tebygol</a:t>
            </a:r>
            <a:r>
              <a:rPr lang="en-GB" sz="2600" dirty="0"/>
              <a:t> o </a:t>
            </a:r>
            <a:r>
              <a:rPr lang="en-GB" sz="2600" dirty="0" err="1"/>
              <a:t>gael</a:t>
            </a:r>
            <a:r>
              <a:rPr lang="en-GB" sz="2600" dirty="0"/>
              <a:t> </a:t>
            </a:r>
            <a:r>
              <a:rPr lang="en-GB" sz="2600" dirty="0" err="1"/>
              <a:t>canlyniadau</a:t>
            </a:r>
            <a:r>
              <a:rPr lang="en-GB" sz="2600" dirty="0"/>
              <a:t> da </a:t>
            </a:r>
            <a:r>
              <a:rPr lang="en-GB" sz="2600" dirty="0" err="1"/>
              <a:t>na</a:t>
            </a:r>
            <a:r>
              <a:rPr lang="en-GB" sz="2600" dirty="0"/>
              <a:t> </a:t>
            </a:r>
            <a:r>
              <a:rPr lang="en-GB" sz="2600" dirty="0" err="1"/>
              <a:t>disgyblion</a:t>
            </a:r>
            <a:r>
              <a:rPr lang="en-GB" sz="2600" dirty="0"/>
              <a:t> </a:t>
            </a:r>
            <a:r>
              <a:rPr lang="en-GB" sz="2600" dirty="0" err="1"/>
              <a:t>breintieig</a:t>
            </a:r>
            <a:r>
              <a:rPr lang="en-GB" sz="2600" dirty="0"/>
              <a:t>. </a:t>
            </a:r>
            <a:r>
              <a:rPr lang="en-GB" sz="2600" dirty="0" err="1"/>
              <a:t>Yng</a:t>
            </a:r>
            <a:r>
              <a:rPr lang="en-GB" sz="2600" dirty="0"/>
              <a:t> </a:t>
            </a:r>
            <a:r>
              <a:rPr lang="en-GB" sz="2600" dirty="0" err="1"/>
              <a:t>Nghymru</a:t>
            </a:r>
            <a:r>
              <a:rPr lang="en-GB" sz="2600" dirty="0"/>
              <a:t> </a:t>
            </a:r>
            <a:r>
              <a:rPr lang="en-GB" sz="2600" dirty="0" err="1"/>
              <a:t>maen</a:t>
            </a:r>
            <a:r>
              <a:rPr lang="en-GB" sz="2600" dirty="0"/>
              <a:t> </a:t>
            </a:r>
            <a:r>
              <a:rPr lang="en-GB" sz="2600" dirty="0" err="1"/>
              <a:t>nhw</a:t>
            </a:r>
            <a:r>
              <a:rPr lang="en-GB" sz="2600" dirty="0"/>
              <a:t> </a:t>
            </a:r>
            <a:r>
              <a:rPr lang="en-GB" sz="2600" dirty="0" err="1"/>
              <a:t>hanner</a:t>
            </a:r>
            <a:r>
              <a:rPr lang="en-GB" sz="2600" dirty="0"/>
              <a:t> </a:t>
            </a:r>
            <a:r>
              <a:rPr lang="en-GB" sz="2600" dirty="0" err="1"/>
              <a:t>mor</a:t>
            </a:r>
            <a:r>
              <a:rPr lang="en-GB" sz="2600" dirty="0"/>
              <a:t> </a:t>
            </a:r>
            <a:r>
              <a:rPr lang="en-GB" sz="2600" dirty="0" err="1"/>
              <a:t>debygol</a:t>
            </a:r>
            <a:r>
              <a:rPr lang="en-GB" sz="2600" dirty="0"/>
              <a:t> (Sutton Trust 2017)</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bwMode="auto">
          <a:xfrm>
            <a:off x="777875" y="327025"/>
            <a:ext cx="8229600" cy="1143000"/>
          </a:xfrm>
          <a:noFill/>
          <a:ln>
            <a:miter lim="800000"/>
            <a:headEnd/>
            <a:tailEnd/>
          </a:ln>
        </p:spPr>
        <p:txBody>
          <a:bodyPr vert="horz" wrap="square" lIns="91440" tIns="45720" rIns="91440" bIns="45720" numCol="1" anchor="t" anchorCtr="0" compatLnSpc="1">
            <a:prstTxWarp prst="textNoShape">
              <a:avLst/>
            </a:prstTxWarp>
            <a:normAutofit/>
          </a:bodyPr>
          <a:lstStyle/>
          <a:p>
            <a:pPr eaLnBrk="1" hangingPunct="1"/>
            <a:r>
              <a:rPr lang="en-GB" dirty="0" err="1"/>
              <a:t>Effeithiau</a:t>
            </a:r>
            <a:r>
              <a:rPr lang="en-GB" dirty="0"/>
              <a:t>: </a:t>
            </a:r>
            <a:r>
              <a:rPr lang="en-GB" dirty="0" err="1"/>
              <a:t>Tlodi</a:t>
            </a:r>
            <a:r>
              <a:rPr lang="en-GB" dirty="0"/>
              <a:t> </a:t>
            </a:r>
            <a:r>
              <a:rPr lang="en-GB" dirty="0" err="1"/>
              <a:t>allan</a:t>
            </a:r>
            <a:r>
              <a:rPr lang="en-GB" dirty="0"/>
              <a:t> o </a:t>
            </a:r>
            <a:r>
              <a:rPr lang="en-GB" dirty="0" err="1"/>
              <a:t>waith</a:t>
            </a:r>
            <a:endParaRPr lang="en-GB" dirty="0"/>
          </a:p>
        </p:txBody>
      </p:sp>
      <p:pic>
        <p:nvPicPr>
          <p:cNvPr id="18435" name="Picture 2"/>
          <p:cNvPicPr>
            <a:picLocks noGrp="1" noChangeAspect="1" noChangeArrowheads="1"/>
          </p:cNvPicPr>
          <p:nvPr>
            <p:ph idx="1"/>
          </p:nvPr>
        </p:nvPicPr>
        <p:blipFill>
          <a:blip r:embed="rId3"/>
          <a:srcRect/>
          <a:stretch>
            <a:fillRect/>
          </a:stretch>
        </p:blipFill>
        <p:spPr bwMode="auto">
          <a:xfrm>
            <a:off x="857250" y="1600200"/>
            <a:ext cx="7429500" cy="4525963"/>
          </a:xfrm>
          <a:noFill/>
          <a:ln>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normAutofit/>
          </a:bodyPr>
          <a:lstStyle/>
          <a:p>
            <a:pPr eaLnBrk="1" hangingPunct="1"/>
            <a:r>
              <a:rPr lang="en-GB" dirty="0" err="1"/>
              <a:t>Effeithiau</a:t>
            </a:r>
            <a:r>
              <a:rPr lang="en-GB" dirty="0"/>
              <a:t>: </a:t>
            </a:r>
            <a:r>
              <a:rPr lang="en-GB" dirty="0" err="1"/>
              <a:t>Tlodi</a:t>
            </a:r>
            <a:r>
              <a:rPr lang="en-GB" dirty="0"/>
              <a:t> </a:t>
            </a:r>
            <a:r>
              <a:rPr lang="en-GB" dirty="0" err="1"/>
              <a:t>mewn</a:t>
            </a:r>
            <a:r>
              <a:rPr lang="en-GB" dirty="0"/>
              <a:t> </a:t>
            </a:r>
            <a:r>
              <a:rPr lang="en-GB" dirty="0" err="1"/>
              <a:t>gwaith</a:t>
            </a:r>
            <a:endParaRPr lang="en-GB" dirty="0"/>
          </a:p>
        </p:txBody>
      </p:sp>
      <p:pic>
        <p:nvPicPr>
          <p:cNvPr id="19459" name="Picture 2"/>
          <p:cNvPicPr>
            <a:picLocks noGrp="1" noChangeAspect="1" noChangeArrowheads="1"/>
          </p:cNvPicPr>
          <p:nvPr>
            <p:ph idx="1"/>
          </p:nvPr>
        </p:nvPicPr>
        <p:blipFill>
          <a:blip r:embed="rId3"/>
          <a:srcRect/>
          <a:stretch>
            <a:fillRect/>
          </a:stretch>
        </p:blipFill>
        <p:spPr bwMode="auto">
          <a:xfrm>
            <a:off x="1120775" y="1600200"/>
            <a:ext cx="6902450" cy="4525963"/>
          </a:xfrm>
          <a:noFill/>
          <a:ln>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err="1"/>
              <a:t>effeITHIAU</a:t>
            </a:r>
            <a:endParaRPr lang="en-GB" dirty="0"/>
          </a:p>
        </p:txBody>
      </p:sp>
      <p:sp>
        <p:nvSpPr>
          <p:cNvPr id="3" name="Text Placeholder 2"/>
          <p:cNvSpPr>
            <a:spLocks noGrp="1"/>
          </p:cNvSpPr>
          <p:nvPr>
            <p:ph type="body" idx="1"/>
          </p:nvPr>
        </p:nvSpPr>
        <p:spPr/>
        <p:txBody>
          <a:bodyPr>
            <a:normAutofit/>
          </a:bodyPr>
          <a:lstStyle/>
          <a:p>
            <a:pPr eaLnBrk="1" fontAlgn="auto" hangingPunct="1">
              <a:spcAft>
                <a:spcPts val="0"/>
              </a:spcAft>
              <a:buFont typeface="Arial"/>
              <a:buNone/>
              <a:defRPr/>
            </a:pPr>
            <a:r>
              <a:rPr lang="en-GB" u="sng" dirty="0"/>
              <a:t>ADDYSG</a:t>
            </a:r>
            <a:r>
              <a:rPr lang="en-GB" dirty="0"/>
              <a:t>: </a:t>
            </a:r>
            <a:r>
              <a:rPr lang="en-GB" dirty="0" err="1"/>
              <a:t>Disgyblion</a:t>
            </a:r>
            <a:r>
              <a:rPr lang="en-GB" dirty="0"/>
              <a:t> </a:t>
            </a:r>
            <a:r>
              <a:rPr lang="en-GB" dirty="0" err="1"/>
              <a:t>nPYD</a:t>
            </a:r>
            <a:r>
              <a:rPr lang="en-GB" dirty="0"/>
              <a:t> </a:t>
            </a:r>
            <a:r>
              <a:rPr lang="en-GB" dirty="0" err="1"/>
              <a:t>yn</a:t>
            </a:r>
            <a:r>
              <a:rPr lang="en-GB" dirty="0"/>
              <a:t> </a:t>
            </a:r>
            <a:r>
              <a:rPr lang="en-GB" dirty="0" err="1"/>
              <a:t>derbyn</a:t>
            </a:r>
            <a:r>
              <a:rPr lang="en-GB" dirty="0"/>
              <a:t> 1.7 </a:t>
            </a:r>
            <a:r>
              <a:rPr lang="en-GB" dirty="0" err="1"/>
              <a:t>gradd</a:t>
            </a:r>
            <a:r>
              <a:rPr lang="en-GB" dirty="0"/>
              <a:t> </a:t>
            </a:r>
            <a:r>
              <a:rPr lang="en-GB" dirty="0" err="1"/>
              <a:t>yn</a:t>
            </a:r>
            <a:r>
              <a:rPr lang="en-GB" dirty="0"/>
              <a:t> is</a:t>
            </a:r>
          </a:p>
          <a:p>
            <a:pPr eaLnBrk="1" fontAlgn="auto" hangingPunct="1">
              <a:spcAft>
                <a:spcPts val="0"/>
              </a:spcAft>
              <a:buFont typeface="Arial"/>
              <a:buNone/>
              <a:defRPr/>
            </a:pPr>
            <a:r>
              <a:rPr lang="en-GB" u="sng" dirty="0"/>
              <a:t>IECHYD: </a:t>
            </a:r>
            <a:r>
              <a:rPr lang="en-GB" dirty="0" err="1"/>
              <a:t>Gweithwyr</a:t>
            </a:r>
            <a:r>
              <a:rPr lang="en-GB" dirty="0"/>
              <a:t> </a:t>
            </a:r>
            <a:r>
              <a:rPr lang="en-GB" dirty="0" err="1"/>
              <a:t>proffesiynol</a:t>
            </a:r>
            <a:r>
              <a:rPr lang="en-GB" dirty="0"/>
              <a:t> </a:t>
            </a:r>
            <a:r>
              <a:rPr lang="en-GB" dirty="0" err="1"/>
              <a:t>yn</a:t>
            </a:r>
            <a:r>
              <a:rPr lang="en-GB" dirty="0"/>
              <a:t> </a:t>
            </a:r>
            <a:r>
              <a:rPr lang="en-GB" dirty="0" err="1"/>
              <a:t>byw’n</a:t>
            </a:r>
            <a:r>
              <a:rPr lang="en-GB" dirty="0"/>
              <a:t> </a:t>
            </a:r>
            <a:r>
              <a:rPr lang="en-GB" dirty="0" err="1"/>
              <a:t>hirach</a:t>
            </a:r>
            <a:r>
              <a:rPr lang="en-GB" dirty="0"/>
              <a:t> </a:t>
            </a:r>
            <a:r>
              <a:rPr lang="en-GB" dirty="0" err="1"/>
              <a:t>na</a:t>
            </a:r>
            <a:r>
              <a:rPr lang="en-GB" dirty="0"/>
              <a:t> </a:t>
            </a:r>
            <a:r>
              <a:rPr lang="en-GB" dirty="0" err="1"/>
              <a:t>gweithwyr</a:t>
            </a:r>
            <a:r>
              <a:rPr lang="en-GB" dirty="0"/>
              <a:t> </a:t>
            </a:r>
            <a:r>
              <a:rPr lang="en-GB" dirty="0" err="1"/>
              <a:t>heb</a:t>
            </a:r>
            <a:r>
              <a:rPr lang="en-GB" dirty="0"/>
              <a:t> </a:t>
            </a:r>
            <a:r>
              <a:rPr lang="en-GB" dirty="0" err="1"/>
              <a:t>sgiliau</a:t>
            </a:r>
            <a:endParaRPr lang="en-GB" dirty="0"/>
          </a:p>
          <a:p>
            <a:pPr eaLnBrk="1" fontAlgn="auto" hangingPunct="1">
              <a:spcAft>
                <a:spcPts val="0"/>
              </a:spcAft>
              <a:buFont typeface="Arial"/>
              <a:buNone/>
              <a:defRPr/>
            </a:pPr>
            <a:r>
              <a:rPr lang="en-GB" u="sng" dirty="0"/>
              <a:t>CYMUNED:</a:t>
            </a:r>
            <a:r>
              <a:rPr lang="en-GB" dirty="0"/>
              <a:t> </a:t>
            </a:r>
            <a:r>
              <a:rPr lang="en-GB" dirty="0" err="1"/>
              <a:t>llai</a:t>
            </a:r>
            <a:r>
              <a:rPr lang="en-GB" dirty="0"/>
              <a:t> o </a:t>
            </a:r>
            <a:r>
              <a:rPr lang="en-GB" dirty="0" err="1"/>
              <a:t>brofiadau</a:t>
            </a:r>
            <a:r>
              <a:rPr lang="en-GB" dirty="0"/>
              <a:t> ac </a:t>
            </a:r>
            <a:r>
              <a:rPr lang="en-GB" dirty="0" err="1"/>
              <a:t>amgylchiadau</a:t>
            </a:r>
            <a:r>
              <a:rPr lang="en-GB" dirty="0"/>
              <a:t> </a:t>
            </a:r>
            <a:r>
              <a:rPr lang="en-GB" dirty="0" err="1"/>
              <a:t>tlawd</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GB" dirty="0"/>
              <a:t>IECHYD </a:t>
            </a:r>
          </a:p>
        </p:txBody>
      </p:sp>
      <p:sp>
        <p:nvSpPr>
          <p:cNvPr id="21507" name="Content Placeholder 2"/>
          <p:cNvSpPr>
            <a:spLocks noGrp="1"/>
          </p:cNvSpPr>
          <p:nvPr>
            <p:ph idx="1"/>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GB" dirty="0" err="1"/>
              <a:t>Cyfradd</a:t>
            </a:r>
            <a:r>
              <a:rPr lang="en-GB" dirty="0"/>
              <a:t> </a:t>
            </a:r>
            <a:r>
              <a:rPr lang="en-GB" dirty="0" err="1"/>
              <a:t>marwolaeth</a:t>
            </a:r>
            <a:r>
              <a:rPr lang="en-GB" dirty="0"/>
              <a:t> </a:t>
            </a:r>
            <a:r>
              <a:rPr lang="en-GB" dirty="0" err="1"/>
              <a:t>babanod</a:t>
            </a:r>
            <a:endParaRPr lang="en-GB" dirty="0"/>
          </a:p>
          <a:p>
            <a:pPr eaLnBrk="1" hangingPunct="1"/>
            <a:r>
              <a:rPr lang="en-GB" dirty="0" err="1"/>
              <a:t>Disgwyliad</a:t>
            </a:r>
            <a:r>
              <a:rPr lang="en-GB" dirty="0"/>
              <a:t> </a:t>
            </a:r>
            <a:r>
              <a:rPr lang="en-GB" dirty="0" err="1"/>
              <a:t>oes</a:t>
            </a:r>
            <a:endParaRPr lang="en-GB" dirty="0"/>
          </a:p>
          <a:p>
            <a:pPr eaLnBrk="1" hangingPunct="1"/>
            <a:r>
              <a:rPr lang="en-GB" dirty="0"/>
              <a:t>Iechyd </a:t>
            </a:r>
            <a:r>
              <a:rPr lang="en-GB" dirty="0" err="1"/>
              <a:t>gwael</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normAutofit/>
          </a:bodyPr>
          <a:lstStyle/>
          <a:p>
            <a:pPr eaLnBrk="1" hangingPunct="1"/>
            <a:r>
              <a:rPr lang="en-GB" dirty="0" err="1"/>
              <a:t>Symudedd</a:t>
            </a:r>
            <a:r>
              <a:rPr lang="en-GB" dirty="0"/>
              <a:t> </a:t>
            </a:r>
            <a:r>
              <a:rPr lang="en-GB" dirty="0" err="1"/>
              <a:t>Cymdeithasol</a:t>
            </a:r>
            <a:endParaRPr lang="en-GB" dirty="0"/>
          </a:p>
        </p:txBody>
      </p:sp>
      <p:sp>
        <p:nvSpPr>
          <p:cNvPr id="22531" name="Content Placeholder 2"/>
          <p:cNvSpPr>
            <a:spLocks noGrp="1"/>
          </p:cNvSpPr>
          <p:nvPr>
            <p:ph idx="1"/>
          </p:nvPr>
        </p:nvSpPr>
        <p:spPr bwMode="auto">
          <a:noFill/>
          <a:ln>
            <a:miter lim="800000"/>
            <a:headEnd/>
            <a:tailEnd/>
          </a:ln>
        </p:spPr>
        <p:txBody>
          <a:bodyPr vert="horz" wrap="square" lIns="91440" tIns="45720" rIns="91440" bIns="45720" numCol="1" anchor="t" anchorCtr="0" compatLnSpc="1">
            <a:prstTxWarp prst="textNoShape">
              <a:avLst/>
            </a:prstTxWarp>
            <a:normAutofit lnSpcReduction="10000"/>
          </a:bodyPr>
          <a:lstStyle/>
          <a:p>
            <a:pPr marL="0" indent="0" eaLnBrk="1" hangingPunct="1">
              <a:buFont typeface="Arial" charset="0"/>
              <a:buNone/>
            </a:pPr>
            <a:r>
              <a:rPr lang="en-GB"/>
              <a:t>‘</a:t>
            </a:r>
            <a:r>
              <a:rPr lang="en-GB" sz="2400"/>
              <a:t>Too often in our country, the circumstances a child is born into shapes their destiny. Being poor often leads to a lifetime of poverty. Children from poorer backgrounds are far more likely to leave school with few qualifications, leading to insecurity and low-paid jobs. These are old national concerns. In recent years a new concern has risen to the fore: the middle being left behind by the top as competition to access the best opportunities intensifies. Growing numbers find it difficult to save or to get on the housing ladder and parents fear a future where their children are worse off than they are.’</a:t>
            </a:r>
          </a:p>
          <a:p>
            <a:pPr marL="0" indent="0" eaLnBrk="1" hangingPunct="1">
              <a:buFont typeface="Arial" charset="0"/>
              <a:buNone/>
            </a:pPr>
            <a:r>
              <a:rPr lang="en-GB" sz="2400"/>
              <a:t>Social Mobility and Child Poverty Commission (2013). </a:t>
            </a:r>
            <a:r>
              <a:rPr lang="en-GB" sz="2400" i="1"/>
              <a:t>State of the Nation</a:t>
            </a:r>
          </a:p>
          <a:p>
            <a:pPr marL="0" indent="0" eaLnBrk="1" hangingPunct="1">
              <a:buFont typeface="Arial" charset="0"/>
              <a:buNone/>
            </a:pP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err="1"/>
              <a:t>Effaith</a:t>
            </a:r>
            <a:r>
              <a:rPr lang="en-GB" dirty="0"/>
              <a:t> </a:t>
            </a:r>
            <a:r>
              <a:rPr lang="en-GB" dirty="0" err="1"/>
              <a:t>tlodi</a:t>
            </a:r>
            <a:r>
              <a:rPr lang="en-GB" dirty="0"/>
              <a:t> </a:t>
            </a:r>
            <a:r>
              <a:rPr lang="en-GB" dirty="0" err="1"/>
              <a:t>ar</a:t>
            </a:r>
            <a:r>
              <a:rPr lang="en-GB" dirty="0"/>
              <a:t> </a:t>
            </a:r>
            <a:r>
              <a:rPr lang="en-GB" dirty="0" err="1"/>
              <a:t>gyrhaeddiad</a:t>
            </a:r>
            <a:r>
              <a:rPr lang="en-GB" dirty="0"/>
              <a:t> </a:t>
            </a:r>
            <a:r>
              <a:rPr lang="en-GB" dirty="0" err="1"/>
              <a:t>addysg</a:t>
            </a:r>
            <a:r>
              <a:rPr lang="en-GB" dirty="0"/>
              <a:t> </a:t>
            </a:r>
            <a:r>
              <a:rPr lang="en-GB" dirty="0" err="1"/>
              <a:t>erbyn</a:t>
            </a:r>
            <a:r>
              <a:rPr lang="en-GB" dirty="0"/>
              <a:t> 15 </a:t>
            </a:r>
            <a:r>
              <a:rPr lang="en-GB" dirty="0" err="1"/>
              <a:t>oed</a:t>
            </a:r>
            <a:endParaRPr lang="en-GB" dirty="0"/>
          </a:p>
        </p:txBody>
      </p:sp>
      <p:pic>
        <p:nvPicPr>
          <p:cNvPr id="23555" name="Picture 2"/>
          <p:cNvPicPr preferRelativeResize="0">
            <a:picLocks noGrp="1" noChangeArrowheads="1"/>
          </p:cNvPicPr>
          <p:nvPr>
            <p:ph idx="1"/>
          </p:nvPr>
        </p:nvPicPr>
        <p:blipFill>
          <a:blip r:embed="rId3"/>
          <a:srcRect/>
          <a:stretch>
            <a:fillRect/>
          </a:stretch>
        </p:blipFill>
        <p:spPr bwMode="auto">
          <a:xfrm>
            <a:off x="900113" y="1700213"/>
            <a:ext cx="8196262" cy="4695825"/>
          </a:xfrm>
          <a:noFill/>
          <a:ln>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fontAlgn="auto" hangingPunct="1">
              <a:spcAft>
                <a:spcPts val="0"/>
              </a:spcAft>
              <a:defRPr/>
            </a:pPr>
            <a:br>
              <a:rPr lang="en-GB" sz="2800" b="1" dirty="0"/>
            </a:br>
            <a:r>
              <a:rPr lang="en-GB" sz="2800" b="1" dirty="0" err="1"/>
              <a:t>Bwlch</a:t>
            </a:r>
            <a:r>
              <a:rPr lang="en-GB" sz="2800" b="1" dirty="0"/>
              <a:t> </a:t>
            </a:r>
            <a:r>
              <a:rPr lang="en-GB" sz="2800" b="1" dirty="0" err="1"/>
              <a:t>sy’n</a:t>
            </a:r>
            <a:r>
              <a:rPr lang="en-GB" sz="2800" b="1" dirty="0"/>
              <a:t> </a:t>
            </a:r>
            <a:r>
              <a:rPr lang="en-GB" sz="2800" b="1" dirty="0" err="1"/>
              <a:t>tyfu</a:t>
            </a:r>
            <a:endParaRPr lang="en-GB" sz="2000" b="1" dirty="0">
              <a:solidFill>
                <a:schemeClr val="accent1">
                  <a:lumMod val="75000"/>
                </a:schemeClr>
              </a:solidFill>
            </a:endParaRPr>
          </a:p>
        </p:txBody>
      </p:sp>
      <p:graphicFrame>
        <p:nvGraphicFramePr>
          <p:cNvPr id="1026" name="Content Placeholder 3"/>
          <p:cNvGraphicFramePr>
            <a:graphicFrameLocks noGrp="1"/>
          </p:cNvGraphicFramePr>
          <p:nvPr>
            <p:ph idx="1"/>
          </p:nvPr>
        </p:nvGraphicFramePr>
        <p:xfrm>
          <a:off x="457200" y="1600200"/>
          <a:ext cx="8229600" cy="4525963"/>
        </p:xfrm>
        <a:graphic>
          <a:graphicData uri="http://schemas.openxmlformats.org/presentationml/2006/ole">
            <mc:AlternateContent xmlns:mc="http://schemas.openxmlformats.org/markup-compatibility/2006">
              <mc:Choice xmlns:v="urn:schemas-microsoft-com:vml" Requires="v">
                <p:oleObj spid="_x0000_s1029" r:id="rId4" imgW="8230313" imgH="4523624" progId="Excel.Sheet.8">
                  <p:embed/>
                </p:oleObj>
              </mc:Choice>
              <mc:Fallback>
                <p:oleObj r:id="rId4" imgW="8230313" imgH="4523624" progId="Excel.Sheet.8">
                  <p:embed/>
                  <p:pic>
                    <p:nvPicPr>
                      <p:cNvPr id="0" name="Content Placeholder 3"/>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7200" y="1600200"/>
                        <a:ext cx="8229600" cy="45259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Rectangle 2"/>
          <p:cNvSpPr/>
          <p:nvPr/>
        </p:nvSpPr>
        <p:spPr>
          <a:xfrm>
            <a:off x="1835150" y="5718175"/>
            <a:ext cx="7453313" cy="423863"/>
          </a:xfrm>
          <a:prstGeom prst="rect">
            <a:avLst/>
          </a:prstGeom>
        </p:spPr>
        <p:txBody>
          <a:bodyPr>
            <a:spAutoFit/>
          </a:bodyPr>
          <a:lstStyle/>
          <a:p>
            <a:pPr algn="ctr" fontAlgn="auto">
              <a:spcBef>
                <a:spcPts val="0"/>
              </a:spcBef>
              <a:spcAft>
                <a:spcPts val="0"/>
              </a:spcAft>
              <a:defRPr sz="2160" b="1" i="0" u="none" strike="noStrike" kern="1200" baseline="0">
                <a:solidFill>
                  <a:prstClr val="black"/>
                </a:solidFill>
                <a:latin typeface="+mn-lt"/>
                <a:ea typeface="+mn-ea"/>
                <a:cs typeface="+mn-cs"/>
              </a:defRPr>
            </a:pPr>
            <a:r>
              <a:rPr lang="en-GB" sz="2160" b="1" i="1" dirty="0">
                <a:solidFill>
                  <a:schemeClr val="tx2">
                    <a:lumMod val="75000"/>
                  </a:schemeClr>
                </a:solidFill>
                <a:latin typeface="+mn-lt"/>
                <a:cs typeface="+mn-cs"/>
              </a:rPr>
              <a:t>Gap between FSM and non FSM pupils at each key stage 2013</a:t>
            </a:r>
            <a:endParaRPr lang="en-US" sz="2160" b="1" i="1" dirty="0">
              <a:solidFill>
                <a:schemeClr val="tx2">
                  <a:lumMod val="75000"/>
                </a:schemeClr>
              </a:solidFill>
              <a:latin typeface="+mn-lt"/>
              <a:cs typeface="+mn-c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GB" dirty="0" err="1"/>
              <a:t>Cymariaethau</a:t>
            </a:r>
            <a:endParaRPr lang="en-GB" dirty="0"/>
          </a:p>
        </p:txBody>
      </p:sp>
      <p:sp>
        <p:nvSpPr>
          <p:cNvPr id="24579" name="Content Placeholder 2"/>
          <p:cNvSpPr>
            <a:spLocks noGrp="1"/>
          </p:cNvSpPr>
          <p:nvPr>
            <p:ph idx="1"/>
          </p:nvPr>
        </p:nvSpPr>
        <p:spPr bwMode="auto">
          <a:noFill/>
          <a:ln>
            <a:miter lim="800000"/>
            <a:headEnd/>
            <a:tailEnd/>
          </a:ln>
        </p:spPr>
        <p:txBody>
          <a:bodyPr vert="horz" wrap="square" lIns="91440" tIns="45720" rIns="91440" bIns="45720" numCol="1" anchor="t" anchorCtr="0" compatLnSpc="1">
            <a:prstTxWarp prst="textNoShape">
              <a:avLst/>
            </a:prstTxWarp>
            <a:normAutofit lnSpcReduction="10000"/>
          </a:bodyPr>
          <a:lstStyle/>
          <a:p>
            <a:pPr eaLnBrk="1" hangingPunct="1"/>
            <a:r>
              <a:rPr lang="en-GB" sz="2800" dirty="0" err="1"/>
              <a:t>Disgyblion</a:t>
            </a:r>
            <a:r>
              <a:rPr lang="en-GB" sz="2800" dirty="0"/>
              <a:t> 15 </a:t>
            </a:r>
            <a:r>
              <a:rPr lang="en-GB" sz="2800" dirty="0" err="1"/>
              <a:t>oed</a:t>
            </a:r>
            <a:r>
              <a:rPr lang="en-GB" sz="2800" dirty="0"/>
              <a:t> </a:t>
            </a:r>
            <a:r>
              <a:rPr lang="en-GB" sz="2800" dirty="0" err="1"/>
              <a:t>sy’n</a:t>
            </a:r>
            <a:r>
              <a:rPr lang="en-GB" sz="2800" dirty="0"/>
              <a:t> </a:t>
            </a:r>
            <a:r>
              <a:rPr lang="en-GB" sz="2800" dirty="0" err="1"/>
              <a:t>cael</a:t>
            </a:r>
            <a:r>
              <a:rPr lang="en-GB" sz="2800" dirty="0"/>
              <a:t> </a:t>
            </a:r>
            <a:r>
              <a:rPr lang="en-GB" sz="2800" dirty="0" err="1"/>
              <a:t>prydau</a:t>
            </a:r>
            <a:r>
              <a:rPr lang="en-GB" sz="2800" dirty="0"/>
              <a:t> </a:t>
            </a:r>
            <a:r>
              <a:rPr lang="en-GB" sz="2800" dirty="0" err="1"/>
              <a:t>ysgol</a:t>
            </a:r>
            <a:r>
              <a:rPr lang="en-GB" sz="2800" dirty="0"/>
              <a:t> am </a:t>
            </a:r>
            <a:r>
              <a:rPr lang="en-GB" sz="2800" dirty="0" err="1"/>
              <a:t>ddim</a:t>
            </a:r>
            <a:r>
              <a:rPr lang="en-GB" sz="2800" dirty="0"/>
              <a:t> 50% </a:t>
            </a:r>
            <a:r>
              <a:rPr lang="en-GB" sz="2800" dirty="0" err="1"/>
              <a:t>yn</a:t>
            </a:r>
            <a:r>
              <a:rPr lang="en-GB" sz="2800" dirty="0"/>
              <a:t> </a:t>
            </a:r>
            <a:r>
              <a:rPr lang="en-GB" sz="2800" dirty="0" err="1"/>
              <a:t>fwy</a:t>
            </a:r>
            <a:r>
              <a:rPr lang="en-GB" sz="2800" dirty="0"/>
              <a:t> </a:t>
            </a:r>
            <a:r>
              <a:rPr lang="en-GB" sz="2800" dirty="0" err="1"/>
              <a:t>tebygol</a:t>
            </a:r>
            <a:r>
              <a:rPr lang="en-GB" sz="2800" dirty="0"/>
              <a:t> </a:t>
            </a:r>
            <a:r>
              <a:rPr lang="en-GB" sz="2800" dirty="0" err="1"/>
              <a:t>na</a:t>
            </a:r>
            <a:r>
              <a:rPr lang="en-GB" sz="2800" dirty="0"/>
              <a:t> </a:t>
            </a:r>
            <a:r>
              <a:rPr lang="en-GB" sz="2800" dirty="0" err="1"/>
              <a:t>disgyblion</a:t>
            </a:r>
            <a:r>
              <a:rPr lang="en-GB" sz="2800" dirty="0"/>
              <a:t> </a:t>
            </a:r>
            <a:r>
              <a:rPr lang="en-GB" sz="2800" dirty="0" err="1"/>
              <a:t>tebyg</a:t>
            </a:r>
            <a:r>
              <a:rPr lang="en-GB" sz="2800" dirty="0"/>
              <a:t> </a:t>
            </a:r>
            <a:r>
              <a:rPr lang="en-GB" sz="2800" dirty="0" err="1"/>
              <a:t>yng</a:t>
            </a:r>
            <a:r>
              <a:rPr lang="en-GB" sz="2800" dirty="0"/>
              <a:t> </a:t>
            </a:r>
            <a:r>
              <a:rPr lang="en-GB" sz="2800" dirty="0" err="1"/>
              <a:t>Nghymru</a:t>
            </a:r>
            <a:r>
              <a:rPr lang="en-GB" sz="2800" dirty="0"/>
              <a:t> </a:t>
            </a:r>
            <a:r>
              <a:rPr lang="en-GB" sz="2800" dirty="0" err="1"/>
              <a:t>i</a:t>
            </a:r>
            <a:r>
              <a:rPr lang="en-GB" sz="2800" dirty="0"/>
              <a:t> </a:t>
            </a:r>
            <a:r>
              <a:rPr lang="en-GB" sz="2800" dirty="0" err="1"/>
              <a:t>gael</a:t>
            </a:r>
            <a:r>
              <a:rPr lang="en-GB" sz="2800" dirty="0"/>
              <a:t> 5 neu </a:t>
            </a:r>
            <a:r>
              <a:rPr lang="en-GB" sz="2800" dirty="0" err="1"/>
              <a:t>fwy</a:t>
            </a:r>
            <a:r>
              <a:rPr lang="en-GB" sz="2800" dirty="0"/>
              <a:t> o </a:t>
            </a:r>
            <a:r>
              <a:rPr lang="en-GB" sz="2800" dirty="0" err="1"/>
              <a:t>raddau</a:t>
            </a:r>
            <a:r>
              <a:rPr lang="en-GB" sz="2800" dirty="0"/>
              <a:t> TGAU A*-C (</a:t>
            </a:r>
            <a:r>
              <a:rPr lang="en-GB" sz="2800" dirty="0" err="1"/>
              <a:t>gan</a:t>
            </a:r>
            <a:r>
              <a:rPr lang="en-GB" sz="2800" dirty="0"/>
              <a:t> </a:t>
            </a:r>
            <a:r>
              <a:rPr lang="en-GB" sz="2800" dirty="0" err="1"/>
              <a:t>gynnwys</a:t>
            </a:r>
            <a:r>
              <a:rPr lang="en-GB" sz="2800" dirty="0"/>
              <a:t> Maths a </a:t>
            </a:r>
            <a:r>
              <a:rPr lang="en-GB" sz="2800" dirty="0" err="1"/>
              <a:t>Saesneg</a:t>
            </a:r>
            <a:r>
              <a:rPr lang="en-GB" sz="2800" dirty="0"/>
              <a:t>/</a:t>
            </a:r>
            <a:r>
              <a:rPr lang="en-GB" sz="2800" dirty="0" err="1"/>
              <a:t>Cymraeg</a:t>
            </a:r>
            <a:r>
              <a:rPr lang="en-GB" sz="2800" dirty="0"/>
              <a:t>)</a:t>
            </a:r>
          </a:p>
          <a:p>
            <a:pPr eaLnBrk="1" hangingPunct="1"/>
            <a:r>
              <a:rPr lang="en-GB" sz="2800" dirty="0" err="1"/>
              <a:t>Disgyblion</a:t>
            </a:r>
            <a:r>
              <a:rPr lang="en-GB" sz="2800" dirty="0"/>
              <a:t> 15 </a:t>
            </a:r>
            <a:r>
              <a:rPr lang="en-GB" sz="2800" dirty="0" err="1"/>
              <a:t>oed</a:t>
            </a:r>
            <a:r>
              <a:rPr lang="en-GB" sz="2800" dirty="0"/>
              <a:t> </a:t>
            </a:r>
            <a:r>
              <a:rPr lang="en-GB" sz="2800" dirty="0" err="1"/>
              <a:t>yng</a:t>
            </a:r>
            <a:r>
              <a:rPr lang="en-GB" sz="2800" dirty="0"/>
              <a:t> </a:t>
            </a:r>
            <a:r>
              <a:rPr lang="en-GB" sz="2800" dirty="0" err="1"/>
              <a:t>Ngogledd</a:t>
            </a:r>
            <a:r>
              <a:rPr lang="en-GB" sz="2800" dirty="0"/>
              <a:t> </a:t>
            </a:r>
            <a:r>
              <a:rPr lang="en-GB" sz="2800" dirty="0" err="1"/>
              <a:t>Ddwyrain</a:t>
            </a:r>
            <a:r>
              <a:rPr lang="en-GB" sz="2800" dirty="0"/>
              <a:t> </a:t>
            </a:r>
            <a:r>
              <a:rPr lang="en-GB" sz="2800" dirty="0" err="1"/>
              <a:t>Lloegr</a:t>
            </a:r>
            <a:r>
              <a:rPr lang="en-GB" sz="2800" dirty="0"/>
              <a:t> 1/3 </a:t>
            </a:r>
            <a:r>
              <a:rPr lang="en-GB" sz="2800" dirty="0" err="1"/>
              <a:t>yn</a:t>
            </a:r>
            <a:r>
              <a:rPr lang="en-GB" sz="2800" dirty="0"/>
              <a:t> </a:t>
            </a:r>
            <a:r>
              <a:rPr lang="en-GB" sz="2800" dirty="0" err="1"/>
              <a:t>fwy</a:t>
            </a:r>
            <a:r>
              <a:rPr lang="en-GB" sz="2800" dirty="0"/>
              <a:t> </a:t>
            </a:r>
            <a:r>
              <a:rPr lang="en-GB" sz="2800" dirty="0" err="1"/>
              <a:t>tebygol</a:t>
            </a:r>
            <a:r>
              <a:rPr lang="en-GB" sz="2800" dirty="0"/>
              <a:t> </a:t>
            </a:r>
            <a:r>
              <a:rPr lang="en-GB" sz="2800" dirty="0" err="1"/>
              <a:t>i</a:t>
            </a:r>
            <a:r>
              <a:rPr lang="en-GB" sz="2800" dirty="0"/>
              <a:t> </a:t>
            </a:r>
            <a:r>
              <a:rPr lang="en-GB" sz="2800" dirty="0" err="1"/>
              <a:t>gyrraedd</a:t>
            </a:r>
            <a:r>
              <a:rPr lang="en-GB" sz="2800" dirty="0"/>
              <a:t> L2+ </a:t>
            </a:r>
            <a:r>
              <a:rPr lang="en-GB" sz="2800" dirty="0" err="1"/>
              <a:t>na</a:t>
            </a:r>
            <a:r>
              <a:rPr lang="en-GB" sz="2800" dirty="0"/>
              <a:t> </a:t>
            </a:r>
            <a:r>
              <a:rPr lang="en-GB" sz="2800" dirty="0" err="1"/>
              <a:t>disgyblion</a:t>
            </a:r>
            <a:r>
              <a:rPr lang="en-GB" sz="2800" dirty="0"/>
              <a:t> </a:t>
            </a:r>
            <a:r>
              <a:rPr lang="en-GB" sz="2800" dirty="0" err="1"/>
              <a:t>tebyg</a:t>
            </a:r>
            <a:r>
              <a:rPr lang="en-GB" sz="2800" dirty="0"/>
              <a:t> </a:t>
            </a:r>
            <a:r>
              <a:rPr lang="en-GB" sz="2800" dirty="0" err="1"/>
              <a:t>yng</a:t>
            </a:r>
            <a:r>
              <a:rPr lang="en-GB" sz="2800" dirty="0"/>
              <a:t>  </a:t>
            </a:r>
            <a:r>
              <a:rPr lang="en-GB" sz="2800" dirty="0" err="1"/>
              <a:t>Nghymru</a:t>
            </a:r>
            <a:endParaRPr lang="en-GB" sz="2800" dirty="0"/>
          </a:p>
          <a:p>
            <a:pPr eaLnBrk="1" hangingPunct="1"/>
            <a:r>
              <a:rPr lang="en-GB" sz="2800" dirty="0" err="1"/>
              <a:t>Ymhob</a:t>
            </a:r>
            <a:r>
              <a:rPr lang="en-GB" sz="2800" dirty="0"/>
              <a:t> </a:t>
            </a:r>
            <a:r>
              <a:rPr lang="en-GB" sz="2800" dirty="0" err="1"/>
              <a:t>rhanbarth</a:t>
            </a:r>
            <a:r>
              <a:rPr lang="en-GB" sz="2800" dirty="0"/>
              <a:t> </a:t>
            </a:r>
            <a:r>
              <a:rPr lang="en-GB" sz="2800" dirty="0" err="1"/>
              <a:t>yn</a:t>
            </a:r>
            <a:r>
              <a:rPr lang="en-GB" sz="2800" dirty="0"/>
              <a:t> </a:t>
            </a:r>
            <a:r>
              <a:rPr lang="en-GB" sz="2800" dirty="0" err="1"/>
              <a:t>Lloegr</a:t>
            </a:r>
            <a:r>
              <a:rPr lang="en-GB" sz="2800" dirty="0"/>
              <a:t> </a:t>
            </a:r>
            <a:r>
              <a:rPr lang="en-GB" sz="2800" dirty="0" err="1"/>
              <a:t>mae</a:t>
            </a:r>
            <a:r>
              <a:rPr lang="en-GB" sz="2800" dirty="0"/>
              <a:t> </a:t>
            </a:r>
            <a:r>
              <a:rPr lang="en-GB" sz="2800" dirty="0" err="1"/>
              <a:t>graddau</a:t>
            </a:r>
            <a:r>
              <a:rPr lang="en-GB" sz="2800" dirty="0"/>
              <a:t> </a:t>
            </a:r>
            <a:r>
              <a:rPr lang="en-GB" sz="2800" dirty="0" err="1"/>
              <a:t>cynnydd</a:t>
            </a:r>
            <a:r>
              <a:rPr lang="en-GB" sz="2800" dirty="0"/>
              <a:t> </a:t>
            </a:r>
            <a:r>
              <a:rPr lang="en-GB" sz="2800" dirty="0" err="1"/>
              <a:t>disgyblion</a:t>
            </a:r>
            <a:r>
              <a:rPr lang="en-GB" sz="2800" dirty="0"/>
              <a:t> PYD </a:t>
            </a:r>
            <a:r>
              <a:rPr lang="en-GB" sz="2800" dirty="0" err="1"/>
              <a:t>yn</a:t>
            </a:r>
            <a:r>
              <a:rPr lang="en-GB" sz="2800" dirty="0"/>
              <a:t> well </a:t>
            </a:r>
            <a:r>
              <a:rPr lang="en-GB" sz="2800" dirty="0" err="1"/>
              <a:t>na</a:t>
            </a:r>
            <a:r>
              <a:rPr lang="en-GB" sz="2800" dirty="0"/>
              <a:t> </a:t>
            </a:r>
            <a:r>
              <a:rPr lang="en-GB" sz="2800" dirty="0" err="1"/>
              <a:t>Chymru</a:t>
            </a:r>
            <a:r>
              <a:rPr lang="en-GB" sz="2800" dirty="0"/>
              <a:t>. Dim </a:t>
            </a:r>
            <a:r>
              <a:rPr lang="en-GB" sz="2800" dirty="0" err="1"/>
              <a:t>ond</a:t>
            </a:r>
            <a:r>
              <a:rPr lang="en-GB" sz="2800" dirty="0"/>
              <a:t> </a:t>
            </a:r>
            <a:r>
              <a:rPr lang="en-GB" sz="2800" dirty="0" err="1"/>
              <a:t>chwech</a:t>
            </a:r>
            <a:r>
              <a:rPr lang="en-GB" sz="2800" dirty="0"/>
              <a:t> </a:t>
            </a:r>
            <a:r>
              <a:rPr lang="en-GB" sz="2800" dirty="0" err="1"/>
              <a:t>o’r</a:t>
            </a:r>
            <a:r>
              <a:rPr lang="en-GB" sz="2800" dirty="0"/>
              <a:t> 152 </a:t>
            </a:r>
            <a:r>
              <a:rPr lang="en-GB" sz="2800" dirty="0" err="1"/>
              <a:t>awdurdod</a:t>
            </a:r>
            <a:r>
              <a:rPr lang="en-GB" sz="2800" dirty="0"/>
              <a:t> </a:t>
            </a:r>
            <a:r>
              <a:rPr lang="en-GB" sz="2800" dirty="0" err="1"/>
              <a:t>lleol</a:t>
            </a:r>
            <a:r>
              <a:rPr lang="en-GB" sz="2800" dirty="0"/>
              <a:t> </a:t>
            </a:r>
            <a:r>
              <a:rPr lang="en-GB" sz="2800" dirty="0" err="1"/>
              <a:t>yn</a:t>
            </a:r>
            <a:r>
              <a:rPr lang="en-GB" sz="2800" dirty="0"/>
              <a:t> </a:t>
            </a:r>
            <a:r>
              <a:rPr lang="en-GB" sz="2800" dirty="0" err="1"/>
              <a:t>Lloegr</a:t>
            </a:r>
            <a:r>
              <a:rPr lang="en-GB" sz="2800" dirty="0"/>
              <a:t> </a:t>
            </a:r>
            <a:r>
              <a:rPr lang="en-GB" sz="2800" dirty="0" err="1"/>
              <a:t>sy’n</a:t>
            </a:r>
            <a:r>
              <a:rPr lang="en-GB" sz="2800" dirty="0"/>
              <a:t> is </a:t>
            </a:r>
            <a:r>
              <a:rPr lang="en-GB" sz="2800" dirty="0" err="1"/>
              <a:t>na</a:t>
            </a:r>
            <a:r>
              <a:rPr lang="en-GB" sz="2800" dirty="0"/>
              <a:t> </a:t>
            </a:r>
            <a:r>
              <a:rPr lang="en-GB" sz="2800" dirty="0" err="1"/>
              <a:t>Chymru</a:t>
            </a:r>
            <a:r>
              <a:rPr lang="en-GB" sz="2800" dirty="0"/>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STRATEGAETH GENEDLAETHOL I DACLO TLODI</a:t>
            </a:r>
          </a:p>
        </p:txBody>
      </p:sp>
      <p:sp>
        <p:nvSpPr>
          <p:cNvPr id="3" name="Text Placeholder 2"/>
          <p:cNvSpPr>
            <a:spLocks noGrp="1"/>
          </p:cNvSpPr>
          <p:nvPr>
            <p:ph type="body" idx="1"/>
          </p:nvPr>
        </p:nvSpPr>
        <p:spPr>
          <a:xfrm>
            <a:off x="762000" y="1219200"/>
            <a:ext cx="7659688" cy="3352800"/>
          </a:xfrm>
        </p:spPr>
        <p:txBody>
          <a:bodyPr>
            <a:normAutofit/>
          </a:bodyPr>
          <a:lstStyle/>
          <a:p>
            <a:pPr eaLnBrk="1" fontAlgn="auto" hangingPunct="1">
              <a:spcAft>
                <a:spcPts val="0"/>
              </a:spcAft>
              <a:buFont typeface="Arial" charset="0"/>
              <a:buChar char="•"/>
              <a:defRPr/>
            </a:pPr>
            <a:r>
              <a:rPr lang="en-GB" dirty="0" err="1"/>
              <a:t>Lleihau</a:t>
            </a:r>
            <a:r>
              <a:rPr lang="en-GB" dirty="0"/>
              <a:t> </a:t>
            </a:r>
            <a:r>
              <a:rPr lang="en-GB" dirty="0" err="1"/>
              <a:t>nifer</a:t>
            </a:r>
            <a:r>
              <a:rPr lang="en-GB" dirty="0"/>
              <a:t> </a:t>
            </a:r>
            <a:r>
              <a:rPr lang="en-GB" dirty="0" err="1"/>
              <a:t>teuluoedd</a:t>
            </a:r>
            <a:r>
              <a:rPr lang="en-GB" dirty="0"/>
              <a:t> </a:t>
            </a:r>
            <a:r>
              <a:rPr lang="en-GB" dirty="0" err="1"/>
              <a:t>mewn</a:t>
            </a:r>
            <a:r>
              <a:rPr lang="en-GB" dirty="0"/>
              <a:t> </a:t>
            </a:r>
            <a:r>
              <a:rPr lang="en-GB" dirty="0" err="1"/>
              <a:t>cartrefi</a:t>
            </a:r>
            <a:r>
              <a:rPr lang="en-GB" dirty="0"/>
              <a:t> </a:t>
            </a:r>
            <a:r>
              <a:rPr lang="en-GB" dirty="0" err="1"/>
              <a:t>heb</a:t>
            </a:r>
            <a:r>
              <a:rPr lang="en-GB" dirty="0"/>
              <a:t> </a:t>
            </a:r>
            <a:r>
              <a:rPr lang="en-GB" dirty="0" err="1"/>
              <a:t>waith</a:t>
            </a:r>
            <a:endParaRPr lang="en-GB" dirty="0"/>
          </a:p>
          <a:p>
            <a:pPr eaLnBrk="1" fontAlgn="auto" hangingPunct="1">
              <a:spcAft>
                <a:spcPts val="0"/>
              </a:spcAft>
              <a:buFont typeface="Arial" charset="0"/>
              <a:buChar char="•"/>
              <a:defRPr/>
            </a:pPr>
            <a:endParaRPr lang="en-GB" dirty="0"/>
          </a:p>
          <a:p>
            <a:pPr eaLnBrk="1" fontAlgn="auto" hangingPunct="1">
              <a:spcAft>
                <a:spcPts val="0"/>
              </a:spcAft>
              <a:buFont typeface="Arial" charset="0"/>
              <a:buChar char="•"/>
              <a:defRPr/>
            </a:pPr>
            <a:r>
              <a:rPr lang="en-GB" dirty="0" err="1"/>
              <a:t>Cynyddu</a:t>
            </a:r>
            <a:r>
              <a:rPr lang="en-GB" dirty="0"/>
              <a:t> </a:t>
            </a:r>
            <a:r>
              <a:rPr lang="en-GB" dirty="0" err="1"/>
              <a:t>sgiliau</a:t>
            </a:r>
            <a:r>
              <a:rPr lang="en-GB" dirty="0"/>
              <a:t> </a:t>
            </a:r>
            <a:r>
              <a:rPr lang="en-GB" dirty="0" err="1"/>
              <a:t>rhieni</a:t>
            </a:r>
            <a:r>
              <a:rPr lang="en-GB" dirty="0"/>
              <a:t> a </a:t>
            </a:r>
            <a:r>
              <a:rPr lang="en-GB" dirty="0" err="1"/>
              <a:t>phlant</a:t>
            </a:r>
            <a:endParaRPr lang="en-GB" dirty="0"/>
          </a:p>
          <a:p>
            <a:pPr eaLnBrk="1" fontAlgn="auto" hangingPunct="1">
              <a:spcAft>
                <a:spcPts val="0"/>
              </a:spcAft>
              <a:buFont typeface="Arial" charset="0"/>
              <a:buChar char="•"/>
              <a:defRPr/>
            </a:pPr>
            <a:endParaRPr lang="en-GB" dirty="0"/>
          </a:p>
          <a:p>
            <a:pPr eaLnBrk="1" fontAlgn="auto" hangingPunct="1">
              <a:spcAft>
                <a:spcPts val="0"/>
              </a:spcAft>
              <a:buFont typeface="Arial" charset="0"/>
              <a:buChar char="•"/>
              <a:defRPr/>
            </a:pPr>
            <a:r>
              <a:rPr lang="en-GB" dirty="0" err="1"/>
              <a:t>Lleihau</a:t>
            </a:r>
            <a:r>
              <a:rPr lang="en-GB" dirty="0"/>
              <a:t> </a:t>
            </a:r>
            <a:r>
              <a:rPr lang="en-GB" dirty="0" err="1"/>
              <a:t>canlyniadau</a:t>
            </a:r>
            <a:r>
              <a:rPr lang="en-GB" dirty="0"/>
              <a:t> </a:t>
            </a:r>
            <a:r>
              <a:rPr lang="en-GB" dirty="0" err="1"/>
              <a:t>anghfartaledd</a:t>
            </a:r>
            <a:endParaRPr lang="en-GB" dirty="0"/>
          </a:p>
          <a:p>
            <a:pPr eaLnBrk="1" fontAlgn="auto" hangingPunct="1">
              <a:spcAft>
                <a:spcPts val="0"/>
              </a:spcAft>
              <a:buFont typeface="Arial" charset="0"/>
              <a:buChar char="•"/>
              <a:defRPr/>
            </a:pPr>
            <a:endParaRPr lang="en-GB" dirty="0"/>
          </a:p>
          <a:p>
            <a:pPr eaLnBrk="1" fontAlgn="auto" hangingPunct="1">
              <a:spcAft>
                <a:spcPts val="0"/>
              </a:spcAft>
              <a:buFont typeface="Arial" charset="0"/>
              <a:buChar char="•"/>
              <a:defRPr/>
            </a:pPr>
            <a:r>
              <a:rPr lang="en-GB" dirty="0" err="1"/>
              <a:t>Datblygu</a:t>
            </a:r>
            <a:r>
              <a:rPr lang="en-GB" dirty="0"/>
              <a:t> </a:t>
            </a:r>
            <a:r>
              <a:rPr lang="en-GB" dirty="0" err="1"/>
              <a:t>economi</a:t>
            </a:r>
            <a:r>
              <a:rPr lang="en-GB" dirty="0"/>
              <a:t> </a:t>
            </a:r>
            <a:r>
              <a:rPr lang="en-GB" dirty="0" err="1"/>
              <a:t>Gymreig</a:t>
            </a:r>
            <a:r>
              <a:rPr lang="en-GB" dirty="0"/>
              <a:t> </a:t>
            </a:r>
            <a:r>
              <a:rPr lang="en-GB" dirty="0" err="1"/>
              <a:t>gref</a:t>
            </a:r>
            <a:endParaRPr lang="en-GB" dirty="0"/>
          </a:p>
          <a:p>
            <a:pPr eaLnBrk="1" fontAlgn="auto" hangingPunct="1">
              <a:spcAft>
                <a:spcPts val="0"/>
              </a:spcAft>
              <a:buFont typeface="Arial" charset="0"/>
              <a:buChar char="•"/>
              <a:defRPr/>
            </a:pPr>
            <a:endParaRPr lang="en-GB" dirty="0"/>
          </a:p>
          <a:p>
            <a:pPr eaLnBrk="1" fontAlgn="auto" hangingPunct="1">
              <a:spcAft>
                <a:spcPts val="0"/>
              </a:spcAft>
              <a:buFont typeface="Arial" charset="0"/>
              <a:buChar char="•"/>
              <a:defRPr/>
            </a:pPr>
            <a:r>
              <a:rPr lang="en-GB" dirty="0" err="1"/>
              <a:t>Cefnogaeth</a:t>
            </a:r>
            <a:r>
              <a:rPr lang="en-GB" dirty="0"/>
              <a:t> </a:t>
            </a:r>
            <a:r>
              <a:rPr lang="en-GB" dirty="0" err="1"/>
              <a:t>weithredol</a:t>
            </a:r>
            <a:r>
              <a:rPr lang="en-GB" dirty="0"/>
              <a:t> </a:t>
            </a:r>
            <a:r>
              <a:rPr lang="en-GB" dirty="0" err="1"/>
              <a:t>i</a:t>
            </a:r>
            <a:r>
              <a:rPr lang="en-GB" dirty="0"/>
              <a:t> </a:t>
            </a:r>
            <a:r>
              <a:rPr lang="en-GB" dirty="0" err="1"/>
              <a:t>gartrefi</a:t>
            </a:r>
            <a:r>
              <a:rPr lang="en-GB" dirty="0"/>
              <a:t> </a:t>
            </a:r>
            <a:r>
              <a:rPr lang="en-GB" dirty="0" err="1"/>
              <a:t>tlawd</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7"/>
          <p:cNvPicPr>
            <a:picLocks noChangeAspect="1"/>
          </p:cNvPicPr>
          <p:nvPr/>
        </p:nvPicPr>
        <p:blipFill>
          <a:blip r:embed="rId2"/>
          <a:srcRect/>
          <a:stretch>
            <a:fillRect/>
          </a:stretch>
        </p:blipFill>
        <p:spPr bwMode="auto">
          <a:xfrm>
            <a:off x="971550" y="1052513"/>
            <a:ext cx="7505700" cy="5043487"/>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err="1"/>
              <a:t>RôL</a:t>
            </a:r>
            <a:r>
              <a:rPr lang="en-GB" dirty="0"/>
              <a:t> ADDYSG</a:t>
            </a:r>
          </a:p>
        </p:txBody>
      </p:sp>
      <p:sp>
        <p:nvSpPr>
          <p:cNvPr id="3" name="Text Placeholder 2"/>
          <p:cNvSpPr>
            <a:spLocks noGrp="1"/>
          </p:cNvSpPr>
          <p:nvPr>
            <p:ph type="body" idx="1"/>
          </p:nvPr>
        </p:nvSpPr>
        <p:spPr>
          <a:xfrm>
            <a:off x="722313" y="762000"/>
            <a:ext cx="7772400" cy="3644901"/>
          </a:xfrm>
        </p:spPr>
        <p:txBody>
          <a:bodyPr>
            <a:normAutofit lnSpcReduction="10000"/>
          </a:bodyPr>
          <a:lstStyle/>
          <a:p>
            <a:pPr eaLnBrk="1" fontAlgn="auto" hangingPunct="1">
              <a:spcAft>
                <a:spcPts val="0"/>
              </a:spcAft>
              <a:buFont typeface="Arial"/>
              <a:buNone/>
              <a:defRPr/>
            </a:pPr>
            <a:r>
              <a:rPr lang="en-GB" sz="2400" u="sng" dirty="0"/>
              <a:t>ERW </a:t>
            </a:r>
            <a:r>
              <a:rPr lang="en-GB" sz="2400" u="sng" dirty="0" err="1"/>
              <a:t>yn</a:t>
            </a:r>
            <a:r>
              <a:rPr lang="en-GB" sz="2400" u="sng" dirty="0"/>
              <a:t> </a:t>
            </a:r>
            <a:r>
              <a:rPr lang="en-GB" sz="2400" u="sng" dirty="0" err="1"/>
              <a:t>argymell</a:t>
            </a:r>
            <a:r>
              <a:rPr lang="en-GB" sz="2400" dirty="0"/>
              <a:t>:</a:t>
            </a:r>
          </a:p>
          <a:p>
            <a:pPr eaLnBrk="1" fontAlgn="auto" hangingPunct="1">
              <a:spcAft>
                <a:spcPts val="0"/>
              </a:spcAft>
              <a:buFont typeface="Arial" charset="0"/>
              <a:buChar char="•"/>
              <a:defRPr/>
            </a:pPr>
            <a:r>
              <a:rPr lang="en-GB" sz="2400" dirty="0" err="1"/>
              <a:t>Tracio</a:t>
            </a:r>
            <a:r>
              <a:rPr lang="en-GB" sz="2400" dirty="0"/>
              <a:t> </a:t>
            </a:r>
            <a:r>
              <a:rPr lang="en-GB" sz="2400" dirty="0" err="1"/>
              <a:t>cynnydd</a:t>
            </a:r>
            <a:r>
              <a:rPr lang="en-GB" sz="2400" dirty="0"/>
              <a:t> </a:t>
            </a:r>
            <a:r>
              <a:rPr lang="en-GB" sz="2400" dirty="0" err="1"/>
              <a:t>disgyblion</a:t>
            </a:r>
            <a:endParaRPr lang="en-GB" sz="2400" dirty="0"/>
          </a:p>
          <a:p>
            <a:pPr eaLnBrk="1" fontAlgn="auto" hangingPunct="1">
              <a:spcAft>
                <a:spcPts val="0"/>
              </a:spcAft>
              <a:buFont typeface="Arial" charset="0"/>
              <a:buChar char="•"/>
              <a:defRPr/>
            </a:pPr>
            <a:r>
              <a:rPr lang="en-GB" sz="2400" dirty="0" err="1"/>
              <a:t>Hyfforddi</a:t>
            </a:r>
            <a:r>
              <a:rPr lang="en-GB" sz="2400" dirty="0"/>
              <a:t>/</a:t>
            </a:r>
            <a:r>
              <a:rPr lang="en-GB" sz="2400" dirty="0" err="1"/>
              <a:t>mentora</a:t>
            </a:r>
            <a:r>
              <a:rPr lang="en-GB" sz="2400" dirty="0"/>
              <a:t> </a:t>
            </a:r>
            <a:r>
              <a:rPr lang="en-GB" sz="2400" dirty="0" err="1"/>
              <a:t>unigolion</a:t>
            </a:r>
            <a:endParaRPr lang="en-GB" sz="2400" dirty="0"/>
          </a:p>
          <a:p>
            <a:pPr eaLnBrk="1" fontAlgn="auto" hangingPunct="1">
              <a:spcAft>
                <a:spcPts val="0"/>
              </a:spcAft>
              <a:buFont typeface="Arial" charset="0"/>
              <a:buChar char="•"/>
              <a:defRPr/>
            </a:pPr>
            <a:r>
              <a:rPr lang="en-GB" sz="2400" dirty="0" err="1"/>
              <a:t>Datblygu</a:t>
            </a:r>
            <a:r>
              <a:rPr lang="en-GB" sz="2400" dirty="0"/>
              <a:t> </a:t>
            </a:r>
            <a:r>
              <a:rPr lang="en-GB" sz="2400" dirty="0" err="1"/>
              <a:t>sgiliau</a:t>
            </a:r>
            <a:r>
              <a:rPr lang="en-GB" sz="2400" dirty="0"/>
              <a:t> </a:t>
            </a:r>
            <a:r>
              <a:rPr lang="en-GB" sz="2400" dirty="0" err="1"/>
              <a:t>meddwl</a:t>
            </a:r>
            <a:r>
              <a:rPr lang="en-GB" sz="2400" dirty="0"/>
              <a:t> </a:t>
            </a:r>
            <a:r>
              <a:rPr lang="en-GB" sz="2400" dirty="0" err="1"/>
              <a:t>beirniadol</a:t>
            </a:r>
            <a:r>
              <a:rPr lang="en-GB" sz="2400" dirty="0"/>
              <a:t> </a:t>
            </a:r>
            <a:r>
              <a:rPr lang="en-GB" sz="2400" dirty="0" err="1"/>
              <a:t>Llythrennedd</a:t>
            </a:r>
            <a:endParaRPr lang="en-GB" sz="2400" dirty="0"/>
          </a:p>
          <a:p>
            <a:pPr eaLnBrk="1" fontAlgn="auto" hangingPunct="1">
              <a:spcAft>
                <a:spcPts val="0"/>
              </a:spcAft>
              <a:buFont typeface="Arial" charset="0"/>
              <a:buChar char="•"/>
              <a:defRPr/>
            </a:pPr>
            <a:r>
              <a:rPr lang="en-GB" sz="2400" dirty="0" err="1"/>
              <a:t>Datblygu</a:t>
            </a:r>
            <a:r>
              <a:rPr lang="en-GB" sz="2400" dirty="0"/>
              <a:t> </a:t>
            </a:r>
            <a:r>
              <a:rPr lang="en-GB" sz="2400" dirty="0" err="1"/>
              <a:t>sgiliau</a:t>
            </a:r>
            <a:r>
              <a:rPr lang="en-GB" sz="2400" dirty="0"/>
              <a:t> </a:t>
            </a:r>
            <a:r>
              <a:rPr lang="en-GB" sz="2400" dirty="0" err="1"/>
              <a:t>cymdeithasol</a:t>
            </a:r>
            <a:r>
              <a:rPr lang="en-GB" sz="2400" dirty="0"/>
              <a:t> ac </a:t>
            </a:r>
            <a:r>
              <a:rPr lang="en-GB" sz="2400" dirty="0" err="1"/>
              <a:t>emosiynol</a:t>
            </a:r>
            <a:endParaRPr lang="en-GB" sz="2400" dirty="0"/>
          </a:p>
          <a:p>
            <a:pPr eaLnBrk="1" fontAlgn="auto" hangingPunct="1">
              <a:spcAft>
                <a:spcPts val="0"/>
              </a:spcAft>
              <a:buFont typeface="Arial" charset="0"/>
              <a:buChar char="•"/>
              <a:defRPr/>
            </a:pPr>
            <a:r>
              <a:rPr lang="en-GB" sz="2400" dirty="0" err="1"/>
              <a:t>Ffocysu</a:t>
            </a:r>
            <a:r>
              <a:rPr lang="en-GB" sz="2400" dirty="0"/>
              <a:t> </a:t>
            </a:r>
            <a:r>
              <a:rPr lang="en-GB" sz="2400" dirty="0" err="1"/>
              <a:t>ar</a:t>
            </a:r>
            <a:r>
              <a:rPr lang="en-GB" sz="2400" dirty="0"/>
              <a:t> les (</a:t>
            </a:r>
            <a:r>
              <a:rPr lang="en-GB" sz="2400" dirty="0" err="1"/>
              <a:t>e.e.</a:t>
            </a:r>
            <a:r>
              <a:rPr lang="en-GB" sz="2400" dirty="0"/>
              <a:t> </a:t>
            </a:r>
            <a:r>
              <a:rPr lang="en-GB" sz="2400" dirty="0" err="1"/>
              <a:t>presenoldeb</a:t>
            </a:r>
            <a:r>
              <a:rPr lang="en-GB" sz="2400" dirty="0"/>
              <a:t> ac </a:t>
            </a:r>
            <a:r>
              <a:rPr lang="en-GB" sz="2400" dirty="0" err="1"/>
              <a:t>ymddygiad</a:t>
            </a:r>
            <a:r>
              <a:rPr lang="en-GB" sz="2400" dirty="0"/>
              <a:t>)</a:t>
            </a:r>
          </a:p>
          <a:p>
            <a:pPr eaLnBrk="1" fontAlgn="auto" hangingPunct="1">
              <a:spcAft>
                <a:spcPts val="0"/>
              </a:spcAft>
              <a:buFont typeface="Arial" charset="0"/>
              <a:buChar char="•"/>
              <a:defRPr/>
            </a:pPr>
            <a:r>
              <a:rPr lang="en-GB" sz="2400" dirty="0" err="1"/>
              <a:t>Cwricwlwm</a:t>
            </a:r>
            <a:r>
              <a:rPr lang="en-GB" sz="2400" dirty="0"/>
              <a:t> </a:t>
            </a:r>
            <a:r>
              <a:rPr lang="en-GB" sz="2400" dirty="0" err="1"/>
              <a:t>perthasol</a:t>
            </a:r>
            <a:r>
              <a:rPr lang="en-GB" sz="2400" dirty="0"/>
              <a:t> </a:t>
            </a:r>
            <a:r>
              <a:rPr lang="en-GB" sz="2400" dirty="0" err="1"/>
              <a:t>sy’n</a:t>
            </a:r>
            <a:r>
              <a:rPr lang="en-GB" sz="2400" dirty="0"/>
              <a:t> </a:t>
            </a:r>
            <a:r>
              <a:rPr lang="en-GB" sz="2400" dirty="0" err="1"/>
              <a:t>ysbrydoli</a:t>
            </a:r>
            <a:endParaRPr lang="en-GB" sz="2400" dirty="0"/>
          </a:p>
          <a:p>
            <a:pPr eaLnBrk="1" fontAlgn="auto" hangingPunct="1">
              <a:spcAft>
                <a:spcPts val="0"/>
              </a:spcAft>
              <a:buFont typeface="Arial" charset="0"/>
              <a:buChar char="•"/>
              <a:defRPr/>
            </a:pPr>
            <a:r>
              <a:rPr lang="en-GB" sz="2400" dirty="0" err="1"/>
              <a:t>Gwrando</a:t>
            </a:r>
            <a:r>
              <a:rPr lang="en-GB" sz="2400" dirty="0"/>
              <a:t> </a:t>
            </a:r>
            <a:r>
              <a:rPr lang="en-GB" sz="2400" dirty="0" err="1"/>
              <a:t>ar</a:t>
            </a:r>
            <a:r>
              <a:rPr lang="en-GB" sz="2400" dirty="0"/>
              <a:t> y </a:t>
            </a:r>
            <a:r>
              <a:rPr lang="en-GB" sz="2400" dirty="0" err="1"/>
              <a:t>disgyblion</a:t>
            </a:r>
            <a:endParaRPr lang="en-GB" sz="2400" dirty="0"/>
          </a:p>
          <a:p>
            <a:pPr eaLnBrk="1" fontAlgn="auto" hangingPunct="1">
              <a:spcAft>
                <a:spcPts val="0"/>
              </a:spcAft>
              <a:buFont typeface="Arial" charset="0"/>
              <a:buChar char="•"/>
              <a:defRPr/>
            </a:pPr>
            <a:r>
              <a:rPr lang="en-GB" sz="2400" dirty="0" err="1"/>
              <a:t>Datblygu</a:t>
            </a:r>
            <a:r>
              <a:rPr lang="en-GB" sz="2400" dirty="0"/>
              <a:t> </a:t>
            </a:r>
            <a:r>
              <a:rPr lang="en-GB" sz="2400" dirty="0" err="1"/>
              <a:t>cyswllt</a:t>
            </a:r>
            <a:r>
              <a:rPr lang="en-GB" sz="2400" dirty="0"/>
              <a:t> </a:t>
            </a:r>
            <a:r>
              <a:rPr lang="en-GB" sz="2400" dirty="0" err="1"/>
              <a:t>gyda</a:t>
            </a:r>
            <a:r>
              <a:rPr lang="en-GB" sz="2400" dirty="0"/>
              <a:t> </a:t>
            </a:r>
            <a:r>
              <a:rPr lang="en-GB" sz="2400" dirty="0" err="1"/>
              <a:t>rhieni</a:t>
            </a:r>
            <a:endParaRPr lang="en-GB"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838200"/>
            <a:ext cx="8077200" cy="563562"/>
          </a:xfrm>
        </p:spPr>
        <p:txBody>
          <a:bodyPr>
            <a:normAutofit fontScale="90000"/>
          </a:bodyPr>
          <a:lstStyle/>
          <a:p>
            <a:r>
              <a:rPr lang="en-GB" dirty="0"/>
              <a:t>ESTYN (2014) </a:t>
            </a:r>
            <a:r>
              <a:rPr lang="en-GB" dirty="0" err="1"/>
              <a:t>yn</a:t>
            </a:r>
            <a:r>
              <a:rPr lang="en-GB" dirty="0"/>
              <a:t> </a:t>
            </a:r>
            <a:r>
              <a:rPr lang="en-GB" dirty="0" err="1"/>
              <a:t>argymell</a:t>
            </a:r>
            <a:endParaRPr lang="en-GB" dirty="0"/>
          </a:p>
        </p:txBody>
      </p:sp>
      <p:sp>
        <p:nvSpPr>
          <p:cNvPr id="5" name="Content Placeholder 4"/>
          <p:cNvSpPr>
            <a:spLocks noGrp="1"/>
          </p:cNvSpPr>
          <p:nvPr>
            <p:ph idx="1"/>
          </p:nvPr>
        </p:nvSpPr>
        <p:spPr/>
        <p:txBody>
          <a:bodyPr>
            <a:normAutofit lnSpcReduction="10000"/>
          </a:bodyPr>
          <a:lstStyle/>
          <a:p>
            <a:r>
              <a:rPr lang="en-GB" sz="2600" dirty="0" err="1"/>
              <a:t>Strategaeth</a:t>
            </a:r>
            <a:r>
              <a:rPr lang="en-GB" sz="2600" dirty="0"/>
              <a:t> </a:t>
            </a:r>
            <a:r>
              <a:rPr lang="en-GB" sz="2600" dirty="0" err="1"/>
              <a:t>ysgol-gyfan</a:t>
            </a:r>
            <a:endParaRPr lang="en-GB" sz="2600" dirty="0"/>
          </a:p>
          <a:p>
            <a:r>
              <a:rPr lang="en-GB" sz="2600" dirty="0" err="1"/>
              <a:t>Defnyddio</a:t>
            </a:r>
            <a:r>
              <a:rPr lang="en-GB" sz="2600" dirty="0"/>
              <a:t> data </a:t>
            </a:r>
            <a:r>
              <a:rPr lang="en-GB" sz="2600" dirty="0" err="1"/>
              <a:t>i</a:t>
            </a:r>
            <a:r>
              <a:rPr lang="en-GB" sz="2600" dirty="0"/>
              <a:t> </a:t>
            </a:r>
            <a:r>
              <a:rPr lang="en-GB" sz="2600" dirty="0" err="1"/>
              <a:t>adnabod</a:t>
            </a:r>
            <a:r>
              <a:rPr lang="en-GB" sz="2600" dirty="0"/>
              <a:t> a </a:t>
            </a:r>
            <a:r>
              <a:rPr lang="en-GB" sz="2600" dirty="0" err="1"/>
              <a:t>thracio</a:t>
            </a:r>
            <a:r>
              <a:rPr lang="en-GB" sz="2600" dirty="0"/>
              <a:t> </a:t>
            </a:r>
            <a:r>
              <a:rPr lang="en-GB" sz="2600" dirty="0" err="1"/>
              <a:t>cynnydd</a:t>
            </a:r>
            <a:endParaRPr lang="en-GB" sz="2600" dirty="0"/>
          </a:p>
          <a:p>
            <a:r>
              <a:rPr lang="en-GB" sz="2600" dirty="0" err="1"/>
              <a:t>Sgiliau</a:t>
            </a:r>
            <a:r>
              <a:rPr lang="en-GB" sz="2600" dirty="0"/>
              <a:t> </a:t>
            </a:r>
            <a:r>
              <a:rPr lang="en-GB" sz="2600" dirty="0" err="1"/>
              <a:t>llythrennedd</a:t>
            </a:r>
            <a:r>
              <a:rPr lang="en-GB" sz="2600" dirty="0"/>
              <a:t> a </a:t>
            </a:r>
            <a:r>
              <a:rPr lang="en-GB" sz="2600" dirty="0" err="1"/>
              <a:t>dysgu</a:t>
            </a:r>
            <a:endParaRPr lang="en-GB" sz="2600" dirty="0"/>
          </a:p>
          <a:p>
            <a:r>
              <a:rPr lang="en-GB" sz="2600" dirty="0" err="1"/>
              <a:t>Sgiliau</a:t>
            </a:r>
            <a:r>
              <a:rPr lang="en-GB" sz="2600" dirty="0"/>
              <a:t> </a:t>
            </a:r>
            <a:r>
              <a:rPr lang="en-GB" sz="2600" dirty="0" err="1"/>
              <a:t>emosiynol</a:t>
            </a:r>
            <a:r>
              <a:rPr lang="en-GB" sz="2600" dirty="0"/>
              <a:t> a </a:t>
            </a:r>
            <a:r>
              <a:rPr lang="en-GB" sz="2600" dirty="0" err="1"/>
              <a:t>chymdeithasol</a:t>
            </a:r>
            <a:endParaRPr lang="en-GB" sz="2600" dirty="0"/>
          </a:p>
          <a:p>
            <a:r>
              <a:rPr lang="en-GB" sz="2600" dirty="0" err="1"/>
              <a:t>Presenoldeb</a:t>
            </a:r>
            <a:r>
              <a:rPr lang="en-GB" sz="2600" dirty="0"/>
              <a:t>, </a:t>
            </a:r>
            <a:r>
              <a:rPr lang="en-GB" sz="2600" dirty="0" err="1"/>
              <a:t>prydlondeb</a:t>
            </a:r>
            <a:r>
              <a:rPr lang="en-GB" sz="2600" dirty="0"/>
              <a:t> ac </a:t>
            </a:r>
            <a:r>
              <a:rPr lang="en-GB" sz="2600" dirty="0" err="1"/>
              <a:t>ymddygiad</a:t>
            </a:r>
            <a:endParaRPr lang="en-GB" sz="2600" dirty="0"/>
          </a:p>
          <a:p>
            <a:r>
              <a:rPr lang="en-GB" sz="2600" dirty="0" err="1"/>
              <a:t>Teilwra’r</a:t>
            </a:r>
            <a:r>
              <a:rPr lang="en-GB" sz="2600" dirty="0"/>
              <a:t> </a:t>
            </a:r>
            <a:r>
              <a:rPr lang="en-GB" sz="2600" dirty="0" err="1"/>
              <a:t>cwricwlwm</a:t>
            </a:r>
            <a:endParaRPr lang="en-GB" sz="2600" dirty="0"/>
          </a:p>
          <a:p>
            <a:r>
              <a:rPr lang="en-GB" sz="2600" dirty="0" err="1"/>
              <a:t>Cyfoethogi</a:t>
            </a:r>
            <a:r>
              <a:rPr lang="en-GB" sz="2600" dirty="0"/>
              <a:t> </a:t>
            </a:r>
            <a:r>
              <a:rPr lang="en-GB" sz="2600" dirty="0" err="1"/>
              <a:t>profiadau</a:t>
            </a:r>
            <a:endParaRPr lang="en-GB" sz="2600" dirty="0"/>
          </a:p>
          <a:p>
            <a:r>
              <a:rPr lang="en-GB" sz="2600" dirty="0" err="1"/>
              <a:t>Gwrando</a:t>
            </a:r>
            <a:r>
              <a:rPr lang="en-GB" sz="2600" dirty="0"/>
              <a:t> </a:t>
            </a:r>
            <a:r>
              <a:rPr lang="en-GB" sz="2600" dirty="0" err="1"/>
              <a:t>ar</a:t>
            </a:r>
            <a:r>
              <a:rPr lang="en-GB" sz="2600" dirty="0"/>
              <a:t> </a:t>
            </a:r>
            <a:r>
              <a:rPr lang="en-GB" sz="2600" dirty="0" err="1"/>
              <a:t>ddysgwyr</a:t>
            </a:r>
            <a:endParaRPr lang="en-GB" sz="2600" dirty="0"/>
          </a:p>
          <a:p>
            <a:r>
              <a:rPr lang="en-GB" sz="2600" dirty="0" err="1"/>
              <a:t>Cynnwys</a:t>
            </a:r>
            <a:r>
              <a:rPr lang="en-GB" sz="2600" dirty="0"/>
              <a:t> </a:t>
            </a:r>
            <a:r>
              <a:rPr lang="en-GB" sz="2600" dirty="0" err="1"/>
              <a:t>rhieni</a:t>
            </a:r>
            <a:endParaRPr lang="en-GB" sz="2600" dirty="0"/>
          </a:p>
          <a:p>
            <a:r>
              <a:rPr lang="en-GB" sz="2600" dirty="0" err="1"/>
              <a:t>Datblygu</a:t>
            </a:r>
            <a:r>
              <a:rPr lang="en-GB" sz="2600" dirty="0"/>
              <a:t> </a:t>
            </a:r>
            <a:r>
              <a:rPr lang="en-GB" sz="2600" dirty="0" err="1"/>
              <a:t>arbenigedd</a:t>
            </a:r>
            <a:r>
              <a:rPr lang="en-GB" sz="2600" dirty="0"/>
              <a:t> staff</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normAutofit/>
          </a:bodyPr>
          <a:lstStyle/>
          <a:p>
            <a:pPr eaLnBrk="1" hangingPunct="1"/>
            <a:r>
              <a:rPr lang="en-GB" u="sng" dirty="0" err="1"/>
              <a:t>Blaenoriaeth</a:t>
            </a:r>
            <a:r>
              <a:rPr lang="en-GB" u="sng" dirty="0"/>
              <a:t> </a:t>
            </a:r>
            <a:r>
              <a:rPr lang="en-GB" u="sng" dirty="0" err="1"/>
              <a:t>Cenedlaethol</a:t>
            </a:r>
            <a:endParaRPr lang="en-GB" u="sng" dirty="0"/>
          </a:p>
        </p:txBody>
      </p:sp>
      <p:sp>
        <p:nvSpPr>
          <p:cNvPr id="28675" name="Content Placeholder 2"/>
          <p:cNvSpPr>
            <a:spLocks noGrp="1"/>
          </p:cNvSpPr>
          <p:nvPr>
            <p:ph idx="1"/>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buFont typeface="Arial" charset="0"/>
              <a:buNone/>
            </a:pPr>
            <a:r>
              <a:rPr lang="en-GB" sz="2000" dirty="0"/>
              <a:t>   </a:t>
            </a:r>
          </a:p>
          <a:p>
            <a:pPr eaLnBrk="1" hangingPunct="1">
              <a:buFont typeface="Arial" charset="0"/>
              <a:buNone/>
            </a:pPr>
            <a:endParaRPr lang="en-GB" sz="2000" dirty="0"/>
          </a:p>
          <a:p>
            <a:pPr eaLnBrk="1" hangingPunct="1">
              <a:buFont typeface="Arial" charset="0"/>
              <a:buNone/>
            </a:pPr>
            <a:endParaRPr lang="en-GB" sz="2000" dirty="0"/>
          </a:p>
          <a:p>
            <a:pPr eaLnBrk="1" hangingPunct="1">
              <a:buFont typeface="Arial" charset="0"/>
              <a:buNone/>
            </a:pPr>
            <a:r>
              <a:rPr lang="en-GB" sz="2000" dirty="0"/>
              <a:t>  </a:t>
            </a:r>
            <a:r>
              <a:rPr lang="en-GB" dirty="0"/>
              <a:t>’From tonight, cutting the link between deprivation and attainment  becomes our top priority</a:t>
            </a:r>
            <a:r>
              <a:rPr lang="en-GB" sz="2000" dirty="0"/>
              <a:t>’.</a:t>
            </a:r>
          </a:p>
          <a:p>
            <a:pPr eaLnBrk="1" hangingPunct="1">
              <a:buFont typeface="Arial" charset="0"/>
              <a:buNone/>
            </a:pPr>
            <a:endParaRPr lang="en-GB" sz="2000" dirty="0"/>
          </a:p>
          <a:p>
            <a:pPr eaLnBrk="1" hangingPunct="1">
              <a:buFont typeface="Arial" charset="0"/>
              <a:buNone/>
            </a:pPr>
            <a:r>
              <a:rPr lang="en-GB" sz="2000" dirty="0"/>
              <a:t>      Huw Lewis, </a:t>
            </a:r>
            <a:r>
              <a:rPr lang="en-GB" sz="2000" dirty="0" err="1"/>
              <a:t>Gweinidog</a:t>
            </a:r>
            <a:r>
              <a:rPr lang="en-GB" sz="2000" dirty="0"/>
              <a:t> </a:t>
            </a:r>
            <a:r>
              <a:rPr lang="en-GB" sz="2000" dirty="0" err="1"/>
              <a:t>Addysg</a:t>
            </a:r>
            <a:r>
              <a:rPr lang="en-GB" sz="2000" dirty="0"/>
              <a:t> a </a:t>
            </a:r>
            <a:r>
              <a:rPr lang="en-GB" sz="2000" dirty="0" err="1"/>
              <a:t>Sgiliau</a:t>
            </a:r>
            <a:r>
              <a:rPr lang="en-GB" sz="2000" dirty="0"/>
              <a:t>; 15 </a:t>
            </a:r>
            <a:r>
              <a:rPr lang="en-GB" sz="2000" dirty="0" err="1"/>
              <a:t>Hydref</a:t>
            </a:r>
            <a:r>
              <a:rPr lang="en-GB" sz="2000" dirty="0"/>
              <a:t>, 2013.</a:t>
            </a:r>
          </a:p>
          <a:p>
            <a:pPr eaLnBrk="1" hangingPunct="1">
              <a:buFont typeface="Arial" charset="0"/>
              <a:buNone/>
            </a:pPr>
            <a:endParaRPr lang="en-GB" sz="2000" dirty="0"/>
          </a:p>
          <a:p>
            <a:pPr eaLnBrk="1" hangingPunct="1">
              <a:buFont typeface="Arial" charset="0"/>
              <a:buNone/>
            </a:pPr>
            <a:r>
              <a:rPr lang="en-GB" sz="2000" dirty="0"/>
              <a:t>    </a:t>
            </a:r>
            <a:endParaRPr lang="en-GB" sz="2000" i="1"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normAutofit/>
          </a:bodyPr>
          <a:lstStyle/>
          <a:p>
            <a:pPr eaLnBrk="1" hangingPunct="1"/>
            <a:r>
              <a:rPr lang="en-GB" dirty="0" err="1"/>
              <a:t>Ydyn</a:t>
            </a:r>
            <a:r>
              <a:rPr lang="en-GB" dirty="0"/>
              <a:t> </a:t>
            </a:r>
            <a:r>
              <a:rPr lang="en-GB" dirty="0" err="1"/>
              <a:t>ni’n</a:t>
            </a:r>
            <a:r>
              <a:rPr lang="en-GB" dirty="0"/>
              <a:t> </a:t>
            </a:r>
            <a:r>
              <a:rPr lang="en-GB" dirty="0" err="1"/>
              <a:t>gallu</a:t>
            </a:r>
            <a:r>
              <a:rPr lang="en-GB" dirty="0"/>
              <a:t> </a:t>
            </a:r>
            <a:r>
              <a:rPr lang="en-GB" dirty="0" err="1"/>
              <a:t>symud</a:t>
            </a:r>
            <a:r>
              <a:rPr lang="en-GB" dirty="0"/>
              <a:t> </a:t>
            </a:r>
            <a:r>
              <a:rPr lang="en-GB" dirty="0" err="1"/>
              <a:t>mlaen</a:t>
            </a:r>
            <a:r>
              <a:rPr lang="en-GB" dirty="0"/>
              <a:t>?</a:t>
            </a:r>
          </a:p>
        </p:txBody>
      </p:sp>
      <p:sp>
        <p:nvSpPr>
          <p:cNvPr id="29699" name="Content Placeholder 2"/>
          <p:cNvSpPr>
            <a:spLocks noGrp="1"/>
          </p:cNvSpPr>
          <p:nvPr>
            <p:ph idx="1"/>
          </p:nvPr>
        </p:nvSpPr>
        <p:spPr bwMode="auto">
          <a:noFill/>
          <a:ln>
            <a:miter lim="800000"/>
            <a:headEnd/>
            <a:tailEnd/>
          </a:ln>
        </p:spPr>
        <p:txBody>
          <a:bodyPr vert="horz" wrap="square" lIns="91440" tIns="45720" rIns="91440" bIns="45720" numCol="1" anchor="t" anchorCtr="0" compatLnSpc="1">
            <a:prstTxWarp prst="textNoShape">
              <a:avLst/>
            </a:prstTxWarp>
            <a:normAutofit/>
          </a:bodyPr>
          <a:lstStyle/>
          <a:p>
            <a:pPr eaLnBrk="1" hangingPunct="1">
              <a:buFont typeface="Arial" charset="0"/>
              <a:buNone/>
            </a:pPr>
            <a:endParaRPr lang="en-GB" dirty="0"/>
          </a:p>
          <a:p>
            <a:pPr eaLnBrk="1" hangingPunct="1"/>
            <a:r>
              <a:rPr lang="en-GB" u="sng" dirty="0" err="1"/>
              <a:t>Cwestiwn</a:t>
            </a:r>
            <a:r>
              <a:rPr lang="en-GB" u="sng" dirty="0"/>
              <a:t> </a:t>
            </a:r>
            <a:r>
              <a:rPr lang="en-GB" u="sng" dirty="0" err="1"/>
              <a:t>Allweddol</a:t>
            </a:r>
            <a:r>
              <a:rPr lang="en-GB" u="sng" dirty="0"/>
              <a:t>:</a:t>
            </a:r>
            <a:r>
              <a:rPr lang="en-GB" dirty="0"/>
              <a:t> </a:t>
            </a:r>
            <a:r>
              <a:rPr lang="en-GB" b="1" dirty="0"/>
              <a:t>a </a:t>
            </a:r>
            <a:r>
              <a:rPr lang="en-GB" b="1" dirty="0" err="1"/>
              <a:t>fyddwn</a:t>
            </a:r>
            <a:r>
              <a:rPr lang="en-GB" b="1" dirty="0"/>
              <a:t> </a:t>
            </a:r>
            <a:r>
              <a:rPr lang="en-GB" b="1" dirty="0" err="1"/>
              <a:t>ni’n</a:t>
            </a:r>
            <a:r>
              <a:rPr lang="en-GB" b="1" dirty="0"/>
              <a:t> </a:t>
            </a:r>
            <a:r>
              <a:rPr lang="en-GB" b="1" dirty="0" err="1"/>
              <a:t>trechu’r</a:t>
            </a:r>
            <a:r>
              <a:rPr lang="en-GB" b="1" dirty="0"/>
              <a:t> </a:t>
            </a:r>
            <a:r>
              <a:rPr lang="en-GB" b="1" dirty="0" err="1"/>
              <a:t>broblem</a:t>
            </a:r>
            <a:r>
              <a:rPr lang="en-GB" b="1" dirty="0"/>
              <a:t> </a:t>
            </a:r>
            <a:r>
              <a:rPr lang="en-GB" b="1" dirty="0" err="1"/>
              <a:t>sylfaenol</a:t>
            </a:r>
            <a:r>
              <a:rPr lang="en-GB" b="1" dirty="0"/>
              <a:t> </a:t>
            </a:r>
            <a:r>
              <a:rPr lang="en-GB" b="1" dirty="0" err="1"/>
              <a:t>yma</a:t>
            </a:r>
            <a:r>
              <a:rPr lang="en-GB" b="1" dirty="0"/>
              <a:t> o </a:t>
            </a:r>
            <a:r>
              <a:rPr lang="en-GB" b="1" dirty="0" err="1"/>
              <a:t>fewn</a:t>
            </a:r>
            <a:r>
              <a:rPr lang="en-GB" b="1" dirty="0"/>
              <a:t> </a:t>
            </a:r>
            <a:r>
              <a:rPr lang="en-GB" b="1" dirty="0" err="1"/>
              <a:t>addysg</a:t>
            </a:r>
            <a:r>
              <a:rPr lang="en-GB" b="1" dirty="0"/>
              <a:t> </a:t>
            </a:r>
            <a:r>
              <a:rPr lang="en-GB" b="1" dirty="0" err="1"/>
              <a:t>yng</a:t>
            </a:r>
            <a:r>
              <a:rPr lang="en-GB" b="1" dirty="0"/>
              <a:t> </a:t>
            </a:r>
            <a:r>
              <a:rPr lang="en-GB" b="1" dirty="0" err="1"/>
              <a:t>Nghymru</a:t>
            </a:r>
            <a:r>
              <a:rPr lang="en-GB" b="1" dirty="0"/>
              <a:t> </a:t>
            </a:r>
            <a:r>
              <a:rPr lang="en-GB" b="1" dirty="0" err="1"/>
              <a:t>wrth</a:t>
            </a:r>
            <a:r>
              <a:rPr lang="en-GB" b="1" dirty="0"/>
              <a:t> </a:t>
            </a:r>
            <a:r>
              <a:rPr lang="en-GB" b="1" dirty="0" err="1"/>
              <a:t>wneud</a:t>
            </a:r>
            <a:r>
              <a:rPr lang="en-GB" b="1" dirty="0"/>
              <a:t> ‘</a:t>
            </a:r>
            <a:r>
              <a:rPr lang="en-GB" b="1" dirty="0" err="1"/>
              <a:t>mwy</a:t>
            </a:r>
            <a:r>
              <a:rPr lang="en-GB" b="1" dirty="0"/>
              <a:t> </a:t>
            </a:r>
            <a:r>
              <a:rPr lang="en-GB" b="1" dirty="0" err="1"/>
              <a:t>o’r</a:t>
            </a:r>
            <a:r>
              <a:rPr lang="en-GB" b="1" dirty="0"/>
              <a:t> un </a:t>
            </a:r>
            <a:r>
              <a:rPr lang="en-GB" b="1" dirty="0" err="1"/>
              <a:t>peth</a:t>
            </a:r>
            <a:r>
              <a:rPr lang="en-GB" b="1" dirty="0"/>
              <a:t>’?</a:t>
            </a:r>
          </a:p>
          <a:p>
            <a:pPr eaLnBrk="1" hangingPunct="1"/>
            <a:r>
              <a:rPr lang="en-GB" dirty="0" err="1"/>
              <a:t>Sut</a:t>
            </a:r>
            <a:r>
              <a:rPr lang="en-GB" dirty="0"/>
              <a:t> </a:t>
            </a:r>
            <a:r>
              <a:rPr lang="en-GB" dirty="0" err="1"/>
              <a:t>mae</a:t>
            </a:r>
            <a:r>
              <a:rPr lang="en-GB" dirty="0"/>
              <a:t> </a:t>
            </a:r>
            <a:r>
              <a:rPr lang="en-GB" dirty="0" err="1"/>
              <a:t>strategaeth</a:t>
            </a:r>
            <a:r>
              <a:rPr lang="en-GB" dirty="0"/>
              <a:t> </a:t>
            </a:r>
            <a:r>
              <a:rPr lang="en-GB" dirty="0" err="1"/>
              <a:t>lwyddiannus</a:t>
            </a:r>
            <a:r>
              <a:rPr lang="en-GB" dirty="0"/>
              <a:t> </a:t>
            </a:r>
            <a:r>
              <a:rPr lang="en-GB" dirty="0" err="1"/>
              <a:t>yn</a:t>
            </a:r>
            <a:r>
              <a:rPr lang="en-GB" dirty="0"/>
              <a:t> </a:t>
            </a:r>
            <a:r>
              <a:rPr lang="en-GB" dirty="0" err="1"/>
              <a:t>edrych</a:t>
            </a:r>
            <a:r>
              <a:rPr lang="en-GB" dirty="0"/>
              <a: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3"/>
          <p:cNvPicPr>
            <a:picLocks noChangeAspect="1"/>
          </p:cNvPicPr>
          <p:nvPr/>
        </p:nvPicPr>
        <p:blipFill>
          <a:blip r:embed="rId2"/>
          <a:srcRect/>
          <a:stretch>
            <a:fillRect/>
          </a:stretch>
        </p:blipFill>
        <p:spPr bwMode="auto">
          <a:xfrm>
            <a:off x="1331913" y="2276475"/>
            <a:ext cx="6200775" cy="1668463"/>
          </a:xfrm>
          <a:prstGeom prst="rect">
            <a:avLst/>
          </a:prstGeom>
          <a:noFill/>
          <a:ln w="9525">
            <a:noFill/>
            <a:miter lim="800000"/>
            <a:headEnd/>
            <a:tailEnd/>
          </a:ln>
        </p:spPr>
      </p:pic>
      <p:sp>
        <p:nvSpPr>
          <p:cNvPr id="30723" name="TextBox 4"/>
          <p:cNvSpPr txBox="1">
            <a:spLocks noChangeArrowheads="1"/>
          </p:cNvSpPr>
          <p:nvPr/>
        </p:nvSpPr>
        <p:spPr bwMode="auto">
          <a:xfrm>
            <a:off x="2127250" y="4365625"/>
            <a:ext cx="4608513" cy="862013"/>
          </a:xfrm>
          <a:prstGeom prst="rect">
            <a:avLst/>
          </a:prstGeom>
          <a:noFill/>
          <a:ln w="9525">
            <a:noFill/>
            <a:miter lim="800000"/>
            <a:headEnd/>
            <a:tailEnd/>
          </a:ln>
        </p:spPr>
        <p:txBody>
          <a:bodyPr>
            <a:spAutoFit/>
          </a:bodyPr>
          <a:lstStyle/>
          <a:p>
            <a:r>
              <a:rPr lang="en-GB" sz="3200">
                <a:latin typeface="Calibri" pitchFamily="34" charset="0"/>
                <a:hlinkClick r:id="rId3"/>
              </a:rPr>
              <a:t>www.uwtsd.ac.uk/wcee</a:t>
            </a:r>
            <a:endParaRPr lang="en-GB" sz="3200">
              <a:latin typeface="Calibri" pitchFamily="34" charset="0"/>
            </a:endParaRPr>
          </a:p>
          <a:p>
            <a:endParaRPr lang="en-GB">
              <a:latin typeface="Calibri"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5">
            <a:hlinkClick r:id="rId2"/>
          </p:cNvPr>
          <p:cNvPicPr>
            <a:picLocks noChangeAspect="1"/>
          </p:cNvPicPr>
          <p:nvPr/>
        </p:nvPicPr>
        <p:blipFill>
          <a:blip r:embed="rId3"/>
          <a:srcRect/>
          <a:stretch>
            <a:fillRect/>
          </a:stretch>
        </p:blipFill>
        <p:spPr bwMode="auto">
          <a:xfrm>
            <a:off x="4605338" y="1341438"/>
            <a:ext cx="2970212" cy="4127500"/>
          </a:xfrm>
          <a:prstGeom prst="rect">
            <a:avLst/>
          </a:prstGeom>
          <a:noFill/>
          <a:ln w="9525">
            <a:noFill/>
            <a:miter lim="800000"/>
            <a:headEnd/>
            <a:tailEnd/>
          </a:ln>
        </p:spPr>
      </p:pic>
      <p:pic>
        <p:nvPicPr>
          <p:cNvPr id="31747" name="Picture 6"/>
          <p:cNvPicPr>
            <a:picLocks noChangeAspect="1"/>
          </p:cNvPicPr>
          <p:nvPr/>
        </p:nvPicPr>
        <p:blipFill>
          <a:blip r:embed="rId4"/>
          <a:srcRect l="1482" t="1701" b="1701"/>
          <a:stretch>
            <a:fillRect/>
          </a:stretch>
        </p:blipFill>
        <p:spPr bwMode="auto">
          <a:xfrm>
            <a:off x="1187450" y="1341438"/>
            <a:ext cx="2984500" cy="4127500"/>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4">
            <a:hlinkClick r:id="rId2"/>
          </p:cNvPr>
          <p:cNvPicPr>
            <a:picLocks noChangeAspect="1"/>
          </p:cNvPicPr>
          <p:nvPr/>
        </p:nvPicPr>
        <p:blipFill>
          <a:blip r:embed="rId3"/>
          <a:srcRect/>
          <a:stretch>
            <a:fillRect/>
          </a:stretch>
        </p:blipFill>
        <p:spPr bwMode="auto">
          <a:xfrm>
            <a:off x="2990850" y="1185863"/>
            <a:ext cx="3162300" cy="4486275"/>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TotalTime>
  <Words>765</Words>
  <Application>Microsoft Office PowerPoint</Application>
  <PresentationFormat>On-screen Show (4:3)</PresentationFormat>
  <Paragraphs>89</Paragraphs>
  <Slides>22</Slides>
  <Notes>5</Notes>
  <HiddenSlides>0</HiddenSlides>
  <MMClips>0</MMClips>
  <ScaleCrop>false</ScaleCrop>
  <HeadingPairs>
    <vt:vector size="8" baseType="variant">
      <vt:variant>
        <vt:lpstr>Fonts Used</vt:lpstr>
      </vt:variant>
      <vt:variant>
        <vt:i4>2</vt:i4>
      </vt:variant>
      <vt:variant>
        <vt:lpstr>Theme</vt:lpstr>
      </vt:variant>
      <vt:variant>
        <vt:i4>1</vt:i4>
      </vt:variant>
      <vt:variant>
        <vt:lpstr>Embedded OLE Servers</vt:lpstr>
      </vt:variant>
      <vt:variant>
        <vt:i4>1</vt:i4>
      </vt:variant>
      <vt:variant>
        <vt:lpstr>Slide Titles</vt:lpstr>
      </vt:variant>
      <vt:variant>
        <vt:i4>22</vt:i4>
      </vt:variant>
    </vt:vector>
  </HeadingPairs>
  <TitlesOfParts>
    <vt:vector size="26" baseType="lpstr">
      <vt:lpstr>Arial</vt:lpstr>
      <vt:lpstr>Calibri</vt:lpstr>
      <vt:lpstr>Office Theme</vt:lpstr>
      <vt:lpstr>Microsoft Excel 97-2003 Worksheet</vt:lpstr>
      <vt:lpstr>Tlodi ac Addysg yng Nghymru  Ishmael Lewis  S-PGCE Prifysgol Cymru y Drindod Dewi Sant</vt:lpstr>
      <vt:lpstr>Byddwn ni’n edrych ar...</vt:lpstr>
      <vt:lpstr>TLODI YNG NGHYMRU</vt:lpstr>
      <vt:lpstr>PowerPoint Presentation</vt:lpstr>
      <vt:lpstr>Tlodi yng Nghymru</vt:lpstr>
      <vt:lpstr>Effeithiau: Tlodi allan o waith</vt:lpstr>
      <vt:lpstr>Effeithiau: Tlodi mewn gwaith</vt:lpstr>
      <vt:lpstr>effeITHIAU</vt:lpstr>
      <vt:lpstr>IECHYD </vt:lpstr>
      <vt:lpstr>Symudedd Cymdeithasol</vt:lpstr>
      <vt:lpstr>Effaith tlodi ar gyrhaeddiad addysg erbyn 15 oed</vt:lpstr>
      <vt:lpstr> Bwlch sy’n tyfu</vt:lpstr>
      <vt:lpstr>Cymariaethau</vt:lpstr>
      <vt:lpstr>STRATEGAETH GENEDLAETHOL I DACLO TLODI</vt:lpstr>
      <vt:lpstr>PowerPoint Presentation</vt:lpstr>
      <vt:lpstr>RôL ADDYSG</vt:lpstr>
      <vt:lpstr>ESTYN (2014) yn argymell</vt:lpstr>
      <vt:lpstr>Blaenoriaeth Cenedlaethol</vt:lpstr>
      <vt:lpstr>Ydyn ni’n gallu symud mlaen?</vt:lpstr>
      <vt:lpstr>PowerPoint Presentation</vt:lpstr>
      <vt:lpstr>PowerPoint Presentation</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Poverty and Education in Wales  Ishmael Lewis  S-PGCE University of Wales Trinity St David</dc:title>
  <dc:creator>IshBern</dc:creator>
  <cp:lastModifiedBy>Aled Williams</cp:lastModifiedBy>
  <cp:revision>5</cp:revision>
  <dcterms:created xsi:type="dcterms:W3CDTF">2018-01-08T17:36:28Z</dcterms:created>
  <dcterms:modified xsi:type="dcterms:W3CDTF">2018-12-18T21:37:52Z</dcterms:modified>
</cp:coreProperties>
</file>