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1" r:id="rId6"/>
    <p:sldId id="270"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October 22, 2023</a:t>
            </a:fld>
            <a:endParaRPr lang="en-US" dirty="0"/>
          </a:p>
        </p:txBody>
      </p:sp>
    </p:spTree>
    <p:extLst>
      <p:ext uri="{BB962C8B-B14F-4D97-AF65-F5344CB8AC3E}">
        <p14:creationId xmlns:p14="http://schemas.microsoft.com/office/powerpoint/2010/main" val="3441938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October 22, 2023</a:t>
            </a:fld>
            <a:endParaRPr lang="en-US" dirty="0"/>
          </a:p>
        </p:txBody>
      </p:sp>
    </p:spTree>
    <p:extLst>
      <p:ext uri="{BB962C8B-B14F-4D97-AF65-F5344CB8AC3E}">
        <p14:creationId xmlns:p14="http://schemas.microsoft.com/office/powerpoint/2010/main" val="3650965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Sunday, October 22, 2023</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2836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Sunday, October 22, 2023</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375481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Sunday, October 22, 2023</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688305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Sunday, October 22, 2023</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637777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Sunday, October 22, 2023</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34958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Sunday, October 22, 2023</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087408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Sunday, October 22, 2023</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799632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Sunday, October 22, 2023</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154858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Sunday, October 22, 2023</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106027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October 22, 2023</a:t>
            </a:fld>
            <a:endParaRPr lang="en-US" dirty="0"/>
          </a:p>
        </p:txBody>
      </p:sp>
    </p:spTree>
    <p:extLst>
      <p:ext uri="{BB962C8B-B14F-4D97-AF65-F5344CB8AC3E}">
        <p14:creationId xmlns:p14="http://schemas.microsoft.com/office/powerpoint/2010/main" val="980413336"/>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3" Type="http://schemas.openxmlformats.org/officeDocument/2006/relationships/hyperlink" Target="https://dpglearn.co.uk/blog/" TargetMode="External" /><Relationship Id="rId2" Type="http://schemas.openxmlformats.org/officeDocument/2006/relationships/hyperlink" Target="https://www.award.co/blog/employer-employee-relationship" TargetMode="External" /><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C43C5-6F1B-12D0-BED3-3F3F5AAEDCB7}"/>
              </a:ext>
            </a:extLst>
          </p:cNvPr>
          <p:cNvSpPr>
            <a:spLocks noGrp="1"/>
          </p:cNvSpPr>
          <p:nvPr>
            <p:ph type="ctrTitle"/>
          </p:nvPr>
        </p:nvSpPr>
        <p:spPr>
          <a:xfrm>
            <a:off x="448055" y="662400"/>
            <a:ext cx="11293200" cy="1000800"/>
          </a:xfrm>
        </p:spPr>
        <p:txBody>
          <a:bodyPr anchor="ctr">
            <a:normAutofit/>
          </a:bodyPr>
          <a:lstStyle/>
          <a:p>
            <a:r>
              <a:rPr lang="en-GB" dirty="0"/>
              <a:t>Managing people </a:t>
            </a:r>
          </a:p>
        </p:txBody>
      </p:sp>
      <p:sp>
        <p:nvSpPr>
          <p:cNvPr id="3" name="Subtitle 2">
            <a:extLst>
              <a:ext uri="{FF2B5EF4-FFF2-40B4-BE49-F238E27FC236}">
                <a16:creationId xmlns:a16="http://schemas.microsoft.com/office/drawing/2014/main" id="{C5147F93-A657-C1B2-2352-FB07C52E0A48}"/>
              </a:ext>
            </a:extLst>
          </p:cNvPr>
          <p:cNvSpPr>
            <a:spLocks noGrp="1"/>
          </p:cNvSpPr>
          <p:nvPr>
            <p:ph type="subTitle" idx="1"/>
          </p:nvPr>
        </p:nvSpPr>
        <p:spPr>
          <a:xfrm>
            <a:off x="448055" y="1652400"/>
            <a:ext cx="11293200" cy="984885"/>
          </a:xfrm>
        </p:spPr>
        <p:txBody>
          <a:bodyPr anchor="ctr">
            <a:normAutofit fontScale="40000" lnSpcReduction="20000"/>
          </a:bodyPr>
          <a:lstStyle/>
          <a:p>
            <a:r>
              <a:rPr lang="en-GB" sz="6400" dirty="0"/>
              <a:t>Assessment Component 1</a:t>
            </a:r>
          </a:p>
          <a:p>
            <a:r>
              <a:rPr lang="en-GB" sz="6400" dirty="0"/>
              <a:t>Student :Raluca Manda</a:t>
            </a:r>
          </a:p>
        </p:txBody>
      </p:sp>
      <p:cxnSp>
        <p:nvCxnSpPr>
          <p:cNvPr id="16"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7" name="Picture 3" descr="Colored pencils inside a pencil holder which is on top of a wood table">
            <a:extLst>
              <a:ext uri="{FF2B5EF4-FFF2-40B4-BE49-F238E27FC236}">
                <a16:creationId xmlns:a16="http://schemas.microsoft.com/office/drawing/2014/main" id="{0A079A2D-2850-31A0-AE25-D37E19A67AC6}"/>
              </a:ext>
            </a:extLst>
          </p:cNvPr>
          <p:cNvPicPr>
            <a:picLocks noChangeAspect="1"/>
          </p:cNvPicPr>
          <p:nvPr/>
        </p:nvPicPr>
        <p:blipFill rotWithShape="1">
          <a:blip r:embed="rId2"/>
          <a:srcRect t="46305" b="5788"/>
          <a:stretch/>
        </p:blipFill>
        <p:spPr>
          <a:xfrm>
            <a:off x="20" y="2959198"/>
            <a:ext cx="12191980" cy="3898801"/>
          </a:xfrm>
          <a:prstGeom prst="rect">
            <a:avLst/>
          </a:prstGeom>
        </p:spPr>
      </p:pic>
    </p:spTree>
    <p:extLst>
      <p:ext uri="{BB962C8B-B14F-4D97-AF65-F5344CB8AC3E}">
        <p14:creationId xmlns:p14="http://schemas.microsoft.com/office/powerpoint/2010/main" val="958012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7F9CC-BD14-0811-64FF-6B94292B4BAA}"/>
              </a:ext>
            </a:extLst>
          </p:cNvPr>
          <p:cNvSpPr>
            <a:spLocks noGrp="1"/>
          </p:cNvSpPr>
          <p:nvPr>
            <p:ph type="title"/>
          </p:nvPr>
        </p:nvSpPr>
        <p:spPr/>
        <p:txBody>
          <a:bodyPr/>
          <a:lstStyle/>
          <a:p>
            <a:pPr algn="ctr"/>
            <a:r>
              <a:rPr lang="en-GB" dirty="0"/>
              <a:t>Table of content </a:t>
            </a:r>
          </a:p>
        </p:txBody>
      </p:sp>
      <p:sp>
        <p:nvSpPr>
          <p:cNvPr id="3" name="Content Placeholder 2">
            <a:extLst>
              <a:ext uri="{FF2B5EF4-FFF2-40B4-BE49-F238E27FC236}">
                <a16:creationId xmlns:a16="http://schemas.microsoft.com/office/drawing/2014/main" id="{875903B5-5B10-4A14-975B-5164B5A9614C}"/>
              </a:ext>
            </a:extLst>
          </p:cNvPr>
          <p:cNvSpPr>
            <a:spLocks noGrp="1"/>
          </p:cNvSpPr>
          <p:nvPr>
            <p:ph idx="1"/>
          </p:nvPr>
        </p:nvSpPr>
        <p:spPr>
          <a:xfrm>
            <a:off x="0" y="1741714"/>
            <a:ext cx="11741256" cy="3776499"/>
          </a:xfrm>
        </p:spPr>
        <p:txBody>
          <a:bodyPr/>
          <a:lstStyle/>
          <a:p>
            <a:r>
              <a:rPr lang="en-GB" dirty="0"/>
              <a:t>Introduction</a:t>
            </a:r>
          </a:p>
          <a:p>
            <a:pPr lvl="1"/>
            <a:r>
              <a:rPr lang="en-GB" dirty="0"/>
              <a:t>Task 1: What is the role of a Human Resources professional?</a:t>
            </a:r>
          </a:p>
          <a:p>
            <a:pPr lvl="1"/>
            <a:r>
              <a:rPr lang="en-GB" dirty="0"/>
              <a:t>Task 2:What factors can be put in place to influence a positive relationship between the employer and the employee?</a:t>
            </a:r>
          </a:p>
          <a:p>
            <a:r>
              <a:rPr lang="en-GB" dirty="0"/>
              <a:t>Conclusion</a:t>
            </a:r>
          </a:p>
          <a:p>
            <a:r>
              <a:rPr lang="en-GB" dirty="0"/>
              <a:t>Reference list</a:t>
            </a:r>
          </a:p>
          <a:p>
            <a:pPr>
              <a:buFont typeface="Wingdings" panose="05000000000000000000" pitchFamily="2" charset="2"/>
              <a:buChar char="Ø"/>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363383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18CBE-07C0-4D1B-ECAB-9F3687B6A20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6B13C4D-3FEA-D2B3-C01B-1C15D8AFBA71}"/>
              </a:ext>
            </a:extLst>
          </p:cNvPr>
          <p:cNvSpPr>
            <a:spLocks noGrp="1"/>
          </p:cNvSpPr>
          <p:nvPr>
            <p:ph idx="1"/>
          </p:nvPr>
        </p:nvSpPr>
        <p:spPr>
          <a:xfrm>
            <a:off x="838200" y="2144486"/>
            <a:ext cx="10014857" cy="3373727"/>
          </a:xfrm>
        </p:spPr>
        <p:txBody>
          <a:bodyPr/>
          <a:lstStyle/>
          <a:p>
            <a:r>
              <a:rPr lang="en-GB" dirty="0"/>
              <a:t>The purpose of this presentation is to understand to clarify the role of HCR, the main duties and the importance in a business of HCR</a:t>
            </a:r>
          </a:p>
          <a:p>
            <a:r>
              <a:rPr lang="en-GB" dirty="0"/>
              <a:t>Furthermore,  in this presentation it will be answered the two task give in the assignments and will be detailed explained , followed in the end by a conclusion</a:t>
            </a:r>
          </a:p>
          <a:p>
            <a:pPr marL="1944" indent="0">
              <a:buNone/>
            </a:pPr>
            <a:endParaRPr lang="en-GB" dirty="0"/>
          </a:p>
        </p:txBody>
      </p:sp>
    </p:spTree>
    <p:extLst>
      <p:ext uri="{BB962C8B-B14F-4D97-AF65-F5344CB8AC3E}">
        <p14:creationId xmlns:p14="http://schemas.microsoft.com/office/powerpoint/2010/main" val="4041934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70E13-BD7D-20D5-036A-7B5A53F81BA2}"/>
              </a:ext>
            </a:extLst>
          </p:cNvPr>
          <p:cNvSpPr>
            <a:spLocks noGrp="1"/>
          </p:cNvSpPr>
          <p:nvPr>
            <p:ph type="title"/>
          </p:nvPr>
        </p:nvSpPr>
        <p:spPr/>
        <p:txBody>
          <a:bodyPr/>
          <a:lstStyle/>
          <a:p>
            <a:r>
              <a:rPr lang="en-GB" dirty="0"/>
              <a:t>Task 1</a:t>
            </a:r>
            <a:br>
              <a:rPr lang="en-GB" dirty="0"/>
            </a:br>
            <a:r>
              <a:rPr lang="en-GB" dirty="0"/>
              <a:t>What is the role of a Human Resources professional?</a:t>
            </a:r>
          </a:p>
        </p:txBody>
      </p:sp>
      <p:sp>
        <p:nvSpPr>
          <p:cNvPr id="3" name="Content Placeholder 2">
            <a:extLst>
              <a:ext uri="{FF2B5EF4-FFF2-40B4-BE49-F238E27FC236}">
                <a16:creationId xmlns:a16="http://schemas.microsoft.com/office/drawing/2014/main" id="{1A8281BC-9ABB-CD2C-F0F8-E34E1133308E}"/>
              </a:ext>
            </a:extLst>
          </p:cNvPr>
          <p:cNvSpPr>
            <a:spLocks noGrp="1"/>
          </p:cNvSpPr>
          <p:nvPr>
            <p:ph idx="1"/>
          </p:nvPr>
        </p:nvSpPr>
        <p:spPr/>
        <p:txBody>
          <a:bodyPr/>
          <a:lstStyle/>
          <a:p>
            <a:r>
              <a:rPr lang="en-US" dirty="0"/>
              <a:t>“The human resources team is a group of people who work together to oversee activities that support an organization's employees. HR professionals in this team communicate and interact with staff of all levels, ensuring their welfare and satisfaction as employees. For example, they may serve as an intermediary between two staff members to mediate a conflict. Their duties include monitoring hiring practices, providing benefit packages, organizing training, and ensuring that employees obey internal and external work policies.”</a:t>
            </a:r>
          </a:p>
          <a:p>
            <a:pPr marL="1944" indent="0" algn="r">
              <a:buNone/>
            </a:pPr>
            <a:r>
              <a:rPr lang="en-US" dirty="0"/>
              <a:t>(uk.indeed.com,2023)</a:t>
            </a:r>
            <a:endParaRPr lang="en-GB" dirty="0"/>
          </a:p>
        </p:txBody>
      </p:sp>
    </p:spTree>
    <p:extLst>
      <p:ext uri="{BB962C8B-B14F-4D97-AF65-F5344CB8AC3E}">
        <p14:creationId xmlns:p14="http://schemas.microsoft.com/office/powerpoint/2010/main" val="1279804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F642F-C6BD-2B47-7192-19E91EBEE646}"/>
              </a:ext>
            </a:extLst>
          </p:cNvPr>
          <p:cNvSpPr>
            <a:spLocks noGrp="1"/>
          </p:cNvSpPr>
          <p:nvPr>
            <p:ph type="title"/>
          </p:nvPr>
        </p:nvSpPr>
        <p:spPr/>
        <p:txBody>
          <a:bodyPr/>
          <a:lstStyle/>
          <a:p>
            <a:r>
              <a:rPr lang="en-GB" dirty="0"/>
              <a:t>Task 1</a:t>
            </a:r>
            <a:br>
              <a:rPr lang="en-GB" dirty="0"/>
            </a:br>
            <a:endParaRPr lang="en-GB" dirty="0"/>
          </a:p>
        </p:txBody>
      </p:sp>
      <p:sp>
        <p:nvSpPr>
          <p:cNvPr id="3" name="Text Placeholder 2">
            <a:extLst>
              <a:ext uri="{FF2B5EF4-FFF2-40B4-BE49-F238E27FC236}">
                <a16:creationId xmlns:a16="http://schemas.microsoft.com/office/drawing/2014/main" id="{8D1F3AC7-165D-586B-A264-9C899D9EA468}"/>
              </a:ext>
            </a:extLst>
          </p:cNvPr>
          <p:cNvSpPr>
            <a:spLocks noGrp="1"/>
          </p:cNvSpPr>
          <p:nvPr>
            <p:ph type="body" idx="1"/>
          </p:nvPr>
        </p:nvSpPr>
        <p:spPr/>
        <p:txBody>
          <a:bodyPr>
            <a:normAutofit/>
          </a:bodyPr>
          <a:lstStyle/>
          <a:p>
            <a:r>
              <a:rPr lang="en-GB" sz="4000" dirty="0"/>
              <a:t>Job responsibility </a:t>
            </a:r>
          </a:p>
        </p:txBody>
      </p:sp>
      <p:sp>
        <p:nvSpPr>
          <p:cNvPr id="5" name="Text Placeholder 4">
            <a:extLst>
              <a:ext uri="{FF2B5EF4-FFF2-40B4-BE49-F238E27FC236}">
                <a16:creationId xmlns:a16="http://schemas.microsoft.com/office/drawing/2014/main" id="{8AF79745-7837-C0FD-278C-3FD2CBFA421F}"/>
              </a:ext>
            </a:extLst>
          </p:cNvPr>
          <p:cNvSpPr>
            <a:spLocks noGrp="1"/>
          </p:cNvSpPr>
          <p:nvPr>
            <p:ph type="body" sz="quarter" idx="3"/>
          </p:nvPr>
        </p:nvSpPr>
        <p:spPr/>
        <p:txBody>
          <a:bodyPr>
            <a:normAutofit/>
          </a:bodyPr>
          <a:lstStyle/>
          <a:p>
            <a:r>
              <a:rPr lang="en-GB" sz="4000" dirty="0"/>
              <a:t>Functional areas</a:t>
            </a:r>
          </a:p>
        </p:txBody>
      </p:sp>
      <p:pic>
        <p:nvPicPr>
          <p:cNvPr id="11" name="Content Placeholder 10">
            <a:extLst>
              <a:ext uri="{FF2B5EF4-FFF2-40B4-BE49-F238E27FC236}">
                <a16:creationId xmlns:a16="http://schemas.microsoft.com/office/drawing/2014/main" id="{0D329A66-157D-C707-9E52-9A00E87A07F8}"/>
              </a:ext>
            </a:extLst>
          </p:cNvPr>
          <p:cNvPicPr>
            <a:picLocks noGrp="1" noChangeAspect="1"/>
          </p:cNvPicPr>
          <p:nvPr>
            <p:ph sz="quarter" idx="4"/>
          </p:nvPr>
        </p:nvPicPr>
        <p:blipFill>
          <a:blip r:embed="rId2"/>
          <a:stretch>
            <a:fillRect/>
          </a:stretch>
        </p:blipFill>
        <p:spPr>
          <a:xfrm>
            <a:off x="5879592" y="2726660"/>
            <a:ext cx="5648833" cy="3226084"/>
          </a:xfrm>
          <a:prstGeom prst="rect">
            <a:avLst/>
          </a:prstGeom>
        </p:spPr>
      </p:pic>
      <p:pic>
        <p:nvPicPr>
          <p:cNvPr id="10" name="Content Placeholder 9">
            <a:extLst>
              <a:ext uri="{FF2B5EF4-FFF2-40B4-BE49-F238E27FC236}">
                <a16:creationId xmlns:a16="http://schemas.microsoft.com/office/drawing/2014/main" id="{26B874B8-74CF-C6FF-8FF1-3C71984C19B6}"/>
              </a:ext>
            </a:extLst>
          </p:cNvPr>
          <p:cNvPicPr>
            <a:picLocks noGrp="1" noChangeAspect="1"/>
          </p:cNvPicPr>
          <p:nvPr>
            <p:ph sz="half" idx="2"/>
          </p:nvPr>
        </p:nvPicPr>
        <p:blipFill>
          <a:blip r:embed="rId3"/>
          <a:stretch>
            <a:fillRect/>
          </a:stretch>
        </p:blipFill>
        <p:spPr>
          <a:xfrm>
            <a:off x="191323" y="2752344"/>
            <a:ext cx="4791242" cy="3200400"/>
          </a:xfrm>
          <a:prstGeom prst="rect">
            <a:avLst/>
          </a:prstGeom>
        </p:spPr>
      </p:pic>
    </p:spTree>
    <p:extLst>
      <p:ext uri="{BB962C8B-B14F-4D97-AF65-F5344CB8AC3E}">
        <p14:creationId xmlns:p14="http://schemas.microsoft.com/office/powerpoint/2010/main" val="78620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0063A-8FF6-4E54-7403-1B65EC50AF59}"/>
              </a:ext>
            </a:extLst>
          </p:cNvPr>
          <p:cNvSpPr>
            <a:spLocks noGrp="1"/>
          </p:cNvSpPr>
          <p:nvPr>
            <p:ph type="title"/>
          </p:nvPr>
        </p:nvSpPr>
        <p:spPr>
          <a:xfrm>
            <a:off x="448056" y="388800"/>
            <a:ext cx="11300532" cy="986400"/>
          </a:xfrm>
        </p:spPr>
        <p:txBody>
          <a:bodyPr vert="horz" wrap="square" lIns="0" tIns="0" rIns="0" bIns="0" rtlCol="0" anchor="b">
            <a:normAutofit/>
          </a:bodyPr>
          <a:lstStyle/>
          <a:p>
            <a:pPr>
              <a:lnSpc>
                <a:spcPct val="100000"/>
              </a:lnSpc>
            </a:pPr>
            <a:r>
              <a:rPr lang="en-US" sz="6400"/>
              <a:t>Cipd –Profession map</a:t>
            </a:r>
          </a:p>
        </p:txBody>
      </p:sp>
      <p:pic>
        <p:nvPicPr>
          <p:cNvPr id="8" name="Content Placeholder 7">
            <a:extLst>
              <a:ext uri="{FF2B5EF4-FFF2-40B4-BE49-F238E27FC236}">
                <a16:creationId xmlns:a16="http://schemas.microsoft.com/office/drawing/2014/main" id="{68ADBCD1-5A48-4A61-98AA-6B9156BE0FAD}"/>
              </a:ext>
            </a:extLst>
          </p:cNvPr>
          <p:cNvPicPr>
            <a:picLocks noGrp="1" noChangeAspect="1"/>
          </p:cNvPicPr>
          <p:nvPr>
            <p:ph sz="half" idx="1"/>
          </p:nvPr>
        </p:nvPicPr>
        <p:blipFill>
          <a:blip r:embed="rId2"/>
          <a:stretch>
            <a:fillRect/>
          </a:stretch>
        </p:blipFill>
        <p:spPr>
          <a:xfrm>
            <a:off x="449999" y="2688201"/>
            <a:ext cx="5430101" cy="2633598"/>
          </a:xfrm>
          <a:prstGeom prst="rect">
            <a:avLst/>
          </a:prstGeom>
        </p:spPr>
      </p:pic>
      <p:sp>
        <p:nvSpPr>
          <p:cNvPr id="4" name="Content Placeholder 3">
            <a:extLst>
              <a:ext uri="{FF2B5EF4-FFF2-40B4-BE49-F238E27FC236}">
                <a16:creationId xmlns:a16="http://schemas.microsoft.com/office/drawing/2014/main" id="{3FD3D778-D9DF-A749-E3A4-BAC18C3F4F71}"/>
              </a:ext>
            </a:extLst>
          </p:cNvPr>
          <p:cNvSpPr>
            <a:spLocks noGrp="1"/>
          </p:cNvSpPr>
          <p:nvPr>
            <p:ph sz="half" idx="2"/>
          </p:nvPr>
        </p:nvSpPr>
        <p:spPr>
          <a:xfrm>
            <a:off x="6311900" y="1944000"/>
            <a:ext cx="5434900" cy="4006800"/>
          </a:xfrm>
        </p:spPr>
        <p:txBody>
          <a:bodyPr vert="horz" wrap="square" lIns="0" tIns="0" rIns="91440" bIns="0" rtlCol="0">
            <a:normAutofit/>
          </a:bodyPr>
          <a:lstStyle/>
          <a:p>
            <a:pPr>
              <a:lnSpc>
                <a:spcPct val="130000"/>
              </a:lnSpc>
            </a:pPr>
            <a:r>
              <a:rPr lang="en-US" sz="1700" dirty="0"/>
              <a:t>‘The CIPD Profession Map is an interactive set of work for those who work in Human Resources to always be developing and improving the world of work </a:t>
            </a:r>
          </a:p>
          <a:p>
            <a:pPr>
              <a:lnSpc>
                <a:spcPct val="130000"/>
              </a:lnSpc>
            </a:pPr>
            <a:r>
              <a:rPr lang="en-US" sz="1700" dirty="0"/>
              <a:t>The purpose of the map is to help install a share professional identity across the industry , with all who work in HR applying the same standards and values.</a:t>
            </a:r>
          </a:p>
          <a:p>
            <a:pPr>
              <a:lnSpc>
                <a:spcPct val="130000"/>
              </a:lnSpc>
            </a:pPr>
            <a:r>
              <a:rPr lang="en-US" sz="1700" dirty="0"/>
              <a:t>The map won’t tell you what to do , instead it will guide you through a number of professional values that can lead to a better decisions in any situation .’</a:t>
            </a:r>
          </a:p>
          <a:p>
            <a:pPr marL="0" indent="0" algn="r">
              <a:lnSpc>
                <a:spcPct val="130000"/>
              </a:lnSpc>
              <a:buNone/>
            </a:pPr>
            <a:r>
              <a:rPr lang="en-US" sz="1700" dirty="0"/>
              <a:t>(</a:t>
            </a:r>
            <a:r>
              <a:rPr lang="en-GB" sz="1700" dirty="0" err="1"/>
              <a:t>Cipd</a:t>
            </a:r>
            <a:r>
              <a:rPr lang="en-GB" sz="1700" dirty="0"/>
              <a:t> Profession Map, 2023)</a:t>
            </a:r>
            <a:endParaRPr lang="en-US" sz="1700" dirty="0"/>
          </a:p>
          <a:p>
            <a:pPr marL="1944">
              <a:lnSpc>
                <a:spcPct val="130000"/>
              </a:lnSpc>
            </a:pPr>
            <a:endParaRPr lang="en-US" sz="1700" dirty="0"/>
          </a:p>
        </p:txBody>
      </p:sp>
    </p:spTree>
    <p:extLst>
      <p:ext uri="{BB962C8B-B14F-4D97-AF65-F5344CB8AC3E}">
        <p14:creationId xmlns:p14="http://schemas.microsoft.com/office/powerpoint/2010/main" val="2587444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0E588-67CD-290D-41B7-68E0526EA7B4}"/>
              </a:ext>
            </a:extLst>
          </p:cNvPr>
          <p:cNvSpPr>
            <a:spLocks noGrp="1"/>
          </p:cNvSpPr>
          <p:nvPr>
            <p:ph type="title"/>
          </p:nvPr>
        </p:nvSpPr>
        <p:spPr>
          <a:xfrm>
            <a:off x="448056" y="388800"/>
            <a:ext cx="11300532" cy="986400"/>
          </a:xfrm>
        </p:spPr>
        <p:txBody>
          <a:bodyPr anchor="b">
            <a:normAutofit/>
          </a:bodyPr>
          <a:lstStyle/>
          <a:p>
            <a:r>
              <a:rPr lang="en-GB" sz="2100"/>
              <a:t>Task 2 </a:t>
            </a:r>
            <a:br>
              <a:rPr lang="en-GB" sz="2100"/>
            </a:br>
            <a:r>
              <a:rPr lang="en-GB" sz="2100"/>
              <a:t>What factors can be put in place to influence a positive relationship between the employer and employee?</a:t>
            </a:r>
          </a:p>
        </p:txBody>
      </p:sp>
      <p:cxnSp>
        <p:nvCxnSpPr>
          <p:cNvPr id="14"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B2C974AD-83F2-E8DA-8C81-ADFFA76FEC78}"/>
              </a:ext>
            </a:extLst>
          </p:cNvPr>
          <p:cNvPicPr>
            <a:picLocks noChangeAspect="1"/>
          </p:cNvPicPr>
          <p:nvPr/>
        </p:nvPicPr>
        <p:blipFill>
          <a:blip r:embed="rId2"/>
          <a:stretch>
            <a:fillRect/>
          </a:stretch>
        </p:blipFill>
        <p:spPr>
          <a:xfrm>
            <a:off x="450000" y="3123270"/>
            <a:ext cx="3492000" cy="1763460"/>
          </a:xfrm>
          <a:prstGeom prst="rect">
            <a:avLst/>
          </a:prstGeom>
        </p:spPr>
      </p:pic>
      <p:sp>
        <p:nvSpPr>
          <p:cNvPr id="3" name="Content Placeholder 2">
            <a:extLst>
              <a:ext uri="{FF2B5EF4-FFF2-40B4-BE49-F238E27FC236}">
                <a16:creationId xmlns:a16="http://schemas.microsoft.com/office/drawing/2014/main" id="{04381DE7-1E93-29FE-C170-AFB471856BE5}"/>
              </a:ext>
            </a:extLst>
          </p:cNvPr>
          <p:cNvSpPr>
            <a:spLocks noGrp="1"/>
          </p:cNvSpPr>
          <p:nvPr>
            <p:ph idx="1"/>
          </p:nvPr>
        </p:nvSpPr>
        <p:spPr>
          <a:xfrm>
            <a:off x="4366800" y="1943999"/>
            <a:ext cx="7381788" cy="4525197"/>
          </a:xfrm>
        </p:spPr>
        <p:txBody>
          <a:bodyPr>
            <a:normAutofit/>
          </a:bodyPr>
          <a:lstStyle/>
          <a:p>
            <a:pPr>
              <a:lnSpc>
                <a:spcPct val="110000"/>
              </a:lnSpc>
            </a:pPr>
            <a:endParaRPr lang="en-GB" sz="1500" dirty="0"/>
          </a:p>
          <a:p>
            <a:pPr>
              <a:lnSpc>
                <a:spcPct val="110000"/>
              </a:lnSpc>
            </a:pPr>
            <a:r>
              <a:rPr lang="en-GB" sz="1500" u="sng" dirty="0"/>
              <a:t>One of the most important part in an environment is the relationship between employer and employee</a:t>
            </a:r>
          </a:p>
          <a:p>
            <a:pPr>
              <a:lnSpc>
                <a:spcPct val="110000"/>
              </a:lnSpc>
              <a:buFont typeface="Wingdings" panose="05000000000000000000" pitchFamily="2" charset="2"/>
              <a:buChar char="v"/>
            </a:pPr>
            <a:r>
              <a:rPr lang="en-US" sz="1500" u="sng" dirty="0"/>
              <a:t>Trust.</a:t>
            </a:r>
            <a:r>
              <a:rPr lang="en-US" sz="1500" dirty="0"/>
              <a:t> Do employees trust that the company has their best interests at heart? And does the company trust that employees put in their best work consistently?</a:t>
            </a:r>
          </a:p>
          <a:p>
            <a:pPr>
              <a:lnSpc>
                <a:spcPct val="110000"/>
              </a:lnSpc>
              <a:buFont typeface="Wingdings" panose="05000000000000000000" pitchFamily="2" charset="2"/>
              <a:buChar char="v"/>
            </a:pPr>
            <a:r>
              <a:rPr lang="en-US" sz="1500" u="sng" dirty="0"/>
              <a:t>Purpose. </a:t>
            </a:r>
            <a:r>
              <a:rPr lang="en-US" sz="1500" dirty="0"/>
              <a:t>Do employees know that their work has a purpose? Do they feel that the work they do is important? Does the company stand for something good and wholesome that employees support?</a:t>
            </a:r>
          </a:p>
          <a:p>
            <a:pPr>
              <a:lnSpc>
                <a:spcPct val="110000"/>
              </a:lnSpc>
              <a:buFont typeface="Wingdings" panose="05000000000000000000" pitchFamily="2" charset="2"/>
              <a:buChar char="v"/>
            </a:pPr>
            <a:r>
              <a:rPr lang="en-US" sz="1500" u="sng" dirty="0"/>
              <a:t>Total rewards</a:t>
            </a:r>
            <a:r>
              <a:rPr lang="en-US" sz="1500" dirty="0"/>
              <a:t>. Do the salary, benefits, and perks a company offers meet employees’ needs? Do employees know that they’re cared for and supported?</a:t>
            </a:r>
          </a:p>
          <a:p>
            <a:pPr>
              <a:lnSpc>
                <a:spcPct val="110000"/>
              </a:lnSpc>
              <a:buFont typeface="Wingdings" panose="05000000000000000000" pitchFamily="2" charset="2"/>
              <a:buChar char="v"/>
            </a:pPr>
            <a:r>
              <a:rPr lang="en-US" sz="1500" u="sng" dirty="0"/>
              <a:t>Compassion.</a:t>
            </a:r>
            <a:r>
              <a:rPr lang="en-US" sz="1500" dirty="0"/>
              <a:t> Is there understanding between both sides? Is there mutual understanding and support instead of pointing fingers and frustration?</a:t>
            </a:r>
            <a:endParaRPr lang="en-GB" sz="1500" dirty="0"/>
          </a:p>
          <a:p>
            <a:pPr marL="1944" indent="0" algn="r">
              <a:lnSpc>
                <a:spcPct val="110000"/>
              </a:lnSpc>
              <a:buNone/>
            </a:pPr>
            <a:r>
              <a:rPr lang="en-GB" sz="1500" dirty="0"/>
              <a:t>(awardeco.com,2023)</a:t>
            </a:r>
            <a:endParaRPr lang="en-US" sz="1500" dirty="0"/>
          </a:p>
        </p:txBody>
      </p:sp>
    </p:spTree>
    <p:extLst>
      <p:ext uri="{BB962C8B-B14F-4D97-AF65-F5344CB8AC3E}">
        <p14:creationId xmlns:p14="http://schemas.microsoft.com/office/powerpoint/2010/main" val="1641260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476AE-4E8A-A503-AB5F-A7FC0AD31178}"/>
              </a:ext>
            </a:extLst>
          </p:cNvPr>
          <p:cNvSpPr>
            <a:spLocks noGrp="1"/>
          </p:cNvSpPr>
          <p:nvPr>
            <p:ph type="title"/>
          </p:nvPr>
        </p:nvSpPr>
        <p:spPr/>
        <p:txBody>
          <a:bodyPr/>
          <a:lstStyle/>
          <a:p>
            <a:r>
              <a:rPr lang="en-GB" dirty="0"/>
              <a:t>Factors that can influence workplace relationship include:</a:t>
            </a:r>
          </a:p>
        </p:txBody>
      </p:sp>
      <p:sp>
        <p:nvSpPr>
          <p:cNvPr id="3" name="Content Placeholder 2">
            <a:extLst>
              <a:ext uri="{FF2B5EF4-FFF2-40B4-BE49-F238E27FC236}">
                <a16:creationId xmlns:a16="http://schemas.microsoft.com/office/drawing/2014/main" id="{32926EF6-F1B6-96CF-0B31-7CEEF988252F}"/>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dirty="0"/>
              <a:t>Shared tasks</a:t>
            </a:r>
          </a:p>
          <a:p>
            <a:pPr>
              <a:buFont typeface="Arial" panose="020B0604020202020204" pitchFamily="34" charset="0"/>
              <a:buChar char="•"/>
            </a:pPr>
            <a:r>
              <a:rPr lang="en-GB" dirty="0"/>
              <a:t>Work problems </a:t>
            </a:r>
          </a:p>
          <a:p>
            <a:pPr>
              <a:buFont typeface="Arial" panose="020B0604020202020204" pitchFamily="34" charset="0"/>
              <a:buChar char="•"/>
            </a:pPr>
            <a:r>
              <a:rPr lang="en-GB" dirty="0"/>
              <a:t>Management style</a:t>
            </a:r>
          </a:p>
          <a:p>
            <a:pPr>
              <a:buFont typeface="Arial" panose="020B0604020202020204" pitchFamily="34" charset="0"/>
              <a:buChar char="•"/>
            </a:pPr>
            <a:r>
              <a:rPr lang="en-GB" dirty="0"/>
              <a:t>Employment engagement </a:t>
            </a:r>
          </a:p>
          <a:p>
            <a:pPr>
              <a:buFont typeface="Arial" panose="020B0604020202020204" pitchFamily="34" charset="0"/>
              <a:buChar char="•"/>
            </a:pPr>
            <a:r>
              <a:rPr lang="en-GB" dirty="0"/>
              <a:t>Work/life balance</a:t>
            </a:r>
          </a:p>
          <a:p>
            <a:pPr>
              <a:buFont typeface="Arial" panose="020B0604020202020204" pitchFamily="34" charset="0"/>
              <a:buChar char="•"/>
            </a:pPr>
            <a:r>
              <a:rPr lang="en-GB" dirty="0"/>
              <a:t>Economic factors </a:t>
            </a:r>
          </a:p>
          <a:p>
            <a:pPr>
              <a:buFont typeface="Arial" panose="020B0604020202020204" pitchFamily="34" charset="0"/>
              <a:buChar char="•"/>
            </a:pPr>
            <a:r>
              <a:rPr lang="en-GB" dirty="0"/>
              <a:t>Work environment </a:t>
            </a:r>
          </a:p>
          <a:p>
            <a:pPr>
              <a:buFont typeface="Arial" panose="020B0604020202020204" pitchFamily="34" charset="0"/>
              <a:buChar char="•"/>
            </a:pPr>
            <a:r>
              <a:rPr lang="en-GB" dirty="0"/>
              <a:t>Work group</a:t>
            </a:r>
          </a:p>
          <a:p>
            <a:pPr>
              <a:buFont typeface="Arial" panose="020B0604020202020204" pitchFamily="34" charset="0"/>
              <a:buChar char="•"/>
            </a:pPr>
            <a:r>
              <a:rPr lang="en-GB" dirty="0"/>
              <a:t>Leader</a:t>
            </a:r>
          </a:p>
        </p:txBody>
      </p:sp>
    </p:spTree>
    <p:extLst>
      <p:ext uri="{BB962C8B-B14F-4D97-AF65-F5344CB8AC3E}">
        <p14:creationId xmlns:p14="http://schemas.microsoft.com/office/powerpoint/2010/main" val="1865273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AA463-7699-F970-2A85-2A95B1C03565}"/>
              </a:ext>
            </a:extLst>
          </p:cNvPr>
          <p:cNvSpPr>
            <a:spLocks noGrp="1"/>
          </p:cNvSpPr>
          <p:nvPr>
            <p:ph type="title"/>
          </p:nvPr>
        </p:nvSpPr>
        <p:spPr/>
        <p:txBody>
          <a:bodyPr anchor="ctr">
            <a:normAutofit/>
          </a:bodyPr>
          <a:lstStyle/>
          <a:p>
            <a:r>
              <a:rPr lang="en-GB" sz="2000" dirty="0"/>
              <a:t>Use your personal experience  to outline  some positive practice</a:t>
            </a:r>
            <a:br>
              <a:rPr lang="en-GB" sz="2000" dirty="0"/>
            </a:br>
            <a:br>
              <a:rPr lang="en-GB" sz="2000" dirty="0"/>
            </a:br>
            <a:r>
              <a:rPr lang="en-GB" sz="2000" b="1" i="0" dirty="0"/>
              <a:t>At the beginning of every shift our manager will present the task that will have to success until the end of our shift, the arrange of staff to the machine and the importance to wearing the protection provided(gloves, safety shoes and glasses)</a:t>
            </a:r>
            <a:br>
              <a:rPr lang="en-GB" sz="2000" b="1" i="0" dirty="0"/>
            </a:br>
            <a:r>
              <a:rPr lang="en-GB" sz="2000" b="1" i="0" dirty="0"/>
              <a:t>On the other hand, us staff we have the responsibility to report any issues on the main shop floor and we have to help and train the new people if is necessary .</a:t>
            </a:r>
            <a:br>
              <a:rPr lang="en-GB" sz="2000" b="1" i="0" dirty="0"/>
            </a:br>
            <a:r>
              <a:rPr lang="en-GB" sz="2000" b="1" i="0" dirty="0"/>
              <a:t>We have to build a good relationship and a good teamwork so we can succeed the goals .  </a:t>
            </a:r>
            <a:br>
              <a:rPr lang="en-GB" sz="2000" b="1" i="0" dirty="0"/>
            </a:br>
            <a:r>
              <a:rPr lang="en-GB" sz="2000" b="1" i="0" dirty="0"/>
              <a:t>Also during to a research,  it was found a theory of motivation  and it was chosen the one witch complete  better the case above, Herzberg’s two-factor theory .</a:t>
            </a:r>
            <a:br>
              <a:rPr lang="en-GB" sz="2000" b="1" i="0" dirty="0"/>
            </a:br>
            <a:r>
              <a:rPr lang="en-GB" sz="2000" b="1" i="0" dirty="0"/>
              <a:t>“ Herzberg’s argues that two-factor  determine when employee is motivated :hygiene factors and motivating factors.</a:t>
            </a:r>
            <a:br>
              <a:rPr lang="en-GB" sz="2000" b="1" i="0" dirty="0"/>
            </a:br>
            <a:r>
              <a:rPr lang="en-GB" sz="2000" b="1" i="0" dirty="0"/>
              <a:t>Motivating factors increase motivation if they are present (  like good team relationship), while hygiene factors decrease motivation if they aren’t ( like safe working conditions )’</a:t>
            </a:r>
            <a:br>
              <a:rPr lang="en-GB" sz="2000" b="1" i="0" dirty="0"/>
            </a:br>
            <a:br>
              <a:rPr lang="en-GB" sz="2000" b="1" i="0" dirty="0"/>
            </a:br>
            <a:r>
              <a:rPr lang="en-GB" sz="2000" b="1" i="0" dirty="0"/>
              <a:t>( </a:t>
            </a:r>
            <a:r>
              <a:rPr lang="en-GB" sz="2000" b="1" i="0" dirty="0" err="1"/>
              <a:t>indeed.com</a:t>
            </a:r>
            <a:r>
              <a:rPr lang="en-GB" sz="2000" b="1" i="0" dirty="0"/>
              <a:t>/Lead  how to Motivate employees )</a:t>
            </a:r>
            <a:endParaRPr lang="en-GB" sz="2000" dirty="0"/>
          </a:p>
        </p:txBody>
      </p:sp>
    </p:spTree>
    <p:extLst>
      <p:ext uri="{BB962C8B-B14F-4D97-AF65-F5344CB8AC3E}">
        <p14:creationId xmlns:p14="http://schemas.microsoft.com/office/powerpoint/2010/main" val="1919803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47E40-496D-9E73-4578-DB962B849A6F}"/>
              </a:ext>
            </a:extLst>
          </p:cNvPr>
          <p:cNvSpPr>
            <a:spLocks noGrp="1"/>
          </p:cNvSpPr>
          <p:nvPr>
            <p:ph type="title"/>
          </p:nvPr>
        </p:nvSpPr>
        <p:spPr/>
        <p:txBody>
          <a:bodyPr/>
          <a:lstStyle/>
          <a:p>
            <a:r>
              <a:rPr lang="en-GB" dirty="0"/>
              <a:t>Reference  list:</a:t>
            </a:r>
            <a:br>
              <a:rPr lang="en-GB" dirty="0"/>
            </a:br>
            <a:r>
              <a:rPr lang="en-GB" dirty="0"/>
              <a:t>1)</a:t>
            </a:r>
            <a:r>
              <a:rPr lang="en-US" dirty="0" err="1"/>
              <a:t>uk.indeed.com</a:t>
            </a:r>
            <a:r>
              <a:rPr lang="en-US" dirty="0"/>
              <a:t>/career-advice/career-development/employer-employee-relations</a:t>
            </a:r>
            <a:br>
              <a:rPr lang="en-US" dirty="0"/>
            </a:br>
            <a:r>
              <a:rPr lang="en-US" dirty="0"/>
              <a:t>2) </a:t>
            </a:r>
            <a:r>
              <a:rPr lang="en-US" dirty="0">
                <a:hlinkClick r:id="rId2"/>
              </a:rPr>
              <a:t>https://www.award.co/blog/employer-employee-relationship</a:t>
            </a:r>
            <a:br>
              <a:rPr lang="en-US" dirty="0"/>
            </a:br>
            <a:r>
              <a:rPr lang="en-US" dirty="0"/>
              <a:t>3) https://www.cipd.org/uk/knowledge/factsheets/relations-employees-factsheet/</a:t>
            </a:r>
            <a:br>
              <a:rPr lang="en-GB" dirty="0"/>
            </a:br>
            <a:r>
              <a:rPr lang="en-GB" dirty="0"/>
              <a:t>4) </a:t>
            </a:r>
            <a:r>
              <a:rPr lang="en-GB" dirty="0">
                <a:hlinkClick r:id="rId3"/>
              </a:rPr>
              <a:t>https://dpglearn.co.uk/blog/</a:t>
            </a:r>
            <a:r>
              <a:rPr lang="en-GB" dirty="0"/>
              <a:t> </a:t>
            </a:r>
            <a:br>
              <a:rPr lang="en-GB" dirty="0"/>
            </a:br>
            <a:r>
              <a:rPr lang="en-GB" dirty="0"/>
              <a:t>5) </a:t>
            </a:r>
            <a:r>
              <a:rPr lang="en-GB"/>
              <a:t>humanresourcespicture.com.uk</a:t>
            </a:r>
            <a:endParaRPr lang="en-GB" dirty="0"/>
          </a:p>
        </p:txBody>
      </p:sp>
    </p:spTree>
    <p:extLst>
      <p:ext uri="{BB962C8B-B14F-4D97-AF65-F5344CB8AC3E}">
        <p14:creationId xmlns:p14="http://schemas.microsoft.com/office/powerpoint/2010/main" val="402221431"/>
      </p:ext>
    </p:extLst>
  </p:cSld>
  <p:clrMapOvr>
    <a:masterClrMapping/>
  </p:clrMapOvr>
</p:sld>
</file>

<file path=ppt/theme/theme1.xml><?xml version="1.0" encoding="utf-8"?>
<a:theme xmlns:a="http://schemas.openxmlformats.org/drawingml/2006/main" name="ThinLineVTI">
  <a:themeElements>
    <a:clrScheme name="AnalogousFromRegularSeed_2SEEDS">
      <a:dk1>
        <a:srgbClr val="000000"/>
      </a:dk1>
      <a:lt1>
        <a:srgbClr val="FFFFFF"/>
      </a:lt1>
      <a:dk2>
        <a:srgbClr val="1B2F2E"/>
      </a:dk2>
      <a:lt2>
        <a:srgbClr val="F3F1F0"/>
      </a:lt2>
      <a:accent1>
        <a:srgbClr val="3B9EB1"/>
      </a:accent1>
      <a:accent2>
        <a:srgbClr val="46B196"/>
      </a:accent2>
      <a:accent3>
        <a:srgbClr val="4D7EC3"/>
      </a:accent3>
      <a:accent4>
        <a:srgbClr val="B13B3E"/>
      </a:accent4>
      <a:accent5>
        <a:srgbClr val="C37B4D"/>
      </a:accent5>
      <a:accent6>
        <a:srgbClr val="B19A3B"/>
      </a:accent6>
      <a:hlink>
        <a:srgbClr val="C05944"/>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emplate>Facet</Template>
  <TotalTime>137</TotalTime>
  <Words>579</Words>
  <Application>Microsoft Office PowerPoint</Application>
  <PresentationFormat>Widescreen</PresentationFormat>
  <Paragraphs>41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ThinLineVTI</vt:lpstr>
      <vt:lpstr>Managing people </vt:lpstr>
      <vt:lpstr>Table of content </vt:lpstr>
      <vt:lpstr>Introduction</vt:lpstr>
      <vt:lpstr>Task 1 What is the role of a Human Resources professional?</vt:lpstr>
      <vt:lpstr>Task 1 </vt:lpstr>
      <vt:lpstr>Cipd –Profession map</vt:lpstr>
      <vt:lpstr>Task 2  What factors can be put in place to influence a positive relationship between the employer and employee?</vt:lpstr>
      <vt:lpstr>Factors that can influence workplace relationship include:</vt:lpstr>
      <vt:lpstr>Use your personal experience  to outline  some positive practice  At the beginning of every shift our manager will present the task that will have to success until the end of our shift, the arrange of staff to the machine and the importance to wearing the protection provided(gloves, safety shoes and glasses) On the other hand, us staff we have the responsibility to report any issues on the main shop floor and we have to help and train the new people if is necessary . We have to build a good relationship and a good teamwork so we can succeed the goals .   Also during to a research,  it was found a theory of motivation  and it was chosen the one witch complete  better the case above, Herzberg’s two-factor theory . “ Herzberg’s argues that two-factor  determine when employee is motivated :hygiene factors and motivating factors. Motivating factors increase motivation if they are present (  like good team relationship), while hygiene factors decrease motivation if they aren’t ( like safe working conditions )’  ( indeed.com/Lead  how to Motivate employees )</vt:lpstr>
      <vt:lpstr>Reference  list: 1)uk.indeed.com/career-advice/career-development/employer-employee-relations 2) https://www.award.co/blog/employer-employee-relationship 3) https://www.cipd.org/uk/knowledge/factsheets/relations-employees-factsheet/ 4) https://dpglearn.co.uk/blog/  5) humanresourcespicture.com.uk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dc:title>
  <dc:creator>Raluca-Maria Manda</dc:creator>
  <cp:lastModifiedBy>Raluca-Maria Manda</cp:lastModifiedBy>
  <cp:revision>6</cp:revision>
  <dcterms:created xsi:type="dcterms:W3CDTF">2023-10-09T04:05:45Z</dcterms:created>
  <dcterms:modified xsi:type="dcterms:W3CDTF">2023-10-22T11:49:20Z</dcterms:modified>
</cp:coreProperties>
</file>