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69"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934043-7A63-43F0-BA94-A3EEB93016ED}" v="45" dt="2026-02-13T12:21:06.1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11" autoAdjust="0"/>
    <p:restoredTop sz="94660"/>
  </p:normalViewPr>
  <p:slideViewPr>
    <p:cSldViewPr snapToGrid="0">
      <p:cViewPr>
        <p:scale>
          <a:sx n="72" d="100"/>
          <a:sy n="72" d="100"/>
        </p:scale>
        <p:origin x="4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Ogadimma (2435763)" userId="6d850106-19d9-4362-839a-19f9d13a8a9d" providerId="ADAL" clId="{369C18D4-DC57-4BA2-891D-1207818EF178}"/>
    <pc:docChg chg="undo custSel modSld sldOrd">
      <pc:chgData name="Martin Ogadimma (2435763)" userId="6d850106-19d9-4362-839a-19f9d13a8a9d" providerId="ADAL" clId="{369C18D4-DC57-4BA2-891D-1207818EF178}" dt="2026-02-13T12:47:01.744" v="1172" actId="255"/>
      <pc:docMkLst>
        <pc:docMk/>
      </pc:docMkLst>
      <pc:sldChg chg="modSp mod">
        <pc:chgData name="Martin Ogadimma (2435763)" userId="6d850106-19d9-4362-839a-19f9d13a8a9d" providerId="ADAL" clId="{369C18D4-DC57-4BA2-891D-1207818EF178}" dt="2026-02-13T12:38:13.708" v="1164" actId="255"/>
        <pc:sldMkLst>
          <pc:docMk/>
          <pc:sldMk cId="1569907821" sldId="261"/>
        </pc:sldMkLst>
        <pc:spChg chg="mod">
          <ac:chgData name="Martin Ogadimma (2435763)" userId="6d850106-19d9-4362-839a-19f9d13a8a9d" providerId="ADAL" clId="{369C18D4-DC57-4BA2-891D-1207818EF178}" dt="2026-02-13T12:38:13.708" v="1164" actId="255"/>
          <ac:spMkLst>
            <pc:docMk/>
            <pc:sldMk cId="1569907821" sldId="261"/>
            <ac:spMk id="3" creationId="{6DCEFCA1-8117-9FBA-B26A-FEEAD7D002AA}"/>
          </ac:spMkLst>
        </pc:spChg>
      </pc:sldChg>
      <pc:sldChg chg="addSp modSp mod">
        <pc:chgData name="Martin Ogadimma (2435763)" userId="6d850106-19d9-4362-839a-19f9d13a8a9d" providerId="ADAL" clId="{369C18D4-DC57-4BA2-891D-1207818EF178}" dt="2026-02-13T12:28:50.390" v="1153" actId="255"/>
        <pc:sldMkLst>
          <pc:docMk/>
          <pc:sldMk cId="4217072225" sldId="262"/>
        </pc:sldMkLst>
        <pc:spChg chg="mod">
          <ac:chgData name="Martin Ogadimma (2435763)" userId="6d850106-19d9-4362-839a-19f9d13a8a9d" providerId="ADAL" clId="{369C18D4-DC57-4BA2-891D-1207818EF178}" dt="2026-02-13T12:28:50.390" v="1153" actId="255"/>
          <ac:spMkLst>
            <pc:docMk/>
            <pc:sldMk cId="4217072225" sldId="262"/>
            <ac:spMk id="3" creationId="{FF5A8B47-C3B7-3170-2E8E-92EF076F6F5D}"/>
          </ac:spMkLst>
        </pc:spChg>
        <pc:picChg chg="add mod">
          <ac:chgData name="Martin Ogadimma (2435763)" userId="6d850106-19d9-4362-839a-19f9d13a8a9d" providerId="ADAL" clId="{369C18D4-DC57-4BA2-891D-1207818EF178}" dt="2026-02-13T11:27:07.687" v="1111" actId="14100"/>
          <ac:picMkLst>
            <pc:docMk/>
            <pc:sldMk cId="4217072225" sldId="262"/>
            <ac:picMk id="2" creationId="{BCCD214F-8D0D-1C5C-C2EE-D40B5B90D13A}"/>
          </ac:picMkLst>
        </pc:picChg>
      </pc:sldChg>
      <pc:sldChg chg="addSp modSp mod">
        <pc:chgData name="Martin Ogadimma (2435763)" userId="6d850106-19d9-4362-839a-19f9d13a8a9d" providerId="ADAL" clId="{369C18D4-DC57-4BA2-891D-1207818EF178}" dt="2026-02-13T12:29:09.769" v="1154" actId="255"/>
        <pc:sldMkLst>
          <pc:docMk/>
          <pc:sldMk cId="3448592420" sldId="263"/>
        </pc:sldMkLst>
        <pc:spChg chg="mod">
          <ac:chgData name="Martin Ogadimma (2435763)" userId="6d850106-19d9-4362-839a-19f9d13a8a9d" providerId="ADAL" clId="{369C18D4-DC57-4BA2-891D-1207818EF178}" dt="2026-02-13T12:29:09.769" v="1154" actId="255"/>
          <ac:spMkLst>
            <pc:docMk/>
            <pc:sldMk cId="3448592420" sldId="263"/>
            <ac:spMk id="3" creationId="{AA023E4A-36B3-117B-E7FA-B75B42C533F7}"/>
          </ac:spMkLst>
        </pc:spChg>
        <pc:picChg chg="add mod">
          <ac:chgData name="Martin Ogadimma (2435763)" userId="6d850106-19d9-4362-839a-19f9d13a8a9d" providerId="ADAL" clId="{369C18D4-DC57-4BA2-891D-1207818EF178}" dt="2026-02-13T09:46:50.799" v="1039" actId="14100"/>
          <ac:picMkLst>
            <pc:docMk/>
            <pc:sldMk cId="3448592420" sldId="263"/>
            <ac:picMk id="2" creationId="{356F7FAF-8270-57FB-816A-7CEDF06911A5}"/>
          </ac:picMkLst>
        </pc:picChg>
      </pc:sldChg>
      <pc:sldChg chg="addSp modSp mod">
        <pc:chgData name="Martin Ogadimma (2435763)" userId="6d850106-19d9-4362-839a-19f9d13a8a9d" providerId="ADAL" clId="{369C18D4-DC57-4BA2-891D-1207818EF178}" dt="2026-02-13T12:29:36.069" v="1155" actId="255"/>
        <pc:sldMkLst>
          <pc:docMk/>
          <pc:sldMk cId="1651274434" sldId="264"/>
        </pc:sldMkLst>
        <pc:spChg chg="mod">
          <ac:chgData name="Martin Ogadimma (2435763)" userId="6d850106-19d9-4362-839a-19f9d13a8a9d" providerId="ADAL" clId="{369C18D4-DC57-4BA2-891D-1207818EF178}" dt="2026-02-13T12:29:36.069" v="1155" actId="255"/>
          <ac:spMkLst>
            <pc:docMk/>
            <pc:sldMk cId="1651274434" sldId="264"/>
            <ac:spMk id="3" creationId="{A16F29B1-E046-3A07-9A5A-9BAB35824187}"/>
          </ac:spMkLst>
        </pc:spChg>
        <pc:picChg chg="add mod">
          <ac:chgData name="Martin Ogadimma (2435763)" userId="6d850106-19d9-4362-839a-19f9d13a8a9d" providerId="ADAL" clId="{369C18D4-DC57-4BA2-891D-1207818EF178}" dt="2026-02-13T09:39:39.768" v="1017" actId="14100"/>
          <ac:picMkLst>
            <pc:docMk/>
            <pc:sldMk cId="1651274434" sldId="264"/>
            <ac:picMk id="3074" creationId="{A5CD607F-6B58-6270-2EF6-58B72C59C577}"/>
          </ac:picMkLst>
        </pc:picChg>
        <pc:picChg chg="add mod">
          <ac:chgData name="Martin Ogadimma (2435763)" userId="6d850106-19d9-4362-839a-19f9d13a8a9d" providerId="ADAL" clId="{369C18D4-DC57-4BA2-891D-1207818EF178}" dt="2026-02-13T12:21:06.185" v="1129" actId="14100"/>
          <ac:picMkLst>
            <pc:docMk/>
            <pc:sldMk cId="1651274434" sldId="264"/>
            <ac:picMk id="3076" creationId="{C220E6BF-E27E-B4BE-3D10-4060CA41125B}"/>
          </ac:picMkLst>
        </pc:picChg>
      </pc:sldChg>
      <pc:sldChg chg="addSp delSp modSp mod">
        <pc:chgData name="Martin Ogadimma (2435763)" userId="6d850106-19d9-4362-839a-19f9d13a8a9d" providerId="ADAL" clId="{369C18D4-DC57-4BA2-891D-1207818EF178}" dt="2026-02-13T12:29:58.656" v="1156" actId="255"/>
        <pc:sldMkLst>
          <pc:docMk/>
          <pc:sldMk cId="3056519837" sldId="265"/>
        </pc:sldMkLst>
        <pc:spChg chg="add">
          <ac:chgData name="Martin Ogadimma (2435763)" userId="6d850106-19d9-4362-839a-19f9d13a8a9d" providerId="ADAL" clId="{369C18D4-DC57-4BA2-891D-1207818EF178}" dt="2026-02-13T09:26:52.519" v="995"/>
          <ac:spMkLst>
            <pc:docMk/>
            <pc:sldMk cId="3056519837" sldId="265"/>
            <ac:spMk id="2" creationId="{BD076B82-A24B-7279-5195-54C61257BCF9}"/>
          </ac:spMkLst>
        </pc:spChg>
        <pc:spChg chg="mod">
          <ac:chgData name="Martin Ogadimma (2435763)" userId="6d850106-19d9-4362-839a-19f9d13a8a9d" providerId="ADAL" clId="{369C18D4-DC57-4BA2-891D-1207818EF178}" dt="2026-02-13T12:29:58.656" v="1156" actId="255"/>
          <ac:spMkLst>
            <pc:docMk/>
            <pc:sldMk cId="3056519837" sldId="265"/>
            <ac:spMk id="3" creationId="{3350A949-1BF8-B80F-567F-6BB5A78332BD}"/>
          </ac:spMkLst>
        </pc:spChg>
        <pc:spChg chg="add mod">
          <ac:chgData name="Martin Ogadimma (2435763)" userId="6d850106-19d9-4362-839a-19f9d13a8a9d" providerId="ADAL" clId="{369C18D4-DC57-4BA2-891D-1207818EF178}" dt="2026-02-13T09:35:54.814" v="1008"/>
          <ac:spMkLst>
            <pc:docMk/>
            <pc:sldMk cId="3056519837" sldId="265"/>
            <ac:spMk id="5" creationId="{8C322067-EF2D-C77B-B5FD-5FF099488D77}"/>
          </ac:spMkLst>
        </pc:spChg>
        <pc:picChg chg="add del mod">
          <ac:chgData name="Martin Ogadimma (2435763)" userId="6d850106-19d9-4362-839a-19f9d13a8a9d" providerId="ADAL" clId="{369C18D4-DC57-4BA2-891D-1207818EF178}" dt="2026-02-13T09:35:03.162" v="1004" actId="21"/>
          <ac:picMkLst>
            <pc:docMk/>
            <pc:sldMk cId="3056519837" sldId="265"/>
            <ac:picMk id="4" creationId="{E1C7C7CD-C22D-C0E5-7356-6C89FB96135F}"/>
          </ac:picMkLst>
        </pc:picChg>
        <pc:picChg chg="add mod">
          <ac:chgData name="Martin Ogadimma (2435763)" userId="6d850106-19d9-4362-839a-19f9d13a8a9d" providerId="ADAL" clId="{369C18D4-DC57-4BA2-891D-1207818EF178}" dt="2026-02-13T12:22:39.659" v="1134" actId="14100"/>
          <ac:picMkLst>
            <pc:docMk/>
            <pc:sldMk cId="3056519837" sldId="265"/>
            <ac:picMk id="6" creationId="{DF632AB0-3B25-CB5C-BF34-9F96508C66A9}"/>
          </ac:picMkLst>
        </pc:picChg>
        <pc:picChg chg="add del mod">
          <ac:chgData name="Martin Ogadimma (2435763)" userId="6d850106-19d9-4362-839a-19f9d13a8a9d" providerId="ADAL" clId="{369C18D4-DC57-4BA2-891D-1207818EF178}" dt="2026-02-13T09:46:20.256" v="1037" actId="21"/>
          <ac:picMkLst>
            <pc:docMk/>
            <pc:sldMk cId="3056519837" sldId="265"/>
            <ac:picMk id="7" creationId="{5C70DADC-8C00-C55B-E0B4-87F876DCF586}"/>
          </ac:picMkLst>
        </pc:picChg>
      </pc:sldChg>
      <pc:sldChg chg="addSp delSp modSp mod">
        <pc:chgData name="Martin Ogadimma (2435763)" userId="6d850106-19d9-4362-839a-19f9d13a8a9d" providerId="ADAL" clId="{369C18D4-DC57-4BA2-891D-1207818EF178}" dt="2026-02-13T12:46:19.239" v="1170" actId="255"/>
        <pc:sldMkLst>
          <pc:docMk/>
          <pc:sldMk cId="2338042115" sldId="266"/>
        </pc:sldMkLst>
        <pc:spChg chg="mod">
          <ac:chgData name="Martin Ogadimma (2435763)" userId="6d850106-19d9-4362-839a-19f9d13a8a9d" providerId="ADAL" clId="{369C18D4-DC57-4BA2-891D-1207818EF178}" dt="2026-02-13T12:46:19.239" v="1170" actId="255"/>
          <ac:spMkLst>
            <pc:docMk/>
            <pc:sldMk cId="2338042115" sldId="266"/>
            <ac:spMk id="3" creationId="{6569A34F-6395-B178-DACD-73F3958F448A}"/>
          </ac:spMkLst>
        </pc:spChg>
        <pc:graphicFrameChg chg="add del modGraphic">
          <ac:chgData name="Martin Ogadimma (2435763)" userId="6d850106-19d9-4362-839a-19f9d13a8a9d" providerId="ADAL" clId="{369C18D4-DC57-4BA2-891D-1207818EF178}" dt="2026-02-13T12:23:35.978" v="1136" actId="21"/>
          <ac:graphicFrameMkLst>
            <pc:docMk/>
            <pc:sldMk cId="2338042115" sldId="266"/>
            <ac:graphicFrameMk id="5" creationId="{D319D2E7-6C90-F120-6A19-9B0B93A5F12C}"/>
          </ac:graphicFrameMkLst>
        </pc:graphicFrameChg>
        <pc:picChg chg="add mod">
          <ac:chgData name="Martin Ogadimma (2435763)" userId="6d850106-19d9-4362-839a-19f9d13a8a9d" providerId="ADAL" clId="{369C18D4-DC57-4BA2-891D-1207818EF178}" dt="2026-02-13T09:34:50.412" v="1003" actId="14100"/>
          <ac:picMkLst>
            <pc:docMk/>
            <pc:sldMk cId="2338042115" sldId="266"/>
            <ac:picMk id="2" creationId="{DE40C63E-4602-7B42-F84F-47060C10A40F}"/>
          </ac:picMkLst>
        </pc:picChg>
      </pc:sldChg>
      <pc:sldChg chg="modSp mod ord">
        <pc:chgData name="Martin Ogadimma (2435763)" userId="6d850106-19d9-4362-839a-19f9d13a8a9d" providerId="ADAL" clId="{369C18D4-DC57-4BA2-891D-1207818EF178}" dt="2026-02-13T12:47:01.744" v="1172" actId="255"/>
        <pc:sldMkLst>
          <pc:docMk/>
          <pc:sldMk cId="2079790091" sldId="267"/>
        </pc:sldMkLst>
        <pc:spChg chg="mod">
          <ac:chgData name="Martin Ogadimma (2435763)" userId="6d850106-19d9-4362-839a-19f9d13a8a9d" providerId="ADAL" clId="{369C18D4-DC57-4BA2-891D-1207818EF178}" dt="2026-02-13T12:47:01.744" v="1172" actId="255"/>
          <ac:spMkLst>
            <pc:docMk/>
            <pc:sldMk cId="2079790091" sldId="267"/>
            <ac:spMk id="3" creationId="{8AB0154A-F93F-C028-112E-992774D2853B}"/>
          </ac:spMkLst>
        </pc:spChg>
      </pc:sldChg>
      <pc:sldChg chg="modSp mod">
        <pc:chgData name="Martin Ogadimma (2435763)" userId="6d850106-19d9-4362-839a-19f9d13a8a9d" providerId="ADAL" clId="{369C18D4-DC57-4BA2-891D-1207818EF178}" dt="2026-02-13T12:46:45.105" v="1171" actId="255"/>
        <pc:sldMkLst>
          <pc:docMk/>
          <pc:sldMk cId="2525396292" sldId="268"/>
        </pc:sldMkLst>
        <pc:spChg chg="mod">
          <ac:chgData name="Martin Ogadimma (2435763)" userId="6d850106-19d9-4362-839a-19f9d13a8a9d" providerId="ADAL" clId="{369C18D4-DC57-4BA2-891D-1207818EF178}" dt="2026-02-13T12:46:45.105" v="1171" actId="255"/>
          <ac:spMkLst>
            <pc:docMk/>
            <pc:sldMk cId="2525396292" sldId="268"/>
            <ac:spMk id="3" creationId="{0D9287E9-9238-9C9E-59B1-0F7ED1642024}"/>
          </ac:spMkLst>
        </pc:spChg>
      </pc:sldChg>
      <pc:sldChg chg="addSp delSp modSp mod">
        <pc:chgData name="Martin Ogadimma (2435763)" userId="6d850106-19d9-4362-839a-19f9d13a8a9d" providerId="ADAL" clId="{369C18D4-DC57-4BA2-891D-1207818EF178}" dt="2026-02-13T12:37:45.513" v="1163" actId="255"/>
        <pc:sldMkLst>
          <pc:docMk/>
          <pc:sldMk cId="1657603027" sldId="269"/>
        </pc:sldMkLst>
        <pc:spChg chg="add">
          <ac:chgData name="Martin Ogadimma (2435763)" userId="6d850106-19d9-4362-839a-19f9d13a8a9d" providerId="ADAL" clId="{369C18D4-DC57-4BA2-891D-1207818EF178}" dt="2026-02-12T13:07:07.738" v="941"/>
          <ac:spMkLst>
            <pc:docMk/>
            <pc:sldMk cId="1657603027" sldId="269"/>
            <ac:spMk id="2" creationId="{AF6D46BA-CEEE-61FA-820C-3B86ABCD9F83}"/>
          </ac:spMkLst>
        </pc:spChg>
        <pc:spChg chg="add mod">
          <ac:chgData name="Martin Ogadimma (2435763)" userId="6d850106-19d9-4362-839a-19f9d13a8a9d" providerId="ADAL" clId="{369C18D4-DC57-4BA2-891D-1207818EF178}" dt="2026-02-13T12:37:45.513" v="1163" actId="255"/>
          <ac:spMkLst>
            <pc:docMk/>
            <pc:sldMk cId="1657603027" sldId="269"/>
            <ac:spMk id="3" creationId="{E45BBF10-26B4-4D4B-16F9-F0BE5D0677D9}"/>
          </ac:spMkLst>
        </pc:spChg>
        <pc:picChg chg="add del mod">
          <ac:chgData name="Martin Ogadimma (2435763)" userId="6d850106-19d9-4362-839a-19f9d13a8a9d" providerId="ADAL" clId="{369C18D4-DC57-4BA2-891D-1207818EF178}" dt="2026-02-12T13:08:32.544" v="946" actId="478"/>
          <ac:picMkLst>
            <pc:docMk/>
            <pc:sldMk cId="1657603027" sldId="269"/>
            <ac:picMk id="4" creationId="{D1EE5BC5-B7ED-86A1-153A-E64351F3E86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CA5B5-3D26-48E2-8991-1F13454AB55A}"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B1AD4-855B-4B61-BAF7-984130828B86}" type="slidenum">
              <a:rPr lang="en-GB" smtClean="0"/>
              <a:t>‹#›</a:t>
            </a:fld>
            <a:endParaRPr lang="en-GB"/>
          </a:p>
        </p:txBody>
      </p:sp>
    </p:spTree>
    <p:extLst>
      <p:ext uri="{BB962C8B-B14F-4D97-AF65-F5344CB8AC3E}">
        <p14:creationId xmlns:p14="http://schemas.microsoft.com/office/powerpoint/2010/main" val="1327029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B1AD4-855B-4B61-BAF7-984130828B86}" type="slidenum">
              <a:rPr lang="en-GB" smtClean="0"/>
              <a:t>1</a:t>
            </a:fld>
            <a:endParaRPr lang="en-GB"/>
          </a:p>
        </p:txBody>
      </p:sp>
    </p:spTree>
    <p:extLst>
      <p:ext uri="{BB962C8B-B14F-4D97-AF65-F5344CB8AC3E}">
        <p14:creationId xmlns:p14="http://schemas.microsoft.com/office/powerpoint/2010/main" val="2119821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522313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38759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765725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A3A50FF-7294-4940-9CFE-EE9D66C72823}"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124410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A3A50FF-7294-4940-9CFE-EE9D66C72823}"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27606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3A50FF-7294-4940-9CFE-EE9D66C72823}"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53491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3A50FF-7294-4940-9CFE-EE9D66C72823}"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416872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A3A50FF-7294-4940-9CFE-EE9D66C72823}"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61753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A3A50FF-7294-4940-9CFE-EE9D66C72823}"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20242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431346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72175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652990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5264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949230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298971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229773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A3A50FF-7294-4940-9CFE-EE9D66C72823}" type="datetimeFigureOut">
              <a:rPr lang="en-GB" smtClean="0"/>
              <a:t>13/02/2026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54F80E-ED59-4115-B1CF-C24EDD09336F}" type="slidenum">
              <a:rPr lang="en-GB" smtClean="0"/>
              <a:t>‹#›</a:t>
            </a:fld>
            <a:endParaRPr lang="en-GB"/>
          </a:p>
        </p:txBody>
      </p:sp>
    </p:spTree>
    <p:extLst>
      <p:ext uri="{BB962C8B-B14F-4D97-AF65-F5344CB8AC3E}">
        <p14:creationId xmlns:p14="http://schemas.microsoft.com/office/powerpoint/2010/main" val="1171601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5BBF10-26B4-4D4B-16F9-F0BE5D0677D9}"/>
              </a:ext>
            </a:extLst>
          </p:cNvPr>
          <p:cNvSpPr txBox="1"/>
          <p:nvPr/>
        </p:nvSpPr>
        <p:spPr>
          <a:xfrm>
            <a:off x="2367690" y="1388922"/>
            <a:ext cx="6100876" cy="4733988"/>
          </a:xfrm>
          <a:prstGeom prst="rect">
            <a:avLst/>
          </a:prstGeom>
          <a:noFill/>
        </p:spPr>
        <p:txBody>
          <a:bodyPr wrap="square">
            <a:spAutoFit/>
          </a:bodyPr>
          <a:lstStyle/>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Name: Martin Ogadimma</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Student Number: 2435763</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Module Code: LCHS4009</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Module Title: </a:t>
            </a:r>
            <a:r>
              <a:rPr lang="en-GB" sz="2400" kern="100" dirty="0">
                <a:latin typeface="Arial" panose="020B0604020202020204" pitchFamily="34" charset="0"/>
                <a:ea typeface="Aptos" panose="020B0004020202020204" pitchFamily="34" charset="0"/>
                <a:cs typeface="Times New Roman" panose="02020603050405020304" pitchFamily="18" charset="0"/>
              </a:rPr>
              <a:t>Professional Development</a:t>
            </a:r>
            <a:r>
              <a:rPr lang="en-GB" sz="2400" kern="100" dirty="0">
                <a:effectLst/>
                <a:latin typeface="Arial" panose="020B0604020202020204" pitchFamily="34" charset="0"/>
                <a:ea typeface="Aptos" panose="020B0004020202020204" pitchFamily="34" charset="0"/>
                <a:cs typeface="Times New Roman" panose="02020603050405020304" pitchFamily="18" charset="0"/>
              </a:rPr>
              <a:t> within Health and Social care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Lecturer: Bernice Ejiogu</a:t>
            </a: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Assignment Title: Portfolio Component 1, Individual Presentation </a:t>
            </a: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Assignment – </a:t>
            </a:r>
            <a:r>
              <a:rPr lang="en-GB" sz="2400" kern="100" dirty="0">
                <a:latin typeface="Arial" panose="020B0604020202020204" pitchFamily="34" charset="0"/>
                <a:ea typeface="Aptos" panose="020B0004020202020204" pitchFamily="34" charset="0"/>
                <a:cs typeface="Times New Roman" panose="02020603050405020304" pitchFamily="18" charset="0"/>
              </a:rPr>
              <a:t>Communication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2514600" algn="l"/>
              </a:tabLst>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Date of Submission: 23/02/26	</a:t>
            </a:r>
            <a:endParaRPr lang="en-GB" sz="2400" dirty="0"/>
          </a:p>
        </p:txBody>
      </p:sp>
      <p:sp>
        <p:nvSpPr>
          <p:cNvPr id="2" name="AutoShape 2" descr="11 Best Luxury Care Homes in the UK 2025 | Beautiful Homes | Lottie">
            <a:extLst>
              <a:ext uri="{FF2B5EF4-FFF2-40B4-BE49-F238E27FC236}">
                <a16:creationId xmlns:a16="http://schemas.microsoft.com/office/drawing/2014/main" id="{AF6D46BA-CEEE-61FA-820C-3B86ABCD9F8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57603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CEFCA1-8117-9FBA-B26A-FEEAD7D002AA}"/>
              </a:ext>
            </a:extLst>
          </p:cNvPr>
          <p:cNvSpPr txBox="1"/>
          <p:nvPr/>
        </p:nvSpPr>
        <p:spPr>
          <a:xfrm>
            <a:off x="2830983" y="1047225"/>
            <a:ext cx="6100876" cy="2123658"/>
          </a:xfrm>
          <a:prstGeom prst="rect">
            <a:avLst/>
          </a:prstGeom>
          <a:noFill/>
        </p:spPr>
        <p:txBody>
          <a:bodyPr wrap="square">
            <a:spAutoFit/>
          </a:bodyPr>
          <a:lstStyle/>
          <a:p>
            <a:r>
              <a:rPr lang="en-GB" sz="2400" b="1" u="sng" dirty="0">
                <a:effectLst/>
                <a:latin typeface="Aptos" panose="020B0004020202020204" pitchFamily="34" charset="0"/>
                <a:ea typeface="Aptos" panose="020B0004020202020204" pitchFamily="34" charset="0"/>
                <a:cs typeface="Times New Roman" panose="02020603050405020304" pitchFamily="18" charset="0"/>
              </a:rPr>
              <a:t>Communication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Today I'll be talking about communication today as a crucial professional ability in the fields of health and social care. I'll discuss its importance, how it affects practice, and provide a real-world example of its application in a care context.</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569907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5A8B47-C3B7-3170-2E8E-92EF076F6F5D}"/>
              </a:ext>
            </a:extLst>
          </p:cNvPr>
          <p:cNvSpPr txBox="1"/>
          <p:nvPr/>
        </p:nvSpPr>
        <p:spPr>
          <a:xfrm>
            <a:off x="3050439" y="1584170"/>
            <a:ext cx="6100876" cy="2492990"/>
          </a:xfrm>
          <a:prstGeom prst="rect">
            <a:avLst/>
          </a:prstGeom>
          <a:noFill/>
        </p:spPr>
        <p:txBody>
          <a:bodyPr wrap="square">
            <a:spAutoFit/>
          </a:bodyPr>
          <a:lstStyle/>
          <a:p>
            <a:r>
              <a:rPr lang="en-GB" sz="2400" b="1" dirty="0">
                <a:effectLst/>
                <a:latin typeface="Aptos" panose="020B0004020202020204" pitchFamily="34" charset="0"/>
                <a:ea typeface="Aptos" panose="020B0004020202020204" pitchFamily="34" charset="0"/>
                <a:cs typeface="Times New Roman" panose="02020603050405020304" pitchFamily="18" charset="0"/>
              </a:rPr>
              <a:t>What Is Communication</a:t>
            </a:r>
            <a:r>
              <a:rPr lang="en-GB" sz="2400" b="1" dirty="0">
                <a:latin typeface="Aptos" panose="020B0004020202020204" pitchFamily="34" charset="0"/>
                <a:ea typeface="Aptos" panose="020B0004020202020204" pitchFamily="34" charset="0"/>
                <a:cs typeface="Times New Roman" panose="02020603050405020304" pitchFamily="18" charset="0"/>
              </a:rPr>
              <a:t>?</a:t>
            </a:r>
            <a:r>
              <a:rPr lang="en-GB" sz="2400" dirty="0">
                <a:effectLst/>
                <a:latin typeface="Aptos" panose="020B0004020202020204" pitchFamily="34" charset="0"/>
                <a:ea typeface="Aptos" panose="020B0004020202020204" pitchFamily="34" charset="0"/>
                <a:cs typeface="Times New Roman" panose="02020603050405020304" pitchFamily="18" charset="0"/>
              </a:rPr>
              <a:t> </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The process of sharing ideas, sentiments, and information.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2400" b="1" dirty="0">
                <a:effectLst/>
                <a:latin typeface="Aptos" panose="020B0004020202020204" pitchFamily="34" charset="0"/>
                <a:ea typeface="Aptos" panose="020B0004020202020204" pitchFamily="34" charset="0"/>
                <a:cs typeface="Times New Roman" panose="02020603050405020304" pitchFamily="18" charset="0"/>
              </a:rPr>
              <a:t>Communication</a:t>
            </a:r>
            <a:r>
              <a:rPr lang="en-GB" sz="1800" dirty="0">
                <a:effectLst/>
                <a:latin typeface="Aptos" panose="020B0004020202020204" pitchFamily="34" charset="0"/>
                <a:ea typeface="Aptos" panose="020B0004020202020204" pitchFamily="34" charset="0"/>
                <a:cs typeface="Times New Roman" panose="02020603050405020304" pitchFamily="18" charset="0"/>
              </a:rPr>
              <a:t> is more than just speaking. It involves body language, voice, written note and even digital communication are all included. Effective and safe practices in health and social care are built on communication.</a:t>
            </a:r>
            <a:endParaRPr lang="en-GB" dirty="0"/>
          </a:p>
        </p:txBody>
      </p:sp>
      <p:pic>
        <p:nvPicPr>
          <p:cNvPr id="2" name="Picture 1">
            <a:extLst>
              <a:ext uri="{FF2B5EF4-FFF2-40B4-BE49-F238E27FC236}">
                <a16:creationId xmlns:a16="http://schemas.microsoft.com/office/drawing/2014/main" id="{BCCD214F-8D0D-1C5C-C2EE-D40B5B90D13A}"/>
              </a:ext>
            </a:extLst>
          </p:cNvPr>
          <p:cNvPicPr>
            <a:picLocks noChangeAspect="1"/>
          </p:cNvPicPr>
          <p:nvPr/>
        </p:nvPicPr>
        <p:blipFill>
          <a:blip r:embed="rId2"/>
          <a:stretch>
            <a:fillRect/>
          </a:stretch>
        </p:blipFill>
        <p:spPr>
          <a:xfrm>
            <a:off x="383210" y="1413076"/>
            <a:ext cx="2667229" cy="5102023"/>
          </a:xfrm>
          <a:prstGeom prst="rect">
            <a:avLst/>
          </a:prstGeom>
        </p:spPr>
      </p:pic>
    </p:spTree>
    <p:extLst>
      <p:ext uri="{BB962C8B-B14F-4D97-AF65-F5344CB8AC3E}">
        <p14:creationId xmlns:p14="http://schemas.microsoft.com/office/powerpoint/2010/main" val="4217072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023E4A-36B3-117B-E7FA-B75B42C533F7}"/>
              </a:ext>
            </a:extLst>
          </p:cNvPr>
          <p:cNvSpPr txBox="1"/>
          <p:nvPr/>
        </p:nvSpPr>
        <p:spPr>
          <a:xfrm>
            <a:off x="3050439" y="1561984"/>
            <a:ext cx="6100876" cy="5428537"/>
          </a:xfrm>
          <a:prstGeom prst="rect">
            <a:avLst/>
          </a:prstGeom>
          <a:noFill/>
        </p:spPr>
        <p:txBody>
          <a:bodyPr wrap="square">
            <a:spAutoFit/>
          </a:bodyPr>
          <a:lstStyle/>
          <a:p>
            <a:pPr>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Why Communication Matters In Health and Social Care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Making sure of accurate sharing of information</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Lowers the possibility of mistakes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Clear communication improve patient outcomes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Helps service users feel heard and respected</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Improves collaboration</a:t>
            </a:r>
          </a:p>
          <a:p>
            <a:pPr>
              <a:buNone/>
            </a:pP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Effective communication guarantees that clients get the appropriate care when they need it. Additionally, it facilitates professional collaboration, lowering miscommunications and enhancing results.</a:t>
            </a:r>
            <a:endParaRPr lang="en-GB" dirty="0"/>
          </a:p>
        </p:txBody>
      </p:sp>
      <p:pic>
        <p:nvPicPr>
          <p:cNvPr id="2" name="Picture 1">
            <a:extLst>
              <a:ext uri="{FF2B5EF4-FFF2-40B4-BE49-F238E27FC236}">
                <a16:creationId xmlns:a16="http://schemas.microsoft.com/office/drawing/2014/main" id="{356F7FAF-8270-57FB-816A-7CEDF06911A5}"/>
              </a:ext>
            </a:extLst>
          </p:cNvPr>
          <p:cNvPicPr>
            <a:picLocks noChangeAspect="1"/>
          </p:cNvPicPr>
          <p:nvPr/>
        </p:nvPicPr>
        <p:blipFill>
          <a:blip r:embed="rId2"/>
          <a:stretch>
            <a:fillRect/>
          </a:stretch>
        </p:blipFill>
        <p:spPr>
          <a:xfrm>
            <a:off x="1" y="1561984"/>
            <a:ext cx="2906486" cy="4934555"/>
          </a:xfrm>
          <a:prstGeom prst="rect">
            <a:avLst/>
          </a:prstGeom>
        </p:spPr>
      </p:pic>
    </p:spTree>
    <p:extLst>
      <p:ext uri="{BB962C8B-B14F-4D97-AF65-F5344CB8AC3E}">
        <p14:creationId xmlns:p14="http://schemas.microsoft.com/office/powerpoint/2010/main" val="3448592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6F29B1-E046-3A07-9A5A-9BAB35824187}"/>
              </a:ext>
            </a:extLst>
          </p:cNvPr>
          <p:cNvSpPr txBox="1"/>
          <p:nvPr/>
        </p:nvSpPr>
        <p:spPr>
          <a:xfrm>
            <a:off x="3050439" y="1571666"/>
            <a:ext cx="6100876" cy="3919727"/>
          </a:xfrm>
          <a:prstGeom prst="rect">
            <a:avLst/>
          </a:prstGeom>
          <a:noFill/>
        </p:spPr>
        <p:txBody>
          <a:bodyPr wrap="square">
            <a:spAutoFit/>
          </a:bodyPr>
          <a:lstStyle/>
          <a:p>
            <a:pPr>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SOLER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(Egan, 2010) Communication Model</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S - Sit opposite</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 - Open stance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L- Lean a bit forward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  Eye contact </a:t>
            </a:r>
          </a:p>
          <a:p>
            <a:pPr>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R - Relax </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To encourage active listening, the SOLER model is frequently applied in the fields of health and social care. It enables professionals to be respectful, empathetic, and focused. Service consumers can feel appreciated and heard when SOLER is used.</a:t>
            </a:r>
            <a:endParaRPr lang="en-GB" dirty="0"/>
          </a:p>
        </p:txBody>
      </p:sp>
      <p:pic>
        <p:nvPicPr>
          <p:cNvPr id="3076" name="Picture 4" descr="What is the Difference Between a Residential Care Home and a Nursing ...">
            <a:extLst>
              <a:ext uri="{FF2B5EF4-FFF2-40B4-BE49-F238E27FC236}">
                <a16:creationId xmlns:a16="http://schemas.microsoft.com/office/drawing/2014/main" id="{C220E6BF-E27E-B4BE-3D10-4060CA4112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77" y="1571667"/>
            <a:ext cx="3025862" cy="3714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1274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50A949-1BF8-B80F-567F-6BB5A78332BD}"/>
              </a:ext>
            </a:extLst>
          </p:cNvPr>
          <p:cNvSpPr txBox="1"/>
          <p:nvPr/>
        </p:nvSpPr>
        <p:spPr>
          <a:xfrm>
            <a:off x="3050439" y="753173"/>
            <a:ext cx="6100876" cy="5724644"/>
          </a:xfrm>
          <a:prstGeom prst="rect">
            <a:avLst/>
          </a:prstGeom>
          <a:noFill/>
        </p:spPr>
        <p:txBody>
          <a:bodyPr wrap="square">
            <a:spAutoFit/>
          </a:bodyPr>
          <a:lstStyle/>
          <a:p>
            <a:r>
              <a:rPr lang="en-GB" sz="2400" b="1" dirty="0">
                <a:latin typeface="Aptos" panose="020B0004020202020204" pitchFamily="34" charset="0"/>
                <a:ea typeface="Aptos" panose="020B0004020202020204" pitchFamily="34" charset="0"/>
                <a:cs typeface="Times New Roman" panose="02020603050405020304" pitchFamily="18" charset="0"/>
              </a:rPr>
              <a:t>Practical Example in a care setting</a:t>
            </a:r>
            <a:br>
              <a:rPr lang="en-GB" sz="2400" b="1" dirty="0">
                <a:effectLst/>
                <a:latin typeface="Aptos" panose="020B0004020202020204" pitchFamily="34" charset="0"/>
                <a:ea typeface="Aptos" panose="020B0004020202020204" pitchFamily="34" charset="0"/>
                <a:cs typeface="Times New Roman" panose="02020603050405020304" pitchFamily="18" charset="0"/>
              </a:rPr>
            </a:br>
            <a:r>
              <a:rPr lang="en-GB" sz="2400" b="1" dirty="0">
                <a:effectLst/>
                <a:latin typeface="Aptos" panose="020B0004020202020204" pitchFamily="34" charset="0"/>
                <a:ea typeface="Aptos" panose="020B0004020202020204" pitchFamily="34" charset="0"/>
                <a:cs typeface="Times New Roman" panose="02020603050405020304" pitchFamily="18" charset="0"/>
              </a:rPr>
              <a:t>Situation: Assisting an elderly person with medication issues</a:t>
            </a:r>
            <a:br>
              <a:rPr lang="en-GB" sz="2400" dirty="0">
                <a:effectLst/>
                <a:latin typeface="Aptos" panose="020B0004020202020204" pitchFamily="34" charset="0"/>
                <a:ea typeface="Aptos" panose="020B0004020202020204" pitchFamily="34" charset="0"/>
                <a:cs typeface="Times New Roman" panose="02020603050405020304" pitchFamily="18" charset="0"/>
              </a:rPr>
            </a:b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Use </a:t>
            </a:r>
            <a:r>
              <a:rPr lang="en-GB" dirty="0">
                <a:latin typeface="Aptos" panose="020B0004020202020204" pitchFamily="34" charset="0"/>
                <a:ea typeface="Aptos" panose="020B0004020202020204" pitchFamily="34" charset="0"/>
                <a:cs typeface="Times New Roman" panose="02020603050405020304" pitchFamily="18" charset="0"/>
              </a:rPr>
              <a:t>simple language and calm tone</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Maintain eye contact and positive body language</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C</a:t>
            </a:r>
            <a:r>
              <a:rPr lang="en-GB" dirty="0">
                <a:latin typeface="Aptos" panose="020B0004020202020204" pitchFamily="34" charset="0"/>
                <a:ea typeface="Aptos" panose="020B0004020202020204" pitchFamily="34" charset="0"/>
                <a:cs typeface="Times New Roman" panose="02020603050405020304" pitchFamily="18" charset="0"/>
              </a:rPr>
              <a:t>onfirm understanding through gentle question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"Can you tell me how you've been feeling after taking your medication?" is an example of an open-ended question.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In this instance, good communication reassures the service user, helps detect issues early, and avoids prescription errors. Clear inquiry and the use of SOLER foster open communication and trust.</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2" name="AutoShape 2" descr="Personal Assistant Home Care">
            <a:extLst>
              <a:ext uri="{FF2B5EF4-FFF2-40B4-BE49-F238E27FC236}">
                <a16:creationId xmlns:a16="http://schemas.microsoft.com/office/drawing/2014/main" id="{BD076B82-A24B-7279-5195-54C61257BC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DF632AB0-3B25-CB5C-BF34-9F96508C66A9}"/>
              </a:ext>
            </a:extLst>
          </p:cNvPr>
          <p:cNvPicPr>
            <a:picLocks noChangeAspect="1"/>
          </p:cNvPicPr>
          <p:nvPr/>
        </p:nvPicPr>
        <p:blipFill>
          <a:blip r:embed="rId2"/>
          <a:stretch>
            <a:fillRect/>
          </a:stretch>
        </p:blipFill>
        <p:spPr>
          <a:xfrm>
            <a:off x="-445236" y="950119"/>
            <a:ext cx="3495675" cy="4429125"/>
          </a:xfrm>
          <a:prstGeom prst="rect">
            <a:avLst/>
          </a:prstGeom>
        </p:spPr>
      </p:pic>
    </p:spTree>
    <p:extLst>
      <p:ext uri="{BB962C8B-B14F-4D97-AF65-F5344CB8AC3E}">
        <p14:creationId xmlns:p14="http://schemas.microsoft.com/office/powerpoint/2010/main" val="3056519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69A34F-6395-B178-DACD-73F3958F448A}"/>
              </a:ext>
            </a:extLst>
          </p:cNvPr>
          <p:cNvSpPr txBox="1"/>
          <p:nvPr/>
        </p:nvSpPr>
        <p:spPr>
          <a:xfrm>
            <a:off x="2589582" y="605891"/>
            <a:ext cx="6100876" cy="4893647"/>
          </a:xfrm>
          <a:prstGeom prst="rect">
            <a:avLst/>
          </a:prstGeom>
          <a:noFill/>
        </p:spPr>
        <p:txBody>
          <a:bodyPr wrap="square">
            <a:spAutoFit/>
          </a:bodyPr>
          <a:lstStyle/>
          <a:p>
            <a:pPr>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             Professional  </a:t>
            </a:r>
            <a:r>
              <a:rPr lang="en-GB" sz="2400" b="1" kern="100" dirty="0">
                <a:latin typeface="Aptos" panose="020B0004020202020204" pitchFamily="34" charset="0"/>
                <a:ea typeface="Aptos" panose="020B0004020202020204" pitchFamily="34" charset="0"/>
                <a:cs typeface="Times New Roman" panose="02020603050405020304" pitchFamily="18" charset="0"/>
              </a:rPr>
              <a:t> Relevance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600" dirty="0"/>
              <a:t>World Health Organization (WHO). (2021). Patient Safety and Communication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Communication is needed for assessments, care planning, safety and multidisciplinary work</a:t>
            </a:r>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Health and social care professionals work with diverse individuals</a:t>
            </a:r>
            <a:br>
              <a:rPr lang="en-GB" kern="100" dirty="0">
                <a:effectLst/>
                <a:latin typeface="Aptos" panose="020B0004020202020204" pitchFamily="34" charset="0"/>
                <a:ea typeface="Aptos" panose="020B0004020202020204" pitchFamily="34" charset="0"/>
                <a:cs typeface="Times New Roman" panose="02020603050405020304" pitchFamily="18" charset="0"/>
              </a:rPr>
            </a:b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E</a:t>
            </a:r>
            <a:r>
              <a:rPr lang="en-GB" kern="100" dirty="0">
                <a:effectLst/>
                <a:latin typeface="Aptos" panose="020B0004020202020204" pitchFamily="34" charset="0"/>
                <a:ea typeface="Aptos" panose="020B0004020202020204" pitchFamily="34" charset="0"/>
                <a:cs typeface="Times New Roman" panose="02020603050405020304" pitchFamily="18" charset="0"/>
              </a:rPr>
              <a:t>nhances care quality and safety</a:t>
            </a:r>
            <a:br>
              <a:rPr lang="en-GB" kern="100" dirty="0">
                <a:effectLst/>
                <a:latin typeface="Aptos" panose="020B0004020202020204" pitchFamily="34" charset="0"/>
                <a:ea typeface="Aptos" panose="020B0004020202020204" pitchFamily="34" charset="0"/>
                <a:cs typeface="Times New Roman" panose="02020603050405020304" pitchFamily="18" charset="0"/>
              </a:rPr>
            </a:b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Prevents misunderstandings and promotes dignity.</a:t>
            </a:r>
            <a:br>
              <a:rPr lang="en-GB" kern="100" dirty="0">
                <a:effectLst/>
                <a:latin typeface="Aptos" panose="020B0004020202020204" pitchFamily="34" charset="0"/>
                <a:ea typeface="Aptos" panose="020B0004020202020204" pitchFamily="34" charset="0"/>
                <a:cs typeface="Times New Roman" panose="02020603050405020304" pitchFamily="18" charset="0"/>
              </a:rPr>
            </a:b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kern="100" dirty="0">
                <a:effectLst/>
                <a:latin typeface="Aptos" panose="020B0004020202020204" pitchFamily="34" charset="0"/>
                <a:ea typeface="Aptos" panose="020B0004020202020204" pitchFamily="34" charset="0"/>
                <a:cs typeface="Times New Roman" panose="02020603050405020304" pitchFamily="18" charset="0"/>
              </a:rPr>
              <a:t>Increases the pleasure of service users</a:t>
            </a:r>
            <a:br>
              <a:rPr lang="en-GB" kern="100" dirty="0">
                <a:effectLst/>
                <a:latin typeface="Aptos" panose="020B0004020202020204" pitchFamily="34" charset="0"/>
                <a:ea typeface="Aptos" panose="020B0004020202020204" pitchFamily="34" charset="0"/>
                <a:cs typeface="Times New Roman" panose="02020603050405020304" pitchFamily="18" charset="0"/>
              </a:rPr>
            </a:b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Effective communication is a fundamental skill for all positions in health and social care. It has a direct impact on wellbeing, safety, and the overall experience of care</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t>
            </a:r>
          </a:p>
        </p:txBody>
      </p:sp>
      <p:pic>
        <p:nvPicPr>
          <p:cNvPr id="2" name="Picture 1">
            <a:extLst>
              <a:ext uri="{FF2B5EF4-FFF2-40B4-BE49-F238E27FC236}">
                <a16:creationId xmlns:a16="http://schemas.microsoft.com/office/drawing/2014/main" id="{DE40C63E-4602-7B42-F84F-47060C10A40F}"/>
              </a:ext>
            </a:extLst>
          </p:cNvPr>
          <p:cNvPicPr>
            <a:picLocks noChangeAspect="1"/>
          </p:cNvPicPr>
          <p:nvPr/>
        </p:nvPicPr>
        <p:blipFill>
          <a:blip r:embed="rId2"/>
          <a:stretch>
            <a:fillRect/>
          </a:stretch>
        </p:blipFill>
        <p:spPr>
          <a:xfrm>
            <a:off x="147525" y="753173"/>
            <a:ext cx="2442058" cy="5355311"/>
          </a:xfrm>
          <a:prstGeom prst="rect">
            <a:avLst/>
          </a:prstGeom>
        </p:spPr>
      </p:pic>
    </p:spTree>
    <p:extLst>
      <p:ext uri="{BB962C8B-B14F-4D97-AF65-F5344CB8AC3E}">
        <p14:creationId xmlns:p14="http://schemas.microsoft.com/office/powerpoint/2010/main" val="233804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B0154A-F93F-C028-112E-992774D2853B}"/>
              </a:ext>
            </a:extLst>
          </p:cNvPr>
          <p:cNvSpPr txBox="1"/>
          <p:nvPr/>
        </p:nvSpPr>
        <p:spPr>
          <a:xfrm>
            <a:off x="3050439" y="1030172"/>
            <a:ext cx="6100876" cy="4955203"/>
          </a:xfrm>
          <a:prstGeom prst="rect">
            <a:avLst/>
          </a:prstGeom>
          <a:noFill/>
        </p:spPr>
        <p:txBody>
          <a:bodyPr wrap="square">
            <a:spAutoFit/>
          </a:bodyPr>
          <a:lstStyle/>
          <a:p>
            <a:r>
              <a:rPr lang="en-GB" sz="2400" b="1" dirty="0">
                <a:effectLst/>
                <a:latin typeface="Aptos" panose="020B0004020202020204" pitchFamily="34" charset="0"/>
                <a:ea typeface="Aptos" panose="020B0004020202020204" pitchFamily="34" charset="0"/>
                <a:cs typeface="Times New Roman" panose="02020603050405020304" pitchFamily="18" charset="0"/>
              </a:rPr>
              <a:t>Conclusion </a:t>
            </a:r>
            <a:endParaRPr lang="en-GB" sz="2400" b="1" dirty="0">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Effective care requires effective communication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Encourages person-centred practice, safety, and trust</a:t>
            </a:r>
          </a:p>
          <a:p>
            <a:pPr marL="285750" indent="-285750">
              <a:buFont typeface="Arial" panose="020B0604020202020204" pitchFamily="34" charset="0"/>
              <a:buChar cha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Professional interactions are enhanced by models such as SOLER.</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Results for service users are strengthened by practical application.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In summary, effective communication is a professional obligation rather than only a talent. We can keep getting better by using organised models and reflective practice.</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079790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9287E9-9238-9C9E-59B1-0F7ED1642024}"/>
              </a:ext>
            </a:extLst>
          </p:cNvPr>
          <p:cNvSpPr txBox="1"/>
          <p:nvPr/>
        </p:nvSpPr>
        <p:spPr>
          <a:xfrm>
            <a:off x="3050439" y="1708435"/>
            <a:ext cx="6100876" cy="3222164"/>
          </a:xfrm>
          <a:prstGeom prst="rect">
            <a:avLst/>
          </a:prstGeom>
          <a:noFill/>
        </p:spPr>
        <p:txBody>
          <a:bodyPr wrap="square">
            <a:spAutoFit/>
          </a:bodyPr>
          <a:lstStyle/>
          <a:p>
            <a:pPr>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Reference</a:t>
            </a:r>
          </a:p>
          <a:p>
            <a:pPr>
              <a:lnSpc>
                <a:spcPct val="107000"/>
              </a:lnSpc>
              <a:spcAft>
                <a:spcPts val="800"/>
              </a:spcAft>
            </a:pPr>
            <a:r>
              <a:rPr lang="en-GB" sz="1600" kern="100" dirty="0">
                <a:latin typeface="Aptos" panose="020B0004020202020204" pitchFamily="34" charset="0"/>
                <a:ea typeface="Aptos" panose="020B0004020202020204" pitchFamily="34" charset="0"/>
                <a:cs typeface="Times New Roman" panose="02020603050405020304" pitchFamily="18" charset="0"/>
              </a:rPr>
              <a:t>Core Competencies in Health and Social Care (2022). (Accessed: [on 11/02/2026]) accessible at: https://www.skillsforcare.org.uk (skillsforcare.org.uk in Bing).</a:t>
            </a:r>
          </a:p>
          <a:p>
            <a:pPr>
              <a:lnSpc>
                <a:spcPct val="107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Skilled Helper: An Approach to Helping Based on Opportunity Development and Problem Management, G. Egan (2010). Belmont: Brooks/Cole, 9th ed.</a:t>
            </a:r>
            <a:br>
              <a:rPr lang="en-GB" sz="1600" kern="100" dirty="0">
                <a:effectLst/>
                <a:latin typeface="Aptos" panose="020B0004020202020204" pitchFamily="34" charset="0"/>
                <a:ea typeface="Aptos" panose="020B0004020202020204" pitchFamily="34" charset="0"/>
                <a:cs typeface="Times New Roman" panose="02020603050405020304" pitchFamily="18" charset="0"/>
              </a:rPr>
            </a:br>
            <a:r>
              <a:rPr lang="en-GB" sz="1600" dirty="0"/>
              <a:t>World Health Organization (WHO). (2021). Patient Safety and Communication</a:t>
            </a:r>
            <a:r>
              <a:rPr lang="en-GB" dirty="0"/>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5253962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9" ma:contentTypeDescription="Create a new document." ma:contentTypeScope="" ma:versionID="fd361f556444e0cb0579423111bdae28">
  <xsd:schema xmlns:xsd="http://www.w3.org/2001/XMLSchema" xmlns:xs="http://www.w3.org/2001/XMLSchema" xmlns:p="http://schemas.microsoft.com/office/2006/metadata/properties" xmlns:ns3="c1d1778d-a818-455a-8cd4-46a2d86b45f1" targetNamespace="http://schemas.microsoft.com/office/2006/metadata/properties" ma:root="true" ma:fieldsID="c7e24d7347bb7cdb7898a0324af15ec0"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Props1.xml><?xml version="1.0" encoding="utf-8"?>
<ds:datastoreItem xmlns:ds="http://schemas.openxmlformats.org/officeDocument/2006/customXml" ds:itemID="{B78FF83B-6067-4E89-9EEA-8E61CF69CD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1DE2D8-73AE-4735-8544-C7CBE13668F3}">
  <ds:schemaRefs>
    <ds:schemaRef ds:uri="http://schemas.microsoft.com/sharepoint/v3/contenttype/forms"/>
  </ds:schemaRefs>
</ds:datastoreItem>
</file>

<file path=customXml/itemProps3.xml><?xml version="1.0" encoding="utf-8"?>
<ds:datastoreItem xmlns:ds="http://schemas.openxmlformats.org/officeDocument/2006/customXml" ds:itemID="{944F94D8-36B2-4312-B0F6-FE47A872FF1A}">
  <ds:schemaRefs>
    <ds:schemaRef ds:uri="http://schemas.microsoft.com/office/2006/documentManagement/types"/>
    <ds:schemaRef ds:uri="http://purl.org/dc/terms/"/>
    <ds:schemaRef ds:uri="http://www.w3.org/XML/1998/namespace"/>
    <ds:schemaRef ds:uri="http://schemas.microsoft.com/office/infopath/2007/PartnerControls"/>
    <ds:schemaRef ds:uri="http://purl.org/dc/elements/1.1/"/>
    <ds:schemaRef ds:uri="http://purl.org/dc/dcmitype/"/>
    <ds:schemaRef ds:uri="http://schemas.microsoft.com/office/2006/metadata/properties"/>
    <ds:schemaRef ds:uri="http://schemas.openxmlformats.org/package/2006/metadata/core-properties"/>
    <ds:schemaRef ds:uri="c1d1778d-a818-455a-8cd4-46a2d86b45f1"/>
  </ds:schemaRefs>
</ds:datastoreItem>
</file>

<file path=docProps/app.xml><?xml version="1.0" encoding="utf-8"?>
<Properties xmlns="http://schemas.openxmlformats.org/officeDocument/2006/extended-properties" xmlns:vt="http://schemas.openxmlformats.org/officeDocument/2006/docPropsVTypes">
  <Template>Facet</Template>
  <TotalTime>370</TotalTime>
  <Words>636</Words>
  <Application>Microsoft Office PowerPoint</Application>
  <PresentationFormat>Widescreen</PresentationFormat>
  <Paragraphs>45</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Ogadimma (2435763)</dc:creator>
  <cp:lastModifiedBy>Martin Ogadimma (2435763)</cp:lastModifiedBy>
  <cp:revision>1</cp:revision>
  <dcterms:created xsi:type="dcterms:W3CDTF">2026-02-11T18:50:49Z</dcterms:created>
  <dcterms:modified xsi:type="dcterms:W3CDTF">2026-02-13T12:47:04Z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