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71" r:id="rId5"/>
    <p:sldId id="291" r:id="rId6"/>
    <p:sldId id="394" r:id="rId7"/>
    <p:sldId id="395" r:id="rId8"/>
    <p:sldId id="396" r:id="rId9"/>
    <p:sldId id="358" r:id="rId10"/>
    <p:sldId id="393" r:id="rId11"/>
    <p:sldId id="317" r:id="rId12"/>
    <p:sldId id="319" r:id="rId13"/>
    <p:sldId id="318" r:id="rId14"/>
    <p:sldId id="321" r:id="rId15"/>
    <p:sldId id="322" r:id="rId16"/>
    <p:sldId id="326" r:id="rId17"/>
    <p:sldId id="335" r:id="rId18"/>
    <p:sldId id="338" r:id="rId19"/>
    <p:sldId id="339" r:id="rId20"/>
    <p:sldId id="341" r:id="rId21"/>
    <p:sldId id="344" r:id="rId22"/>
    <p:sldId id="343" r:id="rId23"/>
    <p:sldId id="345" r:id="rId24"/>
    <p:sldId id="346" r:id="rId2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9883" autoAdjust="0"/>
  </p:normalViewPr>
  <p:slideViewPr>
    <p:cSldViewPr>
      <p:cViewPr varScale="1">
        <p:scale>
          <a:sx n="68" d="100"/>
          <a:sy n="68" d="100"/>
        </p:scale>
        <p:origin x="284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 dirty="0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 dirty="0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2</a:t>
            </a:fld>
            <a:endParaRPr lang="en-US" altLang="en-US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950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/>
              <a:t>Establishes the terms and context</a:t>
            </a:r>
            <a:r>
              <a:rPr lang="en-GB" sz="1200" dirty="0"/>
              <a:t>. </a:t>
            </a:r>
            <a:r>
              <a:rPr lang="en-GB" sz="1200" i="1" dirty="0"/>
              <a:t>How else will you define exactly what you’re looking at and where its limits are?</a:t>
            </a:r>
          </a:p>
          <a:p>
            <a:r>
              <a:rPr lang="en-GB" sz="1200" b="1" dirty="0"/>
              <a:t>Presents a survey of preceding literature on the topic. </a:t>
            </a:r>
            <a:r>
              <a:rPr lang="en-GB" sz="1200" i="1" dirty="0"/>
              <a:t>How else will you know what’s been done already?</a:t>
            </a:r>
          </a:p>
          <a:p>
            <a:r>
              <a:rPr lang="en-GB" sz="1200" b="1" dirty="0"/>
              <a:t>Explores ways that others have solved similar questions/problems. </a:t>
            </a:r>
            <a:r>
              <a:rPr lang="en-GB" sz="1200" i="1" dirty="0"/>
              <a:t>How else will you select an appropriate methodology and approach?</a:t>
            </a:r>
          </a:p>
          <a:p>
            <a:r>
              <a:rPr lang="en-GB" sz="1200" b="1" dirty="0"/>
              <a:t>Outlines the relationship of these texts to each other. </a:t>
            </a:r>
            <a:r>
              <a:rPr lang="en-GB" sz="1200" i="1" dirty="0"/>
              <a:t>How else will you know what the different perspectives and debates are, and where you are coming from?</a:t>
            </a:r>
          </a:p>
          <a:p>
            <a:r>
              <a:rPr lang="en-GB" sz="1200" b="1" dirty="0"/>
              <a:t>Evaluates the quality and relevance of the literature. </a:t>
            </a:r>
            <a:r>
              <a:rPr lang="en-GB" sz="1200" i="1" dirty="0"/>
              <a:t>How else will you be able to build on or reject it?</a:t>
            </a:r>
          </a:p>
          <a:p>
            <a:r>
              <a:rPr lang="en-GB" sz="1200" b="1" dirty="0"/>
              <a:t>Establishes the gaps or inadequacies. </a:t>
            </a:r>
            <a:r>
              <a:rPr lang="en-GB" sz="1200" i="1" dirty="0"/>
              <a:t>How else will you justify your own contribution?</a:t>
            </a:r>
          </a:p>
          <a:p>
            <a:r>
              <a:rPr lang="en-GB" sz="1200" b="1" dirty="0"/>
              <a:t>Demonstrates your scholarly rigour. </a:t>
            </a:r>
            <a:r>
              <a:rPr lang="en-GB" sz="1200" i="1" dirty="0"/>
              <a:t>How else can I have faith in your conclusions?</a:t>
            </a:r>
            <a:endParaRPr lang="en-GB" sz="1200" b="1" dirty="0"/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8586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40837-779E-4BE0-834A-69DA6342FC4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338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dirty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dirty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dirty="0"/>
              <a:t>Click icon to add table</a:t>
            </a:r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7236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2153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2" r:id="rId12"/>
    <p:sldLayoutId id="214748366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4"/>
                </a:solidFill>
              </a:rPr>
              <a:t>Using a Research Approach in HR </a:t>
            </a:r>
            <a:br>
              <a:rPr lang="en-GB" dirty="0">
                <a:solidFill>
                  <a:schemeClr val="accent4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Session 2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148064" y="472514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Julie Thomas</a:t>
            </a:r>
          </a:p>
        </p:txBody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548680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Session Overview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500058090"/>
              </p:ext>
            </p:extLst>
          </p:nvPr>
        </p:nvGraphicFramePr>
        <p:xfrm>
          <a:off x="385887" y="2636912"/>
          <a:ext cx="8310562" cy="26146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Aim and objectives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Sources of Information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Writing the Literature Review</a:t>
                      </a:r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052736"/>
            <a:ext cx="8147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aim of session is to deepen your knowledge of the research process. </a:t>
            </a:r>
          </a:p>
          <a:p>
            <a:r>
              <a:rPr lang="en-GB" dirty="0"/>
              <a:t>The session will cover:</a:t>
            </a:r>
          </a:p>
        </p:txBody>
      </p:sp>
    </p:spTree>
    <p:extLst>
      <p:ext uri="{BB962C8B-B14F-4D97-AF65-F5344CB8AC3E}">
        <p14:creationId xmlns:p14="http://schemas.microsoft.com/office/powerpoint/2010/main" val="3397327074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301C2-D828-430D-919D-7C0871176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Research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902D-36FE-416E-87A7-85AC27F3C0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Literature Review</a:t>
            </a:r>
          </a:p>
          <a:p>
            <a:r>
              <a:rPr lang="en-GB" dirty="0"/>
              <a:t>Methodology</a:t>
            </a:r>
          </a:p>
          <a:p>
            <a:r>
              <a:rPr lang="en-GB" dirty="0"/>
              <a:t>Findings and analysis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8807714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189A0-8B1F-4750-BA74-DAB6BC3E7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2BE5F-E4A8-4EC8-B25F-47995D06B5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Provides a clear overview of the topic</a:t>
            </a:r>
          </a:p>
          <a:p>
            <a:r>
              <a:rPr lang="en-GB" dirty="0"/>
              <a:t>Should contain the </a:t>
            </a:r>
            <a:r>
              <a:rPr lang="en-GB" b="1" dirty="0"/>
              <a:t>aim and objectives </a:t>
            </a:r>
            <a:r>
              <a:rPr lang="en-GB" dirty="0"/>
              <a:t>of the research report</a:t>
            </a:r>
          </a:p>
          <a:p>
            <a:r>
              <a:rPr lang="en-GB" dirty="0"/>
              <a:t>Covers any necessary background information – company information/history, reasons why research was necessary</a:t>
            </a:r>
          </a:p>
        </p:txBody>
      </p:sp>
    </p:spTree>
    <p:extLst>
      <p:ext uri="{BB962C8B-B14F-4D97-AF65-F5344CB8AC3E}">
        <p14:creationId xmlns:p14="http://schemas.microsoft.com/office/powerpoint/2010/main" val="398602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ABC91-BAE9-4DFB-B470-BC0F0A77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865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 dirty="0"/>
              <a:t>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23D02-C2DB-4BB0-9646-162922C7E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Aim</a:t>
            </a:r>
            <a:r>
              <a:rPr lang="en-GB" dirty="0"/>
              <a:t> – broad statement of the general intention of your research – what you hope to achieve</a:t>
            </a:r>
          </a:p>
          <a:p>
            <a:pPr marL="0" indent="0">
              <a:buNone/>
            </a:pPr>
            <a:r>
              <a:rPr lang="en-GB" i="1" dirty="0"/>
              <a:t>Example – The aim of this research is to critically analyse strategies to retain childcare social workers.</a:t>
            </a:r>
          </a:p>
          <a:p>
            <a:pPr marL="0" indent="0">
              <a:buNone/>
            </a:pPr>
            <a:r>
              <a:rPr lang="en-GB" i="1" dirty="0"/>
              <a:t> </a:t>
            </a:r>
          </a:p>
          <a:p>
            <a:pPr marL="0" indent="0">
              <a:buNone/>
            </a:pPr>
            <a:r>
              <a:rPr lang="en-GB" b="1" dirty="0"/>
              <a:t>Objectives</a:t>
            </a:r>
            <a:r>
              <a:rPr lang="en-GB" dirty="0"/>
              <a:t> – 2 to 4 statements that express what you need to do to achieve your aim; start with a verb.</a:t>
            </a:r>
          </a:p>
          <a:p>
            <a:pPr marL="0" lvl="0" indent="0">
              <a:buNone/>
            </a:pPr>
            <a:r>
              <a:rPr lang="en-GB" i="1" dirty="0"/>
              <a:t>Example – </a:t>
            </a:r>
          </a:p>
          <a:p>
            <a:pPr lvl="1"/>
            <a:r>
              <a:rPr lang="en-GB" i="1" dirty="0"/>
              <a:t>To identify and critically analyse the factors specifically affecting the retention of childcare social workers.</a:t>
            </a:r>
          </a:p>
          <a:p>
            <a:pPr lvl="1"/>
            <a:r>
              <a:rPr lang="en-GB" i="1" dirty="0"/>
              <a:t>To critically analyse the strategies that positively influence the retention of childcare social workers.</a:t>
            </a:r>
          </a:p>
          <a:p>
            <a:pPr lvl="1"/>
            <a:r>
              <a:rPr lang="en-GB" i="1" dirty="0"/>
              <a:t>To identify and analyse the factors specifically influencing retention of childcare social workers at X Council.</a:t>
            </a:r>
          </a:p>
          <a:p>
            <a:pPr lvl="1"/>
            <a:r>
              <a:rPr lang="en-GB" i="1" dirty="0"/>
              <a:t>To make recommendations for a retention strategy for possible implementation at X Council.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597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7358063" cy="730621"/>
          </a:xfrm>
        </p:spPr>
        <p:txBody>
          <a:bodyPr/>
          <a:lstStyle/>
          <a:p>
            <a:pPr algn="l"/>
            <a:r>
              <a:rPr lang="en-GB" sz="3200" dirty="0"/>
              <a:t>Secondary data starting point: Sources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046" y="919262"/>
            <a:ext cx="8229600" cy="452596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 review of the literature provides the basis of further inquiry and data collection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2411760" y="1313123"/>
            <a:ext cx="4320480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Professional Associations</a:t>
            </a:r>
          </a:p>
          <a:p>
            <a:r>
              <a:rPr lang="en-GB" dirty="0"/>
              <a:t>CIPD, CIM, ILM  (&amp; their libraries and associated publications – People Management)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504" y="2624250"/>
            <a:ext cx="4464496" cy="15696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Academic literature</a:t>
            </a:r>
          </a:p>
          <a:p>
            <a:r>
              <a:rPr lang="en-GB" dirty="0"/>
              <a:t>University/public libraries – Books,</a:t>
            </a:r>
          </a:p>
          <a:p>
            <a:r>
              <a:rPr lang="en-GB" dirty="0"/>
              <a:t>Journals</a:t>
            </a:r>
          </a:p>
          <a:p>
            <a:r>
              <a:rPr lang="en-GB" sz="1400" i="1" dirty="0"/>
              <a:t>e.g. British Journal of Industrial Relations,</a:t>
            </a:r>
          </a:p>
          <a:p>
            <a:r>
              <a:rPr lang="en-GB" sz="1400" i="1" dirty="0"/>
              <a:t>Employee Relations, The Human Resource Management Journal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42526" y="2625715"/>
            <a:ext cx="4149954" cy="23083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Online databases/research institutes: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EBSCO, Emerald, Science Direct (accessible via on-line Library)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Google Scholar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err="1"/>
              <a:t>XpertHR</a:t>
            </a:r>
            <a:r>
              <a:rPr lang="en-GB" dirty="0"/>
              <a:t>, Science for Work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Roffey Park Institute, McKinsey, RBL Group, World Economic Forum, </a:t>
            </a:r>
            <a:r>
              <a:rPr lang="en-GB" dirty="0" err="1"/>
              <a:t>Center</a:t>
            </a:r>
            <a:r>
              <a:rPr lang="en-GB" dirty="0"/>
              <a:t> for Creative Leadership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7503" y="4380041"/>
            <a:ext cx="4464496" cy="116955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Media Sources:</a:t>
            </a:r>
          </a:p>
          <a:p>
            <a:r>
              <a:rPr lang="en-GB" i="1" dirty="0"/>
              <a:t>Credible Newspapers, magazines, periodicals </a:t>
            </a:r>
            <a:r>
              <a:rPr lang="en-GB" sz="1600" i="1" dirty="0"/>
              <a:t>– The Telegraph, Harvard Business Review, The Economist, HR Magazine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6EE4E5-2CEC-4E99-862A-9980B6A547D2}"/>
              </a:ext>
            </a:extLst>
          </p:cNvPr>
          <p:cNvSpPr txBox="1"/>
          <p:nvPr/>
        </p:nvSpPr>
        <p:spPr>
          <a:xfrm>
            <a:off x="4742527" y="4999272"/>
            <a:ext cx="4149953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Government Information – Office of National Statistics, Companies House</a:t>
            </a:r>
          </a:p>
        </p:txBody>
      </p:sp>
    </p:spTree>
    <p:extLst>
      <p:ext uri="{BB962C8B-B14F-4D97-AF65-F5344CB8AC3E}">
        <p14:creationId xmlns:p14="http://schemas.microsoft.com/office/powerpoint/2010/main" val="3910128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7358063" cy="1714500"/>
          </a:xfrm>
        </p:spPr>
        <p:txBody>
          <a:bodyPr/>
          <a:lstStyle/>
          <a:p>
            <a:pPr algn="l"/>
            <a:r>
              <a:rPr lang="en-GB" sz="3200" dirty="0"/>
              <a:t>Activity: Strengths &amp;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b="1" dirty="0"/>
              <a:t>Books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/>
              <a:t>Academic journals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/>
              <a:t>Professional journals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/>
              <a:t>Organisational documents/information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/>
              <a:t>Government reports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/>
              <a:t>Theses/dissertations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/>
              <a:t>Conference papers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564904"/>
            <a:ext cx="2555776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281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literature review (for)?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When thinking about what a literature review </a:t>
            </a:r>
            <a:r>
              <a:rPr lang="en-GB" i="1" dirty="0"/>
              <a:t>is</a:t>
            </a:r>
            <a:r>
              <a:rPr lang="en-GB" dirty="0"/>
              <a:t>, we need to think about what it is </a:t>
            </a:r>
            <a:r>
              <a:rPr lang="en-GB" i="1" dirty="0"/>
              <a:t>for</a:t>
            </a:r>
            <a:r>
              <a:rPr lang="en-GB" dirty="0"/>
              <a:t>. What is the purpose of a literature review?</a:t>
            </a:r>
          </a:p>
          <a:p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In pairs, discuss what you think a literature review is for. Jot your ideas down on paper.</a:t>
            </a:r>
          </a:p>
        </p:txBody>
      </p:sp>
    </p:spTree>
    <p:extLst>
      <p:ext uri="{BB962C8B-B14F-4D97-AF65-F5344CB8AC3E}">
        <p14:creationId xmlns:p14="http://schemas.microsoft.com/office/powerpoint/2010/main" val="31893347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A critical analysis of existing research in your field; it highlights both the strengths and weaknesses of existing research</a:t>
            </a:r>
          </a:p>
          <a:p>
            <a:endParaRPr lang="en-GB" dirty="0"/>
          </a:p>
          <a:p>
            <a:r>
              <a:rPr lang="en-GB" dirty="0"/>
              <a:t>Allows you to gain a critical understanding of your field</a:t>
            </a:r>
          </a:p>
          <a:p>
            <a:endParaRPr lang="en-GB" dirty="0"/>
          </a:p>
          <a:p>
            <a:r>
              <a:rPr lang="en-GB" dirty="0"/>
              <a:t>Opportunity to think about what has been done in your field; opportunity to think about the similarities, patterns, trends and also differences across the existing research</a:t>
            </a:r>
          </a:p>
          <a:p>
            <a:endParaRPr lang="en-GB" dirty="0"/>
          </a:p>
          <a:p>
            <a:r>
              <a:rPr lang="en-GB" dirty="0"/>
              <a:t>By identifying strengths and weakness, you will be able to think about what has not/needs to be done in your field</a:t>
            </a:r>
          </a:p>
          <a:p>
            <a:endParaRPr lang="en-GB" dirty="0"/>
          </a:p>
          <a:p>
            <a:r>
              <a:rPr lang="en-GB" dirty="0"/>
              <a:t>The gap in the literature is your justification for your research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44863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/>
              <a:t>What is a literature review (for)?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3686398"/>
          </a:xfrm>
        </p:spPr>
        <p:txBody>
          <a:bodyPr>
            <a:noAutofit/>
          </a:bodyPr>
          <a:lstStyle/>
          <a:p>
            <a:r>
              <a:rPr lang="en-GB" sz="2400" dirty="0"/>
              <a:t>Establishes the terms and context. </a:t>
            </a:r>
          </a:p>
          <a:p>
            <a:r>
              <a:rPr lang="en-GB" sz="2400" dirty="0"/>
              <a:t>Presents a survey of preceding literature on the topic. </a:t>
            </a:r>
          </a:p>
          <a:p>
            <a:r>
              <a:rPr lang="en-GB" sz="2400" dirty="0"/>
              <a:t>Explores ways that others have solved similar questions/problems. </a:t>
            </a:r>
            <a:endParaRPr lang="en-GB" sz="2400" i="1" dirty="0"/>
          </a:p>
          <a:p>
            <a:r>
              <a:rPr lang="en-GB" sz="2400" dirty="0"/>
              <a:t>Outlines the relationship of these texts to each other. </a:t>
            </a:r>
          </a:p>
          <a:p>
            <a:r>
              <a:rPr lang="en-GB" sz="2400" dirty="0"/>
              <a:t>Evaluates the quality and relevance of the literature. </a:t>
            </a:r>
            <a:endParaRPr lang="en-GB" sz="2400" i="1" dirty="0"/>
          </a:p>
          <a:p>
            <a:r>
              <a:rPr lang="en-GB" sz="2400" dirty="0"/>
              <a:t>Establishes the gaps or inadequacies. </a:t>
            </a:r>
            <a:endParaRPr lang="en-GB" sz="2400" i="1" dirty="0"/>
          </a:p>
          <a:p>
            <a:r>
              <a:rPr lang="en-GB" sz="2400" dirty="0"/>
              <a:t>Demonstrates your scholarly rigour. </a:t>
            </a:r>
          </a:p>
        </p:txBody>
      </p:sp>
    </p:spTree>
    <p:extLst>
      <p:ext uri="{BB962C8B-B14F-4D97-AF65-F5344CB8AC3E}">
        <p14:creationId xmlns:p14="http://schemas.microsoft.com/office/powerpoint/2010/main" val="29385706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Critical Thinking as a Student</a:t>
            </a: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67544" y="1340768"/>
            <a:ext cx="8313737" cy="4327525"/>
          </a:xfrm>
        </p:spPr>
        <p:txBody>
          <a:bodyPr>
            <a:normAutofit/>
          </a:bodyPr>
          <a:lstStyle/>
          <a:p>
            <a:pPr marL="280988" indent="0">
              <a:spcBef>
                <a:spcPct val="0"/>
              </a:spcBef>
              <a:buNone/>
            </a:pPr>
            <a:endParaRPr lang="en-US" altLang="en-US" dirty="0"/>
          </a:p>
          <a:p>
            <a:pPr marL="280988" indent="0">
              <a:spcBef>
                <a:spcPct val="0"/>
              </a:spcBef>
              <a:buNone/>
            </a:pPr>
            <a:r>
              <a:rPr lang="en-US" altLang="en-US" dirty="0"/>
              <a:t>Undergraduate level: backing your points up with appropriate, authoritative sources</a:t>
            </a:r>
          </a:p>
        </p:txBody>
      </p:sp>
    </p:spTree>
    <p:extLst>
      <p:ext uri="{BB962C8B-B14F-4D97-AF65-F5344CB8AC3E}">
        <p14:creationId xmlns:p14="http://schemas.microsoft.com/office/powerpoint/2010/main" val="211084553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/>
          </a:bodyPr>
          <a:lstStyle/>
          <a:p>
            <a:r>
              <a:rPr lang="en-GB" sz="1800" dirty="0"/>
              <a:t>Why is it so important to write critically? Bloom’s Taxonomy: Cognitive Domain (1956) as revised by Anderson &amp; Krathwohl (2001)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052736"/>
            <a:ext cx="7560840" cy="4392488"/>
          </a:xfrm>
        </p:spPr>
      </p:pic>
    </p:spTree>
    <p:extLst>
      <p:ext uri="{BB962C8B-B14F-4D97-AF65-F5344CB8AC3E}">
        <p14:creationId xmlns:p14="http://schemas.microsoft.com/office/powerpoint/2010/main" val="42721787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critical thinking can mean in terms of the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Understanding research on its own terms – testing its viability</a:t>
            </a:r>
          </a:p>
          <a:p>
            <a:endParaRPr lang="en-GB" dirty="0"/>
          </a:p>
          <a:p>
            <a:r>
              <a:rPr lang="en-GB" dirty="0"/>
              <a:t>Understanding research in relation to other arguments</a:t>
            </a:r>
          </a:p>
          <a:p>
            <a:endParaRPr lang="en-GB" dirty="0"/>
          </a:p>
          <a:p>
            <a:r>
              <a:rPr lang="en-GB" dirty="0"/>
              <a:t>Critiquing research in relation to what you want to do</a:t>
            </a:r>
          </a:p>
        </p:txBody>
      </p:sp>
    </p:spTree>
    <p:extLst>
      <p:ext uri="{BB962C8B-B14F-4D97-AF65-F5344CB8AC3E}">
        <p14:creationId xmlns:p14="http://schemas.microsoft.com/office/powerpoint/2010/main" val="13030945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Thinking about your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Map your story (literature review):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is your topic?</a:t>
            </a:r>
          </a:p>
          <a:p>
            <a:r>
              <a:rPr lang="en-GB" dirty="0"/>
              <a:t>Who are the key people in your field? What are the key resources?</a:t>
            </a:r>
          </a:p>
          <a:p>
            <a:r>
              <a:rPr lang="en-GB" dirty="0"/>
              <a:t>What are the key ideas in your field? What methodologies have been used?</a:t>
            </a:r>
          </a:p>
          <a:p>
            <a:r>
              <a:rPr lang="en-GB" dirty="0"/>
              <a:t>What are some of the strengths and weaknesses of existing research?</a:t>
            </a:r>
          </a:p>
          <a:p>
            <a:r>
              <a:rPr lang="en-GB" dirty="0"/>
              <a:t>What will your contribution be? How will it be different?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982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Mind-mapping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sz="2800" dirty="0"/>
              <a:t>You can: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dirty="0"/>
          </a:p>
          <a:p>
            <a:pPr lvl="1" eaLnBrk="1" hangingPunct="1"/>
            <a:r>
              <a:rPr lang="en-GB" altLang="en-US" sz="2800" dirty="0"/>
              <a:t>Jot down ideas</a:t>
            </a:r>
          </a:p>
          <a:p>
            <a:pPr lvl="1" eaLnBrk="1" hangingPunct="1"/>
            <a:r>
              <a:rPr lang="en-GB" altLang="en-US" sz="2800" dirty="0"/>
              <a:t>Move them around</a:t>
            </a:r>
          </a:p>
          <a:p>
            <a:pPr lvl="1" eaLnBrk="1" hangingPunct="1"/>
            <a:r>
              <a:rPr lang="en-GB" altLang="en-US" sz="2800" dirty="0"/>
              <a:t>Create links</a:t>
            </a:r>
          </a:p>
          <a:p>
            <a:pPr lvl="1" eaLnBrk="1" hangingPunct="1"/>
            <a:r>
              <a:rPr lang="en-GB" altLang="en-US" sz="2800" dirty="0"/>
              <a:t>Put text on nodes</a:t>
            </a:r>
          </a:p>
          <a:p>
            <a:pPr lvl="1" eaLnBrk="1" hangingPunct="1"/>
            <a:r>
              <a:rPr lang="en-GB" altLang="en-US" sz="2800" dirty="0"/>
              <a:t>Swap between ‘Diagram’ and ‘Outline’</a:t>
            </a:r>
          </a:p>
          <a:p>
            <a:pPr lvl="1" eaLnBrk="1" hangingPunct="1"/>
            <a:r>
              <a:rPr lang="en-GB" altLang="en-US" sz="2800" dirty="0"/>
              <a:t>Transfer to Word</a:t>
            </a:r>
          </a:p>
          <a:p>
            <a:pPr lvl="1"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616873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/>
              <a:t>‘Self-esteem and obesity in children and adolescents’ </a:t>
            </a:r>
            <a:r>
              <a:rPr lang="en-GB" sz="2800" dirty="0" err="1"/>
              <a:t>mindmap</a:t>
            </a:r>
            <a:r>
              <a:rPr lang="en-GB" sz="2800" dirty="0"/>
              <a:t> (based on French, Storey  and Perry, 1995)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3816149" y="2848190"/>
            <a:ext cx="2160240" cy="13716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Self-esteem and obesity in children and adolescents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069461" y="1484784"/>
            <a:ext cx="1595028" cy="94368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090667" y="1635907"/>
            <a:ext cx="1309601" cy="9144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Key questions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684491" y="2489388"/>
            <a:ext cx="1207990" cy="42671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tx1"/>
                </a:solidFill>
              </a:rPr>
              <a:t>Question 2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91820" y="3914652"/>
            <a:ext cx="1741420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Self-esteem: Theory and measurements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015215" y="4493790"/>
            <a:ext cx="1706488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Self-esteem and obesity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372220" y="4975014"/>
            <a:ext cx="1472157" cy="92628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</a:rPr>
              <a:t>Children aged 3-6 years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450249" y="5674709"/>
            <a:ext cx="1615097" cy="9144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</a:rPr>
              <a:t>Children aged 7-12 years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2094368" y="4076371"/>
            <a:ext cx="1393304" cy="94834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</a:rPr>
              <a:t>Children aged 13-18 years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1387679" y="2001727"/>
            <a:ext cx="1607041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Summary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228184" y="2784661"/>
            <a:ext cx="1172084" cy="409297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tx1"/>
                </a:solidFill>
              </a:rPr>
              <a:t>Question 4</a:t>
            </a:r>
          </a:p>
        </p:txBody>
      </p:sp>
      <p:cxnSp>
        <p:nvCxnSpPr>
          <p:cNvPr id="23" name="Straight Arrow Connector 22"/>
          <p:cNvCxnSpPr>
            <a:endCxn id="5" idx="2"/>
          </p:cNvCxnSpPr>
          <p:nvPr/>
        </p:nvCxnSpPr>
        <p:spPr>
          <a:xfrm flipV="1">
            <a:off x="4866975" y="2428467"/>
            <a:ext cx="0" cy="4197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4" idx="3"/>
            <a:endCxn id="8" idx="0"/>
          </p:cNvCxnSpPr>
          <p:nvPr/>
        </p:nvCxnSpPr>
        <p:spPr>
          <a:xfrm>
            <a:off x="5976389" y="3533990"/>
            <a:ext cx="1386141" cy="3806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endCxn id="12" idx="0"/>
          </p:cNvCxnSpPr>
          <p:nvPr/>
        </p:nvCxnSpPr>
        <p:spPr>
          <a:xfrm>
            <a:off x="4866975" y="4219790"/>
            <a:ext cx="1484" cy="2740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4" idx="1"/>
          </p:cNvCxnSpPr>
          <p:nvPr/>
        </p:nvCxnSpPr>
        <p:spPr>
          <a:xfrm>
            <a:off x="3816149" y="3533990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>
            <a:off x="3816149" y="3651158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flipH="1" flipV="1">
            <a:off x="2994720" y="2489388"/>
            <a:ext cx="821430" cy="70457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>
            <a:stCxn id="5" idx="3"/>
          </p:cNvCxnSpPr>
          <p:nvPr/>
        </p:nvCxnSpPr>
        <p:spPr>
          <a:xfrm flipV="1">
            <a:off x="5664489" y="1956625"/>
            <a:ext cx="426178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1" name="Straight Arrow Connector 90"/>
          <p:cNvCxnSpPr/>
          <p:nvPr/>
        </p:nvCxnSpPr>
        <p:spPr>
          <a:xfrm>
            <a:off x="5721703" y="4988005"/>
            <a:ext cx="650517" cy="42018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/>
          <p:cNvCxnSpPr>
            <a:stCxn id="12" idx="2"/>
            <a:endCxn id="14" idx="0"/>
          </p:cNvCxnSpPr>
          <p:nvPr/>
        </p:nvCxnSpPr>
        <p:spPr>
          <a:xfrm>
            <a:off x="4868459" y="5408190"/>
            <a:ext cx="389339" cy="26651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 flipH="1" flipV="1">
            <a:off x="3465514" y="4565558"/>
            <a:ext cx="539019" cy="4224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8" name="Straight Arrow Connector 107"/>
          <p:cNvCxnSpPr/>
          <p:nvPr/>
        </p:nvCxnSpPr>
        <p:spPr>
          <a:xfrm flipH="1">
            <a:off x="6838749" y="2561373"/>
            <a:ext cx="188137" cy="223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7400268" y="2204864"/>
            <a:ext cx="888218" cy="2540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24" name="Rounded Rectangle 23"/>
          <p:cNvSpPr/>
          <p:nvPr/>
        </p:nvSpPr>
        <p:spPr>
          <a:xfrm>
            <a:off x="7684491" y="1635908"/>
            <a:ext cx="1301838" cy="457199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tx1"/>
                </a:solidFill>
              </a:rPr>
              <a:t>Question 1</a:t>
            </a:r>
          </a:p>
        </p:txBody>
      </p:sp>
      <p:cxnSp>
        <p:nvCxnSpPr>
          <p:cNvPr id="26" name="Straight Arrow Connector 25"/>
          <p:cNvCxnSpPr>
            <a:stCxn id="6" idx="3"/>
            <a:endCxn id="24" idx="1"/>
          </p:cNvCxnSpPr>
          <p:nvPr/>
        </p:nvCxnSpPr>
        <p:spPr>
          <a:xfrm flipV="1">
            <a:off x="7400268" y="1864508"/>
            <a:ext cx="284223" cy="2285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44" name="Rounded Rectangle 43"/>
          <p:cNvSpPr/>
          <p:nvPr/>
        </p:nvSpPr>
        <p:spPr>
          <a:xfrm>
            <a:off x="7684491" y="3193958"/>
            <a:ext cx="1097498" cy="45720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Question 3</a:t>
            </a:r>
          </a:p>
        </p:txBody>
      </p:sp>
      <p:cxnSp>
        <p:nvCxnSpPr>
          <p:cNvPr id="48" name="Straight Arrow Connector 47"/>
          <p:cNvCxnSpPr/>
          <p:nvPr/>
        </p:nvCxnSpPr>
        <p:spPr>
          <a:xfrm>
            <a:off x="7400268" y="2489388"/>
            <a:ext cx="444109" cy="7045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3" name="Rounded Rectangle 32"/>
          <p:cNvSpPr/>
          <p:nvPr/>
        </p:nvSpPr>
        <p:spPr>
          <a:xfrm>
            <a:off x="2592190" y="5170668"/>
            <a:ext cx="1142916" cy="68025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tx1"/>
                </a:solidFill>
              </a:rPr>
              <a:t>Treatment studies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2915815" y="5949280"/>
            <a:ext cx="1099399" cy="66064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Cross sectional studies</a:t>
            </a:r>
          </a:p>
        </p:txBody>
      </p:sp>
      <p:cxnSp>
        <p:nvCxnSpPr>
          <p:cNvPr id="37" name="Straight Arrow Connector 36"/>
          <p:cNvCxnSpPr>
            <a:stCxn id="14" idx="1"/>
          </p:cNvCxnSpPr>
          <p:nvPr/>
        </p:nvCxnSpPr>
        <p:spPr>
          <a:xfrm flipH="1" flipV="1">
            <a:off x="3735106" y="5510795"/>
            <a:ext cx="715143" cy="6211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14" idx="1"/>
            <a:endCxn id="35" idx="3"/>
          </p:cNvCxnSpPr>
          <p:nvPr/>
        </p:nvCxnSpPr>
        <p:spPr>
          <a:xfrm flipH="1">
            <a:off x="4015214" y="6131909"/>
            <a:ext cx="435035" cy="1476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65" name="Rounded Rectangle 64"/>
          <p:cNvSpPr/>
          <p:nvPr/>
        </p:nvSpPr>
        <p:spPr>
          <a:xfrm>
            <a:off x="1324726" y="3284984"/>
            <a:ext cx="1159042" cy="62966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200" b="1" dirty="0">
              <a:solidFill>
                <a:schemeClr val="tx1"/>
              </a:solidFill>
            </a:endParaRPr>
          </a:p>
          <a:p>
            <a:pPr algn="ctr"/>
            <a:r>
              <a:rPr lang="en-GB" sz="1200" b="1" dirty="0">
                <a:solidFill>
                  <a:schemeClr val="tx1"/>
                </a:solidFill>
              </a:rPr>
              <a:t>Treatment studies</a:t>
            </a:r>
          </a:p>
          <a:p>
            <a:pPr algn="ctr"/>
            <a:endParaRPr lang="en-GB" dirty="0"/>
          </a:p>
        </p:txBody>
      </p:sp>
      <p:sp>
        <p:nvSpPr>
          <p:cNvPr id="67" name="Rounded Rectangle 66"/>
          <p:cNvSpPr/>
          <p:nvPr/>
        </p:nvSpPr>
        <p:spPr>
          <a:xfrm>
            <a:off x="467544" y="4219791"/>
            <a:ext cx="1296144" cy="60926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Prospective studies</a:t>
            </a:r>
          </a:p>
        </p:txBody>
      </p:sp>
      <p:sp>
        <p:nvSpPr>
          <p:cNvPr id="68" name="Rounded Rectangle 67"/>
          <p:cNvSpPr/>
          <p:nvPr/>
        </p:nvSpPr>
        <p:spPr>
          <a:xfrm>
            <a:off x="827584" y="5024720"/>
            <a:ext cx="1130424" cy="79663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200" b="1" dirty="0"/>
          </a:p>
          <a:p>
            <a:pPr algn="ctr"/>
            <a:r>
              <a:rPr lang="en-GB" sz="1200" b="1" dirty="0"/>
              <a:t>Cross sectional studies</a:t>
            </a:r>
          </a:p>
          <a:p>
            <a:pPr algn="ctr"/>
            <a:endParaRPr lang="en-GB" dirty="0"/>
          </a:p>
        </p:txBody>
      </p:sp>
      <p:cxnSp>
        <p:nvCxnSpPr>
          <p:cNvPr id="70" name="Straight Arrow Connector 69"/>
          <p:cNvCxnSpPr>
            <a:endCxn id="68" idx="3"/>
          </p:cNvCxnSpPr>
          <p:nvPr/>
        </p:nvCxnSpPr>
        <p:spPr>
          <a:xfrm flipH="1">
            <a:off x="1958008" y="5024720"/>
            <a:ext cx="237728" cy="3983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15" idx="1"/>
            <a:endCxn id="67" idx="3"/>
          </p:cNvCxnSpPr>
          <p:nvPr/>
        </p:nvCxnSpPr>
        <p:spPr>
          <a:xfrm flipH="1" flipV="1">
            <a:off x="1763688" y="4524422"/>
            <a:ext cx="330680" cy="261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>
            <a:stCxn id="15" idx="0"/>
            <a:endCxn id="65" idx="3"/>
          </p:cNvCxnSpPr>
          <p:nvPr/>
        </p:nvCxnSpPr>
        <p:spPr>
          <a:xfrm flipH="1" flipV="1">
            <a:off x="2483768" y="3599818"/>
            <a:ext cx="307252" cy="4765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3196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Writing the review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endParaRPr lang="en-GB" sz="2800" dirty="0"/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Start with an overview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Decide on organising principles (themes, trends, methodology, chronology, controversies – usually a combination of some of these)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Use headings for the different sections of the review 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Summarise your review/highlight ‘gap’ in research</a:t>
            </a:r>
          </a:p>
          <a:p>
            <a:pPr eaLnBrk="1" hangingPunct="1">
              <a:lnSpc>
                <a:spcPct val="90000"/>
              </a:lnSpc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54780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Paragraphs and 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b="1"/>
              <a:t>Paragraph: </a:t>
            </a:r>
          </a:p>
          <a:p>
            <a:pPr>
              <a:buFontTx/>
              <a:buChar char="-"/>
            </a:pPr>
            <a:r>
              <a:rPr lang="en-GB" altLang="en-US" sz="2400"/>
              <a:t>Topic sentence</a:t>
            </a:r>
          </a:p>
          <a:p>
            <a:pPr>
              <a:buFontTx/>
              <a:buChar char="-"/>
            </a:pPr>
            <a:r>
              <a:rPr lang="en-GB" altLang="en-US" sz="2400"/>
              <a:t>Discussion of topic</a:t>
            </a:r>
          </a:p>
          <a:p>
            <a:pPr>
              <a:buFontTx/>
              <a:buChar char="-"/>
            </a:pPr>
            <a:r>
              <a:rPr lang="en-GB" altLang="en-US" sz="2400"/>
              <a:t>Closing sentence</a:t>
            </a:r>
          </a:p>
          <a:p>
            <a:pPr>
              <a:buFont typeface="Wingdings" pitchFamily="2" charset="2"/>
              <a:buNone/>
            </a:pPr>
            <a:endParaRPr lang="en-GB" altLang="en-US" sz="2400"/>
          </a:p>
          <a:p>
            <a:r>
              <a:rPr lang="en-GB" altLang="en-US" sz="2400" b="1"/>
              <a:t>Thematic and grammatical links</a:t>
            </a:r>
          </a:p>
          <a:p>
            <a:pPr>
              <a:buFontTx/>
              <a:buChar char="-"/>
            </a:pPr>
            <a:r>
              <a:rPr lang="en-GB" altLang="en-US" sz="2400"/>
              <a:t>Logical progression from one paragraph to the next</a:t>
            </a:r>
          </a:p>
          <a:p>
            <a:pPr>
              <a:buFontTx/>
              <a:buChar char="-"/>
            </a:pPr>
            <a:r>
              <a:rPr lang="en-GB" altLang="en-US" sz="2400"/>
              <a:t>Demonstrate links in your language</a:t>
            </a:r>
          </a:p>
          <a:p>
            <a:endParaRPr lang="en-GB" altLang="en-US" b="1"/>
          </a:p>
          <a:p>
            <a:endParaRPr lang="en-GB" altLang="en-US" b="1"/>
          </a:p>
        </p:txBody>
      </p:sp>
    </p:spTree>
    <p:extLst>
      <p:ext uri="{BB962C8B-B14F-4D97-AF65-F5344CB8AC3E}">
        <p14:creationId xmlns:p14="http://schemas.microsoft.com/office/powerpoint/2010/main" val="31891177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208" y="188640"/>
            <a:ext cx="8229600" cy="1143000"/>
          </a:xfrm>
        </p:spPr>
        <p:txBody>
          <a:bodyPr/>
          <a:lstStyle/>
          <a:p>
            <a:r>
              <a:rPr lang="en-GB" dirty="0"/>
              <a:t>Your critical voice: signposting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54770"/>
            <a:ext cx="8496944" cy="4525963"/>
          </a:xfrm>
        </p:spPr>
        <p:txBody>
          <a:bodyPr>
            <a:normAutofit/>
          </a:bodyPr>
          <a:lstStyle/>
          <a:p>
            <a:r>
              <a:rPr lang="en-GB" dirty="0"/>
              <a:t>Where appropriate, begin sections and paragraphs with a statement which synthesises or analyses, rather than just describes</a:t>
            </a:r>
          </a:p>
          <a:p>
            <a:r>
              <a:rPr lang="en-GB" dirty="0"/>
              <a:t>Use signposting words to demonstrate how texts relate to each other and also what you think of them, e.g. however, yet, moreover, indeed, similarly etc	</a:t>
            </a:r>
          </a:p>
        </p:txBody>
      </p:sp>
    </p:spTree>
    <p:extLst>
      <p:ext uri="{BB962C8B-B14F-4D97-AF65-F5344CB8AC3E}">
        <p14:creationId xmlns:p14="http://schemas.microsoft.com/office/powerpoint/2010/main" val="30826863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Illustrating trends: synthesising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Avoid list-like structure by illustrating trends and patterns</a:t>
            </a:r>
          </a:p>
          <a:p>
            <a:pPr marL="0" indent="0">
              <a:buNone/>
            </a:pPr>
            <a:r>
              <a:rPr lang="en-GB" dirty="0"/>
              <a:t>    </a:t>
            </a:r>
          </a:p>
          <a:p>
            <a:pPr marL="0" indent="0">
              <a:buNone/>
            </a:pPr>
            <a:r>
              <a:rPr lang="en-GB" dirty="0"/>
              <a:t>    For example: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difficulty in retaining social workers has been well documented over the years and remains an issue for many local authorities (Collins, 2008, </a:t>
            </a:r>
            <a:r>
              <a:rPr lang="en-GB" dirty="0" err="1"/>
              <a:t>Tham</a:t>
            </a:r>
            <a:r>
              <a:rPr lang="en-GB" dirty="0"/>
              <a:t>, 2007, Webb and Carpenter, 2012, London Councils, 2015).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71482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3422"/>
            <a:ext cx="7975600" cy="79533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Use of citations in the literature review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628775"/>
            <a:ext cx="8040687" cy="408305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b="1"/>
              <a:t>Two types of citations: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b="1"/>
          </a:p>
          <a:p>
            <a:pPr eaLnBrk="1" hangingPunct="1">
              <a:lnSpc>
                <a:spcPct val="80000"/>
              </a:lnSpc>
            </a:pPr>
            <a:r>
              <a:rPr lang="en-GB" altLang="en-US" sz="2400" b="1"/>
              <a:t>Integral:</a:t>
            </a:r>
            <a:r>
              <a:rPr lang="en-GB" altLang="en-US" sz="2400"/>
              <a:t> The author’s name appears in the sentence.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Example (author-date system): Lillis (2001) argues that both tutors and students often lack explicit knowledge of the conventions governing the construction of academic texts.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</a:pPr>
            <a:r>
              <a:rPr lang="en-GB" altLang="en-US" sz="2400" b="1"/>
              <a:t>Non-integral:</a:t>
            </a:r>
            <a:r>
              <a:rPr lang="en-GB" altLang="en-US" sz="2400"/>
              <a:t> The author’s name appears outside sentence.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Example: Both tutors and students often lack explicit knowledge of the conventions governing the construction of academic texts (Lillis, 2001).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50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14413407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www.w3.org/XML/1998/namespace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1278</TotalTime>
  <Words>1275</Words>
  <Application>Microsoft Office PowerPoint</Application>
  <PresentationFormat>On-screen Show (4:3)</PresentationFormat>
  <Paragraphs>176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Myriad Pro</vt:lpstr>
      <vt:lpstr>Wingdings</vt:lpstr>
      <vt:lpstr>20140311PresentationUWTSDTemplate</vt:lpstr>
      <vt:lpstr>Using a Research Approach in HR  Session 2</vt:lpstr>
      <vt:lpstr>Session Overview</vt:lpstr>
      <vt:lpstr>The Research Report</vt:lpstr>
      <vt:lpstr>Report Introduction</vt:lpstr>
      <vt:lpstr>Aim and Objectives</vt:lpstr>
      <vt:lpstr>Secondary data starting point: Sources </vt:lpstr>
      <vt:lpstr>Activity: Strengths &amp; Limitations</vt:lpstr>
      <vt:lpstr>What is a literature review (for)?</vt:lpstr>
      <vt:lpstr>Literature Review</vt:lpstr>
      <vt:lpstr>What is a literature review (for)?</vt:lpstr>
      <vt:lpstr>Critical Thinking as a Student</vt:lpstr>
      <vt:lpstr>Why is it so important to write critically? Bloom’s Taxonomy: Cognitive Domain (1956) as revised by Anderson &amp; Krathwohl (2001)</vt:lpstr>
      <vt:lpstr>What critical thinking can mean in terms of the literature review</vt:lpstr>
      <vt:lpstr>Thinking about your literature review</vt:lpstr>
      <vt:lpstr>Mind-mapping</vt:lpstr>
      <vt:lpstr>‘Self-esteem and obesity in children and adolescents’ mindmap (based on French, Storey  and Perry, 1995)</vt:lpstr>
      <vt:lpstr>Writing the review</vt:lpstr>
      <vt:lpstr>Paragraphs and flow</vt:lpstr>
      <vt:lpstr>Your critical voice: signposting</vt:lpstr>
      <vt:lpstr>Illustrating trends: synthesising literature</vt:lpstr>
      <vt:lpstr>Use of citations in the literature review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Thomas</cp:lastModifiedBy>
  <cp:revision>51</cp:revision>
  <cp:lastPrinted>2016-11-03T10:04:23Z</cp:lastPrinted>
  <dcterms:created xsi:type="dcterms:W3CDTF">2015-04-14T15:21:28Z</dcterms:created>
  <dcterms:modified xsi:type="dcterms:W3CDTF">2019-10-21T12:11:18Z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