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389" r:id="rId5"/>
    <p:sldId id="391" r:id="rId6"/>
    <p:sldId id="406" r:id="rId7"/>
    <p:sldId id="392" r:id="rId8"/>
    <p:sldId id="393" r:id="rId9"/>
    <p:sldId id="395" r:id="rId10"/>
    <p:sldId id="397" r:id="rId11"/>
    <p:sldId id="398" r:id="rId12"/>
    <p:sldId id="399" r:id="rId13"/>
    <p:sldId id="401" r:id="rId14"/>
    <p:sldId id="402" r:id="rId15"/>
    <p:sldId id="404" r:id="rId16"/>
    <p:sldId id="373" r:id="rId17"/>
    <p:sldId id="371" r:id="rId18"/>
    <p:sldId id="383" r:id="rId19"/>
    <p:sldId id="384" r:id="rId20"/>
    <p:sldId id="390" r:id="rId21"/>
    <p:sldId id="341" r:id="rId22"/>
    <p:sldId id="356" r:id="rId23"/>
    <p:sldId id="386" r:id="rId24"/>
    <p:sldId id="339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FF3399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17" autoAdjust="0"/>
    <p:restoredTop sz="77987" autoAdjust="0"/>
  </p:normalViewPr>
  <p:slideViewPr>
    <p:cSldViewPr>
      <p:cViewPr varScale="1">
        <p:scale>
          <a:sx n="83" d="100"/>
          <a:sy n="83" d="100"/>
        </p:scale>
        <p:origin x="1260" y="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0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35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33CFD9-7F85-46C8-B1F9-F6CD83F80F1C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B0FFA21-6A3A-4A0F-99F8-60EE3C63EA7B}">
      <dgm:prSet phldrT="[Text]"/>
      <dgm:spPr/>
      <dgm:t>
        <a:bodyPr/>
        <a:lstStyle/>
        <a:p>
          <a:r>
            <a:rPr lang="en-US" dirty="0"/>
            <a:t>Oracy</a:t>
          </a:r>
        </a:p>
      </dgm:t>
    </dgm:pt>
    <dgm:pt modelId="{87F4A2B2-2CCB-4FA2-AB68-721DBCACE9E3}" type="parTrans" cxnId="{C0634411-4742-4AE6-91F4-DF13CBD5309F}">
      <dgm:prSet/>
      <dgm:spPr/>
      <dgm:t>
        <a:bodyPr/>
        <a:lstStyle/>
        <a:p>
          <a:endParaRPr lang="en-US"/>
        </a:p>
      </dgm:t>
    </dgm:pt>
    <dgm:pt modelId="{AAF8C7A3-3967-47B2-80A3-56A9098BA45C}" type="sibTrans" cxnId="{C0634411-4742-4AE6-91F4-DF13CBD5309F}">
      <dgm:prSet/>
      <dgm:spPr/>
      <dgm:t>
        <a:bodyPr/>
        <a:lstStyle/>
        <a:p>
          <a:endParaRPr lang="en-US"/>
        </a:p>
      </dgm:t>
    </dgm:pt>
    <dgm:pt modelId="{D6F0DBDC-FCBC-477C-9EDC-A7B0ABF57C87}">
      <dgm:prSet phldrT="[Text]"/>
      <dgm:spPr/>
      <dgm:t>
        <a:bodyPr/>
        <a:lstStyle/>
        <a:p>
          <a:r>
            <a:rPr lang="en-US"/>
            <a:t>Writing</a:t>
          </a:r>
        </a:p>
      </dgm:t>
    </dgm:pt>
    <dgm:pt modelId="{E3AA3B94-AEB7-4D6F-A364-53CBC7AA0D9E}" type="parTrans" cxnId="{62063A19-DD18-4E9F-B560-608CE6969092}">
      <dgm:prSet/>
      <dgm:spPr/>
      <dgm:t>
        <a:bodyPr/>
        <a:lstStyle/>
        <a:p>
          <a:endParaRPr lang="en-US"/>
        </a:p>
      </dgm:t>
    </dgm:pt>
    <dgm:pt modelId="{AD9D550B-E270-4F4F-9007-C0946643BBC0}" type="sibTrans" cxnId="{62063A19-DD18-4E9F-B560-608CE6969092}">
      <dgm:prSet/>
      <dgm:spPr/>
      <dgm:t>
        <a:bodyPr/>
        <a:lstStyle/>
        <a:p>
          <a:endParaRPr lang="en-US"/>
        </a:p>
      </dgm:t>
    </dgm:pt>
    <dgm:pt modelId="{63D2D918-871A-4C42-82F7-57A7C6A7025A}">
      <dgm:prSet phldrT="[Text]"/>
      <dgm:spPr/>
      <dgm:t>
        <a:bodyPr/>
        <a:lstStyle/>
        <a:p>
          <a:r>
            <a:rPr lang="en-US" dirty="0"/>
            <a:t>Reading</a:t>
          </a:r>
        </a:p>
      </dgm:t>
    </dgm:pt>
    <dgm:pt modelId="{197ED3F3-EAEF-4838-9262-87CAD181B62E}" type="parTrans" cxnId="{9376B4B2-273C-48C8-8CF0-22AAC399E8A8}">
      <dgm:prSet/>
      <dgm:spPr/>
      <dgm:t>
        <a:bodyPr/>
        <a:lstStyle/>
        <a:p>
          <a:endParaRPr lang="en-US"/>
        </a:p>
      </dgm:t>
    </dgm:pt>
    <dgm:pt modelId="{AA98B47B-8A99-411D-BF8F-4C798C4C48D3}" type="sibTrans" cxnId="{9376B4B2-273C-48C8-8CF0-22AAC399E8A8}">
      <dgm:prSet/>
      <dgm:spPr/>
      <dgm:t>
        <a:bodyPr/>
        <a:lstStyle/>
        <a:p>
          <a:endParaRPr lang="en-US"/>
        </a:p>
      </dgm:t>
    </dgm:pt>
    <dgm:pt modelId="{39A69AEB-4229-49B6-9656-5F0D4EF9AB0C}" type="pres">
      <dgm:prSet presAssocID="{6233CFD9-7F85-46C8-B1F9-F6CD83F80F1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142CD36-973A-47D9-8C1D-62BDDE15A34A}" type="pres">
      <dgm:prSet presAssocID="{2B0FFA21-6A3A-4A0F-99F8-60EE3C63EA7B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4AA31F8-5EFD-4E47-8B45-7135C690358B}" type="pres">
      <dgm:prSet presAssocID="{AAF8C7A3-3967-47B2-80A3-56A9098BA45C}" presName="sibTrans" presStyleLbl="sibTrans2D1" presStyleIdx="0" presStyleCnt="3"/>
      <dgm:spPr/>
      <dgm:t>
        <a:bodyPr/>
        <a:lstStyle/>
        <a:p>
          <a:endParaRPr lang="en-US"/>
        </a:p>
      </dgm:t>
    </dgm:pt>
    <dgm:pt modelId="{388495BE-C571-4437-A0E9-51B44330CB94}" type="pres">
      <dgm:prSet presAssocID="{AAF8C7A3-3967-47B2-80A3-56A9098BA45C}" presName="connectorText" presStyleLbl="sibTrans2D1" presStyleIdx="0" presStyleCnt="3"/>
      <dgm:spPr/>
      <dgm:t>
        <a:bodyPr/>
        <a:lstStyle/>
        <a:p>
          <a:endParaRPr lang="en-US"/>
        </a:p>
      </dgm:t>
    </dgm:pt>
    <dgm:pt modelId="{5FACFE0B-9E6C-4AAB-8A41-069EE9DF2776}" type="pres">
      <dgm:prSet presAssocID="{D6F0DBDC-FCBC-477C-9EDC-A7B0ABF57C8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C0D0D1D-0085-428B-B20F-6B06BA00F1AC}" type="pres">
      <dgm:prSet presAssocID="{AD9D550B-E270-4F4F-9007-C0946643BBC0}" presName="sibTrans" presStyleLbl="sibTrans2D1" presStyleIdx="1" presStyleCnt="3"/>
      <dgm:spPr/>
      <dgm:t>
        <a:bodyPr/>
        <a:lstStyle/>
        <a:p>
          <a:endParaRPr lang="en-US"/>
        </a:p>
      </dgm:t>
    </dgm:pt>
    <dgm:pt modelId="{CADB81C9-49DD-46ED-B626-0FDF431FE59F}" type="pres">
      <dgm:prSet presAssocID="{AD9D550B-E270-4F4F-9007-C0946643BBC0}" presName="connectorText" presStyleLbl="sibTrans2D1" presStyleIdx="1" presStyleCnt="3"/>
      <dgm:spPr/>
      <dgm:t>
        <a:bodyPr/>
        <a:lstStyle/>
        <a:p>
          <a:endParaRPr lang="en-US"/>
        </a:p>
      </dgm:t>
    </dgm:pt>
    <dgm:pt modelId="{3179795A-4EF5-4ECA-9EA0-79047E5F37DC}" type="pres">
      <dgm:prSet presAssocID="{63D2D918-871A-4C42-82F7-57A7C6A7025A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4E354A-6835-4F3E-AC0C-643571AF5096}" type="pres">
      <dgm:prSet presAssocID="{AA98B47B-8A99-411D-BF8F-4C798C4C48D3}" presName="sibTrans" presStyleLbl="sibTrans2D1" presStyleIdx="2" presStyleCnt="3"/>
      <dgm:spPr/>
      <dgm:t>
        <a:bodyPr/>
        <a:lstStyle/>
        <a:p>
          <a:endParaRPr lang="en-US"/>
        </a:p>
      </dgm:t>
    </dgm:pt>
    <dgm:pt modelId="{DEA01AB1-2FE5-4D95-83A4-0DCBDEEBD166}" type="pres">
      <dgm:prSet presAssocID="{AA98B47B-8A99-411D-BF8F-4C798C4C48D3}" presName="connectorText" presStyleLbl="sibTrans2D1" presStyleIdx="2" presStyleCnt="3"/>
      <dgm:spPr/>
      <dgm:t>
        <a:bodyPr/>
        <a:lstStyle/>
        <a:p>
          <a:endParaRPr lang="en-US"/>
        </a:p>
      </dgm:t>
    </dgm:pt>
  </dgm:ptLst>
  <dgm:cxnLst>
    <dgm:cxn modelId="{F2970F1D-2969-4608-A4D5-F0798B488BE7}" type="presOf" srcId="{AD9D550B-E270-4F4F-9007-C0946643BBC0}" destId="{0C0D0D1D-0085-428B-B20F-6B06BA00F1AC}" srcOrd="0" destOrd="0" presId="urn:microsoft.com/office/officeart/2005/8/layout/cycle7"/>
    <dgm:cxn modelId="{0EB7E186-9825-4F35-9213-07D537D23E82}" type="presOf" srcId="{D6F0DBDC-FCBC-477C-9EDC-A7B0ABF57C87}" destId="{5FACFE0B-9E6C-4AAB-8A41-069EE9DF2776}" srcOrd="0" destOrd="0" presId="urn:microsoft.com/office/officeart/2005/8/layout/cycle7"/>
    <dgm:cxn modelId="{B47F10C1-1819-4104-96A9-FF1D2319EE14}" type="presOf" srcId="{AAF8C7A3-3967-47B2-80A3-56A9098BA45C}" destId="{D4AA31F8-5EFD-4E47-8B45-7135C690358B}" srcOrd="0" destOrd="0" presId="urn:microsoft.com/office/officeart/2005/8/layout/cycle7"/>
    <dgm:cxn modelId="{62063A19-DD18-4E9F-B560-608CE6969092}" srcId="{6233CFD9-7F85-46C8-B1F9-F6CD83F80F1C}" destId="{D6F0DBDC-FCBC-477C-9EDC-A7B0ABF57C87}" srcOrd="1" destOrd="0" parTransId="{E3AA3B94-AEB7-4D6F-A364-53CBC7AA0D9E}" sibTransId="{AD9D550B-E270-4F4F-9007-C0946643BBC0}"/>
    <dgm:cxn modelId="{F36091E4-8E12-4631-B0C1-CA5981C70905}" type="presOf" srcId="{63D2D918-871A-4C42-82F7-57A7C6A7025A}" destId="{3179795A-4EF5-4ECA-9EA0-79047E5F37DC}" srcOrd="0" destOrd="0" presId="urn:microsoft.com/office/officeart/2005/8/layout/cycle7"/>
    <dgm:cxn modelId="{F693E025-A8F6-48E7-800F-3AB13EF40DC0}" type="presOf" srcId="{AAF8C7A3-3967-47B2-80A3-56A9098BA45C}" destId="{388495BE-C571-4437-A0E9-51B44330CB94}" srcOrd="1" destOrd="0" presId="urn:microsoft.com/office/officeart/2005/8/layout/cycle7"/>
    <dgm:cxn modelId="{55060FE4-D7A9-4D72-9FDA-E7E41DD1ABDF}" type="presOf" srcId="{2B0FFA21-6A3A-4A0F-99F8-60EE3C63EA7B}" destId="{3142CD36-973A-47D9-8C1D-62BDDE15A34A}" srcOrd="0" destOrd="0" presId="urn:microsoft.com/office/officeart/2005/8/layout/cycle7"/>
    <dgm:cxn modelId="{8ABB6FFA-DBDF-44A0-BEA7-542D22F4A139}" type="presOf" srcId="{AA98B47B-8A99-411D-BF8F-4C798C4C48D3}" destId="{2D4E354A-6835-4F3E-AC0C-643571AF5096}" srcOrd="0" destOrd="0" presId="urn:microsoft.com/office/officeart/2005/8/layout/cycle7"/>
    <dgm:cxn modelId="{9376B4B2-273C-48C8-8CF0-22AAC399E8A8}" srcId="{6233CFD9-7F85-46C8-B1F9-F6CD83F80F1C}" destId="{63D2D918-871A-4C42-82F7-57A7C6A7025A}" srcOrd="2" destOrd="0" parTransId="{197ED3F3-EAEF-4838-9262-87CAD181B62E}" sibTransId="{AA98B47B-8A99-411D-BF8F-4C798C4C48D3}"/>
    <dgm:cxn modelId="{719C56D6-F461-4F51-98DE-31FFB1BD607A}" type="presOf" srcId="{AA98B47B-8A99-411D-BF8F-4C798C4C48D3}" destId="{DEA01AB1-2FE5-4D95-83A4-0DCBDEEBD166}" srcOrd="1" destOrd="0" presId="urn:microsoft.com/office/officeart/2005/8/layout/cycle7"/>
    <dgm:cxn modelId="{C0634411-4742-4AE6-91F4-DF13CBD5309F}" srcId="{6233CFD9-7F85-46C8-B1F9-F6CD83F80F1C}" destId="{2B0FFA21-6A3A-4A0F-99F8-60EE3C63EA7B}" srcOrd="0" destOrd="0" parTransId="{87F4A2B2-2CCB-4FA2-AB68-721DBCACE9E3}" sibTransId="{AAF8C7A3-3967-47B2-80A3-56A9098BA45C}"/>
    <dgm:cxn modelId="{3A01EB11-2C38-4373-B74E-D2B1508665CD}" type="presOf" srcId="{AD9D550B-E270-4F4F-9007-C0946643BBC0}" destId="{CADB81C9-49DD-46ED-B626-0FDF431FE59F}" srcOrd="1" destOrd="0" presId="urn:microsoft.com/office/officeart/2005/8/layout/cycle7"/>
    <dgm:cxn modelId="{5717A46A-9915-472E-A6A0-0FFBF6D90000}" type="presOf" srcId="{6233CFD9-7F85-46C8-B1F9-F6CD83F80F1C}" destId="{39A69AEB-4229-49B6-9656-5F0D4EF9AB0C}" srcOrd="0" destOrd="0" presId="urn:microsoft.com/office/officeart/2005/8/layout/cycle7"/>
    <dgm:cxn modelId="{7BB76D38-CC51-4719-B859-5D6CD9A8ED1D}" type="presParOf" srcId="{39A69AEB-4229-49B6-9656-5F0D4EF9AB0C}" destId="{3142CD36-973A-47D9-8C1D-62BDDE15A34A}" srcOrd="0" destOrd="0" presId="urn:microsoft.com/office/officeart/2005/8/layout/cycle7"/>
    <dgm:cxn modelId="{E5D78B37-81BC-4CBE-B4F0-9414E9EF4759}" type="presParOf" srcId="{39A69AEB-4229-49B6-9656-5F0D4EF9AB0C}" destId="{D4AA31F8-5EFD-4E47-8B45-7135C690358B}" srcOrd="1" destOrd="0" presId="urn:microsoft.com/office/officeart/2005/8/layout/cycle7"/>
    <dgm:cxn modelId="{AB5750A0-682C-4115-A3D3-7AFAD2644936}" type="presParOf" srcId="{D4AA31F8-5EFD-4E47-8B45-7135C690358B}" destId="{388495BE-C571-4437-A0E9-51B44330CB94}" srcOrd="0" destOrd="0" presId="urn:microsoft.com/office/officeart/2005/8/layout/cycle7"/>
    <dgm:cxn modelId="{9FD3E90A-837D-4B2E-9A7D-D9C4419E5A62}" type="presParOf" srcId="{39A69AEB-4229-49B6-9656-5F0D4EF9AB0C}" destId="{5FACFE0B-9E6C-4AAB-8A41-069EE9DF2776}" srcOrd="2" destOrd="0" presId="urn:microsoft.com/office/officeart/2005/8/layout/cycle7"/>
    <dgm:cxn modelId="{89B1A9F8-2604-437C-A5D4-C31F3DB33840}" type="presParOf" srcId="{39A69AEB-4229-49B6-9656-5F0D4EF9AB0C}" destId="{0C0D0D1D-0085-428B-B20F-6B06BA00F1AC}" srcOrd="3" destOrd="0" presId="urn:microsoft.com/office/officeart/2005/8/layout/cycle7"/>
    <dgm:cxn modelId="{F0AF5808-9D4D-4D51-AA5E-63EEA003138F}" type="presParOf" srcId="{0C0D0D1D-0085-428B-B20F-6B06BA00F1AC}" destId="{CADB81C9-49DD-46ED-B626-0FDF431FE59F}" srcOrd="0" destOrd="0" presId="urn:microsoft.com/office/officeart/2005/8/layout/cycle7"/>
    <dgm:cxn modelId="{49247F84-C41D-43A7-A8DB-0D6FDB3F0E67}" type="presParOf" srcId="{39A69AEB-4229-49B6-9656-5F0D4EF9AB0C}" destId="{3179795A-4EF5-4ECA-9EA0-79047E5F37DC}" srcOrd="4" destOrd="0" presId="urn:microsoft.com/office/officeart/2005/8/layout/cycle7"/>
    <dgm:cxn modelId="{CD4447D8-F404-40FC-8722-340236D5D8C6}" type="presParOf" srcId="{39A69AEB-4229-49B6-9656-5F0D4EF9AB0C}" destId="{2D4E354A-6835-4F3E-AC0C-643571AF5096}" srcOrd="5" destOrd="0" presId="urn:microsoft.com/office/officeart/2005/8/layout/cycle7"/>
    <dgm:cxn modelId="{497AB82C-B3AD-42EC-BE8B-C5380E0F370F}" type="presParOf" srcId="{2D4E354A-6835-4F3E-AC0C-643571AF5096}" destId="{DEA01AB1-2FE5-4D95-83A4-0DCBDEEBD166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039DA1-44E5-43DA-B9A8-3C75182F3ACB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B838A9-534D-4108-B2A4-366C6E899AA6}">
      <dgm:prSet phldrT="[Text]"/>
      <dgm:spPr/>
      <dgm:t>
        <a:bodyPr/>
        <a:lstStyle/>
        <a:p>
          <a:r>
            <a:rPr lang="en-US" dirty="0"/>
            <a:t>The 4 main strategies we use for reading</a:t>
          </a:r>
        </a:p>
      </dgm:t>
    </dgm:pt>
    <dgm:pt modelId="{38D16135-7D60-46EA-8608-1DB7CEE12328}" type="parTrans" cxnId="{9C70D47F-30B0-41CE-992D-40AB4C51048B}">
      <dgm:prSet/>
      <dgm:spPr/>
      <dgm:t>
        <a:bodyPr/>
        <a:lstStyle/>
        <a:p>
          <a:endParaRPr lang="en-US"/>
        </a:p>
      </dgm:t>
    </dgm:pt>
    <dgm:pt modelId="{C0D073DE-5A9D-485E-AADF-7EDEEE75AFBC}" type="sibTrans" cxnId="{9C70D47F-30B0-41CE-992D-40AB4C51048B}">
      <dgm:prSet/>
      <dgm:spPr/>
      <dgm:t>
        <a:bodyPr/>
        <a:lstStyle/>
        <a:p>
          <a:endParaRPr lang="en-US"/>
        </a:p>
      </dgm:t>
    </dgm:pt>
    <dgm:pt modelId="{529FFE2B-CD40-4628-884E-FC4A95C1D1E1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US" dirty="0"/>
            <a:t>Phonic strategies</a:t>
          </a:r>
        </a:p>
      </dgm:t>
    </dgm:pt>
    <dgm:pt modelId="{9CF0E5A3-F9CF-477B-91F8-F6E945BF8027}" type="parTrans" cxnId="{4B74AD01-9852-4BE4-BD50-CC3C01BC5888}">
      <dgm:prSet/>
      <dgm:spPr/>
      <dgm:t>
        <a:bodyPr/>
        <a:lstStyle/>
        <a:p>
          <a:endParaRPr lang="en-US" dirty="0"/>
        </a:p>
      </dgm:t>
    </dgm:pt>
    <dgm:pt modelId="{44293151-348D-4010-BFB0-39986BE001BF}" type="sibTrans" cxnId="{4B74AD01-9852-4BE4-BD50-CC3C01BC5888}">
      <dgm:prSet/>
      <dgm:spPr/>
      <dgm:t>
        <a:bodyPr/>
        <a:lstStyle/>
        <a:p>
          <a:endParaRPr lang="en-US"/>
        </a:p>
      </dgm:t>
    </dgm:pt>
    <dgm:pt modelId="{96D7244B-32FC-49F1-B459-5D88BE78DB22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Word recognition strategies</a:t>
          </a:r>
        </a:p>
      </dgm:t>
    </dgm:pt>
    <dgm:pt modelId="{6336FCA1-2591-446B-91F5-969BF231BA38}" type="parTrans" cxnId="{13E8C215-0763-40F0-A670-06C1FC5C73D5}">
      <dgm:prSet/>
      <dgm:spPr/>
      <dgm:t>
        <a:bodyPr/>
        <a:lstStyle/>
        <a:p>
          <a:endParaRPr lang="en-US" dirty="0"/>
        </a:p>
      </dgm:t>
    </dgm:pt>
    <dgm:pt modelId="{CB5AEEAA-AA42-4ABD-986A-DD5F925A6F86}" type="sibTrans" cxnId="{13E8C215-0763-40F0-A670-06C1FC5C73D5}">
      <dgm:prSet/>
      <dgm:spPr/>
      <dgm:t>
        <a:bodyPr/>
        <a:lstStyle/>
        <a:p>
          <a:endParaRPr lang="en-US"/>
        </a:p>
      </dgm:t>
    </dgm:pt>
    <dgm:pt modelId="{B616D96A-786F-4D89-80D8-3614FE94AE9B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Knowledge of language strategies</a:t>
          </a:r>
        </a:p>
      </dgm:t>
    </dgm:pt>
    <dgm:pt modelId="{0F274941-1FE9-48DF-A5C9-D2DF209C6452}" type="parTrans" cxnId="{6A8DE78C-E217-4B70-893C-20D5F134718F}">
      <dgm:prSet/>
      <dgm:spPr/>
      <dgm:t>
        <a:bodyPr/>
        <a:lstStyle/>
        <a:p>
          <a:endParaRPr lang="en-US" dirty="0"/>
        </a:p>
      </dgm:t>
    </dgm:pt>
    <dgm:pt modelId="{3FDE4A64-5779-42A1-8EDA-F8786628CF71}" type="sibTrans" cxnId="{6A8DE78C-E217-4B70-893C-20D5F134718F}">
      <dgm:prSet/>
      <dgm:spPr/>
      <dgm:t>
        <a:bodyPr/>
        <a:lstStyle/>
        <a:p>
          <a:endParaRPr lang="en-US"/>
        </a:p>
      </dgm:t>
    </dgm:pt>
    <dgm:pt modelId="{409707A9-E87F-4C74-B5A6-BB28CFA86E8B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/>
            <a:t>Contextual strategies</a:t>
          </a:r>
        </a:p>
      </dgm:t>
    </dgm:pt>
    <dgm:pt modelId="{9E966CCA-3531-421C-BCDA-A9CD6E21D795}" type="parTrans" cxnId="{4AA79B75-54B0-4EE1-BE8B-86DD273E14B6}">
      <dgm:prSet/>
      <dgm:spPr/>
      <dgm:t>
        <a:bodyPr/>
        <a:lstStyle/>
        <a:p>
          <a:endParaRPr lang="en-US" dirty="0"/>
        </a:p>
      </dgm:t>
    </dgm:pt>
    <dgm:pt modelId="{BAE38347-D2F5-42D8-9C5A-A5D348CCF1CF}" type="sibTrans" cxnId="{4AA79B75-54B0-4EE1-BE8B-86DD273E14B6}">
      <dgm:prSet/>
      <dgm:spPr/>
      <dgm:t>
        <a:bodyPr/>
        <a:lstStyle/>
        <a:p>
          <a:endParaRPr lang="en-US"/>
        </a:p>
      </dgm:t>
    </dgm:pt>
    <dgm:pt modelId="{E3951187-017F-48FF-BC45-8CFDA80CA1FF}" type="pres">
      <dgm:prSet presAssocID="{73039DA1-44E5-43DA-B9A8-3C75182F3ACB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33B1760-65DA-412F-B18F-2D2E99D1C3C8}" type="pres">
      <dgm:prSet presAssocID="{1FB838A9-534D-4108-B2A4-366C6E899AA6}" presName="centerShape" presStyleLbl="node0" presStyleIdx="0" presStyleCnt="1"/>
      <dgm:spPr/>
      <dgm:t>
        <a:bodyPr/>
        <a:lstStyle/>
        <a:p>
          <a:endParaRPr lang="en-US"/>
        </a:p>
      </dgm:t>
    </dgm:pt>
    <dgm:pt modelId="{E57FE782-3136-4345-98C2-EFE1C738F982}" type="pres">
      <dgm:prSet presAssocID="{9CF0E5A3-F9CF-477B-91F8-F6E945BF8027}" presName="Name9" presStyleLbl="parChTrans1D2" presStyleIdx="0" presStyleCnt="4"/>
      <dgm:spPr/>
      <dgm:t>
        <a:bodyPr/>
        <a:lstStyle/>
        <a:p>
          <a:endParaRPr lang="en-US"/>
        </a:p>
      </dgm:t>
    </dgm:pt>
    <dgm:pt modelId="{BE35B6E1-6A13-49A8-ADD9-1E6478718138}" type="pres">
      <dgm:prSet presAssocID="{9CF0E5A3-F9CF-477B-91F8-F6E945BF8027}" presName="connTx" presStyleLbl="parChTrans1D2" presStyleIdx="0" presStyleCnt="4"/>
      <dgm:spPr/>
      <dgm:t>
        <a:bodyPr/>
        <a:lstStyle/>
        <a:p>
          <a:endParaRPr lang="en-US"/>
        </a:p>
      </dgm:t>
    </dgm:pt>
    <dgm:pt modelId="{AE8EB792-D5C4-4FE5-BF15-31F7B159BA43}" type="pres">
      <dgm:prSet presAssocID="{529FFE2B-CD40-4628-884E-FC4A95C1D1E1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4264E8-31D4-4BA6-A5A2-FDFEAD158827}" type="pres">
      <dgm:prSet presAssocID="{6336FCA1-2591-446B-91F5-969BF231BA38}" presName="Name9" presStyleLbl="parChTrans1D2" presStyleIdx="1" presStyleCnt="4"/>
      <dgm:spPr/>
      <dgm:t>
        <a:bodyPr/>
        <a:lstStyle/>
        <a:p>
          <a:endParaRPr lang="en-US"/>
        </a:p>
      </dgm:t>
    </dgm:pt>
    <dgm:pt modelId="{C3D9C32D-F5AB-4DE1-B152-2D2BFFD5D529}" type="pres">
      <dgm:prSet presAssocID="{6336FCA1-2591-446B-91F5-969BF231BA38}" presName="connTx" presStyleLbl="parChTrans1D2" presStyleIdx="1" presStyleCnt="4"/>
      <dgm:spPr/>
      <dgm:t>
        <a:bodyPr/>
        <a:lstStyle/>
        <a:p>
          <a:endParaRPr lang="en-US"/>
        </a:p>
      </dgm:t>
    </dgm:pt>
    <dgm:pt modelId="{384EFA93-7650-486E-A653-45B41B8ADC04}" type="pres">
      <dgm:prSet presAssocID="{96D7244B-32FC-49F1-B459-5D88BE78DB2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05B222-8776-4A9B-ACB2-EE7F30C3EE52}" type="pres">
      <dgm:prSet presAssocID="{0F274941-1FE9-48DF-A5C9-D2DF209C6452}" presName="Name9" presStyleLbl="parChTrans1D2" presStyleIdx="2" presStyleCnt="4"/>
      <dgm:spPr/>
      <dgm:t>
        <a:bodyPr/>
        <a:lstStyle/>
        <a:p>
          <a:endParaRPr lang="en-US"/>
        </a:p>
      </dgm:t>
    </dgm:pt>
    <dgm:pt modelId="{A21073E3-730B-4F14-9C6C-CC577D4CC9FD}" type="pres">
      <dgm:prSet presAssocID="{0F274941-1FE9-48DF-A5C9-D2DF209C6452}" presName="connTx" presStyleLbl="parChTrans1D2" presStyleIdx="2" presStyleCnt="4"/>
      <dgm:spPr/>
      <dgm:t>
        <a:bodyPr/>
        <a:lstStyle/>
        <a:p>
          <a:endParaRPr lang="en-US"/>
        </a:p>
      </dgm:t>
    </dgm:pt>
    <dgm:pt modelId="{D374E91B-AF11-4272-BE82-88D6CB604D99}" type="pres">
      <dgm:prSet presAssocID="{B616D96A-786F-4D89-80D8-3614FE94AE9B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FC8EAC-EDB2-49BC-9C43-9AF423749D08}" type="pres">
      <dgm:prSet presAssocID="{9E966CCA-3531-421C-BCDA-A9CD6E21D795}" presName="Name9" presStyleLbl="parChTrans1D2" presStyleIdx="3" presStyleCnt="4"/>
      <dgm:spPr/>
      <dgm:t>
        <a:bodyPr/>
        <a:lstStyle/>
        <a:p>
          <a:endParaRPr lang="en-US"/>
        </a:p>
      </dgm:t>
    </dgm:pt>
    <dgm:pt modelId="{CDDD12E7-24F0-4ECB-9D4F-A240D6C1039B}" type="pres">
      <dgm:prSet presAssocID="{9E966CCA-3531-421C-BCDA-A9CD6E21D795}" presName="connTx" presStyleLbl="parChTrans1D2" presStyleIdx="3" presStyleCnt="4"/>
      <dgm:spPr/>
      <dgm:t>
        <a:bodyPr/>
        <a:lstStyle/>
        <a:p>
          <a:endParaRPr lang="en-US"/>
        </a:p>
      </dgm:t>
    </dgm:pt>
    <dgm:pt modelId="{60C111B6-BED8-4BC8-8EDB-2129CDD33E1C}" type="pres">
      <dgm:prSet presAssocID="{409707A9-E87F-4C74-B5A6-BB28CFA86E8B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10DDAA9-90EF-408B-B10D-D1F7FC4F3EE7}" type="presOf" srcId="{9E966CCA-3531-421C-BCDA-A9CD6E21D795}" destId="{59FC8EAC-EDB2-49BC-9C43-9AF423749D08}" srcOrd="0" destOrd="0" presId="urn:microsoft.com/office/officeart/2005/8/layout/radial1"/>
    <dgm:cxn modelId="{8340C9CF-1437-49FD-B927-3E6F14B194D9}" type="presOf" srcId="{0F274941-1FE9-48DF-A5C9-D2DF209C6452}" destId="{A21073E3-730B-4F14-9C6C-CC577D4CC9FD}" srcOrd="1" destOrd="0" presId="urn:microsoft.com/office/officeart/2005/8/layout/radial1"/>
    <dgm:cxn modelId="{ED9F8542-E176-4733-B0C9-7D247DDFDA15}" type="presOf" srcId="{6336FCA1-2591-446B-91F5-969BF231BA38}" destId="{C3D9C32D-F5AB-4DE1-B152-2D2BFFD5D529}" srcOrd="1" destOrd="0" presId="urn:microsoft.com/office/officeart/2005/8/layout/radial1"/>
    <dgm:cxn modelId="{2871F9F1-7C53-447D-BD4D-E650CE09BB10}" type="presOf" srcId="{96D7244B-32FC-49F1-B459-5D88BE78DB22}" destId="{384EFA93-7650-486E-A653-45B41B8ADC04}" srcOrd="0" destOrd="0" presId="urn:microsoft.com/office/officeart/2005/8/layout/radial1"/>
    <dgm:cxn modelId="{88000271-5582-4FF1-AA03-889B3F727E19}" type="presOf" srcId="{1FB838A9-534D-4108-B2A4-366C6E899AA6}" destId="{833B1760-65DA-412F-B18F-2D2E99D1C3C8}" srcOrd="0" destOrd="0" presId="urn:microsoft.com/office/officeart/2005/8/layout/radial1"/>
    <dgm:cxn modelId="{4AA79B75-54B0-4EE1-BE8B-86DD273E14B6}" srcId="{1FB838A9-534D-4108-B2A4-366C6E899AA6}" destId="{409707A9-E87F-4C74-B5A6-BB28CFA86E8B}" srcOrd="3" destOrd="0" parTransId="{9E966CCA-3531-421C-BCDA-A9CD6E21D795}" sibTransId="{BAE38347-D2F5-42D8-9C5A-A5D348CCF1CF}"/>
    <dgm:cxn modelId="{00D5576C-E2EE-48E0-A342-31053FA665E6}" type="presOf" srcId="{409707A9-E87F-4C74-B5A6-BB28CFA86E8B}" destId="{60C111B6-BED8-4BC8-8EDB-2129CDD33E1C}" srcOrd="0" destOrd="0" presId="urn:microsoft.com/office/officeart/2005/8/layout/radial1"/>
    <dgm:cxn modelId="{BFA2A7C6-E38B-435F-9539-0CFA764D9DBA}" type="presOf" srcId="{0F274941-1FE9-48DF-A5C9-D2DF209C6452}" destId="{2D05B222-8776-4A9B-ACB2-EE7F30C3EE52}" srcOrd="0" destOrd="0" presId="urn:microsoft.com/office/officeart/2005/8/layout/radial1"/>
    <dgm:cxn modelId="{9C70D47F-30B0-41CE-992D-40AB4C51048B}" srcId="{73039DA1-44E5-43DA-B9A8-3C75182F3ACB}" destId="{1FB838A9-534D-4108-B2A4-366C6E899AA6}" srcOrd="0" destOrd="0" parTransId="{38D16135-7D60-46EA-8608-1DB7CEE12328}" sibTransId="{C0D073DE-5A9D-485E-AADF-7EDEEE75AFBC}"/>
    <dgm:cxn modelId="{13E8C215-0763-40F0-A670-06C1FC5C73D5}" srcId="{1FB838A9-534D-4108-B2A4-366C6E899AA6}" destId="{96D7244B-32FC-49F1-B459-5D88BE78DB22}" srcOrd="1" destOrd="0" parTransId="{6336FCA1-2591-446B-91F5-969BF231BA38}" sibTransId="{CB5AEEAA-AA42-4ABD-986A-DD5F925A6F86}"/>
    <dgm:cxn modelId="{CE863800-2269-4D30-8729-697B258A4E3F}" type="presOf" srcId="{6336FCA1-2591-446B-91F5-969BF231BA38}" destId="{A54264E8-31D4-4BA6-A5A2-FDFEAD158827}" srcOrd="0" destOrd="0" presId="urn:microsoft.com/office/officeart/2005/8/layout/radial1"/>
    <dgm:cxn modelId="{4A8410FB-47EA-42D1-861A-F76B559309BB}" type="presOf" srcId="{9CF0E5A3-F9CF-477B-91F8-F6E945BF8027}" destId="{E57FE782-3136-4345-98C2-EFE1C738F982}" srcOrd="0" destOrd="0" presId="urn:microsoft.com/office/officeart/2005/8/layout/radial1"/>
    <dgm:cxn modelId="{4B74AD01-9852-4BE4-BD50-CC3C01BC5888}" srcId="{1FB838A9-534D-4108-B2A4-366C6E899AA6}" destId="{529FFE2B-CD40-4628-884E-FC4A95C1D1E1}" srcOrd="0" destOrd="0" parTransId="{9CF0E5A3-F9CF-477B-91F8-F6E945BF8027}" sibTransId="{44293151-348D-4010-BFB0-39986BE001BF}"/>
    <dgm:cxn modelId="{23F9ECB3-212A-444D-8C2D-651EFA55A0AC}" type="presOf" srcId="{73039DA1-44E5-43DA-B9A8-3C75182F3ACB}" destId="{E3951187-017F-48FF-BC45-8CFDA80CA1FF}" srcOrd="0" destOrd="0" presId="urn:microsoft.com/office/officeart/2005/8/layout/radial1"/>
    <dgm:cxn modelId="{BF20DC9D-DA00-4212-819A-964AA642DCF7}" type="presOf" srcId="{529FFE2B-CD40-4628-884E-FC4A95C1D1E1}" destId="{AE8EB792-D5C4-4FE5-BF15-31F7B159BA43}" srcOrd="0" destOrd="0" presId="urn:microsoft.com/office/officeart/2005/8/layout/radial1"/>
    <dgm:cxn modelId="{6A8DE78C-E217-4B70-893C-20D5F134718F}" srcId="{1FB838A9-534D-4108-B2A4-366C6E899AA6}" destId="{B616D96A-786F-4D89-80D8-3614FE94AE9B}" srcOrd="2" destOrd="0" parTransId="{0F274941-1FE9-48DF-A5C9-D2DF209C6452}" sibTransId="{3FDE4A64-5779-42A1-8EDA-F8786628CF71}"/>
    <dgm:cxn modelId="{85156717-2E9C-4FFF-B41A-977C770A5A47}" type="presOf" srcId="{9CF0E5A3-F9CF-477B-91F8-F6E945BF8027}" destId="{BE35B6E1-6A13-49A8-ADD9-1E6478718138}" srcOrd="1" destOrd="0" presId="urn:microsoft.com/office/officeart/2005/8/layout/radial1"/>
    <dgm:cxn modelId="{EDC9CEAA-BA61-485A-96A9-1E0C51030BE1}" type="presOf" srcId="{B616D96A-786F-4D89-80D8-3614FE94AE9B}" destId="{D374E91B-AF11-4272-BE82-88D6CB604D99}" srcOrd="0" destOrd="0" presId="urn:microsoft.com/office/officeart/2005/8/layout/radial1"/>
    <dgm:cxn modelId="{3DB2220F-C90B-4F94-A5C9-5C647A689200}" type="presOf" srcId="{9E966CCA-3531-421C-BCDA-A9CD6E21D795}" destId="{CDDD12E7-24F0-4ECB-9D4F-A240D6C1039B}" srcOrd="1" destOrd="0" presId="urn:microsoft.com/office/officeart/2005/8/layout/radial1"/>
    <dgm:cxn modelId="{8B0886A0-16D4-49B2-8470-B02686861DE4}" type="presParOf" srcId="{E3951187-017F-48FF-BC45-8CFDA80CA1FF}" destId="{833B1760-65DA-412F-B18F-2D2E99D1C3C8}" srcOrd="0" destOrd="0" presId="urn:microsoft.com/office/officeart/2005/8/layout/radial1"/>
    <dgm:cxn modelId="{DAE76A60-338D-49B8-84D6-D0BC74F9DDE6}" type="presParOf" srcId="{E3951187-017F-48FF-BC45-8CFDA80CA1FF}" destId="{E57FE782-3136-4345-98C2-EFE1C738F982}" srcOrd="1" destOrd="0" presId="urn:microsoft.com/office/officeart/2005/8/layout/radial1"/>
    <dgm:cxn modelId="{F38367B8-B7AD-444B-AB3F-016BE1D039AC}" type="presParOf" srcId="{E57FE782-3136-4345-98C2-EFE1C738F982}" destId="{BE35B6E1-6A13-49A8-ADD9-1E6478718138}" srcOrd="0" destOrd="0" presId="urn:microsoft.com/office/officeart/2005/8/layout/radial1"/>
    <dgm:cxn modelId="{A1BF52F5-17EB-45BA-954F-1D52C6F1E80A}" type="presParOf" srcId="{E3951187-017F-48FF-BC45-8CFDA80CA1FF}" destId="{AE8EB792-D5C4-4FE5-BF15-31F7B159BA43}" srcOrd="2" destOrd="0" presId="urn:microsoft.com/office/officeart/2005/8/layout/radial1"/>
    <dgm:cxn modelId="{14E0BEB8-D38A-472A-9C4C-F276A529AA3E}" type="presParOf" srcId="{E3951187-017F-48FF-BC45-8CFDA80CA1FF}" destId="{A54264E8-31D4-4BA6-A5A2-FDFEAD158827}" srcOrd="3" destOrd="0" presId="urn:microsoft.com/office/officeart/2005/8/layout/radial1"/>
    <dgm:cxn modelId="{19FAD5C6-7659-4475-AF8D-F3402214DD52}" type="presParOf" srcId="{A54264E8-31D4-4BA6-A5A2-FDFEAD158827}" destId="{C3D9C32D-F5AB-4DE1-B152-2D2BFFD5D529}" srcOrd="0" destOrd="0" presId="urn:microsoft.com/office/officeart/2005/8/layout/radial1"/>
    <dgm:cxn modelId="{FFBCB2C6-2863-442C-B3F8-B74E8072A4DC}" type="presParOf" srcId="{E3951187-017F-48FF-BC45-8CFDA80CA1FF}" destId="{384EFA93-7650-486E-A653-45B41B8ADC04}" srcOrd="4" destOrd="0" presId="urn:microsoft.com/office/officeart/2005/8/layout/radial1"/>
    <dgm:cxn modelId="{C99AD0DB-7546-4183-B591-DAD064780EDD}" type="presParOf" srcId="{E3951187-017F-48FF-BC45-8CFDA80CA1FF}" destId="{2D05B222-8776-4A9B-ACB2-EE7F30C3EE52}" srcOrd="5" destOrd="0" presId="urn:microsoft.com/office/officeart/2005/8/layout/radial1"/>
    <dgm:cxn modelId="{3623D72D-A8E8-4CCB-A284-4A4B6DF7DDDE}" type="presParOf" srcId="{2D05B222-8776-4A9B-ACB2-EE7F30C3EE52}" destId="{A21073E3-730B-4F14-9C6C-CC577D4CC9FD}" srcOrd="0" destOrd="0" presId="urn:microsoft.com/office/officeart/2005/8/layout/radial1"/>
    <dgm:cxn modelId="{7AB2C0C2-DA98-4A7D-88F0-B16046F3950E}" type="presParOf" srcId="{E3951187-017F-48FF-BC45-8CFDA80CA1FF}" destId="{D374E91B-AF11-4272-BE82-88D6CB604D99}" srcOrd="6" destOrd="0" presId="urn:microsoft.com/office/officeart/2005/8/layout/radial1"/>
    <dgm:cxn modelId="{B0D83C43-5F77-4922-A1A3-01BA36987A8E}" type="presParOf" srcId="{E3951187-017F-48FF-BC45-8CFDA80CA1FF}" destId="{59FC8EAC-EDB2-49BC-9C43-9AF423749D08}" srcOrd="7" destOrd="0" presId="urn:microsoft.com/office/officeart/2005/8/layout/radial1"/>
    <dgm:cxn modelId="{88FD295D-B2F3-4E3E-AD57-B35755739BC1}" type="presParOf" srcId="{59FC8EAC-EDB2-49BC-9C43-9AF423749D08}" destId="{CDDD12E7-24F0-4ECB-9D4F-A240D6C1039B}" srcOrd="0" destOrd="0" presId="urn:microsoft.com/office/officeart/2005/8/layout/radial1"/>
    <dgm:cxn modelId="{416AF8BA-E63A-414D-87C9-19B3E957A3FB}" type="presParOf" srcId="{E3951187-017F-48FF-BC45-8CFDA80CA1FF}" destId="{60C111B6-BED8-4BC8-8EDB-2129CDD33E1C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42CD36-973A-47D9-8C1D-62BDDE15A34A}">
      <dsp:nvSpPr>
        <dsp:cNvPr id="0" name=""/>
        <dsp:cNvSpPr/>
      </dsp:nvSpPr>
      <dsp:spPr>
        <a:xfrm>
          <a:off x="1113671" y="281"/>
          <a:ext cx="447296" cy="2236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Oracy</a:t>
          </a:r>
        </a:p>
      </dsp:txBody>
      <dsp:txXfrm>
        <a:off x="1120221" y="6831"/>
        <a:ext cx="434196" cy="210548"/>
      </dsp:txXfrm>
    </dsp:sp>
    <dsp:sp modelId="{D4AA31F8-5EFD-4E47-8B45-7135C690358B}">
      <dsp:nvSpPr>
        <dsp:cNvPr id="0" name=""/>
        <dsp:cNvSpPr/>
      </dsp:nvSpPr>
      <dsp:spPr>
        <a:xfrm rot="3600000">
          <a:off x="1405407" y="392909"/>
          <a:ext cx="233262" cy="78276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1428890" y="408564"/>
        <a:ext cx="186296" cy="46966"/>
      </dsp:txXfrm>
    </dsp:sp>
    <dsp:sp modelId="{5FACFE0B-9E6C-4AAB-8A41-069EE9DF2776}">
      <dsp:nvSpPr>
        <dsp:cNvPr id="0" name=""/>
        <dsp:cNvSpPr/>
      </dsp:nvSpPr>
      <dsp:spPr>
        <a:xfrm>
          <a:off x="1483109" y="640166"/>
          <a:ext cx="447296" cy="2236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/>
            <a:t>Writing</a:t>
          </a:r>
        </a:p>
      </dsp:txBody>
      <dsp:txXfrm>
        <a:off x="1489659" y="646716"/>
        <a:ext cx="434196" cy="210548"/>
      </dsp:txXfrm>
    </dsp:sp>
    <dsp:sp modelId="{0C0D0D1D-0085-428B-B20F-6B06BA00F1AC}">
      <dsp:nvSpPr>
        <dsp:cNvPr id="0" name=""/>
        <dsp:cNvSpPr/>
      </dsp:nvSpPr>
      <dsp:spPr>
        <a:xfrm rot="10800000">
          <a:off x="1220688" y="712851"/>
          <a:ext cx="233262" cy="78276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1244171" y="728506"/>
        <a:ext cx="186296" cy="46966"/>
      </dsp:txXfrm>
    </dsp:sp>
    <dsp:sp modelId="{3179795A-4EF5-4ECA-9EA0-79047E5F37DC}">
      <dsp:nvSpPr>
        <dsp:cNvPr id="0" name=""/>
        <dsp:cNvSpPr/>
      </dsp:nvSpPr>
      <dsp:spPr>
        <a:xfrm>
          <a:off x="744233" y="640166"/>
          <a:ext cx="447296" cy="2236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/>
            <a:t>Reading</a:t>
          </a:r>
        </a:p>
      </dsp:txBody>
      <dsp:txXfrm>
        <a:off x="750783" y="646716"/>
        <a:ext cx="434196" cy="210548"/>
      </dsp:txXfrm>
    </dsp:sp>
    <dsp:sp modelId="{2D4E354A-6835-4F3E-AC0C-643571AF5096}">
      <dsp:nvSpPr>
        <dsp:cNvPr id="0" name=""/>
        <dsp:cNvSpPr/>
      </dsp:nvSpPr>
      <dsp:spPr>
        <a:xfrm rot="18000000">
          <a:off x="1035969" y="392909"/>
          <a:ext cx="233262" cy="78276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1059452" y="408564"/>
        <a:ext cx="186296" cy="46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3B1760-65DA-412F-B18F-2D2E99D1C3C8}">
      <dsp:nvSpPr>
        <dsp:cNvPr id="0" name=""/>
        <dsp:cNvSpPr/>
      </dsp:nvSpPr>
      <dsp:spPr>
        <a:xfrm>
          <a:off x="1274907" y="1468892"/>
          <a:ext cx="978577" cy="97857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The 4 main strategies we use for reading</a:t>
          </a:r>
        </a:p>
      </dsp:txBody>
      <dsp:txXfrm>
        <a:off x="1418216" y="1612201"/>
        <a:ext cx="691959" cy="691959"/>
      </dsp:txXfrm>
    </dsp:sp>
    <dsp:sp modelId="{E57FE782-3136-4345-98C2-EFE1C738F982}">
      <dsp:nvSpPr>
        <dsp:cNvPr id="0" name=""/>
        <dsp:cNvSpPr/>
      </dsp:nvSpPr>
      <dsp:spPr>
        <a:xfrm rot="16200000">
          <a:off x="1616828" y="1296563"/>
          <a:ext cx="294735" cy="49921"/>
        </a:xfrm>
        <a:custGeom>
          <a:avLst/>
          <a:gdLst/>
          <a:ahLst/>
          <a:cxnLst/>
          <a:rect l="0" t="0" r="0" b="0"/>
          <a:pathLst>
            <a:path>
              <a:moveTo>
                <a:pt x="0" y="24960"/>
              </a:moveTo>
              <a:lnTo>
                <a:pt x="294735" y="24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1756827" y="1314156"/>
        <a:ext cx="14736" cy="14736"/>
      </dsp:txXfrm>
    </dsp:sp>
    <dsp:sp modelId="{AE8EB792-D5C4-4FE5-BF15-31F7B159BA43}">
      <dsp:nvSpPr>
        <dsp:cNvPr id="0" name=""/>
        <dsp:cNvSpPr/>
      </dsp:nvSpPr>
      <dsp:spPr>
        <a:xfrm>
          <a:off x="1274907" y="195579"/>
          <a:ext cx="978577" cy="978577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Phonic strategies</a:t>
          </a:r>
        </a:p>
      </dsp:txBody>
      <dsp:txXfrm>
        <a:off x="1418216" y="338888"/>
        <a:ext cx="691959" cy="691959"/>
      </dsp:txXfrm>
    </dsp:sp>
    <dsp:sp modelId="{A54264E8-31D4-4BA6-A5A2-FDFEAD158827}">
      <dsp:nvSpPr>
        <dsp:cNvPr id="0" name=""/>
        <dsp:cNvSpPr/>
      </dsp:nvSpPr>
      <dsp:spPr>
        <a:xfrm>
          <a:off x="2253484" y="1933220"/>
          <a:ext cx="294735" cy="49921"/>
        </a:xfrm>
        <a:custGeom>
          <a:avLst/>
          <a:gdLst/>
          <a:ahLst/>
          <a:cxnLst/>
          <a:rect l="0" t="0" r="0" b="0"/>
          <a:pathLst>
            <a:path>
              <a:moveTo>
                <a:pt x="0" y="24960"/>
              </a:moveTo>
              <a:lnTo>
                <a:pt x="294735" y="24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393484" y="1950813"/>
        <a:ext cx="14736" cy="14736"/>
      </dsp:txXfrm>
    </dsp:sp>
    <dsp:sp modelId="{384EFA93-7650-486E-A653-45B41B8ADC04}">
      <dsp:nvSpPr>
        <dsp:cNvPr id="0" name=""/>
        <dsp:cNvSpPr/>
      </dsp:nvSpPr>
      <dsp:spPr>
        <a:xfrm>
          <a:off x="2548220" y="1468892"/>
          <a:ext cx="978577" cy="978577"/>
        </a:xfrm>
        <a:prstGeom prst="ellipse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>
              <a:solidFill>
                <a:schemeClr val="tx1"/>
              </a:solidFill>
            </a:rPr>
            <a:t>Word recognition strategies</a:t>
          </a:r>
        </a:p>
      </dsp:txBody>
      <dsp:txXfrm>
        <a:off x="2691529" y="1612201"/>
        <a:ext cx="691959" cy="691959"/>
      </dsp:txXfrm>
    </dsp:sp>
    <dsp:sp modelId="{2D05B222-8776-4A9B-ACB2-EE7F30C3EE52}">
      <dsp:nvSpPr>
        <dsp:cNvPr id="0" name=""/>
        <dsp:cNvSpPr/>
      </dsp:nvSpPr>
      <dsp:spPr>
        <a:xfrm rot="5400000">
          <a:off x="1616828" y="2569877"/>
          <a:ext cx="294735" cy="49921"/>
        </a:xfrm>
        <a:custGeom>
          <a:avLst/>
          <a:gdLst/>
          <a:ahLst/>
          <a:cxnLst/>
          <a:rect l="0" t="0" r="0" b="0"/>
          <a:pathLst>
            <a:path>
              <a:moveTo>
                <a:pt x="0" y="24960"/>
              </a:moveTo>
              <a:lnTo>
                <a:pt x="294735" y="24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1756827" y="2587469"/>
        <a:ext cx="14736" cy="14736"/>
      </dsp:txXfrm>
    </dsp:sp>
    <dsp:sp modelId="{D374E91B-AF11-4272-BE82-88D6CB604D99}">
      <dsp:nvSpPr>
        <dsp:cNvPr id="0" name=""/>
        <dsp:cNvSpPr/>
      </dsp:nvSpPr>
      <dsp:spPr>
        <a:xfrm>
          <a:off x="1274907" y="2742206"/>
          <a:ext cx="978577" cy="978577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Knowledge of language strategies</a:t>
          </a:r>
        </a:p>
      </dsp:txBody>
      <dsp:txXfrm>
        <a:off x="1418216" y="2885515"/>
        <a:ext cx="691959" cy="691959"/>
      </dsp:txXfrm>
    </dsp:sp>
    <dsp:sp modelId="{59FC8EAC-EDB2-49BC-9C43-9AF423749D08}">
      <dsp:nvSpPr>
        <dsp:cNvPr id="0" name=""/>
        <dsp:cNvSpPr/>
      </dsp:nvSpPr>
      <dsp:spPr>
        <a:xfrm rot="10800000">
          <a:off x="980171" y="1933220"/>
          <a:ext cx="294735" cy="49921"/>
        </a:xfrm>
        <a:custGeom>
          <a:avLst/>
          <a:gdLst/>
          <a:ahLst/>
          <a:cxnLst/>
          <a:rect l="0" t="0" r="0" b="0"/>
          <a:pathLst>
            <a:path>
              <a:moveTo>
                <a:pt x="0" y="24960"/>
              </a:moveTo>
              <a:lnTo>
                <a:pt x="294735" y="249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 rot="10800000">
        <a:off x="1120170" y="1950813"/>
        <a:ext cx="14736" cy="14736"/>
      </dsp:txXfrm>
    </dsp:sp>
    <dsp:sp modelId="{60C111B6-BED8-4BC8-8EDB-2129CDD33E1C}">
      <dsp:nvSpPr>
        <dsp:cNvPr id="0" name=""/>
        <dsp:cNvSpPr/>
      </dsp:nvSpPr>
      <dsp:spPr>
        <a:xfrm>
          <a:off x="1594" y="1468892"/>
          <a:ext cx="978577" cy="978577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Contextual strategies</a:t>
          </a:r>
        </a:p>
      </dsp:txBody>
      <dsp:txXfrm>
        <a:off x="144903" y="1612201"/>
        <a:ext cx="691959" cy="6919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2766" tIns="46383" rIns="92766" bIns="46383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87680"/>
          </a:xfrm>
          <a:prstGeom prst="rect">
            <a:avLst/>
          </a:prstGeom>
        </p:spPr>
        <p:txBody>
          <a:bodyPr vert="horz" lIns="92766" tIns="46383" rIns="92766" bIns="46383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2766" tIns="46383" rIns="92766" bIns="46383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2766" tIns="46383" rIns="92766" bIns="46383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2766" tIns="46383" rIns="92766" bIns="46383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87680"/>
          </a:xfrm>
          <a:prstGeom prst="rect">
            <a:avLst/>
          </a:prstGeom>
        </p:spPr>
        <p:txBody>
          <a:bodyPr vert="horz" lIns="92766" tIns="46383" rIns="92766" bIns="46383" rtlCol="0"/>
          <a:lstStyle>
            <a:lvl1pPr algn="r">
              <a:defRPr sz="1200"/>
            </a:lvl1pPr>
          </a:lstStyle>
          <a:p>
            <a:fld id="{7B5557C6-2EBE-40BA-9735-E1E51942F078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8525" y="731838"/>
            <a:ext cx="4872038" cy="36560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766" tIns="46383" rIns="92766" bIns="46383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1"/>
            <a:ext cx="5335270" cy="4389120"/>
          </a:xfrm>
          <a:prstGeom prst="rect">
            <a:avLst/>
          </a:prstGeom>
        </p:spPr>
        <p:txBody>
          <a:bodyPr vert="horz" lIns="92766" tIns="46383" rIns="92766" bIns="4638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92766" tIns="46383" rIns="92766" bIns="46383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264227"/>
            <a:ext cx="2889938" cy="487680"/>
          </a:xfrm>
          <a:prstGeom prst="rect">
            <a:avLst/>
          </a:prstGeom>
        </p:spPr>
        <p:txBody>
          <a:bodyPr vert="horz" lIns="92766" tIns="46383" rIns="92766" bIns="46383" rtlCol="0" anchor="b"/>
          <a:lstStyle>
            <a:lvl1pPr algn="r">
              <a:defRPr sz="1200"/>
            </a:lvl1pPr>
          </a:lstStyle>
          <a:p>
            <a:fld id="{34363F00-7F05-4888-870A-A771EB1772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663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Warm-up activity:</a:t>
            </a:r>
          </a:p>
          <a:p>
            <a:endParaRPr lang="en-GB" dirty="0"/>
          </a:p>
          <a:p>
            <a:r>
              <a:rPr lang="en-GB" dirty="0"/>
              <a:t>Make a list of all the CVC words you can think of.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720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633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b="0" dirty="0"/>
              <a:t>Give them an overview of the curriculum if they have not already been given one</a:t>
            </a:r>
          </a:p>
          <a:p>
            <a:pPr defTabSz="897849">
              <a:defRPr/>
            </a:pPr>
            <a:r>
              <a:rPr lang="en-GB" b="0" dirty="0"/>
              <a:t>Point out the difference between bold and normal print</a:t>
            </a:r>
          </a:p>
          <a:p>
            <a:pPr defTabSz="897849">
              <a:defRPr/>
            </a:pPr>
            <a:r>
              <a:rPr lang="en-GB" b="0" dirty="0"/>
              <a:t>Get</a:t>
            </a:r>
            <a:r>
              <a:rPr lang="en-GB" b="0" baseline="0" dirty="0"/>
              <a:t> them to look at the documents </a:t>
            </a:r>
          </a:p>
          <a:p>
            <a:pPr defTabSz="897849">
              <a:defRPr/>
            </a:pPr>
            <a:endParaRPr lang="en-GB" b="0" baseline="0" dirty="0"/>
          </a:p>
          <a:p>
            <a:pPr defTabSz="897849">
              <a:defRPr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5D7509-218B-49E0-9E61-34F130A3D980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333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Standard English</a:t>
            </a:r>
            <a:r>
              <a:rPr lang="en-GB" dirty="0"/>
              <a:t> (SE) refers to whatever form of the </a:t>
            </a:r>
            <a:r>
              <a:rPr lang="en-GB" i="1" dirty="0"/>
              <a:t>English</a:t>
            </a:r>
            <a:r>
              <a:rPr lang="en-GB" dirty="0"/>
              <a:t> language is accepted as a national norm in any </a:t>
            </a:r>
            <a:r>
              <a:rPr lang="en-GB" i="1" dirty="0"/>
              <a:t>English</a:t>
            </a:r>
            <a:r>
              <a:rPr lang="en-GB" dirty="0"/>
              <a:t>-speaking country. It encompasses grammar, vocabulary and spelling.</a:t>
            </a:r>
          </a:p>
          <a:p>
            <a:endParaRPr lang="en-GB" dirty="0"/>
          </a:p>
          <a:p>
            <a:r>
              <a:rPr lang="en-GB" dirty="0"/>
              <a:t>Move quickly to next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6071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431" indent="-168431">
              <a:buFont typeface="Arial" panose="020B0604020202020204" pitchFamily="34" charset="0"/>
              <a:buChar char="•"/>
            </a:pPr>
            <a:r>
              <a:rPr lang="en-GB" dirty="0"/>
              <a:t>Elicit</a:t>
            </a:r>
            <a:r>
              <a:rPr lang="en-GB" baseline="0" dirty="0"/>
              <a:t> response to the idea that the 3 examples are not acceptable</a:t>
            </a:r>
          </a:p>
          <a:p>
            <a:pPr marL="168431" indent="-168431">
              <a:buFont typeface="Arial" panose="020B0604020202020204" pitchFamily="34" charset="0"/>
              <a:buChar char="•"/>
            </a:pPr>
            <a:r>
              <a:rPr lang="en-GB" baseline="0" dirty="0"/>
              <a:t>Generate a list of other mistakes and misuses</a:t>
            </a:r>
          </a:p>
          <a:p>
            <a:pPr marL="168431" indent="-168431">
              <a:buFont typeface="Arial" panose="020B0604020202020204" pitchFamily="34" charset="0"/>
              <a:buChar char="•"/>
            </a:pPr>
            <a:r>
              <a:rPr lang="en-GB" baseline="0" dirty="0"/>
              <a:t>Talk about why speaking clearly is important </a:t>
            </a:r>
          </a:p>
          <a:p>
            <a:pPr marL="168431" indent="-168431">
              <a:buFont typeface="Arial" panose="020B0604020202020204" pitchFamily="34" charset="0"/>
              <a:buChar char="•"/>
            </a:pPr>
            <a:r>
              <a:rPr lang="en-GB" baseline="0" dirty="0"/>
              <a:t>What about people with strong accents?</a:t>
            </a:r>
          </a:p>
          <a:p>
            <a:pPr marL="168431" indent="-168431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68431" indent="-168431">
              <a:buFont typeface="Arial" panose="020B0604020202020204" pitchFamily="34" charset="0"/>
              <a:buChar char="•"/>
            </a:pPr>
            <a:r>
              <a:rPr lang="en-GB" baseline="0" dirty="0"/>
              <a:t>Let’s see the difference using a voice well makes …………  read poem and the impact your words and gestures can have…………… next slide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4335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Play video and then explain</a:t>
            </a:r>
            <a:r>
              <a:rPr lang="en-GB" baseline="0" dirty="0"/>
              <a:t> to students that it is not just the verbal language that is important but the non-verbal language and one’s whole demeanour.</a:t>
            </a:r>
          </a:p>
          <a:p>
            <a:endParaRPr lang="en-GB" baseline="0" dirty="0"/>
          </a:p>
          <a:p>
            <a:r>
              <a:rPr lang="en-GB" baseline="0" dirty="0"/>
              <a:t>This is really a time for them to think and reflect on their own behaviour</a:t>
            </a:r>
          </a:p>
          <a:p>
            <a:endParaRPr lang="en-GB" baseline="0" dirty="0"/>
          </a:p>
          <a:p>
            <a:r>
              <a:rPr lang="en-GB" baseline="0" dirty="0"/>
              <a:t>Then back to the theory ………… next slide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0230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Pose the question first </a:t>
            </a:r>
            <a:r>
              <a:rPr lang="en-GB" baseline="0" dirty="0"/>
              <a:t> and illicit their responses.</a:t>
            </a:r>
          </a:p>
          <a:p>
            <a:endParaRPr lang="en-GB" baseline="0" dirty="0"/>
          </a:p>
          <a:p>
            <a:r>
              <a:rPr lang="en-GB" dirty="0"/>
              <a:t>Explain that this quotation is from a paper written by Robin Alexander ( “Improving oracy and classroom talk: achievements and challenges”) </a:t>
            </a:r>
            <a:r>
              <a:rPr lang="en-GB" b="1" dirty="0"/>
              <a:t>and that it is worth</a:t>
            </a:r>
            <a:r>
              <a:rPr lang="en-GB" b="1" baseline="0" dirty="0"/>
              <a:t> them reading this.</a:t>
            </a:r>
          </a:p>
          <a:p>
            <a:endParaRPr lang="en-GB" baseline="0" dirty="0"/>
          </a:p>
          <a:p>
            <a:r>
              <a:rPr lang="en-GB" dirty="0"/>
              <a:t>Highlight</a:t>
            </a:r>
            <a:r>
              <a:rPr lang="en-GB" baseline="0" dirty="0"/>
              <a:t> the significance of the word </a:t>
            </a:r>
            <a:r>
              <a:rPr lang="en-GB" b="1" baseline="0" dirty="0"/>
              <a:t>thoughts</a:t>
            </a:r>
          </a:p>
          <a:p>
            <a:endParaRPr lang="en-GB" b="1" baseline="0" dirty="0"/>
          </a:p>
          <a:p>
            <a:r>
              <a:rPr lang="en-GB" b="1" baseline="0" dirty="0"/>
              <a:t>“Oracy is far more than speaking and listening, talk makes an unique and powerful contribution to children’s development, thinking and learning.” Alexander</a:t>
            </a:r>
          </a:p>
          <a:p>
            <a:endParaRPr lang="en-GB" b="1" baseline="0" dirty="0"/>
          </a:p>
          <a:p>
            <a:r>
              <a:rPr lang="en-GB" dirty="0"/>
              <a:t>Explain how</a:t>
            </a:r>
            <a:r>
              <a:rPr lang="en-GB" baseline="0" dirty="0"/>
              <a:t> educationalists have realised on the last 40 years that oracy is important.</a:t>
            </a:r>
          </a:p>
          <a:p>
            <a:r>
              <a:rPr lang="en-GB" baseline="0" dirty="0"/>
              <a:t>Twenty years ago speaking and listening did not appear in the first drafts of the National Curriculum.</a:t>
            </a:r>
          </a:p>
          <a:p>
            <a:pPr defTabSz="898298">
              <a:defRPr/>
            </a:pPr>
            <a:r>
              <a:rPr lang="en-GB" baseline="0" dirty="0"/>
              <a:t>Evidence from studies from across the world show a correlation between children’s overall achievement and their standard of oracy: “the quality of talk has a measurable impact on the standards of attainment in English Maths and Science.” Alexander (2013)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522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B80B5D2-E920-4145-ADA5-E4DD1CB7E5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3BD8C7-E6FA-4ABF-A1E2-452510D16EB7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78850" name="Rectangle 2">
            <a:extLst>
              <a:ext uri="{FF2B5EF4-FFF2-40B4-BE49-F238E27FC236}">
                <a16:creationId xmlns:a16="http://schemas.microsoft.com/office/drawing/2014/main" id="{5065B544-27C8-43F1-8787-3957B2D474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6B7CD9D9-4F14-4AEA-8C8F-F2CD479752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Introduce the term </a:t>
            </a:r>
            <a:r>
              <a:rPr lang="en-GB" altLang="en-US" b="1" dirty="0"/>
              <a:t>dialogic</a:t>
            </a:r>
            <a:r>
              <a:rPr lang="en-GB" altLang="en-US" dirty="0"/>
              <a:t> and link to the word </a:t>
            </a:r>
            <a:r>
              <a:rPr lang="en-GB" altLang="en-US" b="1" dirty="0"/>
              <a:t>thought </a:t>
            </a:r>
            <a:r>
              <a:rPr lang="en-GB" altLang="en-US" dirty="0"/>
              <a:t>on the previous slide</a:t>
            </a:r>
          </a:p>
          <a:p>
            <a:r>
              <a:rPr lang="en-GB" altLang="en-US" dirty="0"/>
              <a:t>Mention Alexander and his influence on current thinking</a:t>
            </a:r>
          </a:p>
        </p:txBody>
      </p:sp>
    </p:spTree>
    <p:extLst>
      <p:ext uri="{BB962C8B-B14F-4D97-AF65-F5344CB8AC3E}">
        <p14:creationId xmlns:p14="http://schemas.microsoft.com/office/powerpoint/2010/main" val="3838353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656B5E9-ABB9-49A6-A91F-42725A55C1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A576BA-0C99-4648-B00D-609B20AC79F9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776DEED7-D162-4D8F-A2BA-20246B39346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2395DBC0-DA54-401D-ACB7-6C516B1DBE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dirty="0"/>
              <a:t>Let students read and reflect on the quotation</a:t>
            </a:r>
          </a:p>
          <a:p>
            <a:pPr>
              <a:lnSpc>
                <a:spcPct val="150000"/>
              </a:lnSpc>
            </a:pPr>
            <a:endParaRPr lang="en-GB" altLang="en-US" dirty="0"/>
          </a:p>
          <a:p>
            <a:pPr marL="168431" indent="-16843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en-US" dirty="0" err="1"/>
              <a:t>Monologic</a:t>
            </a:r>
            <a:r>
              <a:rPr lang="en-GB" altLang="en-US" dirty="0"/>
              <a:t> teacher – concerned to transmit knowledge; convey information; and maintain control of talk</a:t>
            </a:r>
          </a:p>
          <a:p>
            <a:pPr marL="168431" indent="-16843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Dialogic teacher – concerned to create authentic exchanges, learning through exploration and collaborate</a:t>
            </a:r>
          </a:p>
          <a:p>
            <a:pPr marL="168431" indent="-16843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tx2"/>
                </a:solidFill>
                <a:cs typeface="Times New Roman" panose="02020603050405020304" pitchFamily="18" charset="0"/>
              </a:rPr>
              <a:t>Teachers’ concerns with what they want to teach sometimes means pupils don’t learn.  </a:t>
            </a:r>
          </a:p>
          <a:p>
            <a:pPr marL="168431" indent="-168431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altLang="en-US" dirty="0">
              <a:solidFill>
                <a:schemeClr val="tx2"/>
              </a:solidFill>
              <a:cs typeface="Times New Roman" panose="02020603050405020304" pitchFamily="18" charset="0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367825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22C34E4-90E9-441F-8850-2A2CB5EAB8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20D34A-BE39-4B99-A57A-318F5993B29C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62466" name="Rectangle 2">
            <a:extLst>
              <a:ext uri="{FF2B5EF4-FFF2-40B4-BE49-F238E27FC236}">
                <a16:creationId xmlns:a16="http://schemas.microsoft.com/office/drawing/2014/main" id="{401A355B-8860-4DBB-BF98-DE78E30399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3C7F3D2C-C6D3-449F-88BA-08AF2404D5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Check understanding after each one</a:t>
            </a:r>
          </a:p>
        </p:txBody>
      </p:sp>
    </p:spTree>
    <p:extLst>
      <p:ext uri="{BB962C8B-B14F-4D97-AF65-F5344CB8AC3E}">
        <p14:creationId xmlns:p14="http://schemas.microsoft.com/office/powerpoint/2010/main" val="23225084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6D3CC38-3E94-4529-87B8-713C5BED6E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B81F52-DDF4-4754-9738-B02B3851B166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63490" name="Rectangle 2">
            <a:extLst>
              <a:ext uri="{FF2B5EF4-FFF2-40B4-BE49-F238E27FC236}">
                <a16:creationId xmlns:a16="http://schemas.microsoft.com/office/drawing/2014/main" id="{FBB1787E-C762-4FBC-B3E6-E7323932C4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C7591AA7-C158-4B72-935E-201CEEC448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interactions</a:t>
            </a:r>
            <a:r>
              <a:rPr lang="en-GB" dirty="0"/>
              <a:t> which encourage students to think, and to think in different ways</a:t>
            </a:r>
          </a:p>
          <a:p>
            <a:r>
              <a:rPr lang="en-GB" b="1" dirty="0"/>
              <a:t>questions</a:t>
            </a:r>
            <a:r>
              <a:rPr lang="en-GB" dirty="0"/>
              <a:t> which invite much more than simple recall</a:t>
            </a:r>
          </a:p>
          <a:p>
            <a:r>
              <a:rPr lang="en-GB" b="1" dirty="0"/>
              <a:t>answers</a:t>
            </a:r>
            <a:r>
              <a:rPr lang="en-GB" dirty="0"/>
              <a:t> which are justified, followed up and built upon rather than merely received</a:t>
            </a:r>
          </a:p>
          <a:p>
            <a:r>
              <a:rPr lang="en-GB" b="1" dirty="0"/>
              <a:t>feedback</a:t>
            </a:r>
            <a:r>
              <a:rPr lang="en-GB" dirty="0"/>
              <a:t> which informs and leads thinking forward as well as encourages</a:t>
            </a:r>
          </a:p>
          <a:p>
            <a:r>
              <a:rPr lang="en-GB" b="1" dirty="0"/>
              <a:t>contributions</a:t>
            </a:r>
            <a:r>
              <a:rPr lang="en-GB" dirty="0"/>
              <a:t> which are extended rather than fragmented</a:t>
            </a:r>
          </a:p>
          <a:p>
            <a:r>
              <a:rPr lang="en-GB" b="1" dirty="0"/>
              <a:t>exchanges</a:t>
            </a:r>
            <a:r>
              <a:rPr lang="en-GB" dirty="0"/>
              <a:t> which chain together into coherent and deepening lines of enquiry</a:t>
            </a:r>
          </a:p>
          <a:p>
            <a:r>
              <a:rPr lang="en-GB" b="1" dirty="0"/>
              <a:t>discussion and argumentation</a:t>
            </a:r>
            <a:r>
              <a:rPr lang="en-GB" dirty="0"/>
              <a:t> which probe and challenge rather than unquestioningly accept</a:t>
            </a:r>
          </a:p>
          <a:p>
            <a:r>
              <a:rPr lang="en-GB" b="1" dirty="0"/>
              <a:t>professional engagement with subject matter</a:t>
            </a:r>
            <a:r>
              <a:rPr lang="en-GB" dirty="0"/>
              <a:t> which liberates classroom discourse from the safe and conventional</a:t>
            </a:r>
          </a:p>
          <a:p>
            <a:r>
              <a:rPr lang="en-GB" b="1" dirty="0"/>
              <a:t>classroom organisation, climate and relationships</a:t>
            </a:r>
            <a:r>
              <a:rPr lang="en-GB" dirty="0"/>
              <a:t> which make all this possible.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889233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8298">
              <a:defRPr/>
            </a:pPr>
            <a:r>
              <a:rPr lang="en-GB" baseline="0" dirty="0"/>
              <a:t>It is important to teach English skills in contexts</a:t>
            </a:r>
          </a:p>
          <a:p>
            <a:r>
              <a:rPr lang="en-GB" baseline="0" dirty="0"/>
              <a:t>Talk about the two main approaches to embedding language learning:</a:t>
            </a:r>
          </a:p>
          <a:p>
            <a:pPr marL="168431" indent="-168431">
              <a:buFont typeface="Arial" panose="020B0604020202020204" pitchFamily="34" charset="0"/>
              <a:buChar char="•"/>
            </a:pPr>
            <a:r>
              <a:rPr lang="en-GB" baseline="0" dirty="0"/>
              <a:t>Thematic planning</a:t>
            </a:r>
          </a:p>
          <a:p>
            <a:pPr marL="168431" indent="-168431">
              <a:buFont typeface="Arial" panose="020B0604020202020204" pitchFamily="34" charset="0"/>
              <a:buChar char="•"/>
            </a:pPr>
            <a:r>
              <a:rPr lang="en-GB" baseline="0" dirty="0"/>
              <a:t>Literature-based planning</a:t>
            </a:r>
          </a:p>
          <a:p>
            <a:pPr marL="168431" indent="-168431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68431" indent="-168431">
              <a:buFont typeface="Arial" panose="020B0604020202020204" pitchFamily="34" charset="0"/>
              <a:buChar char="•"/>
            </a:pPr>
            <a:endParaRPr lang="en-GB" baseline="0" dirty="0"/>
          </a:p>
          <a:p>
            <a:r>
              <a:rPr lang="en-GB" baseline="0" dirty="0"/>
              <a:t>Explain my analogy wit the jugs of water starting: </a:t>
            </a:r>
            <a:r>
              <a:rPr lang="en-GB" i="1" baseline="0" dirty="0"/>
              <a:t>“When I started teaching I soon began to think of each pupil as a jug of water ……”  - </a:t>
            </a:r>
            <a:r>
              <a:rPr lang="en-GB" i="0" baseline="0" dirty="0"/>
              <a:t>Reveal jugs one at a time</a:t>
            </a:r>
          </a:p>
          <a:p>
            <a:endParaRPr lang="en-GB" baseline="0" dirty="0"/>
          </a:p>
          <a:p>
            <a:endParaRPr lang="en-GB" baseline="0" dirty="0"/>
          </a:p>
          <a:p>
            <a:r>
              <a:rPr lang="en-GB" b="1" u="sng" baseline="0" dirty="0"/>
              <a:t>Oracy, reading and writing are linked</a:t>
            </a:r>
          </a:p>
          <a:p>
            <a:endParaRPr lang="en-GB" baseline="0" dirty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4356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1420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them to generate a list</a:t>
            </a:r>
          </a:p>
          <a:p>
            <a:endParaRPr lang="en-GB" dirty="0"/>
          </a:p>
          <a:p>
            <a:r>
              <a:rPr lang="en-GB" b="1" dirty="0"/>
              <a:t>Activity: find out about the different types of reading – 20 minutes</a:t>
            </a:r>
          </a:p>
          <a:p>
            <a:r>
              <a:rPr lang="en-GB" dirty="0"/>
              <a:t>Read</a:t>
            </a:r>
            <a:r>
              <a:rPr lang="en-GB" baseline="0" dirty="0"/>
              <a:t> the information about the different types of reading and complete the table.</a:t>
            </a:r>
          </a:p>
          <a:p>
            <a:r>
              <a:rPr lang="en-GB" baseline="0" dirty="0"/>
              <a:t>Point out the two references are extremely useful resources.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2574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Compare this with their answers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5B0F83-95FE-4690-BED0-5E8A9AD7FE61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6075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Activity: watch video –</a:t>
            </a:r>
            <a:r>
              <a:rPr lang="en-GB" b="1" baseline="0" dirty="0"/>
              <a:t> 10mins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1094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what these term mean and how they will feed into writing.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46978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Activity: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6964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Time: 5mins</a:t>
            </a: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r>
              <a:rPr lang="en-GB" altLang="en-US" b="1" dirty="0">
                <a:ea typeface="ＭＳ Ｐゴシック" panose="020B0600070205080204" pitchFamily="34" charset="-128"/>
              </a:rPr>
              <a:t>Activity: </a:t>
            </a:r>
            <a:r>
              <a:rPr lang="en-GB" altLang="en-US" dirty="0">
                <a:ea typeface="ＭＳ Ｐゴシック" panose="020B0600070205080204" pitchFamily="34" charset="-128"/>
              </a:rPr>
              <a:t>Tell the person next to you 3 things </a:t>
            </a:r>
            <a:r>
              <a:rPr lang="en-GB" altLang="en-US" i="1" dirty="0">
                <a:ea typeface="ＭＳ Ｐゴシック" panose="020B0600070205080204" pitchFamily="34" charset="-128"/>
              </a:rPr>
              <a:t>………..    as above</a:t>
            </a: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46451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 defTabSz="46451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 defTabSz="46451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 defTabSz="46451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 defTabSz="464512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defTabSz="46451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defTabSz="46451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defTabSz="46451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defTabSz="46451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8D5883F-26C5-4F2B-98B5-860A7C05C0B8}" type="slidenum">
              <a:rPr lang="en-GB" altLang="en-US" smtClean="0">
                <a:latin typeface="Calibri" panose="020F0502020204030204" pitchFamily="34" charset="0"/>
              </a:rPr>
              <a:pPr/>
              <a:t>19</a:t>
            </a:fld>
            <a:endParaRPr lang="en-GB" altLang="en-US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9889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1529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63F00-7F05-4888-870A-A771EB1772FD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9887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uffingtonpost.com/entry/eye-opening-video-will-make-adults-reconsider-the-way-they-talk-to-children_us_57b36f62e4b0edfa80d9ddcc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2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14.jpeg"/><Relationship Id="rId10" Type="http://schemas.microsoft.com/office/2007/relationships/diagramDrawing" Target="../diagrams/drawing1.xml"/><Relationship Id="rId4" Type="http://schemas.openxmlformats.org/officeDocument/2006/relationships/image" Target="../media/image13.jpeg"/><Relationship Id="rId9" Type="http://schemas.openxmlformats.org/officeDocument/2006/relationships/diagramColors" Target="../diagrams/colors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fGjgOc-rJw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0.gif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hyperlink" Target="http://www.readwritethink.org/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2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1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701442"/>
            <a:ext cx="7772400" cy="1470025"/>
          </a:xfrm>
        </p:spPr>
        <p:txBody>
          <a:bodyPr/>
          <a:lstStyle/>
          <a:p>
            <a:r>
              <a:rPr lang="en-GB" dirty="0"/>
              <a:t>Oracy &amp; Shared Reading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5AAEA1BE-E79A-4C1C-9FD5-EC783461361F}"/>
              </a:ext>
            </a:extLst>
          </p:cNvPr>
          <p:cNvSpPr txBox="1">
            <a:spLocks/>
          </p:cNvSpPr>
          <p:nvPr/>
        </p:nvSpPr>
        <p:spPr>
          <a:xfrm>
            <a:off x="899592" y="3212976"/>
            <a:ext cx="7128792" cy="20882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bg1"/>
                </a:solidFill>
              </a:rPr>
              <a:t>An Introduction to the Knowledge, Skills and Understanding of Language and Mathematics</a:t>
            </a:r>
          </a:p>
          <a:p>
            <a:r>
              <a:rPr lang="en-GB" sz="2400" dirty="0">
                <a:solidFill>
                  <a:schemeClr val="bg1"/>
                </a:solidFill>
              </a:rPr>
              <a:t>ECAD4003 Welsh-medium</a:t>
            </a:r>
          </a:p>
          <a:p>
            <a:r>
              <a:rPr lang="en-GB" sz="2400" dirty="0">
                <a:solidFill>
                  <a:schemeClr val="bg1"/>
                </a:solidFill>
              </a:rPr>
              <a:t>Session 1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2018  </a:t>
            </a:r>
            <a:r>
              <a:rPr lang="en-GB" sz="2400" dirty="0">
                <a:solidFill>
                  <a:schemeClr val="bg1"/>
                </a:solidFill>
              </a:rPr>
              <a:t>- </a:t>
            </a:r>
            <a:r>
              <a:rPr lang="en-GB" sz="2400" dirty="0" smtClean="0">
                <a:solidFill>
                  <a:schemeClr val="bg1"/>
                </a:solidFill>
              </a:rPr>
              <a:t>2019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B44249-24D2-48F6-A767-C456C8806E1A}"/>
              </a:ext>
            </a:extLst>
          </p:cNvPr>
          <p:cNvPicPr/>
          <p:nvPr/>
        </p:nvPicPr>
        <p:blipFill rotWithShape="1">
          <a:blip r:embed="rId3"/>
          <a:srcRect l="5751" t="15171" r="28010" b="20836"/>
          <a:stretch/>
        </p:blipFill>
        <p:spPr bwMode="auto">
          <a:xfrm>
            <a:off x="6300192" y="188641"/>
            <a:ext cx="2689786" cy="1512802"/>
          </a:xfrm>
          <a:prstGeom prst="rect">
            <a:avLst/>
          </a:prstGeom>
          <a:ln w="38100"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43288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dirty="0"/>
              <a:t>Aims of the Sessions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611113"/>
              </p:ext>
            </p:extLst>
          </p:nvPr>
        </p:nvGraphicFramePr>
        <p:xfrm>
          <a:off x="457200" y="1124744"/>
          <a:ext cx="8435281" cy="4536504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320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021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011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2953">
                <a:tc>
                  <a:txBody>
                    <a:bodyPr/>
                    <a:lstStyle/>
                    <a:p>
                      <a:endParaRPr lang="en-GB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+mn-lt"/>
                        </a:rPr>
                        <a:t>Aim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n-lt"/>
                        </a:rPr>
                        <a:t>Link to QTS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5529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For you to become </a:t>
                      </a:r>
                      <a:r>
                        <a:rPr lang="en-GB" sz="1400" b="1" dirty="0">
                          <a:latin typeface="+mn-lt"/>
                        </a:rPr>
                        <a:t>familiar with the programme of study for oracy</a:t>
                      </a:r>
                      <a:r>
                        <a:rPr lang="en-GB" sz="1400" b="1" baseline="0" dirty="0">
                          <a:latin typeface="+mn-lt"/>
                        </a:rPr>
                        <a:t> </a:t>
                      </a:r>
                      <a:r>
                        <a:rPr lang="en-GB" sz="1400" baseline="0" dirty="0">
                          <a:latin typeface="+mn-lt"/>
                        </a:rPr>
                        <a:t>at  KS2;</a:t>
                      </a:r>
                      <a:endParaRPr lang="en-GB" sz="14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+mn-lt"/>
                        </a:rPr>
                        <a:t>2.1,</a:t>
                      </a:r>
                      <a:r>
                        <a:rPr lang="en-GB" sz="1600" baseline="0" dirty="0">
                          <a:latin typeface="+mn-lt"/>
                        </a:rPr>
                        <a:t> 2.2, 2.3</a:t>
                      </a:r>
                      <a:endParaRPr lang="en-GB" sz="16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5529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For you to </a:t>
                      </a:r>
                      <a:r>
                        <a:rPr lang="en-GB" sz="1400" b="1" dirty="0">
                          <a:latin typeface="+mn-lt"/>
                        </a:rPr>
                        <a:t>think about how you speak and use your own voice i</a:t>
                      </a:r>
                      <a:r>
                        <a:rPr lang="en-GB" sz="1400" dirty="0">
                          <a:latin typeface="+mn-lt"/>
                        </a:rPr>
                        <a:t>n the classroom;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+mn-lt"/>
                        </a:rPr>
                        <a:t>1.3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5529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For you to develop an </a:t>
                      </a:r>
                      <a:r>
                        <a:rPr lang="en-GB" sz="1400" b="1" dirty="0">
                          <a:latin typeface="+mn-lt"/>
                        </a:rPr>
                        <a:t>understanding of the</a:t>
                      </a:r>
                      <a:r>
                        <a:rPr lang="en-GB" sz="1400" b="1" baseline="0" dirty="0">
                          <a:latin typeface="+mn-lt"/>
                        </a:rPr>
                        <a:t> skills that children need to develop;</a:t>
                      </a:r>
                      <a:endParaRPr lang="en-GB" sz="1400" b="1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+mn-lt"/>
                        </a:rPr>
                        <a:t>3.3.1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2953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For you to think</a:t>
                      </a:r>
                      <a:r>
                        <a:rPr lang="en-GB" sz="1400" baseline="0" dirty="0">
                          <a:latin typeface="+mn-lt"/>
                        </a:rPr>
                        <a:t> about</a:t>
                      </a:r>
                      <a:r>
                        <a:rPr lang="en-GB" sz="1400" dirty="0">
                          <a:latin typeface="+mn-lt"/>
                        </a:rPr>
                        <a:t> some </a:t>
                      </a:r>
                      <a:r>
                        <a:rPr lang="en-GB" sz="1400" b="1" dirty="0">
                          <a:latin typeface="+mn-lt"/>
                        </a:rPr>
                        <a:t>activities you can use to develop children’s oracy skills.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+mn-lt"/>
                        </a:rPr>
                        <a:t>3.3.2,</a:t>
                      </a:r>
                      <a:r>
                        <a:rPr lang="en-GB" sz="1600" baseline="0" dirty="0">
                          <a:latin typeface="+mn-lt"/>
                        </a:rPr>
                        <a:t> 3.3.3 &amp; 3.3.4</a:t>
                      </a:r>
                      <a:endParaRPr lang="en-GB" sz="16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5529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For you to </a:t>
                      </a:r>
                      <a:r>
                        <a:rPr lang="en-GB" sz="1400" b="1" dirty="0">
                          <a:latin typeface="+mn-lt"/>
                        </a:rPr>
                        <a:t>become familiar </a:t>
                      </a:r>
                      <a:r>
                        <a:rPr lang="en-GB" sz="1400" dirty="0">
                          <a:latin typeface="+mn-lt"/>
                        </a:rPr>
                        <a:t>with the programme of study for</a:t>
                      </a:r>
                      <a:r>
                        <a:rPr lang="en-GB" sz="1400" baseline="0" dirty="0">
                          <a:latin typeface="+mn-lt"/>
                        </a:rPr>
                        <a:t> reading at </a:t>
                      </a:r>
                      <a:r>
                        <a:rPr lang="en-GB" sz="1400" b="1" baseline="0" dirty="0">
                          <a:latin typeface="+mn-lt"/>
                        </a:rPr>
                        <a:t>KS2</a:t>
                      </a:r>
                      <a:r>
                        <a:rPr lang="en-GB" sz="1400" baseline="0" dirty="0">
                          <a:latin typeface="+mn-lt"/>
                        </a:rPr>
                        <a:t>;</a:t>
                      </a:r>
                      <a:endParaRPr lang="en-GB" sz="14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+mn-lt"/>
                        </a:rPr>
                        <a:t>2.1,</a:t>
                      </a:r>
                      <a:r>
                        <a:rPr lang="en-GB" sz="1600" baseline="0" dirty="0">
                          <a:latin typeface="+mn-lt"/>
                        </a:rPr>
                        <a:t> 2.2, 2.3</a:t>
                      </a:r>
                      <a:endParaRPr lang="en-GB" sz="16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214891"/>
                  </a:ext>
                </a:extLst>
              </a:tr>
              <a:tr h="545529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For you to </a:t>
                      </a:r>
                      <a:r>
                        <a:rPr lang="en-GB" sz="1400" b="1" dirty="0">
                          <a:latin typeface="+mn-lt"/>
                        </a:rPr>
                        <a:t>develop an understanding of the</a:t>
                      </a:r>
                      <a:r>
                        <a:rPr lang="en-GB" sz="1400" b="1" baseline="0" dirty="0">
                          <a:latin typeface="+mn-lt"/>
                        </a:rPr>
                        <a:t> reading skills </a:t>
                      </a:r>
                      <a:r>
                        <a:rPr lang="en-GB" sz="1400" baseline="0" dirty="0">
                          <a:latin typeface="+mn-lt"/>
                        </a:rPr>
                        <a:t>that children need to develop;</a:t>
                      </a:r>
                      <a:endParaRPr lang="en-GB" sz="14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+mn-lt"/>
                        </a:rPr>
                        <a:t>3.3.1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7746313"/>
                  </a:ext>
                </a:extLst>
              </a:tr>
              <a:tr h="602953"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For you to think</a:t>
                      </a:r>
                      <a:r>
                        <a:rPr lang="en-GB" sz="1400" baseline="0" dirty="0">
                          <a:latin typeface="+mn-lt"/>
                        </a:rPr>
                        <a:t> about</a:t>
                      </a:r>
                      <a:r>
                        <a:rPr lang="en-GB" sz="1400" dirty="0">
                          <a:latin typeface="+mn-lt"/>
                        </a:rPr>
                        <a:t> </a:t>
                      </a:r>
                      <a:r>
                        <a:rPr lang="en-GB" sz="1400" b="1" dirty="0">
                          <a:latin typeface="+mn-lt"/>
                        </a:rPr>
                        <a:t>some activities </a:t>
                      </a:r>
                      <a:r>
                        <a:rPr lang="en-GB" sz="1400" dirty="0">
                          <a:latin typeface="+mn-lt"/>
                        </a:rPr>
                        <a:t>you can use to develop </a:t>
                      </a:r>
                      <a:r>
                        <a:rPr lang="en-GB" sz="1400" b="1" dirty="0">
                          <a:latin typeface="+mn-lt"/>
                        </a:rPr>
                        <a:t>pupils’ reading skills.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+mn-lt"/>
                        </a:rPr>
                        <a:t>3.3.2,</a:t>
                      </a:r>
                      <a:r>
                        <a:rPr lang="en-GB" sz="1600" baseline="0" dirty="0">
                          <a:latin typeface="+mn-lt"/>
                        </a:rPr>
                        <a:t> 3.3.3 &amp; 3.3.4</a:t>
                      </a:r>
                      <a:endParaRPr lang="en-GB" sz="16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9800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036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56782"/>
            <a:ext cx="2742304" cy="131630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942184" y="1598327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dirty="0"/>
              <a:t> </a:t>
            </a:r>
            <a:r>
              <a:rPr lang="en-GB" dirty="0"/>
              <a:t>	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030303" y="203565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i="1" dirty="0"/>
              <a:t>Language, Literacy and Communication Skills Area of Learning </a:t>
            </a:r>
            <a:r>
              <a:rPr lang="en-GB" sz="2400" i="1" dirty="0"/>
              <a:t>	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55576" y="4275493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b="1" i="1" dirty="0"/>
              <a:t>Key Stage 2 English Programme of Study</a:t>
            </a:r>
            <a:r>
              <a:rPr lang="en-GB" sz="2400" i="1" dirty="0"/>
              <a:t>	</a:t>
            </a:r>
          </a:p>
        </p:txBody>
      </p:sp>
      <p:pic>
        <p:nvPicPr>
          <p:cNvPr id="16" name="Picture 15"/>
          <p:cNvPicPr/>
          <p:nvPr/>
        </p:nvPicPr>
        <p:blipFill rotWithShape="1">
          <a:blip r:embed="rId4"/>
          <a:srcRect l="4571" t="18335" r="20566" b="14753"/>
          <a:stretch/>
        </p:blipFill>
        <p:spPr bwMode="auto">
          <a:xfrm>
            <a:off x="5303113" y="3429000"/>
            <a:ext cx="3128226" cy="20882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28" y="1651410"/>
            <a:ext cx="3114726" cy="2213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08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/>
              <a:t>Your own use of English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43608" y="1916832"/>
            <a:ext cx="698477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i="1" dirty="0"/>
              <a:t>“The ability to communicate clearly and directly in Standard English underpins all effective teaching, so it is vital that beginning teachers learn to develop a clear speaking voice.”</a:t>
            </a:r>
          </a:p>
          <a:p>
            <a:pPr algn="just"/>
            <a:endParaRPr lang="en-GB" sz="2800" i="1" dirty="0"/>
          </a:p>
          <a:p>
            <a:pPr algn="just"/>
            <a:r>
              <a:rPr lang="en-GB" dirty="0"/>
              <a:t>Medwell &amp; Wray (2012)</a:t>
            </a:r>
          </a:p>
        </p:txBody>
      </p:sp>
    </p:spTree>
    <p:extLst>
      <p:ext uri="{BB962C8B-B14F-4D97-AF65-F5344CB8AC3E}">
        <p14:creationId xmlns:p14="http://schemas.microsoft.com/office/powerpoint/2010/main" val="385436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/>
              <a:t>Your own use of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812148"/>
            <a:ext cx="3682752" cy="547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Using English correctly</a:t>
            </a:r>
          </a:p>
        </p:txBody>
      </p:sp>
      <p:pic>
        <p:nvPicPr>
          <p:cNvPr id="8194" name="Picture 2" descr="C:\Users\Jayne Morgan\Desktop\News presen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20492"/>
            <a:ext cx="3510980" cy="197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607410" y="1908531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Speaking clearly</a:t>
            </a:r>
          </a:p>
        </p:txBody>
      </p:sp>
      <p:pic>
        <p:nvPicPr>
          <p:cNvPr id="8196" name="Picture 4" descr="C:\Users\Jayne Morgan\Desktop\Wenglish 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564904"/>
            <a:ext cx="2219670" cy="176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Jayne Morgan\Desktop\Wenglish 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464" y="2492896"/>
            <a:ext cx="1944216" cy="176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Jayne Morgan\Desktop\Wenglish 3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472" y="4330195"/>
            <a:ext cx="2405007" cy="134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4860032" y="4859718"/>
            <a:ext cx="2535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latin typeface="Comic Sans MS" panose="030F0702030302020204" pitchFamily="66" charset="0"/>
              </a:rPr>
              <a:t> 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222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Autofit/>
          </a:bodyPr>
          <a:lstStyle/>
          <a:p>
            <a:r>
              <a:rPr lang="en-GB" sz="3200" dirty="0"/>
              <a:t>……. but the way YOU speak AND listen can have an even greater impact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31640" y="1417638"/>
            <a:ext cx="820891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3"/>
              </a:rPr>
              <a:t>http://www.huffingtonpost.com/entry/eye-opening-video-will-make-adults-reconsider-the-way-they-talk-to-children_us_57b36f62e4b0edfa80d9ddcc</a:t>
            </a:r>
            <a:endParaRPr lang="en-GB" sz="10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0467" y="2132856"/>
            <a:ext cx="6843066" cy="342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1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dirty="0"/>
              <a:t>What is Oracy?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67544" y="1484784"/>
            <a:ext cx="8229600" cy="1008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1359" y="1628800"/>
            <a:ext cx="791972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i="1" dirty="0">
                <a:latin typeface="Comic Sans MS" panose="030F0702030302020204" pitchFamily="66" charset="0"/>
              </a:rPr>
              <a:t>It is what the school does to support the development of children’s capacity to use speech to express their thoughts and communicate with other,  in education and in life.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2900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81359" y="525780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Alexander (2013)</a:t>
            </a:r>
          </a:p>
        </p:txBody>
      </p:sp>
    </p:spTree>
    <p:extLst>
      <p:ext uri="{BB962C8B-B14F-4D97-AF65-F5344CB8AC3E}">
        <p14:creationId xmlns:p14="http://schemas.microsoft.com/office/powerpoint/2010/main" val="197137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69642320-7113-4803-9B5D-85D4A389D9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More effective ways of working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751DEE5D-09AD-4095-B1DE-E973454AE6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0850" y="1404184"/>
            <a:ext cx="8229600" cy="411304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GB" altLang="en-US" sz="2000" u="sng" dirty="0"/>
              <a:t>Pedagogic dialogue</a:t>
            </a:r>
            <a:r>
              <a:rPr lang="en-GB" altLang="en-US" sz="2000" dirty="0"/>
              <a:t>:</a:t>
            </a:r>
          </a:p>
          <a:p>
            <a:pPr>
              <a:lnSpc>
                <a:spcPct val="150000"/>
              </a:lnSpc>
            </a:pPr>
            <a:r>
              <a:rPr lang="en-GB" altLang="en-US" sz="2000" dirty="0"/>
              <a:t>Teacher-controlled, closed interaction with limited opportunities for participation, reflection or extended contributions:  the teacher owns the truth and corrects error</a:t>
            </a:r>
          </a:p>
          <a:p>
            <a:pPr>
              <a:lnSpc>
                <a:spcPct val="150000"/>
              </a:lnSpc>
            </a:pPr>
            <a:endParaRPr lang="en-GB" altLang="en-US" sz="200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GB" altLang="en-US" sz="2000" u="sng" dirty="0"/>
              <a:t>Dialogic pedagogy</a:t>
            </a:r>
            <a:r>
              <a:rPr lang="en-GB" altLang="en-US" sz="2000" dirty="0"/>
              <a:t>:</a:t>
            </a:r>
          </a:p>
          <a:p>
            <a:pPr>
              <a:lnSpc>
                <a:spcPct val="150000"/>
              </a:lnSpc>
            </a:pPr>
            <a:r>
              <a:rPr lang="en-GB" altLang="en-US" sz="2000" dirty="0"/>
              <a:t>Teacher-managed interaction in which the dialogue is all-important, where children voice their own evaluative judgements, with an open structure: a participatory mode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93540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0527DAB1-7362-4F3B-AF17-72B745ACA4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Dialogic Talk</a:t>
            </a: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5B101F-13BE-4269-93FE-C39A6050F3C7}"/>
              </a:ext>
            </a:extLst>
          </p:cNvPr>
          <p:cNvSpPr txBox="1"/>
          <p:nvPr/>
        </p:nvSpPr>
        <p:spPr>
          <a:xfrm>
            <a:off x="1079612" y="1636098"/>
            <a:ext cx="6984776" cy="2118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chemeClr val="tx2"/>
                </a:solidFill>
                <a:cs typeface="Times New Roman" panose="02020603050405020304" pitchFamily="18" charset="0"/>
              </a:rPr>
              <a:t> Teachers’ concerns with what they want to teach sometimes means pupils don’t learn. 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chemeClr val="tx2"/>
                </a:solidFill>
                <a:cs typeface="Times New Roman" panose="02020603050405020304" pitchFamily="18" charset="0"/>
              </a:rPr>
              <a:t>	‘</a:t>
            </a:r>
            <a:r>
              <a:rPr lang="en-GB" altLang="en-US" i="1" dirty="0">
                <a:solidFill>
                  <a:schemeClr val="tx2"/>
                </a:solidFill>
                <a:cs typeface="Times New Roman" panose="02020603050405020304" pitchFamily="18" charset="0"/>
              </a:rPr>
              <a:t>However unequal the balance of knowledge between teacher and learner, there is no way in which the knowledge of the teacher can be transmitted directly to the learner.’</a:t>
            </a:r>
            <a:r>
              <a:rPr lang="en-GB" altLang="en-US" dirty="0">
                <a:solidFill>
                  <a:schemeClr val="tx2"/>
                </a:solidFill>
                <a:cs typeface="Times New Roman" panose="02020603050405020304" pitchFamily="18" charset="0"/>
              </a:rPr>
              <a:t>  (Wells 1986)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47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B8E4488E-2C6F-4554-9AA2-2180DC5192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600" dirty="0"/>
              <a:t>What does dialogic learning look like?</a:t>
            </a:r>
            <a:endParaRPr lang="en-US" altLang="en-US" sz="3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8E01DA-F2D3-4E5D-B6DC-97F1A11F6151}"/>
              </a:ext>
            </a:extLst>
          </p:cNvPr>
          <p:cNvSpPr txBox="1"/>
          <p:nvPr/>
        </p:nvSpPr>
        <p:spPr>
          <a:xfrm>
            <a:off x="367659" y="3701233"/>
            <a:ext cx="2462582" cy="1754326"/>
          </a:xfrm>
          <a:prstGeom prst="rect">
            <a:avLst/>
          </a:prstGeom>
          <a:solidFill>
            <a:srgbClr val="6699FF"/>
          </a:solidFill>
          <a:ln w="190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en-US" b="1" i="1" u="sng" dirty="0">
                <a:latin typeface="Comic Sans MS" panose="030F0702030302020204" pitchFamily="66" charset="0"/>
              </a:rPr>
              <a:t>Purposeful:</a:t>
            </a:r>
          </a:p>
          <a:p>
            <a:pPr algn="ctr"/>
            <a:r>
              <a:rPr lang="en-US" altLang="en-US" i="1" dirty="0">
                <a:latin typeface="Comic Sans MS" panose="030F0702030302020204" pitchFamily="66" charset="0"/>
              </a:rPr>
              <a:t> teachers plan and steer classroom talk with specific educational goals in view.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B47625-1ACE-4688-AD7E-013C549F03CF}"/>
              </a:ext>
            </a:extLst>
          </p:cNvPr>
          <p:cNvSpPr txBox="1"/>
          <p:nvPr/>
        </p:nvSpPr>
        <p:spPr>
          <a:xfrm>
            <a:off x="457200" y="1338136"/>
            <a:ext cx="2376264" cy="2031325"/>
          </a:xfrm>
          <a:prstGeom prst="rect">
            <a:avLst/>
          </a:prstGeom>
          <a:solidFill>
            <a:srgbClr val="6699FF"/>
          </a:solidFill>
          <a:ln w="190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en-US" b="1" u="sng" dirty="0">
                <a:latin typeface="Comic Sans MS" panose="030F0702030302020204" pitchFamily="66" charset="0"/>
              </a:rPr>
              <a:t>Collective:</a:t>
            </a:r>
            <a:r>
              <a:rPr lang="en-US" altLang="en-US" dirty="0">
                <a:latin typeface="Comic Sans MS" panose="030F0702030302020204" pitchFamily="66" charset="0"/>
              </a:rPr>
              <a:t>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teachers and children address learning tasks together, whether as a group or class;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4644AD-F687-40FD-987F-0D5549F6B93E}"/>
              </a:ext>
            </a:extLst>
          </p:cNvPr>
          <p:cNvSpPr txBox="1"/>
          <p:nvPr/>
        </p:nvSpPr>
        <p:spPr>
          <a:xfrm>
            <a:off x="6460189" y="3701233"/>
            <a:ext cx="2204243" cy="1477328"/>
          </a:xfrm>
          <a:prstGeom prst="rect">
            <a:avLst/>
          </a:prstGeom>
          <a:solidFill>
            <a:srgbClr val="6699FF"/>
          </a:solidFill>
          <a:ln w="190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en-US" b="1" u="sng" dirty="0">
                <a:latin typeface="Comic Sans MS" panose="030F0702030302020204" pitchFamily="66" charset="0"/>
              </a:rPr>
              <a:t>Supportive:</a:t>
            </a:r>
            <a:r>
              <a:rPr lang="en-US" altLang="en-US" dirty="0">
                <a:latin typeface="Comic Sans MS" panose="030F0702030302020204" pitchFamily="66" charset="0"/>
              </a:rPr>
              <a:t> children articulate their ideas freely, without fear of embarrassment;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40512-371D-4BB3-B432-D4224BB7A6AD}"/>
              </a:ext>
            </a:extLst>
          </p:cNvPr>
          <p:cNvSpPr txBox="1"/>
          <p:nvPr/>
        </p:nvSpPr>
        <p:spPr>
          <a:xfrm>
            <a:off x="6196908" y="1268760"/>
            <a:ext cx="2606050" cy="2308324"/>
          </a:xfrm>
          <a:prstGeom prst="rect">
            <a:avLst/>
          </a:prstGeom>
          <a:solidFill>
            <a:srgbClr val="6699FF"/>
          </a:solidFill>
          <a:ln w="190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en-US" b="1" i="1" u="sng" dirty="0">
                <a:latin typeface="Comic Sans MS" panose="030F0702030302020204" pitchFamily="66" charset="0"/>
              </a:rPr>
              <a:t>Reciprocal:</a:t>
            </a:r>
            <a:r>
              <a:rPr lang="en-US" altLang="en-US" i="1" dirty="0">
                <a:latin typeface="Comic Sans MS" panose="030F0702030302020204" pitchFamily="66" charset="0"/>
              </a:rPr>
              <a:t> </a:t>
            </a:r>
          </a:p>
          <a:p>
            <a:r>
              <a:rPr lang="en-US" altLang="en-US" i="1" dirty="0">
                <a:latin typeface="Comic Sans MS" panose="030F0702030302020204" pitchFamily="66" charset="0"/>
              </a:rPr>
              <a:t>teachers and children listen to each other, share ideas and consider alternative viewpoints;</a:t>
            </a:r>
          </a:p>
          <a:p>
            <a:pPr algn="just"/>
            <a:endParaRPr lang="en-US" altLang="en-US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623325-B4A0-4A04-8E22-9E4011CC044B}"/>
              </a:ext>
            </a:extLst>
          </p:cNvPr>
          <p:cNvSpPr txBox="1"/>
          <p:nvPr/>
        </p:nvSpPr>
        <p:spPr>
          <a:xfrm>
            <a:off x="3295464" y="1994064"/>
            <a:ext cx="2379761" cy="3416320"/>
          </a:xfrm>
          <a:prstGeom prst="rect">
            <a:avLst/>
          </a:prstGeom>
          <a:solidFill>
            <a:srgbClr val="6699FF"/>
          </a:solidFill>
          <a:ln w="190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en-US" b="1" i="1" u="sng" dirty="0">
                <a:latin typeface="Comic Sans MS" panose="030F0702030302020204" pitchFamily="66" charset="0"/>
              </a:rPr>
              <a:t>Cumulative:</a:t>
            </a:r>
            <a:r>
              <a:rPr lang="en-US" altLang="en-US" i="1" dirty="0">
                <a:latin typeface="Comic Sans MS" panose="030F0702030302020204" pitchFamily="66" charset="0"/>
              </a:rPr>
              <a:t> teachers and children build on their own and each other’s ideas and chain them into coherent lines of enquiry;</a:t>
            </a:r>
          </a:p>
        </p:txBody>
      </p:sp>
    </p:spTree>
    <p:extLst>
      <p:ext uri="{BB962C8B-B14F-4D97-AF65-F5344CB8AC3E}">
        <p14:creationId xmlns:p14="http://schemas.microsoft.com/office/powerpoint/2010/main" val="214819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/>
      <p:bldP spid="2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5D4E9044-20D5-4B58-BED6-2A5D04FDE9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2486" y="188640"/>
            <a:ext cx="8435975" cy="1371600"/>
          </a:xfrm>
        </p:spPr>
        <p:txBody>
          <a:bodyPr/>
          <a:lstStyle/>
          <a:p>
            <a:r>
              <a:rPr lang="en-GB" altLang="en-US" dirty="0"/>
              <a:t>What does dialogic talk look like? </a:t>
            </a:r>
            <a:endParaRPr lang="en-US" altLang="en-US" dirty="0"/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71B3157D-E618-4FC5-BF98-267BB7030D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9138" y="1268760"/>
            <a:ext cx="8229600" cy="417646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2000" dirty="0">
                <a:solidFill>
                  <a:schemeClr val="tx2"/>
                </a:solidFill>
              </a:rPr>
              <a:t>Children share a common goal or purpose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solidFill>
                  <a:schemeClr val="tx2"/>
                </a:solidFill>
              </a:rPr>
              <a:t>Children allow each other to speak 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solidFill>
                  <a:schemeClr val="tx2"/>
                </a:solidFill>
              </a:rPr>
              <a:t>Children ask questions in order to understand better 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solidFill>
                  <a:schemeClr val="tx2"/>
                </a:solidFill>
              </a:rPr>
              <a:t>Children paraphrase or reflect back each other’s words 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solidFill>
                  <a:schemeClr val="tx2"/>
                </a:solidFill>
              </a:rPr>
              <a:t>Children are prepared to express uncertainty or tentativeness 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solidFill>
                  <a:schemeClr val="tx2"/>
                </a:solidFill>
              </a:rPr>
              <a:t>Children try to make their own point as clearly as possible 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solidFill>
                  <a:schemeClr val="tx2"/>
                </a:solidFill>
              </a:rPr>
              <a:t>Children explore differences of opinion </a:t>
            </a:r>
          </a:p>
          <a:p>
            <a:pPr>
              <a:lnSpc>
                <a:spcPct val="150000"/>
              </a:lnSpc>
            </a:pPr>
            <a:r>
              <a:rPr lang="en-GB" altLang="en-US" sz="2000" dirty="0">
                <a:solidFill>
                  <a:schemeClr val="tx2"/>
                </a:solidFill>
              </a:rPr>
              <a:t>Children give</a:t>
            </a:r>
            <a:r>
              <a:rPr lang="en-US" altLang="en-US" sz="2000" dirty="0">
                <a:solidFill>
                  <a:schemeClr val="tx2"/>
                </a:solidFill>
              </a:rPr>
              <a:t> arguments to support their ideas</a:t>
            </a:r>
            <a:endParaRPr lang="en-US" altLang="en-US" sz="2000" dirty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8214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03032" cy="1143000"/>
          </a:xfrm>
          <a:noFill/>
        </p:spPr>
        <p:txBody>
          <a:bodyPr>
            <a:noAutofit/>
          </a:bodyPr>
          <a:lstStyle/>
          <a:p>
            <a:r>
              <a:rPr lang="en-GB" sz="2800" dirty="0"/>
              <a:t>English is best taught </a:t>
            </a:r>
            <a:r>
              <a:rPr lang="en-GB" sz="2800" dirty="0" smtClean="0"/>
              <a:t>embedded </a:t>
            </a:r>
            <a:r>
              <a:rPr lang="en-GB" sz="2800" dirty="0"/>
              <a:t>into cross-curricular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1"/>
            <a:ext cx="8229600" cy="2520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“Learners should experience a language-rich environment across the key stage where oracy, reading and writing experiences are connected.”</a:t>
            </a:r>
            <a:endParaRPr lang="en-GB" sz="2000" dirty="0"/>
          </a:p>
          <a:p>
            <a:pPr marL="0" indent="0">
              <a:buNone/>
            </a:pPr>
            <a:r>
              <a:rPr lang="en-GB" sz="1400" dirty="0"/>
              <a:t>Welsh Government (2015) </a:t>
            </a:r>
            <a:r>
              <a:rPr lang="en-GB" sz="1400" i="1" dirty="0"/>
              <a:t>English Programme of Study</a:t>
            </a:r>
          </a:p>
        </p:txBody>
      </p:sp>
      <p:pic>
        <p:nvPicPr>
          <p:cNvPr id="2051" name="Picture 3" descr="C:\Users\Jayne Morgan\Desktop\imagesHC32RS7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80005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yne Morgan\Desktop\image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1"/>
            <a:ext cx="2037355" cy="136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yne Morgan\Desktop\imagesB1QPG2Y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64337"/>
            <a:ext cx="1254739" cy="155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5">
            <a:extLst>
              <a:ext uri="{FF2B5EF4-FFF2-40B4-BE49-F238E27FC236}">
                <a16:creationId xmlns:a16="http://schemas.microsoft.com/office/drawing/2014/main" id="{C4179EE6-015D-43D9-8069-058F4CA23DD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25074417"/>
              </p:ext>
            </p:extLst>
          </p:nvPr>
        </p:nvGraphicFramePr>
        <p:xfrm>
          <a:off x="6588224" y="414090"/>
          <a:ext cx="2674640" cy="864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788092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Which strategies do we use when we read?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2567744"/>
              </p:ext>
            </p:extLst>
          </p:nvPr>
        </p:nvGraphicFramePr>
        <p:xfrm>
          <a:off x="5436096" y="1628800"/>
          <a:ext cx="3528392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06C2FF-0D1C-43C5-8BFA-5987702911BC}"/>
              </a:ext>
            </a:extLst>
          </p:cNvPr>
          <p:cNvSpPr txBox="1"/>
          <p:nvPr/>
        </p:nvSpPr>
        <p:spPr>
          <a:xfrm>
            <a:off x="1259632" y="1484784"/>
            <a:ext cx="331236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39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351272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Graphic spid="4" grpId="0">
        <p:bldAsOne/>
      </p:bldGraphic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altLang="en-US" sz="4000" dirty="0"/>
              <a:t>Different types of classroom reading</a:t>
            </a:r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5836270" y="3501008"/>
            <a:ext cx="2584028" cy="538709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Guided reading</a:t>
            </a:r>
            <a:endParaRPr lang="en-GB" altLang="en-US" dirty="0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5415360" y="4261910"/>
            <a:ext cx="3510595" cy="637607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Independent reading</a:t>
            </a:r>
            <a:endParaRPr lang="en-GB" altLang="en-US" dirty="0"/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5415360" y="1675215"/>
            <a:ext cx="3240360" cy="670848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Shared reading</a:t>
            </a:r>
            <a:endParaRPr lang="en-GB" altLang="en-US" dirty="0"/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5755836" y="2576285"/>
            <a:ext cx="2744895" cy="702530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Modelled reading</a:t>
            </a:r>
            <a:endParaRPr lang="en-GB" altLang="en-US" dirty="0"/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5940152" y="4941168"/>
            <a:ext cx="2376264" cy="576064"/>
          </a:xfrm>
          <a:prstGeom prst="rect">
            <a:avLst/>
          </a:prstGeom>
          <a:noFill/>
          <a:ln w="76200" algn="in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36576" tIns="36576" rIns="36576" bIns="36576"/>
          <a:lstStyle/>
          <a:p>
            <a:pPr algn="ctr"/>
            <a:r>
              <a:rPr lang="en-GB" altLang="en-US" sz="2400" dirty="0">
                <a:solidFill>
                  <a:srgbClr val="000000"/>
                </a:solidFill>
              </a:rPr>
              <a:t>Class story</a:t>
            </a:r>
            <a:endParaRPr lang="en-GB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2048774" y="1417638"/>
            <a:ext cx="2448272" cy="4508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700" dirty="0">
                <a:solidFill>
                  <a:srgbClr val="00B0F0"/>
                </a:solidFill>
              </a:rPr>
              <a:t>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72" y="3854002"/>
            <a:ext cx="1284023" cy="166323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72" y="1988840"/>
            <a:ext cx="1290959" cy="176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134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animBg="1"/>
      <p:bldP spid="17416" grpId="0" animBg="1"/>
      <p:bldP spid="17417" grpId="0" animBg="1"/>
      <p:bldP spid="17419" grpId="0" animBg="1"/>
      <p:bldP spid="11" grpId="0" animBg="1"/>
      <p:bldP spid="14" grpId="0" animBg="1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Different types of classroom reading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6155985"/>
              </p:ext>
            </p:extLst>
          </p:nvPr>
        </p:nvGraphicFramePr>
        <p:xfrm>
          <a:off x="323527" y="1487615"/>
          <a:ext cx="8496944" cy="4188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54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8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380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812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58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233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50433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8553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Type?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Who reads?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Number of pupils?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Reading level?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How often?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Range of text?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Purpose?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553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Modelled reading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Teacher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Whole class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Just above pupils’ level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Can be used often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Fiction or non-fiction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The goal is to model </a:t>
                      </a:r>
                      <a:r>
                        <a:rPr lang="en-GB" sz="1000">
                          <a:effectLst/>
                        </a:rPr>
                        <a:t>specific reading skills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45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Shared reading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Teacher and pupils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Whole class or group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At the pupils’ level or above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Can be used often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All kinds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To teach specific reading skills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76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Guided reading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Teacher and/or pupils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3-6 children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Just above the children’s own reading level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Regularly, as often as possible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Fiction or non-fiction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000">
                          <a:effectLst/>
                        </a:rPr>
                        <a:t>The goal is for pupils to become fluent readers who can problem solve strategically and read independently and silently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41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Independent reading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Individual pupil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1 child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The pupil’s own reading level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As often as possible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A range of fiction and non-fiction as children get older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 For child to practise reading, and to develop a love of books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5415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The class story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Teacher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Whole class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Can be a lot higher than the children’s level if the text is interesting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Daily works best, often at the end of the day as a “treat”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Lots of fiction, but some non-fiction too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For the teacher to model the reading process and for children to enjoy  stories and books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1455" marR="81455" marT="40728" marB="4072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874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Let’s look at some reading in the classroom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6156176" y="5301208"/>
            <a:ext cx="353873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1000" dirty="0">
                <a:hlinkClick r:id="rId3"/>
              </a:rPr>
              <a:t>https://www.youtube.com/watch?v=jfGjgOc-rJw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endParaRPr lang="en-US" sz="1000" kern="1200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/>
          <p:nvPr/>
        </p:nvPicPr>
        <p:blipFill rotWithShape="1">
          <a:blip r:embed="rId4"/>
          <a:srcRect l="5751" t="15171" r="28010" b="20836"/>
          <a:stretch/>
        </p:blipFill>
        <p:spPr bwMode="auto">
          <a:xfrm>
            <a:off x="1979712" y="1772816"/>
            <a:ext cx="5570106" cy="3409935"/>
          </a:xfrm>
          <a:prstGeom prst="rect">
            <a:avLst/>
          </a:prstGeom>
          <a:ln w="38100"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1610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DE52D-45F1-41A1-8FBF-9B87213B030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Let’s review the video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A566B92-F774-4777-A546-E962F7A2EF4E}"/>
              </a:ext>
            </a:extLst>
          </p:cNvPr>
          <p:cNvSpPr txBox="1">
            <a:spLocks/>
          </p:cNvSpPr>
          <p:nvPr/>
        </p:nvSpPr>
        <p:spPr>
          <a:xfrm>
            <a:off x="6026805" y="1700808"/>
            <a:ext cx="2530624" cy="1180727"/>
          </a:xfrm>
          <a:prstGeom prst="rect">
            <a:avLst/>
          </a:prstGeom>
          <a:solidFill>
            <a:srgbClr val="FF99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Word </a:t>
            </a:r>
          </a:p>
          <a:p>
            <a:r>
              <a:rPr lang="en-GB" dirty="0"/>
              <a:t>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8B53A62-D1B4-4BFC-910A-9C7B6AF745E8}"/>
              </a:ext>
            </a:extLst>
          </p:cNvPr>
          <p:cNvSpPr txBox="1">
            <a:spLocks/>
          </p:cNvSpPr>
          <p:nvPr/>
        </p:nvSpPr>
        <p:spPr>
          <a:xfrm>
            <a:off x="6084168" y="4509120"/>
            <a:ext cx="2530624" cy="1180727"/>
          </a:xfrm>
          <a:prstGeom prst="rect">
            <a:avLst/>
          </a:prstGeom>
          <a:solidFill>
            <a:srgbClr val="FF3399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Text </a:t>
            </a:r>
          </a:p>
          <a:p>
            <a:r>
              <a:rPr lang="en-GB" dirty="0"/>
              <a:t>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8449B8-276C-4FD4-9D0D-E7FB0E712C92}"/>
              </a:ext>
            </a:extLst>
          </p:cNvPr>
          <p:cNvSpPr txBox="1"/>
          <p:nvPr/>
        </p:nvSpPr>
        <p:spPr>
          <a:xfrm>
            <a:off x="1979712" y="274638"/>
            <a:ext cx="1872208" cy="644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1300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F8FC8B4-DA13-451A-AC27-852557917A21}"/>
              </a:ext>
            </a:extLst>
          </p:cNvPr>
          <p:cNvSpPr txBox="1">
            <a:spLocks/>
          </p:cNvSpPr>
          <p:nvPr/>
        </p:nvSpPr>
        <p:spPr>
          <a:xfrm>
            <a:off x="6035998" y="3045223"/>
            <a:ext cx="2530624" cy="1180727"/>
          </a:xfrm>
          <a:prstGeom prst="rect">
            <a:avLst/>
          </a:prstGeom>
          <a:solidFill>
            <a:srgbClr val="FF00FF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Sentence </a:t>
            </a:r>
          </a:p>
          <a:p>
            <a:r>
              <a:rPr lang="en-GB" dirty="0"/>
              <a:t>level</a:t>
            </a:r>
          </a:p>
        </p:txBody>
      </p:sp>
    </p:spTree>
    <p:extLst>
      <p:ext uri="{BB962C8B-B14F-4D97-AF65-F5344CB8AC3E}">
        <p14:creationId xmlns:p14="http://schemas.microsoft.com/office/powerpoint/2010/main" val="330141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Directed study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4526652" cy="3012281"/>
          </a:xfrm>
        </p:spPr>
      </p:pic>
      <p:sp>
        <p:nvSpPr>
          <p:cNvPr id="5" name="TextBox 4"/>
          <p:cNvSpPr txBox="1"/>
          <p:nvPr/>
        </p:nvSpPr>
        <p:spPr>
          <a:xfrm>
            <a:off x="3657600" y="25146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F60F06-326F-4AD5-B135-BE27295E5B08}"/>
              </a:ext>
            </a:extLst>
          </p:cNvPr>
          <p:cNvSpPr txBox="1"/>
          <p:nvPr/>
        </p:nvSpPr>
        <p:spPr>
          <a:xfrm>
            <a:off x="5796136" y="4038507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Look at this </a:t>
            </a:r>
            <a:r>
              <a:rPr lang="en-GB" dirty="0" smtClean="0"/>
              <a:t>PPT presentation in preparation for session 2.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E6A552-1677-47E6-A22B-3748BD12A53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3336" y="1916832"/>
            <a:ext cx="2376264" cy="1807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9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Review</a:t>
            </a:r>
          </a:p>
        </p:txBody>
      </p:sp>
      <p:sp>
        <p:nvSpPr>
          <p:cNvPr id="33796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itchFamily="1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3B18CA-27AA-46CC-893F-B4275F40C601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 dirty="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3" name="Content Placeholder 2" descr="Happy Face Star Clipart | Clipart Panda - Free Clipart Images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988840"/>
            <a:ext cx="1817827" cy="1737360"/>
          </a:xfrm>
        </p:spPr>
      </p:pic>
      <p:pic>
        <p:nvPicPr>
          <p:cNvPr id="8" name="Content Placeholder 2" descr="Happy Face Star Clipart | Clipart Panda - Free Clipart Image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069317"/>
            <a:ext cx="1817827" cy="1737360"/>
          </a:xfrm>
          <a:prstGeom prst="rect">
            <a:avLst/>
          </a:prstGeom>
        </p:spPr>
      </p:pic>
      <p:pic>
        <p:nvPicPr>
          <p:cNvPr id="5" name="Picture 4" descr="Wish Clipart | Clipart Panda - Free Clipart Images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069317"/>
            <a:ext cx="2247900" cy="29813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70992" y="4297402"/>
            <a:ext cx="4709120" cy="646331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Two things you learnt today and one thing you wish you had learnt 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630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eview of your QR Cod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944" y="1176815"/>
            <a:ext cx="904056" cy="9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5920" y="312737"/>
            <a:ext cx="1918016" cy="1918016"/>
          </a:xfrm>
          <a:prstGeom prst="rect">
            <a:avLst/>
          </a:prstGeom>
        </p:spPr>
      </p:pic>
      <p:pic>
        <p:nvPicPr>
          <p:cNvPr id="1028" name="Picture 4" descr="Preview of your QR Cod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006" y="574880"/>
            <a:ext cx="1109458" cy="1109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740" y="655638"/>
            <a:ext cx="1447800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Preview of your QR Cod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36" y="3742198"/>
            <a:ext cx="948664" cy="94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9" descr="Image result for book trust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11" descr="Image result for book trust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3" descr="Image result for book trust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5" descr="Image result for book trust"/>
          <p:cNvSpPr>
            <a:spLocks noChangeAspect="1" noChangeArrowheads="1"/>
          </p:cNvSpPr>
          <p:nvPr/>
        </p:nvSpPr>
        <p:spPr bwMode="auto">
          <a:xfrm>
            <a:off x="457200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7" descr="Image result for book trust"/>
          <p:cNvSpPr>
            <a:spLocks noChangeAspect="1" noChangeArrowheads="1"/>
          </p:cNvSpPr>
          <p:nvPr/>
        </p:nvSpPr>
        <p:spPr bwMode="auto">
          <a:xfrm>
            <a:off x="609600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4566089"/>
            <a:ext cx="2809774" cy="1250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AutoShape 20" descr="Image result for book trust"/>
          <p:cNvSpPr>
            <a:spLocks noChangeAspect="1" noChangeArrowheads="1"/>
          </p:cNvSpPr>
          <p:nvPr/>
        </p:nvSpPr>
        <p:spPr bwMode="auto">
          <a:xfrm>
            <a:off x="762000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22" descr="Image result for book trust"/>
          <p:cNvSpPr>
            <a:spLocks noChangeAspect="1" noChangeArrowheads="1"/>
          </p:cNvSpPr>
          <p:nvPr/>
        </p:nvSpPr>
        <p:spPr bwMode="auto">
          <a:xfrm>
            <a:off x="914400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24" descr="Image result for book trust"/>
          <p:cNvSpPr>
            <a:spLocks noChangeAspect="1" noChangeArrowheads="1"/>
          </p:cNvSpPr>
          <p:nvPr/>
        </p:nvSpPr>
        <p:spPr bwMode="auto">
          <a:xfrm>
            <a:off x="1066800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AutoShape 26" descr="Image result for book trust"/>
          <p:cNvSpPr>
            <a:spLocks noChangeAspect="1" noChangeArrowheads="1"/>
          </p:cNvSpPr>
          <p:nvPr/>
        </p:nvSpPr>
        <p:spPr bwMode="auto">
          <a:xfrm>
            <a:off x="1219200" y="1074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AutoShape 28" descr="Image result for book trust"/>
          <p:cNvSpPr>
            <a:spLocks noChangeAspect="1" noChangeArrowheads="1"/>
          </p:cNvSpPr>
          <p:nvPr/>
        </p:nvSpPr>
        <p:spPr bwMode="auto">
          <a:xfrm>
            <a:off x="1371600" y="1227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AutoShape 30" descr="Image result for book trust"/>
          <p:cNvSpPr>
            <a:spLocks noChangeAspect="1" noChangeArrowheads="1"/>
          </p:cNvSpPr>
          <p:nvPr/>
        </p:nvSpPr>
        <p:spPr bwMode="auto">
          <a:xfrm>
            <a:off x="1524000" y="1379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AutoShape 32" descr="Image result for book trust"/>
          <p:cNvSpPr>
            <a:spLocks noChangeAspect="1" noChangeArrowheads="1"/>
          </p:cNvSpPr>
          <p:nvPr/>
        </p:nvSpPr>
        <p:spPr bwMode="auto">
          <a:xfrm>
            <a:off x="1676400" y="1531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AutoShape 34" descr="Image result for book trust"/>
          <p:cNvSpPr>
            <a:spLocks noChangeAspect="1" noChangeArrowheads="1"/>
          </p:cNvSpPr>
          <p:nvPr/>
        </p:nvSpPr>
        <p:spPr bwMode="auto">
          <a:xfrm>
            <a:off x="1828800" y="1684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" name="Picture 2" descr="Preview of your QR Cod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198" y="4429099"/>
            <a:ext cx="1015380" cy="101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4" descr="Image result for literacy shed"/>
          <p:cNvSpPr>
            <a:spLocks noChangeAspect="1" noChangeArrowheads="1"/>
          </p:cNvSpPr>
          <p:nvPr/>
        </p:nvSpPr>
        <p:spPr bwMode="auto">
          <a:xfrm>
            <a:off x="1981200" y="1836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Image result for literacy shed"/>
          <p:cNvSpPr>
            <a:spLocks noChangeAspect="1" noChangeArrowheads="1"/>
          </p:cNvSpPr>
          <p:nvPr/>
        </p:nvSpPr>
        <p:spPr bwMode="auto">
          <a:xfrm>
            <a:off x="2133600" y="1989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3936" y="4216530"/>
            <a:ext cx="2286000" cy="1600200"/>
          </a:xfrm>
          <a:prstGeom prst="rect">
            <a:avLst/>
          </a:prstGeom>
        </p:spPr>
      </p:pic>
      <p:pic>
        <p:nvPicPr>
          <p:cNvPr id="2050" name="Picture 2" descr="Preview of your QR Code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806" y="2606620"/>
            <a:ext cx="895338" cy="89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adWriteThink">
            <a:hlinkClick r:id="rId12" tooltip="ReadWriteThink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409" y="3286884"/>
            <a:ext cx="2789241" cy="43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hildren's literature centre logo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501832"/>
            <a:ext cx="1084684" cy="138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Preview of your QR Code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271" y="2501832"/>
            <a:ext cx="846137" cy="846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491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/>
              <a:t>Department of Education WA (2013) </a:t>
            </a:r>
            <a:r>
              <a:rPr lang="en-GB" i="1" dirty="0"/>
              <a:t>Reading resource book </a:t>
            </a:r>
            <a:r>
              <a:rPr lang="en-GB" dirty="0"/>
              <a:t>Perth: Government of Western Australia</a:t>
            </a:r>
          </a:p>
          <a:p>
            <a:endParaRPr lang="en-GB" dirty="0"/>
          </a:p>
          <a:p>
            <a:r>
              <a:rPr lang="en-GB" dirty="0"/>
              <a:t>Welsh Assembly Government (2008) English Guidance for Key Stages 2 and 3 Cardiff: Welsh Assembly Government</a:t>
            </a:r>
          </a:p>
          <a:p>
            <a:endParaRPr lang="en-GB" dirty="0"/>
          </a:p>
          <a:p>
            <a:r>
              <a:rPr lang="en-US" dirty="0"/>
              <a:t>Welsh Government, (2015). </a:t>
            </a:r>
            <a:r>
              <a:rPr lang="en-US" i="1" dirty="0"/>
              <a:t>Curriculum for Wales Programme of Study for English Key Stages</a:t>
            </a:r>
            <a:r>
              <a:rPr lang="en-US" dirty="0"/>
              <a:t>. Cardiff: Welsh Government.</a:t>
            </a:r>
          </a:p>
          <a:p>
            <a:endParaRPr lang="en-US" dirty="0"/>
          </a:p>
          <a:p>
            <a:r>
              <a:rPr lang="en-US" dirty="0"/>
              <a:t>Welsh Government, (2015). </a:t>
            </a:r>
            <a:r>
              <a:rPr lang="en-US" i="1" dirty="0"/>
              <a:t>Foundation Phase Framework</a:t>
            </a:r>
            <a:r>
              <a:rPr lang="en-US" dirty="0"/>
              <a:t>. Cardiff: Welsh Government.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Welsh Assembly Government (2010) </a:t>
            </a:r>
            <a:r>
              <a:rPr lang="en-US" i="1" dirty="0"/>
              <a:t>How to develop thinking and assessment for learning in the classroom </a:t>
            </a:r>
            <a:r>
              <a:rPr lang="en-US" dirty="0"/>
              <a:t>Cardiff: Welsh Government.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Comic Sans MS" pitchFamily="66" charset="0"/>
            </a:endParaRP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186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1218</TotalTime>
  <Words>1683</Words>
  <Application>Microsoft Office PowerPoint</Application>
  <PresentationFormat>On-screen Show (4:3)</PresentationFormat>
  <Paragraphs>259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ＭＳ Ｐゴシック</vt:lpstr>
      <vt:lpstr>Arial</vt:lpstr>
      <vt:lpstr>Calibri</vt:lpstr>
      <vt:lpstr>Comic Sans MS</vt:lpstr>
      <vt:lpstr>Myriad Pro</vt:lpstr>
      <vt:lpstr>Times New Roman</vt:lpstr>
      <vt:lpstr>Wingdings</vt:lpstr>
      <vt:lpstr>20140311PresentationUWTSDTemplate</vt:lpstr>
      <vt:lpstr>Oracy &amp; Shared Reading</vt:lpstr>
      <vt:lpstr>Aims of the Sessions</vt:lpstr>
      <vt:lpstr>PowerPoint Presentation</vt:lpstr>
      <vt:lpstr>Your own use of English</vt:lpstr>
      <vt:lpstr>Your own use of English</vt:lpstr>
      <vt:lpstr>……. but the way YOU speak AND listen can have an even greater impact</vt:lpstr>
      <vt:lpstr>What is Oracy?</vt:lpstr>
      <vt:lpstr>More effective ways of working</vt:lpstr>
      <vt:lpstr>Dialogic Talk</vt:lpstr>
      <vt:lpstr>What does dialogic learning look like?</vt:lpstr>
      <vt:lpstr>What does dialogic talk look like? </vt:lpstr>
      <vt:lpstr>English is best taught embedded into cross-curricular work</vt:lpstr>
      <vt:lpstr>Which strategies do we use when we read?</vt:lpstr>
      <vt:lpstr>Different types of classroom reading</vt:lpstr>
      <vt:lpstr>Different types of classroom reading</vt:lpstr>
      <vt:lpstr>Let’s look at some reading in the classroom</vt:lpstr>
      <vt:lpstr>Let’s review the video</vt:lpstr>
      <vt:lpstr>Directed study</vt:lpstr>
      <vt:lpstr>Review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Helen A Griffiths</cp:lastModifiedBy>
  <cp:revision>264</cp:revision>
  <cp:lastPrinted>2017-11-14T08:20:38Z</cp:lastPrinted>
  <dcterms:created xsi:type="dcterms:W3CDTF">2015-04-14T15:21:28Z</dcterms:created>
  <dcterms:modified xsi:type="dcterms:W3CDTF">2019-01-16T21:24:21Z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