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65" r:id="rId3"/>
    <p:sldId id="270" r:id="rId4"/>
    <p:sldId id="275" r:id="rId5"/>
    <p:sldId id="268" r:id="rId6"/>
    <p:sldId id="259" r:id="rId7"/>
    <p:sldId id="257" r:id="rId8"/>
    <p:sldId id="266" r:id="rId9"/>
    <p:sldId id="262" r:id="rId10"/>
    <p:sldId id="271" r:id="rId11"/>
    <p:sldId id="276" r:id="rId12"/>
    <p:sldId id="277" r:id="rId13"/>
    <p:sldId id="273" r:id="rId14"/>
    <p:sldId id="280" r:id="rId15"/>
    <p:sldId id="272" r:id="rId16"/>
    <p:sldId id="281" r:id="rId17"/>
    <p:sldId id="283" r:id="rId18"/>
    <p:sldId id="279" r:id="rId19"/>
    <p:sldId id="263" r:id="rId20"/>
  </p:sldIdLst>
  <p:sldSz cx="18288000" cy="10287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DFKai-SB" panose="03000509000000000000" pitchFamily="65" charset="-120"/>
      <p:regular r:id="rId25"/>
    </p:embeddedFont>
    <p:embeddedFont>
      <p:font typeface="TAN Mon Cheri" panose="020B0604020202020204" charset="0"/>
      <p:regular r:id="rId26"/>
    </p:embeddedFont>
    <p:embeddedFont>
      <p:font typeface="The Seasons" panose="020B0604020202020204" charset="0"/>
      <p:regular r:id="rId27"/>
    </p:embeddedFont>
    <p:embeddedFont>
      <p:font typeface="The Seasons Bold" panose="020B0604020202020204" charset="0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737"/>
    <a:srgbClr val="A89D94"/>
    <a:srgbClr val="A782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22" autoAdjust="0"/>
  </p:normalViewPr>
  <p:slideViewPr>
    <p:cSldViewPr>
      <p:cViewPr varScale="1">
        <p:scale>
          <a:sx n="44" d="100"/>
          <a:sy n="44" d="100"/>
        </p:scale>
        <p:origin x="85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D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654076">
            <a:off x="13890968" y="4348494"/>
            <a:ext cx="4584516" cy="64210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227069" y="7890574"/>
            <a:ext cx="6814213" cy="339858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532492" y="-387346"/>
            <a:ext cx="3315144" cy="401227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5466789">
            <a:off x="-912882" y="8592266"/>
            <a:ext cx="3315144" cy="401227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278999" y="2970202"/>
            <a:ext cx="15730001" cy="1862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8800" spc="-220" dirty="0">
                <a:solidFill>
                  <a:srgbClr val="373737"/>
                </a:solidFill>
                <a:latin typeface="TAN Mon Cheri"/>
              </a:rPr>
              <a:t>Chapter 22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1038009">
            <a:off x="-535194" y="1362380"/>
            <a:ext cx="4589616" cy="6430601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3022755" y="825416"/>
            <a:ext cx="12242490" cy="13949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49"/>
              </a:lnSpc>
            </a:pPr>
            <a:r>
              <a:rPr lang="en-US" sz="6999" spc="-174" dirty="0">
                <a:solidFill>
                  <a:srgbClr val="373737"/>
                </a:solidFill>
                <a:latin typeface="The Seasons"/>
              </a:rPr>
              <a:t>Dao De Jing</a:t>
            </a:r>
            <a:endParaRPr lang="en-US" sz="7000" spc="-162" dirty="0">
              <a:solidFill>
                <a:srgbClr val="373737"/>
              </a:solidFill>
              <a:latin typeface="The Seaso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8F3590-1AAE-0825-6179-FE96CB02171C}"/>
              </a:ext>
            </a:extLst>
          </p:cNvPr>
          <p:cNvSpPr txBox="1"/>
          <p:nvPr/>
        </p:nvSpPr>
        <p:spPr>
          <a:xfrm>
            <a:off x="4727906" y="5715472"/>
            <a:ext cx="9623274" cy="3703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Module Code: SICH4002</a:t>
            </a:r>
            <a:endParaRPr lang="en-US" sz="4000" dirty="0">
              <a:solidFill>
                <a:srgbClr val="373737"/>
              </a:solidFill>
              <a:effectLst/>
              <a:latin typeface="The Seasons Bold" panose="020B0604020202020204" charset="0"/>
            </a:endParaRPr>
          </a:p>
          <a:p>
            <a:pPr marL="0" indent="0" algn="ctr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Module Tutor: </a:t>
            </a:r>
            <a:r>
              <a:rPr lang="en-US" sz="4000" dirty="0">
                <a:solidFill>
                  <a:srgbClr val="373737"/>
                </a:solidFill>
                <a:latin typeface="The Seasons Bold" panose="020B0604020202020204" charset="0"/>
                <a:ea typeface="KaiTi" panose="02010609060101010101" pitchFamily="49" charset="-122"/>
              </a:rPr>
              <a:t>Professor Lo, Shih-Lung</a:t>
            </a:r>
            <a:endParaRPr lang="en-US" sz="4000" dirty="0">
              <a:solidFill>
                <a:srgbClr val="373737"/>
              </a:solidFill>
              <a:effectLst/>
              <a:latin typeface="The Seasons Bold" panose="020B0604020202020204" charset="0"/>
            </a:endParaRPr>
          </a:p>
          <a:p>
            <a:pPr marL="0" indent="0" algn="ctr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Student Name: Jia Hui Wang</a:t>
            </a:r>
            <a:endParaRPr lang="en-US" sz="4000" dirty="0">
              <a:solidFill>
                <a:srgbClr val="373737"/>
              </a:solidFill>
              <a:effectLst/>
              <a:latin typeface="The Seasons Bold" panose="020B0604020202020204" charset="0"/>
            </a:endParaRPr>
          </a:p>
          <a:p>
            <a:pPr marL="0" indent="0" algn="ctr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Student ID Number: 2011806</a:t>
            </a:r>
            <a:endParaRPr lang="en-US" sz="4000" dirty="0">
              <a:solidFill>
                <a:srgbClr val="373737"/>
              </a:solidFill>
              <a:effectLst/>
              <a:latin typeface="The Seasons Bold" panose="020B0604020202020204" charset="0"/>
            </a:endParaRPr>
          </a:p>
          <a:p>
            <a:pPr marL="0" indent="0" algn="ctr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Date: </a:t>
            </a:r>
            <a:r>
              <a:rPr lang="en-US" sz="4000" dirty="0">
                <a:solidFill>
                  <a:srgbClr val="373737"/>
                </a:solidFill>
                <a:latin typeface="The Seasons Bold" panose="020B0604020202020204" charset="0"/>
                <a:ea typeface="KaiTi" panose="02010609060101010101" pitchFamily="49" charset="-122"/>
              </a:rPr>
              <a:t>14 July </a:t>
            </a:r>
            <a:r>
              <a:rPr lang="en-US" sz="4000" kern="1200" dirty="0">
                <a:solidFill>
                  <a:srgbClr val="373737"/>
                </a:solidFill>
                <a:effectLst/>
                <a:latin typeface="The Seasons Bold" panose="020B0604020202020204" charset="0"/>
                <a:ea typeface="KaiTi" panose="02010609060101010101" pitchFamily="49" charset="-122"/>
              </a:rPr>
              <a:t>2022</a:t>
            </a:r>
            <a:endParaRPr lang="en-US" sz="4000" dirty="0">
              <a:solidFill>
                <a:srgbClr val="373737"/>
              </a:solidFill>
              <a:effectLst/>
              <a:latin typeface="The Seasons Bold" panose="020B060402020202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CB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3B94F67B-F815-9B09-E5F8-B0F8AFAE1924}"/>
              </a:ext>
            </a:extLst>
          </p:cNvPr>
          <p:cNvSpPr txBox="1"/>
          <p:nvPr/>
        </p:nvSpPr>
        <p:spPr>
          <a:xfrm>
            <a:off x="1971292" y="1424247"/>
            <a:ext cx="6422751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000"/>
              </a:lnSpc>
            </a:pPr>
            <a:r>
              <a:rPr lang="en-US" altLang="zh-CN" sz="8000" b="1" dirty="0">
                <a:solidFill>
                  <a:srgbClr val="373737"/>
                </a:solidFill>
                <a:latin typeface="The Seasons Bold" panose="020B0604020202020204" charset="0"/>
              </a:rPr>
              <a:t>Contents</a:t>
            </a:r>
            <a:endParaRPr lang="en-US" sz="8000" b="1" dirty="0">
              <a:solidFill>
                <a:srgbClr val="373737"/>
              </a:solidFill>
              <a:latin typeface="The Seasons Bold" panose="020B0604020202020204" charset="0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65AD1A6A-0BF8-0C6F-7656-F8358FFF66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4029857">
            <a:off x="13766452" y="-1922403"/>
            <a:ext cx="4437791" cy="5371002"/>
          </a:xfrm>
          <a:prstGeom prst="rect">
            <a:avLst/>
          </a:prstGeom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BFE51546-6DF6-CC04-9D7D-08E134F410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776026">
            <a:off x="318071" y="4914560"/>
            <a:ext cx="4852709" cy="6796652"/>
          </a:xfrm>
          <a:prstGeom prst="rect">
            <a:avLst/>
          </a:prstGeom>
        </p:spPr>
      </p:pic>
      <p:sp>
        <p:nvSpPr>
          <p:cNvPr id="10" name="TextBox 7">
            <a:extLst>
              <a:ext uri="{FF2B5EF4-FFF2-40B4-BE49-F238E27FC236}">
                <a16:creationId xmlns:a16="http://schemas.microsoft.com/office/drawing/2014/main" id="{5CCB8C4C-CC74-0CF4-7870-45BB2710105B}"/>
              </a:ext>
            </a:extLst>
          </p:cNvPr>
          <p:cNvSpPr txBox="1"/>
          <p:nvPr/>
        </p:nvSpPr>
        <p:spPr>
          <a:xfrm>
            <a:off x="4138887" y="3306232"/>
            <a:ext cx="11952425" cy="51601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371600" indent="-1371600">
              <a:lnSpc>
                <a:spcPct val="130000"/>
              </a:lnSpc>
              <a:buAutoNum type="romanUcPeriod"/>
            </a:pPr>
            <a:r>
              <a:rPr lang="en-US" altLang="zh-CN" sz="6600" dirty="0">
                <a:solidFill>
                  <a:srgbClr val="373737"/>
                </a:solidFill>
                <a:latin typeface="The Seasons" panose="020B060402020202020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Introduction</a:t>
            </a:r>
          </a:p>
          <a:p>
            <a:pPr marL="1371600" indent="-1371600">
              <a:lnSpc>
                <a:spcPct val="130000"/>
              </a:lnSpc>
              <a:buAutoNum type="romanUcPeriod"/>
            </a:pPr>
            <a:r>
              <a:rPr lang="en-US" sz="6600" dirty="0">
                <a:solidFill>
                  <a:srgbClr val="373737"/>
                </a:solidFill>
                <a:latin typeface="The Seasons" panose="020B0604020202020204" charset="0"/>
                <a:ea typeface="Open Sans Light" panose="020B0306030504020204" pitchFamily="34" charset="0"/>
                <a:cs typeface="Open Sans Light" panose="020B0306030504020204" pitchFamily="34" charset="0"/>
              </a:rPr>
              <a:t>Text and Explanation</a:t>
            </a:r>
          </a:p>
          <a:p>
            <a:pPr marL="1371600" indent="-1371600">
              <a:lnSpc>
                <a:spcPct val="130000"/>
              </a:lnSpc>
              <a:buAutoNum type="romanUcPeriod"/>
            </a:pPr>
            <a:r>
              <a:rPr lang="en-US" sz="6600" dirty="0">
                <a:solidFill>
                  <a:srgbClr val="373737"/>
                </a:solidFill>
                <a:latin typeface="The Seasons" panose="020B0604020202020204" charset="0"/>
                <a:ea typeface="Open Sans Light" panose="020B0306030504020204" pitchFamily="34" charset="0"/>
                <a:cs typeface="Open Sans Light" panose="020B0306030504020204" pitchFamily="34" charset="0"/>
              </a:rPr>
              <a:t>Comparison of Translations</a:t>
            </a:r>
          </a:p>
          <a:p>
            <a:pPr marL="1371600" indent="-1371600">
              <a:lnSpc>
                <a:spcPct val="130000"/>
              </a:lnSpc>
              <a:buAutoNum type="romanUcPeriod"/>
            </a:pPr>
            <a:r>
              <a:rPr lang="en-US" sz="6600" dirty="0">
                <a:solidFill>
                  <a:srgbClr val="373737"/>
                </a:solidFill>
                <a:latin typeface="The Seasons" panose="020B0604020202020204" charset="0"/>
                <a:ea typeface="Open Sans Light" panose="020B0306030504020204" pitchFamily="34" charset="0"/>
                <a:cs typeface="Open Sans Light" panose="020B0306030504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30256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>
            <a:extLst>
              <a:ext uri="{FF2B5EF4-FFF2-40B4-BE49-F238E27FC236}">
                <a16:creationId xmlns:a16="http://schemas.microsoft.com/office/drawing/2014/main" id="{71923345-2C10-5144-30E0-4076EAB61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1" t="32062" r="3914" b="42859"/>
          <a:stretch/>
        </p:blipFill>
        <p:spPr>
          <a:xfrm flipH="1">
            <a:off x="6781800" y="1874341"/>
            <a:ext cx="8639454" cy="30480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5982126" y="2628899"/>
            <a:ext cx="10238801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10000" dirty="0">
                <a:solidFill>
                  <a:srgbClr val="373737"/>
                </a:solidFill>
                <a:latin typeface="The Seasons Bold"/>
              </a:rPr>
              <a:t>Introduction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14221064" y="3527690"/>
            <a:ext cx="2163364" cy="26182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C489DE2-79F4-6B0F-060F-D638F738D9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771900"/>
            <a:ext cx="7963586" cy="530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518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>
            <a:extLst>
              <a:ext uri="{FF2B5EF4-FFF2-40B4-BE49-F238E27FC236}">
                <a16:creationId xmlns:a16="http://schemas.microsoft.com/office/drawing/2014/main" id="{71923345-2C10-5144-30E0-4076EAB61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0" t="28928" r="4955" b="32826"/>
          <a:stretch/>
        </p:blipFill>
        <p:spPr>
          <a:xfrm flipH="1">
            <a:off x="6876922" y="1562100"/>
            <a:ext cx="8544332" cy="46482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6029687" y="2092948"/>
            <a:ext cx="10238801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10000" dirty="0">
                <a:solidFill>
                  <a:srgbClr val="373737"/>
                </a:solidFill>
                <a:latin typeface="The Seasons Bold"/>
              </a:rPr>
              <a:t>Text and Explanation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14339572" y="4375918"/>
            <a:ext cx="2163364" cy="26182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C489DE2-79F4-6B0F-060F-D638F738D9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14" y="4526799"/>
            <a:ext cx="7963586" cy="530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161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16002000" y="-414015"/>
            <a:ext cx="2621162" cy="317235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289945">
            <a:off x="-154644" y="5267460"/>
            <a:ext cx="3814488" cy="5342531"/>
          </a:xfrm>
          <a:prstGeom prst="rect">
            <a:avLst/>
          </a:prstGeom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51761D78-AEF0-08DE-79FA-D50D15CEFFF4}"/>
              </a:ext>
            </a:extLst>
          </p:cNvPr>
          <p:cNvSpPr txBox="1"/>
          <p:nvPr/>
        </p:nvSpPr>
        <p:spPr>
          <a:xfrm>
            <a:off x="2362200" y="952500"/>
            <a:ext cx="14173200" cy="76406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indent="35560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6600" dirty="0">
                <a:solidFill>
                  <a:srgbClr val="373737"/>
                </a:solidFill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第二十二章</a:t>
            </a:r>
            <a:endParaRPr lang="en-US" altLang="zh-TW" sz="6600" dirty="0">
              <a:solidFill>
                <a:srgbClr val="373737"/>
              </a:solidFill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6600" dirty="0">
                <a:solidFill>
                  <a:srgbClr val="373737"/>
                </a:solidFill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曲則全，枉則直，窪則盈，弊則新，少則得，多則惑。</a:t>
            </a:r>
            <a:r>
              <a:rPr lang="zh-CN" sz="6600" dirty="0">
                <a:solidFill>
                  <a:srgbClr val="373737"/>
                </a:solidFill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是以聖人抱一為天下式。不自見，故明；不自是，故彰；不自伐，故有功；不自矜，故長。</a:t>
            </a:r>
            <a:r>
              <a:rPr lang="zh-TW" sz="6600" dirty="0">
                <a:solidFill>
                  <a:srgbClr val="373737"/>
                </a:solidFill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夫唯不爭，故天下莫能與之爭。古之所謂曲則全者，豈虛言哉！誠全而歸之</a:t>
            </a:r>
            <a:r>
              <a:rPr lang="zh-TW" sz="6600" dirty="0">
                <a:solidFill>
                  <a:srgbClr val="373737"/>
                </a:solidFill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Microsoft YaHei" panose="020B0503020204020204" pitchFamily="34" charset="-122"/>
              </a:rPr>
              <a:t>。</a:t>
            </a:r>
            <a:endParaRPr lang="en-US" sz="6600" dirty="0">
              <a:solidFill>
                <a:srgbClr val="373737"/>
              </a:solidFill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109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D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EC2C99A1-1BBD-D81B-601F-D36A87A4C1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200759" y="5769886"/>
            <a:ext cx="3815607" cy="572189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771336">
            <a:off x="11941151" y="4460600"/>
            <a:ext cx="4097672" cy="574132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013051" y="8384865"/>
            <a:ext cx="6892892" cy="34378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848A57-EF28-A1FD-E963-8A4C2D19CDC3}"/>
              </a:ext>
            </a:extLst>
          </p:cNvPr>
          <p:cNvSpPr txBox="1"/>
          <p:nvPr/>
        </p:nvSpPr>
        <p:spPr>
          <a:xfrm>
            <a:off x="1650939" y="1156583"/>
            <a:ext cx="14477998" cy="8568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55600">
              <a:lnSpc>
                <a:spcPct val="107000"/>
              </a:lnSpc>
              <a:spcAft>
                <a:spcPts val="800"/>
              </a:spcAft>
            </a:pPr>
            <a:r>
              <a:rPr lang="zh-CN" altLang="en-US" sz="5200" dirty="0"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則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then; becomes; will be</a:t>
            </a:r>
            <a:endParaRPr lang="en-US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曲則全</a:t>
            </a:r>
            <a:r>
              <a:rPr lang="en-US" altLang="zh-TW" sz="5200" dirty="0"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曲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bowed down; stooping</a:t>
            </a: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TW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全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whole; preserved</a:t>
            </a: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枉則直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枉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bent</a:t>
            </a: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TW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直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straight </a:t>
            </a:r>
            <a:endParaRPr lang="en-US" altLang="zh-TW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窪則盈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窪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hollow </a:t>
            </a: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TW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盈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full (vessel) </a:t>
            </a:r>
            <a:endParaRPr lang="en-US" altLang="zh-TW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弊則新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弊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worn/worn out</a:t>
            </a: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新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new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fork&#10;&#10;Description automatically generated with low confidence">
            <a:extLst>
              <a:ext uri="{FF2B5EF4-FFF2-40B4-BE49-F238E27FC236}">
                <a16:creationId xmlns:a16="http://schemas.microsoft.com/office/drawing/2014/main" id="{C9806D77-A1AF-B8EE-5428-0652D0CDA17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12595" y1="17684" x2="17176" y2="31679"/>
                        <a14:backgroundMark x1="17176" y1="31679" x2="32125" y2="42451"/>
                        <a14:backgroundMark x1="32125" y1="42451" x2="33906" y2="45674"/>
                        <a14:backgroundMark x1="39186" y1="41349" x2="40585" y2="45674"/>
                        <a14:backgroundMark x1="40585" y1="45674" x2="47837" y2="52926"/>
                        <a14:backgroundMark x1="47837" y1="52926" x2="71501" y2="63444"/>
                        <a14:backgroundMark x1="40967" y1="39398" x2="51908" y2="25785"/>
                        <a14:backgroundMark x1="51908" y1="25785" x2="51527" y2="14758"/>
                        <a14:backgroundMark x1="51527" y1="14758" x2="51336" y2="14334"/>
                        <a14:backgroundMark x1="13486" y1="16115" x2="19593" y2="13020"/>
                        <a14:backgroundMark x1="19593" y1="13020" x2="26272" y2="12341"/>
                        <a14:backgroundMark x1="26272" y1="12341" x2="34606" y2="12935"/>
                        <a14:backgroundMark x1="34606" y1="12935" x2="43957" y2="12765"/>
                        <a14:backgroundMark x1="36578" y1="51230" x2="45420" y2="56955"/>
                        <a14:backgroundMark x1="58715" y1="62850" x2="69975" y2="67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987"/>
          <a:stretch/>
        </p:blipFill>
        <p:spPr>
          <a:xfrm rot="21125497" flipH="1">
            <a:off x="13161607" y="2915159"/>
            <a:ext cx="5566919" cy="4510237"/>
          </a:xfrm>
          <a:prstGeom prst="rect">
            <a:avLst/>
          </a:prstGeom>
        </p:spPr>
      </p:pic>
      <p:pic>
        <p:nvPicPr>
          <p:cNvPr id="14" name="Picture 13" descr="A close-up of a leaf&#10;&#10;Description automatically generated">
            <a:extLst>
              <a:ext uri="{FF2B5EF4-FFF2-40B4-BE49-F238E27FC236}">
                <a16:creationId xmlns:a16="http://schemas.microsoft.com/office/drawing/2014/main" id="{9EB4CF9B-462A-9546-DE53-EC1321C5863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10"/>
          <a:stretch/>
        </p:blipFill>
        <p:spPr>
          <a:xfrm>
            <a:off x="14332240" y="5556865"/>
            <a:ext cx="3874016" cy="433909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10800000">
            <a:off x="15109370" y="6242759"/>
            <a:ext cx="3484355" cy="42170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5FA662-6FE2-4898-DEF4-07FC046E2BA7}"/>
              </a:ext>
            </a:extLst>
          </p:cNvPr>
          <p:cNvSpPr txBox="1"/>
          <p:nvPr/>
        </p:nvSpPr>
        <p:spPr>
          <a:xfrm>
            <a:off x="1406056" y="1345103"/>
            <a:ext cx="15475888" cy="7737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少則得</a:t>
            </a:r>
            <a:r>
              <a:rPr lang="en-US" alt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少</a:t>
            </a: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few; less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5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得</a:t>
            </a: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to get or obtain (something); gain</a:t>
            </a:r>
            <a:endParaRPr lang="en-US" altLang="zh-TW" sz="5500" dirty="0"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多則惑</a:t>
            </a:r>
            <a:r>
              <a:rPr lang="en-US" alt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多</a:t>
            </a: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many; much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5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</a:t>
            </a: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惑</a:t>
            </a: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confused; perplexed</a:t>
            </a:r>
            <a:endParaRPr lang="en-US" altLang="zh-TW" sz="55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是以聖人抱一為天下式。</a:t>
            </a:r>
            <a:endParaRPr lang="en-US" altLang="zh-CN" sz="55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Therefore the sage embraces one 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TW" sz="55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and is a model to the world.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5A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7C1925DE-0381-2E37-665D-54DD913EBA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73" b="89975" l="9977" r="89965">
                        <a14:foregroundMark x1="52113" y1="9773" x2="53756" y2="9773"/>
                        <a14:backgroundMark x1="11854" y1="46351" x2="26174" y2="21099"/>
                        <a14:backgroundMark x1="26174" y1="21099" x2="36561" y2="118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94677">
            <a:off x="12664367" y="4455094"/>
            <a:ext cx="4078925" cy="57066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6AC608-2354-A933-C612-3020E32BE7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21391009" flipH="1">
            <a:off x="14231905" y="4939091"/>
            <a:ext cx="3382060" cy="473867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7597378-4723-F763-9D5F-8E1A9F91B0E6}"/>
              </a:ext>
            </a:extLst>
          </p:cNvPr>
          <p:cNvSpPr txBox="1"/>
          <p:nvPr/>
        </p:nvSpPr>
        <p:spPr>
          <a:xfrm>
            <a:off x="1455823" y="935489"/>
            <a:ext cx="14477998" cy="8416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不自見，故明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見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show; make seen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明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bright; clear</a:t>
            </a:r>
            <a:endParaRPr lang="en-US" altLang="zh-CN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不自是，故彰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是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assert; right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彰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distinguished; well-known</a:t>
            </a:r>
            <a:endParaRPr lang="en-US" altLang="zh-CN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不自伐，故有功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伐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brag; boast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有功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has merit</a:t>
            </a:r>
            <a:endParaRPr lang="en-US" altLang="zh-CN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不自矜，故長</a:t>
            </a:r>
            <a:r>
              <a:rPr lang="en-US" altLang="zh-TW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矜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proud; boast</a:t>
            </a:r>
          </a:p>
          <a:p>
            <a:pPr marL="0" marR="0" indent="3556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2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						</a:t>
            </a:r>
            <a:r>
              <a:rPr lang="zh-CN" sz="52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長</a:t>
            </a:r>
            <a:r>
              <a:rPr lang="en-US" altLang="zh-TW" sz="5200" dirty="0">
                <a:effectLst/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: long; endures</a:t>
            </a:r>
            <a:endParaRPr lang="en-US" sz="52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4561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B2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77254">
            <a:off x="14299880" y="4747997"/>
            <a:ext cx="3574377" cy="500812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6496115">
            <a:off x="14702189" y="7460013"/>
            <a:ext cx="3503778" cy="42405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3BE5E7-82A2-6927-0695-FE2736AFC3D9}"/>
              </a:ext>
            </a:extLst>
          </p:cNvPr>
          <p:cNvSpPr txBox="1"/>
          <p:nvPr/>
        </p:nvSpPr>
        <p:spPr>
          <a:xfrm>
            <a:off x="1704651" y="1181100"/>
            <a:ext cx="14878697" cy="74901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Times New Roman" panose="02020603050405020304" pitchFamily="18" charset="0"/>
              </a:rPr>
              <a:t>夫唯不爭，故天下莫能與之爭。古之所謂曲則全者，豈虛言哉！誠全而歸之</a:t>
            </a:r>
            <a:r>
              <a:rPr lang="zh-TW" sz="5500" dirty="0">
                <a:effectLst/>
                <a:latin typeface="DFKai-SB" panose="03000509000000000000" pitchFamily="65" charset="-120"/>
                <a:ea typeface="DFKai-SB" panose="03000509000000000000" pitchFamily="65" charset="-120"/>
                <a:cs typeface="Microsoft YaHei" panose="020B0503020204020204" pitchFamily="34" charset="-122"/>
              </a:rPr>
              <a:t>。</a:t>
            </a:r>
            <a:endParaRPr lang="en-US" altLang="zh-TW" sz="5500" dirty="0">
              <a:effectLst/>
              <a:latin typeface="DFKai-SB" panose="03000509000000000000" pitchFamily="65" charset="-120"/>
              <a:ea typeface="DFKai-SB" panose="03000509000000000000" pitchFamily="65" charset="-120"/>
              <a:cs typeface="Microsoft YaHei" panose="020B0503020204020204" pitchFamily="34" charset="-122"/>
            </a:endParaRPr>
          </a:p>
          <a:p>
            <a:pPr marL="0" marR="0" indent="3556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500" dirty="0">
                <a:latin typeface="The Seasons" panose="020B0604020202020204" charset="0"/>
                <a:ea typeface="DFKai-SB" panose="03000509000000000000" pitchFamily="65" charset="-120"/>
                <a:cs typeface="Times New Roman" panose="02020603050405020304" pitchFamily="18" charset="0"/>
              </a:rPr>
              <a:t>D. C. Lau: It is because he does not contend that no one in the empire is in a position to contend with him. The way the ancients          had it, 'Bowed down then preserved', is		  no empty saying. Truly it enables one to 		  be preserved to the end.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>
            <a:extLst>
              <a:ext uri="{FF2B5EF4-FFF2-40B4-BE49-F238E27FC236}">
                <a16:creationId xmlns:a16="http://schemas.microsoft.com/office/drawing/2014/main" id="{71923345-2C10-5144-30E0-4076EAB61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0" t="28928" r="3876" b="37281"/>
          <a:stretch/>
        </p:blipFill>
        <p:spPr>
          <a:xfrm flipH="1">
            <a:off x="6441824" y="1269354"/>
            <a:ext cx="9943888" cy="4724954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6029687" y="2092948"/>
            <a:ext cx="10238801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10000" dirty="0">
                <a:solidFill>
                  <a:srgbClr val="373737"/>
                </a:solidFill>
                <a:latin typeface="The Seasons Bold"/>
              </a:rPr>
              <a:t>Comparison of Translations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14339572" y="4375918"/>
            <a:ext cx="2163364" cy="26182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C489DE2-79F4-6B0F-060F-D638F738D9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14" y="4526799"/>
            <a:ext cx="7963586" cy="530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956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5A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14CEAFD-4513-E54B-D3F4-326D8A962A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150" b="20160"/>
          <a:stretch/>
        </p:blipFill>
        <p:spPr>
          <a:xfrm rot="20444968" flipH="1">
            <a:off x="15499322" y="5972041"/>
            <a:ext cx="3400213" cy="4384491"/>
          </a:xfrm>
          <a:prstGeom prst="rect">
            <a:avLst/>
          </a:prstGeom>
        </p:spPr>
      </p:pic>
      <p:sp>
        <p:nvSpPr>
          <p:cNvPr id="14" name="TextBox 7">
            <a:extLst>
              <a:ext uri="{FF2B5EF4-FFF2-40B4-BE49-F238E27FC236}">
                <a16:creationId xmlns:a16="http://schemas.microsoft.com/office/drawing/2014/main" id="{89CAC9B4-D02F-EA2A-8306-084A5120BB82}"/>
              </a:ext>
            </a:extLst>
          </p:cNvPr>
          <p:cNvSpPr txBox="1"/>
          <p:nvPr/>
        </p:nvSpPr>
        <p:spPr>
          <a:xfrm>
            <a:off x="609600" y="952500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D. C. Lau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86FD75-8B88-2412-4134-FFAB30F1C360}"/>
              </a:ext>
            </a:extLst>
          </p:cNvPr>
          <p:cNvSpPr txBox="1"/>
          <p:nvPr/>
        </p:nvSpPr>
        <p:spPr>
          <a:xfrm>
            <a:off x="1066800" y="2095500"/>
            <a:ext cx="8077200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The Seasons" panose="020B0604020202020204" charset="0"/>
              </a:rPr>
              <a:t>Bowed down then preserved;</a:t>
            </a:r>
          </a:p>
          <a:p>
            <a:r>
              <a:rPr lang="en-US" sz="4000" dirty="0">
                <a:latin typeface="The Seasons" panose="020B0604020202020204" charset="0"/>
              </a:rPr>
              <a:t>Bent then straight;</a:t>
            </a:r>
          </a:p>
          <a:p>
            <a:r>
              <a:rPr lang="en-US" sz="4000" dirty="0">
                <a:latin typeface="The Seasons" panose="020B0604020202020204" charset="0"/>
              </a:rPr>
              <a:t>Hollow then full;</a:t>
            </a:r>
          </a:p>
          <a:p>
            <a:r>
              <a:rPr lang="en-US" sz="4000" dirty="0">
                <a:latin typeface="The Seasons" panose="020B0604020202020204" charset="0"/>
              </a:rPr>
              <a:t>Worn then new;</a:t>
            </a:r>
          </a:p>
          <a:p>
            <a:r>
              <a:rPr lang="en-US" sz="4000" dirty="0">
                <a:latin typeface="The Seasons" panose="020B0604020202020204" charset="0"/>
              </a:rPr>
              <a:t>A little then benefited;</a:t>
            </a:r>
          </a:p>
          <a:p>
            <a:r>
              <a:rPr lang="en-US" sz="4000" dirty="0">
                <a:latin typeface="The Seasons" panose="020B0604020202020204" charset="0"/>
              </a:rPr>
              <a:t>A lot then perplexed.</a:t>
            </a:r>
          </a:p>
          <a:p>
            <a:r>
              <a:rPr lang="en-US" sz="4000" dirty="0">
                <a:latin typeface="The Seasons" panose="020B0604020202020204" charset="0"/>
              </a:rPr>
              <a:t>Therefore the sage embraces the One and is a model for the empire.</a:t>
            </a:r>
          </a:p>
          <a:p>
            <a:r>
              <a:rPr lang="en-US" sz="4000" dirty="0">
                <a:latin typeface="The Seasons" panose="020B0604020202020204" charset="0"/>
              </a:rPr>
              <a:t>He does not show himself, and so is conspicuous;</a:t>
            </a:r>
          </a:p>
          <a:p>
            <a:r>
              <a:rPr lang="en-US" sz="4000" dirty="0">
                <a:latin typeface="The Seasons" panose="020B0604020202020204" charset="0"/>
              </a:rPr>
              <a:t>He does not consider himself right, and so is illustrious;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A16402-AFE4-A44F-F6F8-C5D53A66180C}"/>
              </a:ext>
            </a:extLst>
          </p:cNvPr>
          <p:cNvSpPr txBox="1"/>
          <p:nvPr/>
        </p:nvSpPr>
        <p:spPr>
          <a:xfrm>
            <a:off x="9274628" y="2095500"/>
            <a:ext cx="7924800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The Seasons" panose="020B0604020202020204" charset="0"/>
              </a:rPr>
              <a:t>He does not brag, and so has merit;</a:t>
            </a:r>
          </a:p>
          <a:p>
            <a:r>
              <a:rPr lang="en-US" sz="4000" dirty="0">
                <a:latin typeface="The Seasons" panose="020B0604020202020204" charset="0"/>
              </a:rPr>
              <a:t>He does not boast, and so endures.</a:t>
            </a:r>
          </a:p>
          <a:p>
            <a:r>
              <a:rPr lang="en-US" sz="4000" dirty="0">
                <a:latin typeface="The Seasons" panose="020B0604020202020204" charset="0"/>
              </a:rPr>
              <a:t>It is because he does not contend that no one in the empire is in a position to contend with him.</a:t>
            </a:r>
          </a:p>
          <a:p>
            <a:r>
              <a:rPr lang="en-US" sz="4000" dirty="0">
                <a:latin typeface="The Seasons" panose="020B0604020202020204" charset="0"/>
              </a:rPr>
              <a:t>The way the ancients had it, 'Bowed down then preserved', is no empty saying.</a:t>
            </a:r>
          </a:p>
          <a:p>
            <a:r>
              <a:rPr lang="en-US" sz="4000" dirty="0">
                <a:latin typeface="The Seasons" panose="020B0604020202020204" charset="0"/>
              </a:rPr>
              <a:t>Truly it enables one to be preserved to the end.</a:t>
            </a:r>
          </a:p>
        </p:txBody>
      </p:sp>
    </p:spTree>
    <p:extLst>
      <p:ext uri="{BB962C8B-B14F-4D97-AF65-F5344CB8AC3E}">
        <p14:creationId xmlns:p14="http://schemas.microsoft.com/office/powerpoint/2010/main" val="1123142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fork&#10;&#10;Description automatically generated with low confidence">
            <a:extLst>
              <a:ext uri="{FF2B5EF4-FFF2-40B4-BE49-F238E27FC236}">
                <a16:creationId xmlns:a16="http://schemas.microsoft.com/office/drawing/2014/main" id="{C9806D77-A1AF-B8EE-5428-0652D0CDA17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12595" y1="17684" x2="17176" y2="31679"/>
                        <a14:backgroundMark x1="17176" y1="31679" x2="32125" y2="42451"/>
                        <a14:backgroundMark x1="32125" y1="42451" x2="33906" y2="45674"/>
                        <a14:backgroundMark x1="39186" y1="41349" x2="40585" y2="45674"/>
                        <a14:backgroundMark x1="40585" y1="45674" x2="47837" y2="52926"/>
                        <a14:backgroundMark x1="47837" y1="52926" x2="71501" y2="63444"/>
                        <a14:backgroundMark x1="40967" y1="39398" x2="51908" y2="25785"/>
                        <a14:backgroundMark x1="51908" y1="25785" x2="51527" y2="14758"/>
                        <a14:backgroundMark x1="51527" y1="14758" x2="51336" y2="14334"/>
                        <a14:backgroundMark x1="13486" y1="16115" x2="19593" y2="13020"/>
                        <a14:backgroundMark x1="19593" y1="13020" x2="26272" y2="12341"/>
                        <a14:backgroundMark x1="26272" y1="12341" x2="34606" y2="12935"/>
                        <a14:backgroundMark x1="34606" y1="12935" x2="43957" y2="12765"/>
                        <a14:backgroundMark x1="36578" y1="51230" x2="45420" y2="56955"/>
                        <a14:backgroundMark x1="58715" y1="62850" x2="69975" y2="67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987"/>
          <a:stretch/>
        </p:blipFill>
        <p:spPr>
          <a:xfrm rot="21125497" flipH="1">
            <a:off x="13466407" y="2888381"/>
            <a:ext cx="5566919" cy="451023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5109370" y="6242759"/>
            <a:ext cx="3484355" cy="42170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F2043E-9CB6-B199-E3A9-C1FA882817D2}"/>
              </a:ext>
            </a:extLst>
          </p:cNvPr>
          <p:cNvSpPr txBox="1"/>
          <p:nvPr/>
        </p:nvSpPr>
        <p:spPr>
          <a:xfrm>
            <a:off x="1295400" y="876300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James </a:t>
            </a:r>
            <a:r>
              <a:rPr lang="en-US" altLang="zh-CN" sz="8000" dirty="0" err="1">
                <a:solidFill>
                  <a:srgbClr val="373737"/>
                </a:solidFill>
                <a:latin typeface="The Seasons Bold"/>
              </a:rPr>
              <a:t>Legge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566D4B-49F3-0966-4F01-843E8B5AC4E7}"/>
              </a:ext>
            </a:extLst>
          </p:cNvPr>
          <p:cNvSpPr txBox="1"/>
          <p:nvPr/>
        </p:nvSpPr>
        <p:spPr>
          <a:xfrm>
            <a:off x="1257300" y="2019300"/>
            <a:ext cx="15773400" cy="7627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en-US" sz="3600" dirty="0">
                <a:latin typeface="The Seasons" panose="020B0604020202020204" charset="0"/>
              </a:rPr>
              <a:t>(The increase granted to humility)</a:t>
            </a:r>
          </a:p>
          <a:p>
            <a:pPr>
              <a:lnSpc>
                <a:spcPct val="114000"/>
              </a:lnSpc>
            </a:pPr>
            <a:r>
              <a:rPr lang="en-US" sz="3600" dirty="0">
                <a:latin typeface="The Seasons" panose="020B0604020202020204" charset="0"/>
              </a:rPr>
              <a:t>The partial becomes complete; the crooked, straight; the empty, full; the worn out, new. He whose (desires) are few gets them; he whose 	 (desires) are many goes astray.</a:t>
            </a:r>
          </a:p>
          <a:p>
            <a:pPr>
              <a:lnSpc>
                <a:spcPct val="114000"/>
              </a:lnSpc>
            </a:pPr>
            <a:r>
              <a:rPr lang="en-US" sz="3600" dirty="0">
                <a:latin typeface="The Seasons" panose="020B0604020202020204" charset="0"/>
              </a:rPr>
              <a:t>Therefore the sage holds in his embrace the one thing (of humility), and manifests it to all the world. He is free from self-display, and therefore he shines; from self-assertion, and therefore he is distinguished; from self-boasting, and therefore his merit is acknowledged; from self-complacency, and therefore he acquires superiority. It is because he is thus free from striving that therefore no one in the world is able to strive with him.</a:t>
            </a:r>
          </a:p>
          <a:p>
            <a:pPr>
              <a:lnSpc>
                <a:spcPct val="114000"/>
              </a:lnSpc>
            </a:pPr>
            <a:r>
              <a:rPr lang="en-US" sz="3600" dirty="0">
                <a:latin typeface="The Seasons" panose="020B0604020202020204" charset="0"/>
              </a:rPr>
              <a:t>That saying of the ancients that 'the partial becomes complete' was</a:t>
            </a:r>
          </a:p>
          <a:p>
            <a:pPr>
              <a:lnSpc>
                <a:spcPct val="114000"/>
              </a:lnSpc>
            </a:pPr>
            <a:r>
              <a:rPr lang="en-US" sz="3600" dirty="0">
                <a:latin typeface="The Seasons" panose="020B0604020202020204" charset="0"/>
              </a:rPr>
              <a:t>not vainly spoken:—all real completion is comprehended under it.</a:t>
            </a:r>
          </a:p>
        </p:txBody>
      </p:sp>
    </p:spTree>
    <p:extLst>
      <p:ext uri="{BB962C8B-B14F-4D97-AF65-F5344CB8AC3E}">
        <p14:creationId xmlns:p14="http://schemas.microsoft.com/office/powerpoint/2010/main" val="3324462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D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1193741">
            <a:off x="14474883" y="5957306"/>
            <a:ext cx="3466483" cy="485511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771336">
            <a:off x="11941151" y="4460600"/>
            <a:ext cx="4097672" cy="574132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013051" y="8384865"/>
            <a:ext cx="6892892" cy="34378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71B340-E9E7-52DA-B2D8-F3875B2B6CA4}"/>
              </a:ext>
            </a:extLst>
          </p:cNvPr>
          <p:cNvSpPr txBox="1"/>
          <p:nvPr/>
        </p:nvSpPr>
        <p:spPr>
          <a:xfrm>
            <a:off x="228599" y="1943100"/>
            <a:ext cx="4267200" cy="22987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endParaRPr lang="en-US" altLang="zh-CN" sz="24000" dirty="0">
              <a:solidFill>
                <a:srgbClr val="373737"/>
              </a:solidFill>
              <a:latin typeface="The Seasons Bold"/>
            </a:endParaRPr>
          </a:p>
          <a:p>
            <a:pPr algn="ctr">
              <a:lnSpc>
                <a:spcPts val="7500"/>
              </a:lnSpc>
            </a:pPr>
            <a:r>
              <a:rPr lang="en-US" altLang="zh-CN" sz="24000" dirty="0">
                <a:solidFill>
                  <a:srgbClr val="A89D94"/>
                </a:solidFill>
                <a:latin typeface="The Seasons Bold"/>
              </a:rPr>
              <a:t>“</a:t>
            </a:r>
            <a:endParaRPr lang="en-US" sz="24000" dirty="0">
              <a:solidFill>
                <a:srgbClr val="A89D94"/>
              </a:solidFill>
              <a:latin typeface="The Seasons Bol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08FC7D-6B6F-8351-034B-92C03DE7E679}"/>
              </a:ext>
            </a:extLst>
          </p:cNvPr>
          <p:cNvSpPr txBox="1"/>
          <p:nvPr/>
        </p:nvSpPr>
        <p:spPr>
          <a:xfrm>
            <a:off x="1905000" y="1638300"/>
            <a:ext cx="14020801" cy="7704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5000"/>
              </a:lnSpc>
            </a:pPr>
            <a:r>
              <a:rPr lang="en-GB" sz="5000" dirty="0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		So far I have read four different versions … All these versions are literal translations, and the key word is phonetically transcribed as “</a:t>
            </a:r>
            <a:r>
              <a:rPr lang="en-GB" sz="5000" dirty="0" err="1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tao</a:t>
            </a:r>
            <a:r>
              <a:rPr lang="en-GB" sz="5000" dirty="0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” or “</a:t>
            </a:r>
            <a:r>
              <a:rPr lang="en-GB" sz="5000" dirty="0" err="1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dao</a:t>
            </a:r>
            <a:r>
              <a:rPr lang="en-GB" sz="5000" dirty="0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”, except for [Arthur] </a:t>
            </a:r>
            <a:r>
              <a:rPr lang="en-GB" sz="5000" dirty="0" err="1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Waley</a:t>
            </a:r>
            <a:r>
              <a:rPr lang="en-GB" sz="5000" dirty="0"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			      who translates it as “the way”. 				       This cannot be easily understood 				   by the modern reader.</a:t>
            </a:r>
          </a:p>
          <a:p>
            <a:pPr>
              <a:lnSpc>
                <a:spcPct val="125000"/>
              </a:lnSpc>
            </a:pPr>
            <a:r>
              <a:rPr lang="en-GB" sz="5000" dirty="0">
                <a:latin typeface="The Seasons" panose="020B0604020202020204" charset="0"/>
              </a:rPr>
              <a:t>							- Xu </a:t>
            </a:r>
            <a:r>
              <a:rPr lang="en-GB" sz="5000" dirty="0" err="1">
                <a:latin typeface="The Seasons" panose="020B0604020202020204" charset="0"/>
              </a:rPr>
              <a:t>Yuanchong</a:t>
            </a:r>
            <a:endParaRPr lang="en-GB" sz="5000" dirty="0">
              <a:latin typeface="The Seasons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614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16002000" y="-414015"/>
            <a:ext cx="2621162" cy="3172359"/>
          </a:xfrm>
          <a:prstGeom prst="rect">
            <a:avLst/>
          </a:prstGeom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51761D78-AEF0-08DE-79FA-D50D15CEFFF4}"/>
              </a:ext>
            </a:extLst>
          </p:cNvPr>
          <p:cNvSpPr txBox="1"/>
          <p:nvPr/>
        </p:nvSpPr>
        <p:spPr>
          <a:xfrm>
            <a:off x="838200" y="952500"/>
            <a:ext cx="80772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Xu </a:t>
            </a:r>
            <a:r>
              <a:rPr lang="en-US" altLang="zh-CN" sz="8000" dirty="0" err="1">
                <a:solidFill>
                  <a:srgbClr val="373737"/>
                </a:solidFill>
                <a:latin typeface="The Seasons Bold"/>
              </a:rPr>
              <a:t>Yuanchong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F86E71-D917-5305-FD2B-39C0A459D92F}"/>
              </a:ext>
            </a:extLst>
          </p:cNvPr>
          <p:cNvSpPr txBox="1"/>
          <p:nvPr/>
        </p:nvSpPr>
        <p:spPr>
          <a:xfrm>
            <a:off x="1066800" y="2095500"/>
            <a:ext cx="8077200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The Seasons" panose="020B0604020202020204" charset="0"/>
              </a:rPr>
              <a:t>Stooping, you will be preserved.</a:t>
            </a:r>
          </a:p>
          <a:p>
            <a:r>
              <a:rPr lang="en-US" sz="4000" dirty="0">
                <a:latin typeface="The Seasons" panose="020B0604020202020204" charset="0"/>
              </a:rPr>
              <a:t>Wronged, you will be righted.</a:t>
            </a:r>
          </a:p>
          <a:p>
            <a:r>
              <a:rPr lang="en-US" sz="4000" dirty="0">
                <a:latin typeface="The Seasons" panose="020B0604020202020204" charset="0"/>
              </a:rPr>
              <a:t>Hollow, you will be filled.</a:t>
            </a:r>
          </a:p>
          <a:p>
            <a:r>
              <a:rPr lang="en-US" sz="4000" dirty="0">
                <a:latin typeface="The Seasons" panose="020B0604020202020204" charset="0"/>
              </a:rPr>
              <a:t>Worn out, you will be renewed.</a:t>
            </a:r>
          </a:p>
          <a:p>
            <a:r>
              <a:rPr lang="en-US" sz="4000" dirty="0">
                <a:latin typeface="The Seasons" panose="020B0604020202020204" charset="0"/>
              </a:rPr>
              <a:t>Having little, you may gain;</a:t>
            </a:r>
          </a:p>
          <a:p>
            <a:r>
              <a:rPr lang="en-US" sz="4000" dirty="0">
                <a:latin typeface="The Seasons" panose="020B0604020202020204" charset="0"/>
              </a:rPr>
              <a:t>having much, you may be at a loss.</a:t>
            </a:r>
          </a:p>
          <a:p>
            <a:r>
              <a:rPr lang="en-US" sz="4000" dirty="0">
                <a:latin typeface="The Seasons" panose="020B0604020202020204" charset="0"/>
              </a:rPr>
              <a:t>So the sage holds on to one</a:t>
            </a:r>
          </a:p>
          <a:p>
            <a:r>
              <a:rPr lang="en-US" sz="4000" dirty="0">
                <a:latin typeface="The Seasons" panose="020B0604020202020204" charset="0"/>
              </a:rPr>
              <a:t>to be the model for the world.</a:t>
            </a:r>
          </a:p>
          <a:p>
            <a:r>
              <a:rPr lang="en-US" sz="4000" dirty="0">
                <a:latin typeface="The Seasons" panose="020B0604020202020204" charset="0"/>
              </a:rPr>
              <a:t>He does not show himself,</a:t>
            </a:r>
          </a:p>
          <a:p>
            <a:r>
              <a:rPr lang="en-US" sz="4000" dirty="0">
                <a:latin typeface="The Seasons" panose="020B0604020202020204" charset="0"/>
              </a:rPr>
              <a:t>so he is seen everywhere.</a:t>
            </a:r>
          </a:p>
          <a:p>
            <a:r>
              <a:rPr lang="en-US" sz="4000" dirty="0">
                <a:latin typeface="The Seasons" panose="020B0604020202020204" charset="0"/>
              </a:rPr>
              <a:t>He does not assert himself,</a:t>
            </a:r>
          </a:p>
          <a:p>
            <a:r>
              <a:rPr lang="en-US" sz="4000" dirty="0">
                <a:latin typeface="The Seasons" panose="020B0604020202020204" charset="0"/>
              </a:rPr>
              <a:t>so he is well-known.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C2EFEE-92A4-979A-FD23-1FAF693C6833}"/>
              </a:ext>
            </a:extLst>
          </p:cNvPr>
          <p:cNvSpPr txBox="1"/>
          <p:nvPr/>
        </p:nvSpPr>
        <p:spPr>
          <a:xfrm>
            <a:off x="9274628" y="2095500"/>
            <a:ext cx="7924800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The Seasons" panose="020B0604020202020204" charset="0"/>
              </a:rPr>
              <a:t>He does not boast,</a:t>
            </a:r>
          </a:p>
          <a:p>
            <a:r>
              <a:rPr lang="en-US" sz="4000" dirty="0">
                <a:latin typeface="The Seasons" panose="020B0604020202020204" charset="0"/>
              </a:rPr>
              <a:t>so he wins success.</a:t>
            </a:r>
          </a:p>
          <a:p>
            <a:r>
              <a:rPr lang="en-US" sz="4000" dirty="0">
                <a:latin typeface="The Seasons" panose="020B0604020202020204" charset="0"/>
              </a:rPr>
              <a:t>He is not proud,</a:t>
            </a:r>
          </a:p>
          <a:p>
            <a:r>
              <a:rPr lang="en-US" sz="4000" dirty="0">
                <a:latin typeface="The Seasons" panose="020B0604020202020204" charset="0"/>
              </a:rPr>
              <a:t>so he can lead.</a:t>
            </a:r>
          </a:p>
          <a:p>
            <a:r>
              <a:rPr lang="en-US" sz="4000" dirty="0">
                <a:latin typeface="The Seasons" panose="020B0604020202020204" charset="0"/>
              </a:rPr>
              <a:t>As he contends for nothing,</a:t>
            </a:r>
          </a:p>
          <a:p>
            <a:r>
              <a:rPr lang="en-US" sz="4000" dirty="0">
                <a:latin typeface="The Seasons" panose="020B0604020202020204" charset="0"/>
              </a:rPr>
              <a:t>none in the world could contend with him.</a:t>
            </a:r>
          </a:p>
          <a:p>
            <a:r>
              <a:rPr lang="en-US" sz="4000" dirty="0">
                <a:latin typeface="The Seasons" panose="020B0604020202020204" charset="0"/>
              </a:rPr>
              <a:t>Is it not true for the ancients to say,</a:t>
            </a:r>
          </a:p>
          <a:p>
            <a:r>
              <a:rPr lang="en-US" sz="4000" dirty="0">
                <a:latin typeface="The Seasons" panose="020B0604020202020204" charset="0"/>
              </a:rPr>
              <a:t>“Stooping, you will be preserved”?</a:t>
            </a:r>
          </a:p>
          <a:p>
            <a:r>
              <a:rPr lang="en-US" sz="4000" dirty="0">
                <a:latin typeface="The Seasons" panose="020B0604020202020204" charset="0"/>
              </a:rPr>
              <a:t>It is indeed the whole truth to which lead all the ways.</a:t>
            </a:r>
          </a:p>
        </p:txBody>
      </p:sp>
    </p:spTree>
    <p:extLst>
      <p:ext uri="{BB962C8B-B14F-4D97-AF65-F5344CB8AC3E}">
        <p14:creationId xmlns:p14="http://schemas.microsoft.com/office/powerpoint/2010/main" val="1228207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B2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77254">
            <a:off x="14866570" y="4747996"/>
            <a:ext cx="3574377" cy="500812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6496115">
            <a:off x="14702189" y="7460013"/>
            <a:ext cx="3503778" cy="424057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656012" y="1099457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James </a:t>
            </a:r>
            <a:r>
              <a:rPr lang="en-US" altLang="zh-CN" sz="8000" dirty="0" err="1">
                <a:solidFill>
                  <a:srgbClr val="373737"/>
                </a:solidFill>
                <a:latin typeface="The Seasons Bold"/>
              </a:rPr>
              <a:t>Legge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0088FD-53E6-AA9A-4E27-DAFFFC92D371}"/>
              </a:ext>
            </a:extLst>
          </p:cNvPr>
          <p:cNvSpPr txBox="1"/>
          <p:nvPr/>
        </p:nvSpPr>
        <p:spPr>
          <a:xfrm>
            <a:off x="10210800" y="1099457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D. C. Lau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0CBC15-C8CE-EB03-FAC8-DF8B846032D0}"/>
              </a:ext>
            </a:extLst>
          </p:cNvPr>
          <p:cNvSpPr txBox="1"/>
          <p:nvPr/>
        </p:nvSpPr>
        <p:spPr>
          <a:xfrm>
            <a:off x="1551243" y="2628900"/>
            <a:ext cx="7462130" cy="5563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e Seasons" panose="020B0604020202020204" charset="0"/>
                <a:ea typeface="+mn-ea"/>
                <a:cs typeface="+mn-cs"/>
              </a:rPr>
              <a:t>The partial becomes complete; the crooked, straight; the empty, full; the worn out, new. He whose (desires) are few gets them; he whose (desires) are many goes astray.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70DD3B-778D-7EF3-8D3A-44B745645B36}"/>
              </a:ext>
            </a:extLst>
          </p:cNvPr>
          <p:cNvSpPr txBox="1"/>
          <p:nvPr/>
        </p:nvSpPr>
        <p:spPr>
          <a:xfrm>
            <a:off x="9274629" y="2628900"/>
            <a:ext cx="7924800" cy="4774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Bowed down then preserved;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Bent then straight;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Hollow then full;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Worn then new;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A little then benefited;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A lot then perplexed. </a:t>
            </a:r>
          </a:p>
        </p:txBody>
      </p:sp>
    </p:spTree>
    <p:extLst>
      <p:ext uri="{BB962C8B-B14F-4D97-AF65-F5344CB8AC3E}">
        <p14:creationId xmlns:p14="http://schemas.microsoft.com/office/powerpoint/2010/main" val="3469581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lose-up of a leaf&#10;&#10;Description automatically generated">
            <a:extLst>
              <a:ext uri="{FF2B5EF4-FFF2-40B4-BE49-F238E27FC236}">
                <a16:creationId xmlns:a16="http://schemas.microsoft.com/office/drawing/2014/main" id="{9EB4CF9B-462A-9546-DE53-EC1321C586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35726"/>
          <a:stretch/>
        </p:blipFill>
        <p:spPr>
          <a:xfrm rot="20581003" flipH="1">
            <a:off x="14305719" y="4135937"/>
            <a:ext cx="3874016" cy="373392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15457251" y="6342479"/>
            <a:ext cx="3484355" cy="4217070"/>
          </a:xfrm>
          <a:prstGeom prst="rect">
            <a:avLst/>
          </a:prstGeom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A7AF99AA-D2E0-85C6-90EA-86B2C8394C00}"/>
              </a:ext>
            </a:extLst>
          </p:cNvPr>
          <p:cNvSpPr txBox="1"/>
          <p:nvPr/>
        </p:nvSpPr>
        <p:spPr>
          <a:xfrm>
            <a:off x="1656012" y="1099457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James </a:t>
            </a:r>
            <a:r>
              <a:rPr lang="en-US" altLang="zh-CN" sz="8000" dirty="0" err="1">
                <a:solidFill>
                  <a:srgbClr val="373737"/>
                </a:solidFill>
                <a:latin typeface="The Seasons Bold"/>
              </a:rPr>
              <a:t>Legge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E274D-2A8A-8AC7-ACF6-0B7009048092}"/>
              </a:ext>
            </a:extLst>
          </p:cNvPr>
          <p:cNvSpPr txBox="1"/>
          <p:nvPr/>
        </p:nvSpPr>
        <p:spPr>
          <a:xfrm>
            <a:off x="10210800" y="1099457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D. C. Lau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D899AD-A9B1-B9F9-816F-61343C708C6B}"/>
              </a:ext>
            </a:extLst>
          </p:cNvPr>
          <p:cNvSpPr txBox="1"/>
          <p:nvPr/>
        </p:nvSpPr>
        <p:spPr>
          <a:xfrm>
            <a:off x="1551241" y="2431698"/>
            <a:ext cx="7462130" cy="71424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he Seasons" panose="020B0604020202020204" charset="0"/>
                <a:ea typeface="+mn-ea"/>
                <a:cs typeface="+mn-cs"/>
              </a:rPr>
              <a:t>He is free from self-display, and therefore he shines; from self-assertion, and therefore he is distinguished; from self-boasting, and therefore his merit is acknowledged; from self-complacency, and therefore he acquires superiority.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BBAD25-EBA5-8930-08F2-927BC112267F}"/>
              </a:ext>
            </a:extLst>
          </p:cNvPr>
          <p:cNvSpPr txBox="1"/>
          <p:nvPr/>
        </p:nvSpPr>
        <p:spPr>
          <a:xfrm>
            <a:off x="9274631" y="2431698"/>
            <a:ext cx="7924800" cy="6748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He does not show himself, and so is conspicuous;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He does not consider </a:t>
            </a:r>
          </a:p>
          <a:p>
            <a:pPr>
              <a:lnSpc>
                <a:spcPct val="114000"/>
              </a:lnSpc>
            </a:pPr>
            <a:r>
              <a:rPr lang="en-US" sz="4500" dirty="0">
                <a:latin typeface="The Seasons" panose="020B0604020202020204" charset="0"/>
              </a:rPr>
              <a:t>himself right, and so is illustrious;</a:t>
            </a:r>
          </a:p>
          <a:p>
            <a:r>
              <a:rPr lang="en-US" sz="4400" dirty="0">
                <a:latin typeface="The Seasons" panose="020B0604020202020204" charset="0"/>
              </a:rPr>
              <a:t>He does not brag, and so has merit;</a:t>
            </a:r>
          </a:p>
          <a:p>
            <a:r>
              <a:rPr lang="en-US" sz="4400" dirty="0">
                <a:latin typeface="The Seasons" panose="020B0604020202020204" charset="0"/>
              </a:rPr>
              <a:t>He does not boast, and so endures.</a:t>
            </a:r>
          </a:p>
        </p:txBody>
      </p:sp>
    </p:spTree>
    <p:extLst>
      <p:ext uri="{BB962C8B-B14F-4D97-AF65-F5344CB8AC3E}">
        <p14:creationId xmlns:p14="http://schemas.microsoft.com/office/powerpoint/2010/main" val="3304234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>
            <a:extLst>
              <a:ext uri="{FF2B5EF4-FFF2-40B4-BE49-F238E27FC236}">
                <a16:creationId xmlns:a16="http://schemas.microsoft.com/office/drawing/2014/main" id="{71923345-2C10-5144-30E0-4076EAB61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1" t="32062" r="3914" b="42859"/>
          <a:stretch/>
        </p:blipFill>
        <p:spPr>
          <a:xfrm flipH="1">
            <a:off x="6781800" y="1874341"/>
            <a:ext cx="8639454" cy="30480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5982126" y="2628899"/>
            <a:ext cx="10238801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10000" dirty="0">
                <a:solidFill>
                  <a:srgbClr val="373737"/>
                </a:solidFill>
                <a:latin typeface="The Seasons Bold"/>
              </a:rPr>
              <a:t>Conclusion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800000">
            <a:off x="14221064" y="3527690"/>
            <a:ext cx="2163364" cy="26182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C489DE2-79F4-6B0F-060F-D638F738D9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771900"/>
            <a:ext cx="7963586" cy="530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18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F01CBA7B-53E4-5AE2-B099-B1F46C9E48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" b="70693"/>
          <a:stretch/>
        </p:blipFill>
        <p:spPr>
          <a:xfrm rot="112666">
            <a:off x="1223451" y="779139"/>
            <a:ext cx="8054737" cy="1968175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flipH="1">
            <a:off x="16002000" y="-414015"/>
            <a:ext cx="2621162" cy="317235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372661">
            <a:off x="-103190" y="5334165"/>
            <a:ext cx="3814488" cy="5342531"/>
          </a:xfrm>
          <a:prstGeom prst="rect">
            <a:avLst/>
          </a:prstGeom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51761D78-AEF0-08DE-79FA-D50D15CEFFF4}"/>
              </a:ext>
            </a:extLst>
          </p:cNvPr>
          <p:cNvSpPr txBox="1"/>
          <p:nvPr/>
        </p:nvSpPr>
        <p:spPr>
          <a:xfrm>
            <a:off x="1600200" y="1562100"/>
            <a:ext cx="6442960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altLang="zh-CN" sz="8000" dirty="0">
                <a:solidFill>
                  <a:srgbClr val="373737"/>
                </a:solidFill>
                <a:latin typeface="The Seasons Bold"/>
              </a:rPr>
              <a:t>Bibliography</a:t>
            </a:r>
            <a:endParaRPr lang="en-US" sz="8000" dirty="0">
              <a:solidFill>
                <a:srgbClr val="373737"/>
              </a:solidFill>
              <a:latin typeface="The Seasons Bol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C16E8C-2DB2-0A5B-38D6-656A469D52F0}"/>
              </a:ext>
            </a:extLst>
          </p:cNvPr>
          <p:cNvSpPr txBox="1"/>
          <p:nvPr/>
        </p:nvSpPr>
        <p:spPr>
          <a:xfrm>
            <a:off x="2895600" y="3157079"/>
            <a:ext cx="14554200" cy="67673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>
              <a:lnSpc>
                <a:spcPct val="125000"/>
              </a:lnSpc>
              <a:spcBef>
                <a:spcPts val="0"/>
              </a:spcBef>
            </a:pPr>
            <a:r>
              <a:rPr lang="en-GB" sz="3500" i="1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Chinese-English Edition: The Old Master Modernized Laws Divine and Human</a:t>
            </a:r>
            <a:r>
              <a:rPr lang="en-GB" sz="3500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, trans. by Xu </a:t>
            </a:r>
            <a:r>
              <a:rPr lang="en-GB" sz="3500" dirty="0" err="1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Yuanchong</a:t>
            </a:r>
            <a:r>
              <a:rPr lang="en-GB" sz="3500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(Beijing: High Education Press, 2003)</a:t>
            </a:r>
            <a:endParaRPr lang="en-US" sz="3500" dirty="0">
              <a:solidFill>
                <a:srgbClr val="373737"/>
              </a:solidFill>
              <a:effectLst/>
              <a:latin typeface="The Seasons" panose="020B060402020202020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25000"/>
              </a:lnSpc>
              <a:spcBef>
                <a:spcPts val="0"/>
              </a:spcBef>
            </a:pPr>
            <a:r>
              <a:rPr lang="en-GB" sz="3500" i="1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Lao Tzu: Tao </a:t>
            </a:r>
            <a:r>
              <a:rPr lang="en-GB" sz="3500" i="1" dirty="0" err="1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Te</a:t>
            </a:r>
            <a:r>
              <a:rPr lang="en-GB" sz="3500" i="1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Ching</a:t>
            </a:r>
            <a:r>
              <a:rPr lang="en-GB" sz="3500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, trans. by D. C. Lau (England: Penguin Books, 1963)</a:t>
            </a:r>
          </a:p>
          <a:p>
            <a:pPr marL="457200" marR="0" indent="-457200">
              <a:lnSpc>
                <a:spcPct val="125000"/>
              </a:lnSpc>
              <a:spcBef>
                <a:spcPts val="0"/>
              </a:spcBef>
            </a:pPr>
            <a:r>
              <a:rPr lang="en-GB" sz="3500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Moeller, Hans-Georg, </a:t>
            </a:r>
            <a:r>
              <a:rPr lang="en-GB" sz="3500" i="1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The Philosophy of the </a:t>
            </a:r>
            <a:r>
              <a:rPr lang="en-GB" sz="3500" i="1" dirty="0" err="1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Daodejing</a:t>
            </a:r>
            <a:r>
              <a:rPr lang="en-GB" sz="3500" dirty="0">
                <a:solidFill>
                  <a:srgbClr val="373737"/>
                </a:solidFill>
                <a:effectLst/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(New York: Columbia University Press, 2006)</a:t>
            </a:r>
          </a:p>
          <a:p>
            <a:pPr marL="457200" marR="0" indent="-457200">
              <a:lnSpc>
                <a:spcPct val="125000"/>
              </a:lnSpc>
              <a:spcBef>
                <a:spcPts val="0"/>
              </a:spcBef>
            </a:pP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3500" i="1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Laozi Dao De Jing: Master </a:t>
            </a:r>
            <a:r>
              <a:rPr lang="en-US" sz="3500" i="1" dirty="0" err="1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Hanshan’s</a:t>
            </a:r>
            <a:r>
              <a:rPr lang="en-US" sz="3500" i="1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Annotations</a:t>
            </a: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US" sz="3500" dirty="0" err="1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Boruo</a:t>
            </a: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3500" dirty="0" err="1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Wenhai</a:t>
            </a: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 	     &lt; https://book.bfnn.org/books2/1731.htm#a01&gt; [accessed 11 July 2022]</a:t>
            </a:r>
          </a:p>
          <a:p>
            <a:pPr marL="457200" marR="0" indent="-457200">
              <a:lnSpc>
                <a:spcPct val="125000"/>
              </a:lnSpc>
            </a:pP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Laozi, </a:t>
            </a:r>
            <a:r>
              <a:rPr lang="en-US" sz="3500" i="1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Dao De Jing</a:t>
            </a: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, Chinese Text Project </a:t>
            </a:r>
            <a:r>
              <a:rPr lang="en-GB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&lt; </a:t>
            </a:r>
            <a:r>
              <a:rPr lang="en-US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https://ctext.org/dao-de-jing&gt; [</a:t>
            </a:r>
            <a:r>
              <a:rPr lang="en-GB" sz="3500" dirty="0">
                <a:solidFill>
                  <a:srgbClr val="373737"/>
                </a:solidFill>
                <a:latin typeface="The Seasons" panose="020B0604020202020204" charset="0"/>
                <a:ea typeface="DengXian" panose="02010600030101010101" pitchFamily="2" charset="-122"/>
                <a:cs typeface="Times New Roman" panose="02020603050405020304" pitchFamily="18" charset="0"/>
              </a:rPr>
              <a:t>accessed 10 July 2022]</a:t>
            </a:r>
            <a:endParaRPr lang="en-US" sz="3500" dirty="0">
              <a:solidFill>
                <a:srgbClr val="373737"/>
              </a:solidFill>
              <a:latin typeface="The Seasons" panose="020B060402020202020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25000"/>
              </a:lnSpc>
              <a:spcBef>
                <a:spcPts val="0"/>
              </a:spcBef>
            </a:pPr>
            <a:endParaRPr lang="en-US" sz="3500" dirty="0">
              <a:solidFill>
                <a:srgbClr val="373737"/>
              </a:solidFill>
              <a:effectLst/>
              <a:latin typeface="The Seasons" panose="020B060402020202020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823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D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314" b="23109"/>
          <a:stretch>
            <a:fillRect/>
          </a:stretch>
        </p:blipFill>
        <p:spPr>
          <a:xfrm rot="62976">
            <a:off x="1490943" y="2445659"/>
            <a:ext cx="10925949" cy="40013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3193" b="21981"/>
          <a:stretch>
            <a:fillRect/>
          </a:stretch>
        </p:blipFill>
        <p:spPr>
          <a:xfrm rot="359363">
            <a:off x="1316175" y="1279989"/>
            <a:ext cx="5118793" cy="577790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" t="71640"/>
          <a:stretch>
            <a:fillRect/>
          </a:stretch>
        </p:blipFill>
        <p:spPr>
          <a:xfrm>
            <a:off x="4507076" y="6030695"/>
            <a:ext cx="6777436" cy="255697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 rotWithShape="1">
          <a:blip r:embed="rId5"/>
          <a:srcRect t="1" b="75910"/>
          <a:stretch/>
        </p:blipFill>
        <p:spPr>
          <a:xfrm rot="-158506">
            <a:off x="3957857" y="2565128"/>
            <a:ext cx="9839777" cy="417808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570508">
            <a:off x="12539238" y="2564445"/>
            <a:ext cx="4947829" cy="6932500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4918978" y="3090099"/>
            <a:ext cx="8439493" cy="3077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000"/>
              </a:lnSpc>
            </a:pPr>
            <a:r>
              <a:rPr lang="en-US" sz="10000" dirty="0">
                <a:solidFill>
                  <a:srgbClr val="373737"/>
                </a:solidFill>
                <a:latin typeface="The Seasons Bold"/>
              </a:rPr>
              <a:t>Thank You</a:t>
            </a:r>
          </a:p>
          <a:p>
            <a:pPr algn="ctr">
              <a:lnSpc>
                <a:spcPts val="12000"/>
              </a:lnSpc>
            </a:pPr>
            <a:r>
              <a:rPr lang="en-US" sz="10000" dirty="0">
                <a:solidFill>
                  <a:srgbClr val="373737"/>
                </a:solidFill>
                <a:latin typeface="The Seasons Bold"/>
              </a:rPr>
              <a:t>for listening!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2355</TotalTime>
  <Words>1303</Words>
  <Application>Microsoft Office PowerPoint</Application>
  <PresentationFormat>Custom</PresentationFormat>
  <Paragraphs>116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DFKai-SB</vt:lpstr>
      <vt:lpstr>The Seasons Bold</vt:lpstr>
      <vt:lpstr>The Seasons</vt:lpstr>
      <vt:lpstr>TAN Mon Cheri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 Day Presentation</dc:title>
  <cp:lastModifiedBy>Jia Wang (2011806)</cp:lastModifiedBy>
  <cp:revision>13</cp:revision>
  <dcterms:created xsi:type="dcterms:W3CDTF">2006-08-16T00:00:00Z</dcterms:created>
  <dcterms:modified xsi:type="dcterms:W3CDTF">2022-07-15T09:08:08Z</dcterms:modified>
  <dc:identifier>DAFCe4U4tzA</dc:identifier>
</cp:coreProperties>
</file>