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324" r:id="rId2"/>
    <p:sldId id="325" r:id="rId3"/>
    <p:sldId id="351" r:id="rId4"/>
    <p:sldId id="357" r:id="rId5"/>
    <p:sldId id="327" r:id="rId6"/>
    <p:sldId id="345" r:id="rId7"/>
    <p:sldId id="346" r:id="rId8"/>
    <p:sldId id="328" r:id="rId9"/>
    <p:sldId id="347" r:id="rId10"/>
    <p:sldId id="348" r:id="rId11"/>
    <p:sldId id="329" r:id="rId12"/>
    <p:sldId id="330" r:id="rId13"/>
    <p:sldId id="331" r:id="rId14"/>
    <p:sldId id="352" r:id="rId15"/>
    <p:sldId id="353" r:id="rId16"/>
    <p:sldId id="354" r:id="rId17"/>
    <p:sldId id="355" r:id="rId18"/>
    <p:sldId id="350" r:id="rId19"/>
    <p:sldId id="356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5" autoAdjust="0"/>
    <p:restoredTop sz="95794" autoAdjust="0"/>
  </p:normalViewPr>
  <p:slideViewPr>
    <p:cSldViewPr>
      <p:cViewPr varScale="1">
        <p:scale>
          <a:sx n="111" d="100"/>
          <a:sy n="111" d="100"/>
        </p:scale>
        <p:origin x="148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Job Design &amp; Description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Clearly define roles, required skills, and flexibility to adapt to changing conditions.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Selection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Hiring decisions should align with job specifications (e.g., a bouncer needs physical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defense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skills, an accountant requires technical qualifications).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Training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Ongoing training is necessary to maintain and enhance skills, adapting to changing circumstances.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Appraisal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Regular feedback and performance evaluations help staff improve and ensure job descriptions remain relevant.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323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Business Use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Helps acquire and retain customers by tracking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Public Sector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Universities use CRM for student lifecycle management (from inquiry to alumni engagement).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Targeted Marketing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CRM tracks customer interests and purchases to personalize recommendations.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Product Lifecycle Tracking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Helps businesses monitor and guide customers through product changes (e.g., baby products adapting to child growth stages).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Automation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Some CRM systems trigger automated actions like birthday cards or product updates.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2547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eBay’s growth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Built success through word-of-mouth and network effects, growing to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162 million users in 2016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and 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$95 billion in sales in 2018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6191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Dell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Online ordering for direct marketing.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FedEx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Package tracking system (3.1 million daily deliveries with 99% accuracy).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Cisco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Saves $700M annually through online customer support.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Tesco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Pioneered online grocery shopping, leading the market with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$1 billion in sales by 2008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9810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Operate in various sectors, including fintech, e-commerce, AI, and mobility services.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3946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The Marketing Mix:</a:t>
            </a:r>
            <a:br>
              <a:rPr lang="en-GB" altLang="en-US" b="1" dirty="0"/>
            </a:br>
            <a:r>
              <a:rPr lang="en-GB" altLang="en-US" b="1" dirty="0"/>
              <a:t>People, Process, </a:t>
            </a:r>
            <a:br>
              <a:rPr lang="en-GB" altLang="en-US" b="1" dirty="0"/>
            </a:br>
            <a:r>
              <a:rPr lang="en-GB" altLang="en-US" b="1" dirty="0"/>
              <a:t>Physical Evidence 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6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4EFC-E4A1-99BF-D99A-7A3B93CC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85284-A872-0EBC-6C98-B25F97294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r>
              <a:rPr lang="en-GB" sz="2400" dirty="0"/>
              <a:t>The Marketing Mix</a:t>
            </a:r>
          </a:p>
          <a:p>
            <a:pPr lvl="1"/>
            <a:r>
              <a:rPr lang="en-GB" sz="2000" dirty="0"/>
              <a:t>People</a:t>
            </a:r>
          </a:p>
          <a:p>
            <a:pPr lvl="1"/>
            <a:r>
              <a:rPr lang="en-GB" sz="2000" dirty="0"/>
              <a:t>Process</a:t>
            </a:r>
          </a:p>
          <a:p>
            <a:pPr lvl="1"/>
            <a:r>
              <a:rPr lang="en-GB" sz="2000" dirty="0"/>
              <a:t>Physical evidence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F9022-6D74-BF19-E431-1935656E6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r>
              <a:rPr lang="en-GB" sz="2400" dirty="0"/>
              <a:t>Segmentation and Marketing Mix</a:t>
            </a:r>
          </a:p>
          <a:p>
            <a:r>
              <a:rPr lang="en-GB" sz="2400" dirty="0"/>
              <a:t>New Businesses and Business Models</a:t>
            </a:r>
          </a:p>
          <a:p>
            <a:pPr lvl="1"/>
            <a:r>
              <a:rPr lang="en-GB" sz="2000" dirty="0"/>
              <a:t>Internet Pioneer</a:t>
            </a:r>
          </a:p>
          <a:p>
            <a:pPr lvl="1"/>
            <a:r>
              <a:rPr lang="en-GB" sz="2000" dirty="0"/>
              <a:t>Internet Pragmatists</a:t>
            </a:r>
          </a:p>
          <a:p>
            <a:pPr lvl="1"/>
            <a:r>
              <a:rPr lang="en-GB" sz="2000" dirty="0"/>
              <a:t>Unicorn Companies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73F16-6977-E013-C650-8873506C4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F67B9-0F05-4A16-976B-15A18999B4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9294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7ED98-647C-7422-8E5F-E58123FFE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32DF3-1930-E291-6C3D-84DFE53167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Product </a:t>
            </a:r>
          </a:p>
          <a:p>
            <a:r>
              <a:rPr lang="en-GB" dirty="0"/>
              <a:t>Price </a:t>
            </a:r>
          </a:p>
          <a:p>
            <a:r>
              <a:rPr lang="en-GB" dirty="0"/>
              <a:t>Place</a:t>
            </a:r>
          </a:p>
          <a:p>
            <a:r>
              <a:rPr lang="en-GB" dirty="0"/>
              <a:t>Promotion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59F9BC-AF0F-68B0-0AE0-D2BF1D9252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People</a:t>
            </a:r>
          </a:p>
          <a:p>
            <a:r>
              <a:rPr lang="en-GB" dirty="0">
                <a:highlight>
                  <a:srgbClr val="FFFF00"/>
                </a:highlight>
              </a:rPr>
              <a:t>Process</a:t>
            </a:r>
          </a:p>
          <a:p>
            <a:r>
              <a:rPr lang="en-GB" dirty="0">
                <a:highlight>
                  <a:srgbClr val="FFFF00"/>
                </a:highlight>
              </a:rPr>
              <a:t>Physical Evidence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207A5-51B9-A58A-63CF-CC8826EF9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F28992-BA90-39AC-4846-D85D6CB5D3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0273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17542-8E87-B834-533E-0DDF18092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The 4Ps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FD8BF-3F98-B4F0-4A5D-A7B9B0555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43BA71-0DB5-F45A-4CAF-95D47E83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9" descr="A diagram of a customer relationship&#10;&#10;Description automatically generated">
            <a:extLst>
              <a:ext uri="{FF2B5EF4-FFF2-40B4-BE49-F238E27FC236}">
                <a16:creationId xmlns:a16="http://schemas.microsoft.com/office/drawing/2014/main" id="{24355984-E002-8FA9-8EC5-7EE7E8DC95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65" y="1600200"/>
            <a:ext cx="6240870" cy="3916363"/>
          </a:xfrm>
        </p:spPr>
      </p:pic>
    </p:spTree>
    <p:extLst>
      <p:ext uri="{BB962C8B-B14F-4D97-AF65-F5344CB8AC3E}">
        <p14:creationId xmlns:p14="http://schemas.microsoft.com/office/powerpoint/2010/main" val="103018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458E5-7BEF-DDF6-18B6-92792FAC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People </a:t>
            </a:r>
            <a:r>
              <a:rPr lang="en-GB" sz="2000" dirty="0"/>
              <a:t>(1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11733-1C17-8657-5ADE-DB792CD0E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Staffing Strategy in Service Businesses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Importance of People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: Skilled, motivated, and enthusiastic staff are crucial for customer satisfaction and business success.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F11A3-DE0E-1CD7-D578-5A295E1A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2D018F-B473-838F-5534-94A07BAFE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52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499A2-973C-8617-20FD-115A55FBC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Key Factors in Staffing Strategy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000" dirty="0"/>
              <a:t>(2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D854A-D630-0CEF-5DB7-B5F24768D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Key Factors in Staffing Strategy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Job Design &amp; Description</a:t>
            </a:r>
            <a:endParaRPr lang="en-GB" dirty="0">
              <a:solidFill>
                <a:srgbClr val="0000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Selection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Training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i="0" u="none" strike="noStrike" dirty="0">
                <a:solidFill>
                  <a:srgbClr val="000000"/>
                </a:solidFill>
                <a:effectLst/>
              </a:rPr>
              <a:t>Appraisal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9ACB6-E770-A30A-82BB-74032003F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A43359-24F3-461E-809C-32B3367B6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610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3F3B1-1E14-AE84-7773-8D40DC0DF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Managing Staff Turnover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000" dirty="0"/>
              <a:t>(3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DBA59-B3C8-44FF-4929-72CC41840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Staff turnover can disrupt customer relationships. Employees may take key clients with them when they leave.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Strategies to mitigate this include: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Rotating customer-facing staff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Team-based service approaches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‘Golden handcuffs’ (incentives to retain valuable employees)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B0004-FC90-7529-14AB-F6002C35F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1A2B7F-3788-0610-3CE1-FC031F5F9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8018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00EFE-5112-D340-DFFA-7DA627DF3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Process </a:t>
            </a:r>
            <a:r>
              <a:rPr lang="en-GB" sz="2000" dirty="0"/>
              <a:t>(1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62DB5-1892-B5CE-D16D-B8C80DCAC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Systems and processes impact staff efficiency and customer service quality.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Staff must be equipped with tools, such as ICT systems, to perform effectively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13BA-8E9A-235E-F0A4-C834101BF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8E9118-7AEE-09D9-562B-90D203B14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7291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1624-6BA4-9E8B-E392-3CBEFF0E6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Customer Relationship Management (CRM) </a:t>
            </a:r>
            <a:r>
              <a:rPr lang="en-GB" sz="2000" dirty="0"/>
              <a:t>(2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A046E-7BD7-4934-E417-83FD2B535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Customer Relationship Management (CRM):</a:t>
            </a:r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CRM helps manage customer relationships using data analysis.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Automated CRM, like Amazon's, provides personalised marketing based on customer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Used to enhance customer experience and maintain long-term relationships.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A74D2-B054-1017-DE77-CF189F5C0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81BC27-83C8-FEF9-ED8A-6D3E4C70A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1132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3C48B-0043-B10A-A29E-5BC8ED822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Applications of CRM </a:t>
            </a:r>
            <a:r>
              <a:rPr lang="en-GB" sz="2000" dirty="0"/>
              <a:t>(3 of 3)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DE9D5-D17C-1AF5-1C45-4BB187A1C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Business Use</a:t>
            </a:r>
            <a:endParaRPr lang="en-GB" sz="2800" dirty="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Public Sector</a:t>
            </a:r>
            <a:endParaRPr lang="en-GB" sz="2800" dirty="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Targeted Marketing</a:t>
            </a:r>
            <a:endParaRPr lang="en-GB" sz="2800" dirty="0">
              <a:solidFill>
                <a:srgbClr val="000000"/>
              </a:solidFill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Product Lifecycle Tracking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Automation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C46C5-3127-BCB3-8A60-8B383D33F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F1FAB0-5051-504E-9631-416A6D111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2791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F4E4F-9FDB-CA22-17D1-F77B5D11A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Physical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5F35F-D2BB-1AC2-376C-A1D229261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Physical evidence refers to tangible elements that accompany a service or product, influencing customer perception.</a:t>
            </a:r>
          </a:p>
          <a:p>
            <a:r>
              <a:rPr lang="en-GB" sz="2800" dirty="0"/>
              <a:t>Physical evidence considerations should include:</a:t>
            </a:r>
          </a:p>
          <a:p>
            <a:pPr lvl="1"/>
            <a:r>
              <a:rPr lang="en-GB" sz="2400" dirty="0"/>
              <a:t>Marketing and Retail Design</a:t>
            </a:r>
          </a:p>
          <a:p>
            <a:pPr lvl="1"/>
            <a:r>
              <a:rPr lang="en-GB" sz="2400" dirty="0"/>
              <a:t>Service Encounters</a:t>
            </a:r>
          </a:p>
          <a:p>
            <a:pPr lvl="1"/>
            <a:r>
              <a:rPr lang="en-GB" sz="2400" dirty="0"/>
              <a:t>Packaging as a Quality Cue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F4FEB-6FD3-A691-905F-F99559027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C60EB7-6BDD-208D-C6A2-9283107C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0427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646DA-4E0A-5BD3-4241-3E13ED131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Segmentation and Marketing Mix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01077-0242-1408-E302-C22380013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 Segmentation as the Foundation for the Marketing Mix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Segmentation divides the market into distinct groups based on characteristics such as demographics, behaviour, needs, and geographic location.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Once segments are identified, the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marketing mix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is adapted to effectively target each segment.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7A377-E322-1652-AFC3-31E149300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6C292B-3157-FB28-1978-A5D857E7D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8187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E15FE-A499-5907-96B2-BB049F33E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Market Segmentation Approaches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C1A79-C490-D635-3C9F-186B078CF2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Products or Services Offered: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Segmentation based on product or service differentiation.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 or Markets Served: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Customer-based segmentation that focuses on demographics, socio-economic factors, or needs.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Marketing to Communities: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 shift from traditional segmentation to community-based marketing, where digital media fosters customer engagement (Kotler et al., 2017).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C3D78-2AFB-1110-1682-D6BF5C35E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C16DE-E771-8650-1681-D71C06E25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7479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5CBA1-265F-7814-4CE3-C0D19038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New Businesses and Business Models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</a:b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+mn-lt"/>
              </a:rPr>
              <a:t>(1 of 4)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6D91-6BA1-9B35-7107-CC70DC502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emergence of the Internet has led to the development of three distinct types of businesses: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Internet pioneers, Internet pragmatists, and unicorn companies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34026-1ED2-A064-A00D-2414A0964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602C00-64F2-36A5-0607-EF8D4949F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83594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7FEDF-D439-0625-A5F2-F7D35C71D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Internet Pioneers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+mn-lt"/>
              </a:rPr>
              <a:t>(2 of 4)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70003-A89B-394A-1CC0-3F16999A3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These businesses leverage new technology to create entirely new business models.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They gather customer data to tailor products/services to individual needs.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Examples include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Amazon (retail), eBay (online auctions), and Monster (jobs market)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764E5-4A6E-CFAC-C29E-38AC9E7FC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05332-C3F4-6031-8275-0ECA80447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981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F6ECB-381B-0011-900A-411D8FA9A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Internet Pragmatists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+mn-lt"/>
              </a:rPr>
              <a:t>(3 of 4)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026D5-4E6D-93A1-DA9D-8366DBA9B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These companies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enhance existing business models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rather than create new ones.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They use the Internet to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improve efficiency, reduce costs, and enhance customer experience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C49A2-900E-C535-AD35-84B0C9E6A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C0194F-A825-994A-2EF3-96ED613C2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16809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4748-9D60-1598-F856-FB545A911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Unicorn Companies</a:t>
            </a:r>
            <a:br>
              <a:rPr lang="en-GB" sz="36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000" i="0" u="none" strike="noStrike" dirty="0">
                <a:solidFill>
                  <a:srgbClr val="000000"/>
                </a:solidFill>
                <a:effectLst/>
                <a:latin typeface="+mn-lt"/>
              </a:rPr>
              <a:t>(4 of 4)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E0C4E-2A67-52D8-EB7C-65D03F64C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Unicorns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are privately held startups valued at 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over $1 billion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 that leverage digital innovation to achieve rapid growth.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Often disruptive, changing traditional industries through technology.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Rely heavily on venture capital funding.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0000"/>
                </a:solidFill>
              </a:rPr>
              <a:t>P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rioritise rapid scalability over immediate profitability.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9F35A7-F1D4-C3F0-BBC7-D63E5F93D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E93BBA-1048-AFB5-C0CE-217B8DC2E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43630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BB162-E83E-C2C7-CB07-D321CDEC4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DE556-B79C-E680-69D2-875CFD00B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0" u="none" strike="noStrike" dirty="0">
                <a:solidFill>
                  <a:srgbClr val="000000"/>
                </a:solidFill>
                <a:effectLst/>
                <a:latin typeface="+mn-lt"/>
              </a:rPr>
              <a:t>Read the case study available on Moodle and answer the questions.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19F51-5A38-CA42-401F-FE8AB0DF8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5E2B3-7A1F-FB11-1597-83E6E1825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05015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C30FB-75FE-8866-EC3F-795164064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5386-5EC8-244E-D249-96AC30A39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effectLst/>
                <a:cs typeface="Arial" panose="020B0604020202020204" pitchFamily="34" charset="0"/>
              </a:rPr>
              <a:t>Hooley, G.J. et al. (2020) </a:t>
            </a:r>
            <a:r>
              <a:rPr lang="en-GB" sz="2400" i="1" dirty="0">
                <a:effectLst/>
                <a:cs typeface="Arial" panose="020B0604020202020204" pitchFamily="34" charset="0"/>
              </a:rPr>
              <a:t>Marketing strategy and competitive positioning</a:t>
            </a:r>
            <a:r>
              <a:rPr lang="en-GB" sz="2400" dirty="0">
                <a:effectLst/>
                <a:cs typeface="Arial" panose="020B0604020202020204" pitchFamily="34" charset="0"/>
              </a:rPr>
              <a:t>. Seventh edition. Harlow, England ; Pearson.</a:t>
            </a:r>
            <a:endParaRPr lang="en-GB" sz="2400" b="0" i="0" u="none" strike="noStrike" dirty="0">
              <a:effectLst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effectLst/>
              </a:rPr>
              <a:t>Kotler, P., Keller, K. and </a:t>
            </a:r>
            <a:r>
              <a:rPr lang="en-GB" sz="2400" b="0" i="0" u="none" strike="noStrike" dirty="0" err="1">
                <a:effectLst/>
              </a:rPr>
              <a:t>Chernev</a:t>
            </a:r>
            <a:r>
              <a:rPr lang="en-GB" sz="2400" b="0" i="0" u="none" strike="noStrike" dirty="0">
                <a:effectLst/>
              </a:rPr>
              <a:t>, A. (2021) </a:t>
            </a:r>
            <a:r>
              <a:rPr lang="en-GB" sz="2400" b="0" i="1" u="none" strike="noStrike" dirty="0">
                <a:effectLst/>
              </a:rPr>
              <a:t>Marketing management</a:t>
            </a:r>
            <a:r>
              <a:rPr lang="en-GB" sz="2400" b="0" i="0" u="none" strike="noStrike" dirty="0">
                <a:effectLst/>
              </a:rPr>
              <a:t>. 16th ed..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effectLst/>
              </a:rPr>
              <a:t>Kotler, P. </a:t>
            </a:r>
            <a:r>
              <a:rPr lang="en-GB" sz="2400" b="0" i="1" u="none" strike="noStrike" dirty="0">
                <a:effectLst/>
              </a:rPr>
              <a:t>et al.</a:t>
            </a:r>
            <a:r>
              <a:rPr lang="en-GB" sz="2400" b="0" i="0" u="none" strike="noStrike" dirty="0">
                <a:effectLst/>
              </a:rPr>
              <a:t> (2020) </a:t>
            </a:r>
            <a:r>
              <a:rPr lang="en-GB" sz="2400" b="0" i="1" u="none" strike="noStrike" dirty="0">
                <a:effectLst/>
              </a:rPr>
              <a:t>Principles of marketing</a:t>
            </a:r>
            <a:r>
              <a:rPr lang="en-GB" sz="2400" b="0" i="0" u="none" strike="noStrike" dirty="0">
                <a:effectLst/>
              </a:rPr>
              <a:t>. Eighth European Edition. Harlow ; Pearson.</a:t>
            </a:r>
            <a:endParaRPr lang="en-GB" sz="2400" dirty="0"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2242A-6173-300A-56A6-2CC05BAAE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17/03/2025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FC5569-0F20-F245-1E23-158176A0B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99927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2885</TotalTime>
  <Words>986</Words>
  <Application>Microsoft Macintosh PowerPoint</Application>
  <PresentationFormat>On-screen Show (4:3)</PresentationFormat>
  <Paragraphs>140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-webkit-standard</vt:lpstr>
      <vt:lpstr>Arial</vt:lpstr>
      <vt:lpstr>Myriad Pro</vt:lpstr>
      <vt:lpstr>Verdana</vt:lpstr>
      <vt:lpstr>20140311PresentationUWTSDTemplate</vt:lpstr>
      <vt:lpstr>The Marketing Mix: People, Process,  Physical Evidence               Week 6 – Session 1 </vt:lpstr>
      <vt:lpstr>Content of the Session</vt:lpstr>
      <vt:lpstr>The Marketing Mix</vt:lpstr>
      <vt:lpstr>The 4Ps</vt:lpstr>
      <vt:lpstr>People (1 of 3)</vt:lpstr>
      <vt:lpstr>Key Factors in Staffing Strategy (2 of 3)</vt:lpstr>
      <vt:lpstr>Managing Staff Turnover (3 of 3)</vt:lpstr>
      <vt:lpstr>Process (1 of 3)</vt:lpstr>
      <vt:lpstr>Customer Relationship Management (CRM) (2 of 3)</vt:lpstr>
      <vt:lpstr>Applications of CRM (3 of 3)</vt:lpstr>
      <vt:lpstr>Physical Evidence</vt:lpstr>
      <vt:lpstr>Segmentation and Marketing Mix</vt:lpstr>
      <vt:lpstr>Market Segmentation Approaches</vt:lpstr>
      <vt:lpstr>New Businesses and Business Models (1 of 4)</vt:lpstr>
      <vt:lpstr>Internet Pioneers (2 of 4)</vt:lpstr>
      <vt:lpstr>Internet Pragmatists (3 of 4)</vt:lpstr>
      <vt:lpstr>Unicorn Companies (4 of 4)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170</cp:revision>
  <cp:lastPrinted>2018-07-09T15:27:01Z</cp:lastPrinted>
  <dcterms:created xsi:type="dcterms:W3CDTF">2002-10-07T19:43:58Z</dcterms:created>
  <dcterms:modified xsi:type="dcterms:W3CDTF">2025-03-17T12:41:41Z</dcterms:modified>
</cp:coreProperties>
</file>