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578"/>
    <p:restoredTop sz="94648"/>
  </p:normalViewPr>
  <p:slideViewPr>
    <p:cSldViewPr snapToGrid="0" snapToObjects="1">
      <p:cViewPr>
        <p:scale>
          <a:sx n="73" d="100"/>
          <a:sy n="73" d="100"/>
        </p:scale>
        <p:origin x="-8" y="1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9720D2-A4CE-4E47-AC75-6E56C35C3CF8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537C30-ABEF-014F-9341-4D1F1A1487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8199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537C30-ABEF-014F-9341-4D1F1A14873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9055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DFEB7-C0F8-E644-B2AD-67624F94B75A}" type="datetimeFigureOut">
              <a:rPr lang="en-GB" smtClean="0"/>
              <a:t>06/05/2021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25EE8-E5B6-4247-AEC6-EAC585E87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0966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DFEB7-C0F8-E644-B2AD-67624F94B75A}" type="datetimeFigureOut">
              <a:rPr lang="en-GB" smtClean="0"/>
              <a:t>06/05/2021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25EE8-E5B6-4247-AEC6-EAC585E87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4766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DFEB7-C0F8-E644-B2AD-67624F94B75A}" type="datetimeFigureOut">
              <a:rPr lang="en-GB" smtClean="0"/>
              <a:t>06/05/2021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25EE8-E5B6-4247-AEC6-EAC585E87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746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DFEB7-C0F8-E644-B2AD-67624F94B75A}" type="datetimeFigureOut">
              <a:rPr lang="en-GB" smtClean="0"/>
              <a:t>06/05/2021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25EE8-E5B6-4247-AEC6-EAC585E87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511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DFEB7-C0F8-E644-B2AD-67624F94B75A}" type="datetimeFigureOut">
              <a:rPr lang="en-GB" smtClean="0"/>
              <a:t>06/05/2021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25EE8-E5B6-4247-AEC6-EAC585E87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096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DFEB7-C0F8-E644-B2AD-67624F94B75A}" type="datetimeFigureOut">
              <a:rPr lang="en-GB" smtClean="0"/>
              <a:t>06/05/2021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25EE8-E5B6-4247-AEC6-EAC585E87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1532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DFEB7-C0F8-E644-B2AD-67624F94B75A}" type="datetimeFigureOut">
              <a:rPr lang="en-GB" smtClean="0"/>
              <a:t>06/05/2021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25EE8-E5B6-4247-AEC6-EAC585E87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308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DFEB7-C0F8-E644-B2AD-67624F94B75A}" type="datetimeFigureOut">
              <a:rPr lang="en-GB" smtClean="0"/>
              <a:t>06/05/2021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25EE8-E5B6-4247-AEC6-EAC585E87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733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25EE8-E5B6-4247-AEC6-EAC585E8767C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DFEB7-C0F8-E644-B2AD-67624F94B75A}" type="datetimeFigureOut">
              <a:rPr lang="en-GB" smtClean="0"/>
              <a:t>06/05/2021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598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DFEB7-C0F8-E644-B2AD-67624F94B75A}" type="datetimeFigureOut">
              <a:rPr lang="en-GB" smtClean="0"/>
              <a:t>06/05/2021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25EE8-E5B6-4247-AEC6-EAC585E87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01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DFEB7-C0F8-E644-B2AD-67624F94B75A}" type="datetimeFigureOut">
              <a:rPr lang="en-GB" smtClean="0"/>
              <a:t>06/05/2021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25EE8-E5B6-4247-AEC6-EAC585E8767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439047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DFEB7-C0F8-E644-B2AD-67624F94B75A}" type="datetimeFigureOut">
              <a:rPr lang="en-GB" smtClean="0"/>
              <a:t>06/05/2021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25EE8-E5B6-4247-AEC6-EAC585E87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07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DFEB7-C0F8-E644-B2AD-67624F94B75A}" type="datetimeFigureOut">
              <a:rPr lang="en-GB" smtClean="0"/>
              <a:t>06/05/2021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25EE8-E5B6-4247-AEC6-EAC585E8767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777757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DFEB7-C0F8-E644-B2AD-67624F94B75A}" type="datetimeFigureOut">
              <a:rPr lang="en-GB" smtClean="0"/>
              <a:t>06/05/2021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25EE8-E5B6-4247-AEC6-EAC585E87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1773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DFEB7-C0F8-E644-B2AD-67624F94B75A}" type="datetimeFigureOut">
              <a:rPr lang="en-GB" smtClean="0"/>
              <a:t>06/05/2021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25EE8-E5B6-4247-AEC6-EAC585E87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5465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DFEB7-C0F8-E644-B2AD-67624F94B75A}" type="datetimeFigureOut">
              <a:rPr lang="en-GB" smtClean="0"/>
              <a:t>06/05/2021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25EE8-E5B6-4247-AEC6-EAC585E87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15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3DFEB7-C0F8-E644-B2AD-67624F94B75A}" type="datetimeFigureOut">
              <a:rPr lang="en-GB" smtClean="0"/>
              <a:t>06/05/2021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C925EE8-E5B6-4247-AEC6-EAC585E87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614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  <p:sldLayoutId id="2147483760" r:id="rId12"/>
    <p:sldLayoutId id="2147483761" r:id="rId13"/>
    <p:sldLayoutId id="2147483762" r:id="rId14"/>
    <p:sldLayoutId id="2147483763" r:id="rId15"/>
    <p:sldLayoutId id="214748376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12BDF-7A87-DB4E-8D06-128EF0125F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0501" y="1782698"/>
            <a:ext cx="7766936" cy="1646302"/>
          </a:xfrm>
        </p:spPr>
        <p:txBody>
          <a:bodyPr/>
          <a:lstStyle/>
          <a:p>
            <a:pPr algn="l"/>
            <a:r>
              <a:rPr lang="en-GB" dirty="0"/>
              <a:t>Swansea Inner West Pier: An EIA Evaluation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5F1D05-79E4-C54E-A810-BCCBB97D2C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60501" y="3914556"/>
            <a:ext cx="7766936" cy="1096899"/>
          </a:xfrm>
        </p:spPr>
        <p:txBody>
          <a:bodyPr/>
          <a:lstStyle/>
          <a:p>
            <a:pPr algn="l"/>
            <a:r>
              <a:rPr lang="en-GB" dirty="0"/>
              <a:t>Dylan Morgan – 2008527</a:t>
            </a:r>
          </a:p>
          <a:p>
            <a:pPr algn="l"/>
            <a:r>
              <a:rPr lang="en-GB" dirty="0"/>
              <a:t>MSc Environmental Conservation &amp; Management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80AD9B-A7D3-2D4B-A4F7-7B5CEC5027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4379" y="5497012"/>
            <a:ext cx="2672312" cy="881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269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590F9-1745-E447-A1B8-62CC4DD34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86691"/>
          </a:xfrm>
        </p:spPr>
        <p:txBody>
          <a:bodyPr/>
          <a:lstStyle/>
          <a:p>
            <a:r>
              <a:rPr lang="en-GB" dirty="0"/>
              <a:t>Swansea Inner West Pier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4C46E-EB51-174A-B7BD-658DE4B282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192" y="2160589"/>
            <a:ext cx="8596668" cy="3880773"/>
          </a:xfrm>
        </p:spPr>
        <p:txBody>
          <a:bodyPr/>
          <a:lstStyle/>
          <a:p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Owned &amp; managed by Associated British Ports (ABP)</a:t>
            </a:r>
          </a:p>
          <a:p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240m of timber retaining inner wall structurally damaged - 2017</a:t>
            </a:r>
          </a:p>
          <a:p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Replaced with a pile wall</a:t>
            </a:r>
            <a:endParaRPr lang="en-GB" dirty="0"/>
          </a:p>
          <a:p>
            <a:r>
              <a:rPr lang="en-GB" dirty="0"/>
              <a:t>Construction began 04/08/2020 - scheduled to finish: June 2021</a:t>
            </a:r>
          </a:p>
          <a:p>
            <a:r>
              <a:rPr lang="en-GB" dirty="0"/>
              <a:t>Predominant marine &amp; terrestrial ecological impacts</a:t>
            </a:r>
          </a:p>
          <a:p>
            <a:r>
              <a:rPr lang="en-GB" dirty="0" err="1"/>
              <a:t>Blackpill</a:t>
            </a:r>
            <a:r>
              <a:rPr lang="en-GB" dirty="0"/>
              <a:t> SSSI – 3km to the SW – mud &amp; sand habitats</a:t>
            </a:r>
          </a:p>
          <a:p>
            <a:r>
              <a:rPr lang="en-GB" dirty="0"/>
              <a:t>Crymlyn Burrows SSSI – 4km to the E – largest lowland fen in Wales</a:t>
            </a:r>
          </a:p>
          <a:p>
            <a:r>
              <a:rPr lang="en-GB" dirty="0"/>
              <a:t>Swansea Bay SINC – W &amp; adjacent to the site</a:t>
            </a:r>
          </a:p>
          <a:p>
            <a:pPr marL="0" indent="0">
              <a:buNone/>
            </a:pPr>
            <a:endParaRPr lang="en-GB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4F05C9F-8696-D948-A1B9-56AE8D20079D}"/>
              </a:ext>
            </a:extLst>
          </p:cNvPr>
          <p:cNvGrpSpPr/>
          <p:nvPr/>
        </p:nvGrpSpPr>
        <p:grpSpPr>
          <a:xfrm>
            <a:off x="8078843" y="609600"/>
            <a:ext cx="7019930" cy="6098260"/>
            <a:chOff x="9274002" y="2712620"/>
            <a:chExt cx="4832528" cy="4020898"/>
          </a:xfrm>
        </p:grpSpPr>
        <p:pic>
          <p:nvPicPr>
            <p:cNvPr id="1025" name="Picture 1" descr="page68image1996005440">
              <a:extLst>
                <a:ext uri="{FF2B5EF4-FFF2-40B4-BE49-F238E27FC236}">
                  <a16:creationId xmlns:a16="http://schemas.microsoft.com/office/drawing/2014/main" id="{95867F7D-6EC2-5048-8D7A-51569C0B5FF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274002" y="2712620"/>
              <a:ext cx="2659353" cy="37973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A0CD5EFE-A85E-6B48-B7F2-8280A2399D00}"/>
                </a:ext>
              </a:extLst>
            </p:cNvPr>
            <p:cNvSpPr txBox="1"/>
            <p:nvPr/>
          </p:nvSpPr>
          <p:spPr>
            <a:xfrm>
              <a:off x="11010039" y="6471908"/>
              <a:ext cx="309649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50" dirty="0" err="1">
                  <a:latin typeface="Calibri" panose="020F0502020204030204" pitchFamily="34" charset="0"/>
                  <a:cs typeface="Calibri" panose="020F0502020204030204" pitchFamily="34" charset="0"/>
                </a:rPr>
                <a:t>ABPmer</a:t>
              </a:r>
              <a:r>
                <a:rPr lang="en-GB" sz="1050" dirty="0">
                  <a:latin typeface="Calibri" panose="020F0502020204030204" pitchFamily="34" charset="0"/>
                  <a:cs typeface="Calibri" panose="020F0502020204030204" pitchFamily="34" charset="0"/>
                </a:rPr>
                <a:t>, 2018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072976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C3221-C722-874C-9F94-E6655F11A8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Environmental Impact Assessment (EIA)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308C58-9D8B-5648-B891-841EFF260E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40378"/>
            <a:ext cx="8596668" cy="3880773"/>
          </a:xfrm>
        </p:spPr>
        <p:txBody>
          <a:bodyPr>
            <a:normAutofit/>
          </a:bodyPr>
          <a:lstStyle/>
          <a:p>
            <a:r>
              <a:rPr lang="en-GB" dirty="0"/>
              <a:t>Why EIA is necessary at Swansea Inner West Pier Marine Works?</a:t>
            </a:r>
          </a:p>
          <a:p>
            <a:r>
              <a:rPr lang="en-GB" dirty="0"/>
              <a:t>Gauge, forecast &amp; appraise developments’ potential to incur significant environmental impacts </a:t>
            </a:r>
            <a:r>
              <a:rPr lang="en-GB" sz="1400" dirty="0"/>
              <a:t>(</a:t>
            </a:r>
            <a:r>
              <a:rPr lang="en-GB" sz="1400" dirty="0" err="1"/>
              <a:t>Senécal</a:t>
            </a:r>
            <a:r>
              <a:rPr lang="en-GB" sz="1400" dirty="0"/>
              <a:t> </a:t>
            </a:r>
            <a:r>
              <a:rPr lang="en-GB" sz="1400" i="1" dirty="0"/>
              <a:t>et al</a:t>
            </a:r>
            <a:r>
              <a:rPr lang="en-GB" sz="1400" dirty="0"/>
              <a:t>., 1999; Sadler and McCabe, 2002; UNESC, 2004)</a:t>
            </a:r>
            <a:r>
              <a:rPr lang="en-GB" dirty="0"/>
              <a:t>. </a:t>
            </a:r>
          </a:p>
          <a:p>
            <a:r>
              <a:rPr lang="en-GB" dirty="0"/>
              <a:t>Town and Country Planning (Environmental Impact Assessment) Regulations 2017 (amended); Town and Country Planning Act 1990 </a:t>
            </a:r>
          </a:p>
          <a:p>
            <a:r>
              <a:rPr lang="en-GB" dirty="0"/>
              <a:t>Well-being of Future Generations Act 2015 </a:t>
            </a:r>
          </a:p>
          <a:p>
            <a:r>
              <a:rPr lang="en-GB" dirty="0"/>
              <a:t>Marine and Coastal Access Act 2009</a:t>
            </a:r>
          </a:p>
          <a:p>
            <a:r>
              <a:rPr lang="en-GB" dirty="0"/>
              <a:t>Marine Works (EIA) Regulations 2007 </a:t>
            </a:r>
          </a:p>
          <a:p>
            <a:r>
              <a:rPr lang="en-GB" dirty="0"/>
              <a:t>Swansea Harbour Act 1864 </a:t>
            </a:r>
          </a:p>
          <a:p>
            <a:r>
              <a:rPr lang="en-GB" dirty="0"/>
              <a:t>NRW marine license and Welsh Gov. consent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35E8250-14C7-7342-B554-B8AC23D51D98}"/>
              </a:ext>
            </a:extLst>
          </p:cNvPr>
          <p:cNvGrpSpPr/>
          <p:nvPr/>
        </p:nvGrpSpPr>
        <p:grpSpPr>
          <a:xfrm>
            <a:off x="5744754" y="3765315"/>
            <a:ext cx="3159759" cy="2483085"/>
            <a:chOff x="0" y="0"/>
            <a:chExt cx="3657600" cy="3300762"/>
          </a:xfrm>
        </p:grpSpPr>
        <p:pic>
          <p:nvPicPr>
            <p:cNvPr id="5" name="Picture 4" descr="page3image2703136176">
              <a:extLst>
                <a:ext uri="{FF2B5EF4-FFF2-40B4-BE49-F238E27FC236}">
                  <a16:creationId xmlns:a16="http://schemas.microsoft.com/office/drawing/2014/main" id="{954DEA8E-0F8C-D241-B934-18CF618AD31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3657600" cy="27432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6" name="Text Box 16">
              <a:extLst>
                <a:ext uri="{FF2B5EF4-FFF2-40B4-BE49-F238E27FC236}">
                  <a16:creationId xmlns:a16="http://schemas.microsoft.com/office/drawing/2014/main" id="{E38651A1-9558-7743-AF58-7DE94FCAFF06}"/>
                </a:ext>
              </a:extLst>
            </p:cNvPr>
            <p:cNvSpPr txBox="1"/>
            <p:nvPr/>
          </p:nvSpPr>
          <p:spPr>
            <a:xfrm>
              <a:off x="0" y="2754352"/>
              <a:ext cx="3033132" cy="546410"/>
            </a:xfrm>
            <a:prstGeom prst="rect">
              <a:avLst/>
            </a:prstGeom>
            <a:solidFill>
              <a:schemeClr val="lt1"/>
            </a:solidFill>
            <a:ln w="6350">
              <a:noFill/>
            </a:ln>
          </p:spPr>
          <p:txBody>
            <a:bodyPr rot="0" spcFirstLastPara="0" vert="horz" wrap="square" lIns="9000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r>
                <a:rPr lang="en-GB" sz="105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Damage to Swansea Inner West Pier retaining wall (</a:t>
              </a:r>
              <a:r>
                <a:rPr lang="en-GB" sz="1050" dirty="0" err="1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ABPmer</a:t>
              </a:r>
              <a:r>
                <a:rPr lang="en-GB" sz="105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, 2018)</a:t>
              </a:r>
              <a:endPara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CFA6A920-2E1E-0144-9226-E4AF8E850256}"/>
              </a:ext>
            </a:extLst>
          </p:cNvPr>
          <p:cNvGrpSpPr/>
          <p:nvPr/>
        </p:nvGrpSpPr>
        <p:grpSpPr>
          <a:xfrm>
            <a:off x="8920279" y="3765315"/>
            <a:ext cx="3106297" cy="2421637"/>
            <a:chOff x="8920279" y="3765315"/>
            <a:chExt cx="3106297" cy="2421637"/>
          </a:xfrm>
        </p:grpSpPr>
        <p:pic>
          <p:nvPicPr>
            <p:cNvPr id="1026" name="Picture 2" descr="The inner wall of Swansea's West Pier">
              <a:extLst>
                <a:ext uri="{FF2B5EF4-FFF2-40B4-BE49-F238E27FC236}">
                  <a16:creationId xmlns:a16="http://schemas.microsoft.com/office/drawing/2014/main" id="{56D0B0E7-9A44-1B42-9736-842CCE4617F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20279" y="3765315"/>
              <a:ext cx="3106297" cy="20658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E38564E9-BABB-1842-829A-B2C2D424F2C9}"/>
                </a:ext>
              </a:extLst>
            </p:cNvPr>
            <p:cNvSpPr txBox="1"/>
            <p:nvPr/>
          </p:nvSpPr>
          <p:spPr>
            <a:xfrm>
              <a:off x="8920279" y="5933036"/>
              <a:ext cx="2153154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50" dirty="0">
                  <a:latin typeface="Calibri" panose="020F0502020204030204" pitchFamily="34" charset="0"/>
                  <a:cs typeface="Calibri" panose="020F0502020204030204" pitchFamily="34" charset="0"/>
                </a:rPr>
                <a:t>Andrew White, Wales Online (2019)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692751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BD8FA-41E8-4142-96FA-4A152E304F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EIA Process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5A3C653-A303-7C45-BEDF-DF56925305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3251064"/>
              </p:ext>
            </p:extLst>
          </p:nvPr>
        </p:nvGraphicFramePr>
        <p:xfrm>
          <a:off x="677334" y="1773937"/>
          <a:ext cx="7918704" cy="433425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69036">
                  <a:extLst>
                    <a:ext uri="{9D8B030D-6E8A-4147-A177-3AD203B41FA5}">
                      <a16:colId xmlns:a16="http://schemas.microsoft.com/office/drawing/2014/main" val="1994533594"/>
                    </a:ext>
                  </a:extLst>
                </a:gridCol>
                <a:gridCol w="1061213">
                  <a:extLst>
                    <a:ext uri="{9D8B030D-6E8A-4147-A177-3AD203B41FA5}">
                      <a16:colId xmlns:a16="http://schemas.microsoft.com/office/drawing/2014/main" val="2588092492"/>
                    </a:ext>
                  </a:extLst>
                </a:gridCol>
                <a:gridCol w="4688455">
                  <a:extLst>
                    <a:ext uri="{9D8B030D-6E8A-4147-A177-3AD203B41FA5}">
                      <a16:colId xmlns:a16="http://schemas.microsoft.com/office/drawing/2014/main" val="2836421243"/>
                    </a:ext>
                  </a:extLst>
                </a:gridCol>
              </a:tblGrid>
              <a:tr h="247672"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EIA Process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Critique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Comments/Recommendations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44276134"/>
                  </a:ext>
                </a:extLst>
              </a:tr>
              <a:tr h="743016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Public Engagement/Consultation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effectLst/>
                        </a:rPr>
                        <a:t>Could be amendment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50">
                          <a:effectLst/>
                        </a:rPr>
                        <a:t>1 stakeholder workshop – Wed 26</a:t>
                      </a:r>
                      <a:r>
                        <a:rPr lang="en-GB" sz="1050" baseline="30000">
                          <a:effectLst/>
                        </a:rPr>
                        <a:t>th</a:t>
                      </a:r>
                      <a:r>
                        <a:rPr lang="en-GB" sz="1050">
                          <a:effectLst/>
                        </a:rPr>
                        <a:t> September 2018</a:t>
                      </a:r>
                      <a:endParaRPr lang="en-GB" sz="120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50">
                          <a:effectLst/>
                        </a:rPr>
                        <a:t>Nearby residential &amp; commercial areas</a:t>
                      </a:r>
                      <a:endParaRPr lang="en-GB" sz="120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50">
                          <a:effectLst/>
                        </a:rPr>
                        <a:t>Follow-up meetings may improve relations between ABP &amp; nearby stakeholders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79198904"/>
                  </a:ext>
                </a:extLst>
              </a:tr>
              <a:tr h="928769">
                <a:tc>
                  <a:txBody>
                    <a:bodyPr/>
                    <a:lstStyle/>
                    <a:p>
                      <a:r>
                        <a:rPr lang="en-GB" sz="1200" dirty="0">
                          <a:effectLst/>
                        </a:rPr>
                        <a:t>Mitigation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Not stringent enough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50">
                          <a:effectLst/>
                        </a:rPr>
                        <a:t>Restricted working hours (08:00-18:00 &amp; 08:00-13:00)</a:t>
                      </a:r>
                      <a:endParaRPr lang="en-GB" sz="120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50">
                          <a:effectLst/>
                        </a:rPr>
                        <a:t>Autumn/Winter piling – avoid mating, breeding &amp; migration seasons</a:t>
                      </a:r>
                      <a:endParaRPr lang="en-GB" sz="120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50">
                          <a:effectLst/>
                        </a:rPr>
                        <a:t>Piling continuing to completion (June 2021) – breached seasonal restrictions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16622555"/>
                  </a:ext>
                </a:extLst>
              </a:tr>
              <a:tr h="1114523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Monitoring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Not stringent enough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50" dirty="0">
                          <a:effectLst/>
                        </a:rPr>
                        <a:t>Follow-ups to the impacts of piling on migratory birds/fish – season has already begun</a:t>
                      </a:r>
                      <a:endParaRPr lang="en-GB" sz="1200" dirty="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50" dirty="0">
                          <a:effectLst/>
                        </a:rPr>
                        <a:t>Ongoing shoreline habitat surveys (during &amp; post construction)</a:t>
                      </a:r>
                      <a:endParaRPr lang="en-GB" sz="1200" dirty="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50" dirty="0">
                          <a:effectLst/>
                        </a:rPr>
                        <a:t>Swansea Bay SINC sand dune flattened – ecological survey - future recovery?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42813294"/>
                  </a:ext>
                </a:extLst>
              </a:tr>
              <a:tr h="1300277">
                <a:tc>
                  <a:txBody>
                    <a:bodyPr/>
                    <a:lstStyle/>
                    <a:p>
                      <a:r>
                        <a:rPr lang="en-GB" sz="1200" dirty="0">
                          <a:effectLst/>
                        </a:rPr>
                        <a:t>Cumulative Impact(s)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Inadequate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50" dirty="0">
                          <a:effectLst/>
                        </a:rPr>
                        <a:t>No future monitoring procedure(s) to environmental impacts as a result of the construction </a:t>
                      </a:r>
                      <a:endParaRPr lang="en-GB" sz="1200" dirty="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50" dirty="0">
                          <a:effectLst/>
                        </a:rPr>
                        <a:t>Sand dune erosion from machinery &amp; removal of timber wall</a:t>
                      </a:r>
                      <a:endParaRPr lang="en-GB" sz="1200" dirty="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50" dirty="0">
                          <a:effectLst/>
                        </a:rPr>
                        <a:t>Actual impacts to marine &amp; terrestrial species yet to be seen</a:t>
                      </a:r>
                      <a:endParaRPr lang="en-GB" sz="1200" dirty="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050" dirty="0">
                          <a:effectLst/>
                        </a:rPr>
                        <a:t>No overlap with other projects e.g., Swansea Bay Tidal Lagoon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70196778"/>
                  </a:ext>
                </a:extLst>
              </a:tr>
            </a:tbl>
          </a:graphicData>
        </a:graphic>
      </p:graphicFrame>
      <p:grpSp>
        <p:nvGrpSpPr>
          <p:cNvPr id="9" name="Group 8">
            <a:extLst>
              <a:ext uri="{FF2B5EF4-FFF2-40B4-BE49-F238E27FC236}">
                <a16:creationId xmlns:a16="http://schemas.microsoft.com/office/drawing/2014/main" id="{7EFF7933-1947-A34F-B6A5-BCAC0AA348B5}"/>
              </a:ext>
            </a:extLst>
          </p:cNvPr>
          <p:cNvGrpSpPr/>
          <p:nvPr/>
        </p:nvGrpSpPr>
        <p:grpSpPr>
          <a:xfrm>
            <a:off x="8726688" y="2506864"/>
            <a:ext cx="3465312" cy="2868401"/>
            <a:chOff x="9467665" y="1755686"/>
            <a:chExt cx="2582822" cy="1927230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BEF90C9D-0406-C84B-BD3E-E2D3328E7E7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9467665" y="1755686"/>
              <a:ext cx="2509971" cy="1673314"/>
            </a:xfrm>
            <a:prstGeom prst="rect">
              <a:avLst/>
            </a:prstGeom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4E421FB3-C5A4-334D-997F-1C6EE1D77788}"/>
                </a:ext>
              </a:extLst>
            </p:cNvPr>
            <p:cNvSpPr txBox="1"/>
            <p:nvPr/>
          </p:nvSpPr>
          <p:spPr>
            <a:xfrm>
              <a:off x="10540137" y="3429000"/>
              <a:ext cx="1510350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50" dirty="0">
                  <a:latin typeface="Calibri" panose="020F0502020204030204" pitchFamily="34" charset="0"/>
                  <a:cs typeface="Calibri" panose="020F0502020204030204" pitchFamily="34" charset="0"/>
                </a:rPr>
                <a:t>Prof. Chris House (2021)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840485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24693-C5E0-2046-AEF6-6AAC2F356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002632"/>
          </a:xfrm>
        </p:spPr>
        <p:txBody>
          <a:bodyPr/>
          <a:lstStyle/>
          <a:p>
            <a:r>
              <a:rPr lang="en-GB" dirty="0"/>
              <a:t>Environmental Impacts Evaluation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F4EFA8A-8B57-4C46-9850-2A4C245FCE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8358611"/>
              </p:ext>
            </p:extLst>
          </p:nvPr>
        </p:nvGraphicFramePr>
        <p:xfrm>
          <a:off x="677334" y="1754479"/>
          <a:ext cx="8596668" cy="45333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93162">
                  <a:extLst>
                    <a:ext uri="{9D8B030D-6E8A-4147-A177-3AD203B41FA5}">
                      <a16:colId xmlns:a16="http://schemas.microsoft.com/office/drawing/2014/main" val="1783525693"/>
                    </a:ext>
                  </a:extLst>
                </a:gridCol>
                <a:gridCol w="1141009">
                  <a:extLst>
                    <a:ext uri="{9D8B030D-6E8A-4147-A177-3AD203B41FA5}">
                      <a16:colId xmlns:a16="http://schemas.microsoft.com/office/drawing/2014/main" val="3133939576"/>
                    </a:ext>
                  </a:extLst>
                </a:gridCol>
                <a:gridCol w="5762497">
                  <a:extLst>
                    <a:ext uri="{9D8B030D-6E8A-4147-A177-3AD203B41FA5}">
                      <a16:colId xmlns:a16="http://schemas.microsoft.com/office/drawing/2014/main" val="3577127178"/>
                    </a:ext>
                  </a:extLst>
                </a:gridCol>
              </a:tblGrid>
              <a:tr h="404435">
                <a:tc>
                  <a:txBody>
                    <a:bodyPr/>
                    <a:lstStyle/>
                    <a:p>
                      <a:pPr algn="l"/>
                      <a:r>
                        <a:rPr lang="en-GB" sz="1400">
                          <a:effectLst/>
                        </a:rPr>
                        <a:t>Environmental Impacts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>
                          <a:effectLst/>
                        </a:rPr>
                        <a:t>Critique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>
                          <a:effectLst/>
                        </a:rPr>
                        <a:t>Comments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41830570"/>
                  </a:ext>
                </a:extLst>
              </a:tr>
              <a:tr h="519988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Water &amp; Sediment Quality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Adequate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itchFamily="2" charset="2"/>
                        <a:buChar char=""/>
                      </a:pPr>
                      <a:r>
                        <a:rPr lang="en-GB" sz="1050">
                          <a:effectLst/>
                        </a:rPr>
                        <a:t>Land-based construction methods – minimal leeching </a:t>
                      </a:r>
                      <a:endParaRPr lang="en-GB" sz="1200">
                        <a:effectLst/>
                      </a:endParaRPr>
                    </a:p>
                    <a:p>
                      <a:pPr marL="342900" lvl="0" indent="-342900" algn="l">
                        <a:buFont typeface="Symbol" pitchFamily="2" charset="2"/>
                        <a:buChar char=""/>
                      </a:pPr>
                      <a:r>
                        <a:rPr lang="en-GB" sz="1050">
                          <a:effectLst/>
                        </a:rPr>
                        <a:t>Benthic sediment retention expected to settle post-construction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64263100"/>
                  </a:ext>
                </a:extLst>
              </a:tr>
              <a:tr h="758316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Marine Ecology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Understated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itchFamily="2" charset="2"/>
                        <a:buChar char=""/>
                      </a:pPr>
                      <a:r>
                        <a:rPr lang="en-GB" sz="1050">
                          <a:effectLst/>
                        </a:rPr>
                        <a:t>Further detail to impacts of scouring required </a:t>
                      </a:r>
                      <a:endParaRPr lang="en-GB" sz="1200">
                        <a:effectLst/>
                      </a:endParaRPr>
                    </a:p>
                    <a:p>
                      <a:pPr marL="342900" lvl="0" indent="-342900" algn="l">
                        <a:buFont typeface="Symbol" pitchFamily="2" charset="2"/>
                        <a:buChar char=""/>
                      </a:pPr>
                      <a:r>
                        <a:rPr lang="en-GB" sz="1050">
                          <a:effectLst/>
                        </a:rPr>
                        <a:t>Construction has surpassed mating, breeding &amp; migration seasons – Salmonids (e.g., salmon &amp; sea trout) &amp; harbour porpoise</a:t>
                      </a:r>
                      <a:endParaRPr lang="en-GB" sz="1200">
                        <a:effectLst/>
                      </a:endParaRPr>
                    </a:p>
                    <a:p>
                      <a:pPr marL="342900" lvl="0" indent="-342900" algn="l">
                        <a:buFont typeface="Symbol" pitchFamily="2" charset="2"/>
                        <a:buChar char=""/>
                      </a:pPr>
                      <a:r>
                        <a:rPr lang="en-GB" sz="1050">
                          <a:effectLst/>
                        </a:rPr>
                        <a:t>Pilings (greater life-span) may allow sediments &amp; benthic habitats to thrive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04154607"/>
                  </a:ext>
                </a:extLst>
              </a:tr>
              <a:tr h="606652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Terrestrial Ecology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Understated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itchFamily="2" charset="2"/>
                        <a:buChar char=""/>
                      </a:pPr>
                      <a:r>
                        <a:rPr lang="en-GB" sz="1050" dirty="0">
                          <a:effectLst/>
                        </a:rPr>
                        <a:t>Effects deemed inconsequential to the dune environment</a:t>
                      </a:r>
                      <a:endParaRPr lang="en-GB" sz="1200" dirty="0">
                        <a:effectLst/>
                      </a:endParaRPr>
                    </a:p>
                    <a:p>
                      <a:pPr marL="342900" lvl="0" indent="-342900" algn="l">
                        <a:buFont typeface="Symbol" pitchFamily="2" charset="2"/>
                        <a:buChar char=""/>
                      </a:pPr>
                      <a:r>
                        <a:rPr lang="en-GB" sz="1050" dirty="0">
                          <a:effectLst/>
                        </a:rPr>
                        <a:t>Sand dune environment flattened nearby wall – SINC </a:t>
                      </a:r>
                      <a:endParaRPr lang="en-GB" sz="1200" dirty="0">
                        <a:effectLst/>
                      </a:endParaRPr>
                    </a:p>
                    <a:p>
                      <a:pPr marL="342900" lvl="0" indent="-342900" algn="l">
                        <a:buFont typeface="Symbol" pitchFamily="2" charset="2"/>
                        <a:buChar char=""/>
                      </a:pPr>
                      <a:r>
                        <a:rPr lang="en-GB" sz="1050" dirty="0">
                          <a:effectLst/>
                        </a:rPr>
                        <a:t>Invertebrates: whorl snail, robber fly, small blue butterfly &amp; sand dart moth (nationally scarce – visible June-August)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75001859"/>
                  </a:ext>
                </a:extLst>
              </a:tr>
              <a:tr h="606652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Coastal &amp; Flood Protection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Satisfactory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itchFamily="2" charset="2"/>
                        <a:buChar char=""/>
                      </a:pPr>
                      <a:r>
                        <a:rPr lang="en-GB" sz="1050" dirty="0">
                          <a:effectLst/>
                        </a:rPr>
                        <a:t>Piling is more erosion-resilient with greater longevity over timber retaining walls</a:t>
                      </a:r>
                      <a:endParaRPr lang="en-GB" sz="1200" dirty="0">
                        <a:effectLst/>
                      </a:endParaRPr>
                    </a:p>
                    <a:p>
                      <a:pPr marL="342900" lvl="0" indent="-342900" algn="l">
                        <a:buFont typeface="Symbol" pitchFamily="2" charset="2"/>
                        <a:buChar char=""/>
                      </a:pPr>
                      <a:r>
                        <a:rPr lang="en-GB" sz="1050" dirty="0">
                          <a:effectLst/>
                        </a:rPr>
                        <a:t>Wave protection</a:t>
                      </a:r>
                      <a:endParaRPr lang="en-GB" sz="1200" dirty="0">
                        <a:effectLst/>
                      </a:endParaRPr>
                    </a:p>
                    <a:p>
                      <a:pPr marL="342900" lvl="0" indent="-342900" algn="l">
                        <a:buFont typeface="Symbol" pitchFamily="2" charset="2"/>
                        <a:buChar char=""/>
                      </a:pPr>
                      <a:r>
                        <a:rPr lang="en-GB" sz="1050" dirty="0">
                          <a:effectLst/>
                        </a:rPr>
                        <a:t>Stabilised beach to the west of the pier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58174929"/>
                  </a:ext>
                </a:extLst>
              </a:tr>
              <a:tr h="1061641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Airborne Noise &amp; Vibration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Somewhat adequate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itchFamily="2" charset="2"/>
                        <a:buChar char=""/>
                      </a:pPr>
                      <a:r>
                        <a:rPr lang="en-GB" sz="1050">
                          <a:effectLst/>
                        </a:rPr>
                        <a:t>Considerate to species’ seasonal biological patterns of migration, mating, breeding and feeding yet overlapping avian breeding/nesting seasons</a:t>
                      </a:r>
                      <a:endParaRPr lang="en-GB" sz="1200">
                        <a:effectLst/>
                      </a:endParaRPr>
                    </a:p>
                    <a:p>
                      <a:pPr marL="342900" lvl="0" indent="-342900" algn="l">
                        <a:buFont typeface="Symbol" pitchFamily="2" charset="2"/>
                        <a:buChar char=""/>
                      </a:pPr>
                      <a:r>
                        <a:rPr lang="en-GB" sz="1050">
                          <a:effectLst/>
                        </a:rPr>
                        <a:t>Impacts deemed inconsequential to the dune environment that backs sections of the inner pier wall</a:t>
                      </a:r>
                      <a:endParaRPr lang="en-GB" sz="1200">
                        <a:effectLst/>
                      </a:endParaRPr>
                    </a:p>
                    <a:p>
                      <a:pPr marL="342900" lvl="0" indent="-342900" algn="l">
                        <a:buFont typeface="Symbol" pitchFamily="2" charset="2"/>
                        <a:buChar char=""/>
                      </a:pPr>
                      <a:r>
                        <a:rPr lang="en-GB" sz="1050">
                          <a:effectLst/>
                        </a:rPr>
                        <a:t>Stakeholders consulted, appropriate temporal mitigation measures in place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78288006"/>
                  </a:ext>
                </a:extLst>
              </a:tr>
              <a:tr h="519988"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effectLst/>
                        </a:rPr>
                        <a:t>Visual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Satisfactory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itchFamily="2" charset="2"/>
                        <a:buChar char=""/>
                      </a:pPr>
                      <a:r>
                        <a:rPr lang="en-GB" sz="1050" dirty="0">
                          <a:effectLst/>
                        </a:rPr>
                        <a:t>Minimal all-round visual impact (post-construction)</a:t>
                      </a:r>
                      <a:endParaRPr lang="en-GB" sz="1200" dirty="0">
                        <a:effectLst/>
                      </a:endParaRPr>
                    </a:p>
                    <a:p>
                      <a:pPr marL="342900" lvl="0" indent="-342900" algn="l">
                        <a:buFont typeface="Symbol" pitchFamily="2" charset="2"/>
                        <a:buChar char=""/>
                      </a:pPr>
                      <a:r>
                        <a:rPr lang="en-GB" sz="1050" dirty="0">
                          <a:effectLst/>
                        </a:rPr>
                        <a:t>Improvement over dilapidated timber 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97837309"/>
                  </a:ext>
                </a:extLst>
              </a:tr>
            </a:tbl>
          </a:graphicData>
        </a:graphic>
      </p:graphicFrame>
      <p:grpSp>
        <p:nvGrpSpPr>
          <p:cNvPr id="16" name="Group 15">
            <a:extLst>
              <a:ext uri="{FF2B5EF4-FFF2-40B4-BE49-F238E27FC236}">
                <a16:creationId xmlns:a16="http://schemas.microsoft.com/office/drawing/2014/main" id="{C20E312F-CECC-D54B-A2EA-73BF019C44F6}"/>
              </a:ext>
            </a:extLst>
          </p:cNvPr>
          <p:cNvGrpSpPr/>
          <p:nvPr/>
        </p:nvGrpSpPr>
        <p:grpSpPr>
          <a:xfrm>
            <a:off x="9413124" y="1754479"/>
            <a:ext cx="2653488" cy="3814983"/>
            <a:chOff x="8861178" y="1773937"/>
            <a:chExt cx="2653488" cy="3814983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F630A2A5-0E7C-F941-8022-6D3E3DC91FC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5400000">
              <a:off x="8418930" y="2216185"/>
              <a:ext cx="3537984" cy="2653488"/>
            </a:xfrm>
            <a:prstGeom prst="rect">
              <a:avLst/>
            </a:prstGeom>
          </p:spPr>
        </p:pic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0095A8A3-942F-8542-B2F3-7DAB6F475BB5}"/>
                </a:ext>
              </a:extLst>
            </p:cNvPr>
            <p:cNvSpPr txBox="1"/>
            <p:nvPr/>
          </p:nvSpPr>
          <p:spPr>
            <a:xfrm>
              <a:off x="9933784" y="5311921"/>
              <a:ext cx="158088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200" dirty="0"/>
                <a:t>Dylan Morgan (2021)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785460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762A3-8B51-F049-AF91-05E8DC7548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&amp;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F6D19-9D62-1248-965B-15DFC59501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Ongoing/Future monitoring and public consultation is required to further understand the impacts from the construction process particularly     regarding dune and beach morphology  </a:t>
            </a:r>
          </a:p>
          <a:p>
            <a:r>
              <a:rPr lang="en-GB" dirty="0"/>
              <a:t>Further intertidal habitat surveys, sand dune ecological surveys, marine acoustic surveys and phase 2 national vegetation classification study – Swansea University Bay Campus EIA </a:t>
            </a:r>
            <a:r>
              <a:rPr lang="en-GB" sz="1200" dirty="0"/>
              <a:t>(URS, 2021)</a:t>
            </a:r>
          </a:p>
          <a:p>
            <a:r>
              <a:rPr lang="en-GB" dirty="0"/>
              <a:t>General theme of understating impacts, pile-driving sound activity attributes to hindering reproductive processes and damaging migratory fish </a:t>
            </a:r>
            <a:r>
              <a:rPr lang="en-GB" sz="1200" dirty="0"/>
              <a:t>(Thomsen et al., 2006; </a:t>
            </a:r>
            <a:r>
              <a:rPr lang="en-GB" sz="1200" dirty="0" err="1"/>
              <a:t>Bagočius</a:t>
            </a:r>
            <a:r>
              <a:rPr lang="en-GB" sz="1200" dirty="0"/>
              <a:t>, 2021)  </a:t>
            </a:r>
            <a:endParaRPr lang="en-GB" dirty="0"/>
          </a:p>
          <a:p>
            <a:r>
              <a:rPr lang="en-GB" dirty="0"/>
              <a:t>Stringent restorative environmental research akin to tidal lagoons may aid in minimising environmental impacts pre, during and post construction </a:t>
            </a:r>
            <a:r>
              <a:rPr lang="en-GB" sz="1200" dirty="0"/>
              <a:t>(Elliott </a:t>
            </a:r>
            <a:r>
              <a:rPr lang="en-GB" sz="1200" i="1" dirty="0"/>
              <a:t>et al</a:t>
            </a:r>
            <a:r>
              <a:rPr lang="en-GB" sz="1200" dirty="0"/>
              <a:t>., 2018)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80BC24-7ADB-1842-9F3D-29F37E453D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8948" y="248489"/>
            <a:ext cx="2029294" cy="2705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05326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1A659-DC57-6B42-8A25-E11D2504A5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B7352-64B4-0342-8185-FB3ED0EEC9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ABP anticipated no substantial effects to be expected following the construction phase </a:t>
            </a:r>
            <a:r>
              <a:rPr lang="en-GB" sz="1400" dirty="0"/>
              <a:t>(ABP, 2018) </a:t>
            </a:r>
            <a:r>
              <a:rPr lang="en-GB" dirty="0"/>
              <a:t>yet, critique may prove contrary </a:t>
            </a:r>
          </a:p>
          <a:p>
            <a:r>
              <a:rPr lang="en-GB" dirty="0"/>
              <a:t>Not yet completed, proving difficult to fully substantiate the extent of environmental impacts and the project’s success</a:t>
            </a:r>
          </a:p>
          <a:p>
            <a:r>
              <a:rPr lang="en-GB" dirty="0"/>
              <a:t>However, critique suggests inadequacies and stringency issues</a:t>
            </a:r>
          </a:p>
          <a:p>
            <a:r>
              <a:rPr lang="en-GB" dirty="0"/>
              <a:t>Inclusion of human health impact study, public perception, green house gas emissions &amp; physical processes considerations may prove as a remedy  </a:t>
            </a:r>
          </a:p>
          <a:p>
            <a:r>
              <a:rPr lang="en-GB" dirty="0"/>
              <a:t>170 pages, concision could create an informed, succinct yet comprehensive EIA document </a:t>
            </a:r>
            <a:r>
              <a:rPr lang="en-GB" sz="1400" dirty="0"/>
              <a:t>(Jha-Thakur and Fischer, 2016)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32207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1B9C0-0375-1249-BC36-8C8CF00006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6C836-54CF-C54C-B1E5-87A07A7A73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1100" dirty="0"/>
              <a:t> </a:t>
            </a:r>
            <a:r>
              <a:rPr lang="en-GB" sz="1100" dirty="0" err="1"/>
              <a:t>ABPmer</a:t>
            </a:r>
            <a:r>
              <a:rPr lang="en-GB" sz="1100" dirty="0"/>
              <a:t>., (2018). Swansea Inner West Pier Marine Works, Environmental Appraisal, </a:t>
            </a:r>
            <a:r>
              <a:rPr lang="en-GB" sz="1100" dirty="0" err="1"/>
              <a:t>ABPmer</a:t>
            </a:r>
            <a:r>
              <a:rPr lang="en-GB" sz="1100" dirty="0"/>
              <a:t> Report No. R.3080. A report produced by </a:t>
            </a:r>
            <a:r>
              <a:rPr lang="en-GB" sz="1100" dirty="0" err="1"/>
              <a:t>ABPmer</a:t>
            </a:r>
            <a:r>
              <a:rPr lang="en-GB" sz="1100" dirty="0"/>
              <a:t> for Associated British Ports, October 2018. </a:t>
            </a:r>
          </a:p>
          <a:p>
            <a:pPr marL="0" indent="0">
              <a:buNone/>
            </a:pPr>
            <a:r>
              <a:rPr lang="en-GB" sz="1100" dirty="0" err="1"/>
              <a:t>Bagočius</a:t>
            </a:r>
            <a:r>
              <a:rPr lang="en-GB" sz="1100" dirty="0"/>
              <a:t>, D., (2021). </a:t>
            </a:r>
            <a:r>
              <a:rPr lang="en-GB" sz="1100" i="1" dirty="0"/>
              <a:t>Piling underwater noise impact on migrating salmon fish during Lithuanian LNG terminal construction (Curonian Lagoon, Eastern Baltic Sea Coast)</a:t>
            </a:r>
            <a:r>
              <a:rPr lang="en-GB" sz="1100" dirty="0"/>
              <a:t>.</a:t>
            </a:r>
          </a:p>
          <a:p>
            <a:pPr marL="0" indent="0">
              <a:buNone/>
            </a:pPr>
            <a:r>
              <a:rPr lang="en-GB" sz="1100" dirty="0"/>
              <a:t>Elliott, K., Smith, H., Moore, F., van der </a:t>
            </a:r>
            <a:r>
              <a:rPr lang="en-GB" sz="1100" dirty="0" err="1"/>
              <a:t>Weijde</a:t>
            </a:r>
            <a:r>
              <a:rPr lang="en-GB" sz="1100" dirty="0"/>
              <a:t>, A. and </a:t>
            </a:r>
            <a:r>
              <a:rPr lang="en-GB" sz="1100" dirty="0" err="1"/>
              <a:t>Lazakis</a:t>
            </a:r>
            <a:r>
              <a:rPr lang="en-GB" sz="1100" dirty="0"/>
              <a:t>, I., (2018). Environmental interactions of tidal lagoons: A comparison of industry perspectives. </a:t>
            </a:r>
            <a:r>
              <a:rPr lang="en-GB" sz="1100" i="1" dirty="0"/>
              <a:t>Renewable Energy</a:t>
            </a:r>
            <a:r>
              <a:rPr lang="en-GB" sz="1100" dirty="0"/>
              <a:t>, 119, pp.309-319.</a:t>
            </a:r>
          </a:p>
          <a:p>
            <a:pPr marL="0" indent="0">
              <a:buNone/>
            </a:pPr>
            <a:r>
              <a:rPr lang="en-GB" sz="1100" dirty="0"/>
              <a:t>Evans, J., 2019. </a:t>
            </a:r>
            <a:r>
              <a:rPr lang="en-GB" sz="1100" i="1" dirty="0"/>
              <a:t>The shocking state of Swansea's pier which will cost millions to repair</a:t>
            </a:r>
            <a:r>
              <a:rPr lang="en-GB" sz="1100" dirty="0"/>
              <a:t>. [online] </a:t>
            </a:r>
            <a:r>
              <a:rPr lang="en-GB" sz="1100" dirty="0" err="1"/>
              <a:t>WalesOnline</a:t>
            </a:r>
            <a:r>
              <a:rPr lang="en-GB" sz="1100" dirty="0"/>
              <a:t>. Available at: &lt;https://</a:t>
            </a:r>
            <a:r>
              <a:rPr lang="en-GB" sz="1100" dirty="0" err="1"/>
              <a:t>www.walesonline.co.uk</a:t>
            </a:r>
            <a:r>
              <a:rPr lang="en-GB" sz="1100" dirty="0"/>
              <a:t>/news/wales-news/shocking-state-swanseas-pier-cost-15952544&gt; [Accessed 4 May 2021].</a:t>
            </a:r>
          </a:p>
          <a:p>
            <a:pPr marL="0" indent="0">
              <a:buNone/>
            </a:pPr>
            <a:r>
              <a:rPr lang="en-GB" sz="1100" dirty="0"/>
              <a:t>Jha-Thakur, U. and Fischer, T. B. (2016) ‘25 years of the UK EIA System: Strengths, weaknesses, opportunities and threats’, </a:t>
            </a:r>
            <a:r>
              <a:rPr lang="en-GB" sz="1100" i="1" dirty="0"/>
              <a:t>Environmental Impact Assessment Review</a:t>
            </a:r>
            <a:r>
              <a:rPr lang="en-GB" sz="1100" dirty="0"/>
              <a:t>, 61. </a:t>
            </a:r>
            <a:r>
              <a:rPr lang="en-GB" sz="1100" dirty="0" err="1"/>
              <a:t>doi</a:t>
            </a:r>
            <a:r>
              <a:rPr lang="en-GB" sz="1100" dirty="0"/>
              <a:t>: 10.1016/j.eiar.2016.06.005.</a:t>
            </a:r>
          </a:p>
          <a:p>
            <a:pPr marL="0" indent="0">
              <a:buNone/>
            </a:pPr>
            <a:r>
              <a:rPr lang="en-GB" sz="1100" dirty="0"/>
              <a:t>Phillips. M.R., (2007). "Beach Response to a Total Exclusion Barrage: Cardiff Bay, South Wales, UK,"</a:t>
            </a:r>
            <a:r>
              <a:rPr lang="en-GB" sz="1100" i="1" dirty="0"/>
              <a:t> Journal of Coastal Research</a:t>
            </a:r>
            <a:r>
              <a:rPr lang="en-GB" sz="1100" dirty="0"/>
              <a:t> 2007(233), 794-805.</a:t>
            </a:r>
          </a:p>
          <a:p>
            <a:pPr marL="0" indent="0">
              <a:buNone/>
            </a:pPr>
            <a:r>
              <a:rPr lang="en-GB" sz="1100" dirty="0"/>
              <a:t>Sadler, B. and McCabe, M. (Eds). 2002. </a:t>
            </a:r>
            <a:r>
              <a:rPr lang="en-GB" sz="1100" i="1" dirty="0"/>
              <a:t>Environmental impact assessment training resource manual. </a:t>
            </a:r>
            <a:r>
              <a:rPr lang="en-GB" sz="1100" dirty="0"/>
              <a:t>2nd ed. </a:t>
            </a:r>
            <a:r>
              <a:rPr lang="en-GB" sz="1100" dirty="0" err="1"/>
              <a:t>Genevea</a:t>
            </a:r>
            <a:r>
              <a:rPr lang="en-GB" sz="1100" dirty="0"/>
              <a:t>: Economics and Trade Branch-Division of Technology, Industry and Economics-United Nations Environment Programme. </a:t>
            </a:r>
          </a:p>
          <a:p>
            <a:pPr marL="0" indent="0">
              <a:buNone/>
            </a:pPr>
            <a:r>
              <a:rPr lang="en-GB" sz="1100" dirty="0" err="1"/>
              <a:t>Senécal</a:t>
            </a:r>
            <a:r>
              <a:rPr lang="en-GB" sz="1100" dirty="0"/>
              <a:t>, P.; Goldsmith, B.; Conover, S.; Sadler, B. and Brown, K. 1999. </a:t>
            </a:r>
            <a:r>
              <a:rPr lang="en-GB" sz="1100" i="1" dirty="0"/>
              <a:t>Principles of environmental impact assessment best practice</a:t>
            </a:r>
            <a:r>
              <a:rPr lang="en-GB" sz="1100" dirty="0"/>
              <a:t>. North Dakota, USA: International Association for Impact Assessment. </a:t>
            </a:r>
          </a:p>
          <a:p>
            <a:pPr marL="0" indent="0">
              <a:buNone/>
            </a:pPr>
            <a:r>
              <a:rPr lang="en-GB" sz="1100" i="1" dirty="0"/>
              <a:t>The Bay Science and Innovations Campus, Swansea University, Environmental Statement</a:t>
            </a:r>
            <a:r>
              <a:rPr lang="en-GB" sz="1100" dirty="0"/>
              <a:t>. URS. (2010)</a:t>
            </a:r>
          </a:p>
          <a:p>
            <a:pPr marL="0" indent="0">
              <a:buNone/>
            </a:pPr>
            <a:r>
              <a:rPr lang="en-GB" sz="1100" dirty="0"/>
              <a:t>Thomsen F, </a:t>
            </a:r>
            <a:r>
              <a:rPr lang="en-GB" sz="1100" dirty="0" err="1"/>
              <a:t>Lüdemann</a:t>
            </a:r>
            <a:r>
              <a:rPr lang="en-GB" sz="1100" dirty="0"/>
              <a:t> K, </a:t>
            </a:r>
            <a:r>
              <a:rPr lang="en-GB" sz="1100" dirty="0" err="1"/>
              <a:t>Kafemann</a:t>
            </a:r>
            <a:r>
              <a:rPr lang="en-GB" sz="1100" dirty="0"/>
              <a:t> R, Piper W (2006) Effects of offshore wind farm noise on marine mammals and fish, </a:t>
            </a:r>
            <a:r>
              <a:rPr lang="en-GB" sz="1100" dirty="0" err="1"/>
              <a:t>biola</a:t>
            </a:r>
            <a:r>
              <a:rPr lang="en-GB" sz="1100" dirty="0"/>
              <a:t>, Hamburg, Germany on behalf of COWRIE Ltd, Newbury, UK</a:t>
            </a:r>
          </a:p>
          <a:p>
            <a:pPr marL="0" indent="0">
              <a:buNone/>
            </a:pPr>
            <a:r>
              <a:rPr lang="en-GB" sz="1100" dirty="0"/>
              <a:t>United Nations Department of Economic and Social Affairs, Division of Sustainable Development. (2004). </a:t>
            </a:r>
            <a:r>
              <a:rPr lang="en-GB" sz="1100" i="1" dirty="0"/>
              <a:t>Chapter 8: Integrating Environment and Development in Decision- </a:t>
            </a:r>
            <a:r>
              <a:rPr lang="en-GB" sz="1100" i="1" dirty="0" err="1"/>
              <a:t>Making.</a:t>
            </a:r>
            <a:r>
              <a:rPr lang="en-GB" sz="1100" dirty="0" err="1"/>
              <a:t>http</a:t>
            </a:r>
            <a:r>
              <a:rPr lang="en-GB" sz="1100" dirty="0"/>
              <a:t>://</a:t>
            </a:r>
            <a:r>
              <a:rPr lang="en-GB" sz="1100" dirty="0" err="1"/>
              <a:t>www.un.org</a:t>
            </a:r>
            <a:r>
              <a:rPr lang="en-GB" sz="1100" dirty="0"/>
              <a:t>/</a:t>
            </a:r>
            <a:r>
              <a:rPr lang="en-GB" sz="1100" dirty="0" err="1"/>
              <a:t>esa</a:t>
            </a:r>
            <a:r>
              <a:rPr lang="en-GB" sz="1100" dirty="0"/>
              <a:t>/</a:t>
            </a:r>
            <a:r>
              <a:rPr lang="en-GB" sz="1100" dirty="0" err="1"/>
              <a:t>sustdev</a:t>
            </a:r>
            <a:r>
              <a:rPr lang="en-GB" sz="1100" dirty="0"/>
              <a:t>/</a:t>
            </a:r>
            <a:r>
              <a:rPr lang="en-GB" sz="1100" dirty="0" err="1"/>
              <a:t>natlinfo</a:t>
            </a:r>
            <a:r>
              <a:rPr lang="en-GB" sz="1100" dirty="0"/>
              <a:t>/indicators/</a:t>
            </a:r>
            <a:r>
              <a:rPr lang="en-GB" sz="1100" dirty="0" err="1"/>
              <a:t>indisd</a:t>
            </a:r>
            <a:r>
              <a:rPr lang="en-GB" sz="1100" dirty="0"/>
              <a:t>/</a:t>
            </a:r>
            <a:r>
              <a:rPr lang="en-GB" sz="1100" dirty="0" err="1"/>
              <a:t>english</a:t>
            </a:r>
            <a:r>
              <a:rPr lang="en-GB" sz="1100" dirty="0"/>
              <a:t>/chapt8e.htm </a:t>
            </a:r>
          </a:p>
          <a:p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42891325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6B8AEA0-6803-D24C-A5CF-8F006589F3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12548" y="2219183"/>
            <a:ext cx="7766936" cy="1646302"/>
          </a:xfrm>
        </p:spPr>
        <p:txBody>
          <a:bodyPr/>
          <a:lstStyle/>
          <a:p>
            <a:pPr algn="l"/>
            <a:r>
              <a:rPr lang="en-GB" dirty="0"/>
              <a:t>Any Questions?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9076B08-CB91-0145-8B3B-F104B70E41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12548" y="3865482"/>
            <a:ext cx="7766936" cy="1096899"/>
          </a:xfrm>
        </p:spPr>
        <p:txBody>
          <a:bodyPr/>
          <a:lstStyle/>
          <a:p>
            <a:pPr algn="l"/>
            <a:r>
              <a:rPr lang="en-GB" dirty="0"/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17244987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{68833B30-06EE-C442-AE0F-6A3C1B7ECE1C}tf10001060</Template>
  <TotalTime>4709</TotalTime>
  <Words>1262</Words>
  <Application>Microsoft Macintosh PowerPoint</Application>
  <PresentationFormat>Widescreen</PresentationFormat>
  <Paragraphs>109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Symbol</vt:lpstr>
      <vt:lpstr>Trebuchet MS</vt:lpstr>
      <vt:lpstr>Wingdings 3</vt:lpstr>
      <vt:lpstr>Facet</vt:lpstr>
      <vt:lpstr>Swansea Inner West Pier: An EIA Evaluation </vt:lpstr>
      <vt:lpstr>Swansea Inner West Pier</vt:lpstr>
      <vt:lpstr>Environmental Impact Assessment (EIA)</vt:lpstr>
      <vt:lpstr>EIA Process</vt:lpstr>
      <vt:lpstr>Environmental Impacts Evaluation</vt:lpstr>
      <vt:lpstr>Future &amp; Recommendations</vt:lpstr>
      <vt:lpstr>Conclusion</vt:lpstr>
      <vt:lpstr>References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Swansea Inner West Pier: An EIA Evaluation </dc:title>
  <dc:creator>Dylan John Morgan (2008527)</dc:creator>
  <cp:lastModifiedBy>Dylan John Morgan (2008527)</cp:lastModifiedBy>
  <cp:revision>43</cp:revision>
  <dcterms:created xsi:type="dcterms:W3CDTF">2021-05-02T18:55:20Z</dcterms:created>
  <dcterms:modified xsi:type="dcterms:W3CDTF">2021-05-07T05:07:00Z</dcterms:modified>
</cp:coreProperties>
</file>