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5"/>
  </p:notesMasterIdLst>
  <p:sldIdLst>
    <p:sldId id="257" r:id="rId2"/>
    <p:sldId id="278" r:id="rId3"/>
    <p:sldId id="280" r:id="rId4"/>
    <p:sldId id="281" r:id="rId5"/>
    <p:sldId id="279" r:id="rId6"/>
    <p:sldId id="258" r:id="rId7"/>
    <p:sldId id="282" r:id="rId8"/>
    <p:sldId id="283" r:id="rId9"/>
    <p:sldId id="284" r:id="rId10"/>
    <p:sldId id="285" r:id="rId11"/>
    <p:sldId id="286" r:id="rId12"/>
    <p:sldId id="287" r:id="rId13"/>
    <p:sldId id="288" r:id="rId14"/>
    <p:sldId id="289" r:id="rId15"/>
    <p:sldId id="290" r:id="rId16"/>
    <p:sldId id="291" r:id="rId17"/>
    <p:sldId id="292" r:id="rId18"/>
    <p:sldId id="293" r:id="rId19"/>
    <p:sldId id="294" r:id="rId20"/>
    <p:sldId id="295" r:id="rId21"/>
    <p:sldId id="296" r:id="rId22"/>
    <p:sldId id="300" r:id="rId23"/>
    <p:sldId id="301" r:id="rId24"/>
    <p:sldId id="302" r:id="rId25"/>
    <p:sldId id="303" r:id="rId26"/>
    <p:sldId id="304" r:id="rId27"/>
    <p:sldId id="305" r:id="rId28"/>
    <p:sldId id="306" r:id="rId29"/>
    <p:sldId id="307" r:id="rId30"/>
    <p:sldId id="308" r:id="rId31"/>
    <p:sldId id="309" r:id="rId32"/>
    <p:sldId id="310" r:id="rId33"/>
    <p:sldId id="311" r:id="rId34"/>
    <p:sldId id="312" r:id="rId35"/>
    <p:sldId id="316" r:id="rId36"/>
    <p:sldId id="317" r:id="rId37"/>
    <p:sldId id="319" r:id="rId38"/>
    <p:sldId id="320" r:id="rId39"/>
    <p:sldId id="321" r:id="rId40"/>
    <p:sldId id="327" r:id="rId41"/>
    <p:sldId id="322" r:id="rId42"/>
    <p:sldId id="323" r:id="rId43"/>
    <p:sldId id="324" r:id="rId44"/>
    <p:sldId id="325" r:id="rId45"/>
    <p:sldId id="326" r:id="rId46"/>
    <p:sldId id="259" r:id="rId47"/>
    <p:sldId id="260" r:id="rId48"/>
    <p:sldId id="261" r:id="rId49"/>
    <p:sldId id="263" r:id="rId50"/>
    <p:sldId id="264" r:id="rId51"/>
    <p:sldId id="265" r:id="rId52"/>
    <p:sldId id="266" r:id="rId53"/>
    <p:sldId id="267" r:id="rId54"/>
    <p:sldId id="268" r:id="rId55"/>
    <p:sldId id="269" r:id="rId56"/>
    <p:sldId id="270" r:id="rId57"/>
    <p:sldId id="271" r:id="rId58"/>
    <p:sldId id="272" r:id="rId59"/>
    <p:sldId id="273" r:id="rId60"/>
    <p:sldId id="274" r:id="rId61"/>
    <p:sldId id="275" r:id="rId62"/>
    <p:sldId id="276" r:id="rId63"/>
    <p:sldId id="277" r:id="rId6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7" d="100"/>
          <a:sy n="107" d="100"/>
        </p:scale>
        <p:origin x="-84" y="-12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EC17134-DC6C-41B0-B657-A953945DDE3A}" type="doc">
      <dgm:prSet loTypeId="urn:microsoft.com/office/officeart/2005/8/layout/radial6" loCatId="cycle" qsTypeId="urn:microsoft.com/office/officeart/2005/8/quickstyle/simple1" qsCatId="simple" csTypeId="urn:microsoft.com/office/officeart/2005/8/colors/accent1_2" csCatId="accent1" phldr="1"/>
      <dgm:spPr/>
      <dgm:t>
        <a:bodyPr/>
        <a:lstStyle/>
        <a:p>
          <a:endParaRPr lang="en-GB"/>
        </a:p>
      </dgm:t>
    </dgm:pt>
    <dgm:pt modelId="{37ADA92A-D7D1-4C3C-8C15-5C3B4BCE220B}">
      <dgm:prSet phldrT="[Text]"/>
      <dgm:spPr/>
      <dgm:t>
        <a:bodyPr/>
        <a:lstStyle/>
        <a:p>
          <a:r>
            <a:rPr lang="en-GB" dirty="0" smtClean="0"/>
            <a:t>Sediment transport</a:t>
          </a:r>
          <a:endParaRPr lang="en-GB" dirty="0"/>
        </a:p>
      </dgm:t>
    </dgm:pt>
    <dgm:pt modelId="{662F86AB-BDFE-4C5F-97A1-36FF180F7410}" type="parTrans" cxnId="{A5AF0A6E-EC10-4E1E-8492-5774F83ACDB6}">
      <dgm:prSet/>
      <dgm:spPr/>
      <dgm:t>
        <a:bodyPr/>
        <a:lstStyle/>
        <a:p>
          <a:endParaRPr lang="en-GB"/>
        </a:p>
      </dgm:t>
    </dgm:pt>
    <dgm:pt modelId="{737DB520-54EE-49B4-829E-FCDFBCEFB831}" type="sibTrans" cxnId="{A5AF0A6E-EC10-4E1E-8492-5774F83ACDB6}">
      <dgm:prSet/>
      <dgm:spPr/>
      <dgm:t>
        <a:bodyPr/>
        <a:lstStyle/>
        <a:p>
          <a:endParaRPr lang="en-GB"/>
        </a:p>
      </dgm:t>
    </dgm:pt>
    <dgm:pt modelId="{B29D4460-E7CA-45E8-B7F5-C4569FDAE060}">
      <dgm:prSet phldrT="[Text]"/>
      <dgm:spPr/>
      <dgm:t>
        <a:bodyPr/>
        <a:lstStyle/>
        <a:p>
          <a:r>
            <a:rPr lang="en-GB" dirty="0" smtClean="0"/>
            <a:t>Beach</a:t>
          </a:r>
          <a:endParaRPr lang="en-GB" dirty="0"/>
        </a:p>
      </dgm:t>
    </dgm:pt>
    <dgm:pt modelId="{1FB7E07E-561A-4D86-936F-102A33DBF55E}" type="parTrans" cxnId="{E4E34736-B097-4BC0-8E63-93DBBE32DB57}">
      <dgm:prSet/>
      <dgm:spPr/>
      <dgm:t>
        <a:bodyPr/>
        <a:lstStyle/>
        <a:p>
          <a:endParaRPr lang="en-GB"/>
        </a:p>
      </dgm:t>
    </dgm:pt>
    <dgm:pt modelId="{6212463C-EB79-4FD9-8AF5-BFFDAB22EF73}" type="sibTrans" cxnId="{E4E34736-B097-4BC0-8E63-93DBBE32DB57}">
      <dgm:prSet/>
      <dgm:spPr/>
      <dgm:t>
        <a:bodyPr/>
        <a:lstStyle/>
        <a:p>
          <a:endParaRPr lang="en-GB"/>
        </a:p>
      </dgm:t>
    </dgm:pt>
    <dgm:pt modelId="{9920C1DC-8C9A-4ADC-BD32-9D872E5CB2EF}">
      <dgm:prSet phldrT="[Text]"/>
      <dgm:spPr/>
      <dgm:t>
        <a:bodyPr/>
        <a:lstStyle/>
        <a:p>
          <a:r>
            <a:rPr lang="en-GB" dirty="0" err="1" smtClean="0"/>
            <a:t>Shoreface</a:t>
          </a:r>
          <a:endParaRPr lang="en-GB" dirty="0"/>
        </a:p>
      </dgm:t>
    </dgm:pt>
    <dgm:pt modelId="{89A45B45-EAC5-4E99-8CBB-7B67C09C4D7D}" type="parTrans" cxnId="{FFE912BC-7B23-450D-9F37-DA72F00BC065}">
      <dgm:prSet/>
      <dgm:spPr/>
      <dgm:t>
        <a:bodyPr/>
        <a:lstStyle/>
        <a:p>
          <a:endParaRPr lang="en-GB"/>
        </a:p>
      </dgm:t>
    </dgm:pt>
    <dgm:pt modelId="{B8A8797D-740D-477F-83C4-055C1DC59661}" type="sibTrans" cxnId="{FFE912BC-7B23-450D-9F37-DA72F00BC065}">
      <dgm:prSet/>
      <dgm:spPr/>
      <dgm:t>
        <a:bodyPr/>
        <a:lstStyle/>
        <a:p>
          <a:endParaRPr lang="en-GB"/>
        </a:p>
      </dgm:t>
    </dgm:pt>
    <dgm:pt modelId="{C69F339E-CF32-4DCB-AF82-FDC308FE5DDB}">
      <dgm:prSet phldrT="[Text]"/>
      <dgm:spPr/>
      <dgm:t>
        <a:bodyPr/>
        <a:lstStyle/>
        <a:p>
          <a:r>
            <a:rPr lang="en-GB" dirty="0" smtClean="0"/>
            <a:t>Barriers</a:t>
          </a:r>
          <a:endParaRPr lang="en-GB" dirty="0"/>
        </a:p>
      </dgm:t>
    </dgm:pt>
    <dgm:pt modelId="{585A05CA-937B-4893-8AAA-E03AAFF7C8F9}" type="parTrans" cxnId="{E2763A7E-90CA-4EA8-8FDE-7CC0EA72E8E9}">
      <dgm:prSet/>
      <dgm:spPr/>
      <dgm:t>
        <a:bodyPr/>
        <a:lstStyle/>
        <a:p>
          <a:endParaRPr lang="en-GB"/>
        </a:p>
      </dgm:t>
    </dgm:pt>
    <dgm:pt modelId="{70BF3938-991F-45FF-83F8-12A3AB663FCA}" type="sibTrans" cxnId="{E2763A7E-90CA-4EA8-8FDE-7CC0EA72E8E9}">
      <dgm:prSet/>
      <dgm:spPr/>
      <dgm:t>
        <a:bodyPr/>
        <a:lstStyle/>
        <a:p>
          <a:endParaRPr lang="en-GB"/>
        </a:p>
      </dgm:t>
    </dgm:pt>
    <dgm:pt modelId="{8AFD4298-112F-45BB-B53F-F458674CEE73}">
      <dgm:prSet phldrT="[Text]"/>
      <dgm:spPr/>
      <dgm:t>
        <a:bodyPr/>
        <a:lstStyle/>
        <a:p>
          <a:r>
            <a:rPr lang="en-GB" dirty="0" smtClean="0"/>
            <a:t>dunes</a:t>
          </a:r>
          <a:endParaRPr lang="en-GB" dirty="0"/>
        </a:p>
      </dgm:t>
    </dgm:pt>
    <dgm:pt modelId="{CC637ADE-A61B-48B3-A80D-3AB51787E528}" type="parTrans" cxnId="{8C84A525-C1EB-4ED7-B15C-589CCBECF5A2}">
      <dgm:prSet/>
      <dgm:spPr/>
      <dgm:t>
        <a:bodyPr/>
        <a:lstStyle/>
        <a:p>
          <a:endParaRPr lang="en-GB"/>
        </a:p>
      </dgm:t>
    </dgm:pt>
    <dgm:pt modelId="{A642A588-EDF7-43C6-A709-DE54C5D22709}" type="sibTrans" cxnId="{8C84A525-C1EB-4ED7-B15C-589CCBECF5A2}">
      <dgm:prSet/>
      <dgm:spPr/>
      <dgm:t>
        <a:bodyPr/>
        <a:lstStyle/>
        <a:p>
          <a:endParaRPr lang="en-GB"/>
        </a:p>
      </dgm:t>
    </dgm:pt>
    <dgm:pt modelId="{A7F89ECB-2975-4649-B527-4742822E0C38}" type="pres">
      <dgm:prSet presAssocID="{AEC17134-DC6C-41B0-B657-A953945DDE3A}" presName="Name0" presStyleCnt="0">
        <dgm:presLayoutVars>
          <dgm:chMax val="1"/>
          <dgm:dir/>
          <dgm:animLvl val="ctr"/>
          <dgm:resizeHandles val="exact"/>
        </dgm:presLayoutVars>
      </dgm:prSet>
      <dgm:spPr/>
      <dgm:t>
        <a:bodyPr/>
        <a:lstStyle/>
        <a:p>
          <a:endParaRPr lang="en-GB"/>
        </a:p>
      </dgm:t>
    </dgm:pt>
    <dgm:pt modelId="{19A7790B-12A1-4D8A-952D-1CA86E96F719}" type="pres">
      <dgm:prSet presAssocID="{37ADA92A-D7D1-4C3C-8C15-5C3B4BCE220B}" presName="centerShape" presStyleLbl="node0" presStyleIdx="0" presStyleCnt="1"/>
      <dgm:spPr/>
      <dgm:t>
        <a:bodyPr/>
        <a:lstStyle/>
        <a:p>
          <a:endParaRPr lang="en-GB"/>
        </a:p>
      </dgm:t>
    </dgm:pt>
    <dgm:pt modelId="{6CD4F901-062E-40FF-82D3-C11078931E9E}" type="pres">
      <dgm:prSet presAssocID="{B29D4460-E7CA-45E8-B7F5-C4569FDAE060}" presName="node" presStyleLbl="node1" presStyleIdx="0" presStyleCnt="4">
        <dgm:presLayoutVars>
          <dgm:bulletEnabled val="1"/>
        </dgm:presLayoutVars>
      </dgm:prSet>
      <dgm:spPr/>
      <dgm:t>
        <a:bodyPr/>
        <a:lstStyle/>
        <a:p>
          <a:endParaRPr lang="en-GB"/>
        </a:p>
      </dgm:t>
    </dgm:pt>
    <dgm:pt modelId="{D0DAE40F-970B-43CA-87FA-BB81E05F1B1A}" type="pres">
      <dgm:prSet presAssocID="{B29D4460-E7CA-45E8-B7F5-C4569FDAE060}" presName="dummy" presStyleCnt="0"/>
      <dgm:spPr/>
    </dgm:pt>
    <dgm:pt modelId="{3AEB8FF9-EA33-4798-B23F-A53639B58334}" type="pres">
      <dgm:prSet presAssocID="{6212463C-EB79-4FD9-8AF5-BFFDAB22EF73}" presName="sibTrans" presStyleLbl="sibTrans2D1" presStyleIdx="0" presStyleCnt="4" custLinFactNeighborX="1913" custLinFactNeighborY="-982"/>
      <dgm:spPr/>
      <dgm:t>
        <a:bodyPr/>
        <a:lstStyle/>
        <a:p>
          <a:endParaRPr lang="en-GB"/>
        </a:p>
      </dgm:t>
    </dgm:pt>
    <dgm:pt modelId="{145B1902-BA13-4085-AF3D-0835D9EE8D8E}" type="pres">
      <dgm:prSet presAssocID="{9920C1DC-8C9A-4ADC-BD32-9D872E5CB2EF}" presName="node" presStyleLbl="node1" presStyleIdx="1" presStyleCnt="4">
        <dgm:presLayoutVars>
          <dgm:bulletEnabled val="1"/>
        </dgm:presLayoutVars>
      </dgm:prSet>
      <dgm:spPr/>
      <dgm:t>
        <a:bodyPr/>
        <a:lstStyle/>
        <a:p>
          <a:endParaRPr lang="en-GB"/>
        </a:p>
      </dgm:t>
    </dgm:pt>
    <dgm:pt modelId="{2F36594A-D468-4D7F-907F-3C6E1F1269F4}" type="pres">
      <dgm:prSet presAssocID="{9920C1DC-8C9A-4ADC-BD32-9D872E5CB2EF}" presName="dummy" presStyleCnt="0"/>
      <dgm:spPr/>
    </dgm:pt>
    <dgm:pt modelId="{A7B7C16B-B5F5-4C27-9B71-391A16E63ECA}" type="pres">
      <dgm:prSet presAssocID="{B8A8797D-740D-477F-83C4-055C1DC59661}" presName="sibTrans" presStyleLbl="sibTrans2D1" presStyleIdx="1" presStyleCnt="4"/>
      <dgm:spPr/>
      <dgm:t>
        <a:bodyPr/>
        <a:lstStyle/>
        <a:p>
          <a:endParaRPr lang="en-GB"/>
        </a:p>
      </dgm:t>
    </dgm:pt>
    <dgm:pt modelId="{D823833D-085A-41D2-B034-F9B4E2517A17}" type="pres">
      <dgm:prSet presAssocID="{C69F339E-CF32-4DCB-AF82-FDC308FE5DDB}" presName="node" presStyleLbl="node1" presStyleIdx="2" presStyleCnt="4">
        <dgm:presLayoutVars>
          <dgm:bulletEnabled val="1"/>
        </dgm:presLayoutVars>
      </dgm:prSet>
      <dgm:spPr/>
      <dgm:t>
        <a:bodyPr/>
        <a:lstStyle/>
        <a:p>
          <a:endParaRPr lang="en-GB"/>
        </a:p>
      </dgm:t>
    </dgm:pt>
    <dgm:pt modelId="{CA469172-6FF1-4259-B826-6BFC7AA364F9}" type="pres">
      <dgm:prSet presAssocID="{C69F339E-CF32-4DCB-AF82-FDC308FE5DDB}" presName="dummy" presStyleCnt="0"/>
      <dgm:spPr/>
    </dgm:pt>
    <dgm:pt modelId="{4F7397B5-635E-47CA-A6F4-4EF57440D4DE}" type="pres">
      <dgm:prSet presAssocID="{70BF3938-991F-45FF-83F8-12A3AB663FCA}" presName="sibTrans" presStyleLbl="sibTrans2D1" presStyleIdx="2" presStyleCnt="4"/>
      <dgm:spPr/>
      <dgm:t>
        <a:bodyPr/>
        <a:lstStyle/>
        <a:p>
          <a:endParaRPr lang="en-GB"/>
        </a:p>
      </dgm:t>
    </dgm:pt>
    <dgm:pt modelId="{31ED2E11-25DD-4F2B-BEA7-D435D27E3E1C}" type="pres">
      <dgm:prSet presAssocID="{8AFD4298-112F-45BB-B53F-F458674CEE73}" presName="node" presStyleLbl="node1" presStyleIdx="3" presStyleCnt="4">
        <dgm:presLayoutVars>
          <dgm:bulletEnabled val="1"/>
        </dgm:presLayoutVars>
      </dgm:prSet>
      <dgm:spPr/>
      <dgm:t>
        <a:bodyPr/>
        <a:lstStyle/>
        <a:p>
          <a:endParaRPr lang="en-GB"/>
        </a:p>
      </dgm:t>
    </dgm:pt>
    <dgm:pt modelId="{A00BBAA4-F77C-4A5F-973F-BD19B52A366F}" type="pres">
      <dgm:prSet presAssocID="{8AFD4298-112F-45BB-B53F-F458674CEE73}" presName="dummy" presStyleCnt="0"/>
      <dgm:spPr/>
    </dgm:pt>
    <dgm:pt modelId="{70A743F8-BE66-4C4F-A01E-2788821F69B2}" type="pres">
      <dgm:prSet presAssocID="{A642A588-EDF7-43C6-A709-DE54C5D22709}" presName="sibTrans" presStyleLbl="sibTrans2D1" presStyleIdx="3" presStyleCnt="4"/>
      <dgm:spPr/>
      <dgm:t>
        <a:bodyPr/>
        <a:lstStyle/>
        <a:p>
          <a:endParaRPr lang="en-GB"/>
        </a:p>
      </dgm:t>
    </dgm:pt>
  </dgm:ptLst>
  <dgm:cxnLst>
    <dgm:cxn modelId="{5BE7B4E4-2B06-498F-9592-1E4EE8C96F9A}" type="presOf" srcId="{B8A8797D-740D-477F-83C4-055C1DC59661}" destId="{A7B7C16B-B5F5-4C27-9B71-391A16E63ECA}" srcOrd="0" destOrd="0" presId="urn:microsoft.com/office/officeart/2005/8/layout/radial6"/>
    <dgm:cxn modelId="{FFE912BC-7B23-450D-9F37-DA72F00BC065}" srcId="{37ADA92A-D7D1-4C3C-8C15-5C3B4BCE220B}" destId="{9920C1DC-8C9A-4ADC-BD32-9D872E5CB2EF}" srcOrd="1" destOrd="0" parTransId="{89A45B45-EAC5-4E99-8CBB-7B67C09C4D7D}" sibTransId="{B8A8797D-740D-477F-83C4-055C1DC59661}"/>
    <dgm:cxn modelId="{4A580D25-C2BA-434E-9800-C72E86DC9D09}" type="presOf" srcId="{37ADA92A-D7D1-4C3C-8C15-5C3B4BCE220B}" destId="{19A7790B-12A1-4D8A-952D-1CA86E96F719}" srcOrd="0" destOrd="0" presId="urn:microsoft.com/office/officeart/2005/8/layout/radial6"/>
    <dgm:cxn modelId="{7B0CA09D-0AC3-4564-954E-BC853E957F0D}" type="presOf" srcId="{A642A588-EDF7-43C6-A709-DE54C5D22709}" destId="{70A743F8-BE66-4C4F-A01E-2788821F69B2}" srcOrd="0" destOrd="0" presId="urn:microsoft.com/office/officeart/2005/8/layout/radial6"/>
    <dgm:cxn modelId="{E2763A7E-90CA-4EA8-8FDE-7CC0EA72E8E9}" srcId="{37ADA92A-D7D1-4C3C-8C15-5C3B4BCE220B}" destId="{C69F339E-CF32-4DCB-AF82-FDC308FE5DDB}" srcOrd="2" destOrd="0" parTransId="{585A05CA-937B-4893-8AAA-E03AAFF7C8F9}" sibTransId="{70BF3938-991F-45FF-83F8-12A3AB663FCA}"/>
    <dgm:cxn modelId="{A5AF0A6E-EC10-4E1E-8492-5774F83ACDB6}" srcId="{AEC17134-DC6C-41B0-B657-A953945DDE3A}" destId="{37ADA92A-D7D1-4C3C-8C15-5C3B4BCE220B}" srcOrd="0" destOrd="0" parTransId="{662F86AB-BDFE-4C5F-97A1-36FF180F7410}" sibTransId="{737DB520-54EE-49B4-829E-FCDFBCEFB831}"/>
    <dgm:cxn modelId="{74365173-61B4-4F0F-9B84-472F12462CB5}" type="presOf" srcId="{6212463C-EB79-4FD9-8AF5-BFFDAB22EF73}" destId="{3AEB8FF9-EA33-4798-B23F-A53639B58334}" srcOrd="0" destOrd="0" presId="urn:microsoft.com/office/officeart/2005/8/layout/radial6"/>
    <dgm:cxn modelId="{D8C36946-5872-48D7-9717-09BBF53CD2FD}" type="presOf" srcId="{B29D4460-E7CA-45E8-B7F5-C4569FDAE060}" destId="{6CD4F901-062E-40FF-82D3-C11078931E9E}" srcOrd="0" destOrd="0" presId="urn:microsoft.com/office/officeart/2005/8/layout/radial6"/>
    <dgm:cxn modelId="{45049386-0860-4680-8A57-8B462D2DA428}" type="presOf" srcId="{9920C1DC-8C9A-4ADC-BD32-9D872E5CB2EF}" destId="{145B1902-BA13-4085-AF3D-0835D9EE8D8E}" srcOrd="0" destOrd="0" presId="urn:microsoft.com/office/officeart/2005/8/layout/radial6"/>
    <dgm:cxn modelId="{007F68E2-4C73-4934-881F-4502E18B4BD4}" type="presOf" srcId="{8AFD4298-112F-45BB-B53F-F458674CEE73}" destId="{31ED2E11-25DD-4F2B-BEA7-D435D27E3E1C}" srcOrd="0" destOrd="0" presId="urn:microsoft.com/office/officeart/2005/8/layout/radial6"/>
    <dgm:cxn modelId="{8C84A525-C1EB-4ED7-B15C-589CCBECF5A2}" srcId="{37ADA92A-D7D1-4C3C-8C15-5C3B4BCE220B}" destId="{8AFD4298-112F-45BB-B53F-F458674CEE73}" srcOrd="3" destOrd="0" parTransId="{CC637ADE-A61B-48B3-A80D-3AB51787E528}" sibTransId="{A642A588-EDF7-43C6-A709-DE54C5D22709}"/>
    <dgm:cxn modelId="{27D3D1AB-C4CE-4FE2-AA23-034571E07F3A}" type="presOf" srcId="{C69F339E-CF32-4DCB-AF82-FDC308FE5DDB}" destId="{D823833D-085A-41D2-B034-F9B4E2517A17}" srcOrd="0" destOrd="0" presId="urn:microsoft.com/office/officeart/2005/8/layout/radial6"/>
    <dgm:cxn modelId="{E4E34736-B097-4BC0-8E63-93DBBE32DB57}" srcId="{37ADA92A-D7D1-4C3C-8C15-5C3B4BCE220B}" destId="{B29D4460-E7CA-45E8-B7F5-C4569FDAE060}" srcOrd="0" destOrd="0" parTransId="{1FB7E07E-561A-4D86-936F-102A33DBF55E}" sibTransId="{6212463C-EB79-4FD9-8AF5-BFFDAB22EF73}"/>
    <dgm:cxn modelId="{73E5D5C9-C9C4-4C00-B024-348C0C742FBD}" type="presOf" srcId="{70BF3938-991F-45FF-83F8-12A3AB663FCA}" destId="{4F7397B5-635E-47CA-A6F4-4EF57440D4DE}" srcOrd="0" destOrd="0" presId="urn:microsoft.com/office/officeart/2005/8/layout/radial6"/>
    <dgm:cxn modelId="{659518EB-5D5B-400E-8C24-C5C23371ABE5}" type="presOf" srcId="{AEC17134-DC6C-41B0-B657-A953945DDE3A}" destId="{A7F89ECB-2975-4649-B527-4742822E0C38}" srcOrd="0" destOrd="0" presId="urn:microsoft.com/office/officeart/2005/8/layout/radial6"/>
    <dgm:cxn modelId="{6E2494DF-1FBF-4F8E-B2A6-A87629787C58}" type="presParOf" srcId="{A7F89ECB-2975-4649-B527-4742822E0C38}" destId="{19A7790B-12A1-4D8A-952D-1CA86E96F719}" srcOrd="0" destOrd="0" presId="urn:microsoft.com/office/officeart/2005/8/layout/radial6"/>
    <dgm:cxn modelId="{94D91D3A-4129-47BF-9BF7-3A6DA9B2C3B0}" type="presParOf" srcId="{A7F89ECB-2975-4649-B527-4742822E0C38}" destId="{6CD4F901-062E-40FF-82D3-C11078931E9E}" srcOrd="1" destOrd="0" presId="urn:microsoft.com/office/officeart/2005/8/layout/radial6"/>
    <dgm:cxn modelId="{64D1E6E7-0451-4213-9655-8F420F619959}" type="presParOf" srcId="{A7F89ECB-2975-4649-B527-4742822E0C38}" destId="{D0DAE40F-970B-43CA-87FA-BB81E05F1B1A}" srcOrd="2" destOrd="0" presId="urn:microsoft.com/office/officeart/2005/8/layout/radial6"/>
    <dgm:cxn modelId="{312B422E-B7F2-401B-9130-88B8B010BB98}" type="presParOf" srcId="{A7F89ECB-2975-4649-B527-4742822E0C38}" destId="{3AEB8FF9-EA33-4798-B23F-A53639B58334}" srcOrd="3" destOrd="0" presId="urn:microsoft.com/office/officeart/2005/8/layout/radial6"/>
    <dgm:cxn modelId="{50CAEC91-CC7C-426E-BDA2-AA8B4643CA28}" type="presParOf" srcId="{A7F89ECB-2975-4649-B527-4742822E0C38}" destId="{145B1902-BA13-4085-AF3D-0835D9EE8D8E}" srcOrd="4" destOrd="0" presId="urn:microsoft.com/office/officeart/2005/8/layout/radial6"/>
    <dgm:cxn modelId="{02D06497-855C-4B0F-AC5C-84F3EE367B78}" type="presParOf" srcId="{A7F89ECB-2975-4649-B527-4742822E0C38}" destId="{2F36594A-D468-4D7F-907F-3C6E1F1269F4}" srcOrd="5" destOrd="0" presId="urn:microsoft.com/office/officeart/2005/8/layout/radial6"/>
    <dgm:cxn modelId="{78FAC98A-33CB-4C74-A0A5-0860D29AD0DD}" type="presParOf" srcId="{A7F89ECB-2975-4649-B527-4742822E0C38}" destId="{A7B7C16B-B5F5-4C27-9B71-391A16E63ECA}" srcOrd="6" destOrd="0" presId="urn:microsoft.com/office/officeart/2005/8/layout/radial6"/>
    <dgm:cxn modelId="{1D757568-908F-4523-A23D-6B9BD70450F9}" type="presParOf" srcId="{A7F89ECB-2975-4649-B527-4742822E0C38}" destId="{D823833D-085A-41D2-B034-F9B4E2517A17}" srcOrd="7" destOrd="0" presId="urn:microsoft.com/office/officeart/2005/8/layout/radial6"/>
    <dgm:cxn modelId="{6133060F-048C-40EB-83CD-9D55120A9F99}" type="presParOf" srcId="{A7F89ECB-2975-4649-B527-4742822E0C38}" destId="{CA469172-6FF1-4259-B826-6BFC7AA364F9}" srcOrd="8" destOrd="0" presId="urn:microsoft.com/office/officeart/2005/8/layout/radial6"/>
    <dgm:cxn modelId="{78CC6794-E853-40F9-93D5-A0018E87902B}" type="presParOf" srcId="{A7F89ECB-2975-4649-B527-4742822E0C38}" destId="{4F7397B5-635E-47CA-A6F4-4EF57440D4DE}" srcOrd="9" destOrd="0" presId="urn:microsoft.com/office/officeart/2005/8/layout/radial6"/>
    <dgm:cxn modelId="{35FE5A81-A90D-4FB6-95FD-F5F278E6F9AA}" type="presParOf" srcId="{A7F89ECB-2975-4649-B527-4742822E0C38}" destId="{31ED2E11-25DD-4F2B-BEA7-D435D27E3E1C}" srcOrd="10" destOrd="0" presId="urn:microsoft.com/office/officeart/2005/8/layout/radial6"/>
    <dgm:cxn modelId="{4F79F842-05F3-4A97-B974-FCACD31D6AA2}" type="presParOf" srcId="{A7F89ECB-2975-4649-B527-4742822E0C38}" destId="{A00BBAA4-F77C-4A5F-973F-BD19B52A366F}" srcOrd="11" destOrd="0" presId="urn:microsoft.com/office/officeart/2005/8/layout/radial6"/>
    <dgm:cxn modelId="{95AB019E-F671-4A18-8D51-7AA2EFC743B4}" type="presParOf" srcId="{A7F89ECB-2975-4649-B527-4742822E0C38}" destId="{70A743F8-BE66-4C4F-A01E-2788821F69B2}" srcOrd="12"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BFD6AB7-A562-4267-B71F-45BD3AD19E95}" type="datetimeFigureOut">
              <a:rPr lang="en-GB" smtClean="0"/>
              <a:t>13/11/2013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C5DD499-FD8F-4AB5-B619-CA0BB84C5120}" type="slidenum">
              <a:rPr lang="en-GB" smtClean="0"/>
              <a:t>‹#›</a:t>
            </a:fld>
            <a:endParaRPr lang="en-GB"/>
          </a:p>
        </p:txBody>
      </p:sp>
    </p:spTree>
    <p:extLst>
      <p:ext uri="{BB962C8B-B14F-4D97-AF65-F5344CB8AC3E}">
        <p14:creationId xmlns:p14="http://schemas.microsoft.com/office/powerpoint/2010/main" val="10865060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smtClean="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9DA0631B-B489-48C0-9F45-585935B18420}" type="slidenum">
              <a:rPr lang="en-US" sz="1200"/>
              <a:pPr eaLnBrk="1" hangingPunct="1"/>
              <a:t>8</a:t>
            </a:fld>
            <a:endParaRPr lang="en-US" sz="120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smtClean="0"/>
          </a:p>
        </p:txBody>
      </p:sp>
      <p:sp>
        <p:nvSpPr>
          <p:cNvPr id="593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129FD219-9794-48CB-A5D0-710B2F7BFB02}" type="slidenum">
              <a:rPr lang="en-US" sz="1200"/>
              <a:pPr eaLnBrk="1" hangingPunct="1"/>
              <a:t>9</a:t>
            </a:fld>
            <a:endParaRPr lang="en-US" sz="120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smtClean="0"/>
          </a:p>
        </p:txBody>
      </p:sp>
      <p:sp>
        <p:nvSpPr>
          <p:cNvPr id="604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B819D551-1901-4FE3-84AC-AC870B469EA5}" type="slidenum">
              <a:rPr lang="en-US" sz="1200"/>
              <a:pPr eaLnBrk="1" hangingPunct="1"/>
              <a:t>10</a:t>
            </a:fld>
            <a:endParaRPr lang="en-US" sz="120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smtClean="0"/>
          </a:p>
        </p:txBody>
      </p:sp>
      <p:sp>
        <p:nvSpPr>
          <p:cNvPr id="614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2C71FBF3-84C4-47B0-8DB8-9E9D31D58D00}" type="slidenum">
              <a:rPr lang="en-US" sz="1200"/>
              <a:pPr eaLnBrk="1" hangingPunct="1"/>
              <a:t>11</a:t>
            </a:fld>
            <a:endParaRPr lang="en-US" sz="120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smtClean="0"/>
          </a:p>
        </p:txBody>
      </p:sp>
      <p:sp>
        <p:nvSpPr>
          <p:cNvPr id="624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9437ED0A-B7B3-4DD4-ADE9-10297852E7CD}" type="slidenum">
              <a:rPr lang="en-US" sz="1200"/>
              <a:pPr eaLnBrk="1" hangingPunct="1"/>
              <a:t>12</a:t>
            </a:fld>
            <a:endParaRPr lang="en-US" sz="120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smtClean="0"/>
          </a:p>
        </p:txBody>
      </p:sp>
      <p:sp>
        <p:nvSpPr>
          <p:cNvPr id="634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C31F8853-54BF-4917-88E8-B72771902534}" type="slidenum">
              <a:rPr lang="en-US" sz="1200"/>
              <a:pPr eaLnBrk="1" hangingPunct="1"/>
              <a:t>13</a:t>
            </a:fld>
            <a:endParaRPr lang="en-US" sz="120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smtClean="0"/>
          </a:p>
        </p:txBody>
      </p:sp>
      <p:sp>
        <p:nvSpPr>
          <p:cNvPr id="645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E1EDB889-9809-491D-A527-90D8A6E4D253}" type="slidenum">
              <a:rPr lang="en-US" sz="1200"/>
              <a:pPr eaLnBrk="1" hangingPunct="1"/>
              <a:t>14</a:t>
            </a:fld>
            <a:endParaRPr lang="en-US" sz="120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smtClean="0"/>
          </a:p>
        </p:txBody>
      </p:sp>
      <p:sp>
        <p:nvSpPr>
          <p:cNvPr id="655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F7B30FCD-265F-4B46-B13F-81AB04324653}" type="slidenum">
              <a:rPr lang="en-US" sz="1200"/>
              <a:pPr eaLnBrk="1" hangingPunct="1"/>
              <a:t>15</a:t>
            </a:fld>
            <a:endParaRPr lang="en-US" sz="120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smtClean="0"/>
          </a:p>
        </p:txBody>
      </p:sp>
      <p:sp>
        <p:nvSpPr>
          <p:cNvPr id="665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59D054CD-294C-4838-AE38-E02E171964A1}" type="slidenum">
              <a:rPr lang="en-US" sz="1200"/>
              <a:pPr eaLnBrk="1" hangingPunct="1"/>
              <a:t>16</a:t>
            </a:fld>
            <a:endParaRPr lang="en-US" sz="120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smtClean="0"/>
          </a:p>
        </p:txBody>
      </p:sp>
      <p:sp>
        <p:nvSpPr>
          <p:cNvPr id="675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AEE13F61-29D1-45D7-BAFE-48A8DE86B1CD}" type="slidenum">
              <a:rPr lang="en-US" sz="1200"/>
              <a:pPr eaLnBrk="1" hangingPunct="1"/>
              <a:t>17</a:t>
            </a:fld>
            <a:endParaRPr lang="en-US" sz="120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smtClean="0"/>
          </a:p>
        </p:txBody>
      </p:sp>
      <p:sp>
        <p:nvSpPr>
          <p:cNvPr id="686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8272C0C2-D27D-4E3E-9153-E6A408F99779}" type="slidenum">
              <a:rPr lang="en-US" sz="1200"/>
              <a:pPr eaLnBrk="1" hangingPunct="1"/>
              <a:t>18</a:t>
            </a:fld>
            <a:endParaRPr lang="en-US" sz="120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smtClean="0"/>
          </a:p>
        </p:txBody>
      </p:sp>
      <p:sp>
        <p:nvSpPr>
          <p:cNvPr id="696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1A389457-5DD4-4755-AE98-2B24AFCABFD6}" type="slidenum">
              <a:rPr lang="en-US" sz="1200"/>
              <a:pPr eaLnBrk="1" hangingPunct="1"/>
              <a:t>19</a:t>
            </a:fld>
            <a:endParaRPr lang="en-US" sz="120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smtClean="0"/>
          </a:p>
        </p:txBody>
      </p:sp>
      <p:sp>
        <p:nvSpPr>
          <p:cNvPr id="706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0207609E-48EF-4A31-ADEB-087ACFF82F79}" type="slidenum">
              <a:rPr lang="en-US" sz="1200"/>
              <a:pPr eaLnBrk="1" hangingPunct="1"/>
              <a:t>20</a:t>
            </a:fld>
            <a:endParaRPr lang="en-US" sz="120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smtClean="0"/>
          </a:p>
        </p:txBody>
      </p:sp>
      <p:sp>
        <p:nvSpPr>
          <p:cNvPr id="716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044CFA73-7EB6-4285-B7D3-EA2205A05121}" type="slidenum">
              <a:rPr lang="en-US" sz="1200"/>
              <a:pPr eaLnBrk="1" hangingPunct="1"/>
              <a:t>21</a:t>
            </a:fld>
            <a:endParaRPr lang="en-US" sz="120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smtClean="0"/>
          </a:p>
        </p:txBody>
      </p:sp>
      <p:sp>
        <p:nvSpPr>
          <p:cNvPr id="757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03173D1E-35A3-4E92-8402-38B9AC735631}" type="slidenum">
              <a:rPr lang="en-US" sz="1200"/>
              <a:pPr eaLnBrk="1" hangingPunct="1"/>
              <a:t>22</a:t>
            </a:fld>
            <a:endParaRPr lang="en-US" sz="120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smtClean="0"/>
          </a:p>
        </p:txBody>
      </p:sp>
      <p:sp>
        <p:nvSpPr>
          <p:cNvPr id="768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025BF2F0-B6E2-4929-B745-04909A29A84A}" type="slidenum">
              <a:rPr lang="en-US" sz="1200"/>
              <a:pPr eaLnBrk="1" hangingPunct="1"/>
              <a:t>23</a:t>
            </a:fld>
            <a:endParaRPr lang="en-US" sz="120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78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smtClean="0"/>
          </a:p>
        </p:txBody>
      </p:sp>
      <p:sp>
        <p:nvSpPr>
          <p:cNvPr id="778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5B7767C7-62BC-4ECE-8C57-DEE2D7F3CD3F}" type="slidenum">
              <a:rPr lang="en-US" sz="1200"/>
              <a:pPr eaLnBrk="1" hangingPunct="1"/>
              <a:t>24</a:t>
            </a:fld>
            <a:endParaRPr lang="en-US" sz="120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smtClean="0"/>
          </a:p>
        </p:txBody>
      </p:sp>
      <p:sp>
        <p:nvSpPr>
          <p:cNvPr id="788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B2AF0187-4463-40B6-BC87-2168C046CE80}" type="slidenum">
              <a:rPr lang="en-US" sz="1200"/>
              <a:pPr eaLnBrk="1" hangingPunct="1"/>
              <a:t>25</a:t>
            </a:fld>
            <a:endParaRPr lang="en-US" sz="120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98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smtClean="0"/>
          </a:p>
        </p:txBody>
      </p:sp>
      <p:sp>
        <p:nvSpPr>
          <p:cNvPr id="798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5853D102-04C9-4ACC-9756-771ABEE9DD0C}" type="slidenum">
              <a:rPr lang="en-US" sz="1200"/>
              <a:pPr eaLnBrk="1" hangingPunct="1"/>
              <a:t>26</a:t>
            </a:fld>
            <a:endParaRPr lang="en-US" sz="120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08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smtClean="0"/>
          </a:p>
        </p:txBody>
      </p:sp>
      <p:sp>
        <p:nvSpPr>
          <p:cNvPr id="809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953043F4-7FF0-4FA4-BBBB-B4EA93925885}" type="slidenum">
              <a:rPr lang="en-US" sz="1200"/>
              <a:pPr eaLnBrk="1" hangingPunct="1"/>
              <a:t>27</a:t>
            </a:fld>
            <a:endParaRPr lang="en-US" sz="120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smtClean="0"/>
          </a:p>
        </p:txBody>
      </p:sp>
      <p:sp>
        <p:nvSpPr>
          <p:cNvPr id="819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A47E98C2-16BF-4853-9308-FD11A3A99893}" type="slidenum">
              <a:rPr lang="en-US" sz="1200"/>
              <a:pPr eaLnBrk="1" hangingPunct="1"/>
              <a:t>28</a:t>
            </a:fld>
            <a:endParaRPr lang="en-US" sz="120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smtClean="0"/>
          </a:p>
        </p:txBody>
      </p:sp>
      <p:sp>
        <p:nvSpPr>
          <p:cNvPr id="829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C6AC1C79-91E1-4A75-A4B6-C13070EF6684}" type="slidenum">
              <a:rPr lang="en-US" sz="1200"/>
              <a:pPr eaLnBrk="1" hangingPunct="1"/>
              <a:t>29</a:t>
            </a:fld>
            <a:endParaRPr lang="en-US" sz="120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39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smtClean="0"/>
          </a:p>
        </p:txBody>
      </p:sp>
      <p:sp>
        <p:nvSpPr>
          <p:cNvPr id="839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6B6AF6E3-6F51-4429-BF0E-B3E75162A228}" type="slidenum">
              <a:rPr lang="en-US" sz="1200"/>
              <a:pPr eaLnBrk="1" hangingPunct="1"/>
              <a:t>30</a:t>
            </a:fld>
            <a:endParaRPr lang="en-US" sz="120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49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smtClean="0"/>
          </a:p>
        </p:txBody>
      </p:sp>
      <p:sp>
        <p:nvSpPr>
          <p:cNvPr id="849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0197C8AA-84E6-4B77-A781-604C624EA5B8}" type="slidenum">
              <a:rPr lang="en-US" sz="1200"/>
              <a:pPr eaLnBrk="1" hangingPunct="1"/>
              <a:t>31</a:t>
            </a:fld>
            <a:endParaRPr lang="en-US" sz="120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60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smtClean="0"/>
          </a:p>
        </p:txBody>
      </p:sp>
      <p:sp>
        <p:nvSpPr>
          <p:cNvPr id="860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5BD70F17-0918-4344-AC29-1AD05728A6A2}" type="slidenum">
              <a:rPr lang="en-US" sz="1200"/>
              <a:pPr eaLnBrk="1" hangingPunct="1"/>
              <a:t>32</a:t>
            </a:fld>
            <a:endParaRPr lang="en-US" sz="120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smtClean="0"/>
          </a:p>
        </p:txBody>
      </p:sp>
      <p:sp>
        <p:nvSpPr>
          <p:cNvPr id="870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D6FDEBBC-5EF8-45F5-869D-964E0E9D788B}" type="slidenum">
              <a:rPr lang="en-US" sz="1200"/>
              <a:pPr eaLnBrk="1" hangingPunct="1"/>
              <a:t>33</a:t>
            </a:fld>
            <a:endParaRPr lang="en-US" sz="120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80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smtClean="0"/>
          </a:p>
        </p:txBody>
      </p:sp>
      <p:sp>
        <p:nvSpPr>
          <p:cNvPr id="880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67A9AD36-4C52-400A-9ECA-1873050BBEC5}" type="slidenum">
              <a:rPr lang="en-US" sz="1200"/>
              <a:pPr eaLnBrk="1" hangingPunct="1"/>
              <a:t>34</a:t>
            </a:fld>
            <a:endParaRPr lang="en-US" sz="120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smtClean="0"/>
          </a:p>
        </p:txBody>
      </p:sp>
      <p:sp>
        <p:nvSpPr>
          <p:cNvPr id="921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FEB442DA-4868-458F-9696-A04E06551B7B}" type="slidenum">
              <a:rPr lang="en-US" sz="1200"/>
              <a:pPr eaLnBrk="1" hangingPunct="1"/>
              <a:t>35</a:t>
            </a:fld>
            <a:endParaRPr lang="en-US" sz="120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31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smtClean="0"/>
          </a:p>
        </p:txBody>
      </p:sp>
      <p:sp>
        <p:nvSpPr>
          <p:cNvPr id="931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DDE099AB-2633-457C-B646-1FFD5B5EEAEF}" type="slidenum">
              <a:rPr lang="en-US" sz="1200"/>
              <a:pPr eaLnBrk="1" hangingPunct="1"/>
              <a:t>36</a:t>
            </a:fld>
            <a:endParaRPr lang="en-US" sz="120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52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smtClean="0"/>
          </a:p>
        </p:txBody>
      </p:sp>
      <p:sp>
        <p:nvSpPr>
          <p:cNvPr id="952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D94D163D-294A-4A1D-A8E0-2CBF76E0D60C}" type="slidenum">
              <a:rPr lang="en-US" sz="1200"/>
              <a:pPr eaLnBrk="1" hangingPunct="1"/>
              <a:t>37</a:t>
            </a:fld>
            <a:endParaRPr lang="en-US" sz="120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62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smtClean="0"/>
          </a:p>
        </p:txBody>
      </p:sp>
      <p:sp>
        <p:nvSpPr>
          <p:cNvPr id="962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01A5B5FB-1F95-4A52-92E2-DA97871F92F3}" type="slidenum">
              <a:rPr lang="en-US" sz="1200"/>
              <a:pPr eaLnBrk="1" hangingPunct="1"/>
              <a:t>38</a:t>
            </a:fld>
            <a:endParaRPr lang="en-US" sz="120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72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smtClean="0"/>
          </a:p>
        </p:txBody>
      </p:sp>
      <p:sp>
        <p:nvSpPr>
          <p:cNvPr id="972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2F4F393B-D718-4CCF-83FE-6DA58DE46046}" type="slidenum">
              <a:rPr lang="en-US" sz="1200"/>
              <a:pPr eaLnBrk="1" hangingPunct="1"/>
              <a:t>39</a:t>
            </a:fld>
            <a:endParaRPr lang="en-US" sz="120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83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smtClean="0"/>
          </a:p>
        </p:txBody>
      </p:sp>
      <p:sp>
        <p:nvSpPr>
          <p:cNvPr id="983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8FCB41EA-FA2D-4240-9BAC-90E382F70C4B}" type="slidenum">
              <a:rPr lang="en-US" sz="1200"/>
              <a:pPr eaLnBrk="1" hangingPunct="1"/>
              <a:t>41</a:t>
            </a:fld>
            <a:endParaRPr lang="en-US" sz="120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93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smtClean="0"/>
          </a:p>
        </p:txBody>
      </p:sp>
      <p:sp>
        <p:nvSpPr>
          <p:cNvPr id="993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990692C1-5E5D-4A0B-A6AD-02BDAB375DAC}" type="slidenum">
              <a:rPr lang="en-US" sz="1200"/>
              <a:pPr eaLnBrk="1" hangingPunct="1"/>
              <a:t>42</a:t>
            </a:fld>
            <a:endParaRPr lang="en-US" sz="1200"/>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03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smtClean="0"/>
          </a:p>
        </p:txBody>
      </p:sp>
      <p:sp>
        <p:nvSpPr>
          <p:cNvPr id="1003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37B8E547-D8F2-4468-8403-04B18ECB34BE}" type="slidenum">
              <a:rPr lang="en-US" sz="1200"/>
              <a:pPr eaLnBrk="1" hangingPunct="1"/>
              <a:t>43</a:t>
            </a:fld>
            <a:endParaRPr lang="en-US" sz="120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13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smtClean="0"/>
          </a:p>
        </p:txBody>
      </p:sp>
      <p:sp>
        <p:nvSpPr>
          <p:cNvPr id="1013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75E149E5-E548-451D-9C51-C3492C3D22E7}" type="slidenum">
              <a:rPr lang="en-US" sz="1200"/>
              <a:pPr eaLnBrk="1" hangingPunct="1"/>
              <a:t>44</a:t>
            </a:fld>
            <a:endParaRPr lang="en-US" sz="1200"/>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smtClean="0"/>
          </a:p>
        </p:txBody>
      </p:sp>
      <p:sp>
        <p:nvSpPr>
          <p:cNvPr id="1024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fld id="{4B59AEB4-BBB7-4B99-B0CD-F4FFF709CA81}" type="slidenum">
              <a:rPr lang="en-US" sz="1200"/>
              <a:pPr eaLnBrk="1" hangingPunct="1"/>
              <a:t>45</a:t>
            </a:fld>
            <a:endParaRPr lang="en-US" sz="1200"/>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Carter talks about dune succession etc</a:t>
            </a:r>
            <a:endParaRPr lang="en-GB" dirty="0"/>
          </a:p>
        </p:txBody>
      </p:sp>
      <p:sp>
        <p:nvSpPr>
          <p:cNvPr id="4" name="Slide Number Placeholder 3"/>
          <p:cNvSpPr>
            <a:spLocks noGrp="1"/>
          </p:cNvSpPr>
          <p:nvPr>
            <p:ph type="sldNum" sz="quarter" idx="10"/>
          </p:nvPr>
        </p:nvSpPr>
        <p:spPr/>
        <p:txBody>
          <a:bodyPr/>
          <a:lstStyle/>
          <a:p>
            <a:fld id="{7487DE30-0F1B-44FF-B6E0-7456D4765471}" type="slidenum">
              <a:rPr lang="en-GB" smtClean="0">
                <a:solidFill>
                  <a:prstClr val="black"/>
                </a:solidFill>
              </a:rPr>
              <a:pPr/>
              <a:t>55</a:t>
            </a:fld>
            <a:endParaRPr lang="en-GB">
              <a:solidFill>
                <a:prstClr val="black"/>
              </a:solidFil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6FDC7C6-3425-4051-88CF-EA3EDCC8072C}" type="datetimeFigureOut">
              <a:rPr lang="en-GB" smtClean="0">
                <a:solidFill>
                  <a:srgbClr val="073E87"/>
                </a:solidFill>
              </a:rPr>
              <a:pPr/>
              <a:t>13/11/2013</a:t>
            </a:fld>
            <a:endParaRPr lang="en-GB">
              <a:solidFill>
                <a:srgbClr val="073E87"/>
              </a:solidFill>
            </a:endParaRPr>
          </a:p>
        </p:txBody>
      </p:sp>
      <p:sp>
        <p:nvSpPr>
          <p:cNvPr id="5" name="Footer Placeholder 4"/>
          <p:cNvSpPr>
            <a:spLocks noGrp="1"/>
          </p:cNvSpPr>
          <p:nvPr>
            <p:ph type="ftr" sz="quarter" idx="11"/>
          </p:nvPr>
        </p:nvSpPr>
        <p:spPr/>
        <p:txBody>
          <a:bodyPr/>
          <a:lstStyle/>
          <a:p>
            <a:endParaRPr lang="en-GB">
              <a:solidFill>
                <a:srgbClr val="073E87"/>
              </a:solidFill>
            </a:endParaRPr>
          </a:p>
        </p:txBody>
      </p:sp>
      <p:sp>
        <p:nvSpPr>
          <p:cNvPr id="6" name="Slide Number Placeholder 5"/>
          <p:cNvSpPr>
            <a:spLocks noGrp="1"/>
          </p:cNvSpPr>
          <p:nvPr>
            <p:ph type="sldNum" sz="quarter" idx="12"/>
          </p:nvPr>
        </p:nvSpPr>
        <p:spPr/>
        <p:txBody>
          <a:bodyPr/>
          <a:lstStyle/>
          <a:p>
            <a:fld id="{E282B986-7CCD-4C34-B89D-C5D5C7A7FFB2}" type="slidenum">
              <a:rPr lang="en-GB" smtClean="0">
                <a:solidFill>
                  <a:srgbClr val="073E87"/>
                </a:solidFill>
              </a:rPr>
              <a:pPr/>
              <a:t>‹#›</a:t>
            </a:fld>
            <a:endParaRPr lang="en-GB">
              <a:solidFill>
                <a:srgbClr val="073E87"/>
              </a:solidFill>
            </a:endParaRPr>
          </a:p>
        </p:txBody>
      </p:sp>
    </p:spTree>
    <p:extLst>
      <p:ext uri="{BB962C8B-B14F-4D97-AF65-F5344CB8AC3E}">
        <p14:creationId xmlns:p14="http://schemas.microsoft.com/office/powerpoint/2010/main" val="37690482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6FDC7C6-3425-4051-88CF-EA3EDCC8072C}" type="datetimeFigureOut">
              <a:rPr lang="en-GB" smtClean="0">
                <a:solidFill>
                  <a:srgbClr val="073E87"/>
                </a:solidFill>
              </a:rPr>
              <a:pPr/>
              <a:t>13/11/2013</a:t>
            </a:fld>
            <a:endParaRPr lang="en-GB">
              <a:solidFill>
                <a:srgbClr val="073E87"/>
              </a:solidFill>
            </a:endParaRPr>
          </a:p>
        </p:txBody>
      </p:sp>
      <p:sp>
        <p:nvSpPr>
          <p:cNvPr id="5" name="Footer Placeholder 4"/>
          <p:cNvSpPr>
            <a:spLocks noGrp="1"/>
          </p:cNvSpPr>
          <p:nvPr>
            <p:ph type="ftr" sz="quarter" idx="11"/>
          </p:nvPr>
        </p:nvSpPr>
        <p:spPr/>
        <p:txBody>
          <a:bodyPr/>
          <a:lstStyle/>
          <a:p>
            <a:endParaRPr lang="en-GB">
              <a:solidFill>
                <a:srgbClr val="073E87"/>
              </a:solidFill>
            </a:endParaRPr>
          </a:p>
        </p:txBody>
      </p:sp>
      <p:sp>
        <p:nvSpPr>
          <p:cNvPr id="6" name="Slide Number Placeholder 5"/>
          <p:cNvSpPr>
            <a:spLocks noGrp="1"/>
          </p:cNvSpPr>
          <p:nvPr>
            <p:ph type="sldNum" sz="quarter" idx="12"/>
          </p:nvPr>
        </p:nvSpPr>
        <p:spPr/>
        <p:txBody>
          <a:bodyPr/>
          <a:lstStyle/>
          <a:p>
            <a:fld id="{E282B986-7CCD-4C34-B89D-C5D5C7A7FFB2}" type="slidenum">
              <a:rPr lang="en-GB" smtClean="0">
                <a:solidFill>
                  <a:srgbClr val="073E87"/>
                </a:solidFill>
              </a:rPr>
              <a:pPr/>
              <a:t>‹#›</a:t>
            </a:fld>
            <a:endParaRPr lang="en-GB">
              <a:solidFill>
                <a:srgbClr val="073E87"/>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6107521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6FDC7C6-3425-4051-88CF-EA3EDCC8072C}" type="datetimeFigureOut">
              <a:rPr lang="en-GB" smtClean="0">
                <a:solidFill>
                  <a:srgbClr val="073E87"/>
                </a:solidFill>
              </a:rPr>
              <a:pPr/>
              <a:t>13/11/2013</a:t>
            </a:fld>
            <a:endParaRPr lang="en-GB">
              <a:solidFill>
                <a:srgbClr val="073E87"/>
              </a:solidFill>
            </a:endParaRPr>
          </a:p>
        </p:txBody>
      </p:sp>
      <p:sp>
        <p:nvSpPr>
          <p:cNvPr id="5" name="Footer Placeholder 4"/>
          <p:cNvSpPr>
            <a:spLocks noGrp="1"/>
          </p:cNvSpPr>
          <p:nvPr>
            <p:ph type="ftr" sz="quarter" idx="11"/>
          </p:nvPr>
        </p:nvSpPr>
        <p:spPr/>
        <p:txBody>
          <a:bodyPr/>
          <a:lstStyle/>
          <a:p>
            <a:endParaRPr lang="en-GB">
              <a:solidFill>
                <a:srgbClr val="073E87"/>
              </a:solidFill>
            </a:endParaRPr>
          </a:p>
        </p:txBody>
      </p:sp>
      <p:sp>
        <p:nvSpPr>
          <p:cNvPr id="6" name="Slide Number Placeholder 5"/>
          <p:cNvSpPr>
            <a:spLocks noGrp="1"/>
          </p:cNvSpPr>
          <p:nvPr>
            <p:ph type="sldNum" sz="quarter" idx="12"/>
          </p:nvPr>
        </p:nvSpPr>
        <p:spPr/>
        <p:txBody>
          <a:bodyPr/>
          <a:lstStyle/>
          <a:p>
            <a:fld id="{E282B986-7CCD-4C34-B89D-C5D5C7A7FFB2}" type="slidenum">
              <a:rPr lang="en-GB" smtClean="0">
                <a:solidFill>
                  <a:srgbClr val="073E87"/>
                </a:solidFill>
              </a:rPr>
              <a:pPr/>
              <a:t>‹#›</a:t>
            </a:fld>
            <a:endParaRPr lang="en-GB">
              <a:solidFill>
                <a:srgbClr val="073E87"/>
              </a:solidFill>
            </a:endParaRPr>
          </a:p>
        </p:txBody>
      </p:sp>
    </p:spTree>
    <p:extLst>
      <p:ext uri="{BB962C8B-B14F-4D97-AF65-F5344CB8AC3E}">
        <p14:creationId xmlns:p14="http://schemas.microsoft.com/office/powerpoint/2010/main" val="4260120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36FDC7C6-3425-4051-88CF-EA3EDCC8072C}" type="datetimeFigureOut">
              <a:rPr lang="en-GB" smtClean="0">
                <a:solidFill>
                  <a:srgbClr val="073E87"/>
                </a:solidFill>
              </a:rPr>
              <a:pPr/>
              <a:t>13/11/2013</a:t>
            </a:fld>
            <a:endParaRPr lang="en-GB">
              <a:solidFill>
                <a:srgbClr val="073E87"/>
              </a:solidFill>
            </a:endParaRPr>
          </a:p>
        </p:txBody>
      </p:sp>
      <p:sp>
        <p:nvSpPr>
          <p:cNvPr id="6" name="Footer Placeholder 5"/>
          <p:cNvSpPr>
            <a:spLocks noGrp="1"/>
          </p:cNvSpPr>
          <p:nvPr>
            <p:ph type="ftr" sz="quarter" idx="11"/>
          </p:nvPr>
        </p:nvSpPr>
        <p:spPr/>
        <p:txBody>
          <a:bodyPr/>
          <a:lstStyle/>
          <a:p>
            <a:endParaRPr lang="en-GB">
              <a:solidFill>
                <a:srgbClr val="073E87"/>
              </a:solidFill>
            </a:endParaRPr>
          </a:p>
        </p:txBody>
      </p:sp>
      <p:sp>
        <p:nvSpPr>
          <p:cNvPr id="7" name="Slide Number Placeholder 6"/>
          <p:cNvSpPr>
            <a:spLocks noGrp="1"/>
          </p:cNvSpPr>
          <p:nvPr>
            <p:ph type="sldNum" sz="quarter" idx="12"/>
          </p:nvPr>
        </p:nvSpPr>
        <p:spPr/>
        <p:txBody>
          <a:bodyPr/>
          <a:lstStyle/>
          <a:p>
            <a:fld id="{E282B986-7CCD-4C34-B89D-C5D5C7A7FFB2}" type="slidenum">
              <a:rPr lang="en-GB" smtClean="0">
                <a:solidFill>
                  <a:srgbClr val="073E87"/>
                </a:solidFill>
              </a:rPr>
              <a:pPr/>
              <a:t>‹#›</a:t>
            </a:fld>
            <a:endParaRPr lang="en-GB">
              <a:solidFill>
                <a:srgbClr val="073E87"/>
              </a:solidFill>
            </a:endParaRPr>
          </a:p>
        </p:txBody>
      </p:sp>
      <p:sp>
        <p:nvSpPr>
          <p:cNvPr id="9" name="Content Placeholder 8"/>
          <p:cNvSpPr>
            <a:spLocks noGrp="1"/>
          </p:cNvSpPr>
          <p:nvPr>
            <p:ph sz="quarter" idx="13"/>
          </p:nvPr>
        </p:nvSpPr>
        <p:spPr>
          <a:xfrm>
            <a:off x="676655"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0273775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6FDC7C6-3425-4051-88CF-EA3EDCC8072C}" type="datetimeFigureOut">
              <a:rPr lang="en-GB" smtClean="0">
                <a:solidFill>
                  <a:srgbClr val="073E87"/>
                </a:solidFill>
              </a:rPr>
              <a:pPr/>
              <a:t>13/11/2013</a:t>
            </a:fld>
            <a:endParaRPr lang="en-GB">
              <a:solidFill>
                <a:srgbClr val="073E87"/>
              </a:solidFill>
            </a:endParaRPr>
          </a:p>
        </p:txBody>
      </p:sp>
      <p:sp>
        <p:nvSpPr>
          <p:cNvPr id="8" name="Footer Placeholder 7"/>
          <p:cNvSpPr>
            <a:spLocks noGrp="1"/>
          </p:cNvSpPr>
          <p:nvPr>
            <p:ph type="ftr" sz="quarter" idx="11"/>
          </p:nvPr>
        </p:nvSpPr>
        <p:spPr/>
        <p:txBody>
          <a:bodyPr/>
          <a:lstStyle/>
          <a:p>
            <a:endParaRPr lang="en-GB">
              <a:solidFill>
                <a:srgbClr val="073E87"/>
              </a:solidFill>
            </a:endParaRPr>
          </a:p>
        </p:txBody>
      </p:sp>
      <p:sp>
        <p:nvSpPr>
          <p:cNvPr id="9" name="Slide Number Placeholder 8"/>
          <p:cNvSpPr>
            <a:spLocks noGrp="1"/>
          </p:cNvSpPr>
          <p:nvPr>
            <p:ph type="sldNum" sz="quarter" idx="12"/>
          </p:nvPr>
        </p:nvSpPr>
        <p:spPr/>
        <p:txBody>
          <a:bodyPr/>
          <a:lstStyle/>
          <a:p>
            <a:fld id="{E282B986-7CCD-4C34-B89D-C5D5C7A7FFB2}" type="slidenum">
              <a:rPr lang="en-GB" smtClean="0">
                <a:solidFill>
                  <a:srgbClr val="073E87"/>
                </a:solidFill>
              </a:rPr>
              <a:pPr/>
              <a:t>‹#›</a:t>
            </a:fld>
            <a:endParaRPr lang="en-GB">
              <a:solidFill>
                <a:srgbClr val="073E87"/>
              </a:solidFill>
            </a:endParaRPr>
          </a:p>
        </p:txBody>
      </p:sp>
    </p:spTree>
    <p:extLst>
      <p:ext uri="{BB962C8B-B14F-4D97-AF65-F5344CB8AC3E}">
        <p14:creationId xmlns:p14="http://schemas.microsoft.com/office/powerpoint/2010/main" val="16946173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6FDC7C6-3425-4051-88CF-EA3EDCC8072C}" type="datetimeFigureOut">
              <a:rPr lang="en-GB" smtClean="0">
                <a:solidFill>
                  <a:srgbClr val="073E87"/>
                </a:solidFill>
              </a:rPr>
              <a:pPr/>
              <a:t>13/11/2013</a:t>
            </a:fld>
            <a:endParaRPr lang="en-GB">
              <a:solidFill>
                <a:srgbClr val="073E87"/>
              </a:solidFill>
            </a:endParaRPr>
          </a:p>
        </p:txBody>
      </p:sp>
      <p:sp>
        <p:nvSpPr>
          <p:cNvPr id="4" name="Footer Placeholder 3"/>
          <p:cNvSpPr>
            <a:spLocks noGrp="1"/>
          </p:cNvSpPr>
          <p:nvPr>
            <p:ph type="ftr" sz="quarter" idx="11"/>
          </p:nvPr>
        </p:nvSpPr>
        <p:spPr/>
        <p:txBody>
          <a:bodyPr/>
          <a:lstStyle/>
          <a:p>
            <a:endParaRPr lang="en-GB">
              <a:solidFill>
                <a:srgbClr val="073E87"/>
              </a:solidFill>
            </a:endParaRPr>
          </a:p>
        </p:txBody>
      </p:sp>
      <p:sp>
        <p:nvSpPr>
          <p:cNvPr id="5" name="Slide Number Placeholder 4"/>
          <p:cNvSpPr>
            <a:spLocks noGrp="1"/>
          </p:cNvSpPr>
          <p:nvPr>
            <p:ph type="sldNum" sz="quarter" idx="12"/>
          </p:nvPr>
        </p:nvSpPr>
        <p:spPr/>
        <p:txBody>
          <a:bodyPr/>
          <a:lstStyle/>
          <a:p>
            <a:fld id="{E282B986-7CCD-4C34-B89D-C5D5C7A7FFB2}" type="slidenum">
              <a:rPr lang="en-GB" smtClean="0">
                <a:solidFill>
                  <a:srgbClr val="073E87"/>
                </a:solidFill>
              </a:rPr>
              <a:pPr/>
              <a:t>‹#›</a:t>
            </a:fld>
            <a:endParaRPr lang="en-GB">
              <a:solidFill>
                <a:srgbClr val="073E87"/>
              </a:solidFill>
            </a:endParaRPr>
          </a:p>
        </p:txBody>
      </p:sp>
    </p:spTree>
    <p:extLst>
      <p:ext uri="{BB962C8B-B14F-4D97-AF65-F5344CB8AC3E}">
        <p14:creationId xmlns:p14="http://schemas.microsoft.com/office/powerpoint/2010/main" val="6193337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grpSp>
      <p:sp>
        <p:nvSpPr>
          <p:cNvPr id="2" name="Date Placeholder 1"/>
          <p:cNvSpPr>
            <a:spLocks noGrp="1"/>
          </p:cNvSpPr>
          <p:nvPr>
            <p:ph type="dt" sz="half" idx="10"/>
          </p:nvPr>
        </p:nvSpPr>
        <p:spPr/>
        <p:txBody>
          <a:bodyPr/>
          <a:lstStyle/>
          <a:p>
            <a:fld id="{36FDC7C6-3425-4051-88CF-EA3EDCC8072C}" type="datetimeFigureOut">
              <a:rPr lang="en-GB" smtClean="0">
                <a:solidFill>
                  <a:srgbClr val="073E87"/>
                </a:solidFill>
              </a:rPr>
              <a:pPr/>
              <a:t>13/11/2013</a:t>
            </a:fld>
            <a:endParaRPr lang="en-GB">
              <a:solidFill>
                <a:srgbClr val="073E87"/>
              </a:solidFill>
            </a:endParaRPr>
          </a:p>
        </p:txBody>
      </p:sp>
      <p:sp>
        <p:nvSpPr>
          <p:cNvPr id="3" name="Footer Placeholder 2"/>
          <p:cNvSpPr>
            <a:spLocks noGrp="1"/>
          </p:cNvSpPr>
          <p:nvPr>
            <p:ph type="ftr" sz="quarter" idx="11"/>
          </p:nvPr>
        </p:nvSpPr>
        <p:spPr/>
        <p:txBody>
          <a:bodyPr/>
          <a:lstStyle/>
          <a:p>
            <a:endParaRPr lang="en-GB">
              <a:solidFill>
                <a:srgbClr val="073E87"/>
              </a:solidFill>
            </a:endParaRPr>
          </a:p>
        </p:txBody>
      </p:sp>
      <p:sp>
        <p:nvSpPr>
          <p:cNvPr id="4" name="Slide Number Placeholder 3"/>
          <p:cNvSpPr>
            <a:spLocks noGrp="1"/>
          </p:cNvSpPr>
          <p:nvPr>
            <p:ph type="sldNum" sz="quarter" idx="12"/>
          </p:nvPr>
        </p:nvSpPr>
        <p:spPr/>
        <p:txBody>
          <a:bodyPr/>
          <a:lstStyle/>
          <a:p>
            <a:fld id="{E282B986-7CCD-4C34-B89D-C5D5C7A7FFB2}" type="slidenum">
              <a:rPr lang="en-GB" smtClean="0">
                <a:solidFill>
                  <a:srgbClr val="073E87"/>
                </a:solidFill>
              </a:rPr>
              <a:pPr/>
              <a:t>‹#›</a:t>
            </a:fld>
            <a:endParaRPr lang="en-GB">
              <a:solidFill>
                <a:srgbClr val="073E87"/>
              </a:solidFill>
            </a:endParaRPr>
          </a:p>
        </p:txBody>
      </p:sp>
    </p:spTree>
    <p:extLst>
      <p:ext uri="{BB962C8B-B14F-4D97-AF65-F5344CB8AC3E}">
        <p14:creationId xmlns:p14="http://schemas.microsoft.com/office/powerpoint/2010/main" val="15532943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 name="Date Placeholder 4"/>
          <p:cNvSpPr>
            <a:spLocks noGrp="1"/>
          </p:cNvSpPr>
          <p:nvPr>
            <p:ph type="dt" sz="half" idx="10"/>
          </p:nvPr>
        </p:nvSpPr>
        <p:spPr/>
        <p:txBody>
          <a:bodyPr/>
          <a:lstStyle/>
          <a:p>
            <a:fld id="{36FDC7C6-3425-4051-88CF-EA3EDCC8072C}" type="datetimeFigureOut">
              <a:rPr lang="en-GB" smtClean="0">
                <a:solidFill>
                  <a:srgbClr val="073E87"/>
                </a:solidFill>
              </a:rPr>
              <a:pPr/>
              <a:t>13/11/2013</a:t>
            </a:fld>
            <a:endParaRPr lang="en-GB">
              <a:solidFill>
                <a:srgbClr val="073E87"/>
              </a:solidFill>
            </a:endParaRPr>
          </a:p>
        </p:txBody>
      </p:sp>
      <p:sp>
        <p:nvSpPr>
          <p:cNvPr id="6" name="Footer Placeholder 5"/>
          <p:cNvSpPr>
            <a:spLocks noGrp="1"/>
          </p:cNvSpPr>
          <p:nvPr>
            <p:ph type="ftr" sz="quarter" idx="11"/>
          </p:nvPr>
        </p:nvSpPr>
        <p:spPr/>
        <p:txBody>
          <a:bodyPr/>
          <a:lstStyle/>
          <a:p>
            <a:endParaRPr lang="en-GB">
              <a:solidFill>
                <a:srgbClr val="073E87"/>
              </a:solidFill>
            </a:endParaRPr>
          </a:p>
        </p:txBody>
      </p:sp>
      <p:sp>
        <p:nvSpPr>
          <p:cNvPr id="7" name="Slide Number Placeholder 6"/>
          <p:cNvSpPr>
            <a:spLocks noGrp="1"/>
          </p:cNvSpPr>
          <p:nvPr>
            <p:ph type="sldNum" sz="quarter" idx="12"/>
          </p:nvPr>
        </p:nvSpPr>
        <p:spPr/>
        <p:txBody>
          <a:bodyPr/>
          <a:lstStyle/>
          <a:p>
            <a:fld id="{E282B986-7CCD-4C34-B89D-C5D5C7A7FFB2}" type="slidenum">
              <a:rPr lang="en-GB" smtClean="0">
                <a:solidFill>
                  <a:srgbClr val="073E87"/>
                </a:solidFill>
              </a:rPr>
              <a:pPr/>
              <a:t>‹#›</a:t>
            </a:fld>
            <a:endParaRPr lang="en-GB">
              <a:solidFill>
                <a:srgbClr val="073E87"/>
              </a:solidFill>
            </a:endParaRPr>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4201942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6FDC7C6-3425-4051-88CF-EA3EDCC8072C}" type="datetimeFigureOut">
              <a:rPr lang="en-GB" smtClean="0">
                <a:solidFill>
                  <a:srgbClr val="073E87"/>
                </a:solidFill>
              </a:rPr>
              <a:pPr/>
              <a:t>13/11/2013</a:t>
            </a:fld>
            <a:endParaRPr lang="en-GB">
              <a:solidFill>
                <a:srgbClr val="073E87"/>
              </a:solidFill>
            </a:endParaRPr>
          </a:p>
        </p:txBody>
      </p:sp>
      <p:sp>
        <p:nvSpPr>
          <p:cNvPr id="6" name="Footer Placeholder 5"/>
          <p:cNvSpPr>
            <a:spLocks noGrp="1"/>
          </p:cNvSpPr>
          <p:nvPr>
            <p:ph type="ftr" sz="quarter" idx="11"/>
          </p:nvPr>
        </p:nvSpPr>
        <p:spPr/>
        <p:txBody>
          <a:bodyPr/>
          <a:lstStyle/>
          <a:p>
            <a:endParaRPr lang="en-GB">
              <a:solidFill>
                <a:srgbClr val="073E87"/>
              </a:solidFill>
            </a:endParaRPr>
          </a:p>
        </p:txBody>
      </p:sp>
      <p:sp>
        <p:nvSpPr>
          <p:cNvPr id="7" name="Slide Number Placeholder 6"/>
          <p:cNvSpPr>
            <a:spLocks noGrp="1"/>
          </p:cNvSpPr>
          <p:nvPr>
            <p:ph type="sldNum" sz="quarter" idx="12"/>
          </p:nvPr>
        </p:nvSpPr>
        <p:spPr/>
        <p:txBody>
          <a:bodyPr/>
          <a:lstStyle/>
          <a:p>
            <a:fld id="{E282B986-7CCD-4C34-B89D-C5D5C7A7FFB2}" type="slidenum">
              <a:rPr lang="en-GB" smtClean="0">
                <a:solidFill>
                  <a:srgbClr val="073E87"/>
                </a:solidFill>
              </a:rPr>
              <a:pPr/>
              <a:t>‹#›</a:t>
            </a:fld>
            <a:endParaRPr lang="en-GB">
              <a:solidFill>
                <a:srgbClr val="073E87"/>
              </a:solidFill>
            </a:endParaRPr>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Tree>
    <p:extLst>
      <p:ext uri="{BB962C8B-B14F-4D97-AF65-F5344CB8AC3E}">
        <p14:creationId xmlns:p14="http://schemas.microsoft.com/office/powerpoint/2010/main" val="27511308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6FDC7C6-3425-4051-88CF-EA3EDCC8072C}" type="datetimeFigureOut">
              <a:rPr lang="en-GB" smtClean="0">
                <a:solidFill>
                  <a:srgbClr val="073E87"/>
                </a:solidFill>
              </a:rPr>
              <a:pPr/>
              <a:t>13/11/2013</a:t>
            </a:fld>
            <a:endParaRPr lang="en-GB">
              <a:solidFill>
                <a:srgbClr val="073E87"/>
              </a:solidFill>
            </a:endParaRPr>
          </a:p>
        </p:txBody>
      </p:sp>
      <p:sp>
        <p:nvSpPr>
          <p:cNvPr id="5" name="Footer Placeholder 4"/>
          <p:cNvSpPr>
            <a:spLocks noGrp="1"/>
          </p:cNvSpPr>
          <p:nvPr>
            <p:ph type="ftr" sz="quarter" idx="11"/>
          </p:nvPr>
        </p:nvSpPr>
        <p:spPr/>
        <p:txBody>
          <a:bodyPr/>
          <a:lstStyle/>
          <a:p>
            <a:endParaRPr lang="en-GB">
              <a:solidFill>
                <a:srgbClr val="073E87"/>
              </a:solidFill>
            </a:endParaRPr>
          </a:p>
        </p:txBody>
      </p:sp>
      <p:sp>
        <p:nvSpPr>
          <p:cNvPr id="6" name="Slide Number Placeholder 5"/>
          <p:cNvSpPr>
            <a:spLocks noGrp="1"/>
          </p:cNvSpPr>
          <p:nvPr>
            <p:ph type="sldNum" sz="quarter" idx="12"/>
          </p:nvPr>
        </p:nvSpPr>
        <p:spPr/>
        <p:txBody>
          <a:bodyPr/>
          <a:lstStyle/>
          <a:p>
            <a:fld id="{E282B986-7CCD-4C34-B89D-C5D5C7A7FFB2}" type="slidenum">
              <a:rPr lang="en-GB" smtClean="0">
                <a:solidFill>
                  <a:srgbClr val="073E87"/>
                </a:solidFill>
              </a:rPr>
              <a:pPr/>
              <a:t>‹#›</a:t>
            </a:fld>
            <a:endParaRPr lang="en-GB">
              <a:solidFill>
                <a:srgbClr val="073E87"/>
              </a:solidFill>
            </a:endParaRPr>
          </a:p>
        </p:txBody>
      </p:sp>
    </p:spTree>
    <p:extLst>
      <p:ext uri="{BB962C8B-B14F-4D97-AF65-F5344CB8AC3E}">
        <p14:creationId xmlns:p14="http://schemas.microsoft.com/office/powerpoint/2010/main" val="31662293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 name="Date Placeholder 3"/>
          <p:cNvSpPr>
            <a:spLocks noGrp="1"/>
          </p:cNvSpPr>
          <p:nvPr>
            <p:ph type="dt" sz="half" idx="10"/>
          </p:nvPr>
        </p:nvSpPr>
        <p:spPr/>
        <p:txBody>
          <a:bodyPr/>
          <a:lstStyle/>
          <a:p>
            <a:fld id="{36FDC7C6-3425-4051-88CF-EA3EDCC8072C}" type="datetimeFigureOut">
              <a:rPr lang="en-GB" smtClean="0">
                <a:solidFill>
                  <a:srgbClr val="073E87"/>
                </a:solidFill>
              </a:rPr>
              <a:pPr/>
              <a:t>13/11/2013</a:t>
            </a:fld>
            <a:endParaRPr lang="en-GB">
              <a:solidFill>
                <a:srgbClr val="073E87"/>
              </a:solidFill>
            </a:endParaRPr>
          </a:p>
        </p:txBody>
      </p:sp>
      <p:sp>
        <p:nvSpPr>
          <p:cNvPr id="5" name="Footer Placeholder 4"/>
          <p:cNvSpPr>
            <a:spLocks noGrp="1"/>
          </p:cNvSpPr>
          <p:nvPr>
            <p:ph type="ftr" sz="quarter" idx="11"/>
          </p:nvPr>
        </p:nvSpPr>
        <p:spPr/>
        <p:txBody>
          <a:bodyPr/>
          <a:lstStyle/>
          <a:p>
            <a:endParaRPr lang="en-GB">
              <a:solidFill>
                <a:srgbClr val="073E87"/>
              </a:solidFill>
            </a:endParaRPr>
          </a:p>
        </p:txBody>
      </p:sp>
      <p:sp>
        <p:nvSpPr>
          <p:cNvPr id="6" name="Slide Number Placeholder 5"/>
          <p:cNvSpPr>
            <a:spLocks noGrp="1"/>
          </p:cNvSpPr>
          <p:nvPr>
            <p:ph type="sldNum" sz="quarter" idx="12"/>
          </p:nvPr>
        </p:nvSpPr>
        <p:spPr/>
        <p:txBody>
          <a:bodyPr/>
          <a:lstStyle/>
          <a:p>
            <a:fld id="{E282B986-7CCD-4C34-B89D-C5D5C7A7FFB2}" type="slidenum">
              <a:rPr lang="en-GB" smtClean="0">
                <a:solidFill>
                  <a:srgbClr val="073E87"/>
                </a:solidFill>
              </a:rPr>
              <a:pPr/>
              <a:t>‹#›</a:t>
            </a:fld>
            <a:endParaRPr lang="en-GB">
              <a:solidFill>
                <a:srgbClr val="073E87"/>
              </a:solidFill>
            </a:endParaRPr>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26193019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685800" y="1981200"/>
            <a:ext cx="3810000" cy="4114800"/>
          </a:xfrm>
        </p:spPr>
        <p:txBody>
          <a:bodyPr/>
          <a:lstStyle/>
          <a:p>
            <a:endParaRPr lang="en-GB"/>
          </a:p>
        </p:txBody>
      </p:sp>
      <p:sp>
        <p:nvSpPr>
          <p:cNvPr id="4" name="Text Placeholder 3"/>
          <p:cNvSpPr>
            <a:spLocks noGrp="1"/>
          </p:cNvSpPr>
          <p:nvPr>
            <p:ph type="body" sz="half" idx="2"/>
          </p:nvPr>
        </p:nvSpPr>
        <p:spPr>
          <a:xfrm>
            <a:off x="46482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685800" y="6248400"/>
            <a:ext cx="1905000" cy="457200"/>
          </a:xfrm>
        </p:spPr>
        <p:txBody>
          <a:bodyPr/>
          <a:lstStyle>
            <a:lvl1pPr>
              <a:defRPr/>
            </a:lvl1pPr>
          </a:lstStyle>
          <a:p>
            <a:endParaRPr lang="en-GB">
              <a:solidFill>
                <a:srgbClr val="073E87"/>
              </a:solidFill>
            </a:endParaRPr>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GB">
              <a:solidFill>
                <a:srgbClr val="073E87"/>
              </a:solidFill>
            </a:endParaRPr>
          </a:p>
        </p:txBody>
      </p:sp>
      <p:sp>
        <p:nvSpPr>
          <p:cNvPr id="7" name="Slide Number Placeholder 6"/>
          <p:cNvSpPr>
            <a:spLocks noGrp="1"/>
          </p:cNvSpPr>
          <p:nvPr>
            <p:ph type="sldNum" sz="quarter" idx="12"/>
          </p:nvPr>
        </p:nvSpPr>
        <p:spPr>
          <a:xfrm>
            <a:off x="6553200" y="6248400"/>
            <a:ext cx="1905000" cy="457200"/>
          </a:xfrm>
        </p:spPr>
        <p:txBody>
          <a:bodyPr/>
          <a:lstStyle>
            <a:lvl1pPr>
              <a:defRPr/>
            </a:lvl1pPr>
          </a:lstStyle>
          <a:p>
            <a:fld id="{4BEC9A7B-B4E7-4656-8C99-598D68049E5B}" type="slidenum">
              <a:rPr lang="en-GB">
                <a:solidFill>
                  <a:srgbClr val="073E87"/>
                </a:solidFill>
              </a:rPr>
              <a:pPr/>
              <a:t>‹#›</a:t>
            </a:fld>
            <a:endParaRPr lang="en-GB">
              <a:solidFill>
                <a:srgbClr val="073E87"/>
              </a:solidFill>
            </a:endParaRPr>
          </a:p>
        </p:txBody>
      </p:sp>
    </p:spTree>
    <p:extLst>
      <p:ext uri="{BB962C8B-B14F-4D97-AF65-F5344CB8AC3E}">
        <p14:creationId xmlns:p14="http://schemas.microsoft.com/office/powerpoint/2010/main" val="3392810869"/>
      </p:ext>
    </p:extLst>
  </p:cSld>
  <p:clrMapOvr>
    <a:masterClrMapping/>
  </p:clrMapOvr>
  <p:transition spd="med">
    <p:fade thruBlk="1"/>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36FDC7C6-3425-4051-88CF-EA3EDCC8072C}" type="datetimeFigureOut">
              <a:rPr lang="en-GB" smtClean="0">
                <a:solidFill>
                  <a:srgbClr val="073E87"/>
                </a:solidFill>
              </a:rPr>
              <a:pPr/>
              <a:t>13/11/2013</a:t>
            </a:fld>
            <a:endParaRPr lang="en-GB">
              <a:solidFill>
                <a:srgbClr val="073E87"/>
              </a:solidFill>
            </a:endParaRPr>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solidFill>
                <a:srgbClr val="073E87"/>
              </a:solidFill>
            </a:endParaRPr>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E282B986-7CCD-4C34-B89D-C5D5C7A7FFB2}" type="slidenum">
              <a:rPr lang="en-GB" smtClean="0">
                <a:solidFill>
                  <a:srgbClr val="073E87"/>
                </a:solidFill>
              </a:rPr>
              <a:pPr/>
              <a:t>‹#›</a:t>
            </a:fld>
            <a:endParaRPr lang="en-GB">
              <a:solidFill>
                <a:srgbClr val="073E87"/>
              </a:solidFill>
            </a:endParaRPr>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9939564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3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www.snh.gov.uk/about-scotlands-nature/species/invertebrates/marine-invertebrates/serpulid-reefs/"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3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7.xml"/><Relationship Id="rId1" Type="http://schemas.openxmlformats.org/officeDocument/2006/relationships/slideLayout" Target="../slideLayouts/slideLayout7.xml"/><Relationship Id="rId5" Type="http://schemas.openxmlformats.org/officeDocument/2006/relationships/image" Target="../media/image31.jpeg"/><Relationship Id="rId4" Type="http://schemas.openxmlformats.org/officeDocument/2006/relationships/image" Target="../media/image30.jpeg"/></Relationships>
</file>

<file path=ppt/slides/_rels/slide3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9.xml"/><Relationship Id="rId1" Type="http://schemas.openxmlformats.org/officeDocument/2006/relationships/slideLayout" Target="../slideLayouts/slideLayout7.xml"/><Relationship Id="rId5" Type="http://schemas.openxmlformats.org/officeDocument/2006/relationships/image" Target="../media/image35.jpeg"/><Relationship Id="rId4" Type="http://schemas.openxmlformats.org/officeDocument/2006/relationships/image" Target="../media/image34.pn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31.xml"/><Relationship Id="rId1" Type="http://schemas.openxmlformats.org/officeDocument/2006/relationships/slideLayout" Target="../slideLayouts/slideLayout7.xml"/><Relationship Id="rId5" Type="http://schemas.openxmlformats.org/officeDocument/2006/relationships/image" Target="../media/image38.jpeg"/><Relationship Id="rId4" Type="http://schemas.openxmlformats.org/officeDocument/2006/relationships/image" Target="../media/image37.jpeg"/></Relationships>
</file>

<file path=ppt/slides/_rels/slide39.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image" Target="../media/image42.jpeg"/><Relationship Id="rId5" Type="http://schemas.openxmlformats.org/officeDocument/2006/relationships/image" Target="../media/image41.jpeg"/><Relationship Id="rId4" Type="http://schemas.openxmlformats.org/officeDocument/2006/relationships/image" Target="../media/image40.png"/></Relationships>
</file>

<file path=ppt/slides/_rels/slide4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33.xml"/><Relationship Id="rId1" Type="http://schemas.openxmlformats.org/officeDocument/2006/relationships/slideLayout" Target="../slideLayouts/slideLayout7.xml"/><Relationship Id="rId5" Type="http://schemas.openxmlformats.org/officeDocument/2006/relationships/image" Target="../media/image47.jpeg"/><Relationship Id="rId4" Type="http://schemas.openxmlformats.org/officeDocument/2006/relationships/image" Target="../media/image46.jpeg"/></Relationships>
</file>

<file path=ppt/slides/_rels/slide42.xml.rels><?xml version="1.0" encoding="UTF-8" standalone="yes"?>
<Relationships xmlns="http://schemas.openxmlformats.org/package/2006/relationships"><Relationship Id="rId3" Type="http://schemas.openxmlformats.org/officeDocument/2006/relationships/image" Target="../media/image48.jpeg"/><Relationship Id="rId7" Type="http://schemas.openxmlformats.org/officeDocument/2006/relationships/image" Target="../media/image52.png"/><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png"/></Relationships>
</file>

<file path=ppt/slides/_rels/slide43.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35.xml"/><Relationship Id="rId1" Type="http://schemas.openxmlformats.org/officeDocument/2006/relationships/slideLayout" Target="../slideLayouts/slideLayout7.xml"/><Relationship Id="rId4" Type="http://schemas.openxmlformats.org/officeDocument/2006/relationships/image" Target="../media/image54.png"/></Relationships>
</file>

<file path=ppt/slides/_rels/slide4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37.xml"/><Relationship Id="rId1" Type="http://schemas.openxmlformats.org/officeDocument/2006/relationships/slideLayout" Target="../slideLayouts/slideLayout7.xml"/><Relationship Id="rId5" Type="http://schemas.openxmlformats.org/officeDocument/2006/relationships/image" Target="../media/image58.jpeg"/><Relationship Id="rId4" Type="http://schemas.openxmlformats.org/officeDocument/2006/relationships/image" Target="../media/image57.jpeg"/></Relationships>
</file>

<file path=ppt/slides/_rels/slide46.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image" Target="../media/image60.gif"/><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62.gif"/><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image" Target="../media/image64.png"/><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hyperlink" Target="http://www.youtube.com/watch?v=OiAs1-VCsXs" TargetMode="External"/><Relationship Id="rId2" Type="http://schemas.openxmlformats.org/officeDocument/2006/relationships/notesSlide" Target="../notesSlides/notesSlide38.xml"/><Relationship Id="rId1" Type="http://schemas.openxmlformats.org/officeDocument/2006/relationships/slideLayout" Target="../slideLayouts/slideLayout4.xml"/><Relationship Id="rId5" Type="http://schemas.openxmlformats.org/officeDocument/2006/relationships/image" Target="../media/image69.jpeg"/><Relationship Id="rId4" Type="http://schemas.openxmlformats.org/officeDocument/2006/relationships/image" Target="../media/image68.jpeg"/></Relationships>
</file>

<file path=ppt/slides/_rels/slide56.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jpeg"/><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image" Target="../media/image75.gif"/><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78.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Classification and categorisation</a:t>
            </a:r>
            <a:endParaRPr lang="en-US" dirty="0"/>
          </a:p>
        </p:txBody>
      </p:sp>
      <p:sp>
        <p:nvSpPr>
          <p:cNvPr id="2" name="Text Placeholder 1"/>
          <p:cNvSpPr>
            <a:spLocks noGrp="1"/>
          </p:cNvSpPr>
          <p:nvPr>
            <p:ph type="body" idx="1"/>
          </p:nvPr>
        </p:nvSpPr>
        <p:spPr/>
        <p:txBody>
          <a:bodyPr/>
          <a:lstStyle/>
          <a:p>
            <a:r>
              <a:rPr lang="en-GB" dirty="0" smtClean="0"/>
              <a:t>Wave, tide and fluvial dominated coasts</a:t>
            </a:r>
            <a:endParaRPr lang="en-US" dirty="0"/>
          </a:p>
        </p:txBody>
      </p:sp>
    </p:spTree>
    <p:extLst>
      <p:ext uri="{BB962C8B-B14F-4D97-AF65-F5344CB8AC3E}">
        <p14:creationId xmlns:p14="http://schemas.microsoft.com/office/powerpoint/2010/main" val="56437604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extLst>
              <p:ext uri="{D42A27DB-BD31-4B8C-83A1-F6EECF244321}">
                <p14:modId xmlns:p14="http://schemas.microsoft.com/office/powerpoint/2010/main" val="3981708770"/>
              </p:ext>
            </p:extLst>
          </p:nvPr>
        </p:nvGraphicFramePr>
        <p:xfrm>
          <a:off x="251520" y="2780928"/>
          <a:ext cx="4320479" cy="3302000"/>
        </p:xfrm>
        <a:graphic>
          <a:graphicData uri="http://schemas.openxmlformats.org/drawingml/2006/table">
            <a:tbl>
              <a:tblPr firstRow="1" bandRow="1">
                <a:tableStyleId>{5C22544A-7EE6-4342-B048-85BDC9FD1C3A}</a:tableStyleId>
              </a:tblPr>
              <a:tblGrid>
                <a:gridCol w="1632181"/>
                <a:gridCol w="1248138"/>
                <a:gridCol w="1440160"/>
              </a:tblGrid>
              <a:tr h="370840">
                <a:tc>
                  <a:txBody>
                    <a:bodyPr/>
                    <a:lstStyle/>
                    <a:p>
                      <a:r>
                        <a:rPr lang="en-GB" b="1" dirty="0"/>
                        <a:t>Geographical area</a:t>
                      </a:r>
                      <a:endParaRPr lang="en-GB" dirty="0"/>
                    </a:p>
                  </a:txBody>
                  <a:tcPr anchor="ctr"/>
                </a:tc>
                <a:tc>
                  <a:txBody>
                    <a:bodyPr/>
                    <a:lstStyle/>
                    <a:p>
                      <a:pPr algn="ctr"/>
                      <a:r>
                        <a:rPr lang="en-GB" b="1"/>
                        <a:t>Length km</a:t>
                      </a:r>
                      <a:endParaRPr lang="en-GB"/>
                    </a:p>
                  </a:txBody>
                  <a:tcPr anchor="ctr"/>
                </a:tc>
                <a:tc>
                  <a:txBody>
                    <a:bodyPr/>
                    <a:lstStyle/>
                    <a:p>
                      <a:pPr algn="ctr"/>
                      <a:r>
                        <a:rPr lang="en-GB" b="1"/>
                        <a:t>% GB coast</a:t>
                      </a:r>
                      <a:endParaRPr lang="en-GB"/>
                    </a:p>
                  </a:txBody>
                  <a:tcPr anchor="ctr"/>
                </a:tc>
              </a:tr>
              <a:tr h="370840">
                <a:tc>
                  <a:txBody>
                    <a:bodyPr/>
                    <a:lstStyle/>
                    <a:p>
                      <a:r>
                        <a:rPr lang="en-GB"/>
                        <a:t>Great Britain total</a:t>
                      </a:r>
                    </a:p>
                  </a:txBody>
                  <a:tcPr anchor="ctr"/>
                </a:tc>
                <a:tc>
                  <a:txBody>
                    <a:bodyPr/>
                    <a:lstStyle/>
                    <a:p>
                      <a:pPr algn="ctr"/>
                      <a:r>
                        <a:rPr lang="en-GB" dirty="0"/>
                        <a:t>18838  </a:t>
                      </a:r>
                    </a:p>
                  </a:txBody>
                  <a:tcPr anchor="ctr"/>
                </a:tc>
                <a:tc>
                  <a:txBody>
                    <a:bodyPr/>
                    <a:lstStyle/>
                    <a:p>
                      <a:pPr algn="ctr"/>
                      <a:r>
                        <a:rPr lang="en-GB"/>
                        <a:t> </a:t>
                      </a:r>
                    </a:p>
                  </a:txBody>
                  <a:tcPr anchor="ctr"/>
                </a:tc>
              </a:tr>
              <a:tr h="370840">
                <a:tc>
                  <a:txBody>
                    <a:bodyPr/>
                    <a:lstStyle/>
                    <a:p>
                      <a:r>
                        <a:rPr lang="en-GB"/>
                        <a:t>England</a:t>
                      </a:r>
                    </a:p>
                  </a:txBody>
                  <a:tcPr anchor="ctr"/>
                </a:tc>
                <a:tc>
                  <a:txBody>
                    <a:bodyPr/>
                    <a:lstStyle/>
                    <a:p>
                      <a:pPr algn="ctr"/>
                      <a:r>
                        <a:rPr lang="en-GB" dirty="0"/>
                        <a:t>5496 </a:t>
                      </a:r>
                    </a:p>
                  </a:txBody>
                  <a:tcPr anchor="ctr"/>
                </a:tc>
                <a:tc>
                  <a:txBody>
                    <a:bodyPr/>
                    <a:lstStyle/>
                    <a:p>
                      <a:pPr algn="ctr"/>
                      <a:r>
                        <a:rPr lang="en-GB"/>
                        <a:t>29% </a:t>
                      </a:r>
                    </a:p>
                  </a:txBody>
                  <a:tcPr anchor="ctr"/>
                </a:tc>
              </a:tr>
              <a:tr h="370840">
                <a:tc>
                  <a:txBody>
                    <a:bodyPr/>
                    <a:lstStyle/>
                    <a:p>
                      <a:r>
                        <a:rPr lang="en-GB"/>
                        <a:t>Scotland (mainland)</a:t>
                      </a:r>
                    </a:p>
                  </a:txBody>
                  <a:tcPr anchor="ctr"/>
                </a:tc>
                <a:tc>
                  <a:txBody>
                    <a:bodyPr/>
                    <a:lstStyle/>
                    <a:p>
                      <a:pPr algn="ctr"/>
                      <a:r>
                        <a:rPr lang="en-GB"/>
                        <a:t>6482  </a:t>
                      </a:r>
                    </a:p>
                  </a:txBody>
                  <a:tcPr anchor="ctr"/>
                </a:tc>
                <a:tc>
                  <a:txBody>
                    <a:bodyPr/>
                    <a:lstStyle/>
                    <a:p>
                      <a:pPr algn="ctr"/>
                      <a:r>
                        <a:rPr lang="en-GB"/>
                        <a:t>35% </a:t>
                      </a:r>
                    </a:p>
                  </a:txBody>
                  <a:tcPr anchor="ctr"/>
                </a:tc>
              </a:tr>
              <a:tr h="370840">
                <a:tc>
                  <a:txBody>
                    <a:bodyPr/>
                    <a:lstStyle/>
                    <a:p>
                      <a:r>
                        <a:rPr lang="en-GB"/>
                        <a:t>Scotland (islands)</a:t>
                      </a:r>
                    </a:p>
                  </a:txBody>
                  <a:tcPr anchor="ctr"/>
                </a:tc>
                <a:tc>
                  <a:txBody>
                    <a:bodyPr/>
                    <a:lstStyle/>
                    <a:p>
                      <a:pPr algn="ctr"/>
                      <a:r>
                        <a:rPr lang="en-GB"/>
                        <a:t>5295 </a:t>
                      </a:r>
                    </a:p>
                  </a:txBody>
                  <a:tcPr anchor="ctr"/>
                </a:tc>
                <a:tc>
                  <a:txBody>
                    <a:bodyPr/>
                    <a:lstStyle/>
                    <a:p>
                      <a:pPr algn="ctr"/>
                      <a:r>
                        <a:rPr lang="en-GB"/>
                        <a:t>28% </a:t>
                      </a:r>
                    </a:p>
                  </a:txBody>
                  <a:tcPr anchor="ctr"/>
                </a:tc>
              </a:tr>
              <a:tr h="370840">
                <a:tc>
                  <a:txBody>
                    <a:bodyPr/>
                    <a:lstStyle/>
                    <a:p>
                      <a:r>
                        <a:rPr lang="en-GB"/>
                        <a:t>Wales</a:t>
                      </a:r>
                    </a:p>
                  </a:txBody>
                  <a:tcPr anchor="ctr"/>
                </a:tc>
                <a:tc>
                  <a:txBody>
                    <a:bodyPr/>
                    <a:lstStyle/>
                    <a:p>
                      <a:pPr algn="ctr"/>
                      <a:r>
                        <a:rPr lang="en-GB" dirty="0"/>
                        <a:t>1562  </a:t>
                      </a:r>
                    </a:p>
                  </a:txBody>
                  <a:tcPr anchor="ctr"/>
                </a:tc>
                <a:tc>
                  <a:txBody>
                    <a:bodyPr/>
                    <a:lstStyle/>
                    <a:p>
                      <a:pPr algn="ctr"/>
                      <a:r>
                        <a:rPr lang="en-GB" dirty="0"/>
                        <a:t>8% </a:t>
                      </a:r>
                    </a:p>
                  </a:txBody>
                  <a:tcPr anchor="ctr"/>
                </a:tc>
              </a:tr>
            </a:tbl>
          </a:graphicData>
        </a:graphic>
      </p:graphicFrame>
      <p:sp>
        <p:nvSpPr>
          <p:cNvPr id="4" name="Title 3"/>
          <p:cNvSpPr>
            <a:spLocks noGrp="1"/>
          </p:cNvSpPr>
          <p:nvPr>
            <p:ph type="title"/>
          </p:nvPr>
        </p:nvSpPr>
        <p:spPr/>
        <p:txBody>
          <a:bodyPr/>
          <a:lstStyle/>
          <a:p>
            <a:r>
              <a:rPr lang="en-GB" dirty="0" smtClean="0"/>
              <a:t>Coastal length</a:t>
            </a:r>
            <a:endParaRPr lang="en-GB" dirty="0"/>
          </a:p>
        </p:txBody>
      </p:sp>
      <p:sp>
        <p:nvSpPr>
          <p:cNvPr id="7" name="TextBox 6"/>
          <p:cNvSpPr txBox="1"/>
          <p:nvPr/>
        </p:nvSpPr>
        <p:spPr>
          <a:xfrm>
            <a:off x="4644008" y="2636912"/>
            <a:ext cx="4248472" cy="4247317"/>
          </a:xfrm>
          <a:prstGeom prst="rect">
            <a:avLst/>
          </a:prstGeom>
          <a:noFill/>
        </p:spPr>
        <p:txBody>
          <a:bodyPr wrap="square" rtlCol="0">
            <a:spAutoFit/>
          </a:bodyPr>
          <a:lstStyle/>
          <a:p>
            <a:r>
              <a:rPr lang="en-GB" dirty="0" smtClean="0"/>
              <a:t>From the Joint Nature Conservation Committee (JNCC)</a:t>
            </a:r>
          </a:p>
          <a:p>
            <a:r>
              <a:rPr lang="en-GB" dirty="0" smtClean="0"/>
              <a:t>2 broad types:</a:t>
            </a:r>
          </a:p>
          <a:p>
            <a:pPr marL="342900" indent="-342900">
              <a:buFont typeface="+mj-lt"/>
              <a:buAutoNum type="arabicPeriod"/>
            </a:pPr>
            <a:r>
              <a:rPr lang="en-GB" dirty="0" smtClean="0">
                <a:solidFill>
                  <a:schemeClr val="accent1">
                    <a:lumMod val="50000"/>
                  </a:schemeClr>
                </a:solidFill>
              </a:rPr>
              <a:t>Elevated landscapes bordered by cliffs of both less resistant and resistant rock types</a:t>
            </a:r>
          </a:p>
          <a:p>
            <a:pPr marL="342900" indent="-342900">
              <a:buFont typeface="+mj-lt"/>
              <a:buAutoNum type="arabicPeriod"/>
            </a:pPr>
            <a:r>
              <a:rPr lang="en-GB" dirty="0" smtClean="0">
                <a:solidFill>
                  <a:schemeClr val="accent1">
                    <a:lumMod val="50000"/>
                  </a:schemeClr>
                </a:solidFill>
              </a:rPr>
              <a:t>Low lying areas of less resistant rocks (principally in the south and east)</a:t>
            </a:r>
          </a:p>
          <a:p>
            <a:r>
              <a:rPr lang="en-GB" dirty="0" smtClean="0">
                <a:solidFill>
                  <a:schemeClr val="accent1">
                    <a:lumMod val="50000"/>
                  </a:schemeClr>
                </a:solidFill>
              </a:rPr>
              <a:t>A classic description of the UK’s coastal geomorphology is Steers (1960).  </a:t>
            </a:r>
            <a:r>
              <a:rPr lang="en-GB" dirty="0">
                <a:solidFill>
                  <a:schemeClr val="accent1">
                    <a:lumMod val="50000"/>
                  </a:schemeClr>
                </a:solidFill>
              </a:rPr>
              <a:t>C</a:t>
            </a:r>
            <a:r>
              <a:rPr lang="en-GB" dirty="0" smtClean="0">
                <a:solidFill>
                  <a:schemeClr val="accent1">
                    <a:lumMod val="50000"/>
                  </a:schemeClr>
                </a:solidFill>
              </a:rPr>
              <a:t>lassic natural history of the coast is </a:t>
            </a:r>
            <a:r>
              <a:rPr lang="en-GB" dirty="0" err="1" smtClean="0">
                <a:solidFill>
                  <a:schemeClr val="accent1">
                    <a:lumMod val="50000"/>
                  </a:schemeClr>
                </a:solidFill>
              </a:rPr>
              <a:t>Freethy</a:t>
            </a:r>
            <a:r>
              <a:rPr lang="en-GB" dirty="0" smtClean="0">
                <a:solidFill>
                  <a:schemeClr val="accent1">
                    <a:lumMod val="50000"/>
                  </a:schemeClr>
                </a:solidFill>
              </a:rPr>
              <a:t> (1983) and </a:t>
            </a:r>
            <a:r>
              <a:rPr lang="en-GB" dirty="0" err="1" smtClean="0">
                <a:solidFill>
                  <a:schemeClr val="accent1">
                    <a:lumMod val="50000"/>
                  </a:schemeClr>
                </a:solidFill>
              </a:rPr>
              <a:t>Soper</a:t>
            </a:r>
            <a:r>
              <a:rPr lang="en-GB" dirty="0" smtClean="0">
                <a:solidFill>
                  <a:schemeClr val="accent1">
                    <a:lumMod val="50000"/>
                  </a:schemeClr>
                </a:solidFill>
              </a:rPr>
              <a:t> (1989).  Traditionally comprehensive conservation, ecological and human impact descriptions have been provided by JNCC</a:t>
            </a:r>
            <a:endParaRPr lang="en-GB" dirty="0">
              <a:solidFill>
                <a:schemeClr val="accent1">
                  <a:lumMod val="50000"/>
                </a:schemeClr>
              </a:solidFill>
            </a:endParaRPr>
          </a:p>
        </p:txBody>
      </p:sp>
    </p:spTree>
    <p:extLst>
      <p:ext uri="{BB962C8B-B14F-4D97-AF65-F5344CB8AC3E}">
        <p14:creationId xmlns:p14="http://schemas.microsoft.com/office/powerpoint/2010/main" val="33326676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860743459"/>
              </p:ext>
            </p:extLst>
          </p:nvPr>
        </p:nvGraphicFramePr>
        <p:xfrm>
          <a:off x="323528" y="2420888"/>
          <a:ext cx="8632995" cy="4323080"/>
        </p:xfrm>
        <a:graphic>
          <a:graphicData uri="http://schemas.openxmlformats.org/drawingml/2006/table">
            <a:tbl>
              <a:tblPr firstRow="1" bandRow="1">
                <a:tableStyleId>{5C22544A-7EE6-4342-B048-85BDC9FD1C3A}</a:tableStyleId>
              </a:tblPr>
              <a:tblGrid>
                <a:gridCol w="1726599"/>
                <a:gridCol w="1726599"/>
                <a:gridCol w="1726599"/>
                <a:gridCol w="1726599"/>
                <a:gridCol w="1726599"/>
              </a:tblGrid>
              <a:tr h="370840">
                <a:tc>
                  <a:txBody>
                    <a:bodyPr/>
                    <a:lstStyle/>
                    <a:p>
                      <a:r>
                        <a:rPr lang="en-GB" b="1" dirty="0"/>
                        <a:t>Habitat above Mean High Water length (km): </a:t>
                      </a:r>
                      <a:endParaRPr lang="en-GB" dirty="0"/>
                    </a:p>
                  </a:txBody>
                  <a:tcPr/>
                </a:tc>
                <a:tc>
                  <a:txBody>
                    <a:bodyPr/>
                    <a:lstStyle/>
                    <a:p>
                      <a:pPr algn="ctr"/>
                      <a:r>
                        <a:rPr lang="en-GB" b="1"/>
                        <a:t>ENGLAND</a:t>
                      </a:r>
                      <a:r>
                        <a:rPr lang="en-GB"/>
                        <a:t> </a:t>
                      </a:r>
                    </a:p>
                  </a:txBody>
                  <a:tcPr/>
                </a:tc>
                <a:tc>
                  <a:txBody>
                    <a:bodyPr/>
                    <a:lstStyle/>
                    <a:p>
                      <a:pPr algn="ctr"/>
                      <a:r>
                        <a:rPr lang="en-GB" b="1"/>
                        <a:t>SCOTLAND</a:t>
                      </a:r>
                      <a:r>
                        <a:rPr lang="en-GB"/>
                        <a:t> </a:t>
                      </a:r>
                    </a:p>
                  </a:txBody>
                  <a:tcPr/>
                </a:tc>
                <a:tc>
                  <a:txBody>
                    <a:bodyPr/>
                    <a:lstStyle/>
                    <a:p>
                      <a:pPr algn="ctr"/>
                      <a:r>
                        <a:rPr lang="en-GB" b="1"/>
                        <a:t>WALES</a:t>
                      </a:r>
                      <a:r>
                        <a:rPr lang="en-GB"/>
                        <a:t> </a:t>
                      </a:r>
                    </a:p>
                  </a:txBody>
                  <a:tcPr/>
                </a:tc>
                <a:tc>
                  <a:txBody>
                    <a:bodyPr/>
                    <a:lstStyle/>
                    <a:p>
                      <a:pPr algn="ctr"/>
                      <a:r>
                        <a:rPr lang="en-GB" b="1"/>
                        <a:t>TOTAL</a:t>
                      </a:r>
                      <a:r>
                        <a:rPr lang="en-GB"/>
                        <a:t> </a:t>
                      </a:r>
                    </a:p>
                  </a:txBody>
                  <a:tcPr/>
                </a:tc>
              </a:tr>
              <a:tr h="370840">
                <a:tc>
                  <a:txBody>
                    <a:bodyPr/>
                    <a:lstStyle/>
                    <a:p>
                      <a:r>
                        <a:rPr lang="en-GB"/>
                        <a:t>Shingle vegetation</a:t>
                      </a:r>
                    </a:p>
                  </a:txBody>
                  <a:tcPr/>
                </a:tc>
                <a:tc>
                  <a:txBody>
                    <a:bodyPr/>
                    <a:lstStyle/>
                    <a:p>
                      <a:pPr algn="ctr"/>
                      <a:r>
                        <a:rPr lang="en-GB"/>
                        <a:t>297 </a:t>
                      </a:r>
                    </a:p>
                  </a:txBody>
                  <a:tcPr/>
                </a:tc>
                <a:tc>
                  <a:txBody>
                    <a:bodyPr/>
                    <a:lstStyle/>
                    <a:p>
                      <a:pPr algn="ctr"/>
                      <a:r>
                        <a:rPr lang="en-GB"/>
                        <a:t>125 </a:t>
                      </a:r>
                    </a:p>
                  </a:txBody>
                  <a:tcPr/>
                </a:tc>
                <a:tc>
                  <a:txBody>
                    <a:bodyPr/>
                    <a:lstStyle/>
                    <a:p>
                      <a:pPr algn="ctr"/>
                      <a:r>
                        <a:rPr lang="en-GB"/>
                        <a:t>61 </a:t>
                      </a:r>
                    </a:p>
                  </a:txBody>
                  <a:tcPr/>
                </a:tc>
                <a:tc>
                  <a:txBody>
                    <a:bodyPr/>
                    <a:lstStyle/>
                    <a:p>
                      <a:pPr algn="ctr"/>
                      <a:r>
                        <a:rPr lang="en-GB"/>
                        <a:t>483 </a:t>
                      </a:r>
                    </a:p>
                  </a:txBody>
                  <a:tcPr/>
                </a:tc>
              </a:tr>
              <a:tr h="370840">
                <a:tc>
                  <a:txBody>
                    <a:bodyPr/>
                    <a:lstStyle/>
                    <a:p>
                      <a:r>
                        <a:rPr lang="en-GB"/>
                        <a:t>Sand dune</a:t>
                      </a:r>
                    </a:p>
                  </a:txBody>
                  <a:tcPr/>
                </a:tc>
                <a:tc>
                  <a:txBody>
                    <a:bodyPr/>
                    <a:lstStyle/>
                    <a:p>
                      <a:pPr algn="ctr"/>
                      <a:r>
                        <a:rPr lang="en-GB"/>
                        <a:t>325 </a:t>
                      </a:r>
                    </a:p>
                  </a:txBody>
                  <a:tcPr/>
                </a:tc>
                <a:tc>
                  <a:txBody>
                    <a:bodyPr/>
                    <a:lstStyle/>
                    <a:p>
                      <a:pPr algn="ctr"/>
                      <a:r>
                        <a:rPr lang="en-GB"/>
                        <a:t>894 </a:t>
                      </a:r>
                    </a:p>
                  </a:txBody>
                  <a:tcPr/>
                </a:tc>
                <a:tc>
                  <a:txBody>
                    <a:bodyPr/>
                    <a:lstStyle/>
                    <a:p>
                      <a:pPr algn="ctr"/>
                      <a:r>
                        <a:rPr lang="en-GB"/>
                        <a:t>149 </a:t>
                      </a:r>
                    </a:p>
                  </a:txBody>
                  <a:tcPr/>
                </a:tc>
                <a:tc>
                  <a:txBody>
                    <a:bodyPr/>
                    <a:lstStyle/>
                    <a:p>
                      <a:pPr algn="ctr"/>
                      <a:r>
                        <a:rPr lang="en-GB"/>
                        <a:t>1368 </a:t>
                      </a:r>
                    </a:p>
                  </a:txBody>
                  <a:tcPr/>
                </a:tc>
              </a:tr>
              <a:tr h="370840">
                <a:tc>
                  <a:txBody>
                    <a:bodyPr/>
                    <a:lstStyle/>
                    <a:p>
                      <a:r>
                        <a:rPr lang="en-GB"/>
                        <a:t>Cliffs &gt;20m</a:t>
                      </a:r>
                    </a:p>
                  </a:txBody>
                  <a:tcPr/>
                </a:tc>
                <a:tc>
                  <a:txBody>
                    <a:bodyPr/>
                    <a:lstStyle/>
                    <a:p>
                      <a:pPr algn="ctr"/>
                      <a:r>
                        <a:rPr lang="en-GB"/>
                        <a:t>877 </a:t>
                      </a:r>
                    </a:p>
                  </a:txBody>
                  <a:tcPr/>
                </a:tc>
                <a:tc>
                  <a:txBody>
                    <a:bodyPr/>
                    <a:lstStyle/>
                    <a:p>
                      <a:pPr algn="ctr"/>
                      <a:r>
                        <a:rPr lang="en-GB"/>
                        <a:t>1391 </a:t>
                      </a:r>
                    </a:p>
                  </a:txBody>
                  <a:tcPr/>
                </a:tc>
                <a:tc>
                  <a:txBody>
                    <a:bodyPr/>
                    <a:lstStyle/>
                    <a:p>
                      <a:pPr algn="ctr"/>
                      <a:r>
                        <a:rPr lang="en-GB"/>
                        <a:t>437 </a:t>
                      </a:r>
                    </a:p>
                  </a:txBody>
                  <a:tcPr/>
                </a:tc>
                <a:tc>
                  <a:txBody>
                    <a:bodyPr/>
                    <a:lstStyle/>
                    <a:p>
                      <a:pPr algn="ctr"/>
                      <a:r>
                        <a:rPr lang="en-GB"/>
                        <a:t>2705 </a:t>
                      </a:r>
                    </a:p>
                  </a:txBody>
                  <a:tcPr/>
                </a:tc>
              </a:tr>
              <a:tr h="370840">
                <a:tc>
                  <a:txBody>
                    <a:bodyPr/>
                    <a:lstStyle/>
                    <a:p>
                      <a:r>
                        <a:rPr lang="en-GB"/>
                        <a:t>Cliffs &lt;20m</a:t>
                      </a:r>
                    </a:p>
                  </a:txBody>
                  <a:tcPr/>
                </a:tc>
                <a:tc>
                  <a:txBody>
                    <a:bodyPr/>
                    <a:lstStyle/>
                    <a:p>
                      <a:pPr algn="ctr"/>
                      <a:r>
                        <a:rPr lang="en-GB"/>
                        <a:t>205 </a:t>
                      </a:r>
                    </a:p>
                  </a:txBody>
                  <a:tcPr/>
                </a:tc>
                <a:tc>
                  <a:txBody>
                    <a:bodyPr/>
                    <a:lstStyle/>
                    <a:p>
                      <a:pPr algn="ctr"/>
                      <a:r>
                        <a:rPr lang="en-GB"/>
                        <a:t>1069 </a:t>
                      </a:r>
                    </a:p>
                  </a:txBody>
                  <a:tcPr/>
                </a:tc>
                <a:tc>
                  <a:txBody>
                    <a:bodyPr/>
                    <a:lstStyle/>
                    <a:p>
                      <a:pPr algn="ctr"/>
                      <a:r>
                        <a:rPr lang="en-GB"/>
                        <a:t>84 </a:t>
                      </a:r>
                    </a:p>
                  </a:txBody>
                  <a:tcPr/>
                </a:tc>
                <a:tc>
                  <a:txBody>
                    <a:bodyPr/>
                    <a:lstStyle/>
                    <a:p>
                      <a:pPr algn="ctr"/>
                      <a:r>
                        <a:rPr lang="en-GB"/>
                        <a:t>1358 </a:t>
                      </a:r>
                    </a:p>
                  </a:txBody>
                  <a:tcPr/>
                </a:tc>
              </a:tr>
              <a:tr h="370840">
                <a:tc>
                  <a:txBody>
                    <a:bodyPr/>
                    <a:lstStyle/>
                    <a:p>
                      <a:r>
                        <a:rPr lang="en-GB"/>
                        <a:t>Embankment (artificial)</a:t>
                      </a:r>
                    </a:p>
                  </a:txBody>
                  <a:tcPr/>
                </a:tc>
                <a:tc>
                  <a:txBody>
                    <a:bodyPr/>
                    <a:lstStyle/>
                    <a:p>
                      <a:pPr algn="ctr"/>
                      <a:r>
                        <a:rPr lang="en-GB"/>
                        <a:t>1764 </a:t>
                      </a:r>
                    </a:p>
                  </a:txBody>
                  <a:tcPr/>
                </a:tc>
                <a:tc>
                  <a:txBody>
                    <a:bodyPr/>
                    <a:lstStyle/>
                    <a:p>
                      <a:pPr algn="ctr"/>
                      <a:r>
                        <a:rPr lang="en-GB"/>
                        <a:t>226 </a:t>
                      </a:r>
                    </a:p>
                  </a:txBody>
                  <a:tcPr/>
                </a:tc>
                <a:tc>
                  <a:txBody>
                    <a:bodyPr/>
                    <a:lstStyle/>
                    <a:p>
                      <a:pPr algn="ctr"/>
                      <a:r>
                        <a:rPr lang="en-GB"/>
                        <a:t>180 </a:t>
                      </a:r>
                    </a:p>
                  </a:txBody>
                  <a:tcPr/>
                </a:tc>
                <a:tc>
                  <a:txBody>
                    <a:bodyPr/>
                    <a:lstStyle/>
                    <a:p>
                      <a:pPr algn="ctr"/>
                      <a:r>
                        <a:rPr lang="en-GB"/>
                        <a:t>2170 </a:t>
                      </a:r>
                    </a:p>
                  </a:txBody>
                  <a:tcPr/>
                </a:tc>
              </a:tr>
              <a:tr h="370840">
                <a:tc>
                  <a:txBody>
                    <a:bodyPr/>
                    <a:lstStyle/>
                    <a:p>
                      <a:r>
                        <a:rPr lang="en-GB"/>
                        <a:t>Other</a:t>
                      </a:r>
                    </a:p>
                  </a:txBody>
                  <a:tcPr/>
                </a:tc>
                <a:tc>
                  <a:txBody>
                    <a:bodyPr/>
                    <a:lstStyle/>
                    <a:p>
                      <a:pPr algn="ctr"/>
                      <a:r>
                        <a:rPr lang="en-GB"/>
                        <a:t>2028 </a:t>
                      </a:r>
                    </a:p>
                  </a:txBody>
                  <a:tcPr/>
                </a:tc>
                <a:tc>
                  <a:txBody>
                    <a:bodyPr/>
                    <a:lstStyle/>
                    <a:p>
                      <a:pPr algn="ctr"/>
                      <a:r>
                        <a:rPr lang="en-GB"/>
                        <a:t>8075 </a:t>
                      </a:r>
                    </a:p>
                  </a:txBody>
                  <a:tcPr/>
                </a:tc>
                <a:tc>
                  <a:txBody>
                    <a:bodyPr/>
                    <a:lstStyle/>
                    <a:p>
                      <a:pPr algn="ctr"/>
                      <a:r>
                        <a:rPr lang="en-GB"/>
                        <a:t>651 </a:t>
                      </a:r>
                    </a:p>
                  </a:txBody>
                  <a:tcPr/>
                </a:tc>
                <a:tc>
                  <a:txBody>
                    <a:bodyPr/>
                    <a:lstStyle/>
                    <a:p>
                      <a:pPr algn="ctr"/>
                      <a:r>
                        <a:rPr lang="en-GB"/>
                        <a:t>10754 </a:t>
                      </a:r>
                    </a:p>
                  </a:txBody>
                  <a:tcPr/>
                </a:tc>
              </a:tr>
              <a:tr h="370840">
                <a:tc>
                  <a:txBody>
                    <a:bodyPr/>
                    <a:lstStyle/>
                    <a:p>
                      <a:r>
                        <a:rPr lang="en-GB" b="1"/>
                        <a:t>Total length </a:t>
                      </a:r>
                      <a:endParaRPr lang="en-GB"/>
                    </a:p>
                  </a:txBody>
                  <a:tcPr/>
                </a:tc>
                <a:tc>
                  <a:txBody>
                    <a:bodyPr/>
                    <a:lstStyle/>
                    <a:p>
                      <a:pPr algn="ctr"/>
                      <a:r>
                        <a:rPr lang="en-GB" b="1" dirty="0"/>
                        <a:t>5496</a:t>
                      </a:r>
                      <a:r>
                        <a:rPr lang="en-GB" dirty="0"/>
                        <a:t> </a:t>
                      </a:r>
                    </a:p>
                  </a:txBody>
                  <a:tcPr/>
                </a:tc>
                <a:tc>
                  <a:txBody>
                    <a:bodyPr/>
                    <a:lstStyle/>
                    <a:p>
                      <a:pPr algn="ctr"/>
                      <a:r>
                        <a:rPr lang="en-GB" b="1" dirty="0"/>
                        <a:t>11780</a:t>
                      </a:r>
                      <a:r>
                        <a:rPr lang="en-GB" dirty="0"/>
                        <a:t> </a:t>
                      </a:r>
                    </a:p>
                  </a:txBody>
                  <a:tcPr/>
                </a:tc>
                <a:tc>
                  <a:txBody>
                    <a:bodyPr/>
                    <a:lstStyle/>
                    <a:p>
                      <a:pPr algn="ctr"/>
                      <a:r>
                        <a:rPr lang="en-GB" b="1" dirty="0"/>
                        <a:t>1562</a:t>
                      </a:r>
                      <a:r>
                        <a:rPr lang="en-GB" dirty="0"/>
                        <a:t> </a:t>
                      </a:r>
                    </a:p>
                  </a:txBody>
                  <a:tcPr/>
                </a:tc>
                <a:tc>
                  <a:txBody>
                    <a:bodyPr/>
                    <a:lstStyle/>
                    <a:p>
                      <a:pPr algn="ctr"/>
                      <a:r>
                        <a:rPr lang="en-GB" b="1" dirty="0"/>
                        <a:t>18838</a:t>
                      </a:r>
                      <a:r>
                        <a:rPr lang="en-GB" dirty="0"/>
                        <a:t> </a:t>
                      </a:r>
                    </a:p>
                  </a:txBody>
                  <a:tcPr/>
                </a:tc>
              </a:tr>
            </a:tbl>
          </a:graphicData>
        </a:graphic>
      </p:graphicFrame>
      <p:sp>
        <p:nvSpPr>
          <p:cNvPr id="3" name="Title 2"/>
          <p:cNvSpPr>
            <a:spLocks noGrp="1"/>
          </p:cNvSpPr>
          <p:nvPr>
            <p:ph type="title"/>
          </p:nvPr>
        </p:nvSpPr>
        <p:spPr/>
        <p:txBody>
          <a:bodyPr/>
          <a:lstStyle/>
          <a:p>
            <a:r>
              <a:rPr lang="en-GB" dirty="0" smtClean="0"/>
              <a:t>Coastal Habitats</a:t>
            </a:r>
            <a:endParaRPr lang="en-GB" dirty="0"/>
          </a:p>
        </p:txBody>
      </p:sp>
    </p:spTree>
    <p:extLst>
      <p:ext uri="{BB962C8B-B14F-4D97-AF65-F5344CB8AC3E}">
        <p14:creationId xmlns:p14="http://schemas.microsoft.com/office/powerpoint/2010/main" val="186996918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475744006"/>
              </p:ext>
            </p:extLst>
          </p:nvPr>
        </p:nvGraphicFramePr>
        <p:xfrm>
          <a:off x="611560" y="3573016"/>
          <a:ext cx="8028878" cy="2123440"/>
        </p:xfrm>
        <a:graphic>
          <a:graphicData uri="http://schemas.openxmlformats.org/drawingml/2006/table">
            <a:tbl>
              <a:tblPr firstRow="1" bandRow="1">
                <a:tableStyleId>{5C22544A-7EE6-4342-B048-85BDC9FD1C3A}</a:tableStyleId>
              </a:tblPr>
              <a:tblGrid>
                <a:gridCol w="2101790"/>
                <a:gridCol w="1481772"/>
                <a:gridCol w="1481772"/>
                <a:gridCol w="1481772"/>
                <a:gridCol w="1481772"/>
              </a:tblGrid>
              <a:tr h="370840">
                <a:tc>
                  <a:txBody>
                    <a:bodyPr/>
                    <a:lstStyle/>
                    <a:p>
                      <a:r>
                        <a:rPr lang="en-GB" b="1" dirty="0"/>
                        <a:t>Terrestrial habitat area in (ha)</a:t>
                      </a:r>
                      <a:endParaRPr lang="en-GB" dirty="0"/>
                    </a:p>
                  </a:txBody>
                  <a:tcPr/>
                </a:tc>
                <a:tc>
                  <a:txBody>
                    <a:bodyPr/>
                    <a:lstStyle/>
                    <a:p>
                      <a:pPr algn="ctr"/>
                      <a:r>
                        <a:rPr lang="en-GB" b="1" dirty="0"/>
                        <a:t>ENGLAND</a:t>
                      </a:r>
                      <a:r>
                        <a:rPr lang="en-GB" dirty="0"/>
                        <a:t> </a:t>
                      </a:r>
                    </a:p>
                  </a:txBody>
                  <a:tcPr/>
                </a:tc>
                <a:tc>
                  <a:txBody>
                    <a:bodyPr/>
                    <a:lstStyle/>
                    <a:p>
                      <a:pPr algn="ctr"/>
                      <a:r>
                        <a:rPr lang="en-GB" b="1"/>
                        <a:t>SCOTLAND</a:t>
                      </a:r>
                      <a:r>
                        <a:rPr lang="en-GB"/>
                        <a:t> </a:t>
                      </a:r>
                    </a:p>
                  </a:txBody>
                  <a:tcPr/>
                </a:tc>
                <a:tc>
                  <a:txBody>
                    <a:bodyPr/>
                    <a:lstStyle/>
                    <a:p>
                      <a:pPr algn="ctr"/>
                      <a:r>
                        <a:rPr lang="en-GB" b="1"/>
                        <a:t>WALES</a:t>
                      </a:r>
                      <a:r>
                        <a:rPr lang="en-GB"/>
                        <a:t> </a:t>
                      </a:r>
                    </a:p>
                  </a:txBody>
                  <a:tcPr/>
                </a:tc>
                <a:tc>
                  <a:txBody>
                    <a:bodyPr/>
                    <a:lstStyle/>
                    <a:p>
                      <a:pPr algn="ctr"/>
                      <a:r>
                        <a:rPr lang="en-GB" b="1" dirty="0"/>
                        <a:t>TOTAL</a:t>
                      </a:r>
                      <a:r>
                        <a:rPr lang="en-GB" dirty="0"/>
                        <a:t> </a:t>
                      </a:r>
                    </a:p>
                  </a:txBody>
                  <a:tcPr/>
                </a:tc>
              </a:tr>
              <a:tr h="370840">
                <a:tc>
                  <a:txBody>
                    <a:bodyPr/>
                    <a:lstStyle/>
                    <a:p>
                      <a:r>
                        <a:rPr lang="en-GB"/>
                        <a:t>Tidal flats</a:t>
                      </a:r>
                    </a:p>
                  </a:txBody>
                  <a:tcPr/>
                </a:tc>
                <a:tc>
                  <a:txBody>
                    <a:bodyPr/>
                    <a:lstStyle/>
                    <a:p>
                      <a:pPr algn="ctr"/>
                      <a:r>
                        <a:rPr lang="en-GB"/>
                        <a:t>150865 </a:t>
                      </a:r>
                    </a:p>
                  </a:txBody>
                  <a:tcPr/>
                </a:tc>
                <a:tc>
                  <a:txBody>
                    <a:bodyPr/>
                    <a:lstStyle/>
                    <a:p>
                      <a:pPr algn="ctr"/>
                      <a:r>
                        <a:rPr lang="en-GB"/>
                        <a:t>53562 </a:t>
                      </a:r>
                    </a:p>
                  </a:txBody>
                  <a:tcPr/>
                </a:tc>
                <a:tc>
                  <a:txBody>
                    <a:bodyPr/>
                    <a:lstStyle/>
                    <a:p>
                      <a:pPr algn="ctr"/>
                      <a:r>
                        <a:rPr lang="en-GB"/>
                        <a:t>30840 </a:t>
                      </a:r>
                    </a:p>
                  </a:txBody>
                  <a:tcPr/>
                </a:tc>
                <a:tc>
                  <a:txBody>
                    <a:bodyPr/>
                    <a:lstStyle/>
                    <a:p>
                      <a:pPr algn="ctr"/>
                      <a:r>
                        <a:rPr lang="en-GB" b="1"/>
                        <a:t>235267</a:t>
                      </a:r>
                      <a:r>
                        <a:rPr lang="en-GB"/>
                        <a:t> </a:t>
                      </a:r>
                    </a:p>
                  </a:txBody>
                  <a:tcPr/>
                </a:tc>
              </a:tr>
              <a:tr h="370840">
                <a:tc>
                  <a:txBody>
                    <a:bodyPr/>
                    <a:lstStyle/>
                    <a:p>
                      <a:r>
                        <a:rPr lang="en-GB"/>
                        <a:t>Saltmarsh</a:t>
                      </a:r>
                    </a:p>
                  </a:txBody>
                  <a:tcPr/>
                </a:tc>
                <a:tc>
                  <a:txBody>
                    <a:bodyPr/>
                    <a:lstStyle/>
                    <a:p>
                      <a:pPr algn="ctr"/>
                      <a:r>
                        <a:rPr lang="en-GB"/>
                        <a:t>28923 </a:t>
                      </a:r>
                    </a:p>
                  </a:txBody>
                  <a:tcPr/>
                </a:tc>
                <a:tc>
                  <a:txBody>
                    <a:bodyPr/>
                    <a:lstStyle/>
                    <a:p>
                      <a:pPr algn="ctr"/>
                      <a:r>
                        <a:rPr lang="en-GB"/>
                        <a:t>5055 </a:t>
                      </a:r>
                    </a:p>
                  </a:txBody>
                  <a:tcPr/>
                </a:tc>
                <a:tc>
                  <a:txBody>
                    <a:bodyPr/>
                    <a:lstStyle/>
                    <a:p>
                      <a:pPr algn="ctr"/>
                      <a:r>
                        <a:rPr lang="en-GB"/>
                        <a:t>4871 </a:t>
                      </a:r>
                    </a:p>
                  </a:txBody>
                  <a:tcPr/>
                </a:tc>
                <a:tc>
                  <a:txBody>
                    <a:bodyPr/>
                    <a:lstStyle/>
                    <a:p>
                      <a:pPr algn="ctr"/>
                      <a:r>
                        <a:rPr lang="en-GB" b="1"/>
                        <a:t>38849</a:t>
                      </a:r>
                      <a:r>
                        <a:rPr lang="en-GB"/>
                        <a:t> </a:t>
                      </a:r>
                    </a:p>
                  </a:txBody>
                  <a:tcPr/>
                </a:tc>
              </a:tr>
              <a:tr h="370840">
                <a:tc>
                  <a:txBody>
                    <a:bodyPr/>
                    <a:lstStyle/>
                    <a:p>
                      <a:r>
                        <a:rPr lang="en-GB"/>
                        <a:t>Sand dune/machair</a:t>
                      </a:r>
                    </a:p>
                  </a:txBody>
                  <a:tcPr/>
                </a:tc>
                <a:tc>
                  <a:txBody>
                    <a:bodyPr/>
                    <a:lstStyle/>
                    <a:p>
                      <a:pPr algn="ctr"/>
                      <a:r>
                        <a:rPr lang="en-GB"/>
                        <a:t>9276 </a:t>
                      </a:r>
                    </a:p>
                  </a:txBody>
                  <a:tcPr/>
                </a:tc>
                <a:tc>
                  <a:txBody>
                    <a:bodyPr/>
                    <a:lstStyle/>
                    <a:p>
                      <a:pPr algn="ctr"/>
                      <a:r>
                        <a:rPr lang="en-GB"/>
                        <a:t>40011 </a:t>
                      </a:r>
                    </a:p>
                  </a:txBody>
                  <a:tcPr/>
                </a:tc>
                <a:tc>
                  <a:txBody>
                    <a:bodyPr/>
                    <a:lstStyle/>
                    <a:p>
                      <a:pPr algn="ctr"/>
                      <a:r>
                        <a:rPr lang="en-GB"/>
                        <a:t>7058 </a:t>
                      </a:r>
                    </a:p>
                  </a:txBody>
                  <a:tcPr/>
                </a:tc>
                <a:tc>
                  <a:txBody>
                    <a:bodyPr/>
                    <a:lstStyle/>
                    <a:p>
                      <a:pPr algn="ctr"/>
                      <a:r>
                        <a:rPr lang="en-GB" b="1"/>
                        <a:t>56345</a:t>
                      </a:r>
                      <a:r>
                        <a:rPr lang="en-GB"/>
                        <a:t> </a:t>
                      </a:r>
                    </a:p>
                  </a:txBody>
                  <a:tcPr/>
                </a:tc>
              </a:tr>
              <a:tr h="370840">
                <a:tc>
                  <a:txBody>
                    <a:bodyPr/>
                    <a:lstStyle/>
                    <a:p>
                      <a:r>
                        <a:rPr lang="en-GB"/>
                        <a:t>Vegetated shingle</a:t>
                      </a:r>
                    </a:p>
                  </a:txBody>
                  <a:tcPr/>
                </a:tc>
                <a:tc>
                  <a:txBody>
                    <a:bodyPr/>
                    <a:lstStyle/>
                    <a:p>
                      <a:pPr algn="ctr"/>
                      <a:r>
                        <a:rPr lang="en-GB" dirty="0"/>
                        <a:t>3415 </a:t>
                      </a:r>
                    </a:p>
                  </a:txBody>
                  <a:tcPr/>
                </a:tc>
                <a:tc>
                  <a:txBody>
                    <a:bodyPr/>
                    <a:lstStyle/>
                    <a:p>
                      <a:pPr algn="ctr"/>
                      <a:r>
                        <a:rPr lang="en-GB" dirty="0"/>
                        <a:t>692 </a:t>
                      </a:r>
                    </a:p>
                  </a:txBody>
                  <a:tcPr/>
                </a:tc>
                <a:tc>
                  <a:txBody>
                    <a:bodyPr/>
                    <a:lstStyle/>
                    <a:p>
                      <a:pPr algn="ctr"/>
                      <a:r>
                        <a:rPr lang="en-GB" dirty="0"/>
                        <a:t>112 </a:t>
                      </a:r>
                    </a:p>
                  </a:txBody>
                  <a:tcPr/>
                </a:tc>
                <a:tc>
                  <a:txBody>
                    <a:bodyPr/>
                    <a:lstStyle/>
                    <a:p>
                      <a:pPr algn="ctr"/>
                      <a:r>
                        <a:rPr lang="en-GB" b="1" dirty="0"/>
                        <a:t>4219</a:t>
                      </a:r>
                      <a:r>
                        <a:rPr lang="en-GB" dirty="0"/>
                        <a:t> </a:t>
                      </a:r>
                    </a:p>
                  </a:txBody>
                  <a:tcPr/>
                </a:tc>
              </a:tr>
            </a:tbl>
          </a:graphicData>
        </a:graphic>
      </p:graphicFrame>
      <p:sp>
        <p:nvSpPr>
          <p:cNvPr id="3" name="Title 2"/>
          <p:cNvSpPr>
            <a:spLocks noGrp="1"/>
          </p:cNvSpPr>
          <p:nvPr>
            <p:ph type="title"/>
          </p:nvPr>
        </p:nvSpPr>
        <p:spPr/>
        <p:txBody>
          <a:bodyPr/>
          <a:lstStyle/>
          <a:p>
            <a:r>
              <a:rPr lang="en-GB" dirty="0" smtClean="0"/>
              <a:t>Terrestrial habitat</a:t>
            </a:r>
            <a:endParaRPr lang="en-GB" dirty="0"/>
          </a:p>
        </p:txBody>
      </p:sp>
    </p:spTree>
    <p:extLst>
      <p:ext uri="{BB962C8B-B14F-4D97-AF65-F5344CB8AC3E}">
        <p14:creationId xmlns:p14="http://schemas.microsoft.com/office/powerpoint/2010/main" val="38334168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348880"/>
            <a:ext cx="7408333" cy="4176464"/>
          </a:xfrm>
        </p:spPr>
        <p:txBody>
          <a:bodyPr>
            <a:normAutofit fontScale="92500"/>
          </a:bodyPr>
          <a:lstStyle/>
          <a:p>
            <a:r>
              <a:rPr lang="en-GB" dirty="0" smtClean="0"/>
              <a:t>European Continental shelf rarely deeper than 60m</a:t>
            </a:r>
          </a:p>
          <a:p>
            <a:r>
              <a:rPr lang="en-GB" dirty="0">
                <a:solidFill>
                  <a:schemeClr val="accent3">
                    <a:lumMod val="75000"/>
                  </a:schemeClr>
                </a:solidFill>
              </a:rPr>
              <a:t>By its very nature, the coast is an incredibly complex and diverse </a:t>
            </a:r>
            <a:r>
              <a:rPr lang="en-GB" dirty="0" smtClean="0">
                <a:solidFill>
                  <a:schemeClr val="accent3">
                    <a:lumMod val="75000"/>
                  </a:schemeClr>
                </a:solidFill>
              </a:rPr>
              <a:t>environment</a:t>
            </a:r>
            <a:r>
              <a:rPr lang="en-GB" dirty="0">
                <a:solidFill>
                  <a:schemeClr val="accent3">
                    <a:lumMod val="75000"/>
                  </a:schemeClr>
                </a:solidFill>
              </a:rPr>
              <a:t>, one that may defy </a:t>
            </a:r>
            <a:r>
              <a:rPr lang="en-GB" dirty="0" smtClean="0">
                <a:solidFill>
                  <a:schemeClr val="accent3">
                    <a:lumMod val="75000"/>
                  </a:schemeClr>
                </a:solidFill>
              </a:rPr>
              <a:t>organisation </a:t>
            </a:r>
            <a:r>
              <a:rPr lang="en-GB" dirty="0">
                <a:solidFill>
                  <a:schemeClr val="accent3">
                    <a:lumMod val="75000"/>
                  </a:schemeClr>
                </a:solidFill>
              </a:rPr>
              <a:t>into neat </a:t>
            </a:r>
            <a:r>
              <a:rPr lang="en-GB" dirty="0" smtClean="0">
                <a:solidFill>
                  <a:schemeClr val="accent3">
                    <a:lumMod val="75000"/>
                  </a:schemeClr>
                </a:solidFill>
              </a:rPr>
              <a:t>compartments (USGS Marine and Coastal Geology Programme, 2013)</a:t>
            </a:r>
          </a:p>
          <a:p>
            <a:r>
              <a:rPr lang="en-GB" dirty="0"/>
              <a:t>Nevertheless, the quest for understanding how shorelines form and </a:t>
            </a:r>
            <a:r>
              <a:rPr lang="en-GB" dirty="0" smtClean="0"/>
              <a:t>how </a:t>
            </a:r>
            <a:r>
              <a:rPr lang="en-GB" dirty="0"/>
              <a:t>human activities affect these processes has led the  creation </a:t>
            </a:r>
            <a:r>
              <a:rPr lang="en-GB" dirty="0" smtClean="0"/>
              <a:t>of classification </a:t>
            </a:r>
            <a:r>
              <a:rPr lang="en-GB" dirty="0"/>
              <a:t>schemes. </a:t>
            </a:r>
            <a:endParaRPr lang="en-GB" dirty="0" smtClean="0"/>
          </a:p>
          <a:p>
            <a:r>
              <a:rPr lang="en-GB" dirty="0">
                <a:solidFill>
                  <a:schemeClr val="accent3">
                    <a:lumMod val="75000"/>
                  </a:schemeClr>
                </a:solidFill>
              </a:rPr>
              <a:t>Most group coastal areas into classes that have similar features </a:t>
            </a:r>
            <a:r>
              <a:rPr lang="en-GB" dirty="0" smtClean="0">
                <a:solidFill>
                  <a:schemeClr val="accent3">
                    <a:lumMod val="75000"/>
                  </a:schemeClr>
                </a:solidFill>
              </a:rPr>
              <a:t>because </a:t>
            </a:r>
            <a:r>
              <a:rPr lang="en-GB" dirty="0">
                <a:solidFill>
                  <a:schemeClr val="accent3">
                    <a:lumMod val="75000"/>
                  </a:schemeClr>
                </a:solidFill>
              </a:rPr>
              <a:t>of having developed in similar geological and environmental </a:t>
            </a:r>
            <a:r>
              <a:rPr lang="en-GB" dirty="0" smtClean="0">
                <a:solidFill>
                  <a:schemeClr val="accent3">
                    <a:lumMod val="75000"/>
                  </a:schemeClr>
                </a:solidFill>
              </a:rPr>
              <a:t> settings</a:t>
            </a:r>
            <a:r>
              <a:rPr lang="en-GB" dirty="0">
                <a:solidFill>
                  <a:schemeClr val="accent3">
                    <a:lumMod val="75000"/>
                  </a:schemeClr>
                </a:solidFill>
              </a:rPr>
              <a:t>. </a:t>
            </a:r>
          </a:p>
          <a:p>
            <a:endParaRPr lang="en-GB" dirty="0" smtClean="0"/>
          </a:p>
          <a:p>
            <a:endParaRPr lang="en-GB" dirty="0"/>
          </a:p>
        </p:txBody>
      </p:sp>
      <p:sp>
        <p:nvSpPr>
          <p:cNvPr id="3" name="Title 2"/>
          <p:cNvSpPr>
            <a:spLocks noGrp="1"/>
          </p:cNvSpPr>
          <p:nvPr>
            <p:ph type="title"/>
          </p:nvPr>
        </p:nvSpPr>
        <p:spPr/>
        <p:txBody>
          <a:bodyPr/>
          <a:lstStyle/>
          <a:p>
            <a:r>
              <a:rPr lang="en-GB" dirty="0" smtClean="0"/>
              <a:t>UK Coastal descriptions</a:t>
            </a:r>
            <a:endParaRPr lang="en-GB" dirty="0"/>
          </a:p>
        </p:txBody>
      </p:sp>
    </p:spTree>
    <p:extLst>
      <p:ext uri="{BB962C8B-B14F-4D97-AF65-F5344CB8AC3E}">
        <p14:creationId xmlns:p14="http://schemas.microsoft.com/office/powerpoint/2010/main" val="2462190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4114800" cy="4525963"/>
          </a:xfrm>
        </p:spPr>
        <p:txBody>
          <a:bodyPr/>
          <a:lstStyle/>
          <a:p>
            <a:r>
              <a:rPr lang="en-GB" dirty="0" smtClean="0"/>
              <a:t>Why Classify?</a:t>
            </a:r>
          </a:p>
          <a:p>
            <a:r>
              <a:rPr lang="en-GB" dirty="0" smtClean="0"/>
              <a:t>How can we classify coasts?</a:t>
            </a:r>
          </a:p>
          <a:p>
            <a:r>
              <a:rPr lang="en-GB" dirty="0" smtClean="0"/>
              <a:t>What are the implications?</a:t>
            </a:r>
          </a:p>
          <a:p>
            <a:r>
              <a:rPr lang="en-GB" dirty="0" smtClean="0"/>
              <a:t>Is it important for integrated management?</a:t>
            </a:r>
          </a:p>
          <a:p>
            <a:pPr>
              <a:buNone/>
            </a:pPr>
            <a:endParaRPr lang="en-GB" dirty="0" smtClean="0"/>
          </a:p>
          <a:p>
            <a:r>
              <a:rPr lang="en-GB" dirty="0" smtClean="0">
                <a:solidFill>
                  <a:srgbClr val="00B050"/>
                </a:solidFill>
              </a:rPr>
              <a:t>Construct a coastal classification based on your knowledge.</a:t>
            </a:r>
          </a:p>
          <a:p>
            <a:endParaRPr lang="en-GB" dirty="0"/>
          </a:p>
        </p:txBody>
      </p:sp>
      <p:sp>
        <p:nvSpPr>
          <p:cNvPr id="2" name="Title 1"/>
          <p:cNvSpPr>
            <a:spLocks noGrp="1"/>
          </p:cNvSpPr>
          <p:nvPr>
            <p:ph type="title"/>
          </p:nvPr>
        </p:nvSpPr>
        <p:spPr/>
        <p:txBody>
          <a:bodyPr/>
          <a:lstStyle/>
          <a:p>
            <a:r>
              <a:rPr lang="en-GB" dirty="0" smtClean="0"/>
              <a:t>CLASSIFICATION</a:t>
            </a:r>
            <a:endParaRPr lang="en-GB" dirty="0"/>
          </a:p>
        </p:txBody>
      </p:sp>
      <p:pic>
        <p:nvPicPr>
          <p:cNvPr id="1028" name="Picture 4" descr="https://facinatingamazinganimals.files.wordpress.com/2012/03/levels_of_classification.jpg"/>
          <p:cNvPicPr>
            <a:picLocks noChangeAspect="1" noChangeArrowheads="1"/>
          </p:cNvPicPr>
          <p:nvPr/>
        </p:nvPicPr>
        <p:blipFill>
          <a:blip r:embed="rId2" cstate="print"/>
          <a:srcRect/>
          <a:stretch>
            <a:fillRect/>
          </a:stretch>
        </p:blipFill>
        <p:spPr bwMode="auto">
          <a:xfrm>
            <a:off x="4716016" y="1700808"/>
            <a:ext cx="3996698" cy="4680520"/>
          </a:xfrm>
          <a:prstGeom prst="rect">
            <a:avLst/>
          </a:prstGeom>
          <a:noFill/>
        </p:spPr>
      </p:pic>
    </p:spTree>
    <p:extLst>
      <p:ext uri="{BB962C8B-B14F-4D97-AF65-F5344CB8AC3E}">
        <p14:creationId xmlns:p14="http://schemas.microsoft.com/office/powerpoint/2010/main" val="344202809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1" y="2492896"/>
            <a:ext cx="4680519" cy="3960440"/>
          </a:xfrm>
        </p:spPr>
        <p:txBody>
          <a:bodyPr>
            <a:normAutofit fontScale="85000" lnSpcReduction="10000"/>
          </a:bodyPr>
          <a:lstStyle/>
          <a:p>
            <a:r>
              <a:rPr lang="en-GB" dirty="0"/>
              <a:t>Divides the world’s coasts into </a:t>
            </a:r>
            <a:r>
              <a:rPr lang="en-GB" b="1" dirty="0"/>
              <a:t>primary </a:t>
            </a:r>
            <a:r>
              <a:rPr lang="en-GB" dirty="0"/>
              <a:t>coasts </a:t>
            </a:r>
            <a:r>
              <a:rPr lang="en-GB" dirty="0" smtClean="0"/>
              <a:t>formed </a:t>
            </a:r>
            <a:r>
              <a:rPr lang="en-GB" dirty="0"/>
              <a:t>mostly by non-marine agents </a:t>
            </a:r>
            <a:r>
              <a:rPr lang="en-GB" dirty="0" smtClean="0"/>
              <a:t>and </a:t>
            </a:r>
            <a:r>
              <a:rPr lang="en-GB" b="1" dirty="0" smtClean="0"/>
              <a:t>secondary </a:t>
            </a:r>
            <a:r>
              <a:rPr lang="en-GB" b="1" dirty="0"/>
              <a:t>coasts </a:t>
            </a:r>
            <a:r>
              <a:rPr lang="en-GB" dirty="0"/>
              <a:t>- shaped primarily by marine </a:t>
            </a:r>
            <a:r>
              <a:rPr lang="en-GB" dirty="0" smtClean="0"/>
              <a:t>processes</a:t>
            </a:r>
          </a:p>
          <a:p>
            <a:r>
              <a:rPr lang="en-GB" dirty="0"/>
              <a:t>Further subdivisions occur according to which specific agent, </a:t>
            </a:r>
          </a:p>
          <a:p>
            <a:pPr lvl="1"/>
            <a:r>
              <a:rPr lang="en-GB" dirty="0">
                <a:solidFill>
                  <a:schemeClr val="accent3">
                    <a:lumMod val="75000"/>
                  </a:schemeClr>
                </a:solidFill>
              </a:rPr>
              <a:t>terrestrial or </a:t>
            </a:r>
            <a:r>
              <a:rPr lang="en-GB" dirty="0" smtClean="0">
                <a:solidFill>
                  <a:schemeClr val="accent3">
                    <a:lumMod val="75000"/>
                  </a:schemeClr>
                </a:solidFill>
              </a:rPr>
              <a:t>marine (greatest influence) </a:t>
            </a:r>
            <a:endParaRPr lang="en-GB" dirty="0">
              <a:solidFill>
                <a:schemeClr val="accent3">
                  <a:lumMod val="75000"/>
                </a:schemeClr>
              </a:solidFill>
            </a:endParaRPr>
          </a:p>
          <a:p>
            <a:pPr lvl="1"/>
            <a:r>
              <a:rPr lang="en-GB" dirty="0" smtClean="0">
                <a:solidFill>
                  <a:schemeClr val="accent3">
                    <a:lumMod val="75000"/>
                  </a:schemeClr>
                </a:solidFill>
              </a:rPr>
              <a:t>coastal </a:t>
            </a:r>
            <a:r>
              <a:rPr lang="en-GB" dirty="0">
                <a:solidFill>
                  <a:schemeClr val="accent3">
                    <a:lumMod val="75000"/>
                  </a:schemeClr>
                </a:solidFill>
              </a:rPr>
              <a:t>development</a:t>
            </a:r>
            <a:r>
              <a:rPr lang="en-GB" dirty="0" smtClean="0">
                <a:solidFill>
                  <a:schemeClr val="accent3">
                    <a:lumMod val="75000"/>
                  </a:schemeClr>
                </a:solidFill>
              </a:rPr>
              <a:t>.</a:t>
            </a:r>
          </a:p>
          <a:p>
            <a:r>
              <a:rPr lang="en-GB" dirty="0"/>
              <a:t>Although gradational shore types exist, which are difficult </a:t>
            </a:r>
          </a:p>
          <a:p>
            <a:pPr marL="0" indent="0">
              <a:buNone/>
            </a:pPr>
            <a:r>
              <a:rPr lang="en-GB" dirty="0"/>
              <a:t>to classify, most coasts show only </a:t>
            </a:r>
            <a:r>
              <a:rPr lang="en-GB" b="1" dirty="0"/>
              <a:t>one</a:t>
            </a:r>
            <a:r>
              <a:rPr lang="en-GB" dirty="0"/>
              <a:t> dominant influence.</a:t>
            </a:r>
          </a:p>
          <a:p>
            <a:pPr marL="0" indent="0">
              <a:buNone/>
            </a:pPr>
            <a:endParaRPr lang="en-GB" dirty="0"/>
          </a:p>
          <a:p>
            <a:endParaRPr lang="en-GB" dirty="0"/>
          </a:p>
        </p:txBody>
      </p:sp>
      <p:sp>
        <p:nvSpPr>
          <p:cNvPr id="3" name="Title 2"/>
          <p:cNvSpPr>
            <a:spLocks noGrp="1"/>
          </p:cNvSpPr>
          <p:nvPr>
            <p:ph type="title"/>
          </p:nvPr>
        </p:nvSpPr>
        <p:spPr/>
        <p:txBody>
          <a:bodyPr/>
          <a:lstStyle/>
          <a:p>
            <a:r>
              <a:rPr lang="en-GB" dirty="0" smtClean="0"/>
              <a:t>Classification (Shepard, 1973)</a:t>
            </a:r>
            <a:endParaRPr lang="en-GB"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300192" y="1844824"/>
            <a:ext cx="2581998" cy="25295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676935" y="4581128"/>
            <a:ext cx="3252448" cy="21454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5" name="Straight Arrow Connector 4"/>
          <p:cNvCxnSpPr/>
          <p:nvPr/>
        </p:nvCxnSpPr>
        <p:spPr>
          <a:xfrm>
            <a:off x="4788024" y="2636912"/>
            <a:ext cx="1476056" cy="0"/>
          </a:xfrm>
          <a:prstGeom prst="straightConnector1">
            <a:avLst/>
          </a:prstGeom>
          <a:ln w="25400">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a:off x="4572000" y="3356992"/>
            <a:ext cx="1368152" cy="1152128"/>
          </a:xfrm>
          <a:prstGeom prst="straightConnector1">
            <a:avLst/>
          </a:prstGeom>
          <a:ln w="25400">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802302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685800" y="228600"/>
            <a:ext cx="7772400" cy="1143000"/>
          </a:xfrm>
        </p:spPr>
        <p:txBody>
          <a:bodyPr>
            <a:normAutofit fontScale="90000"/>
          </a:bodyPr>
          <a:lstStyle/>
          <a:p>
            <a:pPr eaLnBrk="1" hangingPunct="1">
              <a:defRPr/>
            </a:pPr>
            <a:r>
              <a:rPr lang="en-US" sz="3600" smtClean="0"/>
              <a:t>Primary Coasts</a:t>
            </a:r>
            <a:br>
              <a:rPr lang="en-US" sz="3600" smtClean="0"/>
            </a:br>
            <a:r>
              <a:rPr lang="en-US" sz="3600" smtClean="0"/>
              <a:t>Land Erosion Coasts</a:t>
            </a:r>
          </a:p>
        </p:txBody>
      </p:sp>
      <p:sp>
        <p:nvSpPr>
          <p:cNvPr id="6148" name="Text Box 4"/>
          <p:cNvSpPr txBox="1">
            <a:spLocks noChangeArrowheads="1"/>
          </p:cNvSpPr>
          <p:nvPr/>
        </p:nvSpPr>
        <p:spPr bwMode="auto">
          <a:xfrm>
            <a:off x="228600" y="1524000"/>
            <a:ext cx="43434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spcBef>
                <a:spcPct val="20000"/>
              </a:spcBef>
              <a:buClr>
                <a:schemeClr val="accent2"/>
              </a:buClr>
              <a:buSzPct val="80000"/>
              <a:buFont typeface="Wingdings" pitchFamily="2" charset="2"/>
              <a:buChar char="l"/>
            </a:pPr>
            <a:endParaRPr lang="en-US" dirty="0"/>
          </a:p>
        </p:txBody>
      </p:sp>
      <p:sp>
        <p:nvSpPr>
          <p:cNvPr id="7175" name="Text Box 8"/>
          <p:cNvSpPr txBox="1">
            <a:spLocks noChangeArrowheads="1"/>
          </p:cNvSpPr>
          <p:nvPr/>
        </p:nvSpPr>
        <p:spPr bwMode="auto">
          <a:xfrm>
            <a:off x="1981200" y="4648200"/>
            <a:ext cx="1841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endParaRPr lang="en-US"/>
          </a:p>
        </p:txBody>
      </p:sp>
      <p:sp>
        <p:nvSpPr>
          <p:cNvPr id="3" name="TextBox 2"/>
          <p:cNvSpPr txBox="1"/>
          <p:nvPr/>
        </p:nvSpPr>
        <p:spPr>
          <a:xfrm>
            <a:off x="323528" y="2852171"/>
            <a:ext cx="4392488" cy="4247317"/>
          </a:xfrm>
          <a:prstGeom prst="rect">
            <a:avLst/>
          </a:prstGeom>
          <a:noFill/>
        </p:spPr>
        <p:txBody>
          <a:bodyPr wrap="square" rtlCol="0">
            <a:spAutoFit/>
          </a:bodyPr>
          <a:lstStyle/>
          <a:p>
            <a:r>
              <a:rPr lang="en-GB" dirty="0"/>
              <a:t>Land erosion </a:t>
            </a:r>
            <a:r>
              <a:rPr lang="en-GB" dirty="0" smtClean="0"/>
              <a:t>coasts: </a:t>
            </a:r>
            <a:r>
              <a:rPr lang="en-GB" dirty="0"/>
              <a:t>Shaped by </a:t>
            </a:r>
            <a:r>
              <a:rPr lang="en-GB" dirty="0" err="1"/>
              <a:t>subaerial</a:t>
            </a:r>
            <a:r>
              <a:rPr lang="en-GB" dirty="0"/>
              <a:t> erosion and partly drowned by postglacial rise of sea level</a:t>
            </a:r>
            <a:r>
              <a:rPr lang="en-GB" dirty="0" smtClean="0"/>
              <a:t>.</a:t>
            </a:r>
          </a:p>
          <a:p>
            <a:pPr marL="342900" indent="-342900">
              <a:buFont typeface="+mj-lt"/>
              <a:buAutoNum type="arabicPeriod"/>
            </a:pPr>
            <a:r>
              <a:rPr lang="en-GB" dirty="0" err="1">
                <a:solidFill>
                  <a:schemeClr val="accent3">
                    <a:lumMod val="75000"/>
                  </a:schemeClr>
                </a:solidFill>
              </a:rPr>
              <a:t>Ria</a:t>
            </a:r>
            <a:r>
              <a:rPr lang="en-GB" dirty="0">
                <a:solidFill>
                  <a:schemeClr val="accent3">
                    <a:lumMod val="75000"/>
                  </a:schemeClr>
                </a:solidFill>
              </a:rPr>
              <a:t> Coasts </a:t>
            </a:r>
            <a:r>
              <a:rPr lang="en-GB" dirty="0" smtClean="0">
                <a:solidFill>
                  <a:schemeClr val="accent3">
                    <a:lumMod val="75000"/>
                  </a:schemeClr>
                </a:solidFill>
              </a:rPr>
              <a:t>(, Devon, Chesapeake </a:t>
            </a:r>
            <a:r>
              <a:rPr lang="en-GB" dirty="0">
                <a:solidFill>
                  <a:schemeClr val="accent3">
                    <a:lumMod val="75000"/>
                  </a:schemeClr>
                </a:solidFill>
              </a:rPr>
              <a:t>Bay</a:t>
            </a:r>
            <a:r>
              <a:rPr lang="en-GB" dirty="0" smtClean="0">
                <a:solidFill>
                  <a:schemeClr val="accent3">
                    <a:lumMod val="75000"/>
                  </a:schemeClr>
                </a:solidFill>
              </a:rPr>
              <a:t>)</a:t>
            </a:r>
          </a:p>
          <a:p>
            <a:pPr marL="342900" indent="-342900">
              <a:buFont typeface="+mj-lt"/>
              <a:buAutoNum type="arabicPeriod"/>
            </a:pPr>
            <a:r>
              <a:rPr lang="en-GB" dirty="0">
                <a:solidFill>
                  <a:schemeClr val="accent3">
                    <a:lumMod val="75000"/>
                  </a:schemeClr>
                </a:solidFill>
              </a:rPr>
              <a:t>Dendritic (flooded drainage in horizontal beds</a:t>
            </a:r>
            <a:r>
              <a:rPr lang="en-GB" dirty="0" smtClean="0">
                <a:solidFill>
                  <a:schemeClr val="accent3">
                    <a:lumMod val="75000"/>
                  </a:schemeClr>
                </a:solidFill>
              </a:rPr>
              <a:t>)</a:t>
            </a:r>
          </a:p>
          <a:p>
            <a:pPr marL="342900" indent="-342900">
              <a:buFont typeface="+mj-lt"/>
              <a:buAutoNum type="arabicPeriod"/>
            </a:pPr>
            <a:r>
              <a:rPr lang="en-GB" dirty="0">
                <a:solidFill>
                  <a:schemeClr val="accent3">
                    <a:lumMod val="75000"/>
                  </a:schemeClr>
                </a:solidFill>
              </a:rPr>
              <a:t>Trellis (glacial erosion, fjords, </a:t>
            </a:r>
            <a:r>
              <a:rPr lang="en-GB" dirty="0" smtClean="0">
                <a:solidFill>
                  <a:schemeClr val="accent3">
                    <a:lumMod val="75000"/>
                  </a:schemeClr>
                </a:solidFill>
              </a:rPr>
              <a:t>Norway, Gulf </a:t>
            </a:r>
            <a:r>
              <a:rPr lang="en-GB" dirty="0">
                <a:solidFill>
                  <a:schemeClr val="accent3">
                    <a:lumMod val="75000"/>
                  </a:schemeClr>
                </a:solidFill>
              </a:rPr>
              <a:t>St. Lawrence</a:t>
            </a:r>
            <a:r>
              <a:rPr lang="en-GB" dirty="0" smtClean="0">
                <a:solidFill>
                  <a:schemeClr val="accent3">
                    <a:lumMod val="75000"/>
                  </a:schemeClr>
                </a:solidFill>
              </a:rPr>
              <a:t>)</a:t>
            </a:r>
          </a:p>
          <a:p>
            <a:pPr marL="342900" indent="-342900">
              <a:buFont typeface="+mj-lt"/>
              <a:buAutoNum type="arabicPeriod"/>
            </a:pPr>
            <a:r>
              <a:rPr lang="en-GB" dirty="0">
                <a:solidFill>
                  <a:schemeClr val="accent3">
                    <a:lumMod val="75000"/>
                  </a:schemeClr>
                </a:solidFill>
              </a:rPr>
              <a:t>Drowned Karst Topography (northwest Florida)</a:t>
            </a:r>
          </a:p>
          <a:p>
            <a:endParaRPr lang="en-GB" dirty="0"/>
          </a:p>
          <a:p>
            <a:endParaRPr lang="en-GB" dirty="0"/>
          </a:p>
          <a:p>
            <a:endParaRPr lang="en-GB" dirty="0"/>
          </a:p>
          <a:p>
            <a:endParaRPr lang="en-GB" dirty="0" smtClean="0"/>
          </a:p>
          <a:p>
            <a:endParaRPr lang="en-GB" dirty="0"/>
          </a:p>
        </p:txBody>
      </p:sp>
    </p:spTree>
    <p:extLst>
      <p:ext uri="{BB962C8B-B14F-4D97-AF65-F5344CB8AC3E}">
        <p14:creationId xmlns:p14="http://schemas.microsoft.com/office/powerpoint/2010/main" val="3735315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nodePh="1">
                                  <p:stCondLst>
                                    <p:cond delay="0"/>
                                  </p:stCondLst>
                                  <p:endCondLst>
                                    <p:cond evt="begin" delay="0">
                                      <p:tn val="5"/>
                                    </p:cond>
                                  </p:endCondLst>
                                  <p:childTnLst>
                                    <p:set>
                                      <p:cBhvr>
                                        <p:cTn id="6" dur="1" fill="hold">
                                          <p:stCondLst>
                                            <p:cond delay="0"/>
                                          </p:stCondLst>
                                        </p:cTn>
                                        <p:tgtEl>
                                          <p:spTgt spid="6148"/>
                                        </p:tgtEl>
                                        <p:attrNameLst>
                                          <p:attrName>style.visibility</p:attrName>
                                        </p:attrNameLst>
                                      </p:cBhvr>
                                      <p:to>
                                        <p:strVal val="visible"/>
                                      </p:to>
                                    </p:set>
                                    <p:anim calcmode="lin" valueType="num">
                                      <p:cBhvr additive="base">
                                        <p:cTn id="7" dur="500" fill="hold"/>
                                        <p:tgtEl>
                                          <p:spTgt spid="6148"/>
                                        </p:tgtEl>
                                        <p:attrNameLst>
                                          <p:attrName>ppt_x</p:attrName>
                                        </p:attrNameLst>
                                      </p:cBhvr>
                                      <p:tavLst>
                                        <p:tav tm="0">
                                          <p:val>
                                            <p:strVal val="#ppt_x"/>
                                          </p:val>
                                        </p:tav>
                                        <p:tav tm="100000">
                                          <p:val>
                                            <p:strVal val="#ppt_x"/>
                                          </p:val>
                                        </p:tav>
                                      </p:tavLst>
                                    </p:anim>
                                    <p:anim calcmode="lin" valueType="num">
                                      <p:cBhvr additive="base">
                                        <p:cTn id="8" dur="500" fill="hold"/>
                                        <p:tgtEl>
                                          <p:spTgt spid="614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2"/>
          <p:cNvSpPr txBox="1">
            <a:spLocks noChangeArrowheads="1"/>
          </p:cNvSpPr>
          <p:nvPr/>
        </p:nvSpPr>
        <p:spPr bwMode="auto">
          <a:xfrm>
            <a:off x="1295400" y="6019800"/>
            <a:ext cx="41005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US" dirty="0">
                <a:latin typeface="Calibri" panose="020F0502020204030204" pitchFamily="34" charset="0"/>
              </a:rPr>
              <a:t>Land Erosion Coast – </a:t>
            </a:r>
            <a:r>
              <a:rPr lang="en-US" dirty="0" err="1">
                <a:latin typeface="Calibri" panose="020F0502020204030204" pitchFamily="34" charset="0"/>
              </a:rPr>
              <a:t>Ria</a:t>
            </a:r>
            <a:r>
              <a:rPr lang="en-US" dirty="0">
                <a:latin typeface="Calibri" panose="020F0502020204030204" pitchFamily="34" charset="0"/>
              </a:rPr>
              <a:t> Coast</a:t>
            </a:r>
          </a:p>
        </p:txBody>
      </p:sp>
      <p:pic>
        <p:nvPicPr>
          <p:cNvPr id="8195" name="Picture 4" descr="MODIS1000054_m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7620000" cy="599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4366" y="44624"/>
            <a:ext cx="8930246" cy="59497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26397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wipe(down)">
                                      <p:cBhvr>
                                        <p:cTn id="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7" descr="floridasa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32300" y="0"/>
            <a:ext cx="47117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19" name="Text Box 8"/>
          <p:cNvSpPr txBox="1">
            <a:spLocks noChangeArrowheads="1"/>
          </p:cNvSpPr>
          <p:nvPr/>
        </p:nvSpPr>
        <p:spPr bwMode="auto">
          <a:xfrm>
            <a:off x="1244788" y="2060848"/>
            <a:ext cx="1979712"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US" dirty="0">
                <a:latin typeface="Calibri" panose="020F0502020204030204" pitchFamily="34" charset="0"/>
              </a:rPr>
              <a:t>Florida, flooded karst</a:t>
            </a:r>
          </a:p>
          <a:p>
            <a:pPr eaLnBrk="1" hangingPunct="1"/>
            <a:r>
              <a:rPr lang="en-US" dirty="0">
                <a:latin typeface="Calibri" panose="020F0502020204030204" pitchFamily="34" charset="0"/>
              </a:rPr>
              <a:t>erosion due to dissolution</a:t>
            </a:r>
          </a:p>
          <a:p>
            <a:pPr eaLnBrk="1" hangingPunct="1"/>
            <a:r>
              <a:rPr lang="en-US" dirty="0">
                <a:latin typeface="Calibri" panose="020F0502020204030204" pitchFamily="34" charset="0"/>
              </a:rPr>
              <a:t>flooded by sea-level rise</a:t>
            </a:r>
          </a:p>
        </p:txBody>
      </p:sp>
    </p:spTree>
    <p:extLst>
      <p:ext uri="{BB962C8B-B14F-4D97-AF65-F5344CB8AC3E}">
        <p14:creationId xmlns:p14="http://schemas.microsoft.com/office/powerpoint/2010/main" val="347399141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5" descr="s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49475" y="17463"/>
            <a:ext cx="6994525" cy="6840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3" name="Text Box 6"/>
          <p:cNvSpPr txBox="1">
            <a:spLocks noChangeArrowheads="1"/>
          </p:cNvSpPr>
          <p:nvPr/>
        </p:nvSpPr>
        <p:spPr bwMode="auto">
          <a:xfrm>
            <a:off x="179512" y="2250281"/>
            <a:ext cx="1872208"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US" dirty="0">
                <a:latin typeface="Calibri" panose="020F0502020204030204" pitchFamily="34" charset="0"/>
              </a:rPr>
              <a:t>Glacier Bay, flooded fjord</a:t>
            </a:r>
          </a:p>
          <a:p>
            <a:pPr eaLnBrk="1" hangingPunct="1"/>
            <a:r>
              <a:rPr lang="en-US" dirty="0">
                <a:latin typeface="Calibri" panose="020F0502020204030204" pitchFamily="34" charset="0"/>
              </a:rPr>
              <a:t>erosion by glaciation</a:t>
            </a:r>
          </a:p>
          <a:p>
            <a:pPr eaLnBrk="1" hangingPunct="1"/>
            <a:r>
              <a:rPr lang="en-US" dirty="0">
                <a:latin typeface="Calibri" panose="020F0502020204030204" pitchFamily="34" charset="0"/>
              </a:rPr>
              <a:t>flooded by sea-level rise</a:t>
            </a:r>
          </a:p>
        </p:txBody>
      </p:sp>
    </p:spTree>
    <p:extLst>
      <p:ext uri="{BB962C8B-B14F-4D97-AF65-F5344CB8AC3E}">
        <p14:creationId xmlns:p14="http://schemas.microsoft.com/office/powerpoint/2010/main" val="130491577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685800" y="304800"/>
            <a:ext cx="7772400" cy="1143000"/>
          </a:xfrm>
        </p:spPr>
        <p:txBody>
          <a:bodyPr>
            <a:normAutofit fontScale="90000"/>
          </a:bodyPr>
          <a:lstStyle/>
          <a:p>
            <a:pPr eaLnBrk="1" hangingPunct="1">
              <a:defRPr/>
            </a:pPr>
            <a:r>
              <a:rPr lang="en-US" sz="3600" smtClean="0"/>
              <a:t>Primary Coasts</a:t>
            </a:r>
            <a:br>
              <a:rPr lang="en-US" sz="3600" smtClean="0"/>
            </a:br>
            <a:r>
              <a:rPr lang="en-US" sz="3600" smtClean="0"/>
              <a:t>Subaerial Deposition Coasts</a:t>
            </a:r>
          </a:p>
        </p:txBody>
      </p:sp>
      <p:sp>
        <p:nvSpPr>
          <p:cNvPr id="11267" name="Rectangle 3"/>
          <p:cNvSpPr>
            <a:spLocks noGrp="1" noChangeArrowheads="1"/>
          </p:cNvSpPr>
          <p:nvPr>
            <p:ph type="body" idx="1"/>
          </p:nvPr>
        </p:nvSpPr>
        <p:spPr>
          <a:xfrm>
            <a:off x="539552" y="2276872"/>
            <a:ext cx="7772400" cy="4114800"/>
          </a:xfrm>
        </p:spPr>
        <p:txBody>
          <a:bodyPr>
            <a:normAutofit/>
          </a:bodyPr>
          <a:lstStyle/>
          <a:p>
            <a:pPr eaLnBrk="1" hangingPunct="1"/>
            <a:r>
              <a:rPr lang="en-US" sz="2800" b="1" dirty="0" smtClean="0">
                <a:latin typeface="Calibri" panose="020F0502020204030204" pitchFamily="34" charset="0"/>
              </a:rPr>
              <a:t>River deposition coasts</a:t>
            </a:r>
          </a:p>
          <a:p>
            <a:pPr eaLnBrk="1" hangingPunct="1"/>
            <a:r>
              <a:rPr lang="en-US" sz="2800" b="1" dirty="0" smtClean="0">
                <a:latin typeface="Calibri" panose="020F0502020204030204" pitchFamily="34" charset="0"/>
              </a:rPr>
              <a:t>Deltaic coasts</a:t>
            </a:r>
            <a:r>
              <a:rPr lang="en-US" sz="2800" i="1" dirty="0" smtClean="0">
                <a:latin typeface="Calibri" panose="020F0502020204030204" pitchFamily="34" charset="0"/>
              </a:rPr>
              <a:t> (Mississippi Delta)</a:t>
            </a:r>
            <a:endParaRPr lang="en-US" sz="2800" b="1" dirty="0" smtClean="0">
              <a:latin typeface="Calibri" panose="020F0502020204030204" pitchFamily="34" charset="0"/>
            </a:endParaRPr>
          </a:p>
          <a:p>
            <a:pPr eaLnBrk="1" hangingPunct="1"/>
            <a:r>
              <a:rPr lang="en-US" sz="2800" b="1" dirty="0" smtClean="0">
                <a:latin typeface="Calibri" panose="020F0502020204030204" pitchFamily="34" charset="0"/>
              </a:rPr>
              <a:t>Compound delta coasts</a:t>
            </a:r>
            <a:r>
              <a:rPr lang="en-US" sz="2800" i="1" dirty="0" smtClean="0">
                <a:latin typeface="Calibri" panose="020F0502020204030204" pitchFamily="34" charset="0"/>
              </a:rPr>
              <a:t> (north slope - Pt. Barrow to </a:t>
            </a:r>
            <a:r>
              <a:rPr lang="en-US" sz="2800" i="1" dirty="0" err="1" smtClean="0">
                <a:latin typeface="Calibri" panose="020F0502020204030204" pitchFamily="34" charset="0"/>
              </a:rPr>
              <a:t>MacKenzie</a:t>
            </a:r>
            <a:r>
              <a:rPr lang="en-US" sz="2800" i="1" dirty="0" smtClean="0">
                <a:latin typeface="Calibri" panose="020F0502020204030204" pitchFamily="34" charset="0"/>
              </a:rPr>
              <a:t> River)</a:t>
            </a:r>
            <a:endParaRPr lang="en-US" sz="2800" b="1" dirty="0" smtClean="0">
              <a:latin typeface="Calibri" panose="020F0502020204030204" pitchFamily="34" charset="0"/>
            </a:endParaRPr>
          </a:p>
          <a:p>
            <a:pPr eaLnBrk="1" hangingPunct="1"/>
            <a:r>
              <a:rPr lang="en-US" sz="2800" b="1" dirty="0" smtClean="0">
                <a:latin typeface="Calibri" panose="020F0502020204030204" pitchFamily="34" charset="0"/>
              </a:rPr>
              <a:t>Compound alluvial fan (</a:t>
            </a:r>
            <a:r>
              <a:rPr lang="en-US" sz="2800" i="1" dirty="0" smtClean="0">
                <a:latin typeface="Calibri" panose="020F0502020204030204" pitchFamily="34" charset="0"/>
              </a:rPr>
              <a:t>straightened by erosion)</a:t>
            </a:r>
            <a:endParaRPr lang="en-US" sz="2800" b="1" dirty="0" smtClean="0">
              <a:latin typeface="Calibri" panose="020F0502020204030204" pitchFamily="34" charset="0"/>
            </a:endParaRPr>
          </a:p>
          <a:p>
            <a:pPr eaLnBrk="1" hangingPunct="1"/>
            <a:r>
              <a:rPr lang="en-US" sz="2800" b="1" dirty="0" smtClean="0">
                <a:latin typeface="Calibri" panose="020F0502020204030204" pitchFamily="34" charset="0"/>
              </a:rPr>
              <a:t>Glacial deposition coasts</a:t>
            </a:r>
            <a:r>
              <a:rPr lang="en-US" sz="2800" i="1" dirty="0" smtClean="0">
                <a:latin typeface="Calibri" panose="020F0502020204030204" pitchFamily="34" charset="0"/>
              </a:rPr>
              <a:t> (Cape Cod)</a:t>
            </a:r>
            <a:endParaRPr lang="en-US" sz="2800" b="1" dirty="0" smtClean="0">
              <a:latin typeface="Calibri" panose="020F0502020204030204" pitchFamily="34" charset="0"/>
            </a:endParaRPr>
          </a:p>
          <a:p>
            <a:pPr eaLnBrk="1" hangingPunct="1"/>
            <a:r>
              <a:rPr lang="en-US" sz="2800" b="1" dirty="0" smtClean="0">
                <a:latin typeface="Calibri" panose="020F0502020204030204" pitchFamily="34" charset="0"/>
              </a:rPr>
              <a:t>Wind deposition coasts </a:t>
            </a:r>
            <a:r>
              <a:rPr lang="en-US" sz="2800" i="1" dirty="0" smtClean="0">
                <a:latin typeface="Calibri" panose="020F0502020204030204" pitchFamily="34" charset="0"/>
              </a:rPr>
              <a:t>(Sleeping Bear St. Park)</a:t>
            </a:r>
            <a:endParaRPr lang="en-US" sz="2800" b="1" i="1" dirty="0" smtClean="0">
              <a:latin typeface="Calibri" panose="020F0502020204030204" pitchFamily="34" charset="0"/>
            </a:endParaRPr>
          </a:p>
          <a:p>
            <a:pPr eaLnBrk="1" hangingPunct="1"/>
            <a:r>
              <a:rPr lang="en-US" sz="2800" b="1" dirty="0" smtClean="0">
                <a:latin typeface="Calibri" panose="020F0502020204030204" pitchFamily="34" charset="0"/>
              </a:rPr>
              <a:t>Landslide coasts</a:t>
            </a:r>
            <a:r>
              <a:rPr lang="en-US" sz="2800" i="1" dirty="0" smtClean="0">
                <a:latin typeface="Calibri" panose="020F0502020204030204" pitchFamily="34" charset="0"/>
              </a:rPr>
              <a:t> (Martinique)</a:t>
            </a:r>
            <a:endParaRPr lang="en-US" sz="2800" b="1" dirty="0" smtClean="0">
              <a:latin typeface="Calibri" panose="020F0502020204030204" pitchFamily="34" charset="0"/>
            </a:endParaRPr>
          </a:p>
        </p:txBody>
      </p:sp>
    </p:spTree>
    <p:extLst>
      <p:ext uri="{BB962C8B-B14F-4D97-AF65-F5344CB8AC3E}">
        <p14:creationId xmlns:p14="http://schemas.microsoft.com/office/powerpoint/2010/main" val="304073392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3" descr="ev2989_S2000084165440_m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6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1" name="Text Box 4"/>
          <p:cNvSpPr txBox="1">
            <a:spLocks noChangeArrowheads="1"/>
          </p:cNvSpPr>
          <p:nvPr/>
        </p:nvSpPr>
        <p:spPr bwMode="auto">
          <a:xfrm>
            <a:off x="467544" y="5805264"/>
            <a:ext cx="2361544"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US" dirty="0">
                <a:solidFill>
                  <a:schemeClr val="bg1"/>
                </a:solidFill>
                <a:latin typeface="Calibri" panose="020F0502020204030204" pitchFamily="34" charset="0"/>
              </a:rPr>
              <a:t>Cape Cod region</a:t>
            </a:r>
          </a:p>
          <a:p>
            <a:pPr eaLnBrk="1" hangingPunct="1"/>
            <a:r>
              <a:rPr lang="en-US" dirty="0">
                <a:solidFill>
                  <a:schemeClr val="bg1"/>
                </a:solidFill>
                <a:latin typeface="Calibri" panose="020F0502020204030204" pitchFamily="34" charset="0"/>
              </a:rPr>
              <a:t>glacial deposition</a:t>
            </a:r>
          </a:p>
        </p:txBody>
      </p:sp>
    </p:spTree>
    <p:extLst>
      <p:ext uri="{BB962C8B-B14F-4D97-AF65-F5344CB8AC3E}">
        <p14:creationId xmlns:p14="http://schemas.microsoft.com/office/powerpoint/2010/main" val="304014233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5" descr="MissDeltaObliqu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8275" y="46038"/>
            <a:ext cx="6505575" cy="681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5" name="Text Box 6"/>
          <p:cNvSpPr txBox="1">
            <a:spLocks noChangeArrowheads="1"/>
          </p:cNvSpPr>
          <p:nvPr/>
        </p:nvSpPr>
        <p:spPr bwMode="auto">
          <a:xfrm>
            <a:off x="6948264" y="2780928"/>
            <a:ext cx="1727390"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US" dirty="0" smtClean="0">
                <a:latin typeface="Calibri" panose="020F0502020204030204" pitchFamily="34" charset="0"/>
              </a:rPr>
              <a:t>Nile &amp; Mississippi </a:t>
            </a:r>
            <a:r>
              <a:rPr lang="en-US" dirty="0">
                <a:latin typeface="Calibri" panose="020F0502020204030204" pitchFamily="34" charset="0"/>
              </a:rPr>
              <a:t>delta</a:t>
            </a:r>
          </a:p>
          <a:p>
            <a:pPr eaLnBrk="1" hangingPunct="1"/>
            <a:r>
              <a:rPr lang="en-US" dirty="0" err="1">
                <a:latin typeface="Calibri" panose="020F0502020204030204" pitchFamily="34" charset="0"/>
              </a:rPr>
              <a:t>subaerial</a:t>
            </a:r>
            <a:r>
              <a:rPr lang="en-US" dirty="0">
                <a:latin typeface="Calibri" panose="020F0502020204030204" pitchFamily="34" charset="0"/>
              </a:rPr>
              <a:t> deposition</a:t>
            </a:r>
          </a:p>
        </p:txBody>
      </p:sp>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8275" y="46038"/>
            <a:ext cx="6508036" cy="47511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0517224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5" descr="LkM_loo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8275" y="46038"/>
            <a:ext cx="5638800" cy="716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39" name="Text Box 6"/>
          <p:cNvSpPr txBox="1">
            <a:spLocks noChangeArrowheads="1"/>
          </p:cNvSpPr>
          <p:nvPr/>
        </p:nvSpPr>
        <p:spPr bwMode="auto">
          <a:xfrm>
            <a:off x="6372200" y="2514600"/>
            <a:ext cx="2698092"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US" dirty="0">
                <a:latin typeface="Calibri" panose="020F0502020204030204" pitchFamily="34" charset="0"/>
              </a:rPr>
              <a:t>Sleeping Bear, Michigan</a:t>
            </a:r>
          </a:p>
          <a:p>
            <a:pPr eaLnBrk="1" hangingPunct="1"/>
            <a:r>
              <a:rPr lang="en-US" dirty="0" err="1">
                <a:latin typeface="Calibri" panose="020F0502020204030204" pitchFamily="34" charset="0"/>
              </a:rPr>
              <a:t>subaerial</a:t>
            </a:r>
            <a:r>
              <a:rPr lang="en-US" dirty="0">
                <a:latin typeface="Calibri" panose="020F0502020204030204" pitchFamily="34" charset="0"/>
              </a:rPr>
              <a:t> deposition, dune</a:t>
            </a:r>
          </a:p>
        </p:txBody>
      </p:sp>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5772150" cy="3857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16452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fade">
                                      <p:cBhvr>
                                        <p:cTn id="7" dur="1000"/>
                                        <p:tgtEl>
                                          <p:spTgt spid="3074"/>
                                        </p:tgtEl>
                                      </p:cBhvr>
                                    </p:animEffect>
                                    <p:anim calcmode="lin" valueType="num">
                                      <p:cBhvr>
                                        <p:cTn id="8" dur="1000" fill="hold"/>
                                        <p:tgtEl>
                                          <p:spTgt spid="3074"/>
                                        </p:tgtEl>
                                        <p:attrNameLst>
                                          <p:attrName>ppt_x</p:attrName>
                                        </p:attrNameLst>
                                      </p:cBhvr>
                                      <p:tavLst>
                                        <p:tav tm="0">
                                          <p:val>
                                            <p:strVal val="#ppt_x"/>
                                          </p:val>
                                        </p:tav>
                                        <p:tav tm="100000">
                                          <p:val>
                                            <p:strVal val="#ppt_x"/>
                                          </p:val>
                                        </p:tav>
                                      </p:tavLst>
                                    </p:anim>
                                    <p:anim calcmode="lin" valueType="num">
                                      <p:cBhvr>
                                        <p:cTn id="9" dur="1000" fill="hold"/>
                                        <p:tgtEl>
                                          <p:spTgt spid="307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p:txBody>
          <a:bodyPr>
            <a:normAutofit fontScale="90000"/>
          </a:bodyPr>
          <a:lstStyle/>
          <a:p>
            <a:pPr eaLnBrk="1" hangingPunct="1">
              <a:defRPr/>
            </a:pPr>
            <a:r>
              <a:rPr lang="en-US" smtClean="0"/>
              <a:t>Primary Coasts</a:t>
            </a:r>
            <a:br>
              <a:rPr lang="en-US" smtClean="0"/>
            </a:br>
            <a:r>
              <a:rPr lang="en-US" smtClean="0"/>
              <a:t>Volcanic Coasts</a:t>
            </a:r>
          </a:p>
        </p:txBody>
      </p:sp>
      <p:sp>
        <p:nvSpPr>
          <p:cNvPr id="15363" name="Rectangle 3"/>
          <p:cNvSpPr>
            <a:spLocks noGrp="1" noChangeArrowheads="1"/>
          </p:cNvSpPr>
          <p:nvPr>
            <p:ph type="body" idx="1"/>
          </p:nvPr>
        </p:nvSpPr>
        <p:spPr/>
        <p:txBody>
          <a:bodyPr/>
          <a:lstStyle/>
          <a:p>
            <a:pPr eaLnBrk="1" hangingPunct="1"/>
            <a:r>
              <a:rPr lang="en-US" b="1" dirty="0" smtClean="0">
                <a:latin typeface="Calibri" panose="020F0502020204030204" pitchFamily="34" charset="0"/>
              </a:rPr>
              <a:t>Lava Flow Coasts</a:t>
            </a:r>
            <a:r>
              <a:rPr lang="en-US" dirty="0" smtClean="0">
                <a:latin typeface="Calibri" panose="020F0502020204030204" pitchFamily="34" charset="0"/>
              </a:rPr>
              <a:t> </a:t>
            </a:r>
            <a:r>
              <a:rPr lang="en-US" i="1" dirty="0" smtClean="0">
                <a:latin typeface="Calibri" panose="020F0502020204030204" pitchFamily="34" charset="0"/>
              </a:rPr>
              <a:t>(Big Island)</a:t>
            </a:r>
          </a:p>
          <a:p>
            <a:pPr eaLnBrk="1" hangingPunct="1"/>
            <a:r>
              <a:rPr lang="en-US" b="1" dirty="0" smtClean="0">
                <a:latin typeface="Calibri" panose="020F0502020204030204" pitchFamily="34" charset="0"/>
              </a:rPr>
              <a:t>Tephra Coasts</a:t>
            </a:r>
            <a:endParaRPr lang="en-US" i="1" dirty="0" smtClean="0">
              <a:latin typeface="Calibri" panose="020F0502020204030204" pitchFamily="34" charset="0"/>
            </a:endParaRPr>
          </a:p>
          <a:p>
            <a:pPr eaLnBrk="1" hangingPunct="1"/>
            <a:r>
              <a:rPr lang="en-US" b="1" dirty="0" smtClean="0">
                <a:latin typeface="Calibri" panose="020F0502020204030204" pitchFamily="34" charset="0"/>
              </a:rPr>
              <a:t>Volcanic Collapse Coasts </a:t>
            </a:r>
            <a:r>
              <a:rPr lang="en-US" i="1" dirty="0" smtClean="0">
                <a:latin typeface="Calibri" panose="020F0502020204030204" pitchFamily="34" charset="0"/>
              </a:rPr>
              <a:t>(</a:t>
            </a:r>
            <a:r>
              <a:rPr lang="en-US" i="1" dirty="0" err="1" smtClean="0">
                <a:latin typeface="Calibri" panose="020F0502020204030204" pitchFamily="34" charset="0"/>
              </a:rPr>
              <a:t>Hanauma</a:t>
            </a:r>
            <a:r>
              <a:rPr lang="en-US" i="1" dirty="0" smtClean="0">
                <a:latin typeface="Calibri" panose="020F0502020204030204" pitchFamily="34" charset="0"/>
              </a:rPr>
              <a:t> Bay)</a:t>
            </a:r>
          </a:p>
        </p:txBody>
      </p:sp>
    </p:spTree>
    <p:extLst>
      <p:ext uri="{BB962C8B-B14F-4D97-AF65-F5344CB8AC3E}">
        <p14:creationId xmlns:p14="http://schemas.microsoft.com/office/powerpoint/2010/main" val="155066102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3" descr="ev1719_PIA01710_m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76897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7" name="Text Box 4"/>
          <p:cNvSpPr txBox="1">
            <a:spLocks noChangeArrowheads="1"/>
          </p:cNvSpPr>
          <p:nvPr/>
        </p:nvSpPr>
        <p:spPr bwMode="auto">
          <a:xfrm>
            <a:off x="5927724" y="1489075"/>
            <a:ext cx="31099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US" dirty="0">
                <a:latin typeface="Calibri" panose="020F0502020204030204" pitchFamily="34" charset="0"/>
              </a:rPr>
              <a:t>Primary Volcanic Coast</a:t>
            </a:r>
          </a:p>
        </p:txBody>
      </p:sp>
    </p:spTree>
    <p:extLst>
      <p:ext uri="{BB962C8B-B14F-4D97-AF65-F5344CB8AC3E}">
        <p14:creationId xmlns:p14="http://schemas.microsoft.com/office/powerpoint/2010/main" val="192768550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5" descr="C75_51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 y="0"/>
            <a:ext cx="67151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1" name="Text Box 6"/>
          <p:cNvSpPr txBox="1">
            <a:spLocks noChangeArrowheads="1"/>
          </p:cNvSpPr>
          <p:nvPr/>
        </p:nvSpPr>
        <p:spPr bwMode="auto">
          <a:xfrm>
            <a:off x="7324725" y="2608586"/>
            <a:ext cx="1711771"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US" dirty="0">
                <a:latin typeface="Calibri" panose="020F0502020204030204" pitchFamily="34" charset="0"/>
              </a:rPr>
              <a:t>Collapsed Volcanic Coast</a:t>
            </a:r>
          </a:p>
        </p:txBody>
      </p:sp>
    </p:spTree>
    <p:extLst>
      <p:ext uri="{BB962C8B-B14F-4D97-AF65-F5344CB8AC3E}">
        <p14:creationId xmlns:p14="http://schemas.microsoft.com/office/powerpoint/2010/main" val="18311997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5"/>
          <p:cNvSpPr txBox="1">
            <a:spLocks noChangeArrowheads="1"/>
          </p:cNvSpPr>
          <p:nvPr/>
        </p:nvSpPr>
        <p:spPr bwMode="auto">
          <a:xfrm>
            <a:off x="6012160" y="3017837"/>
            <a:ext cx="226639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US" dirty="0">
                <a:latin typeface="Calibri" panose="020F0502020204030204" pitchFamily="34" charset="0"/>
              </a:rPr>
              <a:t>Pyroclastic surge</a:t>
            </a:r>
          </a:p>
          <a:p>
            <a:pPr eaLnBrk="1" hangingPunct="1"/>
            <a:r>
              <a:rPr lang="en-US" dirty="0">
                <a:latin typeface="Calibri" panose="020F0502020204030204" pitchFamily="34" charset="0"/>
              </a:rPr>
              <a:t>Montserrat </a:t>
            </a:r>
          </a:p>
        </p:txBody>
      </p:sp>
      <p:pic>
        <p:nvPicPr>
          <p:cNvPr id="18435" name="Picture 7" descr="montserrat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19200" y="0"/>
            <a:ext cx="446881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1602987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381000" y="381000"/>
            <a:ext cx="8458200" cy="1143000"/>
          </a:xfrm>
        </p:spPr>
        <p:txBody>
          <a:bodyPr>
            <a:normAutofit fontScale="90000"/>
          </a:bodyPr>
          <a:lstStyle/>
          <a:p>
            <a:pPr eaLnBrk="1" hangingPunct="1">
              <a:defRPr/>
            </a:pPr>
            <a:r>
              <a:rPr lang="en-US" smtClean="0"/>
              <a:t>Primary Coasts</a:t>
            </a:r>
            <a:br>
              <a:rPr lang="en-US" smtClean="0"/>
            </a:br>
            <a:r>
              <a:rPr lang="en-US" sz="4000" smtClean="0"/>
              <a:t>Shaped by Diastrophic Movements</a:t>
            </a:r>
          </a:p>
        </p:txBody>
      </p:sp>
      <p:sp>
        <p:nvSpPr>
          <p:cNvPr id="19459" name="Rectangle 3"/>
          <p:cNvSpPr>
            <a:spLocks noGrp="1" noChangeArrowheads="1"/>
          </p:cNvSpPr>
          <p:nvPr>
            <p:ph type="body" idx="1"/>
          </p:nvPr>
        </p:nvSpPr>
        <p:spPr>
          <a:xfrm>
            <a:off x="539552" y="3212976"/>
            <a:ext cx="7772400" cy="2743200"/>
          </a:xfrm>
        </p:spPr>
        <p:txBody>
          <a:bodyPr/>
          <a:lstStyle/>
          <a:p>
            <a:pPr eaLnBrk="1" hangingPunct="1"/>
            <a:r>
              <a:rPr lang="en-US" dirty="0" smtClean="0">
                <a:latin typeface="Calibri" panose="020F0502020204030204" pitchFamily="34" charset="0"/>
              </a:rPr>
              <a:t>Fault Coasts</a:t>
            </a:r>
          </a:p>
          <a:p>
            <a:pPr eaLnBrk="1" hangingPunct="1"/>
            <a:r>
              <a:rPr lang="en-US" dirty="0" smtClean="0">
                <a:latin typeface="Calibri" panose="020F0502020204030204" pitchFamily="34" charset="0"/>
              </a:rPr>
              <a:t>Fold Coasts</a:t>
            </a:r>
          </a:p>
          <a:p>
            <a:pPr eaLnBrk="1" hangingPunct="1"/>
            <a:r>
              <a:rPr lang="en-US" dirty="0" smtClean="0">
                <a:latin typeface="Calibri" panose="020F0502020204030204" pitchFamily="34" charset="0"/>
              </a:rPr>
              <a:t>Sedimentary Extrusions </a:t>
            </a:r>
            <a:r>
              <a:rPr lang="en-US" i="1" dirty="0" smtClean="0">
                <a:latin typeface="Calibri" panose="020F0502020204030204" pitchFamily="34" charset="0"/>
              </a:rPr>
              <a:t>(salt domes, mud lumps, Red Sea)</a:t>
            </a:r>
            <a:endParaRPr lang="en-US" dirty="0" smtClean="0">
              <a:latin typeface="Calibri" panose="020F0502020204030204" pitchFamily="34" charset="0"/>
            </a:endParaRPr>
          </a:p>
        </p:txBody>
      </p:sp>
      <p:sp>
        <p:nvSpPr>
          <p:cNvPr id="19460" name="Text Box 4"/>
          <p:cNvSpPr txBox="1">
            <a:spLocks noChangeArrowheads="1"/>
          </p:cNvSpPr>
          <p:nvPr/>
        </p:nvSpPr>
        <p:spPr bwMode="auto">
          <a:xfrm>
            <a:off x="683568" y="2708920"/>
            <a:ext cx="498418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US" dirty="0">
                <a:latin typeface="Calibri" panose="020F0502020204030204" pitchFamily="34" charset="0"/>
              </a:rPr>
              <a:t>Diastrophism – movement of the crust</a:t>
            </a:r>
          </a:p>
        </p:txBody>
      </p:sp>
    </p:spTree>
    <p:extLst>
      <p:ext uri="{BB962C8B-B14F-4D97-AF65-F5344CB8AC3E}">
        <p14:creationId xmlns:p14="http://schemas.microsoft.com/office/powerpoint/2010/main" val="343929367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5" descr="ev1415_PIA01758_m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344011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3" name="Picture 7" descr="PIA02742-fig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86138" y="0"/>
            <a:ext cx="5789612"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0119723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2"/>
          <p:cNvSpPr>
            <a:spLocks noGrp="1" noChangeArrowheads="1"/>
          </p:cNvSpPr>
          <p:nvPr>
            <p:ph type="title"/>
          </p:nvPr>
        </p:nvSpPr>
        <p:spPr/>
        <p:txBody>
          <a:bodyPr/>
          <a:lstStyle/>
          <a:p>
            <a:pPr eaLnBrk="1" hangingPunct="1">
              <a:defRPr/>
            </a:pPr>
            <a:endParaRPr lang="en-US" smtClean="0"/>
          </a:p>
        </p:txBody>
      </p:sp>
      <p:sp>
        <p:nvSpPr>
          <p:cNvPr id="24579" name="Rectangle 3"/>
          <p:cNvSpPr>
            <a:spLocks noGrp="1" noChangeArrowheads="1"/>
          </p:cNvSpPr>
          <p:nvPr>
            <p:ph type="body" idx="1"/>
          </p:nvPr>
        </p:nvSpPr>
        <p:spPr/>
        <p:txBody>
          <a:bodyPr/>
          <a:lstStyle/>
          <a:p>
            <a:pPr eaLnBrk="1" hangingPunct="1"/>
            <a:endParaRPr lang="en-US" smtClean="0"/>
          </a:p>
        </p:txBody>
      </p:sp>
      <p:pic>
        <p:nvPicPr>
          <p:cNvPr id="24580" name="Picture 4" descr="Laurasia-Gondwan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 y="0"/>
            <a:ext cx="8001000" cy="686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3681061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fontScale="90000"/>
          </a:bodyPr>
          <a:lstStyle/>
          <a:p>
            <a:pPr eaLnBrk="1" hangingPunct="1">
              <a:defRPr/>
            </a:pPr>
            <a:r>
              <a:rPr lang="en-US" smtClean="0"/>
              <a:t>Primary Coasts</a:t>
            </a:r>
            <a:br>
              <a:rPr lang="en-US" smtClean="0"/>
            </a:br>
            <a:r>
              <a:rPr lang="en-US" smtClean="0"/>
              <a:t>Ice Coasts</a:t>
            </a:r>
          </a:p>
        </p:txBody>
      </p:sp>
      <p:sp>
        <p:nvSpPr>
          <p:cNvPr id="25603" name="Rectangle 3"/>
          <p:cNvSpPr>
            <a:spLocks noGrp="1" noChangeArrowheads="1"/>
          </p:cNvSpPr>
          <p:nvPr>
            <p:ph type="body" idx="1"/>
          </p:nvPr>
        </p:nvSpPr>
        <p:spPr/>
        <p:txBody>
          <a:bodyPr/>
          <a:lstStyle/>
          <a:p>
            <a:pPr eaLnBrk="1" hangingPunct="1"/>
            <a:r>
              <a:rPr lang="en-US" smtClean="0"/>
              <a:t>Glacial Ice and Sea Ice</a:t>
            </a:r>
          </a:p>
          <a:p>
            <a:pPr eaLnBrk="1" hangingPunct="1"/>
            <a:endParaRPr lang="en-US" smtClean="0"/>
          </a:p>
        </p:txBody>
      </p:sp>
    </p:spTree>
    <p:extLst>
      <p:ext uri="{BB962C8B-B14F-4D97-AF65-F5344CB8AC3E}">
        <p14:creationId xmlns:p14="http://schemas.microsoft.com/office/powerpoint/2010/main" val="59082322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7" descr="ev26254_Antarctic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27526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7" name="Text Box 8"/>
          <p:cNvSpPr txBox="1">
            <a:spLocks noChangeArrowheads="1"/>
          </p:cNvSpPr>
          <p:nvPr/>
        </p:nvSpPr>
        <p:spPr bwMode="auto">
          <a:xfrm>
            <a:off x="6228184" y="2996952"/>
            <a:ext cx="2376264"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US" dirty="0">
                <a:latin typeface="Calibri" panose="020F0502020204030204" pitchFamily="34" charset="0"/>
              </a:rPr>
              <a:t>Primary Ice Coast</a:t>
            </a:r>
          </a:p>
          <a:p>
            <a:pPr eaLnBrk="1" hangingPunct="1"/>
            <a:r>
              <a:rPr lang="en-US" dirty="0">
                <a:latin typeface="Calibri" panose="020F0502020204030204" pitchFamily="34" charset="0"/>
              </a:rPr>
              <a:t>Collapsing Larson B ice shelf</a:t>
            </a:r>
          </a:p>
        </p:txBody>
      </p:sp>
    </p:spTree>
    <p:extLst>
      <p:ext uri="{BB962C8B-B14F-4D97-AF65-F5344CB8AC3E}">
        <p14:creationId xmlns:p14="http://schemas.microsoft.com/office/powerpoint/2010/main" val="240000376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p:cNvSpPr>
            <a:spLocks noGrp="1" noChangeArrowheads="1"/>
          </p:cNvSpPr>
          <p:nvPr>
            <p:ph type="title"/>
          </p:nvPr>
        </p:nvSpPr>
        <p:spPr/>
        <p:txBody>
          <a:bodyPr/>
          <a:lstStyle/>
          <a:p>
            <a:pPr eaLnBrk="1" hangingPunct="1">
              <a:defRPr/>
            </a:pPr>
            <a:endParaRPr lang="en-US" smtClean="0"/>
          </a:p>
        </p:txBody>
      </p:sp>
      <p:sp>
        <p:nvSpPr>
          <p:cNvPr id="27651" name="Rectangle 3"/>
          <p:cNvSpPr>
            <a:spLocks noGrp="1" noChangeArrowheads="1"/>
          </p:cNvSpPr>
          <p:nvPr>
            <p:ph type="body" idx="1"/>
          </p:nvPr>
        </p:nvSpPr>
        <p:spPr/>
        <p:txBody>
          <a:bodyPr/>
          <a:lstStyle/>
          <a:p>
            <a:pPr eaLnBrk="1" hangingPunct="1"/>
            <a:endParaRPr lang="en-US" smtClean="0"/>
          </a:p>
        </p:txBody>
      </p:sp>
      <p:pic>
        <p:nvPicPr>
          <p:cNvPr id="130052" name="Picture 4" descr="pineisland-brows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76200"/>
            <a:ext cx="9525000" cy="7143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6921992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30052"/>
                                        </p:tgtEl>
                                        <p:attrNameLst>
                                          <p:attrName>style.visibility</p:attrName>
                                        </p:attrNameLst>
                                      </p:cBhvr>
                                      <p:to>
                                        <p:strVal val="visible"/>
                                      </p:to>
                                    </p:set>
                                    <p:anim calcmode="lin" valueType="num">
                                      <p:cBhvr additive="base">
                                        <p:cTn id="7" dur="500" fill="hold"/>
                                        <p:tgtEl>
                                          <p:spTgt spid="130052"/>
                                        </p:tgtEl>
                                        <p:attrNameLst>
                                          <p:attrName>ppt_x</p:attrName>
                                        </p:attrNameLst>
                                      </p:cBhvr>
                                      <p:tavLst>
                                        <p:tav tm="0">
                                          <p:val>
                                            <p:strVal val="#ppt_x"/>
                                          </p:val>
                                        </p:tav>
                                        <p:tav tm="100000">
                                          <p:val>
                                            <p:strVal val="#ppt_x"/>
                                          </p:val>
                                        </p:tav>
                                      </p:tavLst>
                                    </p:anim>
                                    <p:anim calcmode="lin" valueType="num">
                                      <p:cBhvr additive="base">
                                        <p:cTn id="8" dur="500" fill="hold"/>
                                        <p:tgtEl>
                                          <p:spTgt spid="13005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3"/>
          <p:cNvSpPr>
            <a:spLocks noGrp="1" noChangeArrowheads="1"/>
          </p:cNvSpPr>
          <p:nvPr>
            <p:ph type="body" idx="1"/>
          </p:nvPr>
        </p:nvSpPr>
        <p:spPr>
          <a:xfrm>
            <a:off x="685800" y="1981200"/>
            <a:ext cx="7772400" cy="1600200"/>
          </a:xfrm>
        </p:spPr>
        <p:txBody>
          <a:bodyPr/>
          <a:lstStyle/>
          <a:p>
            <a:pPr eaLnBrk="1" hangingPunct="1"/>
            <a:r>
              <a:rPr lang="en-US" smtClean="0"/>
              <a:t>Wave-straightened cliffs</a:t>
            </a:r>
          </a:p>
          <a:p>
            <a:pPr eaLnBrk="1" hangingPunct="1"/>
            <a:r>
              <a:rPr lang="en-US" smtClean="0"/>
              <a:t>Made irregular by wave erosion</a:t>
            </a:r>
          </a:p>
        </p:txBody>
      </p:sp>
      <p:sp>
        <p:nvSpPr>
          <p:cNvPr id="13316" name="Rectangle 4"/>
          <p:cNvSpPr>
            <a:spLocks noGrp="1" noChangeArrowheads="1"/>
          </p:cNvSpPr>
          <p:nvPr>
            <p:ph type="title"/>
          </p:nvPr>
        </p:nvSpPr>
        <p:spPr/>
        <p:txBody>
          <a:bodyPr>
            <a:normAutofit fontScale="90000"/>
          </a:bodyPr>
          <a:lstStyle/>
          <a:p>
            <a:pPr eaLnBrk="1" hangingPunct="1">
              <a:defRPr/>
            </a:pPr>
            <a:r>
              <a:rPr lang="en-US" smtClean="0"/>
              <a:t>Secondary Coasts</a:t>
            </a:r>
            <a:br>
              <a:rPr lang="en-US" smtClean="0"/>
            </a:br>
            <a:r>
              <a:rPr lang="en-US" smtClean="0"/>
              <a:t>Wave Erosion Coasts</a:t>
            </a:r>
          </a:p>
        </p:txBody>
      </p:sp>
    </p:spTree>
    <p:extLst>
      <p:ext uri="{BB962C8B-B14F-4D97-AF65-F5344CB8AC3E}">
        <p14:creationId xmlns:p14="http://schemas.microsoft.com/office/powerpoint/2010/main" val="37767580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5" descr="3833948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 y="-152400"/>
            <a:ext cx="4991100" cy="762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699" name="Text Box 6"/>
          <p:cNvSpPr txBox="1">
            <a:spLocks noChangeArrowheads="1"/>
          </p:cNvSpPr>
          <p:nvPr/>
        </p:nvSpPr>
        <p:spPr bwMode="auto">
          <a:xfrm>
            <a:off x="5318125" y="3013075"/>
            <a:ext cx="31591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US" dirty="0">
                <a:latin typeface="Calibri" panose="020F0502020204030204" pitchFamily="34" charset="0"/>
              </a:rPr>
              <a:t>Wave straightened cliffs</a:t>
            </a:r>
          </a:p>
        </p:txBody>
      </p:sp>
    </p:spTree>
    <p:extLst>
      <p:ext uri="{BB962C8B-B14F-4D97-AF65-F5344CB8AC3E}">
        <p14:creationId xmlns:p14="http://schemas.microsoft.com/office/powerpoint/2010/main" val="397157647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9" descr="M-288.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3" name="Text Box 10"/>
          <p:cNvSpPr txBox="1">
            <a:spLocks noChangeArrowheads="1"/>
          </p:cNvSpPr>
          <p:nvPr/>
        </p:nvSpPr>
        <p:spPr bwMode="auto">
          <a:xfrm>
            <a:off x="107504" y="116632"/>
            <a:ext cx="5765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US" dirty="0">
                <a:solidFill>
                  <a:schemeClr val="bg1"/>
                </a:solidFill>
                <a:latin typeface="Calibri" panose="020F0502020204030204" pitchFamily="34" charset="0"/>
              </a:rPr>
              <a:t>Maui lava flows – irregular erosion resistance</a:t>
            </a:r>
          </a:p>
        </p:txBody>
      </p:sp>
    </p:spTree>
    <p:extLst>
      <p:ext uri="{BB962C8B-B14F-4D97-AF65-F5344CB8AC3E}">
        <p14:creationId xmlns:p14="http://schemas.microsoft.com/office/powerpoint/2010/main" val="239652439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683568" y="332656"/>
            <a:ext cx="7772400" cy="1524000"/>
          </a:xfrm>
        </p:spPr>
        <p:txBody>
          <a:bodyPr/>
          <a:lstStyle/>
          <a:p>
            <a:pPr eaLnBrk="1" hangingPunct="1">
              <a:defRPr/>
            </a:pPr>
            <a:r>
              <a:rPr lang="en-US" dirty="0" smtClean="0"/>
              <a:t>Secondary Coasts</a:t>
            </a:r>
            <a:br>
              <a:rPr lang="en-US" dirty="0" smtClean="0"/>
            </a:br>
            <a:r>
              <a:rPr lang="en-US" dirty="0" smtClean="0"/>
              <a:t>Marine Deposition Coasts</a:t>
            </a:r>
          </a:p>
        </p:txBody>
      </p:sp>
      <p:sp>
        <p:nvSpPr>
          <p:cNvPr id="31747" name="Rectangle 3"/>
          <p:cNvSpPr>
            <a:spLocks noGrp="1" noChangeArrowheads="1"/>
          </p:cNvSpPr>
          <p:nvPr>
            <p:ph type="body" idx="1"/>
          </p:nvPr>
        </p:nvSpPr>
        <p:spPr>
          <a:xfrm>
            <a:off x="685800" y="2514600"/>
            <a:ext cx="7772400" cy="4114800"/>
          </a:xfrm>
        </p:spPr>
        <p:txBody>
          <a:bodyPr/>
          <a:lstStyle/>
          <a:p>
            <a:pPr eaLnBrk="1" hangingPunct="1"/>
            <a:r>
              <a:rPr lang="en-US" dirty="0" smtClean="0">
                <a:latin typeface="Calibri" panose="020F0502020204030204" pitchFamily="34" charset="0"/>
              </a:rPr>
              <a:t>Barrier Coasts</a:t>
            </a:r>
          </a:p>
          <a:p>
            <a:pPr eaLnBrk="1" hangingPunct="1"/>
            <a:r>
              <a:rPr lang="en-US" dirty="0" smtClean="0">
                <a:latin typeface="Calibri" panose="020F0502020204030204" pitchFamily="34" charset="0"/>
              </a:rPr>
              <a:t>Cuspate forelands</a:t>
            </a:r>
          </a:p>
          <a:p>
            <a:pPr eaLnBrk="1" hangingPunct="1"/>
            <a:r>
              <a:rPr lang="en-US" dirty="0" smtClean="0">
                <a:latin typeface="Calibri" panose="020F0502020204030204" pitchFamily="34" charset="0"/>
              </a:rPr>
              <a:t>Beach Plains</a:t>
            </a:r>
          </a:p>
          <a:p>
            <a:pPr eaLnBrk="1" hangingPunct="1"/>
            <a:r>
              <a:rPr lang="en-US" dirty="0" smtClean="0">
                <a:latin typeface="Calibri" panose="020F0502020204030204" pitchFamily="34" charset="0"/>
              </a:rPr>
              <a:t>Mud Flats/Salt Marshes</a:t>
            </a:r>
          </a:p>
        </p:txBody>
      </p:sp>
    </p:spTree>
    <p:extLst>
      <p:ext uri="{BB962C8B-B14F-4D97-AF65-F5344CB8AC3E}">
        <p14:creationId xmlns:p14="http://schemas.microsoft.com/office/powerpoint/2010/main" val="270190232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AutoShape 5" descr="kauai_west01"/>
          <p:cNvSpPr>
            <a:spLocks noChangeAspect="1" noChangeArrowheads="1"/>
          </p:cNvSpPr>
          <p:nvPr/>
        </p:nvSpPr>
        <p:spPr bwMode="auto">
          <a:xfrm>
            <a:off x="903288" y="-1119188"/>
            <a:ext cx="7337425" cy="909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pic>
        <p:nvPicPr>
          <p:cNvPr id="32771" name="Picture 7" descr="kauai_west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63246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2" name="Picture 9" descr="[Kauai DEM index map] "/>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56163" y="3113088"/>
            <a:ext cx="4287837" cy="3744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3" name="Text Box 10"/>
          <p:cNvSpPr txBox="1">
            <a:spLocks noChangeArrowheads="1"/>
          </p:cNvSpPr>
          <p:nvPr/>
        </p:nvSpPr>
        <p:spPr bwMode="auto">
          <a:xfrm>
            <a:off x="6444208" y="291771"/>
            <a:ext cx="2523535"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US" dirty="0">
                <a:latin typeface="+mn-lt"/>
              </a:rPr>
              <a:t>Primary Marine Deposition</a:t>
            </a:r>
          </a:p>
          <a:p>
            <a:pPr eaLnBrk="1" hangingPunct="1"/>
            <a:r>
              <a:rPr lang="en-US" dirty="0">
                <a:latin typeface="+mn-lt"/>
              </a:rPr>
              <a:t>Cuspate Foreland Coast</a:t>
            </a:r>
          </a:p>
        </p:txBody>
      </p:sp>
    </p:spTree>
    <p:extLst>
      <p:ext uri="{BB962C8B-B14F-4D97-AF65-F5344CB8AC3E}">
        <p14:creationId xmlns:p14="http://schemas.microsoft.com/office/powerpoint/2010/main" val="202449037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5" descr="image_01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5" name="Text Box 10"/>
          <p:cNvSpPr txBox="1">
            <a:spLocks noChangeArrowheads="1"/>
          </p:cNvSpPr>
          <p:nvPr/>
        </p:nvSpPr>
        <p:spPr bwMode="auto">
          <a:xfrm>
            <a:off x="609600" y="228600"/>
            <a:ext cx="2136775"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US">
                <a:solidFill>
                  <a:schemeClr val="bg2"/>
                </a:solidFill>
              </a:rPr>
              <a:t>Holocene beach</a:t>
            </a:r>
          </a:p>
          <a:p>
            <a:pPr eaLnBrk="1" hangingPunct="1"/>
            <a:r>
              <a:rPr lang="en-US">
                <a:solidFill>
                  <a:schemeClr val="bg2"/>
                </a:solidFill>
              </a:rPr>
              <a:t>Strand plain</a:t>
            </a:r>
          </a:p>
        </p:txBody>
      </p:sp>
    </p:spTree>
    <p:extLst>
      <p:ext uri="{BB962C8B-B14F-4D97-AF65-F5344CB8AC3E}">
        <p14:creationId xmlns:p14="http://schemas.microsoft.com/office/powerpoint/2010/main" val="157000420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2"/>
          <p:cNvSpPr>
            <a:spLocks noGrp="1" noChangeArrowheads="1"/>
          </p:cNvSpPr>
          <p:nvPr>
            <p:ph type="title"/>
          </p:nvPr>
        </p:nvSpPr>
        <p:spPr/>
        <p:txBody>
          <a:bodyPr/>
          <a:lstStyle/>
          <a:p>
            <a:pPr eaLnBrk="1" hangingPunct="1">
              <a:defRPr/>
            </a:pPr>
            <a:endParaRPr lang="en-US" smtClean="0"/>
          </a:p>
        </p:txBody>
      </p:sp>
      <p:sp>
        <p:nvSpPr>
          <p:cNvPr id="34819" name="Rectangle 3"/>
          <p:cNvSpPr>
            <a:spLocks noGrp="1" noChangeArrowheads="1"/>
          </p:cNvSpPr>
          <p:nvPr>
            <p:ph type="body" idx="1"/>
          </p:nvPr>
        </p:nvSpPr>
        <p:spPr/>
        <p:txBody>
          <a:bodyPr/>
          <a:lstStyle/>
          <a:p>
            <a:pPr eaLnBrk="1" hangingPunct="1"/>
            <a:endParaRPr lang="en-US" smtClean="0"/>
          </a:p>
        </p:txBody>
      </p:sp>
      <p:pic>
        <p:nvPicPr>
          <p:cNvPr id="34820" name="Picture 4" descr="ridgerunne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76400" y="0"/>
            <a:ext cx="57912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00034705"/>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3"/>
          <p:cNvSpPr>
            <a:spLocks noGrp="1" noChangeArrowheads="1"/>
          </p:cNvSpPr>
          <p:nvPr>
            <p:ph type="body" idx="1"/>
          </p:nvPr>
        </p:nvSpPr>
        <p:spPr>
          <a:xfrm>
            <a:off x="179513" y="1916832"/>
            <a:ext cx="5256584" cy="4752528"/>
          </a:xfrm>
        </p:spPr>
        <p:txBody>
          <a:bodyPr>
            <a:normAutofit fontScale="85000" lnSpcReduction="10000"/>
          </a:bodyPr>
          <a:lstStyle/>
          <a:p>
            <a:pPr eaLnBrk="1" hangingPunct="1"/>
            <a:r>
              <a:rPr lang="en-US" dirty="0" smtClean="0"/>
              <a:t>Coral Reef Coast</a:t>
            </a:r>
          </a:p>
          <a:p>
            <a:r>
              <a:rPr lang="en-US" dirty="0" err="1" smtClean="0"/>
              <a:t>Serpulid</a:t>
            </a:r>
            <a:r>
              <a:rPr lang="en-US" dirty="0" smtClean="0"/>
              <a:t> Reef Coast (</a:t>
            </a:r>
            <a:r>
              <a:rPr lang="en-GB" i="1" dirty="0" err="1"/>
              <a:t>Serpula</a:t>
            </a:r>
            <a:r>
              <a:rPr lang="en-GB" i="1" dirty="0"/>
              <a:t> </a:t>
            </a:r>
            <a:r>
              <a:rPr lang="en-GB" i="1" dirty="0" err="1" smtClean="0"/>
              <a:t>vermicularis</a:t>
            </a:r>
            <a:r>
              <a:rPr lang="en-GB" i="1" dirty="0" smtClean="0"/>
              <a:t>)</a:t>
            </a:r>
          </a:p>
          <a:p>
            <a:pPr lvl="1"/>
            <a:r>
              <a:rPr lang="en-GB" dirty="0">
                <a:solidFill>
                  <a:srgbClr val="00B050"/>
                </a:solidFill>
              </a:rPr>
              <a:t>By far the best developed and largest area of </a:t>
            </a:r>
            <a:r>
              <a:rPr lang="en-GB" dirty="0" err="1">
                <a:solidFill>
                  <a:srgbClr val="00B050"/>
                </a:solidFill>
              </a:rPr>
              <a:t>serpulid</a:t>
            </a:r>
            <a:r>
              <a:rPr lang="en-GB" dirty="0">
                <a:solidFill>
                  <a:srgbClr val="00B050"/>
                </a:solidFill>
              </a:rPr>
              <a:t> reefs in the world occur in Loch </a:t>
            </a:r>
            <a:r>
              <a:rPr lang="en-GB" dirty="0" err="1">
                <a:solidFill>
                  <a:srgbClr val="00B050"/>
                </a:solidFill>
              </a:rPr>
              <a:t>Creran</a:t>
            </a:r>
            <a:r>
              <a:rPr lang="en-GB" dirty="0">
                <a:solidFill>
                  <a:srgbClr val="00B050"/>
                </a:solidFill>
              </a:rPr>
              <a:t>, west Scotland just north of </a:t>
            </a:r>
            <a:r>
              <a:rPr lang="en-GB" dirty="0" smtClean="0">
                <a:solidFill>
                  <a:srgbClr val="00B050"/>
                </a:solidFill>
              </a:rPr>
              <a:t>Oban </a:t>
            </a:r>
          </a:p>
          <a:p>
            <a:pPr lvl="1"/>
            <a:r>
              <a:rPr lang="en-GB" dirty="0" err="1">
                <a:solidFill>
                  <a:srgbClr val="00B050"/>
                </a:solidFill>
              </a:rPr>
              <a:t>Serpulid</a:t>
            </a:r>
            <a:r>
              <a:rPr lang="en-GB" dirty="0">
                <a:solidFill>
                  <a:srgbClr val="00B050"/>
                </a:solidFill>
              </a:rPr>
              <a:t> reefs are very fragile and extremely vulnerable to mechanical disturbance, for example from mobile and static fishing gear, movement of anchors and mooring chains and even divers' fins. They may also be sensitive to water quality and changes in water </a:t>
            </a:r>
            <a:r>
              <a:rPr lang="en-GB" dirty="0" smtClean="0">
                <a:solidFill>
                  <a:srgbClr val="00B050"/>
                </a:solidFill>
              </a:rPr>
              <a:t>flow (</a:t>
            </a:r>
            <a:r>
              <a:rPr lang="en-GB" dirty="0">
                <a:solidFill>
                  <a:srgbClr val="00B050"/>
                </a:solidFill>
              </a:rPr>
              <a:t>Scottish Natural Heritage, 2013</a:t>
            </a:r>
            <a:r>
              <a:rPr lang="en-GB" dirty="0" smtClean="0">
                <a:solidFill>
                  <a:srgbClr val="00B050"/>
                </a:solidFill>
              </a:rPr>
              <a:t>) </a:t>
            </a:r>
            <a:r>
              <a:rPr lang="en-GB" dirty="0" smtClean="0">
                <a:solidFill>
                  <a:srgbClr val="00B050"/>
                </a:solidFill>
                <a:hlinkClick r:id="rId3"/>
              </a:rPr>
              <a:t>SNH</a:t>
            </a:r>
            <a:endParaRPr lang="en-US" dirty="0" smtClean="0">
              <a:solidFill>
                <a:srgbClr val="00B050"/>
              </a:solidFill>
            </a:endParaRPr>
          </a:p>
          <a:p>
            <a:pPr eaLnBrk="1" hangingPunct="1"/>
            <a:r>
              <a:rPr lang="en-US" dirty="0" smtClean="0"/>
              <a:t>Oyster Reef Coast</a:t>
            </a:r>
          </a:p>
          <a:p>
            <a:pPr eaLnBrk="1" hangingPunct="1"/>
            <a:r>
              <a:rPr lang="en-US" dirty="0" smtClean="0"/>
              <a:t>Mangrove Coast</a:t>
            </a:r>
          </a:p>
          <a:p>
            <a:pPr eaLnBrk="1" hangingPunct="1"/>
            <a:r>
              <a:rPr lang="en-US" dirty="0" smtClean="0"/>
              <a:t>Marsh Grass Coast</a:t>
            </a:r>
          </a:p>
        </p:txBody>
      </p:sp>
      <p:sp>
        <p:nvSpPr>
          <p:cNvPr id="17412" name="Rectangle 4"/>
          <p:cNvSpPr>
            <a:spLocks noGrp="1" noChangeArrowheads="1"/>
          </p:cNvSpPr>
          <p:nvPr>
            <p:ph type="title"/>
          </p:nvPr>
        </p:nvSpPr>
        <p:spPr/>
        <p:txBody>
          <a:bodyPr>
            <a:normAutofit fontScale="90000"/>
          </a:bodyPr>
          <a:lstStyle/>
          <a:p>
            <a:pPr eaLnBrk="1" hangingPunct="1">
              <a:defRPr/>
            </a:pPr>
            <a:r>
              <a:rPr lang="en-US" smtClean="0"/>
              <a:t>Secondary Coasts</a:t>
            </a:r>
            <a:br>
              <a:rPr lang="en-US" smtClean="0"/>
            </a:br>
            <a:r>
              <a:rPr lang="en-US" smtClean="0"/>
              <a:t>Coasts Built by Organisms</a:t>
            </a:r>
          </a:p>
        </p:txBody>
      </p:sp>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52120" y="3068960"/>
            <a:ext cx="3240360" cy="32403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4311142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3" descr="moorea_frenchpolynesi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0" y="0"/>
            <a:ext cx="7239000" cy="4137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67" name="Picture 7" descr="atoll_dev"/>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057400"/>
            <a:ext cx="3314700"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68" name="Picture 9" descr="Reef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29000" y="4675188"/>
            <a:ext cx="5715000" cy="2182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4279388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2"/>
          <p:cNvSpPr>
            <a:spLocks noGrp="1" noChangeArrowheads="1"/>
          </p:cNvSpPr>
          <p:nvPr>
            <p:ph type="title"/>
          </p:nvPr>
        </p:nvSpPr>
        <p:spPr/>
        <p:txBody>
          <a:bodyPr/>
          <a:lstStyle/>
          <a:p>
            <a:pPr eaLnBrk="1" hangingPunct="1">
              <a:defRPr/>
            </a:pPr>
            <a:endParaRPr lang="en-US" smtClean="0"/>
          </a:p>
        </p:txBody>
      </p:sp>
      <p:sp>
        <p:nvSpPr>
          <p:cNvPr id="40963" name="Rectangle 3"/>
          <p:cNvSpPr>
            <a:spLocks noGrp="1" noChangeArrowheads="1"/>
          </p:cNvSpPr>
          <p:nvPr>
            <p:ph type="body" idx="1"/>
          </p:nvPr>
        </p:nvSpPr>
        <p:spPr/>
        <p:txBody>
          <a:bodyPr/>
          <a:lstStyle/>
          <a:p>
            <a:pPr eaLnBrk="1" hangingPunct="1"/>
            <a:endParaRPr lang="en-US" smtClean="0"/>
          </a:p>
        </p:txBody>
      </p:sp>
      <p:pic>
        <p:nvPicPr>
          <p:cNvPr id="40964" name="Picture 4" descr="block diagram showing the environment in which colonial hard corals form "/>
          <p:cNvPicPr>
            <a:picLocks noChangeAspect="1" noChangeArrowheads="1"/>
          </p:cNvPicPr>
          <p:nvPr/>
        </p:nvPicPr>
        <p:blipFill>
          <a:blip r:embed="rId3">
            <a:extLst>
              <a:ext uri="{28A0092B-C50C-407E-A947-70E740481C1C}">
                <a14:useLocalDpi xmlns:a14="http://schemas.microsoft.com/office/drawing/2010/main" val="0"/>
              </a:ext>
            </a:extLst>
          </a:blip>
          <a:srcRect l="7820" t="5890" r="7820" b="5890"/>
          <a:stretch>
            <a:fillRect/>
          </a:stretch>
        </p:blipFill>
        <p:spPr bwMode="auto">
          <a:xfrm>
            <a:off x="0" y="152400"/>
            <a:ext cx="9296400" cy="6429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57576696"/>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5" descr="reef2_smal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43500" y="0"/>
            <a:ext cx="4000500" cy="357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987" name="Picture 7" descr="intertidal oyster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86300" y="3835400"/>
            <a:ext cx="4457700" cy="302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988" name="Picture 3" descr="Reef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507206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37436948"/>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Text Box 3"/>
          <p:cNvSpPr txBox="1">
            <a:spLocks noChangeArrowheads="1"/>
          </p:cNvSpPr>
          <p:nvPr/>
        </p:nvSpPr>
        <p:spPr bwMode="auto">
          <a:xfrm rot="696029">
            <a:off x="133277" y="1211677"/>
            <a:ext cx="4012637"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US" b="1" dirty="0" err="1">
                <a:solidFill>
                  <a:schemeClr val="folHlink"/>
                </a:solidFill>
                <a:latin typeface="+mj-lt"/>
              </a:rPr>
              <a:t>Submergent</a:t>
            </a:r>
            <a:r>
              <a:rPr lang="en-US" b="1" dirty="0">
                <a:solidFill>
                  <a:schemeClr val="folHlink"/>
                </a:solidFill>
                <a:latin typeface="+mj-lt"/>
              </a:rPr>
              <a:t> Coasts</a:t>
            </a:r>
          </a:p>
          <a:p>
            <a:pPr eaLnBrk="1" hangingPunct="1"/>
            <a:r>
              <a:rPr lang="en-US" dirty="0">
                <a:solidFill>
                  <a:schemeClr val="folHlink"/>
                </a:solidFill>
                <a:latin typeface="+mj-lt"/>
              </a:rPr>
              <a:t>Relative sea level is rising</a:t>
            </a:r>
          </a:p>
          <a:p>
            <a:pPr eaLnBrk="1" hangingPunct="1"/>
            <a:r>
              <a:rPr lang="en-US" dirty="0">
                <a:solidFill>
                  <a:schemeClr val="folHlink"/>
                </a:solidFill>
                <a:latin typeface="+mj-lt"/>
              </a:rPr>
              <a:t>Estuaries formed in drowned </a:t>
            </a:r>
          </a:p>
          <a:p>
            <a:pPr eaLnBrk="1" hangingPunct="1"/>
            <a:r>
              <a:rPr lang="en-US" dirty="0">
                <a:solidFill>
                  <a:schemeClr val="folHlink"/>
                </a:solidFill>
                <a:latin typeface="+mj-lt"/>
              </a:rPr>
              <a:t>river mouths</a:t>
            </a:r>
          </a:p>
        </p:txBody>
      </p:sp>
      <p:sp>
        <p:nvSpPr>
          <p:cNvPr id="26628" name="Text Box 4"/>
          <p:cNvSpPr txBox="1">
            <a:spLocks noChangeArrowheads="1"/>
          </p:cNvSpPr>
          <p:nvPr/>
        </p:nvSpPr>
        <p:spPr bwMode="auto">
          <a:xfrm rot="1037174">
            <a:off x="4315293" y="1750013"/>
            <a:ext cx="4484946"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US" b="1" dirty="0">
                <a:solidFill>
                  <a:schemeClr val="folHlink"/>
                </a:solidFill>
                <a:latin typeface="+mn-lt"/>
              </a:rPr>
              <a:t>Emergent Coasts</a:t>
            </a:r>
          </a:p>
          <a:p>
            <a:pPr eaLnBrk="1" hangingPunct="1"/>
            <a:r>
              <a:rPr lang="en-US" dirty="0">
                <a:solidFill>
                  <a:schemeClr val="folHlink"/>
                </a:solidFill>
                <a:latin typeface="+mn-lt"/>
              </a:rPr>
              <a:t>Relative sea level is falling</a:t>
            </a:r>
          </a:p>
          <a:p>
            <a:pPr eaLnBrk="1" hangingPunct="1"/>
            <a:r>
              <a:rPr lang="en-US" dirty="0">
                <a:solidFill>
                  <a:schemeClr val="folHlink"/>
                </a:solidFill>
                <a:latin typeface="+mn-lt"/>
              </a:rPr>
              <a:t>Tectonics or </a:t>
            </a:r>
            <a:r>
              <a:rPr lang="en-US" dirty="0" err="1">
                <a:solidFill>
                  <a:schemeClr val="folHlink"/>
                </a:solidFill>
                <a:latin typeface="+mn-lt"/>
              </a:rPr>
              <a:t>isostasy</a:t>
            </a:r>
            <a:r>
              <a:rPr lang="en-US" dirty="0">
                <a:solidFill>
                  <a:schemeClr val="folHlink"/>
                </a:solidFill>
                <a:latin typeface="+mn-lt"/>
              </a:rPr>
              <a:t> responsible </a:t>
            </a:r>
          </a:p>
          <a:p>
            <a:pPr eaLnBrk="1" hangingPunct="1"/>
            <a:r>
              <a:rPr lang="en-US" dirty="0">
                <a:solidFill>
                  <a:schemeClr val="folHlink"/>
                </a:solidFill>
                <a:latin typeface="+mn-lt"/>
              </a:rPr>
              <a:t>for most types</a:t>
            </a:r>
          </a:p>
        </p:txBody>
      </p:sp>
      <p:sp>
        <p:nvSpPr>
          <p:cNvPr id="26629" name="Text Box 5"/>
          <p:cNvSpPr txBox="1">
            <a:spLocks noChangeArrowheads="1"/>
          </p:cNvSpPr>
          <p:nvPr/>
        </p:nvSpPr>
        <p:spPr bwMode="auto">
          <a:xfrm rot="20439925">
            <a:off x="80745" y="2751639"/>
            <a:ext cx="4766048"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US" b="1" dirty="0">
                <a:solidFill>
                  <a:srgbClr val="00B050"/>
                </a:solidFill>
                <a:latin typeface="+mn-lt"/>
              </a:rPr>
              <a:t>Depositional Coasts</a:t>
            </a:r>
          </a:p>
          <a:p>
            <a:pPr eaLnBrk="1" hangingPunct="1"/>
            <a:r>
              <a:rPr lang="en-US" dirty="0">
                <a:solidFill>
                  <a:srgbClr val="00B050"/>
                </a:solidFill>
                <a:latin typeface="+mn-lt"/>
              </a:rPr>
              <a:t>Wide sandy beaches, stream </a:t>
            </a:r>
          </a:p>
          <a:p>
            <a:pPr eaLnBrk="1" hangingPunct="1"/>
            <a:r>
              <a:rPr lang="en-US" dirty="0">
                <a:solidFill>
                  <a:srgbClr val="00B050"/>
                </a:solidFill>
                <a:latin typeface="+mn-lt"/>
              </a:rPr>
              <a:t>deltas, overabundance of sediment</a:t>
            </a:r>
          </a:p>
        </p:txBody>
      </p:sp>
      <p:sp>
        <p:nvSpPr>
          <p:cNvPr id="26630" name="Text Box 6"/>
          <p:cNvSpPr txBox="1">
            <a:spLocks noChangeArrowheads="1"/>
          </p:cNvSpPr>
          <p:nvPr/>
        </p:nvSpPr>
        <p:spPr bwMode="auto">
          <a:xfrm rot="325704">
            <a:off x="4888703" y="3350400"/>
            <a:ext cx="3897221"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US" b="1" dirty="0">
                <a:solidFill>
                  <a:srgbClr val="00B050"/>
                </a:solidFill>
                <a:latin typeface="+mn-lt"/>
              </a:rPr>
              <a:t>Erosional Coasts</a:t>
            </a:r>
          </a:p>
          <a:p>
            <a:pPr eaLnBrk="1" hangingPunct="1"/>
            <a:r>
              <a:rPr lang="en-US" dirty="0">
                <a:solidFill>
                  <a:srgbClr val="00B050"/>
                </a:solidFill>
                <a:latin typeface="+mn-lt"/>
              </a:rPr>
              <a:t>Irregular coastline, narrow </a:t>
            </a:r>
          </a:p>
          <a:p>
            <a:pPr eaLnBrk="1" hangingPunct="1"/>
            <a:r>
              <a:rPr lang="en-US" dirty="0">
                <a:solidFill>
                  <a:srgbClr val="00B050"/>
                </a:solidFill>
                <a:latin typeface="+mn-lt"/>
              </a:rPr>
              <a:t>beaches, eroding headlands</a:t>
            </a:r>
          </a:p>
        </p:txBody>
      </p:sp>
      <p:sp>
        <p:nvSpPr>
          <p:cNvPr id="26631" name="Text Box 7"/>
          <p:cNvSpPr txBox="1">
            <a:spLocks noChangeArrowheads="1"/>
          </p:cNvSpPr>
          <p:nvPr/>
        </p:nvSpPr>
        <p:spPr bwMode="auto">
          <a:xfrm rot="19971408">
            <a:off x="228600" y="4271877"/>
            <a:ext cx="4834978"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US" b="1" dirty="0">
                <a:solidFill>
                  <a:schemeClr val="accent5">
                    <a:lumMod val="75000"/>
                  </a:schemeClr>
                </a:solidFill>
                <a:latin typeface="+mj-lt"/>
              </a:rPr>
              <a:t>Convergent Coasts</a:t>
            </a:r>
          </a:p>
          <a:p>
            <a:pPr eaLnBrk="1" hangingPunct="1"/>
            <a:r>
              <a:rPr lang="en-US" dirty="0">
                <a:solidFill>
                  <a:schemeClr val="accent5">
                    <a:lumMod val="75000"/>
                  </a:schemeClr>
                </a:solidFill>
                <a:latin typeface="+mj-lt"/>
              </a:rPr>
              <a:t>Sea Cliffs common, narrow </a:t>
            </a:r>
          </a:p>
          <a:p>
            <a:pPr eaLnBrk="1" hangingPunct="1"/>
            <a:r>
              <a:rPr lang="en-US" dirty="0">
                <a:solidFill>
                  <a:schemeClr val="accent5">
                    <a:lumMod val="75000"/>
                  </a:schemeClr>
                </a:solidFill>
                <a:latin typeface="+mj-lt"/>
              </a:rPr>
              <a:t>continental shelf, relatively straight </a:t>
            </a:r>
          </a:p>
          <a:p>
            <a:pPr eaLnBrk="1" hangingPunct="1"/>
            <a:r>
              <a:rPr lang="en-US" dirty="0">
                <a:solidFill>
                  <a:schemeClr val="accent5">
                    <a:lumMod val="75000"/>
                  </a:schemeClr>
                </a:solidFill>
                <a:latin typeface="+mj-lt"/>
              </a:rPr>
              <a:t>and mountainous </a:t>
            </a:r>
          </a:p>
        </p:txBody>
      </p:sp>
      <p:sp>
        <p:nvSpPr>
          <p:cNvPr id="44039" name="Text Box 8"/>
          <p:cNvSpPr txBox="1">
            <a:spLocks noChangeArrowheads="1"/>
          </p:cNvSpPr>
          <p:nvPr/>
        </p:nvSpPr>
        <p:spPr bwMode="auto">
          <a:xfrm>
            <a:off x="1143000" y="381000"/>
            <a:ext cx="7050328"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US" sz="4400" dirty="0">
                <a:latin typeface="+mj-lt"/>
              </a:rPr>
              <a:t>Other Classification Schemes</a:t>
            </a:r>
          </a:p>
        </p:txBody>
      </p:sp>
      <p:sp>
        <p:nvSpPr>
          <p:cNvPr id="26634" name="Text Box 10"/>
          <p:cNvSpPr txBox="1">
            <a:spLocks noChangeArrowheads="1"/>
          </p:cNvSpPr>
          <p:nvPr/>
        </p:nvSpPr>
        <p:spPr bwMode="auto">
          <a:xfrm rot="19957200">
            <a:off x="4596229" y="5040018"/>
            <a:ext cx="3209533"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US" b="1" dirty="0">
                <a:solidFill>
                  <a:schemeClr val="accent5">
                    <a:lumMod val="75000"/>
                  </a:schemeClr>
                </a:solidFill>
                <a:latin typeface="+mj-lt"/>
              </a:rPr>
              <a:t>Passive Margin Coasts</a:t>
            </a:r>
          </a:p>
          <a:p>
            <a:pPr eaLnBrk="1" hangingPunct="1"/>
            <a:r>
              <a:rPr lang="en-US" dirty="0">
                <a:solidFill>
                  <a:schemeClr val="accent5">
                    <a:lumMod val="75000"/>
                  </a:schemeClr>
                </a:solidFill>
                <a:latin typeface="+mj-lt"/>
              </a:rPr>
              <a:t>Broad continental shelf</a:t>
            </a:r>
          </a:p>
          <a:p>
            <a:pPr eaLnBrk="1" hangingPunct="1"/>
            <a:r>
              <a:rPr lang="en-US" dirty="0">
                <a:solidFill>
                  <a:schemeClr val="accent5">
                    <a:lumMod val="75000"/>
                  </a:schemeClr>
                </a:solidFill>
                <a:latin typeface="+mj-lt"/>
              </a:rPr>
              <a:t>Plate trailing edge</a:t>
            </a:r>
          </a:p>
        </p:txBody>
      </p:sp>
    </p:spTree>
    <p:extLst>
      <p:ext uri="{BB962C8B-B14F-4D97-AF65-F5344CB8AC3E}">
        <p14:creationId xmlns:p14="http://schemas.microsoft.com/office/powerpoint/2010/main" val="386311579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6627"/>
                                        </p:tgtEl>
                                        <p:attrNameLst>
                                          <p:attrName>style.visibility</p:attrName>
                                        </p:attrNameLst>
                                      </p:cBhvr>
                                      <p:to>
                                        <p:strVal val="visible"/>
                                      </p:to>
                                    </p:set>
                                    <p:anim calcmode="lin" valueType="num">
                                      <p:cBhvr additive="base">
                                        <p:cTn id="7" dur="500" fill="hold"/>
                                        <p:tgtEl>
                                          <p:spTgt spid="26627"/>
                                        </p:tgtEl>
                                        <p:attrNameLst>
                                          <p:attrName>ppt_x</p:attrName>
                                        </p:attrNameLst>
                                      </p:cBhvr>
                                      <p:tavLst>
                                        <p:tav tm="0">
                                          <p:val>
                                            <p:strVal val="#ppt_x"/>
                                          </p:val>
                                        </p:tav>
                                        <p:tav tm="100000">
                                          <p:val>
                                            <p:strVal val="#ppt_x"/>
                                          </p:val>
                                        </p:tav>
                                      </p:tavLst>
                                    </p:anim>
                                    <p:anim calcmode="lin" valueType="num">
                                      <p:cBhvr additive="base">
                                        <p:cTn id="8" dur="500" fill="hold"/>
                                        <p:tgtEl>
                                          <p:spTgt spid="26627"/>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6628"/>
                                        </p:tgtEl>
                                        <p:attrNameLst>
                                          <p:attrName>style.visibility</p:attrName>
                                        </p:attrNameLst>
                                      </p:cBhvr>
                                      <p:to>
                                        <p:strVal val="visible"/>
                                      </p:to>
                                    </p:set>
                                    <p:anim calcmode="lin" valueType="num">
                                      <p:cBhvr additive="base">
                                        <p:cTn id="13" dur="500" fill="hold"/>
                                        <p:tgtEl>
                                          <p:spTgt spid="26628"/>
                                        </p:tgtEl>
                                        <p:attrNameLst>
                                          <p:attrName>ppt_x</p:attrName>
                                        </p:attrNameLst>
                                      </p:cBhvr>
                                      <p:tavLst>
                                        <p:tav tm="0">
                                          <p:val>
                                            <p:strVal val="#ppt_x"/>
                                          </p:val>
                                        </p:tav>
                                        <p:tav tm="100000">
                                          <p:val>
                                            <p:strVal val="#ppt_x"/>
                                          </p:val>
                                        </p:tav>
                                      </p:tavLst>
                                    </p:anim>
                                    <p:anim calcmode="lin" valueType="num">
                                      <p:cBhvr additive="base">
                                        <p:cTn id="14" dur="500" fill="hold"/>
                                        <p:tgtEl>
                                          <p:spTgt spid="26628"/>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6629"/>
                                        </p:tgtEl>
                                        <p:attrNameLst>
                                          <p:attrName>style.visibility</p:attrName>
                                        </p:attrNameLst>
                                      </p:cBhvr>
                                      <p:to>
                                        <p:strVal val="visible"/>
                                      </p:to>
                                    </p:set>
                                    <p:anim calcmode="lin" valueType="num">
                                      <p:cBhvr additive="base">
                                        <p:cTn id="19" dur="500" fill="hold"/>
                                        <p:tgtEl>
                                          <p:spTgt spid="26629"/>
                                        </p:tgtEl>
                                        <p:attrNameLst>
                                          <p:attrName>ppt_x</p:attrName>
                                        </p:attrNameLst>
                                      </p:cBhvr>
                                      <p:tavLst>
                                        <p:tav tm="0">
                                          <p:val>
                                            <p:strVal val="#ppt_x"/>
                                          </p:val>
                                        </p:tav>
                                        <p:tav tm="100000">
                                          <p:val>
                                            <p:strVal val="#ppt_x"/>
                                          </p:val>
                                        </p:tav>
                                      </p:tavLst>
                                    </p:anim>
                                    <p:anim calcmode="lin" valueType="num">
                                      <p:cBhvr additive="base">
                                        <p:cTn id="20" dur="500" fill="hold"/>
                                        <p:tgtEl>
                                          <p:spTgt spid="26629"/>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6630"/>
                                        </p:tgtEl>
                                        <p:attrNameLst>
                                          <p:attrName>style.visibility</p:attrName>
                                        </p:attrNameLst>
                                      </p:cBhvr>
                                      <p:to>
                                        <p:strVal val="visible"/>
                                      </p:to>
                                    </p:set>
                                    <p:anim calcmode="lin" valueType="num">
                                      <p:cBhvr additive="base">
                                        <p:cTn id="25" dur="500" fill="hold"/>
                                        <p:tgtEl>
                                          <p:spTgt spid="26630"/>
                                        </p:tgtEl>
                                        <p:attrNameLst>
                                          <p:attrName>ppt_x</p:attrName>
                                        </p:attrNameLst>
                                      </p:cBhvr>
                                      <p:tavLst>
                                        <p:tav tm="0">
                                          <p:val>
                                            <p:strVal val="#ppt_x"/>
                                          </p:val>
                                        </p:tav>
                                        <p:tav tm="100000">
                                          <p:val>
                                            <p:strVal val="#ppt_x"/>
                                          </p:val>
                                        </p:tav>
                                      </p:tavLst>
                                    </p:anim>
                                    <p:anim calcmode="lin" valueType="num">
                                      <p:cBhvr additive="base">
                                        <p:cTn id="26" dur="500" fill="hold"/>
                                        <p:tgtEl>
                                          <p:spTgt spid="26630"/>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6631"/>
                                        </p:tgtEl>
                                        <p:attrNameLst>
                                          <p:attrName>style.visibility</p:attrName>
                                        </p:attrNameLst>
                                      </p:cBhvr>
                                      <p:to>
                                        <p:strVal val="visible"/>
                                      </p:to>
                                    </p:set>
                                    <p:anim calcmode="lin" valueType="num">
                                      <p:cBhvr additive="base">
                                        <p:cTn id="31" dur="500" fill="hold"/>
                                        <p:tgtEl>
                                          <p:spTgt spid="26631"/>
                                        </p:tgtEl>
                                        <p:attrNameLst>
                                          <p:attrName>ppt_x</p:attrName>
                                        </p:attrNameLst>
                                      </p:cBhvr>
                                      <p:tavLst>
                                        <p:tav tm="0">
                                          <p:val>
                                            <p:strVal val="#ppt_x"/>
                                          </p:val>
                                        </p:tav>
                                        <p:tav tm="100000">
                                          <p:val>
                                            <p:strVal val="#ppt_x"/>
                                          </p:val>
                                        </p:tav>
                                      </p:tavLst>
                                    </p:anim>
                                    <p:anim calcmode="lin" valueType="num">
                                      <p:cBhvr additive="base">
                                        <p:cTn id="32" dur="500" fill="hold"/>
                                        <p:tgtEl>
                                          <p:spTgt spid="26631"/>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6634"/>
                                        </p:tgtEl>
                                        <p:attrNameLst>
                                          <p:attrName>style.visibility</p:attrName>
                                        </p:attrNameLst>
                                      </p:cBhvr>
                                      <p:to>
                                        <p:strVal val="visible"/>
                                      </p:to>
                                    </p:set>
                                    <p:anim calcmode="lin" valueType="num">
                                      <p:cBhvr additive="base">
                                        <p:cTn id="37" dur="500" fill="hold"/>
                                        <p:tgtEl>
                                          <p:spTgt spid="26634"/>
                                        </p:tgtEl>
                                        <p:attrNameLst>
                                          <p:attrName>ppt_x</p:attrName>
                                        </p:attrNameLst>
                                      </p:cBhvr>
                                      <p:tavLst>
                                        <p:tav tm="0">
                                          <p:val>
                                            <p:strVal val="#ppt_x"/>
                                          </p:val>
                                        </p:tav>
                                        <p:tav tm="100000">
                                          <p:val>
                                            <p:strVal val="#ppt_x"/>
                                          </p:val>
                                        </p:tav>
                                      </p:tavLst>
                                    </p:anim>
                                    <p:anim calcmode="lin" valueType="num">
                                      <p:cBhvr additive="base">
                                        <p:cTn id="38" dur="500" fill="hold"/>
                                        <p:tgtEl>
                                          <p:spTgt spid="2663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p:bldP spid="26628" grpId="0"/>
      <p:bldP spid="26629" grpId="0"/>
      <p:bldP spid="26630" grpId="0"/>
      <p:bldP spid="26631" grpId="0"/>
      <p:bldP spid="26634"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8" name="Picture 3" descr="salt_marsh_aerial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4800600" cy="3840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059" name="Text Box 6"/>
          <p:cNvSpPr txBox="1">
            <a:spLocks noChangeArrowheads="1"/>
          </p:cNvSpPr>
          <p:nvPr/>
        </p:nvSpPr>
        <p:spPr bwMode="auto">
          <a:xfrm>
            <a:off x="5241925" y="650875"/>
            <a:ext cx="2597186"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US" dirty="0" err="1">
                <a:latin typeface="+mj-lt"/>
              </a:rPr>
              <a:t>Submergent</a:t>
            </a:r>
            <a:r>
              <a:rPr lang="en-US" dirty="0">
                <a:latin typeface="+mj-lt"/>
              </a:rPr>
              <a:t> Coast</a:t>
            </a:r>
          </a:p>
        </p:txBody>
      </p:sp>
      <p:pic>
        <p:nvPicPr>
          <p:cNvPr id="45060" name="Picture 10" descr="slf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640138"/>
            <a:ext cx="4286250" cy="3217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1" name="Picture 12" descr="mrlc2000"/>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11638" y="1905000"/>
            <a:ext cx="4932362" cy="495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6114523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2" name="Picture 3" descr="breivi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6083300" cy="3729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083" name="Picture 5" descr="(graph)"/>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38800" y="838200"/>
            <a:ext cx="3505200" cy="295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084" name="Picture 7" descr="fig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00600" y="3962400"/>
            <a:ext cx="4343400" cy="2500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085" name="Picture 9" descr="CAcoast"/>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4205288"/>
            <a:ext cx="4748213" cy="2652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6086" name="Text Box 10"/>
          <p:cNvSpPr txBox="1">
            <a:spLocks noChangeArrowheads="1"/>
          </p:cNvSpPr>
          <p:nvPr/>
        </p:nvSpPr>
        <p:spPr bwMode="auto">
          <a:xfrm>
            <a:off x="6248400" y="228600"/>
            <a:ext cx="2263761"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US" dirty="0">
                <a:latin typeface="+mj-lt"/>
              </a:rPr>
              <a:t>Emergent Coast</a:t>
            </a:r>
          </a:p>
        </p:txBody>
      </p:sp>
    </p:spTree>
    <p:extLst>
      <p:ext uri="{BB962C8B-B14F-4D97-AF65-F5344CB8AC3E}">
        <p14:creationId xmlns:p14="http://schemas.microsoft.com/office/powerpoint/2010/main" val="1090123745"/>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1638325" y="260648"/>
            <a:ext cx="7505675" cy="5634473"/>
          </a:xfrm>
          <a:prstGeom prst="rect">
            <a:avLst/>
          </a:prstGeom>
          <a:noFill/>
          <a:ln w="9525">
            <a:noFill/>
            <a:miter lim="800000"/>
            <a:headEnd/>
            <a:tailEnd/>
          </a:ln>
        </p:spPr>
      </p:pic>
      <p:pic>
        <p:nvPicPr>
          <p:cNvPr id="2051" name="Picture 3"/>
          <p:cNvPicPr>
            <a:picLocks noChangeAspect="1" noChangeArrowheads="1"/>
          </p:cNvPicPr>
          <p:nvPr/>
        </p:nvPicPr>
        <p:blipFill>
          <a:blip r:embed="rId3" cstate="print"/>
          <a:srcRect/>
          <a:stretch>
            <a:fillRect/>
          </a:stretch>
        </p:blipFill>
        <p:spPr bwMode="auto">
          <a:xfrm>
            <a:off x="323528" y="5157192"/>
            <a:ext cx="1872208" cy="1375626"/>
          </a:xfrm>
          <a:prstGeom prst="rect">
            <a:avLst/>
          </a:prstGeom>
          <a:noFill/>
          <a:ln w="9525">
            <a:noFill/>
            <a:miter lim="800000"/>
            <a:headEnd/>
            <a:tailEnd/>
          </a:ln>
        </p:spPr>
      </p:pic>
      <p:sp>
        <p:nvSpPr>
          <p:cNvPr id="4" name="TextBox 3"/>
          <p:cNvSpPr txBox="1"/>
          <p:nvPr/>
        </p:nvSpPr>
        <p:spPr>
          <a:xfrm>
            <a:off x="357158" y="500042"/>
            <a:ext cx="917174" cy="369332"/>
          </a:xfrm>
          <a:prstGeom prst="rect">
            <a:avLst/>
          </a:prstGeom>
          <a:noFill/>
        </p:spPr>
        <p:txBody>
          <a:bodyPr wrap="none" rtlCol="0">
            <a:spAutoFit/>
          </a:bodyPr>
          <a:lstStyle/>
          <a:p>
            <a:r>
              <a:rPr lang="en-GB" dirty="0" err="1">
                <a:solidFill>
                  <a:prstClr val="black"/>
                </a:solidFill>
              </a:rPr>
              <a:t>Valentin</a:t>
            </a:r>
            <a:endParaRPr lang="en-US" dirty="0">
              <a:solidFill>
                <a:prstClr val="black"/>
              </a:solidFill>
            </a:endParaRPr>
          </a:p>
        </p:txBody>
      </p:sp>
    </p:spTree>
    <p:extLst>
      <p:ext uri="{BB962C8B-B14F-4D97-AF65-F5344CB8AC3E}">
        <p14:creationId xmlns:p14="http://schemas.microsoft.com/office/powerpoint/2010/main" val="2174847764"/>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12" descr="w9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6013" y="3048000"/>
            <a:ext cx="5487987"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07" name="Picture 14" descr="F05_1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862388"/>
            <a:ext cx="3733800" cy="277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08" name="Picture 20" descr="nasa_muddy_delta"/>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6773863" cy="386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109" name="Text Box 21"/>
          <p:cNvSpPr txBox="1">
            <a:spLocks noChangeArrowheads="1"/>
          </p:cNvSpPr>
          <p:nvPr/>
        </p:nvSpPr>
        <p:spPr bwMode="auto">
          <a:xfrm>
            <a:off x="6876256" y="332656"/>
            <a:ext cx="2016224"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US" dirty="0">
                <a:latin typeface="+mj-lt"/>
              </a:rPr>
              <a:t>Depositional Coast – </a:t>
            </a:r>
          </a:p>
          <a:p>
            <a:pPr eaLnBrk="1" hangingPunct="1"/>
            <a:r>
              <a:rPr lang="en-US" dirty="0">
                <a:latin typeface="+mj-lt"/>
              </a:rPr>
              <a:t>Mississippi River Delta</a:t>
            </a:r>
          </a:p>
        </p:txBody>
      </p:sp>
    </p:spTree>
    <p:extLst>
      <p:ext uri="{BB962C8B-B14F-4D97-AF65-F5344CB8AC3E}">
        <p14:creationId xmlns:p14="http://schemas.microsoft.com/office/powerpoint/2010/main" val="469969971"/>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3" descr="Apostl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700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8131" name="Text Box 4"/>
          <p:cNvSpPr txBox="1">
            <a:spLocks noChangeArrowheads="1"/>
          </p:cNvSpPr>
          <p:nvPr/>
        </p:nvSpPr>
        <p:spPr bwMode="auto">
          <a:xfrm>
            <a:off x="6156176" y="6045693"/>
            <a:ext cx="2448106"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US" dirty="0">
                <a:solidFill>
                  <a:schemeClr val="bg1"/>
                </a:solidFill>
                <a:latin typeface="+mj-lt"/>
              </a:rPr>
              <a:t>Erosional Coast – </a:t>
            </a:r>
          </a:p>
          <a:p>
            <a:pPr eaLnBrk="1" hangingPunct="1"/>
            <a:r>
              <a:rPr lang="en-US" dirty="0">
                <a:solidFill>
                  <a:schemeClr val="bg1"/>
                </a:solidFill>
                <a:latin typeface="+mj-lt"/>
              </a:rPr>
              <a:t>“12 Apostles” </a:t>
            </a:r>
          </a:p>
        </p:txBody>
      </p:sp>
      <p:sp>
        <p:nvSpPr>
          <p:cNvPr id="48132" name="Rectangle 5"/>
          <p:cNvSpPr>
            <a:spLocks noChangeArrowheads="1"/>
          </p:cNvSpPr>
          <p:nvPr/>
        </p:nvSpPr>
        <p:spPr bwMode="auto">
          <a:xfrm>
            <a:off x="85725" y="27035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a:p>
        </p:txBody>
      </p:sp>
      <p:pic>
        <p:nvPicPr>
          <p:cNvPr id="48133" name="Picture 7" descr="w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28600"/>
            <a:ext cx="2765425" cy="1360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8134" name="Rectangle 8"/>
          <p:cNvSpPr>
            <a:spLocks noChangeArrowheads="1"/>
          </p:cNvSpPr>
          <p:nvPr/>
        </p:nvSpPr>
        <p:spPr bwMode="auto">
          <a:xfrm>
            <a:off x="106363" y="26400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a:p>
        </p:txBody>
      </p:sp>
      <p:pic>
        <p:nvPicPr>
          <p:cNvPr id="48135" name="Picture 10" descr="w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00400" y="228600"/>
            <a:ext cx="2674938" cy="148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8136" name="Rectangle 11"/>
          <p:cNvSpPr>
            <a:spLocks noChangeArrowheads="1"/>
          </p:cNvSpPr>
          <p:nvPr/>
        </p:nvSpPr>
        <p:spPr bwMode="auto">
          <a:xfrm>
            <a:off x="68263" y="2828925"/>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a:p>
        </p:txBody>
      </p:sp>
      <p:pic>
        <p:nvPicPr>
          <p:cNvPr id="48137" name="Picture 13" descr="w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04800" y="2209800"/>
            <a:ext cx="2674938"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8138" name="Rectangle 14"/>
          <p:cNvSpPr>
            <a:spLocks noChangeArrowheads="1"/>
          </p:cNvSpPr>
          <p:nvPr/>
        </p:nvSpPr>
        <p:spPr bwMode="auto">
          <a:xfrm>
            <a:off x="68263" y="273685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endParaRPr lang="en-US"/>
          </a:p>
        </p:txBody>
      </p:sp>
      <p:pic>
        <p:nvPicPr>
          <p:cNvPr id="48139" name="Picture 16" descr="w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04800" y="5565775"/>
            <a:ext cx="2789238" cy="1292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80855603"/>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4" name="Picture 5" descr="r6-1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85800"/>
            <a:ext cx="9144000" cy="617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55" name="Picture 7" descr="BCPlate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4114800" cy="281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156" name="Text Box 9"/>
          <p:cNvSpPr txBox="1">
            <a:spLocks noChangeArrowheads="1"/>
          </p:cNvSpPr>
          <p:nvPr/>
        </p:nvSpPr>
        <p:spPr bwMode="auto">
          <a:xfrm>
            <a:off x="5181600" y="228600"/>
            <a:ext cx="279435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US" dirty="0">
                <a:latin typeface="+mj-lt"/>
              </a:rPr>
              <a:t>Convergent Coast – </a:t>
            </a:r>
          </a:p>
        </p:txBody>
      </p:sp>
    </p:spTree>
    <p:extLst>
      <p:ext uri="{BB962C8B-B14F-4D97-AF65-F5344CB8AC3E}">
        <p14:creationId xmlns:p14="http://schemas.microsoft.com/office/powerpoint/2010/main" val="3007146298"/>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5" descr="C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000" y="0"/>
            <a:ext cx="6354763" cy="6675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0179" name="Text Box 6"/>
          <p:cNvSpPr txBox="1">
            <a:spLocks noChangeArrowheads="1"/>
          </p:cNvSpPr>
          <p:nvPr/>
        </p:nvSpPr>
        <p:spPr bwMode="auto">
          <a:xfrm>
            <a:off x="6444208" y="1793949"/>
            <a:ext cx="2088232"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US" dirty="0" smtClean="0">
                <a:latin typeface="+mn-lt"/>
              </a:rPr>
              <a:t>Passive margin coast: Trailing </a:t>
            </a:r>
            <a:r>
              <a:rPr lang="en-US" dirty="0">
                <a:latin typeface="+mn-lt"/>
              </a:rPr>
              <a:t>Coast </a:t>
            </a:r>
            <a:r>
              <a:rPr lang="en-US" dirty="0"/>
              <a:t>– </a:t>
            </a:r>
          </a:p>
        </p:txBody>
      </p:sp>
    </p:spTree>
    <p:extLst>
      <p:ext uri="{BB962C8B-B14F-4D97-AF65-F5344CB8AC3E}">
        <p14:creationId xmlns:p14="http://schemas.microsoft.com/office/powerpoint/2010/main" val="938325078"/>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2" name="Picture 5" descr="eaa-14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41148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03" name="Picture 6" descr="MissDelta_TAS200114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61013" y="0"/>
            <a:ext cx="3582987" cy="403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04" name="Picture 3" descr="delta"/>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8200" y="3675063"/>
            <a:ext cx="3962400" cy="3182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05" name="Text Box 7"/>
          <p:cNvSpPr txBox="1">
            <a:spLocks noChangeArrowheads="1"/>
          </p:cNvSpPr>
          <p:nvPr/>
        </p:nvSpPr>
        <p:spPr bwMode="auto">
          <a:xfrm>
            <a:off x="6172200" y="4572000"/>
            <a:ext cx="2630848"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US" dirty="0">
                <a:latin typeface="+mj-lt"/>
              </a:rPr>
              <a:t>Delta Classification</a:t>
            </a:r>
          </a:p>
          <a:p>
            <a:pPr eaLnBrk="1" hangingPunct="1"/>
            <a:r>
              <a:rPr lang="en-US" dirty="0">
                <a:latin typeface="+mj-lt"/>
              </a:rPr>
              <a:t>-</a:t>
            </a:r>
            <a:r>
              <a:rPr lang="en-US" dirty="0">
                <a:solidFill>
                  <a:srgbClr val="00B050"/>
                </a:solidFill>
                <a:latin typeface="+mj-lt"/>
              </a:rPr>
              <a:t>tide dominated</a:t>
            </a:r>
          </a:p>
          <a:p>
            <a:pPr eaLnBrk="1" hangingPunct="1"/>
            <a:r>
              <a:rPr lang="en-US" dirty="0">
                <a:solidFill>
                  <a:srgbClr val="00B050"/>
                </a:solidFill>
                <a:latin typeface="+mj-lt"/>
              </a:rPr>
              <a:t>-river dominated</a:t>
            </a:r>
          </a:p>
          <a:p>
            <a:pPr eaLnBrk="1" hangingPunct="1"/>
            <a:r>
              <a:rPr lang="en-US" dirty="0">
                <a:solidFill>
                  <a:srgbClr val="00B050"/>
                </a:solidFill>
                <a:latin typeface="+mj-lt"/>
              </a:rPr>
              <a:t>-wave dominated</a:t>
            </a:r>
          </a:p>
        </p:txBody>
      </p:sp>
    </p:spTree>
    <p:extLst>
      <p:ext uri="{BB962C8B-B14F-4D97-AF65-F5344CB8AC3E}">
        <p14:creationId xmlns:p14="http://schemas.microsoft.com/office/powerpoint/2010/main" val="2740803410"/>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2195736" y="1628800"/>
            <a:ext cx="4735820" cy="5116430"/>
          </a:xfrm>
          <a:prstGeom prst="rect">
            <a:avLst/>
          </a:prstGeom>
          <a:noFill/>
          <a:ln w="9525">
            <a:noFill/>
            <a:miter lim="800000"/>
            <a:headEnd/>
            <a:tailEnd/>
          </a:ln>
        </p:spPr>
      </p:pic>
      <p:sp>
        <p:nvSpPr>
          <p:cNvPr id="3" name="TextBox 2"/>
          <p:cNvSpPr txBox="1"/>
          <p:nvPr/>
        </p:nvSpPr>
        <p:spPr>
          <a:xfrm>
            <a:off x="571472" y="714356"/>
            <a:ext cx="2357454" cy="830997"/>
          </a:xfrm>
          <a:prstGeom prst="rect">
            <a:avLst/>
          </a:prstGeom>
          <a:noFill/>
        </p:spPr>
        <p:txBody>
          <a:bodyPr wrap="square" rtlCol="0">
            <a:spAutoFit/>
          </a:bodyPr>
          <a:lstStyle/>
          <a:p>
            <a:r>
              <a:rPr lang="en-GB" sz="2400" dirty="0">
                <a:solidFill>
                  <a:prstClr val="black"/>
                </a:solidFill>
              </a:rPr>
              <a:t>Boyd et al (from </a:t>
            </a:r>
            <a:r>
              <a:rPr lang="en-GB" sz="2400" dirty="0" err="1">
                <a:solidFill>
                  <a:prstClr val="black"/>
                </a:solidFill>
              </a:rPr>
              <a:t>Masselink</a:t>
            </a:r>
            <a:r>
              <a:rPr lang="en-GB" sz="2400" dirty="0">
                <a:solidFill>
                  <a:prstClr val="black"/>
                </a:solidFill>
              </a:rPr>
              <a:t>)</a:t>
            </a:r>
            <a:endParaRPr lang="en-US" sz="2400" dirty="0">
              <a:solidFill>
                <a:prstClr val="black"/>
              </a:solidFill>
            </a:endParaRPr>
          </a:p>
        </p:txBody>
      </p:sp>
    </p:spTree>
    <p:extLst>
      <p:ext uri="{BB962C8B-B14F-4D97-AF65-F5344CB8AC3E}">
        <p14:creationId xmlns:p14="http://schemas.microsoft.com/office/powerpoint/2010/main" val="3166954062"/>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428596" y="2500306"/>
            <a:ext cx="8429684" cy="4000528"/>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 name="Content Placeholder 2"/>
          <p:cNvSpPr>
            <a:spLocks noGrp="1"/>
          </p:cNvSpPr>
          <p:nvPr>
            <p:ph idx="1"/>
          </p:nvPr>
        </p:nvSpPr>
        <p:spPr>
          <a:xfrm>
            <a:off x="827584" y="1242962"/>
            <a:ext cx="7408333" cy="3450696"/>
          </a:xfrm>
        </p:spPr>
        <p:txBody>
          <a:bodyPr/>
          <a:lstStyle/>
          <a:p>
            <a:r>
              <a:rPr lang="en-GB" dirty="0" smtClean="0"/>
              <a:t>Classification used for policy development</a:t>
            </a:r>
          </a:p>
          <a:p>
            <a:r>
              <a:rPr lang="en-GB" dirty="0" smtClean="0"/>
              <a:t>What are they based/not based on?</a:t>
            </a:r>
            <a:endParaRPr lang="en-GB" dirty="0"/>
          </a:p>
        </p:txBody>
      </p:sp>
      <p:sp>
        <p:nvSpPr>
          <p:cNvPr id="2" name="Title 1"/>
          <p:cNvSpPr>
            <a:spLocks noGrp="1"/>
          </p:cNvSpPr>
          <p:nvPr>
            <p:ph type="title"/>
          </p:nvPr>
        </p:nvSpPr>
        <p:spPr/>
        <p:txBody>
          <a:bodyPr>
            <a:normAutofit/>
          </a:bodyPr>
          <a:lstStyle/>
          <a:p>
            <a:r>
              <a:rPr lang="en-GB" dirty="0" smtClean="0"/>
              <a:t>Australian Government 2012</a:t>
            </a:r>
            <a:endParaRPr lang="en-GB" dirty="0"/>
          </a:p>
        </p:txBody>
      </p:sp>
      <p:pic>
        <p:nvPicPr>
          <p:cNvPr id="82946" name="Picture 2" descr="http://www.anra.gov.au/topics/coasts/pubs/national/images/g1_1.gif"/>
          <p:cNvPicPr>
            <a:picLocks noChangeAspect="1" noChangeArrowheads="1"/>
          </p:cNvPicPr>
          <p:nvPr/>
        </p:nvPicPr>
        <p:blipFill>
          <a:blip r:embed="rId2" cstate="print"/>
          <a:srcRect/>
          <a:stretch>
            <a:fillRect/>
          </a:stretch>
        </p:blipFill>
        <p:spPr bwMode="auto">
          <a:xfrm>
            <a:off x="539552" y="2636912"/>
            <a:ext cx="3810000" cy="3800476"/>
          </a:xfrm>
          <a:prstGeom prst="rect">
            <a:avLst/>
          </a:prstGeom>
          <a:noFill/>
        </p:spPr>
      </p:pic>
      <p:pic>
        <p:nvPicPr>
          <p:cNvPr id="82948" name="Picture 4" descr="http://www.ozcoasts.gov.au/conceptual_mods/images/Ternary.jpg"/>
          <p:cNvPicPr>
            <a:picLocks noChangeAspect="1" noChangeArrowheads="1"/>
          </p:cNvPicPr>
          <p:nvPr/>
        </p:nvPicPr>
        <p:blipFill>
          <a:blip r:embed="rId3" cstate="print"/>
          <a:srcRect/>
          <a:stretch>
            <a:fillRect/>
          </a:stretch>
        </p:blipFill>
        <p:spPr bwMode="auto">
          <a:xfrm>
            <a:off x="5076056" y="2996952"/>
            <a:ext cx="3333750" cy="3333750"/>
          </a:xfrm>
          <a:prstGeom prst="rect">
            <a:avLst/>
          </a:prstGeom>
          <a:noFill/>
        </p:spPr>
      </p:pic>
      <p:sp>
        <p:nvSpPr>
          <p:cNvPr id="4" name="TextBox 3"/>
          <p:cNvSpPr txBox="1"/>
          <p:nvPr/>
        </p:nvSpPr>
        <p:spPr>
          <a:xfrm>
            <a:off x="4139952" y="3212976"/>
            <a:ext cx="936104" cy="369332"/>
          </a:xfrm>
          <a:prstGeom prst="rect">
            <a:avLst/>
          </a:prstGeom>
          <a:noFill/>
        </p:spPr>
        <p:txBody>
          <a:bodyPr wrap="square" rtlCol="0">
            <a:spAutoFit/>
          </a:bodyPr>
          <a:lstStyle/>
          <a:p>
            <a:r>
              <a:rPr lang="en-GB" dirty="0" smtClean="0"/>
              <a:t>Deltas</a:t>
            </a:r>
            <a:endParaRPr lang="en-GB" dirty="0"/>
          </a:p>
        </p:txBody>
      </p:sp>
      <p:cxnSp>
        <p:nvCxnSpPr>
          <p:cNvPr id="7" name="Straight Arrow Connector 6"/>
          <p:cNvCxnSpPr/>
          <p:nvPr/>
        </p:nvCxnSpPr>
        <p:spPr>
          <a:xfrm flipH="1">
            <a:off x="2987824" y="3397642"/>
            <a:ext cx="1008112" cy="184666"/>
          </a:xfrm>
          <a:prstGeom prst="straightConnector1">
            <a:avLst/>
          </a:prstGeom>
          <a:ln w="19050">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5148064" y="3397642"/>
            <a:ext cx="1152128" cy="276999"/>
          </a:xfrm>
          <a:prstGeom prst="straightConnector1">
            <a:avLst/>
          </a:prstGeom>
          <a:ln w="19050">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8850006"/>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a:p>
        </p:txBody>
      </p:sp>
      <p:sp>
        <p:nvSpPr>
          <p:cNvPr id="2" name="Title 1"/>
          <p:cNvSpPr>
            <a:spLocks noGrp="1"/>
          </p:cNvSpPr>
          <p:nvPr>
            <p:ph type="title"/>
          </p:nvPr>
        </p:nvSpPr>
        <p:spPr/>
        <p:txBody>
          <a:bodyPr>
            <a:normAutofit/>
          </a:bodyPr>
          <a:lstStyle/>
          <a:p>
            <a:r>
              <a:rPr lang="en-GB" dirty="0" smtClean="0"/>
              <a:t>USGS (2012) </a:t>
            </a:r>
            <a:r>
              <a:rPr lang="en-GB" sz="1600" dirty="0" smtClean="0">
                <a:solidFill>
                  <a:schemeClr val="accent2">
                    <a:lumMod val="60000"/>
                    <a:lumOff val="40000"/>
                  </a:schemeClr>
                </a:solidFill>
              </a:rPr>
              <a:t>(http://coastal.er.usgs.gov/coastal-classification/class.html)</a:t>
            </a:r>
            <a:endParaRPr lang="en-GB" dirty="0">
              <a:solidFill>
                <a:schemeClr val="accent2">
                  <a:lumMod val="60000"/>
                  <a:lumOff val="40000"/>
                </a:schemeClr>
              </a:solidFill>
            </a:endParaRPr>
          </a:p>
        </p:txBody>
      </p:sp>
      <p:pic>
        <p:nvPicPr>
          <p:cNvPr id="83970" name="Picture 2" descr="http://coastal.er.usgs.gov/coastal-classification/images/figures/fig2-large.gif"/>
          <p:cNvPicPr>
            <a:picLocks noChangeAspect="1" noChangeArrowheads="1"/>
          </p:cNvPicPr>
          <p:nvPr/>
        </p:nvPicPr>
        <p:blipFill>
          <a:blip r:embed="rId2" cstate="print"/>
          <a:srcRect/>
          <a:stretch>
            <a:fillRect/>
          </a:stretch>
        </p:blipFill>
        <p:spPr bwMode="auto">
          <a:xfrm>
            <a:off x="827584" y="1484784"/>
            <a:ext cx="7272808" cy="5054962"/>
          </a:xfrm>
          <a:prstGeom prst="rect">
            <a:avLst/>
          </a:prstGeom>
          <a:noFill/>
        </p:spPr>
      </p:pic>
    </p:spTree>
    <p:extLst>
      <p:ext uri="{BB962C8B-B14F-4D97-AF65-F5344CB8AC3E}">
        <p14:creationId xmlns:p14="http://schemas.microsoft.com/office/powerpoint/2010/main" val="3262624996"/>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A. WAVE-DOMINATED COASTS</a:t>
            </a:r>
            <a:endParaRPr lang="en-US" dirty="0"/>
          </a:p>
        </p:txBody>
      </p:sp>
      <p:sp>
        <p:nvSpPr>
          <p:cNvPr id="7" name="Content Placeholder 6"/>
          <p:cNvSpPr>
            <a:spLocks noGrp="1"/>
          </p:cNvSpPr>
          <p:nvPr>
            <p:ph sz="quarter" idx="13"/>
          </p:nvPr>
        </p:nvSpPr>
        <p:spPr/>
        <p:txBody>
          <a:bodyPr>
            <a:normAutofit/>
          </a:bodyPr>
          <a:lstStyle/>
          <a:p>
            <a:r>
              <a:rPr lang="en-GB" dirty="0" smtClean="0"/>
              <a:t>Sediment is linked by sediment transport pathways</a:t>
            </a:r>
          </a:p>
          <a:p>
            <a:endParaRPr lang="en-GB" dirty="0" smtClean="0"/>
          </a:p>
          <a:p>
            <a:endParaRPr lang="en-US" dirty="0"/>
          </a:p>
        </p:txBody>
      </p:sp>
      <p:graphicFrame>
        <p:nvGraphicFramePr>
          <p:cNvPr id="5" name="Content Placeholder 4"/>
          <p:cNvGraphicFramePr>
            <a:graphicFrameLocks noGrp="1"/>
          </p:cNvGraphicFramePr>
          <p:nvPr>
            <p:ph sz="quarter" idx="14"/>
          </p:nvPr>
        </p:nvGraphicFramePr>
        <p:xfrm>
          <a:off x="3851920" y="1412776"/>
          <a:ext cx="4978896" cy="5257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3476755"/>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0"/>
            <a:ext cx="8229600" cy="836712"/>
          </a:xfrm>
        </p:spPr>
        <p:txBody>
          <a:bodyPr/>
          <a:lstStyle/>
          <a:p>
            <a:r>
              <a:rPr lang="en-GB" dirty="0" smtClean="0"/>
              <a:t>Barriers</a:t>
            </a:r>
            <a:endParaRPr lang="en-GB" dirty="0"/>
          </a:p>
        </p:txBody>
      </p:sp>
      <p:sp>
        <p:nvSpPr>
          <p:cNvPr id="3" name="Content Placeholder 2"/>
          <p:cNvSpPr>
            <a:spLocks noGrp="1"/>
          </p:cNvSpPr>
          <p:nvPr>
            <p:ph sz="quarter" idx="13"/>
          </p:nvPr>
        </p:nvSpPr>
        <p:spPr>
          <a:xfrm>
            <a:off x="457200" y="836712"/>
            <a:ext cx="3970784" cy="5688632"/>
          </a:xfrm>
        </p:spPr>
        <p:txBody>
          <a:bodyPr>
            <a:normAutofit fontScale="77500" lnSpcReduction="20000"/>
          </a:bodyPr>
          <a:lstStyle/>
          <a:p>
            <a:r>
              <a:rPr lang="en-GB" dirty="0" smtClean="0"/>
              <a:t>Barrier islands with shallow coastal lagoons (e.g. Netherlands)</a:t>
            </a:r>
          </a:p>
          <a:p>
            <a:r>
              <a:rPr lang="en-GB" dirty="0" smtClean="0"/>
              <a:t>Swash aligned </a:t>
            </a:r>
          </a:p>
          <a:p>
            <a:pPr lvl="1"/>
            <a:r>
              <a:rPr lang="en-GB" dirty="0" smtClean="0"/>
              <a:t>Closed to LSD</a:t>
            </a:r>
          </a:p>
          <a:p>
            <a:pPr lvl="1"/>
            <a:r>
              <a:rPr lang="en-GB" dirty="0" smtClean="0"/>
              <a:t>Long term stability</a:t>
            </a:r>
          </a:p>
          <a:p>
            <a:pPr lvl="1"/>
            <a:r>
              <a:rPr lang="en-GB" dirty="0" smtClean="0"/>
              <a:t>Seasonal change</a:t>
            </a:r>
          </a:p>
          <a:p>
            <a:r>
              <a:rPr lang="en-GB" dirty="0" smtClean="0"/>
              <a:t>Drift aligned (</a:t>
            </a:r>
            <a:r>
              <a:rPr lang="en-GB" dirty="0" err="1" smtClean="0"/>
              <a:t>e.g.spits</a:t>
            </a:r>
            <a:r>
              <a:rPr lang="en-GB" dirty="0" smtClean="0"/>
              <a:t>)</a:t>
            </a:r>
          </a:p>
          <a:p>
            <a:pPr lvl="1"/>
            <a:r>
              <a:rPr lang="en-GB" dirty="0" smtClean="0"/>
              <a:t>LSD Spits</a:t>
            </a:r>
          </a:p>
          <a:p>
            <a:pPr lvl="1"/>
            <a:r>
              <a:rPr lang="en-GB" dirty="0" smtClean="0"/>
              <a:t>Sensitive to change (esp. Sediment supply) (</a:t>
            </a:r>
            <a:r>
              <a:rPr lang="en-GB" dirty="0" err="1" smtClean="0"/>
              <a:t>Masselink</a:t>
            </a:r>
            <a:r>
              <a:rPr lang="en-GB" dirty="0" smtClean="0"/>
              <a:t> &amp; Hughes, 2003)</a:t>
            </a:r>
          </a:p>
          <a:p>
            <a:r>
              <a:rPr lang="en-GB" dirty="0" err="1" smtClean="0"/>
              <a:t>Transgressive</a:t>
            </a:r>
            <a:r>
              <a:rPr lang="en-GB" dirty="0" smtClean="0"/>
              <a:t> (refer to next slide)</a:t>
            </a:r>
          </a:p>
          <a:p>
            <a:pPr lvl="1"/>
            <a:r>
              <a:rPr lang="en-GB" dirty="0" smtClean="0"/>
              <a:t>Migrate landwards due to rising SL</a:t>
            </a:r>
          </a:p>
          <a:p>
            <a:pPr lvl="1"/>
            <a:r>
              <a:rPr lang="en-GB" dirty="0" err="1" smtClean="0"/>
              <a:t>Neg</a:t>
            </a:r>
            <a:r>
              <a:rPr lang="en-GB" dirty="0" smtClean="0"/>
              <a:t>- sediment budget</a:t>
            </a:r>
          </a:p>
          <a:p>
            <a:pPr lvl="1"/>
            <a:r>
              <a:rPr lang="en-GB" dirty="0" smtClean="0"/>
              <a:t>Lagoon VG for conservation</a:t>
            </a:r>
          </a:p>
          <a:p>
            <a:r>
              <a:rPr lang="en-GB" dirty="0" smtClean="0"/>
              <a:t>Regressive</a:t>
            </a:r>
          </a:p>
          <a:p>
            <a:r>
              <a:rPr lang="en-GB" dirty="0" smtClean="0"/>
              <a:t>Migrate seaward due to receding SL /</a:t>
            </a:r>
            <a:r>
              <a:rPr lang="en-GB" dirty="0" err="1" smtClean="0"/>
              <a:t>pos+sediment</a:t>
            </a:r>
            <a:r>
              <a:rPr lang="en-GB" dirty="0" smtClean="0"/>
              <a:t> budgets</a:t>
            </a:r>
          </a:p>
          <a:p>
            <a:r>
              <a:rPr lang="en-GB" dirty="0" smtClean="0"/>
              <a:t>Landward sediments are deposited.</a:t>
            </a:r>
          </a:p>
          <a:p>
            <a:r>
              <a:rPr lang="en-GB" dirty="0" err="1" smtClean="0"/>
              <a:t>Aolian</a:t>
            </a:r>
            <a:r>
              <a:rPr lang="en-GB" dirty="0" smtClean="0"/>
              <a:t> deposits</a:t>
            </a:r>
          </a:p>
          <a:p>
            <a:endParaRPr lang="en-GB" dirty="0"/>
          </a:p>
        </p:txBody>
      </p:sp>
      <p:cxnSp>
        <p:nvCxnSpPr>
          <p:cNvPr id="11" name="Straight Connector 10"/>
          <p:cNvCxnSpPr/>
          <p:nvPr/>
        </p:nvCxnSpPr>
        <p:spPr>
          <a:xfrm>
            <a:off x="5580112" y="1628800"/>
            <a:ext cx="2664296" cy="1588"/>
          </a:xfrm>
          <a:prstGeom prst="line">
            <a:avLst/>
          </a:prstGeom>
          <a:ln w="76200">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5580112" y="2276872"/>
            <a:ext cx="2664296" cy="1588"/>
          </a:xfrm>
          <a:prstGeom prst="line">
            <a:avLst/>
          </a:prstGeom>
          <a:ln w="38100">
            <a:solidFill>
              <a:srgbClr val="00B0F0"/>
            </a:solidFill>
          </a:ln>
        </p:spPr>
        <p:style>
          <a:lnRef idx="1">
            <a:schemeClr val="accent1"/>
          </a:lnRef>
          <a:fillRef idx="0">
            <a:schemeClr val="accent1"/>
          </a:fillRef>
          <a:effectRef idx="0">
            <a:schemeClr val="accent1"/>
          </a:effectRef>
          <a:fontRef idx="minor">
            <a:schemeClr val="tx1"/>
          </a:fontRef>
        </p:style>
      </p:cxnSp>
      <p:grpSp>
        <p:nvGrpSpPr>
          <p:cNvPr id="35" name="Group 34"/>
          <p:cNvGrpSpPr/>
          <p:nvPr/>
        </p:nvGrpSpPr>
        <p:grpSpPr>
          <a:xfrm>
            <a:off x="5580112" y="1124744"/>
            <a:ext cx="3312368" cy="5256584"/>
            <a:chOff x="4572000" y="1196752"/>
            <a:chExt cx="3312368" cy="5256584"/>
          </a:xfrm>
        </p:grpSpPr>
        <p:cxnSp>
          <p:nvCxnSpPr>
            <p:cNvPr id="14" name="Straight Connector 13"/>
            <p:cNvCxnSpPr/>
            <p:nvPr/>
          </p:nvCxnSpPr>
          <p:spPr>
            <a:xfrm>
              <a:off x="4572000" y="2708920"/>
              <a:ext cx="2664296" cy="1588"/>
            </a:xfrm>
            <a:prstGeom prst="line">
              <a:avLst/>
            </a:prstGeom>
            <a:ln w="38100">
              <a:solidFill>
                <a:srgbClr val="00B0F0"/>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4572000" y="3140968"/>
              <a:ext cx="2664296" cy="1588"/>
            </a:xfrm>
            <a:prstGeom prst="line">
              <a:avLst/>
            </a:prstGeom>
            <a:ln w="38100">
              <a:solidFill>
                <a:srgbClr val="00B0F0"/>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4572000" y="3501008"/>
              <a:ext cx="2664296" cy="1588"/>
            </a:xfrm>
            <a:prstGeom prst="line">
              <a:avLst/>
            </a:prstGeom>
            <a:ln w="38100">
              <a:solidFill>
                <a:srgbClr val="00B0F0"/>
              </a:solidFill>
            </a:ln>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4572000" y="1196752"/>
              <a:ext cx="2143536" cy="369332"/>
            </a:xfrm>
            <a:prstGeom prst="rect">
              <a:avLst/>
            </a:prstGeom>
            <a:noFill/>
          </p:spPr>
          <p:txBody>
            <a:bodyPr wrap="none" rtlCol="0">
              <a:spAutoFit/>
            </a:bodyPr>
            <a:lstStyle/>
            <a:p>
              <a:r>
                <a:rPr lang="en-GB" dirty="0">
                  <a:solidFill>
                    <a:prstClr val="black"/>
                  </a:solidFill>
                </a:rPr>
                <a:t>Swash aligned beach</a:t>
              </a:r>
            </a:p>
          </p:txBody>
        </p:sp>
        <p:sp>
          <p:nvSpPr>
            <p:cNvPr id="21" name="TextBox 20"/>
            <p:cNvSpPr txBox="1"/>
            <p:nvPr/>
          </p:nvSpPr>
          <p:spPr>
            <a:xfrm>
              <a:off x="5220072" y="2348880"/>
              <a:ext cx="814775" cy="369332"/>
            </a:xfrm>
            <a:prstGeom prst="rect">
              <a:avLst/>
            </a:prstGeom>
            <a:noFill/>
          </p:spPr>
          <p:txBody>
            <a:bodyPr wrap="none" rtlCol="0">
              <a:spAutoFit/>
            </a:bodyPr>
            <a:lstStyle/>
            <a:p>
              <a:r>
                <a:rPr lang="en-GB" dirty="0">
                  <a:solidFill>
                    <a:prstClr val="black"/>
                  </a:solidFill>
                </a:rPr>
                <a:t>Waves</a:t>
              </a:r>
            </a:p>
          </p:txBody>
        </p:sp>
        <p:cxnSp>
          <p:nvCxnSpPr>
            <p:cNvPr id="22" name="Straight Connector 21"/>
            <p:cNvCxnSpPr/>
            <p:nvPr/>
          </p:nvCxnSpPr>
          <p:spPr>
            <a:xfrm>
              <a:off x="4572000" y="4365104"/>
              <a:ext cx="2664296" cy="1588"/>
            </a:xfrm>
            <a:prstGeom prst="line">
              <a:avLst/>
            </a:prstGeom>
            <a:ln w="76200">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5148064" y="4509120"/>
              <a:ext cx="2160240" cy="505644"/>
            </a:xfrm>
            <a:prstGeom prst="line">
              <a:avLst/>
            </a:prstGeom>
            <a:ln w="38100">
              <a:solidFill>
                <a:srgbClr val="00B0F0"/>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a:off x="4788024" y="5157192"/>
              <a:ext cx="2592288" cy="648072"/>
            </a:xfrm>
            <a:prstGeom prst="line">
              <a:avLst/>
            </a:prstGeom>
            <a:ln w="38100">
              <a:solidFill>
                <a:srgbClr val="00B0F0"/>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4644008" y="5805264"/>
              <a:ext cx="2520280" cy="648072"/>
            </a:xfrm>
            <a:prstGeom prst="line">
              <a:avLst/>
            </a:prstGeom>
            <a:ln w="38100">
              <a:solidFill>
                <a:srgbClr val="00B0F0"/>
              </a:solidFill>
            </a:ln>
          </p:spPr>
          <p:style>
            <a:lnRef idx="1">
              <a:schemeClr val="accent1"/>
            </a:lnRef>
            <a:fillRef idx="0">
              <a:schemeClr val="accent1"/>
            </a:fillRef>
            <a:effectRef idx="0">
              <a:schemeClr val="accent1"/>
            </a:effectRef>
            <a:fontRef idx="minor">
              <a:schemeClr val="tx1"/>
            </a:fontRef>
          </p:style>
        </p:cxnSp>
        <p:sp>
          <p:nvSpPr>
            <p:cNvPr id="27" name="TextBox 26"/>
            <p:cNvSpPr txBox="1"/>
            <p:nvPr/>
          </p:nvSpPr>
          <p:spPr>
            <a:xfrm>
              <a:off x="4716016" y="3933056"/>
              <a:ext cx="1354858" cy="369332"/>
            </a:xfrm>
            <a:prstGeom prst="rect">
              <a:avLst/>
            </a:prstGeom>
            <a:noFill/>
          </p:spPr>
          <p:txBody>
            <a:bodyPr wrap="none" rtlCol="0">
              <a:spAutoFit/>
            </a:bodyPr>
            <a:lstStyle/>
            <a:p>
              <a:r>
                <a:rPr lang="en-GB" dirty="0">
                  <a:solidFill>
                    <a:prstClr val="black"/>
                  </a:solidFill>
                </a:rPr>
                <a:t>Drift aligned</a:t>
              </a:r>
            </a:p>
          </p:txBody>
        </p:sp>
        <p:sp>
          <p:nvSpPr>
            <p:cNvPr id="28" name="TextBox 27"/>
            <p:cNvSpPr txBox="1"/>
            <p:nvPr/>
          </p:nvSpPr>
          <p:spPr>
            <a:xfrm>
              <a:off x="5580112" y="4941168"/>
              <a:ext cx="814775" cy="369332"/>
            </a:xfrm>
            <a:prstGeom prst="rect">
              <a:avLst/>
            </a:prstGeom>
            <a:noFill/>
          </p:spPr>
          <p:txBody>
            <a:bodyPr wrap="none" rtlCol="0">
              <a:spAutoFit/>
            </a:bodyPr>
            <a:lstStyle/>
            <a:p>
              <a:r>
                <a:rPr lang="en-GB" dirty="0">
                  <a:solidFill>
                    <a:prstClr val="black"/>
                  </a:solidFill>
                </a:rPr>
                <a:t>Waves</a:t>
              </a:r>
            </a:p>
          </p:txBody>
        </p:sp>
        <p:cxnSp>
          <p:nvCxnSpPr>
            <p:cNvPr id="34" name="Straight Arrow Connector 33"/>
            <p:cNvCxnSpPr/>
            <p:nvPr/>
          </p:nvCxnSpPr>
          <p:spPr>
            <a:xfrm>
              <a:off x="6804248" y="4581128"/>
              <a:ext cx="1080120" cy="1588"/>
            </a:xfrm>
            <a:prstGeom prst="straightConnector1">
              <a:avLst/>
            </a:prstGeom>
            <a:ln>
              <a:solidFill>
                <a:schemeClr val="accent2">
                  <a:lumMod val="40000"/>
                  <a:lumOff val="60000"/>
                </a:schemeClr>
              </a:solidFill>
              <a:tailEnd type="arrow"/>
            </a:ln>
          </p:spPr>
          <p:style>
            <a:lnRef idx="1">
              <a:schemeClr val="accent1"/>
            </a:lnRef>
            <a:fillRef idx="0">
              <a:schemeClr val="accent1"/>
            </a:fillRef>
            <a:effectRef idx="0">
              <a:schemeClr val="accent1"/>
            </a:effectRef>
            <a:fontRef idx="minor">
              <a:schemeClr val="tx1"/>
            </a:fontRef>
          </p:style>
        </p:cxnSp>
      </p:grpSp>
      <p:cxnSp>
        <p:nvCxnSpPr>
          <p:cNvPr id="37" name="Straight Arrow Connector 36"/>
          <p:cNvCxnSpPr/>
          <p:nvPr/>
        </p:nvCxnSpPr>
        <p:spPr>
          <a:xfrm>
            <a:off x="3635896" y="2276872"/>
            <a:ext cx="864096" cy="1588"/>
          </a:xfrm>
          <a:prstGeom prst="straightConnector1">
            <a:avLst/>
          </a:prstGeom>
          <a:ln w="76200">
            <a:headEnd type="none" w="med" len="med"/>
            <a:tailEnd type="triangle" w="med" len="med"/>
          </a:ln>
        </p:spPr>
        <p:style>
          <a:lnRef idx="1">
            <a:schemeClr val="accent5"/>
          </a:lnRef>
          <a:fillRef idx="0">
            <a:schemeClr val="accent5"/>
          </a:fillRef>
          <a:effectRef idx="0">
            <a:schemeClr val="accent5"/>
          </a:effectRef>
          <a:fontRef idx="minor">
            <a:schemeClr val="tx1"/>
          </a:fontRef>
        </p:style>
      </p:cxnSp>
      <p:sp>
        <p:nvSpPr>
          <p:cNvPr id="38" name="Right Brace 37"/>
          <p:cNvSpPr/>
          <p:nvPr/>
        </p:nvSpPr>
        <p:spPr>
          <a:xfrm>
            <a:off x="3131840" y="1700808"/>
            <a:ext cx="432048" cy="1080120"/>
          </a:xfrm>
          <a:prstGeom prst="rightBrace">
            <a:avLst/>
          </a:prstGeom>
          <a:ln w="28575"/>
        </p:spPr>
        <p:style>
          <a:lnRef idx="1">
            <a:schemeClr val="accent5"/>
          </a:lnRef>
          <a:fillRef idx="0">
            <a:schemeClr val="accent5"/>
          </a:fillRef>
          <a:effectRef idx="0">
            <a:schemeClr val="accent5"/>
          </a:effectRef>
          <a:fontRef idx="minor">
            <a:schemeClr val="tx1"/>
          </a:fontRef>
        </p:style>
        <p:txBody>
          <a:bodyPr rtlCol="0" anchor="ctr"/>
          <a:lstStyle/>
          <a:p>
            <a:pPr algn="ctr"/>
            <a:endParaRPr lang="en-GB">
              <a:solidFill>
                <a:prstClr val="black"/>
              </a:solidFill>
            </a:endParaRPr>
          </a:p>
        </p:txBody>
      </p:sp>
    </p:spTree>
    <p:extLst>
      <p:ext uri="{BB962C8B-B14F-4D97-AF65-F5344CB8AC3E}">
        <p14:creationId xmlns:p14="http://schemas.microsoft.com/office/powerpoint/2010/main" val="3701436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2000"/>
                                        <p:tgtEl>
                                          <p:spTgt spid="3">
                                            <p:txEl>
                                              <p:pRg st="3" end="3"/>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2000"/>
                                        <p:tgtEl>
                                          <p:spTgt spid="3">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2000"/>
                                        <p:tgtEl>
                                          <p:spTgt spid="3">
                                            <p:txEl>
                                              <p:pRg st="5" end="5"/>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fade">
                                      <p:cBhvr>
                                        <p:cTn id="29" dur="2000"/>
                                        <p:tgtEl>
                                          <p:spTgt spid="3">
                                            <p:txEl>
                                              <p:pRg st="6" end="6"/>
                                            </p:tx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20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fade">
                                      <p:cBhvr>
                                        <p:cTn id="37" dur="2000"/>
                                        <p:tgtEl>
                                          <p:spTgt spid="3">
                                            <p:txEl>
                                              <p:pRg st="8" end="8"/>
                                            </p:txEl>
                                          </p:spTgt>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3">
                                            <p:txEl>
                                              <p:pRg st="9" end="9"/>
                                            </p:txEl>
                                          </p:spTgt>
                                        </p:tgtEl>
                                        <p:attrNameLst>
                                          <p:attrName>style.visibility</p:attrName>
                                        </p:attrNameLst>
                                      </p:cBhvr>
                                      <p:to>
                                        <p:strVal val="visible"/>
                                      </p:to>
                                    </p:set>
                                    <p:animEffect transition="in" filter="fade">
                                      <p:cBhvr>
                                        <p:cTn id="40" dur="2000"/>
                                        <p:tgtEl>
                                          <p:spTgt spid="3">
                                            <p:txEl>
                                              <p:pRg st="9" end="9"/>
                                            </p:tx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animEffect transition="in" filter="fade">
                                      <p:cBhvr>
                                        <p:cTn id="43" dur="2000"/>
                                        <p:tgtEl>
                                          <p:spTgt spid="3">
                                            <p:txEl>
                                              <p:pRg st="10" end="10"/>
                                            </p:txEl>
                                          </p:spTgt>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3">
                                            <p:txEl>
                                              <p:pRg st="11" end="11"/>
                                            </p:txEl>
                                          </p:spTgt>
                                        </p:tgtEl>
                                        <p:attrNameLst>
                                          <p:attrName>style.visibility</p:attrName>
                                        </p:attrNameLst>
                                      </p:cBhvr>
                                      <p:to>
                                        <p:strVal val="visible"/>
                                      </p:to>
                                    </p:set>
                                    <p:animEffect transition="in" filter="fade">
                                      <p:cBhvr>
                                        <p:cTn id="46" dur="2000"/>
                                        <p:tgtEl>
                                          <p:spTgt spid="3">
                                            <p:txEl>
                                              <p:pRg st="11" end="11"/>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3">
                                            <p:txEl>
                                              <p:pRg st="12" end="12"/>
                                            </p:txEl>
                                          </p:spTgt>
                                        </p:tgtEl>
                                        <p:attrNameLst>
                                          <p:attrName>style.visibility</p:attrName>
                                        </p:attrNameLst>
                                      </p:cBhvr>
                                      <p:to>
                                        <p:strVal val="visible"/>
                                      </p:to>
                                    </p:set>
                                    <p:animEffect transition="in" filter="fade">
                                      <p:cBhvr>
                                        <p:cTn id="51" dur="2000"/>
                                        <p:tgtEl>
                                          <p:spTgt spid="3">
                                            <p:txEl>
                                              <p:pRg st="12" end="12"/>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3">
                                            <p:txEl>
                                              <p:pRg st="13" end="13"/>
                                            </p:txEl>
                                          </p:spTgt>
                                        </p:tgtEl>
                                        <p:attrNameLst>
                                          <p:attrName>style.visibility</p:attrName>
                                        </p:attrNameLst>
                                      </p:cBhvr>
                                      <p:to>
                                        <p:strVal val="visible"/>
                                      </p:to>
                                    </p:set>
                                    <p:animEffect transition="in" filter="fade">
                                      <p:cBhvr>
                                        <p:cTn id="56" dur="2000"/>
                                        <p:tgtEl>
                                          <p:spTgt spid="3">
                                            <p:txEl>
                                              <p:pRg st="13" end="13"/>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10" presetClass="entr" presetSubtype="0" fill="hold" grpId="0" nodeType="clickEffect">
                                  <p:stCondLst>
                                    <p:cond delay="0"/>
                                  </p:stCondLst>
                                  <p:childTnLst>
                                    <p:set>
                                      <p:cBhvr>
                                        <p:cTn id="60" dur="1" fill="hold">
                                          <p:stCondLst>
                                            <p:cond delay="0"/>
                                          </p:stCondLst>
                                        </p:cTn>
                                        <p:tgtEl>
                                          <p:spTgt spid="3">
                                            <p:txEl>
                                              <p:pRg st="14" end="14"/>
                                            </p:txEl>
                                          </p:spTgt>
                                        </p:tgtEl>
                                        <p:attrNameLst>
                                          <p:attrName>style.visibility</p:attrName>
                                        </p:attrNameLst>
                                      </p:cBhvr>
                                      <p:to>
                                        <p:strVal val="visible"/>
                                      </p:to>
                                    </p:set>
                                    <p:animEffect transition="in" filter="fade">
                                      <p:cBhvr>
                                        <p:cTn id="61" dur="2000"/>
                                        <p:tgtEl>
                                          <p:spTgt spid="3">
                                            <p:txEl>
                                              <p:pRg st="14" end="14"/>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10" presetClass="entr" presetSubtype="0" fill="hold" grpId="0" nodeType="clickEffect">
                                  <p:stCondLst>
                                    <p:cond delay="0"/>
                                  </p:stCondLst>
                                  <p:childTnLst>
                                    <p:set>
                                      <p:cBhvr>
                                        <p:cTn id="65" dur="1" fill="hold">
                                          <p:stCondLst>
                                            <p:cond delay="0"/>
                                          </p:stCondLst>
                                        </p:cTn>
                                        <p:tgtEl>
                                          <p:spTgt spid="3">
                                            <p:txEl>
                                              <p:pRg st="15" end="15"/>
                                            </p:txEl>
                                          </p:spTgt>
                                        </p:tgtEl>
                                        <p:attrNameLst>
                                          <p:attrName>style.visibility</p:attrName>
                                        </p:attrNameLst>
                                      </p:cBhvr>
                                      <p:to>
                                        <p:strVal val="visible"/>
                                      </p:to>
                                    </p:set>
                                    <p:animEffect transition="in" filter="fade">
                                      <p:cBhvr>
                                        <p:cTn id="66" dur="2000"/>
                                        <p:tgtEl>
                                          <p:spTgt spid="3">
                                            <p:txEl>
                                              <p:pRg st="15" end="1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Barriers</a:t>
            </a:r>
            <a:br>
              <a:rPr lang="en-GB" dirty="0" smtClean="0"/>
            </a:br>
            <a:endParaRPr lang="en-GB" dirty="0"/>
          </a:p>
        </p:txBody>
      </p:sp>
      <p:sp>
        <p:nvSpPr>
          <p:cNvPr id="5" name="Content Placeholder 4"/>
          <p:cNvSpPr>
            <a:spLocks noGrp="1"/>
          </p:cNvSpPr>
          <p:nvPr>
            <p:ph sz="quarter" idx="13"/>
          </p:nvPr>
        </p:nvSpPr>
        <p:spPr/>
        <p:txBody>
          <a:bodyPr/>
          <a:lstStyle/>
          <a:p>
            <a:endParaRPr lang="en-GB"/>
          </a:p>
        </p:txBody>
      </p:sp>
      <p:pic>
        <p:nvPicPr>
          <p:cNvPr id="2051" name="Picture 3"/>
          <p:cNvPicPr>
            <a:picLocks noChangeAspect="1" noChangeArrowheads="1"/>
          </p:cNvPicPr>
          <p:nvPr/>
        </p:nvPicPr>
        <p:blipFill>
          <a:blip r:embed="rId2" cstate="print"/>
          <a:srcRect/>
          <a:stretch>
            <a:fillRect/>
          </a:stretch>
        </p:blipFill>
        <p:spPr bwMode="auto">
          <a:xfrm rot="5400000">
            <a:off x="1838383" y="-678143"/>
            <a:ext cx="5400600" cy="8574326"/>
          </a:xfrm>
          <a:prstGeom prst="rect">
            <a:avLst/>
          </a:prstGeom>
          <a:noFill/>
          <a:ln w="9525">
            <a:noFill/>
            <a:miter lim="800000"/>
            <a:headEnd/>
            <a:tailEnd/>
          </a:ln>
        </p:spPr>
      </p:pic>
    </p:spTree>
    <p:extLst>
      <p:ext uri="{BB962C8B-B14F-4D97-AF65-F5344CB8AC3E}">
        <p14:creationId xmlns:p14="http://schemas.microsoft.com/office/powerpoint/2010/main" val="1259166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1"/>
                                        </p:tgtEl>
                                        <p:attrNameLst>
                                          <p:attrName>style.visibility</p:attrName>
                                        </p:attrNameLst>
                                      </p:cBhvr>
                                      <p:to>
                                        <p:strVal val="visible"/>
                                      </p:to>
                                    </p:set>
                                    <p:animEffect transition="in" filter="fade">
                                      <p:cBhvr>
                                        <p:cTn id="7" dur="2000"/>
                                        <p:tgtEl>
                                          <p:spTgt spid="20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60648"/>
            <a:ext cx="8229600" cy="706090"/>
          </a:xfrm>
        </p:spPr>
        <p:txBody>
          <a:bodyPr>
            <a:normAutofit fontScale="90000"/>
          </a:bodyPr>
          <a:lstStyle/>
          <a:p>
            <a:r>
              <a:rPr lang="en-GB" dirty="0" smtClean="0"/>
              <a:t>Natural protection</a:t>
            </a:r>
            <a:endParaRPr lang="en-GB" dirty="0"/>
          </a:p>
        </p:txBody>
      </p:sp>
      <p:sp>
        <p:nvSpPr>
          <p:cNvPr id="3" name="Content Placeholder 2"/>
          <p:cNvSpPr>
            <a:spLocks noGrp="1"/>
          </p:cNvSpPr>
          <p:nvPr>
            <p:ph sz="quarter" idx="13"/>
          </p:nvPr>
        </p:nvSpPr>
        <p:spPr>
          <a:xfrm>
            <a:off x="251520" y="908721"/>
            <a:ext cx="8424936" cy="2016223"/>
          </a:xfrm>
        </p:spPr>
        <p:txBody>
          <a:bodyPr>
            <a:normAutofit fontScale="92500" lnSpcReduction="20000"/>
          </a:bodyPr>
          <a:lstStyle/>
          <a:p>
            <a:r>
              <a:rPr lang="en-GB" dirty="0" smtClean="0"/>
              <a:t>Beaches</a:t>
            </a:r>
          </a:p>
          <a:p>
            <a:pPr lvl="1"/>
            <a:r>
              <a:rPr lang="en-GB" dirty="0" smtClean="0"/>
              <a:t>Concave ( with micro features)</a:t>
            </a:r>
          </a:p>
          <a:p>
            <a:pPr lvl="1"/>
            <a:r>
              <a:rPr lang="en-GB" dirty="0" smtClean="0"/>
              <a:t>Underwater beach called the </a:t>
            </a:r>
            <a:r>
              <a:rPr lang="en-GB" dirty="0" err="1" smtClean="0"/>
              <a:t>shoreface</a:t>
            </a:r>
            <a:endParaRPr lang="en-GB" dirty="0" smtClean="0"/>
          </a:p>
          <a:p>
            <a:pPr lvl="1"/>
            <a:r>
              <a:rPr lang="en-GB" dirty="0" smtClean="0"/>
              <a:t>Self organisation</a:t>
            </a:r>
          </a:p>
          <a:p>
            <a:pPr lvl="1"/>
            <a:r>
              <a:rPr lang="en-GB" dirty="0" err="1" smtClean="0"/>
              <a:t>Berm</a:t>
            </a:r>
            <a:r>
              <a:rPr lang="en-GB" dirty="0" smtClean="0"/>
              <a:t> Protects (steep in gravel beaches)</a:t>
            </a:r>
          </a:p>
          <a:p>
            <a:pPr lvl="1"/>
            <a:r>
              <a:rPr lang="en-GB" dirty="0" smtClean="0"/>
              <a:t>Beaches respond to changing wave conditions e.g. Seasonal profiles</a:t>
            </a:r>
          </a:p>
          <a:p>
            <a:endParaRPr lang="en-GB" dirty="0"/>
          </a:p>
        </p:txBody>
      </p:sp>
      <p:pic>
        <p:nvPicPr>
          <p:cNvPr id="8" name="Picture 2"/>
          <p:cNvPicPr>
            <a:picLocks noGrp="1" noChangeAspect="1" noChangeArrowheads="1"/>
          </p:cNvPicPr>
          <p:nvPr>
            <p:ph sz="quarter" idx="14"/>
          </p:nvPr>
        </p:nvPicPr>
        <p:blipFill>
          <a:blip r:embed="rId2" cstate="print"/>
          <a:stretch>
            <a:fillRect/>
          </a:stretch>
        </p:blipFill>
        <p:spPr bwMode="auto">
          <a:xfrm>
            <a:off x="5896515" y="2679700"/>
            <a:ext cx="1319719" cy="3446463"/>
          </a:xfrm>
          <a:prstGeom prst="rect">
            <a:avLst/>
          </a:prstGeom>
          <a:noFill/>
          <a:ln w="9525">
            <a:noFill/>
            <a:miter lim="800000"/>
            <a:headEnd/>
            <a:tailEnd/>
          </a:ln>
        </p:spPr>
      </p:pic>
      <p:pic>
        <p:nvPicPr>
          <p:cNvPr id="6" name="Picture 3" descr="C:\Users\Chris House\Desktop\coastal images\beach 1.jpg"/>
          <p:cNvPicPr>
            <a:picLocks noChangeAspect="1" noChangeArrowheads="1"/>
          </p:cNvPicPr>
          <p:nvPr/>
        </p:nvPicPr>
        <p:blipFill>
          <a:blip r:embed="rId3" cstate="print"/>
          <a:srcRect/>
          <a:stretch>
            <a:fillRect/>
          </a:stretch>
        </p:blipFill>
        <p:spPr bwMode="auto">
          <a:xfrm>
            <a:off x="251520" y="3286607"/>
            <a:ext cx="8892480" cy="3571393"/>
          </a:xfrm>
          <a:prstGeom prst="rect">
            <a:avLst/>
          </a:prstGeom>
          <a:noFill/>
        </p:spPr>
      </p:pic>
    </p:spTree>
    <p:extLst>
      <p:ext uri="{BB962C8B-B14F-4D97-AF65-F5344CB8AC3E}">
        <p14:creationId xmlns:p14="http://schemas.microsoft.com/office/powerpoint/2010/main" val="4166536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20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2000"/>
                                        <p:tgtEl>
                                          <p:spTgt spid="3">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2000"/>
                                        <p:tgtEl>
                                          <p:spTgt spid="3">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2000"/>
                                        <p:tgtEl>
                                          <p:spTgt spid="3">
                                            <p:txEl>
                                              <p:pRg st="3" end="3"/>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2000"/>
                                        <p:tgtEl>
                                          <p:spTgt spid="3">
                                            <p:txEl>
                                              <p:pRg st="4" end="4"/>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wipe(down)">
                                      <p:cBhvr>
                                        <p:cTn id="3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51520" y="188640"/>
            <a:ext cx="8686800" cy="1143000"/>
          </a:xfrm>
        </p:spPr>
        <p:txBody>
          <a:bodyPr>
            <a:normAutofit fontScale="90000"/>
          </a:bodyPr>
          <a:lstStyle/>
          <a:p>
            <a:r>
              <a:rPr lang="en-GB" dirty="0" smtClean="0"/>
              <a:t>Beach cusps (pos+ &amp; </a:t>
            </a:r>
            <a:r>
              <a:rPr lang="en-GB" dirty="0" err="1" smtClean="0"/>
              <a:t>Neg</a:t>
            </a:r>
            <a:r>
              <a:rPr lang="en-GB" dirty="0" smtClean="0"/>
              <a:t>- feedback leads to equilibrium</a:t>
            </a:r>
            <a:endParaRPr lang="en-GB" dirty="0"/>
          </a:p>
        </p:txBody>
      </p:sp>
      <p:pic>
        <p:nvPicPr>
          <p:cNvPr id="3074" name="Picture 2"/>
          <p:cNvPicPr>
            <a:picLocks noChangeAspect="1" noChangeArrowheads="1"/>
          </p:cNvPicPr>
          <p:nvPr/>
        </p:nvPicPr>
        <p:blipFill>
          <a:blip r:embed="rId2" cstate="print"/>
          <a:srcRect/>
          <a:stretch>
            <a:fillRect/>
          </a:stretch>
        </p:blipFill>
        <p:spPr bwMode="auto">
          <a:xfrm rot="5400000">
            <a:off x="2020320" y="-500040"/>
            <a:ext cx="5084485" cy="8622085"/>
          </a:xfrm>
          <a:prstGeom prst="rect">
            <a:avLst/>
          </a:prstGeom>
          <a:noFill/>
          <a:ln w="9525">
            <a:noFill/>
            <a:miter lim="800000"/>
            <a:headEnd/>
            <a:tailEnd/>
          </a:ln>
        </p:spPr>
      </p:pic>
    </p:spTree>
    <p:extLst>
      <p:ext uri="{BB962C8B-B14F-4D97-AF65-F5344CB8AC3E}">
        <p14:creationId xmlns:p14="http://schemas.microsoft.com/office/powerpoint/2010/main" val="1505807943"/>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Research</a:t>
            </a:r>
            <a:endParaRPr lang="en-GB" dirty="0"/>
          </a:p>
        </p:txBody>
      </p:sp>
      <p:pic>
        <p:nvPicPr>
          <p:cNvPr id="4099" name="Picture 3"/>
          <p:cNvPicPr>
            <a:picLocks noChangeAspect="1" noChangeArrowheads="1"/>
          </p:cNvPicPr>
          <p:nvPr/>
        </p:nvPicPr>
        <p:blipFill>
          <a:blip r:embed="rId2" cstate="print"/>
          <a:srcRect t="18801"/>
          <a:stretch>
            <a:fillRect/>
          </a:stretch>
        </p:blipFill>
        <p:spPr bwMode="auto">
          <a:xfrm rot="16200000">
            <a:off x="2920161" y="832366"/>
            <a:ext cx="3121521" cy="8170771"/>
          </a:xfrm>
          <a:prstGeom prst="rect">
            <a:avLst/>
          </a:prstGeom>
          <a:noFill/>
          <a:ln w="9525">
            <a:noFill/>
            <a:miter lim="800000"/>
            <a:headEnd/>
            <a:tailEnd/>
          </a:ln>
        </p:spPr>
      </p:pic>
      <p:sp>
        <p:nvSpPr>
          <p:cNvPr id="5" name="TextBox 4"/>
          <p:cNvSpPr txBox="1"/>
          <p:nvPr/>
        </p:nvSpPr>
        <p:spPr>
          <a:xfrm>
            <a:off x="539552" y="1772816"/>
            <a:ext cx="6480720" cy="830997"/>
          </a:xfrm>
          <a:prstGeom prst="rect">
            <a:avLst/>
          </a:prstGeom>
          <a:noFill/>
        </p:spPr>
        <p:txBody>
          <a:bodyPr wrap="square" rtlCol="0">
            <a:spAutoFit/>
          </a:bodyPr>
          <a:lstStyle/>
          <a:p>
            <a:pPr>
              <a:buFont typeface="Arial" pitchFamily="34" charset="0"/>
              <a:buChar char="•"/>
            </a:pPr>
            <a:r>
              <a:rPr lang="en-GB" sz="2400" dirty="0">
                <a:solidFill>
                  <a:prstClr val="black"/>
                </a:solidFill>
              </a:rPr>
              <a:t>In recent decades our understanding significantly improved with the use of video monitoring</a:t>
            </a:r>
          </a:p>
        </p:txBody>
      </p:sp>
    </p:spTree>
    <p:extLst>
      <p:ext uri="{BB962C8B-B14F-4D97-AF65-F5344CB8AC3E}">
        <p14:creationId xmlns:p14="http://schemas.microsoft.com/office/powerpoint/2010/main" val="1566108620"/>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Dunes</a:t>
            </a:r>
            <a:br>
              <a:rPr lang="en-GB" dirty="0" smtClean="0"/>
            </a:br>
            <a:endParaRPr lang="en-GB" dirty="0"/>
          </a:p>
        </p:txBody>
      </p:sp>
      <p:sp>
        <p:nvSpPr>
          <p:cNvPr id="3" name="Content Placeholder 2"/>
          <p:cNvSpPr>
            <a:spLocks noGrp="1"/>
          </p:cNvSpPr>
          <p:nvPr>
            <p:ph sz="quarter" idx="13"/>
          </p:nvPr>
        </p:nvSpPr>
        <p:spPr/>
        <p:txBody>
          <a:bodyPr>
            <a:normAutofit fontScale="55000" lnSpcReduction="20000"/>
          </a:bodyPr>
          <a:lstStyle/>
          <a:p>
            <a:r>
              <a:rPr lang="en-GB" dirty="0" smtClean="0"/>
              <a:t>High onshore winds</a:t>
            </a:r>
          </a:p>
          <a:p>
            <a:r>
              <a:rPr lang="en-GB" dirty="0" smtClean="0"/>
              <a:t>Supply of sand</a:t>
            </a:r>
          </a:p>
          <a:p>
            <a:r>
              <a:rPr lang="en-GB" dirty="0" smtClean="0"/>
              <a:t>Protection buffer</a:t>
            </a:r>
          </a:p>
          <a:p>
            <a:r>
              <a:rPr lang="en-GB" dirty="0" smtClean="0"/>
              <a:t>CZM</a:t>
            </a:r>
          </a:p>
          <a:p>
            <a:r>
              <a:rPr lang="en-GB" dirty="0" smtClean="0"/>
              <a:t>Dune development</a:t>
            </a:r>
          </a:p>
          <a:p>
            <a:pPr lvl="1"/>
            <a:r>
              <a:rPr lang="en-GB" dirty="0" smtClean="0"/>
              <a:t>Shadow dunes</a:t>
            </a:r>
          </a:p>
          <a:p>
            <a:pPr lvl="2"/>
            <a:r>
              <a:rPr lang="en-GB" dirty="0" smtClean="0"/>
              <a:t>Pioneer rhizome plants</a:t>
            </a:r>
          </a:p>
          <a:p>
            <a:pPr lvl="2"/>
            <a:r>
              <a:rPr lang="en-GB" dirty="0" smtClean="0"/>
              <a:t>Pyramidal</a:t>
            </a:r>
          </a:p>
          <a:p>
            <a:pPr lvl="2"/>
            <a:r>
              <a:rPr lang="en-GB" dirty="0" smtClean="0"/>
              <a:t>Embryo dune</a:t>
            </a:r>
          </a:p>
          <a:p>
            <a:pPr lvl="1"/>
            <a:r>
              <a:rPr lang="en-GB" dirty="0" smtClean="0"/>
              <a:t>Fore /</a:t>
            </a:r>
          </a:p>
          <a:p>
            <a:pPr lvl="1"/>
            <a:r>
              <a:rPr lang="en-GB" dirty="0" smtClean="0"/>
              <a:t>Stable dune</a:t>
            </a:r>
          </a:p>
          <a:p>
            <a:pPr lvl="1"/>
            <a:r>
              <a:rPr lang="en-GB" dirty="0" smtClean="0"/>
              <a:t>Dune slacks (wet/dry)</a:t>
            </a:r>
          </a:p>
          <a:p>
            <a:pPr lvl="1"/>
            <a:r>
              <a:rPr lang="en-GB" dirty="0" smtClean="0"/>
              <a:t>Blow out</a:t>
            </a:r>
          </a:p>
          <a:p>
            <a:pPr lvl="1"/>
            <a:r>
              <a:rPr lang="en-GB" dirty="0" smtClean="0"/>
              <a:t>Ecological gradient in cross profile</a:t>
            </a:r>
          </a:p>
          <a:p>
            <a:pPr lvl="1"/>
            <a:r>
              <a:rPr lang="en-GB" dirty="0" smtClean="0"/>
              <a:t>Plant /animal interaction</a:t>
            </a:r>
          </a:p>
          <a:p>
            <a:pPr lvl="1">
              <a:buNone/>
            </a:pPr>
            <a:endParaRPr lang="en-GB" dirty="0" smtClean="0">
              <a:hlinkClick r:id="rId3"/>
            </a:endParaRPr>
          </a:p>
          <a:p>
            <a:pPr lvl="1"/>
            <a:r>
              <a:rPr lang="en-GB" dirty="0" smtClean="0">
                <a:hlinkClick r:id="rId3"/>
              </a:rPr>
              <a:t>Sand dunes Professor Simon Haslett 4 </a:t>
            </a:r>
            <a:r>
              <a:rPr lang="en-GB" dirty="0" err="1" smtClean="0">
                <a:hlinkClick r:id="rId3"/>
              </a:rPr>
              <a:t>mins</a:t>
            </a:r>
            <a:endParaRPr lang="en-GB" dirty="0" smtClean="0"/>
          </a:p>
          <a:p>
            <a:endParaRPr lang="en-GB" dirty="0"/>
          </a:p>
        </p:txBody>
      </p:sp>
      <p:sp>
        <p:nvSpPr>
          <p:cNvPr id="4" name="Content Placeholder 3"/>
          <p:cNvSpPr>
            <a:spLocks noGrp="1"/>
          </p:cNvSpPr>
          <p:nvPr>
            <p:ph sz="quarter" idx="14"/>
          </p:nvPr>
        </p:nvSpPr>
        <p:spPr/>
        <p:txBody>
          <a:bodyPr>
            <a:normAutofit/>
          </a:bodyPr>
          <a:lstStyle/>
          <a:p>
            <a:endParaRPr lang="en-GB"/>
          </a:p>
        </p:txBody>
      </p:sp>
      <p:sp>
        <p:nvSpPr>
          <p:cNvPr id="6" name="Content Placeholder 3"/>
          <p:cNvSpPr txBox="1">
            <a:spLocks/>
          </p:cNvSpPr>
          <p:nvPr/>
        </p:nvSpPr>
        <p:spPr>
          <a:xfrm>
            <a:off x="6156176" y="6165304"/>
            <a:ext cx="2664296" cy="464915"/>
          </a:xfrm>
          <a:prstGeom prst="rect">
            <a:avLst/>
          </a:prstGeom>
        </p:spPr>
        <p:txBody>
          <a:bodyPr vert="horz" lIns="91440" tIns="45720" rIns="91440" bIns="45720" rtlCol="0">
            <a:normAutofit fontScale="92500" lnSpcReduction="10000"/>
          </a:bodyPr>
          <a:lstStyle/>
          <a:p>
            <a:pPr marL="274320" indent="-274320">
              <a:spcBef>
                <a:spcPct val="20000"/>
              </a:spcBef>
              <a:buClr>
                <a:srgbClr val="31B6FD">
                  <a:lumMod val="60000"/>
                  <a:lumOff val="40000"/>
                </a:srgbClr>
              </a:buClr>
              <a:buFont typeface="Arial" pitchFamily="34" charset="0"/>
              <a:buChar char="•"/>
              <a:defRPr/>
            </a:pPr>
            <a:r>
              <a:rPr lang="en-GB" sz="2800">
                <a:solidFill>
                  <a:srgbClr val="073E87"/>
                </a:solidFill>
              </a:rPr>
              <a:t>Denmark 2013</a:t>
            </a:r>
            <a:endParaRPr lang="en-GB" sz="2800" dirty="0">
              <a:solidFill>
                <a:srgbClr val="073E87"/>
              </a:solidFill>
            </a:endParaRPr>
          </a:p>
        </p:txBody>
      </p:sp>
      <p:pic>
        <p:nvPicPr>
          <p:cNvPr id="7" name="Picture 2"/>
          <p:cNvPicPr>
            <a:picLocks noChangeAspect="1" noChangeArrowheads="1"/>
          </p:cNvPicPr>
          <p:nvPr/>
        </p:nvPicPr>
        <p:blipFill>
          <a:blip r:embed="rId4" cstate="print"/>
          <a:srcRect/>
          <a:stretch>
            <a:fillRect/>
          </a:stretch>
        </p:blipFill>
        <p:spPr bwMode="auto">
          <a:xfrm>
            <a:off x="4932040" y="476672"/>
            <a:ext cx="3779812" cy="5637932"/>
          </a:xfrm>
          <a:prstGeom prst="rect">
            <a:avLst/>
          </a:prstGeom>
          <a:noFill/>
          <a:ln w="9525">
            <a:noFill/>
            <a:miter lim="800000"/>
            <a:headEnd/>
            <a:tailEnd/>
          </a:ln>
        </p:spPr>
      </p:pic>
      <p:pic>
        <p:nvPicPr>
          <p:cNvPr id="5" name="Picture 2" descr="http://cdnfiles.hdrcreme.com/32663/medium/sand-dune-on-north-sea-coast-denmark.jpg?1319629845"/>
          <p:cNvPicPr>
            <a:picLocks noChangeAspect="1" noChangeArrowheads="1"/>
          </p:cNvPicPr>
          <p:nvPr/>
        </p:nvPicPr>
        <p:blipFill>
          <a:blip r:embed="rId5" cstate="print"/>
          <a:srcRect/>
          <a:stretch>
            <a:fillRect/>
          </a:stretch>
        </p:blipFill>
        <p:spPr bwMode="auto">
          <a:xfrm>
            <a:off x="467544" y="836712"/>
            <a:ext cx="8280920" cy="5328593"/>
          </a:xfrm>
          <a:prstGeom prst="rect">
            <a:avLst/>
          </a:prstGeom>
          <a:noFill/>
        </p:spPr>
      </p:pic>
    </p:spTree>
    <p:extLst>
      <p:ext uri="{BB962C8B-B14F-4D97-AF65-F5344CB8AC3E}">
        <p14:creationId xmlns:p14="http://schemas.microsoft.com/office/powerpoint/2010/main" val="2372111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childTnLst>
                                  <p:subTnLst>
                                    <p:set>
                                      <p:cBhvr override="childStyle">
                                        <p:cTn dur="1" fill="hold" display="0" masterRel="nextClick" afterEffect="1"/>
                                        <p:tgtEl>
                                          <p:spTgt spid="5"/>
                                        </p:tgtEl>
                                        <p:attrNameLst>
                                          <p:attrName>style.visibility</p:attrName>
                                        </p:attrNameLst>
                                      </p:cBhvr>
                                      <p:to>
                                        <p:strVal val="hidden"/>
                                      </p:to>
                                    </p:set>
                                  </p:sub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20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20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20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2000"/>
                                        <p:tgtEl>
                                          <p:spTgt spid="3">
                                            <p:txEl>
                                              <p:pRg st="4" end="4"/>
                                            </p:tx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2000"/>
                                        <p:tgtEl>
                                          <p:spTgt spid="3">
                                            <p:txEl>
                                              <p:pRg st="5" end="5"/>
                                            </p:tx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3">
                                            <p:txEl>
                                              <p:pRg st="6" end="6"/>
                                            </p:txEl>
                                          </p:spTgt>
                                        </p:tgtEl>
                                        <p:attrNameLst>
                                          <p:attrName>style.visibility</p:attrName>
                                        </p:attrNameLst>
                                      </p:cBhvr>
                                      <p:to>
                                        <p:strVal val="visible"/>
                                      </p:to>
                                    </p:set>
                                    <p:animEffect transition="in" filter="fade">
                                      <p:cBhvr>
                                        <p:cTn id="38" dur="2000"/>
                                        <p:tgtEl>
                                          <p:spTgt spid="3">
                                            <p:txEl>
                                              <p:pRg st="6" end="6"/>
                                            </p:tx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Effect transition="in" filter="fade">
                                      <p:cBhvr>
                                        <p:cTn id="41" dur="2000"/>
                                        <p:tgtEl>
                                          <p:spTgt spid="3">
                                            <p:txEl>
                                              <p:pRg st="7" end="7"/>
                                            </p:tx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3">
                                            <p:txEl>
                                              <p:pRg st="8" end="8"/>
                                            </p:txEl>
                                          </p:spTgt>
                                        </p:tgtEl>
                                        <p:attrNameLst>
                                          <p:attrName>style.visibility</p:attrName>
                                        </p:attrNameLst>
                                      </p:cBhvr>
                                      <p:to>
                                        <p:strVal val="visible"/>
                                      </p:to>
                                    </p:set>
                                    <p:animEffect transition="in" filter="fade">
                                      <p:cBhvr>
                                        <p:cTn id="44" dur="2000"/>
                                        <p:tgtEl>
                                          <p:spTgt spid="3">
                                            <p:txEl>
                                              <p:pRg st="8" end="8"/>
                                            </p:tx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fade">
                                      <p:cBhvr>
                                        <p:cTn id="47" dur="2000"/>
                                        <p:tgtEl>
                                          <p:spTgt spid="3">
                                            <p:txEl>
                                              <p:pRg st="9" end="9"/>
                                            </p:tx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3">
                                            <p:txEl>
                                              <p:pRg st="10" end="10"/>
                                            </p:txEl>
                                          </p:spTgt>
                                        </p:tgtEl>
                                        <p:attrNameLst>
                                          <p:attrName>style.visibility</p:attrName>
                                        </p:attrNameLst>
                                      </p:cBhvr>
                                      <p:to>
                                        <p:strVal val="visible"/>
                                      </p:to>
                                    </p:set>
                                    <p:animEffect transition="in" filter="fade">
                                      <p:cBhvr>
                                        <p:cTn id="50" dur="2000"/>
                                        <p:tgtEl>
                                          <p:spTgt spid="3">
                                            <p:txEl>
                                              <p:pRg st="10" end="10"/>
                                            </p:txEl>
                                          </p:spTgt>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3">
                                            <p:txEl>
                                              <p:pRg st="11" end="11"/>
                                            </p:txEl>
                                          </p:spTgt>
                                        </p:tgtEl>
                                        <p:attrNameLst>
                                          <p:attrName>style.visibility</p:attrName>
                                        </p:attrNameLst>
                                      </p:cBhvr>
                                      <p:to>
                                        <p:strVal val="visible"/>
                                      </p:to>
                                    </p:set>
                                    <p:animEffect transition="in" filter="fade">
                                      <p:cBhvr>
                                        <p:cTn id="53" dur="2000"/>
                                        <p:tgtEl>
                                          <p:spTgt spid="3">
                                            <p:txEl>
                                              <p:pRg st="11" end="11"/>
                                            </p:txEl>
                                          </p:spTgt>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3">
                                            <p:txEl>
                                              <p:pRg st="12" end="12"/>
                                            </p:txEl>
                                          </p:spTgt>
                                        </p:tgtEl>
                                        <p:attrNameLst>
                                          <p:attrName>style.visibility</p:attrName>
                                        </p:attrNameLst>
                                      </p:cBhvr>
                                      <p:to>
                                        <p:strVal val="visible"/>
                                      </p:to>
                                    </p:set>
                                    <p:animEffect transition="in" filter="fade">
                                      <p:cBhvr>
                                        <p:cTn id="56" dur="2000"/>
                                        <p:tgtEl>
                                          <p:spTgt spid="3">
                                            <p:txEl>
                                              <p:pRg st="12" end="12"/>
                                            </p:txEl>
                                          </p:spTgt>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3">
                                            <p:txEl>
                                              <p:pRg st="13" end="13"/>
                                            </p:txEl>
                                          </p:spTgt>
                                        </p:tgtEl>
                                        <p:attrNameLst>
                                          <p:attrName>style.visibility</p:attrName>
                                        </p:attrNameLst>
                                      </p:cBhvr>
                                      <p:to>
                                        <p:strVal val="visible"/>
                                      </p:to>
                                    </p:set>
                                    <p:animEffect transition="in" filter="fade">
                                      <p:cBhvr>
                                        <p:cTn id="59" dur="2000"/>
                                        <p:tgtEl>
                                          <p:spTgt spid="3">
                                            <p:txEl>
                                              <p:pRg st="13" end="13"/>
                                            </p:txEl>
                                          </p:spTgt>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3">
                                            <p:txEl>
                                              <p:pRg st="14" end="14"/>
                                            </p:txEl>
                                          </p:spTgt>
                                        </p:tgtEl>
                                        <p:attrNameLst>
                                          <p:attrName>style.visibility</p:attrName>
                                        </p:attrNameLst>
                                      </p:cBhvr>
                                      <p:to>
                                        <p:strVal val="visible"/>
                                      </p:to>
                                    </p:set>
                                    <p:animEffect transition="in" filter="fade">
                                      <p:cBhvr>
                                        <p:cTn id="62" dur="2000"/>
                                        <p:tgtEl>
                                          <p:spTgt spid="3">
                                            <p:txEl>
                                              <p:pRg st="14" end="14"/>
                                            </p:txEl>
                                          </p:spTgt>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3">
                                            <p:txEl>
                                              <p:pRg st="16" end="16"/>
                                            </p:txEl>
                                          </p:spTgt>
                                        </p:tgtEl>
                                        <p:attrNameLst>
                                          <p:attrName>style.visibility</p:attrName>
                                        </p:attrNameLst>
                                      </p:cBhvr>
                                      <p:to>
                                        <p:strVal val="visible"/>
                                      </p:to>
                                    </p:set>
                                    <p:animEffect transition="in" filter="fade">
                                      <p:cBhvr>
                                        <p:cTn id="65" dur="2000"/>
                                        <p:tgtEl>
                                          <p:spTgt spid="3">
                                            <p:txEl>
                                              <p:pRg st="16" end="16"/>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22" presetClass="entr" presetSubtype="4" fill="hold" nodeType="clickEffect">
                                  <p:stCondLst>
                                    <p:cond delay="0"/>
                                  </p:stCondLst>
                                  <p:childTnLst>
                                    <p:set>
                                      <p:cBhvr>
                                        <p:cTn id="69" dur="1" fill="hold">
                                          <p:stCondLst>
                                            <p:cond delay="0"/>
                                          </p:stCondLst>
                                        </p:cTn>
                                        <p:tgtEl>
                                          <p:spTgt spid="7"/>
                                        </p:tgtEl>
                                        <p:attrNameLst>
                                          <p:attrName>style.visibility</p:attrName>
                                        </p:attrNameLst>
                                      </p:cBhvr>
                                      <p:to>
                                        <p:strVal val="visible"/>
                                      </p:to>
                                    </p:set>
                                    <p:animEffect transition="in" filter="wipe(down)">
                                      <p:cBhvr>
                                        <p:cTn id="7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http://mw2.google.com/mw-panoramio/photos/medium/15884049.jpg"/>
          <p:cNvPicPr>
            <a:picLocks noChangeAspect="1" noChangeArrowheads="1"/>
          </p:cNvPicPr>
          <p:nvPr/>
        </p:nvPicPr>
        <p:blipFill>
          <a:blip r:embed="rId2" cstate="print"/>
          <a:srcRect/>
          <a:stretch>
            <a:fillRect/>
          </a:stretch>
        </p:blipFill>
        <p:spPr bwMode="auto">
          <a:xfrm>
            <a:off x="4067944" y="1412776"/>
            <a:ext cx="4762500" cy="3171826"/>
          </a:xfrm>
          <a:prstGeom prst="rect">
            <a:avLst/>
          </a:prstGeom>
          <a:noFill/>
        </p:spPr>
      </p:pic>
      <p:sp>
        <p:nvSpPr>
          <p:cNvPr id="2" name="Title 1"/>
          <p:cNvSpPr>
            <a:spLocks noGrp="1"/>
          </p:cNvSpPr>
          <p:nvPr>
            <p:ph type="title"/>
          </p:nvPr>
        </p:nvSpPr>
        <p:spPr/>
        <p:txBody>
          <a:bodyPr/>
          <a:lstStyle/>
          <a:p>
            <a:r>
              <a:rPr lang="en-GB" dirty="0" smtClean="0"/>
              <a:t>B. TIDE-DOMINATED COASTS</a:t>
            </a:r>
            <a:endParaRPr lang="en-US" dirty="0"/>
          </a:p>
        </p:txBody>
      </p:sp>
      <p:sp>
        <p:nvSpPr>
          <p:cNvPr id="3" name="Content Placeholder 2"/>
          <p:cNvSpPr>
            <a:spLocks noGrp="1"/>
          </p:cNvSpPr>
          <p:nvPr>
            <p:ph sz="quarter" idx="13"/>
          </p:nvPr>
        </p:nvSpPr>
        <p:spPr>
          <a:xfrm>
            <a:off x="251520" y="1484784"/>
            <a:ext cx="2808312" cy="4525963"/>
          </a:xfrm>
        </p:spPr>
        <p:txBody>
          <a:bodyPr>
            <a:normAutofit lnSpcReduction="10000"/>
          </a:bodyPr>
          <a:lstStyle/>
          <a:p>
            <a:r>
              <a:rPr lang="en-GB" dirty="0" smtClean="0"/>
              <a:t>Estuarine</a:t>
            </a:r>
          </a:p>
          <a:p>
            <a:pPr lvl="1"/>
            <a:r>
              <a:rPr lang="en-GB" dirty="0" smtClean="0"/>
              <a:t>Main tide dominated landform</a:t>
            </a:r>
          </a:p>
          <a:p>
            <a:pPr lvl="1"/>
            <a:r>
              <a:rPr lang="en-GB" dirty="0" smtClean="0"/>
              <a:t>Fluvial &amp; coastal processes</a:t>
            </a:r>
          </a:p>
          <a:p>
            <a:pPr lvl="1"/>
            <a:r>
              <a:rPr lang="en-GB" dirty="0" smtClean="0"/>
              <a:t>Formed through post glacial SL rise</a:t>
            </a:r>
          </a:p>
          <a:p>
            <a:pPr lvl="1"/>
            <a:r>
              <a:rPr lang="en-GB" dirty="0" smtClean="0"/>
              <a:t>3 zones</a:t>
            </a:r>
          </a:p>
          <a:p>
            <a:pPr lvl="2"/>
            <a:r>
              <a:rPr lang="en-GB" dirty="0" smtClean="0"/>
              <a:t>Inner </a:t>
            </a:r>
          </a:p>
          <a:p>
            <a:pPr lvl="2"/>
            <a:r>
              <a:rPr lang="en-GB" dirty="0" smtClean="0"/>
              <a:t>Central</a:t>
            </a:r>
          </a:p>
          <a:p>
            <a:pPr lvl="2"/>
            <a:r>
              <a:rPr lang="en-GB" dirty="0" smtClean="0"/>
              <a:t>outer</a:t>
            </a:r>
          </a:p>
          <a:p>
            <a:pPr lvl="1"/>
            <a:endParaRPr lang="en-GB" dirty="0" smtClean="0"/>
          </a:p>
        </p:txBody>
      </p:sp>
      <p:sp>
        <p:nvSpPr>
          <p:cNvPr id="4" name="Content Placeholder 3"/>
          <p:cNvSpPr>
            <a:spLocks noGrp="1"/>
          </p:cNvSpPr>
          <p:nvPr>
            <p:ph sz="quarter" idx="14"/>
          </p:nvPr>
        </p:nvSpPr>
        <p:spPr/>
        <p:txBody>
          <a:bodyPr>
            <a:normAutofit/>
          </a:bodyPr>
          <a:lstStyle/>
          <a:p>
            <a:endParaRPr lang="en-US" dirty="0"/>
          </a:p>
        </p:txBody>
      </p:sp>
      <p:sp>
        <p:nvSpPr>
          <p:cNvPr id="5" name="Right Brace 4"/>
          <p:cNvSpPr/>
          <p:nvPr/>
        </p:nvSpPr>
        <p:spPr>
          <a:xfrm>
            <a:off x="2411760" y="4725144"/>
            <a:ext cx="504056" cy="936104"/>
          </a:xfrm>
          <a:prstGeom prst="rightBrace">
            <a:avLst/>
          </a:prstGeom>
          <a:ln w="57150">
            <a:solidFill>
              <a:srgbClr val="FFC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prstClr val="black"/>
              </a:solidFill>
            </a:endParaRPr>
          </a:p>
        </p:txBody>
      </p:sp>
      <p:sp>
        <p:nvSpPr>
          <p:cNvPr id="6" name="TextBox 5"/>
          <p:cNvSpPr txBox="1"/>
          <p:nvPr/>
        </p:nvSpPr>
        <p:spPr>
          <a:xfrm>
            <a:off x="3275856" y="4725144"/>
            <a:ext cx="2304256" cy="923330"/>
          </a:xfrm>
          <a:prstGeom prst="rect">
            <a:avLst/>
          </a:prstGeom>
          <a:noFill/>
        </p:spPr>
        <p:txBody>
          <a:bodyPr wrap="square" rtlCol="0">
            <a:spAutoFit/>
          </a:bodyPr>
          <a:lstStyle/>
          <a:p>
            <a:r>
              <a:rPr lang="en-GB" dirty="0">
                <a:solidFill>
                  <a:srgbClr val="FFC000"/>
                </a:solidFill>
              </a:rPr>
              <a:t>Unique energy, sediment, morphology and ecology</a:t>
            </a:r>
          </a:p>
        </p:txBody>
      </p:sp>
      <p:pic>
        <p:nvPicPr>
          <p:cNvPr id="7" name="Picture 3"/>
          <p:cNvPicPr>
            <a:picLocks noChangeAspect="1" noChangeArrowheads="1"/>
          </p:cNvPicPr>
          <p:nvPr/>
        </p:nvPicPr>
        <p:blipFill>
          <a:blip r:embed="rId3" cstate="print"/>
          <a:srcRect/>
          <a:stretch>
            <a:fillRect/>
          </a:stretch>
        </p:blipFill>
        <p:spPr bwMode="auto">
          <a:xfrm rot="16200000">
            <a:off x="2155732" y="-59386"/>
            <a:ext cx="4760531" cy="8424938"/>
          </a:xfrm>
          <a:prstGeom prst="rect">
            <a:avLst/>
          </a:prstGeom>
          <a:noFill/>
          <a:ln w="9525">
            <a:noFill/>
            <a:miter lim="800000"/>
            <a:headEnd/>
            <a:tailEnd/>
          </a:ln>
        </p:spPr>
      </p:pic>
    </p:spTree>
    <p:extLst>
      <p:ext uri="{BB962C8B-B14F-4D97-AF65-F5344CB8AC3E}">
        <p14:creationId xmlns:p14="http://schemas.microsoft.com/office/powerpoint/2010/main" val="2829824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20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2000"/>
                                        <p:tgtEl>
                                          <p:spTgt spid="3">
                                            <p:txEl>
                                              <p:pRg st="3" end="3"/>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2000"/>
                                        <p:tgtEl>
                                          <p:spTgt spid="3">
                                            <p:txEl>
                                              <p:pRg st="4" end="4"/>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2000"/>
                                        <p:tgtEl>
                                          <p:spTgt spid="3">
                                            <p:txEl>
                                              <p:pRg st="5" end="5"/>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2000"/>
                                        <p:tgtEl>
                                          <p:spTgt spid="3">
                                            <p:txEl>
                                              <p:pRg st="6" end="6"/>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2000"/>
                                        <p:tgtEl>
                                          <p:spTgt spid="3">
                                            <p:txEl>
                                              <p:pRg st="7" end="7"/>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7"/>
                                        </p:tgtEl>
                                        <p:attrNameLst>
                                          <p:attrName>style.visibility</p:attrName>
                                        </p:attrNameLst>
                                      </p:cBhvr>
                                      <p:to>
                                        <p:strVal val="visible"/>
                                      </p:to>
                                    </p:set>
                                    <p:anim calcmode="lin" valueType="num">
                                      <p:cBhvr additive="base">
                                        <p:cTn id="33" dur="500" fill="hold"/>
                                        <p:tgtEl>
                                          <p:spTgt spid="7"/>
                                        </p:tgtEl>
                                        <p:attrNameLst>
                                          <p:attrName>ppt_x</p:attrName>
                                        </p:attrNameLst>
                                      </p:cBhvr>
                                      <p:tavLst>
                                        <p:tav tm="0">
                                          <p:val>
                                            <p:strVal val="#ppt_x"/>
                                          </p:val>
                                        </p:tav>
                                        <p:tav tm="100000">
                                          <p:val>
                                            <p:strVal val="#ppt_x"/>
                                          </p:val>
                                        </p:tav>
                                      </p:tavLst>
                                    </p:anim>
                                    <p:anim calcmode="lin" valueType="num">
                                      <p:cBhvr additive="base">
                                        <p:cTn id="3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Grp="1" noChangeAspect="1" noChangeArrowheads="1"/>
          </p:cNvPicPr>
          <p:nvPr>
            <p:ph idx="1"/>
          </p:nvPr>
        </p:nvPicPr>
        <p:blipFill>
          <a:blip r:embed="rId2" cstate="print"/>
          <a:stretch>
            <a:fillRect/>
          </a:stretch>
        </p:blipFill>
        <p:spPr bwMode="auto">
          <a:xfrm>
            <a:off x="3387531" y="2674938"/>
            <a:ext cx="2376876" cy="3451225"/>
          </a:xfrm>
          <a:prstGeom prst="rect">
            <a:avLst/>
          </a:prstGeom>
          <a:noFill/>
          <a:ln w="9525">
            <a:noFill/>
            <a:miter lim="800000"/>
            <a:headEnd/>
            <a:tailEnd/>
          </a:ln>
        </p:spPr>
      </p:pic>
      <p:sp>
        <p:nvSpPr>
          <p:cNvPr id="2" name="Title 1"/>
          <p:cNvSpPr>
            <a:spLocks noGrp="1"/>
          </p:cNvSpPr>
          <p:nvPr>
            <p:ph type="title"/>
          </p:nvPr>
        </p:nvSpPr>
        <p:spPr/>
        <p:txBody>
          <a:bodyPr>
            <a:normAutofit fontScale="90000"/>
          </a:bodyPr>
          <a:lstStyle/>
          <a:p>
            <a:r>
              <a:rPr lang="en-GB" dirty="0" smtClean="0"/>
              <a:t>Wave and Tide dominated estuaries </a:t>
            </a:r>
            <a:endParaRPr lang="en-GB" dirty="0"/>
          </a:p>
        </p:txBody>
      </p:sp>
      <p:pic>
        <p:nvPicPr>
          <p:cNvPr id="4" name="Picture 3"/>
          <p:cNvPicPr>
            <a:picLocks noChangeAspect="1" noChangeArrowheads="1"/>
          </p:cNvPicPr>
          <p:nvPr/>
        </p:nvPicPr>
        <p:blipFill>
          <a:blip r:embed="rId3" cstate="print"/>
          <a:srcRect/>
          <a:stretch>
            <a:fillRect/>
          </a:stretch>
        </p:blipFill>
        <p:spPr bwMode="auto">
          <a:xfrm>
            <a:off x="467544" y="1628800"/>
            <a:ext cx="8280920" cy="4801773"/>
          </a:xfrm>
          <a:prstGeom prst="rect">
            <a:avLst/>
          </a:prstGeom>
          <a:noFill/>
          <a:ln w="9525">
            <a:noFill/>
            <a:miter lim="800000"/>
            <a:headEnd/>
            <a:tailEnd/>
          </a:ln>
        </p:spPr>
      </p:pic>
      <p:sp>
        <p:nvSpPr>
          <p:cNvPr id="5" name="TextBox 4"/>
          <p:cNvSpPr txBox="1"/>
          <p:nvPr/>
        </p:nvSpPr>
        <p:spPr>
          <a:xfrm>
            <a:off x="6444208" y="4077072"/>
            <a:ext cx="2088232" cy="1477328"/>
          </a:xfrm>
          <a:prstGeom prst="rect">
            <a:avLst/>
          </a:prstGeom>
          <a:noFill/>
        </p:spPr>
        <p:txBody>
          <a:bodyPr wrap="square" rtlCol="0">
            <a:spAutoFit/>
          </a:bodyPr>
          <a:lstStyle/>
          <a:p>
            <a:r>
              <a:rPr lang="en-GB" dirty="0">
                <a:solidFill>
                  <a:prstClr val="white"/>
                </a:solidFill>
              </a:rPr>
              <a:t>Major ecological considerations in relation to estuary type and processes associated with them</a:t>
            </a:r>
          </a:p>
        </p:txBody>
      </p:sp>
    </p:spTree>
    <p:extLst>
      <p:ext uri="{BB962C8B-B14F-4D97-AF65-F5344CB8AC3E}">
        <p14:creationId xmlns:p14="http://schemas.microsoft.com/office/powerpoint/2010/main" val="3646821211"/>
      </p:ext>
    </p:extLst>
  </p:cSld>
  <p:clrMapOvr>
    <a:masterClrMapping/>
  </p:clrMapOvr>
  <p:transition>
    <p:wedg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animEffect transition="in" filter="wipe(down)">
                                      <p:cBhvr>
                                        <p:cTn id="7" dur="500"/>
                                        <p:tgtEl>
                                          <p:spTgt spid="614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ipe(down)">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Estuarine mixing</a:t>
            </a:r>
            <a:endParaRPr lang="en-GB" dirty="0"/>
          </a:p>
        </p:txBody>
      </p:sp>
      <p:pic>
        <p:nvPicPr>
          <p:cNvPr id="8194" name="Picture 2"/>
          <p:cNvPicPr>
            <a:picLocks noGrp="1" noChangeAspect="1" noChangeArrowheads="1"/>
          </p:cNvPicPr>
          <p:nvPr>
            <p:ph sz="quarter" idx="13"/>
          </p:nvPr>
        </p:nvPicPr>
        <p:blipFill>
          <a:blip r:embed="rId2" cstate="print"/>
          <a:stretch>
            <a:fillRect/>
          </a:stretch>
        </p:blipFill>
        <p:spPr bwMode="auto">
          <a:xfrm>
            <a:off x="323528" y="188640"/>
            <a:ext cx="8568952" cy="6408675"/>
          </a:xfrm>
          <a:prstGeom prst="rect">
            <a:avLst/>
          </a:prstGeom>
          <a:noFill/>
          <a:ln w="9525">
            <a:noFill/>
            <a:miter lim="800000"/>
            <a:headEnd/>
            <a:tailEnd/>
          </a:ln>
        </p:spPr>
      </p:pic>
      <p:sp>
        <p:nvSpPr>
          <p:cNvPr id="4" name="Content Placeholder 3"/>
          <p:cNvSpPr>
            <a:spLocks noGrp="1"/>
          </p:cNvSpPr>
          <p:nvPr>
            <p:ph sz="quarter" idx="14"/>
          </p:nvPr>
        </p:nvSpPr>
        <p:spPr/>
        <p:txBody>
          <a:bodyPr>
            <a:normAutofit fontScale="92500" lnSpcReduction="20000"/>
          </a:bodyPr>
          <a:lstStyle/>
          <a:p>
            <a:r>
              <a:rPr lang="en-GB" dirty="0" smtClean="0"/>
              <a:t>Salt and freshwater</a:t>
            </a:r>
          </a:p>
          <a:p>
            <a:r>
              <a:rPr lang="en-GB" dirty="0" smtClean="0"/>
              <a:t>Ecologically important</a:t>
            </a:r>
          </a:p>
          <a:p>
            <a:r>
              <a:rPr lang="en-GB" dirty="0" smtClean="0"/>
              <a:t>Density differences</a:t>
            </a:r>
          </a:p>
          <a:p>
            <a:r>
              <a:rPr lang="en-GB" dirty="0" smtClean="0"/>
              <a:t>Types</a:t>
            </a:r>
          </a:p>
          <a:p>
            <a:pPr lvl="1"/>
            <a:r>
              <a:rPr lang="en-GB" dirty="0" smtClean="0"/>
              <a:t>Stratified (Halocline: Fresh on top of salt) Micro tidal/river discharge</a:t>
            </a:r>
          </a:p>
          <a:p>
            <a:pPr lvl="1"/>
            <a:r>
              <a:rPr lang="en-GB" dirty="0" smtClean="0"/>
              <a:t>Partially mixed (</a:t>
            </a:r>
            <a:r>
              <a:rPr lang="en-GB" dirty="0" err="1" smtClean="0"/>
              <a:t>meso</a:t>
            </a:r>
            <a:r>
              <a:rPr lang="en-GB" dirty="0" smtClean="0"/>
              <a:t> tidal)</a:t>
            </a:r>
          </a:p>
          <a:p>
            <a:pPr lvl="1"/>
            <a:r>
              <a:rPr lang="en-GB" dirty="0" smtClean="0"/>
              <a:t>Mixed (</a:t>
            </a:r>
            <a:r>
              <a:rPr lang="en-GB" dirty="0" err="1" smtClean="0"/>
              <a:t>meso</a:t>
            </a:r>
            <a:r>
              <a:rPr lang="en-GB" dirty="0" smtClean="0"/>
              <a:t>/macro tides) Large rivers </a:t>
            </a:r>
            <a:r>
              <a:rPr lang="en-GB" dirty="0" err="1" smtClean="0"/>
              <a:t>coriolis</a:t>
            </a:r>
            <a:r>
              <a:rPr lang="en-GB" dirty="0" smtClean="0"/>
              <a:t> = horizontal separation</a:t>
            </a:r>
            <a:endParaRPr lang="en-GB" dirty="0"/>
          </a:p>
        </p:txBody>
      </p:sp>
    </p:spTree>
    <p:extLst>
      <p:ext uri="{BB962C8B-B14F-4D97-AF65-F5344CB8AC3E}">
        <p14:creationId xmlns:p14="http://schemas.microsoft.com/office/powerpoint/2010/main" val="3716777803"/>
      </p:ext>
    </p:extLst>
  </p:cSld>
  <p:clrMapOvr>
    <a:masterClrMapping/>
  </p:clrMapOvr>
  <p:transition>
    <p:pull dir="l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20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20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20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2000"/>
                                        <p:tgtEl>
                                          <p:spTgt spid="4">
                                            <p:txEl>
                                              <p:pRg st="3" end="3"/>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4">
                                            <p:txEl>
                                              <p:pRg st="4" end="4"/>
                                            </p:txEl>
                                          </p:spTgt>
                                        </p:tgtEl>
                                        <p:attrNameLst>
                                          <p:attrName>style.visibility</p:attrName>
                                        </p:attrNameLst>
                                      </p:cBhvr>
                                      <p:to>
                                        <p:strVal val="visible"/>
                                      </p:to>
                                    </p:set>
                                    <p:animEffect transition="in" filter="fade">
                                      <p:cBhvr>
                                        <p:cTn id="25" dur="2000"/>
                                        <p:tgtEl>
                                          <p:spTgt spid="4">
                                            <p:txEl>
                                              <p:pRg st="4" end="4"/>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4">
                                            <p:txEl>
                                              <p:pRg st="5" end="5"/>
                                            </p:txEl>
                                          </p:spTgt>
                                        </p:tgtEl>
                                        <p:attrNameLst>
                                          <p:attrName>style.visibility</p:attrName>
                                        </p:attrNameLst>
                                      </p:cBhvr>
                                      <p:to>
                                        <p:strVal val="visible"/>
                                      </p:to>
                                    </p:set>
                                    <p:animEffect transition="in" filter="fade">
                                      <p:cBhvr>
                                        <p:cTn id="28" dur="2000"/>
                                        <p:tgtEl>
                                          <p:spTgt spid="4">
                                            <p:txEl>
                                              <p:pRg st="5" end="5"/>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Effect transition="in" filter="fade">
                                      <p:cBhvr>
                                        <p:cTn id="31" dur="2000"/>
                                        <p:tgtEl>
                                          <p:spTgt spid="4">
                                            <p:txEl>
                                              <p:pRg st="6" end="6"/>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8194"/>
                                        </p:tgtEl>
                                        <p:attrNameLst>
                                          <p:attrName>style.visibility</p:attrName>
                                        </p:attrNameLst>
                                      </p:cBhvr>
                                      <p:to>
                                        <p:strVal val="visible"/>
                                      </p:to>
                                    </p:set>
                                    <p:anim calcmode="lin" valueType="num">
                                      <p:cBhvr additive="base">
                                        <p:cTn id="36" dur="500" fill="hold"/>
                                        <p:tgtEl>
                                          <p:spTgt spid="8194"/>
                                        </p:tgtEl>
                                        <p:attrNameLst>
                                          <p:attrName>ppt_x</p:attrName>
                                        </p:attrNameLst>
                                      </p:cBhvr>
                                      <p:tavLst>
                                        <p:tav tm="0">
                                          <p:val>
                                            <p:strVal val="#ppt_x"/>
                                          </p:val>
                                        </p:tav>
                                        <p:tav tm="100000">
                                          <p:val>
                                            <p:strVal val="#ppt_x"/>
                                          </p:val>
                                        </p:tav>
                                      </p:tavLst>
                                    </p:anim>
                                    <p:anim calcmode="lin" valueType="num">
                                      <p:cBhvr additive="base">
                                        <p:cTn id="37" dur="500" fill="hold"/>
                                        <p:tgtEl>
                                          <p:spTgt spid="819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Upper intertidal zone</a:t>
            </a:r>
            <a:endParaRPr lang="en-GB" dirty="0"/>
          </a:p>
        </p:txBody>
      </p:sp>
      <p:sp>
        <p:nvSpPr>
          <p:cNvPr id="3" name="Content Placeholder 2"/>
          <p:cNvSpPr>
            <a:spLocks noGrp="1"/>
          </p:cNvSpPr>
          <p:nvPr>
            <p:ph sz="quarter" idx="13"/>
          </p:nvPr>
        </p:nvSpPr>
        <p:spPr>
          <a:xfrm>
            <a:off x="457200" y="1600200"/>
            <a:ext cx="2818656" cy="4525963"/>
          </a:xfrm>
        </p:spPr>
        <p:txBody>
          <a:bodyPr>
            <a:normAutofit fontScale="92500"/>
          </a:bodyPr>
          <a:lstStyle/>
          <a:p>
            <a:r>
              <a:rPr lang="en-GB" dirty="0" smtClean="0"/>
              <a:t>Salt marsh</a:t>
            </a:r>
          </a:p>
          <a:p>
            <a:pPr lvl="1"/>
            <a:r>
              <a:rPr lang="en-GB" dirty="0" smtClean="0"/>
              <a:t>temperate</a:t>
            </a:r>
          </a:p>
          <a:p>
            <a:r>
              <a:rPr lang="en-GB" dirty="0" smtClean="0"/>
              <a:t>Mangrove</a:t>
            </a:r>
          </a:p>
          <a:p>
            <a:pPr lvl="1"/>
            <a:r>
              <a:rPr lang="en-GB" dirty="0" smtClean="0"/>
              <a:t>Tropical</a:t>
            </a:r>
          </a:p>
          <a:p>
            <a:r>
              <a:rPr lang="en-GB" dirty="0" smtClean="0"/>
              <a:t>Both have distinct ecological </a:t>
            </a:r>
            <a:r>
              <a:rPr lang="en-GB" dirty="0" err="1" smtClean="0"/>
              <a:t>zonation</a:t>
            </a:r>
            <a:endParaRPr lang="en-US" dirty="0" smtClean="0"/>
          </a:p>
          <a:p>
            <a:pPr lvl="1"/>
            <a:r>
              <a:rPr lang="en-GB" dirty="0" smtClean="0"/>
              <a:t>Salt tolerant pioneer species</a:t>
            </a:r>
          </a:p>
          <a:p>
            <a:pPr lvl="1"/>
            <a:r>
              <a:rPr lang="en-GB" dirty="0" smtClean="0"/>
              <a:t>Sedimentation means that they have a ‘natural’ resilience to SL rise</a:t>
            </a:r>
          </a:p>
          <a:p>
            <a:endParaRPr lang="en-GB" dirty="0"/>
          </a:p>
        </p:txBody>
      </p:sp>
      <p:sp>
        <p:nvSpPr>
          <p:cNvPr id="4" name="Content Placeholder 3"/>
          <p:cNvSpPr>
            <a:spLocks noGrp="1"/>
          </p:cNvSpPr>
          <p:nvPr>
            <p:ph sz="quarter" idx="14"/>
          </p:nvPr>
        </p:nvSpPr>
        <p:spPr/>
        <p:txBody>
          <a:bodyPr>
            <a:normAutofit/>
          </a:bodyPr>
          <a:lstStyle/>
          <a:p>
            <a:endParaRPr lang="en-GB" dirty="0"/>
          </a:p>
        </p:txBody>
      </p:sp>
      <p:sp>
        <p:nvSpPr>
          <p:cNvPr id="1028" name="AutoShape 4" descr="data:image/jpeg;base64,/9j/4AAQSkZJRgABAQAAAQABAAD/2wCEAAkGBhIQEBUUEhQVFBUVGRQSFhcUFBgVFhUbGhYYFxoVGBYXGyYeGhsjHBUYIC8gIycpLCwsGB4xNTAqNSYuLCkBCQoKDgwOGg8PGikkHCQsKiotLCosLCwpLDQqLyksLSkpLCwpLCkpLCwpLCwpLSksLCwsLCwsKSwpKSkpLCksLP/AABEIAKkBGAMBIgACEQEDEQH/xAAbAAACAwEBAQAAAAAAAAAAAAAABAEDBQIGB//EAEcQAAIBAgMCCAsGBQMDBQEAAAECAwARBBIhBTETIkFRYXGR0QYUFTIzU2KBk6GyI0JSc4KjcpKiscFDwvAkg7M0Y8PS8Rb/xAAYAQEAAwEAAAAAAAAAAAAAAAAAAQIDBP/EACcRAQEAAgEEAQMEAwAAAAAAAAABAhEDEiExQQQTUfAyYXGBIpGx/9oADAMBAAIRAxEAPwD6vs/ZsJhjvFH5kf8Apr+AdFX+S4fVRfDTurrZ3oY/y4/oWmKBXyXD6qL4ad1HkuH1UXw07qaooFfJcPqovhp3UeS4fVRfDTupqigW8lw+qi+GndUeS4fVRfDTuqzFYxYgC1+M6Riwvq7BR7rmqJdtwKWDSKMl82/SwJOtrG1ju5RbfQWeSofVRfDTuo8lw+qi+GndVOL2/DE0QYkiUyKrAXUGNSzZjyeaR11VhPCfDyLGc+QyhWVHUh+MbAZQDrfk5KBvyXD6qL4ad1R5Lh9VF8NO6qsLt6CVwqOGLAFTY2a+fcSLf6bU/QK+S4fVRfDTuo8lw+qi+GndTVFAr5Lh9VF8NO6jyXD6qL4ad1NUUCvkuH1UXw07qPJcPqovhp3U1RQK+S4fVRfDTuo8lw+qi+GndTVFAr5Lh9VF8NO6jyXD6qL4ad1Q+1ogxUuMytkIsbg5BJb+U3qV2rCXCCVCx3AMDfW1hrv13b6A8lw+qi+GndR5Lh9VF8NO6qW29AHyF+Nwvi1rH0mThMu7dl1vuq8bTh0tLGb5bWkXXMbC2vKQQOo0ANmQ+qi+GndUnZsPqo/hp3V1hMYkyB42DqeVSDyXsbbjruNXUCvkuH1UXw07qPJcPqovhp3U1RQK+S4fVRfDTuo8lw+qi+GndTVFAr5Lh9VF8NO6jyXD6qL4ad1NUUCvkuH1UXw07qPJcPqovhp3U1RQZu0NnRLGSI4wQVIIjUW468wopjanoW/T9a0UHWzvQx/lx/QtMUvs70Mf5cf0LTFAVVipGVCUThG5FzBL/qbQaVbRQL8NJ6r9xaOFl9V+4vdTFFAliomlXK8OYXVvSgaqbggjUEHWl/JSXJOGUklSbyA6q2YHX2hfpO+tWigyX2PG0aRnCoY4xlReEFlGmg/lHZUx7JRXDjDKGXUESDTqG6tWigy8NsxYrZMMq2OcWkHnWYZteXjtr005wsvqv3FpiigX4WX1X7i91HCy+q/cXupiigUmxEoUkQ5iNw4VBfoudBy1ZiJnVVKR5ySAVzquUHebnQ25hvq+9FAvwsvqv3F7qOFl9V+4vdTFFAvwsvqv3F7qOFl9V+4vdTFFBjz7FR2Z2w4LOczNwi5jxBHbNa9so3buWlsB4PcGxZkLtmRlPCBcoQgqoFzuIGvLXoaKDCm8HY3kMhgbM1ySJ7ak3J05dbX5tKgeDiZMnAsBmV9JwDddBqBe3QK3qKDPwWEMIISG18t/tQfNRUH9KCmOFl9V+4vdTFFAvwsvqv3F7qOFl9V+4vdTFFAvwsvqv3F7qOFl9V+4vdTFBawueTWgX4WT1X7i91cNjHVhnjCIQbuZUsDyC283rvHYgoAFALucq33XsSWPQACfly15XasDRzgyZmBIOcjMTa19L6dQrl+Tz3hxl1tfiw+pbNvYggi4II6Kmktj5OBHBsGXUA7reyRyEU2GOcjkAHXck/4Fb4ZdWMqt7XRfanoW/T9a0UbU9C36frWirodbO9DH+XH9C0xS+zvQx/lx/QtMUBRRRQFFFFAUUUUBRRRQFFFFAUUUUBRRRQFFFFAUUUUBRRRQFFFFAUUUUBRRRQQ97aaHpF6Qx00qRsWyMtiCVDKyg6ZrEm9iRy1oVVi4M8bL+JWXtFr0VynYve80d+SJ297Mg/we2utpYBZkKHzrcU8o1GvyrBhxksgwixOFeXD5ncqGKqmQkhSbXLNYX03104mWYoDiZDlBJLppqdyoUGp5CdwNZZ4zKXGzcrLHmuN3Grg8GMO0aKSQwZCecqM6t12zDs5qgoZMS6knIqoSAxUEtuBtryMbdNZsOKBliR3mD575ZQY9MrgkEkhhcjceUVpbJibhcSzbjIqr0hIlX6s1ThjMZMcfET13PL+3ePwUaxMVRQeJqAL+etRV+1PQt+n61orRrqOtnehj/Lj+haYpfZ3oY/y4/oWmKJFFFFAUUUUBRRUFxcC+pvYc9hc/KgmiilMfjxGhIIuGRTvNsxG+27im9RbpMmzdFBqMwvbl0NuW2tj8qlCaKKBQFFQHFyL6jeOUX3VNAUUVEkira5AuQoud5O4DpoJooooCiiuIZg17fdZlPu0vRG3dFAPdXMr5QSb2AJ6dLk/2ol1QTXEk1ivtNl5raE/4qjaUoEMlt4UrpvBYWHv41FbV7TAAHkYgD37qGksyrbfc35rAf5IrCmxtjIo8yPKYr7jkZS49wHF6M3NTm08QUl0NjkCDTzc7klrdCxE+6qyqdbRMwDAc+gPJf8PX0VRg8crKLupa7KeMN4Yjl6qondTGY1ve7KhALWZLHMSNfO3mqMHtKJ4SZASrF2IMbsADqQbLpbXsqdnX3ZkyOJoFhskjeNwByubg0WRXJC7iQBYDpqqPZmLEs7iSeUZljvHJDEzBF3WKW0LMNCKe2GCZrEhlQ4kRve5KlodSeXUkX5hTuycS0ikxhcheRs7X413OqgcgtvNr1TW2MwmTLihU4nDqUmV1Z3viH4QuvBMDkIZluGK33clauzsaLMFDO2eQtltZbyNYEkgA2G7fVuKwxM0DEi4aQAgEedE1956PlWb4OYh1h4NIzIUZxI5cLd85vqfOa1iT01Pi6XxnTlpq7RYmF7i3m8t/vrzUVVtKWQxN9mB5u9wfvryAUVZtaZ2d6GP8uP6Fpil9nehj/Lj+haYqVhRRWbj5imJhNyAwdDfdqR89OWq5ZdM2mTfZpVnbUxZjeIg6ZiGW+pBst7cwvWlakNtw54H51BcdBUE31qM99N0nD9Xd1srFtKHY2AzuqAa8VTlubcpIJt00uJWkxIy3yISCdMtwpDW6dV+dU+CXEwqq3FMe9WAUoLBhcdWt+X5UlhUeN43tdsRKCqC4yR6uS1vvm4Jv0CsblenHbTWPVZHosfieDjZ7Xygm3PXmJMGRFh49S0nCytZmzFsnnk31tcaHmFbm0Y+Gbgfu2DyHlA1CqDzsb+4HnqMOVbEyC3okjQabs92YdgQe6r54XOs8eTp/2nAY++ESVtfs1Y7xchd2vOa48H8PaMu3nynOxJJO8gC55hfdSuGw2bNhrWWNmLta3FJzIqnkJBuTyBemtkWTIqiw80DmAXQfKpxl3LfRcpZdfdZQKKkVrFGZDdcbIOR4o3HNdGZD9S1Oz52E08TG+UiRL78ji9r8wYN7uqrsbxZIn9oxHqcaf1KhrL2dMWRcSTfPI4OlvsmfKoP8Jsfeax8WT+V7luW39mkMffE8EBcCMux5ASRlXrtftFUSJwmMTS6wIzX0tnewA6woJ99Rg8qLNiTc8JdrcmRAVUAc7Wv7xTCYdkgYX+0Ks7H22Bueq+nUBU2Wzv8AfZ1zfb7HRruoriGMIoXkUBezSqsOh4SRib6qoHMAN3RqTV9q6XTsQrFRdgCQDpc2Nh2157wc2yxjBcE53YXG/OTmYEdC6+63NWlM7jDPdiCufjDzsqknT2rWryWG244kAiQEvLLMP5CHtyWF1PTY1nllqys885L0x6PZXhFG8cjtxcrM26+hawtzndcdNKHbvC4WYxaleEz5jqqNmII15rWtpoaw5NtZIFMUYOadpEHOMuZky7wACundS2xcS5TFKgGVo3caa5Lsipc6ixIPL5tU672m2V5ZfH8/09BiZcQ/iXGCuTxt11LA5WYdKqw3f3rS2xPkjxBP3Y4piB0FgQPh153A4wvicMyG7O0jOLGxsx3HnVbdG+trwovkxA/Fh1X91l/3VfGdqXl68bl+eCu1lMca8pEeHJ62kdHPWeEplmMk4H4YsTcdUjID2Ma68KhljfnEDkf9uSMjsvUbJXNjZeYRAfzys5q3tTxlr+DOzZc0eGfld5GP6lkJ+YFWeDWkLL+CWdf3WI+RpXZERXCYO+9WS/vzr/mm9iCxxA5p5D2hT/mrT00w8z89FNgwGJ1jNuL42otzCaLL/SRXexMHdXuXVVkljjUMygKHNzxSLktfU8lquwn/AKg9HjP/AJIadwHmfqk/8jUkTjjFOKwq54hxjxzvdj/pvzmuNgYfJEfbknkPvlbT3ACmMSbPF/GR+29c7L9EOuT/AMj013XknUnanoW/T9a0UbT9E36frWirNHWzvQx/lx/QtMUvs70Mf5cf0LTFAUntPBmROLbOvGS5I11tqN3JrrTlAcXtcX325eg9VRZvsS2eFGBlDRKRe1gNd4IsCD0ggiq9o8YIn43VT1Ld2+S299cx8Scr92QcIP4lsHHvBVvc1UYlS+JGUcaKMsL7mzsBl6iFfqNR6Z29nHhDHZQVBzseDYDe8erSL02UMR09dduglxUTKeJHGWJB0bhDZR/DZC3ZVuHmEs2Ybo0tY6EO7agjnAQfzGstZgkOJVTxmlMEfJ5wCoB0LmPuFVs2r19N3GnsqZWu1+PKeFtyhPNS/MMoHaaRj2gInEh1WUYlvhnMv9Ctr1VfgrRiVxrZA192bJnFwORdLAcwqraOH+ywsNrlmjRtPuhCZL9e79VT6RbdDYGYvwjb8RGJrc1m/vlkUdSin3kY4lV+6sbOetmCKOxXqmIZZkH4WnQdTKJB7tPlTEY/6hz/AO3EP65TUpx7TRugUUVZsxfCI5Vaxyl+DCnmcSKoPXZ/6as2nIogkgUWOXgEG8WYKisbcl3HYaQ8IpAFs25ZWk6gIwd3LxmGlMGS0pZ9CZBK3QqQ5gvu095NU33c1y/ys/PYxE+eCCJOKZOCBK/cCi5OvSlh1HmrjauMyxR5dGeOwGrX1jDBugAk3vpb3VZsuG3AgjUvOzA62sHAX9IYDtrCxWJZIwjqzI0ciDKNLGaNRqd2oCnmJB3GotVyy1NvUrtRGfIDnFgLjcxJZSq854vu110pbDY8o0qKDIyykG9hlBC5QW3E8w3nltvqjKDMUZcrpEqIUGWxMjZWj6P/AKkHprMsixuJbG84V2QkAcZONzhWXfzbqna3VTOGi4eGWzmzvKo3rzjLrqOMST1VmeDWA4UIxJVxG92G8cLJrbkBsjD31r7JiLGVzoM8gjS1sosNT7R+Q0qrwWcCNmJAF1FzpyX5eljUa3ZtEm7j/bG2LsYTRQgkhlSdzrbjN9kCbfq/lFNbLgKYaJyBmdJ4n62zOP6kPbXHg3tqFUbM4LEBVVAzsdXa2VATa70xDLK2HSNIHDCzZpSsS3zEnQkvqCR5tZ9WE8mHDdSyek7OwSg4FgBcLLry2IuR1a134XHRB+PKp+PAd/VmqMLsWVVh4XEBOBUovBIo3ixu0ua+g5FFWT7Kw5ymXNOdQDIzTdZy+au4bgKpnz44xvOC3HV7OPCHacD8RXEjZZkKxgyMMyaAhAbXKjfSuxcROkkr+LyHhBCFzskViiWa4JLAX3aU5FIUuscXFG7VUH8o1+VMeMEWuAOexvauO/NuV7TTonx8LdlsBhcSuHjiYQgplObO7XKtm/CNKtw2zsQjSNw8a8K3CELASQcoXil5Lbhyg07wnN30ltLFTqhMaMzbgLaHm3C9qvOfO+FvpYxRJCYWztipFLZhcxwgEk5iLZPZvVCbTjUWGPa1zewgGpbUawnlNUYjG4sgrLhBJZtCu6xOUGxG+xN+S1V4fESOgKYHTXLfl184iwIuR16Xp15/unpxO8NE+vjkrFOPcSoMv3b6R2+986qgxkJsqY2U3IACSoblybealxck76tgZ0jJXAkH7PiC2uYm4JIGi5QT7q5icggps4qFXNqoVgQNFAA3760nHy5e6rbjF/BMma8sr3ygB5MwvnXW1t++org4uU2zYVogcrXNyF4y8VraX1PZRW3HhyYzVqLnhXoNm+hi/gj+ha4n2vBGWDyopQorBmAKlxdAQdxYbqMGW4CLKAeJHe5y/cHQaxdp+CnjErSNcF7EhZBlJVQqNrHvUBrfmNXZJ92Tbk2tCt80qDKM5uwFl4vGPRx17RUYkg8dOM0ZINtb285P+coFY48FVFrKALoxXhOK4WIR5G4nmnKrEc6itLZ2FeCJYwobLfjNJxmJNyxsm8k0siK7xrD7JwRYOuvQ4Kf7hXOGa+Km6EhXszn/AH0piXdYZFKLaNlYcc6LmVx93k1HuqIcQ6TzuUXQFjxzuQJ7PRWftlb3dYKbJOzE8WZpeoGMqgPvUW9wrKwylmjvxWnETLzgZ5HdgPxEWP8AKK62ukni6R2UEwSEkSa68Gbi66EuQP1GruFd8Zh2VFyhJVUZj91FJ1y6efb9NRr0yvnX53aW1AArKNA0aRgDmMuT+zUrtKQnERMNwmC+5RZu1pP6RXe1p3DqWRfuH0h3K+b8Hs1RjuFUJdFukTSnjneJYmY+b0NU2L5ez+IAGKjH4iG/blX/AGimML6ab/tL2Jf/AHUltCSQTwNkXzio455tBfJ7Rq3ByyDhWKpYyMbmQiwUKv4Oip0vPLTqay32k5G7ILHfzjTQka9gqPKZQXci1wLuQtr2txhcXv0ctUnJjvTbTK8JSC0g/ChkOvIDGf8A4x21O3NqpDMGe2uVtTYWKpe55BxCL9NL4vEPLPOY4jNwkIgBj1RW4wYGRwqcinQmu8JsuVcScRLCrgRqiI0iu6GwBKkqFA0Ol/vVnllJfLDDitytqdj7dEmNEGUhkOIe9xYhjvXXjAG40qvamKhsqtIoKeNWS9yTw0ZW6jXlJ91Lz7LbEY6OR8OIogCSNNwBH2mQ2LEmwAvYC9aawTQ2EKRAXYnKqrprYaEHTTpNY5c8naOi8EsWybRzYgSJDNIBHkUlREtyxJP2xU7uUA7zXEsOJkDgiGNXkWXXNMRbKQLcUW4vPRhsViAwEiJbfe/GO/kB01t1VKTYp0uiIDuOuoNr/i5yLVl9XPO6li848JO8cnZpsc00zliWIV+CW53nLGAe0msmOOCGVk8ULBdzBc4ayByePy2PTur1Gz45SG4VVU34uU3uLcuu+9UTbJnMhdZig5F13aaDWw/zVZxclv8AlV+rGTtCcG3BkBEMqDPky5F32veynq//ACrIfCRGyhY5SWudF0FhffXabGxdz/1ZtqNVzE6b+TLrya6e61s2xsQ27FsvFUCyDzgpBc333Y5rdArafH+0V6yT+EKAgmF+MiuDlDanMMp321UD9Q3VyfCHNlHATFmyjLlsFzFrAm2m4nspxNiYoWvjGYgMDeMC5IFjpzG+nSObXobJxY3YsnzdDGBqN+o5D/frq0+LPaPqfY/DhrqDqLgG1rWuL2926rlwyjk15zvqcNGVRQzFiqgMx+8QNSew10HFr3FusVvjwcePiKXPK+0qoG7+1dXqKjOL2uL77X1tz9VbSa8KujUVBYDlGu7Xf0DnNTQFqLUUUCu1PQt+n61oo2p6Fv0/WtFB1s70Mf5cf0CmKX2d6GP8uP6FpigKKKKDM2yvFk9qGQe9OMPkzUliZPT+0Jk67yRr/Zq1tox3VSdwIB6nHBn6hWDg8QOAVm1OaRT0lHjLDtiNUvlz53V/Pz2a2gQXzncSYx0KkkXyuGNcwOUkw6mws8hbqlUsLfqa36a627Hlhw6cpeOPXlLedfsNd+EICyRtyhJSP0FJL+7Ke01H7q2d7ftpO30Jlg0uGbIf5gT8r0zjo80rL+LDyjtYCsbb+0jiAnigd5Y3J4qnRSrLmzHijk1J6bVOB2TiFfOZBFeMIVT7V9DmJzvxQT/CarnyY4+W047bT+0n+ywz33SQMT0Fdf73qjDbVzRkRxySEvI17cHHYyMdXktcEfhDVW2xI1yFVkdkKkMz5mIXTKWkNgvQObdTjrKx1ZUHKBxmPRm3D3Vx8ny9fpjox4NXdKSYM5BdzETmZ8pEjHXNZWYbtN5U1lx7ewScThHkz6ktmk6Re40OnIBW4FCk5EZyd7G9ubVm/wAVTjMHKUtFFFmJ5EUgWGmrWFc2PJlyXX/G2sYW/wD6KENrJYi+hDX0F7WIq4+EkDaB9cpe1jcAC5O7cBfsqEgxb6nDwC4Y3exYG4sCt9Ta97kbh1Uxh/G1veCADK1uDIvmJAC2001YndpXVj8S3zVby/Yn5ZVteFZApGb7IsdSQBqNDo3uU0+u28Itg0pJ9pWB0bLuC/i0qlhjb2GHw2W9iCQPuizact7gdBFObIwri6SQxIqABMgBB1vpza3NuqujD43Hh63/ACyvJabw4ilRXQBlYXBsde2mEjA3ADqFLY3GLh0UlWy3CARre2hO7kGnzrOl8LI0TO0coGZEUZQWYte1luOa1bzDGeIrba3b1FZUfhHGXy5JQS2S5TQHMUve+64rVqyBReiigL0UUUGdtXbEUV0e+qgmwvoxK6e4OepemvPIuCFgExI0sL8uY/hvynTdp0b69lU5qDyWMnwfBxM0c5W3FKi5st0ANmudIyRa50v00o2HwR3w4oXFgdB90tbit0924W9vU3oPHGTCM12jxA4Oym/mpxhl3Hk6L8u+vR7O2ss5fKrAIQCWAFyb6DXkt86dvRQFFFFArtT0Lfp+taKNqehb9P1rRQVYTGxpDHndF4kY4zAfcXTfXmtsSTvLLwOIURsUdbYhVylIwuUC+gdmLHk+z6aXxMN30G5Yr2F/9NdatzqnnMq/xMq/3rpnHJN7c15rLrRjEYqd9Y5QllDZWmjvny8EV4jkZcpMm/zgOWvRx7SgAA4ZDYAXLgk2FrmvNYfGofRq0v5aFh/MbIB1tV8eNd+KOAh83z2Er8bcQq2UX/iNc+fJx4+/9Nsbnl6buL2hC0bjhE1U7mG+2nztXmZdoxeKukbBpeHlZEW7tcyG+ZUBNuMaZfBRPo+JZj51w6qgCkXORLLbk4199a8CwqvEaNVJtxCoBJJ5uW964s/kb/RGn0Zf1PNRjFy8G7oUZWEhM8lxcHTLEhIFhflXfTjbKleNCQJ3LtnR5CIhqePkBGa/F0JPNWucVDfz009odfvpPFeDBkkZ+EZSx5AAQPwg7+e3Wec3yxz5Le7TownhwnjkUWSOGMWByjNdb2J5XudT/wA3jpsZi1jT7JC9uPY2F72BF30+e+iPwMXTPPM9r6l9Tcg7xu1HzqyTwRRowhmlKjhLgkHNnI87ntaw6zWn0cs/2OqQnLjNoZwqwIwa1mG4DLdiWzaa7r/4vTOx/HWccPEioQbkSZiNNLWJG+9WHwSQrlM050K34Q3AJubf85TQPBFAtkllWxzKA2g1va3KOvk0q+PxsfaLyX0d2jjYsOA0maxuLgE20vrbWuH8IIEtfML3I4h1tT8OHCIqDUKqqL6nQW16bVLxKwsQCDzgH+/VXRjhjj4jO3K+yUe24mzZc5yqW806gAEgX3kBhpRJtyIGwzEi17AkLe+88/FPZT4Ucw/5yUZBzDn3VfaNKsDjUmjWRCSrai4KnsIvVW1Y5WjtCwViRck205bGxtfde1NgUCoGFJg8eDxZo7CxGYE89wTludLAHn1IO42LgsYHUmZGGYEgruXNcheLvy6A6Gtk0USxBDtAs15Igobi2vcre+/LoRu1B3Vzg8LtDOvCyxFLjMEWxsLaDT/Nb16gUEmooNFAUUUUBRRRQFFFFAUUUUBRRRQK7U9C36frWijanoW/T9a0UCCbDgmSNpIw7COMXOb8A32NjTMOyYI/MhjXqjUHttenY8AFAAZwAAo15ALDk6K68T9t+0d1ZZcdy9rS6LkEi1tPlSbeDkLElkGtgdTzAbgbbgB0jfWr4n7b9o7qPE/bftHdVJwYzzU3PbKh8GMOgIVLAgrYE2sTci3uHYKYfYcDb4xz72tvvewPSad8T9t+0d1R4n7b9o7q2xwxx8RS9/Lz+MweEjYhsOxstiygkWOU2HGv94fOnfLq6ARyWKhxoNF3X33uOY1qeJ+2/aO6jxT23/mHdV9o0zZ9vIjlcjsVJU5QDqBe3nfKufLy7uDkvy8XTf19X8wrUGD9t+0d1Hiftv2juqDuyD4RAPlMUnnmO4X+Gx5rG5F/ZNr1sCo8U9t/5h3UeJ+2/aO6pE2otUeJ+2/aO6jxP237R3VCU2otUeJ+2/aO6jxP237R3UE2otUeJ+2/aO6jxP237R3UE2otUeJ+2/aO6jxP237R3UE2otUeJ+2/aO6jxP237R3UE2otUeJ+2/aO6jxP237R3UE2otUeJ+2/aO6jxP237R3UE2otUeJ+2/aO6jxP237R3UE2otUeJ+2/aO6jxP237R3UE2otUeJ+2/aO6jxP237R3UE2otUeJ+2/aO6jxP237R3UC21PQt+n61qKvk2eGFizkaXFxyG/IOiigcooooCiiigKKKKAooooCiiigKKKKAooooCiiigKKKKAooooCiiigKKKKAooooCiiigKKKKAooooCiiigKKKKD//2Q=="/>
          <p:cNvSpPr>
            <a:spLocks noChangeAspect="1" noChangeArrowheads="1"/>
          </p:cNvSpPr>
          <p:nvPr/>
        </p:nvSpPr>
        <p:spPr bwMode="auto">
          <a:xfrm>
            <a:off x="0" y="-769938"/>
            <a:ext cx="2667000" cy="1609726"/>
          </a:xfrm>
          <a:prstGeom prst="rect">
            <a:avLst/>
          </a:prstGeom>
          <a:noFill/>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1030" name="AutoShape 6" descr="data:image/jpeg;base64,/9j/4AAQSkZJRgABAQAAAQABAAD/2wCEAAkGBhIQEBUUEhQVFBUVGRQSFhcUFBgVFhUbGhYYFxoVGBYXGyYeGhsjHBUYIC8gIycpLCwsGB4xNTAqNSYuLCkBCQoKDgwOGg8PGikkHCQsKiotLCosLCwpLDQqLyksLSkpLCwpLCkpLCwpLCwpLSksLCwsLCwsKSwpKSkpLCksLP/AABEIAKkBGAMBIgACEQEDEQH/xAAbAAACAwEBAQAAAAAAAAAAAAAABAEDBQIGB//EAEcQAAIBAgMCCAsGBQMDBQEAAAECAwARBBIhBTETIkFRYXGR0QYUFTIzU2KBk6GyI0JSc4KjcpKiscFDwvAkg7M0Y8PS8Rb/xAAYAQEAAwEAAAAAAAAAAAAAAAAAAQIDBP/EACcRAQEAAgEEAQMEAwAAAAAAAAABAhEDEiExQQQTUfAyYXGBIpGx/9oADAMBAAIRAxEAPwD6vs/ZsJhjvFH5kf8Apr+AdFX+S4fVRfDTurrZ3oY/y4/oWmKBXyXD6qL4ad1HkuH1UXw07qaooFfJcPqovhp3UeS4fVRfDTupqigW8lw+qi+GndUeS4fVRfDTuqzFYxYgC1+M6Riwvq7BR7rmqJdtwKWDSKMl82/SwJOtrG1ju5RbfQWeSofVRfDTuo8lw+qi+GndVOL2/DE0QYkiUyKrAXUGNSzZjyeaR11VhPCfDyLGc+QyhWVHUh+MbAZQDrfk5KBvyXD6qL4ad1R5Lh9VF8NO6qsLt6CVwqOGLAFTY2a+fcSLf6bU/QK+S4fVRfDTuo8lw+qi+GndTVFAr5Lh9VF8NO6jyXD6qL4ad1NUUCvkuH1UXw07qPJcPqovhp3U1RQK+S4fVRfDTuo8lw+qi+GndTVFAr5Lh9VF8NO6jyXD6qL4ad1Q+1ogxUuMytkIsbg5BJb+U3qV2rCXCCVCx3AMDfW1hrv13b6A8lw+qi+GndR5Lh9VF8NO6qW29AHyF+Nwvi1rH0mThMu7dl1vuq8bTh0tLGb5bWkXXMbC2vKQQOo0ANmQ+qi+GndUnZsPqo/hp3V1hMYkyB42DqeVSDyXsbbjruNXUCvkuH1UXw07qPJcPqovhp3U1RQK+S4fVRfDTuo8lw+qi+GndTVFAr5Lh9VF8NO6jyXD6qL4ad1NUUCvkuH1UXw07qPJcPqovhp3U1RQZu0NnRLGSI4wQVIIjUW468wopjanoW/T9a0UHWzvQx/lx/QtMUvs70Mf5cf0LTFAVVipGVCUThG5FzBL/qbQaVbRQL8NJ6r9xaOFl9V+4vdTFFAliomlXK8OYXVvSgaqbggjUEHWl/JSXJOGUklSbyA6q2YHX2hfpO+tWigyX2PG0aRnCoY4xlReEFlGmg/lHZUx7JRXDjDKGXUESDTqG6tWigy8NsxYrZMMq2OcWkHnWYZteXjtr005wsvqv3FpiigX4WX1X7i91HCy+q/cXupiigUmxEoUkQ5iNw4VBfoudBy1ZiJnVVKR5ySAVzquUHebnQ25hvq+9FAvwsvqv3F7qOFl9V+4vdTFFAvwsvqv3F7qOFl9V+4vdTFFBjz7FR2Z2w4LOczNwi5jxBHbNa9so3buWlsB4PcGxZkLtmRlPCBcoQgqoFzuIGvLXoaKDCm8HY3kMhgbM1ySJ7ak3J05dbX5tKgeDiZMnAsBmV9JwDddBqBe3QK3qKDPwWEMIISG18t/tQfNRUH9KCmOFl9V+4vdTFFAvwsvqv3F7qOFl9V+4vdTFFAvwsvqv3F7qOFl9V+4vdTFBawueTWgX4WT1X7i91cNjHVhnjCIQbuZUsDyC283rvHYgoAFALucq33XsSWPQACfly15XasDRzgyZmBIOcjMTa19L6dQrl+Tz3hxl1tfiw+pbNvYggi4II6Kmktj5OBHBsGXUA7reyRyEU2GOcjkAHXck/4Fb4ZdWMqt7XRfanoW/T9a0UbU9C36frWirodbO9DH+XH9C0xS+zvQx/lx/QtMUBRRRQFFFFAUUUUBRRRQFFFFAUUUUBRRRQFFFFAUUUUBRRRQFFFFAUUUUBRRRQQ97aaHpF6Qx00qRsWyMtiCVDKyg6ZrEm9iRy1oVVi4M8bL+JWXtFr0VynYve80d+SJ297Mg/we2utpYBZkKHzrcU8o1GvyrBhxksgwixOFeXD5ncqGKqmQkhSbXLNYX03104mWYoDiZDlBJLppqdyoUGp5CdwNZZ4zKXGzcrLHmuN3Grg8GMO0aKSQwZCecqM6t12zDs5qgoZMS6knIqoSAxUEtuBtryMbdNZsOKBliR3mD575ZQY9MrgkEkhhcjceUVpbJibhcSzbjIqr0hIlX6s1ThjMZMcfET13PL+3ePwUaxMVRQeJqAL+etRV+1PQt+n61orRrqOtnehj/Lj+haYpfZ3oY/y4/oWmKJFFFFAUUUUBRRUFxcC+pvYc9hc/KgmiilMfjxGhIIuGRTvNsxG+27im9RbpMmzdFBqMwvbl0NuW2tj8qlCaKKBQFFQHFyL6jeOUX3VNAUUVEkira5AuQoud5O4DpoJooooCiiuIZg17fdZlPu0vRG3dFAPdXMr5QSb2AJ6dLk/2ol1QTXEk1ivtNl5raE/4qjaUoEMlt4UrpvBYWHv41FbV7TAAHkYgD37qGksyrbfc35rAf5IrCmxtjIo8yPKYr7jkZS49wHF6M3NTm08QUl0NjkCDTzc7klrdCxE+6qyqdbRMwDAc+gPJf8PX0VRg8crKLupa7KeMN4Yjl6qondTGY1ve7KhALWZLHMSNfO3mqMHtKJ4SZASrF2IMbsADqQbLpbXsqdnX3ZkyOJoFhskjeNwByubg0WRXJC7iQBYDpqqPZmLEs7iSeUZljvHJDEzBF3WKW0LMNCKe2GCZrEhlQ4kRve5KlodSeXUkX5hTuycS0ikxhcheRs7X413OqgcgtvNr1TW2MwmTLihU4nDqUmV1Z3viH4QuvBMDkIZluGK33clauzsaLMFDO2eQtltZbyNYEkgA2G7fVuKwxM0DEi4aQAgEedE1956PlWb4OYh1h4NIzIUZxI5cLd85vqfOa1iT01Pi6XxnTlpq7RYmF7i3m8t/vrzUVVtKWQxN9mB5u9wfvryAUVZtaZ2d6GP8uP6Fpil9nehj/Lj+haYqVhRRWbj5imJhNyAwdDfdqR89OWq5ZdM2mTfZpVnbUxZjeIg6ZiGW+pBst7cwvWlakNtw54H51BcdBUE31qM99N0nD9Xd1srFtKHY2AzuqAa8VTlubcpIJt00uJWkxIy3yISCdMtwpDW6dV+dU+CXEwqq3FMe9WAUoLBhcdWt+X5UlhUeN43tdsRKCqC4yR6uS1vvm4Jv0CsblenHbTWPVZHosfieDjZ7Xygm3PXmJMGRFh49S0nCytZmzFsnnk31tcaHmFbm0Y+Gbgfu2DyHlA1CqDzsb+4HnqMOVbEyC3okjQabs92YdgQe6r54XOs8eTp/2nAY++ESVtfs1Y7xchd2vOa48H8PaMu3nynOxJJO8gC55hfdSuGw2bNhrWWNmLta3FJzIqnkJBuTyBemtkWTIqiw80DmAXQfKpxl3LfRcpZdfdZQKKkVrFGZDdcbIOR4o3HNdGZD9S1Oz52E08TG+UiRL78ji9r8wYN7uqrsbxZIn9oxHqcaf1KhrL2dMWRcSTfPI4OlvsmfKoP8Jsfeax8WT+V7luW39mkMffE8EBcCMux5ASRlXrtftFUSJwmMTS6wIzX0tnewA6woJ99Rg8qLNiTc8JdrcmRAVUAc7Wv7xTCYdkgYX+0Ks7H22Bueq+nUBU2Wzv8AfZ1zfb7HRruoriGMIoXkUBezSqsOh4SRib6qoHMAN3RqTV9q6XTsQrFRdgCQDpc2Nh2157wc2yxjBcE53YXG/OTmYEdC6+63NWlM7jDPdiCufjDzsqknT2rWryWG244kAiQEvLLMP5CHtyWF1PTY1nllqys885L0x6PZXhFG8cjtxcrM26+hawtzndcdNKHbvC4WYxaleEz5jqqNmII15rWtpoaw5NtZIFMUYOadpEHOMuZky7wACundS2xcS5TFKgGVo3caa5Lsipc6ixIPL5tU672m2V5ZfH8/09BiZcQ/iXGCuTxt11LA5WYdKqw3f3rS2xPkjxBP3Y4piB0FgQPh153A4wvicMyG7O0jOLGxsx3HnVbdG+trwovkxA/Fh1X91l/3VfGdqXl68bl+eCu1lMca8pEeHJ62kdHPWeEplmMk4H4YsTcdUjID2Ma68KhljfnEDkf9uSMjsvUbJXNjZeYRAfzys5q3tTxlr+DOzZc0eGfld5GP6lkJ+YFWeDWkLL+CWdf3WI+RpXZERXCYO+9WS/vzr/mm9iCxxA5p5D2hT/mrT00w8z89FNgwGJ1jNuL42otzCaLL/SRXexMHdXuXVVkljjUMygKHNzxSLktfU8lquwn/AKg9HjP/AJIadwHmfqk/8jUkTjjFOKwq54hxjxzvdj/pvzmuNgYfJEfbknkPvlbT3ACmMSbPF/GR+29c7L9EOuT/AMj013XknUnanoW/T9a0UbT9E36frWirNHWzvQx/lx/QtMUvs70Mf5cf0LTFAUntPBmROLbOvGS5I11tqN3JrrTlAcXtcX325eg9VRZvsS2eFGBlDRKRe1gNd4IsCD0ggiq9o8YIn43VT1Ld2+S299cx8Scr92QcIP4lsHHvBVvc1UYlS+JGUcaKMsL7mzsBl6iFfqNR6Z29nHhDHZQVBzseDYDe8erSL02UMR09dduglxUTKeJHGWJB0bhDZR/DZC3ZVuHmEs2Ybo0tY6EO7agjnAQfzGstZgkOJVTxmlMEfJ5wCoB0LmPuFVs2r19N3GnsqZWu1+PKeFtyhPNS/MMoHaaRj2gInEh1WUYlvhnMv9Ctr1VfgrRiVxrZA192bJnFwORdLAcwqraOH+ywsNrlmjRtPuhCZL9e79VT6RbdDYGYvwjb8RGJrc1m/vlkUdSin3kY4lV+6sbOetmCKOxXqmIZZkH4WnQdTKJB7tPlTEY/6hz/AO3EP65TUpx7TRugUUVZsxfCI5Vaxyl+DCnmcSKoPXZ/6as2nIogkgUWOXgEG8WYKisbcl3HYaQ8IpAFs25ZWk6gIwd3LxmGlMGS0pZ9CZBK3QqQ5gvu095NU33c1y/ys/PYxE+eCCJOKZOCBK/cCi5OvSlh1HmrjauMyxR5dGeOwGrX1jDBugAk3vpb3VZsuG3AgjUvOzA62sHAX9IYDtrCxWJZIwjqzI0ciDKNLGaNRqd2oCnmJB3GotVyy1NvUrtRGfIDnFgLjcxJZSq854vu110pbDY8o0qKDIyykG9hlBC5QW3E8w3nltvqjKDMUZcrpEqIUGWxMjZWj6P/AKkHprMsixuJbG84V2QkAcZONzhWXfzbqna3VTOGi4eGWzmzvKo3rzjLrqOMST1VmeDWA4UIxJVxG92G8cLJrbkBsjD31r7JiLGVzoM8gjS1sosNT7R+Q0qrwWcCNmJAF1FzpyX5eljUa3ZtEm7j/bG2LsYTRQgkhlSdzrbjN9kCbfq/lFNbLgKYaJyBmdJ4n62zOP6kPbXHg3tqFUbM4LEBVVAzsdXa2VATa70xDLK2HSNIHDCzZpSsS3zEnQkvqCR5tZ9WE8mHDdSyek7OwSg4FgBcLLry2IuR1a134XHRB+PKp+PAd/VmqMLsWVVh4XEBOBUovBIo3ixu0ua+g5FFWT7Kw5ymXNOdQDIzTdZy+au4bgKpnz44xvOC3HV7OPCHacD8RXEjZZkKxgyMMyaAhAbXKjfSuxcROkkr+LyHhBCFzskViiWa4JLAX3aU5FIUuscXFG7VUH8o1+VMeMEWuAOexvauO/NuV7TTonx8LdlsBhcSuHjiYQgplObO7XKtm/CNKtw2zsQjSNw8a8K3CELASQcoXil5Lbhyg07wnN30ltLFTqhMaMzbgLaHm3C9qvOfO+FvpYxRJCYWztipFLZhcxwgEk5iLZPZvVCbTjUWGPa1zewgGpbUawnlNUYjG4sgrLhBJZtCu6xOUGxG+xN+S1V4fESOgKYHTXLfl184iwIuR16Xp15/unpxO8NE+vjkrFOPcSoMv3b6R2+986qgxkJsqY2U3IACSoblybealxck76tgZ0jJXAkH7PiC2uYm4JIGi5QT7q5icggps4qFXNqoVgQNFAA3760nHy5e6rbjF/BMma8sr3ygB5MwvnXW1t++org4uU2zYVogcrXNyF4y8VraX1PZRW3HhyYzVqLnhXoNm+hi/gj+ha4n2vBGWDyopQorBmAKlxdAQdxYbqMGW4CLKAeJHe5y/cHQaxdp+CnjErSNcF7EhZBlJVQqNrHvUBrfmNXZJ92Tbk2tCt80qDKM5uwFl4vGPRx17RUYkg8dOM0ZINtb285P+coFY48FVFrKALoxXhOK4WIR5G4nmnKrEc6itLZ2FeCJYwobLfjNJxmJNyxsm8k0siK7xrD7JwRYOuvQ4Kf7hXOGa+Km6EhXszn/AH0piXdYZFKLaNlYcc6LmVx93k1HuqIcQ6TzuUXQFjxzuQJ7PRWftlb3dYKbJOzE8WZpeoGMqgPvUW9wrKwylmjvxWnETLzgZ5HdgPxEWP8AKK62ukni6R2UEwSEkSa68Gbi66EuQP1GruFd8Zh2VFyhJVUZj91FJ1y6efb9NRr0yvnX53aW1AArKNA0aRgDmMuT+zUrtKQnERMNwmC+5RZu1pP6RXe1p3DqWRfuH0h3K+b8Hs1RjuFUJdFukTSnjneJYmY+b0NU2L5ez+IAGKjH4iG/blX/AGimML6ab/tL2Jf/AHUltCSQTwNkXzio455tBfJ7Rq3ByyDhWKpYyMbmQiwUKv4Oip0vPLTqay32k5G7ILHfzjTQka9gqPKZQXci1wLuQtr2txhcXv0ctUnJjvTbTK8JSC0g/ChkOvIDGf8A4x21O3NqpDMGe2uVtTYWKpe55BxCL9NL4vEPLPOY4jNwkIgBj1RW4wYGRwqcinQmu8JsuVcScRLCrgRqiI0iu6GwBKkqFA0Ol/vVnllJfLDDitytqdj7dEmNEGUhkOIe9xYhjvXXjAG40qvamKhsqtIoKeNWS9yTw0ZW6jXlJ91Lz7LbEY6OR8OIogCSNNwBH2mQ2LEmwAvYC9aawTQ2EKRAXYnKqrprYaEHTTpNY5c8naOi8EsWybRzYgSJDNIBHkUlREtyxJP2xU7uUA7zXEsOJkDgiGNXkWXXNMRbKQLcUW4vPRhsViAwEiJbfe/GO/kB01t1VKTYp0uiIDuOuoNr/i5yLVl9XPO6li848JO8cnZpsc00zliWIV+CW53nLGAe0msmOOCGVk8ULBdzBc4ayByePy2PTur1Gz45SG4VVU34uU3uLcuu+9UTbJnMhdZig5F13aaDWw/zVZxclv8AlV+rGTtCcG3BkBEMqDPky5F32veynq//ACrIfCRGyhY5SWudF0FhffXabGxdz/1ZtqNVzE6b+TLrya6e61s2xsQ27FsvFUCyDzgpBc333Y5rdArafH+0V6yT+EKAgmF+MiuDlDanMMp321UD9Q3VyfCHNlHATFmyjLlsFzFrAm2m4nspxNiYoWvjGYgMDeMC5IFjpzG+nSObXobJxY3YsnzdDGBqN+o5D/frq0+LPaPqfY/DhrqDqLgG1rWuL2926rlwyjk15zvqcNGVRQzFiqgMx+8QNSew10HFr3FusVvjwcePiKXPK+0qoG7+1dXqKjOL2uL77X1tz9VbSa8KujUVBYDlGu7Xf0DnNTQFqLUUUCu1PQt+n61oo2p6Fv0/WtFB1s70Mf5cf0CmKX2d6GP8uP6FpigKKKKDM2yvFk9qGQe9OMPkzUliZPT+0Jk67yRr/Zq1tox3VSdwIB6nHBn6hWDg8QOAVm1OaRT0lHjLDtiNUvlz53V/Pz2a2gQXzncSYx0KkkXyuGNcwOUkw6mws8hbqlUsLfqa36a627Hlhw6cpeOPXlLedfsNd+EICyRtyhJSP0FJL+7Ke01H7q2d7ftpO30Jlg0uGbIf5gT8r0zjo80rL+LDyjtYCsbb+0jiAnigd5Y3J4qnRSrLmzHijk1J6bVOB2TiFfOZBFeMIVT7V9DmJzvxQT/CarnyY4+W047bT+0n+ywz33SQMT0Fdf73qjDbVzRkRxySEvI17cHHYyMdXktcEfhDVW2xI1yFVkdkKkMz5mIXTKWkNgvQObdTjrKx1ZUHKBxmPRm3D3Vx8ny9fpjox4NXdKSYM5BdzETmZ8pEjHXNZWYbtN5U1lx7ewScThHkz6ktmk6Re40OnIBW4FCk5EZyd7G9ubVm/wAVTjMHKUtFFFmJ5EUgWGmrWFc2PJlyXX/G2sYW/wD6KENrJYi+hDX0F7WIq4+EkDaB9cpe1jcAC5O7cBfsqEgxb6nDwC4Y3exYG4sCt9Ta97kbh1Uxh/G1veCADK1uDIvmJAC2001YndpXVj8S3zVby/Yn5ZVteFZApGb7IsdSQBqNDo3uU0+u28Itg0pJ9pWB0bLuC/i0qlhjb2GHw2W9iCQPuizact7gdBFObIwri6SQxIqABMgBB1vpza3NuqujD43Hh63/ACyvJabw4ilRXQBlYXBsde2mEjA3ADqFLY3GLh0UlWy3CARre2hO7kGnzrOl8LI0TO0coGZEUZQWYte1luOa1bzDGeIrba3b1FZUfhHGXy5JQS2S5TQHMUve+64rVqyBReiigL0UUUGdtXbEUV0e+qgmwvoxK6e4OepemvPIuCFgExI0sL8uY/hvynTdp0b69lU5qDyWMnwfBxM0c5W3FKi5st0ANmudIyRa50v00o2HwR3w4oXFgdB90tbit0924W9vU3oPHGTCM12jxA4Oym/mpxhl3Hk6L8u+vR7O2ss5fKrAIQCWAFyb6DXkt86dvRQFFFFArtT0Lfp+taKNqehb9P1rRQVYTGxpDHndF4kY4zAfcXTfXmtsSTvLLwOIURsUdbYhVylIwuUC+gdmLHk+z6aXxMN30G5Yr2F/9NdatzqnnMq/xMq/3rpnHJN7c15rLrRjEYqd9Y5QllDZWmjvny8EV4jkZcpMm/zgOWvRx7SgAA4ZDYAXLgk2FrmvNYfGofRq0v5aFh/MbIB1tV8eNd+KOAh83z2Er8bcQq2UX/iNc+fJx4+/9Nsbnl6buL2hC0bjhE1U7mG+2nztXmZdoxeKukbBpeHlZEW7tcyG+ZUBNuMaZfBRPo+JZj51w6qgCkXORLLbk4199a8CwqvEaNVJtxCoBJJ5uW964s/kb/RGn0Zf1PNRjFy8G7oUZWEhM8lxcHTLEhIFhflXfTjbKleNCQJ3LtnR5CIhqePkBGa/F0JPNWucVDfz009odfvpPFeDBkkZ+EZSx5AAQPwg7+e3Wec3yxz5Le7TownhwnjkUWSOGMWByjNdb2J5XudT/wA3jpsZi1jT7JC9uPY2F72BF30+e+iPwMXTPPM9r6l9Tcg7xu1HzqyTwRRowhmlKjhLgkHNnI87ntaw6zWn0cs/2OqQnLjNoZwqwIwa1mG4DLdiWzaa7r/4vTOx/HWccPEioQbkSZiNNLWJG+9WHwSQrlM050K34Q3AJubf85TQPBFAtkllWxzKA2g1va3KOvk0q+PxsfaLyX0d2jjYsOA0maxuLgE20vrbWuH8IIEtfML3I4h1tT8OHCIqDUKqqL6nQW16bVLxKwsQCDzgH+/VXRjhjj4jO3K+yUe24mzZc5yqW806gAEgX3kBhpRJtyIGwzEi17AkLe+88/FPZT4Ucw/5yUZBzDn3VfaNKsDjUmjWRCSrai4KnsIvVW1Y5WjtCwViRck205bGxtfde1NgUCoGFJg8eDxZo7CxGYE89wTludLAHn1IO42LgsYHUmZGGYEgruXNcheLvy6A6Gtk0USxBDtAs15Igobi2vcre+/LoRu1B3Vzg8LtDOvCyxFLjMEWxsLaDT/Nb16gUEmooNFAUUUUBRRRQFFFFAUUUUBRRRQK7U9C36frWijanoW/T9a0UCCbDgmSNpIw7COMXOb8A32NjTMOyYI/MhjXqjUHttenY8AFAAZwAAo15ALDk6K68T9t+0d1ZZcdy9rS6LkEi1tPlSbeDkLElkGtgdTzAbgbbgB0jfWr4n7b9o7qPE/bftHdVJwYzzU3PbKh8GMOgIVLAgrYE2sTci3uHYKYfYcDb4xz72tvvewPSad8T9t+0d1R4n7b9o7q2xwxx8RS9/Lz+MweEjYhsOxstiygkWOU2HGv94fOnfLq6ARyWKhxoNF3X33uOY1qeJ+2/aO6jxT23/mHdV9o0zZ9vIjlcjsVJU5QDqBe3nfKufLy7uDkvy8XTf19X8wrUGD9t+0d1Hiftv2juqDuyD4RAPlMUnnmO4X+Gx5rG5F/ZNr1sCo8U9t/5h3UeJ+2/aO6pE2otUeJ+2/aO6jxP237R3VCU2otUeJ+2/aO6jxP237R3UE2otUeJ+2/aO6jxP237R3UE2otUeJ+2/aO6jxP237R3UE2otUeJ+2/aO6jxP237R3UE2otUeJ+2/aO6jxP237R3UE2otUeJ+2/aO6jxP237R3UE2otUeJ+2/aO6jxP237R3UE2otUeJ+2/aO6jxP237R3UE2otUeJ+2/aO6jxP237R3UE2otUeJ+2/aO6jxP237R3UC21PQt+n61qKvk2eGFizkaXFxyG/IOiigcooooCiiigKKKKAooooCiiigKKKKAooooCiiigKKKKAooooCiiigKKKKAooooCiiigKKKKAooooCiiigKKKKD//2Q=="/>
          <p:cNvSpPr>
            <a:spLocks noChangeAspect="1" noChangeArrowheads="1"/>
          </p:cNvSpPr>
          <p:nvPr/>
        </p:nvSpPr>
        <p:spPr bwMode="auto">
          <a:xfrm>
            <a:off x="0" y="-769938"/>
            <a:ext cx="2667000" cy="1609726"/>
          </a:xfrm>
          <a:prstGeom prst="rect">
            <a:avLst/>
          </a:prstGeom>
          <a:noFill/>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pic>
        <p:nvPicPr>
          <p:cNvPr id="1034" name="Picture 10" descr="http://upload.wikimedia.org/wikipedia/commons/thumb/5/56/Salt_pannes_and_pools_high_and_low_tide.gif/340px-Salt_pannes_and_pools_high_and_low_tide.gif"/>
          <p:cNvPicPr>
            <a:picLocks noChangeAspect="1" noChangeArrowheads="1" noCrop="1"/>
          </p:cNvPicPr>
          <p:nvPr/>
        </p:nvPicPr>
        <p:blipFill>
          <a:blip r:embed="rId2" cstate="print"/>
          <a:srcRect/>
          <a:stretch>
            <a:fillRect/>
          </a:stretch>
        </p:blipFill>
        <p:spPr bwMode="auto">
          <a:xfrm>
            <a:off x="3923928" y="1484784"/>
            <a:ext cx="4572000" cy="4410637"/>
          </a:xfrm>
          <a:prstGeom prst="rect">
            <a:avLst/>
          </a:prstGeom>
          <a:noFill/>
        </p:spPr>
      </p:pic>
      <p:pic>
        <p:nvPicPr>
          <p:cNvPr id="1026" name="Picture 2" descr="http://1.bp.blogspot.com/_JLy2FwMOnws/TO4LeClgRfI/AAAAAAAAALM/4s42JmXrUNU/s1600/khlkjj.jpg"/>
          <p:cNvPicPr>
            <a:picLocks noChangeAspect="1" noChangeArrowheads="1"/>
          </p:cNvPicPr>
          <p:nvPr/>
        </p:nvPicPr>
        <p:blipFill>
          <a:blip r:embed="rId3" cstate="print"/>
          <a:srcRect/>
          <a:stretch>
            <a:fillRect/>
          </a:stretch>
        </p:blipFill>
        <p:spPr bwMode="auto">
          <a:xfrm>
            <a:off x="-252536" y="3833664"/>
            <a:ext cx="9170567" cy="3024336"/>
          </a:xfrm>
          <a:prstGeom prst="rect">
            <a:avLst/>
          </a:prstGeom>
          <a:noFill/>
        </p:spPr>
      </p:pic>
    </p:spTree>
    <p:extLst>
      <p:ext uri="{BB962C8B-B14F-4D97-AF65-F5344CB8AC3E}">
        <p14:creationId xmlns:p14="http://schemas.microsoft.com/office/powerpoint/2010/main" val="1726130149"/>
      </p:ext>
    </p:extLst>
  </p:cSld>
  <p:clrMapOvr>
    <a:masterClrMapping/>
  </p:clrMapOvr>
  <p:transition>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20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2000"/>
                                        <p:tgtEl>
                                          <p:spTgt spid="3">
                                            <p:txEl>
                                              <p:pRg st="5" end="5"/>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fade">
                                      <p:cBhvr>
                                        <p:cTn id="29" dur="2000"/>
                                        <p:tgtEl>
                                          <p:spTgt spid="3">
                                            <p:txEl>
                                              <p:pRg st="6" end="6"/>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4" fill="hold" nodeType="clickEffect">
                                  <p:stCondLst>
                                    <p:cond delay="0"/>
                                  </p:stCondLst>
                                  <p:childTnLst>
                                    <p:set>
                                      <p:cBhvr>
                                        <p:cTn id="33" dur="1" fill="hold">
                                          <p:stCondLst>
                                            <p:cond delay="0"/>
                                          </p:stCondLst>
                                        </p:cTn>
                                        <p:tgtEl>
                                          <p:spTgt spid="1026"/>
                                        </p:tgtEl>
                                        <p:attrNameLst>
                                          <p:attrName>style.visibility</p:attrName>
                                        </p:attrNameLst>
                                      </p:cBhvr>
                                      <p:to>
                                        <p:strVal val="visible"/>
                                      </p:to>
                                    </p:set>
                                    <p:animEffect transition="in" filter="wipe(down)">
                                      <p:cBhvr>
                                        <p:cTn id="34"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 FLUVIAL-DOMINATED</a:t>
            </a:r>
            <a:endParaRPr lang="en-US" dirty="0"/>
          </a:p>
        </p:txBody>
      </p:sp>
      <p:sp>
        <p:nvSpPr>
          <p:cNvPr id="3" name="Content Placeholder 2"/>
          <p:cNvSpPr>
            <a:spLocks noGrp="1"/>
          </p:cNvSpPr>
          <p:nvPr>
            <p:ph sz="quarter" idx="13"/>
          </p:nvPr>
        </p:nvSpPr>
        <p:spPr/>
        <p:txBody>
          <a:bodyPr/>
          <a:lstStyle/>
          <a:p>
            <a:r>
              <a:rPr lang="en-GB" dirty="0" smtClean="0"/>
              <a:t>Deltas</a:t>
            </a:r>
          </a:p>
          <a:p>
            <a:pPr lvl="1"/>
            <a:r>
              <a:rPr lang="en-GB" dirty="0" smtClean="0"/>
              <a:t>Sediment from rivers is &gt; than the erosion from coastal processes</a:t>
            </a:r>
          </a:p>
          <a:p>
            <a:pPr lvl="1"/>
            <a:r>
              <a:rPr lang="en-GB" dirty="0" smtClean="0"/>
              <a:t>Large rivers (only 6 in Europe)</a:t>
            </a:r>
          </a:p>
          <a:p>
            <a:pPr lvl="1"/>
            <a:r>
              <a:rPr lang="en-GB" dirty="0" smtClean="0"/>
              <a:t>Very imp. For ecological and demographics</a:t>
            </a:r>
            <a:endParaRPr lang="en-US" dirty="0"/>
          </a:p>
        </p:txBody>
      </p:sp>
      <p:sp>
        <p:nvSpPr>
          <p:cNvPr id="4" name="Content Placeholder 3"/>
          <p:cNvSpPr>
            <a:spLocks noGrp="1"/>
          </p:cNvSpPr>
          <p:nvPr>
            <p:ph sz="quarter" idx="14"/>
          </p:nvPr>
        </p:nvSpPr>
        <p:spPr/>
        <p:txBody>
          <a:bodyPr/>
          <a:lstStyle/>
          <a:p>
            <a:endParaRPr lang="en-US"/>
          </a:p>
        </p:txBody>
      </p:sp>
      <p:pic>
        <p:nvPicPr>
          <p:cNvPr id="5" name="Picture 4"/>
          <p:cNvPicPr>
            <a:picLocks noChangeAspect="1" noChangeArrowheads="1"/>
          </p:cNvPicPr>
          <p:nvPr/>
        </p:nvPicPr>
        <p:blipFill>
          <a:blip r:embed="rId2" cstate="print"/>
          <a:srcRect/>
          <a:stretch>
            <a:fillRect/>
          </a:stretch>
        </p:blipFill>
        <p:spPr bwMode="auto">
          <a:xfrm>
            <a:off x="4427984" y="1484784"/>
            <a:ext cx="4402063" cy="5058308"/>
          </a:xfrm>
          <a:prstGeom prst="rect">
            <a:avLst/>
          </a:prstGeom>
          <a:noFill/>
          <a:ln w="9525">
            <a:noFill/>
            <a:miter lim="800000"/>
            <a:headEnd/>
            <a:tailEnd/>
          </a:ln>
        </p:spPr>
      </p:pic>
    </p:spTree>
    <p:extLst>
      <p:ext uri="{BB962C8B-B14F-4D97-AF65-F5344CB8AC3E}">
        <p14:creationId xmlns:p14="http://schemas.microsoft.com/office/powerpoint/2010/main" val="3364319210"/>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Grp="1" noChangeAspect="1" noChangeArrowheads="1"/>
          </p:cNvPicPr>
          <p:nvPr>
            <p:ph idx="1"/>
          </p:nvPr>
        </p:nvPicPr>
        <p:blipFill>
          <a:blip r:embed="rId2" cstate="print"/>
          <a:stretch>
            <a:fillRect/>
          </a:stretch>
        </p:blipFill>
        <p:spPr bwMode="auto">
          <a:xfrm>
            <a:off x="3277919" y="2674938"/>
            <a:ext cx="2596099" cy="3451225"/>
          </a:xfrm>
          <a:prstGeom prst="rect">
            <a:avLst/>
          </a:prstGeom>
          <a:noFill/>
          <a:ln w="9525">
            <a:noFill/>
            <a:miter lim="800000"/>
            <a:headEnd/>
            <a:tailEnd/>
          </a:ln>
        </p:spPr>
      </p:pic>
      <p:sp>
        <p:nvSpPr>
          <p:cNvPr id="2" name="Title 1"/>
          <p:cNvSpPr>
            <a:spLocks noGrp="1"/>
          </p:cNvSpPr>
          <p:nvPr>
            <p:ph type="title"/>
          </p:nvPr>
        </p:nvSpPr>
        <p:spPr>
          <a:xfrm>
            <a:off x="467544" y="-243408"/>
            <a:ext cx="8229600" cy="1143000"/>
          </a:xfrm>
        </p:spPr>
        <p:txBody>
          <a:bodyPr>
            <a:normAutofit fontScale="90000"/>
          </a:bodyPr>
          <a:lstStyle/>
          <a:p>
            <a:r>
              <a:rPr lang="en-GB" dirty="0" smtClean="0"/>
              <a:t>Morphology and classification  of Deltas</a:t>
            </a:r>
            <a:endParaRPr lang="en-GB" dirty="0"/>
          </a:p>
        </p:txBody>
      </p:sp>
      <p:pic>
        <p:nvPicPr>
          <p:cNvPr id="4" name="Picture 2"/>
          <p:cNvPicPr>
            <a:picLocks noChangeAspect="1" noChangeArrowheads="1"/>
          </p:cNvPicPr>
          <p:nvPr/>
        </p:nvPicPr>
        <p:blipFill>
          <a:blip r:embed="rId3" cstate="print"/>
          <a:srcRect/>
          <a:stretch>
            <a:fillRect/>
          </a:stretch>
        </p:blipFill>
        <p:spPr bwMode="auto">
          <a:xfrm>
            <a:off x="539552" y="908720"/>
            <a:ext cx="8136904" cy="5556377"/>
          </a:xfrm>
          <a:prstGeom prst="rect">
            <a:avLst/>
          </a:prstGeom>
          <a:noFill/>
          <a:ln w="9525">
            <a:noFill/>
            <a:miter lim="800000"/>
            <a:headEnd/>
            <a:tailEnd/>
          </a:ln>
        </p:spPr>
      </p:pic>
    </p:spTree>
    <p:extLst>
      <p:ext uri="{BB962C8B-B14F-4D97-AF65-F5344CB8AC3E}">
        <p14:creationId xmlns:p14="http://schemas.microsoft.com/office/powerpoint/2010/main" val="641949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fade">
                                      <p:cBhvr>
                                        <p:cTn id="7" dur="2000"/>
                                        <p:tgtEl>
                                          <p:spTgt spid="921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Grp="1" noChangeAspect="1" noChangeArrowheads="1"/>
          </p:cNvPicPr>
          <p:nvPr>
            <p:ph idx="1"/>
          </p:nvPr>
        </p:nvPicPr>
        <p:blipFill>
          <a:blip r:embed="rId2" cstate="print"/>
          <a:srcRect/>
          <a:stretch>
            <a:fillRect/>
          </a:stretch>
        </p:blipFill>
        <p:spPr bwMode="auto">
          <a:xfrm rot="16200000">
            <a:off x="2140617" y="-332306"/>
            <a:ext cx="4862766" cy="8352928"/>
          </a:xfrm>
          <a:prstGeom prst="rect">
            <a:avLst/>
          </a:prstGeom>
          <a:noFill/>
          <a:ln w="9525">
            <a:noFill/>
            <a:miter lim="800000"/>
            <a:headEnd/>
            <a:tailEnd/>
          </a:ln>
        </p:spPr>
      </p:pic>
      <p:sp>
        <p:nvSpPr>
          <p:cNvPr id="2" name="Title 1"/>
          <p:cNvSpPr>
            <a:spLocks noGrp="1"/>
          </p:cNvSpPr>
          <p:nvPr>
            <p:ph type="title"/>
          </p:nvPr>
        </p:nvSpPr>
        <p:spPr/>
        <p:txBody>
          <a:bodyPr>
            <a:normAutofit/>
          </a:bodyPr>
          <a:lstStyle/>
          <a:p>
            <a:r>
              <a:rPr lang="en-GB" sz="3600" dirty="0" smtClean="0"/>
              <a:t>Dynamic environment (Delta switching)</a:t>
            </a:r>
            <a:endParaRPr lang="en-GB" sz="3600" dirty="0"/>
          </a:p>
        </p:txBody>
      </p:sp>
      <p:sp>
        <p:nvSpPr>
          <p:cNvPr id="4" name="TextBox 3"/>
          <p:cNvSpPr txBox="1"/>
          <p:nvPr/>
        </p:nvSpPr>
        <p:spPr>
          <a:xfrm>
            <a:off x="6876256" y="4437112"/>
            <a:ext cx="1728192" cy="646331"/>
          </a:xfrm>
          <a:prstGeom prst="rect">
            <a:avLst/>
          </a:prstGeom>
          <a:noFill/>
        </p:spPr>
        <p:txBody>
          <a:bodyPr wrap="square" rtlCol="0">
            <a:spAutoFit/>
          </a:bodyPr>
          <a:lstStyle/>
          <a:p>
            <a:r>
              <a:rPr lang="en-GB" dirty="0">
                <a:solidFill>
                  <a:prstClr val="white"/>
                </a:solidFill>
              </a:rPr>
              <a:t>Distributaries</a:t>
            </a:r>
          </a:p>
          <a:p>
            <a:r>
              <a:rPr lang="en-GB" dirty="0">
                <a:solidFill>
                  <a:prstClr val="white"/>
                </a:solidFill>
              </a:rPr>
              <a:t>Human influence</a:t>
            </a:r>
          </a:p>
        </p:txBody>
      </p:sp>
    </p:spTree>
    <p:extLst>
      <p:ext uri="{BB962C8B-B14F-4D97-AF65-F5344CB8AC3E}">
        <p14:creationId xmlns:p14="http://schemas.microsoft.com/office/powerpoint/2010/main" val="3952741161"/>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1560" y="1124744"/>
            <a:ext cx="8219256" cy="4525963"/>
          </a:xfrm>
        </p:spPr>
        <p:txBody>
          <a:bodyPr/>
          <a:lstStyle/>
          <a:p>
            <a:r>
              <a:rPr lang="en-GB" dirty="0" smtClean="0"/>
              <a:t>Coastal processes and habitat management</a:t>
            </a:r>
          </a:p>
          <a:p>
            <a:r>
              <a:rPr lang="en-GB" dirty="0" smtClean="0"/>
              <a:t>Coastal management and conservation</a:t>
            </a:r>
          </a:p>
          <a:p>
            <a:r>
              <a:rPr lang="en-GB" dirty="0" smtClean="0"/>
              <a:t>SL rise and conservation</a:t>
            </a:r>
            <a:endParaRPr lang="en-GB" dirty="0"/>
          </a:p>
        </p:txBody>
      </p:sp>
      <p:sp>
        <p:nvSpPr>
          <p:cNvPr id="2" name="Title 1"/>
          <p:cNvSpPr>
            <a:spLocks noGrp="1"/>
          </p:cNvSpPr>
          <p:nvPr>
            <p:ph type="title"/>
          </p:nvPr>
        </p:nvSpPr>
        <p:spPr>
          <a:xfrm>
            <a:off x="467544" y="0"/>
            <a:ext cx="8229600" cy="1143000"/>
          </a:xfrm>
        </p:spPr>
        <p:txBody>
          <a:bodyPr/>
          <a:lstStyle/>
          <a:p>
            <a:r>
              <a:rPr lang="en-GB" dirty="0" smtClean="0"/>
              <a:t>Conclusion</a:t>
            </a:r>
            <a:endParaRPr lang="en-GB" dirty="0"/>
          </a:p>
        </p:txBody>
      </p:sp>
      <p:pic>
        <p:nvPicPr>
          <p:cNvPr id="118786" name="Picture 2" descr="http://i.telegraph.co.uk/multimedia/archive/00998/city-swansea-mumble_998803c.jpg"/>
          <p:cNvPicPr>
            <a:picLocks noChangeAspect="1" noChangeArrowheads="1"/>
          </p:cNvPicPr>
          <p:nvPr/>
        </p:nvPicPr>
        <p:blipFill>
          <a:blip r:embed="rId2" cstate="print"/>
          <a:srcRect/>
          <a:stretch>
            <a:fillRect/>
          </a:stretch>
        </p:blipFill>
        <p:spPr bwMode="auto">
          <a:xfrm>
            <a:off x="1691680" y="2564904"/>
            <a:ext cx="5991678" cy="3751313"/>
          </a:xfrm>
          <a:prstGeom prst="rect">
            <a:avLst/>
          </a:prstGeom>
          <a:noFill/>
        </p:spPr>
      </p:pic>
    </p:spTree>
    <p:extLst>
      <p:ext uri="{BB962C8B-B14F-4D97-AF65-F5344CB8AC3E}">
        <p14:creationId xmlns:p14="http://schemas.microsoft.com/office/powerpoint/2010/main" val="31230079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525</TotalTime>
  <Words>1359</Words>
  <Application>Microsoft Office PowerPoint</Application>
  <PresentationFormat>On-screen Show (4:3)</PresentationFormat>
  <Paragraphs>360</Paragraphs>
  <Slides>63</Slides>
  <Notes>38</Notes>
  <HiddenSlides>0</HiddenSlides>
  <MMClips>0</MMClips>
  <ScaleCrop>false</ScaleCrop>
  <HeadingPairs>
    <vt:vector size="4" baseType="variant">
      <vt:variant>
        <vt:lpstr>Theme</vt:lpstr>
      </vt:variant>
      <vt:variant>
        <vt:i4>1</vt:i4>
      </vt:variant>
      <vt:variant>
        <vt:lpstr>Slide Titles</vt:lpstr>
      </vt:variant>
      <vt:variant>
        <vt:i4>63</vt:i4>
      </vt:variant>
    </vt:vector>
  </HeadingPairs>
  <TitlesOfParts>
    <vt:vector size="64" baseType="lpstr">
      <vt:lpstr>Waveform</vt:lpstr>
      <vt:lpstr>Classification and categorisation</vt:lpstr>
      <vt:lpstr>Coastal length</vt:lpstr>
      <vt:lpstr>Coastal Habitats</vt:lpstr>
      <vt:lpstr>Terrestrial habitat</vt:lpstr>
      <vt:lpstr>UK Coastal descriptions</vt:lpstr>
      <vt:lpstr>CLASSIFICATION</vt:lpstr>
      <vt:lpstr>Classification (Shepard, 1973)</vt:lpstr>
      <vt:lpstr>Primary Coasts Land Erosion Coasts</vt:lpstr>
      <vt:lpstr>PowerPoint Presentation</vt:lpstr>
      <vt:lpstr>PowerPoint Presentation</vt:lpstr>
      <vt:lpstr>PowerPoint Presentation</vt:lpstr>
      <vt:lpstr>Primary Coasts Subaerial Deposition Coasts</vt:lpstr>
      <vt:lpstr>PowerPoint Presentation</vt:lpstr>
      <vt:lpstr>PowerPoint Presentation</vt:lpstr>
      <vt:lpstr>PowerPoint Presentation</vt:lpstr>
      <vt:lpstr>Primary Coasts Volcanic Coasts</vt:lpstr>
      <vt:lpstr>PowerPoint Presentation</vt:lpstr>
      <vt:lpstr>PowerPoint Presentation</vt:lpstr>
      <vt:lpstr>PowerPoint Presentation</vt:lpstr>
      <vt:lpstr>Primary Coasts Shaped by Diastrophic Movements</vt:lpstr>
      <vt:lpstr>PowerPoint Presentation</vt:lpstr>
      <vt:lpstr>PowerPoint Presentation</vt:lpstr>
      <vt:lpstr>Primary Coasts Ice Coasts</vt:lpstr>
      <vt:lpstr>PowerPoint Presentation</vt:lpstr>
      <vt:lpstr>PowerPoint Presentation</vt:lpstr>
      <vt:lpstr>Secondary Coasts Wave Erosion Coasts</vt:lpstr>
      <vt:lpstr>PowerPoint Presentation</vt:lpstr>
      <vt:lpstr>PowerPoint Presentation</vt:lpstr>
      <vt:lpstr>Secondary Coasts Marine Deposition Coasts</vt:lpstr>
      <vt:lpstr>PowerPoint Presentation</vt:lpstr>
      <vt:lpstr>PowerPoint Presentation</vt:lpstr>
      <vt:lpstr>PowerPoint Presentation</vt:lpstr>
      <vt:lpstr>Secondary Coasts Coasts Built by Organisms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Australian Government 2012</vt:lpstr>
      <vt:lpstr>USGS (2012) (http://coastal.er.usgs.gov/coastal-classification/class.html)</vt:lpstr>
      <vt:lpstr>A. WAVE-DOMINATED COASTS</vt:lpstr>
      <vt:lpstr>Barriers</vt:lpstr>
      <vt:lpstr>Barriers </vt:lpstr>
      <vt:lpstr>Natural protection</vt:lpstr>
      <vt:lpstr>Beach cusps (pos+ &amp; Neg- feedback leads to equilibrium</vt:lpstr>
      <vt:lpstr>Research</vt:lpstr>
      <vt:lpstr>Dunes </vt:lpstr>
      <vt:lpstr>B. TIDE-DOMINATED COASTS</vt:lpstr>
      <vt:lpstr>Wave and Tide dominated estuaries </vt:lpstr>
      <vt:lpstr>Estuarine mixing</vt:lpstr>
      <vt:lpstr>Upper intertidal zone</vt:lpstr>
      <vt:lpstr>C. FLUVIAL-DOMINATED</vt:lpstr>
      <vt:lpstr>Morphology and classification  of Deltas</vt:lpstr>
      <vt:lpstr>Dynamic environment (Delta switching)</vt:lpstr>
      <vt:lpstr>Conclusion</vt:lpstr>
    </vt:vector>
  </TitlesOfParts>
  <Company>Trinity St Davids Swansea Metropolitan</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Classification and categorisation</dc:title>
  <dc:creator>Chris House</dc:creator>
  <cp:lastModifiedBy>Chris House</cp:lastModifiedBy>
  <cp:revision>14</cp:revision>
  <dcterms:created xsi:type="dcterms:W3CDTF">2013-10-14T15:47:17Z</dcterms:created>
  <dcterms:modified xsi:type="dcterms:W3CDTF">2013-11-13T13:05:06Z</dcterms:modified>
</cp:coreProperties>
</file>