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6" r:id="rId5"/>
    <p:sldId id="258" r:id="rId6"/>
    <p:sldId id="261" r:id="rId7"/>
    <p:sldId id="296" r:id="rId8"/>
    <p:sldId id="314" r:id="rId9"/>
    <p:sldId id="302" r:id="rId10"/>
    <p:sldId id="266" r:id="rId11"/>
    <p:sldId id="303" r:id="rId12"/>
    <p:sldId id="300" r:id="rId13"/>
    <p:sldId id="315" r:id="rId14"/>
    <p:sldId id="305" r:id="rId15"/>
    <p:sldId id="306" r:id="rId16"/>
    <p:sldId id="275" r:id="rId17"/>
    <p:sldId id="289" r:id="rId18"/>
    <p:sldId id="307" r:id="rId19"/>
    <p:sldId id="308" r:id="rId20"/>
    <p:sldId id="309" r:id="rId21"/>
    <p:sldId id="312" r:id="rId22"/>
    <p:sldId id="310" r:id="rId23"/>
    <p:sldId id="311" r:id="rId24"/>
    <p:sldId id="313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7 Lecture 1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7 Lecture 1</a:t>
            </a:r>
            <a:br>
              <a:rPr lang="en-GB" dirty="0">
                <a:solidFill>
                  <a:srgbClr val="FF0000"/>
                </a:solidFill>
              </a:rPr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rgbClr val="002060"/>
                </a:solidFill>
              </a:rPr>
              <a:t>Marketing: Scope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Differentiate between consumer and customer;</a:t>
            </a:r>
          </a:p>
          <a:p>
            <a:r>
              <a:rPr lang="en-GB" dirty="0"/>
              <a:t>Understand Market share;</a:t>
            </a:r>
          </a:p>
          <a:p>
            <a:r>
              <a:rPr lang="en-GB" dirty="0"/>
              <a:t>Understand Market segmentation;</a:t>
            </a:r>
          </a:p>
          <a:p>
            <a:r>
              <a:rPr lang="en-GB" dirty="0"/>
              <a:t>Be able to differentiate between market segmentation and market segment.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US" sz="2200" dirty="0"/>
              <a:t>A market is the summation of all products or services which customers perceive as being capable of satisfying the same need.</a:t>
            </a:r>
          </a:p>
          <a:p>
            <a:r>
              <a:rPr lang="en-US" sz="2200" dirty="0"/>
              <a:t>It is also a set of actual and prospective buyers of a product or service. They share a specific need that can be satisfied through exchange relationships.</a:t>
            </a:r>
          </a:p>
          <a:p>
            <a:r>
              <a:rPr lang="en-GB" sz="2200" dirty="0"/>
              <a:t>There is need for firm to achieve balance between a wide market definition and a manageable market definition.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999055-EAC9-4866-9C0E-1E43CE4B2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79" y="4221088"/>
            <a:ext cx="3744417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algn="just"/>
            <a:r>
              <a:rPr lang="en-US" sz="2400" dirty="0"/>
              <a:t>For example, </a:t>
            </a:r>
            <a:r>
              <a:rPr lang="en-GB" sz="2400" dirty="0"/>
              <a:t>hospitality and tourism market comprises of diverse persons and businesses that transact hospitality and tourism services and products.</a:t>
            </a:r>
          </a:p>
          <a:p>
            <a:pPr algn="just"/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1" y="2636912"/>
            <a:ext cx="612068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2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GB" dirty="0"/>
              <a:t>Proper definition of market is vital for the purpose of: share measurement, growth measurement, the requirement of target customers, the identification of associated competitors, and the formulation of marketing objectives and strategies.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431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Consumers vs </a:t>
            </a:r>
            <a:r>
              <a:rPr lang="en-US" b="1" dirty="0"/>
              <a:t>Customers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>
              <a:buNone/>
            </a:pPr>
            <a:r>
              <a:rPr lang="en-US" sz="2800" dirty="0"/>
              <a:t>Consumers are the end users of the product</a:t>
            </a:r>
          </a:p>
          <a:p>
            <a:pPr>
              <a:buNone/>
            </a:pPr>
            <a:r>
              <a:rPr lang="en-US" sz="2800" dirty="0"/>
              <a:t>Customers are people </a:t>
            </a:r>
            <a:r>
              <a:rPr lang="en-US" sz="2800" b="1" dirty="0">
                <a:solidFill>
                  <a:srgbClr val="FF0000"/>
                </a:solidFill>
              </a:rPr>
              <a:t>or organizations </a:t>
            </a:r>
            <a:r>
              <a:rPr lang="en-US" sz="2800" dirty="0"/>
              <a:t>who buy directly from us </a:t>
            </a:r>
          </a:p>
          <a:p>
            <a:pPr>
              <a:buNone/>
            </a:pPr>
            <a:r>
              <a:rPr lang="en-US" sz="2800" dirty="0"/>
              <a:t>We must understand what they value…. What are the critical success factors?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/>
              <a:t>Market share is the percentage of a market </a:t>
            </a:r>
          </a:p>
          <a:p>
            <a:pPr>
              <a:buNone/>
            </a:pPr>
            <a:r>
              <a:rPr lang="en-GB" sz="2800" dirty="0"/>
              <a:t>accounted for by a specific organization. </a:t>
            </a:r>
          </a:p>
          <a:p>
            <a:pPr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E34A9-4D6F-4172-AC08-1ADDC9A94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348880"/>
            <a:ext cx="5472609" cy="325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82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600" dirty="0"/>
              <a:t>Organizations know that it is impossible to profitably serve all consumers in a given market.</a:t>
            </a:r>
          </a:p>
          <a:p>
            <a:r>
              <a:rPr lang="en-GB" sz="2600" dirty="0"/>
              <a:t>Most organizations are in a position to serve some segments better than others.</a:t>
            </a:r>
          </a:p>
          <a:p>
            <a:r>
              <a:rPr lang="en-GB" sz="2600" dirty="0"/>
              <a:t>Each organization would need to segment the aggregate market, select the best segments, and develop strategies for profitably serving selected segments</a:t>
            </a:r>
            <a:r>
              <a:rPr lang="en-GB" sz="2800" dirty="0"/>
              <a:t>.</a:t>
            </a:r>
            <a:r>
              <a:rPr lang="en-GB" dirty="0"/>
              <a:t>   </a:t>
            </a:r>
            <a:endParaRPr lang="en-GB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F4A70-6B25-426D-AC80-2D248A6BA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4293096"/>
            <a:ext cx="3281086" cy="1545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11690-02DB-48CC-9015-71817D2FF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4293097"/>
            <a:ext cx="2890664" cy="1545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Tourism Market Segmentation:</a:t>
            </a:r>
          </a:p>
          <a:p>
            <a:r>
              <a:rPr lang="en-GB" sz="2400" dirty="0"/>
              <a:t>Domestic Tourism</a:t>
            </a:r>
          </a:p>
          <a:p>
            <a:r>
              <a:rPr lang="en-GB" sz="2400" dirty="0"/>
              <a:t>Inbound Tourism</a:t>
            </a:r>
          </a:p>
          <a:p>
            <a:r>
              <a:rPr lang="en-GB" sz="2400" dirty="0"/>
              <a:t>Outbound Tourism</a:t>
            </a:r>
          </a:p>
          <a:p>
            <a:pPr marL="0" indent="0">
              <a:buNone/>
            </a:pP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3284984"/>
            <a:ext cx="6076950" cy="242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5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Segregation of a market into different groups of buyers who have different needs, features, or behaviours and who might require separate products or marketing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E90506-3FFD-4B8D-BB92-44115B33D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284984"/>
            <a:ext cx="3460698" cy="23762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1E2BA5-6C6A-40A5-9F3C-5BDA8C7CF3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284984"/>
            <a:ext cx="388843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89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 set of consumers who respond in a similar manner to a given bundle of marketing efforts or marketing strategies.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598E3-10A2-4743-B35D-5A5FF1653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996952"/>
            <a:ext cx="3312368" cy="2376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DD5AB5-3F12-44E6-A8BD-25FDE1FAB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3" y="2996953"/>
            <a:ext cx="371589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81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 Targeting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The process of analysing each market segment’s attractiveness and selecting one or more segments to enter.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AA60-6780-4A18-8CAC-E254C5F75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340767"/>
            <a:ext cx="3888432" cy="2466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C71A8F-2661-4A10-A7C0-928FA4053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340767"/>
            <a:ext cx="4392488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1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Product 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A product’s position is the place its occupies relative to competitors’ products in consumers’ mind.</a:t>
            </a:r>
          </a:p>
          <a:p>
            <a:endParaRPr lang="en-US" altLang="en-US" sz="2400" dirty="0"/>
          </a:p>
          <a:p>
            <a:r>
              <a:rPr lang="en-US" altLang="en-US" sz="2400" dirty="0"/>
              <a:t>Organizations want to develop distinct market positions for their products.</a:t>
            </a:r>
          </a:p>
          <a:p>
            <a:endParaRPr lang="en-GB" sz="2400" b="1" dirty="0"/>
          </a:p>
          <a:p>
            <a:endParaRPr lang="en-US" altLang="en-US" sz="2400" dirty="0"/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3C50AF-1B9A-4372-A9EC-F6F5DA807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3429000"/>
            <a:ext cx="3528392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C8BD74-3548-4494-AA90-FE2ECFE89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573016"/>
            <a:ext cx="3923928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87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Marketing Positioning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900" dirty="0"/>
              <a:t>Positioning:</a:t>
            </a:r>
          </a:p>
          <a:p>
            <a:r>
              <a:rPr lang="en-GB" sz="2800" dirty="0"/>
              <a:t>Is arranging for a product to occupy a clear, unique and desirable place relative to competing products in the minds of target consumers.</a:t>
            </a:r>
          </a:p>
          <a:p>
            <a:r>
              <a:rPr lang="en-GB" sz="2800" dirty="0"/>
              <a:t>Organizations plan positions that distinguish their products from competing brands and give them the greatest advantage in their target markets.</a:t>
            </a:r>
          </a:p>
        </p:txBody>
      </p:sp>
    </p:spTree>
    <p:extLst>
      <p:ext uri="{BB962C8B-B14F-4D97-AF65-F5344CB8AC3E}">
        <p14:creationId xmlns:p14="http://schemas.microsoft.com/office/powerpoint/2010/main" val="330002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An organization first spots likely customer value differences that provide competitive advantages on which to build the position.</a:t>
            </a:r>
          </a:p>
          <a:p>
            <a:r>
              <a:rPr lang="en-GB" sz="2800" dirty="0"/>
              <a:t>An organization could offer greater customer value through charging lower rates than competitors or providing more benefits to justify higher rates.</a:t>
            </a:r>
          </a:p>
          <a:p>
            <a:r>
              <a:rPr lang="en-GB" sz="2800" dirty="0"/>
              <a:t>Organization must deliver promised greater value to its customers.</a:t>
            </a:r>
          </a:p>
        </p:txBody>
      </p:sp>
    </p:spTree>
    <p:extLst>
      <p:ext uri="{BB962C8B-B14F-4D97-AF65-F5344CB8AC3E}">
        <p14:creationId xmlns:p14="http://schemas.microsoft.com/office/powerpoint/2010/main" val="734827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Effective market positioning starts with differentiation.</a:t>
            </a:r>
          </a:p>
          <a:p>
            <a:r>
              <a:rPr lang="en-GB" sz="2800" dirty="0"/>
              <a:t>Differentiation means specifically differentiating the organization’s market offering so that it provides consumers more value.</a:t>
            </a:r>
          </a:p>
          <a:p>
            <a:r>
              <a:rPr lang="en-GB" sz="2800" dirty="0"/>
              <a:t>After selecting a desired position, organization must make effort to deliver and communicate that position to its target consumers.</a:t>
            </a:r>
          </a:p>
          <a:p>
            <a:r>
              <a:rPr lang="en-GB" sz="2800" dirty="0"/>
              <a:t>The entire organization’s market strategy should support the selected positioning strategy.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736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AAB7E1-0633-40A3-ADC8-78A247A2A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685393"/>
            <a:ext cx="3960440" cy="2751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7C1776-2A49-4DC1-8745-9AC70567B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829411"/>
            <a:ext cx="3744417" cy="275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960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Select a company (hospitality/tourism related), identify its target market, market segmentation.</a:t>
            </a:r>
          </a:p>
          <a:p>
            <a:endParaRPr lang="en-GB" sz="2800" dirty="0"/>
          </a:p>
          <a:p>
            <a:r>
              <a:rPr lang="en-GB" sz="2800" dirty="0"/>
              <a:t>Identify the current market position of the selected company.</a:t>
            </a:r>
          </a:p>
        </p:txBody>
      </p:sp>
    </p:spTree>
    <p:extLst>
      <p:ext uri="{BB962C8B-B14F-4D97-AF65-F5344CB8AC3E}">
        <p14:creationId xmlns:p14="http://schemas.microsoft.com/office/powerpoint/2010/main" val="1913749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Future of Marketing</a:t>
            </a:r>
          </a:p>
        </p:txBody>
      </p:sp>
      <p:pic>
        <p:nvPicPr>
          <p:cNvPr id="4" name="The Future of Marketing">
            <a:hlinkClick r:id="" action="ppaction://media"/>
            <a:extLst>
              <a:ext uri="{FF2B5EF4-FFF2-40B4-BE49-F238E27FC236}">
                <a16:creationId xmlns:a16="http://schemas.microsoft.com/office/drawing/2014/main" id="{B0AFFC1F-4AAD-4AD8-B5C5-650A5E5B074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3965" y="1417639"/>
            <a:ext cx="7422444" cy="3667546"/>
          </a:xfrm>
        </p:spPr>
      </p:pic>
    </p:spTree>
    <p:extLst>
      <p:ext uri="{BB962C8B-B14F-4D97-AF65-F5344CB8AC3E}">
        <p14:creationId xmlns:p14="http://schemas.microsoft.com/office/powerpoint/2010/main" val="277253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3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consider…….. </a:t>
            </a:r>
            <a:r>
              <a:rPr lang="en-GB" b="1" dirty="0">
                <a:solidFill>
                  <a:schemeClr val="tx2"/>
                </a:solidFill>
              </a:rPr>
              <a:t>elements of the internal analysis.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675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990</TotalTime>
  <Words>605</Words>
  <Application>Microsoft Office PowerPoint</Application>
  <PresentationFormat>On-screen Show (4:3)</PresentationFormat>
  <Paragraphs>85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Week 7 Lecture 1  M4X01916      </vt:lpstr>
      <vt:lpstr>Week 7 Lecture 1 </vt:lpstr>
      <vt:lpstr>Learning Outcomes</vt:lpstr>
      <vt:lpstr>Market</vt:lpstr>
      <vt:lpstr>Market</vt:lpstr>
      <vt:lpstr>Market</vt:lpstr>
      <vt:lpstr>Consumers vs Customers</vt:lpstr>
      <vt:lpstr>Market Share</vt:lpstr>
      <vt:lpstr> Market Segmentation</vt:lpstr>
      <vt:lpstr> Market Segmentation</vt:lpstr>
      <vt:lpstr> Market Segmentation</vt:lpstr>
      <vt:lpstr> Market Segment</vt:lpstr>
      <vt:lpstr>Market Targeting </vt:lpstr>
      <vt:lpstr>Product  Positioning</vt:lpstr>
      <vt:lpstr>Marketing Positioning </vt:lpstr>
      <vt:lpstr>Positioning &amp; Differentiation</vt:lpstr>
      <vt:lpstr>Positioning &amp; Differentiation</vt:lpstr>
      <vt:lpstr>Positioning &amp; Differentiation</vt:lpstr>
      <vt:lpstr>Class Exercise</vt:lpstr>
      <vt:lpstr>The Future of Marketing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145</cp:revision>
  <cp:lastPrinted>2019-01-22T12:10:36Z</cp:lastPrinted>
  <dcterms:created xsi:type="dcterms:W3CDTF">2018-04-28T09:52:16Z</dcterms:created>
  <dcterms:modified xsi:type="dcterms:W3CDTF">2020-06-23T00:44:11Z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