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6" r:id="rId1"/>
  </p:sldMasterIdLst>
  <p:notesMasterIdLst>
    <p:notesMasterId r:id="rId30"/>
  </p:notesMasterIdLst>
  <p:sldIdLst>
    <p:sldId id="256" r:id="rId2"/>
    <p:sldId id="336" r:id="rId3"/>
    <p:sldId id="337" r:id="rId4"/>
    <p:sldId id="338" r:id="rId5"/>
    <p:sldId id="339" r:id="rId6"/>
    <p:sldId id="340" r:id="rId7"/>
    <p:sldId id="341" r:id="rId8"/>
    <p:sldId id="342" r:id="rId9"/>
    <p:sldId id="343" r:id="rId10"/>
    <p:sldId id="345" r:id="rId11"/>
    <p:sldId id="346" r:id="rId12"/>
    <p:sldId id="344" r:id="rId13"/>
    <p:sldId id="348" r:id="rId14"/>
    <p:sldId id="347" r:id="rId15"/>
    <p:sldId id="329" r:id="rId16"/>
    <p:sldId id="330" r:id="rId17"/>
    <p:sldId id="331" r:id="rId18"/>
    <p:sldId id="332" r:id="rId19"/>
    <p:sldId id="333" r:id="rId20"/>
    <p:sldId id="335" r:id="rId21"/>
    <p:sldId id="334" r:id="rId22"/>
    <p:sldId id="349" r:id="rId23"/>
    <p:sldId id="350" r:id="rId24"/>
    <p:sldId id="351" r:id="rId25"/>
    <p:sldId id="352" r:id="rId26"/>
    <p:sldId id="353" r:id="rId27"/>
    <p:sldId id="354" r:id="rId28"/>
    <p:sldId id="355" r:id="rId2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07" autoAdjust="0"/>
    <p:restoredTop sz="98495" autoAdjust="0"/>
  </p:normalViewPr>
  <p:slideViewPr>
    <p:cSldViewPr snapToGrid="0" snapToObjects="1">
      <p:cViewPr>
        <p:scale>
          <a:sx n="50" d="100"/>
          <a:sy n="50" d="100"/>
        </p:scale>
        <p:origin x="-312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07/03/2013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142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07/03/2013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???" TargetMode="External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Politics of Heritage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 descr="cuenca158ub1.jpg picture by fer-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822052"/>
            <a:ext cx="7620000" cy="4464447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666656"/>
            <a:ext cx="8913813" cy="914400"/>
          </a:xfrm>
        </p:spPr>
        <p:txBody>
          <a:bodyPr/>
          <a:lstStyle/>
          <a:p>
            <a:r>
              <a:rPr lang="en-GB" dirty="0" smtClean="0"/>
              <a:t>Cuenca: The Athens of Ecuador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uenca240wm1.jpg picture by fer-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6001" y="672353"/>
            <a:ext cx="7395882" cy="56250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Justification for UNESCO Inscription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Criterion: </a:t>
            </a:r>
          </a:p>
          <a:p>
            <a:pPr lvl="1"/>
            <a:r>
              <a:rPr lang="en-US" dirty="0" smtClean="0"/>
              <a:t>(ii): Cuenca illustrates the successful implantation of the principles of Renaissance urban planning in the Americas. </a:t>
            </a:r>
          </a:p>
          <a:p>
            <a:pPr lvl="1"/>
            <a:r>
              <a:rPr lang="en-US" dirty="0" smtClean="0"/>
              <a:t> (iv): The successful fusion of different societies and cultures in Latin America is vividly symbolized by the layout and townscape of Cuenca. </a:t>
            </a:r>
          </a:p>
          <a:p>
            <a:pPr lvl="1"/>
            <a:r>
              <a:rPr lang="en-US" dirty="0" smtClean="0"/>
              <a:t>(</a:t>
            </a:r>
            <a:r>
              <a:rPr lang="en-US" dirty="0" err="1" smtClean="0"/>
              <a:t>v</a:t>
            </a:r>
            <a:r>
              <a:rPr lang="en-US" dirty="0" smtClean="0"/>
              <a:t>): Cuenca is an outstanding example of a planned inland Spanish colonial city.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Ingapirca</a:t>
            </a:r>
            <a:r>
              <a:rPr lang="en-GB" dirty="0" smtClean="0"/>
              <a:t>, Ecuador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7464" y="2334126"/>
            <a:ext cx="5337316" cy="355174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198" y="2595562"/>
            <a:ext cx="2463800" cy="32893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Incan (and </a:t>
            </a:r>
            <a:r>
              <a:rPr lang="en-GB" dirty="0" err="1" smtClean="0"/>
              <a:t>Cañari</a:t>
            </a:r>
            <a:r>
              <a:rPr lang="en-GB" dirty="0" smtClean="0"/>
              <a:t>) Site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Complex network of stone structures that surround a circular sun temple, </a:t>
            </a:r>
            <a:r>
              <a:rPr lang="en-US" dirty="0" err="1" smtClean="0"/>
              <a:t>Ingapirca</a:t>
            </a:r>
            <a:r>
              <a:rPr lang="en-US" dirty="0" smtClean="0"/>
              <a:t> displays both the Inca and </a:t>
            </a:r>
            <a:r>
              <a:rPr lang="en-US" dirty="0" err="1" smtClean="0"/>
              <a:t>Canari</a:t>
            </a:r>
            <a:r>
              <a:rPr lang="en-US" dirty="0" smtClean="0"/>
              <a:t> cultures' mastery of stonework</a:t>
            </a:r>
          </a:p>
          <a:p>
            <a:r>
              <a:rPr lang="en-US" dirty="0" smtClean="0"/>
              <a:t>Evidences…. the unique interaction between the warring Inca and </a:t>
            </a:r>
            <a:r>
              <a:rPr lang="en-US" dirty="0" err="1" smtClean="0"/>
              <a:t>Canari</a:t>
            </a:r>
            <a:r>
              <a:rPr lang="en-US" dirty="0" smtClean="0"/>
              <a:t> peoples during the pre-Spanish 15th century.</a:t>
            </a:r>
          </a:p>
          <a:p>
            <a:r>
              <a:rPr lang="en-US" dirty="0" smtClean="0"/>
              <a:t>They made significant structural advances to the simple framework the </a:t>
            </a:r>
            <a:r>
              <a:rPr lang="en-US" dirty="0" err="1" smtClean="0"/>
              <a:t>Canari</a:t>
            </a:r>
            <a:r>
              <a:rPr lang="en-US" dirty="0" smtClean="0"/>
              <a:t> had established, displaying both their dominance and ability through architecture and science.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846610"/>
            <a:ext cx="7610476" cy="5024445"/>
          </a:xfrm>
        </p:spPr>
        <p:txBody>
          <a:bodyPr>
            <a:normAutofit/>
          </a:bodyPr>
          <a:lstStyle/>
          <a:p>
            <a:r>
              <a:rPr lang="en-US" dirty="0" smtClean="0"/>
              <a:t>After the conquest over the Inca empire, Spanish settlers ransacked the city and took the smooth chiseled stones to use in the construction of their own houses</a:t>
            </a:r>
          </a:p>
          <a:p>
            <a:r>
              <a:rPr lang="en-US" dirty="0" err="1" smtClean="0"/>
              <a:t>Ingapirca</a:t>
            </a:r>
            <a:r>
              <a:rPr lang="en-US" dirty="0" smtClean="0"/>
              <a:t> was abandoned and fell into serious disrepair until the Ecuadorian government took control of the restoration process in the 20th century</a:t>
            </a:r>
          </a:p>
          <a:p>
            <a:r>
              <a:rPr lang="en-US" dirty="0" smtClean="0"/>
              <a:t>Guides understand the delicate history of </a:t>
            </a:r>
            <a:r>
              <a:rPr lang="en-US" dirty="0" err="1" smtClean="0"/>
              <a:t>Ingapirca</a:t>
            </a:r>
            <a:r>
              <a:rPr lang="en-US" dirty="0" smtClean="0"/>
              <a:t>, as it passed from the </a:t>
            </a:r>
            <a:r>
              <a:rPr lang="en-US" dirty="0" err="1" smtClean="0"/>
              <a:t>Canari</a:t>
            </a:r>
            <a:r>
              <a:rPr lang="en-US" dirty="0" smtClean="0"/>
              <a:t> to the Inca to the Spanish and now to the Ecuadorians</a:t>
            </a:r>
          </a:p>
          <a:p>
            <a:r>
              <a:rPr lang="en-US" sz="1514" dirty="0" err="1" smtClean="0"/>
              <a:t>http://old.ecuador.travel/en/ecuador-travel-guide/southern-andes/southern-andes-destinations-and-attractions/ingapirca-inca-ruins.html</a:t>
            </a:r>
            <a:endParaRPr lang="en-GB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83419"/>
            <a:ext cx="8913813" cy="115483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Cañaris</a:t>
            </a:r>
            <a:r>
              <a:rPr lang="en-GB" dirty="0" smtClean="0"/>
              <a:t> – Chronicler Depictions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4190"/>
            <a:ext cx="7610476" cy="3892140"/>
          </a:xfrm>
        </p:spPr>
        <p:txBody>
          <a:bodyPr/>
          <a:lstStyle/>
          <a:p>
            <a:r>
              <a:rPr lang="en-GB" dirty="0" smtClean="0"/>
              <a:t>Loose federated group of multiple ‘tribes’</a:t>
            </a:r>
          </a:p>
          <a:p>
            <a:r>
              <a:rPr lang="en-GB" dirty="0" smtClean="0"/>
              <a:t>Their homogeneity has been questioned by the chronicles </a:t>
            </a:r>
            <a:r>
              <a:rPr lang="en-GB" sz="1600" dirty="0" smtClean="0"/>
              <a:t>(</a:t>
            </a:r>
            <a:r>
              <a:rPr lang="en-GB" sz="1600" dirty="0" err="1" smtClean="0"/>
              <a:t>Garcilaso</a:t>
            </a:r>
            <a:r>
              <a:rPr lang="en-GB" sz="1600" dirty="0" smtClean="0"/>
              <a:t> de la Vega 1966, Velasco 1978)</a:t>
            </a:r>
          </a:p>
          <a:p>
            <a:r>
              <a:rPr lang="en-GB" dirty="0" smtClean="0"/>
              <a:t>“The </a:t>
            </a:r>
            <a:r>
              <a:rPr lang="en-GB" dirty="0" err="1" smtClean="0"/>
              <a:t>Cañaris</a:t>
            </a:r>
            <a:r>
              <a:rPr lang="en-GB" dirty="0" smtClean="0"/>
              <a:t> held various views, but they at last agreed to obey the Inca….realizing that they could not offer resistance to him on account of their quarrels and differences </a:t>
            </a:r>
            <a:r>
              <a:rPr lang="en-GB" sz="1600" dirty="0" smtClean="0"/>
              <a:t>(</a:t>
            </a:r>
            <a:r>
              <a:rPr lang="en-GB" sz="1600" dirty="0" err="1" smtClean="0"/>
              <a:t>Garcilaso</a:t>
            </a:r>
            <a:r>
              <a:rPr lang="en-GB" sz="1600" dirty="0" smtClean="0"/>
              <a:t> de la Vega 1966; 486)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the </a:t>
            </a:r>
            <a:r>
              <a:rPr lang="en-GB" dirty="0" err="1" smtClean="0"/>
              <a:t>Shuar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village where I work may not have been </a:t>
            </a:r>
            <a:r>
              <a:rPr lang="en-GB" dirty="0" err="1" smtClean="0"/>
              <a:t>Cañari</a:t>
            </a:r>
            <a:r>
              <a:rPr lang="en-GB" dirty="0" smtClean="0"/>
              <a:t> at all.</a:t>
            </a:r>
          </a:p>
          <a:p>
            <a:r>
              <a:rPr lang="en-GB" dirty="0" smtClean="0"/>
              <a:t>Possibly </a:t>
            </a:r>
            <a:r>
              <a:rPr lang="en-GB" dirty="0" err="1" smtClean="0"/>
              <a:t>Shuar</a:t>
            </a:r>
            <a:r>
              <a:rPr lang="en-GB" dirty="0" smtClean="0"/>
              <a:t> territory (</a:t>
            </a:r>
            <a:r>
              <a:rPr lang="en-GB" dirty="0" err="1" smtClean="0"/>
              <a:t>Aquiles</a:t>
            </a:r>
            <a:r>
              <a:rPr lang="en-GB" dirty="0" smtClean="0"/>
              <a:t> Perez 1978)</a:t>
            </a:r>
          </a:p>
          <a:p>
            <a:r>
              <a:rPr lang="en-GB" dirty="0" smtClean="0"/>
              <a:t>Highland-lowland relations</a:t>
            </a:r>
          </a:p>
          <a:p>
            <a:r>
              <a:rPr lang="en-GB" dirty="0" smtClean="0"/>
              <a:t>Many people regard the </a:t>
            </a:r>
            <a:r>
              <a:rPr lang="en-GB" dirty="0" err="1" smtClean="0"/>
              <a:t>Shuar</a:t>
            </a:r>
            <a:r>
              <a:rPr lang="en-GB" dirty="0" smtClean="0"/>
              <a:t> as ‘lowly’, ‘Indian’, ‘wild’ – whereas they are ‘cultured’ Highlanders</a:t>
            </a:r>
          </a:p>
          <a:p>
            <a:endParaRPr lang="en-GB" dirty="0"/>
          </a:p>
        </p:txBody>
      </p:sp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713" y="2595563"/>
            <a:ext cx="3146331" cy="3443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Cañaris</a:t>
            </a:r>
            <a:r>
              <a:rPr lang="en-GB" dirty="0" smtClean="0"/>
              <a:t> – Local Depictions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Emphasise </a:t>
            </a:r>
            <a:r>
              <a:rPr lang="en-GB" sz="2400" dirty="0" err="1" smtClean="0"/>
              <a:t>Cañari</a:t>
            </a:r>
            <a:r>
              <a:rPr lang="en-GB" sz="2400" dirty="0" smtClean="0"/>
              <a:t> homogeneity</a:t>
            </a:r>
          </a:p>
          <a:p>
            <a:r>
              <a:rPr lang="en-GB" sz="2400" dirty="0" smtClean="0"/>
              <a:t>And resilience against the Incas</a:t>
            </a:r>
          </a:p>
          <a:p>
            <a:r>
              <a:rPr lang="en-GB" sz="2400" dirty="0" smtClean="0"/>
              <a:t>Under the “brave warrior” </a:t>
            </a:r>
            <a:r>
              <a:rPr lang="en-GB" sz="2400" dirty="0" err="1" smtClean="0"/>
              <a:t>Duma</a:t>
            </a:r>
            <a:r>
              <a:rPr lang="en-GB" sz="2400" dirty="0" smtClean="0"/>
              <a:t> </a:t>
            </a:r>
            <a:r>
              <a:rPr lang="en-GB" sz="1800" dirty="0" smtClean="0"/>
              <a:t>(</a:t>
            </a:r>
            <a:r>
              <a:rPr lang="en-GB" sz="1800" dirty="0" err="1" smtClean="0"/>
              <a:t>Aquiles</a:t>
            </a:r>
            <a:r>
              <a:rPr lang="en-GB" sz="1800" dirty="0" smtClean="0"/>
              <a:t> Perez 1978)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4029934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8130" name="Object 2"/>
          <p:cNvGraphicFramePr>
            <a:graphicFrameLocks noChangeAspect="1"/>
          </p:cNvGraphicFramePr>
          <p:nvPr/>
        </p:nvGraphicFramePr>
        <p:xfrm>
          <a:off x="2037928" y="656944"/>
          <a:ext cx="5122648" cy="54966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276" name="Document" r:id="rId3" imgW="4000500" imgH="4292600" progId="Word.Document.12">
                  <p:link updateAutomatic="1"/>
                </p:oleObj>
              </mc:Choice>
              <mc:Fallback>
                <p:oleObj name="Document" r:id="rId3" imgW="4000500" imgH="4292600" progId="Word.Document.12">
                  <p:link updateAutomatic="1"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37928" y="656944"/>
                        <a:ext cx="5122648" cy="549668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Downplaying the Incas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“The Incas were here, but not for very long. Before the area – all of </a:t>
            </a:r>
            <a:r>
              <a:rPr lang="en-GB" sz="2800" dirty="0" err="1" smtClean="0"/>
              <a:t>Sigsig</a:t>
            </a:r>
            <a:r>
              <a:rPr lang="en-GB" sz="2800" dirty="0" smtClean="0"/>
              <a:t> canton – was </a:t>
            </a:r>
            <a:r>
              <a:rPr lang="en-GB" sz="2800" dirty="0" err="1" smtClean="0"/>
              <a:t>Cañari</a:t>
            </a:r>
            <a:r>
              <a:rPr lang="en-GB" sz="2800" dirty="0" smtClean="0"/>
              <a:t>, and it is </a:t>
            </a:r>
            <a:r>
              <a:rPr lang="en-GB" sz="2800" dirty="0" err="1" smtClean="0"/>
              <a:t>Cañari</a:t>
            </a:r>
            <a:r>
              <a:rPr lang="en-GB" sz="2800" dirty="0" smtClean="0"/>
              <a:t> traditions that live on today. The mestizo town of Jima has </a:t>
            </a:r>
            <a:r>
              <a:rPr lang="en-GB" sz="2800" dirty="0" err="1" smtClean="0"/>
              <a:t>Cañari</a:t>
            </a:r>
            <a:r>
              <a:rPr lang="en-GB" sz="2800" dirty="0" smtClean="0"/>
              <a:t> origins and traditions, and this gives us our culture”.  </a:t>
            </a:r>
            <a:endParaRPr lang="en-GB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0" y="674248"/>
            <a:ext cx="8913813" cy="140546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CONAIE </a:t>
            </a:r>
            <a:r>
              <a:rPr lang="en-GB" dirty="0" smtClean="0"/>
              <a:t>(The Ecuadorian Indigenous Rights Movement)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746" y="2079716"/>
            <a:ext cx="4047701" cy="41594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734" y="2595044"/>
            <a:ext cx="3589165" cy="364410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Politics of Heritage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55784"/>
            <a:ext cx="7610476" cy="3910545"/>
          </a:xfrm>
        </p:spPr>
        <p:txBody>
          <a:bodyPr>
            <a:normAutofit/>
          </a:bodyPr>
          <a:lstStyle/>
          <a:p>
            <a:r>
              <a:rPr lang="en-GB" dirty="0" smtClean="0"/>
              <a:t>But we need to place the ‘celebration’ of the </a:t>
            </a:r>
            <a:r>
              <a:rPr lang="en-GB" dirty="0" err="1" smtClean="0"/>
              <a:t>Cañaris</a:t>
            </a:r>
            <a:r>
              <a:rPr lang="en-GB" dirty="0" smtClean="0"/>
              <a:t> in its political context; </a:t>
            </a:r>
          </a:p>
          <a:p>
            <a:pPr lvl="1"/>
            <a:r>
              <a:rPr lang="en-GB" dirty="0" smtClean="0"/>
              <a:t>Regional and national relations </a:t>
            </a:r>
          </a:p>
          <a:p>
            <a:pPr lvl="1"/>
            <a:r>
              <a:rPr lang="en-GB" dirty="0" err="1" smtClean="0"/>
              <a:t>Ethnogenesis</a:t>
            </a:r>
            <a:r>
              <a:rPr lang="en-GB" dirty="0" smtClean="0"/>
              <a:t> and indigenous politics</a:t>
            </a:r>
          </a:p>
          <a:p>
            <a:pPr lvl="2"/>
            <a:r>
              <a:rPr lang="en-GB" dirty="0" smtClean="0"/>
              <a:t>The role that heritage and archaeological sites play in this</a:t>
            </a:r>
          </a:p>
          <a:p>
            <a:pPr lvl="1"/>
            <a:r>
              <a:rPr lang="en-GB" dirty="0" smtClean="0"/>
              <a:t>Gender roles (the performance of masculinity)</a:t>
            </a:r>
          </a:p>
          <a:p>
            <a:r>
              <a:rPr lang="en-GB" dirty="0" smtClean="0"/>
              <a:t>We also have to think about ‘who’ is representing this heritage of the region </a:t>
            </a:r>
          </a:p>
          <a:p>
            <a:pPr lvl="1"/>
            <a:r>
              <a:rPr lang="en-GB" dirty="0" smtClean="0"/>
              <a:t>Whose voices are silent and who are more vocal</a:t>
            </a:r>
          </a:p>
          <a:p>
            <a:pPr lvl="1"/>
            <a:r>
              <a:rPr lang="en-GB" dirty="0" smtClean="0"/>
              <a:t>Who is heard and/or deemed to be authoritative </a:t>
            </a:r>
          </a:p>
          <a:p>
            <a:endParaRPr lang="en-GB" sz="1600" dirty="0" smtClean="0"/>
          </a:p>
          <a:p>
            <a:endParaRPr lang="en-GB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479249"/>
            <a:ext cx="8915400" cy="107163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Heritage as a Political Tool 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50887"/>
            <a:ext cx="8001000" cy="4307113"/>
          </a:xfrm>
        </p:spPr>
        <p:txBody>
          <a:bodyPr>
            <a:normAutofit/>
          </a:bodyPr>
          <a:lstStyle/>
          <a:p>
            <a:pPr algn="r">
              <a:spcBef>
                <a:spcPts val="200"/>
              </a:spcBef>
            </a:pPr>
            <a:endParaRPr lang="en-GB" sz="2000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828" y="2963333"/>
            <a:ext cx="6600372" cy="3277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117600" y="580571"/>
            <a:ext cx="3566160" cy="569640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Chola Cuencana, mi </a:t>
            </a:r>
            <a:r>
              <a:rPr lang="en-GB" dirty="0" err="1" smtClean="0"/>
              <a:t>chola</a:t>
            </a:r>
            <a:r>
              <a:rPr lang="en-GB" dirty="0" smtClean="0"/>
              <a:t>,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err="1" smtClean="0"/>
              <a:t>capulllito</a:t>
            </a:r>
            <a:r>
              <a:rPr lang="en-GB" dirty="0" smtClean="0"/>
              <a:t> de </a:t>
            </a:r>
            <a:r>
              <a:rPr lang="en-GB" dirty="0" err="1" smtClean="0"/>
              <a:t>amancay</a:t>
            </a:r>
            <a:r>
              <a:rPr lang="en-GB" dirty="0" smtClean="0"/>
              <a:t>, 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en </a:t>
            </a:r>
            <a:r>
              <a:rPr lang="en-GB" dirty="0" err="1" smtClean="0"/>
              <a:t>ti</a:t>
            </a:r>
            <a:r>
              <a:rPr lang="en-GB" dirty="0" smtClean="0"/>
              <a:t> </a:t>
            </a:r>
            <a:r>
              <a:rPr lang="en-GB" dirty="0" err="1" smtClean="0"/>
              <a:t>cantan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en </a:t>
            </a:r>
            <a:r>
              <a:rPr lang="en-GB" dirty="0" err="1" smtClean="0"/>
              <a:t>ti</a:t>
            </a:r>
            <a:r>
              <a:rPr lang="en-GB" dirty="0" smtClean="0"/>
              <a:t> </a:t>
            </a:r>
            <a:r>
              <a:rPr lang="en-GB" dirty="0" err="1" smtClean="0"/>
              <a:t>ríen</a:t>
            </a: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r>
              <a:rPr lang="en-GB" dirty="0" err="1" smtClean="0"/>
              <a:t>las</a:t>
            </a:r>
            <a:r>
              <a:rPr lang="en-GB" dirty="0" smtClean="0"/>
              <a:t> </a:t>
            </a:r>
            <a:r>
              <a:rPr lang="en-GB" dirty="0" err="1" smtClean="0"/>
              <a:t>aguas</a:t>
            </a:r>
            <a:r>
              <a:rPr lang="en-GB" dirty="0" smtClean="0"/>
              <a:t> del </a:t>
            </a:r>
            <a:r>
              <a:rPr lang="en-GB" dirty="0" err="1" smtClean="0"/>
              <a:t>Yanuncay</a:t>
            </a:r>
            <a:r>
              <a:rPr lang="en-GB" dirty="0" smtClean="0"/>
              <a:t>. </a:t>
            </a:r>
          </a:p>
          <a:p>
            <a:pPr marL="0" indent="0">
              <a:spcBef>
                <a:spcPts val="200"/>
              </a:spcBef>
              <a:buNone/>
            </a:pP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r>
              <a:rPr lang="en-GB" dirty="0" err="1" smtClean="0"/>
              <a:t>Eres</a:t>
            </a:r>
            <a:r>
              <a:rPr lang="en-GB" dirty="0" smtClean="0"/>
              <a:t> </a:t>
            </a:r>
            <a:r>
              <a:rPr lang="en-GB" dirty="0" err="1" smtClean="0"/>
              <a:t>España</a:t>
            </a:r>
            <a:r>
              <a:rPr lang="en-GB" dirty="0" smtClean="0"/>
              <a:t> </a:t>
            </a:r>
            <a:r>
              <a:rPr lang="en-GB" dirty="0" err="1" smtClean="0"/>
              <a:t>que</a:t>
            </a:r>
            <a:r>
              <a:rPr lang="en-GB" dirty="0" smtClean="0"/>
              <a:t> vive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en Cuenca del Ecuador, 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con </a:t>
            </a:r>
            <a:r>
              <a:rPr lang="en-GB" dirty="0" err="1" smtClean="0"/>
              <a:t>reír</a:t>
            </a:r>
            <a:r>
              <a:rPr lang="en-GB" dirty="0" smtClean="0"/>
              <a:t> de </a:t>
            </a:r>
            <a:r>
              <a:rPr lang="en-GB" dirty="0" err="1" smtClean="0"/>
              <a:t>castañuelas</a:t>
            </a: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llanto</a:t>
            </a:r>
            <a:r>
              <a:rPr lang="en-GB" dirty="0" smtClean="0"/>
              <a:t> de </a:t>
            </a:r>
            <a:r>
              <a:rPr lang="en-GB" dirty="0" err="1" smtClean="0"/>
              <a:t>rondador</a:t>
            </a:r>
            <a:r>
              <a:rPr lang="en-GB" dirty="0" smtClean="0"/>
              <a:t>.	</a:t>
            </a:r>
          </a:p>
          <a:p>
            <a:pPr marL="0" indent="0">
              <a:spcBef>
                <a:spcPts val="200"/>
              </a:spcBef>
              <a:buNone/>
            </a:pPr>
            <a:endParaRPr lang="en-GB" dirty="0" smtClean="0"/>
          </a:p>
          <a:p>
            <a:pPr marL="0">
              <a:spcBef>
                <a:spcPts val="200"/>
              </a:spcBef>
              <a:buNone/>
            </a:pPr>
            <a:r>
              <a:rPr lang="en-GB" dirty="0" smtClean="0"/>
              <a:t>Con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donaire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majeza</a:t>
            </a:r>
            <a:endParaRPr lang="en-GB" dirty="0" smtClean="0"/>
          </a:p>
          <a:p>
            <a:pPr marL="0">
              <a:spcBef>
                <a:spcPts val="200"/>
              </a:spcBef>
              <a:buNone/>
            </a:pPr>
            <a:r>
              <a:rPr lang="en-GB" dirty="0" err="1" smtClean="0"/>
              <a:t>evocas</a:t>
            </a:r>
            <a:r>
              <a:rPr lang="en-GB" dirty="0" smtClean="0"/>
              <a:t> Andalucía;</a:t>
            </a:r>
          </a:p>
          <a:p>
            <a:pPr marL="0">
              <a:spcBef>
                <a:spcPts val="200"/>
              </a:spcBef>
              <a:buNone/>
            </a:pPr>
            <a:r>
              <a:rPr lang="en-GB" dirty="0" err="1" smtClean="0"/>
              <a:t>pero</a:t>
            </a:r>
            <a:r>
              <a:rPr lang="en-GB" dirty="0" smtClean="0"/>
              <a:t> en </a:t>
            </a:r>
            <a:r>
              <a:rPr lang="en-GB" dirty="0" err="1" smtClean="0"/>
              <a:t>todos</a:t>
            </a:r>
            <a:r>
              <a:rPr lang="en-GB" dirty="0" smtClean="0"/>
              <a:t> </a:t>
            </a:r>
            <a:r>
              <a:rPr lang="en-GB" dirty="0" err="1" smtClean="0"/>
              <a:t>tus</a:t>
            </a:r>
            <a:r>
              <a:rPr lang="en-GB" dirty="0" smtClean="0"/>
              <a:t> </a:t>
            </a:r>
            <a:r>
              <a:rPr lang="en-GB" dirty="0" err="1" smtClean="0"/>
              <a:t>sentires</a:t>
            </a:r>
            <a:endParaRPr lang="en-GB" dirty="0" smtClean="0"/>
          </a:p>
          <a:p>
            <a:pPr marL="0">
              <a:spcBef>
                <a:spcPts val="200"/>
              </a:spcBef>
              <a:buNone/>
            </a:pPr>
            <a:r>
              <a:rPr lang="en-GB" dirty="0" err="1" smtClean="0"/>
              <a:t>florece</a:t>
            </a:r>
            <a:r>
              <a:rPr lang="en-GB" dirty="0" smtClean="0"/>
              <a:t> la </a:t>
            </a:r>
            <a:r>
              <a:rPr lang="en-GB" dirty="0" err="1" smtClean="0"/>
              <a:t>cuencanía</a:t>
            </a:r>
            <a:r>
              <a:rPr lang="en-GB" dirty="0" smtClean="0"/>
              <a:t>.</a:t>
            </a:r>
          </a:p>
          <a:p>
            <a:pPr marL="0">
              <a:spcBef>
                <a:spcPts val="200"/>
              </a:spcBef>
              <a:buNone/>
            </a:pPr>
            <a:endParaRPr lang="en-GB" dirty="0" smtClean="0"/>
          </a:p>
          <a:p>
            <a:pPr marL="0">
              <a:spcBef>
                <a:spcPts val="200"/>
              </a:spcBef>
              <a:buNone/>
            </a:pPr>
            <a:r>
              <a:rPr lang="en-GB" dirty="0" smtClean="0"/>
              <a:t>Hay en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cara</a:t>
            </a:r>
            <a:r>
              <a:rPr lang="en-GB" dirty="0" smtClean="0"/>
              <a:t> </a:t>
            </a:r>
            <a:r>
              <a:rPr lang="en-GB" dirty="0" err="1" smtClean="0"/>
              <a:t>morena</a:t>
            </a:r>
            <a:endParaRPr lang="en-GB" dirty="0" smtClean="0"/>
          </a:p>
          <a:p>
            <a:pPr marL="0">
              <a:spcBef>
                <a:spcPts val="200"/>
              </a:spcBef>
              <a:buNone/>
            </a:pPr>
            <a:r>
              <a:rPr lang="en-GB" dirty="0" err="1" smtClean="0"/>
              <a:t>frescura</a:t>
            </a:r>
            <a:r>
              <a:rPr lang="en-GB" dirty="0" smtClean="0"/>
              <a:t> de </a:t>
            </a:r>
            <a:r>
              <a:rPr lang="en-GB" dirty="0" err="1" smtClean="0"/>
              <a:t>amanecer</a:t>
            </a:r>
            <a:r>
              <a:rPr lang="en-GB" dirty="0" smtClean="0"/>
              <a:t>; </a:t>
            </a:r>
          </a:p>
          <a:p>
            <a:pPr marL="0">
              <a:spcBef>
                <a:spcPts val="200"/>
              </a:spcBef>
              <a:buNone/>
            </a:pPr>
            <a:r>
              <a:rPr lang="en-GB" dirty="0" smtClean="0"/>
              <a:t>y el sol </a:t>
            </a:r>
            <a:r>
              <a:rPr lang="en-GB" dirty="0" err="1" smtClean="0"/>
              <a:t>quisiera</a:t>
            </a:r>
            <a:r>
              <a:rPr lang="en-GB" dirty="0" smtClean="0"/>
              <a:t> en </a:t>
            </a:r>
            <a:r>
              <a:rPr lang="en-GB" dirty="0" err="1" smtClean="0"/>
              <a:t>tus</a:t>
            </a:r>
            <a:r>
              <a:rPr lang="en-GB" dirty="0" smtClean="0"/>
              <a:t> </a:t>
            </a:r>
            <a:r>
              <a:rPr lang="en-GB" dirty="0" err="1" smtClean="0"/>
              <a:t>ojos</a:t>
            </a:r>
            <a:endParaRPr lang="en-GB" dirty="0" smtClean="0"/>
          </a:p>
          <a:p>
            <a:pPr marL="0">
              <a:spcBef>
                <a:spcPts val="200"/>
              </a:spcBef>
              <a:buNone/>
            </a:pPr>
            <a:r>
              <a:rPr lang="en-GB" dirty="0" err="1" smtClean="0"/>
              <a:t>cada</a:t>
            </a:r>
            <a:r>
              <a:rPr lang="en-GB" dirty="0" smtClean="0"/>
              <a:t> </a:t>
            </a:r>
            <a:r>
              <a:rPr lang="en-GB" dirty="0" err="1" smtClean="0"/>
              <a:t>día</a:t>
            </a:r>
            <a:r>
              <a:rPr lang="en-GB" dirty="0" smtClean="0"/>
              <a:t> </a:t>
            </a:r>
            <a:r>
              <a:rPr lang="en-GB" dirty="0" err="1" smtClean="0"/>
              <a:t>atardecer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83760" y="580570"/>
            <a:ext cx="4029934" cy="5987143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Chola Cuencana, my </a:t>
            </a:r>
            <a:r>
              <a:rPr lang="en-GB" dirty="0" err="1" smtClean="0"/>
              <a:t>chola</a:t>
            </a:r>
            <a:r>
              <a:rPr lang="en-GB" dirty="0" smtClean="0"/>
              <a:t>, 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Little branch of </a:t>
            </a:r>
            <a:r>
              <a:rPr lang="en-GB" dirty="0" err="1" smtClean="0"/>
              <a:t>amancay</a:t>
            </a:r>
            <a:r>
              <a:rPr lang="en-GB" dirty="0" smtClean="0"/>
              <a:t>, 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In you sing and in you laugh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The waters of </a:t>
            </a:r>
            <a:r>
              <a:rPr lang="en-GB" dirty="0" err="1" smtClean="0"/>
              <a:t>Yanuncay</a:t>
            </a:r>
            <a:r>
              <a:rPr lang="en-GB" dirty="0" smtClean="0"/>
              <a:t>. </a:t>
            </a:r>
          </a:p>
          <a:p>
            <a:pPr marL="0" indent="0">
              <a:spcBef>
                <a:spcPts val="200"/>
              </a:spcBef>
              <a:buNone/>
            </a:pP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You are Spain living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In Cuenca in Ecuador, 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With the laugh of the castanets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And the cry of the panpipes.</a:t>
            </a:r>
          </a:p>
          <a:p>
            <a:pPr marL="0" indent="0">
              <a:spcBef>
                <a:spcPts val="200"/>
              </a:spcBef>
              <a:buNone/>
            </a:pP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With your elegance and grace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You evoke Andalucía; 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But in all your senses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Cuenca’s culture flowers</a:t>
            </a:r>
          </a:p>
          <a:p>
            <a:pPr marL="0" indent="0">
              <a:spcBef>
                <a:spcPts val="200"/>
              </a:spcBef>
              <a:buNone/>
            </a:pP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There is in your brown face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The freshness of the dawn; 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And the sun longs to set</a:t>
            </a:r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Each day in your eyes.</a:t>
            </a:r>
          </a:p>
          <a:p>
            <a:pPr marL="0" indent="0">
              <a:spcBef>
                <a:spcPts val="200"/>
              </a:spcBef>
              <a:buNone/>
            </a:pP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r>
              <a:rPr lang="en-GB" dirty="0" smtClean="0"/>
              <a:t>	</a:t>
            </a:r>
            <a:r>
              <a:rPr lang="en-GB" dirty="0" err="1" smtClean="0"/>
              <a:t>Darquea</a:t>
            </a:r>
            <a:r>
              <a:rPr lang="en-GB" dirty="0" smtClean="0"/>
              <a:t> </a:t>
            </a:r>
            <a:r>
              <a:rPr lang="en-GB" dirty="0" err="1" smtClean="0"/>
              <a:t>Granda</a:t>
            </a:r>
            <a:r>
              <a:rPr lang="en-GB" dirty="0" smtClean="0"/>
              <a:t>, 1947</a:t>
            </a:r>
          </a:p>
          <a:p>
            <a:pPr marL="0" indent="0">
              <a:spcBef>
                <a:spcPts val="200"/>
              </a:spcBef>
              <a:buNone/>
            </a:pPr>
            <a:endParaRPr lang="en-GB" dirty="0" smtClean="0"/>
          </a:p>
          <a:p>
            <a:pPr marL="0" indent="0">
              <a:spcBef>
                <a:spcPts val="200"/>
              </a:spcBef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714" y="527277"/>
            <a:ext cx="4366079" cy="2463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636" y="705077"/>
            <a:ext cx="3048000" cy="2286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6350" y="3267527"/>
            <a:ext cx="3839936" cy="293732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286" y="3267528"/>
            <a:ext cx="3683000" cy="2937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792" y="3640667"/>
            <a:ext cx="3810000" cy="27777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3792" y="495300"/>
            <a:ext cx="3810000" cy="2857500"/>
          </a:xfrm>
          <a:prstGeom prst="rect">
            <a:avLst/>
          </a:prstGeom>
        </p:spPr>
      </p:pic>
      <p:pic>
        <p:nvPicPr>
          <p:cNvPr id="6" name="Picture 7" descr="1-8_21110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7333" y="734227"/>
            <a:ext cx="3352800" cy="5446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6501" y="1488435"/>
            <a:ext cx="4275365" cy="40277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017" y="880533"/>
            <a:ext cx="5124938" cy="4635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maruja and teri on zhimazhum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88913"/>
            <a:ext cx="7772400" cy="10687050"/>
          </a:xfrm>
          <a:prstGeom prst="rect">
            <a:avLst/>
          </a:prstGeom>
          <a:noFill/>
        </p:spPr>
      </p:pic>
      <p:pic>
        <p:nvPicPr>
          <p:cNvPr id="8" name="Picture 5" descr="CNV0000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88913"/>
            <a:ext cx="4340225" cy="6454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ouse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8489" y="363049"/>
            <a:ext cx="4908294" cy="3557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village and house from balcony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44205" y="3009845"/>
            <a:ext cx="4465328" cy="32988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Fabian</a:t>
            </a:r>
            <a:r>
              <a:rPr lang="en-GB" dirty="0" smtClean="0"/>
              <a:t> (1983) </a:t>
            </a:r>
            <a:r>
              <a:rPr lang="en-GB" i="1" dirty="0" smtClean="0"/>
              <a:t>Time and the Other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Time and representation </a:t>
            </a:r>
          </a:p>
          <a:p>
            <a:r>
              <a:rPr lang="en-GB" sz="2400" dirty="0" smtClean="0"/>
              <a:t>The politics of time </a:t>
            </a:r>
          </a:p>
          <a:p>
            <a:r>
              <a:rPr lang="en-GB" sz="2400" dirty="0" smtClean="0"/>
              <a:t>Temporal schemas can (</a:t>
            </a:r>
            <a:r>
              <a:rPr lang="en-GB" sz="2400" dirty="0" err="1" smtClean="0"/>
              <a:t>mis)represent</a:t>
            </a:r>
            <a:r>
              <a:rPr lang="en-GB" sz="2400" dirty="0" smtClean="0"/>
              <a:t> people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807" y="2543175"/>
            <a:ext cx="36576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Argument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r>
              <a:rPr lang="en-GB" dirty="0" smtClean="0"/>
              <a:t>Anthropology’s use of time in the creation of its object</a:t>
            </a:r>
          </a:p>
          <a:p>
            <a:r>
              <a:rPr lang="en-GB" dirty="0" smtClean="0"/>
              <a:t>“not only past cultures, but all living societies were irrevocably placed on a temporal slope, a stream of Time – some upstream, others downstream” (</a:t>
            </a:r>
            <a:r>
              <a:rPr lang="en-GB" dirty="0" err="1" smtClean="0"/>
              <a:t>p</a:t>
            </a:r>
            <a:r>
              <a:rPr lang="en-GB" dirty="0" smtClean="0"/>
              <a:t>. 17) </a:t>
            </a:r>
          </a:p>
          <a:p>
            <a:r>
              <a:rPr lang="en-GB" dirty="0" smtClean="0"/>
              <a:t>“a form through which we define the content of relations between Self and Other” (</a:t>
            </a:r>
            <a:r>
              <a:rPr lang="en-GB" dirty="0" err="1" smtClean="0"/>
              <a:t>p</a:t>
            </a:r>
            <a:r>
              <a:rPr lang="en-GB" dirty="0" smtClean="0"/>
              <a:t>. 31). </a:t>
            </a:r>
          </a:p>
          <a:p>
            <a:r>
              <a:rPr lang="en-GB" dirty="0" smtClean="0"/>
              <a:t>“denial of </a:t>
            </a:r>
            <a:r>
              <a:rPr lang="en-GB" dirty="0" err="1" smtClean="0"/>
              <a:t>coevalness</a:t>
            </a:r>
            <a:r>
              <a:rPr lang="en-GB" dirty="0" smtClean="0"/>
              <a:t>” (p.31)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Theory Bit……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is as an object of power relations</a:t>
            </a:r>
          </a:p>
          <a:p>
            <a:r>
              <a:rPr lang="en-GB" dirty="0" smtClean="0"/>
              <a:t>Its control can be seen as essential for the exercising of power</a:t>
            </a:r>
          </a:p>
          <a:p>
            <a:r>
              <a:rPr lang="en-GB" dirty="0" smtClean="0"/>
              <a:t>Time is also inherently plural and contested</a:t>
            </a:r>
          </a:p>
          <a:p>
            <a:pPr lvl="1"/>
            <a:r>
              <a:rPr lang="en-GB" dirty="0" smtClean="0"/>
              <a:t> Conflict arises when one social group attempts to dominate the time of another</a:t>
            </a:r>
          </a:p>
          <a:p>
            <a:r>
              <a:rPr lang="en-GB" dirty="0" smtClean="0"/>
              <a:t>‘belongs to the political economy of relations between individuals, classes and nations” (</a:t>
            </a:r>
            <a:r>
              <a:rPr lang="en-GB" dirty="0" err="1" smtClean="0"/>
              <a:t>Fabian</a:t>
            </a:r>
            <a:r>
              <a:rPr lang="en-GB" dirty="0" smtClean="0"/>
              <a:t> 1983: </a:t>
            </a:r>
            <a:r>
              <a:rPr lang="en-GB" dirty="0" err="1" smtClean="0"/>
              <a:t>x</a:t>
            </a:r>
            <a:r>
              <a:rPr lang="en-GB" dirty="0" smtClean="0"/>
              <a:t>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Presents 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18976"/>
            <a:ext cx="7610476" cy="394735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Its plurality also presents the opportunity to challenge hegemony </a:t>
            </a:r>
          </a:p>
          <a:p>
            <a:r>
              <a:rPr lang="en-GB" dirty="0" smtClean="0"/>
              <a:t>Time is open to improvisation and manipulation</a:t>
            </a:r>
          </a:p>
          <a:p>
            <a:r>
              <a:rPr lang="en-GB" dirty="0" smtClean="0"/>
              <a:t>It can be utilised by actors to challenge the political order </a:t>
            </a:r>
          </a:p>
          <a:p>
            <a:pPr lvl="1"/>
            <a:r>
              <a:rPr lang="en-GB" dirty="0" smtClean="0"/>
              <a:t>by contesting the elite’s representation of time on which their political legitimacy rests. </a:t>
            </a:r>
          </a:p>
          <a:p>
            <a:r>
              <a:rPr lang="en-GB" dirty="0" smtClean="0"/>
              <a:t>A counter formulation of time</a:t>
            </a:r>
          </a:p>
          <a:p>
            <a:r>
              <a:rPr lang="en-GB" b="1" dirty="0" smtClean="0"/>
              <a:t>The study of time and the politics of heritage is a study of the ways power relations are enacted in social life 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Herzfeld (1991)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023" y="2154606"/>
            <a:ext cx="3450674" cy="41117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481" y="2154605"/>
            <a:ext cx="2929184" cy="3946157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Herzfeld (1991)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00570"/>
            <a:ext cx="7610476" cy="3965759"/>
          </a:xfrm>
        </p:spPr>
        <p:txBody>
          <a:bodyPr>
            <a:normAutofit fontScale="77500" lnSpcReduction="20000"/>
          </a:bodyPr>
          <a:lstStyle/>
          <a:p>
            <a:r>
              <a:rPr lang="en-GB" sz="2353" dirty="0" smtClean="0"/>
              <a:t>The politics of heritage and history in </a:t>
            </a:r>
            <a:r>
              <a:rPr lang="en-GB" sz="2353" dirty="0" err="1" smtClean="0"/>
              <a:t>Rethemnos</a:t>
            </a:r>
            <a:r>
              <a:rPr lang="en-GB" sz="2353" dirty="0" smtClean="0"/>
              <a:t>. </a:t>
            </a:r>
          </a:p>
          <a:p>
            <a:r>
              <a:rPr lang="en-GB" sz="2353" dirty="0" smtClean="0"/>
              <a:t>Monumental time</a:t>
            </a:r>
          </a:p>
          <a:p>
            <a:pPr lvl="1"/>
            <a:r>
              <a:rPr lang="en-GB" sz="2353" dirty="0" smtClean="0"/>
              <a:t> the time of the conservationists and bureaucrats</a:t>
            </a:r>
          </a:p>
          <a:p>
            <a:r>
              <a:rPr lang="en-GB" sz="2353" dirty="0" smtClean="0"/>
              <a:t> Social time </a:t>
            </a:r>
          </a:p>
          <a:p>
            <a:pPr lvl="1"/>
            <a:r>
              <a:rPr lang="en-GB" sz="2353" dirty="0" smtClean="0"/>
              <a:t>the everyday time of the town’s inhabitants </a:t>
            </a:r>
          </a:p>
          <a:p>
            <a:r>
              <a:rPr lang="en-GB" sz="2353" dirty="0" smtClean="0"/>
              <a:t>Attempts to monumentalise people’s practices objectifies them and heightens their sense of alienation</a:t>
            </a:r>
          </a:p>
          <a:p>
            <a:r>
              <a:rPr lang="en-GB" sz="2353" dirty="0" smtClean="0"/>
              <a:t>But people contest this and attempt to “reclaim their lives from a </a:t>
            </a:r>
            <a:r>
              <a:rPr lang="en-GB" sz="2353" dirty="0" err="1" smtClean="0"/>
              <a:t>detemporalized</a:t>
            </a:r>
            <a:r>
              <a:rPr lang="en-GB" sz="2353" dirty="0" smtClean="0"/>
              <a:t> past” (ibid: 9). </a:t>
            </a:r>
          </a:p>
          <a:p>
            <a:r>
              <a:rPr lang="en-GB" sz="2353" dirty="0" smtClean="0"/>
              <a:t>“the battle over time is a battle over the possession of identity” (ibid: 4).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52134"/>
            <a:ext cx="7610476" cy="401419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Heritage sites contain a plurality of voices and interpretations</a:t>
            </a:r>
          </a:p>
          <a:p>
            <a:r>
              <a:rPr lang="en-GB" dirty="0" smtClean="0"/>
              <a:t>However, some voices are heard more than others </a:t>
            </a:r>
          </a:p>
          <a:p>
            <a:r>
              <a:rPr lang="en-GB" dirty="0" smtClean="0"/>
              <a:t>We need to examine why this is the case</a:t>
            </a:r>
          </a:p>
          <a:p>
            <a:pPr lvl="1"/>
            <a:r>
              <a:rPr lang="en-GB" dirty="0" smtClean="0"/>
              <a:t>Why are some interpretations given more value than others? </a:t>
            </a:r>
          </a:p>
          <a:p>
            <a:pPr lvl="1"/>
            <a:r>
              <a:rPr lang="en-GB" dirty="0" smtClean="0"/>
              <a:t>What the are the political and economic relations mediating these valuation</a:t>
            </a:r>
          </a:p>
          <a:p>
            <a:r>
              <a:rPr lang="en-GB" dirty="0" smtClean="0"/>
              <a:t>How is heritage experienced by those living at ‘heritage’ sites </a:t>
            </a:r>
          </a:p>
          <a:p>
            <a:pPr lvl="1"/>
            <a:r>
              <a:rPr lang="en-GB" dirty="0" smtClean="0"/>
              <a:t>Class relations and power dynamics  </a:t>
            </a:r>
          </a:p>
          <a:p>
            <a:r>
              <a:rPr lang="en-GB" dirty="0" smtClean="0"/>
              <a:t>Time as a battleground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1186</TotalTime>
  <Words>1046</Words>
  <Application>Microsoft Office PowerPoint</Application>
  <PresentationFormat>On-screen Show (4:3)</PresentationFormat>
  <Paragraphs>123</Paragraphs>
  <Slides>28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Perspective</vt:lpstr>
      <vt:lpstr>???</vt:lpstr>
      <vt:lpstr>The Politics of Heritage</vt:lpstr>
      <vt:lpstr>Cuenca: The Athens of Ecuador</vt:lpstr>
      <vt:lpstr>PowerPoint Presentation</vt:lpstr>
      <vt:lpstr>Justification for UNESCO Inscription</vt:lpstr>
      <vt:lpstr>Ingapirca, Ecuador</vt:lpstr>
      <vt:lpstr>An Incan (and Cañari) Site</vt:lpstr>
      <vt:lpstr>PowerPoint Presentation</vt:lpstr>
      <vt:lpstr>The Cañaris – Chronicler Depictions</vt:lpstr>
      <vt:lpstr>Introducing the Shuar</vt:lpstr>
      <vt:lpstr>The Cañaris – Local Depictions</vt:lpstr>
      <vt:lpstr>PowerPoint Presentation</vt:lpstr>
      <vt:lpstr>Downplaying the Incas</vt:lpstr>
      <vt:lpstr>CONAIE (The Ecuadorian Indigenous Rights Movement)  </vt:lpstr>
      <vt:lpstr>The Politics of Heritage </vt:lpstr>
      <vt:lpstr>Heritage as a Political Tool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Fabian (1983) Time and the Other</vt:lpstr>
      <vt:lpstr>Key Argument</vt:lpstr>
      <vt:lpstr>The Theory Bit……</vt:lpstr>
      <vt:lpstr>Time Presents Opportunities</vt:lpstr>
      <vt:lpstr>Herzfeld (1991)</vt:lpstr>
      <vt:lpstr>Herzfeld (1991)</vt:lpstr>
      <vt:lpstr>Conclusions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99</cp:revision>
  <dcterms:created xsi:type="dcterms:W3CDTF">2013-03-07T11:46:53Z</dcterms:created>
  <dcterms:modified xsi:type="dcterms:W3CDTF">2013-03-07T12:03:27Z</dcterms:modified>
</cp:coreProperties>
</file>