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6" r:id="rId6"/>
    <p:sldId id="267" r:id="rId7"/>
    <p:sldId id="269" r:id="rId8"/>
    <p:sldId id="273" r:id="rId9"/>
    <p:sldId id="261" r:id="rId10"/>
    <p:sldId id="264" r:id="rId11"/>
    <p:sldId id="263" r:id="rId12"/>
    <p:sldId id="265" r:id="rId13"/>
    <p:sldId id="272" r:id="rId14"/>
    <p:sldId id="271" r:id="rId15"/>
    <p:sldId id="260" r:id="rId16"/>
    <p:sldId id="270"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471CE99-8394-4F07-8007-803C42BAFA25}">
          <p14:sldIdLst>
            <p14:sldId id="256"/>
            <p14:sldId id="257"/>
            <p14:sldId id="258"/>
            <p14:sldId id="259"/>
            <p14:sldId id="266"/>
            <p14:sldId id="267"/>
            <p14:sldId id="269"/>
            <p14:sldId id="273"/>
            <p14:sldId id="261"/>
            <p14:sldId id="264"/>
            <p14:sldId id="263"/>
            <p14:sldId id="265"/>
            <p14:sldId id="272"/>
            <p14:sldId id="271"/>
          </p14:sldIdLst>
        </p14:section>
        <p14:section name="Untitled Section" id="{FA082646-6BA1-4C7C-A778-B1D8A528A633}">
          <p14:sldIdLst>
            <p14:sldId id="260"/>
            <p14:sldId id="270"/>
            <p14:sldId id="2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6"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277027-EF24-4C11-AE69-7FC6D64A70EE}" type="doc">
      <dgm:prSet loTypeId="urn:microsoft.com/office/officeart/2011/layout/HexagonRadial" loCatId="cycle" qsTypeId="urn:microsoft.com/office/officeart/2005/8/quickstyle/3d1" qsCatId="3D" csTypeId="urn:microsoft.com/office/officeart/2005/8/colors/accent2_5" csCatId="accent2" phldr="1"/>
      <dgm:spPr/>
      <dgm:t>
        <a:bodyPr/>
        <a:lstStyle/>
        <a:p>
          <a:endParaRPr lang="en-GB"/>
        </a:p>
      </dgm:t>
    </dgm:pt>
    <dgm:pt modelId="{01C977DB-4562-435D-89AE-00D678C56B11}">
      <dgm:prSet phldrT="[Text]"/>
      <dgm:spPr/>
      <dgm:t>
        <a:bodyPr/>
        <a:lstStyle/>
        <a:p>
          <a:endParaRPr lang="en-GB" dirty="0"/>
        </a:p>
      </dgm:t>
    </dgm:pt>
    <dgm:pt modelId="{61039802-8D69-4C31-8FFE-D8F723EBA9B5}" type="parTrans" cxnId="{3CB4CE79-2D3D-4017-9BC9-573E4EE77FDD}">
      <dgm:prSet/>
      <dgm:spPr/>
      <dgm:t>
        <a:bodyPr/>
        <a:lstStyle/>
        <a:p>
          <a:endParaRPr lang="en-GB"/>
        </a:p>
      </dgm:t>
    </dgm:pt>
    <dgm:pt modelId="{EAAE4D9E-57FA-4FAD-89E7-DB5E0DC1E33A}" type="sibTrans" cxnId="{3CB4CE79-2D3D-4017-9BC9-573E4EE77FDD}">
      <dgm:prSet/>
      <dgm:spPr/>
      <dgm:t>
        <a:bodyPr/>
        <a:lstStyle/>
        <a:p>
          <a:endParaRPr lang="en-GB"/>
        </a:p>
      </dgm:t>
    </dgm:pt>
    <dgm:pt modelId="{405D617D-10F3-42DC-8CE8-9CAAC2923FAC}">
      <dgm:prSet phldrT="[Text]"/>
      <dgm:spPr/>
      <dgm:t>
        <a:bodyPr/>
        <a:lstStyle/>
        <a:p>
          <a:r>
            <a:rPr lang="en-GB" dirty="0"/>
            <a:t>Body: be active</a:t>
          </a:r>
        </a:p>
      </dgm:t>
    </dgm:pt>
    <dgm:pt modelId="{2ADFA397-07DF-409E-87EB-7FDC90C8B222}" type="parTrans" cxnId="{DD033DF0-332A-4E01-BDAF-0079DFC18ED5}">
      <dgm:prSet/>
      <dgm:spPr/>
      <dgm:t>
        <a:bodyPr/>
        <a:lstStyle/>
        <a:p>
          <a:endParaRPr lang="en-GB"/>
        </a:p>
      </dgm:t>
    </dgm:pt>
    <dgm:pt modelId="{73C73FA9-F03B-41BA-B070-331303F13C5B}" type="sibTrans" cxnId="{DD033DF0-332A-4E01-BDAF-0079DFC18ED5}">
      <dgm:prSet/>
      <dgm:spPr/>
      <dgm:t>
        <a:bodyPr/>
        <a:lstStyle/>
        <a:p>
          <a:endParaRPr lang="en-GB"/>
        </a:p>
      </dgm:t>
    </dgm:pt>
    <dgm:pt modelId="{19C9D7CD-0B78-4091-87CA-F464BB15BC75}">
      <dgm:prSet phldrT="[Text]"/>
      <dgm:spPr/>
      <dgm:t>
        <a:bodyPr/>
        <a:lstStyle/>
        <a:p>
          <a:r>
            <a:rPr lang="en-GB" dirty="0"/>
            <a:t>Mind: keep learning</a:t>
          </a:r>
        </a:p>
      </dgm:t>
    </dgm:pt>
    <dgm:pt modelId="{521F08FF-AC55-4F49-9B56-9452F2A256B8}" type="parTrans" cxnId="{E1E8B84B-9E69-4FFA-A494-EBE28BB555BF}">
      <dgm:prSet/>
      <dgm:spPr/>
      <dgm:t>
        <a:bodyPr/>
        <a:lstStyle/>
        <a:p>
          <a:endParaRPr lang="en-GB"/>
        </a:p>
      </dgm:t>
    </dgm:pt>
    <dgm:pt modelId="{E71AF097-7FFF-49A6-81BB-01938A05F826}" type="sibTrans" cxnId="{E1E8B84B-9E69-4FFA-A494-EBE28BB555BF}">
      <dgm:prSet/>
      <dgm:spPr/>
      <dgm:t>
        <a:bodyPr/>
        <a:lstStyle/>
        <a:p>
          <a:endParaRPr lang="en-GB"/>
        </a:p>
      </dgm:t>
    </dgm:pt>
    <dgm:pt modelId="{33873AB7-63D5-4692-AD75-B8F3B83F954A}">
      <dgm:prSet phldrT="[Text]"/>
      <dgm:spPr/>
      <dgm:t>
        <a:bodyPr/>
        <a:lstStyle/>
        <a:p>
          <a:r>
            <a:rPr lang="en-GB" dirty="0"/>
            <a:t>Spirit: give</a:t>
          </a:r>
        </a:p>
      </dgm:t>
    </dgm:pt>
    <dgm:pt modelId="{B47EF819-071E-404E-B5E0-22BC6586DBC8}" type="parTrans" cxnId="{5EB22ACF-B51A-4A0B-BA4B-C418A51517AE}">
      <dgm:prSet/>
      <dgm:spPr/>
      <dgm:t>
        <a:bodyPr/>
        <a:lstStyle/>
        <a:p>
          <a:endParaRPr lang="en-GB"/>
        </a:p>
      </dgm:t>
    </dgm:pt>
    <dgm:pt modelId="{EE88E6D3-2465-4D37-9D9D-E51954A78FC0}" type="sibTrans" cxnId="{5EB22ACF-B51A-4A0B-BA4B-C418A51517AE}">
      <dgm:prSet/>
      <dgm:spPr/>
      <dgm:t>
        <a:bodyPr/>
        <a:lstStyle/>
        <a:p>
          <a:endParaRPr lang="en-GB"/>
        </a:p>
      </dgm:t>
    </dgm:pt>
    <dgm:pt modelId="{1A3FA3C5-A8D0-497C-9DCF-30DAB1FF9945}">
      <dgm:prSet phldrT="[Text]"/>
      <dgm:spPr/>
      <dgm:t>
        <a:bodyPr/>
        <a:lstStyle/>
        <a:p>
          <a:r>
            <a:rPr lang="en-GB" dirty="0"/>
            <a:t>People: connect</a:t>
          </a:r>
        </a:p>
      </dgm:t>
    </dgm:pt>
    <dgm:pt modelId="{C214851C-F6F3-43E1-8695-57D9AA8C534A}" type="parTrans" cxnId="{2F0FE8D8-CE60-4BEF-8D9E-DCC6256CCD0B}">
      <dgm:prSet/>
      <dgm:spPr/>
      <dgm:t>
        <a:bodyPr/>
        <a:lstStyle/>
        <a:p>
          <a:endParaRPr lang="en-GB"/>
        </a:p>
      </dgm:t>
    </dgm:pt>
    <dgm:pt modelId="{0F8C491A-5129-4076-8014-B9BFE4C00A2E}" type="sibTrans" cxnId="{2F0FE8D8-CE60-4BEF-8D9E-DCC6256CCD0B}">
      <dgm:prSet/>
      <dgm:spPr/>
      <dgm:t>
        <a:bodyPr/>
        <a:lstStyle/>
        <a:p>
          <a:endParaRPr lang="en-GB"/>
        </a:p>
      </dgm:t>
    </dgm:pt>
    <dgm:pt modelId="{B372B0A0-833D-415C-88B3-F40216424828}">
      <dgm:prSet phldrT="[Text]"/>
      <dgm:spPr/>
      <dgm:t>
        <a:bodyPr/>
        <a:lstStyle/>
        <a:p>
          <a:r>
            <a:rPr lang="en-GB" dirty="0"/>
            <a:t>Place: take notice</a:t>
          </a:r>
        </a:p>
      </dgm:t>
    </dgm:pt>
    <dgm:pt modelId="{2B4A5BBC-C64D-45C8-8586-3A2D3EE12C32}" type="parTrans" cxnId="{074EC257-10AB-4587-8E6A-B5CE2B598763}">
      <dgm:prSet/>
      <dgm:spPr/>
      <dgm:t>
        <a:bodyPr/>
        <a:lstStyle/>
        <a:p>
          <a:endParaRPr lang="en-GB"/>
        </a:p>
      </dgm:t>
    </dgm:pt>
    <dgm:pt modelId="{CE97B5E6-F565-4353-8002-ABE2D79EDFAC}" type="sibTrans" cxnId="{074EC257-10AB-4587-8E6A-B5CE2B598763}">
      <dgm:prSet/>
      <dgm:spPr/>
      <dgm:t>
        <a:bodyPr/>
        <a:lstStyle/>
        <a:p>
          <a:endParaRPr lang="en-GB"/>
        </a:p>
      </dgm:t>
    </dgm:pt>
    <dgm:pt modelId="{EFD136F1-AFE7-47E9-84EB-B92A2BDC612B}">
      <dgm:prSet phldrT="[Text]"/>
      <dgm:spPr/>
      <dgm:t>
        <a:bodyPr/>
        <a:lstStyle/>
        <a:p>
          <a:r>
            <a:rPr lang="en-GB" dirty="0"/>
            <a:t>Planet: care</a:t>
          </a:r>
        </a:p>
      </dgm:t>
    </dgm:pt>
    <dgm:pt modelId="{E1693B58-1FE5-46AF-BAEA-4163438BE3F1}" type="parTrans" cxnId="{077E90B3-1A89-408E-852C-7E78243FD349}">
      <dgm:prSet/>
      <dgm:spPr/>
      <dgm:t>
        <a:bodyPr/>
        <a:lstStyle/>
        <a:p>
          <a:endParaRPr lang="en-GB"/>
        </a:p>
      </dgm:t>
    </dgm:pt>
    <dgm:pt modelId="{B53A55D9-52C6-41D0-8ECD-27FE6534BDC8}" type="sibTrans" cxnId="{077E90B3-1A89-408E-852C-7E78243FD349}">
      <dgm:prSet/>
      <dgm:spPr/>
      <dgm:t>
        <a:bodyPr/>
        <a:lstStyle/>
        <a:p>
          <a:endParaRPr lang="en-GB"/>
        </a:p>
      </dgm:t>
    </dgm:pt>
    <dgm:pt modelId="{3C2DD86C-B52A-4A0C-AF0B-A38F7AAA8DE6}" type="pres">
      <dgm:prSet presAssocID="{7B277027-EF24-4C11-AE69-7FC6D64A70EE}" presName="Name0" presStyleCnt="0">
        <dgm:presLayoutVars>
          <dgm:chMax val="1"/>
          <dgm:chPref val="1"/>
          <dgm:dir/>
          <dgm:animOne val="branch"/>
          <dgm:animLvl val="lvl"/>
        </dgm:presLayoutVars>
      </dgm:prSet>
      <dgm:spPr/>
    </dgm:pt>
    <dgm:pt modelId="{6C6CE490-BAE4-47A5-8AF1-E99B6414B1A8}" type="pres">
      <dgm:prSet presAssocID="{01C977DB-4562-435D-89AE-00D678C56B11}" presName="Parent" presStyleLbl="node0" presStyleIdx="0" presStyleCnt="1">
        <dgm:presLayoutVars>
          <dgm:chMax val="6"/>
          <dgm:chPref val="6"/>
        </dgm:presLayoutVars>
      </dgm:prSet>
      <dgm:spPr/>
    </dgm:pt>
    <dgm:pt modelId="{D3E3DB4E-BF50-4DC6-BAB5-E90FD2034D1B}" type="pres">
      <dgm:prSet presAssocID="{405D617D-10F3-42DC-8CE8-9CAAC2923FAC}" presName="Accent1" presStyleCnt="0"/>
      <dgm:spPr/>
    </dgm:pt>
    <dgm:pt modelId="{0D6FDBC1-2006-4CAC-B8B5-2812D38002F6}" type="pres">
      <dgm:prSet presAssocID="{405D617D-10F3-42DC-8CE8-9CAAC2923FAC}" presName="Accent" presStyleLbl="bgShp" presStyleIdx="0" presStyleCnt="6"/>
      <dgm:spPr/>
    </dgm:pt>
    <dgm:pt modelId="{113436D5-16FD-4F34-9B5B-CA23DBF95512}" type="pres">
      <dgm:prSet presAssocID="{405D617D-10F3-42DC-8CE8-9CAAC2923FAC}" presName="Child1" presStyleLbl="node1" presStyleIdx="0" presStyleCnt="6" custLinFactNeighborX="-6900" custLinFactNeighborY="-4431">
        <dgm:presLayoutVars>
          <dgm:chMax val="0"/>
          <dgm:chPref val="0"/>
          <dgm:bulletEnabled val="1"/>
        </dgm:presLayoutVars>
      </dgm:prSet>
      <dgm:spPr/>
    </dgm:pt>
    <dgm:pt modelId="{371076F9-D043-46FA-8935-E12A362B6184}" type="pres">
      <dgm:prSet presAssocID="{19C9D7CD-0B78-4091-87CA-F464BB15BC75}" presName="Accent2" presStyleCnt="0"/>
      <dgm:spPr/>
    </dgm:pt>
    <dgm:pt modelId="{950F8094-2226-4888-A2C0-EFA21938DBE0}" type="pres">
      <dgm:prSet presAssocID="{19C9D7CD-0B78-4091-87CA-F464BB15BC75}" presName="Accent" presStyleLbl="bgShp" presStyleIdx="1" presStyleCnt="6"/>
      <dgm:spPr/>
    </dgm:pt>
    <dgm:pt modelId="{97FCE36F-3C86-4B60-BBF9-24C01E680B8E}" type="pres">
      <dgm:prSet presAssocID="{19C9D7CD-0B78-4091-87CA-F464BB15BC75}" presName="Child2" presStyleLbl="node1" presStyleIdx="1" presStyleCnt="6">
        <dgm:presLayoutVars>
          <dgm:chMax val="0"/>
          <dgm:chPref val="0"/>
          <dgm:bulletEnabled val="1"/>
        </dgm:presLayoutVars>
      </dgm:prSet>
      <dgm:spPr/>
    </dgm:pt>
    <dgm:pt modelId="{EFDB058C-E978-4127-BD18-70BF74385819}" type="pres">
      <dgm:prSet presAssocID="{33873AB7-63D5-4692-AD75-B8F3B83F954A}" presName="Accent3" presStyleCnt="0"/>
      <dgm:spPr/>
    </dgm:pt>
    <dgm:pt modelId="{DB593C66-5172-46E1-9A1C-8F079363F1D5}" type="pres">
      <dgm:prSet presAssocID="{33873AB7-63D5-4692-AD75-B8F3B83F954A}" presName="Accent" presStyleLbl="bgShp" presStyleIdx="2" presStyleCnt="6"/>
      <dgm:spPr/>
    </dgm:pt>
    <dgm:pt modelId="{E6C48612-FE28-4357-9BDD-9DE4A9CDCF9D}" type="pres">
      <dgm:prSet presAssocID="{33873AB7-63D5-4692-AD75-B8F3B83F954A}" presName="Child3" presStyleLbl="node1" presStyleIdx="2" presStyleCnt="6">
        <dgm:presLayoutVars>
          <dgm:chMax val="0"/>
          <dgm:chPref val="0"/>
          <dgm:bulletEnabled val="1"/>
        </dgm:presLayoutVars>
      </dgm:prSet>
      <dgm:spPr/>
    </dgm:pt>
    <dgm:pt modelId="{B5CAF155-511E-43C3-91E2-C88AA7B67C25}" type="pres">
      <dgm:prSet presAssocID="{1A3FA3C5-A8D0-497C-9DCF-30DAB1FF9945}" presName="Accent4" presStyleCnt="0"/>
      <dgm:spPr/>
    </dgm:pt>
    <dgm:pt modelId="{DD42EE35-D9AF-4549-9BD2-0E08778BC397}" type="pres">
      <dgm:prSet presAssocID="{1A3FA3C5-A8D0-497C-9DCF-30DAB1FF9945}" presName="Accent" presStyleLbl="bgShp" presStyleIdx="3" presStyleCnt="6"/>
      <dgm:spPr/>
    </dgm:pt>
    <dgm:pt modelId="{E48F8666-A8E7-4FD2-B092-75A23263AB40}" type="pres">
      <dgm:prSet presAssocID="{1A3FA3C5-A8D0-497C-9DCF-30DAB1FF9945}" presName="Child4" presStyleLbl="node1" presStyleIdx="3" presStyleCnt="6">
        <dgm:presLayoutVars>
          <dgm:chMax val="0"/>
          <dgm:chPref val="0"/>
          <dgm:bulletEnabled val="1"/>
        </dgm:presLayoutVars>
      </dgm:prSet>
      <dgm:spPr/>
    </dgm:pt>
    <dgm:pt modelId="{6771DB3D-A149-4CDA-8E5A-56CF9FCBF47D}" type="pres">
      <dgm:prSet presAssocID="{B372B0A0-833D-415C-88B3-F40216424828}" presName="Accent5" presStyleCnt="0"/>
      <dgm:spPr/>
    </dgm:pt>
    <dgm:pt modelId="{551A074D-3959-49E2-B1D2-25D44120EA3F}" type="pres">
      <dgm:prSet presAssocID="{B372B0A0-833D-415C-88B3-F40216424828}" presName="Accent" presStyleLbl="bgShp" presStyleIdx="4" presStyleCnt="6"/>
      <dgm:spPr/>
    </dgm:pt>
    <dgm:pt modelId="{BD0E9154-3C3B-4709-9073-3C2F1087BDDD}" type="pres">
      <dgm:prSet presAssocID="{B372B0A0-833D-415C-88B3-F40216424828}" presName="Child5" presStyleLbl="node1" presStyleIdx="4" presStyleCnt="6">
        <dgm:presLayoutVars>
          <dgm:chMax val="0"/>
          <dgm:chPref val="0"/>
          <dgm:bulletEnabled val="1"/>
        </dgm:presLayoutVars>
      </dgm:prSet>
      <dgm:spPr/>
    </dgm:pt>
    <dgm:pt modelId="{F33F9A33-2C81-45C0-B524-46C2AD0F260D}" type="pres">
      <dgm:prSet presAssocID="{EFD136F1-AFE7-47E9-84EB-B92A2BDC612B}" presName="Accent6" presStyleCnt="0"/>
      <dgm:spPr/>
    </dgm:pt>
    <dgm:pt modelId="{5EB8FF86-B298-44DE-A3EB-E183E86D4E77}" type="pres">
      <dgm:prSet presAssocID="{EFD136F1-AFE7-47E9-84EB-B92A2BDC612B}" presName="Accent" presStyleLbl="bgShp" presStyleIdx="5" presStyleCnt="6"/>
      <dgm:spPr/>
    </dgm:pt>
    <dgm:pt modelId="{8A46764F-959C-4701-8ED3-83FDDE2391BC}" type="pres">
      <dgm:prSet presAssocID="{EFD136F1-AFE7-47E9-84EB-B92A2BDC612B}" presName="Child6" presStyleLbl="node1" presStyleIdx="5" presStyleCnt="6">
        <dgm:presLayoutVars>
          <dgm:chMax val="0"/>
          <dgm:chPref val="0"/>
          <dgm:bulletEnabled val="1"/>
        </dgm:presLayoutVars>
      </dgm:prSet>
      <dgm:spPr/>
    </dgm:pt>
  </dgm:ptLst>
  <dgm:cxnLst>
    <dgm:cxn modelId="{08B05F33-616B-4E77-B4DF-E790BAE88EDF}" type="presOf" srcId="{33873AB7-63D5-4692-AD75-B8F3B83F954A}" destId="{E6C48612-FE28-4357-9BDD-9DE4A9CDCF9D}" srcOrd="0" destOrd="0" presId="urn:microsoft.com/office/officeart/2011/layout/HexagonRadial"/>
    <dgm:cxn modelId="{E7421444-71CD-484C-85DE-F2E893AF0F0D}" type="presOf" srcId="{01C977DB-4562-435D-89AE-00D678C56B11}" destId="{6C6CE490-BAE4-47A5-8AF1-E99B6414B1A8}" srcOrd="0" destOrd="0" presId="urn:microsoft.com/office/officeart/2011/layout/HexagonRadial"/>
    <dgm:cxn modelId="{E1E8B84B-9E69-4FFA-A494-EBE28BB555BF}" srcId="{01C977DB-4562-435D-89AE-00D678C56B11}" destId="{19C9D7CD-0B78-4091-87CA-F464BB15BC75}" srcOrd="1" destOrd="0" parTransId="{521F08FF-AC55-4F49-9B56-9452F2A256B8}" sibTransId="{E71AF097-7FFF-49A6-81BB-01938A05F826}"/>
    <dgm:cxn modelId="{3AA66E4F-B7F5-4205-BEFF-2E69DCAC489F}" type="presOf" srcId="{EFD136F1-AFE7-47E9-84EB-B92A2BDC612B}" destId="{8A46764F-959C-4701-8ED3-83FDDE2391BC}" srcOrd="0" destOrd="0" presId="urn:microsoft.com/office/officeart/2011/layout/HexagonRadial"/>
    <dgm:cxn modelId="{95A96573-B810-428D-98AF-B46589F0E9EF}" type="presOf" srcId="{1A3FA3C5-A8D0-497C-9DCF-30DAB1FF9945}" destId="{E48F8666-A8E7-4FD2-B092-75A23263AB40}" srcOrd="0" destOrd="0" presId="urn:microsoft.com/office/officeart/2011/layout/HexagonRadial"/>
    <dgm:cxn modelId="{074EC257-10AB-4587-8E6A-B5CE2B598763}" srcId="{01C977DB-4562-435D-89AE-00D678C56B11}" destId="{B372B0A0-833D-415C-88B3-F40216424828}" srcOrd="4" destOrd="0" parTransId="{2B4A5BBC-C64D-45C8-8586-3A2D3EE12C32}" sibTransId="{CE97B5E6-F565-4353-8002-ABE2D79EDFAC}"/>
    <dgm:cxn modelId="{3CB4CE79-2D3D-4017-9BC9-573E4EE77FDD}" srcId="{7B277027-EF24-4C11-AE69-7FC6D64A70EE}" destId="{01C977DB-4562-435D-89AE-00D678C56B11}" srcOrd="0" destOrd="0" parTransId="{61039802-8D69-4C31-8FFE-D8F723EBA9B5}" sibTransId="{EAAE4D9E-57FA-4FAD-89E7-DB5E0DC1E33A}"/>
    <dgm:cxn modelId="{ABEA5B7B-5CFC-4B08-A03C-B5F9F0314B81}" type="presOf" srcId="{7B277027-EF24-4C11-AE69-7FC6D64A70EE}" destId="{3C2DD86C-B52A-4A0C-AF0B-A38F7AAA8DE6}" srcOrd="0" destOrd="0" presId="urn:microsoft.com/office/officeart/2011/layout/HexagonRadial"/>
    <dgm:cxn modelId="{37B6A399-D79A-4403-B172-BC1070368485}" type="presOf" srcId="{19C9D7CD-0B78-4091-87CA-F464BB15BC75}" destId="{97FCE36F-3C86-4B60-BBF9-24C01E680B8E}" srcOrd="0" destOrd="0" presId="urn:microsoft.com/office/officeart/2011/layout/HexagonRadial"/>
    <dgm:cxn modelId="{6324C5A5-E3D1-4BA9-B6C2-E727B100E657}" type="presOf" srcId="{B372B0A0-833D-415C-88B3-F40216424828}" destId="{BD0E9154-3C3B-4709-9073-3C2F1087BDDD}" srcOrd="0" destOrd="0" presId="urn:microsoft.com/office/officeart/2011/layout/HexagonRadial"/>
    <dgm:cxn modelId="{077E90B3-1A89-408E-852C-7E78243FD349}" srcId="{01C977DB-4562-435D-89AE-00D678C56B11}" destId="{EFD136F1-AFE7-47E9-84EB-B92A2BDC612B}" srcOrd="5" destOrd="0" parTransId="{E1693B58-1FE5-46AF-BAEA-4163438BE3F1}" sibTransId="{B53A55D9-52C6-41D0-8ECD-27FE6534BDC8}"/>
    <dgm:cxn modelId="{5EB22ACF-B51A-4A0B-BA4B-C418A51517AE}" srcId="{01C977DB-4562-435D-89AE-00D678C56B11}" destId="{33873AB7-63D5-4692-AD75-B8F3B83F954A}" srcOrd="2" destOrd="0" parTransId="{B47EF819-071E-404E-B5E0-22BC6586DBC8}" sibTransId="{EE88E6D3-2465-4D37-9D9D-E51954A78FC0}"/>
    <dgm:cxn modelId="{2F0FE8D8-CE60-4BEF-8D9E-DCC6256CCD0B}" srcId="{01C977DB-4562-435D-89AE-00D678C56B11}" destId="{1A3FA3C5-A8D0-497C-9DCF-30DAB1FF9945}" srcOrd="3" destOrd="0" parTransId="{C214851C-F6F3-43E1-8695-57D9AA8C534A}" sibTransId="{0F8C491A-5129-4076-8014-B9BFE4C00A2E}"/>
    <dgm:cxn modelId="{6F1639E2-0617-4E28-A28B-DD2BE7DB4364}" type="presOf" srcId="{405D617D-10F3-42DC-8CE8-9CAAC2923FAC}" destId="{113436D5-16FD-4F34-9B5B-CA23DBF95512}" srcOrd="0" destOrd="0" presId="urn:microsoft.com/office/officeart/2011/layout/HexagonRadial"/>
    <dgm:cxn modelId="{DD033DF0-332A-4E01-BDAF-0079DFC18ED5}" srcId="{01C977DB-4562-435D-89AE-00D678C56B11}" destId="{405D617D-10F3-42DC-8CE8-9CAAC2923FAC}" srcOrd="0" destOrd="0" parTransId="{2ADFA397-07DF-409E-87EB-7FDC90C8B222}" sibTransId="{73C73FA9-F03B-41BA-B070-331303F13C5B}"/>
    <dgm:cxn modelId="{230F84D8-B48A-442E-BD9C-B3D5489A87DA}" type="presParOf" srcId="{3C2DD86C-B52A-4A0C-AF0B-A38F7AAA8DE6}" destId="{6C6CE490-BAE4-47A5-8AF1-E99B6414B1A8}" srcOrd="0" destOrd="0" presId="urn:microsoft.com/office/officeart/2011/layout/HexagonRadial"/>
    <dgm:cxn modelId="{FC62F582-FF38-4F44-AE22-EE32FBF79DD8}" type="presParOf" srcId="{3C2DD86C-B52A-4A0C-AF0B-A38F7AAA8DE6}" destId="{D3E3DB4E-BF50-4DC6-BAB5-E90FD2034D1B}" srcOrd="1" destOrd="0" presId="urn:microsoft.com/office/officeart/2011/layout/HexagonRadial"/>
    <dgm:cxn modelId="{A10970E1-B80F-421B-9435-78A47DF5E159}" type="presParOf" srcId="{D3E3DB4E-BF50-4DC6-BAB5-E90FD2034D1B}" destId="{0D6FDBC1-2006-4CAC-B8B5-2812D38002F6}" srcOrd="0" destOrd="0" presId="urn:microsoft.com/office/officeart/2011/layout/HexagonRadial"/>
    <dgm:cxn modelId="{67AC4531-9D71-433B-B1D0-0CE9841B1C33}" type="presParOf" srcId="{3C2DD86C-B52A-4A0C-AF0B-A38F7AAA8DE6}" destId="{113436D5-16FD-4F34-9B5B-CA23DBF95512}" srcOrd="2" destOrd="0" presId="urn:microsoft.com/office/officeart/2011/layout/HexagonRadial"/>
    <dgm:cxn modelId="{0A206E50-5ECB-4DEF-A70D-F7F2DEA262E5}" type="presParOf" srcId="{3C2DD86C-B52A-4A0C-AF0B-A38F7AAA8DE6}" destId="{371076F9-D043-46FA-8935-E12A362B6184}" srcOrd="3" destOrd="0" presId="urn:microsoft.com/office/officeart/2011/layout/HexagonRadial"/>
    <dgm:cxn modelId="{DF5B01CD-CE29-460F-BE4B-304FED747332}" type="presParOf" srcId="{371076F9-D043-46FA-8935-E12A362B6184}" destId="{950F8094-2226-4888-A2C0-EFA21938DBE0}" srcOrd="0" destOrd="0" presId="urn:microsoft.com/office/officeart/2011/layout/HexagonRadial"/>
    <dgm:cxn modelId="{5B2323CE-1F3E-4FDE-916E-C33D2DF23809}" type="presParOf" srcId="{3C2DD86C-B52A-4A0C-AF0B-A38F7AAA8DE6}" destId="{97FCE36F-3C86-4B60-BBF9-24C01E680B8E}" srcOrd="4" destOrd="0" presId="urn:microsoft.com/office/officeart/2011/layout/HexagonRadial"/>
    <dgm:cxn modelId="{E014E75B-3160-4196-A1B7-BD377ED4E78F}" type="presParOf" srcId="{3C2DD86C-B52A-4A0C-AF0B-A38F7AAA8DE6}" destId="{EFDB058C-E978-4127-BD18-70BF74385819}" srcOrd="5" destOrd="0" presId="urn:microsoft.com/office/officeart/2011/layout/HexagonRadial"/>
    <dgm:cxn modelId="{37430FE0-91B5-4AA0-88CD-7ABAE26504D7}" type="presParOf" srcId="{EFDB058C-E978-4127-BD18-70BF74385819}" destId="{DB593C66-5172-46E1-9A1C-8F079363F1D5}" srcOrd="0" destOrd="0" presId="urn:microsoft.com/office/officeart/2011/layout/HexagonRadial"/>
    <dgm:cxn modelId="{57B6882C-48CA-41E6-8881-A3E26B6B9FAB}" type="presParOf" srcId="{3C2DD86C-B52A-4A0C-AF0B-A38F7AAA8DE6}" destId="{E6C48612-FE28-4357-9BDD-9DE4A9CDCF9D}" srcOrd="6" destOrd="0" presId="urn:microsoft.com/office/officeart/2011/layout/HexagonRadial"/>
    <dgm:cxn modelId="{AD923134-32E3-47AE-98D4-3304EA177801}" type="presParOf" srcId="{3C2DD86C-B52A-4A0C-AF0B-A38F7AAA8DE6}" destId="{B5CAF155-511E-43C3-91E2-C88AA7B67C25}" srcOrd="7" destOrd="0" presId="urn:microsoft.com/office/officeart/2011/layout/HexagonRadial"/>
    <dgm:cxn modelId="{236A0787-69F5-4638-9A9C-CFEF840317A2}" type="presParOf" srcId="{B5CAF155-511E-43C3-91E2-C88AA7B67C25}" destId="{DD42EE35-D9AF-4549-9BD2-0E08778BC397}" srcOrd="0" destOrd="0" presId="urn:microsoft.com/office/officeart/2011/layout/HexagonRadial"/>
    <dgm:cxn modelId="{33CDFF05-7D77-4082-A1F4-A3877A0E8CD9}" type="presParOf" srcId="{3C2DD86C-B52A-4A0C-AF0B-A38F7AAA8DE6}" destId="{E48F8666-A8E7-4FD2-B092-75A23263AB40}" srcOrd="8" destOrd="0" presId="urn:microsoft.com/office/officeart/2011/layout/HexagonRadial"/>
    <dgm:cxn modelId="{C7CECF58-52BE-4FB0-9042-C1047F3390BD}" type="presParOf" srcId="{3C2DD86C-B52A-4A0C-AF0B-A38F7AAA8DE6}" destId="{6771DB3D-A149-4CDA-8E5A-56CF9FCBF47D}" srcOrd="9" destOrd="0" presId="urn:microsoft.com/office/officeart/2011/layout/HexagonRadial"/>
    <dgm:cxn modelId="{23325703-5680-4D23-BBD6-80D75FC6684D}" type="presParOf" srcId="{6771DB3D-A149-4CDA-8E5A-56CF9FCBF47D}" destId="{551A074D-3959-49E2-B1D2-25D44120EA3F}" srcOrd="0" destOrd="0" presId="urn:microsoft.com/office/officeart/2011/layout/HexagonRadial"/>
    <dgm:cxn modelId="{135554CF-FDF9-4E8E-AED1-C0EF36A61D86}" type="presParOf" srcId="{3C2DD86C-B52A-4A0C-AF0B-A38F7AAA8DE6}" destId="{BD0E9154-3C3B-4709-9073-3C2F1087BDDD}" srcOrd="10" destOrd="0" presId="urn:microsoft.com/office/officeart/2011/layout/HexagonRadial"/>
    <dgm:cxn modelId="{633A1F19-AC61-4D4A-8082-631D2A8FCDC2}" type="presParOf" srcId="{3C2DD86C-B52A-4A0C-AF0B-A38F7AAA8DE6}" destId="{F33F9A33-2C81-45C0-B524-46C2AD0F260D}" srcOrd="11" destOrd="0" presId="urn:microsoft.com/office/officeart/2011/layout/HexagonRadial"/>
    <dgm:cxn modelId="{5E0BB66C-2878-42FC-A48D-643499233CBD}" type="presParOf" srcId="{F33F9A33-2C81-45C0-B524-46C2AD0F260D}" destId="{5EB8FF86-B298-44DE-A3EB-E183E86D4E77}" srcOrd="0" destOrd="0" presId="urn:microsoft.com/office/officeart/2011/layout/HexagonRadial"/>
    <dgm:cxn modelId="{810689CF-1761-4D39-9275-3F00E54FB640}" type="presParOf" srcId="{3C2DD86C-B52A-4A0C-AF0B-A38F7AAA8DE6}" destId="{8A46764F-959C-4701-8ED3-83FDDE2391BC}"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CE490-BAE4-47A5-8AF1-E99B6414B1A8}">
      <dsp:nvSpPr>
        <dsp:cNvPr id="0" name=""/>
        <dsp:cNvSpPr/>
      </dsp:nvSpPr>
      <dsp:spPr>
        <a:xfrm>
          <a:off x="2983249" y="1506696"/>
          <a:ext cx="1915077" cy="1656619"/>
        </a:xfrm>
        <a:prstGeom prst="hexagon">
          <a:avLst>
            <a:gd name="adj" fmla="val 28570"/>
            <a:gd name="vf" fmla="val 115470"/>
          </a:avLst>
        </a:prstGeom>
        <a:gradFill rotWithShape="0">
          <a:gsLst>
            <a:gs pos="0">
              <a:schemeClr val="accent2">
                <a:alpha val="80000"/>
                <a:hueOff val="0"/>
                <a:satOff val="0"/>
                <a:lumOff val="0"/>
                <a:alphaOff val="0"/>
                <a:tint val="96000"/>
                <a:lumMod val="104000"/>
              </a:schemeClr>
            </a:gs>
            <a:gs pos="100000">
              <a:schemeClr val="accent2">
                <a:alpha val="8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GB" sz="1800" kern="1200" dirty="0"/>
        </a:p>
      </dsp:txBody>
      <dsp:txXfrm>
        <a:off x="3300604" y="1781221"/>
        <a:ext cx="1280367" cy="1107569"/>
      </dsp:txXfrm>
    </dsp:sp>
    <dsp:sp modelId="{950F8094-2226-4888-A2C0-EFA21938DBE0}">
      <dsp:nvSpPr>
        <dsp:cNvPr id="0" name=""/>
        <dsp:cNvSpPr/>
      </dsp:nvSpPr>
      <dsp:spPr>
        <a:xfrm>
          <a:off x="4182455" y="714116"/>
          <a:ext cx="722552" cy="622574"/>
        </a:xfrm>
        <a:prstGeom prst="hexagon">
          <a:avLst>
            <a:gd name="adj" fmla="val 28900"/>
            <a:gd name="vf" fmla="val 115470"/>
          </a:avLst>
        </a:prstGeom>
        <a:gradFill rotWithShape="0">
          <a:gsLst>
            <a:gs pos="0">
              <a:schemeClr val="accent2">
                <a:tint val="40000"/>
                <a:hueOff val="0"/>
                <a:satOff val="0"/>
                <a:lumOff val="0"/>
                <a:alphaOff val="0"/>
                <a:tint val="96000"/>
                <a:lumMod val="104000"/>
              </a:schemeClr>
            </a:gs>
            <a:gs pos="100000">
              <a:schemeClr val="accent2">
                <a:tint val="40000"/>
                <a:hueOff val="0"/>
                <a:satOff val="0"/>
                <a:lumOff val="0"/>
                <a:alphaOff val="0"/>
                <a:shade val="98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13436D5-16FD-4F34-9B5B-CA23DBF95512}">
      <dsp:nvSpPr>
        <dsp:cNvPr id="0" name=""/>
        <dsp:cNvSpPr/>
      </dsp:nvSpPr>
      <dsp:spPr>
        <a:xfrm>
          <a:off x="3051367" y="0"/>
          <a:ext cx="1569392" cy="1357708"/>
        </a:xfrm>
        <a:prstGeom prst="hexagon">
          <a:avLst>
            <a:gd name="adj" fmla="val 28570"/>
            <a:gd name="vf" fmla="val 115470"/>
          </a:avLst>
        </a:prstGeom>
        <a:gradFill rotWithShape="0">
          <a:gsLst>
            <a:gs pos="0">
              <a:schemeClr val="accent2">
                <a:alpha val="90000"/>
                <a:hueOff val="0"/>
                <a:satOff val="0"/>
                <a:lumOff val="0"/>
                <a:alphaOff val="0"/>
                <a:tint val="96000"/>
                <a:lumMod val="104000"/>
              </a:schemeClr>
            </a:gs>
            <a:gs pos="100000">
              <a:schemeClr val="accent2">
                <a:alpha val="9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Body: be active</a:t>
          </a:r>
        </a:p>
      </dsp:txBody>
      <dsp:txXfrm>
        <a:off x="3311449" y="225001"/>
        <a:ext cx="1049228" cy="907706"/>
      </dsp:txXfrm>
    </dsp:sp>
    <dsp:sp modelId="{DB593C66-5172-46E1-9A1C-8F079363F1D5}">
      <dsp:nvSpPr>
        <dsp:cNvPr id="0" name=""/>
        <dsp:cNvSpPr/>
      </dsp:nvSpPr>
      <dsp:spPr>
        <a:xfrm>
          <a:off x="5025730" y="1878000"/>
          <a:ext cx="722552" cy="622574"/>
        </a:xfrm>
        <a:prstGeom prst="hexagon">
          <a:avLst>
            <a:gd name="adj" fmla="val 28900"/>
            <a:gd name="vf" fmla="val 115470"/>
          </a:avLst>
        </a:prstGeom>
        <a:gradFill rotWithShape="0">
          <a:gsLst>
            <a:gs pos="0">
              <a:schemeClr val="accent2">
                <a:tint val="40000"/>
                <a:hueOff val="0"/>
                <a:satOff val="0"/>
                <a:lumOff val="0"/>
                <a:alphaOff val="0"/>
                <a:tint val="96000"/>
                <a:lumMod val="104000"/>
              </a:schemeClr>
            </a:gs>
            <a:gs pos="100000">
              <a:schemeClr val="accent2">
                <a:tint val="40000"/>
                <a:hueOff val="0"/>
                <a:satOff val="0"/>
                <a:lumOff val="0"/>
                <a:alphaOff val="0"/>
                <a:shade val="98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97FCE36F-3C86-4B60-BBF9-24C01E680B8E}">
      <dsp:nvSpPr>
        <dsp:cNvPr id="0" name=""/>
        <dsp:cNvSpPr/>
      </dsp:nvSpPr>
      <dsp:spPr>
        <a:xfrm>
          <a:off x="4598970" y="835081"/>
          <a:ext cx="1569392" cy="1357708"/>
        </a:xfrm>
        <a:prstGeom prst="hexagon">
          <a:avLst>
            <a:gd name="adj" fmla="val 28570"/>
            <a:gd name="vf" fmla="val 115470"/>
          </a:avLst>
        </a:prstGeom>
        <a:gradFill rotWithShape="0">
          <a:gsLst>
            <a:gs pos="0">
              <a:schemeClr val="accent2">
                <a:alpha val="90000"/>
                <a:hueOff val="0"/>
                <a:satOff val="0"/>
                <a:lumOff val="0"/>
                <a:alphaOff val="-8000"/>
                <a:tint val="96000"/>
                <a:lumMod val="104000"/>
              </a:schemeClr>
            </a:gs>
            <a:gs pos="100000">
              <a:schemeClr val="accent2">
                <a:alpha val="90000"/>
                <a:hueOff val="0"/>
                <a:satOff val="0"/>
                <a:lumOff val="0"/>
                <a:alphaOff val="-8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Mind: keep learning</a:t>
          </a:r>
        </a:p>
      </dsp:txBody>
      <dsp:txXfrm>
        <a:off x="4859052" y="1060082"/>
        <a:ext cx="1049228" cy="907706"/>
      </dsp:txXfrm>
    </dsp:sp>
    <dsp:sp modelId="{DD42EE35-D9AF-4549-9BD2-0E08778BC397}">
      <dsp:nvSpPr>
        <dsp:cNvPr id="0" name=""/>
        <dsp:cNvSpPr/>
      </dsp:nvSpPr>
      <dsp:spPr>
        <a:xfrm>
          <a:off x="4439937" y="3191806"/>
          <a:ext cx="722552" cy="622574"/>
        </a:xfrm>
        <a:prstGeom prst="hexagon">
          <a:avLst>
            <a:gd name="adj" fmla="val 28900"/>
            <a:gd name="vf" fmla="val 115470"/>
          </a:avLst>
        </a:prstGeom>
        <a:gradFill rotWithShape="0">
          <a:gsLst>
            <a:gs pos="0">
              <a:schemeClr val="accent2">
                <a:tint val="40000"/>
                <a:hueOff val="0"/>
                <a:satOff val="0"/>
                <a:lumOff val="0"/>
                <a:alphaOff val="0"/>
                <a:tint val="96000"/>
                <a:lumMod val="104000"/>
              </a:schemeClr>
            </a:gs>
            <a:gs pos="100000">
              <a:schemeClr val="accent2">
                <a:tint val="40000"/>
                <a:hueOff val="0"/>
                <a:satOff val="0"/>
                <a:lumOff val="0"/>
                <a:alphaOff val="0"/>
                <a:shade val="98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E6C48612-FE28-4357-9BDD-9DE4A9CDCF9D}">
      <dsp:nvSpPr>
        <dsp:cNvPr id="0" name=""/>
        <dsp:cNvSpPr/>
      </dsp:nvSpPr>
      <dsp:spPr>
        <a:xfrm>
          <a:off x="4598970" y="2476755"/>
          <a:ext cx="1569392" cy="1357708"/>
        </a:xfrm>
        <a:prstGeom prst="hexagon">
          <a:avLst>
            <a:gd name="adj" fmla="val 28570"/>
            <a:gd name="vf" fmla="val 115470"/>
          </a:avLst>
        </a:prstGeom>
        <a:gradFill rotWithShape="0">
          <a:gsLst>
            <a:gs pos="0">
              <a:schemeClr val="accent2">
                <a:alpha val="90000"/>
                <a:hueOff val="0"/>
                <a:satOff val="0"/>
                <a:lumOff val="0"/>
                <a:alphaOff val="-16000"/>
                <a:tint val="96000"/>
                <a:lumMod val="104000"/>
              </a:schemeClr>
            </a:gs>
            <a:gs pos="100000">
              <a:schemeClr val="accent2">
                <a:alpha val="90000"/>
                <a:hueOff val="0"/>
                <a:satOff val="0"/>
                <a:lumOff val="0"/>
                <a:alphaOff val="-16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Spirit: give</a:t>
          </a:r>
        </a:p>
      </dsp:txBody>
      <dsp:txXfrm>
        <a:off x="4859052" y="2701756"/>
        <a:ext cx="1049228" cy="907706"/>
      </dsp:txXfrm>
    </dsp:sp>
    <dsp:sp modelId="{551A074D-3959-49E2-B1D2-25D44120EA3F}">
      <dsp:nvSpPr>
        <dsp:cNvPr id="0" name=""/>
        <dsp:cNvSpPr/>
      </dsp:nvSpPr>
      <dsp:spPr>
        <a:xfrm>
          <a:off x="2986812" y="3328184"/>
          <a:ext cx="722552" cy="622574"/>
        </a:xfrm>
        <a:prstGeom prst="hexagon">
          <a:avLst>
            <a:gd name="adj" fmla="val 28900"/>
            <a:gd name="vf" fmla="val 115470"/>
          </a:avLst>
        </a:prstGeom>
        <a:gradFill rotWithShape="0">
          <a:gsLst>
            <a:gs pos="0">
              <a:schemeClr val="accent2">
                <a:tint val="40000"/>
                <a:hueOff val="0"/>
                <a:satOff val="0"/>
                <a:lumOff val="0"/>
                <a:alphaOff val="0"/>
                <a:tint val="96000"/>
                <a:lumMod val="104000"/>
              </a:schemeClr>
            </a:gs>
            <a:gs pos="100000">
              <a:schemeClr val="accent2">
                <a:tint val="40000"/>
                <a:hueOff val="0"/>
                <a:satOff val="0"/>
                <a:lumOff val="0"/>
                <a:alphaOff val="0"/>
                <a:shade val="98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E48F8666-A8E7-4FD2-B092-75A23263AB40}">
      <dsp:nvSpPr>
        <dsp:cNvPr id="0" name=""/>
        <dsp:cNvSpPr/>
      </dsp:nvSpPr>
      <dsp:spPr>
        <a:xfrm>
          <a:off x="3159655" y="3312771"/>
          <a:ext cx="1569392" cy="1357708"/>
        </a:xfrm>
        <a:prstGeom prst="hexagon">
          <a:avLst>
            <a:gd name="adj" fmla="val 28570"/>
            <a:gd name="vf" fmla="val 115470"/>
          </a:avLst>
        </a:prstGeom>
        <a:gradFill rotWithShape="0">
          <a:gsLst>
            <a:gs pos="0">
              <a:schemeClr val="accent2">
                <a:alpha val="90000"/>
                <a:hueOff val="0"/>
                <a:satOff val="0"/>
                <a:lumOff val="0"/>
                <a:alphaOff val="-24000"/>
                <a:tint val="96000"/>
                <a:lumMod val="104000"/>
              </a:schemeClr>
            </a:gs>
            <a:gs pos="100000">
              <a:schemeClr val="accent2">
                <a:alpha val="90000"/>
                <a:hueOff val="0"/>
                <a:satOff val="0"/>
                <a:lumOff val="0"/>
                <a:alphaOff val="-24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People: connect</a:t>
          </a:r>
        </a:p>
      </dsp:txBody>
      <dsp:txXfrm>
        <a:off x="3419737" y="3537772"/>
        <a:ext cx="1049228" cy="907706"/>
      </dsp:txXfrm>
    </dsp:sp>
    <dsp:sp modelId="{5EB8FF86-B298-44DE-A3EB-E183E86D4E77}">
      <dsp:nvSpPr>
        <dsp:cNvPr id="0" name=""/>
        <dsp:cNvSpPr/>
      </dsp:nvSpPr>
      <dsp:spPr>
        <a:xfrm>
          <a:off x="2129727" y="2164767"/>
          <a:ext cx="722552" cy="622574"/>
        </a:xfrm>
        <a:prstGeom prst="hexagon">
          <a:avLst>
            <a:gd name="adj" fmla="val 28900"/>
            <a:gd name="vf" fmla="val 115470"/>
          </a:avLst>
        </a:prstGeom>
        <a:gradFill rotWithShape="0">
          <a:gsLst>
            <a:gs pos="0">
              <a:schemeClr val="accent2">
                <a:tint val="40000"/>
                <a:hueOff val="0"/>
                <a:satOff val="0"/>
                <a:lumOff val="0"/>
                <a:alphaOff val="0"/>
                <a:tint val="96000"/>
                <a:lumMod val="104000"/>
              </a:schemeClr>
            </a:gs>
            <a:gs pos="100000">
              <a:schemeClr val="accent2">
                <a:tint val="40000"/>
                <a:hueOff val="0"/>
                <a:satOff val="0"/>
                <a:lumOff val="0"/>
                <a:alphaOff val="0"/>
                <a:shade val="98000"/>
                <a:lumMod val="94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BD0E9154-3C3B-4709-9073-3C2F1087BDDD}">
      <dsp:nvSpPr>
        <dsp:cNvPr id="0" name=""/>
        <dsp:cNvSpPr/>
      </dsp:nvSpPr>
      <dsp:spPr>
        <a:xfrm>
          <a:off x="1713658" y="2477689"/>
          <a:ext cx="1569392" cy="1357708"/>
        </a:xfrm>
        <a:prstGeom prst="hexagon">
          <a:avLst>
            <a:gd name="adj" fmla="val 28570"/>
            <a:gd name="vf" fmla="val 115470"/>
          </a:avLst>
        </a:prstGeom>
        <a:gradFill rotWithShape="0">
          <a:gsLst>
            <a:gs pos="0">
              <a:schemeClr val="accent2">
                <a:alpha val="90000"/>
                <a:hueOff val="0"/>
                <a:satOff val="0"/>
                <a:lumOff val="0"/>
                <a:alphaOff val="-32000"/>
                <a:tint val="96000"/>
                <a:lumMod val="104000"/>
              </a:schemeClr>
            </a:gs>
            <a:gs pos="100000">
              <a:schemeClr val="accent2">
                <a:alpha val="90000"/>
                <a:hueOff val="0"/>
                <a:satOff val="0"/>
                <a:lumOff val="0"/>
                <a:alphaOff val="-32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Place: take notice</a:t>
          </a:r>
        </a:p>
      </dsp:txBody>
      <dsp:txXfrm>
        <a:off x="1973740" y="2702690"/>
        <a:ext cx="1049228" cy="907706"/>
      </dsp:txXfrm>
    </dsp:sp>
    <dsp:sp modelId="{8A46764F-959C-4701-8ED3-83FDDE2391BC}">
      <dsp:nvSpPr>
        <dsp:cNvPr id="0" name=""/>
        <dsp:cNvSpPr/>
      </dsp:nvSpPr>
      <dsp:spPr>
        <a:xfrm>
          <a:off x="1713658" y="833213"/>
          <a:ext cx="1569392" cy="1357708"/>
        </a:xfrm>
        <a:prstGeom prst="hexagon">
          <a:avLst>
            <a:gd name="adj" fmla="val 28570"/>
            <a:gd name="vf" fmla="val 115470"/>
          </a:avLst>
        </a:prstGeom>
        <a:gradFill rotWithShape="0">
          <a:gsLst>
            <a:gs pos="0">
              <a:schemeClr val="accent2">
                <a:alpha val="90000"/>
                <a:hueOff val="0"/>
                <a:satOff val="0"/>
                <a:lumOff val="0"/>
                <a:alphaOff val="-40000"/>
                <a:tint val="96000"/>
                <a:lumMod val="104000"/>
              </a:schemeClr>
            </a:gs>
            <a:gs pos="100000">
              <a:schemeClr val="accent2">
                <a:alpha val="90000"/>
                <a:hueOff val="0"/>
                <a:satOff val="0"/>
                <a:lumOff val="0"/>
                <a:alphaOff val="-4000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Planet: care</a:t>
          </a:r>
        </a:p>
      </dsp:txBody>
      <dsp:txXfrm>
        <a:off x="1973740" y="1058214"/>
        <a:ext cx="1049228" cy="907706"/>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1/7/2019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ceredigion.gov.uk/your-council/partnerships/ceredigion-public-services-board/health-social-care-wellbeing/ceredigion-local-well-being-plan/" TargetMode="External"/><Relationship Id="rId2" Type="http://schemas.openxmlformats.org/officeDocument/2006/relationships/hyperlink" Target="https://l.facebook.com/l.php?u=https://www.google.com/search?tbm%3Dbks%26q%3Dscholar%26oq%3Dscholor%26fbclid%3DIwAR2g_J1lT1vnqbQRw5eorDh-vWgP9VSU5maUnOtiJdoCiNWuhcWH7oPa9fI&amp;h=AT0k9C0Y3l8KC97UyOwOXswUhsIMW6yXCqVdOJMpUxWd92ZOmVhNAQzLTl9hsPHhEHeQF63TsX6UhdGkbv56xAPUtlYk46GxdHR1h3dOcwBy3-9WaUBvektIjMwIpvUE6MSE5w" TargetMode="External"/><Relationship Id="rId1" Type="http://schemas.openxmlformats.org/officeDocument/2006/relationships/slideLayout" Target="../slideLayouts/slideLayout3.xml"/><Relationship Id="rId6" Type="http://schemas.openxmlformats.org/officeDocument/2006/relationships/hyperlink" Target="https://livewellkent.org.uk/six-ways-wellbeing/" TargetMode="External"/><Relationship Id="rId5" Type="http://schemas.openxmlformats.org/officeDocument/2006/relationships/hyperlink" Target="https://l.facebook.com/l.php?u=https://www.equalityhumanrights.com/en/human-rights/human-rights-act?fbclid%3DIwAR3GjZa4BOIxxLa6C8d_-8pw8kDJgHe_VPZ5IPK787Pwcc8ifCL9k3iYv2w&amp;h=AT0k9C0Y3l8KC97UyOwOXswUhsIMW6yXCqVdOJMpUxWd92ZOmVhNAQzLTl9hsPHhEHeQF63TsX6UhdGkbv56xAPUtlYk46GxdHR1h3dOcwBy3-9WaUBvektIjMwIpvUE6MSE5w" TargetMode="External"/><Relationship Id="rId4" Type="http://schemas.openxmlformats.org/officeDocument/2006/relationships/hyperlink" Target="https://charterforcompassion.org/a-flourishing-lif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legislation.gov.uk/ukpga/2004/31/contents?fbclid=IwAR3Y8P7OIX2Hw15Hqhu40oFCdAqz7ikXhEVl6Advb4bdOsE0mMcN7iObqow" TargetMode="External"/><Relationship Id="rId2" Type="http://schemas.openxmlformats.org/officeDocument/2006/relationships/hyperlink" Target="https://l.facebook.com/l.php?u=http://www.legislation.gov.uk/ukpga/1989/41/contents?fbclid%3DIwAR2Rs9wxaJts4f1zuKAmnBJG43HQ2rsGG7sXV1dj3QYkthPmfU42euX93Ew&amp;h=AT0k9C0Y3l8KC97UyOwOXswUhsIMW6yXCqVdOJMpUxWd92ZOmVhNAQzLTl9hsPHhEHeQF63TsX6UhdGkbv56xAPUtlYk46GxdHR1h3dOcwBy3-9WaUBvektIjMwIpvUE6MSE5w" TargetMode="External"/><Relationship Id="rId1" Type="http://schemas.openxmlformats.org/officeDocument/2006/relationships/slideLayout" Target="../slideLayouts/slideLayout7.xml"/><Relationship Id="rId4" Type="http://schemas.openxmlformats.org/officeDocument/2006/relationships/hyperlink" Target="https://www.gov.uk/guidance/child-tax-credit-exceptions-to-the-2-child-limi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l.facebook.com/l.php?u=http://www.legislation.gov.uk/anaw/2014/4/pdfs/anaw_20140004_en.pdf?fbclid%3DIwAR2g_J1lT1vnqbQRw5eorDh-vWgP9VSU5maUnOtiJdoCiNWuhcWH7oPa9fI&amp;h=AT0k9C0Y3l8KC97UyOwOXswUhsIMW6yXCqVdOJMpUxWd92ZOmVhNAQzLTl9hsPHhEHeQF63TsX6UhdGkbv56xAPUtlYk46GxdHR1h3dOcwBy3-9WaUBvektIjMwIpvUE6MSE5w" TargetMode="External"/><Relationship Id="rId2" Type="http://schemas.openxmlformats.org/officeDocument/2006/relationships/hyperlink" Target="https://www.gov.uk/guidance/equality-act-2010-guidance?fbclid=IwAR1iRpZW25FUjXM5guAgh5ioKjKcHHdQYneYDHbv1_ZpOl709u3gihnEAuI" TargetMode="External"/><Relationship Id="rId1" Type="http://schemas.openxmlformats.org/officeDocument/2006/relationships/slideLayout" Target="../slideLayouts/slideLayout7.xml"/><Relationship Id="rId6" Type="http://schemas.openxmlformats.org/officeDocument/2006/relationships/hyperlink" Target="http://www.nel.edu/userfiles/articlesnew/NEL240603E03.pdf?route=pdf_/24_6/NEL240603E03_Zikmund_.pdf" TargetMode="External"/><Relationship Id="rId5" Type="http://schemas.openxmlformats.org/officeDocument/2006/relationships/hyperlink" Target="https://www.who.int/topics/child_development/en/" TargetMode="External"/><Relationship Id="rId4" Type="http://schemas.openxmlformats.org/officeDocument/2006/relationships/hyperlink" Target="https://www.cdc.gov/hrqol/wellbeing.htm#thre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B81AD-B9EF-4048-AC5A-81068B36D23D}"/>
              </a:ext>
            </a:extLst>
          </p:cNvPr>
          <p:cNvSpPr>
            <a:spLocks noGrp="1"/>
          </p:cNvSpPr>
          <p:nvPr>
            <p:ph type="ctrTitle"/>
          </p:nvPr>
        </p:nvSpPr>
        <p:spPr>
          <a:xfrm>
            <a:off x="1490007" y="1378226"/>
            <a:ext cx="9211986" cy="5261113"/>
          </a:xfrm>
        </p:spPr>
        <p:txBody>
          <a:bodyPr>
            <a:normAutofit fontScale="90000"/>
          </a:bodyPr>
          <a:lstStyle/>
          <a:p>
            <a:pPr algn="ctr"/>
            <a:br>
              <a:rPr lang="en-GB" dirty="0"/>
            </a:br>
            <a:br>
              <a:rPr lang="en-GB" dirty="0"/>
            </a:br>
            <a:br>
              <a:rPr lang="en-GB" dirty="0"/>
            </a:br>
            <a:br>
              <a:rPr lang="en-GB" dirty="0"/>
            </a:br>
            <a:br>
              <a:rPr lang="en-GB" dirty="0"/>
            </a:br>
            <a:br>
              <a:rPr lang="en-GB" dirty="0"/>
            </a:br>
            <a:br>
              <a:rPr lang="en-GB" dirty="0"/>
            </a:br>
            <a:r>
              <a:rPr lang="en-GB" dirty="0"/>
              <a:t>Autumn Gale</a:t>
            </a:r>
            <a:br>
              <a:rPr lang="en-GB" dirty="0"/>
            </a:br>
            <a:r>
              <a:rPr lang="en-GB" dirty="0"/>
              <a:t>1811212</a:t>
            </a:r>
            <a:br>
              <a:rPr lang="en-GB" dirty="0"/>
            </a:br>
            <a:endParaRPr lang="en-GB" dirty="0"/>
          </a:p>
        </p:txBody>
      </p:sp>
      <p:sp>
        <p:nvSpPr>
          <p:cNvPr id="3" name="Subtitle 2">
            <a:extLst>
              <a:ext uri="{FF2B5EF4-FFF2-40B4-BE49-F238E27FC236}">
                <a16:creationId xmlns:a16="http://schemas.microsoft.com/office/drawing/2014/main" id="{9CAD8E37-DCB7-4E5F-B981-3B644AB928E0}"/>
              </a:ext>
            </a:extLst>
          </p:cNvPr>
          <p:cNvSpPr>
            <a:spLocks noGrp="1"/>
          </p:cNvSpPr>
          <p:nvPr>
            <p:ph type="subTitle" idx="1"/>
          </p:nvPr>
        </p:nvSpPr>
        <p:spPr>
          <a:xfrm>
            <a:off x="2040835" y="357809"/>
            <a:ext cx="9463777" cy="6281530"/>
          </a:xfrm>
        </p:spPr>
        <p:txBody>
          <a:bodyPr>
            <a:normAutofit/>
          </a:bodyPr>
          <a:lstStyle/>
          <a:p>
            <a:pPr algn="r"/>
            <a:r>
              <a:rPr lang="en-GB" sz="3200" dirty="0"/>
              <a:t>SJS14012</a:t>
            </a:r>
          </a:p>
        </p:txBody>
      </p:sp>
      <p:pic>
        <p:nvPicPr>
          <p:cNvPr id="6" name="Picture 5">
            <a:extLst>
              <a:ext uri="{FF2B5EF4-FFF2-40B4-BE49-F238E27FC236}">
                <a16:creationId xmlns:a16="http://schemas.microsoft.com/office/drawing/2014/main" id="{72141CA6-B6CF-425E-95C9-EFDD60AA7864}"/>
              </a:ext>
            </a:extLst>
          </p:cNvPr>
          <p:cNvPicPr>
            <a:picLocks noChangeAspect="1"/>
          </p:cNvPicPr>
          <p:nvPr/>
        </p:nvPicPr>
        <p:blipFill>
          <a:blip r:embed="rId2"/>
          <a:stretch>
            <a:fillRect/>
          </a:stretch>
        </p:blipFill>
        <p:spPr>
          <a:xfrm>
            <a:off x="3838575" y="1137958"/>
            <a:ext cx="4514850" cy="3000375"/>
          </a:xfrm>
          <a:prstGeom prst="rect">
            <a:avLst/>
          </a:prstGeom>
        </p:spPr>
      </p:pic>
      <p:sp>
        <p:nvSpPr>
          <p:cNvPr id="7" name="TextBox 6">
            <a:extLst>
              <a:ext uri="{FF2B5EF4-FFF2-40B4-BE49-F238E27FC236}">
                <a16:creationId xmlns:a16="http://schemas.microsoft.com/office/drawing/2014/main" id="{AF30DF76-9B87-4653-AF6D-8C1A6C3E0975}"/>
              </a:ext>
            </a:extLst>
          </p:cNvPr>
          <p:cNvSpPr txBox="1"/>
          <p:nvPr/>
        </p:nvSpPr>
        <p:spPr>
          <a:xfrm>
            <a:off x="2743201" y="1193560"/>
            <a:ext cx="1378226" cy="369332"/>
          </a:xfrm>
          <a:prstGeom prst="rect">
            <a:avLst/>
          </a:prstGeom>
          <a:noFill/>
        </p:spPr>
        <p:txBody>
          <a:bodyPr wrap="square" rtlCol="0">
            <a:spAutoFit/>
          </a:bodyPr>
          <a:lstStyle/>
          <a:p>
            <a:r>
              <a:rPr lang="en-GB" dirty="0"/>
              <a:t>(Image 1)</a:t>
            </a:r>
          </a:p>
        </p:txBody>
      </p:sp>
    </p:spTree>
    <p:extLst>
      <p:ext uri="{BB962C8B-B14F-4D97-AF65-F5344CB8AC3E}">
        <p14:creationId xmlns:p14="http://schemas.microsoft.com/office/powerpoint/2010/main" val="303559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7B7EFD05-5F12-420E-8AEF-74D5EF9D5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72" name="Freeform 11">
              <a:extLst>
                <a:ext uri="{FF2B5EF4-FFF2-40B4-BE49-F238E27FC236}">
                  <a16:creationId xmlns:a16="http://schemas.microsoft.com/office/drawing/2014/main" id="{6B6786B7-9BA0-488B-8C6B-1C5BB4E2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73" name="Freeform 12">
              <a:extLst>
                <a:ext uri="{FF2B5EF4-FFF2-40B4-BE49-F238E27FC236}">
                  <a16:creationId xmlns:a16="http://schemas.microsoft.com/office/drawing/2014/main" id="{ACF6C842-D596-43D3-B584-5672E0D331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74" name="Freeform 13">
              <a:extLst>
                <a:ext uri="{FF2B5EF4-FFF2-40B4-BE49-F238E27FC236}">
                  <a16:creationId xmlns:a16="http://schemas.microsoft.com/office/drawing/2014/main" id="{6DF84F3E-35FA-497B-B6FA-F453E82F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75" name="Freeform 14">
              <a:extLst>
                <a:ext uri="{FF2B5EF4-FFF2-40B4-BE49-F238E27FC236}">
                  <a16:creationId xmlns:a16="http://schemas.microsoft.com/office/drawing/2014/main" id="{2846D7FA-E05C-448E-B156-F77C205A1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76" name="Freeform 15">
              <a:extLst>
                <a:ext uri="{FF2B5EF4-FFF2-40B4-BE49-F238E27FC236}">
                  <a16:creationId xmlns:a16="http://schemas.microsoft.com/office/drawing/2014/main" id="{E269AD3A-E6B6-4322-A013-276CBC1B0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77" name="Freeform 16">
              <a:extLst>
                <a:ext uri="{FF2B5EF4-FFF2-40B4-BE49-F238E27FC236}">
                  <a16:creationId xmlns:a16="http://schemas.microsoft.com/office/drawing/2014/main" id="{CEFB9F00-6239-4BF6-B439-D16231B24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78" name="Freeform 17">
              <a:extLst>
                <a:ext uri="{FF2B5EF4-FFF2-40B4-BE49-F238E27FC236}">
                  <a16:creationId xmlns:a16="http://schemas.microsoft.com/office/drawing/2014/main" id="{74D1DDDB-FC85-40C5-9225-06312C451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79" name="Freeform 18">
              <a:extLst>
                <a:ext uri="{FF2B5EF4-FFF2-40B4-BE49-F238E27FC236}">
                  <a16:creationId xmlns:a16="http://schemas.microsoft.com/office/drawing/2014/main" id="{E9217709-40C1-4F4A-AB69-8A693608A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80" name="Freeform 19">
              <a:extLst>
                <a:ext uri="{FF2B5EF4-FFF2-40B4-BE49-F238E27FC236}">
                  <a16:creationId xmlns:a16="http://schemas.microsoft.com/office/drawing/2014/main" id="{ACCD26D6-BC97-43F5-B803-5838985FC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81" name="Freeform 20">
              <a:extLst>
                <a:ext uri="{FF2B5EF4-FFF2-40B4-BE49-F238E27FC236}">
                  <a16:creationId xmlns:a16="http://schemas.microsoft.com/office/drawing/2014/main" id="{8136022F-2988-42E2-90E1-617D189F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82" name="Freeform 21">
              <a:extLst>
                <a:ext uri="{FF2B5EF4-FFF2-40B4-BE49-F238E27FC236}">
                  <a16:creationId xmlns:a16="http://schemas.microsoft.com/office/drawing/2014/main" id="{03859925-85FA-4D69-A0AB-6F827E3B5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83" name="Freeform 22">
              <a:extLst>
                <a:ext uri="{FF2B5EF4-FFF2-40B4-BE49-F238E27FC236}">
                  <a16:creationId xmlns:a16="http://schemas.microsoft.com/office/drawing/2014/main" id="{BAE65FC7-970A-4DCC-9FB4-CF0F7496A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85" name="Group 84">
            <a:extLst>
              <a:ext uri="{FF2B5EF4-FFF2-40B4-BE49-F238E27FC236}">
                <a16:creationId xmlns:a16="http://schemas.microsoft.com/office/drawing/2014/main" id="{B64F33C7-E158-4057-87E7-6F42AA6D03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86" name="Freeform 27">
              <a:extLst>
                <a:ext uri="{FF2B5EF4-FFF2-40B4-BE49-F238E27FC236}">
                  <a16:creationId xmlns:a16="http://schemas.microsoft.com/office/drawing/2014/main" id="{26714E66-FCC0-42F6-B127-0F91203BC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87" name="Freeform 28">
              <a:extLst>
                <a:ext uri="{FF2B5EF4-FFF2-40B4-BE49-F238E27FC236}">
                  <a16:creationId xmlns:a16="http://schemas.microsoft.com/office/drawing/2014/main" id="{7E0BD3C9-F0D9-4A53-87DF-71D17D328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88" name="Freeform 29">
              <a:extLst>
                <a:ext uri="{FF2B5EF4-FFF2-40B4-BE49-F238E27FC236}">
                  <a16:creationId xmlns:a16="http://schemas.microsoft.com/office/drawing/2014/main" id="{DFA9FE4C-FCED-4A9A-9E43-358EB7501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89" name="Freeform 30">
              <a:extLst>
                <a:ext uri="{FF2B5EF4-FFF2-40B4-BE49-F238E27FC236}">
                  <a16:creationId xmlns:a16="http://schemas.microsoft.com/office/drawing/2014/main" id="{E5D5BB28-15EC-4D32-9C05-C2206AF9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90" name="Freeform 31">
              <a:extLst>
                <a:ext uri="{FF2B5EF4-FFF2-40B4-BE49-F238E27FC236}">
                  <a16:creationId xmlns:a16="http://schemas.microsoft.com/office/drawing/2014/main" id="{06210E9D-4080-4566-B32A-3A8BE356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91" name="Freeform 32">
              <a:extLst>
                <a:ext uri="{FF2B5EF4-FFF2-40B4-BE49-F238E27FC236}">
                  <a16:creationId xmlns:a16="http://schemas.microsoft.com/office/drawing/2014/main" id="{894D3505-0982-40B2-8131-1B6BFF273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92" name="Freeform 33">
              <a:extLst>
                <a:ext uri="{FF2B5EF4-FFF2-40B4-BE49-F238E27FC236}">
                  <a16:creationId xmlns:a16="http://schemas.microsoft.com/office/drawing/2014/main" id="{11598CAB-0965-48D6-999C-91450C50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93" name="Freeform 34">
              <a:extLst>
                <a:ext uri="{FF2B5EF4-FFF2-40B4-BE49-F238E27FC236}">
                  <a16:creationId xmlns:a16="http://schemas.microsoft.com/office/drawing/2014/main" id="{29E94126-468A-4060-BCBC-DC3806A46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94" name="Freeform 35">
              <a:extLst>
                <a:ext uri="{FF2B5EF4-FFF2-40B4-BE49-F238E27FC236}">
                  <a16:creationId xmlns:a16="http://schemas.microsoft.com/office/drawing/2014/main" id="{438F3422-C112-405B-B955-7B1690721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95" name="Freeform 36">
              <a:extLst>
                <a:ext uri="{FF2B5EF4-FFF2-40B4-BE49-F238E27FC236}">
                  <a16:creationId xmlns:a16="http://schemas.microsoft.com/office/drawing/2014/main" id="{C99C65FC-23C1-4B1D-A385-29B46619D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96" name="Freeform 37">
              <a:extLst>
                <a:ext uri="{FF2B5EF4-FFF2-40B4-BE49-F238E27FC236}">
                  <a16:creationId xmlns:a16="http://schemas.microsoft.com/office/drawing/2014/main" id="{53D192C3-5E79-4B85-98D0-8F6C681CDC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97" name="Freeform 38">
              <a:extLst>
                <a:ext uri="{FF2B5EF4-FFF2-40B4-BE49-F238E27FC236}">
                  <a16:creationId xmlns:a16="http://schemas.microsoft.com/office/drawing/2014/main" id="{8709C0CF-D42A-4EE0-9C30-B0B72C69AD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99" name="Rectangle 98">
            <a:extLst>
              <a:ext uri="{FF2B5EF4-FFF2-40B4-BE49-F238E27FC236}">
                <a16:creationId xmlns:a16="http://schemas.microsoft.com/office/drawing/2014/main" id="{B8FE8EF1-7AF2-4864-A8DE-7EE3481D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1" name="Freeform 6">
            <a:extLst>
              <a:ext uri="{FF2B5EF4-FFF2-40B4-BE49-F238E27FC236}">
                <a16:creationId xmlns:a16="http://schemas.microsoft.com/office/drawing/2014/main" id="{76CB6AE4-A444-41E5-A744-47F048A15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useBgFill="1">
        <p:nvSpPr>
          <p:cNvPr id="103" name="Rectangle 102">
            <a:extLst>
              <a:ext uri="{FF2B5EF4-FFF2-40B4-BE49-F238E27FC236}">
                <a16:creationId xmlns:a16="http://schemas.microsoft.com/office/drawing/2014/main" id="{A922CC7D-9AB0-495B-8AEC-81B7CDEE1A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 name="Group 104">
            <a:extLst>
              <a:ext uri="{FF2B5EF4-FFF2-40B4-BE49-F238E27FC236}">
                <a16:creationId xmlns:a16="http://schemas.microsoft.com/office/drawing/2014/main" id="{001EF6D3-851E-4B24-A9CD-D38CA18A5B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6" name="Freeform 11">
              <a:extLst>
                <a:ext uri="{FF2B5EF4-FFF2-40B4-BE49-F238E27FC236}">
                  <a16:creationId xmlns:a16="http://schemas.microsoft.com/office/drawing/2014/main" id="{34C02ECD-F75C-45DF-A249-716AE4455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4119" name="Freeform 12">
              <a:extLst>
                <a:ext uri="{FF2B5EF4-FFF2-40B4-BE49-F238E27FC236}">
                  <a16:creationId xmlns:a16="http://schemas.microsoft.com/office/drawing/2014/main" id="{11648B16-4A94-4F3F-B47F-F0C334287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08" name="Freeform 13">
              <a:extLst>
                <a:ext uri="{FF2B5EF4-FFF2-40B4-BE49-F238E27FC236}">
                  <a16:creationId xmlns:a16="http://schemas.microsoft.com/office/drawing/2014/main" id="{37B30A17-8AF2-443F-A549-4208927460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09" name="Freeform 14">
              <a:extLst>
                <a:ext uri="{FF2B5EF4-FFF2-40B4-BE49-F238E27FC236}">
                  <a16:creationId xmlns:a16="http://schemas.microsoft.com/office/drawing/2014/main" id="{899AF856-9FE0-41D3-AE38-0028650E5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10" name="Freeform 15">
              <a:extLst>
                <a:ext uri="{FF2B5EF4-FFF2-40B4-BE49-F238E27FC236}">
                  <a16:creationId xmlns:a16="http://schemas.microsoft.com/office/drawing/2014/main" id="{0AA03574-BAE0-48F0-AFFD-7FE53A80A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11" name="Freeform 16">
              <a:extLst>
                <a:ext uri="{FF2B5EF4-FFF2-40B4-BE49-F238E27FC236}">
                  <a16:creationId xmlns:a16="http://schemas.microsoft.com/office/drawing/2014/main" id="{E5C11F0E-3CE3-4AA3-8903-97F7B6E77E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12" name="Freeform 17">
              <a:extLst>
                <a:ext uri="{FF2B5EF4-FFF2-40B4-BE49-F238E27FC236}">
                  <a16:creationId xmlns:a16="http://schemas.microsoft.com/office/drawing/2014/main" id="{0084F2D6-47B1-4245-9971-C28AB2991F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13" name="Freeform 18">
              <a:extLst>
                <a:ext uri="{FF2B5EF4-FFF2-40B4-BE49-F238E27FC236}">
                  <a16:creationId xmlns:a16="http://schemas.microsoft.com/office/drawing/2014/main" id="{5ED0731E-418A-460F-A64A-D885C733A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14" name="Freeform 19">
              <a:extLst>
                <a:ext uri="{FF2B5EF4-FFF2-40B4-BE49-F238E27FC236}">
                  <a16:creationId xmlns:a16="http://schemas.microsoft.com/office/drawing/2014/main" id="{CA7B555A-665D-4AF0-BE1D-FD9FD5518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15" name="Freeform 20">
              <a:extLst>
                <a:ext uri="{FF2B5EF4-FFF2-40B4-BE49-F238E27FC236}">
                  <a16:creationId xmlns:a16="http://schemas.microsoft.com/office/drawing/2014/main" id="{76639BB9-DC72-4905-B646-14612CA4C4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16" name="Freeform 21">
              <a:extLst>
                <a:ext uri="{FF2B5EF4-FFF2-40B4-BE49-F238E27FC236}">
                  <a16:creationId xmlns:a16="http://schemas.microsoft.com/office/drawing/2014/main" id="{33F5F41C-CB34-4D75-A726-A6A1468CC3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117" name="Freeform 22">
              <a:extLst>
                <a:ext uri="{FF2B5EF4-FFF2-40B4-BE49-F238E27FC236}">
                  <a16:creationId xmlns:a16="http://schemas.microsoft.com/office/drawing/2014/main" id="{4ECB3308-01BD-41F1-96DE-633B57C7EB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sp>
        <p:nvSpPr>
          <p:cNvPr id="2" name="Title 1">
            <a:extLst>
              <a:ext uri="{FF2B5EF4-FFF2-40B4-BE49-F238E27FC236}">
                <a16:creationId xmlns:a16="http://schemas.microsoft.com/office/drawing/2014/main" id="{A17AE4A1-3669-4867-B082-2E99958FF2E3}"/>
              </a:ext>
            </a:extLst>
          </p:cNvPr>
          <p:cNvSpPr>
            <a:spLocks noGrp="1"/>
          </p:cNvSpPr>
          <p:nvPr>
            <p:ph type="title"/>
          </p:nvPr>
        </p:nvSpPr>
        <p:spPr>
          <a:xfrm>
            <a:off x="2454533" y="4408038"/>
            <a:ext cx="8952951" cy="1914484"/>
          </a:xfrm>
        </p:spPr>
        <p:txBody>
          <a:bodyPr vert="horz" lIns="91440" tIns="45720" rIns="91440" bIns="45720" rtlCol="0" anchor="b">
            <a:normAutofit/>
          </a:bodyPr>
          <a:lstStyle/>
          <a:p>
            <a:pPr>
              <a:lnSpc>
                <a:spcPct val="90000"/>
              </a:lnSpc>
            </a:pPr>
            <a:r>
              <a:rPr lang="en-US" sz="3200"/>
              <a:t>Discuss the concept of ‘Well-being’  referring to theory, policy and practice.</a:t>
            </a:r>
            <a:br>
              <a:rPr lang="en-US" sz="1800"/>
            </a:br>
            <a:br>
              <a:rPr lang="en-US" sz="1800"/>
            </a:br>
            <a:endParaRPr lang="en-US" sz="1800" dirty="0"/>
          </a:p>
        </p:txBody>
      </p:sp>
      <p:grpSp>
        <p:nvGrpSpPr>
          <p:cNvPr id="119" name="Group 118">
            <a:extLst>
              <a:ext uri="{FF2B5EF4-FFF2-40B4-BE49-F238E27FC236}">
                <a16:creationId xmlns:a16="http://schemas.microsoft.com/office/drawing/2014/main" id="{84A5389E-FAF0-49F8-B7DE-5DB1D39A43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120" name="Freeform 27">
              <a:extLst>
                <a:ext uri="{FF2B5EF4-FFF2-40B4-BE49-F238E27FC236}">
                  <a16:creationId xmlns:a16="http://schemas.microsoft.com/office/drawing/2014/main" id="{38290ECD-2C1E-41E9-B72C-8A74E6A4D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1" name="Freeform 28">
              <a:extLst>
                <a:ext uri="{FF2B5EF4-FFF2-40B4-BE49-F238E27FC236}">
                  <a16:creationId xmlns:a16="http://schemas.microsoft.com/office/drawing/2014/main" id="{D4262E79-CD33-402B-8B11-B973D22F2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22" name="Freeform 29">
              <a:extLst>
                <a:ext uri="{FF2B5EF4-FFF2-40B4-BE49-F238E27FC236}">
                  <a16:creationId xmlns:a16="http://schemas.microsoft.com/office/drawing/2014/main" id="{D4E66077-E4B7-4D37-AAC4-0F2BDF92F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23" name="Freeform 30">
              <a:extLst>
                <a:ext uri="{FF2B5EF4-FFF2-40B4-BE49-F238E27FC236}">
                  <a16:creationId xmlns:a16="http://schemas.microsoft.com/office/drawing/2014/main" id="{C1CA20B0-9D1B-4696-8843-E29F303F5F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24" name="Freeform 31">
              <a:extLst>
                <a:ext uri="{FF2B5EF4-FFF2-40B4-BE49-F238E27FC236}">
                  <a16:creationId xmlns:a16="http://schemas.microsoft.com/office/drawing/2014/main" id="{8D6F844C-835B-426A-B64E-08FFD6F25F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25" name="Freeform 32">
              <a:extLst>
                <a:ext uri="{FF2B5EF4-FFF2-40B4-BE49-F238E27FC236}">
                  <a16:creationId xmlns:a16="http://schemas.microsoft.com/office/drawing/2014/main" id="{0FA43E74-9BE8-4976-92B5-EAE1CE13D6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26" name="Freeform 33">
              <a:extLst>
                <a:ext uri="{FF2B5EF4-FFF2-40B4-BE49-F238E27FC236}">
                  <a16:creationId xmlns:a16="http://schemas.microsoft.com/office/drawing/2014/main" id="{9ACB84C5-04AD-4802-B5BD-57BDC91F7A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27" name="Freeform 34">
              <a:extLst>
                <a:ext uri="{FF2B5EF4-FFF2-40B4-BE49-F238E27FC236}">
                  <a16:creationId xmlns:a16="http://schemas.microsoft.com/office/drawing/2014/main" id="{800BB42D-795C-4D34-B0C0-48C6DCAA5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28" name="Freeform 35">
              <a:extLst>
                <a:ext uri="{FF2B5EF4-FFF2-40B4-BE49-F238E27FC236}">
                  <a16:creationId xmlns:a16="http://schemas.microsoft.com/office/drawing/2014/main" id="{F053FFBE-8DFA-4F0C-8654-84B82FF44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129" name="Freeform 36">
              <a:extLst>
                <a:ext uri="{FF2B5EF4-FFF2-40B4-BE49-F238E27FC236}">
                  <a16:creationId xmlns:a16="http://schemas.microsoft.com/office/drawing/2014/main" id="{CF5AB1EE-3C75-41FC-BAC6-83222999D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130" name="Freeform 37">
              <a:extLst>
                <a:ext uri="{FF2B5EF4-FFF2-40B4-BE49-F238E27FC236}">
                  <a16:creationId xmlns:a16="http://schemas.microsoft.com/office/drawing/2014/main" id="{5EB7AD58-332B-4EA3-9386-08FD9554B4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131" name="Freeform 38">
              <a:extLst>
                <a:ext uri="{FF2B5EF4-FFF2-40B4-BE49-F238E27FC236}">
                  <a16:creationId xmlns:a16="http://schemas.microsoft.com/office/drawing/2014/main" id="{60F8A3C2-0BFB-44EE-9532-B1FE646326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133" name="Rectangle 132">
            <a:extLst>
              <a:ext uri="{FF2B5EF4-FFF2-40B4-BE49-F238E27FC236}">
                <a16:creationId xmlns:a16="http://schemas.microsoft.com/office/drawing/2014/main" id="{AA4E6AA2-BEA6-4D9C-940A-56C57341D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pic>
        <p:nvPicPr>
          <p:cNvPr id="4098" name="Picture 2" descr="Image result for well being">
            <a:extLst>
              <a:ext uri="{FF2B5EF4-FFF2-40B4-BE49-F238E27FC236}">
                <a16:creationId xmlns:a16="http://schemas.microsoft.com/office/drawing/2014/main" id="{A193C811-0257-4C63-9EFC-16DA1E17C1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0585" y="901505"/>
            <a:ext cx="4803648" cy="3602736"/>
          </a:xfrm>
          <a:prstGeom prst="rect">
            <a:avLst/>
          </a:prstGeom>
          <a:noFill/>
          <a:extLst>
            <a:ext uri="{909E8E84-426E-40DD-AFC4-6F175D3DCCD1}">
              <a14:hiddenFill xmlns:a14="http://schemas.microsoft.com/office/drawing/2010/main">
                <a:solidFill>
                  <a:srgbClr val="FFFFFF"/>
                </a:solidFill>
              </a14:hiddenFill>
            </a:ext>
          </a:extLst>
        </p:spPr>
      </p:pic>
      <p:sp>
        <p:nvSpPr>
          <p:cNvPr id="135" name="Freeform 33">
            <a:extLst>
              <a:ext uri="{FF2B5EF4-FFF2-40B4-BE49-F238E27FC236}">
                <a16:creationId xmlns:a16="http://schemas.microsoft.com/office/drawing/2014/main" id="{ED642ED3-CFED-4142-8502-CCC199447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753578"/>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TextBox 5">
            <a:extLst>
              <a:ext uri="{FF2B5EF4-FFF2-40B4-BE49-F238E27FC236}">
                <a16:creationId xmlns:a16="http://schemas.microsoft.com/office/drawing/2014/main" id="{CF11CB57-B078-44C8-8666-F201B6998613}"/>
              </a:ext>
            </a:extLst>
          </p:cNvPr>
          <p:cNvSpPr txBox="1"/>
          <p:nvPr/>
        </p:nvSpPr>
        <p:spPr>
          <a:xfrm>
            <a:off x="3697357" y="925404"/>
            <a:ext cx="1842052" cy="369332"/>
          </a:xfrm>
          <a:prstGeom prst="rect">
            <a:avLst/>
          </a:prstGeom>
          <a:noFill/>
        </p:spPr>
        <p:txBody>
          <a:bodyPr wrap="square" rtlCol="0">
            <a:spAutoFit/>
          </a:bodyPr>
          <a:lstStyle/>
          <a:p>
            <a:r>
              <a:rPr lang="en-GB"/>
              <a:t>(Image 2)</a:t>
            </a:r>
            <a:endParaRPr lang="en-GB" dirty="0"/>
          </a:p>
        </p:txBody>
      </p:sp>
    </p:spTree>
    <p:extLst>
      <p:ext uri="{BB962C8B-B14F-4D97-AF65-F5344CB8AC3E}">
        <p14:creationId xmlns:p14="http://schemas.microsoft.com/office/powerpoint/2010/main" val="1476573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 name="Rectangle 8">
            <a:extLst>
              <a:ext uri="{FF2B5EF4-FFF2-40B4-BE49-F238E27FC236}">
                <a16:creationId xmlns:a16="http://schemas.microsoft.com/office/drawing/2014/main" id="{B2EC7880-C5D9-40A8-A6B0-3198AD07A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4619543" cy="685403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A95E1E-6ACA-49FA-AA11-D5DB9B7BD80E}"/>
              </a:ext>
            </a:extLst>
          </p:cNvPr>
          <p:cNvSpPr>
            <a:spLocks noGrp="1"/>
          </p:cNvSpPr>
          <p:nvPr>
            <p:ph type="title"/>
          </p:nvPr>
        </p:nvSpPr>
        <p:spPr>
          <a:xfrm>
            <a:off x="649224" y="645106"/>
            <a:ext cx="3650279" cy="1259894"/>
          </a:xfrm>
        </p:spPr>
        <p:txBody>
          <a:bodyPr>
            <a:normAutofit/>
          </a:bodyPr>
          <a:lstStyle/>
          <a:p>
            <a:pPr>
              <a:lnSpc>
                <a:spcPct val="90000"/>
              </a:lnSpc>
            </a:pPr>
            <a:r>
              <a:rPr lang="en-GB" sz="2000" dirty="0">
                <a:solidFill>
                  <a:schemeClr val="tx1"/>
                </a:solidFill>
              </a:rPr>
              <a:t>                           </a:t>
            </a:r>
            <a:br>
              <a:rPr lang="en-GB" sz="2000" dirty="0">
                <a:solidFill>
                  <a:schemeClr val="tx1"/>
                </a:solidFill>
              </a:rPr>
            </a:br>
            <a:r>
              <a:rPr lang="en-GB" sz="2000" dirty="0">
                <a:solidFill>
                  <a:schemeClr val="tx1"/>
                </a:solidFill>
              </a:rPr>
              <a:t>Introduction</a:t>
            </a:r>
            <a:br>
              <a:rPr lang="en-GB" sz="2000" dirty="0">
                <a:solidFill>
                  <a:schemeClr val="tx1"/>
                </a:solidFill>
              </a:rPr>
            </a:br>
            <a:br>
              <a:rPr lang="en-GB" sz="2000" dirty="0">
                <a:solidFill>
                  <a:schemeClr val="tx1"/>
                </a:solidFill>
              </a:rPr>
            </a:br>
            <a:endParaRPr lang="en-GB" sz="2000" dirty="0">
              <a:solidFill>
                <a:schemeClr val="tx1"/>
              </a:solidFill>
            </a:endParaRPr>
          </a:p>
        </p:txBody>
      </p:sp>
      <p:sp>
        <p:nvSpPr>
          <p:cNvPr id="3" name="Content Placeholder 2">
            <a:extLst>
              <a:ext uri="{FF2B5EF4-FFF2-40B4-BE49-F238E27FC236}">
                <a16:creationId xmlns:a16="http://schemas.microsoft.com/office/drawing/2014/main" id="{7DF258C3-F2C1-4882-B0C0-516F95E00D5F}"/>
              </a:ext>
            </a:extLst>
          </p:cNvPr>
          <p:cNvSpPr>
            <a:spLocks noGrp="1"/>
          </p:cNvSpPr>
          <p:nvPr>
            <p:ph idx="1"/>
          </p:nvPr>
        </p:nvSpPr>
        <p:spPr>
          <a:xfrm>
            <a:off x="649225" y="2133600"/>
            <a:ext cx="3650278" cy="3759253"/>
          </a:xfrm>
        </p:spPr>
        <p:txBody>
          <a:bodyPr>
            <a:normAutofit/>
          </a:bodyPr>
          <a:lstStyle/>
          <a:p>
            <a:pPr>
              <a:lnSpc>
                <a:spcPct val="90000"/>
              </a:lnSpc>
              <a:buClr>
                <a:srgbClr val="CEE280"/>
              </a:buClr>
            </a:pPr>
            <a:r>
              <a:rPr lang="en-GB" sz="1600" dirty="0"/>
              <a:t>What is well-being?</a:t>
            </a:r>
          </a:p>
          <a:p>
            <a:pPr>
              <a:lnSpc>
                <a:spcPct val="90000"/>
              </a:lnSpc>
              <a:buClr>
                <a:srgbClr val="CEE280"/>
              </a:buClr>
            </a:pPr>
            <a:r>
              <a:rPr lang="en-GB" sz="1600" dirty="0"/>
              <a:t>Definition of Wellbeing?</a:t>
            </a:r>
          </a:p>
          <a:p>
            <a:pPr>
              <a:lnSpc>
                <a:spcPct val="90000"/>
              </a:lnSpc>
              <a:buClr>
                <a:srgbClr val="CEE280"/>
              </a:buClr>
            </a:pPr>
            <a:r>
              <a:rPr lang="en-GB" sz="1600" dirty="0"/>
              <a:t>Theory</a:t>
            </a:r>
          </a:p>
          <a:p>
            <a:pPr>
              <a:lnSpc>
                <a:spcPct val="90000"/>
              </a:lnSpc>
              <a:buClr>
                <a:srgbClr val="CEE280"/>
              </a:buClr>
            </a:pPr>
            <a:r>
              <a:rPr lang="en-GB" sz="1600" dirty="0"/>
              <a:t>What is the government doing to promote well-being?</a:t>
            </a:r>
          </a:p>
          <a:p>
            <a:pPr>
              <a:lnSpc>
                <a:spcPct val="90000"/>
              </a:lnSpc>
              <a:buClr>
                <a:srgbClr val="CEE280"/>
              </a:buClr>
            </a:pPr>
            <a:r>
              <a:rPr lang="en-GB" sz="1600" dirty="0"/>
              <a:t>Ceredigion Local Well-being Plan 2018-2023</a:t>
            </a:r>
          </a:p>
          <a:p>
            <a:pPr>
              <a:lnSpc>
                <a:spcPct val="90000"/>
              </a:lnSpc>
              <a:buClr>
                <a:srgbClr val="CEE280"/>
              </a:buClr>
            </a:pPr>
            <a:r>
              <a:rPr lang="en-GB" sz="1600" dirty="0"/>
              <a:t>The Wheel of Well-being</a:t>
            </a:r>
          </a:p>
          <a:p>
            <a:pPr>
              <a:lnSpc>
                <a:spcPct val="90000"/>
              </a:lnSpc>
              <a:buClr>
                <a:srgbClr val="CEE280"/>
              </a:buClr>
            </a:pPr>
            <a:r>
              <a:rPr lang="en-GB" sz="1600" dirty="0"/>
              <a:t>Legislation</a:t>
            </a:r>
          </a:p>
          <a:p>
            <a:pPr>
              <a:lnSpc>
                <a:spcPct val="90000"/>
              </a:lnSpc>
              <a:buClr>
                <a:srgbClr val="CEE280"/>
              </a:buClr>
            </a:pPr>
            <a:r>
              <a:rPr lang="en-GB" sz="1600" dirty="0"/>
              <a:t>Practice</a:t>
            </a:r>
          </a:p>
          <a:p>
            <a:pPr>
              <a:lnSpc>
                <a:spcPct val="90000"/>
              </a:lnSpc>
              <a:buClr>
                <a:srgbClr val="CEE280"/>
              </a:buClr>
            </a:pPr>
            <a:r>
              <a:rPr lang="en-GB" sz="1600" dirty="0"/>
              <a:t>Conclusion</a:t>
            </a:r>
          </a:p>
          <a:p>
            <a:pPr>
              <a:lnSpc>
                <a:spcPct val="90000"/>
              </a:lnSpc>
              <a:buClr>
                <a:srgbClr val="CEE280"/>
              </a:buClr>
            </a:pPr>
            <a:endParaRPr lang="en-GB" sz="1500" dirty="0"/>
          </a:p>
        </p:txBody>
      </p:sp>
      <p:pic>
        <p:nvPicPr>
          <p:cNvPr id="4" name="Picture 3">
            <a:extLst>
              <a:ext uri="{FF2B5EF4-FFF2-40B4-BE49-F238E27FC236}">
                <a16:creationId xmlns:a16="http://schemas.microsoft.com/office/drawing/2014/main" id="{A74661AF-67AE-4156-8F73-5E85BF03FB86}"/>
              </a:ext>
            </a:extLst>
          </p:cNvPr>
          <p:cNvPicPr>
            <a:picLocks noChangeAspect="1"/>
          </p:cNvPicPr>
          <p:nvPr/>
        </p:nvPicPr>
        <p:blipFill rotWithShape="1">
          <a:blip r:embed="rId2"/>
          <a:srcRect t="9435" r="-1" b="-1"/>
          <a:stretch/>
        </p:blipFill>
        <p:spPr>
          <a:xfrm>
            <a:off x="4619543" y="10"/>
            <a:ext cx="7572457" cy="6857990"/>
          </a:xfrm>
          <a:prstGeom prst="rect">
            <a:avLst/>
          </a:prstGeom>
        </p:spPr>
      </p:pic>
      <p:sp>
        <p:nvSpPr>
          <p:cNvPr id="5" name="TextBox 4">
            <a:extLst>
              <a:ext uri="{FF2B5EF4-FFF2-40B4-BE49-F238E27FC236}">
                <a16:creationId xmlns:a16="http://schemas.microsoft.com/office/drawing/2014/main" id="{E7D220D6-C552-4A6A-AD30-369472715D83}"/>
              </a:ext>
            </a:extLst>
          </p:cNvPr>
          <p:cNvSpPr txBox="1"/>
          <p:nvPr/>
        </p:nvSpPr>
        <p:spPr>
          <a:xfrm>
            <a:off x="10336696" y="6493565"/>
            <a:ext cx="1603513" cy="369332"/>
          </a:xfrm>
          <a:prstGeom prst="rect">
            <a:avLst/>
          </a:prstGeom>
          <a:noFill/>
        </p:spPr>
        <p:txBody>
          <a:bodyPr wrap="square" rtlCol="0">
            <a:spAutoFit/>
          </a:bodyPr>
          <a:lstStyle/>
          <a:p>
            <a:r>
              <a:rPr lang="en-GB" dirty="0"/>
              <a:t>Image 3</a:t>
            </a:r>
          </a:p>
        </p:txBody>
      </p:sp>
      <p:sp>
        <p:nvSpPr>
          <p:cNvPr id="6" name="TextBox 5">
            <a:extLst>
              <a:ext uri="{FF2B5EF4-FFF2-40B4-BE49-F238E27FC236}">
                <a16:creationId xmlns:a16="http://schemas.microsoft.com/office/drawing/2014/main" id="{82EF288E-C170-472C-9250-C2B2FB0D770B}"/>
              </a:ext>
            </a:extLst>
          </p:cNvPr>
          <p:cNvSpPr txBox="1"/>
          <p:nvPr/>
        </p:nvSpPr>
        <p:spPr>
          <a:xfrm>
            <a:off x="9925878" y="238539"/>
            <a:ext cx="1855305" cy="369332"/>
          </a:xfrm>
          <a:prstGeom prst="rect">
            <a:avLst/>
          </a:prstGeom>
          <a:noFill/>
        </p:spPr>
        <p:txBody>
          <a:bodyPr wrap="square" rtlCol="0">
            <a:spAutoFit/>
          </a:bodyPr>
          <a:lstStyle/>
          <a:p>
            <a:r>
              <a:rPr lang="en-GB" dirty="0">
                <a:solidFill>
                  <a:schemeClr val="bg1"/>
                </a:solidFill>
              </a:rPr>
              <a:t>Image 3</a:t>
            </a:r>
          </a:p>
        </p:txBody>
      </p:sp>
    </p:spTree>
    <p:extLst>
      <p:ext uri="{BB962C8B-B14F-4D97-AF65-F5344CB8AC3E}">
        <p14:creationId xmlns:p14="http://schemas.microsoft.com/office/powerpoint/2010/main" val="302260279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04E9F44E-02E7-4A97-B7DB-1DB0F1F4EB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52" name="Freeform 11">
              <a:extLst>
                <a:ext uri="{FF2B5EF4-FFF2-40B4-BE49-F238E27FC236}">
                  <a16:creationId xmlns:a16="http://schemas.microsoft.com/office/drawing/2014/main" id="{154F2546-BFC4-4B9A-B22A-40C22269F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53" name="Freeform 12">
              <a:extLst>
                <a:ext uri="{FF2B5EF4-FFF2-40B4-BE49-F238E27FC236}">
                  <a16:creationId xmlns:a16="http://schemas.microsoft.com/office/drawing/2014/main" id="{4BB2355B-3CC7-4F78-AEE5-42361DBF49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54" name="Freeform 13">
              <a:extLst>
                <a:ext uri="{FF2B5EF4-FFF2-40B4-BE49-F238E27FC236}">
                  <a16:creationId xmlns:a16="http://schemas.microsoft.com/office/drawing/2014/main" id="{031B8A19-2FD3-4302-91CF-C8B6F93B3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5" name="Freeform 14">
              <a:extLst>
                <a:ext uri="{FF2B5EF4-FFF2-40B4-BE49-F238E27FC236}">
                  <a16:creationId xmlns:a16="http://schemas.microsoft.com/office/drawing/2014/main" id="{73162A24-700C-424E-96EC-86CB156D05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6" name="Freeform 15">
              <a:extLst>
                <a:ext uri="{FF2B5EF4-FFF2-40B4-BE49-F238E27FC236}">
                  <a16:creationId xmlns:a16="http://schemas.microsoft.com/office/drawing/2014/main" id="{1F0C1D92-E435-4491-B392-AB951E055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7" name="Freeform 16">
              <a:extLst>
                <a:ext uri="{FF2B5EF4-FFF2-40B4-BE49-F238E27FC236}">
                  <a16:creationId xmlns:a16="http://schemas.microsoft.com/office/drawing/2014/main" id="{0212CAD4-9EC5-41A6-B23D-EBA0527104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8" name="Freeform 17">
              <a:extLst>
                <a:ext uri="{FF2B5EF4-FFF2-40B4-BE49-F238E27FC236}">
                  <a16:creationId xmlns:a16="http://schemas.microsoft.com/office/drawing/2014/main" id="{6EFDEEEF-07D4-42EA-BAF2-B6FB6442DD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9" name="Freeform 18">
              <a:extLst>
                <a:ext uri="{FF2B5EF4-FFF2-40B4-BE49-F238E27FC236}">
                  <a16:creationId xmlns:a16="http://schemas.microsoft.com/office/drawing/2014/main" id="{2F4FA7A2-4814-4283-AED6-51BE57860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60" name="Freeform 19">
              <a:extLst>
                <a:ext uri="{FF2B5EF4-FFF2-40B4-BE49-F238E27FC236}">
                  <a16:creationId xmlns:a16="http://schemas.microsoft.com/office/drawing/2014/main" id="{3A80AF23-BF8E-4209-B9DE-1D2A637B4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61" name="Freeform 20">
              <a:extLst>
                <a:ext uri="{FF2B5EF4-FFF2-40B4-BE49-F238E27FC236}">
                  <a16:creationId xmlns:a16="http://schemas.microsoft.com/office/drawing/2014/main" id="{19128847-0CCA-451D-A00A-2855A4D6D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62" name="Freeform 21">
              <a:extLst>
                <a:ext uri="{FF2B5EF4-FFF2-40B4-BE49-F238E27FC236}">
                  <a16:creationId xmlns:a16="http://schemas.microsoft.com/office/drawing/2014/main" id="{5007ABF4-C6D7-4D5A-B621-E22A6CDE24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63" name="Freeform 22">
              <a:extLst>
                <a:ext uri="{FF2B5EF4-FFF2-40B4-BE49-F238E27FC236}">
                  <a16:creationId xmlns:a16="http://schemas.microsoft.com/office/drawing/2014/main" id="{C626D9E0-6E9C-49D1-9350-E85A88DD3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5" name="Group 64">
            <a:extLst>
              <a:ext uri="{FF2B5EF4-FFF2-40B4-BE49-F238E27FC236}">
                <a16:creationId xmlns:a16="http://schemas.microsoft.com/office/drawing/2014/main" id="{3F22DE9C-F188-48E2-A82C-4434A8EEEA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66" name="Freeform 27">
              <a:extLst>
                <a:ext uri="{FF2B5EF4-FFF2-40B4-BE49-F238E27FC236}">
                  <a16:creationId xmlns:a16="http://schemas.microsoft.com/office/drawing/2014/main" id="{02013AA2-1F55-4C5D-AA37-2F66C2056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7" name="Freeform 28">
              <a:extLst>
                <a:ext uri="{FF2B5EF4-FFF2-40B4-BE49-F238E27FC236}">
                  <a16:creationId xmlns:a16="http://schemas.microsoft.com/office/drawing/2014/main" id="{1FB61D00-6151-464C-A1C0-2F19F6413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8" name="Freeform 29">
              <a:extLst>
                <a:ext uri="{FF2B5EF4-FFF2-40B4-BE49-F238E27FC236}">
                  <a16:creationId xmlns:a16="http://schemas.microsoft.com/office/drawing/2014/main" id="{A5ED6B64-D948-4BCE-9D88-5BB2FDD8F3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9" name="Freeform 30">
              <a:extLst>
                <a:ext uri="{FF2B5EF4-FFF2-40B4-BE49-F238E27FC236}">
                  <a16:creationId xmlns:a16="http://schemas.microsoft.com/office/drawing/2014/main" id="{F89D4BEB-9156-4620-A774-3B780CC758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70" name="Freeform 31">
              <a:extLst>
                <a:ext uri="{FF2B5EF4-FFF2-40B4-BE49-F238E27FC236}">
                  <a16:creationId xmlns:a16="http://schemas.microsoft.com/office/drawing/2014/main" id="{B4A8D726-AC9C-413C-BA61-279C42A85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71" name="Freeform 32">
              <a:extLst>
                <a:ext uri="{FF2B5EF4-FFF2-40B4-BE49-F238E27FC236}">
                  <a16:creationId xmlns:a16="http://schemas.microsoft.com/office/drawing/2014/main" id="{F17D811C-C413-4847-8A99-0C428A5835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72" name="Freeform 33">
              <a:extLst>
                <a:ext uri="{FF2B5EF4-FFF2-40B4-BE49-F238E27FC236}">
                  <a16:creationId xmlns:a16="http://schemas.microsoft.com/office/drawing/2014/main" id="{75BC74C6-A8D3-43B7-88D6-D36F1C038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73" name="Freeform 34">
              <a:extLst>
                <a:ext uri="{FF2B5EF4-FFF2-40B4-BE49-F238E27FC236}">
                  <a16:creationId xmlns:a16="http://schemas.microsoft.com/office/drawing/2014/main" id="{57EEDAFB-AA1B-4B29-B0D8-E3F097A308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74" name="Freeform 35">
              <a:extLst>
                <a:ext uri="{FF2B5EF4-FFF2-40B4-BE49-F238E27FC236}">
                  <a16:creationId xmlns:a16="http://schemas.microsoft.com/office/drawing/2014/main" id="{2037E8F3-503E-4F56-81D4-C0058A8556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5" name="Freeform 36">
              <a:extLst>
                <a:ext uri="{FF2B5EF4-FFF2-40B4-BE49-F238E27FC236}">
                  <a16:creationId xmlns:a16="http://schemas.microsoft.com/office/drawing/2014/main" id="{B3B14D57-F75A-402A-B35D-98E84AD685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6" name="Freeform 37">
              <a:extLst>
                <a:ext uri="{FF2B5EF4-FFF2-40B4-BE49-F238E27FC236}">
                  <a16:creationId xmlns:a16="http://schemas.microsoft.com/office/drawing/2014/main" id="{4AFB6E2F-5AF1-4DB0-851C-8F7492A9E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7" name="Freeform 38">
              <a:extLst>
                <a:ext uri="{FF2B5EF4-FFF2-40B4-BE49-F238E27FC236}">
                  <a16:creationId xmlns:a16="http://schemas.microsoft.com/office/drawing/2014/main" id="{6725B281-5E62-47B4-873A-9B1261423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9" name="Rectangle 78">
            <a:extLst>
              <a:ext uri="{FF2B5EF4-FFF2-40B4-BE49-F238E27FC236}">
                <a16:creationId xmlns:a16="http://schemas.microsoft.com/office/drawing/2014/main" id="{6A10670B-6568-4038-91D8-392C78C0CF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1" name="Freeform 6">
            <a:extLst>
              <a:ext uri="{FF2B5EF4-FFF2-40B4-BE49-F238E27FC236}">
                <a16:creationId xmlns:a16="http://schemas.microsoft.com/office/drawing/2014/main" id="{62163DB6-3EE7-474C-8726-1A05F7DE4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useBgFill="1">
        <p:nvSpPr>
          <p:cNvPr id="83" name="Rectangle 82">
            <a:extLst>
              <a:ext uri="{FF2B5EF4-FFF2-40B4-BE49-F238E27FC236}">
                <a16:creationId xmlns:a16="http://schemas.microsoft.com/office/drawing/2014/main" id="{F81819F9-8CAC-4A6C-8F06-0482027F9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4">
            <a:extLst>
              <a:ext uri="{FF2B5EF4-FFF2-40B4-BE49-F238E27FC236}">
                <a16:creationId xmlns:a16="http://schemas.microsoft.com/office/drawing/2014/main" id="{94946E29-820B-40D6-B7A8-FAFA175CDC03}"/>
              </a:ext>
            </a:extLst>
          </p:cNvPr>
          <p:cNvSpPr>
            <a:spLocks noGrp="1"/>
          </p:cNvSpPr>
          <p:nvPr>
            <p:ph type="body" idx="1"/>
          </p:nvPr>
        </p:nvSpPr>
        <p:spPr>
          <a:xfrm>
            <a:off x="3214795" y="2328961"/>
            <a:ext cx="8131550" cy="4707269"/>
          </a:xfrm>
        </p:spPr>
        <p:txBody>
          <a:bodyPr vert="horz" lIns="91440" tIns="45720" rIns="91440" bIns="45720" rtlCol="0" anchor="t">
            <a:normAutofit/>
          </a:bodyPr>
          <a:lstStyle/>
          <a:p>
            <a:r>
              <a:rPr lang="en-US" sz="1800" dirty="0"/>
              <a:t>Defining well-being has been an ongoing challenge for many years. The question  ‘what is well-being?’ currently remains unanswered, leaving an unclear interpretation within todays society (</a:t>
            </a:r>
            <a:r>
              <a:rPr lang="en-GB" sz="1800" dirty="0"/>
              <a:t>Dodge, R., Daly, A., </a:t>
            </a:r>
            <a:r>
              <a:rPr lang="en-GB" sz="1800" dirty="0" err="1"/>
              <a:t>Huyton</a:t>
            </a:r>
            <a:r>
              <a:rPr lang="en-GB" sz="1800" dirty="0"/>
              <a:t>, J., &amp; Sanders, L, 2012).</a:t>
            </a:r>
          </a:p>
          <a:p>
            <a:endParaRPr lang="en-GB" dirty="0"/>
          </a:p>
          <a:p>
            <a:r>
              <a:rPr lang="en-GB" dirty="0"/>
              <a:t>Well-being is essential to the quality of life. For example, relating to the satisfaction of material, biological, psychological, social, and cultural needs. Health and well-being impact on an individuals capability to meet their aspirations and overall quality of life (Zikmund, 2003).</a:t>
            </a:r>
          </a:p>
          <a:p>
            <a:endParaRPr lang="en-GB" dirty="0"/>
          </a:p>
          <a:p>
            <a:endParaRPr lang="en-US" sz="1800" dirty="0"/>
          </a:p>
          <a:p>
            <a:endParaRPr lang="en-US" sz="1800" dirty="0"/>
          </a:p>
        </p:txBody>
      </p:sp>
      <p:sp>
        <p:nvSpPr>
          <p:cNvPr id="4" name="Title 3">
            <a:extLst>
              <a:ext uri="{FF2B5EF4-FFF2-40B4-BE49-F238E27FC236}">
                <a16:creationId xmlns:a16="http://schemas.microsoft.com/office/drawing/2014/main" id="{FF0D222A-9348-4CD4-A572-C7DCFFE285A0}"/>
              </a:ext>
            </a:extLst>
          </p:cNvPr>
          <p:cNvSpPr>
            <a:spLocks noGrp="1"/>
          </p:cNvSpPr>
          <p:nvPr>
            <p:ph type="title"/>
          </p:nvPr>
        </p:nvSpPr>
        <p:spPr>
          <a:xfrm>
            <a:off x="1506322" y="949239"/>
            <a:ext cx="8131550" cy="1336393"/>
          </a:xfrm>
        </p:spPr>
        <p:txBody>
          <a:bodyPr vert="horz" lIns="91440" tIns="45720" rIns="91440" bIns="45720" rtlCol="0" anchor="b">
            <a:normAutofit/>
          </a:bodyPr>
          <a:lstStyle/>
          <a:p>
            <a:pPr algn="ctr"/>
            <a:br>
              <a:rPr lang="en-US" sz="5400" dirty="0"/>
            </a:br>
            <a:r>
              <a:rPr lang="en-US" sz="2000" dirty="0"/>
              <a:t>The challenge of defining Well-being</a:t>
            </a:r>
          </a:p>
        </p:txBody>
      </p:sp>
      <p:sp>
        <p:nvSpPr>
          <p:cNvPr id="85" name="Rectangle 84">
            <a:extLst>
              <a:ext uri="{FF2B5EF4-FFF2-40B4-BE49-F238E27FC236}">
                <a16:creationId xmlns:a16="http://schemas.microsoft.com/office/drawing/2014/main" id="{4A98CC08-AEC2-4E8F-8F52-0F5C6372D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7" name="Group 86">
            <a:extLst>
              <a:ext uri="{FF2B5EF4-FFF2-40B4-BE49-F238E27FC236}">
                <a16:creationId xmlns:a16="http://schemas.microsoft.com/office/drawing/2014/main" id="{5D1545E6-EB3C-4478-A661-A2CA963F12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88" name="Freeform 11">
              <a:extLst>
                <a:ext uri="{FF2B5EF4-FFF2-40B4-BE49-F238E27FC236}">
                  <a16:creationId xmlns:a16="http://schemas.microsoft.com/office/drawing/2014/main" id="{B2E5B960-0C5D-4F77-8E9F-9F3D883D8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89" name="Freeform 12">
              <a:extLst>
                <a:ext uri="{FF2B5EF4-FFF2-40B4-BE49-F238E27FC236}">
                  <a16:creationId xmlns:a16="http://schemas.microsoft.com/office/drawing/2014/main" id="{258E44FC-92AD-43A0-BB05-DB268C82D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90" name="Freeform 13">
              <a:extLst>
                <a:ext uri="{FF2B5EF4-FFF2-40B4-BE49-F238E27FC236}">
                  <a16:creationId xmlns:a16="http://schemas.microsoft.com/office/drawing/2014/main" id="{C63D3083-A56C-4199-8DE0-63C8BE9EDF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91" name="Freeform 14">
              <a:extLst>
                <a:ext uri="{FF2B5EF4-FFF2-40B4-BE49-F238E27FC236}">
                  <a16:creationId xmlns:a16="http://schemas.microsoft.com/office/drawing/2014/main" id="{C7CD3581-635D-438F-A64F-68404E7AE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92" name="Freeform 15">
              <a:extLst>
                <a:ext uri="{FF2B5EF4-FFF2-40B4-BE49-F238E27FC236}">
                  <a16:creationId xmlns:a16="http://schemas.microsoft.com/office/drawing/2014/main" id="{AD6904C0-211C-41A2-BDB8-3B07C90BB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93" name="Freeform 16">
              <a:extLst>
                <a:ext uri="{FF2B5EF4-FFF2-40B4-BE49-F238E27FC236}">
                  <a16:creationId xmlns:a16="http://schemas.microsoft.com/office/drawing/2014/main" id="{B0837DA6-CAF9-4E78-A39E-6358EDE2B1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94" name="Freeform 17">
              <a:extLst>
                <a:ext uri="{FF2B5EF4-FFF2-40B4-BE49-F238E27FC236}">
                  <a16:creationId xmlns:a16="http://schemas.microsoft.com/office/drawing/2014/main" id="{0A99DD7D-3AB3-471E-842F-8AFEA09D07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95" name="Freeform 18">
              <a:extLst>
                <a:ext uri="{FF2B5EF4-FFF2-40B4-BE49-F238E27FC236}">
                  <a16:creationId xmlns:a16="http://schemas.microsoft.com/office/drawing/2014/main" id="{9C70B0D4-92FE-478F-86BD-93BA2C4DF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96" name="Freeform 19">
              <a:extLst>
                <a:ext uri="{FF2B5EF4-FFF2-40B4-BE49-F238E27FC236}">
                  <a16:creationId xmlns:a16="http://schemas.microsoft.com/office/drawing/2014/main" id="{C9156BE6-11D4-4696-9E3F-C325BFAC81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97" name="Freeform 20">
              <a:extLst>
                <a:ext uri="{FF2B5EF4-FFF2-40B4-BE49-F238E27FC236}">
                  <a16:creationId xmlns:a16="http://schemas.microsoft.com/office/drawing/2014/main" id="{4E667226-1D20-4A9D-BBE3-AC17EA436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98" name="Freeform 21">
              <a:extLst>
                <a:ext uri="{FF2B5EF4-FFF2-40B4-BE49-F238E27FC236}">
                  <a16:creationId xmlns:a16="http://schemas.microsoft.com/office/drawing/2014/main" id="{2F87E3B6-5202-4434-9B26-42B46774F3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99" name="Freeform 22">
              <a:extLst>
                <a:ext uri="{FF2B5EF4-FFF2-40B4-BE49-F238E27FC236}">
                  <a16:creationId xmlns:a16="http://schemas.microsoft.com/office/drawing/2014/main" id="{AEA5E85F-F1F4-40E4-A62C-95324F674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1" name="Group 100">
            <a:extLst>
              <a:ext uri="{FF2B5EF4-FFF2-40B4-BE49-F238E27FC236}">
                <a16:creationId xmlns:a16="http://schemas.microsoft.com/office/drawing/2014/main" id="{40A75861-F6C5-44A9-B161-B03701CBDE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102" name="Freeform 27">
              <a:extLst>
                <a:ext uri="{FF2B5EF4-FFF2-40B4-BE49-F238E27FC236}">
                  <a16:creationId xmlns:a16="http://schemas.microsoft.com/office/drawing/2014/main" id="{72EE642D-4F69-47C0-99BA-CE4350357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03" name="Freeform 28">
              <a:extLst>
                <a:ext uri="{FF2B5EF4-FFF2-40B4-BE49-F238E27FC236}">
                  <a16:creationId xmlns:a16="http://schemas.microsoft.com/office/drawing/2014/main" id="{26178CE4-DA2D-46EA-AB8D-341C5AC563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04" name="Freeform 29">
              <a:extLst>
                <a:ext uri="{FF2B5EF4-FFF2-40B4-BE49-F238E27FC236}">
                  <a16:creationId xmlns:a16="http://schemas.microsoft.com/office/drawing/2014/main" id="{698E9F53-8381-4FA5-A510-846925D242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05" name="Freeform 30">
              <a:extLst>
                <a:ext uri="{FF2B5EF4-FFF2-40B4-BE49-F238E27FC236}">
                  <a16:creationId xmlns:a16="http://schemas.microsoft.com/office/drawing/2014/main" id="{B13CE284-F21E-411B-BB8E-9C03B853C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06" name="Freeform 31">
              <a:extLst>
                <a:ext uri="{FF2B5EF4-FFF2-40B4-BE49-F238E27FC236}">
                  <a16:creationId xmlns:a16="http://schemas.microsoft.com/office/drawing/2014/main" id="{23DF4578-4703-437C-A797-2A2D0CEE5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07" name="Freeform 32">
              <a:extLst>
                <a:ext uri="{FF2B5EF4-FFF2-40B4-BE49-F238E27FC236}">
                  <a16:creationId xmlns:a16="http://schemas.microsoft.com/office/drawing/2014/main" id="{F878F330-AF64-4F8F-88FD-A4A408D6D3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08" name="Freeform 33">
              <a:extLst>
                <a:ext uri="{FF2B5EF4-FFF2-40B4-BE49-F238E27FC236}">
                  <a16:creationId xmlns:a16="http://schemas.microsoft.com/office/drawing/2014/main" id="{AC9B00BF-4FB7-42FA-BBBD-7DB54ED3F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09" name="Freeform 34">
              <a:extLst>
                <a:ext uri="{FF2B5EF4-FFF2-40B4-BE49-F238E27FC236}">
                  <a16:creationId xmlns:a16="http://schemas.microsoft.com/office/drawing/2014/main" id="{BD3D64CA-2AAD-4609-8DAA-3EAD4609A6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10" name="Freeform 35">
              <a:extLst>
                <a:ext uri="{FF2B5EF4-FFF2-40B4-BE49-F238E27FC236}">
                  <a16:creationId xmlns:a16="http://schemas.microsoft.com/office/drawing/2014/main" id="{C669E05A-8550-4E91-B29E-E1912228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111" name="Freeform 36">
              <a:extLst>
                <a:ext uri="{FF2B5EF4-FFF2-40B4-BE49-F238E27FC236}">
                  <a16:creationId xmlns:a16="http://schemas.microsoft.com/office/drawing/2014/main" id="{F8C1FD53-1E8F-46CA-BC2D-FCEC4DAE0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112" name="Freeform 37">
              <a:extLst>
                <a:ext uri="{FF2B5EF4-FFF2-40B4-BE49-F238E27FC236}">
                  <a16:creationId xmlns:a16="http://schemas.microsoft.com/office/drawing/2014/main" id="{CC97A31F-CFDE-4EA3-98F1-13FDD16702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113" name="Freeform 38">
              <a:extLst>
                <a:ext uri="{FF2B5EF4-FFF2-40B4-BE49-F238E27FC236}">
                  <a16:creationId xmlns:a16="http://schemas.microsoft.com/office/drawing/2014/main" id="{9E1540E7-E6C3-4907-B70A-B175683655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115" name="Freeform 11">
            <a:extLst>
              <a:ext uri="{FF2B5EF4-FFF2-40B4-BE49-F238E27FC236}">
                <a16:creationId xmlns:a16="http://schemas.microsoft.com/office/drawing/2014/main" id="{1310EFE2-B91D-47E7-B117-C2A802800A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6" name="TextBox 5">
            <a:extLst>
              <a:ext uri="{FF2B5EF4-FFF2-40B4-BE49-F238E27FC236}">
                <a16:creationId xmlns:a16="http://schemas.microsoft.com/office/drawing/2014/main" id="{09F15252-0157-43BF-9903-79F319F4B4BC}"/>
              </a:ext>
            </a:extLst>
          </p:cNvPr>
          <p:cNvSpPr txBox="1"/>
          <p:nvPr/>
        </p:nvSpPr>
        <p:spPr>
          <a:xfrm>
            <a:off x="4174958" y="730437"/>
            <a:ext cx="6814131" cy="584775"/>
          </a:xfrm>
          <a:prstGeom prst="rect">
            <a:avLst/>
          </a:prstGeom>
          <a:noFill/>
        </p:spPr>
        <p:txBody>
          <a:bodyPr wrap="square" rtlCol="0">
            <a:spAutoFit/>
          </a:bodyPr>
          <a:lstStyle/>
          <a:p>
            <a:pPr algn="ctr"/>
            <a:r>
              <a:rPr lang="en-GB" sz="3200" dirty="0"/>
              <a:t>What is Well-being?</a:t>
            </a:r>
          </a:p>
        </p:txBody>
      </p:sp>
    </p:spTree>
    <p:extLst>
      <p:ext uri="{BB962C8B-B14F-4D97-AF65-F5344CB8AC3E}">
        <p14:creationId xmlns:p14="http://schemas.microsoft.com/office/powerpoint/2010/main" val="195306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56301-5F0A-48E7-A1F1-E1F6312CDA6B}"/>
              </a:ext>
            </a:extLst>
          </p:cNvPr>
          <p:cNvSpPr txBox="1"/>
          <p:nvPr/>
        </p:nvSpPr>
        <p:spPr>
          <a:xfrm>
            <a:off x="1361573" y="424943"/>
            <a:ext cx="9468853" cy="6924973"/>
          </a:xfrm>
          <a:prstGeom prst="rect">
            <a:avLst/>
          </a:prstGeom>
          <a:noFill/>
        </p:spPr>
        <p:txBody>
          <a:bodyPr wrap="square" rtlCol="0">
            <a:spAutoFit/>
          </a:bodyPr>
          <a:lstStyle/>
          <a:p>
            <a:pPr algn="ctr"/>
            <a:r>
              <a:rPr lang="en-GB" sz="3200" dirty="0"/>
              <a:t>Definition of Well-being</a:t>
            </a:r>
          </a:p>
          <a:p>
            <a:pPr algn="ctr"/>
            <a:endParaRPr lang="en-GB" sz="3200" dirty="0"/>
          </a:p>
          <a:p>
            <a:endParaRPr lang="en-GB" dirty="0"/>
          </a:p>
          <a:p>
            <a:endParaRPr lang="en-GB" dirty="0"/>
          </a:p>
          <a:p>
            <a:r>
              <a:rPr lang="en-GB" sz="2000" dirty="0"/>
              <a:t>Shah and Marks (2004, p. 2) define wellbeing to be:</a:t>
            </a:r>
          </a:p>
          <a:p>
            <a:endParaRPr lang="en-GB" dirty="0"/>
          </a:p>
          <a:p>
            <a:r>
              <a:rPr lang="en-GB" dirty="0"/>
              <a:t>‘Well-being is more than just happiness. As well as feeling satisfied and happy,</a:t>
            </a:r>
          </a:p>
          <a:p>
            <a:r>
              <a:rPr lang="en-GB" dirty="0"/>
              <a:t>well-being means developing as a person, being fulfilled, and making a</a:t>
            </a:r>
          </a:p>
          <a:p>
            <a:r>
              <a:rPr lang="en-GB" dirty="0"/>
              <a:t>contribution to the community.’</a:t>
            </a:r>
          </a:p>
          <a:p>
            <a:endParaRPr lang="en-GB" dirty="0"/>
          </a:p>
          <a:p>
            <a:endParaRPr lang="en-GB" dirty="0"/>
          </a:p>
          <a:p>
            <a:r>
              <a:rPr lang="en-GB" dirty="0"/>
              <a:t>The US Department for Health and Human Services (2018) defines well-being as follows:</a:t>
            </a:r>
          </a:p>
          <a:p>
            <a:endParaRPr lang="en-GB" dirty="0"/>
          </a:p>
          <a:p>
            <a:r>
              <a:rPr lang="en-GB" dirty="0"/>
              <a:t>‘There is no consensus around a single definition of well-being, but there is general agreement that at minimum, well-being includes the presence of positive emotions and moods (e.g., contentment, happiness), the absence of negative emotions (e.g., depression, anxiety), satisfaction with life, fulfilment and positive functioning.’</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93571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106BEC-980D-43AA-9E83-7CAC24D8AED6}"/>
              </a:ext>
            </a:extLst>
          </p:cNvPr>
          <p:cNvSpPr txBox="1"/>
          <p:nvPr/>
        </p:nvSpPr>
        <p:spPr>
          <a:xfrm>
            <a:off x="2758894" y="95554"/>
            <a:ext cx="5907505" cy="584775"/>
          </a:xfrm>
          <a:prstGeom prst="rect">
            <a:avLst/>
          </a:prstGeom>
          <a:noFill/>
        </p:spPr>
        <p:txBody>
          <a:bodyPr wrap="square" rtlCol="0">
            <a:spAutoFit/>
          </a:bodyPr>
          <a:lstStyle/>
          <a:p>
            <a:pPr algn="ctr"/>
            <a:r>
              <a:rPr lang="en-GB" sz="3200" dirty="0"/>
              <a:t>Theory</a:t>
            </a:r>
          </a:p>
        </p:txBody>
      </p:sp>
      <p:sp>
        <p:nvSpPr>
          <p:cNvPr id="3" name="TextBox 2">
            <a:extLst>
              <a:ext uri="{FF2B5EF4-FFF2-40B4-BE49-F238E27FC236}">
                <a16:creationId xmlns:a16="http://schemas.microsoft.com/office/drawing/2014/main" id="{51D12244-B2E3-4384-938E-911526F2F99B}"/>
              </a:ext>
            </a:extLst>
          </p:cNvPr>
          <p:cNvSpPr txBox="1"/>
          <p:nvPr/>
        </p:nvSpPr>
        <p:spPr>
          <a:xfrm>
            <a:off x="1609441" y="538948"/>
            <a:ext cx="9372599" cy="6832640"/>
          </a:xfrm>
          <a:prstGeom prst="rect">
            <a:avLst/>
          </a:prstGeom>
          <a:noFill/>
        </p:spPr>
        <p:txBody>
          <a:bodyPr wrap="square" rtlCol="0">
            <a:spAutoFit/>
          </a:bodyPr>
          <a:lstStyle/>
          <a:p>
            <a:endParaRPr lang="en-GB" sz="1600" dirty="0"/>
          </a:p>
          <a:p>
            <a:r>
              <a:rPr lang="en-GB" sz="1600" dirty="0"/>
              <a:t>Definition of Theory: ‘A supposition or a system of ideas intended to explain something, especially one based on general principles independent of the thing to be explained’ (Oxford Living Dictionaries, 2017) </a:t>
            </a:r>
          </a:p>
          <a:p>
            <a:endParaRPr lang="en-GB" sz="1600" b="1" i="1" dirty="0"/>
          </a:p>
          <a:p>
            <a:r>
              <a:rPr lang="en-GB" sz="1600" b="1" dirty="0"/>
              <a:t>What does a child’s well-being consist off?</a:t>
            </a:r>
          </a:p>
          <a:p>
            <a:endParaRPr lang="en-GB" sz="1600" dirty="0"/>
          </a:p>
          <a:p>
            <a:r>
              <a:rPr lang="en-GB" sz="1600" dirty="0"/>
              <a:t>Attachment, role of a key person, exercise, good health, food and nutrition, physical care needs, factors affecting health.</a:t>
            </a:r>
          </a:p>
          <a:p>
            <a:endParaRPr lang="en-GB" sz="1600" b="1" dirty="0"/>
          </a:p>
          <a:p>
            <a:r>
              <a:rPr lang="en-GB" sz="1600" dirty="0"/>
              <a:t>Theoretical perspectives on well-being</a:t>
            </a:r>
          </a:p>
          <a:p>
            <a:endParaRPr lang="en-GB" sz="1600" dirty="0"/>
          </a:p>
          <a:p>
            <a:r>
              <a:rPr lang="en-GB" sz="1600" dirty="0"/>
              <a:t>Albert Bandura (Self-Efficacy)</a:t>
            </a:r>
          </a:p>
          <a:p>
            <a:r>
              <a:rPr lang="en-GB" sz="1600" dirty="0"/>
              <a:t>John Bowlby (Attachment Theory)</a:t>
            </a:r>
          </a:p>
          <a:p>
            <a:r>
              <a:rPr lang="en-GB" sz="1600" dirty="0"/>
              <a:t>Abraham Maslow (Hierarchy of Needs)</a:t>
            </a:r>
            <a:endParaRPr lang="en-GB" dirty="0"/>
          </a:p>
          <a:p>
            <a:r>
              <a:rPr lang="en-GB" dirty="0"/>
              <a:t> </a:t>
            </a:r>
          </a:p>
          <a:p>
            <a:r>
              <a:rPr lang="en-GB" dirty="0"/>
              <a:t>‘Children represent the future, and ensuring their physical, socio-emotional and language and cognitive development ought to be a priority for all societies. Children are particularly vulnerable to malnutrition and infectious diseases, many of which can be effectively prevented or treated.’ (WHO, 2018)</a:t>
            </a:r>
          </a:p>
          <a:p>
            <a:endParaRPr lang="en-GB" dirty="0"/>
          </a:p>
          <a:p>
            <a:endParaRPr lang="en-GB"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652238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a:extLst>
              <a:ext uri="{FF2B5EF4-FFF2-40B4-BE49-F238E27FC236}">
                <a16:creationId xmlns:a16="http://schemas.microsoft.com/office/drawing/2014/main" id="{9544CF44-2463-4A3F-9432-615FA5F0221B}"/>
              </a:ext>
            </a:extLst>
          </p:cNvPr>
          <p:cNvSpPr/>
          <p:nvPr/>
        </p:nvSpPr>
        <p:spPr>
          <a:xfrm>
            <a:off x="3922294" y="938463"/>
            <a:ext cx="5618748" cy="5293895"/>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a:extLst>
              <a:ext uri="{FF2B5EF4-FFF2-40B4-BE49-F238E27FC236}">
                <a16:creationId xmlns:a16="http://schemas.microsoft.com/office/drawing/2014/main" id="{253477AC-C14B-4CCF-A86F-7D0763E0FC42}"/>
              </a:ext>
            </a:extLst>
          </p:cNvPr>
          <p:cNvCxnSpPr>
            <a:cxnSpLocks/>
          </p:cNvCxnSpPr>
          <p:nvPr/>
        </p:nvCxnSpPr>
        <p:spPr>
          <a:xfrm>
            <a:off x="5967663" y="2394284"/>
            <a:ext cx="156410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7E16C04-B388-4136-9500-729850474485}"/>
              </a:ext>
            </a:extLst>
          </p:cNvPr>
          <p:cNvCxnSpPr>
            <a:cxnSpLocks/>
          </p:cNvCxnSpPr>
          <p:nvPr/>
        </p:nvCxnSpPr>
        <p:spPr>
          <a:xfrm>
            <a:off x="5432257" y="3332748"/>
            <a:ext cx="262288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55A123-8636-4EC7-B2D5-A3273F449FA0}"/>
              </a:ext>
            </a:extLst>
          </p:cNvPr>
          <p:cNvCxnSpPr>
            <a:cxnSpLocks/>
          </p:cNvCxnSpPr>
          <p:nvPr/>
        </p:nvCxnSpPr>
        <p:spPr>
          <a:xfrm>
            <a:off x="5005137" y="4271211"/>
            <a:ext cx="346509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7C63D37-450B-4471-989E-364EA1185946}"/>
              </a:ext>
            </a:extLst>
          </p:cNvPr>
          <p:cNvCxnSpPr>
            <a:cxnSpLocks/>
          </p:cNvCxnSpPr>
          <p:nvPr/>
        </p:nvCxnSpPr>
        <p:spPr>
          <a:xfrm>
            <a:off x="4451684" y="5317958"/>
            <a:ext cx="4644190"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CF3AABB-547A-4334-9E3F-2FC911C28464}"/>
              </a:ext>
            </a:extLst>
          </p:cNvPr>
          <p:cNvSpPr txBox="1"/>
          <p:nvPr/>
        </p:nvSpPr>
        <p:spPr>
          <a:xfrm>
            <a:off x="6208295" y="2033337"/>
            <a:ext cx="1167063" cy="430887"/>
          </a:xfrm>
          <a:prstGeom prst="rect">
            <a:avLst/>
          </a:prstGeom>
          <a:noFill/>
        </p:spPr>
        <p:txBody>
          <a:bodyPr wrap="square" rtlCol="0">
            <a:spAutoFit/>
          </a:bodyPr>
          <a:lstStyle/>
          <a:p>
            <a:pPr algn="ctr"/>
            <a:r>
              <a:rPr lang="en-GB" sz="1100" dirty="0"/>
              <a:t>Self-actualization</a:t>
            </a:r>
          </a:p>
        </p:txBody>
      </p:sp>
      <p:sp>
        <p:nvSpPr>
          <p:cNvPr id="25" name="TextBox 24">
            <a:extLst>
              <a:ext uri="{FF2B5EF4-FFF2-40B4-BE49-F238E27FC236}">
                <a16:creationId xmlns:a16="http://schemas.microsoft.com/office/drawing/2014/main" id="{83079104-D1BF-425D-A665-70DD16B99961}"/>
              </a:ext>
            </a:extLst>
          </p:cNvPr>
          <p:cNvSpPr txBox="1"/>
          <p:nvPr/>
        </p:nvSpPr>
        <p:spPr>
          <a:xfrm>
            <a:off x="5793205" y="2883932"/>
            <a:ext cx="1876926" cy="276999"/>
          </a:xfrm>
          <a:prstGeom prst="rect">
            <a:avLst/>
          </a:prstGeom>
          <a:noFill/>
        </p:spPr>
        <p:txBody>
          <a:bodyPr wrap="square" rtlCol="0">
            <a:spAutoFit/>
          </a:bodyPr>
          <a:lstStyle/>
          <a:p>
            <a:pPr algn="ctr"/>
            <a:r>
              <a:rPr lang="en-GB" sz="1200" dirty="0"/>
              <a:t>Esteem</a:t>
            </a:r>
          </a:p>
        </p:txBody>
      </p:sp>
      <p:sp>
        <p:nvSpPr>
          <p:cNvPr id="26" name="TextBox 25">
            <a:extLst>
              <a:ext uri="{FF2B5EF4-FFF2-40B4-BE49-F238E27FC236}">
                <a16:creationId xmlns:a16="http://schemas.microsoft.com/office/drawing/2014/main" id="{16D27A82-C906-495D-AC51-BD5AFD1116DB}"/>
              </a:ext>
            </a:extLst>
          </p:cNvPr>
          <p:cNvSpPr txBox="1"/>
          <p:nvPr/>
        </p:nvSpPr>
        <p:spPr>
          <a:xfrm>
            <a:off x="5477375" y="3703748"/>
            <a:ext cx="2532648" cy="276999"/>
          </a:xfrm>
          <a:prstGeom prst="rect">
            <a:avLst/>
          </a:prstGeom>
          <a:noFill/>
        </p:spPr>
        <p:txBody>
          <a:bodyPr wrap="square" rtlCol="0">
            <a:spAutoFit/>
          </a:bodyPr>
          <a:lstStyle/>
          <a:p>
            <a:pPr algn="ctr"/>
            <a:r>
              <a:rPr lang="en-GB" sz="1200" dirty="0"/>
              <a:t>Love/Belonging</a:t>
            </a:r>
          </a:p>
        </p:txBody>
      </p:sp>
      <p:sp>
        <p:nvSpPr>
          <p:cNvPr id="27" name="TextBox 26">
            <a:extLst>
              <a:ext uri="{FF2B5EF4-FFF2-40B4-BE49-F238E27FC236}">
                <a16:creationId xmlns:a16="http://schemas.microsoft.com/office/drawing/2014/main" id="{1E68249E-496F-46EB-891D-E96E8DC9C417}"/>
              </a:ext>
            </a:extLst>
          </p:cNvPr>
          <p:cNvSpPr txBox="1"/>
          <p:nvPr/>
        </p:nvSpPr>
        <p:spPr>
          <a:xfrm>
            <a:off x="5224712" y="4705510"/>
            <a:ext cx="2785311" cy="553998"/>
          </a:xfrm>
          <a:prstGeom prst="rect">
            <a:avLst/>
          </a:prstGeom>
          <a:noFill/>
        </p:spPr>
        <p:txBody>
          <a:bodyPr wrap="square" rtlCol="0">
            <a:spAutoFit/>
          </a:bodyPr>
          <a:lstStyle/>
          <a:p>
            <a:pPr algn="ctr"/>
            <a:r>
              <a:rPr lang="en-GB" sz="1200" dirty="0"/>
              <a:t>Safety</a:t>
            </a:r>
          </a:p>
          <a:p>
            <a:endParaRPr lang="en-GB" dirty="0"/>
          </a:p>
        </p:txBody>
      </p:sp>
      <p:sp>
        <p:nvSpPr>
          <p:cNvPr id="28" name="TextBox 27">
            <a:extLst>
              <a:ext uri="{FF2B5EF4-FFF2-40B4-BE49-F238E27FC236}">
                <a16:creationId xmlns:a16="http://schemas.microsoft.com/office/drawing/2014/main" id="{CDC34BC7-77B9-4BC6-884A-2FED4E4663C3}"/>
              </a:ext>
            </a:extLst>
          </p:cNvPr>
          <p:cNvSpPr txBox="1"/>
          <p:nvPr/>
        </p:nvSpPr>
        <p:spPr>
          <a:xfrm>
            <a:off x="4960017" y="5636659"/>
            <a:ext cx="3441032" cy="276999"/>
          </a:xfrm>
          <a:prstGeom prst="rect">
            <a:avLst/>
          </a:prstGeom>
          <a:noFill/>
        </p:spPr>
        <p:txBody>
          <a:bodyPr wrap="square" rtlCol="0">
            <a:spAutoFit/>
          </a:bodyPr>
          <a:lstStyle/>
          <a:p>
            <a:pPr algn="ctr"/>
            <a:r>
              <a:rPr lang="en-GB" sz="1200" dirty="0"/>
              <a:t>Physiological</a:t>
            </a:r>
          </a:p>
        </p:txBody>
      </p:sp>
      <p:sp>
        <p:nvSpPr>
          <p:cNvPr id="30" name="Rectangle 29">
            <a:extLst>
              <a:ext uri="{FF2B5EF4-FFF2-40B4-BE49-F238E27FC236}">
                <a16:creationId xmlns:a16="http://schemas.microsoft.com/office/drawing/2014/main" id="{5AEAA180-0868-4DCC-9342-ECCF43A7F450}"/>
              </a:ext>
            </a:extLst>
          </p:cNvPr>
          <p:cNvSpPr/>
          <p:nvPr/>
        </p:nvSpPr>
        <p:spPr>
          <a:xfrm>
            <a:off x="1974941" y="938463"/>
            <a:ext cx="2970037" cy="1569660"/>
          </a:xfrm>
          <a:prstGeom prst="rect">
            <a:avLst/>
          </a:prstGeom>
        </p:spPr>
        <p:txBody>
          <a:bodyPr wrap="square">
            <a:spAutoFit/>
          </a:bodyPr>
          <a:lstStyle/>
          <a:p>
            <a:pPr algn="ctr"/>
            <a:r>
              <a:rPr lang="en-US" sz="3200" b="1" dirty="0">
                <a:ln w="22225">
                  <a:solidFill>
                    <a:schemeClr val="accent2"/>
                  </a:solidFill>
                  <a:prstDash val="solid"/>
                </a:ln>
                <a:solidFill>
                  <a:schemeClr val="accent2">
                    <a:lumMod val="40000"/>
                    <a:lumOff val="60000"/>
                  </a:schemeClr>
                </a:solidFill>
              </a:rPr>
              <a:t>Maslow’s Hierarchy of needs</a:t>
            </a:r>
          </a:p>
        </p:txBody>
      </p:sp>
      <p:sp>
        <p:nvSpPr>
          <p:cNvPr id="31" name="TextBox 30">
            <a:extLst>
              <a:ext uri="{FF2B5EF4-FFF2-40B4-BE49-F238E27FC236}">
                <a16:creationId xmlns:a16="http://schemas.microsoft.com/office/drawing/2014/main" id="{816C5CD8-EFC7-4A1D-9562-1763DAC9D59D}"/>
              </a:ext>
            </a:extLst>
          </p:cNvPr>
          <p:cNvSpPr txBox="1"/>
          <p:nvPr/>
        </p:nvSpPr>
        <p:spPr>
          <a:xfrm>
            <a:off x="8401049" y="2354542"/>
            <a:ext cx="2970037" cy="738664"/>
          </a:xfrm>
          <a:prstGeom prst="rect">
            <a:avLst/>
          </a:prstGeom>
          <a:noFill/>
        </p:spPr>
        <p:txBody>
          <a:bodyPr wrap="square" rtlCol="0">
            <a:spAutoFit/>
          </a:bodyPr>
          <a:lstStyle/>
          <a:p>
            <a:r>
              <a:rPr lang="en-GB" sz="1400" dirty="0"/>
              <a:t>Maslow recognised the importance of well-being when creating his hierarchy of needs</a:t>
            </a:r>
          </a:p>
        </p:txBody>
      </p:sp>
    </p:spTree>
    <p:extLst>
      <p:ext uri="{BB962C8B-B14F-4D97-AF65-F5344CB8AC3E}">
        <p14:creationId xmlns:p14="http://schemas.microsoft.com/office/powerpoint/2010/main" val="1291706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D2567D-1D52-45D3-9D56-1B62FFDDBFBB}"/>
              </a:ext>
            </a:extLst>
          </p:cNvPr>
          <p:cNvSpPr/>
          <p:nvPr/>
        </p:nvSpPr>
        <p:spPr>
          <a:xfrm>
            <a:off x="2876942" y="564437"/>
            <a:ext cx="8153400" cy="4862870"/>
          </a:xfrm>
          <a:prstGeom prst="rect">
            <a:avLst/>
          </a:prstGeom>
        </p:spPr>
        <p:txBody>
          <a:bodyPr wrap="square">
            <a:spAutoFit/>
          </a:bodyPr>
          <a:lstStyle/>
          <a:p>
            <a:r>
              <a:rPr lang="en-GB" sz="2800" dirty="0"/>
              <a:t>What is the government doing to promote wellbeing?</a:t>
            </a:r>
          </a:p>
          <a:p>
            <a:endParaRPr lang="en-GB" dirty="0"/>
          </a:p>
          <a:p>
            <a:endParaRPr lang="en-GB" dirty="0"/>
          </a:p>
          <a:p>
            <a:endParaRPr lang="en-GB" dirty="0"/>
          </a:p>
          <a:p>
            <a:r>
              <a:rPr lang="en-GB" sz="2000" dirty="0"/>
              <a:t>The aim for any government is to look after the public, listen to their concerns and interests. This would include roles such as actively developing and implementing policies and programmes that best contribute to help improve general standards of living.</a:t>
            </a:r>
          </a:p>
          <a:p>
            <a:endParaRPr lang="en-GB" sz="2000" dirty="0"/>
          </a:p>
          <a:p>
            <a:r>
              <a:rPr lang="en-GB" sz="2000" dirty="0"/>
              <a:t>The government has a position to promote the health and well-being of children and adults by encouraging a healthy lifestyle , e.g., by way of physical activity and sport (Wellard and Secker, 2017).</a:t>
            </a:r>
          </a:p>
        </p:txBody>
      </p:sp>
    </p:spTree>
    <p:extLst>
      <p:ext uri="{BB962C8B-B14F-4D97-AF65-F5344CB8AC3E}">
        <p14:creationId xmlns:p14="http://schemas.microsoft.com/office/powerpoint/2010/main" val="724826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10CA29-3649-4393-94C5-CB5B44AFECFB}"/>
              </a:ext>
            </a:extLst>
          </p:cNvPr>
          <p:cNvSpPr>
            <a:spLocks noGrp="1"/>
          </p:cNvSpPr>
          <p:nvPr>
            <p:ph type="title"/>
          </p:nvPr>
        </p:nvSpPr>
        <p:spPr>
          <a:xfrm>
            <a:off x="2396706" y="182658"/>
            <a:ext cx="8078788" cy="976312"/>
          </a:xfrm>
        </p:spPr>
        <p:txBody>
          <a:bodyPr>
            <a:noAutofit/>
          </a:bodyPr>
          <a:lstStyle/>
          <a:p>
            <a:pPr algn="ctr"/>
            <a:r>
              <a:rPr lang="en-GB" sz="2800" dirty="0"/>
              <a:t>Ceredigion Local Well-being Plan 2018-2023</a:t>
            </a:r>
          </a:p>
        </p:txBody>
      </p:sp>
      <p:sp>
        <p:nvSpPr>
          <p:cNvPr id="6" name="Text Placeholder 5">
            <a:extLst>
              <a:ext uri="{FF2B5EF4-FFF2-40B4-BE49-F238E27FC236}">
                <a16:creationId xmlns:a16="http://schemas.microsoft.com/office/drawing/2014/main" id="{60EE3E03-EE23-4DE1-B3AC-FA5252F30D9B}"/>
              </a:ext>
            </a:extLst>
          </p:cNvPr>
          <p:cNvSpPr>
            <a:spLocks noGrp="1"/>
          </p:cNvSpPr>
          <p:nvPr>
            <p:ph type="body" sz="half" idx="2"/>
          </p:nvPr>
        </p:nvSpPr>
        <p:spPr>
          <a:xfrm>
            <a:off x="1888164" y="1479967"/>
            <a:ext cx="8078788" cy="4262436"/>
          </a:xfrm>
        </p:spPr>
        <p:txBody>
          <a:bodyPr>
            <a:normAutofit/>
          </a:bodyPr>
          <a:lstStyle/>
          <a:p>
            <a:r>
              <a:rPr lang="en-GB" sz="2000" dirty="0"/>
              <a:t>The Ceredigion public service board have put In to place the first ever Ceredigion local well-being plan. </a:t>
            </a:r>
          </a:p>
          <a:p>
            <a:r>
              <a:rPr lang="en-GB" sz="2000" dirty="0"/>
              <a:t>The plan is to not just focus on the next five years but to focus on the future over a long term basis.  The aim of the plan is to bring individuals and communities together.</a:t>
            </a:r>
          </a:p>
          <a:p>
            <a:r>
              <a:rPr lang="en-GB" sz="2000" dirty="0"/>
              <a:t>It consists of two guiding principles and six well-being aims, which include improving the economic, social, environmental and cultural well-being of Ceredigion.</a:t>
            </a:r>
          </a:p>
          <a:p>
            <a:r>
              <a:rPr lang="en-GB" sz="2000" dirty="0"/>
              <a:t>The plan does not represent a business minded approach, instead it is trying something new by reaching out to public sector organisations.</a:t>
            </a:r>
          </a:p>
          <a:p>
            <a:endParaRPr lang="en-GB" sz="2000" dirty="0"/>
          </a:p>
        </p:txBody>
      </p:sp>
      <p:pic>
        <p:nvPicPr>
          <p:cNvPr id="1026" name="Picture 2" descr="http://www.ceredigion.gov.uk/media/3185/psbwellbeing.jpg">
            <a:extLst>
              <a:ext uri="{FF2B5EF4-FFF2-40B4-BE49-F238E27FC236}">
                <a16:creationId xmlns:a16="http://schemas.microsoft.com/office/drawing/2014/main" id="{0F1C5751-6868-4AF1-8A34-4F4063A664F6}"/>
              </a:ext>
            </a:extLst>
          </p:cNvPr>
          <p:cNvPicPr>
            <a:picLocks noGrp="1" noChangeAspect="1" noChangeArrowheads="1"/>
          </p:cNvPicPr>
          <p:nvPr>
            <p:ph idx="1"/>
          </p:nvPr>
        </p:nvPicPr>
        <p:blipFill>
          <a:blip r:embed="rId2">
            <a:alphaModFix/>
            <a:extLst>
              <a:ext uri="{28A0092B-C50C-407E-A947-70E740481C1C}">
                <a14:useLocalDpi xmlns:a14="http://schemas.microsoft.com/office/drawing/2010/main" val="0"/>
              </a:ext>
            </a:extLst>
          </a:blip>
          <a:srcRect/>
          <a:stretch>
            <a:fillRect/>
          </a:stretch>
        </p:blipFill>
        <p:spPr bwMode="auto">
          <a:xfrm>
            <a:off x="5169568" y="5156628"/>
            <a:ext cx="3049578" cy="15187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69AF74C-1A15-48C5-B55B-9D04908F22F1}"/>
              </a:ext>
            </a:extLst>
          </p:cNvPr>
          <p:cNvSpPr txBox="1"/>
          <p:nvPr/>
        </p:nvSpPr>
        <p:spPr>
          <a:xfrm>
            <a:off x="8269705" y="6063400"/>
            <a:ext cx="3922295" cy="338554"/>
          </a:xfrm>
          <a:prstGeom prst="rect">
            <a:avLst/>
          </a:prstGeom>
          <a:noFill/>
        </p:spPr>
        <p:txBody>
          <a:bodyPr wrap="square" rtlCol="0">
            <a:spAutoFit/>
          </a:bodyPr>
          <a:lstStyle/>
          <a:p>
            <a:r>
              <a:rPr lang="en-GB" sz="1600" dirty="0"/>
              <a:t>(</a:t>
            </a:r>
            <a:r>
              <a:rPr lang="en-GB" sz="1600" b="1" dirty="0"/>
              <a:t>Ceredigion County Council, 2018</a:t>
            </a:r>
            <a:r>
              <a:rPr lang="en-GB" sz="1600" dirty="0"/>
              <a:t>)</a:t>
            </a:r>
          </a:p>
        </p:txBody>
      </p:sp>
    </p:spTree>
    <p:extLst>
      <p:ext uri="{BB962C8B-B14F-4D97-AF65-F5344CB8AC3E}">
        <p14:creationId xmlns:p14="http://schemas.microsoft.com/office/powerpoint/2010/main" val="1647154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644A699-FC8E-4CA3-B96E-A990E01BB89C}"/>
              </a:ext>
            </a:extLst>
          </p:cNvPr>
          <p:cNvSpPr>
            <a:spLocks noGrp="1"/>
          </p:cNvSpPr>
          <p:nvPr>
            <p:ph type="body" idx="1"/>
          </p:nvPr>
        </p:nvSpPr>
        <p:spPr>
          <a:xfrm>
            <a:off x="1790769" y="5582152"/>
            <a:ext cx="8915399" cy="819150"/>
          </a:xfrm>
        </p:spPr>
        <p:txBody>
          <a:bodyPr/>
          <a:lstStyle/>
          <a:p>
            <a:r>
              <a:rPr lang="en-GB" b="1" dirty="0"/>
              <a:t>The plan aims to be as inclusive as possible although it does not guarantee all services and activities will be covered across the county.</a:t>
            </a:r>
          </a:p>
          <a:p>
            <a:endParaRPr lang="en-GB" dirty="0"/>
          </a:p>
        </p:txBody>
      </p:sp>
      <p:pic>
        <p:nvPicPr>
          <p:cNvPr id="12" name="Picture 11">
            <a:extLst>
              <a:ext uri="{FF2B5EF4-FFF2-40B4-BE49-F238E27FC236}">
                <a16:creationId xmlns:a16="http://schemas.microsoft.com/office/drawing/2014/main" id="{47DD3D33-20FB-4575-931C-9CB975973944}"/>
              </a:ext>
            </a:extLst>
          </p:cNvPr>
          <p:cNvPicPr>
            <a:picLocks noChangeAspect="1"/>
          </p:cNvPicPr>
          <p:nvPr/>
        </p:nvPicPr>
        <p:blipFill rotWithShape="1">
          <a:blip r:embed="rId2"/>
          <a:srcRect l="16435" t="17466" r="17419" b="20093"/>
          <a:stretch/>
        </p:blipFill>
        <p:spPr>
          <a:xfrm>
            <a:off x="2067495" y="866273"/>
            <a:ext cx="9169999" cy="4466802"/>
          </a:xfrm>
          <a:prstGeom prst="rect">
            <a:avLst/>
          </a:prstGeom>
        </p:spPr>
      </p:pic>
      <p:sp>
        <p:nvSpPr>
          <p:cNvPr id="13" name="TextBox 12">
            <a:extLst>
              <a:ext uri="{FF2B5EF4-FFF2-40B4-BE49-F238E27FC236}">
                <a16:creationId xmlns:a16="http://schemas.microsoft.com/office/drawing/2014/main" id="{16FC2726-F4CC-4C38-AA06-36AFA5C07092}"/>
              </a:ext>
            </a:extLst>
          </p:cNvPr>
          <p:cNvSpPr txBox="1"/>
          <p:nvPr/>
        </p:nvSpPr>
        <p:spPr>
          <a:xfrm>
            <a:off x="10124505" y="5333075"/>
            <a:ext cx="1888958" cy="523220"/>
          </a:xfrm>
          <a:prstGeom prst="rect">
            <a:avLst/>
          </a:prstGeom>
          <a:noFill/>
        </p:spPr>
        <p:txBody>
          <a:bodyPr wrap="square" rtlCol="0">
            <a:spAutoFit/>
          </a:bodyPr>
          <a:lstStyle/>
          <a:p>
            <a:r>
              <a:rPr lang="en-GB" sz="1400" b="1" dirty="0"/>
              <a:t>(Ceredigion county council 2018)</a:t>
            </a:r>
          </a:p>
        </p:txBody>
      </p:sp>
    </p:spTree>
    <p:extLst>
      <p:ext uri="{BB962C8B-B14F-4D97-AF65-F5344CB8AC3E}">
        <p14:creationId xmlns:p14="http://schemas.microsoft.com/office/powerpoint/2010/main" val="29574040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088AD1-D763-493F-A539-454229D1B730}"/>
              </a:ext>
            </a:extLst>
          </p:cNvPr>
          <p:cNvSpPr txBox="1"/>
          <p:nvPr/>
        </p:nvSpPr>
        <p:spPr>
          <a:xfrm>
            <a:off x="1816768" y="541421"/>
            <a:ext cx="8650706" cy="584775"/>
          </a:xfrm>
          <a:prstGeom prst="rect">
            <a:avLst/>
          </a:prstGeom>
          <a:noFill/>
        </p:spPr>
        <p:txBody>
          <a:bodyPr wrap="square" rtlCol="0">
            <a:spAutoFit/>
          </a:bodyPr>
          <a:lstStyle/>
          <a:p>
            <a:pPr algn="ctr"/>
            <a:r>
              <a:rPr lang="en-GB" sz="3200" dirty="0"/>
              <a:t>The Wheel of Well-being</a:t>
            </a:r>
          </a:p>
        </p:txBody>
      </p:sp>
      <p:graphicFrame>
        <p:nvGraphicFramePr>
          <p:cNvPr id="5" name="Diagram 4">
            <a:extLst>
              <a:ext uri="{FF2B5EF4-FFF2-40B4-BE49-F238E27FC236}">
                <a16:creationId xmlns:a16="http://schemas.microsoft.com/office/drawing/2014/main" id="{20B5E113-16D1-4041-8D0B-6D01C35031BF}"/>
              </a:ext>
            </a:extLst>
          </p:cNvPr>
          <p:cNvGraphicFramePr/>
          <p:nvPr>
            <p:extLst>
              <p:ext uri="{D42A27DB-BD31-4B8C-83A1-F6EECF244321}">
                <p14:modId xmlns:p14="http://schemas.microsoft.com/office/powerpoint/2010/main" val="2239364096"/>
              </p:ext>
            </p:extLst>
          </p:nvPr>
        </p:nvGraphicFramePr>
        <p:xfrm>
          <a:off x="2031999" y="1552075"/>
          <a:ext cx="7882021" cy="467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miley Face 5">
            <a:extLst>
              <a:ext uri="{FF2B5EF4-FFF2-40B4-BE49-F238E27FC236}">
                <a16:creationId xmlns:a16="http://schemas.microsoft.com/office/drawing/2014/main" id="{98F13E4D-E80A-43DB-BAA8-C7CD35DFD4C4}"/>
              </a:ext>
            </a:extLst>
          </p:cNvPr>
          <p:cNvSpPr/>
          <p:nvPr/>
        </p:nvSpPr>
        <p:spPr>
          <a:xfrm>
            <a:off x="5515810" y="3345893"/>
            <a:ext cx="914400" cy="914400"/>
          </a:xfrm>
          <a:prstGeom prst="smileyFace">
            <a:avLst/>
          </a:prstGeom>
          <a:solidFill>
            <a:srgbClr val="FFFF00"/>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FD4F80A-E70A-4EFB-98B4-D3C6A5AEF16A}"/>
              </a:ext>
            </a:extLst>
          </p:cNvPr>
          <p:cNvSpPr txBox="1"/>
          <p:nvPr/>
        </p:nvSpPr>
        <p:spPr>
          <a:xfrm>
            <a:off x="8855242" y="6222555"/>
            <a:ext cx="3212432" cy="369332"/>
          </a:xfrm>
          <a:prstGeom prst="rect">
            <a:avLst/>
          </a:prstGeom>
          <a:noFill/>
        </p:spPr>
        <p:txBody>
          <a:bodyPr wrap="square" rtlCol="0">
            <a:spAutoFit/>
          </a:bodyPr>
          <a:lstStyle/>
          <a:p>
            <a:r>
              <a:rPr lang="en-GB" dirty="0"/>
              <a:t>(Live Well Kent, 2018)</a:t>
            </a:r>
          </a:p>
        </p:txBody>
      </p:sp>
    </p:spTree>
    <p:extLst>
      <p:ext uri="{BB962C8B-B14F-4D97-AF65-F5344CB8AC3E}">
        <p14:creationId xmlns:p14="http://schemas.microsoft.com/office/powerpoint/2010/main" val="176725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6254A-EE20-4050-A200-CFAE66DF652D}"/>
              </a:ext>
            </a:extLst>
          </p:cNvPr>
          <p:cNvSpPr>
            <a:spLocks noGrp="1"/>
          </p:cNvSpPr>
          <p:nvPr>
            <p:ph type="title"/>
          </p:nvPr>
        </p:nvSpPr>
        <p:spPr>
          <a:xfrm>
            <a:off x="2496673" y="299258"/>
            <a:ext cx="8911687" cy="1280890"/>
          </a:xfrm>
        </p:spPr>
        <p:txBody>
          <a:bodyPr>
            <a:normAutofit fontScale="90000"/>
          </a:bodyPr>
          <a:lstStyle/>
          <a:p>
            <a:r>
              <a:rPr lang="en-GB" dirty="0"/>
              <a:t>Legislation</a:t>
            </a:r>
            <a:br>
              <a:rPr lang="en-GB" dirty="0"/>
            </a:br>
            <a:br>
              <a:rPr lang="en-GB" dirty="0"/>
            </a:br>
            <a:br>
              <a:rPr lang="en-GB" dirty="0"/>
            </a:br>
            <a:endParaRPr lang="en-GB" dirty="0"/>
          </a:p>
        </p:txBody>
      </p:sp>
      <p:sp>
        <p:nvSpPr>
          <p:cNvPr id="3" name="Content Placeholder 2">
            <a:extLst>
              <a:ext uri="{FF2B5EF4-FFF2-40B4-BE49-F238E27FC236}">
                <a16:creationId xmlns:a16="http://schemas.microsoft.com/office/drawing/2014/main" id="{90E1A733-F72A-4E8A-AF97-17CBE6F37996}"/>
              </a:ext>
            </a:extLst>
          </p:cNvPr>
          <p:cNvSpPr>
            <a:spLocks noGrp="1"/>
          </p:cNvSpPr>
          <p:nvPr>
            <p:ph idx="1"/>
          </p:nvPr>
        </p:nvSpPr>
        <p:spPr>
          <a:xfrm>
            <a:off x="2496673" y="2014816"/>
            <a:ext cx="8915400" cy="4543926"/>
          </a:xfrm>
        </p:spPr>
        <p:txBody>
          <a:bodyPr>
            <a:normAutofit/>
          </a:bodyPr>
          <a:lstStyle/>
          <a:p>
            <a:r>
              <a:rPr lang="en-GB" dirty="0"/>
              <a:t>Children act 1989, 2004 (Every Child Matters Framework)</a:t>
            </a:r>
          </a:p>
          <a:p>
            <a:r>
              <a:rPr lang="en-GB" dirty="0"/>
              <a:t>Equality Act 2010</a:t>
            </a:r>
          </a:p>
          <a:p>
            <a:r>
              <a:rPr lang="en-GB" dirty="0"/>
              <a:t>Human rights Act 1998</a:t>
            </a:r>
          </a:p>
          <a:p>
            <a:r>
              <a:rPr lang="en-GB" dirty="0"/>
              <a:t>The wellbeing of future generations Act Wales 2015</a:t>
            </a:r>
          </a:p>
          <a:p>
            <a:r>
              <a:rPr lang="en-GB" dirty="0"/>
              <a:t>Social services and well being Act 2014</a:t>
            </a:r>
          </a:p>
          <a:p>
            <a:r>
              <a:rPr lang="en-GB" dirty="0"/>
              <a:t>Wellbeing policies in schools </a:t>
            </a:r>
          </a:p>
          <a:p>
            <a:r>
              <a:rPr lang="en-GB" dirty="0"/>
              <a:t>Well being fundamental basic right – human rights acts </a:t>
            </a:r>
          </a:p>
          <a:p>
            <a:r>
              <a:rPr lang="en-GB" dirty="0"/>
              <a:t>Universal credit</a:t>
            </a:r>
          </a:p>
        </p:txBody>
      </p:sp>
    </p:spTree>
    <p:extLst>
      <p:ext uri="{BB962C8B-B14F-4D97-AF65-F5344CB8AC3E}">
        <p14:creationId xmlns:p14="http://schemas.microsoft.com/office/powerpoint/2010/main" val="2896994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FA8D15D-D77C-43C8-8AC9-5CA829B0D7C5}"/>
              </a:ext>
            </a:extLst>
          </p:cNvPr>
          <p:cNvSpPr txBox="1"/>
          <p:nvPr/>
        </p:nvSpPr>
        <p:spPr>
          <a:xfrm>
            <a:off x="2855843" y="1411880"/>
            <a:ext cx="8458200" cy="5016758"/>
          </a:xfrm>
          <a:prstGeom prst="rect">
            <a:avLst/>
          </a:prstGeom>
          <a:noFill/>
        </p:spPr>
        <p:txBody>
          <a:bodyPr wrap="square" rtlCol="0">
            <a:spAutoFit/>
          </a:bodyPr>
          <a:lstStyle/>
          <a:p>
            <a:r>
              <a:rPr lang="en-GB" sz="2000" dirty="0"/>
              <a:t>Practice</a:t>
            </a:r>
          </a:p>
          <a:p>
            <a:endParaRPr lang="en-GB" sz="2000" dirty="0"/>
          </a:p>
          <a:p>
            <a:r>
              <a:rPr lang="en-GB" sz="2000" dirty="0"/>
              <a:t>What Is actually happening in practice?</a:t>
            </a:r>
          </a:p>
          <a:p>
            <a:endParaRPr lang="en-GB" sz="2000" dirty="0"/>
          </a:p>
          <a:p>
            <a:r>
              <a:rPr lang="en-GB" sz="2000" dirty="0"/>
              <a:t>In 2017 changes to Child Tax Credits would have huge impacts on  families with more than two children. For example entitlement for a third child would only be given under certain exceptions.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algn="r"/>
            <a:r>
              <a:rPr lang="en-GB" dirty="0"/>
              <a:t>(UK GOV, 2018)</a:t>
            </a:r>
          </a:p>
          <a:p>
            <a:endParaRPr lang="en-GB" dirty="0"/>
          </a:p>
        </p:txBody>
      </p:sp>
    </p:spTree>
    <p:extLst>
      <p:ext uri="{BB962C8B-B14F-4D97-AF65-F5344CB8AC3E}">
        <p14:creationId xmlns:p14="http://schemas.microsoft.com/office/powerpoint/2010/main" val="4229232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7D30EE-863E-49DA-BDA6-50EC83D0E0A5}"/>
              </a:ext>
            </a:extLst>
          </p:cNvPr>
          <p:cNvSpPr txBox="1"/>
          <p:nvPr/>
        </p:nvSpPr>
        <p:spPr>
          <a:xfrm>
            <a:off x="4498416" y="744536"/>
            <a:ext cx="6208294" cy="584775"/>
          </a:xfrm>
          <a:prstGeom prst="rect">
            <a:avLst/>
          </a:prstGeom>
          <a:noFill/>
        </p:spPr>
        <p:txBody>
          <a:bodyPr wrap="square" rtlCol="0">
            <a:spAutoFit/>
          </a:bodyPr>
          <a:lstStyle/>
          <a:p>
            <a:r>
              <a:rPr lang="en-GB" sz="3200" dirty="0"/>
              <a:t>Conclusion</a:t>
            </a:r>
          </a:p>
        </p:txBody>
      </p:sp>
      <p:sp>
        <p:nvSpPr>
          <p:cNvPr id="5" name="TextBox 4">
            <a:extLst>
              <a:ext uri="{FF2B5EF4-FFF2-40B4-BE49-F238E27FC236}">
                <a16:creationId xmlns:a16="http://schemas.microsoft.com/office/drawing/2014/main" id="{3B78BCFE-E8DD-4AB4-94F1-B786D59E3507}"/>
              </a:ext>
            </a:extLst>
          </p:cNvPr>
          <p:cNvSpPr txBox="1"/>
          <p:nvPr/>
        </p:nvSpPr>
        <p:spPr>
          <a:xfrm>
            <a:off x="2411895" y="2107095"/>
            <a:ext cx="8693426" cy="3447098"/>
          </a:xfrm>
          <a:prstGeom prst="rect">
            <a:avLst/>
          </a:prstGeom>
          <a:noFill/>
        </p:spPr>
        <p:txBody>
          <a:bodyPr wrap="square" rtlCol="0">
            <a:spAutoFit/>
          </a:bodyPr>
          <a:lstStyle/>
          <a:p>
            <a:r>
              <a:rPr lang="en-GB" sz="2000" dirty="0"/>
              <a:t>Taking a look at well-being we have established the terminology is still under sided. If we look at Maslow’s Hierarchy of basic need’s the UK government is failing to meet these basic standards of living for many people living in the UK, baring in mind these are the most vulnerable people in our society.</a:t>
            </a:r>
          </a:p>
          <a:p>
            <a:r>
              <a:rPr lang="en-GB" sz="2000" dirty="0"/>
              <a:t>I conclude well-being is something that appears to be a low priority in our current political landscape. Policy makers need to reassess the distribution of wealth amongst some of the UKs poorest people for everyone to be able to meet a basic standard of life. And to achieve a state of well-being.</a:t>
            </a:r>
          </a:p>
          <a:p>
            <a:endParaRPr lang="en-GB" dirty="0"/>
          </a:p>
        </p:txBody>
      </p:sp>
    </p:spTree>
    <p:extLst>
      <p:ext uri="{BB962C8B-B14F-4D97-AF65-F5344CB8AC3E}">
        <p14:creationId xmlns:p14="http://schemas.microsoft.com/office/powerpoint/2010/main" val="3871488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FAE8E-453F-4496-AAD6-AA3EC31D7BA3}"/>
              </a:ext>
            </a:extLst>
          </p:cNvPr>
          <p:cNvSpPr>
            <a:spLocks noGrp="1"/>
          </p:cNvSpPr>
          <p:nvPr>
            <p:ph type="title"/>
          </p:nvPr>
        </p:nvSpPr>
        <p:spPr>
          <a:xfrm>
            <a:off x="4910978" y="-453364"/>
            <a:ext cx="8915399" cy="906727"/>
          </a:xfrm>
        </p:spPr>
        <p:txBody>
          <a:bodyPr>
            <a:normAutofit/>
          </a:bodyPr>
          <a:lstStyle/>
          <a:p>
            <a:r>
              <a:rPr lang="en-GB" sz="1400" dirty="0"/>
              <a:t>Reference list</a:t>
            </a:r>
          </a:p>
        </p:txBody>
      </p:sp>
      <p:sp>
        <p:nvSpPr>
          <p:cNvPr id="3" name="Text Placeholder 2">
            <a:extLst>
              <a:ext uri="{FF2B5EF4-FFF2-40B4-BE49-F238E27FC236}">
                <a16:creationId xmlns:a16="http://schemas.microsoft.com/office/drawing/2014/main" id="{A1E330F6-5777-4D1B-A8F8-AA2F1662229F}"/>
              </a:ext>
            </a:extLst>
          </p:cNvPr>
          <p:cNvSpPr>
            <a:spLocks noGrp="1"/>
          </p:cNvSpPr>
          <p:nvPr>
            <p:ph type="body" idx="1"/>
          </p:nvPr>
        </p:nvSpPr>
        <p:spPr>
          <a:xfrm>
            <a:off x="1332892" y="453363"/>
            <a:ext cx="10063978" cy="6406143"/>
          </a:xfrm>
        </p:spPr>
        <p:txBody>
          <a:bodyPr>
            <a:normAutofit fontScale="25000" lnSpcReduction="20000"/>
          </a:bodyPr>
          <a:lstStyle/>
          <a:p>
            <a:pPr>
              <a:lnSpc>
                <a:spcPct val="170000"/>
              </a:lnSpc>
            </a:pPr>
            <a:r>
              <a:rPr lang="en-GB" sz="5600" dirty="0">
                <a:latin typeface="+mj-lt"/>
              </a:rPr>
              <a:t>Bandura, A. (1995) Self-Efficacy in Changing Societies. Cambridge  Cambridge University Press. </a:t>
            </a:r>
          </a:p>
          <a:p>
            <a:pPr>
              <a:lnSpc>
                <a:spcPct val="170000"/>
              </a:lnSpc>
            </a:pPr>
            <a:r>
              <a:rPr lang="en-GB" sz="5600" dirty="0">
                <a:latin typeface="+mj-lt"/>
              </a:rPr>
              <a:t>Bowlby, J (1988) Clinical Applications of Attachment Theory. Bruner-Routledge. Taylor &amp; Francis Group: Hove and New York. Google books (online). Available at. </a:t>
            </a:r>
            <a:r>
              <a:rPr lang="en-GB" sz="5600" dirty="0">
                <a:latin typeface="+mj-lt"/>
                <a:hlinkClick r:id="rId2"/>
              </a:rPr>
              <a:t>https://www.google.com/search?tbm=bks&amp;q=scholar&amp;oq=scholor</a:t>
            </a:r>
            <a:r>
              <a:rPr lang="en-GB" sz="5600" dirty="0">
                <a:latin typeface="+mj-lt"/>
              </a:rPr>
              <a:t> (Accessed on 4th January 2019).</a:t>
            </a:r>
          </a:p>
          <a:p>
            <a:pPr>
              <a:lnSpc>
                <a:spcPct val="170000"/>
              </a:lnSpc>
            </a:pPr>
            <a:r>
              <a:rPr lang="en-GB" sz="5600" dirty="0">
                <a:latin typeface="+mj-lt"/>
              </a:rPr>
              <a:t>Ceredigion County Council. (2018) Ceredigion Local Well-being Plan. Available at.  </a:t>
            </a:r>
            <a:r>
              <a:rPr lang="en-GB" sz="5600" dirty="0">
                <a:latin typeface="+mj-lt"/>
                <a:hlinkClick r:id="rId3"/>
              </a:rPr>
              <a:t>http://www.ceredigion.gov.uk/your-council/partnerships/ceredigion-public-services-board/health-social-care-wellbeing/ceredigion-local-well-being-plan/</a:t>
            </a:r>
            <a:r>
              <a:rPr lang="en-GB" sz="5600" dirty="0">
                <a:latin typeface="+mj-lt"/>
              </a:rPr>
              <a:t> (Accessed on 1</a:t>
            </a:r>
            <a:r>
              <a:rPr lang="en-GB" sz="5600" baseline="30000" dirty="0">
                <a:latin typeface="+mj-lt"/>
              </a:rPr>
              <a:t>st</a:t>
            </a:r>
            <a:r>
              <a:rPr lang="en-GB" sz="5600" dirty="0">
                <a:latin typeface="+mj-lt"/>
              </a:rPr>
              <a:t> January 2019).</a:t>
            </a:r>
          </a:p>
          <a:p>
            <a:pPr>
              <a:lnSpc>
                <a:spcPct val="170000"/>
              </a:lnSpc>
            </a:pPr>
            <a:r>
              <a:rPr lang="en-GB" sz="5600" dirty="0">
                <a:latin typeface="+mj-lt"/>
              </a:rPr>
              <a:t> Charter for Compassion. (2017) Image 3. A Flourishing Life. Available at. </a:t>
            </a:r>
            <a:r>
              <a:rPr lang="en-GB" sz="5600" dirty="0">
                <a:latin typeface="+mj-lt"/>
                <a:hlinkClick r:id="rId4"/>
              </a:rPr>
              <a:t>https://charterforcompassion.org/a-flourishing-life</a:t>
            </a:r>
            <a:r>
              <a:rPr lang="en-GB" sz="5600" dirty="0">
                <a:latin typeface="+mj-lt"/>
              </a:rPr>
              <a:t> (Accessed on 7th January 2019.</a:t>
            </a:r>
          </a:p>
          <a:p>
            <a:pPr>
              <a:lnSpc>
                <a:spcPct val="170000"/>
              </a:lnSpc>
            </a:pPr>
            <a:r>
              <a:rPr lang="en-GB" sz="5600" dirty="0">
                <a:latin typeface="+mj-lt"/>
              </a:rPr>
              <a:t>Dodge, R., Daly, A., </a:t>
            </a:r>
            <a:r>
              <a:rPr lang="en-GB" sz="5600" dirty="0" err="1">
                <a:latin typeface="+mj-lt"/>
              </a:rPr>
              <a:t>Huyton</a:t>
            </a:r>
            <a:r>
              <a:rPr lang="en-GB" sz="5600" dirty="0">
                <a:latin typeface="+mj-lt"/>
              </a:rPr>
              <a:t>, J., &amp; Sanders, L. (2012). The challenge of defining wellbeing. International Journal of Wellbeing, 2(3), 222-235. doi:10.5502/ijw.v2i3.4</a:t>
            </a:r>
          </a:p>
          <a:p>
            <a:pPr>
              <a:lnSpc>
                <a:spcPct val="170000"/>
              </a:lnSpc>
            </a:pPr>
            <a:r>
              <a:rPr lang="en-GB" sz="5600" dirty="0">
                <a:latin typeface="+mj-lt"/>
              </a:rPr>
              <a:t> Equality and Human Rights Commission (2018) The Human Rights Act 1998. Available at. </a:t>
            </a:r>
            <a:r>
              <a:rPr lang="en-GB" sz="5600" dirty="0">
                <a:latin typeface="+mj-lt"/>
                <a:hlinkClick r:id="rId5"/>
              </a:rPr>
              <a:t>https://www.equalityhumanrights.com/en/human-rights/human-rights-act</a:t>
            </a:r>
            <a:r>
              <a:rPr lang="en-GB" sz="5600" dirty="0">
                <a:latin typeface="+mj-lt"/>
              </a:rPr>
              <a:t> (Accessed on 5th January 2019).</a:t>
            </a:r>
          </a:p>
          <a:p>
            <a:pPr>
              <a:lnSpc>
                <a:spcPct val="170000"/>
              </a:lnSpc>
            </a:pPr>
            <a:r>
              <a:rPr lang="en-GB" sz="5600" dirty="0">
                <a:latin typeface="+mj-lt"/>
              </a:rPr>
              <a:t>Ian Wellard &amp; Michelle Secker (2017) ‘visions’ for children’s health and well-being: </a:t>
            </a:r>
            <a:r>
              <a:rPr lang="en-GB" sz="5600" dirty="0" err="1">
                <a:latin typeface="+mj-lt"/>
              </a:rPr>
              <a:t>eploring</a:t>
            </a:r>
            <a:r>
              <a:rPr lang="en-GB" sz="5600" dirty="0">
                <a:latin typeface="+mj-lt"/>
              </a:rPr>
              <a:t> the complex and </a:t>
            </a:r>
            <a:r>
              <a:rPr lang="en-GB" sz="5600" dirty="0" err="1">
                <a:latin typeface="+mj-lt"/>
              </a:rPr>
              <a:t>arbiritary</a:t>
            </a:r>
            <a:r>
              <a:rPr lang="en-GB" sz="5600" dirty="0">
                <a:latin typeface="+mj-lt"/>
              </a:rPr>
              <a:t> processes of putting theory into practice, Sport, Education and Society. </a:t>
            </a:r>
          </a:p>
          <a:p>
            <a:pPr>
              <a:lnSpc>
                <a:spcPct val="170000"/>
              </a:lnSpc>
            </a:pPr>
            <a:r>
              <a:rPr lang="en-GB" sz="5600" dirty="0">
                <a:latin typeface="+mj-lt"/>
              </a:rPr>
              <a:t>Live Well Kent. (2018) The Six Ways to Well-being. Available at. </a:t>
            </a:r>
            <a:r>
              <a:rPr lang="en-GB" sz="5600" dirty="0">
                <a:latin typeface="+mj-lt"/>
                <a:hlinkClick r:id="rId6"/>
              </a:rPr>
              <a:t>https://livewellkent.org.uk/six-ways-wellbeing/</a:t>
            </a:r>
            <a:r>
              <a:rPr lang="en-GB" sz="5600" dirty="0">
                <a:latin typeface="+mj-lt"/>
              </a:rPr>
              <a:t> (Accessed on 1</a:t>
            </a:r>
            <a:r>
              <a:rPr lang="en-GB" sz="5600" baseline="30000" dirty="0">
                <a:latin typeface="+mj-lt"/>
              </a:rPr>
              <a:t>st</a:t>
            </a:r>
            <a:r>
              <a:rPr lang="en-GB" sz="5600" dirty="0">
                <a:latin typeface="+mj-lt"/>
              </a:rPr>
              <a:t> January 2019). </a:t>
            </a:r>
          </a:p>
          <a:p>
            <a:endParaRPr lang="en-GB" dirty="0"/>
          </a:p>
        </p:txBody>
      </p:sp>
    </p:spTree>
    <p:extLst>
      <p:ext uri="{BB962C8B-B14F-4D97-AF65-F5344CB8AC3E}">
        <p14:creationId xmlns:p14="http://schemas.microsoft.com/office/powerpoint/2010/main" val="3251220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53295A5-2FEB-4E6C-80AA-8C8985F8266C}"/>
              </a:ext>
            </a:extLst>
          </p:cNvPr>
          <p:cNvSpPr txBox="1"/>
          <p:nvPr/>
        </p:nvSpPr>
        <p:spPr>
          <a:xfrm>
            <a:off x="1683025" y="477080"/>
            <a:ext cx="10153781" cy="7371249"/>
          </a:xfrm>
          <a:prstGeom prst="rect">
            <a:avLst/>
          </a:prstGeom>
          <a:noFill/>
        </p:spPr>
        <p:txBody>
          <a:bodyPr wrap="square" rtlCol="0">
            <a:spAutoFit/>
          </a:bodyPr>
          <a:lstStyle/>
          <a:p>
            <a:pPr>
              <a:lnSpc>
                <a:spcPct val="150000"/>
              </a:lnSpc>
            </a:pPr>
            <a:r>
              <a:rPr lang="en-GB" sz="1400" dirty="0"/>
              <a:t>Maslow, A. H. (2012) Towards a Psychology of Being. USA. Start Publishing LLC.</a:t>
            </a:r>
          </a:p>
          <a:p>
            <a:pPr>
              <a:lnSpc>
                <a:spcPct val="150000"/>
              </a:lnSpc>
            </a:pPr>
            <a:r>
              <a:rPr lang="en-GB" sz="1400" dirty="0" err="1"/>
              <a:t>Oktra</a:t>
            </a:r>
            <a:r>
              <a:rPr lang="en-GB" sz="1400" dirty="0"/>
              <a:t>. (2019) Image 2. Available at. http://www.oktra.co.uk/insights/how-can-improving-mental-wellbeing-in-the-workplace-increase-productivity-and-commercial-success/ (Accessed on 7th January 2019).</a:t>
            </a:r>
          </a:p>
          <a:p>
            <a:pPr>
              <a:lnSpc>
                <a:spcPct val="150000"/>
              </a:lnSpc>
            </a:pPr>
            <a:endParaRPr lang="en-GB" sz="1400" dirty="0"/>
          </a:p>
          <a:p>
            <a:pPr>
              <a:lnSpc>
                <a:spcPct val="150000"/>
              </a:lnSpc>
            </a:pPr>
            <a:r>
              <a:rPr lang="en-GB" sz="1400" dirty="0"/>
              <a:t>Oxford Living Dictionaries. (2019) Definition of theory in English. Oxford University Press. Available at. https://en.oxforddictionaries.com/definition/theory (Accessed on 6th January 2019).</a:t>
            </a:r>
          </a:p>
          <a:p>
            <a:pPr>
              <a:lnSpc>
                <a:spcPct val="150000"/>
              </a:lnSpc>
            </a:pPr>
            <a:endParaRPr lang="en-GB" sz="1400" dirty="0"/>
          </a:p>
          <a:p>
            <a:pPr>
              <a:lnSpc>
                <a:spcPct val="150000"/>
              </a:lnSpc>
            </a:pPr>
            <a:r>
              <a:rPr lang="en-GB" sz="1400" dirty="0"/>
              <a:t>Pinsdaddy. (2019) Image 1. Happy People. Available at. http://www.pinsdaddy.com/happy-people_5fKnFupJlYwqqObkjNndwKP0UBxWYfR1YHi1rOJYjJ8/ (Accessed on 7th January 2019).</a:t>
            </a:r>
          </a:p>
          <a:p>
            <a:pPr>
              <a:lnSpc>
                <a:spcPct val="150000"/>
              </a:lnSpc>
            </a:pPr>
            <a:endParaRPr lang="en-GB" sz="1400" dirty="0"/>
          </a:p>
          <a:p>
            <a:pPr>
              <a:lnSpc>
                <a:spcPct val="150000"/>
              </a:lnSpc>
            </a:pPr>
            <a:r>
              <a:rPr lang="en-GB" sz="1400" dirty="0"/>
              <a:t>The National Archives. (2018,a) Children Act 1989. Available at. </a:t>
            </a:r>
            <a:r>
              <a:rPr lang="en-GB" sz="1400" dirty="0">
                <a:hlinkClick r:id="rId2"/>
              </a:rPr>
              <a:t>http://www.legislation.gov.uk/ukpga/1989/41/contents</a:t>
            </a:r>
            <a:r>
              <a:rPr lang="en-GB" sz="1400" dirty="0"/>
              <a:t> (Accessed on 5th January 2019).</a:t>
            </a:r>
          </a:p>
          <a:p>
            <a:pPr>
              <a:lnSpc>
                <a:spcPct val="150000"/>
              </a:lnSpc>
            </a:pPr>
            <a:r>
              <a:rPr lang="en-GB" sz="1400" dirty="0"/>
              <a:t>Shah, H., &amp; Marks, N. (2004). A well-being manifesto for a flourishing society. London: The New Economics Foundation.</a:t>
            </a:r>
          </a:p>
          <a:p>
            <a:pPr>
              <a:lnSpc>
                <a:spcPct val="150000"/>
              </a:lnSpc>
            </a:pPr>
            <a:r>
              <a:rPr lang="en-GB" sz="1400" dirty="0"/>
              <a:t>The National Archives. (2018, b) Children Act 2004. Available at. </a:t>
            </a:r>
            <a:r>
              <a:rPr lang="en-GB" sz="1400" dirty="0">
                <a:hlinkClick r:id="rId3"/>
              </a:rPr>
              <a:t>http://www.legislation.gov.uk/ukpga/2004/31/contents</a:t>
            </a:r>
            <a:r>
              <a:rPr lang="en-GB" sz="1400" dirty="0"/>
              <a:t> (Accessed on 5th January 2019).</a:t>
            </a:r>
          </a:p>
          <a:p>
            <a:pPr>
              <a:lnSpc>
                <a:spcPct val="150000"/>
              </a:lnSpc>
            </a:pPr>
            <a:endParaRPr lang="en-GB" sz="1400" dirty="0"/>
          </a:p>
          <a:p>
            <a:pPr>
              <a:lnSpc>
                <a:spcPct val="150000"/>
              </a:lnSpc>
            </a:pPr>
            <a:r>
              <a:rPr lang="en-GB" sz="1400" dirty="0"/>
              <a:t>UK Government. (2018) Child Tax Credit: Support For A Maximum  Of 2 Children. Available at. </a:t>
            </a:r>
            <a:r>
              <a:rPr lang="en-GB" sz="1400" dirty="0">
                <a:hlinkClick r:id="rId4"/>
              </a:rPr>
              <a:t>https://www.gov.uk/guidance/child-tax-credit-exceptions-to-the-2-child-limit</a:t>
            </a:r>
            <a:endParaRPr lang="en-GB" sz="1400" dirty="0"/>
          </a:p>
          <a:p>
            <a:pPr>
              <a:lnSpc>
                <a:spcPct val="150000"/>
              </a:lnSpc>
            </a:pPr>
            <a:endParaRPr lang="en-GB" sz="1200" dirty="0"/>
          </a:p>
          <a:p>
            <a:endParaRPr lang="en-GB" sz="1200" baseline="30000" dirty="0"/>
          </a:p>
          <a:p>
            <a:endParaRPr lang="en-GB" sz="1200" dirty="0"/>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2158105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AEA0BA-899C-4D9F-834A-3212C7B960F8}"/>
              </a:ext>
            </a:extLst>
          </p:cNvPr>
          <p:cNvSpPr txBox="1"/>
          <p:nvPr/>
        </p:nvSpPr>
        <p:spPr>
          <a:xfrm>
            <a:off x="2014330" y="609818"/>
            <a:ext cx="8892209" cy="6355586"/>
          </a:xfrm>
          <a:prstGeom prst="rect">
            <a:avLst/>
          </a:prstGeom>
          <a:noFill/>
        </p:spPr>
        <p:txBody>
          <a:bodyPr wrap="square" rtlCol="0">
            <a:spAutoFit/>
          </a:bodyPr>
          <a:lstStyle/>
          <a:p>
            <a:pPr>
              <a:lnSpc>
                <a:spcPct val="150000"/>
              </a:lnSpc>
            </a:pPr>
            <a:r>
              <a:rPr lang="en-GB" sz="1400" dirty="0"/>
              <a:t>UK Government. (2015) Equality act 2010. Available at. </a:t>
            </a:r>
            <a:r>
              <a:rPr lang="en-GB" sz="1400" dirty="0">
                <a:hlinkClick r:id="rId2"/>
              </a:rPr>
              <a:t>https://www.gov.uk/guidance/equality-act-2010-guidance</a:t>
            </a:r>
            <a:r>
              <a:rPr lang="en-GB" sz="1400" dirty="0"/>
              <a:t> (Accessed on 5th January 2019).</a:t>
            </a:r>
          </a:p>
          <a:p>
            <a:pPr>
              <a:lnSpc>
                <a:spcPct val="150000"/>
              </a:lnSpc>
            </a:pPr>
            <a:endParaRPr lang="en-GB" sz="1400" dirty="0"/>
          </a:p>
          <a:p>
            <a:pPr>
              <a:lnSpc>
                <a:spcPct val="150000"/>
              </a:lnSpc>
            </a:pPr>
            <a:r>
              <a:rPr lang="en-GB" sz="1400" dirty="0"/>
              <a:t>UK Government. (2014) Social services and well being act 2014). Available at. </a:t>
            </a:r>
            <a:r>
              <a:rPr lang="en-GB" sz="1400" dirty="0">
                <a:hlinkClick r:id="rId3"/>
              </a:rPr>
              <a:t>http://www.legislation.gov.uk/anaw/2014/4/pdfs/anaw_20140004_en.pdf</a:t>
            </a:r>
            <a:r>
              <a:rPr lang="en-GB" sz="1400" dirty="0"/>
              <a:t> (Accessed on 5th January 2019).</a:t>
            </a:r>
          </a:p>
          <a:p>
            <a:pPr>
              <a:lnSpc>
                <a:spcPct val="150000"/>
              </a:lnSpc>
            </a:pPr>
            <a:endParaRPr lang="en-GB" sz="1400" dirty="0"/>
          </a:p>
          <a:p>
            <a:pPr>
              <a:lnSpc>
                <a:spcPct val="150000"/>
              </a:lnSpc>
            </a:pPr>
            <a:r>
              <a:rPr lang="en-GB" sz="1400" dirty="0"/>
              <a:t> US Department for Health and Human Services (2018) How is well-being defined? Available at. </a:t>
            </a:r>
            <a:r>
              <a:rPr lang="en-GB" sz="1400" dirty="0">
                <a:hlinkClick r:id="rId4"/>
              </a:rPr>
              <a:t>https://www.cdc.gov/hrqol/wellbeing.htm#three</a:t>
            </a:r>
            <a:r>
              <a:rPr lang="en-GB" sz="1400" dirty="0"/>
              <a:t> (Accessed on 6</a:t>
            </a:r>
            <a:r>
              <a:rPr lang="en-GB" sz="1400" baseline="30000" dirty="0"/>
              <a:t>th</a:t>
            </a:r>
            <a:r>
              <a:rPr lang="en-GB" sz="1400" dirty="0"/>
              <a:t> January 2019).</a:t>
            </a:r>
          </a:p>
          <a:p>
            <a:pPr>
              <a:lnSpc>
                <a:spcPct val="150000"/>
              </a:lnSpc>
            </a:pPr>
            <a:r>
              <a:rPr lang="en-GB" sz="1400" dirty="0"/>
              <a:t>Welsh Government. (2016) The well-being of future generations act Wales 2015. Available at. hhtps://gov.wales/topics/people-and-communities/people/future-generations-act/?lang=en(Accessed on 5</a:t>
            </a:r>
            <a:r>
              <a:rPr lang="en-GB" sz="1400" baseline="30000" dirty="0"/>
              <a:t>th January 2019)</a:t>
            </a:r>
          </a:p>
          <a:p>
            <a:pPr>
              <a:lnSpc>
                <a:spcPct val="150000"/>
              </a:lnSpc>
            </a:pPr>
            <a:endParaRPr lang="en-GB" sz="1400" baseline="30000" dirty="0"/>
          </a:p>
          <a:p>
            <a:pPr>
              <a:lnSpc>
                <a:spcPct val="150000"/>
              </a:lnSpc>
            </a:pPr>
            <a:r>
              <a:rPr lang="en-GB" sz="1400" dirty="0"/>
              <a:t>World Health Organisation. (2019) Child Development. Available at. </a:t>
            </a:r>
            <a:r>
              <a:rPr lang="en-GB" sz="1400" dirty="0">
                <a:hlinkClick r:id="rId5"/>
              </a:rPr>
              <a:t>https://www.who.int/topics/child_development/en/</a:t>
            </a:r>
            <a:r>
              <a:rPr lang="en-GB" sz="1400" dirty="0"/>
              <a:t> (Accessed on 6</a:t>
            </a:r>
            <a:r>
              <a:rPr lang="en-GB" sz="1400" baseline="30000" dirty="0"/>
              <a:t>th</a:t>
            </a:r>
            <a:r>
              <a:rPr lang="en-GB" sz="1400" dirty="0"/>
              <a:t> January 2019).</a:t>
            </a:r>
          </a:p>
          <a:p>
            <a:pPr>
              <a:lnSpc>
                <a:spcPct val="150000"/>
              </a:lnSpc>
            </a:pPr>
            <a:r>
              <a:rPr lang="de-DE" sz="1400" dirty="0"/>
              <a:t>Zikmund, V. (2003) Health</a:t>
            </a:r>
          </a:p>
          <a:p>
            <a:pPr>
              <a:lnSpc>
                <a:spcPct val="150000"/>
              </a:lnSpc>
            </a:pPr>
            <a:r>
              <a:rPr lang="de-DE" sz="1400" dirty="0">
                <a:hlinkClick r:id="rId6"/>
              </a:rPr>
              <a:t>http://www.nel.edu/userfiles/articlesnew/NEL240603E03.pdf?route=pdf_/24_6/NEL240603E03_Zikmund_.pdf</a:t>
            </a:r>
            <a:r>
              <a:rPr lang="de-DE" sz="1400" dirty="0"/>
              <a:t> (Accessed on 6th January 2019).</a:t>
            </a:r>
          </a:p>
          <a:p>
            <a:pPr>
              <a:lnSpc>
                <a:spcPct val="150000"/>
              </a:lnSpc>
            </a:pPr>
            <a:endParaRPr lang="en-GB" sz="1200" dirty="0"/>
          </a:p>
          <a:p>
            <a:endParaRPr lang="en-GB" dirty="0"/>
          </a:p>
        </p:txBody>
      </p:sp>
    </p:spTree>
    <p:extLst>
      <p:ext uri="{BB962C8B-B14F-4D97-AF65-F5344CB8AC3E}">
        <p14:creationId xmlns:p14="http://schemas.microsoft.com/office/powerpoint/2010/main" val="68903787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
  <TotalTime>80</TotalTime>
  <Words>1743</Words>
  <Application>Microsoft Office PowerPoint</Application>
  <PresentationFormat>Widescreen</PresentationFormat>
  <Paragraphs>151</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Century Gothic</vt:lpstr>
      <vt:lpstr>Wingdings 3</vt:lpstr>
      <vt:lpstr>Wisp</vt:lpstr>
      <vt:lpstr>       Autumn Gale 1811212 </vt:lpstr>
      <vt:lpstr>Discuss the concept of ‘Well-being’  referring to theory, policy and practice.  </vt:lpstr>
      <vt:lpstr>                            Introduction  </vt:lpstr>
      <vt:lpstr> The challenge of defining Well-being</vt:lpstr>
      <vt:lpstr>PowerPoint Presentation</vt:lpstr>
      <vt:lpstr>PowerPoint Presentation</vt:lpstr>
      <vt:lpstr>PowerPoint Presentation</vt:lpstr>
      <vt:lpstr>PowerPoint Presentation</vt:lpstr>
      <vt:lpstr>Ceredigion Local Well-being Plan 2018-2023</vt:lpstr>
      <vt:lpstr>PowerPoint Presentation</vt:lpstr>
      <vt:lpstr>PowerPoint Presentation</vt:lpstr>
      <vt:lpstr>Legislation   </vt:lpstr>
      <vt:lpstr>PowerPoint Presentation</vt:lpstr>
      <vt:lpstr>PowerPoint Presentation</vt:lpstr>
      <vt:lpstr>Reference list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Autumn Gale 1811212 </dc:title>
  <dc:creator>Autumn Gale</dc:creator>
  <cp:lastModifiedBy>Gale, Autumn (Student)</cp:lastModifiedBy>
  <cp:revision>6</cp:revision>
  <dcterms:created xsi:type="dcterms:W3CDTF">2019-01-07T16:25:04Z</dcterms:created>
  <dcterms:modified xsi:type="dcterms:W3CDTF">2019-01-07T17:54:24Z</dcterms:modified>
</cp:coreProperties>
</file>