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15113000" cy="21374100"/>
  <p:notesSz cx="6858000" cy="9144000"/>
  <p:embeddedFontLst>
    <p:embeddedFont>
      <p:font typeface="Touvlo" charset="1" panose="020B0604030403020204"/>
      <p:regular r:id="rId7"/>
    </p:embeddedFont>
    <p:embeddedFont>
      <p:font typeface="Norwester" charset="1" panose="00000506000000000000"/>
      <p:regular r:id="rId8"/>
    </p:embeddedFont>
    <p:embeddedFont>
      <p:font typeface="Touvlo Bold" charset="1" panose="020B0804030403020204"/>
      <p:regular r:id="rId9"/>
    </p:embeddedFont>
    <p:embeddedFont>
      <p:font typeface="Canva Sans" charset="1" panose="020B0503030501040103"/>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jpeg" Type="http://schemas.openxmlformats.org/officeDocument/2006/relationships/image"/><Relationship Id="rId4" Target="../media/image3.jpeg" Type="http://schemas.openxmlformats.org/officeDocument/2006/relationships/image"/><Relationship Id="rId5" Target="../media/image4.jpeg" Type="http://schemas.openxmlformats.org/officeDocument/2006/relationships/image"/><Relationship Id="rId6" Target="../media/image5.jpe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0F4461"/>
        </a:solidFill>
      </p:bgPr>
    </p:bg>
    <p:spTree>
      <p:nvGrpSpPr>
        <p:cNvPr id="1" name=""/>
        <p:cNvGrpSpPr/>
        <p:nvPr/>
      </p:nvGrpSpPr>
      <p:grpSpPr>
        <a:xfrm>
          <a:off x="0" y="0"/>
          <a:ext cx="0" cy="0"/>
          <a:chOff x="0" y="0"/>
          <a:chExt cx="0" cy="0"/>
        </a:xfrm>
      </p:grpSpPr>
      <p:grpSp>
        <p:nvGrpSpPr>
          <p:cNvPr name="Group 2" id="2"/>
          <p:cNvGrpSpPr/>
          <p:nvPr/>
        </p:nvGrpSpPr>
        <p:grpSpPr>
          <a:xfrm rot="0">
            <a:off x="1074781" y="881885"/>
            <a:ext cx="12970439" cy="2806477"/>
            <a:chOff x="0" y="0"/>
            <a:chExt cx="2413391" cy="522197"/>
          </a:xfrm>
        </p:grpSpPr>
        <p:sp>
          <p:nvSpPr>
            <p:cNvPr name="Freeform 3" id="3"/>
            <p:cNvSpPr/>
            <p:nvPr/>
          </p:nvSpPr>
          <p:spPr>
            <a:xfrm flipH="false" flipV="false" rot="0">
              <a:off x="0" y="0"/>
              <a:ext cx="2413391" cy="522197"/>
            </a:xfrm>
            <a:custGeom>
              <a:avLst/>
              <a:gdLst/>
              <a:ahLst/>
              <a:cxnLst/>
              <a:rect r="r" b="b" t="t" l="l"/>
              <a:pathLst>
                <a:path h="522197" w="2413391">
                  <a:moveTo>
                    <a:pt x="0" y="0"/>
                  </a:moveTo>
                  <a:lnTo>
                    <a:pt x="2413391" y="0"/>
                  </a:lnTo>
                  <a:lnTo>
                    <a:pt x="2413391" y="522197"/>
                  </a:lnTo>
                  <a:lnTo>
                    <a:pt x="0" y="522197"/>
                  </a:lnTo>
                  <a:close/>
                </a:path>
              </a:pathLst>
            </a:custGeom>
            <a:solidFill>
              <a:srgbClr val="F1EEE6"/>
            </a:solidFill>
            <a:ln w="47625" cap="sq">
              <a:solidFill>
                <a:srgbClr val="000000"/>
              </a:solidFill>
              <a:prstDash val="solid"/>
              <a:miter/>
            </a:ln>
          </p:spPr>
        </p:sp>
        <p:sp>
          <p:nvSpPr>
            <p:cNvPr name="TextBox 4" id="4"/>
            <p:cNvSpPr txBox="true"/>
            <p:nvPr/>
          </p:nvSpPr>
          <p:spPr>
            <a:xfrm>
              <a:off x="0" y="-47625"/>
              <a:ext cx="2413391" cy="569822"/>
            </a:xfrm>
            <a:prstGeom prst="rect">
              <a:avLst/>
            </a:prstGeom>
          </p:spPr>
          <p:txBody>
            <a:bodyPr anchor="ctr" rtlCol="false" tIns="44941" lIns="44941" bIns="44941" rIns="44941"/>
            <a:lstStyle/>
            <a:p>
              <a:pPr algn="ctr">
                <a:lnSpc>
                  <a:spcPts val="3839"/>
                </a:lnSpc>
                <a:spcBef>
                  <a:spcPct val="0"/>
                </a:spcBef>
              </a:pPr>
            </a:p>
          </p:txBody>
        </p:sp>
      </p:grpSp>
      <p:grpSp>
        <p:nvGrpSpPr>
          <p:cNvPr name="Group 5" id="5"/>
          <p:cNvGrpSpPr/>
          <p:nvPr/>
        </p:nvGrpSpPr>
        <p:grpSpPr>
          <a:xfrm rot="0">
            <a:off x="1074781" y="3880175"/>
            <a:ext cx="6485219" cy="2518298"/>
            <a:chOff x="0" y="0"/>
            <a:chExt cx="1206695" cy="468576"/>
          </a:xfrm>
        </p:grpSpPr>
        <p:sp>
          <p:nvSpPr>
            <p:cNvPr name="Freeform 6" id="6"/>
            <p:cNvSpPr/>
            <p:nvPr/>
          </p:nvSpPr>
          <p:spPr>
            <a:xfrm flipH="false" flipV="false" rot="0">
              <a:off x="0" y="0"/>
              <a:ext cx="1206695" cy="468576"/>
            </a:xfrm>
            <a:custGeom>
              <a:avLst/>
              <a:gdLst/>
              <a:ahLst/>
              <a:cxnLst/>
              <a:rect r="r" b="b" t="t" l="l"/>
              <a:pathLst>
                <a:path h="468576" w="1206695">
                  <a:moveTo>
                    <a:pt x="0" y="0"/>
                  </a:moveTo>
                  <a:lnTo>
                    <a:pt x="1206695" y="0"/>
                  </a:lnTo>
                  <a:lnTo>
                    <a:pt x="1206695" y="468576"/>
                  </a:lnTo>
                  <a:lnTo>
                    <a:pt x="0" y="468576"/>
                  </a:lnTo>
                  <a:close/>
                </a:path>
              </a:pathLst>
            </a:custGeom>
            <a:solidFill>
              <a:srgbClr val="F1EEE6"/>
            </a:solidFill>
            <a:ln w="47625" cap="sq">
              <a:solidFill>
                <a:srgbClr val="000000"/>
              </a:solidFill>
              <a:prstDash val="solid"/>
              <a:miter/>
            </a:ln>
          </p:spPr>
        </p:sp>
        <p:sp>
          <p:nvSpPr>
            <p:cNvPr name="TextBox 7" id="7"/>
            <p:cNvSpPr txBox="true"/>
            <p:nvPr/>
          </p:nvSpPr>
          <p:spPr>
            <a:xfrm>
              <a:off x="0" y="-47625"/>
              <a:ext cx="1206695" cy="516201"/>
            </a:xfrm>
            <a:prstGeom prst="rect">
              <a:avLst/>
            </a:prstGeom>
          </p:spPr>
          <p:txBody>
            <a:bodyPr anchor="ctr" rtlCol="false" tIns="44941" lIns="44941" bIns="44941" rIns="44941"/>
            <a:lstStyle/>
            <a:p>
              <a:pPr algn="ctr">
                <a:lnSpc>
                  <a:spcPts val="3839"/>
                </a:lnSpc>
                <a:spcBef>
                  <a:spcPct val="0"/>
                </a:spcBef>
              </a:pPr>
            </a:p>
          </p:txBody>
        </p:sp>
      </p:grpSp>
      <p:grpSp>
        <p:nvGrpSpPr>
          <p:cNvPr name="Group 8" id="8"/>
          <p:cNvGrpSpPr/>
          <p:nvPr/>
        </p:nvGrpSpPr>
        <p:grpSpPr>
          <a:xfrm rot="0">
            <a:off x="7754352" y="3880175"/>
            <a:ext cx="6290868" cy="3871976"/>
            <a:chOff x="0" y="0"/>
            <a:chExt cx="688549" cy="423796"/>
          </a:xfrm>
        </p:grpSpPr>
        <p:sp>
          <p:nvSpPr>
            <p:cNvPr name="Freeform 9" id="9"/>
            <p:cNvSpPr/>
            <p:nvPr/>
          </p:nvSpPr>
          <p:spPr>
            <a:xfrm flipH="false" flipV="false" rot="0">
              <a:off x="0" y="0"/>
              <a:ext cx="688549" cy="423796"/>
            </a:xfrm>
            <a:custGeom>
              <a:avLst/>
              <a:gdLst/>
              <a:ahLst/>
              <a:cxnLst/>
              <a:rect r="r" b="b" t="t" l="l"/>
              <a:pathLst>
                <a:path h="423796" w="688549">
                  <a:moveTo>
                    <a:pt x="0" y="0"/>
                  </a:moveTo>
                  <a:lnTo>
                    <a:pt x="688549" y="0"/>
                  </a:lnTo>
                  <a:lnTo>
                    <a:pt x="688549" y="423796"/>
                  </a:lnTo>
                  <a:lnTo>
                    <a:pt x="0" y="423796"/>
                  </a:lnTo>
                  <a:close/>
                </a:path>
              </a:pathLst>
            </a:custGeom>
            <a:blipFill>
              <a:blip r:embed="rId2"/>
              <a:stretch>
                <a:fillRect l="0" t="-10926" r="0" b="-10926"/>
              </a:stretch>
            </a:blipFill>
            <a:ln w="47625" cap="sq">
              <a:solidFill>
                <a:srgbClr val="000000"/>
              </a:solidFill>
              <a:prstDash val="solid"/>
              <a:miter/>
            </a:ln>
          </p:spPr>
        </p:sp>
      </p:grpSp>
      <p:grpSp>
        <p:nvGrpSpPr>
          <p:cNvPr name="Group 10" id="10"/>
          <p:cNvGrpSpPr/>
          <p:nvPr/>
        </p:nvGrpSpPr>
        <p:grpSpPr>
          <a:xfrm rot="0">
            <a:off x="1133185" y="6670591"/>
            <a:ext cx="6485219" cy="7021102"/>
            <a:chOff x="0" y="0"/>
            <a:chExt cx="1206695" cy="1306406"/>
          </a:xfrm>
        </p:grpSpPr>
        <p:sp>
          <p:nvSpPr>
            <p:cNvPr name="Freeform 11" id="11"/>
            <p:cNvSpPr/>
            <p:nvPr/>
          </p:nvSpPr>
          <p:spPr>
            <a:xfrm flipH="false" flipV="false" rot="0">
              <a:off x="0" y="0"/>
              <a:ext cx="1206695" cy="1306406"/>
            </a:xfrm>
            <a:custGeom>
              <a:avLst/>
              <a:gdLst/>
              <a:ahLst/>
              <a:cxnLst/>
              <a:rect r="r" b="b" t="t" l="l"/>
              <a:pathLst>
                <a:path h="1306406" w="1206695">
                  <a:moveTo>
                    <a:pt x="0" y="0"/>
                  </a:moveTo>
                  <a:lnTo>
                    <a:pt x="1206695" y="0"/>
                  </a:lnTo>
                  <a:lnTo>
                    <a:pt x="1206695" y="1306406"/>
                  </a:lnTo>
                  <a:lnTo>
                    <a:pt x="0" y="1306406"/>
                  </a:lnTo>
                  <a:close/>
                </a:path>
              </a:pathLst>
            </a:custGeom>
            <a:solidFill>
              <a:srgbClr val="F1EEE6"/>
            </a:solidFill>
            <a:ln w="47625" cap="sq">
              <a:solidFill>
                <a:srgbClr val="000000"/>
              </a:solidFill>
              <a:prstDash val="solid"/>
              <a:miter/>
            </a:ln>
          </p:spPr>
        </p:sp>
        <p:sp>
          <p:nvSpPr>
            <p:cNvPr name="TextBox 12" id="12"/>
            <p:cNvSpPr txBox="true"/>
            <p:nvPr/>
          </p:nvSpPr>
          <p:spPr>
            <a:xfrm>
              <a:off x="0" y="-47625"/>
              <a:ext cx="1206695" cy="1354031"/>
            </a:xfrm>
            <a:prstGeom prst="rect">
              <a:avLst/>
            </a:prstGeom>
          </p:spPr>
          <p:txBody>
            <a:bodyPr anchor="ctr" rtlCol="false" tIns="44941" lIns="44941" bIns="44941" rIns="44941"/>
            <a:lstStyle/>
            <a:p>
              <a:pPr algn="ctr">
                <a:lnSpc>
                  <a:spcPts val="3839"/>
                </a:lnSpc>
                <a:spcBef>
                  <a:spcPct val="0"/>
                </a:spcBef>
              </a:pPr>
            </a:p>
          </p:txBody>
        </p:sp>
      </p:grpSp>
      <p:grpSp>
        <p:nvGrpSpPr>
          <p:cNvPr name="Group 13" id="13"/>
          <p:cNvGrpSpPr/>
          <p:nvPr/>
        </p:nvGrpSpPr>
        <p:grpSpPr>
          <a:xfrm rot="0">
            <a:off x="7754352" y="7943963"/>
            <a:ext cx="6290868" cy="5667423"/>
            <a:chOff x="0" y="0"/>
            <a:chExt cx="1170533" cy="1054529"/>
          </a:xfrm>
        </p:grpSpPr>
        <p:sp>
          <p:nvSpPr>
            <p:cNvPr name="Freeform 14" id="14"/>
            <p:cNvSpPr/>
            <p:nvPr/>
          </p:nvSpPr>
          <p:spPr>
            <a:xfrm flipH="false" flipV="false" rot="0">
              <a:off x="0" y="0"/>
              <a:ext cx="1170533" cy="1054529"/>
            </a:xfrm>
            <a:custGeom>
              <a:avLst/>
              <a:gdLst/>
              <a:ahLst/>
              <a:cxnLst/>
              <a:rect r="r" b="b" t="t" l="l"/>
              <a:pathLst>
                <a:path h="1054529" w="1170533">
                  <a:moveTo>
                    <a:pt x="0" y="0"/>
                  </a:moveTo>
                  <a:lnTo>
                    <a:pt x="1170533" y="0"/>
                  </a:lnTo>
                  <a:lnTo>
                    <a:pt x="1170533" y="1054529"/>
                  </a:lnTo>
                  <a:lnTo>
                    <a:pt x="0" y="1054529"/>
                  </a:lnTo>
                  <a:close/>
                </a:path>
              </a:pathLst>
            </a:custGeom>
            <a:solidFill>
              <a:srgbClr val="F1EEE6"/>
            </a:solidFill>
            <a:ln w="47625" cap="sq">
              <a:solidFill>
                <a:srgbClr val="000000"/>
              </a:solidFill>
              <a:prstDash val="solid"/>
              <a:miter/>
            </a:ln>
          </p:spPr>
        </p:sp>
        <p:sp>
          <p:nvSpPr>
            <p:cNvPr name="TextBox 15" id="15"/>
            <p:cNvSpPr txBox="true"/>
            <p:nvPr/>
          </p:nvSpPr>
          <p:spPr>
            <a:xfrm>
              <a:off x="0" y="-47625"/>
              <a:ext cx="1170533" cy="1102154"/>
            </a:xfrm>
            <a:prstGeom prst="rect">
              <a:avLst/>
            </a:prstGeom>
          </p:spPr>
          <p:txBody>
            <a:bodyPr anchor="ctr" rtlCol="false" tIns="44941" lIns="44941" bIns="44941" rIns="44941"/>
            <a:lstStyle/>
            <a:p>
              <a:pPr algn="ctr">
                <a:lnSpc>
                  <a:spcPts val="3839"/>
                </a:lnSpc>
                <a:spcBef>
                  <a:spcPct val="0"/>
                </a:spcBef>
              </a:pPr>
            </a:p>
          </p:txBody>
        </p:sp>
      </p:grpSp>
      <p:grpSp>
        <p:nvGrpSpPr>
          <p:cNvPr name="Group 16" id="16"/>
          <p:cNvGrpSpPr/>
          <p:nvPr/>
        </p:nvGrpSpPr>
        <p:grpSpPr>
          <a:xfrm rot="0">
            <a:off x="1074781" y="13803199"/>
            <a:ext cx="6485219" cy="6672686"/>
            <a:chOff x="0" y="0"/>
            <a:chExt cx="1206695" cy="1241577"/>
          </a:xfrm>
        </p:grpSpPr>
        <p:sp>
          <p:nvSpPr>
            <p:cNvPr name="Freeform 17" id="17"/>
            <p:cNvSpPr/>
            <p:nvPr/>
          </p:nvSpPr>
          <p:spPr>
            <a:xfrm flipH="false" flipV="false" rot="0">
              <a:off x="0" y="0"/>
              <a:ext cx="1206695" cy="1241577"/>
            </a:xfrm>
            <a:custGeom>
              <a:avLst/>
              <a:gdLst/>
              <a:ahLst/>
              <a:cxnLst/>
              <a:rect r="r" b="b" t="t" l="l"/>
              <a:pathLst>
                <a:path h="1241577" w="1206695">
                  <a:moveTo>
                    <a:pt x="0" y="0"/>
                  </a:moveTo>
                  <a:lnTo>
                    <a:pt x="1206695" y="0"/>
                  </a:lnTo>
                  <a:lnTo>
                    <a:pt x="1206695" y="1241577"/>
                  </a:lnTo>
                  <a:lnTo>
                    <a:pt x="0" y="1241577"/>
                  </a:lnTo>
                  <a:close/>
                </a:path>
              </a:pathLst>
            </a:custGeom>
            <a:solidFill>
              <a:srgbClr val="F1EEE6"/>
            </a:solidFill>
            <a:ln w="47625" cap="sq">
              <a:solidFill>
                <a:srgbClr val="000000"/>
              </a:solidFill>
              <a:prstDash val="solid"/>
              <a:miter/>
            </a:ln>
          </p:spPr>
        </p:sp>
        <p:sp>
          <p:nvSpPr>
            <p:cNvPr name="TextBox 18" id="18"/>
            <p:cNvSpPr txBox="true"/>
            <p:nvPr/>
          </p:nvSpPr>
          <p:spPr>
            <a:xfrm>
              <a:off x="0" y="-47625"/>
              <a:ext cx="1206695" cy="1289202"/>
            </a:xfrm>
            <a:prstGeom prst="rect">
              <a:avLst/>
            </a:prstGeom>
          </p:spPr>
          <p:txBody>
            <a:bodyPr anchor="ctr" rtlCol="false" tIns="44941" lIns="44941" bIns="44941" rIns="44941"/>
            <a:lstStyle/>
            <a:p>
              <a:pPr algn="ctr">
                <a:lnSpc>
                  <a:spcPts val="3839"/>
                </a:lnSpc>
              </a:pPr>
            </a:p>
            <a:p>
              <a:pPr algn="ctr">
                <a:lnSpc>
                  <a:spcPts val="3839"/>
                </a:lnSpc>
              </a:pPr>
            </a:p>
            <a:p>
              <a:pPr algn="ctr">
                <a:lnSpc>
                  <a:spcPts val="3839"/>
                </a:lnSpc>
                <a:spcBef>
                  <a:spcPct val="0"/>
                </a:spcBef>
              </a:pPr>
            </a:p>
          </p:txBody>
        </p:sp>
      </p:grpSp>
      <p:sp>
        <p:nvSpPr>
          <p:cNvPr name="AutoShape 19" id="19"/>
          <p:cNvSpPr/>
          <p:nvPr/>
        </p:nvSpPr>
        <p:spPr>
          <a:xfrm>
            <a:off x="1074781" y="4708491"/>
            <a:ext cx="4659502" cy="0"/>
          </a:xfrm>
          <a:prstGeom prst="line">
            <a:avLst/>
          </a:prstGeom>
          <a:ln cap="flat" w="28575">
            <a:solidFill>
              <a:srgbClr val="000000"/>
            </a:solidFill>
            <a:prstDash val="solid"/>
            <a:headEnd type="none" len="sm" w="sm"/>
            <a:tailEnd type="none" len="sm" w="sm"/>
          </a:ln>
        </p:spPr>
      </p:sp>
      <p:sp>
        <p:nvSpPr>
          <p:cNvPr name="AutoShape 20" id="20"/>
          <p:cNvSpPr/>
          <p:nvPr/>
        </p:nvSpPr>
        <p:spPr>
          <a:xfrm>
            <a:off x="1133185" y="7411925"/>
            <a:ext cx="4659502" cy="0"/>
          </a:xfrm>
          <a:prstGeom prst="line">
            <a:avLst/>
          </a:prstGeom>
          <a:ln cap="flat" w="28575">
            <a:solidFill>
              <a:srgbClr val="000000"/>
            </a:solidFill>
            <a:prstDash val="solid"/>
            <a:headEnd type="none" len="sm" w="sm"/>
            <a:tailEnd type="none" len="sm" w="sm"/>
          </a:ln>
        </p:spPr>
      </p:sp>
      <p:sp>
        <p:nvSpPr>
          <p:cNvPr name="AutoShape 21" id="21"/>
          <p:cNvSpPr/>
          <p:nvPr/>
        </p:nvSpPr>
        <p:spPr>
          <a:xfrm>
            <a:off x="7754352" y="8479219"/>
            <a:ext cx="4115253" cy="0"/>
          </a:xfrm>
          <a:prstGeom prst="line">
            <a:avLst/>
          </a:prstGeom>
          <a:ln cap="flat" w="28575">
            <a:solidFill>
              <a:srgbClr val="000000"/>
            </a:solidFill>
            <a:prstDash val="solid"/>
            <a:headEnd type="none" len="sm" w="sm"/>
            <a:tailEnd type="none" len="sm" w="sm"/>
          </a:ln>
        </p:spPr>
      </p:sp>
      <p:sp>
        <p:nvSpPr>
          <p:cNvPr name="AutoShape 22" id="22"/>
          <p:cNvSpPr/>
          <p:nvPr/>
        </p:nvSpPr>
        <p:spPr>
          <a:xfrm>
            <a:off x="1074781" y="14548939"/>
            <a:ext cx="4659502" cy="0"/>
          </a:xfrm>
          <a:prstGeom prst="line">
            <a:avLst/>
          </a:prstGeom>
          <a:ln cap="flat" w="28575">
            <a:solidFill>
              <a:srgbClr val="000000"/>
            </a:solidFill>
            <a:prstDash val="solid"/>
            <a:headEnd type="none" len="sm" w="sm"/>
            <a:tailEnd type="none" len="sm" w="sm"/>
          </a:ln>
        </p:spPr>
      </p:sp>
      <p:grpSp>
        <p:nvGrpSpPr>
          <p:cNvPr name="Group 23" id="23"/>
          <p:cNvGrpSpPr/>
          <p:nvPr/>
        </p:nvGrpSpPr>
        <p:grpSpPr>
          <a:xfrm rot="0">
            <a:off x="8134189" y="18567115"/>
            <a:ext cx="2993445" cy="1638214"/>
            <a:chOff x="0" y="0"/>
            <a:chExt cx="404812" cy="221540"/>
          </a:xfrm>
        </p:grpSpPr>
        <p:sp>
          <p:nvSpPr>
            <p:cNvPr name="Freeform 24" id="24"/>
            <p:cNvSpPr/>
            <p:nvPr/>
          </p:nvSpPr>
          <p:spPr>
            <a:xfrm flipH="false" flipV="false" rot="0">
              <a:off x="0" y="0"/>
              <a:ext cx="404812" cy="221540"/>
            </a:xfrm>
            <a:custGeom>
              <a:avLst/>
              <a:gdLst/>
              <a:ahLst/>
              <a:cxnLst/>
              <a:rect r="r" b="b" t="t" l="l"/>
              <a:pathLst>
                <a:path h="221540" w="404812">
                  <a:moveTo>
                    <a:pt x="0" y="0"/>
                  </a:moveTo>
                  <a:lnTo>
                    <a:pt x="404812" y="0"/>
                  </a:lnTo>
                  <a:lnTo>
                    <a:pt x="404812" y="221540"/>
                  </a:lnTo>
                  <a:lnTo>
                    <a:pt x="0" y="221540"/>
                  </a:lnTo>
                  <a:close/>
                </a:path>
              </a:pathLst>
            </a:custGeom>
            <a:blipFill>
              <a:blip r:embed="rId3"/>
              <a:stretch>
                <a:fillRect l="0" t="-10631" r="0" b="-10631"/>
              </a:stretch>
            </a:blipFill>
            <a:ln w="47625" cap="sq">
              <a:solidFill>
                <a:srgbClr val="000000"/>
              </a:solidFill>
              <a:prstDash val="solid"/>
              <a:miter/>
            </a:ln>
          </p:spPr>
        </p:sp>
      </p:grpSp>
      <p:grpSp>
        <p:nvGrpSpPr>
          <p:cNvPr name="Group 25" id="25"/>
          <p:cNvGrpSpPr/>
          <p:nvPr/>
        </p:nvGrpSpPr>
        <p:grpSpPr>
          <a:xfrm rot="0">
            <a:off x="11349571" y="18567115"/>
            <a:ext cx="2881055" cy="1629040"/>
            <a:chOff x="0" y="0"/>
            <a:chExt cx="391807" cy="221540"/>
          </a:xfrm>
        </p:grpSpPr>
        <p:sp>
          <p:nvSpPr>
            <p:cNvPr name="Freeform 26" id="26"/>
            <p:cNvSpPr/>
            <p:nvPr/>
          </p:nvSpPr>
          <p:spPr>
            <a:xfrm flipH="false" flipV="false" rot="0">
              <a:off x="0" y="0"/>
              <a:ext cx="391807" cy="221540"/>
            </a:xfrm>
            <a:custGeom>
              <a:avLst/>
              <a:gdLst/>
              <a:ahLst/>
              <a:cxnLst/>
              <a:rect r="r" b="b" t="t" l="l"/>
              <a:pathLst>
                <a:path h="221540" w="391807">
                  <a:moveTo>
                    <a:pt x="0" y="0"/>
                  </a:moveTo>
                  <a:lnTo>
                    <a:pt x="391807" y="0"/>
                  </a:lnTo>
                  <a:lnTo>
                    <a:pt x="391807" y="221540"/>
                  </a:lnTo>
                  <a:lnTo>
                    <a:pt x="0" y="221540"/>
                  </a:lnTo>
                  <a:close/>
                </a:path>
              </a:pathLst>
            </a:custGeom>
            <a:blipFill>
              <a:blip r:embed="rId4"/>
              <a:stretch>
                <a:fillRect l="0" t="-9005" r="0" b="-9005"/>
              </a:stretch>
            </a:blipFill>
            <a:ln w="47625" cap="sq">
              <a:solidFill>
                <a:srgbClr val="000000"/>
              </a:solidFill>
              <a:prstDash val="solid"/>
              <a:miter/>
            </a:ln>
          </p:spPr>
        </p:sp>
      </p:grpSp>
      <p:sp>
        <p:nvSpPr>
          <p:cNvPr name="TextBox 27" id="27"/>
          <p:cNvSpPr txBox="true"/>
          <p:nvPr/>
        </p:nvSpPr>
        <p:spPr>
          <a:xfrm rot="0">
            <a:off x="7921950" y="8659744"/>
            <a:ext cx="5792848" cy="5438577"/>
          </a:xfrm>
          <a:prstGeom prst="rect">
            <a:avLst/>
          </a:prstGeom>
        </p:spPr>
        <p:txBody>
          <a:bodyPr anchor="t" rtlCol="false" tIns="0" lIns="0" bIns="0" rIns="0">
            <a:spAutoFit/>
          </a:bodyPr>
          <a:lstStyle/>
          <a:p>
            <a:pPr algn="l">
              <a:lnSpc>
                <a:spcPts val="1620"/>
              </a:lnSpc>
            </a:pPr>
            <a:r>
              <a:rPr lang="en-US" sz="1157">
                <a:solidFill>
                  <a:srgbClr val="000000"/>
                </a:solidFill>
                <a:latin typeface="Touvlo"/>
                <a:ea typeface="Touvlo"/>
                <a:cs typeface="Touvlo"/>
                <a:sym typeface="Touvlo"/>
              </a:rPr>
              <a:t>Wales has a significantly dispersed population, with substantial areas classified as rural, particularly in Mid and West Wales. Rural communities often experience longer travel times to their nearest GP surgery, with a minimum mean distance of 3.1 km and a maximum of 9.9 km (Johnson et al, 2025). This may indicate a lower concentration of healthcare facilities in rural areas compared to urban settings (Chen et al, 2019), potentially placing rural residents at a structural disadvantage.</a:t>
            </a:r>
          </a:p>
          <a:p>
            <a:pPr algn="l">
              <a:lnSpc>
                <a:spcPts val="1620"/>
              </a:lnSpc>
            </a:pPr>
          </a:p>
          <a:p>
            <a:pPr algn="l">
              <a:lnSpc>
                <a:spcPts val="1620"/>
              </a:lnSpc>
            </a:pPr>
            <a:r>
              <a:rPr lang="en-US" sz="1157">
                <a:solidFill>
                  <a:srgbClr val="000000"/>
                </a:solidFill>
                <a:latin typeface="Touvlo"/>
                <a:ea typeface="Touvlo"/>
                <a:cs typeface="Touvlo"/>
                <a:sym typeface="Touvlo"/>
              </a:rPr>
              <a:t>Furthermore, reduced public transport usage in rural areas (9% using it at least once per week) compared to urban areas (14%) (Gov.Wales, 2024) may reflect that it’s less convenient for people in rural areas to use public transport, perhaps because of the longer journey time, which can explain the higher levels of car usage in rural areas (94%) compared to urban areas (85%) (Gov.Wales, 2024), suggesting that residents in rural Wales are more dependent on private vehicles, and such dependence likely reflects the greater travel distances to essential services, including healthcare provision. Consequently, individuals who cannot afford or access a private vehicle may face barriers to healthcare access, particularly those with physical disabilities. This reinforces existing inequalities within rural healthcare systems. These structural factors can contribute to delayed diagnoses, reduced engagement with preventative care, resulting in poorer overall health outcomes. Access to healthcare is not solely physical but also economic and social, as for older adults or low-income households, transport costs and logistical challenges may discourage routine appointments, increasing reliance on crisis or emergency services.</a:t>
            </a:r>
          </a:p>
          <a:p>
            <a:pPr algn="l">
              <a:lnSpc>
                <a:spcPts val="2600"/>
              </a:lnSpc>
            </a:pPr>
          </a:p>
          <a:p>
            <a:pPr algn="l">
              <a:lnSpc>
                <a:spcPts val="2600"/>
              </a:lnSpc>
            </a:pPr>
          </a:p>
        </p:txBody>
      </p:sp>
      <p:grpSp>
        <p:nvGrpSpPr>
          <p:cNvPr name="Group 28" id="28"/>
          <p:cNvGrpSpPr/>
          <p:nvPr/>
        </p:nvGrpSpPr>
        <p:grpSpPr>
          <a:xfrm rot="0">
            <a:off x="7657176" y="13803199"/>
            <a:ext cx="6485219" cy="4456790"/>
            <a:chOff x="0" y="0"/>
            <a:chExt cx="1206695" cy="829268"/>
          </a:xfrm>
        </p:grpSpPr>
        <p:sp>
          <p:nvSpPr>
            <p:cNvPr name="Freeform 29" id="29"/>
            <p:cNvSpPr/>
            <p:nvPr/>
          </p:nvSpPr>
          <p:spPr>
            <a:xfrm flipH="false" flipV="false" rot="0">
              <a:off x="0" y="0"/>
              <a:ext cx="1206695" cy="829268"/>
            </a:xfrm>
            <a:custGeom>
              <a:avLst/>
              <a:gdLst/>
              <a:ahLst/>
              <a:cxnLst/>
              <a:rect r="r" b="b" t="t" l="l"/>
              <a:pathLst>
                <a:path h="829268" w="1206695">
                  <a:moveTo>
                    <a:pt x="0" y="0"/>
                  </a:moveTo>
                  <a:lnTo>
                    <a:pt x="1206695" y="0"/>
                  </a:lnTo>
                  <a:lnTo>
                    <a:pt x="1206695" y="829268"/>
                  </a:lnTo>
                  <a:lnTo>
                    <a:pt x="0" y="829268"/>
                  </a:lnTo>
                  <a:close/>
                </a:path>
              </a:pathLst>
            </a:custGeom>
            <a:solidFill>
              <a:srgbClr val="F1EEE6"/>
            </a:solidFill>
            <a:ln w="47625" cap="sq">
              <a:solidFill>
                <a:srgbClr val="000000"/>
              </a:solidFill>
              <a:prstDash val="solid"/>
              <a:miter/>
            </a:ln>
          </p:spPr>
        </p:sp>
        <p:sp>
          <p:nvSpPr>
            <p:cNvPr name="TextBox 30" id="30"/>
            <p:cNvSpPr txBox="true"/>
            <p:nvPr/>
          </p:nvSpPr>
          <p:spPr>
            <a:xfrm>
              <a:off x="0" y="-47625"/>
              <a:ext cx="1206695" cy="876893"/>
            </a:xfrm>
            <a:prstGeom prst="rect">
              <a:avLst/>
            </a:prstGeom>
          </p:spPr>
          <p:txBody>
            <a:bodyPr anchor="ctr" rtlCol="false" tIns="44941" lIns="44941" bIns="44941" rIns="44941"/>
            <a:lstStyle/>
            <a:p>
              <a:pPr algn="ctr">
                <a:lnSpc>
                  <a:spcPts val="3839"/>
                </a:lnSpc>
              </a:pPr>
            </a:p>
            <a:p>
              <a:pPr algn="ctr">
                <a:lnSpc>
                  <a:spcPts val="3839"/>
                </a:lnSpc>
              </a:pPr>
            </a:p>
            <a:p>
              <a:pPr algn="ctr">
                <a:lnSpc>
                  <a:spcPts val="3839"/>
                </a:lnSpc>
                <a:spcBef>
                  <a:spcPct val="0"/>
                </a:spcBef>
              </a:pPr>
            </a:p>
          </p:txBody>
        </p:sp>
      </p:grpSp>
      <p:sp>
        <p:nvSpPr>
          <p:cNvPr name="AutoShape 31" id="31"/>
          <p:cNvSpPr/>
          <p:nvPr/>
        </p:nvSpPr>
        <p:spPr>
          <a:xfrm>
            <a:off x="7657176" y="14563226"/>
            <a:ext cx="4659502" cy="0"/>
          </a:xfrm>
          <a:prstGeom prst="line">
            <a:avLst/>
          </a:prstGeom>
          <a:ln cap="flat" w="28575">
            <a:solidFill>
              <a:srgbClr val="000000"/>
            </a:solidFill>
            <a:prstDash val="solid"/>
            <a:headEnd type="none" len="sm" w="sm"/>
            <a:tailEnd type="none" len="sm" w="sm"/>
          </a:ln>
        </p:spPr>
      </p:sp>
      <p:sp>
        <p:nvSpPr>
          <p:cNvPr name="Freeform 32" id="32"/>
          <p:cNvSpPr/>
          <p:nvPr/>
        </p:nvSpPr>
        <p:spPr>
          <a:xfrm flipH="false" flipV="false" rot="0">
            <a:off x="4363560" y="7641627"/>
            <a:ext cx="2858253" cy="2208307"/>
          </a:xfrm>
          <a:custGeom>
            <a:avLst/>
            <a:gdLst/>
            <a:ahLst/>
            <a:cxnLst/>
            <a:rect r="r" b="b" t="t" l="l"/>
            <a:pathLst>
              <a:path h="2208307" w="2858253">
                <a:moveTo>
                  <a:pt x="0" y="0"/>
                </a:moveTo>
                <a:lnTo>
                  <a:pt x="2858253" y="0"/>
                </a:lnTo>
                <a:lnTo>
                  <a:pt x="2858253" y="2208307"/>
                </a:lnTo>
                <a:lnTo>
                  <a:pt x="0" y="2208307"/>
                </a:lnTo>
                <a:lnTo>
                  <a:pt x="0" y="0"/>
                </a:lnTo>
                <a:close/>
              </a:path>
            </a:pathLst>
          </a:custGeom>
          <a:blipFill>
            <a:blip r:embed="rId5"/>
            <a:stretch>
              <a:fillRect l="0" t="-1959" r="0" b="-1959"/>
            </a:stretch>
          </a:blipFill>
        </p:spPr>
      </p:sp>
      <p:sp>
        <p:nvSpPr>
          <p:cNvPr name="Freeform 33" id="33"/>
          <p:cNvSpPr/>
          <p:nvPr/>
        </p:nvSpPr>
        <p:spPr>
          <a:xfrm flipH="false" flipV="false" rot="0">
            <a:off x="4491658" y="14856508"/>
            <a:ext cx="2947579" cy="1349666"/>
          </a:xfrm>
          <a:custGeom>
            <a:avLst/>
            <a:gdLst/>
            <a:ahLst/>
            <a:cxnLst/>
            <a:rect r="r" b="b" t="t" l="l"/>
            <a:pathLst>
              <a:path h="1349666" w="2947579">
                <a:moveTo>
                  <a:pt x="0" y="0"/>
                </a:moveTo>
                <a:lnTo>
                  <a:pt x="2947579" y="0"/>
                </a:lnTo>
                <a:lnTo>
                  <a:pt x="2947579" y="1349666"/>
                </a:lnTo>
                <a:lnTo>
                  <a:pt x="0" y="1349666"/>
                </a:lnTo>
                <a:lnTo>
                  <a:pt x="0" y="0"/>
                </a:lnTo>
                <a:close/>
              </a:path>
            </a:pathLst>
          </a:custGeom>
          <a:blipFill>
            <a:blip r:embed="rId6"/>
            <a:stretch>
              <a:fillRect l="0" t="0" r="-3936" b="0"/>
            </a:stretch>
          </a:blipFill>
        </p:spPr>
      </p:sp>
      <p:sp>
        <p:nvSpPr>
          <p:cNvPr name="TextBox 34" id="34"/>
          <p:cNvSpPr txBox="true"/>
          <p:nvPr/>
        </p:nvSpPr>
        <p:spPr>
          <a:xfrm rot="0">
            <a:off x="1405202" y="1495037"/>
            <a:ext cx="12309596" cy="2556888"/>
          </a:xfrm>
          <a:prstGeom prst="rect">
            <a:avLst/>
          </a:prstGeom>
        </p:spPr>
        <p:txBody>
          <a:bodyPr anchor="t" rtlCol="false" tIns="0" lIns="0" bIns="0" rIns="0">
            <a:spAutoFit/>
          </a:bodyPr>
          <a:lstStyle/>
          <a:p>
            <a:pPr algn="ctr">
              <a:lnSpc>
                <a:spcPts val="9639"/>
              </a:lnSpc>
            </a:pPr>
            <a:r>
              <a:rPr lang="en-US" sz="6885" spc="-378">
                <a:solidFill>
                  <a:srgbClr val="000000"/>
                </a:solidFill>
                <a:latin typeface="Norwester"/>
                <a:ea typeface="Norwester"/>
                <a:cs typeface="Norwester"/>
                <a:sym typeface="Norwester"/>
              </a:rPr>
              <a:t>Rural Health Inequalities in Wales </a:t>
            </a:r>
          </a:p>
          <a:p>
            <a:pPr algn="ctr">
              <a:lnSpc>
                <a:spcPts val="10899"/>
              </a:lnSpc>
            </a:pPr>
          </a:p>
        </p:txBody>
      </p:sp>
      <p:sp>
        <p:nvSpPr>
          <p:cNvPr name="TextBox 35" id="35"/>
          <p:cNvSpPr txBox="true"/>
          <p:nvPr/>
        </p:nvSpPr>
        <p:spPr>
          <a:xfrm rot="0">
            <a:off x="1405202" y="4138086"/>
            <a:ext cx="3842718" cy="437490"/>
          </a:xfrm>
          <a:prstGeom prst="rect">
            <a:avLst/>
          </a:prstGeom>
        </p:spPr>
        <p:txBody>
          <a:bodyPr anchor="t" rtlCol="false" tIns="0" lIns="0" bIns="0" rIns="0">
            <a:spAutoFit/>
          </a:bodyPr>
          <a:lstStyle/>
          <a:p>
            <a:pPr algn="l">
              <a:lnSpc>
                <a:spcPts val="3591"/>
              </a:lnSpc>
            </a:pPr>
            <a:r>
              <a:rPr lang="en-US" b="true" sz="2565" spc="364">
                <a:solidFill>
                  <a:srgbClr val="000000"/>
                </a:solidFill>
                <a:latin typeface="Touvlo Bold"/>
                <a:ea typeface="Touvlo Bold"/>
                <a:cs typeface="Touvlo Bold"/>
                <a:sym typeface="Touvlo Bold"/>
              </a:rPr>
              <a:t>INTRODUCTION</a:t>
            </a:r>
          </a:p>
        </p:txBody>
      </p:sp>
      <p:sp>
        <p:nvSpPr>
          <p:cNvPr name="TextBox 36" id="36"/>
          <p:cNvSpPr txBox="true"/>
          <p:nvPr/>
        </p:nvSpPr>
        <p:spPr>
          <a:xfrm rot="0">
            <a:off x="1405202" y="6845847"/>
            <a:ext cx="3625976" cy="437490"/>
          </a:xfrm>
          <a:prstGeom prst="rect">
            <a:avLst/>
          </a:prstGeom>
        </p:spPr>
        <p:txBody>
          <a:bodyPr anchor="t" rtlCol="false" tIns="0" lIns="0" bIns="0" rIns="0">
            <a:spAutoFit/>
          </a:bodyPr>
          <a:lstStyle/>
          <a:p>
            <a:pPr algn="l">
              <a:lnSpc>
                <a:spcPts val="3591"/>
              </a:lnSpc>
            </a:pPr>
            <a:r>
              <a:rPr lang="en-US" b="true" sz="2565" spc="364">
                <a:solidFill>
                  <a:srgbClr val="000000"/>
                </a:solidFill>
                <a:latin typeface="Touvlo Bold"/>
                <a:ea typeface="Touvlo Bold"/>
                <a:cs typeface="Touvlo Bold"/>
                <a:sym typeface="Touvlo Bold"/>
              </a:rPr>
              <a:t>EMERGENCIES</a:t>
            </a:r>
          </a:p>
        </p:txBody>
      </p:sp>
      <p:sp>
        <p:nvSpPr>
          <p:cNvPr name="TextBox 37" id="37"/>
          <p:cNvSpPr txBox="true"/>
          <p:nvPr/>
        </p:nvSpPr>
        <p:spPr>
          <a:xfrm rot="0">
            <a:off x="8134189" y="8027442"/>
            <a:ext cx="4121173" cy="437490"/>
          </a:xfrm>
          <a:prstGeom prst="rect">
            <a:avLst/>
          </a:prstGeom>
        </p:spPr>
        <p:txBody>
          <a:bodyPr anchor="t" rtlCol="false" tIns="0" lIns="0" bIns="0" rIns="0">
            <a:spAutoFit/>
          </a:bodyPr>
          <a:lstStyle/>
          <a:p>
            <a:pPr algn="l">
              <a:lnSpc>
                <a:spcPts val="3591"/>
              </a:lnSpc>
            </a:pPr>
            <a:r>
              <a:rPr lang="en-US" b="true" sz="2565" spc="364">
                <a:solidFill>
                  <a:srgbClr val="000000"/>
                </a:solidFill>
                <a:latin typeface="Touvlo Bold"/>
                <a:ea typeface="Touvlo Bold"/>
                <a:cs typeface="Touvlo Bold"/>
                <a:sym typeface="Touvlo Bold"/>
              </a:rPr>
              <a:t>TRAVELLING</a:t>
            </a:r>
          </a:p>
        </p:txBody>
      </p:sp>
      <p:sp>
        <p:nvSpPr>
          <p:cNvPr name="TextBox 38" id="38"/>
          <p:cNvSpPr txBox="true"/>
          <p:nvPr/>
        </p:nvSpPr>
        <p:spPr>
          <a:xfrm rot="0">
            <a:off x="1405202" y="7447249"/>
            <a:ext cx="5716505" cy="6470452"/>
          </a:xfrm>
          <a:prstGeom prst="rect">
            <a:avLst/>
          </a:prstGeom>
        </p:spPr>
        <p:txBody>
          <a:bodyPr anchor="t" rtlCol="false" tIns="0" lIns="0" bIns="0" rIns="0">
            <a:spAutoFit/>
          </a:bodyPr>
          <a:lstStyle/>
          <a:p>
            <a:pPr algn="l">
              <a:lnSpc>
                <a:spcPts val="1760"/>
              </a:lnSpc>
            </a:pPr>
            <a:r>
              <a:rPr lang="en-US" sz="1257">
                <a:solidFill>
                  <a:srgbClr val="000000"/>
                </a:solidFill>
                <a:latin typeface="Touvlo"/>
                <a:ea typeface="Touvlo"/>
                <a:cs typeface="Touvlo"/>
                <a:sym typeface="Touvlo"/>
              </a:rPr>
              <a:t>Hence, in the latter emergency </a:t>
            </a:r>
          </a:p>
          <a:p>
            <a:pPr algn="l">
              <a:lnSpc>
                <a:spcPts val="1760"/>
              </a:lnSpc>
            </a:pPr>
            <a:r>
              <a:rPr lang="en-US" sz="1257">
                <a:solidFill>
                  <a:srgbClr val="000000"/>
                </a:solidFill>
                <a:latin typeface="Touvlo"/>
                <a:ea typeface="Touvlo"/>
                <a:cs typeface="Touvlo"/>
                <a:sym typeface="Touvlo"/>
              </a:rPr>
              <a:t>situations, the longer ambulance </a:t>
            </a:r>
          </a:p>
          <a:p>
            <a:pPr algn="l">
              <a:lnSpc>
                <a:spcPts val="1760"/>
              </a:lnSpc>
            </a:pPr>
            <a:r>
              <a:rPr lang="en-US" sz="1257">
                <a:solidFill>
                  <a:srgbClr val="000000"/>
                </a:solidFill>
                <a:latin typeface="Touvlo"/>
                <a:ea typeface="Touvlo"/>
                <a:cs typeface="Touvlo"/>
                <a:sym typeface="Touvlo"/>
              </a:rPr>
              <a:t>response times may also increase</a:t>
            </a:r>
          </a:p>
          <a:p>
            <a:pPr algn="l">
              <a:lnSpc>
                <a:spcPts val="1760"/>
              </a:lnSpc>
            </a:pPr>
            <a:r>
              <a:rPr lang="en-US" sz="1257">
                <a:solidFill>
                  <a:srgbClr val="000000"/>
                </a:solidFill>
                <a:latin typeface="Touvlo"/>
                <a:ea typeface="Touvlo"/>
                <a:cs typeface="Touvlo"/>
                <a:sym typeface="Touvlo"/>
              </a:rPr>
              <a:t> the risk of permanent health </a:t>
            </a:r>
          </a:p>
          <a:p>
            <a:pPr algn="l">
              <a:lnSpc>
                <a:spcPts val="1760"/>
              </a:lnSpc>
            </a:pPr>
            <a:r>
              <a:rPr lang="en-US" sz="1257">
                <a:solidFill>
                  <a:srgbClr val="000000"/>
                </a:solidFill>
                <a:latin typeface="Touvlo"/>
                <a:ea typeface="Touvlo"/>
                <a:cs typeface="Touvlo"/>
                <a:sym typeface="Touvlo"/>
              </a:rPr>
              <a:t>damage or even death. BBC News </a:t>
            </a:r>
          </a:p>
          <a:p>
            <a:pPr algn="l">
              <a:lnSpc>
                <a:spcPts val="1760"/>
              </a:lnSpc>
            </a:pPr>
            <a:r>
              <a:rPr lang="en-US" sz="1257">
                <a:solidFill>
                  <a:srgbClr val="000000"/>
                </a:solidFill>
                <a:latin typeface="Touvlo"/>
                <a:ea typeface="Touvlo"/>
                <a:cs typeface="Touvlo"/>
                <a:sym typeface="Touvlo"/>
              </a:rPr>
              <a:t>investigation reported that in some</a:t>
            </a:r>
          </a:p>
          <a:p>
            <a:pPr algn="l">
              <a:lnSpc>
                <a:spcPts val="1760"/>
              </a:lnSpc>
            </a:pPr>
            <a:r>
              <a:rPr lang="en-US" sz="1257">
                <a:solidFill>
                  <a:srgbClr val="000000"/>
                </a:solidFill>
                <a:latin typeface="Touvlo"/>
                <a:ea typeface="Touvlo"/>
                <a:cs typeface="Touvlo"/>
                <a:sym typeface="Touvlo"/>
              </a:rPr>
              <a:t> rural areas in the UK, it took over </a:t>
            </a:r>
          </a:p>
          <a:p>
            <a:pPr algn="l">
              <a:lnSpc>
                <a:spcPts val="1760"/>
              </a:lnSpc>
            </a:pPr>
            <a:r>
              <a:rPr lang="en-US" sz="1257">
                <a:solidFill>
                  <a:srgbClr val="000000"/>
                </a:solidFill>
                <a:latin typeface="Touvlo"/>
                <a:ea typeface="Touvlo"/>
                <a:cs typeface="Touvlo"/>
                <a:sym typeface="Touvlo"/>
              </a:rPr>
              <a:t>20 minutes on average for the </a:t>
            </a:r>
          </a:p>
          <a:p>
            <a:pPr algn="l">
              <a:lnSpc>
                <a:spcPts val="1760"/>
              </a:lnSpc>
            </a:pPr>
            <a:r>
              <a:rPr lang="en-US" sz="1257">
                <a:solidFill>
                  <a:srgbClr val="000000"/>
                </a:solidFill>
                <a:latin typeface="Touvlo"/>
                <a:ea typeface="Touvlo"/>
                <a:cs typeface="Touvlo"/>
                <a:sym typeface="Touvlo"/>
              </a:rPr>
              <a:t>ambulance service to reach a</a:t>
            </a:r>
          </a:p>
          <a:p>
            <a:pPr algn="l">
              <a:lnSpc>
                <a:spcPts val="1760"/>
              </a:lnSpc>
            </a:pPr>
            <a:r>
              <a:rPr lang="en-US" sz="1257">
                <a:solidFill>
                  <a:srgbClr val="000000"/>
                </a:solidFill>
                <a:latin typeface="Touvlo"/>
                <a:ea typeface="Touvlo"/>
                <a:cs typeface="Touvlo"/>
                <a:sym typeface="Touvlo"/>
              </a:rPr>
              <a:t> patient, which compares with </a:t>
            </a:r>
          </a:p>
          <a:p>
            <a:pPr algn="l">
              <a:lnSpc>
                <a:spcPts val="1760"/>
              </a:lnSpc>
            </a:pPr>
            <a:r>
              <a:rPr lang="en-US" sz="1257">
                <a:solidFill>
                  <a:srgbClr val="000000"/>
                </a:solidFill>
                <a:latin typeface="Touvlo"/>
                <a:ea typeface="Touvlo"/>
                <a:cs typeface="Touvlo"/>
                <a:sym typeface="Touvlo"/>
              </a:rPr>
              <a:t>responses in under five minutes </a:t>
            </a:r>
          </a:p>
          <a:p>
            <a:pPr algn="l">
              <a:lnSpc>
                <a:spcPts val="1760"/>
              </a:lnSpc>
            </a:pPr>
            <a:r>
              <a:rPr lang="en-US" sz="1257">
                <a:solidFill>
                  <a:srgbClr val="000000"/>
                </a:solidFill>
                <a:latin typeface="Touvlo"/>
                <a:ea typeface="Touvlo"/>
                <a:cs typeface="Touvlo"/>
                <a:sym typeface="Touvlo"/>
              </a:rPr>
              <a:t>in urban areas of the UK (Triggle, N., 2019). The graph on the side also shows the average response time for rural areas was 11 minutes 13 seconds, more than 50% longer than the seven minutes 14 seconds it takes in urban areas (Triggle, N., 2019). This disparity of times observed in rural areas suggests a significant inequality in emergency care provision, further putting individuals living in rural areas, like Mid and West Wales, at a healthcare disadvantage. Reacher shows that reducing the ambulance response times to 5 minutes could almost double the survival rate for cardiac arrests (Pell, J.P., 2001), which highlights the damage that 20 minutes can impact a patient’s life, and suggests that geographical location directly influences survival probability. Hence, the data reinforces the argument that healthcare it’s less efficient in rural areas than urban areas of Wales, putting individuals living in rural Wales areas at a disadvantage, showing how geography determines health outcomes.</a:t>
            </a:r>
          </a:p>
          <a:p>
            <a:pPr algn="l">
              <a:lnSpc>
                <a:spcPts val="3160"/>
              </a:lnSpc>
            </a:pPr>
          </a:p>
          <a:p>
            <a:pPr algn="l">
              <a:lnSpc>
                <a:spcPts val="3160"/>
              </a:lnSpc>
            </a:pPr>
          </a:p>
        </p:txBody>
      </p:sp>
      <p:sp>
        <p:nvSpPr>
          <p:cNvPr name="TextBox 39" id="39"/>
          <p:cNvSpPr txBox="true"/>
          <p:nvPr/>
        </p:nvSpPr>
        <p:spPr>
          <a:xfrm rot="0">
            <a:off x="1265974" y="14907017"/>
            <a:ext cx="5955839" cy="5670469"/>
          </a:xfrm>
          <a:prstGeom prst="rect">
            <a:avLst/>
          </a:prstGeom>
        </p:spPr>
        <p:txBody>
          <a:bodyPr anchor="t" rtlCol="false" tIns="0" lIns="0" bIns="0" rIns="0">
            <a:spAutoFit/>
          </a:bodyPr>
          <a:lstStyle/>
          <a:p>
            <a:pPr algn="l">
              <a:lnSpc>
                <a:spcPts val="1340"/>
              </a:lnSpc>
            </a:pPr>
            <a:r>
              <a:rPr lang="en-US" sz="957">
                <a:solidFill>
                  <a:srgbClr val="000000"/>
                </a:solidFill>
                <a:latin typeface="Touvlo"/>
                <a:ea typeface="Touvlo"/>
                <a:cs typeface="Touvlo"/>
                <a:sym typeface="Touvlo"/>
              </a:rPr>
              <a:t>Moreover, Wales’s population is ageing quickly, </a:t>
            </a:r>
          </a:p>
          <a:p>
            <a:pPr algn="l">
              <a:lnSpc>
                <a:spcPts val="1340"/>
              </a:lnSpc>
            </a:pPr>
            <a:r>
              <a:rPr lang="en-US" sz="957">
                <a:solidFill>
                  <a:srgbClr val="000000"/>
                </a:solidFill>
                <a:latin typeface="Touvlo"/>
                <a:ea typeface="Touvlo"/>
                <a:cs typeface="Touvlo"/>
                <a:sym typeface="Touvlo"/>
              </a:rPr>
              <a:t>as the latest estimates show that there are </a:t>
            </a:r>
          </a:p>
          <a:p>
            <a:pPr algn="l">
              <a:lnSpc>
                <a:spcPts val="1340"/>
              </a:lnSpc>
            </a:pPr>
            <a:r>
              <a:rPr lang="en-US" sz="957">
                <a:solidFill>
                  <a:srgbClr val="000000"/>
                </a:solidFill>
                <a:latin typeface="Touvlo"/>
                <a:ea typeface="Touvlo"/>
                <a:cs typeface="Touvlo"/>
                <a:sym typeface="Touvlo"/>
              </a:rPr>
              <a:t>866,006 people over the age of 60 living in Wales, </a:t>
            </a:r>
          </a:p>
          <a:p>
            <a:pPr algn="l">
              <a:lnSpc>
                <a:spcPts val="1340"/>
              </a:lnSpc>
            </a:pPr>
            <a:r>
              <a:rPr lang="en-US" sz="957">
                <a:solidFill>
                  <a:srgbClr val="000000"/>
                </a:solidFill>
                <a:latin typeface="Touvlo"/>
                <a:ea typeface="Touvlo"/>
                <a:cs typeface="Touvlo"/>
                <a:sym typeface="Touvlo"/>
              </a:rPr>
              <a:t>with this number being estimated to rise to </a:t>
            </a:r>
          </a:p>
          <a:p>
            <a:pPr algn="l">
              <a:lnSpc>
                <a:spcPts val="1340"/>
              </a:lnSpc>
            </a:pPr>
            <a:r>
              <a:rPr lang="en-US" sz="957">
                <a:solidFill>
                  <a:srgbClr val="000000"/>
                </a:solidFill>
                <a:latin typeface="Touvlo"/>
                <a:ea typeface="Touvlo"/>
                <a:cs typeface="Touvlo"/>
                <a:sym typeface="Touvlo"/>
              </a:rPr>
              <a:t>956,000 (30% of the population) by 2026 (Older </a:t>
            </a:r>
          </a:p>
          <a:p>
            <a:pPr algn="l">
              <a:lnSpc>
                <a:spcPts val="1340"/>
              </a:lnSpc>
            </a:pPr>
            <a:r>
              <a:rPr lang="en-US" sz="957">
                <a:solidFill>
                  <a:srgbClr val="000000"/>
                </a:solidFill>
                <a:latin typeface="Touvlo"/>
                <a:ea typeface="Touvlo"/>
                <a:cs typeface="Touvlo"/>
                <a:sym typeface="Touvlo"/>
              </a:rPr>
              <a:t>People’s Commissioner for Wales, 2023, p.4). </a:t>
            </a:r>
          </a:p>
          <a:p>
            <a:pPr algn="l">
              <a:lnSpc>
                <a:spcPts val="1340"/>
              </a:lnSpc>
            </a:pPr>
            <a:r>
              <a:rPr lang="en-US" sz="957">
                <a:solidFill>
                  <a:srgbClr val="000000"/>
                </a:solidFill>
                <a:latin typeface="Touvlo"/>
                <a:ea typeface="Touvlo"/>
                <a:cs typeface="Touvlo"/>
                <a:sym typeface="Touvlo"/>
              </a:rPr>
              <a:t>However, research also shows that this ageing </a:t>
            </a:r>
          </a:p>
          <a:p>
            <a:pPr algn="l">
              <a:lnSpc>
                <a:spcPts val="1340"/>
              </a:lnSpc>
            </a:pPr>
            <a:r>
              <a:rPr lang="en-US" sz="957">
                <a:solidFill>
                  <a:srgbClr val="000000"/>
                </a:solidFill>
                <a:latin typeface="Touvlo"/>
                <a:ea typeface="Touvlo"/>
                <a:cs typeface="Touvlo"/>
                <a:sym typeface="Touvlo"/>
              </a:rPr>
              <a:t>trend is far more pronounced in rural areas, where </a:t>
            </a:r>
          </a:p>
          <a:p>
            <a:pPr algn="l">
              <a:lnSpc>
                <a:spcPts val="1340"/>
              </a:lnSpc>
            </a:pPr>
            <a:r>
              <a:rPr lang="en-US" sz="957">
                <a:solidFill>
                  <a:srgbClr val="000000"/>
                </a:solidFill>
                <a:latin typeface="Touvlo"/>
                <a:ea typeface="Touvlo"/>
                <a:cs typeface="Touvlo"/>
                <a:sym typeface="Touvlo"/>
              </a:rPr>
              <a:t>the proportion of residents aged 65 and over reaches 27.8% in Powys and 26.4% in Anglesey, compared to just 14.5% in Cardiff (Parliament.uk., 2021). This suggests that rural areas in Wales have a particularly high concentration of older residents, reinforcing the argument that ageing is not evenly distributed across the country and that rural communities face intensified demographic pressures, forcing healthcare facilities to adapt to those needs. </a:t>
            </a:r>
          </a:p>
          <a:p>
            <a:pPr algn="l">
              <a:lnSpc>
                <a:spcPts val="1480"/>
              </a:lnSpc>
            </a:pPr>
            <a:r>
              <a:rPr lang="en-US" sz="1057">
                <a:solidFill>
                  <a:srgbClr val="000000"/>
                </a:solidFill>
                <a:latin typeface="Touvlo"/>
                <a:ea typeface="Touvlo"/>
                <a:cs typeface="Touvlo"/>
                <a:sym typeface="Touvlo"/>
              </a:rPr>
              <a:t>Also, older Welsh-speaking individuals tend to revert to their first language, particularly in dementia or cognitive decline, as those suffering from these illnesses usually go to the first language they learned as a child, and if English is their second language, they may no longer be able to speak it (Alzheimer's Society, 2025). Therefore, if Welsh language provision is unavailable, this can affect patient safety through the absence of communication, emotional support and quality of care. Language therefore becomes a clinical issue rather than simply a cultural one. Professionals working in rural Wales must therefore integrate linguistic awareness into care, planning under this demographic. This reflects not only good practice but legislative duty under the Welsh Language (Wales) Measure 2011,which is a legal framework regarding the use of Welsh language in the delivery of public services, with the aim to work towards ensuring that the Welsh language is treated no less favorably than the English language (Welsh Government, 2020), hence the inclusion of bilingual service provision is fundamental, especially in rural areas of Wales where the majority of elderly individuals reside. With this, patients may feel more comfortable discussing sensitive issues in their first language. In mental health services especially, linguistic alignment improves accuracy of expression and therapeutic rapport.</a:t>
            </a:r>
          </a:p>
          <a:p>
            <a:pPr algn="l">
              <a:lnSpc>
                <a:spcPts val="2740"/>
              </a:lnSpc>
            </a:pPr>
          </a:p>
          <a:p>
            <a:pPr algn="l">
              <a:lnSpc>
                <a:spcPts val="1120"/>
              </a:lnSpc>
            </a:pPr>
          </a:p>
        </p:txBody>
      </p:sp>
      <p:sp>
        <p:nvSpPr>
          <p:cNvPr name="TextBox 40" id="40"/>
          <p:cNvSpPr txBox="true"/>
          <p:nvPr/>
        </p:nvSpPr>
        <p:spPr>
          <a:xfrm rot="0">
            <a:off x="1219419" y="4808504"/>
            <a:ext cx="6088071" cy="1546225"/>
          </a:xfrm>
          <a:prstGeom prst="rect">
            <a:avLst/>
          </a:prstGeom>
        </p:spPr>
        <p:txBody>
          <a:bodyPr anchor="t" rtlCol="false" tIns="0" lIns="0" bIns="0" rIns="0">
            <a:spAutoFit/>
          </a:bodyPr>
          <a:lstStyle/>
          <a:p>
            <a:pPr algn="ctr">
              <a:lnSpc>
                <a:spcPts val="1400"/>
              </a:lnSpc>
              <a:spcBef>
                <a:spcPct val="0"/>
              </a:spcBef>
            </a:pPr>
            <a:r>
              <a:rPr lang="en-US" sz="1000">
                <a:solidFill>
                  <a:srgbClr val="000000"/>
                </a:solidFill>
                <a:latin typeface="Canva Sans"/>
                <a:ea typeface="Canva Sans"/>
                <a:cs typeface="Canva Sans"/>
                <a:sym typeface="Canva Sans"/>
              </a:rPr>
              <a:t>Healthcare in Wales is not only shaped by clinical need but by geography, culture and language. Compared to other UK nations, Wales has a higher proportion of rural communities, alongside an ageing population with strong Welsh-speaking regions. These structural and demographic factors create distinct health inequalities between rural and urban areas, particularly socioeconomic, causing a gap of over 17 years in healthy life expectancy in Wales (Kandel et al., 2022). And these rural health inequalities are not simply about distance from hospitals but they reflect broader issues of access, workforce distribution and bilingual linguistic provision. </a:t>
            </a:r>
          </a:p>
          <a:p>
            <a:pPr algn="ctr">
              <a:lnSpc>
                <a:spcPts val="1400"/>
              </a:lnSpc>
              <a:spcBef>
                <a:spcPct val="0"/>
              </a:spcBef>
            </a:pPr>
          </a:p>
          <a:p>
            <a:pPr algn="ctr">
              <a:lnSpc>
                <a:spcPts val="1400"/>
              </a:lnSpc>
              <a:spcBef>
                <a:spcPct val="0"/>
              </a:spcBef>
            </a:pPr>
          </a:p>
        </p:txBody>
      </p:sp>
      <p:sp>
        <p:nvSpPr>
          <p:cNvPr name="TextBox 41" id="41"/>
          <p:cNvSpPr txBox="true"/>
          <p:nvPr/>
        </p:nvSpPr>
        <p:spPr>
          <a:xfrm rot="0">
            <a:off x="1265974" y="13916187"/>
            <a:ext cx="4121173" cy="437490"/>
          </a:xfrm>
          <a:prstGeom prst="rect">
            <a:avLst/>
          </a:prstGeom>
        </p:spPr>
        <p:txBody>
          <a:bodyPr anchor="t" rtlCol="false" tIns="0" lIns="0" bIns="0" rIns="0">
            <a:spAutoFit/>
          </a:bodyPr>
          <a:lstStyle/>
          <a:p>
            <a:pPr algn="l">
              <a:lnSpc>
                <a:spcPts val="3591"/>
              </a:lnSpc>
            </a:pPr>
            <a:r>
              <a:rPr lang="en-US" b="true" sz="2565" spc="364">
                <a:solidFill>
                  <a:srgbClr val="000000"/>
                </a:solidFill>
                <a:latin typeface="Touvlo Bold"/>
                <a:ea typeface="Touvlo Bold"/>
                <a:cs typeface="Touvlo Bold"/>
                <a:sym typeface="Touvlo Bold"/>
              </a:rPr>
              <a:t>DEMOGRAPHICS</a:t>
            </a:r>
          </a:p>
        </p:txBody>
      </p:sp>
      <p:sp>
        <p:nvSpPr>
          <p:cNvPr name="TextBox 42" id="42"/>
          <p:cNvSpPr txBox="true"/>
          <p:nvPr/>
        </p:nvSpPr>
        <p:spPr>
          <a:xfrm rot="0">
            <a:off x="7921950" y="13916187"/>
            <a:ext cx="3842718" cy="437490"/>
          </a:xfrm>
          <a:prstGeom prst="rect">
            <a:avLst/>
          </a:prstGeom>
        </p:spPr>
        <p:txBody>
          <a:bodyPr anchor="t" rtlCol="false" tIns="0" lIns="0" bIns="0" rIns="0">
            <a:spAutoFit/>
          </a:bodyPr>
          <a:lstStyle/>
          <a:p>
            <a:pPr algn="l">
              <a:lnSpc>
                <a:spcPts val="3591"/>
              </a:lnSpc>
            </a:pPr>
            <a:r>
              <a:rPr lang="en-US" b="true" sz="2565" spc="364">
                <a:solidFill>
                  <a:srgbClr val="000000"/>
                </a:solidFill>
                <a:latin typeface="Touvlo Bold"/>
                <a:ea typeface="Touvlo Bold"/>
                <a:cs typeface="Touvlo Bold"/>
                <a:sym typeface="Touvlo Bold"/>
              </a:rPr>
              <a:t>CONCLUSION</a:t>
            </a:r>
          </a:p>
        </p:txBody>
      </p:sp>
      <p:sp>
        <p:nvSpPr>
          <p:cNvPr name="TextBox 43" id="43"/>
          <p:cNvSpPr txBox="true"/>
          <p:nvPr/>
        </p:nvSpPr>
        <p:spPr>
          <a:xfrm rot="0">
            <a:off x="7963263" y="14758489"/>
            <a:ext cx="5710221" cy="3205480"/>
          </a:xfrm>
          <a:prstGeom prst="rect">
            <a:avLst/>
          </a:prstGeom>
        </p:spPr>
        <p:txBody>
          <a:bodyPr anchor="t" rtlCol="false" tIns="0" lIns="0" bIns="0" rIns="0">
            <a:spAutoFit/>
          </a:bodyPr>
          <a:lstStyle/>
          <a:p>
            <a:pPr algn="ctr">
              <a:lnSpc>
                <a:spcPts val="1819"/>
              </a:lnSpc>
              <a:spcBef>
                <a:spcPct val="0"/>
              </a:spcBef>
            </a:pPr>
            <a:r>
              <a:rPr lang="en-US" sz="1299">
                <a:solidFill>
                  <a:srgbClr val="000000"/>
                </a:solidFill>
                <a:latin typeface="Canva Sans"/>
                <a:ea typeface="Canva Sans"/>
                <a:cs typeface="Canva Sans"/>
                <a:sym typeface="Canva Sans"/>
              </a:rPr>
              <a:t>Therefore, rural inequality is something practitioners need to take in consideration. Being mindful of transport and accessibility when planning appointments, offering bilingual services according to the Welsh Language (Wales) Measure 2011,which would adapt the practice to demographic needs. In conclusion, rural communities in Wales face structural barriers to accessing timely and equitable healthcare. Welsh legislation provides a progressive framework for addressing these challenges through prevention, integration and linguistic equality. However, policy alone is insufficient without an adaptable practice, keeping in mind that reducing rural health inequality requires long-term approaches that recognise the distinct context of Wales and its demographic. In doing so, Wales continues to develop a health and social care model that reflects its unique cultural and legislative identity.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DAHC7CR1-M4</dc:identifier>
  <dcterms:modified xsi:type="dcterms:W3CDTF">2011-08-01T06:04:30Z</dcterms:modified>
  <cp:revision>1</cp:revision>
  <dc:title>Persuasive Research Poster in Orange Modern Simple Style</dc:title>
</cp:coreProperties>
</file>