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</p:sldIdLst>
  <p:sldSz cx="6858000" cy="9144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CC"/>
    <a:srgbClr val="E8DB7E"/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2172" y="6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647D3-1BA6-41C4-AC19-B49FA2D9F621}" type="datetimeFigureOut">
              <a:rPr lang="en-US" smtClean="0"/>
              <a:t>2/22/2022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B3B36-FF96-41C9-A076-540C927E598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647D3-1BA6-41C4-AC19-B49FA2D9F621}" type="datetimeFigureOut">
              <a:rPr lang="en-US" smtClean="0"/>
              <a:t>2/22/2022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B3B36-FF96-41C9-A076-540C927E598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647D3-1BA6-41C4-AC19-B49FA2D9F621}" type="datetimeFigureOut">
              <a:rPr lang="en-US" smtClean="0"/>
              <a:t>2/22/2022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B3B36-FF96-41C9-A076-540C927E598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647D3-1BA6-41C4-AC19-B49FA2D9F621}" type="datetimeFigureOut">
              <a:rPr lang="en-US" smtClean="0"/>
              <a:t>2/22/2022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B3B36-FF96-41C9-A076-540C927E598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647D3-1BA6-41C4-AC19-B49FA2D9F621}" type="datetimeFigureOut">
              <a:rPr lang="en-US" smtClean="0"/>
              <a:t>2/22/2022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B3B36-FF96-41C9-A076-540C927E598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647D3-1BA6-41C4-AC19-B49FA2D9F621}" type="datetimeFigureOut">
              <a:rPr lang="en-US" smtClean="0"/>
              <a:t>2/22/2022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B3B36-FF96-41C9-A076-540C927E598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647D3-1BA6-41C4-AC19-B49FA2D9F621}" type="datetimeFigureOut">
              <a:rPr lang="en-US" smtClean="0"/>
              <a:t>2/22/2022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B3B36-FF96-41C9-A076-540C927E598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647D3-1BA6-41C4-AC19-B49FA2D9F621}" type="datetimeFigureOut">
              <a:rPr lang="en-US" smtClean="0"/>
              <a:t>2/22/2022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B3B36-FF96-41C9-A076-540C927E598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647D3-1BA6-41C4-AC19-B49FA2D9F621}" type="datetimeFigureOut">
              <a:rPr lang="en-US" smtClean="0"/>
              <a:t>2/22/2022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B3B36-FF96-41C9-A076-540C927E598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647D3-1BA6-41C4-AC19-B49FA2D9F621}" type="datetimeFigureOut">
              <a:rPr lang="en-US" smtClean="0"/>
              <a:t>2/22/2022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B3B36-FF96-41C9-A076-540C927E598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647D3-1BA6-41C4-AC19-B49FA2D9F621}" type="datetimeFigureOut">
              <a:rPr lang="en-US" smtClean="0"/>
              <a:t>2/22/2022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B3B36-FF96-41C9-A076-540C927E598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0000"/>
            <a:lum/>
          </a:blip>
          <a:srcRect/>
          <a:stretch>
            <a:fillRect l="-50000" r="-5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6647D3-1BA6-41C4-AC19-B49FA2D9F621}" type="datetimeFigureOut">
              <a:rPr lang="en-US" smtClean="0"/>
              <a:t>2/22/2022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1B3B36-FF96-41C9-A076-540C927E5983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0"/>
            <a:lum/>
          </a:blip>
          <a:srcRect/>
          <a:stretch>
            <a:fillRect l="-50000" r="-5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0E2F56AA-D1AE-419E-BA11-F2AE98841F90}"/>
              </a:ext>
            </a:extLst>
          </p:cNvPr>
          <p:cNvSpPr txBox="1"/>
          <p:nvPr/>
        </p:nvSpPr>
        <p:spPr>
          <a:xfrm>
            <a:off x="1295400" y="2743200"/>
            <a:ext cx="4572000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Name: Alina Nicoleta </a:t>
            </a:r>
            <a:r>
              <a:rPr lang="en-GB" sz="20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Cazan</a:t>
            </a:r>
            <a:endParaRPr lang="en-GB" sz="20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20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Number: 2026523</a:t>
            </a:r>
          </a:p>
          <a:p>
            <a:endParaRPr lang="en-GB" sz="2000" b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Module: BMIH4002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20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Lecturer: Laurence Blake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b="1" dirty="0">
              <a:latin typeface="Tahoma" panose="020B0604030504040204" pitchFamily="34" charset="0"/>
              <a:ea typeface="Times New Roman" panose="02020603050405020304" pitchFamily="18" charset="0"/>
            </a:endParaRPr>
          </a:p>
          <a:p>
            <a:endParaRPr lang="en-GB" sz="1800" b="1" dirty="0">
              <a:effectLst/>
              <a:latin typeface="Tahoma" panose="020B0604030504040204" pitchFamily="34" charset="0"/>
              <a:ea typeface="Times New Roman" panose="02020603050405020304" pitchFamily="18" charset="0"/>
            </a:endParaRPr>
          </a:p>
          <a:p>
            <a:endParaRPr lang="en-GB" b="1" dirty="0">
              <a:latin typeface="Tahoma" panose="020B0604030504040204" pitchFamily="34" charset="0"/>
              <a:ea typeface="Times New Roman" panose="02020603050405020304" pitchFamily="18" charset="0"/>
            </a:endParaRPr>
          </a:p>
          <a:p>
            <a:endParaRPr lang="en-GB" sz="1800" b="1" dirty="0">
              <a:effectLst/>
              <a:latin typeface="Tahoma" panose="020B0604030504040204" pitchFamily="34" charset="0"/>
              <a:ea typeface="Times New Roman" panose="02020603050405020304" pitchFamily="18" charset="0"/>
            </a:endParaRPr>
          </a:p>
          <a:p>
            <a:endParaRPr lang="en-GB" b="1" dirty="0">
              <a:latin typeface="Tahoma" panose="020B0604030504040204" pitchFamily="34" charset="0"/>
              <a:ea typeface="Times New Roman" panose="02020603050405020304" pitchFamily="18" charset="0"/>
            </a:endParaRPr>
          </a:p>
          <a:p>
            <a:endParaRPr lang="en-GB" sz="1800" b="1" dirty="0">
              <a:effectLst/>
              <a:latin typeface="Tahoma" panose="020B0604030504040204" pitchFamily="34" charset="0"/>
              <a:ea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33686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42900" y="366184"/>
            <a:ext cx="1790700" cy="624416"/>
          </a:xfrm>
          <a:blipFill dpi="0" rotWithShape="1">
            <a:blip r:embed="rId2">
              <a:alphaModFix amt="32000"/>
            </a:blip>
            <a:srcRect/>
            <a:stretch>
              <a:fillRect/>
            </a:stretch>
          </a:blip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en-US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eestyle Script" pitchFamily="66" charset="0"/>
              </a:rPr>
              <a:t>Hotel Trinity</a:t>
            </a:r>
            <a:br>
              <a:rPr lang="en-US" sz="1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1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arajita" pitchFamily="34" charset="0"/>
                <a:cs typeface="Aparajita" pitchFamily="34" charset="0"/>
              </a:rPr>
              <a:t>Dining and Takeout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228600" y="1143000"/>
            <a:ext cx="685799" cy="381000"/>
          </a:xfrm>
        </p:spPr>
        <p:txBody>
          <a:bodyPr>
            <a:normAutofit lnSpcReduction="10000"/>
          </a:bodyPr>
          <a:lstStyle/>
          <a:p>
            <a:r>
              <a:rPr lang="en-US" sz="2000" b="0" dirty="0">
                <a:solidFill>
                  <a:srgbClr val="C00000"/>
                </a:solidFill>
                <a:latin typeface="Brush Script MT" pitchFamily="66" charset="0"/>
              </a:rPr>
              <a:t>Vegan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0" y="1524000"/>
            <a:ext cx="3200400" cy="2971800"/>
          </a:xfrm>
          <a:solidFill>
            <a:schemeClr val="accent3">
              <a:lumMod val="60000"/>
              <a:lumOff val="40000"/>
            </a:scheme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lIns="0" numCol="1">
            <a:normAutofit/>
          </a:bodyPr>
          <a:lstStyle/>
          <a:p>
            <a:pPr indent="0">
              <a:buNone/>
            </a:pPr>
            <a:r>
              <a:rPr lang="en-US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Fresh bread</a:t>
            </a:r>
          </a:p>
          <a:p>
            <a:pPr indent="0">
              <a:buNone/>
            </a:pPr>
            <a:r>
              <a:rPr lang="en-US" sz="1100" dirty="0"/>
              <a:t>Extra soft Wheat Bread topped with sesame seeds</a:t>
            </a:r>
          </a:p>
          <a:p>
            <a:pPr indent="0">
              <a:buNone/>
            </a:pPr>
            <a:r>
              <a:rPr lang="en-US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Cheese platter (Serves 2)</a:t>
            </a:r>
          </a:p>
          <a:p>
            <a:pPr indent="0">
              <a:buNone/>
            </a:pPr>
            <a:r>
              <a:rPr lang="en-US" sz="1100" dirty="0"/>
              <a:t>Perl </a:t>
            </a:r>
            <a:r>
              <a:rPr lang="en-US" sz="1100" dirty="0" err="1"/>
              <a:t>las</a:t>
            </a:r>
            <a:r>
              <a:rPr lang="en-US" sz="1100" dirty="0"/>
              <a:t>, </a:t>
            </a:r>
            <a:r>
              <a:rPr lang="en-US" sz="1100" dirty="0" err="1"/>
              <a:t>Hafod</a:t>
            </a:r>
            <a:r>
              <a:rPr lang="en-US" sz="1100" dirty="0"/>
              <a:t> Cheddar, </a:t>
            </a:r>
            <a:r>
              <a:rPr lang="en-US" sz="1100" dirty="0" err="1"/>
              <a:t>Brefu</a:t>
            </a:r>
            <a:r>
              <a:rPr lang="en-US" sz="1100" dirty="0"/>
              <a:t> Bach, </a:t>
            </a:r>
            <a:r>
              <a:rPr lang="en-US" sz="1100" dirty="0" err="1"/>
              <a:t>Bodnant</a:t>
            </a:r>
            <a:r>
              <a:rPr lang="en-US" sz="1100" dirty="0"/>
              <a:t>, Fruits, Crackers and Olives</a:t>
            </a:r>
          </a:p>
          <a:p>
            <a:pPr indent="0">
              <a:buNone/>
            </a:pPr>
            <a:r>
              <a:rPr lang="en-US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BBQ Veggie Burger</a:t>
            </a:r>
          </a:p>
          <a:p>
            <a:pPr indent="0">
              <a:buNone/>
            </a:pPr>
            <a:r>
              <a:rPr lang="en-US" sz="1100" dirty="0"/>
              <a:t>Wheat bread with sesame seeds, </a:t>
            </a:r>
            <a:r>
              <a:rPr lang="en-US" sz="1100" dirty="0" err="1"/>
              <a:t>Veg</a:t>
            </a:r>
            <a:r>
              <a:rPr lang="en-US" sz="1100" dirty="0"/>
              <a:t> patty, Tomato, onion, Lettuce with BBQ sauce</a:t>
            </a:r>
          </a:p>
          <a:p>
            <a:pPr indent="0">
              <a:buNone/>
            </a:pPr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Rarebit</a:t>
            </a:r>
          </a:p>
          <a:p>
            <a:pPr indent="0">
              <a:buNone/>
            </a:pPr>
            <a:r>
              <a:rPr lang="en-US" sz="1100" dirty="0"/>
              <a:t>Bread topped with cheese grilled in extra virgin Olive Oil</a:t>
            </a:r>
          </a:p>
          <a:p>
            <a:pPr indent="0">
              <a:buNone/>
            </a:pPr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Classic MAC n Cheese</a:t>
            </a:r>
          </a:p>
          <a:p>
            <a:pPr indent="0">
              <a:buNone/>
            </a:pPr>
            <a:r>
              <a:rPr lang="en-US" sz="1100" dirty="0"/>
              <a:t>Cooked in Whites sauce and topped with Bacon and chives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419600" y="304800"/>
            <a:ext cx="2133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200" dirty="0"/>
              <a:t>Serves 9 am – 10 pm</a:t>
            </a:r>
          </a:p>
          <a:p>
            <a:pPr algn="just"/>
            <a:r>
              <a:rPr lang="en-US" sz="1200" dirty="0"/>
              <a:t>Scan the QR code for payment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971800" y="1643390"/>
            <a:ext cx="5334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£3.15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971800" y="2209800"/>
            <a:ext cx="609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£12.85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2971800" y="2786390"/>
            <a:ext cx="609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£10.95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971800" y="3352800"/>
            <a:ext cx="5334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£9.15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971800" y="3929390"/>
            <a:ext cx="5334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£6.95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228600" y="4648200"/>
            <a:ext cx="685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C00000"/>
                </a:solidFill>
                <a:latin typeface="Brush Script MT" pitchFamily="66" charset="0"/>
              </a:rPr>
              <a:t>Sides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228600" y="4953000"/>
            <a:ext cx="3048000" cy="1615827"/>
          </a:xfrm>
          <a:prstGeom prst="rect">
            <a:avLst/>
          </a:prstGeom>
          <a:solidFill>
            <a:schemeClr val="tx2">
              <a:lumMod val="50000"/>
              <a:alpha val="27000"/>
            </a:scheme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Green Salad</a:t>
            </a:r>
          </a:p>
          <a:p>
            <a:r>
              <a:rPr lang="en-US" sz="1100" dirty="0"/>
              <a:t>Seasoned with Ranch Dressing</a:t>
            </a: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Parmesan Salad</a:t>
            </a:r>
          </a:p>
          <a:p>
            <a:r>
              <a:rPr lang="en-US" sz="1100" dirty="0"/>
              <a:t>Choice of dressing</a:t>
            </a: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Onion Rings</a:t>
            </a:r>
          </a:p>
          <a:p>
            <a:r>
              <a:rPr lang="en-US" sz="1100" dirty="0"/>
              <a:t>White Onion rings fried with Cheese and</a:t>
            </a:r>
          </a:p>
          <a:p>
            <a:r>
              <a:rPr lang="en-US" sz="1100" dirty="0"/>
              <a:t>Breadcrumbs</a:t>
            </a: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Bacon Strips</a:t>
            </a:r>
          </a:p>
          <a:p>
            <a:r>
              <a:rPr lang="en-US" sz="1100" dirty="0"/>
              <a:t>Choice of oil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3048000" y="4953000"/>
            <a:ext cx="5334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£3.65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3048000" y="5224790"/>
            <a:ext cx="5334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£3.95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3048000" y="5605790"/>
            <a:ext cx="5334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£3.65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3048000" y="6139190"/>
            <a:ext cx="5334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£4.15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657600" y="1140023"/>
            <a:ext cx="1828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C00000"/>
                </a:solidFill>
                <a:latin typeface="Brush Script MT" pitchFamily="66" charset="0"/>
              </a:rPr>
              <a:t>Starters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3657600" y="1524000"/>
            <a:ext cx="2743200" cy="2631490"/>
          </a:xfrm>
          <a:prstGeom prst="rect">
            <a:avLst/>
          </a:prstGeom>
          <a:solidFill>
            <a:schemeClr val="accent2">
              <a:lumMod val="60000"/>
              <a:lumOff val="40000"/>
              <a:alpha val="71000"/>
            </a:scheme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Duck Russus</a:t>
            </a:r>
          </a:p>
          <a:p>
            <a:r>
              <a:rPr lang="en-US" sz="1100" dirty="0"/>
              <a:t>Served with hen eggs</a:t>
            </a: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Skewers</a:t>
            </a:r>
          </a:p>
          <a:p>
            <a:r>
              <a:rPr lang="en-US" sz="1100" dirty="0"/>
              <a:t>Choice of meat (chicken, lamb, pork)</a:t>
            </a:r>
          </a:p>
          <a:p>
            <a:r>
              <a:rPr lang="en-US" sz="1100" dirty="0"/>
              <a:t>With </a:t>
            </a:r>
            <a:r>
              <a:rPr lang="en-US" sz="1100" dirty="0" err="1"/>
              <a:t>Satay</a:t>
            </a:r>
            <a:r>
              <a:rPr lang="en-US" sz="1100" dirty="0"/>
              <a:t> sauce</a:t>
            </a: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Seafood Platter (Serves 2)</a:t>
            </a:r>
          </a:p>
          <a:p>
            <a:r>
              <a:rPr lang="en-US" sz="1100" dirty="0"/>
              <a:t>Prawns, Squids and Mussels grilled with Paprika and Parsley </a:t>
            </a:r>
          </a:p>
          <a:p>
            <a:r>
              <a:rPr lang="en-US" sz="1100" dirty="0"/>
              <a:t>Bread (optional)</a:t>
            </a: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Chicken Wings</a:t>
            </a:r>
          </a:p>
          <a:p>
            <a:r>
              <a:rPr lang="en-US" sz="1100" dirty="0"/>
              <a:t>Served with choice of dip</a:t>
            </a: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Potato Wedges</a:t>
            </a:r>
          </a:p>
          <a:p>
            <a:r>
              <a:rPr lang="en-US" sz="1100" dirty="0"/>
              <a:t>Baked in Wood Fried over for a smoky taste</a:t>
            </a:r>
          </a:p>
          <a:p>
            <a:r>
              <a:rPr lang="en-US" sz="1100" dirty="0"/>
              <a:t>Served with Mayonnaise dip and</a:t>
            </a:r>
          </a:p>
          <a:p>
            <a:r>
              <a:rPr lang="en-US" sz="1100" dirty="0"/>
              <a:t>Paprika (optional)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096000" y="1490990"/>
            <a:ext cx="609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prstClr val="black"/>
                </a:solidFill>
              </a:rPr>
              <a:t>£6.95</a:t>
            </a:r>
            <a:endParaRPr lang="en-US" dirty="0"/>
          </a:p>
        </p:txBody>
      </p:sp>
      <p:sp>
        <p:nvSpPr>
          <p:cNvPr id="32" name="TextBox 31"/>
          <p:cNvSpPr txBox="1"/>
          <p:nvPr/>
        </p:nvSpPr>
        <p:spPr>
          <a:xfrm>
            <a:off x="6096000" y="1828800"/>
            <a:ext cx="609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prstClr val="black"/>
                </a:solidFill>
              </a:rPr>
              <a:t>£5.95</a:t>
            </a:r>
            <a:endParaRPr lang="en-US" dirty="0"/>
          </a:p>
        </p:txBody>
      </p:sp>
      <p:sp>
        <p:nvSpPr>
          <p:cNvPr id="33" name="TextBox 32"/>
          <p:cNvSpPr txBox="1"/>
          <p:nvPr/>
        </p:nvSpPr>
        <p:spPr>
          <a:xfrm>
            <a:off x="6096000" y="2971800"/>
            <a:ext cx="609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prstClr val="black"/>
                </a:solidFill>
              </a:rPr>
              <a:t>£6.00</a:t>
            </a:r>
            <a:endParaRPr lang="en-US" dirty="0"/>
          </a:p>
        </p:txBody>
      </p:sp>
      <p:sp>
        <p:nvSpPr>
          <p:cNvPr id="34" name="TextBox 33"/>
          <p:cNvSpPr txBox="1"/>
          <p:nvPr/>
        </p:nvSpPr>
        <p:spPr>
          <a:xfrm>
            <a:off x="6096000" y="3352800"/>
            <a:ext cx="609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prstClr val="black"/>
                </a:solidFill>
              </a:rPr>
              <a:t>£3.05</a:t>
            </a:r>
            <a:endParaRPr lang="en-US" dirty="0"/>
          </a:p>
        </p:txBody>
      </p:sp>
      <p:sp>
        <p:nvSpPr>
          <p:cNvPr id="35" name="TextBox 34"/>
          <p:cNvSpPr txBox="1"/>
          <p:nvPr/>
        </p:nvSpPr>
        <p:spPr>
          <a:xfrm>
            <a:off x="3657600" y="4495800"/>
            <a:ext cx="1828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C00000"/>
                </a:solidFill>
                <a:latin typeface="Brush Script MT" pitchFamily="66" charset="0"/>
              </a:rPr>
              <a:t>Main Courses 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3657600" y="5029200"/>
            <a:ext cx="2667000" cy="3477875"/>
          </a:xfrm>
          <a:prstGeom prst="rect">
            <a:avLst/>
          </a:prstGeom>
          <a:solidFill>
            <a:srgbClr val="FFC000">
              <a:alpha val="71000"/>
            </a:srgb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Roasted Lamb</a:t>
            </a:r>
          </a:p>
          <a:p>
            <a:r>
              <a:rPr lang="en-US" sz="1100" dirty="0"/>
              <a:t>Served with Mashed Potatoes, Baked Vegetables and Choice of Sauce</a:t>
            </a:r>
          </a:p>
          <a:p>
            <a:r>
              <a:rPr lang="en-US" sz="1100" dirty="0"/>
              <a:t>Paired with Montepulciano or Zinfandel</a:t>
            </a: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Steak</a:t>
            </a:r>
          </a:p>
          <a:p>
            <a:r>
              <a:rPr lang="en-US" sz="1100" dirty="0"/>
              <a:t>Choice of cooking time and served with Bread, Mashed Potatoes and Gravy</a:t>
            </a:r>
          </a:p>
          <a:p>
            <a:r>
              <a:rPr lang="en-US" sz="1100" dirty="0"/>
              <a:t>Paired with Grenache or </a:t>
            </a:r>
            <a:r>
              <a:rPr lang="en-US" sz="1100" dirty="0" err="1"/>
              <a:t>Carmenere</a:t>
            </a:r>
            <a:endParaRPr lang="en-US" sz="1100" dirty="0"/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Special Fish of the Day</a:t>
            </a:r>
          </a:p>
          <a:p>
            <a:r>
              <a:rPr lang="en-US" sz="1100" dirty="0"/>
              <a:t>Please ask your server for the special</a:t>
            </a:r>
          </a:p>
          <a:p>
            <a:r>
              <a:rPr lang="en-US" sz="1100" dirty="0"/>
              <a:t>Grilled Fish served with fresh Asparagus </a:t>
            </a:r>
          </a:p>
          <a:p>
            <a:r>
              <a:rPr lang="en-US" sz="1100" dirty="0"/>
              <a:t>Paired with Chardonnay or </a:t>
            </a:r>
            <a:r>
              <a:rPr lang="en-US" sz="1100" dirty="0" err="1"/>
              <a:t>Viognier</a:t>
            </a:r>
            <a:endParaRPr lang="en-US" sz="1100" dirty="0"/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Chicken Pancetta</a:t>
            </a:r>
          </a:p>
          <a:p>
            <a:r>
              <a:rPr lang="en-US" sz="1100" dirty="0"/>
              <a:t>Served with Crushed Fried Potatoes and Sautéed Veggies</a:t>
            </a:r>
          </a:p>
          <a:p>
            <a:r>
              <a:rPr lang="en-US" sz="1100" dirty="0"/>
              <a:t>Paired with Pinot Noir or </a:t>
            </a:r>
            <a:r>
              <a:rPr lang="en-US" sz="1100" dirty="0" err="1"/>
              <a:t>Chenin</a:t>
            </a:r>
            <a:r>
              <a:rPr lang="en-US" sz="1100" dirty="0"/>
              <a:t> Blanc</a:t>
            </a: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Seafood Pasta</a:t>
            </a:r>
          </a:p>
          <a:p>
            <a:r>
              <a:rPr lang="en-US" sz="1100" dirty="0"/>
              <a:t>Choice of Pasta Noodles cocked in Red/White sauce with varieties of Seafood</a:t>
            </a:r>
          </a:p>
          <a:p>
            <a:r>
              <a:rPr lang="en-US" sz="1100" dirty="0"/>
              <a:t>Paired with Sangiovese or Cabernet Franc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6096000" y="5029200"/>
            <a:ext cx="609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prstClr val="black"/>
                </a:solidFill>
              </a:rPr>
              <a:t>£19.95</a:t>
            </a:r>
            <a:endParaRPr lang="en-US" dirty="0"/>
          </a:p>
        </p:txBody>
      </p:sp>
      <p:sp>
        <p:nvSpPr>
          <p:cNvPr id="38" name="TextBox 37"/>
          <p:cNvSpPr txBox="1"/>
          <p:nvPr/>
        </p:nvSpPr>
        <p:spPr>
          <a:xfrm>
            <a:off x="6096000" y="5638800"/>
            <a:ext cx="609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prstClr val="black"/>
                </a:solidFill>
              </a:rPr>
              <a:t>£22.95</a:t>
            </a:r>
            <a:endParaRPr lang="en-US" dirty="0"/>
          </a:p>
        </p:txBody>
      </p:sp>
      <p:sp>
        <p:nvSpPr>
          <p:cNvPr id="39" name="TextBox 38"/>
          <p:cNvSpPr txBox="1"/>
          <p:nvPr/>
        </p:nvSpPr>
        <p:spPr>
          <a:xfrm>
            <a:off x="6096000" y="7010400"/>
            <a:ext cx="609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prstClr val="black"/>
                </a:solidFill>
              </a:rPr>
              <a:t>£16.25</a:t>
            </a:r>
            <a:endParaRPr lang="en-US" dirty="0"/>
          </a:p>
        </p:txBody>
      </p:sp>
      <p:sp>
        <p:nvSpPr>
          <p:cNvPr id="40" name="TextBox 39"/>
          <p:cNvSpPr txBox="1"/>
          <p:nvPr/>
        </p:nvSpPr>
        <p:spPr>
          <a:xfrm>
            <a:off x="6096000" y="7772400"/>
            <a:ext cx="609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prstClr val="black"/>
                </a:solidFill>
              </a:rPr>
              <a:t>£15.95</a:t>
            </a:r>
            <a:endParaRPr lang="en-US" dirty="0"/>
          </a:p>
        </p:txBody>
      </p:sp>
      <p:sp>
        <p:nvSpPr>
          <p:cNvPr id="43" name="TextBox 42"/>
          <p:cNvSpPr txBox="1"/>
          <p:nvPr/>
        </p:nvSpPr>
        <p:spPr>
          <a:xfrm>
            <a:off x="228600" y="6705601"/>
            <a:ext cx="32766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C00000"/>
                </a:solidFill>
                <a:latin typeface="Brush Script MT" pitchFamily="66" charset="0"/>
              </a:rPr>
              <a:t>The Grill Machine</a:t>
            </a:r>
          </a:p>
          <a:p>
            <a:r>
              <a:rPr lang="en-US" sz="1100" dirty="0"/>
              <a:t>(Every dish is served with Potato crisps, Roasted Tomato, Olives and Fried Button Mushrooms)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228600" y="7467600"/>
            <a:ext cx="3048000" cy="938719"/>
          </a:xfrm>
          <a:prstGeom prst="rect">
            <a:avLst/>
          </a:prstGeom>
          <a:solidFill>
            <a:srgbClr val="00B0F0">
              <a:alpha val="54000"/>
            </a:srgbClr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10oz Iron OX </a:t>
            </a:r>
          </a:p>
          <a:p>
            <a:endParaRPr lang="en-US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8oz Salmon Fillet</a:t>
            </a:r>
          </a:p>
          <a:p>
            <a:endParaRPr lang="en-US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10oz Rib-eye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3048000" y="7467600"/>
            <a:ext cx="609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prstClr val="black"/>
                </a:solidFill>
              </a:rPr>
              <a:t>£19.95</a:t>
            </a:r>
            <a:endParaRPr lang="en-US" dirty="0"/>
          </a:p>
        </p:txBody>
      </p:sp>
      <p:sp>
        <p:nvSpPr>
          <p:cNvPr id="46" name="TextBox 45"/>
          <p:cNvSpPr txBox="1"/>
          <p:nvPr/>
        </p:nvSpPr>
        <p:spPr>
          <a:xfrm>
            <a:off x="3048000" y="7772400"/>
            <a:ext cx="609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prstClr val="black"/>
                </a:solidFill>
              </a:rPr>
              <a:t>£20.95</a:t>
            </a:r>
            <a:endParaRPr lang="en-US" dirty="0"/>
          </a:p>
        </p:txBody>
      </p:sp>
      <p:sp>
        <p:nvSpPr>
          <p:cNvPr id="47" name="TextBox 46"/>
          <p:cNvSpPr txBox="1"/>
          <p:nvPr/>
        </p:nvSpPr>
        <p:spPr>
          <a:xfrm>
            <a:off x="3048000" y="8077200"/>
            <a:ext cx="609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prstClr val="black"/>
                </a:solidFill>
              </a:rPr>
              <a:t>£18.95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/>
          <p:cNvSpPr>
            <a:spLocks noGrp="1"/>
          </p:cNvSpPr>
          <p:nvPr>
            <p:ph type="title"/>
          </p:nvPr>
        </p:nvSpPr>
        <p:spPr>
          <a:xfrm>
            <a:off x="342900" y="366184"/>
            <a:ext cx="1790700" cy="624416"/>
          </a:xfrm>
          <a:blipFill dpi="0" rotWithShape="1">
            <a:blip r:embed="rId2" cstate="print">
              <a:alphaModFix amt="32000"/>
            </a:blip>
            <a:srcRect/>
            <a:stretch>
              <a:fillRect/>
            </a:stretch>
          </a:blip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en-US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eestyle Script" pitchFamily="66" charset="0"/>
              </a:rPr>
              <a:t>Hotel Trinity</a:t>
            </a:r>
            <a:br>
              <a:rPr lang="en-US" sz="1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1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arajita" pitchFamily="34" charset="0"/>
                <a:cs typeface="Aparajita" pitchFamily="34" charset="0"/>
              </a:rPr>
              <a:t>Dining and Takeout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419600" y="304800"/>
            <a:ext cx="2133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200" dirty="0"/>
              <a:t>Serves 9 am – 10 pm</a:t>
            </a:r>
          </a:p>
          <a:p>
            <a:pPr algn="just"/>
            <a:r>
              <a:rPr lang="en-US" sz="1200" dirty="0"/>
              <a:t>Scan the QR code for payment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81000" y="1368623"/>
            <a:ext cx="1828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C00000"/>
                </a:solidFill>
                <a:latin typeface="Brush Script MT" pitchFamily="66" charset="0"/>
              </a:rPr>
              <a:t>Cold Beverages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81000" y="1752601"/>
            <a:ext cx="2895600" cy="2123658"/>
          </a:xfrm>
          <a:prstGeom prst="rect">
            <a:avLst/>
          </a:prstGeom>
          <a:solidFill>
            <a:srgbClr val="E8DB7E">
              <a:alpha val="85000"/>
            </a:srgb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Lemonade</a:t>
            </a:r>
          </a:p>
          <a:p>
            <a:r>
              <a:rPr lang="en-US" sz="1100" dirty="0"/>
              <a:t>Raspberry or organic</a:t>
            </a: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Trinity Tonic</a:t>
            </a:r>
          </a:p>
          <a:p>
            <a:r>
              <a:rPr lang="en-US" sz="1100" dirty="0"/>
              <a:t>Flavor of choice</a:t>
            </a:r>
          </a:p>
          <a:p>
            <a:r>
              <a:rPr lang="en-US" sz="1100" dirty="0"/>
              <a:t>(Cola/Brewed Ginger/ Hibiscus/ Elderflower)</a:t>
            </a: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Cream soda</a:t>
            </a:r>
          </a:p>
          <a:p>
            <a:endParaRPr lang="en-US" sz="1100" b="1" dirty="0"/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 Kombucha</a:t>
            </a:r>
          </a:p>
          <a:p>
            <a:endParaRPr lang="en-US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Energy Drink</a:t>
            </a:r>
          </a:p>
          <a:p>
            <a:endParaRPr lang="en-US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Diabetic Energy Drink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200400" y="1719590"/>
            <a:ext cx="4572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prstClr val="black"/>
                </a:solidFill>
              </a:rPr>
              <a:t>£3</a:t>
            </a:r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3200400" y="2057400"/>
            <a:ext cx="5334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prstClr val="black"/>
                </a:solidFill>
              </a:rPr>
              <a:t>£3.05</a:t>
            </a:r>
            <a:endParaRPr 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3200400" y="2590800"/>
            <a:ext cx="5334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prstClr val="black"/>
                </a:solidFill>
              </a:rPr>
              <a:t>£2.75</a:t>
            </a:r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3200400" y="2895600"/>
            <a:ext cx="5334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prstClr val="black"/>
                </a:solidFill>
              </a:rPr>
              <a:t>£5</a:t>
            </a:r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3200400" y="3243590"/>
            <a:ext cx="5334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prstClr val="black"/>
                </a:solidFill>
              </a:rPr>
              <a:t>£3</a:t>
            </a:r>
            <a:endParaRPr 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3200400" y="3548390"/>
            <a:ext cx="5334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prstClr val="black"/>
                </a:solidFill>
              </a:rPr>
              <a:t>£3</a:t>
            </a:r>
            <a:endParaRPr 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3886200" y="1371600"/>
            <a:ext cx="1905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C00000"/>
                </a:solidFill>
                <a:latin typeface="Brush Script MT" pitchFamily="66" charset="0"/>
              </a:rPr>
              <a:t>Hot Beverages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886200" y="1752600"/>
            <a:ext cx="1676400" cy="2339102"/>
          </a:xfrm>
          <a:prstGeom prst="rect">
            <a:avLst/>
          </a:prstGeom>
          <a:solidFill>
            <a:schemeClr val="accent6">
              <a:lumMod val="50000"/>
              <a:alpha val="50000"/>
            </a:scheme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1400" b="1" dirty="0"/>
              <a:t>Coffee</a:t>
            </a:r>
          </a:p>
          <a:p>
            <a:endParaRPr lang="en-US" sz="1100" b="1" dirty="0"/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Latte</a:t>
            </a:r>
          </a:p>
          <a:p>
            <a:endParaRPr lang="en-US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Cappuccino</a:t>
            </a:r>
          </a:p>
          <a:p>
            <a:endParaRPr lang="en-US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Americano</a:t>
            </a:r>
          </a:p>
          <a:p>
            <a:endParaRPr lang="en-US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Mocha</a:t>
            </a:r>
          </a:p>
          <a:p>
            <a:endParaRPr lang="en-US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Espresso</a:t>
            </a:r>
          </a:p>
          <a:p>
            <a:endParaRPr lang="en-US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Macchiato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334000" y="1828800"/>
            <a:ext cx="609600" cy="22313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sz="1100" dirty="0"/>
              <a:t>£2.5</a:t>
            </a:r>
          </a:p>
          <a:p>
            <a:endParaRPr lang="en-US" sz="1100" dirty="0"/>
          </a:p>
          <a:p>
            <a:r>
              <a:rPr lang="en-US" sz="1100" dirty="0"/>
              <a:t>£2.5</a:t>
            </a:r>
          </a:p>
          <a:p>
            <a:endParaRPr lang="en-US" sz="1100" dirty="0"/>
          </a:p>
          <a:p>
            <a:r>
              <a:rPr lang="en-US" sz="1100" dirty="0"/>
              <a:t>€2.5</a:t>
            </a:r>
          </a:p>
          <a:p>
            <a:endParaRPr lang="en-US" sz="1100" dirty="0"/>
          </a:p>
          <a:p>
            <a:r>
              <a:rPr lang="en-US" sz="1100" dirty="0"/>
              <a:t>£2.75</a:t>
            </a:r>
          </a:p>
          <a:p>
            <a:endParaRPr lang="en-US" sz="1100" dirty="0"/>
          </a:p>
          <a:p>
            <a:r>
              <a:rPr lang="en-US" sz="1100" dirty="0"/>
              <a:t>£2.25</a:t>
            </a:r>
          </a:p>
          <a:p>
            <a:endParaRPr lang="en-US" sz="1100" dirty="0"/>
          </a:p>
          <a:p>
            <a:r>
              <a:rPr lang="en-US" sz="1100" dirty="0"/>
              <a:t>£2.8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57200" y="4111823"/>
            <a:ext cx="2133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C00000"/>
                </a:solidFill>
                <a:latin typeface="Brush Script MT" pitchFamily="66" charset="0"/>
              </a:rPr>
              <a:t>Beers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57200" y="4495800"/>
            <a:ext cx="1752600" cy="1615827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Becks</a:t>
            </a:r>
          </a:p>
          <a:p>
            <a:endParaRPr lang="en-US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Peroni</a:t>
            </a:r>
          </a:p>
          <a:p>
            <a:endParaRPr lang="en-US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Corona</a:t>
            </a:r>
          </a:p>
          <a:p>
            <a:endParaRPr lang="en-US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Alhambra Reserve</a:t>
            </a:r>
          </a:p>
          <a:p>
            <a:endParaRPr lang="en-US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Goose Island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133600" y="4114800"/>
            <a:ext cx="10668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Half Pint</a:t>
            </a:r>
          </a:p>
          <a:p>
            <a:endParaRPr lang="en-US" sz="1100" dirty="0"/>
          </a:p>
          <a:p>
            <a:r>
              <a:rPr lang="en-US" sz="1100" dirty="0"/>
              <a:t>£2.2</a:t>
            </a:r>
          </a:p>
          <a:p>
            <a:endParaRPr lang="en-US" sz="1100" dirty="0"/>
          </a:p>
          <a:p>
            <a:r>
              <a:rPr lang="en-US" sz="1100" dirty="0"/>
              <a:t>£2.9</a:t>
            </a:r>
          </a:p>
          <a:p>
            <a:endParaRPr lang="en-US" sz="1100" dirty="0"/>
          </a:p>
          <a:p>
            <a:r>
              <a:rPr lang="en-US" sz="1100" dirty="0"/>
              <a:t>£2.7</a:t>
            </a:r>
          </a:p>
          <a:p>
            <a:endParaRPr lang="en-US" sz="1100" dirty="0"/>
          </a:p>
        </p:txBody>
      </p:sp>
      <p:sp>
        <p:nvSpPr>
          <p:cNvPr id="26" name="TextBox 25"/>
          <p:cNvSpPr txBox="1"/>
          <p:nvPr/>
        </p:nvSpPr>
        <p:spPr>
          <a:xfrm>
            <a:off x="2971800" y="4114800"/>
            <a:ext cx="838200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Pint</a:t>
            </a:r>
          </a:p>
          <a:p>
            <a:endParaRPr lang="en-US" sz="1100" dirty="0"/>
          </a:p>
          <a:p>
            <a:r>
              <a:rPr lang="en-US" sz="1100" dirty="0"/>
              <a:t>£3.9</a:t>
            </a:r>
          </a:p>
          <a:p>
            <a:endParaRPr lang="en-US" sz="1100" dirty="0"/>
          </a:p>
          <a:p>
            <a:r>
              <a:rPr lang="en-US" sz="1100" dirty="0"/>
              <a:t>£5.1</a:t>
            </a:r>
          </a:p>
          <a:p>
            <a:endParaRPr lang="en-US" sz="1100" dirty="0"/>
          </a:p>
          <a:p>
            <a:r>
              <a:rPr lang="en-US" sz="1100" dirty="0"/>
              <a:t>£4.9</a:t>
            </a:r>
          </a:p>
          <a:p>
            <a:endParaRPr lang="en-US" sz="1100" dirty="0"/>
          </a:p>
          <a:p>
            <a:r>
              <a:rPr lang="en-US" sz="1100" dirty="0"/>
              <a:t>£4.9</a:t>
            </a:r>
          </a:p>
          <a:p>
            <a:endParaRPr lang="en-US" sz="1100" dirty="0"/>
          </a:p>
          <a:p>
            <a:r>
              <a:rPr lang="en-US" sz="1100" dirty="0"/>
              <a:t>£4.5 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3886200" y="4114800"/>
            <a:ext cx="1219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C00000"/>
                </a:solidFill>
                <a:latin typeface="Brush Script MT" pitchFamily="66" charset="0"/>
              </a:rPr>
              <a:t>Desserts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334000" y="1749623"/>
            <a:ext cx="457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8oz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019800" y="1749623"/>
            <a:ext cx="609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12oz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6096000" y="2084219"/>
            <a:ext cx="533400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£2.75</a:t>
            </a:r>
          </a:p>
          <a:p>
            <a:endParaRPr lang="en-US" sz="1100" dirty="0"/>
          </a:p>
          <a:p>
            <a:r>
              <a:rPr lang="en-US" sz="1100" dirty="0"/>
              <a:t>£2.75</a:t>
            </a:r>
          </a:p>
          <a:p>
            <a:endParaRPr lang="en-US" sz="1100" dirty="0"/>
          </a:p>
          <a:p>
            <a:r>
              <a:rPr lang="en-US" sz="1100" dirty="0"/>
              <a:t>£2.75</a:t>
            </a:r>
          </a:p>
          <a:p>
            <a:endParaRPr lang="en-US" sz="1100" dirty="0"/>
          </a:p>
          <a:p>
            <a:r>
              <a:rPr lang="en-US" sz="1100" dirty="0"/>
              <a:t>£3</a:t>
            </a:r>
          </a:p>
          <a:p>
            <a:endParaRPr lang="en-US" sz="1100" dirty="0"/>
          </a:p>
          <a:p>
            <a:r>
              <a:rPr lang="en-US" sz="1100" dirty="0"/>
              <a:t>£2.5</a:t>
            </a:r>
          </a:p>
          <a:p>
            <a:endParaRPr lang="en-US" sz="1100" dirty="0"/>
          </a:p>
          <a:p>
            <a:r>
              <a:rPr lang="en-US" sz="1100" dirty="0"/>
              <a:t>£3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3962400" y="4419600"/>
            <a:ext cx="2209800" cy="1954381"/>
          </a:xfrm>
          <a:prstGeom prst="rect">
            <a:avLst/>
          </a:prstGeom>
          <a:solidFill>
            <a:srgbClr val="FF33CC">
              <a:alpha val="69000"/>
            </a:srgb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Toffee Pudding</a:t>
            </a:r>
          </a:p>
          <a:p>
            <a:r>
              <a:rPr lang="en-US" sz="1100" dirty="0"/>
              <a:t>Served with Vanilla Ice-cream</a:t>
            </a: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Crème Brule</a:t>
            </a:r>
          </a:p>
          <a:p>
            <a:r>
              <a:rPr lang="en-US" sz="1100" dirty="0"/>
              <a:t>Choice of Chocolate Mousse</a:t>
            </a:r>
          </a:p>
          <a:p>
            <a:r>
              <a:rPr lang="en-US" sz="1100" dirty="0"/>
              <a:t>(Dark/White)</a:t>
            </a: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Grapefruit Posset</a:t>
            </a:r>
          </a:p>
          <a:p>
            <a:endParaRPr lang="en-US" sz="1100" b="1" dirty="0"/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Caramelized Apple</a:t>
            </a:r>
          </a:p>
          <a:p>
            <a:r>
              <a:rPr lang="en-US" sz="1100" dirty="0"/>
              <a:t>Served with Vanilla Ice-Cream</a:t>
            </a:r>
          </a:p>
          <a:p>
            <a:r>
              <a:rPr lang="en-US" sz="1100" dirty="0"/>
              <a:t>Vegan option available</a:t>
            </a:r>
          </a:p>
          <a:p>
            <a:r>
              <a:rPr lang="en-US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Caramel Squares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5943600" y="4419600"/>
            <a:ext cx="838200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£5.50</a:t>
            </a:r>
          </a:p>
          <a:p>
            <a:endParaRPr lang="en-US" sz="1100" dirty="0"/>
          </a:p>
          <a:p>
            <a:r>
              <a:rPr lang="en-US" sz="1100" dirty="0"/>
              <a:t>£6.50</a:t>
            </a:r>
          </a:p>
          <a:p>
            <a:endParaRPr lang="en-US" sz="1100" dirty="0"/>
          </a:p>
          <a:p>
            <a:endParaRPr lang="en-US" sz="1100" dirty="0"/>
          </a:p>
          <a:p>
            <a:r>
              <a:rPr lang="en-US" sz="1100" dirty="0"/>
              <a:t>£5.75</a:t>
            </a:r>
          </a:p>
          <a:p>
            <a:endParaRPr lang="en-US" sz="1100" dirty="0"/>
          </a:p>
          <a:p>
            <a:r>
              <a:rPr lang="en-US" sz="1100" dirty="0"/>
              <a:t>£ 6.95</a:t>
            </a:r>
          </a:p>
          <a:p>
            <a:endParaRPr lang="en-US" sz="1100" dirty="0"/>
          </a:p>
          <a:p>
            <a:endParaRPr lang="en-US" sz="1100" dirty="0"/>
          </a:p>
          <a:p>
            <a:r>
              <a:rPr lang="en-US" sz="1100" dirty="0"/>
              <a:t>£6.15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52400" y="7638127"/>
            <a:ext cx="6553200" cy="1223412"/>
          </a:xfrm>
          <a:prstGeom prst="rect">
            <a:avLst/>
          </a:prstGeom>
          <a:solidFill>
            <a:schemeClr val="tx1">
              <a:alpha val="58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05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Note:</a:t>
            </a:r>
          </a:p>
          <a:p>
            <a:pPr algn="just">
              <a:buFont typeface="Arial" pitchFamily="34" charset="0"/>
              <a:buChar char="•"/>
            </a:pPr>
            <a:r>
              <a:rPr lang="en-US" sz="105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Customers can order directly from out website or they can find un on </a:t>
            </a:r>
            <a:r>
              <a:rPr lang="en-US" sz="105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UberEats</a:t>
            </a:r>
            <a:r>
              <a:rPr lang="en-US" sz="105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 Telecommunication is also available on the number – 0000 11111</a:t>
            </a:r>
          </a:p>
          <a:p>
            <a:pPr algn="just">
              <a:buFont typeface="Arial" pitchFamily="34" charset="0"/>
              <a:buChar char="•"/>
            </a:pPr>
            <a:r>
              <a:rPr lang="en-US" sz="105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Customers can collect their food from our Takeout counter.</a:t>
            </a:r>
          </a:p>
          <a:p>
            <a:pPr algn="just">
              <a:buFont typeface="Arial" pitchFamily="34" charset="0"/>
              <a:buChar char="•"/>
            </a:pPr>
            <a:r>
              <a:rPr lang="en-US" sz="105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Wearing a mask is mandatory</a:t>
            </a:r>
          </a:p>
          <a:p>
            <a:pPr algn="just">
              <a:buFont typeface="Arial" pitchFamily="34" charset="0"/>
              <a:buChar char="•"/>
            </a:pPr>
            <a:r>
              <a:rPr lang="en-US" sz="105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Please comply with all the Covid-19 Protocols</a:t>
            </a:r>
          </a:p>
          <a:p>
            <a:pPr algn="just">
              <a:buFont typeface="Arial" pitchFamily="34" charset="0"/>
              <a:buChar char="•"/>
            </a:pPr>
            <a:r>
              <a:rPr lang="en-US" sz="105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Payment Modes are both In-Hand and Online (Scan the QR code for Payment)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2AA0816-74C2-4967-9782-446611B6DBF9}"/>
              </a:ext>
            </a:extLst>
          </p:cNvPr>
          <p:cNvSpPr txBox="1"/>
          <p:nvPr/>
        </p:nvSpPr>
        <p:spPr>
          <a:xfrm>
            <a:off x="518616" y="6162230"/>
            <a:ext cx="2896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C00000"/>
                </a:solidFill>
                <a:latin typeface="Brush Script MT" pitchFamily="66" charset="0"/>
              </a:rPr>
              <a:t>Vines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09D3E94-9C5C-43E0-B2ED-0FE6F4ED7919}"/>
              </a:ext>
            </a:extLst>
          </p:cNvPr>
          <p:cNvSpPr txBox="1"/>
          <p:nvPr/>
        </p:nvSpPr>
        <p:spPr>
          <a:xfrm rot="10800000" flipV="1">
            <a:off x="1219200" y="6331262"/>
            <a:ext cx="2347984" cy="600164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1100" b="1" dirty="0">
                <a:effectLst/>
              </a:rPr>
              <a:t>Cabernet Sauvignon  £30</a:t>
            </a:r>
          </a:p>
          <a:p>
            <a:r>
              <a:rPr lang="en-GB" sz="1100" b="1" dirty="0">
                <a:effectLst/>
              </a:rPr>
              <a:t>Rosé Champagne       £32             </a:t>
            </a:r>
          </a:p>
          <a:p>
            <a:r>
              <a:rPr lang="en-US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304800" y="304800"/>
            <a:ext cx="1543050" cy="359831"/>
          </a:xfrm>
        </p:spPr>
        <p:txBody>
          <a:bodyPr>
            <a:normAutofit/>
          </a:bodyPr>
          <a:lstStyle/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References: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33400" y="838200"/>
            <a:ext cx="57150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Eschevins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A.,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Giboreau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A.,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Julien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P. and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Dacremont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C., 2019. From expert knowledge and sensory science to a general model of food and beverage pairing with wine and beer.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International Journal of Gastronomy and Food Science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17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p.100144.</a:t>
            </a:r>
          </a:p>
          <a:p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McCabe, S. and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Erdem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S., 2021. The influence of mortality reminders on cultural in‐group versus out‐group takeaway food safety perceptions during the COVID‐19 pandemic.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Journal of Applied Social Psychology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51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(4), pp.363-369. </a:t>
            </a:r>
          </a:p>
          <a:p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Parkin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B.L. and Attwood, S., 2022. Menu design approaches to promote sustainable vegetarian food choices when dining out.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Journal of Environmental Psychology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79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p.101721.</a:t>
            </a:r>
          </a:p>
          <a:p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Pederson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Behrends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K., 2018. Not So Bizarre Foods: Exploring the historical and cultural traditions behind the foods of France, Germany, and Italy.</a:t>
            </a:r>
          </a:p>
          <a:p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Serra, M., Antonio, N.,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Henriques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C. and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Afonso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C.M., 2021. Promoting Sustainability through Regional Food and Wine Pairing. Sustainability 2021, 13, 13759.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374</TotalTime>
  <Words>821</Words>
  <Application>Microsoft Office PowerPoint</Application>
  <PresentationFormat>On-screen Show (4:3)</PresentationFormat>
  <Paragraphs>223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2" baseType="lpstr">
      <vt:lpstr>Aparajita</vt:lpstr>
      <vt:lpstr>Arial</vt:lpstr>
      <vt:lpstr>Brush Script MT</vt:lpstr>
      <vt:lpstr>Calibri</vt:lpstr>
      <vt:lpstr>Freestyle Script</vt:lpstr>
      <vt:lpstr>Tahoma</vt:lpstr>
      <vt:lpstr>Times New Roman</vt:lpstr>
      <vt:lpstr>Office Theme</vt:lpstr>
      <vt:lpstr>PowerPoint Presentation</vt:lpstr>
      <vt:lpstr>Hotel Trinity Dining and Takeout </vt:lpstr>
      <vt:lpstr>Hotel Trinity Dining and Takeout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cp:revision>39</cp:revision>
  <dcterms:created xsi:type="dcterms:W3CDTF">2022-02-18T05:24:42Z</dcterms:created>
  <dcterms:modified xsi:type="dcterms:W3CDTF">2022-02-22T21:25:22Z</dcterms:modified>
</cp:coreProperties>
</file>