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3"/>
  </p:notesMasterIdLst>
  <p:sldIdLst>
    <p:sldId id="256" r:id="rId4"/>
    <p:sldId id="258" r:id="rId5"/>
    <p:sldId id="428" r:id="rId6"/>
    <p:sldId id="432" r:id="rId7"/>
    <p:sldId id="257" r:id="rId8"/>
    <p:sldId id="429" r:id="rId9"/>
    <p:sldId id="430" r:id="rId10"/>
    <p:sldId id="259" r:id="rId11"/>
    <p:sldId id="273" r:id="rId12"/>
    <p:sldId id="262" r:id="rId13"/>
    <p:sldId id="260" r:id="rId14"/>
    <p:sldId id="272" r:id="rId15"/>
    <p:sldId id="265" r:id="rId16"/>
    <p:sldId id="271" r:id="rId17"/>
    <p:sldId id="431" r:id="rId18"/>
    <p:sldId id="264" r:id="rId19"/>
    <p:sldId id="263" r:id="rId20"/>
    <p:sldId id="270"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C334D5-3032-41D2-A7C0-F04A5188F0E0}" v="13" dt="2026-04-16T11:26:53.0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707" autoAdjust="0"/>
  </p:normalViewPr>
  <p:slideViewPr>
    <p:cSldViewPr snapToGrid="0">
      <p:cViewPr varScale="1">
        <p:scale>
          <a:sx n="60" d="100"/>
          <a:sy n="60" d="100"/>
        </p:scale>
        <p:origin x="1107"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0300943)" userId="75cd5be1-894c-452c-afc6-c35863af8460" providerId="ADAL" clId="{80AABDCA-A693-4F09-99FD-F26609E442FC}"/>
    <pc:docChg chg="undo custSel addSld delSld modSld sldOrd">
      <pc:chgData name="Rhiannon Akers (0300943)" userId="75cd5be1-894c-452c-afc6-c35863af8460" providerId="ADAL" clId="{80AABDCA-A693-4F09-99FD-F26609E442FC}" dt="2026-04-16T11:27:00.216" v="2083" actId="20577"/>
      <pc:docMkLst>
        <pc:docMk/>
      </pc:docMkLst>
      <pc:sldChg chg="modSp mod">
        <pc:chgData name="Rhiannon Akers (0300943)" userId="75cd5be1-894c-452c-afc6-c35863af8460" providerId="ADAL" clId="{80AABDCA-A693-4F09-99FD-F26609E442FC}" dt="2026-04-16T10:30:34.827" v="26" actId="20577"/>
        <pc:sldMkLst>
          <pc:docMk/>
          <pc:sldMk cId="621330718" sldId="256"/>
        </pc:sldMkLst>
        <pc:spChg chg="mod">
          <ac:chgData name="Rhiannon Akers (0300943)" userId="75cd5be1-894c-452c-afc6-c35863af8460" providerId="ADAL" clId="{80AABDCA-A693-4F09-99FD-F26609E442FC}" dt="2026-04-16T10:30:34.827" v="26" actId="20577"/>
          <ac:spMkLst>
            <pc:docMk/>
            <pc:sldMk cId="621330718" sldId="256"/>
            <ac:spMk id="3" creationId="{54411887-1C80-260F-D87D-7AC07129A70B}"/>
          </ac:spMkLst>
        </pc:spChg>
      </pc:sldChg>
      <pc:sldChg chg="add del">
        <pc:chgData name="Rhiannon Akers (0300943)" userId="75cd5be1-894c-452c-afc6-c35863af8460" providerId="ADAL" clId="{80AABDCA-A693-4F09-99FD-F26609E442FC}" dt="2026-04-16T10:30:44.751" v="35" actId="47"/>
        <pc:sldMkLst>
          <pc:docMk/>
          <pc:sldMk cId="3326036582" sldId="257"/>
        </pc:sldMkLst>
      </pc:sldChg>
      <pc:sldChg chg="modSp add del mod ord">
        <pc:chgData name="Rhiannon Akers (0300943)" userId="75cd5be1-894c-452c-afc6-c35863af8460" providerId="ADAL" clId="{80AABDCA-A693-4F09-99FD-F26609E442FC}" dt="2026-04-16T10:31:57.822" v="105"/>
        <pc:sldMkLst>
          <pc:docMk/>
          <pc:sldMk cId="2397862016" sldId="258"/>
        </pc:sldMkLst>
        <pc:spChg chg="mod">
          <ac:chgData name="Rhiannon Akers (0300943)" userId="75cd5be1-894c-452c-afc6-c35863af8460" providerId="ADAL" clId="{80AABDCA-A693-4F09-99FD-F26609E442FC}" dt="2026-04-16T10:31:55.622" v="103" actId="27636"/>
          <ac:spMkLst>
            <pc:docMk/>
            <pc:sldMk cId="2397862016" sldId="258"/>
            <ac:spMk id="3" creationId="{A69BCB28-CC08-7D44-7B6C-FE00E3BF93F6}"/>
          </ac:spMkLst>
        </pc:spChg>
      </pc:sldChg>
      <pc:sldChg chg="add">
        <pc:chgData name="Rhiannon Akers (0300943)" userId="75cd5be1-894c-452c-afc6-c35863af8460" providerId="ADAL" clId="{80AABDCA-A693-4F09-99FD-F26609E442FC}" dt="2026-04-16T10:34:57.083" v="188"/>
        <pc:sldMkLst>
          <pc:docMk/>
          <pc:sldMk cId="3166418619" sldId="259"/>
        </pc:sldMkLst>
      </pc:sldChg>
      <pc:sldChg chg="add">
        <pc:chgData name="Rhiannon Akers (0300943)" userId="75cd5be1-894c-452c-afc6-c35863af8460" providerId="ADAL" clId="{80AABDCA-A693-4F09-99FD-F26609E442FC}" dt="2026-04-16T10:34:57.083" v="188"/>
        <pc:sldMkLst>
          <pc:docMk/>
          <pc:sldMk cId="111366353" sldId="260"/>
        </pc:sldMkLst>
      </pc:sldChg>
      <pc:sldChg chg="modSp add mod">
        <pc:chgData name="Rhiannon Akers (0300943)" userId="75cd5be1-894c-452c-afc6-c35863af8460" providerId="ADAL" clId="{80AABDCA-A693-4F09-99FD-F26609E442FC}" dt="2026-04-16T10:34:57.215" v="190" actId="27636"/>
        <pc:sldMkLst>
          <pc:docMk/>
          <pc:sldMk cId="1536758374" sldId="262"/>
        </pc:sldMkLst>
        <pc:spChg chg="mod">
          <ac:chgData name="Rhiannon Akers (0300943)" userId="75cd5be1-894c-452c-afc6-c35863af8460" providerId="ADAL" clId="{80AABDCA-A693-4F09-99FD-F26609E442FC}" dt="2026-04-16T10:34:57.215" v="190" actId="27636"/>
          <ac:spMkLst>
            <pc:docMk/>
            <pc:sldMk cId="1536758374" sldId="262"/>
            <ac:spMk id="3" creationId="{43294A18-660F-9088-9E65-9DE99DB7EE84}"/>
          </ac:spMkLst>
        </pc:spChg>
      </pc:sldChg>
      <pc:sldChg chg="modSp add mod">
        <pc:chgData name="Rhiannon Akers (0300943)" userId="75cd5be1-894c-452c-afc6-c35863af8460" providerId="ADAL" clId="{80AABDCA-A693-4F09-99FD-F26609E442FC}" dt="2026-04-16T10:58:21.766" v="2073" actId="20577"/>
        <pc:sldMkLst>
          <pc:docMk/>
          <pc:sldMk cId="3458453337" sldId="263"/>
        </pc:sldMkLst>
        <pc:spChg chg="mod">
          <ac:chgData name="Rhiannon Akers (0300943)" userId="75cd5be1-894c-452c-afc6-c35863af8460" providerId="ADAL" clId="{80AABDCA-A693-4F09-99FD-F26609E442FC}" dt="2026-04-16T10:34:57.236" v="192" actId="27636"/>
          <ac:spMkLst>
            <pc:docMk/>
            <pc:sldMk cId="3458453337" sldId="263"/>
            <ac:spMk id="2" creationId="{8E4C8AA5-F0E3-878F-3150-CB15264845A7}"/>
          </ac:spMkLst>
        </pc:spChg>
        <pc:spChg chg="mod">
          <ac:chgData name="Rhiannon Akers (0300943)" userId="75cd5be1-894c-452c-afc6-c35863af8460" providerId="ADAL" clId="{80AABDCA-A693-4F09-99FD-F26609E442FC}" dt="2026-04-16T10:58:21.766" v="2073" actId="20577"/>
          <ac:spMkLst>
            <pc:docMk/>
            <pc:sldMk cId="3458453337" sldId="263"/>
            <ac:spMk id="3" creationId="{43294A18-660F-9088-9E65-9DE99DB7EE84}"/>
          </ac:spMkLst>
        </pc:spChg>
      </pc:sldChg>
      <pc:sldChg chg="modSp add mod">
        <pc:chgData name="Rhiannon Akers (0300943)" userId="75cd5be1-894c-452c-afc6-c35863af8460" providerId="ADAL" clId="{80AABDCA-A693-4F09-99FD-F26609E442FC}" dt="2026-04-16T10:34:57.226" v="191" actId="27636"/>
        <pc:sldMkLst>
          <pc:docMk/>
          <pc:sldMk cId="2925738124" sldId="264"/>
        </pc:sldMkLst>
        <pc:spChg chg="mod">
          <ac:chgData name="Rhiannon Akers (0300943)" userId="75cd5be1-894c-452c-afc6-c35863af8460" providerId="ADAL" clId="{80AABDCA-A693-4F09-99FD-F26609E442FC}" dt="2026-04-16T10:34:57.226" v="191" actId="27636"/>
          <ac:spMkLst>
            <pc:docMk/>
            <pc:sldMk cId="2925738124" sldId="264"/>
            <ac:spMk id="3" creationId="{43294A18-660F-9088-9E65-9DE99DB7EE84}"/>
          </ac:spMkLst>
        </pc:spChg>
      </pc:sldChg>
      <pc:sldChg chg="add del modNotesTx">
        <pc:chgData name="Rhiannon Akers (0300943)" userId="75cd5be1-894c-452c-afc6-c35863af8460" providerId="ADAL" clId="{80AABDCA-A693-4F09-99FD-F26609E442FC}" dt="2026-04-16T11:27:00.216" v="2083" actId="20577"/>
        <pc:sldMkLst>
          <pc:docMk/>
          <pc:sldMk cId="1999033582" sldId="265"/>
        </pc:sldMkLst>
      </pc:sldChg>
      <pc:sldChg chg="add">
        <pc:chgData name="Rhiannon Akers (0300943)" userId="75cd5be1-894c-452c-afc6-c35863af8460" providerId="ADAL" clId="{80AABDCA-A693-4F09-99FD-F26609E442FC}" dt="2026-04-16T10:34:57.083" v="188"/>
        <pc:sldMkLst>
          <pc:docMk/>
          <pc:sldMk cId="1010204206" sldId="267"/>
        </pc:sldMkLst>
      </pc:sldChg>
      <pc:sldChg chg="add">
        <pc:chgData name="Rhiannon Akers (0300943)" userId="75cd5be1-894c-452c-afc6-c35863af8460" providerId="ADAL" clId="{80AABDCA-A693-4F09-99FD-F26609E442FC}" dt="2026-04-16T10:34:57.083" v="188"/>
        <pc:sldMkLst>
          <pc:docMk/>
          <pc:sldMk cId="977569300" sldId="270"/>
        </pc:sldMkLst>
      </pc:sldChg>
      <pc:sldChg chg="modSp add mod">
        <pc:chgData name="Rhiannon Akers (0300943)" userId="75cd5be1-894c-452c-afc6-c35863af8460" providerId="ADAL" clId="{80AABDCA-A693-4F09-99FD-F26609E442FC}" dt="2026-04-16T10:58:08.535" v="2072" actId="27636"/>
        <pc:sldMkLst>
          <pc:docMk/>
          <pc:sldMk cId="3918858461" sldId="271"/>
        </pc:sldMkLst>
        <pc:spChg chg="mod">
          <ac:chgData name="Rhiannon Akers (0300943)" userId="75cd5be1-894c-452c-afc6-c35863af8460" providerId="ADAL" clId="{80AABDCA-A693-4F09-99FD-F26609E442FC}" dt="2026-04-16T10:57:29.374" v="2013" actId="20577"/>
          <ac:spMkLst>
            <pc:docMk/>
            <pc:sldMk cId="3918858461" sldId="271"/>
            <ac:spMk id="2" creationId="{449C9C67-9D17-8BB8-949A-FCE42109F568}"/>
          </ac:spMkLst>
        </pc:spChg>
        <pc:spChg chg="mod">
          <ac:chgData name="Rhiannon Akers (0300943)" userId="75cd5be1-894c-452c-afc6-c35863af8460" providerId="ADAL" clId="{80AABDCA-A693-4F09-99FD-F26609E442FC}" dt="2026-04-16T10:58:08.535" v="2072" actId="27636"/>
          <ac:spMkLst>
            <pc:docMk/>
            <pc:sldMk cId="3918858461" sldId="271"/>
            <ac:spMk id="3" creationId="{8EB2C710-9C83-4397-0E3B-0B4DFF54D880}"/>
          </ac:spMkLst>
        </pc:spChg>
      </pc:sldChg>
      <pc:sldChg chg="modSp add mod">
        <pc:chgData name="Rhiannon Akers (0300943)" userId="75cd5be1-894c-452c-afc6-c35863af8460" providerId="ADAL" clId="{80AABDCA-A693-4F09-99FD-F26609E442FC}" dt="2026-04-16T10:55:00.152" v="1914" actId="20577"/>
        <pc:sldMkLst>
          <pc:docMk/>
          <pc:sldMk cId="3774885684" sldId="272"/>
        </pc:sldMkLst>
        <pc:spChg chg="mod">
          <ac:chgData name="Rhiannon Akers (0300943)" userId="75cd5be1-894c-452c-afc6-c35863af8460" providerId="ADAL" clId="{80AABDCA-A693-4F09-99FD-F26609E442FC}" dt="2026-04-16T10:55:00.152" v="1914" actId="20577"/>
          <ac:spMkLst>
            <pc:docMk/>
            <pc:sldMk cId="3774885684" sldId="272"/>
            <ac:spMk id="3" creationId="{9DAF5CF8-0998-7631-6FE0-9CCE55FF95E3}"/>
          </ac:spMkLst>
        </pc:spChg>
      </pc:sldChg>
      <pc:sldChg chg="modSp add mod modNotesTx">
        <pc:chgData name="Rhiannon Akers (0300943)" userId="75cd5be1-894c-452c-afc6-c35863af8460" providerId="ADAL" clId="{80AABDCA-A693-4F09-99FD-F26609E442FC}" dt="2026-04-16T10:47:24" v="1449" actId="20577"/>
        <pc:sldMkLst>
          <pc:docMk/>
          <pc:sldMk cId="1422310275" sldId="273"/>
        </pc:sldMkLst>
        <pc:spChg chg="mod">
          <ac:chgData name="Rhiannon Akers (0300943)" userId="75cd5be1-894c-452c-afc6-c35863af8460" providerId="ADAL" clId="{80AABDCA-A693-4F09-99FD-F26609E442FC}" dt="2026-04-16T10:47:24" v="1449" actId="20577"/>
          <ac:spMkLst>
            <pc:docMk/>
            <pc:sldMk cId="1422310275" sldId="273"/>
            <ac:spMk id="3" creationId="{D132BE7F-DB28-6496-C659-6359699FED93}"/>
          </ac:spMkLst>
        </pc:spChg>
      </pc:sldChg>
      <pc:sldChg chg="del">
        <pc:chgData name="Rhiannon Akers (0300943)" userId="75cd5be1-894c-452c-afc6-c35863af8460" providerId="ADAL" clId="{80AABDCA-A693-4F09-99FD-F26609E442FC}" dt="2026-04-16T10:30:41.929" v="30" actId="47"/>
        <pc:sldMkLst>
          <pc:docMk/>
          <pc:sldMk cId="864949662" sldId="274"/>
        </pc:sldMkLst>
      </pc:sldChg>
      <pc:sldChg chg="del">
        <pc:chgData name="Rhiannon Akers (0300943)" userId="75cd5be1-894c-452c-afc6-c35863af8460" providerId="ADAL" clId="{80AABDCA-A693-4F09-99FD-F26609E442FC}" dt="2026-04-16T10:32:33.725" v="141" actId="47"/>
        <pc:sldMkLst>
          <pc:docMk/>
          <pc:sldMk cId="2226989582" sldId="275"/>
        </pc:sldMkLst>
      </pc:sldChg>
      <pc:sldChg chg="del">
        <pc:chgData name="Rhiannon Akers (0300943)" userId="75cd5be1-894c-452c-afc6-c35863af8460" providerId="ADAL" clId="{80AABDCA-A693-4F09-99FD-F26609E442FC}" dt="2026-04-16T10:30:42.076" v="31" actId="47"/>
        <pc:sldMkLst>
          <pc:docMk/>
          <pc:sldMk cId="3789685104" sldId="290"/>
        </pc:sldMkLst>
      </pc:sldChg>
      <pc:sldChg chg="del">
        <pc:chgData name="Rhiannon Akers (0300943)" userId="75cd5be1-894c-452c-afc6-c35863af8460" providerId="ADAL" clId="{80AABDCA-A693-4F09-99FD-F26609E442FC}" dt="2026-04-16T10:30:41.059" v="27" actId="47"/>
        <pc:sldMkLst>
          <pc:docMk/>
          <pc:sldMk cId="2397862016" sldId="291"/>
        </pc:sldMkLst>
      </pc:sldChg>
      <pc:sldChg chg="del">
        <pc:chgData name="Rhiannon Akers (0300943)" userId="75cd5be1-894c-452c-afc6-c35863af8460" providerId="ADAL" clId="{80AABDCA-A693-4F09-99FD-F26609E442FC}" dt="2026-04-16T10:32:18.043" v="106" actId="47"/>
        <pc:sldMkLst>
          <pc:docMk/>
          <pc:sldMk cId="478441344" sldId="294"/>
        </pc:sldMkLst>
      </pc:sldChg>
      <pc:sldChg chg="del">
        <pc:chgData name="Rhiannon Akers (0300943)" userId="75cd5be1-894c-452c-afc6-c35863af8460" providerId="ADAL" clId="{80AABDCA-A693-4F09-99FD-F26609E442FC}" dt="2026-04-16T10:32:19.207" v="107" actId="47"/>
        <pc:sldMkLst>
          <pc:docMk/>
          <pc:sldMk cId="3166418619" sldId="295"/>
        </pc:sldMkLst>
      </pc:sldChg>
      <pc:sldChg chg="del">
        <pc:chgData name="Rhiannon Akers (0300943)" userId="75cd5be1-894c-452c-afc6-c35863af8460" providerId="ADAL" clId="{80AABDCA-A693-4F09-99FD-F26609E442FC}" dt="2026-04-16T10:32:20.493" v="109" actId="47"/>
        <pc:sldMkLst>
          <pc:docMk/>
          <pc:sldMk cId="111366353" sldId="296"/>
        </pc:sldMkLst>
      </pc:sldChg>
      <pc:sldChg chg="del">
        <pc:chgData name="Rhiannon Akers (0300943)" userId="75cd5be1-894c-452c-afc6-c35863af8460" providerId="ADAL" clId="{80AABDCA-A693-4F09-99FD-F26609E442FC}" dt="2026-04-16T10:32:21.026" v="110" actId="47"/>
        <pc:sldMkLst>
          <pc:docMk/>
          <pc:sldMk cId="2059082875" sldId="297"/>
        </pc:sldMkLst>
      </pc:sldChg>
      <pc:sldChg chg="del">
        <pc:chgData name="Rhiannon Akers (0300943)" userId="75cd5be1-894c-452c-afc6-c35863af8460" providerId="ADAL" clId="{80AABDCA-A693-4F09-99FD-F26609E442FC}" dt="2026-04-16T10:32:21.610" v="111" actId="47"/>
        <pc:sldMkLst>
          <pc:docMk/>
          <pc:sldMk cId="1078384561" sldId="298"/>
        </pc:sldMkLst>
      </pc:sldChg>
      <pc:sldChg chg="del">
        <pc:chgData name="Rhiannon Akers (0300943)" userId="75cd5be1-894c-452c-afc6-c35863af8460" providerId="ADAL" clId="{80AABDCA-A693-4F09-99FD-F26609E442FC}" dt="2026-04-16T10:32:22.322" v="113" actId="47"/>
        <pc:sldMkLst>
          <pc:docMk/>
          <pc:sldMk cId="2564176864" sldId="299"/>
        </pc:sldMkLst>
      </pc:sldChg>
      <pc:sldChg chg="del">
        <pc:chgData name="Rhiannon Akers (0300943)" userId="75cd5be1-894c-452c-afc6-c35863af8460" providerId="ADAL" clId="{80AABDCA-A693-4F09-99FD-F26609E442FC}" dt="2026-04-16T10:32:22.595" v="114" actId="47"/>
        <pc:sldMkLst>
          <pc:docMk/>
          <pc:sldMk cId="608754362" sldId="300"/>
        </pc:sldMkLst>
      </pc:sldChg>
      <pc:sldChg chg="del">
        <pc:chgData name="Rhiannon Akers (0300943)" userId="75cd5be1-894c-452c-afc6-c35863af8460" providerId="ADAL" clId="{80AABDCA-A693-4F09-99FD-F26609E442FC}" dt="2026-04-16T10:32:23.342" v="116" actId="47"/>
        <pc:sldMkLst>
          <pc:docMk/>
          <pc:sldMk cId="3166213377" sldId="301"/>
        </pc:sldMkLst>
      </pc:sldChg>
      <pc:sldChg chg="del">
        <pc:chgData name="Rhiannon Akers (0300943)" userId="75cd5be1-894c-452c-afc6-c35863af8460" providerId="ADAL" clId="{80AABDCA-A693-4F09-99FD-F26609E442FC}" dt="2026-04-16T10:32:19.945" v="108" actId="47"/>
        <pc:sldMkLst>
          <pc:docMk/>
          <pc:sldMk cId="1628023797" sldId="302"/>
        </pc:sldMkLst>
      </pc:sldChg>
      <pc:sldChg chg="del">
        <pc:chgData name="Rhiannon Akers (0300943)" userId="75cd5be1-894c-452c-afc6-c35863af8460" providerId="ADAL" clId="{80AABDCA-A693-4F09-99FD-F26609E442FC}" dt="2026-04-16T10:32:23.768" v="117" actId="47"/>
        <pc:sldMkLst>
          <pc:docMk/>
          <pc:sldMk cId="2594861826" sldId="303"/>
        </pc:sldMkLst>
      </pc:sldChg>
      <pc:sldChg chg="del">
        <pc:chgData name="Rhiannon Akers (0300943)" userId="75cd5be1-894c-452c-afc6-c35863af8460" providerId="ADAL" clId="{80AABDCA-A693-4F09-99FD-F26609E442FC}" dt="2026-04-16T10:32:32.424" v="140" actId="47"/>
        <pc:sldMkLst>
          <pc:docMk/>
          <pc:sldMk cId="2242371268" sldId="304"/>
        </pc:sldMkLst>
      </pc:sldChg>
      <pc:sldChg chg="del">
        <pc:chgData name="Rhiannon Akers (0300943)" userId="75cd5be1-894c-452c-afc6-c35863af8460" providerId="ADAL" clId="{80AABDCA-A693-4F09-99FD-F26609E442FC}" dt="2026-04-16T10:32:22.012" v="112" actId="47"/>
        <pc:sldMkLst>
          <pc:docMk/>
          <pc:sldMk cId="3641986601" sldId="305"/>
        </pc:sldMkLst>
      </pc:sldChg>
      <pc:sldChg chg="del">
        <pc:chgData name="Rhiannon Akers (0300943)" userId="75cd5be1-894c-452c-afc6-c35863af8460" providerId="ADAL" clId="{80AABDCA-A693-4F09-99FD-F26609E442FC}" dt="2026-04-16T10:32:22.926" v="115" actId="47"/>
        <pc:sldMkLst>
          <pc:docMk/>
          <pc:sldMk cId="201304482" sldId="306"/>
        </pc:sldMkLst>
      </pc:sldChg>
      <pc:sldChg chg="del">
        <pc:chgData name="Rhiannon Akers (0300943)" userId="75cd5be1-894c-452c-afc6-c35863af8460" providerId="ADAL" clId="{80AABDCA-A693-4F09-99FD-F26609E442FC}" dt="2026-04-16T10:32:24.239" v="118" actId="47"/>
        <pc:sldMkLst>
          <pc:docMk/>
          <pc:sldMk cId="4206095936" sldId="308"/>
        </pc:sldMkLst>
      </pc:sldChg>
      <pc:sldChg chg="del">
        <pc:chgData name="Rhiannon Akers (0300943)" userId="75cd5be1-894c-452c-afc6-c35863af8460" providerId="ADAL" clId="{80AABDCA-A693-4F09-99FD-F26609E442FC}" dt="2026-04-16T10:32:26.953" v="127" actId="47"/>
        <pc:sldMkLst>
          <pc:docMk/>
          <pc:sldMk cId="1385981134" sldId="309"/>
        </pc:sldMkLst>
      </pc:sldChg>
      <pc:sldChg chg="del">
        <pc:chgData name="Rhiannon Akers (0300943)" userId="75cd5be1-894c-452c-afc6-c35863af8460" providerId="ADAL" clId="{80AABDCA-A693-4F09-99FD-F26609E442FC}" dt="2026-04-16T10:32:27.616" v="128" actId="47"/>
        <pc:sldMkLst>
          <pc:docMk/>
          <pc:sldMk cId="3368112951" sldId="310"/>
        </pc:sldMkLst>
      </pc:sldChg>
      <pc:sldChg chg="del">
        <pc:chgData name="Rhiannon Akers (0300943)" userId="75cd5be1-894c-452c-afc6-c35863af8460" providerId="ADAL" clId="{80AABDCA-A693-4F09-99FD-F26609E442FC}" dt="2026-04-16T10:32:27.954" v="129" actId="47"/>
        <pc:sldMkLst>
          <pc:docMk/>
          <pc:sldMk cId="2318160479" sldId="311"/>
        </pc:sldMkLst>
      </pc:sldChg>
      <pc:sldChg chg="del">
        <pc:chgData name="Rhiannon Akers (0300943)" userId="75cd5be1-894c-452c-afc6-c35863af8460" providerId="ADAL" clId="{80AABDCA-A693-4F09-99FD-F26609E442FC}" dt="2026-04-16T10:32:28.349" v="130" actId="47"/>
        <pc:sldMkLst>
          <pc:docMk/>
          <pc:sldMk cId="513918092" sldId="312"/>
        </pc:sldMkLst>
      </pc:sldChg>
      <pc:sldChg chg="del">
        <pc:chgData name="Rhiannon Akers (0300943)" userId="75cd5be1-894c-452c-afc6-c35863af8460" providerId="ADAL" clId="{80AABDCA-A693-4F09-99FD-F26609E442FC}" dt="2026-04-16T10:32:28.808" v="131" actId="47"/>
        <pc:sldMkLst>
          <pc:docMk/>
          <pc:sldMk cId="1123118373" sldId="313"/>
        </pc:sldMkLst>
      </pc:sldChg>
      <pc:sldChg chg="del">
        <pc:chgData name="Rhiannon Akers (0300943)" userId="75cd5be1-894c-452c-afc6-c35863af8460" providerId="ADAL" clId="{80AABDCA-A693-4F09-99FD-F26609E442FC}" dt="2026-04-16T10:32:29.218" v="132" actId="47"/>
        <pc:sldMkLst>
          <pc:docMk/>
          <pc:sldMk cId="1066737641" sldId="314"/>
        </pc:sldMkLst>
      </pc:sldChg>
      <pc:sldChg chg="del">
        <pc:chgData name="Rhiannon Akers (0300943)" userId="75cd5be1-894c-452c-afc6-c35863af8460" providerId="ADAL" clId="{80AABDCA-A693-4F09-99FD-F26609E442FC}" dt="2026-04-16T10:32:29.575" v="133" actId="47"/>
        <pc:sldMkLst>
          <pc:docMk/>
          <pc:sldMk cId="3773037201" sldId="315"/>
        </pc:sldMkLst>
      </pc:sldChg>
      <pc:sldChg chg="del">
        <pc:chgData name="Rhiannon Akers (0300943)" userId="75cd5be1-894c-452c-afc6-c35863af8460" providerId="ADAL" clId="{80AABDCA-A693-4F09-99FD-F26609E442FC}" dt="2026-04-16T10:32:30.358" v="135" actId="47"/>
        <pc:sldMkLst>
          <pc:docMk/>
          <pc:sldMk cId="785326343" sldId="316"/>
        </pc:sldMkLst>
      </pc:sldChg>
      <pc:sldChg chg="del">
        <pc:chgData name="Rhiannon Akers (0300943)" userId="75cd5be1-894c-452c-afc6-c35863af8460" providerId="ADAL" clId="{80AABDCA-A693-4F09-99FD-F26609E442FC}" dt="2026-04-16T10:32:30.700" v="136" actId="47"/>
        <pc:sldMkLst>
          <pc:docMk/>
          <pc:sldMk cId="4092423162" sldId="317"/>
        </pc:sldMkLst>
      </pc:sldChg>
      <pc:sldChg chg="del">
        <pc:chgData name="Rhiannon Akers (0300943)" userId="75cd5be1-894c-452c-afc6-c35863af8460" providerId="ADAL" clId="{80AABDCA-A693-4F09-99FD-F26609E442FC}" dt="2026-04-16T10:32:31.059" v="137" actId="47"/>
        <pc:sldMkLst>
          <pc:docMk/>
          <pc:sldMk cId="2673863527" sldId="318"/>
        </pc:sldMkLst>
      </pc:sldChg>
      <pc:sldChg chg="del">
        <pc:chgData name="Rhiannon Akers (0300943)" userId="75cd5be1-894c-452c-afc6-c35863af8460" providerId="ADAL" clId="{80AABDCA-A693-4F09-99FD-F26609E442FC}" dt="2026-04-16T10:32:31.523" v="138" actId="47"/>
        <pc:sldMkLst>
          <pc:docMk/>
          <pc:sldMk cId="3949186458" sldId="319"/>
        </pc:sldMkLst>
      </pc:sldChg>
      <pc:sldChg chg="del">
        <pc:chgData name="Rhiannon Akers (0300943)" userId="75cd5be1-894c-452c-afc6-c35863af8460" providerId="ADAL" clId="{80AABDCA-A693-4F09-99FD-F26609E442FC}" dt="2026-04-16T10:32:29.989" v="134" actId="47"/>
        <pc:sldMkLst>
          <pc:docMk/>
          <pc:sldMk cId="845588145" sldId="321"/>
        </pc:sldMkLst>
      </pc:sldChg>
      <pc:sldChg chg="del">
        <pc:chgData name="Rhiannon Akers (0300943)" userId="75cd5be1-894c-452c-afc6-c35863af8460" providerId="ADAL" clId="{80AABDCA-A693-4F09-99FD-F26609E442FC}" dt="2026-04-16T10:32:24.497" v="119" actId="47"/>
        <pc:sldMkLst>
          <pc:docMk/>
          <pc:sldMk cId="901019142" sldId="322"/>
        </pc:sldMkLst>
      </pc:sldChg>
      <pc:sldChg chg="del">
        <pc:chgData name="Rhiannon Akers (0300943)" userId="75cd5be1-894c-452c-afc6-c35863af8460" providerId="ADAL" clId="{80AABDCA-A693-4F09-99FD-F26609E442FC}" dt="2026-04-16T10:32:31.891" v="139" actId="47"/>
        <pc:sldMkLst>
          <pc:docMk/>
          <pc:sldMk cId="1072236813" sldId="324"/>
        </pc:sldMkLst>
      </pc:sldChg>
      <pc:sldChg chg="del">
        <pc:chgData name="Rhiannon Akers (0300943)" userId="75cd5be1-894c-452c-afc6-c35863af8460" providerId="ADAL" clId="{80AABDCA-A693-4F09-99FD-F26609E442FC}" dt="2026-04-16T10:32:25.968" v="124" actId="47"/>
        <pc:sldMkLst>
          <pc:docMk/>
          <pc:sldMk cId="3374448799" sldId="325"/>
        </pc:sldMkLst>
      </pc:sldChg>
      <pc:sldChg chg="del">
        <pc:chgData name="Rhiannon Akers (0300943)" userId="75cd5be1-894c-452c-afc6-c35863af8460" providerId="ADAL" clId="{80AABDCA-A693-4F09-99FD-F26609E442FC}" dt="2026-04-16T10:30:41.724" v="29" actId="47"/>
        <pc:sldMkLst>
          <pc:docMk/>
          <pc:sldMk cId="3212050621" sldId="426"/>
        </pc:sldMkLst>
      </pc:sldChg>
      <pc:sldChg chg="del">
        <pc:chgData name="Rhiannon Akers (0300943)" userId="75cd5be1-894c-452c-afc6-c35863af8460" providerId="ADAL" clId="{80AABDCA-A693-4F09-99FD-F26609E442FC}" dt="2026-04-16T10:30:41.476" v="28" actId="47"/>
        <pc:sldMkLst>
          <pc:docMk/>
          <pc:sldMk cId="2346316149" sldId="427"/>
        </pc:sldMkLst>
      </pc:sldChg>
      <pc:sldChg chg="modSp add del mod">
        <pc:chgData name="Rhiannon Akers (0300943)" userId="75cd5be1-894c-452c-afc6-c35863af8460" providerId="ADAL" clId="{80AABDCA-A693-4F09-99FD-F26609E442FC}" dt="2026-04-16T10:33:03.929" v="186" actId="20577"/>
        <pc:sldMkLst>
          <pc:docMk/>
          <pc:sldMk cId="1001982862" sldId="428"/>
        </pc:sldMkLst>
        <pc:spChg chg="mod">
          <ac:chgData name="Rhiannon Akers (0300943)" userId="75cd5be1-894c-452c-afc6-c35863af8460" providerId="ADAL" clId="{80AABDCA-A693-4F09-99FD-F26609E442FC}" dt="2026-04-16T10:33:03.929" v="186" actId="20577"/>
          <ac:spMkLst>
            <pc:docMk/>
            <pc:sldMk cId="1001982862" sldId="428"/>
            <ac:spMk id="2" creationId="{1C0EAEA1-896C-8986-C959-8DFDD4A83529}"/>
          </ac:spMkLst>
        </pc:spChg>
        <pc:spChg chg="mod">
          <ac:chgData name="Rhiannon Akers (0300943)" userId="75cd5be1-894c-452c-afc6-c35863af8460" providerId="ADAL" clId="{80AABDCA-A693-4F09-99FD-F26609E442FC}" dt="2026-04-16T10:32:59.055" v="177" actId="20577"/>
          <ac:spMkLst>
            <pc:docMk/>
            <pc:sldMk cId="1001982862" sldId="428"/>
            <ac:spMk id="3" creationId="{6DE7BC28-D973-63E9-417B-AFD97333ED40}"/>
          </ac:spMkLst>
        </pc:spChg>
      </pc:sldChg>
      <pc:sldChg chg="modSp add mod">
        <pc:chgData name="Rhiannon Akers (0300943)" userId="75cd5be1-894c-452c-afc6-c35863af8460" providerId="ADAL" clId="{80AABDCA-A693-4F09-99FD-F26609E442FC}" dt="2026-04-16T10:34:57.171" v="189" actId="27636"/>
        <pc:sldMkLst>
          <pc:docMk/>
          <pc:sldMk cId="43133647" sldId="430"/>
        </pc:sldMkLst>
        <pc:spChg chg="mod">
          <ac:chgData name="Rhiannon Akers (0300943)" userId="75cd5be1-894c-452c-afc6-c35863af8460" providerId="ADAL" clId="{80AABDCA-A693-4F09-99FD-F26609E442FC}" dt="2026-04-16T10:34:57.171" v="189" actId="27636"/>
          <ac:spMkLst>
            <pc:docMk/>
            <pc:sldMk cId="43133647" sldId="430"/>
            <ac:spMk id="3" creationId="{A69BCB28-CC08-7D44-7B6C-FE00E3BF93F6}"/>
          </ac:spMkLst>
        </pc:spChg>
      </pc:sldChg>
      <pc:sldChg chg="modSp del">
        <pc:chgData name="Rhiannon Akers (0300943)" userId="75cd5be1-894c-452c-afc6-c35863af8460" providerId="ADAL" clId="{80AABDCA-A693-4F09-99FD-F26609E442FC}" dt="2026-04-16T10:34:43.497" v="187" actId="47"/>
        <pc:sldMkLst>
          <pc:docMk/>
          <pc:sldMk cId="1971354762" sldId="430"/>
        </pc:sldMkLst>
        <pc:graphicFrameChg chg="mod">
          <ac:chgData name="Rhiannon Akers (0300943)" userId="75cd5be1-894c-452c-afc6-c35863af8460" providerId="ADAL" clId="{80AABDCA-A693-4F09-99FD-F26609E442FC}" dt="2026-04-16T10:32:43.936" v="143"/>
          <ac:graphicFrameMkLst>
            <pc:docMk/>
            <pc:sldMk cId="1971354762" sldId="430"/>
            <ac:graphicFrameMk id="5" creationId="{31B60370-80CD-F78A-8BB7-A99EE4539140}"/>
          </ac:graphicFrameMkLst>
        </pc:graphicFrameChg>
      </pc:sldChg>
      <pc:sldChg chg="new del">
        <pc:chgData name="Rhiannon Akers (0300943)" userId="75cd5be1-894c-452c-afc6-c35863af8460" providerId="ADAL" clId="{80AABDCA-A693-4F09-99FD-F26609E442FC}" dt="2026-04-16T10:44:47.399" v="1412" actId="47"/>
        <pc:sldMkLst>
          <pc:docMk/>
          <pc:sldMk cId="599550231" sldId="431"/>
        </pc:sldMkLst>
      </pc:sldChg>
      <pc:sldChg chg="modSp add mod">
        <pc:chgData name="Rhiannon Akers (0300943)" userId="75cd5be1-894c-452c-afc6-c35863af8460" providerId="ADAL" clId="{80AABDCA-A693-4F09-99FD-F26609E442FC}" dt="2026-04-16T10:58:03.590" v="2070" actId="5793"/>
        <pc:sldMkLst>
          <pc:docMk/>
          <pc:sldMk cId="708270824" sldId="431"/>
        </pc:sldMkLst>
        <pc:spChg chg="mod">
          <ac:chgData name="Rhiannon Akers (0300943)" userId="75cd5be1-894c-452c-afc6-c35863af8460" providerId="ADAL" clId="{80AABDCA-A693-4F09-99FD-F26609E442FC}" dt="2026-04-16T10:57:51.512" v="2057" actId="20577"/>
          <ac:spMkLst>
            <pc:docMk/>
            <pc:sldMk cId="708270824" sldId="431"/>
            <ac:spMk id="2" creationId="{F2D04733-11A2-91F4-7AEC-1790BC02F5A9}"/>
          </ac:spMkLst>
        </pc:spChg>
        <pc:spChg chg="mod">
          <ac:chgData name="Rhiannon Akers (0300943)" userId="75cd5be1-894c-452c-afc6-c35863af8460" providerId="ADAL" clId="{80AABDCA-A693-4F09-99FD-F26609E442FC}" dt="2026-04-16T10:58:03.590" v="2070" actId="5793"/>
          <ac:spMkLst>
            <pc:docMk/>
            <pc:sldMk cId="708270824" sldId="431"/>
            <ac:spMk id="3" creationId="{9F98AC1C-2502-23A0-7DE6-567EB63DFC12}"/>
          </ac:spMkLst>
        </pc:spChg>
      </pc:sldChg>
      <pc:sldChg chg="del">
        <pc:chgData name="Rhiannon Akers (0300943)" userId="75cd5be1-894c-452c-afc6-c35863af8460" providerId="ADAL" clId="{80AABDCA-A693-4F09-99FD-F26609E442FC}" dt="2026-04-16T10:32:34.241" v="142" actId="47"/>
        <pc:sldMkLst>
          <pc:docMk/>
          <pc:sldMk cId="1029202275" sldId="431"/>
        </pc:sldMkLst>
      </pc:sldChg>
      <pc:sldChg chg="addSp delSp modSp new mod">
        <pc:chgData name="Rhiannon Akers (0300943)" userId="75cd5be1-894c-452c-afc6-c35863af8460" providerId="ADAL" clId="{80AABDCA-A693-4F09-99FD-F26609E442FC}" dt="2026-04-16T10:59:45.996" v="2077" actId="1076"/>
        <pc:sldMkLst>
          <pc:docMk/>
          <pc:sldMk cId="291159197" sldId="432"/>
        </pc:sldMkLst>
        <pc:spChg chg="del">
          <ac:chgData name="Rhiannon Akers (0300943)" userId="75cd5be1-894c-452c-afc6-c35863af8460" providerId="ADAL" clId="{80AABDCA-A693-4F09-99FD-F26609E442FC}" dt="2026-04-16T10:59:37.581" v="2075" actId="22"/>
          <ac:spMkLst>
            <pc:docMk/>
            <pc:sldMk cId="291159197" sldId="432"/>
            <ac:spMk id="3" creationId="{A059497B-622C-E70A-88B9-145E8754B2E5}"/>
          </ac:spMkLst>
        </pc:spChg>
        <pc:picChg chg="add mod ord">
          <ac:chgData name="Rhiannon Akers (0300943)" userId="75cd5be1-894c-452c-afc6-c35863af8460" providerId="ADAL" clId="{80AABDCA-A693-4F09-99FD-F26609E442FC}" dt="2026-04-16T10:59:45.996" v="2077" actId="1076"/>
          <ac:picMkLst>
            <pc:docMk/>
            <pc:sldMk cId="291159197" sldId="432"/>
            <ac:picMk id="5" creationId="{E8F379C3-BE1E-62E4-C6A8-13A6D59A2ED9}"/>
          </ac:picMkLst>
        </pc:picChg>
      </pc:sldChg>
      <pc:sldChg chg="del">
        <pc:chgData name="Rhiannon Akers (0300943)" userId="75cd5be1-894c-452c-afc6-c35863af8460" providerId="ADAL" clId="{80AABDCA-A693-4F09-99FD-F26609E442FC}" dt="2026-04-16T10:30:42.271" v="32" actId="47"/>
        <pc:sldMkLst>
          <pc:docMk/>
          <pc:sldMk cId="2468986945" sldId="432"/>
        </pc:sldMkLst>
      </pc:sldChg>
      <pc:sldChg chg="del">
        <pc:chgData name="Rhiannon Akers (0300943)" userId="75cd5be1-894c-452c-afc6-c35863af8460" providerId="ADAL" clId="{80AABDCA-A693-4F09-99FD-F26609E442FC}" dt="2026-04-16T10:32:25.768" v="123" actId="47"/>
        <pc:sldMkLst>
          <pc:docMk/>
          <pc:sldMk cId="1951439033" sldId="433"/>
        </pc:sldMkLst>
      </pc:sldChg>
      <pc:sldChg chg="del">
        <pc:chgData name="Rhiannon Akers (0300943)" userId="75cd5be1-894c-452c-afc6-c35863af8460" providerId="ADAL" clId="{80AABDCA-A693-4F09-99FD-F26609E442FC}" dt="2026-04-16T10:32:26.200" v="125" actId="47"/>
        <pc:sldMkLst>
          <pc:docMk/>
          <pc:sldMk cId="717275291" sldId="434"/>
        </pc:sldMkLst>
      </pc:sldChg>
      <pc:sldChg chg="del">
        <pc:chgData name="Rhiannon Akers (0300943)" userId="75cd5be1-894c-452c-afc6-c35863af8460" providerId="ADAL" clId="{80AABDCA-A693-4F09-99FD-F26609E442FC}" dt="2026-04-16T10:32:24.793" v="120" actId="47"/>
        <pc:sldMkLst>
          <pc:docMk/>
          <pc:sldMk cId="320624450" sldId="435"/>
        </pc:sldMkLst>
      </pc:sldChg>
      <pc:sldChg chg="del">
        <pc:chgData name="Rhiannon Akers (0300943)" userId="75cd5be1-894c-452c-afc6-c35863af8460" providerId="ADAL" clId="{80AABDCA-A693-4F09-99FD-F26609E442FC}" dt="2026-04-16T10:32:25.114" v="121" actId="47"/>
        <pc:sldMkLst>
          <pc:docMk/>
          <pc:sldMk cId="2286757661" sldId="436"/>
        </pc:sldMkLst>
      </pc:sldChg>
      <pc:sldChg chg="del">
        <pc:chgData name="Rhiannon Akers (0300943)" userId="75cd5be1-894c-452c-afc6-c35863af8460" providerId="ADAL" clId="{80AABDCA-A693-4F09-99FD-F26609E442FC}" dt="2026-04-16T10:32:25.499" v="122" actId="47"/>
        <pc:sldMkLst>
          <pc:docMk/>
          <pc:sldMk cId="2447353206" sldId="437"/>
        </pc:sldMkLst>
      </pc:sldChg>
      <pc:sldMasterChg chg="delSldLayout">
        <pc:chgData name="Rhiannon Akers (0300943)" userId="75cd5be1-894c-452c-afc6-c35863af8460" providerId="ADAL" clId="{80AABDCA-A693-4F09-99FD-F26609E442FC}" dt="2026-04-16T10:31:53.674" v="101" actId="47"/>
        <pc:sldMasterMkLst>
          <pc:docMk/>
          <pc:sldMasterMk cId="4240334356" sldId="2147483660"/>
        </pc:sldMasterMkLst>
        <pc:sldLayoutChg chg="del">
          <pc:chgData name="Rhiannon Akers (0300943)" userId="75cd5be1-894c-452c-afc6-c35863af8460" providerId="ADAL" clId="{80AABDCA-A693-4F09-99FD-F26609E442FC}" dt="2026-04-16T10:31:53.674" v="101" actId="47"/>
          <pc:sldLayoutMkLst>
            <pc:docMk/>
            <pc:sldMasterMk cId="4240334356" sldId="2147483660"/>
            <pc:sldLayoutMk cId="968702257" sldId="2147483682"/>
          </pc:sldLayoutMkLst>
        </pc:sldLayoutChg>
      </pc:sldMasterChg>
      <pc:sldMasterChg chg="delSldLayout">
        <pc:chgData name="Rhiannon Akers (0300943)" userId="75cd5be1-894c-452c-afc6-c35863af8460" providerId="ADAL" clId="{80AABDCA-A693-4F09-99FD-F26609E442FC}" dt="2026-04-16T10:32:23.768" v="117" actId="47"/>
        <pc:sldMasterMkLst>
          <pc:docMk/>
          <pc:sldMasterMk cId="3042308997" sldId="2147483665"/>
        </pc:sldMasterMkLst>
        <pc:sldLayoutChg chg="del">
          <pc:chgData name="Rhiannon Akers (0300943)" userId="75cd5be1-894c-452c-afc6-c35863af8460" providerId="ADAL" clId="{80AABDCA-A693-4F09-99FD-F26609E442FC}" dt="2026-04-16T10:32:23.768" v="117" actId="47"/>
          <pc:sldLayoutMkLst>
            <pc:docMk/>
            <pc:sldMasterMk cId="3042308997" sldId="2147483665"/>
            <pc:sldLayoutMk cId="1536859962" sldId="214748368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Chapters 4-9 of Waite </a:t>
            </a:r>
            <a:r>
              <a:rPr lang="en-GB" i="1" dirty="0"/>
              <a:t>et al </a:t>
            </a:r>
            <a:r>
              <a:rPr lang="en-GB" dirty="0"/>
              <a:t>textbook </a:t>
            </a:r>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671276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2015494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5</a:t>
            </a:fld>
            <a:endParaRPr lang="en-GB"/>
          </a:p>
        </p:txBody>
      </p:sp>
    </p:spTree>
    <p:extLst>
      <p:ext uri="{BB962C8B-B14F-4D97-AF65-F5344CB8AC3E}">
        <p14:creationId xmlns:p14="http://schemas.microsoft.com/office/powerpoint/2010/main" val="2936106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1307717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Google Sans"/>
              </a:rPr>
              <a:t>An employee value proposition (EVP) can be defined as: </a:t>
            </a:r>
            <a:r>
              <a:rPr lang="en-GB" b="0" i="0" dirty="0">
                <a:solidFill>
                  <a:srgbClr val="040C28"/>
                </a:solidFill>
                <a:effectLst/>
                <a:latin typeface="Google Sans"/>
              </a:rPr>
              <a:t>a statement of the values, rewards, recognition, support, and company culture that an employer gives employees, enabling them to do their best work and achieve their highest potential</a:t>
            </a:r>
            <a:endParaRPr lang="en-GB" dirty="0"/>
          </a:p>
          <a:p>
            <a:endParaRPr lang="en-GB" dirty="0"/>
          </a:p>
        </p:txBody>
      </p:sp>
      <p:sp>
        <p:nvSpPr>
          <p:cNvPr id="4" name="Slide Number Placeholder 3"/>
          <p:cNvSpPr>
            <a:spLocks noGrp="1"/>
          </p:cNvSpPr>
          <p:nvPr>
            <p:ph type="sldNum" sz="quarter" idx="5"/>
          </p:nvPr>
        </p:nvSpPr>
        <p:spPr/>
        <p:txBody>
          <a:bodyPr/>
          <a:lstStyle/>
          <a:p>
            <a:fld id="{D47800F8-8074-44CB-8460-BA67DDB2C1C1}" type="slidenum">
              <a:rPr lang="en-GB" smtClean="0"/>
              <a:t>8</a:t>
            </a:fld>
            <a:endParaRPr lang="en-GB"/>
          </a:p>
        </p:txBody>
      </p:sp>
    </p:spTree>
    <p:extLst>
      <p:ext uri="{BB962C8B-B14F-4D97-AF65-F5344CB8AC3E}">
        <p14:creationId xmlns:p14="http://schemas.microsoft.com/office/powerpoint/2010/main" val="316076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1D47A-4156-3C2E-E210-7B78510EF5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82445A-235A-A613-9B1B-0DAE4266F6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3CC206-1C03-7726-26FC-9D50B9D393F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Q1.</a:t>
            </a:r>
            <a:r>
              <a:rPr lang="en-GB" sz="1200" kern="1200" dirty="0">
                <a:solidFill>
                  <a:schemeClr val="tx1"/>
                </a:solidFill>
                <a:effectLst/>
                <a:latin typeface="+mn-lt"/>
                <a:ea typeface="+mn-ea"/>
                <a:cs typeface="+mn-cs"/>
              </a:rPr>
              <a:t> Create a diagram that shows stages in the employee lifecycle. After reading all the tasks in the assessment brief, annotate each stage to explain how people professionals at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could contribute to the stages in your diagram. (AC 1.1)</a:t>
            </a:r>
          </a:p>
          <a:p>
            <a:endParaRPr lang="en-GB" dirty="0"/>
          </a:p>
          <a:p>
            <a:r>
              <a:rPr lang="en-GB" sz="1200" b="0" i="0" kern="1200" dirty="0">
                <a:solidFill>
                  <a:schemeClr val="tx1"/>
                </a:solidFill>
                <a:effectLst/>
                <a:latin typeface="+mn-lt"/>
                <a:ea typeface="+mn-ea"/>
                <a:cs typeface="+mn-cs"/>
              </a:rPr>
              <a:t>People professionals design, support, and improve each touchpoint so the employee journey is fair, consistent, and productive across the whole lifecycle.</a:t>
            </a:r>
          </a:p>
          <a:p>
            <a:br>
              <a:rPr lang="en-GB" dirty="0"/>
            </a:br>
            <a:endParaRPr lang="en-GB" dirty="0"/>
          </a:p>
        </p:txBody>
      </p:sp>
      <p:sp>
        <p:nvSpPr>
          <p:cNvPr id="4" name="Slide Number Placeholder 3">
            <a:extLst>
              <a:ext uri="{FF2B5EF4-FFF2-40B4-BE49-F238E27FC236}">
                <a16:creationId xmlns:a16="http://schemas.microsoft.com/office/drawing/2014/main" id="{11E4A88C-3782-3ED4-C71D-6A8A2A5DA32C}"/>
              </a:ext>
            </a:extLst>
          </p:cNvPr>
          <p:cNvSpPr>
            <a:spLocks noGrp="1"/>
          </p:cNvSpPr>
          <p:nvPr>
            <p:ph type="sldNum" sz="quarter" idx="5"/>
          </p:nvPr>
        </p:nvSpPr>
        <p:spPr/>
        <p:txBody>
          <a:bodyPr/>
          <a:lstStyle/>
          <a:p>
            <a:fld id="{492740D7-2C68-44CF-9CC9-62525F9DE95D}" type="slidenum">
              <a:rPr lang="en-GB" smtClean="0"/>
              <a:t>9</a:t>
            </a:fld>
            <a:endParaRPr lang="en-GB"/>
          </a:p>
        </p:txBody>
      </p:sp>
    </p:spTree>
    <p:extLst>
      <p:ext uri="{BB962C8B-B14F-4D97-AF65-F5344CB8AC3E}">
        <p14:creationId xmlns:p14="http://schemas.microsoft.com/office/powerpoint/2010/main" val="2287437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10</a:t>
            </a:fld>
            <a:endParaRPr lang="en-GB"/>
          </a:p>
        </p:txBody>
      </p:sp>
    </p:spTree>
    <p:extLst>
      <p:ext uri="{BB962C8B-B14F-4D97-AF65-F5344CB8AC3E}">
        <p14:creationId xmlns:p14="http://schemas.microsoft.com/office/powerpoint/2010/main" val="2303258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Q2.</a:t>
            </a:r>
            <a:r>
              <a:rPr lang="en-GB" sz="1200" kern="1200" dirty="0">
                <a:solidFill>
                  <a:schemeClr val="tx1"/>
                </a:solidFill>
                <a:effectLst/>
                <a:latin typeface="+mn-lt"/>
                <a:ea typeface="+mn-ea"/>
                <a:cs typeface="+mn-cs"/>
              </a:rPr>
              <a:t> Explain how job analysis can help to create an accurate job description and person specification, for the role of a claims handler, at </a:t>
            </a:r>
            <a:r>
              <a:rPr lang="en-GB" sz="1200" kern="1200" dirty="0" err="1">
                <a:solidFill>
                  <a:schemeClr val="tx1"/>
                </a:solidFill>
                <a:effectLst/>
                <a:latin typeface="+mn-lt"/>
                <a:ea typeface="+mn-ea"/>
                <a:cs typeface="+mn-cs"/>
              </a:rPr>
              <a:t>Jemijo’s</a:t>
            </a:r>
            <a:r>
              <a:rPr lang="en-GB" sz="1200" kern="1200" dirty="0">
                <a:solidFill>
                  <a:schemeClr val="tx1"/>
                </a:solidFill>
                <a:effectLst/>
                <a:latin typeface="+mn-lt"/>
                <a:ea typeface="+mn-ea"/>
                <a:cs typeface="+mn-cs"/>
              </a:rPr>
              <a:t> call centre (AC 1.2)</a:t>
            </a:r>
          </a:p>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11</a:t>
            </a:fld>
            <a:endParaRPr lang="en-GB"/>
          </a:p>
        </p:txBody>
      </p:sp>
    </p:spTree>
    <p:extLst>
      <p:ext uri="{BB962C8B-B14F-4D97-AF65-F5344CB8AC3E}">
        <p14:creationId xmlns:p14="http://schemas.microsoft.com/office/powerpoint/2010/main" val="3354894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89261-0E94-5188-26A1-1A8291C935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90774B-F396-9576-83A5-45C71D8419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B50736-5575-1A80-E542-D1D2724075D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Q3 -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advertise vacancies through their website and on commercial jobs boards. Explain each of these recruitment methods and explain why these methods are appropriate for advertising call centre vacancies. (AC 1.3)</a:t>
            </a:r>
            <a:endParaRPr lang="en-GB" dirty="0"/>
          </a:p>
          <a:p>
            <a:endParaRPr lang="en-GB" dirty="0"/>
          </a:p>
        </p:txBody>
      </p:sp>
      <p:sp>
        <p:nvSpPr>
          <p:cNvPr id="4" name="Slide Number Placeholder 3">
            <a:extLst>
              <a:ext uri="{FF2B5EF4-FFF2-40B4-BE49-F238E27FC236}">
                <a16:creationId xmlns:a16="http://schemas.microsoft.com/office/drawing/2014/main" id="{D69099D8-2467-0A45-1733-2CB81F696B04}"/>
              </a:ext>
            </a:extLst>
          </p:cNvPr>
          <p:cNvSpPr>
            <a:spLocks noGrp="1"/>
          </p:cNvSpPr>
          <p:nvPr>
            <p:ph type="sldNum" sz="quarter" idx="5"/>
          </p:nvPr>
        </p:nvSpPr>
        <p:spPr/>
        <p:txBody>
          <a:bodyPr/>
          <a:lstStyle/>
          <a:p>
            <a:fld id="{492740D7-2C68-44CF-9CC9-62525F9DE95D}" type="slidenum">
              <a:rPr lang="en-GB" smtClean="0"/>
              <a:t>12</a:t>
            </a:fld>
            <a:endParaRPr lang="en-GB"/>
          </a:p>
        </p:txBody>
      </p:sp>
    </p:spTree>
    <p:extLst>
      <p:ext uri="{BB962C8B-B14F-4D97-AF65-F5344CB8AC3E}">
        <p14:creationId xmlns:p14="http://schemas.microsoft.com/office/powerpoint/2010/main" val="3427625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Q4 - Explain </a:t>
            </a:r>
            <a:r>
              <a:rPr lang="en-GB" sz="1200" kern="1200" dirty="0">
                <a:solidFill>
                  <a:schemeClr val="tx1"/>
                </a:solidFill>
                <a:effectLst/>
                <a:latin typeface="+mn-lt"/>
                <a:ea typeface="+mn-ea"/>
                <a:cs typeface="+mn-cs"/>
              </a:rPr>
              <a:t>why the content of the copy used in the job adverts on </a:t>
            </a:r>
            <a:r>
              <a:rPr lang="en-GB" sz="1200" kern="1200" dirty="0" err="1">
                <a:solidFill>
                  <a:schemeClr val="tx1"/>
                </a:solidFill>
                <a:effectLst/>
                <a:latin typeface="+mn-lt"/>
                <a:ea typeface="+mn-ea"/>
                <a:cs typeface="+mn-cs"/>
              </a:rPr>
              <a:t>Jemijo’s</a:t>
            </a:r>
            <a:r>
              <a:rPr lang="en-GB" sz="1200" kern="1200" dirty="0">
                <a:solidFill>
                  <a:schemeClr val="tx1"/>
                </a:solidFill>
                <a:effectLst/>
                <a:latin typeface="+mn-lt"/>
                <a:ea typeface="+mn-ea"/>
                <a:cs typeface="+mn-cs"/>
              </a:rPr>
              <a:t> website could vary compared to the content of copy on commercial jobs boards. (AC 1.4)</a:t>
            </a:r>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13</a:t>
            </a:fld>
            <a:endParaRPr lang="en-GB"/>
          </a:p>
        </p:txBody>
      </p:sp>
    </p:spTree>
    <p:extLst>
      <p:ext uri="{BB962C8B-B14F-4D97-AF65-F5344CB8AC3E}">
        <p14:creationId xmlns:p14="http://schemas.microsoft.com/office/powerpoint/2010/main" val="1373834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7799C-838A-B549-7A19-1A83E117EA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513063-61EE-F983-B294-D13E000CEA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AF82B9-EF05-DAAD-97D7-4555D5DCFDC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Q5.</a:t>
            </a:r>
            <a:r>
              <a:rPr lang="en-GB" sz="1200" kern="1200" dirty="0">
                <a:solidFill>
                  <a:schemeClr val="tx1"/>
                </a:solidFill>
                <a:effectLst/>
                <a:latin typeface="+mn-lt"/>
                <a:ea typeface="+mn-ea"/>
                <a:cs typeface="+mn-cs"/>
              </a:rPr>
              <a:t> Explain why structured interviews and assessment centres are</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appropriate selection methods for call centre roles at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(AC 2.1)</a:t>
            </a:r>
          </a:p>
          <a:p>
            <a:endParaRPr lang="en-GB" dirty="0"/>
          </a:p>
        </p:txBody>
      </p:sp>
      <p:sp>
        <p:nvSpPr>
          <p:cNvPr id="4" name="Slide Number Placeholder 3">
            <a:extLst>
              <a:ext uri="{FF2B5EF4-FFF2-40B4-BE49-F238E27FC236}">
                <a16:creationId xmlns:a16="http://schemas.microsoft.com/office/drawing/2014/main" id="{60DE3DAA-26DF-1739-F995-C7D9E9F84B4F}"/>
              </a:ext>
            </a:extLst>
          </p:cNvPr>
          <p:cNvSpPr>
            <a:spLocks noGrp="1"/>
          </p:cNvSpPr>
          <p:nvPr>
            <p:ph type="sldNum" sz="quarter" idx="5"/>
          </p:nvPr>
        </p:nvSpPr>
        <p:spPr/>
        <p:txBody>
          <a:bodyPr/>
          <a:lstStyle/>
          <a:p>
            <a:fld id="{492740D7-2C68-44CF-9CC9-62525F9DE95D}" type="slidenum">
              <a:rPr lang="en-GB" smtClean="0"/>
              <a:t>14</a:t>
            </a:fld>
            <a:endParaRPr lang="en-GB"/>
          </a:p>
        </p:txBody>
      </p:sp>
    </p:spTree>
    <p:extLst>
      <p:ext uri="{BB962C8B-B14F-4D97-AF65-F5344CB8AC3E}">
        <p14:creationId xmlns:p14="http://schemas.microsoft.com/office/powerpoint/2010/main" val="3912059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81387-B200-13E2-0F80-CE9FC38247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E57753-C644-CFE6-E9D7-177A96F769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530DE7-F9AA-3355-9673-C145B913CAD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Q5.</a:t>
            </a:r>
            <a:r>
              <a:rPr lang="en-GB" sz="1200" kern="1200" dirty="0">
                <a:solidFill>
                  <a:schemeClr val="tx1"/>
                </a:solidFill>
                <a:effectLst/>
                <a:latin typeface="+mn-lt"/>
                <a:ea typeface="+mn-ea"/>
                <a:cs typeface="+mn-cs"/>
              </a:rPr>
              <a:t> Explain why structured interviews and assessment centres are</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appropriate selection methods for call centre roles at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(AC 2.1)</a:t>
            </a:r>
          </a:p>
          <a:p>
            <a:endParaRPr lang="en-GB" dirty="0"/>
          </a:p>
        </p:txBody>
      </p:sp>
      <p:sp>
        <p:nvSpPr>
          <p:cNvPr id="4" name="Slide Number Placeholder 3">
            <a:extLst>
              <a:ext uri="{FF2B5EF4-FFF2-40B4-BE49-F238E27FC236}">
                <a16:creationId xmlns:a16="http://schemas.microsoft.com/office/drawing/2014/main" id="{D9DD59D6-B9B6-15D2-3A16-2A7892480E32}"/>
              </a:ext>
            </a:extLst>
          </p:cNvPr>
          <p:cNvSpPr>
            <a:spLocks noGrp="1"/>
          </p:cNvSpPr>
          <p:nvPr>
            <p:ph type="sldNum" sz="quarter" idx="5"/>
          </p:nvPr>
        </p:nvSpPr>
        <p:spPr/>
        <p:txBody>
          <a:bodyPr/>
          <a:lstStyle/>
          <a:p>
            <a:fld id="{492740D7-2C68-44CF-9CC9-62525F9DE95D}" type="slidenum">
              <a:rPr lang="en-GB" smtClean="0"/>
              <a:t>15</a:t>
            </a:fld>
            <a:endParaRPr lang="en-GB"/>
          </a:p>
        </p:txBody>
      </p:sp>
    </p:spTree>
    <p:extLst>
      <p:ext uri="{BB962C8B-B14F-4D97-AF65-F5344CB8AC3E}">
        <p14:creationId xmlns:p14="http://schemas.microsoft.com/office/powerpoint/2010/main" val="4207988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1" i="0" dirty="0">
                <a:solidFill>
                  <a:srgbClr val="202020"/>
                </a:solidFill>
                <a:effectLst/>
                <a:latin typeface="Museo"/>
              </a:rPr>
              <a:t>Q6 - </a:t>
            </a:r>
            <a:r>
              <a:rPr lang="en-GB" sz="1200" kern="1200" dirty="0">
                <a:solidFill>
                  <a:schemeClr val="tx1"/>
                </a:solidFill>
                <a:effectLst/>
                <a:latin typeface="+mn-lt"/>
                <a:ea typeface="+mn-ea"/>
                <a:cs typeface="+mn-cs"/>
              </a:rPr>
              <a:t>Explain what records from the structured interviews and assessment centres at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should be retained. (AC 2.4)</a:t>
            </a:r>
          </a:p>
          <a:p>
            <a:pPr algn="l">
              <a:buNone/>
            </a:pPr>
            <a:endParaRPr lang="en-GB" sz="1200" b="1" i="0" kern="1200" dirty="0">
              <a:solidFill>
                <a:schemeClr val="tx1"/>
              </a:solidFill>
              <a:effectLst/>
              <a:latin typeface="+mn-lt"/>
              <a:ea typeface="+mn-ea"/>
              <a:cs typeface="+mn-cs"/>
            </a:endParaRPr>
          </a:p>
          <a:p>
            <a:pPr algn="l">
              <a:buNone/>
            </a:pPr>
            <a:r>
              <a:rPr lang="en-GB" b="1" i="0" dirty="0">
                <a:solidFill>
                  <a:srgbClr val="202020"/>
                </a:solidFill>
                <a:effectLst/>
                <a:latin typeface="Museo"/>
              </a:rPr>
              <a:t>Recruitment documentation including application forms, CVs and interview notes (for unsuccessful candidates), equal opportunities monitoring forms, assessment exercises or tests</a:t>
            </a:r>
            <a:endParaRPr lang="en-GB" b="0" i="0" dirty="0">
              <a:solidFill>
                <a:srgbClr val="202020"/>
              </a:solidFill>
              <a:effectLst/>
              <a:latin typeface="Museo"/>
            </a:endParaRPr>
          </a:p>
          <a:p>
            <a:pPr algn="l">
              <a:buFont typeface="Arial" panose="020B0604020202020204" pitchFamily="34" charset="0"/>
              <a:buChar char="•"/>
            </a:pPr>
            <a:r>
              <a:rPr lang="en-GB" b="1" i="0" dirty="0">
                <a:solidFill>
                  <a:srgbClr val="202020"/>
                </a:solidFill>
                <a:effectLst/>
                <a:latin typeface="Museo"/>
              </a:rPr>
              <a:t>Recommended period:</a:t>
            </a:r>
            <a:r>
              <a:rPr lang="en-GB" b="0" i="0" dirty="0">
                <a:solidFill>
                  <a:srgbClr val="202020"/>
                </a:solidFill>
                <a:effectLst/>
                <a:latin typeface="Museo"/>
              </a:rPr>
              <a:t> at least 6 months to a year after notifying the candidate of the outcome of the recruitment exercise. Because of the time limits in the Equality Act, documentation relating to advertising job applications should be at least 6 months. A year may be more advisable as the time limits for bringing claims can be extended. Successful job applicants’ documents will transfer to the personnel file.</a:t>
            </a:r>
          </a:p>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16</a:t>
            </a:fld>
            <a:endParaRPr lang="en-GB"/>
          </a:p>
        </p:txBody>
      </p:sp>
    </p:spTree>
    <p:extLst>
      <p:ext uri="{BB962C8B-B14F-4D97-AF65-F5344CB8AC3E}">
        <p14:creationId xmlns:p14="http://schemas.microsoft.com/office/powerpoint/2010/main" val="18501475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Appointment – start date, salary, notice period etc.</a:t>
            </a:r>
          </a:p>
        </p:txBody>
      </p:sp>
      <p:sp>
        <p:nvSpPr>
          <p:cNvPr id="4" name="Slide Number Placeholder 3"/>
          <p:cNvSpPr>
            <a:spLocks noGrp="1"/>
          </p:cNvSpPr>
          <p:nvPr>
            <p:ph type="sldNum" sz="quarter" idx="5"/>
          </p:nvPr>
        </p:nvSpPr>
        <p:spPr/>
        <p:txBody>
          <a:bodyPr/>
          <a:lstStyle/>
          <a:p>
            <a:fld id="{492740D7-2C68-44CF-9CC9-62525F9DE95D}" type="slidenum">
              <a:rPr lang="en-GB" smtClean="0"/>
              <a:t>17</a:t>
            </a:fld>
            <a:endParaRPr lang="en-GB"/>
          </a:p>
        </p:txBody>
      </p:sp>
    </p:spTree>
    <p:extLst>
      <p:ext uri="{BB962C8B-B14F-4D97-AF65-F5344CB8AC3E}">
        <p14:creationId xmlns:p14="http://schemas.microsoft.com/office/powerpoint/2010/main" val="1827872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741BD-1DDE-BC1D-5E4B-32190483FC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64BC64-ABC3-A0E4-A4F2-C5F9F10B6C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B8CBFF-803A-765B-E475-D86BF15B81B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Q7 - Using an AI tool of your choice, create templates for a letter of appointment and a letter of non-appointment for the call centre customer service role. Once you have created the templates, critically review each template, and explain which elements you would keep and why, and which elements you would remove or change and why. (AC 2.5) </a:t>
            </a:r>
            <a:endParaRPr lang="en-GB" dirty="0"/>
          </a:p>
        </p:txBody>
      </p:sp>
      <p:sp>
        <p:nvSpPr>
          <p:cNvPr id="4" name="Slide Number Placeholder 3">
            <a:extLst>
              <a:ext uri="{FF2B5EF4-FFF2-40B4-BE49-F238E27FC236}">
                <a16:creationId xmlns:a16="http://schemas.microsoft.com/office/drawing/2014/main" id="{B22C3E81-E4B5-DF18-7E5D-923C153C267B}"/>
              </a:ext>
            </a:extLst>
          </p:cNvPr>
          <p:cNvSpPr>
            <a:spLocks noGrp="1"/>
          </p:cNvSpPr>
          <p:nvPr>
            <p:ph type="sldNum" sz="quarter" idx="5"/>
          </p:nvPr>
        </p:nvSpPr>
        <p:spPr/>
        <p:txBody>
          <a:bodyPr/>
          <a:lstStyle/>
          <a:p>
            <a:fld id="{492740D7-2C68-44CF-9CC9-62525F9DE95D}" type="slidenum">
              <a:rPr lang="en-GB" smtClean="0"/>
              <a:t>18</a:t>
            </a:fld>
            <a:endParaRPr lang="en-GB"/>
          </a:p>
        </p:txBody>
      </p:sp>
    </p:spTree>
    <p:extLst>
      <p:ext uri="{BB962C8B-B14F-4D97-AF65-F5344CB8AC3E}">
        <p14:creationId xmlns:p14="http://schemas.microsoft.com/office/powerpoint/2010/main" val="2280767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16/04/2026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16/04/2026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org/uk/knowledge/factsheets/selection-factsheet/"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hyperlink" Target="https://youtu.be/lTc2W3_GZa0" TargetMode="External"/><Relationship Id="rId4" Type="http://schemas.openxmlformats.org/officeDocument/2006/relationships/hyperlink" Target="https://www.cipd.org/uk/knowledge/factsheets/recruitment-factshee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hyperlink" Target="https://doi.org/10.1108/SHR-05-2019-0042"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views-and-insights/thought-leadership/insight/people-professionals-maximise-impact/"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org/uk/knowledge/factsheets/recruitment-factsheet/"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org/uk/knowledge/factsheets/keeping-records-uk-factsheet/" TargetMode="External"/><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hyperlink" Target="https://www.acas.org.uk/job-offer-templates" TargetMode="External"/><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699846" y="3429000"/>
            <a:ext cx="9144000" cy="1655762"/>
          </a:xfrm>
        </p:spPr>
        <p:txBody>
          <a:bodyPr/>
          <a:lstStyle/>
          <a:p>
            <a:r>
              <a:rPr lang="en-GB" dirty="0">
                <a:solidFill>
                  <a:schemeClr val="bg1"/>
                </a:solidFill>
              </a:rPr>
              <a:t>Essentials of People Practice - Tutorial</a:t>
            </a:r>
          </a:p>
          <a:p>
            <a:r>
              <a:rPr lang="en-GB" dirty="0">
                <a:solidFill>
                  <a:schemeClr val="bg1"/>
                </a:solidFill>
              </a:rPr>
              <a:t>Rhiannon Akers – 16/04/26</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0791-6885-2981-6082-7D167B3B7E22}"/>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A69BCB28-CC08-7D44-7B6C-FE00E3BF93F6}"/>
              </a:ext>
            </a:extLst>
          </p:cNvPr>
          <p:cNvSpPr>
            <a:spLocks noGrp="1"/>
          </p:cNvSpPr>
          <p:nvPr>
            <p:ph idx="1"/>
          </p:nvPr>
        </p:nvSpPr>
        <p:spPr/>
        <p:txBody>
          <a:bodyPr>
            <a:normAutofit/>
          </a:bodyPr>
          <a:lstStyle/>
          <a:p>
            <a:r>
              <a:rPr lang="en-GB" dirty="0"/>
              <a:t>Recap of assessment brief – Task One</a:t>
            </a:r>
          </a:p>
          <a:p>
            <a:r>
              <a:rPr lang="en-GB" dirty="0"/>
              <a:t>Employee lifecycle stages. </a:t>
            </a:r>
          </a:p>
          <a:p>
            <a:r>
              <a:rPr lang="en-GB" dirty="0"/>
              <a:t>The difference between job descriptions and person specifications.</a:t>
            </a:r>
          </a:p>
          <a:p>
            <a:r>
              <a:rPr lang="en-GB" dirty="0"/>
              <a:t>Recruitment methods.</a:t>
            </a:r>
          </a:p>
          <a:p>
            <a:r>
              <a:rPr lang="en-GB" dirty="0"/>
              <a:t>Selection methods.</a:t>
            </a:r>
          </a:p>
          <a:p>
            <a:r>
              <a:rPr lang="en-GB" dirty="0"/>
              <a:t>Letters of appointment. </a:t>
            </a:r>
          </a:p>
          <a:p>
            <a:endParaRPr lang="en-GB" dirty="0"/>
          </a:p>
        </p:txBody>
      </p:sp>
    </p:spTree>
    <p:extLst>
      <p:ext uri="{BB962C8B-B14F-4D97-AF65-F5344CB8AC3E}">
        <p14:creationId xmlns:p14="http://schemas.microsoft.com/office/powerpoint/2010/main" val="2397862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AEA1-896C-8986-C959-8DFDD4A83529}"/>
              </a:ext>
            </a:extLst>
          </p:cNvPr>
          <p:cNvSpPr>
            <a:spLocks noGrp="1"/>
          </p:cNvSpPr>
          <p:nvPr>
            <p:ph type="title"/>
          </p:nvPr>
        </p:nvSpPr>
        <p:spPr/>
        <p:txBody>
          <a:bodyPr/>
          <a:lstStyle/>
          <a:p>
            <a:r>
              <a:rPr lang="en-GB" dirty="0"/>
              <a:t>Recommended resources for this task</a:t>
            </a:r>
          </a:p>
        </p:txBody>
      </p:sp>
      <p:sp>
        <p:nvSpPr>
          <p:cNvPr id="3" name="Content Placeholder 2">
            <a:extLst>
              <a:ext uri="{FF2B5EF4-FFF2-40B4-BE49-F238E27FC236}">
                <a16:creationId xmlns:a16="http://schemas.microsoft.com/office/drawing/2014/main" id="{6DE7BC28-D973-63E9-417B-AFD97333ED40}"/>
              </a:ext>
            </a:extLst>
          </p:cNvPr>
          <p:cNvSpPr>
            <a:spLocks noGrp="1"/>
          </p:cNvSpPr>
          <p:nvPr>
            <p:ph idx="1"/>
          </p:nvPr>
        </p:nvSpPr>
        <p:spPr/>
        <p:txBody>
          <a:bodyPr>
            <a:normAutofit lnSpcReduction="10000"/>
          </a:bodyPr>
          <a:lstStyle/>
          <a:p>
            <a:r>
              <a:rPr lang="en-GB" dirty="0"/>
              <a:t>CIPD (2024) </a:t>
            </a:r>
            <a:r>
              <a:rPr lang="en-GB" i="1" dirty="0"/>
              <a:t>Selection methods</a:t>
            </a:r>
            <a:r>
              <a:rPr lang="en-GB" dirty="0"/>
              <a:t>. Available at: </a:t>
            </a:r>
            <a:r>
              <a:rPr lang="en-GB" dirty="0">
                <a:hlinkClick r:id="rId3"/>
              </a:rPr>
              <a:t>https://www.cipd.org/uk/knowledge/factsheets/selection-factsheet/</a:t>
            </a:r>
            <a:r>
              <a:rPr lang="en-GB" dirty="0"/>
              <a:t> (Accessed: 25 March 2026)</a:t>
            </a:r>
          </a:p>
          <a:p>
            <a:r>
              <a:rPr lang="en-GB" dirty="0"/>
              <a:t>CIPD (2025) </a:t>
            </a:r>
            <a:r>
              <a:rPr lang="en-GB" i="1" dirty="0"/>
              <a:t>Recruitment: An introduction</a:t>
            </a:r>
            <a:r>
              <a:rPr lang="en-GB" dirty="0"/>
              <a:t>. Available at: </a:t>
            </a:r>
            <a:r>
              <a:rPr lang="en-GB" dirty="0">
                <a:hlinkClick r:id="rId4"/>
              </a:rPr>
              <a:t>https://www.cipd.org/uk/knowledge/factsheets/recruitment-factsheet/</a:t>
            </a:r>
            <a:r>
              <a:rPr lang="en-GB" dirty="0"/>
              <a:t> (Accessed: 25 March 2026)</a:t>
            </a:r>
          </a:p>
          <a:p>
            <a:r>
              <a:rPr lang="en-GB" dirty="0"/>
              <a:t>Waite, K., Beevers, K., Small, N., Tomlinson, K. and Hussain, S. (2021) </a:t>
            </a:r>
            <a:r>
              <a:rPr lang="en-GB" i="1" dirty="0"/>
              <a:t>People Practice: A Complete Guide. </a:t>
            </a:r>
            <a:r>
              <a:rPr lang="en-GB" dirty="0"/>
              <a:t>Kogan Page. 	(CHAPTERS 4-5)</a:t>
            </a:r>
          </a:p>
          <a:p>
            <a:r>
              <a:rPr lang="en-GB" dirty="0"/>
              <a:t>CIPD guidance video: </a:t>
            </a:r>
            <a:r>
              <a:rPr lang="en-US" dirty="0">
                <a:hlinkClick r:id="rId5"/>
              </a:rPr>
              <a:t>https://youtu.be/lTc2W3_GZa0</a:t>
            </a:r>
            <a:r>
              <a:rPr lang="en-US" dirty="0"/>
              <a:t>. </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00198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A3EF2-3C25-095E-4831-B6DE9CBFEF7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8F379C3-BE1E-62E4-C6A8-13A6D59A2ED9}"/>
              </a:ext>
            </a:extLst>
          </p:cNvPr>
          <p:cNvPicPr>
            <a:picLocks noGrp="1" noChangeAspect="1"/>
          </p:cNvPicPr>
          <p:nvPr>
            <p:ph idx="1"/>
          </p:nvPr>
        </p:nvPicPr>
        <p:blipFill>
          <a:blip r:embed="rId3"/>
          <a:stretch>
            <a:fillRect/>
          </a:stretch>
        </p:blipFill>
        <p:spPr>
          <a:xfrm>
            <a:off x="3076951" y="477880"/>
            <a:ext cx="6416906" cy="5086392"/>
          </a:xfrm>
          <a:prstGeom prst="rect">
            <a:avLst/>
          </a:prstGeom>
        </p:spPr>
      </p:pic>
    </p:spTree>
    <p:extLst>
      <p:ext uri="{BB962C8B-B14F-4D97-AF65-F5344CB8AC3E}">
        <p14:creationId xmlns:p14="http://schemas.microsoft.com/office/powerpoint/2010/main" val="291159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dirty="0"/>
              <a:t>Assessment Activity Requirements</a:t>
            </a:r>
            <a:br>
              <a:rPr lang="en-GB" dirty="0"/>
            </a:br>
            <a:r>
              <a:rPr lang="en-GB" dirty="0"/>
              <a:t>Task 1 – Written answers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92500" lnSpcReduction="10000"/>
          </a:bodyPr>
          <a:lstStyle/>
          <a:p>
            <a:r>
              <a:rPr lang="en-GB" dirty="0"/>
              <a:t>Written answers regarding the employee lifecycle, recruitment and selection</a:t>
            </a:r>
          </a:p>
          <a:p>
            <a:r>
              <a:rPr lang="en-GB" dirty="0"/>
              <a:t>Approximately 1,500 words (+/- 10%)</a:t>
            </a:r>
          </a:p>
          <a:p>
            <a:r>
              <a:rPr lang="en-GB" dirty="0"/>
              <a:t>To follow a professional format</a:t>
            </a:r>
          </a:p>
          <a:p>
            <a:r>
              <a:rPr lang="en-GB" dirty="0"/>
              <a:t>Supported by appropriate research on published views on employee lifecycle and the role of people professionals</a:t>
            </a:r>
          </a:p>
          <a:p>
            <a:r>
              <a:rPr lang="en-GB" dirty="0"/>
              <a:t>All reference sources should be acknowledged correctly and a reference list provided where appropriate (these should be excluded from the word count).</a:t>
            </a:r>
          </a:p>
          <a:p>
            <a:r>
              <a:rPr lang="en-GB" dirty="0"/>
              <a:t>Use of an AI tool of your choice to create a letter (not included in the word count)</a:t>
            </a:r>
          </a:p>
          <a:p>
            <a:pPr marL="0" indent="0">
              <a:buNone/>
            </a:pPr>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50EE-F116-68EB-709E-16C966CD6C88}"/>
              </a:ext>
            </a:extLst>
          </p:cNvPr>
          <p:cNvSpPr>
            <a:spLocks noGrp="1"/>
          </p:cNvSpPr>
          <p:nvPr>
            <p:ph type="title"/>
          </p:nvPr>
        </p:nvSpPr>
        <p:spPr/>
        <p:txBody>
          <a:bodyPr/>
          <a:lstStyle/>
          <a:p>
            <a:r>
              <a:rPr lang="en-GB" dirty="0"/>
              <a:t>The Task</a:t>
            </a:r>
          </a:p>
        </p:txBody>
      </p:sp>
      <p:sp>
        <p:nvSpPr>
          <p:cNvPr id="3" name="Content Placeholder 2">
            <a:extLst>
              <a:ext uri="{FF2B5EF4-FFF2-40B4-BE49-F238E27FC236}">
                <a16:creationId xmlns:a16="http://schemas.microsoft.com/office/drawing/2014/main" id="{A486F35F-4D01-6BEE-5FCD-041569E2600F}"/>
              </a:ext>
            </a:extLst>
          </p:cNvPr>
          <p:cNvSpPr>
            <a:spLocks noGrp="1"/>
          </p:cNvSpPr>
          <p:nvPr>
            <p:ph idx="1"/>
          </p:nvPr>
        </p:nvSpPr>
        <p:spPr/>
        <p:txBody>
          <a:bodyPr>
            <a:normAutofit fontScale="47500" lnSpcReduction="20000"/>
          </a:bodyPr>
          <a:lstStyle/>
          <a:p>
            <a:r>
              <a:rPr lang="en-GB" sz="3600" b="1" dirty="0"/>
              <a:t>Q1.</a:t>
            </a:r>
            <a:r>
              <a:rPr lang="en-GB" sz="3600" dirty="0"/>
              <a:t> Create a diagram that shows stages in the employee lifecycle. After reading all the tasks in the assessment brief, annotate each stage to explain how people professionals at </a:t>
            </a:r>
            <a:r>
              <a:rPr lang="en-GB" sz="3600" dirty="0" err="1"/>
              <a:t>Jemijo</a:t>
            </a:r>
            <a:r>
              <a:rPr lang="en-GB" sz="3600" dirty="0"/>
              <a:t> could contribute to the stages in your diagram. (AC 1.1)</a:t>
            </a:r>
          </a:p>
          <a:p>
            <a:r>
              <a:rPr lang="en-GB" sz="3600" b="1" dirty="0"/>
              <a:t>Q2.</a:t>
            </a:r>
            <a:r>
              <a:rPr lang="en-GB" sz="3600" dirty="0"/>
              <a:t> Explain how job analysis can help to create an accurate job description and person specification, for the role of a claims handler, at </a:t>
            </a:r>
            <a:r>
              <a:rPr lang="en-GB" sz="3600" dirty="0" err="1"/>
              <a:t>Jemijo’s</a:t>
            </a:r>
            <a:r>
              <a:rPr lang="en-GB" sz="3600" dirty="0"/>
              <a:t> call centre (AC 1.2)</a:t>
            </a:r>
          </a:p>
          <a:p>
            <a:r>
              <a:rPr lang="en-GB" sz="3600" b="1" dirty="0"/>
              <a:t>Q3.</a:t>
            </a:r>
            <a:r>
              <a:rPr lang="en-GB" sz="3600" dirty="0"/>
              <a:t> </a:t>
            </a:r>
            <a:r>
              <a:rPr lang="en-GB" sz="3600" dirty="0" err="1"/>
              <a:t>Jemijo</a:t>
            </a:r>
            <a:r>
              <a:rPr lang="en-GB" sz="3600" dirty="0"/>
              <a:t> advertise vacancies though their website and on commercial jobs boards. Explain each of these recruitment methods and explain why these methods are appropriate for advertising call centre vacancies. (AC 1.3)</a:t>
            </a:r>
          </a:p>
          <a:p>
            <a:r>
              <a:rPr lang="en-GB" sz="3600" b="1" dirty="0"/>
              <a:t>Q4.</a:t>
            </a:r>
            <a:r>
              <a:rPr lang="en-GB" sz="3600" dirty="0"/>
              <a:t> Explain why the content of the copy used in the job adverts on </a:t>
            </a:r>
            <a:r>
              <a:rPr lang="en-GB" sz="3600" dirty="0" err="1"/>
              <a:t>Jemijo’s</a:t>
            </a:r>
            <a:r>
              <a:rPr lang="en-GB" sz="3600" dirty="0"/>
              <a:t> website could vary compared to the content of copy on commercial jobs boards. (AC 1.4)</a:t>
            </a:r>
          </a:p>
          <a:p>
            <a:r>
              <a:rPr lang="en-GB" sz="3600" b="1" dirty="0"/>
              <a:t>Q5.</a:t>
            </a:r>
            <a:r>
              <a:rPr lang="en-GB" sz="3600" dirty="0"/>
              <a:t> Explain why structured interviews and assessment centres are</a:t>
            </a:r>
            <a:r>
              <a:rPr lang="en-GB" sz="3600" b="1" dirty="0"/>
              <a:t> </a:t>
            </a:r>
            <a:r>
              <a:rPr lang="en-GB" sz="3600" dirty="0"/>
              <a:t>appropriate selection methods for call centre roles at </a:t>
            </a:r>
            <a:r>
              <a:rPr lang="en-GB" sz="3600" dirty="0" err="1"/>
              <a:t>Jemijo</a:t>
            </a:r>
            <a:r>
              <a:rPr lang="en-GB" sz="3600" dirty="0"/>
              <a:t>. (AC 2.1)</a:t>
            </a:r>
          </a:p>
          <a:p>
            <a:r>
              <a:rPr lang="en-GB" sz="3600" b="1" dirty="0"/>
              <a:t>Q6.</a:t>
            </a:r>
            <a:r>
              <a:rPr lang="en-GB" sz="3600" dirty="0"/>
              <a:t> Explain what records from the structured interviews and assessment centres at </a:t>
            </a:r>
            <a:r>
              <a:rPr lang="en-GB" sz="3600" dirty="0" err="1"/>
              <a:t>Jemijo</a:t>
            </a:r>
            <a:r>
              <a:rPr lang="en-GB" sz="3600" dirty="0"/>
              <a:t> should be retained. (AC 2.4)</a:t>
            </a:r>
          </a:p>
          <a:p>
            <a:r>
              <a:rPr lang="en-GB" sz="3600" b="1" dirty="0"/>
              <a:t>Q7.</a:t>
            </a:r>
            <a:r>
              <a:rPr lang="en-GB" sz="3600" dirty="0"/>
              <a:t> Using an AI tool of your choice, create templates for a letter of appointment and a letter of non-appointment for the call centre customer service role. Once you have created the templates, critically review each template, and explain which elements you would keep and why, and which elements you would remove or change and why. (AC 2.5) </a:t>
            </a:r>
          </a:p>
          <a:p>
            <a:endParaRPr lang="en-GB" dirty="0"/>
          </a:p>
        </p:txBody>
      </p:sp>
    </p:spTree>
    <p:extLst>
      <p:ext uri="{BB962C8B-B14F-4D97-AF65-F5344CB8AC3E}">
        <p14:creationId xmlns:p14="http://schemas.microsoft.com/office/powerpoint/2010/main" val="2935710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0791-6885-2981-6082-7D167B3B7E22}"/>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A69BCB28-CC08-7D44-7B6C-FE00E3BF93F6}"/>
              </a:ext>
            </a:extLst>
          </p:cNvPr>
          <p:cNvSpPr>
            <a:spLocks noGrp="1"/>
          </p:cNvSpPr>
          <p:nvPr>
            <p:ph idx="1"/>
          </p:nvPr>
        </p:nvSpPr>
        <p:spPr/>
        <p:txBody>
          <a:bodyPr>
            <a:normAutofit/>
          </a:bodyPr>
          <a:lstStyle/>
          <a:p>
            <a:r>
              <a:rPr lang="en-GB" dirty="0"/>
              <a:t>Recap of assessment brief – Task One</a:t>
            </a:r>
          </a:p>
          <a:p>
            <a:r>
              <a:rPr lang="en-GB" dirty="0"/>
              <a:t>Employee lifecycle stages. </a:t>
            </a:r>
          </a:p>
          <a:p>
            <a:r>
              <a:rPr lang="en-GB" dirty="0"/>
              <a:t>The difference between job descriptions and person specifications.</a:t>
            </a:r>
          </a:p>
          <a:p>
            <a:r>
              <a:rPr lang="en-GB" dirty="0"/>
              <a:t>Recruitment methods.</a:t>
            </a:r>
          </a:p>
          <a:p>
            <a:r>
              <a:rPr lang="en-GB" dirty="0"/>
              <a:t>Selection methods.</a:t>
            </a:r>
          </a:p>
          <a:p>
            <a:r>
              <a:rPr lang="en-GB" dirty="0"/>
              <a:t>Letters of appointment. </a:t>
            </a:r>
          </a:p>
          <a:p>
            <a:endParaRPr lang="en-GB" dirty="0"/>
          </a:p>
        </p:txBody>
      </p:sp>
    </p:spTree>
    <p:extLst>
      <p:ext uri="{BB962C8B-B14F-4D97-AF65-F5344CB8AC3E}">
        <p14:creationId xmlns:p14="http://schemas.microsoft.com/office/powerpoint/2010/main" val="43133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DEF41-ABA1-49EA-98A4-34CD293EFEFB}"/>
              </a:ext>
            </a:extLst>
          </p:cNvPr>
          <p:cNvSpPr>
            <a:spLocks noGrp="1"/>
          </p:cNvSpPr>
          <p:nvPr>
            <p:ph type="title"/>
          </p:nvPr>
        </p:nvSpPr>
        <p:spPr/>
        <p:txBody>
          <a:bodyPr/>
          <a:lstStyle/>
          <a:p>
            <a:r>
              <a:rPr lang="en-GB" dirty="0"/>
              <a:t>Employee lifecycle</a:t>
            </a:r>
          </a:p>
        </p:txBody>
      </p:sp>
      <p:pic>
        <p:nvPicPr>
          <p:cNvPr id="1026" name="Picture 2" descr="The employee lifecycle management scheme. Methodology circle diagram.">
            <a:extLst>
              <a:ext uri="{FF2B5EF4-FFF2-40B4-BE49-F238E27FC236}">
                <a16:creationId xmlns:a16="http://schemas.microsoft.com/office/drawing/2014/main" id="{2DB0C0EF-A9C7-BDD9-3E86-ED506FAF6C0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2883" y="1577182"/>
            <a:ext cx="3397284" cy="3397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9B7E0F1-EFC3-D702-1DE3-BEF20F28178F}"/>
              </a:ext>
            </a:extLst>
          </p:cNvPr>
          <p:cNvSpPr txBox="1"/>
          <p:nvPr/>
        </p:nvSpPr>
        <p:spPr>
          <a:xfrm>
            <a:off x="5375188" y="1717590"/>
            <a:ext cx="5857103" cy="3970318"/>
          </a:xfrm>
          <a:prstGeom prst="rect">
            <a:avLst/>
          </a:prstGeom>
          <a:noFill/>
        </p:spPr>
        <p:txBody>
          <a:bodyPr wrap="square">
            <a:spAutoFit/>
          </a:bodyPr>
          <a:lstStyle/>
          <a:p>
            <a:pPr marL="0" indent="0">
              <a:buNone/>
            </a:pPr>
            <a:r>
              <a:rPr lang="en-GB" dirty="0"/>
              <a:t>Attraction - Employer Brand, Employer Culture, Organisation Vision and Values, Employee Value Proposition (EVP).</a:t>
            </a:r>
          </a:p>
          <a:p>
            <a:pPr marL="0" indent="0">
              <a:buNone/>
            </a:pPr>
            <a:r>
              <a:rPr lang="en-GB" dirty="0"/>
              <a:t>Recruitment – Getting the right people for the right time, deciding on appropriate methods.</a:t>
            </a:r>
          </a:p>
          <a:p>
            <a:pPr marL="0" indent="0">
              <a:buNone/>
            </a:pPr>
            <a:r>
              <a:rPr lang="en-GB" dirty="0"/>
              <a:t>Onboarding – Impressions before joining and induction.</a:t>
            </a:r>
          </a:p>
          <a:p>
            <a:pPr marL="0" indent="0">
              <a:buNone/>
            </a:pPr>
            <a:r>
              <a:rPr lang="en-GB" dirty="0"/>
              <a:t>Development – Training, support, succession planning.</a:t>
            </a:r>
          </a:p>
          <a:p>
            <a:pPr marL="0" indent="0">
              <a:buNone/>
            </a:pPr>
            <a:r>
              <a:rPr lang="en-GB" dirty="0"/>
              <a:t>Retention – Both internal and external factors impact. </a:t>
            </a:r>
          </a:p>
          <a:p>
            <a:pPr marL="0" indent="0">
              <a:buNone/>
            </a:pPr>
            <a:r>
              <a:rPr lang="en-GB" dirty="0"/>
              <a:t>Separation – Both voluntary and involuntary reasons. </a:t>
            </a:r>
          </a:p>
          <a:p>
            <a:pPr marL="0" indent="0">
              <a:buNone/>
            </a:pPr>
            <a:endParaRPr lang="en-GB" dirty="0"/>
          </a:p>
          <a:p>
            <a:pPr marL="0" indent="0">
              <a:buNone/>
            </a:pPr>
            <a:r>
              <a:rPr lang="en-GB" dirty="0"/>
              <a:t>Useful source - </a:t>
            </a:r>
            <a:r>
              <a:rPr lang="en-GB" b="0" i="0" dirty="0">
                <a:solidFill>
                  <a:srgbClr val="3A3A3A"/>
                </a:solidFill>
                <a:effectLst/>
                <a:latin typeface="Source Sans Pro" panose="020B0503030403020204" pitchFamily="34" charset="0"/>
              </a:rPr>
              <a:t>Cattermole, G. (2019) “Developing the employee lifecycle to keep top talent,” </a:t>
            </a:r>
            <a:r>
              <a:rPr lang="en-GB" b="0" i="1" dirty="0">
                <a:solidFill>
                  <a:srgbClr val="3A3A3A"/>
                </a:solidFill>
                <a:effectLst/>
                <a:latin typeface="Source Sans Pro" panose="020B0503030403020204" pitchFamily="34" charset="0"/>
              </a:rPr>
              <a:t>Strategic HR review</a:t>
            </a:r>
            <a:r>
              <a:rPr lang="en-GB" b="0" i="0" dirty="0">
                <a:solidFill>
                  <a:srgbClr val="3A3A3A"/>
                </a:solidFill>
                <a:effectLst/>
                <a:latin typeface="Source Sans Pro" panose="020B0503030403020204" pitchFamily="34" charset="0"/>
              </a:rPr>
              <a:t>, 18(6), pp. 258–262. Available at: </a:t>
            </a:r>
            <a:r>
              <a:rPr lang="en-GB" b="0" i="0" dirty="0">
                <a:solidFill>
                  <a:srgbClr val="3A3A3A"/>
                </a:solidFill>
                <a:effectLst/>
                <a:latin typeface="Source Sans Pro" panose="020B0503030403020204" pitchFamily="34" charset="0"/>
                <a:hlinkClick r:id="rId4"/>
              </a:rPr>
              <a:t>https://doi.org/10.1108/SHR-05-2019-0042</a:t>
            </a:r>
            <a:r>
              <a:rPr lang="en-GB" b="0" i="0" dirty="0">
                <a:solidFill>
                  <a:srgbClr val="3A3A3A"/>
                </a:solidFill>
                <a:effectLst/>
                <a:latin typeface="Source Sans Pro" panose="020B0503030403020204" pitchFamily="34" charset="0"/>
              </a:rPr>
              <a:t>. </a:t>
            </a:r>
            <a:endParaRPr lang="en-GB" dirty="0"/>
          </a:p>
        </p:txBody>
      </p:sp>
    </p:spTree>
    <p:extLst>
      <p:ext uri="{BB962C8B-B14F-4D97-AF65-F5344CB8AC3E}">
        <p14:creationId xmlns:p14="http://schemas.microsoft.com/office/powerpoint/2010/main" val="3166418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CB37D-AFFA-AB10-5913-C38A50E6F8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F83C63-B8C2-BA9E-F360-B3AA8C32D416}"/>
              </a:ext>
            </a:extLst>
          </p:cNvPr>
          <p:cNvSpPr>
            <a:spLocks noGrp="1"/>
          </p:cNvSpPr>
          <p:nvPr>
            <p:ph type="title"/>
          </p:nvPr>
        </p:nvSpPr>
        <p:spPr/>
        <p:txBody>
          <a:bodyPr/>
          <a:lstStyle/>
          <a:p>
            <a:r>
              <a:rPr lang="en-GB" dirty="0"/>
              <a:t>How can people professionals contribute?</a:t>
            </a:r>
          </a:p>
        </p:txBody>
      </p:sp>
      <p:sp>
        <p:nvSpPr>
          <p:cNvPr id="3" name="Content Placeholder 2">
            <a:extLst>
              <a:ext uri="{FF2B5EF4-FFF2-40B4-BE49-F238E27FC236}">
                <a16:creationId xmlns:a16="http://schemas.microsoft.com/office/drawing/2014/main" id="{D132BE7F-DB28-6496-C659-6359699FED93}"/>
              </a:ext>
            </a:extLst>
          </p:cNvPr>
          <p:cNvSpPr>
            <a:spLocks noGrp="1"/>
          </p:cNvSpPr>
          <p:nvPr>
            <p:ph idx="1"/>
          </p:nvPr>
        </p:nvSpPr>
        <p:spPr/>
        <p:txBody>
          <a:bodyPr>
            <a:normAutofit fontScale="62500" lnSpcReduction="20000"/>
          </a:bodyPr>
          <a:lstStyle/>
          <a:p>
            <a:pPr marL="0" indent="0">
              <a:buNone/>
            </a:pPr>
            <a:r>
              <a:rPr lang="en-GB" sz="3400" dirty="0"/>
              <a:t>Attraction: Help to define employer brand, write clear job descriptions.</a:t>
            </a:r>
          </a:p>
          <a:p>
            <a:pPr marL="0" indent="0">
              <a:buNone/>
            </a:pPr>
            <a:r>
              <a:rPr lang="en-GB" sz="3400" dirty="0"/>
              <a:t>Recruitment: Design fair processes, management training.</a:t>
            </a:r>
          </a:p>
          <a:p>
            <a:pPr marL="0" indent="0">
              <a:buNone/>
            </a:pPr>
            <a:r>
              <a:rPr lang="en-GB" sz="3400" dirty="0"/>
              <a:t>Onboarding: Create structured induction, clear role expectations, encouraging buddying/mentoring support.</a:t>
            </a:r>
          </a:p>
          <a:p>
            <a:pPr marL="0" indent="0">
              <a:buNone/>
            </a:pPr>
            <a:r>
              <a:rPr lang="en-GB" sz="3400" dirty="0"/>
              <a:t>Development: Support learning and career growth through training, upskilling, career pathways, performance management systems. Train managers to give feedback and utilise development plans. </a:t>
            </a:r>
          </a:p>
          <a:p>
            <a:pPr marL="0" indent="0">
              <a:buNone/>
            </a:pPr>
            <a:r>
              <a:rPr lang="en-GB" sz="3400" dirty="0"/>
              <a:t>Retention: Build engagement through supporting recognition, wellbeing support, communication, employee voice initiatives, review employee feedback, addressing problems early and intervening. </a:t>
            </a:r>
          </a:p>
          <a:p>
            <a:pPr marL="0" indent="0">
              <a:buNone/>
            </a:pPr>
            <a:r>
              <a:rPr lang="en-GB" sz="3400" dirty="0"/>
              <a:t>Separation: Ensure offboarding is respectful, legally sound and informative.</a:t>
            </a:r>
          </a:p>
          <a:p>
            <a:pPr marL="0" indent="0">
              <a:buNone/>
            </a:pPr>
            <a:endParaRPr lang="en-GB" sz="2000" dirty="0"/>
          </a:p>
          <a:p>
            <a:pPr marL="0" indent="0">
              <a:buNone/>
            </a:pPr>
            <a:r>
              <a:rPr lang="en-GB" sz="2000" dirty="0"/>
              <a:t>Useful article: CIPD (2026) </a:t>
            </a:r>
            <a:r>
              <a:rPr lang="en-GB" sz="2000" i="1" dirty="0"/>
              <a:t>Future-focused HR: How can people professionals maximise their impact? </a:t>
            </a:r>
            <a:r>
              <a:rPr lang="en-GB" sz="2000" dirty="0"/>
              <a:t>Available at: </a:t>
            </a:r>
            <a:r>
              <a:rPr lang="en-GB" sz="2000" dirty="0">
                <a:hlinkClick r:id="rId3"/>
              </a:rPr>
              <a:t>https://www.cipd.org/uk/views-and-insights/thought-leadership/insight/people-professionals-maximise-impact/</a:t>
            </a:r>
            <a:r>
              <a:rPr lang="en-GB" sz="2000" dirty="0"/>
              <a:t> (Accessed 14/04/26)</a:t>
            </a:r>
          </a:p>
        </p:txBody>
      </p:sp>
    </p:spTree>
    <p:extLst>
      <p:ext uri="{BB962C8B-B14F-4D97-AF65-F5344CB8AC3E}">
        <p14:creationId xmlns:p14="http://schemas.microsoft.com/office/powerpoint/2010/main" val="1422310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p:txBody>
          <a:bodyPr/>
          <a:lstStyle/>
          <a:p>
            <a:r>
              <a:rPr lang="en-GB" dirty="0"/>
              <a:t>Recruitment and Selection</a:t>
            </a:r>
          </a:p>
        </p:txBody>
      </p:sp>
      <p:sp>
        <p:nvSpPr>
          <p:cNvPr id="3" name="Content Placeholder 2">
            <a:extLst>
              <a:ext uri="{FF2B5EF4-FFF2-40B4-BE49-F238E27FC236}">
                <a16:creationId xmlns:a16="http://schemas.microsoft.com/office/drawing/2014/main" id="{43294A18-660F-9088-9E65-9DE99DB7EE84}"/>
              </a:ext>
            </a:extLst>
          </p:cNvPr>
          <p:cNvSpPr>
            <a:spLocks noGrp="1"/>
          </p:cNvSpPr>
          <p:nvPr>
            <p:ph idx="1"/>
          </p:nvPr>
        </p:nvSpPr>
        <p:spPr/>
        <p:txBody>
          <a:bodyPr>
            <a:normAutofit lnSpcReduction="10000"/>
          </a:bodyPr>
          <a:lstStyle/>
          <a:p>
            <a:pPr marL="0" indent="0">
              <a:buNone/>
            </a:pPr>
            <a:r>
              <a:rPr lang="en-GB" b="1" dirty="0"/>
              <a:t>Recruitment</a:t>
            </a:r>
            <a:r>
              <a:rPr lang="en-GB" dirty="0"/>
              <a:t> – Defining the role, attracting applicants, managing applications. </a:t>
            </a:r>
          </a:p>
          <a:p>
            <a:pPr marL="0" indent="0">
              <a:buNone/>
            </a:pPr>
            <a:r>
              <a:rPr lang="en-GB" b="1" dirty="0"/>
              <a:t>Selection</a:t>
            </a:r>
            <a:r>
              <a:rPr lang="en-GB" dirty="0"/>
              <a:t> – Choosing from a pool of candidates, reviewing applications, interviews (various types), tests, assessment centres (need to plan effectively and follow a fair process).</a:t>
            </a:r>
          </a:p>
          <a:p>
            <a:pPr marL="0" indent="0">
              <a:buNone/>
            </a:pPr>
            <a:r>
              <a:rPr lang="en-GB" dirty="0"/>
              <a:t>Important to get it right, poor selection decisions create problems for the future.</a:t>
            </a:r>
          </a:p>
          <a:p>
            <a:pPr marL="0" indent="0">
              <a:buNone/>
            </a:pPr>
            <a:r>
              <a:rPr lang="en-GB" dirty="0"/>
              <a:t>Consider reasonable adjustments to ensure process is accessible to all.</a:t>
            </a:r>
          </a:p>
          <a:p>
            <a:pPr marL="0" indent="0">
              <a:buNone/>
            </a:pPr>
            <a:r>
              <a:rPr lang="en-GB" sz="1900" dirty="0"/>
              <a:t>Useful source - </a:t>
            </a:r>
            <a:r>
              <a:rPr lang="en-GB" sz="2000" b="0" i="0" dirty="0">
                <a:solidFill>
                  <a:srgbClr val="3A3A3A"/>
                </a:solidFill>
                <a:effectLst/>
                <a:latin typeface="Source Sans Pro" panose="020B0503030403020204" pitchFamily="34" charset="0"/>
              </a:rPr>
              <a:t>Taylor, S. (2021) </a:t>
            </a:r>
            <a:r>
              <a:rPr lang="en-GB" sz="2000" b="0" i="1" dirty="0">
                <a:solidFill>
                  <a:srgbClr val="3A3A3A"/>
                </a:solidFill>
                <a:effectLst/>
                <a:latin typeface="Source Sans Pro" panose="020B0503030403020204" pitchFamily="34" charset="0"/>
              </a:rPr>
              <a:t>Resourcing and Talent Management: The Theory and Practice of Recruiting and Developing a Workforce</a:t>
            </a:r>
            <a:r>
              <a:rPr lang="en-GB" sz="2000" b="0" i="0" dirty="0">
                <a:solidFill>
                  <a:srgbClr val="3A3A3A"/>
                </a:solidFill>
                <a:effectLst/>
                <a:latin typeface="Source Sans Pro" panose="020B0503030403020204" pitchFamily="34" charset="0"/>
              </a:rPr>
              <a:t>. Eighth edition. London: Kogan Page</a:t>
            </a:r>
            <a:endParaRPr lang="en-GB" sz="2000" dirty="0"/>
          </a:p>
          <a:p>
            <a:pPr marL="0" indent="0">
              <a:buNone/>
            </a:pPr>
            <a:endParaRPr lang="en-GB" dirty="0"/>
          </a:p>
        </p:txBody>
      </p:sp>
    </p:spTree>
    <p:extLst>
      <p:ext uri="{BB962C8B-B14F-4D97-AF65-F5344CB8AC3E}">
        <p14:creationId xmlns:p14="http://schemas.microsoft.com/office/powerpoint/2010/main" val="1536758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p:txBody>
          <a:bodyPr/>
          <a:lstStyle/>
          <a:p>
            <a:r>
              <a:rPr lang="en-GB" dirty="0"/>
              <a:t>Defining the role (CIPD, 2023)</a:t>
            </a:r>
          </a:p>
        </p:txBody>
      </p:sp>
      <p:sp>
        <p:nvSpPr>
          <p:cNvPr id="3" name="Content Placeholder 2">
            <a:extLst>
              <a:ext uri="{FF2B5EF4-FFF2-40B4-BE49-F238E27FC236}">
                <a16:creationId xmlns:a16="http://schemas.microsoft.com/office/drawing/2014/main" id="{43294A18-660F-9088-9E65-9DE99DB7EE84}"/>
              </a:ext>
            </a:extLst>
          </p:cNvPr>
          <p:cNvSpPr>
            <a:spLocks noGrp="1"/>
          </p:cNvSpPr>
          <p:nvPr>
            <p:ph idx="1"/>
          </p:nvPr>
        </p:nvSpPr>
        <p:spPr/>
        <p:txBody>
          <a:bodyPr>
            <a:normAutofit/>
          </a:bodyPr>
          <a:lstStyle/>
          <a:p>
            <a:pPr marL="0" indent="0">
              <a:buNone/>
            </a:pPr>
            <a:r>
              <a:rPr lang="en-GB" b="1" dirty="0"/>
              <a:t>Job analysis </a:t>
            </a:r>
            <a:r>
              <a:rPr lang="en-GB" dirty="0"/>
              <a:t>– Assess the current needs of the role rather than relying on previous adverts. </a:t>
            </a:r>
          </a:p>
          <a:p>
            <a:pPr marL="0" indent="0">
              <a:buNone/>
            </a:pPr>
            <a:r>
              <a:rPr lang="en-GB" b="1" dirty="0"/>
              <a:t>Job description </a:t>
            </a:r>
            <a:r>
              <a:rPr lang="en-GB" dirty="0"/>
              <a:t>– Provides an overview of the role, including responsibilities and objectives. </a:t>
            </a:r>
          </a:p>
          <a:p>
            <a:pPr marL="0" indent="0">
              <a:buNone/>
            </a:pPr>
            <a:r>
              <a:rPr lang="en-GB" b="1" dirty="0"/>
              <a:t>Person specification </a:t>
            </a:r>
            <a:r>
              <a:rPr lang="en-GB" dirty="0"/>
              <a:t>– Should state the criteria for selection such as skills, experience and qualifications.</a:t>
            </a:r>
          </a:p>
          <a:p>
            <a:pPr marL="0" indent="0">
              <a:buNone/>
            </a:pPr>
            <a:r>
              <a:rPr lang="en-GB" sz="1900" dirty="0"/>
              <a:t>CIPD (2024) </a:t>
            </a:r>
            <a:r>
              <a:rPr lang="en-GB" sz="1900" i="1" dirty="0"/>
              <a:t>Recruitment: An introduction. </a:t>
            </a:r>
            <a:r>
              <a:rPr lang="en-GB" sz="1900" dirty="0"/>
              <a:t>Available at: </a:t>
            </a:r>
            <a:r>
              <a:rPr lang="en-GB" sz="1800" dirty="0">
                <a:hlinkClick r:id="rId3"/>
              </a:rPr>
              <a:t>Recruitment process overview | Factsheets | CIPD </a:t>
            </a:r>
            <a:r>
              <a:rPr lang="en-GB" sz="1800" dirty="0"/>
              <a:t> </a:t>
            </a:r>
            <a:r>
              <a:rPr lang="en-GB" sz="1900" dirty="0"/>
              <a:t>(Accessed: 17 April 2025)</a:t>
            </a:r>
          </a:p>
          <a:p>
            <a:pPr marL="0" indent="0">
              <a:buNone/>
            </a:pPr>
            <a:endParaRPr lang="en-GB" dirty="0"/>
          </a:p>
        </p:txBody>
      </p:sp>
    </p:spTree>
    <p:extLst>
      <p:ext uri="{BB962C8B-B14F-4D97-AF65-F5344CB8AC3E}">
        <p14:creationId xmlns:p14="http://schemas.microsoft.com/office/powerpoint/2010/main" val="111366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FDEE4E-80BD-5536-4D78-5F13057183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3C0985-D5B0-FA71-DA91-2A9715E55BDE}"/>
              </a:ext>
            </a:extLst>
          </p:cNvPr>
          <p:cNvSpPr>
            <a:spLocks noGrp="1"/>
          </p:cNvSpPr>
          <p:nvPr>
            <p:ph type="title"/>
          </p:nvPr>
        </p:nvSpPr>
        <p:spPr/>
        <p:txBody>
          <a:bodyPr/>
          <a:lstStyle/>
          <a:p>
            <a:r>
              <a:rPr lang="en-GB" dirty="0"/>
              <a:t>Recruitment methods</a:t>
            </a:r>
          </a:p>
        </p:txBody>
      </p:sp>
      <p:sp>
        <p:nvSpPr>
          <p:cNvPr id="3" name="Content Placeholder 2">
            <a:extLst>
              <a:ext uri="{FF2B5EF4-FFF2-40B4-BE49-F238E27FC236}">
                <a16:creationId xmlns:a16="http://schemas.microsoft.com/office/drawing/2014/main" id="{9DAF5CF8-0998-7631-6FE0-9CCE55FF95E3}"/>
              </a:ext>
            </a:extLst>
          </p:cNvPr>
          <p:cNvSpPr>
            <a:spLocks noGrp="1"/>
          </p:cNvSpPr>
          <p:nvPr>
            <p:ph idx="1"/>
          </p:nvPr>
        </p:nvSpPr>
        <p:spPr/>
        <p:txBody>
          <a:bodyPr>
            <a:normAutofit/>
          </a:bodyPr>
          <a:lstStyle/>
          <a:p>
            <a:pPr marL="0" indent="0">
              <a:buNone/>
            </a:pPr>
            <a:r>
              <a:rPr lang="en-GB" sz="1900" b="1" dirty="0"/>
              <a:t>Organisation’s own website: </a:t>
            </a:r>
          </a:p>
          <a:p>
            <a:pPr>
              <a:buFontTx/>
              <a:buChar char="-"/>
            </a:pPr>
            <a:r>
              <a:rPr lang="en-GB" sz="1900" b="1" dirty="0"/>
              <a:t>77% of organisations reporting that they advertise on their corporate website (CIPD, 2020).</a:t>
            </a:r>
          </a:p>
          <a:p>
            <a:pPr>
              <a:buFontTx/>
              <a:buChar char="-"/>
            </a:pPr>
            <a:r>
              <a:rPr lang="en-GB" sz="1900" b="1" dirty="0"/>
              <a:t>Copy can be uploaded quickly and easily.</a:t>
            </a:r>
          </a:p>
          <a:p>
            <a:pPr>
              <a:buFontTx/>
              <a:buChar char="-"/>
            </a:pPr>
            <a:r>
              <a:rPr lang="en-GB" sz="1900" b="1" dirty="0"/>
              <a:t>Focus on employee experience.</a:t>
            </a:r>
          </a:p>
          <a:p>
            <a:pPr>
              <a:buFontTx/>
              <a:buChar char="-"/>
            </a:pPr>
            <a:r>
              <a:rPr lang="en-GB" sz="1900" b="1" dirty="0"/>
              <a:t>Might be more likely to attract people who align with company values.</a:t>
            </a:r>
          </a:p>
          <a:p>
            <a:pPr marL="0" indent="0">
              <a:buNone/>
            </a:pPr>
            <a:r>
              <a:rPr lang="en-GB" sz="1900" b="1" dirty="0"/>
              <a:t>Job boards:</a:t>
            </a:r>
          </a:p>
          <a:p>
            <a:r>
              <a:rPr lang="en-GB" sz="1900" b="1" dirty="0"/>
              <a:t>Can be free however many charge.</a:t>
            </a:r>
          </a:p>
          <a:p>
            <a:r>
              <a:rPr lang="en-GB" sz="1900" b="1" dirty="0"/>
              <a:t>Wider reach for greater visibility.</a:t>
            </a:r>
          </a:p>
          <a:p>
            <a:endParaRPr lang="en-GB" dirty="0"/>
          </a:p>
        </p:txBody>
      </p:sp>
    </p:spTree>
    <p:extLst>
      <p:ext uri="{BB962C8B-B14F-4D97-AF65-F5344CB8AC3E}">
        <p14:creationId xmlns:p14="http://schemas.microsoft.com/office/powerpoint/2010/main" val="3774885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p:txBody>
          <a:bodyPr/>
          <a:lstStyle/>
          <a:p>
            <a:r>
              <a:rPr lang="en-GB" dirty="0"/>
              <a:t>Content of copy</a:t>
            </a:r>
          </a:p>
        </p:txBody>
      </p:sp>
      <p:sp>
        <p:nvSpPr>
          <p:cNvPr id="3" name="Content Placeholder 2">
            <a:extLst>
              <a:ext uri="{FF2B5EF4-FFF2-40B4-BE49-F238E27FC236}">
                <a16:creationId xmlns:a16="http://schemas.microsoft.com/office/drawing/2014/main" id="{43294A18-660F-9088-9E65-9DE99DB7EE84}"/>
              </a:ext>
            </a:extLst>
          </p:cNvPr>
          <p:cNvSpPr>
            <a:spLocks noGrp="1"/>
          </p:cNvSpPr>
          <p:nvPr>
            <p:ph idx="1"/>
          </p:nvPr>
        </p:nvSpPr>
        <p:spPr/>
        <p:txBody>
          <a:bodyPr>
            <a:normAutofit/>
          </a:bodyPr>
          <a:lstStyle/>
          <a:p>
            <a:pPr marL="0" indent="0">
              <a:buNone/>
            </a:pPr>
            <a:r>
              <a:rPr lang="en-GB" b="1" dirty="0"/>
              <a:t>Company brand</a:t>
            </a:r>
            <a:r>
              <a:rPr lang="en-GB" dirty="0"/>
              <a:t> - What is your employer brand?</a:t>
            </a:r>
          </a:p>
          <a:p>
            <a:pPr marL="0" indent="0">
              <a:buNone/>
            </a:pPr>
            <a:r>
              <a:rPr lang="en-GB" b="1" dirty="0"/>
              <a:t>Job role </a:t>
            </a:r>
            <a:r>
              <a:rPr lang="en-GB" dirty="0"/>
              <a:t>– Highlight key responsibilities.</a:t>
            </a:r>
          </a:p>
          <a:p>
            <a:pPr marL="0" indent="0">
              <a:buNone/>
            </a:pPr>
            <a:r>
              <a:rPr lang="en-GB" b="1" dirty="0"/>
              <a:t>Culture and Values </a:t>
            </a:r>
            <a:r>
              <a:rPr lang="en-GB" dirty="0"/>
              <a:t>– What is it like to work for the company? What should employees expect? </a:t>
            </a:r>
          </a:p>
          <a:p>
            <a:pPr marL="0" indent="0">
              <a:buNone/>
            </a:pPr>
            <a:r>
              <a:rPr lang="en-GB" b="1" dirty="0"/>
              <a:t>Target audience </a:t>
            </a:r>
            <a:r>
              <a:rPr lang="en-GB" dirty="0"/>
              <a:t>– Who are you looking to attract? </a:t>
            </a:r>
          </a:p>
          <a:p>
            <a:pPr marL="0" indent="0">
              <a:buNone/>
            </a:pPr>
            <a:r>
              <a:rPr lang="en-GB" b="1" dirty="0"/>
              <a:t>Budget</a:t>
            </a:r>
            <a:r>
              <a:rPr lang="en-GB" dirty="0"/>
              <a:t> – Do you have a budget for advertising for example? </a:t>
            </a:r>
            <a:endParaRPr lang="en-GB" sz="2000" dirty="0"/>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1999033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38854-3AC9-C9FE-30C0-BE63E41815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9C9C67-9D17-8BB8-949A-FCE42109F568}"/>
              </a:ext>
            </a:extLst>
          </p:cNvPr>
          <p:cNvSpPr>
            <a:spLocks noGrp="1"/>
          </p:cNvSpPr>
          <p:nvPr>
            <p:ph type="title"/>
          </p:nvPr>
        </p:nvSpPr>
        <p:spPr/>
        <p:txBody>
          <a:bodyPr/>
          <a:lstStyle/>
          <a:p>
            <a:r>
              <a:rPr lang="en-GB" dirty="0"/>
              <a:t>Selection methods for </a:t>
            </a:r>
            <a:r>
              <a:rPr lang="en-GB" dirty="0" err="1"/>
              <a:t>Jemijo</a:t>
            </a:r>
            <a:r>
              <a:rPr lang="en-GB" dirty="0"/>
              <a:t> – Structured interviews</a:t>
            </a:r>
          </a:p>
        </p:txBody>
      </p:sp>
      <p:sp>
        <p:nvSpPr>
          <p:cNvPr id="3" name="Content Placeholder 2">
            <a:extLst>
              <a:ext uri="{FF2B5EF4-FFF2-40B4-BE49-F238E27FC236}">
                <a16:creationId xmlns:a16="http://schemas.microsoft.com/office/drawing/2014/main" id="{8EB2C710-9C83-4397-0E3B-0B4DFF54D880}"/>
              </a:ext>
            </a:extLst>
          </p:cNvPr>
          <p:cNvSpPr>
            <a:spLocks noGrp="1"/>
          </p:cNvSpPr>
          <p:nvPr>
            <p:ph idx="1"/>
          </p:nvPr>
        </p:nvSpPr>
        <p:spPr/>
        <p:txBody>
          <a:bodyPr>
            <a:normAutofit fontScale="85000" lnSpcReduction="10000"/>
          </a:bodyPr>
          <a:lstStyle/>
          <a:p>
            <a:endParaRPr lang="en-GB" sz="3300" dirty="0"/>
          </a:p>
          <a:p>
            <a:r>
              <a:rPr lang="en-GB" sz="3300" dirty="0"/>
              <a:t>They improve fairness and consistency by asking every candidate the same job-related questions and scoring them against the same criteria.</a:t>
            </a:r>
          </a:p>
          <a:p>
            <a:r>
              <a:rPr lang="en-GB" sz="3300" dirty="0"/>
              <a:t>They help identify the right call centre skills, such as communication, empathy, resilience, and problem solving, which are crucial in customer-facing roles.</a:t>
            </a:r>
          </a:p>
          <a:p>
            <a:r>
              <a:rPr lang="en-GB" sz="3300" dirty="0"/>
              <a:t>They make hiring decisions easier to compare and more defensible, while also saving time in high-volume recruitment.</a:t>
            </a:r>
          </a:p>
          <a:p>
            <a:pPr marL="0" indent="0">
              <a:buNone/>
            </a:pPr>
            <a:br>
              <a:rPr lang="en-GB" sz="2500" dirty="0"/>
            </a:br>
            <a:endParaRPr lang="en-GB" sz="2500" dirty="0"/>
          </a:p>
          <a:p>
            <a:pPr marL="0" indent="0">
              <a:buNone/>
            </a:pPr>
            <a:endParaRPr lang="en-GB" dirty="0"/>
          </a:p>
        </p:txBody>
      </p:sp>
    </p:spTree>
    <p:extLst>
      <p:ext uri="{BB962C8B-B14F-4D97-AF65-F5344CB8AC3E}">
        <p14:creationId xmlns:p14="http://schemas.microsoft.com/office/powerpoint/2010/main" val="3918858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AB710-217D-3DBD-0AA3-29E6E63453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D04733-11A2-91F4-7AEC-1790BC02F5A9}"/>
              </a:ext>
            </a:extLst>
          </p:cNvPr>
          <p:cNvSpPr>
            <a:spLocks noGrp="1"/>
          </p:cNvSpPr>
          <p:nvPr>
            <p:ph type="title"/>
          </p:nvPr>
        </p:nvSpPr>
        <p:spPr/>
        <p:txBody>
          <a:bodyPr/>
          <a:lstStyle/>
          <a:p>
            <a:r>
              <a:rPr lang="en-GB" dirty="0"/>
              <a:t>Selection methods for </a:t>
            </a:r>
            <a:r>
              <a:rPr lang="en-GB" dirty="0" err="1"/>
              <a:t>Jemijo</a:t>
            </a:r>
            <a:r>
              <a:rPr lang="en-GB" dirty="0"/>
              <a:t> – Assessment centres</a:t>
            </a:r>
          </a:p>
        </p:txBody>
      </p:sp>
      <p:sp>
        <p:nvSpPr>
          <p:cNvPr id="3" name="Content Placeholder 2">
            <a:extLst>
              <a:ext uri="{FF2B5EF4-FFF2-40B4-BE49-F238E27FC236}">
                <a16:creationId xmlns:a16="http://schemas.microsoft.com/office/drawing/2014/main" id="{9F98AC1C-2502-23A0-7DE6-567EB63DFC12}"/>
              </a:ext>
            </a:extLst>
          </p:cNvPr>
          <p:cNvSpPr>
            <a:spLocks noGrp="1"/>
          </p:cNvSpPr>
          <p:nvPr>
            <p:ph idx="1"/>
          </p:nvPr>
        </p:nvSpPr>
        <p:spPr/>
        <p:txBody>
          <a:bodyPr>
            <a:normAutofit fontScale="85000" lnSpcReduction="20000"/>
          </a:bodyPr>
          <a:lstStyle/>
          <a:p>
            <a:endParaRPr lang="en-GB" sz="3300" dirty="0"/>
          </a:p>
          <a:p>
            <a:endParaRPr lang="en-GB" sz="3300" dirty="0"/>
          </a:p>
          <a:p>
            <a:r>
              <a:rPr lang="en-GB" sz="3300" dirty="0"/>
              <a:t>They let employers assess candidates in realistic tasks, such as role plays, group exercises, and problem-solving scenarios, so they can see how people will actually perform in a call centre.</a:t>
            </a:r>
          </a:p>
          <a:p>
            <a:r>
              <a:rPr lang="en-GB" sz="3300" dirty="0"/>
              <a:t>They give a broader and more accurate view of skills like communication, teamwork, resilience, and customer handling than a single interview can.</a:t>
            </a:r>
          </a:p>
          <a:p>
            <a:r>
              <a:rPr lang="en-GB" sz="3300" dirty="0"/>
              <a:t>They make selection fairer and easier to compare because candidates are measured against the same competencies and criteria.</a:t>
            </a:r>
            <a:br>
              <a:rPr lang="en-GB" sz="2500" dirty="0"/>
            </a:br>
            <a:endParaRPr lang="en-GB" sz="2500" dirty="0"/>
          </a:p>
          <a:p>
            <a:pPr marL="0" indent="0">
              <a:buNone/>
            </a:pPr>
            <a:endParaRPr lang="en-GB" dirty="0"/>
          </a:p>
        </p:txBody>
      </p:sp>
    </p:spTree>
    <p:extLst>
      <p:ext uri="{BB962C8B-B14F-4D97-AF65-F5344CB8AC3E}">
        <p14:creationId xmlns:p14="http://schemas.microsoft.com/office/powerpoint/2010/main" val="708270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p:txBody>
          <a:bodyPr/>
          <a:lstStyle/>
          <a:p>
            <a:r>
              <a:rPr lang="en-GB" dirty="0"/>
              <a:t>Retaining records</a:t>
            </a:r>
          </a:p>
        </p:txBody>
      </p:sp>
      <p:sp>
        <p:nvSpPr>
          <p:cNvPr id="3" name="Content Placeholder 2">
            <a:extLst>
              <a:ext uri="{FF2B5EF4-FFF2-40B4-BE49-F238E27FC236}">
                <a16:creationId xmlns:a16="http://schemas.microsoft.com/office/drawing/2014/main" id="{43294A18-660F-9088-9E65-9DE99DB7EE84}"/>
              </a:ext>
            </a:extLst>
          </p:cNvPr>
          <p:cNvSpPr>
            <a:spLocks noGrp="1"/>
          </p:cNvSpPr>
          <p:nvPr>
            <p:ph idx="1"/>
          </p:nvPr>
        </p:nvSpPr>
        <p:spPr/>
        <p:txBody>
          <a:bodyPr>
            <a:normAutofit fontScale="92500" lnSpcReduction="10000"/>
          </a:bodyPr>
          <a:lstStyle/>
          <a:p>
            <a:pPr marL="0" indent="0">
              <a:buNone/>
            </a:pPr>
            <a:r>
              <a:rPr lang="en-GB" b="1" dirty="0"/>
              <a:t>Why important?</a:t>
            </a:r>
          </a:p>
          <a:p>
            <a:r>
              <a:rPr lang="en-GB" dirty="0"/>
              <a:t>Candidate feedback</a:t>
            </a:r>
          </a:p>
          <a:p>
            <a:r>
              <a:rPr lang="en-GB" dirty="0"/>
              <a:t>Defence against discrimination claims</a:t>
            </a:r>
          </a:p>
          <a:p>
            <a:r>
              <a:rPr lang="en-GB" dirty="0"/>
              <a:t>Unsuccessful candidate records should be held for at least 6 months (CIPD, 2024)</a:t>
            </a:r>
          </a:p>
          <a:p>
            <a:r>
              <a:rPr lang="en-GB" dirty="0"/>
              <a:t>Legislation – Data Protection Act 2018, Equality Act 2010</a:t>
            </a:r>
          </a:p>
          <a:p>
            <a:pPr marL="0" indent="0">
              <a:buNone/>
            </a:pPr>
            <a:endParaRPr lang="en-GB" dirty="0"/>
          </a:p>
          <a:p>
            <a:pPr marL="0" indent="0">
              <a:buNone/>
            </a:pPr>
            <a:r>
              <a:rPr lang="en-GB" sz="1800" dirty="0"/>
              <a:t>CIPD (2024) </a:t>
            </a:r>
            <a:r>
              <a:rPr lang="en-GB" sz="1800" i="1" dirty="0"/>
              <a:t>Retention of HR records. </a:t>
            </a:r>
            <a:r>
              <a:rPr lang="en-GB" sz="1800" dirty="0"/>
              <a:t>Available at: </a:t>
            </a:r>
            <a:r>
              <a:rPr lang="en-GB" sz="1800" dirty="0">
                <a:hlinkClick r:id="rId3"/>
              </a:rPr>
              <a:t>Retention of HR Records | Factsheets | CIPD</a:t>
            </a:r>
            <a:endParaRPr lang="en-GB" sz="1800" dirty="0"/>
          </a:p>
          <a:p>
            <a:pPr marL="0" indent="0">
              <a:buNone/>
            </a:pPr>
            <a:r>
              <a:rPr lang="en-GB" sz="1800" dirty="0"/>
              <a:t> (Accessed: 17 April 2025)</a:t>
            </a:r>
          </a:p>
          <a:p>
            <a:pPr marL="0" indent="0">
              <a:buNone/>
            </a:pPr>
            <a:endParaRPr lang="en-GB" dirty="0"/>
          </a:p>
        </p:txBody>
      </p:sp>
    </p:spTree>
    <p:extLst>
      <p:ext uri="{BB962C8B-B14F-4D97-AF65-F5344CB8AC3E}">
        <p14:creationId xmlns:p14="http://schemas.microsoft.com/office/powerpoint/2010/main" val="2925738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p:txBody>
          <a:bodyPr>
            <a:normAutofit/>
          </a:bodyPr>
          <a:lstStyle/>
          <a:p>
            <a:r>
              <a:rPr lang="en-GB" dirty="0"/>
              <a:t>Letters of appointment and non-appointment (excluded from word count)</a:t>
            </a:r>
          </a:p>
        </p:txBody>
      </p:sp>
      <p:sp>
        <p:nvSpPr>
          <p:cNvPr id="3" name="Content Placeholder 2">
            <a:extLst>
              <a:ext uri="{FF2B5EF4-FFF2-40B4-BE49-F238E27FC236}">
                <a16:creationId xmlns:a16="http://schemas.microsoft.com/office/drawing/2014/main" id="{43294A18-660F-9088-9E65-9DE99DB7EE84}"/>
              </a:ext>
            </a:extLst>
          </p:cNvPr>
          <p:cNvSpPr>
            <a:spLocks noGrp="1"/>
          </p:cNvSpPr>
          <p:nvPr>
            <p:ph idx="1"/>
          </p:nvPr>
        </p:nvSpPr>
        <p:spPr/>
        <p:txBody>
          <a:bodyPr>
            <a:normAutofit/>
          </a:bodyPr>
          <a:lstStyle/>
          <a:p>
            <a:pPr marL="0" indent="0">
              <a:buNone/>
            </a:pPr>
            <a:endParaRPr lang="en-GB" b="1" dirty="0"/>
          </a:p>
          <a:p>
            <a:pPr marL="0" indent="0">
              <a:buNone/>
            </a:pPr>
            <a:r>
              <a:rPr lang="en-GB" b="1" dirty="0"/>
              <a:t>Appointment</a:t>
            </a:r>
            <a:r>
              <a:rPr lang="en-GB" dirty="0"/>
              <a:t> – Consider what essential information the successful candidate needs to be aware of at this stage. Start date? Salary? Notice period?</a:t>
            </a:r>
          </a:p>
          <a:p>
            <a:pPr marL="0" indent="0">
              <a:buNone/>
            </a:pPr>
            <a:r>
              <a:rPr lang="en-GB" b="1" dirty="0"/>
              <a:t>Non-appointment</a:t>
            </a:r>
            <a:r>
              <a:rPr lang="en-GB" dirty="0"/>
              <a:t> – Consider the potential for future applications and employer branding. Will you be offering feedback opportunities? Can they reapply in the future? </a:t>
            </a:r>
            <a:endParaRPr lang="en-GB" sz="1900" dirty="0"/>
          </a:p>
          <a:p>
            <a:pPr marL="0" indent="0">
              <a:buNone/>
            </a:pPr>
            <a:r>
              <a:rPr lang="en-GB" dirty="0">
                <a:hlinkClick r:id="rId3"/>
              </a:rPr>
              <a:t>Job offer templates | </a:t>
            </a:r>
            <a:r>
              <a:rPr lang="en-GB" dirty="0" err="1">
                <a:hlinkClick r:id="rId3"/>
              </a:rPr>
              <a:t>Acas</a:t>
            </a:r>
            <a:endParaRPr lang="en-GB" dirty="0"/>
          </a:p>
        </p:txBody>
      </p:sp>
    </p:spTree>
    <p:extLst>
      <p:ext uri="{BB962C8B-B14F-4D97-AF65-F5344CB8AC3E}">
        <p14:creationId xmlns:p14="http://schemas.microsoft.com/office/powerpoint/2010/main" val="3458453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89058-22B1-8BDA-96A7-6F3FC3214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C0EB77-EE79-3918-6B72-E4D484E0394C}"/>
              </a:ext>
            </a:extLst>
          </p:cNvPr>
          <p:cNvSpPr>
            <a:spLocks noGrp="1"/>
          </p:cNvSpPr>
          <p:nvPr>
            <p:ph type="title"/>
          </p:nvPr>
        </p:nvSpPr>
        <p:spPr/>
        <p:txBody>
          <a:bodyPr>
            <a:normAutofit/>
          </a:bodyPr>
          <a:lstStyle/>
          <a:p>
            <a:r>
              <a:rPr lang="en-GB" dirty="0"/>
              <a:t>Using AI tools</a:t>
            </a:r>
          </a:p>
        </p:txBody>
      </p:sp>
      <p:sp>
        <p:nvSpPr>
          <p:cNvPr id="3" name="Content Placeholder 2">
            <a:extLst>
              <a:ext uri="{FF2B5EF4-FFF2-40B4-BE49-F238E27FC236}">
                <a16:creationId xmlns:a16="http://schemas.microsoft.com/office/drawing/2014/main" id="{A6901CDF-D860-FCCB-2507-8FB029DE681D}"/>
              </a:ext>
            </a:extLst>
          </p:cNvPr>
          <p:cNvSpPr>
            <a:spLocks noGrp="1"/>
          </p:cNvSpPr>
          <p:nvPr>
            <p:ph idx="1"/>
          </p:nvPr>
        </p:nvSpPr>
        <p:spPr/>
        <p:txBody>
          <a:bodyPr>
            <a:normAutofit/>
          </a:bodyPr>
          <a:lstStyle/>
          <a:p>
            <a:pPr marL="0" indent="0">
              <a:buNone/>
            </a:pPr>
            <a:r>
              <a:rPr lang="en-GB" dirty="0"/>
              <a:t>Commonly used tools include Chat GPT and Microsoft CoPilot.</a:t>
            </a:r>
          </a:p>
          <a:p>
            <a:pPr marL="0" indent="0">
              <a:buNone/>
            </a:pPr>
            <a:r>
              <a:rPr lang="en-GB" dirty="0"/>
              <a:t>Please remember that you can only use AI for Question 7.</a:t>
            </a:r>
          </a:p>
          <a:p>
            <a:pPr marL="0" indent="0">
              <a:buNone/>
            </a:pPr>
            <a:r>
              <a:rPr lang="en-GB" dirty="0"/>
              <a:t>What is meant by a critical review?</a:t>
            </a:r>
          </a:p>
          <a:p>
            <a:r>
              <a:rPr lang="en-GB" dirty="0"/>
              <a:t>Evaluation of strengths and weaknesses, drawing a conclusion regarding the effectiveness. </a:t>
            </a:r>
          </a:p>
        </p:txBody>
      </p:sp>
    </p:spTree>
    <p:extLst>
      <p:ext uri="{BB962C8B-B14F-4D97-AF65-F5344CB8AC3E}">
        <p14:creationId xmlns:p14="http://schemas.microsoft.com/office/powerpoint/2010/main" val="977569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20670-BEF4-7BEC-6EE6-006B83AE3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F4989C-4A2B-BA0D-1307-E54B3165016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EB01DE6-A66B-8461-B8E3-2FC81B7330AC}"/>
              </a:ext>
            </a:extLst>
          </p:cNvPr>
          <p:cNvSpPr>
            <a:spLocks noGrp="1"/>
          </p:cNvSpPr>
          <p:nvPr>
            <p:ph idx="1"/>
          </p:nvPr>
        </p:nvSpPr>
        <p:spPr/>
        <p:txBody>
          <a:bodyPr>
            <a:normAutofit/>
          </a:bodyPr>
          <a:lstStyle/>
          <a:p>
            <a:r>
              <a:rPr lang="en-GB" dirty="0"/>
              <a:t>Drafts due by 21/04/26.</a:t>
            </a:r>
          </a:p>
          <a:p>
            <a:r>
              <a:rPr lang="en-GB" dirty="0"/>
              <a:t>Task One deadline 27/04/26.</a:t>
            </a:r>
          </a:p>
          <a:p>
            <a:r>
              <a:rPr lang="en-GB" dirty="0"/>
              <a:t>Make sure you relate your answers to the case study of </a:t>
            </a:r>
            <a:r>
              <a:rPr lang="en-GB" dirty="0" err="1"/>
              <a:t>Jemijo</a:t>
            </a:r>
            <a:r>
              <a:rPr lang="en-GB" dirty="0"/>
              <a:t>.</a:t>
            </a:r>
          </a:p>
          <a:p>
            <a:r>
              <a:rPr lang="en-GB" dirty="0"/>
              <a:t>Make use of the People Practice textbook and CIPD factsheets.</a:t>
            </a:r>
          </a:p>
          <a:p>
            <a:r>
              <a:rPr lang="en-GB" dirty="0"/>
              <a:t>Any questions?  </a:t>
            </a:r>
          </a:p>
          <a:p>
            <a:endParaRPr lang="en-GB" dirty="0"/>
          </a:p>
        </p:txBody>
      </p:sp>
    </p:spTree>
    <p:extLst>
      <p:ext uri="{BB962C8B-B14F-4D97-AF65-F5344CB8AC3E}">
        <p14:creationId xmlns:p14="http://schemas.microsoft.com/office/powerpoint/2010/main" val="1010204206"/>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2014</Words>
  <Application>Microsoft Office PowerPoint</Application>
  <PresentationFormat>Widescreen</PresentationFormat>
  <Paragraphs>151</Paragraphs>
  <Slides>19</Slides>
  <Notes>16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Google Sans</vt:lpstr>
      <vt:lpstr>Museo</vt:lpstr>
      <vt:lpstr>Aptos</vt:lpstr>
      <vt:lpstr>Arial</vt:lpstr>
      <vt:lpstr>Calibri</vt:lpstr>
      <vt:lpstr>Calibri Light</vt:lpstr>
      <vt:lpstr>Source Sans Pro</vt:lpstr>
      <vt:lpstr>Theme1</vt:lpstr>
      <vt:lpstr>UWTSD Text 2</vt:lpstr>
      <vt:lpstr>UWTSD Logo Variations place image in Background</vt:lpstr>
      <vt:lpstr>PowerPoint Presentation</vt:lpstr>
      <vt:lpstr>Agenda for today</vt:lpstr>
      <vt:lpstr>Recommended resources for this task</vt:lpstr>
      <vt:lpstr>PowerPoint Presentation</vt:lpstr>
      <vt:lpstr>Assessment Activity Requirements Task 1 – Written answers</vt:lpstr>
      <vt:lpstr>The Task</vt:lpstr>
      <vt:lpstr>Agenda for today</vt:lpstr>
      <vt:lpstr>Employee lifecycle</vt:lpstr>
      <vt:lpstr>How can people professionals contribute?</vt:lpstr>
      <vt:lpstr>Recruitment and Selection</vt:lpstr>
      <vt:lpstr>Defining the role (CIPD, 2023)</vt:lpstr>
      <vt:lpstr>Recruitment methods</vt:lpstr>
      <vt:lpstr>Content of copy</vt:lpstr>
      <vt:lpstr>Selection methods for Jemijo – Structured interviews</vt:lpstr>
      <vt:lpstr>Selection methods for Jemijo – Assessment centres</vt:lpstr>
      <vt:lpstr>Retaining records</vt:lpstr>
      <vt:lpstr>Letters of appointment and non-appointment (excluded from word count)</vt:lpstr>
      <vt:lpstr>Using AI tools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 (0300943)</cp:lastModifiedBy>
  <cp:revision>9</cp:revision>
  <dcterms:created xsi:type="dcterms:W3CDTF">2025-11-20T10:37:10Z</dcterms:created>
  <dcterms:modified xsi:type="dcterms:W3CDTF">2026-04-16T11:27:00Z</dcterms:modified>
</cp:coreProperties>
</file>