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0" r:id="rId1"/>
  </p:sldMasterIdLst>
  <p:sldIdLst>
    <p:sldId id="256" r:id="rId2"/>
    <p:sldId id="269" r:id="rId3"/>
    <p:sldId id="270" r:id="rId4"/>
    <p:sldId id="257" r:id="rId5"/>
    <p:sldId id="262" r:id="rId6"/>
    <p:sldId id="260" r:id="rId7"/>
    <p:sldId id="261" r:id="rId8"/>
    <p:sldId id="258" r:id="rId9"/>
    <p:sldId id="268" r:id="rId10"/>
    <p:sldId id="267" r:id="rId11"/>
    <p:sldId id="259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5" autoAdjust="0"/>
    <p:restoredTop sz="94660"/>
  </p:normalViewPr>
  <p:slideViewPr>
    <p:cSldViewPr snapToGrid="0">
      <p:cViewPr varScale="1">
        <p:scale>
          <a:sx n="99" d="100"/>
          <a:sy n="99" d="100"/>
        </p:scale>
        <p:origin x="72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86770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97239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6629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5733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9/25/2019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57080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9/25/2019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666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9/25/2019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1931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B61BEF0D-F0BB-DE4B-95CE-6DB70DBA9567}" type="datetimeFigureOut">
              <a:rPr lang="en-US" smtClean="0"/>
              <a:pPr/>
              <a:t>9/25/2019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96329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1048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6484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7972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9/25/2019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8389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mailto:Ruth.cook@uwtsd.ac.uk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Welcome to Level 6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Caroline Jawad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4569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772" y="0"/>
            <a:ext cx="10016691" cy="6662020"/>
          </a:xfrm>
        </p:spPr>
      </p:pic>
    </p:spTree>
    <p:extLst>
      <p:ext uri="{BB962C8B-B14F-4D97-AF65-F5344CB8AC3E}">
        <p14:creationId xmlns:p14="http://schemas.microsoft.com/office/powerpoint/2010/main" val="34916006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500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11am 	Welcome</a:t>
            </a:r>
          </a:p>
          <a:p>
            <a:r>
              <a:rPr lang="en-GB" dirty="0" smtClean="0"/>
              <a:t>Faculty of Business and Management/Institute of Management and Health</a:t>
            </a:r>
          </a:p>
          <a:p>
            <a:r>
              <a:rPr lang="en-GB" dirty="0" err="1" smtClean="0"/>
              <a:t>Hwb</a:t>
            </a:r>
            <a:endParaRPr lang="en-GB" dirty="0" smtClean="0"/>
          </a:p>
          <a:p>
            <a:r>
              <a:rPr lang="en-GB" dirty="0" smtClean="0"/>
              <a:t>Structure of the year</a:t>
            </a:r>
          </a:p>
          <a:p>
            <a:r>
              <a:rPr lang="en-GB" dirty="0" smtClean="0"/>
              <a:t>Degree Classifications</a:t>
            </a:r>
          </a:p>
          <a:p>
            <a:r>
              <a:rPr lang="en-GB" dirty="0" smtClean="0"/>
              <a:t>Academic Regulations</a:t>
            </a:r>
          </a:p>
          <a:p>
            <a:r>
              <a:rPr lang="en-GB" dirty="0" smtClean="0"/>
              <a:t>Timetables</a:t>
            </a:r>
          </a:p>
          <a:p>
            <a:r>
              <a:rPr lang="en-GB" dirty="0" smtClean="0"/>
              <a:t>Course Reps</a:t>
            </a:r>
          </a:p>
          <a:p>
            <a:r>
              <a:rPr lang="en-GB" dirty="0" smtClean="0"/>
              <a:t>See you Monday !</a:t>
            </a:r>
          </a:p>
        </p:txBody>
      </p:sp>
    </p:spTree>
    <p:extLst>
      <p:ext uri="{BB962C8B-B14F-4D97-AF65-F5344CB8AC3E}">
        <p14:creationId xmlns:p14="http://schemas.microsoft.com/office/powerpoint/2010/main" val="3624132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Institute of Management and Health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Academic Directors Bronwen Williams and Dr Gareth Hughes</a:t>
            </a:r>
          </a:p>
          <a:p>
            <a:r>
              <a:rPr lang="en-GB" dirty="0" smtClean="0"/>
              <a:t>Programme Director Julie Hayward</a:t>
            </a:r>
          </a:p>
          <a:p>
            <a:r>
              <a:rPr lang="en-GB" dirty="0" smtClean="0"/>
              <a:t>Introductions by other staff …..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72709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49947" b="10180"/>
          <a:stretch/>
        </p:blipFill>
        <p:spPr>
          <a:xfrm>
            <a:off x="1126156" y="297556"/>
            <a:ext cx="9914021" cy="5564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9387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https://uwtsd.myday.cloud/dashboard/staff</a:t>
            </a:r>
          </a:p>
        </p:txBody>
      </p:sp>
    </p:spTree>
    <p:extLst>
      <p:ext uri="{BB962C8B-B14F-4D97-AF65-F5344CB8AC3E}">
        <p14:creationId xmlns:p14="http://schemas.microsoft.com/office/powerpoint/2010/main" val="32295657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120 </a:t>
            </a:r>
            <a:r>
              <a:rPr lang="en-GB" dirty="0" smtClean="0"/>
              <a:t>credits</a:t>
            </a:r>
          </a:p>
          <a:p>
            <a:r>
              <a:rPr lang="en-GB" dirty="0" smtClean="0"/>
              <a:t>60 credits Semester 1 and 60 credits Semester 2</a:t>
            </a:r>
            <a:endParaRPr lang="en-GB" dirty="0" smtClean="0"/>
          </a:p>
          <a:p>
            <a:r>
              <a:rPr lang="en-GB" dirty="0" smtClean="0"/>
              <a:t>Made up of 5* or 6 modules</a:t>
            </a:r>
          </a:p>
          <a:p>
            <a:r>
              <a:rPr lang="en-GB" dirty="0" smtClean="0"/>
              <a:t>The dissertation is a 40 credit module</a:t>
            </a:r>
          </a:p>
          <a:p>
            <a:r>
              <a:rPr lang="en-GB" dirty="0" smtClean="0"/>
              <a:t>Core and </a:t>
            </a:r>
            <a:r>
              <a:rPr lang="en-GB" dirty="0" smtClean="0"/>
              <a:t>options available on </a:t>
            </a:r>
            <a:r>
              <a:rPr lang="en-GB" smtClean="0"/>
              <a:t>your programme grids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52068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your degree is calculated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3922395"/>
              </p:ext>
            </p:extLst>
          </p:nvPr>
        </p:nvGraphicFramePr>
        <p:xfrm>
          <a:off x="1096963" y="1846263"/>
          <a:ext cx="10058400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52800"/>
                <a:gridCol w="3352800"/>
                <a:gridCol w="33528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Method 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100% Best 5 modules out of 6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All modules must be passed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Method 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100%</a:t>
                      </a:r>
                    </a:p>
                    <a:p>
                      <a:r>
                        <a:rPr lang="en-GB" dirty="0" smtClean="0"/>
                        <a:t>67 % Best 5 from Level 6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All modules must be passed</a:t>
                      </a:r>
                    </a:p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33% Best 5 from Level 5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All modules must be passed</a:t>
                      </a:r>
                    </a:p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27240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Classification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Year 3 100% Best 5 from 6 *ALL PASSED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7182728"/>
              </p:ext>
            </p:extLst>
          </p:nvPr>
        </p:nvGraphicFramePr>
        <p:xfrm>
          <a:off x="1521861" y="3202984"/>
          <a:ext cx="8128000" cy="2473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/>
                <a:gridCol w="1625600"/>
                <a:gridCol w="1625600"/>
                <a:gridCol w="1625600"/>
                <a:gridCol w="1625600"/>
              </a:tblGrid>
              <a:tr h="370840">
                <a:tc gridSpan="5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Method</a:t>
                      </a:r>
                      <a:r>
                        <a:rPr lang="en-GB" baseline="0" dirty="0" smtClean="0"/>
                        <a:t> 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Level</a:t>
                      </a:r>
                      <a:r>
                        <a:rPr lang="en-GB" baseline="0" dirty="0" smtClean="0"/>
                        <a:t> 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Best 5 modules out of 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ALL</a:t>
                      </a:r>
                      <a:r>
                        <a:rPr lang="en-GB" baseline="0" dirty="0" smtClean="0"/>
                        <a:t> MODULES MUST BE PASSED</a:t>
                      </a:r>
                      <a:endParaRPr lang="en-GB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Method</a:t>
                      </a:r>
                      <a:r>
                        <a:rPr lang="en-GB" baseline="0" dirty="0" smtClean="0"/>
                        <a:t> 2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67 % Best 5 from Level 6</a:t>
                      </a:r>
                    </a:p>
                    <a:p>
                      <a:r>
                        <a:rPr lang="en-GB" dirty="0" smtClean="0"/>
                        <a:t>33% Best 5</a:t>
                      </a:r>
                      <a:r>
                        <a:rPr lang="en-GB" baseline="0" dirty="0" smtClean="0"/>
                        <a:t> from Level 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82999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r</a:t>
            </a:r>
            <a:r>
              <a:rPr lang="en-GB" dirty="0" smtClean="0">
                <a:hlinkClick r:id="rId2"/>
              </a:rPr>
              <a:t>uth.cook@uwtsd.ac.uk</a:t>
            </a:r>
            <a:endParaRPr lang="en-GB" dirty="0" smtClean="0"/>
          </a:p>
          <a:p>
            <a:r>
              <a:rPr lang="en-GB" dirty="0" smtClean="0"/>
              <a:t>Tuesdays and </a:t>
            </a:r>
            <a:r>
              <a:rPr lang="en-GB" dirty="0" smtClean="0"/>
              <a:t>Fridays</a:t>
            </a:r>
          </a:p>
          <a:p>
            <a:r>
              <a:rPr lang="en-GB" dirty="0" smtClean="0"/>
              <a:t>Mondays, Wednesdays and Thursdays SA1 Campus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06099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23512" y="565736"/>
            <a:ext cx="10732168" cy="1450757"/>
          </a:xfrm>
        </p:spPr>
        <p:txBody>
          <a:bodyPr>
            <a:normAutofit fontScale="90000"/>
          </a:bodyPr>
          <a:lstStyle/>
          <a:p>
            <a:r>
              <a:rPr lang="en-GB" sz="3100" b="1" dirty="0" smtClean="0"/>
              <a:t/>
            </a:r>
            <a:br>
              <a:rPr lang="en-GB" sz="3100" b="1" dirty="0" smtClean="0"/>
            </a:br>
            <a:r>
              <a:rPr lang="en-GB" sz="3100" b="1" dirty="0"/>
              <a:t/>
            </a:r>
            <a:br>
              <a:rPr lang="en-GB" sz="3100" b="1" dirty="0"/>
            </a:br>
            <a:r>
              <a:rPr lang="en-GB" sz="3100" b="1" dirty="0" smtClean="0"/>
              <a:t/>
            </a:r>
            <a:br>
              <a:rPr lang="en-GB" sz="3100" b="1" dirty="0" smtClean="0"/>
            </a:br>
            <a:r>
              <a:rPr lang="en-GB" sz="3100" b="1" dirty="0"/>
              <a:t/>
            </a:r>
            <a:br>
              <a:rPr lang="en-GB" sz="3100" b="1" dirty="0"/>
            </a:br>
            <a:r>
              <a:rPr lang="en-GB" sz="4400" b="1" dirty="0" smtClean="0"/>
              <a:t/>
            </a:r>
            <a:br>
              <a:rPr lang="en-GB" sz="4400" b="1" dirty="0" smtClean="0"/>
            </a:br>
            <a:r>
              <a:rPr lang="en-GB" sz="4400" b="1" dirty="0" smtClean="0"/>
              <a:t>Study Skills</a:t>
            </a:r>
            <a:r>
              <a:rPr lang="en-GB" sz="4400" b="1" dirty="0"/>
              <a:t> </a:t>
            </a:r>
            <a:r>
              <a:rPr lang="en-GB" sz="4400" b="1" dirty="0" smtClean="0">
                <a:solidFill>
                  <a:srgbClr val="FF0000"/>
                </a:solidFill>
              </a:rPr>
              <a:t>Drop </a:t>
            </a:r>
            <a:r>
              <a:rPr lang="en-GB" sz="4400" b="1" dirty="0">
                <a:solidFill>
                  <a:srgbClr val="FF0000"/>
                </a:solidFill>
              </a:rPr>
              <a:t>in </a:t>
            </a:r>
            <a:r>
              <a:rPr lang="en-GB" sz="4400" b="1" dirty="0" smtClean="0">
                <a:solidFill>
                  <a:srgbClr val="FF0000"/>
                </a:solidFill>
              </a:rPr>
              <a:t>Sessions</a:t>
            </a:r>
            <a:r>
              <a:rPr lang="en-GB" sz="4400" b="1" dirty="0">
                <a:solidFill>
                  <a:srgbClr val="FF0000"/>
                </a:solidFill>
              </a:rPr>
              <a:t> </a:t>
            </a:r>
            <a:r>
              <a:rPr lang="en-GB" sz="4400" b="1" dirty="0" smtClean="0">
                <a:solidFill>
                  <a:srgbClr val="7030A0"/>
                </a:solidFill>
              </a:rPr>
              <a:t>Open </a:t>
            </a:r>
            <a:r>
              <a:rPr lang="en-GB" sz="4400" b="1" dirty="0">
                <a:solidFill>
                  <a:srgbClr val="7030A0"/>
                </a:solidFill>
              </a:rPr>
              <a:t>to all students</a:t>
            </a:r>
            <a:r>
              <a:rPr lang="en-GB" sz="4400" b="1" dirty="0"/>
              <a:t/>
            </a:r>
            <a:br>
              <a:rPr lang="en-GB" sz="4400" b="1" dirty="0"/>
            </a:br>
            <a:r>
              <a:rPr lang="en-GB" sz="4400" b="1" dirty="0"/>
              <a:t>Why go to study </a:t>
            </a:r>
            <a:r>
              <a:rPr lang="en-GB" sz="4400" b="1" dirty="0" smtClean="0"/>
              <a:t>skills?</a:t>
            </a:r>
            <a:r>
              <a:rPr lang="en-GB" sz="4400" b="1" dirty="0"/>
              <a:t> </a:t>
            </a:r>
            <a:r>
              <a:rPr lang="en-GB" sz="4400" b="1" dirty="0" smtClean="0">
                <a:solidFill>
                  <a:schemeClr val="accent1">
                    <a:lumMod val="75000"/>
                  </a:schemeClr>
                </a:solidFill>
              </a:rPr>
              <a:t>They </a:t>
            </a:r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can help you with…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b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•	Referencing</a:t>
            </a:r>
          </a:p>
          <a:p>
            <a:r>
              <a:rPr lang="en-GB" dirty="0"/>
              <a:t>•	Academic writing</a:t>
            </a:r>
          </a:p>
          <a:p>
            <a:r>
              <a:rPr lang="en-GB" dirty="0"/>
              <a:t>•	Research Skills</a:t>
            </a:r>
          </a:p>
          <a:p>
            <a:r>
              <a:rPr lang="en-GB" dirty="0"/>
              <a:t>•	Critical reading</a:t>
            </a:r>
          </a:p>
          <a:p>
            <a:r>
              <a:rPr lang="en-GB" dirty="0"/>
              <a:t>•	Presentation skills</a:t>
            </a:r>
          </a:p>
          <a:p>
            <a:r>
              <a:rPr lang="en-GB" dirty="0"/>
              <a:t>•	An opportunity to talk through ideas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•	Organisation and structure</a:t>
            </a:r>
          </a:p>
          <a:p>
            <a:r>
              <a:rPr lang="en-GB" dirty="0"/>
              <a:t>•	Understanding feedback</a:t>
            </a:r>
          </a:p>
          <a:p>
            <a:r>
              <a:rPr lang="en-GB" dirty="0"/>
              <a:t>•	IT Support</a:t>
            </a:r>
          </a:p>
          <a:p>
            <a:r>
              <a:rPr lang="en-GB" dirty="0"/>
              <a:t>•	Revision and exam techniques</a:t>
            </a:r>
          </a:p>
          <a:p>
            <a:r>
              <a:rPr lang="en-GB" dirty="0"/>
              <a:t>•	Grammar, spelling and punctuation</a:t>
            </a:r>
          </a:p>
          <a:p>
            <a:r>
              <a:rPr lang="en-GB" dirty="0"/>
              <a:t>•	Managing stress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31520" y="4822257"/>
            <a:ext cx="98466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solidFill>
                  <a:schemeClr val="accent5">
                    <a:lumMod val="75000"/>
                  </a:schemeClr>
                </a:solidFill>
              </a:rPr>
              <a:t>THIS IS NOT A PROOF READING SERVICE</a:t>
            </a:r>
            <a:endParaRPr lang="en-GB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86743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Days and times</a:t>
            </a:r>
            <a:endParaRPr lang="en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6940313"/>
              </p:ext>
            </p:extLst>
          </p:nvPr>
        </p:nvGraphicFramePr>
        <p:xfrm>
          <a:off x="2146433" y="2261936"/>
          <a:ext cx="7299510" cy="2182716"/>
        </p:xfrm>
        <a:graphic>
          <a:graphicData uri="http://schemas.openxmlformats.org/drawingml/2006/table">
            <a:tbl>
              <a:tblPr firstRow="1" firstCol="1" bandRow="1"/>
              <a:tblGrid>
                <a:gridCol w="3649755"/>
                <a:gridCol w="3649755"/>
              </a:tblGrid>
              <a:tr h="72757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Monday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11am-1pm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757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Wednesday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11am-1pm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757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Thursday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4pm-6pm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3962" y="5051627"/>
            <a:ext cx="6647821" cy="92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9925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600" dirty="0" smtClean="0">
                <a:solidFill>
                  <a:srgbClr val="FF0000"/>
                </a:solidFill>
              </a:rPr>
              <a:t>Attendance</a:t>
            </a:r>
            <a:endParaRPr lang="en-GB" sz="9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129615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Custom 8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FDC97C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1620</TotalTime>
  <Words>193</Words>
  <Application>Microsoft Office PowerPoint</Application>
  <PresentationFormat>Widescreen</PresentationFormat>
  <Paragraphs>69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Calibri</vt:lpstr>
      <vt:lpstr>Calibri Light</vt:lpstr>
      <vt:lpstr>Times New Roman</vt:lpstr>
      <vt:lpstr>Retrospect</vt:lpstr>
      <vt:lpstr>Welcome to Level 6</vt:lpstr>
      <vt:lpstr>PowerPoint Presentation</vt:lpstr>
      <vt:lpstr>PowerPoint Presentation</vt:lpstr>
      <vt:lpstr>Today</vt:lpstr>
      <vt:lpstr>Institute of Management and Health</vt:lpstr>
      <vt:lpstr>PowerPoint Presentation</vt:lpstr>
      <vt:lpstr>https://uwtsd.myday.cloud/dashboard/staff</vt:lpstr>
      <vt:lpstr>General</vt:lpstr>
      <vt:lpstr>How your degree is calculated</vt:lpstr>
      <vt:lpstr>Classification</vt:lpstr>
      <vt:lpstr>Support</vt:lpstr>
      <vt:lpstr>     Study Skills Drop in Sessions Open to all students Why go to study skills? They can help you with… </vt:lpstr>
      <vt:lpstr>Days and times</vt:lpstr>
      <vt:lpstr>Important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Level 6</dc:title>
  <dc:creator>Administrator</dc:creator>
  <cp:lastModifiedBy>Administrator</cp:lastModifiedBy>
  <cp:revision>5</cp:revision>
  <dcterms:created xsi:type="dcterms:W3CDTF">2019-09-25T09:13:47Z</dcterms:created>
  <dcterms:modified xsi:type="dcterms:W3CDTF">2019-09-26T12:16:27Z</dcterms:modified>
</cp:coreProperties>
</file>