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72" r:id="rId16"/>
    <p:sldId id="273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E996E0-BD82-4B85-B71C-A54DA0E3198F}" type="datetimeFigureOut">
              <a:rPr lang="en-GB" smtClean="0"/>
              <a:t>17/05/2020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780226C-20EF-4004-ABCB-776DD367AA00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61622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B860F-DD41-4B77-9B45-67426C801F5A}" type="datetime1">
              <a:rPr lang="en-GB" smtClean="0"/>
              <a:t>17/05/2020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5387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1F6441-3E66-48C6-B400-E0C21CFCDEC5}" type="datetime1">
              <a:rPr lang="en-GB" smtClean="0"/>
              <a:t>17/05/2020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18918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2EA82B-C0B2-4BC0-81B8-76FACE05C6B2}" type="datetime1">
              <a:rPr lang="en-GB" smtClean="0"/>
              <a:t>17/05/2020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9284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1DFED2-5409-42AF-9896-202F443768F6}" type="datetime1">
              <a:rPr lang="en-GB" smtClean="0"/>
              <a:t>17/05/2020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12421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9E37C7-03E8-4687-8A81-3906E77F3622}" type="datetime1">
              <a:rPr lang="en-GB" smtClean="0"/>
              <a:t>17/05/2020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93628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E6121-F953-4263-B0D4-99F4A6E3A807}" type="datetime1">
              <a:rPr lang="en-GB" smtClean="0"/>
              <a:t>17/05/2020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80935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F22709-DC9C-4EA0-BDD3-3DD9B5B610C1}" type="datetime1">
              <a:rPr lang="en-GB" smtClean="0"/>
              <a:t>17/05/2020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26270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2EB651-F7DE-4256-AAE7-CD54DAA316F8}" type="datetime1">
              <a:rPr lang="en-GB" smtClean="0"/>
              <a:t>17/05/2020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32418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E872B7-B70D-447A-9C81-AE25DDEE9A55}" type="datetime1">
              <a:rPr lang="en-GB" smtClean="0"/>
              <a:t>17/05/2020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96429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7F5AE-3F95-416F-9694-16C55B69594C}" type="datetime1">
              <a:rPr lang="en-GB" smtClean="0"/>
              <a:t>17/05/2020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1059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4B3BEA-0AB4-4791-816C-B029529F6BCE}" type="datetime1">
              <a:rPr lang="en-GB" smtClean="0"/>
              <a:t>17/05/2020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787622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D1341-17CD-49CD-8A37-6DB997D42BDE}" type="datetime1">
              <a:rPr lang="en-GB" smtClean="0"/>
              <a:t>17/05/2020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90687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87BFD-8A4C-4C4B-A9A2-F331D7F41452}" type="datetime1">
              <a:rPr lang="en-GB" smtClean="0"/>
              <a:t>17/05/2020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539817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9E61DF-BDE0-45E9-9BEA-AD144ADDDE5A}" type="datetime1">
              <a:rPr lang="en-GB" smtClean="0"/>
              <a:t>17/05/2020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933587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2762E6-46A0-4C09-840A-CC79667B6CD8}" type="datetime1">
              <a:rPr lang="en-GB" smtClean="0"/>
              <a:t>17/05/2020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97893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642A2-4C49-4B6A-A08A-E5BEF11E0D63}" type="datetime1">
              <a:rPr lang="en-GB" smtClean="0"/>
              <a:t>17/05/2020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03310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56B0E3-AADE-4C1B-A641-19FE93E9D488}" type="datetime1">
              <a:rPr lang="en-GB" smtClean="0"/>
              <a:t>17/05/2020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dirty="0"/>
              <a:t>Lloyd Davies 1909561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BAB530D-612A-4D40-8A19-54E5A0CC72DB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74857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  <p:sldLayoutId id="2147483774" r:id="rId3"/>
    <p:sldLayoutId id="2147483775" r:id="rId4"/>
    <p:sldLayoutId id="2147483776" r:id="rId5"/>
    <p:sldLayoutId id="2147483777" r:id="rId6"/>
    <p:sldLayoutId id="2147483778" r:id="rId7"/>
    <p:sldLayoutId id="2147483779" r:id="rId8"/>
    <p:sldLayoutId id="2147483780" r:id="rId9"/>
    <p:sldLayoutId id="2147483781" r:id="rId10"/>
    <p:sldLayoutId id="2147483782" r:id="rId11"/>
    <p:sldLayoutId id="2147483783" r:id="rId12"/>
    <p:sldLayoutId id="2147483784" r:id="rId13"/>
    <p:sldLayoutId id="2147483785" r:id="rId14"/>
    <p:sldLayoutId id="2147483786" r:id="rId15"/>
    <p:sldLayoutId id="2147483787" r:id="rId16"/>
  </p:sldLayoutIdLst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jpeg"/><Relationship Id="rId3" Type="http://schemas.openxmlformats.org/officeDocument/2006/relationships/image" Target="../media/image2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jpe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jpeg"/><Relationship Id="rId9" Type="http://schemas.openxmlformats.org/officeDocument/2006/relationships/image" Target="../media/image1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hyperlink" Target="https://www.youthemployment.org.uk/young-professional-training/teamwork-skills-young-professional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apm.org.uk/blog/how-to-deal-with-conflict-constructively-on-your-team/" TargetMode="External"/><Relationship Id="rId5" Type="http://schemas.openxmlformats.org/officeDocument/2006/relationships/hyperlink" Target="https://www.clipart.email/clipart/clipart-money-graph-323520.html" TargetMode="External"/><Relationship Id="rId4" Type="http://schemas.openxmlformats.org/officeDocument/2006/relationships/hyperlink" Target="https://www.thewave.co.uk/news/local/jobs-plan-for-old-metal-box-facto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ifysgol Cymru Y Drindod Dewi Sant | University of Wales Trinity ...">
            <a:extLst>
              <a:ext uri="{FF2B5EF4-FFF2-40B4-BE49-F238E27FC236}">
                <a16:creationId xmlns:a16="http://schemas.microsoft.com/office/drawing/2014/main" id="{4A6D868D-5DF8-4362-BAB2-662C08D503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781" y="390760"/>
            <a:ext cx="2211494" cy="1105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rown Holdings, Inc. | LinkedIn">
            <a:extLst>
              <a:ext uri="{FF2B5EF4-FFF2-40B4-BE49-F238E27FC236}">
                <a16:creationId xmlns:a16="http://schemas.microsoft.com/office/drawing/2014/main" id="{20969CFE-0239-43FE-95BF-8D80C59D4E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127" y="4732837"/>
            <a:ext cx="1734401" cy="1734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Flowchart: Data 10">
            <a:extLst>
              <a:ext uri="{FF2B5EF4-FFF2-40B4-BE49-F238E27FC236}">
                <a16:creationId xmlns:a16="http://schemas.microsoft.com/office/drawing/2014/main" id="{25864F82-66C1-4CDB-8101-81191DCDAF28}"/>
              </a:ext>
            </a:extLst>
          </p:cNvPr>
          <p:cNvSpPr/>
          <p:nvPr/>
        </p:nvSpPr>
        <p:spPr>
          <a:xfrm rot="10800000">
            <a:off x="1888613" y="0"/>
            <a:ext cx="8134350" cy="6858000"/>
          </a:xfrm>
          <a:prstGeom prst="flowChartInputOutput">
            <a:avLst/>
          </a:prstGeom>
          <a:solidFill>
            <a:schemeClr val="bg1">
              <a:lumMod val="85000"/>
              <a:alpha val="6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5AFA784D-97C7-46B7-A19B-9BBE653098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0327" y="1926287"/>
            <a:ext cx="8146882" cy="3134062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Lloyd </a:t>
            </a:r>
            <a:r>
              <a:rPr lang="en-GB" sz="2800" b="1" dirty="0">
                <a:solidFill>
                  <a:schemeClr val="accent2">
                    <a:lumMod val="75000"/>
                  </a:schemeClr>
                </a:solidFill>
                <a:latin typeface="+mn-lt"/>
                <a:cs typeface="Arial" panose="020B0604020202020204" pitchFamily="34" charset="0"/>
              </a:rPr>
              <a:t>Davies</a:t>
            </a:r>
            <a:br>
              <a:rPr lang="en-GB" sz="28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1909561</a:t>
            </a:r>
            <a:br>
              <a:rPr lang="en-GB" sz="28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Project VIVA</a:t>
            </a:r>
            <a:br>
              <a:rPr lang="en-GB" sz="28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28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1" dirty="0">
                <a:solidFill>
                  <a:schemeClr val="accent2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M5X00400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5A795DA0-D17B-4BD4-BBFF-402A88C78D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8392A60-F974-406B-B0F1-09861EA5BC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2493173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ifysgol Cymru Y Drindod Dewi Sant | University of Wales Trinity ...">
            <a:extLst>
              <a:ext uri="{FF2B5EF4-FFF2-40B4-BE49-F238E27FC236}">
                <a16:creationId xmlns:a16="http://schemas.microsoft.com/office/drawing/2014/main" id="{4A6D868D-5DF8-4362-BAB2-662C08D503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695" y="147590"/>
            <a:ext cx="1880123" cy="940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rown Holdings, Inc. | LinkedIn">
            <a:extLst>
              <a:ext uri="{FF2B5EF4-FFF2-40B4-BE49-F238E27FC236}">
                <a16:creationId xmlns:a16="http://schemas.microsoft.com/office/drawing/2014/main" id="{20969CFE-0239-43FE-95BF-8D80C59D4E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168" y="-1"/>
            <a:ext cx="1589835" cy="150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Jobs Plan For Old Metal Box Factory - The Wave">
            <a:extLst>
              <a:ext uri="{FF2B5EF4-FFF2-40B4-BE49-F238E27FC236}">
                <a16:creationId xmlns:a16="http://schemas.microsoft.com/office/drawing/2014/main" id="{0EAFB7A9-4B7D-42A0-B7C4-D646B74D1A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4" y="1984348"/>
            <a:ext cx="5515293" cy="3849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3052BF2C-C390-447C-B149-0FF18DDF9E78">
            <a:extLst>
              <a:ext uri="{FF2B5EF4-FFF2-40B4-BE49-F238E27FC236}">
                <a16:creationId xmlns:a16="http://schemas.microsoft.com/office/drawing/2014/main" id="{B1785289-384E-4E72-B447-037A8957C2BA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6384" y="1970832"/>
            <a:ext cx="5131896" cy="3849429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5B5D53-0EC9-4598-BBFE-0BE6A8FF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3EE646-1ED4-4669-A7D7-A703C17B6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2</a:t>
            </a:fld>
            <a:endParaRPr lang="en-GB" dirty="0"/>
          </a:p>
        </p:txBody>
      </p:sp>
      <p:sp>
        <p:nvSpPr>
          <p:cNvPr id="18" name="Title 4">
            <a:extLst>
              <a:ext uri="{FF2B5EF4-FFF2-40B4-BE49-F238E27FC236}">
                <a16:creationId xmlns:a16="http://schemas.microsoft.com/office/drawing/2014/main" id="{C5B4F58B-F138-4E55-A289-7A95199DD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8695" y="1037739"/>
            <a:ext cx="8596668" cy="471339"/>
          </a:xfrm>
        </p:spPr>
        <p:txBody>
          <a:bodyPr>
            <a:noAutofit/>
          </a:bodyPr>
          <a:lstStyle/>
          <a:p>
            <a:pPr algn="ctr"/>
            <a:r>
              <a:rPr lang="en-GB" sz="2800" u="sng" dirty="0"/>
              <a:t>Crown Packaging &amp; What we make</a:t>
            </a:r>
          </a:p>
        </p:txBody>
      </p:sp>
      <p:sp>
        <p:nvSpPr>
          <p:cNvPr id="19" name="Title 4">
            <a:extLst>
              <a:ext uri="{FF2B5EF4-FFF2-40B4-BE49-F238E27FC236}">
                <a16:creationId xmlns:a16="http://schemas.microsoft.com/office/drawing/2014/main" id="{76F8B167-D1FD-4DA7-9463-4BC54EAFA133}"/>
              </a:ext>
            </a:extLst>
          </p:cNvPr>
          <p:cNvSpPr txBox="1">
            <a:spLocks/>
          </p:cNvSpPr>
          <p:nvPr/>
        </p:nvSpPr>
        <p:spPr>
          <a:xfrm>
            <a:off x="601799" y="5820261"/>
            <a:ext cx="1887490" cy="3324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1000" dirty="0">
                <a:solidFill>
                  <a:schemeClr val="tx1"/>
                </a:solidFill>
              </a:rPr>
              <a:t>Source : thewave.co.uk (2020)</a:t>
            </a:r>
            <a:r>
              <a:rPr lang="en-GB" sz="1000" u="sng" dirty="0">
                <a:solidFill>
                  <a:schemeClr val="tx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35668107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ifysgol Cymru Y Drindod Dewi Sant | University of Wales Trinity ...">
            <a:extLst>
              <a:ext uri="{FF2B5EF4-FFF2-40B4-BE49-F238E27FC236}">
                <a16:creationId xmlns:a16="http://schemas.microsoft.com/office/drawing/2014/main" id="{4A6D868D-5DF8-4362-BAB2-662C08D503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695" y="147590"/>
            <a:ext cx="1880123" cy="940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rown Holdings, Inc. | LinkedIn">
            <a:extLst>
              <a:ext uri="{FF2B5EF4-FFF2-40B4-BE49-F238E27FC236}">
                <a16:creationId xmlns:a16="http://schemas.microsoft.com/office/drawing/2014/main" id="{20969CFE-0239-43FE-95BF-8D80C59D4E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168" y="-1"/>
            <a:ext cx="1589835" cy="150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B532B803-ACE2-43D5-A8DD-D33AF40831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037739"/>
            <a:ext cx="8596668" cy="471339"/>
          </a:xfrm>
        </p:spPr>
        <p:txBody>
          <a:bodyPr>
            <a:noAutofit/>
          </a:bodyPr>
          <a:lstStyle/>
          <a:p>
            <a:pPr algn="ctr"/>
            <a:r>
              <a:rPr lang="en-GB" sz="2800" u="sng" dirty="0"/>
              <a:t>What is Spoilage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3DFC3E5-8020-4A1F-AEAC-3ADEF59C2F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35545" y="2160589"/>
            <a:ext cx="4184034" cy="3880773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Spoilage is the waste of the metal material. An Examples of rejects are:-</a:t>
            </a:r>
          </a:p>
          <a:p>
            <a:r>
              <a:rPr lang="en-GB" sz="2400" dirty="0"/>
              <a:t>Die marks(dents).</a:t>
            </a:r>
          </a:p>
          <a:p>
            <a:r>
              <a:rPr lang="en-GB" sz="2400" dirty="0"/>
              <a:t>Contamination</a:t>
            </a:r>
          </a:p>
          <a:p>
            <a:r>
              <a:rPr lang="en-GB" sz="2400" dirty="0"/>
              <a:t>Print defects</a:t>
            </a:r>
          </a:p>
          <a:p>
            <a:r>
              <a:rPr lang="en-GB" sz="2400" dirty="0"/>
              <a:t>Camera rejects</a:t>
            </a:r>
          </a:p>
          <a:p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5B5D53-0EC9-4598-BBFE-0BE6A8FF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3EE646-1ED4-4669-A7D7-A703C17B6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3</a:t>
            </a:fld>
            <a:endParaRPr lang="en-GB" dirty="0"/>
          </a:p>
        </p:txBody>
      </p:sp>
      <p:pic>
        <p:nvPicPr>
          <p:cNvPr id="17" name="Picture 2" descr="Metal Monday: Scrapping Food Cans">
            <a:extLst>
              <a:ext uri="{FF2B5EF4-FFF2-40B4-BE49-F238E27FC236}">
                <a16:creationId xmlns:a16="http://schemas.microsoft.com/office/drawing/2014/main" id="{D7204688-1367-4871-9688-2A5D4048292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63" y="1977802"/>
            <a:ext cx="5057682" cy="3830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76503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ifysgol Cymru Y Drindod Dewi Sant | University of Wales Trinity ...">
            <a:extLst>
              <a:ext uri="{FF2B5EF4-FFF2-40B4-BE49-F238E27FC236}">
                <a16:creationId xmlns:a16="http://schemas.microsoft.com/office/drawing/2014/main" id="{4A6D868D-5DF8-4362-BAB2-662C08D503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695" y="147590"/>
            <a:ext cx="1880123" cy="940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rown Holdings, Inc. | LinkedIn">
            <a:extLst>
              <a:ext uri="{FF2B5EF4-FFF2-40B4-BE49-F238E27FC236}">
                <a16:creationId xmlns:a16="http://schemas.microsoft.com/office/drawing/2014/main" id="{20969CFE-0239-43FE-95BF-8D80C59D4E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168" y="-1"/>
            <a:ext cx="1589835" cy="150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C7308F-C1A5-47B7-AA1B-7D1A96A2E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1087652"/>
            <a:ext cx="8596668" cy="477726"/>
          </a:xfrm>
        </p:spPr>
        <p:txBody>
          <a:bodyPr>
            <a:noAutofit/>
          </a:bodyPr>
          <a:lstStyle/>
          <a:p>
            <a:pPr algn="ctr"/>
            <a:r>
              <a:rPr lang="en-GB" sz="2400" u="sng" dirty="0"/>
              <a:t>Why Reduce Spoilage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060FA4-E31C-410B-AFE7-C77D15B936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92151" y="2104289"/>
            <a:ext cx="4184034" cy="3880773"/>
          </a:xfrm>
        </p:spPr>
        <p:txBody>
          <a:bodyPr>
            <a:normAutofit/>
          </a:bodyPr>
          <a:lstStyle/>
          <a:p>
            <a:r>
              <a:rPr lang="en-GB" sz="2400" dirty="0"/>
              <a:t>Running at 5.2% with a budget of 4%.</a:t>
            </a:r>
          </a:p>
          <a:p>
            <a:r>
              <a:rPr lang="en-GB" sz="2400" dirty="0"/>
              <a:t>120k per month saving by delivering the budget target of 4%.</a:t>
            </a:r>
          </a:p>
          <a:p>
            <a:r>
              <a:rPr lang="en-GB" sz="2400" dirty="0"/>
              <a:t>LHE (line hour efficiency)</a:t>
            </a:r>
          </a:p>
          <a:p>
            <a:r>
              <a:rPr lang="en-GB" sz="2400" dirty="0"/>
              <a:t>Environment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5B5D53-0EC9-4598-BBFE-0BE6A8FF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3EE646-1ED4-4669-A7D7-A703C17B6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4</a:t>
            </a:fld>
            <a:endParaRPr lang="en-GB" dirty="0"/>
          </a:p>
        </p:txBody>
      </p:sp>
      <p:pic>
        <p:nvPicPr>
          <p:cNvPr id="11" name="Picture 4" descr="Clipart Money Graph">
            <a:extLst>
              <a:ext uri="{FF2B5EF4-FFF2-40B4-BE49-F238E27FC236}">
                <a16:creationId xmlns:a16="http://schemas.microsoft.com/office/drawing/2014/main" id="{C72E9C45-31A5-469F-9C3F-9D3E5C90377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333" y="1795463"/>
            <a:ext cx="4914817" cy="3880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itle 4">
            <a:extLst>
              <a:ext uri="{FF2B5EF4-FFF2-40B4-BE49-F238E27FC236}">
                <a16:creationId xmlns:a16="http://schemas.microsoft.com/office/drawing/2014/main" id="{F45C482E-E3E6-4C4F-8BE0-6CE13FE7D4A9}"/>
              </a:ext>
            </a:extLst>
          </p:cNvPr>
          <p:cNvSpPr txBox="1">
            <a:spLocks/>
          </p:cNvSpPr>
          <p:nvPr/>
        </p:nvSpPr>
        <p:spPr>
          <a:xfrm>
            <a:off x="1158059" y="5708956"/>
            <a:ext cx="1887490" cy="3324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1000" dirty="0">
                <a:solidFill>
                  <a:schemeClr val="tx1"/>
                </a:solidFill>
              </a:rPr>
              <a:t>Source : clipart (2020)</a:t>
            </a:r>
            <a:r>
              <a:rPr lang="en-GB" sz="1000" u="sng" dirty="0">
                <a:solidFill>
                  <a:schemeClr val="tx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3066351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ifysgol Cymru Y Drindod Dewi Sant | University of Wales Trinity ...">
            <a:extLst>
              <a:ext uri="{FF2B5EF4-FFF2-40B4-BE49-F238E27FC236}">
                <a16:creationId xmlns:a16="http://schemas.microsoft.com/office/drawing/2014/main" id="{4A6D868D-5DF8-4362-BAB2-662C08D503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695" y="147590"/>
            <a:ext cx="1880123" cy="940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rown Holdings, Inc. | LinkedIn">
            <a:extLst>
              <a:ext uri="{FF2B5EF4-FFF2-40B4-BE49-F238E27FC236}">
                <a16:creationId xmlns:a16="http://schemas.microsoft.com/office/drawing/2014/main" id="{20969CFE-0239-43FE-95BF-8D80C59D4E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168" y="-1"/>
            <a:ext cx="1589835" cy="150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C7308F-C1A5-47B7-AA1B-7D1A96A2E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1087652"/>
            <a:ext cx="8596668" cy="477726"/>
          </a:xfrm>
        </p:spPr>
        <p:txBody>
          <a:bodyPr>
            <a:noAutofit/>
          </a:bodyPr>
          <a:lstStyle/>
          <a:p>
            <a:pPr algn="ctr"/>
            <a:r>
              <a:rPr lang="en-GB" sz="2400" u="sng" dirty="0"/>
              <a:t>MIT team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060FA4-E31C-410B-AFE7-C77D15B936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6821" y="2862984"/>
            <a:ext cx="4184034" cy="6709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MIT team (mini manufacturing improvement team)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5B5D53-0EC9-4598-BBFE-0BE6A8FF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3EE646-1ED4-4669-A7D7-A703C17B6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5</a:t>
            </a:fld>
            <a:endParaRPr lang="en-GB" dirty="0"/>
          </a:p>
        </p:txBody>
      </p:sp>
      <p:pic>
        <p:nvPicPr>
          <p:cNvPr id="17" name="Content Placeholder 16">
            <a:extLst>
              <a:ext uri="{FF2B5EF4-FFF2-40B4-BE49-F238E27FC236}">
                <a16:creationId xmlns:a16="http://schemas.microsoft.com/office/drawing/2014/main" id="{E242298E-D609-41F1-94AF-01953EF38E51}"/>
              </a:ext>
            </a:extLst>
          </p:cNvPr>
          <p:cNvPicPr>
            <a:picLocks noGrp="1"/>
          </p:cNvPicPr>
          <p:nvPr>
            <p:ph sz="half" idx="1"/>
          </p:nvPr>
        </p:nvPicPr>
        <p:blipFill>
          <a:blip r:embed="rId4" cstate="print">
            <a:lum bright="12000" contrast="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7537" y="1764632"/>
            <a:ext cx="4914818" cy="400571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405308973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ifysgol Cymru Y Drindod Dewi Sant | University of Wales Trinity ...">
            <a:extLst>
              <a:ext uri="{FF2B5EF4-FFF2-40B4-BE49-F238E27FC236}">
                <a16:creationId xmlns:a16="http://schemas.microsoft.com/office/drawing/2014/main" id="{4A6D868D-5DF8-4362-BAB2-662C08D503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695" y="147590"/>
            <a:ext cx="1880123" cy="940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rown Holdings, Inc. | LinkedIn">
            <a:extLst>
              <a:ext uri="{FF2B5EF4-FFF2-40B4-BE49-F238E27FC236}">
                <a16:creationId xmlns:a16="http://schemas.microsoft.com/office/drawing/2014/main" id="{20969CFE-0239-43FE-95BF-8D80C59D4E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168" y="-1"/>
            <a:ext cx="1589835" cy="150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C7308F-C1A5-47B7-AA1B-7D1A96A2E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109" y="848789"/>
            <a:ext cx="8596668" cy="477726"/>
          </a:xfrm>
        </p:spPr>
        <p:txBody>
          <a:bodyPr>
            <a:noAutofit/>
          </a:bodyPr>
          <a:lstStyle/>
          <a:p>
            <a:pPr algn="ctr"/>
            <a:r>
              <a:rPr lang="en-GB" sz="2400" u="sng" dirty="0"/>
              <a:t>Scope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060FA4-E31C-410B-AFE7-C77D15B936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4650" y="1565378"/>
            <a:ext cx="4184034" cy="3998258"/>
          </a:xfrm>
        </p:spPr>
        <p:txBody>
          <a:bodyPr>
            <a:normAutofit/>
          </a:bodyPr>
          <a:lstStyle/>
          <a:p>
            <a:r>
              <a:rPr lang="en-GB" sz="2400" dirty="0"/>
              <a:t>6-weeks deadline</a:t>
            </a:r>
          </a:p>
          <a:p>
            <a:r>
              <a:rPr lang="en-GB" sz="2400" dirty="0"/>
              <a:t>Aiming for 120k of savings</a:t>
            </a:r>
          </a:p>
          <a:p>
            <a:r>
              <a:rPr lang="en-GB" sz="2400" dirty="0"/>
              <a:t>LHE efficiency saving requirement </a:t>
            </a:r>
          </a:p>
          <a:p>
            <a:r>
              <a:rPr lang="en-GB" sz="2400" dirty="0"/>
              <a:t>Update the factory with newsletter</a:t>
            </a:r>
          </a:p>
          <a:p>
            <a:r>
              <a:rPr lang="en-GB" sz="2400" dirty="0"/>
              <a:t>Full rectification plan needed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5B5D53-0EC9-4598-BBFE-0BE6A8FF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3EE646-1ED4-4669-A7D7-A703C17B6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6</a:t>
            </a:fld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1DC636B0-64BC-4B63-956B-37CCA93E36A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6096000" y="1087652"/>
            <a:ext cx="5312210" cy="4953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692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ifysgol Cymru Y Drindod Dewi Sant | University of Wales Trinity ...">
            <a:extLst>
              <a:ext uri="{FF2B5EF4-FFF2-40B4-BE49-F238E27FC236}">
                <a16:creationId xmlns:a16="http://schemas.microsoft.com/office/drawing/2014/main" id="{4A6D868D-5DF8-4362-BAB2-662C08D503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695" y="147590"/>
            <a:ext cx="1880123" cy="940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rown Holdings, Inc. | LinkedIn">
            <a:extLst>
              <a:ext uri="{FF2B5EF4-FFF2-40B4-BE49-F238E27FC236}">
                <a16:creationId xmlns:a16="http://schemas.microsoft.com/office/drawing/2014/main" id="{20969CFE-0239-43FE-95BF-8D80C59D4E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168" y="-1"/>
            <a:ext cx="1589835" cy="150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C7308F-C1A5-47B7-AA1B-7D1A96A2E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298" y="644006"/>
            <a:ext cx="8596668" cy="477726"/>
          </a:xfrm>
        </p:spPr>
        <p:txBody>
          <a:bodyPr>
            <a:noAutofit/>
          </a:bodyPr>
          <a:lstStyle/>
          <a:p>
            <a:pPr algn="ctr"/>
            <a:r>
              <a:rPr lang="en-GB" sz="2400" u="sng" dirty="0"/>
              <a:t>How to succeed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060FA4-E31C-410B-AFE7-C77D15B936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4650" y="1565378"/>
            <a:ext cx="4184034" cy="3998258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5B5D53-0EC9-4598-BBFE-0BE6A8FF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7242" y="6001562"/>
            <a:ext cx="6297612" cy="365125"/>
          </a:xfrm>
        </p:spPr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3EE646-1ED4-4669-A7D7-A703C17B6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7</a:t>
            </a:fld>
            <a:endParaRPr lang="en-GB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B72DB4B-3B91-4C5F-BF35-CF6D2FDBE14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447298" y="2585646"/>
            <a:ext cx="5067166" cy="3415916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7EB390F6-EAE5-4986-BE33-9E31DCBE68F3}"/>
              </a:ext>
            </a:extLst>
          </p:cNvPr>
          <p:cNvGrpSpPr/>
          <p:nvPr/>
        </p:nvGrpSpPr>
        <p:grpSpPr>
          <a:xfrm>
            <a:off x="5938012" y="1454287"/>
            <a:ext cx="5969002" cy="4729837"/>
            <a:chOff x="0" y="0"/>
            <a:chExt cx="7315201" cy="61214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294236E5-00A9-4836-91E9-BAB105C26494}"/>
                </a:ext>
              </a:extLst>
            </p:cNvPr>
            <p:cNvSpPr/>
            <p:nvPr/>
          </p:nvSpPr>
          <p:spPr>
            <a:xfrm>
              <a:off x="2777067" y="0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Project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291B0F6-1F92-47DD-AC57-A19B4BA33D7D}"/>
                </a:ext>
              </a:extLst>
            </p:cNvPr>
            <p:cNvSpPr/>
            <p:nvPr/>
          </p:nvSpPr>
          <p:spPr>
            <a:xfrm>
              <a:off x="0" y="1168400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A.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Initiation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2912738-4377-46AE-9FF8-ED8D6C47434E}"/>
                </a:ext>
              </a:extLst>
            </p:cNvPr>
            <p:cNvSpPr/>
            <p:nvPr/>
          </p:nvSpPr>
          <p:spPr>
            <a:xfrm>
              <a:off x="2015067" y="1168400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B.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Planning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2CE0E849-C411-42FD-B999-9154E2AFC08A}"/>
                </a:ext>
              </a:extLst>
            </p:cNvPr>
            <p:cNvSpPr/>
            <p:nvPr/>
          </p:nvSpPr>
          <p:spPr>
            <a:xfrm>
              <a:off x="4030134" y="1168399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C.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Execution and control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AC2F3FA6-88B4-4642-9FE8-715721B99D53}"/>
                </a:ext>
              </a:extLst>
            </p:cNvPr>
            <p:cNvSpPr/>
            <p:nvPr/>
          </p:nvSpPr>
          <p:spPr>
            <a:xfrm>
              <a:off x="6045201" y="1168399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D.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closeout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5768BE5F-AD79-4C39-995A-5A64ACABD011}"/>
                </a:ext>
              </a:extLst>
            </p:cNvPr>
            <p:cNvSpPr/>
            <p:nvPr/>
          </p:nvSpPr>
          <p:spPr>
            <a:xfrm>
              <a:off x="2015067" y="2040466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B1.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Develop WBS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5DABD2F3-0002-4E5C-B423-9E47AE9450E2}"/>
                </a:ext>
              </a:extLst>
            </p:cNvPr>
            <p:cNvSpPr/>
            <p:nvPr/>
          </p:nvSpPr>
          <p:spPr>
            <a:xfrm>
              <a:off x="2015067" y="2912532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B2.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Plan schedule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3B5BD7E-19B1-4346-AC95-95D35D19E98A}"/>
                </a:ext>
              </a:extLst>
            </p:cNvPr>
            <p:cNvSpPr/>
            <p:nvPr/>
          </p:nvSpPr>
          <p:spPr>
            <a:xfrm>
              <a:off x="2015067" y="3784598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B3.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Plan resource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9C62DE6E-C005-48AD-9F09-D128626A7C54}"/>
                </a:ext>
              </a:extLst>
            </p:cNvPr>
            <p:cNvSpPr/>
            <p:nvPr/>
          </p:nvSpPr>
          <p:spPr>
            <a:xfrm>
              <a:off x="0" y="2040466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A.1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Assign project manager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BA0BBB7-E015-43C8-8490-A39DEBB346FC}"/>
                </a:ext>
              </a:extLst>
            </p:cNvPr>
            <p:cNvSpPr/>
            <p:nvPr/>
          </p:nvSpPr>
          <p:spPr>
            <a:xfrm>
              <a:off x="0" y="2912532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A.2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Develop  A3 project tracker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EAE18B14-A524-4F2B-B2C8-E22C9CE9A486}"/>
                </a:ext>
              </a:extLst>
            </p:cNvPr>
            <p:cNvSpPr/>
            <p:nvPr/>
          </p:nvSpPr>
          <p:spPr>
            <a:xfrm>
              <a:off x="4030134" y="2040464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C1.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Manage rectification team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0D60F08A-0A1A-4B88-9BF2-E495E229EDDA}"/>
                </a:ext>
              </a:extLst>
            </p:cNvPr>
            <p:cNvSpPr/>
            <p:nvPr/>
          </p:nvSpPr>
          <p:spPr>
            <a:xfrm>
              <a:off x="4030134" y="2912531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C2.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Manage resource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055150FA-06AD-4AD5-AEFA-79C4EFB35B35}"/>
                </a:ext>
              </a:extLst>
            </p:cNvPr>
            <p:cNvSpPr/>
            <p:nvPr/>
          </p:nvSpPr>
          <p:spPr>
            <a:xfrm>
              <a:off x="4030134" y="3784597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C3.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Complete H&amp;S documentation required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532885EF-B890-4FD1-A290-824D0A3D0F2E}"/>
                </a:ext>
              </a:extLst>
            </p:cNvPr>
            <p:cNvSpPr/>
            <p:nvPr/>
          </p:nvSpPr>
          <p:spPr>
            <a:xfrm>
              <a:off x="6045201" y="2099733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D1.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Update SOP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25D8ADAB-897D-42B7-B6E2-D0496D7F3205}"/>
                </a:ext>
              </a:extLst>
            </p:cNvPr>
            <p:cNvSpPr/>
            <p:nvPr/>
          </p:nvSpPr>
          <p:spPr>
            <a:xfrm>
              <a:off x="6045201" y="3018365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D2.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Transfer project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A0E61E29-672D-453E-ABBD-547751C2903F}"/>
                </a:ext>
              </a:extLst>
            </p:cNvPr>
            <p:cNvSpPr/>
            <p:nvPr/>
          </p:nvSpPr>
          <p:spPr>
            <a:xfrm>
              <a:off x="2015067" y="4656664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B4.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Plan budget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5B29DD8E-6E6A-4BBC-A480-42842FA12D9D}"/>
                </a:ext>
              </a:extLst>
            </p:cNvPr>
            <p:cNvSpPr/>
            <p:nvPr/>
          </p:nvSpPr>
          <p:spPr>
            <a:xfrm>
              <a:off x="0" y="3784597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Set budget for project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694DD03F-C1A4-48CD-8184-51F54773DADA}"/>
                </a:ext>
              </a:extLst>
            </p:cNvPr>
            <p:cNvSpPr/>
            <p:nvPr/>
          </p:nvSpPr>
          <p:spPr>
            <a:xfrm>
              <a:off x="2015067" y="5528730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B5.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Plan MOC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D33945F3-35F3-4C10-A72F-A610859CBE11}"/>
                </a:ext>
              </a:extLst>
            </p:cNvPr>
            <p:cNvSpPr/>
            <p:nvPr/>
          </p:nvSpPr>
          <p:spPr>
            <a:xfrm>
              <a:off x="4030134" y="4656662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C4.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Manage changes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10A4DB46-BA4A-41BB-BEEB-E15FB498CA4B}"/>
                </a:ext>
              </a:extLst>
            </p:cNvPr>
            <p:cNvSpPr/>
            <p:nvPr/>
          </p:nvSpPr>
          <p:spPr>
            <a:xfrm>
              <a:off x="4047067" y="5528733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C5.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Track and manage tasks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1A6A4CBD-CC7E-4A8B-8EDB-1042A7104F99}"/>
                </a:ext>
              </a:extLst>
            </p:cNvPr>
            <p:cNvSpPr/>
            <p:nvPr/>
          </p:nvSpPr>
          <p:spPr>
            <a:xfrm>
              <a:off x="6045201" y="3784597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D3.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Document closeout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CED05DC6-4687-4CF0-B309-C402DEA3E8EB}"/>
                </a:ext>
              </a:extLst>
            </p:cNvPr>
            <p:cNvCxnSpPr/>
            <p:nvPr/>
          </p:nvCxnSpPr>
          <p:spPr>
            <a:xfrm>
              <a:off x="635000" y="1761067"/>
              <a:ext cx="0" cy="27939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10E2FAA0-3536-468C-9799-711C83DAC3FC}"/>
                </a:ext>
              </a:extLst>
            </p:cNvPr>
            <p:cNvCxnSpPr/>
            <p:nvPr/>
          </p:nvCxnSpPr>
          <p:spPr>
            <a:xfrm>
              <a:off x="635000" y="2633133"/>
              <a:ext cx="0" cy="27939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09D7B673-E917-42A0-85DC-E9519F18D6DE}"/>
                </a:ext>
              </a:extLst>
            </p:cNvPr>
            <p:cNvCxnSpPr/>
            <p:nvPr/>
          </p:nvCxnSpPr>
          <p:spPr>
            <a:xfrm>
              <a:off x="635000" y="3505199"/>
              <a:ext cx="0" cy="27939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82D538B9-BF36-4136-9852-035B2CD9A100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6680200" y="880533"/>
              <a:ext cx="1" cy="28786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53179695-9967-4256-8E6C-43B5D6AC3ACE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35000" y="880533"/>
              <a:ext cx="0" cy="28786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D10CA5C3-0AE6-4D30-B6FF-1635BE0B5EF0}"/>
                </a:ext>
              </a:extLst>
            </p:cNvPr>
            <p:cNvCxnSpPr/>
            <p:nvPr/>
          </p:nvCxnSpPr>
          <p:spPr>
            <a:xfrm>
              <a:off x="635000" y="880533"/>
              <a:ext cx="60452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0D72832F-AD3E-4F28-8AB7-DBBB8F066CEF}"/>
                </a:ext>
              </a:extLst>
            </p:cNvPr>
            <p:cNvCxnSpPr/>
            <p:nvPr/>
          </p:nvCxnSpPr>
          <p:spPr>
            <a:xfrm>
              <a:off x="3412067" y="592667"/>
              <a:ext cx="0" cy="28786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A81FF42C-D939-48DE-9D0B-289FE488746F}"/>
                </a:ext>
              </a:extLst>
            </p:cNvPr>
            <p:cNvCxnSpPr/>
            <p:nvPr/>
          </p:nvCxnSpPr>
          <p:spPr>
            <a:xfrm flipV="1">
              <a:off x="2650067" y="880533"/>
              <a:ext cx="0" cy="28786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E43887A1-F893-4D84-BD30-AD86A8EEECBA}"/>
                </a:ext>
              </a:extLst>
            </p:cNvPr>
            <p:cNvCxnSpPr/>
            <p:nvPr/>
          </p:nvCxnSpPr>
          <p:spPr>
            <a:xfrm flipV="1">
              <a:off x="4665134" y="880533"/>
              <a:ext cx="0" cy="28786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646E959B-9432-4CEF-9490-9D9B37845B19}"/>
                </a:ext>
              </a:extLst>
            </p:cNvPr>
            <p:cNvCxnSpPr/>
            <p:nvPr/>
          </p:nvCxnSpPr>
          <p:spPr>
            <a:xfrm>
              <a:off x="2650067" y="1761067"/>
              <a:ext cx="0" cy="27939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78709C01-4229-468C-8109-3B460C5E4556}"/>
                </a:ext>
              </a:extLst>
            </p:cNvPr>
            <p:cNvCxnSpPr/>
            <p:nvPr/>
          </p:nvCxnSpPr>
          <p:spPr>
            <a:xfrm>
              <a:off x="2650067" y="2633133"/>
              <a:ext cx="0" cy="27939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9AAC3992-8016-4E72-BDF3-2A870B5CF947}"/>
                </a:ext>
              </a:extLst>
            </p:cNvPr>
            <p:cNvCxnSpPr/>
            <p:nvPr/>
          </p:nvCxnSpPr>
          <p:spPr>
            <a:xfrm>
              <a:off x="2650067" y="3505199"/>
              <a:ext cx="0" cy="27939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2480D42B-260E-457D-808F-A3044F22B4C4}"/>
                </a:ext>
              </a:extLst>
            </p:cNvPr>
            <p:cNvCxnSpPr/>
            <p:nvPr/>
          </p:nvCxnSpPr>
          <p:spPr>
            <a:xfrm>
              <a:off x="2650067" y="4377265"/>
              <a:ext cx="0" cy="27939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46880142-5347-44C6-9F04-69A565602532}"/>
                </a:ext>
              </a:extLst>
            </p:cNvPr>
            <p:cNvCxnSpPr/>
            <p:nvPr/>
          </p:nvCxnSpPr>
          <p:spPr>
            <a:xfrm>
              <a:off x="2650067" y="5249331"/>
              <a:ext cx="0" cy="27939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4549321A-D1D9-4B82-A597-606BDFCD6410}"/>
                </a:ext>
              </a:extLst>
            </p:cNvPr>
            <p:cNvCxnSpPr/>
            <p:nvPr/>
          </p:nvCxnSpPr>
          <p:spPr>
            <a:xfrm>
              <a:off x="4665134" y="1761066"/>
              <a:ext cx="0" cy="27939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8E89FB7E-425A-4038-94A7-765C48282165}"/>
                </a:ext>
              </a:extLst>
            </p:cNvPr>
            <p:cNvCxnSpPr/>
            <p:nvPr/>
          </p:nvCxnSpPr>
          <p:spPr>
            <a:xfrm>
              <a:off x="4665134" y="2633131"/>
              <a:ext cx="0" cy="279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88356ACC-E3C6-41E7-AAD3-5D939521D958}"/>
                </a:ext>
              </a:extLst>
            </p:cNvPr>
            <p:cNvCxnSpPr/>
            <p:nvPr/>
          </p:nvCxnSpPr>
          <p:spPr>
            <a:xfrm>
              <a:off x="4665134" y="3505198"/>
              <a:ext cx="0" cy="27939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A1BE7B75-295D-4ECC-884A-161261B5BEEF}"/>
                </a:ext>
              </a:extLst>
            </p:cNvPr>
            <p:cNvCxnSpPr/>
            <p:nvPr/>
          </p:nvCxnSpPr>
          <p:spPr>
            <a:xfrm>
              <a:off x="4665134" y="4377264"/>
              <a:ext cx="0" cy="27939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8A6D814B-DE7F-4FFA-AE3C-1893328763F2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665133" y="5249329"/>
              <a:ext cx="1" cy="27939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BEC97321-0359-41A6-BFFE-E3F783849F23}"/>
                </a:ext>
              </a:extLst>
            </p:cNvPr>
            <p:cNvCxnSpPr/>
            <p:nvPr/>
          </p:nvCxnSpPr>
          <p:spPr>
            <a:xfrm>
              <a:off x="6680201" y="1761066"/>
              <a:ext cx="0" cy="33866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5463E557-A1DB-4ED2-B579-B7D646ECB217}"/>
                </a:ext>
              </a:extLst>
            </p:cNvPr>
            <p:cNvCxnSpPr/>
            <p:nvPr/>
          </p:nvCxnSpPr>
          <p:spPr>
            <a:xfrm>
              <a:off x="6680201" y="2692400"/>
              <a:ext cx="0" cy="32596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1641B89-A205-4D99-A8C5-BEB2C91983CE}"/>
                </a:ext>
              </a:extLst>
            </p:cNvPr>
            <p:cNvCxnSpPr/>
            <p:nvPr/>
          </p:nvCxnSpPr>
          <p:spPr>
            <a:xfrm>
              <a:off x="6680201" y="3611032"/>
              <a:ext cx="0" cy="17356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6" name="Title 1">
            <a:extLst>
              <a:ext uri="{FF2B5EF4-FFF2-40B4-BE49-F238E27FC236}">
                <a16:creationId xmlns:a16="http://schemas.microsoft.com/office/drawing/2014/main" id="{E4795A86-EF2F-43A0-8DCB-524DF2499444}"/>
              </a:ext>
            </a:extLst>
          </p:cNvPr>
          <p:cNvSpPr txBox="1">
            <a:spLocks/>
          </p:cNvSpPr>
          <p:nvPr/>
        </p:nvSpPr>
        <p:spPr>
          <a:xfrm>
            <a:off x="950136" y="2153782"/>
            <a:ext cx="4060632" cy="47772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2400" dirty="0">
                <a:solidFill>
                  <a:schemeClr val="tx1"/>
                </a:solidFill>
              </a:rPr>
              <a:t>PPM(Project Priority Matrix)</a:t>
            </a:r>
          </a:p>
        </p:txBody>
      </p:sp>
      <p:sp>
        <p:nvSpPr>
          <p:cNvPr id="58" name="Title 1">
            <a:extLst>
              <a:ext uri="{FF2B5EF4-FFF2-40B4-BE49-F238E27FC236}">
                <a16:creationId xmlns:a16="http://schemas.microsoft.com/office/drawing/2014/main" id="{E735053C-F4D6-4DBE-8EB5-C725A3155778}"/>
              </a:ext>
            </a:extLst>
          </p:cNvPr>
          <p:cNvSpPr txBox="1">
            <a:spLocks/>
          </p:cNvSpPr>
          <p:nvPr/>
        </p:nvSpPr>
        <p:spPr>
          <a:xfrm>
            <a:off x="6513477" y="976561"/>
            <a:ext cx="4426444" cy="47772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2400" dirty="0">
                <a:solidFill>
                  <a:schemeClr val="tx1"/>
                </a:solidFill>
              </a:rPr>
              <a:t>WBS(Work Break Down Structure)</a:t>
            </a:r>
          </a:p>
        </p:txBody>
      </p:sp>
    </p:spTree>
    <p:extLst>
      <p:ext uri="{BB962C8B-B14F-4D97-AF65-F5344CB8AC3E}">
        <p14:creationId xmlns:p14="http://schemas.microsoft.com/office/powerpoint/2010/main" val="2614703976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ifysgol Cymru Y Drindod Dewi Sant | University of Wales Trinity ...">
            <a:extLst>
              <a:ext uri="{FF2B5EF4-FFF2-40B4-BE49-F238E27FC236}">
                <a16:creationId xmlns:a16="http://schemas.microsoft.com/office/drawing/2014/main" id="{4A6D868D-5DF8-4362-BAB2-662C08D503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695" y="147590"/>
            <a:ext cx="1880123" cy="940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rown Holdings, Inc. | LinkedIn">
            <a:extLst>
              <a:ext uri="{FF2B5EF4-FFF2-40B4-BE49-F238E27FC236}">
                <a16:creationId xmlns:a16="http://schemas.microsoft.com/office/drawing/2014/main" id="{20969CFE-0239-43FE-95BF-8D80C59D4E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168" y="-1"/>
            <a:ext cx="1589835" cy="150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C7308F-C1A5-47B7-AA1B-7D1A96A2E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1087652"/>
            <a:ext cx="8596668" cy="477726"/>
          </a:xfrm>
        </p:spPr>
        <p:txBody>
          <a:bodyPr>
            <a:noAutofit/>
          </a:bodyPr>
          <a:lstStyle/>
          <a:p>
            <a:pPr algn="ctr"/>
            <a:r>
              <a:rPr lang="en-GB" sz="2400" u="sng" dirty="0"/>
              <a:t>Allocating roles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060FA4-E31C-410B-AFE7-C77D15B936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4650" y="1565378"/>
            <a:ext cx="4184034" cy="3998258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5B5D53-0EC9-4598-BBFE-0BE6A8FF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7242" y="6001562"/>
            <a:ext cx="6297612" cy="365125"/>
          </a:xfrm>
        </p:spPr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3EE646-1ED4-4669-A7D7-A703C17B6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8</a:t>
            </a:fld>
            <a:endParaRPr lang="en-GB" dirty="0"/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A375B3B2-6005-436E-B0C6-42961D0053CD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615958329"/>
              </p:ext>
            </p:extLst>
          </p:nvPr>
        </p:nvGraphicFramePr>
        <p:xfrm>
          <a:off x="433136" y="1605178"/>
          <a:ext cx="8596668" cy="434008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298334">
                  <a:extLst>
                    <a:ext uri="{9D8B030D-6E8A-4147-A177-3AD203B41FA5}">
                      <a16:colId xmlns:a16="http://schemas.microsoft.com/office/drawing/2014/main" val="3726588837"/>
                    </a:ext>
                  </a:extLst>
                </a:gridCol>
                <a:gridCol w="4298334">
                  <a:extLst>
                    <a:ext uri="{9D8B030D-6E8A-4147-A177-3AD203B41FA5}">
                      <a16:colId xmlns:a16="http://schemas.microsoft.com/office/drawing/2014/main" val="3762604242"/>
                    </a:ext>
                  </a:extLst>
                </a:gridCol>
              </a:tblGrid>
              <a:tr h="3338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Team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108" marR="50108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Roles 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108" marR="50108" marT="0" marB="0"/>
                </a:tc>
                <a:extLst>
                  <a:ext uri="{0D108BD9-81ED-4DB2-BD59-A6C34878D82A}">
                    <a16:rowId xmlns:a16="http://schemas.microsoft.com/office/drawing/2014/main" val="4226471534"/>
                  </a:ext>
                </a:extLst>
              </a:tr>
              <a:tr h="100155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Production Manager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Colleague A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108" marR="50108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Chair, Project manager, timing Plan, problem-solving techniques, assign tasks, A3 tracker, set the budget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108" marR="50108" marT="0" marB="0"/>
                </a:tc>
                <a:extLst>
                  <a:ext uri="{0D108BD9-81ED-4DB2-BD59-A6C34878D82A}">
                    <a16:rowId xmlns:a16="http://schemas.microsoft.com/office/drawing/2014/main" val="2048911093"/>
                  </a:ext>
                </a:extLst>
              </a:tr>
              <a:tr h="66770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Fork Lift truck driver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Colleague B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108" marR="50108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First-person experience with defects and spoilage, assist with data gathering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108" marR="50108" marT="0" marB="0"/>
                </a:tc>
                <a:extLst>
                  <a:ext uri="{0D108BD9-81ED-4DB2-BD59-A6C34878D82A}">
                    <a16:rowId xmlns:a16="http://schemas.microsoft.com/office/drawing/2014/main" val="3369606015"/>
                  </a:ext>
                </a:extLst>
              </a:tr>
              <a:tr h="100155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Production Engineer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Colleague C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108" marR="50108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Hands-on, solutions, data gathering, assist with weekly newsletter, manage resource, manage change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108" marR="50108" marT="0" marB="0"/>
                </a:tc>
                <a:extLst>
                  <a:ext uri="{0D108BD9-81ED-4DB2-BD59-A6C34878D82A}">
                    <a16:rowId xmlns:a16="http://schemas.microsoft.com/office/drawing/2014/main" val="1210592557"/>
                  </a:ext>
                </a:extLst>
              </a:tr>
              <a:tr h="133541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Tooling Engineer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Me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108" marR="50108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Maintenance document, asses' capabilities, solution techniques, timing plan, computer literate, newsletter, SOP writing, transfer project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108" marR="50108" marT="0" marB="0"/>
                </a:tc>
                <a:extLst>
                  <a:ext uri="{0D108BD9-81ED-4DB2-BD59-A6C34878D82A}">
                    <a16:rowId xmlns:a16="http://schemas.microsoft.com/office/drawing/2014/main" val="16257147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24457784"/>
      </p:ext>
    </p:extLst>
  </p:cSld>
  <p:clrMapOvr>
    <a:masterClrMapping/>
  </p:clrMapOvr>
  <p:transition spd="slow">
    <p:push dir="u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ifysgol Cymru Y Drindod Dewi Sant | University of Wales Trinity ...">
            <a:extLst>
              <a:ext uri="{FF2B5EF4-FFF2-40B4-BE49-F238E27FC236}">
                <a16:creationId xmlns:a16="http://schemas.microsoft.com/office/drawing/2014/main" id="{4A6D868D-5DF8-4362-BAB2-662C08D503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695" y="147590"/>
            <a:ext cx="1880123" cy="940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rown Holdings, Inc. | LinkedIn">
            <a:extLst>
              <a:ext uri="{FF2B5EF4-FFF2-40B4-BE49-F238E27FC236}">
                <a16:creationId xmlns:a16="http://schemas.microsoft.com/office/drawing/2014/main" id="{20969CFE-0239-43FE-95BF-8D80C59D4E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168" y="-1"/>
            <a:ext cx="1589835" cy="150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C7308F-C1A5-47B7-AA1B-7D1A96A2E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1087652"/>
            <a:ext cx="8596668" cy="477726"/>
          </a:xfrm>
        </p:spPr>
        <p:txBody>
          <a:bodyPr>
            <a:noAutofit/>
          </a:bodyPr>
          <a:lstStyle/>
          <a:p>
            <a:pPr algn="ctr"/>
            <a:r>
              <a:rPr lang="en-GB" sz="2400" u="sng" dirty="0"/>
              <a:t>Solving Problems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060FA4-E31C-410B-AFE7-C77D15B936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4650" y="1565378"/>
            <a:ext cx="4184034" cy="3998258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5B5D53-0EC9-4598-BBFE-0BE6A8FF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7242" y="6001562"/>
            <a:ext cx="6297612" cy="365125"/>
          </a:xfrm>
        </p:spPr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3EE646-1ED4-4669-A7D7-A703C17B6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9</a:t>
            </a:fld>
            <a:endParaRPr lang="en-GB" dirty="0"/>
          </a:p>
        </p:txBody>
      </p:sp>
      <p:sp>
        <p:nvSpPr>
          <p:cNvPr id="56" name="Title 1">
            <a:extLst>
              <a:ext uri="{FF2B5EF4-FFF2-40B4-BE49-F238E27FC236}">
                <a16:creationId xmlns:a16="http://schemas.microsoft.com/office/drawing/2014/main" id="{E4795A86-EF2F-43A0-8DCB-524DF2499444}"/>
              </a:ext>
            </a:extLst>
          </p:cNvPr>
          <p:cNvSpPr txBox="1">
            <a:spLocks/>
          </p:cNvSpPr>
          <p:nvPr/>
        </p:nvSpPr>
        <p:spPr>
          <a:xfrm>
            <a:off x="739078" y="1525578"/>
            <a:ext cx="4060632" cy="47772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2400" dirty="0">
                <a:solidFill>
                  <a:schemeClr val="tx1"/>
                </a:solidFill>
              </a:rPr>
              <a:t>Fishbones Diagram</a:t>
            </a:r>
          </a:p>
        </p:txBody>
      </p:sp>
      <p:sp>
        <p:nvSpPr>
          <p:cNvPr id="58" name="Title 1">
            <a:extLst>
              <a:ext uri="{FF2B5EF4-FFF2-40B4-BE49-F238E27FC236}">
                <a16:creationId xmlns:a16="http://schemas.microsoft.com/office/drawing/2014/main" id="{E735053C-F4D6-4DBE-8EB5-C725A3155778}"/>
              </a:ext>
            </a:extLst>
          </p:cNvPr>
          <p:cNvSpPr txBox="1">
            <a:spLocks/>
          </p:cNvSpPr>
          <p:nvPr/>
        </p:nvSpPr>
        <p:spPr>
          <a:xfrm>
            <a:off x="5903495" y="1523560"/>
            <a:ext cx="4451854" cy="47772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2400" dirty="0">
                <a:solidFill>
                  <a:schemeClr val="tx1"/>
                </a:solidFill>
              </a:rPr>
              <a:t>Data Gathering Results </a:t>
            </a:r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97E7F42C-2816-407E-B04E-C0349B35B9F5}"/>
              </a:ext>
            </a:extLst>
          </p:cNvPr>
          <p:cNvPicPr>
            <a:picLocks noGrp="1"/>
          </p:cNvPicPr>
          <p:nvPr>
            <p:ph sz="half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305" y="1959473"/>
            <a:ext cx="5195739" cy="4042089"/>
          </a:xfrm>
          <a:prstGeom prst="rect">
            <a:avLst/>
          </a:prstGeom>
          <a:noFill/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4413D57-CD1A-4FDC-B75F-14E0226D48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29084" y="2319007"/>
            <a:ext cx="5400675" cy="34855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231739"/>
      </p:ext>
    </p:extLst>
  </p:cSld>
  <p:clrMapOvr>
    <a:masterClrMapping/>
  </p:clrMapOvr>
  <p:transition spd="slow">
    <p:push dir="u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ifysgol Cymru Y Drindod Dewi Sant | University of Wales Trinity ...">
            <a:extLst>
              <a:ext uri="{FF2B5EF4-FFF2-40B4-BE49-F238E27FC236}">
                <a16:creationId xmlns:a16="http://schemas.microsoft.com/office/drawing/2014/main" id="{4A6D868D-5DF8-4362-BAB2-662C08D503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695" y="147590"/>
            <a:ext cx="1880123" cy="940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rown Holdings, Inc. | LinkedIn">
            <a:extLst>
              <a:ext uri="{FF2B5EF4-FFF2-40B4-BE49-F238E27FC236}">
                <a16:creationId xmlns:a16="http://schemas.microsoft.com/office/drawing/2014/main" id="{20969CFE-0239-43FE-95BF-8D80C59D4E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168" y="-1"/>
            <a:ext cx="1589835" cy="150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C7308F-C1A5-47B7-AA1B-7D1A96A2E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1087652"/>
            <a:ext cx="8596668" cy="477726"/>
          </a:xfrm>
        </p:spPr>
        <p:txBody>
          <a:bodyPr>
            <a:noAutofit/>
          </a:bodyPr>
          <a:lstStyle/>
          <a:p>
            <a:pPr algn="ctr"/>
            <a:r>
              <a:rPr lang="en-GB" sz="2400" u="sng" dirty="0"/>
              <a:t>Solving Problems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060FA4-E31C-410B-AFE7-C77D15B936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4650" y="1565378"/>
            <a:ext cx="4184034" cy="3998258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5B5D53-0EC9-4598-BBFE-0BE6A8FF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27242" y="6001562"/>
            <a:ext cx="6297612" cy="365125"/>
          </a:xfrm>
        </p:spPr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3EE646-1ED4-4669-A7D7-A703C17B6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10</a:t>
            </a:fld>
            <a:endParaRPr lang="en-GB" dirty="0"/>
          </a:p>
        </p:txBody>
      </p:sp>
      <p:sp>
        <p:nvSpPr>
          <p:cNvPr id="56" name="Title 1">
            <a:extLst>
              <a:ext uri="{FF2B5EF4-FFF2-40B4-BE49-F238E27FC236}">
                <a16:creationId xmlns:a16="http://schemas.microsoft.com/office/drawing/2014/main" id="{E4795A86-EF2F-43A0-8DCB-524DF2499444}"/>
              </a:ext>
            </a:extLst>
          </p:cNvPr>
          <p:cNvSpPr txBox="1">
            <a:spLocks/>
          </p:cNvSpPr>
          <p:nvPr/>
        </p:nvSpPr>
        <p:spPr>
          <a:xfrm>
            <a:off x="2603947" y="1582539"/>
            <a:ext cx="4060632" cy="47772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2400" dirty="0">
                <a:solidFill>
                  <a:schemeClr val="tx1"/>
                </a:solidFill>
              </a:rPr>
              <a:t>Weighted Chart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3EB8749-6A7A-4CF1-801E-CDB24AECB59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677863" y="2043104"/>
            <a:ext cx="7912800" cy="39584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7239224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ifysgol Cymru Y Drindod Dewi Sant | University of Wales Trinity ...">
            <a:extLst>
              <a:ext uri="{FF2B5EF4-FFF2-40B4-BE49-F238E27FC236}">
                <a16:creationId xmlns:a16="http://schemas.microsoft.com/office/drawing/2014/main" id="{4A6D868D-5DF8-4362-BAB2-662C08D503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695" y="147590"/>
            <a:ext cx="1880123" cy="940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rown Holdings, Inc. | LinkedIn">
            <a:extLst>
              <a:ext uri="{FF2B5EF4-FFF2-40B4-BE49-F238E27FC236}">
                <a16:creationId xmlns:a16="http://schemas.microsoft.com/office/drawing/2014/main" id="{20969CFE-0239-43FE-95BF-8D80C59D4E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168" y="-1"/>
            <a:ext cx="1589835" cy="150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C7308F-C1A5-47B7-AA1B-7D1A96A2E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2400" u="sng" dirty="0"/>
              <a:t>Planning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8BBE570-ED91-404A-A849-5284A7F31E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4980" y="999216"/>
            <a:ext cx="1345562" cy="358113"/>
          </a:xfrm>
        </p:spPr>
        <p:txBody>
          <a:bodyPr/>
          <a:lstStyle/>
          <a:p>
            <a:r>
              <a:rPr lang="en-GB" dirty="0"/>
              <a:t>Tasks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060FA4-E31C-410B-AFE7-C77D15B9365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18F9A640-3AC1-4AB4-8C9B-F293B8BC798C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871423690"/>
              </p:ext>
            </p:extLst>
          </p:nvPr>
        </p:nvGraphicFramePr>
        <p:xfrm>
          <a:off x="544980" y="1424121"/>
          <a:ext cx="8806179" cy="4617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57467">
                  <a:extLst>
                    <a:ext uri="{9D8B030D-6E8A-4147-A177-3AD203B41FA5}">
                      <a16:colId xmlns:a16="http://schemas.microsoft.com/office/drawing/2014/main" val="3325323673"/>
                    </a:ext>
                  </a:extLst>
                </a:gridCol>
                <a:gridCol w="1779287">
                  <a:extLst>
                    <a:ext uri="{9D8B030D-6E8A-4147-A177-3AD203B41FA5}">
                      <a16:colId xmlns:a16="http://schemas.microsoft.com/office/drawing/2014/main" val="2435592751"/>
                    </a:ext>
                  </a:extLst>
                </a:gridCol>
                <a:gridCol w="1757467">
                  <a:extLst>
                    <a:ext uri="{9D8B030D-6E8A-4147-A177-3AD203B41FA5}">
                      <a16:colId xmlns:a16="http://schemas.microsoft.com/office/drawing/2014/main" val="2992853193"/>
                    </a:ext>
                  </a:extLst>
                </a:gridCol>
                <a:gridCol w="1752508">
                  <a:extLst>
                    <a:ext uri="{9D8B030D-6E8A-4147-A177-3AD203B41FA5}">
                      <a16:colId xmlns:a16="http://schemas.microsoft.com/office/drawing/2014/main" val="153113068"/>
                    </a:ext>
                  </a:extLst>
                </a:gridCol>
                <a:gridCol w="1759450">
                  <a:extLst>
                    <a:ext uri="{9D8B030D-6E8A-4147-A177-3AD203B41FA5}">
                      <a16:colId xmlns:a16="http://schemas.microsoft.com/office/drawing/2014/main" val="1489559054"/>
                    </a:ext>
                  </a:extLst>
                </a:gridCol>
              </a:tblGrid>
              <a:tr h="113317">
                <a:tc gridSpan="5"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Reduction of Spoilage reduce costs MIT Project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0043597"/>
                  </a:ext>
                </a:extLst>
              </a:tr>
              <a:tr h="22520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Responsible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WBS (ref)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Activity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Duration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Start Date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Finish Date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extLst>
                  <a:ext uri="{0D108BD9-81ED-4DB2-BD59-A6C34878D82A}">
                    <a16:rowId xmlns:a16="http://schemas.microsoft.com/office/drawing/2014/main" val="582386001"/>
                  </a:ext>
                </a:extLst>
              </a:tr>
              <a:tr h="1133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Project start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n/a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8-5-2019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19-6-2019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extLst>
                  <a:ext uri="{0D108BD9-81ED-4DB2-BD59-A6C34878D82A}">
                    <a16:rowId xmlns:a16="http://schemas.microsoft.com/office/drawing/2014/main" val="3036365841"/>
                  </a:ext>
                </a:extLst>
              </a:tr>
              <a:tr h="110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A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Decide Roles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½ day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9-5-2019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9-5-2019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extLst>
                  <a:ext uri="{0D108BD9-81ED-4DB2-BD59-A6C34878D82A}">
                    <a16:rowId xmlns:a16="http://schemas.microsoft.com/office/drawing/2014/main" val="4096554569"/>
                  </a:ext>
                </a:extLst>
              </a:tr>
              <a:tr h="22744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A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Decide Project Lead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½ day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9-5-2019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9-5-2019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extLst>
                  <a:ext uri="{0D108BD9-81ED-4DB2-BD59-A6C34878D82A}">
                    <a16:rowId xmlns:a16="http://schemas.microsoft.com/office/drawing/2014/main" val="2993142693"/>
                  </a:ext>
                </a:extLst>
              </a:tr>
              <a:tr h="2213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All team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Brainstorming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3 days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10-5-2019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14-5-2019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extLst>
                  <a:ext uri="{0D108BD9-81ED-4DB2-BD59-A6C34878D82A}">
                    <a16:rowId xmlns:a16="http://schemas.microsoft.com/office/drawing/2014/main" val="1308248631"/>
                  </a:ext>
                </a:extLst>
              </a:tr>
              <a:tr h="22744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Project team/everyone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Specify tasks 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1 day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15-5-2019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16-5-2019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extLst>
                  <a:ext uri="{0D108BD9-81ED-4DB2-BD59-A6C34878D82A}">
                    <a16:rowId xmlns:a16="http://schemas.microsoft.com/office/drawing/2014/main" val="2010607581"/>
                  </a:ext>
                </a:extLst>
              </a:tr>
              <a:tr h="221334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B/C/D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Data gathering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5days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16-5-2019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23-5-2019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extLst>
                  <a:ext uri="{0D108BD9-81ED-4DB2-BD59-A6C34878D82A}">
                    <a16:rowId xmlns:a16="http://schemas.microsoft.com/office/drawing/2014/main" val="1988018002"/>
                  </a:ext>
                </a:extLst>
              </a:tr>
              <a:tr h="3354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B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Compile results into chart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1 day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24-5-2019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25-5-2019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extLst>
                  <a:ext uri="{0D108BD9-81ED-4DB2-BD59-A6C34878D82A}">
                    <a16:rowId xmlns:a16="http://schemas.microsoft.com/office/drawing/2014/main" val="3620804211"/>
                  </a:ext>
                </a:extLst>
              </a:tr>
              <a:tr h="3415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C/D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Compile/Issue newsletter to factory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5 days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20-5-2019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25-5-2019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extLst>
                  <a:ext uri="{0D108BD9-81ED-4DB2-BD59-A6C34878D82A}">
                    <a16:rowId xmlns:a16="http://schemas.microsoft.com/office/drawing/2014/main" val="2623661568"/>
                  </a:ext>
                </a:extLst>
              </a:tr>
              <a:tr h="3354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B/C/D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Weigh results consider scope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1 day 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27-5-2019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28-5-2019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extLst>
                  <a:ext uri="{0D108BD9-81ED-4DB2-BD59-A6C34878D82A}">
                    <a16:rowId xmlns:a16="http://schemas.microsoft.com/office/drawing/2014/main" val="3618076961"/>
                  </a:ext>
                </a:extLst>
              </a:tr>
              <a:tr h="22744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A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Address stakeholders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1 day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29-5-2019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30-5-2019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extLst>
                  <a:ext uri="{0D108BD9-81ED-4DB2-BD59-A6C34878D82A}">
                    <a16:rowId xmlns:a16="http://schemas.microsoft.com/office/drawing/2014/main" val="3872961013"/>
                  </a:ext>
                </a:extLst>
              </a:tr>
              <a:tr h="34035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All team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Decide on solution using data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2 days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28-5-2019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30-5-2019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extLst>
                  <a:ext uri="{0D108BD9-81ED-4DB2-BD59-A6C34878D82A}">
                    <a16:rowId xmlns:a16="http://schemas.microsoft.com/office/drawing/2014/main" val="2074308382"/>
                  </a:ext>
                </a:extLst>
              </a:tr>
              <a:tr h="33546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B/C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Plan for rectification work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2 day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31-5-2019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3-6-2019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extLst>
                  <a:ext uri="{0D108BD9-81ED-4DB2-BD59-A6C34878D82A}">
                    <a16:rowId xmlns:a16="http://schemas.microsoft.com/office/drawing/2014/main" val="3913433685"/>
                  </a:ext>
                </a:extLst>
              </a:tr>
              <a:tr h="34158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A/B/C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Discuss with stakeholders 2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1 day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3-6-2019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4-6-2016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extLst>
                  <a:ext uri="{0D108BD9-81ED-4DB2-BD59-A6C34878D82A}">
                    <a16:rowId xmlns:a16="http://schemas.microsoft.com/office/drawing/2014/main" val="3787779342"/>
                  </a:ext>
                </a:extLst>
              </a:tr>
              <a:tr h="22520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C/D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Implement improvements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6 days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5-5-2019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13-6-2019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extLst>
                  <a:ext uri="{0D108BD9-81ED-4DB2-BD59-A6C34878D82A}">
                    <a16:rowId xmlns:a16="http://schemas.microsoft.com/office/drawing/2014/main" val="1068812050"/>
                  </a:ext>
                </a:extLst>
              </a:tr>
              <a:tr h="1133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D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review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n/a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13-5-2019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19-5-2019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extLst>
                  <a:ext uri="{0D108BD9-81ED-4DB2-BD59-A6C34878D82A}">
                    <a16:rowId xmlns:a16="http://schemas.microsoft.com/office/drawing/2014/main" val="3898754514"/>
                  </a:ext>
                </a:extLst>
              </a:tr>
              <a:tr h="225206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B/C/D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Newsletter to factory 2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3days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17-6-2019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19-5-2019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extLst>
                  <a:ext uri="{0D108BD9-81ED-4DB2-BD59-A6C34878D82A}">
                    <a16:rowId xmlns:a16="http://schemas.microsoft.com/office/drawing/2014/main" val="3078080197"/>
                  </a:ext>
                </a:extLst>
              </a:tr>
              <a:tr h="1133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All team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Handover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n/a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19-6-2019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19-6-2019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extLst>
                  <a:ext uri="{0D108BD9-81ED-4DB2-BD59-A6C34878D82A}">
                    <a16:rowId xmlns:a16="http://schemas.microsoft.com/office/drawing/2014/main" val="437852154"/>
                  </a:ext>
                </a:extLst>
              </a:tr>
              <a:tr h="11005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All team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Reflect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n/a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26-6-2019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26-6-2019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extLst>
                  <a:ext uri="{0D108BD9-81ED-4DB2-BD59-A6C34878D82A}">
                    <a16:rowId xmlns:a16="http://schemas.microsoft.com/office/drawing/2014/main" val="3457022138"/>
                  </a:ext>
                </a:extLst>
              </a:tr>
              <a:tr h="113317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  <a:tabLst>
                          <a:tab pos="2371725" algn="l"/>
                        </a:tabLst>
                      </a:pPr>
                      <a:r>
                        <a:rPr lang="en-GB" sz="500" dirty="0">
                          <a:effectLst/>
                        </a:rPr>
                        <a:t> </a:t>
                      </a:r>
                      <a:endParaRPr lang="en-GB" sz="5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1513" marR="31513" marT="0" marB="0"/>
                </a:tc>
                <a:extLst>
                  <a:ext uri="{0D108BD9-81ED-4DB2-BD59-A6C34878D82A}">
                    <a16:rowId xmlns:a16="http://schemas.microsoft.com/office/drawing/2014/main" val="3156541914"/>
                  </a:ext>
                </a:extLst>
              </a:tr>
            </a:tbl>
          </a:graphicData>
        </a:graphic>
      </p:graphicFrame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5B5D53-0EC9-4598-BBFE-0BE6A8FF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3EE646-1ED4-4669-A7D7-A703C17B6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11</a:t>
            </a:fld>
            <a:endParaRPr lang="en-GB" dirty="0"/>
          </a:p>
        </p:txBody>
      </p:sp>
      <p:sp>
        <p:nvSpPr>
          <p:cNvPr id="56" name="Title 1">
            <a:extLst>
              <a:ext uri="{FF2B5EF4-FFF2-40B4-BE49-F238E27FC236}">
                <a16:creationId xmlns:a16="http://schemas.microsoft.com/office/drawing/2014/main" id="{E4795A86-EF2F-43A0-8DCB-524DF2499444}"/>
              </a:ext>
            </a:extLst>
          </p:cNvPr>
          <p:cNvSpPr txBox="1">
            <a:spLocks/>
          </p:cNvSpPr>
          <p:nvPr/>
        </p:nvSpPr>
        <p:spPr>
          <a:xfrm>
            <a:off x="675744" y="2835780"/>
            <a:ext cx="4185622" cy="320558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48905055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ifysgol Cymru Y Drindod Dewi Sant | University of Wales Trinity ...">
            <a:extLst>
              <a:ext uri="{FF2B5EF4-FFF2-40B4-BE49-F238E27FC236}">
                <a16:creationId xmlns:a16="http://schemas.microsoft.com/office/drawing/2014/main" id="{4A6D868D-5DF8-4362-BAB2-662C08D503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695" y="147590"/>
            <a:ext cx="1880123" cy="940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rown Holdings, Inc. | LinkedIn">
            <a:extLst>
              <a:ext uri="{FF2B5EF4-FFF2-40B4-BE49-F238E27FC236}">
                <a16:creationId xmlns:a16="http://schemas.microsoft.com/office/drawing/2014/main" id="{20969CFE-0239-43FE-95BF-8D80C59D4E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168" y="-1"/>
            <a:ext cx="1589835" cy="150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C7308F-C1A5-47B7-AA1B-7D1A96A2E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2400" u="sng" dirty="0"/>
              <a:t>Planning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08BBE570-ED91-404A-A849-5284A7F31E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03983" y="1164702"/>
            <a:ext cx="1943369" cy="358113"/>
          </a:xfrm>
        </p:spPr>
        <p:txBody>
          <a:bodyPr/>
          <a:lstStyle/>
          <a:p>
            <a:r>
              <a:rPr lang="en-GB" dirty="0"/>
              <a:t>Gantt Chart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060FA4-E31C-410B-AFE7-C77D15B9365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5B5D53-0EC9-4598-BBFE-0BE6A8FF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3EE646-1ED4-4669-A7D7-A703C17B6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12</a:t>
            </a:fld>
            <a:endParaRPr lang="en-GB" dirty="0"/>
          </a:p>
        </p:txBody>
      </p:sp>
      <p:sp>
        <p:nvSpPr>
          <p:cNvPr id="56" name="Title 1">
            <a:extLst>
              <a:ext uri="{FF2B5EF4-FFF2-40B4-BE49-F238E27FC236}">
                <a16:creationId xmlns:a16="http://schemas.microsoft.com/office/drawing/2014/main" id="{E4795A86-EF2F-43A0-8DCB-524DF2499444}"/>
              </a:ext>
            </a:extLst>
          </p:cNvPr>
          <p:cNvSpPr txBox="1">
            <a:spLocks/>
          </p:cNvSpPr>
          <p:nvPr/>
        </p:nvSpPr>
        <p:spPr>
          <a:xfrm>
            <a:off x="675744" y="2835780"/>
            <a:ext cx="4185622" cy="320558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endParaRPr lang="en-GB" sz="2400" dirty="0"/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649D7A02-C239-4414-9A1A-A0E3C72DF0F0}"/>
              </a:ext>
            </a:extLst>
          </p:cNvPr>
          <p:cNvPicPr>
            <a:picLocks noGrp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465222" y="1572083"/>
            <a:ext cx="11049444" cy="4469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4707268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ifysgol Cymru Y Drindod Dewi Sant | University of Wales Trinity ...">
            <a:extLst>
              <a:ext uri="{FF2B5EF4-FFF2-40B4-BE49-F238E27FC236}">
                <a16:creationId xmlns:a16="http://schemas.microsoft.com/office/drawing/2014/main" id="{4A6D868D-5DF8-4362-BAB2-662C08D503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695" y="147590"/>
            <a:ext cx="1880123" cy="940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rown Holdings, Inc. | LinkedIn">
            <a:extLst>
              <a:ext uri="{FF2B5EF4-FFF2-40B4-BE49-F238E27FC236}">
                <a16:creationId xmlns:a16="http://schemas.microsoft.com/office/drawing/2014/main" id="{20969CFE-0239-43FE-95BF-8D80C59D4E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168" y="-1"/>
            <a:ext cx="1589835" cy="150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C7308F-C1A5-47B7-AA1B-7D1A96A2E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5745" y="945696"/>
            <a:ext cx="8596668" cy="531007"/>
          </a:xfrm>
        </p:spPr>
        <p:txBody>
          <a:bodyPr>
            <a:noAutofit/>
          </a:bodyPr>
          <a:lstStyle/>
          <a:p>
            <a:pPr algn="ctr"/>
            <a:r>
              <a:rPr lang="en-GB" sz="2400" u="sng" dirty="0"/>
              <a:t>How To Keep A Project on Point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060FA4-E31C-410B-AFE7-C77D15B9365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5B5D53-0EC9-4598-BBFE-0BE6A8FF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3EE646-1ED4-4669-A7D7-A703C17B6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13</a:t>
            </a:fld>
            <a:endParaRPr lang="en-GB" dirty="0"/>
          </a:p>
        </p:txBody>
      </p:sp>
      <p:sp>
        <p:nvSpPr>
          <p:cNvPr id="56" name="Title 1">
            <a:extLst>
              <a:ext uri="{FF2B5EF4-FFF2-40B4-BE49-F238E27FC236}">
                <a16:creationId xmlns:a16="http://schemas.microsoft.com/office/drawing/2014/main" id="{E4795A86-EF2F-43A0-8DCB-524DF2499444}"/>
              </a:ext>
            </a:extLst>
          </p:cNvPr>
          <p:cNvSpPr txBox="1">
            <a:spLocks/>
          </p:cNvSpPr>
          <p:nvPr/>
        </p:nvSpPr>
        <p:spPr>
          <a:xfrm>
            <a:off x="1040742" y="2192721"/>
            <a:ext cx="4185622" cy="320558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endParaRPr lang="en-GB" sz="24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D85083B-E7F4-4F61-B2AB-3EC314C2B0A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0546" y="1574778"/>
            <a:ext cx="4185617" cy="4491700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Common goals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Listening </a:t>
            </a:r>
          </a:p>
          <a:p>
            <a:endParaRPr lang="en-GB" dirty="0"/>
          </a:p>
          <a:p>
            <a:r>
              <a:rPr lang="en-GB" dirty="0"/>
              <a:t>Working for the good of the group</a:t>
            </a:r>
          </a:p>
          <a:p>
            <a:endParaRPr lang="en-GB" dirty="0"/>
          </a:p>
          <a:p>
            <a:r>
              <a:rPr lang="en-GB" dirty="0"/>
              <a:t>Sharing responsibilities </a:t>
            </a:r>
          </a:p>
        </p:txBody>
      </p:sp>
      <p:sp>
        <p:nvSpPr>
          <p:cNvPr id="13" name="Text Placeholder 9">
            <a:extLst>
              <a:ext uri="{FF2B5EF4-FFF2-40B4-BE49-F238E27FC236}">
                <a16:creationId xmlns:a16="http://schemas.microsoft.com/office/drawing/2014/main" id="{485B7F00-63A8-42D7-BA67-46E690B7790D}"/>
              </a:ext>
            </a:extLst>
          </p:cNvPr>
          <p:cNvSpPr txBox="1">
            <a:spLocks/>
          </p:cNvSpPr>
          <p:nvPr/>
        </p:nvSpPr>
        <p:spPr>
          <a:xfrm>
            <a:off x="7478849" y="1406297"/>
            <a:ext cx="1943369" cy="460789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2400" b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20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1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Teamwork</a:t>
            </a:r>
          </a:p>
        </p:txBody>
      </p:sp>
      <p:pic>
        <p:nvPicPr>
          <p:cNvPr id="12290" name="Picture 2" descr="2015 UK Tug of War Championships – Men 600kg Final First End - YouTube">
            <a:extLst>
              <a:ext uri="{FF2B5EF4-FFF2-40B4-BE49-F238E27FC236}">
                <a16:creationId xmlns:a16="http://schemas.microsoft.com/office/drawing/2014/main" id="{3EAFA290-1ACE-4FD7-BF63-C925450680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777" y="3848669"/>
            <a:ext cx="5096677" cy="2233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itle 4">
            <a:extLst>
              <a:ext uri="{FF2B5EF4-FFF2-40B4-BE49-F238E27FC236}">
                <a16:creationId xmlns:a16="http://schemas.microsoft.com/office/drawing/2014/main" id="{655100B3-F92E-4054-A481-AD39ED05D759}"/>
              </a:ext>
            </a:extLst>
          </p:cNvPr>
          <p:cNvSpPr txBox="1">
            <a:spLocks/>
          </p:cNvSpPr>
          <p:nvPr/>
        </p:nvSpPr>
        <p:spPr>
          <a:xfrm>
            <a:off x="5591359" y="5749540"/>
            <a:ext cx="1887490" cy="33240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1000" dirty="0">
                <a:solidFill>
                  <a:schemeClr val="tx1"/>
                </a:solidFill>
              </a:rPr>
              <a:t>Source : youthemplyment (2020)</a:t>
            </a:r>
            <a:r>
              <a:rPr lang="en-GB" sz="1000" u="sng" dirty="0">
                <a:solidFill>
                  <a:schemeClr val="tx1"/>
                </a:solidFill>
              </a:rPr>
              <a:t> </a:t>
            </a:r>
          </a:p>
        </p:txBody>
      </p:sp>
      <p:pic>
        <p:nvPicPr>
          <p:cNvPr id="1030" name="Picture 6" descr="20 Teamwork Quotes that Teach us the Power of Collaboration">
            <a:extLst>
              <a:ext uri="{FF2B5EF4-FFF2-40B4-BE49-F238E27FC236}">
                <a16:creationId xmlns:a16="http://schemas.microsoft.com/office/drawing/2014/main" id="{43D0E843-B6C1-4272-AC64-F4AB23E5D9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881" y="1398283"/>
            <a:ext cx="5133574" cy="2416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11148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ifysgol Cymru Y Drindod Dewi Sant | University of Wales Trinity ...">
            <a:extLst>
              <a:ext uri="{FF2B5EF4-FFF2-40B4-BE49-F238E27FC236}">
                <a16:creationId xmlns:a16="http://schemas.microsoft.com/office/drawing/2014/main" id="{4A6D868D-5DF8-4362-BAB2-662C08D503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695" y="147590"/>
            <a:ext cx="1880123" cy="940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rown Holdings, Inc. | LinkedIn">
            <a:extLst>
              <a:ext uri="{FF2B5EF4-FFF2-40B4-BE49-F238E27FC236}">
                <a16:creationId xmlns:a16="http://schemas.microsoft.com/office/drawing/2014/main" id="{20969CFE-0239-43FE-95BF-8D80C59D4E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168" y="-1"/>
            <a:ext cx="1589835" cy="150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C7308F-C1A5-47B7-AA1B-7D1A96A2E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030" y="899554"/>
            <a:ext cx="8596668" cy="1320800"/>
          </a:xfrm>
        </p:spPr>
        <p:txBody>
          <a:bodyPr>
            <a:noAutofit/>
          </a:bodyPr>
          <a:lstStyle/>
          <a:p>
            <a:pPr algn="ctr"/>
            <a:r>
              <a:rPr lang="en-GB" sz="2400" u="sng" dirty="0"/>
              <a:t>Summarise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060FA4-E31C-410B-AFE7-C77D15B9365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5B5D53-0EC9-4598-BBFE-0BE6A8FF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3EE646-1ED4-4669-A7D7-A703C17B6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14</a:t>
            </a:fld>
            <a:endParaRPr lang="en-GB" dirty="0"/>
          </a:p>
        </p:txBody>
      </p:sp>
      <p:sp>
        <p:nvSpPr>
          <p:cNvPr id="56" name="Title 1">
            <a:extLst>
              <a:ext uri="{FF2B5EF4-FFF2-40B4-BE49-F238E27FC236}">
                <a16:creationId xmlns:a16="http://schemas.microsoft.com/office/drawing/2014/main" id="{E4795A86-EF2F-43A0-8DCB-524DF2499444}"/>
              </a:ext>
            </a:extLst>
          </p:cNvPr>
          <p:cNvSpPr txBox="1">
            <a:spLocks/>
          </p:cNvSpPr>
          <p:nvPr/>
        </p:nvSpPr>
        <p:spPr>
          <a:xfrm>
            <a:off x="470865" y="1758112"/>
            <a:ext cx="4185622" cy="3205581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endParaRPr lang="en-GB" sz="2400" dirty="0"/>
          </a:p>
        </p:txBody>
      </p:sp>
      <p:pic>
        <p:nvPicPr>
          <p:cNvPr id="14" name="Picture 2" descr="Metal Monday: Scrapping Food Cans">
            <a:extLst>
              <a:ext uri="{FF2B5EF4-FFF2-40B4-BE49-F238E27FC236}">
                <a16:creationId xmlns:a16="http://schemas.microsoft.com/office/drawing/2014/main" id="{82C4C05B-6957-447D-91C3-C9187BD521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977" y="1451946"/>
            <a:ext cx="5057682" cy="3692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4" descr="Clipart Money Graph">
            <a:extLst>
              <a:ext uri="{FF2B5EF4-FFF2-40B4-BE49-F238E27FC236}">
                <a16:creationId xmlns:a16="http://schemas.microsoft.com/office/drawing/2014/main" id="{FE7D5EF9-90BE-42C4-8D4C-80910F8B98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3623" y="1509078"/>
            <a:ext cx="4914817" cy="3880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Content Placeholder 16">
            <a:extLst>
              <a:ext uri="{FF2B5EF4-FFF2-40B4-BE49-F238E27FC236}">
                <a16:creationId xmlns:a16="http://schemas.microsoft.com/office/drawing/2014/main" id="{F5181C85-FB8F-471A-ABC4-47C78C385599}"/>
              </a:ext>
            </a:extLst>
          </p:cNvPr>
          <p:cNvPicPr>
            <a:picLocks/>
          </p:cNvPicPr>
          <p:nvPr/>
        </p:nvPicPr>
        <p:blipFill>
          <a:blip r:embed="rId6" cstate="print">
            <a:lum bright="12000" contrast="4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5130" y="1566246"/>
            <a:ext cx="4914818" cy="4005716"/>
          </a:xfrm>
          <a:prstGeom prst="rect">
            <a:avLst/>
          </a:prstGeom>
          <a:noFill/>
        </p:spPr>
      </p:pic>
      <p:pic>
        <p:nvPicPr>
          <p:cNvPr id="17" name="Content Placeholder 5">
            <a:extLst>
              <a:ext uri="{FF2B5EF4-FFF2-40B4-BE49-F238E27FC236}">
                <a16:creationId xmlns:a16="http://schemas.microsoft.com/office/drawing/2014/main" id="{C9F0F297-8B81-44EF-BE16-8A650F42F7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89442" y="1509078"/>
            <a:ext cx="4195179" cy="4283810"/>
          </a:xfrm>
          <a:prstGeom prst="rect">
            <a:avLst/>
          </a:prstGeom>
        </p:spPr>
      </p:pic>
      <p:pic>
        <p:nvPicPr>
          <p:cNvPr id="18" name="Content Placeholder 6">
            <a:extLst>
              <a:ext uri="{FF2B5EF4-FFF2-40B4-BE49-F238E27FC236}">
                <a16:creationId xmlns:a16="http://schemas.microsoft.com/office/drawing/2014/main" id="{349AAC7A-2018-4B7E-912F-EFA076A4377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6862" y="1652944"/>
            <a:ext cx="5067166" cy="3415916"/>
          </a:xfrm>
          <a:prstGeom prst="rect">
            <a:avLst/>
          </a:pr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ED5EA346-47C5-4B81-B35B-DA9231C02A61}"/>
              </a:ext>
            </a:extLst>
          </p:cNvPr>
          <p:cNvGrpSpPr/>
          <p:nvPr/>
        </p:nvGrpSpPr>
        <p:grpSpPr>
          <a:xfrm>
            <a:off x="5143372" y="1314315"/>
            <a:ext cx="5969002" cy="4030342"/>
            <a:chOff x="0" y="0"/>
            <a:chExt cx="7315201" cy="6121400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C35AC5B-4231-4063-914C-A223F1DE64B5}"/>
                </a:ext>
              </a:extLst>
            </p:cNvPr>
            <p:cNvSpPr/>
            <p:nvPr/>
          </p:nvSpPr>
          <p:spPr>
            <a:xfrm>
              <a:off x="2777067" y="0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Project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36968A43-FF1A-4C18-9977-070DE67AB619}"/>
                </a:ext>
              </a:extLst>
            </p:cNvPr>
            <p:cNvSpPr/>
            <p:nvPr/>
          </p:nvSpPr>
          <p:spPr>
            <a:xfrm>
              <a:off x="0" y="1168400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A.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Initiation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381326E-7664-4EFA-A5E1-1ACB2D4EFA10}"/>
                </a:ext>
              </a:extLst>
            </p:cNvPr>
            <p:cNvSpPr/>
            <p:nvPr/>
          </p:nvSpPr>
          <p:spPr>
            <a:xfrm>
              <a:off x="2015067" y="1168400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B.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Planning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A9CBD25F-8694-4517-8CED-4EAFDA129425}"/>
                </a:ext>
              </a:extLst>
            </p:cNvPr>
            <p:cNvSpPr/>
            <p:nvPr/>
          </p:nvSpPr>
          <p:spPr>
            <a:xfrm>
              <a:off x="4030134" y="1168399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C.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Execution and control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4C1FF1E8-C62A-4310-8002-CF156E61F8C1}"/>
                </a:ext>
              </a:extLst>
            </p:cNvPr>
            <p:cNvSpPr/>
            <p:nvPr/>
          </p:nvSpPr>
          <p:spPr>
            <a:xfrm>
              <a:off x="6045201" y="1168399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D.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closeout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9589C9C8-5B27-495D-ADE8-A5B73F11F8D7}"/>
                </a:ext>
              </a:extLst>
            </p:cNvPr>
            <p:cNvSpPr/>
            <p:nvPr/>
          </p:nvSpPr>
          <p:spPr>
            <a:xfrm>
              <a:off x="2015067" y="2040466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B1.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Develop WBS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4F99C0A7-4752-44B4-88CD-26577346DFB5}"/>
                </a:ext>
              </a:extLst>
            </p:cNvPr>
            <p:cNvSpPr/>
            <p:nvPr/>
          </p:nvSpPr>
          <p:spPr>
            <a:xfrm>
              <a:off x="2015067" y="2912532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B2.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Plan schedule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D49C439F-D44D-4307-90B2-3E11F59387F4}"/>
                </a:ext>
              </a:extLst>
            </p:cNvPr>
            <p:cNvSpPr/>
            <p:nvPr/>
          </p:nvSpPr>
          <p:spPr>
            <a:xfrm>
              <a:off x="2015067" y="3784598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B3.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Plan resource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84A06E58-A84A-4ED6-88BD-4BF412B22ED5}"/>
                </a:ext>
              </a:extLst>
            </p:cNvPr>
            <p:cNvSpPr/>
            <p:nvPr/>
          </p:nvSpPr>
          <p:spPr>
            <a:xfrm>
              <a:off x="0" y="2040466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A.1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Assign project manager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D598892D-B5C0-42F8-A95C-EA61ADFA8A71}"/>
                </a:ext>
              </a:extLst>
            </p:cNvPr>
            <p:cNvSpPr/>
            <p:nvPr/>
          </p:nvSpPr>
          <p:spPr>
            <a:xfrm>
              <a:off x="0" y="2912532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A.2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Develop  A3 project tracker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01E76B02-7831-4539-82E7-A5F90CBCA7B0}"/>
                </a:ext>
              </a:extLst>
            </p:cNvPr>
            <p:cNvSpPr/>
            <p:nvPr/>
          </p:nvSpPr>
          <p:spPr>
            <a:xfrm>
              <a:off x="4030134" y="2040464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C1.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Manage rectification team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5892827C-39CE-4EA0-AA99-C2D51669593F}"/>
                </a:ext>
              </a:extLst>
            </p:cNvPr>
            <p:cNvSpPr/>
            <p:nvPr/>
          </p:nvSpPr>
          <p:spPr>
            <a:xfrm>
              <a:off x="4030134" y="2912531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C2.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Manage resource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40BF64BE-87A8-4EE9-8D2A-E75A1D22576F}"/>
                </a:ext>
              </a:extLst>
            </p:cNvPr>
            <p:cNvSpPr/>
            <p:nvPr/>
          </p:nvSpPr>
          <p:spPr>
            <a:xfrm>
              <a:off x="4030134" y="3784597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C3.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Complete H&amp;S documentation required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9C5EA17B-28C6-494C-AB0F-8CFA21572710}"/>
                </a:ext>
              </a:extLst>
            </p:cNvPr>
            <p:cNvSpPr/>
            <p:nvPr/>
          </p:nvSpPr>
          <p:spPr>
            <a:xfrm>
              <a:off x="6045201" y="2099733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D1.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Update SOP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538B866C-272E-459B-AEAD-B17786678581}"/>
                </a:ext>
              </a:extLst>
            </p:cNvPr>
            <p:cNvSpPr/>
            <p:nvPr/>
          </p:nvSpPr>
          <p:spPr>
            <a:xfrm>
              <a:off x="6045201" y="3018365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D2.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Transfer project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4E20005F-B8C4-4B48-863A-2931B12D3855}"/>
                </a:ext>
              </a:extLst>
            </p:cNvPr>
            <p:cNvSpPr/>
            <p:nvPr/>
          </p:nvSpPr>
          <p:spPr>
            <a:xfrm>
              <a:off x="2015067" y="4656664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B4.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Plan budget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36" name="Rectangle 35">
              <a:extLst>
                <a:ext uri="{FF2B5EF4-FFF2-40B4-BE49-F238E27FC236}">
                  <a16:creationId xmlns:a16="http://schemas.microsoft.com/office/drawing/2014/main" id="{B66DA194-9933-4BA2-9D1B-5A2AFA1D5643}"/>
                </a:ext>
              </a:extLst>
            </p:cNvPr>
            <p:cNvSpPr/>
            <p:nvPr/>
          </p:nvSpPr>
          <p:spPr>
            <a:xfrm>
              <a:off x="0" y="3784597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Set budget for project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37" name="Rectangle 36">
              <a:extLst>
                <a:ext uri="{FF2B5EF4-FFF2-40B4-BE49-F238E27FC236}">
                  <a16:creationId xmlns:a16="http://schemas.microsoft.com/office/drawing/2014/main" id="{DD810F6F-6D3D-44B1-8E04-90C29CC287A7}"/>
                </a:ext>
              </a:extLst>
            </p:cNvPr>
            <p:cNvSpPr/>
            <p:nvPr/>
          </p:nvSpPr>
          <p:spPr>
            <a:xfrm>
              <a:off x="2015067" y="5528730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B5.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Plan MOC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38" name="Rectangle 37">
              <a:extLst>
                <a:ext uri="{FF2B5EF4-FFF2-40B4-BE49-F238E27FC236}">
                  <a16:creationId xmlns:a16="http://schemas.microsoft.com/office/drawing/2014/main" id="{AD94268C-025D-4465-8DC0-B6A54A294F8C}"/>
                </a:ext>
              </a:extLst>
            </p:cNvPr>
            <p:cNvSpPr/>
            <p:nvPr/>
          </p:nvSpPr>
          <p:spPr>
            <a:xfrm>
              <a:off x="4030134" y="4656662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C4.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Manage changes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79DB9B93-87C9-4C81-8243-C51F795CF47D}"/>
                </a:ext>
              </a:extLst>
            </p:cNvPr>
            <p:cNvSpPr/>
            <p:nvPr/>
          </p:nvSpPr>
          <p:spPr>
            <a:xfrm>
              <a:off x="4047067" y="5528733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C5.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Track and manage tasks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sp>
          <p:nvSpPr>
            <p:cNvPr id="40" name="Rectangle 39">
              <a:extLst>
                <a:ext uri="{FF2B5EF4-FFF2-40B4-BE49-F238E27FC236}">
                  <a16:creationId xmlns:a16="http://schemas.microsoft.com/office/drawing/2014/main" id="{5D162C72-9F8F-4565-913B-485831DCDBE4}"/>
                </a:ext>
              </a:extLst>
            </p:cNvPr>
            <p:cNvSpPr/>
            <p:nvPr/>
          </p:nvSpPr>
          <p:spPr>
            <a:xfrm>
              <a:off x="6045201" y="3784597"/>
              <a:ext cx="1270000" cy="592667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D3.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  <a:p>
              <a:pPr algn="ctr">
                <a:spcAft>
                  <a:spcPts val="0"/>
                </a:spcAft>
              </a:pPr>
              <a:r>
                <a:rPr lang="en-GB" sz="1000" kern="1200" dirty="0">
                  <a:solidFill>
                    <a:srgbClr val="FFFFFF"/>
                  </a:solidFill>
                  <a:effectLst/>
                  <a:ea typeface="Times New Roman" panose="02020603050405020304" pitchFamily="18" charset="0"/>
                  <a:cs typeface="Times New Roman" panose="02020603050405020304" pitchFamily="18" charset="0"/>
                </a:rPr>
                <a:t>Document closeout</a:t>
              </a:r>
              <a:endPara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endParaRPr>
            </a:p>
          </p:txBody>
        </p: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DEB7819D-DF22-47CA-9FAD-36BDF8EB2B72}"/>
                </a:ext>
              </a:extLst>
            </p:cNvPr>
            <p:cNvCxnSpPr/>
            <p:nvPr/>
          </p:nvCxnSpPr>
          <p:spPr>
            <a:xfrm>
              <a:off x="635000" y="1761067"/>
              <a:ext cx="0" cy="27939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1B657D67-BA77-4503-9027-F136055336DA}"/>
                </a:ext>
              </a:extLst>
            </p:cNvPr>
            <p:cNvCxnSpPr/>
            <p:nvPr/>
          </p:nvCxnSpPr>
          <p:spPr>
            <a:xfrm>
              <a:off x="635000" y="2633133"/>
              <a:ext cx="0" cy="27939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07E24221-F24A-4DF2-97E0-562AA788C60E}"/>
                </a:ext>
              </a:extLst>
            </p:cNvPr>
            <p:cNvCxnSpPr/>
            <p:nvPr/>
          </p:nvCxnSpPr>
          <p:spPr>
            <a:xfrm>
              <a:off x="635000" y="3505199"/>
              <a:ext cx="0" cy="27939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E448E138-EA27-477F-87F8-19E358F650EF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6680200" y="880533"/>
              <a:ext cx="1" cy="28786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0D82002F-EB7B-4B50-B895-73888E979116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635000" y="880533"/>
              <a:ext cx="0" cy="28786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C8894CA4-0D7E-4340-B046-08ADCEEC2CDD}"/>
                </a:ext>
              </a:extLst>
            </p:cNvPr>
            <p:cNvCxnSpPr/>
            <p:nvPr/>
          </p:nvCxnSpPr>
          <p:spPr>
            <a:xfrm>
              <a:off x="635000" y="880533"/>
              <a:ext cx="60452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>
              <a:extLst>
                <a:ext uri="{FF2B5EF4-FFF2-40B4-BE49-F238E27FC236}">
                  <a16:creationId xmlns:a16="http://schemas.microsoft.com/office/drawing/2014/main" id="{507AD3FF-0B64-4D1C-8773-038083FA0BE4}"/>
                </a:ext>
              </a:extLst>
            </p:cNvPr>
            <p:cNvCxnSpPr/>
            <p:nvPr/>
          </p:nvCxnSpPr>
          <p:spPr>
            <a:xfrm>
              <a:off x="3412067" y="592667"/>
              <a:ext cx="0" cy="28786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>
              <a:extLst>
                <a:ext uri="{FF2B5EF4-FFF2-40B4-BE49-F238E27FC236}">
                  <a16:creationId xmlns:a16="http://schemas.microsoft.com/office/drawing/2014/main" id="{D7C8E209-2E3B-422F-87EC-3946F9CD6C19}"/>
                </a:ext>
              </a:extLst>
            </p:cNvPr>
            <p:cNvCxnSpPr/>
            <p:nvPr/>
          </p:nvCxnSpPr>
          <p:spPr>
            <a:xfrm flipV="1">
              <a:off x="2650067" y="880533"/>
              <a:ext cx="0" cy="28786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21B7054C-074F-4E23-90A6-3A003D514D6B}"/>
                </a:ext>
              </a:extLst>
            </p:cNvPr>
            <p:cNvCxnSpPr/>
            <p:nvPr/>
          </p:nvCxnSpPr>
          <p:spPr>
            <a:xfrm flipV="1">
              <a:off x="4665134" y="880533"/>
              <a:ext cx="0" cy="287866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>
              <a:extLst>
                <a:ext uri="{FF2B5EF4-FFF2-40B4-BE49-F238E27FC236}">
                  <a16:creationId xmlns:a16="http://schemas.microsoft.com/office/drawing/2014/main" id="{2D5502F9-8E3E-4181-BA35-8F267A25EDBA}"/>
                </a:ext>
              </a:extLst>
            </p:cNvPr>
            <p:cNvCxnSpPr/>
            <p:nvPr/>
          </p:nvCxnSpPr>
          <p:spPr>
            <a:xfrm>
              <a:off x="2650067" y="1761067"/>
              <a:ext cx="0" cy="27939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>
              <a:extLst>
                <a:ext uri="{FF2B5EF4-FFF2-40B4-BE49-F238E27FC236}">
                  <a16:creationId xmlns:a16="http://schemas.microsoft.com/office/drawing/2014/main" id="{282D6362-09A6-43A0-BD26-68655D6C9855}"/>
                </a:ext>
              </a:extLst>
            </p:cNvPr>
            <p:cNvCxnSpPr/>
            <p:nvPr/>
          </p:nvCxnSpPr>
          <p:spPr>
            <a:xfrm>
              <a:off x="2650067" y="2633133"/>
              <a:ext cx="0" cy="27939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3C2BA78B-C8C8-4B02-AF3E-0BFE90518DE4}"/>
                </a:ext>
              </a:extLst>
            </p:cNvPr>
            <p:cNvCxnSpPr/>
            <p:nvPr/>
          </p:nvCxnSpPr>
          <p:spPr>
            <a:xfrm>
              <a:off x="2650067" y="3505199"/>
              <a:ext cx="0" cy="27939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>
              <a:extLst>
                <a:ext uri="{FF2B5EF4-FFF2-40B4-BE49-F238E27FC236}">
                  <a16:creationId xmlns:a16="http://schemas.microsoft.com/office/drawing/2014/main" id="{BA4D7B42-2197-4FCE-B089-A7D5DFC4DBBE}"/>
                </a:ext>
              </a:extLst>
            </p:cNvPr>
            <p:cNvCxnSpPr/>
            <p:nvPr/>
          </p:nvCxnSpPr>
          <p:spPr>
            <a:xfrm>
              <a:off x="2650067" y="4377265"/>
              <a:ext cx="0" cy="27939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>
              <a:extLst>
                <a:ext uri="{FF2B5EF4-FFF2-40B4-BE49-F238E27FC236}">
                  <a16:creationId xmlns:a16="http://schemas.microsoft.com/office/drawing/2014/main" id="{0028A11A-62CC-4F5C-8F92-EDAA87702DF2}"/>
                </a:ext>
              </a:extLst>
            </p:cNvPr>
            <p:cNvCxnSpPr/>
            <p:nvPr/>
          </p:nvCxnSpPr>
          <p:spPr>
            <a:xfrm>
              <a:off x="2650067" y="5249331"/>
              <a:ext cx="0" cy="27939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70225833-8DB4-4188-8612-2726AF592D0E}"/>
                </a:ext>
              </a:extLst>
            </p:cNvPr>
            <p:cNvCxnSpPr/>
            <p:nvPr/>
          </p:nvCxnSpPr>
          <p:spPr>
            <a:xfrm>
              <a:off x="4665134" y="1761066"/>
              <a:ext cx="0" cy="27939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>
              <a:extLst>
                <a:ext uri="{FF2B5EF4-FFF2-40B4-BE49-F238E27FC236}">
                  <a16:creationId xmlns:a16="http://schemas.microsoft.com/office/drawing/2014/main" id="{FDEC02A7-C8AE-4E1E-AE95-E5C53C7DFBC5}"/>
                </a:ext>
              </a:extLst>
            </p:cNvPr>
            <p:cNvCxnSpPr/>
            <p:nvPr/>
          </p:nvCxnSpPr>
          <p:spPr>
            <a:xfrm>
              <a:off x="4665134" y="2633131"/>
              <a:ext cx="0" cy="279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051C0230-1B06-4F17-A14E-64540BBE90B8}"/>
                </a:ext>
              </a:extLst>
            </p:cNvPr>
            <p:cNvCxnSpPr/>
            <p:nvPr/>
          </p:nvCxnSpPr>
          <p:spPr>
            <a:xfrm>
              <a:off x="4665134" y="3505198"/>
              <a:ext cx="0" cy="279399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>
              <a:extLst>
                <a:ext uri="{FF2B5EF4-FFF2-40B4-BE49-F238E27FC236}">
                  <a16:creationId xmlns:a16="http://schemas.microsoft.com/office/drawing/2014/main" id="{FF7296C7-62E0-42D1-8AFC-3197040D6B65}"/>
                </a:ext>
              </a:extLst>
            </p:cNvPr>
            <p:cNvCxnSpPr/>
            <p:nvPr/>
          </p:nvCxnSpPr>
          <p:spPr>
            <a:xfrm>
              <a:off x="4665134" y="4377264"/>
              <a:ext cx="0" cy="27939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>
              <a:extLst>
                <a:ext uri="{FF2B5EF4-FFF2-40B4-BE49-F238E27FC236}">
                  <a16:creationId xmlns:a16="http://schemas.microsoft.com/office/drawing/2014/main" id="{E9072688-6617-487A-9677-3ACA6239D0C3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4665133" y="5249329"/>
              <a:ext cx="1" cy="27939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95D38A27-7ED2-44CD-862B-057F4392962A}"/>
                </a:ext>
              </a:extLst>
            </p:cNvPr>
            <p:cNvCxnSpPr/>
            <p:nvPr/>
          </p:nvCxnSpPr>
          <p:spPr>
            <a:xfrm>
              <a:off x="6680201" y="1761066"/>
              <a:ext cx="0" cy="33866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>
              <a:extLst>
                <a:ext uri="{FF2B5EF4-FFF2-40B4-BE49-F238E27FC236}">
                  <a16:creationId xmlns:a16="http://schemas.microsoft.com/office/drawing/2014/main" id="{4E3E9CBC-7DED-4695-A2F9-EE487D4D89C1}"/>
                </a:ext>
              </a:extLst>
            </p:cNvPr>
            <p:cNvCxnSpPr/>
            <p:nvPr/>
          </p:nvCxnSpPr>
          <p:spPr>
            <a:xfrm>
              <a:off x="6680201" y="2692400"/>
              <a:ext cx="0" cy="32596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>
              <a:extLst>
                <a:ext uri="{FF2B5EF4-FFF2-40B4-BE49-F238E27FC236}">
                  <a16:creationId xmlns:a16="http://schemas.microsoft.com/office/drawing/2014/main" id="{7708F3C1-5C0A-4329-950C-93F91652802D}"/>
                </a:ext>
              </a:extLst>
            </p:cNvPr>
            <p:cNvCxnSpPr/>
            <p:nvPr/>
          </p:nvCxnSpPr>
          <p:spPr>
            <a:xfrm>
              <a:off x="6680201" y="3611032"/>
              <a:ext cx="0" cy="17356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64" name="Content Placeholder 5">
            <a:extLst>
              <a:ext uri="{FF2B5EF4-FFF2-40B4-BE49-F238E27FC236}">
                <a16:creationId xmlns:a16="http://schemas.microsoft.com/office/drawing/2014/main" id="{33A2CEA8-F7E8-417E-84CB-BA5A87640A90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15118974"/>
              </p:ext>
            </p:extLst>
          </p:nvPr>
        </p:nvGraphicFramePr>
        <p:xfrm>
          <a:off x="353992" y="1948763"/>
          <a:ext cx="5045548" cy="364396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522774">
                  <a:extLst>
                    <a:ext uri="{9D8B030D-6E8A-4147-A177-3AD203B41FA5}">
                      <a16:colId xmlns:a16="http://schemas.microsoft.com/office/drawing/2014/main" val="3726588837"/>
                    </a:ext>
                  </a:extLst>
                </a:gridCol>
                <a:gridCol w="2522774">
                  <a:extLst>
                    <a:ext uri="{9D8B030D-6E8A-4147-A177-3AD203B41FA5}">
                      <a16:colId xmlns:a16="http://schemas.microsoft.com/office/drawing/2014/main" val="3762604242"/>
                    </a:ext>
                  </a:extLst>
                </a:gridCol>
              </a:tblGrid>
              <a:tr h="28030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Team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108" marR="50108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Roles 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108" marR="50108" marT="0" marB="0"/>
                </a:tc>
                <a:extLst>
                  <a:ext uri="{0D108BD9-81ED-4DB2-BD59-A6C34878D82A}">
                    <a16:rowId xmlns:a16="http://schemas.microsoft.com/office/drawing/2014/main" val="4226471534"/>
                  </a:ext>
                </a:extLst>
              </a:tr>
              <a:tr h="84091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Production Manager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Colleague A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108" marR="50108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Chair, Project manager, timing Plan, problem-solving techniques, assign tasks, A3 tracker, set the budget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108" marR="50108" marT="0" marB="0"/>
                </a:tc>
                <a:extLst>
                  <a:ext uri="{0D108BD9-81ED-4DB2-BD59-A6C34878D82A}">
                    <a16:rowId xmlns:a16="http://schemas.microsoft.com/office/drawing/2014/main" val="2048911093"/>
                  </a:ext>
                </a:extLst>
              </a:tr>
              <a:tr h="56061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Fork Lift truck driver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Colleague B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108" marR="50108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First-person experience with defects and spoilage, assist with data gathering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108" marR="50108" marT="0" marB="0"/>
                </a:tc>
                <a:extLst>
                  <a:ext uri="{0D108BD9-81ED-4DB2-BD59-A6C34878D82A}">
                    <a16:rowId xmlns:a16="http://schemas.microsoft.com/office/drawing/2014/main" val="3369606015"/>
                  </a:ext>
                </a:extLst>
              </a:tr>
              <a:tr h="84091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Production Engineer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Colleague C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108" marR="50108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Hands-on, solutions, data gathering, assist with weekly newsletter, manage resource, manage change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108" marR="50108" marT="0" marB="0"/>
                </a:tc>
                <a:extLst>
                  <a:ext uri="{0D108BD9-81ED-4DB2-BD59-A6C34878D82A}">
                    <a16:rowId xmlns:a16="http://schemas.microsoft.com/office/drawing/2014/main" val="1210592557"/>
                  </a:ext>
                </a:extLst>
              </a:tr>
              <a:tr h="112122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Tooling Engineer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Me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108" marR="50108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Maintenance document, asses' capabilities, solution techniques, timing plan, computer literate, newsletter, SOP writing, transfer project</a:t>
                      </a:r>
                      <a:endParaRPr lang="en-GB" sz="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50108" marR="50108" marT="0" marB="0"/>
                </a:tc>
                <a:extLst>
                  <a:ext uri="{0D108BD9-81ED-4DB2-BD59-A6C34878D82A}">
                    <a16:rowId xmlns:a16="http://schemas.microsoft.com/office/drawing/2014/main" val="1625714768"/>
                  </a:ext>
                </a:extLst>
              </a:tr>
            </a:tbl>
          </a:graphicData>
        </a:graphic>
      </p:graphicFrame>
      <p:pic>
        <p:nvPicPr>
          <p:cNvPr id="66" name="Content Placeholder 13">
            <a:extLst>
              <a:ext uri="{FF2B5EF4-FFF2-40B4-BE49-F238E27FC236}">
                <a16:creationId xmlns:a16="http://schemas.microsoft.com/office/drawing/2014/main" id="{0356D909-53E3-49E2-8363-A915292A11ED}"/>
              </a:ext>
            </a:extLst>
          </p:cNvPr>
          <p:cNvPicPr>
            <a:picLocks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3427" y="1770181"/>
            <a:ext cx="5195739" cy="4042089"/>
          </a:xfrm>
          <a:prstGeom prst="rect">
            <a:avLst/>
          </a:prstGeom>
          <a:noFill/>
        </p:spPr>
      </p:pic>
      <p:pic>
        <p:nvPicPr>
          <p:cNvPr id="67" name="Picture 66">
            <a:extLst>
              <a:ext uri="{FF2B5EF4-FFF2-40B4-BE49-F238E27FC236}">
                <a16:creationId xmlns:a16="http://schemas.microsoft.com/office/drawing/2014/main" id="{A58729A3-0503-4F89-9974-60DBBE3E08F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85549" y="2054956"/>
            <a:ext cx="5400675" cy="3485507"/>
          </a:xfrm>
          <a:prstGeom prst="rect">
            <a:avLst/>
          </a:prstGeom>
        </p:spPr>
      </p:pic>
      <p:pic>
        <p:nvPicPr>
          <p:cNvPr id="68" name="Content Placeholder 5">
            <a:extLst>
              <a:ext uri="{FF2B5EF4-FFF2-40B4-BE49-F238E27FC236}">
                <a16:creationId xmlns:a16="http://schemas.microsoft.com/office/drawing/2014/main" id="{E0A4E517-F0C9-4F22-8D6F-E3529D4299E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797901" y="1929196"/>
            <a:ext cx="7912800" cy="3958457"/>
          </a:xfrm>
          <a:prstGeom prst="rect">
            <a:avLst/>
          </a:prstGeom>
        </p:spPr>
      </p:pic>
      <p:pic>
        <p:nvPicPr>
          <p:cNvPr id="70" name="Content Placeholder 13">
            <a:extLst>
              <a:ext uri="{FF2B5EF4-FFF2-40B4-BE49-F238E27FC236}">
                <a16:creationId xmlns:a16="http://schemas.microsoft.com/office/drawing/2014/main" id="{CB243ABB-CC6A-4EB5-BAEA-861A5F796896}"/>
              </a:ext>
            </a:extLst>
          </p:cNvPr>
          <p:cNvPicPr>
            <a:picLocks noGrp="1"/>
          </p:cNvPicPr>
          <p:nvPr>
            <p:ph sz="quarter" idx="4"/>
          </p:nvPr>
        </p:nvPicPr>
        <p:blipFill>
          <a:blip r:embed="rId12"/>
          <a:stretch>
            <a:fillRect/>
          </a:stretch>
        </p:blipFill>
        <p:spPr>
          <a:xfrm>
            <a:off x="314502" y="1468149"/>
            <a:ext cx="11049444" cy="4469278"/>
          </a:xfrm>
          <a:prstGeom prst="rect">
            <a:avLst/>
          </a:prstGeom>
        </p:spPr>
      </p:pic>
      <p:pic>
        <p:nvPicPr>
          <p:cNvPr id="71" name="Picture 2" descr="2015 UK Tug of War Championships – Men 600kg Final First End - YouTube">
            <a:extLst>
              <a:ext uri="{FF2B5EF4-FFF2-40B4-BE49-F238E27FC236}">
                <a16:creationId xmlns:a16="http://schemas.microsoft.com/office/drawing/2014/main" id="{82D123F3-8682-4945-A849-EBAF781227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4923" y="1931722"/>
            <a:ext cx="5052634" cy="31559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638897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ifysgol Cymru Y Drindod Dewi Sant | University of Wales Trinity ...">
            <a:extLst>
              <a:ext uri="{FF2B5EF4-FFF2-40B4-BE49-F238E27FC236}">
                <a16:creationId xmlns:a16="http://schemas.microsoft.com/office/drawing/2014/main" id="{4A6D868D-5DF8-4362-BAB2-662C08D503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695" y="147590"/>
            <a:ext cx="1880123" cy="940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rown Holdings, Inc. | LinkedIn">
            <a:extLst>
              <a:ext uri="{FF2B5EF4-FFF2-40B4-BE49-F238E27FC236}">
                <a16:creationId xmlns:a16="http://schemas.microsoft.com/office/drawing/2014/main" id="{20969CFE-0239-43FE-95BF-8D80C59D4E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168" y="-1"/>
            <a:ext cx="1589835" cy="150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C7308F-C1A5-47B7-AA1B-7D1A96A2E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8030" y="899554"/>
            <a:ext cx="8596668" cy="1320800"/>
          </a:xfrm>
        </p:spPr>
        <p:txBody>
          <a:bodyPr>
            <a:noAutofit/>
          </a:bodyPr>
          <a:lstStyle/>
          <a:p>
            <a:pPr algn="ctr"/>
            <a:r>
              <a:rPr lang="en-GB" sz="2400" u="sng" dirty="0"/>
              <a:t>Reflection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5B5D53-0EC9-4598-BBFE-0BE6A8FF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3EE646-1ED4-4669-A7D7-A703C17B6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15</a:t>
            </a:fld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0BECC06-6F27-4D53-92C8-E492A1F32A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2057400" y="1467850"/>
            <a:ext cx="6762749" cy="4490596"/>
          </a:xfrm>
        </p:spPr>
        <p:txBody>
          <a:bodyPr/>
          <a:lstStyle/>
          <a:p>
            <a:r>
              <a:rPr lang="en-GB" dirty="0"/>
              <a:t>Communication Improvements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Group chats on teams</a:t>
            </a:r>
          </a:p>
          <a:p>
            <a:r>
              <a:rPr lang="en-GB" dirty="0"/>
              <a:t>Planning Improvements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CPA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PERT</a:t>
            </a:r>
          </a:p>
          <a:p>
            <a:r>
              <a:rPr lang="en-GB" dirty="0"/>
              <a:t>Enjoyed learning Project management techniques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PPM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dirty="0"/>
              <a:t>WBS</a:t>
            </a:r>
          </a:p>
          <a:p>
            <a:r>
              <a:rPr lang="en-GB" dirty="0"/>
              <a:t>Success</a:t>
            </a:r>
          </a:p>
        </p:txBody>
      </p:sp>
    </p:spTree>
    <p:extLst>
      <p:ext uri="{BB962C8B-B14F-4D97-AF65-F5344CB8AC3E}">
        <p14:creationId xmlns:p14="http://schemas.microsoft.com/office/powerpoint/2010/main" val="41365808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rifysgol Cymru Y Drindod Dewi Sant | University of Wales Trinity ...">
            <a:extLst>
              <a:ext uri="{FF2B5EF4-FFF2-40B4-BE49-F238E27FC236}">
                <a16:creationId xmlns:a16="http://schemas.microsoft.com/office/drawing/2014/main" id="{4A6D868D-5DF8-4362-BAB2-662C08D503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8695" y="147590"/>
            <a:ext cx="1880123" cy="9400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rown Holdings, Inc. | LinkedIn">
            <a:extLst>
              <a:ext uri="{FF2B5EF4-FFF2-40B4-BE49-F238E27FC236}">
                <a16:creationId xmlns:a16="http://schemas.microsoft.com/office/drawing/2014/main" id="{20969CFE-0239-43FE-95BF-8D80C59D4E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4168" y="-1"/>
            <a:ext cx="1589835" cy="150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55B5D53-0EC9-4598-BBFE-0BE6A8FF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/>
              <a:t>Lloyd Davies 1909561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3EE646-1ED4-4669-A7D7-A703C17B6E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B530D-612A-4D40-8A19-54E5A0CC72DB}" type="slidenum">
              <a:rPr lang="en-GB" smtClean="0"/>
              <a:t>16</a:t>
            </a:fld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0BECC06-6F27-4D53-92C8-E492A1F32A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1233594" y="1899041"/>
            <a:ext cx="8904816" cy="9400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solidFill>
                  <a:schemeClr val="accent1"/>
                </a:solidFill>
              </a:rPr>
              <a:t>Thanks for listening, are there any questions?</a:t>
            </a:r>
          </a:p>
        </p:txBody>
      </p:sp>
      <p:sp>
        <p:nvSpPr>
          <p:cNvPr id="10" name="Content Placeholder 4">
            <a:extLst>
              <a:ext uri="{FF2B5EF4-FFF2-40B4-BE49-F238E27FC236}">
                <a16:creationId xmlns:a16="http://schemas.microsoft.com/office/drawing/2014/main" id="{FD17B57E-C263-496F-83EA-206648411BAD}"/>
              </a:ext>
            </a:extLst>
          </p:cNvPr>
          <p:cNvSpPr txBox="1">
            <a:spLocks/>
          </p:cNvSpPr>
          <p:nvPr/>
        </p:nvSpPr>
        <p:spPr>
          <a:xfrm>
            <a:off x="668649" y="3634740"/>
            <a:ext cx="8904816" cy="175541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 3" charset="2"/>
              <a:buNone/>
            </a:pPr>
            <a:r>
              <a:rPr lang="en-GB" sz="1000" dirty="0">
                <a:solidFill>
                  <a:schemeClr val="tx1"/>
                </a:solidFill>
              </a:rPr>
              <a:t>References.</a:t>
            </a:r>
          </a:p>
          <a:p>
            <a:pPr marL="0" indent="0">
              <a:buNone/>
            </a:pPr>
            <a:r>
              <a:rPr lang="en-GB" sz="1000" dirty="0">
                <a:solidFill>
                  <a:schemeClr val="tx1"/>
                </a:solidFill>
              </a:rPr>
              <a:t>Thewave. (2020), Jobs Plan For Old Metal Box Factory[online] </a:t>
            </a:r>
            <a:r>
              <a:rPr lang="en-GB" sz="10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https://www.thewave.co.uk/news/local/jobs-plan-for-old-metal-box-factory/</a:t>
            </a:r>
            <a:r>
              <a:rPr lang="en-GB" sz="1000" dirty="0">
                <a:solidFill>
                  <a:schemeClr val="tx1"/>
                </a:solidFill>
              </a:rPr>
              <a:t>, 12-5-2020</a:t>
            </a:r>
          </a:p>
          <a:p>
            <a:pPr marL="0" indent="0">
              <a:buNone/>
            </a:pPr>
            <a:r>
              <a:rPr lang="en-GB" sz="1000" dirty="0">
                <a:solidFill>
                  <a:schemeClr val="tx1"/>
                </a:solidFill>
              </a:rPr>
              <a:t>clipart. (2020), Clip Money Graph [online] </a:t>
            </a:r>
            <a:r>
              <a:rPr lang="en-GB" sz="1000" dirty="0">
                <a:solidFill>
                  <a:schemeClr val="tx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https://www.clipart.email/clipart/clipart-money-graph-323520.html</a:t>
            </a:r>
            <a:r>
              <a:rPr lang="en-GB" sz="1000" dirty="0">
                <a:solidFill>
                  <a:schemeClr val="tx1"/>
                </a:solidFill>
              </a:rPr>
              <a:t> /, 12-5-2020</a:t>
            </a:r>
          </a:p>
          <a:p>
            <a:pPr marL="0" indent="0">
              <a:buNone/>
            </a:pPr>
            <a:r>
              <a:rPr lang="en-GB" sz="1000" dirty="0">
                <a:solidFill>
                  <a:schemeClr val="tx1"/>
                </a:solidFill>
              </a:rPr>
              <a:t>apm. (2020), How to deal with conflict constructively on your team [online] </a:t>
            </a:r>
            <a:r>
              <a:rPr lang="en-GB" sz="1000" dirty="0">
                <a:solidFill>
                  <a:schemeClr val="tx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https://www.apm.org.uk/blog/how-to-deal-with-conflict-constructively-on-your-team/</a:t>
            </a:r>
            <a:r>
              <a:rPr lang="en-GB" sz="1000" dirty="0">
                <a:solidFill>
                  <a:schemeClr val="tx1"/>
                </a:solidFill>
              </a:rPr>
              <a:t>, 12-5-2020</a:t>
            </a:r>
          </a:p>
          <a:p>
            <a:pPr marL="0" indent="0">
              <a:buNone/>
            </a:pPr>
            <a:r>
              <a:rPr lang="en-GB" sz="1000" dirty="0">
                <a:solidFill>
                  <a:schemeClr val="tx1"/>
                </a:solidFill>
              </a:rPr>
              <a:t>youthemployment. (2020), What are teamwork skilly? </a:t>
            </a:r>
            <a:r>
              <a:rPr lang="en-GB" sz="1000" dirty="0">
                <a:solidFill>
                  <a:schemeClr val="tx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https://www.youthemployment.org.uk/young-professional-training/teamwork-skills-young-professional/</a:t>
            </a:r>
            <a:r>
              <a:rPr lang="en-GB" sz="1000" dirty="0">
                <a:solidFill>
                  <a:schemeClr val="tx1"/>
                </a:solidFill>
              </a:rPr>
              <a:t> [online] 12-5-2020</a:t>
            </a:r>
          </a:p>
          <a:p>
            <a:pPr marL="0" indent="0">
              <a:buNone/>
            </a:pPr>
            <a:endParaRPr lang="en-GB" sz="1000" dirty="0"/>
          </a:p>
          <a:p>
            <a:pPr marL="0" indent="0">
              <a:buNone/>
            </a:pP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30078433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Facet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922</TotalTime>
  <Words>955</Words>
  <Application>Microsoft Office PowerPoint</Application>
  <PresentationFormat>Widescreen</PresentationFormat>
  <Paragraphs>354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Calibri</vt:lpstr>
      <vt:lpstr>Calibri Light</vt:lpstr>
      <vt:lpstr>Courier New</vt:lpstr>
      <vt:lpstr>Times New Roman</vt:lpstr>
      <vt:lpstr>Wingdings 3</vt:lpstr>
      <vt:lpstr>Facet</vt:lpstr>
      <vt:lpstr>Lloyd Davies  1909561  Group Project VIVA  M5X00400</vt:lpstr>
      <vt:lpstr>Crown Packaging &amp; What we make</vt:lpstr>
      <vt:lpstr>What is Spoilage </vt:lpstr>
      <vt:lpstr>Why Reduce Spoilage </vt:lpstr>
      <vt:lpstr>MIT team</vt:lpstr>
      <vt:lpstr>Scope</vt:lpstr>
      <vt:lpstr>How to succeed</vt:lpstr>
      <vt:lpstr>Allocating roles</vt:lpstr>
      <vt:lpstr>Solving Problems</vt:lpstr>
      <vt:lpstr>Solving Problems</vt:lpstr>
      <vt:lpstr>Planning</vt:lpstr>
      <vt:lpstr>Planning</vt:lpstr>
      <vt:lpstr>How To Keep A Project on Point</vt:lpstr>
      <vt:lpstr>Summarise </vt:lpstr>
      <vt:lpstr>Reflection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lloyddavies19@gmail.com</dc:creator>
  <cp:lastModifiedBy>lloyddavies19@gmail.com</cp:lastModifiedBy>
  <cp:revision>45</cp:revision>
  <dcterms:created xsi:type="dcterms:W3CDTF">2020-05-12T13:22:36Z</dcterms:created>
  <dcterms:modified xsi:type="dcterms:W3CDTF">2020-05-17T21:50:52Z</dcterms:modified>
</cp:coreProperties>
</file>