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6" r:id="rId11"/>
    <p:sldId id="267" r:id="rId12"/>
    <p:sldId id="269" r:id="rId13"/>
    <p:sldId id="268" r:id="rId14"/>
    <p:sldId id="270" r:id="rId15"/>
    <p:sldId id="271" r:id="rId16"/>
    <p:sldId id="265" r:id="rId17"/>
  </p:sldIdLst>
  <p:sldSz cx="18288000" cy="10287000"/>
  <p:notesSz cx="6858000" cy="9144000"/>
  <p:embeddedFontLst>
    <p:embeddedFont>
      <p:font typeface="Fredoka"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5016" autoAdjust="0"/>
  </p:normalViewPr>
  <p:slideViewPr>
    <p:cSldViewPr>
      <p:cViewPr varScale="1">
        <p:scale>
          <a:sx n="51" d="100"/>
          <a:sy n="51" d="100"/>
        </p:scale>
        <p:origin x="780" y="24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A0DCB5-4055-444C-B057-7412A428C786}"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CF6A86-029E-43C2-B716-7A2B761825B2}" type="slidenum">
              <a:rPr lang="en-GB" smtClean="0"/>
              <a:t>‹#›</a:t>
            </a:fld>
            <a:endParaRPr lang="en-GB"/>
          </a:p>
        </p:txBody>
      </p:sp>
    </p:spTree>
    <p:extLst>
      <p:ext uri="{BB962C8B-B14F-4D97-AF65-F5344CB8AC3E}">
        <p14:creationId xmlns:p14="http://schemas.microsoft.com/office/powerpoint/2010/main" val="122199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Due to having threats like breathlessness, intermittent wheezing and chest tightness, she is currently facing serious illness sometimes. Her symptoms are sometimes triggered by emotional stress, exercise and allergies, like pollen. However, an NHS- and NICE-guideline-based care plan is going to be provided in this study.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2</a:t>
            </a:fld>
            <a:endParaRPr lang="en-GB"/>
          </a:p>
        </p:txBody>
      </p:sp>
    </p:spTree>
    <p:extLst>
      <p:ext uri="{BB962C8B-B14F-4D97-AF65-F5344CB8AC3E}">
        <p14:creationId xmlns:p14="http://schemas.microsoft.com/office/powerpoint/2010/main" val="2215426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order to understand asthma, it is important to review first the normal respiratory system. It mainly consists of significant airways that ultimately conduct air to the alveoli, where the exchanges of gases occur. Behind the mechanism of breathing, it involves muscle contractions and air movement with V/Q matching for ensuring effectiveness. Ultimately, maintaining a healthy heart is good for overall body functions.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3</a:t>
            </a:fld>
            <a:endParaRPr lang="en-GB"/>
          </a:p>
        </p:txBody>
      </p:sp>
    </p:spTree>
    <p:extLst>
      <p:ext uri="{BB962C8B-B14F-4D97-AF65-F5344CB8AC3E}">
        <p14:creationId xmlns:p14="http://schemas.microsoft.com/office/powerpoint/2010/main" val="3755389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According to Ross and Wilson (1973), it has been identified that the persistent inflammation is simply </a:t>
            </a:r>
            <a:r>
              <a:rPr lang="en-US" sz="1800" b="0" i="0" u="none" strike="noStrike" dirty="0" err="1">
                <a:solidFill>
                  <a:srgbClr val="000000"/>
                </a:solidFill>
                <a:effectLst/>
                <a:latin typeface="Times New Roman" panose="02020603050405020304" pitchFamily="18" charset="0"/>
              </a:rPr>
              <a:t>characterised</a:t>
            </a:r>
            <a:r>
              <a:rPr lang="en-US" sz="1800" b="0" i="0" u="none" strike="noStrike" dirty="0">
                <a:solidFill>
                  <a:srgbClr val="000000"/>
                </a:solidFill>
                <a:effectLst/>
                <a:latin typeface="Times New Roman" panose="02020603050405020304" pitchFamily="18" charset="0"/>
              </a:rPr>
              <a:t> by three notable pathophysiological components that mainly narrow the overall airways. Here, the three components shed light on chronic inflammation, Bronchial Hyperresponsiveness (BHR) and acute Bronchoconstriction. While patients faced threats from asthma, the overall smooth muscles which present surrounding the airways mainly shrink tightly, fostering acute airway narrowing.</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4</a:t>
            </a:fld>
            <a:endParaRPr lang="en-GB"/>
          </a:p>
        </p:txBody>
      </p:sp>
    </p:spTree>
    <p:extLst>
      <p:ext uri="{BB962C8B-B14F-4D97-AF65-F5344CB8AC3E}">
        <p14:creationId xmlns:p14="http://schemas.microsoft.com/office/powerpoint/2010/main" val="3452000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risk factors of asthma are dependent on different factors.   of the cases, it specifically connects with genetics. In case there is found evidence of atopy from the family, the chances gradually increase. As for key threats, pollutants and smoke can be considered vital.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5</a:t>
            </a:fld>
            <a:endParaRPr lang="en-GB"/>
          </a:p>
        </p:txBody>
      </p:sp>
    </p:spTree>
    <p:extLst>
      <p:ext uri="{BB962C8B-B14F-4D97-AF65-F5344CB8AC3E}">
        <p14:creationId xmlns:p14="http://schemas.microsoft.com/office/powerpoint/2010/main" val="365507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During the late night and even in the early morning, patients faced issues like breathlessness and wheezing. Based on their previous health history, the changeability and breathing problems can be varied.</a:t>
            </a: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6</a:t>
            </a:fld>
            <a:endParaRPr lang="en-GB"/>
          </a:p>
        </p:txBody>
      </p:sp>
    </p:spTree>
    <p:extLst>
      <p:ext uri="{BB962C8B-B14F-4D97-AF65-F5344CB8AC3E}">
        <p14:creationId xmlns:p14="http://schemas.microsoft.com/office/powerpoint/2010/main" val="2708568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Based on the NICE guideline, there is a need for an effective evaluation of the clinical history of the patient. Additionally, the measurement of the objective is also vital. Moreover, reversible airflow issues have to be revealed by spirometry. Moreover, PEF monitoring and evaluation of allergic inflammation need to be tracked daily, influenced by the </a:t>
            </a:r>
            <a:r>
              <a:rPr lang="en-US" sz="1800" b="0" i="0" u="none" strike="noStrike" dirty="0" err="1">
                <a:solidFill>
                  <a:srgbClr val="000000"/>
                </a:solidFill>
                <a:effectLst/>
                <a:latin typeface="Times New Roman" panose="02020603050405020304" pitchFamily="18" charset="0"/>
              </a:rPr>
              <a:t>FeNO</a:t>
            </a:r>
            <a:r>
              <a:rPr lang="en-US" sz="1800" b="0" i="0" u="none" strike="noStrike" dirty="0">
                <a:solidFill>
                  <a:srgbClr val="000000"/>
                </a:solidFill>
                <a:effectLst/>
                <a:latin typeface="Times New Roman" panose="02020603050405020304" pitchFamily="18" charset="0"/>
              </a:rPr>
              <a:t> test.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7</a:t>
            </a:fld>
            <a:endParaRPr lang="en-GB"/>
          </a:p>
        </p:txBody>
      </p:sp>
    </p:spTree>
    <p:extLst>
      <p:ext uri="{BB962C8B-B14F-4D97-AF65-F5344CB8AC3E}">
        <p14:creationId xmlns:p14="http://schemas.microsoft.com/office/powerpoint/2010/main" val="3401384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Considering the NHS and NICE guidelines, the primary goals towards asthma management should be </a:t>
            </a:r>
            <a:r>
              <a:rPr lang="en-US" sz="1800" b="0" i="0" u="none" strike="noStrike" dirty="0" err="1">
                <a:solidFill>
                  <a:srgbClr val="000000"/>
                </a:solidFill>
                <a:effectLst/>
                <a:latin typeface="Times New Roman" panose="02020603050405020304" pitchFamily="18" charset="0"/>
              </a:rPr>
              <a:t>centred</a:t>
            </a:r>
            <a:r>
              <a:rPr lang="en-US" sz="1800" b="0" i="0" u="none" strike="noStrike" dirty="0">
                <a:solidFill>
                  <a:srgbClr val="000000"/>
                </a:solidFill>
                <a:effectLst/>
                <a:latin typeface="Times New Roman" panose="02020603050405020304" pitchFamily="18" charset="0"/>
              </a:rPr>
              <a:t> on achieving better symptom control and living a normal life with as minimal a risk of exacerbations as possible. In this area, promotion of a healthy lifestyle and prevention of triggers are covered. Here, Emily is a non-smoker; that is why, for her, it is necessary to avoid second-hand smoke.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8</a:t>
            </a:fld>
            <a:endParaRPr lang="en-GB"/>
          </a:p>
        </p:txBody>
      </p:sp>
    </p:spTree>
    <p:extLst>
      <p:ext uri="{BB962C8B-B14F-4D97-AF65-F5344CB8AC3E}">
        <p14:creationId xmlns:p14="http://schemas.microsoft.com/office/powerpoint/2010/main" val="1820387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For the patient, pharmacological treatment notably follows as a stepped approach. In this case, a SABA can be </a:t>
            </a:r>
            <a:r>
              <a:rPr lang="en-US" sz="1800" b="0" i="0" u="none" strike="noStrike" dirty="0" err="1">
                <a:solidFill>
                  <a:srgbClr val="000000"/>
                </a:solidFill>
                <a:effectLst/>
                <a:latin typeface="Times New Roman" panose="02020603050405020304" pitchFamily="18" charset="0"/>
              </a:rPr>
              <a:t>utilised</a:t>
            </a:r>
            <a:r>
              <a:rPr lang="en-US" sz="1800" b="0" i="0" u="none" strike="noStrike" dirty="0">
                <a:solidFill>
                  <a:srgbClr val="000000"/>
                </a:solidFill>
                <a:effectLst/>
                <a:latin typeface="Times New Roman" panose="02020603050405020304" pitchFamily="18" charset="0"/>
              </a:rPr>
              <a:t> for 'relieving' the acute symptoms. Alternatively, for the persistent symptoms, a ‘preventer therapy’, mainly an ICS, is started to control the underlying inflammation gradually. In any uncertain case, the entire control will become inadequate; healthcare professionals can take further steps like LTRA or LABA, based on the contemporary NICE guideline.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9</a:t>
            </a:fld>
            <a:endParaRPr lang="en-GB"/>
          </a:p>
        </p:txBody>
      </p:sp>
    </p:spTree>
    <p:extLst>
      <p:ext uri="{BB962C8B-B14F-4D97-AF65-F5344CB8AC3E}">
        <p14:creationId xmlns:p14="http://schemas.microsoft.com/office/powerpoint/2010/main" val="1693039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As for the non-pharmacological interventions, they are essential for managing the direct threat for the patient, Emily. In this area, a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action for asthma empowers her in order to handle the sudden odd situation efficiently. Connected with the NHS-based guideline, in order to prevent the threats of her asthma, it is necessary to consider that she would have received appropriate annual vaccinations.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10</a:t>
            </a:fld>
            <a:endParaRPr lang="en-GB"/>
          </a:p>
        </p:txBody>
      </p:sp>
    </p:spTree>
    <p:extLst>
      <p:ext uri="{BB962C8B-B14F-4D97-AF65-F5344CB8AC3E}">
        <p14:creationId xmlns:p14="http://schemas.microsoft.com/office/powerpoint/2010/main" val="3374069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Based on the data of nhlbi.nih.gov (2025), the significant plan is to conduct a care plan which should be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for Emily. In the action plan, a regular review at least every year should be included. This ultimately helps to identify the overall system control and ensure the proper inhaler technique. Additionally, by incorporating a peak flow meter along with a symptom diary, it will be </a:t>
            </a:r>
            <a:r>
              <a:rPr lang="en-US" sz="1800" b="0" i="0" u="none" strike="noStrike" dirty="0" err="1">
                <a:solidFill>
                  <a:srgbClr val="000000"/>
                </a:solidFill>
                <a:effectLst/>
                <a:latin typeface="Times New Roman" panose="02020603050405020304" pitchFamily="18" charset="0"/>
              </a:rPr>
              <a:t>utilised</a:t>
            </a:r>
            <a:r>
              <a:rPr lang="en-US" sz="1800" b="0" i="0" u="none" strike="noStrike" dirty="0">
                <a:solidFill>
                  <a:srgbClr val="000000"/>
                </a:solidFill>
                <a:effectLst/>
                <a:latin typeface="Times New Roman" panose="02020603050405020304" pitchFamily="18" charset="0"/>
              </a:rPr>
              <a:t> for home monitoring. A multidisciplinary team is also needed to conduct the entire medication in a consistent and proactive way to eliminate the active threats of Emily.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11</a:t>
            </a:fld>
            <a:endParaRPr lang="en-GB"/>
          </a:p>
        </p:txBody>
      </p:sp>
    </p:spTree>
    <p:extLst>
      <p:ext uri="{BB962C8B-B14F-4D97-AF65-F5344CB8AC3E}">
        <p14:creationId xmlns:p14="http://schemas.microsoft.com/office/powerpoint/2010/main" val="3443368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For the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action plan, NHS-based healthcare professionals should focus on teaching various techniques and interaction strategies to handle the threats. By knowing about effective inhaler technique, she can ensure one step forward towards her betterment. Moreover, the healthcare professionals should teach about the teach-back technique, which ensures every step (present-future) of her treatment and strategies.  It makes her even more comfortable.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12</a:t>
            </a:fld>
            <a:endParaRPr lang="en-GB"/>
          </a:p>
        </p:txBody>
      </p:sp>
    </p:spTree>
    <p:extLst>
      <p:ext uri="{BB962C8B-B14F-4D97-AF65-F5344CB8AC3E}">
        <p14:creationId xmlns:p14="http://schemas.microsoft.com/office/powerpoint/2010/main" val="3310111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Emily care assistance, based on the NHS guideline, it can be recommended that maintaining capacity is needed to evaluate the patient to take informed decisions. Additionally, ensuring data protection is necessary. It boosts her confidence and, alongside, respects her privacy. Moreover, by focusing on equal access for Emily, she can actively get relevant medication and care from the healthcare professions regarding asthma, like Inhaled Corticosteroids (ICS) and Long-acting Beta-agonists (LABAs) and Leukotriene Modifiers.</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Moreover, The ‘NICE NG80’ and the ‘BTS/SIGN 158’ guidelines are considered the primary sources for the proactive care for asthma patients like Emily. Considering the NHS-based framework, Emily can be sure to get consistent, high-quality care until the asthma is in control.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13</a:t>
            </a:fld>
            <a:endParaRPr lang="en-GB"/>
          </a:p>
        </p:txBody>
      </p:sp>
    </p:spTree>
    <p:extLst>
      <p:ext uri="{BB962C8B-B14F-4D97-AF65-F5344CB8AC3E}">
        <p14:creationId xmlns:p14="http://schemas.microsoft.com/office/powerpoint/2010/main" val="3579662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Emily care assistance, based on the NHS guideline, it can be recommended that maintaining capacity is needed to evaluate the patient to take informed decisions. Additionally, ensuring data protection is necessary. It boosts her confidence and, alongside, respects her privacy. Moreover, by focusing on equal access for Emily, she can actively get relevant medication and care from the healthcare professions regarding asthma, like Inhaled Corticosteroids (ICS) and Long-acting Beta-agonists (LABAs) and Leukotriene Modifiers.</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Moreover, The ‘NICE NG80’ and the ‘BTS/SIGN 158’ guidelines are considered the primary sources for the proactive care for asthma patients like Emily. Considering the NHS-based framework, Emily can be sure to get consistent, high-quality care until the asthma is in control.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14</a:t>
            </a:fld>
            <a:endParaRPr lang="en-GB"/>
          </a:p>
        </p:txBody>
      </p:sp>
    </p:spTree>
    <p:extLst>
      <p:ext uri="{BB962C8B-B14F-4D97-AF65-F5344CB8AC3E}">
        <p14:creationId xmlns:p14="http://schemas.microsoft.com/office/powerpoint/2010/main" val="1121098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Emily care assistance, based on the NHS guideline, it can be recommended that maintaining capacity is needed to evaluate the patient to take informed decisions. Additionally, ensuring data protection is necessary. It boosts her confidence and, alongside, respects her privacy. Moreover, by focusing on equal access for Emily, she can actively get relevant medication and care from the healthcare professions regarding asthma, like Inhaled Corticosteroids (ICS) and Long-acting Beta-agonists (LABAs) and Leukotriene Modifiers.</a:t>
            </a:r>
            <a:endParaRPr lang="en-US" sz="2800"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Moreover, The ‘NICE NG80’ and the ‘BTS/SIGN 158’ guidelines are considered the primary sources for the proactive care for asthma patients like Emily. Considering the NHS-based framework, Emily can be sure to get consistent, high-quality care until the asthma is in control. </a:t>
            </a:r>
            <a:endParaRPr lang="en-US" sz="2800" b="0" dirty="0">
              <a:effectLst/>
            </a:endParaRPr>
          </a:p>
          <a:p>
            <a:br>
              <a:rPr lang="en-US" sz="2800" dirty="0"/>
            </a:br>
            <a:endParaRPr lang="en-GB" dirty="0"/>
          </a:p>
        </p:txBody>
      </p:sp>
      <p:sp>
        <p:nvSpPr>
          <p:cNvPr id="4" name="Slide Number Placeholder 3"/>
          <p:cNvSpPr>
            <a:spLocks noGrp="1"/>
          </p:cNvSpPr>
          <p:nvPr>
            <p:ph type="sldNum" sz="quarter" idx="5"/>
          </p:nvPr>
        </p:nvSpPr>
        <p:spPr/>
        <p:txBody>
          <a:bodyPr/>
          <a:lstStyle/>
          <a:p>
            <a:fld id="{43CF6A86-029E-43C2-B716-7A2B761825B2}" type="slidenum">
              <a:rPr lang="en-GB" smtClean="0"/>
              <a:t>15</a:t>
            </a:fld>
            <a:endParaRPr lang="en-GB"/>
          </a:p>
        </p:txBody>
      </p:sp>
    </p:spTree>
    <p:extLst>
      <p:ext uri="{BB962C8B-B14F-4D97-AF65-F5344CB8AC3E}">
        <p14:creationId xmlns:p14="http://schemas.microsoft.com/office/powerpoint/2010/main" val="3817300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4.svg"/><Relationship Id="rId12" Type="http://schemas.openxmlformats.org/officeDocument/2006/relationships/image" Target="../media/image9.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svg"/><Relationship Id="rId14" Type="http://schemas.openxmlformats.org/officeDocument/2006/relationships/image" Target="../media/image11.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2.m4a"/><Relationship Id="rId16" Type="http://schemas.openxmlformats.org/officeDocument/2006/relationships/image" Target="../media/image11.png"/><Relationship Id="rId1" Type="http://schemas.microsoft.com/office/2007/relationships/media" Target="../media/media2.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4.png"/><Relationship Id="rId10" Type="http://schemas.openxmlformats.org/officeDocument/2006/relationships/image" Target="../media/image13.svg"/><Relationship Id="rId4" Type="http://schemas.openxmlformats.org/officeDocument/2006/relationships/notesSlide" Target="../notesSlides/notesSlide1.xml"/><Relationship Id="rId9" Type="http://schemas.openxmlformats.org/officeDocument/2006/relationships/image" Target="../media/image12.png"/><Relationship Id="rId14"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slideLayout" Target="../slideLayouts/slideLayout7.xml"/><Relationship Id="rId7" Type="http://schemas.openxmlformats.org/officeDocument/2006/relationships/image" Target="../media/image1.png"/><Relationship Id="rId12"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11" Type="http://schemas.openxmlformats.org/officeDocument/2006/relationships/image" Target="../media/image15.png"/><Relationship Id="rId5" Type="http://schemas.openxmlformats.org/officeDocument/2006/relationships/image" Target="../media/image3.png"/><Relationship Id="rId10" Type="http://schemas.openxmlformats.org/officeDocument/2006/relationships/image" Target="../media/image6.sv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svg"/><Relationship Id="rId2" Type="http://schemas.openxmlformats.org/officeDocument/2006/relationships/audio" Target="../media/media4.m4a"/><Relationship Id="rId16" Type="http://schemas.openxmlformats.org/officeDocument/2006/relationships/image" Target="../media/image11.png"/><Relationship Id="rId1" Type="http://schemas.microsoft.com/office/2007/relationships/media" Target="../media/media4.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5" Type="http://schemas.openxmlformats.org/officeDocument/2006/relationships/image" Target="../media/image18.jpeg"/><Relationship Id="rId10" Type="http://schemas.openxmlformats.org/officeDocument/2006/relationships/image" Target="../media/image17.svg"/><Relationship Id="rId4" Type="http://schemas.openxmlformats.org/officeDocument/2006/relationships/notesSlide" Target="../notesSlides/notesSlide3.xml"/><Relationship Id="rId9" Type="http://schemas.openxmlformats.org/officeDocument/2006/relationships/image" Target="../media/image16.png"/><Relationship Id="rId14" Type="http://schemas.openxmlformats.org/officeDocument/2006/relationships/image" Target="../media/image10.svg"/></Relationships>
</file>

<file path=ppt/slides/_rels/slide5.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4.xml"/><Relationship Id="rId9" Type="http://schemas.openxmlformats.org/officeDocument/2006/relationships/image" Target="../media/image9.png"/><Relationship Id="rId1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2.jpeg"/><Relationship Id="rId3" Type="http://schemas.openxmlformats.org/officeDocument/2006/relationships/slideLayout" Target="../slideLayouts/slideLayout7.xml"/><Relationship Id="rId7" Type="http://schemas.openxmlformats.org/officeDocument/2006/relationships/image" Target="../media/image20.png"/><Relationship Id="rId12" Type="http://schemas.openxmlformats.org/officeDocument/2006/relationships/image" Target="../media/image6.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5.xml"/><Relationship Id="rId9" Type="http://schemas.openxmlformats.org/officeDocument/2006/relationships/image" Target="../media/image9.png"/><Relationship Id="rId1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5.jpeg"/><Relationship Id="rId3" Type="http://schemas.openxmlformats.org/officeDocument/2006/relationships/slideLayout" Target="../slideLayouts/slideLayout7.xml"/><Relationship Id="rId7" Type="http://schemas.openxmlformats.org/officeDocument/2006/relationships/image" Target="../media/image23.png"/><Relationship Id="rId12" Type="http://schemas.openxmlformats.org/officeDocument/2006/relationships/image" Target="../media/image6.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6.xml"/><Relationship Id="rId9" Type="http://schemas.openxmlformats.org/officeDocument/2006/relationships/image" Target="../media/image9.png"/><Relationship Id="rId1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png"/><Relationship Id="rId12" Type="http://schemas.openxmlformats.org/officeDocument/2006/relationships/image" Target="../media/image10.svg"/><Relationship Id="rId2" Type="http://schemas.openxmlformats.org/officeDocument/2006/relationships/audio" Target="../media/media8.m4a"/><Relationship Id="rId16" Type="http://schemas.openxmlformats.org/officeDocument/2006/relationships/image" Target="../media/image11.png"/><Relationship Id="rId1" Type="http://schemas.microsoft.com/office/2007/relationships/media" Target="../media/media8.m4a"/><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28.jpeg"/><Relationship Id="rId10" Type="http://schemas.openxmlformats.org/officeDocument/2006/relationships/image" Target="../media/image27.svg"/><Relationship Id="rId4" Type="http://schemas.openxmlformats.org/officeDocument/2006/relationships/notesSlide" Target="../notesSlides/notesSlide7.xml"/><Relationship Id="rId9" Type="http://schemas.openxmlformats.org/officeDocument/2006/relationships/image" Target="../media/image26.png"/><Relationship Id="rId14" Type="http://schemas.openxmlformats.org/officeDocument/2006/relationships/image" Target="../media/image6.svg"/></Relationships>
</file>

<file path=ppt/slides/_rels/slide9.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9.m4a"/><Relationship Id="rId16" Type="http://schemas.openxmlformats.org/officeDocument/2006/relationships/image" Target="../media/image11.png"/><Relationship Id="rId1" Type="http://schemas.microsoft.com/office/2007/relationships/media" Target="../media/media9.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31.jpeg"/><Relationship Id="rId10" Type="http://schemas.openxmlformats.org/officeDocument/2006/relationships/image" Target="../media/image30.svg"/><Relationship Id="rId4" Type="http://schemas.openxmlformats.org/officeDocument/2006/relationships/notesSlide" Target="../notesSlides/notesSlide8.xml"/><Relationship Id="rId9" Type="http://schemas.openxmlformats.org/officeDocument/2006/relationships/image" Target="../media/image29.png"/><Relationship Id="rId14" Type="http://schemas.openxmlformats.org/officeDocument/2006/relationships/image" Target="../media/image6.svg"/></Relationships>
</file>

<file path=ppt/slides/_rels/slide10.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32.jpe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sv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9.xml"/><Relationship Id="rId9" Type="http://schemas.openxmlformats.org/officeDocument/2006/relationships/image" Target="../media/image9.png"/><Relationship Id="rId14"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30.svg"/><Relationship Id="rId4" Type="http://schemas.openxmlformats.org/officeDocument/2006/relationships/notesSlide" Target="../notesSlides/notesSlide10.xml"/><Relationship Id="rId9" Type="http://schemas.openxmlformats.org/officeDocument/2006/relationships/image" Target="../media/image29.png"/><Relationship Id="rId14" Type="http://schemas.openxmlformats.org/officeDocument/2006/relationships/image" Target="../media/image6.svg"/></Relationships>
</file>

<file path=ppt/slides/_rels/slide1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30.svg"/><Relationship Id="rId4" Type="http://schemas.openxmlformats.org/officeDocument/2006/relationships/notesSlide" Target="../notesSlides/notesSlide11.xml"/><Relationship Id="rId9" Type="http://schemas.openxmlformats.org/officeDocument/2006/relationships/image" Target="../media/image29.png"/><Relationship Id="rId14" Type="http://schemas.openxmlformats.org/officeDocument/2006/relationships/image" Target="../media/image6.svg"/></Relationships>
</file>

<file path=ppt/slides/_rels/slide13.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30.svg"/><Relationship Id="rId4" Type="http://schemas.openxmlformats.org/officeDocument/2006/relationships/notesSlide" Target="../notesSlides/notesSlide12.xml"/><Relationship Id="rId9" Type="http://schemas.openxmlformats.org/officeDocument/2006/relationships/image" Target="../media/image29.png"/><Relationship Id="rId14" Type="http://schemas.openxmlformats.org/officeDocument/2006/relationships/image" Target="../media/image6.svg"/></Relationships>
</file>

<file path=ppt/slides/_rels/slide1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33.jpe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sv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13.xml"/><Relationship Id="rId9" Type="http://schemas.openxmlformats.org/officeDocument/2006/relationships/image" Target="../media/image9.png"/><Relationship Id="rId14" Type="http://schemas.openxmlformats.org/officeDocument/2006/relationships/image" Target="../media/image11.png"/></Relationships>
</file>

<file path=ppt/slides/_rels/slide15.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11.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6.sv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svg"/><Relationship Id="rId11" Type="http://schemas.openxmlformats.org/officeDocument/2006/relationships/image" Target="../media/image5.png"/><Relationship Id="rId5" Type="http://schemas.openxmlformats.org/officeDocument/2006/relationships/image" Target="../media/image1.png"/><Relationship Id="rId10" Type="http://schemas.openxmlformats.org/officeDocument/2006/relationships/image" Target="../media/image10.svg"/><Relationship Id="rId4" Type="http://schemas.openxmlformats.org/officeDocument/2006/relationships/notesSlide" Target="../notesSlides/notesSlide14.xml"/><Relationship Id="rId9" Type="http://schemas.openxmlformats.org/officeDocument/2006/relationships/image" Target="../media/image9.png"/></Relationships>
</file>

<file path=ppt/slides/_rels/slide1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6.svg"/><Relationship Id="rId5" Type="http://schemas.openxmlformats.org/officeDocument/2006/relationships/image" Target="../media/image4.svg"/><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1600200" y="-952500"/>
            <a:ext cx="17240730" cy="14607600"/>
          </a:xfrm>
          <a:custGeom>
            <a:avLst/>
            <a:gdLst/>
            <a:ahLst/>
            <a:cxnLst/>
            <a:rect l="l" t="t" r="r" b="b"/>
            <a:pathLst>
              <a:path w="17240730" h="14607600">
                <a:moveTo>
                  <a:pt x="0" y="0"/>
                </a:moveTo>
                <a:lnTo>
                  <a:pt x="17240729" y="0"/>
                </a:lnTo>
                <a:lnTo>
                  <a:pt x="17240729" y="14607600"/>
                </a:lnTo>
                <a:lnTo>
                  <a:pt x="0" y="14607600"/>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1822958">
            <a:off x="-642908" y="-657053"/>
            <a:ext cx="16072061" cy="11601106"/>
          </a:xfrm>
          <a:custGeom>
            <a:avLst/>
            <a:gdLst/>
            <a:ahLst/>
            <a:cxnLst/>
            <a:rect l="l" t="t" r="r" b="b"/>
            <a:pathLst>
              <a:path w="16072061" h="11601106">
                <a:moveTo>
                  <a:pt x="0" y="0"/>
                </a:moveTo>
                <a:lnTo>
                  <a:pt x="16072061" y="0"/>
                </a:lnTo>
                <a:lnTo>
                  <a:pt x="16072061" y="11601105"/>
                </a:lnTo>
                <a:lnTo>
                  <a:pt x="0" y="11601105"/>
                </a:lnTo>
                <a:lnTo>
                  <a:pt x="0" y="0"/>
                </a:lnTo>
                <a:close/>
              </a:path>
            </a:pathLst>
          </a:custGeom>
          <a:blipFill>
            <a:blip r:embed="rId6">
              <a:alphaModFix amt="35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a:off x="13319911" y="6213323"/>
            <a:ext cx="3050862" cy="1736218"/>
          </a:xfrm>
          <a:custGeom>
            <a:avLst/>
            <a:gdLst/>
            <a:ahLst/>
            <a:cxnLst/>
            <a:rect l="l" t="t" r="r" b="b"/>
            <a:pathLst>
              <a:path w="3050862" h="1736218">
                <a:moveTo>
                  <a:pt x="0" y="0"/>
                </a:moveTo>
                <a:lnTo>
                  <a:pt x="3050862" y="0"/>
                </a:lnTo>
                <a:lnTo>
                  <a:pt x="3050862" y="1736218"/>
                </a:lnTo>
                <a:lnTo>
                  <a:pt x="0" y="1736218"/>
                </a:lnTo>
                <a:lnTo>
                  <a:pt x="0" y="0"/>
                </a:lnTo>
                <a:close/>
              </a:path>
            </a:pathLst>
          </a:custGeom>
          <a:blipFill>
            <a:blip r:embed="rId8">
              <a:alphaModFix amt="54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5" name="Freeform 5"/>
          <p:cNvSpPr/>
          <p:nvPr/>
        </p:nvSpPr>
        <p:spPr>
          <a:xfrm>
            <a:off x="1" y="7277100"/>
            <a:ext cx="3242394" cy="3426360"/>
          </a:xfrm>
          <a:custGeom>
            <a:avLst/>
            <a:gdLst/>
            <a:ahLst/>
            <a:cxnLst/>
            <a:rect l="l" t="t" r="r" b="b"/>
            <a:pathLst>
              <a:path w="8498111" h="8980273">
                <a:moveTo>
                  <a:pt x="0" y="0"/>
                </a:moveTo>
                <a:lnTo>
                  <a:pt x="8498111" y="0"/>
                </a:lnTo>
                <a:lnTo>
                  <a:pt x="8498111" y="8980273"/>
                </a:lnTo>
                <a:lnTo>
                  <a:pt x="0" y="898027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6" name="Freeform 6"/>
          <p:cNvSpPr/>
          <p:nvPr/>
        </p:nvSpPr>
        <p:spPr>
          <a:xfrm>
            <a:off x="15482246" y="1339742"/>
            <a:ext cx="1777054" cy="1444596"/>
          </a:xfrm>
          <a:custGeom>
            <a:avLst/>
            <a:gdLst/>
            <a:ahLst/>
            <a:cxnLst/>
            <a:rect l="l" t="t" r="r" b="b"/>
            <a:pathLst>
              <a:path w="1777054" h="1444596">
                <a:moveTo>
                  <a:pt x="0" y="0"/>
                </a:moveTo>
                <a:lnTo>
                  <a:pt x="1777054" y="0"/>
                </a:lnTo>
                <a:lnTo>
                  <a:pt x="1777054" y="1444596"/>
                </a:lnTo>
                <a:lnTo>
                  <a:pt x="0" y="144459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7" name="TextBox 7"/>
          <p:cNvSpPr txBox="1"/>
          <p:nvPr/>
        </p:nvSpPr>
        <p:spPr>
          <a:xfrm>
            <a:off x="3009900" y="2880490"/>
            <a:ext cx="13677900" cy="3693319"/>
          </a:xfrm>
          <a:prstGeom prst="rect">
            <a:avLst/>
          </a:prstGeom>
        </p:spPr>
        <p:txBody>
          <a:bodyPr wrap="square" lIns="0" tIns="0" rIns="0" bIns="0" rtlCol="0" anchor="t">
            <a:spAutoFit/>
          </a:bodyPr>
          <a:lstStyle/>
          <a:p>
            <a:pPr algn="ctr"/>
            <a:r>
              <a:rPr lang="en-US" sz="12000" b="1" dirty="0">
                <a:solidFill>
                  <a:srgbClr val="FFFFFF"/>
                </a:solidFill>
                <a:latin typeface="Fredoka"/>
                <a:ea typeface="Fredoka"/>
                <a:cs typeface="Fredoka"/>
                <a:sym typeface="Fredoka"/>
              </a:rPr>
              <a:t>Introduction to Physiology</a:t>
            </a:r>
          </a:p>
        </p:txBody>
      </p:sp>
      <p:sp>
        <p:nvSpPr>
          <p:cNvPr id="9" name="Freeform 9"/>
          <p:cNvSpPr/>
          <p:nvPr/>
        </p:nvSpPr>
        <p:spPr>
          <a:xfrm>
            <a:off x="1028700" y="753393"/>
            <a:ext cx="1704110" cy="969794"/>
          </a:xfrm>
          <a:custGeom>
            <a:avLst/>
            <a:gdLst/>
            <a:ahLst/>
            <a:cxnLst/>
            <a:rect l="l" t="t" r="r" b="b"/>
            <a:pathLst>
              <a:path w="1704110" h="969794">
                <a:moveTo>
                  <a:pt x="0" y="0"/>
                </a:moveTo>
                <a:lnTo>
                  <a:pt x="1704110" y="0"/>
                </a:lnTo>
                <a:lnTo>
                  <a:pt x="1704110" y="969794"/>
                </a:lnTo>
                <a:lnTo>
                  <a:pt x="0" y="969794"/>
                </a:lnTo>
                <a:lnTo>
                  <a:pt x="0" y="0"/>
                </a:lnTo>
                <a:close/>
              </a:path>
            </a:pathLst>
          </a:custGeom>
          <a:blipFill>
            <a:blip r:embed="rId8">
              <a:alphaModFix amt="54000"/>
              <a:extLst>
                <a:ext uri="{96DAC541-7B7A-43D3-8B79-37D633B846F1}">
                  <asvg:svgBlip xmlns:asvg="http://schemas.microsoft.com/office/drawing/2016/SVG/main" r:embed="rId9"/>
                </a:ext>
              </a:extLst>
            </a:blip>
            <a:stretch>
              <a:fillRect/>
            </a:stretch>
          </a:blipFill>
        </p:spPr>
        <p:txBody>
          <a:bodyPr/>
          <a:lstStyle/>
          <a:p>
            <a:endParaRPr lang="en-GB"/>
          </a:p>
        </p:txBody>
      </p:sp>
      <p:pic>
        <p:nvPicPr>
          <p:cNvPr id="17" name="Audio 16">
            <a:hlinkClick r:id="" action="ppaction://media"/>
            <a:extLst>
              <a:ext uri="{FF2B5EF4-FFF2-40B4-BE49-F238E27FC236}">
                <a16:creationId xmlns:a16="http://schemas.microsoft.com/office/drawing/2014/main" id="{07DA731C-9CD8-911A-6760-85CC9D017479}"/>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0383"/>
    </mc:Choice>
    <mc:Fallback xmlns="">
      <p:transition spd="slow" advTm="20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7268802">
            <a:off x="-184046" y="1835892"/>
            <a:ext cx="13422134" cy="9086113"/>
          </a:xfrm>
          <a:custGeom>
            <a:avLst/>
            <a:gdLst/>
            <a:ahLst/>
            <a:cxnLst/>
            <a:rect l="l" t="t" r="r" b="b"/>
            <a:pathLst>
              <a:path w="19179332" h="16250125">
                <a:moveTo>
                  <a:pt x="0" y="0"/>
                </a:moveTo>
                <a:lnTo>
                  <a:pt x="19179332" y="0"/>
                </a:lnTo>
                <a:lnTo>
                  <a:pt x="19179332" y="16250125"/>
                </a:lnTo>
                <a:lnTo>
                  <a:pt x="0" y="16250125"/>
                </a:lnTo>
                <a:lnTo>
                  <a:pt x="0" y="0"/>
                </a:lnTo>
                <a:close/>
              </a:path>
            </a:pathLst>
          </a:custGeom>
          <a:blipFill>
            <a:blip r:embed="rId5">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9991050">
            <a:off x="7344139" y="2838142"/>
            <a:ext cx="11562623" cy="749793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747358" y="7830925"/>
            <a:ext cx="1945677" cy="2456075"/>
          </a:xfrm>
          <a:custGeom>
            <a:avLst/>
            <a:gdLst/>
            <a:ahLst/>
            <a:cxnLst/>
            <a:rect l="l" t="t" r="r" b="b"/>
            <a:pathLst>
              <a:path w="6813203" h="8600469">
                <a:moveTo>
                  <a:pt x="0" y="0"/>
                </a:moveTo>
                <a:lnTo>
                  <a:pt x="6813203" y="0"/>
                </a:lnTo>
                <a:lnTo>
                  <a:pt x="6813203" y="8600469"/>
                </a:lnTo>
                <a:lnTo>
                  <a:pt x="0" y="860046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TextBox 5"/>
          <p:cNvSpPr txBox="1"/>
          <p:nvPr/>
        </p:nvSpPr>
        <p:spPr>
          <a:xfrm>
            <a:off x="690636" y="611189"/>
            <a:ext cx="14320763" cy="923330"/>
          </a:xfrm>
          <a:prstGeom prst="rect">
            <a:avLst/>
          </a:prstGeom>
        </p:spPr>
        <p:txBody>
          <a:bodyPr wrap="square" lIns="0" tIns="0" rIns="0" bIns="0" rtlCol="0" anchor="t">
            <a:spAutoFit/>
          </a:bodyPr>
          <a:lstStyle/>
          <a:p>
            <a:pPr algn="l"/>
            <a:r>
              <a:rPr lang="en-US" sz="6000" dirty="0">
                <a:solidFill>
                  <a:srgbClr val="FFFFFF"/>
                </a:solidFill>
                <a:latin typeface="Fredoka"/>
                <a:ea typeface="Fredoka"/>
                <a:cs typeface="Fredoka"/>
                <a:sym typeface="Fredoka"/>
              </a:rPr>
              <a:t>Case Introduction and Patient profile</a:t>
            </a:r>
          </a:p>
        </p:txBody>
      </p:sp>
      <p:sp>
        <p:nvSpPr>
          <p:cNvPr id="7" name="Freeform 7"/>
          <p:cNvSpPr/>
          <p:nvPr/>
        </p:nvSpPr>
        <p:spPr>
          <a:xfrm>
            <a:off x="11558514" y="1471860"/>
            <a:ext cx="1777054" cy="1444596"/>
          </a:xfrm>
          <a:custGeom>
            <a:avLst/>
            <a:gdLst/>
            <a:ahLst/>
            <a:cxnLst/>
            <a:rect l="l" t="t" r="r" b="b"/>
            <a:pathLst>
              <a:path w="1777054" h="1444596">
                <a:moveTo>
                  <a:pt x="0" y="0"/>
                </a:moveTo>
                <a:lnTo>
                  <a:pt x="1777054" y="0"/>
                </a:lnTo>
                <a:lnTo>
                  <a:pt x="1777054" y="1444596"/>
                </a:lnTo>
                <a:lnTo>
                  <a:pt x="0" y="144459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16686699" y="74712"/>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9" name="Freeform 9"/>
          <p:cNvSpPr/>
          <p:nvPr/>
        </p:nvSpPr>
        <p:spPr>
          <a:xfrm>
            <a:off x="5167162" y="9772650"/>
            <a:ext cx="1807620" cy="1028700"/>
          </a:xfrm>
          <a:custGeom>
            <a:avLst/>
            <a:gdLst/>
            <a:ahLst/>
            <a:cxnLst/>
            <a:rect l="l" t="t" r="r" b="b"/>
            <a:pathLst>
              <a:path w="1807620" h="1028700">
                <a:moveTo>
                  <a:pt x="0" y="0"/>
                </a:moveTo>
                <a:lnTo>
                  <a:pt x="1807620" y="0"/>
                </a:lnTo>
                <a:lnTo>
                  <a:pt x="1807620" y="1028700"/>
                </a:lnTo>
                <a:lnTo>
                  <a:pt x="0" y="1028700"/>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2" name="TextBox 11">
            <a:extLst>
              <a:ext uri="{FF2B5EF4-FFF2-40B4-BE49-F238E27FC236}">
                <a16:creationId xmlns:a16="http://schemas.microsoft.com/office/drawing/2014/main" id="{FEF0B7AB-F9AB-464E-86BA-99CCC1AE0DC2}"/>
              </a:ext>
            </a:extLst>
          </p:cNvPr>
          <p:cNvSpPr txBox="1"/>
          <p:nvPr/>
        </p:nvSpPr>
        <p:spPr>
          <a:xfrm>
            <a:off x="382574" y="2892211"/>
            <a:ext cx="10245436" cy="5421933"/>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 24-year-old (Emily Smith) female student who faces ‘asthma’ and is a non-smoker.</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Having a history of breathlessness, intermittent wheezing and chest tightness.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happens specifically at night and after completing exercises.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Key symptoms have been stated during adolescence: getting threats during pollen seasons (late March to September) and exam time (</a:t>
            </a:r>
            <a:r>
              <a:rPr lang="en-US" sz="2600" b="0" i="0" u="none" strike="noStrike" dirty="0" err="1">
                <a:solidFill>
                  <a:schemeClr val="bg1"/>
                </a:solidFill>
                <a:effectLst/>
                <a:latin typeface="Times New Roman" panose="02020603050405020304" pitchFamily="18" charset="0"/>
              </a:rPr>
              <a:t>Szema</a:t>
            </a:r>
            <a:r>
              <a:rPr lang="en-US" sz="2600" b="0" i="0" u="none" strike="noStrike" dirty="0">
                <a:solidFill>
                  <a:schemeClr val="bg1"/>
                </a:solidFill>
                <a:effectLst/>
                <a:latin typeface="Times New Roman" panose="02020603050405020304" pitchFamily="18" charset="0"/>
              </a:rPr>
              <a:t> </a:t>
            </a:r>
            <a:r>
              <a:rPr lang="en-US" sz="2600" b="0" i="1" u="none" strike="noStrike" dirty="0">
                <a:solidFill>
                  <a:schemeClr val="bg1"/>
                </a:solidFill>
                <a:effectLst/>
                <a:latin typeface="Times New Roman" panose="02020603050405020304" pitchFamily="18" charset="0"/>
              </a:rPr>
              <a:t>et al., </a:t>
            </a:r>
            <a:r>
              <a:rPr lang="en-US" sz="2600" b="0" i="0" u="none" strike="noStrike" dirty="0">
                <a:solidFill>
                  <a:schemeClr val="bg1"/>
                </a:solidFill>
                <a:effectLst/>
                <a:latin typeface="Times New Roman" panose="02020603050405020304" pitchFamily="18" charset="0"/>
              </a:rPr>
              <a:t>2020).</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As for family history, there have been symptoms of eczema and hay fever.</a:t>
            </a:r>
          </a:p>
        </p:txBody>
      </p:sp>
      <p:pic>
        <p:nvPicPr>
          <p:cNvPr id="1026" name="Picture 2" descr="Asthma: Types, Causes, Symptoms, Diagnosis &amp; Treatment">
            <a:extLst>
              <a:ext uri="{FF2B5EF4-FFF2-40B4-BE49-F238E27FC236}">
                <a16:creationId xmlns:a16="http://schemas.microsoft.com/office/drawing/2014/main" id="{BF815EBD-FBA0-4A94-B215-533D5BEFC24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1558514" y="3181273"/>
            <a:ext cx="4843807" cy="48438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Audio 12">
            <a:hlinkClick r:id="" action="ppaction://media"/>
            <a:extLst>
              <a:ext uri="{FF2B5EF4-FFF2-40B4-BE49-F238E27FC236}">
                <a16:creationId xmlns:a16="http://schemas.microsoft.com/office/drawing/2014/main" id="{3A54B74B-0FA6-13A0-E0E1-D4463089794C}"/>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719"/>
    </mc:Choice>
    <mc:Fallback xmlns="">
      <p:transition spd="slow" advTm="53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10737974">
            <a:off x="4078647" y="-1036010"/>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3819959" y="-1492094"/>
            <a:ext cx="17240730" cy="14607600"/>
          </a:xfrm>
          <a:custGeom>
            <a:avLst/>
            <a:gdLst/>
            <a:ahLst/>
            <a:cxnLst/>
            <a:rect l="l" t="t" r="r" b="b"/>
            <a:pathLst>
              <a:path w="17240730" h="14607600">
                <a:moveTo>
                  <a:pt x="0" y="0"/>
                </a:moveTo>
                <a:lnTo>
                  <a:pt x="17240729" y="0"/>
                </a:lnTo>
                <a:lnTo>
                  <a:pt x="17240729" y="14607600"/>
                </a:lnTo>
                <a:lnTo>
                  <a:pt x="0" y="14607600"/>
                </a:lnTo>
                <a:lnTo>
                  <a:pt x="0" y="0"/>
                </a:lnTo>
                <a:close/>
              </a:path>
            </a:pathLst>
          </a:custGeom>
          <a:blipFill>
            <a:blip r:embed="rId7">
              <a:alphaModFix amt="6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TextBox 5"/>
          <p:cNvSpPr txBox="1"/>
          <p:nvPr/>
        </p:nvSpPr>
        <p:spPr>
          <a:xfrm>
            <a:off x="413660" y="518584"/>
            <a:ext cx="16421100"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Overview of Respiratory System (Normal Physiology)</a:t>
            </a:r>
          </a:p>
        </p:txBody>
      </p:sp>
      <p:sp>
        <p:nvSpPr>
          <p:cNvPr id="7" name="Freeform 7"/>
          <p:cNvSpPr/>
          <p:nvPr/>
        </p:nvSpPr>
        <p:spPr>
          <a:xfrm>
            <a:off x="-813866" y="297325"/>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9">
              <a:alphaModFix amt="54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7259300" y="8987961"/>
            <a:ext cx="1560511" cy="888072"/>
          </a:xfrm>
          <a:custGeom>
            <a:avLst/>
            <a:gdLst/>
            <a:ahLst/>
            <a:cxnLst/>
            <a:rect l="l" t="t" r="r" b="b"/>
            <a:pathLst>
              <a:path w="1560511" h="888072">
                <a:moveTo>
                  <a:pt x="0" y="0"/>
                </a:moveTo>
                <a:lnTo>
                  <a:pt x="1560511" y="0"/>
                </a:lnTo>
                <a:lnTo>
                  <a:pt x="1560511" y="888073"/>
                </a:lnTo>
                <a:lnTo>
                  <a:pt x="0" y="888073"/>
                </a:lnTo>
                <a:lnTo>
                  <a:pt x="0" y="0"/>
                </a:lnTo>
                <a:close/>
              </a:path>
            </a:pathLst>
          </a:custGeom>
          <a:blipFill>
            <a:blip r:embed="rId9">
              <a:alphaModFix amt="54000"/>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4" name="TextBox 13">
            <a:extLst>
              <a:ext uri="{FF2B5EF4-FFF2-40B4-BE49-F238E27FC236}">
                <a16:creationId xmlns:a16="http://schemas.microsoft.com/office/drawing/2014/main" id="{E48B2F4A-1762-4B4A-B394-5FADFA7669E1}"/>
              </a:ext>
            </a:extLst>
          </p:cNvPr>
          <p:cNvSpPr txBox="1"/>
          <p:nvPr/>
        </p:nvSpPr>
        <p:spPr>
          <a:xfrm>
            <a:off x="8458200" y="3248090"/>
            <a:ext cx="9371541" cy="4821769"/>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Significant components: alveoli (gas exchange sites) and Airways (trachea, bronchi, and bronchioles).</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Normal breathing: ventilation–perfusion (V/Q) ensures effective O₂/CO₂ exchange.</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Gas exchange happens throughout the thin alveolar-capillary membrane.</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Healthy lungs: keep clear airways with minimal resistance (Datta, 2021).</a:t>
            </a:r>
          </a:p>
        </p:txBody>
      </p:sp>
      <p:pic>
        <p:nvPicPr>
          <p:cNvPr id="16" name="Picture 15">
            <a:extLst>
              <a:ext uri="{FF2B5EF4-FFF2-40B4-BE49-F238E27FC236}">
                <a16:creationId xmlns:a16="http://schemas.microsoft.com/office/drawing/2014/main" id="{9920A0D7-4DF2-4612-8EC0-835009FB7044}"/>
              </a:ext>
            </a:extLst>
          </p:cNvPr>
          <p:cNvPicPr>
            <a:picLocks noChangeAspect="1"/>
          </p:cNvPicPr>
          <p:nvPr/>
        </p:nvPicPr>
        <p:blipFill>
          <a:blip r:embed="rId11"/>
          <a:stretch>
            <a:fillRect/>
          </a:stretch>
        </p:blipFill>
        <p:spPr>
          <a:xfrm>
            <a:off x="1148463" y="3272394"/>
            <a:ext cx="5494148" cy="50786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Audio 9">
            <a:hlinkClick r:id="" action="ppaction://media"/>
            <a:extLst>
              <a:ext uri="{FF2B5EF4-FFF2-40B4-BE49-F238E27FC236}">
                <a16:creationId xmlns:a16="http://schemas.microsoft.com/office/drawing/2014/main" id="{D7497412-4445-3261-F2AC-40DA631E8BA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8621"/>
    </mc:Choice>
    <mc:Fallback xmlns="">
      <p:transition spd="slow" advTm="7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9987743">
            <a:off x="209157" y="-2981562"/>
            <a:ext cx="19179332" cy="16250125"/>
          </a:xfrm>
          <a:custGeom>
            <a:avLst/>
            <a:gdLst/>
            <a:ahLst/>
            <a:cxnLst/>
            <a:rect l="l" t="t" r="r" b="b"/>
            <a:pathLst>
              <a:path w="19179332" h="16250125">
                <a:moveTo>
                  <a:pt x="0" y="0"/>
                </a:moveTo>
                <a:lnTo>
                  <a:pt x="19179331" y="0"/>
                </a:lnTo>
                <a:lnTo>
                  <a:pt x="19179331" y="16250124"/>
                </a:lnTo>
                <a:lnTo>
                  <a:pt x="0" y="16250124"/>
                </a:lnTo>
                <a:lnTo>
                  <a:pt x="0" y="0"/>
                </a:lnTo>
                <a:close/>
              </a:path>
            </a:pathLst>
          </a:custGeom>
          <a:blipFill>
            <a:blip r:embed="rId5">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378541">
            <a:off x="-374719" y="-372707"/>
            <a:ext cx="17201471" cy="12416335"/>
          </a:xfrm>
          <a:custGeom>
            <a:avLst/>
            <a:gdLst/>
            <a:ahLst/>
            <a:cxnLst/>
            <a:rect l="l" t="t" r="r" b="b"/>
            <a:pathLst>
              <a:path w="17201471" h="12416335">
                <a:moveTo>
                  <a:pt x="0" y="0"/>
                </a:moveTo>
                <a:lnTo>
                  <a:pt x="17201471" y="0"/>
                </a:lnTo>
                <a:lnTo>
                  <a:pt x="17201471" y="12416334"/>
                </a:lnTo>
                <a:lnTo>
                  <a:pt x="0" y="12416334"/>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flipH="1">
            <a:off x="15577799" y="7429500"/>
            <a:ext cx="1879085" cy="5002070"/>
          </a:xfrm>
          <a:custGeom>
            <a:avLst/>
            <a:gdLst/>
            <a:ahLst/>
            <a:cxnLst/>
            <a:rect l="l" t="t" r="r" b="b"/>
            <a:pathLst>
              <a:path w="4285187" h="11407046">
                <a:moveTo>
                  <a:pt x="4285187" y="0"/>
                </a:moveTo>
                <a:lnTo>
                  <a:pt x="0" y="0"/>
                </a:lnTo>
                <a:lnTo>
                  <a:pt x="0" y="11407046"/>
                </a:lnTo>
                <a:lnTo>
                  <a:pt x="4285187" y="11407046"/>
                </a:lnTo>
                <a:lnTo>
                  <a:pt x="4285187"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TextBox 5"/>
          <p:cNvSpPr txBox="1"/>
          <p:nvPr/>
        </p:nvSpPr>
        <p:spPr>
          <a:xfrm>
            <a:off x="831116" y="740733"/>
            <a:ext cx="12982575" cy="923330"/>
          </a:xfrm>
          <a:prstGeom prst="rect">
            <a:avLst/>
          </a:prstGeom>
        </p:spPr>
        <p:txBody>
          <a:bodyPr wrap="square" lIns="0" tIns="0" rIns="0" bIns="0" rtlCol="0" anchor="t">
            <a:spAutoFit/>
          </a:bodyPr>
          <a:lstStyle/>
          <a:p>
            <a:pPr algn="l"/>
            <a:r>
              <a:rPr lang="en-US" sz="6000" dirty="0">
                <a:solidFill>
                  <a:srgbClr val="FFFFFF"/>
                </a:solidFill>
                <a:latin typeface="Fredoka"/>
                <a:ea typeface="Fredoka"/>
                <a:cs typeface="Fredoka"/>
                <a:sym typeface="Fredoka"/>
              </a:rPr>
              <a:t>Asthma Pathophysiology</a:t>
            </a:r>
          </a:p>
        </p:txBody>
      </p:sp>
      <p:sp>
        <p:nvSpPr>
          <p:cNvPr id="10" name="Freeform 10"/>
          <p:cNvSpPr/>
          <p:nvPr/>
        </p:nvSpPr>
        <p:spPr>
          <a:xfrm>
            <a:off x="10326120" y="9258300"/>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1" name="Freeform 11"/>
          <p:cNvSpPr/>
          <p:nvPr/>
        </p:nvSpPr>
        <p:spPr>
          <a:xfrm>
            <a:off x="-1426353" y="2512547"/>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2" name="Freeform 12"/>
          <p:cNvSpPr/>
          <p:nvPr/>
        </p:nvSpPr>
        <p:spPr>
          <a:xfrm>
            <a:off x="16306800" y="1906409"/>
            <a:ext cx="1777054" cy="1444596"/>
          </a:xfrm>
          <a:custGeom>
            <a:avLst/>
            <a:gdLst/>
            <a:ahLst/>
            <a:cxnLst/>
            <a:rect l="l" t="t" r="r" b="b"/>
            <a:pathLst>
              <a:path w="1777054" h="1444596">
                <a:moveTo>
                  <a:pt x="0" y="0"/>
                </a:moveTo>
                <a:lnTo>
                  <a:pt x="1777054" y="0"/>
                </a:lnTo>
                <a:lnTo>
                  <a:pt x="1777054" y="1444597"/>
                </a:lnTo>
                <a:lnTo>
                  <a:pt x="0" y="144459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4" name="TextBox 13">
            <a:extLst>
              <a:ext uri="{FF2B5EF4-FFF2-40B4-BE49-F238E27FC236}">
                <a16:creationId xmlns:a16="http://schemas.microsoft.com/office/drawing/2014/main" id="{619E603D-672B-48A3-8681-39DD5E04635A}"/>
              </a:ext>
            </a:extLst>
          </p:cNvPr>
          <p:cNvSpPr txBox="1"/>
          <p:nvPr/>
        </p:nvSpPr>
        <p:spPr>
          <a:xfrm>
            <a:off x="791024" y="3346057"/>
            <a:ext cx="8115577" cy="4221605"/>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Infection of chronic airways includes ‘mast cells, T-lymphocytes and eosinophils’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From the insights of Erjefält (2023), airway remodelling fosters lasting changes.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Smooth muscles, especially in airway walls, tighten, restricting airflow.</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Resulting in a combination of factors causes vital threats.</a:t>
            </a:r>
          </a:p>
        </p:txBody>
      </p:sp>
      <p:pic>
        <p:nvPicPr>
          <p:cNvPr id="2050" name="Picture 2" descr="Asthma: Practice Essentials, Background, Anatomy">
            <a:extLst>
              <a:ext uri="{FF2B5EF4-FFF2-40B4-BE49-F238E27FC236}">
                <a16:creationId xmlns:a16="http://schemas.microsoft.com/office/drawing/2014/main" id="{ADFB47E3-EB84-49C4-9357-C589238016D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068579" y="2628707"/>
            <a:ext cx="5604324" cy="511763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6" name="Audio 15">
            <a:hlinkClick r:id="" action="ppaction://media"/>
            <a:extLst>
              <a:ext uri="{FF2B5EF4-FFF2-40B4-BE49-F238E27FC236}">
                <a16:creationId xmlns:a16="http://schemas.microsoft.com/office/drawing/2014/main" id="{CF38CB14-BAD8-48AE-713B-C91C9C52736A}"/>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9025"/>
    </mc:Choice>
    <mc:Fallback xmlns="">
      <p:transition spd="slow" advTm="79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0" y="-112397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1140920" y="144217"/>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1012634" y="793008"/>
            <a:ext cx="16212030"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Key risk factors and impacts towards system</a:t>
            </a:r>
          </a:p>
        </p:txBody>
      </p:sp>
      <p:sp>
        <p:nvSpPr>
          <p:cNvPr id="24" name="Freeform 24"/>
          <p:cNvSpPr/>
          <p:nvPr/>
        </p:nvSpPr>
        <p:spPr>
          <a:xfrm>
            <a:off x="4641584" y="1489407"/>
            <a:ext cx="1777054" cy="1444596"/>
          </a:xfrm>
          <a:custGeom>
            <a:avLst/>
            <a:gdLst/>
            <a:ahLst/>
            <a:cxnLst/>
            <a:rect l="l" t="t" r="r" b="b"/>
            <a:pathLst>
              <a:path w="1777054" h="1444596">
                <a:moveTo>
                  <a:pt x="0" y="0"/>
                </a:moveTo>
                <a:lnTo>
                  <a:pt x="1777054" y="0"/>
                </a:lnTo>
                <a:lnTo>
                  <a:pt x="1777054" y="1444596"/>
                </a:lnTo>
                <a:lnTo>
                  <a:pt x="0" y="14445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Freeform 25"/>
          <p:cNvSpPr/>
          <p:nvPr/>
        </p:nvSpPr>
        <p:spPr>
          <a:xfrm>
            <a:off x="-1227526" y="102870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6" name="Freeform 26"/>
          <p:cNvSpPr/>
          <p:nvPr/>
        </p:nvSpPr>
        <p:spPr>
          <a:xfrm>
            <a:off x="8881467" y="593515"/>
            <a:ext cx="1574250" cy="895891"/>
          </a:xfrm>
          <a:custGeom>
            <a:avLst/>
            <a:gdLst/>
            <a:ahLst/>
            <a:cxnLst/>
            <a:rect l="l" t="t" r="r" b="b"/>
            <a:pathLst>
              <a:path w="1574250" h="895891">
                <a:moveTo>
                  <a:pt x="0" y="0"/>
                </a:moveTo>
                <a:lnTo>
                  <a:pt x="1574250" y="0"/>
                </a:lnTo>
                <a:lnTo>
                  <a:pt x="1574250" y="895892"/>
                </a:lnTo>
                <a:lnTo>
                  <a:pt x="0" y="895892"/>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8" name="TextBox 27">
            <a:extLst>
              <a:ext uri="{FF2B5EF4-FFF2-40B4-BE49-F238E27FC236}">
                <a16:creationId xmlns:a16="http://schemas.microsoft.com/office/drawing/2014/main" id="{51DDA74A-F902-494F-93C9-1E11BF7D8DCF}"/>
              </a:ext>
            </a:extLst>
          </p:cNvPr>
          <p:cNvSpPr txBox="1"/>
          <p:nvPr/>
        </p:nvSpPr>
        <p:spPr>
          <a:xfrm>
            <a:off x="8305800" y="3375213"/>
            <a:ext cx="8918864" cy="4221605"/>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Highlighting key triggers for the patient includes allergens, pollution and active or passive smoking (Mitchell and </a:t>
            </a:r>
            <a:r>
              <a:rPr lang="en-US" sz="2600" b="0" i="0" u="none" strike="noStrike" dirty="0" err="1">
                <a:solidFill>
                  <a:schemeClr val="bg1"/>
                </a:solidFill>
                <a:effectLst/>
                <a:latin typeface="Times New Roman" panose="02020603050405020304" pitchFamily="18" charset="0"/>
              </a:rPr>
              <a:t>Govias</a:t>
            </a:r>
            <a:r>
              <a:rPr lang="en-US" sz="2600" b="0" i="0" u="none" strike="noStrike" dirty="0">
                <a:solidFill>
                  <a:schemeClr val="bg1"/>
                </a:solidFill>
                <a:effectLst/>
                <a:latin typeface="Times New Roman" panose="02020603050405020304" pitchFamily="18" charset="0"/>
              </a:rPr>
              <a:t>, 2021).</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Genetics: History of atopy (hay fever and eczema) (</a:t>
            </a:r>
            <a:r>
              <a:rPr lang="en-US" sz="2600" b="0" i="0" u="none" strike="noStrike" dirty="0" err="1">
                <a:solidFill>
                  <a:schemeClr val="bg1"/>
                </a:solidFill>
                <a:effectLst/>
                <a:latin typeface="Times New Roman" panose="02020603050405020304" pitchFamily="18" charset="0"/>
              </a:rPr>
              <a:t>Koppelman</a:t>
            </a:r>
            <a:r>
              <a:rPr lang="en-US" sz="2600" b="0" i="0" u="none" strike="noStrike" dirty="0">
                <a:solidFill>
                  <a:schemeClr val="bg1"/>
                </a:solidFill>
                <a:effectLst/>
                <a:latin typeface="Times New Roman" panose="02020603050405020304" pitchFamily="18" charset="0"/>
              </a:rPr>
              <a:t> </a:t>
            </a:r>
            <a:r>
              <a:rPr lang="en-US" sz="2600" b="0" i="1" u="none" strike="noStrike" dirty="0">
                <a:solidFill>
                  <a:schemeClr val="bg1"/>
                </a:solidFill>
                <a:effectLst/>
                <a:latin typeface="Times New Roman" panose="02020603050405020304" pitchFamily="18" charset="0"/>
              </a:rPr>
              <a:t>et al., </a:t>
            </a:r>
            <a:r>
              <a:rPr lang="en-US" sz="2600" b="0" i="0" u="none" strike="noStrike" dirty="0">
                <a:solidFill>
                  <a:schemeClr val="bg1"/>
                </a:solidFill>
                <a:effectLst/>
                <a:latin typeface="Times New Roman" panose="02020603050405020304" pitchFamily="18" charset="0"/>
              </a:rPr>
              <a:t>2025).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In case of happening, relevant lifestyle changes or sudden occupational exposures can be threatened.</a:t>
            </a:r>
          </a:p>
        </p:txBody>
      </p:sp>
      <p:pic>
        <p:nvPicPr>
          <p:cNvPr id="30" name="Picture 29">
            <a:extLst>
              <a:ext uri="{FF2B5EF4-FFF2-40B4-BE49-F238E27FC236}">
                <a16:creationId xmlns:a16="http://schemas.microsoft.com/office/drawing/2014/main" id="{C4503C86-E0AB-43A8-9435-3C7110B43BAB}"/>
              </a:ext>
            </a:extLst>
          </p:cNvPr>
          <p:cNvPicPr>
            <a:picLocks noChangeAspect="1"/>
          </p:cNvPicPr>
          <p:nvPr/>
        </p:nvPicPr>
        <p:blipFill>
          <a:blip r:embed="rId13"/>
          <a:stretch>
            <a:fillRect/>
          </a:stretch>
        </p:blipFill>
        <p:spPr>
          <a:xfrm>
            <a:off x="991852" y="3332602"/>
            <a:ext cx="6180708" cy="46436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Audio 6">
            <a:hlinkClick r:id="" action="ppaction://media"/>
            <a:extLst>
              <a:ext uri="{FF2B5EF4-FFF2-40B4-BE49-F238E27FC236}">
                <a16:creationId xmlns:a16="http://schemas.microsoft.com/office/drawing/2014/main" id="{672565D0-CA04-A038-131F-FBE42AD9BA85}"/>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68922"/>
    </mc:Choice>
    <mc:Fallback xmlns="">
      <p:transition spd="slow" advTm="16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9987743">
            <a:off x="1185246" y="1188642"/>
            <a:ext cx="12224004" cy="7918091"/>
          </a:xfrm>
          <a:custGeom>
            <a:avLst/>
            <a:gdLst/>
            <a:ahLst/>
            <a:cxnLst/>
            <a:rect l="l" t="t" r="r" b="b"/>
            <a:pathLst>
              <a:path w="19179332" h="16250125">
                <a:moveTo>
                  <a:pt x="0" y="0"/>
                </a:moveTo>
                <a:lnTo>
                  <a:pt x="19179331" y="0"/>
                </a:lnTo>
                <a:lnTo>
                  <a:pt x="19179331" y="16250124"/>
                </a:lnTo>
                <a:lnTo>
                  <a:pt x="0" y="16250124"/>
                </a:lnTo>
                <a:lnTo>
                  <a:pt x="0" y="0"/>
                </a:lnTo>
                <a:close/>
              </a:path>
            </a:pathLst>
          </a:custGeom>
          <a:blipFill>
            <a:blip r:embed="rId5">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754527" y="328142"/>
            <a:ext cx="17105162" cy="1846659"/>
          </a:xfrm>
          <a:prstGeom prst="rect">
            <a:avLst/>
          </a:prstGeom>
        </p:spPr>
        <p:txBody>
          <a:bodyPr wrap="square" lIns="0" tIns="0" rIns="0" bIns="0" rtlCol="0" anchor="t">
            <a:spAutoFit/>
          </a:bodyPr>
          <a:lstStyle/>
          <a:p>
            <a:pPr algn="l"/>
            <a:r>
              <a:rPr lang="en-US" sz="6000" dirty="0">
                <a:solidFill>
                  <a:srgbClr val="FFFFFF"/>
                </a:solidFill>
                <a:latin typeface="Fredoka"/>
                <a:ea typeface="Fredoka"/>
                <a:cs typeface="Fredoka"/>
                <a:sym typeface="Fredoka"/>
              </a:rPr>
              <a:t>Potential Symptoms and Clinical features of asthma</a:t>
            </a:r>
          </a:p>
        </p:txBody>
      </p:sp>
      <p:sp>
        <p:nvSpPr>
          <p:cNvPr id="9" name="Freeform 9"/>
          <p:cNvSpPr/>
          <p:nvPr/>
        </p:nvSpPr>
        <p:spPr>
          <a:xfrm>
            <a:off x="15639602" y="8039100"/>
            <a:ext cx="2284974" cy="5083490"/>
          </a:xfrm>
          <a:custGeom>
            <a:avLst/>
            <a:gdLst/>
            <a:ahLst/>
            <a:cxnLst/>
            <a:rect l="l" t="t" r="r" b="b"/>
            <a:pathLst>
              <a:path w="5382069" h="11973745">
                <a:moveTo>
                  <a:pt x="0" y="0"/>
                </a:moveTo>
                <a:lnTo>
                  <a:pt x="5382069" y="0"/>
                </a:lnTo>
                <a:lnTo>
                  <a:pt x="5382069" y="11973745"/>
                </a:lnTo>
                <a:lnTo>
                  <a:pt x="0" y="119737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9177007" y="1382822"/>
            <a:ext cx="1777054" cy="1444596"/>
          </a:xfrm>
          <a:custGeom>
            <a:avLst/>
            <a:gdLst/>
            <a:ahLst/>
            <a:cxnLst/>
            <a:rect l="l" t="t" r="r" b="b"/>
            <a:pathLst>
              <a:path w="1777054" h="1444596">
                <a:moveTo>
                  <a:pt x="0" y="0"/>
                </a:moveTo>
                <a:lnTo>
                  <a:pt x="1777053" y="0"/>
                </a:lnTo>
                <a:lnTo>
                  <a:pt x="1777053" y="1444596"/>
                </a:lnTo>
                <a:lnTo>
                  <a:pt x="0" y="14445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1" name="Freeform 11"/>
          <p:cNvSpPr/>
          <p:nvPr/>
        </p:nvSpPr>
        <p:spPr>
          <a:xfrm>
            <a:off x="16697050" y="1299474"/>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2" name="Freeform 12"/>
          <p:cNvSpPr/>
          <p:nvPr/>
        </p:nvSpPr>
        <p:spPr>
          <a:xfrm>
            <a:off x="-545550" y="580754"/>
            <a:ext cx="1574250" cy="895891"/>
          </a:xfrm>
          <a:custGeom>
            <a:avLst/>
            <a:gdLst/>
            <a:ahLst/>
            <a:cxnLst/>
            <a:rect l="l" t="t" r="r" b="b"/>
            <a:pathLst>
              <a:path w="1574250" h="895891">
                <a:moveTo>
                  <a:pt x="0" y="0"/>
                </a:moveTo>
                <a:lnTo>
                  <a:pt x="1574250" y="0"/>
                </a:lnTo>
                <a:lnTo>
                  <a:pt x="1574250" y="895892"/>
                </a:lnTo>
                <a:lnTo>
                  <a:pt x="0" y="895892"/>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4" name="TextBox 13">
            <a:extLst>
              <a:ext uri="{FF2B5EF4-FFF2-40B4-BE49-F238E27FC236}">
                <a16:creationId xmlns:a16="http://schemas.microsoft.com/office/drawing/2014/main" id="{2E98E2D9-F347-489F-A90D-BA58E9202C6D}"/>
              </a:ext>
            </a:extLst>
          </p:cNvPr>
          <p:cNvSpPr txBox="1"/>
          <p:nvPr/>
        </p:nvSpPr>
        <p:spPr>
          <a:xfrm>
            <a:off x="428311" y="3838142"/>
            <a:ext cx="9850580" cy="3621441"/>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Symptoms of asthma include wheezing and breathing problems, especially during the night.</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In relevant allergen exposure and cold air and during exercises, this triggers automatically (Kelly, 2022).</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As informed by Singh (2023), patients feel uncomfortable because of their inability to speak and constant wheezing.</a:t>
            </a:r>
          </a:p>
        </p:txBody>
      </p:sp>
      <p:pic>
        <p:nvPicPr>
          <p:cNvPr id="4098" name="Picture 2" descr="Symptoms Of Asthma">
            <a:extLst>
              <a:ext uri="{FF2B5EF4-FFF2-40B4-BE49-F238E27FC236}">
                <a16:creationId xmlns:a16="http://schemas.microsoft.com/office/drawing/2014/main" id="{8AF2F0AA-6A8A-472C-9A0D-51465B334C89}"/>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7987"/>
          <a:stretch/>
        </p:blipFill>
        <p:spPr bwMode="auto">
          <a:xfrm>
            <a:off x="11277600" y="3304347"/>
            <a:ext cx="5096051" cy="46890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Audio 4">
            <a:hlinkClick r:id="" action="ppaction://media"/>
            <a:extLst>
              <a:ext uri="{FF2B5EF4-FFF2-40B4-BE49-F238E27FC236}">
                <a16:creationId xmlns:a16="http://schemas.microsoft.com/office/drawing/2014/main" id="{9B888E4B-A212-E013-9E03-D9C7AB28F2CC}"/>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8114"/>
    </mc:Choice>
    <mc:Fallback xmlns="">
      <p:transition spd="slow" advTm="128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3" name="Freeform 3"/>
          <p:cNvSpPr/>
          <p:nvPr/>
        </p:nvSpPr>
        <p:spPr>
          <a:xfrm rot="9987743">
            <a:off x="1302956" y="-484288"/>
            <a:ext cx="15279551" cy="12945947"/>
          </a:xfrm>
          <a:custGeom>
            <a:avLst/>
            <a:gdLst/>
            <a:ahLst/>
            <a:cxnLst/>
            <a:rect l="l" t="t" r="r" b="b"/>
            <a:pathLst>
              <a:path w="15279551" h="12945947">
                <a:moveTo>
                  <a:pt x="0" y="0"/>
                </a:moveTo>
                <a:lnTo>
                  <a:pt x="15279551" y="0"/>
                </a:lnTo>
                <a:lnTo>
                  <a:pt x="15279551" y="12945947"/>
                </a:lnTo>
                <a:lnTo>
                  <a:pt x="0" y="12945947"/>
                </a:lnTo>
                <a:lnTo>
                  <a:pt x="0" y="0"/>
                </a:lnTo>
                <a:close/>
              </a:path>
            </a:pathLst>
          </a:custGeom>
          <a:blipFill>
            <a:blip r:embed="rId5">
              <a:alphaModFix amt="5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7685470" y="8215895"/>
            <a:ext cx="2916999" cy="2573266"/>
          </a:xfrm>
          <a:custGeom>
            <a:avLst/>
            <a:gdLst/>
            <a:ahLst/>
            <a:cxnLst/>
            <a:rect l="l" t="t" r="r" b="b"/>
            <a:pathLst>
              <a:path w="8101652" h="7146971">
                <a:moveTo>
                  <a:pt x="0" y="0"/>
                </a:moveTo>
                <a:lnTo>
                  <a:pt x="8101652" y="0"/>
                </a:lnTo>
                <a:lnTo>
                  <a:pt x="8101652" y="7146971"/>
                </a:lnTo>
                <a:lnTo>
                  <a:pt x="0" y="714697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028701" y="485775"/>
            <a:ext cx="16834360" cy="923330"/>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Diagnosis and further assessment for asthma</a:t>
            </a:r>
          </a:p>
        </p:txBody>
      </p:sp>
      <p:sp>
        <p:nvSpPr>
          <p:cNvPr id="18" name="Freeform 18"/>
          <p:cNvSpPr/>
          <p:nvPr/>
        </p:nvSpPr>
        <p:spPr>
          <a:xfrm>
            <a:off x="16683647" y="9140767"/>
            <a:ext cx="1397243" cy="1135842"/>
          </a:xfrm>
          <a:custGeom>
            <a:avLst/>
            <a:gdLst/>
            <a:ahLst/>
            <a:cxnLst/>
            <a:rect l="l" t="t" r="r" b="b"/>
            <a:pathLst>
              <a:path w="1397243" h="1135842">
                <a:moveTo>
                  <a:pt x="0" y="0"/>
                </a:moveTo>
                <a:lnTo>
                  <a:pt x="1397243" y="0"/>
                </a:lnTo>
                <a:lnTo>
                  <a:pt x="1397243" y="1135842"/>
                </a:lnTo>
                <a:lnTo>
                  <a:pt x="0" y="11358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9" name="Freeform 19"/>
          <p:cNvSpPr/>
          <p:nvPr/>
        </p:nvSpPr>
        <p:spPr>
          <a:xfrm>
            <a:off x="15408008" y="-368448"/>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0" name="Freeform 20"/>
          <p:cNvSpPr/>
          <p:nvPr/>
        </p:nvSpPr>
        <p:spPr>
          <a:xfrm>
            <a:off x="-787125" y="190229"/>
            <a:ext cx="1574250" cy="895891"/>
          </a:xfrm>
          <a:custGeom>
            <a:avLst/>
            <a:gdLst/>
            <a:ahLst/>
            <a:cxnLst/>
            <a:rect l="l" t="t" r="r" b="b"/>
            <a:pathLst>
              <a:path w="1574250" h="895891">
                <a:moveTo>
                  <a:pt x="0" y="0"/>
                </a:moveTo>
                <a:lnTo>
                  <a:pt x="1574250" y="0"/>
                </a:lnTo>
                <a:lnTo>
                  <a:pt x="1574250" y="895892"/>
                </a:lnTo>
                <a:lnTo>
                  <a:pt x="0" y="895892"/>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9AF73385-A0A7-43AB-BCA0-B6F1EE1A2B9F}"/>
              </a:ext>
            </a:extLst>
          </p:cNvPr>
          <p:cNvSpPr txBox="1"/>
          <p:nvPr/>
        </p:nvSpPr>
        <p:spPr>
          <a:xfrm>
            <a:off x="794052" y="2884177"/>
            <a:ext cx="6898345" cy="5421933"/>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Regarding the diagnosis, it is necessary to assess the patient’s previous history and previous medication.</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Focusing on the objective test, it indicates the significant reversibility at the functions of lungs (</a:t>
            </a:r>
            <a:r>
              <a:rPr lang="en-US" sz="2600" b="0" i="0" u="none" strike="noStrike" dirty="0" err="1">
                <a:solidFill>
                  <a:schemeClr val="bg1"/>
                </a:solidFill>
                <a:effectLst/>
                <a:latin typeface="Times New Roman" panose="02020603050405020304" pitchFamily="18" charset="0"/>
              </a:rPr>
              <a:t>Kirenga</a:t>
            </a:r>
            <a:r>
              <a:rPr lang="en-US" sz="2600" b="0" i="0" u="none" strike="noStrike" dirty="0">
                <a:solidFill>
                  <a:schemeClr val="bg1"/>
                </a:solidFill>
                <a:effectLst/>
                <a:latin typeface="Times New Roman" panose="02020603050405020304" pitchFamily="18" charset="0"/>
              </a:rPr>
              <a:t> </a:t>
            </a:r>
            <a:r>
              <a:rPr lang="en-US" sz="2600" b="0" i="1" u="none" strike="noStrike" dirty="0">
                <a:solidFill>
                  <a:schemeClr val="bg1"/>
                </a:solidFill>
                <a:effectLst/>
                <a:latin typeface="Times New Roman" panose="02020603050405020304" pitchFamily="18" charset="0"/>
              </a:rPr>
              <a:t>et al., </a:t>
            </a:r>
            <a:r>
              <a:rPr lang="en-US" sz="2600" b="0" i="0" u="none" strike="noStrike" dirty="0">
                <a:solidFill>
                  <a:schemeClr val="bg1"/>
                </a:solidFill>
                <a:effectLst/>
                <a:latin typeface="Times New Roman" panose="02020603050405020304" pitchFamily="18" charset="0"/>
              </a:rPr>
              <a:t>2015).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As for other tests ‘</a:t>
            </a:r>
            <a:r>
              <a:rPr lang="en-US" sz="2600" b="0" i="0" u="none" strike="noStrike" dirty="0" err="1">
                <a:solidFill>
                  <a:schemeClr val="bg1"/>
                </a:solidFill>
                <a:effectLst/>
                <a:latin typeface="Times New Roman" panose="02020603050405020304" pitchFamily="18" charset="0"/>
              </a:rPr>
              <a:t>FeNO</a:t>
            </a:r>
            <a:r>
              <a:rPr lang="en-US" sz="2600" b="0" i="0" u="none" strike="noStrike" dirty="0">
                <a:solidFill>
                  <a:schemeClr val="bg1"/>
                </a:solidFill>
                <a:effectLst/>
                <a:latin typeface="Times New Roman" panose="02020603050405020304" pitchFamily="18" charset="0"/>
              </a:rPr>
              <a:t> test’ and ‘Peak flow monitoring’</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can be considered a chest X-ray.</a:t>
            </a:r>
          </a:p>
        </p:txBody>
      </p:sp>
      <p:pic>
        <p:nvPicPr>
          <p:cNvPr id="5124" name="Picture 4" descr="Asthma: Diagnose, Prevent And Cure">
            <a:extLst>
              <a:ext uri="{FF2B5EF4-FFF2-40B4-BE49-F238E27FC236}">
                <a16:creationId xmlns:a16="http://schemas.microsoft.com/office/drawing/2014/main" id="{A2A7CA6B-8A3C-46A2-9AEA-D31C3D338FF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071406" y="4319901"/>
            <a:ext cx="7429469" cy="30393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67B9756-C5A4-F510-75A3-441AFB37894F}"/>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561"/>
    </mc:Choice>
    <mc:Fallback xmlns="">
      <p:transition spd="slow" advTm="61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10475567">
            <a:off x="-676855" y="206920"/>
            <a:ext cx="17201471" cy="12416335"/>
          </a:xfrm>
          <a:custGeom>
            <a:avLst/>
            <a:gdLst/>
            <a:ahLst/>
            <a:cxnLst/>
            <a:rect l="l" t="t" r="r" b="b"/>
            <a:pathLst>
              <a:path w="17201471" h="12416335">
                <a:moveTo>
                  <a:pt x="0" y="0"/>
                </a:moveTo>
                <a:lnTo>
                  <a:pt x="17201471" y="0"/>
                </a:lnTo>
                <a:lnTo>
                  <a:pt x="17201471" y="12416334"/>
                </a:lnTo>
                <a:lnTo>
                  <a:pt x="0" y="12416334"/>
                </a:lnTo>
                <a:lnTo>
                  <a:pt x="0" y="0"/>
                </a:lnTo>
                <a:close/>
              </a:path>
            </a:pathLst>
          </a:custGeom>
          <a:blipFill>
            <a:blip r:embed="rId5">
              <a:alphaModFix amt="35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9987743">
            <a:off x="1348100" y="-996212"/>
            <a:ext cx="15808940" cy="13394484"/>
          </a:xfrm>
          <a:custGeom>
            <a:avLst/>
            <a:gdLst/>
            <a:ahLst/>
            <a:cxnLst/>
            <a:rect l="l" t="t" r="r" b="b"/>
            <a:pathLst>
              <a:path w="15808940" h="13394484">
                <a:moveTo>
                  <a:pt x="0" y="0"/>
                </a:moveTo>
                <a:lnTo>
                  <a:pt x="15808940" y="0"/>
                </a:lnTo>
                <a:lnTo>
                  <a:pt x="15808940" y="13394484"/>
                </a:lnTo>
                <a:lnTo>
                  <a:pt x="0" y="13394484"/>
                </a:lnTo>
                <a:lnTo>
                  <a:pt x="0" y="0"/>
                </a:lnTo>
                <a:close/>
              </a:path>
            </a:pathLst>
          </a:custGeom>
          <a:blipFill>
            <a:blip r:embed="rId7">
              <a:alphaModFix amt="5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658960" y="7698004"/>
            <a:ext cx="2860036" cy="6036304"/>
          </a:xfrm>
          <a:custGeom>
            <a:avLst/>
            <a:gdLst/>
            <a:ahLst/>
            <a:cxnLst/>
            <a:rect l="l" t="t" r="r" b="b"/>
            <a:pathLst>
              <a:path w="5864488" h="12377407">
                <a:moveTo>
                  <a:pt x="0" y="0"/>
                </a:moveTo>
                <a:lnTo>
                  <a:pt x="5864488" y="0"/>
                </a:lnTo>
                <a:lnTo>
                  <a:pt x="5864488" y="12377406"/>
                </a:lnTo>
                <a:lnTo>
                  <a:pt x="0" y="1237740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1" name="TextBox 11"/>
          <p:cNvSpPr txBox="1"/>
          <p:nvPr/>
        </p:nvSpPr>
        <p:spPr>
          <a:xfrm>
            <a:off x="1028699" y="695325"/>
            <a:ext cx="16042663" cy="1846659"/>
          </a:xfrm>
          <a:prstGeom prst="rect">
            <a:avLst/>
          </a:prstGeom>
        </p:spPr>
        <p:txBody>
          <a:bodyPr wrap="square" lIns="0" tIns="0" rIns="0" bIns="0" rtlCol="0" anchor="t">
            <a:spAutoFit/>
          </a:bodyPr>
          <a:lstStyle/>
          <a:p>
            <a:pPr algn="l"/>
            <a:r>
              <a:rPr lang="en-US" sz="6000" dirty="0">
                <a:solidFill>
                  <a:srgbClr val="FFFFFF"/>
                </a:solidFill>
                <a:latin typeface="Fredoka"/>
                <a:ea typeface="Fredoka"/>
                <a:cs typeface="Fredoka"/>
                <a:sym typeface="Fredoka"/>
              </a:rPr>
              <a:t>Lifestyle and management goals for asthma</a:t>
            </a:r>
          </a:p>
        </p:txBody>
      </p:sp>
      <p:sp>
        <p:nvSpPr>
          <p:cNvPr id="18" name="Freeform 18"/>
          <p:cNvSpPr/>
          <p:nvPr/>
        </p:nvSpPr>
        <p:spPr>
          <a:xfrm>
            <a:off x="15625558" y="778517"/>
            <a:ext cx="1397243" cy="1135842"/>
          </a:xfrm>
          <a:custGeom>
            <a:avLst/>
            <a:gdLst/>
            <a:ahLst/>
            <a:cxnLst/>
            <a:rect l="l" t="t" r="r" b="b"/>
            <a:pathLst>
              <a:path w="1397243" h="1135842">
                <a:moveTo>
                  <a:pt x="0" y="0"/>
                </a:moveTo>
                <a:lnTo>
                  <a:pt x="1397243" y="0"/>
                </a:lnTo>
                <a:lnTo>
                  <a:pt x="1397243" y="1135842"/>
                </a:lnTo>
                <a:lnTo>
                  <a:pt x="0" y="1135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Freeform 19"/>
          <p:cNvSpPr/>
          <p:nvPr/>
        </p:nvSpPr>
        <p:spPr>
          <a:xfrm>
            <a:off x="16542890" y="2920925"/>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a:off x="424626" y="9754108"/>
            <a:ext cx="1807620" cy="1028700"/>
          </a:xfrm>
          <a:custGeom>
            <a:avLst/>
            <a:gdLst/>
            <a:ahLst/>
            <a:cxnLst/>
            <a:rect l="l" t="t" r="r" b="b"/>
            <a:pathLst>
              <a:path w="1807620" h="1028700">
                <a:moveTo>
                  <a:pt x="0" y="0"/>
                </a:moveTo>
                <a:lnTo>
                  <a:pt x="1807620" y="0"/>
                </a:lnTo>
                <a:lnTo>
                  <a:pt x="1807620" y="1028700"/>
                </a:lnTo>
                <a:lnTo>
                  <a:pt x="0" y="1028700"/>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3913DBFA-4C8A-46D1-BA1F-6E096ED82043}"/>
              </a:ext>
            </a:extLst>
          </p:cNvPr>
          <p:cNvSpPr txBox="1"/>
          <p:nvPr/>
        </p:nvSpPr>
        <p:spPr>
          <a:xfrm>
            <a:off x="8899127" y="3590227"/>
            <a:ext cx="7425052" cy="4221605"/>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The goals include the maintenance of activity level, good control of symptoms and additional risks  (nice.org.uk, 2025).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Maintain to prevent by figuring out and avoiding triggers. </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is necessary to promote a healthy diet and regular physical activity after controlling asthma.</a:t>
            </a:r>
          </a:p>
        </p:txBody>
      </p:sp>
      <p:pic>
        <p:nvPicPr>
          <p:cNvPr id="6146" name="Picture 2" descr="Understanding &amp; Treating Asthma In Malaysia (Asthma Specialist Guide) | Dr.  Nurul Yaqeen">
            <a:extLst>
              <a:ext uri="{FF2B5EF4-FFF2-40B4-BE49-F238E27FC236}">
                <a16:creationId xmlns:a16="http://schemas.microsoft.com/office/drawing/2014/main" id="{DE52FFB2-2B6A-4824-9313-848276506A87}"/>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696712" y="3546342"/>
            <a:ext cx="5436431" cy="502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Audio 5">
            <a:hlinkClick r:id="" action="ppaction://media"/>
            <a:extLst>
              <a:ext uri="{FF2B5EF4-FFF2-40B4-BE49-F238E27FC236}">
                <a16:creationId xmlns:a16="http://schemas.microsoft.com/office/drawing/2014/main" id="{F938719E-EC87-554F-ADA1-2E512E0CC3AE}"/>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9739"/>
    </mc:Choice>
    <mc:Fallback xmlns="">
      <p:transition spd="slow" advTm="69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45448" y="8489972"/>
            <a:ext cx="1739228" cy="2413928"/>
          </a:xfrm>
          <a:custGeom>
            <a:avLst/>
            <a:gdLst/>
            <a:ahLst/>
            <a:cxnLst/>
            <a:rect l="l" t="t" r="r" b="b"/>
            <a:pathLst>
              <a:path w="5968328" h="8283627">
                <a:moveTo>
                  <a:pt x="0" y="0"/>
                </a:moveTo>
                <a:lnTo>
                  <a:pt x="5968328" y="0"/>
                </a:lnTo>
                <a:lnTo>
                  <a:pt x="5968328" y="8283627"/>
                </a:lnTo>
                <a:lnTo>
                  <a:pt x="0" y="82836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1064338" y="373426"/>
            <a:ext cx="15901663"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Pharmacological Treatment (Inhaled Therapies for asthma)</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8839199" y="3482700"/>
            <a:ext cx="8379935" cy="5421933"/>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Reliever: ‘Short-acting beta₂-agonist (SABA)’ like salbutamol, utilised for symptom relief (gov.uk, 2025). </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Preventer (Maintenance): Inhaled corticosteroids (ICS), often combined with ‘Long-acting beta₂-agonists (LABA)’ (nice.org.uk, 2025).</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Leukotriene receptor antagonists (LTRA): montelukast, as considered add-on therapy. </a:t>
            </a:r>
          </a:p>
          <a:p>
            <a:pPr algn="just" rtl="0" fontAlgn="base">
              <a:lnSpc>
                <a:spcPct val="150000"/>
              </a:lnSpc>
              <a:spcBef>
                <a:spcPts val="0"/>
              </a:spcBef>
              <a:spcAft>
                <a:spcPts val="0"/>
              </a:spcAft>
              <a:buFont typeface="Arial" panose="020B0604020202020204" pitchFamily="34" charset="0"/>
              <a:buChar char="•"/>
            </a:pPr>
            <a:r>
              <a:rPr lang="en-GB" sz="2600" b="0" i="0" u="none" strike="noStrike" dirty="0">
                <a:solidFill>
                  <a:schemeClr val="bg1"/>
                </a:solidFill>
                <a:effectLst/>
                <a:latin typeface="Times New Roman" panose="02020603050405020304" pitchFamily="18" charset="0"/>
              </a:rPr>
              <a:t>Severe case of asthma: specialist assessment, potentially biological therapy. </a:t>
            </a:r>
          </a:p>
        </p:txBody>
      </p:sp>
      <p:pic>
        <p:nvPicPr>
          <p:cNvPr id="7170" name="Picture 2" descr="Asthma Medication and Treatment">
            <a:extLst>
              <a:ext uri="{FF2B5EF4-FFF2-40B4-BE49-F238E27FC236}">
                <a16:creationId xmlns:a16="http://schemas.microsoft.com/office/drawing/2014/main" id="{39337724-B09B-4D4F-BE57-6351BE2D572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327335" y="3384228"/>
            <a:ext cx="5788411" cy="45399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C40B9E42-C861-A3E0-1A58-25608E9956BA}"/>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4071"/>
    </mc:Choice>
    <mc:Fallback xmlns="">
      <p:transition spd="slow" advTm="64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1064338" y="373426"/>
            <a:ext cx="15901663"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Interventions based on non-pharmacological methods for asthma</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8763173" y="4413897"/>
            <a:ext cx="8379935" cy="3621441"/>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Education: Vital for self-management; knowing when to seek assistance (brit-thoracic.org.uk, 2025).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Avoidance of triggers: Guidance on identified allergen reduction.</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Breathing exercises: Techniques such as the ‘Buteyko method’ (asthmaandlung.org.uk, 2025).</a:t>
            </a:r>
          </a:p>
        </p:txBody>
      </p:sp>
      <p:pic>
        <p:nvPicPr>
          <p:cNvPr id="8194" name="Picture 2" descr="Frontiers | Basis of preventive and non-pharmacological interventions in  asthma">
            <a:extLst>
              <a:ext uri="{FF2B5EF4-FFF2-40B4-BE49-F238E27FC236}">
                <a16:creationId xmlns:a16="http://schemas.microsoft.com/office/drawing/2014/main" id="{59CE10CA-73CE-444D-A598-73D76C864F2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8967" y="3880514"/>
            <a:ext cx="7615239" cy="46882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Audio 4">
            <a:hlinkClick r:id="" action="ppaction://media"/>
            <a:extLst>
              <a:ext uri="{FF2B5EF4-FFF2-40B4-BE49-F238E27FC236}">
                <a16:creationId xmlns:a16="http://schemas.microsoft.com/office/drawing/2014/main" id="{BC5600B5-1A87-5B36-1F64-56CAE9BA87DE}"/>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694840637"/>
      </p:ext>
    </p:extLst>
  </p:cSld>
  <p:clrMapOvr>
    <a:masterClrMapping/>
  </p:clrMapOvr>
  <mc:AlternateContent xmlns:mc="http://schemas.openxmlformats.org/markup-compatibility/2006" xmlns:p14="http://schemas.microsoft.com/office/powerpoint/2010/main">
    <mc:Choice Requires="p14">
      <p:transition spd="slow" p14:dur="2000" advTm="13853"/>
    </mc:Choice>
    <mc:Fallback xmlns="">
      <p:transition spd="slow" advTm="13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45448" y="8489972"/>
            <a:ext cx="1739228" cy="2413928"/>
          </a:xfrm>
          <a:custGeom>
            <a:avLst/>
            <a:gdLst/>
            <a:ahLst/>
            <a:cxnLst/>
            <a:rect l="l" t="t" r="r" b="b"/>
            <a:pathLst>
              <a:path w="5968328" h="8283627">
                <a:moveTo>
                  <a:pt x="0" y="0"/>
                </a:moveTo>
                <a:lnTo>
                  <a:pt x="5968328" y="0"/>
                </a:lnTo>
                <a:lnTo>
                  <a:pt x="5968328" y="8283627"/>
                </a:lnTo>
                <a:lnTo>
                  <a:pt x="0" y="82836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1064338" y="373426"/>
            <a:ext cx="15901663"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Deeper monitoring and care plan for asthma (recommendation)</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1486886" y="3893874"/>
            <a:ext cx="15056565" cy="3021276"/>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can be recommended to ensure a </a:t>
            </a:r>
            <a:r>
              <a:rPr lang="en-US" sz="2600" b="0" i="0" u="none" strike="noStrike" dirty="0" err="1">
                <a:solidFill>
                  <a:schemeClr val="bg1"/>
                </a:solidFill>
                <a:effectLst/>
                <a:latin typeface="Times New Roman" panose="02020603050405020304" pitchFamily="18" charset="0"/>
              </a:rPr>
              <a:t>customised</a:t>
            </a:r>
            <a:r>
              <a:rPr lang="en-US" sz="2600" b="0" i="0" u="none" strike="noStrike" dirty="0">
                <a:solidFill>
                  <a:schemeClr val="bg1"/>
                </a:solidFill>
                <a:effectLst/>
                <a:latin typeface="Times New Roman" panose="02020603050405020304" pitchFamily="18" charset="0"/>
              </a:rPr>
              <a:t> action plan with a detailed written plan towards triggers and medications.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Everyday Review: Annual asthma review with the GP, inhaler technique, and nurse for checking (nhlbi.nih.gov, 2025).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Monitoring: </a:t>
            </a:r>
            <a:r>
              <a:rPr lang="en-US" sz="2600" b="0" i="0" u="none" strike="noStrike" dirty="0" err="1">
                <a:solidFill>
                  <a:schemeClr val="bg1"/>
                </a:solidFill>
                <a:effectLst/>
                <a:latin typeface="Times New Roman" panose="02020603050405020304" pitchFamily="18" charset="0"/>
              </a:rPr>
              <a:t>utilisation</a:t>
            </a:r>
            <a:r>
              <a:rPr lang="en-US" sz="2600" b="0" i="0" u="none" strike="noStrike" dirty="0">
                <a:solidFill>
                  <a:schemeClr val="bg1"/>
                </a:solidFill>
                <a:effectLst/>
                <a:latin typeface="Times New Roman" panose="02020603050405020304" pitchFamily="18" charset="0"/>
              </a:rPr>
              <a:t> of a PEF meter for the home monitoring; symptom apps or taking a diary.</a:t>
            </a:r>
          </a:p>
        </p:txBody>
      </p:sp>
      <p:pic>
        <p:nvPicPr>
          <p:cNvPr id="6" name="Audio 5">
            <a:hlinkClick r:id="" action="ppaction://media"/>
            <a:extLst>
              <a:ext uri="{FF2B5EF4-FFF2-40B4-BE49-F238E27FC236}">
                <a16:creationId xmlns:a16="http://schemas.microsoft.com/office/drawing/2014/main" id="{722D19E4-1F74-FB2E-6A21-5858156DF9FA}"/>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462474434"/>
      </p:ext>
    </p:extLst>
  </p:cSld>
  <p:clrMapOvr>
    <a:masterClrMapping/>
  </p:clrMapOvr>
  <mc:AlternateContent xmlns:mc="http://schemas.openxmlformats.org/markup-compatibility/2006" xmlns:p14="http://schemas.microsoft.com/office/powerpoint/2010/main">
    <mc:Choice Requires="p14">
      <p:transition spd="slow" p14:dur="2000" advTm="72122"/>
    </mc:Choice>
    <mc:Fallback xmlns="">
      <p:transition spd="slow" advTm="72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45448" y="8489972"/>
            <a:ext cx="1739228" cy="2413928"/>
          </a:xfrm>
          <a:custGeom>
            <a:avLst/>
            <a:gdLst/>
            <a:ahLst/>
            <a:cxnLst/>
            <a:rect l="l" t="t" r="r" b="b"/>
            <a:pathLst>
              <a:path w="5968328" h="8283627">
                <a:moveTo>
                  <a:pt x="0" y="0"/>
                </a:moveTo>
                <a:lnTo>
                  <a:pt x="5968328" y="0"/>
                </a:lnTo>
                <a:lnTo>
                  <a:pt x="5968328" y="8283627"/>
                </a:lnTo>
                <a:lnTo>
                  <a:pt x="0" y="82836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523635" y="401207"/>
            <a:ext cx="17223662" cy="1846659"/>
          </a:xfrm>
          <a:prstGeom prst="rect">
            <a:avLst/>
          </a:prstGeom>
        </p:spPr>
        <p:txBody>
          <a:bodyPr wrap="square" lIns="0" tIns="0" rIns="0" bIns="0" rtlCol="0" anchor="t">
            <a:spAutoFit/>
          </a:bodyPr>
          <a:lstStyle/>
          <a:p>
            <a:r>
              <a:rPr lang="en-US" sz="6000" dirty="0">
                <a:solidFill>
                  <a:srgbClr val="FFFFFF"/>
                </a:solidFill>
                <a:latin typeface="Fredoka"/>
                <a:ea typeface="Fredoka"/>
                <a:cs typeface="Fredoka"/>
                <a:sym typeface="Fredoka"/>
              </a:rPr>
              <a:t>Ensuring education and interaction strategy regarding asthma (recommendation)</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1289140" y="4207008"/>
            <a:ext cx="15771334" cy="2421112"/>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To ensure the medication's efficiency, it is need to know inhaler technique for the patient, considered as proactive recommendation.</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is to further assess the process of handling of medication and possible prevention.</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The teach-back method can proactively help her to gain complete knowledge regarding her medication.</a:t>
            </a:r>
          </a:p>
        </p:txBody>
      </p:sp>
      <p:pic>
        <p:nvPicPr>
          <p:cNvPr id="6" name="Audio 5">
            <a:hlinkClick r:id="" action="ppaction://media"/>
            <a:extLst>
              <a:ext uri="{FF2B5EF4-FFF2-40B4-BE49-F238E27FC236}">
                <a16:creationId xmlns:a16="http://schemas.microsoft.com/office/drawing/2014/main" id="{725BE6D1-0DC8-7E98-7D2A-3EA4635B32A4}"/>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885038443"/>
      </p:ext>
    </p:extLst>
  </p:cSld>
  <p:clrMapOvr>
    <a:masterClrMapping/>
  </p:clrMapOvr>
  <mc:AlternateContent xmlns:mc="http://schemas.openxmlformats.org/markup-compatibility/2006" xmlns:p14="http://schemas.microsoft.com/office/powerpoint/2010/main">
    <mc:Choice Requires="p14">
      <p:transition spd="slow" p14:dur="2000" advTm="50554"/>
    </mc:Choice>
    <mc:Fallback xmlns="">
      <p:transition spd="slow" advTm="5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45448" y="8489972"/>
            <a:ext cx="1739228" cy="2413928"/>
          </a:xfrm>
          <a:custGeom>
            <a:avLst/>
            <a:gdLst/>
            <a:ahLst/>
            <a:cxnLst/>
            <a:rect l="l" t="t" r="r" b="b"/>
            <a:pathLst>
              <a:path w="5968328" h="8283627">
                <a:moveTo>
                  <a:pt x="0" y="0"/>
                </a:moveTo>
                <a:lnTo>
                  <a:pt x="5968328" y="0"/>
                </a:lnTo>
                <a:lnTo>
                  <a:pt x="5968328" y="8283627"/>
                </a:lnTo>
                <a:lnTo>
                  <a:pt x="0" y="828362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228600" y="373426"/>
            <a:ext cx="18013952" cy="1723549"/>
          </a:xfrm>
          <a:prstGeom prst="rect">
            <a:avLst/>
          </a:prstGeom>
        </p:spPr>
        <p:txBody>
          <a:bodyPr wrap="square" lIns="0" tIns="0" rIns="0" bIns="0" rtlCol="0" anchor="t">
            <a:spAutoFit/>
          </a:bodyPr>
          <a:lstStyle/>
          <a:p>
            <a:r>
              <a:rPr lang="en-US" sz="5600" dirty="0">
                <a:solidFill>
                  <a:srgbClr val="FFFFFF"/>
                </a:solidFill>
                <a:latin typeface="Fredoka"/>
                <a:ea typeface="Fredoka"/>
                <a:cs typeface="Fredoka"/>
                <a:sym typeface="Fredoka"/>
              </a:rPr>
              <a:t>Scientific recommendation for asthma (maintaining the guidance of NHS and NICE guidelines) </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3">
              <a:alphaModFix amt="54000"/>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1219201" y="3482700"/>
            <a:ext cx="15999934" cy="3621441"/>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It can be recommended to maintain an informed consent; maintaining confidentiality and knowing capacity are essential  (nhs.uk, 2025).</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As for further recommendation, there is a need to ensure equal access to care until fully recovered (brit-thoracic.org.uk, 2025). </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‘NICE guideline NG80 (2017, updated 2020)’, ‘British Thoracic Society (BTS)’ and ‘NHS Long Term Plan’ should be incorporated (nice.org.uk, 2025; brit-thoracic.org.uk, 2025).</a:t>
            </a:r>
          </a:p>
        </p:txBody>
      </p:sp>
      <p:pic>
        <p:nvPicPr>
          <p:cNvPr id="6" name="Audio 5">
            <a:hlinkClick r:id="" action="ppaction://media"/>
            <a:extLst>
              <a:ext uri="{FF2B5EF4-FFF2-40B4-BE49-F238E27FC236}">
                <a16:creationId xmlns:a16="http://schemas.microsoft.com/office/drawing/2014/main" id="{B167D3CC-A4A5-7DAF-222F-743FDF870FE1}"/>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572249292"/>
      </p:ext>
    </p:extLst>
  </p:cSld>
  <p:clrMapOvr>
    <a:masterClrMapping/>
  </p:clrMapOvr>
  <mc:AlternateContent xmlns:mc="http://schemas.openxmlformats.org/markup-compatibility/2006" xmlns:p14="http://schemas.microsoft.com/office/powerpoint/2010/main">
    <mc:Choice Requires="p14">
      <p:transition spd="slow" p14:dur="2000" advTm="32072"/>
    </mc:Choice>
    <mc:Fallback xmlns="">
      <p:transition spd="slow" advTm="32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510072" y="1147263"/>
            <a:ext cx="18013952" cy="861774"/>
          </a:xfrm>
          <a:prstGeom prst="rect">
            <a:avLst/>
          </a:prstGeom>
        </p:spPr>
        <p:txBody>
          <a:bodyPr wrap="square" lIns="0" tIns="0" rIns="0" bIns="0" rtlCol="0" anchor="t">
            <a:spAutoFit/>
          </a:bodyPr>
          <a:lstStyle/>
          <a:p>
            <a:r>
              <a:rPr lang="en-US" sz="5600" dirty="0">
                <a:solidFill>
                  <a:srgbClr val="FFFFFF"/>
                </a:solidFill>
                <a:latin typeface="Fredoka"/>
                <a:ea typeface="Fredoka"/>
                <a:cs typeface="Fredoka"/>
                <a:sym typeface="Fredoka"/>
              </a:rPr>
              <a:t>Conclusion</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1219201" y="3482700"/>
            <a:ext cx="7924799" cy="4821769"/>
          </a:xfrm>
          <a:prstGeom prst="rect">
            <a:avLst/>
          </a:prstGeom>
          <a:noFill/>
        </p:spPr>
        <p:txBody>
          <a:bodyPr wrap="square">
            <a:sp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In conclusion, despite chronic exercise, asthma still comes under a manageable inflammatory condition.</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For the stepped pharmacotherapy and proper vaccinations and trigger avoidance, she must follow NICE/NHS guidelines.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chemeClr val="bg1"/>
                </a:solidFill>
                <a:effectLst/>
                <a:latin typeface="Times New Roman" panose="02020603050405020304" pitchFamily="18" charset="0"/>
              </a:rPr>
              <a:t>By getting relevant insights on handling asthma, especially from NHS healthcare professionals, she can move one step forward for her betterment.</a:t>
            </a:r>
          </a:p>
        </p:txBody>
      </p:sp>
      <p:pic>
        <p:nvPicPr>
          <p:cNvPr id="9218" name="Picture 2" descr="Asthma drug shortens COVID-19 recovery time">
            <a:extLst>
              <a:ext uri="{FF2B5EF4-FFF2-40B4-BE49-F238E27FC236}">
                <a16:creationId xmlns:a16="http://schemas.microsoft.com/office/drawing/2014/main" id="{61C6B50A-1C9A-4814-B4DF-0A10E2BE3FA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566277" y="3924986"/>
            <a:ext cx="6209675" cy="41371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Audio 4">
            <a:hlinkClick r:id="" action="ppaction://media"/>
            <a:extLst>
              <a:ext uri="{FF2B5EF4-FFF2-40B4-BE49-F238E27FC236}">
                <a16:creationId xmlns:a16="http://schemas.microsoft.com/office/drawing/2014/main" id="{106DA5B4-828D-E2F5-C13C-3E82D207C0D5}"/>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75456993"/>
      </p:ext>
    </p:extLst>
  </p:cSld>
  <p:clrMapOvr>
    <a:masterClrMapping/>
  </p:clrMapOvr>
  <mc:AlternateContent xmlns:mc="http://schemas.openxmlformats.org/markup-compatibility/2006" xmlns:p14="http://schemas.microsoft.com/office/powerpoint/2010/main">
    <mc:Choice Requires="p14">
      <p:transition spd="slow" p14:dur="2000" advTm="73013"/>
    </mc:Choice>
    <mc:Fallback xmlns="">
      <p:transition spd="slow" advTm="73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a:off x="523635" y="-1224732"/>
            <a:ext cx="17240730" cy="14607600"/>
          </a:xfrm>
          <a:custGeom>
            <a:avLst/>
            <a:gdLst/>
            <a:ahLst/>
            <a:cxnLst/>
            <a:rect l="l" t="t" r="r" b="b"/>
            <a:pathLst>
              <a:path w="17240730" h="14607600">
                <a:moveTo>
                  <a:pt x="0" y="0"/>
                </a:moveTo>
                <a:lnTo>
                  <a:pt x="17240730" y="0"/>
                </a:lnTo>
                <a:lnTo>
                  <a:pt x="17240730" y="14607600"/>
                </a:lnTo>
                <a:lnTo>
                  <a:pt x="0" y="14607600"/>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rot="10022137">
            <a:off x="3114541" y="486931"/>
            <a:ext cx="16723353" cy="12071220"/>
          </a:xfrm>
          <a:custGeom>
            <a:avLst/>
            <a:gdLst/>
            <a:ahLst/>
            <a:cxnLst/>
            <a:rect l="l" t="t" r="r" b="b"/>
            <a:pathLst>
              <a:path w="16723353" h="12071220">
                <a:moveTo>
                  <a:pt x="0" y="0"/>
                </a:moveTo>
                <a:lnTo>
                  <a:pt x="16723353" y="0"/>
                </a:lnTo>
                <a:lnTo>
                  <a:pt x="16723353" y="12071220"/>
                </a:lnTo>
                <a:lnTo>
                  <a:pt x="0" y="12071220"/>
                </a:lnTo>
                <a:lnTo>
                  <a:pt x="0" y="0"/>
                </a:lnTo>
                <a:close/>
              </a:path>
            </a:pathLst>
          </a:custGeom>
          <a:blipFill>
            <a:blip r:embed="rId7">
              <a:alphaModFix amt="35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475396" y="300592"/>
            <a:ext cx="18013952" cy="861774"/>
          </a:xfrm>
          <a:prstGeom prst="rect">
            <a:avLst/>
          </a:prstGeom>
        </p:spPr>
        <p:txBody>
          <a:bodyPr wrap="square" lIns="0" tIns="0" rIns="0" bIns="0" rtlCol="0" anchor="t">
            <a:spAutoFit/>
          </a:bodyPr>
          <a:lstStyle/>
          <a:p>
            <a:r>
              <a:rPr lang="en-US" sz="5600" dirty="0">
                <a:solidFill>
                  <a:srgbClr val="FFFFFF"/>
                </a:solidFill>
                <a:latin typeface="Fredoka"/>
                <a:ea typeface="Fredoka"/>
                <a:cs typeface="Fredoka"/>
                <a:sym typeface="Fredoka"/>
              </a:rPr>
              <a:t>Reference List </a:t>
            </a:r>
          </a:p>
        </p:txBody>
      </p:sp>
      <p:sp>
        <p:nvSpPr>
          <p:cNvPr id="14" name="Freeform 14"/>
          <p:cNvSpPr/>
          <p:nvPr/>
        </p:nvSpPr>
        <p:spPr>
          <a:xfrm>
            <a:off x="16117440" y="8966921"/>
            <a:ext cx="1397243" cy="1135842"/>
          </a:xfrm>
          <a:custGeom>
            <a:avLst/>
            <a:gdLst/>
            <a:ahLst/>
            <a:cxnLst/>
            <a:rect l="l" t="t" r="r" b="b"/>
            <a:pathLst>
              <a:path w="1397243" h="1135842">
                <a:moveTo>
                  <a:pt x="0" y="0"/>
                </a:moveTo>
                <a:lnTo>
                  <a:pt x="1397244" y="0"/>
                </a:lnTo>
                <a:lnTo>
                  <a:pt x="1397244" y="1135842"/>
                </a:lnTo>
                <a:lnTo>
                  <a:pt x="0" y="11358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a:off x="17060474" y="0"/>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Freeform 16"/>
          <p:cNvSpPr/>
          <p:nvPr/>
        </p:nvSpPr>
        <p:spPr>
          <a:xfrm>
            <a:off x="-481429" y="2367312"/>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7" name="Freeform 17"/>
          <p:cNvSpPr/>
          <p:nvPr/>
        </p:nvSpPr>
        <p:spPr>
          <a:xfrm>
            <a:off x="1973623" y="698574"/>
            <a:ext cx="1227526" cy="698574"/>
          </a:xfrm>
          <a:custGeom>
            <a:avLst/>
            <a:gdLst/>
            <a:ahLst/>
            <a:cxnLst/>
            <a:rect l="l" t="t" r="r" b="b"/>
            <a:pathLst>
              <a:path w="1227526" h="698574">
                <a:moveTo>
                  <a:pt x="0" y="0"/>
                </a:moveTo>
                <a:lnTo>
                  <a:pt x="1227526" y="0"/>
                </a:lnTo>
                <a:lnTo>
                  <a:pt x="1227526" y="698574"/>
                </a:lnTo>
                <a:lnTo>
                  <a:pt x="0" y="698574"/>
                </a:lnTo>
                <a:lnTo>
                  <a:pt x="0" y="0"/>
                </a:lnTo>
                <a:close/>
              </a:path>
            </a:pathLst>
          </a:custGeom>
          <a:blipFill>
            <a:blip r:embed="rId11">
              <a:alphaModFix amt="54000"/>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8">
            <a:extLst>
              <a:ext uri="{FF2B5EF4-FFF2-40B4-BE49-F238E27FC236}">
                <a16:creationId xmlns:a16="http://schemas.microsoft.com/office/drawing/2014/main" id="{BD7B75D9-8C17-44DD-8D53-813E115B89BF}"/>
              </a:ext>
            </a:extLst>
          </p:cNvPr>
          <p:cNvSpPr txBox="1"/>
          <p:nvPr/>
        </p:nvSpPr>
        <p:spPr>
          <a:xfrm>
            <a:off x="228600" y="1438798"/>
            <a:ext cx="17286083" cy="7486473"/>
          </a:xfrm>
          <a:prstGeom prst="rect">
            <a:avLst/>
          </a:prstGeom>
          <a:noFill/>
        </p:spPr>
        <p:txBody>
          <a:bodyPr wrap="square">
            <a:spAutoFit/>
          </a:bodyPr>
          <a:lstStyle/>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asthmaandlung.org.uk, (2025). </a:t>
            </a:r>
            <a:r>
              <a:rPr lang="en-GB" sz="1400" i="1" dirty="0">
                <a:solidFill>
                  <a:schemeClr val="bg1"/>
                </a:solidFill>
                <a:effectLst/>
                <a:latin typeface="Times New Roman" panose="02020603050405020304" pitchFamily="18" charset="0"/>
                <a:ea typeface="Times New Roman" panose="02020603050405020304" pitchFamily="18" charset="0"/>
              </a:rPr>
              <a:t>Complementary therapies and asthma</a:t>
            </a:r>
            <a:r>
              <a:rPr lang="en-GB" sz="1400" dirty="0">
                <a:solidFill>
                  <a:schemeClr val="bg1"/>
                </a:solidFill>
                <a:effectLst/>
                <a:latin typeface="Times New Roman" panose="02020603050405020304" pitchFamily="18" charset="0"/>
                <a:ea typeface="Times New Roman" panose="02020603050405020304" pitchFamily="18" charset="0"/>
              </a:rPr>
              <a:t>. Available at: https://www.asthmaandlung.org.uk/symptoms-tests-treatments/treatments/complementary-therapies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brit-thoracic.org.uk, (2025). </a:t>
            </a:r>
            <a:r>
              <a:rPr lang="en-GB" sz="1400" i="1" dirty="0">
                <a:solidFill>
                  <a:schemeClr val="bg1"/>
                </a:solidFill>
                <a:effectLst/>
                <a:latin typeface="Times New Roman" panose="02020603050405020304" pitchFamily="18" charset="0"/>
                <a:ea typeface="Times New Roman" panose="02020603050405020304" pitchFamily="18" charset="0"/>
              </a:rPr>
              <a:t>British guideline on the management of asthma</a:t>
            </a:r>
            <a:r>
              <a:rPr lang="en-GB" sz="1400" dirty="0">
                <a:solidFill>
                  <a:schemeClr val="bg1"/>
                </a:solidFill>
                <a:effectLst/>
                <a:latin typeface="Times New Roman" panose="02020603050405020304" pitchFamily="18" charset="0"/>
                <a:ea typeface="Times New Roman" panose="02020603050405020304" pitchFamily="18" charset="0"/>
              </a:rPr>
              <a:t>. Available at: https://www.brit-thoracic.org.uk/document-library/guidelines/asthma/btssign-asthma-guideline-2014/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brit-thoracic.org.uk, (2025). </a:t>
            </a:r>
            <a:r>
              <a:rPr lang="en-GB" sz="1400" i="1" dirty="0">
                <a:solidFill>
                  <a:schemeClr val="bg1"/>
                </a:solidFill>
                <a:effectLst/>
                <a:latin typeface="Times New Roman" panose="02020603050405020304" pitchFamily="18" charset="0"/>
                <a:ea typeface="Times New Roman" panose="02020603050405020304" pitchFamily="18" charset="0"/>
              </a:rPr>
              <a:t>BTS/NICE/SIGN Joint Guideline on Asthma: diagnosis, monitoring and chronic asthma management</a:t>
            </a:r>
            <a:r>
              <a:rPr lang="en-GB" sz="1400" dirty="0">
                <a:solidFill>
                  <a:schemeClr val="bg1"/>
                </a:solidFill>
                <a:effectLst/>
                <a:latin typeface="Times New Roman" panose="02020603050405020304" pitchFamily="18" charset="0"/>
                <a:ea typeface="Times New Roman" panose="02020603050405020304" pitchFamily="18" charset="0"/>
              </a:rPr>
              <a:t>. Available at: https://www.brit-thoracic.org.uk/quality-improvement/guidelines/asthma/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brit-thoracic.org.uk, (2025). </a:t>
            </a:r>
            <a:r>
              <a:rPr lang="en-GB" sz="1400" i="1" dirty="0">
                <a:solidFill>
                  <a:schemeClr val="bg1"/>
                </a:solidFill>
                <a:effectLst/>
                <a:latin typeface="Times New Roman" panose="02020603050405020304" pitchFamily="18" charset="0"/>
                <a:ea typeface="Times New Roman" panose="02020603050405020304" pitchFamily="18" charset="0"/>
              </a:rPr>
              <a:t>SIGN158</a:t>
            </a:r>
            <a:r>
              <a:rPr lang="en-GB" sz="1400" dirty="0">
                <a:solidFill>
                  <a:schemeClr val="bg1"/>
                </a:solidFill>
                <a:effectLst/>
                <a:latin typeface="Times New Roman" panose="02020603050405020304" pitchFamily="18" charset="0"/>
                <a:ea typeface="Times New Roman" panose="02020603050405020304" pitchFamily="18" charset="0"/>
              </a:rPr>
              <a:t>. Available at: https://www.brit-thoracic.org.uk/document-library/guidelines/asthma/btssign-asthma-guideline-quick-reference-guide-2019/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Datta, K., (2021). </a:t>
            </a:r>
            <a:r>
              <a:rPr lang="en-GB" sz="1400" i="1" dirty="0">
                <a:solidFill>
                  <a:schemeClr val="bg1"/>
                </a:solidFill>
                <a:effectLst/>
                <a:latin typeface="Times New Roman" panose="02020603050405020304" pitchFamily="18" charset="0"/>
                <a:ea typeface="Times New Roman" panose="02020603050405020304" pitchFamily="18" charset="0"/>
              </a:rPr>
              <a:t>A Guide to Mechanical Ventilation in Emergency Room</a:t>
            </a:r>
            <a:r>
              <a:rPr lang="en-GB" sz="1400" dirty="0">
                <a:solidFill>
                  <a:schemeClr val="bg1"/>
                </a:solidFill>
                <a:effectLst/>
                <a:latin typeface="Times New Roman" panose="02020603050405020304" pitchFamily="18" charset="0"/>
                <a:ea typeface="Times New Roman" panose="02020603050405020304" pitchFamily="18" charset="0"/>
              </a:rPr>
              <a:t>. Jaypee Brothers Medical Publishers.</a:t>
            </a:r>
          </a:p>
          <a:p>
            <a:pPr marL="0" marR="0" algn="just">
              <a:lnSpc>
                <a:spcPct val="150000"/>
              </a:lnSpc>
              <a:spcBef>
                <a:spcPts val="0"/>
              </a:spcBef>
              <a:spcAft>
                <a:spcPts val="0"/>
              </a:spcAft>
            </a:pPr>
            <a:r>
              <a:rPr lang="en-GB" sz="1400" dirty="0" err="1">
                <a:solidFill>
                  <a:schemeClr val="bg1"/>
                </a:solidFill>
                <a:effectLst/>
                <a:latin typeface="Times New Roman" panose="02020603050405020304" pitchFamily="18" charset="0"/>
                <a:ea typeface="Times New Roman" panose="02020603050405020304" pitchFamily="18" charset="0"/>
              </a:rPr>
              <a:t>Erjefält</a:t>
            </a:r>
            <a:r>
              <a:rPr lang="en-GB" sz="1400" dirty="0">
                <a:solidFill>
                  <a:schemeClr val="bg1"/>
                </a:solidFill>
                <a:effectLst/>
                <a:latin typeface="Times New Roman" panose="02020603050405020304" pitchFamily="18" charset="0"/>
                <a:ea typeface="Times New Roman" panose="02020603050405020304" pitchFamily="18" charset="0"/>
              </a:rPr>
              <a:t>, J.S., (2023). Anatomical and histopathological approaches to asthma phenotyping. </a:t>
            </a:r>
            <a:r>
              <a:rPr lang="en-GB" sz="1400" i="1" dirty="0">
                <a:solidFill>
                  <a:schemeClr val="bg1"/>
                </a:solidFill>
                <a:effectLst/>
                <a:latin typeface="Times New Roman" panose="02020603050405020304" pitchFamily="18" charset="0"/>
                <a:ea typeface="Times New Roman" panose="02020603050405020304" pitchFamily="18" charset="0"/>
              </a:rPr>
              <a:t>Respiratory Medicine</a:t>
            </a:r>
            <a:r>
              <a:rPr lang="en-GB" sz="1400" dirty="0">
                <a:solidFill>
                  <a:schemeClr val="bg1"/>
                </a:solidFill>
                <a:effectLst/>
                <a:latin typeface="Times New Roman" panose="02020603050405020304" pitchFamily="18" charset="0"/>
                <a:ea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rPr>
              <a:t>210</a:t>
            </a:r>
            <a:r>
              <a:rPr lang="en-GB" sz="1400" dirty="0">
                <a:solidFill>
                  <a:schemeClr val="bg1"/>
                </a:solidFill>
                <a:effectLst/>
                <a:latin typeface="Times New Roman" panose="02020603050405020304" pitchFamily="18" charset="0"/>
                <a:ea typeface="Times New Roman" panose="02020603050405020304" pitchFamily="18" charset="0"/>
              </a:rPr>
              <a:t>, p.107168.</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gov.uk, (2025). </a:t>
            </a:r>
            <a:r>
              <a:rPr lang="en-GB" sz="1400" i="1" dirty="0">
                <a:solidFill>
                  <a:schemeClr val="bg1"/>
                </a:solidFill>
                <a:effectLst/>
                <a:latin typeface="Times New Roman" panose="02020603050405020304" pitchFamily="18" charset="0"/>
                <a:ea typeface="Times New Roman" panose="02020603050405020304" pitchFamily="18" charset="0"/>
              </a:rPr>
              <a:t>Short-acting beta 2 agonists (SABA) (salbutamol and terbutaline): reminder of the risks from overt-</a:t>
            </a:r>
            <a:r>
              <a:rPr lang="en-GB" sz="1400" i="1" dirty="0" err="1">
                <a:solidFill>
                  <a:schemeClr val="bg1"/>
                </a:solidFill>
                <a:effectLst/>
                <a:latin typeface="Times New Roman" panose="02020603050405020304" pitchFamily="18" charset="0"/>
                <a:ea typeface="Times New Roman" panose="02020603050405020304" pitchFamily="18" charset="0"/>
              </a:rPr>
              <a:t>Ee</a:t>
            </a:r>
            <a:r>
              <a:rPr lang="en-GB" sz="1400" i="1" dirty="0">
                <a:solidFill>
                  <a:schemeClr val="bg1"/>
                </a:solidFill>
                <a:effectLst/>
                <a:latin typeface="Times New Roman" panose="02020603050405020304" pitchFamily="18" charset="0"/>
                <a:ea typeface="Times New Roman" panose="02020603050405020304" pitchFamily="18" charset="0"/>
              </a:rPr>
              <a:t> in asthma and to be aware of changes in the SABA prescribing guidelines</a:t>
            </a:r>
            <a:r>
              <a:rPr lang="en-GB" sz="1400" dirty="0">
                <a:solidFill>
                  <a:schemeClr val="bg1"/>
                </a:solidFill>
                <a:effectLst/>
                <a:latin typeface="Times New Roman" panose="02020603050405020304" pitchFamily="18" charset="0"/>
                <a:ea typeface="Times New Roman" panose="02020603050405020304" pitchFamily="18" charset="0"/>
              </a:rPr>
              <a:t>. Available at: https://www.gov.uk/drug-safety-update/short-acting-beta-2-agonists-saba-salbutamol-and-terbutaline-reminder-of-the-risks-from-overuse-in-asthma-and-to-be-aware-of-changes-in-the-saba-prescribing-guidelines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Kelly, E.B., (2022). </a:t>
            </a:r>
            <a:r>
              <a:rPr lang="en-GB" sz="1400" i="1" dirty="0">
                <a:solidFill>
                  <a:schemeClr val="bg1"/>
                </a:solidFill>
                <a:effectLst/>
                <a:latin typeface="Times New Roman" panose="02020603050405020304" pitchFamily="18" charset="0"/>
                <a:ea typeface="Times New Roman" panose="02020603050405020304" pitchFamily="18" charset="0"/>
              </a:rPr>
              <a:t>What You Need to Know about Asthma</a:t>
            </a:r>
            <a:r>
              <a:rPr lang="en-GB" sz="1400" dirty="0">
                <a:solidFill>
                  <a:schemeClr val="bg1"/>
                </a:solidFill>
                <a:effectLst/>
                <a:latin typeface="Times New Roman" panose="02020603050405020304" pitchFamily="18" charset="0"/>
                <a:ea typeface="Times New Roman" panose="02020603050405020304" pitchFamily="18" charset="0"/>
              </a:rPr>
              <a:t>. Bloomsbury Publishing USA.</a:t>
            </a:r>
          </a:p>
          <a:p>
            <a:pPr marL="0" marR="0" algn="just">
              <a:lnSpc>
                <a:spcPct val="150000"/>
              </a:lnSpc>
              <a:spcBef>
                <a:spcPts val="0"/>
              </a:spcBef>
              <a:spcAft>
                <a:spcPts val="0"/>
              </a:spcAft>
            </a:pPr>
            <a:r>
              <a:rPr lang="de-AT" sz="1400" dirty="0">
                <a:solidFill>
                  <a:schemeClr val="bg1"/>
                </a:solidFill>
                <a:effectLst/>
                <a:latin typeface="Times New Roman" panose="02020603050405020304" pitchFamily="18" charset="0"/>
                <a:ea typeface="Times New Roman" panose="02020603050405020304" pitchFamily="18" charset="0"/>
              </a:rPr>
              <a:t>Kirenga, B.J., Schwartz, J.I., de Jong, C., van der Molen, T. and Okot-Nwang, M., (2015). </a:t>
            </a:r>
            <a:r>
              <a:rPr lang="en-GB" sz="1400" dirty="0">
                <a:solidFill>
                  <a:schemeClr val="bg1"/>
                </a:solidFill>
                <a:effectLst/>
                <a:latin typeface="Times New Roman" panose="02020603050405020304" pitchFamily="18" charset="0"/>
                <a:ea typeface="Times New Roman" panose="02020603050405020304" pitchFamily="18" charset="0"/>
              </a:rPr>
              <a:t>Guidance on the diagnosis and management of asthma among adults in resource limited settings. </a:t>
            </a:r>
            <a:r>
              <a:rPr lang="en-GB" sz="1400" i="1" dirty="0">
                <a:solidFill>
                  <a:schemeClr val="bg1"/>
                </a:solidFill>
                <a:effectLst/>
                <a:latin typeface="Times New Roman" panose="02020603050405020304" pitchFamily="18" charset="0"/>
                <a:ea typeface="Times New Roman" panose="02020603050405020304" pitchFamily="18" charset="0"/>
              </a:rPr>
              <a:t>African health sciences</a:t>
            </a:r>
            <a:r>
              <a:rPr lang="en-GB" sz="1400" dirty="0">
                <a:solidFill>
                  <a:schemeClr val="bg1"/>
                </a:solidFill>
                <a:effectLst/>
                <a:latin typeface="Times New Roman" panose="02020603050405020304" pitchFamily="18" charset="0"/>
                <a:ea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rPr>
              <a:t>15</a:t>
            </a:r>
            <a:r>
              <a:rPr lang="en-GB" sz="1400" dirty="0">
                <a:solidFill>
                  <a:schemeClr val="bg1"/>
                </a:solidFill>
                <a:effectLst/>
                <a:latin typeface="Times New Roman" panose="02020603050405020304" pitchFamily="18" charset="0"/>
                <a:ea typeface="Times New Roman" panose="02020603050405020304" pitchFamily="18" charset="0"/>
              </a:rPr>
              <a:t>(4), pp.1189-1199.</a:t>
            </a:r>
          </a:p>
          <a:p>
            <a:pPr marL="0" marR="0" algn="just">
              <a:lnSpc>
                <a:spcPct val="150000"/>
              </a:lnSpc>
              <a:spcBef>
                <a:spcPts val="0"/>
              </a:spcBef>
              <a:spcAft>
                <a:spcPts val="0"/>
              </a:spcAft>
            </a:pPr>
            <a:r>
              <a:rPr lang="de-AT" sz="1400" dirty="0">
                <a:solidFill>
                  <a:schemeClr val="bg1"/>
                </a:solidFill>
                <a:effectLst/>
                <a:latin typeface="Times New Roman" panose="02020603050405020304" pitchFamily="18" charset="0"/>
                <a:ea typeface="Times New Roman" panose="02020603050405020304" pitchFamily="18" charset="0"/>
              </a:rPr>
              <a:t>Kirenga, B.J., Schwartz, J.I., de Jong, C., van der Molen, T. and Okot-Nwang, M., (2015). </a:t>
            </a:r>
            <a:r>
              <a:rPr lang="en-GB" sz="1400" dirty="0">
                <a:solidFill>
                  <a:schemeClr val="bg1"/>
                </a:solidFill>
                <a:effectLst/>
                <a:latin typeface="Times New Roman" panose="02020603050405020304" pitchFamily="18" charset="0"/>
                <a:ea typeface="Times New Roman" panose="02020603050405020304" pitchFamily="18" charset="0"/>
              </a:rPr>
              <a:t>Guidance on the diagnosis and management of asthma among adults in resource limited settings. </a:t>
            </a:r>
            <a:r>
              <a:rPr lang="en-GB" sz="1400" i="1" dirty="0">
                <a:solidFill>
                  <a:schemeClr val="bg1"/>
                </a:solidFill>
                <a:effectLst/>
                <a:latin typeface="Times New Roman" panose="02020603050405020304" pitchFamily="18" charset="0"/>
                <a:ea typeface="Times New Roman" panose="02020603050405020304" pitchFamily="18" charset="0"/>
              </a:rPr>
              <a:t>African health sciences</a:t>
            </a:r>
            <a:r>
              <a:rPr lang="en-GB" sz="1400" dirty="0">
                <a:solidFill>
                  <a:schemeClr val="bg1"/>
                </a:solidFill>
                <a:effectLst/>
                <a:latin typeface="Times New Roman" panose="02020603050405020304" pitchFamily="18" charset="0"/>
                <a:ea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rPr>
              <a:t>15</a:t>
            </a:r>
            <a:r>
              <a:rPr lang="en-GB" sz="1400" dirty="0">
                <a:solidFill>
                  <a:schemeClr val="bg1"/>
                </a:solidFill>
                <a:effectLst/>
                <a:latin typeface="Times New Roman" panose="02020603050405020304" pitchFamily="18" charset="0"/>
                <a:ea typeface="Times New Roman" panose="02020603050405020304" pitchFamily="18" charset="0"/>
              </a:rPr>
              <a:t>(4), pp.1189-1199.</a:t>
            </a:r>
          </a:p>
          <a:p>
            <a:pPr marL="0" marR="0" algn="just">
              <a:lnSpc>
                <a:spcPct val="150000"/>
              </a:lnSpc>
              <a:spcBef>
                <a:spcPts val="0"/>
              </a:spcBef>
              <a:spcAft>
                <a:spcPts val="0"/>
              </a:spcAft>
            </a:pPr>
            <a:r>
              <a:rPr lang="en-GB" sz="1400" dirty="0" err="1">
                <a:solidFill>
                  <a:schemeClr val="bg1"/>
                </a:solidFill>
                <a:effectLst/>
                <a:latin typeface="Times New Roman" panose="02020603050405020304" pitchFamily="18" charset="0"/>
                <a:ea typeface="Times New Roman" panose="02020603050405020304" pitchFamily="18" charset="0"/>
              </a:rPr>
              <a:t>Koppelman</a:t>
            </a:r>
            <a:r>
              <a:rPr lang="en-GB" sz="1400" dirty="0">
                <a:solidFill>
                  <a:schemeClr val="bg1"/>
                </a:solidFill>
                <a:effectLst/>
                <a:latin typeface="Times New Roman" panose="02020603050405020304" pitchFamily="18" charset="0"/>
                <a:ea typeface="Times New Roman" panose="02020603050405020304" pitchFamily="18" charset="0"/>
              </a:rPr>
              <a:t>, G.H., Pino-</a:t>
            </a:r>
            <a:r>
              <a:rPr lang="en-GB" sz="1400" dirty="0" err="1">
                <a:solidFill>
                  <a:schemeClr val="bg1"/>
                </a:solidFill>
                <a:effectLst/>
                <a:latin typeface="Times New Roman" panose="02020603050405020304" pitchFamily="18" charset="0"/>
                <a:ea typeface="Times New Roman" panose="02020603050405020304" pitchFamily="18" charset="0"/>
              </a:rPr>
              <a:t>Yanes</a:t>
            </a:r>
            <a:r>
              <a:rPr lang="en-GB" sz="1400" dirty="0">
                <a:solidFill>
                  <a:schemeClr val="bg1"/>
                </a:solidFill>
                <a:effectLst/>
                <a:latin typeface="Times New Roman" panose="02020603050405020304" pitchFamily="18" charset="0"/>
                <a:ea typeface="Times New Roman" panose="02020603050405020304" pitchFamily="18" charset="0"/>
              </a:rPr>
              <a:t>, M., </a:t>
            </a:r>
            <a:r>
              <a:rPr lang="en-GB" sz="1400" dirty="0" err="1">
                <a:solidFill>
                  <a:schemeClr val="bg1"/>
                </a:solidFill>
                <a:effectLst/>
                <a:latin typeface="Times New Roman" panose="02020603050405020304" pitchFamily="18" charset="0"/>
                <a:ea typeface="Times New Roman" panose="02020603050405020304" pitchFamily="18" charset="0"/>
              </a:rPr>
              <a:t>Melén</a:t>
            </a:r>
            <a:r>
              <a:rPr lang="en-GB" sz="1400" dirty="0">
                <a:solidFill>
                  <a:schemeClr val="bg1"/>
                </a:solidFill>
                <a:effectLst/>
                <a:latin typeface="Times New Roman" panose="02020603050405020304" pitchFamily="18" charset="0"/>
                <a:ea typeface="Times New Roman" panose="02020603050405020304" pitchFamily="18" charset="0"/>
              </a:rPr>
              <a:t>, E., Powell, P., </a:t>
            </a:r>
            <a:r>
              <a:rPr lang="en-GB" sz="1400" dirty="0" err="1">
                <a:solidFill>
                  <a:schemeClr val="bg1"/>
                </a:solidFill>
                <a:effectLst/>
                <a:latin typeface="Times New Roman" panose="02020603050405020304" pitchFamily="18" charset="0"/>
                <a:ea typeface="Times New Roman" panose="02020603050405020304" pitchFamily="18" charset="0"/>
              </a:rPr>
              <a:t>Bracke</a:t>
            </a:r>
            <a:r>
              <a:rPr lang="en-GB" sz="1400" dirty="0">
                <a:solidFill>
                  <a:schemeClr val="bg1"/>
                </a:solidFill>
                <a:effectLst/>
                <a:latin typeface="Times New Roman" panose="02020603050405020304" pitchFamily="18" charset="0"/>
                <a:ea typeface="Times New Roman" panose="02020603050405020304" pitchFamily="18" charset="0"/>
              </a:rPr>
              <a:t>, K.R., </a:t>
            </a:r>
            <a:r>
              <a:rPr lang="en-GB" sz="1400" dirty="0" err="1">
                <a:solidFill>
                  <a:schemeClr val="bg1"/>
                </a:solidFill>
                <a:effectLst/>
                <a:latin typeface="Times New Roman" panose="02020603050405020304" pitchFamily="18" charset="0"/>
                <a:ea typeface="Times New Roman" panose="02020603050405020304" pitchFamily="18" charset="0"/>
              </a:rPr>
              <a:t>Celedón</a:t>
            </a:r>
            <a:r>
              <a:rPr lang="en-GB" sz="1400" dirty="0">
                <a:solidFill>
                  <a:schemeClr val="bg1"/>
                </a:solidFill>
                <a:effectLst/>
                <a:latin typeface="Times New Roman" panose="02020603050405020304" pitchFamily="18" charset="0"/>
                <a:ea typeface="Times New Roman" panose="02020603050405020304" pitchFamily="18" charset="0"/>
              </a:rPr>
              <a:t>, J.C. and </a:t>
            </a:r>
            <a:r>
              <a:rPr lang="en-GB" sz="1400" dirty="0" err="1">
                <a:solidFill>
                  <a:schemeClr val="bg1"/>
                </a:solidFill>
                <a:effectLst/>
                <a:latin typeface="Times New Roman" panose="02020603050405020304" pitchFamily="18" charset="0"/>
                <a:ea typeface="Times New Roman" panose="02020603050405020304" pitchFamily="18" charset="0"/>
              </a:rPr>
              <a:t>Brusselle</a:t>
            </a:r>
            <a:r>
              <a:rPr lang="en-GB" sz="1400" dirty="0">
                <a:solidFill>
                  <a:schemeClr val="bg1"/>
                </a:solidFill>
                <a:effectLst/>
                <a:latin typeface="Times New Roman" panose="02020603050405020304" pitchFamily="18" charset="0"/>
                <a:ea typeface="Times New Roman" panose="02020603050405020304" pitchFamily="18" charset="0"/>
              </a:rPr>
              <a:t>, G.G., (2025). Genetic and environmental risk factors for asthma: towards prevention. </a:t>
            </a:r>
            <a:r>
              <a:rPr lang="en-GB" sz="1400" i="1" dirty="0">
                <a:solidFill>
                  <a:schemeClr val="bg1"/>
                </a:solidFill>
                <a:effectLst/>
                <a:latin typeface="Times New Roman" panose="02020603050405020304" pitchFamily="18" charset="0"/>
                <a:ea typeface="Times New Roman" panose="02020603050405020304" pitchFamily="18" charset="0"/>
              </a:rPr>
              <a:t>The Lancet Respiratory Medicine</a:t>
            </a:r>
            <a:r>
              <a:rPr lang="en-GB" sz="1400" dirty="0">
                <a:solidFill>
                  <a:schemeClr val="bg1"/>
                </a:solidFill>
                <a:effectLst/>
                <a:latin typeface="Times New Roman" panose="02020603050405020304" pitchFamily="18" charset="0"/>
                <a:ea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rPr>
              <a:t>13</a:t>
            </a:r>
            <a:r>
              <a:rPr lang="en-GB" sz="1400" dirty="0">
                <a:solidFill>
                  <a:schemeClr val="bg1"/>
                </a:solidFill>
                <a:effectLst/>
                <a:latin typeface="Times New Roman" panose="02020603050405020304" pitchFamily="18" charset="0"/>
                <a:ea typeface="Times New Roman" panose="02020603050405020304" pitchFamily="18" charset="0"/>
              </a:rPr>
              <a:t>(11), pp.1011-1025.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Mitchell, I. and </a:t>
            </a:r>
            <a:r>
              <a:rPr lang="en-GB" sz="1400" dirty="0" err="1">
                <a:solidFill>
                  <a:schemeClr val="bg1"/>
                </a:solidFill>
                <a:effectLst/>
                <a:latin typeface="Times New Roman" panose="02020603050405020304" pitchFamily="18" charset="0"/>
                <a:ea typeface="Times New Roman" panose="02020603050405020304" pitchFamily="18" charset="0"/>
              </a:rPr>
              <a:t>Govias</a:t>
            </a:r>
            <a:r>
              <a:rPr lang="en-GB" sz="1400" dirty="0">
                <a:solidFill>
                  <a:schemeClr val="bg1"/>
                </a:solidFill>
                <a:effectLst/>
                <a:latin typeface="Times New Roman" panose="02020603050405020304" pitchFamily="18" charset="0"/>
                <a:ea typeface="Times New Roman" panose="02020603050405020304" pitchFamily="18" charset="0"/>
              </a:rPr>
              <a:t>, G., (2021). Environmental Issues in Asthma Management. In </a:t>
            </a:r>
            <a:r>
              <a:rPr lang="en-GB" sz="1400" i="1" dirty="0">
                <a:solidFill>
                  <a:schemeClr val="bg1"/>
                </a:solidFill>
                <a:effectLst/>
                <a:latin typeface="Times New Roman" panose="02020603050405020304" pitchFamily="18" charset="0"/>
                <a:ea typeface="Times New Roman" panose="02020603050405020304" pitchFamily="18" charset="0"/>
              </a:rPr>
              <a:t>Asthma Education</a:t>
            </a:r>
            <a:r>
              <a:rPr lang="en-GB" sz="1400" dirty="0">
                <a:solidFill>
                  <a:schemeClr val="bg1"/>
                </a:solidFill>
                <a:effectLst/>
                <a:latin typeface="Times New Roman" panose="02020603050405020304" pitchFamily="18" charset="0"/>
                <a:ea typeface="Times New Roman" panose="02020603050405020304" pitchFamily="18" charset="0"/>
              </a:rPr>
              <a:t> (pp. 131-173). Springer, Cham.</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nhlbi.nih.gov, (2025). </a:t>
            </a:r>
            <a:r>
              <a:rPr lang="en-GB" sz="1400" i="1" dirty="0">
                <a:solidFill>
                  <a:schemeClr val="bg1"/>
                </a:solidFill>
                <a:effectLst/>
                <a:latin typeface="Times New Roman" panose="02020603050405020304" pitchFamily="18" charset="0"/>
                <a:ea typeface="Times New Roman" panose="02020603050405020304" pitchFamily="18" charset="0"/>
              </a:rPr>
              <a:t>Asthma</a:t>
            </a:r>
            <a:r>
              <a:rPr lang="en-GB" sz="1400" dirty="0">
                <a:solidFill>
                  <a:schemeClr val="bg1"/>
                </a:solidFill>
                <a:effectLst/>
                <a:latin typeface="Times New Roman" panose="02020603050405020304" pitchFamily="18" charset="0"/>
                <a:ea typeface="Times New Roman" panose="02020603050405020304" pitchFamily="18" charset="0"/>
              </a:rPr>
              <a:t>. Available at: https://www.nhlbi.nih.gov/health/asthma/treatment-action-plan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nhs.uk, (2025). </a:t>
            </a:r>
            <a:r>
              <a:rPr lang="en-GB" sz="1400" i="1" dirty="0">
                <a:solidFill>
                  <a:schemeClr val="bg1"/>
                </a:solidFill>
                <a:effectLst/>
                <a:latin typeface="Times New Roman" panose="02020603050405020304" pitchFamily="18" charset="0"/>
                <a:ea typeface="Times New Roman" panose="02020603050405020304" pitchFamily="18" charset="0"/>
              </a:rPr>
              <a:t>Consent to treatment – Assessing capacity – NHS.</a:t>
            </a:r>
            <a:r>
              <a:rPr lang="en-GB" sz="1400" dirty="0">
                <a:solidFill>
                  <a:schemeClr val="bg1"/>
                </a:solidFill>
                <a:effectLst/>
                <a:latin typeface="Times New Roman" panose="02020603050405020304" pitchFamily="18" charset="0"/>
                <a:ea typeface="Times New Roman" panose="02020603050405020304" pitchFamily="18" charset="0"/>
              </a:rPr>
              <a:t> Available at: https://www.nhs.uk/tests-and-treatments/consent-to-treatment/capacity/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nice.org.uk, (2025). </a:t>
            </a:r>
            <a:r>
              <a:rPr lang="en-GB" sz="1400" i="1" dirty="0">
                <a:solidFill>
                  <a:schemeClr val="bg1"/>
                </a:solidFill>
                <a:effectLst/>
                <a:latin typeface="Times New Roman" panose="02020603050405020304" pitchFamily="18" charset="0"/>
                <a:ea typeface="Times New Roman" panose="02020603050405020304" pitchFamily="18" charset="0"/>
              </a:rPr>
              <a:t>Asthma: diagnosis, monitoring and chronic asthma management (BTS, NICE, SIGN) guidance.</a:t>
            </a:r>
            <a:r>
              <a:rPr lang="en-GB" sz="1400" dirty="0">
                <a:solidFill>
                  <a:schemeClr val="bg1"/>
                </a:solidFill>
                <a:effectLst/>
                <a:latin typeface="Times New Roman" panose="02020603050405020304" pitchFamily="18" charset="0"/>
                <a:ea typeface="Times New Roman" panose="02020603050405020304" pitchFamily="18" charset="0"/>
              </a:rPr>
              <a:t> Available at: https://www.nice.org.uk/guidance/ng245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nice.org.uk, (2025). </a:t>
            </a:r>
            <a:r>
              <a:rPr lang="en-GB" sz="1400" i="1" dirty="0">
                <a:solidFill>
                  <a:schemeClr val="bg1"/>
                </a:solidFill>
                <a:effectLst/>
                <a:latin typeface="Times New Roman" panose="02020603050405020304" pitchFamily="18" charset="0"/>
                <a:ea typeface="Times New Roman" panose="02020603050405020304" pitchFamily="18" charset="0"/>
              </a:rPr>
              <a:t>New joint guideline recommends prescribing combination treatments for people with newly diagnosed asthma</a:t>
            </a:r>
            <a:r>
              <a:rPr lang="en-GB" sz="1400" dirty="0">
                <a:solidFill>
                  <a:schemeClr val="bg1"/>
                </a:solidFill>
                <a:effectLst/>
                <a:latin typeface="Times New Roman" panose="02020603050405020304" pitchFamily="18" charset="0"/>
                <a:ea typeface="Times New Roman" panose="02020603050405020304" pitchFamily="18" charset="0"/>
              </a:rPr>
              <a:t>. Available at: https://www.nice.org.uk/news/articles/new-joint-guideline-recommends-prescribing-combination-treatments-for-people-with-newly-diagnosed-asthma [Accessed on: 27th October, 2025]</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Ross, J.S. and Wilson, K.J., (1973). Foundations of anatomy and physiology. </a:t>
            </a:r>
            <a:r>
              <a:rPr lang="en-GB" sz="1400" i="1" dirty="0">
                <a:solidFill>
                  <a:schemeClr val="bg1"/>
                </a:solidFill>
                <a:effectLst/>
                <a:latin typeface="Times New Roman" panose="02020603050405020304" pitchFamily="18" charset="0"/>
                <a:ea typeface="Times New Roman" panose="02020603050405020304" pitchFamily="18" charset="0"/>
              </a:rPr>
              <a:t>(No Title)</a:t>
            </a:r>
            <a:r>
              <a:rPr lang="en-GB" sz="1400" dirty="0">
                <a:solidFill>
                  <a:schemeClr val="bg1"/>
                </a:solidFill>
                <a:effectLst/>
                <a:latin typeface="Times New Roman" panose="02020603050405020304" pitchFamily="18" charset="0"/>
                <a:ea typeface="Times New Roman" panose="02020603050405020304" pitchFamily="18" charset="0"/>
              </a:rPr>
              <a:t>.</a:t>
            </a:r>
          </a:p>
          <a:p>
            <a:pPr marL="0" marR="0" algn="just">
              <a:lnSpc>
                <a:spcPct val="150000"/>
              </a:lnSpc>
              <a:spcBef>
                <a:spcPts val="0"/>
              </a:spcBef>
              <a:spcAft>
                <a:spcPts val="0"/>
              </a:spcAft>
            </a:pPr>
            <a:r>
              <a:rPr lang="en-GB" sz="1400" dirty="0">
                <a:solidFill>
                  <a:schemeClr val="bg1"/>
                </a:solidFill>
                <a:effectLst/>
                <a:latin typeface="Times New Roman" panose="02020603050405020304" pitchFamily="18" charset="0"/>
                <a:ea typeface="Times New Roman" panose="02020603050405020304" pitchFamily="18" charset="0"/>
              </a:rPr>
              <a:t>Singh, S., (2023). Respiratory symptoms and signs. </a:t>
            </a:r>
            <a:r>
              <a:rPr lang="en-GB" sz="1400" i="1" dirty="0">
                <a:solidFill>
                  <a:schemeClr val="bg1"/>
                </a:solidFill>
                <a:effectLst/>
                <a:latin typeface="Times New Roman" panose="02020603050405020304" pitchFamily="18" charset="0"/>
                <a:ea typeface="Times New Roman" panose="02020603050405020304" pitchFamily="18" charset="0"/>
              </a:rPr>
              <a:t>Medicine</a:t>
            </a:r>
            <a:r>
              <a:rPr lang="en-GB" sz="1400" dirty="0">
                <a:solidFill>
                  <a:schemeClr val="bg1"/>
                </a:solidFill>
                <a:effectLst/>
                <a:latin typeface="Times New Roman" panose="02020603050405020304" pitchFamily="18" charset="0"/>
                <a:ea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rPr>
              <a:t>51</a:t>
            </a:r>
            <a:r>
              <a:rPr lang="en-GB" sz="1400" dirty="0">
                <a:solidFill>
                  <a:schemeClr val="bg1"/>
                </a:solidFill>
                <a:effectLst/>
                <a:latin typeface="Times New Roman" panose="02020603050405020304" pitchFamily="18" charset="0"/>
                <a:ea typeface="Times New Roman" panose="02020603050405020304" pitchFamily="18" charset="0"/>
              </a:rPr>
              <a:t>(10), pp.684-692.</a:t>
            </a:r>
          </a:p>
          <a:p>
            <a:pPr marL="0" marR="0" algn="just">
              <a:lnSpc>
                <a:spcPct val="150000"/>
              </a:lnSpc>
              <a:spcBef>
                <a:spcPts val="0"/>
              </a:spcBef>
              <a:spcAft>
                <a:spcPts val="0"/>
              </a:spcAft>
            </a:pPr>
            <a:r>
              <a:rPr lang="en-GB" sz="1400" dirty="0" err="1">
                <a:solidFill>
                  <a:schemeClr val="bg1"/>
                </a:solidFill>
                <a:effectLst/>
                <a:latin typeface="Times New Roman" panose="02020603050405020304" pitchFamily="18" charset="0"/>
                <a:ea typeface="Times New Roman" panose="02020603050405020304" pitchFamily="18" charset="0"/>
              </a:rPr>
              <a:t>Szema</a:t>
            </a:r>
            <a:r>
              <a:rPr lang="en-GB" sz="1400" dirty="0">
                <a:solidFill>
                  <a:schemeClr val="bg1"/>
                </a:solidFill>
                <a:effectLst/>
                <a:latin typeface="Times New Roman" panose="02020603050405020304" pitchFamily="18" charset="0"/>
                <a:ea typeface="Times New Roman" panose="02020603050405020304" pitchFamily="18" charset="0"/>
              </a:rPr>
              <a:t>, A., Li, J., Pagnotta, A., Singh, M. and White, J.A., (2020). Asthma, hay fever, pollen, and climate change. In </a:t>
            </a:r>
            <a:r>
              <a:rPr lang="en-GB" sz="1400" i="1" dirty="0">
                <a:solidFill>
                  <a:schemeClr val="bg1"/>
                </a:solidFill>
                <a:effectLst/>
                <a:latin typeface="Times New Roman" panose="02020603050405020304" pitchFamily="18" charset="0"/>
                <a:ea typeface="Times New Roman" panose="02020603050405020304" pitchFamily="18" charset="0"/>
              </a:rPr>
              <a:t>Climate Change and Global Public Health</a:t>
            </a:r>
            <a:r>
              <a:rPr lang="en-GB" sz="1400" dirty="0">
                <a:solidFill>
                  <a:schemeClr val="bg1"/>
                </a:solidFill>
                <a:effectLst/>
                <a:latin typeface="Times New Roman" panose="02020603050405020304" pitchFamily="18" charset="0"/>
                <a:ea typeface="Times New Roman" panose="02020603050405020304" pitchFamily="18" charset="0"/>
              </a:rPr>
              <a:t> (pp. 203-235). Cham: Springer International Publishing.</a:t>
            </a:r>
          </a:p>
        </p:txBody>
      </p:sp>
      <p:pic>
        <p:nvPicPr>
          <p:cNvPr id="5" name="Audio 4">
            <a:hlinkClick r:id="" action="ppaction://media"/>
            <a:extLst>
              <a:ext uri="{FF2B5EF4-FFF2-40B4-BE49-F238E27FC236}">
                <a16:creationId xmlns:a16="http://schemas.microsoft.com/office/drawing/2014/main" id="{78F185CA-1BEF-6A00-D42F-9BAF3C3C3497}"/>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876587271"/>
      </p:ext>
    </p:extLst>
  </p:cSld>
  <p:clrMapOvr>
    <a:masterClrMapping/>
  </p:clrMapOvr>
  <mc:AlternateContent xmlns:mc="http://schemas.openxmlformats.org/markup-compatibility/2006" xmlns:p14="http://schemas.microsoft.com/office/powerpoint/2010/main">
    <mc:Choice Requires="p14">
      <p:transition spd="slow" p14:dur="2000" advTm="3683"/>
    </mc:Choice>
    <mc:Fallback xmlns="">
      <p:transition spd="slow" advTm="3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85EA3"/>
        </a:solidFill>
        <a:effectLst/>
      </p:bgPr>
    </p:bg>
    <p:spTree>
      <p:nvGrpSpPr>
        <p:cNvPr id="1" name=""/>
        <p:cNvGrpSpPr/>
        <p:nvPr/>
      </p:nvGrpSpPr>
      <p:grpSpPr>
        <a:xfrm>
          <a:off x="0" y="0"/>
          <a:ext cx="0" cy="0"/>
          <a:chOff x="0" y="0"/>
          <a:chExt cx="0" cy="0"/>
        </a:xfrm>
      </p:grpSpPr>
      <p:sp>
        <p:nvSpPr>
          <p:cNvPr id="2" name="Freeform 2"/>
          <p:cNvSpPr/>
          <p:nvPr/>
        </p:nvSpPr>
        <p:spPr>
          <a:xfrm rot="-2700000">
            <a:off x="-1655213" y="-695980"/>
            <a:ext cx="12808520" cy="10852310"/>
          </a:xfrm>
          <a:custGeom>
            <a:avLst/>
            <a:gdLst/>
            <a:ahLst/>
            <a:cxnLst/>
            <a:rect l="l" t="t" r="r" b="b"/>
            <a:pathLst>
              <a:path w="12808520" h="10852310">
                <a:moveTo>
                  <a:pt x="0" y="0"/>
                </a:moveTo>
                <a:lnTo>
                  <a:pt x="12808520" y="0"/>
                </a:lnTo>
                <a:lnTo>
                  <a:pt x="12808520" y="10852310"/>
                </a:lnTo>
                <a:lnTo>
                  <a:pt x="0" y="10852310"/>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0727506">
            <a:off x="-3670274" y="-3072317"/>
            <a:ext cx="16838642" cy="12154438"/>
          </a:xfrm>
          <a:custGeom>
            <a:avLst/>
            <a:gdLst/>
            <a:ahLst/>
            <a:cxnLst/>
            <a:rect l="l" t="t" r="r" b="b"/>
            <a:pathLst>
              <a:path w="16838642" h="12154438">
                <a:moveTo>
                  <a:pt x="0" y="0"/>
                </a:moveTo>
                <a:lnTo>
                  <a:pt x="16838642" y="0"/>
                </a:lnTo>
                <a:lnTo>
                  <a:pt x="16838642" y="12154438"/>
                </a:lnTo>
                <a:lnTo>
                  <a:pt x="0" y="12154438"/>
                </a:lnTo>
                <a:lnTo>
                  <a:pt x="0" y="0"/>
                </a:lnTo>
                <a:close/>
              </a:path>
            </a:pathLst>
          </a:custGeom>
          <a:blipFill>
            <a:blip r:embed="rId4">
              <a:alphaModFix amt="35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9144000" y="610644"/>
            <a:ext cx="9144000" cy="9676356"/>
          </a:xfrm>
          <a:custGeom>
            <a:avLst/>
            <a:gdLst/>
            <a:ahLst/>
            <a:cxnLst/>
            <a:rect l="l" t="t" r="r" b="b"/>
            <a:pathLst>
              <a:path w="9144000" h="9676356">
                <a:moveTo>
                  <a:pt x="0" y="0"/>
                </a:moveTo>
                <a:lnTo>
                  <a:pt x="9144000" y="0"/>
                </a:lnTo>
                <a:lnTo>
                  <a:pt x="9144000" y="9676356"/>
                </a:lnTo>
                <a:lnTo>
                  <a:pt x="0" y="967635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1520009" y="2834279"/>
            <a:ext cx="8725954" cy="4096592"/>
          </a:xfrm>
          <a:prstGeom prst="rect">
            <a:avLst/>
          </a:prstGeom>
        </p:spPr>
        <p:txBody>
          <a:bodyPr lIns="0" tIns="0" rIns="0" bIns="0" rtlCol="0" anchor="t">
            <a:spAutoFit/>
          </a:bodyPr>
          <a:lstStyle/>
          <a:p>
            <a:pPr algn="l">
              <a:lnSpc>
                <a:spcPts val="15828"/>
              </a:lnSpc>
            </a:pPr>
            <a:r>
              <a:rPr lang="en-US" sz="15828">
                <a:solidFill>
                  <a:srgbClr val="FFFFFF"/>
                </a:solidFill>
                <a:latin typeface="Fredoka"/>
                <a:ea typeface="Fredoka"/>
                <a:cs typeface="Fredoka"/>
                <a:sym typeface="Fredoka"/>
              </a:rPr>
              <a:t>THANK</a:t>
            </a:r>
          </a:p>
          <a:p>
            <a:pPr algn="l">
              <a:lnSpc>
                <a:spcPts val="15828"/>
              </a:lnSpc>
            </a:pPr>
            <a:r>
              <a:rPr lang="en-US" sz="15828">
                <a:solidFill>
                  <a:srgbClr val="FFFFFF"/>
                </a:solidFill>
                <a:latin typeface="Fredoka"/>
                <a:ea typeface="Fredoka"/>
                <a:cs typeface="Fredoka"/>
                <a:sym typeface="Fredoka"/>
              </a:rPr>
              <a:t>YOU</a:t>
            </a:r>
          </a:p>
        </p:txBody>
      </p:sp>
      <p:sp>
        <p:nvSpPr>
          <p:cNvPr id="6" name="Freeform 6"/>
          <p:cNvSpPr/>
          <p:nvPr/>
        </p:nvSpPr>
        <p:spPr>
          <a:xfrm>
            <a:off x="6681575" y="4880901"/>
            <a:ext cx="1874050" cy="1523446"/>
          </a:xfrm>
          <a:custGeom>
            <a:avLst/>
            <a:gdLst/>
            <a:ahLst/>
            <a:cxnLst/>
            <a:rect l="l" t="t" r="r" b="b"/>
            <a:pathLst>
              <a:path w="1874050" h="1523446">
                <a:moveTo>
                  <a:pt x="0" y="0"/>
                </a:moveTo>
                <a:lnTo>
                  <a:pt x="1874050" y="0"/>
                </a:lnTo>
                <a:lnTo>
                  <a:pt x="1874050" y="1523446"/>
                </a:lnTo>
                <a:lnTo>
                  <a:pt x="0" y="15234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3521520" y="8559726"/>
            <a:ext cx="2455053" cy="1397148"/>
          </a:xfrm>
          <a:custGeom>
            <a:avLst/>
            <a:gdLst/>
            <a:ahLst/>
            <a:cxnLst/>
            <a:rect l="l" t="t" r="r" b="b"/>
            <a:pathLst>
              <a:path w="2455053" h="1397148">
                <a:moveTo>
                  <a:pt x="0" y="0"/>
                </a:moveTo>
                <a:lnTo>
                  <a:pt x="2455053" y="0"/>
                </a:lnTo>
                <a:lnTo>
                  <a:pt x="2455053" y="1397148"/>
                </a:lnTo>
                <a:lnTo>
                  <a:pt x="0" y="1397148"/>
                </a:lnTo>
                <a:lnTo>
                  <a:pt x="0" y="0"/>
                </a:lnTo>
                <a:close/>
              </a:path>
            </a:pathLst>
          </a:custGeom>
          <a:blipFill>
            <a:blip r:embed="rId10">
              <a:alphaModFix amt="54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a:off x="16698277" y="330126"/>
            <a:ext cx="2455053" cy="1397148"/>
          </a:xfrm>
          <a:custGeom>
            <a:avLst/>
            <a:gdLst/>
            <a:ahLst/>
            <a:cxnLst/>
            <a:rect l="l" t="t" r="r" b="b"/>
            <a:pathLst>
              <a:path w="2455053" h="1397148">
                <a:moveTo>
                  <a:pt x="0" y="0"/>
                </a:moveTo>
                <a:lnTo>
                  <a:pt x="2455052" y="0"/>
                </a:lnTo>
                <a:lnTo>
                  <a:pt x="2455052" y="1397148"/>
                </a:lnTo>
                <a:lnTo>
                  <a:pt x="0" y="1397148"/>
                </a:lnTo>
                <a:lnTo>
                  <a:pt x="0" y="0"/>
                </a:lnTo>
                <a:close/>
              </a:path>
            </a:pathLst>
          </a:custGeom>
          <a:blipFill>
            <a:blip r:embed="rId10">
              <a:alphaModFix amt="5400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a:off x="-844633" y="9423826"/>
            <a:ext cx="1873333" cy="1066097"/>
          </a:xfrm>
          <a:custGeom>
            <a:avLst/>
            <a:gdLst/>
            <a:ahLst/>
            <a:cxnLst/>
            <a:rect l="l" t="t" r="r" b="b"/>
            <a:pathLst>
              <a:path w="1873333" h="1066097">
                <a:moveTo>
                  <a:pt x="0" y="0"/>
                </a:moveTo>
                <a:lnTo>
                  <a:pt x="1873333" y="0"/>
                </a:lnTo>
                <a:lnTo>
                  <a:pt x="1873333" y="1066096"/>
                </a:lnTo>
                <a:lnTo>
                  <a:pt x="0" y="1066096"/>
                </a:lnTo>
                <a:lnTo>
                  <a:pt x="0" y="0"/>
                </a:lnTo>
                <a:close/>
              </a:path>
            </a:pathLst>
          </a:custGeom>
          <a:blipFill>
            <a:blip r:embed="rId10">
              <a:alphaModFix amt="5400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advTm="43"/>
    </mc:Choice>
    <mc:Fallback xmlns="">
      <p:transition spd="slow" advTm="43"/>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2119</TotalTime>
  <Words>2938</Words>
  <Application>Microsoft Office PowerPoint</Application>
  <PresentationFormat>Custom</PresentationFormat>
  <Paragraphs>125</Paragraphs>
  <Slides>16</Slides>
  <Notes>14</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Fredoka</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Illustrative Medical Healthcare Presentation</dc:title>
  <dc:creator>admin</dc:creator>
  <cp:lastModifiedBy>Mercy Asare (2330846)</cp:lastModifiedBy>
  <cp:revision>8</cp:revision>
  <dcterms:created xsi:type="dcterms:W3CDTF">2006-08-16T00:00:00Z</dcterms:created>
  <dcterms:modified xsi:type="dcterms:W3CDTF">2025-11-16T22:44:22Z</dcterms:modified>
  <dc:identifier>DAG3n4xxotY</dc:identifier>
</cp:coreProperties>
</file>