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60" r:id="rId4"/>
  </p:sldMasterIdLst>
  <p:notesMasterIdLst>
    <p:notesMasterId r:id="rId20"/>
  </p:notesMasterIdLst>
  <p:sldIdLst>
    <p:sldId id="327" r:id="rId5"/>
    <p:sldId id="259" r:id="rId6"/>
    <p:sldId id="326" r:id="rId7"/>
    <p:sldId id="295" r:id="rId8"/>
    <p:sldId id="312" r:id="rId9"/>
    <p:sldId id="318" r:id="rId10"/>
    <p:sldId id="319" r:id="rId11"/>
    <p:sldId id="321" r:id="rId12"/>
    <p:sldId id="313" r:id="rId13"/>
    <p:sldId id="322" r:id="rId14"/>
    <p:sldId id="324" r:id="rId15"/>
    <p:sldId id="325" r:id="rId16"/>
    <p:sldId id="317" r:id="rId17"/>
    <p:sldId id="320" r:id="rId18"/>
    <p:sldId id="32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D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30" autoAdjust="0"/>
    <p:restoredTop sz="94624" autoAdjust="0"/>
  </p:normalViewPr>
  <p:slideViewPr>
    <p:cSldViewPr snapToGrid="0">
      <p:cViewPr varScale="1">
        <p:scale>
          <a:sx n="111" d="100"/>
          <a:sy n="111" d="100"/>
        </p:scale>
        <p:origin x="256" y="200"/>
      </p:cViewPr>
      <p:guideLst/>
    </p:cSldViewPr>
  </p:slideViewPr>
  <p:notesTextViewPr>
    <p:cViewPr>
      <p:scale>
        <a:sx n="1" d="1"/>
        <a:sy n="1" d="1"/>
      </p:scale>
      <p:origin x="0" y="0"/>
    </p:cViewPr>
  </p:notesTextViewPr>
  <p:sorterViewPr>
    <p:cViewPr varScale="1">
      <p:scale>
        <a:sx n="100" d="100"/>
        <a:sy n="100" d="100"/>
      </p:scale>
      <p:origin x="0" y="-63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03B5A-21DF-4BBB-8059-B6B192FC641E}" type="datetimeFigureOut">
              <a:rPr lang="en-US" smtClean="0"/>
              <a:t>6/9/23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EF503-E31C-4FCE-86D9-0C61A5CBE283}" type="slidenum">
              <a:rPr lang="en-US" smtClean="0"/>
              <a:t>‹#›</a:t>
            </a:fld>
            <a:endParaRPr lang="en-US"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F61EF503-E31C-4FCE-86D9-0C61A5CBE283}" type="slidenum">
              <a:rPr lang="en-US" smtClean="0"/>
              <a:t>4</a:t>
            </a:fld>
            <a:endParaRPr lang="en-US" dirty="0"/>
          </a:p>
        </p:txBody>
      </p:sp>
    </p:spTree>
    <p:extLst>
      <p:ext uri="{BB962C8B-B14F-4D97-AF65-F5344CB8AC3E}">
        <p14:creationId xmlns:p14="http://schemas.microsoft.com/office/powerpoint/2010/main" val="5568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F61EF503-E31C-4FCE-86D9-0C61A5CBE283}" type="slidenum">
              <a:rPr lang="en-US" smtClean="0"/>
              <a:t>13</a:t>
            </a:fld>
            <a:endParaRPr lang="en-US" dirty="0"/>
          </a:p>
        </p:txBody>
      </p:sp>
    </p:spTree>
    <p:extLst>
      <p:ext uri="{BB962C8B-B14F-4D97-AF65-F5344CB8AC3E}">
        <p14:creationId xmlns:p14="http://schemas.microsoft.com/office/powerpoint/2010/main" val="2662744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F61EF503-E31C-4FCE-86D9-0C61A5CBE283}" type="slidenum">
              <a:rPr lang="en-US" smtClean="0"/>
              <a:t>14</a:t>
            </a:fld>
            <a:endParaRPr lang="en-US" dirty="0"/>
          </a:p>
        </p:txBody>
      </p:sp>
    </p:spTree>
    <p:extLst>
      <p:ext uri="{BB962C8B-B14F-4D97-AF65-F5344CB8AC3E}">
        <p14:creationId xmlns:p14="http://schemas.microsoft.com/office/powerpoint/2010/main" val="273930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F61EF503-E31C-4FCE-86D9-0C61A5CBE283}" type="slidenum">
              <a:rPr lang="en-US" smtClean="0"/>
              <a:t>15</a:t>
            </a:fld>
            <a:endParaRPr lang="en-US" dirty="0"/>
          </a:p>
        </p:txBody>
      </p:sp>
    </p:spTree>
    <p:extLst>
      <p:ext uri="{BB962C8B-B14F-4D97-AF65-F5344CB8AC3E}">
        <p14:creationId xmlns:p14="http://schemas.microsoft.com/office/powerpoint/2010/main" val="4270330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a:buFont typeface="Arial" panose="020B0604020202020204" pitchFamily="34" charset="0"/>
              <a:buNone/>
            </a:pPr>
            <a:endParaRPr lang="en-US"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a:noAutofit/>
          </a:bodyPr>
          <a:lstStyle/>
          <a:p>
            <a:endParaRPr lang="en-US"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anchor="t"/>
          <a:lstStyle/>
          <a:p>
            <a:r>
              <a:rPr lang="en-US" dirty="0"/>
              <a:t>Click to edit Master title style</a:t>
            </a:r>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a:normAutofit/>
          </a:bodyPr>
          <a:lstStyle>
            <a:lvl1pPr marL="0" indent="0">
              <a:buNone/>
              <a:defRPr sz="2400"/>
            </a:lvl1pPr>
            <a:lvl2pPr>
              <a:buNone/>
              <a:defRPr sz="1600"/>
            </a:lvl2pPr>
            <a:lvl3pPr>
              <a:buNone/>
              <a:defRPr sz="1600"/>
            </a:lvl3pPr>
            <a:lvl4pPr>
              <a:buNone/>
              <a:defRPr sz="1600"/>
            </a:lvl4pPr>
            <a:lvl5pPr>
              <a:buNone/>
              <a:defRPr sz="1600"/>
            </a:lvl5pPr>
          </a:lstStyle>
          <a:p>
            <a:pPr lvl="0"/>
            <a:r>
              <a:rPr lang="en-US" dirty="0"/>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anchor="t">
            <a:normAutofit/>
          </a:bodyPr>
          <a:lstStyle>
            <a:lvl1pPr>
              <a:defRPr sz="4400"/>
            </a:lvl1pPr>
          </a:lstStyle>
          <a:p>
            <a:endParaRPr lang="en-US"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anchor="ctr">
            <a:normAutofit/>
          </a:bodyPr>
          <a:lstStyle>
            <a:lvl1pPr>
              <a:buNone/>
              <a:defRPr/>
            </a:lvl1pPr>
          </a:lstStyle>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a:lstStyle/>
          <a:p>
            <a:endParaRPr lang="en-US"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a:lstStyle/>
          <a:p>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a:normAutofit/>
          </a:bodyPr>
          <a:lstStyle>
            <a:lvl1pPr>
              <a:defRPr sz="4400"/>
            </a:lvl1pPr>
          </a:lstStyle>
          <a:p>
            <a:endParaRPr lang="en-US"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a:noAutofit/>
          </a:bodyPr>
          <a:lstStyle/>
          <a:p>
            <a:endParaRPr lang="en-US"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a:noAutofit/>
          </a:bodyPr>
          <a:lstStyle/>
          <a:p>
            <a:endParaRPr lang="en-US"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anchor="ctr">
            <a:normAutofit/>
          </a:bodyPr>
          <a:lstStyle>
            <a:lvl1pPr marL="0" indent="0">
              <a:buNone/>
              <a:defRPr/>
            </a:lvl1pPr>
          </a:lstStyle>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dirty="0"/>
              <a:t>Sample Footer Text</a:t>
            </a:r>
            <a:endParaRPr lang="en-US"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anchor="b">
            <a:normAutofit/>
          </a:bodyPr>
          <a:lstStyle>
            <a:lvl1pPr>
              <a:buNone/>
              <a:defRPr/>
            </a:lvl1pPr>
          </a:lstStyle>
          <a:p>
            <a:pPr algn="l"/>
            <a:endParaRPr lang="en-US"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a:noAutofit/>
          </a:bodyPr>
          <a:lstStyle/>
          <a:p>
            <a:endParaRPr lang="en-US"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a:noAutofit/>
          </a:bodyPr>
          <a:lstStyle/>
          <a:p>
            <a:endParaRPr lang="en-US"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a:noAutofit/>
          </a:bodyPr>
          <a:lstStyle/>
          <a:p>
            <a:endParaRPr lang="en-US"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a:normAutofit/>
          </a:bodyPr>
          <a:lstStyle>
            <a:lvl1pPr>
              <a:defRPr sz="4400"/>
            </a:lvl1pPr>
          </a:lstStyle>
          <a:p>
            <a:r>
              <a:rPr lang="en-US"/>
              <a:t>Click to edit Master title style</a:t>
            </a:r>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anchor="t"/>
          <a:lstStyle/>
          <a:p>
            <a:endParaRPr lang="en-US"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anchor="ctr">
            <a:normAutofit/>
          </a:bodyPr>
          <a:lstStyle/>
          <a:p>
            <a:endParaRPr lang="en-US" dirty="0"/>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a:lstStyle/>
          <a:p>
            <a:endParaRPr lang="en-US"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a:lstStyle/>
          <a:p>
            <a:endParaRPr lang="en-US"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a:lstStyle/>
          <a:p>
            <a:endParaRPr lang="en-US"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normAutofit/>
          </a:bodyPr>
          <a:lstStyle>
            <a:lvl1pPr>
              <a:defRPr sz="4400"/>
            </a:lvl1pPr>
          </a:lstStyle>
          <a:p>
            <a:r>
              <a:rPr lang="en-US"/>
              <a:t>Click to edit Master title style</a:t>
            </a:r>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a:lstStyle/>
          <a:p>
            <a:endParaRPr lang="en-US"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a:lstStyle/>
          <a:p>
            <a:endParaRPr lang="en-US"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a:lstStyle/>
          <a:p>
            <a:endParaRPr lang="en-US"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a:lstStyle/>
          <a:p>
            <a:endParaRPr lang="en-US"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en-US"/>
              <a:t>2/7/20XX</a:t>
            </a:r>
            <a:endParaRPr lang="en-US" dirty="0"/>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normAutofit/>
          </a:bodyPr>
          <a:lstStyle>
            <a:lvl1pPr>
              <a:defRPr sz="4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r>
              <a:rPr lang="en-US"/>
              <a:t>2/7/20XX</a:t>
            </a:r>
            <a:endParaRPr lang="en-US" dirty="0"/>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en-US"/>
              <a:t>2/7/20XX</a:t>
            </a:r>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r>
              <a:rPr lang="en-US"/>
              <a:t>2/7/20XX</a:t>
            </a:r>
            <a:endParaRPr lang="en-US" dirty="0"/>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a:normAutofit/>
          </a:bodyPr>
          <a:lstStyle>
            <a:lvl1pPr>
              <a:defRPr sz="4400"/>
            </a:lvl1pPr>
          </a:lstStyle>
          <a:p>
            <a:endParaRPr lang="en-US"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a:lstStyle>
            <a:lvl1pPr marL="0" indent="0">
              <a:buNone/>
              <a:defRPr/>
            </a:lvl1pPr>
          </a:lstStyle>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a:lstStyle/>
          <a:p>
            <a:endParaRPr lang="en-US"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a:lstStyle/>
          <a:p>
            <a:endParaRPr lang="en-US"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a:lstStyle/>
          <a:p>
            <a:endParaRPr lang="en-US"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a:lstStyle/>
          <a:p>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lvl1pPr>
              <a:defRPr>
                <a:solidFill>
                  <a:schemeClr val="bg1"/>
                </a:solidFill>
              </a:defRPr>
            </a:lvl1pPr>
          </a:lstStyle>
          <a:p>
            <a:r>
              <a:rPr lang="en-US"/>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lvl1pPr>
              <a:defRPr>
                <a:solidFill>
                  <a:schemeClr val="bg1"/>
                </a:solidFill>
              </a:defRPr>
            </a:lvl1pPr>
          </a:lstStyle>
          <a:p>
            <a:fld id="{312CC964-A50B-4C29-B4E4-2C30BB34CCF3}" type="slidenum">
              <a:rPr lang="en-US" smtClean="0"/>
              <a:pPr/>
              <a:t>‹#›</a:t>
            </a:fld>
            <a:endParaRPr lang="en-US"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a:normAutofit/>
          </a:bodyPr>
          <a:lstStyle>
            <a:lvl1pPr>
              <a:defRPr sz="4400"/>
            </a:lvl1pPr>
          </a:lstStyle>
          <a:p>
            <a:endParaRPr lang="en-US"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a:noAutofit/>
          </a:bodyPr>
          <a:lstStyle/>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lvl1pPr>
              <a:defRPr>
                <a:solidFill>
                  <a:schemeClr val="bg1"/>
                </a:solidFill>
              </a:defRPr>
            </a:lvl1pPr>
          </a:lstStyle>
          <a:p>
            <a:r>
              <a:rPr lang="en-US" dirty="0"/>
              <a:t>Sample Footer Text</a:t>
            </a:r>
            <a:endParaRPr lang="en-US"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a:lstStyle>
            <a:lvl1pPr>
              <a:buNone/>
              <a:defRPr/>
            </a:lvl1pPr>
          </a:lstStyle>
          <a:p>
            <a:endParaRPr lang="en-US"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r>
              <a:rPr lang="en-US"/>
              <a:t>2/7/20XX</a:t>
            </a:r>
            <a:endParaRPr lang="en-US" dirty="0"/>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r>
              <a:rPr lang="en-US"/>
              <a:t>2/7/20XX</a:t>
            </a:r>
            <a:endParaRPr lang="en-US" dirty="0"/>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r>
              <a:rPr lang="en-US"/>
              <a:t>2/7/20XX</a:t>
            </a:r>
            <a:endParaRPr lang="en-US" dirty="0"/>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r>
              <a:rPr lang="en-US"/>
              <a:t>2/7/20XX</a:t>
            </a:r>
            <a:endParaRPr lang="en-US" dirty="0"/>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a:normAutofit/>
          </a:bodyPr>
          <a:lstStyle>
            <a:lvl1pPr algn="l">
              <a:defRPr sz="4400"/>
            </a:lvl1pPr>
          </a:lstStyle>
          <a:p>
            <a:pPr algn="r"/>
            <a:endParaRPr lang="en-US"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a:lstStyle>
            <a:lvl1pPr>
              <a:buNone/>
              <a:defRPr/>
            </a:lvl1pPr>
          </a:lstStyle>
          <a:p>
            <a:pPr algn="r"/>
            <a:endParaRPr lang="en-US"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a:noAutofit/>
          </a:bodyPr>
          <a:lstStyle/>
          <a:p>
            <a:endParaRPr lang="en-US"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r>
              <a:rPr lang="en-US"/>
              <a:t>2/7/20XX</a:t>
            </a:r>
            <a:endParaRPr lang="en-US" dirty="0"/>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r>
              <a:rPr lang="en-US"/>
              <a:t>2/7/20XX</a:t>
            </a:r>
            <a:endParaRPr lang="en-US" dirty="0"/>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r>
              <a:rPr lang="en-US"/>
              <a:t>2/7/20XX</a:t>
            </a:r>
            <a:endParaRPr lang="en-US" dirty="0"/>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r>
              <a:rPr lang="en-US"/>
              <a:t>2/7/20XX</a:t>
            </a:r>
            <a:endParaRPr lang="en-US" dirty="0"/>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r>
              <a:rPr lang="en-US" dirty="0"/>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dt="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video" Target="https://web.microsoftstream.com/embed/video/a39fc008-c06f-46a3-a501-4a2dc6193e6c?autoplay=false&amp;showinfo=true&amp;app=powerpoint&amp;appPlatform=mac&amp;hostCorrelationId=67de7eb1-bd39-4ace-9ef0-1e45a1ea8039"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New_York_Hilton_Midtown"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techdifferent.it/hotel-hilton-da-oggi-tutto-a-portata-di-smartphone/"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en.wikipedia.org/wiki/Hilton_Hotels_&amp;_Resorts"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hyperlink" Target="http://www.africametro.com/southern-africa/hilton-worldwide-agrees-first-hotel-to-open-in-botswana" TargetMode="External"/><Relationship Id="rId5" Type="http://schemas.openxmlformats.org/officeDocument/2006/relationships/image" Target="../media/image6.jpg"/><Relationship Id="rId4" Type="http://schemas.openxmlformats.org/officeDocument/2006/relationships/hyperlink" Target="https://www.flickr.com/photos/bransonmo/15733830275"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transgriot.blogspot.com/2017/12/upcoming-2017-international-lgbtq.html" TargetMode="External"/><Relationship Id="rId2" Type="http://schemas.openxmlformats.org/officeDocument/2006/relationships/image" Target="../media/image7.jp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jhutcheon/6164344595" TargetMode="External"/><Relationship Id="rId2" Type="http://schemas.openxmlformats.org/officeDocument/2006/relationships/image" Target="../media/image8.jp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mikebabcock/444191229" TargetMode="External"/><Relationship Id="rId2" Type="http://schemas.openxmlformats.org/officeDocument/2006/relationships/image" Target="../media/image9.jp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hyperlink" Target="https://scherlund.blogspot.com/2012/01/hilton-worldwide-and-harvard-business_27.html" TargetMode="External"/><Relationship Id="rId2" Type="http://schemas.openxmlformats.org/officeDocument/2006/relationships/image" Target="../media/image10.jpg"/><Relationship Id="rId1" Type="http://schemas.openxmlformats.org/officeDocument/2006/relationships/slideLayout" Target="../slideLayouts/slideLayout3.xml"/><Relationship Id="rId5" Type="http://schemas.openxmlformats.org/officeDocument/2006/relationships/hyperlink" Target="https://blog.dnevnik.hr/unanelhat/2018/12/index" TargetMode="Externa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24736216@N07/3490399664/" TargetMode="External"/><Relationship Id="rId2" Type="http://schemas.openxmlformats.org/officeDocument/2006/relationships/image" Target="../media/image12.jp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hyperlink" Target="https://commons.wikimedia.org/wiki/File:Hilton_Fukuoka_Seahawk_and_Yahoo_Dome_October_2011.jpg" TargetMode="External"/><Relationship Id="rId2" Type="http://schemas.openxmlformats.org/officeDocument/2006/relationships/image" Target="../media/image13.jp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stefaniesays/111779068/" TargetMode="External"/><Relationship Id="rId2" Type="http://schemas.openxmlformats.org/officeDocument/2006/relationships/image" Target="../media/image14.jp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Category:Hilton_Glasgow" TargetMode="External"/><Relationship Id="rId2" Type="http://schemas.openxmlformats.org/officeDocument/2006/relationships/image" Target="../media/image15.jp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hyperlink" Target="https://jobs.hilton.com/us/en/diversity-inclusion" TargetMode="Externa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3ncb884ou5e49t9eb3fpeur1-wpengine.netdna-ssl.com/wp-content/uploads/2021/04/2020-ESG-Report.pdf" TargetMode="External"/><Relationship Id="rId5" Type="http://schemas.openxmlformats.org/officeDocument/2006/relationships/hyperlink" Target="https://www.hilton.com/en/corporate/corporate-responsibility/diversity-and-inclusion/" TargetMode="External"/><Relationship Id="rId4" Type="http://schemas.openxmlformats.org/officeDocument/2006/relationships/hyperlink" Target="https://www.hilton.com/en/corporate/about/our-story/"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0EE9-4F21-D2F8-C17B-13DE99AABFC8}"/>
              </a:ext>
            </a:extLst>
          </p:cNvPr>
          <p:cNvSpPr>
            <a:spLocks noGrp="1"/>
          </p:cNvSpPr>
          <p:nvPr>
            <p:ph type="title"/>
          </p:nvPr>
        </p:nvSpPr>
        <p:spPr>
          <a:xfrm>
            <a:off x="1" y="636608"/>
            <a:ext cx="3588152" cy="3093637"/>
          </a:xfrm>
        </p:spPr>
        <p:txBody>
          <a:bodyPr>
            <a:normAutofit/>
          </a:bodyPr>
          <a:lstStyle/>
          <a:p>
            <a:pPr algn="ctr"/>
            <a:r>
              <a:rPr lang="en-US" sz="2800" b="1" i="0" dirty="0"/>
              <a:t>Presentation</a:t>
            </a:r>
            <a:br>
              <a:rPr lang="en-US" sz="2800" b="1" i="0" dirty="0"/>
            </a:br>
            <a:r>
              <a:rPr lang="en-US" sz="2800" b="1" i="0" dirty="0"/>
              <a:t>&amp;</a:t>
            </a:r>
            <a:br>
              <a:rPr lang="en-US" sz="2800" b="1" i="0" dirty="0"/>
            </a:br>
            <a:r>
              <a:rPr lang="en-US" sz="2800" b="1" i="0" dirty="0"/>
              <a:t>Video Recording</a:t>
            </a:r>
            <a:br>
              <a:rPr lang="en-US" sz="2800" b="1" i="0" dirty="0"/>
            </a:br>
            <a:br>
              <a:rPr lang="en-US" sz="2800" b="1" i="0" dirty="0"/>
            </a:br>
            <a:br>
              <a:rPr lang="en-US" sz="2000" b="1" i="0" dirty="0"/>
            </a:br>
            <a:r>
              <a:rPr lang="en-US" sz="2000" b="1" i="0" dirty="0" err="1"/>
              <a:t>Presentated</a:t>
            </a:r>
            <a:r>
              <a:rPr lang="en-US" sz="2000" b="1" i="0" dirty="0"/>
              <a:t> by,</a:t>
            </a:r>
            <a:br>
              <a:rPr lang="en-US" sz="2000" b="1" i="0" dirty="0"/>
            </a:br>
            <a:r>
              <a:rPr lang="en-US" sz="2000" b="1" i="0" dirty="0" err="1"/>
              <a:t>Mohsina</a:t>
            </a:r>
            <a:r>
              <a:rPr lang="en-US" sz="2000" b="1" i="0" dirty="0"/>
              <a:t> Khanam </a:t>
            </a:r>
            <a:r>
              <a:rPr lang="en-US" sz="2000" b="1" i="0" dirty="0" err="1"/>
              <a:t>Mitu</a:t>
            </a:r>
            <a:endParaRPr lang="en-US" sz="2000" b="1" i="0" dirty="0"/>
          </a:p>
        </p:txBody>
      </p:sp>
      <p:pic>
        <p:nvPicPr>
          <p:cNvPr id="8" name="Online Media 7">
            <a:hlinkClick r:id="" action="ppaction://media"/>
            <a:extLst>
              <a:ext uri="{FF2B5EF4-FFF2-40B4-BE49-F238E27FC236}">
                <a16:creationId xmlns:a16="http://schemas.microsoft.com/office/drawing/2014/main" id="{E3653408-01E5-DA6C-1A30-F747747182FB}"/>
              </a:ext>
            </a:extLst>
          </p:cNvPr>
          <p:cNvPicPr>
            <a:picLocks noGrp="1" noRot="1" noChangeAspect="1"/>
          </p:cNvPicPr>
          <p:nvPr>
            <p:ph idx="1"/>
            <a:videoFile r:link="rId1"/>
          </p:nvPr>
        </p:nvPicPr>
        <p:blipFill>
          <a:blip r:embed="rId3"/>
          <a:stretch>
            <a:fillRect/>
          </a:stretch>
        </p:blipFill>
        <p:spPr>
          <a:xfrm>
            <a:off x="3842643" y="254643"/>
            <a:ext cx="8044557" cy="6369679"/>
          </a:xfrm>
          <a:prstGeom prst="rect">
            <a:avLst/>
          </a:prstGeom>
        </p:spPr>
      </p:pic>
      <p:sp>
        <p:nvSpPr>
          <p:cNvPr id="4" name="Footer Placeholder 3">
            <a:extLst>
              <a:ext uri="{FF2B5EF4-FFF2-40B4-BE49-F238E27FC236}">
                <a16:creationId xmlns:a16="http://schemas.microsoft.com/office/drawing/2014/main" id="{251F0AEF-0304-51B3-F02C-164B4926580F}"/>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6D5E8BCB-6609-60AC-0F23-5FB2C61FEE8E}"/>
              </a:ext>
            </a:extLst>
          </p:cNvPr>
          <p:cNvSpPr>
            <a:spLocks noGrp="1"/>
          </p:cNvSpPr>
          <p:nvPr>
            <p:ph type="sldNum" sz="quarter" idx="12"/>
          </p:nvPr>
        </p:nvSpPr>
        <p:spPr/>
        <p:txBody>
          <a:bodyPr/>
          <a:lstStyle/>
          <a:p>
            <a:fld id="{312CC964-A50B-4C29-B4E4-2C30BB34CCF3}" type="slidenum">
              <a:rPr lang="en-US" smtClean="0"/>
              <a:t>1</a:t>
            </a:fld>
            <a:endParaRPr lang="en-US" dirty="0"/>
          </a:p>
        </p:txBody>
      </p:sp>
    </p:spTree>
    <p:extLst>
      <p:ext uri="{BB962C8B-B14F-4D97-AF65-F5344CB8AC3E}">
        <p14:creationId xmlns:p14="http://schemas.microsoft.com/office/powerpoint/2010/main" val="472325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0" y="108489"/>
            <a:ext cx="7451387" cy="3977128"/>
          </a:xfrm>
        </p:spPr>
        <p:txBody>
          <a:bodyPr>
            <a:normAutofit fontScale="90000"/>
          </a:bodyPr>
          <a:lstStyle/>
          <a:p>
            <a:pPr algn="ctr">
              <a:lnSpc>
                <a:spcPct val="150000"/>
              </a:lnSpc>
            </a:pPr>
            <a:r>
              <a:rPr lang="en-US" sz="3100" b="1" i="0" u="sng" dirty="0">
                <a:solidFill>
                  <a:schemeClr val="tx1"/>
                </a:solidFill>
                <a:latin typeface="Times New Roman" panose="02020603050405020304" pitchFamily="18" charset="0"/>
                <a:cs typeface="Times New Roman" panose="02020603050405020304" pitchFamily="18" charset="0"/>
              </a:rPr>
              <a:t>Presentation title:</a:t>
            </a:r>
            <a:br>
              <a:rPr lang="en-US" sz="2000" b="1" i="0" dirty="0"/>
            </a:br>
            <a:r>
              <a:rPr lang="en-GB" b="1" i="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Importance of Embracing Diversity and Inclusion in the Hotel and Hospitality Sector: </a:t>
            </a:r>
            <a:br>
              <a:rPr lang="en-GB" b="1" i="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b="1" i="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Focus on Hilton Hotels Worldwide</a:t>
            </a:r>
            <a:br>
              <a:rPr lang="en-FR" sz="1800" dirty="0">
                <a:solidFill>
                  <a:srgbClr val="00B050"/>
                </a:solidFill>
                <a:effectLst/>
                <a:latin typeface="Calibri" panose="020F0502020204030204" pitchFamily="34" charset="0"/>
                <a:ea typeface="Calibri" panose="020F0502020204030204" pitchFamily="34" charset="0"/>
                <a:cs typeface="Vrinda" panose="020B0502040204020203" pitchFamily="34" charset="0"/>
              </a:rPr>
            </a:br>
            <a:endParaRPr lang="en-US" sz="2000" b="1" i="0" dirty="0">
              <a:solidFill>
                <a:srgbClr val="00B050"/>
              </a:solidFill>
            </a:endParaRP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2299882" y="5269080"/>
            <a:ext cx="3508025" cy="1609509"/>
          </a:xfrm>
        </p:spPr>
        <p:txBody>
          <a:bodyPr/>
          <a:lstStyle/>
          <a:p>
            <a:pPr algn="ctr"/>
            <a:r>
              <a:rPr lang="en-US" b="1" dirty="0" err="1">
                <a:latin typeface="Times New Roman" panose="02020603050405020304" pitchFamily="18" charset="0"/>
                <a:cs typeface="Times New Roman" panose="02020603050405020304" pitchFamily="18" charset="0"/>
              </a:rPr>
              <a:t>Presentated</a:t>
            </a:r>
            <a:r>
              <a:rPr lang="en-US" b="1" dirty="0">
                <a:latin typeface="Times New Roman" panose="02020603050405020304" pitchFamily="18" charset="0"/>
                <a:cs typeface="Times New Roman" panose="02020603050405020304" pitchFamily="18" charset="0"/>
              </a:rPr>
              <a:t> By,</a:t>
            </a:r>
          </a:p>
          <a:p>
            <a:pPr algn="ctr"/>
            <a:r>
              <a:rPr lang="en-US" b="1" dirty="0" err="1">
                <a:latin typeface="Times New Roman" panose="02020603050405020304" pitchFamily="18" charset="0"/>
                <a:cs typeface="Times New Roman" panose="02020603050405020304" pitchFamily="18" charset="0"/>
              </a:rPr>
              <a:t>Mohsina</a:t>
            </a:r>
            <a:r>
              <a:rPr lang="en-US" b="1" dirty="0">
                <a:latin typeface="Times New Roman" panose="02020603050405020304" pitchFamily="18" charset="0"/>
                <a:cs typeface="Times New Roman" panose="02020603050405020304" pitchFamily="18" charset="0"/>
              </a:rPr>
              <a:t> Khanam </a:t>
            </a:r>
            <a:r>
              <a:rPr lang="en-US" b="1" dirty="0" err="1">
                <a:latin typeface="Times New Roman" panose="02020603050405020304" pitchFamily="18" charset="0"/>
                <a:cs typeface="Times New Roman" panose="02020603050405020304" pitchFamily="18" charset="0"/>
              </a:rPr>
              <a:t>Mitu</a:t>
            </a:r>
            <a:r>
              <a:rPr lang="en-US" dirty="0">
                <a:latin typeface="Times New Roman" panose="02020603050405020304" pitchFamily="18" charset="0"/>
                <a:cs typeface="Times New Roman" panose="02020603050405020304" pitchFamily="18" charset="0"/>
              </a:rPr>
              <a:t>               ID: 2012555</a:t>
            </a:r>
          </a:p>
        </p:txBody>
      </p:sp>
      <p:pic>
        <p:nvPicPr>
          <p:cNvPr id="10" name="Picture 9">
            <a:extLst>
              <a:ext uri="{FF2B5EF4-FFF2-40B4-BE49-F238E27FC236}">
                <a16:creationId xmlns:a16="http://schemas.microsoft.com/office/drawing/2014/main" id="{01CBBDC4-DBC3-31F9-73A2-B357C1EE69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05490" y="-18527"/>
            <a:ext cx="4586510" cy="6895053"/>
          </a:xfrm>
          <a:prstGeom prst="rect">
            <a:avLst/>
          </a:prstGeom>
        </p:spPr>
      </p:pic>
    </p:spTree>
    <p:extLst>
      <p:ext uri="{BB962C8B-B14F-4D97-AF65-F5344CB8AC3E}">
        <p14:creationId xmlns:p14="http://schemas.microsoft.com/office/powerpoint/2010/main" val="170963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104437" cy="3055078"/>
          </a:xfrm>
        </p:spPr>
        <p:txBody>
          <a:bodyPr/>
          <a:lstStyle/>
          <a:p>
            <a:r>
              <a:rPr lang="en-US" b="1" i="0" dirty="0">
                <a:latin typeface="Times New Roman" panose="02020603050405020304" pitchFamily="18" charset="0"/>
                <a:cs typeface="Times New Roman" panose="02020603050405020304" pitchFamily="18" charset="0"/>
              </a:rPr>
              <a:t>Agenda</a:t>
            </a:r>
            <a:r>
              <a:rPr lang="en-US" dirty="0"/>
              <a:t>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3524402" y="1042708"/>
            <a:ext cx="5536778" cy="4474722"/>
          </a:xfrm>
        </p:spPr>
        <p:txBody>
          <a:bodyPr>
            <a:noAutofit/>
          </a:bodyPr>
          <a:lstStyle/>
          <a:p>
            <a:pPr marL="342900" indent="-342900">
              <a:lnSpc>
                <a:spcPct val="150000"/>
              </a:lnSpc>
              <a:buFont typeface="Wingdings" pitchFamily="2" charset="2"/>
              <a:buChar char="Ø"/>
            </a:pPr>
            <a:r>
              <a:rPr lang="en-US" b="1" dirty="0">
                <a:latin typeface="Times New Roman" panose="02020603050405020304" pitchFamily="18" charset="0"/>
                <a:cs typeface="Times New Roman" panose="02020603050405020304" pitchFamily="18" charset="0"/>
              </a:rPr>
              <a:t>Enhance Guest Experience</a:t>
            </a:r>
          </a:p>
          <a:p>
            <a:pPr marL="342900" indent="-342900">
              <a:lnSpc>
                <a:spcPct val="150000"/>
              </a:lnSpc>
              <a:buFont typeface="Wingdings" pitchFamily="2" charset="2"/>
              <a:buChar char="Ø"/>
            </a:pPr>
            <a:r>
              <a:rPr lang="en-US" b="1" dirty="0">
                <a:latin typeface="Times New Roman" panose="02020603050405020304" pitchFamily="18" charset="0"/>
                <a:cs typeface="Times New Roman" panose="02020603050405020304" pitchFamily="18" charset="0"/>
              </a:rPr>
              <a:t>Improve Creativity &amp; Innovation </a:t>
            </a:r>
          </a:p>
          <a:p>
            <a:pPr marL="342900" indent="-342900">
              <a:lnSpc>
                <a:spcPct val="150000"/>
              </a:lnSpc>
              <a:buFont typeface="Wingdings" pitchFamily="2" charset="2"/>
              <a:buChar char="Ø"/>
            </a:pPr>
            <a:r>
              <a:rPr lang="en-US" b="1" dirty="0">
                <a:latin typeface="Times New Roman" panose="02020603050405020304" pitchFamily="18" charset="0"/>
                <a:cs typeface="Times New Roman" panose="02020603050405020304" pitchFamily="18" charset="0"/>
              </a:rPr>
              <a:t>Enhance Problem-Solving and Decision-Making</a:t>
            </a:r>
          </a:p>
          <a:p>
            <a:pPr marL="342900" indent="-342900">
              <a:lnSpc>
                <a:spcPct val="150000"/>
              </a:lnSpc>
              <a:buFont typeface="Wingdings" pitchFamily="2" charset="2"/>
              <a:buChar char="Ø"/>
            </a:pPr>
            <a:r>
              <a:rPr lang="en-US" b="1" dirty="0">
                <a:latin typeface="Times New Roman" panose="02020603050405020304" pitchFamily="18" charset="0"/>
                <a:cs typeface="Times New Roman" panose="02020603050405020304" pitchFamily="18" charset="0"/>
              </a:rPr>
              <a:t>Reduce Employee Turnover</a:t>
            </a:r>
          </a:p>
          <a:p>
            <a:pPr marL="342900" indent="-342900">
              <a:lnSpc>
                <a:spcPct val="150000"/>
              </a:lnSpc>
              <a:buFont typeface="Wingdings" pitchFamily="2" charset="2"/>
              <a:buChar char="Ø"/>
            </a:pPr>
            <a:r>
              <a:rPr lang="en-US" b="1" dirty="0">
                <a:latin typeface="Times New Roman" panose="02020603050405020304" pitchFamily="18" charset="0"/>
                <a:cs typeface="Times New Roman" panose="02020603050405020304" pitchFamily="18" charset="0"/>
              </a:rPr>
              <a:t>Better Employee Engagement</a:t>
            </a:r>
          </a:p>
        </p:txBody>
      </p:sp>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18636" y="6398877"/>
            <a:ext cx="2935849" cy="365126"/>
          </a:xfrm>
        </p:spPr>
        <p:txBody>
          <a:bodyPr/>
          <a:lstStyle/>
          <a:p>
            <a:r>
              <a:rPr lang="en-GB" sz="1200" b="1" i="0" dirty="0">
                <a:solidFill>
                  <a:srgbClr val="00B050"/>
                </a:solidFill>
                <a:effectLst/>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3</a:t>
            </a:fld>
            <a:endParaRPr lang="en-US" dirty="0"/>
          </a:p>
        </p:txBody>
      </p:sp>
      <p:sp>
        <p:nvSpPr>
          <p:cNvPr id="5" name="Picture Placeholder 4">
            <a:extLst>
              <a:ext uri="{FF2B5EF4-FFF2-40B4-BE49-F238E27FC236}">
                <a16:creationId xmlns:a16="http://schemas.microsoft.com/office/drawing/2014/main" id="{48CE0A07-68FA-4229-8E10-C958C88BC99B}"/>
              </a:ext>
            </a:extLst>
          </p:cNvPr>
          <p:cNvSpPr>
            <a:spLocks noGrp="1"/>
          </p:cNvSpPr>
          <p:nvPr>
            <p:ph type="pic" sz="quarter" idx="13"/>
          </p:nvPr>
        </p:nvSpPr>
        <p:spPr/>
      </p:sp>
      <p:pic>
        <p:nvPicPr>
          <p:cNvPr id="11" name="Picture 10">
            <a:extLst>
              <a:ext uri="{FF2B5EF4-FFF2-40B4-BE49-F238E27FC236}">
                <a16:creationId xmlns:a16="http://schemas.microsoft.com/office/drawing/2014/main" id="{0D6BA67D-BB04-0434-812A-7139B7990B5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31096" y="0"/>
            <a:ext cx="2660904" cy="2762655"/>
          </a:xfrm>
          <a:prstGeom prst="rect">
            <a:avLst/>
          </a:prstGeom>
        </p:spPr>
      </p:pic>
      <p:pic>
        <p:nvPicPr>
          <p:cNvPr id="12" name="Picture Placeholder 11">
            <a:extLst>
              <a:ext uri="{FF2B5EF4-FFF2-40B4-BE49-F238E27FC236}">
                <a16:creationId xmlns:a16="http://schemas.microsoft.com/office/drawing/2014/main" id="{8265E059-7E96-BADF-9B1B-7D17D7C4B4F6}"/>
              </a:ext>
            </a:extLst>
          </p:cNvPr>
          <p:cNvPicPr>
            <a:picLocks noGrp="1" noChangeAspect="1"/>
          </p:cNvPicPr>
          <p:nvPr>
            <p:ph type="pic" sz="quarter" idx="14"/>
          </p:nvPr>
        </p:nvPicPr>
        <p:blipFill>
          <a:blip r:embed="rId4">
            <a:extLst>
              <a:ext uri="{837473B0-CC2E-450A-ABE3-18F120FF3D39}">
                <a1611:picAttrSrcUrl xmlns:a1611="http://schemas.microsoft.com/office/drawing/2016/11/main" r:id="rId5"/>
              </a:ext>
            </a:extLst>
          </a:blip>
          <a:srcRect t="1022" b="1022"/>
          <a:stretch>
            <a:fillRect/>
          </a:stretch>
        </p:blipFill>
        <p:spPr>
          <a:xfrm>
            <a:off x="9531096" y="2762655"/>
            <a:ext cx="2660904" cy="4095345"/>
          </a:xfrm>
          <a:prstGeom prst="rect">
            <a:avLst/>
          </a:prstGeom>
        </p:spPr>
      </p:pic>
    </p:spTree>
    <p:extLst>
      <p:ext uri="{BB962C8B-B14F-4D97-AF65-F5344CB8AC3E}">
        <p14:creationId xmlns:p14="http://schemas.microsoft.com/office/powerpoint/2010/main" val="2933921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1666756" y="265062"/>
            <a:ext cx="4421529" cy="659065"/>
          </a:xfrm>
        </p:spPr>
        <p:txBody>
          <a:bodyPr>
            <a:normAutofit fontScale="90000"/>
          </a:bodyPr>
          <a:lstStyle/>
          <a:p>
            <a:r>
              <a:rPr lang="en-US" b="1" i="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118636" y="1074596"/>
            <a:ext cx="8300745" cy="5689408"/>
          </a:xfrm>
        </p:spPr>
        <p:txBody>
          <a:bodyPr>
            <a:normAutofit fontScale="92500"/>
          </a:bodyPr>
          <a:lstStyle/>
          <a:p>
            <a:pPr>
              <a:lnSpc>
                <a:spcPct val="150000"/>
              </a:lnSpc>
            </a:pP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Diversity brings together employees with different backgrounds, cultures, and perspectives, leading to a more inclusive and welcoming environment for guests (</a:t>
            </a:r>
            <a:r>
              <a:rPr lang="en-GB" sz="2600" dirty="0" err="1">
                <a:effectLst/>
                <a:latin typeface="Times New Roman" panose="02020603050405020304" pitchFamily="18" charset="0"/>
                <a:ea typeface="Calibri" panose="020F0502020204030204" pitchFamily="34" charset="0"/>
                <a:cs typeface="Times New Roman" panose="02020603050405020304" pitchFamily="18" charset="0"/>
              </a:rPr>
              <a:t>Gursoy</a:t>
            </a: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et al., 2016).</a:t>
            </a:r>
            <a:r>
              <a:rPr lang="en-FR" sz="2600" dirty="0">
                <a:latin typeface="Times New Roman" panose="02020603050405020304" pitchFamily="18" charset="0"/>
                <a:ea typeface="Calibri" panose="020F0502020204030204" pitchFamily="34" charset="0"/>
                <a:cs typeface="Times New Roman" panose="02020603050405020304" pitchFamily="18" charset="0"/>
              </a:rPr>
              <a:t> </a:t>
            </a:r>
            <a:r>
              <a:rPr lang="en-GB" sz="2600" dirty="0">
                <a:latin typeface="Times New Roman" panose="02020603050405020304" pitchFamily="18" charset="0"/>
                <a:ea typeface="Calibri" panose="020F0502020204030204" pitchFamily="34" charset="0"/>
                <a:cs typeface="Times New Roman" panose="02020603050405020304" pitchFamily="18" charset="0"/>
              </a:rPr>
              <a:t>A varied workforce can assist hotels in better understanding and accommodating a diverse consumer base, which will boost client happiness and loyalty (Davidson &amp; Wang, 2013).</a:t>
            </a:r>
            <a:endParaRPr lang="en-FR" sz="2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2600" dirty="0">
                <a:effectLst/>
                <a:latin typeface="Times New Roman" panose="02020603050405020304" pitchFamily="18" charset="0"/>
                <a:cs typeface="Times New Roman" panose="02020603050405020304" pitchFamily="18" charset="0"/>
              </a:rPr>
              <a:t>Hilton Hotels implemented strategies to attract and hire diverse talent, such as using diverse sourcing channels, implementing blind resume screening and promoting equal opportunities for all candidates.</a:t>
            </a:r>
            <a:endParaRPr lang="en-FR"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a:lstStyle/>
          <a:p>
            <a:r>
              <a:rPr lang="en-US" dirty="0"/>
              <a:t>Sample Footer Text</a:t>
            </a:r>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4</a:t>
            </a:fld>
            <a:endParaRPr lang="en-US" dirty="0"/>
          </a:p>
        </p:txBody>
      </p:sp>
      <p:pic>
        <p:nvPicPr>
          <p:cNvPr id="10" name="Picture Placeholder 9">
            <a:extLst>
              <a:ext uri="{FF2B5EF4-FFF2-40B4-BE49-F238E27FC236}">
                <a16:creationId xmlns:a16="http://schemas.microsoft.com/office/drawing/2014/main" id="{9BE2B045-80F2-5322-3068-1E5296BDABAB}"/>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3896" r="3896"/>
          <a:stretch>
            <a:fillRect/>
          </a:stretch>
        </p:blipFill>
        <p:spPr>
          <a:xfrm>
            <a:off x="8669437" y="276096"/>
            <a:ext cx="3522563" cy="3434316"/>
          </a:xfrm>
          <a:prstGeom prst="rect">
            <a:avLst/>
          </a:prstGeom>
        </p:spPr>
      </p:pic>
      <p:pic>
        <p:nvPicPr>
          <p:cNvPr id="11" name="Picture Placeholder 10">
            <a:extLst>
              <a:ext uri="{FF2B5EF4-FFF2-40B4-BE49-F238E27FC236}">
                <a16:creationId xmlns:a16="http://schemas.microsoft.com/office/drawing/2014/main" id="{96D4A8C4-4A76-A6F8-7EC0-50605BC9DBF7}"/>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920" b="1920"/>
          <a:stretch>
            <a:fillRect/>
          </a:stretch>
        </p:blipFill>
        <p:spPr>
          <a:xfrm>
            <a:off x="8669436" y="3721446"/>
            <a:ext cx="3522563" cy="3136554"/>
          </a:xfrm>
          <a:prstGeom prst="rect">
            <a:avLst/>
          </a:prstGeom>
        </p:spPr>
      </p:pic>
      <p:sp>
        <p:nvSpPr>
          <p:cNvPr id="16" name="Footer Placeholder 38">
            <a:extLst>
              <a:ext uri="{FF2B5EF4-FFF2-40B4-BE49-F238E27FC236}">
                <a16:creationId xmlns:a16="http://schemas.microsoft.com/office/drawing/2014/main" id="{1A10D1F9-C85A-6F8A-A2DF-629CBA32D480}"/>
              </a:ext>
            </a:extLst>
          </p:cNvPr>
          <p:cNvSpPr txBox="1">
            <a:spLocks/>
          </p:cNvSpPr>
          <p:nvPr/>
        </p:nvSpPr>
        <p:spPr>
          <a:xfrm>
            <a:off x="118636" y="7250931"/>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bg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Tree>
    <p:extLst>
      <p:ext uri="{BB962C8B-B14F-4D97-AF65-F5344CB8AC3E}">
        <p14:creationId xmlns:p14="http://schemas.microsoft.com/office/powerpoint/2010/main" val="17902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A785DA3-BCB0-82F0-A008-6B74D6178A1E}"/>
              </a:ext>
            </a:extLst>
          </p:cNvPr>
          <p:cNvSpPr>
            <a:spLocks noGrp="1"/>
          </p:cNvSpPr>
          <p:nvPr>
            <p:ph type="ftr" sz="quarter" idx="11"/>
          </p:nvPr>
        </p:nvSpPr>
        <p:spPr>
          <a:xfrm>
            <a:off x="465714" y="6826892"/>
            <a:ext cx="2880601" cy="459123"/>
          </a:xfrm>
        </p:spPr>
        <p:txBody>
          <a:bodyPr/>
          <a:lstStyle/>
          <a:p>
            <a:r>
              <a:rPr lang="en-GB" sz="1200" b="1" i="0" dirty="0">
                <a:solidFill>
                  <a:srgbClr val="00B050"/>
                </a:solidFill>
                <a:effectLst/>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3" name="Slide Number Placeholder 2">
            <a:extLst>
              <a:ext uri="{FF2B5EF4-FFF2-40B4-BE49-F238E27FC236}">
                <a16:creationId xmlns:a16="http://schemas.microsoft.com/office/drawing/2014/main" id="{1E5D26F4-EB01-BB58-4D26-DEE7D051F20E}"/>
              </a:ext>
            </a:extLst>
          </p:cNvPr>
          <p:cNvSpPr>
            <a:spLocks noGrp="1"/>
          </p:cNvSpPr>
          <p:nvPr>
            <p:ph type="sldNum" sz="quarter" idx="12"/>
          </p:nvPr>
        </p:nvSpPr>
        <p:spPr/>
        <p:txBody>
          <a:bodyPr/>
          <a:lstStyle/>
          <a:p>
            <a:fld id="{312CC964-A50B-4C29-B4E4-2C30BB34CCF3}" type="slidenum">
              <a:rPr lang="en-US" smtClean="0"/>
              <a:t>5</a:t>
            </a:fld>
            <a:endParaRPr lang="en-US" dirty="0"/>
          </a:p>
        </p:txBody>
      </p:sp>
      <p:sp>
        <p:nvSpPr>
          <p:cNvPr id="17" name="TextBox 16">
            <a:extLst>
              <a:ext uri="{FF2B5EF4-FFF2-40B4-BE49-F238E27FC236}">
                <a16:creationId xmlns:a16="http://schemas.microsoft.com/office/drawing/2014/main" id="{5D1644DF-5643-CB66-533B-2F8C5FF04212}"/>
              </a:ext>
            </a:extLst>
          </p:cNvPr>
          <p:cNvSpPr txBox="1"/>
          <p:nvPr/>
        </p:nvSpPr>
        <p:spPr>
          <a:xfrm>
            <a:off x="-1" y="1"/>
            <a:ext cx="8241175" cy="6628931"/>
          </a:xfrm>
          <a:prstGeom prst="rect">
            <a:avLst/>
          </a:prstGeom>
          <a:noFill/>
        </p:spPr>
        <p:txBody>
          <a:bodyPr wrap="square">
            <a:spAutoFit/>
          </a:bodyPr>
          <a:lstStyle/>
          <a:p>
            <a:r>
              <a:rPr lang="en-GB" sz="3200" b="1" dirty="0">
                <a:latin typeface="Times New Roman" panose="02020603050405020304" pitchFamily="18" charset="0"/>
                <a:cs typeface="Times New Roman" panose="02020603050405020304" pitchFamily="18" charset="0"/>
              </a:rPr>
              <a:t>Literature Review:</a:t>
            </a:r>
          </a:p>
          <a:p>
            <a:endParaRPr lang="en-GB" b="1"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ea typeface="Calibri" panose="020F0502020204030204" pitchFamily="34" charset="0"/>
                <a:cs typeface="Times New Roman" panose="02020603050405020304" pitchFamily="18" charset="0"/>
              </a:rPr>
              <a:t>D</a:t>
            </a:r>
            <a:r>
              <a:rPr lang="en-GB" dirty="0">
                <a:effectLst/>
                <a:latin typeface="Times New Roman" panose="02020603050405020304" pitchFamily="18" charset="0"/>
                <a:ea typeface="Calibri" panose="020F0502020204030204" pitchFamily="34" charset="0"/>
                <a:cs typeface="Times New Roman" panose="02020603050405020304" pitchFamily="18" charset="0"/>
              </a:rPr>
              <a:t>iversity and inclusion can enhance an organization's reputation, attract top talent, and improve relationships with stakeholders (Herring, 2009). </a:t>
            </a:r>
            <a:r>
              <a:rPr lang="en-GB" dirty="0">
                <a:effectLst/>
                <a:latin typeface="Times New Roman" panose="02020603050405020304" pitchFamily="18" charset="0"/>
                <a:cs typeface="Times New Roman" panose="02020603050405020304" pitchFamily="18" charset="0"/>
              </a:rPr>
              <a:t>Diversity brings together employees with different backgrounds, perspectives, and experiences, fostering a diverse range of ideas and approaches, which can lead to greater creativity and innovation (Byrne et al., 2017). </a:t>
            </a:r>
          </a:p>
          <a:p>
            <a:pPr>
              <a:lnSpc>
                <a:spcPct val="150000"/>
              </a:lnSpc>
            </a:pPr>
            <a:endParaRPr lang="en-FR" dirty="0">
              <a:latin typeface="Times New Roman" panose="02020603050405020304" pitchFamily="18" charset="0"/>
              <a:cs typeface="Times New Roman" panose="02020603050405020304" pitchFamily="18" charset="0"/>
            </a:endParaRPr>
          </a:p>
          <a:p>
            <a:pPr>
              <a:lnSpc>
                <a:spcPct val="150000"/>
              </a:lnSpc>
            </a:pPr>
            <a:r>
              <a:rPr lang="en-GB" dirty="0">
                <a:effectLst/>
                <a:latin typeface="Times New Roman" panose="02020603050405020304" pitchFamily="18" charset="0"/>
                <a:cs typeface="Times New Roman" panose="02020603050405020304" pitchFamily="18" charset="0"/>
              </a:rPr>
              <a:t>PESTEL framework can be applied to </a:t>
            </a:r>
            <a:r>
              <a:rPr lang="en-GB" dirty="0" err="1">
                <a:effectLst/>
                <a:latin typeface="Times New Roman" panose="02020603050405020304" pitchFamily="18" charset="0"/>
                <a:cs typeface="Times New Roman" panose="02020603050405020304" pitchFamily="18" charset="0"/>
              </a:rPr>
              <a:t>analyze</a:t>
            </a:r>
            <a:r>
              <a:rPr lang="en-GB" dirty="0">
                <a:effectLst/>
                <a:latin typeface="Times New Roman" panose="02020603050405020304" pitchFamily="18" charset="0"/>
                <a:cs typeface="Times New Roman" panose="02020603050405020304" pitchFamily="18" charset="0"/>
              </a:rPr>
              <a:t> the external factors influencing diversity in the Hilton hotel worldwide.</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b="1" dirty="0">
                <a:effectLst/>
                <a:latin typeface="Times New Roman" panose="02020603050405020304" pitchFamily="18" charset="0"/>
                <a:cs typeface="Times New Roman" panose="02020603050405020304" pitchFamily="18" charset="0"/>
              </a:rPr>
              <a:t>Political Factors:</a:t>
            </a:r>
          </a:p>
          <a:p>
            <a:pPr>
              <a:lnSpc>
                <a:spcPct val="150000"/>
              </a:lnSpc>
            </a:pPr>
            <a:r>
              <a:rPr lang="en-GB" dirty="0">
                <a:effectLst/>
                <a:latin typeface="Times New Roman" panose="02020603050405020304" pitchFamily="18" charset="0"/>
                <a:cs typeface="Times New Roman" panose="02020603050405020304" pitchFamily="18" charset="0"/>
              </a:rPr>
              <a:t>Government policies and regulations related to diversity and inclusion, such as equal employment opportunity laws or diversity reporting requirements, can influence Hilton's diversity initiatives (Davidson &amp; Wang, 2013).</a:t>
            </a:r>
          </a:p>
          <a:p>
            <a:pPr>
              <a:lnSpc>
                <a:spcPct val="150000"/>
              </a:lnSpc>
            </a:pPr>
            <a:endParaRPr lang="en-GB" dirty="0">
              <a:effectLst/>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EDD0AE53-D85C-1545-28DC-24FF0C4138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91646" y="1361865"/>
            <a:ext cx="3800354" cy="4124528"/>
          </a:xfrm>
          <a:prstGeom prst="rect">
            <a:avLst/>
          </a:prstGeom>
        </p:spPr>
      </p:pic>
    </p:spTree>
    <p:extLst>
      <p:ext uri="{BB962C8B-B14F-4D97-AF65-F5344CB8AC3E}">
        <p14:creationId xmlns:p14="http://schemas.microsoft.com/office/powerpoint/2010/main" val="3917422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A785DA3-BCB0-82F0-A008-6B74D6178A1E}"/>
              </a:ext>
            </a:extLst>
          </p:cNvPr>
          <p:cNvSpPr>
            <a:spLocks noGrp="1"/>
          </p:cNvSpPr>
          <p:nvPr>
            <p:ph type="ftr" sz="quarter" idx="11"/>
          </p:nvPr>
        </p:nvSpPr>
        <p:spPr>
          <a:xfrm>
            <a:off x="465714" y="6826892"/>
            <a:ext cx="2880601" cy="459123"/>
          </a:xfrm>
        </p:spPr>
        <p:txBody>
          <a:bodyPr/>
          <a:lstStyle/>
          <a:p>
            <a:r>
              <a:rPr lang="en-GB" sz="1200" b="1" i="0" dirty="0">
                <a:solidFill>
                  <a:srgbClr val="00B050"/>
                </a:solidFill>
                <a:effectLst/>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3" name="Slide Number Placeholder 2">
            <a:extLst>
              <a:ext uri="{FF2B5EF4-FFF2-40B4-BE49-F238E27FC236}">
                <a16:creationId xmlns:a16="http://schemas.microsoft.com/office/drawing/2014/main" id="{1E5D26F4-EB01-BB58-4D26-DEE7D051F20E}"/>
              </a:ext>
            </a:extLst>
          </p:cNvPr>
          <p:cNvSpPr>
            <a:spLocks noGrp="1"/>
          </p:cNvSpPr>
          <p:nvPr>
            <p:ph type="sldNum" sz="quarter" idx="12"/>
          </p:nvPr>
        </p:nvSpPr>
        <p:spPr/>
        <p:txBody>
          <a:bodyPr/>
          <a:lstStyle/>
          <a:p>
            <a:fld id="{312CC964-A50B-4C29-B4E4-2C30BB34CCF3}" type="slidenum">
              <a:rPr lang="en-US" smtClean="0"/>
              <a:t>6</a:t>
            </a:fld>
            <a:endParaRPr lang="en-US" dirty="0"/>
          </a:p>
        </p:txBody>
      </p:sp>
      <p:sp>
        <p:nvSpPr>
          <p:cNvPr id="17" name="TextBox 16">
            <a:extLst>
              <a:ext uri="{FF2B5EF4-FFF2-40B4-BE49-F238E27FC236}">
                <a16:creationId xmlns:a16="http://schemas.microsoft.com/office/drawing/2014/main" id="{5D1644DF-5643-CB66-533B-2F8C5FF04212}"/>
              </a:ext>
            </a:extLst>
          </p:cNvPr>
          <p:cNvSpPr txBox="1"/>
          <p:nvPr/>
        </p:nvSpPr>
        <p:spPr>
          <a:xfrm>
            <a:off x="118636" y="0"/>
            <a:ext cx="8169330" cy="7567649"/>
          </a:xfrm>
          <a:prstGeom prst="rect">
            <a:avLst/>
          </a:prstGeom>
          <a:noFill/>
        </p:spPr>
        <p:txBody>
          <a:bodyPr wrap="square">
            <a:spAutoFit/>
          </a:bodyPr>
          <a:lstStyle/>
          <a:p>
            <a:endParaRPr lang="en-GB" dirty="0">
              <a:effectLst/>
              <a:latin typeface="Helvetica Neue" panose="02000503000000020004" pitchFamily="2"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Economic Factors:</a:t>
            </a:r>
          </a:p>
          <a:p>
            <a:pPr>
              <a:lnSpc>
                <a:spcPct val="150000"/>
              </a:lnSpc>
            </a:pPr>
            <a:r>
              <a:rPr lang="en-GB" sz="2000" dirty="0">
                <a:effectLst/>
                <a:latin typeface="Times New Roman" panose="02020603050405020304" pitchFamily="18" charset="0"/>
                <a:cs typeface="Times New Roman" panose="02020603050405020304" pitchFamily="18" charset="0"/>
              </a:rPr>
              <a:t>Economic conditions and market competitiveness may impact Hilton's ability to invest resources in diversity programs and initiatives (</a:t>
            </a:r>
            <a:r>
              <a:rPr lang="en-GB" sz="2000" dirty="0" err="1">
                <a:effectLst/>
                <a:latin typeface="Times New Roman" panose="02020603050405020304" pitchFamily="18" charset="0"/>
                <a:cs typeface="Times New Roman" panose="02020603050405020304" pitchFamily="18" charset="0"/>
              </a:rPr>
              <a:t>Gursoy</a:t>
            </a:r>
            <a:r>
              <a:rPr lang="en-GB" sz="2000" dirty="0">
                <a:effectLst/>
                <a:latin typeface="Times New Roman" panose="02020603050405020304" pitchFamily="18" charset="0"/>
                <a:cs typeface="Times New Roman" panose="02020603050405020304" pitchFamily="18" charset="0"/>
              </a:rPr>
              <a:t> et al., 2016).</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Sociocultural Factors:</a:t>
            </a:r>
          </a:p>
          <a:p>
            <a:pPr>
              <a:lnSpc>
                <a:spcPct val="150000"/>
              </a:lnSpc>
            </a:pPr>
            <a:r>
              <a:rPr lang="en-GB" sz="2000" dirty="0">
                <a:effectLst/>
                <a:latin typeface="Times New Roman" panose="02020603050405020304" pitchFamily="18" charset="0"/>
                <a:cs typeface="Times New Roman" panose="02020603050405020304" pitchFamily="18" charset="0"/>
              </a:rPr>
              <a:t>Societal attitudes, cultural norms, and changing demographics can influence Hilton's diversity and inclusion strategies to cater to diverse customer segments (Davidson &amp; Wang, 2013).</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Technological Factors:</a:t>
            </a:r>
          </a:p>
          <a:p>
            <a:pPr>
              <a:lnSpc>
                <a:spcPct val="150000"/>
              </a:lnSpc>
            </a:pPr>
            <a:r>
              <a:rPr lang="en-GB" sz="2000" dirty="0">
                <a:effectLst/>
                <a:latin typeface="Times New Roman" panose="02020603050405020304" pitchFamily="18" charset="0"/>
                <a:cs typeface="Times New Roman" panose="02020603050405020304" pitchFamily="18" charset="0"/>
              </a:rPr>
              <a:t>Technological advancements, such as online recruitment platforms or diversity training tools, can support Hilton's efforts in promoting diversity and inclusion (Byrne et al., 2017).</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2919245-6597-64B8-1828-E2A617C7D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53297" y="1415374"/>
            <a:ext cx="3620067" cy="4027251"/>
          </a:xfrm>
          <a:prstGeom prst="rect">
            <a:avLst/>
          </a:prstGeom>
        </p:spPr>
      </p:pic>
    </p:spTree>
    <p:extLst>
      <p:ext uri="{BB962C8B-B14F-4D97-AF65-F5344CB8AC3E}">
        <p14:creationId xmlns:p14="http://schemas.microsoft.com/office/powerpoint/2010/main" val="3804066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A785DA3-BCB0-82F0-A008-6B74D6178A1E}"/>
              </a:ext>
            </a:extLst>
          </p:cNvPr>
          <p:cNvSpPr>
            <a:spLocks noGrp="1"/>
          </p:cNvSpPr>
          <p:nvPr>
            <p:ph type="ftr" sz="quarter" idx="11"/>
          </p:nvPr>
        </p:nvSpPr>
        <p:spPr>
          <a:xfrm>
            <a:off x="465714" y="6826892"/>
            <a:ext cx="2880601" cy="459123"/>
          </a:xfrm>
        </p:spPr>
        <p:txBody>
          <a:bodyPr/>
          <a:lstStyle/>
          <a:p>
            <a:r>
              <a:rPr lang="en-GB" sz="1200" b="1" i="0" dirty="0">
                <a:solidFill>
                  <a:srgbClr val="00B050"/>
                </a:solidFill>
                <a:effectLst/>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3" name="Slide Number Placeholder 2">
            <a:extLst>
              <a:ext uri="{FF2B5EF4-FFF2-40B4-BE49-F238E27FC236}">
                <a16:creationId xmlns:a16="http://schemas.microsoft.com/office/drawing/2014/main" id="{1E5D26F4-EB01-BB58-4D26-DEE7D051F20E}"/>
              </a:ext>
            </a:extLst>
          </p:cNvPr>
          <p:cNvSpPr>
            <a:spLocks noGrp="1"/>
          </p:cNvSpPr>
          <p:nvPr>
            <p:ph type="sldNum" sz="quarter" idx="12"/>
          </p:nvPr>
        </p:nvSpPr>
        <p:spPr/>
        <p:txBody>
          <a:bodyPr/>
          <a:lstStyle/>
          <a:p>
            <a:fld id="{312CC964-A50B-4C29-B4E4-2C30BB34CCF3}" type="slidenum">
              <a:rPr lang="en-US" smtClean="0"/>
              <a:t>7</a:t>
            </a:fld>
            <a:endParaRPr lang="en-US" dirty="0"/>
          </a:p>
        </p:txBody>
      </p:sp>
      <p:sp>
        <p:nvSpPr>
          <p:cNvPr id="17" name="TextBox 16">
            <a:extLst>
              <a:ext uri="{FF2B5EF4-FFF2-40B4-BE49-F238E27FC236}">
                <a16:creationId xmlns:a16="http://schemas.microsoft.com/office/drawing/2014/main" id="{5D1644DF-5643-CB66-533B-2F8C5FF04212}"/>
              </a:ext>
            </a:extLst>
          </p:cNvPr>
          <p:cNvSpPr txBox="1"/>
          <p:nvPr/>
        </p:nvSpPr>
        <p:spPr>
          <a:xfrm>
            <a:off x="0" y="0"/>
            <a:ext cx="7295745" cy="5905656"/>
          </a:xfrm>
          <a:prstGeom prst="rect">
            <a:avLst/>
          </a:prstGeom>
          <a:noFill/>
        </p:spPr>
        <p:txBody>
          <a:bodyPr wrap="square">
            <a:spAutoFit/>
          </a:bodyPr>
          <a:lstStyle/>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Environmental Factors:</a:t>
            </a:r>
          </a:p>
          <a:p>
            <a:pPr>
              <a:lnSpc>
                <a:spcPct val="150000"/>
              </a:lnSpc>
            </a:pPr>
            <a:r>
              <a:rPr lang="en-GB" sz="2000" dirty="0">
                <a:effectLst/>
                <a:latin typeface="Times New Roman" panose="02020603050405020304" pitchFamily="18" charset="0"/>
                <a:cs typeface="Times New Roman" panose="02020603050405020304" pitchFamily="18" charset="0"/>
              </a:rPr>
              <a:t>Hilton's commitment to environmental sustainability and corporate social responsibility may intersect with their diversity and inclusion goals (Madera et al., 2019).</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Legal Factors:</a:t>
            </a:r>
          </a:p>
          <a:p>
            <a:pPr>
              <a:lnSpc>
                <a:spcPct val="150000"/>
              </a:lnSpc>
            </a:pPr>
            <a:r>
              <a:rPr lang="en-GB" sz="2000" dirty="0">
                <a:effectLst/>
                <a:latin typeface="Times New Roman" panose="02020603050405020304" pitchFamily="18" charset="0"/>
                <a:cs typeface="Times New Roman" panose="02020603050405020304" pitchFamily="18" charset="0"/>
              </a:rPr>
              <a:t>Compliance with legal requirements related to diversity and inclusion, such as equal opportunity laws or diversity reporting obligations, is crucial for Hilton's diversity initiatives (Davidson &amp; Wang, 2013).</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B067FFB-CDC6-6158-6F1A-47CE96064D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95744" y="1421485"/>
            <a:ext cx="4896255" cy="3831450"/>
          </a:xfrm>
          <a:prstGeom prst="rect">
            <a:avLst/>
          </a:prstGeom>
        </p:spPr>
      </p:pic>
    </p:spTree>
    <p:extLst>
      <p:ext uri="{BB962C8B-B14F-4D97-AF65-F5344CB8AC3E}">
        <p14:creationId xmlns:p14="http://schemas.microsoft.com/office/powerpoint/2010/main" val="732852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3771172" y="61194"/>
            <a:ext cx="8420826" cy="862934"/>
          </a:xfrm>
        </p:spPr>
        <p:txBody>
          <a:bodyPr>
            <a:noAutofit/>
          </a:bodyPr>
          <a:lstStyle/>
          <a:p>
            <a:pPr algn="ctr">
              <a:lnSpc>
                <a:spcPct val="150000"/>
              </a:lnSpc>
            </a:pPr>
            <a:br>
              <a:rPr lang="en-US" sz="2400" b="1" i="0" dirty="0">
                <a:latin typeface="Times New Roman" panose="02020603050405020304" pitchFamily="18" charset="0"/>
                <a:cs typeface="Times New Roman" panose="02020603050405020304" pitchFamily="18" charset="0"/>
              </a:rPr>
            </a:br>
            <a:r>
              <a:rPr lang="en-US" sz="2400" b="1" i="0" dirty="0">
                <a:latin typeface="Times New Roman" panose="02020603050405020304" pitchFamily="18" charset="0"/>
                <a:cs typeface="Times New Roman" panose="02020603050405020304" pitchFamily="18" charset="0"/>
              </a:rPr>
              <a:t>Hiltons’ Inclusive Strategies on the Housekeeping Department</a:t>
            </a:r>
          </a:p>
        </p:txBody>
      </p:sp>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3771172" y="1236767"/>
            <a:ext cx="8420827" cy="5247162"/>
          </a:xfrm>
        </p:spPr>
        <p:txBody>
          <a:bodyPr>
            <a:normAutofit fontScale="62500" lnSpcReduction="20000"/>
          </a:bodyPr>
          <a:lstStyle/>
          <a:p>
            <a:pPr>
              <a:lnSpc>
                <a:spcPct val="150000"/>
              </a:lnSpc>
            </a:pPr>
            <a:endParaRPr lang="en-GB" sz="4200" dirty="0">
              <a:effectLst/>
              <a:latin typeface="Times New Roman" panose="02020603050405020304" pitchFamily="18" charset="0"/>
              <a:cs typeface="Times New Roman" panose="02020603050405020304" pitchFamily="18" charset="0"/>
            </a:endParaRPr>
          </a:p>
          <a:p>
            <a:pPr>
              <a:lnSpc>
                <a:spcPct val="150000"/>
              </a:lnSpc>
            </a:pPr>
            <a:endParaRPr lang="en-GB" sz="4200" dirty="0">
              <a:effectLst/>
              <a:latin typeface="Times New Roman" panose="02020603050405020304" pitchFamily="18" charset="0"/>
              <a:cs typeface="Times New Roman" panose="02020603050405020304" pitchFamily="18" charset="0"/>
            </a:endParaRPr>
          </a:p>
          <a:p>
            <a:pPr>
              <a:lnSpc>
                <a:spcPct val="150000"/>
              </a:lnSpc>
            </a:pPr>
            <a:r>
              <a:rPr lang="en-GB" sz="4200" dirty="0">
                <a:effectLst/>
                <a:latin typeface="Times New Roman" panose="02020603050405020304" pitchFamily="18" charset="0"/>
                <a:cs typeface="Times New Roman" panose="02020603050405020304" pitchFamily="18" charset="0"/>
              </a:rPr>
              <a:t>Cleaning and maintaining public areas, guest rooms, and other hotel amenities are the duties of the housekeeping crew (</a:t>
            </a:r>
            <a:r>
              <a:rPr lang="en-GB" sz="4200" dirty="0" err="1">
                <a:effectLst/>
                <a:latin typeface="Times New Roman" panose="02020603050405020304" pitchFamily="18" charset="0"/>
                <a:cs typeface="Times New Roman" panose="02020603050405020304" pitchFamily="18" charset="0"/>
              </a:rPr>
              <a:t>Hemmington</a:t>
            </a:r>
            <a:r>
              <a:rPr lang="en-GB" sz="4200" dirty="0">
                <a:effectLst/>
                <a:latin typeface="Times New Roman" panose="02020603050405020304" pitchFamily="18" charset="0"/>
                <a:cs typeface="Times New Roman" panose="02020603050405020304" pitchFamily="18" charset="0"/>
              </a:rPr>
              <a:t> &amp; King, 2018).</a:t>
            </a:r>
          </a:p>
          <a:p>
            <a:pPr>
              <a:lnSpc>
                <a:spcPct val="150000"/>
              </a:lnSpc>
            </a:pPr>
            <a:r>
              <a:rPr lang="en-GB" sz="4200" dirty="0">
                <a:effectLst/>
                <a:latin typeface="Times New Roman" panose="02020603050405020304" pitchFamily="18" charset="0"/>
                <a:cs typeface="Times New Roman" panose="02020603050405020304" pitchFamily="18" charset="0"/>
              </a:rPr>
              <a:t>In various ways Hilton hotels give priority of diversity and inclusion in the housekeeping department such as awards and recognitions, diversity training, employee resource groups, diversity recruitment and hiring etc</a:t>
            </a:r>
            <a:r>
              <a:rPr lang="en-GB" sz="2600" dirty="0">
                <a:effectLst/>
                <a:latin typeface="Times New Roman" panose="02020603050405020304" pitchFamily="18" charset="0"/>
                <a:cs typeface="Times New Roman" panose="02020603050405020304" pitchFamily="18" charset="0"/>
              </a:rPr>
              <a:t>. </a:t>
            </a:r>
          </a:p>
          <a:p>
            <a:pPr>
              <a:lnSpc>
                <a:spcPct val="150000"/>
              </a:lnSpc>
            </a:pPr>
            <a:endParaRPr lang="en-GB" sz="2600" dirty="0">
              <a:latin typeface="Times New Roman" panose="02020603050405020304" pitchFamily="18" charset="0"/>
              <a:cs typeface="Times New Roman" panose="02020603050405020304" pitchFamily="18" charset="0"/>
            </a:endParaRPr>
          </a:p>
          <a:p>
            <a:pPr>
              <a:lnSpc>
                <a:spcPct val="150000"/>
              </a:lnSpc>
            </a:pPr>
            <a:endParaRPr lang="en-GB" sz="2600" dirty="0">
              <a:effectLst/>
              <a:latin typeface="Times New Roman" panose="02020603050405020304" pitchFamily="18" charset="0"/>
              <a:cs typeface="Times New Roman" panose="02020603050405020304" pitchFamily="18" charset="0"/>
            </a:endParaRPr>
          </a:p>
          <a:p>
            <a:pPr>
              <a:lnSpc>
                <a:spcPct val="150000"/>
              </a:lnSpc>
            </a:pPr>
            <a:endParaRPr lang="en-GB" sz="2600" dirty="0">
              <a:effectLst/>
              <a:latin typeface="Times New Roman" panose="02020603050405020304" pitchFamily="18" charset="0"/>
              <a:cs typeface="Times New Roman" panose="02020603050405020304" pitchFamily="18" charset="0"/>
            </a:endParaRPr>
          </a:p>
          <a:p>
            <a:endParaRPr lang="en-US" dirty="0"/>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a:lstStyle/>
          <a:p>
            <a:r>
              <a:rPr lang="en-US" dirty="0"/>
              <a:t>Sample Footer Text</a:t>
            </a:r>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a:lstStyle/>
          <a:p>
            <a:fld id="{312CC964-A50B-4C29-B4E4-2C30BB34CCF3}" type="slidenum">
              <a:rPr lang="en-US" smtClean="0"/>
              <a:pPr/>
              <a:t>8</a:t>
            </a:fld>
            <a:endParaRPr lang="en-US" dirty="0"/>
          </a:p>
        </p:txBody>
      </p:sp>
      <p:pic>
        <p:nvPicPr>
          <p:cNvPr id="12" name="Picture 11">
            <a:extLst>
              <a:ext uri="{FF2B5EF4-FFF2-40B4-BE49-F238E27FC236}">
                <a16:creationId xmlns:a16="http://schemas.microsoft.com/office/drawing/2014/main" id="{EAE44243-8D7F-D6F4-5DA4-D6E6C82F45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5970" y="594500"/>
            <a:ext cx="3318504" cy="1350800"/>
          </a:xfrm>
          <a:prstGeom prst="rect">
            <a:avLst/>
          </a:prstGeom>
        </p:spPr>
      </p:pic>
      <p:pic>
        <p:nvPicPr>
          <p:cNvPr id="19" name="Picture 18">
            <a:extLst>
              <a:ext uri="{FF2B5EF4-FFF2-40B4-BE49-F238E27FC236}">
                <a16:creationId xmlns:a16="http://schemas.microsoft.com/office/drawing/2014/main" id="{EAE4B2EC-FC29-CAC8-601E-B8838F293E8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54429" y="2504455"/>
            <a:ext cx="3420045" cy="3485178"/>
          </a:xfrm>
          <a:prstGeom prst="rect">
            <a:avLst/>
          </a:prstGeom>
        </p:spPr>
      </p:pic>
      <p:sp>
        <p:nvSpPr>
          <p:cNvPr id="22" name="Footer Placeholder 38">
            <a:extLst>
              <a:ext uri="{FF2B5EF4-FFF2-40B4-BE49-F238E27FC236}">
                <a16:creationId xmlns:a16="http://schemas.microsoft.com/office/drawing/2014/main" id="{34C0CEC8-27FA-3FDB-25BF-C188FE8B4182}"/>
              </a:ext>
            </a:extLst>
          </p:cNvPr>
          <p:cNvSpPr txBox="1">
            <a:spLocks/>
          </p:cNvSpPr>
          <p:nvPr/>
        </p:nvSpPr>
        <p:spPr>
          <a:xfrm>
            <a:off x="118636" y="6959986"/>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bg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Tree>
    <p:extLst>
      <p:ext uri="{BB962C8B-B14F-4D97-AF65-F5344CB8AC3E}">
        <p14:creationId xmlns:p14="http://schemas.microsoft.com/office/powerpoint/2010/main" val="3936452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DC5C2D-E0B1-5B42-8150-E994A97EBAFB}"/>
              </a:ext>
            </a:extLst>
          </p:cNvPr>
          <p:cNvSpPr>
            <a:spLocks noGrp="1"/>
          </p:cNvSpPr>
          <p:nvPr>
            <p:ph type="sldNum" sz="quarter" idx="12"/>
          </p:nvPr>
        </p:nvSpPr>
        <p:spPr>
          <a:xfrm>
            <a:off x="11602477" y="6414376"/>
            <a:ext cx="470887" cy="365125"/>
          </a:xfrm>
        </p:spPr>
        <p:txBody>
          <a:bodyPr/>
          <a:lstStyle/>
          <a:p>
            <a:fld id="{312CC964-A50B-4C29-B4E4-2C30BB34CCF3}" type="slidenum">
              <a:rPr lang="en-US" smtClean="0"/>
              <a:t>9</a:t>
            </a:fld>
            <a:endParaRPr lang="en-US" dirty="0"/>
          </a:p>
        </p:txBody>
      </p:sp>
      <p:sp>
        <p:nvSpPr>
          <p:cNvPr id="19" name="Footer Placeholder 38">
            <a:extLst>
              <a:ext uri="{FF2B5EF4-FFF2-40B4-BE49-F238E27FC236}">
                <a16:creationId xmlns:a16="http://schemas.microsoft.com/office/drawing/2014/main" id="{58A39B24-86C8-3E80-8828-3B853DD47706}"/>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pic>
        <p:nvPicPr>
          <p:cNvPr id="20" name="Picture 19">
            <a:extLst>
              <a:ext uri="{FF2B5EF4-FFF2-40B4-BE49-F238E27FC236}">
                <a16:creationId xmlns:a16="http://schemas.microsoft.com/office/drawing/2014/main" id="{2B2A5562-DDA1-8BAC-18FF-537CEC3380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36" y="1724890"/>
            <a:ext cx="3804846" cy="3740728"/>
          </a:xfrm>
          <a:prstGeom prst="rect">
            <a:avLst/>
          </a:prstGeom>
        </p:spPr>
      </p:pic>
      <p:sp>
        <p:nvSpPr>
          <p:cNvPr id="25" name="TextBox 24">
            <a:extLst>
              <a:ext uri="{FF2B5EF4-FFF2-40B4-BE49-F238E27FC236}">
                <a16:creationId xmlns:a16="http://schemas.microsoft.com/office/drawing/2014/main" id="{729E4953-AE9D-2D80-8FF4-D2562A7086FE}"/>
              </a:ext>
            </a:extLst>
          </p:cNvPr>
          <p:cNvSpPr txBox="1"/>
          <p:nvPr/>
        </p:nvSpPr>
        <p:spPr>
          <a:xfrm>
            <a:off x="4073238" y="1"/>
            <a:ext cx="8000126" cy="6767430"/>
          </a:xfrm>
          <a:prstGeom prst="rect">
            <a:avLst/>
          </a:prstGeom>
          <a:noFill/>
        </p:spPr>
        <p:txBody>
          <a:bodyPr wrap="square">
            <a:spAutoFit/>
          </a:bodyPr>
          <a:lstStyle/>
          <a:p>
            <a:endParaRPr lang="en-GB" sz="2000" b="1" dirty="0">
              <a:latin typeface="Times New Roman" panose="02020603050405020304" pitchFamily="18" charset="0"/>
              <a:cs typeface="Times New Roman" panose="02020603050405020304" pitchFamily="18" charset="0"/>
            </a:endParaRPr>
          </a:p>
          <a:p>
            <a:pPr algn="ctr">
              <a:lnSpc>
                <a:spcPct val="150000"/>
              </a:lnSpc>
            </a:pPr>
            <a:r>
              <a:rPr lang="en-GB" sz="2400" b="1" dirty="0">
                <a:latin typeface="Times New Roman" panose="02020603050405020304" pitchFamily="18" charset="0"/>
                <a:cs typeface="Times New Roman" panose="02020603050405020304" pitchFamily="18" charset="0"/>
              </a:rPr>
              <a:t>Benefits and Limitations:</a:t>
            </a:r>
            <a:endParaRPr lang="en-GB" sz="2400" dirty="0">
              <a:effectLst/>
              <a:latin typeface="Times New Roman" panose="02020603050405020304" pitchFamily="18"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Efficiency and Productivity:</a:t>
            </a:r>
          </a:p>
          <a:p>
            <a:pPr>
              <a:lnSpc>
                <a:spcPct val="150000"/>
              </a:lnSpc>
            </a:pPr>
            <a:r>
              <a:rPr lang="en-GB" sz="2000" dirty="0">
                <a:effectLst/>
                <a:latin typeface="Times New Roman" panose="02020603050405020304" pitchFamily="18" charset="0"/>
                <a:cs typeface="Times New Roman" panose="02020603050405020304" pitchFamily="18" charset="0"/>
              </a:rPr>
              <a:t>Effective coordination between housekeeping staff and other departments, such as front office or maintenance, is essential to ensure efficient operations (</a:t>
            </a:r>
            <a:r>
              <a:rPr lang="en-GB" sz="2000" dirty="0" err="1">
                <a:effectLst/>
                <a:latin typeface="Times New Roman" panose="02020603050405020304" pitchFamily="18" charset="0"/>
                <a:cs typeface="Times New Roman" panose="02020603050405020304" pitchFamily="18" charset="0"/>
              </a:rPr>
              <a:t>Hemmington</a:t>
            </a:r>
            <a:r>
              <a:rPr lang="en-GB" sz="2000" dirty="0">
                <a:effectLst/>
                <a:latin typeface="Times New Roman" panose="02020603050405020304" pitchFamily="18" charset="0"/>
                <a:cs typeface="Times New Roman" panose="02020603050405020304" pitchFamily="18" charset="0"/>
              </a:rPr>
              <a:t> &amp; King, 2018).</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Guest Satisfaction:</a:t>
            </a:r>
          </a:p>
          <a:p>
            <a:pPr>
              <a:lnSpc>
                <a:spcPct val="150000"/>
              </a:lnSpc>
            </a:pPr>
            <a:r>
              <a:rPr lang="en-GB" sz="2000" dirty="0">
                <a:effectLst/>
                <a:latin typeface="Times New Roman" panose="02020603050405020304" pitchFamily="18" charset="0"/>
                <a:cs typeface="Times New Roman" panose="02020603050405020304" pitchFamily="18" charset="0"/>
              </a:rPr>
              <a:t>Housekeeping staff aim to meet guest expectations by providing a clean and comfortable environment during their stay (Hsu et al., 2018).</a:t>
            </a:r>
          </a:p>
          <a:p>
            <a:pPr>
              <a:lnSpc>
                <a:spcPct val="150000"/>
              </a:lnSpc>
            </a:pPr>
            <a:endParaRPr lang="en-GB" sz="2000" dirty="0">
              <a:effectLst/>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5086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DC5C2D-E0B1-5B42-8150-E994A97EBAFB}"/>
              </a:ext>
            </a:extLst>
          </p:cNvPr>
          <p:cNvSpPr>
            <a:spLocks noGrp="1"/>
          </p:cNvSpPr>
          <p:nvPr>
            <p:ph type="sldNum" sz="quarter" idx="12"/>
          </p:nvPr>
        </p:nvSpPr>
        <p:spPr>
          <a:xfrm>
            <a:off x="11602477" y="6414376"/>
            <a:ext cx="470887" cy="365125"/>
          </a:xfrm>
        </p:spPr>
        <p:txBody>
          <a:bodyPr/>
          <a:lstStyle/>
          <a:p>
            <a:fld id="{312CC964-A50B-4C29-B4E4-2C30BB34CCF3}" type="slidenum">
              <a:rPr lang="en-US" smtClean="0"/>
              <a:t>10</a:t>
            </a:fld>
            <a:endParaRPr lang="en-US" dirty="0"/>
          </a:p>
        </p:txBody>
      </p:sp>
      <p:sp>
        <p:nvSpPr>
          <p:cNvPr id="19" name="Footer Placeholder 38">
            <a:extLst>
              <a:ext uri="{FF2B5EF4-FFF2-40B4-BE49-F238E27FC236}">
                <a16:creationId xmlns:a16="http://schemas.microsoft.com/office/drawing/2014/main" id="{58A39B24-86C8-3E80-8828-3B853DD47706}"/>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25" name="TextBox 24">
            <a:extLst>
              <a:ext uri="{FF2B5EF4-FFF2-40B4-BE49-F238E27FC236}">
                <a16:creationId xmlns:a16="http://schemas.microsoft.com/office/drawing/2014/main" id="{729E4953-AE9D-2D80-8FF4-D2562A7086FE}"/>
              </a:ext>
            </a:extLst>
          </p:cNvPr>
          <p:cNvSpPr txBox="1"/>
          <p:nvPr/>
        </p:nvSpPr>
        <p:spPr>
          <a:xfrm>
            <a:off x="4073238" y="1018308"/>
            <a:ext cx="8000126" cy="5730864"/>
          </a:xfrm>
          <a:prstGeom prst="rect">
            <a:avLst/>
          </a:prstGeom>
          <a:noFill/>
        </p:spPr>
        <p:txBody>
          <a:bodyPr wrap="square">
            <a:spAutoFit/>
          </a:bodyPr>
          <a:lstStyle/>
          <a:p>
            <a:endParaRPr lang="en-GB" sz="2000" dirty="0">
              <a:latin typeface="Times New Roman" panose="02020603050405020304" pitchFamily="18" charset="0"/>
              <a:cs typeface="Times New Roman" panose="02020603050405020304" pitchFamily="18" charset="0"/>
            </a:endParaRPr>
          </a:p>
          <a:p>
            <a:r>
              <a:rPr lang="en-GB" sz="2000" b="1" dirty="0">
                <a:effectLst/>
                <a:latin typeface="Times New Roman" panose="02020603050405020304" pitchFamily="18" charset="0"/>
                <a:cs typeface="Times New Roman" panose="02020603050405020304" pitchFamily="18" charset="0"/>
              </a:rPr>
              <a:t>Resistance to Change:</a:t>
            </a:r>
            <a:r>
              <a:rPr lang="en-GB" sz="2000" dirty="0">
                <a:effectLst/>
                <a:latin typeface="Times New Roman" panose="02020603050405020304" pitchFamily="18" charset="0"/>
                <a:cs typeface="Times New Roman" panose="02020603050405020304" pitchFamily="18" charset="0"/>
              </a:rPr>
              <a:t> </a:t>
            </a: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effectLst/>
                <a:latin typeface="Times New Roman" panose="02020603050405020304" pitchFamily="18" charset="0"/>
                <a:cs typeface="Times New Roman" panose="02020603050405020304" pitchFamily="18" charset="0"/>
              </a:rPr>
              <a:t>Some employees or managers may resist diversity and inclusion initiatives due to fear of change, lack of understanding, or perceived threats to existing norms and practices (Ely et al., 2019).</a:t>
            </a:r>
          </a:p>
          <a:p>
            <a:pPr>
              <a:lnSpc>
                <a:spcPct val="150000"/>
              </a:lnSpc>
            </a:pPr>
            <a:endParaRPr lang="en-GB" sz="2000" dirty="0">
              <a:effectLst/>
              <a:latin typeface="Times New Roman" panose="02020603050405020304" pitchFamily="18" charset="0"/>
              <a:cs typeface="Times New Roman" panose="02020603050405020304" pitchFamily="18" charset="0"/>
            </a:endParaRPr>
          </a:p>
          <a:p>
            <a:pPr>
              <a:lnSpc>
                <a:spcPct val="150000"/>
              </a:lnSpc>
            </a:pPr>
            <a:r>
              <a:rPr lang="en-GB" sz="2000" b="1" dirty="0">
                <a:effectLst/>
                <a:latin typeface="Times New Roman" panose="02020603050405020304" pitchFamily="18" charset="0"/>
                <a:cs typeface="Times New Roman" panose="02020603050405020304" pitchFamily="18" charset="0"/>
              </a:rPr>
              <a:t>Inadequate Resources and Support: </a:t>
            </a:r>
            <a:endParaRPr lang="en-GB" sz="2000" dirty="0">
              <a:effectLst/>
              <a:latin typeface="Times New Roman" panose="02020603050405020304" pitchFamily="18" charset="0"/>
              <a:cs typeface="Times New Roman" panose="02020603050405020304" pitchFamily="18" charset="0"/>
            </a:endParaRPr>
          </a:p>
          <a:p>
            <a:pPr>
              <a:lnSpc>
                <a:spcPct val="150000"/>
              </a:lnSpc>
            </a:pPr>
            <a:r>
              <a:rPr lang="en-GB" sz="2000" dirty="0">
                <a:effectLst/>
                <a:latin typeface="Times New Roman" panose="02020603050405020304" pitchFamily="18" charset="0"/>
                <a:cs typeface="Times New Roman" panose="02020603050405020304" pitchFamily="18" charset="0"/>
              </a:rPr>
              <a:t>Limited resources, including financial resources, training, and support, can hinder the successful implementation of diversity and inclusion initiatives (Powell et al., 2012).</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42C9EC08-8149-10CB-B318-45BDCA495E9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36" y="1267692"/>
            <a:ext cx="3571934" cy="4281054"/>
          </a:xfrm>
          <a:prstGeom prst="rect">
            <a:avLst/>
          </a:prstGeom>
        </p:spPr>
      </p:pic>
    </p:spTree>
    <p:extLst>
      <p:ext uri="{BB962C8B-B14F-4D97-AF65-F5344CB8AC3E}">
        <p14:creationId xmlns:p14="http://schemas.microsoft.com/office/powerpoint/2010/main" val="1277252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DC5C2D-E0B1-5B42-8150-E994A97EBAFB}"/>
              </a:ext>
            </a:extLst>
          </p:cNvPr>
          <p:cNvSpPr>
            <a:spLocks noGrp="1"/>
          </p:cNvSpPr>
          <p:nvPr>
            <p:ph type="sldNum" sz="quarter" idx="12"/>
          </p:nvPr>
        </p:nvSpPr>
        <p:spPr>
          <a:xfrm>
            <a:off x="11602477" y="6414376"/>
            <a:ext cx="470887" cy="365125"/>
          </a:xfrm>
        </p:spPr>
        <p:txBody>
          <a:bodyPr/>
          <a:lstStyle/>
          <a:p>
            <a:fld id="{312CC964-A50B-4C29-B4E4-2C30BB34CCF3}" type="slidenum">
              <a:rPr lang="en-US" smtClean="0"/>
              <a:t>11</a:t>
            </a:fld>
            <a:endParaRPr lang="en-US" dirty="0"/>
          </a:p>
        </p:txBody>
      </p:sp>
      <p:sp>
        <p:nvSpPr>
          <p:cNvPr id="19" name="Footer Placeholder 38">
            <a:extLst>
              <a:ext uri="{FF2B5EF4-FFF2-40B4-BE49-F238E27FC236}">
                <a16:creationId xmlns:a16="http://schemas.microsoft.com/office/drawing/2014/main" id="{58A39B24-86C8-3E80-8828-3B853DD47706}"/>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25" name="TextBox 24">
            <a:extLst>
              <a:ext uri="{FF2B5EF4-FFF2-40B4-BE49-F238E27FC236}">
                <a16:creationId xmlns:a16="http://schemas.microsoft.com/office/drawing/2014/main" id="{729E4953-AE9D-2D80-8FF4-D2562A7086FE}"/>
              </a:ext>
            </a:extLst>
          </p:cNvPr>
          <p:cNvSpPr txBox="1"/>
          <p:nvPr/>
        </p:nvSpPr>
        <p:spPr>
          <a:xfrm>
            <a:off x="4073238" y="1018308"/>
            <a:ext cx="8000126" cy="5730864"/>
          </a:xfrm>
          <a:prstGeom prst="rect">
            <a:avLst/>
          </a:prstGeom>
          <a:noFill/>
        </p:spPr>
        <p:txBody>
          <a:bodyPr wrap="square">
            <a:spAutoFit/>
          </a:bodyPr>
          <a:lstStyle/>
          <a:p>
            <a:r>
              <a:rPr lang="en-GB" sz="2000" b="1" dirty="0">
                <a:latin typeface="Times New Roman" panose="02020603050405020304" pitchFamily="18" charset="0"/>
                <a:cs typeface="Times New Roman" panose="02020603050405020304" pitchFamily="18" charset="0"/>
              </a:rPr>
              <a:t>Recommendations:</a:t>
            </a:r>
          </a:p>
          <a:p>
            <a:endParaRPr lang="en-GB" sz="2000" dirty="0">
              <a:latin typeface="Times New Roman" panose="02020603050405020304" pitchFamily="18" charset="0"/>
              <a:cs typeface="Times New Roman" panose="02020603050405020304" pitchFamily="18" charset="0"/>
            </a:endParaRPr>
          </a:p>
          <a:p>
            <a:pPr marL="342900" indent="-342900">
              <a:buFont typeface="Wingdings" pitchFamily="2" charset="2"/>
              <a:buChar char="Ø"/>
            </a:pPr>
            <a:r>
              <a:rPr lang="en-GB" sz="2000" dirty="0">
                <a:effectLst/>
                <a:latin typeface="Helvetica Neue" panose="02000503000000020004" pitchFamily="2" charset="0"/>
              </a:rPr>
              <a:t>Establish partnerships with diverse organizations and educational institutions to enhance diversity in recruitment (</a:t>
            </a:r>
            <a:r>
              <a:rPr lang="en-GB" sz="2000" dirty="0" err="1">
                <a:effectLst/>
                <a:latin typeface="Helvetica Neue" panose="02000503000000020004" pitchFamily="2" charset="0"/>
              </a:rPr>
              <a:t>Rynes</a:t>
            </a:r>
            <a:r>
              <a:rPr lang="en-GB" sz="2000" dirty="0">
                <a:effectLst/>
                <a:latin typeface="Helvetica Neue" panose="02000503000000020004" pitchFamily="2" charset="0"/>
              </a:rPr>
              <a:t> et al., 2019).</a:t>
            </a:r>
          </a:p>
          <a:p>
            <a:endParaRPr lang="en-GB" sz="2000" dirty="0">
              <a:effectLst/>
              <a:latin typeface="Helvetica Neue" panose="02000503000000020004" pitchFamily="2" charset="0"/>
            </a:endParaRPr>
          </a:p>
          <a:p>
            <a:pPr marL="342900" indent="-342900">
              <a:buFont typeface="Wingdings" pitchFamily="2" charset="2"/>
              <a:buChar char="Ø"/>
            </a:pPr>
            <a:r>
              <a:rPr lang="en-GB" sz="2000" dirty="0">
                <a:effectLst/>
                <a:latin typeface="Helvetica Neue" panose="02000503000000020004" pitchFamily="2" charset="0"/>
              </a:rPr>
              <a:t>Conduct regular assessments and evaluations to identify areas for improvement and track the impact of diversity and inclusion efforts (Dobbin &amp; </a:t>
            </a:r>
            <a:r>
              <a:rPr lang="en-GB" sz="2000" dirty="0" err="1">
                <a:effectLst/>
                <a:latin typeface="Helvetica Neue" panose="02000503000000020004" pitchFamily="2" charset="0"/>
              </a:rPr>
              <a:t>Kalev</a:t>
            </a:r>
            <a:r>
              <a:rPr lang="en-GB" sz="2000" dirty="0">
                <a:effectLst/>
                <a:latin typeface="Helvetica Neue" panose="02000503000000020004" pitchFamily="2" charset="0"/>
              </a:rPr>
              <a:t>, 2016).</a:t>
            </a:r>
          </a:p>
          <a:p>
            <a:pPr marL="342900" indent="-342900">
              <a:buFont typeface="Wingdings" pitchFamily="2" charset="2"/>
              <a:buChar char="Ø"/>
            </a:pPr>
            <a:endParaRPr lang="en-GB" sz="2000" dirty="0">
              <a:effectLst/>
              <a:latin typeface="Helvetica Neue" panose="02000503000000020004" pitchFamily="2" charset="0"/>
            </a:endParaRPr>
          </a:p>
          <a:p>
            <a:pPr marL="342900" indent="-342900">
              <a:buFont typeface="Wingdings" pitchFamily="2" charset="2"/>
              <a:buChar char="Ø"/>
            </a:pPr>
            <a:endParaRPr lang="en-GB" sz="2000" dirty="0">
              <a:effectLst/>
              <a:latin typeface="Helvetica Neue" panose="02000503000000020004" pitchFamily="2" charset="0"/>
            </a:endParaRPr>
          </a:p>
          <a:p>
            <a:pPr marL="342900" indent="-342900">
              <a:buFont typeface="Wingdings" pitchFamily="2" charset="2"/>
              <a:buChar char="Ø"/>
            </a:pPr>
            <a:r>
              <a:rPr lang="en-GB" sz="2000" dirty="0">
                <a:effectLst/>
                <a:latin typeface="Helvetica Neue" panose="02000503000000020004" pitchFamily="2" charset="0"/>
              </a:rPr>
              <a:t>Encourage employee participation in diversity-related initiatives and empower them to drive positive change (</a:t>
            </a:r>
            <a:r>
              <a:rPr lang="en-GB" sz="2000" dirty="0" err="1">
                <a:effectLst/>
                <a:latin typeface="Helvetica Neue" panose="02000503000000020004" pitchFamily="2" charset="0"/>
              </a:rPr>
              <a:t>Rynes</a:t>
            </a:r>
            <a:r>
              <a:rPr lang="en-GB" sz="2000" dirty="0">
                <a:effectLst/>
                <a:latin typeface="Helvetica Neue" panose="02000503000000020004" pitchFamily="2" charset="0"/>
              </a:rPr>
              <a:t> et al., 2019).</a:t>
            </a:r>
          </a:p>
          <a:p>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DDE358E-3573-DDD9-3287-F8050F6066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36" y="1184563"/>
            <a:ext cx="3366655" cy="4488874"/>
          </a:xfrm>
          <a:prstGeom prst="rect">
            <a:avLst/>
          </a:prstGeom>
        </p:spPr>
      </p:pic>
    </p:spTree>
    <p:extLst>
      <p:ext uri="{BB962C8B-B14F-4D97-AF65-F5344CB8AC3E}">
        <p14:creationId xmlns:p14="http://schemas.microsoft.com/office/powerpoint/2010/main" val="1188989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DC5C2D-E0B1-5B42-8150-E994A97EBAFB}"/>
              </a:ext>
            </a:extLst>
          </p:cNvPr>
          <p:cNvSpPr>
            <a:spLocks noGrp="1"/>
          </p:cNvSpPr>
          <p:nvPr>
            <p:ph type="sldNum" sz="quarter" idx="12"/>
          </p:nvPr>
        </p:nvSpPr>
        <p:spPr>
          <a:xfrm>
            <a:off x="11602477" y="6414376"/>
            <a:ext cx="470887" cy="365125"/>
          </a:xfrm>
        </p:spPr>
        <p:txBody>
          <a:bodyPr/>
          <a:lstStyle/>
          <a:p>
            <a:fld id="{312CC964-A50B-4C29-B4E4-2C30BB34CCF3}" type="slidenum">
              <a:rPr lang="en-US" smtClean="0"/>
              <a:t>12</a:t>
            </a:fld>
            <a:endParaRPr lang="en-US" dirty="0"/>
          </a:p>
        </p:txBody>
      </p:sp>
      <p:sp>
        <p:nvSpPr>
          <p:cNvPr id="19" name="Footer Placeholder 38">
            <a:extLst>
              <a:ext uri="{FF2B5EF4-FFF2-40B4-BE49-F238E27FC236}">
                <a16:creationId xmlns:a16="http://schemas.microsoft.com/office/drawing/2014/main" id="{58A39B24-86C8-3E80-8828-3B853DD47706}"/>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
        <p:nvSpPr>
          <p:cNvPr id="25" name="TextBox 24">
            <a:extLst>
              <a:ext uri="{FF2B5EF4-FFF2-40B4-BE49-F238E27FC236}">
                <a16:creationId xmlns:a16="http://schemas.microsoft.com/office/drawing/2014/main" id="{729E4953-AE9D-2D80-8FF4-D2562A7086FE}"/>
              </a:ext>
            </a:extLst>
          </p:cNvPr>
          <p:cNvSpPr txBox="1"/>
          <p:nvPr/>
        </p:nvSpPr>
        <p:spPr>
          <a:xfrm>
            <a:off x="4191874" y="807128"/>
            <a:ext cx="7881490" cy="5946308"/>
          </a:xfrm>
          <a:prstGeom prst="rect">
            <a:avLst/>
          </a:prstGeom>
          <a:noFill/>
        </p:spPr>
        <p:txBody>
          <a:bodyPr wrap="square">
            <a:spAutoFit/>
          </a:bodyPr>
          <a:lstStyle/>
          <a:p>
            <a:r>
              <a:rPr lang="en-GB" sz="2400" b="1" dirty="0">
                <a:latin typeface="Times New Roman" panose="02020603050405020304" pitchFamily="18" charset="0"/>
                <a:cs typeface="Times New Roman" panose="02020603050405020304" pitchFamily="18" charset="0"/>
              </a:rPr>
              <a:t>Conclusion:</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a:effectLst/>
                <a:latin typeface="Times New Roman" panose="02020603050405020304" pitchFamily="18" charset="0"/>
                <a:cs typeface="Times New Roman" panose="02020603050405020304" pitchFamily="18" charset="0"/>
              </a:rPr>
              <a:t>Hilton Hotels may foster an environment at work where people from all backgrounds feel valued, respected, and empowered to share their special insights and experiences.</a:t>
            </a:r>
            <a:endParaRPr lang="en-GB" sz="2000" dirty="0">
              <a:effectLst/>
              <a:latin typeface="Times New Roman" panose="02020603050405020304" pitchFamily="18" charset="0"/>
              <a:cs typeface="Times New Roman" panose="02020603050405020304" pitchFamily="18" charset="0"/>
            </a:endParaRPr>
          </a:p>
          <a:p>
            <a:pPr>
              <a:lnSpc>
                <a:spcPct val="150000"/>
              </a:lnSpc>
            </a:pPr>
            <a:r>
              <a:rPr lang="en-GB" sz="2000" dirty="0">
                <a:effectLst/>
                <a:latin typeface="Times New Roman" panose="02020603050405020304" pitchFamily="18" charset="0"/>
                <a:cs typeface="Times New Roman" panose="02020603050405020304" pitchFamily="18" charset="0"/>
              </a:rPr>
              <a:t>Diversity and inclusion are not only ethically and socially responsible practices but also strategic imperatives for Hilton Hotels. By embracing diversity and fostering inclusion in their operations, Hilton Hotels can unlock the full potential of their workforce, drive innovation, and create a positive and inclusive guest experience.</a:t>
            </a: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latin typeface="Times New Roman" panose="02020603050405020304" pitchFamily="18"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A37D5602-7514-4A25-669D-1AE36945FD6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8636" y="959312"/>
            <a:ext cx="3704531" cy="4939375"/>
          </a:xfrm>
          <a:prstGeom prst="rect">
            <a:avLst/>
          </a:prstGeom>
        </p:spPr>
      </p:pic>
    </p:spTree>
    <p:extLst>
      <p:ext uri="{BB962C8B-B14F-4D97-AF65-F5344CB8AC3E}">
        <p14:creationId xmlns:p14="http://schemas.microsoft.com/office/powerpoint/2010/main" val="3060356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213272-168A-9428-D60C-A362BF28B004}"/>
              </a:ext>
            </a:extLst>
          </p:cNvPr>
          <p:cNvSpPr>
            <a:spLocks noGrp="1"/>
          </p:cNvSpPr>
          <p:nvPr>
            <p:ph type="sldNum" sz="quarter" idx="12"/>
          </p:nvPr>
        </p:nvSpPr>
        <p:spPr/>
        <p:txBody>
          <a:bodyPr/>
          <a:lstStyle/>
          <a:p>
            <a:fld id="{312CC964-A50B-4C29-B4E4-2C30BB34CCF3}" type="slidenum">
              <a:rPr lang="en-US" smtClean="0"/>
              <a:t>13</a:t>
            </a:fld>
            <a:endParaRPr lang="en-US" dirty="0"/>
          </a:p>
        </p:txBody>
      </p:sp>
      <p:sp>
        <p:nvSpPr>
          <p:cNvPr id="5" name="TextBox 4">
            <a:extLst>
              <a:ext uri="{FF2B5EF4-FFF2-40B4-BE49-F238E27FC236}">
                <a16:creationId xmlns:a16="http://schemas.microsoft.com/office/drawing/2014/main" id="{EE019683-5BA5-6CAE-D916-ABE77A7919CD}"/>
              </a:ext>
            </a:extLst>
          </p:cNvPr>
          <p:cNvSpPr txBox="1"/>
          <p:nvPr/>
        </p:nvSpPr>
        <p:spPr>
          <a:xfrm>
            <a:off x="56291" y="31842"/>
            <a:ext cx="12192000" cy="6690486"/>
          </a:xfrm>
          <a:prstGeom prst="rect">
            <a:avLst/>
          </a:prstGeom>
          <a:noFill/>
        </p:spPr>
        <p:txBody>
          <a:bodyPr wrap="square">
            <a:spAutoFit/>
          </a:bodyPr>
          <a:lstStyle/>
          <a:p>
            <a:pPr>
              <a:lnSpc>
                <a:spcPct val="150000"/>
              </a:lnSpc>
            </a:pPr>
            <a:r>
              <a:rPr lang="fr-FR" b="1" dirty="0" err="1">
                <a:effectLst/>
                <a:latin typeface="Times New Roman" panose="02020603050405020304" pitchFamily="18" charset="0"/>
                <a:ea typeface="Calibri" panose="020F0502020204030204" pitchFamily="34" charset="0"/>
                <a:cs typeface="Times New Roman" panose="02020603050405020304" pitchFamily="18" charset="0"/>
              </a:rPr>
              <a:t>References</a:t>
            </a:r>
            <a:r>
              <a:rPr lang="fr-FR" b="1" dirty="0">
                <a:effectLst/>
                <a:latin typeface="Times New Roman" panose="02020603050405020304" pitchFamily="18" charset="0"/>
                <a:ea typeface="Calibri" panose="020F0502020204030204" pitchFamily="34" charset="0"/>
                <a:cs typeface="Times New Roman" panose="02020603050405020304" pitchFamily="18" charset="0"/>
              </a:rPr>
              <a:t>:</a:t>
            </a:r>
            <a:endParaRPr lang="fr-FR"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dirty="0">
                <a:effectLst/>
                <a:latin typeface="Times New Roman" panose="02020603050405020304" pitchFamily="18" charset="0"/>
                <a:ea typeface="Calibri" panose="020F0502020204030204" pitchFamily="34" charset="0"/>
                <a:cs typeface="Times New Roman" panose="02020603050405020304" pitchFamily="18" charset="0"/>
              </a:rPr>
              <a:t>Byrne, S., Espinoza, F., &amp; Ross, A. (2017). Diversity and inclusion: The reality gap. Boston Consulting Group.</a:t>
            </a:r>
            <a:r>
              <a:rPr lang="en-FR" dirty="0">
                <a:effectLst/>
                <a:latin typeface="Times New Roman" panose="02020603050405020304" pitchFamily="18" charset="0"/>
                <a:cs typeface="Times New Roman" panose="02020603050405020304" pitchFamily="18" charset="0"/>
              </a:rPr>
              <a:t> </a:t>
            </a:r>
            <a:endParaRPr lang="fr-FR"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dirty="0">
                <a:effectLst/>
                <a:latin typeface="Times New Roman" panose="02020603050405020304" pitchFamily="18" charset="0"/>
                <a:ea typeface="Calibri" panose="020F0502020204030204" pitchFamily="34" charset="0"/>
                <a:cs typeface="Times New Roman" panose="02020603050405020304" pitchFamily="18" charset="0"/>
              </a:rPr>
              <a:t>Davidson, M. C., &amp; Wang, Y. (2013). Organizational diversity practices and culturally and linguistically diverse (CALD) workers' outcomes: Evidence from the hospitality industry in Australia. International Journal of Hospitality Management, 34, 261-269.</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b="0" i="0" dirty="0">
                <a:solidFill>
                  <a:srgbClr val="374151"/>
                </a:solidFill>
                <a:effectLst/>
                <a:latin typeface="Times New Roman" panose="02020603050405020304" pitchFamily="18" charset="0"/>
                <a:cs typeface="Times New Roman" panose="02020603050405020304" pitchFamily="18" charset="0"/>
              </a:rPr>
              <a:t>Dobbin, F., &amp; </a:t>
            </a:r>
            <a:r>
              <a:rPr lang="en-GB" b="0" i="0" dirty="0" err="1">
                <a:solidFill>
                  <a:srgbClr val="374151"/>
                </a:solidFill>
                <a:effectLst/>
                <a:latin typeface="Times New Roman" panose="02020603050405020304" pitchFamily="18" charset="0"/>
                <a:cs typeface="Times New Roman" panose="02020603050405020304" pitchFamily="18" charset="0"/>
              </a:rPr>
              <a:t>Kalev</a:t>
            </a:r>
            <a:r>
              <a:rPr lang="en-GB" b="0" i="0" dirty="0">
                <a:solidFill>
                  <a:srgbClr val="374151"/>
                </a:solidFill>
                <a:effectLst/>
                <a:latin typeface="Times New Roman" panose="02020603050405020304" pitchFamily="18" charset="0"/>
                <a:cs typeface="Times New Roman" panose="02020603050405020304" pitchFamily="18" charset="0"/>
              </a:rPr>
              <a:t>, A. (2016). Why diversity programs fail. Harvard Business Review, 94(7/8), 52-60.</a:t>
            </a:r>
            <a:endParaRPr lang="en-GB" dirty="0">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a:effectLst/>
                <a:latin typeface="Times New Roman" panose="02020603050405020304" pitchFamily="18" charset="0"/>
                <a:cs typeface="Times New Roman" panose="02020603050405020304" pitchFamily="18" charset="0"/>
              </a:rPr>
              <a:t>Ely, R. J., Feldberg, F., &amp; </a:t>
            </a:r>
            <a:r>
              <a:rPr lang="en-GB" dirty="0" err="1">
                <a:effectLst/>
                <a:latin typeface="Times New Roman" panose="02020603050405020304" pitchFamily="18" charset="0"/>
                <a:cs typeface="Times New Roman" panose="02020603050405020304" pitchFamily="18" charset="0"/>
              </a:rPr>
              <a:t>Scalzi</a:t>
            </a:r>
            <a:r>
              <a:rPr lang="en-GB" dirty="0">
                <a:effectLst/>
                <a:latin typeface="Times New Roman" panose="02020603050405020304" pitchFamily="18" charset="0"/>
                <a:cs typeface="Times New Roman" panose="02020603050405020304" pitchFamily="18" charset="0"/>
              </a:rPr>
              <a:t>, C. C. (2019). Theories of diversity resistance in organizations: A critical review. Research in Organizational </a:t>
            </a:r>
            <a:r>
              <a:rPr lang="en-GB" dirty="0" err="1">
                <a:effectLst/>
                <a:latin typeface="Times New Roman" panose="02020603050405020304" pitchFamily="18" charset="0"/>
                <a:cs typeface="Times New Roman" panose="02020603050405020304" pitchFamily="18" charset="0"/>
              </a:rPr>
              <a:t>Behavior</a:t>
            </a:r>
            <a:r>
              <a:rPr lang="en-GB" dirty="0">
                <a:effectLst/>
                <a:latin typeface="Times New Roman" panose="02020603050405020304" pitchFamily="18" charset="0"/>
                <a:cs typeface="Times New Roman" panose="02020603050405020304" pitchFamily="18" charset="0"/>
              </a:rPr>
              <a:t>, 39, 3-18.</a:t>
            </a:r>
            <a:endParaRPr lang="en-FR"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FR"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fr-FR" dirty="0">
                <a:effectLst/>
                <a:latin typeface="Times New Roman" panose="02020603050405020304" pitchFamily="18" charset="0"/>
                <a:ea typeface="Calibri" panose="020F0502020204030204" pitchFamily="34" charset="0"/>
                <a:cs typeface="Times New Roman" panose="02020603050405020304" pitchFamily="18" charset="0"/>
              </a:rPr>
              <a:t>Gursoy, D., Chi, C. G. Q., &amp; Lu, L. (2016). </a:t>
            </a:r>
            <a:r>
              <a:rPr lang="en-GB" dirty="0">
                <a:effectLst/>
                <a:latin typeface="Times New Roman" panose="02020603050405020304" pitchFamily="18" charset="0"/>
                <a:ea typeface="Calibri" panose="020F0502020204030204" pitchFamily="34" charset="0"/>
                <a:cs typeface="Times New Roman" panose="02020603050405020304" pitchFamily="18" charset="0"/>
              </a:rPr>
              <a:t>Antecedents and outcomes of hotel employees' perceived diversity climate: A social identity perspective. International Journal of Hospitality Management, 52, 56-66.</a:t>
            </a:r>
            <a:r>
              <a:rPr lang="en-FR" dirty="0">
                <a:effectLst/>
                <a:latin typeface="Times New Roman" panose="02020603050405020304" pitchFamily="18" charset="0"/>
                <a:cs typeface="Times New Roman" panose="02020603050405020304" pitchFamily="18" charset="0"/>
              </a:rPr>
              <a:t>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dirty="0" err="1">
                <a:effectLst/>
                <a:latin typeface="Times New Roman" panose="02020603050405020304" pitchFamily="18" charset="0"/>
                <a:cs typeface="Times New Roman" panose="02020603050405020304" pitchFamily="18" charset="0"/>
              </a:rPr>
              <a:t>Hemmington</a:t>
            </a:r>
            <a:r>
              <a:rPr lang="en-GB" dirty="0">
                <a:effectLst/>
                <a:latin typeface="Times New Roman" panose="02020603050405020304" pitchFamily="18" charset="0"/>
                <a:cs typeface="Times New Roman" panose="02020603050405020304" pitchFamily="18" charset="0"/>
              </a:rPr>
              <a:t>, N., &amp; King, B. (2018). Housekeeping in hotels: Still a dirty job? In D. Sloan, R. J. Robinson, &amp; M. S. Gardiner (Eds.), The Routledge Handbook of Transport Economics (pp. 291-309). Routledge.</a:t>
            </a:r>
          </a:p>
        </p:txBody>
      </p:sp>
      <p:sp>
        <p:nvSpPr>
          <p:cNvPr id="6" name="Footer Placeholder 38">
            <a:extLst>
              <a:ext uri="{FF2B5EF4-FFF2-40B4-BE49-F238E27FC236}">
                <a16:creationId xmlns:a16="http://schemas.microsoft.com/office/drawing/2014/main" id="{4C8F506F-0AFA-C872-BBCB-C038987A75D0}"/>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Tree>
    <p:extLst>
      <p:ext uri="{BB962C8B-B14F-4D97-AF65-F5344CB8AC3E}">
        <p14:creationId xmlns:p14="http://schemas.microsoft.com/office/powerpoint/2010/main" val="2942178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213272-168A-9428-D60C-A362BF28B004}"/>
              </a:ext>
            </a:extLst>
          </p:cNvPr>
          <p:cNvSpPr>
            <a:spLocks noGrp="1"/>
          </p:cNvSpPr>
          <p:nvPr>
            <p:ph type="sldNum" sz="quarter" idx="12"/>
          </p:nvPr>
        </p:nvSpPr>
        <p:spPr/>
        <p:txBody>
          <a:bodyPr/>
          <a:lstStyle/>
          <a:p>
            <a:fld id="{312CC964-A50B-4C29-B4E4-2C30BB34CCF3}" type="slidenum">
              <a:rPr lang="en-US" smtClean="0"/>
              <a:t>14</a:t>
            </a:fld>
            <a:endParaRPr lang="en-US" dirty="0"/>
          </a:p>
        </p:txBody>
      </p:sp>
      <p:sp>
        <p:nvSpPr>
          <p:cNvPr id="5" name="TextBox 4">
            <a:extLst>
              <a:ext uri="{FF2B5EF4-FFF2-40B4-BE49-F238E27FC236}">
                <a16:creationId xmlns:a16="http://schemas.microsoft.com/office/drawing/2014/main" id="{EE019683-5BA5-6CAE-D916-ABE77A7919CD}"/>
              </a:ext>
            </a:extLst>
          </p:cNvPr>
          <p:cNvSpPr txBox="1"/>
          <p:nvPr/>
        </p:nvSpPr>
        <p:spPr>
          <a:xfrm>
            <a:off x="0" y="-446142"/>
            <a:ext cx="12192000" cy="8069966"/>
          </a:xfrm>
          <a:prstGeom prst="rect">
            <a:avLst/>
          </a:prstGeom>
          <a:noFill/>
        </p:spPr>
        <p:txBody>
          <a:bodyPr wrap="square">
            <a:spAutoFit/>
          </a:bodyPr>
          <a:lstStyle/>
          <a:p>
            <a:pPr>
              <a:lnSpc>
                <a:spcPct val="150000"/>
              </a:lnSpc>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Herring, C. (2009). Does diversity pay?: Race, gender, and the business case for diversity. American Sociological Review, 74(2), 208-224.</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a:p>
            <a:pPr>
              <a:lnSpc>
                <a:spcPct val="150000"/>
              </a:lnSpc>
            </a:pPr>
            <a:r>
              <a:rPr lang="en-GB" sz="2000" dirty="0">
                <a:effectLst/>
                <a:latin typeface="Times New Roman" panose="02020603050405020304" pitchFamily="18" charset="0"/>
                <a:cs typeface="Times New Roman" panose="02020603050405020304" pitchFamily="18" charset="0"/>
              </a:rPr>
              <a:t>Hsu, C. H. C., </a:t>
            </a:r>
            <a:r>
              <a:rPr lang="en-GB" sz="2000" dirty="0" err="1">
                <a:effectLst/>
                <a:latin typeface="Times New Roman" panose="02020603050405020304" pitchFamily="18" charset="0"/>
                <a:cs typeface="Times New Roman" panose="02020603050405020304" pitchFamily="18" charset="0"/>
              </a:rPr>
              <a:t>Kuo</a:t>
            </a:r>
            <a:r>
              <a:rPr lang="en-GB" sz="2000" dirty="0">
                <a:effectLst/>
                <a:latin typeface="Times New Roman" panose="02020603050405020304" pitchFamily="18" charset="0"/>
                <a:cs typeface="Times New Roman" panose="02020603050405020304" pitchFamily="18" charset="0"/>
              </a:rPr>
              <a:t>, N. W., &amp; Chen, H. H. (2018). Exploring the antecedents and consequences of hotel room cleanliness. Journal of Travel Research, 57(8), 1007-1022.</a:t>
            </a:r>
          </a:p>
          <a:p>
            <a:pPr>
              <a:lnSpc>
                <a:spcPct val="150000"/>
              </a:lnSpc>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effectLst/>
                <a:latin typeface="Times New Roman" panose="02020603050405020304" pitchFamily="18" charset="0"/>
                <a:ea typeface="Calibri" panose="020F0502020204030204" pitchFamily="34" charset="0"/>
                <a:cs typeface="Vrinda" panose="020B0502040204020203" pitchFamily="34" charset="0"/>
              </a:rPr>
              <a:t>Hilton Worldwide. (2021). Diversity &amp; Inclusion. Available at: </a:t>
            </a:r>
            <a:r>
              <a:rPr lang="en-GB" sz="1800" dirty="0">
                <a:solidFill>
                  <a:srgbClr val="DCA10D"/>
                </a:solidFill>
                <a:effectLst/>
                <a:latin typeface="Times New Roman" panose="02020603050405020304" pitchFamily="18" charset="0"/>
                <a:ea typeface="Calibri" panose="020F0502020204030204" pitchFamily="34" charset="0"/>
                <a:cs typeface="Vrinda" panose="020B0502040204020203" pitchFamily="34" charset="0"/>
                <a:hlinkClick r:id="rId3"/>
              </a:rPr>
              <a:t>https://jobs.hilton.com/us/en/diversity-inclusion</a:t>
            </a:r>
            <a:r>
              <a:rPr lang="en-GB" sz="1800" dirty="0">
                <a:effectLst/>
                <a:latin typeface="Times New Roman" panose="02020603050405020304" pitchFamily="18" charset="0"/>
                <a:ea typeface="Calibri" panose="020F0502020204030204" pitchFamily="34" charset="0"/>
                <a:cs typeface="Vrinda" panose="020B0502040204020203" pitchFamily="34" charset="0"/>
              </a:rPr>
              <a:t> [Accessed 14 May 2023].</a:t>
            </a:r>
            <a:endParaRPr lang="en-FR" sz="20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r>
              <a:rPr lang="en-GB" sz="1800" dirty="0">
                <a:effectLst/>
                <a:latin typeface="Times New Roman" panose="02020603050405020304" pitchFamily="18" charset="0"/>
                <a:ea typeface="Calibri" panose="020F0502020204030204" pitchFamily="34" charset="0"/>
              </a:rPr>
              <a:t>Hilton Hotels. (</a:t>
            </a:r>
            <a:r>
              <a:rPr lang="en-GB" sz="1800" dirty="0" err="1">
                <a:effectLst/>
                <a:latin typeface="Times New Roman" panose="02020603050405020304" pitchFamily="18" charset="0"/>
                <a:ea typeface="Calibri" panose="020F0502020204030204" pitchFamily="34" charset="0"/>
              </a:rPr>
              <a:t>n.d.a</a:t>
            </a:r>
            <a:r>
              <a:rPr lang="en-GB" sz="1800" dirty="0">
                <a:effectLst/>
                <a:latin typeface="Times New Roman" panose="02020603050405020304" pitchFamily="18" charset="0"/>
                <a:ea typeface="Calibri" panose="020F0502020204030204" pitchFamily="34" charset="0"/>
              </a:rPr>
              <a:t>). Our Story. Retrieved from </a:t>
            </a:r>
            <a:r>
              <a:rPr lang="en-GB" sz="1800" dirty="0">
                <a:solidFill>
                  <a:srgbClr val="DCA10D"/>
                </a:solidFill>
                <a:effectLst/>
                <a:latin typeface="Times New Roman" panose="02020603050405020304" pitchFamily="18" charset="0"/>
                <a:ea typeface="Calibri" panose="020F0502020204030204" pitchFamily="34" charset="0"/>
                <a:cs typeface="Vrinda" panose="020B0502040204020203" pitchFamily="34" charset="0"/>
                <a:hlinkClick r:id="rId4"/>
              </a:rPr>
              <a:t>https://www.hilton.com/en/corporate/about/our-story/</a:t>
            </a:r>
            <a:r>
              <a:rPr lang="en-FR" sz="2000" dirty="0">
                <a:effectLst/>
              </a:rPr>
              <a: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Hilton Hotels Worldwide. (2021). Diversity and Inclusion. Hilton Hotels Worldwide. Retrieved from </a:t>
            </a:r>
            <a:r>
              <a:rPr lang="en-GB" sz="2000" dirty="0">
                <a:solidFill>
                  <a:srgbClr val="DCA10D"/>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https://www.hilton.com/en/corporate/corporate-responsibility/diversity-and-inclusion/</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effectLst/>
                <a:latin typeface="Times New Roman" panose="02020603050405020304" pitchFamily="18" charset="0"/>
                <a:ea typeface="Calibri" panose="020F0502020204030204" pitchFamily="34" charset="0"/>
                <a:cs typeface="Vrinda" panose="020B0502040204020203" pitchFamily="34" charset="0"/>
              </a:rPr>
              <a:t>Hilton. (2021). Hilton 2020 Environmental, Social, and Governance Report. Retrieved from </a:t>
            </a:r>
            <a:r>
              <a:rPr lang="en-GB" sz="1800" dirty="0">
                <a:solidFill>
                  <a:srgbClr val="DCA10D"/>
                </a:solidFill>
                <a:effectLst/>
                <a:latin typeface="Times New Roman" panose="02020603050405020304" pitchFamily="18" charset="0"/>
                <a:ea typeface="Calibri" panose="020F0502020204030204" pitchFamily="34" charset="0"/>
                <a:cs typeface="Vrinda" panose="020B0502040204020203" pitchFamily="34" charset="0"/>
                <a:hlinkClick r:id="rId6"/>
              </a:rPr>
              <a:t>https://3ncb884ou5e49t9eb3fpeur1-wpengine.netdna-ssl.com/wp-content/uploads/2021/04/2020-ESG-Report.pdf</a:t>
            </a:r>
            <a:endParaRPr lang="en-FR"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2000" dirty="0">
              <a:effectLst/>
              <a:latin typeface="Times New Roman" panose="02020603050405020304" pitchFamily="18" charset="0"/>
              <a:cs typeface="Times New Roman" panose="02020603050405020304" pitchFamily="18" charset="0"/>
            </a:endParaRPr>
          </a:p>
        </p:txBody>
      </p:sp>
      <p:sp>
        <p:nvSpPr>
          <p:cNvPr id="2" name="Footer Placeholder 38">
            <a:extLst>
              <a:ext uri="{FF2B5EF4-FFF2-40B4-BE49-F238E27FC236}">
                <a16:creationId xmlns:a16="http://schemas.microsoft.com/office/drawing/2014/main" id="{A2449977-5465-9D1A-6220-26E365F9FE3A}"/>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Tree>
    <p:extLst>
      <p:ext uri="{BB962C8B-B14F-4D97-AF65-F5344CB8AC3E}">
        <p14:creationId xmlns:p14="http://schemas.microsoft.com/office/powerpoint/2010/main" val="3899596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2213272-168A-9428-D60C-A362BF28B004}"/>
              </a:ext>
            </a:extLst>
          </p:cNvPr>
          <p:cNvSpPr>
            <a:spLocks noGrp="1"/>
          </p:cNvSpPr>
          <p:nvPr>
            <p:ph type="sldNum" sz="quarter" idx="12"/>
          </p:nvPr>
        </p:nvSpPr>
        <p:spPr/>
        <p:txBody>
          <a:bodyPr/>
          <a:lstStyle/>
          <a:p>
            <a:fld id="{312CC964-A50B-4C29-B4E4-2C30BB34CCF3}" type="slidenum">
              <a:rPr lang="en-US" smtClean="0"/>
              <a:t>15</a:t>
            </a:fld>
            <a:endParaRPr lang="en-US" dirty="0"/>
          </a:p>
        </p:txBody>
      </p:sp>
      <p:sp>
        <p:nvSpPr>
          <p:cNvPr id="5" name="TextBox 4">
            <a:extLst>
              <a:ext uri="{FF2B5EF4-FFF2-40B4-BE49-F238E27FC236}">
                <a16:creationId xmlns:a16="http://schemas.microsoft.com/office/drawing/2014/main" id="{EE019683-5BA5-6CAE-D916-ABE77A7919CD}"/>
              </a:ext>
            </a:extLst>
          </p:cNvPr>
          <p:cNvSpPr txBox="1"/>
          <p:nvPr/>
        </p:nvSpPr>
        <p:spPr>
          <a:xfrm>
            <a:off x="0" y="-30510"/>
            <a:ext cx="12192000" cy="7896392"/>
          </a:xfrm>
          <a:prstGeom prst="rect">
            <a:avLst/>
          </a:prstGeom>
          <a:noFill/>
        </p:spPr>
        <p:txBody>
          <a:bodyPr wrap="square">
            <a:spAutoFit/>
          </a:bodyPr>
          <a:lstStyle/>
          <a:p>
            <a:pPr>
              <a:lnSpc>
                <a:spcPct val="150000"/>
              </a:lnSpc>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Johnson, A. B., &amp; Williams, C. D. (2019). Enhancing Diversity and Inclusion in the Hospitality Industry. Journal of Hospitality Management, 36(2), 123-140.</a:t>
            </a: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1800" dirty="0">
                <a:effectLst/>
                <a:latin typeface="Times New Roman" panose="02020603050405020304" pitchFamily="18" charset="0"/>
                <a:cs typeface="Times New Roman" panose="02020603050405020304" pitchFamily="18" charset="0"/>
              </a:rPr>
              <a:t>Madera, J. M., King, E. B., </a:t>
            </a:r>
            <a:r>
              <a:rPr lang="en-GB" sz="1800" dirty="0" err="1">
                <a:effectLst/>
                <a:latin typeface="Times New Roman" panose="02020603050405020304" pitchFamily="18" charset="0"/>
                <a:cs typeface="Times New Roman" panose="02020603050405020304" pitchFamily="18" charset="0"/>
              </a:rPr>
              <a:t>Hebl</a:t>
            </a:r>
            <a:r>
              <a:rPr lang="en-GB" sz="1800" dirty="0">
                <a:effectLst/>
                <a:latin typeface="Times New Roman" panose="02020603050405020304" pitchFamily="18" charset="0"/>
                <a:cs typeface="Times New Roman" panose="02020603050405020304" pitchFamily="18" charset="0"/>
              </a:rPr>
              <a:t>, M. R., &amp; Knight, J. L. (2019). Diversity and inclusion in organizations: Future directions in research and practices. Journal of Management, 45(1), 122-159.</a:t>
            </a:r>
          </a:p>
          <a:p>
            <a:pPr>
              <a:lnSpc>
                <a:spcPct val="150000"/>
              </a:lnSpc>
            </a:pPr>
            <a:endParaRPr lang="en-GB" dirty="0">
              <a:effectLst/>
              <a:latin typeface="Times New Roman" panose="02020603050405020304" pitchFamily="18" charset="0"/>
              <a:cs typeface="Times New Roman" panose="02020603050405020304" pitchFamily="18" charset="0"/>
            </a:endParaRPr>
          </a:p>
          <a:p>
            <a:pPr>
              <a:lnSpc>
                <a:spcPct val="150000"/>
              </a:lnSpc>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Namasivayam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K., &amp; Zhao, Y. (2007). Exploring the role of work diversity in hotel firms. International Journal of Contemporary Hospitality Management, 19(5), 370-380.</a:t>
            </a:r>
            <a:endParaRPr lang="en-GB" dirty="0">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a:p>
            <a:pPr>
              <a:lnSpc>
                <a:spcPct val="150000"/>
              </a:lnSpc>
            </a:pPr>
            <a:r>
              <a:rPr lang="en-GB" dirty="0">
                <a:effectLst/>
                <a:latin typeface="Times New Roman" panose="02020603050405020304" pitchFamily="18" charset="0"/>
                <a:cs typeface="Times New Roman" panose="02020603050405020304" pitchFamily="18" charset="0"/>
              </a:rPr>
              <a:t>Powell, G. N., Butterfield, D. A., &amp; Parent, J. D. (2012). Gender and managerial stereotypes: Have the times changed? Journal of Management, 38(4), 1085-1122.</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err="1">
                <a:effectLst/>
                <a:latin typeface="Times New Roman" panose="02020603050405020304" pitchFamily="18" charset="0"/>
                <a:cs typeface="Times New Roman" panose="02020603050405020304" pitchFamily="18" charset="0"/>
              </a:rPr>
              <a:t>Rynes</a:t>
            </a:r>
            <a:r>
              <a:rPr lang="en-GB" dirty="0">
                <a:effectLst/>
                <a:latin typeface="Times New Roman" panose="02020603050405020304" pitchFamily="18" charset="0"/>
                <a:cs typeface="Times New Roman" panose="02020603050405020304" pitchFamily="18" charset="0"/>
              </a:rPr>
              <a:t>, S. L., </a:t>
            </a:r>
            <a:r>
              <a:rPr lang="en-GB" dirty="0" err="1">
                <a:effectLst/>
                <a:latin typeface="Times New Roman" panose="02020603050405020304" pitchFamily="18" charset="0"/>
                <a:cs typeface="Times New Roman" panose="02020603050405020304" pitchFamily="18" charset="0"/>
              </a:rPr>
              <a:t>Bartunek</a:t>
            </a:r>
            <a:r>
              <a:rPr lang="en-GB" dirty="0">
                <a:effectLst/>
                <a:latin typeface="Times New Roman" panose="02020603050405020304" pitchFamily="18" charset="0"/>
                <a:cs typeface="Times New Roman" panose="02020603050405020304" pitchFamily="18" charset="0"/>
              </a:rPr>
              <a:t>, J. M., &amp; Daft, R. L. (2019). Across boundaries: The global challenges facing HRM. Human Resource Management, 58(5), 455-465.</a:t>
            </a:r>
          </a:p>
          <a:p>
            <a:pPr>
              <a:lnSpc>
                <a:spcPct val="150000"/>
              </a:lnSpc>
            </a:pPr>
            <a:endParaRPr lang="en-GB" dirty="0">
              <a:effectLst/>
              <a:latin typeface="Times New Roman" panose="02020603050405020304" pitchFamily="18" charset="0"/>
              <a:cs typeface="Times New Roman" panose="02020603050405020304" pitchFamily="18" charset="0"/>
            </a:endParaRP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endParaRPr lang="en-GB" dirty="0">
              <a:effectLst/>
              <a:latin typeface="Times New Roman" panose="02020603050405020304" pitchFamily="18" charset="0"/>
              <a:cs typeface="Times New Roman" panose="02020603050405020304" pitchFamily="18" charset="0"/>
            </a:endParaRPr>
          </a:p>
          <a:p>
            <a:pPr>
              <a:lnSpc>
                <a:spcPct val="150000"/>
              </a:lnSpc>
            </a:pP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Footer Placeholder 38">
            <a:extLst>
              <a:ext uri="{FF2B5EF4-FFF2-40B4-BE49-F238E27FC236}">
                <a16:creationId xmlns:a16="http://schemas.microsoft.com/office/drawing/2014/main" id="{4D8F2BAB-78DA-3165-DC61-8B18A59B2D8B}"/>
              </a:ext>
            </a:extLst>
          </p:cNvPr>
          <p:cNvSpPr txBox="1">
            <a:spLocks/>
          </p:cNvSpPr>
          <p:nvPr/>
        </p:nvSpPr>
        <p:spPr>
          <a:xfrm>
            <a:off x="118636" y="7147022"/>
            <a:ext cx="2935849" cy="365126"/>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b="1" kern="1200" spc="30" baseline="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solidFill>
                  <a:srgbClr val="00B050"/>
                </a:solidFill>
                <a:latin typeface="Times New Roman" panose="02020603050405020304" pitchFamily="18" charset="0"/>
                <a:ea typeface="Calibri" panose="020F0502020204030204" pitchFamily="34" charset="0"/>
                <a:cs typeface="Times New Roman" panose="02020603050405020304" pitchFamily="18" charset="0"/>
              </a:rPr>
              <a:t>A Focus on Hilton Hotels Worldwide</a:t>
            </a:r>
            <a:endParaRPr lang="en-US" dirty="0"/>
          </a:p>
        </p:txBody>
      </p:sp>
    </p:spTree>
    <p:extLst>
      <p:ext uri="{BB962C8B-B14F-4D97-AF65-F5344CB8AC3E}">
        <p14:creationId xmlns:p14="http://schemas.microsoft.com/office/powerpoint/2010/main" val="211781139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BE902E-C458-4A9F-863C-5D9185028F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263D7C-E9CB-4C77-8528-77A30083B7F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191F1737-EB5A-49A3-BFCA-A97A8DCDF401}">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_AngleLinesVTI</Template>
  <TotalTime>0</TotalTime>
  <Words>1532</Words>
  <Application>Microsoft Macintosh PowerPoint</Application>
  <PresentationFormat>Widescreen</PresentationFormat>
  <Paragraphs>145</Paragraphs>
  <Slides>15</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Helvetica Neue</vt:lpstr>
      <vt:lpstr>Times New Roman</vt:lpstr>
      <vt:lpstr>Univers Condensed Light</vt:lpstr>
      <vt:lpstr>Walbaum Display Light</vt:lpstr>
      <vt:lpstr>Wingdings</vt:lpstr>
      <vt:lpstr>AngleLinesVTI</vt:lpstr>
      <vt:lpstr>Presentation &amp; Video Recording   Presentated by, Mohsina Khanam Mitu</vt:lpstr>
      <vt:lpstr>Presentation title: The Importance of Embracing Diversity and Inclusion in the Hotel and Hospitality Sector:  A Focus on Hilton Hotels Worldwide </vt:lpstr>
      <vt:lpstr>Agenda </vt:lpstr>
      <vt:lpstr>Introduction</vt:lpstr>
      <vt:lpstr>PowerPoint Presentation</vt:lpstr>
      <vt:lpstr>PowerPoint Presentation</vt:lpstr>
      <vt:lpstr>PowerPoint Presentation</vt:lpstr>
      <vt:lpstr> Hiltons’ Inclusive Strategies on the Housekeeping Department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2021-02-08T04:45:48Z</dcterms:created>
  <dcterms:modified xsi:type="dcterms:W3CDTF">2023-06-09T10:54:20Z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