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65" r:id="rId2"/>
    <p:sldId id="256" r:id="rId3"/>
    <p:sldId id="257" r:id="rId4"/>
    <p:sldId id="261" r:id="rId5"/>
    <p:sldId id="260" r:id="rId6"/>
    <p:sldId id="263" r:id="rId7"/>
    <p:sldId id="258" r:id="rId8"/>
    <p:sldId id="262" r:id="rId9"/>
    <p:sldId id="264" r:id="rId10"/>
    <p:sldId id="25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6" d="100"/>
          <a:sy n="96" d="100"/>
        </p:scale>
        <p:origin x="13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73534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2007944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58302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D7905-396E-4F54-87F6-521930413FC6}"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844229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D7905-396E-4F54-87F6-521930413FC6}" type="datetimeFigureOut">
              <a:rPr lang="en-GB" smtClean="0"/>
              <a:t>23/01/2023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17264538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1216695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462801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26872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FD7905-396E-4F54-87F6-521930413FC6}"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252440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FD7905-396E-4F54-87F6-521930413FC6}" type="datetimeFigureOut">
              <a:rPr lang="en-GB" smtClean="0"/>
              <a:t>23/01/2023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295386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28337154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3221433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8310984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105571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3136603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877422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D7905-396E-4F54-87F6-521930413FC6}" type="datetimeFigureOut">
              <a:rPr lang="en-GB" smtClean="0"/>
              <a:t>23/01/2023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46529D-E5BC-4375-8151-8B9C73041F9B}" type="slidenum">
              <a:rPr lang="en-GB" smtClean="0"/>
              <a:t>‹#›</a:t>
            </a:fld>
            <a:endParaRPr lang="en-GB"/>
          </a:p>
        </p:txBody>
      </p:sp>
    </p:spTree>
    <p:extLst>
      <p:ext uri="{BB962C8B-B14F-4D97-AF65-F5344CB8AC3E}">
        <p14:creationId xmlns:p14="http://schemas.microsoft.com/office/powerpoint/2010/main" val="8599424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964AB-02EA-18C9-FA09-B964894515EB}"/>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7EC160-68C5-49FB-C1FF-46A00EA17A02}"/>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EC1631-F4AD-0397-2F94-729ABB3B62D6}"/>
              </a:ext>
            </a:extLst>
          </p:cNvPr>
          <p:cNvSpPr>
            <a:spLocks noGrp="1"/>
          </p:cNvSpPr>
          <p:nvPr>
            <p:ph type="dt" sz="half" idx="10"/>
          </p:nvPr>
        </p:nvSpPr>
        <p:spPr/>
        <p:txBody>
          <a:bodyPr/>
          <a:lstStyle/>
          <a:p>
            <a:fld id="{BC10D571-6FD0-475B-A8DA-245EC5A3F998}" type="datetimeFigureOut">
              <a:rPr lang="en-GB" smtClean="0"/>
              <a:t>23/01/2023</a:t>
            </a:fld>
            <a:endParaRPr lang="en-GB"/>
          </a:p>
        </p:txBody>
      </p:sp>
      <p:sp>
        <p:nvSpPr>
          <p:cNvPr id="5" name="Footer Placeholder 4">
            <a:extLst>
              <a:ext uri="{FF2B5EF4-FFF2-40B4-BE49-F238E27FC236}">
                <a16:creationId xmlns:a16="http://schemas.microsoft.com/office/drawing/2014/main" id="{FFD38BF4-7BD8-BDB6-08E7-35C1C2CE75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9C975B-0D34-E930-271A-94043CA81972}"/>
              </a:ext>
            </a:extLst>
          </p:cNvPr>
          <p:cNvSpPr>
            <a:spLocks noGrp="1"/>
          </p:cNvSpPr>
          <p:nvPr>
            <p:ph type="sldNum" sz="quarter" idx="12"/>
          </p:nvPr>
        </p:nvSpPr>
        <p:spPr/>
        <p:txBody>
          <a:bodyPr/>
          <a:lstStyle/>
          <a:p>
            <a:fld id="{3EA74EDB-6B3D-47F7-B487-C083DD81C72E}" type="slidenum">
              <a:rPr lang="en-GB" smtClean="0"/>
              <a:t>‹#›</a:t>
            </a:fld>
            <a:endParaRPr lang="en-GB"/>
          </a:p>
        </p:txBody>
      </p:sp>
    </p:spTree>
    <p:extLst>
      <p:ext uri="{BB962C8B-B14F-4D97-AF65-F5344CB8AC3E}">
        <p14:creationId xmlns:p14="http://schemas.microsoft.com/office/powerpoint/2010/main" val="24197640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EFD7905-396E-4F54-87F6-521930413FC6}" type="datetimeFigureOut">
              <a:rPr lang="en-GB" smtClean="0"/>
              <a:t>23/01/2023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C46529D-E5BC-4375-8151-8B9C73041F9B}" type="slidenum">
              <a:rPr lang="en-GB" smtClean="0"/>
              <a:t>‹#›</a:t>
            </a:fld>
            <a:endParaRPr lang="en-GB"/>
          </a:p>
        </p:txBody>
      </p:sp>
    </p:spTree>
    <p:extLst>
      <p:ext uri="{BB962C8B-B14F-4D97-AF65-F5344CB8AC3E}">
        <p14:creationId xmlns:p14="http://schemas.microsoft.com/office/powerpoint/2010/main" val="1308677237"/>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aveibeenpwned.com/" TargetMode="External"/><Relationship Id="rId2" Type="http://schemas.openxmlformats.org/officeDocument/2006/relationships/hyperlink" Target="https://hwb.gov.wales/storage/85f69bca-0134-426d-bff1-c46b4c1d067b/digital-competence-framework-your" TargetMode="External"/><Relationship Id="rId1" Type="http://schemas.openxmlformats.org/officeDocument/2006/relationships/slideLayout" Target="../slideLayouts/slideLayout2.xml"/><Relationship Id="rId6" Type="http://schemas.openxmlformats.org/officeDocument/2006/relationships/hyperlink" Target="https://uowtsd.sharepoint.com/teams/Presentation60_GRP/Shared%20Documents/General/Recordings/New%20channel%20meeting-20230123_213556-Meeting%20Recording.mp4?web=1" TargetMode="External"/><Relationship Id="rId5" Type="http://schemas.openxmlformats.org/officeDocument/2006/relationships/hyperlink" Target="https://www.theguardian.com/society/2021/jan/31/vulnerable-children-most-at-risk-from-online-harm-report-finds" TargetMode="External"/><Relationship Id="rId4" Type="http://schemas.openxmlformats.org/officeDocument/2006/relationships/hyperlink" Target="https://us.norton.com/blog/malware/what-to-do-if-your-email-is-hack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B3C04D9-7610-DAB8-009B-74B6E5378754}"/>
              </a:ext>
            </a:extLst>
          </p:cNvPr>
          <p:cNvPicPr>
            <a:picLocks noGrp="1" noChangeAspect="1"/>
          </p:cNvPicPr>
          <p:nvPr>
            <p:ph idx="1"/>
          </p:nvPr>
        </p:nvPicPr>
        <p:blipFill rotWithShape="1">
          <a:blip r:embed="rId2"/>
          <a:srcRect l="23429" t="23746" r="24499" b="11365"/>
          <a:stretch/>
        </p:blipFill>
        <p:spPr>
          <a:xfrm>
            <a:off x="1632858" y="595755"/>
            <a:ext cx="8684030" cy="5909547"/>
          </a:xfrm>
        </p:spPr>
      </p:pic>
    </p:spTree>
    <p:extLst>
      <p:ext uri="{BB962C8B-B14F-4D97-AF65-F5344CB8AC3E}">
        <p14:creationId xmlns:p14="http://schemas.microsoft.com/office/powerpoint/2010/main" val="21145451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D63E5-94BE-A9BF-739A-5AC151F46500}"/>
              </a:ext>
            </a:extLst>
          </p:cNvPr>
          <p:cNvSpPr>
            <a:spLocks noGrp="1"/>
          </p:cNvSpPr>
          <p:nvPr>
            <p:ph type="ctrTitle"/>
          </p:nvPr>
        </p:nvSpPr>
        <p:spPr>
          <a:xfrm>
            <a:off x="139337" y="173129"/>
            <a:ext cx="6681746" cy="889317"/>
          </a:xfrm>
        </p:spPr>
        <p:txBody>
          <a:bodyPr>
            <a:normAutofit/>
          </a:bodyPr>
          <a:lstStyle/>
          <a:p>
            <a:r>
              <a:rPr lang="en-GB" sz="3200" dirty="0"/>
              <a:t>Links to the curriculum for Wales</a:t>
            </a:r>
          </a:p>
        </p:txBody>
      </p:sp>
      <p:sp>
        <p:nvSpPr>
          <p:cNvPr id="5" name="TextBox 4">
            <a:extLst>
              <a:ext uri="{FF2B5EF4-FFF2-40B4-BE49-F238E27FC236}">
                <a16:creationId xmlns:a16="http://schemas.microsoft.com/office/drawing/2014/main" id="{84613649-B774-88CE-2D5C-49714C0499B3}"/>
              </a:ext>
            </a:extLst>
          </p:cNvPr>
          <p:cNvSpPr txBox="1"/>
          <p:nvPr/>
        </p:nvSpPr>
        <p:spPr>
          <a:xfrm>
            <a:off x="827314" y="1358537"/>
            <a:ext cx="10755086" cy="4832092"/>
          </a:xfrm>
          <a:prstGeom prst="rect">
            <a:avLst/>
          </a:prstGeom>
          <a:noFill/>
        </p:spPr>
        <p:txBody>
          <a:bodyPr wrap="square" rtlCol="0">
            <a:spAutoFit/>
          </a:bodyPr>
          <a:lstStyle/>
          <a:p>
            <a:r>
              <a:rPr lang="en-GB" sz="2800" dirty="0"/>
              <a:t>.Health and Wellbeing- Practicing online and safety and raising awareness </a:t>
            </a:r>
          </a:p>
          <a:p>
            <a:r>
              <a:rPr lang="en-GB" sz="2800" dirty="0"/>
              <a:t>.Technology- independently using the Internet to search out information </a:t>
            </a:r>
          </a:p>
          <a:p>
            <a:r>
              <a:rPr lang="en-GB" sz="2800" dirty="0"/>
              <a:t>.Numeracy and literacy- Understanding the impact of language when on the internet </a:t>
            </a:r>
          </a:p>
          <a:p>
            <a:endParaRPr lang="en-GB" sz="2800" dirty="0"/>
          </a:p>
          <a:p>
            <a:r>
              <a:rPr lang="en-GB" sz="2800" dirty="0"/>
              <a:t>(Hwb, Curriculum for Wales)</a:t>
            </a:r>
          </a:p>
          <a:p>
            <a:endParaRPr lang="en-GB" sz="2800" dirty="0"/>
          </a:p>
          <a:p>
            <a:endParaRPr lang="en-GB" sz="2800" dirty="0"/>
          </a:p>
          <a:p>
            <a:endParaRPr lang="en-GB" sz="2800" dirty="0"/>
          </a:p>
        </p:txBody>
      </p:sp>
    </p:spTree>
    <p:extLst>
      <p:ext uri="{BB962C8B-B14F-4D97-AF65-F5344CB8AC3E}">
        <p14:creationId xmlns:p14="http://schemas.microsoft.com/office/powerpoint/2010/main" val="412374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B104A5-45D1-8973-004D-690DD55F5D89}"/>
              </a:ext>
            </a:extLst>
          </p:cNvPr>
          <p:cNvSpPr>
            <a:spLocks noGrp="1"/>
          </p:cNvSpPr>
          <p:nvPr>
            <p:ph type="title"/>
          </p:nvPr>
        </p:nvSpPr>
        <p:spPr/>
        <p:txBody>
          <a:bodyPr/>
          <a:lstStyle/>
          <a:p>
            <a:r>
              <a:rPr lang="en-GB" dirty="0"/>
              <a:t>Digital Competency frame work</a:t>
            </a:r>
          </a:p>
        </p:txBody>
      </p:sp>
      <p:sp>
        <p:nvSpPr>
          <p:cNvPr id="3" name="Content Placeholder 2">
            <a:extLst>
              <a:ext uri="{FF2B5EF4-FFF2-40B4-BE49-F238E27FC236}">
                <a16:creationId xmlns:a16="http://schemas.microsoft.com/office/drawing/2014/main" id="{DA60DB91-5EEE-1D9F-7141-EFD09A95A61E}"/>
              </a:ext>
            </a:extLst>
          </p:cNvPr>
          <p:cNvSpPr>
            <a:spLocks noGrp="1"/>
          </p:cNvSpPr>
          <p:nvPr>
            <p:ph idx="1"/>
          </p:nvPr>
        </p:nvSpPr>
        <p:spPr/>
        <p:txBody>
          <a:bodyPr/>
          <a:lstStyle/>
          <a:p>
            <a:r>
              <a:rPr lang="en-GB" sz="2800" dirty="0"/>
              <a:t>The lesson will positively affect learners’ interaction with the internet and will also help develop their digital learning abilities.</a:t>
            </a:r>
          </a:p>
          <a:p>
            <a:r>
              <a:rPr lang="en-GB" sz="2800" dirty="0"/>
              <a:t>Changing learners’ attitudes towards the internet and how there are risks, great opportunities, and valuable resources.</a:t>
            </a:r>
          </a:p>
          <a:p>
            <a:endParaRPr lang="en-GB" dirty="0"/>
          </a:p>
          <a:p>
            <a:endParaRPr lang="en-GB" dirty="0"/>
          </a:p>
          <a:p>
            <a:endParaRPr lang="en-GB" dirty="0"/>
          </a:p>
        </p:txBody>
      </p:sp>
    </p:spTree>
    <p:extLst>
      <p:ext uri="{BB962C8B-B14F-4D97-AF65-F5344CB8AC3E}">
        <p14:creationId xmlns:p14="http://schemas.microsoft.com/office/powerpoint/2010/main" val="2563455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673EA-8EAB-4C17-6A98-75D470468C81}"/>
              </a:ext>
            </a:extLst>
          </p:cNvPr>
          <p:cNvSpPr>
            <a:spLocks noGrp="1"/>
          </p:cNvSpPr>
          <p:nvPr>
            <p:ph type="title"/>
          </p:nvPr>
        </p:nvSpPr>
        <p:spPr/>
        <p:txBody>
          <a:bodyPr/>
          <a:lstStyle/>
          <a:p>
            <a:pPr marR="0" rtl="0"/>
            <a:r>
              <a:rPr lang="en-GB" dirty="0">
                <a:latin typeface="Times New Roman" panose="02020603050405020304" pitchFamily="18" charset="0"/>
              </a:rPr>
              <a:t>Theoretical Framework for children's internet use</a:t>
            </a:r>
            <a:endParaRPr lang="en-GB" b="0" i="0" u="none" strike="noStrike" baseline="0" dirty="0">
              <a:latin typeface="Times New Roman" panose="02020603050405020304" pitchFamily="18" charset="0"/>
            </a:endParaRPr>
          </a:p>
        </p:txBody>
      </p:sp>
      <p:sp>
        <p:nvSpPr>
          <p:cNvPr id="3" name="Text Placeholder 2">
            <a:extLst>
              <a:ext uri="{FF2B5EF4-FFF2-40B4-BE49-F238E27FC236}">
                <a16:creationId xmlns:a16="http://schemas.microsoft.com/office/drawing/2014/main" id="{F79D9A7D-A44E-F81B-7F7B-2F553B1BE8A7}"/>
              </a:ext>
            </a:extLst>
          </p:cNvPr>
          <p:cNvSpPr>
            <a:spLocks noGrp="1"/>
          </p:cNvSpPr>
          <p:nvPr>
            <p:ph type="body" idx="1"/>
          </p:nvPr>
        </p:nvSpPr>
        <p:spPr/>
        <p:txBody>
          <a:bodyPr>
            <a:normAutofit/>
          </a:bodyPr>
          <a:lstStyle/>
          <a:p>
            <a:r>
              <a:rPr lang="en-GB" sz="2800" dirty="0"/>
              <a:t>Children have a different relationship to the internet now, and it is all readily available to them. It is important to give them the tools to use this independence safely and understand that they are much more comfortable with the internet and technology, so it would only make sense that their education incorporates it where applicable.</a:t>
            </a:r>
          </a:p>
          <a:p>
            <a:pPr marL="0" indent="0">
              <a:buNone/>
            </a:pPr>
            <a:r>
              <a:rPr lang="en-GB" sz="1400" dirty="0"/>
              <a:t>Livingstone &amp; Haddon (2012)Theoretical framework for children's internet use. </a:t>
            </a:r>
          </a:p>
        </p:txBody>
      </p:sp>
    </p:spTree>
    <p:extLst>
      <p:ext uri="{BB962C8B-B14F-4D97-AF65-F5344CB8AC3E}">
        <p14:creationId xmlns:p14="http://schemas.microsoft.com/office/powerpoint/2010/main" val="3857034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18FB5-7F0D-D7AE-7AB7-02C9CC25FCED}"/>
              </a:ext>
            </a:extLst>
          </p:cNvPr>
          <p:cNvSpPr>
            <a:spLocks noGrp="1"/>
          </p:cNvSpPr>
          <p:nvPr>
            <p:ph type="title"/>
          </p:nvPr>
        </p:nvSpPr>
        <p:spPr/>
        <p:txBody>
          <a:bodyPr/>
          <a:lstStyle/>
          <a:p>
            <a:pPr marR="0" rtl="0"/>
            <a:r>
              <a:rPr lang="en-GB" b="0" i="0" u="none" strike="noStrike" baseline="0" dirty="0">
                <a:latin typeface="Times New Roman" panose="02020603050405020304" pitchFamily="18" charset="0"/>
              </a:rPr>
              <a:t>Activity- Have I been </a:t>
            </a:r>
            <a:r>
              <a:rPr lang="en-GB" b="0" i="0" u="none" strike="noStrike" baseline="0" dirty="0" err="1">
                <a:latin typeface="Times New Roman" panose="02020603050405020304" pitchFamily="18" charset="0"/>
              </a:rPr>
              <a:t>Pwned</a:t>
            </a:r>
            <a:endParaRPr lang="en-GB" b="0" i="0" u="none" strike="noStrike" baseline="0" dirty="0">
              <a:latin typeface="Times New Roman" panose="02020603050405020304" pitchFamily="18" charset="0"/>
            </a:endParaRPr>
          </a:p>
        </p:txBody>
      </p:sp>
      <p:sp>
        <p:nvSpPr>
          <p:cNvPr id="3" name="Text Placeholder 2">
            <a:extLst>
              <a:ext uri="{FF2B5EF4-FFF2-40B4-BE49-F238E27FC236}">
                <a16:creationId xmlns:a16="http://schemas.microsoft.com/office/drawing/2014/main" id="{0E0307B7-4DA1-8335-BB8A-BA761AF93F91}"/>
              </a:ext>
            </a:extLst>
          </p:cNvPr>
          <p:cNvSpPr>
            <a:spLocks noGrp="1"/>
          </p:cNvSpPr>
          <p:nvPr>
            <p:ph type="body" idx="1"/>
          </p:nvPr>
        </p:nvSpPr>
        <p:spPr/>
        <p:txBody>
          <a:bodyPr/>
          <a:lstStyle/>
          <a:p>
            <a:endParaRPr lang="en-GB" dirty="0"/>
          </a:p>
        </p:txBody>
      </p:sp>
      <p:pic>
        <p:nvPicPr>
          <p:cNvPr id="4" name="Picture 3" descr="A screenshot of a computer&#10;&#10;Description automatically generated">
            <a:extLst>
              <a:ext uri="{FF2B5EF4-FFF2-40B4-BE49-F238E27FC236}">
                <a16:creationId xmlns:a16="http://schemas.microsoft.com/office/drawing/2014/main" id="{C84219C0-6BAB-5782-F752-EE22D5277757}"/>
              </a:ext>
            </a:extLst>
          </p:cNvPr>
          <p:cNvPicPr>
            <a:picLocks noChangeAspect="1"/>
          </p:cNvPicPr>
          <p:nvPr/>
        </p:nvPicPr>
        <p:blipFill>
          <a:blip r:embed="rId2"/>
          <a:stretch>
            <a:fillRect/>
          </a:stretch>
        </p:blipFill>
        <p:spPr>
          <a:xfrm>
            <a:off x="1103312" y="2052918"/>
            <a:ext cx="4574677" cy="4195481"/>
          </a:xfrm>
          <a:prstGeom prst="rect">
            <a:avLst/>
          </a:prstGeom>
        </p:spPr>
      </p:pic>
      <p:pic>
        <p:nvPicPr>
          <p:cNvPr id="5" name="Picture 4" descr="Graphical user interface, website&#10;&#10;Description automatically generated">
            <a:extLst>
              <a:ext uri="{FF2B5EF4-FFF2-40B4-BE49-F238E27FC236}">
                <a16:creationId xmlns:a16="http://schemas.microsoft.com/office/drawing/2014/main" id="{78850CF2-F3C7-20EA-D977-D3D9457BE99E}"/>
              </a:ext>
            </a:extLst>
          </p:cNvPr>
          <p:cNvPicPr>
            <a:picLocks noChangeAspect="1"/>
          </p:cNvPicPr>
          <p:nvPr/>
        </p:nvPicPr>
        <p:blipFill>
          <a:blip r:embed="rId3"/>
          <a:stretch>
            <a:fillRect/>
          </a:stretch>
        </p:blipFill>
        <p:spPr>
          <a:xfrm>
            <a:off x="5677989" y="2052917"/>
            <a:ext cx="4371864" cy="4195481"/>
          </a:xfrm>
          <a:prstGeom prst="rect">
            <a:avLst/>
          </a:prstGeom>
        </p:spPr>
      </p:pic>
    </p:spTree>
    <p:extLst>
      <p:ext uri="{BB962C8B-B14F-4D97-AF65-F5344CB8AC3E}">
        <p14:creationId xmlns:p14="http://schemas.microsoft.com/office/powerpoint/2010/main" val="29817823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F63EB-F46B-1988-B12D-06E4BDC5FD12}"/>
              </a:ext>
            </a:extLst>
          </p:cNvPr>
          <p:cNvSpPr>
            <a:spLocks noGrp="1"/>
          </p:cNvSpPr>
          <p:nvPr>
            <p:ph type="title"/>
          </p:nvPr>
        </p:nvSpPr>
        <p:spPr/>
        <p:txBody>
          <a:bodyPr/>
          <a:lstStyle/>
          <a:p>
            <a:r>
              <a:rPr lang="en-GB" dirty="0"/>
              <a:t>What happens when your email address gets hacked.</a:t>
            </a:r>
          </a:p>
        </p:txBody>
      </p:sp>
      <p:sp>
        <p:nvSpPr>
          <p:cNvPr id="3" name="Content Placeholder 2">
            <a:extLst>
              <a:ext uri="{FF2B5EF4-FFF2-40B4-BE49-F238E27FC236}">
                <a16:creationId xmlns:a16="http://schemas.microsoft.com/office/drawing/2014/main" id="{C58CE4A7-9170-2ABD-180A-1216BF24D4F7}"/>
              </a:ext>
            </a:extLst>
          </p:cNvPr>
          <p:cNvSpPr>
            <a:spLocks noGrp="1"/>
          </p:cNvSpPr>
          <p:nvPr>
            <p:ph idx="1"/>
          </p:nvPr>
        </p:nvSpPr>
        <p:spPr/>
        <p:txBody>
          <a:bodyPr>
            <a:noAutofit/>
          </a:bodyPr>
          <a:lstStyle/>
          <a:p>
            <a:r>
              <a:rPr lang="en-GB" sz="2600" dirty="0"/>
              <a:t>When your email is made vulnerable due to a data breach, it puts your information at risk and those on your contact lists at, which can lead to spam emails being sent and the risk of someone you know having their email compromised.</a:t>
            </a:r>
          </a:p>
          <a:p>
            <a:r>
              <a:rPr lang="en-GB" sz="2600" dirty="0"/>
              <a:t>One email can directly lead to thousands being at risk, so the activity is in place to show what can happen to you if your email is not secure and the knock-on effect on your friends and peers.</a:t>
            </a:r>
          </a:p>
          <a:p>
            <a:pPr marL="0" indent="0">
              <a:buNone/>
            </a:pPr>
            <a:r>
              <a:rPr lang="en-GB" sz="2600" dirty="0"/>
              <a:t>Data breach (Norton security, 2022)</a:t>
            </a:r>
          </a:p>
        </p:txBody>
      </p:sp>
    </p:spTree>
    <p:extLst>
      <p:ext uri="{BB962C8B-B14F-4D97-AF65-F5344CB8AC3E}">
        <p14:creationId xmlns:p14="http://schemas.microsoft.com/office/powerpoint/2010/main" val="3155763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6C44D-752F-19A5-5FCE-50E8C24B35C9}"/>
              </a:ext>
            </a:extLst>
          </p:cNvPr>
          <p:cNvSpPr>
            <a:spLocks noGrp="1"/>
          </p:cNvSpPr>
          <p:nvPr>
            <p:ph type="title"/>
          </p:nvPr>
        </p:nvSpPr>
        <p:spPr/>
        <p:txBody>
          <a:bodyPr/>
          <a:lstStyle/>
          <a:p>
            <a:r>
              <a:rPr lang="en-GB" sz="2800" dirty="0"/>
              <a:t>Reason for reiterating online safety to children and how easy it is to be taken advantage of online.</a:t>
            </a:r>
          </a:p>
        </p:txBody>
      </p:sp>
      <p:sp>
        <p:nvSpPr>
          <p:cNvPr id="3" name="Content Placeholder 2">
            <a:extLst>
              <a:ext uri="{FF2B5EF4-FFF2-40B4-BE49-F238E27FC236}">
                <a16:creationId xmlns:a16="http://schemas.microsoft.com/office/drawing/2014/main" id="{8D6D17D0-0101-9592-D9D1-C9A6017B912D}"/>
              </a:ext>
            </a:extLst>
          </p:cNvPr>
          <p:cNvSpPr>
            <a:spLocks noGrp="1"/>
          </p:cNvSpPr>
          <p:nvPr>
            <p:ph idx="1"/>
          </p:nvPr>
        </p:nvSpPr>
        <p:spPr>
          <a:xfrm>
            <a:off x="763678" y="1974541"/>
            <a:ext cx="8946541" cy="4195481"/>
          </a:xfrm>
        </p:spPr>
        <p:txBody>
          <a:bodyPr/>
          <a:lstStyle/>
          <a:p>
            <a:r>
              <a:rPr lang="en-GB" sz="2800" dirty="0"/>
              <a:t>Have I been </a:t>
            </a:r>
            <a:r>
              <a:rPr lang="en-GB" sz="2800" dirty="0" err="1"/>
              <a:t>pwned</a:t>
            </a:r>
            <a:r>
              <a:rPr lang="en-GB" sz="2800" dirty="0"/>
              <a:t> activity was selected because it shows how easy it is for emails to be vulnerable and the scale of the data breaches. </a:t>
            </a:r>
          </a:p>
          <a:p>
            <a:r>
              <a:rPr lang="en-GB" sz="2800" dirty="0"/>
              <a:t>This is especially important when the statistics about vulnerable children, vulnerable children seven times as likely to be subjected to abuse online but also depend on the internet the most.</a:t>
            </a:r>
          </a:p>
          <a:p>
            <a:pPr marL="0" indent="0">
              <a:buNone/>
            </a:pPr>
            <a:r>
              <a:rPr lang="en-GB" dirty="0"/>
              <a:t> (Guardian, 2021)</a:t>
            </a:r>
          </a:p>
        </p:txBody>
      </p:sp>
    </p:spTree>
    <p:extLst>
      <p:ext uri="{BB962C8B-B14F-4D97-AF65-F5344CB8AC3E}">
        <p14:creationId xmlns:p14="http://schemas.microsoft.com/office/powerpoint/2010/main" val="104373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2FD09-2F90-7D7F-9667-E5CA7FBDB357}"/>
              </a:ext>
            </a:extLst>
          </p:cNvPr>
          <p:cNvSpPr>
            <a:spLocks noGrp="1"/>
          </p:cNvSpPr>
          <p:nvPr>
            <p:ph type="title"/>
          </p:nvPr>
        </p:nvSpPr>
        <p:spPr/>
        <p:txBody>
          <a:bodyPr/>
          <a:lstStyle/>
          <a:p>
            <a:r>
              <a:rPr lang="en-GB" dirty="0"/>
              <a:t>Negative impact of Digital Footprint</a:t>
            </a:r>
          </a:p>
        </p:txBody>
      </p:sp>
      <p:sp>
        <p:nvSpPr>
          <p:cNvPr id="3" name="Content Placeholder 2">
            <a:extLst>
              <a:ext uri="{FF2B5EF4-FFF2-40B4-BE49-F238E27FC236}">
                <a16:creationId xmlns:a16="http://schemas.microsoft.com/office/drawing/2014/main" id="{6E6996E9-DFB1-57F5-E065-38C9AE8CAFF4}"/>
              </a:ext>
            </a:extLst>
          </p:cNvPr>
          <p:cNvSpPr>
            <a:spLocks noGrp="1"/>
          </p:cNvSpPr>
          <p:nvPr>
            <p:ph idx="1"/>
          </p:nvPr>
        </p:nvSpPr>
        <p:spPr/>
        <p:txBody>
          <a:bodyPr/>
          <a:lstStyle/>
          <a:p>
            <a:r>
              <a:rPr lang="en-GB" dirty="0"/>
              <a:t>Whilst vulnerable, children are most at risk of online abuse and harm. The internet can have a negative impact on all who use it.</a:t>
            </a:r>
          </a:p>
          <a:p>
            <a:r>
              <a:rPr lang="en-GB" dirty="0"/>
              <a:t> This is why it is essential to manage your digital footprint, as everything you post or are tagged in will remain online and can be used by future employers to determine what type of person you are by the company you keep and the activities you take part in.</a:t>
            </a:r>
          </a:p>
          <a:p>
            <a:r>
              <a:rPr lang="en-GB" dirty="0"/>
              <a:t>“If you allow yourself to be identified entirely by what others post, you have no control over your online identity.”</a:t>
            </a:r>
          </a:p>
          <a:p>
            <a:pPr marL="0" indent="0">
              <a:buNone/>
            </a:pPr>
            <a:endParaRPr lang="en-GB" dirty="0"/>
          </a:p>
          <a:p>
            <a:pPr marL="0" indent="0">
              <a:buNone/>
            </a:pPr>
            <a:r>
              <a:rPr lang="en-GB" dirty="0"/>
              <a:t>(Kuehn, 2010)</a:t>
            </a:r>
          </a:p>
        </p:txBody>
      </p:sp>
    </p:spTree>
    <p:extLst>
      <p:ext uri="{BB962C8B-B14F-4D97-AF65-F5344CB8AC3E}">
        <p14:creationId xmlns:p14="http://schemas.microsoft.com/office/powerpoint/2010/main" val="3100123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AD36C-2840-8724-DABE-758B38CC4CA1}"/>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343A01E-E9EE-5C7A-7BE8-902263EA01BC}"/>
              </a:ext>
            </a:extLst>
          </p:cNvPr>
          <p:cNvSpPr>
            <a:spLocks noGrp="1"/>
          </p:cNvSpPr>
          <p:nvPr>
            <p:ph idx="1"/>
          </p:nvPr>
        </p:nvSpPr>
        <p:spPr>
          <a:xfrm>
            <a:off x="646111" y="1420741"/>
            <a:ext cx="10315400" cy="4901037"/>
          </a:xfrm>
        </p:spPr>
        <p:txBody>
          <a:bodyPr/>
          <a:lstStyle/>
          <a:p>
            <a:r>
              <a:rPr lang="en-GB" dirty="0"/>
              <a:t>The lesson is not online important because of the importance of the subject matter but also because of the changing landscape online.</a:t>
            </a:r>
          </a:p>
          <a:p>
            <a:r>
              <a:rPr lang="en-GB" dirty="0"/>
              <a:t> Children absorb most of their entertainment through the internet, and on these social media and online gaming experiences, they are at risk of cyberbullying, online abuse or identity theft.</a:t>
            </a:r>
          </a:p>
          <a:p>
            <a:r>
              <a:rPr lang="en-GB" dirty="0"/>
              <a:t>Children have less understanding of what information should be private and what is safe to share. Because of this, it is paramount that these lessons take place and keep children informed, especially as they find technology so easy to adapt to. They must understand the responsibility that comes with that freedom.</a:t>
            </a:r>
          </a:p>
          <a:p>
            <a:pPr marL="0" indent="0">
              <a:buNone/>
            </a:pPr>
            <a:r>
              <a:rPr lang="en-GB" sz="2000" i="1" dirty="0"/>
              <a:t>Risks of social media and internet (</a:t>
            </a:r>
            <a:r>
              <a:rPr lang="en-GB" sz="2000" i="1" dirty="0" err="1"/>
              <a:t>Núñez</a:t>
            </a:r>
            <a:r>
              <a:rPr lang="en-GB" sz="2000" i="1" dirty="0"/>
              <a:t>-Gómez, </a:t>
            </a:r>
            <a:r>
              <a:rPr lang="en-GB" sz="2000" i="1" dirty="0" err="1"/>
              <a:t>Larrañaga</a:t>
            </a:r>
            <a:r>
              <a:rPr lang="en-GB" sz="2000" i="1" dirty="0"/>
              <a:t>, Rangel &amp; Ortega-</a:t>
            </a:r>
            <a:r>
              <a:rPr lang="en-GB" sz="2000" i="1" dirty="0" err="1"/>
              <a:t>Mohedano</a:t>
            </a:r>
            <a:r>
              <a:rPr lang="en-GB" sz="2000" i="1" dirty="0"/>
              <a:t>. 2021)</a:t>
            </a:r>
            <a:endParaRPr lang="en-GB" dirty="0"/>
          </a:p>
          <a:p>
            <a:pPr marL="0" indent="0">
              <a:buNone/>
            </a:pPr>
            <a:r>
              <a:rPr lang="en-GB" dirty="0"/>
              <a:t> </a:t>
            </a:r>
          </a:p>
        </p:txBody>
      </p:sp>
    </p:spTree>
    <p:extLst>
      <p:ext uri="{BB962C8B-B14F-4D97-AF65-F5344CB8AC3E}">
        <p14:creationId xmlns:p14="http://schemas.microsoft.com/office/powerpoint/2010/main" val="29403211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7E99-FC4A-54B2-1420-4FD1C48BFD2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ECB1DC75-B601-15D2-B6D1-2F593A3395C4}"/>
              </a:ext>
            </a:extLst>
          </p:cNvPr>
          <p:cNvSpPr>
            <a:spLocks noGrp="1"/>
          </p:cNvSpPr>
          <p:nvPr>
            <p:ph idx="1"/>
          </p:nvPr>
        </p:nvSpPr>
        <p:spPr>
          <a:xfrm>
            <a:off x="1103312" y="1367246"/>
            <a:ext cx="8946541" cy="4881153"/>
          </a:xfrm>
        </p:spPr>
        <p:txBody>
          <a:bodyPr>
            <a:normAutofit fontScale="85000" lnSpcReduction="20000"/>
          </a:bodyPr>
          <a:lstStyle/>
          <a:p>
            <a:r>
              <a:rPr lang="en-GB" sz="1800" dirty="0" err="1"/>
              <a:t>Hwb.gov.</a:t>
            </a:r>
            <a:r>
              <a:rPr lang="en-GB" sz="1800" i="1" dirty="0" err="1"/>
              <a:t>wales</a:t>
            </a:r>
            <a:r>
              <a:rPr lang="en-GB" sz="1800" i="1" dirty="0"/>
              <a:t>, Curriculum for </a:t>
            </a:r>
            <a:r>
              <a:rPr lang="en-GB" sz="1800" dirty="0"/>
              <a:t>Wales, available at: Hwbhttps://hwb.gov.wales/curriculum-for-wales (Accessed: 20/01/2023)</a:t>
            </a:r>
          </a:p>
          <a:p>
            <a:r>
              <a:rPr lang="en-GB" sz="1600" dirty="0" err="1"/>
              <a:t>Hwb.gov.</a:t>
            </a:r>
            <a:r>
              <a:rPr lang="en-GB" sz="1600" i="1" dirty="0" err="1"/>
              <a:t>wales</a:t>
            </a:r>
            <a:r>
              <a:rPr lang="en-GB" sz="1600" i="1" dirty="0"/>
              <a:t>, Digital Competence Framework – your questions answered, Available at: </a:t>
            </a:r>
            <a:r>
              <a:rPr lang="en-GB" sz="1600" i="1" dirty="0">
                <a:hlinkClick r:id="rId2"/>
              </a:rPr>
              <a:t>https://hwb.gov.wales/storage/85f69bca-0134-426d-bff1-c46b4c1d067b/digital-competence-framework-your</a:t>
            </a:r>
            <a:r>
              <a:rPr lang="en-GB" sz="1600" i="1" dirty="0"/>
              <a:t> (Accessed: 20/01/2023)</a:t>
            </a:r>
          </a:p>
          <a:p>
            <a:r>
              <a:rPr lang="en-GB" sz="1600" i="1" dirty="0"/>
              <a:t>Livingstone, Sonia &amp; Haddon, Leslie. (2012). Theoretical framework for children's internet use. 10.1332/</a:t>
            </a:r>
            <a:r>
              <a:rPr lang="en-GB" sz="1600" i="1" dirty="0" err="1"/>
              <a:t>policypress</a:t>
            </a:r>
            <a:r>
              <a:rPr lang="en-GB" sz="1600" i="1" dirty="0"/>
              <a:t>/9781847428837.003.0001.(Accessed: 19/01/2023)</a:t>
            </a:r>
          </a:p>
          <a:p>
            <a:r>
              <a:rPr lang="en-GB" sz="1600" i="1" dirty="0"/>
              <a:t>Have I Been </a:t>
            </a:r>
            <a:r>
              <a:rPr lang="en-GB" sz="1600" i="1" dirty="0" err="1"/>
              <a:t>Pwned</a:t>
            </a:r>
            <a:r>
              <a:rPr lang="en-GB" sz="1600" i="1" dirty="0"/>
              <a:t>? Available at: </a:t>
            </a:r>
            <a:r>
              <a:rPr lang="en-GB" sz="1600" i="1" dirty="0">
                <a:hlinkClick r:id="rId3"/>
              </a:rPr>
              <a:t>https://haveibeenpwned.com/</a:t>
            </a:r>
            <a:r>
              <a:rPr lang="en-GB" sz="1600" i="1" dirty="0"/>
              <a:t> (Accessed: 21/01/2023)</a:t>
            </a:r>
          </a:p>
          <a:p>
            <a:r>
              <a:rPr lang="en-GB" sz="1600" i="1" dirty="0"/>
              <a:t>Norton security(2022) What to do if your email is hacked. Available at: </a:t>
            </a:r>
            <a:r>
              <a:rPr lang="en-GB" sz="1600" i="1" dirty="0">
                <a:hlinkClick r:id="rId4"/>
              </a:rPr>
              <a:t>https://us.norton.com/blog/malware/what-to-do-if-your-email-is-hacked</a:t>
            </a:r>
            <a:r>
              <a:rPr lang="en-GB" sz="1600" i="1" dirty="0"/>
              <a:t> (Accessed: 20/01/2023)</a:t>
            </a:r>
          </a:p>
          <a:p>
            <a:r>
              <a:rPr lang="en-GB" sz="1600" i="1" dirty="0"/>
              <a:t> The guardian(2021), Vulnerable children most at risk from online harm, report finds. Available at: </a:t>
            </a:r>
            <a:r>
              <a:rPr lang="en-GB" sz="1600" i="1" dirty="0">
                <a:hlinkClick r:id="rId5"/>
              </a:rPr>
              <a:t>https://www.theguardian.com/society/2021/jan/31/vulnerable-children-most-at-risk-from-online-harm-report-finds</a:t>
            </a:r>
            <a:endParaRPr lang="en-GB" sz="1600" i="1" dirty="0"/>
          </a:p>
          <a:p>
            <a:r>
              <a:rPr lang="en-GB" sz="1600" i="1" dirty="0"/>
              <a:t>Kuehn, L.A.R.R.Y., 2010. Manage your digital footprint. Teacher Newsmagazine, 23(3), pp.67-69. (Accessed: 18/01/2023)</a:t>
            </a:r>
          </a:p>
          <a:p>
            <a:r>
              <a:rPr lang="en-GB" sz="1600" i="1" dirty="0" err="1"/>
              <a:t>Núñez</a:t>
            </a:r>
            <a:r>
              <a:rPr lang="en-GB" sz="1600" i="1" dirty="0"/>
              <a:t>-Gómez, P., </a:t>
            </a:r>
            <a:r>
              <a:rPr lang="en-GB" sz="1600" i="1" dirty="0" err="1"/>
              <a:t>Larrañaga</a:t>
            </a:r>
            <a:r>
              <a:rPr lang="en-GB" sz="1600" i="1" dirty="0"/>
              <a:t>, K. P., Rangel, C., &amp; Ortega-</a:t>
            </a:r>
            <a:r>
              <a:rPr lang="en-GB" sz="1600" i="1" dirty="0" err="1"/>
              <a:t>Mohedano</a:t>
            </a:r>
            <a:r>
              <a:rPr lang="en-GB" sz="1600" i="1" dirty="0"/>
              <a:t>, F. (2021). Critical Analysis of the Risks in the Use of the Internet and Social Networks in Childhood and Adolescence. Frontiers in psychology, 12, 683384. https://doi.org/10.3389/fpsyg.2021.683384</a:t>
            </a:r>
          </a:p>
          <a:p>
            <a:r>
              <a:rPr lang="en-GB" sz="1600" i="1" dirty="0"/>
              <a:t>Link </a:t>
            </a:r>
            <a:r>
              <a:rPr lang="en-GB" sz="1600" i="1"/>
              <a:t>to presentation: </a:t>
            </a:r>
            <a:r>
              <a:rPr lang="en-GB" sz="1600" i="1">
                <a:hlinkClick r:id="rId6"/>
              </a:rPr>
              <a:t>https://uowtsd.sharepoint.com/teams/Presentation60_GRP/Shared%20Documents/General/Recordings/New%20channel%20meeting-20230123_213556-Meeting%20Recording.mp4?web=1</a:t>
            </a:r>
            <a:r>
              <a:rPr lang="en-GB" sz="1600" i="1"/>
              <a:t> </a:t>
            </a:r>
            <a:endParaRPr lang="en-GB" sz="1600" i="1" dirty="0"/>
          </a:p>
          <a:p>
            <a:endParaRPr lang="en-GB" sz="1800" i="1" dirty="0"/>
          </a:p>
          <a:p>
            <a:endParaRPr lang="en-GB" dirty="0"/>
          </a:p>
        </p:txBody>
      </p:sp>
    </p:spTree>
    <p:extLst>
      <p:ext uri="{BB962C8B-B14F-4D97-AF65-F5344CB8AC3E}">
        <p14:creationId xmlns:p14="http://schemas.microsoft.com/office/powerpoint/2010/main" val="7518608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293</TotalTime>
  <Words>923</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Times New Roman</vt:lpstr>
      <vt:lpstr>Wingdings 3</vt:lpstr>
      <vt:lpstr>Ion</vt:lpstr>
      <vt:lpstr>PowerPoint Presentation</vt:lpstr>
      <vt:lpstr>Links to the curriculum for Wales</vt:lpstr>
      <vt:lpstr>Digital Competency frame work</vt:lpstr>
      <vt:lpstr>Theoretical Framework for children's internet use</vt:lpstr>
      <vt:lpstr>Activity- Have I been Pwned</vt:lpstr>
      <vt:lpstr>What happens when your email address gets hacked.</vt:lpstr>
      <vt:lpstr>Reason for reiterating online safety to children and how easy it is to be taken advantage of online.</vt:lpstr>
      <vt:lpstr>Negative impact of Digital Footprint</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edward cotter</dc:creator>
  <cp:lastModifiedBy>edward cotter</cp:lastModifiedBy>
  <cp:revision>3</cp:revision>
  <dcterms:created xsi:type="dcterms:W3CDTF">2023-01-23T16:06:27Z</dcterms:created>
  <dcterms:modified xsi:type="dcterms:W3CDTF">2023-01-23T21:52:01Z</dcterms:modified>
</cp:coreProperties>
</file>