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0"/>
  </p:notesMasterIdLst>
  <p:sldIdLst>
    <p:sldId id="740" r:id="rId8"/>
    <p:sldId id="761" r:id="rId9"/>
    <p:sldId id="762" r:id="rId10"/>
    <p:sldId id="763" r:id="rId11"/>
    <p:sldId id="753" r:id="rId12"/>
    <p:sldId id="764" r:id="rId13"/>
    <p:sldId id="765" r:id="rId14"/>
    <p:sldId id="766" r:id="rId15"/>
    <p:sldId id="767" r:id="rId16"/>
    <p:sldId id="768" r:id="rId17"/>
    <p:sldId id="751" r:id="rId18"/>
    <p:sldId id="25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10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2782860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Leadership….</a:t>
            </a:r>
            <a:r>
              <a:rPr lang="en-GB" i="1" u="sng" dirty="0"/>
              <a:t>and leadership with the wrong motives</a:t>
            </a:r>
          </a:p>
          <a:p>
            <a:r>
              <a:rPr lang="en-GB" dirty="0"/>
              <a:t>Poor and ineffective Communication.</a:t>
            </a:r>
          </a:p>
          <a:p>
            <a:r>
              <a:rPr lang="en-GB" dirty="0"/>
              <a:t>Corrosive</a:t>
            </a:r>
            <a:r>
              <a:rPr lang="en-GB" baseline="0" dirty="0"/>
              <a:t> or poor</a:t>
            </a:r>
            <a:r>
              <a:rPr lang="en-GB" dirty="0"/>
              <a:t> Relationships</a:t>
            </a:r>
          </a:p>
          <a:p>
            <a:r>
              <a:rPr lang="en-GB" b="1" dirty="0"/>
              <a:t>Absence of Individual accountability </a:t>
            </a:r>
            <a:r>
              <a:rPr lang="en-GB" b="0" dirty="0"/>
              <a:t>– blame culture</a:t>
            </a:r>
          </a:p>
          <a:p>
            <a:r>
              <a:rPr lang="en-GB" b="0" dirty="0"/>
              <a:t>Poor or non-existent Teamwork</a:t>
            </a:r>
          </a:p>
          <a:p>
            <a:r>
              <a:rPr lang="en-GB" b="0" dirty="0"/>
              <a:t>Everything is about ‘self’</a:t>
            </a:r>
          </a:p>
          <a:p>
            <a:r>
              <a:rPr lang="en-GB" b="0" dirty="0"/>
              <a:t>Dishonesty</a:t>
            </a:r>
          </a:p>
          <a:p>
            <a:r>
              <a:rPr lang="en-GB" b="1" dirty="0"/>
              <a:t>Very little Trust</a:t>
            </a:r>
          </a:p>
          <a:p>
            <a:r>
              <a:rPr lang="en-GB" b="0" dirty="0"/>
              <a:t>Firefighting not Problem solving</a:t>
            </a:r>
          </a:p>
          <a:p>
            <a:r>
              <a:rPr lang="en-GB" b="0" dirty="0"/>
              <a:t>Fragmented and discontinuous improvement &amp; Strategic Drift </a:t>
            </a:r>
          </a:p>
          <a:p>
            <a:r>
              <a:rPr lang="en-GB" b="0" dirty="0"/>
              <a:t>Ad hoc and sub-optimal training and education of individuals and teams</a:t>
            </a:r>
          </a:p>
          <a:p>
            <a:r>
              <a:rPr lang="en-GB" b="0" dirty="0"/>
              <a:t>Handle conflict badly – </a:t>
            </a:r>
            <a:r>
              <a:rPr lang="en-GB" b="1" dirty="0"/>
              <a:t>Avoid conflict</a:t>
            </a:r>
          </a:p>
          <a:p>
            <a:r>
              <a:rPr lang="en-GB" b="0" dirty="0"/>
              <a:t>Lack of Creativity and innovation – </a:t>
            </a:r>
            <a:r>
              <a:rPr lang="en-GB" b="0" i="1" dirty="0"/>
              <a:t>sometimes actively discouraged</a:t>
            </a:r>
          </a:p>
          <a:p>
            <a:r>
              <a:rPr lang="en-GB" b="0" dirty="0"/>
              <a:t>Inability to respond to change, and to drive change</a:t>
            </a:r>
          </a:p>
          <a:p>
            <a:r>
              <a:rPr lang="en-GB" b="0" dirty="0"/>
              <a:t>Results </a:t>
            </a:r>
            <a:r>
              <a:rPr lang="en-GB" b="0" i="1" dirty="0"/>
              <a:t>at any</a:t>
            </a:r>
            <a:r>
              <a:rPr lang="en-GB" b="0" i="1" baseline="0" dirty="0"/>
              <a:t> costs - </a:t>
            </a:r>
            <a:r>
              <a:rPr lang="en-GB" b="0" i="1" u="sng" baseline="0" dirty="0"/>
              <a:t>unsustainable</a:t>
            </a:r>
            <a:endParaRPr lang="en-GB" b="0" i="1" u="sng" dirty="0"/>
          </a:p>
          <a:p>
            <a:r>
              <a:rPr lang="en-GB" b="0" dirty="0"/>
              <a:t>Lack of Motivation</a:t>
            </a:r>
          </a:p>
          <a:p>
            <a:r>
              <a:rPr lang="en-GB" b="1" dirty="0"/>
              <a:t>Lack of Commitment</a:t>
            </a:r>
          </a:p>
          <a:p>
            <a:r>
              <a:rPr lang="en-GB" b="0" dirty="0"/>
              <a:t>Stagnant</a:t>
            </a:r>
            <a:r>
              <a:rPr lang="en-GB" b="0" baseline="0" dirty="0"/>
              <a:t> </a:t>
            </a:r>
            <a:r>
              <a:rPr lang="en-GB" b="0" dirty="0"/>
              <a:t>Knowledge,</a:t>
            </a:r>
            <a:r>
              <a:rPr lang="en-GB" b="0" baseline="0" dirty="0"/>
              <a:t> skills, experience – absence of Knowledge Management</a:t>
            </a:r>
          </a:p>
          <a:p>
            <a:r>
              <a:rPr lang="en-GB" b="0" baseline="0" dirty="0"/>
              <a:t>Atmosphere of </a:t>
            </a:r>
            <a:r>
              <a:rPr lang="en-GB" b="0" i="1" baseline="0" dirty="0"/>
              <a:t>fear</a:t>
            </a:r>
            <a:endParaRPr lang="en-GB" b="0" i="0" baseline="0" dirty="0"/>
          </a:p>
          <a:p>
            <a:r>
              <a:rPr lang="en-GB" b="0" i="0" baseline="0" dirty="0"/>
              <a:t>Non-Supportive management, protecting their own position</a:t>
            </a:r>
          </a:p>
          <a:p>
            <a:r>
              <a:rPr lang="en-GB" b="0" i="0" baseline="0" dirty="0"/>
              <a:t>Lack of Coaching &amp; mentoring</a:t>
            </a:r>
          </a:p>
          <a:p>
            <a:r>
              <a:rPr lang="en-GB" b="0" i="0" baseline="0" dirty="0"/>
              <a:t>Little evidence of Emotional intelligence</a:t>
            </a:r>
            <a:endParaRPr lang="en-GB" b="1" i="1" dirty="0"/>
          </a:p>
          <a:p>
            <a:endParaRPr lang="en-GB" dirty="0"/>
          </a:p>
        </p:txBody>
      </p:sp>
      <p:sp>
        <p:nvSpPr>
          <p:cNvPr id="4" name="Slide Number Placeholder 3"/>
          <p:cNvSpPr>
            <a:spLocks noGrp="1"/>
          </p:cNvSpPr>
          <p:nvPr>
            <p:ph type="sldNum" sz="quarter" idx="10"/>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678931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10</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768033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59865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unknowncystic.com/2012/0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ed.com/talks/caroline_dale_ditlev_simonsen_how_to_approach_corporate_social_responsibility_in_a_sustainable_manner_step_by_step"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19.png"/><Relationship Id="rId4" Type="http://schemas.openxmlformats.org/officeDocument/2006/relationships/hyperlink" Target="https://ec.europa.eu/growth/industry/sustainability/corporate-social-responsibility_e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639912"/>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Developing a High-Performance Culture</a:t>
            </a:r>
            <a:endParaRPr lang="en-GB" alt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b="1" dirty="0">
                <a:solidFill>
                  <a:srgbClr val="0000CC"/>
                </a:solidFill>
              </a:rPr>
              <a:t>Barriers to effective functioning in the organisation and ways to overcome them</a:t>
            </a:r>
            <a:r>
              <a:rPr lang="en-GB" sz="2400" dirty="0"/>
              <a:t>.</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spTree>
    <p:extLst>
      <p:ext uri="{BB962C8B-B14F-4D97-AF65-F5344CB8AC3E}">
        <p14:creationId xmlns:p14="http://schemas.microsoft.com/office/powerpoint/2010/main" val="180196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247"/>
            <a:ext cx="10515600" cy="1097914"/>
          </a:xfrm>
        </p:spPr>
        <p:txBody>
          <a:bodyPr/>
          <a:lstStyle/>
          <a:p>
            <a:pPr algn="ctr"/>
            <a:r>
              <a:rPr lang="en-GB" dirty="0">
                <a:latin typeface="Arial" panose="020B0604020202020204" pitchFamily="34" charset="0"/>
                <a:cs typeface="Arial" panose="020B0604020202020204" pitchFamily="34" charset="0"/>
              </a:rPr>
              <a:t>A</a:t>
            </a:r>
            <a:r>
              <a:rPr lang="en-GB" dirty="0"/>
              <a:t> </a:t>
            </a:r>
            <a:r>
              <a:rPr lang="en-GB" dirty="0">
                <a:latin typeface="Arial" panose="020B0604020202020204" pitchFamily="34" charset="0"/>
                <a:cs typeface="Arial" panose="020B0604020202020204" pitchFamily="34" charset="0"/>
              </a:rPr>
              <a:t>Question</a:t>
            </a:r>
          </a:p>
        </p:txBody>
      </p:sp>
      <p:sp>
        <p:nvSpPr>
          <p:cNvPr id="3" name="Content Placeholder 2"/>
          <p:cNvSpPr>
            <a:spLocks noGrp="1"/>
          </p:cNvSpPr>
          <p:nvPr>
            <p:ph idx="1"/>
          </p:nvPr>
        </p:nvSpPr>
        <p:spPr>
          <a:xfrm>
            <a:off x="0" y="1470484"/>
            <a:ext cx="10972800" cy="3917032"/>
          </a:xfrm>
        </p:spPr>
        <p:txBody>
          <a:bodyPr/>
          <a:lstStyle/>
          <a:p>
            <a:pPr marL="0" indent="0">
              <a:buNone/>
            </a:pPr>
            <a:r>
              <a:rPr lang="en-GB" dirty="0"/>
              <a:t>What does it take for an organisation to function effectively and efficiently, and be sustainable ?  What elements need to be present?</a:t>
            </a:r>
          </a:p>
          <a:p>
            <a:endParaRPr lang="en-GB" dirty="0"/>
          </a:p>
          <a:p>
            <a:pPr marL="0" indent="0">
              <a:buNone/>
            </a:pPr>
            <a:r>
              <a:rPr lang="en-GB" sz="4000" dirty="0">
                <a:solidFill>
                  <a:srgbClr val="0000CC"/>
                </a:solidFill>
              </a:rPr>
              <a:t>Discussion</a:t>
            </a:r>
          </a:p>
          <a:p>
            <a:pPr marL="0" indent="0">
              <a:buNone/>
            </a:pPr>
            <a:r>
              <a:rPr lang="en-GB" dirty="0"/>
              <a:t> </a:t>
            </a:r>
          </a:p>
          <a:p>
            <a:pPr marL="0" indent="0">
              <a:buNone/>
            </a:pPr>
            <a:r>
              <a:rPr lang="en-GB" dirty="0"/>
              <a:t>5 mins in your groups, then </a:t>
            </a:r>
            <a:r>
              <a:rPr lang="en-GB" i="1" dirty="0"/>
              <a:t>feedback for discussion</a:t>
            </a:r>
          </a:p>
        </p:txBody>
      </p:sp>
      <p:pic>
        <p:nvPicPr>
          <p:cNvPr id="5" name="Picture 4" descr="Group of diverse people having a business meeting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6144" y="2667094"/>
            <a:ext cx="4585855" cy="3058730"/>
          </a:xfrm>
          <a:prstGeom prst="rect">
            <a:avLst/>
          </a:prstGeom>
        </p:spPr>
      </p:pic>
    </p:spTree>
    <p:extLst>
      <p:ext uri="{BB962C8B-B14F-4D97-AF65-F5344CB8AC3E}">
        <p14:creationId xmlns:p14="http://schemas.microsoft.com/office/powerpoint/2010/main" val="3770788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Thoughts…</a:t>
            </a:r>
          </a:p>
        </p:txBody>
      </p:sp>
      <p:graphicFrame>
        <p:nvGraphicFramePr>
          <p:cNvPr id="5" name="Table 4"/>
          <p:cNvGraphicFramePr>
            <a:graphicFrameLocks noGrp="1"/>
          </p:cNvGraphicFramePr>
          <p:nvPr/>
        </p:nvGraphicFramePr>
        <p:xfrm>
          <a:off x="307294" y="1174746"/>
          <a:ext cx="11722312" cy="3977640"/>
        </p:xfrm>
        <a:graphic>
          <a:graphicData uri="http://schemas.openxmlformats.org/drawingml/2006/table">
            <a:tbl>
              <a:tblPr firstRow="1" bandRow="1">
                <a:tableStyleId>{5C22544A-7EE6-4342-B048-85BDC9FD1C3A}</a:tableStyleId>
              </a:tblPr>
              <a:tblGrid>
                <a:gridCol w="3192909">
                  <a:extLst>
                    <a:ext uri="{9D8B030D-6E8A-4147-A177-3AD203B41FA5}">
                      <a16:colId xmlns:a16="http://schemas.microsoft.com/office/drawing/2014/main" val="2417945713"/>
                    </a:ext>
                  </a:extLst>
                </a:gridCol>
                <a:gridCol w="2668247">
                  <a:extLst>
                    <a:ext uri="{9D8B030D-6E8A-4147-A177-3AD203B41FA5}">
                      <a16:colId xmlns:a16="http://schemas.microsoft.com/office/drawing/2014/main" val="2047044286"/>
                    </a:ext>
                  </a:extLst>
                </a:gridCol>
                <a:gridCol w="2930578">
                  <a:extLst>
                    <a:ext uri="{9D8B030D-6E8A-4147-A177-3AD203B41FA5}">
                      <a16:colId xmlns:a16="http://schemas.microsoft.com/office/drawing/2014/main" val="1064818134"/>
                    </a:ext>
                  </a:extLst>
                </a:gridCol>
                <a:gridCol w="2930578">
                  <a:extLst>
                    <a:ext uri="{9D8B030D-6E8A-4147-A177-3AD203B41FA5}">
                      <a16:colId xmlns:a16="http://schemas.microsoft.com/office/drawing/2014/main" val="813791656"/>
                    </a:ext>
                  </a:extLst>
                </a:gridCol>
              </a:tblGrid>
              <a:tr h="3912433">
                <a:tc>
                  <a:txBody>
                    <a:bodyPr/>
                    <a:lstStyle/>
                    <a:p>
                      <a:pPr marL="285750" indent="-285750">
                        <a:spcAft>
                          <a:spcPts val="600"/>
                        </a:spcAft>
                        <a:buFont typeface="Arial" panose="020B0604020202020204" pitchFamily="34" charset="0"/>
                        <a:buChar char="•"/>
                      </a:pPr>
                      <a:r>
                        <a:rPr lang="en-GB" sz="2000" u="none" dirty="0">
                          <a:solidFill>
                            <a:srgbClr val="0000CC"/>
                          </a:solidFill>
                        </a:rPr>
                        <a:t>Leadership….</a:t>
                      </a:r>
                      <a:r>
                        <a:rPr lang="en-GB" sz="2000" i="1" u="none" dirty="0">
                          <a:solidFill>
                            <a:srgbClr val="0000CC"/>
                          </a:solidFill>
                        </a:rPr>
                        <a:t>and the right motives: </a:t>
                      </a:r>
                    </a:p>
                    <a:p>
                      <a:pPr marL="285750" indent="-285750">
                        <a:spcAft>
                          <a:spcPts val="600"/>
                        </a:spcAft>
                        <a:buFont typeface="Arial" panose="020B0604020202020204" pitchFamily="34" charset="0"/>
                        <a:buChar char="•"/>
                      </a:pPr>
                      <a:r>
                        <a:rPr lang="en-GB" sz="2000" i="1" u="none" dirty="0">
                          <a:solidFill>
                            <a:srgbClr val="0000CC"/>
                          </a:solidFill>
                        </a:rPr>
                        <a:t>Servant leadership</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Communication</a:t>
                      </a:r>
                    </a:p>
                    <a:p>
                      <a:pPr marL="285750" indent="-285750">
                        <a:spcAft>
                          <a:spcPts val="600"/>
                        </a:spcAft>
                        <a:buFont typeface="Arial" panose="020B0604020202020204" pitchFamily="34" charset="0"/>
                        <a:buChar char="•"/>
                      </a:pPr>
                      <a:r>
                        <a:rPr lang="en-GB" sz="2000" dirty="0">
                          <a:solidFill>
                            <a:srgbClr val="0000CC"/>
                          </a:solidFill>
                        </a:rPr>
                        <a:t>Constructive Relationships</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Individual accountability</a:t>
                      </a:r>
                    </a:p>
                    <a:p>
                      <a:pPr marL="285750" indent="-285750">
                        <a:spcAft>
                          <a:spcPts val="600"/>
                        </a:spcAft>
                        <a:buFont typeface="Arial" panose="020B0604020202020204" pitchFamily="34" charset="0"/>
                        <a:buChar char="•"/>
                      </a:pPr>
                      <a:r>
                        <a:rPr lang="en-GB" sz="2000" dirty="0">
                          <a:solidFill>
                            <a:srgbClr val="0000CC"/>
                          </a:solidFill>
                        </a:rPr>
                        <a:t>Teamwork</a:t>
                      </a:r>
                    </a:p>
                    <a:p>
                      <a:pPr marL="285750" indent="-285750">
                        <a:spcAft>
                          <a:spcPts val="600"/>
                        </a:spcAft>
                        <a:buFont typeface="Arial" panose="020B0604020202020204" pitchFamily="34" charset="0"/>
                        <a:buChar char="•"/>
                      </a:pPr>
                      <a:r>
                        <a:rPr lang="en-GB" sz="2000" dirty="0">
                          <a:solidFill>
                            <a:srgbClr val="0000CC"/>
                          </a:solidFill>
                        </a:rPr>
                        <a:t>Engagement in the </a:t>
                      </a:r>
                      <a:r>
                        <a:rPr lang="en-GB" sz="2000">
                          <a:solidFill>
                            <a:srgbClr val="0000CC"/>
                          </a:solidFill>
                        </a:rPr>
                        <a:t>customer experience</a:t>
                      </a:r>
                      <a:endParaRPr lang="en-GB" sz="2000" dirty="0">
                        <a:solidFill>
                          <a:srgbClr val="0000CC"/>
                        </a:solidFill>
                      </a:endParaRP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chemeClr val="tx1">
                              <a:lumMod val="75000"/>
                              <a:lumOff val="25000"/>
                            </a:schemeClr>
                          </a:solidFill>
                        </a:rPr>
                        <a:t>Problem solving</a:t>
                      </a:r>
                    </a:p>
                    <a:p>
                      <a:pPr marL="285750" indent="-285750">
                        <a:spcAft>
                          <a:spcPts val="600"/>
                        </a:spcAft>
                        <a:buFont typeface="Arial" panose="020B0604020202020204" pitchFamily="34" charset="0"/>
                        <a:buChar char="•"/>
                      </a:pPr>
                      <a:r>
                        <a:rPr lang="en-GB" sz="2000" dirty="0">
                          <a:solidFill>
                            <a:srgbClr val="0000CC"/>
                          </a:solidFill>
                        </a:rPr>
                        <a:t>Continuous improvement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Continuous development – of individuals and teams</a:t>
                      </a:r>
                    </a:p>
                    <a:p>
                      <a:pPr marL="285750" indent="-285750">
                        <a:spcAft>
                          <a:spcPts val="600"/>
                        </a:spcAft>
                        <a:buFont typeface="Arial" panose="020B0604020202020204" pitchFamily="34" charset="0"/>
                        <a:buChar char="•"/>
                      </a:pPr>
                      <a:r>
                        <a:rPr lang="en-GB" sz="2000" b="1" dirty="0">
                          <a:solidFill>
                            <a:srgbClr val="0000CC"/>
                          </a:solidFill>
                        </a:rPr>
                        <a:t>Handle conflict effectively </a:t>
                      </a:r>
                      <a:endParaRPr lang="en-GB" sz="2000" dirty="0">
                        <a:solidFill>
                          <a:srgbClr val="0000CC"/>
                        </a:solidFill>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chemeClr val="tx1">
                              <a:lumMod val="75000"/>
                              <a:lumOff val="25000"/>
                            </a:schemeClr>
                          </a:solidFill>
                        </a:rPr>
                        <a:t>Minimise egos</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rgbClr val="0000CC"/>
                          </a:solidFill>
                        </a:rPr>
                        <a:t>Ability to respond to change, and to drive change</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Results focused</a:t>
                      </a:r>
                    </a:p>
                    <a:p>
                      <a:pPr marL="285750" indent="-285750">
                        <a:spcAft>
                          <a:spcPts val="600"/>
                        </a:spcAft>
                        <a:buFont typeface="Arial" panose="020B0604020202020204" pitchFamily="34" charset="0"/>
                        <a:buChar char="•"/>
                      </a:pPr>
                      <a:r>
                        <a:rPr lang="en-GB" sz="2000" dirty="0">
                          <a:solidFill>
                            <a:srgbClr val="0000CC"/>
                          </a:solidFill>
                        </a:rPr>
                        <a:t>Motivation</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Committed</a:t>
                      </a:r>
                    </a:p>
                    <a:p>
                      <a:pPr marL="285750" indent="-285750">
                        <a:spcAft>
                          <a:spcPts val="600"/>
                        </a:spcAft>
                        <a:buFont typeface="Arial" panose="020B0604020202020204" pitchFamily="34" charset="0"/>
                        <a:buChar char="•"/>
                      </a:pPr>
                      <a:r>
                        <a:rPr lang="en-GB" sz="2000" dirty="0">
                          <a:solidFill>
                            <a:srgbClr val="0000CC"/>
                          </a:solidFill>
                        </a:rPr>
                        <a:t>Knowledge, skills, experience – Knowledge Management</a:t>
                      </a:r>
                    </a:p>
                  </a:txBody>
                  <a:tcPr>
                    <a:noFill/>
                  </a:tcPr>
                </a:tc>
                <a:tc>
                  <a:txBody>
                    <a:bodyPr/>
                    <a:lstStyle/>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Absence of </a:t>
                      </a:r>
                      <a:r>
                        <a:rPr lang="en-GB" sz="2000" b="1" i="1" dirty="0">
                          <a:solidFill>
                            <a:schemeClr val="tx1">
                              <a:lumMod val="75000"/>
                              <a:lumOff val="25000"/>
                            </a:schemeClr>
                          </a:solidFill>
                        </a:rPr>
                        <a:t>fear</a:t>
                      </a:r>
                      <a:endParaRPr lang="en-GB" sz="2000" b="1" dirty="0">
                        <a:solidFill>
                          <a:schemeClr val="tx1">
                            <a:lumMod val="75000"/>
                            <a:lumOff val="25000"/>
                          </a:schemeClr>
                        </a:solidFill>
                      </a:endParaRPr>
                    </a:p>
                    <a:p>
                      <a:pPr marL="285750" indent="-285750">
                        <a:spcAft>
                          <a:spcPts val="600"/>
                        </a:spcAft>
                        <a:buFont typeface="Arial" panose="020B0604020202020204" pitchFamily="34" charset="0"/>
                        <a:buChar char="•"/>
                      </a:pPr>
                      <a:r>
                        <a:rPr lang="en-GB" sz="2000" dirty="0">
                          <a:solidFill>
                            <a:srgbClr val="0000CC"/>
                          </a:solidFill>
                        </a:rPr>
                        <a:t>Supportive management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Coaching &amp; mentoring</a:t>
                      </a:r>
                    </a:p>
                    <a:p>
                      <a:pPr marL="285750" indent="-285750">
                        <a:spcAft>
                          <a:spcPts val="600"/>
                        </a:spcAft>
                        <a:buFont typeface="Arial" panose="020B0604020202020204" pitchFamily="34" charset="0"/>
                        <a:buChar char="•"/>
                      </a:pPr>
                      <a:r>
                        <a:rPr lang="en-GB" sz="2000" dirty="0">
                          <a:solidFill>
                            <a:srgbClr val="0000CC"/>
                          </a:solidFill>
                        </a:rPr>
                        <a:t>Emotional intelligence</a:t>
                      </a:r>
                      <a:endParaRPr lang="en-GB" sz="2000" b="1" i="1" dirty="0">
                        <a:solidFill>
                          <a:srgbClr val="0000CC"/>
                        </a:solidFill>
                      </a:endParaRP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Creativity and innovation</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b="1" dirty="0">
                          <a:solidFill>
                            <a:srgbClr val="0000CC"/>
                          </a:solidFill>
                        </a:rPr>
                        <a:t>Trust</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extLst>
                  <a:ext uri="{0D108BD9-81ED-4DB2-BD59-A6C34878D82A}">
                    <a16:rowId xmlns:a16="http://schemas.microsoft.com/office/drawing/2014/main" val="855029985"/>
                  </a:ext>
                </a:extLst>
              </a:tr>
            </a:tbl>
          </a:graphicData>
        </a:graphic>
      </p:graphicFrame>
    </p:spTree>
    <p:extLst>
      <p:ext uri="{BB962C8B-B14F-4D97-AF65-F5344CB8AC3E}">
        <p14:creationId xmlns:p14="http://schemas.microsoft.com/office/powerpoint/2010/main" val="1891583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Question </a:t>
            </a:r>
          </a:p>
        </p:txBody>
      </p:sp>
      <p:sp>
        <p:nvSpPr>
          <p:cNvPr id="3" name="Content Placeholder 2"/>
          <p:cNvSpPr>
            <a:spLocks noGrp="1"/>
          </p:cNvSpPr>
          <p:nvPr>
            <p:ph idx="1"/>
          </p:nvPr>
        </p:nvSpPr>
        <p:spPr/>
        <p:txBody>
          <a:bodyPr/>
          <a:lstStyle/>
          <a:p>
            <a:r>
              <a:rPr lang="en-GB" dirty="0"/>
              <a:t>What are the barriers to effective and efficient organisational functioning? </a:t>
            </a:r>
          </a:p>
          <a:p>
            <a:endParaRPr lang="en-GB" dirty="0"/>
          </a:p>
          <a:p>
            <a:pPr marL="0" indent="0">
              <a:buNone/>
            </a:pPr>
            <a:r>
              <a:rPr lang="en-GB" sz="3600" dirty="0">
                <a:solidFill>
                  <a:srgbClr val="0000CC"/>
                </a:solidFill>
              </a:rPr>
              <a:t>Discussion</a:t>
            </a:r>
          </a:p>
        </p:txBody>
      </p:sp>
      <p:pic>
        <p:nvPicPr>
          <p:cNvPr id="5" name="Picture 4" descr="November | 2009 | Stylish Corps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1564" y="2988545"/>
            <a:ext cx="3048000" cy="2057400"/>
          </a:xfrm>
          <a:prstGeom prst="rect">
            <a:avLst/>
          </a:prstGeom>
        </p:spPr>
      </p:pic>
    </p:spTree>
    <p:extLst>
      <p:ext uri="{BB962C8B-B14F-4D97-AF65-F5344CB8AC3E}">
        <p14:creationId xmlns:p14="http://schemas.microsoft.com/office/powerpoint/2010/main" val="4065030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654054"/>
          </a:xfrm>
        </p:spPr>
        <p:txBody>
          <a:bodyPr>
            <a:normAutofit fontScale="90000"/>
          </a:bodyPr>
          <a:lstStyle/>
          <a:p>
            <a:r>
              <a:rPr lang="en-GB" dirty="0"/>
              <a:t>Some More Thoughts…</a:t>
            </a:r>
          </a:p>
        </p:txBody>
      </p:sp>
      <p:graphicFrame>
        <p:nvGraphicFramePr>
          <p:cNvPr id="5" name="Table 4"/>
          <p:cNvGraphicFramePr>
            <a:graphicFrameLocks noGrp="1"/>
          </p:cNvGraphicFramePr>
          <p:nvPr/>
        </p:nvGraphicFramePr>
        <p:xfrm>
          <a:off x="114300" y="831846"/>
          <a:ext cx="12010556" cy="4663440"/>
        </p:xfrm>
        <a:graphic>
          <a:graphicData uri="http://schemas.openxmlformats.org/drawingml/2006/table">
            <a:tbl>
              <a:tblPr firstRow="1" bandRow="1">
                <a:tableStyleId>{5C22544A-7EE6-4342-B048-85BDC9FD1C3A}</a:tableStyleId>
              </a:tblPr>
              <a:tblGrid>
                <a:gridCol w="3271421">
                  <a:extLst>
                    <a:ext uri="{9D8B030D-6E8A-4147-A177-3AD203B41FA5}">
                      <a16:colId xmlns:a16="http://schemas.microsoft.com/office/drawing/2014/main" val="2417945713"/>
                    </a:ext>
                  </a:extLst>
                </a:gridCol>
                <a:gridCol w="2733857">
                  <a:extLst>
                    <a:ext uri="{9D8B030D-6E8A-4147-A177-3AD203B41FA5}">
                      <a16:colId xmlns:a16="http://schemas.microsoft.com/office/drawing/2014/main" val="2047044286"/>
                    </a:ext>
                  </a:extLst>
                </a:gridCol>
                <a:gridCol w="3002639">
                  <a:extLst>
                    <a:ext uri="{9D8B030D-6E8A-4147-A177-3AD203B41FA5}">
                      <a16:colId xmlns:a16="http://schemas.microsoft.com/office/drawing/2014/main" val="1064818134"/>
                    </a:ext>
                  </a:extLst>
                </a:gridCol>
                <a:gridCol w="3002639">
                  <a:extLst>
                    <a:ext uri="{9D8B030D-6E8A-4147-A177-3AD203B41FA5}">
                      <a16:colId xmlns:a16="http://schemas.microsoft.com/office/drawing/2014/main" val="813791656"/>
                    </a:ext>
                  </a:extLst>
                </a:gridCol>
              </a:tblGrid>
              <a:tr h="4606929">
                <a:tc>
                  <a:txBody>
                    <a:bodyPr/>
                    <a:lstStyle/>
                    <a:p>
                      <a:pPr marL="285750" indent="-285750">
                        <a:spcAft>
                          <a:spcPts val="600"/>
                        </a:spcAft>
                        <a:buFont typeface="Arial" panose="020B0604020202020204" pitchFamily="34" charset="0"/>
                        <a:buChar char="•"/>
                      </a:pPr>
                      <a:r>
                        <a:rPr lang="en-GB" sz="2000" u="none" dirty="0">
                          <a:solidFill>
                            <a:srgbClr val="0000CC"/>
                          </a:solidFill>
                        </a:rPr>
                        <a:t>Poor leadership….</a:t>
                      </a:r>
                      <a:r>
                        <a:rPr lang="en-GB" sz="2000" i="1" u="none" dirty="0">
                          <a:solidFill>
                            <a:srgbClr val="0000CC"/>
                          </a:solidFill>
                        </a:rPr>
                        <a:t>and the wrong motives: </a:t>
                      </a:r>
                    </a:p>
                    <a:p>
                      <a:pPr marL="285750" indent="-285750">
                        <a:spcAft>
                          <a:spcPts val="600"/>
                        </a:spcAft>
                        <a:buFont typeface="Arial" panose="020B0604020202020204" pitchFamily="34" charset="0"/>
                        <a:buChar char="•"/>
                      </a:pPr>
                      <a:r>
                        <a:rPr lang="en-GB" sz="2000" i="1" u="none" dirty="0">
                          <a:solidFill>
                            <a:srgbClr val="0000CC"/>
                          </a:solidFill>
                        </a:rPr>
                        <a:t>Reward-centred leadership</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Poor Communication</a:t>
                      </a:r>
                    </a:p>
                    <a:p>
                      <a:pPr marL="285750" indent="-285750">
                        <a:spcAft>
                          <a:spcPts val="600"/>
                        </a:spcAft>
                        <a:buFont typeface="Arial" panose="020B0604020202020204" pitchFamily="34" charset="0"/>
                        <a:buChar char="•"/>
                      </a:pPr>
                      <a:r>
                        <a:rPr lang="en-GB" sz="2000" dirty="0">
                          <a:solidFill>
                            <a:srgbClr val="0000CC"/>
                          </a:solidFill>
                        </a:rPr>
                        <a:t>Destructive or poor relationships</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Lack of Individual accountability</a:t>
                      </a:r>
                    </a:p>
                    <a:p>
                      <a:pPr marL="285750" indent="-285750">
                        <a:spcAft>
                          <a:spcPts val="600"/>
                        </a:spcAft>
                        <a:buFont typeface="Arial" panose="020B0604020202020204" pitchFamily="34" charset="0"/>
                        <a:buChar char="•"/>
                      </a:pPr>
                      <a:r>
                        <a:rPr lang="en-GB" sz="2000" dirty="0">
                          <a:solidFill>
                            <a:srgbClr val="0000CC"/>
                          </a:solidFill>
                        </a:rPr>
                        <a:t>Poor Teamwork</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rgbClr val="0000CC"/>
                          </a:solidFill>
                        </a:rPr>
                        <a:t>Lack of </a:t>
                      </a:r>
                      <a:r>
                        <a:rPr lang="en-GB" sz="2000" b="1" dirty="0">
                          <a:solidFill>
                            <a:srgbClr val="0000CC"/>
                          </a:solidFill>
                        </a:rPr>
                        <a:t>Trust</a:t>
                      </a:r>
                    </a:p>
                    <a:p>
                      <a:pPr marL="285750" indent="-285750">
                        <a:spcAft>
                          <a:spcPts val="600"/>
                        </a:spcAft>
                        <a:buFont typeface="Arial" panose="020B0604020202020204" pitchFamily="34" charset="0"/>
                        <a:buChar char="•"/>
                      </a:pPr>
                      <a:endParaRPr lang="en-GB" sz="2000" dirty="0">
                        <a:solidFill>
                          <a:srgbClr val="0000CC"/>
                        </a:solidFill>
                      </a:endParaRP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chemeClr val="tx1">
                              <a:lumMod val="75000"/>
                              <a:lumOff val="25000"/>
                            </a:schemeClr>
                          </a:solidFill>
                        </a:rPr>
                        <a:t>Firefighting</a:t>
                      </a:r>
                    </a:p>
                    <a:p>
                      <a:pPr marL="285750" indent="-285750">
                        <a:spcAft>
                          <a:spcPts val="600"/>
                        </a:spcAft>
                        <a:buFont typeface="Arial" panose="020B0604020202020204" pitchFamily="34" charset="0"/>
                        <a:buChar char="•"/>
                      </a:pPr>
                      <a:r>
                        <a:rPr lang="en-GB" sz="2000" dirty="0">
                          <a:solidFill>
                            <a:srgbClr val="0000CC"/>
                          </a:solidFill>
                        </a:rPr>
                        <a:t>Discontinuous &amp; fragmented improvement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Little development – of individuals and teams</a:t>
                      </a:r>
                    </a:p>
                    <a:p>
                      <a:pPr marL="285750" indent="-285750">
                        <a:spcAft>
                          <a:spcPts val="600"/>
                        </a:spcAft>
                        <a:buFont typeface="Arial" panose="020B0604020202020204" pitchFamily="34" charset="0"/>
                        <a:buChar char="•"/>
                      </a:pPr>
                      <a:r>
                        <a:rPr lang="en-GB" sz="2000" b="1" dirty="0">
                          <a:solidFill>
                            <a:srgbClr val="0000CC"/>
                          </a:solidFill>
                        </a:rPr>
                        <a:t>Avoid conflict – </a:t>
                      </a:r>
                      <a:r>
                        <a:rPr lang="en-GB" sz="2000" b="1" i="1" dirty="0">
                          <a:solidFill>
                            <a:srgbClr val="0000CC"/>
                          </a:solidFill>
                        </a:rPr>
                        <a:t>let it brew</a:t>
                      </a:r>
                      <a:endParaRPr lang="en-GB" sz="2000" i="1" dirty="0">
                        <a:solidFill>
                          <a:srgbClr val="0000CC"/>
                        </a:solidFill>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chemeClr val="tx1">
                              <a:lumMod val="75000"/>
                              <a:lumOff val="25000"/>
                            </a:schemeClr>
                          </a:solidFill>
                        </a:rPr>
                        <a:t>Self-centred, egotistic</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rgbClr val="0000CC"/>
                          </a:solidFill>
                        </a:rPr>
                        <a:t>Inability to respond to change, or to drive change</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Inattention to results</a:t>
                      </a:r>
                    </a:p>
                    <a:p>
                      <a:pPr marL="285750" indent="-285750">
                        <a:spcAft>
                          <a:spcPts val="600"/>
                        </a:spcAft>
                        <a:buFont typeface="Arial" panose="020B0604020202020204" pitchFamily="34" charset="0"/>
                        <a:buChar char="•"/>
                      </a:pPr>
                      <a:r>
                        <a:rPr lang="en-GB" sz="2000" dirty="0">
                          <a:solidFill>
                            <a:srgbClr val="0000CC"/>
                          </a:solidFill>
                        </a:rPr>
                        <a:t>Lack of Motivation</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Lack of Commitment</a:t>
                      </a:r>
                    </a:p>
                    <a:p>
                      <a:pPr marL="285750" indent="-285750">
                        <a:spcAft>
                          <a:spcPts val="600"/>
                        </a:spcAft>
                        <a:buFont typeface="Arial" panose="020B0604020202020204" pitchFamily="34" charset="0"/>
                        <a:buChar char="•"/>
                      </a:pPr>
                      <a:r>
                        <a:rPr lang="en-GB" sz="2000" dirty="0">
                          <a:solidFill>
                            <a:srgbClr val="0000CC"/>
                          </a:solidFill>
                        </a:rPr>
                        <a:t>Stagnant &amp; degrading knowledge, skills, experience</a:t>
                      </a:r>
                    </a:p>
                  </a:txBody>
                  <a:tcPr>
                    <a:noFill/>
                  </a:tcPr>
                </a:tc>
                <a:tc>
                  <a:txBody>
                    <a:bodyPr/>
                    <a:lstStyle/>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Fearful environment</a:t>
                      </a:r>
                    </a:p>
                    <a:p>
                      <a:pPr marL="285750" indent="-285750">
                        <a:spcAft>
                          <a:spcPts val="600"/>
                        </a:spcAft>
                        <a:buFont typeface="Arial" panose="020B0604020202020204" pitchFamily="34" charset="0"/>
                        <a:buChar char="•"/>
                      </a:pPr>
                      <a:r>
                        <a:rPr lang="en-GB" sz="2000" dirty="0">
                          <a:solidFill>
                            <a:srgbClr val="0000CC"/>
                          </a:solidFill>
                        </a:rPr>
                        <a:t>Self-centred &amp; focused management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Little</a:t>
                      </a:r>
                      <a:r>
                        <a:rPr lang="en-GB" sz="2000" baseline="0" dirty="0">
                          <a:solidFill>
                            <a:schemeClr val="tx1">
                              <a:lumMod val="75000"/>
                              <a:lumOff val="25000"/>
                            </a:schemeClr>
                          </a:solidFill>
                        </a:rPr>
                        <a:t> c</a:t>
                      </a:r>
                      <a:r>
                        <a:rPr lang="en-GB" sz="2000" dirty="0">
                          <a:solidFill>
                            <a:schemeClr val="tx1">
                              <a:lumMod val="75000"/>
                              <a:lumOff val="25000"/>
                            </a:schemeClr>
                          </a:solidFill>
                        </a:rPr>
                        <a:t>oaching &amp; mentoring</a:t>
                      </a:r>
                    </a:p>
                    <a:p>
                      <a:pPr marL="285750" indent="-285750">
                        <a:spcAft>
                          <a:spcPts val="600"/>
                        </a:spcAft>
                        <a:buFont typeface="Arial" panose="020B0604020202020204" pitchFamily="34" charset="0"/>
                        <a:buChar char="•"/>
                      </a:pPr>
                      <a:r>
                        <a:rPr lang="en-GB" sz="2000" dirty="0">
                          <a:solidFill>
                            <a:srgbClr val="0000CC"/>
                          </a:solidFill>
                        </a:rPr>
                        <a:t>Absence of, or little evidence of, Emotional intelligence</a:t>
                      </a:r>
                      <a:endParaRPr lang="en-GB" sz="2000" b="1" i="1" dirty="0">
                        <a:solidFill>
                          <a:srgbClr val="0000CC"/>
                        </a:solidFill>
                      </a:endParaRP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Creativity and innovation limited to senior management</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extLst>
                  <a:ext uri="{0D108BD9-81ED-4DB2-BD59-A6C34878D82A}">
                    <a16:rowId xmlns:a16="http://schemas.microsoft.com/office/drawing/2014/main" val="855029985"/>
                  </a:ext>
                </a:extLst>
              </a:tr>
            </a:tbl>
          </a:graphicData>
        </a:graphic>
      </p:graphicFrame>
    </p:spTree>
    <p:extLst>
      <p:ext uri="{BB962C8B-B14F-4D97-AF65-F5344CB8AC3E}">
        <p14:creationId xmlns:p14="http://schemas.microsoft.com/office/powerpoint/2010/main" val="934877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Five Dysfunctions of a Team</a:t>
            </a:r>
          </a:p>
        </p:txBody>
      </p:sp>
      <p:pic>
        <p:nvPicPr>
          <p:cNvPr id="5" name="Picture 4" descr="4.2 Five Models for Understanding Team Dynamics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7743" y="1174746"/>
            <a:ext cx="6689326" cy="4507456"/>
          </a:xfrm>
          <a:prstGeom prst="rect">
            <a:avLst/>
          </a:prstGeom>
        </p:spPr>
      </p:pic>
      <p:pic>
        <p:nvPicPr>
          <p:cNvPr id="3" name="Picture 2" descr="Let Me Restate That…A Rant Clarified | internetmonk.com"/>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107884"/>
            <a:ext cx="2513937" cy="3574318"/>
          </a:xfrm>
          <a:prstGeom prst="rect">
            <a:avLst/>
          </a:prstGeom>
        </p:spPr>
      </p:pic>
    </p:spTree>
    <p:extLst>
      <p:ext uri="{BB962C8B-B14F-4D97-AF65-F5344CB8AC3E}">
        <p14:creationId xmlns:p14="http://schemas.microsoft.com/office/powerpoint/2010/main" val="3612918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vercoming The Five Dysfunctions of a Team.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45358"/>
            <a:ext cx="6561512" cy="5660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880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5899" y="143184"/>
            <a:ext cx="5358414" cy="821307"/>
          </a:xfrm>
        </p:spPr>
        <p:txBody>
          <a:bodyPr/>
          <a:lstStyle/>
          <a:p>
            <a:r>
              <a:rPr lang="en-GB" dirty="0"/>
              <a:t>Cultural Implications?</a:t>
            </a:r>
          </a:p>
        </p:txBody>
      </p:sp>
      <p:sp>
        <p:nvSpPr>
          <p:cNvPr id="3" name="Content Placeholder 2"/>
          <p:cNvSpPr>
            <a:spLocks noGrp="1"/>
          </p:cNvSpPr>
          <p:nvPr>
            <p:ph idx="1"/>
          </p:nvPr>
        </p:nvSpPr>
        <p:spPr>
          <a:xfrm>
            <a:off x="918099" y="1186433"/>
            <a:ext cx="10515600" cy="4351338"/>
          </a:xfrm>
        </p:spPr>
        <p:txBody>
          <a:bodyPr>
            <a:normAutofit/>
          </a:bodyPr>
          <a:lstStyle/>
          <a:p>
            <a:r>
              <a:rPr lang="en-GB" dirty="0"/>
              <a:t>Johnson &amp; Scholes - Cultural Web</a:t>
            </a:r>
          </a:p>
          <a:p>
            <a:r>
              <a:rPr lang="en-GB" dirty="0"/>
              <a:t>Hofstede – Dimensions of Culture</a:t>
            </a:r>
          </a:p>
          <a:p>
            <a:r>
              <a:rPr lang="en-GB" dirty="0"/>
              <a:t>Schein – Three Levels of Analysis</a:t>
            </a:r>
          </a:p>
          <a:p>
            <a:r>
              <a:rPr lang="en-GB" dirty="0"/>
              <a:t>Others </a:t>
            </a:r>
          </a:p>
          <a:p>
            <a:endParaRPr lang="en-GB" dirty="0"/>
          </a:p>
          <a:p>
            <a:r>
              <a:rPr lang="en-GB" dirty="0"/>
              <a:t>Look at your organisation using one of these as the prime analytical tool, but also bringing in the other models to compare and contrast key points…..as additional evidence in your arguments.</a:t>
            </a:r>
          </a:p>
        </p:txBody>
      </p:sp>
      <p:pic>
        <p:nvPicPr>
          <p:cNvPr id="6" name="Picture 5">
            <a:extLst>
              <a:ext uri="{FF2B5EF4-FFF2-40B4-BE49-F238E27FC236}">
                <a16:creationId xmlns:a16="http://schemas.microsoft.com/office/drawing/2014/main" id="{DFF6D6A5-5BF1-4AF2-A682-6390CBD49EC3}"/>
              </a:ext>
            </a:extLst>
          </p:cNvPr>
          <p:cNvPicPr>
            <a:picLocks noChangeAspect="1"/>
          </p:cNvPicPr>
          <p:nvPr/>
        </p:nvPicPr>
        <p:blipFill>
          <a:blip r:embed="rId2"/>
          <a:stretch>
            <a:fillRect/>
          </a:stretch>
        </p:blipFill>
        <p:spPr>
          <a:xfrm>
            <a:off x="8025414" y="964491"/>
            <a:ext cx="4166586" cy="2707186"/>
          </a:xfrm>
          <a:prstGeom prst="rect">
            <a:avLst/>
          </a:prstGeom>
        </p:spPr>
      </p:pic>
    </p:spTree>
    <p:extLst>
      <p:ext uri="{BB962C8B-B14F-4D97-AF65-F5344CB8AC3E}">
        <p14:creationId xmlns:p14="http://schemas.microsoft.com/office/powerpoint/2010/main" val="257399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Workplace Culture &amp; its Impact on Organisational Efficiency </a:t>
            </a:r>
            <a:br>
              <a:rPr lang="en-GB" sz="4000" b="1"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 </a:t>
            </a:r>
          </a:p>
        </p:txBody>
      </p:sp>
      <p:pic>
        <p:nvPicPr>
          <p:cNvPr id="5" name="Content Placeholder 4" descr="A magnifying glass over questions&#10;&#10;Description automatically generated">
            <a:extLst>
              <a:ext uri="{FF2B5EF4-FFF2-40B4-BE49-F238E27FC236}">
                <a16:creationId xmlns:a16="http://schemas.microsoft.com/office/drawing/2014/main" id="{8F64122C-0327-36D1-6096-F60361875C5E}"/>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349304" y="1262743"/>
            <a:ext cx="7357403" cy="4431324"/>
          </a:xfrm>
        </p:spPr>
      </p:pic>
    </p:spTree>
    <p:extLst>
      <p:ext uri="{BB962C8B-B14F-4D97-AF65-F5344CB8AC3E}">
        <p14:creationId xmlns:p14="http://schemas.microsoft.com/office/powerpoint/2010/main" val="3782029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98C7E-656B-3141-A30F-CAD98FA61D2B}"/>
              </a:ext>
            </a:extLst>
          </p:cNvPr>
          <p:cNvSpPr>
            <a:spLocks noGrp="1"/>
          </p:cNvSpPr>
          <p:nvPr>
            <p:ph type="title"/>
          </p:nvPr>
        </p:nvSpPr>
        <p:spPr>
          <a:xfrm>
            <a:off x="4653169" y="162719"/>
            <a:ext cx="2885661" cy="774561"/>
          </a:xfrm>
        </p:spPr>
        <p:txBody>
          <a:bodyPr/>
          <a:lstStyle/>
          <a:p>
            <a:r>
              <a:rPr lang="en-US" dirty="0">
                <a:latin typeface="Arial" panose="020B0604020202020204" pitchFamily="34" charset="0"/>
                <a:cs typeface="Arial" panose="020B0604020202020204" pitchFamily="34" charset="0"/>
              </a:rPr>
              <a:t>Research</a:t>
            </a:r>
          </a:p>
        </p:txBody>
      </p:sp>
      <p:sp>
        <p:nvSpPr>
          <p:cNvPr id="3" name="Content Placeholder 2">
            <a:extLst>
              <a:ext uri="{FF2B5EF4-FFF2-40B4-BE49-F238E27FC236}">
                <a16:creationId xmlns:a16="http://schemas.microsoft.com/office/drawing/2014/main" id="{860E1E2D-2619-F948-8204-F135A009574E}"/>
              </a:ext>
            </a:extLst>
          </p:cNvPr>
          <p:cNvSpPr>
            <a:spLocks noGrp="1"/>
          </p:cNvSpPr>
          <p:nvPr>
            <p:ph idx="1"/>
          </p:nvPr>
        </p:nvSpPr>
        <p:spPr>
          <a:xfrm>
            <a:off x="838200" y="1253331"/>
            <a:ext cx="10515600" cy="4351338"/>
          </a:xfrm>
        </p:spPr>
        <p:txBody>
          <a:bodyPr>
            <a:normAutofit/>
          </a:bodyPr>
          <a:lstStyle/>
          <a:p>
            <a:pPr marL="0" indent="0">
              <a:buNone/>
            </a:pPr>
            <a:r>
              <a:rPr lang="en-GB" sz="1600" dirty="0"/>
              <a:t>Video:  </a:t>
            </a:r>
            <a:r>
              <a:rPr lang="en-GB" sz="1600" dirty="0">
                <a:hlinkClick r:id="rId3"/>
              </a:rPr>
              <a:t>How to approach corporate social responsibility in a sustainable manner, step by step</a:t>
            </a:r>
            <a:endParaRPr lang="en-GB" sz="1600" dirty="0"/>
          </a:p>
          <a:p>
            <a:pPr marL="0" indent="0">
              <a:buNone/>
            </a:pPr>
            <a:br>
              <a:rPr lang="en-GB" sz="2000" dirty="0">
                <a:hlinkClick r:id="rId4"/>
              </a:rPr>
            </a:br>
            <a:r>
              <a:rPr lang="en-GB" sz="2000" dirty="0">
                <a:hlinkClick r:id="rId4"/>
              </a:rPr>
              <a:t>Corporate social responsibility &amp; Responsible business conduct</a:t>
            </a:r>
            <a:br>
              <a:rPr lang="en-GB" sz="2000" dirty="0">
                <a:hlinkClick r:id="rId4"/>
              </a:rPr>
            </a:br>
            <a:endParaRPr lang="en-US" sz="2000" dirty="0"/>
          </a:p>
          <a:p>
            <a:pPr marL="0" indent="0">
              <a:buNone/>
            </a:pPr>
            <a:r>
              <a:rPr lang="en-GB" sz="2000" dirty="0"/>
              <a:t>Research &amp; consider:</a:t>
            </a:r>
            <a:br>
              <a:rPr lang="en-GB" sz="2000" dirty="0"/>
            </a:br>
            <a:endParaRPr lang="en-GB" sz="2000" dirty="0"/>
          </a:p>
          <a:p>
            <a:r>
              <a:rPr lang="en-GB" sz="2000" dirty="0"/>
              <a:t>What is your organisations CSR policy?</a:t>
            </a:r>
          </a:p>
          <a:p>
            <a:r>
              <a:rPr lang="en-GB" sz="2000" dirty="0"/>
              <a:t>Where is it published?</a:t>
            </a:r>
            <a:br>
              <a:rPr lang="en-GB" sz="2000" dirty="0"/>
            </a:br>
            <a:r>
              <a:rPr lang="en-GB" sz="2000" dirty="0"/>
              <a:t>How well is it employed and promoted in the organisation?</a:t>
            </a:r>
          </a:p>
          <a:p>
            <a:r>
              <a:rPr lang="en-GB" sz="2000" dirty="0"/>
              <a:t>Are there any areas for improvement?</a:t>
            </a:r>
          </a:p>
          <a:p>
            <a:r>
              <a:rPr lang="en-GB" sz="2000" dirty="0"/>
              <a:t>Note: Look to include CSR within your assignment – it is more relevant than you think!</a:t>
            </a:r>
          </a:p>
        </p:txBody>
      </p:sp>
      <p:pic>
        <p:nvPicPr>
          <p:cNvPr id="6" name="Picture 5">
            <a:extLst>
              <a:ext uri="{FF2B5EF4-FFF2-40B4-BE49-F238E27FC236}">
                <a16:creationId xmlns:a16="http://schemas.microsoft.com/office/drawing/2014/main" id="{9904B0FD-7052-4EB5-854B-E7563B11173C}"/>
              </a:ext>
            </a:extLst>
          </p:cNvPr>
          <p:cNvPicPr>
            <a:picLocks noChangeAspect="1"/>
          </p:cNvPicPr>
          <p:nvPr/>
        </p:nvPicPr>
        <p:blipFill>
          <a:blip r:embed="rId5"/>
          <a:stretch>
            <a:fillRect/>
          </a:stretch>
        </p:blipFill>
        <p:spPr>
          <a:xfrm>
            <a:off x="8282333" y="1908313"/>
            <a:ext cx="3909667" cy="2539972"/>
          </a:xfrm>
          <a:prstGeom prst="rect">
            <a:avLst/>
          </a:prstGeom>
        </p:spPr>
      </p:pic>
    </p:spTree>
    <p:extLst>
      <p:ext uri="{BB962C8B-B14F-4D97-AF65-F5344CB8AC3E}">
        <p14:creationId xmlns:p14="http://schemas.microsoft.com/office/powerpoint/2010/main" val="1526162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620</Words>
  <Application>Microsoft Office PowerPoint</Application>
  <PresentationFormat>Widescreen</PresentationFormat>
  <Paragraphs>113</Paragraphs>
  <Slides>12</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12</vt:i4>
      </vt:variant>
    </vt:vector>
  </HeadingPairs>
  <TitlesOfParts>
    <vt:vector size="20" baseType="lpstr">
      <vt:lpstr>Aptos</vt:lpstr>
      <vt:lpstr>Arial</vt:lpstr>
      <vt:lpstr>Calibri</vt:lpstr>
      <vt:lpstr>Calibri Light</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 Developing a High-Performance Culture</vt:lpstr>
      <vt:lpstr>A Question</vt:lpstr>
      <vt:lpstr>Some Thoughts…</vt:lpstr>
      <vt:lpstr>Another Question </vt:lpstr>
      <vt:lpstr>Some More Thoughts…</vt:lpstr>
      <vt:lpstr>The Five Dysfunctions of a Team</vt:lpstr>
      <vt:lpstr>PowerPoint Presentation</vt:lpstr>
      <vt:lpstr>Cultural Implications?</vt:lpstr>
      <vt:lpstr> Workplace Culture &amp; its Impact on Organisational Efficiency   </vt:lpstr>
      <vt:lpstr>Research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23</cp:revision>
  <dcterms:created xsi:type="dcterms:W3CDTF">2021-03-09T15:35:42Z</dcterms:created>
  <dcterms:modified xsi:type="dcterms:W3CDTF">2024-10-01T10:49:16Z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