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notesMasterIdLst>
    <p:notesMasterId r:id="rId13"/>
  </p:notesMasterIdLst>
  <p:sldIdLst>
    <p:sldId id="258" r:id="rId2"/>
    <p:sldId id="257" r:id="rId3"/>
    <p:sldId id="259" r:id="rId4"/>
    <p:sldId id="260" r:id="rId5"/>
    <p:sldId id="262" r:id="rId6"/>
    <p:sldId id="263" r:id="rId7"/>
    <p:sldId id="264" r:id="rId8"/>
    <p:sldId id="268" r:id="rId9"/>
    <p:sldId id="269" r:id="rId10"/>
    <p:sldId id="270" r:id="rId11"/>
    <p:sldId id="2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9FCB58-84E6-44D2-9467-095BB3A9CCA7}" v="108" dt="2026-03-12T14:37:02.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856" autoAdjust="0"/>
  </p:normalViewPr>
  <p:slideViewPr>
    <p:cSldViewPr snapToGrid="0">
      <p:cViewPr varScale="1">
        <p:scale>
          <a:sx n="69" d="100"/>
          <a:sy n="69" d="100"/>
        </p:scale>
        <p:origin x="1234"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Brinza" userId="1b388ddfa86c1aeb" providerId="LiveId" clId="{BB64B480-8B89-4DA1-973A-5F74DC73574C}"/>
    <pc:docChg chg="undo custSel addSld delSld modSld">
      <pc:chgData name="Irina Brinza" userId="1b388ddfa86c1aeb" providerId="LiveId" clId="{BB64B480-8B89-4DA1-973A-5F74DC73574C}" dt="2026-03-13T05:26:11.100" v="2820" actId="20577"/>
      <pc:docMkLst>
        <pc:docMk/>
      </pc:docMkLst>
      <pc:sldChg chg="modSp mod">
        <pc:chgData name="Irina Brinza" userId="1b388ddfa86c1aeb" providerId="LiveId" clId="{BB64B480-8B89-4DA1-973A-5F74DC73574C}" dt="2026-03-13T05:18:40.212" v="2771" actId="20577"/>
        <pc:sldMkLst>
          <pc:docMk/>
          <pc:sldMk cId="3253221240" sldId="257"/>
        </pc:sldMkLst>
        <pc:spChg chg="mod">
          <ac:chgData name="Irina Brinza" userId="1b388ddfa86c1aeb" providerId="LiveId" clId="{BB64B480-8B89-4DA1-973A-5F74DC73574C}" dt="2026-03-13T05:18:40.212" v="2771" actId="20577"/>
          <ac:spMkLst>
            <pc:docMk/>
            <pc:sldMk cId="3253221240" sldId="257"/>
            <ac:spMk id="5" creationId="{C5126F1D-AAC4-AB34-ABC8-4930E9A0DB4F}"/>
          </ac:spMkLst>
        </pc:spChg>
      </pc:sldChg>
      <pc:sldChg chg="modSp mod">
        <pc:chgData name="Irina Brinza" userId="1b388ddfa86c1aeb" providerId="LiveId" clId="{BB64B480-8B89-4DA1-973A-5F74DC73574C}" dt="2026-03-12T09:19:46.827" v="2620" actId="20577"/>
        <pc:sldMkLst>
          <pc:docMk/>
          <pc:sldMk cId="2563627717" sldId="258"/>
        </pc:sldMkLst>
        <pc:spChg chg="mod">
          <ac:chgData name="Irina Brinza" userId="1b388ddfa86c1aeb" providerId="LiveId" clId="{BB64B480-8B89-4DA1-973A-5F74DC73574C}" dt="2026-03-12T09:19:46.827" v="2620" actId="20577"/>
          <ac:spMkLst>
            <pc:docMk/>
            <pc:sldMk cId="2563627717" sldId="258"/>
            <ac:spMk id="2" creationId="{13877589-7B87-1810-7D1A-B5A2048E3490}"/>
          </ac:spMkLst>
        </pc:spChg>
      </pc:sldChg>
      <pc:sldChg chg="addSp delSp modSp mod setBg">
        <pc:chgData name="Irina Brinza" userId="1b388ddfa86c1aeb" providerId="LiveId" clId="{BB64B480-8B89-4DA1-973A-5F74DC73574C}" dt="2026-03-12T14:30:57.761" v="2664" actId="20577"/>
        <pc:sldMkLst>
          <pc:docMk/>
          <pc:sldMk cId="703633701" sldId="259"/>
        </pc:sldMkLst>
        <pc:spChg chg="mod ord">
          <ac:chgData name="Irina Brinza" userId="1b388ddfa86c1aeb" providerId="LiveId" clId="{BB64B480-8B89-4DA1-973A-5F74DC73574C}" dt="2026-03-12T14:30:57.761" v="2664" actId="20577"/>
          <ac:spMkLst>
            <pc:docMk/>
            <pc:sldMk cId="703633701" sldId="259"/>
            <ac:spMk id="3" creationId="{4C8ED8B1-DFEB-E2FA-BAC7-42737F0246B5}"/>
          </ac:spMkLst>
        </pc:spChg>
        <pc:spChg chg="add del">
          <ac:chgData name="Irina Brinza" userId="1b388ddfa86c1aeb" providerId="LiveId" clId="{BB64B480-8B89-4DA1-973A-5F74DC73574C}" dt="2026-03-12T05:13:11.004" v="1575" actId="26606"/>
          <ac:spMkLst>
            <pc:docMk/>
            <pc:sldMk cId="703633701" sldId="259"/>
            <ac:spMk id="1059" creationId="{DE91395A-2D18-4AF6-A0AC-AAA7189FED11}"/>
          </ac:spMkLst>
        </pc:spChg>
        <pc:spChg chg="add del">
          <ac:chgData name="Irina Brinza" userId="1b388ddfa86c1aeb" providerId="LiveId" clId="{BB64B480-8B89-4DA1-973A-5F74DC73574C}" dt="2026-03-12T05:13:11.004" v="1575" actId="26606"/>
          <ac:spMkLst>
            <pc:docMk/>
            <pc:sldMk cId="703633701" sldId="259"/>
            <ac:spMk id="1061" creationId="{A57352BE-A213-4040-BE8E-D4A925AD9DF8}"/>
          </ac:spMkLst>
        </pc:spChg>
        <pc:spChg chg="add del">
          <ac:chgData name="Irina Brinza" userId="1b388ddfa86c1aeb" providerId="LiveId" clId="{BB64B480-8B89-4DA1-973A-5F74DC73574C}" dt="2026-03-12T05:13:11.004" v="1575" actId="26606"/>
          <ac:spMkLst>
            <pc:docMk/>
            <pc:sldMk cId="703633701" sldId="259"/>
            <ac:spMk id="1063" creationId="{F7E42047-F7E7-4687-BBE0-D4BDC8E77BB1}"/>
          </ac:spMkLst>
        </pc:spChg>
        <pc:spChg chg="add del">
          <ac:chgData name="Irina Brinza" userId="1b388ddfa86c1aeb" providerId="LiveId" clId="{BB64B480-8B89-4DA1-973A-5F74DC73574C}" dt="2026-03-12T05:13:11.004" v="1575" actId="26606"/>
          <ac:spMkLst>
            <pc:docMk/>
            <pc:sldMk cId="703633701" sldId="259"/>
            <ac:spMk id="1093" creationId="{2C509E7A-337A-4664-BEC2-03F9BCA0A463}"/>
          </ac:spMkLst>
        </pc:spChg>
        <pc:spChg chg="add del">
          <ac:chgData name="Irina Brinza" userId="1b388ddfa86c1aeb" providerId="LiveId" clId="{BB64B480-8B89-4DA1-973A-5F74DC73574C}" dt="2026-03-12T05:13:11.004" v="1575" actId="26606"/>
          <ac:spMkLst>
            <pc:docMk/>
            <pc:sldMk cId="703633701" sldId="259"/>
            <ac:spMk id="1095" creationId="{D9AB99AB-E300-4B19-97C3-9A12EA3C7BDA}"/>
          </ac:spMkLst>
        </pc:spChg>
        <pc:spChg chg="add">
          <ac:chgData name="Irina Brinza" userId="1b388ddfa86c1aeb" providerId="LiveId" clId="{BB64B480-8B89-4DA1-973A-5F74DC73574C}" dt="2026-03-12T05:13:11.004" v="1575" actId="26606"/>
          <ac:spMkLst>
            <pc:docMk/>
            <pc:sldMk cId="703633701" sldId="259"/>
            <ac:spMk id="1130" creationId="{A57352BE-A213-4040-BE8E-D4A925AD9DF8}"/>
          </ac:spMkLst>
        </pc:spChg>
        <pc:spChg chg="add">
          <ac:chgData name="Irina Brinza" userId="1b388ddfa86c1aeb" providerId="LiveId" clId="{BB64B480-8B89-4DA1-973A-5F74DC73574C}" dt="2026-03-12T05:13:11.004" v="1575" actId="26606"/>
          <ac:spMkLst>
            <pc:docMk/>
            <pc:sldMk cId="703633701" sldId="259"/>
            <ac:spMk id="1132" creationId="{F7E42047-F7E7-4687-BBE0-D4BDC8E77BB1}"/>
          </ac:spMkLst>
        </pc:spChg>
        <pc:spChg chg="add">
          <ac:chgData name="Irina Brinza" userId="1b388ddfa86c1aeb" providerId="LiveId" clId="{BB64B480-8B89-4DA1-973A-5F74DC73574C}" dt="2026-03-12T05:13:11.004" v="1575" actId="26606"/>
          <ac:spMkLst>
            <pc:docMk/>
            <pc:sldMk cId="703633701" sldId="259"/>
            <ac:spMk id="1162" creationId="{2C509E7A-337A-4664-BEC2-03F9BCA0A463}"/>
          </ac:spMkLst>
        </pc:spChg>
        <pc:spChg chg="add">
          <ac:chgData name="Irina Brinza" userId="1b388ddfa86c1aeb" providerId="LiveId" clId="{BB64B480-8B89-4DA1-973A-5F74DC73574C}" dt="2026-03-12T05:13:11.004" v="1575" actId="26606"/>
          <ac:spMkLst>
            <pc:docMk/>
            <pc:sldMk cId="703633701" sldId="259"/>
            <ac:spMk id="1164" creationId="{D9AB99AB-E300-4B19-97C3-9A12EA3C7BDA}"/>
          </ac:spMkLst>
        </pc:spChg>
        <pc:grpChg chg="add">
          <ac:chgData name="Irina Brinza" userId="1b388ddfa86c1aeb" providerId="LiveId" clId="{BB64B480-8B89-4DA1-973A-5F74DC73574C}" dt="2026-03-12T05:11:28.357" v="1572" actId="26606"/>
          <ac:grpSpMkLst>
            <pc:docMk/>
            <pc:sldMk cId="703633701" sldId="259"/>
            <ac:grpSpMk id="1031" creationId="{7398C59F-5A18-487B-91D6-B955AACF2E50}"/>
          </ac:grpSpMkLst>
        </pc:grpChg>
        <pc:grpChg chg="add">
          <ac:chgData name="Irina Brinza" userId="1b388ddfa86c1aeb" providerId="LiveId" clId="{BB64B480-8B89-4DA1-973A-5F74DC73574C}" dt="2026-03-12T05:11:28.357" v="1572" actId="26606"/>
          <ac:grpSpMkLst>
            <pc:docMk/>
            <pc:sldMk cId="703633701" sldId="259"/>
            <ac:grpSpMk id="1065" creationId="{8D6F839A-C8D9-4FBC-8EFD-9E56D12F4CD0}"/>
          </ac:grpSpMkLst>
        </pc:grpChg>
        <pc:grpChg chg="add">
          <ac:chgData name="Irina Brinza" userId="1b388ddfa86c1aeb" providerId="LiveId" clId="{BB64B480-8B89-4DA1-973A-5F74DC73574C}" dt="2026-03-12T05:11:28.357" v="1572" actId="26606"/>
          <ac:grpSpMkLst>
            <pc:docMk/>
            <pc:sldMk cId="703633701" sldId="259"/>
            <ac:grpSpMk id="1079" creationId="{70EDA856-A216-4EEC-9AB6-A59FFC703612}"/>
          </ac:grpSpMkLst>
        </pc:grpChg>
        <pc:picChg chg="add del mod">
          <ac:chgData name="Irina Brinza" userId="1b388ddfa86c1aeb" providerId="LiveId" clId="{BB64B480-8B89-4DA1-973A-5F74DC73574C}" dt="2026-03-12T05:12:59.615" v="1573" actId="478"/>
          <ac:picMkLst>
            <pc:docMk/>
            <pc:sldMk cId="703633701" sldId="259"/>
            <ac:picMk id="1026" creationId="{6DD4E67A-07DA-312B-18A6-92D5384FEC05}"/>
          </ac:picMkLst>
        </pc:picChg>
        <pc:picChg chg="add">
          <ac:chgData name="Irina Brinza" userId="1b388ddfa86c1aeb" providerId="LiveId" clId="{BB64B480-8B89-4DA1-973A-5F74DC73574C}" dt="2026-03-12T05:13:01.726" v="1574"/>
          <ac:picMkLst>
            <pc:docMk/>
            <pc:sldMk cId="703633701" sldId="259"/>
            <ac:picMk id="1028" creationId="{ADEA0263-B8AE-72A3-E185-1644606D91EB}"/>
          </ac:picMkLst>
        </pc:picChg>
      </pc:sldChg>
      <pc:sldChg chg="modSp mod">
        <pc:chgData name="Irina Brinza" userId="1b388ddfa86c1aeb" providerId="LiveId" clId="{BB64B480-8B89-4DA1-973A-5F74DC73574C}" dt="2026-03-13T05:21:22.419" v="2793" actId="20577"/>
        <pc:sldMkLst>
          <pc:docMk/>
          <pc:sldMk cId="893743820" sldId="260"/>
        </pc:sldMkLst>
        <pc:spChg chg="mod">
          <ac:chgData name="Irina Brinza" userId="1b388ddfa86c1aeb" providerId="LiveId" clId="{BB64B480-8B89-4DA1-973A-5F74DC73574C}" dt="2026-03-12T07:53:55.731" v="2205" actId="20577"/>
          <ac:spMkLst>
            <pc:docMk/>
            <pc:sldMk cId="893743820" sldId="260"/>
            <ac:spMk id="3" creationId="{7EC0D7FB-CFA5-2428-B74A-C3FFBB5D6311}"/>
          </ac:spMkLst>
        </pc:spChg>
        <pc:spChg chg="mod">
          <ac:chgData name="Irina Brinza" userId="1b388ddfa86c1aeb" providerId="LiveId" clId="{BB64B480-8B89-4DA1-973A-5F74DC73574C}" dt="2026-03-13T05:21:22.419" v="2793" actId="20577"/>
          <ac:spMkLst>
            <pc:docMk/>
            <pc:sldMk cId="893743820" sldId="260"/>
            <ac:spMk id="5" creationId="{09FC453E-2AEA-C8F6-274D-18EF8D272AD6}"/>
          </ac:spMkLst>
        </pc:spChg>
      </pc:sldChg>
      <pc:sldChg chg="addSp modSp mod setBg">
        <pc:chgData name="Irina Brinza" userId="1b388ddfa86c1aeb" providerId="LiveId" clId="{BB64B480-8B89-4DA1-973A-5F74DC73574C}" dt="2026-03-13T05:24:36.385" v="2818" actId="20577"/>
        <pc:sldMkLst>
          <pc:docMk/>
          <pc:sldMk cId="255545124" sldId="262"/>
        </pc:sldMkLst>
        <pc:spChg chg="mod ord">
          <ac:chgData name="Irina Brinza" userId="1b388ddfa86c1aeb" providerId="LiveId" clId="{BB64B480-8B89-4DA1-973A-5F74DC73574C}" dt="2026-03-13T05:24:36.385" v="2818" actId="20577"/>
          <ac:spMkLst>
            <pc:docMk/>
            <pc:sldMk cId="255545124" sldId="262"/>
            <ac:spMk id="3" creationId="{8441C521-3C30-46BD-88D9-D025BB05282F}"/>
          </ac:spMkLst>
        </pc:spChg>
        <pc:spChg chg="mod">
          <ac:chgData name="Irina Brinza" userId="1b388ddfa86c1aeb" providerId="LiveId" clId="{BB64B480-8B89-4DA1-973A-5F74DC73574C}" dt="2026-03-12T14:26:37.439" v="2622" actId="14100"/>
          <ac:spMkLst>
            <pc:docMk/>
            <pc:sldMk cId="255545124" sldId="262"/>
            <ac:spMk id="5" creationId="{A771F53A-5579-A331-FBB9-D2EB5B3899FD}"/>
          </ac:spMkLst>
        </pc:spChg>
        <pc:spChg chg="add">
          <ac:chgData name="Irina Brinza" userId="1b388ddfa86c1aeb" providerId="LiveId" clId="{BB64B480-8B89-4DA1-973A-5F74DC73574C}" dt="2026-03-12T05:28:01.106" v="1753" actId="26606"/>
          <ac:spMkLst>
            <pc:docMk/>
            <pc:sldMk cId="255545124" sldId="262"/>
            <ac:spMk id="7203" creationId="{DE91395A-2D18-4AF6-A0AC-AAA7189FED11}"/>
          </ac:spMkLst>
        </pc:spChg>
        <pc:spChg chg="add">
          <ac:chgData name="Irina Brinza" userId="1b388ddfa86c1aeb" providerId="LiveId" clId="{BB64B480-8B89-4DA1-973A-5F74DC73574C}" dt="2026-03-12T05:28:01.106" v="1753" actId="26606"/>
          <ac:spMkLst>
            <pc:docMk/>
            <pc:sldMk cId="255545124" sldId="262"/>
            <ac:spMk id="7205" creationId="{A57352BE-A213-4040-BE8E-D4A925AD9DF8}"/>
          </ac:spMkLst>
        </pc:spChg>
        <pc:spChg chg="add">
          <ac:chgData name="Irina Brinza" userId="1b388ddfa86c1aeb" providerId="LiveId" clId="{BB64B480-8B89-4DA1-973A-5F74DC73574C}" dt="2026-03-12T05:28:01.106" v="1753" actId="26606"/>
          <ac:spMkLst>
            <pc:docMk/>
            <pc:sldMk cId="255545124" sldId="262"/>
            <ac:spMk id="7207" creationId="{F7E42047-F7E7-4687-BBE0-D4BDC8E77BB1}"/>
          </ac:spMkLst>
        </pc:spChg>
        <pc:spChg chg="add">
          <ac:chgData name="Irina Brinza" userId="1b388ddfa86c1aeb" providerId="LiveId" clId="{BB64B480-8B89-4DA1-973A-5F74DC73574C}" dt="2026-03-12T05:28:01.106" v="1753" actId="26606"/>
          <ac:spMkLst>
            <pc:docMk/>
            <pc:sldMk cId="255545124" sldId="262"/>
            <ac:spMk id="7237" creationId="{2C509E7A-337A-4664-BEC2-03F9BCA0A463}"/>
          </ac:spMkLst>
        </pc:spChg>
        <pc:spChg chg="add">
          <ac:chgData name="Irina Brinza" userId="1b388ddfa86c1aeb" providerId="LiveId" clId="{BB64B480-8B89-4DA1-973A-5F74DC73574C}" dt="2026-03-12T05:28:01.106" v="1753" actId="26606"/>
          <ac:spMkLst>
            <pc:docMk/>
            <pc:sldMk cId="255545124" sldId="262"/>
            <ac:spMk id="7239" creationId="{D9AB99AB-E300-4B19-97C3-9A12EA3C7BDA}"/>
          </ac:spMkLst>
        </pc:spChg>
        <pc:grpChg chg="add">
          <ac:chgData name="Irina Brinza" userId="1b388ddfa86c1aeb" providerId="LiveId" clId="{BB64B480-8B89-4DA1-973A-5F74DC73574C}" dt="2026-03-12T05:28:01.106" v="1753" actId="26606"/>
          <ac:grpSpMkLst>
            <pc:docMk/>
            <pc:sldMk cId="255545124" sldId="262"/>
            <ac:grpSpMk id="7175" creationId="{7398C59F-5A18-487B-91D6-B955AACF2E50}"/>
          </ac:grpSpMkLst>
        </pc:grpChg>
        <pc:grpChg chg="add">
          <ac:chgData name="Irina Brinza" userId="1b388ddfa86c1aeb" providerId="LiveId" clId="{BB64B480-8B89-4DA1-973A-5F74DC73574C}" dt="2026-03-12T05:28:01.106" v="1753" actId="26606"/>
          <ac:grpSpMkLst>
            <pc:docMk/>
            <pc:sldMk cId="255545124" sldId="262"/>
            <ac:grpSpMk id="7223" creationId="{70EDA856-A216-4EEC-9AB6-A59FFC703612}"/>
          </ac:grpSpMkLst>
        </pc:grpChg>
        <pc:picChg chg="add mod">
          <ac:chgData name="Irina Brinza" userId="1b388ddfa86c1aeb" providerId="LiveId" clId="{BB64B480-8B89-4DA1-973A-5F74DC73574C}" dt="2026-03-12T05:28:01.106" v="1753" actId="26606"/>
          <ac:picMkLst>
            <pc:docMk/>
            <pc:sldMk cId="255545124" sldId="262"/>
            <ac:picMk id="7170" creationId="{A74E4B67-A206-23B6-8181-07230D838F98}"/>
          </ac:picMkLst>
        </pc:picChg>
      </pc:sldChg>
      <pc:sldChg chg="addSp modSp mod">
        <pc:chgData name="Irina Brinza" userId="1b388ddfa86c1aeb" providerId="LiveId" clId="{BB64B480-8B89-4DA1-973A-5F74DC73574C}" dt="2026-03-12T09:14:14.011" v="2596" actId="2711"/>
        <pc:sldMkLst>
          <pc:docMk/>
          <pc:sldMk cId="2703995664" sldId="263"/>
        </pc:sldMkLst>
        <pc:spChg chg="add mod">
          <ac:chgData name="Irina Brinza" userId="1b388ddfa86c1aeb" providerId="LiveId" clId="{BB64B480-8B89-4DA1-973A-5F74DC73574C}" dt="2026-03-12T05:45:53.441" v="1824" actId="1076"/>
          <ac:spMkLst>
            <pc:docMk/>
            <pc:sldMk cId="2703995664" sldId="263"/>
            <ac:spMk id="3" creationId="{19503BBD-9109-C3A7-2D4D-7500B3D7D674}"/>
          </ac:spMkLst>
        </pc:spChg>
        <pc:spChg chg="add mod">
          <ac:chgData name="Irina Brinza" userId="1b388ddfa86c1aeb" providerId="LiveId" clId="{BB64B480-8B89-4DA1-973A-5F74DC73574C}" dt="2026-03-12T09:14:14.011" v="2596" actId="2711"/>
          <ac:spMkLst>
            <pc:docMk/>
            <pc:sldMk cId="2703995664" sldId="263"/>
            <ac:spMk id="5" creationId="{419F653F-F235-0B3C-30D9-72BCE5C8B037}"/>
          </ac:spMkLst>
        </pc:spChg>
      </pc:sldChg>
      <pc:sldChg chg="addSp modSp new mod">
        <pc:chgData name="Irina Brinza" userId="1b388ddfa86c1aeb" providerId="LiveId" clId="{BB64B480-8B89-4DA1-973A-5F74DC73574C}" dt="2026-03-12T14:37:02.625" v="2726"/>
        <pc:sldMkLst>
          <pc:docMk/>
          <pc:sldMk cId="2996527153" sldId="264"/>
        </pc:sldMkLst>
        <pc:spChg chg="add mod">
          <ac:chgData name="Irina Brinza" userId="1b388ddfa86c1aeb" providerId="LiveId" clId="{BB64B480-8B89-4DA1-973A-5F74DC73574C}" dt="2026-03-12T14:37:02.625" v="2726"/>
          <ac:spMkLst>
            <pc:docMk/>
            <pc:sldMk cId="2996527153" sldId="264"/>
            <ac:spMk id="3" creationId="{2A609B39-7EA3-822F-29B0-28355D0C95E9}"/>
          </ac:spMkLst>
        </pc:spChg>
        <pc:spChg chg="add mod">
          <ac:chgData name="Irina Brinza" userId="1b388ddfa86c1aeb" providerId="LiveId" clId="{BB64B480-8B89-4DA1-973A-5F74DC73574C}" dt="2026-03-12T05:47:25.959" v="1845" actId="1076"/>
          <ac:spMkLst>
            <pc:docMk/>
            <pc:sldMk cId="2996527153" sldId="264"/>
            <ac:spMk id="5" creationId="{37B2DBCB-2C6B-E29C-AF23-C3EA78C25727}"/>
          </ac:spMkLst>
        </pc:spChg>
      </pc:sldChg>
      <pc:sldChg chg="modSp add mod">
        <pc:chgData name="Irina Brinza" userId="1b388ddfa86c1aeb" providerId="LiveId" clId="{BB64B480-8B89-4DA1-973A-5F74DC73574C}" dt="2026-03-12T05:53:03.386" v="1868" actId="1076"/>
        <pc:sldMkLst>
          <pc:docMk/>
          <pc:sldMk cId="3645478630" sldId="268"/>
        </pc:sldMkLst>
        <pc:spChg chg="mod">
          <ac:chgData name="Irina Brinza" userId="1b388ddfa86c1aeb" providerId="LiveId" clId="{BB64B480-8B89-4DA1-973A-5F74DC73574C}" dt="2026-03-11T10:25:59.631" v="851" actId="14100"/>
          <ac:spMkLst>
            <pc:docMk/>
            <pc:sldMk cId="3645478630" sldId="268"/>
            <ac:spMk id="2" creationId="{3FC915AA-9AD6-9DEC-20C0-9E11999F2E2F}"/>
          </ac:spMkLst>
        </pc:spChg>
        <pc:spChg chg="mod">
          <ac:chgData name="Irina Brinza" userId="1b388ddfa86c1aeb" providerId="LiveId" clId="{BB64B480-8B89-4DA1-973A-5F74DC73574C}" dt="2026-03-11T10:26:05.626" v="852" actId="20577"/>
          <ac:spMkLst>
            <pc:docMk/>
            <pc:sldMk cId="3645478630" sldId="268"/>
            <ac:spMk id="4" creationId="{F3E261B2-E9F0-0A77-794F-55E6238EC0D3}"/>
          </ac:spMkLst>
        </pc:spChg>
        <pc:spChg chg="mod">
          <ac:chgData name="Irina Brinza" userId="1b388ddfa86c1aeb" providerId="LiveId" clId="{BB64B480-8B89-4DA1-973A-5F74DC73574C}" dt="2026-03-11T10:25:40.267" v="849" actId="2711"/>
          <ac:spMkLst>
            <pc:docMk/>
            <pc:sldMk cId="3645478630" sldId="268"/>
            <ac:spMk id="8" creationId="{A2E7C1A2-78B2-CF54-4238-2C23CD818C4D}"/>
          </ac:spMkLst>
        </pc:spChg>
        <pc:spChg chg="mod">
          <ac:chgData name="Irina Brinza" userId="1b388ddfa86c1aeb" providerId="LiveId" clId="{BB64B480-8B89-4DA1-973A-5F74DC73574C}" dt="2026-03-11T10:30:52.774" v="855" actId="1076"/>
          <ac:spMkLst>
            <pc:docMk/>
            <pc:sldMk cId="3645478630" sldId="268"/>
            <ac:spMk id="9" creationId="{11A3B063-6AE3-BDDB-EB7B-123DC1C4FBA4}"/>
          </ac:spMkLst>
        </pc:spChg>
        <pc:spChg chg="mod">
          <ac:chgData name="Irina Brinza" userId="1b388ddfa86c1aeb" providerId="LiveId" clId="{BB64B480-8B89-4DA1-973A-5F74DC73574C}" dt="2026-03-12T05:52:22.766" v="1863" actId="1076"/>
          <ac:spMkLst>
            <pc:docMk/>
            <pc:sldMk cId="3645478630" sldId="268"/>
            <ac:spMk id="10" creationId="{9C14E245-CA16-5429-0E79-D157879E7C7A}"/>
          </ac:spMkLst>
        </pc:spChg>
        <pc:spChg chg="mod">
          <ac:chgData name="Irina Brinza" userId="1b388ddfa86c1aeb" providerId="LiveId" clId="{BB64B480-8B89-4DA1-973A-5F74DC73574C}" dt="2026-03-11T10:39:10.503" v="932" actId="113"/>
          <ac:spMkLst>
            <pc:docMk/>
            <pc:sldMk cId="3645478630" sldId="268"/>
            <ac:spMk id="44" creationId="{3A9DBD9C-7E5F-4388-E77F-32009633C16B}"/>
          </ac:spMkLst>
        </pc:spChg>
        <pc:spChg chg="mod">
          <ac:chgData name="Irina Brinza" userId="1b388ddfa86c1aeb" providerId="LiveId" clId="{BB64B480-8B89-4DA1-973A-5F74DC73574C}" dt="2026-03-11T10:31:08.981" v="857" actId="1076"/>
          <ac:spMkLst>
            <pc:docMk/>
            <pc:sldMk cId="3645478630" sldId="268"/>
            <ac:spMk id="46" creationId="{FCF6275B-EE8F-11F5-CB96-4AE7F5642E5D}"/>
          </ac:spMkLst>
        </pc:spChg>
        <pc:spChg chg="mod">
          <ac:chgData name="Irina Brinza" userId="1b388ddfa86c1aeb" providerId="LiveId" clId="{BB64B480-8B89-4DA1-973A-5F74DC73574C}" dt="2026-03-12T05:51:13.759" v="1854" actId="1076"/>
          <ac:spMkLst>
            <pc:docMk/>
            <pc:sldMk cId="3645478630" sldId="268"/>
            <ac:spMk id="47" creationId="{B9424809-C508-9337-46F4-7B0C74D5C19B}"/>
          </ac:spMkLst>
        </pc:spChg>
        <pc:spChg chg="mod">
          <ac:chgData name="Irina Brinza" userId="1b388ddfa86c1aeb" providerId="LiveId" clId="{BB64B480-8B89-4DA1-973A-5F74DC73574C}" dt="2026-03-11T10:25:40.267" v="849" actId="2711"/>
          <ac:spMkLst>
            <pc:docMk/>
            <pc:sldMk cId="3645478630" sldId="268"/>
            <ac:spMk id="54" creationId="{D631DE5E-3EAF-B49E-3C06-DF0399D8B765}"/>
          </ac:spMkLst>
        </pc:spChg>
        <pc:spChg chg="mod">
          <ac:chgData name="Irina Brinza" userId="1b388ddfa86c1aeb" providerId="LiveId" clId="{BB64B480-8B89-4DA1-973A-5F74DC73574C}" dt="2026-03-12T05:50:49.469" v="1852" actId="1076"/>
          <ac:spMkLst>
            <pc:docMk/>
            <pc:sldMk cId="3645478630" sldId="268"/>
            <ac:spMk id="55" creationId="{B82AFA70-782A-28B7-8128-BA89C7D8426E}"/>
          </ac:spMkLst>
        </pc:spChg>
        <pc:spChg chg="mod">
          <ac:chgData name="Irina Brinza" userId="1b388ddfa86c1aeb" providerId="LiveId" clId="{BB64B480-8B89-4DA1-973A-5F74DC73574C}" dt="2026-03-12T05:53:03.386" v="1868" actId="1076"/>
          <ac:spMkLst>
            <pc:docMk/>
            <pc:sldMk cId="3645478630" sldId="268"/>
            <ac:spMk id="60" creationId="{C9CE4551-6D35-0665-7960-0D253843CDBC}"/>
          </ac:spMkLst>
        </pc:spChg>
        <pc:spChg chg="mod">
          <ac:chgData name="Irina Brinza" userId="1b388ddfa86c1aeb" providerId="LiveId" clId="{BB64B480-8B89-4DA1-973A-5F74DC73574C}" dt="2026-03-12T05:52:44.659" v="1865" actId="1076"/>
          <ac:spMkLst>
            <pc:docMk/>
            <pc:sldMk cId="3645478630" sldId="268"/>
            <ac:spMk id="62" creationId="{5C056194-C533-8206-B51C-84E4A814AABE}"/>
          </ac:spMkLst>
        </pc:spChg>
        <pc:cxnChg chg="mod">
          <ac:chgData name="Irina Brinza" userId="1b388ddfa86c1aeb" providerId="LiveId" clId="{BB64B480-8B89-4DA1-973A-5F74DC73574C}" dt="2026-03-11T10:30:41.087" v="853" actId="14100"/>
          <ac:cxnSpMkLst>
            <pc:docMk/>
            <pc:sldMk cId="3645478630" sldId="268"/>
            <ac:cxnSpMk id="14" creationId="{F927E6E7-31EE-0865-5F21-5A4EADD8DD10}"/>
          </ac:cxnSpMkLst>
        </pc:cxnChg>
        <pc:cxnChg chg="mod">
          <ac:chgData name="Irina Brinza" userId="1b388ddfa86c1aeb" providerId="LiveId" clId="{BB64B480-8B89-4DA1-973A-5F74DC73574C}" dt="2026-03-11T10:30:48.524" v="854" actId="1076"/>
          <ac:cxnSpMkLst>
            <pc:docMk/>
            <pc:sldMk cId="3645478630" sldId="268"/>
            <ac:cxnSpMk id="16" creationId="{00E99588-6A38-226E-2C70-B5A5E96FDE1D}"/>
          </ac:cxnSpMkLst>
        </pc:cxnChg>
        <pc:cxnChg chg="mod">
          <ac:chgData name="Irina Brinza" userId="1b388ddfa86c1aeb" providerId="LiveId" clId="{BB64B480-8B89-4DA1-973A-5F74DC73574C}" dt="2026-03-12T05:52:33.493" v="1864" actId="14100"/>
          <ac:cxnSpMkLst>
            <pc:docMk/>
            <pc:sldMk cId="3645478630" sldId="268"/>
            <ac:cxnSpMk id="18" creationId="{9FFC8052-4C93-5564-5F57-E23C4CBF9FCD}"/>
          </ac:cxnSpMkLst>
        </pc:cxnChg>
        <pc:cxnChg chg="mod">
          <ac:chgData name="Irina Brinza" userId="1b388ddfa86c1aeb" providerId="LiveId" clId="{BB64B480-8B89-4DA1-973A-5F74DC73574C}" dt="2026-03-12T05:52:04.766" v="1861" actId="14100"/>
          <ac:cxnSpMkLst>
            <pc:docMk/>
            <pc:sldMk cId="3645478630" sldId="268"/>
            <ac:cxnSpMk id="25" creationId="{FEF15555-BE28-A7B6-1B8D-9245768932DE}"/>
          </ac:cxnSpMkLst>
        </pc:cxnChg>
        <pc:cxnChg chg="mod">
          <ac:chgData name="Irina Brinza" userId="1b388ddfa86c1aeb" providerId="LiveId" clId="{BB64B480-8B89-4DA1-973A-5F74DC73574C}" dt="2026-03-12T05:50:55.119" v="1853" actId="14100"/>
          <ac:cxnSpMkLst>
            <pc:docMk/>
            <pc:sldMk cId="3645478630" sldId="268"/>
            <ac:cxnSpMk id="28" creationId="{5DB2EA62-07FF-5875-214D-AE89B986D665}"/>
          </ac:cxnSpMkLst>
        </pc:cxnChg>
        <pc:cxnChg chg="mod">
          <ac:chgData name="Irina Brinza" userId="1b388ddfa86c1aeb" providerId="LiveId" clId="{BB64B480-8B89-4DA1-973A-5F74DC73574C}" dt="2026-03-12T05:52:15.866" v="1862" actId="14100"/>
          <ac:cxnSpMkLst>
            <pc:docMk/>
            <pc:sldMk cId="3645478630" sldId="268"/>
            <ac:cxnSpMk id="34" creationId="{8C0069A9-77B2-EDBA-9923-D81277FC52EC}"/>
          </ac:cxnSpMkLst>
        </pc:cxnChg>
        <pc:cxnChg chg="mod">
          <ac:chgData name="Irina Brinza" userId="1b388ddfa86c1aeb" providerId="LiveId" clId="{BB64B480-8B89-4DA1-973A-5F74DC73574C}" dt="2026-03-12T05:52:57.019" v="1867" actId="1076"/>
          <ac:cxnSpMkLst>
            <pc:docMk/>
            <pc:sldMk cId="3645478630" sldId="268"/>
            <ac:cxnSpMk id="36" creationId="{D8F88C42-D083-5474-2D77-343513C37F99}"/>
          </ac:cxnSpMkLst>
        </pc:cxnChg>
        <pc:cxnChg chg="mod">
          <ac:chgData name="Irina Brinza" userId="1b388ddfa86c1aeb" providerId="LiveId" clId="{BB64B480-8B89-4DA1-973A-5F74DC73574C}" dt="2026-03-12T05:52:51.782" v="1866" actId="1076"/>
          <ac:cxnSpMkLst>
            <pc:docMk/>
            <pc:sldMk cId="3645478630" sldId="268"/>
            <ac:cxnSpMk id="64" creationId="{9A7677EF-3536-43F2-F1E5-4503F487127B}"/>
          </ac:cxnSpMkLst>
        </pc:cxnChg>
      </pc:sldChg>
      <pc:sldChg chg="addSp delSp modSp new mod setBg">
        <pc:chgData name="Irina Brinza" userId="1b388ddfa86c1aeb" providerId="LiveId" clId="{BB64B480-8B89-4DA1-973A-5F74DC73574C}" dt="2026-03-12T05:55:54.097" v="1904" actId="1076"/>
        <pc:sldMkLst>
          <pc:docMk/>
          <pc:sldMk cId="3114252295" sldId="269"/>
        </pc:sldMkLst>
        <pc:spChg chg="add mod">
          <ac:chgData name="Irina Brinza" userId="1b388ddfa86c1aeb" providerId="LiveId" clId="{BB64B480-8B89-4DA1-973A-5F74DC73574C}" dt="2026-03-12T05:55:54.097" v="1904" actId="1076"/>
          <ac:spMkLst>
            <pc:docMk/>
            <pc:sldMk cId="3114252295" sldId="269"/>
            <ac:spMk id="3" creationId="{0FBABCD9-9EC6-8014-7AB9-289F3F5813EA}"/>
          </ac:spMkLst>
        </pc:spChg>
        <pc:spChg chg="add mod ord">
          <ac:chgData name="Irina Brinza" userId="1b388ddfa86c1aeb" providerId="LiveId" clId="{BB64B480-8B89-4DA1-973A-5F74DC73574C}" dt="2026-03-12T05:55:47.616" v="1903" actId="113"/>
          <ac:spMkLst>
            <pc:docMk/>
            <pc:sldMk cId="3114252295" sldId="269"/>
            <ac:spMk id="4" creationId="{B72349B1-956D-5E2B-6E6E-3B75AA861350}"/>
          </ac:spMkLst>
        </pc:spChg>
        <pc:spChg chg="add">
          <ac:chgData name="Irina Brinza" userId="1b388ddfa86c1aeb" providerId="LiveId" clId="{BB64B480-8B89-4DA1-973A-5F74DC73574C}" dt="2026-03-12T05:53:27.552" v="1869" actId="26606"/>
          <ac:spMkLst>
            <pc:docMk/>
            <pc:sldMk cId="3114252295" sldId="269"/>
            <ac:spMk id="6179" creationId="{DE91395A-2D18-4AF6-A0AC-AAA7189FED11}"/>
          </ac:spMkLst>
        </pc:spChg>
        <pc:spChg chg="add">
          <ac:chgData name="Irina Brinza" userId="1b388ddfa86c1aeb" providerId="LiveId" clId="{BB64B480-8B89-4DA1-973A-5F74DC73574C}" dt="2026-03-12T05:53:27.552" v="1869" actId="26606"/>
          <ac:spMkLst>
            <pc:docMk/>
            <pc:sldMk cId="3114252295" sldId="269"/>
            <ac:spMk id="6181" creationId="{A57352BE-A213-4040-BE8E-D4A925AD9DF8}"/>
          </ac:spMkLst>
        </pc:spChg>
        <pc:spChg chg="add">
          <ac:chgData name="Irina Brinza" userId="1b388ddfa86c1aeb" providerId="LiveId" clId="{BB64B480-8B89-4DA1-973A-5F74DC73574C}" dt="2026-03-12T05:53:27.552" v="1869" actId="26606"/>
          <ac:spMkLst>
            <pc:docMk/>
            <pc:sldMk cId="3114252295" sldId="269"/>
            <ac:spMk id="6183" creationId="{F7E42047-F7E7-4687-BBE0-D4BDC8E77BB1}"/>
          </ac:spMkLst>
        </pc:spChg>
        <pc:spChg chg="add">
          <ac:chgData name="Irina Brinza" userId="1b388ddfa86c1aeb" providerId="LiveId" clId="{BB64B480-8B89-4DA1-973A-5F74DC73574C}" dt="2026-03-12T05:53:27.552" v="1869" actId="26606"/>
          <ac:spMkLst>
            <pc:docMk/>
            <pc:sldMk cId="3114252295" sldId="269"/>
            <ac:spMk id="6213" creationId="{2C509E7A-337A-4664-BEC2-03F9BCA0A463}"/>
          </ac:spMkLst>
        </pc:spChg>
        <pc:spChg chg="add">
          <ac:chgData name="Irina Brinza" userId="1b388ddfa86c1aeb" providerId="LiveId" clId="{BB64B480-8B89-4DA1-973A-5F74DC73574C}" dt="2026-03-12T05:53:27.552" v="1869" actId="26606"/>
          <ac:spMkLst>
            <pc:docMk/>
            <pc:sldMk cId="3114252295" sldId="269"/>
            <ac:spMk id="6215" creationId="{D9AB99AB-E300-4B19-97C3-9A12EA3C7BDA}"/>
          </ac:spMkLst>
        </pc:spChg>
        <pc:grpChg chg="add">
          <ac:chgData name="Irina Brinza" userId="1b388ddfa86c1aeb" providerId="LiveId" clId="{BB64B480-8B89-4DA1-973A-5F74DC73574C}" dt="2026-03-12T05:53:27.552" v="1869" actId="26606"/>
          <ac:grpSpMkLst>
            <pc:docMk/>
            <pc:sldMk cId="3114252295" sldId="269"/>
            <ac:grpSpMk id="6151" creationId="{7398C59F-5A18-487B-91D6-B955AACF2E50}"/>
          </ac:grpSpMkLst>
        </pc:grpChg>
        <pc:grpChg chg="add">
          <ac:chgData name="Irina Brinza" userId="1b388ddfa86c1aeb" providerId="LiveId" clId="{BB64B480-8B89-4DA1-973A-5F74DC73574C}" dt="2026-03-12T05:53:27.552" v="1869" actId="26606"/>
          <ac:grpSpMkLst>
            <pc:docMk/>
            <pc:sldMk cId="3114252295" sldId="269"/>
            <ac:grpSpMk id="6199" creationId="{70EDA856-A216-4EEC-9AB6-A59FFC703612}"/>
          </ac:grpSpMkLst>
        </pc:grpChg>
        <pc:picChg chg="add mod">
          <ac:chgData name="Irina Brinza" userId="1b388ddfa86c1aeb" providerId="LiveId" clId="{BB64B480-8B89-4DA1-973A-5F74DC73574C}" dt="2026-03-12T05:53:27.552" v="1869" actId="26606"/>
          <ac:picMkLst>
            <pc:docMk/>
            <pc:sldMk cId="3114252295" sldId="269"/>
            <ac:picMk id="6146" creationId="{F291E621-D006-A99D-7F1F-2753F6306E49}"/>
          </ac:picMkLst>
        </pc:picChg>
      </pc:sldChg>
      <pc:sldChg chg="addSp modSp new mod">
        <pc:chgData name="Irina Brinza" userId="1b388ddfa86c1aeb" providerId="LiveId" clId="{BB64B480-8B89-4DA1-973A-5F74DC73574C}" dt="2026-03-13T05:26:11.100" v="2820" actId="20577"/>
        <pc:sldMkLst>
          <pc:docMk/>
          <pc:sldMk cId="871873963" sldId="270"/>
        </pc:sldMkLst>
        <pc:spChg chg="add mod">
          <ac:chgData name="Irina Brinza" userId="1b388ddfa86c1aeb" providerId="LiveId" clId="{BB64B480-8B89-4DA1-973A-5F74DC73574C}" dt="2026-03-11T11:44:34.180" v="1466" actId="255"/>
          <ac:spMkLst>
            <pc:docMk/>
            <pc:sldMk cId="871873963" sldId="270"/>
            <ac:spMk id="3" creationId="{C3639674-FE69-4373-934F-9EC9D7364CC9}"/>
          </ac:spMkLst>
        </pc:spChg>
        <pc:spChg chg="add mod">
          <ac:chgData name="Irina Brinza" userId="1b388ddfa86c1aeb" providerId="LiveId" clId="{BB64B480-8B89-4DA1-973A-5F74DC73574C}" dt="2026-03-13T05:26:11.100" v="2820" actId="20577"/>
          <ac:spMkLst>
            <pc:docMk/>
            <pc:sldMk cId="871873963" sldId="270"/>
            <ac:spMk id="5" creationId="{9613CC76-75AB-5DC6-FB2B-59463E409C61}"/>
          </ac:spMkLst>
        </pc:spChg>
      </pc:sldChg>
      <pc:sldChg chg="addSp delSp modSp new mod setBg setClrOvrMap">
        <pc:chgData name="Irina Brinza" userId="1b388ddfa86c1aeb" providerId="LiveId" clId="{BB64B480-8B89-4DA1-973A-5F74DC73574C}" dt="2026-03-12T09:19:18.212" v="2618" actId="14100"/>
        <pc:sldMkLst>
          <pc:docMk/>
          <pc:sldMk cId="2021159408" sldId="271"/>
        </pc:sldMkLst>
        <pc:spChg chg="add mod ord">
          <ac:chgData name="Irina Brinza" userId="1b388ddfa86c1aeb" providerId="LiveId" clId="{BB64B480-8B89-4DA1-973A-5F74DC73574C}" dt="2026-03-12T09:18:52.796" v="2615" actId="26606"/>
          <ac:spMkLst>
            <pc:docMk/>
            <pc:sldMk cId="2021159408" sldId="271"/>
            <ac:spMk id="3" creationId="{0959EC45-17E9-7B42-9012-758D2D689F76}"/>
          </ac:spMkLst>
        </pc:spChg>
        <pc:spChg chg="add del">
          <ac:chgData name="Irina Brinza" userId="1b388ddfa86c1aeb" providerId="LiveId" clId="{BB64B480-8B89-4DA1-973A-5F74DC73574C}" dt="2026-03-12T09:18:52.780" v="2614" actId="26606"/>
          <ac:spMkLst>
            <pc:docMk/>
            <pc:sldMk cId="2021159408" sldId="271"/>
            <ac:spMk id="1059" creationId="{DE91395A-2D18-4AF6-A0AC-AAA7189FED11}"/>
          </ac:spMkLst>
        </pc:spChg>
        <pc:spChg chg="add del">
          <ac:chgData name="Irina Brinza" userId="1b388ddfa86c1aeb" providerId="LiveId" clId="{BB64B480-8B89-4DA1-973A-5F74DC73574C}" dt="2026-03-12T09:18:52.780" v="2614" actId="26606"/>
          <ac:spMkLst>
            <pc:docMk/>
            <pc:sldMk cId="2021159408" sldId="271"/>
            <ac:spMk id="1061" creationId="{7BD08880-457D-4C62-A3B5-6A9B0878C7E9}"/>
          </ac:spMkLst>
        </pc:spChg>
        <pc:spChg chg="add del">
          <ac:chgData name="Irina Brinza" userId="1b388ddfa86c1aeb" providerId="LiveId" clId="{BB64B480-8B89-4DA1-973A-5F74DC73574C}" dt="2026-03-12T09:18:52.780" v="2614" actId="26606"/>
          <ac:spMkLst>
            <pc:docMk/>
            <pc:sldMk cId="2021159408" sldId="271"/>
            <ac:spMk id="1063" creationId="{95FFA5E0-4C70-431D-A19D-18415F6C4009}"/>
          </ac:spMkLst>
        </pc:spChg>
        <pc:spChg chg="add del">
          <ac:chgData name="Irina Brinza" userId="1b388ddfa86c1aeb" providerId="LiveId" clId="{BB64B480-8B89-4DA1-973A-5F74DC73574C}" dt="2026-03-12T09:18:52.780" v="2614" actId="26606"/>
          <ac:spMkLst>
            <pc:docMk/>
            <pc:sldMk cId="2021159408" sldId="271"/>
            <ac:spMk id="1065" creationId="{BBE55C11-4C41-45E4-A00F-83DEE6BB51A8}"/>
          </ac:spMkLst>
        </pc:spChg>
        <pc:spChg chg="add">
          <ac:chgData name="Irina Brinza" userId="1b388ddfa86c1aeb" providerId="LiveId" clId="{BB64B480-8B89-4DA1-973A-5F74DC73574C}" dt="2026-03-12T09:18:52.796" v="2615" actId="26606"/>
          <ac:spMkLst>
            <pc:docMk/>
            <pc:sldMk cId="2021159408" sldId="271"/>
            <ac:spMk id="1067" creationId="{5F1B8348-CD6E-4561-A704-C232D9A2676D}"/>
          </ac:spMkLst>
        </pc:spChg>
        <pc:spChg chg="add">
          <ac:chgData name="Irina Brinza" userId="1b388ddfa86c1aeb" providerId="LiveId" clId="{BB64B480-8B89-4DA1-973A-5F74DC73574C}" dt="2026-03-12T09:18:52.796" v="2615" actId="26606"/>
          <ac:spMkLst>
            <pc:docMk/>
            <pc:sldMk cId="2021159408" sldId="271"/>
            <ac:spMk id="1094" creationId="{1996130F-9AB5-4DE9-8574-3AF891C5C172}"/>
          </ac:spMkLst>
        </pc:spChg>
        <pc:spChg chg="add">
          <ac:chgData name="Irina Brinza" userId="1b388ddfa86c1aeb" providerId="LiveId" clId="{BB64B480-8B89-4DA1-973A-5F74DC73574C}" dt="2026-03-12T09:18:52.796" v="2615" actId="26606"/>
          <ac:spMkLst>
            <pc:docMk/>
            <pc:sldMk cId="2021159408" sldId="271"/>
            <ac:spMk id="1095" creationId="{3623DEAC-F39C-45D6-86DC-1033F6429528}"/>
          </ac:spMkLst>
        </pc:spChg>
        <pc:spChg chg="add">
          <ac:chgData name="Irina Brinza" userId="1b388ddfa86c1aeb" providerId="LiveId" clId="{BB64B480-8B89-4DA1-973A-5F74DC73574C}" dt="2026-03-12T09:18:52.796" v="2615" actId="26606"/>
          <ac:spMkLst>
            <pc:docMk/>
            <pc:sldMk cId="2021159408" sldId="271"/>
            <ac:spMk id="1096" creationId="{A692209D-B607-46C3-8560-07AF72291659}"/>
          </ac:spMkLst>
        </pc:spChg>
        <pc:spChg chg="add">
          <ac:chgData name="Irina Brinza" userId="1b388ddfa86c1aeb" providerId="LiveId" clId="{BB64B480-8B89-4DA1-973A-5F74DC73574C}" dt="2026-03-12T09:18:52.796" v="2615" actId="26606"/>
          <ac:spMkLst>
            <pc:docMk/>
            <pc:sldMk cId="2021159408" sldId="271"/>
            <ac:spMk id="1097" creationId="{94874638-CF15-4908-BC4B-4908744D0BAF}"/>
          </ac:spMkLst>
        </pc:spChg>
        <pc:grpChg chg="add del">
          <ac:chgData name="Irina Brinza" userId="1b388ddfa86c1aeb" providerId="LiveId" clId="{BB64B480-8B89-4DA1-973A-5F74DC73574C}" dt="2026-03-12T09:18:52.780" v="2614" actId="26606"/>
          <ac:grpSpMkLst>
            <pc:docMk/>
            <pc:sldMk cId="2021159408" sldId="271"/>
            <ac:grpSpMk id="1031" creationId="{7398C59F-5A18-487B-91D6-B955AACF2E50}"/>
          </ac:grpSpMkLst>
        </pc:grpChg>
        <pc:grpChg chg="add del">
          <ac:chgData name="Irina Brinza" userId="1b388ddfa86c1aeb" providerId="LiveId" clId="{BB64B480-8B89-4DA1-973A-5F74DC73574C}" dt="2026-03-12T09:18:52.780" v="2614" actId="26606"/>
          <ac:grpSpMkLst>
            <pc:docMk/>
            <pc:sldMk cId="2021159408" sldId="271"/>
            <ac:grpSpMk id="1045" creationId="{520234FB-542E-4550-9C2F-1B56FD41A1CA}"/>
          </ac:grpSpMkLst>
        </pc:grpChg>
        <pc:grpChg chg="add">
          <ac:chgData name="Irina Brinza" userId="1b388ddfa86c1aeb" providerId="LiveId" clId="{BB64B480-8B89-4DA1-973A-5F74DC73574C}" dt="2026-03-12T09:18:52.796" v="2615" actId="26606"/>
          <ac:grpSpMkLst>
            <pc:docMk/>
            <pc:sldMk cId="2021159408" sldId="271"/>
            <ac:grpSpMk id="1068" creationId="{166BF9EE-F7AC-4FA5-AC7E-001B3A642F75}"/>
          </ac:grpSpMkLst>
        </pc:grpChg>
        <pc:grpChg chg="add">
          <ac:chgData name="Irina Brinza" userId="1b388ddfa86c1aeb" providerId="LiveId" clId="{BB64B480-8B89-4DA1-973A-5F74DC73574C}" dt="2026-03-12T09:18:52.796" v="2615" actId="26606"/>
          <ac:grpSpMkLst>
            <pc:docMk/>
            <pc:sldMk cId="2021159408" sldId="271"/>
            <ac:grpSpMk id="1081" creationId="{E312DBA5-56D8-42B2-BA94-28168C2A6703}"/>
          </ac:grpSpMkLst>
        </pc:grpChg>
        <pc:picChg chg="add mod">
          <ac:chgData name="Irina Brinza" userId="1b388ddfa86c1aeb" providerId="LiveId" clId="{BB64B480-8B89-4DA1-973A-5F74DC73574C}" dt="2026-03-12T09:19:18.212" v="2618" actId="14100"/>
          <ac:picMkLst>
            <pc:docMk/>
            <pc:sldMk cId="2021159408" sldId="271"/>
            <ac:picMk id="1026" creationId="{30F344EA-70FA-8014-5FEC-12B647C31CC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43F10E-6C15-403A-B2CE-AAB6630F2DE2}"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9840F1-DA5A-4568-B039-4119C3F247A0}" type="slidenum">
              <a:rPr lang="en-GB" smtClean="0"/>
              <a:t>‹#›</a:t>
            </a:fld>
            <a:endParaRPr lang="en-GB"/>
          </a:p>
        </p:txBody>
      </p:sp>
    </p:spTree>
    <p:extLst>
      <p:ext uri="{BB962C8B-B14F-4D97-AF65-F5344CB8AC3E}">
        <p14:creationId xmlns:p14="http://schemas.microsoft.com/office/powerpoint/2010/main" val="2366990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9840F1-DA5A-4568-B039-4119C3F247A0}" type="slidenum">
              <a:rPr lang="en-GB" smtClean="0"/>
              <a:t>2</a:t>
            </a:fld>
            <a:endParaRPr lang="en-GB"/>
          </a:p>
        </p:txBody>
      </p:sp>
    </p:spTree>
    <p:extLst>
      <p:ext uri="{BB962C8B-B14F-4D97-AF65-F5344CB8AC3E}">
        <p14:creationId xmlns:p14="http://schemas.microsoft.com/office/powerpoint/2010/main" val="3503458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9840F1-DA5A-4568-B039-4119C3F247A0}" type="slidenum">
              <a:rPr lang="en-GB" smtClean="0"/>
              <a:t>7</a:t>
            </a:fld>
            <a:endParaRPr lang="en-GB"/>
          </a:p>
        </p:txBody>
      </p:sp>
    </p:spTree>
    <p:extLst>
      <p:ext uri="{BB962C8B-B14F-4D97-AF65-F5344CB8AC3E}">
        <p14:creationId xmlns:p14="http://schemas.microsoft.com/office/powerpoint/2010/main" val="887286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7D090F6-9468-4CBA-93A2-29547CFD1CFA}"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608811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D090F6-9468-4CBA-93A2-29547CFD1CFA}"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1692200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D090F6-9468-4CBA-93A2-29547CFD1CFA}"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616248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7D090F6-9468-4CBA-93A2-29547CFD1CFA}"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2750624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7D090F6-9468-4CBA-93A2-29547CFD1CFA}" type="datetimeFigureOut">
              <a:rPr lang="en-GB" smtClean="0"/>
              <a:t>13/03/2026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1334875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7D090F6-9468-4CBA-93A2-29547CFD1CFA}" type="datetimeFigureOut">
              <a:rPr lang="en-GB" smtClean="0"/>
              <a:t>13/03/2026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1496663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D090F6-9468-4CBA-93A2-29547CFD1CFA}" type="datetimeFigureOut">
              <a:rPr lang="en-GB" smtClean="0"/>
              <a:t>13/03/2026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3671550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7D090F6-9468-4CBA-93A2-29547CFD1CFA}"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4125770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7D090F6-9468-4CBA-93A2-29547CFD1CFA}"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2688840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D090F6-9468-4CBA-93A2-29547CFD1CFA}"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3809904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D090F6-9468-4CBA-93A2-29547CFD1CFA}"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F0D7B4B-06FA-4B08-B211-271AB1AAFACF}"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6016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7D090F6-9468-4CBA-93A2-29547CFD1CFA}"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1805136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7D090F6-9468-4CBA-93A2-29547CFD1CFA}"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F0D7B4B-06FA-4B08-B211-271AB1AAFACF}"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67405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7D090F6-9468-4CBA-93A2-29547CFD1CFA}" type="datetimeFigureOut">
              <a:rPr lang="en-GB" smtClean="0"/>
              <a:t>13/03/2026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23585022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D090F6-9468-4CBA-93A2-29547CFD1CFA}"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21840731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D090F6-9468-4CBA-93A2-29547CFD1CFA}" type="datetimeFigureOut">
              <a:rPr lang="en-GB" smtClean="0"/>
              <a:t>13/03/2026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F0D7B4B-06FA-4B08-B211-271AB1AAFACF}" type="slidenum">
              <a:rPr lang="en-GB" smtClean="0"/>
              <a:t>‹#›</a:t>
            </a:fld>
            <a:endParaRPr lang="en-GB"/>
          </a:p>
        </p:txBody>
      </p:sp>
    </p:spTree>
    <p:extLst>
      <p:ext uri="{BB962C8B-B14F-4D97-AF65-F5344CB8AC3E}">
        <p14:creationId xmlns:p14="http://schemas.microsoft.com/office/powerpoint/2010/main" val="1692342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7D090F6-9468-4CBA-93A2-29547CFD1CFA}" type="datetimeFigureOut">
              <a:rPr lang="en-GB" smtClean="0"/>
              <a:t>13/03/2026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F0D7B4B-06FA-4B08-B211-271AB1AAFACF}" type="slidenum">
              <a:rPr lang="en-GB" smtClean="0"/>
              <a:t>‹#›</a:t>
            </a:fld>
            <a:endParaRPr lang="en-GB"/>
          </a:p>
        </p:txBody>
      </p:sp>
    </p:spTree>
    <p:extLst>
      <p:ext uri="{BB962C8B-B14F-4D97-AF65-F5344CB8AC3E}">
        <p14:creationId xmlns:p14="http://schemas.microsoft.com/office/powerpoint/2010/main" val="1673990257"/>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husfarm.trade/currency-exchange-rates-and-their-effect-on-flower-pricing/" TargetMode="External"/><Relationship Id="rId3" Type="http://schemas.openxmlformats.org/officeDocument/2006/relationships/hyperlink" Target="https://canvasbusinessmodel.com/products/bloom-and-wild-pestle-analysis?srsltid=AfmBOoq73kYhQXQaJTrrRlEIeTzbZLh_c1sYmJtU9dF5n6FgngZVvtIT" TargetMode="External"/><Relationship Id="rId7" Type="http://schemas.openxmlformats.org/officeDocument/2006/relationships/hyperlink" Target="https://environmentjournal.online/climate-change/a-sustainable-future-for-the-british-flower-industry/" TargetMode="External"/><Relationship Id="rId2" Type="http://schemas.openxmlformats.org/officeDocument/2006/relationships/hyperlink" Target="https://www.247caseanalysis.com/case/BLOOM-THE-FLOWER-COMPANY-31157-Pestel-Analysis" TargetMode="External"/><Relationship Id="rId1" Type="http://schemas.openxmlformats.org/officeDocument/2006/relationships/slideLayout" Target="../slideLayouts/slideLayout7.xml"/><Relationship Id="rId6" Type="http://schemas.openxmlformats.org/officeDocument/2006/relationships/hyperlink" Target="https://www.gov.uk/guidance/selling-products-and-services-complying-with-consumer-protection-law" TargetMode="External"/><Relationship Id="rId5" Type="http://schemas.openxmlformats.org/officeDocument/2006/relationships/hyperlink" Target="https://www.floraldaily.com/article/9731403/uk-flower-and-plant-imports-beset-by-confusion-rising-costs-and-delays/" TargetMode="External"/><Relationship Id="rId4" Type="http://schemas.openxmlformats.org/officeDocument/2006/relationships/hyperlink" Target="https://climbtheladder.com/what-is-a-business-problem-types-and-examples/" TargetMode="External"/><Relationship Id="rId9" Type="http://schemas.openxmlformats.org/officeDocument/2006/relationships/hyperlink" Target="https://www.kaysflowerschool.com/blog/health-and-safety-as-a-florist"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066" name="Rectangle 2065">
            <a:extLst>
              <a:ext uri="{FF2B5EF4-FFF2-40B4-BE49-F238E27FC236}">
                <a16:creationId xmlns:a16="http://schemas.microsoft.com/office/drawing/2014/main" id="{22589B50-D615-4630-B6F7-29E99FF2C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B87A83DF-4E7A-4A81-867E-10E29C4BD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70138" y="729343"/>
            <a:ext cx="5570961" cy="3841209"/>
          </a:xfrm>
        </p:spPr>
        <p:txBody>
          <a:bodyPr vert="horz" lIns="91440" tIns="45720" rIns="91440" bIns="45720" rtlCol="0">
            <a:normAutofit fontScale="90000"/>
          </a:bodyPr>
          <a:lstStyle/>
          <a:p>
            <a:pPr>
              <a:lnSpc>
                <a:spcPct val="150000"/>
              </a:lnSpc>
            </a:pPr>
            <a:r>
              <a:rPr lang="en-US" sz="2800" b="1" dirty="0">
                <a:solidFill>
                  <a:srgbClr val="FEFFFF"/>
                </a:solidFill>
                <a:latin typeface="Arial" panose="020B0604020202020204" pitchFamily="34" charset="0"/>
                <a:cs typeface="Arial" panose="020B0604020202020204" pitchFamily="34" charset="0"/>
              </a:rPr>
              <a:t>MODULE NAME: Problem Solving         and Decision Making</a:t>
            </a:r>
            <a:br>
              <a:rPr lang="en-US" sz="2800" b="1" dirty="0">
                <a:solidFill>
                  <a:srgbClr val="FEFFFF"/>
                </a:solidFill>
                <a:latin typeface="Arial" panose="020B0604020202020204" pitchFamily="34" charset="0"/>
                <a:cs typeface="Arial" panose="020B0604020202020204" pitchFamily="34" charset="0"/>
              </a:rPr>
            </a:br>
            <a:r>
              <a:rPr lang="en-US" sz="2800" b="1" dirty="0">
                <a:solidFill>
                  <a:srgbClr val="FEFFFF"/>
                </a:solidFill>
                <a:latin typeface="Arial" panose="020B0604020202020204" pitchFamily="34" charset="0"/>
                <a:cs typeface="Arial" panose="020B0604020202020204" pitchFamily="34" charset="0"/>
              </a:rPr>
              <a:t>MODULE CODE: LCLM4004 </a:t>
            </a:r>
            <a:br>
              <a:rPr lang="en-US" sz="2800" b="1" dirty="0">
                <a:solidFill>
                  <a:srgbClr val="FEFFFF"/>
                </a:solidFill>
                <a:latin typeface="Arial" panose="020B0604020202020204" pitchFamily="34" charset="0"/>
                <a:cs typeface="Arial" panose="020B0604020202020204" pitchFamily="34" charset="0"/>
              </a:rPr>
            </a:br>
            <a:r>
              <a:rPr lang="en-US" sz="2800" b="1" dirty="0">
                <a:solidFill>
                  <a:srgbClr val="FEFFFF"/>
                </a:solidFill>
                <a:latin typeface="Arial" panose="020B0604020202020204" pitchFamily="34" charset="0"/>
                <a:cs typeface="Arial" panose="020B0604020202020204" pitchFamily="34" charset="0"/>
              </a:rPr>
              <a:t>STUDENT NAME: Irina Brinza</a:t>
            </a:r>
            <a:br>
              <a:rPr lang="en-US" sz="2800" b="1" dirty="0">
                <a:solidFill>
                  <a:srgbClr val="FEFFFF"/>
                </a:solidFill>
                <a:latin typeface="Arial" panose="020B0604020202020204" pitchFamily="34" charset="0"/>
                <a:cs typeface="Arial" panose="020B0604020202020204" pitchFamily="34" charset="0"/>
              </a:rPr>
            </a:br>
            <a:r>
              <a:rPr lang="en-US" sz="2800" b="1" dirty="0">
                <a:solidFill>
                  <a:srgbClr val="FEFFFF"/>
                </a:solidFill>
                <a:latin typeface="Arial" panose="020B0604020202020204" pitchFamily="34" charset="0"/>
                <a:cs typeface="Arial" panose="020B0604020202020204" pitchFamily="34" charset="0"/>
              </a:rPr>
              <a:t>STUDENT ID: 2513846 </a:t>
            </a:r>
            <a:br>
              <a:rPr lang="en-US" sz="2800" b="1" dirty="0">
                <a:solidFill>
                  <a:srgbClr val="FEFFFF"/>
                </a:solidFill>
                <a:latin typeface="Arial" panose="020B0604020202020204" pitchFamily="34" charset="0"/>
                <a:cs typeface="Arial" panose="020B0604020202020204" pitchFamily="34" charset="0"/>
              </a:rPr>
            </a:br>
            <a:r>
              <a:rPr lang="en-US" sz="2800" b="1" dirty="0">
                <a:solidFill>
                  <a:srgbClr val="FEFFFF"/>
                </a:solidFill>
                <a:latin typeface="Arial" panose="020B0604020202020204" pitchFamily="34" charset="0"/>
                <a:cs typeface="Arial" panose="020B0604020202020204" pitchFamily="34" charset="0"/>
              </a:rPr>
              <a:t>LECTURER: Anita Nan</a:t>
            </a:r>
            <a:br>
              <a:rPr lang="en-US" sz="2800" b="1" dirty="0">
                <a:solidFill>
                  <a:srgbClr val="FEFFFF"/>
                </a:solidFill>
                <a:latin typeface="Arial" panose="020B0604020202020204" pitchFamily="34" charset="0"/>
                <a:cs typeface="Arial" panose="020B0604020202020204" pitchFamily="34" charset="0"/>
              </a:rPr>
            </a:br>
            <a:r>
              <a:rPr lang="en-US" sz="2800" b="1" dirty="0">
                <a:solidFill>
                  <a:srgbClr val="FEFFFF"/>
                </a:solidFill>
                <a:latin typeface="Arial" panose="020B0604020202020204" pitchFamily="34" charset="0"/>
                <a:cs typeface="Arial" panose="020B0604020202020204" pitchFamily="34" charset="0"/>
              </a:rPr>
              <a:t>Assignment 1: Presentation</a:t>
            </a:r>
          </a:p>
        </p:txBody>
      </p:sp>
      <p:sp>
        <p:nvSpPr>
          <p:cNvPr id="2070" name="Freeform 27">
            <a:extLst>
              <a:ext uri="{FF2B5EF4-FFF2-40B4-BE49-F238E27FC236}">
                <a16:creationId xmlns:a16="http://schemas.microsoft.com/office/drawing/2014/main" id="{435515D7-4CE9-4558-BA93-E245EFB64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pic>
        <p:nvPicPr>
          <p:cNvPr id="2052" name="Picture 4" descr="Welcome to Flowers by McKenzie - Flowers by McKenzie">
            <a:extLst>
              <a:ext uri="{FF2B5EF4-FFF2-40B4-BE49-F238E27FC236}">
                <a16:creationId xmlns:a16="http://schemas.microsoft.com/office/drawing/2014/main" id="{4750D15A-2510-658E-3E81-90E5E3F5E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5674" r="-1" b="17836"/>
          <a:stretch>
            <a:fillRect/>
          </a:stretch>
        </p:blipFill>
        <p:spPr bwMode="auto">
          <a:xfrm>
            <a:off x="7031202" y="1072692"/>
            <a:ext cx="4333484" cy="435193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079" name="Group 307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08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08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08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08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08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08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8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08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08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08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09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09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093" name="Group 309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09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09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9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09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9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9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0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0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0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10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10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10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107" name="Rectangle 310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3111" name="Rectangle 3110">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113" name="Group 3112">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311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115"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116"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117"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118"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119"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120"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21"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122"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123"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124"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125"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127" name="Group 3126">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3128"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129"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30"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31"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32"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33"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34"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35"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36"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137"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138"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139"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141" name="Rectangle 3140">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43"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3074" name="Picture 2" descr="Chu's Floral | leedsflorist | 53 Great George Street, Leeds LS1 3BB, UK">
            <a:extLst>
              <a:ext uri="{FF2B5EF4-FFF2-40B4-BE49-F238E27FC236}">
                <a16:creationId xmlns:a16="http://schemas.microsoft.com/office/drawing/2014/main" id="{B6B6C511-15ED-8692-A0F7-27472BC297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020" r="19855" b="-1"/>
          <a:stretch>
            <a:fillRect/>
          </a:stretch>
        </p:blipFill>
        <p:spPr bwMode="auto">
          <a:xfrm>
            <a:off x="-1555" y="1731"/>
            <a:ext cx="4671091"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126F1D-AAC4-AB34-ABC8-4930E9A0DB4F}"/>
              </a:ext>
            </a:extLst>
          </p:cNvPr>
          <p:cNvSpPr txBox="1"/>
          <p:nvPr/>
        </p:nvSpPr>
        <p:spPr>
          <a:xfrm>
            <a:off x="6419527" y="874936"/>
            <a:ext cx="5643865" cy="5221064"/>
          </a:xfrm>
          <a:prstGeom prst="rect">
            <a:avLst/>
          </a:prstGeom>
        </p:spPr>
        <p:txBody>
          <a:bodyPr vert="horz" lIns="91440" tIns="45720" rIns="91440" bIns="45720" rtlCol="0">
            <a:noAutofit/>
          </a:bodyPr>
          <a:lstStyle/>
          <a:p>
            <a:pPr>
              <a:lnSpc>
                <a:spcPct val="90000"/>
              </a:lnSpc>
              <a:spcBef>
                <a:spcPts val="1000"/>
              </a:spcBef>
              <a:buClr>
                <a:schemeClr val="accent1"/>
              </a:buClr>
            </a:pPr>
            <a:r>
              <a:rPr lang="en-US" sz="2400" b="1" dirty="0">
                <a:solidFill>
                  <a:schemeClr val="tx1">
                    <a:lumMod val="75000"/>
                    <a:lumOff val="25000"/>
                  </a:schemeClr>
                </a:solidFill>
                <a:latin typeface="Arial" panose="020B0604020202020204" pitchFamily="34" charset="0"/>
                <a:cs typeface="Arial" panose="020B0604020202020204" pitchFamily="34" charset="0"/>
              </a:rPr>
              <a:t>OVERVIEW</a:t>
            </a:r>
          </a:p>
          <a:p>
            <a:pPr indent="-228600">
              <a:lnSpc>
                <a:spcPct val="90000"/>
              </a:lnSpc>
              <a:spcBef>
                <a:spcPts val="1000"/>
              </a:spcBef>
              <a:buClr>
                <a:schemeClr val="accent1"/>
              </a:buClr>
              <a:buFont typeface="Wingdings 3" charset="2"/>
              <a:buChar char=""/>
            </a:pPr>
            <a:endParaRPr lang="en-US" sz="2400" b="1" dirty="0">
              <a:solidFill>
                <a:schemeClr val="tx1">
                  <a:lumMod val="75000"/>
                  <a:lumOff val="25000"/>
                </a:schemeClr>
              </a:solidFill>
              <a:latin typeface="Arial" panose="020B0604020202020204" pitchFamily="34" charset="0"/>
              <a:cs typeface="Arial" panose="020B0604020202020204" pitchFamily="34" charset="0"/>
            </a:endParaRPr>
          </a:p>
          <a:p>
            <a:pPr indent="-228600">
              <a:lnSpc>
                <a:spcPct val="90000"/>
              </a:lnSpc>
              <a:spcBef>
                <a:spcPts val="1000"/>
              </a:spcBef>
              <a:buClr>
                <a:schemeClr val="accent1"/>
              </a:buClr>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Introduction </a:t>
            </a:r>
          </a:p>
          <a:p>
            <a:pPr indent="-228600">
              <a:lnSpc>
                <a:spcPct val="90000"/>
              </a:lnSpc>
              <a:spcBef>
                <a:spcPts val="1000"/>
              </a:spcBef>
              <a:buClr>
                <a:schemeClr val="accent1"/>
              </a:buClr>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Company background</a:t>
            </a:r>
          </a:p>
          <a:p>
            <a:pPr indent="-228600">
              <a:lnSpc>
                <a:spcPct val="90000"/>
              </a:lnSpc>
              <a:spcBef>
                <a:spcPts val="1000"/>
              </a:spcBef>
              <a:buClr>
                <a:schemeClr val="accent1"/>
              </a:buClr>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Problem: Nature and Scope </a:t>
            </a:r>
          </a:p>
          <a:p>
            <a:pPr indent="-228600">
              <a:lnSpc>
                <a:spcPct val="90000"/>
              </a:lnSpc>
              <a:spcBef>
                <a:spcPts val="1000"/>
              </a:spcBef>
              <a:buClr>
                <a:schemeClr val="accent1"/>
              </a:buClr>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PESTLE ANALYSIS: </a:t>
            </a:r>
          </a:p>
          <a:p>
            <a:pPr>
              <a:lnSpc>
                <a:spcPct val="90000"/>
              </a:lnSpc>
              <a:spcBef>
                <a:spcPts val="1000"/>
              </a:spcBef>
              <a:buClr>
                <a:schemeClr val="accent1"/>
              </a:buClr>
            </a:pPr>
            <a:r>
              <a:rPr lang="en-US" sz="2400" b="1" dirty="0">
                <a:solidFill>
                  <a:schemeClr val="tx1">
                    <a:lumMod val="75000"/>
                    <a:lumOff val="25000"/>
                  </a:schemeClr>
                </a:solidFill>
                <a:latin typeface="Arial" panose="020B0604020202020204" pitchFamily="34" charset="0"/>
                <a:cs typeface="Arial" panose="020B0604020202020204" pitchFamily="34" charset="0"/>
              </a:rPr>
              <a:t>	Green Haven Florists</a:t>
            </a:r>
          </a:p>
          <a:p>
            <a:pPr indent="-228600">
              <a:lnSpc>
                <a:spcPct val="90000"/>
              </a:lnSpc>
              <a:spcBef>
                <a:spcPts val="1000"/>
              </a:spcBef>
              <a:buClr>
                <a:schemeClr val="accent1"/>
              </a:buClr>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Cause and effect analysis:</a:t>
            </a:r>
          </a:p>
          <a:p>
            <a:pPr>
              <a:lnSpc>
                <a:spcPct val="90000"/>
              </a:lnSpc>
              <a:spcBef>
                <a:spcPts val="1000"/>
              </a:spcBef>
              <a:buClr>
                <a:schemeClr val="accent1"/>
              </a:buClr>
            </a:pPr>
            <a:r>
              <a:rPr lang="en-US" sz="2400" b="1" dirty="0">
                <a:solidFill>
                  <a:schemeClr val="tx1">
                    <a:lumMod val="75000"/>
                    <a:lumOff val="25000"/>
                  </a:schemeClr>
                </a:solidFill>
                <a:latin typeface="Arial" panose="020B0604020202020204" pitchFamily="34" charset="0"/>
                <a:cs typeface="Arial" panose="020B0604020202020204" pitchFamily="34" charset="0"/>
              </a:rPr>
              <a:t>	Fishbone diagram</a:t>
            </a:r>
          </a:p>
          <a:p>
            <a:pPr indent="-228600">
              <a:lnSpc>
                <a:spcPct val="90000"/>
              </a:lnSpc>
              <a:spcBef>
                <a:spcPts val="1000"/>
              </a:spcBef>
              <a:buClr>
                <a:schemeClr val="accent1"/>
              </a:buClr>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Conclusion</a:t>
            </a:r>
          </a:p>
          <a:p>
            <a:pPr indent="-228600">
              <a:lnSpc>
                <a:spcPct val="90000"/>
              </a:lnSpc>
              <a:spcBef>
                <a:spcPts val="1000"/>
              </a:spcBef>
              <a:buClr>
                <a:schemeClr val="accent1"/>
              </a:buClr>
              <a:buFont typeface="Wingdings 3" charset="2"/>
              <a:buChar char=""/>
            </a:pPr>
            <a:r>
              <a:rPr lang="en-US" sz="2400" b="1" dirty="0">
                <a:solidFill>
                  <a:schemeClr val="tx1">
                    <a:lumMod val="75000"/>
                    <a:lumOff val="25000"/>
                  </a:schemeClr>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253221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00" name="Group 109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0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0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0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1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1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1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4" name="Group 111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2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2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2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2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8" name="Rectangle 112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3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132" name="Rectangle 1131">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34" name="Group 1133">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135"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36"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37"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38"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39"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40"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41"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42"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43"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44"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45"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46"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48" name="Group 1147">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1149"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50"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51"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52"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53"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54"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55"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56"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57"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58"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59"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60"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62" name="Rectangle 1161">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64"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1028" name="Picture 4" descr="Florist Choice Bouquet | The Flower Boutique">
            <a:extLst>
              <a:ext uri="{FF2B5EF4-FFF2-40B4-BE49-F238E27FC236}">
                <a16:creationId xmlns:a16="http://schemas.microsoft.com/office/drawing/2014/main" id="{ADEA0263-B8AE-72A3-E185-1644606D91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15" r="34215"/>
          <a:stretch>
            <a:fillRect/>
          </a:stretch>
        </p:blipFill>
        <p:spPr bwMode="auto">
          <a:xfrm>
            <a:off x="20" y="1730"/>
            <a:ext cx="2720524"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C8ED8B1-DFEB-E2FA-BAC7-42737F0246B5}"/>
              </a:ext>
            </a:extLst>
          </p:cNvPr>
          <p:cNvSpPr txBox="1"/>
          <p:nvPr/>
        </p:nvSpPr>
        <p:spPr>
          <a:xfrm>
            <a:off x="4528370" y="602949"/>
            <a:ext cx="7494661" cy="6609050"/>
          </a:xfrm>
          <a:prstGeom prst="rect">
            <a:avLst/>
          </a:prstGeom>
        </p:spPr>
        <p:txBody>
          <a:bodyPr vert="horz" lIns="91440" tIns="45720" rIns="91440" bIns="45720" rtlCol="0">
            <a:noAutofit/>
          </a:bodyPr>
          <a:lstStyle/>
          <a:p>
            <a:pPr>
              <a:lnSpc>
                <a:spcPct val="170000"/>
              </a:lnSpc>
              <a:spcBef>
                <a:spcPts val="1000"/>
              </a:spcBef>
              <a:buClr>
                <a:schemeClr val="accent1"/>
              </a:buClr>
            </a:pPr>
            <a:r>
              <a:rPr lang="en-US" sz="2400" b="1" dirty="0">
                <a:solidFill>
                  <a:schemeClr val="tx1">
                    <a:lumMod val="75000"/>
                    <a:lumOff val="25000"/>
                  </a:schemeClr>
                </a:solidFill>
                <a:latin typeface="Arial" panose="020B0604020202020204" pitchFamily="34" charset="0"/>
                <a:cs typeface="Arial" panose="020B0604020202020204" pitchFamily="34" charset="0"/>
              </a:rPr>
              <a:t>Introduction</a:t>
            </a:r>
          </a:p>
          <a:p>
            <a:pPr marL="285750" indent="-285750">
              <a:lnSpc>
                <a:spcPct val="170000"/>
              </a:lnSpc>
              <a:spcBef>
                <a:spcPts val="1000"/>
              </a:spcBef>
              <a:buClr>
                <a:schemeClr val="accent1"/>
              </a:buClr>
              <a:buFont typeface="Wingdings 3" charset="2"/>
              <a:buChar char=""/>
            </a:pPr>
            <a:r>
              <a:rPr lang="en-US" dirty="0">
                <a:latin typeface="Arial" panose="020B0604020202020204" pitchFamily="34" charset="0"/>
                <a:cs typeface="Arial" panose="020B0604020202020204" pitchFamily="34" charset="0"/>
              </a:rPr>
              <a:t>Challenges affecting Green Haven Florists’ in-store sales in a competitive and changing retail environment.</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 business problem is essentially the gap between where a company currently stands and where it aims to be in the future </a:t>
            </a:r>
            <a:r>
              <a:rPr lang="en-US" dirty="0">
                <a:latin typeface="Arial" panose="020B0604020202020204" pitchFamily="34" charset="0"/>
                <a:cs typeface="Arial" panose="020B0604020202020204" pitchFamily="34" charset="0"/>
              </a:rPr>
              <a:t>(Climb, 2025).’</a:t>
            </a:r>
          </a:p>
          <a:p>
            <a:pPr marL="285750" indent="-285750">
              <a:lnSpc>
                <a:spcPct val="170000"/>
              </a:lnSpc>
              <a:spcBef>
                <a:spcPts val="1000"/>
              </a:spcBef>
              <a:buClr>
                <a:schemeClr val="accent1"/>
              </a:buClr>
              <a:buFont typeface="Wingdings 3" charset="2"/>
              <a:buChar char=""/>
            </a:pPr>
            <a:r>
              <a:rPr lang="en-US" dirty="0">
                <a:latin typeface="Arial" panose="020B0604020202020204" pitchFamily="34" charset="0"/>
                <a:cs typeface="Arial" panose="020B0604020202020204" pitchFamily="34" charset="0"/>
              </a:rPr>
              <a:t>The Nature and scope of the problems influencing Green Haven Florists’ in-store sales performance: 5W2H analysis.</a:t>
            </a:r>
          </a:p>
          <a:p>
            <a:pPr marL="285750" indent="-285750">
              <a:lnSpc>
                <a:spcPct val="170000"/>
              </a:lnSpc>
              <a:spcBef>
                <a:spcPts val="1000"/>
              </a:spcBef>
              <a:buClr>
                <a:schemeClr val="accent1"/>
              </a:buClr>
              <a:buFont typeface="Wingdings 3" charset="2"/>
              <a:buChar char=""/>
            </a:pPr>
            <a:r>
              <a:rPr lang="en-US" dirty="0">
                <a:latin typeface="Arial" panose="020B0604020202020204" pitchFamily="34" charset="0"/>
                <a:cs typeface="Arial" panose="020B0604020202020204" pitchFamily="34" charset="0"/>
              </a:rPr>
              <a:t>External macro-environmental factors affecting Green Haven Florists.</a:t>
            </a:r>
          </a:p>
          <a:p>
            <a:pPr marL="285750" indent="-285750">
              <a:lnSpc>
                <a:spcPct val="170000"/>
              </a:lnSpc>
              <a:spcBef>
                <a:spcPts val="1000"/>
              </a:spcBef>
              <a:buClr>
                <a:schemeClr val="accent1"/>
              </a:buClr>
              <a:buFont typeface="Wingdings 3" charset="2"/>
              <a:buChar char=""/>
            </a:pPr>
            <a:r>
              <a:rPr lang="en-GB" dirty="0">
                <a:latin typeface="Arial" panose="020B0604020202020204" pitchFamily="34" charset="0"/>
                <a:cs typeface="Arial" panose="020B0604020202020204" pitchFamily="34" charset="0"/>
              </a:rPr>
              <a:t>The root causes affecting the business: Fishbone Diagram.</a:t>
            </a:r>
            <a:endParaRPr lang="en-US" dirty="0">
              <a:latin typeface="Arial" panose="020B0604020202020204" pitchFamily="34" charset="0"/>
              <a:cs typeface="Arial" panose="020B0604020202020204" pitchFamily="34" charset="0"/>
            </a:endParaRPr>
          </a:p>
          <a:p>
            <a:pPr marL="285750" indent="-285750">
              <a:lnSpc>
                <a:spcPct val="170000"/>
              </a:lnSpc>
              <a:spcBef>
                <a:spcPts val="1000"/>
              </a:spcBef>
              <a:buClr>
                <a:schemeClr val="accent1"/>
              </a:buClr>
              <a:buFont typeface="Wingdings 3" charset="2"/>
              <a:buChar char=""/>
            </a:pPr>
            <a:r>
              <a:rPr lang="en-US" dirty="0">
                <a:latin typeface="Arial" panose="020B0604020202020204" pitchFamily="34" charset="0"/>
                <a:cs typeface="Arial" panose="020B0604020202020204" pitchFamily="34" charset="0"/>
              </a:rPr>
              <a:t>Key</a:t>
            </a:r>
            <a:r>
              <a:rPr lang="en-GB" dirty="0">
                <a:latin typeface="Arial" panose="020B0604020202020204" pitchFamily="34" charset="0"/>
                <a:cs typeface="Arial" panose="020B0604020202020204" pitchFamily="34" charset="0"/>
              </a:rPr>
              <a:t> issues influencing the company’s sales performance.</a:t>
            </a:r>
            <a:endParaRPr lang="en-US"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1500" dirty="0">
              <a:solidFill>
                <a:schemeClr val="tx1">
                  <a:lumMod val="75000"/>
                  <a:lumOff val="25000"/>
                </a:schemeClr>
              </a:solidFill>
            </a:endParaRPr>
          </a:p>
        </p:txBody>
      </p:sp>
    </p:spTree>
    <p:extLst>
      <p:ext uri="{BB962C8B-B14F-4D97-AF65-F5344CB8AC3E}">
        <p14:creationId xmlns:p14="http://schemas.microsoft.com/office/powerpoint/2010/main" val="703633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103" name="Group 4102">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104"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105"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106"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107"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108"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109"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4110"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4111"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4112"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4113"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4114"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4115"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4117" name="Group 4116">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118"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4119"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4120"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4121"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4122"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123"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4124"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4125"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4126"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4127"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128"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129"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131" name="Rectangle 4130">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3"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TextBox 2">
            <a:extLst>
              <a:ext uri="{FF2B5EF4-FFF2-40B4-BE49-F238E27FC236}">
                <a16:creationId xmlns:a16="http://schemas.microsoft.com/office/drawing/2014/main" id="{7EC0D7FB-CFA5-2428-B74A-C3FFBB5D6311}"/>
              </a:ext>
            </a:extLst>
          </p:cNvPr>
          <p:cNvSpPr txBox="1"/>
          <p:nvPr/>
        </p:nvSpPr>
        <p:spPr>
          <a:xfrm>
            <a:off x="1817839" y="379356"/>
            <a:ext cx="5573562" cy="604046"/>
          </a:xfrm>
          <a:prstGeom prst="rect">
            <a:avLst/>
          </a:prstGeom>
        </p:spPr>
        <p:txBody>
          <a:bodyPr vert="horz" lIns="91440" tIns="45720" rIns="91440" bIns="45720" rtlCol="0" anchor="t">
            <a:normAutofit lnSpcReduction="10000"/>
          </a:bodyPr>
          <a:lstStyle/>
          <a:p>
            <a:pPr>
              <a:spcBef>
                <a:spcPct val="0"/>
              </a:spcBef>
              <a:spcAft>
                <a:spcPts val="600"/>
              </a:spcAft>
            </a:pPr>
            <a:r>
              <a:rPr lang="en-US" sz="3600" b="1" dirty="0">
                <a:solidFill>
                  <a:schemeClr val="tx1">
                    <a:lumMod val="85000"/>
                    <a:lumOff val="15000"/>
                  </a:schemeClr>
                </a:solidFill>
                <a:latin typeface="Arial" panose="020B0604020202020204" pitchFamily="34" charset="0"/>
                <a:ea typeface="+mj-ea"/>
                <a:cs typeface="Arial" panose="020B0604020202020204" pitchFamily="34" charset="0"/>
              </a:rPr>
              <a:t>Company background:</a:t>
            </a:r>
            <a:endParaRPr lang="en-US" sz="3600" dirty="0">
              <a:solidFill>
                <a:schemeClr val="tx1">
                  <a:lumMod val="85000"/>
                  <a:lumOff val="15000"/>
                </a:schemeClr>
              </a:solidFill>
              <a:latin typeface="Arial" panose="020B0604020202020204" pitchFamily="34" charset="0"/>
              <a:ea typeface="+mj-ea"/>
              <a:cs typeface="Arial" panose="020B0604020202020204" pitchFamily="34" charset="0"/>
            </a:endParaRPr>
          </a:p>
        </p:txBody>
      </p:sp>
      <p:sp>
        <p:nvSpPr>
          <p:cNvPr id="5" name="TextBox 4">
            <a:extLst>
              <a:ext uri="{FF2B5EF4-FFF2-40B4-BE49-F238E27FC236}">
                <a16:creationId xmlns:a16="http://schemas.microsoft.com/office/drawing/2014/main" id="{09FC453E-2AEA-C8F6-274D-18EF8D272AD6}"/>
              </a:ext>
            </a:extLst>
          </p:cNvPr>
          <p:cNvSpPr txBox="1"/>
          <p:nvPr/>
        </p:nvSpPr>
        <p:spPr>
          <a:xfrm>
            <a:off x="1325247" y="1187521"/>
            <a:ext cx="6085178" cy="5291123"/>
          </a:xfrm>
          <a:prstGeom prst="rect">
            <a:avLst/>
          </a:prstGeom>
        </p:spPr>
        <p:txBody>
          <a:bodyPr vert="horz" lIns="91440" tIns="45720" rIns="91440" bIns="45720" rtlCol="0">
            <a:noAutofit/>
          </a:bodyPr>
          <a:lstStyle/>
          <a:p>
            <a:pPr lvl="1" algn="ctr">
              <a:lnSpc>
                <a:spcPct val="90000"/>
              </a:lnSpc>
              <a:spcBef>
                <a:spcPts val="1000"/>
              </a:spcBef>
              <a:buClr>
                <a:schemeClr val="accent1"/>
              </a:buClr>
            </a:pPr>
            <a:r>
              <a:rPr lang="en-US" sz="2000" b="1" dirty="0">
                <a:latin typeface="Arial" panose="020B0604020202020204" pitchFamily="34" charset="0"/>
                <a:cs typeface="Arial" panose="020B0604020202020204" pitchFamily="34" charset="0"/>
              </a:rPr>
              <a:t>‘Green Haven Florists’</a:t>
            </a:r>
          </a:p>
          <a:p>
            <a:pPr lvl="1" algn="ctr">
              <a:lnSpc>
                <a:spcPct val="90000"/>
              </a:lnSpc>
              <a:spcBef>
                <a:spcPts val="1000"/>
              </a:spcBef>
              <a:buClr>
                <a:schemeClr val="accent1"/>
              </a:buClr>
            </a:pPr>
            <a:endParaRPr lang="en-US" sz="2000" b="1" dirty="0">
              <a:latin typeface="Arial" panose="020B0604020202020204" pitchFamily="34" charset="0"/>
              <a:cs typeface="Arial" panose="020B0604020202020204" pitchFamily="34" charset="0"/>
            </a:endParaRPr>
          </a:p>
          <a:p>
            <a:pPr marL="400050" indent="-285750">
              <a:lnSpc>
                <a:spcPct val="90000"/>
              </a:lnSpc>
              <a:spcBef>
                <a:spcPts val="1000"/>
              </a:spcBef>
              <a:buClr>
                <a:schemeClr val="accent1"/>
              </a:buClr>
              <a:buFont typeface="Wingdings 3" charset="2"/>
              <a:buChar char=""/>
            </a:pPr>
            <a:r>
              <a:rPr lang="en-GB" sz="2000" b="1" dirty="0"/>
              <a:t> A locally owned and independently run flower retail shop</a:t>
            </a:r>
            <a:r>
              <a:rPr lang="en-GB" sz="2000" dirty="0"/>
              <a:t>.</a:t>
            </a:r>
          </a:p>
          <a:p>
            <a:pPr marL="400050" indent="-285750">
              <a:lnSpc>
                <a:spcPct val="90000"/>
              </a:lnSpc>
              <a:spcBef>
                <a:spcPts val="1000"/>
              </a:spcBef>
              <a:buClr>
                <a:schemeClr val="accent1"/>
              </a:buClr>
              <a:buFont typeface="Wingdings 3" charset="2"/>
              <a:buChar char=""/>
            </a:pPr>
            <a:r>
              <a:rPr lang="en-US" sz="2000" b="1" dirty="0">
                <a:latin typeface="Arial" panose="020B0604020202020204" pitchFamily="34" charset="0"/>
                <a:cs typeface="Arial" panose="020B0604020202020204" pitchFamily="34" charset="0"/>
              </a:rPr>
              <a:t>The shop started its operations in 2016.</a:t>
            </a:r>
          </a:p>
          <a:p>
            <a:pPr marL="400050" indent="-285750">
              <a:lnSpc>
                <a:spcPct val="90000"/>
              </a:lnSpc>
              <a:spcBef>
                <a:spcPts val="1000"/>
              </a:spcBef>
              <a:buClr>
                <a:schemeClr val="accent1"/>
              </a:buClr>
              <a:buFont typeface="Wingdings 3" charset="2"/>
              <a:buChar char=""/>
            </a:pPr>
            <a:r>
              <a:rPr lang="en-US" sz="2000" b="1" dirty="0">
                <a:latin typeface="Arial" panose="020B0604020202020204" pitchFamily="34" charset="0"/>
                <a:cs typeface="Arial" panose="020B0604020202020204" pitchFamily="34" charset="0"/>
              </a:rPr>
              <a:t>It is based in Norwich in the United Kingdom.</a:t>
            </a:r>
          </a:p>
          <a:p>
            <a:pPr marL="400050" indent="-285750">
              <a:lnSpc>
                <a:spcPct val="90000"/>
              </a:lnSpc>
              <a:spcBef>
                <a:spcPts val="1000"/>
              </a:spcBef>
              <a:buClr>
                <a:schemeClr val="accent1"/>
              </a:buClr>
              <a:buFont typeface="Wingdings 3" charset="2"/>
              <a:buChar char=""/>
            </a:pPr>
            <a:r>
              <a:rPr lang="en-GB" sz="2000" b="1" dirty="0">
                <a:latin typeface="Arial" panose="020B0604020202020204" pitchFamily="34" charset="0"/>
                <a:cs typeface="Arial" panose="020B0604020202020204" pitchFamily="34" charset="0"/>
              </a:rPr>
              <a:t>The business is founded and managed by Liam and Priya Patel.</a:t>
            </a:r>
          </a:p>
          <a:p>
            <a:pPr marL="400050" indent="-285750">
              <a:lnSpc>
                <a:spcPct val="90000"/>
              </a:lnSpc>
              <a:spcBef>
                <a:spcPts val="1000"/>
              </a:spcBef>
              <a:buClr>
                <a:schemeClr val="accent1"/>
              </a:buClr>
              <a:buFont typeface="Wingdings 3" charset="2"/>
              <a:buChar char=""/>
            </a:pPr>
            <a:r>
              <a:rPr lang="en-US" sz="2000" b="1" dirty="0">
                <a:latin typeface="Arial" panose="020B0604020202020204" pitchFamily="34" charset="0"/>
                <a:cs typeface="Arial" panose="020B0604020202020204" pitchFamily="34" charset="0"/>
              </a:rPr>
              <a:t>Offers flowers and floral arrangements for both individual and corporate clients.</a:t>
            </a:r>
          </a:p>
          <a:p>
            <a:pPr marL="400050" indent="-285750">
              <a:lnSpc>
                <a:spcPct val="90000"/>
              </a:lnSpc>
              <a:spcBef>
                <a:spcPts val="1000"/>
              </a:spcBef>
              <a:buClr>
                <a:schemeClr val="accent1"/>
              </a:buClr>
              <a:buFont typeface="Wingdings 3" charset="2"/>
              <a:buChar char=""/>
            </a:pPr>
            <a:r>
              <a:rPr lang="en-US" sz="2000" b="1" dirty="0">
                <a:latin typeface="Arial" panose="020B0604020202020204" pitchFamily="34" charset="0"/>
                <a:cs typeface="Arial" panose="020B0604020202020204" pitchFamily="34" charset="0"/>
              </a:rPr>
              <a:t>Provides custom floral arrangements.</a:t>
            </a:r>
          </a:p>
          <a:p>
            <a:pPr marL="400050" indent="-285750">
              <a:lnSpc>
                <a:spcPct val="90000"/>
              </a:lnSpc>
              <a:spcBef>
                <a:spcPts val="1000"/>
              </a:spcBef>
              <a:buClr>
                <a:schemeClr val="accent1"/>
              </a:buClr>
              <a:buFont typeface="Wingdings 3" charset="2"/>
              <a:buChar char=""/>
            </a:pPr>
            <a:r>
              <a:rPr lang="en-US" sz="2000" b="1" dirty="0">
                <a:latin typeface="Arial" panose="020B0604020202020204" pitchFamily="34" charset="0"/>
                <a:cs typeface="Arial" panose="020B0604020202020204" pitchFamily="34" charset="0"/>
              </a:rPr>
              <a:t>Employs environmentally friendly packaging. </a:t>
            </a:r>
          </a:p>
          <a:p>
            <a:pPr marL="400050" indent="-285750">
              <a:lnSpc>
                <a:spcPct val="90000"/>
              </a:lnSpc>
              <a:spcBef>
                <a:spcPts val="1000"/>
              </a:spcBef>
              <a:buClr>
                <a:schemeClr val="accent1"/>
              </a:buClr>
              <a:buFont typeface="Wingdings 3" charset="2"/>
              <a:buChar char=""/>
            </a:pPr>
            <a:r>
              <a:rPr lang="en-US" sz="2000" b="1" dirty="0">
                <a:latin typeface="Arial" panose="020B0604020202020204" pitchFamily="34" charset="0"/>
                <a:cs typeface="Arial" panose="020B0604020202020204" pitchFamily="34" charset="0"/>
              </a:rPr>
              <a:t>Possesses strong connections within the community.</a:t>
            </a:r>
          </a:p>
        </p:txBody>
      </p:sp>
      <p:pic>
        <p:nvPicPr>
          <p:cNvPr id="4098" name="Picture 2" descr="Swoon-Worthy Flower Shop Interior Designs - Floranext - Florist Websites,  Floral POS, Floral Software">
            <a:extLst>
              <a:ext uri="{FF2B5EF4-FFF2-40B4-BE49-F238E27FC236}">
                <a16:creationId xmlns:a16="http://schemas.microsoft.com/office/drawing/2014/main" id="{BB7CC1B6-FF36-43D5-39F5-BC9CA4451C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010" r="-1" b="-1"/>
          <a:stretch>
            <a:fillRect/>
          </a:stretch>
        </p:blipFill>
        <p:spPr bwMode="auto">
          <a:xfrm>
            <a:off x="7736146" y="711199"/>
            <a:ext cx="3768466" cy="541923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743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175" name="Group 717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17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177"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17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179"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180"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181"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182"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183"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7184"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7185"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7186"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7187"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189" name="Group 7188">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190"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191"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192"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193"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194"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195"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196"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97"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98"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199"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200"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201"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203" name="Rectangle 720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0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7207" name="Rectangle 7206">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7209" name="Group 7208">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7210"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211"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212"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213"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214"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215"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216"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217"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7218"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7219"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7220"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7221"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223" name="Group 7222">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7224"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225"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226"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227"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228"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229"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230"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231"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32"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33"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234"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235"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 name="TextBox 4">
            <a:extLst>
              <a:ext uri="{FF2B5EF4-FFF2-40B4-BE49-F238E27FC236}">
                <a16:creationId xmlns:a16="http://schemas.microsoft.com/office/drawing/2014/main" id="{A771F53A-5579-A331-FBB9-D2EB5B3899FD}"/>
              </a:ext>
            </a:extLst>
          </p:cNvPr>
          <p:cNvSpPr txBox="1"/>
          <p:nvPr/>
        </p:nvSpPr>
        <p:spPr>
          <a:xfrm>
            <a:off x="4429920" y="228600"/>
            <a:ext cx="6845092" cy="485775"/>
          </a:xfrm>
          <a:prstGeom prst="rect">
            <a:avLst/>
          </a:prstGeom>
        </p:spPr>
        <p:txBody>
          <a:bodyPr vert="horz" lIns="91440" tIns="45720" rIns="91440" bIns="45720" rtlCol="0" anchor="t">
            <a:normAutofit/>
          </a:bodyPr>
          <a:lstStyle/>
          <a:p>
            <a:pPr>
              <a:spcBef>
                <a:spcPct val="0"/>
              </a:spcBef>
              <a:spcAft>
                <a:spcPts val="600"/>
              </a:spcAft>
            </a:pPr>
            <a:r>
              <a:rPr lang="en-US" sz="2400" b="1" dirty="0">
                <a:solidFill>
                  <a:schemeClr val="tx1">
                    <a:lumMod val="85000"/>
                    <a:lumOff val="15000"/>
                  </a:schemeClr>
                </a:solidFill>
                <a:latin typeface="+mj-lt"/>
                <a:ea typeface="+mj-ea"/>
                <a:cs typeface="+mj-cs"/>
              </a:rPr>
              <a:t>Problem: </a:t>
            </a:r>
            <a:r>
              <a:rPr lang="en-US" sz="2400" b="1" dirty="0">
                <a:solidFill>
                  <a:schemeClr val="tx1">
                    <a:lumMod val="85000"/>
                    <a:lumOff val="15000"/>
                  </a:schemeClr>
                </a:solidFill>
                <a:latin typeface="Arial" panose="020B0604020202020204" pitchFamily="34" charset="0"/>
                <a:ea typeface="+mj-ea"/>
                <a:cs typeface="Arial" panose="020B0604020202020204" pitchFamily="34" charset="0"/>
              </a:rPr>
              <a:t>Nature</a:t>
            </a:r>
            <a:r>
              <a:rPr lang="en-US" sz="2400" b="1" dirty="0">
                <a:solidFill>
                  <a:schemeClr val="tx1">
                    <a:lumMod val="85000"/>
                    <a:lumOff val="15000"/>
                  </a:schemeClr>
                </a:solidFill>
                <a:latin typeface="+mj-lt"/>
                <a:ea typeface="+mj-ea"/>
                <a:cs typeface="+mj-cs"/>
              </a:rPr>
              <a:t> and Scope – 5W2H Analysis.</a:t>
            </a:r>
            <a:endParaRPr lang="en-US" sz="2400" dirty="0">
              <a:solidFill>
                <a:schemeClr val="tx1">
                  <a:lumMod val="85000"/>
                  <a:lumOff val="15000"/>
                </a:schemeClr>
              </a:solidFill>
              <a:latin typeface="+mj-lt"/>
              <a:ea typeface="+mj-ea"/>
              <a:cs typeface="+mj-cs"/>
            </a:endParaRPr>
          </a:p>
        </p:txBody>
      </p:sp>
      <p:sp>
        <p:nvSpPr>
          <p:cNvPr id="7237" name="Rectangle 7236">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39"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170" name="Picture 2" descr="Beautiful Flower Bouquets in Buckets at an Outdoor Cafe · Free Stock Photo">
            <a:extLst>
              <a:ext uri="{FF2B5EF4-FFF2-40B4-BE49-F238E27FC236}">
                <a16:creationId xmlns:a16="http://schemas.microsoft.com/office/drawing/2014/main" id="{A74E4B67-A206-23B6-8181-07230D838F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322" r="22248"/>
          <a:stretch>
            <a:fillRect/>
          </a:stretch>
        </p:blipFill>
        <p:spPr bwMode="auto">
          <a:xfrm>
            <a:off x="20" y="1730"/>
            <a:ext cx="2720524" cy="6858000"/>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
        <p:nvSpPr>
          <p:cNvPr id="3" name="TextBox 2">
            <a:extLst>
              <a:ext uri="{FF2B5EF4-FFF2-40B4-BE49-F238E27FC236}">
                <a16:creationId xmlns:a16="http://schemas.microsoft.com/office/drawing/2014/main" id="{8441C521-3C30-46BD-88D9-D025BB05282F}"/>
              </a:ext>
            </a:extLst>
          </p:cNvPr>
          <p:cNvSpPr txBox="1"/>
          <p:nvPr/>
        </p:nvSpPr>
        <p:spPr>
          <a:xfrm>
            <a:off x="4508821" y="427792"/>
            <a:ext cx="8255229" cy="6299005"/>
          </a:xfrm>
          <a:prstGeom prst="rect">
            <a:avLst/>
          </a:prstGeom>
        </p:spPr>
        <p:txBody>
          <a:bodyPr vert="horz" lIns="91440" tIns="45720" rIns="91440" bIns="45720" rtlCol="0">
            <a:noAutofit/>
          </a:bodyPr>
          <a:lstStyle/>
          <a:p>
            <a:pPr>
              <a:lnSpc>
                <a:spcPct val="90000"/>
              </a:lnSpc>
              <a:spcBef>
                <a:spcPts val="1000"/>
              </a:spcBef>
              <a:buClr>
                <a:schemeClr val="accent1"/>
              </a:buClr>
            </a:pPr>
            <a:endParaRPr lang="en-US" b="1"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latin typeface="Arial" panose="020B0604020202020204" pitchFamily="34" charset="0"/>
                <a:cs typeface="Arial" panose="020B0604020202020204" pitchFamily="34" charset="0"/>
              </a:rPr>
              <a:t>Who:</a:t>
            </a:r>
            <a:r>
              <a:rPr lang="en-US" dirty="0">
                <a:latin typeface="Arial" panose="020B0604020202020204" pitchFamily="34" charset="0"/>
                <a:cs typeface="Arial" panose="020B0604020202020204" pitchFamily="34" charset="0"/>
              </a:rPr>
              <a:t> The owners, Liam and Priya Patel.</a:t>
            </a:r>
          </a:p>
          <a:p>
            <a:pPr>
              <a:lnSpc>
                <a:spcPct val="90000"/>
              </a:lnSpc>
              <a:spcBef>
                <a:spcPts val="1000"/>
              </a:spcBef>
              <a:buClr>
                <a:schemeClr val="accent1"/>
              </a:buClr>
            </a:pPr>
            <a:r>
              <a:rPr lang="en-US" b="1" dirty="0">
                <a:latin typeface="Arial" panose="020B0604020202020204" pitchFamily="34" charset="0"/>
                <a:cs typeface="Arial" panose="020B0604020202020204" pitchFamily="34" charset="0"/>
              </a:rPr>
              <a:t>What:</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 considerable decrease in the company’s sales.</a:t>
            </a:r>
          </a:p>
          <a:p>
            <a:pPr>
              <a:lnSpc>
                <a:spcPct val="90000"/>
              </a:lnSpc>
              <a:spcBef>
                <a:spcPts val="1000"/>
              </a:spcBef>
              <a:buClr>
                <a:schemeClr val="accent1"/>
              </a:buClr>
            </a:pPr>
            <a:r>
              <a:rPr lang="en-US" b="1" dirty="0">
                <a:latin typeface="Arial" panose="020B0604020202020204" pitchFamily="34" charset="0"/>
                <a:cs typeface="Arial" panose="020B0604020202020204" pitchFamily="34" charset="0"/>
              </a:rPr>
              <a:t>Where:</a:t>
            </a:r>
            <a:r>
              <a:rPr lang="en-US" dirty="0">
                <a:latin typeface="Arial" panose="020B0604020202020204" pitchFamily="34" charset="0"/>
                <a:cs typeface="Arial" panose="020B0604020202020204" pitchFamily="34" charset="0"/>
              </a:rPr>
              <a:t> Norwich, United Kingdom.</a:t>
            </a:r>
          </a:p>
          <a:p>
            <a:pPr>
              <a:lnSpc>
                <a:spcPct val="90000"/>
              </a:lnSpc>
              <a:spcBef>
                <a:spcPts val="1000"/>
              </a:spcBef>
              <a:buClr>
                <a:schemeClr val="accent1"/>
              </a:buClr>
            </a:pPr>
            <a:r>
              <a:rPr lang="en-US" b="1" dirty="0">
                <a:latin typeface="Arial" panose="020B0604020202020204" pitchFamily="34" charset="0"/>
                <a:cs typeface="Arial" panose="020B0604020202020204" pitchFamily="34" charset="0"/>
              </a:rPr>
              <a:t>When:</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Over the previous 12-month period.</a:t>
            </a:r>
          </a:p>
          <a:p>
            <a:pPr>
              <a:lnSpc>
                <a:spcPct val="90000"/>
              </a:lnSpc>
              <a:spcBef>
                <a:spcPts val="1000"/>
              </a:spcBef>
              <a:buClr>
                <a:schemeClr val="accent1"/>
              </a:buClr>
            </a:pPr>
            <a:r>
              <a:rPr lang="en-US" b="1" dirty="0">
                <a:latin typeface="Arial" panose="020B0604020202020204" pitchFamily="34" charset="0"/>
                <a:cs typeface="Arial" panose="020B0604020202020204" pitchFamily="34" charset="0"/>
              </a:rPr>
              <a:t>Why: </a:t>
            </a:r>
          </a:p>
          <a:p>
            <a:pPr marL="457200" indent="-228600">
              <a:lnSpc>
                <a:spcPct val="90000"/>
              </a:lnSpc>
              <a:spcBef>
                <a:spcPts val="1000"/>
              </a:spcBef>
              <a:buClr>
                <a:schemeClr val="accent1"/>
              </a:buClr>
              <a:buFont typeface="Wingdings 3" charset="2"/>
              <a:buChar char=""/>
            </a:pPr>
            <a:r>
              <a:rPr lang="en-GB" dirty="0">
                <a:latin typeface="Arial" panose="020B0604020202020204" pitchFamily="34" charset="0"/>
                <a:cs typeface="Arial" panose="020B0604020202020204" pitchFamily="34" charset="0"/>
              </a:rPr>
              <a:t>Reduced number of walk-in customers as a result of nearby </a:t>
            </a:r>
          </a:p>
          <a:p>
            <a:pPr marL="228600">
              <a:lnSpc>
                <a:spcPct val="90000"/>
              </a:lnSpc>
              <a:spcBef>
                <a:spcPts val="1000"/>
              </a:spcBef>
              <a:buClr>
                <a:schemeClr val="accent1"/>
              </a:buClr>
            </a:pPr>
            <a:r>
              <a:rPr lang="en-GB" dirty="0">
                <a:latin typeface="Arial" panose="020B0604020202020204" pitchFamily="34" charset="0"/>
                <a:cs typeface="Arial" panose="020B0604020202020204" pitchFamily="34" charset="0"/>
              </a:rPr>
              <a:t>    business closures.</a:t>
            </a:r>
          </a:p>
          <a:p>
            <a:pPr marL="457200" indent="-228600">
              <a:lnSpc>
                <a:spcPct val="90000"/>
              </a:lnSpc>
              <a:spcBef>
                <a:spcPts val="1000"/>
              </a:spcBef>
              <a:buClr>
                <a:schemeClr val="accent1"/>
              </a:buClr>
              <a:buFont typeface="Wingdings 3" charset="2"/>
              <a:buChar char=""/>
            </a:pPr>
            <a:r>
              <a:rPr lang="en-GB" dirty="0">
                <a:latin typeface="Arial" panose="020B0604020202020204" pitchFamily="34" charset="0"/>
                <a:cs typeface="Arial" panose="020B0604020202020204" pitchFamily="34" charset="0"/>
              </a:rPr>
              <a:t>Growing competition from online flower delivery businesses.</a:t>
            </a:r>
          </a:p>
          <a:p>
            <a:pPr marL="457200" indent="-228600">
              <a:lnSpc>
                <a:spcPct val="90000"/>
              </a:lnSpc>
              <a:spcBef>
                <a:spcPts val="1000"/>
              </a:spcBef>
              <a:buClr>
                <a:schemeClr val="accent1"/>
              </a:buClr>
              <a:buFont typeface="Wingdings 3" charset="2"/>
              <a:buChar char=""/>
            </a:pPr>
            <a:r>
              <a:rPr lang="en-US" dirty="0">
                <a:latin typeface="Arial" panose="020B0604020202020204" pitchFamily="34" charset="0"/>
                <a:cs typeface="Arial" panose="020B0604020202020204" pitchFamily="34" charset="0"/>
              </a:rPr>
              <a:t>Rising operational costs. </a:t>
            </a:r>
          </a:p>
          <a:p>
            <a:pPr marL="457200" indent="-228600">
              <a:lnSpc>
                <a:spcPct val="90000"/>
              </a:lnSpc>
              <a:spcBef>
                <a:spcPts val="1000"/>
              </a:spcBef>
              <a:buClr>
                <a:schemeClr val="accent1"/>
              </a:buClr>
              <a:buFont typeface="Wingdings 3" charset="2"/>
              <a:buChar char=""/>
            </a:pPr>
            <a:r>
              <a:rPr lang="en-GB" dirty="0">
                <a:latin typeface="Arial" panose="020B0604020202020204" pitchFamily="34" charset="0"/>
                <a:cs typeface="Arial" panose="020B0604020202020204" pitchFamily="34" charset="0"/>
              </a:rPr>
              <a:t>Inflation and supply chain issues have caused higher prices for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fresh flowers. </a:t>
            </a:r>
          </a:p>
          <a:p>
            <a:pPr marL="457200" indent="-228600">
              <a:lnSpc>
                <a:spcPct val="90000"/>
              </a:lnSpc>
              <a:spcBef>
                <a:spcPts val="1000"/>
              </a:spcBef>
              <a:buClr>
                <a:schemeClr val="accent1"/>
              </a:buClr>
              <a:buFont typeface="Wingdings 3" charset="2"/>
              <a:buChar char=""/>
            </a:pPr>
            <a:r>
              <a:rPr lang="en-GB" dirty="0">
                <a:latin typeface="Arial" panose="020B0604020202020204" pitchFamily="34" charset="0"/>
                <a:cs typeface="Arial" panose="020B0604020202020204" pitchFamily="34" charset="0"/>
              </a:rPr>
              <a:t>The cost associated with using sustainable materials has increased.</a:t>
            </a:r>
          </a:p>
          <a:p>
            <a:pPr marL="228600">
              <a:lnSpc>
                <a:spcPct val="90000"/>
              </a:lnSpc>
              <a:spcBef>
                <a:spcPts val="1000"/>
              </a:spcBef>
              <a:buClr>
                <a:schemeClr val="accent1"/>
              </a:buClr>
            </a:pPr>
            <a:r>
              <a:rPr lang="en-US" b="1" dirty="0">
                <a:latin typeface="Arial" panose="020B0604020202020204" pitchFamily="34" charset="0"/>
                <a:cs typeface="Arial" panose="020B0604020202020204" pitchFamily="34" charset="0"/>
              </a:rPr>
              <a:t>How:</a:t>
            </a:r>
            <a:endParaRPr lang="en-GB" dirty="0">
              <a:latin typeface="Arial" panose="020B0604020202020204" pitchFamily="34" charset="0"/>
              <a:cs typeface="Arial" panose="020B0604020202020204" pitchFamily="34" charset="0"/>
            </a:endParaRPr>
          </a:p>
          <a:p>
            <a:pPr marL="457200" indent="-228600">
              <a:lnSpc>
                <a:spcPct val="90000"/>
              </a:lnSpc>
              <a:spcBef>
                <a:spcPts val="1000"/>
              </a:spcBef>
              <a:buClr>
                <a:schemeClr val="accent1"/>
              </a:buClr>
              <a:buFont typeface="Wingdings 3" charset="2"/>
              <a:buChar char=""/>
            </a:pPr>
            <a:r>
              <a:rPr lang="en-US" dirty="0">
                <a:latin typeface="Arial" panose="020B0604020202020204" pitchFamily="34" charset="0"/>
                <a:cs typeface="Arial" panose="020B0604020202020204" pitchFamily="34" charset="0"/>
              </a:rPr>
              <a:t>Limited delivery options and absence of subscription services. </a:t>
            </a:r>
          </a:p>
          <a:p>
            <a:pPr marL="457200" indent="-228600">
              <a:lnSpc>
                <a:spcPct val="90000"/>
              </a:lnSpc>
              <a:spcBef>
                <a:spcPts val="1000"/>
              </a:spcBef>
              <a:buClr>
                <a:schemeClr val="accent1"/>
              </a:buClr>
              <a:buFont typeface="Wingdings 3" charset="2"/>
              <a:buChar char=""/>
            </a:pPr>
            <a:r>
              <a:rPr lang="en-US" dirty="0">
                <a:latin typeface="Arial" panose="020B0604020202020204" pitchFamily="34" charset="0"/>
                <a:cs typeface="Arial" panose="020B0604020202020204" pitchFamily="34" charset="0"/>
              </a:rPr>
              <a:t>Ineffective marketing strategies and weak social media presence.</a:t>
            </a:r>
          </a:p>
          <a:p>
            <a:pPr>
              <a:lnSpc>
                <a:spcPct val="90000"/>
              </a:lnSpc>
              <a:spcBef>
                <a:spcPts val="1000"/>
              </a:spcBef>
              <a:buClr>
                <a:schemeClr val="accent1"/>
              </a:buClr>
            </a:pPr>
            <a:r>
              <a:rPr lang="en-US" b="1" dirty="0">
                <a:latin typeface="Arial" panose="020B0604020202020204" pitchFamily="34" charset="0"/>
                <a:cs typeface="Arial" panose="020B0604020202020204" pitchFamily="34" charset="0"/>
              </a:rPr>
              <a:t>How much: </a:t>
            </a:r>
            <a:r>
              <a:rPr lang="en-US" dirty="0">
                <a:latin typeface="Arial" panose="020B0604020202020204" pitchFamily="34" charset="0"/>
                <a:cs typeface="Arial" panose="020B0604020202020204" pitchFamily="34" charset="0"/>
              </a:rPr>
              <a:t>30% decline.</a:t>
            </a:r>
          </a:p>
        </p:txBody>
      </p:sp>
    </p:spTree>
    <p:extLst>
      <p:ext uri="{BB962C8B-B14F-4D97-AF65-F5344CB8AC3E}">
        <p14:creationId xmlns:p14="http://schemas.microsoft.com/office/powerpoint/2010/main" val="255545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503BBD-9109-C3A7-2D4D-7500B3D7D674}"/>
              </a:ext>
            </a:extLst>
          </p:cNvPr>
          <p:cNvSpPr txBox="1"/>
          <p:nvPr/>
        </p:nvSpPr>
        <p:spPr>
          <a:xfrm>
            <a:off x="3072688" y="65367"/>
            <a:ext cx="8937173"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PESTLE ANALYSIS: Green Haven Florists</a:t>
            </a: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19F653F-F235-0B3C-30D9-72BCE5C8B037}"/>
              </a:ext>
            </a:extLst>
          </p:cNvPr>
          <p:cNvSpPr txBox="1"/>
          <p:nvPr/>
        </p:nvSpPr>
        <p:spPr>
          <a:xfrm>
            <a:off x="1719938" y="588587"/>
            <a:ext cx="10289923" cy="6186309"/>
          </a:xfrm>
          <a:prstGeom prst="rect">
            <a:avLst/>
          </a:prstGeom>
          <a:noFill/>
        </p:spPr>
        <p:txBody>
          <a:bodyPr wrap="square">
            <a:spAutoFit/>
          </a:bodyPr>
          <a:lstStyle/>
          <a:p>
            <a:r>
              <a:rPr lang="en-GB" sz="1800" b="1" dirty="0">
                <a:solidFill>
                  <a:schemeClr val="tx1"/>
                </a:solidFill>
                <a:latin typeface="Arial" panose="020B0604020202020204" pitchFamily="34" charset="0"/>
                <a:cs typeface="Arial" panose="020B0604020202020204" pitchFamily="34" charset="0"/>
              </a:rPr>
              <a:t>POLITICAL</a:t>
            </a:r>
          </a:p>
          <a:p>
            <a:pPr marL="285750" indent="-285750">
              <a:buFont typeface="Wingdings" panose="05000000000000000000" pitchFamily="2" charset="2"/>
              <a:buChar char="q"/>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Political stability</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Strong political structures and institutions support business growth and development</a:t>
            </a:r>
            <a:r>
              <a:rPr lang="en-GB" kern="100" dirty="0">
                <a:latin typeface="Arial" panose="020B0604020202020204" pitchFamily="34" charset="0"/>
                <a:ea typeface="Aptos" panose="020B0004020202020204" pitchFamily="34" charset="0"/>
                <a:cs typeface="Arial" panose="020B0604020202020204" pitchFamily="34" charset="0"/>
              </a:rPr>
              <a:t>, attracting </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investors to businesses like Green Haven Florists</a:t>
            </a:r>
            <a:r>
              <a:rPr lang="en-GB" dirty="0">
                <a:latin typeface="Arial" panose="020B0604020202020204" pitchFamily="34" charset="0"/>
                <a:cs typeface="Arial" panose="020B0604020202020204" pitchFamily="34" charset="0"/>
              </a:rPr>
              <a:t>(247 </a:t>
            </a:r>
            <a:r>
              <a:rPr lang="en-GB" dirty="0" err="1">
                <a:latin typeface="Arial" panose="020B0604020202020204" pitchFamily="34" charset="0"/>
                <a:cs typeface="Arial" panose="020B0604020202020204" pitchFamily="34" charset="0"/>
              </a:rPr>
              <a:t>CaseAnalysis</a:t>
            </a:r>
            <a:r>
              <a:rPr lang="en-GB" dirty="0">
                <a:latin typeface="Arial" panose="020B0604020202020204" pitchFamily="34" charset="0"/>
                <a:cs typeface="Arial" panose="020B0604020202020204" pitchFamily="34" charset="0"/>
              </a:rPr>
              <a:t>, 2026).</a:t>
            </a: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buFont typeface="Wingdings" panose="05000000000000000000" pitchFamily="2" charset="2"/>
              <a:buChar char="q"/>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Foreign trade policy:</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Fluctuations in import duties, tariffs, and regulations in major flower-producing countries can disrupt supply chains</a:t>
            </a:r>
            <a:r>
              <a:rPr lang="en-GB" kern="100" dirty="0">
                <a:latin typeface="Arial" panose="020B0604020202020204" pitchFamily="34" charset="0"/>
                <a:ea typeface="Aptos" panose="020B0004020202020204" pitchFamily="34" charset="0"/>
                <a:cs typeface="Arial" panose="020B0604020202020204" pitchFamily="34" charset="0"/>
              </a:rPr>
              <a:t> and increase operational costs for flower-selling businesses</a:t>
            </a:r>
            <a:r>
              <a:rPr lang="en-GB" dirty="0">
                <a:latin typeface="Arial" panose="020B0604020202020204" pitchFamily="34" charset="0"/>
                <a:cs typeface="Arial" panose="020B0604020202020204" pitchFamily="34" charset="0"/>
              </a:rPr>
              <a:t>(Canvas Business Model, 2026).</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r>
              <a:rPr lang="en-GB" sz="1800" b="1" dirty="0">
                <a:solidFill>
                  <a:schemeClr val="tx1"/>
                </a:solidFill>
                <a:latin typeface="Arial" panose="020B0604020202020204" pitchFamily="34" charset="0"/>
                <a:cs typeface="Arial" panose="020B0604020202020204" pitchFamily="34" charset="0"/>
              </a:rPr>
              <a:t>ECONOMIC</a:t>
            </a:r>
            <a:endParaRPr lang="en-GB" b="1" kern="1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Inflation</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significantly impacts flower businesses like Green Haven Florists by increasing the costs of sourcing flowers, packaging, and delivery services</a:t>
            </a:r>
            <a:r>
              <a:rPr lang="en-GB" sz="1800" kern="100" dirty="0">
                <a:solidFill>
                  <a:schemeClr val="tx1"/>
                </a:solidFill>
                <a:latin typeface="Arial" panose="020B0604020202020204" pitchFamily="34" charset="0"/>
                <a:ea typeface="Aptos" panose="020B0004020202020204" pitchFamily="34" charset="0"/>
                <a:cs typeface="Arial" panose="020B0604020202020204" pitchFamily="34" charset="0"/>
              </a:rPr>
              <a:t>, often resulting in higher prices for customers</a:t>
            </a:r>
            <a:r>
              <a:rPr lang="en-GB" dirty="0">
                <a:latin typeface="Arial" panose="020B0604020202020204" pitchFamily="34" charset="0"/>
                <a:cs typeface="Arial" panose="020B0604020202020204" pitchFamily="34" charset="0"/>
              </a:rPr>
              <a:t>(Canvas Business Model, 2026).</a:t>
            </a:r>
            <a:endParaRPr lang="en-GB" kern="100" dirty="0">
              <a:latin typeface="Arial" panose="020B0604020202020204" pitchFamily="34" charset="0"/>
              <a:ea typeface="Aptos" panose="020B0004020202020204" pitchFamily="34" charset="0"/>
              <a:cs typeface="Arial" panose="020B0604020202020204" pitchFamily="34" charset="0"/>
            </a:endParaRPr>
          </a:p>
          <a:p>
            <a:pPr marL="285750" indent="-285750">
              <a:buFont typeface="Wingdings" panose="05000000000000000000" pitchFamily="2" charset="2"/>
              <a:buChar char="q"/>
            </a:pPr>
            <a:r>
              <a:rPr lang="en-GB" sz="1800" b="1" dirty="0">
                <a:solidFill>
                  <a:schemeClr val="tx1"/>
                </a:solidFill>
                <a:latin typeface="Arial" panose="020B0604020202020204" pitchFamily="34" charset="0"/>
                <a:cs typeface="Arial" panose="020B0604020202020204" pitchFamily="34" charset="0"/>
              </a:rPr>
              <a:t>Exchange rate </a:t>
            </a:r>
            <a:r>
              <a:rPr lang="en-GB" sz="1800" dirty="0">
                <a:solidFill>
                  <a:schemeClr val="tx1"/>
                </a:solidFill>
                <a:latin typeface="Arial" panose="020B0604020202020204" pitchFamily="34" charset="0"/>
                <a:cs typeface="Arial" panose="020B0604020202020204" pitchFamily="34" charset="0"/>
              </a:rPr>
              <a:t>fluctuations affect the cost of imported flowers, prompting retailers like Green Haven Florists to adjust their pricing strategies to maintain profitability</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Husfarm.trade</a:t>
            </a:r>
            <a:r>
              <a:rPr lang="en-GB" dirty="0">
                <a:latin typeface="Arial" panose="020B0604020202020204" pitchFamily="34" charset="0"/>
                <a:cs typeface="Arial" panose="020B0604020202020204" pitchFamily="34" charset="0"/>
              </a:rPr>
              <a:t>, 2026).</a:t>
            </a:r>
            <a:br>
              <a:rPr lang="en-GB" sz="1800" dirty="0">
                <a:solidFill>
                  <a:schemeClr val="tx1"/>
                </a:solidFill>
                <a:latin typeface="Arial" panose="020B0604020202020204" pitchFamily="34" charset="0"/>
                <a:cs typeface="Arial" panose="020B0604020202020204" pitchFamily="34" charset="0"/>
              </a:rPr>
            </a:br>
            <a:endParaRPr lang="en-GB" sz="1800" dirty="0">
              <a:solidFill>
                <a:schemeClr val="tx1"/>
              </a:solidFill>
              <a:latin typeface="Arial" panose="020B0604020202020204" pitchFamily="34" charset="0"/>
              <a:cs typeface="Arial" panose="020B0604020202020204" pitchFamily="34" charset="0"/>
            </a:endParaRPr>
          </a:p>
          <a:p>
            <a:r>
              <a:rPr lang="en-GB" sz="1800" b="1" dirty="0">
                <a:solidFill>
                  <a:schemeClr val="tx1"/>
                </a:solidFill>
                <a:latin typeface="Arial" panose="020B0604020202020204" pitchFamily="34" charset="0"/>
                <a:cs typeface="Arial" panose="020B0604020202020204" pitchFamily="34" charset="0"/>
              </a:rPr>
              <a:t>SOCIAL</a:t>
            </a:r>
          </a:p>
          <a:p>
            <a:pPr marL="285750" indent="-285750">
              <a:buFont typeface="Wingdings" panose="05000000000000000000" pitchFamily="2" charset="2"/>
              <a:buChar char="q"/>
            </a:pPr>
            <a:r>
              <a:rPr lang="en-GB" sz="1800" b="1" dirty="0">
                <a:solidFill>
                  <a:schemeClr val="tx1"/>
                </a:solidFill>
                <a:latin typeface="Arial" panose="020B0604020202020204" pitchFamily="34" charset="0"/>
                <a:cs typeface="Arial" panose="020B0604020202020204" pitchFamily="34" charset="0"/>
              </a:rPr>
              <a:t>Lifestyle attitude</a:t>
            </a:r>
            <a:r>
              <a:rPr lang="en-GB" sz="1800" dirty="0">
                <a:solidFill>
                  <a:schemeClr val="tx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By adopting eco-friendly practices, flower businesses can help protect the environment while also meeting the growing consumer demand for environmentally responsible products.</a:t>
            </a:r>
            <a:endParaRPr lang="en-GB" sz="1800"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800" b="1" dirty="0">
                <a:solidFill>
                  <a:schemeClr val="tx1"/>
                </a:solidFill>
                <a:latin typeface="Arial" panose="020B0604020202020204" pitchFamily="34" charset="0"/>
                <a:cs typeface="Arial" panose="020B0604020202020204" pitchFamily="34" charset="0"/>
              </a:rPr>
              <a:t>Cultural barriers </a:t>
            </a:r>
            <a:r>
              <a:rPr lang="en-GB" sz="1800" dirty="0">
                <a:solidFill>
                  <a:schemeClr val="tx1"/>
                </a:solidFill>
                <a:latin typeface="Arial" panose="020B0604020202020204" pitchFamily="34" charset="0"/>
                <a:cs typeface="Arial" panose="020B0604020202020204" pitchFamily="34" charset="0"/>
              </a:rPr>
              <a:t>can impact the growth and success of businesses in the flower industry. Recognising and respecting differences in values, norms, and practices across cultures is essential for building strong relationships and preventing misunderstandings. </a:t>
            </a:r>
          </a:p>
        </p:txBody>
      </p:sp>
    </p:spTree>
    <p:extLst>
      <p:ext uri="{BB962C8B-B14F-4D97-AF65-F5344CB8AC3E}">
        <p14:creationId xmlns:p14="http://schemas.microsoft.com/office/powerpoint/2010/main" val="2703995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609B39-7EA3-822F-29B0-28355D0C95E9}"/>
              </a:ext>
            </a:extLst>
          </p:cNvPr>
          <p:cNvSpPr txBox="1"/>
          <p:nvPr/>
        </p:nvSpPr>
        <p:spPr>
          <a:xfrm>
            <a:off x="1730829" y="727909"/>
            <a:ext cx="9971314" cy="6186309"/>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TECHNOLOGICAL</a:t>
            </a:r>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b="1" dirty="0">
                <a:latin typeface="Arial" panose="020B0604020202020204" pitchFamily="34" charset="0"/>
                <a:cs typeface="Arial" panose="020B0604020202020204" pitchFamily="34" charset="0"/>
              </a:rPr>
              <a:t>Digital delivery systems and e-commerce platforms </a:t>
            </a:r>
            <a:r>
              <a:rPr lang="en-GB" dirty="0">
                <a:latin typeface="Arial" panose="020B0604020202020204" pitchFamily="34" charset="0"/>
                <a:cs typeface="Arial" panose="020B0604020202020204" pitchFamily="34" charset="0"/>
              </a:rPr>
              <a:t>help florists connect with younger customers and meet modern expectations.</a:t>
            </a:r>
          </a:p>
          <a:p>
            <a:pPr marL="285750" indent="-285750">
              <a:buFont typeface="Wingdings" panose="05000000000000000000" pitchFamily="2" charset="2"/>
              <a:buChar char="q"/>
            </a:pPr>
            <a:r>
              <a:rPr lang="en-GB" b="1" dirty="0">
                <a:latin typeface="Arial" panose="020B0604020202020204" pitchFamily="34" charset="0"/>
                <a:cs typeface="Arial" panose="020B0604020202020204" pitchFamily="34" charset="0"/>
              </a:rPr>
              <a:t>Social media </a:t>
            </a:r>
            <a:r>
              <a:rPr lang="en-GB" dirty="0">
                <a:latin typeface="Arial" panose="020B0604020202020204" pitchFamily="34" charset="0"/>
                <a:cs typeface="Arial" panose="020B0604020202020204" pitchFamily="34" charset="0"/>
              </a:rPr>
              <a:t>plays an important role in marketing, allowing florists to attract new customers, showcase arrangements, and promote seasonal deals.</a:t>
            </a: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LEGAL</a:t>
            </a:r>
          </a:p>
          <a:p>
            <a:pPr marL="285750" indent="-285750">
              <a:buFont typeface="Wingdings" panose="05000000000000000000" pitchFamily="2" charset="2"/>
              <a:buChar char="q"/>
            </a:pPr>
            <a:r>
              <a:rPr lang="en-GB" dirty="0">
                <a:latin typeface="Arial" panose="020B0604020202020204" pitchFamily="34" charset="0"/>
                <a:cs typeface="Arial" panose="020B0604020202020204" pitchFamily="34" charset="0"/>
              </a:rPr>
              <a:t>Florists must comply with </a:t>
            </a:r>
            <a:r>
              <a:rPr lang="en-GB" b="1" dirty="0">
                <a:latin typeface="Arial" panose="020B0604020202020204" pitchFamily="34" charset="0"/>
                <a:cs typeface="Arial" panose="020B0604020202020204" pitchFamily="34" charset="0"/>
              </a:rPr>
              <a:t>health and safety regulations </a:t>
            </a:r>
            <a:r>
              <a:rPr lang="en-GB" dirty="0">
                <a:latin typeface="Arial" panose="020B0604020202020204" pitchFamily="34" charset="0"/>
                <a:cs typeface="Arial" panose="020B0604020202020204" pitchFamily="34" charset="0"/>
              </a:rPr>
              <a:t>to create a safe environment for employees and customers, reduce risks of accidents and illness, and ensure smooth operations</a:t>
            </a:r>
            <a:r>
              <a:rPr lang="en-GB" dirty="0"/>
              <a:t> </a:t>
            </a:r>
            <a:r>
              <a:rPr lang="en-GB" dirty="0">
                <a:latin typeface="Arial" panose="020B0604020202020204" pitchFamily="34" charset="0"/>
                <a:cs typeface="Arial" panose="020B0604020202020204" pitchFamily="34" charset="0"/>
              </a:rPr>
              <a:t>(Kay’s Flower School, no date).</a:t>
            </a:r>
          </a:p>
          <a:p>
            <a:pPr marL="285750" indent="-285750">
              <a:buFont typeface="Wingdings" panose="05000000000000000000" pitchFamily="2" charset="2"/>
              <a:buChar char="q"/>
            </a:pPr>
            <a:r>
              <a:rPr lang="en-GB" b="1" dirty="0">
                <a:latin typeface="Arial" panose="020B0604020202020204" pitchFamily="34" charset="0"/>
                <a:cs typeface="Arial" panose="020B0604020202020204" pitchFamily="34" charset="0"/>
              </a:rPr>
              <a:t>Consumer protection laws </a:t>
            </a:r>
            <a:r>
              <a:rPr lang="en-GB" dirty="0">
                <a:latin typeface="Arial" panose="020B0604020202020204" pitchFamily="34" charset="0"/>
                <a:cs typeface="Arial" panose="020B0604020202020204" pitchFamily="34" charset="0"/>
              </a:rPr>
              <a:t>require businesses like Green Haven Florists to meet legal standards to avoid penalties, ensure fair treatment, and maintain customer trust(Gov.uk, 2025).</a:t>
            </a:r>
          </a:p>
          <a:p>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ENVIRONMENTAL </a:t>
            </a:r>
          </a:p>
          <a:p>
            <a:pPr marL="285750" indent="-285750">
              <a:buFont typeface="Wingdings" panose="05000000000000000000" pitchFamily="2" charset="2"/>
              <a:buChar char="q"/>
            </a:pPr>
            <a:r>
              <a:rPr lang="en-GB" b="1" dirty="0">
                <a:latin typeface="Arial" panose="020B0604020202020204" pitchFamily="34" charset="0"/>
                <a:cs typeface="Arial" panose="020B0604020202020204" pitchFamily="34" charset="0"/>
              </a:rPr>
              <a:t>Weather</a:t>
            </a:r>
            <a:r>
              <a:rPr lang="en-GB" dirty="0">
                <a:latin typeface="Arial" panose="020B0604020202020204" pitchFamily="34" charset="0"/>
                <a:cs typeface="Arial" panose="020B0604020202020204" pitchFamily="34" charset="0"/>
              </a:rPr>
              <a:t> significantly impacts flower sales by affecting freshness through temperature, humidity, and transportation, so florists should invest in proper storage and packaging to maintain quality and customer satisfaction</a:t>
            </a:r>
          </a:p>
          <a:p>
            <a:pPr marL="285750" indent="-285750">
              <a:buFont typeface="Wingdings" panose="05000000000000000000" pitchFamily="2" charset="2"/>
              <a:buChar char="q"/>
            </a:pPr>
            <a:r>
              <a:rPr lang="en-GB" b="1" dirty="0">
                <a:latin typeface="Arial" panose="020B0604020202020204" pitchFamily="34" charset="0"/>
                <a:cs typeface="Arial" panose="020B0604020202020204" pitchFamily="34" charset="0"/>
              </a:rPr>
              <a:t>Environmental policies </a:t>
            </a:r>
            <a:r>
              <a:rPr lang="en-GB" dirty="0">
                <a:latin typeface="Arial" panose="020B0604020202020204" pitchFamily="34" charset="0"/>
                <a:cs typeface="Arial" panose="020B0604020202020204" pitchFamily="34" charset="0"/>
              </a:rPr>
              <a:t>are encouraging the flower-selling business to focus on locally sourced flowers, helping to lower carbon footprint, supporting the local economy, and improving sustainability(Guttridge-Hewitt, 2025).</a:t>
            </a:r>
          </a:p>
          <a:p>
            <a:pPr marL="285750" indent="-285750">
              <a:buFont typeface="Wingdings" panose="05000000000000000000" pitchFamily="2" charset="2"/>
              <a:buChar char="q"/>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7B2DBCB-2C6B-E29C-AF23-C3EA78C25727}"/>
              </a:ext>
            </a:extLst>
          </p:cNvPr>
          <p:cNvSpPr txBox="1"/>
          <p:nvPr/>
        </p:nvSpPr>
        <p:spPr>
          <a:xfrm>
            <a:off x="2808515" y="78981"/>
            <a:ext cx="8893628"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PESTLE ANALYSIS: Green Haven Florists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6527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188021"/>
            <a:ext cx="10087707" cy="1119248"/>
          </a:xfrm>
        </p:spPr>
        <p:txBody>
          <a:bodyPr/>
          <a:lstStyle/>
          <a:p>
            <a:r>
              <a:rPr lang="en-GB" sz="3200" b="1" dirty="0">
                <a:latin typeface="Arial" panose="020B0604020202020204" pitchFamily="34" charset="0"/>
                <a:cs typeface="Arial" panose="020B0604020202020204" pitchFamily="34" charset="0"/>
              </a:rPr>
              <a:t>Cause and effect analysis: Fishbone diagram</a:t>
            </a:r>
            <a:endParaRPr lang="en-US" sz="3200" dirty="0">
              <a:solidFill>
                <a:srgbClr val="000000"/>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F3E261B2-E9F0-0A77-794F-55E6238EC0D3}"/>
              </a:ext>
            </a:extLst>
          </p:cNvPr>
          <p:cNvSpPr/>
          <p:nvPr/>
        </p:nvSpPr>
        <p:spPr>
          <a:xfrm>
            <a:off x="9455538" y="2734514"/>
            <a:ext cx="2502125" cy="134982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Decrease in sales.</a:t>
            </a:r>
          </a:p>
        </p:txBody>
      </p:sp>
      <p:cxnSp>
        <p:nvCxnSpPr>
          <p:cNvPr id="6" name="Straight Arrow Connector 5">
            <a:extLst>
              <a:ext uri="{FF2B5EF4-FFF2-40B4-BE49-F238E27FC236}">
                <a16:creationId xmlns:a16="http://schemas.microsoft.com/office/drawing/2014/main" id="{04135882-1918-6EB6-BD64-D34303E371A1}"/>
              </a:ext>
            </a:extLst>
          </p:cNvPr>
          <p:cNvCxnSpPr>
            <a:cxnSpLocks/>
          </p:cNvCxnSpPr>
          <p:nvPr/>
        </p:nvCxnSpPr>
        <p:spPr>
          <a:xfrm flipV="1">
            <a:off x="1839686" y="3443897"/>
            <a:ext cx="7579350" cy="292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Rectangle: Rounded Corners 6">
            <a:extLst>
              <a:ext uri="{FF2B5EF4-FFF2-40B4-BE49-F238E27FC236}">
                <a16:creationId xmlns:a16="http://schemas.microsoft.com/office/drawing/2014/main" id="{7B7C5418-D538-20C4-7630-A55B4B617A3B}"/>
              </a:ext>
            </a:extLst>
          </p:cNvPr>
          <p:cNvSpPr/>
          <p:nvPr/>
        </p:nvSpPr>
        <p:spPr>
          <a:xfrm>
            <a:off x="1612064" y="1114327"/>
            <a:ext cx="1545772" cy="741965"/>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Man</a:t>
            </a:r>
          </a:p>
        </p:txBody>
      </p:sp>
      <p:sp>
        <p:nvSpPr>
          <p:cNvPr id="8" name="Rectangle: Rounded Corners 7">
            <a:extLst>
              <a:ext uri="{FF2B5EF4-FFF2-40B4-BE49-F238E27FC236}">
                <a16:creationId xmlns:a16="http://schemas.microsoft.com/office/drawing/2014/main" id="{A2E7C1A2-78B2-CF54-4238-2C23CD818C4D}"/>
              </a:ext>
            </a:extLst>
          </p:cNvPr>
          <p:cNvSpPr/>
          <p:nvPr/>
        </p:nvSpPr>
        <p:spPr>
          <a:xfrm>
            <a:off x="5219700" y="1018393"/>
            <a:ext cx="2013857" cy="827314"/>
          </a:xfrm>
          <a:prstGeom prst="round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Environment</a:t>
            </a:r>
          </a:p>
        </p:txBody>
      </p:sp>
      <p:sp>
        <p:nvSpPr>
          <p:cNvPr id="9" name="Rectangle: Rounded Corners 8">
            <a:extLst>
              <a:ext uri="{FF2B5EF4-FFF2-40B4-BE49-F238E27FC236}">
                <a16:creationId xmlns:a16="http://schemas.microsoft.com/office/drawing/2014/main" id="{11A3B063-6AE3-BDDB-EB7B-123DC1C4FBA4}"/>
              </a:ext>
            </a:extLst>
          </p:cNvPr>
          <p:cNvSpPr/>
          <p:nvPr/>
        </p:nvSpPr>
        <p:spPr>
          <a:xfrm>
            <a:off x="1667159" y="5598792"/>
            <a:ext cx="2024743" cy="730501"/>
          </a:xfrm>
          <a:prstGeom prst="round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Methods</a:t>
            </a:r>
          </a:p>
        </p:txBody>
      </p:sp>
      <p:sp>
        <p:nvSpPr>
          <p:cNvPr id="10" name="Rectangle: Rounded Corners 9">
            <a:extLst>
              <a:ext uri="{FF2B5EF4-FFF2-40B4-BE49-F238E27FC236}">
                <a16:creationId xmlns:a16="http://schemas.microsoft.com/office/drawing/2014/main" id="{9C14E245-CA16-5429-0E79-D157879E7C7A}"/>
              </a:ext>
            </a:extLst>
          </p:cNvPr>
          <p:cNvSpPr/>
          <p:nvPr/>
        </p:nvSpPr>
        <p:spPr>
          <a:xfrm>
            <a:off x="5622411" y="5587907"/>
            <a:ext cx="2209800" cy="730495"/>
          </a:xfrm>
          <a:prstGeom prst="round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Policies</a:t>
            </a:r>
          </a:p>
        </p:txBody>
      </p:sp>
      <p:cxnSp>
        <p:nvCxnSpPr>
          <p:cNvPr id="12" name="Straight Arrow Connector 11">
            <a:extLst>
              <a:ext uri="{FF2B5EF4-FFF2-40B4-BE49-F238E27FC236}">
                <a16:creationId xmlns:a16="http://schemas.microsoft.com/office/drawing/2014/main" id="{26B53228-2588-1A86-120C-9B49E81B4BED}"/>
              </a:ext>
            </a:extLst>
          </p:cNvPr>
          <p:cNvCxnSpPr/>
          <p:nvPr/>
        </p:nvCxnSpPr>
        <p:spPr>
          <a:xfrm>
            <a:off x="1713716" y="1867355"/>
            <a:ext cx="1143000" cy="15984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F927E6E7-31EE-0865-5F21-5A4EADD8DD10}"/>
              </a:ext>
            </a:extLst>
          </p:cNvPr>
          <p:cNvCxnSpPr>
            <a:cxnSpLocks/>
          </p:cNvCxnSpPr>
          <p:nvPr/>
        </p:nvCxnSpPr>
        <p:spPr>
          <a:xfrm>
            <a:off x="5355771" y="1860295"/>
            <a:ext cx="999415" cy="15836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00E99588-6A38-226E-2C70-B5A5E96FDE1D}"/>
              </a:ext>
            </a:extLst>
          </p:cNvPr>
          <p:cNvCxnSpPr>
            <a:cxnSpLocks/>
          </p:cNvCxnSpPr>
          <p:nvPr/>
        </p:nvCxnSpPr>
        <p:spPr>
          <a:xfrm flipV="1">
            <a:off x="1750356" y="3469250"/>
            <a:ext cx="1101632" cy="21186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FFC8052-4C93-5564-5F57-E23C4CBF9FCD}"/>
              </a:ext>
            </a:extLst>
          </p:cNvPr>
          <p:cNvCxnSpPr>
            <a:cxnSpLocks/>
          </p:cNvCxnSpPr>
          <p:nvPr/>
        </p:nvCxnSpPr>
        <p:spPr>
          <a:xfrm flipV="1">
            <a:off x="5730693" y="3473144"/>
            <a:ext cx="624493" cy="21147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2CDE168-7F18-682C-FA48-938D97D41FEB}"/>
              </a:ext>
            </a:extLst>
          </p:cNvPr>
          <p:cNvCxnSpPr>
            <a:cxnSpLocks/>
          </p:cNvCxnSpPr>
          <p:nvPr/>
        </p:nvCxnSpPr>
        <p:spPr>
          <a:xfrm>
            <a:off x="2324270" y="2724838"/>
            <a:ext cx="198488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EF15555-BE28-A7B6-1B8D-9245768932DE}"/>
              </a:ext>
            </a:extLst>
          </p:cNvPr>
          <p:cNvCxnSpPr>
            <a:cxnSpLocks/>
          </p:cNvCxnSpPr>
          <p:nvPr/>
        </p:nvCxnSpPr>
        <p:spPr>
          <a:xfrm>
            <a:off x="2497873" y="4191250"/>
            <a:ext cx="300328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DB2EA62-07FF-5875-214D-AE89B986D665}"/>
              </a:ext>
            </a:extLst>
          </p:cNvPr>
          <p:cNvCxnSpPr>
            <a:cxnSpLocks/>
          </p:cNvCxnSpPr>
          <p:nvPr/>
        </p:nvCxnSpPr>
        <p:spPr>
          <a:xfrm>
            <a:off x="6019800" y="2876314"/>
            <a:ext cx="283444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58D6C36-3E60-C910-853E-2B145A4FB545}"/>
              </a:ext>
            </a:extLst>
          </p:cNvPr>
          <p:cNvCxnSpPr>
            <a:cxnSpLocks/>
          </p:cNvCxnSpPr>
          <p:nvPr/>
        </p:nvCxnSpPr>
        <p:spPr>
          <a:xfrm flipV="1">
            <a:off x="5742213" y="2365598"/>
            <a:ext cx="2791207" cy="9482"/>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D92F6F-88D7-3273-D4AC-1B432BE856D0}"/>
              </a:ext>
            </a:extLst>
          </p:cNvPr>
          <p:cNvCxnSpPr>
            <a:cxnSpLocks/>
          </p:cNvCxnSpPr>
          <p:nvPr/>
        </p:nvCxnSpPr>
        <p:spPr>
          <a:xfrm flipV="1">
            <a:off x="2716476" y="3234290"/>
            <a:ext cx="2414082" cy="10886"/>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C0069A9-77B2-EDBA-9923-D81277FC52EC}"/>
              </a:ext>
            </a:extLst>
          </p:cNvPr>
          <p:cNvCxnSpPr>
            <a:cxnSpLocks/>
          </p:cNvCxnSpPr>
          <p:nvPr/>
        </p:nvCxnSpPr>
        <p:spPr>
          <a:xfrm>
            <a:off x="1984917" y="5137275"/>
            <a:ext cx="351624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8F88C42-D083-5474-2D77-343513C37F99}"/>
              </a:ext>
            </a:extLst>
          </p:cNvPr>
          <p:cNvCxnSpPr>
            <a:cxnSpLocks/>
          </p:cNvCxnSpPr>
          <p:nvPr/>
        </p:nvCxnSpPr>
        <p:spPr>
          <a:xfrm>
            <a:off x="5797427" y="5322671"/>
            <a:ext cx="30568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6812ED0-6E58-EE6D-21BD-3D04644A25AD}"/>
              </a:ext>
            </a:extLst>
          </p:cNvPr>
          <p:cNvCxnSpPr/>
          <p:nvPr/>
        </p:nvCxnSpPr>
        <p:spPr>
          <a:xfrm>
            <a:off x="6355186" y="3279829"/>
            <a:ext cx="2721428" cy="0"/>
          </a:xfrm>
          <a:prstGeom prst="line">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EDF4A82E-520C-0F2A-A32A-A153CAFC5D87}"/>
              </a:ext>
            </a:extLst>
          </p:cNvPr>
          <p:cNvSpPr txBox="1"/>
          <p:nvPr/>
        </p:nvSpPr>
        <p:spPr>
          <a:xfrm>
            <a:off x="2229104" y="2088183"/>
            <a:ext cx="1988686" cy="646331"/>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Untrained staff in </a:t>
            </a:r>
          </a:p>
          <a:p>
            <a:r>
              <a:rPr lang="en-GB" dirty="0">
                <a:latin typeface="Arial" panose="020B0604020202020204" pitchFamily="34" charset="0"/>
                <a:cs typeface="Arial" panose="020B0604020202020204" pitchFamily="34" charset="0"/>
              </a:rPr>
              <a:t>digital innovation.</a:t>
            </a:r>
          </a:p>
        </p:txBody>
      </p:sp>
      <p:sp>
        <p:nvSpPr>
          <p:cNvPr id="44" name="TextBox 43">
            <a:extLst>
              <a:ext uri="{FF2B5EF4-FFF2-40B4-BE49-F238E27FC236}">
                <a16:creationId xmlns:a16="http://schemas.microsoft.com/office/drawing/2014/main" id="{3A9DBD9C-7E5F-4388-E77F-32009633C16B}"/>
              </a:ext>
            </a:extLst>
          </p:cNvPr>
          <p:cNvSpPr txBox="1"/>
          <p:nvPr/>
        </p:nvSpPr>
        <p:spPr>
          <a:xfrm>
            <a:off x="2660629" y="2884368"/>
            <a:ext cx="2544286"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Poor customer service.</a:t>
            </a:r>
          </a:p>
        </p:txBody>
      </p:sp>
      <p:sp>
        <p:nvSpPr>
          <p:cNvPr id="46" name="TextBox 45">
            <a:extLst>
              <a:ext uri="{FF2B5EF4-FFF2-40B4-BE49-F238E27FC236}">
                <a16:creationId xmlns:a16="http://schemas.microsoft.com/office/drawing/2014/main" id="{FCF6275B-EE8F-11F5-CB96-4AE7F5642E5D}"/>
              </a:ext>
            </a:extLst>
          </p:cNvPr>
          <p:cNvSpPr txBox="1"/>
          <p:nvPr/>
        </p:nvSpPr>
        <p:spPr>
          <a:xfrm>
            <a:off x="2327976" y="4461697"/>
            <a:ext cx="3211135" cy="646331"/>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Ineffective marketing and</a:t>
            </a:r>
          </a:p>
          <a:p>
            <a:r>
              <a:rPr lang="en-GB" dirty="0">
                <a:latin typeface="Arial" panose="020B0604020202020204" pitchFamily="34" charset="0"/>
                <a:cs typeface="Arial" panose="020B0604020202020204" pitchFamily="34" charset="0"/>
              </a:rPr>
              <a:t> weak social media presence.</a:t>
            </a:r>
          </a:p>
        </p:txBody>
      </p:sp>
      <p:sp>
        <p:nvSpPr>
          <p:cNvPr id="47" name="TextBox 46">
            <a:extLst>
              <a:ext uri="{FF2B5EF4-FFF2-40B4-BE49-F238E27FC236}">
                <a16:creationId xmlns:a16="http://schemas.microsoft.com/office/drawing/2014/main" id="{B9424809-C508-9337-46F4-7B0C74D5C19B}"/>
              </a:ext>
            </a:extLst>
          </p:cNvPr>
          <p:cNvSpPr txBox="1"/>
          <p:nvPr/>
        </p:nvSpPr>
        <p:spPr>
          <a:xfrm>
            <a:off x="2841458" y="3794844"/>
            <a:ext cx="265970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Limited delivery options.</a:t>
            </a:r>
          </a:p>
        </p:txBody>
      </p:sp>
      <p:sp>
        <p:nvSpPr>
          <p:cNvPr id="54" name="TextBox 53">
            <a:extLst>
              <a:ext uri="{FF2B5EF4-FFF2-40B4-BE49-F238E27FC236}">
                <a16:creationId xmlns:a16="http://schemas.microsoft.com/office/drawing/2014/main" id="{D631DE5E-3EAF-B49E-3C06-DF0399D8B765}"/>
              </a:ext>
            </a:extLst>
          </p:cNvPr>
          <p:cNvSpPr txBox="1"/>
          <p:nvPr/>
        </p:nvSpPr>
        <p:spPr>
          <a:xfrm>
            <a:off x="5671490" y="1999421"/>
            <a:ext cx="2505814"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Increased competition.</a:t>
            </a:r>
          </a:p>
        </p:txBody>
      </p:sp>
      <p:sp>
        <p:nvSpPr>
          <p:cNvPr id="55" name="TextBox 54">
            <a:extLst>
              <a:ext uri="{FF2B5EF4-FFF2-40B4-BE49-F238E27FC236}">
                <a16:creationId xmlns:a16="http://schemas.microsoft.com/office/drawing/2014/main" id="{B82AFA70-782A-28B7-8128-BA89C7D8426E}"/>
              </a:ext>
            </a:extLst>
          </p:cNvPr>
          <p:cNvSpPr txBox="1"/>
          <p:nvPr/>
        </p:nvSpPr>
        <p:spPr>
          <a:xfrm>
            <a:off x="6110974" y="2506982"/>
            <a:ext cx="2245166"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Reduced foot traffic.</a:t>
            </a:r>
          </a:p>
        </p:txBody>
      </p:sp>
      <p:sp>
        <p:nvSpPr>
          <p:cNvPr id="56" name="TextBox 55">
            <a:extLst>
              <a:ext uri="{FF2B5EF4-FFF2-40B4-BE49-F238E27FC236}">
                <a16:creationId xmlns:a16="http://schemas.microsoft.com/office/drawing/2014/main" id="{C86716CC-2FA6-DDCE-DAB4-853B0928EF8F}"/>
              </a:ext>
            </a:extLst>
          </p:cNvPr>
          <p:cNvSpPr txBox="1"/>
          <p:nvPr/>
        </p:nvSpPr>
        <p:spPr>
          <a:xfrm>
            <a:off x="6298685" y="2910497"/>
            <a:ext cx="2710999"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High sustainability costs.</a:t>
            </a:r>
          </a:p>
        </p:txBody>
      </p:sp>
      <p:sp>
        <p:nvSpPr>
          <p:cNvPr id="60" name="TextBox 59">
            <a:extLst>
              <a:ext uri="{FF2B5EF4-FFF2-40B4-BE49-F238E27FC236}">
                <a16:creationId xmlns:a16="http://schemas.microsoft.com/office/drawing/2014/main" id="{C9CE4551-6D35-0665-7960-0D253843CDBC}"/>
              </a:ext>
            </a:extLst>
          </p:cNvPr>
          <p:cNvSpPr txBox="1"/>
          <p:nvPr/>
        </p:nvSpPr>
        <p:spPr>
          <a:xfrm>
            <a:off x="5950662" y="4676339"/>
            <a:ext cx="2582758" cy="646331"/>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Disruption in the supply</a:t>
            </a:r>
          </a:p>
          <a:p>
            <a:r>
              <a:rPr lang="en-GB" dirty="0">
                <a:latin typeface="Arial" panose="020B0604020202020204" pitchFamily="34" charset="0"/>
                <a:cs typeface="Arial" panose="020B0604020202020204" pitchFamily="34" charset="0"/>
              </a:rPr>
              <a:t> chain and inflation.</a:t>
            </a:r>
          </a:p>
        </p:txBody>
      </p:sp>
      <p:sp>
        <p:nvSpPr>
          <p:cNvPr id="62" name="TextBox 61">
            <a:extLst>
              <a:ext uri="{FF2B5EF4-FFF2-40B4-BE49-F238E27FC236}">
                <a16:creationId xmlns:a16="http://schemas.microsoft.com/office/drawing/2014/main" id="{5C056194-C533-8206-B51C-84E4A814AABE}"/>
              </a:ext>
            </a:extLst>
          </p:cNvPr>
          <p:cNvSpPr txBox="1"/>
          <p:nvPr/>
        </p:nvSpPr>
        <p:spPr>
          <a:xfrm>
            <a:off x="6312639" y="3529526"/>
            <a:ext cx="2186817" cy="923330"/>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High prices for </a:t>
            </a:r>
          </a:p>
          <a:p>
            <a:r>
              <a:rPr lang="en-GB" dirty="0">
                <a:latin typeface="Arial" panose="020B0604020202020204" pitchFamily="34" charset="0"/>
                <a:cs typeface="Arial" panose="020B0604020202020204" pitchFamily="34" charset="0"/>
              </a:rPr>
              <a:t>imported flowers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FloralDaily</a:t>
            </a:r>
            <a:r>
              <a:rPr lang="en-GB" dirty="0">
                <a:latin typeface="Arial" panose="020B0604020202020204" pitchFamily="34" charset="0"/>
                <a:cs typeface="Arial" panose="020B0604020202020204" pitchFamily="34" charset="0"/>
              </a:rPr>
              <a:t>, 2025).</a:t>
            </a:r>
          </a:p>
        </p:txBody>
      </p:sp>
      <p:cxnSp>
        <p:nvCxnSpPr>
          <p:cNvPr id="64" name="Straight Connector 63">
            <a:extLst>
              <a:ext uri="{FF2B5EF4-FFF2-40B4-BE49-F238E27FC236}">
                <a16:creationId xmlns:a16="http://schemas.microsoft.com/office/drawing/2014/main" id="{9A7677EF-3536-43F2-F1E5-4503F487127B}"/>
              </a:ext>
            </a:extLst>
          </p:cNvPr>
          <p:cNvCxnSpPr/>
          <p:nvPr/>
        </p:nvCxnSpPr>
        <p:spPr>
          <a:xfrm>
            <a:off x="6058000" y="4452856"/>
            <a:ext cx="286648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151" name="Group 615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15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615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15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15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15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15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15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15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16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16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16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6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165" name="Group 616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16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6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6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16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17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17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17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17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17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17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17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17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6179" name="Rectangle 617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8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6183" name="Rectangle 6182">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6185" name="Group 6184">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6186"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6187"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188"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189"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190"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191"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192"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193"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194"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195"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196"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97"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199" name="Group 6198">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200"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201"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02"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03"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204"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205"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206"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207"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208"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209"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210"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211"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 name="TextBox 2">
            <a:extLst>
              <a:ext uri="{FF2B5EF4-FFF2-40B4-BE49-F238E27FC236}">
                <a16:creationId xmlns:a16="http://schemas.microsoft.com/office/drawing/2014/main" id="{0FBABCD9-9EC6-8014-7AB9-289F3F5813EA}"/>
              </a:ext>
            </a:extLst>
          </p:cNvPr>
          <p:cNvSpPr txBox="1"/>
          <p:nvPr/>
        </p:nvSpPr>
        <p:spPr>
          <a:xfrm>
            <a:off x="6271518" y="581227"/>
            <a:ext cx="6845092" cy="1280890"/>
          </a:xfrm>
          <a:prstGeom prst="rect">
            <a:avLst/>
          </a:prstGeom>
        </p:spPr>
        <p:txBody>
          <a:bodyPr vert="horz" lIns="91440" tIns="45720" rIns="91440" bIns="45720" rtlCol="0" anchor="t">
            <a:normAutofit/>
          </a:bodyPr>
          <a:lstStyle/>
          <a:p>
            <a:pPr>
              <a:spcBef>
                <a:spcPct val="0"/>
              </a:spcBef>
              <a:spcAft>
                <a:spcPts val="600"/>
              </a:spcAft>
            </a:pPr>
            <a:r>
              <a:rPr lang="en-US" sz="3600" b="1" dirty="0">
                <a:solidFill>
                  <a:schemeClr val="tx1">
                    <a:lumMod val="85000"/>
                    <a:lumOff val="15000"/>
                  </a:schemeClr>
                </a:solidFill>
                <a:latin typeface="+mj-lt"/>
                <a:ea typeface="+mj-ea"/>
                <a:cs typeface="+mj-cs"/>
              </a:rPr>
              <a:t>Conclusion</a:t>
            </a:r>
            <a:endParaRPr lang="en-US" sz="3600" dirty="0">
              <a:solidFill>
                <a:schemeClr val="tx1">
                  <a:lumMod val="85000"/>
                  <a:lumOff val="15000"/>
                </a:schemeClr>
              </a:solidFill>
              <a:latin typeface="+mj-lt"/>
              <a:ea typeface="+mj-ea"/>
              <a:cs typeface="+mj-cs"/>
            </a:endParaRPr>
          </a:p>
        </p:txBody>
      </p:sp>
      <p:sp>
        <p:nvSpPr>
          <p:cNvPr id="6213" name="Rectangle 6212">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15"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146" name="Picture 2" descr="Florist Choice Bouquet | The Flower Boutique">
            <a:extLst>
              <a:ext uri="{FF2B5EF4-FFF2-40B4-BE49-F238E27FC236}">
                <a16:creationId xmlns:a16="http://schemas.microsoft.com/office/drawing/2014/main" id="{F291E621-D006-A99D-7F1F-2753F6306E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15" r="34215"/>
          <a:stretch>
            <a:fillRect/>
          </a:stretch>
        </p:blipFill>
        <p:spPr bwMode="auto">
          <a:xfrm>
            <a:off x="20" y="1730"/>
            <a:ext cx="2720524" cy="6858000"/>
          </a:xfrm>
          <a:prstGeom prst="rect">
            <a:avLst/>
          </a:prstGeom>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72349B1-956D-5E2B-6E6E-3B75AA861350}"/>
              </a:ext>
            </a:extLst>
          </p:cNvPr>
          <p:cNvSpPr txBox="1"/>
          <p:nvPr/>
        </p:nvSpPr>
        <p:spPr>
          <a:xfrm>
            <a:off x="4160758" y="1399026"/>
            <a:ext cx="7859930" cy="5676849"/>
          </a:xfrm>
          <a:prstGeom prst="rect">
            <a:avLst/>
          </a:prstGeom>
        </p:spPr>
        <p:txBody>
          <a:bodyPr vert="horz" lIns="91440" tIns="45720" rIns="91440" bIns="45720" rtlCol="0">
            <a:noAutofit/>
          </a:bodyPr>
          <a:lstStyle/>
          <a:p>
            <a:pPr>
              <a:lnSpc>
                <a:spcPct val="150000"/>
              </a:lnSpc>
              <a:spcBef>
                <a:spcPts val="1000"/>
              </a:spcBef>
              <a:buClr>
                <a:schemeClr val="accent1"/>
              </a:buClr>
            </a:pPr>
            <a:r>
              <a:rPr lang="en-US" sz="2000" b="1" dirty="0">
                <a:solidFill>
                  <a:schemeClr val="tx1">
                    <a:lumMod val="75000"/>
                    <a:lumOff val="25000"/>
                  </a:schemeClr>
                </a:solidFill>
                <a:latin typeface="Arial" panose="020B0604020202020204" pitchFamily="34" charset="0"/>
                <a:cs typeface="Arial" panose="020B0604020202020204" pitchFamily="34" charset="0"/>
              </a:rPr>
              <a:t>Key Findings – Green Haven Florists:</a:t>
            </a:r>
          </a:p>
          <a:p>
            <a:pPr marL="342900" indent="-342900">
              <a:lnSpc>
                <a:spcPct val="150000"/>
              </a:lnSpc>
              <a:spcBef>
                <a:spcPts val="1000"/>
              </a:spcBef>
              <a:buClr>
                <a:schemeClr val="accent1"/>
              </a:buClr>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Declining foot traffic in the local area has negatively impacted</a:t>
            </a:r>
            <a:br>
              <a:rPr lang="en-US" sz="2000" dirty="0">
                <a:solidFill>
                  <a:schemeClr val="tx1">
                    <a:lumMod val="75000"/>
                    <a:lumOff val="25000"/>
                  </a:schemeClr>
                </a:solidFill>
                <a:latin typeface="Arial" panose="020B0604020202020204" pitchFamily="34" charset="0"/>
                <a:cs typeface="Arial" panose="020B0604020202020204" pitchFamily="34" charset="0"/>
              </a:rPr>
            </a:br>
            <a:r>
              <a:rPr lang="en-US" sz="2000" dirty="0">
                <a:solidFill>
                  <a:schemeClr val="tx1">
                    <a:lumMod val="75000"/>
                    <a:lumOff val="25000"/>
                  </a:schemeClr>
                </a:solidFill>
                <a:latin typeface="Arial" panose="020B0604020202020204" pitchFamily="34" charset="0"/>
                <a:cs typeface="Arial" panose="020B0604020202020204" pitchFamily="34" charset="0"/>
              </a:rPr>
              <a:t> in-store sales.</a:t>
            </a:r>
          </a:p>
          <a:p>
            <a:pPr marL="285750" indent="-285750">
              <a:lnSpc>
                <a:spcPct val="150000"/>
              </a:lnSpc>
              <a:spcBef>
                <a:spcPts val="1000"/>
              </a:spcBef>
              <a:buClr>
                <a:schemeClr val="accent1"/>
              </a:buClr>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Limited marketing strategies and a weak social media presence decrease brand awareness and restrict customer reach.</a:t>
            </a:r>
          </a:p>
          <a:p>
            <a:pPr marL="285750" indent="-285750">
              <a:lnSpc>
                <a:spcPct val="150000"/>
              </a:lnSpc>
              <a:spcBef>
                <a:spcPts val="1000"/>
              </a:spcBef>
              <a:buClr>
                <a:schemeClr val="accent1"/>
              </a:buClr>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Customers are increasingly choosing online flower retailers due to convenience, lower prices, and same-day delivery options.</a:t>
            </a:r>
          </a:p>
          <a:p>
            <a:pPr marL="285750" indent="-285750">
              <a:lnSpc>
                <a:spcPct val="150000"/>
              </a:lnSpc>
              <a:spcBef>
                <a:spcPts val="1000"/>
              </a:spcBef>
              <a:buClr>
                <a:schemeClr val="accent1"/>
              </a:buClr>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The business has a strong reputation for high-quality and eco-friendly floral arrangements, which is a potential competitive advantage.</a:t>
            </a:r>
          </a:p>
          <a:p>
            <a:pPr marL="285750" indent="-285750">
              <a:lnSpc>
                <a:spcPct val="90000"/>
              </a:lnSpc>
              <a:spcBef>
                <a:spcPts val="1000"/>
              </a:spcBef>
              <a:buClr>
                <a:schemeClr val="accent1"/>
              </a:buClr>
              <a:buFont typeface="Wingdings 3" charset="2"/>
              <a:buChar char=""/>
            </a:pPr>
            <a:endParaRPr lang="en-US" sz="1400" dirty="0">
              <a:solidFill>
                <a:schemeClr val="tx1">
                  <a:lumMod val="75000"/>
                  <a:lumOff val="25000"/>
                </a:schemeClr>
              </a:solidFill>
            </a:endParaRPr>
          </a:p>
          <a:p>
            <a:pPr>
              <a:lnSpc>
                <a:spcPct val="90000"/>
              </a:lnSpc>
              <a:spcBef>
                <a:spcPts val="1000"/>
              </a:spcBef>
              <a:buClr>
                <a:schemeClr val="accent1"/>
              </a:buClr>
            </a:pPr>
            <a:br>
              <a:rPr lang="en-US" sz="1400" dirty="0">
                <a:solidFill>
                  <a:schemeClr val="tx1">
                    <a:lumMod val="75000"/>
                    <a:lumOff val="25000"/>
                  </a:schemeClr>
                </a:solidFill>
              </a:rPr>
            </a:br>
            <a:endParaRPr lang="en-US" sz="1400" dirty="0">
              <a:solidFill>
                <a:schemeClr val="tx1">
                  <a:lumMod val="75000"/>
                  <a:lumOff val="25000"/>
                </a:schemeClr>
              </a:solidFill>
            </a:endParaRPr>
          </a:p>
        </p:txBody>
      </p:sp>
    </p:spTree>
    <p:extLst>
      <p:ext uri="{BB962C8B-B14F-4D97-AF65-F5344CB8AC3E}">
        <p14:creationId xmlns:p14="http://schemas.microsoft.com/office/powerpoint/2010/main" val="3114252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639674-FE69-4373-934F-9EC9D7364CC9}"/>
              </a:ext>
            </a:extLst>
          </p:cNvPr>
          <p:cNvSpPr txBox="1"/>
          <p:nvPr/>
        </p:nvSpPr>
        <p:spPr>
          <a:xfrm>
            <a:off x="2024743" y="691634"/>
            <a:ext cx="6096000"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References</a:t>
            </a: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613CC76-75AB-5DC6-FB2B-59463E409C61}"/>
              </a:ext>
            </a:extLst>
          </p:cNvPr>
          <p:cNvSpPr txBox="1"/>
          <p:nvPr/>
        </p:nvSpPr>
        <p:spPr>
          <a:xfrm>
            <a:off x="932721" y="1444711"/>
            <a:ext cx="11386456" cy="5916363"/>
          </a:xfrm>
          <a:prstGeom prst="rect">
            <a:avLst/>
          </a:prstGeom>
          <a:noFill/>
        </p:spPr>
        <p:txBody>
          <a:bodyPr wrap="square">
            <a:spAutoFit/>
          </a:bodyPr>
          <a:lstStyle/>
          <a:p>
            <a:pPr marL="514350" indent="-285750">
              <a:lnSpc>
                <a:spcPct val="107000"/>
              </a:lnSpc>
              <a:spcAft>
                <a:spcPts val="800"/>
              </a:spcAft>
              <a:buFont typeface="Wingdings" panose="05000000000000000000" pitchFamily="2" charset="2"/>
              <a:buChar char="§"/>
            </a:pPr>
            <a:r>
              <a:rPr lang="en-GB" sz="1600" kern="100" dirty="0">
                <a:effectLst/>
                <a:latin typeface="Arial" panose="020B0604020202020204" pitchFamily="34" charset="0"/>
                <a:ea typeface="Aptos" panose="020B0004020202020204" pitchFamily="34" charset="0"/>
                <a:cs typeface="Arial" panose="020B0604020202020204" pitchFamily="34" charset="0"/>
              </a:rPr>
              <a:t>247 </a:t>
            </a:r>
            <a:r>
              <a:rPr lang="en-GB" sz="1600" kern="100" dirty="0" err="1">
                <a:effectLst/>
                <a:latin typeface="Arial" panose="020B0604020202020204" pitchFamily="34" charset="0"/>
                <a:ea typeface="Aptos" panose="020B0004020202020204" pitchFamily="34" charset="0"/>
                <a:cs typeface="Arial" panose="020B0604020202020204" pitchFamily="34" charset="0"/>
              </a:rPr>
              <a:t>CaseAnalysis</a:t>
            </a:r>
            <a:r>
              <a:rPr lang="en-GB" sz="1600" kern="100" dirty="0">
                <a:effectLst/>
                <a:latin typeface="Arial" panose="020B0604020202020204" pitchFamily="34" charset="0"/>
                <a:ea typeface="Aptos" panose="020B0004020202020204" pitchFamily="34" charset="0"/>
                <a:cs typeface="Arial" panose="020B0604020202020204" pitchFamily="34" charset="0"/>
              </a:rPr>
              <a:t> (2026) </a:t>
            </a:r>
            <a:r>
              <a:rPr lang="en-GB" sz="1600" i="1" kern="100" dirty="0">
                <a:effectLst/>
                <a:latin typeface="Arial" panose="020B0604020202020204" pitchFamily="34" charset="0"/>
                <a:ea typeface="Aptos" panose="020B0004020202020204" pitchFamily="34" charset="0"/>
                <a:cs typeface="Arial" panose="020B0604020202020204" pitchFamily="34" charset="0"/>
              </a:rPr>
              <a:t>Pestel Analysis of Bloom the Flower Company.</a:t>
            </a:r>
            <a:r>
              <a:rPr lang="en-GB" sz="1600" kern="100" dirty="0">
                <a:effectLst/>
                <a:latin typeface="Arial" panose="020B0604020202020204" pitchFamily="34" charset="0"/>
                <a:ea typeface="Aptos" panose="020B0004020202020204" pitchFamily="34" charset="0"/>
                <a:cs typeface="Arial" panose="020B0604020202020204" pitchFamily="34" charset="0"/>
              </a:rPr>
              <a:t> </a:t>
            </a:r>
            <a:br>
              <a:rPr lang="en-GB" sz="1600" kern="100" dirty="0">
                <a:effectLst/>
                <a:latin typeface="Arial" panose="020B0604020202020204" pitchFamily="34" charset="0"/>
                <a:ea typeface="Aptos" panose="020B0004020202020204" pitchFamily="34" charset="0"/>
                <a:cs typeface="Arial" panose="020B0604020202020204" pitchFamily="34" charset="0"/>
              </a:rPr>
            </a:br>
            <a:r>
              <a:rPr lang="en-GB" sz="1600" kern="100" dirty="0">
                <a:effectLst/>
                <a:latin typeface="Arial" panose="020B0604020202020204" pitchFamily="34" charset="0"/>
                <a:ea typeface="Aptos" panose="020B0004020202020204" pitchFamily="34" charset="0"/>
                <a:cs typeface="Arial" panose="020B0604020202020204" pitchFamily="34" charset="0"/>
              </a:rPr>
              <a:t>Available at: </a:t>
            </a:r>
            <a:r>
              <a:rPr lang="en-GB" sz="16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PESTEL Analysis of BLOOM THE FLOWER COMPANY</a:t>
            </a:r>
            <a:r>
              <a:rPr lang="en-GB" sz="1600" kern="100" dirty="0">
                <a:effectLst/>
                <a:latin typeface="Arial" panose="020B0604020202020204" pitchFamily="34" charset="0"/>
                <a:ea typeface="Aptos" panose="020B0004020202020204" pitchFamily="34" charset="0"/>
                <a:cs typeface="Arial" panose="020B0604020202020204" pitchFamily="34" charset="0"/>
              </a:rPr>
              <a:t> (Accessed: 18.02.2026).</a:t>
            </a:r>
          </a:p>
          <a:p>
            <a:pPr marL="514350" indent="-285750">
              <a:lnSpc>
                <a:spcPct val="107000"/>
              </a:lnSpc>
              <a:spcAft>
                <a:spcPts val="800"/>
              </a:spcAft>
              <a:buFont typeface="Wingdings" panose="05000000000000000000" pitchFamily="2" charset="2"/>
              <a:buChar char="§"/>
            </a:pPr>
            <a:r>
              <a:rPr lang="en-GB" sz="1600" dirty="0">
                <a:latin typeface="Arial" panose="020B0604020202020204" pitchFamily="34" charset="0"/>
                <a:cs typeface="Arial" panose="020B0604020202020204" pitchFamily="34" charset="0"/>
              </a:rPr>
              <a:t>Canvas Business Model (2026) </a:t>
            </a:r>
            <a:r>
              <a:rPr lang="en-GB" sz="1600" i="1" dirty="0">
                <a:latin typeface="Arial" panose="020B0604020202020204" pitchFamily="34" charset="0"/>
                <a:cs typeface="Arial" panose="020B0604020202020204" pitchFamily="34" charset="0"/>
              </a:rPr>
              <a:t>Bloom &amp; Wild Pestel Analysis Template Research.</a:t>
            </a: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3"/>
              </a:rPr>
              <a:t>PESTLE Analysis of Bloom &amp; Wild –CanvasBusinessModel.com</a:t>
            </a:r>
            <a:r>
              <a:rPr lang="en-GB" sz="1600" dirty="0">
                <a:latin typeface="Arial" panose="020B0604020202020204" pitchFamily="34" charset="0"/>
                <a:cs typeface="Arial" panose="020B0604020202020204" pitchFamily="34" charset="0"/>
              </a:rPr>
              <a:t> (Accessed: 18.02.2026).</a:t>
            </a:r>
          </a:p>
          <a:p>
            <a:pPr marL="514350" indent="-285750">
              <a:lnSpc>
                <a:spcPct val="107000"/>
              </a:lnSpc>
              <a:spcAft>
                <a:spcPts val="800"/>
              </a:spcAft>
              <a:buFont typeface="Wingdings" panose="05000000000000000000" pitchFamily="2" charset="2"/>
              <a:buChar char="§"/>
            </a:pPr>
            <a:r>
              <a:rPr lang="en-GB" sz="1600" dirty="0">
                <a:latin typeface="Arial" panose="020B0604020202020204" pitchFamily="34" charset="0"/>
                <a:cs typeface="Arial" panose="020B0604020202020204" pitchFamily="34" charset="0"/>
              </a:rPr>
              <a:t>Climb (2025) </a:t>
            </a:r>
            <a:r>
              <a:rPr lang="en-GB" sz="1600" i="1" dirty="0">
                <a:latin typeface="Arial" panose="020B0604020202020204" pitchFamily="34" charset="0"/>
                <a:cs typeface="Arial" panose="020B0604020202020204" pitchFamily="34" charset="0"/>
              </a:rPr>
              <a:t>What Is a Business Problem? Types and Examples, </a:t>
            </a:r>
            <a:r>
              <a:rPr lang="en-GB" sz="1600" dirty="0">
                <a:latin typeface="Arial" panose="020B0604020202020204" pitchFamily="34" charset="0"/>
                <a:cs typeface="Arial" panose="020B0604020202020204" pitchFamily="34" charset="0"/>
              </a:rPr>
              <a:t>17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July 2025.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4"/>
              </a:rPr>
              <a:t>What Is a Business Problem? Types and Examples - CLIMB</a:t>
            </a:r>
            <a:r>
              <a:rPr lang="en-GB" sz="1600" dirty="0">
                <a:latin typeface="Arial" panose="020B0604020202020204" pitchFamily="34" charset="0"/>
                <a:cs typeface="Arial" panose="020B0604020202020204" pitchFamily="34" charset="0"/>
              </a:rPr>
              <a:t> (Accessed: 11.03.2026).</a:t>
            </a:r>
          </a:p>
          <a:p>
            <a:pPr marL="514350" indent="-285750">
              <a:lnSpc>
                <a:spcPct val="107000"/>
              </a:lnSpc>
              <a:spcAft>
                <a:spcPts val="800"/>
              </a:spcAft>
              <a:buFont typeface="Wingdings" panose="05000000000000000000" pitchFamily="2" charset="2"/>
              <a:buChar char="§"/>
            </a:pPr>
            <a:r>
              <a:rPr lang="en-GB" sz="1600" dirty="0" err="1">
                <a:latin typeface="Arial" panose="020B0604020202020204" pitchFamily="34" charset="0"/>
                <a:cs typeface="Arial" panose="020B0604020202020204" pitchFamily="34" charset="0"/>
              </a:rPr>
              <a:t>FloralDaily</a:t>
            </a:r>
            <a:r>
              <a:rPr lang="en-GB" sz="1600" dirty="0">
                <a:latin typeface="Arial" panose="020B0604020202020204" pitchFamily="34" charset="0"/>
                <a:cs typeface="Arial" panose="020B0604020202020204" pitchFamily="34" charset="0"/>
              </a:rPr>
              <a:t> (2025) </a:t>
            </a:r>
            <a:r>
              <a:rPr lang="en-GB" sz="1600" i="1" dirty="0">
                <a:latin typeface="Arial" panose="020B0604020202020204" pitchFamily="34" charset="0"/>
                <a:cs typeface="Arial" panose="020B0604020202020204" pitchFamily="34" charset="0"/>
              </a:rPr>
              <a:t>UK flower and plant imports beset by confusion, rising costs, and delays,</a:t>
            </a:r>
            <a:r>
              <a:rPr lang="en-GB" sz="1600" dirty="0">
                <a:latin typeface="Arial" panose="020B0604020202020204" pitchFamily="34" charset="0"/>
                <a:cs typeface="Arial" panose="020B0604020202020204" pitchFamily="34" charset="0"/>
              </a:rPr>
              <a:t> 13</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May 2025.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hlinkClick r:id="rId5"/>
              </a:rPr>
              <a:t>UK flower and plant imports beset by confusion, rising costs, and delays.</a:t>
            </a:r>
            <a:r>
              <a:rPr lang="en-GB" sz="1600" dirty="0">
                <a:latin typeface="Arial" panose="020B0604020202020204" pitchFamily="34" charset="0"/>
                <a:cs typeface="Arial" panose="020B0604020202020204" pitchFamily="34" charset="0"/>
              </a:rPr>
              <a:t>  Accessed: 04.03.2026</a:t>
            </a:r>
          </a:p>
          <a:p>
            <a:pPr marL="514350" indent="-285750">
              <a:lnSpc>
                <a:spcPct val="107000"/>
              </a:lnSpc>
              <a:spcAft>
                <a:spcPts val="800"/>
              </a:spcAft>
              <a:buFont typeface="Wingdings" panose="05000000000000000000" pitchFamily="2" charset="2"/>
              <a:buChar char="§"/>
            </a:pPr>
            <a:r>
              <a:rPr lang="en-GB" sz="1600" dirty="0">
                <a:latin typeface="Arial" panose="020B0604020202020204" pitchFamily="34" charset="0"/>
                <a:cs typeface="Arial" panose="020B0604020202020204" pitchFamily="34" charset="0"/>
              </a:rPr>
              <a:t>Gov.uk (2025) </a:t>
            </a:r>
            <a:r>
              <a:rPr lang="en-GB" sz="1600" i="1" dirty="0">
                <a:latin typeface="Arial" panose="020B0604020202020204" pitchFamily="34" charset="0"/>
                <a:cs typeface="Arial" panose="020B0604020202020204" pitchFamily="34" charset="0"/>
              </a:rPr>
              <a:t>Selling goods and services: complying with consumer law</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Selling goods and services: complying with consumer law - GOV.UK</a:t>
            </a:r>
            <a:r>
              <a:rPr lang="en-GB" sz="1600" dirty="0">
                <a:latin typeface="Arial" panose="020B0604020202020204" pitchFamily="34" charset="0"/>
                <a:cs typeface="Arial" panose="020B0604020202020204" pitchFamily="34" charset="0"/>
              </a:rPr>
              <a:t> (Accessed: 25.02.2026).</a:t>
            </a:r>
          </a:p>
          <a:p>
            <a:pPr marL="514350" indent="-285750">
              <a:lnSpc>
                <a:spcPct val="107000"/>
              </a:lnSpc>
              <a:spcAft>
                <a:spcPts val="800"/>
              </a:spcAft>
              <a:buFont typeface="Wingdings" panose="05000000000000000000" pitchFamily="2" charset="2"/>
              <a:buChar char="§"/>
            </a:pPr>
            <a:r>
              <a:rPr lang="en-GB" sz="1600" dirty="0">
                <a:latin typeface="Arial" panose="020B0604020202020204" pitchFamily="34" charset="0"/>
                <a:cs typeface="Arial" panose="020B0604020202020204" pitchFamily="34" charset="0"/>
              </a:rPr>
              <a:t>Guttridge-Hewitt, M. (2025) 'A sustainable future for the British flower industry?', </a:t>
            </a:r>
            <a:r>
              <a:rPr lang="en-GB" sz="1600" i="1" dirty="0">
                <a:latin typeface="Arial" panose="020B0604020202020204" pitchFamily="34" charset="0"/>
                <a:cs typeface="Arial" panose="020B0604020202020204" pitchFamily="34" charset="0"/>
              </a:rPr>
              <a:t>Environmental Journal</a:t>
            </a:r>
            <a:r>
              <a:rPr lang="en-GB" sz="1600" dirty="0">
                <a:latin typeface="Arial" panose="020B0604020202020204" pitchFamily="34" charset="0"/>
                <a:cs typeface="Arial" panose="020B0604020202020204" pitchFamily="34" charset="0"/>
              </a:rPr>
              <a:t>, Editor's Pick. Available at: </a:t>
            </a:r>
            <a:r>
              <a:rPr lang="en-GB" sz="1600" u="sng" dirty="0">
                <a:latin typeface="Arial" panose="020B0604020202020204" pitchFamily="34" charset="0"/>
                <a:cs typeface="Arial" panose="020B0604020202020204" pitchFamily="34" charset="0"/>
                <a:hlinkClick r:id="rId7"/>
              </a:rPr>
              <a:t>A sustainable future for the British flower industry? – </a:t>
            </a:r>
            <a:r>
              <a:rPr lang="en-GB" sz="1600" u="sng" dirty="0" err="1">
                <a:latin typeface="Arial" panose="020B0604020202020204" pitchFamily="34" charset="0"/>
                <a:cs typeface="Arial" panose="020B0604020202020204" pitchFamily="34" charset="0"/>
                <a:hlinkClick r:id="rId7"/>
              </a:rPr>
              <a:t>EnvironmentJournal</a:t>
            </a:r>
            <a:r>
              <a:rPr lang="en-GB" sz="1600" dirty="0">
                <a:latin typeface="Arial" panose="020B0604020202020204" pitchFamily="34" charset="0"/>
                <a:cs typeface="Arial" panose="020B0604020202020204" pitchFamily="34" charset="0"/>
              </a:rPr>
              <a:t> (Accessed: 25.02.2026).</a:t>
            </a:r>
          </a:p>
          <a:p>
            <a:pPr marL="514350" indent="-285750">
              <a:lnSpc>
                <a:spcPct val="107000"/>
              </a:lnSpc>
              <a:spcAft>
                <a:spcPts val="800"/>
              </a:spcAft>
              <a:buFont typeface="Wingdings" panose="05000000000000000000" pitchFamily="2" charset="2"/>
              <a:buChar char="§"/>
            </a:pPr>
            <a:r>
              <a:rPr lang="en-GB" sz="1600" dirty="0" err="1">
                <a:latin typeface="Arial" panose="020B0604020202020204" pitchFamily="34" charset="0"/>
                <a:cs typeface="Arial" panose="020B0604020202020204" pitchFamily="34" charset="0"/>
              </a:rPr>
              <a:t>Husfarm.trade</a:t>
            </a:r>
            <a:r>
              <a:rPr lang="en-GB" sz="1600" dirty="0">
                <a:latin typeface="Arial" panose="020B0604020202020204" pitchFamily="34" charset="0"/>
                <a:cs typeface="Arial" panose="020B0604020202020204" pitchFamily="34" charset="0"/>
              </a:rPr>
              <a:t> (2026) </a:t>
            </a:r>
            <a:r>
              <a:rPr lang="en-GB" sz="1600" i="1" dirty="0">
                <a:latin typeface="Arial" panose="020B0604020202020204" pitchFamily="34" charset="0"/>
                <a:cs typeface="Arial" panose="020B0604020202020204" pitchFamily="34" charset="0"/>
              </a:rPr>
              <a:t>Currency Exchange Rates and Their Effect on Flower Pricing</a:t>
            </a:r>
            <a:r>
              <a:rPr lang="en-GB" sz="16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11</a:t>
            </a:r>
            <a:r>
              <a:rPr lang="en-GB"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February 2024.</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8"/>
              </a:rPr>
              <a:t>Currency Exchange Rates and Their Effect on Flower Pricing - </a:t>
            </a:r>
            <a:r>
              <a:rPr lang="en-GB" sz="1600" u="sng" dirty="0" err="1">
                <a:latin typeface="Arial" panose="020B0604020202020204" pitchFamily="34" charset="0"/>
                <a:cs typeface="Arial" panose="020B0604020202020204" pitchFamily="34" charset="0"/>
                <a:hlinkClick r:id="rId8"/>
              </a:rPr>
              <a:t>husfarm.trade</a:t>
            </a:r>
            <a:r>
              <a:rPr lang="en-GB" sz="1600" u="sng"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18.02.2026).</a:t>
            </a:r>
          </a:p>
          <a:p>
            <a:pPr marL="514350" indent="-285750">
              <a:lnSpc>
                <a:spcPct val="107000"/>
              </a:lnSpc>
              <a:spcAft>
                <a:spcPts val="800"/>
              </a:spcAft>
              <a:buFont typeface="Wingdings" panose="05000000000000000000" pitchFamily="2" charset="2"/>
              <a:buChar char="§"/>
            </a:pPr>
            <a:r>
              <a:rPr lang="en-GB" sz="1600" dirty="0">
                <a:latin typeface="Arial" panose="020B0604020202020204" pitchFamily="34" charset="0"/>
                <a:cs typeface="Arial" panose="020B0604020202020204" pitchFamily="34" charset="0"/>
              </a:rPr>
              <a:t>Kay’s Flower School (no date)</a:t>
            </a:r>
            <a:r>
              <a:rPr lang="en-GB" sz="1600" i="1" dirty="0">
                <a:latin typeface="Arial" panose="020B0604020202020204" pitchFamily="34" charset="0"/>
                <a:cs typeface="Arial" panose="020B0604020202020204" pitchFamily="34" charset="0"/>
              </a:rPr>
              <a:t> Safety First, Flowers Always: Your Essential Guide to Health &amp; Safety in Floristry</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9"/>
              </a:rPr>
              <a:t>Health &amp; Safety Tips for Florists — Kay's Flower School</a:t>
            </a:r>
            <a:r>
              <a:rPr lang="en-GB" sz="1600" dirty="0">
                <a:latin typeface="Arial" panose="020B0604020202020204" pitchFamily="34" charset="0"/>
                <a:cs typeface="Arial" panose="020B0604020202020204" pitchFamily="34" charset="0"/>
              </a:rPr>
              <a:t> (Accessed: 25.02.2026).</a:t>
            </a:r>
          </a:p>
          <a:p>
            <a:pPr marL="228600">
              <a:lnSpc>
                <a:spcPct val="107000"/>
              </a:lnSpc>
              <a:spcAft>
                <a:spcPts val="800"/>
              </a:spcAft>
            </a:pPr>
            <a:endParaRPr lang="en-GB" sz="1600" dirty="0">
              <a:latin typeface="Arial" panose="020B0604020202020204" pitchFamily="34" charset="0"/>
              <a:cs typeface="Arial" panose="020B0604020202020204" pitchFamily="34" charset="0"/>
            </a:endParaRPr>
          </a:p>
          <a:p>
            <a:pPr marL="514350" indent="-285750">
              <a:lnSpc>
                <a:spcPct val="107000"/>
              </a:lnSpc>
              <a:spcAft>
                <a:spcPts val="800"/>
              </a:spcAft>
              <a:buFont typeface="Wingdings" panose="05000000000000000000" pitchFamily="2" charset="2"/>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71873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6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7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7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7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1" name="Group 108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82"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3"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4"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5"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86"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87"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88"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89"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0"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1"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2"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3"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94" name="Rectangle 1093">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5"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96" name="Rectangle 1095">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7" name="Rectangle 1096">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0959EC45-17E9-7B42-9012-758D2D689F76}"/>
              </a:ext>
            </a:extLst>
          </p:cNvPr>
          <p:cNvSpPr txBox="1"/>
          <p:nvPr/>
        </p:nvSpPr>
        <p:spPr>
          <a:xfrm>
            <a:off x="540279" y="967417"/>
            <a:ext cx="3778870" cy="3943250"/>
          </a:xfrm>
          <a:prstGeom prst="rect">
            <a:avLst/>
          </a:prstGeom>
        </p:spPr>
        <p:txBody>
          <a:bodyPr vert="horz" lIns="91440" tIns="45720" rIns="91440" bIns="45720" rtlCol="0" anchor="b">
            <a:normAutofit/>
          </a:bodyPr>
          <a:lstStyle/>
          <a:p>
            <a:pPr>
              <a:spcBef>
                <a:spcPct val="0"/>
              </a:spcBef>
              <a:spcAft>
                <a:spcPts val="600"/>
              </a:spcAft>
            </a:pPr>
            <a:r>
              <a:rPr lang="en-US" sz="4000">
                <a:solidFill>
                  <a:srgbClr val="FEFFFF"/>
                </a:solidFill>
                <a:latin typeface="+mj-lt"/>
                <a:ea typeface="+mj-ea"/>
                <a:cs typeface="+mj-cs"/>
              </a:rPr>
              <a:t>	</a:t>
            </a:r>
            <a:r>
              <a:rPr lang="en-US" sz="4000" b="1">
                <a:solidFill>
                  <a:srgbClr val="FEFFFF"/>
                </a:solidFill>
                <a:latin typeface="+mj-lt"/>
                <a:ea typeface="+mj-ea"/>
                <a:cs typeface="+mj-cs"/>
              </a:rPr>
              <a:t>Questions</a:t>
            </a:r>
            <a:r>
              <a:rPr lang="en-US" sz="4000">
                <a:solidFill>
                  <a:srgbClr val="FEFFFF"/>
                </a:solidFill>
                <a:latin typeface="+mj-lt"/>
                <a:ea typeface="+mj-ea"/>
                <a:cs typeface="+mj-cs"/>
              </a:rPr>
              <a:t> </a:t>
            </a:r>
          </a:p>
        </p:txBody>
      </p:sp>
      <p:sp>
        <p:nvSpPr>
          <p:cNvPr id="1067"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26" name="Picture 2" descr="Thank You Letter Danger: 5 Things You Should Never Include!">
            <a:extLst>
              <a:ext uri="{FF2B5EF4-FFF2-40B4-BE49-F238E27FC236}">
                <a16:creationId xmlns:a16="http://schemas.microsoft.com/office/drawing/2014/main" id="{30F344EA-70FA-8014-5FEC-12B647C31C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4021" y="739206"/>
            <a:ext cx="6012653" cy="4013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15940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1582</TotalTime>
  <Words>1204</Words>
  <Application>Microsoft Office PowerPoint</Application>
  <PresentationFormat>Widescreen</PresentationFormat>
  <Paragraphs>110</Paragraphs>
  <Slides>11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Century Gothic</vt:lpstr>
      <vt:lpstr>Wingdings</vt:lpstr>
      <vt:lpstr>Wingdings 3</vt:lpstr>
      <vt:lpstr>Wisp</vt:lpstr>
      <vt:lpstr>MODULE NAME: Problem Solving         and Decision Making MODULE CODE: LCLM4004  STUDENT NAME: Irina Brinza STUDENT ID: 2513846  LECTURER: Anita Nan Assignment 1: Presentation</vt:lpstr>
      <vt:lpstr>PowerPoint Presentation</vt:lpstr>
      <vt:lpstr>PowerPoint Presentation</vt:lpstr>
      <vt:lpstr>PowerPoint Presentation</vt:lpstr>
      <vt:lpstr>PowerPoint Presentation</vt:lpstr>
      <vt:lpstr>PowerPoint Presentation</vt:lpstr>
      <vt:lpstr>PowerPoint Presentation</vt:lpstr>
      <vt:lpstr>Cause and effect analysis: Fishbone diagram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Irina Brinza</dc:creator>
  <cp:lastModifiedBy>Irina Brinza</cp:lastModifiedBy>
  <cp:revision>1</cp:revision>
  <dcterms:created xsi:type="dcterms:W3CDTF">2026-03-10T13:21:04Z</dcterms:created>
  <dcterms:modified xsi:type="dcterms:W3CDTF">2026-03-13T05:26:21Z</dcterms:modified>
</cp:coreProperties>
</file>