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68"/>
  </p:notesMasterIdLst>
  <p:sldIdLst>
    <p:sldId id="258" r:id="rId5"/>
    <p:sldId id="262" r:id="rId6"/>
    <p:sldId id="259" r:id="rId7"/>
    <p:sldId id="266" r:id="rId8"/>
    <p:sldId id="284" r:id="rId9"/>
    <p:sldId id="269" r:id="rId10"/>
    <p:sldId id="267" r:id="rId11"/>
    <p:sldId id="263" r:id="rId12"/>
    <p:sldId id="268" r:id="rId13"/>
    <p:sldId id="286" r:id="rId14"/>
    <p:sldId id="272" r:id="rId15"/>
    <p:sldId id="498" r:id="rId16"/>
    <p:sldId id="499" r:id="rId17"/>
    <p:sldId id="500" r:id="rId18"/>
    <p:sldId id="257" r:id="rId19"/>
    <p:sldId id="501" r:id="rId20"/>
    <p:sldId id="502" r:id="rId21"/>
    <p:sldId id="528" r:id="rId22"/>
    <p:sldId id="529" r:id="rId23"/>
    <p:sldId id="527" r:id="rId24"/>
    <p:sldId id="530" r:id="rId25"/>
    <p:sldId id="531" r:id="rId26"/>
    <p:sldId id="503" r:id="rId27"/>
    <p:sldId id="504" r:id="rId28"/>
    <p:sldId id="505" r:id="rId29"/>
    <p:sldId id="506" r:id="rId30"/>
    <p:sldId id="507" r:id="rId31"/>
    <p:sldId id="509" r:id="rId32"/>
    <p:sldId id="508" r:id="rId33"/>
    <p:sldId id="510" r:id="rId34"/>
    <p:sldId id="522" r:id="rId35"/>
    <p:sldId id="511" r:id="rId36"/>
    <p:sldId id="532" r:id="rId37"/>
    <p:sldId id="533" r:id="rId38"/>
    <p:sldId id="513" r:id="rId39"/>
    <p:sldId id="524" r:id="rId40"/>
    <p:sldId id="514" r:id="rId41"/>
    <p:sldId id="540" r:id="rId42"/>
    <p:sldId id="521" r:id="rId43"/>
    <p:sldId id="525" r:id="rId44"/>
    <p:sldId id="520" r:id="rId45"/>
    <p:sldId id="526" r:id="rId46"/>
    <p:sldId id="534" r:id="rId47"/>
    <p:sldId id="261" r:id="rId48"/>
    <p:sldId id="535" r:id="rId49"/>
    <p:sldId id="536" r:id="rId50"/>
    <p:sldId id="537" r:id="rId51"/>
    <p:sldId id="538" r:id="rId52"/>
    <p:sldId id="539" r:id="rId53"/>
    <p:sldId id="357" r:id="rId54"/>
    <p:sldId id="275" r:id="rId55"/>
    <p:sldId id="276" r:id="rId56"/>
    <p:sldId id="283" r:id="rId57"/>
    <p:sldId id="287" r:id="rId58"/>
    <p:sldId id="277" r:id="rId59"/>
    <p:sldId id="278" r:id="rId60"/>
    <p:sldId id="279" r:id="rId61"/>
    <p:sldId id="280" r:id="rId62"/>
    <p:sldId id="281" r:id="rId63"/>
    <p:sldId id="264" r:id="rId64"/>
    <p:sldId id="271" r:id="rId65"/>
    <p:sldId id="285" r:id="rId66"/>
    <p:sldId id="265"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90D8609-8165-DF8D-D98C-EA50C8DD3AAA}" v="4" dt="2024-09-09T11:56:08.7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76" y="144"/>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B16FE0-375B-4422-A5D0-4BD00A649725}" type="doc">
      <dgm:prSet loTypeId="urn:microsoft.com/office/officeart/2005/8/layout/hProcess9" loCatId="process" qsTypeId="urn:microsoft.com/office/officeart/2005/8/quickstyle/simple1" qsCatId="simple" csTypeId="urn:microsoft.com/office/officeart/2005/8/colors/colorful3" csCatId="colorful" phldr="1"/>
      <dgm:spPr/>
    </dgm:pt>
    <dgm:pt modelId="{521BB1FB-2DC9-4D4F-910F-1C84E38320BD}">
      <dgm:prSet phldrT="[Text]"/>
      <dgm:spPr/>
      <dgm:t>
        <a:bodyPr/>
        <a:lstStyle/>
        <a:p>
          <a:r>
            <a:rPr lang="en-GB"/>
            <a:t>Topic area</a:t>
          </a:r>
        </a:p>
      </dgm:t>
    </dgm:pt>
    <dgm:pt modelId="{A658F50B-E830-419F-A0B7-3F2ABD8743EA}" type="parTrans" cxnId="{D900593F-1A01-4A61-8DFC-8A4F37984B19}">
      <dgm:prSet/>
      <dgm:spPr/>
      <dgm:t>
        <a:bodyPr/>
        <a:lstStyle/>
        <a:p>
          <a:endParaRPr lang="en-GB"/>
        </a:p>
      </dgm:t>
    </dgm:pt>
    <dgm:pt modelId="{19F006CA-AE4C-4EE8-B5D9-03EE43CCC283}" type="sibTrans" cxnId="{D900593F-1A01-4A61-8DFC-8A4F37984B19}">
      <dgm:prSet/>
      <dgm:spPr/>
      <dgm:t>
        <a:bodyPr/>
        <a:lstStyle/>
        <a:p>
          <a:endParaRPr lang="en-GB"/>
        </a:p>
      </dgm:t>
    </dgm:pt>
    <dgm:pt modelId="{A3788620-0A09-4063-A6CF-B77201AEA788}">
      <dgm:prSet phldrT="[Text]"/>
      <dgm:spPr/>
      <dgm:t>
        <a:bodyPr/>
        <a:lstStyle/>
        <a:p>
          <a:r>
            <a:rPr lang="en-GB"/>
            <a:t>Expectation &amp; timeframe</a:t>
          </a:r>
        </a:p>
      </dgm:t>
    </dgm:pt>
    <dgm:pt modelId="{18C1092D-B7FA-46FE-9AE7-78211A606726}" type="parTrans" cxnId="{35642677-DF59-44EA-8636-BAC17D9071CF}">
      <dgm:prSet/>
      <dgm:spPr/>
      <dgm:t>
        <a:bodyPr/>
        <a:lstStyle/>
        <a:p>
          <a:endParaRPr lang="en-GB"/>
        </a:p>
      </dgm:t>
    </dgm:pt>
    <dgm:pt modelId="{2ABCA619-B71A-47DF-A883-E9FC1FBB5D6A}" type="sibTrans" cxnId="{35642677-DF59-44EA-8636-BAC17D9071CF}">
      <dgm:prSet/>
      <dgm:spPr/>
      <dgm:t>
        <a:bodyPr/>
        <a:lstStyle/>
        <a:p>
          <a:endParaRPr lang="en-GB"/>
        </a:p>
      </dgm:t>
    </dgm:pt>
    <dgm:pt modelId="{70A21211-5C61-41FC-A2DD-E0995490714F}">
      <dgm:prSet phldrT="[Text]"/>
      <dgm:spPr/>
      <dgm:t>
        <a:bodyPr/>
        <a:lstStyle/>
        <a:p>
          <a:r>
            <a:rPr lang="en-GB"/>
            <a:t>Research Proposal</a:t>
          </a:r>
        </a:p>
      </dgm:t>
    </dgm:pt>
    <dgm:pt modelId="{4EBC415B-0D80-4463-90BC-8C80258101EF}" type="parTrans" cxnId="{D9FE8597-C306-4D8E-BCCC-3A31DA3D1D27}">
      <dgm:prSet/>
      <dgm:spPr/>
      <dgm:t>
        <a:bodyPr/>
        <a:lstStyle/>
        <a:p>
          <a:endParaRPr lang="en-GB"/>
        </a:p>
      </dgm:t>
    </dgm:pt>
    <dgm:pt modelId="{6FE63D0B-9063-4D72-85F2-B5D13A04475E}" type="sibTrans" cxnId="{D9FE8597-C306-4D8E-BCCC-3A31DA3D1D27}">
      <dgm:prSet/>
      <dgm:spPr/>
      <dgm:t>
        <a:bodyPr/>
        <a:lstStyle/>
        <a:p>
          <a:endParaRPr lang="en-GB"/>
        </a:p>
      </dgm:t>
    </dgm:pt>
    <dgm:pt modelId="{746A7584-C503-49F2-9ADA-60DEFFE8E80F}">
      <dgm:prSet/>
      <dgm:spPr/>
      <dgm:t>
        <a:bodyPr/>
        <a:lstStyle/>
        <a:p>
          <a:r>
            <a:rPr lang="en-GB"/>
            <a:t>Plan of action-supervisor</a:t>
          </a:r>
        </a:p>
      </dgm:t>
    </dgm:pt>
    <dgm:pt modelId="{48FC4508-7EA0-4EFE-9CB7-F4E4A775942D}" type="parTrans" cxnId="{1D9B45A4-7961-4148-842F-B34A4FA2334D}">
      <dgm:prSet/>
      <dgm:spPr/>
      <dgm:t>
        <a:bodyPr/>
        <a:lstStyle/>
        <a:p>
          <a:endParaRPr lang="en-GB"/>
        </a:p>
      </dgm:t>
    </dgm:pt>
    <dgm:pt modelId="{35C49675-2962-4687-AEC1-6CBF700CA49A}" type="sibTrans" cxnId="{1D9B45A4-7961-4148-842F-B34A4FA2334D}">
      <dgm:prSet/>
      <dgm:spPr/>
      <dgm:t>
        <a:bodyPr/>
        <a:lstStyle/>
        <a:p>
          <a:endParaRPr lang="en-GB"/>
        </a:p>
      </dgm:t>
    </dgm:pt>
    <dgm:pt modelId="{F0594343-F2D2-461A-ACF4-40EBC975054C}">
      <dgm:prSet/>
      <dgm:spPr/>
      <dgm:t>
        <a:bodyPr/>
        <a:lstStyle/>
        <a:p>
          <a:r>
            <a:rPr lang="en-GB"/>
            <a:t>Dissertation submission</a:t>
          </a:r>
        </a:p>
      </dgm:t>
    </dgm:pt>
    <dgm:pt modelId="{5257AB56-60D5-45F5-8010-72635239E5ED}" type="parTrans" cxnId="{D39A4309-3FAF-4E37-B8A5-EB5C9D3BEECD}">
      <dgm:prSet/>
      <dgm:spPr/>
      <dgm:t>
        <a:bodyPr/>
        <a:lstStyle/>
        <a:p>
          <a:endParaRPr lang="en-GB"/>
        </a:p>
      </dgm:t>
    </dgm:pt>
    <dgm:pt modelId="{83D951D9-E69E-4734-B943-206B234177AE}" type="sibTrans" cxnId="{D39A4309-3FAF-4E37-B8A5-EB5C9D3BEECD}">
      <dgm:prSet/>
      <dgm:spPr/>
      <dgm:t>
        <a:bodyPr/>
        <a:lstStyle/>
        <a:p>
          <a:endParaRPr lang="en-GB"/>
        </a:p>
      </dgm:t>
    </dgm:pt>
    <dgm:pt modelId="{A3B9EF01-FEF1-4F27-92CD-A53B25F6048A}" type="pres">
      <dgm:prSet presAssocID="{F7B16FE0-375B-4422-A5D0-4BD00A649725}" presName="CompostProcess" presStyleCnt="0">
        <dgm:presLayoutVars>
          <dgm:dir/>
          <dgm:resizeHandles val="exact"/>
        </dgm:presLayoutVars>
      </dgm:prSet>
      <dgm:spPr/>
    </dgm:pt>
    <dgm:pt modelId="{13E7ACC5-179D-4671-AF85-36CFA4416B86}" type="pres">
      <dgm:prSet presAssocID="{F7B16FE0-375B-4422-A5D0-4BD00A649725}" presName="arrow" presStyleLbl="bgShp" presStyleIdx="0" presStyleCnt="1"/>
      <dgm:spPr/>
    </dgm:pt>
    <dgm:pt modelId="{CB3BBDD8-B5D7-4F95-A242-B96ADE2F68E2}" type="pres">
      <dgm:prSet presAssocID="{F7B16FE0-375B-4422-A5D0-4BD00A649725}" presName="linearProcess" presStyleCnt="0"/>
      <dgm:spPr/>
    </dgm:pt>
    <dgm:pt modelId="{FF390E6A-48A3-437D-94E9-EE5B0A04DBA4}" type="pres">
      <dgm:prSet presAssocID="{521BB1FB-2DC9-4D4F-910F-1C84E38320BD}" presName="textNode" presStyleLbl="node1" presStyleIdx="0" presStyleCnt="5">
        <dgm:presLayoutVars>
          <dgm:bulletEnabled val="1"/>
        </dgm:presLayoutVars>
      </dgm:prSet>
      <dgm:spPr/>
    </dgm:pt>
    <dgm:pt modelId="{88ACECF7-AD26-4891-906A-3A15E248947D}" type="pres">
      <dgm:prSet presAssocID="{19F006CA-AE4C-4EE8-B5D9-03EE43CCC283}" presName="sibTrans" presStyleCnt="0"/>
      <dgm:spPr/>
    </dgm:pt>
    <dgm:pt modelId="{173B14D6-4726-4FBA-87D1-C56EDEA3B304}" type="pres">
      <dgm:prSet presAssocID="{A3788620-0A09-4063-A6CF-B77201AEA788}" presName="textNode" presStyleLbl="node1" presStyleIdx="1" presStyleCnt="5">
        <dgm:presLayoutVars>
          <dgm:bulletEnabled val="1"/>
        </dgm:presLayoutVars>
      </dgm:prSet>
      <dgm:spPr/>
    </dgm:pt>
    <dgm:pt modelId="{472E12AC-D282-44B8-9ABC-C6BDA87EE2C0}" type="pres">
      <dgm:prSet presAssocID="{2ABCA619-B71A-47DF-A883-E9FC1FBB5D6A}" presName="sibTrans" presStyleCnt="0"/>
      <dgm:spPr/>
    </dgm:pt>
    <dgm:pt modelId="{8AA3109F-DD46-449D-8EF8-C5B0B86345FA}" type="pres">
      <dgm:prSet presAssocID="{70A21211-5C61-41FC-A2DD-E0995490714F}" presName="textNode" presStyleLbl="node1" presStyleIdx="2" presStyleCnt="5">
        <dgm:presLayoutVars>
          <dgm:bulletEnabled val="1"/>
        </dgm:presLayoutVars>
      </dgm:prSet>
      <dgm:spPr/>
    </dgm:pt>
    <dgm:pt modelId="{D073A1E7-B248-413D-8DB3-B3427BC1EAD1}" type="pres">
      <dgm:prSet presAssocID="{6FE63D0B-9063-4D72-85F2-B5D13A04475E}" presName="sibTrans" presStyleCnt="0"/>
      <dgm:spPr/>
    </dgm:pt>
    <dgm:pt modelId="{C7AB129B-E631-4B2A-9CC4-9870F7F9E364}" type="pres">
      <dgm:prSet presAssocID="{746A7584-C503-49F2-9ADA-60DEFFE8E80F}" presName="textNode" presStyleLbl="node1" presStyleIdx="3" presStyleCnt="5">
        <dgm:presLayoutVars>
          <dgm:bulletEnabled val="1"/>
        </dgm:presLayoutVars>
      </dgm:prSet>
      <dgm:spPr/>
    </dgm:pt>
    <dgm:pt modelId="{EBCE6A3F-5015-4160-BD47-5EA0A790399E}" type="pres">
      <dgm:prSet presAssocID="{35C49675-2962-4687-AEC1-6CBF700CA49A}" presName="sibTrans" presStyleCnt="0"/>
      <dgm:spPr/>
    </dgm:pt>
    <dgm:pt modelId="{707983F1-F713-48A9-9BEF-18D8489B4E49}" type="pres">
      <dgm:prSet presAssocID="{F0594343-F2D2-461A-ACF4-40EBC975054C}" presName="textNode" presStyleLbl="node1" presStyleIdx="4" presStyleCnt="5">
        <dgm:presLayoutVars>
          <dgm:bulletEnabled val="1"/>
        </dgm:presLayoutVars>
      </dgm:prSet>
      <dgm:spPr/>
    </dgm:pt>
  </dgm:ptLst>
  <dgm:cxnLst>
    <dgm:cxn modelId="{D39A4309-3FAF-4E37-B8A5-EB5C9D3BEECD}" srcId="{F7B16FE0-375B-4422-A5D0-4BD00A649725}" destId="{F0594343-F2D2-461A-ACF4-40EBC975054C}" srcOrd="4" destOrd="0" parTransId="{5257AB56-60D5-45F5-8010-72635239E5ED}" sibTransId="{83D951D9-E69E-4734-B943-206B234177AE}"/>
    <dgm:cxn modelId="{B94DC638-6449-4E6D-BA80-E66CF9326A33}" type="presOf" srcId="{70A21211-5C61-41FC-A2DD-E0995490714F}" destId="{8AA3109F-DD46-449D-8EF8-C5B0B86345FA}" srcOrd="0" destOrd="0" presId="urn:microsoft.com/office/officeart/2005/8/layout/hProcess9"/>
    <dgm:cxn modelId="{D900593F-1A01-4A61-8DFC-8A4F37984B19}" srcId="{F7B16FE0-375B-4422-A5D0-4BD00A649725}" destId="{521BB1FB-2DC9-4D4F-910F-1C84E38320BD}" srcOrd="0" destOrd="0" parTransId="{A658F50B-E830-419F-A0B7-3F2ABD8743EA}" sibTransId="{19F006CA-AE4C-4EE8-B5D9-03EE43CCC283}"/>
    <dgm:cxn modelId="{D2D8655E-FF7E-49F4-8E08-FFA11ABD4580}" type="presOf" srcId="{746A7584-C503-49F2-9ADA-60DEFFE8E80F}" destId="{C7AB129B-E631-4B2A-9CC4-9870F7F9E364}" srcOrd="0" destOrd="0" presId="urn:microsoft.com/office/officeart/2005/8/layout/hProcess9"/>
    <dgm:cxn modelId="{04F86941-D7E4-4594-AC2E-5775C884874C}" type="presOf" srcId="{F0594343-F2D2-461A-ACF4-40EBC975054C}" destId="{707983F1-F713-48A9-9BEF-18D8489B4E49}" srcOrd="0" destOrd="0" presId="urn:microsoft.com/office/officeart/2005/8/layout/hProcess9"/>
    <dgm:cxn modelId="{E01FF367-918F-4ECE-B15C-9D0291475ECA}" type="presOf" srcId="{A3788620-0A09-4063-A6CF-B77201AEA788}" destId="{173B14D6-4726-4FBA-87D1-C56EDEA3B304}" srcOrd="0" destOrd="0" presId="urn:microsoft.com/office/officeart/2005/8/layout/hProcess9"/>
    <dgm:cxn modelId="{35642677-DF59-44EA-8636-BAC17D9071CF}" srcId="{F7B16FE0-375B-4422-A5D0-4BD00A649725}" destId="{A3788620-0A09-4063-A6CF-B77201AEA788}" srcOrd="1" destOrd="0" parTransId="{18C1092D-B7FA-46FE-9AE7-78211A606726}" sibTransId="{2ABCA619-B71A-47DF-A883-E9FC1FBB5D6A}"/>
    <dgm:cxn modelId="{D9FE8597-C306-4D8E-BCCC-3A31DA3D1D27}" srcId="{F7B16FE0-375B-4422-A5D0-4BD00A649725}" destId="{70A21211-5C61-41FC-A2DD-E0995490714F}" srcOrd="2" destOrd="0" parTransId="{4EBC415B-0D80-4463-90BC-8C80258101EF}" sibTransId="{6FE63D0B-9063-4D72-85F2-B5D13A04475E}"/>
    <dgm:cxn modelId="{0BB7469B-DFC0-450E-81CB-0DFDA6DA59AA}" type="presOf" srcId="{521BB1FB-2DC9-4D4F-910F-1C84E38320BD}" destId="{FF390E6A-48A3-437D-94E9-EE5B0A04DBA4}" srcOrd="0" destOrd="0" presId="urn:microsoft.com/office/officeart/2005/8/layout/hProcess9"/>
    <dgm:cxn modelId="{1D9B45A4-7961-4148-842F-B34A4FA2334D}" srcId="{F7B16FE0-375B-4422-A5D0-4BD00A649725}" destId="{746A7584-C503-49F2-9ADA-60DEFFE8E80F}" srcOrd="3" destOrd="0" parTransId="{48FC4508-7EA0-4EFE-9CB7-F4E4A775942D}" sibTransId="{35C49675-2962-4687-AEC1-6CBF700CA49A}"/>
    <dgm:cxn modelId="{ACEA1FB5-7B14-4A23-87B5-5B450969535E}" type="presOf" srcId="{F7B16FE0-375B-4422-A5D0-4BD00A649725}" destId="{A3B9EF01-FEF1-4F27-92CD-A53B25F6048A}" srcOrd="0" destOrd="0" presId="urn:microsoft.com/office/officeart/2005/8/layout/hProcess9"/>
    <dgm:cxn modelId="{8E158D25-7974-401E-9F45-C9DE360E9A96}" type="presParOf" srcId="{A3B9EF01-FEF1-4F27-92CD-A53B25F6048A}" destId="{13E7ACC5-179D-4671-AF85-36CFA4416B86}" srcOrd="0" destOrd="0" presId="urn:microsoft.com/office/officeart/2005/8/layout/hProcess9"/>
    <dgm:cxn modelId="{70A5CD70-077D-4462-8EFA-B845702EA39B}" type="presParOf" srcId="{A3B9EF01-FEF1-4F27-92CD-A53B25F6048A}" destId="{CB3BBDD8-B5D7-4F95-A242-B96ADE2F68E2}" srcOrd="1" destOrd="0" presId="urn:microsoft.com/office/officeart/2005/8/layout/hProcess9"/>
    <dgm:cxn modelId="{88FD13AB-FA5D-47B5-AA19-FC7BAF67EBD8}" type="presParOf" srcId="{CB3BBDD8-B5D7-4F95-A242-B96ADE2F68E2}" destId="{FF390E6A-48A3-437D-94E9-EE5B0A04DBA4}" srcOrd="0" destOrd="0" presId="urn:microsoft.com/office/officeart/2005/8/layout/hProcess9"/>
    <dgm:cxn modelId="{DDACAC5B-394A-4B19-A10E-EA51276907DF}" type="presParOf" srcId="{CB3BBDD8-B5D7-4F95-A242-B96ADE2F68E2}" destId="{88ACECF7-AD26-4891-906A-3A15E248947D}" srcOrd="1" destOrd="0" presId="urn:microsoft.com/office/officeart/2005/8/layout/hProcess9"/>
    <dgm:cxn modelId="{F705BE80-7CE8-40C6-AD91-CA5940DBA93A}" type="presParOf" srcId="{CB3BBDD8-B5D7-4F95-A242-B96ADE2F68E2}" destId="{173B14D6-4726-4FBA-87D1-C56EDEA3B304}" srcOrd="2" destOrd="0" presId="urn:microsoft.com/office/officeart/2005/8/layout/hProcess9"/>
    <dgm:cxn modelId="{37323D02-CAF6-4D5E-A578-3518B26F7BAB}" type="presParOf" srcId="{CB3BBDD8-B5D7-4F95-A242-B96ADE2F68E2}" destId="{472E12AC-D282-44B8-9ABC-C6BDA87EE2C0}" srcOrd="3" destOrd="0" presId="urn:microsoft.com/office/officeart/2005/8/layout/hProcess9"/>
    <dgm:cxn modelId="{ACE4A9DA-F26C-4489-9A1F-E4BAFBC0C530}" type="presParOf" srcId="{CB3BBDD8-B5D7-4F95-A242-B96ADE2F68E2}" destId="{8AA3109F-DD46-449D-8EF8-C5B0B86345FA}" srcOrd="4" destOrd="0" presId="urn:microsoft.com/office/officeart/2005/8/layout/hProcess9"/>
    <dgm:cxn modelId="{6352E747-2EC6-420A-AEE1-16296A38FE9C}" type="presParOf" srcId="{CB3BBDD8-B5D7-4F95-A242-B96ADE2F68E2}" destId="{D073A1E7-B248-413D-8DB3-B3427BC1EAD1}" srcOrd="5" destOrd="0" presId="urn:microsoft.com/office/officeart/2005/8/layout/hProcess9"/>
    <dgm:cxn modelId="{DB46639C-5D49-4FD8-A93D-C130C64C4DC1}" type="presParOf" srcId="{CB3BBDD8-B5D7-4F95-A242-B96ADE2F68E2}" destId="{C7AB129B-E631-4B2A-9CC4-9870F7F9E364}" srcOrd="6" destOrd="0" presId="urn:microsoft.com/office/officeart/2005/8/layout/hProcess9"/>
    <dgm:cxn modelId="{00243292-5CF8-448C-BBC4-B33095146883}" type="presParOf" srcId="{CB3BBDD8-B5D7-4F95-A242-B96ADE2F68E2}" destId="{EBCE6A3F-5015-4160-BD47-5EA0A790399E}" srcOrd="7" destOrd="0" presId="urn:microsoft.com/office/officeart/2005/8/layout/hProcess9"/>
    <dgm:cxn modelId="{72B9A98B-49E7-47CC-B962-9BEF7C5FF9E0}" type="presParOf" srcId="{CB3BBDD8-B5D7-4F95-A242-B96ADE2F68E2}" destId="{707983F1-F713-48A9-9BEF-18D8489B4E49}"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6401FB-D765-439B-8440-EC57981761F2}" type="doc">
      <dgm:prSet loTypeId="urn:microsoft.com/office/officeart/2005/8/layout/pyramid2" loCatId="pyramid" qsTypeId="urn:microsoft.com/office/officeart/2005/8/quickstyle/simple1" qsCatId="simple" csTypeId="urn:microsoft.com/office/officeart/2005/8/colors/colorful3" csCatId="colorful" phldr="1"/>
      <dgm:spPr/>
    </dgm:pt>
    <dgm:pt modelId="{3183A75D-249A-427C-9E1F-DE5A05A7C6DA}">
      <dgm:prSet phldrT="[Text]"/>
      <dgm:spPr/>
      <dgm:t>
        <a:bodyPr/>
        <a:lstStyle/>
        <a:p>
          <a:r>
            <a:rPr lang="en-GB" dirty="0"/>
            <a:t>1</a:t>
          </a:r>
          <a:r>
            <a:rPr lang="en-GB" baseline="30000" dirty="0"/>
            <a:t>st</a:t>
          </a:r>
          <a:r>
            <a:rPr lang="en-GB" dirty="0"/>
            <a:t> Objective</a:t>
          </a:r>
        </a:p>
      </dgm:t>
    </dgm:pt>
    <dgm:pt modelId="{8A6862DE-3DB5-4F36-B67F-094D712F1834}" type="parTrans" cxnId="{AA0FA951-425F-478D-BA08-6EBA92E6F3A1}">
      <dgm:prSet/>
      <dgm:spPr/>
      <dgm:t>
        <a:bodyPr/>
        <a:lstStyle/>
        <a:p>
          <a:endParaRPr lang="en-GB"/>
        </a:p>
      </dgm:t>
    </dgm:pt>
    <dgm:pt modelId="{954CCCB7-805E-4A0A-A9F6-971CA97A9168}" type="sibTrans" cxnId="{AA0FA951-425F-478D-BA08-6EBA92E6F3A1}">
      <dgm:prSet/>
      <dgm:spPr/>
      <dgm:t>
        <a:bodyPr/>
        <a:lstStyle/>
        <a:p>
          <a:endParaRPr lang="en-GB"/>
        </a:p>
      </dgm:t>
    </dgm:pt>
    <dgm:pt modelId="{D339F408-101E-45C0-8BB9-AB1A8B9C6532}">
      <dgm:prSet phldrT="[Text]"/>
      <dgm:spPr/>
      <dgm:t>
        <a:bodyPr/>
        <a:lstStyle/>
        <a:p>
          <a:r>
            <a:rPr lang="en-GB" dirty="0"/>
            <a:t>2</a:t>
          </a:r>
          <a:r>
            <a:rPr lang="en-GB" baseline="30000" dirty="0"/>
            <a:t>nd</a:t>
          </a:r>
          <a:r>
            <a:rPr lang="en-GB" dirty="0"/>
            <a:t> + objectives</a:t>
          </a:r>
        </a:p>
      </dgm:t>
    </dgm:pt>
    <dgm:pt modelId="{06B5D9A4-A099-4750-B027-53B1078AB7C1}" type="parTrans" cxnId="{0B08A998-F5F0-42B3-AFA6-2CBAC8CE4782}">
      <dgm:prSet/>
      <dgm:spPr/>
      <dgm:t>
        <a:bodyPr/>
        <a:lstStyle/>
        <a:p>
          <a:endParaRPr lang="en-GB"/>
        </a:p>
      </dgm:t>
    </dgm:pt>
    <dgm:pt modelId="{703B692A-B845-491F-BCEE-47B675B33445}" type="sibTrans" cxnId="{0B08A998-F5F0-42B3-AFA6-2CBAC8CE4782}">
      <dgm:prSet/>
      <dgm:spPr/>
      <dgm:t>
        <a:bodyPr/>
        <a:lstStyle/>
        <a:p>
          <a:endParaRPr lang="en-GB"/>
        </a:p>
      </dgm:t>
    </dgm:pt>
    <dgm:pt modelId="{905A3CAB-811B-4106-A8B8-6F8EBF6CB9D0}">
      <dgm:prSet phldrT="[Text]"/>
      <dgm:spPr/>
      <dgm:t>
        <a:bodyPr/>
        <a:lstStyle/>
        <a:p>
          <a:r>
            <a:rPr lang="en-GB" dirty="0"/>
            <a:t>Final objective</a:t>
          </a:r>
        </a:p>
      </dgm:t>
    </dgm:pt>
    <dgm:pt modelId="{29055B74-099C-4C2D-A907-83C2B8B2353D}" type="parTrans" cxnId="{C84015E1-5E92-43E5-B84E-2416BE962284}">
      <dgm:prSet/>
      <dgm:spPr/>
      <dgm:t>
        <a:bodyPr/>
        <a:lstStyle/>
        <a:p>
          <a:endParaRPr lang="en-GB"/>
        </a:p>
      </dgm:t>
    </dgm:pt>
    <dgm:pt modelId="{44C9333A-8EAC-434D-8C20-1BD0108E43B5}" type="sibTrans" cxnId="{C84015E1-5E92-43E5-B84E-2416BE962284}">
      <dgm:prSet/>
      <dgm:spPr/>
      <dgm:t>
        <a:bodyPr/>
        <a:lstStyle/>
        <a:p>
          <a:endParaRPr lang="en-GB"/>
        </a:p>
      </dgm:t>
    </dgm:pt>
    <dgm:pt modelId="{DB939937-AF3A-4D9D-8EC5-6271F29AFE02}" type="pres">
      <dgm:prSet presAssocID="{D86401FB-D765-439B-8440-EC57981761F2}" presName="compositeShape" presStyleCnt="0">
        <dgm:presLayoutVars>
          <dgm:dir/>
          <dgm:resizeHandles/>
        </dgm:presLayoutVars>
      </dgm:prSet>
      <dgm:spPr/>
    </dgm:pt>
    <dgm:pt modelId="{3E9CA43C-13A0-4359-A90A-2E9EFC6A0084}" type="pres">
      <dgm:prSet presAssocID="{D86401FB-D765-439B-8440-EC57981761F2}" presName="pyramid" presStyleLbl="node1" presStyleIdx="0" presStyleCnt="1" custLinFactNeighborX="1491" custLinFactNeighborY="-12388"/>
      <dgm:spPr/>
    </dgm:pt>
    <dgm:pt modelId="{4B90CD09-4726-476C-9B4C-9ECCA0724F13}" type="pres">
      <dgm:prSet presAssocID="{D86401FB-D765-439B-8440-EC57981761F2}" presName="theList" presStyleCnt="0"/>
      <dgm:spPr/>
    </dgm:pt>
    <dgm:pt modelId="{E6E2D908-0C95-4F3D-8943-F132E0902FD0}" type="pres">
      <dgm:prSet presAssocID="{3183A75D-249A-427C-9E1F-DE5A05A7C6DA}" presName="aNode" presStyleLbl="fgAcc1" presStyleIdx="0" presStyleCnt="3">
        <dgm:presLayoutVars>
          <dgm:bulletEnabled val="1"/>
        </dgm:presLayoutVars>
      </dgm:prSet>
      <dgm:spPr/>
    </dgm:pt>
    <dgm:pt modelId="{3CF2731A-B8E9-4319-91CA-51D4ECEE439B}" type="pres">
      <dgm:prSet presAssocID="{3183A75D-249A-427C-9E1F-DE5A05A7C6DA}" presName="aSpace" presStyleCnt="0"/>
      <dgm:spPr/>
    </dgm:pt>
    <dgm:pt modelId="{6BAC3853-349A-45DD-AF2E-FAC7A28ED8EE}" type="pres">
      <dgm:prSet presAssocID="{D339F408-101E-45C0-8BB9-AB1A8B9C6532}" presName="aNode" presStyleLbl="fgAcc1" presStyleIdx="1" presStyleCnt="3">
        <dgm:presLayoutVars>
          <dgm:bulletEnabled val="1"/>
        </dgm:presLayoutVars>
      </dgm:prSet>
      <dgm:spPr/>
    </dgm:pt>
    <dgm:pt modelId="{A501F780-8E32-4C47-9360-2578196C0577}" type="pres">
      <dgm:prSet presAssocID="{D339F408-101E-45C0-8BB9-AB1A8B9C6532}" presName="aSpace" presStyleCnt="0"/>
      <dgm:spPr/>
    </dgm:pt>
    <dgm:pt modelId="{76D42B7A-38BE-4461-8921-6F00B4BA0394}" type="pres">
      <dgm:prSet presAssocID="{905A3CAB-811B-4106-A8B8-6F8EBF6CB9D0}" presName="aNode" presStyleLbl="fgAcc1" presStyleIdx="2" presStyleCnt="3">
        <dgm:presLayoutVars>
          <dgm:bulletEnabled val="1"/>
        </dgm:presLayoutVars>
      </dgm:prSet>
      <dgm:spPr/>
    </dgm:pt>
    <dgm:pt modelId="{F6931EA0-4336-4F7D-A37F-E29F0F68AE35}" type="pres">
      <dgm:prSet presAssocID="{905A3CAB-811B-4106-A8B8-6F8EBF6CB9D0}" presName="aSpace" presStyleCnt="0"/>
      <dgm:spPr/>
    </dgm:pt>
  </dgm:ptLst>
  <dgm:cxnLst>
    <dgm:cxn modelId="{9A96486B-1E1E-4C58-85CC-4393F0871542}" type="presOf" srcId="{3183A75D-249A-427C-9E1F-DE5A05A7C6DA}" destId="{E6E2D908-0C95-4F3D-8943-F132E0902FD0}" srcOrd="0" destOrd="0" presId="urn:microsoft.com/office/officeart/2005/8/layout/pyramid2"/>
    <dgm:cxn modelId="{AA0FA951-425F-478D-BA08-6EBA92E6F3A1}" srcId="{D86401FB-D765-439B-8440-EC57981761F2}" destId="{3183A75D-249A-427C-9E1F-DE5A05A7C6DA}" srcOrd="0" destOrd="0" parTransId="{8A6862DE-3DB5-4F36-B67F-094D712F1834}" sibTransId="{954CCCB7-805E-4A0A-A9F6-971CA97A9168}"/>
    <dgm:cxn modelId="{0B08A998-F5F0-42B3-AFA6-2CBAC8CE4782}" srcId="{D86401FB-D765-439B-8440-EC57981761F2}" destId="{D339F408-101E-45C0-8BB9-AB1A8B9C6532}" srcOrd="1" destOrd="0" parTransId="{06B5D9A4-A099-4750-B027-53B1078AB7C1}" sibTransId="{703B692A-B845-491F-BCEE-47B675B33445}"/>
    <dgm:cxn modelId="{5F2967A3-29D1-4A1F-AB67-0DF1AE27F580}" type="presOf" srcId="{D339F408-101E-45C0-8BB9-AB1A8B9C6532}" destId="{6BAC3853-349A-45DD-AF2E-FAC7A28ED8EE}" srcOrd="0" destOrd="0" presId="urn:microsoft.com/office/officeart/2005/8/layout/pyramid2"/>
    <dgm:cxn modelId="{EB6FD2C0-BC98-4361-9403-F10F3A3227BF}" type="presOf" srcId="{D86401FB-D765-439B-8440-EC57981761F2}" destId="{DB939937-AF3A-4D9D-8EC5-6271F29AFE02}" srcOrd="0" destOrd="0" presId="urn:microsoft.com/office/officeart/2005/8/layout/pyramid2"/>
    <dgm:cxn modelId="{CB35E9DF-5C0C-43EC-98FA-E396B2A166D3}" type="presOf" srcId="{905A3CAB-811B-4106-A8B8-6F8EBF6CB9D0}" destId="{76D42B7A-38BE-4461-8921-6F00B4BA0394}" srcOrd="0" destOrd="0" presId="urn:microsoft.com/office/officeart/2005/8/layout/pyramid2"/>
    <dgm:cxn modelId="{C84015E1-5E92-43E5-B84E-2416BE962284}" srcId="{D86401FB-D765-439B-8440-EC57981761F2}" destId="{905A3CAB-811B-4106-A8B8-6F8EBF6CB9D0}" srcOrd="2" destOrd="0" parTransId="{29055B74-099C-4C2D-A907-83C2B8B2353D}" sibTransId="{44C9333A-8EAC-434D-8C20-1BD0108E43B5}"/>
    <dgm:cxn modelId="{1CDF4BA2-6C52-4EA8-978A-9FD4B0CC1F56}" type="presParOf" srcId="{DB939937-AF3A-4D9D-8EC5-6271F29AFE02}" destId="{3E9CA43C-13A0-4359-A90A-2E9EFC6A0084}" srcOrd="0" destOrd="0" presId="urn:microsoft.com/office/officeart/2005/8/layout/pyramid2"/>
    <dgm:cxn modelId="{7E17FF4F-1B6C-4BAE-B00B-ED4305A050CB}" type="presParOf" srcId="{DB939937-AF3A-4D9D-8EC5-6271F29AFE02}" destId="{4B90CD09-4726-476C-9B4C-9ECCA0724F13}" srcOrd="1" destOrd="0" presId="urn:microsoft.com/office/officeart/2005/8/layout/pyramid2"/>
    <dgm:cxn modelId="{59B8B301-5F9C-49A1-B57A-888F00973524}" type="presParOf" srcId="{4B90CD09-4726-476C-9B4C-9ECCA0724F13}" destId="{E6E2D908-0C95-4F3D-8943-F132E0902FD0}" srcOrd="0" destOrd="0" presId="urn:microsoft.com/office/officeart/2005/8/layout/pyramid2"/>
    <dgm:cxn modelId="{F6DE08E7-284A-4B75-BDEA-87A682943500}" type="presParOf" srcId="{4B90CD09-4726-476C-9B4C-9ECCA0724F13}" destId="{3CF2731A-B8E9-4319-91CA-51D4ECEE439B}" srcOrd="1" destOrd="0" presId="urn:microsoft.com/office/officeart/2005/8/layout/pyramid2"/>
    <dgm:cxn modelId="{CBEC06F1-D5F7-4B74-9B64-53C2DB00F41F}" type="presParOf" srcId="{4B90CD09-4726-476C-9B4C-9ECCA0724F13}" destId="{6BAC3853-349A-45DD-AF2E-FAC7A28ED8EE}" srcOrd="2" destOrd="0" presId="urn:microsoft.com/office/officeart/2005/8/layout/pyramid2"/>
    <dgm:cxn modelId="{5DFDCB03-CB90-46CD-81F1-6885452DDC15}" type="presParOf" srcId="{4B90CD09-4726-476C-9B4C-9ECCA0724F13}" destId="{A501F780-8E32-4C47-9360-2578196C0577}" srcOrd="3" destOrd="0" presId="urn:microsoft.com/office/officeart/2005/8/layout/pyramid2"/>
    <dgm:cxn modelId="{7D2DBDE2-809C-4033-BECB-637C99A06F24}" type="presParOf" srcId="{4B90CD09-4726-476C-9B4C-9ECCA0724F13}" destId="{76D42B7A-38BE-4461-8921-6F00B4BA0394}" srcOrd="4" destOrd="0" presId="urn:microsoft.com/office/officeart/2005/8/layout/pyramid2"/>
    <dgm:cxn modelId="{31D6A744-3C78-4D9C-BD78-D27898E768EB}" type="presParOf" srcId="{4B90CD09-4726-476C-9B4C-9ECCA0724F13}" destId="{F6931EA0-4336-4F7D-A37F-E29F0F68AE35}"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106CB25-2A54-4B36-AC87-9E1E99D20B18}" type="doc">
      <dgm:prSet loTypeId="urn:microsoft.com/office/officeart/2005/8/layout/process5" loCatId="process" qsTypeId="urn:microsoft.com/office/officeart/2005/8/quickstyle/simple1" qsCatId="simple" csTypeId="urn:microsoft.com/office/officeart/2005/8/colors/colorful3" csCatId="colorful" phldr="1"/>
      <dgm:spPr/>
      <dgm:t>
        <a:bodyPr/>
        <a:lstStyle/>
        <a:p>
          <a:endParaRPr lang="en-GB"/>
        </a:p>
      </dgm:t>
    </dgm:pt>
    <dgm:pt modelId="{0ABEB37D-A4BE-41F3-BC23-AC1EE1FEFE60}">
      <dgm:prSet phldrT="[Text]"/>
      <dgm:spPr/>
      <dgm:t>
        <a:bodyPr/>
        <a:lstStyle/>
        <a:p>
          <a:r>
            <a:rPr lang="en-GB"/>
            <a:t>State research problem (i.e. purpose of study)</a:t>
          </a:r>
        </a:p>
      </dgm:t>
    </dgm:pt>
    <dgm:pt modelId="{AD760F82-3FA4-4D89-B0B3-4B9D3ACA348E}" type="parTrans" cxnId="{5EC050B7-0208-448A-B25B-3491C32FFB4B}">
      <dgm:prSet/>
      <dgm:spPr/>
      <dgm:t>
        <a:bodyPr/>
        <a:lstStyle/>
        <a:p>
          <a:endParaRPr lang="en-GB"/>
        </a:p>
      </dgm:t>
    </dgm:pt>
    <dgm:pt modelId="{9EA13CB7-69AB-4ACD-9BCA-F5B74E9618E7}" type="sibTrans" cxnId="{5EC050B7-0208-448A-B25B-3491C32FFB4B}">
      <dgm:prSet/>
      <dgm:spPr/>
      <dgm:t>
        <a:bodyPr/>
        <a:lstStyle/>
        <a:p>
          <a:endParaRPr lang="en-GB"/>
        </a:p>
      </dgm:t>
    </dgm:pt>
    <dgm:pt modelId="{3CD36819-F5F9-414E-9325-8167A71F2736}">
      <dgm:prSet phldrT="[Text]"/>
      <dgm:spPr/>
      <dgm:t>
        <a:bodyPr/>
        <a:lstStyle/>
        <a:p>
          <a:r>
            <a:rPr lang="en-GB"/>
            <a:t>Provide context  for research Q – show necessity and importance</a:t>
          </a:r>
        </a:p>
      </dgm:t>
    </dgm:pt>
    <dgm:pt modelId="{6016202D-A516-4FF0-92F5-7B2012A03A39}" type="parTrans" cxnId="{7EC468E5-253E-48E0-8A62-A0F3D1AD0C22}">
      <dgm:prSet/>
      <dgm:spPr/>
      <dgm:t>
        <a:bodyPr/>
        <a:lstStyle/>
        <a:p>
          <a:endParaRPr lang="en-GB"/>
        </a:p>
      </dgm:t>
    </dgm:pt>
    <dgm:pt modelId="{D3888AB2-D3C9-40F8-BAE1-59F97F07A8E3}" type="sibTrans" cxnId="{7EC468E5-253E-48E0-8A62-A0F3D1AD0C22}">
      <dgm:prSet/>
      <dgm:spPr/>
      <dgm:t>
        <a:bodyPr/>
        <a:lstStyle/>
        <a:p>
          <a:endParaRPr lang="en-GB"/>
        </a:p>
      </dgm:t>
    </dgm:pt>
    <dgm:pt modelId="{C7224D69-4FD0-4A9E-ACA8-178CC3929326}">
      <dgm:prSet phldrT="[Text]"/>
      <dgm:spPr/>
      <dgm:t>
        <a:bodyPr/>
        <a:lstStyle/>
        <a:p>
          <a:r>
            <a:rPr lang="en-GB"/>
            <a:t>Provide rationale for study – why is it worth doing?</a:t>
          </a:r>
        </a:p>
        <a:p>
          <a:endParaRPr lang="en-GB"/>
        </a:p>
      </dgm:t>
    </dgm:pt>
    <dgm:pt modelId="{F07D0DB4-006E-4DFC-98FB-E2B22C951BE8}" type="parTrans" cxnId="{DDB9B27F-0065-478D-B228-0E56A9AED60D}">
      <dgm:prSet/>
      <dgm:spPr/>
      <dgm:t>
        <a:bodyPr/>
        <a:lstStyle/>
        <a:p>
          <a:endParaRPr lang="en-GB"/>
        </a:p>
      </dgm:t>
    </dgm:pt>
    <dgm:pt modelId="{87FDD4CA-CC4A-4D2F-BB95-EA820381E31F}" type="sibTrans" cxnId="{DDB9B27F-0065-478D-B228-0E56A9AED60D}">
      <dgm:prSet/>
      <dgm:spPr/>
      <dgm:t>
        <a:bodyPr/>
        <a:lstStyle/>
        <a:p>
          <a:endParaRPr lang="en-GB"/>
        </a:p>
      </dgm:t>
    </dgm:pt>
    <dgm:pt modelId="{C1B83474-F5AF-4BFD-896D-B49688E1BE86}">
      <dgm:prSet/>
      <dgm:spPr/>
      <dgm:t>
        <a:bodyPr/>
        <a:lstStyle/>
        <a:p>
          <a:r>
            <a:rPr lang="en-GB"/>
            <a:t>Describe major issues to address</a:t>
          </a:r>
        </a:p>
      </dgm:t>
    </dgm:pt>
    <dgm:pt modelId="{BE25B42A-3A5E-4FE9-8D9D-EF69DE9AD9BF}" type="parTrans" cxnId="{F28C0433-5B35-4623-87A6-75FA670654EC}">
      <dgm:prSet/>
      <dgm:spPr/>
      <dgm:t>
        <a:bodyPr/>
        <a:lstStyle/>
        <a:p>
          <a:endParaRPr lang="en-GB"/>
        </a:p>
      </dgm:t>
    </dgm:pt>
    <dgm:pt modelId="{05F47906-5CCA-4035-892F-5F430B58AC1C}" type="sibTrans" cxnId="{F28C0433-5B35-4623-87A6-75FA670654EC}">
      <dgm:prSet/>
      <dgm:spPr/>
      <dgm:t>
        <a:bodyPr/>
        <a:lstStyle/>
        <a:p>
          <a:endParaRPr lang="en-GB"/>
        </a:p>
      </dgm:t>
    </dgm:pt>
    <dgm:pt modelId="{191C3D25-A89C-46AF-B276-4B6CAB914556}">
      <dgm:prSet/>
      <dgm:spPr/>
      <dgm:t>
        <a:bodyPr/>
        <a:lstStyle/>
        <a:p>
          <a:r>
            <a:rPr lang="en-GB"/>
            <a:t>Set your boundaries to provide clear focus</a:t>
          </a:r>
        </a:p>
      </dgm:t>
    </dgm:pt>
    <dgm:pt modelId="{CBD8909E-7B61-496B-A04B-A99DBA51579A}" type="parTrans" cxnId="{DF317BA4-719E-43D8-9D98-A9D2D187DE71}">
      <dgm:prSet/>
      <dgm:spPr/>
    </dgm:pt>
    <dgm:pt modelId="{A1761716-1F12-4B11-8DDB-D1DCD66E82AD}" type="sibTrans" cxnId="{DF317BA4-719E-43D8-9D98-A9D2D187DE71}">
      <dgm:prSet/>
      <dgm:spPr/>
      <dgm:t>
        <a:bodyPr/>
        <a:lstStyle/>
        <a:p>
          <a:endParaRPr lang="en-GB"/>
        </a:p>
      </dgm:t>
    </dgm:pt>
    <dgm:pt modelId="{98FA8B2C-2512-4BFA-9300-4242885D8F2F}">
      <dgm:prSet/>
      <dgm:spPr/>
      <dgm:t>
        <a:bodyPr/>
        <a:lstStyle/>
        <a:p>
          <a:r>
            <a:rPr lang="en-GB"/>
            <a:t>Definitions of key concepts</a:t>
          </a:r>
        </a:p>
      </dgm:t>
    </dgm:pt>
    <dgm:pt modelId="{DD56ABC7-8F16-40FF-88C0-4D999E6DC940}" type="parTrans" cxnId="{F4DA6EC9-5C46-4D8D-93D2-D8667CA5BF5D}">
      <dgm:prSet/>
      <dgm:spPr/>
    </dgm:pt>
    <dgm:pt modelId="{0E99FA9E-7856-4DBE-A670-48FCAF97E58A}" type="sibTrans" cxnId="{F4DA6EC9-5C46-4D8D-93D2-D8667CA5BF5D}">
      <dgm:prSet/>
      <dgm:spPr/>
    </dgm:pt>
    <dgm:pt modelId="{8D9FFE17-1C84-42D9-8440-9EF55C5FD4D1}" type="pres">
      <dgm:prSet presAssocID="{0106CB25-2A54-4B36-AC87-9E1E99D20B18}" presName="diagram" presStyleCnt="0">
        <dgm:presLayoutVars>
          <dgm:dir/>
          <dgm:resizeHandles val="exact"/>
        </dgm:presLayoutVars>
      </dgm:prSet>
      <dgm:spPr/>
    </dgm:pt>
    <dgm:pt modelId="{A0288AEA-DEB1-4D8D-8BA4-872A5A9316AF}" type="pres">
      <dgm:prSet presAssocID="{0ABEB37D-A4BE-41F3-BC23-AC1EE1FEFE60}" presName="node" presStyleLbl="node1" presStyleIdx="0" presStyleCnt="6">
        <dgm:presLayoutVars>
          <dgm:bulletEnabled val="1"/>
        </dgm:presLayoutVars>
      </dgm:prSet>
      <dgm:spPr/>
    </dgm:pt>
    <dgm:pt modelId="{3904B75E-043E-4568-A345-EC5B79E2FA99}" type="pres">
      <dgm:prSet presAssocID="{9EA13CB7-69AB-4ACD-9BCA-F5B74E9618E7}" presName="sibTrans" presStyleLbl="sibTrans2D1" presStyleIdx="0" presStyleCnt="5"/>
      <dgm:spPr/>
    </dgm:pt>
    <dgm:pt modelId="{22590F11-5B61-4AE6-A86E-643F14572153}" type="pres">
      <dgm:prSet presAssocID="{9EA13CB7-69AB-4ACD-9BCA-F5B74E9618E7}" presName="connectorText" presStyleLbl="sibTrans2D1" presStyleIdx="0" presStyleCnt="5"/>
      <dgm:spPr/>
    </dgm:pt>
    <dgm:pt modelId="{5E86A32E-01FB-49B6-AAA3-86E926CEB2F0}" type="pres">
      <dgm:prSet presAssocID="{3CD36819-F5F9-414E-9325-8167A71F2736}" presName="node" presStyleLbl="node1" presStyleIdx="1" presStyleCnt="6">
        <dgm:presLayoutVars>
          <dgm:bulletEnabled val="1"/>
        </dgm:presLayoutVars>
      </dgm:prSet>
      <dgm:spPr/>
    </dgm:pt>
    <dgm:pt modelId="{528FEDDC-EF48-4C6C-BA05-0EF3702B6117}" type="pres">
      <dgm:prSet presAssocID="{D3888AB2-D3C9-40F8-BAE1-59F97F07A8E3}" presName="sibTrans" presStyleLbl="sibTrans2D1" presStyleIdx="1" presStyleCnt="5"/>
      <dgm:spPr/>
    </dgm:pt>
    <dgm:pt modelId="{524D3ECA-FB2D-4851-BB15-446024BF177F}" type="pres">
      <dgm:prSet presAssocID="{D3888AB2-D3C9-40F8-BAE1-59F97F07A8E3}" presName="connectorText" presStyleLbl="sibTrans2D1" presStyleIdx="1" presStyleCnt="5"/>
      <dgm:spPr/>
    </dgm:pt>
    <dgm:pt modelId="{DDE6C506-54E1-4E65-BC17-0FDD58871BCA}" type="pres">
      <dgm:prSet presAssocID="{C7224D69-4FD0-4A9E-ACA8-178CC3929326}" presName="node" presStyleLbl="node1" presStyleIdx="2" presStyleCnt="6">
        <dgm:presLayoutVars>
          <dgm:bulletEnabled val="1"/>
        </dgm:presLayoutVars>
      </dgm:prSet>
      <dgm:spPr/>
    </dgm:pt>
    <dgm:pt modelId="{F519E758-CAE6-47B8-B2C9-DDA29CA60872}" type="pres">
      <dgm:prSet presAssocID="{87FDD4CA-CC4A-4D2F-BB95-EA820381E31F}" presName="sibTrans" presStyleLbl="sibTrans2D1" presStyleIdx="2" presStyleCnt="5"/>
      <dgm:spPr/>
    </dgm:pt>
    <dgm:pt modelId="{8637589C-32D4-4299-94A1-43896E052AFC}" type="pres">
      <dgm:prSet presAssocID="{87FDD4CA-CC4A-4D2F-BB95-EA820381E31F}" presName="connectorText" presStyleLbl="sibTrans2D1" presStyleIdx="2" presStyleCnt="5"/>
      <dgm:spPr/>
    </dgm:pt>
    <dgm:pt modelId="{D81F925C-5E90-48EB-8EBB-E739A1A4DCE4}" type="pres">
      <dgm:prSet presAssocID="{C1B83474-F5AF-4BFD-896D-B49688E1BE86}" presName="node" presStyleLbl="node1" presStyleIdx="3" presStyleCnt="6">
        <dgm:presLayoutVars>
          <dgm:bulletEnabled val="1"/>
        </dgm:presLayoutVars>
      </dgm:prSet>
      <dgm:spPr/>
    </dgm:pt>
    <dgm:pt modelId="{EEDFC918-5B23-44A3-8D0C-FB4120924D2B}" type="pres">
      <dgm:prSet presAssocID="{05F47906-5CCA-4035-892F-5F430B58AC1C}" presName="sibTrans" presStyleLbl="sibTrans2D1" presStyleIdx="3" presStyleCnt="5"/>
      <dgm:spPr/>
    </dgm:pt>
    <dgm:pt modelId="{A29A2527-A27A-4C4C-B3DD-901290E4309C}" type="pres">
      <dgm:prSet presAssocID="{05F47906-5CCA-4035-892F-5F430B58AC1C}" presName="connectorText" presStyleLbl="sibTrans2D1" presStyleIdx="3" presStyleCnt="5"/>
      <dgm:spPr/>
    </dgm:pt>
    <dgm:pt modelId="{2915F9B3-3299-4C8E-B9AF-6D9BA3D3BFFB}" type="pres">
      <dgm:prSet presAssocID="{191C3D25-A89C-46AF-B276-4B6CAB914556}" presName="node" presStyleLbl="node1" presStyleIdx="4" presStyleCnt="6">
        <dgm:presLayoutVars>
          <dgm:bulletEnabled val="1"/>
        </dgm:presLayoutVars>
      </dgm:prSet>
      <dgm:spPr/>
    </dgm:pt>
    <dgm:pt modelId="{5C7E0958-F042-4D13-9B55-0EDAC6746132}" type="pres">
      <dgm:prSet presAssocID="{A1761716-1F12-4B11-8DDB-D1DCD66E82AD}" presName="sibTrans" presStyleLbl="sibTrans2D1" presStyleIdx="4" presStyleCnt="5"/>
      <dgm:spPr/>
    </dgm:pt>
    <dgm:pt modelId="{6EE68AA1-231F-48F5-AF0E-568D4BBEF711}" type="pres">
      <dgm:prSet presAssocID="{A1761716-1F12-4B11-8DDB-D1DCD66E82AD}" presName="connectorText" presStyleLbl="sibTrans2D1" presStyleIdx="4" presStyleCnt="5"/>
      <dgm:spPr/>
    </dgm:pt>
    <dgm:pt modelId="{A90C8BEA-0EBB-41A3-BE63-3BA2F2F95039}" type="pres">
      <dgm:prSet presAssocID="{98FA8B2C-2512-4BFA-9300-4242885D8F2F}" presName="node" presStyleLbl="node1" presStyleIdx="5" presStyleCnt="6">
        <dgm:presLayoutVars>
          <dgm:bulletEnabled val="1"/>
        </dgm:presLayoutVars>
      </dgm:prSet>
      <dgm:spPr/>
    </dgm:pt>
  </dgm:ptLst>
  <dgm:cxnLst>
    <dgm:cxn modelId="{E942D703-FB07-4315-8B43-9A2F08963F68}" type="presOf" srcId="{D3888AB2-D3C9-40F8-BAE1-59F97F07A8E3}" destId="{528FEDDC-EF48-4C6C-BA05-0EF3702B6117}" srcOrd="0" destOrd="0" presId="urn:microsoft.com/office/officeart/2005/8/layout/process5"/>
    <dgm:cxn modelId="{833E9E21-0D08-4ABF-8AE8-8E4F0DAFFBC9}" type="presOf" srcId="{87FDD4CA-CC4A-4D2F-BB95-EA820381E31F}" destId="{F519E758-CAE6-47B8-B2C9-DDA29CA60872}" srcOrd="0" destOrd="0" presId="urn:microsoft.com/office/officeart/2005/8/layout/process5"/>
    <dgm:cxn modelId="{9134212D-9F3E-457C-B1B3-674E8D263625}" type="presOf" srcId="{A1761716-1F12-4B11-8DDB-D1DCD66E82AD}" destId="{6EE68AA1-231F-48F5-AF0E-568D4BBEF711}" srcOrd="1" destOrd="0" presId="urn:microsoft.com/office/officeart/2005/8/layout/process5"/>
    <dgm:cxn modelId="{F28C0433-5B35-4623-87A6-75FA670654EC}" srcId="{0106CB25-2A54-4B36-AC87-9E1E99D20B18}" destId="{C1B83474-F5AF-4BFD-896D-B49688E1BE86}" srcOrd="3" destOrd="0" parTransId="{BE25B42A-3A5E-4FE9-8D9D-EF69DE9AD9BF}" sibTransId="{05F47906-5CCA-4035-892F-5F430B58AC1C}"/>
    <dgm:cxn modelId="{FCFBC637-A5D3-40E5-B681-3DA40B2D53BE}" type="presOf" srcId="{05F47906-5CCA-4035-892F-5F430B58AC1C}" destId="{A29A2527-A27A-4C4C-B3DD-901290E4309C}" srcOrd="1" destOrd="0" presId="urn:microsoft.com/office/officeart/2005/8/layout/process5"/>
    <dgm:cxn modelId="{E105D35F-8EB0-43F6-9A39-DCBC9D3023EB}" type="presOf" srcId="{191C3D25-A89C-46AF-B276-4B6CAB914556}" destId="{2915F9B3-3299-4C8E-B9AF-6D9BA3D3BFFB}" srcOrd="0" destOrd="0" presId="urn:microsoft.com/office/officeart/2005/8/layout/process5"/>
    <dgm:cxn modelId="{5A2A1476-47FE-416C-B55A-04C7E589E2B0}" type="presOf" srcId="{05F47906-5CCA-4035-892F-5F430B58AC1C}" destId="{EEDFC918-5B23-44A3-8D0C-FB4120924D2B}" srcOrd="0" destOrd="0" presId="urn:microsoft.com/office/officeart/2005/8/layout/process5"/>
    <dgm:cxn modelId="{F861AF77-E41A-4A67-8792-48E55A38C3EE}" type="presOf" srcId="{3CD36819-F5F9-414E-9325-8167A71F2736}" destId="{5E86A32E-01FB-49B6-AAA3-86E926CEB2F0}" srcOrd="0" destOrd="0" presId="urn:microsoft.com/office/officeart/2005/8/layout/process5"/>
    <dgm:cxn modelId="{9908387B-AC7C-4A0D-BFB2-942378A65C7E}" type="presOf" srcId="{C7224D69-4FD0-4A9E-ACA8-178CC3929326}" destId="{DDE6C506-54E1-4E65-BC17-0FDD58871BCA}" srcOrd="0" destOrd="0" presId="urn:microsoft.com/office/officeart/2005/8/layout/process5"/>
    <dgm:cxn modelId="{C9D15A7E-CC87-409A-9C53-74AF0009A65F}" type="presOf" srcId="{98FA8B2C-2512-4BFA-9300-4242885D8F2F}" destId="{A90C8BEA-0EBB-41A3-BE63-3BA2F2F95039}" srcOrd="0" destOrd="0" presId="urn:microsoft.com/office/officeart/2005/8/layout/process5"/>
    <dgm:cxn modelId="{DDB9B27F-0065-478D-B228-0E56A9AED60D}" srcId="{0106CB25-2A54-4B36-AC87-9E1E99D20B18}" destId="{C7224D69-4FD0-4A9E-ACA8-178CC3929326}" srcOrd="2" destOrd="0" parTransId="{F07D0DB4-006E-4DFC-98FB-E2B22C951BE8}" sibTransId="{87FDD4CA-CC4A-4D2F-BB95-EA820381E31F}"/>
    <dgm:cxn modelId="{DF317BA4-719E-43D8-9D98-A9D2D187DE71}" srcId="{0106CB25-2A54-4B36-AC87-9E1E99D20B18}" destId="{191C3D25-A89C-46AF-B276-4B6CAB914556}" srcOrd="4" destOrd="0" parTransId="{CBD8909E-7B61-496B-A04B-A99DBA51579A}" sibTransId="{A1761716-1F12-4B11-8DDB-D1DCD66E82AD}"/>
    <dgm:cxn modelId="{5EC050B7-0208-448A-B25B-3491C32FFB4B}" srcId="{0106CB25-2A54-4B36-AC87-9E1E99D20B18}" destId="{0ABEB37D-A4BE-41F3-BC23-AC1EE1FEFE60}" srcOrd="0" destOrd="0" parTransId="{AD760F82-3FA4-4D89-B0B3-4B9D3ACA348E}" sibTransId="{9EA13CB7-69AB-4ACD-9BCA-F5B74E9618E7}"/>
    <dgm:cxn modelId="{8C4627BB-F4F8-41B5-9218-6411CD978F7A}" type="presOf" srcId="{0106CB25-2A54-4B36-AC87-9E1E99D20B18}" destId="{8D9FFE17-1C84-42D9-8440-9EF55C5FD4D1}" srcOrd="0" destOrd="0" presId="urn:microsoft.com/office/officeart/2005/8/layout/process5"/>
    <dgm:cxn modelId="{00BA96C0-DE1A-4123-943F-3A8D391A80C3}" type="presOf" srcId="{C1B83474-F5AF-4BFD-896D-B49688E1BE86}" destId="{D81F925C-5E90-48EB-8EBB-E739A1A4DCE4}" srcOrd="0" destOrd="0" presId="urn:microsoft.com/office/officeart/2005/8/layout/process5"/>
    <dgm:cxn modelId="{F4DA6EC9-5C46-4D8D-93D2-D8667CA5BF5D}" srcId="{0106CB25-2A54-4B36-AC87-9E1E99D20B18}" destId="{98FA8B2C-2512-4BFA-9300-4242885D8F2F}" srcOrd="5" destOrd="0" parTransId="{DD56ABC7-8F16-40FF-88C0-4D999E6DC940}" sibTransId="{0E99FA9E-7856-4DBE-A670-48FCAF97E58A}"/>
    <dgm:cxn modelId="{1BEF60D5-790B-44A9-A2B3-C503552C57BF}" type="presOf" srcId="{87FDD4CA-CC4A-4D2F-BB95-EA820381E31F}" destId="{8637589C-32D4-4299-94A1-43896E052AFC}" srcOrd="1" destOrd="0" presId="urn:microsoft.com/office/officeart/2005/8/layout/process5"/>
    <dgm:cxn modelId="{070381DF-6BA5-4B62-9FAC-AE235FBF57CC}" type="presOf" srcId="{9EA13CB7-69AB-4ACD-9BCA-F5B74E9618E7}" destId="{3904B75E-043E-4568-A345-EC5B79E2FA99}" srcOrd="0" destOrd="0" presId="urn:microsoft.com/office/officeart/2005/8/layout/process5"/>
    <dgm:cxn modelId="{7EC468E5-253E-48E0-8A62-A0F3D1AD0C22}" srcId="{0106CB25-2A54-4B36-AC87-9E1E99D20B18}" destId="{3CD36819-F5F9-414E-9325-8167A71F2736}" srcOrd="1" destOrd="0" parTransId="{6016202D-A516-4FF0-92F5-7B2012A03A39}" sibTransId="{D3888AB2-D3C9-40F8-BAE1-59F97F07A8E3}"/>
    <dgm:cxn modelId="{B6AB9CF2-07D0-4B3B-952A-A1CD1670398D}" type="presOf" srcId="{0ABEB37D-A4BE-41F3-BC23-AC1EE1FEFE60}" destId="{A0288AEA-DEB1-4D8D-8BA4-872A5A9316AF}" srcOrd="0" destOrd="0" presId="urn:microsoft.com/office/officeart/2005/8/layout/process5"/>
    <dgm:cxn modelId="{353E4EF5-C997-4541-8DD2-21D7FF706176}" type="presOf" srcId="{A1761716-1F12-4B11-8DDB-D1DCD66E82AD}" destId="{5C7E0958-F042-4D13-9B55-0EDAC6746132}" srcOrd="0" destOrd="0" presId="urn:microsoft.com/office/officeart/2005/8/layout/process5"/>
    <dgm:cxn modelId="{08B726F7-A286-4DE6-9CE5-63753386D9DC}" type="presOf" srcId="{D3888AB2-D3C9-40F8-BAE1-59F97F07A8E3}" destId="{524D3ECA-FB2D-4851-BB15-446024BF177F}" srcOrd="1" destOrd="0" presId="urn:microsoft.com/office/officeart/2005/8/layout/process5"/>
    <dgm:cxn modelId="{CA0A09FA-3185-4314-BCDE-FB019D59A971}" type="presOf" srcId="{9EA13CB7-69AB-4ACD-9BCA-F5B74E9618E7}" destId="{22590F11-5B61-4AE6-A86E-643F14572153}" srcOrd="1" destOrd="0" presId="urn:microsoft.com/office/officeart/2005/8/layout/process5"/>
    <dgm:cxn modelId="{330C5F6A-6B7B-471C-B149-5121F2985D7A}" type="presParOf" srcId="{8D9FFE17-1C84-42D9-8440-9EF55C5FD4D1}" destId="{A0288AEA-DEB1-4D8D-8BA4-872A5A9316AF}" srcOrd="0" destOrd="0" presId="urn:microsoft.com/office/officeart/2005/8/layout/process5"/>
    <dgm:cxn modelId="{13F7A869-09DC-46F0-B1D5-E7463C7411A8}" type="presParOf" srcId="{8D9FFE17-1C84-42D9-8440-9EF55C5FD4D1}" destId="{3904B75E-043E-4568-A345-EC5B79E2FA99}" srcOrd="1" destOrd="0" presId="urn:microsoft.com/office/officeart/2005/8/layout/process5"/>
    <dgm:cxn modelId="{B34F012B-5456-4CAB-81FE-A3621882E15C}" type="presParOf" srcId="{3904B75E-043E-4568-A345-EC5B79E2FA99}" destId="{22590F11-5B61-4AE6-A86E-643F14572153}" srcOrd="0" destOrd="0" presId="urn:microsoft.com/office/officeart/2005/8/layout/process5"/>
    <dgm:cxn modelId="{82D2DAE5-F8E1-4CD4-98B9-EF534EDA4FF4}" type="presParOf" srcId="{8D9FFE17-1C84-42D9-8440-9EF55C5FD4D1}" destId="{5E86A32E-01FB-49B6-AAA3-86E926CEB2F0}" srcOrd="2" destOrd="0" presId="urn:microsoft.com/office/officeart/2005/8/layout/process5"/>
    <dgm:cxn modelId="{33403B11-D150-4219-8E62-F8F59C2FAD3E}" type="presParOf" srcId="{8D9FFE17-1C84-42D9-8440-9EF55C5FD4D1}" destId="{528FEDDC-EF48-4C6C-BA05-0EF3702B6117}" srcOrd="3" destOrd="0" presId="urn:microsoft.com/office/officeart/2005/8/layout/process5"/>
    <dgm:cxn modelId="{9624AFDD-ADC9-4A37-991C-5CD3027452A1}" type="presParOf" srcId="{528FEDDC-EF48-4C6C-BA05-0EF3702B6117}" destId="{524D3ECA-FB2D-4851-BB15-446024BF177F}" srcOrd="0" destOrd="0" presId="urn:microsoft.com/office/officeart/2005/8/layout/process5"/>
    <dgm:cxn modelId="{8CBC218B-898C-40AF-B14D-E5A67729B4A7}" type="presParOf" srcId="{8D9FFE17-1C84-42D9-8440-9EF55C5FD4D1}" destId="{DDE6C506-54E1-4E65-BC17-0FDD58871BCA}" srcOrd="4" destOrd="0" presId="urn:microsoft.com/office/officeart/2005/8/layout/process5"/>
    <dgm:cxn modelId="{22AF4DD3-AB60-48A7-9150-BBDD5AAC5932}" type="presParOf" srcId="{8D9FFE17-1C84-42D9-8440-9EF55C5FD4D1}" destId="{F519E758-CAE6-47B8-B2C9-DDA29CA60872}" srcOrd="5" destOrd="0" presId="urn:microsoft.com/office/officeart/2005/8/layout/process5"/>
    <dgm:cxn modelId="{6074640C-50C7-4011-A842-8AB5915244BE}" type="presParOf" srcId="{F519E758-CAE6-47B8-B2C9-DDA29CA60872}" destId="{8637589C-32D4-4299-94A1-43896E052AFC}" srcOrd="0" destOrd="0" presId="urn:microsoft.com/office/officeart/2005/8/layout/process5"/>
    <dgm:cxn modelId="{82309145-CC12-49E2-931D-A483A387F85C}" type="presParOf" srcId="{8D9FFE17-1C84-42D9-8440-9EF55C5FD4D1}" destId="{D81F925C-5E90-48EB-8EBB-E739A1A4DCE4}" srcOrd="6" destOrd="0" presId="urn:microsoft.com/office/officeart/2005/8/layout/process5"/>
    <dgm:cxn modelId="{AEE5B63C-AF43-471A-BE0C-6BACD3830A0D}" type="presParOf" srcId="{8D9FFE17-1C84-42D9-8440-9EF55C5FD4D1}" destId="{EEDFC918-5B23-44A3-8D0C-FB4120924D2B}" srcOrd="7" destOrd="0" presId="urn:microsoft.com/office/officeart/2005/8/layout/process5"/>
    <dgm:cxn modelId="{A91FC2A2-4449-4BEA-A218-C380A21CD620}" type="presParOf" srcId="{EEDFC918-5B23-44A3-8D0C-FB4120924D2B}" destId="{A29A2527-A27A-4C4C-B3DD-901290E4309C}" srcOrd="0" destOrd="0" presId="urn:microsoft.com/office/officeart/2005/8/layout/process5"/>
    <dgm:cxn modelId="{1A27AE2B-FEE7-44BA-BF0E-11E5085A310E}" type="presParOf" srcId="{8D9FFE17-1C84-42D9-8440-9EF55C5FD4D1}" destId="{2915F9B3-3299-4C8E-B9AF-6D9BA3D3BFFB}" srcOrd="8" destOrd="0" presId="urn:microsoft.com/office/officeart/2005/8/layout/process5"/>
    <dgm:cxn modelId="{D2ABC6A0-54AD-41EA-9797-FA64431D6001}" type="presParOf" srcId="{8D9FFE17-1C84-42D9-8440-9EF55C5FD4D1}" destId="{5C7E0958-F042-4D13-9B55-0EDAC6746132}" srcOrd="9" destOrd="0" presId="urn:microsoft.com/office/officeart/2005/8/layout/process5"/>
    <dgm:cxn modelId="{551496B0-D64F-4CD6-8661-A50213E016FC}" type="presParOf" srcId="{5C7E0958-F042-4D13-9B55-0EDAC6746132}" destId="{6EE68AA1-231F-48F5-AF0E-568D4BBEF711}" srcOrd="0" destOrd="0" presId="urn:microsoft.com/office/officeart/2005/8/layout/process5"/>
    <dgm:cxn modelId="{AA37A7D1-BA62-4BE6-85A6-9815DEC13C85}" type="presParOf" srcId="{8D9FFE17-1C84-42D9-8440-9EF55C5FD4D1}" destId="{A90C8BEA-0EBB-41A3-BE63-3BA2F2F95039}" srcOrd="10"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E7ACC5-179D-4671-AF85-36CFA4416B86}">
      <dsp:nvSpPr>
        <dsp:cNvPr id="0" name=""/>
        <dsp:cNvSpPr/>
      </dsp:nvSpPr>
      <dsp:spPr>
        <a:xfrm>
          <a:off x="822959" y="0"/>
          <a:ext cx="9326880" cy="3916363"/>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390E6A-48A3-437D-94E9-EE5B0A04DBA4}">
      <dsp:nvSpPr>
        <dsp:cNvPr id="0" name=""/>
        <dsp:cNvSpPr/>
      </dsp:nvSpPr>
      <dsp:spPr>
        <a:xfrm>
          <a:off x="2465" y="1174908"/>
          <a:ext cx="2093168" cy="1566545"/>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Topic area</a:t>
          </a:r>
        </a:p>
      </dsp:txBody>
      <dsp:txXfrm>
        <a:off x="78937" y="1251380"/>
        <a:ext cx="1940224" cy="1413601"/>
      </dsp:txXfrm>
    </dsp:sp>
    <dsp:sp modelId="{173B14D6-4726-4FBA-87D1-C56EDEA3B304}">
      <dsp:nvSpPr>
        <dsp:cNvPr id="0" name=""/>
        <dsp:cNvSpPr/>
      </dsp:nvSpPr>
      <dsp:spPr>
        <a:xfrm>
          <a:off x="2221140" y="1174908"/>
          <a:ext cx="2093168" cy="1566545"/>
        </a:xfrm>
        <a:prstGeom prst="roundRect">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Expectation &amp; timeframe</a:t>
          </a:r>
        </a:p>
      </dsp:txBody>
      <dsp:txXfrm>
        <a:off x="2297612" y="1251380"/>
        <a:ext cx="1940224" cy="1413601"/>
      </dsp:txXfrm>
    </dsp:sp>
    <dsp:sp modelId="{8AA3109F-DD46-449D-8EF8-C5B0B86345FA}">
      <dsp:nvSpPr>
        <dsp:cNvPr id="0" name=""/>
        <dsp:cNvSpPr/>
      </dsp:nvSpPr>
      <dsp:spPr>
        <a:xfrm>
          <a:off x="4439815" y="1174908"/>
          <a:ext cx="2093168" cy="1566545"/>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Research Proposal</a:t>
          </a:r>
        </a:p>
      </dsp:txBody>
      <dsp:txXfrm>
        <a:off x="4516287" y="1251380"/>
        <a:ext cx="1940224" cy="1413601"/>
      </dsp:txXfrm>
    </dsp:sp>
    <dsp:sp modelId="{C7AB129B-E631-4B2A-9CC4-9870F7F9E364}">
      <dsp:nvSpPr>
        <dsp:cNvPr id="0" name=""/>
        <dsp:cNvSpPr/>
      </dsp:nvSpPr>
      <dsp:spPr>
        <a:xfrm>
          <a:off x="6658490" y="1174908"/>
          <a:ext cx="2093168" cy="1566545"/>
        </a:xfrm>
        <a:prstGeom prst="roundRect">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Plan of action-supervisor</a:t>
          </a:r>
        </a:p>
      </dsp:txBody>
      <dsp:txXfrm>
        <a:off x="6734962" y="1251380"/>
        <a:ext cx="1940224" cy="1413601"/>
      </dsp:txXfrm>
    </dsp:sp>
    <dsp:sp modelId="{707983F1-F713-48A9-9BEF-18D8489B4E49}">
      <dsp:nvSpPr>
        <dsp:cNvPr id="0" name=""/>
        <dsp:cNvSpPr/>
      </dsp:nvSpPr>
      <dsp:spPr>
        <a:xfrm>
          <a:off x="8877166" y="1174908"/>
          <a:ext cx="2093168" cy="1566545"/>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Dissertation submission</a:t>
          </a:r>
        </a:p>
      </dsp:txBody>
      <dsp:txXfrm>
        <a:off x="8953638" y="1251380"/>
        <a:ext cx="1940224" cy="14136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9CA43C-13A0-4359-A90A-2E9EFC6A0084}">
      <dsp:nvSpPr>
        <dsp:cNvPr id="0" name=""/>
        <dsp:cNvSpPr/>
      </dsp:nvSpPr>
      <dsp:spPr>
        <a:xfrm>
          <a:off x="116161" y="0"/>
          <a:ext cx="1513321" cy="1513321"/>
        </a:xfrm>
        <a:prstGeom prst="triangl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6E2D908-0C95-4F3D-8943-F132E0902FD0}">
      <dsp:nvSpPr>
        <dsp:cNvPr id="0" name=""/>
        <dsp:cNvSpPr/>
      </dsp:nvSpPr>
      <dsp:spPr>
        <a:xfrm>
          <a:off x="850257" y="152144"/>
          <a:ext cx="983658" cy="358231"/>
        </a:xfrm>
        <a:prstGeom prst="round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dirty="0"/>
            <a:t>1</a:t>
          </a:r>
          <a:r>
            <a:rPr lang="en-GB" sz="900" kern="1200" baseline="30000" dirty="0"/>
            <a:t>st</a:t>
          </a:r>
          <a:r>
            <a:rPr lang="en-GB" sz="900" kern="1200" dirty="0"/>
            <a:t> Objective</a:t>
          </a:r>
        </a:p>
      </dsp:txBody>
      <dsp:txXfrm>
        <a:off x="867744" y="169631"/>
        <a:ext cx="948684" cy="323257"/>
      </dsp:txXfrm>
    </dsp:sp>
    <dsp:sp modelId="{6BAC3853-349A-45DD-AF2E-FAC7A28ED8EE}">
      <dsp:nvSpPr>
        <dsp:cNvPr id="0" name=""/>
        <dsp:cNvSpPr/>
      </dsp:nvSpPr>
      <dsp:spPr>
        <a:xfrm>
          <a:off x="850257" y="555155"/>
          <a:ext cx="983658" cy="358231"/>
        </a:xfrm>
        <a:prstGeom prst="roundRect">
          <a:avLst/>
        </a:prstGeom>
        <a:solidFill>
          <a:schemeClr val="lt1">
            <a:alpha val="90000"/>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dirty="0"/>
            <a:t>2</a:t>
          </a:r>
          <a:r>
            <a:rPr lang="en-GB" sz="900" kern="1200" baseline="30000" dirty="0"/>
            <a:t>nd</a:t>
          </a:r>
          <a:r>
            <a:rPr lang="en-GB" sz="900" kern="1200" dirty="0"/>
            <a:t> + objectives</a:t>
          </a:r>
        </a:p>
      </dsp:txBody>
      <dsp:txXfrm>
        <a:off x="867744" y="572642"/>
        <a:ext cx="948684" cy="323257"/>
      </dsp:txXfrm>
    </dsp:sp>
    <dsp:sp modelId="{76D42B7A-38BE-4461-8921-6F00B4BA0394}">
      <dsp:nvSpPr>
        <dsp:cNvPr id="0" name=""/>
        <dsp:cNvSpPr/>
      </dsp:nvSpPr>
      <dsp:spPr>
        <a:xfrm>
          <a:off x="850257" y="958165"/>
          <a:ext cx="983658" cy="358231"/>
        </a:xfrm>
        <a:prstGeom prst="roundRect">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dirty="0"/>
            <a:t>Final objective</a:t>
          </a:r>
        </a:p>
      </dsp:txBody>
      <dsp:txXfrm>
        <a:off x="867744" y="975652"/>
        <a:ext cx="948684" cy="3232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288AEA-DEB1-4D8D-8BA4-872A5A9316AF}">
      <dsp:nvSpPr>
        <dsp:cNvPr id="0" name=""/>
        <dsp:cNvSpPr/>
      </dsp:nvSpPr>
      <dsp:spPr>
        <a:xfrm>
          <a:off x="839301" y="1508"/>
          <a:ext cx="2445841" cy="1467504"/>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State research problem (i.e. purpose of study)</a:t>
          </a:r>
        </a:p>
      </dsp:txBody>
      <dsp:txXfrm>
        <a:off x="882283" y="44490"/>
        <a:ext cx="2359877" cy="1381540"/>
      </dsp:txXfrm>
    </dsp:sp>
    <dsp:sp modelId="{3904B75E-043E-4568-A345-EC5B79E2FA99}">
      <dsp:nvSpPr>
        <dsp:cNvPr id="0" name=""/>
        <dsp:cNvSpPr/>
      </dsp:nvSpPr>
      <dsp:spPr>
        <a:xfrm>
          <a:off x="3500376" y="431976"/>
          <a:ext cx="518518" cy="606568"/>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3500376" y="553290"/>
        <a:ext cx="362963" cy="363940"/>
      </dsp:txXfrm>
    </dsp:sp>
    <dsp:sp modelId="{5E86A32E-01FB-49B6-AAA3-86E926CEB2F0}">
      <dsp:nvSpPr>
        <dsp:cNvPr id="0" name=""/>
        <dsp:cNvSpPr/>
      </dsp:nvSpPr>
      <dsp:spPr>
        <a:xfrm>
          <a:off x="4263479" y="1508"/>
          <a:ext cx="2445841" cy="1467504"/>
        </a:xfrm>
        <a:prstGeom prst="roundRect">
          <a:avLst>
            <a:gd name="adj" fmla="val 10000"/>
          </a:avLst>
        </a:prstGeom>
        <a:solidFill>
          <a:schemeClr val="accent3">
            <a:hueOff val="2250053"/>
            <a:satOff val="-3376"/>
            <a:lumOff val="-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Provide context  for research Q – show necessity and importance</a:t>
          </a:r>
        </a:p>
      </dsp:txBody>
      <dsp:txXfrm>
        <a:off x="4306461" y="44490"/>
        <a:ext cx="2359877" cy="1381540"/>
      </dsp:txXfrm>
    </dsp:sp>
    <dsp:sp modelId="{528FEDDC-EF48-4C6C-BA05-0EF3702B6117}">
      <dsp:nvSpPr>
        <dsp:cNvPr id="0" name=""/>
        <dsp:cNvSpPr/>
      </dsp:nvSpPr>
      <dsp:spPr>
        <a:xfrm>
          <a:off x="6924554" y="431976"/>
          <a:ext cx="518518" cy="606568"/>
        </a:xfrm>
        <a:prstGeom prst="rightArrow">
          <a:avLst>
            <a:gd name="adj1" fmla="val 60000"/>
            <a:gd name="adj2" fmla="val 50000"/>
          </a:avLst>
        </a:prstGeom>
        <a:solidFill>
          <a:schemeClr val="accent3">
            <a:hueOff val="2812566"/>
            <a:satOff val="-4220"/>
            <a:lumOff val="-68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6924554" y="553290"/>
        <a:ext cx="362963" cy="363940"/>
      </dsp:txXfrm>
    </dsp:sp>
    <dsp:sp modelId="{DDE6C506-54E1-4E65-BC17-0FDD58871BCA}">
      <dsp:nvSpPr>
        <dsp:cNvPr id="0" name=""/>
        <dsp:cNvSpPr/>
      </dsp:nvSpPr>
      <dsp:spPr>
        <a:xfrm>
          <a:off x="7687657" y="1508"/>
          <a:ext cx="2445841" cy="1467504"/>
        </a:xfrm>
        <a:prstGeom prst="roundRect">
          <a:avLst>
            <a:gd name="adj" fmla="val 10000"/>
          </a:avLst>
        </a:prstGeom>
        <a:solidFill>
          <a:schemeClr val="accent3">
            <a:hueOff val="4500106"/>
            <a:satOff val="-6752"/>
            <a:lumOff val="-10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Provide rationale for study – why is it worth doing?</a:t>
          </a:r>
        </a:p>
        <a:p>
          <a:pPr marL="0" lvl="0" indent="0" algn="ctr" defTabSz="800100">
            <a:lnSpc>
              <a:spcPct val="90000"/>
            </a:lnSpc>
            <a:spcBef>
              <a:spcPct val="0"/>
            </a:spcBef>
            <a:spcAft>
              <a:spcPct val="35000"/>
            </a:spcAft>
            <a:buNone/>
          </a:pPr>
          <a:endParaRPr lang="en-GB" sz="1800" kern="1200"/>
        </a:p>
      </dsp:txBody>
      <dsp:txXfrm>
        <a:off x="7730639" y="44490"/>
        <a:ext cx="2359877" cy="1381540"/>
      </dsp:txXfrm>
    </dsp:sp>
    <dsp:sp modelId="{F519E758-CAE6-47B8-B2C9-DDA29CA60872}">
      <dsp:nvSpPr>
        <dsp:cNvPr id="0" name=""/>
        <dsp:cNvSpPr/>
      </dsp:nvSpPr>
      <dsp:spPr>
        <a:xfrm rot="5400000">
          <a:off x="8651318" y="1640222"/>
          <a:ext cx="518518" cy="606568"/>
        </a:xfrm>
        <a:prstGeom prst="rightArrow">
          <a:avLst>
            <a:gd name="adj1" fmla="val 60000"/>
            <a:gd name="adj2" fmla="val 50000"/>
          </a:avLst>
        </a:prstGeom>
        <a:solidFill>
          <a:schemeClr val="accent3">
            <a:hueOff val="5625132"/>
            <a:satOff val="-8440"/>
            <a:lumOff val="-137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rot="-5400000">
        <a:off x="8728608" y="1684247"/>
        <a:ext cx="363940" cy="362963"/>
      </dsp:txXfrm>
    </dsp:sp>
    <dsp:sp modelId="{D81F925C-5E90-48EB-8EBB-E739A1A4DCE4}">
      <dsp:nvSpPr>
        <dsp:cNvPr id="0" name=""/>
        <dsp:cNvSpPr/>
      </dsp:nvSpPr>
      <dsp:spPr>
        <a:xfrm>
          <a:off x="7687657" y="2447349"/>
          <a:ext cx="2445841" cy="1467504"/>
        </a:xfrm>
        <a:prstGeom prst="roundRect">
          <a:avLst>
            <a:gd name="adj" fmla="val 10000"/>
          </a:avLst>
        </a:prstGeom>
        <a:solidFill>
          <a:schemeClr val="accent3">
            <a:hueOff val="6750158"/>
            <a:satOff val="-10128"/>
            <a:lumOff val="-164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Describe major issues to address</a:t>
          </a:r>
        </a:p>
      </dsp:txBody>
      <dsp:txXfrm>
        <a:off x="7730639" y="2490331"/>
        <a:ext cx="2359877" cy="1381540"/>
      </dsp:txXfrm>
    </dsp:sp>
    <dsp:sp modelId="{EEDFC918-5B23-44A3-8D0C-FB4120924D2B}">
      <dsp:nvSpPr>
        <dsp:cNvPr id="0" name=""/>
        <dsp:cNvSpPr/>
      </dsp:nvSpPr>
      <dsp:spPr>
        <a:xfrm rot="10800000">
          <a:off x="6953904" y="2877817"/>
          <a:ext cx="518518" cy="606568"/>
        </a:xfrm>
        <a:prstGeom prst="rightArrow">
          <a:avLst>
            <a:gd name="adj1" fmla="val 60000"/>
            <a:gd name="adj2" fmla="val 50000"/>
          </a:avLst>
        </a:prstGeom>
        <a:solidFill>
          <a:schemeClr val="accent3">
            <a:hueOff val="8437698"/>
            <a:satOff val="-12660"/>
            <a:lumOff val="-205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rot="10800000">
        <a:off x="7109459" y="2999131"/>
        <a:ext cx="362963" cy="363940"/>
      </dsp:txXfrm>
    </dsp:sp>
    <dsp:sp modelId="{2915F9B3-3299-4C8E-B9AF-6D9BA3D3BFFB}">
      <dsp:nvSpPr>
        <dsp:cNvPr id="0" name=""/>
        <dsp:cNvSpPr/>
      </dsp:nvSpPr>
      <dsp:spPr>
        <a:xfrm>
          <a:off x="4263479" y="2447349"/>
          <a:ext cx="2445841" cy="1467504"/>
        </a:xfrm>
        <a:prstGeom prst="roundRect">
          <a:avLst>
            <a:gd name="adj" fmla="val 10000"/>
          </a:avLst>
        </a:prstGeom>
        <a:solidFill>
          <a:schemeClr val="accent3">
            <a:hueOff val="9000211"/>
            <a:satOff val="-13504"/>
            <a:lumOff val="-21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Set your boundaries to provide clear focus</a:t>
          </a:r>
        </a:p>
      </dsp:txBody>
      <dsp:txXfrm>
        <a:off x="4306461" y="2490331"/>
        <a:ext cx="2359877" cy="1381540"/>
      </dsp:txXfrm>
    </dsp:sp>
    <dsp:sp modelId="{5C7E0958-F042-4D13-9B55-0EDAC6746132}">
      <dsp:nvSpPr>
        <dsp:cNvPr id="0" name=""/>
        <dsp:cNvSpPr/>
      </dsp:nvSpPr>
      <dsp:spPr>
        <a:xfrm rot="10800000">
          <a:off x="3529726" y="2877817"/>
          <a:ext cx="518518" cy="606568"/>
        </a:xfrm>
        <a:prstGeom prst="rightArrow">
          <a:avLst>
            <a:gd name="adj1" fmla="val 60000"/>
            <a:gd name="adj2" fmla="val 50000"/>
          </a:avLst>
        </a:prstGeom>
        <a:solidFill>
          <a:schemeClr val="accent3">
            <a:hueOff val="11250264"/>
            <a:satOff val="-16880"/>
            <a:lumOff val="-274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rot="10800000">
        <a:off x="3685281" y="2999131"/>
        <a:ext cx="362963" cy="363940"/>
      </dsp:txXfrm>
    </dsp:sp>
    <dsp:sp modelId="{A90C8BEA-0EBB-41A3-BE63-3BA2F2F95039}">
      <dsp:nvSpPr>
        <dsp:cNvPr id="0" name=""/>
        <dsp:cNvSpPr/>
      </dsp:nvSpPr>
      <dsp:spPr>
        <a:xfrm>
          <a:off x="839301" y="2447349"/>
          <a:ext cx="2445841" cy="1467504"/>
        </a:xfrm>
        <a:prstGeom prst="roundRect">
          <a:avLst>
            <a:gd name="adj" fmla="val 1000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Definitions of key concepts</a:t>
          </a:r>
        </a:p>
      </dsp:txBody>
      <dsp:txXfrm>
        <a:off x="882283" y="2490331"/>
        <a:ext cx="2359877" cy="138154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09/09/2024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How would you define or describe what a ‘dissertation’ is? Use the chat box</a:t>
            </a:r>
          </a:p>
          <a:p>
            <a:endParaRPr lang="en-GB"/>
          </a:p>
          <a:p>
            <a:endParaRPr lang="en-GB"/>
          </a:p>
          <a:p>
            <a:r>
              <a:rPr lang="en-GB"/>
              <a:t>Your dissertation or project is probably the single most important written assignment that you will undertake or produce during your course.</a:t>
            </a:r>
          </a:p>
          <a:p>
            <a:r>
              <a:rPr lang="en-GB"/>
              <a:t>It is often seen as a key indicator of a student’s capabilities as a student/researcher.</a:t>
            </a:r>
          </a:p>
          <a:p>
            <a:endParaRPr lang="en-GB"/>
          </a:p>
          <a:p>
            <a:r>
              <a:rPr lang="en-GB"/>
              <a:t>It differs to your other assignments in relation to the following:</a:t>
            </a:r>
          </a:p>
          <a:p>
            <a:pPr marL="228600" indent="-228600">
              <a:buAutoNum type="arabicPeriod"/>
            </a:pPr>
            <a:r>
              <a:rPr lang="en-GB"/>
              <a:t>Its word count – significant word count</a:t>
            </a:r>
          </a:p>
          <a:p>
            <a:pPr marL="228600" indent="-228600">
              <a:buAutoNum type="arabicPeriod"/>
            </a:pPr>
            <a:r>
              <a:rPr lang="en-GB"/>
              <a:t>Its structure – specific structure/format is required</a:t>
            </a:r>
          </a:p>
          <a:p>
            <a:pPr marL="228600" indent="-228600">
              <a:buAutoNum type="arabicPeriod"/>
            </a:pPr>
            <a:r>
              <a:rPr lang="en-GB"/>
              <a:t>And the fact that it is an independent piece of work of which the student has control – i.e. chooses the subject/topic, its direction and how it is undertaken</a:t>
            </a:r>
          </a:p>
        </p:txBody>
      </p:sp>
      <p:sp>
        <p:nvSpPr>
          <p:cNvPr id="4" name="Slide Number Placeholder 3"/>
          <p:cNvSpPr>
            <a:spLocks noGrp="1"/>
          </p:cNvSpPr>
          <p:nvPr>
            <p:ph type="sldNum" sz="quarter" idx="5"/>
          </p:nvPr>
        </p:nvSpPr>
        <p:spPr/>
        <p:txBody>
          <a:bodyPr/>
          <a:lstStyle/>
          <a:p>
            <a:fld id="{D2EC847A-7DAE-4150-8492-BD754CE2926B}" type="slidenum">
              <a:rPr lang="en-GB" smtClean="0"/>
              <a:t>3</a:t>
            </a:fld>
            <a:endParaRPr lang="en-GB"/>
          </a:p>
        </p:txBody>
      </p:sp>
    </p:spTree>
    <p:extLst>
      <p:ext uri="{BB962C8B-B14F-4D97-AF65-F5344CB8AC3E}">
        <p14:creationId xmlns:p14="http://schemas.microsoft.com/office/powerpoint/2010/main" val="28604260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aim of your dissertation module 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Aim – </a:t>
            </a:r>
            <a:r>
              <a:rPr lang="en-GB" sz="1200" i="1"/>
              <a:t>to provide the student with the opportunity to produce a substantial specialist body of work which has been instigated , developed and produced as a consequence of their own research initiative’.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a:t>It therefore  enables you to undertake a major project of your choice, that includes research and enquiry into an aspect of  your choice.  which  demonstrates your academic skills such as  critical thinking, analysis, synthesis and evaluation of assumptions, abstract concepts and data. Not forgetting that ultimately you will need to be  able to communicate your research conclusions clearly to specialist and non-specialist audiences.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1"/>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0"/>
          </a:p>
          <a:p>
            <a:r>
              <a:rPr lang="en-GB"/>
              <a:t>Most university students will be required to undertake a project of their choice in their final year of studying.</a:t>
            </a:r>
          </a:p>
          <a:p>
            <a:endParaRPr lang="en-GB"/>
          </a:p>
          <a:p>
            <a:r>
              <a:rPr lang="en-GB"/>
              <a:t>This one piece of work is worth 60 credits – so it is a substantial piece of work</a:t>
            </a:r>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34558726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Writing a dissertation is one of the most  creative challenges of your programme</a:t>
            </a:r>
          </a:p>
          <a:p>
            <a:r>
              <a:rPr lang="en-GB"/>
              <a:t>It offers you an opportunity to prove your ability to implement the knowledge acquired during your programme and to carry out in-depth research into a topic of your choice</a:t>
            </a:r>
          </a:p>
          <a:p>
            <a:r>
              <a:rPr lang="en-GB"/>
              <a:t>It also offers you a change to make an original contribution to knowledge in your specialist area</a:t>
            </a:r>
          </a:p>
          <a:p>
            <a:r>
              <a:rPr lang="en-GB"/>
              <a:t>Further , it demonstrate the technical knowledge acquired from your programme and your ability to apply it analytically to an academic/business related problem</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9246537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What do you think are the advantages of undertaking a dissertation??</a:t>
            </a:r>
          </a:p>
          <a:p>
            <a:endParaRPr lang="en-GB"/>
          </a:p>
          <a:p>
            <a:r>
              <a:rPr lang="en-GB"/>
              <a:t>There are a number of advantages of undertaking a project/dissertation – although it may not feel like it now!</a:t>
            </a:r>
          </a:p>
          <a:p>
            <a:r>
              <a:rPr lang="en-GB"/>
              <a:t>e.g.</a:t>
            </a:r>
          </a:p>
          <a:p>
            <a:pPr marL="171450" indent="-171450">
              <a:buFont typeface="Arial" panose="020B0604020202020204" pitchFamily="34" charset="0"/>
              <a:buChar char="•"/>
            </a:pPr>
            <a:r>
              <a:rPr lang="en-GB"/>
              <a:t>Great opportunity for you to identify and learn more about a particular topic that interest you</a:t>
            </a:r>
          </a:p>
          <a:p>
            <a:pPr marL="171450" indent="-171450">
              <a:buFont typeface="Arial" panose="020B0604020202020204" pitchFamily="34" charset="0"/>
              <a:buChar char="•"/>
            </a:pPr>
            <a:r>
              <a:rPr lang="en-GB"/>
              <a:t>May help you  develop in your role within a specialisation that you are currently employed within or in which you aspire to be in the future</a:t>
            </a:r>
          </a:p>
          <a:p>
            <a:pPr marL="171450" indent="-171450">
              <a:buFont typeface="Arial" panose="020B0604020202020204" pitchFamily="34" charset="0"/>
              <a:buChar char="•"/>
            </a:pPr>
            <a:r>
              <a:rPr lang="en-GB"/>
              <a:t>Ownership – you take ownership – its independent study that you chose and you drive it  - BUT you will be supported</a:t>
            </a:r>
          </a:p>
          <a:p>
            <a:pPr marL="171450" indent="-171450">
              <a:buFont typeface="Arial" panose="020B0604020202020204" pitchFamily="34" charset="0"/>
              <a:buChar char="•"/>
            </a:pPr>
            <a:r>
              <a:rPr lang="en-GB"/>
              <a:t>Allocated supervisor with whom you will work on a one to one basis</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27998187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your assignment brief  - I will circulate in a booklet format for you with specific guidance regarding content, structure, submission dates etc. available on Moodle</a:t>
            </a:r>
          </a:p>
          <a:p>
            <a:endParaRPr lang="en-GB"/>
          </a:p>
          <a:p>
            <a:r>
              <a:rPr lang="en-GB"/>
              <a:t>To produce a 15,000 word project on a topic of your choice which is related to your degree programme.</a:t>
            </a:r>
          </a:p>
          <a:p>
            <a:endParaRPr lang="en-GB"/>
          </a:p>
          <a:p>
            <a:r>
              <a:rPr lang="en-GB"/>
              <a:t>Your 15,000 word project is divided into 3 distinct parts:</a:t>
            </a:r>
          </a:p>
          <a:p>
            <a:r>
              <a:rPr lang="en-GB"/>
              <a:t>Project/dissertation proposal –  2000 words  (Formatively assessed)</a:t>
            </a:r>
          </a:p>
          <a:p>
            <a:r>
              <a:rPr lang="en-GB"/>
              <a:t>Ethics form -  (Formatively assessed)</a:t>
            </a:r>
          </a:p>
          <a:p>
            <a:r>
              <a:rPr lang="en-GB"/>
              <a:t>The project document – 100% marks – 15,000 words ( </a:t>
            </a:r>
            <a:r>
              <a:rPr lang="en-GB" err="1"/>
              <a:t>Summatively</a:t>
            </a:r>
            <a:r>
              <a:rPr lang="en-GB"/>
              <a:t> assessed)</a:t>
            </a:r>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28248694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Time-tabled supervision support</a:t>
            </a:r>
          </a:p>
          <a:p>
            <a:endParaRPr lang="en-GB"/>
          </a:p>
          <a:p>
            <a:r>
              <a:rPr lang="en-GB"/>
              <a:t>It’s important that you attend these sessions and come fully prepared.</a:t>
            </a:r>
          </a:p>
          <a:p>
            <a:r>
              <a:rPr lang="en-GB"/>
              <a:t>They will be diarised and agreed between you and me,  it may not be possible to rearrange.</a:t>
            </a:r>
          </a:p>
          <a:p>
            <a:endParaRPr lang="en-GB"/>
          </a:p>
          <a:p>
            <a:r>
              <a:rPr lang="en-GB"/>
              <a:t>I will provide further information in relation to what the supervision sessions are and student responsibilities. The student will lead these sessions therefore it is important that they come prepared with any questions, queries or concerns to be discussed.</a:t>
            </a:r>
          </a:p>
          <a:p>
            <a:endParaRPr lang="en-GB"/>
          </a:p>
          <a:p>
            <a:r>
              <a:rPr lang="en-GB"/>
              <a:t>Draft submissions are encouraged – however each section can only be submitted once – advise will be provided in relation to any adjustments that should be made and that it is up to the student as to whether they take onboard that advice. Once returned with feedback it will not be subject to further feedback until it is finally submitted and graded/marked.</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22252088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Think about your topic area – start to read and investigate what is available as academic sources</a:t>
            </a:r>
          </a:p>
          <a:p>
            <a:r>
              <a:rPr lang="en-GB"/>
              <a:t>2. Become familiar with the expectation of a dissertation and the time frame to complete  it</a:t>
            </a:r>
          </a:p>
          <a:p>
            <a:r>
              <a:rPr lang="en-GB"/>
              <a:t>3. Pass your proposal submission and meet with your supervisor</a:t>
            </a:r>
          </a:p>
          <a:p>
            <a:r>
              <a:rPr lang="en-GB"/>
              <a:t>4. Work with your supervisor and agree a work plan that you can stick to</a:t>
            </a:r>
          </a:p>
          <a:p>
            <a:r>
              <a:rPr lang="en-GB"/>
              <a:t>5. Complete and submit your dissertation</a:t>
            </a:r>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37048600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Topic area – relevant to your course- MBA</a:t>
            </a:r>
          </a:p>
          <a:p>
            <a:r>
              <a:rPr lang="en-GB" dirty="0"/>
              <a:t>Personal interest – something you enjoy researching/discussing /reading about - it will keep you motivated</a:t>
            </a:r>
            <a:endParaRPr lang="en-GB" dirty="0">
              <a:cs typeface="Calibri"/>
            </a:endParaRPr>
          </a:p>
          <a:p>
            <a:r>
              <a:rPr lang="en-GB" dirty="0"/>
              <a:t>Too wide – explore different aspects – narrow it down – supervisor may assist you </a:t>
            </a:r>
            <a:endParaRPr lang="en-GB" dirty="0">
              <a:cs typeface="Calibri"/>
            </a:endParaRPr>
          </a:p>
          <a:p>
            <a:r>
              <a:rPr lang="en-GB" dirty="0"/>
              <a:t>If you are having difficulty choosing an area consider:</a:t>
            </a:r>
            <a:endParaRPr lang="en-GB" dirty="0">
              <a:cs typeface="Calibri"/>
            </a:endParaRPr>
          </a:p>
          <a:p>
            <a:r>
              <a:rPr lang="en-GB" dirty="0"/>
              <a:t>Current/topical issues – in the media/in organisation/Horizon scanning</a:t>
            </a:r>
            <a:endParaRPr lang="en-GB" dirty="0">
              <a:cs typeface="Calibri"/>
            </a:endParaRPr>
          </a:p>
          <a:p>
            <a:endParaRPr lang="en-GB"/>
          </a:p>
          <a:p>
            <a:r>
              <a:rPr lang="en-GB" dirty="0"/>
              <a:t>Once you have confirmed your area/topic you need to</a:t>
            </a:r>
            <a:endParaRPr lang="en-GB" dirty="0">
              <a:cs typeface="Calibri"/>
            </a:endParaRPr>
          </a:p>
          <a:p>
            <a:r>
              <a:rPr lang="en-GB" dirty="0"/>
              <a:t>Devise a question relevant to the topic area you want to research</a:t>
            </a:r>
            <a:endParaRPr lang="en-GB" dirty="0">
              <a:cs typeface="Calibri"/>
            </a:endParaRPr>
          </a:p>
          <a:p>
            <a:endParaRPr lang="en-GB"/>
          </a:p>
          <a:p>
            <a:r>
              <a:rPr lang="en-GB" dirty="0"/>
              <a:t>Question may change BUT don’t change the topic area.</a:t>
            </a:r>
            <a:endParaRPr lang="en-GB" dirty="0">
              <a:cs typeface="Calibri"/>
            </a:endParaRPr>
          </a:p>
          <a:p>
            <a:endParaRPr lang="en-GB"/>
          </a:p>
          <a:p>
            <a:endParaRPr lang="en-GB" dirty="0">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10711403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FF505361-429B-4DF8-8104-5DDA74B573A0}"/>
              </a:ext>
            </a:extLst>
          </p:cNvPr>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eaLnBrk="1" hangingPunct="1"/>
            <a:fld id="{9C9FC54E-9321-47DE-90AD-E6B73200B943}" type="slidenum">
              <a:rPr lang="en-GB" altLang="en-US">
                <a:latin typeface="Calibri" panose="020F0502020204030204" pitchFamily="34" charset="0"/>
              </a:rPr>
              <a:pPr eaLnBrk="1" hangingPunct="1"/>
              <a:t>15</a:t>
            </a:fld>
            <a:endParaRPr lang="en-GB" altLang="en-US">
              <a:latin typeface="Calibri" panose="020F0502020204030204" pitchFamily="34" charset="0"/>
            </a:endParaRPr>
          </a:p>
        </p:txBody>
      </p:sp>
      <p:sp>
        <p:nvSpPr>
          <p:cNvPr id="12291" name="Rectangle 2">
            <a:extLst>
              <a:ext uri="{FF2B5EF4-FFF2-40B4-BE49-F238E27FC236}">
                <a16:creationId xmlns:a16="http://schemas.microsoft.com/office/drawing/2014/main" id="{FCFD72C7-5A4A-4E88-BBE4-5D8666D6125D}"/>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6221E3BC-9607-42F7-A340-B7F944BEC36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F98F307C-9108-4EDF-82DA-D947502192A2}"/>
              </a:ext>
            </a:extLst>
          </p:cNvPr>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eaLnBrk="1" hangingPunct="1"/>
            <a:fld id="{C2CD20DE-5D61-45E8-BD59-485558A6DE8A}" type="slidenum">
              <a:rPr lang="en-GB" altLang="en-US">
                <a:latin typeface="Calibri" panose="020F0502020204030204" pitchFamily="34" charset="0"/>
              </a:rPr>
              <a:pPr eaLnBrk="1" hangingPunct="1"/>
              <a:t>16</a:t>
            </a:fld>
            <a:endParaRPr lang="en-GB" altLang="en-US">
              <a:latin typeface="Calibri" panose="020F0502020204030204" pitchFamily="34" charset="0"/>
            </a:endParaRPr>
          </a:p>
        </p:txBody>
      </p:sp>
      <p:sp>
        <p:nvSpPr>
          <p:cNvPr id="14339" name="Rectangle 2">
            <a:extLst>
              <a:ext uri="{FF2B5EF4-FFF2-40B4-BE49-F238E27FC236}">
                <a16:creationId xmlns:a16="http://schemas.microsoft.com/office/drawing/2014/main" id="{B71B6669-E847-4D6E-A15F-C940ABC47E79}"/>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4BA6FA3D-DF65-463F-A844-8E3527EE525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5F9640A2-B470-48B9-9740-371D8DB6E288}"/>
              </a:ext>
            </a:extLst>
          </p:cNvPr>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eaLnBrk="1" hangingPunct="1"/>
            <a:fld id="{88784D4A-DF1B-4D6F-A272-2A4762DA4005}" type="slidenum">
              <a:rPr lang="en-GB" altLang="en-US">
                <a:latin typeface="Calibri" panose="020F0502020204030204" pitchFamily="34" charset="0"/>
              </a:rPr>
              <a:pPr eaLnBrk="1" hangingPunct="1"/>
              <a:t>20</a:t>
            </a:fld>
            <a:endParaRPr lang="en-GB" altLang="en-US">
              <a:latin typeface="Calibri" panose="020F0502020204030204" pitchFamily="34" charset="0"/>
            </a:endParaRPr>
          </a:p>
        </p:txBody>
      </p:sp>
      <p:sp>
        <p:nvSpPr>
          <p:cNvPr id="19459" name="Rectangle 2">
            <a:extLst>
              <a:ext uri="{FF2B5EF4-FFF2-40B4-BE49-F238E27FC236}">
                <a16:creationId xmlns:a16="http://schemas.microsoft.com/office/drawing/2014/main" id="{01D4A853-E956-4A13-87F1-6D1DA0F06782}"/>
              </a:ext>
            </a:extLst>
          </p:cNvPr>
          <p:cNvSpPr>
            <a:spLocks noGrp="1" noRot="1" noChangeAspect="1" noChangeArrowheads="1" noTextEdit="1"/>
          </p:cNvSpPr>
          <p:nvPr>
            <p:ph type="sldImg"/>
          </p:nvPr>
        </p:nvSpPr>
        <p:spPr>
          <a:ln/>
        </p:spPr>
      </p:sp>
      <p:sp>
        <p:nvSpPr>
          <p:cNvPr id="19460" name="Rectangle 3">
            <a:extLst>
              <a:ext uri="{FF2B5EF4-FFF2-40B4-BE49-F238E27FC236}">
                <a16:creationId xmlns:a16="http://schemas.microsoft.com/office/drawing/2014/main" id="{602DD142-4AFA-4E23-A6B2-9C81CE91ED60}"/>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7B197366-D36E-450A-8B7B-4266A16AB747}"/>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68EAB785-4FDA-440D-8A6A-0FBAA81A3D1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GB" altLang="en-US">
                <a:solidFill>
                  <a:srgbClr val="4D5156"/>
                </a:solidFill>
                <a:latin typeface="Google Sans"/>
              </a:rPr>
              <a:t>Null Hypothesis (H</a:t>
            </a:r>
            <a:r>
              <a:rPr lang="en-GB" altLang="en-US" baseline="-25000">
                <a:solidFill>
                  <a:srgbClr val="4D5156"/>
                </a:solidFill>
                <a:latin typeface="Google Sans"/>
              </a:rPr>
              <a:t>0</a:t>
            </a:r>
            <a:r>
              <a:rPr lang="en-GB" altLang="en-US">
                <a:solidFill>
                  <a:srgbClr val="4D5156"/>
                </a:solidFill>
                <a:latin typeface="Google Sans"/>
              </a:rPr>
              <a:t>) – This can be thought of as the implied hypothesis. “Null” meaning “nothing.” This hypothesis states that there is no difference between groups or no relationship between variables. The null hypothesis is </a:t>
            </a:r>
            <a:r>
              <a:rPr lang="en-GB" altLang="en-US">
                <a:solidFill>
                  <a:srgbClr val="040C28"/>
                </a:solidFill>
                <a:latin typeface="Google Sans"/>
              </a:rPr>
              <a:t>a presumption of status quo or no change</a:t>
            </a:r>
            <a:r>
              <a:rPr lang="en-GB" altLang="en-US">
                <a:solidFill>
                  <a:srgbClr val="4D5156"/>
                </a:solidFill>
                <a:latin typeface="Google Sans"/>
              </a:rPr>
              <a:t>.</a:t>
            </a:r>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C26BAE25-9B19-43CE-B56D-0B310F99F828}"/>
              </a:ext>
            </a:extLst>
          </p:cNvPr>
          <p:cNvSpPr>
            <a:spLocks noGrp="1" noRot="1" noChangeAspect="1" noChangeArrowheads="1" noTextEdit="1"/>
          </p:cNvSpPr>
          <p:nvPr>
            <p:ph type="sldImg"/>
          </p:nvPr>
        </p:nvSpPr>
        <p:spPr>
          <a:ln/>
        </p:spPr>
      </p:sp>
      <p:sp>
        <p:nvSpPr>
          <p:cNvPr id="34819" name="Notes Placeholder 2">
            <a:extLst>
              <a:ext uri="{FF2B5EF4-FFF2-40B4-BE49-F238E27FC236}">
                <a16:creationId xmlns:a16="http://schemas.microsoft.com/office/drawing/2014/main" id="{16C50A83-E68B-4909-A6F1-2D79694188D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GB" altLang="en-US"/>
          </a:p>
        </p:txBody>
      </p:sp>
      <p:sp>
        <p:nvSpPr>
          <p:cNvPr id="34820" name="Slide Number Placeholder 3">
            <a:extLst>
              <a:ext uri="{FF2B5EF4-FFF2-40B4-BE49-F238E27FC236}">
                <a16:creationId xmlns:a16="http://schemas.microsoft.com/office/drawing/2014/main" id="{B2E6409A-A4CF-4F48-B42D-DFA2CEE453ED}"/>
              </a:ext>
            </a:extLst>
          </p:cNvPr>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eaLnBrk="1" hangingPunct="1"/>
            <a:fld id="{69522E6C-98A9-4921-B1EE-FF2398B4342B}" type="slidenum">
              <a:rPr lang="en-GB" altLang="en-US">
                <a:latin typeface="Calibri" panose="020F0502020204030204" pitchFamily="34" charset="0"/>
              </a:rPr>
              <a:pPr eaLnBrk="1" hangingPunct="1"/>
              <a:t>33</a:t>
            </a:fld>
            <a:endParaRPr lang="en-GB" altLang="en-US">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ECE2BE3E-6225-41B4-9D91-B0283F56108D}"/>
              </a:ext>
            </a:extLst>
          </p:cNvPr>
          <p:cNvSpPr>
            <a:spLocks noGrp="1" noRot="1" noChangeAspect="1" noChangeArrowheads="1" noTextEdit="1"/>
          </p:cNvSpPr>
          <p:nvPr>
            <p:ph type="sldImg"/>
          </p:nvPr>
        </p:nvSpPr>
        <p:spPr>
          <a:ln/>
        </p:spPr>
      </p:sp>
      <p:sp>
        <p:nvSpPr>
          <p:cNvPr id="36867" name="Notes Placeholder 2">
            <a:extLst>
              <a:ext uri="{FF2B5EF4-FFF2-40B4-BE49-F238E27FC236}">
                <a16:creationId xmlns:a16="http://schemas.microsoft.com/office/drawing/2014/main" id="{43D9F2B1-82C4-4A83-9745-4C1AC269C7AE}"/>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GB" altLang="en-US"/>
          </a:p>
        </p:txBody>
      </p:sp>
      <p:sp>
        <p:nvSpPr>
          <p:cNvPr id="36868" name="Slide Number Placeholder 3">
            <a:extLst>
              <a:ext uri="{FF2B5EF4-FFF2-40B4-BE49-F238E27FC236}">
                <a16:creationId xmlns:a16="http://schemas.microsoft.com/office/drawing/2014/main" id="{A4E9A66E-FBCA-487E-8D1D-7AD82ED988C7}"/>
              </a:ext>
            </a:extLst>
          </p:cNvPr>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eaLnBrk="1" hangingPunct="1"/>
            <a:fld id="{007430B0-2A3A-4D9E-BD9E-C33ABE1BDBE0}" type="slidenum">
              <a:rPr lang="en-GB" altLang="en-US">
                <a:latin typeface="Calibri" panose="020F0502020204030204" pitchFamily="34" charset="0"/>
              </a:rPr>
              <a:pPr eaLnBrk="1" hangingPunct="1"/>
              <a:t>34</a:t>
            </a:fld>
            <a:endParaRPr lang="en-GB" altLang="en-US">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Your research question or title should set your proposal up for your reader/examiner.</a:t>
            </a:r>
          </a:p>
          <a:p>
            <a:endParaRPr lang="en-GB"/>
          </a:p>
          <a:p>
            <a:r>
              <a:rPr lang="en-GB"/>
              <a:t>It should allow you to narrow your focus on a specific area and not a generic area</a:t>
            </a:r>
          </a:p>
          <a:p>
            <a:r>
              <a:rPr lang="en-GB"/>
              <a:t>It should assist in keeping you on track so that you don’t veer off and research areas that are irrelevant or makes you overwhelmed</a:t>
            </a:r>
          </a:p>
          <a:p>
            <a:r>
              <a:rPr lang="en-GB"/>
              <a:t>And should give you a way of evaluating your answer </a:t>
            </a:r>
          </a:p>
          <a:p>
            <a:endParaRPr lang="en-GB"/>
          </a:p>
          <a:p>
            <a:r>
              <a:rPr lang="en-GB"/>
              <a:t>It should be concise and descriptive – catchy and informative. An effective title grabs attention and raises interest.</a:t>
            </a:r>
          </a:p>
        </p:txBody>
      </p:sp>
      <p:sp>
        <p:nvSpPr>
          <p:cNvPr id="4" name="Slide Number Placeholder 3"/>
          <p:cNvSpPr>
            <a:spLocks noGrp="1"/>
          </p:cNvSpPr>
          <p:nvPr>
            <p:ph type="sldNum" sz="quarter" idx="5"/>
          </p:nvPr>
        </p:nvSpPr>
        <p:spPr/>
        <p:txBody>
          <a:bodyPr/>
          <a:lstStyle/>
          <a:p>
            <a:fld id="{D2EC847A-7DAE-4150-8492-BD754CE2926B}" type="slidenum">
              <a:rPr lang="en-GB" smtClean="0"/>
              <a:t>51</a:t>
            </a:fld>
            <a:endParaRPr lang="en-GB"/>
          </a:p>
        </p:txBody>
      </p:sp>
    </p:spTree>
    <p:extLst>
      <p:ext uri="{BB962C8B-B14F-4D97-AF65-F5344CB8AC3E}">
        <p14:creationId xmlns:p14="http://schemas.microsoft.com/office/powerpoint/2010/main" val="14546151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When compiling your question</a:t>
            </a:r>
          </a:p>
          <a:p>
            <a:r>
              <a:rPr lang="en-GB"/>
              <a:t>Ask yourself:</a:t>
            </a:r>
          </a:p>
          <a:p>
            <a:r>
              <a:rPr lang="en-GB"/>
              <a:t>Is it debateable</a:t>
            </a:r>
          </a:p>
          <a:p>
            <a:r>
              <a:rPr lang="en-GB"/>
              <a:t>Is it plausible</a:t>
            </a:r>
          </a:p>
          <a:p>
            <a:r>
              <a:rPr lang="en-GB"/>
              <a:t>Is it consequential enough or too much – what impact does it have</a:t>
            </a:r>
          </a:p>
          <a:p>
            <a:endParaRPr lang="en-GB"/>
          </a:p>
          <a:p>
            <a:r>
              <a:rPr lang="en-GB"/>
              <a:t>Words that External Examiners like </a:t>
            </a:r>
          </a:p>
          <a:p>
            <a:r>
              <a:rPr lang="en-GB"/>
              <a:t>Critical/critically</a:t>
            </a:r>
          </a:p>
          <a:p>
            <a:r>
              <a:rPr lang="en-GB"/>
              <a:t>Analysis/Analyse</a:t>
            </a:r>
          </a:p>
          <a:p>
            <a:r>
              <a:rPr lang="en-GB"/>
              <a:t>Evaluation/Evaluate</a:t>
            </a:r>
          </a:p>
          <a:p>
            <a:r>
              <a:rPr lang="en-GB"/>
              <a:t>Synthesis/synthesise - </a:t>
            </a:r>
            <a:r>
              <a:rPr lang="en-GB" b="0" i="0">
                <a:solidFill>
                  <a:srgbClr val="202124"/>
                </a:solidFill>
                <a:effectLst/>
                <a:latin typeface="arial" panose="020B0604020202020204" pitchFamily="34" charset="0"/>
              </a:rPr>
              <a:t>A synthesis is </a:t>
            </a:r>
            <a:r>
              <a:rPr lang="en-GB" b="1" i="0">
                <a:solidFill>
                  <a:srgbClr val="202124"/>
                </a:solidFill>
                <a:effectLst/>
                <a:latin typeface="arial" panose="020B0604020202020204" pitchFamily="34" charset="0"/>
              </a:rPr>
              <a:t>a written discussion incorporating support from several sources of differing views</a:t>
            </a:r>
            <a:r>
              <a:rPr lang="en-GB" b="0" i="0">
                <a:solidFill>
                  <a:srgbClr val="202124"/>
                </a:solidFill>
                <a:effectLst/>
                <a:latin typeface="arial" panose="020B0604020202020204" pitchFamily="34" charset="0"/>
              </a:rPr>
              <a:t>. This type of assignment requires that you examine a variety of sources and identify their relationship to your dissertation</a:t>
            </a:r>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52</a:t>
            </a:fld>
            <a:endParaRPr lang="en-GB"/>
          </a:p>
        </p:txBody>
      </p:sp>
    </p:spTree>
    <p:extLst>
      <p:ext uri="{BB962C8B-B14F-4D97-AF65-F5344CB8AC3E}">
        <p14:creationId xmlns:p14="http://schemas.microsoft.com/office/powerpoint/2010/main" val="16373210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Each dissertation should begin with an aim and objectives.</a:t>
            </a:r>
          </a:p>
          <a:p>
            <a:endParaRPr lang="en-GB"/>
          </a:p>
          <a:p>
            <a:r>
              <a:rPr lang="en-GB"/>
              <a:t>Your over arching aim for your research should be presented succinctly within one sentence if possible.</a:t>
            </a:r>
          </a:p>
          <a:p>
            <a:endParaRPr lang="en-GB"/>
          </a:p>
          <a:p>
            <a:r>
              <a:rPr lang="en-GB"/>
              <a:t>Your objectives are based on the steps that you are going to take to answer your research question or aim and should set out the questions that you need to answer in order to address your research question – in other words a specific list of tasks needed to be done to accomplish the goals of your project/research</a:t>
            </a:r>
          </a:p>
          <a:p>
            <a:endParaRPr lang="en-GB"/>
          </a:p>
          <a:p>
            <a:r>
              <a:rPr lang="en-GB"/>
              <a:t>Your objectives must be clear and achievable and should not be </a:t>
            </a:r>
          </a:p>
          <a:p>
            <a:pPr marL="171450" indent="-171450">
              <a:buFont typeface="Arial" panose="020B0604020202020204" pitchFamily="34" charset="0"/>
              <a:buChar char="•"/>
            </a:pPr>
            <a:r>
              <a:rPr lang="en-GB"/>
              <a:t>Too vague or broad in scope – aims are often over-optimistic of what the project can achieve</a:t>
            </a:r>
          </a:p>
          <a:p>
            <a:pPr marL="171450" indent="-171450">
              <a:buFont typeface="Arial" panose="020B0604020202020204" pitchFamily="34" charset="0"/>
              <a:buChar char="•"/>
            </a:pPr>
            <a:r>
              <a:rPr lang="en-GB"/>
              <a:t>Repeat each other in different terms</a:t>
            </a:r>
          </a:p>
          <a:p>
            <a:pPr marL="171450" indent="-171450">
              <a:buFont typeface="Arial" panose="020B0604020202020204" pitchFamily="34" charset="0"/>
              <a:buChar char="•"/>
            </a:pPr>
            <a:r>
              <a:rPr lang="en-GB"/>
              <a:t>Be a list of things related to an unspecified way to your topic</a:t>
            </a:r>
          </a:p>
          <a:p>
            <a:pPr marL="171450" indent="-171450">
              <a:buFont typeface="Arial" panose="020B0604020202020204" pitchFamily="34" charset="0"/>
              <a:buChar char="•"/>
            </a:pPr>
            <a:endParaRPr lang="en-GB"/>
          </a:p>
          <a:p>
            <a:pPr marL="171450" indent="-171450">
              <a:buFont typeface="Arial" panose="020B0604020202020204" pitchFamily="34" charset="0"/>
              <a:buChar char="•"/>
            </a:pPr>
            <a:r>
              <a:rPr lang="en-GB"/>
              <a:t>They can be numbered so that each reads as an individual statement to convey its intentions </a:t>
            </a:r>
          </a:p>
          <a:p>
            <a:pPr marL="171450" indent="-171450">
              <a:buFont typeface="Arial" panose="020B0604020202020204" pitchFamily="34" charset="0"/>
              <a:buChar char="•"/>
            </a:pPr>
            <a:endParaRPr lang="en-GB"/>
          </a:p>
          <a:p>
            <a:pPr marL="0" indent="0">
              <a:buFont typeface="Arial" panose="020B0604020202020204" pitchFamily="34" charset="0"/>
              <a:buNone/>
            </a:pPr>
            <a:r>
              <a:rPr lang="en-GB"/>
              <a:t>Finally</a:t>
            </a:r>
          </a:p>
          <a:p>
            <a:pPr marL="171450" indent="-171450">
              <a:buFont typeface="Arial" panose="020B0604020202020204" pitchFamily="34" charset="0"/>
              <a:buChar char="•"/>
            </a:pPr>
            <a:r>
              <a:rPr lang="en-GB"/>
              <a:t>The dissertation aim,  objectives and  research question must be aligned</a:t>
            </a:r>
          </a:p>
        </p:txBody>
      </p:sp>
      <p:sp>
        <p:nvSpPr>
          <p:cNvPr id="4" name="Slide Number Placeholder 3"/>
          <p:cNvSpPr>
            <a:spLocks noGrp="1"/>
          </p:cNvSpPr>
          <p:nvPr>
            <p:ph type="sldNum" sz="quarter" idx="5"/>
          </p:nvPr>
        </p:nvSpPr>
        <p:spPr/>
        <p:txBody>
          <a:bodyPr/>
          <a:lstStyle/>
          <a:p>
            <a:fld id="{D2EC847A-7DAE-4150-8492-BD754CE2926B}" type="slidenum">
              <a:rPr lang="en-GB" smtClean="0"/>
              <a:t>53</a:t>
            </a:fld>
            <a:endParaRPr lang="en-GB"/>
          </a:p>
        </p:txBody>
      </p:sp>
    </p:spTree>
    <p:extLst>
      <p:ext uri="{BB962C8B-B14F-4D97-AF65-F5344CB8AC3E}">
        <p14:creationId xmlns:p14="http://schemas.microsoft.com/office/powerpoint/2010/main" val="39199129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Purpose of this first chapter – provide necessary background/context to your research problem</a:t>
            </a:r>
          </a:p>
          <a:p>
            <a:r>
              <a:rPr lang="en-GB"/>
              <a:t>No rules for research question – be creative – think about it carefully and think about the depth of your understanding of the problem</a:t>
            </a:r>
          </a:p>
          <a:p>
            <a:endParaRPr lang="en-GB"/>
          </a:p>
          <a:p>
            <a:r>
              <a:rPr lang="en-GB"/>
              <a:t>What to cover in your introduction:</a:t>
            </a:r>
          </a:p>
          <a:p>
            <a:r>
              <a:rPr lang="en-GB"/>
              <a:t>Research problem</a:t>
            </a:r>
          </a:p>
          <a:p>
            <a:r>
              <a:rPr lang="en-GB"/>
              <a:t>Context for your research Question – show its necessity and importance in the research area</a:t>
            </a:r>
          </a:p>
          <a:p>
            <a:r>
              <a:rPr lang="en-GB"/>
              <a:t>Provide rationale for the study – why do you want to do it, why </a:t>
            </a:r>
            <a:r>
              <a:rPr lang="en-GB" err="1"/>
              <a:t>si</a:t>
            </a:r>
            <a:r>
              <a:rPr lang="en-GB"/>
              <a:t> it worth doing?</a:t>
            </a:r>
          </a:p>
          <a:p>
            <a:r>
              <a:rPr lang="en-GB"/>
              <a:t>Describe the major issues that you will have to address</a:t>
            </a:r>
          </a:p>
          <a:p>
            <a:r>
              <a:rPr lang="en-GB"/>
              <a:t>Set any boundaries to provide a clear focus</a:t>
            </a:r>
          </a:p>
          <a:p>
            <a:r>
              <a:rPr lang="en-GB"/>
              <a:t>Don’t forget to provide definitions of key concepts</a:t>
            </a:r>
          </a:p>
        </p:txBody>
      </p:sp>
      <p:sp>
        <p:nvSpPr>
          <p:cNvPr id="4" name="Slide Number Placeholder 3"/>
          <p:cNvSpPr>
            <a:spLocks noGrp="1"/>
          </p:cNvSpPr>
          <p:nvPr>
            <p:ph type="sldNum" sz="quarter" idx="5"/>
          </p:nvPr>
        </p:nvSpPr>
        <p:spPr/>
        <p:txBody>
          <a:bodyPr/>
          <a:lstStyle/>
          <a:p>
            <a:fld id="{D2EC847A-7DAE-4150-8492-BD754CE2926B}" type="slidenum">
              <a:rPr lang="en-GB" smtClean="0"/>
              <a:t>54</a:t>
            </a:fld>
            <a:endParaRPr lang="en-GB"/>
          </a:p>
        </p:txBody>
      </p:sp>
    </p:spTree>
    <p:extLst>
      <p:ext uri="{BB962C8B-B14F-4D97-AF65-F5344CB8AC3E}">
        <p14:creationId xmlns:p14="http://schemas.microsoft.com/office/powerpoint/2010/main" val="38139469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One of the larger parts of your research and one of the biggest chapters that you will write.</a:t>
            </a:r>
          </a:p>
          <a:p>
            <a:endParaRPr lang="en-GB"/>
          </a:p>
          <a:p>
            <a:r>
              <a:rPr lang="en-GB"/>
              <a:t>More detailed information will be provided in a lesson specifically looking at Literature review</a:t>
            </a:r>
          </a:p>
          <a:p>
            <a:endParaRPr lang="en-GB"/>
          </a:p>
          <a:p>
            <a:r>
              <a:rPr lang="en-GB"/>
              <a:t>Ways to approach:</a:t>
            </a:r>
          </a:p>
          <a:p>
            <a:endParaRPr lang="en-GB"/>
          </a:p>
          <a:p>
            <a:pPr>
              <a:buFont typeface="Arial" panose="020B0604020202020204" pitchFamily="34" charset="0"/>
              <a:buChar char="•"/>
            </a:pPr>
            <a:r>
              <a:rPr lang="en-GB" sz="1200"/>
              <a:t>Use chosen research question as basis for literature scope – a starting point for you</a:t>
            </a:r>
          </a:p>
          <a:p>
            <a:pPr>
              <a:buFont typeface="Arial" panose="020B0604020202020204" pitchFamily="34" charset="0"/>
              <a:buChar char="•"/>
            </a:pPr>
            <a:r>
              <a:rPr lang="en-GB" sz="1200"/>
              <a:t> You should review the related literature and provide a rationale for your own study -  give your proposal purpose, identify gaps and critically explore the literature that’s already out there</a:t>
            </a:r>
          </a:p>
          <a:p>
            <a:pPr>
              <a:buFont typeface="Arial" panose="020B0604020202020204" pitchFamily="34" charset="0"/>
              <a:buChar char="•"/>
            </a:pPr>
            <a:r>
              <a:rPr lang="en-GB" sz="1200" b="1"/>
              <a:t>Concise</a:t>
            </a:r>
          </a:p>
          <a:p>
            <a:pPr lvl="1">
              <a:buFont typeface="Arial" panose="020B0604020202020204" pitchFamily="34" charset="0"/>
              <a:buChar char="•"/>
            </a:pPr>
            <a:r>
              <a:rPr lang="en-GB" sz="1200"/>
              <a:t>Your lit review will not necessarily include every study reported in a particular area but should be a selective account of major studies that have been undertaken or authoratively written about. </a:t>
            </a:r>
          </a:p>
          <a:p>
            <a:pPr lvl="1">
              <a:buFont typeface="Arial" panose="020B0604020202020204" pitchFamily="34" charset="0"/>
              <a:buChar char="•"/>
            </a:pPr>
            <a:r>
              <a:rPr lang="en-GB" sz="1200"/>
              <a:t>It is NOT a history lesson for your reader – so steer away from this.</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55</a:t>
            </a:fld>
            <a:endParaRPr lang="en-GB"/>
          </a:p>
        </p:txBody>
      </p:sp>
    </p:spTree>
    <p:extLst>
      <p:ext uri="{BB962C8B-B14F-4D97-AF65-F5344CB8AC3E}">
        <p14:creationId xmlns:p14="http://schemas.microsoft.com/office/powerpoint/2010/main" val="1313067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section is very important as it provides an overview of how you are going to carryout your research or how you plan to address your research question</a:t>
            </a:r>
          </a:p>
          <a:p>
            <a:r>
              <a:rPr lang="en-GB"/>
              <a:t>It will provide a plan of your work and describe the activities you feel are necessary to complete your project</a:t>
            </a:r>
          </a:p>
          <a:p>
            <a:r>
              <a:rPr lang="en-GB"/>
              <a:t>It should contain sufficient information for the marker to determine whether the methodology is sound and appropriate</a:t>
            </a:r>
          </a:p>
          <a:p>
            <a:r>
              <a:rPr lang="en-GB"/>
              <a:t>In this section you should make a case to show that your approach is the most appropriate and valid way of addressing the research question.</a:t>
            </a:r>
          </a:p>
          <a:p>
            <a:endParaRPr lang="en-GB"/>
          </a:p>
          <a:p>
            <a:r>
              <a:rPr lang="en-GB"/>
              <a:t>NO RESULTS are given at the proposal stage as you haven’t started on it yet – however you need to give some idea about what kind of data you will be collecting and what statistical procedures will be used in order to answer the question</a:t>
            </a:r>
          </a:p>
          <a:p>
            <a:endParaRPr lang="en-GB"/>
          </a:p>
          <a:p>
            <a:r>
              <a:rPr lang="en-GB"/>
              <a:t>Ethical issues and risks – you may mention the limitations and weaknesses of the research which may justify some issues that will occur ( e.g. COVID)</a:t>
            </a:r>
          </a:p>
          <a:p>
            <a:r>
              <a:rPr lang="en-GB"/>
              <a:t>Every student will be required to submit an ethics form – so its relevant to highlight any issues you may have at this early stage and which can be addressed when you submit your ethics form</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56</a:t>
            </a:fld>
            <a:endParaRPr lang="en-GB"/>
          </a:p>
        </p:txBody>
      </p:sp>
    </p:spTree>
    <p:extLst>
      <p:ext uri="{BB962C8B-B14F-4D97-AF65-F5344CB8AC3E}">
        <p14:creationId xmlns:p14="http://schemas.microsoft.com/office/powerpoint/2010/main" val="31473349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Finally</a:t>
            </a:r>
          </a:p>
          <a:p>
            <a:endParaRPr lang="en-GB"/>
          </a:p>
          <a:p>
            <a:r>
              <a:rPr lang="en-GB"/>
              <a:t>What will be the outcomes of your research – </a:t>
            </a:r>
          </a:p>
          <a:p>
            <a:r>
              <a:rPr lang="en-GB"/>
              <a:t>Ask yourself :</a:t>
            </a:r>
          </a:p>
          <a:p>
            <a:pPr>
              <a:buFont typeface="Arial" panose="020B0604020202020204" pitchFamily="34" charset="0"/>
              <a:buChar char="•"/>
            </a:pPr>
            <a:r>
              <a:rPr lang="en-GB" sz="1200"/>
              <a:t>Who would be interested in your dissertation and its findings?</a:t>
            </a:r>
          </a:p>
          <a:p>
            <a:pPr>
              <a:buFont typeface="Arial" panose="020B0604020202020204" pitchFamily="34" charset="0"/>
              <a:buChar char="•"/>
            </a:pPr>
            <a:r>
              <a:rPr lang="en-GB" sz="1200"/>
              <a:t> Is there potential for future research on the subject?</a:t>
            </a:r>
          </a:p>
          <a:p>
            <a:pPr>
              <a:buFont typeface="Arial" panose="020B0604020202020204" pitchFamily="34" charset="0"/>
              <a:buChar char="•"/>
            </a:pPr>
            <a:r>
              <a:rPr lang="en-GB" sz="1200"/>
              <a:t> Does it provide new avenues of research? Support current strategies/decision-making?</a:t>
            </a:r>
          </a:p>
          <a:p>
            <a:pPr>
              <a:buFont typeface="Arial" panose="020B0604020202020204" pitchFamily="34" charset="0"/>
              <a:buChar char="•"/>
            </a:pPr>
            <a:r>
              <a:rPr lang="en-GB" sz="1200"/>
              <a:t> Demonstrate your awareness of its contribution to that area of research</a:t>
            </a:r>
          </a:p>
          <a:p>
            <a:pPr>
              <a:buFont typeface="Arial" panose="020B0604020202020204" pitchFamily="34" charset="0"/>
              <a:buChar char="•"/>
            </a:pPr>
            <a:r>
              <a:rPr lang="en-GB" sz="1200">
                <a:solidFill>
                  <a:schemeClr val="tx1"/>
                </a:solidFill>
              </a:rPr>
              <a:t> ‘So what?’</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58</a:t>
            </a:fld>
            <a:endParaRPr lang="en-GB"/>
          </a:p>
        </p:txBody>
      </p:sp>
    </p:spTree>
    <p:extLst>
      <p:ext uri="{BB962C8B-B14F-4D97-AF65-F5344CB8AC3E}">
        <p14:creationId xmlns:p14="http://schemas.microsoft.com/office/powerpoint/2010/main" val="4104148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Does anyone need any input on referencing or a refresher lesson – timetabled!</a:t>
            </a:r>
          </a:p>
          <a:p>
            <a:endParaRPr lang="en-GB"/>
          </a:p>
          <a:p>
            <a:r>
              <a:rPr lang="en-GB"/>
              <a:t>How are you going to keep on top of your bibliography/reference lists?? Start it early</a:t>
            </a:r>
          </a:p>
          <a:p>
            <a:r>
              <a:rPr lang="en-GB"/>
              <a:t>Are you going to use software to assist you or the old fashioned way of doing it by hand?</a:t>
            </a:r>
          </a:p>
          <a:p>
            <a:endParaRPr lang="en-GB"/>
          </a:p>
          <a:p>
            <a:r>
              <a:rPr lang="en-GB"/>
              <a:t>Either way – referencing is very important at this stage and will be scrutinised in your final submission so needs to be spot on</a:t>
            </a:r>
          </a:p>
        </p:txBody>
      </p:sp>
      <p:sp>
        <p:nvSpPr>
          <p:cNvPr id="4" name="Slide Number Placeholder 3"/>
          <p:cNvSpPr>
            <a:spLocks noGrp="1"/>
          </p:cNvSpPr>
          <p:nvPr>
            <p:ph type="sldNum" sz="quarter" idx="5"/>
          </p:nvPr>
        </p:nvSpPr>
        <p:spPr/>
        <p:txBody>
          <a:bodyPr/>
          <a:lstStyle/>
          <a:p>
            <a:fld id="{D2EC847A-7DAE-4150-8492-BD754CE2926B}" type="slidenum">
              <a:rPr lang="en-GB" smtClean="0"/>
              <a:t>59</a:t>
            </a:fld>
            <a:endParaRPr lang="en-GB"/>
          </a:p>
        </p:txBody>
      </p:sp>
    </p:spTree>
    <p:extLst>
      <p:ext uri="{BB962C8B-B14F-4D97-AF65-F5344CB8AC3E}">
        <p14:creationId xmlns:p14="http://schemas.microsoft.com/office/powerpoint/2010/main" val="12869396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That’s a brief overview of the module.</a:t>
            </a:r>
          </a:p>
          <a:p>
            <a:endParaRPr lang="en-GB"/>
          </a:p>
          <a:p>
            <a:r>
              <a:rPr lang="en-GB"/>
              <a:t>Each element of the dissertation process will be the subject of a lesson over the coming weeks.</a:t>
            </a:r>
          </a:p>
          <a:p>
            <a:r>
              <a:rPr lang="en-GB"/>
              <a:t>And resources will be posted on </a:t>
            </a:r>
            <a:r>
              <a:rPr lang="en-GB" err="1"/>
              <a:t>moodle</a:t>
            </a:r>
            <a:r>
              <a:rPr lang="en-GB"/>
              <a:t> at the end of each lesson so that you can dip in and out or refer back to specific points.</a:t>
            </a:r>
          </a:p>
          <a:p>
            <a:endParaRPr lang="en-GB"/>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60</a:t>
            </a:fld>
            <a:endParaRPr lang="en-GB"/>
          </a:p>
        </p:txBody>
      </p:sp>
    </p:spTree>
    <p:extLst>
      <p:ext uri="{BB962C8B-B14F-4D97-AF65-F5344CB8AC3E}">
        <p14:creationId xmlns:p14="http://schemas.microsoft.com/office/powerpoint/2010/main" val="18327053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r>
              <a:rPr lang="en-GB"/>
              <a:t>The university requires the submission of the dissertation to follow an agreed structure:</a:t>
            </a:r>
          </a:p>
          <a:p>
            <a:endParaRPr lang="en-GB"/>
          </a:p>
          <a:p>
            <a:r>
              <a:rPr lang="en-GB"/>
              <a:t>The following sections will appear in the final dissertation/project document submitted</a:t>
            </a:r>
          </a:p>
          <a:p>
            <a:r>
              <a:rPr lang="en-GB"/>
              <a:t>( doesn’t include your proposal or ethics form) – keep to the accepted structure!</a:t>
            </a:r>
          </a:p>
          <a:p>
            <a:endParaRPr lang="en-GB"/>
          </a:p>
          <a:p>
            <a:r>
              <a:rPr lang="en-GB"/>
              <a:t>Front sheet</a:t>
            </a:r>
          </a:p>
          <a:p>
            <a:r>
              <a:rPr lang="en-GB"/>
              <a:t>Declarations</a:t>
            </a:r>
          </a:p>
          <a:p>
            <a:r>
              <a:rPr lang="en-GB"/>
              <a:t>Acknowledgements</a:t>
            </a:r>
          </a:p>
          <a:p>
            <a:r>
              <a:rPr lang="en-GB"/>
              <a:t>Contents</a:t>
            </a:r>
          </a:p>
          <a:p>
            <a:r>
              <a:rPr lang="en-GB"/>
              <a:t>Abstract</a:t>
            </a:r>
          </a:p>
          <a:p>
            <a:r>
              <a:rPr lang="en-GB"/>
              <a:t>Introduction</a:t>
            </a:r>
          </a:p>
          <a:p>
            <a:r>
              <a:rPr lang="en-GB"/>
              <a:t>Literature review</a:t>
            </a:r>
          </a:p>
          <a:p>
            <a:r>
              <a:rPr lang="en-GB"/>
              <a:t>Research methodology</a:t>
            </a:r>
          </a:p>
          <a:p>
            <a:r>
              <a:rPr lang="en-GB"/>
              <a:t>Analysis of results</a:t>
            </a:r>
          </a:p>
          <a:p>
            <a:r>
              <a:rPr lang="en-GB"/>
              <a:t>Conclusion and recommendations</a:t>
            </a:r>
          </a:p>
          <a:p>
            <a:r>
              <a:rPr lang="en-GB"/>
              <a:t>Bibliography</a:t>
            </a:r>
          </a:p>
          <a:p>
            <a:r>
              <a:rPr lang="en-GB" err="1"/>
              <a:t>Appendicies</a:t>
            </a:r>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61</a:t>
            </a:fld>
            <a:endParaRPr lang="en-GB"/>
          </a:p>
        </p:txBody>
      </p:sp>
    </p:spTree>
    <p:extLst>
      <p:ext uri="{BB962C8B-B14F-4D97-AF65-F5344CB8AC3E}">
        <p14:creationId xmlns:p14="http://schemas.microsoft.com/office/powerpoint/2010/main" val="24422837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UWTSD template will be provided in relation to the Ethics form</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62</a:t>
            </a:fld>
            <a:endParaRPr lang="en-GB"/>
          </a:p>
        </p:txBody>
      </p:sp>
    </p:spTree>
    <p:extLst>
      <p:ext uri="{BB962C8B-B14F-4D97-AF65-F5344CB8AC3E}">
        <p14:creationId xmlns:p14="http://schemas.microsoft.com/office/powerpoint/2010/main" val="24380292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09/09/2024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09/09/2024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09/09/2024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09/09/2024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09/09/2024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09/09/2024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09/09/2024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09/09/2024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09/09/2024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09/09/2024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09/09/2024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09/09/2024</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1143000" y="1379241"/>
            <a:ext cx="10363200" cy="3179507"/>
          </a:xfrm>
        </p:spPr>
        <p:txBody>
          <a:bodyPr>
            <a:normAutofit/>
          </a:bodyPr>
          <a:lstStyle/>
          <a:p>
            <a:r>
              <a:rPr lang="en-GB" b="1" dirty="0"/>
              <a:t>MBA </a:t>
            </a:r>
            <a:br>
              <a:rPr lang="en-GB" b="1" dirty="0"/>
            </a:br>
            <a:r>
              <a:rPr lang="en-GB" b="1" dirty="0">
                <a:solidFill>
                  <a:schemeClr val="bg1"/>
                </a:solidFill>
              </a:rPr>
              <a:t>Dissertation Module – Introduction</a:t>
            </a:r>
            <a:br>
              <a:rPr lang="en-GB" b="1" dirty="0"/>
            </a:br>
            <a:endParaRPr lang="en-GB" b="1" dirty="0">
              <a:solidFill>
                <a:schemeClr val="bg1"/>
              </a:solidFill>
            </a:endParaRP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solidFill>
            <a:srgbClr val="002060"/>
          </a:solidFill>
        </p:spPr>
        <p:txBody>
          <a:bodyPr/>
          <a:lstStyle/>
          <a:p>
            <a:r>
              <a:rPr lang="en-GB">
                <a:solidFill>
                  <a:schemeClr val="bg1"/>
                </a:solidFill>
              </a:rPr>
              <a:t>Learning outcomes</a:t>
            </a:r>
          </a:p>
        </p:txBody>
      </p:sp>
      <p:sp>
        <p:nvSpPr>
          <p:cNvPr id="3" name="Content Placeholder 2">
            <a:extLst>
              <a:ext uri="{FF2B5EF4-FFF2-40B4-BE49-F238E27FC236}">
                <a16:creationId xmlns:a16="http://schemas.microsoft.com/office/drawing/2014/main" id="{4358918E-1024-4B7B-87D5-A2EA36C0AA5F}"/>
              </a:ext>
            </a:extLst>
          </p:cNvPr>
          <p:cNvSpPr>
            <a:spLocks noGrp="1"/>
          </p:cNvSpPr>
          <p:nvPr>
            <p:ph idx="1"/>
          </p:nvPr>
        </p:nvSpPr>
        <p:spPr/>
        <p:txBody>
          <a:bodyPr/>
          <a:lstStyle/>
          <a:p>
            <a:r>
              <a:rPr lang="en-GB"/>
              <a:t>Provide an overview of the dissertation module</a:t>
            </a:r>
          </a:p>
          <a:p>
            <a:r>
              <a:rPr lang="en-GB"/>
              <a:t>Introduce students to the requirements of a ‘Dissertation proposal’</a:t>
            </a:r>
          </a:p>
          <a:p>
            <a:endParaRPr lang="en-GB"/>
          </a:p>
          <a:p>
            <a:pPr marL="0" indent="0">
              <a:buNone/>
            </a:pPr>
            <a:endParaRPr lang="en-GB"/>
          </a:p>
        </p:txBody>
      </p:sp>
      <p:pic>
        <p:nvPicPr>
          <p:cNvPr id="4" name="Picture 3">
            <a:extLst>
              <a:ext uri="{FF2B5EF4-FFF2-40B4-BE49-F238E27FC236}">
                <a16:creationId xmlns:a16="http://schemas.microsoft.com/office/drawing/2014/main" id="{F8B4E12A-9266-4924-8285-0E7CC7CF3D5B}"/>
              </a:ext>
            </a:extLst>
          </p:cNvPr>
          <p:cNvPicPr>
            <a:picLocks noChangeAspect="1"/>
          </p:cNvPicPr>
          <p:nvPr/>
        </p:nvPicPr>
        <p:blipFill>
          <a:blip r:embed="rId2"/>
          <a:stretch>
            <a:fillRect/>
          </a:stretch>
        </p:blipFill>
        <p:spPr>
          <a:xfrm>
            <a:off x="4886325" y="3197225"/>
            <a:ext cx="2419350" cy="1885950"/>
          </a:xfrm>
          <a:prstGeom prst="rect">
            <a:avLst/>
          </a:prstGeom>
        </p:spPr>
      </p:pic>
    </p:spTree>
    <p:extLst>
      <p:ext uri="{BB962C8B-B14F-4D97-AF65-F5344CB8AC3E}">
        <p14:creationId xmlns:p14="http://schemas.microsoft.com/office/powerpoint/2010/main" val="3451093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p:txBody>
          <a:bodyPr/>
          <a:lstStyle/>
          <a:p>
            <a:r>
              <a:rPr lang="en-GB"/>
              <a:t>Module Introduction </a:t>
            </a:r>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p:txBody>
          <a:bodyPr>
            <a:normAutofit/>
          </a:bodyPr>
          <a:lstStyle/>
          <a:p>
            <a:pPr marL="0" indent="0">
              <a:buNone/>
            </a:pPr>
            <a:r>
              <a:rPr lang="en-GB"/>
              <a:t>What is a dissertation?</a:t>
            </a:r>
          </a:p>
          <a:p>
            <a:pPr marL="0" indent="0">
              <a:buNone/>
            </a:pPr>
            <a:endParaRPr lang="en-GB"/>
          </a:p>
          <a:p>
            <a:pPr marL="0" indent="0">
              <a:buNone/>
            </a:pPr>
            <a:endParaRPr lang="en-GB"/>
          </a:p>
          <a:p>
            <a:pPr marL="0" indent="0">
              <a:buNone/>
            </a:pPr>
            <a:endParaRPr lang="en-GB"/>
          </a:p>
          <a:p>
            <a:pPr marL="0" indent="0">
              <a:buNone/>
            </a:pPr>
            <a:endParaRPr lang="en-GB"/>
          </a:p>
        </p:txBody>
      </p:sp>
      <p:sp>
        <p:nvSpPr>
          <p:cNvPr id="6" name="Content Placeholder 5">
            <a:extLst>
              <a:ext uri="{FF2B5EF4-FFF2-40B4-BE49-F238E27FC236}">
                <a16:creationId xmlns:a16="http://schemas.microsoft.com/office/drawing/2014/main" id="{CE5D857B-B3EB-42A9-9378-BB924DA2D331}"/>
              </a:ext>
            </a:extLst>
          </p:cNvPr>
          <p:cNvSpPr>
            <a:spLocks noGrp="1"/>
          </p:cNvSpPr>
          <p:nvPr>
            <p:ph sz="half" idx="2"/>
          </p:nvPr>
        </p:nvSpPr>
        <p:spPr/>
        <p:txBody>
          <a:bodyPr>
            <a:normAutofit/>
          </a:bodyPr>
          <a:lstStyle/>
          <a:p>
            <a:r>
              <a:rPr lang="en-GB"/>
              <a:t>‘</a:t>
            </a:r>
            <a:r>
              <a:rPr lang="en-GB" i="1">
                <a:solidFill>
                  <a:srgbClr val="0070C0"/>
                </a:solidFill>
              </a:rPr>
              <a:t>A long essay on a particular subject, especially written for a university degree’</a:t>
            </a:r>
          </a:p>
          <a:p>
            <a:r>
              <a:rPr lang="en-GB"/>
              <a:t>‘</a:t>
            </a:r>
            <a:r>
              <a:rPr lang="en-GB" i="1">
                <a:solidFill>
                  <a:srgbClr val="002060"/>
                </a:solidFill>
              </a:rPr>
              <a:t>A large research project undertaken at the end of a degree – involving in-depth consideration of a problem or question chosen by the student’ </a:t>
            </a:r>
          </a:p>
        </p:txBody>
      </p:sp>
      <p:pic>
        <p:nvPicPr>
          <p:cNvPr id="7" name="Picture 6">
            <a:extLst>
              <a:ext uri="{FF2B5EF4-FFF2-40B4-BE49-F238E27FC236}">
                <a16:creationId xmlns:a16="http://schemas.microsoft.com/office/drawing/2014/main" id="{DFC39B75-1596-4982-9B12-33046D681D16}"/>
              </a:ext>
            </a:extLst>
          </p:cNvPr>
          <p:cNvPicPr>
            <a:picLocks noChangeAspect="1"/>
          </p:cNvPicPr>
          <p:nvPr/>
        </p:nvPicPr>
        <p:blipFill>
          <a:blip r:embed="rId3"/>
          <a:stretch>
            <a:fillRect/>
          </a:stretch>
        </p:blipFill>
        <p:spPr>
          <a:xfrm>
            <a:off x="1635125" y="2436054"/>
            <a:ext cx="3173942" cy="2474175"/>
          </a:xfrm>
          <a:prstGeom prst="rect">
            <a:avLst/>
          </a:prstGeom>
        </p:spPr>
      </p:pic>
    </p:spTree>
    <p:extLst>
      <p:ext uri="{BB962C8B-B14F-4D97-AF65-F5344CB8AC3E}">
        <p14:creationId xmlns:p14="http://schemas.microsoft.com/office/powerpoint/2010/main" val="2511280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C6D3967-7E7A-4E66-A2A5-4EC792EDDA5D}"/>
              </a:ext>
            </a:extLst>
          </p:cNvPr>
          <p:cNvSpPr>
            <a:spLocks noGrp="1"/>
          </p:cNvSpPr>
          <p:nvPr>
            <p:ph type="title"/>
          </p:nvPr>
        </p:nvSpPr>
        <p:spPr>
          <a:solidFill>
            <a:srgbClr val="002060"/>
          </a:solidFill>
        </p:spPr>
        <p:txBody>
          <a:bodyPr>
            <a:normAutofit/>
          </a:bodyPr>
          <a:lstStyle/>
          <a:p>
            <a:r>
              <a:rPr lang="en-GB">
                <a:solidFill>
                  <a:schemeClr val="bg1"/>
                </a:solidFill>
              </a:rPr>
              <a:t>MBA – dissertation aim</a:t>
            </a:r>
          </a:p>
        </p:txBody>
      </p:sp>
      <p:sp>
        <p:nvSpPr>
          <p:cNvPr id="5" name="Content Placeholder 4">
            <a:extLst>
              <a:ext uri="{FF2B5EF4-FFF2-40B4-BE49-F238E27FC236}">
                <a16:creationId xmlns:a16="http://schemas.microsoft.com/office/drawing/2014/main" id="{BFECC604-6C3D-4417-ADD9-38375DBEBE05}"/>
              </a:ext>
            </a:extLst>
          </p:cNvPr>
          <p:cNvSpPr>
            <a:spLocks noGrp="1"/>
          </p:cNvSpPr>
          <p:nvPr>
            <p:ph sz="half" idx="1"/>
          </p:nvPr>
        </p:nvSpPr>
        <p:spPr/>
        <p:txBody>
          <a:bodyPr vert="horz" lIns="91440" tIns="45720" rIns="91440" bIns="45720" rtlCol="0" anchor="t">
            <a:normAutofit/>
          </a:bodyPr>
          <a:lstStyle/>
          <a:p>
            <a:r>
              <a:rPr lang="en-GB" b="1"/>
              <a:t>Aim</a:t>
            </a:r>
            <a:r>
              <a:rPr lang="en-GB"/>
              <a:t> – </a:t>
            </a:r>
            <a:r>
              <a:rPr lang="en-GB" sz="2400" i="1"/>
              <a:t>to provide the student with the opportunity to produce a substantial specialist body of work which has been instigated , developed and produced as a consequence of their own research initiative and relates to the pathway specialism.</a:t>
            </a:r>
          </a:p>
        </p:txBody>
      </p:sp>
      <p:pic>
        <p:nvPicPr>
          <p:cNvPr id="7" name="Content Placeholder 6">
            <a:extLst>
              <a:ext uri="{FF2B5EF4-FFF2-40B4-BE49-F238E27FC236}">
                <a16:creationId xmlns:a16="http://schemas.microsoft.com/office/drawing/2014/main" id="{3529B6F9-F4B2-4B6F-AA3F-6E4E350B70E6}"/>
              </a:ext>
            </a:extLst>
          </p:cNvPr>
          <p:cNvPicPr>
            <a:picLocks noGrp="1" noChangeAspect="1"/>
          </p:cNvPicPr>
          <p:nvPr>
            <p:ph sz="half" idx="2"/>
          </p:nvPr>
        </p:nvPicPr>
        <p:blipFill>
          <a:blip r:embed="rId3"/>
          <a:stretch>
            <a:fillRect/>
          </a:stretch>
        </p:blipFill>
        <p:spPr>
          <a:xfrm>
            <a:off x="6435140" y="1803224"/>
            <a:ext cx="5147260" cy="3425268"/>
          </a:xfrm>
          <a:prstGeom prst="rect">
            <a:avLst/>
          </a:prstGeom>
        </p:spPr>
      </p:pic>
    </p:spTree>
    <p:extLst>
      <p:ext uri="{BB962C8B-B14F-4D97-AF65-F5344CB8AC3E}">
        <p14:creationId xmlns:p14="http://schemas.microsoft.com/office/powerpoint/2010/main" val="12503442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7BE89-2F1E-5F7F-5C49-E24DA8897229}"/>
              </a:ext>
            </a:extLst>
          </p:cNvPr>
          <p:cNvSpPr>
            <a:spLocks noGrp="1"/>
          </p:cNvSpPr>
          <p:nvPr>
            <p:ph type="title"/>
          </p:nvPr>
        </p:nvSpPr>
        <p:spPr>
          <a:solidFill>
            <a:srgbClr val="002060"/>
          </a:solidFill>
        </p:spPr>
        <p:txBody>
          <a:bodyPr/>
          <a:lstStyle/>
          <a:p>
            <a:r>
              <a:rPr lang="en-GB">
                <a:solidFill>
                  <a:schemeClr val="bg1"/>
                </a:solidFill>
              </a:rPr>
              <a:t>The Challenge…</a:t>
            </a:r>
          </a:p>
        </p:txBody>
      </p:sp>
      <p:sp>
        <p:nvSpPr>
          <p:cNvPr id="3" name="Content Placeholder 2">
            <a:extLst>
              <a:ext uri="{FF2B5EF4-FFF2-40B4-BE49-F238E27FC236}">
                <a16:creationId xmlns:a16="http://schemas.microsoft.com/office/drawing/2014/main" id="{C38A02A8-25FE-DD9A-F3E5-3428302CDC35}"/>
              </a:ext>
            </a:extLst>
          </p:cNvPr>
          <p:cNvSpPr>
            <a:spLocks noGrp="1"/>
          </p:cNvSpPr>
          <p:nvPr>
            <p:ph idx="1"/>
          </p:nvPr>
        </p:nvSpPr>
        <p:spPr>
          <a:xfrm>
            <a:off x="609600" y="1600201"/>
            <a:ext cx="9144000" cy="3917032"/>
          </a:xfrm>
        </p:spPr>
        <p:txBody>
          <a:bodyPr>
            <a:normAutofit fontScale="92500" lnSpcReduction="20000"/>
          </a:bodyPr>
          <a:lstStyle/>
          <a:p>
            <a:r>
              <a:rPr lang="en-GB"/>
              <a:t>Writing a dissertation is a creative challenge of your programme</a:t>
            </a:r>
          </a:p>
          <a:p>
            <a:r>
              <a:rPr lang="en-GB"/>
              <a:t>Opportunity to prove your ability to implement the knowledge acquired and to carry out in-depth research</a:t>
            </a:r>
          </a:p>
          <a:p>
            <a:r>
              <a:rPr lang="en-GB"/>
              <a:t>Make an original contribution to knowledge</a:t>
            </a:r>
          </a:p>
          <a:p>
            <a:r>
              <a:rPr lang="en-GB"/>
              <a:t>Demonstrate technical knowledge acquired from programme and apply it analytically to an academic/business related problem</a:t>
            </a:r>
          </a:p>
          <a:p>
            <a:endParaRPr lang="en-GB"/>
          </a:p>
        </p:txBody>
      </p:sp>
      <p:pic>
        <p:nvPicPr>
          <p:cNvPr id="4" name="Picture 3">
            <a:extLst>
              <a:ext uri="{FF2B5EF4-FFF2-40B4-BE49-F238E27FC236}">
                <a16:creationId xmlns:a16="http://schemas.microsoft.com/office/drawing/2014/main" id="{9A790D98-97A9-2B2C-C54B-4C3ED6795C61}"/>
              </a:ext>
            </a:extLst>
          </p:cNvPr>
          <p:cNvPicPr>
            <a:picLocks noChangeAspect="1"/>
          </p:cNvPicPr>
          <p:nvPr/>
        </p:nvPicPr>
        <p:blipFill>
          <a:blip r:embed="rId3"/>
          <a:stretch>
            <a:fillRect/>
          </a:stretch>
        </p:blipFill>
        <p:spPr>
          <a:xfrm>
            <a:off x="10025429" y="2320467"/>
            <a:ext cx="1847850" cy="2476500"/>
          </a:xfrm>
          <a:prstGeom prst="rect">
            <a:avLst/>
          </a:prstGeom>
        </p:spPr>
      </p:pic>
    </p:spTree>
    <p:extLst>
      <p:ext uri="{BB962C8B-B14F-4D97-AF65-F5344CB8AC3E}">
        <p14:creationId xmlns:p14="http://schemas.microsoft.com/office/powerpoint/2010/main" val="28588748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F5EFA-BC35-4E62-A384-6CD1C2235E21}"/>
              </a:ext>
            </a:extLst>
          </p:cNvPr>
          <p:cNvSpPr>
            <a:spLocks noGrp="1"/>
          </p:cNvSpPr>
          <p:nvPr>
            <p:ph type="title"/>
          </p:nvPr>
        </p:nvSpPr>
        <p:spPr>
          <a:solidFill>
            <a:srgbClr val="002060"/>
          </a:solidFill>
        </p:spPr>
        <p:txBody>
          <a:bodyPr>
            <a:normAutofit/>
          </a:bodyPr>
          <a:lstStyle/>
          <a:p>
            <a:r>
              <a:rPr lang="en-GB">
                <a:solidFill>
                  <a:schemeClr val="bg1"/>
                </a:solidFill>
              </a:rPr>
              <a:t>Advantages of undertaking a dissertation</a:t>
            </a:r>
          </a:p>
        </p:txBody>
      </p:sp>
      <p:sp>
        <p:nvSpPr>
          <p:cNvPr id="3" name="Content Placeholder 2">
            <a:extLst>
              <a:ext uri="{FF2B5EF4-FFF2-40B4-BE49-F238E27FC236}">
                <a16:creationId xmlns:a16="http://schemas.microsoft.com/office/drawing/2014/main" id="{429DAD82-9A79-4EA3-8CD1-6BFA18C1B7C5}"/>
              </a:ext>
            </a:extLst>
          </p:cNvPr>
          <p:cNvSpPr>
            <a:spLocks noGrp="1"/>
          </p:cNvSpPr>
          <p:nvPr>
            <p:ph idx="1"/>
          </p:nvPr>
        </p:nvSpPr>
        <p:spPr/>
        <p:txBody>
          <a:bodyPr/>
          <a:lstStyle/>
          <a:p>
            <a:r>
              <a:rPr lang="en-GB"/>
              <a:t>Opportunity for you to identify and learn more about a particular topic that interest you</a:t>
            </a:r>
          </a:p>
          <a:p>
            <a:r>
              <a:rPr lang="en-GB"/>
              <a:t>Personal development within a specialisation  - current/future</a:t>
            </a:r>
          </a:p>
          <a:p>
            <a:r>
              <a:rPr lang="en-GB"/>
              <a:t>Personal Ownership</a:t>
            </a:r>
          </a:p>
          <a:p>
            <a:r>
              <a:rPr lang="en-GB"/>
              <a:t>Allocated supervisor</a:t>
            </a:r>
          </a:p>
        </p:txBody>
      </p:sp>
      <p:pic>
        <p:nvPicPr>
          <p:cNvPr id="4" name="Picture 3">
            <a:extLst>
              <a:ext uri="{FF2B5EF4-FFF2-40B4-BE49-F238E27FC236}">
                <a16:creationId xmlns:a16="http://schemas.microsoft.com/office/drawing/2014/main" id="{B57EDE6B-838F-9728-6C35-E8FA1FDA5492}"/>
              </a:ext>
            </a:extLst>
          </p:cNvPr>
          <p:cNvPicPr>
            <a:picLocks noChangeAspect="1"/>
          </p:cNvPicPr>
          <p:nvPr/>
        </p:nvPicPr>
        <p:blipFill>
          <a:blip r:embed="rId3"/>
          <a:stretch>
            <a:fillRect/>
          </a:stretch>
        </p:blipFill>
        <p:spPr>
          <a:xfrm>
            <a:off x="8021515" y="3228093"/>
            <a:ext cx="3560885" cy="2289140"/>
          </a:xfrm>
          <a:prstGeom prst="rect">
            <a:avLst/>
          </a:prstGeom>
        </p:spPr>
      </p:pic>
    </p:spTree>
    <p:extLst>
      <p:ext uri="{BB962C8B-B14F-4D97-AF65-F5344CB8AC3E}">
        <p14:creationId xmlns:p14="http://schemas.microsoft.com/office/powerpoint/2010/main" val="1861846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C2826-B635-4C6D-93DB-851F3FCDF791}"/>
              </a:ext>
            </a:extLst>
          </p:cNvPr>
          <p:cNvSpPr>
            <a:spLocks noGrp="1"/>
          </p:cNvSpPr>
          <p:nvPr>
            <p:ph type="title"/>
          </p:nvPr>
        </p:nvSpPr>
        <p:spPr>
          <a:solidFill>
            <a:srgbClr val="002060"/>
          </a:solidFill>
        </p:spPr>
        <p:txBody>
          <a:bodyPr/>
          <a:lstStyle/>
          <a:p>
            <a:r>
              <a:rPr lang="en-GB">
                <a:solidFill>
                  <a:schemeClr val="bg1"/>
                </a:solidFill>
              </a:rPr>
              <a:t>The Assignment Brief</a:t>
            </a:r>
          </a:p>
        </p:txBody>
      </p:sp>
      <p:sp>
        <p:nvSpPr>
          <p:cNvPr id="3" name="Content Placeholder 2">
            <a:extLst>
              <a:ext uri="{FF2B5EF4-FFF2-40B4-BE49-F238E27FC236}">
                <a16:creationId xmlns:a16="http://schemas.microsoft.com/office/drawing/2014/main" id="{84C0CAC5-02A4-42DA-B731-2566A246B41B}"/>
              </a:ext>
            </a:extLst>
          </p:cNvPr>
          <p:cNvSpPr>
            <a:spLocks noGrp="1"/>
          </p:cNvSpPr>
          <p:nvPr>
            <p:ph idx="1"/>
          </p:nvPr>
        </p:nvSpPr>
        <p:spPr/>
        <p:txBody>
          <a:bodyPr vert="horz" lIns="91440" tIns="45720" rIns="91440" bIns="45720" rtlCol="0" anchor="t">
            <a:normAutofit/>
          </a:bodyPr>
          <a:lstStyle/>
          <a:p>
            <a:r>
              <a:rPr lang="en-GB" dirty="0"/>
              <a:t>Write a 15,000 word dissertation</a:t>
            </a:r>
          </a:p>
          <a:p>
            <a:r>
              <a:rPr lang="en-GB" dirty="0"/>
              <a:t>Based on a topic of your choice – relevant to your degree programme</a:t>
            </a:r>
          </a:p>
          <a:p>
            <a:r>
              <a:rPr lang="en-GB" dirty="0"/>
              <a:t>3 distinct parts:</a:t>
            </a:r>
          </a:p>
          <a:p>
            <a:pPr lvl="1"/>
            <a:r>
              <a:rPr lang="en-GB" dirty="0"/>
              <a:t>Project proposal  – 1500 words</a:t>
            </a:r>
          </a:p>
          <a:p>
            <a:pPr lvl="1"/>
            <a:r>
              <a:rPr lang="en-GB" dirty="0"/>
              <a:t>Ethics  Form</a:t>
            </a:r>
          </a:p>
          <a:p>
            <a:pPr lvl="1"/>
            <a:r>
              <a:rPr lang="en-GB" dirty="0"/>
              <a:t>The project (100%) – 15,000 words</a:t>
            </a:r>
          </a:p>
        </p:txBody>
      </p:sp>
      <p:pic>
        <p:nvPicPr>
          <p:cNvPr id="4" name="Picture 3">
            <a:extLst>
              <a:ext uri="{FF2B5EF4-FFF2-40B4-BE49-F238E27FC236}">
                <a16:creationId xmlns:a16="http://schemas.microsoft.com/office/drawing/2014/main" id="{F31DF0F8-551E-5FAF-921A-9925954A3165}"/>
              </a:ext>
            </a:extLst>
          </p:cNvPr>
          <p:cNvPicPr>
            <a:picLocks noChangeAspect="1"/>
          </p:cNvPicPr>
          <p:nvPr/>
        </p:nvPicPr>
        <p:blipFill>
          <a:blip r:embed="rId3"/>
          <a:stretch>
            <a:fillRect/>
          </a:stretch>
        </p:blipFill>
        <p:spPr>
          <a:xfrm>
            <a:off x="6970835" y="2907324"/>
            <a:ext cx="4909622" cy="2045676"/>
          </a:xfrm>
          <a:prstGeom prst="rect">
            <a:avLst/>
          </a:prstGeom>
        </p:spPr>
      </p:pic>
    </p:spTree>
    <p:extLst>
      <p:ext uri="{BB962C8B-B14F-4D97-AF65-F5344CB8AC3E}">
        <p14:creationId xmlns:p14="http://schemas.microsoft.com/office/powerpoint/2010/main" val="1850608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D5AC0-0157-4C3E-87A0-3E7317351429}"/>
              </a:ext>
            </a:extLst>
          </p:cNvPr>
          <p:cNvSpPr>
            <a:spLocks noGrp="1"/>
          </p:cNvSpPr>
          <p:nvPr>
            <p:ph type="title"/>
          </p:nvPr>
        </p:nvSpPr>
        <p:spPr>
          <a:solidFill>
            <a:srgbClr val="002060"/>
          </a:solidFill>
        </p:spPr>
        <p:txBody>
          <a:bodyPr/>
          <a:lstStyle/>
          <a:p>
            <a:r>
              <a:rPr lang="en-GB">
                <a:solidFill>
                  <a:schemeClr val="bg1"/>
                </a:solidFill>
              </a:rPr>
              <a:t>Submission - dates</a:t>
            </a:r>
          </a:p>
        </p:txBody>
      </p:sp>
      <p:sp>
        <p:nvSpPr>
          <p:cNvPr id="3" name="Content Placeholder 2">
            <a:extLst>
              <a:ext uri="{FF2B5EF4-FFF2-40B4-BE49-F238E27FC236}">
                <a16:creationId xmlns:a16="http://schemas.microsoft.com/office/drawing/2014/main" id="{8766F6A4-D7CF-4558-A2B3-ABB5DE96FA76}"/>
              </a:ext>
            </a:extLst>
          </p:cNvPr>
          <p:cNvSpPr>
            <a:spLocks noGrp="1"/>
          </p:cNvSpPr>
          <p:nvPr>
            <p:ph idx="1"/>
          </p:nvPr>
        </p:nvSpPr>
        <p:spPr/>
        <p:txBody>
          <a:bodyPr vert="horz" lIns="91440" tIns="45720" rIns="91440" bIns="45720" rtlCol="0" anchor="t">
            <a:normAutofit/>
          </a:bodyPr>
          <a:lstStyle/>
          <a:p>
            <a:r>
              <a:rPr lang="en-GB" b="1" dirty="0">
                <a:solidFill>
                  <a:srgbClr val="002060"/>
                </a:solidFill>
              </a:rPr>
              <a:t>Dissertation proposal</a:t>
            </a:r>
          </a:p>
          <a:p>
            <a:r>
              <a:rPr lang="en-GB" b="1" dirty="0">
                <a:solidFill>
                  <a:srgbClr val="0070C0"/>
                </a:solidFill>
              </a:rPr>
              <a:t>Ethics form</a:t>
            </a:r>
          </a:p>
          <a:p>
            <a:r>
              <a:rPr lang="en-GB" b="1" dirty="0">
                <a:solidFill>
                  <a:srgbClr val="00B0F0"/>
                </a:solidFill>
              </a:rPr>
              <a:t>Dissertation</a:t>
            </a:r>
          </a:p>
          <a:p>
            <a:pPr lvl="1"/>
            <a:r>
              <a:rPr lang="en-GB" dirty="0"/>
              <a:t> </a:t>
            </a:r>
          </a:p>
        </p:txBody>
      </p:sp>
      <p:pic>
        <p:nvPicPr>
          <p:cNvPr id="4" name="Picture 3">
            <a:extLst>
              <a:ext uri="{FF2B5EF4-FFF2-40B4-BE49-F238E27FC236}">
                <a16:creationId xmlns:a16="http://schemas.microsoft.com/office/drawing/2014/main" id="{989DA56F-7E72-5BC8-8FF9-9EC6547B5E25}"/>
              </a:ext>
            </a:extLst>
          </p:cNvPr>
          <p:cNvPicPr>
            <a:picLocks noChangeAspect="1"/>
          </p:cNvPicPr>
          <p:nvPr/>
        </p:nvPicPr>
        <p:blipFill>
          <a:blip r:embed="rId2"/>
          <a:stretch>
            <a:fillRect/>
          </a:stretch>
        </p:blipFill>
        <p:spPr>
          <a:xfrm>
            <a:off x="7090263" y="2485292"/>
            <a:ext cx="4574198" cy="2287099"/>
          </a:xfrm>
          <a:prstGeom prst="rect">
            <a:avLst/>
          </a:prstGeom>
        </p:spPr>
      </p:pic>
    </p:spTree>
    <p:extLst>
      <p:ext uri="{BB962C8B-B14F-4D97-AF65-F5344CB8AC3E}">
        <p14:creationId xmlns:p14="http://schemas.microsoft.com/office/powerpoint/2010/main" val="50696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A4B9F-0F2D-485A-84D6-7BB7B59F057D}"/>
              </a:ext>
            </a:extLst>
          </p:cNvPr>
          <p:cNvSpPr>
            <a:spLocks noGrp="1"/>
          </p:cNvSpPr>
          <p:nvPr>
            <p:ph type="title"/>
          </p:nvPr>
        </p:nvSpPr>
        <p:spPr>
          <a:solidFill>
            <a:srgbClr val="002060"/>
          </a:solidFill>
        </p:spPr>
        <p:txBody>
          <a:bodyPr/>
          <a:lstStyle/>
          <a:p>
            <a:r>
              <a:rPr lang="en-GB">
                <a:solidFill>
                  <a:schemeClr val="bg1"/>
                </a:solidFill>
              </a:rPr>
              <a:t>Dissertation Support</a:t>
            </a:r>
          </a:p>
        </p:txBody>
      </p:sp>
      <p:sp>
        <p:nvSpPr>
          <p:cNvPr id="3" name="Content Placeholder 2">
            <a:extLst>
              <a:ext uri="{FF2B5EF4-FFF2-40B4-BE49-F238E27FC236}">
                <a16:creationId xmlns:a16="http://schemas.microsoft.com/office/drawing/2014/main" id="{5E8D7836-2A38-4E31-8CDC-6DC59ABC903B}"/>
              </a:ext>
            </a:extLst>
          </p:cNvPr>
          <p:cNvSpPr>
            <a:spLocks noGrp="1"/>
          </p:cNvSpPr>
          <p:nvPr>
            <p:ph idx="1"/>
          </p:nvPr>
        </p:nvSpPr>
        <p:spPr/>
        <p:txBody>
          <a:bodyPr/>
          <a:lstStyle/>
          <a:p>
            <a:r>
              <a:rPr lang="en-GB" dirty="0"/>
              <a:t>Allocated a named supervisor </a:t>
            </a:r>
          </a:p>
          <a:p>
            <a:r>
              <a:rPr lang="en-GB" dirty="0"/>
              <a:t>Time-tabled support</a:t>
            </a:r>
          </a:p>
          <a:p>
            <a:pPr marL="400050" lvl="1" indent="0">
              <a:buNone/>
            </a:pPr>
            <a:r>
              <a:rPr lang="en-GB" dirty="0"/>
              <a:t>6 hrs as a group</a:t>
            </a:r>
          </a:p>
          <a:p>
            <a:pPr marL="400050" lvl="1" indent="0">
              <a:buNone/>
            </a:pPr>
            <a:r>
              <a:rPr lang="en-GB" dirty="0"/>
              <a:t>10 hrs on an individual basis </a:t>
            </a:r>
          </a:p>
          <a:p>
            <a:r>
              <a:rPr lang="en-GB" dirty="0"/>
              <a:t>Formative feedback opportunities</a:t>
            </a:r>
          </a:p>
        </p:txBody>
      </p:sp>
      <p:pic>
        <p:nvPicPr>
          <p:cNvPr id="4" name="Picture 3">
            <a:extLst>
              <a:ext uri="{FF2B5EF4-FFF2-40B4-BE49-F238E27FC236}">
                <a16:creationId xmlns:a16="http://schemas.microsoft.com/office/drawing/2014/main" id="{9EFCDCA0-E5B0-BB14-244F-9D3C6FCC68D5}"/>
              </a:ext>
            </a:extLst>
          </p:cNvPr>
          <p:cNvPicPr>
            <a:picLocks noChangeAspect="1"/>
          </p:cNvPicPr>
          <p:nvPr/>
        </p:nvPicPr>
        <p:blipFill>
          <a:blip r:embed="rId3"/>
          <a:stretch>
            <a:fillRect/>
          </a:stretch>
        </p:blipFill>
        <p:spPr>
          <a:xfrm>
            <a:off x="7478957" y="3300772"/>
            <a:ext cx="4103443" cy="1957027"/>
          </a:xfrm>
          <a:prstGeom prst="rect">
            <a:avLst/>
          </a:prstGeom>
        </p:spPr>
      </p:pic>
    </p:spTree>
    <p:extLst>
      <p:ext uri="{BB962C8B-B14F-4D97-AF65-F5344CB8AC3E}">
        <p14:creationId xmlns:p14="http://schemas.microsoft.com/office/powerpoint/2010/main" val="82613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1FAA0B5-FBEE-BCC0-88A7-B95EC8684743}"/>
              </a:ext>
            </a:extLst>
          </p:cNvPr>
          <p:cNvSpPr>
            <a:spLocks noGrp="1"/>
          </p:cNvSpPr>
          <p:nvPr>
            <p:ph type="title"/>
          </p:nvPr>
        </p:nvSpPr>
        <p:spPr>
          <a:solidFill>
            <a:srgbClr val="002060"/>
          </a:solidFill>
        </p:spPr>
        <p:txBody>
          <a:bodyPr/>
          <a:lstStyle/>
          <a:p>
            <a:r>
              <a:rPr lang="en-GB">
                <a:solidFill>
                  <a:schemeClr val="bg1"/>
                </a:solidFill>
              </a:rPr>
              <a:t>First Steps</a:t>
            </a:r>
          </a:p>
        </p:txBody>
      </p:sp>
      <p:graphicFrame>
        <p:nvGraphicFramePr>
          <p:cNvPr id="7" name="Content Placeholder 6">
            <a:extLst>
              <a:ext uri="{FF2B5EF4-FFF2-40B4-BE49-F238E27FC236}">
                <a16:creationId xmlns:a16="http://schemas.microsoft.com/office/drawing/2014/main" id="{D888773B-53C6-7DD3-C110-0B88AE928388}"/>
              </a:ext>
            </a:extLst>
          </p:cNvPr>
          <p:cNvGraphicFramePr>
            <a:graphicFrameLocks noGrp="1"/>
          </p:cNvGraphicFramePr>
          <p:nvPr>
            <p:ph idx="1"/>
            <p:extLst>
              <p:ext uri="{D42A27DB-BD31-4B8C-83A1-F6EECF244321}">
                <p14:modId xmlns:p14="http://schemas.microsoft.com/office/powerpoint/2010/main" val="3298796549"/>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94013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F314D-A902-430D-9FA4-B1B7BEB21E0C}"/>
              </a:ext>
            </a:extLst>
          </p:cNvPr>
          <p:cNvSpPr>
            <a:spLocks noGrp="1"/>
          </p:cNvSpPr>
          <p:nvPr>
            <p:ph type="title"/>
          </p:nvPr>
        </p:nvSpPr>
        <p:spPr>
          <a:solidFill>
            <a:srgbClr val="002060"/>
          </a:solidFill>
        </p:spPr>
        <p:txBody>
          <a:bodyPr/>
          <a:lstStyle/>
          <a:p>
            <a:r>
              <a:rPr lang="en-GB">
                <a:solidFill>
                  <a:schemeClr val="bg1"/>
                </a:solidFill>
              </a:rPr>
              <a:t>“Where do I start?”</a:t>
            </a:r>
          </a:p>
        </p:txBody>
      </p:sp>
      <p:sp>
        <p:nvSpPr>
          <p:cNvPr id="3" name="Content Placeholder 2">
            <a:extLst>
              <a:ext uri="{FF2B5EF4-FFF2-40B4-BE49-F238E27FC236}">
                <a16:creationId xmlns:a16="http://schemas.microsoft.com/office/drawing/2014/main" id="{68EA51D4-CD60-440C-A983-1CB0E9881DC9}"/>
              </a:ext>
            </a:extLst>
          </p:cNvPr>
          <p:cNvSpPr>
            <a:spLocks noGrp="1"/>
          </p:cNvSpPr>
          <p:nvPr>
            <p:ph idx="1"/>
          </p:nvPr>
        </p:nvSpPr>
        <p:spPr/>
        <p:txBody>
          <a:bodyPr vert="horz" lIns="91440" tIns="45720" rIns="91440" bIns="45720" rtlCol="0" anchor="t">
            <a:normAutofit fontScale="92500" lnSpcReduction="10000"/>
          </a:bodyPr>
          <a:lstStyle/>
          <a:p>
            <a:r>
              <a:rPr lang="en-GB" dirty="0"/>
              <a:t>Topic area – relevant to your course</a:t>
            </a:r>
          </a:p>
          <a:p>
            <a:r>
              <a:rPr lang="en-GB" dirty="0"/>
              <a:t>Personal interest</a:t>
            </a:r>
          </a:p>
          <a:p>
            <a:r>
              <a:rPr lang="en-GB" dirty="0"/>
              <a:t>Too wide – explore different aspects – narrow it down</a:t>
            </a:r>
          </a:p>
          <a:p>
            <a:r>
              <a:rPr lang="en-GB" dirty="0"/>
              <a:t>Consider topical issues – in the media/in Organisation/Horizon scanning</a:t>
            </a:r>
          </a:p>
          <a:p>
            <a:r>
              <a:rPr lang="en-GB" dirty="0"/>
              <a:t>Devise a question relevant to the topic area you want to research</a:t>
            </a:r>
          </a:p>
          <a:p>
            <a:r>
              <a:rPr lang="en-GB" dirty="0"/>
              <a:t>Question may change BUT don’t change the topic area.</a:t>
            </a:r>
          </a:p>
          <a:p>
            <a:endParaRPr lang="en-GB"/>
          </a:p>
        </p:txBody>
      </p:sp>
    </p:spTree>
    <p:extLst>
      <p:ext uri="{BB962C8B-B14F-4D97-AF65-F5344CB8AC3E}">
        <p14:creationId xmlns:p14="http://schemas.microsoft.com/office/powerpoint/2010/main" val="4161758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7A8EC7AB-D7CF-471F-B841-ED546DAFB9FF}"/>
              </a:ext>
            </a:extLst>
          </p:cNvPr>
          <p:cNvSpPr>
            <a:spLocks noGrp="1" noChangeArrowheads="1"/>
          </p:cNvSpPr>
          <p:nvPr>
            <p:ph type="title"/>
          </p:nvPr>
        </p:nvSpPr>
        <p:spPr/>
        <p:txBody>
          <a:bodyPr/>
          <a:lstStyle/>
          <a:p>
            <a:r>
              <a:rPr lang="en-GB" altLang="en-US"/>
              <a:t>The proposal</a:t>
            </a:r>
          </a:p>
        </p:txBody>
      </p:sp>
      <p:sp>
        <p:nvSpPr>
          <p:cNvPr id="7171" name="Rectangle 3">
            <a:extLst>
              <a:ext uri="{FF2B5EF4-FFF2-40B4-BE49-F238E27FC236}">
                <a16:creationId xmlns:a16="http://schemas.microsoft.com/office/drawing/2014/main" id="{FE678999-26CA-4E8C-BF52-592DD78CFFEE}"/>
              </a:ext>
            </a:extLst>
          </p:cNvPr>
          <p:cNvSpPr>
            <a:spLocks noGrp="1" noChangeArrowheads="1"/>
          </p:cNvSpPr>
          <p:nvPr>
            <p:ph idx="1"/>
          </p:nvPr>
        </p:nvSpPr>
        <p:spPr>
          <a:xfrm>
            <a:off x="2209800" y="1628776"/>
            <a:ext cx="7772400" cy="4467225"/>
          </a:xfrm>
        </p:spPr>
        <p:txBody>
          <a:bodyPr rtlCol="0">
            <a:normAutofit fontScale="92500"/>
          </a:bodyPr>
          <a:lstStyle/>
          <a:p>
            <a:pPr>
              <a:buNone/>
              <a:defRPr/>
            </a:pPr>
            <a:r>
              <a:rPr lang="en-GB" altLang="en-US" sz="2800" dirty="0"/>
              <a:t>The research proposal is the key ‘gateway’ document to your dissertation. It sets out the main details of how your research will be conducted. </a:t>
            </a:r>
          </a:p>
          <a:p>
            <a:pPr>
              <a:buNone/>
              <a:defRPr/>
            </a:pPr>
            <a:r>
              <a:rPr lang="en-GB" altLang="en-US" sz="2800" dirty="0"/>
              <a:t>The dissertation cannot be progressed until a supervisor has been allocated and the research proposal agreed between student and supervisor. </a:t>
            </a:r>
          </a:p>
          <a:p>
            <a:pPr>
              <a:buNone/>
              <a:defRPr/>
            </a:pPr>
            <a:r>
              <a:rPr lang="en-GB" altLang="en-US" sz="2800" dirty="0"/>
              <a:t>To demonstrate the feasibility of what you propose</a:t>
            </a:r>
          </a:p>
          <a:p>
            <a:pPr>
              <a:buNone/>
              <a:defRPr/>
            </a:pPr>
            <a:r>
              <a:rPr lang="en-GB" altLang="en-US" sz="2800" dirty="0"/>
              <a: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a:extLst>
              <a:ext uri="{FF2B5EF4-FFF2-40B4-BE49-F238E27FC236}">
                <a16:creationId xmlns:a16="http://schemas.microsoft.com/office/drawing/2014/main" id="{30D149AD-7D4F-4E13-B0E9-0D1346DD235D}"/>
              </a:ext>
            </a:extLst>
          </p:cNvPr>
          <p:cNvSpPr txBox="1">
            <a:spLocks noChangeArrowheads="1"/>
          </p:cNvSpPr>
          <p:nvPr/>
        </p:nvSpPr>
        <p:spPr bwMode="auto">
          <a:xfrm>
            <a:off x="1791478" y="139959"/>
            <a:ext cx="8966717"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eaLnBrk="1" hangingPunct="1">
              <a:spcBef>
                <a:spcPct val="50000"/>
              </a:spcBef>
            </a:pPr>
            <a:r>
              <a:rPr lang="en-GB" altLang="en-US" sz="2800" b="1" dirty="0">
                <a:latin typeface="Arial" panose="020B0604020202020204" pitchFamily="34" charset="0"/>
                <a:cs typeface="Arial" panose="020B0604020202020204" pitchFamily="34" charset="0"/>
              </a:rPr>
              <a:t>ASSESSING THE FEASIBILITY OF A QUESTION</a:t>
            </a:r>
          </a:p>
          <a:p>
            <a:pPr eaLnBrk="1" hangingPunct="1"/>
            <a:endParaRPr lang="en-GB" altLang="en-US" sz="2800" b="1" i="1" dirty="0">
              <a:latin typeface="Arial" panose="020B0604020202020204" pitchFamily="34" charset="0"/>
              <a:cs typeface="Arial" panose="020B0604020202020204" pitchFamily="34" charset="0"/>
            </a:endParaRPr>
          </a:p>
          <a:p>
            <a:pPr eaLnBrk="1" hangingPunct="1"/>
            <a:endParaRPr lang="en-GB" altLang="en-US" sz="2800" b="1" i="1" dirty="0">
              <a:latin typeface="Arial" panose="020B0604020202020204" pitchFamily="34" charset="0"/>
              <a:cs typeface="Arial" panose="020B0604020202020204" pitchFamily="34" charset="0"/>
            </a:endParaRPr>
          </a:p>
          <a:p>
            <a:pPr eaLnBrk="1" hangingPunct="1">
              <a:spcAft>
                <a:spcPct val="50000"/>
              </a:spcAft>
              <a:buFontTx/>
              <a:buChar char="•"/>
            </a:pPr>
            <a:r>
              <a:rPr lang="en-GB" altLang="en-US" sz="2800" dirty="0">
                <a:latin typeface="Arial" panose="020B0604020202020204" pitchFamily="34" charset="0"/>
                <a:cs typeface="Arial" panose="020B0604020202020204" pitchFamily="34" charset="0"/>
              </a:rPr>
              <a:t> Is the question of the appropriate</a:t>
            </a:r>
            <a:r>
              <a:rPr lang="en-GB" altLang="en-US" sz="2800" i="1" dirty="0">
                <a:latin typeface="Arial" panose="020B0604020202020204" pitchFamily="34" charset="0"/>
                <a:cs typeface="Arial" panose="020B0604020202020204" pitchFamily="34" charset="0"/>
              </a:rPr>
              <a:t> </a:t>
            </a:r>
            <a:r>
              <a:rPr lang="en-GB" altLang="en-US" sz="2800" b="1" dirty="0">
                <a:latin typeface="Arial" panose="020B0604020202020204" pitchFamily="34" charset="0"/>
                <a:cs typeface="Arial" panose="020B0604020202020204" pitchFamily="34" charset="0"/>
              </a:rPr>
              <a:t>complexity</a:t>
            </a:r>
            <a:r>
              <a:rPr lang="en-GB" altLang="en-US" sz="2800" dirty="0">
                <a:latin typeface="Arial" panose="020B0604020202020204" pitchFamily="34" charset="0"/>
                <a:cs typeface="Arial" panose="020B0604020202020204" pitchFamily="34" charset="0"/>
              </a:rPr>
              <a:t>?</a:t>
            </a:r>
            <a:endParaRPr lang="en-GB" altLang="en-US" sz="2800" b="1" i="1" dirty="0">
              <a:latin typeface="Arial" panose="020B0604020202020204" pitchFamily="34" charset="0"/>
              <a:cs typeface="Arial" panose="020B0604020202020204" pitchFamily="34" charset="0"/>
            </a:endParaRPr>
          </a:p>
          <a:p>
            <a:pPr eaLnBrk="1" hangingPunct="1">
              <a:spcAft>
                <a:spcPct val="50000"/>
              </a:spcAft>
              <a:buFontTx/>
              <a:buChar char="•"/>
            </a:pPr>
            <a:r>
              <a:rPr lang="en-GB" altLang="en-US" sz="2800" dirty="0">
                <a:latin typeface="Arial" panose="020B0604020202020204" pitchFamily="34" charset="0"/>
                <a:cs typeface="Arial" panose="020B0604020202020204" pitchFamily="34" charset="0"/>
              </a:rPr>
              <a:t> Do you have</a:t>
            </a:r>
            <a:r>
              <a:rPr lang="en-GB" altLang="en-US" sz="2800" i="1" dirty="0">
                <a:latin typeface="Arial" panose="020B0604020202020204" pitchFamily="34" charset="0"/>
                <a:cs typeface="Arial" panose="020B0604020202020204" pitchFamily="34" charset="0"/>
              </a:rPr>
              <a:t> </a:t>
            </a:r>
            <a:r>
              <a:rPr lang="en-GB" altLang="en-US" sz="2800" b="1" dirty="0">
                <a:latin typeface="Arial" panose="020B0604020202020204" pitchFamily="34" charset="0"/>
                <a:cs typeface="Arial" panose="020B0604020202020204" pitchFamily="34" charset="0"/>
              </a:rPr>
              <a:t>access</a:t>
            </a:r>
            <a:r>
              <a:rPr lang="en-GB" altLang="en-US" sz="2800" i="1" dirty="0">
                <a:latin typeface="Arial" panose="020B0604020202020204" pitchFamily="34" charset="0"/>
                <a:cs typeface="Arial" panose="020B0604020202020204" pitchFamily="34" charset="0"/>
              </a:rPr>
              <a:t> </a:t>
            </a:r>
            <a:r>
              <a:rPr lang="en-GB" altLang="en-US" sz="2800" dirty="0">
                <a:latin typeface="Arial" panose="020B0604020202020204" pitchFamily="34" charset="0"/>
                <a:cs typeface="Arial" panose="020B0604020202020204" pitchFamily="34" charset="0"/>
              </a:rPr>
              <a:t>to required data, background etc</a:t>
            </a:r>
            <a:r>
              <a:rPr lang="en-GB" altLang="en-US" sz="2800" i="1" dirty="0">
                <a:latin typeface="Arial" panose="020B0604020202020204" pitchFamily="34" charset="0"/>
                <a:cs typeface="Arial" panose="020B0604020202020204" pitchFamily="34" charset="0"/>
              </a:rPr>
              <a:t>.</a:t>
            </a:r>
            <a:r>
              <a:rPr lang="en-GB" altLang="en-US" sz="2800" dirty="0">
                <a:latin typeface="Arial" panose="020B0604020202020204" pitchFamily="34" charset="0"/>
                <a:cs typeface="Arial" panose="020B0604020202020204" pitchFamily="34" charset="0"/>
              </a:rPr>
              <a:t>?</a:t>
            </a:r>
            <a:endParaRPr lang="en-GB" altLang="en-US" sz="2800" i="1" dirty="0">
              <a:latin typeface="Arial" panose="020B0604020202020204" pitchFamily="34" charset="0"/>
              <a:cs typeface="Arial" panose="020B0604020202020204" pitchFamily="34" charset="0"/>
            </a:endParaRPr>
          </a:p>
          <a:p>
            <a:pPr eaLnBrk="1" hangingPunct="1">
              <a:spcAft>
                <a:spcPct val="50000"/>
              </a:spcAft>
              <a:buFontTx/>
              <a:buChar char="•"/>
            </a:pPr>
            <a:r>
              <a:rPr lang="en-GB" altLang="en-US" sz="2800" dirty="0">
                <a:latin typeface="Arial" panose="020B0604020202020204" pitchFamily="34" charset="0"/>
                <a:cs typeface="Arial" panose="020B0604020202020204" pitchFamily="34" charset="0"/>
              </a:rPr>
              <a:t> Are there any specialist</a:t>
            </a:r>
            <a:r>
              <a:rPr lang="en-GB" altLang="en-US" sz="2800" i="1" dirty="0">
                <a:latin typeface="Arial" panose="020B0604020202020204" pitchFamily="34" charset="0"/>
                <a:cs typeface="Arial" panose="020B0604020202020204" pitchFamily="34" charset="0"/>
              </a:rPr>
              <a:t> </a:t>
            </a:r>
            <a:r>
              <a:rPr lang="en-GB" altLang="en-US" sz="2800" b="1" dirty="0">
                <a:latin typeface="Arial" panose="020B0604020202020204" pitchFamily="34" charset="0"/>
                <a:cs typeface="Arial" panose="020B0604020202020204" pitchFamily="34" charset="0"/>
              </a:rPr>
              <a:t>facilities and resources</a:t>
            </a:r>
            <a:r>
              <a:rPr lang="en-GB" altLang="en-US" sz="2800" dirty="0">
                <a:latin typeface="Arial" panose="020B0604020202020204" pitchFamily="34" charset="0"/>
                <a:cs typeface="Arial" panose="020B0604020202020204" pitchFamily="34" charset="0"/>
              </a:rPr>
              <a:t> required?</a:t>
            </a:r>
          </a:p>
          <a:p>
            <a:pPr eaLnBrk="1" hangingPunct="1">
              <a:spcAft>
                <a:spcPct val="50000"/>
              </a:spcAft>
              <a:buFontTx/>
              <a:buChar char="•"/>
            </a:pPr>
            <a:r>
              <a:rPr lang="en-GB" altLang="en-US" sz="2800" dirty="0">
                <a:latin typeface="Arial" panose="020B0604020202020204" pitchFamily="34" charset="0"/>
                <a:cs typeface="Arial" panose="020B0604020202020204" pitchFamily="34" charset="0"/>
              </a:rPr>
              <a:t> Do you have the required</a:t>
            </a:r>
            <a:r>
              <a:rPr lang="en-GB" altLang="en-US" sz="2800" i="1" dirty="0">
                <a:latin typeface="Arial" panose="020B0604020202020204" pitchFamily="34" charset="0"/>
                <a:cs typeface="Arial" panose="020B0604020202020204" pitchFamily="34" charset="0"/>
              </a:rPr>
              <a:t> </a:t>
            </a:r>
            <a:r>
              <a:rPr lang="en-GB" altLang="en-US" sz="2800" b="1" dirty="0">
                <a:latin typeface="Arial" panose="020B0604020202020204" pitchFamily="34" charset="0"/>
                <a:cs typeface="Arial" panose="020B0604020202020204" pitchFamily="34" charset="0"/>
              </a:rPr>
              <a:t>expertise</a:t>
            </a:r>
            <a:r>
              <a:rPr lang="en-GB" altLang="en-US" sz="2800" dirty="0">
                <a:latin typeface="Arial" panose="020B0604020202020204" pitchFamily="34" charset="0"/>
                <a:cs typeface="Arial" panose="020B0604020202020204" pitchFamily="34" charset="0"/>
              </a:rPr>
              <a:t>?</a:t>
            </a:r>
            <a:endParaRPr lang="en-GB" altLang="en-US" sz="2800" i="1" dirty="0">
              <a:latin typeface="Arial" panose="020B0604020202020204" pitchFamily="34" charset="0"/>
              <a:cs typeface="Arial" panose="020B0604020202020204" pitchFamily="34" charset="0"/>
            </a:endParaRPr>
          </a:p>
          <a:p>
            <a:pPr algn="ctr" eaLnBrk="1" hangingPunct="1"/>
            <a:endParaRPr lang="en-GB" altLang="en-US" sz="2800" i="1" dirty="0">
              <a:latin typeface="Arial" panose="020B0604020202020204" pitchFamily="34" charset="0"/>
              <a:cs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5FFFECE6-59CD-4285-97CD-997EEFA7E20F}"/>
              </a:ext>
            </a:extLst>
          </p:cNvPr>
          <p:cNvSpPr>
            <a:spLocks noGrp="1" noChangeArrowheads="1"/>
          </p:cNvSpPr>
          <p:nvPr>
            <p:ph type="title"/>
          </p:nvPr>
        </p:nvSpPr>
        <p:spPr>
          <a:xfrm>
            <a:off x="1847850" y="260350"/>
            <a:ext cx="7772400" cy="990600"/>
          </a:xfrm>
        </p:spPr>
        <p:txBody>
          <a:bodyPr>
            <a:normAutofit fontScale="90000"/>
          </a:bodyPr>
          <a:lstStyle/>
          <a:p>
            <a:r>
              <a:rPr lang="en-GB" altLang="en-US"/>
              <a:t>The purpose of the research proposal</a:t>
            </a:r>
          </a:p>
        </p:txBody>
      </p:sp>
      <p:sp>
        <p:nvSpPr>
          <p:cNvPr id="8195" name="Rectangle 3">
            <a:extLst>
              <a:ext uri="{FF2B5EF4-FFF2-40B4-BE49-F238E27FC236}">
                <a16:creationId xmlns:a16="http://schemas.microsoft.com/office/drawing/2014/main" id="{096E2898-D62E-4130-A38A-0E3EF99AD44E}"/>
              </a:ext>
            </a:extLst>
          </p:cNvPr>
          <p:cNvSpPr>
            <a:spLocks noGrp="1" noChangeArrowheads="1"/>
          </p:cNvSpPr>
          <p:nvPr>
            <p:ph idx="1"/>
          </p:nvPr>
        </p:nvSpPr>
        <p:spPr>
          <a:xfrm>
            <a:off x="1981200" y="1600201"/>
            <a:ext cx="8229600" cy="3916363"/>
          </a:xfrm>
        </p:spPr>
        <p:txBody>
          <a:bodyPr rtlCol="0">
            <a:normAutofit lnSpcReduction="10000"/>
          </a:bodyPr>
          <a:lstStyle/>
          <a:p>
            <a:pPr>
              <a:defRPr/>
            </a:pPr>
            <a:r>
              <a:rPr lang="en-GB" altLang="en-US" sz="2800"/>
              <a:t>Organising and developing your topic ideas.</a:t>
            </a:r>
          </a:p>
          <a:p>
            <a:pPr>
              <a:defRPr/>
            </a:pPr>
            <a:r>
              <a:rPr lang="en-GB" altLang="en-US" sz="2800"/>
              <a:t>Testing the scope of the research.</a:t>
            </a:r>
          </a:p>
          <a:p>
            <a:pPr>
              <a:defRPr/>
            </a:pPr>
            <a:r>
              <a:rPr lang="en-GB" altLang="en-US" sz="2800"/>
              <a:t>Identifying an appropriate supervisor.</a:t>
            </a:r>
          </a:p>
          <a:p>
            <a:pPr>
              <a:defRPr/>
            </a:pPr>
            <a:r>
              <a:rPr lang="en-GB" altLang="en-US" sz="2800"/>
              <a:t>Convincing other people of the merit of your idea.</a:t>
            </a:r>
          </a:p>
          <a:p>
            <a:pPr>
              <a:defRPr/>
            </a:pPr>
            <a:r>
              <a:rPr lang="en-GB" altLang="en-US" sz="2800"/>
              <a:t>Initiating the research process.</a:t>
            </a:r>
          </a:p>
          <a:p>
            <a:pPr>
              <a:defRPr/>
            </a:pPr>
            <a:r>
              <a:rPr lang="en-GB" altLang="en-US" sz="2800"/>
              <a:t>Gaining support and early access rights.</a:t>
            </a:r>
          </a:p>
          <a:p>
            <a:pPr>
              <a:defRPr/>
            </a:pPr>
            <a:r>
              <a:rPr lang="en-GB" altLang="en-US" sz="2800"/>
              <a:t>A foundation for developing your research.</a:t>
            </a:r>
          </a:p>
          <a:p>
            <a:pPr>
              <a:defRPr/>
            </a:pPr>
            <a:endParaRPr lang="en-GB"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C748DD6B-095A-4F21-B4E1-DC6C45865E6D}"/>
              </a:ext>
            </a:extLst>
          </p:cNvPr>
          <p:cNvSpPr>
            <a:spLocks noGrp="1" noChangeArrowheads="1"/>
          </p:cNvSpPr>
          <p:nvPr>
            <p:ph type="title"/>
          </p:nvPr>
        </p:nvSpPr>
        <p:spPr>
          <a:xfrm>
            <a:off x="2057400" y="352425"/>
            <a:ext cx="8015288" cy="914400"/>
          </a:xfrm>
        </p:spPr>
        <p:txBody>
          <a:bodyPr/>
          <a:lstStyle/>
          <a:p>
            <a:r>
              <a:rPr lang="en-GB" altLang="en-US"/>
              <a:t>Proposal requirements</a:t>
            </a:r>
          </a:p>
        </p:txBody>
      </p:sp>
      <p:sp>
        <p:nvSpPr>
          <p:cNvPr id="11267" name="Rectangle 3">
            <a:extLst>
              <a:ext uri="{FF2B5EF4-FFF2-40B4-BE49-F238E27FC236}">
                <a16:creationId xmlns:a16="http://schemas.microsoft.com/office/drawing/2014/main" id="{B7ACA69D-10F4-4F6C-9E2B-92A19B4C42BD}"/>
              </a:ext>
            </a:extLst>
          </p:cNvPr>
          <p:cNvSpPr>
            <a:spLocks noGrp="1" noChangeArrowheads="1"/>
          </p:cNvSpPr>
          <p:nvPr>
            <p:ph type="body" idx="1"/>
          </p:nvPr>
        </p:nvSpPr>
        <p:spPr>
          <a:xfrm>
            <a:off x="2859088" y="1371601"/>
            <a:ext cx="6781800" cy="4564063"/>
          </a:xfrm>
        </p:spPr>
        <p:txBody>
          <a:bodyPr>
            <a:normAutofit lnSpcReduction="10000"/>
          </a:bodyPr>
          <a:lstStyle/>
          <a:p>
            <a:pPr>
              <a:lnSpc>
                <a:spcPct val="90000"/>
              </a:lnSpc>
            </a:pPr>
            <a:r>
              <a:rPr lang="en-GB" altLang="en-US"/>
              <a:t>A proposal needs to communicate clearly </a:t>
            </a:r>
          </a:p>
          <a:p>
            <a:pPr>
              <a:lnSpc>
                <a:spcPct val="90000"/>
              </a:lnSpc>
              <a:spcBef>
                <a:spcPct val="40000"/>
              </a:spcBef>
              <a:buClr>
                <a:schemeClr val="tx1"/>
              </a:buClr>
              <a:buFontTx/>
              <a:buChar char="•"/>
            </a:pPr>
            <a:r>
              <a:rPr lang="en-GB" altLang="en-US" i="1"/>
              <a:t>what</a:t>
            </a:r>
            <a:r>
              <a:rPr lang="en-GB" altLang="en-US"/>
              <a:t> you are interested in researching, </a:t>
            </a:r>
          </a:p>
          <a:p>
            <a:pPr>
              <a:lnSpc>
                <a:spcPct val="90000"/>
              </a:lnSpc>
              <a:spcBef>
                <a:spcPct val="40000"/>
              </a:spcBef>
              <a:buClr>
                <a:schemeClr val="tx1"/>
              </a:buClr>
              <a:buFontTx/>
              <a:buChar char="•"/>
            </a:pPr>
            <a:r>
              <a:rPr lang="en-GB" altLang="en-US" i="1"/>
              <a:t>why</a:t>
            </a:r>
            <a:r>
              <a:rPr lang="en-GB" altLang="en-US"/>
              <a:t> you feel the research is worth doing, and </a:t>
            </a:r>
          </a:p>
          <a:p>
            <a:pPr>
              <a:lnSpc>
                <a:spcPct val="90000"/>
              </a:lnSpc>
              <a:spcBef>
                <a:spcPct val="40000"/>
              </a:spcBef>
              <a:buClr>
                <a:schemeClr val="tx1"/>
              </a:buClr>
              <a:buFontTx/>
              <a:buChar char="•"/>
            </a:pPr>
            <a:r>
              <a:rPr lang="en-GB" altLang="en-US" i="1"/>
              <a:t>how</a:t>
            </a:r>
            <a:r>
              <a:rPr lang="en-GB" altLang="en-US"/>
              <a:t> you propose to address the issue </a:t>
            </a:r>
          </a:p>
          <a:p>
            <a:pPr>
              <a:lnSpc>
                <a:spcPct val="90000"/>
              </a:lnSpc>
              <a:spcBef>
                <a:spcPct val="40000"/>
              </a:spcBef>
            </a:pPr>
            <a:r>
              <a:rPr lang="en-GB" altLang="en-US"/>
              <a:t>   . . . and </a:t>
            </a:r>
            <a:r>
              <a:rPr lang="en-GB" altLang="en-US" b="1" i="1"/>
              <a:t>why</a:t>
            </a:r>
            <a:r>
              <a:rPr lang="en-GB" altLang="en-US"/>
              <a:t>!</a:t>
            </a:r>
          </a:p>
          <a:p>
            <a:pPr>
              <a:lnSpc>
                <a:spcPct val="90000"/>
              </a:lnSpc>
            </a:pPr>
            <a:endParaRPr lang="en-GB"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D9A2F7B1-80EB-4116-92DC-97C057657463}"/>
              </a:ext>
            </a:extLst>
          </p:cNvPr>
          <p:cNvSpPr>
            <a:spLocks noGrp="1" noChangeArrowheads="1"/>
          </p:cNvSpPr>
          <p:nvPr>
            <p:ph type="title"/>
          </p:nvPr>
        </p:nvSpPr>
        <p:spPr>
          <a:xfrm>
            <a:off x="2057400" y="331788"/>
            <a:ext cx="8015288" cy="914400"/>
          </a:xfrm>
        </p:spPr>
        <p:txBody>
          <a:bodyPr/>
          <a:lstStyle/>
          <a:p>
            <a:r>
              <a:rPr lang="en-GB" altLang="en-US"/>
              <a:t>A proposal as an argument</a:t>
            </a:r>
          </a:p>
        </p:txBody>
      </p:sp>
      <p:sp>
        <p:nvSpPr>
          <p:cNvPr id="13315" name="Text Box 4">
            <a:extLst>
              <a:ext uri="{FF2B5EF4-FFF2-40B4-BE49-F238E27FC236}">
                <a16:creationId xmlns:a16="http://schemas.microsoft.com/office/drawing/2014/main" id="{67E28CE9-3B77-4F76-85AE-1EFD79F2002A}"/>
              </a:ext>
            </a:extLst>
          </p:cNvPr>
          <p:cNvSpPr txBox="1">
            <a:spLocks noChangeArrowheads="1"/>
          </p:cNvSpPr>
          <p:nvPr/>
        </p:nvSpPr>
        <p:spPr bwMode="auto">
          <a:xfrm>
            <a:off x="2057400" y="1371600"/>
            <a:ext cx="7924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algn="ctr" eaLnBrk="1" hangingPunct="1">
              <a:spcBef>
                <a:spcPct val="50000"/>
              </a:spcBef>
            </a:pPr>
            <a:r>
              <a:rPr lang="en-GB" altLang="en-US" sz="2400" b="1"/>
              <a:t>The start of a generic argument map for a proposal</a:t>
            </a:r>
          </a:p>
        </p:txBody>
      </p:sp>
      <p:grpSp>
        <p:nvGrpSpPr>
          <p:cNvPr id="13316" name="Group 6">
            <a:extLst>
              <a:ext uri="{FF2B5EF4-FFF2-40B4-BE49-F238E27FC236}">
                <a16:creationId xmlns:a16="http://schemas.microsoft.com/office/drawing/2014/main" id="{BBADB5D5-745F-440D-89DC-40B5394202B2}"/>
              </a:ext>
            </a:extLst>
          </p:cNvPr>
          <p:cNvGrpSpPr>
            <a:grpSpLocks/>
          </p:cNvGrpSpPr>
          <p:nvPr/>
        </p:nvGrpSpPr>
        <p:grpSpPr bwMode="auto">
          <a:xfrm>
            <a:off x="1726163" y="2030412"/>
            <a:ext cx="7798837" cy="4495800"/>
            <a:chOff x="4041" y="12660"/>
            <a:chExt cx="6044" cy="2700"/>
          </a:xfrm>
        </p:grpSpPr>
        <p:sp>
          <p:nvSpPr>
            <p:cNvPr id="13317" name="Line 7">
              <a:extLst>
                <a:ext uri="{FF2B5EF4-FFF2-40B4-BE49-F238E27FC236}">
                  <a16:creationId xmlns:a16="http://schemas.microsoft.com/office/drawing/2014/main" id="{4914A29F-32DA-4A03-B7BF-13017780E8F8}"/>
                </a:ext>
              </a:extLst>
            </p:cNvPr>
            <p:cNvSpPr>
              <a:spLocks noChangeShapeType="1"/>
            </p:cNvSpPr>
            <p:nvPr/>
          </p:nvSpPr>
          <p:spPr bwMode="auto">
            <a:xfrm>
              <a:off x="9883" y="13560"/>
              <a:ext cx="0" cy="10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18" name="Line 8">
              <a:extLst>
                <a:ext uri="{FF2B5EF4-FFF2-40B4-BE49-F238E27FC236}">
                  <a16:creationId xmlns:a16="http://schemas.microsoft.com/office/drawing/2014/main" id="{C1F6DAB6-24FE-420C-BD35-6EA83303A9B6}"/>
                </a:ext>
              </a:extLst>
            </p:cNvPr>
            <p:cNvSpPr>
              <a:spLocks noChangeShapeType="1"/>
            </p:cNvSpPr>
            <p:nvPr/>
          </p:nvSpPr>
          <p:spPr bwMode="auto">
            <a:xfrm>
              <a:off x="9090" y="13695"/>
              <a:ext cx="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19" name="Line 9">
              <a:extLst>
                <a:ext uri="{FF2B5EF4-FFF2-40B4-BE49-F238E27FC236}">
                  <a16:creationId xmlns:a16="http://schemas.microsoft.com/office/drawing/2014/main" id="{9BC920EB-4FD2-4CE6-BC31-1699F1A85F3E}"/>
                </a:ext>
              </a:extLst>
            </p:cNvPr>
            <p:cNvSpPr>
              <a:spLocks noChangeShapeType="1"/>
            </p:cNvSpPr>
            <p:nvPr/>
          </p:nvSpPr>
          <p:spPr bwMode="auto">
            <a:xfrm>
              <a:off x="8288" y="13020"/>
              <a:ext cx="0" cy="16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20" name="Line 10">
              <a:extLst>
                <a:ext uri="{FF2B5EF4-FFF2-40B4-BE49-F238E27FC236}">
                  <a16:creationId xmlns:a16="http://schemas.microsoft.com/office/drawing/2014/main" id="{8BC14732-3B39-46C3-B15F-4DA80FE7D9EB}"/>
                </a:ext>
              </a:extLst>
            </p:cNvPr>
            <p:cNvSpPr>
              <a:spLocks noChangeShapeType="1"/>
            </p:cNvSpPr>
            <p:nvPr/>
          </p:nvSpPr>
          <p:spPr bwMode="auto">
            <a:xfrm>
              <a:off x="7594" y="13560"/>
              <a:ext cx="0" cy="10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21" name="Line 11">
              <a:extLst>
                <a:ext uri="{FF2B5EF4-FFF2-40B4-BE49-F238E27FC236}">
                  <a16:creationId xmlns:a16="http://schemas.microsoft.com/office/drawing/2014/main" id="{DAD76E4E-0789-45E6-BDDC-7A868BF7D5C0}"/>
                </a:ext>
              </a:extLst>
            </p:cNvPr>
            <p:cNvSpPr>
              <a:spLocks noChangeShapeType="1"/>
            </p:cNvSpPr>
            <p:nvPr/>
          </p:nvSpPr>
          <p:spPr bwMode="auto">
            <a:xfrm>
              <a:off x="6928" y="13020"/>
              <a:ext cx="0" cy="90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22" name="Line 12">
              <a:extLst>
                <a:ext uri="{FF2B5EF4-FFF2-40B4-BE49-F238E27FC236}">
                  <a16:creationId xmlns:a16="http://schemas.microsoft.com/office/drawing/2014/main" id="{03EC0081-B029-4887-B5F1-ECCC575CC80D}"/>
                </a:ext>
              </a:extLst>
            </p:cNvPr>
            <p:cNvSpPr>
              <a:spLocks noChangeShapeType="1"/>
            </p:cNvSpPr>
            <p:nvPr/>
          </p:nvSpPr>
          <p:spPr bwMode="auto">
            <a:xfrm>
              <a:off x="4789" y="13695"/>
              <a:ext cx="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23" name="Line 13">
              <a:extLst>
                <a:ext uri="{FF2B5EF4-FFF2-40B4-BE49-F238E27FC236}">
                  <a16:creationId xmlns:a16="http://schemas.microsoft.com/office/drawing/2014/main" id="{D5F43053-4605-4C99-893B-4420A10DE985}"/>
                </a:ext>
              </a:extLst>
            </p:cNvPr>
            <p:cNvSpPr>
              <a:spLocks noChangeShapeType="1"/>
            </p:cNvSpPr>
            <p:nvPr/>
          </p:nvSpPr>
          <p:spPr bwMode="auto">
            <a:xfrm>
              <a:off x="5687" y="13020"/>
              <a:ext cx="0" cy="16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24" name="Rectangle 14">
              <a:extLst>
                <a:ext uri="{FF2B5EF4-FFF2-40B4-BE49-F238E27FC236}">
                  <a16:creationId xmlns:a16="http://schemas.microsoft.com/office/drawing/2014/main" id="{2F95F097-ED55-4441-9125-7F94F11E50A3}"/>
                </a:ext>
              </a:extLst>
            </p:cNvPr>
            <p:cNvSpPr>
              <a:spLocks noChangeArrowheads="1"/>
            </p:cNvSpPr>
            <p:nvPr/>
          </p:nvSpPr>
          <p:spPr bwMode="auto">
            <a:xfrm>
              <a:off x="4041" y="12660"/>
              <a:ext cx="6044" cy="27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eaLnBrk="1" hangingPunct="1"/>
              <a:endParaRPr lang="en-GB" altLang="en-US"/>
            </a:p>
          </p:txBody>
        </p:sp>
        <p:sp>
          <p:nvSpPr>
            <p:cNvPr id="13325" name="Text Box 15">
              <a:extLst>
                <a:ext uri="{FF2B5EF4-FFF2-40B4-BE49-F238E27FC236}">
                  <a16:creationId xmlns:a16="http://schemas.microsoft.com/office/drawing/2014/main" id="{EDE42542-584C-45F9-96B7-B07B3FF9EB94}"/>
                </a:ext>
              </a:extLst>
            </p:cNvPr>
            <p:cNvSpPr txBox="1">
              <a:spLocks noChangeArrowheads="1"/>
            </p:cNvSpPr>
            <p:nvPr/>
          </p:nvSpPr>
          <p:spPr bwMode="auto">
            <a:xfrm>
              <a:off x="4976" y="12750"/>
              <a:ext cx="4301" cy="36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algn="ctr"/>
              <a:r>
                <a:rPr lang="en-US" altLang="en-US" sz="1600" b="1">
                  <a:latin typeface="Abadi MT Condensed"/>
                </a:rPr>
                <a:t>Main contention:   </a:t>
              </a:r>
              <a:r>
                <a:rPr lang="en-US" altLang="en-US" sz="1600">
                  <a:latin typeface="Abadi MT Condensed"/>
                </a:rPr>
                <a:t>This investigation is worth pursuing</a:t>
              </a:r>
            </a:p>
          </p:txBody>
        </p:sp>
        <p:sp>
          <p:nvSpPr>
            <p:cNvPr id="13326" name="Text Box 16">
              <a:extLst>
                <a:ext uri="{FF2B5EF4-FFF2-40B4-BE49-F238E27FC236}">
                  <a16:creationId xmlns:a16="http://schemas.microsoft.com/office/drawing/2014/main" id="{CE5AE55C-D67D-4F2F-A918-A437D98D46D1}"/>
                </a:ext>
              </a:extLst>
            </p:cNvPr>
            <p:cNvSpPr txBox="1">
              <a:spLocks noChangeArrowheads="1"/>
            </p:cNvSpPr>
            <p:nvPr/>
          </p:nvSpPr>
          <p:spPr bwMode="auto">
            <a:xfrm>
              <a:off x="4168" y="13200"/>
              <a:ext cx="187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US" altLang="en-US" sz="1600" b="1">
                  <a:latin typeface="Abadi MT Condensed"/>
                </a:rPr>
                <a:t>Claim:</a:t>
              </a:r>
              <a:r>
                <a:rPr lang="en-US" altLang="en-US" sz="1600">
                  <a:latin typeface="Abadi MT Condensed"/>
                </a:rPr>
                <a:t>   The issue is worth investigating</a:t>
              </a:r>
            </a:p>
            <a:p>
              <a:endParaRPr lang="en-US" altLang="en-US" sz="800">
                <a:latin typeface="Abadi MT Condensed"/>
              </a:endParaRPr>
            </a:p>
            <a:p>
              <a:endParaRPr lang="en-US" altLang="en-US" sz="800">
                <a:latin typeface="Abadi MT Condensed"/>
              </a:endParaRPr>
            </a:p>
          </p:txBody>
        </p:sp>
        <p:sp>
          <p:nvSpPr>
            <p:cNvPr id="13327" name="Text Box 17">
              <a:extLst>
                <a:ext uri="{FF2B5EF4-FFF2-40B4-BE49-F238E27FC236}">
                  <a16:creationId xmlns:a16="http://schemas.microsoft.com/office/drawing/2014/main" id="{29978CBC-A386-4431-965C-EF27C6EBB710}"/>
                </a:ext>
              </a:extLst>
            </p:cNvPr>
            <p:cNvSpPr txBox="1">
              <a:spLocks noChangeArrowheads="1"/>
            </p:cNvSpPr>
            <p:nvPr/>
          </p:nvSpPr>
          <p:spPr bwMode="auto">
            <a:xfrm>
              <a:off x="6150" y="13200"/>
              <a:ext cx="187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US" altLang="en-US" sz="1600" b="1">
                  <a:latin typeface="Abadi MT Condensed"/>
                </a:rPr>
                <a:t>Claim:</a:t>
              </a:r>
              <a:r>
                <a:rPr lang="en-US" altLang="en-US" sz="1600">
                  <a:latin typeface="Abadi MT Condensed"/>
                </a:rPr>
                <a:t>   The proposed appraoch is appropriate</a:t>
              </a:r>
            </a:p>
            <a:p>
              <a:endParaRPr lang="en-US" altLang="en-US" sz="1600">
                <a:latin typeface="Abadi MT Condensed"/>
              </a:endParaRPr>
            </a:p>
            <a:p>
              <a:endParaRPr lang="en-US" altLang="en-US" sz="800">
                <a:latin typeface="Abadi MT Condensed"/>
              </a:endParaRPr>
            </a:p>
          </p:txBody>
        </p:sp>
        <p:sp>
          <p:nvSpPr>
            <p:cNvPr id="13328" name="Text Box 18">
              <a:extLst>
                <a:ext uri="{FF2B5EF4-FFF2-40B4-BE49-F238E27FC236}">
                  <a16:creationId xmlns:a16="http://schemas.microsoft.com/office/drawing/2014/main" id="{0D7CCEE8-D6E6-4D8B-8C2B-52D6B772E81A}"/>
                </a:ext>
              </a:extLst>
            </p:cNvPr>
            <p:cNvSpPr txBox="1">
              <a:spLocks noChangeArrowheads="1"/>
            </p:cNvSpPr>
            <p:nvPr/>
          </p:nvSpPr>
          <p:spPr bwMode="auto">
            <a:xfrm>
              <a:off x="8155" y="13200"/>
              <a:ext cx="187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US" altLang="en-US" sz="1600" b="1">
                  <a:latin typeface="Abadi MT Condensed"/>
                </a:rPr>
                <a:t>Claim:</a:t>
              </a:r>
              <a:r>
                <a:rPr lang="en-US" altLang="en-US" sz="1600">
                  <a:latin typeface="Abadi MT Condensed"/>
                </a:rPr>
                <a:t>   The chances of success are high</a:t>
              </a:r>
            </a:p>
            <a:p>
              <a:endParaRPr lang="en-US" altLang="en-US" sz="1600">
                <a:latin typeface="Abadi MT Condensed"/>
              </a:endParaRPr>
            </a:p>
            <a:p>
              <a:endParaRPr lang="en-US" altLang="en-US" sz="800">
                <a:latin typeface="Abadi MT Condensed"/>
              </a:endParaRPr>
            </a:p>
          </p:txBody>
        </p:sp>
        <p:sp>
          <p:nvSpPr>
            <p:cNvPr id="13329" name="Text Box 19">
              <a:extLst>
                <a:ext uri="{FF2B5EF4-FFF2-40B4-BE49-F238E27FC236}">
                  <a16:creationId xmlns:a16="http://schemas.microsoft.com/office/drawing/2014/main" id="{697ECFA2-34AF-4B15-B8A3-05A8868DA2F7}"/>
                </a:ext>
              </a:extLst>
            </p:cNvPr>
            <p:cNvSpPr txBox="1">
              <a:spLocks noChangeArrowheads="1"/>
            </p:cNvSpPr>
            <p:nvPr/>
          </p:nvSpPr>
          <p:spPr bwMode="auto">
            <a:xfrm>
              <a:off x="4183" y="13845"/>
              <a:ext cx="1234" cy="72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US" altLang="en-US" sz="1600" b="1">
                  <a:latin typeface="Abadi MT Condensed"/>
                </a:rPr>
                <a:t>Evidence</a:t>
              </a:r>
              <a:r>
                <a:rPr lang="en-US" altLang="en-US" sz="1600">
                  <a:latin typeface="Abadi MT Condensed"/>
                </a:rPr>
                <a:t> of importance to organisation(s)</a:t>
              </a:r>
            </a:p>
            <a:p>
              <a:endParaRPr lang="en-US" altLang="en-US" sz="1600">
                <a:latin typeface="Abadi MT Condensed"/>
              </a:endParaRPr>
            </a:p>
            <a:p>
              <a:endParaRPr lang="en-US" altLang="en-US" sz="800">
                <a:latin typeface="Abadi MT Condensed"/>
              </a:endParaRPr>
            </a:p>
          </p:txBody>
        </p:sp>
        <p:sp>
          <p:nvSpPr>
            <p:cNvPr id="13330" name="Text Box 20">
              <a:extLst>
                <a:ext uri="{FF2B5EF4-FFF2-40B4-BE49-F238E27FC236}">
                  <a16:creationId xmlns:a16="http://schemas.microsoft.com/office/drawing/2014/main" id="{32D51809-20FE-4AB2-ABF6-E4FC63F08782}"/>
                </a:ext>
              </a:extLst>
            </p:cNvPr>
            <p:cNvSpPr txBox="1">
              <a:spLocks noChangeArrowheads="1"/>
            </p:cNvSpPr>
            <p:nvPr/>
          </p:nvSpPr>
          <p:spPr bwMode="auto">
            <a:xfrm>
              <a:off x="4901" y="14610"/>
              <a:ext cx="1115" cy="72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US" altLang="en-US" sz="1600" b="1">
                  <a:latin typeface="Abadi MT Condensed"/>
                </a:rPr>
                <a:t>Evidence</a:t>
              </a:r>
              <a:r>
                <a:rPr lang="en-US" altLang="en-US" sz="1600">
                  <a:latin typeface="Abadi MT Condensed"/>
                </a:rPr>
                <a:t> of theoretical significance</a:t>
              </a:r>
            </a:p>
            <a:p>
              <a:endParaRPr lang="en-US" altLang="en-US" sz="1600">
                <a:latin typeface="Abadi MT Condensed"/>
              </a:endParaRPr>
            </a:p>
            <a:p>
              <a:endParaRPr lang="en-US" altLang="en-US" sz="800">
                <a:latin typeface="Abadi MT Condensed"/>
              </a:endParaRPr>
            </a:p>
            <a:p>
              <a:endParaRPr lang="en-US" altLang="en-US" sz="800">
                <a:latin typeface="Abadi MT Condensed"/>
              </a:endParaRPr>
            </a:p>
          </p:txBody>
        </p:sp>
        <p:sp>
          <p:nvSpPr>
            <p:cNvPr id="13331" name="Text Box 21">
              <a:extLst>
                <a:ext uri="{FF2B5EF4-FFF2-40B4-BE49-F238E27FC236}">
                  <a16:creationId xmlns:a16="http://schemas.microsoft.com/office/drawing/2014/main" id="{CF17F109-8B56-4E06-A119-A381B6166535}"/>
                </a:ext>
              </a:extLst>
            </p:cNvPr>
            <p:cNvSpPr txBox="1">
              <a:spLocks noChangeArrowheads="1"/>
            </p:cNvSpPr>
            <p:nvPr/>
          </p:nvSpPr>
          <p:spPr bwMode="auto">
            <a:xfrm>
              <a:off x="6008" y="13845"/>
              <a:ext cx="1234" cy="72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US" altLang="en-US" sz="1600" b="1">
                  <a:latin typeface="Abadi MT Condensed"/>
                </a:rPr>
                <a:t>Evidence</a:t>
              </a:r>
              <a:r>
                <a:rPr lang="en-US" altLang="en-US" sz="1600">
                  <a:latin typeface="Abadi MT Condensed"/>
                </a:rPr>
                <a:t> from literature of method’s worth</a:t>
              </a:r>
            </a:p>
            <a:p>
              <a:endParaRPr lang="en-US" altLang="en-US" sz="1600">
                <a:latin typeface="Abadi MT Condensed"/>
              </a:endParaRPr>
            </a:p>
            <a:p>
              <a:endParaRPr lang="en-US" altLang="en-US" sz="800">
                <a:latin typeface="Abadi MT Condensed"/>
              </a:endParaRPr>
            </a:p>
            <a:p>
              <a:endParaRPr lang="en-US" altLang="en-US" sz="800">
                <a:latin typeface="Abadi MT Condensed"/>
              </a:endParaRPr>
            </a:p>
          </p:txBody>
        </p:sp>
        <p:sp>
          <p:nvSpPr>
            <p:cNvPr id="13332" name="Text Box 22">
              <a:extLst>
                <a:ext uri="{FF2B5EF4-FFF2-40B4-BE49-F238E27FC236}">
                  <a16:creationId xmlns:a16="http://schemas.microsoft.com/office/drawing/2014/main" id="{3443A0F3-4656-4B08-9A54-52BA348F712A}"/>
                </a:ext>
              </a:extLst>
            </p:cNvPr>
            <p:cNvSpPr txBox="1">
              <a:spLocks noChangeArrowheads="1"/>
            </p:cNvSpPr>
            <p:nvPr/>
          </p:nvSpPr>
          <p:spPr bwMode="auto">
            <a:xfrm>
              <a:off x="6696" y="14610"/>
              <a:ext cx="1115" cy="72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US" altLang="en-US" sz="1600" b="1">
                  <a:latin typeface="Abadi MT Condensed"/>
                </a:rPr>
                <a:t>Evidence</a:t>
              </a:r>
              <a:r>
                <a:rPr lang="en-US" altLang="en-US" sz="1600">
                  <a:latin typeface="Abadi MT Condensed"/>
                </a:rPr>
                <a:t> of fit to issue</a:t>
              </a:r>
            </a:p>
            <a:p>
              <a:endParaRPr lang="en-US" altLang="en-US" sz="1600">
                <a:latin typeface="Abadi MT Condensed"/>
              </a:endParaRPr>
            </a:p>
            <a:p>
              <a:endParaRPr lang="en-US" altLang="en-US" sz="800">
                <a:latin typeface="Abadi MT Condensed"/>
              </a:endParaRPr>
            </a:p>
            <a:p>
              <a:endParaRPr lang="en-US" altLang="en-US" sz="800">
                <a:latin typeface="Abadi MT Condensed"/>
              </a:endParaRPr>
            </a:p>
          </p:txBody>
        </p:sp>
        <p:sp>
          <p:nvSpPr>
            <p:cNvPr id="13333" name="Text Box 23">
              <a:extLst>
                <a:ext uri="{FF2B5EF4-FFF2-40B4-BE49-F238E27FC236}">
                  <a16:creationId xmlns:a16="http://schemas.microsoft.com/office/drawing/2014/main" id="{81935A9A-98DF-4F2E-A52B-309716103E30}"/>
                </a:ext>
              </a:extLst>
            </p:cNvPr>
            <p:cNvSpPr txBox="1">
              <a:spLocks noChangeArrowheads="1"/>
            </p:cNvSpPr>
            <p:nvPr/>
          </p:nvSpPr>
          <p:spPr bwMode="auto">
            <a:xfrm>
              <a:off x="7968" y="14610"/>
              <a:ext cx="979" cy="72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US" altLang="en-US" sz="1600" b="1">
                  <a:latin typeface="Abadi MT Condensed"/>
                </a:rPr>
                <a:t>Evidence</a:t>
              </a:r>
              <a:r>
                <a:rPr lang="en-US" altLang="en-US" sz="1600">
                  <a:latin typeface="Abadi MT Condensed"/>
                </a:rPr>
                <a:t> of stakeholder support)</a:t>
              </a:r>
            </a:p>
            <a:p>
              <a:endParaRPr lang="en-US" altLang="en-US" sz="1600">
                <a:latin typeface="Abadi MT Condensed"/>
              </a:endParaRPr>
            </a:p>
            <a:p>
              <a:endParaRPr lang="en-US" altLang="en-US" sz="800">
                <a:latin typeface="Abadi MT Condensed"/>
              </a:endParaRPr>
            </a:p>
          </p:txBody>
        </p:sp>
        <p:sp>
          <p:nvSpPr>
            <p:cNvPr id="13334" name="Text Box 24">
              <a:extLst>
                <a:ext uri="{FF2B5EF4-FFF2-40B4-BE49-F238E27FC236}">
                  <a16:creationId xmlns:a16="http://schemas.microsoft.com/office/drawing/2014/main" id="{F0DF9FD7-8C19-4AC2-B252-A238955A9C6D}"/>
                </a:ext>
              </a:extLst>
            </p:cNvPr>
            <p:cNvSpPr txBox="1">
              <a:spLocks noChangeArrowheads="1"/>
            </p:cNvSpPr>
            <p:nvPr/>
          </p:nvSpPr>
          <p:spPr bwMode="auto">
            <a:xfrm>
              <a:off x="8993" y="14610"/>
              <a:ext cx="1032" cy="72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US" altLang="en-US" sz="1600" b="1">
                  <a:latin typeface="Abadi MT Condensed"/>
                </a:rPr>
                <a:t>Evidence</a:t>
              </a:r>
              <a:r>
                <a:rPr lang="en-US" altLang="en-US" sz="1600">
                  <a:latin typeface="Abadi MT Condensed"/>
                </a:rPr>
                <a:t> of researcher competence</a:t>
              </a:r>
            </a:p>
            <a:p>
              <a:endParaRPr lang="en-US" altLang="en-US" sz="1600">
                <a:latin typeface="Abadi MT Condensed"/>
              </a:endParaRPr>
            </a:p>
            <a:p>
              <a:endParaRPr lang="en-US" altLang="en-US" sz="800">
                <a:latin typeface="Abadi MT Condensed"/>
              </a:endParaRPr>
            </a:p>
            <a:p>
              <a:endParaRPr lang="en-US" altLang="en-US" sz="800">
                <a:latin typeface="Abadi MT Condensed"/>
              </a:endParaRPr>
            </a:p>
          </p:txBody>
        </p:sp>
        <p:sp>
          <p:nvSpPr>
            <p:cNvPr id="13335" name="Text Box 25">
              <a:extLst>
                <a:ext uri="{FF2B5EF4-FFF2-40B4-BE49-F238E27FC236}">
                  <a16:creationId xmlns:a16="http://schemas.microsoft.com/office/drawing/2014/main" id="{D014F9D7-E91B-4777-9337-B0335B791BED}"/>
                </a:ext>
              </a:extLst>
            </p:cNvPr>
            <p:cNvSpPr txBox="1">
              <a:spLocks noChangeArrowheads="1"/>
            </p:cNvSpPr>
            <p:nvPr/>
          </p:nvSpPr>
          <p:spPr bwMode="auto">
            <a:xfrm>
              <a:off x="8387" y="13845"/>
              <a:ext cx="1369" cy="72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US" altLang="en-US" sz="1600" b="1">
                  <a:latin typeface="Abadi MT Condensed"/>
                </a:rPr>
                <a:t>Evidence</a:t>
              </a:r>
              <a:r>
                <a:rPr lang="en-US" altLang="en-US" sz="1600">
                  <a:latin typeface="Abadi MT Condensed"/>
                </a:rPr>
                <a:t> of clear, feasible time and resource plan</a:t>
              </a:r>
            </a:p>
            <a:p>
              <a:endParaRPr lang="en-US" altLang="en-US" sz="1600">
                <a:latin typeface="Abadi MT Condensed"/>
              </a:endParaRPr>
            </a:p>
            <a:p>
              <a:endParaRPr lang="en-US" altLang="en-US" sz="800">
                <a:latin typeface="Abadi MT Condensed"/>
              </a:endParaRPr>
            </a:p>
            <a:p>
              <a:endParaRPr lang="en-US" altLang="en-US" sz="800">
                <a:latin typeface="Abadi MT Condensed"/>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69002653-B91C-4EB8-A5C4-90B29EB8FDB8}"/>
              </a:ext>
            </a:extLst>
          </p:cNvPr>
          <p:cNvSpPr>
            <a:spLocks noGrp="1" noChangeArrowheads="1"/>
          </p:cNvSpPr>
          <p:nvPr>
            <p:ph type="title"/>
          </p:nvPr>
        </p:nvSpPr>
        <p:spPr>
          <a:xfrm>
            <a:off x="2209800" y="228600"/>
            <a:ext cx="7772400" cy="990600"/>
          </a:xfrm>
        </p:spPr>
        <p:txBody>
          <a:bodyPr>
            <a:normAutofit fontScale="90000"/>
          </a:bodyPr>
          <a:lstStyle/>
          <a:p>
            <a:r>
              <a:rPr lang="en-GB" altLang="en-US" dirty="0"/>
              <a:t>The content of the research proposal </a:t>
            </a:r>
          </a:p>
        </p:txBody>
      </p:sp>
      <p:sp>
        <p:nvSpPr>
          <p:cNvPr id="9219" name="Rectangle 3">
            <a:extLst>
              <a:ext uri="{FF2B5EF4-FFF2-40B4-BE49-F238E27FC236}">
                <a16:creationId xmlns:a16="http://schemas.microsoft.com/office/drawing/2014/main" id="{227229B4-9982-42FD-981A-7D3957B55349}"/>
              </a:ext>
            </a:extLst>
          </p:cNvPr>
          <p:cNvSpPr>
            <a:spLocks noGrp="1" noChangeArrowheads="1"/>
          </p:cNvSpPr>
          <p:nvPr>
            <p:ph idx="1"/>
          </p:nvPr>
        </p:nvSpPr>
        <p:spPr>
          <a:xfrm>
            <a:off x="1919288" y="1447800"/>
            <a:ext cx="8062912" cy="4648200"/>
          </a:xfrm>
        </p:spPr>
        <p:txBody>
          <a:bodyPr rtlCol="0">
            <a:normAutofit fontScale="92500" lnSpcReduction="10000"/>
          </a:bodyPr>
          <a:lstStyle/>
          <a:p>
            <a:pPr>
              <a:buNone/>
              <a:defRPr/>
            </a:pPr>
            <a:r>
              <a:rPr lang="en-GB" altLang="en-US" sz="2800" b="1" dirty="0"/>
              <a:t>1 </a:t>
            </a:r>
            <a:r>
              <a:rPr lang="en-GB" altLang="en-US" sz="2800" dirty="0"/>
              <a:t>Title.</a:t>
            </a:r>
          </a:p>
          <a:p>
            <a:pPr>
              <a:buNone/>
              <a:defRPr/>
            </a:pPr>
            <a:r>
              <a:rPr lang="en-GB" altLang="en-US" sz="2800" b="1" dirty="0"/>
              <a:t>2 </a:t>
            </a:r>
            <a:r>
              <a:rPr lang="en-GB" altLang="en-US" sz="2800" dirty="0"/>
              <a:t>Background to the research (Rationale).</a:t>
            </a:r>
          </a:p>
          <a:p>
            <a:pPr>
              <a:buNone/>
              <a:defRPr/>
            </a:pPr>
            <a:r>
              <a:rPr lang="en-GB" altLang="en-US" sz="2800" b="1" dirty="0"/>
              <a:t>3 </a:t>
            </a:r>
            <a:r>
              <a:rPr lang="en-GB" altLang="en-US" sz="2800" dirty="0"/>
              <a:t>The research problem.</a:t>
            </a:r>
          </a:p>
          <a:p>
            <a:pPr>
              <a:buNone/>
              <a:defRPr/>
            </a:pPr>
            <a:r>
              <a:rPr lang="en-GB" altLang="en-US" sz="2800" b="1" dirty="0"/>
              <a:t>4 </a:t>
            </a:r>
            <a:r>
              <a:rPr lang="en-GB" altLang="en-US" sz="2800" dirty="0"/>
              <a:t>The objectives of the research.</a:t>
            </a:r>
          </a:p>
          <a:p>
            <a:pPr>
              <a:buNone/>
              <a:defRPr/>
            </a:pPr>
            <a:r>
              <a:rPr lang="en-GB" altLang="en-US" sz="2800" b="1" dirty="0"/>
              <a:t>5 </a:t>
            </a:r>
            <a:r>
              <a:rPr lang="en-GB" altLang="en-US" sz="2800" dirty="0"/>
              <a:t>Literature.</a:t>
            </a:r>
          </a:p>
          <a:p>
            <a:pPr>
              <a:buNone/>
              <a:defRPr/>
            </a:pPr>
            <a:r>
              <a:rPr lang="en-GB" altLang="en-US" sz="2800" b="1" dirty="0"/>
              <a:t>6 </a:t>
            </a:r>
            <a:r>
              <a:rPr lang="en-GB" altLang="en-US" sz="2800" dirty="0"/>
              <a:t>Methodology.</a:t>
            </a:r>
          </a:p>
          <a:p>
            <a:pPr>
              <a:buNone/>
              <a:defRPr/>
            </a:pPr>
            <a:r>
              <a:rPr lang="en-GB" altLang="en-US" sz="2800" b="1" dirty="0"/>
              <a:t>7 </a:t>
            </a:r>
            <a:r>
              <a:rPr lang="en-GB" altLang="en-US" sz="2800" dirty="0"/>
              <a:t>Ethical issues.</a:t>
            </a:r>
          </a:p>
          <a:p>
            <a:pPr>
              <a:buNone/>
              <a:defRPr/>
            </a:pPr>
            <a:r>
              <a:rPr lang="en-GB" altLang="en-US" sz="2800" b="1" dirty="0"/>
              <a:t>8 </a:t>
            </a:r>
            <a:r>
              <a:rPr lang="en-GB" altLang="en-US" sz="2800" dirty="0"/>
              <a:t>Access issues.</a:t>
            </a:r>
          </a:p>
          <a:p>
            <a:pPr>
              <a:buNone/>
              <a:defRPr/>
            </a:pPr>
            <a:r>
              <a:rPr lang="en-GB" altLang="en-US" sz="2800" b="1" dirty="0"/>
              <a:t>9 </a:t>
            </a:r>
            <a:r>
              <a:rPr lang="en-GB" altLang="en-US" sz="2800" dirty="0"/>
              <a:t>Time-scale.</a:t>
            </a:r>
          </a:p>
          <a:p>
            <a:pPr>
              <a:buNone/>
              <a:defRPr/>
            </a:pPr>
            <a:r>
              <a:rPr lang="en-GB" altLang="en-US" sz="2800" b="1" dirty="0"/>
              <a:t>10 </a:t>
            </a:r>
            <a:r>
              <a:rPr lang="en-GB" altLang="en-US" sz="2800" dirty="0"/>
              <a:t>Refs/Bibliography.</a:t>
            </a:r>
          </a:p>
          <a:p>
            <a:pPr>
              <a:defRPr/>
            </a:pPr>
            <a:endParaRPr lang="en-GB" alt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a:extLst>
              <a:ext uri="{FF2B5EF4-FFF2-40B4-BE49-F238E27FC236}">
                <a16:creationId xmlns:a16="http://schemas.microsoft.com/office/drawing/2014/main" id="{B6906F22-3DE5-4DEC-AD5E-AEC667EA69A1}"/>
              </a:ext>
            </a:extLst>
          </p:cNvPr>
          <p:cNvSpPr txBox="1">
            <a:spLocks noChangeArrowheads="1"/>
          </p:cNvSpPr>
          <p:nvPr/>
        </p:nvSpPr>
        <p:spPr bwMode="auto">
          <a:xfrm>
            <a:off x="933061" y="438540"/>
            <a:ext cx="8938726" cy="5047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eaLnBrk="1" hangingPunct="1"/>
            <a:r>
              <a:rPr lang="en-GB" altLang="en-US" sz="2800" b="1" dirty="0">
                <a:latin typeface="Arial" panose="020B0604020202020204" pitchFamily="34" charset="0"/>
                <a:cs typeface="Arial" panose="020B0604020202020204" pitchFamily="34" charset="0"/>
              </a:rPr>
              <a:t>FOCUSSING YOUR RESEARCH QUESTION</a:t>
            </a:r>
            <a:endParaRPr lang="en-GB" altLang="en-US" sz="2800" dirty="0">
              <a:latin typeface="Arial" panose="020B0604020202020204" pitchFamily="34" charset="0"/>
              <a:cs typeface="Arial" panose="020B0604020202020204" pitchFamily="34" charset="0"/>
            </a:endParaRPr>
          </a:p>
          <a:p>
            <a:pPr eaLnBrk="1" hangingPunct="1">
              <a:spcAft>
                <a:spcPct val="50000"/>
              </a:spcAft>
            </a:pPr>
            <a:endParaRPr lang="en-GB" altLang="en-US" sz="2800" dirty="0">
              <a:latin typeface="Arial" panose="020B0604020202020204" pitchFamily="34" charset="0"/>
              <a:cs typeface="Arial" panose="020B0604020202020204" pitchFamily="34" charset="0"/>
            </a:endParaRPr>
          </a:p>
          <a:p>
            <a:pPr eaLnBrk="1" hangingPunct="1">
              <a:spcAft>
                <a:spcPct val="50000"/>
              </a:spcAft>
            </a:pPr>
            <a:r>
              <a:rPr lang="en-GB" altLang="en-US" sz="2800" dirty="0">
                <a:latin typeface="Arial" panose="020B0604020202020204" pitchFamily="34" charset="0"/>
                <a:cs typeface="Arial" panose="020B0604020202020204" pitchFamily="34" charset="0"/>
              </a:rPr>
              <a:t>1. Define your core concepts. </a:t>
            </a:r>
          </a:p>
          <a:p>
            <a:pPr eaLnBrk="1" hangingPunct="1">
              <a:spcAft>
                <a:spcPct val="50000"/>
              </a:spcAft>
            </a:pPr>
            <a:r>
              <a:rPr lang="en-GB" altLang="en-US" sz="2800" dirty="0">
                <a:latin typeface="Arial" panose="020B0604020202020204" pitchFamily="34" charset="0"/>
                <a:cs typeface="Arial" panose="020B0604020202020204" pitchFamily="34" charset="0"/>
              </a:rPr>
              <a:t>2. What is your time frame? </a:t>
            </a:r>
          </a:p>
          <a:p>
            <a:pPr eaLnBrk="1" hangingPunct="1">
              <a:spcAft>
                <a:spcPct val="50000"/>
              </a:spcAft>
            </a:pPr>
            <a:r>
              <a:rPr lang="en-GB" altLang="en-US" sz="2800" dirty="0">
                <a:latin typeface="Arial" panose="020B0604020202020204" pitchFamily="34" charset="0"/>
                <a:cs typeface="Arial" panose="020B0604020202020204" pitchFamily="34" charset="0"/>
              </a:rPr>
              <a:t>3. What is the geographical location? </a:t>
            </a:r>
          </a:p>
          <a:p>
            <a:pPr eaLnBrk="1" hangingPunct="1">
              <a:spcAft>
                <a:spcPct val="50000"/>
              </a:spcAft>
            </a:pPr>
            <a:r>
              <a:rPr lang="en-GB" altLang="en-US" sz="2800" dirty="0">
                <a:latin typeface="Arial" panose="020B0604020202020204" pitchFamily="34" charset="0"/>
                <a:cs typeface="Arial" panose="020B0604020202020204" pitchFamily="34" charset="0"/>
              </a:rPr>
              <a:t>4. What aspect of the topic are you interested in? </a:t>
            </a:r>
          </a:p>
          <a:p>
            <a:pPr eaLnBrk="1" hangingPunct="1">
              <a:spcAft>
                <a:spcPct val="50000"/>
              </a:spcAft>
            </a:pPr>
            <a:r>
              <a:rPr lang="en-GB" altLang="en-US" sz="2800" dirty="0">
                <a:latin typeface="Arial" panose="020B0604020202020204" pitchFamily="34" charset="0"/>
                <a:cs typeface="Arial" panose="020B0604020202020204" pitchFamily="34" charset="0"/>
              </a:rPr>
              <a:t>5. What is your unit of analysis (i.e. the ‘thing’ that you collect data about and from which you draw conclusions)?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a:extLst>
              <a:ext uri="{FF2B5EF4-FFF2-40B4-BE49-F238E27FC236}">
                <a16:creationId xmlns:a16="http://schemas.microsoft.com/office/drawing/2014/main" id="{0559A37A-3C42-468E-A751-4CEF63805E72}"/>
              </a:ext>
            </a:extLst>
          </p:cNvPr>
          <p:cNvSpPr txBox="1">
            <a:spLocks noChangeArrowheads="1"/>
          </p:cNvSpPr>
          <p:nvPr/>
        </p:nvSpPr>
        <p:spPr bwMode="auto">
          <a:xfrm>
            <a:off x="3635375" y="1247479"/>
            <a:ext cx="4884865" cy="819448"/>
          </a:xfrm>
          <a:prstGeom prst="rect">
            <a:avLst/>
          </a:prstGeom>
          <a:noFill/>
          <a:ln w="952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r>
              <a:rPr lang="en-GB" altLang="en-US" sz="1400" dirty="0"/>
              <a:t>Do </a:t>
            </a:r>
            <a:r>
              <a:rPr lang="en-GB" altLang="en-US" sz="1400" b="1" dirty="0"/>
              <a:t>coaches</a:t>
            </a:r>
            <a:r>
              <a:rPr lang="en-GB" altLang="en-US" sz="1400" dirty="0"/>
              <a:t> have different leadership styles depending upon whether they are coaching team or individual </a:t>
            </a:r>
            <a:r>
              <a:rPr lang="en-GB" altLang="en-US" sz="1400" b="1" dirty="0"/>
              <a:t>sports</a:t>
            </a:r>
            <a:r>
              <a:rPr lang="en-GB" altLang="en-US" sz="1400" dirty="0"/>
              <a:t>?</a:t>
            </a:r>
          </a:p>
        </p:txBody>
      </p:sp>
      <p:sp>
        <p:nvSpPr>
          <p:cNvPr id="10243" name="Text Box 3">
            <a:extLst>
              <a:ext uri="{FF2B5EF4-FFF2-40B4-BE49-F238E27FC236}">
                <a16:creationId xmlns:a16="http://schemas.microsoft.com/office/drawing/2014/main" id="{4C4B1A54-2734-4453-A5CA-99F07631573C}"/>
              </a:ext>
            </a:extLst>
          </p:cNvPr>
          <p:cNvSpPr txBox="1">
            <a:spLocks noChangeArrowheads="1"/>
          </p:cNvSpPr>
          <p:nvPr/>
        </p:nvSpPr>
        <p:spPr bwMode="auto">
          <a:xfrm>
            <a:off x="3735388" y="2708280"/>
            <a:ext cx="685800" cy="252413"/>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r>
              <a:rPr lang="en-GB" altLang="en-US" sz="1050" b="1" dirty="0"/>
              <a:t>Male</a:t>
            </a:r>
          </a:p>
          <a:p>
            <a:pPr algn="ctr" eaLnBrk="1" hangingPunct="1">
              <a:defRPr/>
            </a:pPr>
            <a:endParaRPr lang="en-GB" altLang="en-US" sz="1050" dirty="0"/>
          </a:p>
        </p:txBody>
      </p:sp>
      <p:sp>
        <p:nvSpPr>
          <p:cNvPr id="10244" name="Text Box 4">
            <a:extLst>
              <a:ext uri="{FF2B5EF4-FFF2-40B4-BE49-F238E27FC236}">
                <a16:creationId xmlns:a16="http://schemas.microsoft.com/office/drawing/2014/main" id="{DF4206C0-43CB-4111-BE6A-F3C288CF42EB}"/>
              </a:ext>
            </a:extLst>
          </p:cNvPr>
          <p:cNvSpPr txBox="1">
            <a:spLocks noChangeArrowheads="1"/>
          </p:cNvSpPr>
          <p:nvPr/>
        </p:nvSpPr>
        <p:spPr bwMode="auto">
          <a:xfrm>
            <a:off x="4634706" y="2702715"/>
            <a:ext cx="704055" cy="339725"/>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GB" altLang="en-US" sz="1050" dirty="0"/>
              <a:t>Female </a:t>
            </a:r>
          </a:p>
          <a:p>
            <a:pPr algn="ctr" eaLnBrk="1" hangingPunct="1">
              <a:defRPr/>
            </a:pPr>
            <a:endParaRPr lang="en-GB" altLang="en-US" sz="1050" dirty="0"/>
          </a:p>
        </p:txBody>
      </p:sp>
      <p:sp>
        <p:nvSpPr>
          <p:cNvPr id="10245" name="Text Box 5">
            <a:extLst>
              <a:ext uri="{FF2B5EF4-FFF2-40B4-BE49-F238E27FC236}">
                <a16:creationId xmlns:a16="http://schemas.microsoft.com/office/drawing/2014/main" id="{A3378066-12CA-4E04-A583-ACBA18CCCDB9}"/>
              </a:ext>
            </a:extLst>
          </p:cNvPr>
          <p:cNvSpPr txBox="1">
            <a:spLocks noChangeArrowheads="1"/>
          </p:cNvSpPr>
          <p:nvPr/>
        </p:nvSpPr>
        <p:spPr bwMode="auto">
          <a:xfrm>
            <a:off x="6813453" y="2579692"/>
            <a:ext cx="1700435" cy="473075"/>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r>
              <a:rPr lang="en-GB" altLang="en-US" sz="1400" b="1"/>
              <a:t>Which sport?</a:t>
            </a:r>
            <a:endParaRPr lang="en-GB" altLang="en-US" sz="1400"/>
          </a:p>
        </p:txBody>
      </p:sp>
      <p:sp>
        <p:nvSpPr>
          <p:cNvPr id="10246" name="Text Box 6">
            <a:extLst>
              <a:ext uri="{FF2B5EF4-FFF2-40B4-BE49-F238E27FC236}">
                <a16:creationId xmlns:a16="http://schemas.microsoft.com/office/drawing/2014/main" id="{4B4701E7-B33E-4CAB-8065-8BEB08DC8AF3}"/>
              </a:ext>
            </a:extLst>
          </p:cNvPr>
          <p:cNvSpPr txBox="1">
            <a:spLocks noChangeArrowheads="1"/>
          </p:cNvSpPr>
          <p:nvPr/>
        </p:nvSpPr>
        <p:spPr bwMode="auto">
          <a:xfrm>
            <a:off x="6963310" y="3420176"/>
            <a:ext cx="685800" cy="257175"/>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r>
              <a:rPr lang="en-GB" altLang="en-US" sz="1050"/>
              <a:t>Elite</a:t>
            </a:r>
          </a:p>
        </p:txBody>
      </p:sp>
      <p:sp>
        <p:nvSpPr>
          <p:cNvPr id="10247" name="Text Box 7">
            <a:extLst>
              <a:ext uri="{FF2B5EF4-FFF2-40B4-BE49-F238E27FC236}">
                <a16:creationId xmlns:a16="http://schemas.microsoft.com/office/drawing/2014/main" id="{04E336E2-4E79-478D-8BAE-2AB4F88C95B5}"/>
              </a:ext>
            </a:extLst>
          </p:cNvPr>
          <p:cNvSpPr txBox="1">
            <a:spLocks noChangeArrowheads="1"/>
          </p:cNvSpPr>
          <p:nvPr/>
        </p:nvSpPr>
        <p:spPr bwMode="auto">
          <a:xfrm>
            <a:off x="8520240" y="3418277"/>
            <a:ext cx="857250" cy="257175"/>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r>
              <a:rPr lang="en-GB" altLang="en-US" sz="1050" b="1"/>
              <a:t>Non-elite</a:t>
            </a:r>
            <a:r>
              <a:rPr lang="en-GB" altLang="en-US" sz="1050"/>
              <a:t> </a:t>
            </a:r>
          </a:p>
        </p:txBody>
      </p:sp>
      <p:sp>
        <p:nvSpPr>
          <p:cNvPr id="10248" name="Text Box 8">
            <a:extLst>
              <a:ext uri="{FF2B5EF4-FFF2-40B4-BE49-F238E27FC236}">
                <a16:creationId xmlns:a16="http://schemas.microsoft.com/office/drawing/2014/main" id="{B365AC5E-90A6-46DD-9EDC-88F75A6D50FD}"/>
              </a:ext>
            </a:extLst>
          </p:cNvPr>
          <p:cNvSpPr txBox="1">
            <a:spLocks noChangeArrowheads="1"/>
          </p:cNvSpPr>
          <p:nvPr/>
        </p:nvSpPr>
        <p:spPr bwMode="auto">
          <a:xfrm>
            <a:off x="8257430" y="4008486"/>
            <a:ext cx="771525" cy="257175"/>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r>
              <a:rPr lang="en-GB" altLang="en-US" sz="1050"/>
              <a:t>Male </a:t>
            </a:r>
          </a:p>
        </p:txBody>
      </p:sp>
      <p:sp>
        <p:nvSpPr>
          <p:cNvPr id="10249" name="Text Box 9">
            <a:extLst>
              <a:ext uri="{FF2B5EF4-FFF2-40B4-BE49-F238E27FC236}">
                <a16:creationId xmlns:a16="http://schemas.microsoft.com/office/drawing/2014/main" id="{49B4DF60-5849-4C5F-8C8F-B82E40ABEBCF}"/>
              </a:ext>
            </a:extLst>
          </p:cNvPr>
          <p:cNvSpPr txBox="1">
            <a:spLocks noChangeArrowheads="1"/>
          </p:cNvSpPr>
          <p:nvPr/>
        </p:nvSpPr>
        <p:spPr bwMode="auto">
          <a:xfrm>
            <a:off x="9149760" y="3959226"/>
            <a:ext cx="857250" cy="257175"/>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r>
              <a:rPr lang="en-GB" altLang="en-US" sz="1050" b="1"/>
              <a:t>Female</a:t>
            </a:r>
            <a:endParaRPr lang="en-GB" altLang="en-US" sz="1050"/>
          </a:p>
        </p:txBody>
      </p:sp>
      <p:sp>
        <p:nvSpPr>
          <p:cNvPr id="10250" name="Text Box 10">
            <a:extLst>
              <a:ext uri="{FF2B5EF4-FFF2-40B4-BE49-F238E27FC236}">
                <a16:creationId xmlns:a16="http://schemas.microsoft.com/office/drawing/2014/main" id="{72366D6B-824F-48A1-82D5-8705207B7A84}"/>
              </a:ext>
            </a:extLst>
          </p:cNvPr>
          <p:cNvSpPr txBox="1">
            <a:spLocks noChangeArrowheads="1"/>
          </p:cNvSpPr>
          <p:nvPr/>
        </p:nvSpPr>
        <p:spPr bwMode="auto">
          <a:xfrm>
            <a:off x="5644552" y="4248183"/>
            <a:ext cx="652462" cy="257175"/>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r>
              <a:rPr lang="en-GB" altLang="en-US" sz="1050" dirty="0"/>
              <a:t>Seniors</a:t>
            </a:r>
          </a:p>
        </p:txBody>
      </p:sp>
      <p:sp>
        <p:nvSpPr>
          <p:cNvPr id="10251" name="Text Box 11">
            <a:extLst>
              <a:ext uri="{FF2B5EF4-FFF2-40B4-BE49-F238E27FC236}">
                <a16:creationId xmlns:a16="http://schemas.microsoft.com/office/drawing/2014/main" id="{646403BB-AE92-4F34-9A38-D6F64789CBEB}"/>
              </a:ext>
            </a:extLst>
          </p:cNvPr>
          <p:cNvSpPr txBox="1">
            <a:spLocks noChangeArrowheads="1"/>
          </p:cNvSpPr>
          <p:nvPr/>
        </p:nvSpPr>
        <p:spPr bwMode="auto">
          <a:xfrm>
            <a:off x="6437718" y="4221455"/>
            <a:ext cx="855792" cy="283903"/>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r>
              <a:rPr lang="en-GB" altLang="en-US" sz="1050" b="1"/>
              <a:t>Juniors</a:t>
            </a:r>
          </a:p>
        </p:txBody>
      </p:sp>
      <p:sp>
        <p:nvSpPr>
          <p:cNvPr id="10252" name="Text Box 12">
            <a:extLst>
              <a:ext uri="{FF2B5EF4-FFF2-40B4-BE49-F238E27FC236}">
                <a16:creationId xmlns:a16="http://schemas.microsoft.com/office/drawing/2014/main" id="{F117F0D9-D085-4A8B-81DC-F3ACE97A8EB1}"/>
              </a:ext>
            </a:extLst>
          </p:cNvPr>
          <p:cNvSpPr txBox="1">
            <a:spLocks noChangeArrowheads="1"/>
          </p:cNvSpPr>
          <p:nvPr/>
        </p:nvSpPr>
        <p:spPr bwMode="auto">
          <a:xfrm>
            <a:off x="7434214" y="4283869"/>
            <a:ext cx="771525" cy="257175"/>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r>
              <a:rPr lang="en-GB" altLang="en-US" sz="1050"/>
              <a:t>Adult</a:t>
            </a:r>
          </a:p>
        </p:txBody>
      </p:sp>
      <p:sp>
        <p:nvSpPr>
          <p:cNvPr id="10253" name="Line 13">
            <a:extLst>
              <a:ext uri="{FF2B5EF4-FFF2-40B4-BE49-F238E27FC236}">
                <a16:creationId xmlns:a16="http://schemas.microsoft.com/office/drawing/2014/main" id="{007E9620-EC3D-4C21-8CE4-DCAA9EB4043C}"/>
              </a:ext>
            </a:extLst>
          </p:cNvPr>
          <p:cNvSpPr>
            <a:spLocks noChangeShapeType="1"/>
          </p:cNvSpPr>
          <p:nvPr/>
        </p:nvSpPr>
        <p:spPr bwMode="auto">
          <a:xfrm flipH="1">
            <a:off x="4181475" y="2098742"/>
            <a:ext cx="0" cy="600075"/>
          </a:xfrm>
          <a:prstGeom prst="line">
            <a:avLst/>
          </a:prstGeom>
          <a:noFill/>
          <a:ln w="9525">
            <a:solidFill>
              <a:srgbClr val="000000"/>
            </a:solidFill>
            <a:round/>
            <a:headEnd/>
            <a:tailEnd type="triangle" w="med" len="med"/>
          </a:ln>
        </p:spPr>
        <p:txBody>
          <a:bodyPr/>
          <a:lstStyle/>
          <a:p>
            <a:pPr>
              <a:defRPr/>
            </a:pPr>
            <a:endParaRPr lang="en-GB" sz="1350"/>
          </a:p>
        </p:txBody>
      </p:sp>
      <p:sp>
        <p:nvSpPr>
          <p:cNvPr id="10254" name="Line 14">
            <a:extLst>
              <a:ext uri="{FF2B5EF4-FFF2-40B4-BE49-F238E27FC236}">
                <a16:creationId xmlns:a16="http://schemas.microsoft.com/office/drawing/2014/main" id="{345ED620-9027-4A10-AF62-DBC90BD0EF59}"/>
              </a:ext>
            </a:extLst>
          </p:cNvPr>
          <p:cNvSpPr>
            <a:spLocks noChangeShapeType="1"/>
          </p:cNvSpPr>
          <p:nvPr/>
        </p:nvSpPr>
        <p:spPr bwMode="auto">
          <a:xfrm flipH="1">
            <a:off x="7352134" y="2098742"/>
            <a:ext cx="1588" cy="473075"/>
          </a:xfrm>
          <a:prstGeom prst="line">
            <a:avLst/>
          </a:prstGeom>
          <a:noFill/>
          <a:ln w="9525">
            <a:solidFill>
              <a:srgbClr val="000000"/>
            </a:solidFill>
            <a:round/>
            <a:headEnd/>
            <a:tailEnd type="triangle" w="med" len="med"/>
          </a:ln>
        </p:spPr>
        <p:txBody>
          <a:bodyPr/>
          <a:lstStyle/>
          <a:p>
            <a:pPr>
              <a:defRPr/>
            </a:pPr>
            <a:endParaRPr lang="en-GB" sz="1350"/>
          </a:p>
        </p:txBody>
      </p:sp>
      <p:sp>
        <p:nvSpPr>
          <p:cNvPr id="10255" name="Line 15">
            <a:extLst>
              <a:ext uri="{FF2B5EF4-FFF2-40B4-BE49-F238E27FC236}">
                <a16:creationId xmlns:a16="http://schemas.microsoft.com/office/drawing/2014/main" id="{AC4BF046-5D0B-4A72-A1BC-C7B28C71E9D0}"/>
              </a:ext>
            </a:extLst>
          </p:cNvPr>
          <p:cNvSpPr>
            <a:spLocks noChangeShapeType="1"/>
          </p:cNvSpPr>
          <p:nvPr/>
        </p:nvSpPr>
        <p:spPr bwMode="auto">
          <a:xfrm>
            <a:off x="7710486" y="3076965"/>
            <a:ext cx="846138" cy="341312"/>
          </a:xfrm>
          <a:prstGeom prst="line">
            <a:avLst/>
          </a:prstGeom>
          <a:noFill/>
          <a:ln w="9525">
            <a:solidFill>
              <a:srgbClr val="000000"/>
            </a:solidFill>
            <a:round/>
            <a:headEnd/>
            <a:tailEnd type="triangle" w="med" len="med"/>
          </a:ln>
        </p:spPr>
        <p:txBody>
          <a:bodyPr/>
          <a:lstStyle/>
          <a:p>
            <a:pPr>
              <a:defRPr/>
            </a:pPr>
            <a:endParaRPr lang="en-GB" sz="1350"/>
          </a:p>
        </p:txBody>
      </p:sp>
      <p:sp>
        <p:nvSpPr>
          <p:cNvPr id="10256" name="Line 16">
            <a:extLst>
              <a:ext uri="{FF2B5EF4-FFF2-40B4-BE49-F238E27FC236}">
                <a16:creationId xmlns:a16="http://schemas.microsoft.com/office/drawing/2014/main" id="{F7E3F808-6197-4180-87D0-19896F0CF901}"/>
              </a:ext>
            </a:extLst>
          </p:cNvPr>
          <p:cNvSpPr>
            <a:spLocks noChangeShapeType="1"/>
          </p:cNvSpPr>
          <p:nvPr/>
        </p:nvSpPr>
        <p:spPr bwMode="auto">
          <a:xfrm>
            <a:off x="9105123" y="3690938"/>
            <a:ext cx="1588" cy="257175"/>
          </a:xfrm>
          <a:prstGeom prst="line">
            <a:avLst/>
          </a:prstGeom>
          <a:noFill/>
          <a:ln w="9525">
            <a:solidFill>
              <a:srgbClr val="000000"/>
            </a:solidFill>
            <a:round/>
            <a:headEnd/>
            <a:tailEnd type="triangle" w="med" len="med"/>
          </a:ln>
        </p:spPr>
        <p:txBody>
          <a:bodyPr/>
          <a:lstStyle/>
          <a:p>
            <a:pPr>
              <a:defRPr/>
            </a:pPr>
            <a:endParaRPr lang="en-GB" sz="1350"/>
          </a:p>
        </p:txBody>
      </p:sp>
      <p:sp>
        <p:nvSpPr>
          <p:cNvPr id="10257" name="Line 17">
            <a:extLst>
              <a:ext uri="{FF2B5EF4-FFF2-40B4-BE49-F238E27FC236}">
                <a16:creationId xmlns:a16="http://schemas.microsoft.com/office/drawing/2014/main" id="{22B1F467-1F1B-4F57-9D93-63FF8F505486}"/>
              </a:ext>
            </a:extLst>
          </p:cNvPr>
          <p:cNvSpPr>
            <a:spLocks noChangeShapeType="1"/>
          </p:cNvSpPr>
          <p:nvPr/>
        </p:nvSpPr>
        <p:spPr bwMode="auto">
          <a:xfrm>
            <a:off x="7601321" y="3706018"/>
            <a:ext cx="18099" cy="564130"/>
          </a:xfrm>
          <a:prstGeom prst="line">
            <a:avLst/>
          </a:prstGeom>
          <a:noFill/>
          <a:ln w="9525">
            <a:solidFill>
              <a:srgbClr val="000000"/>
            </a:solidFill>
            <a:prstDash val="dash"/>
            <a:round/>
            <a:headEnd/>
            <a:tailEnd type="triangle" w="med" len="med"/>
          </a:ln>
        </p:spPr>
        <p:txBody>
          <a:bodyPr/>
          <a:lstStyle/>
          <a:p>
            <a:pPr>
              <a:defRPr/>
            </a:pPr>
            <a:endParaRPr lang="en-GB" sz="1350"/>
          </a:p>
        </p:txBody>
      </p:sp>
      <p:sp>
        <p:nvSpPr>
          <p:cNvPr id="10258" name="Line 18">
            <a:extLst>
              <a:ext uri="{FF2B5EF4-FFF2-40B4-BE49-F238E27FC236}">
                <a16:creationId xmlns:a16="http://schemas.microsoft.com/office/drawing/2014/main" id="{B88BBD9C-D618-4937-8330-2D7CA73718E2}"/>
              </a:ext>
            </a:extLst>
          </p:cNvPr>
          <p:cNvSpPr>
            <a:spLocks noChangeShapeType="1"/>
          </p:cNvSpPr>
          <p:nvPr/>
        </p:nvSpPr>
        <p:spPr bwMode="auto">
          <a:xfrm>
            <a:off x="4295776" y="2091533"/>
            <a:ext cx="771525" cy="600075"/>
          </a:xfrm>
          <a:prstGeom prst="line">
            <a:avLst/>
          </a:prstGeom>
          <a:noFill/>
          <a:ln w="9525">
            <a:solidFill>
              <a:srgbClr val="000000"/>
            </a:solidFill>
            <a:prstDash val="dash"/>
            <a:round/>
            <a:headEnd/>
            <a:tailEnd type="triangle" w="med" len="med"/>
          </a:ln>
        </p:spPr>
        <p:txBody>
          <a:bodyPr/>
          <a:lstStyle/>
          <a:p>
            <a:pPr>
              <a:defRPr/>
            </a:pPr>
            <a:endParaRPr lang="en-GB" sz="1350"/>
          </a:p>
        </p:txBody>
      </p:sp>
      <p:sp>
        <p:nvSpPr>
          <p:cNvPr id="10259" name="Line 19">
            <a:extLst>
              <a:ext uri="{FF2B5EF4-FFF2-40B4-BE49-F238E27FC236}">
                <a16:creationId xmlns:a16="http://schemas.microsoft.com/office/drawing/2014/main" id="{A89530D3-4953-4FB6-A5EF-238705779867}"/>
              </a:ext>
            </a:extLst>
          </p:cNvPr>
          <p:cNvSpPr>
            <a:spLocks noChangeShapeType="1"/>
          </p:cNvSpPr>
          <p:nvPr/>
        </p:nvSpPr>
        <p:spPr bwMode="auto">
          <a:xfrm flipH="1">
            <a:off x="8416318" y="3652795"/>
            <a:ext cx="587292" cy="341312"/>
          </a:xfrm>
          <a:prstGeom prst="line">
            <a:avLst/>
          </a:prstGeom>
          <a:noFill/>
          <a:ln w="9525">
            <a:solidFill>
              <a:srgbClr val="000000"/>
            </a:solidFill>
            <a:prstDash val="dash"/>
            <a:round/>
            <a:headEnd/>
            <a:tailEnd type="triangle" w="med" len="med"/>
          </a:ln>
        </p:spPr>
        <p:txBody>
          <a:bodyPr/>
          <a:lstStyle/>
          <a:p>
            <a:pPr>
              <a:defRPr/>
            </a:pPr>
            <a:endParaRPr lang="en-GB" sz="1350"/>
          </a:p>
        </p:txBody>
      </p:sp>
      <p:sp>
        <p:nvSpPr>
          <p:cNvPr id="10260" name="Line 20">
            <a:extLst>
              <a:ext uri="{FF2B5EF4-FFF2-40B4-BE49-F238E27FC236}">
                <a16:creationId xmlns:a16="http://schemas.microsoft.com/office/drawing/2014/main" id="{B87A0F4F-ADB0-4465-8656-7DB6DEB79FD9}"/>
              </a:ext>
            </a:extLst>
          </p:cNvPr>
          <p:cNvSpPr>
            <a:spLocks noChangeShapeType="1"/>
          </p:cNvSpPr>
          <p:nvPr/>
        </p:nvSpPr>
        <p:spPr bwMode="auto">
          <a:xfrm flipH="1">
            <a:off x="5923582" y="3695414"/>
            <a:ext cx="1116019" cy="520987"/>
          </a:xfrm>
          <a:prstGeom prst="line">
            <a:avLst/>
          </a:prstGeom>
          <a:noFill/>
          <a:ln w="9525">
            <a:solidFill>
              <a:srgbClr val="000000"/>
            </a:solidFill>
            <a:prstDash val="dash"/>
            <a:round/>
            <a:headEnd/>
            <a:tailEnd type="triangle" w="med" len="med"/>
          </a:ln>
        </p:spPr>
        <p:txBody>
          <a:bodyPr/>
          <a:lstStyle/>
          <a:p>
            <a:pPr>
              <a:defRPr/>
            </a:pPr>
            <a:endParaRPr lang="en-GB" sz="1350"/>
          </a:p>
        </p:txBody>
      </p:sp>
      <p:sp>
        <p:nvSpPr>
          <p:cNvPr id="10261" name="Line 21">
            <a:extLst>
              <a:ext uri="{FF2B5EF4-FFF2-40B4-BE49-F238E27FC236}">
                <a16:creationId xmlns:a16="http://schemas.microsoft.com/office/drawing/2014/main" id="{6DBBA085-C9F7-4B04-B618-9D8020C642B6}"/>
              </a:ext>
            </a:extLst>
          </p:cNvPr>
          <p:cNvSpPr>
            <a:spLocks noChangeShapeType="1"/>
          </p:cNvSpPr>
          <p:nvPr/>
        </p:nvSpPr>
        <p:spPr bwMode="auto">
          <a:xfrm flipH="1">
            <a:off x="6737722" y="3690938"/>
            <a:ext cx="663671" cy="527937"/>
          </a:xfrm>
          <a:prstGeom prst="line">
            <a:avLst/>
          </a:prstGeom>
          <a:noFill/>
          <a:ln w="9525">
            <a:solidFill>
              <a:srgbClr val="000000"/>
            </a:solidFill>
            <a:round/>
            <a:headEnd/>
            <a:tailEnd type="triangle" w="med" len="med"/>
          </a:ln>
        </p:spPr>
        <p:txBody>
          <a:bodyPr/>
          <a:lstStyle/>
          <a:p>
            <a:pPr>
              <a:defRPr/>
            </a:pPr>
            <a:endParaRPr lang="en-GB" sz="1350"/>
          </a:p>
        </p:txBody>
      </p:sp>
      <p:sp>
        <p:nvSpPr>
          <p:cNvPr id="10262" name="Text Box 22">
            <a:extLst>
              <a:ext uri="{FF2B5EF4-FFF2-40B4-BE49-F238E27FC236}">
                <a16:creationId xmlns:a16="http://schemas.microsoft.com/office/drawing/2014/main" id="{892BF5B6-3C4B-47B7-810D-3F06FBEB472A}"/>
              </a:ext>
            </a:extLst>
          </p:cNvPr>
          <p:cNvSpPr txBox="1">
            <a:spLocks noChangeArrowheads="1"/>
          </p:cNvSpPr>
          <p:nvPr/>
        </p:nvSpPr>
        <p:spPr bwMode="auto">
          <a:xfrm>
            <a:off x="3546476" y="3435397"/>
            <a:ext cx="963612" cy="257175"/>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GB" altLang="en-US" sz="1050" dirty="0"/>
              <a:t>Professional </a:t>
            </a:r>
          </a:p>
          <a:p>
            <a:pPr algn="ctr" eaLnBrk="1" hangingPunct="1">
              <a:defRPr/>
            </a:pPr>
            <a:endParaRPr lang="en-GB" altLang="en-US" sz="1050" dirty="0"/>
          </a:p>
        </p:txBody>
      </p:sp>
      <p:sp>
        <p:nvSpPr>
          <p:cNvPr id="10263" name="Text Box 23">
            <a:extLst>
              <a:ext uri="{FF2B5EF4-FFF2-40B4-BE49-F238E27FC236}">
                <a16:creationId xmlns:a16="http://schemas.microsoft.com/office/drawing/2014/main" id="{81CAD851-03CD-4F24-962B-7716AE2A061E}"/>
              </a:ext>
            </a:extLst>
          </p:cNvPr>
          <p:cNvSpPr txBox="1">
            <a:spLocks noChangeArrowheads="1"/>
          </p:cNvSpPr>
          <p:nvPr/>
        </p:nvSpPr>
        <p:spPr bwMode="auto">
          <a:xfrm>
            <a:off x="4583113" y="3410590"/>
            <a:ext cx="771525" cy="257175"/>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GB" altLang="en-US" sz="1050" b="1"/>
              <a:t>Amateur </a:t>
            </a:r>
            <a:endParaRPr lang="en-GB" altLang="en-US" sz="1050"/>
          </a:p>
        </p:txBody>
      </p:sp>
      <p:sp>
        <p:nvSpPr>
          <p:cNvPr id="10264" name="Text Box 24">
            <a:extLst>
              <a:ext uri="{FF2B5EF4-FFF2-40B4-BE49-F238E27FC236}">
                <a16:creationId xmlns:a16="http://schemas.microsoft.com/office/drawing/2014/main" id="{64800528-82DD-4AF2-90D8-646680127B99}"/>
              </a:ext>
            </a:extLst>
          </p:cNvPr>
          <p:cNvSpPr txBox="1">
            <a:spLocks noChangeArrowheads="1"/>
          </p:cNvSpPr>
          <p:nvPr/>
        </p:nvSpPr>
        <p:spPr bwMode="auto">
          <a:xfrm>
            <a:off x="3339113" y="4038518"/>
            <a:ext cx="689169" cy="323850"/>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GB" altLang="en-US" sz="1200"/>
              <a:t>Novice </a:t>
            </a:r>
          </a:p>
        </p:txBody>
      </p:sp>
      <p:sp>
        <p:nvSpPr>
          <p:cNvPr id="10265" name="Text Box 25">
            <a:extLst>
              <a:ext uri="{FF2B5EF4-FFF2-40B4-BE49-F238E27FC236}">
                <a16:creationId xmlns:a16="http://schemas.microsoft.com/office/drawing/2014/main" id="{7944E6D9-05AF-4D24-87CD-021B8D8CFCF8}"/>
              </a:ext>
            </a:extLst>
          </p:cNvPr>
          <p:cNvSpPr txBox="1">
            <a:spLocks noChangeArrowheads="1"/>
          </p:cNvSpPr>
          <p:nvPr/>
        </p:nvSpPr>
        <p:spPr bwMode="auto">
          <a:xfrm>
            <a:off x="4272610" y="4025971"/>
            <a:ext cx="1218552" cy="392087"/>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GB" altLang="en-US" sz="1200" b="1" dirty="0"/>
              <a:t>Experienced </a:t>
            </a:r>
            <a:endParaRPr lang="en-GB" altLang="en-US" sz="1200" dirty="0"/>
          </a:p>
        </p:txBody>
      </p:sp>
      <p:sp>
        <p:nvSpPr>
          <p:cNvPr id="10266" name="Line 26">
            <a:extLst>
              <a:ext uri="{FF2B5EF4-FFF2-40B4-BE49-F238E27FC236}">
                <a16:creationId xmlns:a16="http://schemas.microsoft.com/office/drawing/2014/main" id="{BD10D7F7-7313-45E8-B67B-4CC51D035B3F}"/>
              </a:ext>
            </a:extLst>
          </p:cNvPr>
          <p:cNvSpPr>
            <a:spLocks noChangeShapeType="1"/>
          </p:cNvSpPr>
          <p:nvPr/>
        </p:nvSpPr>
        <p:spPr bwMode="auto">
          <a:xfrm>
            <a:off x="4075114" y="3056474"/>
            <a:ext cx="942975" cy="342900"/>
          </a:xfrm>
          <a:prstGeom prst="line">
            <a:avLst/>
          </a:prstGeom>
          <a:noFill/>
          <a:ln w="9525">
            <a:solidFill>
              <a:srgbClr val="000000"/>
            </a:solidFill>
            <a:round/>
            <a:headEnd/>
            <a:tailEnd type="triangle" w="med" len="med"/>
          </a:ln>
        </p:spPr>
        <p:txBody>
          <a:bodyPr/>
          <a:lstStyle/>
          <a:p>
            <a:pPr>
              <a:defRPr/>
            </a:pPr>
            <a:endParaRPr lang="en-GB" sz="1350"/>
          </a:p>
        </p:txBody>
      </p:sp>
      <p:sp>
        <p:nvSpPr>
          <p:cNvPr id="10267" name="Line 27">
            <a:extLst>
              <a:ext uri="{FF2B5EF4-FFF2-40B4-BE49-F238E27FC236}">
                <a16:creationId xmlns:a16="http://schemas.microsoft.com/office/drawing/2014/main" id="{80813E1A-BE9B-4125-AF82-913723CC2406}"/>
              </a:ext>
            </a:extLst>
          </p:cNvPr>
          <p:cNvSpPr>
            <a:spLocks noChangeShapeType="1"/>
          </p:cNvSpPr>
          <p:nvPr/>
        </p:nvSpPr>
        <p:spPr bwMode="auto">
          <a:xfrm>
            <a:off x="4968875" y="3692572"/>
            <a:ext cx="1588" cy="342900"/>
          </a:xfrm>
          <a:prstGeom prst="line">
            <a:avLst/>
          </a:prstGeom>
          <a:noFill/>
          <a:ln w="9525">
            <a:solidFill>
              <a:srgbClr val="000000"/>
            </a:solidFill>
            <a:round/>
            <a:headEnd/>
            <a:tailEnd type="triangle" w="med" len="med"/>
          </a:ln>
        </p:spPr>
        <p:txBody>
          <a:bodyPr/>
          <a:lstStyle/>
          <a:p>
            <a:pPr>
              <a:defRPr/>
            </a:pPr>
            <a:endParaRPr lang="en-GB" sz="1350"/>
          </a:p>
        </p:txBody>
      </p:sp>
      <p:sp>
        <p:nvSpPr>
          <p:cNvPr id="10268" name="Line 28">
            <a:extLst>
              <a:ext uri="{FF2B5EF4-FFF2-40B4-BE49-F238E27FC236}">
                <a16:creationId xmlns:a16="http://schemas.microsoft.com/office/drawing/2014/main" id="{D8589FD3-44F1-4247-8808-1B3713ACADC7}"/>
              </a:ext>
            </a:extLst>
          </p:cNvPr>
          <p:cNvSpPr>
            <a:spLocks noChangeShapeType="1"/>
          </p:cNvSpPr>
          <p:nvPr/>
        </p:nvSpPr>
        <p:spPr bwMode="auto">
          <a:xfrm flipH="1">
            <a:off x="7293510" y="3058165"/>
            <a:ext cx="12700" cy="352425"/>
          </a:xfrm>
          <a:prstGeom prst="line">
            <a:avLst/>
          </a:prstGeom>
          <a:noFill/>
          <a:ln w="9525">
            <a:solidFill>
              <a:srgbClr val="000000"/>
            </a:solidFill>
            <a:prstDash val="dash"/>
            <a:round/>
            <a:headEnd/>
            <a:tailEnd type="triangle" w="med" len="med"/>
          </a:ln>
        </p:spPr>
        <p:txBody>
          <a:bodyPr/>
          <a:lstStyle/>
          <a:p>
            <a:pPr>
              <a:defRPr/>
            </a:pPr>
            <a:endParaRPr lang="en-GB" sz="1350"/>
          </a:p>
        </p:txBody>
      </p:sp>
      <p:sp>
        <p:nvSpPr>
          <p:cNvPr id="10269" name="Line 29">
            <a:extLst>
              <a:ext uri="{FF2B5EF4-FFF2-40B4-BE49-F238E27FC236}">
                <a16:creationId xmlns:a16="http://schemas.microsoft.com/office/drawing/2014/main" id="{02FF2717-E6E2-4263-9BAF-02713ECF67F3}"/>
              </a:ext>
            </a:extLst>
          </p:cNvPr>
          <p:cNvSpPr>
            <a:spLocks noChangeShapeType="1"/>
          </p:cNvSpPr>
          <p:nvPr/>
        </p:nvSpPr>
        <p:spPr bwMode="auto">
          <a:xfrm flipH="1">
            <a:off x="3952876" y="3056474"/>
            <a:ext cx="1588" cy="342900"/>
          </a:xfrm>
          <a:prstGeom prst="line">
            <a:avLst/>
          </a:prstGeom>
          <a:noFill/>
          <a:ln w="9525">
            <a:solidFill>
              <a:srgbClr val="000000"/>
            </a:solidFill>
            <a:prstDash val="dash"/>
            <a:round/>
            <a:headEnd/>
            <a:tailEnd type="triangle" w="med" len="med"/>
          </a:ln>
        </p:spPr>
        <p:txBody>
          <a:bodyPr/>
          <a:lstStyle/>
          <a:p>
            <a:pPr>
              <a:defRPr/>
            </a:pPr>
            <a:endParaRPr lang="en-GB" sz="1350"/>
          </a:p>
        </p:txBody>
      </p:sp>
      <p:sp>
        <p:nvSpPr>
          <p:cNvPr id="10270" name="Line 30">
            <a:extLst>
              <a:ext uri="{FF2B5EF4-FFF2-40B4-BE49-F238E27FC236}">
                <a16:creationId xmlns:a16="http://schemas.microsoft.com/office/drawing/2014/main" id="{4DAE0740-DC11-4240-A934-0FD66A434922}"/>
              </a:ext>
            </a:extLst>
          </p:cNvPr>
          <p:cNvSpPr>
            <a:spLocks noChangeShapeType="1"/>
          </p:cNvSpPr>
          <p:nvPr/>
        </p:nvSpPr>
        <p:spPr bwMode="auto">
          <a:xfrm flipH="1">
            <a:off x="3827560" y="3683072"/>
            <a:ext cx="942975" cy="342900"/>
          </a:xfrm>
          <a:prstGeom prst="line">
            <a:avLst/>
          </a:prstGeom>
          <a:noFill/>
          <a:ln w="9525">
            <a:solidFill>
              <a:srgbClr val="000000"/>
            </a:solidFill>
            <a:prstDash val="dash"/>
            <a:round/>
            <a:headEnd/>
            <a:tailEnd type="triangle" w="med" len="med"/>
          </a:ln>
        </p:spPr>
        <p:txBody>
          <a:bodyPr/>
          <a:lstStyle/>
          <a:p>
            <a:pPr>
              <a:defRPr/>
            </a:pPr>
            <a:endParaRPr lang="en-GB" sz="1350"/>
          </a:p>
        </p:txBody>
      </p:sp>
      <p:sp>
        <p:nvSpPr>
          <p:cNvPr id="10271" name="Text Box 31">
            <a:extLst>
              <a:ext uri="{FF2B5EF4-FFF2-40B4-BE49-F238E27FC236}">
                <a16:creationId xmlns:a16="http://schemas.microsoft.com/office/drawing/2014/main" id="{A4AF3605-8FE2-4204-950A-B61B5D6DBCA5}"/>
              </a:ext>
            </a:extLst>
          </p:cNvPr>
          <p:cNvSpPr txBox="1">
            <a:spLocks noChangeArrowheads="1"/>
          </p:cNvSpPr>
          <p:nvPr/>
        </p:nvSpPr>
        <p:spPr bwMode="auto">
          <a:xfrm>
            <a:off x="7085663" y="4806610"/>
            <a:ext cx="4583653" cy="1277273"/>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GB" altLang="en-US" sz="1400" i="1" dirty="0">
                <a:solidFill>
                  <a:schemeClr val="accent1">
                    <a:lumMod val="75000"/>
                  </a:schemeClr>
                </a:solidFill>
              </a:rPr>
              <a:t>Do experienced male amateur coaches have different leadership styles depending upon whether they are coaching team or individual non-elite female junior sport?</a:t>
            </a:r>
            <a:endParaRPr lang="en-GB" altLang="en-US" sz="1400" b="1" i="1" dirty="0">
              <a:solidFill>
                <a:schemeClr val="accent1">
                  <a:lumMod val="75000"/>
                </a:schemeClr>
              </a:solidFill>
            </a:endParaRPr>
          </a:p>
          <a:p>
            <a:pPr algn="ctr" eaLnBrk="1" hangingPunct="1">
              <a:spcBef>
                <a:spcPct val="50000"/>
              </a:spcBef>
              <a:defRPr/>
            </a:pPr>
            <a:endParaRPr lang="en-GB" altLang="en-US" sz="1400" dirty="0"/>
          </a:p>
        </p:txBody>
      </p:sp>
      <p:sp>
        <p:nvSpPr>
          <p:cNvPr id="10272" name="Text Box 32">
            <a:extLst>
              <a:ext uri="{FF2B5EF4-FFF2-40B4-BE49-F238E27FC236}">
                <a16:creationId xmlns:a16="http://schemas.microsoft.com/office/drawing/2014/main" id="{24964A03-3CC1-4D54-8E12-B39DE850D955}"/>
              </a:ext>
            </a:extLst>
          </p:cNvPr>
          <p:cNvSpPr txBox="1">
            <a:spLocks noChangeArrowheads="1"/>
          </p:cNvSpPr>
          <p:nvPr/>
        </p:nvSpPr>
        <p:spPr bwMode="auto">
          <a:xfrm>
            <a:off x="2341305" y="460377"/>
            <a:ext cx="6970646" cy="461665"/>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GB" altLang="en-US" sz="2400" b="1" dirty="0"/>
              <a:t>FOCUSING A RESEARCH QUESTION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30AEFF17-C101-42E4-A22A-0BD405D59E48}"/>
              </a:ext>
            </a:extLst>
          </p:cNvPr>
          <p:cNvSpPr>
            <a:spLocks noGrp="1" noChangeArrowheads="1"/>
          </p:cNvSpPr>
          <p:nvPr>
            <p:ph type="title"/>
          </p:nvPr>
        </p:nvSpPr>
        <p:spPr>
          <a:xfrm>
            <a:off x="2057400" y="331788"/>
            <a:ext cx="8015288" cy="914400"/>
          </a:xfrm>
        </p:spPr>
        <p:txBody>
          <a:bodyPr/>
          <a:lstStyle/>
          <a:p>
            <a:r>
              <a:rPr lang="en-GB" altLang="en-US"/>
              <a:t>Research aim</a:t>
            </a:r>
          </a:p>
        </p:txBody>
      </p:sp>
      <p:sp>
        <p:nvSpPr>
          <p:cNvPr id="18435" name="Rectangle 3">
            <a:extLst>
              <a:ext uri="{FF2B5EF4-FFF2-40B4-BE49-F238E27FC236}">
                <a16:creationId xmlns:a16="http://schemas.microsoft.com/office/drawing/2014/main" id="{69C70412-FB66-4A6F-B071-341F1DAF6D53}"/>
              </a:ext>
            </a:extLst>
          </p:cNvPr>
          <p:cNvSpPr>
            <a:spLocks noGrp="1" noChangeArrowheads="1"/>
          </p:cNvSpPr>
          <p:nvPr>
            <p:ph type="body" idx="1"/>
          </p:nvPr>
        </p:nvSpPr>
        <p:spPr>
          <a:xfrm>
            <a:off x="2525713" y="1311275"/>
            <a:ext cx="7315200" cy="4419600"/>
          </a:xfrm>
        </p:spPr>
        <p:txBody>
          <a:bodyPr>
            <a:normAutofit lnSpcReduction="10000"/>
          </a:bodyPr>
          <a:lstStyle/>
          <a:p>
            <a:r>
              <a:rPr lang="en-GB" altLang="en-US"/>
              <a:t>It is important to specify a </a:t>
            </a:r>
          </a:p>
          <a:p>
            <a:r>
              <a:rPr lang="en-GB" altLang="en-US" b="1" i="1">
                <a:solidFill>
                  <a:schemeClr val="folHlink"/>
                </a:solidFill>
              </a:rPr>
              <a:t>	</a:t>
            </a:r>
            <a:r>
              <a:rPr lang="en-GB" altLang="en-US" i="1"/>
              <a:t>research aim </a:t>
            </a:r>
            <a:r>
              <a:rPr lang="en-GB" altLang="en-US"/>
              <a:t>which the </a:t>
            </a:r>
          </a:p>
          <a:p>
            <a:r>
              <a:rPr lang="en-GB" altLang="en-US" b="1" i="1">
                <a:solidFill>
                  <a:schemeClr val="folHlink"/>
                </a:solidFill>
              </a:rPr>
              <a:t>	</a:t>
            </a:r>
            <a:r>
              <a:rPr lang="en-GB" altLang="en-US" i="1"/>
              <a:t>research project</a:t>
            </a:r>
            <a:r>
              <a:rPr lang="en-GB" altLang="en-US"/>
              <a:t> can deliver</a:t>
            </a:r>
            <a:r>
              <a:rPr lang="en-GB" altLang="en-US" b="1"/>
              <a:t>.</a:t>
            </a:r>
          </a:p>
          <a:p>
            <a:endParaRPr lang="en-GB" altLang="en-US" b="1"/>
          </a:p>
          <a:p>
            <a:pPr>
              <a:lnSpc>
                <a:spcPct val="115000"/>
              </a:lnSpc>
            </a:pPr>
            <a:r>
              <a:rPr lang="en-GB" altLang="en-US"/>
              <a:t>Your proposal needs to establish that this aim is worth achieving, and that the project will allow you to achieve it.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31ECAB23-D97A-42BA-BEF0-2582290B3023}"/>
              </a:ext>
            </a:extLst>
          </p:cNvPr>
          <p:cNvSpPr>
            <a:spLocks noGrp="1" noChangeArrowheads="1"/>
          </p:cNvSpPr>
          <p:nvPr>
            <p:ph type="title"/>
          </p:nvPr>
        </p:nvSpPr>
        <p:spPr>
          <a:xfrm>
            <a:off x="2209800" y="228600"/>
            <a:ext cx="7772400" cy="990600"/>
          </a:xfrm>
        </p:spPr>
        <p:txBody>
          <a:bodyPr/>
          <a:lstStyle/>
          <a:p>
            <a:r>
              <a:rPr lang="en-GB" altLang="en-US"/>
              <a:t>The research problem</a:t>
            </a:r>
          </a:p>
        </p:txBody>
      </p:sp>
      <p:sp>
        <p:nvSpPr>
          <p:cNvPr id="20483" name="Rectangle 3">
            <a:extLst>
              <a:ext uri="{FF2B5EF4-FFF2-40B4-BE49-F238E27FC236}">
                <a16:creationId xmlns:a16="http://schemas.microsoft.com/office/drawing/2014/main" id="{B03BC073-3559-4473-B2A8-0417BE115827}"/>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20484" name="Text Box 5">
            <a:extLst>
              <a:ext uri="{FF2B5EF4-FFF2-40B4-BE49-F238E27FC236}">
                <a16:creationId xmlns:a16="http://schemas.microsoft.com/office/drawing/2014/main" id="{319966A4-7D93-43B2-AB10-F168DE7E4109}"/>
              </a:ext>
            </a:extLst>
          </p:cNvPr>
          <p:cNvSpPr txBox="1">
            <a:spLocks noChangeArrowheads="1"/>
          </p:cNvSpPr>
          <p:nvPr/>
        </p:nvSpPr>
        <p:spPr bwMode="auto">
          <a:xfrm>
            <a:off x="2209800" y="1447801"/>
            <a:ext cx="80010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GB" altLang="en-US" sz="2800" b="1" i="1">
                <a:solidFill>
                  <a:schemeClr val="tx2"/>
                </a:solidFill>
                <a:latin typeface="Lucida Sans" panose="020B0602030504020204" pitchFamily="34" charset="0"/>
              </a:rPr>
              <a:t>Aim statement</a:t>
            </a:r>
            <a:endParaRPr lang="en-GB" altLang="en-US" sz="2800" i="1">
              <a:latin typeface="Lucida Sans" panose="020B0602030504020204" pitchFamily="34" charset="0"/>
            </a:endParaRPr>
          </a:p>
          <a:p>
            <a:r>
              <a:rPr lang="en-GB" altLang="en-US" sz="2800">
                <a:latin typeface="Lucida Sans" panose="020B0602030504020204" pitchFamily="34" charset="0"/>
              </a:rPr>
              <a:t>An aim statement is a common way to express the research problem. It is – to give an example – normally of the form: </a:t>
            </a:r>
          </a:p>
          <a:p>
            <a:endParaRPr lang="en-GB" altLang="en-US" sz="2400">
              <a:latin typeface="Lucida Sans" panose="020B0602030504020204" pitchFamily="34" charset="0"/>
            </a:endParaRPr>
          </a:p>
          <a:p>
            <a:r>
              <a:rPr lang="en-GB" altLang="en-US" sz="2800" b="1">
                <a:latin typeface="Lucida Sans" panose="020B0602030504020204" pitchFamily="34" charset="0"/>
              </a:rPr>
              <a:t>‘The aim of this research is to investigate absence at SEDO Ltd.’</a:t>
            </a:r>
            <a:endParaRPr lang="en-GB" altLang="en-US" sz="2400">
              <a:latin typeface="Lucida Sans" panose="020B060203050402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7D817B7B-4E76-4852-BBC8-B294BF96DA28}"/>
              </a:ext>
            </a:extLst>
          </p:cNvPr>
          <p:cNvSpPr>
            <a:spLocks noGrp="1" noChangeArrowheads="1"/>
          </p:cNvSpPr>
          <p:nvPr>
            <p:ph type="title"/>
          </p:nvPr>
        </p:nvSpPr>
        <p:spPr>
          <a:xfrm>
            <a:off x="2209800" y="228600"/>
            <a:ext cx="7772400" cy="990600"/>
          </a:xfrm>
        </p:spPr>
        <p:txBody>
          <a:bodyPr/>
          <a:lstStyle/>
          <a:p>
            <a:r>
              <a:rPr lang="en-GB" altLang="en-US"/>
              <a:t>The research problem</a:t>
            </a:r>
          </a:p>
        </p:txBody>
      </p:sp>
      <p:sp>
        <p:nvSpPr>
          <p:cNvPr id="21507" name="Rectangle 3">
            <a:extLst>
              <a:ext uri="{FF2B5EF4-FFF2-40B4-BE49-F238E27FC236}">
                <a16:creationId xmlns:a16="http://schemas.microsoft.com/office/drawing/2014/main" id="{EBFA079D-6D8F-4EE8-AAC7-673F678304FA}"/>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11268" name="Text Box 4">
            <a:extLst>
              <a:ext uri="{FF2B5EF4-FFF2-40B4-BE49-F238E27FC236}">
                <a16:creationId xmlns:a16="http://schemas.microsoft.com/office/drawing/2014/main" id="{38408F79-F277-4012-BF8C-F1ADF19CEEAB}"/>
              </a:ext>
            </a:extLst>
          </p:cNvPr>
          <p:cNvSpPr txBox="1">
            <a:spLocks noChangeArrowheads="1"/>
          </p:cNvSpPr>
          <p:nvPr/>
        </p:nvSpPr>
        <p:spPr bwMode="auto">
          <a:xfrm>
            <a:off x="1919288" y="1447801"/>
            <a:ext cx="8291512" cy="4081463"/>
          </a:xfrm>
          <a:prstGeom prst="rect">
            <a:avLst/>
          </a:prstGeom>
          <a:noFill/>
          <a:ln>
            <a:noFill/>
          </a:ln>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defRPr/>
            </a:pPr>
            <a:r>
              <a:rPr lang="en-GB" b="1" dirty="0">
                <a:solidFill>
                  <a:schemeClr val="tx2"/>
                </a:solidFill>
                <a:latin typeface="Verdana Pro" panose="020B0604030504040204" pitchFamily="34" charset="0"/>
              </a:rPr>
              <a:t>Aim statement</a:t>
            </a:r>
            <a:endParaRPr lang="en-GB" dirty="0">
              <a:latin typeface="Verdana Pro" panose="020B0604030504040204" pitchFamily="34" charset="0"/>
            </a:endParaRPr>
          </a:p>
          <a:p>
            <a:pPr>
              <a:defRPr/>
            </a:pPr>
            <a:r>
              <a:rPr lang="en-GB" dirty="0">
                <a:latin typeface="Verdana Pro" panose="020B0604030504040204" pitchFamily="34" charset="0"/>
              </a:rPr>
              <a:t>Note that this is still a fairly loose statement of aim. This aim can be ‘tightened’ by further specifying the following:</a:t>
            </a:r>
          </a:p>
          <a:p>
            <a:pPr marL="342900" indent="-342900">
              <a:spcBef>
                <a:spcPct val="20000"/>
              </a:spcBef>
              <a:buClr>
                <a:srgbClr val="FAFD00"/>
              </a:buClr>
              <a:buSzPct val="75000"/>
              <a:buFont typeface="Arial" panose="020B0604020202020204" pitchFamily="34" charset="0"/>
              <a:buChar char="•"/>
              <a:defRPr/>
            </a:pPr>
            <a:r>
              <a:rPr lang="en-GB" dirty="0">
                <a:latin typeface="Verdana Pro" panose="020B0604030504040204" pitchFamily="34" charset="0"/>
              </a:rPr>
              <a:t>place of research.</a:t>
            </a:r>
          </a:p>
          <a:p>
            <a:pPr marL="342900" indent="-342900">
              <a:spcBef>
                <a:spcPct val="20000"/>
              </a:spcBef>
              <a:buClr>
                <a:srgbClr val="FAFD00"/>
              </a:buClr>
              <a:buSzPct val="75000"/>
              <a:buFont typeface="Arial" panose="020B0604020202020204" pitchFamily="34" charset="0"/>
              <a:buChar char="•"/>
              <a:defRPr/>
            </a:pPr>
            <a:r>
              <a:rPr lang="en-GB" dirty="0">
                <a:latin typeface="Verdana Pro" panose="020B0604030504040204" pitchFamily="34" charset="0"/>
              </a:rPr>
              <a:t>The guiding theory for the research.</a:t>
            </a:r>
          </a:p>
          <a:p>
            <a:pPr marL="342900" indent="-342900">
              <a:spcBef>
                <a:spcPct val="20000"/>
              </a:spcBef>
              <a:buClr>
                <a:srgbClr val="FAFD00"/>
              </a:buClr>
              <a:buSzPct val="75000"/>
              <a:buFont typeface="Arial" panose="020B0604020202020204" pitchFamily="34" charset="0"/>
              <a:buChar char="•"/>
              <a:defRPr/>
            </a:pPr>
            <a:r>
              <a:rPr lang="en-GB" dirty="0">
                <a:latin typeface="Verdana Pro" panose="020B0604030504040204" pitchFamily="34" charset="0"/>
              </a:rPr>
              <a:t>The type of study – quantitative or qualitative.</a:t>
            </a:r>
          </a:p>
          <a:p>
            <a:pPr marL="342900" indent="-342900">
              <a:spcBef>
                <a:spcPct val="20000"/>
              </a:spcBef>
              <a:buClr>
                <a:srgbClr val="FAFD00"/>
              </a:buClr>
              <a:buSzPct val="75000"/>
              <a:buFont typeface="Arial" panose="020B0604020202020204" pitchFamily="34" charset="0"/>
              <a:buChar char="•"/>
              <a:defRPr/>
            </a:pPr>
            <a:r>
              <a:rPr lang="en-GB" dirty="0">
                <a:latin typeface="Verdana Pro" panose="020B0604030504040204" pitchFamily="34" charset="0"/>
              </a:rPr>
              <a:t>The method – for example, a comparative study, a case study, etc.</a:t>
            </a:r>
            <a:endParaRPr lang="en-GB" sz="2000" dirty="0">
              <a:latin typeface="Verdana Pro" panose="020B0604030504040204" pitchFamily="34" charset="0"/>
            </a:endParaRPr>
          </a:p>
          <a:p>
            <a:pPr>
              <a:defRPr/>
            </a:pPr>
            <a:endParaRPr lang="en-GB" dirty="0">
              <a:latin typeface="Lucida Sans"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2344AE1C-15F3-40B0-9DC2-88ED467879C1}"/>
              </a:ext>
            </a:extLst>
          </p:cNvPr>
          <p:cNvSpPr>
            <a:spLocks noGrp="1" noChangeArrowheads="1"/>
          </p:cNvSpPr>
          <p:nvPr>
            <p:ph type="title"/>
          </p:nvPr>
        </p:nvSpPr>
        <p:spPr>
          <a:xfrm>
            <a:off x="2209800" y="228600"/>
            <a:ext cx="7772400" cy="990600"/>
          </a:xfrm>
        </p:spPr>
        <p:txBody>
          <a:bodyPr/>
          <a:lstStyle/>
          <a:p>
            <a:r>
              <a:rPr lang="en-GB" altLang="en-US"/>
              <a:t>The research problem</a:t>
            </a:r>
          </a:p>
        </p:txBody>
      </p:sp>
      <p:sp>
        <p:nvSpPr>
          <p:cNvPr id="22531" name="Rectangle 3">
            <a:extLst>
              <a:ext uri="{FF2B5EF4-FFF2-40B4-BE49-F238E27FC236}">
                <a16:creationId xmlns:a16="http://schemas.microsoft.com/office/drawing/2014/main" id="{2659FAB4-33AF-4F28-B216-7FE0831E1387}"/>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12292" name="Text Box 4">
            <a:extLst>
              <a:ext uri="{FF2B5EF4-FFF2-40B4-BE49-F238E27FC236}">
                <a16:creationId xmlns:a16="http://schemas.microsoft.com/office/drawing/2014/main" id="{273198B8-1AAC-461A-AD44-B9919608EBDB}"/>
              </a:ext>
            </a:extLst>
          </p:cNvPr>
          <p:cNvSpPr txBox="1">
            <a:spLocks noChangeArrowheads="1"/>
          </p:cNvSpPr>
          <p:nvPr/>
        </p:nvSpPr>
        <p:spPr bwMode="auto">
          <a:xfrm>
            <a:off x="2209800" y="1447800"/>
            <a:ext cx="8229600" cy="3970338"/>
          </a:xfrm>
          <a:prstGeom prst="rect">
            <a:avLst/>
          </a:prstGeom>
          <a:noFill/>
          <a:ln>
            <a:noFill/>
          </a:ln>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r>
              <a:rPr lang="en-GB" altLang="en-US" sz="2800" i="1" dirty="0">
                <a:solidFill>
                  <a:schemeClr val="tx2"/>
                </a:solidFill>
                <a:latin typeface="+mn-lt"/>
              </a:rPr>
              <a:t>Aim statement</a:t>
            </a:r>
            <a:endParaRPr lang="en-GB" altLang="en-US" sz="2800" i="1" dirty="0">
              <a:latin typeface="+mn-lt"/>
            </a:endParaRPr>
          </a:p>
          <a:p>
            <a:pPr>
              <a:defRPr/>
            </a:pPr>
            <a:r>
              <a:rPr lang="en-GB" altLang="en-US" sz="2800" dirty="0">
                <a:latin typeface="+mn-lt"/>
              </a:rPr>
              <a:t>The aim above could now become ‘A qualitative case investigation of absence at SEDO Ltd, using Steers and Rhodes (1978) notion of the ability to attend’. </a:t>
            </a:r>
          </a:p>
          <a:p>
            <a:pPr>
              <a:defRPr/>
            </a:pPr>
            <a:endParaRPr lang="en-GB" altLang="en-US" sz="2800" dirty="0">
              <a:latin typeface="+mn-lt"/>
            </a:endParaRPr>
          </a:p>
          <a:p>
            <a:pPr>
              <a:defRPr/>
            </a:pPr>
            <a:r>
              <a:rPr lang="en-GB" altLang="en-US" sz="2800" dirty="0">
                <a:latin typeface="+mn-lt"/>
              </a:rPr>
              <a:t>Using an aim statement to specify a research problem works well when the research is of a broad, exploratory or investigative nature.</a:t>
            </a:r>
            <a:endParaRPr lang="en-GB" altLang="en-US" dirty="0">
              <a:latin typeface="+mn-l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1E087943-F4B7-47C7-B4D6-AEBA9DECD554}"/>
              </a:ext>
            </a:extLst>
          </p:cNvPr>
          <p:cNvSpPr>
            <a:spLocks noGrp="1" noChangeArrowheads="1"/>
          </p:cNvSpPr>
          <p:nvPr>
            <p:ph type="title"/>
          </p:nvPr>
        </p:nvSpPr>
        <p:spPr>
          <a:xfrm>
            <a:off x="2209800" y="228600"/>
            <a:ext cx="7772400" cy="990600"/>
          </a:xfrm>
        </p:spPr>
        <p:txBody>
          <a:bodyPr/>
          <a:lstStyle/>
          <a:p>
            <a:r>
              <a:rPr lang="en-GB" altLang="en-US"/>
              <a:t>The research problem</a:t>
            </a:r>
          </a:p>
        </p:txBody>
      </p:sp>
      <p:sp>
        <p:nvSpPr>
          <p:cNvPr id="23555" name="Rectangle 3">
            <a:extLst>
              <a:ext uri="{FF2B5EF4-FFF2-40B4-BE49-F238E27FC236}">
                <a16:creationId xmlns:a16="http://schemas.microsoft.com/office/drawing/2014/main" id="{F7517F4F-6835-4585-833D-F112D303D33B}"/>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23556" name="Text Box 4">
            <a:extLst>
              <a:ext uri="{FF2B5EF4-FFF2-40B4-BE49-F238E27FC236}">
                <a16:creationId xmlns:a16="http://schemas.microsoft.com/office/drawing/2014/main" id="{35547BE5-C860-4B38-9D50-A00C5961ECDD}"/>
              </a:ext>
            </a:extLst>
          </p:cNvPr>
          <p:cNvSpPr txBox="1">
            <a:spLocks noChangeArrowheads="1"/>
          </p:cNvSpPr>
          <p:nvPr/>
        </p:nvSpPr>
        <p:spPr bwMode="auto">
          <a:xfrm>
            <a:off x="858415" y="1447801"/>
            <a:ext cx="10161037"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GB" altLang="en-US" sz="2800" b="1" i="1" dirty="0">
                <a:solidFill>
                  <a:schemeClr val="tx2"/>
                </a:solidFill>
                <a:latin typeface="Lucida Sans" panose="020B0602030504020204" pitchFamily="34" charset="0"/>
              </a:rPr>
              <a:t>Research questions</a:t>
            </a:r>
            <a:endParaRPr lang="en-GB" altLang="en-US" sz="2800" i="1" dirty="0">
              <a:latin typeface="Lucida Sans" panose="020B0602030504020204" pitchFamily="34" charset="0"/>
            </a:endParaRPr>
          </a:p>
          <a:p>
            <a:r>
              <a:rPr lang="en-GB" altLang="en-US" sz="2800" dirty="0">
                <a:latin typeface="Lucida Sans" panose="020B0602030504020204" pitchFamily="34" charset="0"/>
              </a:rPr>
              <a:t>Using research questions is a more specific way to state the research problem. </a:t>
            </a:r>
          </a:p>
          <a:p>
            <a:r>
              <a:rPr lang="en-GB" altLang="en-US" sz="2800" dirty="0">
                <a:latin typeface="Lucida Sans" panose="020B0602030504020204" pitchFamily="34" charset="0"/>
              </a:rPr>
              <a:t>The normal arrangement is to list a number of questions that the research will answer, such as:</a:t>
            </a:r>
          </a:p>
          <a:p>
            <a:pPr marL="457200" indent="-457200">
              <a:buFont typeface="Arial" panose="020B0604020202020204" pitchFamily="34" charset="0"/>
              <a:buChar char="•"/>
            </a:pPr>
            <a:r>
              <a:rPr lang="en-GB" altLang="en-US" sz="2800" dirty="0">
                <a:latin typeface="Lucida Sans" panose="020B0602030504020204" pitchFamily="34" charset="0"/>
              </a:rPr>
              <a:t>RQ(1) – What are the current attendance levels at SEDO Ltd?</a:t>
            </a:r>
          </a:p>
          <a:p>
            <a:pPr marL="457200" indent="-457200">
              <a:buFont typeface="Arial" panose="020B0604020202020204" pitchFamily="34" charset="0"/>
              <a:buChar char="•"/>
            </a:pPr>
            <a:r>
              <a:rPr lang="en-GB" altLang="en-US" sz="2800" dirty="0">
                <a:latin typeface="Lucida Sans" panose="020B0602030504020204" pitchFamily="34" charset="0"/>
              </a:rPr>
              <a:t>RQ(2) – What is the pattern of absence for individual employees (using the ‘Bradford factor’ to measure this absence)?</a:t>
            </a:r>
          </a:p>
          <a:p>
            <a:endParaRPr lang="en-GB" altLang="en-US" sz="2400" dirty="0">
              <a:latin typeface="Lucida Sans" panose="020B060203050402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15F55187-6A36-485D-B22F-6D496C3C78D2}"/>
              </a:ext>
            </a:extLst>
          </p:cNvPr>
          <p:cNvSpPr>
            <a:spLocks noGrp="1" noChangeArrowheads="1"/>
          </p:cNvSpPr>
          <p:nvPr>
            <p:ph type="title"/>
          </p:nvPr>
        </p:nvSpPr>
        <p:spPr>
          <a:xfrm>
            <a:off x="2209800" y="228600"/>
            <a:ext cx="7772400" cy="990600"/>
          </a:xfrm>
        </p:spPr>
        <p:txBody>
          <a:bodyPr/>
          <a:lstStyle/>
          <a:p>
            <a:r>
              <a:rPr lang="en-GB" altLang="en-US"/>
              <a:t>The research problem</a:t>
            </a:r>
          </a:p>
        </p:txBody>
      </p:sp>
      <p:sp>
        <p:nvSpPr>
          <p:cNvPr id="24579" name="Rectangle 3">
            <a:extLst>
              <a:ext uri="{FF2B5EF4-FFF2-40B4-BE49-F238E27FC236}">
                <a16:creationId xmlns:a16="http://schemas.microsoft.com/office/drawing/2014/main" id="{8B64CD03-F04B-43A9-A32C-90748063C46E}"/>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24580" name="Text Box 4">
            <a:extLst>
              <a:ext uri="{FF2B5EF4-FFF2-40B4-BE49-F238E27FC236}">
                <a16:creationId xmlns:a16="http://schemas.microsoft.com/office/drawing/2014/main" id="{A589A241-36A1-4083-9F65-E2EA0667CEC8}"/>
              </a:ext>
            </a:extLst>
          </p:cNvPr>
          <p:cNvSpPr txBox="1">
            <a:spLocks noChangeArrowheads="1"/>
          </p:cNvSpPr>
          <p:nvPr/>
        </p:nvSpPr>
        <p:spPr bwMode="auto">
          <a:xfrm>
            <a:off x="410547" y="1447801"/>
            <a:ext cx="10028853"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GB" altLang="en-US" sz="2400" b="1" i="1">
                <a:solidFill>
                  <a:schemeClr val="tx2"/>
                </a:solidFill>
                <a:latin typeface="Lucida Sans" panose="020B0602030504020204" pitchFamily="34" charset="0"/>
              </a:rPr>
              <a:t>Research questions</a:t>
            </a:r>
            <a:endParaRPr lang="en-GB" altLang="en-US" sz="2400">
              <a:latin typeface="Lucida Sans" panose="020B0602030504020204" pitchFamily="34" charset="0"/>
            </a:endParaRPr>
          </a:p>
          <a:p>
            <a:r>
              <a:rPr lang="en-GB" altLang="en-US" sz="2400">
                <a:latin typeface="Lucida Sans" panose="020B0602030504020204" pitchFamily="34" charset="0"/>
              </a:rPr>
              <a:t>RQ(3) – What aspects of the work design is affecting absence at SEDO Ltd?</a:t>
            </a:r>
          </a:p>
          <a:p>
            <a:r>
              <a:rPr lang="en-GB" altLang="en-US" sz="2400">
                <a:latin typeface="Lucida Sans" panose="020B0602030504020204" pitchFamily="34" charset="0"/>
              </a:rPr>
              <a:t>RQ(4) – What are the employee issues around ability to attend?</a:t>
            </a:r>
          </a:p>
          <a:p>
            <a:r>
              <a:rPr lang="en-GB" altLang="en-US" sz="2400">
                <a:latin typeface="Lucida Sans" panose="020B0602030504020204" pitchFamily="34" charset="0"/>
              </a:rPr>
              <a:t>RQ(5) – What aspects are reported that lie outside the Steers and Rhodes (1978) absence model?</a:t>
            </a:r>
          </a:p>
          <a:p>
            <a:endParaRPr lang="en-GB" altLang="en-US" sz="2400">
              <a:latin typeface="Lucida Sans" panose="020B0602030504020204" pitchFamily="34" charset="0"/>
            </a:endParaRPr>
          </a:p>
          <a:p>
            <a:r>
              <a:rPr lang="en-GB" altLang="en-US" sz="2400">
                <a:latin typeface="Lucida Sans" panose="020B0602030504020204" pitchFamily="34" charset="0"/>
              </a:rPr>
              <a:t>Using this method expresses your research problem in a much ‘tighter’ manner from the start, and is suitable where you have a clear set of issues arising from the literature that addresses the research problem.</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41652DCF-9FB3-4102-8FF3-4E9FEE1573CC}"/>
              </a:ext>
            </a:extLst>
          </p:cNvPr>
          <p:cNvSpPr>
            <a:spLocks noGrp="1" noChangeArrowheads="1"/>
          </p:cNvSpPr>
          <p:nvPr>
            <p:ph type="title"/>
          </p:nvPr>
        </p:nvSpPr>
        <p:spPr>
          <a:xfrm>
            <a:off x="2209800" y="228600"/>
            <a:ext cx="7772400" cy="990600"/>
          </a:xfrm>
        </p:spPr>
        <p:txBody>
          <a:bodyPr/>
          <a:lstStyle/>
          <a:p>
            <a:r>
              <a:rPr lang="en-GB" altLang="en-US"/>
              <a:t>The research problem</a:t>
            </a:r>
          </a:p>
        </p:txBody>
      </p:sp>
      <p:sp>
        <p:nvSpPr>
          <p:cNvPr id="25603" name="Rectangle 3">
            <a:extLst>
              <a:ext uri="{FF2B5EF4-FFF2-40B4-BE49-F238E27FC236}">
                <a16:creationId xmlns:a16="http://schemas.microsoft.com/office/drawing/2014/main" id="{F3252709-155B-4EDD-95B2-DC1E869F9765}"/>
              </a:ext>
            </a:extLst>
          </p:cNvPr>
          <p:cNvSpPr>
            <a:spLocks noGrp="1" noChangeArrowheads="1"/>
          </p:cNvSpPr>
          <p:nvPr>
            <p:ph idx="1"/>
          </p:nvPr>
        </p:nvSpPr>
        <p:spPr>
          <a:xfrm>
            <a:off x="849086" y="1219200"/>
            <a:ext cx="9134702" cy="4648200"/>
          </a:xfrm>
        </p:spPr>
        <p:txBody>
          <a:bodyPr/>
          <a:lstStyle/>
          <a:p>
            <a:r>
              <a:rPr lang="en-GB" altLang="en-US" sz="2400" b="1" i="1" dirty="0">
                <a:solidFill>
                  <a:schemeClr val="tx2"/>
                </a:solidFill>
                <a:latin typeface="Lucida Sans" panose="020B0602030504020204" pitchFamily="34" charset="0"/>
              </a:rPr>
              <a:t>Hypotheses</a:t>
            </a:r>
            <a:endParaRPr lang="en-GB" altLang="en-US" sz="2400" i="1" dirty="0">
              <a:latin typeface="Lucida Sans" panose="020B0602030504020204" pitchFamily="34" charset="0"/>
            </a:endParaRPr>
          </a:p>
          <a:p>
            <a:r>
              <a:rPr lang="en-GB" altLang="en-US" sz="2400" dirty="0">
                <a:latin typeface="Lucida Sans" panose="020B0602030504020204" pitchFamily="34" charset="0"/>
              </a:rPr>
              <a:t>The research problem can also be specified using a set of testable hypotheses – a set of logical, reasonable, tentative explanations of the subject under investigation. </a:t>
            </a:r>
          </a:p>
          <a:p>
            <a:r>
              <a:rPr lang="en-GB" altLang="en-US" sz="2400" dirty="0">
                <a:latin typeface="Lucida Sans" panose="020B0602030504020204" pitchFamily="34" charset="0"/>
              </a:rPr>
              <a:t>It is normal to reject the ‘null hypothesis’ (H0) before testing alternative hypotheses. </a:t>
            </a:r>
          </a:p>
          <a:p>
            <a:r>
              <a:rPr lang="en-GB" altLang="en-US" sz="2400" dirty="0">
                <a:latin typeface="Lucida Sans" panose="020B0602030504020204" pitchFamily="34" charset="0"/>
              </a:rPr>
              <a:t>The null hypothesis states that the two variables under consideration occurred solely by chance. </a:t>
            </a:r>
          </a:p>
          <a:p>
            <a:r>
              <a:rPr lang="en-GB" altLang="en-US" sz="2400" dirty="0">
                <a:latin typeface="Lucida Sans" panose="020B0602030504020204" pitchFamily="34" charset="0"/>
              </a:rPr>
              <a:t>If the null hypothesis is rejected, alternative hypotheses may be developed.</a:t>
            </a:r>
          </a:p>
          <a:p>
            <a:endParaRPr lang="en-GB" altLang="en-US" sz="18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D1530B02-86D9-49ED-AE84-819B7DFE3033}"/>
              </a:ext>
            </a:extLst>
          </p:cNvPr>
          <p:cNvSpPr>
            <a:spLocks noGrp="1" noChangeArrowheads="1"/>
          </p:cNvSpPr>
          <p:nvPr>
            <p:ph type="title"/>
          </p:nvPr>
        </p:nvSpPr>
        <p:spPr>
          <a:xfrm>
            <a:off x="2209800" y="228600"/>
            <a:ext cx="7772400" cy="990600"/>
          </a:xfrm>
        </p:spPr>
        <p:txBody>
          <a:bodyPr/>
          <a:lstStyle/>
          <a:p>
            <a:r>
              <a:rPr lang="en-GB" altLang="en-US"/>
              <a:t>The research problem</a:t>
            </a:r>
          </a:p>
        </p:txBody>
      </p:sp>
      <p:sp>
        <p:nvSpPr>
          <p:cNvPr id="27651" name="Rectangle 3">
            <a:extLst>
              <a:ext uri="{FF2B5EF4-FFF2-40B4-BE49-F238E27FC236}">
                <a16:creationId xmlns:a16="http://schemas.microsoft.com/office/drawing/2014/main" id="{317F2DA1-B845-4B6A-B7F6-027DCEFADAA4}"/>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27652" name="Text Box 4">
            <a:extLst>
              <a:ext uri="{FF2B5EF4-FFF2-40B4-BE49-F238E27FC236}">
                <a16:creationId xmlns:a16="http://schemas.microsoft.com/office/drawing/2014/main" id="{2DB77F4B-B228-492B-A139-8EBB38846EDD}"/>
              </a:ext>
            </a:extLst>
          </p:cNvPr>
          <p:cNvSpPr txBox="1">
            <a:spLocks noChangeArrowheads="1"/>
          </p:cNvSpPr>
          <p:nvPr/>
        </p:nvSpPr>
        <p:spPr bwMode="auto">
          <a:xfrm>
            <a:off x="1091682" y="1042989"/>
            <a:ext cx="9347718"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GB" altLang="en-US" sz="2800" b="1" i="1" dirty="0">
                <a:solidFill>
                  <a:schemeClr val="tx2"/>
                </a:solidFill>
                <a:latin typeface="Lucida Sans" panose="020B0602030504020204" pitchFamily="34" charset="0"/>
              </a:rPr>
              <a:t>Hypotheses</a:t>
            </a:r>
            <a:endParaRPr lang="en-GB" altLang="en-US" sz="2800" i="1" dirty="0">
              <a:latin typeface="Lucida Sans" panose="020B0602030504020204" pitchFamily="34" charset="0"/>
            </a:endParaRPr>
          </a:p>
          <a:p>
            <a:r>
              <a:rPr lang="en-GB" altLang="en-US" sz="2800" dirty="0">
                <a:latin typeface="Lucida Sans" panose="020B0602030504020204" pitchFamily="34" charset="0"/>
              </a:rPr>
              <a:t>Continuing with our example of absence management, the following hypotheses can be tested </a:t>
            </a:r>
            <a:r>
              <a:rPr lang="en-GB" altLang="en-US" sz="2000" dirty="0">
                <a:latin typeface="Lucida Sans" panose="020B0602030504020204" pitchFamily="34" charset="0"/>
              </a:rPr>
              <a:t>(Burton, Lee and </a:t>
            </a:r>
            <a:r>
              <a:rPr lang="en-GB" altLang="en-US" sz="2000" dirty="0" err="1">
                <a:latin typeface="Lucida Sans" panose="020B0602030504020204" pitchFamily="34" charset="0"/>
              </a:rPr>
              <a:t>Holtom</a:t>
            </a:r>
            <a:r>
              <a:rPr lang="en-GB" altLang="en-US" sz="2000" dirty="0">
                <a:latin typeface="Lucida Sans" panose="020B0602030504020204" pitchFamily="34" charset="0"/>
              </a:rPr>
              <a:t>, 2002):</a:t>
            </a:r>
          </a:p>
          <a:p>
            <a:pPr marL="457200" indent="-457200">
              <a:buFont typeface="Arial" panose="020B0604020202020204" pitchFamily="34" charset="0"/>
              <a:buChar char="•"/>
            </a:pPr>
            <a:r>
              <a:rPr lang="en-GB" altLang="en-US" sz="2800" dirty="0">
                <a:latin typeface="Lucida Sans" panose="020B0602030504020204" pitchFamily="34" charset="0"/>
              </a:rPr>
              <a:t>Hypothesis 1: Ability to attend will be positively related to the frequency of absenteeism that is attributed to family issues.</a:t>
            </a:r>
          </a:p>
          <a:p>
            <a:pPr marL="457200" indent="-457200">
              <a:buFont typeface="Arial" panose="020B0604020202020204" pitchFamily="34" charset="0"/>
              <a:buChar char="•"/>
            </a:pPr>
            <a:r>
              <a:rPr lang="en-GB" altLang="en-US" sz="2800" dirty="0">
                <a:latin typeface="Lucida Sans" panose="020B0602030504020204" pitchFamily="34" charset="0"/>
              </a:rPr>
              <a:t>Hypothesis 2: Ability to attend will be positively related to the frequency of absenteeism that is attributed to transportation problems.</a:t>
            </a:r>
          </a:p>
          <a:p>
            <a:endParaRPr lang="en-GB" altLang="en-US" sz="2400" dirty="0">
              <a:latin typeface="Lucida Sans" panose="020B060203050402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139F2C8A-3748-41B8-B69F-019280950393}"/>
              </a:ext>
            </a:extLst>
          </p:cNvPr>
          <p:cNvSpPr>
            <a:spLocks noGrp="1" noChangeArrowheads="1"/>
          </p:cNvSpPr>
          <p:nvPr>
            <p:ph type="title"/>
          </p:nvPr>
        </p:nvSpPr>
        <p:spPr>
          <a:xfrm>
            <a:off x="2209800" y="228600"/>
            <a:ext cx="7772400" cy="990600"/>
          </a:xfrm>
        </p:spPr>
        <p:txBody>
          <a:bodyPr/>
          <a:lstStyle/>
          <a:p>
            <a:r>
              <a:rPr lang="en-GB" altLang="en-US" dirty="0"/>
              <a:t>The research problem</a:t>
            </a:r>
          </a:p>
        </p:txBody>
      </p:sp>
      <p:sp>
        <p:nvSpPr>
          <p:cNvPr id="28675" name="Rectangle 3">
            <a:extLst>
              <a:ext uri="{FF2B5EF4-FFF2-40B4-BE49-F238E27FC236}">
                <a16:creationId xmlns:a16="http://schemas.microsoft.com/office/drawing/2014/main" id="{8F4AEE9B-306E-4216-8042-FB6F9AE81C5E}"/>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28676" name="Text Box 4">
            <a:extLst>
              <a:ext uri="{FF2B5EF4-FFF2-40B4-BE49-F238E27FC236}">
                <a16:creationId xmlns:a16="http://schemas.microsoft.com/office/drawing/2014/main" id="{03B872A2-4DA7-4ABA-9E9D-1CAE20435252}"/>
              </a:ext>
            </a:extLst>
          </p:cNvPr>
          <p:cNvSpPr txBox="1">
            <a:spLocks noChangeArrowheads="1"/>
          </p:cNvSpPr>
          <p:nvPr/>
        </p:nvSpPr>
        <p:spPr bwMode="auto">
          <a:xfrm>
            <a:off x="1063689" y="1366775"/>
            <a:ext cx="9487678"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GB" altLang="en-US" sz="2800" b="1" i="1" dirty="0">
                <a:solidFill>
                  <a:schemeClr val="tx2"/>
                </a:solidFill>
                <a:latin typeface="Lucida Sans" panose="020B0602030504020204" pitchFamily="34" charset="0"/>
              </a:rPr>
              <a:t>Hypotheses</a:t>
            </a:r>
            <a:endParaRPr lang="en-GB" altLang="en-US" sz="2800" dirty="0">
              <a:latin typeface="Lucida Sans" panose="020B0602030504020204" pitchFamily="34" charset="0"/>
            </a:endParaRPr>
          </a:p>
          <a:p>
            <a:r>
              <a:rPr lang="en-GB" altLang="en-US" sz="2800" dirty="0">
                <a:latin typeface="Lucida Sans" panose="020B0602030504020204" pitchFamily="34" charset="0"/>
              </a:rPr>
              <a:t>Hypothesis 3a: Motivation to attend will be negatively related to the frequency of absenteeism that is attributed to illness.</a:t>
            </a:r>
          </a:p>
          <a:p>
            <a:pPr marL="457200" indent="-457200">
              <a:buFont typeface="Arial" panose="020B0604020202020204" pitchFamily="34" charset="0"/>
              <a:buChar char="•"/>
            </a:pPr>
            <a:r>
              <a:rPr lang="en-GB" altLang="en-US" sz="2800" dirty="0">
                <a:latin typeface="Lucida Sans" panose="020B0602030504020204" pitchFamily="34" charset="0"/>
              </a:rPr>
              <a:t>Hypothesis 3b: Ability to attend will be positively related to the frequency of absenteeism that is attributed to illness.</a:t>
            </a:r>
          </a:p>
          <a:p>
            <a:pPr marL="457200" indent="-457200">
              <a:buFont typeface="Arial" panose="020B0604020202020204" pitchFamily="34" charset="0"/>
              <a:buChar char="•"/>
            </a:pPr>
            <a:r>
              <a:rPr lang="en-GB" altLang="en-US" sz="2800" dirty="0">
                <a:latin typeface="Lucida Sans" panose="020B0602030504020204" pitchFamily="34" charset="0"/>
              </a:rPr>
              <a:t>Hypothesis 4: Motivation to attend will be negatively related to the frequency of absenteeism that results in a failure to notify the organisation.</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4F792705-1432-4988-A443-96F6A5368222}"/>
              </a:ext>
            </a:extLst>
          </p:cNvPr>
          <p:cNvSpPr>
            <a:spLocks noGrp="1" noChangeArrowheads="1"/>
          </p:cNvSpPr>
          <p:nvPr>
            <p:ph type="title"/>
          </p:nvPr>
        </p:nvSpPr>
        <p:spPr>
          <a:xfrm>
            <a:off x="2209800" y="228600"/>
            <a:ext cx="7772400" cy="990600"/>
          </a:xfrm>
        </p:spPr>
        <p:txBody>
          <a:bodyPr/>
          <a:lstStyle/>
          <a:p>
            <a:r>
              <a:rPr lang="en-GB" altLang="en-US"/>
              <a:t>The research problem</a:t>
            </a:r>
          </a:p>
        </p:txBody>
      </p:sp>
      <p:sp>
        <p:nvSpPr>
          <p:cNvPr id="29699" name="Rectangle 3">
            <a:extLst>
              <a:ext uri="{FF2B5EF4-FFF2-40B4-BE49-F238E27FC236}">
                <a16:creationId xmlns:a16="http://schemas.microsoft.com/office/drawing/2014/main" id="{1BF8E57F-714F-4FC9-B79D-7C3D39BE98E3}"/>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29700" name="Text Box 4">
            <a:extLst>
              <a:ext uri="{FF2B5EF4-FFF2-40B4-BE49-F238E27FC236}">
                <a16:creationId xmlns:a16="http://schemas.microsoft.com/office/drawing/2014/main" id="{EDAD4E93-731F-4ABF-A241-CDBE26A70E5B}"/>
              </a:ext>
            </a:extLst>
          </p:cNvPr>
          <p:cNvSpPr txBox="1">
            <a:spLocks noChangeArrowheads="1"/>
          </p:cNvSpPr>
          <p:nvPr/>
        </p:nvSpPr>
        <p:spPr bwMode="auto">
          <a:xfrm>
            <a:off x="2209800" y="1447800"/>
            <a:ext cx="822960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GB" altLang="en-US" sz="2800" b="1" i="1" dirty="0">
                <a:solidFill>
                  <a:schemeClr val="tx2"/>
                </a:solidFill>
                <a:latin typeface="Lucida Sans" panose="020B0602030504020204" pitchFamily="34" charset="0"/>
              </a:rPr>
              <a:t>Hypotheses</a:t>
            </a:r>
            <a:endParaRPr lang="en-GB" altLang="en-US" sz="2800" dirty="0">
              <a:latin typeface="Lucida Sans" panose="020B0602030504020204" pitchFamily="34" charset="0"/>
            </a:endParaRPr>
          </a:p>
          <a:p>
            <a:endParaRPr lang="en-GB" altLang="en-US" sz="2800" dirty="0">
              <a:latin typeface="Lucida Sans" panose="020B0602030504020204" pitchFamily="34" charset="0"/>
            </a:endParaRPr>
          </a:p>
          <a:p>
            <a:r>
              <a:rPr lang="en-GB" altLang="en-US" sz="2800" dirty="0">
                <a:latin typeface="Lucida Sans" panose="020B0602030504020204" pitchFamily="34" charset="0"/>
              </a:rPr>
              <a:t>Note: Hypothesis 3 is split into a) and b), which test the relationship to that factor, a) testing the negative relation and b) testing the positive relation.</a:t>
            </a:r>
          </a:p>
          <a:p>
            <a:endParaRPr lang="en-GB" altLang="en-US" sz="2400" dirty="0">
              <a:latin typeface="Lucida Sans" panose="020B0602030504020204"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E73B17AB-4BDD-4183-9B5B-AFC99E061ADF}"/>
              </a:ext>
            </a:extLst>
          </p:cNvPr>
          <p:cNvSpPr>
            <a:spLocks noGrp="1" noChangeArrowheads="1"/>
          </p:cNvSpPr>
          <p:nvPr>
            <p:ph type="title"/>
          </p:nvPr>
        </p:nvSpPr>
        <p:spPr>
          <a:xfrm>
            <a:off x="2209800" y="228600"/>
            <a:ext cx="7772400" cy="990600"/>
          </a:xfrm>
        </p:spPr>
        <p:txBody>
          <a:bodyPr/>
          <a:lstStyle/>
          <a:p>
            <a:r>
              <a:rPr lang="en-GB" altLang="en-US"/>
              <a:t>The research problem</a:t>
            </a:r>
          </a:p>
        </p:txBody>
      </p:sp>
      <p:sp>
        <p:nvSpPr>
          <p:cNvPr id="30723" name="Rectangle 3">
            <a:extLst>
              <a:ext uri="{FF2B5EF4-FFF2-40B4-BE49-F238E27FC236}">
                <a16:creationId xmlns:a16="http://schemas.microsoft.com/office/drawing/2014/main" id="{2D58EC51-E350-4CA6-95D6-B780E55A6D5A}"/>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30724" name="Text Box 4">
            <a:extLst>
              <a:ext uri="{FF2B5EF4-FFF2-40B4-BE49-F238E27FC236}">
                <a16:creationId xmlns:a16="http://schemas.microsoft.com/office/drawing/2014/main" id="{6C5AFBF1-3968-4496-8199-90FACFE3AC86}"/>
              </a:ext>
            </a:extLst>
          </p:cNvPr>
          <p:cNvSpPr txBox="1">
            <a:spLocks noChangeArrowheads="1"/>
          </p:cNvSpPr>
          <p:nvPr/>
        </p:nvSpPr>
        <p:spPr bwMode="auto">
          <a:xfrm>
            <a:off x="1427584" y="1447801"/>
            <a:ext cx="9011816"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GB" altLang="en-US" sz="2800" b="1" i="1" dirty="0">
                <a:solidFill>
                  <a:schemeClr val="tx2"/>
                </a:solidFill>
                <a:latin typeface="Lucida Sans" panose="020B0602030504020204" pitchFamily="34" charset="0"/>
              </a:rPr>
              <a:t>Hypotheses</a:t>
            </a:r>
          </a:p>
          <a:p>
            <a:endParaRPr lang="en-GB" altLang="en-US" sz="2800" dirty="0">
              <a:latin typeface="Lucida Sans" panose="020B0602030504020204" pitchFamily="34" charset="0"/>
            </a:endParaRPr>
          </a:p>
          <a:p>
            <a:r>
              <a:rPr lang="en-GB" altLang="en-US" sz="2800" dirty="0">
                <a:latin typeface="Lucida Sans" panose="020B0602030504020204" pitchFamily="34" charset="0"/>
              </a:rPr>
              <a:t>Hypotheses are never proved or disproved. In a research study it is normal to either support or reject a hypothesis. </a:t>
            </a:r>
          </a:p>
          <a:p>
            <a:r>
              <a:rPr lang="en-GB" altLang="en-US" sz="2800" dirty="0">
                <a:latin typeface="Lucida Sans" panose="020B0602030504020204" pitchFamily="34" charset="0"/>
              </a:rPr>
              <a:t>For a hypothesis to be rejected would commonly lead to the substitution of a new hypothesis that is then either supported or rejected. </a:t>
            </a:r>
            <a:endParaRPr lang="en-GB" altLang="en-US" sz="2800" dirty="0">
              <a:solidFill>
                <a:srgbClr val="000000"/>
              </a:solidFill>
              <a:latin typeface="MinionPro-Regul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784C4391-FEAB-477A-8EF5-91E7C9C8ADD7}"/>
              </a:ext>
            </a:extLst>
          </p:cNvPr>
          <p:cNvSpPr>
            <a:spLocks noGrp="1" noChangeArrowheads="1"/>
          </p:cNvSpPr>
          <p:nvPr>
            <p:ph type="title"/>
          </p:nvPr>
        </p:nvSpPr>
        <p:spPr>
          <a:xfrm>
            <a:off x="2209800" y="228600"/>
            <a:ext cx="7772400" cy="990600"/>
          </a:xfrm>
        </p:spPr>
        <p:txBody>
          <a:bodyPr/>
          <a:lstStyle/>
          <a:p>
            <a:r>
              <a:rPr lang="en-GB" altLang="en-US"/>
              <a:t>The research problem</a:t>
            </a:r>
          </a:p>
        </p:txBody>
      </p:sp>
      <p:sp>
        <p:nvSpPr>
          <p:cNvPr id="31747" name="Rectangle 3">
            <a:extLst>
              <a:ext uri="{FF2B5EF4-FFF2-40B4-BE49-F238E27FC236}">
                <a16:creationId xmlns:a16="http://schemas.microsoft.com/office/drawing/2014/main" id="{B1498D15-3BA7-4D4C-BC81-2C73AAFDD355}"/>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31748" name="Text Box 4">
            <a:extLst>
              <a:ext uri="{FF2B5EF4-FFF2-40B4-BE49-F238E27FC236}">
                <a16:creationId xmlns:a16="http://schemas.microsoft.com/office/drawing/2014/main" id="{67530B77-FB34-4AC7-8F32-E55F2BDC6BEC}"/>
              </a:ext>
            </a:extLst>
          </p:cNvPr>
          <p:cNvSpPr txBox="1">
            <a:spLocks noChangeArrowheads="1"/>
          </p:cNvSpPr>
          <p:nvPr/>
        </p:nvSpPr>
        <p:spPr bwMode="auto">
          <a:xfrm>
            <a:off x="1101012" y="1049339"/>
            <a:ext cx="9109788"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GB" altLang="en-US" sz="2800" b="1" i="1">
                <a:solidFill>
                  <a:schemeClr val="tx2"/>
                </a:solidFill>
                <a:latin typeface="Lucida Sans" panose="020B0602030504020204" pitchFamily="34" charset="0"/>
              </a:rPr>
              <a:t>Hypotheses</a:t>
            </a:r>
            <a:endParaRPr lang="en-GB" altLang="en-US" sz="2800">
              <a:latin typeface="Lucida Sans" panose="020B0602030504020204" pitchFamily="34" charset="0"/>
            </a:endParaRPr>
          </a:p>
          <a:p>
            <a:r>
              <a:rPr lang="en-GB" altLang="en-US" sz="2800">
                <a:latin typeface="Lucida Sans" panose="020B0602030504020204" pitchFamily="34" charset="0"/>
              </a:rPr>
              <a:t>If a hypothesis is supported by the data in your study, it may later be supported by further studies. </a:t>
            </a:r>
          </a:p>
          <a:p>
            <a:r>
              <a:rPr lang="en-GB" altLang="en-US" sz="2800">
                <a:latin typeface="Lucida Sans" panose="020B0602030504020204" pitchFamily="34" charset="0"/>
              </a:rPr>
              <a:t>Eventually, a hypothesis that is well supported from multiple sources will be developed into a well-grounded theory. </a:t>
            </a:r>
          </a:p>
          <a:p>
            <a:r>
              <a:rPr lang="en-GB" altLang="en-US" sz="2800">
                <a:latin typeface="Lucida Sans" panose="020B0602030504020204" pitchFamily="34" charset="0"/>
              </a:rPr>
              <a:t>It could be that your research is testing, in a different context, hypotheses from earlier research studies.</a:t>
            </a:r>
            <a:endParaRPr lang="en-GB" altLang="en-US" sz="2800">
              <a:solidFill>
                <a:srgbClr val="000000"/>
              </a:solidFill>
              <a:latin typeface="MinionPro-Regula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C3EC82A0-2C7F-46A6-9413-8ACF0DBD2B48}"/>
              </a:ext>
            </a:extLst>
          </p:cNvPr>
          <p:cNvSpPr>
            <a:spLocks noGrp="1" noChangeArrowheads="1"/>
          </p:cNvSpPr>
          <p:nvPr>
            <p:ph type="title"/>
          </p:nvPr>
        </p:nvSpPr>
        <p:spPr>
          <a:xfrm>
            <a:off x="2209800" y="228600"/>
            <a:ext cx="7772400" cy="990600"/>
          </a:xfrm>
        </p:spPr>
        <p:txBody>
          <a:bodyPr>
            <a:normAutofit fontScale="90000"/>
          </a:bodyPr>
          <a:lstStyle/>
          <a:p>
            <a:r>
              <a:rPr lang="en-GB" altLang="en-US" b="1"/>
              <a:t>The objectives of the research</a:t>
            </a:r>
          </a:p>
        </p:txBody>
      </p:sp>
      <p:sp>
        <p:nvSpPr>
          <p:cNvPr id="32771" name="Rectangle 3">
            <a:extLst>
              <a:ext uri="{FF2B5EF4-FFF2-40B4-BE49-F238E27FC236}">
                <a16:creationId xmlns:a16="http://schemas.microsoft.com/office/drawing/2014/main" id="{045A60A3-AF27-4CD9-8FF6-91510030BF03}"/>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32772" name="Text Box 4">
            <a:extLst>
              <a:ext uri="{FF2B5EF4-FFF2-40B4-BE49-F238E27FC236}">
                <a16:creationId xmlns:a16="http://schemas.microsoft.com/office/drawing/2014/main" id="{8D7B8905-F89C-4323-AA92-09C70A03C454}"/>
              </a:ext>
            </a:extLst>
          </p:cNvPr>
          <p:cNvSpPr txBox="1">
            <a:spLocks noChangeArrowheads="1"/>
          </p:cNvSpPr>
          <p:nvPr/>
        </p:nvSpPr>
        <p:spPr bwMode="auto">
          <a:xfrm>
            <a:off x="2135188" y="1447801"/>
            <a:ext cx="822960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GB" altLang="en-US" sz="2800" dirty="0">
                <a:latin typeface="Lucida Sans" panose="020B0602030504020204" pitchFamily="34" charset="0"/>
              </a:rPr>
              <a:t>Once the aim of the research has been clearly stated, the next section in the proposal deals with the detail of how the aim is to be achieved. </a:t>
            </a:r>
          </a:p>
          <a:p>
            <a:r>
              <a:rPr lang="en-GB" altLang="en-US" sz="2800" dirty="0">
                <a:latin typeface="Lucida Sans" panose="020B0602030504020204" pitchFamily="34" charset="0"/>
              </a:rPr>
              <a:t>The objectives are normally</a:t>
            </a:r>
          </a:p>
          <a:p>
            <a:r>
              <a:rPr lang="en-GB" altLang="en-US" sz="2800" dirty="0">
                <a:latin typeface="Lucida Sans" panose="020B0602030504020204" pitchFamily="34" charset="0"/>
              </a:rPr>
              <a:t>expressed as a set of closely specified statements that would enable the aim to be achieved.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60BF4F4F-1124-4D25-A01E-63CD7C0A2FCD}"/>
              </a:ext>
            </a:extLst>
          </p:cNvPr>
          <p:cNvSpPr>
            <a:spLocks noGrp="1" noChangeArrowheads="1"/>
          </p:cNvSpPr>
          <p:nvPr>
            <p:ph type="title"/>
          </p:nvPr>
        </p:nvSpPr>
        <p:spPr>
          <a:solidFill>
            <a:srgbClr val="002060"/>
          </a:solidFill>
        </p:spPr>
        <p:txBody>
          <a:bodyPr/>
          <a:lstStyle/>
          <a:p>
            <a:r>
              <a:rPr lang="en-GB" altLang="en-US">
                <a:solidFill>
                  <a:schemeClr val="bg1"/>
                </a:solidFill>
              </a:rPr>
              <a:t>Top tip - Objectives</a:t>
            </a:r>
          </a:p>
        </p:txBody>
      </p:sp>
      <p:sp>
        <p:nvSpPr>
          <p:cNvPr id="3" name="Content Placeholder 2">
            <a:extLst>
              <a:ext uri="{FF2B5EF4-FFF2-40B4-BE49-F238E27FC236}">
                <a16:creationId xmlns:a16="http://schemas.microsoft.com/office/drawing/2014/main" id="{E279E29A-88B1-4B8C-A61B-CC24C2257795}"/>
              </a:ext>
            </a:extLst>
          </p:cNvPr>
          <p:cNvSpPr>
            <a:spLocks noGrp="1"/>
          </p:cNvSpPr>
          <p:nvPr>
            <p:ph sz="half" idx="1"/>
          </p:nvPr>
        </p:nvSpPr>
        <p:spPr/>
        <p:txBody>
          <a:bodyPr rtlCol="0">
            <a:normAutofit lnSpcReduction="10000"/>
          </a:bodyPr>
          <a:lstStyle/>
          <a:p>
            <a:pPr>
              <a:defRPr/>
            </a:pPr>
            <a:r>
              <a:rPr lang="en-GB" dirty="0"/>
              <a:t>1</a:t>
            </a:r>
            <a:r>
              <a:rPr lang="en-GB" baseline="30000" dirty="0"/>
              <a:t>st</a:t>
            </a:r>
            <a:r>
              <a:rPr lang="en-GB" dirty="0"/>
              <a:t> objective – simple key word e.g. </a:t>
            </a:r>
            <a:r>
              <a:rPr lang="en-GB" i="1" dirty="0">
                <a:highlight>
                  <a:srgbClr val="FFFF00"/>
                </a:highlight>
              </a:rPr>
              <a:t>Identify, classify, outline</a:t>
            </a:r>
          </a:p>
          <a:p>
            <a:pPr>
              <a:defRPr/>
            </a:pPr>
            <a:r>
              <a:rPr lang="en-GB" dirty="0"/>
              <a:t>To give background to your research area</a:t>
            </a:r>
          </a:p>
          <a:p>
            <a:pPr>
              <a:defRPr/>
            </a:pPr>
            <a:r>
              <a:rPr lang="en-GB" dirty="0"/>
              <a:t>Other objectives – keywords to suggest in-depth research e.g. </a:t>
            </a:r>
            <a:r>
              <a:rPr lang="en-GB" i="1" dirty="0">
                <a:highlight>
                  <a:srgbClr val="FFFF00"/>
                </a:highlight>
              </a:rPr>
              <a:t>explore, evaluate, assess critically, analyse, examine, determine</a:t>
            </a:r>
          </a:p>
          <a:p>
            <a:pPr marL="0" indent="0">
              <a:buNone/>
              <a:defRPr/>
            </a:pPr>
            <a:endParaRPr lang="en-GB" dirty="0"/>
          </a:p>
        </p:txBody>
      </p:sp>
      <p:sp>
        <p:nvSpPr>
          <p:cNvPr id="4" name="Content Placeholder 3">
            <a:extLst>
              <a:ext uri="{FF2B5EF4-FFF2-40B4-BE49-F238E27FC236}">
                <a16:creationId xmlns:a16="http://schemas.microsoft.com/office/drawing/2014/main" id="{F879A8FC-7783-44CC-9609-5E30DA860B70}"/>
              </a:ext>
            </a:extLst>
          </p:cNvPr>
          <p:cNvSpPr>
            <a:spLocks noGrp="1"/>
          </p:cNvSpPr>
          <p:nvPr>
            <p:ph sz="half" idx="2"/>
          </p:nvPr>
        </p:nvSpPr>
        <p:spPr/>
        <p:txBody>
          <a:bodyPr rtlCol="0">
            <a:normAutofit lnSpcReduction="10000"/>
          </a:bodyPr>
          <a:lstStyle/>
          <a:p>
            <a:pPr>
              <a:defRPr/>
            </a:pPr>
            <a:r>
              <a:rPr lang="en-GB" dirty="0"/>
              <a:t>Final objective – keyword that links easily to a concluding activity e.g. </a:t>
            </a:r>
            <a:r>
              <a:rPr lang="en-GB" i="1" dirty="0">
                <a:highlight>
                  <a:srgbClr val="FFFF00"/>
                </a:highlight>
              </a:rPr>
              <a:t>formulate, produce, develop, recommend, propose etc.</a:t>
            </a:r>
          </a:p>
        </p:txBody>
      </p:sp>
      <p:graphicFrame>
        <p:nvGraphicFramePr>
          <p:cNvPr id="5" name="Diagram 4">
            <a:extLst>
              <a:ext uri="{FF2B5EF4-FFF2-40B4-BE49-F238E27FC236}">
                <a16:creationId xmlns:a16="http://schemas.microsoft.com/office/drawing/2014/main" id="{4438C868-1D7A-4814-B070-448096352F01}"/>
              </a:ext>
            </a:extLst>
          </p:cNvPr>
          <p:cNvGraphicFramePr/>
          <p:nvPr/>
        </p:nvGraphicFramePr>
        <p:xfrm>
          <a:off x="7464136" y="3559754"/>
          <a:ext cx="1927514" cy="15133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fade">
                                      <p:cBhvr>
                                        <p:cTn id="28" dur="1000"/>
                                        <p:tgtEl>
                                          <p:spTgt spid="4">
                                            <p:txEl>
                                              <p:pRg st="0" end="0"/>
                                            </p:txEl>
                                          </p:spTgt>
                                        </p:tgtEl>
                                      </p:cBhvr>
                                    </p:animEffect>
                                    <p:anim calcmode="lin" valueType="num">
                                      <p:cBhvr>
                                        <p:cTn id="29"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0F08A4AC-E42F-43DE-A2A3-2715C7AE7B87}"/>
              </a:ext>
            </a:extLst>
          </p:cNvPr>
          <p:cNvSpPr>
            <a:spLocks noGrp="1"/>
          </p:cNvSpPr>
          <p:nvPr>
            <p:ph idx="1"/>
          </p:nvPr>
        </p:nvSpPr>
        <p:spPr/>
        <p:txBody>
          <a:bodyPr rtlCol="0">
            <a:normAutofit fontScale="85000" lnSpcReduction="10000"/>
          </a:bodyPr>
          <a:lstStyle/>
          <a:p>
            <a:pPr>
              <a:defRPr/>
            </a:pPr>
            <a:r>
              <a:rPr lang="en-GB" dirty="0"/>
              <a:t>Specifically, within the context of higher education, the objectives of this research are to: </a:t>
            </a:r>
          </a:p>
          <a:p>
            <a:pPr marL="0" indent="0">
              <a:buNone/>
              <a:defRPr/>
            </a:pPr>
            <a:r>
              <a:rPr lang="en-GB" dirty="0"/>
              <a:t>1</a:t>
            </a:r>
            <a:r>
              <a:rPr lang="en-GB" dirty="0">
                <a:highlight>
                  <a:srgbClr val="FFFF00"/>
                </a:highlight>
              </a:rPr>
              <a:t> Identify </a:t>
            </a:r>
            <a:r>
              <a:rPr lang="en-GB" dirty="0"/>
              <a:t>the forces driving e-Learning and the barriers to the successful delivery of e-Learning programmes. </a:t>
            </a:r>
          </a:p>
          <a:p>
            <a:pPr marL="0" indent="0">
              <a:buNone/>
              <a:defRPr/>
            </a:pPr>
            <a:r>
              <a:rPr lang="en-GB" dirty="0"/>
              <a:t>2</a:t>
            </a:r>
            <a:r>
              <a:rPr lang="en-GB" dirty="0">
                <a:highlight>
                  <a:srgbClr val="FFFF00"/>
                </a:highlight>
              </a:rPr>
              <a:t> Evaluate </a:t>
            </a:r>
            <a:r>
              <a:rPr lang="en-GB" dirty="0"/>
              <a:t>critically models and frameworks relevant to supporting academic staff in coping with e-Learning. </a:t>
            </a:r>
          </a:p>
          <a:p>
            <a:pPr marL="0" indent="0">
              <a:buNone/>
              <a:defRPr/>
            </a:pPr>
            <a:r>
              <a:rPr lang="en-GB" dirty="0"/>
              <a:t>3 </a:t>
            </a:r>
            <a:r>
              <a:rPr lang="en-GB" dirty="0">
                <a:highlight>
                  <a:srgbClr val="FFFF00"/>
                </a:highlight>
              </a:rPr>
              <a:t>Explore</a:t>
            </a:r>
            <a:r>
              <a:rPr lang="en-GB" dirty="0"/>
              <a:t> staff stakeholder views and practices related to e-Learning preparation, including drivers and barriers to e-Learning. </a:t>
            </a:r>
          </a:p>
          <a:p>
            <a:pPr marL="0" indent="0">
              <a:buNone/>
              <a:defRPr/>
            </a:pPr>
            <a:r>
              <a:rPr lang="en-GB" dirty="0"/>
              <a:t>4 </a:t>
            </a:r>
            <a:r>
              <a:rPr lang="en-GB" dirty="0">
                <a:highlight>
                  <a:srgbClr val="FFFF00"/>
                </a:highlight>
              </a:rPr>
              <a:t>Formulate</a:t>
            </a:r>
            <a:r>
              <a:rPr lang="en-GB" dirty="0"/>
              <a:t> recommendations on staff preparation issues</a:t>
            </a:r>
          </a:p>
        </p:txBody>
      </p:sp>
      <p:sp>
        <p:nvSpPr>
          <p:cNvPr id="35843" name="Title 1">
            <a:extLst>
              <a:ext uri="{FF2B5EF4-FFF2-40B4-BE49-F238E27FC236}">
                <a16:creationId xmlns:a16="http://schemas.microsoft.com/office/drawing/2014/main" id="{3084D45E-785D-4F1E-B28E-3A1498E946F9}"/>
              </a:ext>
            </a:extLst>
          </p:cNvPr>
          <p:cNvSpPr>
            <a:spLocks noGrp="1" noChangeArrowheads="1"/>
          </p:cNvSpPr>
          <p:nvPr>
            <p:ph type="title"/>
          </p:nvPr>
        </p:nvSpPr>
        <p:spPr>
          <a:xfrm>
            <a:off x="1998663" y="484188"/>
            <a:ext cx="8229600" cy="857250"/>
          </a:xfrm>
          <a:solidFill>
            <a:srgbClr val="002060"/>
          </a:solidFill>
        </p:spPr>
        <p:txBody>
          <a:bodyPr/>
          <a:lstStyle/>
          <a:p>
            <a:r>
              <a:rPr lang="en-GB" altLang="en-US" dirty="0">
                <a:solidFill>
                  <a:schemeClr val="bg1"/>
                </a:solidFill>
              </a:rPr>
              <a:t>Aim &amp; Objectives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1E7A6E56-AED3-46B5-8DD9-E37A7A13BF83}"/>
              </a:ext>
            </a:extLst>
          </p:cNvPr>
          <p:cNvSpPr>
            <a:spLocks noGrp="1" noChangeArrowheads="1"/>
          </p:cNvSpPr>
          <p:nvPr>
            <p:ph type="title"/>
          </p:nvPr>
        </p:nvSpPr>
        <p:spPr>
          <a:xfrm>
            <a:off x="2209800" y="228600"/>
            <a:ext cx="7772400" cy="838200"/>
          </a:xfrm>
        </p:spPr>
        <p:txBody>
          <a:bodyPr/>
          <a:lstStyle/>
          <a:p>
            <a:r>
              <a:rPr lang="en-GB" altLang="en-US" b="1"/>
              <a:t>Literature</a:t>
            </a:r>
          </a:p>
        </p:txBody>
      </p:sp>
      <p:sp>
        <p:nvSpPr>
          <p:cNvPr id="37891" name="Rectangle 3">
            <a:extLst>
              <a:ext uri="{FF2B5EF4-FFF2-40B4-BE49-F238E27FC236}">
                <a16:creationId xmlns:a16="http://schemas.microsoft.com/office/drawing/2014/main" id="{A8F0E4EF-E793-4573-9F5C-27CF6616A38C}"/>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37892" name="Text Box 4">
            <a:extLst>
              <a:ext uri="{FF2B5EF4-FFF2-40B4-BE49-F238E27FC236}">
                <a16:creationId xmlns:a16="http://schemas.microsoft.com/office/drawing/2014/main" id="{BE21E5A7-C2AB-4A67-818A-BD4AA3F4ABA4}"/>
              </a:ext>
            </a:extLst>
          </p:cNvPr>
          <p:cNvSpPr txBox="1">
            <a:spLocks noChangeArrowheads="1"/>
          </p:cNvSpPr>
          <p:nvPr/>
        </p:nvSpPr>
        <p:spPr bwMode="auto">
          <a:xfrm>
            <a:off x="2133600" y="1828801"/>
            <a:ext cx="8229600"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GB" altLang="en-US" sz="2800">
                <a:latin typeface="Lucida Sans" panose="020B0602030504020204" pitchFamily="34" charset="0"/>
              </a:rPr>
              <a:t>At the proposal stage the literature review is likely to be a list of possible sources related to the research problem. Even at this stage it is important to be critical and</a:t>
            </a:r>
          </a:p>
          <a:p>
            <a:r>
              <a:rPr lang="en-GB" altLang="en-US" sz="2800">
                <a:latin typeface="Lucida Sans" panose="020B0602030504020204" pitchFamily="34" charset="0"/>
              </a:rPr>
              <a:t>evaluative. The sources must be closely related to the research you intend to carry out.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15A09B06-B475-43C8-830A-DDA41C61253D}"/>
              </a:ext>
            </a:extLst>
          </p:cNvPr>
          <p:cNvSpPr>
            <a:spLocks noGrp="1" noChangeArrowheads="1"/>
          </p:cNvSpPr>
          <p:nvPr>
            <p:ph type="title"/>
          </p:nvPr>
        </p:nvSpPr>
        <p:spPr>
          <a:xfrm>
            <a:off x="2209800" y="228600"/>
            <a:ext cx="7772400" cy="838200"/>
          </a:xfrm>
        </p:spPr>
        <p:txBody>
          <a:bodyPr/>
          <a:lstStyle/>
          <a:p>
            <a:r>
              <a:rPr lang="en-GB" altLang="en-US" b="1"/>
              <a:t>Literature</a:t>
            </a:r>
          </a:p>
        </p:txBody>
      </p:sp>
      <p:sp>
        <p:nvSpPr>
          <p:cNvPr id="38915" name="Rectangle 3">
            <a:extLst>
              <a:ext uri="{FF2B5EF4-FFF2-40B4-BE49-F238E27FC236}">
                <a16:creationId xmlns:a16="http://schemas.microsoft.com/office/drawing/2014/main" id="{42933DA8-ACD3-4FE5-85A7-D9BDEB4DFBC9}"/>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38916" name="Text Box 4">
            <a:extLst>
              <a:ext uri="{FF2B5EF4-FFF2-40B4-BE49-F238E27FC236}">
                <a16:creationId xmlns:a16="http://schemas.microsoft.com/office/drawing/2014/main" id="{45C49556-AB9E-4127-8728-784EEFC99DAC}"/>
              </a:ext>
            </a:extLst>
          </p:cNvPr>
          <p:cNvSpPr txBox="1">
            <a:spLocks noChangeArrowheads="1"/>
          </p:cNvSpPr>
          <p:nvPr/>
        </p:nvSpPr>
        <p:spPr bwMode="auto">
          <a:xfrm>
            <a:off x="2057400" y="1981201"/>
            <a:ext cx="82296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GB" altLang="en-US" sz="2800">
                <a:latin typeface="Lucida Sans" panose="020B0602030504020204" pitchFamily="34" charset="0"/>
              </a:rPr>
              <a:t>Most literature reviews in a research proposal for business topics contain the following:</a:t>
            </a:r>
          </a:p>
          <a:p>
            <a:r>
              <a:rPr lang="en-GB" altLang="en-US" sz="2800" b="1">
                <a:latin typeface="Lucida Sans" panose="020B0602030504020204" pitchFamily="34" charset="0"/>
              </a:rPr>
              <a:t>1 </a:t>
            </a:r>
            <a:r>
              <a:rPr lang="en-GB" altLang="en-US" sz="2800">
                <a:latin typeface="Lucida Sans" panose="020B0602030504020204" pitchFamily="34" charset="0"/>
              </a:rPr>
              <a:t>A critical explanation of three or four main theories that could guide the research.</a:t>
            </a:r>
          </a:p>
          <a:p>
            <a:r>
              <a:rPr lang="en-GB" altLang="en-US" sz="2800" b="1">
                <a:latin typeface="Lucida Sans" panose="020B0602030504020204" pitchFamily="34" charset="0"/>
              </a:rPr>
              <a:t>2 </a:t>
            </a:r>
            <a:r>
              <a:rPr lang="en-GB" altLang="en-US" sz="2800">
                <a:latin typeface="Lucida Sans" panose="020B0602030504020204" pitchFamily="34" charset="0"/>
              </a:rPr>
              <a:t>An overview of two or three professional body websites related to the research topic.</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EDFEA258-2FC2-4CA2-A11A-868F9CA2FABA}"/>
              </a:ext>
            </a:extLst>
          </p:cNvPr>
          <p:cNvSpPr>
            <a:spLocks noGrp="1" noChangeArrowheads="1"/>
          </p:cNvSpPr>
          <p:nvPr>
            <p:ph type="title"/>
          </p:nvPr>
        </p:nvSpPr>
        <p:spPr>
          <a:xfrm>
            <a:off x="2209800" y="228600"/>
            <a:ext cx="7772400" cy="838200"/>
          </a:xfrm>
        </p:spPr>
        <p:txBody>
          <a:bodyPr/>
          <a:lstStyle/>
          <a:p>
            <a:r>
              <a:rPr lang="en-GB" altLang="en-US" b="1"/>
              <a:t>Literature</a:t>
            </a:r>
          </a:p>
        </p:txBody>
      </p:sp>
      <p:sp>
        <p:nvSpPr>
          <p:cNvPr id="39939" name="Rectangle 3">
            <a:extLst>
              <a:ext uri="{FF2B5EF4-FFF2-40B4-BE49-F238E27FC236}">
                <a16:creationId xmlns:a16="http://schemas.microsoft.com/office/drawing/2014/main" id="{613DE818-2437-44FF-AC00-04568750AA4E}"/>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39940" name="Text Box 4">
            <a:extLst>
              <a:ext uri="{FF2B5EF4-FFF2-40B4-BE49-F238E27FC236}">
                <a16:creationId xmlns:a16="http://schemas.microsoft.com/office/drawing/2014/main" id="{024A1510-811F-4A03-BD04-6438F33939C8}"/>
              </a:ext>
            </a:extLst>
          </p:cNvPr>
          <p:cNvSpPr txBox="1">
            <a:spLocks noChangeArrowheads="1"/>
          </p:cNvSpPr>
          <p:nvPr/>
        </p:nvSpPr>
        <p:spPr bwMode="auto">
          <a:xfrm>
            <a:off x="2209800" y="1295400"/>
            <a:ext cx="8229600"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GB" altLang="en-US" sz="2400" b="1" dirty="0">
                <a:latin typeface="Lucida Sans" panose="020B0602030504020204" pitchFamily="34" charset="0"/>
              </a:rPr>
              <a:t>3 </a:t>
            </a:r>
            <a:r>
              <a:rPr lang="en-GB" altLang="en-US" sz="2400" dirty="0">
                <a:latin typeface="Lucida Sans" panose="020B0602030504020204" pitchFamily="34" charset="0"/>
              </a:rPr>
              <a:t>Ten to fifteen journal articles relating to the research. These may serve a number of different uses:</a:t>
            </a:r>
          </a:p>
          <a:p>
            <a:r>
              <a:rPr lang="en-GB" altLang="en-US" sz="2400" dirty="0">
                <a:latin typeface="Lucida Sans" panose="020B0602030504020204" pitchFamily="34" charset="0"/>
              </a:rPr>
              <a:t>– empirical articles related to the research problem,</a:t>
            </a:r>
          </a:p>
          <a:p>
            <a:r>
              <a:rPr lang="en-GB" altLang="en-US" sz="2400" dirty="0">
                <a:latin typeface="Lucida Sans" panose="020B0602030504020204" pitchFamily="34" charset="0"/>
              </a:rPr>
              <a:t>– articles that critique or extend the main theories,</a:t>
            </a:r>
          </a:p>
          <a:p>
            <a:r>
              <a:rPr lang="en-GB" altLang="en-US" sz="2400" dirty="0">
                <a:latin typeface="Lucida Sans" panose="020B0602030504020204" pitchFamily="34" charset="0"/>
              </a:rPr>
              <a:t>– explanation and critique of methods and their use, or</a:t>
            </a:r>
          </a:p>
          <a:p>
            <a:r>
              <a:rPr lang="en-GB" altLang="en-US" sz="2400" dirty="0">
                <a:latin typeface="Lucida Sans" panose="020B0602030504020204" pitchFamily="34" charset="0"/>
              </a:rPr>
              <a:t>– articles containing data analysis techniques likely to be used in the research.</a:t>
            </a:r>
          </a:p>
          <a:p>
            <a:r>
              <a:rPr lang="en-GB" altLang="en-US" sz="2400" b="1" dirty="0">
                <a:latin typeface="Lucida Sans" panose="020B0602030504020204" pitchFamily="34" charset="0"/>
              </a:rPr>
              <a:t>4 </a:t>
            </a:r>
            <a:r>
              <a:rPr lang="en-GB" altLang="en-US" sz="2400" dirty="0">
                <a:latin typeface="Lucida Sans" panose="020B0602030504020204" pitchFamily="34" charset="0"/>
              </a:rPr>
              <a:t>Secondary data sources related to your research study – for example, Gov. websites, </a:t>
            </a:r>
            <a:r>
              <a:rPr lang="en-GB" altLang="en-US" sz="2400" dirty="0" err="1">
                <a:latin typeface="Lucida Sans" panose="020B0602030504020204" pitchFamily="34" charset="0"/>
              </a:rPr>
              <a:t>Marketline</a:t>
            </a:r>
            <a:r>
              <a:rPr lang="en-GB" altLang="en-US" sz="2400" dirty="0">
                <a:latin typeface="Lucida Sans" panose="020B0602030504020204" pitchFamily="34" charset="0"/>
              </a:rPr>
              <a:t>.</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33194-92CF-48B5-BE65-D3DED585CD0E}"/>
              </a:ext>
            </a:extLst>
          </p:cNvPr>
          <p:cNvSpPr>
            <a:spLocks noGrp="1"/>
          </p:cNvSpPr>
          <p:nvPr>
            <p:ph type="title"/>
          </p:nvPr>
        </p:nvSpPr>
        <p:spPr/>
        <p:txBody>
          <a:bodyPr/>
          <a:lstStyle/>
          <a:p>
            <a:r>
              <a:rPr lang="en-GB" dirty="0"/>
              <a:t>Methodology </a:t>
            </a:r>
          </a:p>
        </p:txBody>
      </p:sp>
      <p:sp>
        <p:nvSpPr>
          <p:cNvPr id="3" name="Content Placeholder 2">
            <a:extLst>
              <a:ext uri="{FF2B5EF4-FFF2-40B4-BE49-F238E27FC236}">
                <a16:creationId xmlns:a16="http://schemas.microsoft.com/office/drawing/2014/main" id="{85E82EF3-6CE7-4E90-93C7-E16562523BAA}"/>
              </a:ext>
            </a:extLst>
          </p:cNvPr>
          <p:cNvSpPr>
            <a:spLocks noGrp="1"/>
          </p:cNvSpPr>
          <p:nvPr>
            <p:ph idx="1"/>
          </p:nvPr>
        </p:nvSpPr>
        <p:spPr/>
        <p:txBody>
          <a:bodyPr/>
          <a:lstStyle/>
          <a:p>
            <a:r>
              <a:rPr lang="en-GB" dirty="0"/>
              <a:t>Planning</a:t>
            </a:r>
          </a:p>
          <a:p>
            <a:r>
              <a:rPr lang="en-GB" dirty="0"/>
              <a:t>Defence </a:t>
            </a:r>
          </a:p>
          <a:p>
            <a:r>
              <a:rPr lang="en-GB" dirty="0"/>
              <a:t>We will cover this in part 2</a:t>
            </a:r>
          </a:p>
        </p:txBody>
      </p:sp>
    </p:spTree>
    <p:extLst>
      <p:ext uri="{BB962C8B-B14F-4D97-AF65-F5344CB8AC3E}">
        <p14:creationId xmlns:p14="http://schemas.microsoft.com/office/powerpoint/2010/main" val="19894525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DDBD1869-5BCD-4BED-85B2-998314FE141B}"/>
              </a:ext>
            </a:extLst>
          </p:cNvPr>
          <p:cNvSpPr>
            <a:spLocks noGrp="1" noChangeArrowheads="1"/>
          </p:cNvSpPr>
          <p:nvPr>
            <p:ph type="title"/>
          </p:nvPr>
        </p:nvSpPr>
        <p:spPr>
          <a:xfrm>
            <a:off x="2209800" y="228600"/>
            <a:ext cx="7772400" cy="838200"/>
          </a:xfrm>
        </p:spPr>
        <p:txBody>
          <a:bodyPr/>
          <a:lstStyle/>
          <a:p>
            <a:r>
              <a:rPr lang="en-GB" altLang="en-US" b="1"/>
              <a:t>Ethical issues</a:t>
            </a:r>
          </a:p>
        </p:txBody>
      </p:sp>
      <p:sp>
        <p:nvSpPr>
          <p:cNvPr id="40963" name="Rectangle 3">
            <a:extLst>
              <a:ext uri="{FF2B5EF4-FFF2-40B4-BE49-F238E27FC236}">
                <a16:creationId xmlns:a16="http://schemas.microsoft.com/office/drawing/2014/main" id="{BC596A73-0DBA-4CFF-AD79-3AA7142B5AC5}"/>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40964" name="Text Box 4">
            <a:extLst>
              <a:ext uri="{FF2B5EF4-FFF2-40B4-BE49-F238E27FC236}">
                <a16:creationId xmlns:a16="http://schemas.microsoft.com/office/drawing/2014/main" id="{C5F3D7CE-88EE-42BD-95DF-71E710176ED4}"/>
              </a:ext>
            </a:extLst>
          </p:cNvPr>
          <p:cNvSpPr txBox="1">
            <a:spLocks noChangeArrowheads="1"/>
          </p:cNvSpPr>
          <p:nvPr/>
        </p:nvSpPr>
        <p:spPr bwMode="auto">
          <a:xfrm>
            <a:off x="681135" y="1752601"/>
            <a:ext cx="9301065" cy="390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r>
              <a:rPr lang="en-GB" altLang="en-US" sz="2800" dirty="0">
                <a:latin typeface="Lucida Sans" panose="020B0602030504020204" pitchFamily="34" charset="0"/>
              </a:rPr>
              <a:t>All research has ethical implications and in this section some thought should be given to the ethical issues of your research. </a:t>
            </a:r>
          </a:p>
          <a:p>
            <a:r>
              <a:rPr lang="en-GB" altLang="en-US" sz="2800" dirty="0">
                <a:latin typeface="Lucida Sans" panose="020B0602030504020204" pitchFamily="34" charset="0"/>
              </a:rPr>
              <a:t>In some areas of research – such as research involving children, medical research, or psychological research – there are formal procedures to be followed, and ethical approval is required from an ethics committee. </a:t>
            </a:r>
          </a:p>
          <a:p>
            <a:endParaRPr lang="en-GB" altLang="en-US" sz="2400" dirty="0">
              <a:latin typeface="Lucida Sans" panose="020B0602030504020204"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8187131B-28BF-48D8-9C99-42DCC5145C25}"/>
              </a:ext>
            </a:extLst>
          </p:cNvPr>
          <p:cNvSpPr>
            <a:spLocks noGrp="1" noChangeArrowheads="1"/>
          </p:cNvSpPr>
          <p:nvPr>
            <p:ph type="title"/>
          </p:nvPr>
        </p:nvSpPr>
        <p:spPr>
          <a:xfrm>
            <a:off x="2209800" y="228600"/>
            <a:ext cx="7772400" cy="838200"/>
          </a:xfrm>
        </p:spPr>
        <p:txBody>
          <a:bodyPr/>
          <a:lstStyle/>
          <a:p>
            <a:r>
              <a:rPr lang="en-GB" altLang="en-US" b="1"/>
              <a:t>Ethical issues</a:t>
            </a:r>
          </a:p>
        </p:txBody>
      </p:sp>
      <p:sp>
        <p:nvSpPr>
          <p:cNvPr id="41987" name="Rectangle 3">
            <a:extLst>
              <a:ext uri="{FF2B5EF4-FFF2-40B4-BE49-F238E27FC236}">
                <a16:creationId xmlns:a16="http://schemas.microsoft.com/office/drawing/2014/main" id="{F2BF92B4-3C5D-42EC-B963-14C12E0D3F21}"/>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41988" name="Text Box 4">
            <a:extLst>
              <a:ext uri="{FF2B5EF4-FFF2-40B4-BE49-F238E27FC236}">
                <a16:creationId xmlns:a16="http://schemas.microsoft.com/office/drawing/2014/main" id="{C19B66CF-7CB5-435A-8126-9E92ADC3B22A}"/>
              </a:ext>
            </a:extLst>
          </p:cNvPr>
          <p:cNvSpPr txBox="1">
            <a:spLocks noChangeArrowheads="1"/>
          </p:cNvSpPr>
          <p:nvPr/>
        </p:nvSpPr>
        <p:spPr bwMode="auto">
          <a:xfrm>
            <a:off x="2209800" y="1295401"/>
            <a:ext cx="8229600" cy="298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endParaRPr lang="en-GB" altLang="en-US" sz="2400">
              <a:latin typeface="Lucida Sans" panose="020B0602030504020204" pitchFamily="34" charset="0"/>
            </a:endParaRPr>
          </a:p>
          <a:p>
            <a:r>
              <a:rPr lang="en-GB" altLang="en-US" sz="2800">
                <a:latin typeface="Lucida Sans" panose="020B0602030504020204" pitchFamily="34" charset="0"/>
              </a:rPr>
              <a:t>If you think your research will address one of these areas or will include any human- or animal-based research data that may cause harm, you must indicate this clearly in the research proposal.</a:t>
            </a:r>
          </a:p>
          <a:p>
            <a:endParaRPr lang="en-GB" altLang="en-US" sz="2400">
              <a:latin typeface="Lucida Sans" panose="020B0602030504020204"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B4537445-465D-4824-8F76-2F6CBA4CB47C}"/>
              </a:ext>
            </a:extLst>
          </p:cNvPr>
          <p:cNvSpPr>
            <a:spLocks noGrp="1" noChangeArrowheads="1"/>
          </p:cNvSpPr>
          <p:nvPr>
            <p:ph type="title"/>
          </p:nvPr>
        </p:nvSpPr>
        <p:spPr>
          <a:xfrm>
            <a:off x="2209800" y="228600"/>
            <a:ext cx="7772400" cy="838200"/>
          </a:xfrm>
        </p:spPr>
        <p:txBody>
          <a:bodyPr/>
          <a:lstStyle/>
          <a:p>
            <a:r>
              <a:rPr lang="en-GB" altLang="en-US" b="1"/>
              <a:t>Ethical issues</a:t>
            </a:r>
          </a:p>
        </p:txBody>
      </p:sp>
      <p:sp>
        <p:nvSpPr>
          <p:cNvPr id="43011" name="Rectangle 3">
            <a:extLst>
              <a:ext uri="{FF2B5EF4-FFF2-40B4-BE49-F238E27FC236}">
                <a16:creationId xmlns:a16="http://schemas.microsoft.com/office/drawing/2014/main" id="{4166ACA6-958A-4B5B-AD71-79C4A75C16D8}"/>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33796" name="Text Box 4">
            <a:extLst>
              <a:ext uri="{FF2B5EF4-FFF2-40B4-BE49-F238E27FC236}">
                <a16:creationId xmlns:a16="http://schemas.microsoft.com/office/drawing/2014/main" id="{C7CE28BF-3397-4AAD-B785-CE30FDE174FD}"/>
              </a:ext>
            </a:extLst>
          </p:cNvPr>
          <p:cNvSpPr txBox="1">
            <a:spLocks noChangeArrowheads="1"/>
          </p:cNvSpPr>
          <p:nvPr/>
        </p:nvSpPr>
        <p:spPr bwMode="auto">
          <a:xfrm>
            <a:off x="2286000" y="1328739"/>
            <a:ext cx="7620000" cy="3563937"/>
          </a:xfrm>
          <a:prstGeom prst="rect">
            <a:avLst/>
          </a:prstGeom>
          <a:noFill/>
          <a:ln>
            <a:noFill/>
          </a:ln>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defRPr/>
            </a:pPr>
            <a:r>
              <a:rPr lang="en-GB" dirty="0">
                <a:latin typeface="Lucida Sans" pitchFamily="34" charset="0"/>
              </a:rPr>
              <a:t>If your research does not require formal approval, your proposal should address the following questions:</a:t>
            </a:r>
          </a:p>
          <a:p>
            <a:pPr marL="342900" indent="-342900">
              <a:spcBef>
                <a:spcPct val="20000"/>
              </a:spcBef>
              <a:buClr>
                <a:srgbClr val="FAFD00"/>
              </a:buClr>
              <a:buSzPct val="75000"/>
              <a:buFont typeface="Arial" panose="020B0604020202020204" pitchFamily="34" charset="0"/>
              <a:buChar char="•"/>
              <a:defRPr/>
            </a:pPr>
            <a:r>
              <a:rPr lang="en-GB" kern="0" dirty="0">
                <a:solidFill>
                  <a:srgbClr val="FFFFFF"/>
                </a:solidFill>
                <a:latin typeface="Lucida Sans" pitchFamily="34" charset="0"/>
              </a:rPr>
              <a:t>How </a:t>
            </a:r>
            <a:r>
              <a:rPr lang="en-GB" dirty="0">
                <a:latin typeface="Lucida Sans" pitchFamily="34" charset="0"/>
              </a:rPr>
              <a:t>will the research be designed and undertaken to ensure integrity and quality?</a:t>
            </a:r>
          </a:p>
          <a:p>
            <a:pPr marL="342900" indent="-342900">
              <a:spcBef>
                <a:spcPct val="20000"/>
              </a:spcBef>
              <a:buClr>
                <a:srgbClr val="FAFD00"/>
              </a:buClr>
              <a:buSzPct val="75000"/>
              <a:buFont typeface="Arial" panose="020B0604020202020204" pitchFamily="34" charset="0"/>
              <a:buChar char="•"/>
              <a:defRPr/>
            </a:pPr>
            <a:r>
              <a:rPr lang="en-GB" dirty="0">
                <a:latin typeface="Lucida Sans" pitchFamily="34" charset="0"/>
              </a:rPr>
              <a:t>How will research participants be informed about the purpose, methods and intended possible uses of the research?</a:t>
            </a:r>
          </a:p>
          <a:p>
            <a:pPr>
              <a:buFontTx/>
              <a:buChar char="•"/>
              <a:defRPr/>
            </a:pPr>
            <a:endParaRPr lang="en-GB" sz="2000" dirty="0">
              <a:latin typeface="Lucida Sans"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695F244E-3BA3-4D92-A36E-C37262D290E4}"/>
              </a:ext>
            </a:extLst>
          </p:cNvPr>
          <p:cNvSpPr>
            <a:spLocks noGrp="1" noChangeArrowheads="1"/>
          </p:cNvSpPr>
          <p:nvPr>
            <p:ph type="title"/>
          </p:nvPr>
        </p:nvSpPr>
        <p:spPr>
          <a:xfrm>
            <a:off x="2209800" y="228600"/>
            <a:ext cx="7772400" cy="838200"/>
          </a:xfrm>
        </p:spPr>
        <p:txBody>
          <a:bodyPr/>
          <a:lstStyle/>
          <a:p>
            <a:r>
              <a:rPr lang="en-GB" altLang="en-US" b="1"/>
              <a:t>Ethical issues</a:t>
            </a:r>
          </a:p>
        </p:txBody>
      </p:sp>
      <p:sp>
        <p:nvSpPr>
          <p:cNvPr id="44035" name="Rectangle 3">
            <a:extLst>
              <a:ext uri="{FF2B5EF4-FFF2-40B4-BE49-F238E27FC236}">
                <a16:creationId xmlns:a16="http://schemas.microsoft.com/office/drawing/2014/main" id="{F18898DD-1FE6-499D-B0C1-7F1C3E9D2515}"/>
              </a:ext>
            </a:extLst>
          </p:cNvPr>
          <p:cNvSpPr>
            <a:spLocks noGrp="1" noChangeArrowheads="1"/>
          </p:cNvSpPr>
          <p:nvPr>
            <p:ph idx="1"/>
          </p:nvPr>
        </p:nvSpPr>
        <p:spPr>
          <a:xfrm>
            <a:off x="2209800" y="1447800"/>
            <a:ext cx="7772400" cy="4648200"/>
          </a:xfrm>
        </p:spPr>
        <p:txBody>
          <a:bodyPr/>
          <a:lstStyle/>
          <a:p>
            <a:pPr>
              <a:buFont typeface="Monotype Sorts"/>
              <a:buNone/>
            </a:pPr>
            <a:endParaRPr lang="en-GB" altLang="en-US"/>
          </a:p>
          <a:p>
            <a:endParaRPr lang="en-GB" altLang="en-US"/>
          </a:p>
        </p:txBody>
      </p:sp>
      <p:sp>
        <p:nvSpPr>
          <p:cNvPr id="34820" name="Text Box 4">
            <a:extLst>
              <a:ext uri="{FF2B5EF4-FFF2-40B4-BE49-F238E27FC236}">
                <a16:creationId xmlns:a16="http://schemas.microsoft.com/office/drawing/2014/main" id="{61F0E2A6-71F1-4958-A44A-B1FAF3607F5B}"/>
              </a:ext>
            </a:extLst>
          </p:cNvPr>
          <p:cNvSpPr txBox="1">
            <a:spLocks noChangeArrowheads="1"/>
          </p:cNvSpPr>
          <p:nvPr/>
        </p:nvSpPr>
        <p:spPr bwMode="auto">
          <a:xfrm>
            <a:off x="1828800" y="836613"/>
            <a:ext cx="8534400" cy="3638550"/>
          </a:xfrm>
          <a:prstGeom prst="rect">
            <a:avLst/>
          </a:prstGeom>
          <a:noFill/>
          <a:ln>
            <a:noFill/>
          </a:ln>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defRPr/>
            </a:pPr>
            <a:r>
              <a:rPr lang="en-GB" dirty="0">
                <a:latin typeface="Lucida Sans" pitchFamily="34" charset="0"/>
              </a:rPr>
              <a:t>Continues …</a:t>
            </a:r>
          </a:p>
          <a:p>
            <a:pPr>
              <a:defRPr/>
            </a:pPr>
            <a:endParaRPr lang="en-GB" dirty="0">
              <a:latin typeface="Lucida Sans" pitchFamily="34" charset="0"/>
            </a:endParaRPr>
          </a:p>
          <a:p>
            <a:pPr marL="342900" indent="-342900">
              <a:spcBef>
                <a:spcPct val="20000"/>
              </a:spcBef>
              <a:buClr>
                <a:srgbClr val="FAFD00"/>
              </a:buClr>
              <a:buSzPct val="75000"/>
              <a:buFont typeface="Arial" panose="020B0604020202020204" pitchFamily="34" charset="0"/>
              <a:buChar char="•"/>
              <a:defRPr/>
            </a:pPr>
            <a:r>
              <a:rPr lang="en-GB" dirty="0">
                <a:latin typeface="Lucida Sans" pitchFamily="34" charset="0"/>
              </a:rPr>
              <a:t>Will possible risks of participating in the research be considered?</a:t>
            </a:r>
          </a:p>
          <a:p>
            <a:pPr marL="342900" indent="-342900">
              <a:spcBef>
                <a:spcPct val="20000"/>
              </a:spcBef>
              <a:buClr>
                <a:srgbClr val="FAFD00"/>
              </a:buClr>
              <a:buSzPct val="75000"/>
              <a:buFont typeface="Arial" panose="020B0604020202020204" pitchFamily="34" charset="0"/>
              <a:buChar char="•"/>
              <a:defRPr/>
            </a:pPr>
            <a:r>
              <a:rPr lang="en-GB" dirty="0">
                <a:latin typeface="Lucida Sans" pitchFamily="34" charset="0"/>
              </a:rPr>
              <a:t>How will you ensure the confidentiality of the information supplied by participants, and how will you assess the need for anonymity?</a:t>
            </a:r>
          </a:p>
          <a:p>
            <a:pPr marL="342900" indent="-342900">
              <a:spcBef>
                <a:spcPct val="20000"/>
              </a:spcBef>
              <a:buClr>
                <a:srgbClr val="FAFD00"/>
              </a:buClr>
              <a:buSzPct val="75000"/>
              <a:buFont typeface="Arial" panose="020B0604020202020204" pitchFamily="34" charset="0"/>
              <a:buChar char="•"/>
              <a:defRPr/>
            </a:pPr>
            <a:r>
              <a:rPr lang="en-GB" dirty="0">
                <a:latin typeface="Lucida Sans" pitchFamily="34" charset="0"/>
              </a:rPr>
              <a:t>How will you ensure that participants engage with your research voluntarily and without coercion?</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a:extLst>
              <a:ext uri="{FF2B5EF4-FFF2-40B4-BE49-F238E27FC236}">
                <a16:creationId xmlns:a16="http://schemas.microsoft.com/office/drawing/2014/main" id="{975FB5B9-3BA8-4818-A38C-683EF3FB99DC}"/>
              </a:ext>
            </a:extLst>
          </p:cNvPr>
          <p:cNvSpPr txBox="1">
            <a:spLocks noChangeArrowheads="1"/>
          </p:cNvSpPr>
          <p:nvPr/>
        </p:nvSpPr>
        <p:spPr bwMode="auto">
          <a:xfrm>
            <a:off x="709808" y="563110"/>
            <a:ext cx="9553866"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17463">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eaLnBrk="1" hangingPunct="1"/>
            <a:r>
              <a:rPr lang="en-GB" altLang="en-US" sz="2400" b="1" dirty="0">
                <a:latin typeface="Arial" panose="020B0604020202020204" pitchFamily="34" charset="0"/>
                <a:cs typeface="Arial" panose="020B0604020202020204" pitchFamily="34" charset="0"/>
              </a:rPr>
              <a:t>RECAP - WRITING A RESEARCH PROPOSAL</a:t>
            </a:r>
            <a:endParaRPr lang="en-GB" altLang="en-US" sz="2400" dirty="0">
              <a:latin typeface="Arial" panose="020B0604020202020204" pitchFamily="34" charset="0"/>
              <a:cs typeface="Arial" panose="020B0604020202020204" pitchFamily="34" charset="0"/>
            </a:endParaRPr>
          </a:p>
          <a:p>
            <a:pPr eaLnBrk="1" hangingPunct="1">
              <a:spcAft>
                <a:spcPct val="50000"/>
              </a:spcAft>
            </a:pPr>
            <a:endParaRPr lang="en-GB" altLang="en-US" sz="2400" dirty="0">
              <a:latin typeface="Arial" panose="020B0604020202020204" pitchFamily="34" charset="0"/>
              <a:cs typeface="Arial" panose="020B0604020202020204" pitchFamily="34" charset="0"/>
            </a:endParaRPr>
          </a:p>
          <a:p>
            <a:pPr eaLnBrk="1" hangingPunct="1">
              <a:spcAft>
                <a:spcPct val="50000"/>
              </a:spcAft>
            </a:pPr>
            <a:r>
              <a:rPr lang="en-GB" altLang="en-US" sz="2400" dirty="0">
                <a:latin typeface="Arial" panose="020B0604020202020204" pitchFamily="34" charset="0"/>
                <a:cs typeface="Arial" panose="020B0604020202020204" pitchFamily="34" charset="0"/>
              </a:rPr>
              <a:t>Include:</a:t>
            </a:r>
          </a:p>
          <a:p>
            <a:pPr eaLnBrk="1" hangingPunct="1">
              <a:spcAft>
                <a:spcPct val="50000"/>
              </a:spcAft>
              <a:buFontTx/>
              <a:buAutoNum type="arabicPeriod"/>
            </a:pPr>
            <a:r>
              <a:rPr lang="en-GB" altLang="en-US" sz="2400" dirty="0">
                <a:latin typeface="Arial" panose="020B0604020202020204" pitchFamily="34" charset="0"/>
                <a:cs typeface="Arial" panose="020B0604020202020204" pitchFamily="34" charset="0"/>
              </a:rPr>
              <a:t> A clear statement of the overall aims and objectives of the research.</a:t>
            </a:r>
          </a:p>
          <a:p>
            <a:pPr eaLnBrk="1" hangingPunct="1">
              <a:spcAft>
                <a:spcPct val="50000"/>
              </a:spcAft>
              <a:buFontTx/>
              <a:buAutoNum type="arabicPeriod"/>
            </a:pPr>
            <a:r>
              <a:rPr lang="en-GB" altLang="en-US" sz="2400" dirty="0">
                <a:latin typeface="Arial" panose="020B0604020202020204" pitchFamily="34" charset="0"/>
                <a:cs typeface="Arial" panose="020B0604020202020204" pitchFamily="34" charset="0"/>
              </a:rPr>
              <a:t> A statement outlining the originality and importance of the research.</a:t>
            </a:r>
          </a:p>
          <a:p>
            <a:pPr eaLnBrk="1" hangingPunct="1">
              <a:spcAft>
                <a:spcPct val="50000"/>
              </a:spcAft>
              <a:buFontTx/>
              <a:buAutoNum type="arabicPeriod"/>
            </a:pPr>
            <a:r>
              <a:rPr lang="en-GB" altLang="en-US" sz="2400" dirty="0">
                <a:latin typeface="Arial" panose="020B0604020202020204" pitchFamily="34" charset="0"/>
                <a:cs typeface="Arial" panose="020B0604020202020204" pitchFamily="34" charset="0"/>
              </a:rPr>
              <a:t> A brief description of existing work in the area.</a:t>
            </a:r>
          </a:p>
          <a:p>
            <a:pPr eaLnBrk="1" hangingPunct="1">
              <a:spcAft>
                <a:spcPct val="50000"/>
              </a:spcAft>
              <a:buFontTx/>
              <a:buAutoNum type="arabicPeriod"/>
            </a:pPr>
            <a:r>
              <a:rPr lang="en-GB" altLang="en-US" sz="2400" dirty="0">
                <a:latin typeface="Arial" panose="020B0604020202020204" pitchFamily="34" charset="0"/>
                <a:cs typeface="Arial" panose="020B0604020202020204" pitchFamily="34" charset="0"/>
              </a:rPr>
              <a:t> How the research is to be conducted, the research design to be adopted, anticipated methods and indication of the sample group, sample size and recruitment methods.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a:extLst>
              <a:ext uri="{FF2B5EF4-FFF2-40B4-BE49-F238E27FC236}">
                <a16:creationId xmlns:a16="http://schemas.microsoft.com/office/drawing/2014/main" id="{91172D9D-1B80-45D7-9DD7-9590743883EA}"/>
              </a:ext>
            </a:extLst>
          </p:cNvPr>
          <p:cNvSpPr txBox="1">
            <a:spLocks noChangeArrowheads="1"/>
          </p:cNvSpPr>
          <p:nvPr/>
        </p:nvSpPr>
        <p:spPr bwMode="auto">
          <a:xfrm>
            <a:off x="1558212" y="1538287"/>
            <a:ext cx="7561976"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eaLnBrk="1" hangingPunct="1">
              <a:spcAft>
                <a:spcPct val="50000"/>
              </a:spcAft>
            </a:pPr>
            <a:r>
              <a:rPr lang="en-GB" altLang="en-US" sz="2400" dirty="0">
                <a:latin typeface="Arial" panose="020B0604020202020204" pitchFamily="34" charset="0"/>
                <a:cs typeface="Arial" panose="020B0604020202020204" pitchFamily="34" charset="0"/>
              </a:rPr>
              <a:t>5. How the data collected are to be analysed.</a:t>
            </a:r>
          </a:p>
          <a:p>
            <a:pPr eaLnBrk="1" hangingPunct="1">
              <a:spcAft>
                <a:spcPct val="50000"/>
              </a:spcAft>
            </a:pPr>
            <a:r>
              <a:rPr lang="en-GB" altLang="en-US" sz="2400" dirty="0">
                <a:latin typeface="Arial" panose="020B0604020202020204" pitchFamily="34" charset="0"/>
                <a:cs typeface="Arial" panose="020B0604020202020204" pitchFamily="34" charset="0"/>
              </a:rPr>
              <a:t>6. The anticipated time scale for the research.</a:t>
            </a:r>
          </a:p>
          <a:p>
            <a:pPr eaLnBrk="1" hangingPunct="1">
              <a:spcAft>
                <a:spcPct val="50000"/>
              </a:spcAft>
            </a:pPr>
            <a:r>
              <a:rPr lang="en-GB" altLang="en-US" sz="2400" dirty="0">
                <a:latin typeface="Arial" panose="020B0604020202020204" pitchFamily="34" charset="0"/>
                <a:cs typeface="Arial" panose="020B0604020202020204" pitchFamily="34" charset="0"/>
              </a:rPr>
              <a:t>7. The anticipated outcomes of the research.</a:t>
            </a:r>
          </a:p>
          <a:p>
            <a:pPr eaLnBrk="1" hangingPunct="1">
              <a:spcAft>
                <a:spcPct val="50000"/>
              </a:spcAft>
            </a:pPr>
            <a:r>
              <a:rPr lang="en-GB" altLang="en-US" sz="2400" dirty="0">
                <a:latin typeface="Arial" panose="020B0604020202020204" pitchFamily="34" charset="0"/>
                <a:cs typeface="Arial" panose="020B0604020202020204" pitchFamily="34" charset="0"/>
              </a:rPr>
              <a:t>8. Any specific requirements in terms of access, financial requirements, etc.</a:t>
            </a:r>
          </a:p>
          <a:p>
            <a:pPr eaLnBrk="1" hangingPunct="1">
              <a:spcAft>
                <a:spcPct val="50000"/>
              </a:spcAft>
            </a:pPr>
            <a:r>
              <a:rPr lang="en-GB" altLang="en-US" sz="2400" dirty="0">
                <a:latin typeface="Arial" panose="020B0604020202020204" pitchFamily="34" charset="0"/>
                <a:cs typeface="Arial" panose="020B0604020202020204" pitchFamily="34" charset="0"/>
              </a:rPr>
              <a:t>9. Any ethical issues that may be relevant to the study.</a:t>
            </a:r>
          </a:p>
          <a:p>
            <a:pPr eaLnBrk="1" hangingPunct="1">
              <a:spcBef>
                <a:spcPct val="50000"/>
              </a:spcBef>
            </a:pPr>
            <a:endParaRPr lang="en-GB" altLang="en-US" sz="2400" dirty="0">
              <a:latin typeface="Arial" panose="020B0604020202020204" pitchFamily="34" charset="0"/>
              <a:cs typeface="Arial" panose="020B0604020202020204" pitchFamily="34"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a:extLst>
              <a:ext uri="{FF2B5EF4-FFF2-40B4-BE49-F238E27FC236}">
                <a16:creationId xmlns:a16="http://schemas.microsoft.com/office/drawing/2014/main" id="{0C009771-9B24-4461-A4E2-772A8EA4AFCF}"/>
              </a:ext>
            </a:extLst>
          </p:cNvPr>
          <p:cNvSpPr txBox="1">
            <a:spLocks noChangeArrowheads="1"/>
          </p:cNvSpPr>
          <p:nvPr/>
        </p:nvSpPr>
        <p:spPr bwMode="auto">
          <a:xfrm>
            <a:off x="980459" y="100077"/>
            <a:ext cx="9553801" cy="4708981"/>
          </a:xfrm>
          <a:prstGeom prst="rect">
            <a:avLst/>
          </a:prstGeom>
          <a:noFill/>
          <a:ln w="9525">
            <a:noFill/>
            <a:miter lim="800000"/>
            <a:headEnd/>
            <a:tailEnd/>
          </a:ln>
          <a:effectLst/>
        </p:spPr>
        <p:txBody>
          <a:bodyPr wrap="square">
            <a:spAutoFit/>
          </a:bodyPr>
          <a:lstStyle/>
          <a:p>
            <a:pPr>
              <a:defRPr/>
            </a:pPr>
            <a:r>
              <a:rPr lang="en-GB" sz="2400" b="1" dirty="0">
                <a:latin typeface="Arial" charset="0"/>
                <a:cs typeface="Arial" charset="0"/>
              </a:rPr>
              <a:t>WEAKNESSES IN RESEARCH PROPOSALS</a:t>
            </a:r>
            <a:endParaRPr lang="en-GB" sz="2400" dirty="0">
              <a:latin typeface="Arial" charset="0"/>
              <a:cs typeface="Arial" charset="0"/>
            </a:endParaRPr>
          </a:p>
          <a:p>
            <a:pPr>
              <a:defRPr/>
            </a:pPr>
            <a:endParaRPr lang="en-GB" sz="2400" dirty="0">
              <a:latin typeface="Arial" charset="0"/>
              <a:cs typeface="Arial" charset="0"/>
            </a:endParaRPr>
          </a:p>
          <a:p>
            <a:pPr marL="342900" indent="-342900">
              <a:defRPr/>
            </a:pPr>
            <a:r>
              <a:rPr lang="en-GB" sz="2400" i="1" dirty="0">
                <a:latin typeface="Arial" charset="0"/>
                <a:cs typeface="Arial" charset="0"/>
              </a:rPr>
              <a:t>1. The research problem</a:t>
            </a:r>
          </a:p>
          <a:p>
            <a:pPr marL="342900" indent="-342900">
              <a:buFontTx/>
              <a:buAutoNum type="arabicPeriod"/>
              <a:defRPr/>
            </a:pPr>
            <a:endParaRPr lang="en-GB" sz="2400" dirty="0">
              <a:latin typeface="Arial" charset="0"/>
              <a:cs typeface="Arial" charset="0"/>
            </a:endParaRPr>
          </a:p>
          <a:p>
            <a:pPr>
              <a:spcAft>
                <a:spcPct val="50000"/>
              </a:spcAft>
              <a:buFontTx/>
              <a:buChar char="•"/>
              <a:defRPr/>
            </a:pPr>
            <a:r>
              <a:rPr lang="en-GB" sz="2400" dirty="0">
                <a:latin typeface="Arial" charset="0"/>
                <a:cs typeface="Arial" charset="0"/>
              </a:rPr>
              <a:t> The problem is of insufficient importance or unlikely to produce any new or useful information.</a:t>
            </a:r>
          </a:p>
          <a:p>
            <a:pPr>
              <a:spcAft>
                <a:spcPct val="50000"/>
              </a:spcAft>
              <a:buFontTx/>
              <a:buChar char="•"/>
              <a:defRPr/>
            </a:pPr>
            <a:r>
              <a:rPr lang="en-GB" sz="2400" dirty="0">
                <a:latin typeface="Arial" charset="0"/>
                <a:cs typeface="Arial" charset="0"/>
              </a:rPr>
              <a:t> The hypothesis upon which the research is based is unsound, or is not based on any existing evidence.</a:t>
            </a:r>
          </a:p>
          <a:p>
            <a:pPr>
              <a:spcAft>
                <a:spcPct val="50000"/>
              </a:spcAft>
              <a:buFontTx/>
              <a:buChar char="•"/>
              <a:defRPr/>
            </a:pPr>
            <a:r>
              <a:rPr lang="en-GB" sz="2400" dirty="0">
                <a:latin typeface="Arial" charset="0"/>
                <a:cs typeface="Arial" charset="0"/>
              </a:rPr>
              <a:t> The problem is more complex than the investigator appears to realise. </a:t>
            </a:r>
          </a:p>
          <a:p>
            <a:pPr>
              <a:spcAft>
                <a:spcPct val="50000"/>
              </a:spcAft>
              <a:buFontTx/>
              <a:buChar char="•"/>
              <a:defRPr/>
            </a:pPr>
            <a:r>
              <a:rPr lang="en-GB" sz="2400" dirty="0">
                <a:latin typeface="Arial" charset="0"/>
                <a:cs typeface="Arial" charset="0"/>
              </a:rPr>
              <a:t> The research is overly complex, with too many elements.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2">
            <a:extLst>
              <a:ext uri="{FF2B5EF4-FFF2-40B4-BE49-F238E27FC236}">
                <a16:creationId xmlns:a16="http://schemas.microsoft.com/office/drawing/2014/main" id="{A1203EC7-AA78-4112-8799-55DE2071B554}"/>
              </a:ext>
            </a:extLst>
          </p:cNvPr>
          <p:cNvSpPr txBox="1">
            <a:spLocks noChangeArrowheads="1"/>
          </p:cNvSpPr>
          <p:nvPr/>
        </p:nvSpPr>
        <p:spPr bwMode="auto">
          <a:xfrm>
            <a:off x="951722" y="366623"/>
            <a:ext cx="8584163" cy="6124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eaLnBrk="1" hangingPunct="1"/>
            <a:r>
              <a:rPr lang="en-GB" altLang="en-US" sz="2800" dirty="0">
                <a:latin typeface="Arial" panose="020B0604020202020204" pitchFamily="34" charset="0"/>
                <a:cs typeface="Arial" panose="020B0604020202020204" pitchFamily="34" charset="0"/>
              </a:rPr>
              <a:t>2. </a:t>
            </a:r>
            <a:r>
              <a:rPr lang="en-GB" altLang="en-US" sz="2800" i="1" dirty="0">
                <a:latin typeface="Arial" panose="020B0604020202020204" pitchFamily="34" charset="0"/>
                <a:cs typeface="Arial" panose="020B0604020202020204" pitchFamily="34" charset="0"/>
              </a:rPr>
              <a:t>The approach</a:t>
            </a:r>
            <a:endParaRPr lang="en-GB" altLang="en-US" sz="2800" dirty="0">
              <a:latin typeface="Arial" panose="020B0604020202020204" pitchFamily="34" charset="0"/>
              <a:cs typeface="Arial" panose="020B0604020202020204" pitchFamily="34" charset="0"/>
            </a:endParaRPr>
          </a:p>
          <a:p>
            <a:pPr eaLnBrk="1" hangingPunct="1"/>
            <a:endParaRPr lang="en-GB" altLang="en-US" sz="2800" dirty="0">
              <a:latin typeface="Arial" panose="020B0604020202020204" pitchFamily="34" charset="0"/>
              <a:cs typeface="Arial" panose="020B0604020202020204" pitchFamily="34" charset="0"/>
            </a:endParaRPr>
          </a:p>
          <a:p>
            <a:pPr eaLnBrk="1" hangingPunct="1">
              <a:spcAft>
                <a:spcPct val="50000"/>
              </a:spcAft>
              <a:buFontTx/>
              <a:buChar char="•"/>
            </a:pPr>
            <a:r>
              <a:rPr lang="en-GB" altLang="en-US" sz="2800" dirty="0">
                <a:latin typeface="Arial" panose="020B0604020202020204" pitchFamily="34" charset="0"/>
                <a:cs typeface="Arial" panose="020B0604020202020204" pitchFamily="34" charset="0"/>
              </a:rPr>
              <a:t> The proposed methods are not suitable to achieve the research objectives.</a:t>
            </a:r>
          </a:p>
          <a:p>
            <a:pPr eaLnBrk="1" hangingPunct="1">
              <a:spcAft>
                <a:spcPct val="50000"/>
              </a:spcAft>
              <a:buFontTx/>
              <a:buChar char="•"/>
            </a:pPr>
            <a:r>
              <a:rPr lang="en-GB" altLang="en-US" sz="2800" dirty="0">
                <a:latin typeface="Arial" panose="020B0604020202020204" pitchFamily="34" charset="0"/>
                <a:cs typeface="Arial" panose="020B0604020202020204" pitchFamily="34" charset="0"/>
              </a:rPr>
              <a:t> The description of the approach lacks specificity and clarity.</a:t>
            </a:r>
          </a:p>
          <a:p>
            <a:pPr eaLnBrk="1" hangingPunct="1">
              <a:spcAft>
                <a:spcPct val="50000"/>
              </a:spcAft>
              <a:buFontTx/>
              <a:buChar char="•"/>
            </a:pPr>
            <a:r>
              <a:rPr lang="en-GB" altLang="en-US" sz="2800" dirty="0">
                <a:latin typeface="Arial" panose="020B0604020202020204" pitchFamily="34" charset="0"/>
                <a:cs typeface="Arial" panose="020B0604020202020204" pitchFamily="34" charset="0"/>
              </a:rPr>
              <a:t> The research design has not been carefully considered.</a:t>
            </a:r>
          </a:p>
          <a:p>
            <a:pPr eaLnBrk="1" hangingPunct="1">
              <a:spcAft>
                <a:spcPct val="50000"/>
              </a:spcAft>
              <a:buFontTx/>
              <a:buChar char="•"/>
            </a:pPr>
            <a:r>
              <a:rPr lang="en-GB" altLang="en-US" sz="2800" dirty="0">
                <a:latin typeface="Arial" panose="020B0604020202020204" pitchFamily="34" charset="0"/>
                <a:cs typeface="Arial" panose="020B0604020202020204" pitchFamily="34" charset="0"/>
              </a:rPr>
              <a:t> The statistical aspects/details of the means by which qualitative data are to be analysed have not received sufficient attention.</a:t>
            </a:r>
          </a:p>
          <a:p>
            <a:pPr eaLnBrk="1" hangingPunct="1"/>
            <a:endParaRPr lang="en-GB" altLang="en-US" sz="2800" dirty="0">
              <a:latin typeface="Arial" panose="020B0604020202020204" pitchFamily="34" charset="0"/>
              <a:cs typeface="Arial" panose="020B0604020202020204" pitchFamily="34"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2">
            <a:extLst>
              <a:ext uri="{FF2B5EF4-FFF2-40B4-BE49-F238E27FC236}">
                <a16:creationId xmlns:a16="http://schemas.microsoft.com/office/drawing/2014/main" id="{A8E4DC41-2ECC-4C0A-AD47-81ADA2CDB530}"/>
              </a:ext>
            </a:extLst>
          </p:cNvPr>
          <p:cNvSpPr txBox="1">
            <a:spLocks noChangeArrowheads="1"/>
          </p:cNvSpPr>
          <p:nvPr/>
        </p:nvSpPr>
        <p:spPr bwMode="auto">
          <a:xfrm>
            <a:off x="2444620" y="1593849"/>
            <a:ext cx="6729543"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eaLnBrk="1" hangingPunct="1"/>
            <a:r>
              <a:rPr lang="en-GB" altLang="en-US" sz="2800" dirty="0">
                <a:latin typeface="Arial" panose="020B0604020202020204" pitchFamily="34" charset="0"/>
                <a:cs typeface="Arial" panose="020B0604020202020204" pitchFamily="34" charset="0"/>
              </a:rPr>
              <a:t>3. </a:t>
            </a:r>
            <a:r>
              <a:rPr lang="en-GB" altLang="en-US" sz="2800" i="1" dirty="0">
                <a:latin typeface="Arial" panose="020B0604020202020204" pitchFamily="34" charset="0"/>
                <a:cs typeface="Arial" panose="020B0604020202020204" pitchFamily="34" charset="0"/>
              </a:rPr>
              <a:t>Personal characteristics</a:t>
            </a:r>
            <a:endParaRPr lang="en-GB" altLang="en-US" sz="2800" dirty="0">
              <a:latin typeface="Arial" panose="020B0604020202020204" pitchFamily="34" charset="0"/>
              <a:cs typeface="Arial" panose="020B0604020202020204" pitchFamily="34" charset="0"/>
            </a:endParaRPr>
          </a:p>
          <a:p>
            <a:pPr eaLnBrk="1" hangingPunct="1"/>
            <a:endParaRPr lang="en-GB" altLang="en-US" sz="2800" dirty="0">
              <a:latin typeface="Arial" panose="020B0604020202020204" pitchFamily="34" charset="0"/>
              <a:cs typeface="Arial" panose="020B0604020202020204" pitchFamily="34" charset="0"/>
            </a:endParaRPr>
          </a:p>
          <a:p>
            <a:pPr eaLnBrk="1" hangingPunct="1">
              <a:spcAft>
                <a:spcPct val="50000"/>
              </a:spcAft>
              <a:buFontTx/>
              <a:buChar char="•"/>
            </a:pPr>
            <a:r>
              <a:rPr lang="en-GB" altLang="en-US" sz="2800" dirty="0">
                <a:latin typeface="Arial" panose="020B0604020202020204" pitchFamily="34" charset="0"/>
                <a:cs typeface="Arial" panose="020B0604020202020204" pitchFamily="34" charset="0"/>
              </a:rPr>
              <a:t> The researcher does not have adequate experience or ability to undertake such a project.</a:t>
            </a:r>
          </a:p>
          <a:p>
            <a:pPr eaLnBrk="1" hangingPunct="1">
              <a:spcAft>
                <a:spcPct val="50000"/>
              </a:spcAft>
              <a:buFontTx/>
              <a:buChar char="•"/>
            </a:pPr>
            <a:r>
              <a:rPr lang="en-GB" altLang="en-US" sz="2800" dirty="0">
                <a:latin typeface="Arial" panose="020B0604020202020204" pitchFamily="34" charset="0"/>
                <a:cs typeface="Arial" panose="020B0604020202020204" pitchFamily="34" charset="0"/>
              </a:rPr>
              <a:t> The researcher seems unfamiliar with recent or important work in the area.</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2">
            <a:extLst>
              <a:ext uri="{FF2B5EF4-FFF2-40B4-BE49-F238E27FC236}">
                <a16:creationId xmlns:a16="http://schemas.microsoft.com/office/drawing/2014/main" id="{3D624654-6E9F-40DB-AF7C-A78949E8020C}"/>
              </a:ext>
            </a:extLst>
          </p:cNvPr>
          <p:cNvSpPr txBox="1">
            <a:spLocks noChangeArrowheads="1"/>
          </p:cNvSpPr>
          <p:nvPr/>
        </p:nvSpPr>
        <p:spPr bwMode="auto">
          <a:xfrm>
            <a:off x="1632857" y="475311"/>
            <a:ext cx="8313575" cy="5047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eaLnBrk="1" hangingPunct="1"/>
            <a:r>
              <a:rPr lang="en-GB" altLang="en-US" sz="2800" b="1">
                <a:latin typeface="Arial" panose="020B0604020202020204" pitchFamily="34" charset="0"/>
                <a:cs typeface="Arial" panose="020B0604020202020204" pitchFamily="34" charset="0"/>
              </a:rPr>
              <a:t>SUMMARY </a:t>
            </a:r>
          </a:p>
          <a:p>
            <a:pPr eaLnBrk="1" hangingPunct="1"/>
            <a:endParaRPr lang="en-GB" altLang="en-US" sz="2800">
              <a:latin typeface="Arial" panose="020B0604020202020204" pitchFamily="34" charset="0"/>
              <a:cs typeface="Arial" panose="020B0604020202020204" pitchFamily="34" charset="0"/>
            </a:endParaRPr>
          </a:p>
          <a:p>
            <a:pPr eaLnBrk="1" hangingPunct="1">
              <a:spcAft>
                <a:spcPct val="50000"/>
              </a:spcAft>
            </a:pPr>
            <a:r>
              <a:rPr lang="en-GB" altLang="en-US" sz="2800">
                <a:latin typeface="Arial" panose="020B0604020202020204" pitchFamily="34" charset="0"/>
                <a:cs typeface="Arial" panose="020B0604020202020204" pitchFamily="34" charset="0"/>
              </a:rPr>
              <a:t>1. The first stage of the research process is to identify a research topic for investigation. This can be a difficult task, but it is important to the success of the subsequent research project.</a:t>
            </a:r>
          </a:p>
          <a:p>
            <a:pPr eaLnBrk="1" hangingPunct="1">
              <a:spcAft>
                <a:spcPct val="50000"/>
              </a:spcAft>
            </a:pPr>
            <a:r>
              <a:rPr lang="en-GB" altLang="en-US" sz="2800">
                <a:latin typeface="Arial" panose="020B0604020202020204" pitchFamily="34" charset="0"/>
                <a:cs typeface="Arial" panose="020B0604020202020204" pitchFamily="34" charset="0"/>
              </a:rPr>
              <a:t>2. There are a number of sources of ideas for research topics, the main ones being existing literature, social concerns and popular issues, personal characteristics and preferences, brainstorming, and debate with your tutor. </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2">
            <a:extLst>
              <a:ext uri="{FF2B5EF4-FFF2-40B4-BE49-F238E27FC236}">
                <a16:creationId xmlns:a16="http://schemas.microsoft.com/office/drawing/2014/main" id="{8DC55ACE-4DB9-4C2C-88B5-9EBDC38B8910}"/>
              </a:ext>
            </a:extLst>
          </p:cNvPr>
          <p:cNvSpPr txBox="1">
            <a:spLocks noChangeArrowheads="1"/>
          </p:cNvSpPr>
          <p:nvPr/>
        </p:nvSpPr>
        <p:spPr bwMode="auto">
          <a:xfrm>
            <a:off x="1483568" y="908049"/>
            <a:ext cx="8087472"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fontAlgn="base">
              <a:spcBef>
                <a:spcPct val="0"/>
              </a:spcBef>
              <a:spcAft>
                <a:spcPct val="0"/>
              </a:spcAft>
              <a:defRPr>
                <a:solidFill>
                  <a:schemeClr val="tx1"/>
                </a:solidFill>
                <a:latin typeface="Myriad Pro"/>
              </a:defRPr>
            </a:lvl6pPr>
            <a:lvl7pPr marL="2971800" indent="-228600" fontAlgn="base">
              <a:spcBef>
                <a:spcPct val="0"/>
              </a:spcBef>
              <a:spcAft>
                <a:spcPct val="0"/>
              </a:spcAft>
              <a:defRPr>
                <a:solidFill>
                  <a:schemeClr val="tx1"/>
                </a:solidFill>
                <a:latin typeface="Myriad Pro"/>
              </a:defRPr>
            </a:lvl7pPr>
            <a:lvl8pPr marL="3429000" indent="-228600" fontAlgn="base">
              <a:spcBef>
                <a:spcPct val="0"/>
              </a:spcBef>
              <a:spcAft>
                <a:spcPct val="0"/>
              </a:spcAft>
              <a:defRPr>
                <a:solidFill>
                  <a:schemeClr val="tx1"/>
                </a:solidFill>
                <a:latin typeface="Myriad Pro"/>
              </a:defRPr>
            </a:lvl8pPr>
            <a:lvl9pPr marL="3886200" indent="-228600" fontAlgn="base">
              <a:spcBef>
                <a:spcPct val="0"/>
              </a:spcBef>
              <a:spcAft>
                <a:spcPct val="0"/>
              </a:spcAft>
              <a:defRPr>
                <a:solidFill>
                  <a:schemeClr val="tx1"/>
                </a:solidFill>
                <a:latin typeface="Myriad Pro"/>
              </a:defRPr>
            </a:lvl9pPr>
          </a:lstStyle>
          <a:p>
            <a:pPr algn="ctr" eaLnBrk="1" hangingPunct="1"/>
            <a:endParaRPr lang="en-GB" altLang="en-US" sz="2400" b="1" dirty="0">
              <a:latin typeface="Arial" panose="020B0604020202020204" pitchFamily="34" charset="0"/>
              <a:cs typeface="Arial" panose="020B0604020202020204" pitchFamily="34" charset="0"/>
            </a:endParaRPr>
          </a:p>
          <a:p>
            <a:pPr eaLnBrk="1" hangingPunct="1">
              <a:spcAft>
                <a:spcPct val="50000"/>
              </a:spcAft>
            </a:pPr>
            <a:r>
              <a:rPr lang="en-GB" altLang="en-US" sz="2400" dirty="0">
                <a:latin typeface="Arial" panose="020B0604020202020204" pitchFamily="34" charset="0"/>
                <a:cs typeface="Arial" panose="020B0604020202020204" pitchFamily="34" charset="0"/>
              </a:rPr>
              <a:t>3. Although some degree of originality is desirable, the extent of this originality is often overestimated. There are a number of ways by which research can be seen to be original.</a:t>
            </a:r>
          </a:p>
          <a:p>
            <a:pPr eaLnBrk="1" hangingPunct="1">
              <a:spcAft>
                <a:spcPct val="50000"/>
              </a:spcAft>
            </a:pPr>
            <a:r>
              <a:rPr lang="en-GB" altLang="en-US" sz="2400" dirty="0">
                <a:latin typeface="Arial" panose="020B0604020202020204" pitchFamily="34" charset="0"/>
                <a:cs typeface="Arial" panose="020B0604020202020204" pitchFamily="34" charset="0"/>
              </a:rPr>
              <a:t>4. The topic should lead to a focused question, which forms the ‘vertical thread’ of the research.</a:t>
            </a:r>
          </a:p>
          <a:p>
            <a:pPr eaLnBrk="1" hangingPunct="1">
              <a:spcAft>
                <a:spcPct val="50000"/>
              </a:spcAft>
            </a:pPr>
            <a:r>
              <a:rPr lang="en-GB" altLang="en-US" sz="2400" dirty="0">
                <a:latin typeface="Arial" panose="020B0604020202020204" pitchFamily="34" charset="0"/>
                <a:cs typeface="Arial" panose="020B0604020202020204" pitchFamily="34" charset="0"/>
              </a:rPr>
              <a:t>5. Answering the research question must be achievable, in terms of the personal abilities of the researcher, access to an appropriate sample, and the availability of any specialist resources or equipment.</a:t>
            </a:r>
          </a:p>
          <a:p>
            <a:pPr algn="ctr" eaLnBrk="1" hangingPunct="1">
              <a:spcBef>
                <a:spcPct val="50000"/>
              </a:spcBef>
            </a:pPr>
            <a:endParaRPr lang="en-GB" altLang="en-US" sz="2400" dirty="0">
              <a:latin typeface="Arial" panose="020B0604020202020204" pitchFamily="34" charset="0"/>
              <a:cs typeface="Arial" panose="020B0604020202020204" pitchFamily="34"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BF229C19-9764-441A-BFD7-5CA447F8D678}"/>
              </a:ext>
            </a:extLst>
          </p:cNvPr>
          <p:cNvSpPr>
            <a:spLocks noGrp="1" noChangeArrowheads="1"/>
          </p:cNvSpPr>
          <p:nvPr>
            <p:ph type="title"/>
          </p:nvPr>
        </p:nvSpPr>
        <p:spPr>
          <a:xfrm>
            <a:off x="2209800" y="228600"/>
            <a:ext cx="7772400" cy="1143000"/>
          </a:xfrm>
        </p:spPr>
        <p:txBody>
          <a:bodyPr/>
          <a:lstStyle/>
          <a:p>
            <a:r>
              <a:rPr lang="en-GB" altLang="en-US"/>
              <a:t>References </a:t>
            </a:r>
          </a:p>
        </p:txBody>
      </p:sp>
      <p:sp>
        <p:nvSpPr>
          <p:cNvPr id="52227" name="Rectangle 3">
            <a:extLst>
              <a:ext uri="{FF2B5EF4-FFF2-40B4-BE49-F238E27FC236}">
                <a16:creationId xmlns:a16="http://schemas.microsoft.com/office/drawing/2014/main" id="{2B98935D-64C3-4030-8758-F8CDF389B28B}"/>
              </a:ext>
            </a:extLst>
          </p:cNvPr>
          <p:cNvSpPr>
            <a:spLocks noGrp="1" noChangeArrowheads="1"/>
          </p:cNvSpPr>
          <p:nvPr>
            <p:ph idx="1"/>
          </p:nvPr>
        </p:nvSpPr>
        <p:spPr>
          <a:xfrm>
            <a:off x="2209800" y="1219200"/>
            <a:ext cx="7772400" cy="4876800"/>
          </a:xfrm>
        </p:spPr>
        <p:txBody>
          <a:bodyPr/>
          <a:lstStyle/>
          <a:p>
            <a:pPr>
              <a:buFont typeface="Arial" panose="020B0604020202020204" pitchFamily="34" charset="0"/>
              <a:buNone/>
            </a:pPr>
            <a:r>
              <a:rPr lang="en-GB" altLang="en-US" sz="2800"/>
              <a:t>Horn, R. (2012) </a:t>
            </a:r>
            <a:r>
              <a:rPr lang="en-GB" altLang="en-US" sz="2800" i="1"/>
              <a:t>Researching and Writing Dissertations, </a:t>
            </a:r>
            <a:r>
              <a:rPr lang="en-GB" altLang="en-US" sz="2800"/>
              <a:t>2</a:t>
            </a:r>
            <a:r>
              <a:rPr lang="en-GB" altLang="en-US" sz="2800" baseline="30000"/>
              <a:t>nd</a:t>
            </a:r>
            <a:r>
              <a:rPr lang="en-GB" altLang="en-US" sz="2800"/>
              <a:t> Edition, CIPD: London</a:t>
            </a:r>
          </a:p>
          <a:p>
            <a:pPr>
              <a:buFont typeface="Monotype Sorts"/>
              <a:buNone/>
            </a:pPr>
            <a:r>
              <a:rPr lang="en-GB" altLang="en-US" sz="2800"/>
              <a:t>(ISBN: 978 184398 302 6)</a:t>
            </a:r>
          </a:p>
          <a:p>
            <a:pPr>
              <a:buFont typeface="Monotype Sorts"/>
              <a:buNone/>
            </a:pPr>
            <a:endParaRPr lang="en-GB" altLang="en-US" sz="2800"/>
          </a:p>
          <a:p>
            <a:pPr>
              <a:buFont typeface="Monotype Sorts"/>
              <a:buNone/>
            </a:pPr>
            <a:r>
              <a:rPr lang="en-GB" altLang="en-US" sz="2800"/>
              <a:t>Biggam, J. (2022) Succeeding with Your Master's Dissertation: A Step-by-Step Handbook.5</a:t>
            </a:r>
            <a:r>
              <a:rPr lang="en-GB" altLang="en-US" sz="2800" baseline="30000"/>
              <a:t>th</a:t>
            </a:r>
            <a:r>
              <a:rPr lang="en-GB" altLang="en-US" sz="2800"/>
              <a:t> Ed. McGraw Hill. London</a:t>
            </a:r>
          </a:p>
          <a:p>
            <a:pPr>
              <a:buFont typeface="Monotype Sorts"/>
              <a:buNone/>
            </a:pPr>
            <a:endParaRPr lang="en-GB" altLang="en-US" sz="2800"/>
          </a:p>
          <a:p>
            <a:pPr>
              <a:buFont typeface="Monotype Sorts"/>
              <a:buNone/>
            </a:pPr>
            <a:endParaRPr lang="en-GB" altLang="en-US"/>
          </a:p>
          <a:p>
            <a:pPr>
              <a:buFont typeface="Monotype Sorts"/>
              <a:buNone/>
            </a:pPr>
            <a:endParaRPr lang="en-GB" altLang="en-US"/>
          </a:p>
        </p:txBody>
      </p:sp>
    </p:spTree>
  </p:cSld>
  <p:clrMapOvr>
    <a:masterClrMapping/>
  </p:clrMapOvr>
  <p:transition>
    <p:pull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93C81-4B5D-4A1A-B750-0F71D1F5B2C9}"/>
              </a:ext>
            </a:extLst>
          </p:cNvPr>
          <p:cNvSpPr>
            <a:spLocks noGrp="1"/>
          </p:cNvSpPr>
          <p:nvPr>
            <p:ph type="title"/>
          </p:nvPr>
        </p:nvSpPr>
        <p:spPr>
          <a:solidFill>
            <a:srgbClr val="002060"/>
          </a:solidFill>
        </p:spPr>
        <p:txBody>
          <a:bodyPr/>
          <a:lstStyle/>
          <a:p>
            <a:r>
              <a:rPr lang="en-GB">
                <a:solidFill>
                  <a:schemeClr val="bg1"/>
                </a:solidFill>
              </a:rPr>
              <a:t>Research Question</a:t>
            </a:r>
          </a:p>
        </p:txBody>
      </p:sp>
      <p:sp>
        <p:nvSpPr>
          <p:cNvPr id="3" name="Content Placeholder 2">
            <a:extLst>
              <a:ext uri="{FF2B5EF4-FFF2-40B4-BE49-F238E27FC236}">
                <a16:creationId xmlns:a16="http://schemas.microsoft.com/office/drawing/2014/main" id="{645FE0A9-A2E7-4F4E-9C2B-552F03E44C94}"/>
              </a:ext>
            </a:extLst>
          </p:cNvPr>
          <p:cNvSpPr>
            <a:spLocks noGrp="1"/>
          </p:cNvSpPr>
          <p:nvPr>
            <p:ph sz="half" idx="1"/>
          </p:nvPr>
        </p:nvSpPr>
        <p:spPr/>
        <p:txBody>
          <a:bodyPr>
            <a:normAutofit lnSpcReduction="10000"/>
          </a:bodyPr>
          <a:lstStyle/>
          <a:p>
            <a:pPr>
              <a:buFont typeface="Arial" panose="020B0604020202020204" pitchFamily="34" charset="0"/>
              <a:buChar char="•"/>
            </a:pPr>
            <a:r>
              <a:rPr lang="en-GB" sz="2900">
                <a:latin typeface="Arial" panose="020B0604020202020204" pitchFamily="34" charset="0"/>
                <a:cs typeface="Arial" panose="020B0604020202020204" pitchFamily="34" charset="0"/>
              </a:rPr>
              <a:t> Should set proposal up for reader</a:t>
            </a:r>
          </a:p>
          <a:p>
            <a:pPr>
              <a:buFont typeface="Arial" panose="020B0604020202020204" pitchFamily="34" charset="0"/>
              <a:buChar char="•"/>
            </a:pPr>
            <a:endParaRPr lang="en-GB" sz="2900">
              <a:latin typeface="Arial" panose="020B0604020202020204" pitchFamily="34" charset="0"/>
              <a:cs typeface="Arial" panose="020B0604020202020204" pitchFamily="34" charset="0"/>
            </a:endParaRPr>
          </a:p>
          <a:p>
            <a:pPr>
              <a:buFont typeface="Arial" panose="020B0604020202020204" pitchFamily="34" charset="0"/>
              <a:buChar char="•"/>
            </a:pPr>
            <a:r>
              <a:rPr lang="en-GB" sz="2900">
                <a:latin typeface="Arial" panose="020B0604020202020204" pitchFamily="34" charset="0"/>
                <a:cs typeface="Arial" panose="020B0604020202020204" pitchFamily="34" charset="0"/>
              </a:rPr>
              <a:t> Should also:</a:t>
            </a:r>
          </a:p>
          <a:p>
            <a:pPr lvl="1">
              <a:buFontTx/>
              <a:buChar char="-"/>
            </a:pPr>
            <a:r>
              <a:rPr lang="en-GB" sz="2900">
                <a:latin typeface="Arial" panose="020B0604020202020204" pitchFamily="34" charset="0"/>
                <a:cs typeface="Arial" panose="020B0604020202020204" pitchFamily="34" charset="0"/>
              </a:rPr>
              <a:t>narrow focus</a:t>
            </a:r>
          </a:p>
          <a:p>
            <a:pPr lvl="1">
              <a:buFontTx/>
              <a:buChar char="-"/>
            </a:pPr>
            <a:r>
              <a:rPr lang="en-GB" sz="2900">
                <a:latin typeface="Arial" panose="020B0604020202020204" pitchFamily="34" charset="0"/>
                <a:cs typeface="Arial" panose="020B0604020202020204" pitchFamily="34" charset="0"/>
              </a:rPr>
              <a:t>keep you on track</a:t>
            </a:r>
          </a:p>
          <a:p>
            <a:pPr lvl="1">
              <a:buFontTx/>
              <a:buChar char="-"/>
            </a:pPr>
            <a:r>
              <a:rPr lang="en-GB" sz="2900">
                <a:latin typeface="Arial" panose="020B0604020202020204" pitchFamily="34" charset="0"/>
                <a:cs typeface="Arial" panose="020B0604020202020204" pitchFamily="34" charset="0"/>
              </a:rPr>
              <a:t>give you a way of evaluating your answer</a:t>
            </a:r>
          </a:p>
          <a:p>
            <a:pPr lvl="1">
              <a:buFontTx/>
              <a:buChar char="-"/>
            </a:pPr>
            <a:endParaRPr lang="en-GB" sz="2900">
              <a:latin typeface="Arial" panose="020B0604020202020204" pitchFamily="34" charset="0"/>
              <a:cs typeface="Arial" panose="020B0604020202020204" pitchFamily="34" charset="0"/>
            </a:endParaRPr>
          </a:p>
          <a:p>
            <a:endParaRPr lang="en-GB"/>
          </a:p>
        </p:txBody>
      </p:sp>
      <p:sp>
        <p:nvSpPr>
          <p:cNvPr id="4" name="Content Placeholder 3">
            <a:extLst>
              <a:ext uri="{FF2B5EF4-FFF2-40B4-BE49-F238E27FC236}">
                <a16:creationId xmlns:a16="http://schemas.microsoft.com/office/drawing/2014/main" id="{3CE1C225-5928-4643-99BE-229D334DAEAA}"/>
              </a:ext>
            </a:extLst>
          </p:cNvPr>
          <p:cNvSpPr>
            <a:spLocks noGrp="1"/>
          </p:cNvSpPr>
          <p:nvPr>
            <p:ph sz="half" idx="2"/>
          </p:nvPr>
        </p:nvSpPr>
        <p:spPr/>
        <p:txBody>
          <a:bodyPr>
            <a:normAutofit lnSpcReduction="10000"/>
          </a:bodyPr>
          <a:lstStyle/>
          <a:p>
            <a:r>
              <a:rPr lang="en-GB" sz="2800">
                <a:latin typeface="Arial" panose="020B0604020202020204" pitchFamily="34" charset="0"/>
                <a:cs typeface="Arial" panose="020B0604020202020204" pitchFamily="34" charset="0"/>
              </a:rPr>
              <a:t>Think about (and discuss with supervisor):</a:t>
            </a:r>
          </a:p>
          <a:p>
            <a:pPr marL="457200" lvl="1" indent="0">
              <a:buNone/>
            </a:pPr>
            <a:r>
              <a:rPr lang="en-GB">
                <a:latin typeface="Arial" panose="020B0604020202020204" pitchFamily="34" charset="0"/>
                <a:cs typeface="Arial" panose="020B0604020202020204" pitchFamily="34" charset="0"/>
              </a:rPr>
              <a:t>Step 1 – what interests you?</a:t>
            </a:r>
          </a:p>
          <a:p>
            <a:pPr marL="457200" lvl="1" indent="0">
              <a:buNone/>
            </a:pPr>
            <a:r>
              <a:rPr lang="en-GB">
                <a:latin typeface="Arial" panose="020B0604020202020204" pitchFamily="34" charset="0"/>
                <a:cs typeface="Arial" panose="020B0604020202020204" pitchFamily="34" charset="0"/>
              </a:rPr>
              <a:t>Step 2 – explore the issue / read around for ideas</a:t>
            </a:r>
          </a:p>
          <a:p>
            <a:pPr marL="457200" lvl="1" indent="0">
              <a:buNone/>
            </a:pPr>
            <a:r>
              <a:rPr lang="en-GB">
                <a:latin typeface="Arial" panose="020B0604020202020204" pitchFamily="34" charset="0"/>
                <a:cs typeface="Arial" panose="020B0604020202020204" pitchFamily="34" charset="0"/>
              </a:rPr>
              <a:t>Step 3 – focus your topic</a:t>
            </a:r>
          </a:p>
          <a:p>
            <a:pPr marL="457200" lvl="1" indent="0">
              <a:buNone/>
            </a:pPr>
            <a:r>
              <a:rPr lang="en-GB">
                <a:latin typeface="Arial" panose="020B0604020202020204" pitchFamily="34" charset="0"/>
                <a:cs typeface="Arial" panose="020B0604020202020204" pitchFamily="34" charset="0"/>
              </a:rPr>
              <a:t>Step 4 – formulate a question</a:t>
            </a:r>
          </a:p>
          <a:p>
            <a:pPr marL="457200" lvl="1" indent="0">
              <a:buNone/>
            </a:pPr>
            <a:r>
              <a:rPr lang="en-GB">
                <a:latin typeface="Arial" panose="020B0604020202020204" pitchFamily="34" charset="0"/>
                <a:cs typeface="Arial" panose="020B0604020202020204" pitchFamily="34" charset="0"/>
              </a:rPr>
              <a:t>Step 5 – refine question</a:t>
            </a:r>
          </a:p>
          <a:p>
            <a:endParaRPr lang="en-GB"/>
          </a:p>
        </p:txBody>
      </p:sp>
    </p:spTree>
    <p:extLst>
      <p:ext uri="{BB962C8B-B14F-4D97-AF65-F5344CB8AC3E}">
        <p14:creationId xmlns:p14="http://schemas.microsoft.com/office/powerpoint/2010/main" val="895813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4">
                                            <p:txEl>
                                              <p:pRg st="0" end="0"/>
                                            </p:txEl>
                                          </p:spTgt>
                                        </p:tgtEl>
                                        <p:attrNameLst>
                                          <p:attrName>style.visibility</p:attrName>
                                        </p:attrNameLst>
                                      </p:cBhvr>
                                      <p:to>
                                        <p:strVal val="visible"/>
                                      </p:to>
                                    </p:set>
                                    <p:animEffect transition="in" filter="fade">
                                      <p:cBhvr>
                                        <p:cTn id="36" dur="1000"/>
                                        <p:tgtEl>
                                          <p:spTgt spid="4">
                                            <p:txEl>
                                              <p:pRg st="0" end="0"/>
                                            </p:txEl>
                                          </p:spTgt>
                                        </p:tgtEl>
                                      </p:cBhvr>
                                    </p:animEffect>
                                    <p:anim calcmode="lin" valueType="num">
                                      <p:cBhvr>
                                        <p:cTn id="37"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8" dur="1000" fill="hold"/>
                                        <p:tgtEl>
                                          <p:spTgt spid="4">
                                            <p:txEl>
                                              <p:pRg st="0" end="0"/>
                                            </p:tx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4">
                                            <p:txEl>
                                              <p:pRg st="1" end="1"/>
                                            </p:txEl>
                                          </p:spTgt>
                                        </p:tgtEl>
                                        <p:attrNameLst>
                                          <p:attrName>style.visibility</p:attrName>
                                        </p:attrNameLst>
                                      </p:cBhvr>
                                      <p:to>
                                        <p:strVal val="visible"/>
                                      </p:to>
                                    </p:set>
                                    <p:animEffect transition="in" filter="fade">
                                      <p:cBhvr>
                                        <p:cTn id="41" dur="1000"/>
                                        <p:tgtEl>
                                          <p:spTgt spid="4">
                                            <p:txEl>
                                              <p:pRg st="1" end="1"/>
                                            </p:txEl>
                                          </p:spTgt>
                                        </p:tgtEl>
                                      </p:cBhvr>
                                    </p:animEffect>
                                    <p:anim calcmode="lin" valueType="num">
                                      <p:cBhvr>
                                        <p:cTn id="4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43" dur="1000" fill="hold"/>
                                        <p:tgtEl>
                                          <p:spTgt spid="4">
                                            <p:txEl>
                                              <p:pRg st="1" end="1"/>
                                            </p:txEl>
                                          </p:spTgt>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
                                            <p:txEl>
                                              <p:pRg st="2" end="2"/>
                                            </p:txEl>
                                          </p:spTgt>
                                        </p:tgtEl>
                                        <p:attrNameLst>
                                          <p:attrName>style.visibility</p:attrName>
                                        </p:attrNameLst>
                                      </p:cBhvr>
                                      <p:to>
                                        <p:strVal val="visible"/>
                                      </p:to>
                                    </p:set>
                                    <p:animEffect transition="in" filter="fade">
                                      <p:cBhvr>
                                        <p:cTn id="46" dur="1000"/>
                                        <p:tgtEl>
                                          <p:spTgt spid="4">
                                            <p:txEl>
                                              <p:pRg st="2" end="2"/>
                                            </p:txEl>
                                          </p:spTgt>
                                        </p:tgtEl>
                                      </p:cBhvr>
                                    </p:animEffect>
                                    <p:anim calcmode="lin" valueType="num">
                                      <p:cBhvr>
                                        <p:cTn id="47"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8" dur="1000" fill="hold"/>
                                        <p:tgtEl>
                                          <p:spTgt spid="4">
                                            <p:txEl>
                                              <p:pRg st="2" end="2"/>
                                            </p:txEl>
                                          </p:spTgt>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4">
                                            <p:txEl>
                                              <p:pRg st="3" end="3"/>
                                            </p:txEl>
                                          </p:spTgt>
                                        </p:tgtEl>
                                        <p:attrNameLst>
                                          <p:attrName>style.visibility</p:attrName>
                                        </p:attrNameLst>
                                      </p:cBhvr>
                                      <p:to>
                                        <p:strVal val="visible"/>
                                      </p:to>
                                    </p:set>
                                    <p:animEffect transition="in" filter="fade">
                                      <p:cBhvr>
                                        <p:cTn id="51" dur="1000"/>
                                        <p:tgtEl>
                                          <p:spTgt spid="4">
                                            <p:txEl>
                                              <p:pRg st="3" end="3"/>
                                            </p:txEl>
                                          </p:spTgt>
                                        </p:tgtEl>
                                      </p:cBhvr>
                                    </p:animEffect>
                                    <p:anim calcmode="lin" valueType="num">
                                      <p:cBhvr>
                                        <p:cTn id="5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53" dur="1000" fill="hold"/>
                                        <p:tgtEl>
                                          <p:spTgt spid="4">
                                            <p:txEl>
                                              <p:pRg st="3" end="3"/>
                                            </p:txEl>
                                          </p:spTgt>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4">
                                            <p:txEl>
                                              <p:pRg st="4" end="4"/>
                                            </p:txEl>
                                          </p:spTgt>
                                        </p:tgtEl>
                                        <p:attrNameLst>
                                          <p:attrName>style.visibility</p:attrName>
                                        </p:attrNameLst>
                                      </p:cBhvr>
                                      <p:to>
                                        <p:strVal val="visible"/>
                                      </p:to>
                                    </p:set>
                                    <p:animEffect transition="in" filter="fade">
                                      <p:cBhvr>
                                        <p:cTn id="56" dur="1000"/>
                                        <p:tgtEl>
                                          <p:spTgt spid="4">
                                            <p:txEl>
                                              <p:pRg st="4" end="4"/>
                                            </p:txEl>
                                          </p:spTgt>
                                        </p:tgtEl>
                                      </p:cBhvr>
                                    </p:animEffect>
                                    <p:anim calcmode="lin" valueType="num">
                                      <p:cBhvr>
                                        <p:cTn id="57"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4" end="4"/>
                                            </p:txEl>
                                          </p:spTgt>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4">
                                            <p:txEl>
                                              <p:pRg st="5" end="5"/>
                                            </p:txEl>
                                          </p:spTgt>
                                        </p:tgtEl>
                                        <p:attrNameLst>
                                          <p:attrName>style.visibility</p:attrName>
                                        </p:attrNameLst>
                                      </p:cBhvr>
                                      <p:to>
                                        <p:strVal val="visible"/>
                                      </p:to>
                                    </p:set>
                                    <p:animEffect transition="in" filter="fade">
                                      <p:cBhvr>
                                        <p:cTn id="61" dur="1000"/>
                                        <p:tgtEl>
                                          <p:spTgt spid="4">
                                            <p:txEl>
                                              <p:pRg st="5" end="5"/>
                                            </p:txEl>
                                          </p:spTgt>
                                        </p:tgtEl>
                                      </p:cBhvr>
                                    </p:animEffect>
                                    <p:anim calcmode="lin" valueType="num">
                                      <p:cBhvr>
                                        <p:cTn id="62"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63"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69BA9-AEB7-4C1A-982B-3604DD0B6EAA}"/>
              </a:ext>
            </a:extLst>
          </p:cNvPr>
          <p:cNvSpPr>
            <a:spLocks noGrp="1"/>
          </p:cNvSpPr>
          <p:nvPr>
            <p:ph type="title"/>
          </p:nvPr>
        </p:nvSpPr>
        <p:spPr>
          <a:solidFill>
            <a:srgbClr val="002060"/>
          </a:solidFill>
        </p:spPr>
        <p:txBody>
          <a:bodyPr/>
          <a:lstStyle/>
          <a:p>
            <a:r>
              <a:rPr lang="en-GB">
                <a:solidFill>
                  <a:schemeClr val="bg1"/>
                </a:solidFill>
              </a:rPr>
              <a:t>Refining the Research Question</a:t>
            </a:r>
          </a:p>
        </p:txBody>
      </p:sp>
      <p:sp>
        <p:nvSpPr>
          <p:cNvPr id="3" name="Content Placeholder 2">
            <a:extLst>
              <a:ext uri="{FF2B5EF4-FFF2-40B4-BE49-F238E27FC236}">
                <a16:creationId xmlns:a16="http://schemas.microsoft.com/office/drawing/2014/main" id="{DA482038-D8F0-4DF7-91D3-5E60C2E049A1}"/>
              </a:ext>
            </a:extLst>
          </p:cNvPr>
          <p:cNvSpPr>
            <a:spLocks noGrp="1"/>
          </p:cNvSpPr>
          <p:nvPr>
            <p:ph idx="1"/>
          </p:nvPr>
        </p:nvSpPr>
        <p:spPr/>
        <p:txBody>
          <a:bodyPr>
            <a:normAutofit fontScale="92500" lnSpcReduction="20000"/>
          </a:bodyPr>
          <a:lstStyle/>
          <a:p>
            <a:pPr marL="0" indent="0">
              <a:buNone/>
            </a:pPr>
            <a:r>
              <a:rPr lang="en-GB" b="1">
                <a:solidFill>
                  <a:schemeClr val="accent1">
                    <a:lumMod val="75000"/>
                  </a:schemeClr>
                </a:solidFill>
              </a:rPr>
              <a:t>1. Debateable</a:t>
            </a:r>
          </a:p>
          <a:p>
            <a:pPr>
              <a:buFontTx/>
              <a:buChar char="-"/>
            </a:pPr>
            <a:r>
              <a:rPr lang="en-GB"/>
              <a:t>Not an easy yes/no answer</a:t>
            </a:r>
          </a:p>
          <a:p>
            <a:pPr>
              <a:buFontTx/>
              <a:buChar char="-"/>
            </a:pPr>
            <a:r>
              <a:rPr lang="en-GB"/>
              <a:t>Need to be able to explore the question and requires you to explain or defend answer using data. </a:t>
            </a:r>
          </a:p>
          <a:p>
            <a:pPr marL="0" indent="0">
              <a:buNone/>
            </a:pPr>
            <a:r>
              <a:rPr lang="en-GB" b="1">
                <a:solidFill>
                  <a:schemeClr val="accent1">
                    <a:lumMod val="75000"/>
                  </a:schemeClr>
                </a:solidFill>
              </a:rPr>
              <a:t>2. Plausible</a:t>
            </a:r>
            <a:r>
              <a:rPr lang="en-GB" b="1"/>
              <a:t> </a:t>
            </a:r>
          </a:p>
          <a:p>
            <a:pPr>
              <a:buFontTx/>
              <a:buChar char="-"/>
            </a:pPr>
            <a:r>
              <a:rPr lang="en-GB"/>
              <a:t>Can it be answered?</a:t>
            </a:r>
          </a:p>
          <a:p>
            <a:pPr marL="0" indent="0">
              <a:buNone/>
            </a:pPr>
            <a:r>
              <a:rPr lang="en-GB" b="1">
                <a:solidFill>
                  <a:schemeClr val="accent1">
                    <a:lumMod val="75000"/>
                  </a:schemeClr>
                </a:solidFill>
              </a:rPr>
              <a:t>3. Consequential</a:t>
            </a:r>
          </a:p>
          <a:p>
            <a:pPr>
              <a:buFontTx/>
              <a:buChar char="-"/>
            </a:pPr>
            <a:r>
              <a:rPr lang="en-GB"/>
              <a:t>Impact?</a:t>
            </a:r>
          </a:p>
          <a:p>
            <a:endParaRPr lang="en-GB"/>
          </a:p>
        </p:txBody>
      </p:sp>
      <p:pic>
        <p:nvPicPr>
          <p:cNvPr id="4" name="Picture 3">
            <a:extLst>
              <a:ext uri="{FF2B5EF4-FFF2-40B4-BE49-F238E27FC236}">
                <a16:creationId xmlns:a16="http://schemas.microsoft.com/office/drawing/2014/main" id="{681A5260-9B0B-83F9-F16C-BE7962E613FE}"/>
              </a:ext>
            </a:extLst>
          </p:cNvPr>
          <p:cNvPicPr>
            <a:picLocks noChangeAspect="1"/>
          </p:cNvPicPr>
          <p:nvPr/>
        </p:nvPicPr>
        <p:blipFill>
          <a:blip r:embed="rId3"/>
          <a:stretch>
            <a:fillRect/>
          </a:stretch>
        </p:blipFill>
        <p:spPr>
          <a:xfrm>
            <a:off x="8395189" y="3429000"/>
            <a:ext cx="2857500" cy="1600200"/>
          </a:xfrm>
          <a:prstGeom prst="rect">
            <a:avLst/>
          </a:prstGeom>
        </p:spPr>
      </p:pic>
    </p:spTree>
    <p:extLst>
      <p:ext uri="{BB962C8B-B14F-4D97-AF65-F5344CB8AC3E}">
        <p14:creationId xmlns:p14="http://schemas.microsoft.com/office/powerpoint/2010/main" val="266513572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2ABC9-851A-41DB-829B-42FA57489349}"/>
              </a:ext>
            </a:extLst>
          </p:cNvPr>
          <p:cNvSpPr>
            <a:spLocks noGrp="1"/>
          </p:cNvSpPr>
          <p:nvPr>
            <p:ph type="title"/>
          </p:nvPr>
        </p:nvSpPr>
        <p:spPr>
          <a:solidFill>
            <a:srgbClr val="002060"/>
          </a:solidFill>
        </p:spPr>
        <p:txBody>
          <a:bodyPr/>
          <a:lstStyle/>
          <a:p>
            <a:r>
              <a:rPr lang="en-GB">
                <a:solidFill>
                  <a:schemeClr val="bg1"/>
                </a:solidFill>
              </a:rPr>
              <a:t>Dissertation Aims &amp; objectives</a:t>
            </a:r>
          </a:p>
        </p:txBody>
      </p:sp>
      <p:sp>
        <p:nvSpPr>
          <p:cNvPr id="3" name="Content Placeholder 2">
            <a:extLst>
              <a:ext uri="{FF2B5EF4-FFF2-40B4-BE49-F238E27FC236}">
                <a16:creationId xmlns:a16="http://schemas.microsoft.com/office/drawing/2014/main" id="{C52F54E4-8292-4A2D-92FA-964B3859A68D}"/>
              </a:ext>
            </a:extLst>
          </p:cNvPr>
          <p:cNvSpPr>
            <a:spLocks noGrp="1"/>
          </p:cNvSpPr>
          <p:nvPr>
            <p:ph idx="1"/>
          </p:nvPr>
        </p:nvSpPr>
        <p:spPr/>
        <p:txBody>
          <a:bodyPr>
            <a:normAutofit fontScale="85000" lnSpcReduction="20000"/>
          </a:bodyPr>
          <a:lstStyle/>
          <a:p>
            <a:r>
              <a:rPr lang="en-GB"/>
              <a:t>Over arching aim – be succinct</a:t>
            </a:r>
          </a:p>
          <a:p>
            <a:r>
              <a:rPr lang="en-GB"/>
              <a:t>Objectives – the steps/questions you are going to take to answer your research aim or question</a:t>
            </a:r>
          </a:p>
          <a:p>
            <a:r>
              <a:rPr lang="en-GB"/>
              <a:t>A specific list of tasks needed to be done to accomplish the goals of the project</a:t>
            </a:r>
          </a:p>
          <a:p>
            <a:r>
              <a:rPr lang="en-GB"/>
              <a:t>Must be clear &amp; achievable</a:t>
            </a:r>
          </a:p>
          <a:p>
            <a:r>
              <a:rPr lang="en-GB"/>
              <a:t>Usually numbered so that each reads as an ‘individual’ statement to convey intentions</a:t>
            </a:r>
          </a:p>
          <a:p>
            <a:r>
              <a:rPr lang="en-GB"/>
              <a:t>The dissertation aim, objectives &amp; research question,  MUST be aligned</a:t>
            </a:r>
          </a:p>
        </p:txBody>
      </p:sp>
    </p:spTree>
    <p:extLst>
      <p:ext uri="{BB962C8B-B14F-4D97-AF65-F5344CB8AC3E}">
        <p14:creationId xmlns:p14="http://schemas.microsoft.com/office/powerpoint/2010/main" val="139760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A51C6-8A12-6288-6FF2-4C0F3B1C5472}"/>
              </a:ext>
            </a:extLst>
          </p:cNvPr>
          <p:cNvSpPr>
            <a:spLocks noGrp="1"/>
          </p:cNvSpPr>
          <p:nvPr>
            <p:ph type="title"/>
          </p:nvPr>
        </p:nvSpPr>
        <p:spPr>
          <a:solidFill>
            <a:srgbClr val="002060"/>
          </a:solidFill>
        </p:spPr>
        <p:txBody>
          <a:bodyPr/>
          <a:lstStyle/>
          <a:p>
            <a:r>
              <a:rPr lang="en-GB">
                <a:solidFill>
                  <a:schemeClr val="bg1"/>
                </a:solidFill>
              </a:rPr>
              <a:t>Part 1 – Background/Introduction</a:t>
            </a:r>
          </a:p>
        </p:txBody>
      </p:sp>
      <p:graphicFrame>
        <p:nvGraphicFramePr>
          <p:cNvPr id="6" name="Content Placeholder 5">
            <a:extLst>
              <a:ext uri="{FF2B5EF4-FFF2-40B4-BE49-F238E27FC236}">
                <a16:creationId xmlns:a16="http://schemas.microsoft.com/office/drawing/2014/main" id="{24CDF1B9-FECE-A66C-FEF2-9D9F63424665}"/>
              </a:ext>
            </a:extLst>
          </p:cNvPr>
          <p:cNvGraphicFramePr>
            <a:graphicFrameLocks noGrp="1"/>
          </p:cNvGraphicFramePr>
          <p:nvPr>
            <p:ph idx="1"/>
            <p:extLst>
              <p:ext uri="{D42A27DB-BD31-4B8C-83A1-F6EECF244321}">
                <p14:modId xmlns:p14="http://schemas.microsoft.com/office/powerpoint/2010/main" val="1519978421"/>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7118337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DFF04-C7DA-4D59-8CF8-5B5094E369F8}"/>
              </a:ext>
            </a:extLst>
          </p:cNvPr>
          <p:cNvSpPr>
            <a:spLocks noGrp="1"/>
          </p:cNvSpPr>
          <p:nvPr>
            <p:ph type="title"/>
          </p:nvPr>
        </p:nvSpPr>
        <p:spPr>
          <a:solidFill>
            <a:srgbClr val="002060"/>
          </a:solidFill>
        </p:spPr>
        <p:txBody>
          <a:bodyPr/>
          <a:lstStyle/>
          <a:p>
            <a:r>
              <a:rPr lang="en-GB">
                <a:solidFill>
                  <a:schemeClr val="bg1"/>
                </a:solidFill>
              </a:rPr>
              <a:t>Part 2 - Literature Review</a:t>
            </a:r>
          </a:p>
        </p:txBody>
      </p:sp>
      <p:sp>
        <p:nvSpPr>
          <p:cNvPr id="3" name="Content Placeholder 2">
            <a:extLst>
              <a:ext uri="{FF2B5EF4-FFF2-40B4-BE49-F238E27FC236}">
                <a16:creationId xmlns:a16="http://schemas.microsoft.com/office/drawing/2014/main" id="{2AD5F51C-A1C0-4854-8841-E67577ACA9D0}"/>
              </a:ext>
            </a:extLst>
          </p:cNvPr>
          <p:cNvSpPr>
            <a:spLocks noGrp="1"/>
          </p:cNvSpPr>
          <p:nvPr>
            <p:ph idx="1"/>
          </p:nvPr>
        </p:nvSpPr>
        <p:spPr>
          <a:xfrm>
            <a:off x="609600" y="1600201"/>
            <a:ext cx="6916615" cy="3917032"/>
          </a:xfrm>
        </p:spPr>
        <p:txBody>
          <a:bodyPr>
            <a:normAutofit lnSpcReduction="10000"/>
          </a:bodyPr>
          <a:lstStyle/>
          <a:p>
            <a:pPr>
              <a:buFont typeface="Arial" panose="020B0604020202020204" pitchFamily="34" charset="0"/>
              <a:buChar char="•"/>
            </a:pPr>
            <a:r>
              <a:rPr lang="en-GB" sz="2400" b="1"/>
              <a:t>Approach</a:t>
            </a:r>
          </a:p>
          <a:p>
            <a:pPr lvl="1">
              <a:buFont typeface="Arial" panose="020B0604020202020204" pitchFamily="34" charset="0"/>
              <a:buChar char="•"/>
            </a:pPr>
            <a:r>
              <a:rPr lang="en-GB" sz="2000"/>
              <a:t>Use chosen research question as basis for literature scope</a:t>
            </a:r>
          </a:p>
          <a:p>
            <a:pPr lvl="1">
              <a:buFont typeface="Arial" panose="020B0604020202020204" pitchFamily="34" charset="0"/>
              <a:buChar char="•"/>
            </a:pPr>
            <a:r>
              <a:rPr lang="en-GB" sz="2000"/>
              <a:t> You should review the related literature and provide a rationale for your own study -  give your proposal purpose</a:t>
            </a:r>
          </a:p>
          <a:p>
            <a:pPr>
              <a:buFont typeface="Arial" panose="020B0604020202020204" pitchFamily="34" charset="0"/>
              <a:buChar char="•"/>
            </a:pPr>
            <a:r>
              <a:rPr lang="en-GB" sz="2400" b="1"/>
              <a:t>Be Concise</a:t>
            </a:r>
          </a:p>
          <a:p>
            <a:pPr lvl="1">
              <a:buFont typeface="Arial" panose="020B0604020202020204" pitchFamily="34" charset="0"/>
              <a:buChar char="•"/>
            </a:pPr>
            <a:r>
              <a:rPr lang="en-GB" sz="2200"/>
              <a:t>This will not necessarily include every study reported in a particular area but should be a selective account of major studies. </a:t>
            </a:r>
          </a:p>
          <a:p>
            <a:pPr lvl="1">
              <a:buFont typeface="Arial" panose="020B0604020202020204" pitchFamily="34" charset="0"/>
              <a:buChar char="•"/>
            </a:pPr>
            <a:r>
              <a:rPr lang="en-GB" sz="2200"/>
              <a:t>It is NOT a history lesson for your reader</a:t>
            </a:r>
          </a:p>
          <a:p>
            <a:endParaRPr lang="en-GB"/>
          </a:p>
        </p:txBody>
      </p:sp>
      <p:pic>
        <p:nvPicPr>
          <p:cNvPr id="1026" name="Picture 2" descr="378,544 Literature Stock Photos, Pictures &amp; Royalty-Free Images - iStock">
            <a:extLst>
              <a:ext uri="{FF2B5EF4-FFF2-40B4-BE49-F238E27FC236}">
                <a16:creationId xmlns:a16="http://schemas.microsoft.com/office/drawing/2014/main" id="{04013C45-64C7-751C-5A39-591E7D8102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0" y="2110601"/>
            <a:ext cx="3962400" cy="2636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9492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6FEF4-8527-46B8-BECA-D1C8A8FE4C79}"/>
              </a:ext>
            </a:extLst>
          </p:cNvPr>
          <p:cNvSpPr>
            <a:spLocks noGrp="1"/>
          </p:cNvSpPr>
          <p:nvPr>
            <p:ph type="title"/>
          </p:nvPr>
        </p:nvSpPr>
        <p:spPr>
          <a:solidFill>
            <a:srgbClr val="002060"/>
          </a:solidFill>
        </p:spPr>
        <p:txBody>
          <a:bodyPr/>
          <a:lstStyle/>
          <a:p>
            <a:r>
              <a:rPr lang="en-GB">
                <a:solidFill>
                  <a:schemeClr val="bg1"/>
                </a:solidFill>
              </a:rPr>
              <a:t>Part 3 - Methodology</a:t>
            </a:r>
          </a:p>
        </p:txBody>
      </p:sp>
      <p:sp>
        <p:nvSpPr>
          <p:cNvPr id="3" name="Content Placeholder 2">
            <a:extLst>
              <a:ext uri="{FF2B5EF4-FFF2-40B4-BE49-F238E27FC236}">
                <a16:creationId xmlns:a16="http://schemas.microsoft.com/office/drawing/2014/main" id="{05505C09-2E61-4852-9C25-048E027718D7}"/>
              </a:ext>
            </a:extLst>
          </p:cNvPr>
          <p:cNvSpPr>
            <a:spLocks noGrp="1"/>
          </p:cNvSpPr>
          <p:nvPr>
            <p:ph idx="1"/>
          </p:nvPr>
        </p:nvSpPr>
        <p:spPr/>
        <p:txBody>
          <a:bodyPr>
            <a:normAutofit fontScale="70000" lnSpcReduction="20000"/>
          </a:bodyPr>
          <a:lstStyle/>
          <a:p>
            <a:r>
              <a:rPr lang="en-GB" sz="2900"/>
              <a:t>The method section should describe the process of how you plan to conduct your research and follow a similar structure to the method section of your dissertation (just shorter). </a:t>
            </a:r>
          </a:p>
          <a:p>
            <a:pPr lvl="1">
              <a:buFont typeface="Courier New" panose="02070309020205020404" pitchFamily="49" charset="0"/>
              <a:buChar char="o"/>
            </a:pPr>
            <a:r>
              <a:rPr lang="en-GB" sz="2600"/>
              <a:t>Justify your selection of research techniques and sampling</a:t>
            </a:r>
          </a:p>
          <a:p>
            <a:pPr lvl="1">
              <a:buFont typeface="Courier New" panose="02070309020205020404" pitchFamily="49" charset="0"/>
              <a:buChar char="o"/>
            </a:pPr>
            <a:r>
              <a:rPr lang="en-GB" sz="2600"/>
              <a:t>Use previous research on same topic: what methods did they employ? </a:t>
            </a:r>
          </a:p>
          <a:p>
            <a:pPr lvl="1">
              <a:buFont typeface="Courier New" panose="02070309020205020404" pitchFamily="49" charset="0"/>
              <a:buChar char="o"/>
            </a:pPr>
            <a:r>
              <a:rPr lang="en-GB" sz="2600"/>
              <a:t>Be realistic and appropriate</a:t>
            </a:r>
          </a:p>
          <a:p>
            <a:endParaRPr lang="en-GB" sz="2600"/>
          </a:p>
          <a:p>
            <a:r>
              <a:rPr lang="en-GB" sz="2900"/>
              <a:t>It should comprise a number of subsections, which are described below:</a:t>
            </a:r>
          </a:p>
          <a:p>
            <a:pPr lvl="1">
              <a:buFont typeface="Courier New" panose="02070309020205020404" pitchFamily="49" charset="0"/>
              <a:buChar char="o"/>
            </a:pPr>
            <a:r>
              <a:rPr lang="en-GB" sz="2600"/>
              <a:t> </a:t>
            </a:r>
            <a:r>
              <a:rPr lang="en-GB" sz="2600" i="1"/>
              <a:t>Aim(s):</a:t>
            </a:r>
            <a:r>
              <a:rPr lang="en-GB" sz="2600" b="1"/>
              <a:t> </a:t>
            </a:r>
            <a:r>
              <a:rPr lang="en-GB" sz="2600"/>
              <a:t>Identify the key aim(s) of this study in a sentence or two.</a:t>
            </a:r>
          </a:p>
          <a:p>
            <a:pPr lvl="1">
              <a:buFont typeface="Courier New" panose="02070309020205020404" pitchFamily="49" charset="0"/>
              <a:buChar char="o"/>
            </a:pPr>
            <a:r>
              <a:rPr lang="en-GB" sz="2600" b="1" i="1"/>
              <a:t> </a:t>
            </a:r>
            <a:r>
              <a:rPr lang="en-GB" sz="2600" i="1"/>
              <a:t>Objective(s):</a:t>
            </a:r>
            <a:r>
              <a:rPr lang="en-GB" sz="2600" b="1"/>
              <a:t>  </a:t>
            </a:r>
            <a:r>
              <a:rPr lang="en-GB" sz="2600"/>
              <a:t>Bullet points of what you need to achieve to succeed in your aims</a:t>
            </a:r>
          </a:p>
          <a:p>
            <a:pPr lvl="1">
              <a:buFont typeface="Courier New" panose="02070309020205020404" pitchFamily="49" charset="0"/>
              <a:buChar char="o"/>
            </a:pPr>
            <a:r>
              <a:rPr lang="en-GB" sz="2600" i="1"/>
              <a:t> Design:</a:t>
            </a:r>
            <a:r>
              <a:rPr lang="en-GB" sz="2600"/>
              <a:t> Quantitative or qualitative? Survey or secondary data approach? </a:t>
            </a:r>
          </a:p>
          <a:p>
            <a:pPr lvl="1">
              <a:buFont typeface="Courier New" panose="02070309020205020404" pitchFamily="49" charset="0"/>
              <a:buChar char="o"/>
            </a:pPr>
            <a:r>
              <a:rPr lang="en-GB" sz="2600"/>
              <a:t> </a:t>
            </a:r>
            <a:r>
              <a:rPr lang="en-GB" sz="2600" i="1"/>
              <a:t>Sample:</a:t>
            </a:r>
            <a:r>
              <a:rPr lang="en-GB" sz="2600"/>
              <a:t> Who/what, how many, where from, sampling method. </a:t>
            </a:r>
          </a:p>
          <a:p>
            <a:pPr lvl="1">
              <a:buFont typeface="Courier New" panose="02070309020205020404" pitchFamily="49" charset="0"/>
              <a:buChar char="o"/>
            </a:pPr>
            <a:r>
              <a:rPr lang="en-GB" sz="2600"/>
              <a:t> </a:t>
            </a:r>
            <a:r>
              <a:rPr lang="en-GB" sz="2600" i="1"/>
              <a:t>Ethics: </a:t>
            </a:r>
            <a:r>
              <a:rPr lang="en-GB" sz="2600"/>
              <a:t> Briefly cover any ethical issues that you need to consider.  </a:t>
            </a:r>
          </a:p>
          <a:p>
            <a:pPr lvl="1">
              <a:buFont typeface="Courier New" panose="02070309020205020404" pitchFamily="49" charset="0"/>
              <a:buChar char="o"/>
            </a:pPr>
            <a:r>
              <a:rPr lang="en-GB" sz="2600"/>
              <a:t> </a:t>
            </a:r>
            <a:r>
              <a:rPr lang="en-GB" sz="2600" i="1"/>
              <a:t>Analysis: </a:t>
            </a:r>
            <a:r>
              <a:rPr lang="en-GB" sz="2600"/>
              <a:t>What will you do with the data when you have collected it and why?</a:t>
            </a:r>
          </a:p>
          <a:p>
            <a:endParaRPr lang="en-GB"/>
          </a:p>
        </p:txBody>
      </p:sp>
      <p:pic>
        <p:nvPicPr>
          <p:cNvPr id="4" name="Picture 3">
            <a:extLst>
              <a:ext uri="{FF2B5EF4-FFF2-40B4-BE49-F238E27FC236}">
                <a16:creationId xmlns:a16="http://schemas.microsoft.com/office/drawing/2014/main" id="{26DD9209-F7AC-EA23-0967-4FA23D956801}"/>
              </a:ext>
            </a:extLst>
          </p:cNvPr>
          <p:cNvPicPr>
            <a:picLocks noChangeAspect="1"/>
          </p:cNvPicPr>
          <p:nvPr/>
        </p:nvPicPr>
        <p:blipFill>
          <a:blip r:embed="rId3"/>
          <a:stretch>
            <a:fillRect/>
          </a:stretch>
        </p:blipFill>
        <p:spPr>
          <a:xfrm>
            <a:off x="9522069" y="2378494"/>
            <a:ext cx="2341685" cy="1311344"/>
          </a:xfrm>
          <a:prstGeom prst="rect">
            <a:avLst/>
          </a:prstGeom>
        </p:spPr>
      </p:pic>
    </p:spTree>
    <p:extLst>
      <p:ext uri="{BB962C8B-B14F-4D97-AF65-F5344CB8AC3E}">
        <p14:creationId xmlns:p14="http://schemas.microsoft.com/office/powerpoint/2010/main" val="2551998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fade">
                                      <p:cBhvr>
                                        <p:cTn id="34" dur="1000"/>
                                        <p:tgtEl>
                                          <p:spTgt spid="3">
                                            <p:txEl>
                                              <p:pRg st="6" end="6"/>
                                            </p:txEl>
                                          </p:spTgt>
                                        </p:tgtEl>
                                      </p:cBhvr>
                                    </p:animEffect>
                                    <p:anim calcmode="lin" valueType="num">
                                      <p:cBhvr>
                                        <p:cTn id="3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Effect transition="in" filter="fade">
                                      <p:cBhvr>
                                        <p:cTn id="39" dur="1000"/>
                                        <p:tgtEl>
                                          <p:spTgt spid="3">
                                            <p:txEl>
                                              <p:pRg st="7" end="7"/>
                                            </p:txEl>
                                          </p:spTgt>
                                        </p:tgtEl>
                                      </p:cBhvr>
                                    </p:animEffect>
                                    <p:anim calcmode="lin" valueType="num">
                                      <p:cBhvr>
                                        <p:cTn id="4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3">
                                            <p:txEl>
                                              <p:pRg st="8" end="8"/>
                                            </p:txEl>
                                          </p:spTgt>
                                        </p:tgtEl>
                                        <p:attrNameLst>
                                          <p:attrName>style.visibility</p:attrName>
                                        </p:attrNameLst>
                                      </p:cBhvr>
                                      <p:to>
                                        <p:strVal val="visible"/>
                                      </p:to>
                                    </p:set>
                                    <p:animEffect transition="in" filter="fade">
                                      <p:cBhvr>
                                        <p:cTn id="44" dur="1000"/>
                                        <p:tgtEl>
                                          <p:spTgt spid="3">
                                            <p:txEl>
                                              <p:pRg st="8" end="8"/>
                                            </p:txEl>
                                          </p:spTgt>
                                        </p:tgtEl>
                                      </p:cBhvr>
                                    </p:animEffect>
                                    <p:anim calcmode="lin" valueType="num">
                                      <p:cBhvr>
                                        <p:cTn id="4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Effect transition="in" filter="fade">
                                      <p:cBhvr>
                                        <p:cTn id="49" dur="1000"/>
                                        <p:tgtEl>
                                          <p:spTgt spid="3">
                                            <p:txEl>
                                              <p:pRg st="9" end="9"/>
                                            </p:txEl>
                                          </p:spTgt>
                                        </p:tgtEl>
                                      </p:cBhvr>
                                    </p:animEffect>
                                    <p:anim calcmode="lin" valueType="num">
                                      <p:cBhvr>
                                        <p:cTn id="50"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
                                            <p:txEl>
                                              <p:pRg st="10" end="10"/>
                                            </p:txEl>
                                          </p:spTgt>
                                        </p:tgtEl>
                                        <p:attrNameLst>
                                          <p:attrName>style.visibility</p:attrName>
                                        </p:attrNameLst>
                                      </p:cBhvr>
                                      <p:to>
                                        <p:strVal val="visible"/>
                                      </p:to>
                                    </p:set>
                                    <p:animEffect transition="in" filter="fade">
                                      <p:cBhvr>
                                        <p:cTn id="54" dur="1000"/>
                                        <p:tgtEl>
                                          <p:spTgt spid="3">
                                            <p:txEl>
                                              <p:pRg st="10" end="10"/>
                                            </p:txEl>
                                          </p:spTgt>
                                        </p:tgtEl>
                                      </p:cBhvr>
                                    </p:animEffect>
                                    <p:anim calcmode="lin" valueType="num">
                                      <p:cBhvr>
                                        <p:cTn id="55"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Effect transition="in" filter="fade">
                                      <p:cBhvr>
                                        <p:cTn id="59" dur="1000"/>
                                        <p:tgtEl>
                                          <p:spTgt spid="3">
                                            <p:txEl>
                                              <p:pRg st="11" end="11"/>
                                            </p:txEl>
                                          </p:spTgt>
                                        </p:tgtEl>
                                      </p:cBhvr>
                                    </p:animEffect>
                                    <p:anim calcmode="lin" valueType="num">
                                      <p:cBhvr>
                                        <p:cTn id="60"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7CA1DEC-EB92-42B2-B4A1-DBFCE8084D18}"/>
              </a:ext>
            </a:extLst>
          </p:cNvPr>
          <p:cNvSpPr>
            <a:spLocks noGrp="1"/>
          </p:cNvSpPr>
          <p:nvPr>
            <p:ph type="title"/>
          </p:nvPr>
        </p:nvSpPr>
        <p:spPr>
          <a:solidFill>
            <a:srgbClr val="002060"/>
          </a:solidFill>
        </p:spPr>
        <p:txBody>
          <a:bodyPr/>
          <a:lstStyle/>
          <a:p>
            <a:r>
              <a:rPr lang="en-GB">
                <a:solidFill>
                  <a:schemeClr val="bg1"/>
                </a:solidFill>
              </a:rPr>
              <a:t>Proposed Timeline</a:t>
            </a:r>
          </a:p>
        </p:txBody>
      </p:sp>
      <p:sp>
        <p:nvSpPr>
          <p:cNvPr id="5" name="Content Placeholder 4">
            <a:extLst>
              <a:ext uri="{FF2B5EF4-FFF2-40B4-BE49-F238E27FC236}">
                <a16:creationId xmlns:a16="http://schemas.microsoft.com/office/drawing/2014/main" id="{7CF4E99E-9CA4-470A-9C42-2BA6F6846171}"/>
              </a:ext>
            </a:extLst>
          </p:cNvPr>
          <p:cNvSpPr>
            <a:spLocks noGrp="1"/>
          </p:cNvSpPr>
          <p:nvPr>
            <p:ph sz="half" idx="1"/>
          </p:nvPr>
        </p:nvSpPr>
        <p:spPr/>
        <p:txBody>
          <a:bodyPr/>
          <a:lstStyle/>
          <a:p>
            <a:r>
              <a:rPr lang="en-GB"/>
              <a:t>Include a proposed timeline, using either a table format or a </a:t>
            </a:r>
            <a:r>
              <a:rPr lang="en-GB" err="1"/>
              <a:t>ghant</a:t>
            </a:r>
            <a:r>
              <a:rPr lang="en-GB"/>
              <a:t> chart, which clearly shows plan of action for completion of your dissertation with specified dates and tasks. For instance, </a:t>
            </a:r>
          </a:p>
          <a:p>
            <a:endParaRPr lang="en-GB" sz="3600"/>
          </a:p>
          <a:p>
            <a:endParaRPr lang="en-GB"/>
          </a:p>
        </p:txBody>
      </p:sp>
      <p:pic>
        <p:nvPicPr>
          <p:cNvPr id="7" name="Content Placeholder 6">
            <a:extLst>
              <a:ext uri="{FF2B5EF4-FFF2-40B4-BE49-F238E27FC236}">
                <a16:creationId xmlns:a16="http://schemas.microsoft.com/office/drawing/2014/main" id="{6C8B7180-40C3-4A23-B7AA-0CB6EAD5C5E4}"/>
              </a:ext>
            </a:extLst>
          </p:cNvPr>
          <p:cNvPicPr>
            <a:picLocks noGrp="1" noChangeAspect="1"/>
          </p:cNvPicPr>
          <p:nvPr>
            <p:ph sz="half" idx="2"/>
          </p:nvPr>
        </p:nvPicPr>
        <p:blipFill>
          <a:blip r:embed="rId2"/>
          <a:stretch>
            <a:fillRect/>
          </a:stretch>
        </p:blipFill>
        <p:spPr>
          <a:xfrm>
            <a:off x="6658708" y="2016369"/>
            <a:ext cx="4502003" cy="3129645"/>
          </a:xfrm>
          <a:prstGeom prst="rect">
            <a:avLst/>
          </a:prstGeom>
        </p:spPr>
      </p:pic>
    </p:spTree>
    <p:extLst>
      <p:ext uri="{BB962C8B-B14F-4D97-AF65-F5344CB8AC3E}">
        <p14:creationId xmlns:p14="http://schemas.microsoft.com/office/powerpoint/2010/main" val="20738658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D3526-7C4E-4AE5-B2B6-C9088D0341B5}"/>
              </a:ext>
            </a:extLst>
          </p:cNvPr>
          <p:cNvSpPr>
            <a:spLocks noGrp="1"/>
          </p:cNvSpPr>
          <p:nvPr>
            <p:ph type="title"/>
          </p:nvPr>
        </p:nvSpPr>
        <p:spPr>
          <a:solidFill>
            <a:srgbClr val="002060"/>
          </a:solidFill>
        </p:spPr>
        <p:txBody>
          <a:bodyPr/>
          <a:lstStyle/>
          <a:p>
            <a:r>
              <a:rPr lang="en-GB">
                <a:solidFill>
                  <a:schemeClr val="bg1"/>
                </a:solidFill>
              </a:rPr>
              <a:t>Outcomes</a:t>
            </a:r>
          </a:p>
        </p:txBody>
      </p:sp>
      <p:sp>
        <p:nvSpPr>
          <p:cNvPr id="3" name="Content Placeholder 2">
            <a:extLst>
              <a:ext uri="{FF2B5EF4-FFF2-40B4-BE49-F238E27FC236}">
                <a16:creationId xmlns:a16="http://schemas.microsoft.com/office/drawing/2014/main" id="{FD8561CA-FCF1-462F-8ACD-DDE0D3C9EBB1}"/>
              </a:ext>
            </a:extLst>
          </p:cNvPr>
          <p:cNvSpPr>
            <a:spLocks noGrp="1"/>
          </p:cNvSpPr>
          <p:nvPr>
            <p:ph idx="1"/>
          </p:nvPr>
        </p:nvSpPr>
        <p:spPr/>
        <p:txBody>
          <a:bodyPr>
            <a:normAutofit fontScale="92500"/>
          </a:bodyPr>
          <a:lstStyle/>
          <a:p>
            <a:pPr>
              <a:buFont typeface="Arial" panose="020B0604020202020204" pitchFamily="34" charset="0"/>
              <a:buChar char="•"/>
            </a:pPr>
            <a:r>
              <a:rPr lang="en-GB" sz="3200"/>
              <a:t>Who would be interested in your dissertation and its findings?</a:t>
            </a:r>
          </a:p>
          <a:p>
            <a:pPr>
              <a:buFont typeface="Arial" panose="020B0604020202020204" pitchFamily="34" charset="0"/>
              <a:buChar char="•"/>
            </a:pPr>
            <a:r>
              <a:rPr lang="en-GB" sz="3200"/>
              <a:t> Is there potential for future research on the subject?</a:t>
            </a:r>
          </a:p>
          <a:p>
            <a:pPr>
              <a:buFont typeface="Arial" panose="020B0604020202020204" pitchFamily="34" charset="0"/>
              <a:buChar char="•"/>
            </a:pPr>
            <a:r>
              <a:rPr lang="en-GB" sz="3200"/>
              <a:t> Does it provide new avenues of research? Support current strategies/decision-making?</a:t>
            </a:r>
          </a:p>
          <a:p>
            <a:pPr>
              <a:buFont typeface="Arial" panose="020B0604020202020204" pitchFamily="34" charset="0"/>
              <a:buChar char="•"/>
            </a:pPr>
            <a:r>
              <a:rPr lang="en-GB" sz="3200"/>
              <a:t> Demonstrate your awareness of its contribution to that area of research</a:t>
            </a:r>
          </a:p>
          <a:p>
            <a:pPr>
              <a:buFont typeface="Arial" panose="020B0604020202020204" pitchFamily="34" charset="0"/>
              <a:buChar char="•"/>
            </a:pPr>
            <a:r>
              <a:rPr lang="en-GB" sz="3200">
                <a:solidFill>
                  <a:schemeClr val="tx1"/>
                </a:solidFill>
              </a:rPr>
              <a:t> ‘So what?’</a:t>
            </a:r>
          </a:p>
          <a:p>
            <a:endParaRPr lang="en-GB"/>
          </a:p>
        </p:txBody>
      </p:sp>
      <p:pic>
        <p:nvPicPr>
          <p:cNvPr id="4" name="Picture 3">
            <a:extLst>
              <a:ext uri="{FF2B5EF4-FFF2-40B4-BE49-F238E27FC236}">
                <a16:creationId xmlns:a16="http://schemas.microsoft.com/office/drawing/2014/main" id="{8DCABAF2-4B7B-4DAD-BC5A-86934E9B0655}"/>
              </a:ext>
            </a:extLst>
          </p:cNvPr>
          <p:cNvPicPr>
            <a:picLocks noChangeAspect="1"/>
          </p:cNvPicPr>
          <p:nvPr/>
        </p:nvPicPr>
        <p:blipFill>
          <a:blip r:embed="rId3"/>
          <a:stretch>
            <a:fillRect/>
          </a:stretch>
        </p:blipFill>
        <p:spPr>
          <a:xfrm>
            <a:off x="9036388" y="4392092"/>
            <a:ext cx="1819181" cy="1193181"/>
          </a:xfrm>
          <a:prstGeom prst="rect">
            <a:avLst/>
          </a:prstGeom>
        </p:spPr>
      </p:pic>
    </p:spTree>
    <p:extLst>
      <p:ext uri="{BB962C8B-B14F-4D97-AF65-F5344CB8AC3E}">
        <p14:creationId xmlns:p14="http://schemas.microsoft.com/office/powerpoint/2010/main" val="3484585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BA969-8863-4405-BB7D-3D25E22DDA45}"/>
              </a:ext>
            </a:extLst>
          </p:cNvPr>
          <p:cNvSpPr>
            <a:spLocks noGrp="1"/>
          </p:cNvSpPr>
          <p:nvPr>
            <p:ph type="title"/>
          </p:nvPr>
        </p:nvSpPr>
        <p:spPr>
          <a:solidFill>
            <a:srgbClr val="002060"/>
          </a:solidFill>
        </p:spPr>
        <p:txBody>
          <a:bodyPr/>
          <a:lstStyle/>
          <a:p>
            <a:r>
              <a:rPr lang="en-GB">
                <a:solidFill>
                  <a:schemeClr val="bg1"/>
                </a:solidFill>
              </a:rPr>
              <a:t>Referencing</a:t>
            </a:r>
          </a:p>
        </p:txBody>
      </p:sp>
      <p:sp>
        <p:nvSpPr>
          <p:cNvPr id="3" name="Content Placeholder 2">
            <a:extLst>
              <a:ext uri="{FF2B5EF4-FFF2-40B4-BE49-F238E27FC236}">
                <a16:creationId xmlns:a16="http://schemas.microsoft.com/office/drawing/2014/main" id="{45BFC6A4-1598-4AF2-81D9-D0E97AE1F7F7}"/>
              </a:ext>
            </a:extLst>
          </p:cNvPr>
          <p:cNvSpPr>
            <a:spLocks noGrp="1"/>
          </p:cNvSpPr>
          <p:nvPr>
            <p:ph idx="1"/>
          </p:nvPr>
        </p:nvSpPr>
        <p:spPr/>
        <p:txBody>
          <a:bodyPr/>
          <a:lstStyle/>
          <a:p>
            <a:pPr algn="ctr">
              <a:buFont typeface="Wingdings" panose="05000000000000000000" pitchFamily="2" charset="2"/>
              <a:buChar char="§"/>
            </a:pPr>
            <a:r>
              <a:rPr lang="en-GB" sz="3200"/>
              <a:t>Use the Harvard referencing style  - available on Moodle /Library pages</a:t>
            </a:r>
          </a:p>
          <a:p>
            <a:pPr algn="ctr">
              <a:buFont typeface="Wingdings" panose="05000000000000000000" pitchFamily="2" charset="2"/>
              <a:buChar char="§"/>
            </a:pPr>
            <a:r>
              <a:rPr lang="en-GB" sz="3200"/>
              <a:t>Start your reference list early on – from day 1              (excel spreadsheet/word document etc.)</a:t>
            </a:r>
          </a:p>
          <a:p>
            <a:endParaRPr lang="en-GB"/>
          </a:p>
        </p:txBody>
      </p:sp>
      <p:pic>
        <p:nvPicPr>
          <p:cNvPr id="4" name="Picture 3">
            <a:extLst>
              <a:ext uri="{FF2B5EF4-FFF2-40B4-BE49-F238E27FC236}">
                <a16:creationId xmlns:a16="http://schemas.microsoft.com/office/drawing/2014/main" id="{FB480B49-5933-4014-A8F1-83630B13F653}"/>
              </a:ext>
            </a:extLst>
          </p:cNvPr>
          <p:cNvPicPr>
            <a:picLocks noChangeAspect="1"/>
          </p:cNvPicPr>
          <p:nvPr/>
        </p:nvPicPr>
        <p:blipFill>
          <a:blip r:embed="rId3"/>
          <a:stretch>
            <a:fillRect/>
          </a:stretch>
        </p:blipFill>
        <p:spPr>
          <a:xfrm>
            <a:off x="5069648" y="3773626"/>
            <a:ext cx="2615411" cy="1743607"/>
          </a:xfrm>
          <a:prstGeom prst="rect">
            <a:avLst/>
          </a:prstGeom>
        </p:spPr>
      </p:pic>
    </p:spTree>
    <p:extLst>
      <p:ext uri="{BB962C8B-B14F-4D97-AF65-F5344CB8AC3E}">
        <p14:creationId xmlns:p14="http://schemas.microsoft.com/office/powerpoint/2010/main" val="58735709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solidFill>
            <a:srgbClr val="002060"/>
          </a:solidFill>
        </p:spPr>
        <p:txBody>
          <a:bodyPr/>
          <a:lstStyle/>
          <a:p>
            <a:r>
              <a:rPr lang="en-GB">
                <a:solidFill>
                  <a:schemeClr val="bg1"/>
                </a:solidFill>
              </a:rPr>
              <a:t>Concerns</a:t>
            </a:r>
          </a:p>
        </p:txBody>
      </p:sp>
      <p:sp>
        <p:nvSpPr>
          <p:cNvPr id="3" name="Content Placeholder 2">
            <a:extLst>
              <a:ext uri="{FF2B5EF4-FFF2-40B4-BE49-F238E27FC236}">
                <a16:creationId xmlns:a16="http://schemas.microsoft.com/office/drawing/2014/main" id="{106305E4-DB3B-402A-B689-CAAF94416DEC}"/>
              </a:ext>
            </a:extLst>
          </p:cNvPr>
          <p:cNvSpPr>
            <a:spLocks noGrp="1"/>
          </p:cNvSpPr>
          <p:nvPr>
            <p:ph idx="1"/>
          </p:nvPr>
        </p:nvSpPr>
        <p:spPr/>
        <p:txBody>
          <a:bodyPr/>
          <a:lstStyle/>
          <a:p>
            <a:r>
              <a:rPr lang="en-GB"/>
              <a:t>What are your initial concerns?</a:t>
            </a:r>
          </a:p>
          <a:p>
            <a:endParaRPr lang="en-GB"/>
          </a:p>
        </p:txBody>
      </p:sp>
      <p:pic>
        <p:nvPicPr>
          <p:cNvPr id="4" name="Picture 3">
            <a:extLst>
              <a:ext uri="{FF2B5EF4-FFF2-40B4-BE49-F238E27FC236}">
                <a16:creationId xmlns:a16="http://schemas.microsoft.com/office/drawing/2014/main" id="{07603822-64DC-4DDB-93B7-5A3A5F85DF85}"/>
              </a:ext>
            </a:extLst>
          </p:cNvPr>
          <p:cNvPicPr>
            <a:picLocks noChangeAspect="1"/>
          </p:cNvPicPr>
          <p:nvPr/>
        </p:nvPicPr>
        <p:blipFill>
          <a:blip r:embed="rId3"/>
          <a:stretch>
            <a:fillRect/>
          </a:stretch>
        </p:blipFill>
        <p:spPr>
          <a:xfrm>
            <a:off x="4380738" y="2557462"/>
            <a:ext cx="4057883" cy="2700337"/>
          </a:xfrm>
          <a:prstGeom prst="rect">
            <a:avLst/>
          </a:prstGeom>
        </p:spPr>
      </p:pic>
    </p:spTree>
    <p:extLst>
      <p:ext uri="{BB962C8B-B14F-4D97-AF65-F5344CB8AC3E}">
        <p14:creationId xmlns:p14="http://schemas.microsoft.com/office/powerpoint/2010/main" val="274928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82433-F617-4D02-AEA9-AA256E6A2F6D}"/>
              </a:ext>
            </a:extLst>
          </p:cNvPr>
          <p:cNvSpPr>
            <a:spLocks noGrp="1"/>
          </p:cNvSpPr>
          <p:nvPr>
            <p:ph type="title"/>
          </p:nvPr>
        </p:nvSpPr>
        <p:spPr>
          <a:solidFill>
            <a:srgbClr val="002060"/>
          </a:solidFill>
        </p:spPr>
        <p:txBody>
          <a:bodyPr/>
          <a:lstStyle/>
          <a:p>
            <a:r>
              <a:rPr lang="en-GB">
                <a:solidFill>
                  <a:schemeClr val="bg1"/>
                </a:solidFill>
              </a:rPr>
              <a:t>Final Dissertation Document</a:t>
            </a:r>
          </a:p>
        </p:txBody>
      </p:sp>
      <p:sp>
        <p:nvSpPr>
          <p:cNvPr id="4" name="Content Placeholder 3">
            <a:extLst>
              <a:ext uri="{FF2B5EF4-FFF2-40B4-BE49-F238E27FC236}">
                <a16:creationId xmlns:a16="http://schemas.microsoft.com/office/drawing/2014/main" id="{C4152CF5-B18A-45B3-88C0-B0D09E32EF78}"/>
              </a:ext>
            </a:extLst>
          </p:cNvPr>
          <p:cNvSpPr>
            <a:spLocks noGrp="1"/>
          </p:cNvSpPr>
          <p:nvPr>
            <p:ph sz="half" idx="1"/>
          </p:nvPr>
        </p:nvSpPr>
        <p:spPr/>
        <p:txBody>
          <a:bodyPr>
            <a:normAutofit fontScale="70000" lnSpcReduction="20000"/>
          </a:bodyPr>
          <a:lstStyle/>
          <a:p>
            <a:r>
              <a:rPr lang="en-GB" dirty="0"/>
              <a:t>Front sheet</a:t>
            </a:r>
          </a:p>
          <a:p>
            <a:r>
              <a:rPr lang="en-GB" dirty="0"/>
              <a:t>Declarations</a:t>
            </a:r>
          </a:p>
          <a:p>
            <a:r>
              <a:rPr lang="en-GB" dirty="0"/>
              <a:t>Acknowledgements</a:t>
            </a:r>
          </a:p>
          <a:p>
            <a:r>
              <a:rPr lang="en-GB" dirty="0"/>
              <a:t>Contents</a:t>
            </a:r>
          </a:p>
          <a:p>
            <a:r>
              <a:rPr lang="en-GB" dirty="0"/>
              <a:t>Abstract</a:t>
            </a:r>
          </a:p>
          <a:p>
            <a:r>
              <a:rPr lang="en-GB" dirty="0"/>
              <a:t>Introduction</a:t>
            </a:r>
          </a:p>
          <a:p>
            <a:r>
              <a:rPr lang="en-GB" dirty="0"/>
              <a:t>Literature review</a:t>
            </a:r>
          </a:p>
          <a:p>
            <a:r>
              <a:rPr lang="en-GB" dirty="0"/>
              <a:t>Research methodology</a:t>
            </a:r>
          </a:p>
          <a:p>
            <a:r>
              <a:rPr lang="en-GB" dirty="0"/>
              <a:t>Analysis of results</a:t>
            </a:r>
          </a:p>
          <a:p>
            <a:r>
              <a:rPr lang="en-GB" dirty="0"/>
              <a:t>Conclusion and recommendations</a:t>
            </a:r>
          </a:p>
          <a:p>
            <a:r>
              <a:rPr lang="en-GB" dirty="0"/>
              <a:t>Bibliography</a:t>
            </a:r>
          </a:p>
          <a:p>
            <a:r>
              <a:rPr lang="en-GB" dirty="0"/>
              <a:t>Appendices</a:t>
            </a:r>
          </a:p>
        </p:txBody>
      </p:sp>
      <p:pic>
        <p:nvPicPr>
          <p:cNvPr id="10" name="Content Placeholder 9">
            <a:extLst>
              <a:ext uri="{FF2B5EF4-FFF2-40B4-BE49-F238E27FC236}">
                <a16:creationId xmlns:a16="http://schemas.microsoft.com/office/drawing/2014/main" id="{745C20DA-BE45-4FCC-8591-77B3CDA26E3C}"/>
              </a:ext>
            </a:extLst>
          </p:cNvPr>
          <p:cNvPicPr>
            <a:picLocks noGrp="1" noChangeAspect="1"/>
          </p:cNvPicPr>
          <p:nvPr>
            <p:ph sz="half" idx="2"/>
          </p:nvPr>
        </p:nvPicPr>
        <p:blipFill>
          <a:blip r:embed="rId3"/>
          <a:stretch>
            <a:fillRect/>
          </a:stretch>
        </p:blipFill>
        <p:spPr>
          <a:xfrm>
            <a:off x="6895653" y="1512093"/>
            <a:ext cx="4077147" cy="4077147"/>
          </a:xfrm>
          <a:prstGeom prst="rect">
            <a:avLst/>
          </a:prstGeom>
        </p:spPr>
      </p:pic>
    </p:spTree>
    <p:extLst>
      <p:ext uri="{BB962C8B-B14F-4D97-AF65-F5344CB8AC3E}">
        <p14:creationId xmlns:p14="http://schemas.microsoft.com/office/powerpoint/2010/main" val="300453164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E31A0-C7A5-8F1D-A66B-0F2D8EF9DD22}"/>
              </a:ext>
            </a:extLst>
          </p:cNvPr>
          <p:cNvSpPr>
            <a:spLocks noGrp="1"/>
          </p:cNvSpPr>
          <p:nvPr>
            <p:ph type="title"/>
          </p:nvPr>
        </p:nvSpPr>
        <p:spPr>
          <a:xfrm>
            <a:off x="609600" y="274638"/>
            <a:ext cx="4712677" cy="1143000"/>
          </a:xfrm>
          <a:solidFill>
            <a:srgbClr val="002060"/>
          </a:solidFill>
        </p:spPr>
        <p:txBody>
          <a:bodyPr/>
          <a:lstStyle/>
          <a:p>
            <a:r>
              <a:rPr lang="en-GB">
                <a:solidFill>
                  <a:schemeClr val="bg1"/>
                </a:solidFill>
              </a:rPr>
              <a:t>Ethics Form</a:t>
            </a:r>
          </a:p>
        </p:txBody>
      </p:sp>
      <p:pic>
        <p:nvPicPr>
          <p:cNvPr id="4" name="Content Placeholder 3">
            <a:extLst>
              <a:ext uri="{FF2B5EF4-FFF2-40B4-BE49-F238E27FC236}">
                <a16:creationId xmlns:a16="http://schemas.microsoft.com/office/drawing/2014/main" id="{7CB39C41-3E46-C0E6-493D-4433BDE43E81}"/>
              </a:ext>
            </a:extLst>
          </p:cNvPr>
          <p:cNvPicPr>
            <a:picLocks noGrp="1" noChangeAspect="1"/>
          </p:cNvPicPr>
          <p:nvPr>
            <p:ph idx="1"/>
          </p:nvPr>
        </p:nvPicPr>
        <p:blipFill>
          <a:blip r:embed="rId3"/>
          <a:stretch>
            <a:fillRect/>
          </a:stretch>
        </p:blipFill>
        <p:spPr>
          <a:xfrm>
            <a:off x="6095999" y="274638"/>
            <a:ext cx="4712677" cy="5829611"/>
          </a:xfrm>
          <a:prstGeom prst="rect">
            <a:avLst/>
          </a:prstGeom>
        </p:spPr>
      </p:pic>
    </p:spTree>
    <p:extLst>
      <p:ext uri="{BB962C8B-B14F-4D97-AF65-F5344CB8AC3E}">
        <p14:creationId xmlns:p14="http://schemas.microsoft.com/office/powerpoint/2010/main" val="260463445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p:txBody>
          <a:bodyPr>
            <a:normAutofit/>
          </a:bodyPr>
          <a:lstStyle/>
          <a:p>
            <a:endParaRPr lang="en-GB"/>
          </a:p>
        </p:txBody>
      </p:sp>
      <p:pic>
        <p:nvPicPr>
          <p:cNvPr id="4" name="Content Placeholder 3">
            <a:extLst>
              <a:ext uri="{FF2B5EF4-FFF2-40B4-BE49-F238E27FC236}">
                <a16:creationId xmlns:a16="http://schemas.microsoft.com/office/drawing/2014/main" id="{A5F4C11E-FFFB-4BEA-89BE-4FA20D4DAFF6}"/>
              </a:ext>
            </a:extLst>
          </p:cNvPr>
          <p:cNvPicPr>
            <a:picLocks noGrp="1" noChangeAspect="1"/>
          </p:cNvPicPr>
          <p:nvPr>
            <p:ph idx="1"/>
          </p:nvPr>
        </p:nvPicPr>
        <p:blipFill>
          <a:blip r:embed="rId2"/>
          <a:stretch>
            <a:fillRect/>
          </a:stretch>
        </p:blipFill>
        <p:spPr>
          <a:xfrm>
            <a:off x="3651077" y="1733308"/>
            <a:ext cx="4889846" cy="3114884"/>
          </a:xfrm>
          <a:prstGeom prst="rect">
            <a:avLst/>
          </a:prstGeo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645A90D4AF1594DA85FD2E0F7B5AA8E" ma:contentTypeVersion="8" ma:contentTypeDescription="Create a new document." ma:contentTypeScope="" ma:versionID="84bab3cdc2dabbca48a3851f1df26d74">
  <xsd:schema xmlns:xsd="http://www.w3.org/2001/XMLSchema" xmlns:xs="http://www.w3.org/2001/XMLSchema" xmlns:p="http://schemas.microsoft.com/office/2006/metadata/properties" xmlns:ns2="9f8b6bd3-658c-499b-a11d-eb1fd1b1a001" targetNamespace="http://schemas.microsoft.com/office/2006/metadata/properties" ma:root="true" ma:fieldsID="0598b77dd51763194f65b2e2111adaad" ns2:_="">
    <xsd:import namespace="9f8b6bd3-658c-499b-a11d-eb1fd1b1a00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8b6bd3-658c-499b-a11d-eb1fd1b1a00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A72C6-2E82-490D-8A50-057157BD2066}">
  <ds:schemaRefs>
    <ds:schemaRef ds:uri="http://schemas.microsoft.com/sharepoint/v3/contenttype/forms"/>
  </ds:schemaRefs>
</ds:datastoreItem>
</file>

<file path=customXml/itemProps2.xml><?xml version="1.0" encoding="utf-8"?>
<ds:datastoreItem xmlns:ds="http://schemas.openxmlformats.org/officeDocument/2006/customXml" ds:itemID="{42624BF7-578F-4354-BE67-44B3321629C3}">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4AF5B26D-121A-4FB1-8D37-D481FC03BC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f8b6bd3-658c-499b-a11d-eb1fd1b1a00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5359</Words>
  <Application>Microsoft Office PowerPoint</Application>
  <PresentationFormat>Widescreen</PresentationFormat>
  <Paragraphs>567</Paragraphs>
  <Slides>63</Slides>
  <Notes>26</Notes>
  <HiddenSlides>0</HiddenSlides>
  <MMClips>0</MMClips>
  <ScaleCrop>false</ScaleCrop>
  <HeadingPairs>
    <vt:vector size="4" baseType="variant">
      <vt:variant>
        <vt:lpstr>Theme</vt:lpstr>
      </vt:variant>
      <vt:variant>
        <vt:i4>1</vt:i4>
      </vt:variant>
      <vt:variant>
        <vt:lpstr>Slide Titles</vt:lpstr>
      </vt:variant>
      <vt:variant>
        <vt:i4>63</vt:i4>
      </vt:variant>
    </vt:vector>
  </HeadingPairs>
  <TitlesOfParts>
    <vt:vector size="64" baseType="lpstr">
      <vt:lpstr>Theme1.thmx first page pp</vt:lpstr>
      <vt:lpstr>MBA  Dissertation Module – Introduction </vt:lpstr>
      <vt:lpstr>Learning outcomes</vt:lpstr>
      <vt:lpstr>Module Introduction </vt:lpstr>
      <vt:lpstr>MBA – dissertation aim</vt:lpstr>
      <vt:lpstr>The Challenge…</vt:lpstr>
      <vt:lpstr>Advantages of undertaking a dissertation</vt:lpstr>
      <vt:lpstr>The Assignment Brief</vt:lpstr>
      <vt:lpstr>Submission - dates</vt:lpstr>
      <vt:lpstr>Dissertation Support</vt:lpstr>
      <vt:lpstr>First Steps</vt:lpstr>
      <vt:lpstr>“Where do I start?”</vt:lpstr>
      <vt:lpstr>The proposal</vt:lpstr>
      <vt:lpstr>PowerPoint Presentation</vt:lpstr>
      <vt:lpstr>The purpose of the research proposal</vt:lpstr>
      <vt:lpstr>Proposal requirements</vt:lpstr>
      <vt:lpstr>A proposal as an argument</vt:lpstr>
      <vt:lpstr>The content of the research proposal </vt:lpstr>
      <vt:lpstr>PowerPoint Presentation</vt:lpstr>
      <vt:lpstr>PowerPoint Presentation</vt:lpstr>
      <vt:lpstr>Research aim</vt:lpstr>
      <vt:lpstr>The research problem</vt:lpstr>
      <vt:lpstr>The research problem</vt:lpstr>
      <vt:lpstr>The research problem</vt:lpstr>
      <vt:lpstr>The research problem</vt:lpstr>
      <vt:lpstr>The research problem</vt:lpstr>
      <vt:lpstr>The research problem</vt:lpstr>
      <vt:lpstr>The research problem</vt:lpstr>
      <vt:lpstr>The research problem</vt:lpstr>
      <vt:lpstr>The research problem</vt:lpstr>
      <vt:lpstr>The research problem</vt:lpstr>
      <vt:lpstr>The research problem</vt:lpstr>
      <vt:lpstr>The objectives of the research</vt:lpstr>
      <vt:lpstr>Top tip - Objectives</vt:lpstr>
      <vt:lpstr>Aim &amp; Objectives</vt:lpstr>
      <vt:lpstr>Literature</vt:lpstr>
      <vt:lpstr>Literature</vt:lpstr>
      <vt:lpstr>Literature</vt:lpstr>
      <vt:lpstr>Methodology </vt:lpstr>
      <vt:lpstr>Ethical issues</vt:lpstr>
      <vt:lpstr>Ethical issues</vt:lpstr>
      <vt:lpstr>Ethical issues</vt:lpstr>
      <vt:lpstr>Ethical issues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 </vt:lpstr>
      <vt:lpstr>Research Question</vt:lpstr>
      <vt:lpstr>Refining the Research Question</vt:lpstr>
      <vt:lpstr>Dissertation Aims &amp; objectives</vt:lpstr>
      <vt:lpstr>Part 1 – Background/Introduction</vt:lpstr>
      <vt:lpstr>Part 2 - Literature Review</vt:lpstr>
      <vt:lpstr>Part 3 - Methodology</vt:lpstr>
      <vt:lpstr>Proposed Timeline</vt:lpstr>
      <vt:lpstr>Outcomes</vt:lpstr>
      <vt:lpstr>Referencing</vt:lpstr>
      <vt:lpstr>Concerns</vt:lpstr>
      <vt:lpstr>Final Dissertation Document</vt:lpstr>
      <vt:lpstr>Ethics Form</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Professional Investigation 13.10.2021 Induction</dc:title>
  <dc:creator>Alison</dc:creator>
  <cp:lastModifiedBy>Helen Evans (Institute of Management and Health)</cp:lastModifiedBy>
  <cp:revision>25</cp:revision>
  <dcterms:created xsi:type="dcterms:W3CDTF">2021-10-13T07:56:41Z</dcterms:created>
  <dcterms:modified xsi:type="dcterms:W3CDTF">2024-09-09T11:58:34Z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0x0101004645A90D4AF1594DA85FD2E0F7B5AA8E</vt:lpwstr>
  </property>
</Properties>
</file>