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86" r:id="rId4"/>
    <p:sldId id="293" r:id="rId5"/>
    <p:sldId id="294" r:id="rId6"/>
    <p:sldId id="295" r:id="rId7"/>
    <p:sldId id="296" r:id="rId8"/>
    <p:sldId id="298" r:id="rId9"/>
    <p:sldId id="303" r:id="rId10"/>
    <p:sldId id="297" r:id="rId11"/>
    <p:sldId id="299" r:id="rId12"/>
    <p:sldId id="300" r:id="rId13"/>
    <p:sldId id="301" r:id="rId14"/>
    <p:sldId id="302" r:id="rId15"/>
    <p:sldId id="304" r:id="rId16"/>
    <p:sldId id="287" r:id="rId17"/>
    <p:sldId id="30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114" d="100"/>
          <a:sy n="114" d="100"/>
        </p:scale>
        <p:origin x="1560"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27/02/2024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google.com/search?q=victorian+knocker+upper&amp;rlz=1C1GCEB_enGB822GB822&amp;sxsrf=ALeKk01PQgxn49d38F8qj4gGxx7AEjDqmw:1611047717642&amp;source=lnms&amp;tbm=isch&amp;sa=X&amp;ved=2ahUKEwjr9bO31KfuAhX2UhUIHc4oD1oQ_AUoAnoECBEQBA&amp;biw=1920&amp;bih=937" TargetMode="External"/><Relationship Id="rId7" Type="http://schemas.openxmlformats.org/officeDocument/2006/relationships/hyperlink" Target="https://www.google.com/search?q=navvy&amp;rlz=1C1GCEB_enGB822GB822&amp;sxsrf=ALeKk00jztolk-JJ2bmgn-v2zHncItupBA:1611048417420&amp;source=lnms&amp;tbm=isch&amp;sa=X&amp;ved=2ahUKEwiViIuF16fuAhXzShUIHV1hBP4Q_AUoAXoECBUQAw&amp;biw=1920&amp;bih=937" TargetMode="External"/><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hyperlink" Target="https://dl.tufts.edu/teiviewer/parent/rv043431c/chapter/c6s3" TargetMode="External"/><Relationship Id="rId5" Type="http://schemas.openxmlformats.org/officeDocument/2006/relationships/hyperlink" Target="https://www.google.com/search?q=sagger+maker%27s+bottom+knocker&amp;tbm=isch&amp;ved=2ahUKEwio2ZPC1KfuAhVL1uAKHRSTCuoQ2-cCegQIABAA&amp;oq=sagger+maker%27s+bottom+knocker&amp;gs_lcp=CgNpbWcQAzoECCMQJzoCCAA6CAgAELEDEIMBOgUIABCxAzoECAAQQzoHCAAQsQMQQzoGCAAQChAYOgQIABAYUN7AEVipjRJgipYSaABwAHgAgAFPiAHTDpIBAjI5mAEAoAEBqgELZ3dzLXdpei1pbWfAAQE&amp;sclient=img&amp;ei=PKMGYKjLCsusgweUpqrQDg&amp;bih=937&amp;biw=1920&amp;rlz=1C1GCEB_enGB822GB822" TargetMode="Externa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ncbi.nlm.nih.gov/pmc/articles/PMC10250189/"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bl.uk/learning/timeline/item106751.html" TargetMode="External"/><Relationship Id="rId2" Type="http://schemas.openxmlformats.org/officeDocument/2006/relationships/hyperlink" Target="https://www.rcseng.ac.uk/library-and-publications/library/blog/phossy-jaw-and-the-matchgirls/#:~:text=Phosphorus%20necrosis%20of%20the%20jaw,and%20sometimes%20fatal%20brain%20damage" TargetMode="External"/><Relationship Id="rId1" Type="http://schemas.openxmlformats.org/officeDocument/2006/relationships/slideLayout" Target="../slideLayouts/slideLayout6.xml"/><Relationship Id="rId4" Type="http://schemas.openxmlformats.org/officeDocument/2006/relationships/hyperlink" Target="https://www.ncbi.nlm.nih.gov/pmc/articles/PMC10250189/"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parliament.uk/about/living-heritage/transformingsociety/livinglearning/19thcentury/" TargetMode="External"/><Relationship Id="rId2" Type="http://schemas.openxmlformats.org/officeDocument/2006/relationships/hyperlink" Target="http://www.jstor.org/stable/175392" TargetMode="External"/><Relationship Id="rId1" Type="http://schemas.openxmlformats.org/officeDocument/2006/relationships/slideLayout" Target="../slideLayouts/slideLayout6.xml"/><Relationship Id="rId4" Type="http://schemas.openxmlformats.org/officeDocument/2006/relationships/hyperlink" Target="https://dl.tufts.edu/teiviewer/parent/rv043431c/chapter/c6s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293096"/>
            <a:ext cx="7560840" cy="523220"/>
          </a:xfrm>
          <a:prstGeom prst="rect">
            <a:avLst/>
          </a:prstGeom>
          <a:noFill/>
        </p:spPr>
        <p:txBody>
          <a:bodyPr wrap="square" rtlCol="0">
            <a:spAutoFit/>
          </a:bodyPr>
          <a:lstStyle/>
          <a:p>
            <a:r>
              <a:rPr lang="en-GB" sz="2800" b="1" dirty="0"/>
              <a:t>ECAY5004: Work, Welfare and Poverty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0" y="4960332"/>
            <a:ext cx="8276593" cy="954107"/>
          </a:xfrm>
          <a:prstGeom prst="rect">
            <a:avLst/>
          </a:prstGeom>
          <a:noFill/>
        </p:spPr>
        <p:txBody>
          <a:bodyPr wrap="square" rtlCol="0">
            <a:spAutoFit/>
          </a:bodyPr>
          <a:lstStyle/>
          <a:p>
            <a:r>
              <a:rPr lang="en-GB" sz="2800" b="1" dirty="0"/>
              <a:t>Theme 4: Changes in Working Practice (Part Three)</a:t>
            </a:r>
          </a:p>
          <a:p>
            <a:r>
              <a:rPr lang="en-GB" sz="2800" b="1" dirty="0"/>
              <a:t>The Agricultural and Industrial Revolutions</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6300192" y="2797734"/>
            <a:ext cx="1958939" cy="1303585"/>
          </a:xfrm>
          <a:prstGeom prst="rect">
            <a:avLst/>
          </a:prstGeom>
        </p:spPr>
      </p:pic>
      <p:pic>
        <p:nvPicPr>
          <p:cNvPr id="8" name="Picture 7"/>
          <p:cNvPicPr>
            <a:picLocks noChangeAspect="1"/>
          </p:cNvPicPr>
          <p:nvPr/>
        </p:nvPicPr>
        <p:blipFill>
          <a:blip r:embed="rId4"/>
          <a:stretch>
            <a:fillRect/>
          </a:stretch>
        </p:blipFill>
        <p:spPr>
          <a:xfrm>
            <a:off x="827584" y="620688"/>
            <a:ext cx="1993763" cy="1326759"/>
          </a:xfrm>
          <a:prstGeom prst="rect">
            <a:avLst/>
          </a:prstGeom>
        </p:spPr>
      </p:pic>
      <p:pic>
        <p:nvPicPr>
          <p:cNvPr id="10" name="Picture 9"/>
          <p:cNvPicPr>
            <a:picLocks noChangeAspect="1"/>
          </p:cNvPicPr>
          <p:nvPr/>
        </p:nvPicPr>
        <p:blipFill>
          <a:blip r:embed="rId5"/>
          <a:stretch>
            <a:fillRect/>
          </a:stretch>
        </p:blipFill>
        <p:spPr>
          <a:xfrm>
            <a:off x="3512629" y="1357511"/>
            <a:ext cx="2190750" cy="1495425"/>
          </a:xfrm>
          <a:prstGeom prst="rect">
            <a:avLst/>
          </a:prstGeom>
        </p:spPr>
      </p:pic>
      <p:pic>
        <p:nvPicPr>
          <p:cNvPr id="13" name="Picture 12"/>
          <p:cNvPicPr>
            <a:picLocks noChangeAspect="1"/>
          </p:cNvPicPr>
          <p:nvPr/>
        </p:nvPicPr>
        <p:blipFill>
          <a:blip r:embed="rId6"/>
          <a:stretch>
            <a:fillRect/>
          </a:stretch>
        </p:blipFill>
        <p:spPr>
          <a:xfrm>
            <a:off x="6934923" y="923850"/>
            <a:ext cx="1286822" cy="72429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BA72C1-7246-4494-822E-FEE909411171}"/>
              </a:ext>
            </a:extLst>
          </p:cNvPr>
          <p:cNvSpPr txBox="1"/>
          <p:nvPr/>
        </p:nvSpPr>
        <p:spPr>
          <a:xfrm>
            <a:off x="611560" y="260648"/>
            <a:ext cx="7488832" cy="707886"/>
          </a:xfrm>
          <a:prstGeom prst="rect">
            <a:avLst/>
          </a:prstGeom>
          <a:noFill/>
        </p:spPr>
        <p:txBody>
          <a:bodyPr wrap="square" rtlCol="0">
            <a:spAutoFit/>
          </a:bodyPr>
          <a:lstStyle/>
          <a:p>
            <a:pPr algn="ctr"/>
            <a:r>
              <a:rPr lang="en-GB" sz="4000" b="1" dirty="0"/>
              <a:t>Learning Recap</a:t>
            </a:r>
          </a:p>
        </p:txBody>
      </p:sp>
      <p:sp>
        <p:nvSpPr>
          <p:cNvPr id="5" name="TextBox 4">
            <a:extLst>
              <a:ext uri="{FF2B5EF4-FFF2-40B4-BE49-F238E27FC236}">
                <a16:creationId xmlns:a16="http://schemas.microsoft.com/office/drawing/2014/main" id="{F90B5521-E7A7-4D77-A8A0-C186712A4501}"/>
              </a:ext>
            </a:extLst>
          </p:cNvPr>
          <p:cNvSpPr txBox="1"/>
          <p:nvPr/>
        </p:nvSpPr>
        <p:spPr>
          <a:xfrm>
            <a:off x="590602" y="2564904"/>
            <a:ext cx="7560840" cy="1077218"/>
          </a:xfrm>
          <a:prstGeom prst="rect">
            <a:avLst/>
          </a:prstGeom>
          <a:noFill/>
        </p:spPr>
        <p:txBody>
          <a:bodyPr wrap="square" rtlCol="0">
            <a:spAutoFit/>
          </a:bodyPr>
          <a:lstStyle/>
          <a:p>
            <a:pPr algn="ctr"/>
            <a:r>
              <a:rPr lang="en-GB" sz="3200" i="1" dirty="0"/>
              <a:t>What did we cover in the previous session?</a:t>
            </a:r>
          </a:p>
          <a:p>
            <a:pPr algn="ctr"/>
            <a:endParaRPr lang="en-GB" sz="3200" i="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35896" y="4581128"/>
            <a:ext cx="1867272" cy="1867272"/>
          </a:xfrm>
          <a:prstGeom prst="rect">
            <a:avLst/>
          </a:prstGeom>
        </p:spPr>
      </p:pic>
    </p:spTree>
    <p:extLst>
      <p:ext uri="{BB962C8B-B14F-4D97-AF65-F5344CB8AC3E}">
        <p14:creationId xmlns:p14="http://schemas.microsoft.com/office/powerpoint/2010/main" val="68120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556792"/>
            <a:ext cx="8712968"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We may all be familiar with the term Industrial Revolution but that major change in working practice would not have been possible without the Agricultural Revolution.</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Agricultural and Industrial Revolutions</a:t>
            </a:r>
          </a:p>
        </p:txBody>
      </p:sp>
      <p:sp>
        <p:nvSpPr>
          <p:cNvPr id="6" name="TextBox 5"/>
          <p:cNvSpPr txBox="1"/>
          <p:nvPr/>
        </p:nvSpPr>
        <p:spPr>
          <a:xfrm>
            <a:off x="1115616" y="3356992"/>
            <a:ext cx="6696744" cy="1077218"/>
          </a:xfrm>
          <a:prstGeom prst="rect">
            <a:avLst/>
          </a:prstGeom>
          <a:noFill/>
        </p:spPr>
        <p:txBody>
          <a:bodyPr wrap="square" rtlCol="0">
            <a:spAutoFit/>
          </a:bodyPr>
          <a:lstStyle/>
          <a:p>
            <a:pPr algn="ctr">
              <a:spcBef>
                <a:spcPts val="600"/>
              </a:spcBef>
              <a:spcAft>
                <a:spcPts val="600"/>
              </a:spcAft>
            </a:pPr>
            <a:r>
              <a:rPr lang="en-GB" sz="3200" i="1" dirty="0"/>
              <a:t>What do you know of the Agricultural revolution?</a:t>
            </a:r>
          </a:p>
        </p:txBody>
      </p:sp>
      <p:pic>
        <p:nvPicPr>
          <p:cNvPr id="8" name="Picture 7" descr="A yellow and red question mark&#10;&#10;Description automatically generated">
            <a:extLst>
              <a:ext uri="{FF2B5EF4-FFF2-40B4-BE49-F238E27FC236}">
                <a16:creationId xmlns:a16="http://schemas.microsoft.com/office/drawing/2014/main" id="{1BDE21C2-42BB-A536-F5B1-25020E7D67B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92109" y="4610411"/>
            <a:ext cx="1343758" cy="1343758"/>
          </a:xfrm>
          <a:prstGeom prst="rect">
            <a:avLst/>
          </a:prstGeom>
        </p:spPr>
      </p:pic>
    </p:spTree>
    <p:extLst>
      <p:ext uri="{BB962C8B-B14F-4D97-AF65-F5344CB8AC3E}">
        <p14:creationId xmlns:p14="http://schemas.microsoft.com/office/powerpoint/2010/main" val="1602540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326827"/>
            <a:ext cx="8712968" cy="2462213"/>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agricultural revolution is the name that we give to the growth in agricultural inventions and efficient practices that began to occur in the 18</a:t>
            </a:r>
            <a:r>
              <a:rPr lang="en-GB" sz="2400" baseline="30000" dirty="0"/>
              <a:t>th</a:t>
            </a:r>
            <a:r>
              <a:rPr lang="en-GB" sz="2400" dirty="0"/>
              <a:t> century</a:t>
            </a:r>
          </a:p>
          <a:p>
            <a:pPr marL="342900" indent="-342900">
              <a:spcBef>
                <a:spcPts val="600"/>
              </a:spcBef>
              <a:spcAft>
                <a:spcPts val="600"/>
              </a:spcAft>
              <a:buFont typeface="Arial" panose="020B0604020202020204" pitchFamily="34" charset="0"/>
              <a:buChar char="•"/>
            </a:pPr>
            <a:r>
              <a:rPr lang="en-GB" sz="2400" dirty="0"/>
              <a:t>Prior to this much of the work had been done by hand, seed was broadcast by hand or planted by hand and crops were harvested by hand</a:t>
            </a:r>
          </a:p>
        </p:txBody>
      </p:sp>
      <p:sp>
        <p:nvSpPr>
          <p:cNvPr id="2" name="TextBox 1"/>
          <p:cNvSpPr txBox="1"/>
          <p:nvPr/>
        </p:nvSpPr>
        <p:spPr>
          <a:xfrm>
            <a:off x="251520" y="678755"/>
            <a:ext cx="5760640" cy="461665"/>
          </a:xfrm>
          <a:prstGeom prst="rect">
            <a:avLst/>
          </a:prstGeom>
          <a:noFill/>
        </p:spPr>
        <p:txBody>
          <a:bodyPr wrap="square" rtlCol="0">
            <a:spAutoFit/>
          </a:bodyPr>
          <a:lstStyle/>
          <a:p>
            <a:r>
              <a:rPr lang="en-GB" sz="2400" b="1" dirty="0"/>
              <a:t>The Agricultural Revolution</a:t>
            </a:r>
          </a:p>
        </p:txBody>
      </p:sp>
      <p:pic>
        <p:nvPicPr>
          <p:cNvPr id="4" name="Picture 3"/>
          <p:cNvPicPr>
            <a:picLocks noChangeAspect="1"/>
          </p:cNvPicPr>
          <p:nvPr/>
        </p:nvPicPr>
        <p:blipFill>
          <a:blip r:embed="rId2"/>
          <a:stretch>
            <a:fillRect/>
          </a:stretch>
        </p:blipFill>
        <p:spPr>
          <a:xfrm>
            <a:off x="2555776" y="3933056"/>
            <a:ext cx="2304256" cy="2748450"/>
          </a:xfrm>
          <a:prstGeom prst="rect">
            <a:avLst/>
          </a:prstGeom>
        </p:spPr>
      </p:pic>
      <p:pic>
        <p:nvPicPr>
          <p:cNvPr id="8" name="Picture 7"/>
          <p:cNvPicPr>
            <a:picLocks noChangeAspect="1"/>
          </p:cNvPicPr>
          <p:nvPr/>
        </p:nvPicPr>
        <p:blipFill>
          <a:blip r:embed="rId3"/>
          <a:stretch>
            <a:fillRect/>
          </a:stretch>
        </p:blipFill>
        <p:spPr>
          <a:xfrm>
            <a:off x="5361715" y="3926779"/>
            <a:ext cx="1928747" cy="2670573"/>
          </a:xfrm>
          <a:prstGeom prst="rect">
            <a:avLst/>
          </a:prstGeom>
        </p:spPr>
      </p:pic>
      <p:sp>
        <p:nvSpPr>
          <p:cNvPr id="6" name="TextBox 5"/>
          <p:cNvSpPr txBox="1"/>
          <p:nvPr/>
        </p:nvSpPr>
        <p:spPr>
          <a:xfrm>
            <a:off x="6228184" y="3488578"/>
            <a:ext cx="3096344" cy="369332"/>
          </a:xfrm>
          <a:prstGeom prst="rect">
            <a:avLst/>
          </a:prstGeom>
          <a:noFill/>
        </p:spPr>
        <p:txBody>
          <a:bodyPr wrap="square" rtlCol="0">
            <a:spAutoFit/>
          </a:bodyPr>
          <a:lstStyle/>
          <a:p>
            <a:r>
              <a:rPr lang="en-GB" dirty="0"/>
              <a:t>(Based on Thompson, 1976)</a:t>
            </a:r>
          </a:p>
        </p:txBody>
      </p:sp>
    </p:spTree>
    <p:extLst>
      <p:ext uri="{BB962C8B-B14F-4D97-AF65-F5344CB8AC3E}">
        <p14:creationId xmlns:p14="http://schemas.microsoft.com/office/powerpoint/2010/main" val="3962799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421306"/>
            <a:ext cx="8712968" cy="83099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These labour intensive and slow methods were replaced with inventions such as;</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Agricultural Revolution</a:t>
            </a:r>
          </a:p>
        </p:txBody>
      </p:sp>
      <p:sp>
        <p:nvSpPr>
          <p:cNvPr id="6" name="TextBox 5"/>
          <p:cNvSpPr txBox="1"/>
          <p:nvPr/>
        </p:nvSpPr>
        <p:spPr>
          <a:xfrm>
            <a:off x="395536" y="2852936"/>
            <a:ext cx="1872208" cy="461665"/>
          </a:xfrm>
          <a:prstGeom prst="rect">
            <a:avLst/>
          </a:prstGeom>
          <a:noFill/>
        </p:spPr>
        <p:txBody>
          <a:bodyPr wrap="square" rtlCol="0">
            <a:spAutoFit/>
          </a:bodyPr>
          <a:lstStyle/>
          <a:p>
            <a:r>
              <a:rPr lang="en-GB" sz="2400" dirty="0"/>
              <a:t>The seed drill</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pic>
        <p:nvPicPr>
          <p:cNvPr id="8" name="Picture 7"/>
          <p:cNvPicPr>
            <a:picLocks noChangeAspect="1"/>
          </p:cNvPicPr>
          <p:nvPr/>
        </p:nvPicPr>
        <p:blipFill>
          <a:blip r:embed="rId3"/>
          <a:stretch>
            <a:fillRect/>
          </a:stretch>
        </p:blipFill>
        <p:spPr>
          <a:xfrm>
            <a:off x="2339752" y="2364919"/>
            <a:ext cx="3048000" cy="1485900"/>
          </a:xfrm>
          <a:prstGeom prst="rect">
            <a:avLst/>
          </a:prstGeom>
        </p:spPr>
      </p:pic>
      <p:sp>
        <p:nvSpPr>
          <p:cNvPr id="9" name="TextBox 8"/>
          <p:cNvSpPr txBox="1"/>
          <p:nvPr/>
        </p:nvSpPr>
        <p:spPr>
          <a:xfrm>
            <a:off x="1367644" y="4869160"/>
            <a:ext cx="3528392" cy="461665"/>
          </a:xfrm>
          <a:prstGeom prst="rect">
            <a:avLst/>
          </a:prstGeom>
          <a:noFill/>
        </p:spPr>
        <p:txBody>
          <a:bodyPr wrap="square" rtlCol="0">
            <a:spAutoFit/>
          </a:bodyPr>
          <a:lstStyle/>
          <a:p>
            <a:r>
              <a:rPr lang="en-GB" sz="2400" dirty="0"/>
              <a:t>The horse drawn harvester</a:t>
            </a:r>
          </a:p>
        </p:txBody>
      </p:sp>
      <p:pic>
        <p:nvPicPr>
          <p:cNvPr id="10" name="Picture 9"/>
          <p:cNvPicPr>
            <a:picLocks noChangeAspect="1"/>
          </p:cNvPicPr>
          <p:nvPr/>
        </p:nvPicPr>
        <p:blipFill>
          <a:blip r:embed="rId4"/>
          <a:stretch>
            <a:fillRect/>
          </a:stretch>
        </p:blipFill>
        <p:spPr>
          <a:xfrm>
            <a:off x="5004048" y="4221088"/>
            <a:ext cx="2846090" cy="1894231"/>
          </a:xfrm>
          <a:prstGeom prst="rect">
            <a:avLst/>
          </a:prstGeom>
        </p:spPr>
      </p:pic>
    </p:spTree>
    <p:extLst>
      <p:ext uri="{BB962C8B-B14F-4D97-AF65-F5344CB8AC3E}">
        <p14:creationId xmlns:p14="http://schemas.microsoft.com/office/powerpoint/2010/main" val="2753222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556792"/>
            <a:ext cx="8712968"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One person could now do the work that many had done previously many agricultural labourers did not have work</a:t>
            </a:r>
          </a:p>
          <a:p>
            <a:pPr marL="342900" indent="-342900">
              <a:spcBef>
                <a:spcPts val="600"/>
              </a:spcBef>
              <a:spcAft>
                <a:spcPts val="600"/>
              </a:spcAft>
              <a:buFont typeface="Arial" panose="020B0604020202020204" pitchFamily="34" charset="0"/>
              <a:buChar char="•"/>
            </a:pPr>
            <a:r>
              <a:rPr lang="en-GB" sz="2400" dirty="0"/>
              <a:t>The problem was made worse with the development of enclosure</a:t>
            </a:r>
          </a:p>
          <a:p>
            <a:pPr marL="342900" indent="-342900">
              <a:spcBef>
                <a:spcPts val="600"/>
              </a:spcBef>
              <a:spcAft>
                <a:spcPts val="600"/>
              </a:spcAft>
              <a:buFont typeface="Arial" panose="020B0604020202020204" pitchFamily="34" charset="0"/>
              <a:buChar char="•"/>
            </a:pPr>
            <a:r>
              <a:rPr lang="en-GB" sz="2400" dirty="0"/>
              <a:t>This was the process by which large landowners took over and ‘enclosed’ the open field systems and common land that had existed previously</a:t>
            </a:r>
          </a:p>
          <a:p>
            <a:pPr marL="342900" indent="-342900">
              <a:spcBef>
                <a:spcPts val="600"/>
              </a:spcBef>
              <a:spcAft>
                <a:spcPts val="600"/>
              </a:spcAft>
              <a:buFont typeface="Arial" panose="020B0604020202020204" pitchFamily="34" charset="0"/>
              <a:buChar char="•"/>
            </a:pPr>
            <a:r>
              <a:rPr lang="en-GB" sz="2400" dirty="0"/>
              <a:t>Thus there were large numbers of people who were no longer needed to farm the land</a:t>
            </a:r>
          </a:p>
          <a:p>
            <a:pPr marL="342900" indent="-342900">
              <a:spcBef>
                <a:spcPts val="600"/>
              </a:spcBef>
              <a:spcAft>
                <a:spcPts val="600"/>
              </a:spcAft>
              <a:buFont typeface="Arial" panose="020B0604020202020204" pitchFamily="34" charset="0"/>
              <a:buChar char="•"/>
            </a:pPr>
            <a:r>
              <a:rPr lang="en-GB" sz="2400" dirty="0"/>
              <a:t>This large unemployed workforce either need to fall back onto the Poor Law or try to find work elsewhere</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Agricultural Revolution</a:t>
            </a:r>
          </a:p>
        </p:txBody>
      </p:sp>
      <p:sp>
        <p:nvSpPr>
          <p:cNvPr id="8" name="TextBox 7"/>
          <p:cNvSpPr txBox="1"/>
          <p:nvPr/>
        </p:nvSpPr>
        <p:spPr>
          <a:xfrm>
            <a:off x="5940152" y="6237312"/>
            <a:ext cx="3096344" cy="369332"/>
          </a:xfrm>
          <a:prstGeom prst="rect">
            <a:avLst/>
          </a:prstGeom>
          <a:noFill/>
        </p:spPr>
        <p:txBody>
          <a:bodyPr wrap="square" rtlCol="0">
            <a:spAutoFit/>
          </a:bodyPr>
          <a:lstStyle/>
          <a:p>
            <a:r>
              <a:rPr lang="en-GB" dirty="0"/>
              <a:t>(Based on Thompson, 1976)</a:t>
            </a:r>
          </a:p>
        </p:txBody>
      </p:sp>
    </p:spTree>
    <p:extLst>
      <p:ext uri="{BB962C8B-B14F-4D97-AF65-F5344CB8AC3E}">
        <p14:creationId xmlns:p14="http://schemas.microsoft.com/office/powerpoint/2010/main" val="4159956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412776"/>
            <a:ext cx="8712968" cy="20928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This large, unemployed workforce encouraged other inventors and entrepreneurs to develop new ways of working</a:t>
            </a:r>
          </a:p>
          <a:p>
            <a:pPr marL="342900" indent="-342900">
              <a:spcBef>
                <a:spcPts val="600"/>
              </a:spcBef>
              <a:spcAft>
                <a:spcPts val="600"/>
              </a:spcAft>
              <a:buFont typeface="Arial" panose="020B0604020202020204" pitchFamily="34" charset="0"/>
              <a:buChar char="•"/>
            </a:pPr>
            <a:r>
              <a:rPr lang="en-GB" sz="2400" dirty="0"/>
              <a:t>Even before the Industrial Revolution of the late 18</a:t>
            </a:r>
            <a:r>
              <a:rPr lang="en-GB" sz="2400" baseline="30000" dirty="0"/>
              <a:t>th</a:t>
            </a:r>
            <a:r>
              <a:rPr lang="en-GB" sz="2400" dirty="0"/>
              <a:t> and the 19</a:t>
            </a:r>
            <a:r>
              <a:rPr lang="en-GB" sz="2400" baseline="30000" dirty="0"/>
              <a:t>th</a:t>
            </a:r>
            <a:r>
              <a:rPr lang="en-GB" sz="2400" dirty="0"/>
              <a:t> century, entrepreneurs were taking advantage of a number of factors such as;  </a:t>
            </a:r>
          </a:p>
        </p:txBody>
      </p:sp>
      <p:sp>
        <p:nvSpPr>
          <p:cNvPr id="2" name="TextBox 1"/>
          <p:cNvSpPr txBox="1"/>
          <p:nvPr/>
        </p:nvSpPr>
        <p:spPr>
          <a:xfrm>
            <a:off x="251520" y="764704"/>
            <a:ext cx="5760640" cy="461665"/>
          </a:xfrm>
          <a:prstGeom prst="rect">
            <a:avLst/>
          </a:prstGeom>
          <a:noFill/>
        </p:spPr>
        <p:txBody>
          <a:bodyPr wrap="square" rtlCol="0">
            <a:spAutoFit/>
          </a:bodyPr>
          <a:lstStyle/>
          <a:p>
            <a:r>
              <a:rPr lang="en-GB" sz="2400" b="1" dirty="0"/>
              <a:t>The Lead up to 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sp>
        <p:nvSpPr>
          <p:cNvPr id="4" name="TextBox 3"/>
          <p:cNvSpPr txBox="1"/>
          <p:nvPr/>
        </p:nvSpPr>
        <p:spPr>
          <a:xfrm>
            <a:off x="1115616" y="3505657"/>
            <a:ext cx="7632848" cy="2862322"/>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The growth in wealth caused by colonisation and the refinement of banking and commerce</a:t>
            </a:r>
          </a:p>
          <a:p>
            <a:pPr marL="342900" indent="-342900">
              <a:spcBef>
                <a:spcPts val="600"/>
              </a:spcBef>
              <a:spcAft>
                <a:spcPts val="600"/>
              </a:spcAft>
              <a:buFont typeface="Arial" panose="020B0604020202020204" pitchFamily="34" charset="0"/>
              <a:buChar char="•"/>
            </a:pPr>
            <a:r>
              <a:rPr lang="en-GB" sz="2000" dirty="0"/>
              <a:t>The growth of national and international markets supported by faster shipping</a:t>
            </a:r>
          </a:p>
          <a:p>
            <a:pPr marL="342900" indent="-342900">
              <a:spcBef>
                <a:spcPts val="600"/>
              </a:spcBef>
              <a:spcAft>
                <a:spcPts val="600"/>
              </a:spcAft>
              <a:buFont typeface="Arial" panose="020B0604020202020204" pitchFamily="34" charset="0"/>
              <a:buChar char="•"/>
            </a:pPr>
            <a:r>
              <a:rPr lang="en-GB" sz="2000" dirty="0"/>
              <a:t>The creation and invention of new products, and</a:t>
            </a:r>
          </a:p>
          <a:p>
            <a:pPr marL="342900" indent="-342900">
              <a:spcBef>
                <a:spcPts val="600"/>
              </a:spcBef>
              <a:spcAft>
                <a:spcPts val="600"/>
              </a:spcAft>
              <a:buFont typeface="Arial" panose="020B0604020202020204" pitchFamily="34" charset="0"/>
              <a:buChar char="•"/>
            </a:pPr>
            <a:r>
              <a:rPr lang="en-GB" sz="2000" dirty="0"/>
              <a:t>The development of new technologies</a:t>
            </a:r>
          </a:p>
          <a:p>
            <a:pPr marL="342900" indent="-342900">
              <a:spcBef>
                <a:spcPts val="600"/>
              </a:spcBef>
              <a:spcAft>
                <a:spcPts val="600"/>
              </a:spcAft>
              <a:buFont typeface="Arial" panose="020B0604020202020204" pitchFamily="34" charset="0"/>
              <a:buChar char="•"/>
            </a:pPr>
            <a:endParaRPr lang="en-GB" sz="2000" dirty="0"/>
          </a:p>
        </p:txBody>
      </p:sp>
      <p:sp>
        <p:nvSpPr>
          <p:cNvPr id="8" name="TextBox 7"/>
          <p:cNvSpPr txBox="1"/>
          <p:nvPr/>
        </p:nvSpPr>
        <p:spPr>
          <a:xfrm>
            <a:off x="5940152" y="6237312"/>
            <a:ext cx="3096344" cy="369332"/>
          </a:xfrm>
          <a:prstGeom prst="rect">
            <a:avLst/>
          </a:prstGeom>
          <a:noFill/>
        </p:spPr>
        <p:txBody>
          <a:bodyPr wrap="square" rtlCol="0">
            <a:spAutoFit/>
          </a:bodyPr>
          <a:lstStyle/>
          <a:p>
            <a:r>
              <a:rPr lang="en-GB" dirty="0"/>
              <a:t>(Based on </a:t>
            </a:r>
            <a:r>
              <a:rPr lang="en-GB" dirty="0" err="1"/>
              <a:t>Hobsbawm</a:t>
            </a:r>
            <a:r>
              <a:rPr lang="en-GB" dirty="0"/>
              <a:t>, 1962)</a:t>
            </a:r>
          </a:p>
        </p:txBody>
      </p:sp>
    </p:spTree>
    <p:extLst>
      <p:ext uri="{BB962C8B-B14F-4D97-AF65-F5344CB8AC3E}">
        <p14:creationId xmlns:p14="http://schemas.microsoft.com/office/powerpoint/2010/main" val="3969087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build="p"/>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556792"/>
            <a:ext cx="8712968" cy="387798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Key features of the Industrial Revolution included the creation of the factory system</a:t>
            </a:r>
          </a:p>
          <a:p>
            <a:pPr marL="342900" indent="-342900">
              <a:spcBef>
                <a:spcPts val="600"/>
              </a:spcBef>
              <a:spcAft>
                <a:spcPts val="600"/>
              </a:spcAft>
              <a:buFont typeface="Arial" panose="020B0604020202020204" pitchFamily="34" charset="0"/>
              <a:buChar char="•"/>
            </a:pPr>
            <a:r>
              <a:rPr lang="en-GB" sz="2400" dirty="0"/>
              <a:t>This took workers in industry such as textiles who had been weaving in their own cottages and employed them in massive factories</a:t>
            </a:r>
          </a:p>
          <a:p>
            <a:pPr marL="342900" indent="-342900">
              <a:spcBef>
                <a:spcPts val="600"/>
              </a:spcBef>
              <a:spcAft>
                <a:spcPts val="600"/>
              </a:spcAft>
              <a:buFont typeface="Arial" panose="020B0604020202020204" pitchFamily="34" charset="0"/>
              <a:buChar char="•"/>
            </a:pPr>
            <a:r>
              <a:rPr lang="en-GB" sz="2400" dirty="0"/>
              <a:t>This minimised costs and maximised output and therefore profit</a:t>
            </a:r>
          </a:p>
          <a:p>
            <a:pPr marL="342900" indent="-342900">
              <a:spcBef>
                <a:spcPts val="600"/>
              </a:spcBef>
              <a:spcAft>
                <a:spcPts val="600"/>
              </a:spcAft>
              <a:buFont typeface="Arial" panose="020B0604020202020204" pitchFamily="34" charset="0"/>
              <a:buChar char="•"/>
            </a:pPr>
            <a:r>
              <a:rPr lang="en-GB" sz="2400" dirty="0"/>
              <a:t>The early factories were often power by water-power but the invention of the steam engine meant that factory became both more efficient and more dangerous places to work</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sp>
        <p:nvSpPr>
          <p:cNvPr id="8" name="TextBox 7"/>
          <p:cNvSpPr txBox="1"/>
          <p:nvPr/>
        </p:nvSpPr>
        <p:spPr>
          <a:xfrm>
            <a:off x="5940152" y="6237312"/>
            <a:ext cx="3096344" cy="369332"/>
          </a:xfrm>
          <a:prstGeom prst="rect">
            <a:avLst/>
          </a:prstGeom>
          <a:noFill/>
        </p:spPr>
        <p:txBody>
          <a:bodyPr wrap="square" rtlCol="0">
            <a:spAutoFit/>
          </a:bodyPr>
          <a:lstStyle/>
          <a:p>
            <a:r>
              <a:rPr lang="en-GB" dirty="0"/>
              <a:t>(Based on </a:t>
            </a:r>
            <a:r>
              <a:rPr lang="en-GB" dirty="0" err="1"/>
              <a:t>Hobsbawm</a:t>
            </a:r>
            <a:r>
              <a:rPr lang="en-GB" dirty="0"/>
              <a:t>, 1962)</a:t>
            </a:r>
          </a:p>
        </p:txBody>
      </p:sp>
    </p:spTree>
    <p:extLst>
      <p:ext uri="{BB962C8B-B14F-4D97-AF65-F5344CB8AC3E}">
        <p14:creationId xmlns:p14="http://schemas.microsoft.com/office/powerpoint/2010/main" val="4008000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556792"/>
            <a:ext cx="8712968"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rise of the Factory system created a whole range of new, often menial and low paid work. For example do you know what these jobs involved;</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sp>
        <p:nvSpPr>
          <p:cNvPr id="4" name="TextBox 3"/>
          <p:cNvSpPr txBox="1"/>
          <p:nvPr/>
        </p:nvSpPr>
        <p:spPr>
          <a:xfrm>
            <a:off x="1115616" y="3068960"/>
            <a:ext cx="585333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A knocker upper?</a:t>
            </a:r>
          </a:p>
        </p:txBody>
      </p:sp>
      <p:pic>
        <p:nvPicPr>
          <p:cNvPr id="6" name="Picture 5">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32848" y="3026589"/>
            <a:ext cx="494784" cy="494784"/>
          </a:xfrm>
          <a:prstGeom prst="rect">
            <a:avLst/>
          </a:prstGeom>
        </p:spPr>
      </p:pic>
      <p:sp>
        <p:nvSpPr>
          <p:cNvPr id="11" name="TextBox 10"/>
          <p:cNvSpPr txBox="1"/>
          <p:nvPr/>
        </p:nvSpPr>
        <p:spPr>
          <a:xfrm>
            <a:off x="1115616" y="3606115"/>
            <a:ext cx="585333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A </a:t>
            </a:r>
            <a:r>
              <a:rPr lang="en-GB" sz="2400" dirty="0" err="1"/>
              <a:t>sagger</a:t>
            </a:r>
            <a:r>
              <a:rPr lang="en-GB" sz="2400" dirty="0"/>
              <a:t> maker’s bottom knocker?</a:t>
            </a:r>
          </a:p>
        </p:txBody>
      </p:sp>
      <p:pic>
        <p:nvPicPr>
          <p:cNvPr id="12" name="Picture 11">
            <a:hlinkClick r:id="rId5"/>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42120" y="3563744"/>
            <a:ext cx="494784" cy="494784"/>
          </a:xfrm>
          <a:prstGeom prst="rect">
            <a:avLst/>
          </a:prstGeom>
        </p:spPr>
      </p:pic>
      <p:sp>
        <p:nvSpPr>
          <p:cNvPr id="13" name="TextBox 12"/>
          <p:cNvSpPr txBox="1"/>
          <p:nvPr/>
        </p:nvSpPr>
        <p:spPr>
          <a:xfrm>
            <a:off x="1115616" y="4153399"/>
            <a:ext cx="7581528"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A </a:t>
            </a:r>
            <a:r>
              <a:rPr lang="en-GB" sz="2400" dirty="0">
                <a:hlinkClick r:id="rId6"/>
              </a:rPr>
              <a:t>pure finder</a:t>
            </a:r>
            <a:r>
              <a:rPr lang="en-GB" sz="2400" dirty="0"/>
              <a:t>? (Henry Mayhew (1851 </a:t>
            </a:r>
            <a:r>
              <a:rPr lang="en-GB" sz="2400" i="1" dirty="0"/>
              <a:t>cited in </a:t>
            </a:r>
            <a:r>
              <a:rPr lang="en-GB" sz="2400" dirty="0"/>
              <a:t>Maxwell, 1978)</a:t>
            </a:r>
          </a:p>
        </p:txBody>
      </p:sp>
      <p:sp>
        <p:nvSpPr>
          <p:cNvPr id="15" name="TextBox 14"/>
          <p:cNvSpPr txBox="1"/>
          <p:nvPr/>
        </p:nvSpPr>
        <p:spPr>
          <a:xfrm>
            <a:off x="1132044" y="5055567"/>
            <a:ext cx="585333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A navvy?</a:t>
            </a:r>
          </a:p>
        </p:txBody>
      </p:sp>
      <p:pic>
        <p:nvPicPr>
          <p:cNvPr id="16" name="Picture 15">
            <a:hlinkClick r:id="rId7"/>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58548" y="5013196"/>
            <a:ext cx="494784" cy="494784"/>
          </a:xfrm>
          <a:prstGeom prst="rect">
            <a:avLst/>
          </a:prstGeom>
        </p:spPr>
      </p:pic>
    </p:spTree>
    <p:extLst>
      <p:ext uri="{BB962C8B-B14F-4D97-AF65-F5344CB8AC3E}">
        <p14:creationId xmlns:p14="http://schemas.microsoft.com/office/powerpoint/2010/main" val="2679165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4" grpId="0"/>
      <p:bldP spid="11" grpId="0"/>
      <p:bldP spid="13" grpId="0"/>
      <p:bldP spid="1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pic>
        <p:nvPicPr>
          <p:cNvPr id="4" name="Picture 3"/>
          <p:cNvPicPr>
            <a:picLocks noChangeAspect="1"/>
          </p:cNvPicPr>
          <p:nvPr/>
        </p:nvPicPr>
        <p:blipFill>
          <a:blip r:embed="rId3"/>
          <a:stretch>
            <a:fillRect/>
          </a:stretch>
        </p:blipFill>
        <p:spPr>
          <a:xfrm>
            <a:off x="1403648" y="1484784"/>
            <a:ext cx="6264696" cy="4472993"/>
          </a:xfrm>
          <a:prstGeom prst="rect">
            <a:avLst/>
          </a:prstGeom>
        </p:spPr>
      </p:pic>
    </p:spTree>
    <p:extLst>
      <p:ext uri="{BB962C8B-B14F-4D97-AF65-F5344CB8AC3E}">
        <p14:creationId xmlns:p14="http://schemas.microsoft.com/office/powerpoint/2010/main" val="3596878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133164" y="1556792"/>
            <a:ext cx="8712968" cy="335476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The use of steam power increased the demand for coal and iron, both of which had been produced before but now needed to be produced on ‘industrial’ scales</a:t>
            </a:r>
          </a:p>
          <a:p>
            <a:pPr marL="342900" indent="-342900">
              <a:spcBef>
                <a:spcPts val="600"/>
              </a:spcBef>
              <a:spcAft>
                <a:spcPts val="600"/>
              </a:spcAft>
              <a:buFont typeface="Arial" panose="020B0604020202020204" pitchFamily="34" charset="0"/>
              <a:buChar char="•"/>
            </a:pPr>
            <a:r>
              <a:rPr lang="en-GB" sz="2400" dirty="0"/>
              <a:t>Conditions in the coal mines and iron foundries were usually worse than those in the factories</a:t>
            </a:r>
          </a:p>
          <a:p>
            <a:pPr marL="342900" indent="-342900">
              <a:spcBef>
                <a:spcPts val="600"/>
              </a:spcBef>
              <a:spcAft>
                <a:spcPts val="600"/>
              </a:spcAft>
              <a:buFont typeface="Arial" panose="020B0604020202020204" pitchFamily="34" charset="0"/>
              <a:buChar char="•"/>
            </a:pPr>
            <a:r>
              <a:rPr lang="en-GB" sz="2400" dirty="0"/>
              <a:t>In all of the new industries conditions were noisy, dangerous and de-humanising leading to theories such as anomie and reification that we looked at in Theme 3</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sp>
        <p:nvSpPr>
          <p:cNvPr id="6" name="TextBox 5"/>
          <p:cNvSpPr txBox="1"/>
          <p:nvPr/>
        </p:nvSpPr>
        <p:spPr>
          <a:xfrm>
            <a:off x="5940152" y="6237312"/>
            <a:ext cx="3096344" cy="369332"/>
          </a:xfrm>
          <a:prstGeom prst="rect">
            <a:avLst/>
          </a:prstGeom>
          <a:noFill/>
        </p:spPr>
        <p:txBody>
          <a:bodyPr wrap="square" rtlCol="0">
            <a:spAutoFit/>
          </a:bodyPr>
          <a:lstStyle/>
          <a:p>
            <a:r>
              <a:rPr lang="en-GB" dirty="0"/>
              <a:t>(Based on </a:t>
            </a:r>
            <a:r>
              <a:rPr lang="en-GB" dirty="0" err="1"/>
              <a:t>Hobsbawm</a:t>
            </a:r>
            <a:r>
              <a:rPr lang="en-GB" dirty="0"/>
              <a:t>, 1962)</a:t>
            </a:r>
          </a:p>
        </p:txBody>
      </p:sp>
    </p:spTree>
    <p:extLst>
      <p:ext uri="{BB962C8B-B14F-4D97-AF65-F5344CB8AC3E}">
        <p14:creationId xmlns:p14="http://schemas.microsoft.com/office/powerpoint/2010/main" val="107907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pic>
        <p:nvPicPr>
          <p:cNvPr id="4" name="Picture 3"/>
          <p:cNvPicPr>
            <a:picLocks noChangeAspect="1"/>
          </p:cNvPicPr>
          <p:nvPr/>
        </p:nvPicPr>
        <p:blipFill>
          <a:blip r:embed="rId3"/>
          <a:stretch>
            <a:fillRect/>
          </a:stretch>
        </p:blipFill>
        <p:spPr>
          <a:xfrm>
            <a:off x="51681" y="1440225"/>
            <a:ext cx="3856062" cy="2821936"/>
          </a:xfrm>
          <a:prstGeom prst="rect">
            <a:avLst/>
          </a:prstGeom>
        </p:spPr>
      </p:pic>
      <p:pic>
        <p:nvPicPr>
          <p:cNvPr id="5" name="Picture 4"/>
          <p:cNvPicPr>
            <a:picLocks noChangeAspect="1"/>
          </p:cNvPicPr>
          <p:nvPr/>
        </p:nvPicPr>
        <p:blipFill>
          <a:blip r:embed="rId4"/>
          <a:stretch>
            <a:fillRect/>
          </a:stretch>
        </p:blipFill>
        <p:spPr>
          <a:xfrm>
            <a:off x="1115616" y="2177415"/>
            <a:ext cx="6013145" cy="2308076"/>
          </a:xfrm>
          <a:prstGeom prst="rect">
            <a:avLst/>
          </a:prstGeom>
        </p:spPr>
      </p:pic>
      <p:pic>
        <p:nvPicPr>
          <p:cNvPr id="6" name="Picture 5"/>
          <p:cNvPicPr>
            <a:picLocks noChangeAspect="1"/>
          </p:cNvPicPr>
          <p:nvPr/>
        </p:nvPicPr>
        <p:blipFill>
          <a:blip r:embed="rId5"/>
          <a:stretch>
            <a:fillRect/>
          </a:stretch>
        </p:blipFill>
        <p:spPr>
          <a:xfrm>
            <a:off x="2242389" y="1916832"/>
            <a:ext cx="4864174" cy="3692350"/>
          </a:xfrm>
          <a:prstGeom prst="rect">
            <a:avLst/>
          </a:prstGeom>
        </p:spPr>
      </p:pic>
      <p:pic>
        <p:nvPicPr>
          <p:cNvPr id="8" name="Picture 7"/>
          <p:cNvPicPr>
            <a:picLocks noChangeAspect="1"/>
          </p:cNvPicPr>
          <p:nvPr/>
        </p:nvPicPr>
        <p:blipFill>
          <a:blip r:embed="rId6"/>
          <a:stretch>
            <a:fillRect/>
          </a:stretch>
        </p:blipFill>
        <p:spPr>
          <a:xfrm>
            <a:off x="4422448" y="1916832"/>
            <a:ext cx="3352006" cy="4555681"/>
          </a:xfrm>
          <a:prstGeom prst="rect">
            <a:avLst/>
          </a:prstGeom>
        </p:spPr>
      </p:pic>
    </p:spTree>
    <p:extLst>
      <p:ext uri="{BB962C8B-B14F-4D97-AF65-F5344CB8AC3E}">
        <p14:creationId xmlns:p14="http://schemas.microsoft.com/office/powerpoint/2010/main" val="327891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51520" y="1484784"/>
            <a:ext cx="8712968"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The cotton factories were tightly packed with moving machinery, without guards.  </a:t>
            </a:r>
          </a:p>
          <a:p>
            <a:pPr marL="342900" indent="-342900">
              <a:spcBef>
                <a:spcPts val="600"/>
              </a:spcBef>
              <a:spcAft>
                <a:spcPts val="600"/>
              </a:spcAft>
              <a:buFont typeface="Arial" panose="020B0604020202020204" pitchFamily="34" charset="0"/>
              <a:buChar char="•"/>
            </a:pPr>
            <a:r>
              <a:rPr lang="en-GB" sz="2000" dirty="0"/>
              <a:t>There were moving belts everywhere which could catch a woman’s hair and scalp her. </a:t>
            </a:r>
          </a:p>
          <a:p>
            <a:pPr marL="342900" indent="-342900">
              <a:spcBef>
                <a:spcPts val="600"/>
              </a:spcBef>
              <a:spcAft>
                <a:spcPts val="600"/>
              </a:spcAft>
              <a:buFont typeface="Arial" panose="020B0604020202020204" pitchFamily="34" charset="0"/>
              <a:buChar char="•"/>
            </a:pPr>
            <a:r>
              <a:rPr lang="en-GB" sz="2000" dirty="0"/>
              <a:t>A worker who leant over to adjust a spindle risked losing a finger or a hand, or worse. </a:t>
            </a:r>
          </a:p>
          <a:p>
            <a:pPr marL="342900" indent="-342900">
              <a:spcBef>
                <a:spcPts val="600"/>
              </a:spcBef>
              <a:spcAft>
                <a:spcPts val="600"/>
              </a:spcAft>
              <a:buFont typeface="Arial" panose="020B0604020202020204" pitchFamily="34" charset="0"/>
              <a:buChar char="•"/>
            </a:pPr>
            <a:r>
              <a:rPr lang="en-GB" sz="2000" dirty="0"/>
              <a:t>Children were employed to clear faults, and accumulated dust, from underneath the machines. </a:t>
            </a:r>
          </a:p>
          <a:p>
            <a:pPr marL="342900" indent="-342900">
              <a:spcBef>
                <a:spcPts val="600"/>
              </a:spcBef>
              <a:spcAft>
                <a:spcPts val="600"/>
              </a:spcAft>
              <a:buFont typeface="Arial" panose="020B0604020202020204" pitchFamily="34" charset="0"/>
              <a:buChar char="•"/>
            </a:pPr>
            <a:r>
              <a:rPr lang="en-GB" sz="2000" dirty="0"/>
              <a:t>They often lost concentration, or fell asleep, with terrible results. </a:t>
            </a:r>
          </a:p>
          <a:p>
            <a:pPr marL="342900" indent="-342900">
              <a:spcBef>
                <a:spcPts val="600"/>
              </a:spcBef>
              <a:spcAft>
                <a:spcPts val="600"/>
              </a:spcAft>
              <a:buFont typeface="Arial" panose="020B0604020202020204" pitchFamily="34" charset="0"/>
              <a:buChar char="•"/>
            </a:pPr>
            <a:r>
              <a:rPr lang="en-GB" sz="2000" dirty="0"/>
              <a:t>The appalling clatter of a weaving or spinning shed led to occupational deafness</a:t>
            </a:r>
          </a:p>
        </p:txBody>
      </p:sp>
      <p:sp>
        <p:nvSpPr>
          <p:cNvPr id="2" name="TextBox 1"/>
          <p:cNvSpPr txBox="1"/>
          <p:nvPr/>
        </p:nvSpPr>
        <p:spPr>
          <a:xfrm>
            <a:off x="251520" y="735086"/>
            <a:ext cx="5760640" cy="461665"/>
          </a:xfrm>
          <a:prstGeom prst="rect">
            <a:avLst/>
          </a:prstGeom>
          <a:noFill/>
        </p:spPr>
        <p:txBody>
          <a:bodyPr wrap="square" rtlCol="0">
            <a:spAutoFit/>
          </a:bodyPr>
          <a:lstStyle/>
          <a:p>
            <a:r>
              <a:rPr lang="en-GB" sz="2400" b="1" dirty="0"/>
              <a:t>Industrial Injuries</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sp>
        <p:nvSpPr>
          <p:cNvPr id="6" name="TextBox 5"/>
          <p:cNvSpPr txBox="1"/>
          <p:nvPr/>
        </p:nvSpPr>
        <p:spPr>
          <a:xfrm>
            <a:off x="5220072" y="6237312"/>
            <a:ext cx="3816424" cy="646331"/>
          </a:xfrm>
          <a:prstGeom prst="rect">
            <a:avLst/>
          </a:prstGeom>
          <a:noFill/>
        </p:spPr>
        <p:txBody>
          <a:bodyPr wrap="square" rtlCol="0">
            <a:spAutoFit/>
          </a:bodyPr>
          <a:lstStyle/>
          <a:p>
            <a:r>
              <a:rPr lang="en-GB" dirty="0"/>
              <a:t>(Based on </a:t>
            </a:r>
            <a:r>
              <a:rPr lang="en-GB" dirty="0" err="1"/>
              <a:t>Bartrip</a:t>
            </a:r>
            <a:r>
              <a:rPr lang="en-GB" dirty="0"/>
              <a:t> &amp; </a:t>
            </a:r>
            <a:r>
              <a:rPr lang="en-GB" dirty="0" err="1"/>
              <a:t>Fenn</a:t>
            </a:r>
            <a:r>
              <a:rPr lang="en-GB" dirty="0"/>
              <a:t>, 1990, British Library, no date)</a:t>
            </a:r>
          </a:p>
        </p:txBody>
      </p:sp>
    </p:spTree>
    <p:extLst>
      <p:ext uri="{BB962C8B-B14F-4D97-AF65-F5344CB8AC3E}">
        <p14:creationId xmlns:p14="http://schemas.microsoft.com/office/powerpoint/2010/main" val="1563067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51520" y="1484784"/>
            <a:ext cx="8712968" cy="44012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The coal mines were liable to explosions and flooding</a:t>
            </a:r>
          </a:p>
          <a:p>
            <a:pPr marL="342900" indent="-342900">
              <a:spcBef>
                <a:spcPts val="600"/>
              </a:spcBef>
              <a:spcAft>
                <a:spcPts val="600"/>
              </a:spcAft>
              <a:buFont typeface="Arial" panose="020B0604020202020204" pitchFamily="34" charset="0"/>
              <a:buChar char="•"/>
            </a:pPr>
            <a:r>
              <a:rPr lang="en-GB" sz="2000" dirty="0"/>
              <a:t>For example the explosion at </a:t>
            </a:r>
            <a:r>
              <a:rPr lang="en-GB" sz="2000" dirty="0" err="1"/>
              <a:t>Senghenydd</a:t>
            </a:r>
            <a:r>
              <a:rPr lang="en-GB" sz="2000" dirty="0"/>
              <a:t> colliery near Caerphilly in 1913 killed 439 miners</a:t>
            </a:r>
          </a:p>
          <a:p>
            <a:pPr marL="342900" indent="-342900">
              <a:spcBef>
                <a:spcPts val="600"/>
              </a:spcBef>
              <a:spcAft>
                <a:spcPts val="600"/>
              </a:spcAft>
              <a:buFont typeface="Arial" panose="020B0604020202020204" pitchFamily="34" charset="0"/>
              <a:buChar char="•"/>
            </a:pPr>
            <a:r>
              <a:rPr lang="en-GB" sz="2000" dirty="0"/>
              <a:t>Other examples include match factories, where the women workers were exposed to phosphorous, they suffered from ‘</a:t>
            </a:r>
            <a:r>
              <a:rPr lang="en-GB" sz="2000" dirty="0">
                <a:hlinkClick r:id="rId2"/>
              </a:rPr>
              <a:t>Phossy Jaw</a:t>
            </a:r>
            <a:r>
              <a:rPr lang="en-GB" sz="2000" dirty="0"/>
              <a:t>’</a:t>
            </a:r>
          </a:p>
          <a:p>
            <a:pPr marL="342900" indent="-342900">
              <a:spcBef>
                <a:spcPts val="600"/>
              </a:spcBef>
              <a:spcAft>
                <a:spcPts val="600"/>
              </a:spcAft>
              <a:buFont typeface="Arial" panose="020B0604020202020204" pitchFamily="34" charset="0"/>
              <a:buChar char="•"/>
            </a:pPr>
            <a:r>
              <a:rPr lang="en-GB" sz="2000" dirty="0"/>
              <a:t>Workers in match factories developed unbearable abscesses in their mouths, leading to facial disfigurement and sometimes fatal brain damage. In addition, the gums developed an eerie greenish white ‘glow’ in the dark. (Issac, 2018)</a:t>
            </a:r>
          </a:p>
          <a:p>
            <a:pPr marL="342900" indent="-342900">
              <a:spcBef>
                <a:spcPts val="600"/>
              </a:spcBef>
              <a:spcAft>
                <a:spcPts val="600"/>
              </a:spcAft>
              <a:buFont typeface="Arial" panose="020B0604020202020204" pitchFamily="34" charset="0"/>
              <a:buChar char="•"/>
            </a:pPr>
            <a:r>
              <a:rPr lang="en-GB" sz="2000" dirty="0"/>
              <a:t>A parliamentary report of 1832 stated that injured workers were ‘abandoned from the moment that an accident occurs; their wages are stopped, no medical attendance is provided, and whatever the extent of the injury, no compensation is afforded’ (Sadler, 1832)</a:t>
            </a:r>
          </a:p>
        </p:txBody>
      </p:sp>
      <p:sp>
        <p:nvSpPr>
          <p:cNvPr id="2" name="TextBox 1"/>
          <p:cNvSpPr txBox="1"/>
          <p:nvPr/>
        </p:nvSpPr>
        <p:spPr>
          <a:xfrm>
            <a:off x="251520" y="735086"/>
            <a:ext cx="5760640" cy="461665"/>
          </a:xfrm>
          <a:prstGeom prst="rect">
            <a:avLst/>
          </a:prstGeom>
          <a:noFill/>
        </p:spPr>
        <p:txBody>
          <a:bodyPr wrap="square" rtlCol="0">
            <a:spAutoFit/>
          </a:bodyPr>
          <a:lstStyle/>
          <a:p>
            <a:r>
              <a:rPr lang="en-GB" sz="2400" b="1" dirty="0"/>
              <a:t>Industrial Injuries</a:t>
            </a:r>
          </a:p>
        </p:txBody>
      </p:sp>
      <p:pic>
        <p:nvPicPr>
          <p:cNvPr id="7" name="Picture 6"/>
          <p:cNvPicPr>
            <a:picLocks noChangeAspect="1"/>
          </p:cNvPicPr>
          <p:nvPr/>
        </p:nvPicPr>
        <p:blipFill>
          <a:blip r:embed="rId3"/>
          <a:stretch>
            <a:fillRect/>
          </a:stretch>
        </p:blipFill>
        <p:spPr>
          <a:xfrm>
            <a:off x="-6229199" y="-5860031"/>
            <a:ext cx="2880000" cy="2160000"/>
          </a:xfrm>
          <a:prstGeom prst="rect">
            <a:avLst/>
          </a:prstGeom>
        </p:spPr>
      </p:pic>
    </p:spTree>
    <p:extLst>
      <p:ext uri="{BB962C8B-B14F-4D97-AF65-F5344CB8AC3E}">
        <p14:creationId xmlns:p14="http://schemas.microsoft.com/office/powerpoint/2010/main" val="2865730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374848" y="-27384"/>
            <a:ext cx="8229600" cy="864096"/>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A Brief History of Work</a:t>
            </a:r>
          </a:p>
        </p:txBody>
      </p:sp>
      <p:sp>
        <p:nvSpPr>
          <p:cNvPr id="5" name="TextBox 4"/>
          <p:cNvSpPr txBox="1"/>
          <p:nvPr/>
        </p:nvSpPr>
        <p:spPr>
          <a:xfrm>
            <a:off x="285835" y="1392812"/>
            <a:ext cx="8712968" cy="120032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Parliament tried to address the worst excesses of bad practice and a large number of Acts were passed to try to make work safer, including;</a:t>
            </a:r>
          </a:p>
        </p:txBody>
      </p:sp>
      <p:sp>
        <p:nvSpPr>
          <p:cNvPr id="2" name="TextBox 1"/>
          <p:cNvSpPr txBox="1"/>
          <p:nvPr/>
        </p:nvSpPr>
        <p:spPr>
          <a:xfrm>
            <a:off x="251520" y="908720"/>
            <a:ext cx="5760640" cy="461665"/>
          </a:xfrm>
          <a:prstGeom prst="rect">
            <a:avLst/>
          </a:prstGeom>
          <a:noFill/>
        </p:spPr>
        <p:txBody>
          <a:bodyPr wrap="square" rtlCol="0">
            <a:spAutoFit/>
          </a:bodyPr>
          <a:lstStyle/>
          <a:p>
            <a:r>
              <a:rPr lang="en-GB" sz="2400" b="1" dirty="0"/>
              <a:t>The  Industrial Revolution</a:t>
            </a:r>
          </a:p>
        </p:txBody>
      </p:sp>
      <p:pic>
        <p:nvPicPr>
          <p:cNvPr id="7" name="Picture 6"/>
          <p:cNvPicPr>
            <a:picLocks noChangeAspect="1"/>
          </p:cNvPicPr>
          <p:nvPr/>
        </p:nvPicPr>
        <p:blipFill>
          <a:blip r:embed="rId2"/>
          <a:stretch>
            <a:fillRect/>
          </a:stretch>
        </p:blipFill>
        <p:spPr>
          <a:xfrm>
            <a:off x="-6229199" y="-5860031"/>
            <a:ext cx="2880000" cy="2160000"/>
          </a:xfrm>
          <a:prstGeom prst="rect">
            <a:avLst/>
          </a:prstGeom>
        </p:spPr>
      </p:pic>
      <p:sp>
        <p:nvSpPr>
          <p:cNvPr id="8" name="TextBox 7"/>
          <p:cNvSpPr txBox="1"/>
          <p:nvPr/>
        </p:nvSpPr>
        <p:spPr>
          <a:xfrm>
            <a:off x="5940152" y="6237312"/>
            <a:ext cx="3096344" cy="369332"/>
          </a:xfrm>
          <a:prstGeom prst="rect">
            <a:avLst/>
          </a:prstGeom>
          <a:noFill/>
        </p:spPr>
        <p:txBody>
          <a:bodyPr wrap="square" rtlCol="0">
            <a:spAutoFit/>
          </a:bodyPr>
          <a:lstStyle/>
          <a:p>
            <a:r>
              <a:rPr lang="en-GB" dirty="0"/>
              <a:t>(UK Parliament, 2021)</a:t>
            </a:r>
          </a:p>
        </p:txBody>
      </p:sp>
      <p:sp>
        <p:nvSpPr>
          <p:cNvPr id="4" name="TextBox 3"/>
          <p:cNvSpPr txBox="1"/>
          <p:nvPr/>
        </p:nvSpPr>
        <p:spPr>
          <a:xfrm>
            <a:off x="899592" y="2627778"/>
            <a:ext cx="8352928" cy="3385542"/>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dirty="0"/>
              <a:t>Health and Morals of Apprentices Act 1802</a:t>
            </a:r>
          </a:p>
          <a:p>
            <a:pPr marL="285750" indent="-285750">
              <a:spcBef>
                <a:spcPts val="600"/>
              </a:spcBef>
              <a:spcAft>
                <a:spcPts val="600"/>
              </a:spcAft>
              <a:buFont typeface="Arial" panose="020B0604020202020204" pitchFamily="34" charset="0"/>
              <a:buChar char="•"/>
            </a:pPr>
            <a:r>
              <a:rPr lang="en-GB" dirty="0"/>
              <a:t>Cotton Mills Act 1819</a:t>
            </a:r>
          </a:p>
          <a:p>
            <a:pPr marL="285750" indent="-285750">
              <a:spcBef>
                <a:spcPts val="600"/>
              </a:spcBef>
              <a:spcAft>
                <a:spcPts val="600"/>
              </a:spcAft>
              <a:buFont typeface="Arial" panose="020B0604020202020204" pitchFamily="34" charset="0"/>
              <a:buChar char="•"/>
            </a:pPr>
            <a:r>
              <a:rPr lang="en-GB" dirty="0"/>
              <a:t>Factory Act 1831</a:t>
            </a:r>
          </a:p>
          <a:p>
            <a:pPr marL="285750" indent="-285750">
              <a:spcBef>
                <a:spcPts val="600"/>
              </a:spcBef>
              <a:spcAft>
                <a:spcPts val="600"/>
              </a:spcAft>
              <a:buFont typeface="Arial" panose="020B0604020202020204" pitchFamily="34" charset="0"/>
              <a:buChar char="•"/>
            </a:pPr>
            <a:r>
              <a:rPr lang="en-GB" dirty="0"/>
              <a:t>Factory Act 1833</a:t>
            </a:r>
          </a:p>
          <a:p>
            <a:pPr marL="285750" indent="-285750">
              <a:spcBef>
                <a:spcPts val="600"/>
              </a:spcBef>
              <a:spcAft>
                <a:spcPts val="600"/>
              </a:spcAft>
              <a:buFont typeface="Arial" panose="020B0604020202020204" pitchFamily="34" charset="0"/>
              <a:buChar char="•"/>
            </a:pPr>
            <a:r>
              <a:rPr lang="en-GB" dirty="0"/>
              <a:t>Chimney Sweeps Act 1840</a:t>
            </a:r>
          </a:p>
          <a:p>
            <a:pPr marL="285750" indent="-285750">
              <a:spcBef>
                <a:spcPts val="600"/>
              </a:spcBef>
              <a:spcAft>
                <a:spcPts val="600"/>
              </a:spcAft>
              <a:buFont typeface="Arial" panose="020B0604020202020204" pitchFamily="34" charset="0"/>
              <a:buChar char="•"/>
            </a:pPr>
            <a:r>
              <a:rPr lang="en-GB" dirty="0"/>
              <a:t>Factory Act 1844</a:t>
            </a:r>
          </a:p>
          <a:p>
            <a:pPr marL="285750" indent="-285750">
              <a:spcBef>
                <a:spcPts val="600"/>
              </a:spcBef>
              <a:spcAft>
                <a:spcPts val="600"/>
              </a:spcAft>
              <a:buFont typeface="Arial" panose="020B0604020202020204" pitchFamily="34" charset="0"/>
              <a:buChar char="•"/>
            </a:pPr>
            <a:r>
              <a:rPr lang="en-GB" dirty="0"/>
              <a:t>Factory Acts (Extension) Act 1867</a:t>
            </a:r>
          </a:p>
          <a:p>
            <a:pPr marL="285750" indent="-285750">
              <a:spcBef>
                <a:spcPts val="600"/>
              </a:spcBef>
              <a:spcAft>
                <a:spcPts val="600"/>
              </a:spcAft>
              <a:buFont typeface="Arial" panose="020B0604020202020204" pitchFamily="34" charset="0"/>
              <a:buChar char="•"/>
            </a:pPr>
            <a:r>
              <a:rPr lang="en-GB" dirty="0"/>
              <a:t>Factory Act 1891</a:t>
            </a:r>
          </a:p>
        </p:txBody>
      </p:sp>
    </p:spTree>
    <p:extLst>
      <p:ext uri="{BB962C8B-B14F-4D97-AF65-F5344CB8AC3E}">
        <p14:creationId xmlns:p14="http://schemas.microsoft.com/office/powerpoint/2010/main" val="294767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8" grpId="0"/>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714801"/>
          </a:xfrm>
        </p:spPr>
        <p:txBody>
          <a:bodyPr>
            <a:normAutofit fontScale="90000"/>
          </a:bodyPr>
          <a:lstStyle/>
          <a:p>
            <a:r>
              <a:rPr lang="en-GB" b="1" dirty="0"/>
              <a:t>References</a:t>
            </a:r>
          </a:p>
        </p:txBody>
      </p:sp>
      <p:sp>
        <p:nvSpPr>
          <p:cNvPr id="3" name="TextBox 2"/>
          <p:cNvSpPr txBox="1"/>
          <p:nvPr/>
        </p:nvSpPr>
        <p:spPr>
          <a:xfrm>
            <a:off x="251520" y="2994780"/>
            <a:ext cx="8505281" cy="338554"/>
          </a:xfrm>
          <a:prstGeom prst="rect">
            <a:avLst/>
          </a:prstGeom>
          <a:noFill/>
        </p:spPr>
        <p:txBody>
          <a:bodyPr wrap="square" rtlCol="0">
            <a:spAutoFit/>
          </a:bodyPr>
          <a:lstStyle/>
          <a:p>
            <a:r>
              <a:rPr lang="en-GB" sz="1600" dirty="0" err="1"/>
              <a:t>Hobsbawm</a:t>
            </a:r>
            <a:r>
              <a:rPr lang="en-GB" sz="1600" dirty="0"/>
              <a:t>, E.J. (1962) </a:t>
            </a:r>
            <a:r>
              <a:rPr lang="en-GB" sz="1600" i="1" dirty="0"/>
              <a:t>The Age of Revolution: Europe: 1789–1848</a:t>
            </a:r>
            <a:r>
              <a:rPr lang="en-GB" sz="1600" dirty="0"/>
              <a:t> London: Weidenfeld &amp; Nicholson</a:t>
            </a:r>
            <a:endParaRPr lang="en-GB" sz="1600" i="1" dirty="0"/>
          </a:p>
        </p:txBody>
      </p:sp>
      <p:sp>
        <p:nvSpPr>
          <p:cNvPr id="4" name="TextBox 3"/>
          <p:cNvSpPr txBox="1"/>
          <p:nvPr/>
        </p:nvSpPr>
        <p:spPr>
          <a:xfrm>
            <a:off x="219528" y="861448"/>
            <a:ext cx="8600944" cy="584775"/>
          </a:xfrm>
          <a:prstGeom prst="rect">
            <a:avLst/>
          </a:prstGeom>
          <a:noFill/>
        </p:spPr>
        <p:txBody>
          <a:bodyPr wrap="square" rtlCol="0">
            <a:spAutoFit/>
          </a:bodyPr>
          <a:lstStyle/>
          <a:p>
            <a:r>
              <a:rPr lang="en-GB" sz="1600" dirty="0" err="1"/>
              <a:t>Bartrip</a:t>
            </a:r>
            <a:r>
              <a:rPr lang="en-GB" sz="1600" dirty="0"/>
              <a:t>, P.W.J. &amp; </a:t>
            </a:r>
            <a:r>
              <a:rPr lang="en-GB" sz="1600" dirty="0" err="1"/>
              <a:t>Fenn</a:t>
            </a:r>
            <a:r>
              <a:rPr lang="en-GB" sz="1600" dirty="0"/>
              <a:t>, P.T.  (1990) ‘The Measurement of Safety: Factory Accident Statistics in Victorian and Edwardian Britain’ </a:t>
            </a:r>
            <a:r>
              <a:rPr lang="en-GB" sz="1600" i="1" dirty="0"/>
              <a:t>Historical Research</a:t>
            </a:r>
            <a:r>
              <a:rPr lang="en-GB" sz="1600" dirty="0"/>
              <a:t>, Volume 63, Issue 150,  Pages 58–72</a:t>
            </a:r>
          </a:p>
        </p:txBody>
      </p:sp>
      <p:sp>
        <p:nvSpPr>
          <p:cNvPr id="6" name="TextBox 5"/>
          <p:cNvSpPr txBox="1"/>
          <p:nvPr/>
        </p:nvSpPr>
        <p:spPr>
          <a:xfrm>
            <a:off x="251520" y="3464576"/>
            <a:ext cx="8068352" cy="338554"/>
          </a:xfrm>
          <a:prstGeom prst="rect">
            <a:avLst/>
          </a:prstGeom>
          <a:noFill/>
        </p:spPr>
        <p:txBody>
          <a:bodyPr wrap="square" rtlCol="0">
            <a:spAutoFit/>
          </a:bodyPr>
          <a:lstStyle/>
          <a:p>
            <a:r>
              <a:rPr lang="en-GB" sz="1600" dirty="0" err="1"/>
              <a:t>Hobsbawm</a:t>
            </a:r>
            <a:r>
              <a:rPr lang="en-GB" sz="1600" dirty="0"/>
              <a:t>, E.J. (1975) </a:t>
            </a:r>
            <a:r>
              <a:rPr lang="en-GB" sz="1600" i="1" dirty="0"/>
              <a:t>The Age of Capital: 1848–1875 </a:t>
            </a:r>
            <a:r>
              <a:rPr lang="en-GB" sz="1600" dirty="0"/>
              <a:t>London: </a:t>
            </a:r>
            <a:r>
              <a:rPr lang="en-GB" sz="1600" dirty="0" err="1"/>
              <a:t>Weidenfeld</a:t>
            </a:r>
            <a:r>
              <a:rPr lang="en-GB" sz="1600" dirty="0"/>
              <a:t> &amp; Nicholson</a:t>
            </a:r>
            <a:endParaRPr lang="en-GB" sz="1600" i="1" dirty="0"/>
          </a:p>
        </p:txBody>
      </p:sp>
      <p:sp>
        <p:nvSpPr>
          <p:cNvPr id="8" name="TextBox 7"/>
          <p:cNvSpPr txBox="1"/>
          <p:nvPr/>
        </p:nvSpPr>
        <p:spPr>
          <a:xfrm>
            <a:off x="251520" y="3934372"/>
            <a:ext cx="8729104" cy="1323439"/>
          </a:xfrm>
          <a:prstGeom prst="rect">
            <a:avLst/>
          </a:prstGeom>
          <a:noFill/>
        </p:spPr>
        <p:txBody>
          <a:bodyPr wrap="square" rtlCol="0">
            <a:spAutoFit/>
          </a:bodyPr>
          <a:lstStyle/>
          <a:p>
            <a:r>
              <a:rPr lang="en-GB" sz="1600" dirty="0" err="1"/>
              <a:t>Issac</a:t>
            </a:r>
            <a:r>
              <a:rPr lang="en-GB" sz="1600" dirty="0"/>
              <a:t>, S. (2018) </a:t>
            </a:r>
            <a:r>
              <a:rPr lang="en-GB" sz="1600" i="1" dirty="0"/>
              <a:t>“Phossy jaw” and the matchgirls: a nineteenth-century industrial disease</a:t>
            </a:r>
            <a:r>
              <a:rPr lang="en-GB" sz="1600" dirty="0"/>
              <a:t> Royal College of Surgeons of England Available at: </a:t>
            </a:r>
            <a:r>
              <a:rPr lang="en-GB" sz="1600" dirty="0">
                <a:hlinkClick r:id="rId2"/>
              </a:rPr>
              <a:t>https://www.rcseng.ac.uk/library-and-publications/library/blog/phossy-jaw-and-the-matchgirls/#:~:text=Phosphorus%20necrosis%20of%20the%20jaw,and%20sometimes%20fatal%20brain%20damage</a:t>
            </a:r>
            <a:r>
              <a:rPr lang="en-GB" sz="1600" dirty="0"/>
              <a:t>. [Accessed 27/02/2024]</a:t>
            </a:r>
            <a:endParaRPr lang="en-GB" sz="1600" i="1" dirty="0"/>
          </a:p>
        </p:txBody>
      </p:sp>
      <p:sp>
        <p:nvSpPr>
          <p:cNvPr id="10" name="TextBox 9"/>
          <p:cNvSpPr txBox="1"/>
          <p:nvPr/>
        </p:nvSpPr>
        <p:spPr>
          <a:xfrm>
            <a:off x="219528" y="1513610"/>
            <a:ext cx="8505281" cy="584775"/>
          </a:xfrm>
          <a:prstGeom prst="rect">
            <a:avLst/>
          </a:prstGeom>
          <a:noFill/>
        </p:spPr>
        <p:txBody>
          <a:bodyPr wrap="square" rtlCol="0">
            <a:spAutoFit/>
          </a:bodyPr>
          <a:lstStyle/>
          <a:p>
            <a:r>
              <a:rPr lang="en-GB" sz="1600" dirty="0"/>
              <a:t>British Library (No date) </a:t>
            </a:r>
            <a:r>
              <a:rPr lang="en-GB" sz="1600" i="1" dirty="0"/>
              <a:t>Factory Accidents</a:t>
            </a:r>
            <a:r>
              <a:rPr lang="en-GB" sz="1600" dirty="0"/>
              <a:t> Available at </a:t>
            </a:r>
            <a:r>
              <a:rPr lang="en-GB" sz="1600" dirty="0">
                <a:hlinkClick r:id="rId3"/>
              </a:rPr>
              <a:t>https://www.bl.uk/learning/timeline/item106751.html</a:t>
            </a:r>
            <a:r>
              <a:rPr lang="en-GB" sz="1600" dirty="0"/>
              <a:t> [Accessed 27/02/2024]</a:t>
            </a:r>
          </a:p>
        </p:txBody>
      </p:sp>
      <p:sp>
        <p:nvSpPr>
          <p:cNvPr id="15" name="TextBox 14">
            <a:extLst>
              <a:ext uri="{FF2B5EF4-FFF2-40B4-BE49-F238E27FC236}">
                <a16:creationId xmlns:a16="http://schemas.microsoft.com/office/drawing/2014/main" id="{3B905DA0-D929-59FC-0736-F4BFAEE62354}"/>
              </a:ext>
            </a:extLst>
          </p:cNvPr>
          <p:cNvSpPr txBox="1"/>
          <p:nvPr/>
        </p:nvSpPr>
        <p:spPr>
          <a:xfrm>
            <a:off x="251520" y="2254195"/>
            <a:ext cx="8600944" cy="584775"/>
          </a:xfrm>
          <a:prstGeom prst="rect">
            <a:avLst/>
          </a:prstGeom>
          <a:noFill/>
        </p:spPr>
        <p:txBody>
          <a:bodyPr wrap="square" rtlCol="0">
            <a:spAutoFit/>
          </a:bodyPr>
          <a:lstStyle/>
          <a:p>
            <a:r>
              <a:rPr lang="en-GB" sz="1600" dirty="0"/>
              <a:t>Devlin, H. (2023) ‘ A historical review of ‘phossy jaw’ in </a:t>
            </a:r>
            <a:r>
              <a:rPr lang="en-GB" sz="1600" i="1" dirty="0"/>
              <a:t>British Dental Journal </a:t>
            </a:r>
            <a:r>
              <a:rPr lang="en-GB" sz="1600" dirty="0"/>
              <a:t>Vol. 234 Issue 11 pp.825-826 Available at; </a:t>
            </a:r>
            <a:r>
              <a:rPr lang="en-GB" sz="1600" dirty="0">
                <a:hlinkClick r:id="rId4"/>
              </a:rPr>
              <a:t>https://www.ncbi.nlm.nih.gov/pmc/articles/PMC10250189/</a:t>
            </a:r>
            <a:r>
              <a:rPr lang="en-GB" sz="1600" dirty="0"/>
              <a:t> [Accessed 27/02/2024]</a:t>
            </a:r>
            <a:endParaRPr lang="en-GB" sz="1600" i="1" dirty="0"/>
          </a:p>
        </p:txBody>
      </p:sp>
    </p:spTree>
    <p:extLst>
      <p:ext uri="{BB962C8B-B14F-4D97-AF65-F5344CB8AC3E}">
        <p14:creationId xmlns:p14="http://schemas.microsoft.com/office/powerpoint/2010/main" val="25119456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4D00E5-A743-2106-4F2E-227C949868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F1D04DE-D847-E385-9A67-7705FEE4610E}"/>
              </a:ext>
            </a:extLst>
          </p:cNvPr>
          <p:cNvSpPr>
            <a:spLocks noGrp="1"/>
          </p:cNvSpPr>
          <p:nvPr>
            <p:ph type="title"/>
          </p:nvPr>
        </p:nvSpPr>
        <p:spPr>
          <a:xfrm>
            <a:off x="457200" y="-27384"/>
            <a:ext cx="8229600" cy="714801"/>
          </a:xfrm>
        </p:spPr>
        <p:txBody>
          <a:bodyPr>
            <a:normAutofit fontScale="90000"/>
          </a:bodyPr>
          <a:lstStyle/>
          <a:p>
            <a:r>
              <a:rPr lang="en-GB" b="1" dirty="0"/>
              <a:t>References</a:t>
            </a:r>
          </a:p>
        </p:txBody>
      </p:sp>
      <p:sp>
        <p:nvSpPr>
          <p:cNvPr id="7" name="TextBox 6">
            <a:extLst>
              <a:ext uri="{FF2B5EF4-FFF2-40B4-BE49-F238E27FC236}">
                <a16:creationId xmlns:a16="http://schemas.microsoft.com/office/drawing/2014/main" id="{121C2401-3E31-A6F9-0962-34B8A505C1BE}"/>
              </a:ext>
            </a:extLst>
          </p:cNvPr>
          <p:cNvSpPr txBox="1"/>
          <p:nvPr/>
        </p:nvSpPr>
        <p:spPr>
          <a:xfrm>
            <a:off x="306339" y="3121842"/>
            <a:ext cx="7460773" cy="338554"/>
          </a:xfrm>
          <a:prstGeom prst="rect">
            <a:avLst/>
          </a:prstGeom>
          <a:noFill/>
        </p:spPr>
        <p:txBody>
          <a:bodyPr wrap="square" rtlCol="0">
            <a:spAutoFit/>
          </a:bodyPr>
          <a:lstStyle/>
          <a:p>
            <a:r>
              <a:rPr lang="en-GB" sz="1600" dirty="0"/>
              <a:t>Thompson, E.P. (1976) </a:t>
            </a:r>
            <a:r>
              <a:rPr lang="en-GB" sz="1600" i="1" dirty="0"/>
              <a:t>The Making of the English Working Class</a:t>
            </a:r>
            <a:r>
              <a:rPr lang="en-GB" sz="1600" dirty="0"/>
              <a:t> London: Penguin</a:t>
            </a:r>
          </a:p>
        </p:txBody>
      </p:sp>
      <p:sp>
        <p:nvSpPr>
          <p:cNvPr id="9" name="TextBox 8">
            <a:extLst>
              <a:ext uri="{FF2B5EF4-FFF2-40B4-BE49-F238E27FC236}">
                <a16:creationId xmlns:a16="http://schemas.microsoft.com/office/drawing/2014/main" id="{05194258-AA7A-C4F9-1AD1-90DD2E8E6A32}"/>
              </a:ext>
            </a:extLst>
          </p:cNvPr>
          <p:cNvSpPr txBox="1"/>
          <p:nvPr/>
        </p:nvSpPr>
        <p:spPr>
          <a:xfrm>
            <a:off x="323528" y="2384491"/>
            <a:ext cx="8546775" cy="584775"/>
          </a:xfrm>
          <a:prstGeom prst="rect">
            <a:avLst/>
          </a:prstGeom>
          <a:noFill/>
        </p:spPr>
        <p:txBody>
          <a:bodyPr wrap="square" rtlCol="0">
            <a:spAutoFit/>
          </a:bodyPr>
          <a:lstStyle/>
          <a:p>
            <a:r>
              <a:rPr lang="en-GB" sz="1600" dirty="0"/>
              <a:t>Sadler, M. (1832) </a:t>
            </a:r>
            <a:r>
              <a:rPr lang="en-GB" sz="1600" i="1" dirty="0"/>
              <a:t>Report of the Select Committee on Factory Children's Labour </a:t>
            </a:r>
            <a:r>
              <a:rPr lang="en-GB" sz="1600" dirty="0"/>
              <a:t>(Parliamentary Papers 1831-32, volume XV)</a:t>
            </a:r>
          </a:p>
        </p:txBody>
      </p:sp>
      <p:sp>
        <p:nvSpPr>
          <p:cNvPr id="11" name="TextBox 10">
            <a:extLst>
              <a:ext uri="{FF2B5EF4-FFF2-40B4-BE49-F238E27FC236}">
                <a16:creationId xmlns:a16="http://schemas.microsoft.com/office/drawing/2014/main" id="{F27FA1EA-E5A5-D66B-E708-4571B56134DD}"/>
              </a:ext>
            </a:extLst>
          </p:cNvPr>
          <p:cNvSpPr txBox="1"/>
          <p:nvPr/>
        </p:nvSpPr>
        <p:spPr>
          <a:xfrm>
            <a:off x="273696" y="764704"/>
            <a:ext cx="8596607" cy="584775"/>
          </a:xfrm>
          <a:prstGeom prst="rect">
            <a:avLst/>
          </a:prstGeom>
          <a:noFill/>
        </p:spPr>
        <p:txBody>
          <a:bodyPr wrap="square" rtlCol="0">
            <a:spAutoFit/>
          </a:bodyPr>
          <a:lstStyle/>
          <a:p>
            <a:r>
              <a:rPr lang="en-GB" sz="1600" dirty="0"/>
              <a:t>Maxwell, R. (1978). ‘Henry Mayhew and the Life of the Streets’. </a:t>
            </a:r>
            <a:r>
              <a:rPr lang="en-GB" sz="1600" i="1" dirty="0"/>
              <a:t>Journal of British Studies</a:t>
            </a:r>
            <a:r>
              <a:rPr lang="en-GB" sz="1600" dirty="0"/>
              <a:t>, Vol. 17 Issue (2), pp.87-105. from </a:t>
            </a:r>
            <a:r>
              <a:rPr lang="en-GB" sz="1600" dirty="0">
                <a:hlinkClick r:id="rId2"/>
              </a:rPr>
              <a:t>http://www.jstor.org/stable/175392</a:t>
            </a:r>
            <a:r>
              <a:rPr lang="en-GB" sz="1600" dirty="0"/>
              <a:t> [Accessed 27/02/2024]</a:t>
            </a:r>
          </a:p>
        </p:txBody>
      </p:sp>
      <p:sp>
        <p:nvSpPr>
          <p:cNvPr id="12" name="TextBox 11">
            <a:extLst>
              <a:ext uri="{FF2B5EF4-FFF2-40B4-BE49-F238E27FC236}">
                <a16:creationId xmlns:a16="http://schemas.microsoft.com/office/drawing/2014/main" id="{4C2E324F-BA43-3787-491F-109A823C0B7F}"/>
              </a:ext>
            </a:extLst>
          </p:cNvPr>
          <p:cNvSpPr txBox="1"/>
          <p:nvPr/>
        </p:nvSpPr>
        <p:spPr>
          <a:xfrm>
            <a:off x="323528" y="3642648"/>
            <a:ext cx="8671215" cy="830997"/>
          </a:xfrm>
          <a:prstGeom prst="rect">
            <a:avLst/>
          </a:prstGeom>
          <a:noFill/>
        </p:spPr>
        <p:txBody>
          <a:bodyPr wrap="square" rtlCol="0">
            <a:spAutoFit/>
          </a:bodyPr>
          <a:lstStyle/>
          <a:p>
            <a:r>
              <a:rPr lang="en-GB" sz="1600" dirty="0"/>
              <a:t>UK Parliament (2021) </a:t>
            </a:r>
            <a:r>
              <a:rPr lang="en-GB" sz="1600" i="1" dirty="0"/>
              <a:t>Reforming Society in the 19</a:t>
            </a:r>
            <a:r>
              <a:rPr lang="en-GB" sz="1600" i="1" baseline="30000" dirty="0"/>
              <a:t>th</a:t>
            </a:r>
            <a:r>
              <a:rPr lang="en-GB" sz="1600" i="1" dirty="0"/>
              <a:t> Century </a:t>
            </a:r>
            <a:r>
              <a:rPr lang="en-GB" sz="1600" dirty="0"/>
              <a:t>Available at: </a:t>
            </a:r>
            <a:r>
              <a:rPr lang="en-GB" sz="1600" dirty="0">
                <a:hlinkClick r:id="rId3"/>
              </a:rPr>
              <a:t>https://www.parliament.uk/about/living-heritage/transformingsociety/livinglearning/19thcentury/</a:t>
            </a:r>
            <a:r>
              <a:rPr lang="en-GB" sz="1600" dirty="0"/>
              <a:t> [Accessed 27/02/2024]</a:t>
            </a:r>
            <a:endParaRPr lang="en-GB" sz="1600" i="1" dirty="0"/>
          </a:p>
        </p:txBody>
      </p:sp>
      <p:sp>
        <p:nvSpPr>
          <p:cNvPr id="5" name="TextBox 4">
            <a:extLst>
              <a:ext uri="{FF2B5EF4-FFF2-40B4-BE49-F238E27FC236}">
                <a16:creationId xmlns:a16="http://schemas.microsoft.com/office/drawing/2014/main" id="{40E08133-6032-59B7-BAD4-70CE0A65FCF3}"/>
              </a:ext>
            </a:extLst>
          </p:cNvPr>
          <p:cNvSpPr txBox="1"/>
          <p:nvPr/>
        </p:nvSpPr>
        <p:spPr>
          <a:xfrm>
            <a:off x="285462" y="1560337"/>
            <a:ext cx="8596607" cy="584775"/>
          </a:xfrm>
          <a:prstGeom prst="rect">
            <a:avLst/>
          </a:prstGeom>
          <a:noFill/>
        </p:spPr>
        <p:txBody>
          <a:bodyPr wrap="square" rtlCol="0">
            <a:spAutoFit/>
          </a:bodyPr>
          <a:lstStyle/>
          <a:p>
            <a:r>
              <a:rPr lang="en-GB" sz="1600" dirty="0"/>
              <a:t>Mayhew, H. (1851) </a:t>
            </a:r>
            <a:r>
              <a:rPr lang="en-GB" sz="1600" i="1" dirty="0"/>
              <a:t>London Labour and the London Poor (Vol. 2)</a:t>
            </a:r>
            <a:r>
              <a:rPr lang="en-GB" sz="1600" dirty="0"/>
              <a:t> Tufts University Digital Library Available at: </a:t>
            </a:r>
            <a:r>
              <a:rPr lang="en-GB" sz="1600" dirty="0">
                <a:hlinkClick r:id="rId4"/>
              </a:rPr>
              <a:t>https://dl.tufts.edu/teiviewer/parent/rv043431c/chapter/c6s3</a:t>
            </a:r>
            <a:r>
              <a:rPr lang="en-GB" sz="1600" dirty="0"/>
              <a:t> [Accessed 27/02/2024]</a:t>
            </a:r>
          </a:p>
        </p:txBody>
      </p:sp>
    </p:spTree>
    <p:extLst>
      <p:ext uri="{BB962C8B-B14F-4D97-AF65-F5344CB8AC3E}">
        <p14:creationId xmlns:p14="http://schemas.microsoft.com/office/powerpoint/2010/main" val="1892576670"/>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3092</TotalTime>
  <Words>1396</Words>
  <Application>Microsoft Office PowerPoint</Application>
  <PresentationFormat>On-screen Show (4:3)</PresentationFormat>
  <Paragraphs>102</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Arial</vt:lpstr>
      <vt:lpstr>Calibri</vt:lpstr>
      <vt:lpstr>UWTSD blue 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182</cp:revision>
  <cp:lastPrinted>2020-12-17T11:12:06Z</cp:lastPrinted>
  <dcterms:created xsi:type="dcterms:W3CDTF">2018-09-30T11:39:06Z</dcterms:created>
  <dcterms:modified xsi:type="dcterms:W3CDTF">2024-02-27T10:50:06Z</dcterms:modified>
</cp:coreProperties>
</file>