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vml" ContentType="application/vnd.openxmlformats-officedocument.vmlDrawing"/>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omments/comment1.xml" ContentType="application/vnd.openxmlformats-officedocument.presentationml.comments+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3"/>
  </p:notesMasterIdLst>
  <p:sldIdLst>
    <p:sldId id="289" r:id="rId2"/>
    <p:sldId id="257" r:id="rId3"/>
    <p:sldId id="258" r:id="rId4"/>
    <p:sldId id="260" r:id="rId5"/>
    <p:sldId id="261" r:id="rId6"/>
    <p:sldId id="262" r:id="rId7"/>
    <p:sldId id="285" r:id="rId8"/>
    <p:sldId id="263" r:id="rId9"/>
    <p:sldId id="266" r:id="rId10"/>
    <p:sldId id="271" r:id="rId11"/>
    <p:sldId id="264" r:id="rId12"/>
    <p:sldId id="278" r:id="rId13"/>
    <p:sldId id="270" r:id="rId14"/>
    <p:sldId id="283" r:id="rId15"/>
    <p:sldId id="288" r:id="rId16"/>
    <p:sldId id="290" r:id="rId17"/>
    <p:sldId id="291" r:id="rId18"/>
    <p:sldId id="293" r:id="rId19"/>
    <p:sldId id="292" r:id="rId20"/>
    <p:sldId id="296" r:id="rId21"/>
    <p:sldId id="297" r:id="rId22"/>
    <p:sldId id="298" r:id="rId23"/>
    <p:sldId id="299" r:id="rId24"/>
    <p:sldId id="300" r:id="rId25"/>
    <p:sldId id="301" r:id="rId26"/>
    <p:sldId id="302" r:id="rId27"/>
    <p:sldId id="303" r:id="rId28"/>
    <p:sldId id="304" r:id="rId29"/>
    <p:sldId id="307" r:id="rId30"/>
    <p:sldId id="308" r:id="rId31"/>
    <p:sldId id="309" r:id="rId32"/>
    <p:sldId id="312" r:id="rId33"/>
    <p:sldId id="314" r:id="rId34"/>
    <p:sldId id="317" r:id="rId35"/>
    <p:sldId id="318" r:id="rId36"/>
    <p:sldId id="319" r:id="rId37"/>
    <p:sldId id="305" r:id="rId38"/>
    <p:sldId id="320" r:id="rId39"/>
    <p:sldId id="284" r:id="rId40"/>
    <p:sldId id="350" r:id="rId41"/>
    <p:sldId id="351" r:id="rId42"/>
    <p:sldId id="352" r:id="rId43"/>
    <p:sldId id="353" r:id="rId44"/>
    <p:sldId id="354" r:id="rId45"/>
    <p:sldId id="355" r:id="rId46"/>
    <p:sldId id="356" r:id="rId47"/>
    <p:sldId id="357" r:id="rId48"/>
    <p:sldId id="358" r:id="rId49"/>
    <p:sldId id="361" r:id="rId50"/>
    <p:sldId id="359" r:id="rId51"/>
    <p:sldId id="360"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Felicity Page" initials="FP" lastIdx="1" clrIdx="0">
    <p:extLst>
      <p:ext uri="{19B8F6BF-5375-455C-9EA6-DF929625EA0E}">
        <p15:presenceInfo xmlns:p15="http://schemas.microsoft.com/office/powerpoint/2012/main" userId="f5bf5ff9cac893f2"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2926926-4F8D-4B24-8378-A0D8AF0E340D}" v="1" dt="2020-10-05T10:05:22.1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653" autoAdjust="0"/>
    <p:restoredTop sz="94660"/>
  </p:normalViewPr>
  <p:slideViewPr>
    <p:cSldViewPr snapToGrid="0">
      <p:cViewPr varScale="1">
        <p:scale>
          <a:sx n="106" d="100"/>
          <a:sy n="106" d="100"/>
        </p:scale>
        <p:origin x="168" y="198"/>
      </p:cViewPr>
      <p:guideLst/>
    </p:cSldViewPr>
  </p:slideViewPr>
  <p:notesTextViewPr>
    <p:cViewPr>
      <p:scale>
        <a:sx n="1" d="1"/>
        <a:sy n="1" d="1"/>
      </p:scale>
      <p:origin x="0" y="0"/>
    </p:cViewPr>
  </p:notesTextViewPr>
  <p:notesViewPr>
    <p:cSldViewPr snapToGrid="0">
      <p:cViewPr varScale="1">
        <p:scale>
          <a:sx n="87" d="100"/>
          <a:sy n="87" d="100"/>
        </p:scale>
        <p:origin x="3840" y="6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06-24T11:50:41.794" idx="1">
    <p:pos x="10" y="10"/>
    <p:text/>
    <p:extLst>
      <p:ext uri="{C676402C-5697-4E1C-873F-D02D1690AC5C}">
        <p15:threadingInfo xmlns:p15="http://schemas.microsoft.com/office/powerpoint/2012/main" timeZoneBias="-60"/>
      </p:ext>
    </p:extLst>
  </p:cm>
</p:cmLst>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63C05C7-1523-4D8A-9CC5-7366F8C8A0F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144BB16-3354-4C78-A63B-FE552BAABF65}">
      <dgm:prSet/>
      <dgm:spPr/>
      <dgm:t>
        <a:bodyPr/>
        <a:lstStyle/>
        <a:p>
          <a:r>
            <a:rPr lang="en-US"/>
            <a:t>In this session we will have a recap of what we have discussed and will give the answers to your homework</a:t>
          </a:r>
        </a:p>
      </dgm:t>
    </dgm:pt>
    <dgm:pt modelId="{846F34F6-75DA-41E0-9D36-468FA1B24A8A}" type="parTrans" cxnId="{5F5CD5F9-F144-4597-BA2E-02629833CC15}">
      <dgm:prSet/>
      <dgm:spPr/>
      <dgm:t>
        <a:bodyPr/>
        <a:lstStyle/>
        <a:p>
          <a:endParaRPr lang="en-US"/>
        </a:p>
      </dgm:t>
    </dgm:pt>
    <dgm:pt modelId="{5FDC50E2-2292-4F7F-80B6-6A60AD292E43}" type="sibTrans" cxnId="{5F5CD5F9-F144-4597-BA2E-02629833CC15}">
      <dgm:prSet/>
      <dgm:spPr/>
      <dgm:t>
        <a:bodyPr/>
        <a:lstStyle/>
        <a:p>
          <a:endParaRPr lang="en-US"/>
        </a:p>
      </dgm:t>
    </dgm:pt>
    <dgm:pt modelId="{13BCA865-94DF-4D59-A076-AD6E7012DB1E}">
      <dgm:prSet/>
      <dgm:spPr/>
      <dgm:t>
        <a:bodyPr/>
        <a:lstStyle/>
        <a:p>
          <a:r>
            <a:rPr lang="en-US"/>
            <a:t>Please feel free to ask lots of questions. </a:t>
          </a:r>
        </a:p>
      </dgm:t>
    </dgm:pt>
    <dgm:pt modelId="{2492EE3B-FDE8-4A3F-BB27-3E4196F74802}" type="parTrans" cxnId="{9B92A230-94B6-41CD-A2DB-B79BEED909A4}">
      <dgm:prSet/>
      <dgm:spPr/>
      <dgm:t>
        <a:bodyPr/>
        <a:lstStyle/>
        <a:p>
          <a:endParaRPr lang="en-US"/>
        </a:p>
      </dgm:t>
    </dgm:pt>
    <dgm:pt modelId="{C9E4C6D0-37A9-408C-A327-643754B02C49}" type="sibTrans" cxnId="{9B92A230-94B6-41CD-A2DB-B79BEED909A4}">
      <dgm:prSet/>
      <dgm:spPr/>
      <dgm:t>
        <a:bodyPr/>
        <a:lstStyle/>
        <a:p>
          <a:endParaRPr lang="en-US"/>
        </a:p>
      </dgm:t>
    </dgm:pt>
    <dgm:pt modelId="{F22640F6-5A6F-4228-BD5E-FC348FAC9CA7}" type="pres">
      <dgm:prSet presAssocID="{863C05C7-1523-4D8A-9CC5-7366F8C8A0F3}" presName="root" presStyleCnt="0">
        <dgm:presLayoutVars>
          <dgm:dir/>
          <dgm:resizeHandles val="exact"/>
        </dgm:presLayoutVars>
      </dgm:prSet>
      <dgm:spPr/>
    </dgm:pt>
    <dgm:pt modelId="{81A2E2DA-70C3-4D7C-B0AB-DAF3167AC2AD}" type="pres">
      <dgm:prSet presAssocID="{7144BB16-3354-4C78-A63B-FE552BAABF65}" presName="compNode" presStyleCnt="0"/>
      <dgm:spPr/>
    </dgm:pt>
    <dgm:pt modelId="{A0CA7363-D217-4856-A5EF-BAC57827641C}" type="pres">
      <dgm:prSet presAssocID="{7144BB16-3354-4C78-A63B-FE552BAABF65}" presName="bgRect" presStyleLbl="bgShp" presStyleIdx="0" presStyleCnt="2"/>
      <dgm:spPr/>
    </dgm:pt>
    <dgm:pt modelId="{5F78C65E-C567-414D-8AE7-A2C2667D8912}" type="pres">
      <dgm:prSet presAssocID="{7144BB16-3354-4C78-A63B-FE552BAABF6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17670E1F-DCEC-4B24-B069-C62A042CF40B}" type="pres">
      <dgm:prSet presAssocID="{7144BB16-3354-4C78-A63B-FE552BAABF65}" presName="spaceRect" presStyleCnt="0"/>
      <dgm:spPr/>
    </dgm:pt>
    <dgm:pt modelId="{DE3B59C2-588A-4C43-ADD3-76503591A1CC}" type="pres">
      <dgm:prSet presAssocID="{7144BB16-3354-4C78-A63B-FE552BAABF65}" presName="parTx" presStyleLbl="revTx" presStyleIdx="0" presStyleCnt="2">
        <dgm:presLayoutVars>
          <dgm:chMax val="0"/>
          <dgm:chPref val="0"/>
        </dgm:presLayoutVars>
      </dgm:prSet>
      <dgm:spPr/>
    </dgm:pt>
    <dgm:pt modelId="{884020B3-BA3E-4260-B9A3-BA32785D199D}" type="pres">
      <dgm:prSet presAssocID="{5FDC50E2-2292-4F7F-80B6-6A60AD292E43}" presName="sibTrans" presStyleCnt="0"/>
      <dgm:spPr/>
    </dgm:pt>
    <dgm:pt modelId="{5DFB690F-1844-40AD-AF02-4B1A5CC712D3}" type="pres">
      <dgm:prSet presAssocID="{13BCA865-94DF-4D59-A076-AD6E7012DB1E}" presName="compNode" presStyleCnt="0"/>
      <dgm:spPr/>
    </dgm:pt>
    <dgm:pt modelId="{4B868E82-EC4D-490D-B1FE-3ADD4116AAE9}" type="pres">
      <dgm:prSet presAssocID="{13BCA865-94DF-4D59-A076-AD6E7012DB1E}" presName="bgRect" presStyleLbl="bgShp" presStyleIdx="1" presStyleCnt="2"/>
      <dgm:spPr/>
    </dgm:pt>
    <dgm:pt modelId="{0ECC72B1-C99A-4703-A3B2-678373E24022}" type="pres">
      <dgm:prSet presAssocID="{13BCA865-94DF-4D59-A076-AD6E7012DB1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2A4F7779-AFA7-467D-87E1-695853597009}" type="pres">
      <dgm:prSet presAssocID="{13BCA865-94DF-4D59-A076-AD6E7012DB1E}" presName="spaceRect" presStyleCnt="0"/>
      <dgm:spPr/>
    </dgm:pt>
    <dgm:pt modelId="{3628B29C-72F5-437F-8C58-855D0512121F}" type="pres">
      <dgm:prSet presAssocID="{13BCA865-94DF-4D59-A076-AD6E7012DB1E}" presName="parTx" presStyleLbl="revTx" presStyleIdx="1" presStyleCnt="2">
        <dgm:presLayoutVars>
          <dgm:chMax val="0"/>
          <dgm:chPref val="0"/>
        </dgm:presLayoutVars>
      </dgm:prSet>
      <dgm:spPr/>
    </dgm:pt>
  </dgm:ptLst>
  <dgm:cxnLst>
    <dgm:cxn modelId="{92708326-B9B3-4680-82F7-C1AE40D5F63E}" type="presOf" srcId="{7144BB16-3354-4C78-A63B-FE552BAABF65}" destId="{DE3B59C2-588A-4C43-ADD3-76503591A1CC}" srcOrd="0" destOrd="0" presId="urn:microsoft.com/office/officeart/2018/2/layout/IconVerticalSolidList"/>
    <dgm:cxn modelId="{9B92A230-94B6-41CD-A2DB-B79BEED909A4}" srcId="{863C05C7-1523-4D8A-9CC5-7366F8C8A0F3}" destId="{13BCA865-94DF-4D59-A076-AD6E7012DB1E}" srcOrd="1" destOrd="0" parTransId="{2492EE3B-FDE8-4A3F-BB27-3E4196F74802}" sibTransId="{C9E4C6D0-37A9-408C-A327-643754B02C49}"/>
    <dgm:cxn modelId="{88396F9C-7287-43E0-8ED8-ACFA9713ADE5}" type="presOf" srcId="{863C05C7-1523-4D8A-9CC5-7366F8C8A0F3}" destId="{F22640F6-5A6F-4228-BD5E-FC348FAC9CA7}" srcOrd="0" destOrd="0" presId="urn:microsoft.com/office/officeart/2018/2/layout/IconVerticalSolidList"/>
    <dgm:cxn modelId="{AC264ABD-B88E-4DE6-B06C-3D4660BC9A48}" type="presOf" srcId="{13BCA865-94DF-4D59-A076-AD6E7012DB1E}" destId="{3628B29C-72F5-437F-8C58-855D0512121F}" srcOrd="0" destOrd="0" presId="urn:microsoft.com/office/officeart/2018/2/layout/IconVerticalSolidList"/>
    <dgm:cxn modelId="{5F5CD5F9-F144-4597-BA2E-02629833CC15}" srcId="{863C05C7-1523-4D8A-9CC5-7366F8C8A0F3}" destId="{7144BB16-3354-4C78-A63B-FE552BAABF65}" srcOrd="0" destOrd="0" parTransId="{846F34F6-75DA-41E0-9D36-468FA1B24A8A}" sibTransId="{5FDC50E2-2292-4F7F-80B6-6A60AD292E43}"/>
    <dgm:cxn modelId="{97694F43-7406-4EFF-9516-73541DE6DB94}" type="presParOf" srcId="{F22640F6-5A6F-4228-BD5E-FC348FAC9CA7}" destId="{81A2E2DA-70C3-4D7C-B0AB-DAF3167AC2AD}" srcOrd="0" destOrd="0" presId="urn:microsoft.com/office/officeart/2018/2/layout/IconVerticalSolidList"/>
    <dgm:cxn modelId="{263EE934-3C20-4B65-9BB6-9B7470B4B615}" type="presParOf" srcId="{81A2E2DA-70C3-4D7C-B0AB-DAF3167AC2AD}" destId="{A0CA7363-D217-4856-A5EF-BAC57827641C}" srcOrd="0" destOrd="0" presId="urn:microsoft.com/office/officeart/2018/2/layout/IconVerticalSolidList"/>
    <dgm:cxn modelId="{7FED7499-B49E-4237-B79E-AB7228AADF95}" type="presParOf" srcId="{81A2E2DA-70C3-4D7C-B0AB-DAF3167AC2AD}" destId="{5F78C65E-C567-414D-8AE7-A2C2667D8912}" srcOrd="1" destOrd="0" presId="urn:microsoft.com/office/officeart/2018/2/layout/IconVerticalSolidList"/>
    <dgm:cxn modelId="{C967F974-5AE0-4044-9416-CCCA236C6E15}" type="presParOf" srcId="{81A2E2DA-70C3-4D7C-B0AB-DAF3167AC2AD}" destId="{17670E1F-DCEC-4B24-B069-C62A042CF40B}" srcOrd="2" destOrd="0" presId="urn:microsoft.com/office/officeart/2018/2/layout/IconVerticalSolidList"/>
    <dgm:cxn modelId="{8DACA3B2-A024-4574-91EC-DE0972B2DECC}" type="presParOf" srcId="{81A2E2DA-70C3-4D7C-B0AB-DAF3167AC2AD}" destId="{DE3B59C2-588A-4C43-ADD3-76503591A1CC}" srcOrd="3" destOrd="0" presId="urn:microsoft.com/office/officeart/2018/2/layout/IconVerticalSolidList"/>
    <dgm:cxn modelId="{676946EB-9DC3-4A96-9282-232BCA796A16}" type="presParOf" srcId="{F22640F6-5A6F-4228-BD5E-FC348FAC9CA7}" destId="{884020B3-BA3E-4260-B9A3-BA32785D199D}" srcOrd="1" destOrd="0" presId="urn:microsoft.com/office/officeart/2018/2/layout/IconVerticalSolidList"/>
    <dgm:cxn modelId="{D25C73B2-D381-4DF1-BCBD-5033B183EFA9}" type="presParOf" srcId="{F22640F6-5A6F-4228-BD5E-FC348FAC9CA7}" destId="{5DFB690F-1844-40AD-AF02-4B1A5CC712D3}" srcOrd="2" destOrd="0" presId="urn:microsoft.com/office/officeart/2018/2/layout/IconVerticalSolidList"/>
    <dgm:cxn modelId="{04238E00-154B-4601-B876-F5269FCBDF1B}" type="presParOf" srcId="{5DFB690F-1844-40AD-AF02-4B1A5CC712D3}" destId="{4B868E82-EC4D-490D-B1FE-3ADD4116AAE9}" srcOrd="0" destOrd="0" presId="urn:microsoft.com/office/officeart/2018/2/layout/IconVerticalSolidList"/>
    <dgm:cxn modelId="{536D3630-29D2-4BF1-9A80-991949FEFE0F}" type="presParOf" srcId="{5DFB690F-1844-40AD-AF02-4B1A5CC712D3}" destId="{0ECC72B1-C99A-4703-A3B2-678373E24022}" srcOrd="1" destOrd="0" presId="urn:microsoft.com/office/officeart/2018/2/layout/IconVerticalSolidList"/>
    <dgm:cxn modelId="{47F1C241-93F5-4B36-B85B-C1B6C25222B9}" type="presParOf" srcId="{5DFB690F-1844-40AD-AF02-4B1A5CC712D3}" destId="{2A4F7779-AFA7-467D-87E1-695853597009}" srcOrd="2" destOrd="0" presId="urn:microsoft.com/office/officeart/2018/2/layout/IconVerticalSolidList"/>
    <dgm:cxn modelId="{31E503C6-90E6-41D4-BEB8-43A7B7C3D86F}" type="presParOf" srcId="{5DFB690F-1844-40AD-AF02-4B1A5CC712D3}" destId="{3628B29C-72F5-437F-8C58-855D0512121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F909249-E5D9-492E-B061-1B8FABFCCB5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E17B7C7-584A-435D-B68A-AF4C6233DF04}">
      <dgm:prSet/>
      <dgm:spPr/>
      <dgm:t>
        <a:bodyPr/>
        <a:lstStyle/>
        <a:p>
          <a:r>
            <a:rPr lang="en-US"/>
            <a:t>The average human has 5 litres of blood</a:t>
          </a:r>
        </a:p>
      </dgm:t>
    </dgm:pt>
    <dgm:pt modelId="{C9FEEB31-5BF1-4A63-8382-CAAC6F22BEC7}" type="parTrans" cxnId="{F44E36F8-FBDC-41A5-BB50-80D9A9462BD8}">
      <dgm:prSet/>
      <dgm:spPr/>
      <dgm:t>
        <a:bodyPr/>
        <a:lstStyle/>
        <a:p>
          <a:endParaRPr lang="en-US"/>
        </a:p>
      </dgm:t>
    </dgm:pt>
    <dgm:pt modelId="{90963966-5A3D-4C21-B16B-3CAD9F1BD671}" type="sibTrans" cxnId="{F44E36F8-FBDC-41A5-BB50-80D9A9462BD8}">
      <dgm:prSet/>
      <dgm:spPr/>
      <dgm:t>
        <a:bodyPr/>
        <a:lstStyle/>
        <a:p>
          <a:endParaRPr lang="en-US"/>
        </a:p>
      </dgm:t>
    </dgm:pt>
    <dgm:pt modelId="{145DE507-57C6-4F67-A4A6-F47E9182C6D8}">
      <dgm:prSet/>
      <dgm:spPr/>
      <dgm:t>
        <a:bodyPr/>
        <a:lstStyle/>
        <a:p>
          <a:r>
            <a:rPr lang="en-US"/>
            <a:t>It is a transporting fluid</a:t>
          </a:r>
        </a:p>
      </dgm:t>
    </dgm:pt>
    <dgm:pt modelId="{97C7423C-82FC-47E9-B31C-0BBF106C27F8}" type="parTrans" cxnId="{A8656A36-0FE9-4065-99AC-D092153EAF7E}">
      <dgm:prSet/>
      <dgm:spPr/>
      <dgm:t>
        <a:bodyPr/>
        <a:lstStyle/>
        <a:p>
          <a:endParaRPr lang="en-US"/>
        </a:p>
      </dgm:t>
    </dgm:pt>
    <dgm:pt modelId="{2CD2DB75-F2D9-44FE-A707-6D2A1F906C8A}" type="sibTrans" cxnId="{A8656A36-0FE9-4065-99AC-D092153EAF7E}">
      <dgm:prSet/>
      <dgm:spPr/>
      <dgm:t>
        <a:bodyPr/>
        <a:lstStyle/>
        <a:p>
          <a:endParaRPr lang="en-US"/>
        </a:p>
      </dgm:t>
    </dgm:pt>
    <dgm:pt modelId="{315A2CA8-AD44-43CE-988F-39CD31A4981E}">
      <dgm:prSet/>
      <dgm:spPr/>
      <dgm:t>
        <a:bodyPr/>
        <a:lstStyle/>
        <a:p>
          <a:r>
            <a:rPr lang="en-US"/>
            <a:t>It carries vital substances to all parts of the body</a:t>
          </a:r>
        </a:p>
      </dgm:t>
    </dgm:pt>
    <dgm:pt modelId="{3EBF51C3-2F5A-4405-B763-EAE6B7104870}" type="parTrans" cxnId="{5250A375-99DF-4296-B819-D7E51A38F68E}">
      <dgm:prSet/>
      <dgm:spPr/>
      <dgm:t>
        <a:bodyPr/>
        <a:lstStyle/>
        <a:p>
          <a:endParaRPr lang="en-US"/>
        </a:p>
      </dgm:t>
    </dgm:pt>
    <dgm:pt modelId="{8A04390E-0094-44E6-B5A7-B1C5C0709BDD}" type="sibTrans" cxnId="{5250A375-99DF-4296-B819-D7E51A38F68E}">
      <dgm:prSet/>
      <dgm:spPr/>
      <dgm:t>
        <a:bodyPr/>
        <a:lstStyle/>
        <a:p>
          <a:endParaRPr lang="en-US"/>
        </a:p>
      </dgm:t>
    </dgm:pt>
    <dgm:pt modelId="{76515EA8-5BF9-4B2E-BE61-CB5C41BC75EB}" type="pres">
      <dgm:prSet presAssocID="{9F909249-E5D9-492E-B061-1B8FABFCCB52}" presName="linear" presStyleCnt="0">
        <dgm:presLayoutVars>
          <dgm:animLvl val="lvl"/>
          <dgm:resizeHandles val="exact"/>
        </dgm:presLayoutVars>
      </dgm:prSet>
      <dgm:spPr/>
    </dgm:pt>
    <dgm:pt modelId="{D9E096AD-F6F4-411D-9279-181207A05AFF}" type="pres">
      <dgm:prSet presAssocID="{8E17B7C7-584A-435D-B68A-AF4C6233DF04}" presName="parentText" presStyleLbl="node1" presStyleIdx="0" presStyleCnt="3">
        <dgm:presLayoutVars>
          <dgm:chMax val="0"/>
          <dgm:bulletEnabled val="1"/>
        </dgm:presLayoutVars>
      </dgm:prSet>
      <dgm:spPr/>
    </dgm:pt>
    <dgm:pt modelId="{8DB50A42-BB0A-4F05-8828-808D5992CF89}" type="pres">
      <dgm:prSet presAssocID="{90963966-5A3D-4C21-B16B-3CAD9F1BD671}" presName="spacer" presStyleCnt="0"/>
      <dgm:spPr/>
    </dgm:pt>
    <dgm:pt modelId="{387640BE-69A2-429A-BA9B-8CCB0829F7A8}" type="pres">
      <dgm:prSet presAssocID="{145DE507-57C6-4F67-A4A6-F47E9182C6D8}" presName="parentText" presStyleLbl="node1" presStyleIdx="1" presStyleCnt="3">
        <dgm:presLayoutVars>
          <dgm:chMax val="0"/>
          <dgm:bulletEnabled val="1"/>
        </dgm:presLayoutVars>
      </dgm:prSet>
      <dgm:spPr/>
    </dgm:pt>
    <dgm:pt modelId="{01467182-AF56-41E3-B2F2-6400A607601D}" type="pres">
      <dgm:prSet presAssocID="{2CD2DB75-F2D9-44FE-A707-6D2A1F906C8A}" presName="spacer" presStyleCnt="0"/>
      <dgm:spPr/>
    </dgm:pt>
    <dgm:pt modelId="{4D2B0FC3-6A1B-4C67-85C9-26787772B175}" type="pres">
      <dgm:prSet presAssocID="{315A2CA8-AD44-43CE-988F-39CD31A4981E}" presName="parentText" presStyleLbl="node1" presStyleIdx="2" presStyleCnt="3">
        <dgm:presLayoutVars>
          <dgm:chMax val="0"/>
          <dgm:bulletEnabled val="1"/>
        </dgm:presLayoutVars>
      </dgm:prSet>
      <dgm:spPr/>
    </dgm:pt>
  </dgm:ptLst>
  <dgm:cxnLst>
    <dgm:cxn modelId="{03B74712-2BBA-4529-8F2D-F5CAD70660D9}" type="presOf" srcId="{315A2CA8-AD44-43CE-988F-39CD31A4981E}" destId="{4D2B0FC3-6A1B-4C67-85C9-26787772B175}" srcOrd="0" destOrd="0" presId="urn:microsoft.com/office/officeart/2005/8/layout/vList2"/>
    <dgm:cxn modelId="{9477FC12-5C33-415B-AF18-8219E8967974}" type="presOf" srcId="{8E17B7C7-584A-435D-B68A-AF4C6233DF04}" destId="{D9E096AD-F6F4-411D-9279-181207A05AFF}" srcOrd="0" destOrd="0" presId="urn:microsoft.com/office/officeart/2005/8/layout/vList2"/>
    <dgm:cxn modelId="{A8656A36-0FE9-4065-99AC-D092153EAF7E}" srcId="{9F909249-E5D9-492E-B061-1B8FABFCCB52}" destId="{145DE507-57C6-4F67-A4A6-F47E9182C6D8}" srcOrd="1" destOrd="0" parTransId="{97C7423C-82FC-47E9-B31C-0BBF106C27F8}" sibTransId="{2CD2DB75-F2D9-44FE-A707-6D2A1F906C8A}"/>
    <dgm:cxn modelId="{5250A375-99DF-4296-B819-D7E51A38F68E}" srcId="{9F909249-E5D9-492E-B061-1B8FABFCCB52}" destId="{315A2CA8-AD44-43CE-988F-39CD31A4981E}" srcOrd="2" destOrd="0" parTransId="{3EBF51C3-2F5A-4405-B763-EAE6B7104870}" sibTransId="{8A04390E-0094-44E6-B5A7-B1C5C0709BDD}"/>
    <dgm:cxn modelId="{311F4688-81D2-4E73-A182-48E20276B805}" type="presOf" srcId="{9F909249-E5D9-492E-B061-1B8FABFCCB52}" destId="{76515EA8-5BF9-4B2E-BE61-CB5C41BC75EB}" srcOrd="0" destOrd="0" presId="urn:microsoft.com/office/officeart/2005/8/layout/vList2"/>
    <dgm:cxn modelId="{AFF46ADA-CEEA-4532-941E-EDB2803FDBBF}" type="presOf" srcId="{145DE507-57C6-4F67-A4A6-F47E9182C6D8}" destId="{387640BE-69A2-429A-BA9B-8CCB0829F7A8}" srcOrd="0" destOrd="0" presId="urn:microsoft.com/office/officeart/2005/8/layout/vList2"/>
    <dgm:cxn modelId="{F44E36F8-FBDC-41A5-BB50-80D9A9462BD8}" srcId="{9F909249-E5D9-492E-B061-1B8FABFCCB52}" destId="{8E17B7C7-584A-435D-B68A-AF4C6233DF04}" srcOrd="0" destOrd="0" parTransId="{C9FEEB31-5BF1-4A63-8382-CAAC6F22BEC7}" sibTransId="{90963966-5A3D-4C21-B16B-3CAD9F1BD671}"/>
    <dgm:cxn modelId="{BE670E06-0252-433A-91FD-9C3ADAC8A894}" type="presParOf" srcId="{76515EA8-5BF9-4B2E-BE61-CB5C41BC75EB}" destId="{D9E096AD-F6F4-411D-9279-181207A05AFF}" srcOrd="0" destOrd="0" presId="urn:microsoft.com/office/officeart/2005/8/layout/vList2"/>
    <dgm:cxn modelId="{EC460A59-F6BC-4D7E-A0AC-7AD441F6FF0E}" type="presParOf" srcId="{76515EA8-5BF9-4B2E-BE61-CB5C41BC75EB}" destId="{8DB50A42-BB0A-4F05-8828-808D5992CF89}" srcOrd="1" destOrd="0" presId="urn:microsoft.com/office/officeart/2005/8/layout/vList2"/>
    <dgm:cxn modelId="{A7D137D8-36E4-455A-960D-89B1E4972DD7}" type="presParOf" srcId="{76515EA8-5BF9-4B2E-BE61-CB5C41BC75EB}" destId="{387640BE-69A2-429A-BA9B-8CCB0829F7A8}" srcOrd="2" destOrd="0" presId="urn:microsoft.com/office/officeart/2005/8/layout/vList2"/>
    <dgm:cxn modelId="{F9B3D01C-4B9D-4A46-B332-393DF282E317}" type="presParOf" srcId="{76515EA8-5BF9-4B2E-BE61-CB5C41BC75EB}" destId="{01467182-AF56-41E3-B2F2-6400A607601D}" srcOrd="3" destOrd="0" presId="urn:microsoft.com/office/officeart/2005/8/layout/vList2"/>
    <dgm:cxn modelId="{52D771DC-6CB6-4F6F-9BB5-45BBA1017246}" type="presParOf" srcId="{76515EA8-5BF9-4B2E-BE61-CB5C41BC75EB}" destId="{4D2B0FC3-6A1B-4C67-85C9-26787772B175}"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1F90ACD-597D-4B25-960F-5B2885E164BC}"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GB"/>
        </a:p>
      </dgm:t>
    </dgm:pt>
    <dgm:pt modelId="{F1B6CD5B-81AC-48D7-9BCD-4CA7D9BA52EF}">
      <dgm:prSet phldrT="[Text]"/>
      <dgm:spPr/>
      <dgm:t>
        <a:bodyPr/>
        <a:lstStyle/>
        <a:p>
          <a:r>
            <a:rPr lang="en-US" dirty="0"/>
            <a:t>Kidneys detect hypoxia</a:t>
          </a:r>
          <a:endParaRPr lang="en-GB" dirty="0"/>
        </a:p>
      </dgm:t>
    </dgm:pt>
    <dgm:pt modelId="{0FA17FA4-A22F-4C2A-9F39-F449C751B3D5}" type="parTrans" cxnId="{BA86FB16-4C74-4076-BFA3-15A6392425FE}">
      <dgm:prSet/>
      <dgm:spPr/>
      <dgm:t>
        <a:bodyPr/>
        <a:lstStyle/>
        <a:p>
          <a:endParaRPr lang="en-GB"/>
        </a:p>
      </dgm:t>
    </dgm:pt>
    <dgm:pt modelId="{DE63D81E-3428-45E9-82E2-BA0941DA1FD8}" type="sibTrans" cxnId="{BA86FB16-4C74-4076-BFA3-15A6392425FE}">
      <dgm:prSet/>
      <dgm:spPr/>
      <dgm:t>
        <a:bodyPr/>
        <a:lstStyle/>
        <a:p>
          <a:endParaRPr lang="en-GB"/>
        </a:p>
      </dgm:t>
    </dgm:pt>
    <dgm:pt modelId="{7EE9FF46-7D09-4EE4-BD8B-AF1299DCD502}">
      <dgm:prSet phldrT="[Text]"/>
      <dgm:spPr/>
      <dgm:t>
        <a:bodyPr/>
        <a:lstStyle/>
        <a:p>
          <a:r>
            <a:rPr lang="en-US" dirty="0"/>
            <a:t>Erythropoietin released by kidneys into the blood. </a:t>
          </a:r>
          <a:endParaRPr lang="en-GB" dirty="0"/>
        </a:p>
      </dgm:t>
    </dgm:pt>
    <dgm:pt modelId="{9E6D976A-E319-49CF-B113-E4EFA6DDCD00}" type="parTrans" cxnId="{ABDED479-1AA2-4C89-94C8-084EBF3BE049}">
      <dgm:prSet/>
      <dgm:spPr/>
      <dgm:t>
        <a:bodyPr/>
        <a:lstStyle/>
        <a:p>
          <a:endParaRPr lang="en-GB"/>
        </a:p>
      </dgm:t>
    </dgm:pt>
    <dgm:pt modelId="{554B388B-29E9-4877-AB9C-5CA0F4EBAC75}" type="sibTrans" cxnId="{ABDED479-1AA2-4C89-94C8-084EBF3BE049}">
      <dgm:prSet/>
      <dgm:spPr/>
      <dgm:t>
        <a:bodyPr/>
        <a:lstStyle/>
        <a:p>
          <a:endParaRPr lang="en-GB"/>
        </a:p>
      </dgm:t>
    </dgm:pt>
    <dgm:pt modelId="{7BD829CF-3485-4832-B94F-17E6E0C65C35}">
      <dgm:prSet phldrT="[Text]"/>
      <dgm:spPr/>
      <dgm:t>
        <a:bodyPr/>
        <a:lstStyle/>
        <a:p>
          <a:r>
            <a:rPr lang="en-US" dirty="0"/>
            <a:t>Bone marrow increase erythropoiesis</a:t>
          </a:r>
          <a:endParaRPr lang="en-GB" dirty="0"/>
        </a:p>
      </dgm:t>
    </dgm:pt>
    <dgm:pt modelId="{7A2144C0-7217-4950-B7CE-1C64C51951C6}" type="parTrans" cxnId="{A965E825-D2C8-40CB-A799-FEDA07F292F3}">
      <dgm:prSet/>
      <dgm:spPr/>
      <dgm:t>
        <a:bodyPr/>
        <a:lstStyle/>
        <a:p>
          <a:endParaRPr lang="en-GB"/>
        </a:p>
      </dgm:t>
    </dgm:pt>
    <dgm:pt modelId="{5B3DB92A-C4AB-421D-B51D-3A2EB7AF890C}" type="sibTrans" cxnId="{A965E825-D2C8-40CB-A799-FEDA07F292F3}">
      <dgm:prSet/>
      <dgm:spPr/>
      <dgm:t>
        <a:bodyPr/>
        <a:lstStyle/>
        <a:p>
          <a:endParaRPr lang="en-GB"/>
        </a:p>
      </dgm:t>
    </dgm:pt>
    <dgm:pt modelId="{29E89504-EF45-487F-B1E1-8AF4A54C115F}">
      <dgm:prSet/>
      <dgm:spPr/>
      <dgm:t>
        <a:bodyPr/>
        <a:lstStyle/>
        <a:p>
          <a:r>
            <a:rPr lang="en-US" dirty="0"/>
            <a:t>Increases amount  of erythrocytes in blood with capacity to carry O2</a:t>
          </a:r>
          <a:endParaRPr lang="en-GB" dirty="0"/>
        </a:p>
      </dgm:t>
    </dgm:pt>
    <dgm:pt modelId="{F89C9FDB-B385-4E63-A560-38E9D9761588}" type="parTrans" cxnId="{B48E8DE6-1FAE-404D-9194-6F19AAC47FB0}">
      <dgm:prSet/>
      <dgm:spPr/>
      <dgm:t>
        <a:bodyPr/>
        <a:lstStyle/>
        <a:p>
          <a:endParaRPr lang="en-GB"/>
        </a:p>
      </dgm:t>
    </dgm:pt>
    <dgm:pt modelId="{92A0579B-89C8-402B-AA80-751F644F317D}" type="sibTrans" cxnId="{B48E8DE6-1FAE-404D-9194-6F19AAC47FB0}">
      <dgm:prSet/>
      <dgm:spPr/>
      <dgm:t>
        <a:bodyPr/>
        <a:lstStyle/>
        <a:p>
          <a:endParaRPr lang="en-GB"/>
        </a:p>
      </dgm:t>
    </dgm:pt>
    <dgm:pt modelId="{E39FA94C-D029-4DDE-96EE-D658DB5554F0}">
      <dgm:prSet/>
      <dgm:spPr/>
      <dgm:t>
        <a:bodyPr/>
        <a:lstStyle/>
        <a:p>
          <a:r>
            <a:rPr lang="en-US" dirty="0"/>
            <a:t>Reduction in tissue hypoxia due </a:t>
          </a:r>
          <a:r>
            <a:rPr lang="en-US"/>
            <a:t>to increased </a:t>
          </a:r>
          <a:endParaRPr lang="en-GB"/>
        </a:p>
      </dgm:t>
    </dgm:pt>
    <dgm:pt modelId="{4EEBB365-0D26-4AB2-80DE-7095FBD42A64}" type="parTrans" cxnId="{CCA37ECC-075F-4D9D-8DD5-346A46C05332}">
      <dgm:prSet/>
      <dgm:spPr/>
      <dgm:t>
        <a:bodyPr/>
        <a:lstStyle/>
        <a:p>
          <a:endParaRPr lang="en-GB"/>
        </a:p>
      </dgm:t>
    </dgm:pt>
    <dgm:pt modelId="{9CE9699F-A763-4034-856E-E4A347AEA026}" type="sibTrans" cxnId="{CCA37ECC-075F-4D9D-8DD5-346A46C05332}">
      <dgm:prSet/>
      <dgm:spPr/>
      <dgm:t>
        <a:bodyPr/>
        <a:lstStyle/>
        <a:p>
          <a:endParaRPr lang="en-GB"/>
        </a:p>
      </dgm:t>
    </dgm:pt>
    <dgm:pt modelId="{B1C81E4A-772A-4923-B8D6-944E6FF9CB30}" type="pres">
      <dgm:prSet presAssocID="{C1F90ACD-597D-4B25-960F-5B2885E164BC}" presName="CompostProcess" presStyleCnt="0">
        <dgm:presLayoutVars>
          <dgm:dir/>
          <dgm:resizeHandles val="exact"/>
        </dgm:presLayoutVars>
      </dgm:prSet>
      <dgm:spPr/>
    </dgm:pt>
    <dgm:pt modelId="{E61CADA2-9385-48F0-8F7F-85053EE491E0}" type="pres">
      <dgm:prSet presAssocID="{C1F90ACD-597D-4B25-960F-5B2885E164BC}" presName="arrow" presStyleLbl="bgShp" presStyleIdx="0" presStyleCnt="1"/>
      <dgm:spPr/>
    </dgm:pt>
    <dgm:pt modelId="{02824695-CF6A-4917-9C55-A6714156D42F}" type="pres">
      <dgm:prSet presAssocID="{C1F90ACD-597D-4B25-960F-5B2885E164BC}" presName="linearProcess" presStyleCnt="0"/>
      <dgm:spPr/>
    </dgm:pt>
    <dgm:pt modelId="{DF5F6813-5414-4BE9-B11F-69D61B1193FF}" type="pres">
      <dgm:prSet presAssocID="{F1B6CD5B-81AC-48D7-9BCD-4CA7D9BA52EF}" presName="textNode" presStyleLbl="node1" presStyleIdx="0" presStyleCnt="5">
        <dgm:presLayoutVars>
          <dgm:bulletEnabled val="1"/>
        </dgm:presLayoutVars>
      </dgm:prSet>
      <dgm:spPr/>
    </dgm:pt>
    <dgm:pt modelId="{0A9D2A91-976E-493A-A885-EE39DC9E14DC}" type="pres">
      <dgm:prSet presAssocID="{DE63D81E-3428-45E9-82E2-BA0941DA1FD8}" presName="sibTrans" presStyleCnt="0"/>
      <dgm:spPr/>
    </dgm:pt>
    <dgm:pt modelId="{1BDEE499-002B-4C2E-809A-757B095C1696}" type="pres">
      <dgm:prSet presAssocID="{7EE9FF46-7D09-4EE4-BD8B-AF1299DCD502}" presName="textNode" presStyleLbl="node1" presStyleIdx="1" presStyleCnt="5">
        <dgm:presLayoutVars>
          <dgm:bulletEnabled val="1"/>
        </dgm:presLayoutVars>
      </dgm:prSet>
      <dgm:spPr/>
    </dgm:pt>
    <dgm:pt modelId="{E2A14D8A-E883-4D89-80CF-6304C12D69EA}" type="pres">
      <dgm:prSet presAssocID="{554B388B-29E9-4877-AB9C-5CA0F4EBAC75}" presName="sibTrans" presStyleCnt="0"/>
      <dgm:spPr/>
    </dgm:pt>
    <dgm:pt modelId="{8D10F852-BE44-4841-B23B-D7730656908F}" type="pres">
      <dgm:prSet presAssocID="{7BD829CF-3485-4832-B94F-17E6E0C65C35}" presName="textNode" presStyleLbl="node1" presStyleIdx="2" presStyleCnt="5">
        <dgm:presLayoutVars>
          <dgm:bulletEnabled val="1"/>
        </dgm:presLayoutVars>
      </dgm:prSet>
      <dgm:spPr/>
    </dgm:pt>
    <dgm:pt modelId="{796B6DC5-255D-40AF-9BB6-BE21A0AF8083}" type="pres">
      <dgm:prSet presAssocID="{5B3DB92A-C4AB-421D-B51D-3A2EB7AF890C}" presName="sibTrans" presStyleCnt="0"/>
      <dgm:spPr/>
    </dgm:pt>
    <dgm:pt modelId="{A5089E4B-E1F9-4215-8575-81162DB9529A}" type="pres">
      <dgm:prSet presAssocID="{29E89504-EF45-487F-B1E1-8AF4A54C115F}" presName="textNode" presStyleLbl="node1" presStyleIdx="3" presStyleCnt="5">
        <dgm:presLayoutVars>
          <dgm:bulletEnabled val="1"/>
        </dgm:presLayoutVars>
      </dgm:prSet>
      <dgm:spPr/>
    </dgm:pt>
    <dgm:pt modelId="{47F616D2-0607-43F0-B61A-3B9270C11FA7}" type="pres">
      <dgm:prSet presAssocID="{92A0579B-89C8-402B-AA80-751F644F317D}" presName="sibTrans" presStyleCnt="0"/>
      <dgm:spPr/>
    </dgm:pt>
    <dgm:pt modelId="{4FFE0E22-8396-4E91-AFEB-BC6C8D72CEC8}" type="pres">
      <dgm:prSet presAssocID="{E39FA94C-D029-4DDE-96EE-D658DB5554F0}" presName="textNode" presStyleLbl="node1" presStyleIdx="4" presStyleCnt="5">
        <dgm:presLayoutVars>
          <dgm:bulletEnabled val="1"/>
        </dgm:presLayoutVars>
      </dgm:prSet>
      <dgm:spPr/>
    </dgm:pt>
  </dgm:ptLst>
  <dgm:cxnLst>
    <dgm:cxn modelId="{6344F906-57ED-4B84-8336-709E81CDB49E}" type="presOf" srcId="{7BD829CF-3485-4832-B94F-17E6E0C65C35}" destId="{8D10F852-BE44-4841-B23B-D7730656908F}" srcOrd="0" destOrd="0" presId="urn:microsoft.com/office/officeart/2005/8/layout/hProcess9"/>
    <dgm:cxn modelId="{BA86FB16-4C74-4076-BFA3-15A6392425FE}" srcId="{C1F90ACD-597D-4B25-960F-5B2885E164BC}" destId="{F1B6CD5B-81AC-48D7-9BCD-4CA7D9BA52EF}" srcOrd="0" destOrd="0" parTransId="{0FA17FA4-A22F-4C2A-9F39-F449C751B3D5}" sibTransId="{DE63D81E-3428-45E9-82E2-BA0941DA1FD8}"/>
    <dgm:cxn modelId="{A965E825-D2C8-40CB-A799-FEDA07F292F3}" srcId="{C1F90ACD-597D-4B25-960F-5B2885E164BC}" destId="{7BD829CF-3485-4832-B94F-17E6E0C65C35}" srcOrd="2" destOrd="0" parTransId="{7A2144C0-7217-4950-B7CE-1C64C51951C6}" sibTransId="{5B3DB92A-C4AB-421D-B51D-3A2EB7AF890C}"/>
    <dgm:cxn modelId="{A9752C71-4C7C-4D5C-B9CD-1F2AF1C215CC}" type="presOf" srcId="{E39FA94C-D029-4DDE-96EE-D658DB5554F0}" destId="{4FFE0E22-8396-4E91-AFEB-BC6C8D72CEC8}" srcOrd="0" destOrd="0" presId="urn:microsoft.com/office/officeart/2005/8/layout/hProcess9"/>
    <dgm:cxn modelId="{82F81979-A4B2-4766-9C9F-FE186FA5DCA9}" type="presOf" srcId="{29E89504-EF45-487F-B1E1-8AF4A54C115F}" destId="{A5089E4B-E1F9-4215-8575-81162DB9529A}" srcOrd="0" destOrd="0" presId="urn:microsoft.com/office/officeart/2005/8/layout/hProcess9"/>
    <dgm:cxn modelId="{ABDED479-1AA2-4C89-94C8-084EBF3BE049}" srcId="{C1F90ACD-597D-4B25-960F-5B2885E164BC}" destId="{7EE9FF46-7D09-4EE4-BD8B-AF1299DCD502}" srcOrd="1" destOrd="0" parTransId="{9E6D976A-E319-49CF-B113-E4EFA6DDCD00}" sibTransId="{554B388B-29E9-4877-AB9C-5CA0F4EBAC75}"/>
    <dgm:cxn modelId="{85FEBA7B-44B1-4D86-824A-B9680F11F4E7}" type="presOf" srcId="{C1F90ACD-597D-4B25-960F-5B2885E164BC}" destId="{B1C81E4A-772A-4923-B8D6-944E6FF9CB30}" srcOrd="0" destOrd="0" presId="urn:microsoft.com/office/officeart/2005/8/layout/hProcess9"/>
    <dgm:cxn modelId="{2443E785-503F-40E6-91F9-D75AF7FC882A}" type="presOf" srcId="{F1B6CD5B-81AC-48D7-9BCD-4CA7D9BA52EF}" destId="{DF5F6813-5414-4BE9-B11F-69D61B1193FF}" srcOrd="0" destOrd="0" presId="urn:microsoft.com/office/officeart/2005/8/layout/hProcess9"/>
    <dgm:cxn modelId="{4E67DAB2-F195-4C66-A4DF-4EF9B6B8D4FF}" type="presOf" srcId="{7EE9FF46-7D09-4EE4-BD8B-AF1299DCD502}" destId="{1BDEE499-002B-4C2E-809A-757B095C1696}" srcOrd="0" destOrd="0" presId="urn:microsoft.com/office/officeart/2005/8/layout/hProcess9"/>
    <dgm:cxn modelId="{CCA37ECC-075F-4D9D-8DD5-346A46C05332}" srcId="{C1F90ACD-597D-4B25-960F-5B2885E164BC}" destId="{E39FA94C-D029-4DDE-96EE-D658DB5554F0}" srcOrd="4" destOrd="0" parTransId="{4EEBB365-0D26-4AB2-80DE-7095FBD42A64}" sibTransId="{9CE9699F-A763-4034-856E-E4A347AEA026}"/>
    <dgm:cxn modelId="{B48E8DE6-1FAE-404D-9194-6F19AAC47FB0}" srcId="{C1F90ACD-597D-4B25-960F-5B2885E164BC}" destId="{29E89504-EF45-487F-B1E1-8AF4A54C115F}" srcOrd="3" destOrd="0" parTransId="{F89C9FDB-B385-4E63-A560-38E9D9761588}" sibTransId="{92A0579B-89C8-402B-AA80-751F644F317D}"/>
    <dgm:cxn modelId="{7C3870A5-938B-4E00-B4C5-6458FC698724}" type="presParOf" srcId="{B1C81E4A-772A-4923-B8D6-944E6FF9CB30}" destId="{E61CADA2-9385-48F0-8F7F-85053EE491E0}" srcOrd="0" destOrd="0" presId="urn:microsoft.com/office/officeart/2005/8/layout/hProcess9"/>
    <dgm:cxn modelId="{537B5F46-274D-47CC-9372-D09955C9D09E}" type="presParOf" srcId="{B1C81E4A-772A-4923-B8D6-944E6FF9CB30}" destId="{02824695-CF6A-4917-9C55-A6714156D42F}" srcOrd="1" destOrd="0" presId="urn:microsoft.com/office/officeart/2005/8/layout/hProcess9"/>
    <dgm:cxn modelId="{70FEC375-1CB5-4F8D-820D-44F1368BC7A1}" type="presParOf" srcId="{02824695-CF6A-4917-9C55-A6714156D42F}" destId="{DF5F6813-5414-4BE9-B11F-69D61B1193FF}" srcOrd="0" destOrd="0" presId="urn:microsoft.com/office/officeart/2005/8/layout/hProcess9"/>
    <dgm:cxn modelId="{4151EA62-D620-4AAB-BA32-EE458085C815}" type="presParOf" srcId="{02824695-CF6A-4917-9C55-A6714156D42F}" destId="{0A9D2A91-976E-493A-A885-EE39DC9E14DC}" srcOrd="1" destOrd="0" presId="urn:microsoft.com/office/officeart/2005/8/layout/hProcess9"/>
    <dgm:cxn modelId="{644B93DE-42BB-4CC7-939E-C936E858B5CF}" type="presParOf" srcId="{02824695-CF6A-4917-9C55-A6714156D42F}" destId="{1BDEE499-002B-4C2E-809A-757B095C1696}" srcOrd="2" destOrd="0" presId="urn:microsoft.com/office/officeart/2005/8/layout/hProcess9"/>
    <dgm:cxn modelId="{2ED5474C-0178-42B2-BCF7-8F550A83C3DC}" type="presParOf" srcId="{02824695-CF6A-4917-9C55-A6714156D42F}" destId="{E2A14D8A-E883-4D89-80CF-6304C12D69EA}" srcOrd="3" destOrd="0" presId="urn:microsoft.com/office/officeart/2005/8/layout/hProcess9"/>
    <dgm:cxn modelId="{5D774CAE-EF3C-4CFE-A732-ECB5B756693B}" type="presParOf" srcId="{02824695-CF6A-4917-9C55-A6714156D42F}" destId="{8D10F852-BE44-4841-B23B-D7730656908F}" srcOrd="4" destOrd="0" presId="urn:microsoft.com/office/officeart/2005/8/layout/hProcess9"/>
    <dgm:cxn modelId="{2DFDD817-8007-48BA-A717-08F84707E3C8}" type="presParOf" srcId="{02824695-CF6A-4917-9C55-A6714156D42F}" destId="{796B6DC5-255D-40AF-9BB6-BE21A0AF8083}" srcOrd="5" destOrd="0" presId="urn:microsoft.com/office/officeart/2005/8/layout/hProcess9"/>
    <dgm:cxn modelId="{984A5E60-F6A6-486B-BA54-27995765CF1D}" type="presParOf" srcId="{02824695-CF6A-4917-9C55-A6714156D42F}" destId="{A5089E4B-E1F9-4215-8575-81162DB9529A}" srcOrd="6" destOrd="0" presId="urn:microsoft.com/office/officeart/2005/8/layout/hProcess9"/>
    <dgm:cxn modelId="{FA257B3B-8ECB-4747-A430-F6D05BE4213B}" type="presParOf" srcId="{02824695-CF6A-4917-9C55-A6714156D42F}" destId="{47F616D2-0607-43F0-B61A-3B9270C11FA7}" srcOrd="7" destOrd="0" presId="urn:microsoft.com/office/officeart/2005/8/layout/hProcess9"/>
    <dgm:cxn modelId="{DC057381-74E1-4DA2-B7DD-C3F6D86345AE}" type="presParOf" srcId="{02824695-CF6A-4917-9C55-A6714156D42F}" destId="{4FFE0E22-8396-4E91-AFEB-BC6C8D72CEC8}" srcOrd="8"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CA7363-D217-4856-A5EF-BAC57827641C}">
      <dsp:nvSpPr>
        <dsp:cNvPr id="0" name=""/>
        <dsp:cNvSpPr/>
      </dsp:nvSpPr>
      <dsp:spPr>
        <a:xfrm>
          <a:off x="0" y="956381"/>
          <a:ext cx="6513603" cy="176562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78C65E-C567-414D-8AE7-A2C2667D8912}">
      <dsp:nvSpPr>
        <dsp:cNvPr id="0" name=""/>
        <dsp:cNvSpPr/>
      </dsp:nvSpPr>
      <dsp:spPr>
        <a:xfrm>
          <a:off x="534102" y="1353647"/>
          <a:ext cx="971095" cy="9710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3B59C2-588A-4C43-ADD3-76503591A1CC}">
      <dsp:nvSpPr>
        <dsp:cNvPr id="0" name=""/>
        <dsp:cNvSpPr/>
      </dsp:nvSpPr>
      <dsp:spPr>
        <a:xfrm>
          <a:off x="2039300" y="956381"/>
          <a:ext cx="4474303"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1066800">
            <a:lnSpc>
              <a:spcPct val="90000"/>
            </a:lnSpc>
            <a:spcBef>
              <a:spcPct val="0"/>
            </a:spcBef>
            <a:spcAft>
              <a:spcPct val="35000"/>
            </a:spcAft>
            <a:buNone/>
          </a:pPr>
          <a:r>
            <a:rPr lang="en-US" sz="2400" kern="1200"/>
            <a:t>In this session we will have a recap of what we have discussed and will give the answers to your homework</a:t>
          </a:r>
        </a:p>
      </dsp:txBody>
      <dsp:txXfrm>
        <a:off x="2039300" y="956381"/>
        <a:ext cx="4474303" cy="1765627"/>
      </dsp:txXfrm>
    </dsp:sp>
    <dsp:sp modelId="{4B868E82-EC4D-490D-B1FE-3ADD4116AAE9}">
      <dsp:nvSpPr>
        <dsp:cNvPr id="0" name=""/>
        <dsp:cNvSpPr/>
      </dsp:nvSpPr>
      <dsp:spPr>
        <a:xfrm>
          <a:off x="0" y="3163416"/>
          <a:ext cx="6513603" cy="176562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CC72B1-C99A-4703-A3B2-678373E24022}">
      <dsp:nvSpPr>
        <dsp:cNvPr id="0" name=""/>
        <dsp:cNvSpPr/>
      </dsp:nvSpPr>
      <dsp:spPr>
        <a:xfrm>
          <a:off x="534102" y="3560682"/>
          <a:ext cx="971095" cy="9710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28B29C-72F5-437F-8C58-855D0512121F}">
      <dsp:nvSpPr>
        <dsp:cNvPr id="0" name=""/>
        <dsp:cNvSpPr/>
      </dsp:nvSpPr>
      <dsp:spPr>
        <a:xfrm>
          <a:off x="2039300" y="3163416"/>
          <a:ext cx="4474303"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1066800">
            <a:lnSpc>
              <a:spcPct val="90000"/>
            </a:lnSpc>
            <a:spcBef>
              <a:spcPct val="0"/>
            </a:spcBef>
            <a:spcAft>
              <a:spcPct val="35000"/>
            </a:spcAft>
            <a:buNone/>
          </a:pPr>
          <a:r>
            <a:rPr lang="en-US" sz="2400" kern="1200"/>
            <a:t>Please feel free to ask lots of questions. </a:t>
          </a:r>
        </a:p>
      </dsp:txBody>
      <dsp:txXfrm>
        <a:off x="2039300" y="3163416"/>
        <a:ext cx="4474303" cy="17656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E096AD-F6F4-411D-9279-181207A05AFF}">
      <dsp:nvSpPr>
        <dsp:cNvPr id="0" name=""/>
        <dsp:cNvSpPr/>
      </dsp:nvSpPr>
      <dsp:spPr>
        <a:xfrm>
          <a:off x="0" y="284659"/>
          <a:ext cx="5029199" cy="139229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The average human has 5 litres of blood</a:t>
          </a:r>
        </a:p>
      </dsp:txBody>
      <dsp:txXfrm>
        <a:off x="67966" y="352625"/>
        <a:ext cx="4893267" cy="1256367"/>
      </dsp:txXfrm>
    </dsp:sp>
    <dsp:sp modelId="{387640BE-69A2-429A-BA9B-8CCB0829F7A8}">
      <dsp:nvSpPr>
        <dsp:cNvPr id="0" name=""/>
        <dsp:cNvSpPr/>
      </dsp:nvSpPr>
      <dsp:spPr>
        <a:xfrm>
          <a:off x="0" y="1777759"/>
          <a:ext cx="5029199" cy="1392299"/>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It is a transporting fluid</a:t>
          </a:r>
        </a:p>
      </dsp:txBody>
      <dsp:txXfrm>
        <a:off x="67966" y="1845725"/>
        <a:ext cx="4893267" cy="1256367"/>
      </dsp:txXfrm>
    </dsp:sp>
    <dsp:sp modelId="{4D2B0FC3-6A1B-4C67-85C9-26787772B175}">
      <dsp:nvSpPr>
        <dsp:cNvPr id="0" name=""/>
        <dsp:cNvSpPr/>
      </dsp:nvSpPr>
      <dsp:spPr>
        <a:xfrm>
          <a:off x="0" y="3270859"/>
          <a:ext cx="5029199" cy="139229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It carries vital substances to all parts of the body</a:t>
          </a:r>
        </a:p>
      </dsp:txBody>
      <dsp:txXfrm>
        <a:off x="67966" y="3338825"/>
        <a:ext cx="4893267" cy="125636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1CADA2-9385-48F0-8F7F-85053EE491E0}">
      <dsp:nvSpPr>
        <dsp:cNvPr id="0" name=""/>
        <dsp:cNvSpPr/>
      </dsp:nvSpPr>
      <dsp:spPr>
        <a:xfrm>
          <a:off x="788669" y="0"/>
          <a:ext cx="8938260" cy="4351338"/>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5F6813-5414-4BE9-B11F-69D61B1193FF}">
      <dsp:nvSpPr>
        <dsp:cNvPr id="0" name=""/>
        <dsp:cNvSpPr/>
      </dsp:nvSpPr>
      <dsp:spPr>
        <a:xfrm>
          <a:off x="4621" y="1305401"/>
          <a:ext cx="2020453" cy="1740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Kidneys detect hypoxia</a:t>
          </a:r>
          <a:endParaRPr lang="en-GB" sz="1800" kern="1200" dirty="0"/>
        </a:p>
      </dsp:txBody>
      <dsp:txXfrm>
        <a:off x="89587" y="1390367"/>
        <a:ext cx="1850521" cy="1570603"/>
      </dsp:txXfrm>
    </dsp:sp>
    <dsp:sp modelId="{1BDEE499-002B-4C2E-809A-757B095C1696}">
      <dsp:nvSpPr>
        <dsp:cNvPr id="0" name=""/>
        <dsp:cNvSpPr/>
      </dsp:nvSpPr>
      <dsp:spPr>
        <a:xfrm>
          <a:off x="2126097" y="1305401"/>
          <a:ext cx="2020453" cy="1740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Erythropoietin released by kidneys into the blood. </a:t>
          </a:r>
          <a:endParaRPr lang="en-GB" sz="1800" kern="1200" dirty="0"/>
        </a:p>
      </dsp:txBody>
      <dsp:txXfrm>
        <a:off x="2211063" y="1390367"/>
        <a:ext cx="1850521" cy="1570603"/>
      </dsp:txXfrm>
    </dsp:sp>
    <dsp:sp modelId="{8D10F852-BE44-4841-B23B-D7730656908F}">
      <dsp:nvSpPr>
        <dsp:cNvPr id="0" name=""/>
        <dsp:cNvSpPr/>
      </dsp:nvSpPr>
      <dsp:spPr>
        <a:xfrm>
          <a:off x="4247573" y="1305401"/>
          <a:ext cx="2020453" cy="1740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Bone marrow increase erythropoiesis</a:t>
          </a:r>
          <a:endParaRPr lang="en-GB" sz="1800" kern="1200" dirty="0"/>
        </a:p>
      </dsp:txBody>
      <dsp:txXfrm>
        <a:off x="4332539" y="1390367"/>
        <a:ext cx="1850521" cy="1570603"/>
      </dsp:txXfrm>
    </dsp:sp>
    <dsp:sp modelId="{A5089E4B-E1F9-4215-8575-81162DB9529A}">
      <dsp:nvSpPr>
        <dsp:cNvPr id="0" name=""/>
        <dsp:cNvSpPr/>
      </dsp:nvSpPr>
      <dsp:spPr>
        <a:xfrm>
          <a:off x="6369049" y="1305401"/>
          <a:ext cx="2020453" cy="1740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Increases amount  of erythrocytes in blood with capacity to carry O2</a:t>
          </a:r>
          <a:endParaRPr lang="en-GB" sz="1800" kern="1200" dirty="0"/>
        </a:p>
      </dsp:txBody>
      <dsp:txXfrm>
        <a:off x="6454015" y="1390367"/>
        <a:ext cx="1850521" cy="1570603"/>
      </dsp:txXfrm>
    </dsp:sp>
    <dsp:sp modelId="{4FFE0E22-8396-4E91-AFEB-BC6C8D72CEC8}">
      <dsp:nvSpPr>
        <dsp:cNvPr id="0" name=""/>
        <dsp:cNvSpPr/>
      </dsp:nvSpPr>
      <dsp:spPr>
        <a:xfrm>
          <a:off x="8490525" y="1305401"/>
          <a:ext cx="2020453" cy="1740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Reduction in tissue hypoxia due </a:t>
          </a:r>
          <a:r>
            <a:rPr lang="en-US" sz="1800" kern="1200"/>
            <a:t>to increased </a:t>
          </a:r>
          <a:endParaRPr lang="en-GB" sz="1800" kern="1200"/>
        </a:p>
      </dsp:txBody>
      <dsp:txXfrm>
        <a:off x="8575491" y="1390367"/>
        <a:ext cx="1850521" cy="157060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32.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36.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B940CB-A4BE-414B-A4C8-E54767B04935}" type="datetimeFigureOut">
              <a:rPr lang="en-GB" smtClean="0"/>
              <a:t>02/11/2020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4F5B741-B8B0-4FDE-8D8D-21B401C5FEB7}" type="slidenum">
              <a:rPr lang="en-GB" smtClean="0"/>
              <a:t>‹#›</a:t>
            </a:fld>
            <a:endParaRPr lang="en-GB"/>
          </a:p>
        </p:txBody>
      </p:sp>
    </p:spTree>
    <p:extLst>
      <p:ext uri="{BB962C8B-B14F-4D97-AF65-F5344CB8AC3E}">
        <p14:creationId xmlns:p14="http://schemas.microsoft.com/office/powerpoint/2010/main" val="35912028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A21BEC8C-FDA2-49EB-8A35-B00B11615EC7}"/>
              </a:ext>
            </a:extLst>
          </p:cNvPr>
          <p:cNvSpPr>
            <a:spLocks noGrp="1" noChangeArrowheads="1"/>
          </p:cNvSpPr>
          <p:nvPr>
            <p:ph type="sldNum" sz="quarter" idx="5"/>
          </p:nvPr>
        </p:nvSpPr>
        <p:spPr>
          <a:ln/>
        </p:spPr>
        <p:txBody>
          <a:bodyPr/>
          <a:lstStyle/>
          <a:p>
            <a:fld id="{24EC0FCD-1F56-4100-B76B-6EED85912CBA}" type="slidenum">
              <a:rPr lang="en-GB" altLang="en-US"/>
              <a:pPr/>
              <a:t>2</a:t>
            </a:fld>
            <a:endParaRPr lang="en-GB" altLang="en-US"/>
          </a:p>
        </p:txBody>
      </p:sp>
      <p:sp>
        <p:nvSpPr>
          <p:cNvPr id="31746" name="Rectangle 2">
            <a:extLst>
              <a:ext uri="{FF2B5EF4-FFF2-40B4-BE49-F238E27FC236}">
                <a16:creationId xmlns:a16="http://schemas.microsoft.com/office/drawing/2014/main" id="{E4A9FCEB-9C72-4C6D-AC50-A21EE40464A9}"/>
              </a:ext>
            </a:extLst>
          </p:cNvPr>
          <p:cNvSpPr>
            <a:spLocks noGrp="1" noRot="1" noChangeAspect="1" noChangeArrowheads="1" noTextEdit="1"/>
          </p:cNvSpPr>
          <p:nvPr>
            <p:ph type="sldImg"/>
          </p:nvPr>
        </p:nvSpPr>
        <p:spPr>
          <a:ln/>
        </p:spPr>
      </p:sp>
      <p:sp>
        <p:nvSpPr>
          <p:cNvPr id="31747" name="Rectangle 3">
            <a:extLst>
              <a:ext uri="{FF2B5EF4-FFF2-40B4-BE49-F238E27FC236}">
                <a16:creationId xmlns:a16="http://schemas.microsoft.com/office/drawing/2014/main" id="{DFFEF5E4-2E26-4CA6-8C2D-9F3C3C643BE5}"/>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6E72B33C-58A1-4326-8928-B65F50D80BE1}"/>
              </a:ext>
            </a:extLst>
          </p:cNvPr>
          <p:cNvSpPr>
            <a:spLocks noGrp="1" noChangeArrowheads="1"/>
          </p:cNvSpPr>
          <p:nvPr>
            <p:ph type="sldNum" sz="quarter" idx="5"/>
          </p:nvPr>
        </p:nvSpPr>
        <p:spPr>
          <a:ln/>
        </p:spPr>
        <p:txBody>
          <a:bodyPr/>
          <a:lstStyle/>
          <a:p>
            <a:fld id="{1634421F-B6E0-4685-AD00-529A3564B465}" type="slidenum">
              <a:rPr lang="en-GB" altLang="en-US"/>
              <a:pPr/>
              <a:t>3</a:t>
            </a:fld>
            <a:endParaRPr lang="en-GB" altLang="en-US"/>
          </a:p>
        </p:txBody>
      </p:sp>
      <p:sp>
        <p:nvSpPr>
          <p:cNvPr id="32770" name="Rectangle 2">
            <a:extLst>
              <a:ext uri="{FF2B5EF4-FFF2-40B4-BE49-F238E27FC236}">
                <a16:creationId xmlns:a16="http://schemas.microsoft.com/office/drawing/2014/main" id="{ABBA0017-C0CF-4967-AC78-9FFAC1F32EA0}"/>
              </a:ext>
            </a:extLst>
          </p:cNvPr>
          <p:cNvSpPr>
            <a:spLocks noGrp="1" noRot="1" noChangeAspect="1" noChangeArrowheads="1" noTextEdit="1"/>
          </p:cNvSpPr>
          <p:nvPr>
            <p:ph type="sldImg"/>
          </p:nvPr>
        </p:nvSpPr>
        <p:spPr>
          <a:ln/>
        </p:spPr>
      </p:sp>
      <p:sp>
        <p:nvSpPr>
          <p:cNvPr id="32771" name="Rectangle 3">
            <a:extLst>
              <a:ext uri="{FF2B5EF4-FFF2-40B4-BE49-F238E27FC236}">
                <a16:creationId xmlns:a16="http://schemas.microsoft.com/office/drawing/2014/main" id="{AA822100-32C5-4AF3-B034-797ADE121F74}"/>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195BBDEC-ACD0-43BE-8C7B-CA15A2BB5746}"/>
              </a:ext>
            </a:extLst>
          </p:cNvPr>
          <p:cNvSpPr>
            <a:spLocks noGrp="1" noChangeArrowheads="1"/>
          </p:cNvSpPr>
          <p:nvPr>
            <p:ph type="sldNum" sz="quarter" idx="5"/>
          </p:nvPr>
        </p:nvSpPr>
        <p:spPr>
          <a:ln/>
        </p:spPr>
        <p:txBody>
          <a:bodyPr/>
          <a:lstStyle/>
          <a:p>
            <a:fld id="{A524227F-6640-41F2-B179-40B37D7705F0}" type="slidenum">
              <a:rPr lang="en-GB" altLang="en-US"/>
              <a:pPr/>
              <a:t>4</a:t>
            </a:fld>
            <a:endParaRPr lang="en-GB" altLang="en-US"/>
          </a:p>
        </p:txBody>
      </p:sp>
      <p:sp>
        <p:nvSpPr>
          <p:cNvPr id="34818" name="Rectangle 2">
            <a:extLst>
              <a:ext uri="{FF2B5EF4-FFF2-40B4-BE49-F238E27FC236}">
                <a16:creationId xmlns:a16="http://schemas.microsoft.com/office/drawing/2014/main" id="{50C864AD-E26E-408B-8ECD-17BC96E327D8}"/>
              </a:ext>
            </a:extLst>
          </p:cNvPr>
          <p:cNvSpPr>
            <a:spLocks noGrp="1" noRot="1" noChangeAspect="1" noChangeArrowheads="1" noTextEdit="1"/>
          </p:cNvSpPr>
          <p:nvPr>
            <p:ph type="sldImg"/>
          </p:nvPr>
        </p:nvSpPr>
        <p:spPr>
          <a:ln/>
        </p:spPr>
      </p:sp>
      <p:sp>
        <p:nvSpPr>
          <p:cNvPr id="34819" name="Rectangle 3">
            <a:extLst>
              <a:ext uri="{FF2B5EF4-FFF2-40B4-BE49-F238E27FC236}">
                <a16:creationId xmlns:a16="http://schemas.microsoft.com/office/drawing/2014/main" id="{FB315D9B-FF1F-4ACE-B61F-D7B6758CA51C}"/>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9AE50C1E-E236-44C0-85C1-3D708A8A06AA}"/>
              </a:ext>
            </a:extLst>
          </p:cNvPr>
          <p:cNvSpPr>
            <a:spLocks noGrp="1" noChangeArrowheads="1"/>
          </p:cNvSpPr>
          <p:nvPr>
            <p:ph type="sldNum" sz="quarter" idx="5"/>
          </p:nvPr>
        </p:nvSpPr>
        <p:spPr>
          <a:ln/>
        </p:spPr>
        <p:txBody>
          <a:bodyPr/>
          <a:lstStyle/>
          <a:p>
            <a:fld id="{60536AC1-96FC-451B-8741-500ED0DF1DC2}" type="slidenum">
              <a:rPr lang="en-GB" altLang="en-US"/>
              <a:pPr/>
              <a:t>5</a:t>
            </a:fld>
            <a:endParaRPr lang="en-GB" altLang="en-US"/>
          </a:p>
        </p:txBody>
      </p:sp>
      <p:sp>
        <p:nvSpPr>
          <p:cNvPr id="35842" name="Rectangle 2">
            <a:extLst>
              <a:ext uri="{FF2B5EF4-FFF2-40B4-BE49-F238E27FC236}">
                <a16:creationId xmlns:a16="http://schemas.microsoft.com/office/drawing/2014/main" id="{DDA0637F-5ACF-4694-B920-DB1EF2CECF88}"/>
              </a:ext>
            </a:extLst>
          </p:cNvPr>
          <p:cNvSpPr>
            <a:spLocks noGrp="1" noRot="1" noChangeAspect="1" noChangeArrowheads="1" noTextEdit="1"/>
          </p:cNvSpPr>
          <p:nvPr>
            <p:ph type="sldImg"/>
          </p:nvPr>
        </p:nvSpPr>
        <p:spPr>
          <a:ln/>
        </p:spPr>
      </p:sp>
      <p:sp>
        <p:nvSpPr>
          <p:cNvPr id="35843" name="Rectangle 3">
            <a:extLst>
              <a:ext uri="{FF2B5EF4-FFF2-40B4-BE49-F238E27FC236}">
                <a16:creationId xmlns:a16="http://schemas.microsoft.com/office/drawing/2014/main" id="{C9D2F674-A044-43B6-AAE5-1FF475243C11}"/>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213EBB7-996C-4528-AB54-5DAA9086D0ED}"/>
              </a:ext>
            </a:extLst>
          </p:cNvPr>
          <p:cNvSpPr>
            <a:spLocks noGrp="1" noChangeArrowheads="1"/>
          </p:cNvSpPr>
          <p:nvPr>
            <p:ph type="sldNum" sz="quarter" idx="5"/>
          </p:nvPr>
        </p:nvSpPr>
        <p:spPr>
          <a:ln/>
        </p:spPr>
        <p:txBody>
          <a:bodyPr/>
          <a:lstStyle/>
          <a:p>
            <a:fld id="{F58A08AB-9D24-481D-A212-78A6C936ECEA}" type="slidenum">
              <a:rPr lang="en-GB" altLang="en-US"/>
              <a:pPr/>
              <a:t>6</a:t>
            </a:fld>
            <a:endParaRPr lang="en-GB" altLang="en-US"/>
          </a:p>
        </p:txBody>
      </p:sp>
      <p:sp>
        <p:nvSpPr>
          <p:cNvPr id="36866" name="Rectangle 2">
            <a:extLst>
              <a:ext uri="{FF2B5EF4-FFF2-40B4-BE49-F238E27FC236}">
                <a16:creationId xmlns:a16="http://schemas.microsoft.com/office/drawing/2014/main" id="{84C4F04A-98AE-4ED1-9470-CAF705E70312}"/>
              </a:ext>
            </a:extLst>
          </p:cNvPr>
          <p:cNvSpPr>
            <a:spLocks noGrp="1" noRot="1" noChangeAspect="1" noChangeArrowheads="1" noTextEdit="1"/>
          </p:cNvSpPr>
          <p:nvPr>
            <p:ph type="sldImg"/>
          </p:nvPr>
        </p:nvSpPr>
        <p:spPr>
          <a:ln/>
        </p:spPr>
      </p:sp>
      <p:sp>
        <p:nvSpPr>
          <p:cNvPr id="36867" name="Rectangle 3">
            <a:extLst>
              <a:ext uri="{FF2B5EF4-FFF2-40B4-BE49-F238E27FC236}">
                <a16:creationId xmlns:a16="http://schemas.microsoft.com/office/drawing/2014/main" id="{F7EC0FA6-8AF6-4525-82A0-743560F8338B}"/>
              </a:ext>
            </a:extLst>
          </p:cNvPr>
          <p:cNvSpPr>
            <a:spLocks noGrp="1" noChangeArrowheads="1"/>
          </p:cNvSpPr>
          <p:nvPr>
            <p:ph type="body" idx="1"/>
          </p:nvPr>
        </p:nvSpPr>
        <p:spPr/>
        <p:txBody>
          <a:bodyPr/>
          <a:lstStyle/>
          <a:p>
            <a:r>
              <a:rPr lang="en-US" altLang="en-US" dirty="0"/>
              <a:t>Fibrinogen ( factor 1) - is a glycoprotein made in the liver. During tissue injury such as a cut it is converted by thrombin to fibrin and then to a fibrin based blood clot. This is what stops you from bleeding after cutting yourself. </a:t>
            </a:r>
            <a:endParaRPr lang="en-GB" alt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EA88DCD1-7B76-45B5-8FA8-0135BD0CC2B2}"/>
              </a:ext>
            </a:extLst>
          </p:cNvPr>
          <p:cNvSpPr>
            <a:spLocks noGrp="1" noChangeArrowheads="1"/>
          </p:cNvSpPr>
          <p:nvPr>
            <p:ph type="sldNum" sz="quarter" idx="5"/>
          </p:nvPr>
        </p:nvSpPr>
        <p:spPr>
          <a:ln/>
        </p:spPr>
        <p:txBody>
          <a:bodyPr/>
          <a:lstStyle/>
          <a:p>
            <a:fld id="{E7FD8E60-8581-420A-8DE7-DA3593B58683}" type="slidenum">
              <a:rPr lang="en-GB" altLang="en-US"/>
              <a:pPr/>
              <a:t>8</a:t>
            </a:fld>
            <a:endParaRPr lang="en-GB" altLang="en-US"/>
          </a:p>
        </p:txBody>
      </p:sp>
      <p:sp>
        <p:nvSpPr>
          <p:cNvPr id="37890" name="Rectangle 2">
            <a:extLst>
              <a:ext uri="{FF2B5EF4-FFF2-40B4-BE49-F238E27FC236}">
                <a16:creationId xmlns:a16="http://schemas.microsoft.com/office/drawing/2014/main" id="{E6820831-1C9B-4F73-9E56-309722B65226}"/>
              </a:ext>
            </a:extLst>
          </p:cNvPr>
          <p:cNvSpPr>
            <a:spLocks noGrp="1" noRot="1" noChangeAspect="1" noChangeArrowheads="1" noTextEdit="1"/>
          </p:cNvSpPr>
          <p:nvPr>
            <p:ph type="sldImg"/>
          </p:nvPr>
        </p:nvSpPr>
        <p:spPr>
          <a:ln/>
        </p:spPr>
      </p:sp>
      <p:sp>
        <p:nvSpPr>
          <p:cNvPr id="37891" name="Rectangle 3">
            <a:extLst>
              <a:ext uri="{FF2B5EF4-FFF2-40B4-BE49-F238E27FC236}">
                <a16:creationId xmlns:a16="http://schemas.microsoft.com/office/drawing/2014/main" id="{02976DE6-B92E-4523-9532-C0AA35849460}"/>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30AA01C-2305-4014-BA23-56B12AE6569B}"/>
              </a:ext>
            </a:extLst>
          </p:cNvPr>
          <p:cNvSpPr>
            <a:spLocks noGrp="1" noChangeArrowheads="1"/>
          </p:cNvSpPr>
          <p:nvPr>
            <p:ph type="sldNum" sz="quarter" idx="5"/>
          </p:nvPr>
        </p:nvSpPr>
        <p:spPr>
          <a:ln/>
        </p:spPr>
        <p:txBody>
          <a:bodyPr/>
          <a:lstStyle/>
          <a:p>
            <a:fld id="{4CD0A64B-B778-4619-9919-B742F24F1A17}" type="slidenum">
              <a:rPr lang="en-GB" altLang="en-US"/>
              <a:pPr/>
              <a:t>9</a:t>
            </a:fld>
            <a:endParaRPr lang="en-GB" altLang="en-US"/>
          </a:p>
        </p:txBody>
      </p:sp>
      <p:sp>
        <p:nvSpPr>
          <p:cNvPr id="38914" name="Rectangle 2">
            <a:extLst>
              <a:ext uri="{FF2B5EF4-FFF2-40B4-BE49-F238E27FC236}">
                <a16:creationId xmlns:a16="http://schemas.microsoft.com/office/drawing/2014/main" id="{B9D7BE5C-46EB-4256-A035-3A1042779E5B}"/>
              </a:ext>
            </a:extLst>
          </p:cNvPr>
          <p:cNvSpPr>
            <a:spLocks noGrp="1" noRot="1" noChangeAspect="1" noChangeArrowheads="1" noTextEdit="1"/>
          </p:cNvSpPr>
          <p:nvPr>
            <p:ph type="sldImg"/>
          </p:nvPr>
        </p:nvSpPr>
        <p:spPr>
          <a:ln/>
        </p:spPr>
      </p:sp>
      <p:sp>
        <p:nvSpPr>
          <p:cNvPr id="38915" name="Rectangle 3">
            <a:extLst>
              <a:ext uri="{FF2B5EF4-FFF2-40B4-BE49-F238E27FC236}">
                <a16:creationId xmlns:a16="http://schemas.microsoft.com/office/drawing/2014/main" id="{24A2E0AD-D432-4864-B9C0-44F001D1C17E}"/>
              </a:ext>
            </a:extLst>
          </p:cNvPr>
          <p:cNvSpPr>
            <a:spLocks noGrp="1" noChangeArrowheads="1"/>
          </p:cNvSpPr>
          <p:nvPr>
            <p:ph type="body" idx="1"/>
          </p:nvPr>
        </p:nvSpPr>
        <p:spPr/>
        <p:txBody>
          <a:bodyPr/>
          <a:lstStyle/>
          <a:p>
            <a:endParaRPr lang="en-GB" alt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001208F-9ED2-42CA-AFEF-6AEA7B772555}"/>
              </a:ext>
            </a:extLst>
          </p:cNvPr>
          <p:cNvSpPr>
            <a:spLocks noGrp="1" noChangeArrowheads="1"/>
          </p:cNvSpPr>
          <p:nvPr>
            <p:ph type="sldNum" sz="quarter" idx="5"/>
          </p:nvPr>
        </p:nvSpPr>
        <p:spPr>
          <a:ln/>
        </p:spPr>
        <p:txBody>
          <a:bodyPr/>
          <a:lstStyle/>
          <a:p>
            <a:fld id="{578DCFBD-591B-4E87-9EC4-28C73D16285A}" type="slidenum">
              <a:rPr lang="en-GB" altLang="en-US"/>
              <a:pPr/>
              <a:t>10</a:t>
            </a:fld>
            <a:endParaRPr lang="en-GB" altLang="en-US"/>
          </a:p>
        </p:txBody>
      </p:sp>
      <p:sp>
        <p:nvSpPr>
          <p:cNvPr id="39938" name="Rectangle 2">
            <a:extLst>
              <a:ext uri="{FF2B5EF4-FFF2-40B4-BE49-F238E27FC236}">
                <a16:creationId xmlns:a16="http://schemas.microsoft.com/office/drawing/2014/main" id="{8F6041CE-C799-4884-ABF5-2A2700A1CD3C}"/>
              </a:ext>
            </a:extLst>
          </p:cNvPr>
          <p:cNvSpPr>
            <a:spLocks noGrp="1" noRot="1" noChangeAspect="1" noChangeArrowheads="1" noTextEdit="1"/>
          </p:cNvSpPr>
          <p:nvPr>
            <p:ph type="sldImg"/>
          </p:nvPr>
        </p:nvSpPr>
        <p:spPr>
          <a:ln/>
        </p:spPr>
      </p:sp>
      <p:sp>
        <p:nvSpPr>
          <p:cNvPr id="39939" name="Rectangle 3">
            <a:extLst>
              <a:ext uri="{FF2B5EF4-FFF2-40B4-BE49-F238E27FC236}">
                <a16:creationId xmlns:a16="http://schemas.microsoft.com/office/drawing/2014/main" id="{3E47EEE5-ECB3-49F9-8BFA-2EC49D5DF089}"/>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B4CEF9D-A9BA-488E-AF74-EDB9BB48A3C3}"/>
              </a:ext>
            </a:extLst>
          </p:cNvPr>
          <p:cNvSpPr>
            <a:spLocks noGrp="1" noChangeArrowheads="1"/>
          </p:cNvSpPr>
          <p:nvPr>
            <p:ph type="sldNum" sz="quarter" idx="5"/>
          </p:nvPr>
        </p:nvSpPr>
        <p:spPr>
          <a:ln/>
        </p:spPr>
        <p:txBody>
          <a:bodyPr/>
          <a:lstStyle/>
          <a:p>
            <a:fld id="{3352E713-8DAB-4D97-AD44-09D639ABF82D}" type="slidenum">
              <a:rPr lang="en-GB" altLang="en-US"/>
              <a:pPr/>
              <a:t>11</a:t>
            </a:fld>
            <a:endParaRPr lang="en-GB" altLang="en-US"/>
          </a:p>
        </p:txBody>
      </p:sp>
      <p:sp>
        <p:nvSpPr>
          <p:cNvPr id="40962" name="Rectangle 2">
            <a:extLst>
              <a:ext uri="{FF2B5EF4-FFF2-40B4-BE49-F238E27FC236}">
                <a16:creationId xmlns:a16="http://schemas.microsoft.com/office/drawing/2014/main" id="{0C28CDD1-E8E5-49A6-8B17-17A640360CB8}"/>
              </a:ext>
            </a:extLst>
          </p:cNvPr>
          <p:cNvSpPr>
            <a:spLocks noGrp="1" noRot="1" noChangeAspect="1" noChangeArrowheads="1" noTextEdit="1"/>
          </p:cNvSpPr>
          <p:nvPr>
            <p:ph type="sldImg"/>
          </p:nvPr>
        </p:nvSpPr>
        <p:spPr>
          <a:ln/>
        </p:spPr>
      </p:sp>
      <p:sp>
        <p:nvSpPr>
          <p:cNvPr id="40963" name="Rectangle 3">
            <a:extLst>
              <a:ext uri="{FF2B5EF4-FFF2-40B4-BE49-F238E27FC236}">
                <a16:creationId xmlns:a16="http://schemas.microsoft.com/office/drawing/2014/main" id="{51C99804-E3B5-4C8E-AE21-B963406490D0}"/>
              </a:ext>
            </a:extLst>
          </p:cNvPr>
          <p:cNvSpPr>
            <a:spLocks noGrp="1" noChangeArrowheads="1"/>
          </p:cNvSpPr>
          <p:nvPr>
            <p:ph type="body" idx="1"/>
          </p:nvPr>
        </p:nvSpPr>
        <p:spPr/>
        <p:txBody>
          <a:bodyPr/>
          <a:lstStyle/>
          <a:p>
            <a:r>
              <a:rPr lang="en-US" altLang="en-US" dirty="0"/>
              <a:t>Erythrocytes are the most abundant blood cells. They are formed in the red bone marrow in the Centre of bones. The biconcave shape increase the surface area, thus allowing for greater absorption of gases such as oxygen and carbon dioxide ( CO2) . Red blood cells contain the pigment </a:t>
            </a:r>
            <a:r>
              <a:rPr lang="en-US" altLang="en-US" dirty="0" err="1"/>
              <a:t>haemoglobin</a:t>
            </a:r>
            <a:r>
              <a:rPr lang="en-US" altLang="en-US" dirty="0"/>
              <a:t> this transports oxygen and Carbon dioxide to all the cells of the body. </a:t>
            </a:r>
            <a:r>
              <a:rPr lang="en-US" altLang="en-US" dirty="0" err="1"/>
              <a:t>Haemoglobin</a:t>
            </a:r>
            <a:r>
              <a:rPr lang="en-US" altLang="en-US" dirty="0"/>
              <a:t> consists of </a:t>
            </a:r>
            <a:r>
              <a:rPr lang="en-US" altLang="en-US" dirty="0" err="1"/>
              <a:t>globlin</a:t>
            </a:r>
            <a:r>
              <a:rPr lang="en-US" altLang="en-US" dirty="0"/>
              <a:t> a protein and complex called </a:t>
            </a:r>
            <a:r>
              <a:rPr lang="en-US" altLang="en-US" dirty="0" err="1"/>
              <a:t>haem</a:t>
            </a:r>
            <a:r>
              <a:rPr lang="en-US" altLang="en-US" dirty="0"/>
              <a:t> oxygen attaches itself to the </a:t>
            </a:r>
            <a:r>
              <a:rPr lang="en-US" altLang="en-US" dirty="0" err="1"/>
              <a:t>haem</a:t>
            </a:r>
            <a:r>
              <a:rPr lang="en-US" altLang="en-US" dirty="0"/>
              <a:t> portion of the red blood cell. Red blood cells have a limited life of about 120 days after which they are broken down and recycled. If oxygen levels become low due to </a:t>
            </a:r>
            <a:r>
              <a:rPr lang="en-US" altLang="en-US" dirty="0" err="1"/>
              <a:t>anaemia</a:t>
            </a:r>
            <a:r>
              <a:rPr lang="en-US" altLang="en-US" dirty="0"/>
              <a:t>, blood loss the body needs to respond to this loss and makes new blood cells </a:t>
            </a:r>
            <a:r>
              <a:rPr lang="en-US" altLang="en-US" dirty="0" err="1"/>
              <a:t>Erthropoiesis</a:t>
            </a:r>
            <a:r>
              <a:rPr lang="en-US" altLang="en-US" dirty="0"/>
              <a:t> formation of red blood cells is stimulated. Low oxygen stimulates the production of erythropoietin (EPO) from the kidneys this stimulates the red bone marrow to produce more erythrocytes or red blood cells thus increasing the amount of oxygen in the blood. It is essential that the body has sufficient iron, B12 and folic acid in order to produce red blood cells, </a:t>
            </a:r>
            <a:endParaRPr lang="en-GB" alt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Hypoxia is when your are suffering from low levels of oxygen </a:t>
            </a:r>
            <a:endParaRPr lang="en-GB" dirty="0"/>
          </a:p>
        </p:txBody>
      </p:sp>
      <p:sp>
        <p:nvSpPr>
          <p:cNvPr id="4" name="Slide Number Placeholder 3"/>
          <p:cNvSpPr>
            <a:spLocks noGrp="1"/>
          </p:cNvSpPr>
          <p:nvPr>
            <p:ph type="sldNum" sz="quarter" idx="5"/>
          </p:nvPr>
        </p:nvSpPr>
        <p:spPr/>
        <p:txBody>
          <a:bodyPr/>
          <a:lstStyle/>
          <a:p>
            <a:fld id="{54F5B741-B8B0-4FDE-8D8D-21B401C5FEB7}" type="slidenum">
              <a:rPr lang="en-GB" smtClean="0"/>
              <a:t>12</a:t>
            </a:fld>
            <a:endParaRPr lang="en-GB"/>
          </a:p>
        </p:txBody>
      </p:sp>
    </p:spTree>
    <p:extLst>
      <p:ext uri="{BB962C8B-B14F-4D97-AF65-F5344CB8AC3E}">
        <p14:creationId xmlns:p14="http://schemas.microsoft.com/office/powerpoint/2010/main" val="2410822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6CE2CF2-03F0-4AC4-847D-15F4702F6BAB}"/>
              </a:ext>
            </a:extLst>
          </p:cNvPr>
          <p:cNvSpPr>
            <a:spLocks noGrp="1" noChangeArrowheads="1"/>
          </p:cNvSpPr>
          <p:nvPr>
            <p:ph type="sldNum" sz="quarter" idx="5"/>
          </p:nvPr>
        </p:nvSpPr>
        <p:spPr>
          <a:ln/>
        </p:spPr>
        <p:txBody>
          <a:bodyPr/>
          <a:lstStyle/>
          <a:p>
            <a:fld id="{F6D11050-D54B-4938-83C0-824FAF396254}" type="slidenum">
              <a:rPr lang="en-GB" altLang="en-US"/>
              <a:pPr/>
              <a:t>13</a:t>
            </a:fld>
            <a:endParaRPr lang="en-GB" altLang="en-US"/>
          </a:p>
        </p:txBody>
      </p:sp>
      <p:sp>
        <p:nvSpPr>
          <p:cNvPr id="47106" name="Rectangle 2">
            <a:extLst>
              <a:ext uri="{FF2B5EF4-FFF2-40B4-BE49-F238E27FC236}">
                <a16:creationId xmlns:a16="http://schemas.microsoft.com/office/drawing/2014/main" id="{7394D5A5-142A-4290-9EC1-D8C3B3B4A3AF}"/>
              </a:ext>
            </a:extLst>
          </p:cNvPr>
          <p:cNvSpPr>
            <a:spLocks noGrp="1" noRot="1" noChangeAspect="1" noChangeArrowheads="1" noTextEdit="1"/>
          </p:cNvSpPr>
          <p:nvPr>
            <p:ph type="sldImg"/>
          </p:nvPr>
        </p:nvSpPr>
        <p:spPr>
          <a:ln/>
        </p:spPr>
      </p:sp>
      <p:sp>
        <p:nvSpPr>
          <p:cNvPr id="47107" name="Rectangle 3">
            <a:extLst>
              <a:ext uri="{FF2B5EF4-FFF2-40B4-BE49-F238E27FC236}">
                <a16:creationId xmlns:a16="http://schemas.microsoft.com/office/drawing/2014/main" id="{0D2AE6BC-6992-443D-A15F-E47C1ED03961}"/>
              </a:ext>
            </a:extLst>
          </p:cNvPr>
          <p:cNvSpPr>
            <a:spLocks noGrp="1" noChangeArrowheads="1"/>
          </p:cNvSpPr>
          <p:nvPr>
            <p:ph type="body" idx="1"/>
          </p:nvPr>
        </p:nvSpPr>
        <p:spPr/>
        <p:txBody>
          <a:bodyPr/>
          <a:lstStyle/>
          <a:p>
            <a:r>
              <a:rPr lang="en-US" sz="1400" dirty="0"/>
              <a:t>Lymphocytes are the white blood cells involved in the specific immune response. They produce antibodies that respond to specific antigens on the surface of pathogens. Memory cells remain in the blood stream and lead to a quicker and stronger defense against a secondary infection by the same pathogen</a:t>
            </a:r>
            <a:r>
              <a:rPr lang="en-US" dirty="0"/>
              <a:t>..</a:t>
            </a:r>
          </a:p>
          <a:p>
            <a:endParaRPr lang="en-US" altLang="en-US" dirty="0"/>
          </a:p>
          <a:p>
            <a:pPr fontAlgn="t"/>
            <a:r>
              <a:rPr lang="en-US" sz="1400" b="1" dirty="0"/>
              <a:t>Communicable diseases</a:t>
            </a:r>
          </a:p>
          <a:p>
            <a:pPr fontAlgn="t"/>
            <a:r>
              <a:rPr lang="en-US" sz="1400" dirty="0"/>
              <a:t>Pathogens are disease-causing viruses, bacteria, fungi or protists, which can infect animals and plants. The  immune system, defends the body from pathogens.</a:t>
            </a:r>
          </a:p>
          <a:p>
            <a:endParaRPr lang="en-GB" altLang="en-US" sz="1400" dirty="0"/>
          </a:p>
          <a:p>
            <a:r>
              <a:rPr lang="en-US" sz="1400" dirty="0"/>
              <a:t>Some pathogens produce </a:t>
            </a:r>
            <a:r>
              <a:rPr lang="en-US" sz="1400" b="1" dirty="0"/>
              <a:t>toxins</a:t>
            </a:r>
            <a:r>
              <a:rPr lang="en-US" sz="1400" dirty="0"/>
              <a:t> which make you feel ill. Lymphocytes can also produce antitoxins to </a:t>
            </a:r>
            <a:r>
              <a:rPr lang="en-US" sz="1400" dirty="0" err="1"/>
              <a:t>neutralise</a:t>
            </a:r>
            <a:r>
              <a:rPr lang="en-US" sz="1400" dirty="0"/>
              <a:t> these toxins. Both the antibodies and antitoxins are highly specific to the antigen on the pathogen, thus the lymphocytes that produce them are called 'specific'.</a:t>
            </a:r>
            <a:endParaRPr lang="en-GB" altLang="en-US" sz="1400"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Vasoconstriction is the narrowing of the blood vessels resulting from contraction of the muscular wall of the vessels, in particular the large arteries and small arterioles. The process is the opposite of vasodilation, the widening of blood vessels. The process is particularly important in controlling hemorrhage and reducing acute blood loss. When blood vessels constrict, the flow of blood is restricted or decreased, thus retaining body heat or increasing vascular resistance. This makes the skin turn paler because less blood reaches the surface, reducing the radiation of heat. On a larger level, vasoconstriction is one mechanism by which the body regulates and maintains mean arterial pressure</a:t>
            </a:r>
            <a:endParaRPr lang="en-GB" dirty="0"/>
          </a:p>
        </p:txBody>
      </p:sp>
      <p:sp>
        <p:nvSpPr>
          <p:cNvPr id="4" name="Slide Number Placeholder 3"/>
          <p:cNvSpPr>
            <a:spLocks noGrp="1"/>
          </p:cNvSpPr>
          <p:nvPr>
            <p:ph type="sldNum" sz="quarter" idx="5"/>
          </p:nvPr>
        </p:nvSpPr>
        <p:spPr/>
        <p:txBody>
          <a:bodyPr/>
          <a:lstStyle/>
          <a:p>
            <a:fld id="{39D63641-EA8B-439B-947C-808DCE491BC0}" type="slidenum">
              <a:rPr lang="en-GB" smtClean="0"/>
              <a:t>22</a:t>
            </a:fld>
            <a:endParaRPr lang="en-GB"/>
          </a:p>
        </p:txBody>
      </p:sp>
    </p:spTree>
    <p:extLst>
      <p:ext uri="{BB962C8B-B14F-4D97-AF65-F5344CB8AC3E}">
        <p14:creationId xmlns:p14="http://schemas.microsoft.com/office/powerpoint/2010/main" val="31957063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exchange of oxygen, nutrients, and waste between your blood and tissues also happens in your capillaries. This happens through two processes:</a:t>
            </a:r>
          </a:p>
          <a:p>
            <a:r>
              <a:rPr lang="en-US" b="1" dirty="0"/>
              <a:t>Passive diffusion. </a:t>
            </a:r>
            <a:r>
              <a:rPr lang="en-US" dirty="0"/>
              <a:t>This is the movement of a substance from an area of higher concentration to an area of lower concentration.</a:t>
            </a:r>
          </a:p>
          <a:p>
            <a:r>
              <a:rPr lang="en-US" b="1" dirty="0"/>
              <a:t>Pinocytosis. </a:t>
            </a:r>
            <a:r>
              <a:rPr lang="en-US" dirty="0"/>
              <a:t>This refers to the process through which your body’s cells actively take in small molecules, such as fats and proteins.</a:t>
            </a:r>
          </a:p>
          <a:p>
            <a:endParaRPr lang="en-GB" dirty="0"/>
          </a:p>
        </p:txBody>
      </p:sp>
      <p:sp>
        <p:nvSpPr>
          <p:cNvPr id="4" name="Slide Number Placeholder 3"/>
          <p:cNvSpPr>
            <a:spLocks noGrp="1"/>
          </p:cNvSpPr>
          <p:nvPr>
            <p:ph type="sldNum" sz="quarter" idx="5"/>
          </p:nvPr>
        </p:nvSpPr>
        <p:spPr/>
        <p:txBody>
          <a:bodyPr/>
          <a:lstStyle/>
          <a:p>
            <a:fld id="{39D63641-EA8B-439B-947C-808DCE491BC0}" type="slidenum">
              <a:rPr lang="en-GB" smtClean="0"/>
              <a:t>24</a:t>
            </a:fld>
            <a:endParaRPr lang="en-GB"/>
          </a:p>
        </p:txBody>
      </p:sp>
    </p:spTree>
    <p:extLst>
      <p:ext uri="{BB962C8B-B14F-4D97-AF65-F5344CB8AC3E}">
        <p14:creationId xmlns:p14="http://schemas.microsoft.com/office/powerpoint/2010/main" val="20486769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859245BD-68E8-4960-90C5-47CB8089ED27}"/>
              </a:ext>
            </a:extLst>
          </p:cNvPr>
          <p:cNvSpPr>
            <a:spLocks noGrp="1" noRot="1" noChangeAspect="1" noChangeArrowheads="1" noTextEdit="1"/>
          </p:cNvSpPr>
          <p:nvPr>
            <p:ph type="sldImg"/>
          </p:nvPr>
        </p:nvSpPr>
        <p:spPr>
          <a:ln/>
        </p:spPr>
      </p:sp>
      <p:sp>
        <p:nvSpPr>
          <p:cNvPr id="7171" name="Notes Placeholder 2">
            <a:extLst>
              <a:ext uri="{FF2B5EF4-FFF2-40B4-BE49-F238E27FC236}">
                <a16:creationId xmlns:a16="http://schemas.microsoft.com/office/drawing/2014/main" id="{2A1ADAD7-6376-4812-87BC-45F3F830B3F3}"/>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buClr>
                <a:srgbClr val="339933"/>
              </a:buClr>
              <a:tabLst>
                <a:tab pos="2743200" algn="l"/>
              </a:tabLst>
            </a:pPr>
            <a:r>
              <a:rPr lang="en-US" altLang="en-US" sz="1100"/>
              <a:t>Humans have a closed circulatory system, typical of all vertebrates, in which blood is confined to vessels and is distinct from the interstitial fluid.</a:t>
            </a:r>
          </a:p>
          <a:p>
            <a:pPr eaLnBrk="1" hangingPunct="1">
              <a:buClr>
                <a:srgbClr val="339933"/>
              </a:buClr>
              <a:tabLst>
                <a:tab pos="2743200" algn="l"/>
              </a:tabLst>
            </a:pPr>
            <a:endParaRPr lang="en-US" altLang="en-US" sz="1100"/>
          </a:p>
          <a:p>
            <a:pPr lvl="1" eaLnBrk="1" hangingPunct="1">
              <a:buClr>
                <a:srgbClr val="339933"/>
              </a:buClr>
              <a:tabLst>
                <a:tab pos="2743200" algn="l"/>
              </a:tabLst>
            </a:pPr>
            <a:r>
              <a:rPr lang="en-US" altLang="en-US" sz="1100"/>
              <a:t>The heart pumps blood into large vessels </a:t>
            </a:r>
            <a:br>
              <a:rPr lang="en-US" altLang="en-US" sz="1100"/>
            </a:br>
            <a:r>
              <a:rPr lang="en-US" altLang="en-US" sz="1100"/>
              <a:t>that branch into smaller ones leading into the organs.</a:t>
            </a:r>
          </a:p>
          <a:p>
            <a:pPr lvl="1" eaLnBrk="1" hangingPunct="1">
              <a:buClr>
                <a:srgbClr val="339933"/>
              </a:buClr>
              <a:tabLst>
                <a:tab pos="2743200" algn="l"/>
              </a:tabLst>
            </a:pPr>
            <a:endParaRPr lang="en-US" altLang="en-US" sz="1100"/>
          </a:p>
          <a:p>
            <a:pPr lvl="1" eaLnBrk="1" hangingPunct="1">
              <a:buClr>
                <a:srgbClr val="339933"/>
              </a:buClr>
              <a:tabLst>
                <a:tab pos="2743200" algn="l"/>
              </a:tabLst>
            </a:pPr>
            <a:r>
              <a:rPr lang="en-US" altLang="en-US" sz="1100"/>
              <a:t>Materials are exchanged by diffusion between the blood and the interstitial fluid bathing the cells.</a:t>
            </a:r>
          </a:p>
          <a:p>
            <a:pPr lvl="1" eaLnBrk="1" hangingPunct="1">
              <a:buClr>
                <a:srgbClr val="339933"/>
              </a:buClr>
              <a:tabLst>
                <a:tab pos="2743200" algn="l"/>
              </a:tabLst>
            </a:pPr>
            <a:endParaRPr lang="en-US" altLang="en-US" sz="1100"/>
          </a:p>
          <a:p>
            <a:pPr eaLnBrk="1" hangingPunct="1">
              <a:tabLst>
                <a:tab pos="2743200" algn="l"/>
              </a:tabLst>
            </a:pPr>
            <a:r>
              <a:rPr lang="en-US" altLang="en-US" sz="1100"/>
              <a:t>Three Major Elements – Heart, Blood Vessels, &amp; Blood</a:t>
            </a:r>
          </a:p>
          <a:p>
            <a:pPr lvl="1" eaLnBrk="1" hangingPunct="1">
              <a:tabLst>
                <a:tab pos="2743200" algn="l"/>
              </a:tabLst>
            </a:pPr>
            <a:r>
              <a:rPr lang="en-US" altLang="en-US" sz="1100"/>
              <a:t>1.  The Heart- cardiac muscle tissue</a:t>
            </a:r>
          </a:p>
          <a:p>
            <a:pPr lvl="1" eaLnBrk="1" hangingPunct="1">
              <a:tabLst>
                <a:tab pos="2743200" algn="l"/>
              </a:tabLst>
            </a:pPr>
            <a:r>
              <a:rPr lang="en-US" altLang="en-US" sz="1100"/>
              <a:t>highly interconnected cells</a:t>
            </a:r>
          </a:p>
          <a:p>
            <a:pPr lvl="1" eaLnBrk="1" hangingPunct="1">
              <a:tabLst>
                <a:tab pos="2743200" algn="l"/>
              </a:tabLst>
            </a:pPr>
            <a:r>
              <a:rPr lang="en-US" altLang="en-US" sz="1100"/>
              <a:t>four chambers</a:t>
            </a:r>
          </a:p>
          <a:p>
            <a:pPr lvl="2" eaLnBrk="1" hangingPunct="1">
              <a:tabLst>
                <a:tab pos="2743200" algn="l"/>
              </a:tabLst>
            </a:pPr>
            <a:r>
              <a:rPr lang="en-US" altLang="en-US" sz="1100"/>
              <a:t>Right atrium</a:t>
            </a:r>
          </a:p>
          <a:p>
            <a:pPr lvl="2" eaLnBrk="1" hangingPunct="1">
              <a:tabLst>
                <a:tab pos="2743200" algn="l"/>
              </a:tabLst>
            </a:pPr>
            <a:r>
              <a:rPr lang="en-US" altLang="en-US" sz="1100"/>
              <a:t>Right ventricle</a:t>
            </a:r>
          </a:p>
          <a:p>
            <a:pPr lvl="2" eaLnBrk="1" hangingPunct="1">
              <a:tabLst>
                <a:tab pos="2743200" algn="l"/>
              </a:tabLst>
            </a:pPr>
            <a:r>
              <a:rPr lang="en-US" altLang="en-US" sz="1100"/>
              <a:t>Left atrium</a:t>
            </a:r>
          </a:p>
          <a:p>
            <a:pPr lvl="2" eaLnBrk="1" hangingPunct="1">
              <a:tabLst>
                <a:tab pos="2743200" algn="l"/>
              </a:tabLst>
            </a:pPr>
            <a:r>
              <a:rPr lang="en-US" altLang="en-US" sz="1100"/>
              <a:t>Left ventricle</a:t>
            </a:r>
          </a:p>
          <a:p>
            <a:pPr>
              <a:tabLst>
                <a:tab pos="2743200" algn="l"/>
              </a:tabLst>
            </a:pPr>
            <a:endParaRPr lang="en-GB" altLang="en-US"/>
          </a:p>
        </p:txBody>
      </p:sp>
      <p:sp>
        <p:nvSpPr>
          <p:cNvPr id="7172" name="Slide Number Placeholder 3">
            <a:extLst>
              <a:ext uri="{FF2B5EF4-FFF2-40B4-BE49-F238E27FC236}">
                <a16:creationId xmlns:a16="http://schemas.microsoft.com/office/drawing/2014/main" id="{5F490971-1EB1-496E-A1FF-E1311FE2EA01}"/>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83573308-A039-4278-A82C-1EF5AEEFEFA5}" type="slidenum">
              <a:rPr lang="en-US" altLang="en-US" smtClean="0">
                <a:latin typeface="Arial" panose="020B0604020202020204" pitchFamily="34" charset="0"/>
              </a:rPr>
              <a:pPr/>
              <a:t>29</a:t>
            </a:fld>
            <a:endParaRPr lang="en-US" altLang="en-US">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1031">
            <a:extLst>
              <a:ext uri="{FF2B5EF4-FFF2-40B4-BE49-F238E27FC236}">
                <a16:creationId xmlns:a16="http://schemas.microsoft.com/office/drawing/2014/main" id="{513E7D56-C617-4658-81CA-69F475444EBA}"/>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6FFFDD39-0214-42E4-876E-671FFCE3235A}" type="slidenum">
              <a:rPr lang="en-US" altLang="en-US" smtClean="0">
                <a:latin typeface="Arial" panose="020B0604020202020204" pitchFamily="34" charset="0"/>
              </a:rPr>
              <a:pPr/>
              <a:t>30</a:t>
            </a:fld>
            <a:endParaRPr lang="en-US" altLang="en-US">
              <a:latin typeface="Arial" panose="020B0604020202020204" pitchFamily="34" charset="0"/>
            </a:endParaRPr>
          </a:p>
        </p:txBody>
      </p:sp>
      <p:sp>
        <p:nvSpPr>
          <p:cNvPr id="9219" name="Rectangle 2">
            <a:extLst>
              <a:ext uri="{FF2B5EF4-FFF2-40B4-BE49-F238E27FC236}">
                <a16:creationId xmlns:a16="http://schemas.microsoft.com/office/drawing/2014/main" id="{750A3BE5-58DF-4D2F-B903-E3DCB4F69573}"/>
              </a:ext>
            </a:extLst>
          </p:cNvPr>
          <p:cNvSpPr>
            <a:spLocks noRot="1" noChangeArrowheads="1" noTextEdit="1"/>
          </p:cNvSpPr>
          <p:nvPr>
            <p:ph type="sldImg"/>
          </p:nvPr>
        </p:nvSpPr>
        <p:spPr>
          <a:ln/>
        </p:spPr>
      </p:sp>
      <p:sp>
        <p:nvSpPr>
          <p:cNvPr id="9220" name="Rectangle 3">
            <a:extLst>
              <a:ext uri="{FF2B5EF4-FFF2-40B4-BE49-F238E27FC236}">
                <a16:creationId xmlns:a16="http://schemas.microsoft.com/office/drawing/2014/main" id="{12458AD6-D695-4D24-86B2-403176608CAF}"/>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1031">
            <a:extLst>
              <a:ext uri="{FF2B5EF4-FFF2-40B4-BE49-F238E27FC236}">
                <a16:creationId xmlns:a16="http://schemas.microsoft.com/office/drawing/2014/main" id="{F52C5070-3171-4C57-985A-6067FCACBC75}"/>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46BCC7F8-42DE-4ADD-A783-AA52FB580D88}" type="slidenum">
              <a:rPr lang="en-US" altLang="en-US" smtClean="0">
                <a:latin typeface="Arial" panose="020B0604020202020204" pitchFamily="34" charset="0"/>
              </a:rPr>
              <a:pPr/>
              <a:t>31</a:t>
            </a:fld>
            <a:endParaRPr lang="en-US" altLang="en-US">
              <a:latin typeface="Arial" panose="020B0604020202020204" pitchFamily="34" charset="0"/>
            </a:endParaRPr>
          </a:p>
        </p:txBody>
      </p:sp>
      <p:sp>
        <p:nvSpPr>
          <p:cNvPr id="11267" name="Rectangle 2">
            <a:extLst>
              <a:ext uri="{FF2B5EF4-FFF2-40B4-BE49-F238E27FC236}">
                <a16:creationId xmlns:a16="http://schemas.microsoft.com/office/drawing/2014/main" id="{5364D907-1334-460E-A85E-66D3027F49DC}"/>
              </a:ext>
            </a:extLst>
          </p:cNvPr>
          <p:cNvSpPr>
            <a:spLocks noRot="1" noChangeArrowheads="1" noTextEdit="1"/>
          </p:cNvSpPr>
          <p:nvPr>
            <p:ph type="sldImg"/>
          </p:nvPr>
        </p:nvSpPr>
        <p:spPr>
          <a:ln/>
        </p:spPr>
      </p:sp>
      <p:sp>
        <p:nvSpPr>
          <p:cNvPr id="11268" name="Rectangle 3">
            <a:extLst>
              <a:ext uri="{FF2B5EF4-FFF2-40B4-BE49-F238E27FC236}">
                <a16:creationId xmlns:a16="http://schemas.microsoft.com/office/drawing/2014/main" id="{4F32FFFC-3D31-44C1-B87D-026360FBBFAE}"/>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ltLang="en-US"/>
              <a:t>Blood enters the heart through two large veins – the posterior (inferior) and the anterior (superior) vena cava – carrying deoxygenated blood from the body into the right atrium.</a:t>
            </a:r>
          </a:p>
          <a:p>
            <a:r>
              <a:rPr lang="en-US" altLang="en-US"/>
              <a:t>Blood flows from the right atrium into the right ventricle through the tricuspid valve. When the ventricle is full, the tricuspid valve shuts to prevent blood flowing backwards into the atrium.</a:t>
            </a:r>
          </a:p>
          <a:p>
            <a:r>
              <a:rPr lang="en-US" altLang="en-US"/>
              <a:t>Blood leaves the heart through the pulmonic valve into the pulmonary artery and flows to the lungs.</a:t>
            </a:r>
          </a:p>
          <a:p>
            <a:r>
              <a:rPr lang="en-US" altLang="en-US"/>
              <a:t>The pulmonary vein carries oxygen-rich blood from the lungs into the left atrium.</a:t>
            </a:r>
          </a:p>
          <a:p>
            <a:r>
              <a:rPr lang="en-US" altLang="en-US"/>
              <a:t>Blood flows from the left atrium into the left ventricle through the open mitral valve. When the ventricle is full, the mitral valve shuts to prevent blood from flowing backwards into the atrium.</a:t>
            </a:r>
          </a:p>
          <a:p>
            <a:r>
              <a:rPr lang="en-US" altLang="en-US"/>
              <a:t>Blood leaves the heart through the aortic valve into the aorta and to the rest of the body.</a:t>
            </a:r>
          </a:p>
          <a:p>
            <a:endParaRPr lang="en-US" altLang="en-US"/>
          </a:p>
          <a:p>
            <a:endParaRPr lang="en-US" altLang="en-US"/>
          </a:p>
          <a:p>
            <a:pPr eaLnBrk="1" hangingPunct="1"/>
            <a:endParaRPr lang="en-US"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E6601640-A86F-455F-98B5-2D6F6F72A26D}"/>
              </a:ext>
            </a:extLst>
          </p:cNvPr>
          <p:cNvSpPr>
            <a:spLocks noGrp="1" noRot="1" noChangeAspect="1" noChangeArrowheads="1" noTextEdit="1"/>
          </p:cNvSpPr>
          <p:nvPr>
            <p:ph type="sldImg"/>
          </p:nvPr>
        </p:nvSpPr>
        <p:spPr>
          <a:ln/>
        </p:spPr>
      </p:sp>
      <p:sp>
        <p:nvSpPr>
          <p:cNvPr id="19459" name="Notes Placeholder 2">
            <a:extLst>
              <a:ext uri="{FF2B5EF4-FFF2-40B4-BE49-F238E27FC236}">
                <a16:creationId xmlns:a16="http://schemas.microsoft.com/office/drawing/2014/main" id="{A0DFD8BA-EF5C-4B7C-AFE9-A120C16982EF}"/>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US" altLang="en-US"/>
              <a:t>THE HEART WALL.</a:t>
            </a:r>
          </a:p>
          <a:p>
            <a:pPr eaLnBrk="1" hangingPunct="1"/>
            <a:endParaRPr lang="en-US" altLang="en-US"/>
          </a:p>
          <a:p>
            <a:pPr eaLnBrk="1" hangingPunct="1"/>
            <a:r>
              <a:rPr lang="en-US" altLang="en-US"/>
              <a:t>Three layers of tissue</a:t>
            </a:r>
          </a:p>
          <a:p>
            <a:pPr lvl="1" eaLnBrk="1" hangingPunct="1">
              <a:buClr>
                <a:srgbClr val="FF0000"/>
              </a:buClr>
            </a:pPr>
            <a:r>
              <a:rPr lang="en-US" altLang="en-US">
                <a:solidFill>
                  <a:srgbClr val="000099"/>
                </a:solidFill>
              </a:rPr>
              <a:t>Epicardium</a:t>
            </a:r>
            <a:r>
              <a:rPr lang="en-US" altLang="en-US"/>
              <a:t>: This serous membrane of smooth outer surface of heart</a:t>
            </a:r>
          </a:p>
          <a:p>
            <a:pPr lvl="1" eaLnBrk="1" hangingPunct="1">
              <a:buClr>
                <a:srgbClr val="FF0000"/>
              </a:buClr>
            </a:pPr>
            <a:r>
              <a:rPr lang="en-US" altLang="en-US">
                <a:solidFill>
                  <a:srgbClr val="000099"/>
                </a:solidFill>
              </a:rPr>
              <a:t>Myocardium</a:t>
            </a:r>
            <a:r>
              <a:rPr lang="en-US" altLang="en-US"/>
              <a:t>: Middle layer composed of cardiac muscle cell and responsibility for heart contracting</a:t>
            </a:r>
          </a:p>
          <a:p>
            <a:pPr lvl="1" eaLnBrk="1" hangingPunct="1">
              <a:buClr>
                <a:srgbClr val="FF0000"/>
              </a:buClr>
            </a:pPr>
            <a:r>
              <a:rPr lang="en-US" altLang="en-US">
                <a:solidFill>
                  <a:srgbClr val="000099"/>
                </a:solidFill>
              </a:rPr>
              <a:t>Endocardium</a:t>
            </a:r>
            <a:r>
              <a:rPr lang="en-US" altLang="en-US"/>
              <a:t>: Smooth inner surface of heart chambers</a:t>
            </a:r>
          </a:p>
          <a:p>
            <a:endParaRPr lang="en-GB" altLang="en-US"/>
          </a:p>
        </p:txBody>
      </p:sp>
      <p:sp>
        <p:nvSpPr>
          <p:cNvPr id="19460" name="Slide Number Placeholder 3">
            <a:extLst>
              <a:ext uri="{FF2B5EF4-FFF2-40B4-BE49-F238E27FC236}">
                <a16:creationId xmlns:a16="http://schemas.microsoft.com/office/drawing/2014/main" id="{55E10451-DA69-4129-8C36-5820C0535C48}"/>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21D11123-E458-4E69-A83E-D96B369ABA41}" type="slidenum">
              <a:rPr lang="en-US" altLang="en-US" smtClean="0">
                <a:latin typeface="Arial" panose="020B0604020202020204" pitchFamily="34" charset="0"/>
              </a:rPr>
              <a:pPr/>
              <a:t>32</a:t>
            </a:fld>
            <a:endParaRPr lang="en-US" altLang="en-US">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C8771A63-CD2E-43F3-A01C-1F87A219069A}"/>
              </a:ext>
            </a:extLst>
          </p:cNvPr>
          <p:cNvSpPr>
            <a:spLocks noGrp="1" noRot="1" noChangeAspect="1" noChangeArrowheads="1" noTextEdit="1"/>
          </p:cNvSpPr>
          <p:nvPr>
            <p:ph type="sldImg"/>
          </p:nvPr>
        </p:nvSpPr>
        <p:spPr>
          <a:ln/>
        </p:spPr>
      </p:sp>
      <p:sp>
        <p:nvSpPr>
          <p:cNvPr id="22531" name="Notes Placeholder 2">
            <a:extLst>
              <a:ext uri="{FF2B5EF4-FFF2-40B4-BE49-F238E27FC236}">
                <a16:creationId xmlns:a16="http://schemas.microsoft.com/office/drawing/2014/main" id="{774B976A-67CF-447E-8766-30AF289674ED}"/>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buClr>
                <a:schemeClr val="tx1"/>
              </a:buClr>
            </a:pPr>
            <a:r>
              <a:rPr lang="en-US" altLang="en-US">
                <a:solidFill>
                  <a:srgbClr val="000099"/>
                </a:solidFill>
              </a:rPr>
              <a:t>CARDIAC ARTHYMIA</a:t>
            </a:r>
          </a:p>
          <a:p>
            <a:pPr eaLnBrk="1" hangingPunct="1">
              <a:buClr>
                <a:schemeClr val="tx1"/>
              </a:buClr>
            </a:pPr>
            <a:endParaRPr lang="en-US" altLang="en-US">
              <a:solidFill>
                <a:srgbClr val="000099"/>
              </a:solidFill>
            </a:endParaRPr>
          </a:p>
          <a:p>
            <a:pPr eaLnBrk="1" hangingPunct="1">
              <a:buClr>
                <a:schemeClr val="tx1"/>
              </a:buClr>
            </a:pPr>
            <a:r>
              <a:rPr lang="en-US" altLang="en-US">
                <a:solidFill>
                  <a:srgbClr val="000099"/>
                </a:solidFill>
              </a:rPr>
              <a:t>Tachycardia</a:t>
            </a:r>
            <a:r>
              <a:rPr lang="en-US" altLang="en-US"/>
              <a:t>: Heart rate in excess of 100bpm</a:t>
            </a:r>
          </a:p>
          <a:p>
            <a:pPr eaLnBrk="1" hangingPunct="1">
              <a:buClr>
                <a:schemeClr val="tx1"/>
              </a:buClr>
            </a:pPr>
            <a:r>
              <a:rPr lang="en-US" altLang="en-US">
                <a:solidFill>
                  <a:srgbClr val="000099"/>
                </a:solidFill>
              </a:rPr>
              <a:t>Bradycardia</a:t>
            </a:r>
            <a:r>
              <a:rPr lang="en-US" altLang="en-US"/>
              <a:t>: Heart rate less than 60 bpm</a:t>
            </a:r>
          </a:p>
          <a:p>
            <a:pPr eaLnBrk="1" hangingPunct="1">
              <a:buClr>
                <a:schemeClr val="tx1"/>
              </a:buClr>
            </a:pPr>
            <a:r>
              <a:rPr lang="en-US" altLang="en-US">
                <a:solidFill>
                  <a:srgbClr val="000099"/>
                </a:solidFill>
              </a:rPr>
              <a:t>Sinus arrhythmia</a:t>
            </a:r>
            <a:r>
              <a:rPr lang="en-US" altLang="en-US"/>
              <a:t>: Heart rate varies 5% during respiratory cycle and up to 30% during deep respiration</a:t>
            </a:r>
          </a:p>
          <a:p>
            <a:pPr eaLnBrk="1" hangingPunct="1">
              <a:buClr>
                <a:schemeClr val="tx1"/>
              </a:buClr>
            </a:pPr>
            <a:r>
              <a:rPr lang="en-US" altLang="en-US">
                <a:solidFill>
                  <a:srgbClr val="000099"/>
                </a:solidFill>
              </a:rPr>
              <a:t>Premature atrial contractions</a:t>
            </a:r>
            <a:r>
              <a:rPr lang="en-US" altLang="en-US"/>
              <a:t>: Occasional shortened intervals between one contraction and succeeding, frequently occurs in healthy people</a:t>
            </a:r>
          </a:p>
          <a:p>
            <a:pPr eaLnBrk="1" hangingPunct="1">
              <a:buClr>
                <a:schemeClr val="tx1"/>
              </a:buClr>
            </a:pPr>
            <a:endParaRPr lang="en-US" altLang="en-US"/>
          </a:p>
          <a:p>
            <a:pPr eaLnBrk="1" hangingPunct="1">
              <a:buClr>
                <a:schemeClr val="tx1"/>
              </a:buClr>
            </a:pPr>
            <a:r>
              <a:rPr lang="en-US" altLang="en-US"/>
              <a:t>The cardiac conduction system is a group of specialized cardiac muscle cells in the walls of the heart that send signals to the heart muscle causing it to contract. The main components of the cardiac conduction system are the SA node, AV node, bundle of His, bundle branches, and Purkinje fibers. The SA node (anatomical pacemaker) starts the sequence by causing the atrial muscles to contract. From there, the signal travels to the AV node, through the bundle of His, down the bundle branches, and through the Purkinje fibers, causing the ventricles to contract. This signal creates an electrical current that can be seen on a graph called an Electrocardiogram (EKG or ECG). Doctors use an EKG to monitor the cardiac conduction system's electrical activity in the heart.</a:t>
            </a:r>
          </a:p>
          <a:p>
            <a:endParaRPr lang="en-GB" altLang="en-US"/>
          </a:p>
        </p:txBody>
      </p:sp>
      <p:sp>
        <p:nvSpPr>
          <p:cNvPr id="22532" name="Slide Number Placeholder 3">
            <a:extLst>
              <a:ext uri="{FF2B5EF4-FFF2-40B4-BE49-F238E27FC236}">
                <a16:creationId xmlns:a16="http://schemas.microsoft.com/office/drawing/2014/main" id="{27095F88-7939-42B4-A80E-5BEEA0AE7CCB}"/>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09751CDA-1476-473E-BF9F-72B43818B78D}" type="slidenum">
              <a:rPr lang="en-US" altLang="en-US" smtClean="0">
                <a:latin typeface="Arial" panose="020B0604020202020204" pitchFamily="34" charset="0"/>
              </a:rPr>
              <a:pPr/>
              <a:t>33</a:t>
            </a:fld>
            <a:endParaRPr lang="en-US" altLang="en-US">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14D58FA-62D1-4576-9301-878AABEB71E4}" type="slidenum">
              <a:rPr lang="en-US"/>
              <a:pPr/>
              <a:t>34</a:t>
            </a:fld>
            <a:endParaRPr lang="en-US" dirty="0"/>
          </a:p>
        </p:txBody>
      </p:sp>
      <p:sp>
        <p:nvSpPr>
          <p:cNvPr id="56322" name="Rectangle 2"/>
          <p:cNvSpPr>
            <a:spLocks noGrp="1" noRot="1" noChangeAspect="1" noChangeArrowheads="1" noTextEdit="1"/>
          </p:cNvSpPr>
          <p:nvPr>
            <p:ph type="sldImg"/>
          </p:nvPr>
        </p:nvSpPr>
        <p:spPr>
          <a:ln/>
        </p:spPr>
      </p:sp>
      <p:sp>
        <p:nvSpPr>
          <p:cNvPr id="56323" name="Rectangle 3"/>
          <p:cNvSpPr>
            <a:spLocks noGrp="1" noChangeArrowheads="1"/>
          </p:cNvSpPr>
          <p:nvPr>
            <p:ph type="body" idx="1"/>
          </p:nvPr>
        </p:nvSpPr>
        <p:spPr/>
        <p:txBody>
          <a:bodyPr/>
          <a:lstStyle/>
          <a:p>
            <a:endParaRPr lang="en-US" dirty="0"/>
          </a:p>
        </p:txBody>
      </p:sp>
    </p:spTree>
    <p:extLst>
      <p:ext uri="{BB962C8B-B14F-4D97-AF65-F5344CB8AC3E}">
        <p14:creationId xmlns:p14="http://schemas.microsoft.com/office/powerpoint/2010/main" val="100703336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7950" y="739775"/>
            <a:ext cx="6581775" cy="3703638"/>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CE17889B-980F-4D3F-AFEE-EEC61C993D1A}" type="slidenum">
              <a:rPr lang="en-US" smtClean="0"/>
              <a:pPr>
                <a:defRPr/>
              </a:pPr>
              <a:t>36</a:t>
            </a:fld>
            <a:endParaRPr lang="en-US"/>
          </a:p>
        </p:txBody>
      </p:sp>
    </p:spTree>
    <p:extLst>
      <p:ext uri="{BB962C8B-B14F-4D97-AF65-F5344CB8AC3E}">
        <p14:creationId xmlns:p14="http://schemas.microsoft.com/office/powerpoint/2010/main" val="128387224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9E4246C-CDC6-4A6B-BB8A-B8CD590B6B0F}" type="slidenum">
              <a:rPr lang="en-US"/>
              <a:pPr/>
              <a:t>39</a:t>
            </a:fld>
            <a:endParaRPr lang="en-US" dirty="0"/>
          </a:p>
        </p:txBody>
      </p:sp>
      <p:sp>
        <p:nvSpPr>
          <p:cNvPr id="78850" name="Rectangle 2"/>
          <p:cNvSpPr>
            <a:spLocks noGrp="1" noRot="1" noChangeAspect="1" noChangeArrowheads="1" noTextEdit="1"/>
          </p:cNvSpPr>
          <p:nvPr>
            <p:ph type="sldImg"/>
          </p:nvPr>
        </p:nvSpPr>
        <p:spPr>
          <a:ln/>
        </p:spPr>
      </p:sp>
      <p:sp>
        <p:nvSpPr>
          <p:cNvPr id="78851" name="Rectangle 3"/>
          <p:cNvSpPr>
            <a:spLocks noGrp="1" noChangeArrowheads="1"/>
          </p:cNvSpPr>
          <p:nvPr>
            <p:ph type="body" idx="1"/>
          </p:nvPr>
        </p:nvSpPr>
        <p:spPr/>
        <p:txBody>
          <a:bodyPr/>
          <a:lstStyle/>
          <a:p>
            <a:endParaRPr lang="en-US" dirty="0"/>
          </a:p>
        </p:txBody>
      </p:sp>
    </p:spTree>
    <p:extLst>
      <p:ext uri="{BB962C8B-B14F-4D97-AF65-F5344CB8AC3E}">
        <p14:creationId xmlns:p14="http://schemas.microsoft.com/office/powerpoint/2010/main" val="22770820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DDB6503-E405-40A8-9694-3A16B763732F}" type="slidenum">
              <a:rPr lang="en-US"/>
              <a:pPr/>
              <a:t>41</a:t>
            </a:fld>
            <a:endParaRPr lang="en-US" dirty="0"/>
          </a:p>
        </p:txBody>
      </p:sp>
      <p:sp>
        <p:nvSpPr>
          <p:cNvPr id="79874" name="Rectangle 2"/>
          <p:cNvSpPr>
            <a:spLocks noGrp="1" noRot="1" noChangeAspect="1" noChangeArrowheads="1" noTextEdit="1"/>
          </p:cNvSpPr>
          <p:nvPr>
            <p:ph type="sldImg"/>
          </p:nvPr>
        </p:nvSpPr>
        <p:spPr>
          <a:ln/>
        </p:spPr>
      </p:sp>
      <p:sp>
        <p:nvSpPr>
          <p:cNvPr id="79875" name="Rectangle 3"/>
          <p:cNvSpPr>
            <a:spLocks noGrp="1" noChangeArrowheads="1"/>
          </p:cNvSpPr>
          <p:nvPr>
            <p:ph type="body" idx="1"/>
          </p:nvPr>
        </p:nvSpPr>
        <p:spPr/>
        <p:txBody>
          <a:bodyPr/>
          <a:lstStyle/>
          <a:p>
            <a:endParaRPr lang="en-US" dirty="0"/>
          </a:p>
        </p:txBody>
      </p:sp>
    </p:spTree>
    <p:extLst>
      <p:ext uri="{BB962C8B-B14F-4D97-AF65-F5344CB8AC3E}">
        <p14:creationId xmlns:p14="http://schemas.microsoft.com/office/powerpoint/2010/main" val="16383733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7"/>
          <p:cNvSpPr>
            <a:spLocks noGrp="1" noChangeArrowheads="1"/>
          </p:cNvSpPr>
          <p:nvPr>
            <p:ph type="sldNum" sz="quarter" idx="5"/>
          </p:nvPr>
        </p:nvSpPr>
        <p:spPr>
          <a:noFill/>
        </p:spPr>
        <p:txBody>
          <a:bodyPr/>
          <a:lstStyle/>
          <a:p>
            <a:fld id="{12833F3A-91BF-42A9-860B-DF2EDFD09B1E}" type="slidenum">
              <a:rPr lang="en-US" smtClean="0"/>
              <a:pPr/>
              <a:t>42</a:t>
            </a:fld>
            <a:endParaRPr lang="en-US"/>
          </a:p>
        </p:txBody>
      </p:sp>
      <p:sp>
        <p:nvSpPr>
          <p:cNvPr id="88067" name="Rectangle 2"/>
          <p:cNvSpPr>
            <a:spLocks noGrp="1" noRot="1" noChangeAspect="1" noChangeArrowheads="1" noTextEdit="1"/>
          </p:cNvSpPr>
          <p:nvPr>
            <p:ph type="sldImg"/>
          </p:nvPr>
        </p:nvSpPr>
        <p:spPr>
          <a:ln/>
        </p:spPr>
      </p:sp>
      <p:sp>
        <p:nvSpPr>
          <p:cNvPr id="88068"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59540196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603511F-EAFE-48B7-8C61-C701190EE4AA}" type="slidenum">
              <a:rPr lang="en-US"/>
              <a:pPr/>
              <a:t>50</a:t>
            </a:fld>
            <a:endParaRPr lang="en-US" dirty="0"/>
          </a:p>
        </p:txBody>
      </p:sp>
      <p:sp>
        <p:nvSpPr>
          <p:cNvPr id="142338" name="Rectangle 2"/>
          <p:cNvSpPr>
            <a:spLocks noGrp="1" noRot="1" noChangeAspect="1" noChangeArrowheads="1" noTextEdit="1"/>
          </p:cNvSpPr>
          <p:nvPr>
            <p:ph type="sldImg"/>
          </p:nvPr>
        </p:nvSpPr>
        <p:spPr>
          <a:ln/>
        </p:spPr>
      </p:sp>
      <p:sp>
        <p:nvSpPr>
          <p:cNvPr id="142339" name="Rectangle 3"/>
          <p:cNvSpPr>
            <a:spLocks noGrp="1" noChangeArrowheads="1"/>
          </p:cNvSpPr>
          <p:nvPr>
            <p:ph type="body" idx="1"/>
          </p:nvPr>
        </p:nvSpPr>
        <p:spPr/>
        <p:txBody>
          <a:bodyPr/>
          <a:lstStyle/>
          <a:p>
            <a:r>
              <a:rPr lang="en-US" dirty="0"/>
              <a:t>Homeostatic mechanisms for the regulation of blood pressure include the following reflex centers in the medulla oblongata: *</a:t>
            </a:r>
          </a:p>
          <a:p>
            <a:r>
              <a:rPr lang="en-US" dirty="0"/>
              <a:t>* the Cardioacceleratory center, which increases heart rate, </a:t>
            </a:r>
          </a:p>
          <a:p>
            <a:r>
              <a:rPr lang="en-US" dirty="0"/>
              <a:t>* the Cardioinhibitory center, which decreases heart rate, and </a:t>
            </a:r>
          </a:p>
          <a:p>
            <a:r>
              <a:rPr lang="en-US" dirty="0"/>
              <a:t>* the vasomotor center in the aortic arch and the carotid sinuses, which can change the diameter of the arteries and arterioles causing vasoconstriction or vasodilation.</a:t>
            </a:r>
          </a:p>
          <a:p>
            <a:r>
              <a:rPr lang="en-US" dirty="0"/>
              <a:t>In addition to the reflex centers in the medulla, there are peripheral baroreceptors * in the walls of the aortic arch , the carotid sinuses and nearly every other elastic artery in the heck and thorax which are sensitive to changes in blood pressure. * </a:t>
            </a:r>
          </a:p>
          <a:p>
            <a:r>
              <a:rPr lang="en-US" dirty="0"/>
              <a:t>* A sudden increase in blood pressure * will cause the Cardioinhibitory center  * to decrease heart rate * and will stimulate the vasomotor center * to increase the diameter of arterioles, thus reducing the blood pressure.</a:t>
            </a:r>
          </a:p>
          <a:p>
            <a:r>
              <a:rPr lang="en-US" dirty="0"/>
              <a:t>* A sudden drop in blood pressure noted by the baroreceptors * will stimulate the Cardioacceleratory center  to increase heart rate * while stimulating the vasomotor center  to decrease * the diameter of arterioles to increase blood pressure. *</a:t>
            </a:r>
          </a:p>
        </p:txBody>
      </p:sp>
    </p:spTree>
    <p:extLst>
      <p:ext uri="{BB962C8B-B14F-4D97-AF65-F5344CB8AC3E}">
        <p14:creationId xmlns:p14="http://schemas.microsoft.com/office/powerpoint/2010/main" val="316250585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9C88D9A-0981-429D-8611-71209E7BDF0E}" type="slidenum">
              <a:rPr lang="en-US"/>
              <a:pPr/>
              <a:t>51</a:t>
            </a:fld>
            <a:endParaRPr lang="en-US"/>
          </a:p>
        </p:txBody>
      </p:sp>
      <p:sp>
        <p:nvSpPr>
          <p:cNvPr id="44034" name="Rectangle 2"/>
          <p:cNvSpPr>
            <a:spLocks noGrp="1" noRot="1" noChangeAspect="1" noChangeArrowheads="1" noTextEdit="1"/>
          </p:cNvSpPr>
          <p:nvPr>
            <p:ph type="sldImg"/>
          </p:nvPr>
        </p:nvSpPr>
        <p:spPr bwMode="auto">
          <a:xfrm>
            <a:off x="109538" y="741363"/>
            <a:ext cx="6580187" cy="3702050"/>
          </a:xfrm>
          <a:prstGeom prst="rect">
            <a:avLst/>
          </a:prstGeom>
          <a:solidFill>
            <a:srgbClr val="FFFFFF"/>
          </a:solidFill>
          <a:ln>
            <a:solidFill>
              <a:srgbClr val="000000"/>
            </a:solidFill>
            <a:miter lim="800000"/>
            <a:headEnd/>
            <a:tailEnd/>
          </a:ln>
        </p:spPr>
      </p:sp>
      <p:sp>
        <p:nvSpPr>
          <p:cNvPr id="44035" name="Rectangle 3"/>
          <p:cNvSpPr>
            <a:spLocks noGrp="1" noChangeArrowheads="1"/>
          </p:cNvSpPr>
          <p:nvPr>
            <p:ph type="body" idx="1"/>
          </p:nvPr>
        </p:nvSpPr>
        <p:spPr bwMode="auto">
          <a:xfrm>
            <a:off x="679450" y="4689475"/>
            <a:ext cx="5438775" cy="4443413"/>
          </a:xfrm>
          <a:prstGeom prst="rect">
            <a:avLst/>
          </a:prstGeom>
          <a:solidFill>
            <a:srgbClr val="FFFFFF"/>
          </a:solidFill>
          <a:ln>
            <a:solidFill>
              <a:srgbClr val="000000"/>
            </a:solidFill>
            <a:miter lim="800000"/>
            <a:headEnd/>
            <a:tailEnd/>
          </a:ln>
        </p:spPr>
        <p:txBody>
          <a:bodyPr lIns="92821" tIns="46410" rIns="92821" bIns="46410"/>
          <a:lstStyle/>
          <a:p>
            <a:r>
              <a:rPr lang="en-GB"/>
              <a:t>WHAT is the Splanchnic circulation?</a:t>
            </a:r>
          </a:p>
        </p:txBody>
      </p:sp>
    </p:spTree>
    <p:extLst>
      <p:ext uri="{BB962C8B-B14F-4D97-AF65-F5344CB8AC3E}">
        <p14:creationId xmlns:p14="http://schemas.microsoft.com/office/powerpoint/2010/main" val="23796354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8ED12-671A-4691-97B5-9FC1286A1F6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3E61546-63F4-4DC7-B5F3-4BC1208D0BC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241A658-BE75-497E-BAA7-68B272106563}"/>
              </a:ext>
            </a:extLst>
          </p:cNvPr>
          <p:cNvSpPr>
            <a:spLocks noGrp="1"/>
          </p:cNvSpPr>
          <p:nvPr>
            <p:ph type="dt" sz="half" idx="10"/>
          </p:nvPr>
        </p:nvSpPr>
        <p:spPr/>
        <p:txBody>
          <a:bodyPr/>
          <a:lstStyle/>
          <a:p>
            <a:fld id="{848B7FDA-E679-44D3-8630-6B889BF7BD89}" type="datetimeFigureOut">
              <a:rPr lang="en-GB" smtClean="0"/>
              <a:t>02/11/2020</a:t>
            </a:fld>
            <a:endParaRPr lang="en-GB"/>
          </a:p>
        </p:txBody>
      </p:sp>
      <p:sp>
        <p:nvSpPr>
          <p:cNvPr id="5" name="Footer Placeholder 4">
            <a:extLst>
              <a:ext uri="{FF2B5EF4-FFF2-40B4-BE49-F238E27FC236}">
                <a16:creationId xmlns:a16="http://schemas.microsoft.com/office/drawing/2014/main" id="{380FAE33-A5C9-48A2-82F0-95CD009C72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58D38A-3AB7-449E-A603-7613D0469D7B}"/>
              </a:ext>
            </a:extLst>
          </p:cNvPr>
          <p:cNvSpPr>
            <a:spLocks noGrp="1"/>
          </p:cNvSpPr>
          <p:nvPr>
            <p:ph type="sldNum" sz="quarter" idx="12"/>
          </p:nvPr>
        </p:nvSpPr>
        <p:spPr/>
        <p:txBody>
          <a:bodyPr/>
          <a:lstStyle/>
          <a:p>
            <a:fld id="{BDD131EC-E23C-4B04-9091-E43B8FA6B80F}" type="slidenum">
              <a:rPr lang="en-GB" smtClean="0"/>
              <a:t>‹#›</a:t>
            </a:fld>
            <a:endParaRPr lang="en-GB"/>
          </a:p>
        </p:txBody>
      </p:sp>
    </p:spTree>
    <p:extLst>
      <p:ext uri="{BB962C8B-B14F-4D97-AF65-F5344CB8AC3E}">
        <p14:creationId xmlns:p14="http://schemas.microsoft.com/office/powerpoint/2010/main" val="6515926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1501B-1D36-427D-BD17-AE9AE52B641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4B6E417-4FE6-47B6-BC90-E839BA3AE66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AD54E3-4FA2-4547-8D34-3F6E9232286E}"/>
              </a:ext>
            </a:extLst>
          </p:cNvPr>
          <p:cNvSpPr>
            <a:spLocks noGrp="1"/>
          </p:cNvSpPr>
          <p:nvPr>
            <p:ph type="dt" sz="half" idx="10"/>
          </p:nvPr>
        </p:nvSpPr>
        <p:spPr/>
        <p:txBody>
          <a:bodyPr/>
          <a:lstStyle/>
          <a:p>
            <a:fld id="{848B7FDA-E679-44D3-8630-6B889BF7BD89}" type="datetimeFigureOut">
              <a:rPr lang="en-GB" smtClean="0"/>
              <a:t>02/11/2020</a:t>
            </a:fld>
            <a:endParaRPr lang="en-GB"/>
          </a:p>
        </p:txBody>
      </p:sp>
      <p:sp>
        <p:nvSpPr>
          <p:cNvPr id="5" name="Footer Placeholder 4">
            <a:extLst>
              <a:ext uri="{FF2B5EF4-FFF2-40B4-BE49-F238E27FC236}">
                <a16:creationId xmlns:a16="http://schemas.microsoft.com/office/drawing/2014/main" id="{A96287AD-FEE0-4D8D-9814-C35DF1CB2A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130A50-3035-4F81-A4E4-B680D8B38208}"/>
              </a:ext>
            </a:extLst>
          </p:cNvPr>
          <p:cNvSpPr>
            <a:spLocks noGrp="1"/>
          </p:cNvSpPr>
          <p:nvPr>
            <p:ph type="sldNum" sz="quarter" idx="12"/>
          </p:nvPr>
        </p:nvSpPr>
        <p:spPr/>
        <p:txBody>
          <a:bodyPr/>
          <a:lstStyle/>
          <a:p>
            <a:fld id="{BDD131EC-E23C-4B04-9091-E43B8FA6B80F}" type="slidenum">
              <a:rPr lang="en-GB" smtClean="0"/>
              <a:t>‹#›</a:t>
            </a:fld>
            <a:endParaRPr lang="en-GB"/>
          </a:p>
        </p:txBody>
      </p:sp>
    </p:spTree>
    <p:extLst>
      <p:ext uri="{BB962C8B-B14F-4D97-AF65-F5344CB8AC3E}">
        <p14:creationId xmlns:p14="http://schemas.microsoft.com/office/powerpoint/2010/main" val="1472482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AE7D4-C943-4DF8-9CAD-AD69B554AA3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E2011D6-496D-41EB-8430-833E44DA583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73B1A37-D149-424C-BAB0-907834A8A9F5}"/>
              </a:ext>
            </a:extLst>
          </p:cNvPr>
          <p:cNvSpPr>
            <a:spLocks noGrp="1"/>
          </p:cNvSpPr>
          <p:nvPr>
            <p:ph type="dt" sz="half" idx="10"/>
          </p:nvPr>
        </p:nvSpPr>
        <p:spPr/>
        <p:txBody>
          <a:bodyPr/>
          <a:lstStyle/>
          <a:p>
            <a:fld id="{848B7FDA-E679-44D3-8630-6B889BF7BD89}" type="datetimeFigureOut">
              <a:rPr lang="en-GB" smtClean="0"/>
              <a:t>02/11/2020</a:t>
            </a:fld>
            <a:endParaRPr lang="en-GB"/>
          </a:p>
        </p:txBody>
      </p:sp>
      <p:sp>
        <p:nvSpPr>
          <p:cNvPr id="5" name="Footer Placeholder 4">
            <a:extLst>
              <a:ext uri="{FF2B5EF4-FFF2-40B4-BE49-F238E27FC236}">
                <a16:creationId xmlns:a16="http://schemas.microsoft.com/office/drawing/2014/main" id="{882F6A20-8470-4083-9AB2-978A329155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EC41E7-B20A-423B-AC7C-0C4EF63C2B5B}"/>
              </a:ext>
            </a:extLst>
          </p:cNvPr>
          <p:cNvSpPr>
            <a:spLocks noGrp="1"/>
          </p:cNvSpPr>
          <p:nvPr>
            <p:ph type="sldNum" sz="quarter" idx="12"/>
          </p:nvPr>
        </p:nvSpPr>
        <p:spPr/>
        <p:txBody>
          <a:bodyPr/>
          <a:lstStyle/>
          <a:p>
            <a:fld id="{BDD131EC-E23C-4B04-9091-E43B8FA6B80F}" type="slidenum">
              <a:rPr lang="en-GB" smtClean="0"/>
              <a:t>‹#›</a:t>
            </a:fld>
            <a:endParaRPr lang="en-GB"/>
          </a:p>
        </p:txBody>
      </p:sp>
    </p:spTree>
    <p:extLst>
      <p:ext uri="{BB962C8B-B14F-4D97-AF65-F5344CB8AC3E}">
        <p14:creationId xmlns:p14="http://schemas.microsoft.com/office/powerpoint/2010/main" val="40193464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02FA0-1B5C-41C0-8691-B5D0077FC2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DB74E4-C441-4BEB-A908-1B861B19CDC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DB5512D-75FC-491D-90CF-38196C9366A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F15A1B0-0871-4AB5-86CC-A8EDA68D097E}"/>
              </a:ext>
            </a:extLst>
          </p:cNvPr>
          <p:cNvSpPr>
            <a:spLocks noGrp="1"/>
          </p:cNvSpPr>
          <p:nvPr>
            <p:ph type="dt" sz="half" idx="10"/>
          </p:nvPr>
        </p:nvSpPr>
        <p:spPr/>
        <p:txBody>
          <a:bodyPr/>
          <a:lstStyle/>
          <a:p>
            <a:fld id="{848B7FDA-E679-44D3-8630-6B889BF7BD89}" type="datetimeFigureOut">
              <a:rPr lang="en-GB" smtClean="0"/>
              <a:t>02/11/2020</a:t>
            </a:fld>
            <a:endParaRPr lang="en-GB"/>
          </a:p>
        </p:txBody>
      </p:sp>
      <p:sp>
        <p:nvSpPr>
          <p:cNvPr id="6" name="Footer Placeholder 5">
            <a:extLst>
              <a:ext uri="{FF2B5EF4-FFF2-40B4-BE49-F238E27FC236}">
                <a16:creationId xmlns:a16="http://schemas.microsoft.com/office/drawing/2014/main" id="{260F59E2-308E-4558-8497-19B3DEC8A1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70B0D1F-EE60-4E2C-89FF-AC1C5E955CF8}"/>
              </a:ext>
            </a:extLst>
          </p:cNvPr>
          <p:cNvSpPr>
            <a:spLocks noGrp="1"/>
          </p:cNvSpPr>
          <p:nvPr>
            <p:ph type="sldNum" sz="quarter" idx="12"/>
          </p:nvPr>
        </p:nvSpPr>
        <p:spPr/>
        <p:txBody>
          <a:bodyPr/>
          <a:lstStyle/>
          <a:p>
            <a:fld id="{BDD131EC-E23C-4B04-9091-E43B8FA6B80F}" type="slidenum">
              <a:rPr lang="en-GB" smtClean="0"/>
              <a:t>‹#›</a:t>
            </a:fld>
            <a:endParaRPr lang="en-GB"/>
          </a:p>
        </p:txBody>
      </p:sp>
    </p:spTree>
    <p:extLst>
      <p:ext uri="{BB962C8B-B14F-4D97-AF65-F5344CB8AC3E}">
        <p14:creationId xmlns:p14="http://schemas.microsoft.com/office/powerpoint/2010/main" val="5958541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EF3F08-6D91-4F44-BF4D-57B6F536A1D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C292ED1-6B53-47C2-87FB-ACAB05F7AD8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266C227-12A1-4E65-9582-612A89468F6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45ABF4C-387D-4B4E-BA0E-4EAD6218986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F1388C9-23F4-4B2F-BBFF-3C46AF1ADC2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A7ACEA7-19FB-44DE-8A60-420ED3C9A19F}"/>
              </a:ext>
            </a:extLst>
          </p:cNvPr>
          <p:cNvSpPr>
            <a:spLocks noGrp="1"/>
          </p:cNvSpPr>
          <p:nvPr>
            <p:ph type="dt" sz="half" idx="10"/>
          </p:nvPr>
        </p:nvSpPr>
        <p:spPr/>
        <p:txBody>
          <a:bodyPr/>
          <a:lstStyle/>
          <a:p>
            <a:fld id="{848B7FDA-E679-44D3-8630-6B889BF7BD89}" type="datetimeFigureOut">
              <a:rPr lang="en-GB" smtClean="0"/>
              <a:t>02/11/2020</a:t>
            </a:fld>
            <a:endParaRPr lang="en-GB"/>
          </a:p>
        </p:txBody>
      </p:sp>
      <p:sp>
        <p:nvSpPr>
          <p:cNvPr id="8" name="Footer Placeholder 7">
            <a:extLst>
              <a:ext uri="{FF2B5EF4-FFF2-40B4-BE49-F238E27FC236}">
                <a16:creationId xmlns:a16="http://schemas.microsoft.com/office/drawing/2014/main" id="{C923BBC6-F1A2-4BD5-BF15-A25A9E83B2F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E945D30-BF00-4800-BF40-8447E8B33699}"/>
              </a:ext>
            </a:extLst>
          </p:cNvPr>
          <p:cNvSpPr>
            <a:spLocks noGrp="1"/>
          </p:cNvSpPr>
          <p:nvPr>
            <p:ph type="sldNum" sz="quarter" idx="12"/>
          </p:nvPr>
        </p:nvSpPr>
        <p:spPr/>
        <p:txBody>
          <a:bodyPr/>
          <a:lstStyle/>
          <a:p>
            <a:fld id="{BDD131EC-E23C-4B04-9091-E43B8FA6B80F}" type="slidenum">
              <a:rPr lang="en-GB" smtClean="0"/>
              <a:t>‹#›</a:t>
            </a:fld>
            <a:endParaRPr lang="en-GB"/>
          </a:p>
        </p:txBody>
      </p:sp>
    </p:spTree>
    <p:extLst>
      <p:ext uri="{BB962C8B-B14F-4D97-AF65-F5344CB8AC3E}">
        <p14:creationId xmlns:p14="http://schemas.microsoft.com/office/powerpoint/2010/main" val="32688393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483A0-96FE-4084-81A9-9EE3757674A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2331F0E-061B-43CF-974B-1BE69DA7F51D}"/>
              </a:ext>
            </a:extLst>
          </p:cNvPr>
          <p:cNvSpPr>
            <a:spLocks noGrp="1"/>
          </p:cNvSpPr>
          <p:nvPr>
            <p:ph type="dt" sz="half" idx="10"/>
          </p:nvPr>
        </p:nvSpPr>
        <p:spPr/>
        <p:txBody>
          <a:bodyPr/>
          <a:lstStyle/>
          <a:p>
            <a:fld id="{848B7FDA-E679-44D3-8630-6B889BF7BD89}" type="datetimeFigureOut">
              <a:rPr lang="en-GB" smtClean="0"/>
              <a:t>02/11/2020</a:t>
            </a:fld>
            <a:endParaRPr lang="en-GB"/>
          </a:p>
        </p:txBody>
      </p:sp>
      <p:sp>
        <p:nvSpPr>
          <p:cNvPr id="4" name="Footer Placeholder 3">
            <a:extLst>
              <a:ext uri="{FF2B5EF4-FFF2-40B4-BE49-F238E27FC236}">
                <a16:creationId xmlns:a16="http://schemas.microsoft.com/office/drawing/2014/main" id="{986811FB-F20A-4F86-ACD2-125AA2A0F7D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8D941C6-D2FB-45EE-A173-092C45F1663C}"/>
              </a:ext>
            </a:extLst>
          </p:cNvPr>
          <p:cNvSpPr>
            <a:spLocks noGrp="1"/>
          </p:cNvSpPr>
          <p:nvPr>
            <p:ph type="sldNum" sz="quarter" idx="12"/>
          </p:nvPr>
        </p:nvSpPr>
        <p:spPr/>
        <p:txBody>
          <a:bodyPr/>
          <a:lstStyle/>
          <a:p>
            <a:fld id="{BDD131EC-E23C-4B04-9091-E43B8FA6B80F}" type="slidenum">
              <a:rPr lang="en-GB" smtClean="0"/>
              <a:t>‹#›</a:t>
            </a:fld>
            <a:endParaRPr lang="en-GB"/>
          </a:p>
        </p:txBody>
      </p:sp>
    </p:spTree>
    <p:extLst>
      <p:ext uri="{BB962C8B-B14F-4D97-AF65-F5344CB8AC3E}">
        <p14:creationId xmlns:p14="http://schemas.microsoft.com/office/powerpoint/2010/main" val="7441122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F5E39C6-A1F6-4991-B3E8-189B8E07646E}"/>
              </a:ext>
            </a:extLst>
          </p:cNvPr>
          <p:cNvSpPr>
            <a:spLocks noGrp="1"/>
          </p:cNvSpPr>
          <p:nvPr>
            <p:ph type="dt" sz="half" idx="10"/>
          </p:nvPr>
        </p:nvSpPr>
        <p:spPr/>
        <p:txBody>
          <a:bodyPr/>
          <a:lstStyle/>
          <a:p>
            <a:fld id="{848B7FDA-E679-44D3-8630-6B889BF7BD89}" type="datetimeFigureOut">
              <a:rPr lang="en-GB" smtClean="0"/>
              <a:t>02/11/2020</a:t>
            </a:fld>
            <a:endParaRPr lang="en-GB"/>
          </a:p>
        </p:txBody>
      </p:sp>
      <p:sp>
        <p:nvSpPr>
          <p:cNvPr id="3" name="Footer Placeholder 2">
            <a:extLst>
              <a:ext uri="{FF2B5EF4-FFF2-40B4-BE49-F238E27FC236}">
                <a16:creationId xmlns:a16="http://schemas.microsoft.com/office/drawing/2014/main" id="{F5E5ADF8-0558-4C78-97D7-A38B59CF7BE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3748ACC-1882-43FB-B1CB-9AC4EB61C2BC}"/>
              </a:ext>
            </a:extLst>
          </p:cNvPr>
          <p:cNvSpPr>
            <a:spLocks noGrp="1"/>
          </p:cNvSpPr>
          <p:nvPr>
            <p:ph type="sldNum" sz="quarter" idx="12"/>
          </p:nvPr>
        </p:nvSpPr>
        <p:spPr/>
        <p:txBody>
          <a:bodyPr/>
          <a:lstStyle/>
          <a:p>
            <a:fld id="{BDD131EC-E23C-4B04-9091-E43B8FA6B80F}" type="slidenum">
              <a:rPr lang="en-GB" smtClean="0"/>
              <a:t>‹#›</a:t>
            </a:fld>
            <a:endParaRPr lang="en-GB"/>
          </a:p>
        </p:txBody>
      </p:sp>
    </p:spTree>
    <p:extLst>
      <p:ext uri="{BB962C8B-B14F-4D97-AF65-F5344CB8AC3E}">
        <p14:creationId xmlns:p14="http://schemas.microsoft.com/office/powerpoint/2010/main" val="3848828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BC3BF-274B-4B39-AF97-4B2F53A89DD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933E1BB-833C-4564-ADF2-92D82309669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AD5C7AD-7E68-4B9F-9D6F-95105441A5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8E69E7-B2A2-4267-B43A-5BA5D8C312CD}"/>
              </a:ext>
            </a:extLst>
          </p:cNvPr>
          <p:cNvSpPr>
            <a:spLocks noGrp="1"/>
          </p:cNvSpPr>
          <p:nvPr>
            <p:ph type="dt" sz="half" idx="10"/>
          </p:nvPr>
        </p:nvSpPr>
        <p:spPr/>
        <p:txBody>
          <a:bodyPr/>
          <a:lstStyle/>
          <a:p>
            <a:fld id="{848B7FDA-E679-44D3-8630-6B889BF7BD89}" type="datetimeFigureOut">
              <a:rPr lang="en-GB" smtClean="0"/>
              <a:t>02/11/2020</a:t>
            </a:fld>
            <a:endParaRPr lang="en-GB"/>
          </a:p>
        </p:txBody>
      </p:sp>
      <p:sp>
        <p:nvSpPr>
          <p:cNvPr id="6" name="Footer Placeholder 5">
            <a:extLst>
              <a:ext uri="{FF2B5EF4-FFF2-40B4-BE49-F238E27FC236}">
                <a16:creationId xmlns:a16="http://schemas.microsoft.com/office/drawing/2014/main" id="{063EC115-84D5-492B-BB4C-1D4350C30A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0B328C-8F3B-45AF-B5BB-2549E42D9163}"/>
              </a:ext>
            </a:extLst>
          </p:cNvPr>
          <p:cNvSpPr>
            <a:spLocks noGrp="1"/>
          </p:cNvSpPr>
          <p:nvPr>
            <p:ph type="sldNum" sz="quarter" idx="12"/>
          </p:nvPr>
        </p:nvSpPr>
        <p:spPr/>
        <p:txBody>
          <a:bodyPr/>
          <a:lstStyle/>
          <a:p>
            <a:fld id="{BDD131EC-E23C-4B04-9091-E43B8FA6B80F}" type="slidenum">
              <a:rPr lang="en-GB" smtClean="0"/>
              <a:t>‹#›</a:t>
            </a:fld>
            <a:endParaRPr lang="en-GB"/>
          </a:p>
        </p:txBody>
      </p:sp>
    </p:spTree>
    <p:extLst>
      <p:ext uri="{BB962C8B-B14F-4D97-AF65-F5344CB8AC3E}">
        <p14:creationId xmlns:p14="http://schemas.microsoft.com/office/powerpoint/2010/main" val="16749572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42FD9-27D1-4B53-9D7A-70DD184F3D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C98D33D-384C-4643-9371-16394780469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4CE9314-DC54-4520-9406-E20A28C277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ED4D70-2E59-447B-92ED-A048755FA50D}"/>
              </a:ext>
            </a:extLst>
          </p:cNvPr>
          <p:cNvSpPr>
            <a:spLocks noGrp="1"/>
          </p:cNvSpPr>
          <p:nvPr>
            <p:ph type="dt" sz="half" idx="10"/>
          </p:nvPr>
        </p:nvSpPr>
        <p:spPr/>
        <p:txBody>
          <a:bodyPr/>
          <a:lstStyle/>
          <a:p>
            <a:fld id="{848B7FDA-E679-44D3-8630-6B889BF7BD89}" type="datetimeFigureOut">
              <a:rPr lang="en-GB" smtClean="0"/>
              <a:t>02/11/2020</a:t>
            </a:fld>
            <a:endParaRPr lang="en-GB"/>
          </a:p>
        </p:txBody>
      </p:sp>
      <p:sp>
        <p:nvSpPr>
          <p:cNvPr id="6" name="Footer Placeholder 5">
            <a:extLst>
              <a:ext uri="{FF2B5EF4-FFF2-40B4-BE49-F238E27FC236}">
                <a16:creationId xmlns:a16="http://schemas.microsoft.com/office/drawing/2014/main" id="{23D97826-655C-441F-8AFB-D5D1316D89F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6C0D9D-0B01-439E-ACFD-E46C3AD96333}"/>
              </a:ext>
            </a:extLst>
          </p:cNvPr>
          <p:cNvSpPr>
            <a:spLocks noGrp="1"/>
          </p:cNvSpPr>
          <p:nvPr>
            <p:ph type="sldNum" sz="quarter" idx="12"/>
          </p:nvPr>
        </p:nvSpPr>
        <p:spPr/>
        <p:txBody>
          <a:bodyPr/>
          <a:lstStyle/>
          <a:p>
            <a:fld id="{BDD131EC-E23C-4B04-9091-E43B8FA6B80F}" type="slidenum">
              <a:rPr lang="en-GB" smtClean="0"/>
              <a:t>‹#›</a:t>
            </a:fld>
            <a:endParaRPr lang="en-GB"/>
          </a:p>
        </p:txBody>
      </p:sp>
    </p:spTree>
    <p:extLst>
      <p:ext uri="{BB962C8B-B14F-4D97-AF65-F5344CB8AC3E}">
        <p14:creationId xmlns:p14="http://schemas.microsoft.com/office/powerpoint/2010/main" val="14213361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D8A06-A319-4BC3-99CE-24AAE8EA583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9DDEEC9-3248-4EF4-8ACB-E498386AB1D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A5237-022B-47F1-8938-931C3D73C296}"/>
              </a:ext>
            </a:extLst>
          </p:cNvPr>
          <p:cNvSpPr>
            <a:spLocks noGrp="1"/>
          </p:cNvSpPr>
          <p:nvPr>
            <p:ph type="dt" sz="half" idx="10"/>
          </p:nvPr>
        </p:nvSpPr>
        <p:spPr/>
        <p:txBody>
          <a:bodyPr/>
          <a:lstStyle/>
          <a:p>
            <a:fld id="{848B7FDA-E679-44D3-8630-6B889BF7BD89}" type="datetimeFigureOut">
              <a:rPr lang="en-GB" smtClean="0"/>
              <a:t>02/11/2020</a:t>
            </a:fld>
            <a:endParaRPr lang="en-GB"/>
          </a:p>
        </p:txBody>
      </p:sp>
      <p:sp>
        <p:nvSpPr>
          <p:cNvPr id="5" name="Footer Placeholder 4">
            <a:extLst>
              <a:ext uri="{FF2B5EF4-FFF2-40B4-BE49-F238E27FC236}">
                <a16:creationId xmlns:a16="http://schemas.microsoft.com/office/drawing/2014/main" id="{8DD3FF27-1A27-41F0-9765-7C22FF6157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1E304D-D79B-47F2-9AC4-FA9BD7E433E3}"/>
              </a:ext>
            </a:extLst>
          </p:cNvPr>
          <p:cNvSpPr>
            <a:spLocks noGrp="1"/>
          </p:cNvSpPr>
          <p:nvPr>
            <p:ph type="sldNum" sz="quarter" idx="12"/>
          </p:nvPr>
        </p:nvSpPr>
        <p:spPr/>
        <p:txBody>
          <a:bodyPr/>
          <a:lstStyle/>
          <a:p>
            <a:fld id="{BDD131EC-E23C-4B04-9091-E43B8FA6B80F}" type="slidenum">
              <a:rPr lang="en-GB" smtClean="0"/>
              <a:t>‹#›</a:t>
            </a:fld>
            <a:endParaRPr lang="en-GB"/>
          </a:p>
        </p:txBody>
      </p:sp>
    </p:spTree>
    <p:extLst>
      <p:ext uri="{BB962C8B-B14F-4D97-AF65-F5344CB8AC3E}">
        <p14:creationId xmlns:p14="http://schemas.microsoft.com/office/powerpoint/2010/main" val="4792782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AE155F8-149C-4FD3-9A2F-BF5D6A381EC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0116A42-3272-4C8B-B328-433B8563FC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6C792F-D627-4390-8BAC-6A4F80CDCBCA}"/>
              </a:ext>
            </a:extLst>
          </p:cNvPr>
          <p:cNvSpPr>
            <a:spLocks noGrp="1"/>
          </p:cNvSpPr>
          <p:nvPr>
            <p:ph type="dt" sz="half" idx="10"/>
          </p:nvPr>
        </p:nvSpPr>
        <p:spPr/>
        <p:txBody>
          <a:bodyPr/>
          <a:lstStyle/>
          <a:p>
            <a:fld id="{848B7FDA-E679-44D3-8630-6B889BF7BD89}" type="datetimeFigureOut">
              <a:rPr lang="en-GB" smtClean="0"/>
              <a:t>02/11/2020</a:t>
            </a:fld>
            <a:endParaRPr lang="en-GB"/>
          </a:p>
        </p:txBody>
      </p:sp>
      <p:sp>
        <p:nvSpPr>
          <p:cNvPr id="5" name="Footer Placeholder 4">
            <a:extLst>
              <a:ext uri="{FF2B5EF4-FFF2-40B4-BE49-F238E27FC236}">
                <a16:creationId xmlns:a16="http://schemas.microsoft.com/office/drawing/2014/main" id="{5DA0066C-637B-4EED-9857-9A3715B148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562E95-2A49-4D13-B3E1-DC1D429EE095}"/>
              </a:ext>
            </a:extLst>
          </p:cNvPr>
          <p:cNvSpPr>
            <a:spLocks noGrp="1"/>
          </p:cNvSpPr>
          <p:nvPr>
            <p:ph type="sldNum" sz="quarter" idx="12"/>
          </p:nvPr>
        </p:nvSpPr>
        <p:spPr/>
        <p:txBody>
          <a:bodyPr/>
          <a:lstStyle/>
          <a:p>
            <a:fld id="{BDD131EC-E23C-4B04-9091-E43B8FA6B80F}" type="slidenum">
              <a:rPr lang="en-GB" smtClean="0"/>
              <a:t>‹#›</a:t>
            </a:fld>
            <a:endParaRPr lang="en-GB"/>
          </a:p>
        </p:txBody>
      </p:sp>
    </p:spTree>
    <p:extLst>
      <p:ext uri="{BB962C8B-B14F-4D97-AF65-F5344CB8AC3E}">
        <p14:creationId xmlns:p14="http://schemas.microsoft.com/office/powerpoint/2010/main" val="36163068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B7E71-3F8C-4C4E-8873-B1A0D816CDDE}"/>
              </a:ext>
            </a:extLst>
          </p:cNvPr>
          <p:cNvSpPr>
            <a:spLocks noGrp="1"/>
          </p:cNvSpPr>
          <p:nvPr>
            <p:ph type="title"/>
          </p:nvPr>
        </p:nvSpPr>
        <p:spPr>
          <a:xfrm>
            <a:off x="766233" y="304801"/>
            <a:ext cx="10668000" cy="1216025"/>
          </a:xfrm>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CC4345A-5E70-4D47-A12F-ED4163AF2FDD}"/>
              </a:ext>
            </a:extLst>
          </p:cNvPr>
          <p:cNvSpPr>
            <a:spLocks noGrp="1"/>
          </p:cNvSpPr>
          <p:nvPr>
            <p:ph sz="half" idx="1"/>
          </p:nvPr>
        </p:nvSpPr>
        <p:spPr>
          <a:xfrm>
            <a:off x="755651" y="1752600"/>
            <a:ext cx="52324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91C5523-86FD-44AB-8EC9-EC194F7B9921}"/>
              </a:ext>
            </a:extLst>
          </p:cNvPr>
          <p:cNvSpPr>
            <a:spLocks noGrp="1"/>
          </p:cNvSpPr>
          <p:nvPr>
            <p:ph type="body" sz="half" idx="2"/>
          </p:nvPr>
        </p:nvSpPr>
        <p:spPr>
          <a:xfrm>
            <a:off x="6191251" y="1752600"/>
            <a:ext cx="52324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2B7B177-A95E-47A6-8301-CC4471BE20B0}"/>
              </a:ext>
            </a:extLst>
          </p:cNvPr>
          <p:cNvSpPr>
            <a:spLocks noGrp="1"/>
          </p:cNvSpPr>
          <p:nvPr>
            <p:ph type="dt" sz="half" idx="10"/>
          </p:nvPr>
        </p:nvSpPr>
        <p:spPr>
          <a:xfrm>
            <a:off x="812800" y="6245225"/>
            <a:ext cx="2641600" cy="476250"/>
          </a:xfrm>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A227B869-F373-4FD8-883E-D6ED0DCB2E5F}"/>
              </a:ext>
            </a:extLst>
          </p:cNvPr>
          <p:cNvSpPr>
            <a:spLocks noGrp="1"/>
          </p:cNvSpPr>
          <p:nvPr>
            <p:ph type="ftr" sz="quarter" idx="11"/>
          </p:nvPr>
        </p:nvSpPr>
        <p:spPr>
          <a:xfrm>
            <a:off x="4165600" y="6245225"/>
            <a:ext cx="3860800" cy="476250"/>
          </a:xfrm>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172A6126-B33A-4183-826B-54517D902B23}"/>
              </a:ext>
            </a:extLst>
          </p:cNvPr>
          <p:cNvSpPr>
            <a:spLocks noGrp="1"/>
          </p:cNvSpPr>
          <p:nvPr>
            <p:ph type="sldNum" sz="quarter" idx="12"/>
          </p:nvPr>
        </p:nvSpPr>
        <p:spPr>
          <a:xfrm>
            <a:off x="8737600" y="6245225"/>
            <a:ext cx="2641600" cy="476250"/>
          </a:xfrm>
        </p:spPr>
        <p:txBody>
          <a:bodyPr/>
          <a:lstStyle>
            <a:lvl1pPr>
              <a:defRPr/>
            </a:lvl1pPr>
          </a:lstStyle>
          <a:p>
            <a:fld id="{295B4F5F-A517-454A-A715-D2AD036B5A71}" type="slidenum">
              <a:rPr lang="en-US" altLang="en-US"/>
              <a:pPr/>
              <a:t>‹#›</a:t>
            </a:fld>
            <a:endParaRPr lang="en-US" altLang="en-US"/>
          </a:p>
        </p:txBody>
      </p:sp>
    </p:spTree>
    <p:extLst>
      <p:ext uri="{BB962C8B-B14F-4D97-AF65-F5344CB8AC3E}">
        <p14:creationId xmlns:p14="http://schemas.microsoft.com/office/powerpoint/2010/main" val="26316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hart">
  <p:cSld name="Title, Text and Char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304800" y="1295400"/>
            <a:ext cx="584200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hart Placeholder 3"/>
          <p:cNvSpPr>
            <a:spLocks noGrp="1"/>
          </p:cNvSpPr>
          <p:nvPr>
            <p:ph type="chart" sz="half" idx="2"/>
          </p:nvPr>
        </p:nvSpPr>
        <p:spPr>
          <a:xfrm>
            <a:off x="6350000" y="1295400"/>
            <a:ext cx="5842000" cy="5257800"/>
          </a:xfrm>
        </p:spPr>
        <p:txBody>
          <a:bodyPr rtlCol="0">
            <a:normAutofit/>
          </a:bodyPr>
          <a:lstStyle/>
          <a:p>
            <a:pPr lvl="0"/>
            <a:endParaRPr lang="en-GB" noProof="0" dirty="0"/>
          </a:p>
        </p:txBody>
      </p:sp>
      <p:sp>
        <p:nvSpPr>
          <p:cNvPr id="5" name="Date Placeholder 3">
            <a:extLst>
              <a:ext uri="{FF2B5EF4-FFF2-40B4-BE49-F238E27FC236}">
                <a16:creationId xmlns:a16="http://schemas.microsoft.com/office/drawing/2014/main" id="{D2B3DDF6-2B36-4F0F-BC10-59BA04986A2D}"/>
              </a:ext>
            </a:extLst>
          </p:cNvPr>
          <p:cNvSpPr>
            <a:spLocks noGrp="1"/>
          </p:cNvSpPr>
          <p:nvPr>
            <p:ph type="dt" sz="half" idx="10"/>
          </p:nvPr>
        </p:nvSpPr>
        <p:spPr/>
        <p:txBody>
          <a:bodyPr/>
          <a:lstStyle>
            <a:lvl1pPr>
              <a:defRPr/>
            </a:lvl1pPr>
          </a:lstStyle>
          <a:p>
            <a:pPr>
              <a:defRPr/>
            </a:pPr>
            <a:endParaRPr lang="en-US" altLang="en-US"/>
          </a:p>
        </p:txBody>
      </p:sp>
      <p:sp>
        <p:nvSpPr>
          <p:cNvPr id="6" name="Footer Placeholder 4">
            <a:extLst>
              <a:ext uri="{FF2B5EF4-FFF2-40B4-BE49-F238E27FC236}">
                <a16:creationId xmlns:a16="http://schemas.microsoft.com/office/drawing/2014/main" id="{371F1DE6-02C8-4D41-B2CC-43E9B74EEF76}"/>
              </a:ext>
            </a:extLst>
          </p:cNvPr>
          <p:cNvSpPr>
            <a:spLocks noGrp="1"/>
          </p:cNvSpPr>
          <p:nvPr>
            <p:ph type="ftr" sz="quarter" idx="11"/>
          </p:nvPr>
        </p:nvSpPr>
        <p:spPr/>
        <p:txBody>
          <a:bodyPr/>
          <a:lstStyle>
            <a:lvl1pPr>
              <a:defRPr/>
            </a:lvl1pPr>
          </a:lstStyle>
          <a:p>
            <a:pPr>
              <a:defRPr/>
            </a:pPr>
            <a:endParaRPr lang="en-US" altLang="en-US"/>
          </a:p>
        </p:txBody>
      </p:sp>
      <p:sp>
        <p:nvSpPr>
          <p:cNvPr id="7" name="Slide Number Placeholder 5">
            <a:extLst>
              <a:ext uri="{FF2B5EF4-FFF2-40B4-BE49-F238E27FC236}">
                <a16:creationId xmlns:a16="http://schemas.microsoft.com/office/drawing/2014/main" id="{950C8C60-9A18-4003-BD29-042FDA334C58}"/>
              </a:ext>
            </a:extLst>
          </p:cNvPr>
          <p:cNvSpPr>
            <a:spLocks noGrp="1"/>
          </p:cNvSpPr>
          <p:nvPr>
            <p:ph type="sldNum" sz="quarter" idx="12"/>
          </p:nvPr>
        </p:nvSpPr>
        <p:spPr/>
        <p:txBody>
          <a:bodyPr/>
          <a:lstStyle>
            <a:lvl1pPr>
              <a:defRPr/>
            </a:lvl1pPr>
          </a:lstStyle>
          <a:p>
            <a:pPr>
              <a:defRPr/>
            </a:pPr>
            <a:fld id="{455072CE-49F0-4675-B633-532FDAB9F2C9}" type="slidenum">
              <a:rPr lang="en-US" altLang="en-US"/>
              <a:pPr>
                <a:defRPr/>
              </a:pPr>
              <a:t>‹#›</a:t>
            </a:fld>
            <a:endParaRPr lang="en-US" altLang="en-US"/>
          </a:p>
        </p:txBody>
      </p:sp>
    </p:spTree>
    <p:extLst>
      <p:ext uri="{BB962C8B-B14F-4D97-AF65-F5344CB8AC3E}">
        <p14:creationId xmlns:p14="http://schemas.microsoft.com/office/powerpoint/2010/main" val="759089553"/>
      </p:ext>
    </p:extLst>
  </p:cSld>
  <p:clrMapOvr>
    <a:masterClrMapping/>
  </p:clrMapOvr>
  <p:transition spd="med">
    <p:fade thruBlk="1"/>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301625"/>
            <a:ext cx="10363200" cy="1462088"/>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139"/>
          <p:cNvSpPr>
            <a:spLocks noGrp="1" noChangeArrowheads="1"/>
          </p:cNvSpPr>
          <p:nvPr>
            <p:ph type="dt" sz="half" idx="10"/>
          </p:nvPr>
        </p:nvSpPr>
        <p:spPr/>
        <p:txBody>
          <a:bodyPr/>
          <a:lstStyle>
            <a:lvl1pPr>
              <a:defRPr/>
            </a:lvl1pPr>
          </a:lstStyle>
          <a:p>
            <a:pPr>
              <a:defRPr/>
            </a:pPr>
            <a:endParaRPr lang="en-US" altLang="zh-CN"/>
          </a:p>
        </p:txBody>
      </p:sp>
      <p:sp>
        <p:nvSpPr>
          <p:cNvPr id="6" name="Rectangle 140"/>
          <p:cNvSpPr>
            <a:spLocks noGrp="1" noChangeArrowheads="1"/>
          </p:cNvSpPr>
          <p:nvPr>
            <p:ph type="ftr" sz="quarter" idx="11"/>
          </p:nvPr>
        </p:nvSpPr>
        <p:spPr/>
        <p:txBody>
          <a:bodyPr/>
          <a:lstStyle>
            <a:lvl1pPr>
              <a:defRPr/>
            </a:lvl1pPr>
          </a:lstStyle>
          <a:p>
            <a:pPr>
              <a:defRPr/>
            </a:pPr>
            <a:endParaRPr lang="en-US" altLang="zh-CN"/>
          </a:p>
        </p:txBody>
      </p:sp>
      <p:sp>
        <p:nvSpPr>
          <p:cNvPr id="7" name="Rectangle 141"/>
          <p:cNvSpPr>
            <a:spLocks noGrp="1" noChangeArrowheads="1"/>
          </p:cNvSpPr>
          <p:nvPr>
            <p:ph type="sldNum" sz="quarter" idx="12"/>
          </p:nvPr>
        </p:nvSpPr>
        <p:spPr/>
        <p:txBody>
          <a:bodyPr/>
          <a:lstStyle>
            <a:lvl1pPr>
              <a:defRPr/>
            </a:lvl1pPr>
          </a:lstStyle>
          <a:p>
            <a:pPr>
              <a:defRPr/>
            </a:pPr>
            <a:fld id="{2F4704AF-18E5-483D-8F47-1FD0A634B1E0}" type="slidenum">
              <a:rPr lang="en-US" altLang="zh-CN"/>
              <a:pPr>
                <a:defRPr/>
              </a:pPr>
              <a:t>‹#›</a:t>
            </a:fld>
            <a:endParaRPr lang="en-US" altLang="zh-CN"/>
          </a:p>
        </p:txBody>
      </p:sp>
    </p:spTree>
    <p:extLst>
      <p:ext uri="{BB962C8B-B14F-4D97-AF65-F5344CB8AC3E}">
        <p14:creationId xmlns:p14="http://schemas.microsoft.com/office/powerpoint/2010/main" val="31495054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509EA0-3240-49A7-987A-FBFEFE2E734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B3D70FB-30B1-4EBC-A67B-3E2D4F9C2FD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3CC769-4293-4B01-BD8B-CA3C75B1DA6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8B7FDA-E679-44D3-8630-6B889BF7BD89}" type="datetimeFigureOut">
              <a:rPr lang="en-GB" smtClean="0"/>
              <a:t>02/11/2020</a:t>
            </a:fld>
            <a:endParaRPr lang="en-GB"/>
          </a:p>
        </p:txBody>
      </p:sp>
      <p:sp>
        <p:nvSpPr>
          <p:cNvPr id="5" name="Footer Placeholder 4">
            <a:extLst>
              <a:ext uri="{FF2B5EF4-FFF2-40B4-BE49-F238E27FC236}">
                <a16:creationId xmlns:a16="http://schemas.microsoft.com/office/drawing/2014/main" id="{B44F7745-74A2-4790-B916-4E24F1B9BE0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F1717F5-A2D4-4B14-B2A4-5DB8BD4A18B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DD131EC-E23C-4B04-9091-E43B8FA6B80F}" type="slidenum">
              <a:rPr lang="en-GB" smtClean="0"/>
              <a:t>‹#›</a:t>
            </a:fld>
            <a:endParaRPr lang="en-GB"/>
          </a:p>
        </p:txBody>
      </p:sp>
    </p:spTree>
    <p:extLst>
      <p:ext uri="{BB962C8B-B14F-4D97-AF65-F5344CB8AC3E}">
        <p14:creationId xmlns:p14="http://schemas.microsoft.com/office/powerpoint/2010/main" val="30634278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5.pn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2.xml"/><Relationship Id="rId4" Type="http://schemas.openxmlformats.org/officeDocument/2006/relationships/hyperlink" Target="http://lgfl.skoool.co.uk/viewdetails_ks3.aspx?id=614"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12.xml"/><Relationship Id="rId4" Type="http://schemas.openxmlformats.org/officeDocument/2006/relationships/comments" Target="../comments/comment1.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video" Target="https://www.youtube.com/embed/djJ2ieJxzjQ?feature=oembed" TargetMode="External"/><Relationship Id="rId5" Type="http://schemas.openxmlformats.org/officeDocument/2006/relationships/image" Target="../media/image12.jpeg"/><Relationship Id="rId4" Type="http://schemas.openxmlformats.org/officeDocument/2006/relationships/image" Target="../media/image11.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webmd.com/dvt/blood-clots" TargetMode="External"/><Relationship Id="rId2" Type="http://schemas.openxmlformats.org/officeDocument/2006/relationships/hyperlink" Target="https://www.webmd.com/heart/anatomy-picture-of-blood" TargetMode="External"/><Relationship Id="rId1" Type="http://schemas.openxmlformats.org/officeDocument/2006/relationships/slideLayout" Target="../slideLayouts/slideLayout2.xml"/><Relationship Id="rId4" Type="http://schemas.openxmlformats.org/officeDocument/2006/relationships/hyperlink" Target="https://www.webmd.com/dvt/default.htm"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webmd.com/dvt/video/pulmonary-embolism" TargetMode="External"/><Relationship Id="rId3" Type="http://schemas.openxmlformats.org/officeDocument/2006/relationships/hyperlink" Target="https://www.webmd.com/pain-management/default.htm" TargetMode="External"/><Relationship Id="rId7" Type="http://schemas.openxmlformats.org/officeDocument/2006/relationships/hyperlink" Target="https://www.webmd.com/lung/picture-of-the-lungs" TargetMode="External"/><Relationship Id="rId2" Type="http://schemas.openxmlformats.org/officeDocument/2006/relationships/hyperlink" Target="https://www.webmd.com/dvt/ss/slideshow-deep-vein-thrombosis-overview" TargetMode="External"/><Relationship Id="rId1" Type="http://schemas.openxmlformats.org/officeDocument/2006/relationships/slideLayout" Target="../slideLayouts/slideLayout2.xml"/><Relationship Id="rId6" Type="http://schemas.openxmlformats.org/officeDocument/2006/relationships/hyperlink" Target="https://www.webmd.com/a-to-z-guides/rm-quiz-blood-basics" TargetMode="External"/><Relationship Id="rId5" Type="http://schemas.openxmlformats.org/officeDocument/2006/relationships/hyperlink" Target="https://www.webmd.com/dvt/blood-clot-symptoms" TargetMode="External"/><Relationship Id="rId4" Type="http://schemas.openxmlformats.org/officeDocument/2006/relationships/hyperlink" Target="https://www.webmd.com/skin-problems-and-treatments/picture-of-the-skin"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gif"/><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4.gif"/><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2.xml"/><Relationship Id="rId1" Type="http://schemas.openxmlformats.org/officeDocument/2006/relationships/slideLayout" Target="../slideLayouts/slideLayout4.xml"/><Relationship Id="rId5" Type="http://schemas.openxmlformats.org/officeDocument/2006/relationships/hyperlink" Target="https://www.ivyroses.com/HumanBody/Blood/Blood_StructureandFunctions.php" TargetMode="External"/><Relationship Id="rId4" Type="http://schemas.openxmlformats.org/officeDocument/2006/relationships/hyperlink" Target="https://www.ivyroses.com/Biology/Transport/Transport-Systems.php"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ivyroses.com/HumanBody/Blood/Blood_StructureandFunctions.php" TargetMode="External"/><Relationship Id="rId2" Type="http://schemas.openxmlformats.org/officeDocument/2006/relationships/image" Target="../media/image16.jpg"/><Relationship Id="rId1" Type="http://schemas.openxmlformats.org/officeDocument/2006/relationships/slideLayout" Target="../slideLayouts/slideLayout4.xml"/><Relationship Id="rId4" Type="http://schemas.openxmlformats.org/officeDocument/2006/relationships/hyperlink" Target="https://www.ivyroses.com/HumanBody/Blood/Heart_Structure.php" TargetMode="Externa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video" Target="https://www.youtube.com/embed/UNDT2rwMItQ?feature=oembed" TargetMode="External"/><Relationship Id="rId6" Type="http://schemas.openxmlformats.org/officeDocument/2006/relationships/hyperlink" Target="https://www.healthline.com/health/venous-system" TargetMode="External"/><Relationship Id="rId5" Type="http://schemas.openxmlformats.org/officeDocument/2006/relationships/hyperlink" Target="https://www.healthline.com/human-body-maps/heart" TargetMode="External"/><Relationship Id="rId4" Type="http://schemas.openxmlformats.org/officeDocument/2006/relationships/image" Target="../media/image17.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video" Target="https://www.youtube.com/embed/oHMmtqKgs50?feature=oembed" TargetMode="External"/><Relationship Id="rId4" Type="http://schemas.openxmlformats.org/officeDocument/2006/relationships/image" Target="../media/image19.jpeg"/></Relationships>
</file>

<file path=ppt/slides/_rels/slide3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3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32.wmf"/><Relationship Id="rId4" Type="http://schemas.openxmlformats.org/officeDocument/2006/relationships/oleObject" Target="../embeddings/oleObject1.bin"/></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4.xml"/></Relationships>
</file>

<file path=ppt/slides/_rels/slide47.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7.xml"/><Relationship Id="rId1" Type="http://schemas.openxmlformats.org/officeDocument/2006/relationships/vmlDrawing" Target="../drawings/vmlDrawing2.vml"/><Relationship Id="rId4" Type="http://schemas.openxmlformats.org/officeDocument/2006/relationships/image" Target="../media/image36.emf"/></Relationships>
</file>

<file path=ppt/slides/_rels/slide48.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slideLayout" Target="../slideLayouts/slideLayout2.xml"/><Relationship Id="rId1" Type="http://schemas.openxmlformats.org/officeDocument/2006/relationships/video" Target="https://www.youtube.com/embed/M0vpn6YVwiI?feature=oembed" TargetMode="Externa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EE6785C-7A54-4F57-872F-68D06317DCBE}"/>
              </a:ext>
            </a:extLst>
          </p:cNvPr>
          <p:cNvSpPr>
            <a:spLocks noGrp="1"/>
          </p:cNvSpPr>
          <p:nvPr>
            <p:ph type="title"/>
          </p:nvPr>
        </p:nvSpPr>
        <p:spPr>
          <a:xfrm>
            <a:off x="863029" y="1012004"/>
            <a:ext cx="3416158" cy="4795408"/>
          </a:xfrm>
        </p:spPr>
        <p:txBody>
          <a:bodyPr>
            <a:normAutofit/>
          </a:bodyPr>
          <a:lstStyle/>
          <a:p>
            <a:r>
              <a:rPr lang="en-US">
                <a:solidFill>
                  <a:srgbClr val="FFFFFF"/>
                </a:solidFill>
              </a:rPr>
              <a:t>Recap Session</a:t>
            </a:r>
            <a:endParaRPr lang="en-GB">
              <a:solidFill>
                <a:srgbClr val="FFFFFF"/>
              </a:solidFill>
            </a:endParaRPr>
          </a:p>
        </p:txBody>
      </p:sp>
      <p:graphicFrame>
        <p:nvGraphicFramePr>
          <p:cNvPr id="5" name="Content Placeholder 2">
            <a:extLst>
              <a:ext uri="{FF2B5EF4-FFF2-40B4-BE49-F238E27FC236}">
                <a16:creationId xmlns:a16="http://schemas.microsoft.com/office/drawing/2014/main" id="{30A1DBCC-D799-4813-8ECF-6D4B62E8B914}"/>
              </a:ext>
            </a:extLst>
          </p:cNvPr>
          <p:cNvGraphicFramePr>
            <a:graphicFrameLocks noGrp="1"/>
          </p:cNvGraphicFramePr>
          <p:nvPr>
            <p:ph idx="1"/>
            <p:extLst>
              <p:ext uri="{D42A27DB-BD31-4B8C-83A1-F6EECF244321}">
                <p14:modId xmlns:p14="http://schemas.microsoft.com/office/powerpoint/2010/main" val="3324840769"/>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871848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5" name="Rectangle 13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6" name="Rectangle 13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7" name="Picture 14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100" name="Rectangle 4">
            <a:extLst>
              <a:ext uri="{FF2B5EF4-FFF2-40B4-BE49-F238E27FC236}">
                <a16:creationId xmlns:a16="http://schemas.microsoft.com/office/drawing/2014/main" id="{137FF5A3-3F32-42E6-BCBD-10DF46A93B42}"/>
              </a:ext>
            </a:extLst>
          </p:cNvPr>
          <p:cNvSpPr>
            <a:spLocks noGrp="1" noChangeArrowheads="1"/>
          </p:cNvSpPr>
          <p:nvPr>
            <p:ph type="title"/>
          </p:nvPr>
        </p:nvSpPr>
        <p:spPr>
          <a:xfrm>
            <a:off x="640079" y="2053641"/>
            <a:ext cx="3669161" cy="2760098"/>
          </a:xfrm>
        </p:spPr>
        <p:txBody>
          <a:bodyPr>
            <a:normAutofit/>
          </a:bodyPr>
          <a:lstStyle/>
          <a:p>
            <a:r>
              <a:rPr lang="en-GB" altLang="en-US" b="1">
                <a:solidFill>
                  <a:srgbClr val="FFFFFF"/>
                </a:solidFill>
                <a:effectLst>
                  <a:outerShdw blurRad="38100" dist="38100" dir="2700000" algn="tl">
                    <a:srgbClr val="C0C0C0"/>
                  </a:outerShdw>
                </a:effectLst>
                <a:latin typeface="Comic Sans MS" panose="030F0702030302020204" pitchFamily="66" charset="0"/>
              </a:rPr>
              <a:t>Blood</a:t>
            </a:r>
            <a:endParaRPr lang="en-US" altLang="en-US" b="1">
              <a:solidFill>
                <a:srgbClr val="FFFFFF"/>
              </a:solidFill>
              <a:effectLst>
                <a:outerShdw blurRad="38100" dist="38100" dir="2700000" algn="tl">
                  <a:srgbClr val="C0C0C0"/>
                </a:outerShdw>
              </a:effectLst>
              <a:latin typeface="Comic Sans MS" panose="030F0702030302020204" pitchFamily="66" charset="0"/>
            </a:endParaRPr>
          </a:p>
        </p:txBody>
      </p:sp>
      <p:sp>
        <p:nvSpPr>
          <p:cNvPr id="4108" name="Rectangle 5">
            <a:extLst>
              <a:ext uri="{FF2B5EF4-FFF2-40B4-BE49-F238E27FC236}">
                <a16:creationId xmlns:a16="http://schemas.microsoft.com/office/drawing/2014/main" id="{60479F05-6AC0-45BC-B82F-4CEFC53D73BE}"/>
              </a:ext>
            </a:extLst>
          </p:cNvPr>
          <p:cNvSpPr>
            <a:spLocks noGrp="1" noChangeArrowheads="1"/>
          </p:cNvSpPr>
          <p:nvPr>
            <p:ph type="body" idx="1"/>
          </p:nvPr>
        </p:nvSpPr>
        <p:spPr>
          <a:xfrm>
            <a:off x="6090574" y="801866"/>
            <a:ext cx="5306084" cy="5230634"/>
          </a:xfrm>
        </p:spPr>
        <p:txBody>
          <a:bodyPr anchor="ctr">
            <a:normAutofit/>
          </a:bodyPr>
          <a:lstStyle/>
          <a:p>
            <a:r>
              <a:rPr lang="en-GB" altLang="en-US" sz="2400">
                <a:solidFill>
                  <a:srgbClr val="000000"/>
                </a:solidFill>
                <a:latin typeface="Comic Sans MS" panose="030F0702030302020204" pitchFamily="66" charset="0"/>
              </a:rPr>
              <a:t>By the end of the lesson you should be able to:</a:t>
            </a:r>
          </a:p>
          <a:p>
            <a:r>
              <a:rPr lang="en-GB" altLang="en-US" sz="2400">
                <a:solidFill>
                  <a:srgbClr val="000000"/>
                </a:solidFill>
                <a:latin typeface="Comic Sans MS" panose="030F0702030302020204" pitchFamily="66" charset="0"/>
              </a:rPr>
              <a:t>State the composition of Blood</a:t>
            </a:r>
          </a:p>
          <a:p>
            <a:r>
              <a:rPr lang="en-GB" altLang="en-US" sz="2400">
                <a:solidFill>
                  <a:srgbClr val="000000"/>
                </a:solidFill>
                <a:latin typeface="Comic Sans MS" panose="030F0702030302020204" pitchFamily="66" charset="0"/>
              </a:rPr>
              <a:t>State the function of red blood cells and plasma</a:t>
            </a:r>
          </a:p>
          <a:p>
            <a:r>
              <a:rPr lang="en-GB" altLang="en-US" sz="2400">
                <a:solidFill>
                  <a:srgbClr val="000000"/>
                </a:solidFill>
                <a:latin typeface="Comic Sans MS" panose="030F0702030302020204" pitchFamily="66" charset="0"/>
              </a:rPr>
              <a:t>Explain the function of haemoglobin in the transport of oxygen</a:t>
            </a:r>
          </a:p>
          <a:p>
            <a:r>
              <a:rPr lang="en-GB" altLang="en-US" sz="2400">
                <a:solidFill>
                  <a:srgbClr val="000000"/>
                </a:solidFill>
                <a:latin typeface="Comic Sans MS" panose="030F0702030302020204" pitchFamily="66" charset="0"/>
              </a:rPr>
              <a:t>State the function of macrophages and lymphocytes</a:t>
            </a:r>
            <a:endParaRPr lang="en-US" altLang="en-US" sz="2400">
              <a:solidFill>
                <a:srgbClr val="000000"/>
              </a:solidFill>
              <a:latin typeface="Comic Sans MS" panose="030F0702030302020204" pitchFamily="66"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id="{457D4A72-F4F1-498A-B083-59E8C50B78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accent5"/>
              </a:gs>
              <a:gs pos="25000">
                <a:schemeClr val="accent5"/>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9" name="Picture 138">
            <a:extLst>
              <a:ext uri="{FF2B5EF4-FFF2-40B4-BE49-F238E27FC236}">
                <a16:creationId xmlns:a16="http://schemas.microsoft.com/office/drawing/2014/main" id="{C7FF3303-6FC3-4637-A201-B4CCC1C992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220636" cy="6858000"/>
          </a:xfrm>
          <a:prstGeom prst="rect">
            <a:avLst/>
          </a:prstGeom>
        </p:spPr>
      </p:pic>
      <p:sp>
        <p:nvSpPr>
          <p:cNvPr id="11267" name="Text Box 3">
            <a:extLst>
              <a:ext uri="{FF2B5EF4-FFF2-40B4-BE49-F238E27FC236}">
                <a16:creationId xmlns:a16="http://schemas.microsoft.com/office/drawing/2014/main" id="{0640C4A1-1185-451A-838D-96777C4ECB89}"/>
              </a:ext>
            </a:extLst>
          </p:cNvPr>
          <p:cNvSpPr txBox="1">
            <a:spLocks noChangeArrowheads="1"/>
          </p:cNvSpPr>
          <p:nvPr/>
        </p:nvSpPr>
        <p:spPr bwMode="auto">
          <a:xfrm>
            <a:off x="640079" y="2023236"/>
            <a:ext cx="3659777" cy="282090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chor="ctr">
            <a:normAutofit/>
          </a:bodyPr>
          <a:lstStyle/>
          <a:p>
            <a:pPr>
              <a:lnSpc>
                <a:spcPct val="90000"/>
              </a:lnSpc>
              <a:spcBef>
                <a:spcPct val="0"/>
              </a:spcBef>
              <a:spcAft>
                <a:spcPts val="600"/>
              </a:spcAft>
            </a:pPr>
            <a:r>
              <a:rPr lang="en-US" altLang="en-US" sz="4000" b="1" kern="1200">
                <a:solidFill>
                  <a:srgbClr val="FFFFFF"/>
                </a:solidFill>
                <a:effectLst>
                  <a:outerShdw blurRad="38100" dist="38100" dir="2700000" algn="tl">
                    <a:srgbClr val="C0C0C0"/>
                  </a:outerShdw>
                </a:effectLst>
                <a:latin typeface="+mj-lt"/>
                <a:ea typeface="+mj-ea"/>
                <a:cs typeface="+mj-cs"/>
              </a:rPr>
              <a:t>Blood</a:t>
            </a:r>
          </a:p>
        </p:txBody>
      </p:sp>
      <p:graphicFrame>
        <p:nvGraphicFramePr>
          <p:cNvPr id="11269" name="Rectangle 2">
            <a:extLst>
              <a:ext uri="{FF2B5EF4-FFF2-40B4-BE49-F238E27FC236}">
                <a16:creationId xmlns:a16="http://schemas.microsoft.com/office/drawing/2014/main" id="{B9FC6699-BEE3-49BD-B8C8-DEDB0404EE44}"/>
              </a:ext>
            </a:extLst>
          </p:cNvPr>
          <p:cNvGraphicFramePr/>
          <p:nvPr>
            <p:extLst>
              <p:ext uri="{D42A27DB-BD31-4B8C-83A1-F6EECF244321}">
                <p14:modId xmlns:p14="http://schemas.microsoft.com/office/powerpoint/2010/main" val="1076523221"/>
              </p:ext>
            </p:extLst>
          </p:nvPr>
        </p:nvGraphicFramePr>
        <p:xfrm>
          <a:off x="6355080" y="955653"/>
          <a:ext cx="5029200" cy="494781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DA431DD5-52CF-4120-8893-081A29CF9463}"/>
              </a:ext>
            </a:extLst>
          </p:cNvPr>
          <p:cNvSpPr>
            <a:spLocks noGrp="1" noChangeArrowheads="1"/>
          </p:cNvSpPr>
          <p:nvPr>
            <p:ph type="body" sz="half" idx="2"/>
          </p:nvPr>
        </p:nvSpPr>
        <p:spPr>
          <a:xfrm>
            <a:off x="6934200" y="1066801"/>
            <a:ext cx="3538538" cy="5040313"/>
          </a:xfrm>
        </p:spPr>
        <p:txBody>
          <a:bodyPr>
            <a:normAutofit fontScale="92500" lnSpcReduction="10000"/>
          </a:bodyPr>
          <a:lstStyle/>
          <a:p>
            <a:pPr>
              <a:buFont typeface="Wingdings" panose="05000000000000000000" pitchFamily="2" charset="2"/>
              <a:buNone/>
            </a:pPr>
            <a:endParaRPr lang="en-GB" altLang="en-US" sz="3200">
              <a:latin typeface="Comic Sans MS" panose="030F0702030302020204" pitchFamily="66" charset="0"/>
            </a:endParaRPr>
          </a:p>
          <a:p>
            <a:pPr>
              <a:buFont typeface="Wingdings" panose="05000000000000000000" pitchFamily="2" charset="2"/>
              <a:buNone/>
            </a:pPr>
            <a:r>
              <a:rPr lang="en-GB" altLang="en-US" sz="3200">
                <a:latin typeface="Comic Sans MS" panose="030F0702030302020204" pitchFamily="66" charset="0"/>
              </a:rPr>
              <a:t>plasma (55%)</a:t>
            </a:r>
          </a:p>
          <a:p>
            <a:pPr>
              <a:buFont typeface="Wingdings" panose="05000000000000000000" pitchFamily="2" charset="2"/>
              <a:buNone/>
            </a:pPr>
            <a:endParaRPr lang="en-GB" altLang="en-US" sz="3200">
              <a:latin typeface="Comic Sans MS" panose="030F0702030302020204" pitchFamily="66" charset="0"/>
            </a:endParaRPr>
          </a:p>
          <a:p>
            <a:pPr>
              <a:buFont typeface="Wingdings" panose="05000000000000000000" pitchFamily="2" charset="2"/>
              <a:buNone/>
            </a:pPr>
            <a:r>
              <a:rPr lang="en-GB" altLang="en-US" sz="3200">
                <a:latin typeface="Comic Sans MS" panose="030F0702030302020204" pitchFamily="66" charset="0"/>
              </a:rPr>
              <a:t>red blood cells</a:t>
            </a:r>
          </a:p>
          <a:p>
            <a:pPr>
              <a:buFont typeface="Wingdings" panose="05000000000000000000" pitchFamily="2" charset="2"/>
              <a:buNone/>
            </a:pPr>
            <a:r>
              <a:rPr lang="en-GB" altLang="en-US" sz="3200">
                <a:latin typeface="Comic Sans MS" panose="030F0702030302020204" pitchFamily="66" charset="0"/>
              </a:rPr>
              <a:t>(5-6-million /ml)</a:t>
            </a:r>
          </a:p>
          <a:p>
            <a:pPr>
              <a:buFont typeface="Wingdings" panose="05000000000000000000" pitchFamily="2" charset="2"/>
              <a:buNone/>
            </a:pPr>
            <a:endParaRPr lang="en-GB" altLang="en-US" sz="3200">
              <a:latin typeface="Comic Sans MS" panose="030F0702030302020204" pitchFamily="66" charset="0"/>
            </a:endParaRPr>
          </a:p>
          <a:p>
            <a:pPr>
              <a:buFont typeface="Wingdings" panose="05000000000000000000" pitchFamily="2" charset="2"/>
              <a:buNone/>
            </a:pPr>
            <a:r>
              <a:rPr lang="en-GB" altLang="en-US" sz="3200">
                <a:latin typeface="Comic Sans MS" panose="030F0702030302020204" pitchFamily="66" charset="0"/>
              </a:rPr>
              <a:t>white blood cells</a:t>
            </a:r>
          </a:p>
          <a:p>
            <a:pPr>
              <a:buFont typeface="Wingdings" panose="05000000000000000000" pitchFamily="2" charset="2"/>
              <a:buNone/>
            </a:pPr>
            <a:r>
              <a:rPr lang="en-GB" altLang="en-US" sz="3200">
                <a:latin typeface="Comic Sans MS" panose="030F0702030302020204" pitchFamily="66" charset="0"/>
              </a:rPr>
              <a:t>(5000/ml)</a:t>
            </a:r>
          </a:p>
          <a:p>
            <a:pPr>
              <a:buFont typeface="Wingdings" panose="05000000000000000000" pitchFamily="2" charset="2"/>
              <a:buNone/>
            </a:pPr>
            <a:endParaRPr lang="en-GB" altLang="en-US" sz="3200">
              <a:latin typeface="Comic Sans MS" panose="030F0702030302020204" pitchFamily="66" charset="0"/>
            </a:endParaRPr>
          </a:p>
          <a:p>
            <a:pPr>
              <a:buFont typeface="Wingdings" panose="05000000000000000000" pitchFamily="2" charset="2"/>
              <a:buNone/>
            </a:pPr>
            <a:r>
              <a:rPr lang="en-GB" altLang="en-US" sz="3200">
                <a:latin typeface="Comic Sans MS" panose="030F0702030302020204" pitchFamily="66" charset="0"/>
              </a:rPr>
              <a:t>platelets</a:t>
            </a:r>
          </a:p>
          <a:p>
            <a:pPr>
              <a:buFont typeface="Wingdings" panose="05000000000000000000" pitchFamily="2" charset="2"/>
              <a:buNone/>
            </a:pPr>
            <a:endParaRPr lang="en-GB" altLang="en-US" sz="3200">
              <a:latin typeface="Comic Sans MS" panose="030F0702030302020204" pitchFamily="66" charset="0"/>
            </a:endParaRPr>
          </a:p>
        </p:txBody>
      </p:sp>
      <p:pic>
        <p:nvPicPr>
          <p:cNvPr id="13315" name="Picture 3" descr="Human blood smear showing red and white blood cells ,  ">
            <a:extLst>
              <a:ext uri="{FF2B5EF4-FFF2-40B4-BE49-F238E27FC236}">
                <a16:creationId xmlns:a16="http://schemas.microsoft.com/office/drawing/2014/main" id="{A3BC030B-D359-46FE-96EA-DFF56FE0A6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8213" y="981075"/>
            <a:ext cx="3890962" cy="5113338"/>
          </a:xfrm>
          <a:prstGeom prst="rect">
            <a:avLst/>
          </a:prstGeom>
          <a:noFill/>
          <a:extLst>
            <a:ext uri="{909E8E84-426E-40DD-AFC4-6F175D3DCCD1}">
              <a14:hiddenFill xmlns:a14="http://schemas.microsoft.com/office/drawing/2010/main">
                <a:solidFill>
                  <a:srgbClr val="FFFFFF"/>
                </a:solidFill>
              </a14:hiddenFill>
            </a:ext>
          </a:extLst>
        </p:spPr>
      </p:pic>
      <p:sp>
        <p:nvSpPr>
          <p:cNvPr id="13316" name="Line 4">
            <a:extLst>
              <a:ext uri="{FF2B5EF4-FFF2-40B4-BE49-F238E27FC236}">
                <a16:creationId xmlns:a16="http://schemas.microsoft.com/office/drawing/2014/main" id="{719706ED-BCFF-4060-9A55-FE95478CF4B0}"/>
              </a:ext>
            </a:extLst>
          </p:cNvPr>
          <p:cNvSpPr>
            <a:spLocks noChangeShapeType="1"/>
          </p:cNvSpPr>
          <p:nvPr/>
        </p:nvSpPr>
        <p:spPr bwMode="auto">
          <a:xfrm flipH="1" flipV="1">
            <a:off x="5016500" y="1196975"/>
            <a:ext cx="1892300" cy="6477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17" name="Line 5">
            <a:extLst>
              <a:ext uri="{FF2B5EF4-FFF2-40B4-BE49-F238E27FC236}">
                <a16:creationId xmlns:a16="http://schemas.microsoft.com/office/drawing/2014/main" id="{33696BF0-52FB-4DDF-88DA-01C7B9461291}"/>
              </a:ext>
            </a:extLst>
          </p:cNvPr>
          <p:cNvSpPr>
            <a:spLocks noChangeShapeType="1"/>
          </p:cNvSpPr>
          <p:nvPr/>
        </p:nvSpPr>
        <p:spPr bwMode="auto">
          <a:xfrm>
            <a:off x="4583113" y="1844675"/>
            <a:ext cx="2387600" cy="1588"/>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18" name="Line 6">
            <a:extLst>
              <a:ext uri="{FF2B5EF4-FFF2-40B4-BE49-F238E27FC236}">
                <a16:creationId xmlns:a16="http://schemas.microsoft.com/office/drawing/2014/main" id="{1927223C-25B2-4D5D-94FC-8976DE835A1F}"/>
              </a:ext>
            </a:extLst>
          </p:cNvPr>
          <p:cNvSpPr>
            <a:spLocks noChangeShapeType="1"/>
          </p:cNvSpPr>
          <p:nvPr/>
        </p:nvSpPr>
        <p:spPr bwMode="auto">
          <a:xfrm>
            <a:off x="5448300" y="2852739"/>
            <a:ext cx="1481138" cy="1587"/>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19" name="Line 7">
            <a:extLst>
              <a:ext uri="{FF2B5EF4-FFF2-40B4-BE49-F238E27FC236}">
                <a16:creationId xmlns:a16="http://schemas.microsoft.com/office/drawing/2014/main" id="{EB211E49-CE24-4A6D-BAEB-7A020E7705CC}"/>
              </a:ext>
            </a:extLst>
          </p:cNvPr>
          <p:cNvSpPr>
            <a:spLocks noChangeShapeType="1"/>
          </p:cNvSpPr>
          <p:nvPr/>
        </p:nvSpPr>
        <p:spPr bwMode="auto">
          <a:xfrm>
            <a:off x="3719514" y="3573464"/>
            <a:ext cx="3375025" cy="503237"/>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20" name="Line 8">
            <a:extLst>
              <a:ext uri="{FF2B5EF4-FFF2-40B4-BE49-F238E27FC236}">
                <a16:creationId xmlns:a16="http://schemas.microsoft.com/office/drawing/2014/main" id="{D5852A89-0F14-4093-A2EA-534342639FDB}"/>
              </a:ext>
            </a:extLst>
          </p:cNvPr>
          <p:cNvSpPr>
            <a:spLocks noChangeShapeType="1"/>
          </p:cNvSpPr>
          <p:nvPr/>
        </p:nvSpPr>
        <p:spPr bwMode="auto">
          <a:xfrm flipV="1">
            <a:off x="3792539" y="4149726"/>
            <a:ext cx="3292475" cy="358775"/>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21" name="Line 9">
            <a:extLst>
              <a:ext uri="{FF2B5EF4-FFF2-40B4-BE49-F238E27FC236}">
                <a16:creationId xmlns:a16="http://schemas.microsoft.com/office/drawing/2014/main" id="{B10EAD3C-37DA-4D9C-9CFF-102489A163F0}"/>
              </a:ext>
            </a:extLst>
          </p:cNvPr>
          <p:cNvSpPr>
            <a:spLocks noChangeShapeType="1"/>
          </p:cNvSpPr>
          <p:nvPr/>
        </p:nvSpPr>
        <p:spPr bwMode="auto">
          <a:xfrm>
            <a:off x="4440238" y="4797425"/>
            <a:ext cx="2551112" cy="6477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22" name="Rectangle 10">
            <a:extLst>
              <a:ext uri="{FF2B5EF4-FFF2-40B4-BE49-F238E27FC236}">
                <a16:creationId xmlns:a16="http://schemas.microsoft.com/office/drawing/2014/main" id="{04061955-CB00-4D2B-A34D-5A64EA98249E}"/>
              </a:ext>
            </a:extLst>
          </p:cNvPr>
          <p:cNvSpPr>
            <a:spLocks noChangeArrowheads="1"/>
          </p:cNvSpPr>
          <p:nvPr/>
        </p:nvSpPr>
        <p:spPr bwMode="auto">
          <a:xfrm>
            <a:off x="3886200" y="304801"/>
            <a:ext cx="1983492"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a:hlinkClick r:id="rId4"/>
              </a:rPr>
              <a:t>skool blood plasma</a:t>
            </a:r>
            <a:endParaRPr lang="en-GB" altLang="en-US"/>
          </a:p>
          <a:p>
            <a:endParaRPr lang="en-US"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B6ECB66C-447E-4946-BF14-7DFF1C39A16D}"/>
              </a:ext>
            </a:extLst>
          </p:cNvPr>
          <p:cNvSpPr>
            <a:spLocks noGrp="1" noChangeArrowheads="1"/>
          </p:cNvSpPr>
          <p:nvPr>
            <p:ph type="title"/>
          </p:nvPr>
        </p:nvSpPr>
        <p:spPr/>
        <p:txBody>
          <a:bodyPr/>
          <a:lstStyle/>
          <a:p>
            <a:r>
              <a:rPr lang="en-GB" altLang="en-US"/>
              <a:t>x 1000</a:t>
            </a:r>
          </a:p>
        </p:txBody>
      </p:sp>
      <p:sp>
        <p:nvSpPr>
          <p:cNvPr id="2" name="Content Placeholder 1">
            <a:extLst>
              <a:ext uri="{FF2B5EF4-FFF2-40B4-BE49-F238E27FC236}">
                <a16:creationId xmlns:a16="http://schemas.microsoft.com/office/drawing/2014/main" id="{0C469B3F-CCEC-44B2-9CDC-9D13061BE465}"/>
              </a:ext>
            </a:extLst>
          </p:cNvPr>
          <p:cNvSpPr>
            <a:spLocks noGrp="1"/>
          </p:cNvSpPr>
          <p:nvPr>
            <p:ph sz="half" idx="1"/>
          </p:nvPr>
        </p:nvSpPr>
        <p:spPr/>
        <p:txBody>
          <a:bodyPr>
            <a:normAutofit lnSpcReduction="10000"/>
          </a:bodyPr>
          <a:lstStyle/>
          <a:p>
            <a:endParaRPr lang="en-GB"/>
          </a:p>
        </p:txBody>
      </p:sp>
      <p:sp>
        <p:nvSpPr>
          <p:cNvPr id="3" name="Content Placeholder 2">
            <a:extLst>
              <a:ext uri="{FF2B5EF4-FFF2-40B4-BE49-F238E27FC236}">
                <a16:creationId xmlns:a16="http://schemas.microsoft.com/office/drawing/2014/main" id="{1E3F9F78-7D2E-46F8-8955-43917435E17E}"/>
              </a:ext>
            </a:extLst>
          </p:cNvPr>
          <p:cNvSpPr>
            <a:spLocks noGrp="1"/>
          </p:cNvSpPr>
          <p:nvPr>
            <p:ph sz="half" idx="2"/>
          </p:nvPr>
        </p:nvSpPr>
        <p:spPr/>
        <p:txBody>
          <a:bodyPr>
            <a:normAutofit lnSpcReduction="10000"/>
          </a:bodyPr>
          <a:lstStyle/>
          <a:p>
            <a:r>
              <a:rPr lang="en-US" dirty="0"/>
              <a:t>Plasma is the liquid portion of the blood 55 % of total volume.</a:t>
            </a:r>
          </a:p>
          <a:p>
            <a:r>
              <a:rPr lang="en-US" dirty="0"/>
              <a:t>Straw </a:t>
            </a:r>
            <a:r>
              <a:rPr lang="en-US" dirty="0" err="1"/>
              <a:t>coloured</a:t>
            </a:r>
            <a:r>
              <a:rPr lang="en-US" dirty="0"/>
              <a:t>  liquid portion of the blood consisting of 90-92 % water and a range of dissolves substances such as enzymes, hormones, gases, plasma proteins, waste products. All of which have a vital part to pay in maintaining the internal environment or homeostasis. </a:t>
            </a:r>
            <a:endParaRPr lang="en-GB" dirty="0"/>
          </a:p>
        </p:txBody>
      </p:sp>
      <p:pic>
        <p:nvPicPr>
          <p:cNvPr id="14339" name="Picture 3">
            <a:extLst>
              <a:ext uri="{FF2B5EF4-FFF2-40B4-BE49-F238E27FC236}">
                <a16:creationId xmlns:a16="http://schemas.microsoft.com/office/drawing/2014/main" id="{1F95159D-4463-4763-8729-9ACAFABCF8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 y="1825625"/>
            <a:ext cx="5286375" cy="4181475"/>
          </a:xfrm>
          <a:prstGeom prst="rect">
            <a:avLst/>
          </a:prstGeom>
          <a:noFill/>
          <a:extLst>
            <a:ext uri="{909E8E84-426E-40DD-AFC4-6F175D3DCCD1}">
              <a14:hiddenFill xmlns:a14="http://schemas.microsoft.com/office/drawing/2010/main">
                <a:solidFill>
                  <a:srgbClr val="FFFFFF"/>
                </a:solidFill>
              </a14:hiddenFill>
            </a:ext>
          </a:extLst>
        </p:spPr>
      </p:pic>
      <p:cxnSp>
        <p:nvCxnSpPr>
          <p:cNvPr id="5" name="Straight Arrow Connector 4">
            <a:extLst>
              <a:ext uri="{FF2B5EF4-FFF2-40B4-BE49-F238E27FC236}">
                <a16:creationId xmlns:a16="http://schemas.microsoft.com/office/drawing/2014/main" id="{BDCCE728-E4CA-4E8B-8A9C-C62422BE26BE}"/>
              </a:ext>
            </a:extLst>
          </p:cNvPr>
          <p:cNvCxnSpPr/>
          <p:nvPr/>
        </p:nvCxnSpPr>
        <p:spPr>
          <a:xfrm flipH="1">
            <a:off x="5075339" y="855677"/>
            <a:ext cx="360727" cy="123318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68BA5B3-FDDB-4B35-8420-C08417B3454E}"/>
              </a:ext>
            </a:extLst>
          </p:cNvPr>
          <p:cNvSpPr>
            <a:spLocks noGrp="1"/>
          </p:cNvSpPr>
          <p:nvPr>
            <p:ph type="title"/>
          </p:nvPr>
        </p:nvSpPr>
        <p:spPr/>
        <p:txBody>
          <a:bodyPr/>
          <a:lstStyle/>
          <a:p>
            <a:r>
              <a:rPr lang="en-US" dirty="0"/>
              <a:t>Plasma proteins are formed in the liver. </a:t>
            </a:r>
            <a:endParaRPr lang="en-GB" dirty="0"/>
          </a:p>
        </p:txBody>
      </p:sp>
      <p:sp>
        <p:nvSpPr>
          <p:cNvPr id="15362" name="Rectangle 2">
            <a:extLst>
              <a:ext uri="{FF2B5EF4-FFF2-40B4-BE49-F238E27FC236}">
                <a16:creationId xmlns:a16="http://schemas.microsoft.com/office/drawing/2014/main" id="{C50B614A-3836-47A8-A085-34ED5F46A859}"/>
              </a:ext>
            </a:extLst>
          </p:cNvPr>
          <p:cNvSpPr>
            <a:spLocks noGrp="1" noChangeArrowheads="1"/>
          </p:cNvSpPr>
          <p:nvPr>
            <p:ph type="body" idx="1"/>
          </p:nvPr>
        </p:nvSpPr>
        <p:spPr/>
        <p:txBody>
          <a:bodyPr>
            <a:normAutofit/>
          </a:bodyPr>
          <a:lstStyle/>
          <a:p>
            <a:r>
              <a:rPr lang="en-US" altLang="en-US" sz="3200" b="1" u="sng" dirty="0">
                <a:latin typeface="Comic Sans MS" panose="030F0702030302020204" pitchFamily="66" charset="0"/>
              </a:rPr>
              <a:t>Three types </a:t>
            </a:r>
            <a:endParaRPr lang="en-GB" altLang="en-US" sz="3200" b="1" u="sng" dirty="0">
              <a:latin typeface="Comic Sans MS" panose="030F0702030302020204" pitchFamily="66" charset="0"/>
            </a:endParaRPr>
          </a:p>
        </p:txBody>
      </p:sp>
      <p:sp>
        <p:nvSpPr>
          <p:cNvPr id="4" name="Content Placeholder 3">
            <a:extLst>
              <a:ext uri="{FF2B5EF4-FFF2-40B4-BE49-F238E27FC236}">
                <a16:creationId xmlns:a16="http://schemas.microsoft.com/office/drawing/2014/main" id="{746FC318-5A49-4568-A49A-0B795DBA871D}"/>
              </a:ext>
            </a:extLst>
          </p:cNvPr>
          <p:cNvSpPr>
            <a:spLocks noGrp="1"/>
          </p:cNvSpPr>
          <p:nvPr>
            <p:ph sz="half" idx="2"/>
          </p:nvPr>
        </p:nvSpPr>
        <p:spPr/>
        <p:txBody>
          <a:bodyPr/>
          <a:lstStyle/>
          <a:p>
            <a:r>
              <a:rPr lang="en-US" dirty="0"/>
              <a:t>Albumin</a:t>
            </a:r>
          </a:p>
          <a:p>
            <a:endParaRPr lang="en-US" dirty="0"/>
          </a:p>
          <a:p>
            <a:r>
              <a:rPr lang="en-US" dirty="0"/>
              <a:t>Fibrinogen and prothrombin</a:t>
            </a:r>
          </a:p>
          <a:p>
            <a:endParaRPr lang="en-US" dirty="0"/>
          </a:p>
          <a:p>
            <a:r>
              <a:rPr lang="en-US" dirty="0"/>
              <a:t>Globulins</a:t>
            </a:r>
            <a:endParaRPr lang="en-GB" dirty="0"/>
          </a:p>
        </p:txBody>
      </p:sp>
      <p:sp>
        <p:nvSpPr>
          <p:cNvPr id="5" name="Text Placeholder 4">
            <a:extLst>
              <a:ext uri="{FF2B5EF4-FFF2-40B4-BE49-F238E27FC236}">
                <a16:creationId xmlns:a16="http://schemas.microsoft.com/office/drawing/2014/main" id="{601622F8-C46F-40A0-A17D-66DF206BF529}"/>
              </a:ext>
            </a:extLst>
          </p:cNvPr>
          <p:cNvSpPr>
            <a:spLocks noGrp="1"/>
          </p:cNvSpPr>
          <p:nvPr>
            <p:ph type="body" sz="quarter" idx="3"/>
          </p:nvPr>
        </p:nvSpPr>
        <p:spPr/>
        <p:txBody>
          <a:bodyPr>
            <a:normAutofit/>
          </a:bodyPr>
          <a:lstStyle/>
          <a:p>
            <a:r>
              <a:rPr lang="en-US" dirty="0"/>
              <a:t>Function </a:t>
            </a:r>
            <a:endParaRPr lang="en-GB" dirty="0"/>
          </a:p>
        </p:txBody>
      </p:sp>
      <p:sp>
        <p:nvSpPr>
          <p:cNvPr id="6" name="Content Placeholder 5">
            <a:extLst>
              <a:ext uri="{FF2B5EF4-FFF2-40B4-BE49-F238E27FC236}">
                <a16:creationId xmlns:a16="http://schemas.microsoft.com/office/drawing/2014/main" id="{17EFB33D-1B4C-4803-8D2A-7F168E0181BC}"/>
              </a:ext>
            </a:extLst>
          </p:cNvPr>
          <p:cNvSpPr>
            <a:spLocks noGrp="1"/>
          </p:cNvSpPr>
          <p:nvPr>
            <p:ph sz="quarter" idx="4"/>
          </p:nvPr>
        </p:nvSpPr>
        <p:spPr/>
        <p:txBody>
          <a:bodyPr/>
          <a:lstStyle/>
          <a:p>
            <a:r>
              <a:rPr lang="en-US" dirty="0"/>
              <a:t>Increasing osmatic pressure drawing fluid back into the capillaries. </a:t>
            </a:r>
          </a:p>
          <a:p>
            <a:r>
              <a:rPr lang="en-US" dirty="0"/>
              <a:t>Involved in blood clotting.</a:t>
            </a:r>
          </a:p>
          <a:p>
            <a:endParaRPr lang="en-US" dirty="0"/>
          </a:p>
          <a:p>
            <a:r>
              <a:rPr lang="en-US" dirty="0"/>
              <a:t>Formed in liver or lymph tissue responsible for immunity and fighting infection. </a:t>
            </a:r>
          </a:p>
          <a:p>
            <a:pPr marL="0" indent="0">
              <a:buNone/>
            </a:pPr>
            <a:endParaRPr lang="en-US" dirty="0"/>
          </a:p>
          <a:p>
            <a:pPr marL="0" indent="0">
              <a:buNone/>
            </a:pPr>
            <a:endParaRPr lang="en-GB" dirty="0"/>
          </a:p>
        </p:txBody>
      </p:sp>
      <p:cxnSp>
        <p:nvCxnSpPr>
          <p:cNvPr id="8" name="Straight Arrow Connector 7">
            <a:extLst>
              <a:ext uri="{FF2B5EF4-FFF2-40B4-BE49-F238E27FC236}">
                <a16:creationId xmlns:a16="http://schemas.microsoft.com/office/drawing/2014/main" id="{38858253-4E12-468D-9AD4-C3BD13493CF7}"/>
              </a:ext>
            </a:extLst>
          </p:cNvPr>
          <p:cNvCxnSpPr/>
          <p:nvPr/>
        </p:nvCxnSpPr>
        <p:spPr>
          <a:xfrm>
            <a:off x="3120705" y="2801923"/>
            <a:ext cx="305149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52EFA4EC-BAE4-4BCF-9041-3D02CF0814B5}"/>
              </a:ext>
            </a:extLst>
          </p:cNvPr>
          <p:cNvCxnSpPr/>
          <p:nvPr/>
        </p:nvCxnSpPr>
        <p:spPr>
          <a:xfrm>
            <a:off x="5226341" y="3783435"/>
            <a:ext cx="945859" cy="31878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6CE56BB7-3E8D-4964-BB57-FAD3B2E618E8}"/>
              </a:ext>
            </a:extLst>
          </p:cNvPr>
          <p:cNvCxnSpPr/>
          <p:nvPr/>
        </p:nvCxnSpPr>
        <p:spPr>
          <a:xfrm>
            <a:off x="2692866" y="4756558"/>
            <a:ext cx="3691156" cy="30200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4965430" y="629268"/>
            <a:ext cx="6586491" cy="1286160"/>
          </a:xfrm>
        </p:spPr>
        <p:txBody>
          <a:bodyPr vert="horz" lIns="91440" tIns="45720" rIns="91440" bIns="45720" rtlCol="0" anchor="b">
            <a:normAutofit/>
          </a:bodyPr>
          <a:lstStyle/>
          <a:p>
            <a:r>
              <a:rPr lang="en-US" sz="4100"/>
              <a:t>Clotting- (Fibrinogen →Fibrin)</a:t>
            </a:r>
          </a:p>
        </p:txBody>
      </p:sp>
      <p:sp>
        <p:nvSpPr>
          <p:cNvPr id="5" name="Content Placeholder 4"/>
          <p:cNvSpPr>
            <a:spLocks noGrp="1"/>
          </p:cNvSpPr>
          <p:nvPr>
            <p:ph sz="half" idx="2"/>
          </p:nvPr>
        </p:nvSpPr>
        <p:spPr>
          <a:xfrm>
            <a:off x="4965431" y="2438400"/>
            <a:ext cx="6586489" cy="3785419"/>
          </a:xfrm>
        </p:spPr>
        <p:txBody>
          <a:bodyPr vert="horz" lIns="91440" tIns="45720" rIns="91440" bIns="45720" rtlCol="0">
            <a:normAutofit/>
          </a:bodyPr>
          <a:lstStyle/>
          <a:p>
            <a:r>
              <a:rPr lang="en-US" sz="2000"/>
              <a:t>Blood vessel damaged</a:t>
            </a:r>
          </a:p>
          <a:p>
            <a:r>
              <a:rPr lang="en-US" sz="2000"/>
              <a:t>Platelets release enzymes causing a reaction</a:t>
            </a:r>
          </a:p>
          <a:p>
            <a:r>
              <a:rPr lang="en-US" sz="2000"/>
              <a:t>Final reaction is soluble protein changed to insoluble protein</a:t>
            </a:r>
          </a:p>
          <a:p>
            <a:r>
              <a:rPr lang="en-US" sz="2000"/>
              <a:t>Fibres produced trap blood cells and form clot</a:t>
            </a:r>
          </a:p>
        </p:txBody>
      </p:sp>
      <p:pic>
        <p:nvPicPr>
          <p:cNvPr id="7170" name="Picture 2"/>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t="878" r="1" b="1"/>
          <a:stretch/>
        </p:blipFill>
        <p:spPr bwMode="auto">
          <a:xfrm>
            <a:off x="20" y="10"/>
            <a:ext cx="4635571" cy="6857990"/>
          </a:xfrm>
          <a:prstGeom prst="rect">
            <a:avLst/>
          </a:prstGeom>
          <a:noFill/>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71" name="Straight Connector 7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AE165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45298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D6A5FD8B-7DE6-4238-A9A8-BE18E9051FED}"/>
              </a:ext>
            </a:extLst>
          </p:cNvPr>
          <p:cNvSpPr>
            <a:spLocks noGrp="1" noChangeArrowheads="1"/>
          </p:cNvSpPr>
          <p:nvPr>
            <p:ph type="body" sz="half" idx="2"/>
          </p:nvPr>
        </p:nvSpPr>
        <p:spPr>
          <a:xfrm>
            <a:off x="6024563" y="1125538"/>
            <a:ext cx="4248150" cy="4525962"/>
          </a:xfrm>
        </p:spPr>
        <p:txBody>
          <a:bodyPr/>
          <a:lstStyle/>
          <a:p>
            <a:pPr>
              <a:buFont typeface="Wingdings" panose="05000000000000000000" pitchFamily="2" charset="2"/>
              <a:buNone/>
            </a:pPr>
            <a:r>
              <a:rPr lang="en-GB" altLang="en-US" sz="3200" b="1" u="sng">
                <a:latin typeface="Comic Sans MS" panose="030F0702030302020204" pitchFamily="66" charset="0"/>
              </a:rPr>
              <a:t>Red blood cells</a:t>
            </a:r>
            <a:r>
              <a:rPr lang="en-GB" altLang="en-US" sz="3200">
                <a:latin typeface="Comic Sans MS" panose="030F0702030302020204" pitchFamily="66" charset="0"/>
              </a:rPr>
              <a:t> (RBCs)</a:t>
            </a:r>
          </a:p>
          <a:p>
            <a:pPr>
              <a:buFont typeface="Wingdings" panose="05000000000000000000" pitchFamily="2" charset="2"/>
              <a:buNone/>
            </a:pPr>
            <a:endParaRPr lang="en-GB" altLang="en-US" sz="3200">
              <a:latin typeface="Comic Sans MS" panose="030F0702030302020204" pitchFamily="66" charset="0"/>
            </a:endParaRPr>
          </a:p>
          <a:p>
            <a:r>
              <a:rPr lang="en-GB" altLang="en-US" sz="3200">
                <a:latin typeface="Comic Sans MS" panose="030F0702030302020204" pitchFamily="66" charset="0"/>
              </a:rPr>
              <a:t>transport </a:t>
            </a:r>
            <a:r>
              <a:rPr lang="en-GB" altLang="en-US" sz="3200" b="1" u="sng">
                <a:latin typeface="Comic Sans MS" panose="030F0702030302020204" pitchFamily="66" charset="0"/>
              </a:rPr>
              <a:t>oxygen</a:t>
            </a:r>
          </a:p>
          <a:p>
            <a:r>
              <a:rPr lang="en-GB" altLang="en-US" sz="3200">
                <a:latin typeface="Comic Sans MS" panose="030F0702030302020204" pitchFamily="66" charset="0"/>
              </a:rPr>
              <a:t>specialised to do this</a:t>
            </a:r>
          </a:p>
          <a:p>
            <a:pPr>
              <a:buFont typeface="Wingdings" panose="05000000000000000000" pitchFamily="2" charset="2"/>
              <a:buNone/>
            </a:pPr>
            <a:endParaRPr lang="en-GB" altLang="en-US" sz="3200">
              <a:latin typeface="Comic Sans MS" panose="030F0702030302020204" pitchFamily="66" charset="0"/>
            </a:endParaRPr>
          </a:p>
          <a:p>
            <a:pPr>
              <a:buFont typeface="Wingdings" panose="05000000000000000000" pitchFamily="2" charset="2"/>
              <a:buNone/>
            </a:pPr>
            <a:r>
              <a:rPr lang="en-GB" altLang="en-US" sz="3200">
                <a:latin typeface="Comic Sans MS" panose="030F0702030302020204" pitchFamily="66" charset="0"/>
              </a:rPr>
              <a:t>Also carry some CO</a:t>
            </a:r>
            <a:r>
              <a:rPr lang="en-GB" altLang="en-US" sz="3200" baseline="-25000">
                <a:latin typeface="Comic Sans MS" panose="030F0702030302020204" pitchFamily="66" charset="0"/>
              </a:rPr>
              <a:t>2</a:t>
            </a:r>
          </a:p>
        </p:txBody>
      </p:sp>
      <p:pic>
        <p:nvPicPr>
          <p:cNvPr id="16387" name="Picture 3" descr="Human blood smear showing red and white blood cells ,  ">
            <a:extLst>
              <a:ext uri="{FF2B5EF4-FFF2-40B4-BE49-F238E27FC236}">
                <a16:creationId xmlns:a16="http://schemas.microsoft.com/office/drawing/2014/main" id="{538FCFEC-0050-4E05-8B91-1A04F86A8FBC}"/>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2424113" y="1125538"/>
            <a:ext cx="2959100" cy="44450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6388" name="Line 4">
            <a:extLst>
              <a:ext uri="{FF2B5EF4-FFF2-40B4-BE49-F238E27FC236}">
                <a16:creationId xmlns:a16="http://schemas.microsoft.com/office/drawing/2014/main" id="{05C0A210-2DD7-4DAD-BD4F-CBCB3D124A3B}"/>
              </a:ext>
            </a:extLst>
          </p:cNvPr>
          <p:cNvSpPr>
            <a:spLocks noChangeShapeType="1"/>
          </p:cNvSpPr>
          <p:nvPr/>
        </p:nvSpPr>
        <p:spPr bwMode="auto">
          <a:xfrm>
            <a:off x="5159376" y="1341438"/>
            <a:ext cx="792163"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A81FBF5-2DBC-4894-8FD5-3D4DA260C34B}"/>
              </a:ext>
            </a:extLst>
          </p:cNvPr>
          <p:cNvSpPr>
            <a:spLocks noGrp="1" noChangeArrowheads="1"/>
          </p:cNvSpPr>
          <p:nvPr>
            <p:ph type="body" sz="half" idx="2"/>
          </p:nvPr>
        </p:nvSpPr>
        <p:spPr>
          <a:xfrm>
            <a:off x="5715000" y="609600"/>
            <a:ext cx="4953000" cy="5327650"/>
          </a:xfrm>
        </p:spPr>
        <p:txBody>
          <a:bodyPr>
            <a:normAutofit lnSpcReduction="10000"/>
          </a:bodyPr>
          <a:lstStyle/>
          <a:p>
            <a:pPr>
              <a:buFont typeface="Wingdings" panose="05000000000000000000" pitchFamily="2" charset="2"/>
              <a:buNone/>
            </a:pPr>
            <a:r>
              <a:rPr lang="en-GB" altLang="en-US" b="1" u="sng">
                <a:latin typeface="Comic Sans MS" panose="030F0702030302020204" pitchFamily="66" charset="0"/>
              </a:rPr>
              <a:t>White blood cells</a:t>
            </a:r>
          </a:p>
          <a:p>
            <a:pPr>
              <a:buFont typeface="Wingdings" panose="05000000000000000000" pitchFamily="2" charset="2"/>
              <a:buNone/>
            </a:pPr>
            <a:endParaRPr lang="en-GB" altLang="en-US" b="1" u="sng">
              <a:latin typeface="Comic Sans MS" panose="030F0702030302020204" pitchFamily="66" charset="0"/>
            </a:endParaRPr>
          </a:p>
          <a:p>
            <a:r>
              <a:rPr lang="en-GB" altLang="en-US">
                <a:latin typeface="Comic Sans MS" panose="030F0702030302020204" pitchFamily="66" charset="0"/>
              </a:rPr>
              <a:t>the bodies “</a:t>
            </a:r>
            <a:r>
              <a:rPr lang="en-GB" altLang="en-US" b="1">
                <a:latin typeface="Comic Sans MS" panose="030F0702030302020204" pitchFamily="66" charset="0"/>
              </a:rPr>
              <a:t>defence</a:t>
            </a:r>
            <a:r>
              <a:rPr lang="en-GB" altLang="en-US">
                <a:latin typeface="Comic Sans MS" panose="030F0702030302020204" pitchFamily="66" charset="0"/>
              </a:rPr>
              <a:t>”</a:t>
            </a:r>
          </a:p>
          <a:p>
            <a:r>
              <a:rPr lang="en-GB" altLang="en-US">
                <a:latin typeface="Comic Sans MS" panose="030F0702030302020204" pitchFamily="66" charset="0"/>
              </a:rPr>
              <a:t>part of the immune system</a:t>
            </a:r>
          </a:p>
          <a:p>
            <a:r>
              <a:rPr lang="en-GB" altLang="en-US">
                <a:latin typeface="Comic Sans MS" panose="030F0702030302020204" pitchFamily="66" charset="0"/>
              </a:rPr>
              <a:t>much </a:t>
            </a:r>
            <a:r>
              <a:rPr lang="en-GB" altLang="en-US" b="1">
                <a:latin typeface="Comic Sans MS" panose="030F0702030302020204" pitchFamily="66" charset="0"/>
              </a:rPr>
              <a:t>larger</a:t>
            </a:r>
            <a:r>
              <a:rPr lang="en-GB" altLang="en-US">
                <a:latin typeface="Comic Sans MS" panose="030F0702030302020204" pitchFamily="66" charset="0"/>
              </a:rPr>
              <a:t> than RBCs</a:t>
            </a:r>
          </a:p>
          <a:p>
            <a:r>
              <a:rPr lang="en-GB" altLang="en-US">
                <a:latin typeface="Comic Sans MS" panose="030F0702030302020204" pitchFamily="66" charset="0"/>
              </a:rPr>
              <a:t>far </a:t>
            </a:r>
            <a:r>
              <a:rPr lang="en-GB" altLang="en-US" b="1">
                <a:latin typeface="Comic Sans MS" panose="030F0702030302020204" pitchFamily="66" charset="0"/>
              </a:rPr>
              <a:t>fewer</a:t>
            </a:r>
          </a:p>
          <a:p>
            <a:r>
              <a:rPr lang="en-GB" altLang="en-US">
                <a:latin typeface="Comic Sans MS" panose="030F0702030302020204" pitchFamily="66" charset="0"/>
              </a:rPr>
              <a:t>have a nucleus</a:t>
            </a:r>
          </a:p>
          <a:p>
            <a:r>
              <a:rPr lang="en-GB" altLang="en-US">
                <a:latin typeface="Comic Sans MS" panose="030F0702030302020204" pitchFamily="66" charset="0"/>
              </a:rPr>
              <a:t>4000-13000 per mm</a:t>
            </a:r>
            <a:r>
              <a:rPr lang="en-GB" altLang="en-US" baseline="30000">
                <a:latin typeface="Comic Sans MS" panose="030F0702030302020204" pitchFamily="66" charset="0"/>
              </a:rPr>
              <a:t>3</a:t>
            </a:r>
          </a:p>
          <a:p>
            <a:r>
              <a:rPr lang="en-GB" altLang="en-US">
                <a:latin typeface="Comic Sans MS" panose="030F0702030302020204" pitchFamily="66" charset="0"/>
              </a:rPr>
              <a:t>2 types </a:t>
            </a:r>
          </a:p>
          <a:p>
            <a:pPr>
              <a:buFont typeface="Wingdings" panose="05000000000000000000" pitchFamily="2" charset="2"/>
              <a:buNone/>
            </a:pPr>
            <a:r>
              <a:rPr lang="en-GB" altLang="en-US">
                <a:latin typeface="Comic Sans MS" panose="030F0702030302020204" pitchFamily="66" charset="0"/>
              </a:rPr>
              <a:t> phagocytes and lymphocytes</a:t>
            </a:r>
          </a:p>
          <a:p>
            <a:pPr>
              <a:buFont typeface="Wingdings" panose="05000000000000000000" pitchFamily="2" charset="2"/>
              <a:buNone/>
            </a:pPr>
            <a:endParaRPr lang="en-GB" altLang="en-US">
              <a:latin typeface="Comic Sans MS" panose="030F0702030302020204" pitchFamily="66" charset="0"/>
            </a:endParaRPr>
          </a:p>
        </p:txBody>
      </p:sp>
      <p:pic>
        <p:nvPicPr>
          <p:cNvPr id="19459" name="Picture 3" descr="Human blood smear showing red and white blood cells ,  ">
            <a:extLst>
              <a:ext uri="{FF2B5EF4-FFF2-40B4-BE49-F238E27FC236}">
                <a16:creationId xmlns:a16="http://schemas.microsoft.com/office/drawing/2014/main" id="{B12FCCD3-D000-4558-AA9D-05D301E3D51B}"/>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2351088" y="1196975"/>
            <a:ext cx="2959100" cy="44450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9460" name="Line 4">
            <a:extLst>
              <a:ext uri="{FF2B5EF4-FFF2-40B4-BE49-F238E27FC236}">
                <a16:creationId xmlns:a16="http://schemas.microsoft.com/office/drawing/2014/main" id="{E869972F-EABD-451E-8057-84365C29B58C}"/>
              </a:ext>
            </a:extLst>
          </p:cNvPr>
          <p:cNvSpPr>
            <a:spLocks noChangeShapeType="1"/>
          </p:cNvSpPr>
          <p:nvPr/>
        </p:nvSpPr>
        <p:spPr bwMode="auto">
          <a:xfrm flipV="1">
            <a:off x="3287714" y="1125538"/>
            <a:ext cx="2663825" cy="863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DF3D2F84-DEDD-4A78-8896-953D36B930D7}"/>
              </a:ext>
            </a:extLst>
          </p:cNvPr>
          <p:cNvSpPr>
            <a:spLocks noGrp="1" noChangeArrowheads="1"/>
          </p:cNvSpPr>
          <p:nvPr>
            <p:ph type="body" sz="half" idx="2"/>
          </p:nvPr>
        </p:nvSpPr>
        <p:spPr>
          <a:xfrm>
            <a:off x="6096000" y="1052514"/>
            <a:ext cx="4038600" cy="4897437"/>
          </a:xfrm>
        </p:spPr>
        <p:txBody>
          <a:bodyPr>
            <a:normAutofit lnSpcReduction="10000"/>
          </a:bodyPr>
          <a:lstStyle/>
          <a:p>
            <a:pPr>
              <a:lnSpc>
                <a:spcPct val="90000"/>
              </a:lnSpc>
              <a:buFont typeface="Wingdings" panose="05000000000000000000" pitchFamily="2" charset="2"/>
              <a:buNone/>
            </a:pPr>
            <a:r>
              <a:rPr lang="en-GB" altLang="en-US" sz="2600" b="1" u="sng">
                <a:latin typeface="Comic Sans MS" panose="030F0702030302020204" pitchFamily="66" charset="0"/>
              </a:rPr>
              <a:t>Platelets</a:t>
            </a:r>
          </a:p>
          <a:p>
            <a:pPr>
              <a:lnSpc>
                <a:spcPct val="90000"/>
              </a:lnSpc>
              <a:buFont typeface="Wingdings" panose="05000000000000000000" pitchFamily="2" charset="2"/>
              <a:buNone/>
            </a:pPr>
            <a:r>
              <a:rPr lang="en-GB" altLang="en-US" sz="2600">
                <a:latin typeface="Comic Sans MS" panose="030F0702030302020204" pitchFamily="66" charset="0"/>
              </a:rPr>
              <a:t>if you get cut:-</a:t>
            </a:r>
          </a:p>
          <a:p>
            <a:pPr>
              <a:lnSpc>
                <a:spcPct val="90000"/>
              </a:lnSpc>
            </a:pPr>
            <a:r>
              <a:rPr lang="en-GB" altLang="en-US" sz="2600">
                <a:latin typeface="Comic Sans MS" panose="030F0702030302020204" pitchFamily="66" charset="0"/>
              </a:rPr>
              <a:t>platelets produce </a:t>
            </a:r>
          </a:p>
          <a:p>
            <a:pPr>
              <a:lnSpc>
                <a:spcPct val="90000"/>
              </a:lnSpc>
              <a:buFont typeface="Wingdings" panose="05000000000000000000" pitchFamily="2" charset="2"/>
              <a:buNone/>
            </a:pPr>
            <a:r>
              <a:rPr lang="en-GB" altLang="en-US" sz="2600">
                <a:latin typeface="Comic Sans MS" panose="030F0702030302020204" pitchFamily="66" charset="0"/>
              </a:rPr>
              <a:t>    tiny </a:t>
            </a:r>
            <a:r>
              <a:rPr lang="en-GB" altLang="en-US" sz="2600" u="sng">
                <a:latin typeface="Comic Sans MS" panose="030F0702030302020204" pitchFamily="66" charset="0"/>
              </a:rPr>
              <a:t>fibrin</a:t>
            </a:r>
            <a:r>
              <a:rPr lang="en-GB" altLang="en-US" sz="2600">
                <a:latin typeface="Comic Sans MS" panose="030F0702030302020204" pitchFamily="66" charset="0"/>
              </a:rPr>
              <a:t> threads </a:t>
            </a:r>
          </a:p>
          <a:p>
            <a:pPr>
              <a:lnSpc>
                <a:spcPct val="90000"/>
              </a:lnSpc>
            </a:pPr>
            <a:r>
              <a:rPr lang="en-GB" altLang="en-US" sz="2600">
                <a:latin typeface="Comic Sans MS" panose="030F0702030302020204" pitchFamily="66" charset="0"/>
              </a:rPr>
              <a:t>these form a web-like </a:t>
            </a:r>
          </a:p>
          <a:p>
            <a:pPr>
              <a:lnSpc>
                <a:spcPct val="90000"/>
              </a:lnSpc>
              <a:buFont typeface="Wingdings" panose="05000000000000000000" pitchFamily="2" charset="2"/>
              <a:buNone/>
            </a:pPr>
            <a:r>
              <a:rPr lang="en-GB" altLang="en-US" sz="2600">
                <a:latin typeface="Comic Sans MS" panose="030F0702030302020204" pitchFamily="66" charset="0"/>
              </a:rPr>
              <a:t>    mesh that traps blood </a:t>
            </a:r>
          </a:p>
          <a:p>
            <a:pPr>
              <a:lnSpc>
                <a:spcPct val="90000"/>
              </a:lnSpc>
              <a:buFont typeface="Wingdings" panose="05000000000000000000" pitchFamily="2" charset="2"/>
              <a:buNone/>
            </a:pPr>
            <a:r>
              <a:rPr lang="en-GB" altLang="en-US" sz="2600">
                <a:latin typeface="Comic Sans MS" panose="030F0702030302020204" pitchFamily="66" charset="0"/>
              </a:rPr>
              <a:t>    cells.</a:t>
            </a:r>
          </a:p>
          <a:p>
            <a:pPr>
              <a:lnSpc>
                <a:spcPct val="90000"/>
              </a:lnSpc>
            </a:pPr>
            <a:r>
              <a:rPr lang="en-GB" altLang="en-US" sz="2600">
                <a:latin typeface="Comic Sans MS" panose="030F0702030302020204" pitchFamily="66" charset="0"/>
              </a:rPr>
              <a:t>these harden forming a clot, or "scab." </a:t>
            </a:r>
          </a:p>
          <a:p>
            <a:pPr>
              <a:lnSpc>
                <a:spcPct val="90000"/>
              </a:lnSpc>
            </a:pPr>
            <a:r>
              <a:rPr lang="en-GB" altLang="en-US" sz="2600">
                <a:latin typeface="Comic Sans MS" panose="030F0702030302020204" pitchFamily="66" charset="0"/>
              </a:rPr>
              <a:t>150,000 to 400,000 per mm</a:t>
            </a:r>
            <a:r>
              <a:rPr lang="en-GB" altLang="en-US" sz="2600" baseline="30000">
                <a:latin typeface="Comic Sans MS" panose="030F0702030302020204" pitchFamily="66" charset="0"/>
              </a:rPr>
              <a:t>3</a:t>
            </a:r>
          </a:p>
        </p:txBody>
      </p:sp>
      <p:pic>
        <p:nvPicPr>
          <p:cNvPr id="24579" name="Picture 3" descr="Human blood smear showing red and white blood cells ,  ">
            <a:extLst>
              <a:ext uri="{FF2B5EF4-FFF2-40B4-BE49-F238E27FC236}">
                <a16:creationId xmlns:a16="http://schemas.microsoft.com/office/drawing/2014/main" id="{D40980A6-AC53-48BA-BA0E-B8DB4082AA63}"/>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2424113" y="1052513"/>
            <a:ext cx="2959100" cy="44450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4580" name="Line 4">
            <a:extLst>
              <a:ext uri="{FF2B5EF4-FFF2-40B4-BE49-F238E27FC236}">
                <a16:creationId xmlns:a16="http://schemas.microsoft.com/office/drawing/2014/main" id="{F41BFD28-2E81-4C92-9E37-F9E600B68244}"/>
              </a:ext>
            </a:extLst>
          </p:cNvPr>
          <p:cNvSpPr>
            <a:spLocks noChangeShapeType="1"/>
          </p:cNvSpPr>
          <p:nvPr/>
        </p:nvSpPr>
        <p:spPr bwMode="auto">
          <a:xfrm>
            <a:off x="5016500" y="1196975"/>
            <a:ext cx="1150938" cy="2159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4581" name="Line 5">
            <a:extLst>
              <a:ext uri="{FF2B5EF4-FFF2-40B4-BE49-F238E27FC236}">
                <a16:creationId xmlns:a16="http://schemas.microsoft.com/office/drawing/2014/main" id="{7B54376B-4385-4DD7-8E07-54F8AF1625D1}"/>
              </a:ext>
            </a:extLst>
          </p:cNvPr>
          <p:cNvSpPr>
            <a:spLocks noChangeShapeType="1"/>
          </p:cNvSpPr>
          <p:nvPr/>
        </p:nvSpPr>
        <p:spPr bwMode="auto">
          <a:xfrm flipV="1">
            <a:off x="3503614" y="1412876"/>
            <a:ext cx="2663825" cy="792163"/>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911A6C77-6109-4F77-975B-C375615A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7" name="Group 76">
            <a:extLst>
              <a:ext uri="{FF2B5EF4-FFF2-40B4-BE49-F238E27FC236}">
                <a16:creationId xmlns:a16="http://schemas.microsoft.com/office/drawing/2014/main" id="{CB343D17-9934-455E-B326-2F39206BA4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78" name="Freeform 44">
              <a:extLst>
                <a:ext uri="{FF2B5EF4-FFF2-40B4-BE49-F238E27FC236}">
                  <a16:creationId xmlns:a16="http://schemas.microsoft.com/office/drawing/2014/main" id="{A8AA2B63-BFCD-40D0-B2D0-CB714D70E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45">
              <a:extLst>
                <a:ext uri="{FF2B5EF4-FFF2-40B4-BE49-F238E27FC236}">
                  <a16:creationId xmlns:a16="http://schemas.microsoft.com/office/drawing/2014/main" id="{80834EBB-06EA-4C69-AF7A-D5A4E69D8A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46">
              <a:extLst>
                <a:ext uri="{FF2B5EF4-FFF2-40B4-BE49-F238E27FC236}">
                  <a16:creationId xmlns:a16="http://schemas.microsoft.com/office/drawing/2014/main" id="{2D314EC1-63E0-43B5-9CD5-F25593B2CA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47">
              <a:extLst>
                <a:ext uri="{FF2B5EF4-FFF2-40B4-BE49-F238E27FC236}">
                  <a16:creationId xmlns:a16="http://schemas.microsoft.com/office/drawing/2014/main" id="{9577EB7D-16A7-4E05-9105-431E729665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Rectangle 81">
              <a:extLst>
                <a:ext uri="{FF2B5EF4-FFF2-40B4-BE49-F238E27FC236}">
                  <a16:creationId xmlns:a16="http://schemas.microsoft.com/office/drawing/2014/main" id="{EC1741C3-592F-47B5-93A0-66FC0BB97E4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7410" name="Rectangle 2">
            <a:extLst>
              <a:ext uri="{FF2B5EF4-FFF2-40B4-BE49-F238E27FC236}">
                <a16:creationId xmlns:a16="http://schemas.microsoft.com/office/drawing/2014/main" id="{581CE346-84F6-4CCE-AB39-09355CB61F8A}"/>
              </a:ext>
            </a:extLst>
          </p:cNvPr>
          <p:cNvSpPr>
            <a:spLocks noGrp="1" noChangeArrowheads="1"/>
          </p:cNvSpPr>
          <p:nvPr>
            <p:ph type="title"/>
          </p:nvPr>
        </p:nvSpPr>
        <p:spPr>
          <a:xfrm>
            <a:off x="1047280" y="759805"/>
            <a:ext cx="10306520" cy="1325563"/>
          </a:xfrm>
        </p:spPr>
        <p:txBody>
          <a:bodyPr vert="horz" lIns="91440" tIns="45720" rIns="91440" bIns="45720" rtlCol="0" anchor="ctr">
            <a:normAutofit/>
          </a:bodyPr>
          <a:lstStyle/>
          <a:p>
            <a:r>
              <a:rPr lang="en-US" altLang="en-US" sz="4000" b="1">
                <a:solidFill>
                  <a:srgbClr val="FFFFFF"/>
                </a:solidFill>
                <a:effectLst>
                  <a:outerShdw blurRad="38100" dist="38100" dir="2700000" algn="tl">
                    <a:srgbClr val="C0C0C0"/>
                  </a:outerShdw>
                </a:effectLst>
              </a:rPr>
              <a:t>Erythrocytes (Red blood cells) </a:t>
            </a:r>
          </a:p>
        </p:txBody>
      </p:sp>
      <p:pic>
        <p:nvPicPr>
          <p:cNvPr id="17412" name="Picture 4">
            <a:extLst>
              <a:ext uri="{FF2B5EF4-FFF2-40B4-BE49-F238E27FC236}">
                <a16:creationId xmlns:a16="http://schemas.microsoft.com/office/drawing/2014/main" id="{3FE19D9E-9DC4-411F-A77C-7C7204266449}"/>
              </a:ext>
            </a:extLst>
          </p:cNvPr>
          <p:cNvPicPr>
            <a:picLocks noGrp="1" noChangeAspect="1" noChangeArrowheads="1"/>
          </p:cNvPicPr>
          <p:nvPr>
            <p:ph sz="half" idx="1"/>
          </p:nvPr>
        </p:nvPicPr>
        <p:blipFill rotWithShape="1">
          <a:blip r:embed="rId3">
            <a:extLst>
              <a:ext uri="{28A0092B-C50C-407E-A947-70E740481C1C}">
                <a14:useLocalDpi xmlns:a14="http://schemas.microsoft.com/office/drawing/2010/main" val="0"/>
              </a:ext>
            </a:extLst>
          </a:blip>
          <a:srcRect l="10099" r="25209"/>
          <a:stretch/>
        </p:blipFill>
        <p:spPr>
          <a:xfrm>
            <a:off x="1424902" y="2492376"/>
            <a:ext cx="3209779" cy="356337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7411" name="Rectangle 3">
            <a:extLst>
              <a:ext uri="{FF2B5EF4-FFF2-40B4-BE49-F238E27FC236}">
                <a16:creationId xmlns:a16="http://schemas.microsoft.com/office/drawing/2014/main" id="{A0A5968A-CB94-454D-8EB8-5DAA1B96754C}"/>
              </a:ext>
            </a:extLst>
          </p:cNvPr>
          <p:cNvSpPr>
            <a:spLocks noGrp="1" noChangeArrowheads="1"/>
          </p:cNvSpPr>
          <p:nvPr>
            <p:ph type="body" sz="half" idx="2"/>
          </p:nvPr>
        </p:nvSpPr>
        <p:spPr>
          <a:xfrm>
            <a:off x="5295569" y="2494450"/>
            <a:ext cx="5471529" cy="3563159"/>
          </a:xfrm>
        </p:spPr>
        <p:txBody>
          <a:bodyPr vert="horz" lIns="91440" tIns="45720" rIns="91440" bIns="45720" rtlCol="0">
            <a:normAutofit/>
          </a:bodyPr>
          <a:lstStyle/>
          <a:p>
            <a:pPr marL="533400">
              <a:buClr>
                <a:schemeClr val="tx1"/>
              </a:buClr>
            </a:pPr>
            <a:r>
              <a:rPr lang="en-US" altLang="en-US" sz="2400"/>
              <a:t>2) </a:t>
            </a:r>
            <a:r>
              <a:rPr lang="en-US" altLang="en-US" sz="2400" b="1" u="sng"/>
              <a:t>no</a:t>
            </a:r>
            <a:r>
              <a:rPr lang="en-US" altLang="en-US" sz="2400" b="1"/>
              <a:t> nucleus</a:t>
            </a:r>
          </a:p>
          <a:p>
            <a:pPr marL="533400">
              <a:buClr>
                <a:schemeClr val="tx1"/>
              </a:buClr>
            </a:pPr>
            <a:r>
              <a:rPr lang="en-US" altLang="en-US" sz="2400"/>
              <a:t> </a:t>
            </a:r>
            <a:r>
              <a:rPr lang="en-US" altLang="en-US" sz="2400">
                <a:sym typeface="Symbol" panose="05050102010706020507" pitchFamily="18" charset="2"/>
              </a:rPr>
              <a:t> </a:t>
            </a:r>
            <a:r>
              <a:rPr lang="en-US" altLang="en-US" sz="2400"/>
              <a:t>extra space inside made in red bone marrow</a:t>
            </a:r>
          </a:p>
          <a:p>
            <a:pPr marL="533400">
              <a:buClr>
                <a:schemeClr val="tx1"/>
              </a:buClr>
            </a:pPr>
            <a:endParaRPr lang="en-US" altLang="en-US" sz="2400"/>
          </a:p>
          <a:p>
            <a:pPr marL="533400">
              <a:buClr>
                <a:schemeClr val="tx1"/>
              </a:buClr>
            </a:pPr>
            <a:r>
              <a:rPr lang="en-US" altLang="en-US" sz="2400"/>
              <a:t>3) contain </a:t>
            </a:r>
            <a:r>
              <a:rPr lang="en-US" altLang="en-US" sz="2400" b="1" u="sng"/>
              <a:t>haemoglobin </a:t>
            </a:r>
          </a:p>
          <a:p>
            <a:pPr marL="533400">
              <a:buClr>
                <a:schemeClr val="tx1"/>
              </a:buClr>
            </a:pPr>
            <a:r>
              <a:rPr lang="en-US" altLang="en-US" sz="2400">
                <a:sym typeface="Symbol" panose="05050102010706020507" pitchFamily="18" charset="2"/>
              </a:rPr>
              <a:t>  the oxygen carrying molecule</a:t>
            </a:r>
          </a:p>
          <a:p>
            <a:pPr marL="533400">
              <a:buClr>
                <a:schemeClr val="tx1"/>
              </a:buClr>
            </a:pPr>
            <a:r>
              <a:rPr lang="en-US" altLang="en-US" sz="2400">
                <a:sym typeface="Symbol" panose="05050102010706020507" pitchFamily="18" charset="2"/>
              </a:rPr>
              <a:t>  250million molecules / cell most abundant</a:t>
            </a:r>
          </a:p>
        </p:txBody>
      </p:sp>
      <p:sp>
        <p:nvSpPr>
          <p:cNvPr id="17413" name="Text Box 5">
            <a:extLst>
              <a:ext uri="{FF2B5EF4-FFF2-40B4-BE49-F238E27FC236}">
                <a16:creationId xmlns:a16="http://schemas.microsoft.com/office/drawing/2014/main" id="{40B058F5-2AC3-4ABE-A42C-FEADD2016F36}"/>
              </a:ext>
            </a:extLst>
          </p:cNvPr>
          <p:cNvSpPr txBox="1">
            <a:spLocks noChangeArrowheads="1"/>
          </p:cNvSpPr>
          <p:nvPr/>
        </p:nvSpPr>
        <p:spPr bwMode="auto">
          <a:xfrm>
            <a:off x="2279650" y="1557338"/>
            <a:ext cx="3671888"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GB" altLang="en-US" sz="2800"/>
              <a:t>1) </a:t>
            </a:r>
            <a:r>
              <a:rPr lang="en-GB" altLang="en-US" sz="2800" b="1"/>
              <a:t>biconcave shape</a:t>
            </a:r>
          </a:p>
        </p:txBody>
      </p:sp>
      <p:sp>
        <p:nvSpPr>
          <p:cNvPr id="17414" name="Text Box 6">
            <a:extLst>
              <a:ext uri="{FF2B5EF4-FFF2-40B4-BE49-F238E27FC236}">
                <a16:creationId xmlns:a16="http://schemas.microsoft.com/office/drawing/2014/main" id="{DE654F6F-549E-4DEC-B3A0-1E3ED0B285AD}"/>
              </a:ext>
            </a:extLst>
          </p:cNvPr>
          <p:cNvSpPr txBox="1">
            <a:spLocks noChangeArrowheads="1"/>
          </p:cNvSpPr>
          <p:nvPr/>
        </p:nvSpPr>
        <p:spPr bwMode="auto">
          <a:xfrm>
            <a:off x="2279650" y="4868864"/>
            <a:ext cx="3455988"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GB" altLang="en-US" sz="2800"/>
              <a:t>increases the surface area so more oxygen can be carried</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95E617A-E671-4B07-9309-26EF7758B028}"/>
              </a:ext>
            </a:extLst>
          </p:cNvPr>
          <p:cNvSpPr>
            <a:spLocks noGrp="1"/>
          </p:cNvSpPr>
          <p:nvPr>
            <p:ph type="title"/>
          </p:nvPr>
        </p:nvSpPr>
        <p:spPr/>
        <p:txBody>
          <a:bodyPr/>
          <a:lstStyle/>
          <a:p>
            <a:r>
              <a:rPr lang="en-US" dirty="0"/>
              <a:t>Erythropoiesis </a:t>
            </a:r>
            <a:endParaRPr lang="en-GB" dirty="0"/>
          </a:p>
        </p:txBody>
      </p:sp>
      <p:graphicFrame>
        <p:nvGraphicFramePr>
          <p:cNvPr id="5" name="Content Placeholder 4">
            <a:extLst>
              <a:ext uri="{FF2B5EF4-FFF2-40B4-BE49-F238E27FC236}">
                <a16:creationId xmlns:a16="http://schemas.microsoft.com/office/drawing/2014/main" id="{6BC422BA-5D23-4EF6-A3E3-A39D0988062E}"/>
              </a:ext>
            </a:extLst>
          </p:cNvPr>
          <p:cNvGraphicFramePr>
            <a:graphicFrameLocks noGrp="1"/>
          </p:cNvGraphicFramePr>
          <p:nvPr>
            <p:ph idx="1"/>
            <p:extLst>
              <p:ext uri="{D42A27DB-BD31-4B8C-83A1-F6EECF244321}">
                <p14:modId xmlns:p14="http://schemas.microsoft.com/office/powerpoint/2010/main" val="375393674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378773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020C988C-FAAD-4B22-8BA7-6B5DEFD8D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4" name="Rectangle 2">
            <a:extLst>
              <a:ext uri="{FF2B5EF4-FFF2-40B4-BE49-F238E27FC236}">
                <a16:creationId xmlns:a16="http://schemas.microsoft.com/office/drawing/2014/main" id="{7DD2934C-EA37-41FA-949A-2BA8E1E4AB2F}"/>
              </a:ext>
            </a:extLst>
          </p:cNvPr>
          <p:cNvSpPr>
            <a:spLocks noGrp="1" noChangeArrowheads="1"/>
          </p:cNvSpPr>
          <p:nvPr>
            <p:ph type="title"/>
          </p:nvPr>
        </p:nvSpPr>
        <p:spPr>
          <a:xfrm>
            <a:off x="838201" y="373946"/>
            <a:ext cx="5114150" cy="1325563"/>
          </a:xfrm>
        </p:spPr>
        <p:txBody>
          <a:bodyPr>
            <a:normAutofit/>
          </a:bodyPr>
          <a:lstStyle/>
          <a:p>
            <a:r>
              <a:rPr lang="en-GB" altLang="en-US" b="1" u="sng" dirty="0">
                <a:latin typeface="Comic Sans MS" panose="030F0702030302020204" pitchFamily="66" charset="0"/>
              </a:rPr>
              <a:t>Lymphocytes</a:t>
            </a:r>
          </a:p>
        </p:txBody>
      </p:sp>
      <p:sp>
        <p:nvSpPr>
          <p:cNvPr id="23555" name="Rectangle 3">
            <a:extLst>
              <a:ext uri="{FF2B5EF4-FFF2-40B4-BE49-F238E27FC236}">
                <a16:creationId xmlns:a16="http://schemas.microsoft.com/office/drawing/2014/main" id="{A9CB3BD7-A0BA-470D-9787-B3868FB98E15}"/>
              </a:ext>
            </a:extLst>
          </p:cNvPr>
          <p:cNvSpPr>
            <a:spLocks noGrp="1" noChangeArrowheads="1"/>
          </p:cNvSpPr>
          <p:nvPr>
            <p:ph type="body" idx="1"/>
          </p:nvPr>
        </p:nvSpPr>
        <p:spPr>
          <a:xfrm>
            <a:off x="838201" y="1825625"/>
            <a:ext cx="5114150" cy="4351338"/>
          </a:xfrm>
        </p:spPr>
        <p:txBody>
          <a:bodyPr>
            <a:normAutofit/>
          </a:bodyPr>
          <a:lstStyle/>
          <a:p>
            <a:pPr>
              <a:buFont typeface="Wingdings" panose="05000000000000000000" pitchFamily="2" charset="2"/>
              <a:buNone/>
            </a:pPr>
            <a:r>
              <a:rPr lang="en-GB" altLang="en-US">
                <a:latin typeface="Comic Sans MS" panose="030F0702030302020204" pitchFamily="66" charset="0"/>
              </a:rPr>
              <a:t>Provide a </a:t>
            </a:r>
            <a:r>
              <a:rPr lang="en-GB" altLang="en-US" b="1">
                <a:latin typeface="Comic Sans MS" panose="030F0702030302020204" pitchFamily="66" charset="0"/>
              </a:rPr>
              <a:t>specific immune response</a:t>
            </a:r>
            <a:r>
              <a:rPr lang="en-GB" altLang="en-US">
                <a:latin typeface="Comic Sans MS" panose="030F0702030302020204" pitchFamily="66" charset="0"/>
              </a:rPr>
              <a:t> to</a:t>
            </a:r>
          </a:p>
          <a:p>
            <a:pPr>
              <a:buFont typeface="Wingdings" panose="05000000000000000000" pitchFamily="2" charset="2"/>
              <a:buNone/>
            </a:pPr>
            <a:r>
              <a:rPr lang="en-GB" altLang="en-US">
                <a:latin typeface="Comic Sans MS" panose="030F0702030302020204" pitchFamily="66" charset="0"/>
              </a:rPr>
              <a:t>infectious diseases.</a:t>
            </a:r>
          </a:p>
          <a:p>
            <a:pPr>
              <a:buFont typeface="Wingdings" panose="05000000000000000000" pitchFamily="2" charset="2"/>
              <a:buNone/>
            </a:pPr>
            <a:endParaRPr lang="en-GB" altLang="en-US">
              <a:latin typeface="Comic Sans MS" panose="030F0702030302020204" pitchFamily="66" charset="0"/>
            </a:endParaRPr>
          </a:p>
          <a:p>
            <a:pPr>
              <a:buFont typeface="Wingdings" panose="05000000000000000000" pitchFamily="2" charset="2"/>
              <a:buNone/>
            </a:pPr>
            <a:r>
              <a:rPr lang="en-GB" altLang="en-US">
                <a:latin typeface="Comic Sans MS" panose="030F0702030302020204" pitchFamily="66" charset="0"/>
              </a:rPr>
              <a:t>Two Types T –cells and B- cells</a:t>
            </a:r>
          </a:p>
          <a:p>
            <a:pPr>
              <a:buFont typeface="Wingdings" panose="05000000000000000000" pitchFamily="2" charset="2"/>
              <a:buNone/>
            </a:pPr>
            <a:r>
              <a:rPr lang="en-GB" altLang="en-US">
                <a:latin typeface="Comic Sans MS" panose="030F0702030302020204" pitchFamily="66" charset="0"/>
              </a:rPr>
              <a:t>					</a:t>
            </a:r>
          </a:p>
          <a:p>
            <a:pPr>
              <a:buFont typeface="Wingdings" panose="05000000000000000000" pitchFamily="2" charset="2"/>
              <a:buNone/>
            </a:pPr>
            <a:endParaRPr lang="en-GB" altLang="en-US">
              <a:latin typeface="Comic Sans MS" panose="030F0702030302020204" pitchFamily="66" charset="0"/>
            </a:endParaRPr>
          </a:p>
          <a:p>
            <a:pPr>
              <a:buFont typeface="Wingdings" panose="05000000000000000000" pitchFamily="2" charset="2"/>
              <a:buNone/>
            </a:pPr>
            <a:r>
              <a:rPr lang="en-GB" altLang="en-US">
                <a:latin typeface="Comic Sans MS" panose="030F0702030302020204" pitchFamily="66" charset="0"/>
              </a:rPr>
              <a:t>They produce </a:t>
            </a:r>
            <a:r>
              <a:rPr lang="en-GB" altLang="en-US" b="1">
                <a:latin typeface="Comic Sans MS" panose="030F0702030302020204" pitchFamily="66" charset="0"/>
              </a:rPr>
              <a:t>antibodies</a:t>
            </a:r>
            <a:r>
              <a:rPr lang="en-GB" altLang="en-US">
                <a:latin typeface="Comic Sans MS" panose="030F0702030302020204" pitchFamily="66" charset="0"/>
              </a:rPr>
              <a:t>.</a:t>
            </a:r>
          </a:p>
          <a:p>
            <a:pPr>
              <a:buFont typeface="Wingdings" panose="05000000000000000000" pitchFamily="2" charset="2"/>
              <a:buNone/>
            </a:pPr>
            <a:endParaRPr lang="en-GB" altLang="en-US">
              <a:latin typeface="Comic Sans MS" panose="030F0702030302020204" pitchFamily="66" charset="0"/>
            </a:endParaRPr>
          </a:p>
          <a:p>
            <a:pPr>
              <a:buFont typeface="Wingdings" panose="05000000000000000000" pitchFamily="2" charset="2"/>
              <a:buNone/>
            </a:pPr>
            <a:endParaRPr lang="en-GB" altLang="en-US">
              <a:latin typeface="Comic Sans MS" panose="030F0702030302020204" pitchFamily="66" charset="0"/>
            </a:endParaRPr>
          </a:p>
          <a:p>
            <a:pPr>
              <a:buFont typeface="Wingdings" panose="05000000000000000000" pitchFamily="2" charset="2"/>
              <a:buNone/>
            </a:pPr>
            <a:endParaRPr lang="en-GB" altLang="en-US">
              <a:latin typeface="Comic Sans MS" panose="030F0702030302020204" pitchFamily="66" charset="0"/>
            </a:endParaRPr>
          </a:p>
        </p:txBody>
      </p:sp>
      <p:sp>
        <p:nvSpPr>
          <p:cNvPr id="139" name="Oval 138">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52635" y="2507215"/>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1" name="Arc 140">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432189" flipV="1">
            <a:off x="7537061" y="1878543"/>
            <a:ext cx="4592562" cy="4592562"/>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23556" name="Picture 4">
            <a:extLst>
              <a:ext uri="{FF2B5EF4-FFF2-40B4-BE49-F238E27FC236}">
                <a16:creationId xmlns:a16="http://schemas.microsoft.com/office/drawing/2014/main" id="{36C2525F-9A3D-4F13-86D7-5051A81DD4B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4957" b="-1"/>
          <a:stretch/>
        </p:blipFill>
        <p:spPr bwMode="auto">
          <a:xfrm>
            <a:off x="6356704" y="533712"/>
            <a:ext cx="2169783" cy="2271020"/>
          </a:xfrm>
          <a:custGeom>
            <a:avLst/>
            <a:gdLst/>
            <a:ahLst/>
            <a:cxnLst/>
            <a:rect l="l" t="t" r="r" b="b"/>
            <a:pathLst>
              <a:path w="2185353" h="2064564">
                <a:moveTo>
                  <a:pt x="65529" y="0"/>
                </a:moveTo>
                <a:lnTo>
                  <a:pt x="2119824" y="0"/>
                </a:lnTo>
                <a:cubicBezTo>
                  <a:pt x="2156015" y="0"/>
                  <a:pt x="2185353" y="29338"/>
                  <a:pt x="2185353" y="65529"/>
                </a:cubicBezTo>
                <a:lnTo>
                  <a:pt x="2185353" y="1999035"/>
                </a:lnTo>
                <a:cubicBezTo>
                  <a:pt x="2185353" y="2035226"/>
                  <a:pt x="2156015" y="2064564"/>
                  <a:pt x="2119824" y="2064564"/>
                </a:cubicBezTo>
                <a:lnTo>
                  <a:pt x="65529" y="2064564"/>
                </a:lnTo>
                <a:cubicBezTo>
                  <a:pt x="29338" y="2064564"/>
                  <a:pt x="0" y="2035226"/>
                  <a:pt x="0" y="1999035"/>
                </a:cubicBezTo>
                <a:lnTo>
                  <a:pt x="0" y="65529"/>
                </a:lnTo>
                <a:cubicBezTo>
                  <a:pt x="0" y="29338"/>
                  <a:pt x="29338" y="0"/>
                  <a:pt x="65529" y="0"/>
                </a:cubicBezTo>
                <a:close/>
              </a:path>
            </a:pathLst>
          </a:custGeom>
          <a:noFill/>
          <a:extLst>
            <a:ext uri="{909E8E84-426E-40DD-AFC4-6F175D3DCCD1}">
              <a14:hiddenFill xmlns:a14="http://schemas.microsoft.com/office/drawing/2010/main">
                <a:solidFill>
                  <a:srgbClr val="FFFFFF"/>
                </a:solidFill>
              </a14:hiddenFill>
            </a:ext>
          </a:extLst>
        </p:spPr>
      </p:pic>
      <p:pic>
        <p:nvPicPr>
          <p:cNvPr id="2" name="Online Media 1" title="Lymphocytes - The Immune System">
            <a:hlinkClick r:id="" action="ppaction://media"/>
            <a:extLst>
              <a:ext uri="{FF2B5EF4-FFF2-40B4-BE49-F238E27FC236}">
                <a16:creationId xmlns:a16="http://schemas.microsoft.com/office/drawing/2014/main" id="{49735E2C-552D-419C-87AD-FB44659389A6}"/>
              </a:ext>
            </a:extLst>
          </p:cNvPr>
          <p:cNvPicPr>
            <a:picLocks noRot="1" noChangeAspect="1"/>
          </p:cNvPicPr>
          <p:nvPr>
            <a:videoFile r:link="rId1"/>
          </p:nvPr>
        </p:nvPicPr>
        <p:blipFill>
          <a:blip r:embed="rId5"/>
          <a:stretch>
            <a:fillRect/>
          </a:stretch>
        </p:blipFill>
        <p:spPr>
          <a:xfrm>
            <a:off x="6088760" y="3094182"/>
            <a:ext cx="5480502" cy="3082781"/>
          </a:xfrm>
          <a:custGeom>
            <a:avLst/>
            <a:gdLst/>
            <a:ahLst/>
            <a:cxnLst/>
            <a:rect l="l" t="t" r="r" b="b"/>
            <a:pathLst>
              <a:path w="2185353" h="2064564">
                <a:moveTo>
                  <a:pt x="65529" y="0"/>
                </a:moveTo>
                <a:lnTo>
                  <a:pt x="2119824" y="0"/>
                </a:lnTo>
                <a:cubicBezTo>
                  <a:pt x="2156015" y="0"/>
                  <a:pt x="2185353" y="29338"/>
                  <a:pt x="2185353" y="65529"/>
                </a:cubicBezTo>
                <a:lnTo>
                  <a:pt x="2185353" y="1999035"/>
                </a:lnTo>
                <a:cubicBezTo>
                  <a:pt x="2185353" y="2035226"/>
                  <a:pt x="2156015" y="2064564"/>
                  <a:pt x="2119824" y="2064564"/>
                </a:cubicBezTo>
                <a:lnTo>
                  <a:pt x="65529" y="2064564"/>
                </a:lnTo>
                <a:cubicBezTo>
                  <a:pt x="29338" y="2064564"/>
                  <a:pt x="0" y="2035226"/>
                  <a:pt x="0" y="1999035"/>
                </a:cubicBezTo>
                <a:lnTo>
                  <a:pt x="0" y="65529"/>
                </a:lnTo>
                <a:cubicBezTo>
                  <a:pt x="0" y="29338"/>
                  <a:pt x="29338" y="0"/>
                  <a:pt x="65529" y="0"/>
                </a:cubicBezTo>
                <a:close/>
              </a:path>
            </a:pathLst>
          </a:cu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33E28-2F64-4E1C-B728-5BE00D5FA7A9}"/>
              </a:ext>
            </a:extLst>
          </p:cNvPr>
          <p:cNvSpPr>
            <a:spLocks noGrp="1"/>
          </p:cNvSpPr>
          <p:nvPr>
            <p:ph type="title"/>
          </p:nvPr>
        </p:nvSpPr>
        <p:spPr/>
        <p:txBody>
          <a:bodyPr/>
          <a:lstStyle/>
          <a:p>
            <a:r>
              <a:rPr lang="en-US" dirty="0"/>
              <a:t>At a glance functions of white blood cells</a:t>
            </a:r>
            <a:endParaRPr lang="en-GB" dirty="0"/>
          </a:p>
        </p:txBody>
      </p:sp>
      <p:graphicFrame>
        <p:nvGraphicFramePr>
          <p:cNvPr id="8" name="Table 8">
            <a:extLst>
              <a:ext uri="{FF2B5EF4-FFF2-40B4-BE49-F238E27FC236}">
                <a16:creationId xmlns:a16="http://schemas.microsoft.com/office/drawing/2014/main" id="{2E5522C3-052C-4CB4-BCD7-F6B9D7387761}"/>
              </a:ext>
            </a:extLst>
          </p:cNvPr>
          <p:cNvGraphicFramePr>
            <a:graphicFrameLocks noGrp="1"/>
          </p:cNvGraphicFramePr>
          <p:nvPr>
            <p:ph idx="1"/>
            <p:extLst>
              <p:ext uri="{D42A27DB-BD31-4B8C-83A1-F6EECF244321}">
                <p14:modId xmlns:p14="http://schemas.microsoft.com/office/powerpoint/2010/main" val="3165885774"/>
              </p:ext>
            </p:extLst>
          </p:nvPr>
        </p:nvGraphicFramePr>
        <p:xfrm>
          <a:off x="1920380" y="1826260"/>
          <a:ext cx="7010398" cy="3576320"/>
        </p:xfrm>
        <a:graphic>
          <a:graphicData uri="http://schemas.openxmlformats.org/drawingml/2006/table">
            <a:tbl>
              <a:tblPr firstRow="1" bandRow="1">
                <a:tableStyleId>{5C22544A-7EE6-4342-B048-85BDC9FD1C3A}</a:tableStyleId>
              </a:tblPr>
              <a:tblGrid>
                <a:gridCol w="3505199">
                  <a:extLst>
                    <a:ext uri="{9D8B030D-6E8A-4147-A177-3AD203B41FA5}">
                      <a16:colId xmlns:a16="http://schemas.microsoft.com/office/drawing/2014/main" val="659066350"/>
                    </a:ext>
                  </a:extLst>
                </a:gridCol>
                <a:gridCol w="3505199">
                  <a:extLst>
                    <a:ext uri="{9D8B030D-6E8A-4147-A177-3AD203B41FA5}">
                      <a16:colId xmlns:a16="http://schemas.microsoft.com/office/drawing/2014/main" val="280132425"/>
                    </a:ext>
                  </a:extLst>
                </a:gridCol>
              </a:tblGrid>
              <a:tr h="370840">
                <a:tc>
                  <a:txBody>
                    <a:bodyPr/>
                    <a:lstStyle/>
                    <a:p>
                      <a:r>
                        <a:rPr lang="en-US" dirty="0"/>
                        <a:t>White blood cell</a:t>
                      </a:r>
                      <a:endParaRPr lang="en-GB" dirty="0"/>
                    </a:p>
                  </a:txBody>
                  <a:tcPr/>
                </a:tc>
                <a:tc>
                  <a:txBody>
                    <a:bodyPr/>
                    <a:lstStyle/>
                    <a:p>
                      <a:r>
                        <a:rPr lang="en-US" dirty="0"/>
                        <a:t>Function </a:t>
                      </a:r>
                      <a:endParaRPr lang="en-GB" dirty="0"/>
                    </a:p>
                  </a:txBody>
                  <a:tcPr/>
                </a:tc>
                <a:extLst>
                  <a:ext uri="{0D108BD9-81ED-4DB2-BD59-A6C34878D82A}">
                    <a16:rowId xmlns:a16="http://schemas.microsoft.com/office/drawing/2014/main" val="3227209706"/>
                  </a:ext>
                </a:extLst>
              </a:tr>
              <a:tr h="370840">
                <a:tc>
                  <a:txBody>
                    <a:bodyPr/>
                    <a:lstStyle/>
                    <a:p>
                      <a:r>
                        <a:rPr lang="en-US" dirty="0"/>
                        <a:t>Neutrophils </a:t>
                      </a:r>
                      <a:endParaRPr lang="en-GB" dirty="0"/>
                    </a:p>
                  </a:txBody>
                  <a:tcPr/>
                </a:tc>
                <a:tc>
                  <a:txBody>
                    <a:bodyPr/>
                    <a:lstStyle/>
                    <a:p>
                      <a:r>
                        <a:rPr lang="en-US" dirty="0"/>
                        <a:t>Bacterial or fungal infection the most common first responders in microbial infections </a:t>
                      </a:r>
                      <a:endParaRPr lang="en-GB" dirty="0"/>
                    </a:p>
                  </a:txBody>
                  <a:tcPr/>
                </a:tc>
                <a:extLst>
                  <a:ext uri="{0D108BD9-81ED-4DB2-BD59-A6C34878D82A}">
                    <a16:rowId xmlns:a16="http://schemas.microsoft.com/office/drawing/2014/main" val="2302159841"/>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Eosinophils</a:t>
                      </a:r>
                      <a:endParaRPr lang="en-GB" b="0" dirty="0"/>
                    </a:p>
                    <a:p>
                      <a:endParaRPr lang="en-GB" dirty="0"/>
                    </a:p>
                  </a:txBody>
                  <a:tcPr/>
                </a:tc>
                <a:tc>
                  <a:txBody>
                    <a:bodyPr/>
                    <a:lstStyle/>
                    <a:p>
                      <a:r>
                        <a:rPr lang="en-US" dirty="0"/>
                        <a:t>Parasitic infections and allergic response ( inflammatory)</a:t>
                      </a:r>
                      <a:endParaRPr lang="en-GB" dirty="0"/>
                    </a:p>
                  </a:txBody>
                  <a:tcPr/>
                </a:tc>
                <a:extLst>
                  <a:ext uri="{0D108BD9-81ED-4DB2-BD59-A6C34878D82A}">
                    <a16:rowId xmlns:a16="http://schemas.microsoft.com/office/drawing/2014/main" val="754532777"/>
                  </a:ext>
                </a:extLst>
              </a:tr>
              <a:tr h="370840">
                <a:tc>
                  <a:txBody>
                    <a:bodyPr/>
                    <a:lstStyle/>
                    <a:p>
                      <a:r>
                        <a:rPr lang="en-US" dirty="0"/>
                        <a:t>Basophils</a:t>
                      </a:r>
                      <a:endParaRPr lang="en-GB" dirty="0"/>
                    </a:p>
                  </a:txBody>
                  <a:tcPr/>
                </a:tc>
                <a:tc>
                  <a:txBody>
                    <a:bodyPr/>
                    <a:lstStyle/>
                    <a:p>
                      <a:r>
                        <a:rPr lang="en-US" dirty="0"/>
                        <a:t>Allergic and antigen response release histamine.</a:t>
                      </a:r>
                      <a:endParaRPr lang="en-GB" dirty="0"/>
                    </a:p>
                  </a:txBody>
                  <a:tcPr/>
                </a:tc>
                <a:extLst>
                  <a:ext uri="{0D108BD9-81ED-4DB2-BD59-A6C34878D82A}">
                    <a16:rowId xmlns:a16="http://schemas.microsoft.com/office/drawing/2014/main" val="493767200"/>
                  </a:ext>
                </a:extLst>
              </a:tr>
              <a:tr h="370840">
                <a:tc>
                  <a:txBody>
                    <a:bodyPr/>
                    <a:lstStyle/>
                    <a:p>
                      <a:r>
                        <a:rPr lang="en-US" dirty="0"/>
                        <a:t>Monocytes </a:t>
                      </a:r>
                      <a:endParaRPr lang="en-GB" dirty="0"/>
                    </a:p>
                  </a:txBody>
                  <a:tcPr/>
                </a:tc>
                <a:tc>
                  <a:txBody>
                    <a:bodyPr/>
                    <a:lstStyle/>
                    <a:p>
                      <a:r>
                        <a:rPr lang="en-US" dirty="0"/>
                        <a:t>Phagocytosis of pathogens </a:t>
                      </a:r>
                      <a:endParaRPr lang="en-GB" dirty="0"/>
                    </a:p>
                  </a:txBody>
                  <a:tcPr/>
                </a:tc>
                <a:extLst>
                  <a:ext uri="{0D108BD9-81ED-4DB2-BD59-A6C34878D82A}">
                    <a16:rowId xmlns:a16="http://schemas.microsoft.com/office/drawing/2014/main" val="3284628344"/>
                  </a:ext>
                </a:extLst>
              </a:tr>
              <a:tr h="370840">
                <a:tc>
                  <a:txBody>
                    <a:bodyPr/>
                    <a:lstStyle/>
                    <a:p>
                      <a:r>
                        <a:rPr lang="en-US" dirty="0"/>
                        <a:t>Lymphocytes </a:t>
                      </a:r>
                    </a:p>
                    <a:p>
                      <a:endParaRPr lang="en-GB" dirty="0"/>
                    </a:p>
                  </a:txBody>
                  <a:tcPr/>
                </a:tc>
                <a:tc>
                  <a:txBody>
                    <a:bodyPr/>
                    <a:lstStyle/>
                    <a:p>
                      <a:r>
                        <a:rPr lang="en-US" dirty="0"/>
                        <a:t>Includes B cells and T cells produce antibodies</a:t>
                      </a:r>
                      <a:endParaRPr lang="en-GB" dirty="0"/>
                    </a:p>
                  </a:txBody>
                  <a:tcPr/>
                </a:tc>
                <a:extLst>
                  <a:ext uri="{0D108BD9-81ED-4DB2-BD59-A6C34878D82A}">
                    <a16:rowId xmlns:a16="http://schemas.microsoft.com/office/drawing/2014/main" val="116028272"/>
                  </a:ext>
                </a:extLst>
              </a:tr>
            </a:tbl>
          </a:graphicData>
        </a:graphic>
      </p:graphicFrame>
    </p:spTree>
    <p:extLst>
      <p:ext uri="{BB962C8B-B14F-4D97-AF65-F5344CB8AC3E}">
        <p14:creationId xmlns:p14="http://schemas.microsoft.com/office/powerpoint/2010/main" val="5803855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1328280-0B2B-4D61-A270-B2EAF2EFE9A8}"/>
              </a:ext>
            </a:extLst>
          </p:cNvPr>
          <p:cNvSpPr>
            <a:spLocks noGrp="1"/>
          </p:cNvSpPr>
          <p:nvPr>
            <p:ph type="title"/>
          </p:nvPr>
        </p:nvSpPr>
        <p:spPr>
          <a:xfrm>
            <a:off x="640079" y="2053641"/>
            <a:ext cx="3669161" cy="2760098"/>
          </a:xfrm>
        </p:spPr>
        <p:txBody>
          <a:bodyPr>
            <a:normAutofit/>
          </a:bodyPr>
          <a:lstStyle/>
          <a:p>
            <a:r>
              <a:rPr lang="en-US">
                <a:solidFill>
                  <a:srgbClr val="FFFFFF"/>
                </a:solidFill>
              </a:rPr>
              <a:t>How to remember? </a:t>
            </a:r>
            <a:endParaRPr lang="en-GB">
              <a:solidFill>
                <a:srgbClr val="FFFFFF"/>
              </a:solidFill>
            </a:endParaRPr>
          </a:p>
        </p:txBody>
      </p:sp>
      <p:sp>
        <p:nvSpPr>
          <p:cNvPr id="3" name="Content Placeholder 2">
            <a:extLst>
              <a:ext uri="{FF2B5EF4-FFF2-40B4-BE49-F238E27FC236}">
                <a16:creationId xmlns:a16="http://schemas.microsoft.com/office/drawing/2014/main" id="{87FBBE45-C3C0-4E7E-AAD4-5FFD4F904FEC}"/>
              </a:ext>
            </a:extLst>
          </p:cNvPr>
          <p:cNvSpPr>
            <a:spLocks noGrp="1"/>
          </p:cNvSpPr>
          <p:nvPr>
            <p:ph idx="1"/>
          </p:nvPr>
        </p:nvSpPr>
        <p:spPr>
          <a:xfrm>
            <a:off x="6090574" y="801866"/>
            <a:ext cx="5306084" cy="5230634"/>
          </a:xfrm>
        </p:spPr>
        <p:txBody>
          <a:bodyPr anchor="ctr">
            <a:normAutofit/>
          </a:bodyPr>
          <a:lstStyle/>
          <a:p>
            <a:pPr fontAlgn="base"/>
            <a:r>
              <a:rPr lang="en-US" sz="2400" b="1" i="0" dirty="0">
                <a:solidFill>
                  <a:srgbClr val="000000"/>
                </a:solidFill>
                <a:effectLst/>
                <a:latin typeface="-apple-system"/>
              </a:rPr>
              <a:t>N</a:t>
            </a:r>
            <a:r>
              <a:rPr lang="en-US" sz="2400" b="0" i="0" dirty="0">
                <a:solidFill>
                  <a:srgbClr val="000000"/>
                </a:solidFill>
                <a:effectLst/>
                <a:latin typeface="-apple-system"/>
              </a:rPr>
              <a:t>ever – </a:t>
            </a:r>
            <a:r>
              <a:rPr lang="en-US" sz="2400" b="1" i="0" dirty="0">
                <a:solidFill>
                  <a:srgbClr val="000000"/>
                </a:solidFill>
                <a:effectLst/>
                <a:latin typeface="-apple-system"/>
              </a:rPr>
              <a:t>N</a:t>
            </a:r>
            <a:r>
              <a:rPr lang="en-US" sz="2400" b="0" i="0" dirty="0">
                <a:solidFill>
                  <a:srgbClr val="000000"/>
                </a:solidFill>
                <a:effectLst/>
                <a:latin typeface="-apple-system"/>
              </a:rPr>
              <a:t>eutrophils most prevalent so bacterial infections first responders! </a:t>
            </a:r>
          </a:p>
          <a:p>
            <a:pPr fontAlgn="base"/>
            <a:r>
              <a:rPr lang="en-US" sz="2400" b="1" i="0" dirty="0">
                <a:solidFill>
                  <a:srgbClr val="000000"/>
                </a:solidFill>
                <a:effectLst/>
                <a:latin typeface="-apple-system"/>
              </a:rPr>
              <a:t>L</a:t>
            </a:r>
            <a:r>
              <a:rPr lang="en-US" sz="2400" b="0" i="0" dirty="0">
                <a:solidFill>
                  <a:srgbClr val="000000"/>
                </a:solidFill>
                <a:effectLst/>
                <a:latin typeface="-apple-system"/>
              </a:rPr>
              <a:t>et – </a:t>
            </a:r>
            <a:r>
              <a:rPr lang="en-US" sz="2400" b="1" i="0" dirty="0">
                <a:solidFill>
                  <a:srgbClr val="000000"/>
                </a:solidFill>
                <a:effectLst/>
                <a:latin typeface="-apple-system"/>
              </a:rPr>
              <a:t>L</a:t>
            </a:r>
            <a:r>
              <a:rPr lang="en-US" sz="2400" b="0" i="0" dirty="0">
                <a:solidFill>
                  <a:srgbClr val="000000"/>
                </a:solidFill>
                <a:effectLst/>
                <a:latin typeface="-apple-system"/>
              </a:rPr>
              <a:t>ymphocytes B and T cells produce antibodies </a:t>
            </a:r>
          </a:p>
          <a:p>
            <a:pPr fontAlgn="base"/>
            <a:r>
              <a:rPr lang="en-US" sz="2400" b="1" i="0" dirty="0">
                <a:solidFill>
                  <a:srgbClr val="000000"/>
                </a:solidFill>
                <a:effectLst/>
                <a:latin typeface="-apple-system"/>
              </a:rPr>
              <a:t>M</a:t>
            </a:r>
            <a:r>
              <a:rPr lang="en-US" sz="2400" b="0" i="0" dirty="0">
                <a:solidFill>
                  <a:srgbClr val="000000"/>
                </a:solidFill>
                <a:effectLst/>
                <a:latin typeface="-apple-system"/>
              </a:rPr>
              <a:t>onkeys – </a:t>
            </a:r>
            <a:r>
              <a:rPr lang="en-US" sz="2400" b="1" i="0" dirty="0">
                <a:solidFill>
                  <a:srgbClr val="000000"/>
                </a:solidFill>
                <a:effectLst/>
                <a:latin typeface="-apple-system"/>
              </a:rPr>
              <a:t>M</a:t>
            </a:r>
            <a:r>
              <a:rPr lang="en-US" sz="2400" b="0" i="0" dirty="0">
                <a:solidFill>
                  <a:srgbClr val="000000"/>
                </a:solidFill>
                <a:effectLst/>
                <a:latin typeface="-apple-system"/>
              </a:rPr>
              <a:t>onocytes- remember munch ) phagocytosis eat the bacteria </a:t>
            </a:r>
          </a:p>
          <a:p>
            <a:pPr fontAlgn="base"/>
            <a:r>
              <a:rPr lang="en-US" sz="2400" b="1" i="0" dirty="0">
                <a:solidFill>
                  <a:srgbClr val="000000"/>
                </a:solidFill>
                <a:effectLst/>
                <a:latin typeface="-apple-system"/>
              </a:rPr>
              <a:t>E</a:t>
            </a:r>
            <a:r>
              <a:rPr lang="en-US" sz="2400" b="0" i="0" dirty="0">
                <a:solidFill>
                  <a:srgbClr val="000000"/>
                </a:solidFill>
                <a:effectLst/>
                <a:latin typeface="-apple-system"/>
              </a:rPr>
              <a:t>at – </a:t>
            </a:r>
            <a:r>
              <a:rPr lang="en-US" sz="2400" b="1" i="0" dirty="0">
                <a:solidFill>
                  <a:srgbClr val="000000"/>
                </a:solidFill>
                <a:effectLst/>
                <a:latin typeface="-apple-system"/>
              </a:rPr>
              <a:t>E</a:t>
            </a:r>
            <a:r>
              <a:rPr lang="en-US" sz="2400" b="0" i="0" dirty="0">
                <a:solidFill>
                  <a:srgbClr val="000000"/>
                </a:solidFill>
                <a:effectLst/>
                <a:latin typeface="-apple-system"/>
              </a:rPr>
              <a:t>osinophils- parasites and allergic responses inflammatory.</a:t>
            </a:r>
          </a:p>
          <a:p>
            <a:pPr fontAlgn="base"/>
            <a:r>
              <a:rPr lang="en-US" sz="2400" b="1" i="0" dirty="0">
                <a:solidFill>
                  <a:srgbClr val="000000"/>
                </a:solidFill>
                <a:effectLst/>
                <a:latin typeface="-apple-system"/>
              </a:rPr>
              <a:t>B</a:t>
            </a:r>
            <a:r>
              <a:rPr lang="en-US" sz="2400" b="0" i="0" dirty="0">
                <a:solidFill>
                  <a:srgbClr val="000000"/>
                </a:solidFill>
                <a:effectLst/>
                <a:latin typeface="-apple-system"/>
              </a:rPr>
              <a:t>ananas – </a:t>
            </a:r>
            <a:r>
              <a:rPr lang="en-US" sz="2400" b="1" i="0" dirty="0">
                <a:solidFill>
                  <a:srgbClr val="000000"/>
                </a:solidFill>
                <a:effectLst/>
                <a:latin typeface="-apple-system"/>
              </a:rPr>
              <a:t>B</a:t>
            </a:r>
            <a:r>
              <a:rPr lang="en-US" sz="2400" b="0" i="0" dirty="0">
                <a:solidFill>
                  <a:srgbClr val="000000"/>
                </a:solidFill>
                <a:effectLst/>
                <a:latin typeface="-apple-system"/>
              </a:rPr>
              <a:t>asophils </a:t>
            </a:r>
            <a:r>
              <a:rPr lang="en-US" sz="2400" dirty="0">
                <a:solidFill>
                  <a:srgbClr val="000000"/>
                </a:solidFill>
              </a:rPr>
              <a:t>Allergic and antigen response release histamine.</a:t>
            </a:r>
            <a:endParaRPr lang="en-GB" sz="2400" dirty="0">
              <a:solidFill>
                <a:srgbClr val="000000"/>
              </a:solidFill>
            </a:endParaRPr>
          </a:p>
          <a:p>
            <a:pPr fontAlgn="base"/>
            <a:endParaRPr lang="en-US" sz="2400" b="0" i="0" dirty="0">
              <a:solidFill>
                <a:srgbClr val="000000"/>
              </a:solidFill>
              <a:effectLst/>
              <a:latin typeface="-apple-system"/>
            </a:endParaRPr>
          </a:p>
          <a:p>
            <a:endParaRPr lang="en-GB" sz="2400" dirty="0">
              <a:solidFill>
                <a:srgbClr val="000000"/>
              </a:solidFill>
            </a:endParaRPr>
          </a:p>
        </p:txBody>
      </p:sp>
    </p:spTree>
    <p:extLst>
      <p:ext uri="{BB962C8B-B14F-4D97-AF65-F5344CB8AC3E}">
        <p14:creationId xmlns:p14="http://schemas.microsoft.com/office/powerpoint/2010/main" val="9921666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2ED0EB-F243-498C-A391-8BDBE6D7B8D1}"/>
              </a:ext>
            </a:extLst>
          </p:cNvPr>
          <p:cNvSpPr>
            <a:spLocks noGrp="1"/>
          </p:cNvSpPr>
          <p:nvPr>
            <p:ph type="title"/>
          </p:nvPr>
        </p:nvSpPr>
        <p:spPr>
          <a:xfrm>
            <a:off x="686834" y="1153572"/>
            <a:ext cx="3200400" cy="4461163"/>
          </a:xfrm>
        </p:spPr>
        <p:txBody>
          <a:bodyPr>
            <a:normAutofit/>
          </a:bodyPr>
          <a:lstStyle/>
          <a:p>
            <a:r>
              <a:rPr lang="en-US">
                <a:solidFill>
                  <a:srgbClr val="FFFFFF"/>
                </a:solidFill>
              </a:rPr>
              <a:t>What is a DVT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C1510F6-649A-4B67-9155-28DC9DB9C38D}"/>
              </a:ext>
            </a:extLst>
          </p:cNvPr>
          <p:cNvSpPr>
            <a:spLocks noGrp="1"/>
          </p:cNvSpPr>
          <p:nvPr>
            <p:ph idx="1"/>
          </p:nvPr>
        </p:nvSpPr>
        <p:spPr>
          <a:xfrm>
            <a:off x="4447308" y="591344"/>
            <a:ext cx="6906491" cy="5585619"/>
          </a:xfrm>
        </p:spPr>
        <p:txBody>
          <a:bodyPr anchor="ctr">
            <a:normAutofit/>
          </a:bodyPr>
          <a:lstStyle/>
          <a:p>
            <a:r>
              <a:rPr lang="en-US" b="0" i="0" dirty="0">
                <a:effectLst/>
                <a:latin typeface="Source Sans Pro" panose="020B0503030403020204" pitchFamily="34" charset="0"/>
              </a:rPr>
              <a:t> If </a:t>
            </a:r>
            <a:r>
              <a:rPr lang="en-US" b="0" i="0" u="none" strike="noStrike" dirty="0">
                <a:effectLst/>
                <a:latin typeface="Source Sans Pro" panose="020B0503030403020204" pitchFamily="34" charset="0"/>
                <a:hlinkClick r:id="rId2"/>
              </a:rPr>
              <a:t>blood</a:t>
            </a:r>
            <a:r>
              <a:rPr lang="en-US" b="0" i="0" dirty="0">
                <a:effectLst/>
                <a:latin typeface="Source Sans Pro" panose="020B0503030403020204" pitchFamily="34" charset="0"/>
              </a:rPr>
              <a:t> moves too slowly through your veins, it can cause a clump of blood cells called a clot. When a </a:t>
            </a:r>
            <a:r>
              <a:rPr lang="en-US" b="0" i="0" u="none" strike="noStrike" dirty="0">
                <a:effectLst/>
                <a:latin typeface="Source Sans Pro" panose="020B0503030403020204" pitchFamily="34" charset="0"/>
                <a:hlinkClick r:id="rId3"/>
              </a:rPr>
              <a:t>blood clot</a:t>
            </a:r>
            <a:r>
              <a:rPr lang="en-US" b="0" i="0" dirty="0">
                <a:effectLst/>
                <a:latin typeface="Source Sans Pro" panose="020B0503030403020204" pitchFamily="34" charset="0"/>
              </a:rPr>
              <a:t> forms in a vein deep inside your body, it causes what doctors call </a:t>
            </a:r>
            <a:r>
              <a:rPr lang="en-US" b="0" i="0" u="none" strike="noStrike" dirty="0">
                <a:effectLst/>
                <a:latin typeface="Source Sans Pro" panose="020B0503030403020204" pitchFamily="34" charset="0"/>
                <a:hlinkClick r:id="rId4"/>
              </a:rPr>
              <a:t>deep vein thrombosis</a:t>
            </a:r>
            <a:r>
              <a:rPr lang="en-US" b="0" i="0" dirty="0">
                <a:effectLst/>
                <a:latin typeface="Source Sans Pro" panose="020B0503030403020204" pitchFamily="34" charset="0"/>
              </a:rPr>
              <a:t> (DVT). This is most likely to happen in your lower leg, thigh, or pelvis. But it can occur in other parts of your body, too.</a:t>
            </a:r>
          </a:p>
          <a:p>
            <a:r>
              <a:rPr lang="en-US" b="0" i="0" dirty="0">
                <a:effectLst/>
                <a:latin typeface="Source Sans Pro" panose="020B0503030403020204" pitchFamily="34" charset="0"/>
              </a:rPr>
              <a:t>DVT can lead to major health problems. In some cases, it can be fatal.</a:t>
            </a:r>
          </a:p>
          <a:p>
            <a:endParaRPr lang="en-GB" dirty="0"/>
          </a:p>
        </p:txBody>
      </p:sp>
    </p:spTree>
    <p:extLst>
      <p:ext uri="{BB962C8B-B14F-4D97-AF65-F5344CB8AC3E}">
        <p14:creationId xmlns:p14="http://schemas.microsoft.com/office/powerpoint/2010/main" val="12132884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64B737-E1A5-4C90-A83A-D4475EF0691F}"/>
              </a:ext>
            </a:extLst>
          </p:cNvPr>
          <p:cNvSpPr>
            <a:spLocks noGrp="1"/>
          </p:cNvSpPr>
          <p:nvPr>
            <p:ph type="title"/>
          </p:nvPr>
        </p:nvSpPr>
        <p:spPr>
          <a:xfrm>
            <a:off x="686834" y="1153572"/>
            <a:ext cx="3200400" cy="4461163"/>
          </a:xfrm>
        </p:spPr>
        <p:txBody>
          <a:bodyPr>
            <a:normAutofit/>
          </a:bodyPr>
          <a:lstStyle/>
          <a:p>
            <a:r>
              <a:rPr lang="en-US" b="1" i="0">
                <a:solidFill>
                  <a:srgbClr val="FFFFFF"/>
                </a:solidFill>
                <a:effectLst/>
                <a:latin typeface="Source Sans Pro" panose="020B0503030403020204" pitchFamily="34" charset="0"/>
              </a:rPr>
              <a:t>What Are the Signs?</a:t>
            </a:r>
            <a:br>
              <a:rPr lang="en-US" b="1" i="0">
                <a:solidFill>
                  <a:srgbClr val="FFFFFF"/>
                </a:solidFill>
                <a:effectLst/>
                <a:latin typeface="Source Sans Pro" panose="020B0503030403020204" pitchFamily="34" charset="0"/>
              </a:rPr>
            </a:br>
            <a:endParaRPr lang="en-GB">
              <a:solidFill>
                <a:srgbClr val="FFFFFF"/>
              </a:solidFill>
            </a:endParaRPr>
          </a:p>
        </p:txBody>
      </p:sp>
      <p:sp>
        <p:nvSpPr>
          <p:cNvPr id="18"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BBCA510-FA93-4480-8CF9-B13467819B8C}"/>
              </a:ext>
            </a:extLst>
          </p:cNvPr>
          <p:cNvSpPr>
            <a:spLocks noGrp="1"/>
          </p:cNvSpPr>
          <p:nvPr>
            <p:ph idx="1"/>
          </p:nvPr>
        </p:nvSpPr>
        <p:spPr>
          <a:xfrm>
            <a:off x="4447308" y="591344"/>
            <a:ext cx="6906491" cy="5585619"/>
          </a:xfrm>
        </p:spPr>
        <p:txBody>
          <a:bodyPr anchor="ctr">
            <a:normAutofit/>
          </a:bodyPr>
          <a:lstStyle/>
          <a:p>
            <a:r>
              <a:rPr lang="en-US" sz="2600" b="0" i="0">
                <a:effectLst/>
                <a:latin typeface="Source Sans Pro" panose="020B0503030403020204" pitchFamily="34" charset="0"/>
              </a:rPr>
              <a:t>Not everyone with </a:t>
            </a:r>
            <a:r>
              <a:rPr lang="en-US" sz="2600" b="0" i="0" u="none" strike="noStrike">
                <a:effectLst/>
                <a:latin typeface="Source Sans Pro" panose="020B0503030403020204" pitchFamily="34" charset="0"/>
                <a:hlinkClick r:id="rId2"/>
              </a:rPr>
              <a:t>DVT</a:t>
            </a:r>
            <a:r>
              <a:rPr lang="en-US" sz="2600" b="0" i="0">
                <a:effectLst/>
                <a:latin typeface="Source Sans Pro" panose="020B0503030403020204" pitchFamily="34" charset="0"/>
              </a:rPr>
              <a:t> shows symptoms. But you might notice any of the following:</a:t>
            </a:r>
          </a:p>
          <a:p>
            <a:pPr>
              <a:buFont typeface="Arial" panose="020B0604020202020204" pitchFamily="34" charset="0"/>
              <a:buChar char="•"/>
            </a:pPr>
            <a:r>
              <a:rPr lang="en-US" sz="2600" b="0" i="0">
                <a:effectLst/>
                <a:latin typeface="Source Sans Pro" panose="020B0503030403020204" pitchFamily="34" charset="0"/>
              </a:rPr>
              <a:t>Leg or arm swelling that comes on without warning</a:t>
            </a:r>
          </a:p>
          <a:p>
            <a:pPr>
              <a:buFont typeface="Arial" panose="020B0604020202020204" pitchFamily="34" charset="0"/>
              <a:buChar char="•"/>
            </a:pPr>
            <a:r>
              <a:rPr lang="en-US" sz="2600" b="0" i="0" u="none" strike="noStrike">
                <a:effectLst/>
                <a:latin typeface="Source Sans Pro" panose="020B0503030403020204" pitchFamily="34" charset="0"/>
                <a:hlinkClick r:id="rId3"/>
              </a:rPr>
              <a:t>Pain</a:t>
            </a:r>
            <a:r>
              <a:rPr lang="en-US" sz="2600" b="0" i="0">
                <a:effectLst/>
                <a:latin typeface="Source Sans Pro" panose="020B0503030403020204" pitchFamily="34" charset="0"/>
              </a:rPr>
              <a:t> or soreness when you stand or walk</a:t>
            </a:r>
          </a:p>
          <a:p>
            <a:pPr>
              <a:buFont typeface="Arial" panose="020B0604020202020204" pitchFamily="34" charset="0"/>
              <a:buChar char="•"/>
            </a:pPr>
            <a:r>
              <a:rPr lang="en-US" sz="2600" b="0" i="0">
                <a:effectLst/>
                <a:latin typeface="Source Sans Pro" panose="020B0503030403020204" pitchFamily="34" charset="0"/>
              </a:rPr>
              <a:t>Warmth in the area that hurts</a:t>
            </a:r>
          </a:p>
          <a:p>
            <a:pPr>
              <a:buFont typeface="Arial" panose="020B0604020202020204" pitchFamily="34" charset="0"/>
              <a:buChar char="•"/>
            </a:pPr>
            <a:r>
              <a:rPr lang="en-US" sz="2600" b="0" i="0">
                <a:effectLst/>
                <a:latin typeface="Source Sans Pro" panose="020B0503030403020204" pitchFamily="34" charset="0"/>
              </a:rPr>
              <a:t>Enlarged veins</a:t>
            </a:r>
          </a:p>
          <a:p>
            <a:pPr>
              <a:buFont typeface="Arial" panose="020B0604020202020204" pitchFamily="34" charset="0"/>
              <a:buChar char="•"/>
            </a:pPr>
            <a:r>
              <a:rPr lang="en-US" sz="2600" b="0" i="0" u="none" strike="noStrike">
                <a:effectLst/>
                <a:latin typeface="Source Sans Pro" panose="020B0503030403020204" pitchFamily="34" charset="0"/>
                <a:hlinkClick r:id="rId4"/>
              </a:rPr>
              <a:t>Skin</a:t>
            </a:r>
            <a:r>
              <a:rPr lang="en-US" sz="2600" b="0" i="0">
                <a:effectLst/>
                <a:latin typeface="Source Sans Pro" panose="020B0503030403020204" pitchFamily="34" charset="0"/>
              </a:rPr>
              <a:t> that looks red or blue</a:t>
            </a:r>
          </a:p>
          <a:p>
            <a:r>
              <a:rPr lang="en-US" sz="2600" b="0" i="0">
                <a:effectLst/>
                <a:latin typeface="Source Sans Pro" panose="020B0503030403020204" pitchFamily="34" charset="0"/>
              </a:rPr>
              <a:t>If a </a:t>
            </a:r>
            <a:r>
              <a:rPr lang="en-US" sz="2600" b="0" i="0" u="none" strike="noStrike">
                <a:effectLst/>
                <a:latin typeface="Source Sans Pro" panose="020B0503030403020204" pitchFamily="34" charset="0"/>
                <a:hlinkClick r:id="rId5"/>
              </a:rPr>
              <a:t>blood clot</a:t>
            </a:r>
            <a:r>
              <a:rPr lang="en-US" sz="2600" b="0" i="0">
                <a:effectLst/>
                <a:latin typeface="Source Sans Pro" panose="020B0503030403020204" pitchFamily="34" charset="0"/>
              </a:rPr>
              <a:t> breaks free and moves through your bloodstream, it can get stuck in a </a:t>
            </a:r>
            <a:r>
              <a:rPr lang="en-US" sz="2600" b="0" i="0" u="none" strike="noStrike">
                <a:effectLst/>
                <a:latin typeface="Source Sans Pro" panose="020B0503030403020204" pitchFamily="34" charset="0"/>
                <a:hlinkClick r:id="rId6"/>
              </a:rPr>
              <a:t>blood</a:t>
            </a:r>
            <a:r>
              <a:rPr lang="en-US" sz="2600" b="0" i="0">
                <a:effectLst/>
                <a:latin typeface="Source Sans Pro" panose="020B0503030403020204" pitchFamily="34" charset="0"/>
              </a:rPr>
              <a:t> vessel of your </a:t>
            </a:r>
            <a:r>
              <a:rPr lang="en-US" sz="2600" b="0" i="0" u="none" strike="noStrike">
                <a:effectLst/>
                <a:latin typeface="Source Sans Pro" panose="020B0503030403020204" pitchFamily="34" charset="0"/>
                <a:hlinkClick r:id="rId7"/>
              </a:rPr>
              <a:t>lung</a:t>
            </a:r>
            <a:r>
              <a:rPr lang="en-US" sz="2600" b="0" i="0">
                <a:effectLst/>
                <a:latin typeface="Source Sans Pro" panose="020B0503030403020204" pitchFamily="34" charset="0"/>
              </a:rPr>
              <a:t>. Doctors call this a </a:t>
            </a:r>
            <a:r>
              <a:rPr lang="en-US" sz="2600" b="0" i="0" u="none" strike="noStrike">
                <a:effectLst/>
                <a:latin typeface="Source Sans Pro" panose="020B0503030403020204" pitchFamily="34" charset="0"/>
                <a:hlinkClick r:id="rId8"/>
              </a:rPr>
              <a:t>pulmonary embolism</a:t>
            </a:r>
            <a:r>
              <a:rPr lang="en-US" sz="2600" b="0" i="0">
                <a:effectLst/>
                <a:latin typeface="Source Sans Pro" panose="020B0503030403020204" pitchFamily="34" charset="0"/>
              </a:rPr>
              <a:t>, or PE. It can be fatal.</a:t>
            </a:r>
          </a:p>
          <a:p>
            <a:endParaRPr lang="en-GB" sz="2600"/>
          </a:p>
        </p:txBody>
      </p:sp>
    </p:spTree>
    <p:extLst>
      <p:ext uri="{BB962C8B-B14F-4D97-AF65-F5344CB8AC3E}">
        <p14:creationId xmlns:p14="http://schemas.microsoft.com/office/powerpoint/2010/main" val="562545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8E6F28-DD6D-4B92-B4AD-EC57939AAA64}"/>
              </a:ext>
            </a:extLst>
          </p:cNvPr>
          <p:cNvSpPr>
            <a:spLocks noGrp="1"/>
          </p:cNvSpPr>
          <p:nvPr>
            <p:ph type="title"/>
          </p:nvPr>
        </p:nvSpPr>
        <p:spPr>
          <a:xfrm>
            <a:off x="686834" y="1153572"/>
            <a:ext cx="3200400" cy="4461163"/>
          </a:xfrm>
        </p:spPr>
        <p:txBody>
          <a:bodyPr>
            <a:normAutofit/>
          </a:bodyPr>
          <a:lstStyle/>
          <a:p>
            <a:r>
              <a:rPr lang="en-US">
                <a:solidFill>
                  <a:srgbClr val="FFFFFF"/>
                </a:solidFill>
              </a:rPr>
              <a:t>Prevention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3686BD7-8498-4CAE-8728-88CA17656833}"/>
              </a:ext>
            </a:extLst>
          </p:cNvPr>
          <p:cNvSpPr>
            <a:spLocks noGrp="1"/>
          </p:cNvSpPr>
          <p:nvPr>
            <p:ph idx="1"/>
          </p:nvPr>
        </p:nvSpPr>
        <p:spPr>
          <a:xfrm>
            <a:off x="4447308" y="591344"/>
            <a:ext cx="6906491" cy="5585619"/>
          </a:xfrm>
        </p:spPr>
        <p:txBody>
          <a:bodyPr anchor="ctr">
            <a:normAutofit/>
          </a:bodyPr>
          <a:lstStyle/>
          <a:p>
            <a:r>
              <a:rPr lang="en-US" dirty="0"/>
              <a:t>Encourage regular mobility</a:t>
            </a:r>
          </a:p>
          <a:p>
            <a:r>
              <a:rPr lang="en-US" dirty="0"/>
              <a:t>Keep patients hydrated.</a:t>
            </a:r>
          </a:p>
          <a:p>
            <a:r>
              <a:rPr lang="en-US" dirty="0"/>
              <a:t>If prescribed TEDS or foot or calf pumps ensure they are worn.</a:t>
            </a:r>
          </a:p>
          <a:p>
            <a:r>
              <a:rPr lang="en-US" dirty="0"/>
              <a:t>Encourage patients to move around even in bed and not cross legs</a:t>
            </a:r>
            <a:endParaRPr lang="en-GB" dirty="0"/>
          </a:p>
        </p:txBody>
      </p:sp>
    </p:spTree>
    <p:extLst>
      <p:ext uri="{BB962C8B-B14F-4D97-AF65-F5344CB8AC3E}">
        <p14:creationId xmlns:p14="http://schemas.microsoft.com/office/powerpoint/2010/main" val="33839224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FD8C7B-36A9-43C3-9344-A55B05B01648}"/>
              </a:ext>
            </a:extLst>
          </p:cNvPr>
          <p:cNvSpPr>
            <a:spLocks noGrp="1"/>
          </p:cNvSpPr>
          <p:nvPr>
            <p:ph type="title"/>
          </p:nvPr>
        </p:nvSpPr>
        <p:spPr>
          <a:xfrm>
            <a:off x="686834" y="1153572"/>
            <a:ext cx="3200400" cy="4461163"/>
          </a:xfrm>
        </p:spPr>
        <p:txBody>
          <a:bodyPr>
            <a:normAutofit/>
          </a:bodyPr>
          <a:lstStyle/>
          <a:p>
            <a:r>
              <a:rPr lang="en-US">
                <a:solidFill>
                  <a:srgbClr val="FFFFFF"/>
                </a:solidFill>
              </a:rPr>
              <a:t>Risk Factors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3455FA0-1E06-4045-A787-0C9FC5B52433}"/>
              </a:ext>
            </a:extLst>
          </p:cNvPr>
          <p:cNvSpPr>
            <a:spLocks noGrp="1"/>
          </p:cNvSpPr>
          <p:nvPr>
            <p:ph idx="1"/>
          </p:nvPr>
        </p:nvSpPr>
        <p:spPr>
          <a:xfrm>
            <a:off x="4447308" y="591344"/>
            <a:ext cx="6906491" cy="5585619"/>
          </a:xfrm>
        </p:spPr>
        <p:txBody>
          <a:bodyPr anchor="ctr">
            <a:normAutofit/>
          </a:bodyPr>
          <a:lstStyle/>
          <a:p>
            <a:r>
              <a:rPr lang="en-US" sz="2000" b="0" i="0" dirty="0">
                <a:effectLst/>
                <a:latin typeface="Proxima Nova"/>
              </a:rPr>
              <a:t>DVT occurs most commonly in people age 50 and over. It’s also more commonly seen in people who:</a:t>
            </a:r>
          </a:p>
          <a:p>
            <a:r>
              <a:rPr lang="en-US" sz="2000" b="0" i="0" dirty="0">
                <a:effectLst/>
                <a:latin typeface="Proxima Nova"/>
              </a:rPr>
              <a:t>Obese patients body mass index above 30 </a:t>
            </a:r>
          </a:p>
          <a:p>
            <a:pPr>
              <a:buFont typeface="Arial" panose="020B0604020202020204" pitchFamily="34" charset="0"/>
              <a:buChar char="•"/>
            </a:pPr>
            <a:r>
              <a:rPr lang="en-US" sz="2000" dirty="0">
                <a:latin typeface="Proxima Nova"/>
              </a:rPr>
              <a:t>Pregnant </a:t>
            </a:r>
            <a:r>
              <a:rPr lang="en-US" sz="2000" b="0" i="0" dirty="0">
                <a:effectLst/>
                <a:latin typeface="Proxima Nova"/>
              </a:rPr>
              <a:t>or first six weeks postpartum</a:t>
            </a:r>
          </a:p>
          <a:p>
            <a:pPr>
              <a:buFont typeface="Arial" panose="020B0604020202020204" pitchFamily="34" charset="0"/>
              <a:buChar char="•"/>
            </a:pPr>
            <a:r>
              <a:rPr lang="en-US" sz="2000" b="0" i="0" dirty="0">
                <a:effectLst/>
                <a:latin typeface="Proxima Nova"/>
              </a:rPr>
              <a:t>Family history</a:t>
            </a:r>
          </a:p>
          <a:p>
            <a:pPr>
              <a:buFont typeface="Arial" panose="020B0604020202020204" pitchFamily="34" charset="0"/>
              <a:buChar char="•"/>
            </a:pPr>
            <a:r>
              <a:rPr lang="en-US" sz="2000" b="0" i="0" dirty="0" err="1">
                <a:effectLst/>
                <a:latin typeface="Proxima Nova"/>
              </a:rPr>
              <a:t>Venflon</a:t>
            </a:r>
            <a:r>
              <a:rPr lang="en-US" sz="2000" b="0" i="0" dirty="0">
                <a:effectLst/>
                <a:latin typeface="Proxima Nova"/>
              </a:rPr>
              <a:t> / catheter in vein </a:t>
            </a:r>
          </a:p>
          <a:p>
            <a:pPr>
              <a:buFont typeface="Arial" panose="020B0604020202020204" pitchFamily="34" charset="0"/>
              <a:buChar char="•"/>
            </a:pPr>
            <a:r>
              <a:rPr lang="en-US" sz="2000" b="0" i="0" dirty="0">
                <a:effectLst/>
                <a:latin typeface="Proxima Nova"/>
              </a:rPr>
              <a:t>have an injury to a deep vein</a:t>
            </a:r>
          </a:p>
          <a:p>
            <a:pPr>
              <a:buFont typeface="Arial" panose="020B0604020202020204" pitchFamily="34" charset="0"/>
              <a:buChar char="•"/>
            </a:pPr>
            <a:r>
              <a:rPr lang="en-US" sz="2000" b="0" i="0" dirty="0">
                <a:effectLst/>
                <a:latin typeface="Proxima Nova"/>
              </a:rPr>
              <a:t>Post Surgical</a:t>
            </a:r>
          </a:p>
          <a:p>
            <a:pPr>
              <a:buFont typeface="Arial" panose="020B0604020202020204" pitchFamily="34" charset="0"/>
              <a:buChar char="•"/>
            </a:pPr>
            <a:r>
              <a:rPr lang="en-US" sz="2000" b="0" i="0" dirty="0">
                <a:effectLst/>
                <a:latin typeface="Proxima Nova"/>
              </a:rPr>
              <a:t>Birth Control pills / or HRT</a:t>
            </a:r>
          </a:p>
          <a:p>
            <a:pPr>
              <a:buFont typeface="Arial" panose="020B0604020202020204" pitchFamily="34" charset="0"/>
              <a:buChar char="•"/>
            </a:pPr>
            <a:r>
              <a:rPr lang="en-US" sz="2000" b="0" i="0" dirty="0">
                <a:effectLst/>
                <a:latin typeface="Proxima Nova"/>
              </a:rPr>
              <a:t>Smokers  especially if also overweight</a:t>
            </a:r>
          </a:p>
          <a:p>
            <a:pPr>
              <a:buFont typeface="Arial" panose="020B0604020202020204" pitchFamily="34" charset="0"/>
              <a:buChar char="•"/>
            </a:pPr>
            <a:r>
              <a:rPr lang="en-US" sz="2000" b="0" i="0" dirty="0">
                <a:effectLst/>
                <a:latin typeface="Proxima Nova"/>
              </a:rPr>
              <a:t>Bed bound or limited movement </a:t>
            </a:r>
          </a:p>
          <a:p>
            <a:pPr>
              <a:buFont typeface="Arial" panose="020B0604020202020204" pitchFamily="34" charset="0"/>
              <a:buChar char="•"/>
            </a:pPr>
            <a:endParaRPr lang="en-US" sz="2000" b="0" i="0" dirty="0">
              <a:effectLst/>
              <a:latin typeface="Proxima Nova"/>
            </a:endParaRPr>
          </a:p>
          <a:p>
            <a:pPr>
              <a:buFont typeface="Arial" panose="020B0604020202020204" pitchFamily="34" charset="0"/>
              <a:buChar char="•"/>
            </a:pPr>
            <a:r>
              <a:rPr lang="en-US" sz="2000" b="0" i="0" dirty="0">
                <a:effectLst/>
                <a:latin typeface="Proxima Nova"/>
              </a:rPr>
              <a:t>have sustained a recent fracture involving the pelvis, hips, or lower extremities</a:t>
            </a:r>
          </a:p>
          <a:p>
            <a:endParaRPr lang="en-GB" sz="2000" dirty="0"/>
          </a:p>
        </p:txBody>
      </p:sp>
    </p:spTree>
    <p:extLst>
      <p:ext uri="{BB962C8B-B14F-4D97-AF65-F5344CB8AC3E}">
        <p14:creationId xmlns:p14="http://schemas.microsoft.com/office/powerpoint/2010/main" val="29612642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3EF92BF-0F81-4809-934F-656C098E971E}"/>
              </a:ext>
            </a:extLst>
          </p:cNvPr>
          <p:cNvSpPr>
            <a:spLocks noGrp="1"/>
          </p:cNvSpPr>
          <p:nvPr>
            <p:ph type="title"/>
          </p:nvPr>
        </p:nvSpPr>
        <p:spPr/>
        <p:txBody>
          <a:bodyPr/>
          <a:lstStyle/>
          <a:p>
            <a:r>
              <a:rPr lang="en-US" dirty="0"/>
              <a:t>Arteries </a:t>
            </a:r>
            <a:endParaRPr lang="en-GB" dirty="0"/>
          </a:p>
        </p:txBody>
      </p:sp>
      <p:sp>
        <p:nvSpPr>
          <p:cNvPr id="6" name="Content Placeholder 5">
            <a:extLst>
              <a:ext uri="{FF2B5EF4-FFF2-40B4-BE49-F238E27FC236}">
                <a16:creationId xmlns:a16="http://schemas.microsoft.com/office/drawing/2014/main" id="{F970C066-35FE-4051-882E-07636EB46C8E}"/>
              </a:ext>
            </a:extLst>
          </p:cNvPr>
          <p:cNvSpPr>
            <a:spLocks noGrp="1"/>
          </p:cNvSpPr>
          <p:nvPr>
            <p:ph sz="half" idx="1"/>
          </p:nvPr>
        </p:nvSpPr>
        <p:spPr/>
        <p:txBody>
          <a:bodyPr>
            <a:normAutofit/>
          </a:bodyPr>
          <a:lstStyle/>
          <a:p>
            <a:r>
              <a:rPr lang="en-US" dirty="0"/>
              <a:t>Carry blood away from the heart at high pressure.</a:t>
            </a:r>
          </a:p>
          <a:p>
            <a:r>
              <a:rPr lang="en-US" dirty="0"/>
              <a:t>Arteries require elastic walls to cope with the pressure caused when the ventricles contract and  muscle to provide a further contraction to help move the blood. The muscles also help dilate (open) the artery to increase blood flow. </a:t>
            </a:r>
            <a:endParaRPr lang="en-GB" dirty="0"/>
          </a:p>
        </p:txBody>
      </p:sp>
      <p:pic>
        <p:nvPicPr>
          <p:cNvPr id="10" name="Content Placeholder 9" descr="A picture containing device&#10;&#10;Description automatically generated">
            <a:extLst>
              <a:ext uri="{FF2B5EF4-FFF2-40B4-BE49-F238E27FC236}">
                <a16:creationId xmlns:a16="http://schemas.microsoft.com/office/drawing/2014/main" id="{72F2380C-2E4D-46EF-B30E-D703731C7D89}"/>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048500" y="2629694"/>
            <a:ext cx="3429000" cy="2743200"/>
          </a:xfrm>
        </p:spPr>
      </p:pic>
      <p:sp>
        <p:nvSpPr>
          <p:cNvPr id="5" name="Text Placeholder 4">
            <a:extLst>
              <a:ext uri="{FF2B5EF4-FFF2-40B4-BE49-F238E27FC236}">
                <a16:creationId xmlns:a16="http://schemas.microsoft.com/office/drawing/2014/main" id="{5DAA5F74-FB4D-4E96-A2F1-FB495EA325C2}"/>
              </a:ext>
            </a:extLst>
          </p:cNvPr>
          <p:cNvSpPr>
            <a:spLocks noGrp="1"/>
          </p:cNvSpPr>
          <p:nvPr>
            <p:ph type="body" idx="4294967295"/>
          </p:nvPr>
        </p:nvSpPr>
        <p:spPr>
          <a:xfrm>
            <a:off x="0" y="1681163"/>
            <a:ext cx="5157788" cy="823912"/>
          </a:xfrm>
        </p:spPr>
        <p:txBody>
          <a:bodyPr/>
          <a:lstStyle/>
          <a:p>
            <a:pPr marL="0" indent="0">
              <a:buNone/>
            </a:pPr>
            <a:r>
              <a:rPr lang="en-US" dirty="0"/>
              <a:t> </a:t>
            </a:r>
            <a:endParaRPr lang="en-GB" dirty="0"/>
          </a:p>
        </p:txBody>
      </p:sp>
    </p:spTree>
    <p:extLst>
      <p:ext uri="{BB962C8B-B14F-4D97-AF65-F5344CB8AC3E}">
        <p14:creationId xmlns:p14="http://schemas.microsoft.com/office/powerpoint/2010/main" val="23180865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4DE54-60F4-45A9-8D65-9F2E1F056DAA}"/>
              </a:ext>
            </a:extLst>
          </p:cNvPr>
          <p:cNvSpPr>
            <a:spLocks noGrp="1"/>
          </p:cNvSpPr>
          <p:nvPr>
            <p:ph type="title"/>
          </p:nvPr>
        </p:nvSpPr>
        <p:spPr>
          <a:xfrm>
            <a:off x="1179576" y="822960"/>
            <a:ext cx="9829800" cy="1325880"/>
          </a:xfrm>
        </p:spPr>
        <p:txBody>
          <a:bodyPr vert="horz" lIns="91440" tIns="45720" rIns="91440" bIns="45720" rtlCol="0" anchor="ctr">
            <a:normAutofit/>
          </a:bodyPr>
          <a:lstStyle/>
          <a:p>
            <a:pPr algn="ctr"/>
            <a:r>
              <a:rPr lang="en-US" sz="4000" kern="1200">
                <a:solidFill>
                  <a:srgbClr val="FFFFFF"/>
                </a:solidFill>
                <a:latin typeface="+mj-lt"/>
                <a:ea typeface="+mj-ea"/>
                <a:cs typeface="+mj-cs"/>
              </a:rPr>
              <a:t>Veins</a:t>
            </a:r>
          </a:p>
        </p:txBody>
      </p:sp>
      <p:sp>
        <p:nvSpPr>
          <p:cNvPr id="4" name="Content Placeholder 3">
            <a:extLst>
              <a:ext uri="{FF2B5EF4-FFF2-40B4-BE49-F238E27FC236}">
                <a16:creationId xmlns:a16="http://schemas.microsoft.com/office/drawing/2014/main" id="{DF23B625-F310-4DAF-9AEB-11893BEBE06E}"/>
              </a:ext>
            </a:extLst>
          </p:cNvPr>
          <p:cNvSpPr>
            <a:spLocks noGrp="1"/>
          </p:cNvSpPr>
          <p:nvPr>
            <p:ph sz="half" idx="1"/>
          </p:nvPr>
        </p:nvSpPr>
        <p:spPr>
          <a:xfrm>
            <a:off x="804672" y="2827419"/>
            <a:ext cx="5126896" cy="3227626"/>
          </a:xfrm>
        </p:spPr>
        <p:txBody>
          <a:bodyPr vert="horz" lIns="91440" tIns="45720" rIns="91440" bIns="45720" rtlCol="0" anchor="ctr">
            <a:normAutofit/>
          </a:bodyPr>
          <a:lstStyle/>
          <a:p>
            <a:r>
              <a:rPr lang="en-US" sz="1900">
                <a:solidFill>
                  <a:srgbClr val="000000"/>
                </a:solidFill>
              </a:rPr>
              <a:t>Provide the tubing to take blood back to the heart. </a:t>
            </a:r>
          </a:p>
          <a:p>
            <a:r>
              <a:rPr lang="en-US" sz="1900">
                <a:solidFill>
                  <a:srgbClr val="000000"/>
                </a:solidFill>
              </a:rPr>
              <a:t>Veins have a thinner wall because they do not have to deal with constant changes in blood pressure with heart contractions, and the blood moves more slowly through them. </a:t>
            </a:r>
          </a:p>
          <a:p>
            <a:r>
              <a:rPr lang="en-US" sz="1900">
                <a:solidFill>
                  <a:srgbClr val="000000"/>
                </a:solidFill>
              </a:rPr>
              <a:t>They contain valves, which help to prevent blood flowing in the wrong direction. This is needed especially in veins that are bringing blood up-wards against gravity</a:t>
            </a:r>
          </a:p>
        </p:txBody>
      </p:sp>
      <p:pic>
        <p:nvPicPr>
          <p:cNvPr id="7" name="Content Placeholder 6" descr="A close up of a logo&#10;&#10;Description automatically generated">
            <a:extLst>
              <a:ext uri="{FF2B5EF4-FFF2-40B4-BE49-F238E27FC236}">
                <a16:creationId xmlns:a16="http://schemas.microsoft.com/office/drawing/2014/main" id="{CE8C209C-9A1F-4A9B-8C2C-48641FE4394B}"/>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895891" y="2837712"/>
            <a:ext cx="4021666" cy="3217333"/>
          </a:xfrm>
          <a:prstGeom prst="rect">
            <a:avLst/>
          </a:prstGeom>
        </p:spPr>
      </p:pic>
    </p:spTree>
    <p:extLst>
      <p:ext uri="{BB962C8B-B14F-4D97-AF65-F5344CB8AC3E}">
        <p14:creationId xmlns:p14="http://schemas.microsoft.com/office/powerpoint/2010/main" val="14175006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15A33-F922-4E0A-B797-CA7E3CEF0BE7}"/>
              </a:ext>
            </a:extLst>
          </p:cNvPr>
          <p:cNvSpPr>
            <a:spLocks noGrp="1"/>
          </p:cNvSpPr>
          <p:nvPr>
            <p:ph type="title"/>
          </p:nvPr>
        </p:nvSpPr>
        <p:spPr>
          <a:xfrm>
            <a:off x="804672" y="457200"/>
            <a:ext cx="10579398" cy="1299411"/>
          </a:xfrm>
        </p:spPr>
        <p:txBody>
          <a:bodyPr vert="horz" lIns="91440" tIns="45720" rIns="91440" bIns="45720" rtlCol="0" anchor="ctr">
            <a:normAutofit/>
          </a:bodyPr>
          <a:lstStyle/>
          <a:p>
            <a:r>
              <a:rPr lang="en-US" kern="1200">
                <a:solidFill>
                  <a:srgbClr val="FFFFFF"/>
                </a:solidFill>
                <a:latin typeface="+mj-lt"/>
                <a:ea typeface="+mj-ea"/>
                <a:cs typeface="+mj-cs"/>
              </a:rPr>
              <a:t>Arterioles </a:t>
            </a:r>
          </a:p>
        </p:txBody>
      </p:sp>
      <p:pic>
        <p:nvPicPr>
          <p:cNvPr id="7" name="Content Placeholder 6" descr="A picture containing food&#10;&#10;Description automatically generated">
            <a:extLst>
              <a:ext uri="{FF2B5EF4-FFF2-40B4-BE49-F238E27FC236}">
                <a16:creationId xmlns:a16="http://schemas.microsoft.com/office/drawing/2014/main" id="{D4C25381-3895-489D-9080-F47D4CE86A6D}"/>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137129" y="2837712"/>
            <a:ext cx="4289777" cy="3217333"/>
          </a:xfrm>
          <a:prstGeom prst="rect">
            <a:avLst/>
          </a:prstGeom>
        </p:spPr>
      </p:pic>
      <p:sp>
        <p:nvSpPr>
          <p:cNvPr id="3" name="Content Placeholder 2">
            <a:extLst>
              <a:ext uri="{FF2B5EF4-FFF2-40B4-BE49-F238E27FC236}">
                <a16:creationId xmlns:a16="http://schemas.microsoft.com/office/drawing/2014/main" id="{7DD9E61E-6E34-4ACC-B984-589E769FE10A}"/>
              </a:ext>
            </a:extLst>
          </p:cNvPr>
          <p:cNvSpPr>
            <a:spLocks noGrp="1"/>
          </p:cNvSpPr>
          <p:nvPr>
            <p:ph sz="half" idx="1"/>
          </p:nvPr>
        </p:nvSpPr>
        <p:spPr>
          <a:xfrm>
            <a:off x="6354871" y="2827419"/>
            <a:ext cx="5029200" cy="3227626"/>
          </a:xfrm>
        </p:spPr>
        <p:txBody>
          <a:bodyPr vert="horz" lIns="91440" tIns="45720" rIns="91440" bIns="45720" rtlCol="0" anchor="ctr">
            <a:normAutofit/>
          </a:bodyPr>
          <a:lstStyle/>
          <a:p>
            <a:r>
              <a:rPr lang="en-US" sz="1900" b="1">
                <a:solidFill>
                  <a:srgbClr val="000000"/>
                </a:solidFill>
              </a:rPr>
              <a:t>Arterioles</a:t>
            </a:r>
            <a:r>
              <a:rPr lang="en-US" sz="1900">
                <a:solidFill>
                  <a:srgbClr val="000000"/>
                </a:solidFill>
              </a:rPr>
              <a:t> are tiny branches of arteries that lead to capillaries. </a:t>
            </a:r>
            <a:r>
              <a:rPr lang="en-US" sz="1900" b="1">
                <a:solidFill>
                  <a:srgbClr val="000000"/>
                </a:solidFill>
              </a:rPr>
              <a:t>Arterioles</a:t>
            </a:r>
            <a:r>
              <a:rPr lang="en-US" sz="1900">
                <a:solidFill>
                  <a:srgbClr val="000000"/>
                </a:solidFill>
              </a:rPr>
              <a:t> are under the control of the sympathetic nervous system and constrict and dilate to </a:t>
            </a:r>
            <a:r>
              <a:rPr lang="en-US" sz="1900" u="sng">
                <a:solidFill>
                  <a:srgbClr val="000000"/>
                </a:solidFill>
              </a:rPr>
              <a:t>regulate blood flow</a:t>
            </a:r>
            <a:r>
              <a:rPr lang="en-US" sz="1900">
                <a:solidFill>
                  <a:srgbClr val="000000"/>
                </a:solidFill>
              </a:rPr>
              <a:t>.</a:t>
            </a:r>
          </a:p>
          <a:p>
            <a:pPr marL="0"/>
            <a:r>
              <a:rPr lang="en-US" sz="1900">
                <a:solidFill>
                  <a:srgbClr val="000000"/>
                </a:solidFill>
              </a:rPr>
              <a:t>The </a:t>
            </a:r>
            <a:r>
              <a:rPr lang="en-US" sz="1900" u="sng">
                <a:solidFill>
                  <a:srgbClr val="000000"/>
                </a:solidFill>
              </a:rPr>
              <a:t>functions</a:t>
            </a:r>
            <a:r>
              <a:rPr lang="en-US" sz="1900">
                <a:solidFill>
                  <a:srgbClr val="000000"/>
                </a:solidFill>
              </a:rPr>
              <a:t> of </a:t>
            </a:r>
            <a:r>
              <a:rPr lang="en-US" sz="1900" b="1">
                <a:solidFill>
                  <a:srgbClr val="000000"/>
                </a:solidFill>
              </a:rPr>
              <a:t>arterioles</a:t>
            </a:r>
            <a:r>
              <a:rPr lang="en-US" sz="1900">
                <a:solidFill>
                  <a:srgbClr val="000000"/>
                </a:solidFill>
              </a:rPr>
              <a:t> include:</a:t>
            </a:r>
          </a:p>
          <a:p>
            <a:r>
              <a:rPr lang="en-US" sz="1900">
                <a:solidFill>
                  <a:srgbClr val="000000"/>
                </a:solidFill>
                <a:hlinkClick r:id="rId4">
                  <a:extLst>
                    <a:ext uri="{A12FA001-AC4F-418D-AE19-62706E023703}">
                      <ahyp:hlinkClr xmlns:ahyp="http://schemas.microsoft.com/office/drawing/2018/hyperlinkcolor" val="tx"/>
                    </a:ext>
                  </a:extLst>
                </a:hlinkClick>
              </a:rPr>
              <a:t>Transport</a:t>
            </a:r>
            <a:r>
              <a:rPr lang="en-US" sz="1900">
                <a:solidFill>
                  <a:srgbClr val="000000"/>
                </a:solidFill>
              </a:rPr>
              <a:t> </a:t>
            </a:r>
            <a:r>
              <a:rPr lang="en-US" sz="1900">
                <a:solidFill>
                  <a:srgbClr val="000000"/>
                </a:solidFill>
                <a:hlinkClick r:id="rId5">
                  <a:extLst>
                    <a:ext uri="{A12FA001-AC4F-418D-AE19-62706E023703}">
                      <ahyp:hlinkClr xmlns:ahyp="http://schemas.microsoft.com/office/drawing/2018/hyperlinkcolor" val="tx"/>
                    </a:ext>
                  </a:extLst>
                </a:hlinkClick>
              </a:rPr>
              <a:t>blood</a:t>
            </a:r>
            <a:r>
              <a:rPr lang="en-US" sz="1900">
                <a:solidFill>
                  <a:srgbClr val="000000"/>
                </a:solidFill>
              </a:rPr>
              <a:t> from arteries to capillaries</a:t>
            </a:r>
          </a:p>
          <a:p>
            <a:r>
              <a:rPr lang="en-US" sz="1900" b="1">
                <a:solidFill>
                  <a:srgbClr val="000000"/>
                </a:solidFill>
              </a:rPr>
              <a:t>Arterioles</a:t>
            </a:r>
            <a:r>
              <a:rPr lang="en-US" sz="1900">
                <a:solidFill>
                  <a:srgbClr val="000000"/>
                </a:solidFill>
              </a:rPr>
              <a:t> are the main regulators of blood flow and pressure.</a:t>
            </a:r>
          </a:p>
          <a:p>
            <a:pPr marL="0"/>
            <a:br>
              <a:rPr lang="en-US" sz="1900">
                <a:solidFill>
                  <a:srgbClr val="000000"/>
                </a:solidFill>
              </a:rPr>
            </a:br>
            <a:endParaRPr lang="en-US" sz="1900">
              <a:solidFill>
                <a:srgbClr val="000000"/>
              </a:solidFill>
            </a:endParaRPr>
          </a:p>
        </p:txBody>
      </p:sp>
    </p:spTree>
    <p:extLst>
      <p:ext uri="{BB962C8B-B14F-4D97-AF65-F5344CB8AC3E}">
        <p14:creationId xmlns:p14="http://schemas.microsoft.com/office/powerpoint/2010/main" val="34413351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E7379D1-22F6-4D56-A874-AF9DD5BE9A0B}"/>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kern="1200">
                <a:solidFill>
                  <a:srgbClr val="000000"/>
                </a:solidFill>
                <a:latin typeface="+mj-lt"/>
                <a:ea typeface="+mj-ea"/>
                <a:cs typeface="+mj-cs"/>
              </a:rPr>
              <a:t>Venules </a:t>
            </a:r>
          </a:p>
        </p:txBody>
      </p:sp>
      <p:pic>
        <p:nvPicPr>
          <p:cNvPr id="9" name="Content Placeholder 8" descr="A picture containing drawing&#10;&#10;Description automatically generated">
            <a:extLst>
              <a:ext uri="{FF2B5EF4-FFF2-40B4-BE49-F238E27FC236}">
                <a16:creationId xmlns:a16="http://schemas.microsoft.com/office/drawing/2014/main" id="{D92C897E-8182-4AAE-B15E-55B30F243097}"/>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29349" y="2747929"/>
            <a:ext cx="3661831" cy="1382341"/>
          </a:xfrm>
          <a:prstGeom prst="rect">
            <a:avLst/>
          </a:prstGeom>
        </p:spPr>
      </p:pic>
      <p:sp>
        <p:nvSpPr>
          <p:cNvPr id="5" name="Content Placeholder 4">
            <a:extLst>
              <a:ext uri="{FF2B5EF4-FFF2-40B4-BE49-F238E27FC236}">
                <a16:creationId xmlns:a16="http://schemas.microsoft.com/office/drawing/2014/main" id="{637658FC-933C-4B23-8FE6-BBCD1149760D}"/>
              </a:ext>
            </a:extLst>
          </p:cNvPr>
          <p:cNvSpPr>
            <a:spLocks noGrp="1"/>
          </p:cNvSpPr>
          <p:nvPr>
            <p:ph sz="half" idx="1"/>
          </p:nvPr>
        </p:nvSpPr>
        <p:spPr>
          <a:xfrm>
            <a:off x="6090574" y="2421682"/>
            <a:ext cx="4977578" cy="3639289"/>
          </a:xfrm>
        </p:spPr>
        <p:txBody>
          <a:bodyPr vert="horz" lIns="91440" tIns="45720" rIns="91440" bIns="45720" rtlCol="0" anchor="ctr">
            <a:normAutofit/>
          </a:bodyPr>
          <a:lstStyle/>
          <a:p>
            <a:r>
              <a:rPr lang="en-US" sz="2000" b="1">
                <a:solidFill>
                  <a:srgbClr val="000000"/>
                </a:solidFill>
              </a:rPr>
              <a:t>venules</a:t>
            </a:r>
            <a:r>
              <a:rPr lang="en-US" sz="2000">
                <a:solidFill>
                  <a:srgbClr val="000000"/>
                </a:solidFill>
              </a:rPr>
              <a:t> are minute vessels that drain </a:t>
            </a:r>
            <a:r>
              <a:rPr lang="en-US" sz="2000">
                <a:solidFill>
                  <a:srgbClr val="000000"/>
                </a:solidFill>
                <a:hlinkClick r:id="rId3"/>
              </a:rPr>
              <a:t>blood</a:t>
            </a:r>
            <a:r>
              <a:rPr lang="en-US" sz="2000">
                <a:solidFill>
                  <a:srgbClr val="000000"/>
                </a:solidFill>
              </a:rPr>
              <a:t> from capillaries into veins.</a:t>
            </a:r>
          </a:p>
          <a:p>
            <a:r>
              <a:rPr lang="en-US" sz="2000">
                <a:solidFill>
                  <a:srgbClr val="000000"/>
                </a:solidFill>
              </a:rPr>
              <a:t>Many venules unite to form a vein.</a:t>
            </a:r>
          </a:p>
          <a:p>
            <a:pPr marL="0"/>
            <a:endParaRPr lang="en-US" sz="2000">
              <a:solidFill>
                <a:srgbClr val="000000"/>
              </a:solidFill>
            </a:endParaRPr>
          </a:p>
          <a:p>
            <a:r>
              <a:rPr lang="en-US" sz="2000">
                <a:solidFill>
                  <a:srgbClr val="000000"/>
                </a:solidFill>
              </a:rPr>
              <a:t>Drains blood from capillaries into veins, for return to the </a:t>
            </a:r>
            <a:r>
              <a:rPr lang="en-US" sz="2000">
                <a:solidFill>
                  <a:srgbClr val="000000"/>
                </a:solidFill>
                <a:hlinkClick r:id="rId4"/>
              </a:rPr>
              <a:t>heart</a:t>
            </a:r>
            <a:r>
              <a:rPr lang="en-US" sz="2000">
                <a:solidFill>
                  <a:srgbClr val="000000"/>
                </a:solidFill>
              </a:rPr>
              <a:t>.</a:t>
            </a:r>
          </a:p>
          <a:p>
            <a:endParaRPr lang="en-US" sz="2000">
              <a:solidFill>
                <a:srgbClr val="000000"/>
              </a:solidFill>
            </a:endParaRPr>
          </a:p>
          <a:p>
            <a:endParaRPr lang="en-US" sz="2000">
              <a:solidFill>
                <a:srgbClr val="000000"/>
              </a:solidFill>
            </a:endParaRPr>
          </a:p>
        </p:txBody>
      </p:sp>
    </p:spTree>
    <p:extLst>
      <p:ext uri="{BB962C8B-B14F-4D97-AF65-F5344CB8AC3E}">
        <p14:creationId xmlns:p14="http://schemas.microsoft.com/office/powerpoint/2010/main" val="42292368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01740-D700-4B7C-AE39-0B2DCD2C61CC}"/>
              </a:ext>
            </a:extLst>
          </p:cNvPr>
          <p:cNvSpPr>
            <a:spLocks noGrp="1"/>
          </p:cNvSpPr>
          <p:nvPr>
            <p:ph type="title"/>
          </p:nvPr>
        </p:nvSpPr>
        <p:spPr>
          <a:xfrm>
            <a:off x="6617740" y="802955"/>
            <a:ext cx="4766330" cy="1454051"/>
          </a:xfrm>
        </p:spPr>
        <p:txBody>
          <a:bodyPr vert="horz" lIns="91440" tIns="45720" rIns="91440" bIns="45720" rtlCol="0" anchor="ctr">
            <a:normAutofit/>
          </a:bodyPr>
          <a:lstStyle/>
          <a:p>
            <a:r>
              <a:rPr lang="en-US" sz="3600" kern="1200">
                <a:solidFill>
                  <a:srgbClr val="000000"/>
                </a:solidFill>
                <a:latin typeface="+mj-lt"/>
                <a:ea typeface="+mj-ea"/>
                <a:cs typeface="+mj-cs"/>
              </a:rPr>
              <a:t>Capillaries </a:t>
            </a:r>
          </a:p>
        </p:txBody>
      </p:sp>
      <p:pic>
        <p:nvPicPr>
          <p:cNvPr id="5" name="Online Media 4" title="Passive Transport: Simple Diffusion">
            <a:hlinkClick r:id="" action="ppaction://media"/>
            <a:extLst>
              <a:ext uri="{FF2B5EF4-FFF2-40B4-BE49-F238E27FC236}">
                <a16:creationId xmlns:a16="http://schemas.microsoft.com/office/drawing/2014/main" id="{17A4F22F-7822-405A-9693-4FBB52443E9F}"/>
              </a:ext>
            </a:extLst>
          </p:cNvPr>
          <p:cNvPicPr>
            <a:picLocks noGrp="1" noRot="1" noChangeAspect="1"/>
          </p:cNvPicPr>
          <p:nvPr>
            <p:ph sz="half" idx="2"/>
            <a:videoFile r:link="rId1"/>
          </p:nvPr>
        </p:nvPicPr>
        <p:blipFill>
          <a:blip r:embed="rId4"/>
          <a:stretch>
            <a:fillRect/>
          </a:stretch>
        </p:blipFill>
        <p:spPr>
          <a:xfrm>
            <a:off x="338328" y="2725769"/>
            <a:ext cx="4142232" cy="2330005"/>
          </a:xfrm>
          <a:prstGeom prst="rect">
            <a:avLst/>
          </a:prstGeom>
        </p:spPr>
      </p:pic>
      <p:sp>
        <p:nvSpPr>
          <p:cNvPr id="3" name="Content Placeholder 2">
            <a:extLst>
              <a:ext uri="{FF2B5EF4-FFF2-40B4-BE49-F238E27FC236}">
                <a16:creationId xmlns:a16="http://schemas.microsoft.com/office/drawing/2014/main" id="{0B761B1F-4436-4CF8-8540-7E9B13E61195}"/>
              </a:ext>
            </a:extLst>
          </p:cNvPr>
          <p:cNvSpPr>
            <a:spLocks noGrp="1"/>
          </p:cNvSpPr>
          <p:nvPr>
            <p:ph sz="half" idx="1"/>
          </p:nvPr>
        </p:nvSpPr>
        <p:spPr>
          <a:xfrm>
            <a:off x="6621072" y="2421683"/>
            <a:ext cx="4765949" cy="3353476"/>
          </a:xfrm>
        </p:spPr>
        <p:txBody>
          <a:bodyPr vert="horz" lIns="91440" tIns="45720" rIns="91440" bIns="45720" rtlCol="0" anchor="t">
            <a:normAutofit/>
          </a:bodyPr>
          <a:lstStyle/>
          <a:p>
            <a:r>
              <a:rPr lang="en-US" sz="1800">
                <a:solidFill>
                  <a:srgbClr val="000000"/>
                </a:solidFill>
              </a:rPr>
              <a:t>Capillaries are very tiny blood vessels — so small that a single red blood cell can barely fit through them.</a:t>
            </a:r>
          </a:p>
          <a:p>
            <a:r>
              <a:rPr lang="en-US" sz="1800">
                <a:solidFill>
                  <a:srgbClr val="000000"/>
                </a:solidFill>
              </a:rPr>
              <a:t>They help to connect your arteries and veins in addition to facilitating the exchange of certain elements between your blood and tissues.</a:t>
            </a:r>
          </a:p>
          <a:p>
            <a:r>
              <a:rPr lang="en-US" sz="1800">
                <a:solidFill>
                  <a:srgbClr val="000000"/>
                </a:solidFill>
              </a:rPr>
              <a:t>Capillaries connect the arterial system — which includes the blood vessels that carry blood away from your </a:t>
            </a:r>
            <a:r>
              <a:rPr lang="en-US" sz="1800">
                <a:solidFill>
                  <a:srgbClr val="000000"/>
                </a:solidFill>
                <a:hlinkClick r:id="rId5"/>
              </a:rPr>
              <a:t>heart</a:t>
            </a:r>
            <a:r>
              <a:rPr lang="en-US" sz="1800">
                <a:solidFill>
                  <a:srgbClr val="000000"/>
                </a:solidFill>
              </a:rPr>
              <a:t> — to your </a:t>
            </a:r>
            <a:r>
              <a:rPr lang="en-US" sz="1800">
                <a:solidFill>
                  <a:srgbClr val="000000"/>
                </a:solidFill>
                <a:hlinkClick r:id="rId6"/>
              </a:rPr>
              <a:t>venous system</a:t>
            </a:r>
            <a:r>
              <a:rPr lang="en-US" sz="1800">
                <a:solidFill>
                  <a:srgbClr val="000000"/>
                </a:solidFill>
              </a:rPr>
              <a:t>. Your venous system includes the blood vessels that carry blood back to your heart</a:t>
            </a:r>
          </a:p>
          <a:p>
            <a:endParaRPr lang="en-US" sz="1800">
              <a:solidFill>
                <a:srgbClr val="000000"/>
              </a:solidFill>
            </a:endParaRPr>
          </a:p>
        </p:txBody>
      </p:sp>
    </p:spTree>
    <p:extLst>
      <p:ext uri="{BB962C8B-B14F-4D97-AF65-F5344CB8AC3E}">
        <p14:creationId xmlns:p14="http://schemas.microsoft.com/office/powerpoint/2010/main" val="2240152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6C0DC-2249-43B7-8DA9-1A66030E9BFB}"/>
              </a:ext>
            </a:extLst>
          </p:cNvPr>
          <p:cNvSpPr>
            <a:spLocks noGrp="1"/>
          </p:cNvSpPr>
          <p:nvPr>
            <p:ph type="title"/>
          </p:nvPr>
        </p:nvSpPr>
        <p:spPr/>
        <p:txBody>
          <a:bodyPr/>
          <a:lstStyle/>
          <a:p>
            <a:r>
              <a:rPr lang="en-US" dirty="0"/>
              <a:t>Homework </a:t>
            </a:r>
            <a:endParaRPr lang="en-GB" dirty="0"/>
          </a:p>
        </p:txBody>
      </p:sp>
      <p:sp>
        <p:nvSpPr>
          <p:cNvPr id="3" name="Content Placeholder 2">
            <a:extLst>
              <a:ext uri="{FF2B5EF4-FFF2-40B4-BE49-F238E27FC236}">
                <a16:creationId xmlns:a16="http://schemas.microsoft.com/office/drawing/2014/main" id="{71F696B7-F62B-492C-B6E5-BF19CF79E651}"/>
              </a:ext>
            </a:extLst>
          </p:cNvPr>
          <p:cNvSpPr>
            <a:spLocks noGrp="1"/>
          </p:cNvSpPr>
          <p:nvPr>
            <p:ph idx="1"/>
          </p:nvPr>
        </p:nvSpPr>
        <p:spPr/>
        <p:txBody>
          <a:bodyPr/>
          <a:lstStyle/>
          <a:p>
            <a:pPr marL="0" indent="0" algn="ctr">
              <a:lnSpc>
                <a:spcPct val="115000"/>
              </a:lnSpc>
              <a:spcAft>
                <a:spcPts val="1000"/>
              </a:spcAft>
              <a:buNone/>
            </a:pPr>
            <a:r>
              <a:rPr lang="en-GB" sz="1800" b="1" u="sng" dirty="0">
                <a:effectLst/>
                <a:latin typeface="Comic Sans MS" panose="030F0702030302020204" pitchFamily="66" charset="0"/>
                <a:ea typeface="Calibri" panose="020F0502020204030204" pitchFamily="34" charset="0"/>
                <a:cs typeface="Times New Roman" panose="02020603050405020304" pitchFamily="18" charset="0"/>
              </a:rPr>
              <a:t>Blood vessels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3200" dirty="0">
                <a:effectLst/>
                <a:latin typeface="Comic Sans MS" panose="030F0702030302020204" pitchFamily="66" charset="0"/>
                <a:ea typeface="Calibri" panose="020F0502020204030204" pitchFamily="34" charset="0"/>
                <a:cs typeface="Times New Roman" panose="02020603050405020304" pitchFamily="18" charset="0"/>
              </a:rPr>
              <a:t>There are three main types of blood vessels:</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3200" dirty="0">
                <a:effectLst/>
                <a:latin typeface="Comic Sans MS" panose="030F0702030302020204" pitchFamily="66" charset="0"/>
                <a:ea typeface="Calibri" panose="020F0502020204030204" pitchFamily="34" charset="0"/>
                <a:cs typeface="Times New Roman" panose="02020603050405020304" pitchFamily="18" charset="0"/>
              </a:rPr>
              <a:t>1. Veins</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3200" dirty="0">
                <a:effectLst/>
                <a:latin typeface="Comic Sans MS" panose="030F0702030302020204" pitchFamily="66" charset="0"/>
                <a:ea typeface="Calibri" panose="020F0502020204030204" pitchFamily="34" charset="0"/>
                <a:cs typeface="Times New Roman" panose="02020603050405020304" pitchFamily="18" charset="0"/>
              </a:rPr>
              <a:t>2. Arteries</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3200" dirty="0">
                <a:effectLst/>
                <a:latin typeface="Comic Sans MS" panose="030F0702030302020204" pitchFamily="66" charset="0"/>
                <a:ea typeface="Calibri" panose="020F0502020204030204" pitchFamily="34" charset="0"/>
                <a:cs typeface="Times New Roman" panose="02020603050405020304" pitchFamily="18" charset="0"/>
              </a:rPr>
              <a:t>3. Capillaries </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4958729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46095-338C-4EAC-8A50-E83CF5A5A1E2}"/>
              </a:ext>
            </a:extLst>
          </p:cNvPr>
          <p:cNvSpPr>
            <a:spLocks noGrp="1"/>
          </p:cNvSpPr>
          <p:nvPr>
            <p:ph type="title"/>
          </p:nvPr>
        </p:nvSpPr>
        <p:spPr/>
        <p:txBody>
          <a:bodyPr>
            <a:normAutofit/>
          </a:bodyPr>
          <a:lstStyle/>
          <a:p>
            <a:pPr>
              <a:lnSpc>
                <a:spcPct val="115000"/>
              </a:lnSpc>
              <a:spcAft>
                <a:spcPts val="1000"/>
              </a:spcAft>
            </a:pPr>
            <a:r>
              <a:rPr lang="en-US" dirty="0"/>
              <a:t>Homework Continued</a:t>
            </a:r>
            <a:endParaRPr lang="en-GB" dirty="0"/>
          </a:p>
        </p:txBody>
      </p:sp>
      <p:sp>
        <p:nvSpPr>
          <p:cNvPr id="3" name="Content Placeholder 2">
            <a:extLst>
              <a:ext uri="{FF2B5EF4-FFF2-40B4-BE49-F238E27FC236}">
                <a16:creationId xmlns:a16="http://schemas.microsoft.com/office/drawing/2014/main" id="{7D16DF22-BFE6-4ACF-8D95-2A901D63DF94}"/>
              </a:ext>
            </a:extLst>
          </p:cNvPr>
          <p:cNvSpPr>
            <a:spLocks noGrp="1"/>
          </p:cNvSpPr>
          <p:nvPr>
            <p:ph idx="1"/>
          </p:nvPr>
        </p:nvSpPr>
        <p:spPr/>
        <p:txBody>
          <a:bodyPr/>
          <a:lstStyle/>
          <a:p>
            <a:pPr marL="0" indent="0">
              <a:buNone/>
            </a:pPr>
            <a:r>
              <a:rPr lang="en-GB" dirty="0">
                <a:effectLst/>
                <a:latin typeface="Comic Sans MS" panose="030F0702030302020204" pitchFamily="66" charset="0"/>
                <a:ea typeface="Calibri" panose="020F0502020204030204" pitchFamily="34" charset="0"/>
                <a:cs typeface="Times New Roman" panose="02020603050405020304" pitchFamily="18" charset="0"/>
              </a:rPr>
              <a:t>Arteries carry blood at high  </a:t>
            </a:r>
            <a:r>
              <a:rPr lang="en-GB" dirty="0">
                <a:solidFill>
                  <a:srgbClr val="FF0000"/>
                </a:solidFill>
                <a:effectLst/>
                <a:latin typeface="Comic Sans MS" panose="030F0702030302020204" pitchFamily="66" charset="0"/>
                <a:ea typeface="Calibri" panose="020F0502020204030204" pitchFamily="34" charset="0"/>
                <a:cs typeface="Times New Roman" panose="02020603050405020304" pitchFamily="18" charset="0"/>
              </a:rPr>
              <a:t>PRESSURE</a:t>
            </a:r>
            <a:r>
              <a:rPr lang="en-GB" dirty="0">
                <a:effectLst/>
                <a:latin typeface="Comic Sans MS" panose="030F0702030302020204" pitchFamily="66" charset="0"/>
                <a:ea typeface="Calibri" panose="020F0502020204030204" pitchFamily="34" charset="0"/>
                <a:cs typeface="Times New Roman" panose="02020603050405020304" pitchFamily="18" charset="0"/>
              </a:rPr>
              <a:t> away from the </a:t>
            </a:r>
            <a:r>
              <a:rPr lang="en-GB" dirty="0">
                <a:solidFill>
                  <a:srgbClr val="FF0000"/>
                </a:solidFill>
                <a:effectLst/>
                <a:latin typeface="Comic Sans MS" panose="030F0702030302020204" pitchFamily="66" charset="0"/>
                <a:ea typeface="Calibri" panose="020F0502020204030204" pitchFamily="34" charset="0"/>
                <a:cs typeface="Times New Roman" panose="02020603050405020304" pitchFamily="18" charset="0"/>
              </a:rPr>
              <a:t>HEART .</a:t>
            </a:r>
          </a:p>
          <a:p>
            <a:pPr marL="0" indent="0" algn="l">
              <a:buNone/>
            </a:pPr>
            <a:r>
              <a:rPr lang="en-US" b="0" i="0" dirty="0">
                <a:effectLst/>
                <a:latin typeface="-apple-system"/>
              </a:rPr>
              <a:t>The blood in most arteries is </a:t>
            </a:r>
            <a:r>
              <a:rPr lang="en-US" b="0" i="0" dirty="0">
                <a:solidFill>
                  <a:srgbClr val="FF0000"/>
                </a:solidFill>
                <a:effectLst/>
                <a:latin typeface="-apple-system"/>
              </a:rPr>
              <a:t>oxygenated</a:t>
            </a:r>
            <a:r>
              <a:rPr lang="en-US" b="0" i="0" dirty="0">
                <a:solidFill>
                  <a:srgbClr val="373A3C"/>
                </a:solidFill>
                <a:effectLst/>
                <a:latin typeface="-apple-system"/>
              </a:rPr>
              <a:t>  </a:t>
            </a:r>
            <a:r>
              <a:rPr lang="en-US" b="0" i="0" dirty="0">
                <a:solidFill>
                  <a:srgbClr val="003E5A"/>
                </a:solidFill>
                <a:effectLst/>
                <a:latin typeface="-apple-system"/>
              </a:rPr>
              <a:t>blood </a:t>
            </a:r>
            <a:r>
              <a:rPr lang="en-US" b="0" i="0" dirty="0">
                <a:solidFill>
                  <a:srgbClr val="373A3C"/>
                </a:solidFill>
                <a:effectLst/>
                <a:latin typeface="-apple-system"/>
              </a:rPr>
              <a:t> </a:t>
            </a:r>
            <a:r>
              <a:rPr lang="en-US" b="0" i="0" dirty="0">
                <a:solidFill>
                  <a:srgbClr val="FF0000"/>
                </a:solidFill>
                <a:effectLst/>
                <a:latin typeface="-apple-system"/>
              </a:rPr>
              <a:t>VEINS</a:t>
            </a:r>
            <a:r>
              <a:rPr lang="en-US" b="0" i="0" dirty="0">
                <a:solidFill>
                  <a:srgbClr val="373A3C"/>
                </a:solidFill>
                <a:effectLst/>
                <a:latin typeface="-apple-system"/>
              </a:rPr>
              <a:t>  </a:t>
            </a:r>
            <a:r>
              <a:rPr lang="en-US" b="0" i="0" dirty="0">
                <a:effectLst/>
                <a:latin typeface="-apple-system"/>
              </a:rPr>
              <a:t>drain the blood back from the tissue to the heart at lower pressure </a:t>
            </a:r>
            <a:r>
              <a:rPr lang="en-US" b="0" i="0" dirty="0" err="1">
                <a:effectLst/>
                <a:latin typeface="-apple-system"/>
              </a:rPr>
              <a:t>pressure</a:t>
            </a:r>
            <a:endParaRPr lang="en-US" b="0" i="0" dirty="0">
              <a:effectLst/>
              <a:latin typeface="-apple-system"/>
            </a:endParaRPr>
          </a:p>
          <a:p>
            <a:pPr marL="0" indent="0" algn="l">
              <a:buNone/>
            </a:pPr>
            <a:r>
              <a:rPr lang="en-US" b="0" i="0" dirty="0">
                <a:effectLst/>
                <a:latin typeface="-apple-system"/>
              </a:rPr>
              <a:t>Veins have </a:t>
            </a:r>
            <a:r>
              <a:rPr lang="en-US" b="0" i="0" dirty="0">
                <a:solidFill>
                  <a:srgbClr val="FF0000"/>
                </a:solidFill>
                <a:effectLst/>
                <a:latin typeface="-apple-system"/>
              </a:rPr>
              <a:t>THINER</a:t>
            </a:r>
            <a:r>
              <a:rPr lang="en-US" b="0" i="0" dirty="0">
                <a:solidFill>
                  <a:srgbClr val="373A3C"/>
                </a:solidFill>
                <a:effectLst/>
                <a:latin typeface="-apple-system"/>
              </a:rPr>
              <a:t> </a:t>
            </a:r>
            <a:r>
              <a:rPr lang="en-US" b="0" i="0" dirty="0">
                <a:effectLst/>
                <a:latin typeface="-apple-system"/>
              </a:rPr>
              <a:t>walls than arteries and carry </a:t>
            </a:r>
            <a:r>
              <a:rPr lang="en-US" b="0" i="0" dirty="0">
                <a:solidFill>
                  <a:srgbClr val="FF0000"/>
                </a:solidFill>
                <a:effectLst/>
                <a:latin typeface="-apple-system"/>
              </a:rPr>
              <a:t>deoxygenated</a:t>
            </a:r>
            <a:r>
              <a:rPr lang="en-US" b="0" i="0" dirty="0">
                <a:solidFill>
                  <a:srgbClr val="373A3C"/>
                </a:solidFill>
                <a:effectLst/>
                <a:latin typeface="-apple-system"/>
              </a:rPr>
              <a:t>  </a:t>
            </a:r>
            <a:r>
              <a:rPr lang="en-US" b="0" i="0" dirty="0">
                <a:effectLst/>
                <a:latin typeface="-apple-system"/>
              </a:rPr>
              <a:t>blood back to the heart.</a:t>
            </a:r>
          </a:p>
          <a:p>
            <a:pPr marL="0" indent="0">
              <a:buNone/>
            </a:pPr>
            <a:br>
              <a:rPr lang="en-GB" sz="2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Tree>
    <p:extLst>
      <p:ext uri="{BB962C8B-B14F-4D97-AF65-F5344CB8AC3E}">
        <p14:creationId xmlns:p14="http://schemas.microsoft.com/office/powerpoint/2010/main" val="38430592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EDF1D-086B-4A4A-A896-A72008A6063F}"/>
              </a:ext>
            </a:extLst>
          </p:cNvPr>
          <p:cNvSpPr>
            <a:spLocks noGrp="1"/>
          </p:cNvSpPr>
          <p:nvPr>
            <p:ph type="title"/>
          </p:nvPr>
        </p:nvSpPr>
        <p:spPr/>
        <p:txBody>
          <a:bodyPr/>
          <a:lstStyle/>
          <a:p>
            <a:r>
              <a:rPr lang="en-US" dirty="0"/>
              <a:t>Homework continued </a:t>
            </a:r>
            <a:endParaRPr lang="en-GB" dirty="0"/>
          </a:p>
        </p:txBody>
      </p:sp>
      <p:sp>
        <p:nvSpPr>
          <p:cNvPr id="3" name="Content Placeholder 2">
            <a:extLst>
              <a:ext uri="{FF2B5EF4-FFF2-40B4-BE49-F238E27FC236}">
                <a16:creationId xmlns:a16="http://schemas.microsoft.com/office/drawing/2014/main" id="{4F0E9C04-D918-4B02-9C2D-CBEBB3C56526}"/>
              </a:ext>
            </a:extLst>
          </p:cNvPr>
          <p:cNvSpPr>
            <a:spLocks noGrp="1"/>
          </p:cNvSpPr>
          <p:nvPr>
            <p:ph idx="1"/>
          </p:nvPr>
        </p:nvSpPr>
        <p:spPr/>
        <p:txBody>
          <a:bodyPr/>
          <a:lstStyle/>
          <a:p>
            <a:pPr marL="0" lvl="0" indent="0">
              <a:lnSpc>
                <a:spcPct val="115000"/>
              </a:lnSpc>
              <a:buNone/>
            </a:pPr>
            <a:r>
              <a:rPr lang="en-GB" dirty="0">
                <a:effectLst/>
                <a:latin typeface="Comic Sans MS" panose="030F0702030302020204" pitchFamily="66" charset="0"/>
                <a:ea typeface="Calibri" panose="020F0502020204030204" pitchFamily="34" charset="0"/>
                <a:cs typeface="Times New Roman" panose="02020603050405020304" pitchFamily="18" charset="0"/>
              </a:rPr>
              <a:t>Veins have </a:t>
            </a:r>
            <a:r>
              <a:rPr lang="en-GB" dirty="0">
                <a:solidFill>
                  <a:srgbClr val="FF0000"/>
                </a:solidFill>
                <a:effectLst/>
                <a:latin typeface="Comic Sans MS" panose="030F0702030302020204" pitchFamily="66" charset="0"/>
                <a:ea typeface="Calibri" panose="020F0502020204030204" pitchFamily="34" charset="0"/>
                <a:cs typeface="Times New Roman" panose="02020603050405020304" pitchFamily="18" charset="0"/>
              </a:rPr>
              <a:t>VALVES</a:t>
            </a:r>
            <a:r>
              <a:rPr lang="en-GB" dirty="0">
                <a:effectLst/>
                <a:latin typeface="Comic Sans MS" panose="030F0702030302020204" pitchFamily="66" charset="0"/>
                <a:ea typeface="Calibri" panose="020F0502020204030204" pitchFamily="34" charset="0"/>
                <a:cs typeface="Times New Roman" panose="02020603050405020304" pitchFamily="18" charset="0"/>
              </a:rPr>
              <a:t> to prevent the </a:t>
            </a:r>
            <a:r>
              <a:rPr lang="en-GB" dirty="0">
                <a:solidFill>
                  <a:srgbClr val="FF0000"/>
                </a:solidFill>
                <a:effectLst/>
                <a:latin typeface="Comic Sans MS" panose="030F0702030302020204" pitchFamily="66" charset="0"/>
                <a:ea typeface="Calibri" panose="020F0502020204030204" pitchFamily="34" charset="0"/>
                <a:cs typeface="Times New Roman" panose="02020603050405020304" pitchFamily="18" charset="0"/>
              </a:rPr>
              <a:t>BACKFLOW</a:t>
            </a:r>
            <a:r>
              <a:rPr lang="en-GB" dirty="0">
                <a:effectLst/>
                <a:latin typeface="Comic Sans MS" panose="030F0702030302020204" pitchFamily="66" charset="0"/>
                <a:ea typeface="Calibri" panose="020F0502020204030204" pitchFamily="34" charset="0"/>
                <a:cs typeface="Times New Roman" panose="02020603050405020304" pitchFamily="18" charset="0"/>
              </a:rPr>
              <a:t> of blood </a:t>
            </a:r>
            <a:r>
              <a:rPr lang="en-GB" dirty="0">
                <a:solidFill>
                  <a:srgbClr val="FF0000"/>
                </a:solidFill>
                <a:effectLst/>
                <a:latin typeface="Comic Sans MS" panose="030F0702030302020204" pitchFamily="66" charset="0"/>
                <a:ea typeface="Calibri" panose="020F0502020204030204" pitchFamily="34" charset="0"/>
                <a:cs typeface="Times New Roman" panose="02020603050405020304" pitchFamily="18" charset="0"/>
              </a:rPr>
              <a:t>Capillaries</a:t>
            </a:r>
            <a:r>
              <a:rPr lang="en-GB" dirty="0">
                <a:effectLst/>
                <a:latin typeface="Comic Sans MS" panose="030F0702030302020204" pitchFamily="66" charset="0"/>
                <a:ea typeface="Calibri" panose="020F0502020204030204" pitchFamily="34" charset="0"/>
                <a:cs typeface="Times New Roman" panose="02020603050405020304" pitchFamily="18" charset="0"/>
              </a:rPr>
              <a:t> are the smallest blood vessels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15000"/>
              </a:lnSpc>
              <a:spcAft>
                <a:spcPts val="1000"/>
              </a:spcAft>
              <a:buNone/>
            </a:pPr>
            <a:r>
              <a:rPr lang="en-GB" dirty="0">
                <a:effectLst/>
                <a:latin typeface="Comic Sans MS" panose="030F0702030302020204" pitchFamily="66" charset="0"/>
                <a:ea typeface="Calibri" panose="020F0502020204030204" pitchFamily="34" charset="0"/>
                <a:cs typeface="Times New Roman" panose="02020603050405020304" pitchFamily="18" charset="0"/>
              </a:rPr>
              <a:t>Capillaries are where gases are exchanged, including </a:t>
            </a:r>
            <a:r>
              <a:rPr lang="en-GB" dirty="0">
                <a:solidFill>
                  <a:srgbClr val="FF0000"/>
                </a:solidFill>
                <a:effectLst/>
                <a:latin typeface="Comic Sans MS" panose="030F0702030302020204" pitchFamily="66" charset="0"/>
                <a:ea typeface="Calibri" panose="020F0502020204030204" pitchFamily="34" charset="0"/>
                <a:cs typeface="Times New Roman" panose="02020603050405020304" pitchFamily="18" charset="0"/>
              </a:rPr>
              <a:t>Carbon dioxide </a:t>
            </a:r>
            <a:r>
              <a:rPr lang="en-GB" dirty="0">
                <a:effectLst/>
                <a:latin typeface="Comic Sans MS" panose="030F0702030302020204" pitchFamily="66" charset="0"/>
                <a:ea typeface="Calibri" panose="020F0502020204030204" pitchFamily="34" charset="0"/>
                <a:cs typeface="Times New Roman" panose="02020603050405020304" pitchFamily="18" charset="0"/>
              </a:rPr>
              <a:t>and </a:t>
            </a:r>
            <a:r>
              <a:rPr lang="en-GB" dirty="0">
                <a:solidFill>
                  <a:srgbClr val="FF0000"/>
                </a:solidFill>
                <a:effectLst/>
                <a:latin typeface="Comic Sans MS" panose="030F0702030302020204" pitchFamily="66" charset="0"/>
                <a:ea typeface="Calibri" panose="020F0502020204030204" pitchFamily="34" charset="0"/>
                <a:cs typeface="Times New Roman" panose="02020603050405020304" pitchFamily="18" charset="0"/>
              </a:rPr>
              <a:t>OXYGEN.</a:t>
            </a:r>
            <a:endParaRPr lang="en-GB" sz="18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2046062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able&#10;&#10;Description automatically generated">
            <a:extLst>
              <a:ext uri="{FF2B5EF4-FFF2-40B4-BE49-F238E27FC236}">
                <a16:creationId xmlns:a16="http://schemas.microsoft.com/office/drawing/2014/main" id="{60E1576C-C8CF-4CA7-877D-AC61F870488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8441" y="-184558"/>
            <a:ext cx="12230100" cy="9334500"/>
          </a:xfrm>
          <a:prstGeom prst="rect">
            <a:avLst/>
          </a:prstGeom>
        </p:spPr>
      </p:pic>
    </p:spTree>
    <p:extLst>
      <p:ext uri="{BB962C8B-B14F-4D97-AF65-F5344CB8AC3E}">
        <p14:creationId xmlns:p14="http://schemas.microsoft.com/office/powerpoint/2010/main" val="27773893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79A18ADD-11BE-41E9-86C4-AC1AA675D280}"/>
              </a:ext>
            </a:extLst>
          </p:cNvPr>
          <p:cNvSpPr>
            <a:spLocks noGrp="1"/>
          </p:cNvSpPr>
          <p:nvPr>
            <p:ph type="title"/>
          </p:nvPr>
        </p:nvSpPr>
        <p:spPr/>
        <p:txBody>
          <a:bodyPr/>
          <a:lstStyle/>
          <a:p>
            <a:r>
              <a:rPr lang="en-US" altLang="en-US"/>
              <a:t>The Heart and how it works. </a:t>
            </a:r>
            <a:endParaRPr lang="en-GB" altLang="en-US"/>
          </a:p>
        </p:txBody>
      </p:sp>
      <p:pic>
        <p:nvPicPr>
          <p:cNvPr id="4" name="Online Media 3" title="How the Heart Works 3D Video.flv">
            <a:hlinkClick r:id="" action="ppaction://media"/>
            <a:extLst>
              <a:ext uri="{FF2B5EF4-FFF2-40B4-BE49-F238E27FC236}">
                <a16:creationId xmlns:a16="http://schemas.microsoft.com/office/drawing/2014/main" id="{4D6CE8B6-56D8-4EE9-870D-B5E29DE3F59E}"/>
              </a:ext>
            </a:extLst>
          </p:cNvPr>
          <p:cNvPicPr>
            <a:picLocks noGrp="1" noRot="1" noChangeAspect="1"/>
          </p:cNvPicPr>
          <p:nvPr>
            <p:ph idx="1"/>
            <a:videoFile r:link="rId1"/>
          </p:nvPr>
        </p:nvPicPr>
        <p:blipFill>
          <a:blip r:embed="rId4"/>
          <a:stretch>
            <a:fillRect/>
          </a:stretch>
        </p:blipFill>
        <p:spPr>
          <a:xfrm>
            <a:off x="2228850" y="1825625"/>
            <a:ext cx="7735888" cy="4351338"/>
          </a:xfr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nodeType="clickPar">
                      <p:stCondLst>
                        <p:cond delay="0"/>
                      </p:stCondLst>
                      <p:childTnLst>
                        <p:par>
                          <p:cTn id="10" fill="hold" nodeType="withGroup">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0E47B25E-C76D-4E3D-B50D-150FA8BBBC76}"/>
              </a:ext>
            </a:extLst>
          </p:cNvPr>
          <p:cNvSpPr>
            <a:spLocks noGrp="1"/>
          </p:cNvSpPr>
          <p:nvPr>
            <p:ph type="title"/>
          </p:nvPr>
        </p:nvSpPr>
        <p:spPr/>
        <p:txBody>
          <a:bodyPr/>
          <a:lstStyle/>
          <a:p>
            <a:pPr eaLnBrk="1" hangingPunct="1"/>
            <a:r>
              <a:rPr lang="en-US" altLang="en-US"/>
              <a:t>The Cardiovascular System</a:t>
            </a:r>
          </a:p>
        </p:txBody>
      </p:sp>
      <p:sp>
        <p:nvSpPr>
          <p:cNvPr id="8195" name="Rectangle 3">
            <a:extLst>
              <a:ext uri="{FF2B5EF4-FFF2-40B4-BE49-F238E27FC236}">
                <a16:creationId xmlns:a16="http://schemas.microsoft.com/office/drawing/2014/main" id="{26D668DF-DE1F-4098-8AFE-36DD523D8B08}"/>
              </a:ext>
            </a:extLst>
          </p:cNvPr>
          <p:cNvSpPr>
            <a:spLocks noGrp="1"/>
          </p:cNvSpPr>
          <p:nvPr>
            <p:ph type="body" sz="half" idx="1"/>
          </p:nvPr>
        </p:nvSpPr>
        <p:spPr>
          <a:xfrm>
            <a:off x="1752600" y="1295400"/>
            <a:ext cx="4724400" cy="5257800"/>
          </a:xfrm>
        </p:spPr>
        <p:txBody>
          <a:bodyPr/>
          <a:lstStyle/>
          <a:p>
            <a:pPr marL="0" indent="0"/>
            <a:r>
              <a:rPr lang="en-US" altLang="en-US"/>
              <a:t>Three Major Elements – Heart, Blood Vessels, &amp; Blood</a:t>
            </a:r>
          </a:p>
          <a:p>
            <a:pPr marL="457200" lvl="1" indent="0"/>
            <a:r>
              <a:rPr lang="en-US" altLang="en-US"/>
              <a:t>1.  </a:t>
            </a:r>
            <a:r>
              <a:rPr lang="en-US" altLang="en-US">
                <a:solidFill>
                  <a:schemeClr val="folHlink"/>
                </a:solidFill>
              </a:rPr>
              <a:t>The Heart</a:t>
            </a:r>
            <a:r>
              <a:rPr lang="en-US" altLang="en-US"/>
              <a:t>- cardiac muscle tissue</a:t>
            </a:r>
          </a:p>
          <a:p>
            <a:pPr marL="457200" lvl="1" indent="0"/>
            <a:r>
              <a:rPr lang="en-US" altLang="en-US"/>
              <a:t>highly interconnected cells</a:t>
            </a:r>
          </a:p>
          <a:p>
            <a:pPr marL="457200" lvl="1" indent="0"/>
            <a:r>
              <a:rPr lang="en-US" altLang="en-US"/>
              <a:t>four chambers</a:t>
            </a:r>
          </a:p>
          <a:p>
            <a:pPr marL="914400" lvl="2" indent="0"/>
            <a:r>
              <a:rPr lang="en-US" altLang="en-US"/>
              <a:t>Right atrium</a:t>
            </a:r>
          </a:p>
          <a:p>
            <a:pPr marL="914400" lvl="2" indent="0"/>
            <a:r>
              <a:rPr lang="en-US" altLang="en-US"/>
              <a:t>Right ventricle</a:t>
            </a:r>
          </a:p>
          <a:p>
            <a:pPr marL="914400" lvl="2" indent="0"/>
            <a:r>
              <a:rPr lang="en-US" altLang="en-US"/>
              <a:t>Left atrium</a:t>
            </a:r>
          </a:p>
          <a:p>
            <a:pPr marL="914400" lvl="2" indent="0"/>
            <a:r>
              <a:rPr lang="en-US" altLang="en-US"/>
              <a:t>Left ventricle</a:t>
            </a:r>
          </a:p>
        </p:txBody>
      </p:sp>
      <p:pic>
        <p:nvPicPr>
          <p:cNvPr id="8196" name="Picture 9" descr="1">
            <a:extLst>
              <a:ext uri="{FF2B5EF4-FFF2-40B4-BE49-F238E27FC236}">
                <a16:creationId xmlns:a16="http://schemas.microsoft.com/office/drawing/2014/main" id="{EFCB3C31-B839-4295-AF73-165092AA7CF1}"/>
              </a:ext>
            </a:extLst>
          </p:cNvPr>
          <p:cNvPicPr>
            <a:picLocks noGrp="1" noChangeAspect="1" noChangeArrowheads="1"/>
          </p:cNvPicPr>
          <p:nvPr>
            <p:ph type="chart" sz="half" idx="2"/>
          </p:nvPr>
        </p:nvPicPr>
        <p:blipFill>
          <a:blip r:embed="rId3">
            <a:extLst>
              <a:ext uri="{28A0092B-C50C-407E-A947-70E740481C1C}">
                <a14:useLocalDpi xmlns:a14="http://schemas.microsoft.com/office/drawing/2010/main" val="0"/>
              </a:ext>
            </a:extLst>
          </a:blip>
          <a:srcRect/>
          <a:stretch>
            <a:fillRect/>
          </a:stretch>
        </p:blipFill>
        <p:spPr>
          <a:xfrm>
            <a:off x="6286500" y="2051050"/>
            <a:ext cx="4381500" cy="3746500"/>
          </a:xfrm>
          <a:noFill/>
          <a:extLs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fade thruBlk="1"/>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3">
            <a:extLst>
              <a:ext uri="{FF2B5EF4-FFF2-40B4-BE49-F238E27FC236}">
                <a16:creationId xmlns:a16="http://schemas.microsoft.com/office/drawing/2014/main" id="{624AC10B-7A1D-43C0-81B4-36BDADB5E64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3000"/>
          <a:stretch>
            <a:fillRect/>
          </a:stretch>
        </p:blipFill>
        <p:spPr bwMode="auto">
          <a:xfrm>
            <a:off x="1981200" y="228600"/>
            <a:ext cx="8305800" cy="622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3" name="Rectangle 5">
            <a:extLst>
              <a:ext uri="{FF2B5EF4-FFF2-40B4-BE49-F238E27FC236}">
                <a16:creationId xmlns:a16="http://schemas.microsoft.com/office/drawing/2014/main" id="{70427B1B-A1DE-4793-A93A-319FC0AA04E2}"/>
              </a:ext>
            </a:extLst>
          </p:cNvPr>
          <p:cNvSpPr>
            <a:spLocks noGrp="1"/>
          </p:cNvSpPr>
          <p:nvPr>
            <p:ph idx="1"/>
          </p:nvPr>
        </p:nvSpPr>
        <p:spPr/>
        <p:txBody>
          <a:bodyPr/>
          <a:lstStyle/>
          <a:p>
            <a:pPr lvl="1" eaLnBrk="1" hangingPunct="1"/>
            <a:endParaRPr lang="en-US" altLang="en-US"/>
          </a:p>
          <a:p>
            <a:pPr lvl="1" eaLnBrk="1" hangingPunct="1"/>
            <a:endParaRPr lang="en-US" alt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EBEAD046-C1AE-4A0A-AB2F-6BDE92630DC8}"/>
              </a:ext>
            </a:extLst>
          </p:cNvPr>
          <p:cNvSpPr>
            <a:spLocks noGrp="1"/>
          </p:cNvSpPr>
          <p:nvPr>
            <p:ph type="title"/>
          </p:nvPr>
        </p:nvSpPr>
        <p:spPr>
          <a:xfrm>
            <a:off x="2209800" y="76200"/>
            <a:ext cx="7772400" cy="1143000"/>
          </a:xfrm>
        </p:spPr>
        <p:txBody>
          <a:bodyPr/>
          <a:lstStyle/>
          <a:p>
            <a:pPr eaLnBrk="1" hangingPunct="1"/>
            <a:r>
              <a:rPr lang="en-US" altLang="en-US"/>
              <a:t>Blood Flow Through Heart</a:t>
            </a:r>
          </a:p>
        </p:txBody>
      </p:sp>
      <p:pic>
        <p:nvPicPr>
          <p:cNvPr id="18435" name="Picture 3" descr="20_10a">
            <a:extLst>
              <a:ext uri="{FF2B5EF4-FFF2-40B4-BE49-F238E27FC236}">
                <a16:creationId xmlns:a16="http://schemas.microsoft.com/office/drawing/2014/main" id="{93EA6B39-A550-4FCC-B3AE-51408AC2CB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76400" y="1905000"/>
            <a:ext cx="4343400" cy="3257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6" name="Picture 4" descr="20_10b">
            <a:extLst>
              <a:ext uri="{FF2B5EF4-FFF2-40B4-BE49-F238E27FC236}">
                <a16:creationId xmlns:a16="http://schemas.microsoft.com/office/drawing/2014/main" id="{1954D868-CB17-4DF1-A3CD-8CB96333D27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72200" y="1905000"/>
            <a:ext cx="4343400" cy="3257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E1F10A8B-2A5E-410F-8148-AD6BB132B6F3}"/>
              </a:ext>
            </a:extLst>
          </p:cNvPr>
          <p:cNvSpPr>
            <a:spLocks noGrp="1"/>
          </p:cNvSpPr>
          <p:nvPr>
            <p:ph type="title"/>
          </p:nvPr>
        </p:nvSpPr>
        <p:spPr>
          <a:xfrm>
            <a:off x="2209800" y="76200"/>
            <a:ext cx="7772400" cy="1143000"/>
          </a:xfrm>
        </p:spPr>
        <p:txBody>
          <a:bodyPr/>
          <a:lstStyle/>
          <a:p>
            <a:pPr eaLnBrk="1" hangingPunct="1"/>
            <a:r>
              <a:rPr lang="en-US" altLang="en-US"/>
              <a:t>Conducting System of Heart</a:t>
            </a:r>
          </a:p>
        </p:txBody>
      </p:sp>
      <p:pic>
        <p:nvPicPr>
          <p:cNvPr id="21507" name="Picture 3" descr="20_13">
            <a:extLst>
              <a:ext uri="{FF2B5EF4-FFF2-40B4-BE49-F238E27FC236}">
                <a16:creationId xmlns:a16="http://schemas.microsoft.com/office/drawing/2014/main" id="{BC0BC05A-A6B1-4408-B56F-A9F999CD04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43200" y="1295400"/>
            <a:ext cx="6858000" cy="514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ormAutofit/>
          </a:bodyPr>
          <a:lstStyle/>
          <a:p>
            <a:r>
              <a:rPr lang="en-US" sz="2800" dirty="0"/>
              <a:t>            </a:t>
            </a:r>
            <a:r>
              <a:rPr lang="en-US" sz="2800" dirty="0">
                <a:solidFill>
                  <a:srgbClr val="7030A0"/>
                </a:solidFill>
              </a:rPr>
              <a:t>Effects of High Blood Pressure on Body</a:t>
            </a:r>
            <a:endParaRPr lang="en-GB" sz="2800" dirty="0">
              <a:solidFill>
                <a:srgbClr val="7030A0"/>
              </a:solidFill>
            </a:endParaRPr>
          </a:p>
        </p:txBody>
      </p:sp>
      <p:sp>
        <p:nvSpPr>
          <p:cNvPr id="8195" name="Rectangle 3"/>
          <p:cNvSpPr>
            <a:spLocks noGrp="1" noChangeArrowheads="1"/>
          </p:cNvSpPr>
          <p:nvPr>
            <p:ph idx="1"/>
          </p:nvPr>
        </p:nvSpPr>
        <p:spPr>
          <a:xfrm>
            <a:off x="3786189" y="1792289"/>
            <a:ext cx="3965575" cy="4333875"/>
          </a:xfrm>
        </p:spPr>
        <p:txBody>
          <a:bodyPr>
            <a:normAutofit/>
          </a:bodyPr>
          <a:lstStyle/>
          <a:p>
            <a:r>
              <a:rPr lang="en-US" sz="3600" dirty="0">
                <a:solidFill>
                  <a:srgbClr val="7030A0"/>
                </a:solidFill>
              </a:rPr>
              <a:t>Hardening of the arteries</a:t>
            </a:r>
          </a:p>
          <a:p>
            <a:r>
              <a:rPr lang="en-US" sz="3600" dirty="0">
                <a:solidFill>
                  <a:srgbClr val="7030A0"/>
                </a:solidFill>
              </a:rPr>
              <a:t>Stroke</a:t>
            </a:r>
          </a:p>
          <a:p>
            <a:r>
              <a:rPr lang="en-US" sz="3600" dirty="0">
                <a:solidFill>
                  <a:srgbClr val="7030A0"/>
                </a:solidFill>
              </a:rPr>
              <a:t>Heart attack</a:t>
            </a:r>
          </a:p>
          <a:p>
            <a:r>
              <a:rPr lang="en-US" sz="3600" dirty="0">
                <a:solidFill>
                  <a:srgbClr val="7030A0"/>
                </a:solidFill>
              </a:rPr>
              <a:t>Kidney damage</a:t>
            </a:r>
          </a:p>
          <a:p>
            <a:r>
              <a:rPr lang="en-US" sz="3600" dirty="0">
                <a:solidFill>
                  <a:srgbClr val="7030A0"/>
                </a:solidFill>
              </a:rPr>
              <a:t>Blindness</a:t>
            </a:r>
            <a:endParaRPr lang="en-GB" sz="3600" dirty="0">
              <a:solidFill>
                <a:srgbClr val="7030A0"/>
              </a:solidFill>
            </a:endParaRPr>
          </a:p>
        </p:txBody>
      </p:sp>
      <p:pic>
        <p:nvPicPr>
          <p:cNvPr id="8196" name="Picture 4"/>
          <p:cNvPicPr>
            <a:picLocks noChangeAspect="1" noChangeArrowheads="1"/>
          </p:cNvPicPr>
          <p:nvPr/>
        </p:nvPicPr>
        <p:blipFill>
          <a:blip r:embed="rId3" cstate="print"/>
          <a:srcRect/>
          <a:stretch>
            <a:fillRect/>
          </a:stretch>
        </p:blipFill>
        <p:spPr bwMode="auto">
          <a:xfrm>
            <a:off x="1991545" y="1947580"/>
            <a:ext cx="1296144" cy="2195820"/>
          </a:xfrm>
          <a:prstGeom prst="rect">
            <a:avLst/>
          </a:prstGeom>
          <a:noFill/>
          <a:ln w="9525">
            <a:noFill/>
            <a:miter lim="800000"/>
            <a:headEnd/>
            <a:tailEnd/>
          </a:ln>
          <a:effectLst/>
        </p:spPr>
      </p:pic>
      <p:pic>
        <p:nvPicPr>
          <p:cNvPr id="8197" name="Picture 5"/>
          <p:cNvPicPr>
            <a:picLocks noChangeAspect="1" noChangeArrowheads="1"/>
          </p:cNvPicPr>
          <p:nvPr/>
        </p:nvPicPr>
        <p:blipFill>
          <a:blip r:embed="rId4" cstate="print"/>
          <a:srcRect/>
          <a:stretch>
            <a:fillRect/>
          </a:stretch>
        </p:blipFill>
        <p:spPr bwMode="auto">
          <a:xfrm>
            <a:off x="1905001" y="4114800"/>
            <a:ext cx="1528763" cy="2514600"/>
          </a:xfrm>
          <a:prstGeom prst="rect">
            <a:avLst/>
          </a:prstGeom>
          <a:noFill/>
          <a:ln w="9525">
            <a:noFill/>
            <a:miter lim="800000"/>
            <a:headEnd/>
            <a:tailEnd/>
          </a:ln>
          <a:effectLst/>
        </p:spPr>
      </p:pic>
      <p:pic>
        <p:nvPicPr>
          <p:cNvPr id="8198" name="Picture 6"/>
          <p:cNvPicPr>
            <a:picLocks noChangeAspect="1" noChangeArrowheads="1"/>
          </p:cNvPicPr>
          <p:nvPr/>
        </p:nvPicPr>
        <p:blipFill>
          <a:blip r:embed="rId5" cstate="print"/>
          <a:srcRect/>
          <a:stretch>
            <a:fillRect/>
          </a:stretch>
        </p:blipFill>
        <p:spPr bwMode="auto">
          <a:xfrm>
            <a:off x="6781801" y="5029200"/>
            <a:ext cx="1554163" cy="1828800"/>
          </a:xfrm>
          <a:prstGeom prst="rect">
            <a:avLst/>
          </a:prstGeom>
          <a:noFill/>
          <a:ln w="9525">
            <a:noFill/>
            <a:miter lim="800000"/>
            <a:headEnd/>
            <a:tailEnd/>
          </a:ln>
          <a:effectLst/>
        </p:spPr>
      </p:pic>
      <p:pic>
        <p:nvPicPr>
          <p:cNvPr id="8199" name="Picture 7"/>
          <p:cNvPicPr>
            <a:picLocks noChangeAspect="1" noChangeArrowheads="1"/>
          </p:cNvPicPr>
          <p:nvPr/>
        </p:nvPicPr>
        <p:blipFill>
          <a:blip r:embed="rId6" cstate="print"/>
          <a:srcRect/>
          <a:stretch>
            <a:fillRect/>
          </a:stretch>
        </p:blipFill>
        <p:spPr bwMode="auto">
          <a:xfrm>
            <a:off x="8686801" y="3657600"/>
            <a:ext cx="1393825" cy="2362200"/>
          </a:xfrm>
          <a:prstGeom prst="rect">
            <a:avLst/>
          </a:prstGeom>
          <a:noFill/>
          <a:ln w="9525">
            <a:noFill/>
            <a:miter lim="800000"/>
            <a:headEnd/>
            <a:tailEnd/>
          </a:ln>
          <a:effectLst/>
        </p:spPr>
      </p:pic>
      <p:pic>
        <p:nvPicPr>
          <p:cNvPr id="8200" name="Picture 8"/>
          <p:cNvPicPr>
            <a:picLocks noChangeAspect="1" noChangeArrowheads="1"/>
          </p:cNvPicPr>
          <p:nvPr/>
        </p:nvPicPr>
        <p:blipFill>
          <a:blip r:embed="rId7" cstate="print"/>
          <a:srcRect/>
          <a:stretch>
            <a:fillRect/>
          </a:stretch>
        </p:blipFill>
        <p:spPr bwMode="auto">
          <a:xfrm>
            <a:off x="8305801" y="1295400"/>
            <a:ext cx="1393825" cy="2362200"/>
          </a:xfrm>
          <a:prstGeom prst="rect">
            <a:avLst/>
          </a:prstGeom>
          <a:noFill/>
          <a:ln w="9525">
            <a:noFill/>
            <a:miter lim="800000"/>
            <a:headEnd/>
            <a:tailEnd/>
          </a:ln>
          <a:effectLst/>
        </p:spPr>
      </p:pic>
      <p:sp>
        <p:nvSpPr>
          <p:cNvPr id="10" name="Cloud Callout 9"/>
          <p:cNvSpPr/>
          <p:nvPr/>
        </p:nvSpPr>
        <p:spPr>
          <a:xfrm>
            <a:off x="1775520" y="0"/>
            <a:ext cx="1656184" cy="1556792"/>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rgbClr val="F8F8F8"/>
                </a:solidFill>
              </a:rPr>
              <a:t>Food for thought</a:t>
            </a:r>
          </a:p>
          <a:p>
            <a:pPr algn="ctr"/>
            <a:endParaRPr lang="en-GB" dirty="0"/>
          </a:p>
        </p:txBody>
      </p:sp>
    </p:spTree>
    <p:extLst>
      <p:ext uri="{BB962C8B-B14F-4D97-AF65-F5344CB8AC3E}">
        <p14:creationId xmlns:p14="http://schemas.microsoft.com/office/powerpoint/2010/main" val="2602960567"/>
      </p:ext>
    </p:extLst>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99656" y="476672"/>
            <a:ext cx="7211144" cy="940966"/>
          </a:xfrm>
        </p:spPr>
        <p:txBody>
          <a:bodyPr>
            <a:noAutofit/>
          </a:bodyPr>
          <a:lstStyle/>
          <a:p>
            <a:r>
              <a:rPr lang="en-GB" sz="2400" dirty="0">
                <a:solidFill>
                  <a:srgbClr val="7030A0"/>
                </a:solidFill>
              </a:rPr>
              <a:t>An adult’s blood pressure is considered high when the readings are greater than 140 mm Hg systolic or 90 mm Hg diastolic (BHS, 2004)</a:t>
            </a:r>
          </a:p>
        </p:txBody>
      </p:sp>
      <p:sp>
        <p:nvSpPr>
          <p:cNvPr id="3" name="Content Placeholder 2"/>
          <p:cNvSpPr>
            <a:spLocks noGrp="1"/>
          </p:cNvSpPr>
          <p:nvPr>
            <p:ph sz="half" idx="1"/>
          </p:nvPr>
        </p:nvSpPr>
        <p:spPr>
          <a:xfrm>
            <a:off x="2438400" y="1772816"/>
            <a:ext cx="3749040" cy="4246984"/>
          </a:xfrm>
        </p:spPr>
        <p:txBody>
          <a:bodyPr>
            <a:normAutofit fontScale="77500" lnSpcReduction="20000"/>
          </a:bodyPr>
          <a:lstStyle/>
          <a:p>
            <a:pPr>
              <a:buNone/>
            </a:pPr>
            <a:r>
              <a:rPr lang="en-GB" sz="3100" b="1" u="sng" dirty="0">
                <a:solidFill>
                  <a:srgbClr val="FF0000"/>
                </a:solidFill>
              </a:rPr>
              <a:t>Non-modifiable Risk Factors:</a:t>
            </a:r>
          </a:p>
          <a:p>
            <a:r>
              <a:rPr lang="en-GB" sz="3100" dirty="0">
                <a:solidFill>
                  <a:srgbClr val="7030A0"/>
                </a:solidFill>
              </a:rPr>
              <a:t>Age</a:t>
            </a:r>
          </a:p>
          <a:p>
            <a:r>
              <a:rPr lang="en-GB" sz="3100" dirty="0">
                <a:solidFill>
                  <a:srgbClr val="7030A0"/>
                </a:solidFill>
              </a:rPr>
              <a:t> male sex</a:t>
            </a:r>
          </a:p>
          <a:p>
            <a:r>
              <a:rPr lang="en-GB" sz="3100" dirty="0">
                <a:solidFill>
                  <a:srgbClr val="7030A0"/>
                </a:solidFill>
              </a:rPr>
              <a:t> family history</a:t>
            </a:r>
          </a:p>
          <a:p>
            <a:r>
              <a:rPr lang="en-GB" sz="3100" dirty="0">
                <a:solidFill>
                  <a:srgbClr val="7030A0"/>
                </a:solidFill>
              </a:rPr>
              <a:t>Primary cause of raised cholesterol (genetic)</a:t>
            </a:r>
          </a:p>
          <a:p>
            <a:r>
              <a:rPr lang="en-GB" sz="3100" dirty="0">
                <a:solidFill>
                  <a:srgbClr val="7030A0"/>
                </a:solidFill>
              </a:rPr>
              <a:t>diabetes mellitus (autoimmune)</a:t>
            </a:r>
          </a:p>
          <a:p>
            <a:pPr lvl="1"/>
            <a:endParaRPr lang="en-GB" dirty="0"/>
          </a:p>
          <a:p>
            <a:endParaRPr lang="en-GB" dirty="0">
              <a:solidFill>
                <a:srgbClr val="C00000"/>
              </a:solidFill>
            </a:endParaRPr>
          </a:p>
        </p:txBody>
      </p:sp>
      <p:sp>
        <p:nvSpPr>
          <p:cNvPr id="4" name="Content Placeholder 3"/>
          <p:cNvSpPr>
            <a:spLocks noGrp="1"/>
          </p:cNvSpPr>
          <p:nvPr>
            <p:ph sz="half" idx="2"/>
          </p:nvPr>
        </p:nvSpPr>
        <p:spPr>
          <a:xfrm>
            <a:off x="6457950" y="1772816"/>
            <a:ext cx="3749040" cy="4246984"/>
          </a:xfrm>
        </p:spPr>
        <p:txBody>
          <a:bodyPr>
            <a:normAutofit fontScale="77500" lnSpcReduction="20000"/>
          </a:bodyPr>
          <a:lstStyle/>
          <a:p>
            <a:pPr>
              <a:buNone/>
            </a:pPr>
            <a:r>
              <a:rPr lang="en-GB" sz="3000" b="1" u="sng" dirty="0">
                <a:solidFill>
                  <a:srgbClr val="FF0000"/>
                </a:solidFill>
              </a:rPr>
              <a:t>Modifiable Risk Factors</a:t>
            </a:r>
          </a:p>
          <a:p>
            <a:r>
              <a:rPr lang="en-GB" sz="3000" dirty="0">
                <a:solidFill>
                  <a:srgbClr val="7030A0"/>
                </a:solidFill>
              </a:rPr>
              <a:t>Excess alcohol (43 units/day)</a:t>
            </a:r>
          </a:p>
          <a:p>
            <a:r>
              <a:rPr lang="en-GB" sz="3000" dirty="0">
                <a:solidFill>
                  <a:srgbClr val="7030A0"/>
                </a:solidFill>
              </a:rPr>
              <a:t>Excess salt intake</a:t>
            </a:r>
          </a:p>
          <a:p>
            <a:r>
              <a:rPr lang="en-GB" sz="3000" dirty="0">
                <a:solidFill>
                  <a:srgbClr val="7030A0"/>
                </a:solidFill>
              </a:rPr>
              <a:t>Lack of exercise</a:t>
            </a:r>
          </a:p>
          <a:p>
            <a:r>
              <a:rPr lang="en-GB" sz="3000" dirty="0">
                <a:solidFill>
                  <a:srgbClr val="7030A0"/>
                </a:solidFill>
              </a:rPr>
              <a:t>Environmental stress</a:t>
            </a:r>
          </a:p>
          <a:p>
            <a:r>
              <a:rPr lang="en-GB" sz="3000" dirty="0">
                <a:solidFill>
                  <a:srgbClr val="7030A0"/>
                </a:solidFill>
              </a:rPr>
              <a:t>smoking</a:t>
            </a:r>
          </a:p>
          <a:p>
            <a:r>
              <a:rPr lang="en-GB" sz="3000" dirty="0">
                <a:solidFill>
                  <a:srgbClr val="7030A0"/>
                </a:solidFill>
              </a:rPr>
              <a:t>Overweight (obesity) </a:t>
            </a:r>
          </a:p>
          <a:p>
            <a:r>
              <a:rPr lang="en-GB" sz="3000" dirty="0">
                <a:solidFill>
                  <a:srgbClr val="7030A0"/>
                </a:solidFill>
              </a:rPr>
              <a:t>Type II -Diabetes </a:t>
            </a:r>
          </a:p>
          <a:p>
            <a:pPr>
              <a:buNone/>
            </a:pPr>
            <a:r>
              <a:rPr lang="en-GB" sz="3000" dirty="0">
                <a:solidFill>
                  <a:srgbClr val="7030A0"/>
                </a:solidFill>
              </a:rPr>
              <a:t>(Type II can often coexists with obesity, dyslipidaemia, hypertension)</a:t>
            </a:r>
          </a:p>
          <a:p>
            <a:pPr lvl="1"/>
            <a:endParaRPr lang="en-GB" dirty="0"/>
          </a:p>
          <a:p>
            <a:endParaRPr lang="en-GB" dirty="0"/>
          </a:p>
        </p:txBody>
      </p:sp>
      <p:sp>
        <p:nvSpPr>
          <p:cNvPr id="6" name="Cloud Callout 5"/>
          <p:cNvSpPr/>
          <p:nvPr/>
        </p:nvSpPr>
        <p:spPr>
          <a:xfrm>
            <a:off x="1524000" y="0"/>
            <a:ext cx="1512168" cy="1368152"/>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rgbClr val="F8F8F8"/>
                </a:solidFill>
              </a:rPr>
              <a:t>Food for thought</a:t>
            </a:r>
          </a:p>
          <a:p>
            <a:pPr algn="ctr"/>
            <a:endParaRPr lang="en-GB" dirty="0"/>
          </a:p>
        </p:txBody>
      </p:sp>
    </p:spTree>
    <p:extLst>
      <p:ext uri="{BB962C8B-B14F-4D97-AF65-F5344CB8AC3E}">
        <p14:creationId xmlns:p14="http://schemas.microsoft.com/office/powerpoint/2010/main" val="2256300128"/>
      </p:ext>
    </p:extLst>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234" name="Rectangle 2"/>
          <p:cNvSpPr>
            <a:spLocks noGrp="1" noChangeArrowheads="1"/>
          </p:cNvSpPr>
          <p:nvPr>
            <p:ph type="title"/>
          </p:nvPr>
        </p:nvSpPr>
        <p:spPr>
          <a:xfrm>
            <a:off x="686834" y="1153572"/>
            <a:ext cx="3200400" cy="4461163"/>
          </a:xfrm>
        </p:spPr>
        <p:txBody>
          <a:bodyPr>
            <a:normAutofit/>
          </a:bodyPr>
          <a:lstStyle/>
          <a:p>
            <a:r>
              <a:rPr lang="en-US">
                <a:solidFill>
                  <a:srgbClr val="FFFFFF"/>
                </a:solidFill>
              </a:rPr>
              <a:t>Arterial Blood Pressure</a:t>
            </a:r>
          </a:p>
        </p:txBody>
      </p:sp>
      <p:sp>
        <p:nvSpPr>
          <p:cNvPr id="76" name="Arc 7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95235" name="Rectangle 3"/>
          <p:cNvSpPr>
            <a:spLocks noGrp="1" noChangeArrowheads="1"/>
          </p:cNvSpPr>
          <p:nvPr>
            <p:ph idx="1"/>
          </p:nvPr>
        </p:nvSpPr>
        <p:spPr>
          <a:xfrm>
            <a:off x="4447308" y="591344"/>
            <a:ext cx="6906491" cy="5585619"/>
          </a:xfrm>
        </p:spPr>
        <p:txBody>
          <a:bodyPr anchor="ctr">
            <a:normAutofit/>
          </a:bodyPr>
          <a:lstStyle/>
          <a:p>
            <a:r>
              <a:rPr lang="en-US"/>
              <a:t>Expressed as systolic/diastolic</a:t>
            </a:r>
          </a:p>
          <a:p>
            <a:r>
              <a:rPr lang="en-US"/>
              <a:t>Adult</a:t>
            </a:r>
          </a:p>
          <a:p>
            <a:pPr lvl="1"/>
            <a:r>
              <a:rPr lang="en-US"/>
              <a:t>Normal – 120/80 mmHg</a:t>
            </a:r>
          </a:p>
          <a:p>
            <a:pPr lvl="1"/>
            <a:r>
              <a:rPr lang="en-US"/>
              <a:t>High – 140/90 mmHg</a:t>
            </a:r>
          </a:p>
          <a:p>
            <a:r>
              <a:rPr lang="en-US"/>
              <a:t>Systolic pressure (top number)</a:t>
            </a:r>
          </a:p>
          <a:p>
            <a:pPr lvl="1"/>
            <a:r>
              <a:rPr lang="en-US"/>
              <a:t>Pressure generated during ventricular contraction</a:t>
            </a:r>
          </a:p>
          <a:p>
            <a:r>
              <a:rPr lang="en-US"/>
              <a:t>Diastolic pressure</a:t>
            </a:r>
          </a:p>
          <a:p>
            <a:pPr lvl="1"/>
            <a:r>
              <a:rPr lang="en-US"/>
              <a:t>Pressure during cardiac relaxation</a:t>
            </a:r>
          </a:p>
          <a:p>
            <a:pPr lvl="1"/>
            <a:endParaRPr lang="en-US"/>
          </a:p>
          <a:p>
            <a:pPr lvl="1">
              <a:buNone/>
            </a:pPr>
            <a:endParaRPr lang="en-US"/>
          </a:p>
          <a:p>
            <a:pPr lvl="1">
              <a:buNone/>
            </a:pPr>
            <a:endParaRPr lang="en-US"/>
          </a:p>
          <a:p>
            <a:pPr lvl="1">
              <a:buNone/>
            </a:pPr>
            <a:endParaRPr lang="en-US"/>
          </a:p>
        </p:txBody>
      </p:sp>
    </p:spTree>
    <p:extLst>
      <p:ext uri="{BB962C8B-B14F-4D97-AF65-F5344CB8AC3E}">
        <p14:creationId xmlns:p14="http://schemas.microsoft.com/office/powerpoint/2010/main" val="55642928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10895C5E-2FC0-4D6C-A00C-9B55DF99F420}"/>
              </a:ext>
            </a:extLst>
          </p:cNvPr>
          <p:cNvSpPr>
            <a:spLocks noGrp="1"/>
          </p:cNvSpPr>
          <p:nvPr>
            <p:ph type="title"/>
          </p:nvPr>
        </p:nvSpPr>
        <p:spPr>
          <a:xfrm>
            <a:off x="2209800" y="76200"/>
            <a:ext cx="7772400" cy="1143000"/>
          </a:xfrm>
        </p:spPr>
        <p:txBody>
          <a:bodyPr/>
          <a:lstStyle/>
          <a:p>
            <a:pPr eaLnBrk="1" hangingPunct="1"/>
            <a:r>
              <a:rPr lang="en-US" altLang="en-US"/>
              <a:t>Mean Arterial Pressure (MAP)</a:t>
            </a:r>
          </a:p>
        </p:txBody>
      </p:sp>
      <p:sp>
        <p:nvSpPr>
          <p:cNvPr id="162819" name="Rectangle 3">
            <a:extLst>
              <a:ext uri="{FF2B5EF4-FFF2-40B4-BE49-F238E27FC236}">
                <a16:creationId xmlns:a16="http://schemas.microsoft.com/office/drawing/2014/main" id="{46F629A5-BFAC-4328-874F-3C3DE4792D68}"/>
              </a:ext>
            </a:extLst>
          </p:cNvPr>
          <p:cNvSpPr>
            <a:spLocks noGrp="1" noChangeArrowheads="1"/>
          </p:cNvSpPr>
          <p:nvPr>
            <p:ph idx="1"/>
          </p:nvPr>
        </p:nvSpPr>
        <p:spPr>
          <a:xfrm>
            <a:off x="1981200" y="1219200"/>
            <a:ext cx="8229600" cy="5410200"/>
          </a:xfrm>
        </p:spPr>
        <p:txBody>
          <a:bodyPr rtlCol="0">
            <a:normAutofit/>
          </a:bodyPr>
          <a:lstStyle/>
          <a:p>
            <a:pPr>
              <a:defRPr/>
            </a:pPr>
            <a:r>
              <a:rPr lang="en-US" altLang="en-US" dirty="0"/>
              <a:t>Average blood pressure in aorta</a:t>
            </a:r>
          </a:p>
          <a:p>
            <a:pPr>
              <a:defRPr/>
            </a:pPr>
            <a:r>
              <a:rPr lang="en-US" altLang="en-US" dirty="0"/>
              <a:t>MAP=CO x PR</a:t>
            </a:r>
          </a:p>
          <a:p>
            <a:pPr lvl="1">
              <a:buClr>
                <a:srgbClr val="FF0000"/>
              </a:buClr>
              <a:defRPr/>
            </a:pPr>
            <a:r>
              <a:rPr lang="en-US" altLang="en-US" dirty="0"/>
              <a:t>CO is amount of blood pumped by heart per minute</a:t>
            </a:r>
          </a:p>
          <a:p>
            <a:pPr lvl="2">
              <a:defRPr/>
            </a:pPr>
            <a:r>
              <a:rPr lang="en-US" altLang="en-US" dirty="0"/>
              <a:t>CO=SV x HR</a:t>
            </a:r>
          </a:p>
          <a:p>
            <a:pPr lvl="3">
              <a:buClr>
                <a:srgbClr val="FF0000"/>
              </a:buClr>
              <a:defRPr/>
            </a:pPr>
            <a:r>
              <a:rPr lang="en-US" altLang="en-US" sz="1350" dirty="0">
                <a:solidFill>
                  <a:srgbClr val="000099"/>
                </a:solidFill>
              </a:rPr>
              <a:t>SV</a:t>
            </a:r>
            <a:r>
              <a:rPr lang="en-US" altLang="en-US" sz="1350" dirty="0"/>
              <a:t>: Stroke volume of blood pumped during each heart beat</a:t>
            </a:r>
          </a:p>
          <a:p>
            <a:pPr lvl="3">
              <a:buClr>
                <a:srgbClr val="FF0000"/>
              </a:buClr>
              <a:defRPr/>
            </a:pPr>
            <a:r>
              <a:rPr lang="en-US" altLang="en-US" sz="1350" dirty="0">
                <a:solidFill>
                  <a:srgbClr val="000099"/>
                </a:solidFill>
              </a:rPr>
              <a:t>HR</a:t>
            </a:r>
            <a:r>
              <a:rPr lang="en-US" altLang="en-US" sz="1350" dirty="0"/>
              <a:t>: Heart rate or number of times heart beats per minute</a:t>
            </a:r>
          </a:p>
          <a:p>
            <a:pPr lvl="2">
              <a:defRPr/>
            </a:pPr>
            <a:r>
              <a:rPr lang="en-US" altLang="en-US" dirty="0"/>
              <a:t>Cardiac reserve: Difference between CO at rest and maximum CO</a:t>
            </a:r>
          </a:p>
          <a:p>
            <a:pPr lvl="1">
              <a:buClr>
                <a:srgbClr val="FF0000"/>
              </a:buClr>
              <a:defRPr/>
            </a:pPr>
            <a:r>
              <a:rPr lang="en-US" altLang="en-US" dirty="0"/>
              <a:t>PR is total resistance against which blood must be pumped</a:t>
            </a:r>
          </a:p>
          <a:p>
            <a:pPr lvl="1">
              <a:defRPr/>
            </a:pPr>
            <a:endParaRPr lang="en-US"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162819">
                                            <p:txEl>
                                              <p:pRg st="0" end="0"/>
                                            </p:txEl>
                                          </p:spTgt>
                                        </p:tgtEl>
                                        <p:attrNameLst>
                                          <p:attrName>style.visibility</p:attrName>
                                        </p:attrNameLst>
                                      </p:cBhvr>
                                      <p:to>
                                        <p:strVal val="visible"/>
                                      </p:to>
                                    </p:set>
                                    <p:animEffect transition="in" filter="box(in)">
                                      <p:cBhvr>
                                        <p:cTn id="7" dur="500"/>
                                        <p:tgtEl>
                                          <p:spTgt spid="162819">
                                            <p:txEl>
                                              <p:pRg st="0" end="0"/>
                                            </p:txEl>
                                          </p:spTgt>
                                        </p:tgtEl>
                                      </p:cBhvr>
                                    </p:animEffect>
                                  </p:childTnLst>
                                  <p:subTnLst>
                                    <p:animClr clrSpc="rgb" dir="cw">
                                      <p:cBhvr override="childStyle">
                                        <p:cTn dur="1" fill="hold" display="0" masterRel="nextClick" afterEffect="1"/>
                                        <p:tgtEl>
                                          <p:spTgt spid="162819">
                                            <p:txEl>
                                              <p:pRg st="0" end="0"/>
                                            </p:txEl>
                                          </p:spTgt>
                                        </p:tgtEl>
                                        <p:attrNameLst>
                                          <p:attrName>ppt_c</p:attrName>
                                        </p:attrNameLst>
                                      </p:cBhvr>
                                      <p:to>
                                        <a:schemeClr val="bg2"/>
                                      </p:to>
                                    </p:animClr>
                                  </p:sub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162819">
                                            <p:txEl>
                                              <p:pRg st="1" end="1"/>
                                            </p:txEl>
                                          </p:spTgt>
                                        </p:tgtEl>
                                        <p:attrNameLst>
                                          <p:attrName>style.visibility</p:attrName>
                                        </p:attrNameLst>
                                      </p:cBhvr>
                                      <p:to>
                                        <p:strVal val="visible"/>
                                      </p:to>
                                    </p:set>
                                    <p:animEffect transition="in" filter="box(in)">
                                      <p:cBhvr>
                                        <p:cTn id="12" dur="500"/>
                                        <p:tgtEl>
                                          <p:spTgt spid="162819">
                                            <p:txEl>
                                              <p:pRg st="1" end="1"/>
                                            </p:txEl>
                                          </p:spTgt>
                                        </p:tgtEl>
                                      </p:cBhvr>
                                    </p:animEffect>
                                  </p:childTnLst>
                                  <p:subTnLst>
                                    <p:animClr clrSpc="rgb" dir="cw">
                                      <p:cBhvr override="childStyle">
                                        <p:cTn dur="1" fill="hold" display="0" masterRel="nextClick" afterEffect="1"/>
                                        <p:tgtEl>
                                          <p:spTgt spid="162819">
                                            <p:txEl>
                                              <p:pRg st="1" end="1"/>
                                            </p:txEl>
                                          </p:spTgt>
                                        </p:tgtEl>
                                        <p:attrNameLst>
                                          <p:attrName>ppt_c</p:attrName>
                                        </p:attrNameLst>
                                      </p:cBhvr>
                                      <p:to>
                                        <a:schemeClr val="bg2"/>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4" presetClass="entr" presetSubtype="16" fill="hold" grpId="0" nodeType="clickEffect">
                                  <p:stCondLst>
                                    <p:cond delay="0"/>
                                  </p:stCondLst>
                                  <p:childTnLst>
                                    <p:set>
                                      <p:cBhvr>
                                        <p:cTn id="16" dur="1" fill="hold">
                                          <p:stCondLst>
                                            <p:cond delay="0"/>
                                          </p:stCondLst>
                                        </p:cTn>
                                        <p:tgtEl>
                                          <p:spTgt spid="162819">
                                            <p:txEl>
                                              <p:pRg st="2" end="2"/>
                                            </p:txEl>
                                          </p:spTgt>
                                        </p:tgtEl>
                                        <p:attrNameLst>
                                          <p:attrName>style.visibility</p:attrName>
                                        </p:attrNameLst>
                                      </p:cBhvr>
                                      <p:to>
                                        <p:strVal val="visible"/>
                                      </p:to>
                                    </p:set>
                                    <p:animEffect transition="in" filter="box(in)">
                                      <p:cBhvr>
                                        <p:cTn id="17" dur="500"/>
                                        <p:tgtEl>
                                          <p:spTgt spid="162819">
                                            <p:txEl>
                                              <p:pRg st="2" end="2"/>
                                            </p:txEl>
                                          </p:spTgt>
                                        </p:tgtEl>
                                      </p:cBhvr>
                                    </p:animEffect>
                                  </p:childTnLst>
                                  <p:subTnLst>
                                    <p:animClr clrSpc="rgb" dir="cw">
                                      <p:cBhvr override="childStyle">
                                        <p:cTn dur="1" fill="hold" display="0" masterRel="nextClick" afterEffect="1"/>
                                        <p:tgtEl>
                                          <p:spTgt spid="162819">
                                            <p:txEl>
                                              <p:pRg st="2" end="2"/>
                                            </p:txEl>
                                          </p:spTgt>
                                        </p:tgtEl>
                                        <p:attrNameLst>
                                          <p:attrName>ppt_c</p:attrName>
                                        </p:attrNameLst>
                                      </p:cBhvr>
                                      <p:to>
                                        <a:schemeClr val="bg2"/>
                                      </p:to>
                                    </p:animClr>
                                  </p:subTnLst>
                                </p:cTn>
                              </p:par>
                            </p:childTnLst>
                          </p:cTn>
                        </p:par>
                      </p:childTnLst>
                    </p:cTn>
                  </p:par>
                  <p:par>
                    <p:cTn id="18" fill="hold" nodeType="clickPar">
                      <p:stCondLst>
                        <p:cond delay="indefinite"/>
                      </p:stCondLst>
                      <p:childTnLst>
                        <p:par>
                          <p:cTn id="19" fill="hold" nodeType="withGroup">
                            <p:stCondLst>
                              <p:cond delay="0"/>
                            </p:stCondLst>
                            <p:childTnLst>
                              <p:par>
                                <p:cTn id="20" presetID="4" presetClass="entr" presetSubtype="16" fill="hold" grpId="0" nodeType="clickEffect">
                                  <p:stCondLst>
                                    <p:cond delay="0"/>
                                  </p:stCondLst>
                                  <p:childTnLst>
                                    <p:set>
                                      <p:cBhvr>
                                        <p:cTn id="21" dur="1" fill="hold">
                                          <p:stCondLst>
                                            <p:cond delay="0"/>
                                          </p:stCondLst>
                                        </p:cTn>
                                        <p:tgtEl>
                                          <p:spTgt spid="162819">
                                            <p:txEl>
                                              <p:pRg st="3" end="3"/>
                                            </p:txEl>
                                          </p:spTgt>
                                        </p:tgtEl>
                                        <p:attrNameLst>
                                          <p:attrName>style.visibility</p:attrName>
                                        </p:attrNameLst>
                                      </p:cBhvr>
                                      <p:to>
                                        <p:strVal val="visible"/>
                                      </p:to>
                                    </p:set>
                                    <p:animEffect transition="in" filter="box(in)">
                                      <p:cBhvr>
                                        <p:cTn id="22" dur="500"/>
                                        <p:tgtEl>
                                          <p:spTgt spid="162819">
                                            <p:txEl>
                                              <p:pRg st="3" end="3"/>
                                            </p:txEl>
                                          </p:spTgt>
                                        </p:tgtEl>
                                      </p:cBhvr>
                                    </p:animEffect>
                                  </p:childTnLst>
                                  <p:subTnLst>
                                    <p:animClr clrSpc="rgb" dir="cw">
                                      <p:cBhvr override="childStyle">
                                        <p:cTn dur="1" fill="hold" display="0" masterRel="nextClick" afterEffect="1"/>
                                        <p:tgtEl>
                                          <p:spTgt spid="162819">
                                            <p:txEl>
                                              <p:pRg st="3" end="3"/>
                                            </p:txEl>
                                          </p:spTgt>
                                        </p:tgtEl>
                                        <p:attrNameLst>
                                          <p:attrName>ppt_c</p:attrName>
                                        </p:attrNameLst>
                                      </p:cBhvr>
                                      <p:to>
                                        <a:schemeClr val="bg2"/>
                                      </p:to>
                                    </p:animClr>
                                  </p:subTnLst>
                                </p:cTn>
                              </p:par>
                              <p:par>
                                <p:cTn id="23" presetID="4" presetClass="entr" presetSubtype="16" fill="hold" grpId="0" nodeType="withEffect">
                                  <p:stCondLst>
                                    <p:cond delay="0"/>
                                  </p:stCondLst>
                                  <p:childTnLst>
                                    <p:set>
                                      <p:cBhvr>
                                        <p:cTn id="24" dur="1" fill="hold">
                                          <p:stCondLst>
                                            <p:cond delay="0"/>
                                          </p:stCondLst>
                                        </p:cTn>
                                        <p:tgtEl>
                                          <p:spTgt spid="162819">
                                            <p:txEl>
                                              <p:pRg st="4" end="4"/>
                                            </p:txEl>
                                          </p:spTgt>
                                        </p:tgtEl>
                                        <p:attrNameLst>
                                          <p:attrName>style.visibility</p:attrName>
                                        </p:attrNameLst>
                                      </p:cBhvr>
                                      <p:to>
                                        <p:strVal val="visible"/>
                                      </p:to>
                                    </p:set>
                                    <p:animEffect transition="in" filter="box(in)">
                                      <p:cBhvr>
                                        <p:cTn id="25" dur="500"/>
                                        <p:tgtEl>
                                          <p:spTgt spid="162819">
                                            <p:txEl>
                                              <p:pRg st="4" end="4"/>
                                            </p:txEl>
                                          </p:spTgt>
                                        </p:tgtEl>
                                      </p:cBhvr>
                                    </p:animEffect>
                                  </p:childTnLst>
                                  <p:subTnLst>
                                    <p:animClr clrSpc="rgb" dir="cw">
                                      <p:cBhvr override="childStyle">
                                        <p:cTn dur="1" fill="hold" display="0" masterRel="nextClick" afterEffect="1"/>
                                        <p:tgtEl>
                                          <p:spTgt spid="162819">
                                            <p:txEl>
                                              <p:pRg st="4" end="4"/>
                                            </p:txEl>
                                          </p:spTgt>
                                        </p:tgtEl>
                                        <p:attrNameLst>
                                          <p:attrName>ppt_c</p:attrName>
                                        </p:attrNameLst>
                                      </p:cBhvr>
                                      <p:to>
                                        <a:schemeClr val="bg2"/>
                                      </p:to>
                                    </p:animClr>
                                  </p:subTnLst>
                                </p:cTn>
                              </p:par>
                              <p:par>
                                <p:cTn id="26" presetID="4" presetClass="entr" presetSubtype="16" fill="hold" grpId="0" nodeType="withEffect">
                                  <p:stCondLst>
                                    <p:cond delay="0"/>
                                  </p:stCondLst>
                                  <p:childTnLst>
                                    <p:set>
                                      <p:cBhvr>
                                        <p:cTn id="27" dur="1" fill="hold">
                                          <p:stCondLst>
                                            <p:cond delay="0"/>
                                          </p:stCondLst>
                                        </p:cTn>
                                        <p:tgtEl>
                                          <p:spTgt spid="162819">
                                            <p:txEl>
                                              <p:pRg st="5" end="5"/>
                                            </p:txEl>
                                          </p:spTgt>
                                        </p:tgtEl>
                                        <p:attrNameLst>
                                          <p:attrName>style.visibility</p:attrName>
                                        </p:attrNameLst>
                                      </p:cBhvr>
                                      <p:to>
                                        <p:strVal val="visible"/>
                                      </p:to>
                                    </p:set>
                                    <p:animEffect transition="in" filter="box(in)">
                                      <p:cBhvr>
                                        <p:cTn id="28" dur="500"/>
                                        <p:tgtEl>
                                          <p:spTgt spid="162819">
                                            <p:txEl>
                                              <p:pRg st="5" end="5"/>
                                            </p:txEl>
                                          </p:spTgt>
                                        </p:tgtEl>
                                      </p:cBhvr>
                                    </p:animEffect>
                                  </p:childTnLst>
                                  <p:subTnLst>
                                    <p:animClr clrSpc="rgb" dir="cw">
                                      <p:cBhvr override="childStyle">
                                        <p:cTn dur="1" fill="hold" display="0" masterRel="nextClick" afterEffect="1"/>
                                        <p:tgtEl>
                                          <p:spTgt spid="162819">
                                            <p:txEl>
                                              <p:pRg st="5" end="5"/>
                                            </p:txEl>
                                          </p:spTgt>
                                        </p:tgtEl>
                                        <p:attrNameLst>
                                          <p:attrName>ppt_c</p:attrName>
                                        </p:attrNameLst>
                                      </p:cBhvr>
                                      <p:to>
                                        <a:schemeClr val="bg2"/>
                                      </p:to>
                                    </p:animClr>
                                  </p:subTnLst>
                                </p:cTn>
                              </p:par>
                            </p:childTnLst>
                          </p:cTn>
                        </p:par>
                      </p:childTnLst>
                    </p:cTn>
                  </p:par>
                  <p:par>
                    <p:cTn id="29" fill="hold" nodeType="clickPar">
                      <p:stCondLst>
                        <p:cond delay="indefinite"/>
                      </p:stCondLst>
                      <p:childTnLst>
                        <p:par>
                          <p:cTn id="30" fill="hold" nodeType="withGroup">
                            <p:stCondLst>
                              <p:cond delay="0"/>
                            </p:stCondLst>
                            <p:childTnLst>
                              <p:par>
                                <p:cTn id="31" presetID="4" presetClass="entr" presetSubtype="16" fill="hold" grpId="0" nodeType="clickEffect">
                                  <p:stCondLst>
                                    <p:cond delay="0"/>
                                  </p:stCondLst>
                                  <p:childTnLst>
                                    <p:set>
                                      <p:cBhvr>
                                        <p:cTn id="32" dur="1" fill="hold">
                                          <p:stCondLst>
                                            <p:cond delay="0"/>
                                          </p:stCondLst>
                                        </p:cTn>
                                        <p:tgtEl>
                                          <p:spTgt spid="162819">
                                            <p:txEl>
                                              <p:pRg st="6" end="6"/>
                                            </p:txEl>
                                          </p:spTgt>
                                        </p:tgtEl>
                                        <p:attrNameLst>
                                          <p:attrName>style.visibility</p:attrName>
                                        </p:attrNameLst>
                                      </p:cBhvr>
                                      <p:to>
                                        <p:strVal val="visible"/>
                                      </p:to>
                                    </p:set>
                                    <p:animEffect transition="in" filter="box(in)">
                                      <p:cBhvr>
                                        <p:cTn id="33" dur="500"/>
                                        <p:tgtEl>
                                          <p:spTgt spid="162819">
                                            <p:txEl>
                                              <p:pRg st="6" end="6"/>
                                            </p:txEl>
                                          </p:spTgt>
                                        </p:tgtEl>
                                      </p:cBhvr>
                                    </p:animEffect>
                                  </p:childTnLst>
                                  <p:subTnLst>
                                    <p:animClr clrSpc="rgb" dir="cw">
                                      <p:cBhvr override="childStyle">
                                        <p:cTn dur="1" fill="hold" display="0" masterRel="nextClick" afterEffect="1"/>
                                        <p:tgtEl>
                                          <p:spTgt spid="162819">
                                            <p:txEl>
                                              <p:pRg st="6" end="6"/>
                                            </p:txEl>
                                          </p:spTgt>
                                        </p:tgtEl>
                                        <p:attrNameLst>
                                          <p:attrName>ppt_c</p:attrName>
                                        </p:attrNameLst>
                                      </p:cBhvr>
                                      <p:to>
                                        <a:schemeClr val="bg2"/>
                                      </p:to>
                                    </p:animClr>
                                  </p:subTnLst>
                                </p:cTn>
                              </p:par>
                            </p:childTnLst>
                          </p:cTn>
                        </p:par>
                      </p:childTnLst>
                    </p:cTn>
                  </p:par>
                  <p:par>
                    <p:cTn id="34" fill="hold" nodeType="clickPar">
                      <p:stCondLst>
                        <p:cond delay="indefinite"/>
                      </p:stCondLst>
                      <p:childTnLst>
                        <p:par>
                          <p:cTn id="35" fill="hold" nodeType="withGroup">
                            <p:stCondLst>
                              <p:cond delay="0"/>
                            </p:stCondLst>
                            <p:childTnLst>
                              <p:par>
                                <p:cTn id="36" presetID="4" presetClass="entr" presetSubtype="16" fill="hold" grpId="0" nodeType="clickEffect">
                                  <p:stCondLst>
                                    <p:cond delay="0"/>
                                  </p:stCondLst>
                                  <p:childTnLst>
                                    <p:set>
                                      <p:cBhvr>
                                        <p:cTn id="37" dur="1" fill="hold">
                                          <p:stCondLst>
                                            <p:cond delay="0"/>
                                          </p:stCondLst>
                                        </p:cTn>
                                        <p:tgtEl>
                                          <p:spTgt spid="162819">
                                            <p:txEl>
                                              <p:pRg st="7" end="7"/>
                                            </p:txEl>
                                          </p:spTgt>
                                        </p:tgtEl>
                                        <p:attrNameLst>
                                          <p:attrName>style.visibility</p:attrName>
                                        </p:attrNameLst>
                                      </p:cBhvr>
                                      <p:to>
                                        <p:strVal val="visible"/>
                                      </p:to>
                                    </p:set>
                                    <p:animEffect transition="in" filter="box(in)">
                                      <p:cBhvr>
                                        <p:cTn id="38" dur="500"/>
                                        <p:tgtEl>
                                          <p:spTgt spid="162819">
                                            <p:txEl>
                                              <p:pRg st="7" end="7"/>
                                            </p:txEl>
                                          </p:spTgt>
                                        </p:tgtEl>
                                      </p:cBhvr>
                                    </p:animEffect>
                                  </p:childTnLst>
                                  <p:subTnLst>
                                    <p:animClr clrSpc="rgb" dir="cw">
                                      <p:cBhvr override="childStyle">
                                        <p:cTn dur="1" fill="hold" display="0" masterRel="nextClick" afterEffect="1"/>
                                        <p:tgtEl>
                                          <p:spTgt spid="162819">
                                            <p:txEl>
                                              <p:pRg st="7" end="7"/>
                                            </p:txEl>
                                          </p:spTgt>
                                        </p:tgtEl>
                                        <p:attrNameLst>
                                          <p:attrName>ppt_c</p:attrName>
                                        </p:attrNameLst>
                                      </p:cBhvr>
                                      <p:to>
                                        <a:schemeClr val="bg2"/>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2819" grpId="0" build="p" bldLvl="3" autoUpdateAnimBg="0"/>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690A1A-00F8-4E61-95BD-E7DA9438C6AA}"/>
              </a:ext>
            </a:extLst>
          </p:cNvPr>
          <p:cNvSpPr>
            <a:spLocks noGrp="1"/>
          </p:cNvSpPr>
          <p:nvPr>
            <p:ph type="title"/>
          </p:nvPr>
        </p:nvSpPr>
        <p:spPr>
          <a:xfrm>
            <a:off x="686834" y="1153572"/>
            <a:ext cx="3200400" cy="4461163"/>
          </a:xfrm>
        </p:spPr>
        <p:txBody>
          <a:bodyPr>
            <a:normAutofit/>
          </a:bodyPr>
          <a:lstStyle/>
          <a:p>
            <a:r>
              <a:rPr lang="en-US">
                <a:solidFill>
                  <a:srgbClr val="FFFFFF"/>
                </a:solidFill>
              </a:rPr>
              <a:t>Preventing high blood pressure and high blood pressure.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1434434-807C-4534-8B91-E20C54E3504C}"/>
              </a:ext>
            </a:extLst>
          </p:cNvPr>
          <p:cNvSpPr>
            <a:spLocks noGrp="1"/>
          </p:cNvSpPr>
          <p:nvPr>
            <p:ph idx="1"/>
          </p:nvPr>
        </p:nvSpPr>
        <p:spPr>
          <a:xfrm>
            <a:off x="4447308" y="591344"/>
            <a:ext cx="6906491" cy="5585619"/>
          </a:xfrm>
        </p:spPr>
        <p:txBody>
          <a:bodyPr anchor="ctr">
            <a:normAutofit/>
          </a:bodyPr>
          <a:lstStyle/>
          <a:p>
            <a:r>
              <a:rPr lang="en-US" dirty="0"/>
              <a:t>Maintain healthy weight</a:t>
            </a:r>
          </a:p>
          <a:p>
            <a:r>
              <a:rPr lang="en-US" dirty="0"/>
              <a:t>Reduce salt , 6g per day.</a:t>
            </a:r>
          </a:p>
          <a:p>
            <a:r>
              <a:rPr lang="en-US" dirty="0"/>
              <a:t>Eat diet low in saturated fats.</a:t>
            </a:r>
          </a:p>
          <a:p>
            <a:r>
              <a:rPr lang="en-US" dirty="0"/>
              <a:t>Exercise regularly</a:t>
            </a:r>
          </a:p>
          <a:p>
            <a:r>
              <a:rPr lang="en-US" dirty="0"/>
              <a:t>Reduce stress</a:t>
            </a:r>
          </a:p>
          <a:p>
            <a:r>
              <a:rPr lang="en-US" dirty="0"/>
              <a:t>Reduce alcohol in take , 3 units per day with two free alcohol-free days per week. </a:t>
            </a:r>
          </a:p>
          <a:p>
            <a:r>
              <a:rPr lang="en-US" dirty="0"/>
              <a:t>Don’t smoke or vape</a:t>
            </a:r>
          </a:p>
          <a:p>
            <a:endParaRPr lang="en-GB" dirty="0"/>
          </a:p>
        </p:txBody>
      </p:sp>
    </p:spTree>
    <p:extLst>
      <p:ext uri="{BB962C8B-B14F-4D97-AF65-F5344CB8AC3E}">
        <p14:creationId xmlns:p14="http://schemas.microsoft.com/office/powerpoint/2010/main" val="230823679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1981200" y="704088"/>
            <a:ext cx="8229600" cy="420656"/>
          </a:xfrm>
        </p:spPr>
        <p:txBody>
          <a:bodyPr>
            <a:normAutofit fontScale="90000"/>
          </a:bodyPr>
          <a:lstStyle/>
          <a:p>
            <a:r>
              <a:rPr lang="en-GB" sz="4000" dirty="0"/>
              <a:t>Control of Blood Pressure</a:t>
            </a:r>
          </a:p>
        </p:txBody>
      </p:sp>
      <p:sp>
        <p:nvSpPr>
          <p:cNvPr id="34819" name="Rectangle 3"/>
          <p:cNvSpPr>
            <a:spLocks noGrp="1" noChangeArrowheads="1"/>
          </p:cNvSpPr>
          <p:nvPr>
            <p:ph sz="half" idx="1"/>
          </p:nvPr>
        </p:nvSpPr>
        <p:spPr>
          <a:xfrm>
            <a:off x="1981200" y="1600202"/>
            <a:ext cx="4038600" cy="3773015"/>
          </a:xfrm>
        </p:spPr>
        <p:txBody>
          <a:bodyPr>
            <a:normAutofit fontScale="62500" lnSpcReduction="20000"/>
          </a:bodyPr>
          <a:lstStyle/>
          <a:p>
            <a:pPr>
              <a:buFontTx/>
              <a:buNone/>
            </a:pPr>
            <a:r>
              <a:rPr lang="en-GB" dirty="0"/>
              <a:t>	</a:t>
            </a:r>
            <a:r>
              <a:rPr lang="en-GB" sz="2400" b="1" dirty="0">
                <a:latin typeface="Constantia" pitchFamily="18" charset="0"/>
              </a:rPr>
              <a:t>Short term control - mainly  involves: </a:t>
            </a:r>
          </a:p>
          <a:p>
            <a:pPr>
              <a:buFontTx/>
              <a:buNone/>
            </a:pPr>
            <a:r>
              <a:rPr lang="en-GB" sz="2400" b="1" dirty="0">
                <a:latin typeface="Constantia" pitchFamily="18" charset="0"/>
              </a:rPr>
              <a:t>	First Response by:</a:t>
            </a:r>
          </a:p>
          <a:p>
            <a:pPr>
              <a:buFontTx/>
              <a:buNone/>
            </a:pPr>
            <a:r>
              <a:rPr lang="en-GB" sz="2400" b="1" dirty="0">
                <a:latin typeface="Constantia" pitchFamily="18" charset="0"/>
              </a:rPr>
              <a:t>	</a:t>
            </a:r>
            <a:r>
              <a:rPr lang="en-GB" sz="2400" b="1" dirty="0">
                <a:solidFill>
                  <a:srgbClr val="C00000"/>
                </a:solidFill>
                <a:latin typeface="Constantia" pitchFamily="18" charset="0"/>
              </a:rPr>
              <a:t>Autonomic Nervous System</a:t>
            </a:r>
            <a:r>
              <a:rPr lang="en-GB" sz="2400" b="1" dirty="0">
                <a:latin typeface="Constantia" pitchFamily="18" charset="0"/>
              </a:rPr>
              <a:t>. </a:t>
            </a:r>
          </a:p>
          <a:p>
            <a:pPr>
              <a:buFontTx/>
              <a:buNone/>
            </a:pPr>
            <a:r>
              <a:rPr lang="en-GB" sz="2400" b="1" dirty="0">
                <a:latin typeface="Constantia" pitchFamily="18" charset="0"/>
              </a:rPr>
              <a:t>	The receptors which monitors changes in BP are:</a:t>
            </a:r>
          </a:p>
          <a:p>
            <a:pPr lvl="2"/>
            <a:r>
              <a:rPr lang="en-GB" sz="2400" dirty="0">
                <a:solidFill>
                  <a:srgbClr val="7030A0"/>
                </a:solidFill>
                <a:latin typeface="Constantia" pitchFamily="18" charset="0"/>
              </a:rPr>
              <a:t>Baroreceptor reflex  </a:t>
            </a:r>
          </a:p>
          <a:p>
            <a:pPr lvl="2"/>
            <a:r>
              <a:rPr lang="en-GB" sz="2400" dirty="0">
                <a:solidFill>
                  <a:srgbClr val="7030A0"/>
                </a:solidFill>
                <a:latin typeface="Constantia" pitchFamily="18" charset="0"/>
              </a:rPr>
              <a:t>Chemoreceptor reflex</a:t>
            </a:r>
          </a:p>
          <a:p>
            <a:pPr lvl="2"/>
            <a:r>
              <a:rPr lang="en-GB" sz="2400" dirty="0">
                <a:solidFill>
                  <a:srgbClr val="7030A0"/>
                </a:solidFill>
                <a:latin typeface="Constantia" pitchFamily="18" charset="0"/>
              </a:rPr>
              <a:t>Circulating hormones</a:t>
            </a:r>
          </a:p>
          <a:p>
            <a:pPr lvl="2">
              <a:buNone/>
            </a:pPr>
            <a:r>
              <a:rPr lang="en-GB" sz="2400" dirty="0">
                <a:solidFill>
                  <a:schemeClr val="tx2"/>
                </a:solidFill>
                <a:latin typeface="Constantia" pitchFamily="18" charset="0"/>
              </a:rPr>
              <a:t>(They are Responsible for maintaining BP homeostasis)</a:t>
            </a:r>
            <a:endParaRPr lang="en-GB" dirty="0">
              <a:solidFill>
                <a:schemeClr val="tx2"/>
              </a:solidFill>
              <a:latin typeface="Constantia" pitchFamily="18" charset="0"/>
            </a:endParaRPr>
          </a:p>
          <a:p>
            <a:pPr>
              <a:buFontTx/>
              <a:buNone/>
            </a:pPr>
            <a:r>
              <a:rPr lang="en-GB" dirty="0"/>
              <a:t>	</a:t>
            </a:r>
            <a:r>
              <a:rPr lang="en-GB" sz="2400" b="1" dirty="0">
                <a:latin typeface="Constantia" pitchFamily="18" charset="0"/>
              </a:rPr>
              <a:t>Second or Indirect Adaptive Response by :</a:t>
            </a:r>
          </a:p>
          <a:p>
            <a:pPr>
              <a:buFontTx/>
              <a:buNone/>
            </a:pPr>
            <a:r>
              <a:rPr lang="en-GB" sz="2400" b="1" dirty="0">
                <a:solidFill>
                  <a:schemeClr val="tx2">
                    <a:lumMod val="60000"/>
                    <a:lumOff val="40000"/>
                  </a:schemeClr>
                </a:solidFill>
                <a:latin typeface="Constantia" pitchFamily="18" charset="0"/>
              </a:rPr>
              <a:t>	</a:t>
            </a:r>
            <a:r>
              <a:rPr lang="en-GB" sz="2400" b="1" dirty="0">
                <a:solidFill>
                  <a:srgbClr val="C00000"/>
                </a:solidFill>
                <a:latin typeface="Constantia" pitchFamily="18" charset="0"/>
              </a:rPr>
              <a:t> Renin-angiotensin </a:t>
            </a:r>
            <a:r>
              <a:rPr lang="en-GB" sz="2400" b="1" u="sng" dirty="0">
                <a:solidFill>
                  <a:srgbClr val="C00000"/>
                </a:solidFill>
                <a:latin typeface="Constantia" pitchFamily="18" charset="0"/>
              </a:rPr>
              <a:t>Mechanism</a:t>
            </a:r>
          </a:p>
        </p:txBody>
      </p:sp>
      <p:pic>
        <p:nvPicPr>
          <p:cNvPr id="5" name="Picture 4" descr="Untitled-2"/>
          <p:cNvPicPr>
            <a:picLocks noChangeAspect="1" noChangeArrowheads="1"/>
          </p:cNvPicPr>
          <p:nvPr/>
        </p:nvPicPr>
        <p:blipFill>
          <a:blip r:embed="rId3" cstate="print">
            <a:lum bright="-6000"/>
          </a:blip>
          <a:srcRect/>
          <a:stretch>
            <a:fillRect/>
          </a:stretch>
        </p:blipFill>
        <p:spPr>
          <a:xfrm>
            <a:off x="6096000" y="1628801"/>
            <a:ext cx="3816424" cy="3168352"/>
          </a:xfrm>
          <a:prstGeom prst="rect">
            <a:avLst/>
          </a:prstGeom>
          <a:noFill/>
        </p:spPr>
      </p:pic>
      <p:sp>
        <p:nvSpPr>
          <p:cNvPr id="6" name="Rectangle 5"/>
          <p:cNvSpPr/>
          <p:nvPr/>
        </p:nvSpPr>
        <p:spPr>
          <a:xfrm>
            <a:off x="2279576" y="5661248"/>
            <a:ext cx="7704856" cy="369332"/>
          </a:xfrm>
          <a:prstGeom prst="rect">
            <a:avLst/>
          </a:prstGeom>
        </p:spPr>
        <p:txBody>
          <a:bodyPr wrap="square">
            <a:spAutoFit/>
          </a:bodyPr>
          <a:lstStyle/>
          <a:p>
            <a:r>
              <a:rPr lang="en-GB" b="1" dirty="0"/>
              <a:t>Long term control involves regulation of  Blood Pressure by the kidneys.</a:t>
            </a:r>
          </a:p>
        </p:txBody>
      </p:sp>
    </p:spTree>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4"/>
          <p:cNvPicPr>
            <a:picLocks noChangeAspect="1" noChangeArrowheads="1"/>
          </p:cNvPicPr>
          <p:nvPr/>
        </p:nvPicPr>
        <p:blipFill>
          <a:blip r:embed="rId2" cstate="print"/>
          <a:stretch>
            <a:fillRect/>
          </a:stretch>
        </p:blipFill>
        <p:spPr bwMode="auto">
          <a:xfrm>
            <a:off x="2418729" y="643467"/>
            <a:ext cx="7354542" cy="5571066"/>
          </a:xfrm>
          <a:prstGeom prst="rect">
            <a:avLst/>
          </a:prstGeom>
          <a:noFill/>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1992313" y="1"/>
            <a:ext cx="8229600" cy="836613"/>
          </a:xfrm>
        </p:spPr>
        <p:txBody>
          <a:bodyPr/>
          <a:lstStyle/>
          <a:p>
            <a:r>
              <a:rPr lang="en-GB" sz="4000" b="1" dirty="0">
                <a:solidFill>
                  <a:schemeClr val="accent2"/>
                </a:solidFill>
                <a:latin typeface="Times New Roman" pitchFamily="18" charset="0"/>
              </a:rPr>
              <a:t>MECHANISMS OF B/P CONTROL</a:t>
            </a:r>
          </a:p>
        </p:txBody>
      </p:sp>
      <p:graphicFrame>
        <p:nvGraphicFramePr>
          <p:cNvPr id="38915" name="Object 3"/>
          <p:cNvGraphicFramePr>
            <a:graphicFrameLocks noGrp="1" noChangeAspect="1"/>
          </p:cNvGraphicFramePr>
          <p:nvPr>
            <p:ph idx="1"/>
          </p:nvPr>
        </p:nvGraphicFramePr>
        <p:xfrm>
          <a:off x="1524000" y="1268414"/>
          <a:ext cx="9144000" cy="4606925"/>
        </p:xfrm>
        <a:graphic>
          <a:graphicData uri="http://schemas.openxmlformats.org/presentationml/2006/ole">
            <mc:AlternateContent xmlns:mc="http://schemas.openxmlformats.org/markup-compatibility/2006">
              <mc:Choice xmlns:v="urn:schemas-microsoft-com:vml" Requires="v">
                <p:oleObj spid="_x0000_s1026" name="Picture" r:id="rId4" imgW="5398200" imgH="2719800" progId="Word.Picture.8">
                  <p:embed/>
                </p:oleObj>
              </mc:Choice>
              <mc:Fallback>
                <p:oleObj name="Picture" r:id="rId4" imgW="5398200" imgH="2719800" progId="Word.Picture.8">
                  <p:embed/>
                  <p:pic>
                    <p:nvPicPr>
                      <p:cNvPr id="38915" name="Object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24000" y="1268414"/>
                        <a:ext cx="9144000" cy="46069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38916" name="Rectangle 4"/>
          <p:cNvSpPr>
            <a:spLocks noChangeArrowheads="1"/>
          </p:cNvSpPr>
          <p:nvPr/>
        </p:nvSpPr>
        <p:spPr bwMode="auto">
          <a:xfrm>
            <a:off x="7032625" y="981075"/>
            <a:ext cx="3384550" cy="2376488"/>
          </a:xfrm>
          <a:prstGeom prst="rect">
            <a:avLst/>
          </a:prstGeom>
          <a:solidFill>
            <a:srgbClr val="F8F8F8"/>
          </a:solidFill>
          <a:ln w="9525">
            <a:solidFill>
              <a:schemeClr val="tx1"/>
            </a:solidFill>
            <a:miter lim="800000"/>
            <a:headEnd/>
            <a:tailEnd/>
          </a:ln>
          <a:effectLst/>
        </p:spPr>
        <p:txBody>
          <a:bodyPr wrap="none" anchor="ctr"/>
          <a:lstStyle/>
          <a:p>
            <a:r>
              <a:rPr lang="en-GB" dirty="0"/>
              <a:t>Higher brain stimulus</a:t>
            </a:r>
          </a:p>
          <a:p>
            <a:endParaRPr lang="en-GB" dirty="0"/>
          </a:p>
          <a:p>
            <a:r>
              <a:rPr lang="en-GB" dirty="0"/>
              <a:t>Baroreceptors</a:t>
            </a:r>
          </a:p>
          <a:p>
            <a:endParaRPr lang="en-GB" dirty="0"/>
          </a:p>
          <a:p>
            <a:r>
              <a:rPr lang="en-GB" dirty="0"/>
              <a:t>Chemoreceptors</a:t>
            </a:r>
          </a:p>
        </p:txBody>
      </p:sp>
    </p:spTree>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986" name="Rectangle 2"/>
          <p:cNvSpPr>
            <a:spLocks noGrp="1" noChangeArrowheads="1"/>
          </p:cNvSpPr>
          <p:nvPr>
            <p:ph type="title"/>
          </p:nvPr>
        </p:nvSpPr>
        <p:spPr>
          <a:xfrm>
            <a:off x="686834" y="1153572"/>
            <a:ext cx="3200400" cy="4461163"/>
          </a:xfrm>
        </p:spPr>
        <p:txBody>
          <a:bodyPr>
            <a:normAutofit/>
          </a:bodyPr>
          <a:lstStyle/>
          <a:p>
            <a:pPr eaLnBrk="1" hangingPunct="1"/>
            <a:r>
              <a:rPr lang="en-GB" b="1">
                <a:solidFill>
                  <a:srgbClr val="FFFFFF"/>
                </a:solidFill>
              </a:rPr>
              <a:t>Control of Blood Pressure</a:t>
            </a:r>
          </a:p>
        </p:txBody>
      </p:sp>
      <p:sp>
        <p:nvSpPr>
          <p:cNvPr id="76" name="Arc 7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1987" name="Rectangle 3"/>
          <p:cNvSpPr>
            <a:spLocks noGrp="1" noChangeArrowheads="1"/>
          </p:cNvSpPr>
          <p:nvPr>
            <p:ph type="body" idx="1"/>
          </p:nvPr>
        </p:nvSpPr>
        <p:spPr>
          <a:xfrm>
            <a:off x="4447308" y="591344"/>
            <a:ext cx="6906491" cy="5585619"/>
          </a:xfrm>
        </p:spPr>
        <p:txBody>
          <a:bodyPr anchor="ctr">
            <a:normAutofit/>
          </a:bodyPr>
          <a:lstStyle/>
          <a:p>
            <a:pPr eaLnBrk="1" hangingPunct="1">
              <a:buFontTx/>
              <a:buNone/>
            </a:pPr>
            <a:r>
              <a:rPr lang="en-GB"/>
              <a:t>	Short term control - mainly  involves:</a:t>
            </a:r>
          </a:p>
          <a:p>
            <a:pPr lvl="2" eaLnBrk="1" hangingPunct="1"/>
            <a:r>
              <a:rPr lang="en-GB"/>
              <a:t>Baroreceptor reflex  </a:t>
            </a:r>
          </a:p>
          <a:p>
            <a:pPr lvl="2" eaLnBrk="1" hangingPunct="1"/>
            <a:r>
              <a:rPr lang="en-GB"/>
              <a:t>Chemoreceptor reflex</a:t>
            </a:r>
          </a:p>
          <a:p>
            <a:pPr lvl="2" eaLnBrk="1" hangingPunct="1"/>
            <a:r>
              <a:rPr lang="en-GB"/>
              <a:t>Circulating hormones</a:t>
            </a:r>
          </a:p>
          <a:p>
            <a:pPr lvl="1" eaLnBrk="1" hangingPunct="1">
              <a:buFontTx/>
              <a:buNone/>
            </a:pPr>
            <a:r>
              <a:rPr lang="en-GB"/>
              <a:t>Long term control involves regulation </a:t>
            </a:r>
          </a:p>
          <a:p>
            <a:pPr lvl="1" eaLnBrk="1" hangingPunct="1">
              <a:buFontTx/>
              <a:buNone/>
            </a:pPr>
            <a:r>
              <a:rPr lang="en-GB"/>
              <a:t>Of blood Pressure by the kidneys</a:t>
            </a:r>
            <a:r>
              <a:rPr lang="en-GB">
                <a:latin typeface="Times New Roman" pitchFamily="18" charset="0"/>
              </a:rPr>
              <a:t>.</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2" descr="D:\Lecture 7\cardkid.jpg"/>
          <p:cNvPicPr>
            <a:picLocks noChangeAspect="1" noChangeArrowheads="1"/>
          </p:cNvPicPr>
          <p:nvPr/>
        </p:nvPicPr>
        <p:blipFill>
          <a:blip r:embed="rId2" cstate="print"/>
          <a:stretch>
            <a:fillRect/>
          </a:stretch>
        </p:blipFill>
        <p:spPr bwMode="auto">
          <a:xfrm>
            <a:off x="2739936" y="643467"/>
            <a:ext cx="6712127" cy="5571066"/>
          </a:xfrm>
          <a:prstGeom prst="rect">
            <a:avLst/>
          </a:prstGeom>
          <a:noFill/>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Rectangle 3"/>
          <p:cNvSpPr>
            <a:spLocks noGrp="1" noChangeArrowheads="1"/>
          </p:cNvSpPr>
          <p:nvPr>
            <p:ph type="title"/>
          </p:nvPr>
        </p:nvSpPr>
        <p:spPr>
          <a:xfrm>
            <a:off x="7269686" y="795527"/>
            <a:ext cx="4123738" cy="1433323"/>
          </a:xfrm>
        </p:spPr>
        <p:txBody>
          <a:bodyPr vert="horz" lIns="91440" tIns="45720" rIns="91440" bIns="45720" rtlCol="0" anchor="ctr">
            <a:normAutofit/>
          </a:bodyPr>
          <a:lstStyle/>
          <a:p>
            <a:r>
              <a:rPr lang="en-US" sz="3200" b="1"/>
              <a:t>Control of the Heart</a:t>
            </a:r>
            <a:endParaRPr lang="en-US" sz="3200"/>
          </a:p>
        </p:txBody>
      </p:sp>
      <p:pic>
        <p:nvPicPr>
          <p:cNvPr id="44034" name="Picture 2" descr="D:\Lecture 4\cardpump\table.jpg"/>
          <p:cNvPicPr>
            <a:picLocks noChangeAspect="1" noChangeArrowheads="1"/>
          </p:cNvPicPr>
          <p:nvPr/>
        </p:nvPicPr>
        <p:blipFill rotWithShape="1">
          <a:blip r:embed="rId2" cstate="print"/>
          <a:srcRect t="1786" r="3" b="2920"/>
          <a:stretch/>
        </p:blipFill>
        <p:spPr bwMode="auto">
          <a:xfrm>
            <a:off x="972115" y="960214"/>
            <a:ext cx="5641848" cy="4919472"/>
          </a:xfrm>
          <a:prstGeom prst="rect">
            <a:avLst/>
          </a:prstGeom>
          <a:noFill/>
          <a:ln w="12700">
            <a:noFill/>
          </a:ln>
        </p:spPr>
      </p:pic>
      <p:sp>
        <p:nvSpPr>
          <p:cNvPr id="44036" name="Line 4"/>
          <p:cNvSpPr>
            <a:spLocks noChangeShapeType="1"/>
          </p:cNvSpPr>
          <p:nvPr/>
        </p:nvSpPr>
        <p:spPr bwMode="auto">
          <a:xfrm>
            <a:off x="7293817" y="2338388"/>
            <a:ext cx="4099607" cy="3678237"/>
          </a:xfrm>
          <a:prstGeom prst="line">
            <a:avLst/>
          </a:prstGeom>
        </p:spPr>
        <p:txBody>
          <a:bodyPr vert="horz" lIns="91440" tIns="45720" rIns="91440" bIns="45720" rtlCol="0" anchor="ctr">
            <a:normAutofit fontScale="25000" lnSpcReduction="20000"/>
          </a:bodyPr>
          <a:lstStyle/>
          <a:p>
            <a:pPr indent="-228600">
              <a:lnSpc>
                <a:spcPct val="90000"/>
              </a:lnSpc>
              <a:buClr>
                <a:srgbClr val="F6B69A"/>
              </a:buClr>
              <a:buFont typeface="Arial" panose="020B0604020202020204" pitchFamily="34" charset="0"/>
              <a:buChar char="•"/>
            </a:pPr>
            <a:endParaRPr lang="en-US"/>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2209801" y="301625"/>
            <a:ext cx="8207375" cy="1462088"/>
          </a:xfrm>
        </p:spPr>
        <p:txBody>
          <a:bodyPr>
            <a:normAutofit/>
          </a:bodyPr>
          <a:lstStyle/>
          <a:p>
            <a:pPr eaLnBrk="1" hangingPunct="1"/>
            <a:r>
              <a:rPr lang="en-US" altLang="zh-CN">
                <a:latin typeface="Times New Roman" pitchFamily="18" charset="0"/>
                <a:ea typeface="宋体" charset="-122"/>
              </a:rPr>
              <a:t>Vasoconstrictors and Vasodilators</a:t>
            </a:r>
          </a:p>
        </p:txBody>
      </p:sp>
      <p:sp>
        <p:nvSpPr>
          <p:cNvPr id="159747" name="Rectangle 3"/>
          <p:cNvSpPr>
            <a:spLocks noGrp="1" noChangeArrowheads="1"/>
          </p:cNvSpPr>
          <p:nvPr>
            <p:ph type="body" idx="1"/>
          </p:nvPr>
        </p:nvSpPr>
        <p:spPr>
          <a:xfrm>
            <a:off x="1992313" y="1916114"/>
            <a:ext cx="7772400" cy="4687887"/>
          </a:xfrm>
        </p:spPr>
        <p:txBody>
          <a:bodyPr/>
          <a:lstStyle/>
          <a:p>
            <a:pPr marL="609600" indent="-609600">
              <a:buFont typeface="Wingdings" pitchFamily="2" charset="2"/>
              <a:buChar char="Ø"/>
            </a:pPr>
            <a:r>
              <a:rPr lang="en-US" altLang="zh-CN" sz="2400">
                <a:latin typeface="Times New Roman" pitchFamily="18" charset="0"/>
                <a:ea typeface="宋体" charset="-122"/>
              </a:rPr>
              <a:t>Vasoconstrictors</a:t>
            </a:r>
          </a:p>
          <a:p>
            <a:pPr marL="990600" lvl="1" indent="-533400">
              <a:buFont typeface="Wingdings" pitchFamily="2" charset="2"/>
              <a:buChar char="Ø"/>
            </a:pPr>
            <a:r>
              <a:rPr kumimoji="1" lang="en-US" altLang="zh-CN">
                <a:latin typeface="Times New Roman" pitchFamily="18" charset="0"/>
                <a:ea typeface="宋体" charset="-122"/>
              </a:rPr>
              <a:t>Epinephrine and Norepinephrine</a:t>
            </a:r>
          </a:p>
          <a:p>
            <a:pPr marL="990600" lvl="1" indent="-533400">
              <a:buFont typeface="Wingdings" pitchFamily="2" charset="2"/>
              <a:buChar char="Ø"/>
            </a:pPr>
            <a:r>
              <a:rPr kumimoji="1" lang="en-US" altLang="zh-CN">
                <a:latin typeface="Times New Roman" pitchFamily="18" charset="0"/>
                <a:ea typeface="宋体" charset="-122"/>
              </a:rPr>
              <a:t>Angiotensin II</a:t>
            </a:r>
          </a:p>
          <a:p>
            <a:pPr marL="990600" lvl="1" indent="-533400">
              <a:buFont typeface="Wingdings" pitchFamily="2" charset="2"/>
              <a:buChar char="Ø"/>
            </a:pPr>
            <a:r>
              <a:rPr kumimoji="1" lang="en-US" altLang="zh-CN">
                <a:latin typeface="Times New Roman" pitchFamily="18" charset="0"/>
                <a:ea typeface="宋体" charset="-122"/>
              </a:rPr>
              <a:t>Vasopressin</a:t>
            </a:r>
          </a:p>
          <a:p>
            <a:pPr marL="609600" indent="-609600">
              <a:buFont typeface="Wingdings" pitchFamily="2" charset="2"/>
              <a:buChar char="Ø"/>
            </a:pPr>
            <a:r>
              <a:rPr kumimoji="1" lang="en-US" altLang="zh-CN" sz="2400">
                <a:latin typeface="Times New Roman" pitchFamily="18" charset="0"/>
                <a:ea typeface="宋体" charset="-122"/>
              </a:rPr>
              <a:t>Vasodilators</a:t>
            </a:r>
          </a:p>
          <a:p>
            <a:pPr marL="990600" lvl="1" indent="-533400">
              <a:buFont typeface="Wingdings" pitchFamily="2" charset="2"/>
              <a:buChar char="Ø"/>
            </a:pPr>
            <a:r>
              <a:rPr kumimoji="1" lang="en-US" altLang="zh-CN">
                <a:latin typeface="Times New Roman" pitchFamily="18" charset="0"/>
                <a:ea typeface="宋体" charset="-122"/>
              </a:rPr>
              <a:t>EDRF (NO) endothelium derived relaxing factor-</a:t>
            </a:r>
            <a:r>
              <a:rPr lang="en-GB"/>
              <a:t> is produced and released by the </a:t>
            </a:r>
            <a:br>
              <a:rPr lang="en-GB"/>
            </a:br>
            <a:r>
              <a:rPr lang="en-GB"/>
              <a:t>endothelium to promote smooth muscle relaxation</a:t>
            </a:r>
            <a:endParaRPr lang="en-US" altLang="zh-CN">
              <a:latin typeface="Times New Roman" pitchFamily="18" charset="0"/>
              <a:ea typeface="宋体" charset="-122"/>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159747">
                                            <p:txEl>
                                              <p:pRg st="0" end="0"/>
                                            </p:txEl>
                                          </p:spTgt>
                                        </p:tgtEl>
                                        <p:attrNameLst>
                                          <p:attrName>style.visibility</p:attrName>
                                        </p:attrNameLst>
                                      </p:cBhvr>
                                      <p:to>
                                        <p:strVal val="visible"/>
                                      </p:to>
                                    </p:set>
                                    <p:animEffect transition="in" filter="circle(in)">
                                      <p:cBhvr>
                                        <p:cTn id="7" dur="500"/>
                                        <p:tgtEl>
                                          <p:spTgt spid="15974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159747">
                                            <p:txEl>
                                              <p:pRg st="1" end="1"/>
                                            </p:txEl>
                                          </p:spTgt>
                                        </p:tgtEl>
                                        <p:attrNameLst>
                                          <p:attrName>style.visibility</p:attrName>
                                        </p:attrNameLst>
                                      </p:cBhvr>
                                      <p:to>
                                        <p:strVal val="visible"/>
                                      </p:to>
                                    </p:set>
                                    <p:animEffect transition="in" filter="circle(in)">
                                      <p:cBhvr>
                                        <p:cTn id="12" dur="500"/>
                                        <p:tgtEl>
                                          <p:spTgt spid="15974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159747">
                                            <p:txEl>
                                              <p:pRg st="2" end="2"/>
                                            </p:txEl>
                                          </p:spTgt>
                                        </p:tgtEl>
                                        <p:attrNameLst>
                                          <p:attrName>style.visibility</p:attrName>
                                        </p:attrNameLst>
                                      </p:cBhvr>
                                      <p:to>
                                        <p:strVal val="visible"/>
                                      </p:to>
                                    </p:set>
                                    <p:animEffect transition="in" filter="circle(in)">
                                      <p:cBhvr>
                                        <p:cTn id="17" dur="500"/>
                                        <p:tgtEl>
                                          <p:spTgt spid="15974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159747">
                                            <p:txEl>
                                              <p:pRg st="3" end="3"/>
                                            </p:txEl>
                                          </p:spTgt>
                                        </p:tgtEl>
                                        <p:attrNameLst>
                                          <p:attrName>style.visibility</p:attrName>
                                        </p:attrNameLst>
                                      </p:cBhvr>
                                      <p:to>
                                        <p:strVal val="visible"/>
                                      </p:to>
                                    </p:set>
                                    <p:animEffect transition="in" filter="circle(in)">
                                      <p:cBhvr>
                                        <p:cTn id="22" dur="500"/>
                                        <p:tgtEl>
                                          <p:spTgt spid="15974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nodeType="clickEffect">
                                  <p:stCondLst>
                                    <p:cond delay="0"/>
                                  </p:stCondLst>
                                  <p:childTnLst>
                                    <p:set>
                                      <p:cBhvr>
                                        <p:cTn id="26" dur="1" fill="hold">
                                          <p:stCondLst>
                                            <p:cond delay="0"/>
                                          </p:stCondLst>
                                        </p:cTn>
                                        <p:tgtEl>
                                          <p:spTgt spid="159747">
                                            <p:txEl>
                                              <p:pRg st="4" end="4"/>
                                            </p:txEl>
                                          </p:spTgt>
                                        </p:tgtEl>
                                        <p:attrNameLst>
                                          <p:attrName>style.visibility</p:attrName>
                                        </p:attrNameLst>
                                      </p:cBhvr>
                                      <p:to>
                                        <p:strVal val="visible"/>
                                      </p:to>
                                    </p:set>
                                    <p:animEffect transition="in" filter="circle(in)">
                                      <p:cBhvr>
                                        <p:cTn id="27" dur="500"/>
                                        <p:tgtEl>
                                          <p:spTgt spid="159747">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nodeType="clickEffect">
                                  <p:stCondLst>
                                    <p:cond delay="0"/>
                                  </p:stCondLst>
                                  <p:childTnLst>
                                    <p:set>
                                      <p:cBhvr>
                                        <p:cTn id="31" dur="1" fill="hold">
                                          <p:stCondLst>
                                            <p:cond delay="0"/>
                                          </p:stCondLst>
                                        </p:cTn>
                                        <p:tgtEl>
                                          <p:spTgt spid="159747">
                                            <p:txEl>
                                              <p:pRg st="5" end="5"/>
                                            </p:txEl>
                                          </p:spTgt>
                                        </p:tgtEl>
                                        <p:attrNameLst>
                                          <p:attrName>style.visibility</p:attrName>
                                        </p:attrNameLst>
                                      </p:cBhvr>
                                      <p:to>
                                        <p:strVal val="visible"/>
                                      </p:to>
                                    </p:set>
                                    <p:animEffect transition="in" filter="circle(in)">
                                      <p:cBhvr>
                                        <p:cTn id="32" dur="500"/>
                                        <p:tgtEl>
                                          <p:spTgt spid="15974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ACBE1851-2230-47A9-B000-CE9046EA61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4F817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130" name="Rectangle 2"/>
          <p:cNvSpPr>
            <a:spLocks noGrp="1" noChangeArrowheads="1"/>
          </p:cNvSpPr>
          <p:nvPr>
            <p:ph type="title"/>
          </p:nvPr>
        </p:nvSpPr>
        <p:spPr>
          <a:xfrm>
            <a:off x="634276" y="803705"/>
            <a:ext cx="4208656" cy="3034857"/>
          </a:xfrm>
        </p:spPr>
        <p:txBody>
          <a:bodyPr vert="horz" lIns="91440" tIns="45720" rIns="91440" bIns="45720" rtlCol="0" anchor="b">
            <a:normAutofit/>
          </a:bodyPr>
          <a:lstStyle/>
          <a:p>
            <a:pPr algn="r"/>
            <a:r>
              <a:rPr lang="en-US" altLang="zh-CN" sz="5400" b="1" kern="1200">
                <a:solidFill>
                  <a:srgbClr val="FFFFFF"/>
                </a:solidFill>
                <a:latin typeface="+mj-lt"/>
                <a:ea typeface="+mj-ea"/>
                <a:cs typeface="+mj-cs"/>
              </a:rPr>
              <a:t>Cardiovascular centers of the brainstem </a:t>
            </a:r>
          </a:p>
        </p:txBody>
      </p:sp>
      <p:sp>
        <p:nvSpPr>
          <p:cNvPr id="48131" name="Rectangle 3"/>
          <p:cNvSpPr>
            <a:spLocks noGrp="1" noChangeArrowheads="1"/>
          </p:cNvSpPr>
          <p:nvPr>
            <p:ph type="body" sz="half" idx="1"/>
          </p:nvPr>
        </p:nvSpPr>
        <p:spPr>
          <a:xfrm>
            <a:off x="638921" y="4013165"/>
            <a:ext cx="4204012" cy="2205732"/>
          </a:xfrm>
        </p:spPr>
        <p:txBody>
          <a:bodyPr vert="horz" lIns="91440" tIns="45720" rIns="91440" bIns="45720" rtlCol="0" anchor="t">
            <a:normAutofit/>
          </a:bodyPr>
          <a:lstStyle/>
          <a:p>
            <a:pPr marL="0" indent="0" algn="r">
              <a:buNone/>
            </a:pPr>
            <a:r>
              <a:rPr lang="en-US" altLang="zh-CN" sz="1800" kern="1200">
                <a:solidFill>
                  <a:srgbClr val="FFFFFF"/>
                </a:solidFill>
                <a:latin typeface="+mn-lt"/>
                <a:ea typeface="+mn-ea"/>
                <a:cs typeface="+mn-cs"/>
              </a:rPr>
              <a:t>Medulla oblongata is essential to Cardiovascular centers.</a:t>
            </a:r>
          </a:p>
        </p:txBody>
      </p:sp>
      <p:cxnSp>
        <p:nvCxnSpPr>
          <p:cNvPr id="75" name="Straight Connector 74">
            <a:extLst>
              <a:ext uri="{FF2B5EF4-FFF2-40B4-BE49-F238E27FC236}">
                <a16:creationId xmlns:a16="http://schemas.microsoft.com/office/drawing/2014/main" id="{23B93832-6514-44F4-849B-5EE2C8A233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6679" y="3928939"/>
            <a:ext cx="3931920" cy="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pic>
        <p:nvPicPr>
          <p:cNvPr id="48132" name="Picture 5"/>
          <p:cNvPicPr>
            <a:picLocks noChangeAspect="1" noChangeArrowheads="1"/>
          </p:cNvPicPr>
          <p:nvPr/>
        </p:nvPicPr>
        <p:blipFill rotWithShape="1">
          <a:blip r:embed="rId2" cstate="print"/>
          <a:srcRect t="11309" r="2" b="2"/>
          <a:stretch/>
        </p:blipFill>
        <p:spPr bwMode="auto">
          <a:xfrm>
            <a:off x="6501401" y="640080"/>
            <a:ext cx="4648667" cy="5578816"/>
          </a:xfrm>
          <a:prstGeom prst="rect">
            <a:avLst/>
          </a:prstGeom>
          <a:noFill/>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7588" name="Object 4"/>
          <p:cNvGraphicFramePr>
            <a:graphicFrameLocks noChangeAspect="1"/>
          </p:cNvGraphicFramePr>
          <p:nvPr/>
        </p:nvGraphicFramePr>
        <p:xfrm>
          <a:off x="1524000" y="493714"/>
          <a:ext cx="9144000" cy="5959475"/>
        </p:xfrm>
        <a:graphic>
          <a:graphicData uri="http://schemas.openxmlformats.org/presentationml/2006/ole">
            <mc:AlternateContent xmlns:mc="http://schemas.openxmlformats.org/markup-compatibility/2006">
              <mc:Choice xmlns:v="urn:schemas-microsoft-com:vml" Requires="v">
                <p:oleObj spid="_x0000_s2050" name="Document" r:id="rId3" imgW="4686840" imgH="3523320" progId="Word.Document.8">
                  <p:embed/>
                </p:oleObj>
              </mc:Choice>
              <mc:Fallback>
                <p:oleObj name="Document" r:id="rId3" imgW="4686840" imgH="3523320" progId="Word.Document.8">
                  <p:embed/>
                  <p:pic>
                    <p:nvPicPr>
                      <p:cNvPr id="67588"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4000" y="493714"/>
                        <a:ext cx="9144000" cy="59594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13"/>
          <p:cNvSpPr/>
          <p:nvPr/>
        </p:nvSpPr>
        <p:spPr>
          <a:xfrm>
            <a:off x="5167280" y="749300"/>
            <a:ext cx="6489700" cy="558800"/>
          </a:xfrm>
          <a:prstGeom prst="rect">
            <a:avLst/>
          </a:prstGeom>
        </p:spPr>
        <p:txBody>
          <a:bodyPr wrap="square" anchor="t">
            <a:normAutofit/>
          </a:bodyPr>
          <a:lstStyle/>
          <a:p>
            <a:pPr>
              <a:lnSpc>
                <a:spcPct val="90000"/>
              </a:lnSpc>
              <a:spcAft>
                <a:spcPts val="600"/>
              </a:spcAft>
              <a:buFontTx/>
              <a:buNone/>
            </a:pPr>
            <a:endParaRPr lang="en-GB" sz="1500" b="1" dirty="0">
              <a:latin typeface="Constantia" pitchFamily="18" charset="0"/>
            </a:endParaRPr>
          </a:p>
        </p:txBody>
      </p:sp>
      <p:sp>
        <p:nvSpPr>
          <p:cNvPr id="12" name="Title 11"/>
          <p:cNvSpPr>
            <a:spLocks noGrp="1"/>
          </p:cNvSpPr>
          <p:nvPr>
            <p:ph type="title"/>
          </p:nvPr>
        </p:nvSpPr>
        <p:spPr>
          <a:xfrm>
            <a:off x="535020" y="685800"/>
            <a:ext cx="2780271" cy="5105400"/>
          </a:xfrm>
        </p:spPr>
        <p:txBody>
          <a:bodyPr>
            <a:normAutofit/>
          </a:bodyPr>
          <a:lstStyle/>
          <a:p>
            <a:r>
              <a:rPr lang="en-GB" sz="4000">
                <a:solidFill>
                  <a:srgbClr val="FFFFFF"/>
                </a:solidFill>
              </a:rPr>
              <a:t> </a:t>
            </a:r>
          </a:p>
        </p:txBody>
      </p:sp>
      <p:pic>
        <p:nvPicPr>
          <p:cNvPr id="3" name="Online Media 2" title="Renin Angiotensin Aldosterone System (RAAS) - Short and sweet!">
            <a:hlinkClick r:id="" action="ppaction://media"/>
            <a:extLst>
              <a:ext uri="{FF2B5EF4-FFF2-40B4-BE49-F238E27FC236}">
                <a16:creationId xmlns:a16="http://schemas.microsoft.com/office/drawing/2014/main" id="{3BD6CF5A-3D11-47B7-AE0B-CFD593A5F330}"/>
              </a:ext>
            </a:extLst>
          </p:cNvPr>
          <p:cNvPicPr>
            <a:picLocks noGrp="1" noRot="1" noChangeAspect="1"/>
          </p:cNvPicPr>
          <p:nvPr>
            <p:ph idx="1"/>
            <a:videoFile r:link="rId1"/>
          </p:nvPr>
        </p:nvPicPr>
        <p:blipFill>
          <a:blip r:embed="rId3"/>
          <a:stretch>
            <a:fillRect/>
          </a:stretch>
        </p:blipFill>
        <p:spPr>
          <a:xfrm>
            <a:off x="1460500" y="838200"/>
            <a:ext cx="8782050" cy="4940300"/>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DD34A-92C6-4428-8D5B-88190FFB92E8}"/>
              </a:ext>
            </a:extLst>
          </p:cNvPr>
          <p:cNvSpPr>
            <a:spLocks noGrp="1"/>
          </p:cNvSpPr>
          <p:nvPr>
            <p:ph type="title"/>
          </p:nvPr>
        </p:nvSpPr>
        <p:spPr/>
        <p:txBody>
          <a:bodyPr>
            <a:normAutofit fontScale="90000"/>
          </a:bodyPr>
          <a:lstStyle/>
          <a:p>
            <a:r>
              <a:rPr lang="en-GB" sz="4400" b="1" dirty="0">
                <a:latin typeface="Constantia" pitchFamily="18" charset="0"/>
              </a:rPr>
              <a:t>Second or Indirect Adaptive Response by  Renin-angiotensin Mechanism</a:t>
            </a:r>
            <a:br>
              <a:rPr lang="en-GB" sz="4400" b="1" dirty="0">
                <a:latin typeface="Constantia" pitchFamily="18" charset="0"/>
              </a:rPr>
            </a:br>
            <a:endParaRPr lang="en-GB" dirty="0"/>
          </a:p>
        </p:txBody>
      </p:sp>
      <p:sp>
        <p:nvSpPr>
          <p:cNvPr id="3" name="Content Placeholder 2">
            <a:extLst>
              <a:ext uri="{FF2B5EF4-FFF2-40B4-BE49-F238E27FC236}">
                <a16:creationId xmlns:a16="http://schemas.microsoft.com/office/drawing/2014/main" id="{656C7CAF-879D-4FD4-BF44-B9547D6A87BB}"/>
              </a:ext>
            </a:extLst>
          </p:cNvPr>
          <p:cNvSpPr>
            <a:spLocks noGrp="1"/>
          </p:cNvSpPr>
          <p:nvPr>
            <p:ph idx="1"/>
          </p:nvPr>
        </p:nvSpPr>
        <p:spPr/>
        <p:txBody>
          <a:bodyPr/>
          <a:lstStyle/>
          <a:p>
            <a:pPr lvl="0"/>
            <a:r>
              <a:rPr lang="en-US" sz="1300" dirty="0">
                <a:latin typeface="Constantia" pitchFamily="18" charset="0"/>
              </a:rPr>
              <a:t>When BP </a:t>
            </a:r>
            <a:r>
              <a:rPr lang="en-US" sz="1300" dirty="0">
                <a:latin typeface="Constantia" pitchFamily="18" charset="0"/>
                <a:sym typeface="Wingdings"/>
              </a:rPr>
              <a:t></a:t>
            </a:r>
            <a:endParaRPr lang="en-GB" sz="1300" dirty="0">
              <a:latin typeface="Constantia" pitchFamily="18" charset="0"/>
            </a:endParaRPr>
          </a:p>
          <a:p>
            <a:r>
              <a:rPr lang="en-US" sz="1300" b="1" dirty="0">
                <a:latin typeface="Constantia" pitchFamily="18" charset="0"/>
              </a:rPr>
              <a:t> </a:t>
            </a:r>
            <a:r>
              <a:rPr lang="en-US" sz="1300" b="1" dirty="0">
                <a:solidFill>
                  <a:srgbClr val="C00000"/>
                </a:solidFill>
                <a:latin typeface="Constantia" pitchFamily="18" charset="0"/>
              </a:rPr>
              <a:t>Renin</a:t>
            </a:r>
            <a:r>
              <a:rPr lang="en-US" sz="1300" b="1" dirty="0">
                <a:latin typeface="Constantia" pitchFamily="18" charset="0"/>
              </a:rPr>
              <a:t> </a:t>
            </a:r>
            <a:r>
              <a:rPr lang="en-US" sz="1300" dirty="0">
                <a:latin typeface="Constantia" pitchFamily="18" charset="0"/>
              </a:rPr>
              <a:t>is released by the </a:t>
            </a:r>
            <a:r>
              <a:rPr lang="en-US" sz="1300" b="1" dirty="0">
                <a:solidFill>
                  <a:srgbClr val="C00000"/>
                </a:solidFill>
                <a:latin typeface="Constantia" pitchFamily="18" charset="0"/>
              </a:rPr>
              <a:t>kidney </a:t>
            </a:r>
            <a:r>
              <a:rPr lang="en-US" sz="1300" dirty="0">
                <a:latin typeface="Constantia" pitchFamily="18" charset="0"/>
              </a:rPr>
              <a:t>into the blood</a:t>
            </a:r>
            <a:endParaRPr lang="en-GB" sz="1300" dirty="0">
              <a:latin typeface="Constantia" pitchFamily="18" charset="0"/>
            </a:endParaRPr>
          </a:p>
          <a:p>
            <a:endParaRPr lang="en-US" sz="1300" b="1" dirty="0">
              <a:solidFill>
                <a:srgbClr val="C00000"/>
              </a:solidFill>
              <a:latin typeface="Constantia" pitchFamily="18" charset="0"/>
            </a:endParaRPr>
          </a:p>
          <a:p>
            <a:r>
              <a:rPr lang="en-US" sz="1300" b="1" dirty="0">
                <a:solidFill>
                  <a:srgbClr val="C00000"/>
                </a:solidFill>
                <a:latin typeface="Constantia" pitchFamily="18" charset="0"/>
              </a:rPr>
              <a:t>Renin</a:t>
            </a:r>
            <a:r>
              <a:rPr lang="en-US" sz="1300" b="1" dirty="0">
                <a:latin typeface="Constantia" pitchFamily="18" charset="0"/>
              </a:rPr>
              <a:t> </a:t>
            </a:r>
            <a:r>
              <a:rPr lang="en-US" sz="1300" dirty="0">
                <a:latin typeface="Constantia" pitchFamily="18" charset="0"/>
                <a:sym typeface="Wingdings"/>
              </a:rPr>
              <a:t>stimulates</a:t>
            </a:r>
            <a:r>
              <a:rPr lang="en-US" sz="1300" dirty="0">
                <a:latin typeface="Constantia" pitchFamily="18" charset="0"/>
              </a:rPr>
              <a:t> </a:t>
            </a:r>
            <a:r>
              <a:rPr lang="en-US" sz="1300" b="1" dirty="0">
                <a:solidFill>
                  <a:srgbClr val="C00000"/>
                </a:solidFill>
                <a:latin typeface="Constantia" pitchFamily="18" charset="0"/>
              </a:rPr>
              <a:t>Angiotensinogen (in lungs) </a:t>
            </a:r>
            <a:r>
              <a:rPr lang="en-US" sz="1300" dirty="0">
                <a:latin typeface="Constantia" pitchFamily="18" charset="0"/>
                <a:sym typeface="Wingdings"/>
              </a:rPr>
              <a:t>to</a:t>
            </a:r>
            <a:r>
              <a:rPr lang="en-US" sz="1300" dirty="0">
                <a:latin typeface="Constantia" pitchFamily="18" charset="0"/>
              </a:rPr>
              <a:t> convert to Angiotensin I (mild constrictive hormone)</a:t>
            </a:r>
            <a:endParaRPr lang="en-GB" sz="1300" dirty="0">
              <a:latin typeface="Constantia" pitchFamily="18" charset="0"/>
            </a:endParaRPr>
          </a:p>
          <a:p>
            <a:pPr>
              <a:buNone/>
            </a:pPr>
            <a:br>
              <a:rPr lang="en-GB" sz="1300" b="1" dirty="0">
                <a:latin typeface="Constantia" pitchFamily="18" charset="0"/>
              </a:rPr>
            </a:br>
            <a:r>
              <a:rPr lang="en-US" sz="1300" b="1" dirty="0">
                <a:solidFill>
                  <a:srgbClr val="C00000"/>
                </a:solidFill>
                <a:latin typeface="Constantia" pitchFamily="18" charset="0"/>
              </a:rPr>
              <a:t>Angiotensin I </a:t>
            </a:r>
            <a:r>
              <a:rPr lang="en-US" sz="1300" dirty="0">
                <a:solidFill>
                  <a:srgbClr val="C00000"/>
                </a:solidFill>
                <a:latin typeface="Constantia" pitchFamily="18" charset="0"/>
              </a:rPr>
              <a:t>is then converted by</a:t>
            </a:r>
            <a:r>
              <a:rPr lang="en-US" sz="1300" dirty="0">
                <a:latin typeface="Constantia" pitchFamily="18" charset="0"/>
              </a:rPr>
              <a:t> (ACE) </a:t>
            </a:r>
            <a:r>
              <a:rPr lang="en-US" sz="1300" b="1" u="sng" dirty="0">
                <a:solidFill>
                  <a:srgbClr val="336600"/>
                </a:solidFill>
                <a:latin typeface="Constantia" pitchFamily="18" charset="0"/>
              </a:rPr>
              <a:t>Angiotensin Converting Enzyme  </a:t>
            </a:r>
          </a:p>
          <a:p>
            <a:pPr>
              <a:buNone/>
            </a:pPr>
            <a:r>
              <a:rPr lang="en-US" sz="1300" dirty="0">
                <a:solidFill>
                  <a:srgbClr val="C00000"/>
                </a:solidFill>
                <a:latin typeface="Constantia" pitchFamily="18" charset="0"/>
              </a:rPr>
              <a:t>       to </a:t>
            </a:r>
            <a:r>
              <a:rPr lang="en-US" sz="1300" b="1" dirty="0">
                <a:solidFill>
                  <a:srgbClr val="C00000"/>
                </a:solidFill>
                <a:latin typeface="Constantia" pitchFamily="18" charset="0"/>
              </a:rPr>
              <a:t>Angiotensin II</a:t>
            </a:r>
            <a:endParaRPr lang="en-GB" sz="1300" b="1" dirty="0">
              <a:solidFill>
                <a:srgbClr val="C00000"/>
              </a:solidFill>
              <a:latin typeface="Constantia" pitchFamily="18" charset="0"/>
            </a:endParaRPr>
          </a:p>
          <a:p>
            <a:r>
              <a:rPr lang="en-US" sz="1300" dirty="0">
                <a:latin typeface="Constantia" pitchFamily="18" charset="0"/>
              </a:rPr>
              <a:t> </a:t>
            </a:r>
            <a:endParaRPr lang="en-GB" sz="1300" dirty="0">
              <a:latin typeface="Constantia" pitchFamily="18" charset="0"/>
            </a:endParaRPr>
          </a:p>
          <a:p>
            <a:pPr>
              <a:buNone/>
            </a:pPr>
            <a:r>
              <a:rPr lang="en-GB" sz="1300" dirty="0">
                <a:latin typeface="Constantia" pitchFamily="18" charset="0"/>
              </a:rPr>
              <a:t>	When </a:t>
            </a:r>
            <a:r>
              <a:rPr lang="en-US" sz="1300" b="1" dirty="0">
                <a:solidFill>
                  <a:srgbClr val="C00000"/>
                </a:solidFill>
                <a:latin typeface="Constantia" pitchFamily="18" charset="0"/>
              </a:rPr>
              <a:t>Angiotensin II  </a:t>
            </a:r>
            <a:r>
              <a:rPr lang="en-US" sz="1300" dirty="0">
                <a:latin typeface="Constantia" pitchFamily="18" charset="0"/>
              </a:rPr>
              <a:t>causes </a:t>
            </a:r>
          </a:p>
          <a:p>
            <a:pPr>
              <a:buNone/>
            </a:pPr>
            <a:endParaRPr lang="en-GB" sz="1300" dirty="0">
              <a:latin typeface="Constantia" pitchFamily="18" charset="0"/>
            </a:endParaRPr>
          </a:p>
          <a:p>
            <a:pPr marL="1828800" lvl="1" indent="-1371600">
              <a:buNone/>
            </a:pPr>
            <a:r>
              <a:rPr lang="en-US" sz="1300" dirty="0">
                <a:latin typeface="Constantia" pitchFamily="18" charset="0"/>
              </a:rPr>
              <a:t>1   </a:t>
            </a:r>
            <a:r>
              <a:rPr lang="en-US" sz="1300" b="1" dirty="0">
                <a:solidFill>
                  <a:srgbClr val="D60093"/>
                </a:solidFill>
                <a:latin typeface="Constantia" pitchFamily="18" charset="0"/>
              </a:rPr>
              <a:t>Vasoconstriction</a:t>
            </a:r>
          </a:p>
          <a:p>
            <a:pPr marL="1828800" lvl="1" indent="-1371600">
              <a:buNone/>
            </a:pPr>
            <a:r>
              <a:rPr lang="en-GB" sz="1300" dirty="0">
                <a:latin typeface="Constantia" pitchFamily="18" charset="0"/>
              </a:rPr>
              <a:t>2.  </a:t>
            </a:r>
            <a:r>
              <a:rPr lang="en-US" sz="1300" b="1" dirty="0">
                <a:solidFill>
                  <a:srgbClr val="D60093"/>
                </a:solidFill>
                <a:latin typeface="Constantia" pitchFamily="18" charset="0"/>
              </a:rPr>
              <a:t>Release of aldosterone from the </a:t>
            </a:r>
            <a:r>
              <a:rPr lang="en-US" sz="1300" b="1" u="sng" dirty="0">
                <a:solidFill>
                  <a:srgbClr val="D60093"/>
                </a:solidFill>
                <a:latin typeface="Constantia" pitchFamily="18" charset="0"/>
              </a:rPr>
              <a:t>adrenal cortex. </a:t>
            </a:r>
          </a:p>
          <a:p>
            <a:pPr marL="1828800" lvl="1" indent="-1371600">
              <a:buNone/>
            </a:pPr>
            <a:endParaRPr lang="en-US" sz="1300" b="1" dirty="0">
              <a:solidFill>
                <a:srgbClr val="D60093"/>
              </a:solidFill>
              <a:latin typeface="Constantia" pitchFamily="18" charset="0"/>
              <a:sym typeface="Wingdings"/>
            </a:endParaRPr>
          </a:p>
          <a:p>
            <a:pPr marL="1828800" lvl="1" indent="-1371600">
              <a:buNone/>
            </a:pPr>
            <a:r>
              <a:rPr lang="en-US" sz="1300" b="1" dirty="0">
                <a:solidFill>
                  <a:srgbClr val="D60093"/>
                </a:solidFill>
                <a:latin typeface="Constantia" pitchFamily="18" charset="0"/>
                <a:sym typeface="Wingdings"/>
              </a:rPr>
              <a:t>Prevents </a:t>
            </a:r>
            <a:r>
              <a:rPr lang="en-US" sz="1300" b="1" dirty="0">
                <a:solidFill>
                  <a:srgbClr val="D60093"/>
                </a:solidFill>
                <a:latin typeface="Constantia" pitchFamily="18" charset="0"/>
              </a:rPr>
              <a:t>excretion of Na+ water in kidneys </a:t>
            </a:r>
            <a:r>
              <a:rPr lang="en-US" sz="1300" b="1" dirty="0">
                <a:solidFill>
                  <a:srgbClr val="D60093"/>
                </a:solidFill>
                <a:latin typeface="Constantia" pitchFamily="18" charset="0"/>
                <a:sym typeface="Wingdings"/>
              </a:rPr>
              <a:t></a:t>
            </a:r>
            <a:r>
              <a:rPr lang="en-US" sz="1300" b="1" dirty="0">
                <a:solidFill>
                  <a:srgbClr val="D60093"/>
                </a:solidFill>
                <a:latin typeface="Constantia" pitchFamily="18" charset="0"/>
              </a:rPr>
              <a:t> reduce water loss from </a:t>
            </a:r>
          </a:p>
          <a:p>
            <a:pPr marL="1828800" lvl="1" indent="-1371600">
              <a:buNone/>
            </a:pPr>
            <a:r>
              <a:rPr lang="en-US" sz="1300" b="1" dirty="0">
                <a:solidFill>
                  <a:srgbClr val="D60093"/>
                </a:solidFill>
                <a:latin typeface="Constantia" pitchFamily="18" charset="0"/>
              </a:rPr>
              <a:t>circulation and this  increases Blood Volume </a:t>
            </a:r>
            <a:r>
              <a:rPr lang="en-US" sz="1300" b="1" dirty="0">
                <a:solidFill>
                  <a:srgbClr val="D60093"/>
                </a:solidFill>
                <a:latin typeface="Constantia" pitchFamily="18" charset="0"/>
                <a:sym typeface="Wingdings"/>
              </a:rPr>
              <a:t>which in turn increases  </a:t>
            </a:r>
            <a:r>
              <a:rPr lang="en-US" sz="1300" b="1" dirty="0">
                <a:solidFill>
                  <a:srgbClr val="D60093"/>
                </a:solidFill>
                <a:latin typeface="Constantia" pitchFamily="18" charset="0"/>
              </a:rPr>
              <a:t>Blood  Pressure </a:t>
            </a:r>
            <a:r>
              <a:rPr lang="en-US" sz="1300" b="1" dirty="0">
                <a:solidFill>
                  <a:srgbClr val="D60093"/>
                </a:solidFill>
                <a:latin typeface="Constantia" pitchFamily="18" charset="0"/>
                <a:sym typeface="Wingdings"/>
              </a:rPr>
              <a:t></a:t>
            </a:r>
            <a:endParaRPr lang="en-GB" sz="1300" b="1" dirty="0">
              <a:solidFill>
                <a:srgbClr val="D60093"/>
              </a:solidFill>
              <a:latin typeface="Constantia" pitchFamily="18" charset="0"/>
            </a:endParaRPr>
          </a:p>
          <a:p>
            <a:endParaRPr lang="en-GB" dirty="0"/>
          </a:p>
        </p:txBody>
      </p:sp>
    </p:spTree>
    <p:extLst>
      <p:ext uri="{BB962C8B-B14F-4D97-AF65-F5344CB8AC3E}">
        <p14:creationId xmlns:p14="http://schemas.microsoft.com/office/powerpoint/2010/main" val="238049666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5787" name="Rectangle 11"/>
          <p:cNvSpPr>
            <a:spLocks noChangeArrowheads="1"/>
          </p:cNvSpPr>
          <p:nvPr/>
        </p:nvSpPr>
        <p:spPr bwMode="auto">
          <a:xfrm>
            <a:off x="1524000" y="4191001"/>
            <a:ext cx="9144000" cy="830997"/>
          </a:xfrm>
          <a:prstGeom prst="rect">
            <a:avLst/>
          </a:prstGeom>
          <a:noFill/>
          <a:ln w="9525">
            <a:noFill/>
            <a:miter lim="800000"/>
            <a:headEnd/>
            <a:tailEnd/>
          </a:ln>
          <a:effectLst/>
        </p:spPr>
        <p:txBody>
          <a:bodyPr>
            <a:spAutoFit/>
          </a:bodyPr>
          <a:lstStyle/>
          <a:p>
            <a:pPr lvl="1" algn="l"/>
            <a:r>
              <a:rPr lang="en-US" sz="2400" b="1" dirty="0">
                <a:solidFill>
                  <a:srgbClr val="C00000"/>
                </a:solidFill>
              </a:rPr>
              <a:t>   </a:t>
            </a:r>
            <a:r>
              <a:rPr lang="en-US" sz="2400" dirty="0">
                <a:solidFill>
                  <a:srgbClr val="C00000"/>
                </a:solidFill>
                <a:latin typeface="Constantia" pitchFamily="18" charset="0"/>
              </a:rPr>
              <a:t>BP* - Stimulates Cardioinhibitory center to    heart rate &amp; Vasomotor center to    diameter. </a:t>
            </a:r>
          </a:p>
        </p:txBody>
      </p:sp>
      <p:sp>
        <p:nvSpPr>
          <p:cNvPr id="75778" name="Rectangle 2"/>
          <p:cNvSpPr>
            <a:spLocks noGrp="1" noChangeArrowheads="1"/>
          </p:cNvSpPr>
          <p:nvPr>
            <p:ph type="title"/>
          </p:nvPr>
        </p:nvSpPr>
        <p:spPr>
          <a:xfrm>
            <a:off x="2209800" y="152400"/>
            <a:ext cx="7772400" cy="1066800"/>
          </a:xfrm>
        </p:spPr>
        <p:txBody>
          <a:bodyPr>
            <a:normAutofit fontScale="90000"/>
          </a:bodyPr>
          <a:lstStyle/>
          <a:p>
            <a:r>
              <a:rPr lang="en-US" b="1" u="sng" dirty="0"/>
              <a:t>Homeostatic Blood Pressure Regulation Mechanisms</a:t>
            </a:r>
          </a:p>
        </p:txBody>
      </p:sp>
      <p:sp>
        <p:nvSpPr>
          <p:cNvPr id="75779" name="Rectangle 3"/>
          <p:cNvSpPr>
            <a:spLocks noGrp="1" noChangeArrowheads="1"/>
          </p:cNvSpPr>
          <p:nvPr>
            <p:ph idx="1"/>
          </p:nvPr>
        </p:nvSpPr>
        <p:spPr>
          <a:xfrm>
            <a:off x="1752600" y="2348880"/>
            <a:ext cx="8229600" cy="1440160"/>
          </a:xfrm>
        </p:spPr>
        <p:txBody>
          <a:bodyPr>
            <a:noAutofit/>
          </a:bodyPr>
          <a:lstStyle/>
          <a:p>
            <a:pPr lvl="2" algn="just">
              <a:buNone/>
            </a:pPr>
            <a:r>
              <a:rPr lang="en-US" b="1" u="sng" dirty="0">
                <a:solidFill>
                  <a:srgbClr val="1D0282"/>
                </a:solidFill>
              </a:rPr>
              <a:t>Reflex Centers in Medulla </a:t>
            </a:r>
          </a:p>
          <a:p>
            <a:pPr lvl="1"/>
            <a:r>
              <a:rPr lang="en-US" dirty="0"/>
              <a:t>Cardioacceleratory - increases heart rate</a:t>
            </a:r>
          </a:p>
          <a:p>
            <a:pPr lvl="1"/>
            <a:r>
              <a:rPr lang="en-US" dirty="0"/>
              <a:t>Cardioinhibitory - decreases heart rate</a:t>
            </a:r>
          </a:p>
          <a:p>
            <a:pPr lvl="1"/>
            <a:r>
              <a:rPr lang="en-US" dirty="0"/>
              <a:t>Vasomotor - changes diameter of vessels</a:t>
            </a:r>
          </a:p>
        </p:txBody>
      </p:sp>
      <p:sp>
        <p:nvSpPr>
          <p:cNvPr id="75780" name="Rectangle 4"/>
          <p:cNvSpPr>
            <a:spLocks noChangeArrowheads="1"/>
          </p:cNvSpPr>
          <p:nvPr/>
        </p:nvSpPr>
        <p:spPr bwMode="auto">
          <a:xfrm>
            <a:off x="1524000" y="5334000"/>
            <a:ext cx="9144000" cy="1066800"/>
          </a:xfrm>
          <a:prstGeom prst="rect">
            <a:avLst/>
          </a:prstGeom>
          <a:noFill/>
          <a:ln w="9525">
            <a:noFill/>
            <a:miter lim="800000"/>
            <a:headEnd/>
            <a:tailEnd/>
          </a:ln>
          <a:effectLst/>
        </p:spPr>
        <p:txBody>
          <a:bodyPr/>
          <a:lstStyle/>
          <a:p>
            <a:pPr marL="342900" indent="-342900">
              <a:spcBef>
                <a:spcPct val="20000"/>
              </a:spcBef>
            </a:pPr>
            <a:r>
              <a:rPr lang="en-US" sz="2400" b="1" dirty="0"/>
              <a:t>       </a:t>
            </a:r>
            <a:r>
              <a:rPr lang="en-US" sz="2400" dirty="0">
                <a:solidFill>
                  <a:srgbClr val="C00000"/>
                </a:solidFill>
                <a:latin typeface="Constantia" pitchFamily="18" charset="0"/>
              </a:rPr>
              <a:t>BP* - Stimulates Cardioacceleratory center to      heart rate &amp;</a:t>
            </a:r>
          </a:p>
          <a:p>
            <a:pPr marL="342900" indent="-342900">
              <a:spcBef>
                <a:spcPct val="20000"/>
              </a:spcBef>
            </a:pPr>
            <a:r>
              <a:rPr lang="en-US" sz="2400" dirty="0">
                <a:solidFill>
                  <a:srgbClr val="C00000"/>
                </a:solidFill>
                <a:latin typeface="Constantia" pitchFamily="18" charset="0"/>
              </a:rPr>
              <a:t>	 Vasomotor center to </a:t>
            </a:r>
            <a:r>
              <a:rPr lang="en-US" sz="2400" b="1" dirty="0">
                <a:solidFill>
                  <a:srgbClr val="C00000"/>
                </a:solidFill>
              </a:rPr>
              <a:t>    </a:t>
            </a:r>
            <a:r>
              <a:rPr lang="en-US" sz="2400" dirty="0">
                <a:solidFill>
                  <a:srgbClr val="C00000"/>
                </a:solidFill>
                <a:latin typeface="Constantia" pitchFamily="18" charset="0"/>
              </a:rPr>
              <a:t>diameter.</a:t>
            </a:r>
          </a:p>
          <a:p>
            <a:pPr marL="742950" lvl="1" indent="-285750">
              <a:spcBef>
                <a:spcPct val="20000"/>
              </a:spcBef>
              <a:buFontTx/>
              <a:buChar char="–"/>
            </a:pPr>
            <a:endParaRPr lang="en-US" sz="2800" b="1" dirty="0"/>
          </a:p>
        </p:txBody>
      </p:sp>
      <p:sp>
        <p:nvSpPr>
          <p:cNvPr id="75781" name="AutoShape 5"/>
          <p:cNvSpPr>
            <a:spLocks noChangeArrowheads="1"/>
          </p:cNvSpPr>
          <p:nvPr/>
        </p:nvSpPr>
        <p:spPr bwMode="auto">
          <a:xfrm>
            <a:off x="2057400" y="4191000"/>
            <a:ext cx="228600" cy="457200"/>
          </a:xfrm>
          <a:prstGeom prst="upArrow">
            <a:avLst>
              <a:gd name="adj1" fmla="val 50000"/>
              <a:gd name="adj2" fmla="val 50000"/>
            </a:avLst>
          </a:prstGeom>
          <a:solidFill>
            <a:schemeClr val="accent1"/>
          </a:solidFill>
          <a:ln w="9525">
            <a:solidFill>
              <a:schemeClr val="tx1"/>
            </a:solidFill>
            <a:miter lim="800000"/>
            <a:headEnd/>
            <a:tailEnd/>
          </a:ln>
          <a:effectLst/>
        </p:spPr>
        <p:txBody>
          <a:bodyPr wrap="none" anchor="ctr"/>
          <a:lstStyle/>
          <a:p>
            <a:endParaRPr lang="en-GB" dirty="0"/>
          </a:p>
        </p:txBody>
      </p:sp>
      <p:sp>
        <p:nvSpPr>
          <p:cNvPr id="75782" name="AutoShape 6"/>
          <p:cNvSpPr>
            <a:spLocks noChangeArrowheads="1"/>
          </p:cNvSpPr>
          <p:nvPr/>
        </p:nvSpPr>
        <p:spPr bwMode="auto">
          <a:xfrm>
            <a:off x="4727848" y="4653136"/>
            <a:ext cx="228600" cy="457200"/>
          </a:xfrm>
          <a:prstGeom prst="downArrow">
            <a:avLst>
              <a:gd name="adj1" fmla="val 50000"/>
              <a:gd name="adj2" fmla="val 50000"/>
            </a:avLst>
          </a:prstGeom>
          <a:solidFill>
            <a:schemeClr val="accent1"/>
          </a:solidFill>
          <a:ln w="9525">
            <a:solidFill>
              <a:schemeClr val="tx1"/>
            </a:solidFill>
            <a:miter lim="800000"/>
            <a:headEnd/>
            <a:tailEnd/>
          </a:ln>
          <a:effectLst/>
        </p:spPr>
        <p:txBody>
          <a:bodyPr wrap="none" anchor="ctr"/>
          <a:lstStyle/>
          <a:p>
            <a:endParaRPr lang="en-GB" dirty="0"/>
          </a:p>
        </p:txBody>
      </p:sp>
      <p:sp>
        <p:nvSpPr>
          <p:cNvPr id="75783" name="AutoShape 7"/>
          <p:cNvSpPr>
            <a:spLocks noChangeArrowheads="1"/>
          </p:cNvSpPr>
          <p:nvPr/>
        </p:nvSpPr>
        <p:spPr bwMode="auto">
          <a:xfrm>
            <a:off x="7968208" y="4149080"/>
            <a:ext cx="228600" cy="457200"/>
          </a:xfrm>
          <a:prstGeom prst="upArrow">
            <a:avLst>
              <a:gd name="adj1" fmla="val 50000"/>
              <a:gd name="adj2" fmla="val 50000"/>
            </a:avLst>
          </a:prstGeom>
          <a:solidFill>
            <a:schemeClr val="accent1"/>
          </a:solidFill>
          <a:ln w="9525">
            <a:solidFill>
              <a:schemeClr val="tx1"/>
            </a:solidFill>
            <a:miter lim="800000"/>
            <a:headEnd/>
            <a:tailEnd/>
          </a:ln>
          <a:effectLst/>
        </p:spPr>
        <p:txBody>
          <a:bodyPr wrap="none" anchor="ctr"/>
          <a:lstStyle/>
          <a:p>
            <a:endParaRPr lang="en-GB" dirty="0"/>
          </a:p>
        </p:txBody>
      </p:sp>
      <p:sp>
        <p:nvSpPr>
          <p:cNvPr id="75784" name="AutoShape 8"/>
          <p:cNvSpPr>
            <a:spLocks noChangeArrowheads="1"/>
          </p:cNvSpPr>
          <p:nvPr/>
        </p:nvSpPr>
        <p:spPr bwMode="auto">
          <a:xfrm>
            <a:off x="1919536" y="5373216"/>
            <a:ext cx="228600" cy="457200"/>
          </a:xfrm>
          <a:prstGeom prst="downArrow">
            <a:avLst>
              <a:gd name="adj1" fmla="val 50000"/>
              <a:gd name="adj2" fmla="val 50000"/>
            </a:avLst>
          </a:prstGeom>
          <a:solidFill>
            <a:schemeClr val="accent1"/>
          </a:solidFill>
          <a:ln w="9525">
            <a:solidFill>
              <a:schemeClr val="tx1"/>
            </a:solidFill>
            <a:miter lim="800000"/>
            <a:headEnd/>
            <a:tailEnd/>
          </a:ln>
          <a:effectLst/>
        </p:spPr>
        <p:txBody>
          <a:bodyPr wrap="none" anchor="ctr"/>
          <a:lstStyle/>
          <a:p>
            <a:endParaRPr lang="en-GB" dirty="0"/>
          </a:p>
        </p:txBody>
      </p:sp>
      <p:sp>
        <p:nvSpPr>
          <p:cNvPr id="75785" name="AutoShape 9"/>
          <p:cNvSpPr>
            <a:spLocks noChangeArrowheads="1"/>
          </p:cNvSpPr>
          <p:nvPr/>
        </p:nvSpPr>
        <p:spPr bwMode="auto">
          <a:xfrm>
            <a:off x="4655840" y="5733256"/>
            <a:ext cx="228600" cy="457200"/>
          </a:xfrm>
          <a:prstGeom prst="upArrow">
            <a:avLst>
              <a:gd name="adj1" fmla="val 50000"/>
              <a:gd name="adj2" fmla="val 50000"/>
            </a:avLst>
          </a:prstGeom>
          <a:solidFill>
            <a:schemeClr val="accent1"/>
          </a:solidFill>
          <a:ln w="9525">
            <a:solidFill>
              <a:schemeClr val="tx1"/>
            </a:solidFill>
            <a:miter lim="800000"/>
            <a:headEnd/>
            <a:tailEnd/>
          </a:ln>
          <a:effectLst/>
        </p:spPr>
        <p:txBody>
          <a:bodyPr wrap="none" anchor="ctr"/>
          <a:lstStyle/>
          <a:p>
            <a:endParaRPr lang="en-GB" dirty="0"/>
          </a:p>
        </p:txBody>
      </p:sp>
      <p:sp>
        <p:nvSpPr>
          <p:cNvPr id="75786" name="AutoShape 10"/>
          <p:cNvSpPr>
            <a:spLocks noChangeArrowheads="1"/>
          </p:cNvSpPr>
          <p:nvPr/>
        </p:nvSpPr>
        <p:spPr bwMode="auto">
          <a:xfrm>
            <a:off x="8184232" y="5373216"/>
            <a:ext cx="228600" cy="457200"/>
          </a:xfrm>
          <a:prstGeom prst="downArrow">
            <a:avLst>
              <a:gd name="adj1" fmla="val 50000"/>
              <a:gd name="adj2" fmla="val 50000"/>
            </a:avLst>
          </a:prstGeom>
          <a:solidFill>
            <a:schemeClr val="accent1"/>
          </a:solidFill>
          <a:ln w="9525">
            <a:solidFill>
              <a:schemeClr val="tx1"/>
            </a:solidFill>
            <a:miter lim="800000"/>
            <a:headEnd/>
            <a:tailEnd/>
          </a:ln>
          <a:effectLst/>
        </p:spPr>
        <p:txBody>
          <a:bodyPr wrap="none" anchor="ctr"/>
          <a:lstStyle/>
          <a:p>
            <a:endParaRPr lang="en-GB" dirty="0"/>
          </a:p>
        </p:txBody>
      </p:sp>
      <p:sp>
        <p:nvSpPr>
          <p:cNvPr id="13" name="Rectangle 12"/>
          <p:cNvSpPr/>
          <p:nvPr/>
        </p:nvSpPr>
        <p:spPr>
          <a:xfrm>
            <a:off x="1919536" y="1484785"/>
            <a:ext cx="8064896" cy="701731"/>
          </a:xfrm>
          <a:prstGeom prst="rect">
            <a:avLst/>
          </a:prstGeom>
        </p:spPr>
        <p:txBody>
          <a:bodyPr wrap="square">
            <a:spAutoFit/>
          </a:bodyPr>
          <a:lstStyle/>
          <a:p>
            <a:pPr marL="342900" indent="-342900">
              <a:spcBef>
                <a:spcPct val="20000"/>
              </a:spcBef>
              <a:buFontTx/>
              <a:buChar char="•"/>
            </a:pPr>
            <a:r>
              <a:rPr lang="en-US" b="1" u="sng" dirty="0">
                <a:solidFill>
                  <a:srgbClr val="FF3300"/>
                </a:solidFill>
              </a:rPr>
              <a:t>Baroreceptors</a:t>
            </a:r>
            <a:r>
              <a:rPr lang="en-US" b="1" dirty="0"/>
              <a:t> *  in aortic arch &amp; carotid sinuses: </a:t>
            </a:r>
          </a:p>
          <a:p>
            <a:pPr marL="742950" lvl="1" indent="-285750">
              <a:spcBef>
                <a:spcPct val="20000"/>
              </a:spcBef>
              <a:buFontTx/>
              <a:buChar char="–"/>
            </a:pPr>
            <a:r>
              <a:rPr lang="en-US" b="1" dirty="0"/>
              <a:t>sensitive to changes in blood pressure.</a:t>
            </a:r>
          </a:p>
        </p:txBody>
      </p:sp>
      <p:pic>
        <p:nvPicPr>
          <p:cNvPr id="89090" name="Picture 2"/>
          <p:cNvPicPr>
            <a:picLocks noChangeAspect="1" noChangeArrowheads="1"/>
          </p:cNvPicPr>
          <p:nvPr/>
        </p:nvPicPr>
        <p:blipFill>
          <a:blip r:embed="rId3" cstate="print"/>
          <a:srcRect/>
          <a:stretch>
            <a:fillRect/>
          </a:stretch>
        </p:blipFill>
        <p:spPr bwMode="auto">
          <a:xfrm>
            <a:off x="7752184" y="1412777"/>
            <a:ext cx="2476500" cy="2066925"/>
          </a:xfrm>
          <a:prstGeom prst="rect">
            <a:avLst/>
          </a:prstGeom>
          <a:noFill/>
          <a:ln w="9525">
            <a:noFill/>
            <a:miter lim="800000"/>
            <a:headEnd/>
            <a:tailEnd/>
          </a:ln>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7" presetClass="entr" presetSubtype="4" fill="hold" grpId="0" nodeType="clickEffect">
                                  <p:stCondLst>
                                    <p:cond delay="0"/>
                                  </p:stCondLst>
                                  <p:childTnLst>
                                    <p:set>
                                      <p:cBhvr>
                                        <p:cTn id="6" dur="1" fill="hold">
                                          <p:stCondLst>
                                            <p:cond delay="0"/>
                                          </p:stCondLst>
                                        </p:cTn>
                                        <p:tgtEl>
                                          <p:spTgt spid="75779">
                                            <p:txEl>
                                              <p:pRg st="0" end="0"/>
                                            </p:txEl>
                                          </p:spTgt>
                                        </p:tgtEl>
                                        <p:attrNameLst>
                                          <p:attrName>style.visibility</p:attrName>
                                        </p:attrNameLst>
                                      </p:cBhvr>
                                      <p:to>
                                        <p:strVal val="visible"/>
                                      </p:to>
                                    </p:set>
                                    <p:anim calcmode="lin" valueType="num">
                                      <p:cBhvr additive="base">
                                        <p:cTn id="7" dur="5000" fill="hold"/>
                                        <p:tgtEl>
                                          <p:spTgt spid="75779">
                                            <p:txEl>
                                              <p:pRg st="0" end="0"/>
                                            </p:txEl>
                                          </p:spTgt>
                                        </p:tgtEl>
                                        <p:attrNameLst>
                                          <p:attrName>ppt_x</p:attrName>
                                        </p:attrNameLst>
                                      </p:cBhvr>
                                      <p:tavLst>
                                        <p:tav tm="0">
                                          <p:val>
                                            <p:strVal val="#ppt_x"/>
                                          </p:val>
                                        </p:tav>
                                        <p:tav tm="100000">
                                          <p:val>
                                            <p:strVal val="#ppt_x"/>
                                          </p:val>
                                        </p:tav>
                                      </p:tavLst>
                                    </p:anim>
                                    <p:anim calcmode="lin" valueType="num">
                                      <p:cBhvr additive="base">
                                        <p:cTn id="8" dur="5000" fill="hold"/>
                                        <p:tgtEl>
                                          <p:spTgt spid="7577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7" presetClass="entr" presetSubtype="4" fill="hold" grpId="0" nodeType="clickEffect">
                                  <p:stCondLst>
                                    <p:cond delay="0"/>
                                  </p:stCondLst>
                                  <p:childTnLst>
                                    <p:set>
                                      <p:cBhvr>
                                        <p:cTn id="12" dur="1" fill="hold">
                                          <p:stCondLst>
                                            <p:cond delay="0"/>
                                          </p:stCondLst>
                                        </p:cTn>
                                        <p:tgtEl>
                                          <p:spTgt spid="75779">
                                            <p:txEl>
                                              <p:pRg st="1" end="1"/>
                                            </p:txEl>
                                          </p:spTgt>
                                        </p:tgtEl>
                                        <p:attrNameLst>
                                          <p:attrName>style.visibility</p:attrName>
                                        </p:attrNameLst>
                                      </p:cBhvr>
                                      <p:to>
                                        <p:strVal val="visible"/>
                                      </p:to>
                                    </p:set>
                                    <p:anim calcmode="lin" valueType="num">
                                      <p:cBhvr additive="base">
                                        <p:cTn id="13" dur="5000" fill="hold"/>
                                        <p:tgtEl>
                                          <p:spTgt spid="75779">
                                            <p:txEl>
                                              <p:pRg st="1" end="1"/>
                                            </p:txEl>
                                          </p:spTgt>
                                        </p:tgtEl>
                                        <p:attrNameLst>
                                          <p:attrName>ppt_x</p:attrName>
                                        </p:attrNameLst>
                                      </p:cBhvr>
                                      <p:tavLst>
                                        <p:tav tm="0">
                                          <p:val>
                                            <p:strVal val="#ppt_x"/>
                                          </p:val>
                                        </p:tav>
                                        <p:tav tm="100000">
                                          <p:val>
                                            <p:strVal val="#ppt_x"/>
                                          </p:val>
                                        </p:tav>
                                      </p:tavLst>
                                    </p:anim>
                                    <p:anim calcmode="lin" valueType="num">
                                      <p:cBhvr additive="base">
                                        <p:cTn id="14" dur="5000" fill="hold"/>
                                        <p:tgtEl>
                                          <p:spTgt spid="7577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7" presetClass="entr" presetSubtype="4" fill="hold" grpId="0" nodeType="clickEffect">
                                  <p:stCondLst>
                                    <p:cond delay="0"/>
                                  </p:stCondLst>
                                  <p:childTnLst>
                                    <p:set>
                                      <p:cBhvr>
                                        <p:cTn id="18" dur="1" fill="hold">
                                          <p:stCondLst>
                                            <p:cond delay="0"/>
                                          </p:stCondLst>
                                        </p:cTn>
                                        <p:tgtEl>
                                          <p:spTgt spid="75779">
                                            <p:txEl>
                                              <p:pRg st="2" end="2"/>
                                            </p:txEl>
                                          </p:spTgt>
                                        </p:tgtEl>
                                        <p:attrNameLst>
                                          <p:attrName>style.visibility</p:attrName>
                                        </p:attrNameLst>
                                      </p:cBhvr>
                                      <p:to>
                                        <p:strVal val="visible"/>
                                      </p:to>
                                    </p:set>
                                    <p:anim calcmode="lin" valueType="num">
                                      <p:cBhvr additive="base">
                                        <p:cTn id="19" dur="5000" fill="hold"/>
                                        <p:tgtEl>
                                          <p:spTgt spid="75779">
                                            <p:txEl>
                                              <p:pRg st="2" end="2"/>
                                            </p:txEl>
                                          </p:spTgt>
                                        </p:tgtEl>
                                        <p:attrNameLst>
                                          <p:attrName>ppt_x</p:attrName>
                                        </p:attrNameLst>
                                      </p:cBhvr>
                                      <p:tavLst>
                                        <p:tav tm="0">
                                          <p:val>
                                            <p:strVal val="#ppt_x"/>
                                          </p:val>
                                        </p:tav>
                                        <p:tav tm="100000">
                                          <p:val>
                                            <p:strVal val="#ppt_x"/>
                                          </p:val>
                                        </p:tav>
                                      </p:tavLst>
                                    </p:anim>
                                    <p:anim calcmode="lin" valueType="num">
                                      <p:cBhvr additive="base">
                                        <p:cTn id="20" dur="5000" fill="hold"/>
                                        <p:tgtEl>
                                          <p:spTgt spid="7577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7" presetClass="entr" presetSubtype="4" fill="hold" grpId="0" nodeType="clickEffect">
                                  <p:stCondLst>
                                    <p:cond delay="0"/>
                                  </p:stCondLst>
                                  <p:childTnLst>
                                    <p:set>
                                      <p:cBhvr>
                                        <p:cTn id="24" dur="1" fill="hold">
                                          <p:stCondLst>
                                            <p:cond delay="0"/>
                                          </p:stCondLst>
                                        </p:cTn>
                                        <p:tgtEl>
                                          <p:spTgt spid="75779">
                                            <p:txEl>
                                              <p:pRg st="3" end="3"/>
                                            </p:txEl>
                                          </p:spTgt>
                                        </p:tgtEl>
                                        <p:attrNameLst>
                                          <p:attrName>style.visibility</p:attrName>
                                        </p:attrNameLst>
                                      </p:cBhvr>
                                      <p:to>
                                        <p:strVal val="visible"/>
                                      </p:to>
                                    </p:set>
                                    <p:anim calcmode="lin" valueType="num">
                                      <p:cBhvr additive="base">
                                        <p:cTn id="25" dur="5000" fill="hold"/>
                                        <p:tgtEl>
                                          <p:spTgt spid="75779">
                                            <p:txEl>
                                              <p:pRg st="3" end="3"/>
                                            </p:txEl>
                                          </p:spTgt>
                                        </p:tgtEl>
                                        <p:attrNameLst>
                                          <p:attrName>ppt_x</p:attrName>
                                        </p:attrNameLst>
                                      </p:cBhvr>
                                      <p:tavLst>
                                        <p:tav tm="0">
                                          <p:val>
                                            <p:strVal val="#ppt_x"/>
                                          </p:val>
                                        </p:tav>
                                        <p:tav tm="100000">
                                          <p:val>
                                            <p:strVal val="#ppt_x"/>
                                          </p:val>
                                        </p:tav>
                                      </p:tavLst>
                                    </p:anim>
                                    <p:anim calcmode="lin" valueType="num">
                                      <p:cBhvr additive="base">
                                        <p:cTn id="26" dur="5000" fill="hold"/>
                                        <p:tgtEl>
                                          <p:spTgt spid="7577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17" presetClass="entr" presetSubtype="4" fill="hold" grpId="0" nodeType="clickEffect">
                                  <p:stCondLst>
                                    <p:cond delay="0"/>
                                  </p:stCondLst>
                                  <p:childTnLst>
                                    <p:set>
                                      <p:cBhvr>
                                        <p:cTn id="30" dur="1" fill="hold">
                                          <p:stCondLst>
                                            <p:cond delay="0"/>
                                          </p:stCondLst>
                                        </p:cTn>
                                        <p:tgtEl>
                                          <p:spTgt spid="75781"/>
                                        </p:tgtEl>
                                        <p:attrNameLst>
                                          <p:attrName>style.visibility</p:attrName>
                                        </p:attrNameLst>
                                      </p:cBhvr>
                                      <p:to>
                                        <p:strVal val="visible"/>
                                      </p:to>
                                    </p:set>
                                    <p:anim calcmode="lin" valueType="num">
                                      <p:cBhvr>
                                        <p:cTn id="31" dur="500" fill="hold"/>
                                        <p:tgtEl>
                                          <p:spTgt spid="75781"/>
                                        </p:tgtEl>
                                        <p:attrNameLst>
                                          <p:attrName>ppt_x</p:attrName>
                                        </p:attrNameLst>
                                      </p:cBhvr>
                                      <p:tavLst>
                                        <p:tav tm="0">
                                          <p:val>
                                            <p:strVal val="#ppt_x"/>
                                          </p:val>
                                        </p:tav>
                                        <p:tav tm="100000">
                                          <p:val>
                                            <p:strVal val="#ppt_x"/>
                                          </p:val>
                                        </p:tav>
                                      </p:tavLst>
                                    </p:anim>
                                    <p:anim calcmode="lin" valueType="num">
                                      <p:cBhvr>
                                        <p:cTn id="32" dur="500" fill="hold"/>
                                        <p:tgtEl>
                                          <p:spTgt spid="75781"/>
                                        </p:tgtEl>
                                        <p:attrNameLst>
                                          <p:attrName>ppt_y</p:attrName>
                                        </p:attrNameLst>
                                      </p:cBhvr>
                                      <p:tavLst>
                                        <p:tav tm="0">
                                          <p:val>
                                            <p:strVal val="#ppt_y+#ppt_h/2"/>
                                          </p:val>
                                        </p:tav>
                                        <p:tav tm="100000">
                                          <p:val>
                                            <p:strVal val="#ppt_y"/>
                                          </p:val>
                                        </p:tav>
                                      </p:tavLst>
                                    </p:anim>
                                    <p:anim calcmode="lin" valueType="num">
                                      <p:cBhvr>
                                        <p:cTn id="33" dur="500" fill="hold"/>
                                        <p:tgtEl>
                                          <p:spTgt spid="75781"/>
                                        </p:tgtEl>
                                        <p:attrNameLst>
                                          <p:attrName>ppt_w</p:attrName>
                                        </p:attrNameLst>
                                      </p:cBhvr>
                                      <p:tavLst>
                                        <p:tav tm="0">
                                          <p:val>
                                            <p:strVal val="#ppt_w"/>
                                          </p:val>
                                        </p:tav>
                                        <p:tav tm="100000">
                                          <p:val>
                                            <p:strVal val="#ppt_w"/>
                                          </p:val>
                                        </p:tav>
                                      </p:tavLst>
                                    </p:anim>
                                    <p:anim calcmode="lin" valueType="num">
                                      <p:cBhvr>
                                        <p:cTn id="34" dur="500" fill="hold"/>
                                        <p:tgtEl>
                                          <p:spTgt spid="75781"/>
                                        </p:tgtEl>
                                        <p:attrNameLst>
                                          <p:attrName>ppt_h</p:attrName>
                                        </p:attrNameLst>
                                      </p:cBhvr>
                                      <p:tavLst>
                                        <p:tav tm="0">
                                          <p:val>
                                            <p:fltVal val="0"/>
                                          </p:val>
                                        </p:tav>
                                        <p:tav tm="100000">
                                          <p:val>
                                            <p:strVal val="#ppt_h"/>
                                          </p:val>
                                        </p:tav>
                                      </p:tavLst>
                                    </p:anim>
                                  </p:childTnLst>
                                </p:cTn>
                              </p:par>
                            </p:childTnLst>
                          </p:cTn>
                        </p:par>
                      </p:childTnLst>
                    </p:cTn>
                  </p:par>
                  <p:par>
                    <p:cTn id="35" fill="hold">
                      <p:stCondLst>
                        <p:cond delay="indefinite"/>
                      </p:stCondLst>
                      <p:childTnLst>
                        <p:par>
                          <p:cTn id="36" fill="hold">
                            <p:stCondLst>
                              <p:cond delay="0"/>
                            </p:stCondLst>
                            <p:childTnLst>
                              <p:par>
                                <p:cTn id="37" presetID="7" presetClass="entr" presetSubtype="4" fill="hold" grpId="0" nodeType="clickEffect">
                                  <p:stCondLst>
                                    <p:cond delay="0"/>
                                  </p:stCondLst>
                                  <p:childTnLst>
                                    <p:set>
                                      <p:cBhvr>
                                        <p:cTn id="38" dur="1" fill="hold">
                                          <p:stCondLst>
                                            <p:cond delay="0"/>
                                          </p:stCondLst>
                                        </p:cTn>
                                        <p:tgtEl>
                                          <p:spTgt spid="75787"/>
                                        </p:tgtEl>
                                        <p:attrNameLst>
                                          <p:attrName>style.visibility</p:attrName>
                                        </p:attrNameLst>
                                      </p:cBhvr>
                                      <p:to>
                                        <p:strVal val="visible"/>
                                      </p:to>
                                    </p:set>
                                    <p:anim calcmode="lin" valueType="num">
                                      <p:cBhvr additive="base">
                                        <p:cTn id="39" dur="5000" fill="hold"/>
                                        <p:tgtEl>
                                          <p:spTgt spid="75787"/>
                                        </p:tgtEl>
                                        <p:attrNameLst>
                                          <p:attrName>ppt_x</p:attrName>
                                        </p:attrNameLst>
                                      </p:cBhvr>
                                      <p:tavLst>
                                        <p:tav tm="0">
                                          <p:val>
                                            <p:strVal val="#ppt_x"/>
                                          </p:val>
                                        </p:tav>
                                        <p:tav tm="100000">
                                          <p:val>
                                            <p:strVal val="#ppt_x"/>
                                          </p:val>
                                        </p:tav>
                                      </p:tavLst>
                                    </p:anim>
                                    <p:anim calcmode="lin" valueType="num">
                                      <p:cBhvr additive="base">
                                        <p:cTn id="40" dur="5000" fill="hold"/>
                                        <p:tgtEl>
                                          <p:spTgt spid="75787"/>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17" presetClass="entr" presetSubtype="1" fill="hold" grpId="0" nodeType="clickEffect">
                                  <p:stCondLst>
                                    <p:cond delay="0"/>
                                  </p:stCondLst>
                                  <p:childTnLst>
                                    <p:set>
                                      <p:cBhvr>
                                        <p:cTn id="44" dur="1" fill="hold">
                                          <p:stCondLst>
                                            <p:cond delay="0"/>
                                          </p:stCondLst>
                                        </p:cTn>
                                        <p:tgtEl>
                                          <p:spTgt spid="75782"/>
                                        </p:tgtEl>
                                        <p:attrNameLst>
                                          <p:attrName>style.visibility</p:attrName>
                                        </p:attrNameLst>
                                      </p:cBhvr>
                                      <p:to>
                                        <p:strVal val="visible"/>
                                      </p:to>
                                    </p:set>
                                    <p:anim calcmode="lin" valueType="num">
                                      <p:cBhvr>
                                        <p:cTn id="45" dur="500" fill="hold"/>
                                        <p:tgtEl>
                                          <p:spTgt spid="75782"/>
                                        </p:tgtEl>
                                        <p:attrNameLst>
                                          <p:attrName>ppt_x</p:attrName>
                                        </p:attrNameLst>
                                      </p:cBhvr>
                                      <p:tavLst>
                                        <p:tav tm="0">
                                          <p:val>
                                            <p:strVal val="#ppt_x"/>
                                          </p:val>
                                        </p:tav>
                                        <p:tav tm="100000">
                                          <p:val>
                                            <p:strVal val="#ppt_x"/>
                                          </p:val>
                                        </p:tav>
                                      </p:tavLst>
                                    </p:anim>
                                    <p:anim calcmode="lin" valueType="num">
                                      <p:cBhvr>
                                        <p:cTn id="46" dur="500" fill="hold"/>
                                        <p:tgtEl>
                                          <p:spTgt spid="75782"/>
                                        </p:tgtEl>
                                        <p:attrNameLst>
                                          <p:attrName>ppt_y</p:attrName>
                                        </p:attrNameLst>
                                      </p:cBhvr>
                                      <p:tavLst>
                                        <p:tav tm="0">
                                          <p:val>
                                            <p:strVal val="#ppt_y-#ppt_h/2"/>
                                          </p:val>
                                        </p:tav>
                                        <p:tav tm="100000">
                                          <p:val>
                                            <p:strVal val="#ppt_y"/>
                                          </p:val>
                                        </p:tav>
                                      </p:tavLst>
                                    </p:anim>
                                    <p:anim calcmode="lin" valueType="num">
                                      <p:cBhvr>
                                        <p:cTn id="47" dur="500" fill="hold"/>
                                        <p:tgtEl>
                                          <p:spTgt spid="75782"/>
                                        </p:tgtEl>
                                        <p:attrNameLst>
                                          <p:attrName>ppt_w</p:attrName>
                                        </p:attrNameLst>
                                      </p:cBhvr>
                                      <p:tavLst>
                                        <p:tav tm="0">
                                          <p:val>
                                            <p:strVal val="#ppt_w"/>
                                          </p:val>
                                        </p:tav>
                                        <p:tav tm="100000">
                                          <p:val>
                                            <p:strVal val="#ppt_w"/>
                                          </p:val>
                                        </p:tav>
                                      </p:tavLst>
                                    </p:anim>
                                    <p:anim calcmode="lin" valueType="num">
                                      <p:cBhvr>
                                        <p:cTn id="48" dur="500" fill="hold"/>
                                        <p:tgtEl>
                                          <p:spTgt spid="75782"/>
                                        </p:tgtEl>
                                        <p:attrNameLst>
                                          <p:attrName>ppt_h</p:attrName>
                                        </p:attrNameLst>
                                      </p:cBhvr>
                                      <p:tavLst>
                                        <p:tav tm="0">
                                          <p:val>
                                            <p:fltVal val="0"/>
                                          </p:val>
                                        </p:tav>
                                        <p:tav tm="100000">
                                          <p:val>
                                            <p:strVal val="#ppt_h"/>
                                          </p:val>
                                        </p:tav>
                                      </p:tavLst>
                                    </p:anim>
                                  </p:childTnLst>
                                </p:cTn>
                              </p:par>
                            </p:childTnLst>
                          </p:cTn>
                        </p:par>
                      </p:childTnLst>
                    </p:cTn>
                  </p:par>
                  <p:par>
                    <p:cTn id="49" fill="hold">
                      <p:stCondLst>
                        <p:cond delay="indefinite"/>
                      </p:stCondLst>
                      <p:childTnLst>
                        <p:par>
                          <p:cTn id="50" fill="hold">
                            <p:stCondLst>
                              <p:cond delay="0"/>
                            </p:stCondLst>
                            <p:childTnLst>
                              <p:par>
                                <p:cTn id="51" presetID="17" presetClass="entr" presetSubtype="4" fill="hold" grpId="0" nodeType="clickEffect">
                                  <p:stCondLst>
                                    <p:cond delay="0"/>
                                  </p:stCondLst>
                                  <p:childTnLst>
                                    <p:set>
                                      <p:cBhvr>
                                        <p:cTn id="52" dur="1" fill="hold">
                                          <p:stCondLst>
                                            <p:cond delay="0"/>
                                          </p:stCondLst>
                                        </p:cTn>
                                        <p:tgtEl>
                                          <p:spTgt spid="75783"/>
                                        </p:tgtEl>
                                        <p:attrNameLst>
                                          <p:attrName>style.visibility</p:attrName>
                                        </p:attrNameLst>
                                      </p:cBhvr>
                                      <p:to>
                                        <p:strVal val="visible"/>
                                      </p:to>
                                    </p:set>
                                    <p:anim calcmode="lin" valueType="num">
                                      <p:cBhvr>
                                        <p:cTn id="53" dur="500" fill="hold"/>
                                        <p:tgtEl>
                                          <p:spTgt spid="75783"/>
                                        </p:tgtEl>
                                        <p:attrNameLst>
                                          <p:attrName>ppt_x</p:attrName>
                                        </p:attrNameLst>
                                      </p:cBhvr>
                                      <p:tavLst>
                                        <p:tav tm="0">
                                          <p:val>
                                            <p:strVal val="#ppt_x"/>
                                          </p:val>
                                        </p:tav>
                                        <p:tav tm="100000">
                                          <p:val>
                                            <p:strVal val="#ppt_x"/>
                                          </p:val>
                                        </p:tav>
                                      </p:tavLst>
                                    </p:anim>
                                    <p:anim calcmode="lin" valueType="num">
                                      <p:cBhvr>
                                        <p:cTn id="54" dur="500" fill="hold"/>
                                        <p:tgtEl>
                                          <p:spTgt spid="75783"/>
                                        </p:tgtEl>
                                        <p:attrNameLst>
                                          <p:attrName>ppt_y</p:attrName>
                                        </p:attrNameLst>
                                      </p:cBhvr>
                                      <p:tavLst>
                                        <p:tav tm="0">
                                          <p:val>
                                            <p:strVal val="#ppt_y+#ppt_h/2"/>
                                          </p:val>
                                        </p:tav>
                                        <p:tav tm="100000">
                                          <p:val>
                                            <p:strVal val="#ppt_y"/>
                                          </p:val>
                                        </p:tav>
                                      </p:tavLst>
                                    </p:anim>
                                    <p:anim calcmode="lin" valueType="num">
                                      <p:cBhvr>
                                        <p:cTn id="55" dur="500" fill="hold"/>
                                        <p:tgtEl>
                                          <p:spTgt spid="75783"/>
                                        </p:tgtEl>
                                        <p:attrNameLst>
                                          <p:attrName>ppt_w</p:attrName>
                                        </p:attrNameLst>
                                      </p:cBhvr>
                                      <p:tavLst>
                                        <p:tav tm="0">
                                          <p:val>
                                            <p:strVal val="#ppt_w"/>
                                          </p:val>
                                        </p:tav>
                                        <p:tav tm="100000">
                                          <p:val>
                                            <p:strVal val="#ppt_w"/>
                                          </p:val>
                                        </p:tav>
                                      </p:tavLst>
                                    </p:anim>
                                    <p:anim calcmode="lin" valueType="num">
                                      <p:cBhvr>
                                        <p:cTn id="56" dur="500" fill="hold"/>
                                        <p:tgtEl>
                                          <p:spTgt spid="75783"/>
                                        </p:tgtEl>
                                        <p:attrNameLst>
                                          <p:attrName>ppt_h</p:attrName>
                                        </p:attrNameLst>
                                      </p:cBhvr>
                                      <p:tavLst>
                                        <p:tav tm="0">
                                          <p:val>
                                            <p:fltVal val="0"/>
                                          </p:val>
                                        </p:tav>
                                        <p:tav tm="100000">
                                          <p:val>
                                            <p:strVal val="#ppt_h"/>
                                          </p:val>
                                        </p:tav>
                                      </p:tavLst>
                                    </p:anim>
                                  </p:childTnLst>
                                </p:cTn>
                              </p:par>
                            </p:childTnLst>
                          </p:cTn>
                        </p:par>
                      </p:childTnLst>
                    </p:cTn>
                  </p:par>
                  <p:par>
                    <p:cTn id="57" fill="hold">
                      <p:stCondLst>
                        <p:cond delay="indefinite"/>
                      </p:stCondLst>
                      <p:childTnLst>
                        <p:par>
                          <p:cTn id="58" fill="hold">
                            <p:stCondLst>
                              <p:cond delay="0"/>
                            </p:stCondLst>
                            <p:childTnLst>
                              <p:par>
                                <p:cTn id="59" presetID="17" presetClass="entr" presetSubtype="1" fill="hold" grpId="0" nodeType="clickEffect">
                                  <p:stCondLst>
                                    <p:cond delay="0"/>
                                  </p:stCondLst>
                                  <p:childTnLst>
                                    <p:set>
                                      <p:cBhvr>
                                        <p:cTn id="60" dur="1" fill="hold">
                                          <p:stCondLst>
                                            <p:cond delay="0"/>
                                          </p:stCondLst>
                                        </p:cTn>
                                        <p:tgtEl>
                                          <p:spTgt spid="75784"/>
                                        </p:tgtEl>
                                        <p:attrNameLst>
                                          <p:attrName>style.visibility</p:attrName>
                                        </p:attrNameLst>
                                      </p:cBhvr>
                                      <p:to>
                                        <p:strVal val="visible"/>
                                      </p:to>
                                    </p:set>
                                    <p:anim calcmode="lin" valueType="num">
                                      <p:cBhvr>
                                        <p:cTn id="61" dur="500" fill="hold"/>
                                        <p:tgtEl>
                                          <p:spTgt spid="75784"/>
                                        </p:tgtEl>
                                        <p:attrNameLst>
                                          <p:attrName>ppt_x</p:attrName>
                                        </p:attrNameLst>
                                      </p:cBhvr>
                                      <p:tavLst>
                                        <p:tav tm="0">
                                          <p:val>
                                            <p:strVal val="#ppt_x"/>
                                          </p:val>
                                        </p:tav>
                                        <p:tav tm="100000">
                                          <p:val>
                                            <p:strVal val="#ppt_x"/>
                                          </p:val>
                                        </p:tav>
                                      </p:tavLst>
                                    </p:anim>
                                    <p:anim calcmode="lin" valueType="num">
                                      <p:cBhvr>
                                        <p:cTn id="62" dur="500" fill="hold"/>
                                        <p:tgtEl>
                                          <p:spTgt spid="75784"/>
                                        </p:tgtEl>
                                        <p:attrNameLst>
                                          <p:attrName>ppt_y</p:attrName>
                                        </p:attrNameLst>
                                      </p:cBhvr>
                                      <p:tavLst>
                                        <p:tav tm="0">
                                          <p:val>
                                            <p:strVal val="#ppt_y-#ppt_h/2"/>
                                          </p:val>
                                        </p:tav>
                                        <p:tav tm="100000">
                                          <p:val>
                                            <p:strVal val="#ppt_y"/>
                                          </p:val>
                                        </p:tav>
                                      </p:tavLst>
                                    </p:anim>
                                    <p:anim calcmode="lin" valueType="num">
                                      <p:cBhvr>
                                        <p:cTn id="63" dur="500" fill="hold"/>
                                        <p:tgtEl>
                                          <p:spTgt spid="75784"/>
                                        </p:tgtEl>
                                        <p:attrNameLst>
                                          <p:attrName>ppt_w</p:attrName>
                                        </p:attrNameLst>
                                      </p:cBhvr>
                                      <p:tavLst>
                                        <p:tav tm="0">
                                          <p:val>
                                            <p:strVal val="#ppt_w"/>
                                          </p:val>
                                        </p:tav>
                                        <p:tav tm="100000">
                                          <p:val>
                                            <p:strVal val="#ppt_w"/>
                                          </p:val>
                                        </p:tav>
                                      </p:tavLst>
                                    </p:anim>
                                    <p:anim calcmode="lin" valueType="num">
                                      <p:cBhvr>
                                        <p:cTn id="64" dur="500" fill="hold"/>
                                        <p:tgtEl>
                                          <p:spTgt spid="75784"/>
                                        </p:tgtEl>
                                        <p:attrNameLst>
                                          <p:attrName>ppt_h</p:attrName>
                                        </p:attrNameLst>
                                      </p:cBhvr>
                                      <p:tavLst>
                                        <p:tav tm="0">
                                          <p:val>
                                            <p:fltVal val="0"/>
                                          </p:val>
                                        </p:tav>
                                        <p:tav tm="100000">
                                          <p:val>
                                            <p:strVal val="#ppt_h"/>
                                          </p:val>
                                        </p:tav>
                                      </p:tavLst>
                                    </p:anim>
                                  </p:childTnLst>
                                </p:cTn>
                              </p:par>
                            </p:childTnLst>
                          </p:cTn>
                        </p:par>
                      </p:childTnLst>
                    </p:cTn>
                  </p:par>
                  <p:par>
                    <p:cTn id="65" fill="hold">
                      <p:stCondLst>
                        <p:cond delay="indefinite"/>
                      </p:stCondLst>
                      <p:childTnLst>
                        <p:par>
                          <p:cTn id="66" fill="hold">
                            <p:stCondLst>
                              <p:cond delay="0"/>
                            </p:stCondLst>
                            <p:childTnLst>
                              <p:par>
                                <p:cTn id="67" presetID="7" presetClass="entr" presetSubtype="4" fill="hold" grpId="0" nodeType="clickEffect">
                                  <p:stCondLst>
                                    <p:cond delay="0"/>
                                  </p:stCondLst>
                                  <p:childTnLst>
                                    <p:set>
                                      <p:cBhvr>
                                        <p:cTn id="68" dur="1" fill="hold">
                                          <p:stCondLst>
                                            <p:cond delay="0"/>
                                          </p:stCondLst>
                                        </p:cTn>
                                        <p:tgtEl>
                                          <p:spTgt spid="75780"/>
                                        </p:tgtEl>
                                        <p:attrNameLst>
                                          <p:attrName>style.visibility</p:attrName>
                                        </p:attrNameLst>
                                      </p:cBhvr>
                                      <p:to>
                                        <p:strVal val="visible"/>
                                      </p:to>
                                    </p:set>
                                    <p:anim calcmode="lin" valueType="num">
                                      <p:cBhvr additive="base">
                                        <p:cTn id="69" dur="5000" fill="hold"/>
                                        <p:tgtEl>
                                          <p:spTgt spid="75780"/>
                                        </p:tgtEl>
                                        <p:attrNameLst>
                                          <p:attrName>ppt_x</p:attrName>
                                        </p:attrNameLst>
                                      </p:cBhvr>
                                      <p:tavLst>
                                        <p:tav tm="0">
                                          <p:val>
                                            <p:strVal val="#ppt_x"/>
                                          </p:val>
                                        </p:tav>
                                        <p:tav tm="100000">
                                          <p:val>
                                            <p:strVal val="#ppt_x"/>
                                          </p:val>
                                        </p:tav>
                                      </p:tavLst>
                                    </p:anim>
                                    <p:anim calcmode="lin" valueType="num">
                                      <p:cBhvr additive="base">
                                        <p:cTn id="70" dur="5000" fill="hold"/>
                                        <p:tgtEl>
                                          <p:spTgt spid="75780"/>
                                        </p:tgtEl>
                                        <p:attrNameLst>
                                          <p:attrName>ppt_y</p:attrName>
                                        </p:attrNameLst>
                                      </p:cBhvr>
                                      <p:tavLst>
                                        <p:tav tm="0">
                                          <p:val>
                                            <p:strVal val="1+#ppt_h/2"/>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17" presetClass="entr" presetSubtype="4" fill="hold" grpId="0" nodeType="clickEffect">
                                  <p:stCondLst>
                                    <p:cond delay="0"/>
                                  </p:stCondLst>
                                  <p:childTnLst>
                                    <p:set>
                                      <p:cBhvr>
                                        <p:cTn id="74" dur="1" fill="hold">
                                          <p:stCondLst>
                                            <p:cond delay="0"/>
                                          </p:stCondLst>
                                        </p:cTn>
                                        <p:tgtEl>
                                          <p:spTgt spid="75785"/>
                                        </p:tgtEl>
                                        <p:attrNameLst>
                                          <p:attrName>style.visibility</p:attrName>
                                        </p:attrNameLst>
                                      </p:cBhvr>
                                      <p:to>
                                        <p:strVal val="visible"/>
                                      </p:to>
                                    </p:set>
                                    <p:anim calcmode="lin" valueType="num">
                                      <p:cBhvr>
                                        <p:cTn id="75" dur="500" fill="hold"/>
                                        <p:tgtEl>
                                          <p:spTgt spid="75785"/>
                                        </p:tgtEl>
                                        <p:attrNameLst>
                                          <p:attrName>ppt_x</p:attrName>
                                        </p:attrNameLst>
                                      </p:cBhvr>
                                      <p:tavLst>
                                        <p:tav tm="0">
                                          <p:val>
                                            <p:strVal val="#ppt_x"/>
                                          </p:val>
                                        </p:tav>
                                        <p:tav tm="100000">
                                          <p:val>
                                            <p:strVal val="#ppt_x"/>
                                          </p:val>
                                        </p:tav>
                                      </p:tavLst>
                                    </p:anim>
                                    <p:anim calcmode="lin" valueType="num">
                                      <p:cBhvr>
                                        <p:cTn id="76" dur="500" fill="hold"/>
                                        <p:tgtEl>
                                          <p:spTgt spid="75785"/>
                                        </p:tgtEl>
                                        <p:attrNameLst>
                                          <p:attrName>ppt_y</p:attrName>
                                        </p:attrNameLst>
                                      </p:cBhvr>
                                      <p:tavLst>
                                        <p:tav tm="0">
                                          <p:val>
                                            <p:strVal val="#ppt_y+#ppt_h/2"/>
                                          </p:val>
                                        </p:tav>
                                        <p:tav tm="100000">
                                          <p:val>
                                            <p:strVal val="#ppt_y"/>
                                          </p:val>
                                        </p:tav>
                                      </p:tavLst>
                                    </p:anim>
                                    <p:anim calcmode="lin" valueType="num">
                                      <p:cBhvr>
                                        <p:cTn id="77" dur="500" fill="hold"/>
                                        <p:tgtEl>
                                          <p:spTgt spid="75785"/>
                                        </p:tgtEl>
                                        <p:attrNameLst>
                                          <p:attrName>ppt_w</p:attrName>
                                        </p:attrNameLst>
                                      </p:cBhvr>
                                      <p:tavLst>
                                        <p:tav tm="0">
                                          <p:val>
                                            <p:strVal val="#ppt_w"/>
                                          </p:val>
                                        </p:tav>
                                        <p:tav tm="100000">
                                          <p:val>
                                            <p:strVal val="#ppt_w"/>
                                          </p:val>
                                        </p:tav>
                                      </p:tavLst>
                                    </p:anim>
                                    <p:anim calcmode="lin" valueType="num">
                                      <p:cBhvr>
                                        <p:cTn id="78" dur="500" fill="hold"/>
                                        <p:tgtEl>
                                          <p:spTgt spid="75785"/>
                                        </p:tgtEl>
                                        <p:attrNameLst>
                                          <p:attrName>ppt_h</p:attrName>
                                        </p:attrNameLst>
                                      </p:cBhvr>
                                      <p:tavLst>
                                        <p:tav tm="0">
                                          <p:val>
                                            <p:fltVal val="0"/>
                                          </p:val>
                                        </p:tav>
                                        <p:tav tm="100000">
                                          <p:val>
                                            <p:strVal val="#ppt_h"/>
                                          </p:val>
                                        </p:tav>
                                      </p:tavLst>
                                    </p:anim>
                                  </p:childTnLst>
                                </p:cTn>
                              </p:par>
                            </p:childTnLst>
                          </p:cTn>
                        </p:par>
                      </p:childTnLst>
                    </p:cTn>
                  </p:par>
                  <p:par>
                    <p:cTn id="79" fill="hold">
                      <p:stCondLst>
                        <p:cond delay="indefinite"/>
                      </p:stCondLst>
                      <p:childTnLst>
                        <p:par>
                          <p:cTn id="80" fill="hold">
                            <p:stCondLst>
                              <p:cond delay="0"/>
                            </p:stCondLst>
                            <p:childTnLst>
                              <p:par>
                                <p:cTn id="81" presetID="17" presetClass="entr" presetSubtype="1" fill="hold" grpId="0" nodeType="clickEffect">
                                  <p:stCondLst>
                                    <p:cond delay="0"/>
                                  </p:stCondLst>
                                  <p:childTnLst>
                                    <p:set>
                                      <p:cBhvr>
                                        <p:cTn id="82" dur="1" fill="hold">
                                          <p:stCondLst>
                                            <p:cond delay="0"/>
                                          </p:stCondLst>
                                        </p:cTn>
                                        <p:tgtEl>
                                          <p:spTgt spid="75786"/>
                                        </p:tgtEl>
                                        <p:attrNameLst>
                                          <p:attrName>style.visibility</p:attrName>
                                        </p:attrNameLst>
                                      </p:cBhvr>
                                      <p:to>
                                        <p:strVal val="visible"/>
                                      </p:to>
                                    </p:set>
                                    <p:anim calcmode="lin" valueType="num">
                                      <p:cBhvr>
                                        <p:cTn id="83" dur="500" fill="hold"/>
                                        <p:tgtEl>
                                          <p:spTgt spid="75786"/>
                                        </p:tgtEl>
                                        <p:attrNameLst>
                                          <p:attrName>ppt_x</p:attrName>
                                        </p:attrNameLst>
                                      </p:cBhvr>
                                      <p:tavLst>
                                        <p:tav tm="0">
                                          <p:val>
                                            <p:strVal val="#ppt_x"/>
                                          </p:val>
                                        </p:tav>
                                        <p:tav tm="100000">
                                          <p:val>
                                            <p:strVal val="#ppt_x"/>
                                          </p:val>
                                        </p:tav>
                                      </p:tavLst>
                                    </p:anim>
                                    <p:anim calcmode="lin" valueType="num">
                                      <p:cBhvr>
                                        <p:cTn id="84" dur="500" fill="hold"/>
                                        <p:tgtEl>
                                          <p:spTgt spid="75786"/>
                                        </p:tgtEl>
                                        <p:attrNameLst>
                                          <p:attrName>ppt_y</p:attrName>
                                        </p:attrNameLst>
                                      </p:cBhvr>
                                      <p:tavLst>
                                        <p:tav tm="0">
                                          <p:val>
                                            <p:strVal val="#ppt_y-#ppt_h/2"/>
                                          </p:val>
                                        </p:tav>
                                        <p:tav tm="100000">
                                          <p:val>
                                            <p:strVal val="#ppt_y"/>
                                          </p:val>
                                        </p:tav>
                                      </p:tavLst>
                                    </p:anim>
                                    <p:anim calcmode="lin" valueType="num">
                                      <p:cBhvr>
                                        <p:cTn id="85" dur="500" fill="hold"/>
                                        <p:tgtEl>
                                          <p:spTgt spid="75786"/>
                                        </p:tgtEl>
                                        <p:attrNameLst>
                                          <p:attrName>ppt_w</p:attrName>
                                        </p:attrNameLst>
                                      </p:cBhvr>
                                      <p:tavLst>
                                        <p:tav tm="0">
                                          <p:val>
                                            <p:strVal val="#ppt_w"/>
                                          </p:val>
                                        </p:tav>
                                        <p:tav tm="100000">
                                          <p:val>
                                            <p:strVal val="#ppt_w"/>
                                          </p:val>
                                        </p:tav>
                                      </p:tavLst>
                                    </p:anim>
                                    <p:anim calcmode="lin" valueType="num">
                                      <p:cBhvr>
                                        <p:cTn id="86" dur="500" fill="hold"/>
                                        <p:tgtEl>
                                          <p:spTgt spid="75786"/>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787" grpId="0" autoUpdateAnimBg="0"/>
      <p:bldP spid="75779" grpId="0" build="p" bldLvl="2" autoUpdateAnimBg="0"/>
      <p:bldP spid="75780" grpId="0" autoUpdateAnimBg="0"/>
      <p:bldP spid="75781" grpId="0" animBg="1"/>
      <p:bldP spid="75782" grpId="0" animBg="1"/>
      <p:bldP spid="75783" grpId="0" animBg="1"/>
      <p:bldP spid="75784" grpId="0" animBg="1"/>
      <p:bldP spid="75785" grpId="0" animBg="1"/>
      <p:bldP spid="75786"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010" name="Rectangle 2"/>
          <p:cNvSpPr>
            <a:spLocks noGrp="1" noChangeArrowheads="1"/>
          </p:cNvSpPr>
          <p:nvPr>
            <p:ph type="title"/>
          </p:nvPr>
        </p:nvSpPr>
        <p:spPr>
          <a:xfrm>
            <a:off x="686834" y="1153572"/>
            <a:ext cx="3200400" cy="4461163"/>
          </a:xfrm>
        </p:spPr>
        <p:txBody>
          <a:bodyPr>
            <a:normAutofit/>
          </a:bodyPr>
          <a:lstStyle/>
          <a:p>
            <a:r>
              <a:rPr lang="en-GB" b="1">
                <a:solidFill>
                  <a:srgbClr val="FFFFFF"/>
                </a:solidFill>
              </a:rPr>
              <a:t>Anti Diuretic Hormone (ADH) </a:t>
            </a:r>
          </a:p>
        </p:txBody>
      </p:sp>
      <p:sp>
        <p:nvSpPr>
          <p:cNvPr id="76" name="Arc 7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3011" name="Rectangle 3"/>
          <p:cNvSpPr>
            <a:spLocks noGrp="1" noChangeArrowheads="1"/>
          </p:cNvSpPr>
          <p:nvPr>
            <p:ph idx="1"/>
          </p:nvPr>
        </p:nvSpPr>
        <p:spPr>
          <a:xfrm>
            <a:off x="4447308" y="591344"/>
            <a:ext cx="6906491" cy="5585619"/>
          </a:xfrm>
        </p:spPr>
        <p:txBody>
          <a:bodyPr anchor="ctr">
            <a:normAutofit/>
          </a:bodyPr>
          <a:lstStyle/>
          <a:p>
            <a:r>
              <a:rPr lang="en-GB" dirty="0"/>
              <a:t>Released from Posterior Pituitary gland in </a:t>
            </a:r>
            <a:endParaRPr lang="en-GB"/>
          </a:p>
          <a:p>
            <a:pPr>
              <a:buNone/>
            </a:pPr>
            <a:r>
              <a:rPr lang="en-GB" dirty="0"/>
              <a:t>     response to low blood volume and low BP</a:t>
            </a:r>
            <a:endParaRPr lang="en-GB"/>
          </a:p>
          <a:p>
            <a:endParaRPr lang="en-GB"/>
          </a:p>
          <a:p>
            <a:r>
              <a:rPr lang="en-GB" dirty="0"/>
              <a:t>conserves body water by reducing the loss </a:t>
            </a:r>
            <a:endParaRPr lang="en-GB"/>
          </a:p>
          <a:p>
            <a:pPr>
              <a:buNone/>
            </a:pPr>
            <a:r>
              <a:rPr lang="en-GB" dirty="0"/>
              <a:t>    of water in urine</a:t>
            </a:r>
            <a:endParaRPr lang="en-GB"/>
          </a:p>
          <a:p>
            <a:endParaRPr lang="en-GB"/>
          </a:p>
          <a:p>
            <a:r>
              <a:rPr lang="en-GB" dirty="0"/>
              <a:t>vasoconstriction of mainly </a:t>
            </a:r>
            <a:r>
              <a:rPr lang="en-GB" dirty="0" err="1"/>
              <a:t>Splanchnic</a:t>
            </a:r>
            <a:endParaRPr lang="en-GB"/>
          </a:p>
          <a:p>
            <a:pPr>
              <a:buNone/>
            </a:pPr>
            <a:r>
              <a:rPr lang="en-GB" dirty="0"/>
              <a:t>    circulation &amp; fluid retention</a:t>
            </a:r>
            <a:endParaRPr lang="en-GB"/>
          </a:p>
        </p:txBody>
      </p:sp>
    </p:spTree>
  </p:cSld>
  <p:clrMapOvr>
    <a:masterClrMapping/>
  </p:clrMapOvr>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TotalTime>
  <Words>3270</Words>
  <Application>Microsoft Office PowerPoint</Application>
  <PresentationFormat>Widescreen</PresentationFormat>
  <Paragraphs>393</Paragraphs>
  <Slides>51</Slides>
  <Notes>25</Notes>
  <HiddenSlides>0</HiddenSlides>
  <MMClips>4</MMClips>
  <ScaleCrop>false</ScaleCrop>
  <HeadingPairs>
    <vt:vector size="8" baseType="variant">
      <vt:variant>
        <vt:lpstr>Fonts Used</vt:lpstr>
      </vt:variant>
      <vt:variant>
        <vt:i4>10</vt:i4>
      </vt:variant>
      <vt:variant>
        <vt:lpstr>Theme</vt:lpstr>
      </vt:variant>
      <vt:variant>
        <vt:i4>1</vt:i4>
      </vt:variant>
      <vt:variant>
        <vt:lpstr>Embedded OLE Servers</vt:lpstr>
      </vt:variant>
      <vt:variant>
        <vt:i4>2</vt:i4>
      </vt:variant>
      <vt:variant>
        <vt:lpstr>Slide Titles</vt:lpstr>
      </vt:variant>
      <vt:variant>
        <vt:i4>51</vt:i4>
      </vt:variant>
    </vt:vector>
  </HeadingPairs>
  <TitlesOfParts>
    <vt:vector size="64" baseType="lpstr">
      <vt:lpstr>-apple-system</vt:lpstr>
      <vt:lpstr>Arial</vt:lpstr>
      <vt:lpstr>Calibri</vt:lpstr>
      <vt:lpstr>Calibri Light</vt:lpstr>
      <vt:lpstr>Comic Sans MS</vt:lpstr>
      <vt:lpstr>Constantia</vt:lpstr>
      <vt:lpstr>Proxima Nova</vt:lpstr>
      <vt:lpstr>Source Sans Pro</vt:lpstr>
      <vt:lpstr>Times New Roman</vt:lpstr>
      <vt:lpstr>Wingdings</vt:lpstr>
      <vt:lpstr>Office Theme</vt:lpstr>
      <vt:lpstr>Picture</vt:lpstr>
      <vt:lpstr>Document</vt:lpstr>
      <vt:lpstr>Recap Session</vt:lpstr>
      <vt:lpstr>Blood</vt:lpstr>
      <vt:lpstr>PowerPoint Presentation</vt:lpstr>
      <vt:lpstr>PowerPoint Presentation</vt:lpstr>
      <vt:lpstr>x 1000</vt:lpstr>
      <vt:lpstr>Plasma proteins are formed in the liver. </vt:lpstr>
      <vt:lpstr>Clotting- (Fibrinogen →Fibrin)</vt:lpstr>
      <vt:lpstr>PowerPoint Presentation</vt:lpstr>
      <vt:lpstr>PowerPoint Presentation</vt:lpstr>
      <vt:lpstr>PowerPoint Presentation</vt:lpstr>
      <vt:lpstr>Erythrocytes (Red blood cells) </vt:lpstr>
      <vt:lpstr>Erythropoiesis </vt:lpstr>
      <vt:lpstr>Lymphocytes</vt:lpstr>
      <vt:lpstr>At a glance functions of white blood cells</vt:lpstr>
      <vt:lpstr>How to remember? </vt:lpstr>
      <vt:lpstr>What is a DVT </vt:lpstr>
      <vt:lpstr>What Are the Signs? </vt:lpstr>
      <vt:lpstr>Prevention </vt:lpstr>
      <vt:lpstr>Risk Factors </vt:lpstr>
      <vt:lpstr>Arteries </vt:lpstr>
      <vt:lpstr>Veins</vt:lpstr>
      <vt:lpstr>Arterioles </vt:lpstr>
      <vt:lpstr>Venules </vt:lpstr>
      <vt:lpstr>Capillaries </vt:lpstr>
      <vt:lpstr>Homework </vt:lpstr>
      <vt:lpstr>Homework Continued</vt:lpstr>
      <vt:lpstr>Homework continued </vt:lpstr>
      <vt:lpstr>PowerPoint Presentation</vt:lpstr>
      <vt:lpstr>The Heart and how it works. </vt:lpstr>
      <vt:lpstr>The Cardiovascular System</vt:lpstr>
      <vt:lpstr>PowerPoint Presentation</vt:lpstr>
      <vt:lpstr>Blood Flow Through Heart</vt:lpstr>
      <vt:lpstr>Conducting System of Heart</vt:lpstr>
      <vt:lpstr>            Effects of High Blood Pressure on Body</vt:lpstr>
      <vt:lpstr>An adult’s blood pressure is considered high when the readings are greater than 140 mm Hg systolic or 90 mm Hg diastolic (BHS, 2004)</vt:lpstr>
      <vt:lpstr>Arterial Blood Pressure</vt:lpstr>
      <vt:lpstr>Mean Arterial Pressure (MAP)</vt:lpstr>
      <vt:lpstr>Preventing high blood pressure and high blood pressure. </vt:lpstr>
      <vt:lpstr>Control of Blood Pressure</vt:lpstr>
      <vt:lpstr>PowerPoint Presentation</vt:lpstr>
      <vt:lpstr>MECHANISMS OF B/P CONTROL</vt:lpstr>
      <vt:lpstr>Control of Blood Pressure</vt:lpstr>
      <vt:lpstr>PowerPoint Presentation</vt:lpstr>
      <vt:lpstr>Control of the Heart</vt:lpstr>
      <vt:lpstr>Vasoconstrictors and Vasodilators</vt:lpstr>
      <vt:lpstr>Cardiovascular centers of the brainstem </vt:lpstr>
      <vt:lpstr>PowerPoint Presentation</vt:lpstr>
      <vt:lpstr> </vt:lpstr>
      <vt:lpstr>Second or Indirect Adaptive Response by  Renin-angiotensin Mechanism </vt:lpstr>
      <vt:lpstr>Homeostatic Blood Pressure Regulation Mechanisms</vt:lpstr>
      <vt:lpstr>Anti Diuretic Hormone (ADH)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Recap Session</dc:title>
  <dc:creator>Felicity Page</dc:creator>
  <cp:lastModifiedBy>Felicity Page</cp:lastModifiedBy>
  <cp:revision>1</cp:revision>
  <dcterms:created xsi:type="dcterms:W3CDTF">2020-11-02T11:44:04Z</dcterms:created>
  <dcterms:modified xsi:type="dcterms:W3CDTF">2020-11-02T11:46:26Z</dcterms:modified>
</cp:coreProperties>
</file>